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7" r:id="rId4"/>
    <p:sldMasterId id="2147483648" r:id="rId5"/>
    <p:sldMasterId id="2147483707" r:id="rId6"/>
  </p:sldMasterIdLst>
  <p:notesMasterIdLst>
    <p:notesMasterId r:id="rId231"/>
  </p:notesMasterIdLst>
  <p:sldIdLst>
    <p:sldId id="258" r:id="rId7"/>
    <p:sldId id="1709" r:id="rId8"/>
    <p:sldId id="1710" r:id="rId9"/>
    <p:sldId id="595" r:id="rId10"/>
    <p:sldId id="1711" r:id="rId11"/>
    <p:sldId id="1714" r:id="rId12"/>
    <p:sldId id="1651" r:id="rId13"/>
    <p:sldId id="266" r:id="rId14"/>
    <p:sldId id="265" r:id="rId15"/>
    <p:sldId id="267" r:id="rId16"/>
    <p:sldId id="591" r:id="rId17"/>
    <p:sldId id="1612" r:id="rId18"/>
    <p:sldId id="594" r:id="rId19"/>
    <p:sldId id="1646" r:id="rId20"/>
    <p:sldId id="599" r:id="rId21"/>
    <p:sldId id="596" r:id="rId22"/>
    <p:sldId id="1610" r:id="rId23"/>
    <p:sldId id="1669" r:id="rId24"/>
    <p:sldId id="1652" r:id="rId25"/>
    <p:sldId id="1620" r:id="rId26"/>
    <p:sldId id="1660" r:id="rId27"/>
    <p:sldId id="1661" r:id="rId28"/>
    <p:sldId id="273" r:id="rId29"/>
    <p:sldId id="690" r:id="rId30"/>
    <p:sldId id="1668" r:id="rId31"/>
    <p:sldId id="1708" r:id="rId32"/>
    <p:sldId id="629" r:id="rId33"/>
    <p:sldId id="1663" r:id="rId34"/>
    <p:sldId id="602" r:id="rId35"/>
    <p:sldId id="618" r:id="rId36"/>
    <p:sldId id="1670" r:id="rId37"/>
    <p:sldId id="1712" r:id="rId38"/>
    <p:sldId id="603" r:id="rId39"/>
    <p:sldId id="1622" r:id="rId40"/>
    <p:sldId id="1713" r:id="rId41"/>
    <p:sldId id="1704" r:id="rId42"/>
    <p:sldId id="1703" r:id="rId43"/>
    <p:sldId id="1702" r:id="rId44"/>
    <p:sldId id="1701" r:id="rId45"/>
    <p:sldId id="1700" r:id="rId46"/>
    <p:sldId id="1699" r:id="rId47"/>
    <p:sldId id="1698" r:id="rId48"/>
    <p:sldId id="1697" r:id="rId49"/>
    <p:sldId id="1696" r:id="rId50"/>
    <p:sldId id="1694" r:id="rId51"/>
    <p:sldId id="1692" r:id="rId52"/>
    <p:sldId id="1691" r:id="rId53"/>
    <p:sldId id="1690" r:id="rId54"/>
    <p:sldId id="1689" r:id="rId55"/>
    <p:sldId id="1688" r:id="rId56"/>
    <p:sldId id="1687" r:id="rId57"/>
    <p:sldId id="1686" r:id="rId58"/>
    <p:sldId id="1684" r:id="rId59"/>
    <p:sldId id="1683" r:id="rId60"/>
    <p:sldId id="1682" r:id="rId61"/>
    <p:sldId id="574" r:id="rId62"/>
    <p:sldId id="1715" r:id="rId63"/>
    <p:sldId id="1783" r:id="rId64"/>
    <p:sldId id="1784" r:id="rId65"/>
    <p:sldId id="570" r:id="rId66"/>
    <p:sldId id="1785" r:id="rId67"/>
    <p:sldId id="1725" r:id="rId68"/>
    <p:sldId id="1726" r:id="rId69"/>
    <p:sldId id="1723" r:id="rId70"/>
    <p:sldId id="669" r:id="rId71"/>
    <p:sldId id="1727" r:id="rId72"/>
    <p:sldId id="1728" r:id="rId73"/>
    <p:sldId id="1730" r:id="rId74"/>
    <p:sldId id="1731" r:id="rId75"/>
    <p:sldId id="1744" r:id="rId76"/>
    <p:sldId id="1786" r:id="rId77"/>
    <p:sldId id="1745" r:id="rId78"/>
    <p:sldId id="1787" r:id="rId79"/>
    <p:sldId id="274" r:id="rId80"/>
    <p:sldId id="1746" r:id="rId81"/>
    <p:sldId id="270" r:id="rId82"/>
    <p:sldId id="1747" r:id="rId83"/>
    <p:sldId id="1748" r:id="rId84"/>
    <p:sldId id="1750" r:id="rId85"/>
    <p:sldId id="1751" r:id="rId86"/>
    <p:sldId id="1753" r:id="rId87"/>
    <p:sldId id="1754" r:id="rId88"/>
    <p:sldId id="1755" r:id="rId89"/>
    <p:sldId id="1759" r:id="rId90"/>
    <p:sldId id="1788" r:id="rId91"/>
    <p:sldId id="1772" r:id="rId92"/>
    <p:sldId id="1782" r:id="rId93"/>
    <p:sldId id="271" r:id="rId94"/>
    <p:sldId id="1773" r:id="rId95"/>
    <p:sldId id="1774" r:id="rId96"/>
    <p:sldId id="1776" r:id="rId97"/>
    <p:sldId id="1764" r:id="rId98"/>
    <p:sldId id="1789" r:id="rId99"/>
    <p:sldId id="283" r:id="rId100"/>
    <p:sldId id="1705" r:id="rId101"/>
    <p:sldId id="1790" r:id="rId102"/>
    <p:sldId id="1756" r:id="rId103"/>
    <p:sldId id="1791" r:id="rId104"/>
    <p:sldId id="1716" r:id="rId105"/>
    <p:sldId id="1717" r:id="rId106"/>
    <p:sldId id="1718" r:id="rId107"/>
    <p:sldId id="1720" r:id="rId108"/>
    <p:sldId id="1719" r:id="rId109"/>
    <p:sldId id="1721" r:id="rId110"/>
    <p:sldId id="1739" r:id="rId111"/>
    <p:sldId id="1742" r:id="rId112"/>
    <p:sldId id="1733" r:id="rId113"/>
    <p:sldId id="1667" r:id="rId114"/>
    <p:sldId id="1735" r:id="rId115"/>
    <p:sldId id="1752" r:id="rId116"/>
    <p:sldId id="1792" r:id="rId117"/>
    <p:sldId id="1760" r:id="rId118"/>
    <p:sldId id="1761" r:id="rId119"/>
    <p:sldId id="1762" r:id="rId120"/>
    <p:sldId id="1765" r:id="rId121"/>
    <p:sldId id="1767" r:id="rId122"/>
    <p:sldId id="1768" r:id="rId123"/>
    <p:sldId id="1766" r:id="rId124"/>
    <p:sldId id="1771" r:id="rId125"/>
    <p:sldId id="1775" r:id="rId126"/>
    <p:sldId id="1777" r:id="rId127"/>
    <p:sldId id="1778" r:id="rId128"/>
    <p:sldId id="1779" r:id="rId129"/>
    <p:sldId id="1780" r:id="rId130"/>
    <p:sldId id="1793" r:id="rId131"/>
    <p:sldId id="1794" r:id="rId132"/>
    <p:sldId id="1795" r:id="rId133"/>
    <p:sldId id="1796" r:id="rId134"/>
    <p:sldId id="1797" r:id="rId135"/>
    <p:sldId id="1798" r:id="rId136"/>
    <p:sldId id="1724" r:id="rId137"/>
    <p:sldId id="1799" r:id="rId138"/>
    <p:sldId id="1800" r:id="rId139"/>
    <p:sldId id="593" r:id="rId140"/>
    <p:sldId id="1741" r:id="rId141"/>
    <p:sldId id="1801" r:id="rId142"/>
    <p:sldId id="1743" r:id="rId143"/>
    <p:sldId id="1802" r:id="rId144"/>
    <p:sldId id="1803" r:id="rId145"/>
    <p:sldId id="1804" r:id="rId146"/>
    <p:sldId id="621" r:id="rId147"/>
    <p:sldId id="622" r:id="rId148"/>
    <p:sldId id="623" r:id="rId149"/>
    <p:sldId id="628" r:id="rId150"/>
    <p:sldId id="581" r:id="rId151"/>
    <p:sldId id="1617" r:id="rId152"/>
    <p:sldId id="1805" r:id="rId153"/>
    <p:sldId id="1740" r:id="rId154"/>
    <p:sldId id="624" r:id="rId155"/>
    <p:sldId id="627" r:id="rId156"/>
    <p:sldId id="1806" r:id="rId157"/>
    <p:sldId id="691" r:id="rId158"/>
    <p:sldId id="1807" r:id="rId159"/>
    <p:sldId id="1808" r:id="rId160"/>
    <p:sldId id="1809" r:id="rId161"/>
    <p:sldId id="1810" r:id="rId162"/>
    <p:sldId id="1749" r:id="rId163"/>
    <p:sldId id="1811" r:id="rId164"/>
    <p:sldId id="1812" r:id="rId165"/>
    <p:sldId id="1813" r:id="rId166"/>
    <p:sldId id="1814" r:id="rId167"/>
    <p:sldId id="1815" r:id="rId168"/>
    <p:sldId id="1816" r:id="rId169"/>
    <p:sldId id="1817" r:id="rId170"/>
    <p:sldId id="1818" r:id="rId171"/>
    <p:sldId id="1757" r:id="rId172"/>
    <p:sldId id="1758" r:id="rId173"/>
    <p:sldId id="1819" r:id="rId174"/>
    <p:sldId id="1820" r:id="rId175"/>
    <p:sldId id="1821" r:id="rId176"/>
    <p:sldId id="1822" r:id="rId177"/>
    <p:sldId id="1763" r:id="rId178"/>
    <p:sldId id="1823" r:id="rId179"/>
    <p:sldId id="1824" r:id="rId180"/>
    <p:sldId id="1825" r:id="rId181"/>
    <p:sldId id="1826" r:id="rId182"/>
    <p:sldId id="1827" r:id="rId183"/>
    <p:sldId id="1828" r:id="rId184"/>
    <p:sldId id="1829" r:id="rId185"/>
    <p:sldId id="1830" r:id="rId186"/>
    <p:sldId id="1831" r:id="rId187"/>
    <p:sldId id="1832" r:id="rId188"/>
    <p:sldId id="1833" r:id="rId189"/>
    <p:sldId id="1834" r:id="rId190"/>
    <p:sldId id="1781" r:id="rId191"/>
    <p:sldId id="1835" r:id="rId192"/>
    <p:sldId id="1836" r:id="rId193"/>
    <p:sldId id="1837" r:id="rId194"/>
    <p:sldId id="1838" r:id="rId195"/>
    <p:sldId id="1839" r:id="rId196"/>
    <p:sldId id="1840" r:id="rId197"/>
    <p:sldId id="1841" r:id="rId198"/>
    <p:sldId id="1842" r:id="rId199"/>
    <p:sldId id="1843" r:id="rId200"/>
    <p:sldId id="1844" r:id="rId201"/>
    <p:sldId id="1845" r:id="rId202"/>
    <p:sldId id="1846" r:id="rId203"/>
    <p:sldId id="1847" r:id="rId204"/>
    <p:sldId id="1848" r:id="rId205"/>
    <p:sldId id="1849" r:id="rId206"/>
    <p:sldId id="1850" r:id="rId207"/>
    <p:sldId id="1851" r:id="rId208"/>
    <p:sldId id="1852" r:id="rId209"/>
    <p:sldId id="1853" r:id="rId210"/>
    <p:sldId id="1854" r:id="rId211"/>
    <p:sldId id="1855" r:id="rId212"/>
    <p:sldId id="1856" r:id="rId213"/>
    <p:sldId id="1857" r:id="rId214"/>
    <p:sldId id="1858" r:id="rId215"/>
    <p:sldId id="1859" r:id="rId216"/>
    <p:sldId id="1860" r:id="rId217"/>
    <p:sldId id="1861" r:id="rId218"/>
    <p:sldId id="1862" r:id="rId219"/>
    <p:sldId id="1863" r:id="rId220"/>
    <p:sldId id="1864" r:id="rId221"/>
    <p:sldId id="1865" r:id="rId222"/>
    <p:sldId id="1866" r:id="rId223"/>
    <p:sldId id="1867" r:id="rId224"/>
    <p:sldId id="1868" r:id="rId225"/>
    <p:sldId id="1869" r:id="rId226"/>
    <p:sldId id="1870" r:id="rId227"/>
    <p:sldId id="1871" r:id="rId228"/>
    <p:sldId id="1872" r:id="rId229"/>
    <p:sldId id="1873" r:id="rId230"/>
  </p:sldIdLst>
  <p:sldSz cx="12192000" cy="6858000"/>
  <p:notesSz cx="6805613" cy="99441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8235"/>
    <a:srgbClr val="FAA001"/>
    <a:srgbClr val="A9D18E"/>
    <a:srgbClr val="1E3744"/>
    <a:srgbClr val="1AAAE5"/>
    <a:srgbClr val="85B9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28C6FA-E907-49C5-A4EA-6D383B377936}" v="3" dt="2023-12-21T20:50:25.790"/>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llemlayout 4 - Markering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7" d="100"/>
          <a:sy n="147" d="100"/>
        </p:scale>
        <p:origin x="69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91" Type="http://schemas.openxmlformats.org/officeDocument/2006/relationships/slide" Target="slides/slide185.xml"/><Relationship Id="rId205" Type="http://schemas.openxmlformats.org/officeDocument/2006/relationships/slide" Target="slides/slide199.xml"/><Relationship Id="rId226" Type="http://schemas.openxmlformats.org/officeDocument/2006/relationships/slide" Target="slides/slide22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2.xml"/><Relationship Id="rId95" Type="http://schemas.openxmlformats.org/officeDocument/2006/relationships/slide" Target="slides/slide89.xml"/><Relationship Id="rId160" Type="http://schemas.openxmlformats.org/officeDocument/2006/relationships/slide" Target="slides/slide154.xml"/><Relationship Id="rId181" Type="http://schemas.openxmlformats.org/officeDocument/2006/relationships/slide" Target="slides/slide175.xml"/><Relationship Id="rId216" Type="http://schemas.openxmlformats.org/officeDocument/2006/relationships/slide" Target="slides/slide210.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92" Type="http://schemas.openxmlformats.org/officeDocument/2006/relationships/slide" Target="slides/slide186.xml"/><Relationship Id="rId206" Type="http://schemas.openxmlformats.org/officeDocument/2006/relationships/slide" Target="slides/slide200.xml"/><Relationship Id="rId227" Type="http://schemas.openxmlformats.org/officeDocument/2006/relationships/slide" Target="slides/slide221.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82" Type="http://schemas.openxmlformats.org/officeDocument/2006/relationships/slide" Target="slides/slide176.xml"/><Relationship Id="rId217" Type="http://schemas.openxmlformats.org/officeDocument/2006/relationships/slide" Target="slides/slide211.xml"/><Relationship Id="rId6" Type="http://schemas.openxmlformats.org/officeDocument/2006/relationships/slideMaster" Target="slideMasters/slideMaster3.xml"/><Relationship Id="rId23" Type="http://schemas.openxmlformats.org/officeDocument/2006/relationships/slide" Target="slides/slide17.xml"/><Relationship Id="rId119" Type="http://schemas.openxmlformats.org/officeDocument/2006/relationships/slide" Target="slides/slide113.xml"/><Relationship Id="rId44" Type="http://schemas.openxmlformats.org/officeDocument/2006/relationships/slide" Target="slides/slide38.xml"/><Relationship Id="rId65" Type="http://schemas.openxmlformats.org/officeDocument/2006/relationships/slide" Target="slides/slide59.xml"/><Relationship Id="rId86" Type="http://schemas.openxmlformats.org/officeDocument/2006/relationships/slide" Target="slides/slide80.xml"/><Relationship Id="rId130" Type="http://schemas.openxmlformats.org/officeDocument/2006/relationships/slide" Target="slides/slide124.xml"/><Relationship Id="rId151" Type="http://schemas.openxmlformats.org/officeDocument/2006/relationships/slide" Target="slides/slide145.xml"/><Relationship Id="rId172" Type="http://schemas.openxmlformats.org/officeDocument/2006/relationships/slide" Target="slides/slide166.xml"/><Relationship Id="rId193" Type="http://schemas.openxmlformats.org/officeDocument/2006/relationships/slide" Target="slides/slide187.xml"/><Relationship Id="rId207" Type="http://schemas.openxmlformats.org/officeDocument/2006/relationships/slide" Target="slides/slide201.xml"/><Relationship Id="rId228" Type="http://schemas.openxmlformats.org/officeDocument/2006/relationships/slide" Target="slides/slide222.xml"/><Relationship Id="rId13" Type="http://schemas.openxmlformats.org/officeDocument/2006/relationships/slide" Target="slides/slide7.xml"/><Relationship Id="rId109" Type="http://schemas.openxmlformats.org/officeDocument/2006/relationships/slide" Target="slides/slide103.xml"/><Relationship Id="rId34" Type="http://schemas.openxmlformats.org/officeDocument/2006/relationships/slide" Target="slides/slide28.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20" Type="http://schemas.openxmlformats.org/officeDocument/2006/relationships/slide" Target="slides/slide114.xml"/><Relationship Id="rId141" Type="http://schemas.openxmlformats.org/officeDocument/2006/relationships/slide" Target="slides/slide135.xml"/><Relationship Id="rId7" Type="http://schemas.openxmlformats.org/officeDocument/2006/relationships/slide" Target="slides/slide1.xml"/><Relationship Id="rId162" Type="http://schemas.openxmlformats.org/officeDocument/2006/relationships/slide" Target="slides/slide156.xml"/><Relationship Id="rId183" Type="http://schemas.openxmlformats.org/officeDocument/2006/relationships/slide" Target="slides/slide177.xml"/><Relationship Id="rId218" Type="http://schemas.openxmlformats.org/officeDocument/2006/relationships/slide" Target="slides/slide212.xml"/><Relationship Id="rId24" Type="http://schemas.openxmlformats.org/officeDocument/2006/relationships/slide" Target="slides/slide18.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31" Type="http://schemas.openxmlformats.org/officeDocument/2006/relationships/slide" Target="slides/slide125.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208" Type="http://schemas.openxmlformats.org/officeDocument/2006/relationships/slide" Target="slides/slide202.xml"/><Relationship Id="rId229" Type="http://schemas.openxmlformats.org/officeDocument/2006/relationships/slide" Target="slides/slide223.xml"/><Relationship Id="rId14" Type="http://schemas.openxmlformats.org/officeDocument/2006/relationships/slide" Target="slides/slide8.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8" Type="http://schemas.openxmlformats.org/officeDocument/2006/relationships/slide" Target="slides/slide2.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219" Type="http://schemas.openxmlformats.org/officeDocument/2006/relationships/slide" Target="slides/slide213.xml"/><Relationship Id="rId230" Type="http://schemas.openxmlformats.org/officeDocument/2006/relationships/slide" Target="slides/slide224.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slide" Target="slides/slide173.xml"/><Relationship Id="rId195" Type="http://schemas.openxmlformats.org/officeDocument/2006/relationships/slide" Target="slides/slide189.xml"/><Relationship Id="rId209" Type="http://schemas.openxmlformats.org/officeDocument/2006/relationships/slide" Target="slides/slide203.xml"/><Relationship Id="rId190" Type="http://schemas.openxmlformats.org/officeDocument/2006/relationships/slide" Target="slides/slide184.xml"/><Relationship Id="rId204" Type="http://schemas.openxmlformats.org/officeDocument/2006/relationships/slide" Target="slides/slide198.xml"/><Relationship Id="rId220" Type="http://schemas.openxmlformats.org/officeDocument/2006/relationships/slide" Target="slides/slide214.xml"/><Relationship Id="rId225" Type="http://schemas.openxmlformats.org/officeDocument/2006/relationships/slide" Target="slides/slide219.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slide" Target="slides/slide179.xml"/><Relationship Id="rId4" Type="http://schemas.openxmlformats.org/officeDocument/2006/relationships/slideMaster" Target="slideMasters/slideMaster1.xml"/><Relationship Id="rId9" Type="http://schemas.openxmlformats.org/officeDocument/2006/relationships/slide" Target="slides/slide3.xml"/><Relationship Id="rId180" Type="http://schemas.openxmlformats.org/officeDocument/2006/relationships/slide" Target="slides/slide174.xml"/><Relationship Id="rId210" Type="http://schemas.openxmlformats.org/officeDocument/2006/relationships/slide" Target="slides/slide204.xml"/><Relationship Id="rId215" Type="http://schemas.openxmlformats.org/officeDocument/2006/relationships/slide" Target="slides/slide209.xml"/><Relationship Id="rId236" Type="http://schemas.microsoft.com/office/2015/10/relationships/revisionInfo" Target="revisionInfo.xml"/><Relationship Id="rId26" Type="http://schemas.openxmlformats.org/officeDocument/2006/relationships/slide" Target="slides/slide20.xml"/><Relationship Id="rId231" Type="http://schemas.openxmlformats.org/officeDocument/2006/relationships/notesMaster" Target="notesMasters/notesMaster1.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 Id="rId221" Type="http://schemas.openxmlformats.org/officeDocument/2006/relationships/slide" Target="slides/slide215.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slide" Target="slides/slide180.xml"/><Relationship Id="rId211" Type="http://schemas.openxmlformats.org/officeDocument/2006/relationships/slide" Target="slides/slide205.xml"/><Relationship Id="rId232" Type="http://schemas.openxmlformats.org/officeDocument/2006/relationships/presProps" Target="presProps.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97" Type="http://schemas.openxmlformats.org/officeDocument/2006/relationships/slide" Target="slides/slide191.xml"/><Relationship Id="rId201" Type="http://schemas.openxmlformats.org/officeDocument/2006/relationships/slide" Target="slides/slide195.xml"/><Relationship Id="rId222" Type="http://schemas.openxmlformats.org/officeDocument/2006/relationships/slide" Target="slides/slide216.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87" Type="http://schemas.openxmlformats.org/officeDocument/2006/relationships/slide" Target="slides/slide181.xml"/><Relationship Id="rId1" Type="http://schemas.openxmlformats.org/officeDocument/2006/relationships/customXml" Target="../customXml/item1.xml"/><Relationship Id="rId212" Type="http://schemas.openxmlformats.org/officeDocument/2006/relationships/slide" Target="slides/slide206.xml"/><Relationship Id="rId233" Type="http://schemas.openxmlformats.org/officeDocument/2006/relationships/viewProps" Target="viewProps.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202" Type="http://schemas.openxmlformats.org/officeDocument/2006/relationships/slide" Target="slides/slide196.xml"/><Relationship Id="rId223" Type="http://schemas.openxmlformats.org/officeDocument/2006/relationships/slide" Target="slides/slide217.xml"/><Relationship Id="rId18" Type="http://schemas.openxmlformats.org/officeDocument/2006/relationships/slide" Target="slides/slide12.xml"/><Relationship Id="rId39" Type="http://schemas.openxmlformats.org/officeDocument/2006/relationships/slide" Target="slides/slide33.xml"/><Relationship Id="rId50" Type="http://schemas.openxmlformats.org/officeDocument/2006/relationships/slide" Target="slides/slide44.xml"/><Relationship Id="rId104" Type="http://schemas.openxmlformats.org/officeDocument/2006/relationships/slide" Target="slides/slide98.xml"/><Relationship Id="rId125" Type="http://schemas.openxmlformats.org/officeDocument/2006/relationships/slide" Target="slides/slide119.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1" Type="http://schemas.openxmlformats.org/officeDocument/2006/relationships/slide" Target="slides/slide65.xml"/><Relationship Id="rId92" Type="http://schemas.openxmlformats.org/officeDocument/2006/relationships/slide" Target="slides/slide86.xml"/><Relationship Id="rId213" Type="http://schemas.openxmlformats.org/officeDocument/2006/relationships/slide" Target="slides/slide207.xml"/><Relationship Id="rId234"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3.xml"/><Relationship Id="rId40" Type="http://schemas.openxmlformats.org/officeDocument/2006/relationships/slide" Target="slides/slide34.xml"/><Relationship Id="rId115" Type="http://schemas.openxmlformats.org/officeDocument/2006/relationships/slide" Target="slides/slide109.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99" Type="http://schemas.openxmlformats.org/officeDocument/2006/relationships/slide" Target="slides/slide193.xml"/><Relationship Id="rId203" Type="http://schemas.openxmlformats.org/officeDocument/2006/relationships/slide" Target="slides/slide197.xml"/><Relationship Id="rId19" Type="http://schemas.openxmlformats.org/officeDocument/2006/relationships/slide" Target="slides/slide13.xml"/><Relationship Id="rId224" Type="http://schemas.openxmlformats.org/officeDocument/2006/relationships/slide" Target="slides/slide218.xml"/><Relationship Id="rId30" Type="http://schemas.openxmlformats.org/officeDocument/2006/relationships/slide" Target="slides/slide2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189" Type="http://schemas.openxmlformats.org/officeDocument/2006/relationships/slide" Target="slides/slide183.xml"/><Relationship Id="rId3" Type="http://schemas.openxmlformats.org/officeDocument/2006/relationships/customXml" Target="../customXml/item3.xml"/><Relationship Id="rId214" Type="http://schemas.openxmlformats.org/officeDocument/2006/relationships/slide" Target="slides/slide208.xml"/><Relationship Id="rId235" Type="http://schemas.openxmlformats.org/officeDocument/2006/relationships/tableStyles" Target="tableStyles.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43D19F-4077-4C43-B511-5EAFA40045A8}" type="doc">
      <dgm:prSet loTypeId="urn:microsoft.com/office/officeart/2005/8/layout/radial1" loCatId="relationship" qsTypeId="urn:microsoft.com/office/officeart/2005/8/quickstyle/3d1" qsCatId="3D" csTypeId="urn:microsoft.com/office/officeart/2005/8/colors/accent1_2" csCatId="accent1" phldr="1"/>
      <dgm:spPr/>
      <dgm:t>
        <a:bodyPr/>
        <a:lstStyle/>
        <a:p>
          <a:endParaRPr lang="en-GB"/>
        </a:p>
      </dgm:t>
    </dgm:pt>
    <dgm:pt modelId="{57134698-0CC6-4ABD-88FB-1A59CC7F6996}">
      <dgm:prSet phldrT="[Text]" custT="1"/>
      <dgm:spPr/>
      <dgm:t>
        <a:bodyPr/>
        <a:lstStyle/>
        <a:p>
          <a:r>
            <a:rPr lang="da-DK" sz="2000"/>
            <a:t>Citizen science</a:t>
          </a:r>
          <a:endParaRPr lang="en-GB" sz="2000"/>
        </a:p>
      </dgm:t>
    </dgm:pt>
    <dgm:pt modelId="{AE4D234C-CF1F-47DF-AB46-CC2AFCA3C2B8}" type="parTrans" cxnId="{49D57D45-94CE-4933-BD1B-8DDB2A482E89}">
      <dgm:prSet/>
      <dgm:spPr/>
      <dgm:t>
        <a:bodyPr/>
        <a:lstStyle/>
        <a:p>
          <a:endParaRPr lang="en-GB" sz="2000"/>
        </a:p>
      </dgm:t>
    </dgm:pt>
    <dgm:pt modelId="{788E3ABC-AE08-47CF-8808-656ADB9264D8}" type="sibTrans" cxnId="{49D57D45-94CE-4933-BD1B-8DDB2A482E89}">
      <dgm:prSet/>
      <dgm:spPr/>
      <dgm:t>
        <a:bodyPr/>
        <a:lstStyle/>
        <a:p>
          <a:endParaRPr lang="en-GB" sz="2000"/>
        </a:p>
      </dgm:t>
    </dgm:pt>
    <dgm:pt modelId="{B523E33E-81A1-40F3-9CE0-F03C190A56BB}">
      <dgm:prSet phldrT="[Text]" custT="1"/>
      <dgm:spPr/>
      <dgm:t>
        <a:bodyPr/>
        <a:lstStyle/>
        <a:p>
          <a:r>
            <a:rPr lang="da-DK" sz="1600" err="1"/>
            <a:t>Ecology</a:t>
          </a:r>
          <a:endParaRPr lang="en-GB" sz="1600"/>
        </a:p>
      </dgm:t>
    </dgm:pt>
    <dgm:pt modelId="{126446A0-682E-41A1-9E25-AF236A35A765}" type="parTrans" cxnId="{663413C2-F086-4CB0-8AC6-9D529AF2BA08}">
      <dgm:prSet custT="1"/>
      <dgm:spPr/>
      <dgm:t>
        <a:bodyPr/>
        <a:lstStyle/>
        <a:p>
          <a:endParaRPr lang="en-GB" sz="600"/>
        </a:p>
      </dgm:t>
    </dgm:pt>
    <dgm:pt modelId="{E27B8C31-73AE-40AC-9B64-BC188653EC6B}" type="sibTrans" cxnId="{663413C2-F086-4CB0-8AC6-9D529AF2BA08}">
      <dgm:prSet/>
      <dgm:spPr/>
      <dgm:t>
        <a:bodyPr/>
        <a:lstStyle/>
        <a:p>
          <a:endParaRPr lang="en-GB" sz="2000"/>
        </a:p>
      </dgm:t>
    </dgm:pt>
    <dgm:pt modelId="{2C305E91-890C-4293-A806-F4ED30C381BE}">
      <dgm:prSet phldrT="[Text]" custT="1"/>
      <dgm:spPr/>
      <dgm:t>
        <a:bodyPr/>
        <a:lstStyle/>
        <a:p>
          <a:r>
            <a:rPr lang="da-DK" sz="1600"/>
            <a:t>Health</a:t>
          </a:r>
          <a:endParaRPr lang="en-GB" sz="1600"/>
        </a:p>
      </dgm:t>
    </dgm:pt>
    <dgm:pt modelId="{3173EC05-5E9A-494D-B4FC-5CDE1D063634}" type="parTrans" cxnId="{67F1BF1C-1E87-4D4E-99B4-231BB855A9CE}">
      <dgm:prSet custT="1"/>
      <dgm:spPr/>
      <dgm:t>
        <a:bodyPr/>
        <a:lstStyle/>
        <a:p>
          <a:endParaRPr lang="en-GB" sz="600"/>
        </a:p>
      </dgm:t>
    </dgm:pt>
    <dgm:pt modelId="{A4F17A0A-5D29-4632-9B93-1826FF7B49FF}" type="sibTrans" cxnId="{67F1BF1C-1E87-4D4E-99B4-231BB855A9CE}">
      <dgm:prSet/>
      <dgm:spPr/>
      <dgm:t>
        <a:bodyPr/>
        <a:lstStyle/>
        <a:p>
          <a:endParaRPr lang="en-GB" sz="2000"/>
        </a:p>
      </dgm:t>
    </dgm:pt>
    <dgm:pt modelId="{202C8D34-DFF6-4F18-8EAB-B800FA485E3A}">
      <dgm:prSet phldrT="[Text]" custT="1"/>
      <dgm:spPr/>
      <dgm:t>
        <a:bodyPr/>
        <a:lstStyle/>
        <a:p>
          <a:r>
            <a:rPr lang="da-DK" sz="1600" err="1"/>
            <a:t>Physics</a:t>
          </a:r>
          <a:endParaRPr lang="en-GB" sz="1600"/>
        </a:p>
      </dgm:t>
    </dgm:pt>
    <dgm:pt modelId="{6A48CA35-49B5-4BC2-BA9D-A43C92D282B5}" type="parTrans" cxnId="{B1394036-959D-4BED-B47E-E122BC4F8426}">
      <dgm:prSet custT="1"/>
      <dgm:spPr/>
      <dgm:t>
        <a:bodyPr/>
        <a:lstStyle/>
        <a:p>
          <a:endParaRPr lang="en-GB" sz="600"/>
        </a:p>
      </dgm:t>
    </dgm:pt>
    <dgm:pt modelId="{A33BE969-3577-4D4C-96A9-47AEA20FB401}" type="sibTrans" cxnId="{B1394036-959D-4BED-B47E-E122BC4F8426}">
      <dgm:prSet/>
      <dgm:spPr/>
      <dgm:t>
        <a:bodyPr/>
        <a:lstStyle/>
        <a:p>
          <a:endParaRPr lang="en-GB" sz="2000"/>
        </a:p>
      </dgm:t>
    </dgm:pt>
    <dgm:pt modelId="{52DE8C4C-1DB6-470F-BF47-C6787E89927A}">
      <dgm:prSet phldrT="[Text]" custT="1"/>
      <dgm:spPr/>
      <dgm:t>
        <a:bodyPr/>
        <a:lstStyle/>
        <a:p>
          <a:r>
            <a:rPr lang="da-DK" sz="1600" err="1"/>
            <a:t>Meteoro-logy</a:t>
          </a:r>
          <a:endParaRPr lang="en-GB" sz="1600"/>
        </a:p>
      </dgm:t>
    </dgm:pt>
    <dgm:pt modelId="{EAB7D185-9076-40EE-9B4A-2767AEE7DF75}" type="parTrans" cxnId="{38E3080C-6D5C-41C5-A29E-3D29D47517DF}">
      <dgm:prSet custT="1"/>
      <dgm:spPr/>
      <dgm:t>
        <a:bodyPr/>
        <a:lstStyle/>
        <a:p>
          <a:endParaRPr lang="en-GB" sz="600"/>
        </a:p>
      </dgm:t>
    </dgm:pt>
    <dgm:pt modelId="{B1400B84-6845-4EA0-B766-4E6E20530221}" type="sibTrans" cxnId="{38E3080C-6D5C-41C5-A29E-3D29D47517DF}">
      <dgm:prSet/>
      <dgm:spPr/>
      <dgm:t>
        <a:bodyPr/>
        <a:lstStyle/>
        <a:p>
          <a:endParaRPr lang="en-GB" sz="2000"/>
        </a:p>
      </dgm:t>
    </dgm:pt>
    <dgm:pt modelId="{5D6469F6-7844-41FF-B06E-0E1F2135E467}">
      <dgm:prSet phldrT="[Text]" custT="1"/>
      <dgm:spPr/>
      <dgm:t>
        <a:bodyPr/>
        <a:lstStyle/>
        <a:p>
          <a:r>
            <a:rPr lang="da-DK" sz="1600"/>
            <a:t>Social science</a:t>
          </a:r>
          <a:endParaRPr lang="en-GB" sz="1600"/>
        </a:p>
      </dgm:t>
    </dgm:pt>
    <dgm:pt modelId="{09C00D62-38AB-47D9-940E-34C3E3B8AF57}" type="parTrans" cxnId="{772FB07A-B7AB-4BFA-AADE-C4EFFC636354}">
      <dgm:prSet/>
      <dgm:spPr/>
      <dgm:t>
        <a:bodyPr/>
        <a:lstStyle/>
        <a:p>
          <a:endParaRPr lang="en-GB"/>
        </a:p>
      </dgm:t>
    </dgm:pt>
    <dgm:pt modelId="{9D10D177-4177-45A7-B0BC-F034B9B0C81F}" type="sibTrans" cxnId="{772FB07A-B7AB-4BFA-AADE-C4EFFC636354}">
      <dgm:prSet/>
      <dgm:spPr/>
      <dgm:t>
        <a:bodyPr/>
        <a:lstStyle/>
        <a:p>
          <a:endParaRPr lang="en-GB"/>
        </a:p>
      </dgm:t>
    </dgm:pt>
    <dgm:pt modelId="{08A2A5D1-1172-4FA0-BEA4-EC9A7E72127C}">
      <dgm:prSet phldrT="[Text]" custT="1"/>
      <dgm:spPr/>
      <dgm:t>
        <a:bodyPr/>
        <a:lstStyle/>
        <a:p>
          <a:r>
            <a:rPr lang="da-DK" sz="1600" err="1"/>
            <a:t>Astronomy</a:t>
          </a:r>
          <a:endParaRPr lang="en-GB" sz="1600"/>
        </a:p>
      </dgm:t>
    </dgm:pt>
    <dgm:pt modelId="{F7121AB3-A6A0-4F9B-91DA-22209879CF26}" type="parTrans" cxnId="{99263F59-F660-4756-B002-EBD3F002A6D7}">
      <dgm:prSet/>
      <dgm:spPr/>
      <dgm:t>
        <a:bodyPr/>
        <a:lstStyle/>
        <a:p>
          <a:endParaRPr lang="en-GB"/>
        </a:p>
      </dgm:t>
    </dgm:pt>
    <dgm:pt modelId="{F60D533F-76FD-4E3D-AE2A-8BE78C7608C9}" type="sibTrans" cxnId="{99263F59-F660-4756-B002-EBD3F002A6D7}">
      <dgm:prSet/>
      <dgm:spPr/>
      <dgm:t>
        <a:bodyPr/>
        <a:lstStyle/>
        <a:p>
          <a:endParaRPr lang="en-GB"/>
        </a:p>
      </dgm:t>
    </dgm:pt>
    <dgm:pt modelId="{1C8FCC30-53D8-4B58-9CE3-E832926DDB39}">
      <dgm:prSet phldrT="[Text]" custT="1"/>
      <dgm:spPr/>
      <dgm:t>
        <a:bodyPr/>
        <a:lstStyle/>
        <a:p>
          <a:r>
            <a:rPr lang="da-DK" sz="1600"/>
            <a:t>”SDG </a:t>
          </a:r>
          <a:r>
            <a:rPr lang="da-DK" sz="1600" err="1"/>
            <a:t>monitoring</a:t>
          </a:r>
          <a:r>
            <a:rPr lang="da-DK" sz="1600"/>
            <a:t>”</a:t>
          </a:r>
          <a:endParaRPr lang="en-GB" sz="1600"/>
        </a:p>
      </dgm:t>
    </dgm:pt>
    <dgm:pt modelId="{FECE5CED-9AA4-470D-B4AE-C6AD21CFE54E}" type="parTrans" cxnId="{86AE8548-475E-4538-90F4-CDA9DC3ACD63}">
      <dgm:prSet/>
      <dgm:spPr/>
      <dgm:t>
        <a:bodyPr/>
        <a:lstStyle/>
        <a:p>
          <a:endParaRPr lang="en-GB"/>
        </a:p>
      </dgm:t>
    </dgm:pt>
    <dgm:pt modelId="{AFA242B6-97CD-4CF3-B159-2C7EC46D2F93}" type="sibTrans" cxnId="{86AE8548-475E-4538-90F4-CDA9DC3ACD63}">
      <dgm:prSet/>
      <dgm:spPr/>
      <dgm:t>
        <a:bodyPr/>
        <a:lstStyle/>
        <a:p>
          <a:endParaRPr lang="en-GB"/>
        </a:p>
      </dgm:t>
    </dgm:pt>
    <dgm:pt modelId="{CBC0195E-D074-4DF9-A65E-FAE32D616B3A}">
      <dgm:prSet phldrT="[Text]" custT="1"/>
      <dgm:spPr/>
      <dgm:t>
        <a:bodyPr/>
        <a:lstStyle/>
        <a:p>
          <a:r>
            <a:rPr lang="da-DK" sz="1600" err="1"/>
            <a:t>Archaeo-logy</a:t>
          </a:r>
          <a:endParaRPr lang="en-GB" sz="1600"/>
        </a:p>
      </dgm:t>
    </dgm:pt>
    <dgm:pt modelId="{75C43280-6E1F-41EC-A790-6D97FF1EA9CD}" type="parTrans" cxnId="{754767EB-8EB9-4B6D-8A77-549ED800F3B8}">
      <dgm:prSet/>
      <dgm:spPr/>
      <dgm:t>
        <a:bodyPr/>
        <a:lstStyle/>
        <a:p>
          <a:endParaRPr lang="en-GB"/>
        </a:p>
      </dgm:t>
    </dgm:pt>
    <dgm:pt modelId="{87CC5D50-F3B9-4986-842D-7163D021C7C8}" type="sibTrans" cxnId="{754767EB-8EB9-4B6D-8A77-549ED800F3B8}">
      <dgm:prSet/>
      <dgm:spPr/>
      <dgm:t>
        <a:bodyPr/>
        <a:lstStyle/>
        <a:p>
          <a:endParaRPr lang="en-GB"/>
        </a:p>
      </dgm:t>
    </dgm:pt>
    <dgm:pt modelId="{29DE08D3-1909-400E-AFF6-C0A0BAEABF29}" type="pres">
      <dgm:prSet presAssocID="{5C43D19F-4077-4C43-B511-5EAFA40045A8}" presName="cycle" presStyleCnt="0">
        <dgm:presLayoutVars>
          <dgm:chMax val="1"/>
          <dgm:dir/>
          <dgm:animLvl val="ctr"/>
          <dgm:resizeHandles val="exact"/>
        </dgm:presLayoutVars>
      </dgm:prSet>
      <dgm:spPr/>
    </dgm:pt>
    <dgm:pt modelId="{B50DB634-FE69-45E4-A1AC-943F97FD491D}" type="pres">
      <dgm:prSet presAssocID="{57134698-0CC6-4ABD-88FB-1A59CC7F6996}" presName="centerShape" presStyleLbl="node0" presStyleIdx="0" presStyleCnt="1" custScaleX="158781" custScaleY="158781"/>
      <dgm:spPr/>
    </dgm:pt>
    <dgm:pt modelId="{8951DD4E-445D-4EFD-A369-CD6496C99AE3}" type="pres">
      <dgm:prSet presAssocID="{126446A0-682E-41A1-9E25-AF236A35A765}" presName="Name9" presStyleLbl="parChTrans1D2" presStyleIdx="0" presStyleCnt="8"/>
      <dgm:spPr/>
    </dgm:pt>
    <dgm:pt modelId="{671D6FA2-8342-4128-A4D7-973EBC6729CD}" type="pres">
      <dgm:prSet presAssocID="{126446A0-682E-41A1-9E25-AF236A35A765}" presName="connTx" presStyleLbl="parChTrans1D2" presStyleIdx="0" presStyleCnt="8"/>
      <dgm:spPr/>
    </dgm:pt>
    <dgm:pt modelId="{50A325A2-D4CF-4B06-A864-B50B2281295D}" type="pres">
      <dgm:prSet presAssocID="{B523E33E-81A1-40F3-9CE0-F03C190A56BB}" presName="node" presStyleLbl="node1" presStyleIdx="0" presStyleCnt="8" custScaleX="116211" custScaleY="116211">
        <dgm:presLayoutVars>
          <dgm:bulletEnabled val="1"/>
        </dgm:presLayoutVars>
      </dgm:prSet>
      <dgm:spPr/>
    </dgm:pt>
    <dgm:pt modelId="{1A665E1C-78A6-429E-94B4-74B46C0DAD5F}" type="pres">
      <dgm:prSet presAssocID="{3173EC05-5E9A-494D-B4FC-5CDE1D063634}" presName="Name9" presStyleLbl="parChTrans1D2" presStyleIdx="1" presStyleCnt="8"/>
      <dgm:spPr/>
    </dgm:pt>
    <dgm:pt modelId="{74B4811A-0D35-4404-A0E0-49A51016FCB0}" type="pres">
      <dgm:prSet presAssocID="{3173EC05-5E9A-494D-B4FC-5CDE1D063634}" presName="connTx" presStyleLbl="parChTrans1D2" presStyleIdx="1" presStyleCnt="8"/>
      <dgm:spPr/>
    </dgm:pt>
    <dgm:pt modelId="{5A347045-C29B-40EB-9548-1F0DA85686BB}" type="pres">
      <dgm:prSet presAssocID="{2C305E91-890C-4293-A806-F4ED30C381BE}" presName="node" presStyleLbl="node1" presStyleIdx="1" presStyleCnt="8" custScaleX="131929" custScaleY="144813">
        <dgm:presLayoutVars>
          <dgm:bulletEnabled val="1"/>
        </dgm:presLayoutVars>
      </dgm:prSet>
      <dgm:spPr/>
    </dgm:pt>
    <dgm:pt modelId="{FD516C11-5920-41F9-B243-189E44C39AE2}" type="pres">
      <dgm:prSet presAssocID="{75C43280-6E1F-41EC-A790-6D97FF1EA9CD}" presName="Name9" presStyleLbl="parChTrans1D2" presStyleIdx="2" presStyleCnt="8"/>
      <dgm:spPr/>
    </dgm:pt>
    <dgm:pt modelId="{4F171964-3E28-41A0-94BE-A9FBF85C38F4}" type="pres">
      <dgm:prSet presAssocID="{75C43280-6E1F-41EC-A790-6D97FF1EA9CD}" presName="connTx" presStyleLbl="parChTrans1D2" presStyleIdx="2" presStyleCnt="8"/>
      <dgm:spPr/>
    </dgm:pt>
    <dgm:pt modelId="{6CC91096-4A6B-470F-847D-9C009BB5F821}" type="pres">
      <dgm:prSet presAssocID="{CBC0195E-D074-4DF9-A65E-FAE32D616B3A}" presName="node" presStyleLbl="node1" presStyleIdx="2" presStyleCnt="8" custScaleX="153948" custScaleY="111261" custRadScaleRad="102260" custRadScaleInc="19320">
        <dgm:presLayoutVars>
          <dgm:bulletEnabled val="1"/>
        </dgm:presLayoutVars>
      </dgm:prSet>
      <dgm:spPr/>
    </dgm:pt>
    <dgm:pt modelId="{EE30E9FA-A86C-4D4B-B4EB-178AEE524881}" type="pres">
      <dgm:prSet presAssocID="{6A48CA35-49B5-4BC2-BA9D-A43C92D282B5}" presName="Name9" presStyleLbl="parChTrans1D2" presStyleIdx="3" presStyleCnt="8"/>
      <dgm:spPr/>
    </dgm:pt>
    <dgm:pt modelId="{2A0AA244-C37A-41DD-B4F2-EFA50A95B65E}" type="pres">
      <dgm:prSet presAssocID="{6A48CA35-49B5-4BC2-BA9D-A43C92D282B5}" presName="connTx" presStyleLbl="parChTrans1D2" presStyleIdx="3" presStyleCnt="8"/>
      <dgm:spPr/>
    </dgm:pt>
    <dgm:pt modelId="{C0ABF9F1-A771-4BAB-9CEB-82FFF073561E}" type="pres">
      <dgm:prSet presAssocID="{202C8D34-DFF6-4F18-8EAB-B800FA485E3A}" presName="node" presStyleLbl="node1" presStyleIdx="3" presStyleCnt="8" custScaleX="139011" custScaleY="116211" custRadScaleRad="103100" custRadScaleInc="237">
        <dgm:presLayoutVars>
          <dgm:bulletEnabled val="1"/>
        </dgm:presLayoutVars>
      </dgm:prSet>
      <dgm:spPr/>
    </dgm:pt>
    <dgm:pt modelId="{DA7B1F83-83D3-482B-95CC-F4739038EC67}" type="pres">
      <dgm:prSet presAssocID="{EAB7D185-9076-40EE-9B4A-2767AEE7DF75}" presName="Name9" presStyleLbl="parChTrans1D2" presStyleIdx="4" presStyleCnt="8"/>
      <dgm:spPr/>
    </dgm:pt>
    <dgm:pt modelId="{3E8133EC-E1E7-4618-A7E7-E6B92C0E2F7C}" type="pres">
      <dgm:prSet presAssocID="{EAB7D185-9076-40EE-9B4A-2767AEE7DF75}" presName="connTx" presStyleLbl="parChTrans1D2" presStyleIdx="4" presStyleCnt="8"/>
      <dgm:spPr/>
    </dgm:pt>
    <dgm:pt modelId="{9AD2A8E6-82C7-4C84-BBF9-F7BBC6AA7A9D}" type="pres">
      <dgm:prSet presAssocID="{52DE8C4C-1DB6-470F-BF47-C6787E89927A}" presName="node" presStyleLbl="node1" presStyleIdx="4" presStyleCnt="8" custScaleX="125910" custScaleY="125910">
        <dgm:presLayoutVars>
          <dgm:bulletEnabled val="1"/>
        </dgm:presLayoutVars>
      </dgm:prSet>
      <dgm:spPr/>
    </dgm:pt>
    <dgm:pt modelId="{4AC1C595-0BFF-41CC-BA93-48A1FA5D9E2D}" type="pres">
      <dgm:prSet presAssocID="{09C00D62-38AB-47D9-940E-34C3E3B8AF57}" presName="Name9" presStyleLbl="parChTrans1D2" presStyleIdx="5" presStyleCnt="8"/>
      <dgm:spPr/>
    </dgm:pt>
    <dgm:pt modelId="{7F60EFAA-D46E-4BC7-85C1-054A7633F000}" type="pres">
      <dgm:prSet presAssocID="{09C00D62-38AB-47D9-940E-34C3E3B8AF57}" presName="connTx" presStyleLbl="parChTrans1D2" presStyleIdx="5" presStyleCnt="8"/>
      <dgm:spPr/>
    </dgm:pt>
    <dgm:pt modelId="{BCBCDF72-6E77-44D0-9311-CF6C07279CAB}" type="pres">
      <dgm:prSet presAssocID="{5D6469F6-7844-41FF-B06E-0E1F2135E467}" presName="node" presStyleLbl="node1" presStyleIdx="5" presStyleCnt="8" custScaleX="116361" custScaleY="116361" custRadScaleRad="100836" custRadScaleInc="-17242">
        <dgm:presLayoutVars>
          <dgm:bulletEnabled val="1"/>
        </dgm:presLayoutVars>
      </dgm:prSet>
      <dgm:spPr/>
    </dgm:pt>
    <dgm:pt modelId="{3252DF52-F51E-40A8-8D2A-5F2FAA7D8F14}" type="pres">
      <dgm:prSet presAssocID="{F7121AB3-A6A0-4F9B-91DA-22209879CF26}" presName="Name9" presStyleLbl="parChTrans1D2" presStyleIdx="6" presStyleCnt="8"/>
      <dgm:spPr/>
    </dgm:pt>
    <dgm:pt modelId="{3829BAB3-D0DE-479B-B2BA-EF571C0DF0C2}" type="pres">
      <dgm:prSet presAssocID="{F7121AB3-A6A0-4F9B-91DA-22209879CF26}" presName="connTx" presStyleLbl="parChTrans1D2" presStyleIdx="6" presStyleCnt="8"/>
      <dgm:spPr/>
    </dgm:pt>
    <dgm:pt modelId="{5FD3AD75-71EA-4ACE-AC96-CAFE4008D8A8}" type="pres">
      <dgm:prSet presAssocID="{08A2A5D1-1172-4FA0-BEA4-EC9A7E72127C}" presName="node" presStyleLbl="node1" presStyleIdx="6" presStyleCnt="8" custScaleX="142822" custScaleY="133268" custRadScaleRad="97715" custRadScaleInc="-19077">
        <dgm:presLayoutVars>
          <dgm:bulletEnabled val="1"/>
        </dgm:presLayoutVars>
      </dgm:prSet>
      <dgm:spPr/>
    </dgm:pt>
    <dgm:pt modelId="{4C724CE2-986F-45B9-B976-EE9A0460E953}" type="pres">
      <dgm:prSet presAssocID="{FECE5CED-9AA4-470D-B4AE-C6AD21CFE54E}" presName="Name9" presStyleLbl="parChTrans1D2" presStyleIdx="7" presStyleCnt="8"/>
      <dgm:spPr/>
    </dgm:pt>
    <dgm:pt modelId="{71BFD77B-6C42-4D77-840D-C74E9D6915B4}" type="pres">
      <dgm:prSet presAssocID="{FECE5CED-9AA4-470D-B4AE-C6AD21CFE54E}" presName="connTx" presStyleLbl="parChTrans1D2" presStyleIdx="7" presStyleCnt="8"/>
      <dgm:spPr/>
    </dgm:pt>
    <dgm:pt modelId="{7C5D19BC-CEA5-4449-9109-78586940D920}" type="pres">
      <dgm:prSet presAssocID="{1C8FCC30-53D8-4B58-9CE3-E832926DDB39}" presName="node" presStyleLbl="node1" presStyleIdx="7" presStyleCnt="8" custScaleX="165329" custScaleY="138104" custRadScaleRad="109206" custRadScaleInc="-10421">
        <dgm:presLayoutVars>
          <dgm:bulletEnabled val="1"/>
        </dgm:presLayoutVars>
      </dgm:prSet>
      <dgm:spPr/>
    </dgm:pt>
  </dgm:ptLst>
  <dgm:cxnLst>
    <dgm:cxn modelId="{71569500-245C-49D0-9713-4BB133EE2F36}" type="presOf" srcId="{EAB7D185-9076-40EE-9B4A-2767AEE7DF75}" destId="{3E8133EC-E1E7-4618-A7E7-E6B92C0E2F7C}" srcOrd="1" destOrd="0" presId="urn:microsoft.com/office/officeart/2005/8/layout/radial1"/>
    <dgm:cxn modelId="{F933B300-F440-4D78-A743-FFCBC9C3235C}" type="presOf" srcId="{09C00D62-38AB-47D9-940E-34C3E3B8AF57}" destId="{7F60EFAA-D46E-4BC7-85C1-054A7633F000}" srcOrd="1" destOrd="0" presId="urn:microsoft.com/office/officeart/2005/8/layout/radial1"/>
    <dgm:cxn modelId="{C5351004-69C2-4AD8-88D3-BE959A655204}" type="presOf" srcId="{09C00D62-38AB-47D9-940E-34C3E3B8AF57}" destId="{4AC1C595-0BFF-41CC-BA93-48A1FA5D9E2D}" srcOrd="0" destOrd="0" presId="urn:microsoft.com/office/officeart/2005/8/layout/radial1"/>
    <dgm:cxn modelId="{38E3080C-6D5C-41C5-A29E-3D29D47517DF}" srcId="{57134698-0CC6-4ABD-88FB-1A59CC7F6996}" destId="{52DE8C4C-1DB6-470F-BF47-C6787E89927A}" srcOrd="4" destOrd="0" parTransId="{EAB7D185-9076-40EE-9B4A-2767AEE7DF75}" sibTransId="{B1400B84-6845-4EA0-B766-4E6E20530221}"/>
    <dgm:cxn modelId="{5789001A-B201-463A-8300-CD0D2DB92304}" type="presOf" srcId="{2C305E91-890C-4293-A806-F4ED30C381BE}" destId="{5A347045-C29B-40EB-9548-1F0DA85686BB}" srcOrd="0" destOrd="0" presId="urn:microsoft.com/office/officeart/2005/8/layout/radial1"/>
    <dgm:cxn modelId="{67F1BF1C-1E87-4D4E-99B4-231BB855A9CE}" srcId="{57134698-0CC6-4ABD-88FB-1A59CC7F6996}" destId="{2C305E91-890C-4293-A806-F4ED30C381BE}" srcOrd="1" destOrd="0" parTransId="{3173EC05-5E9A-494D-B4FC-5CDE1D063634}" sibTransId="{A4F17A0A-5D29-4632-9B93-1826FF7B49FF}"/>
    <dgm:cxn modelId="{9B4AA123-F45E-4850-8A82-307E8D35670F}" type="presOf" srcId="{52DE8C4C-1DB6-470F-BF47-C6787E89927A}" destId="{9AD2A8E6-82C7-4C84-BBF9-F7BBC6AA7A9D}" srcOrd="0" destOrd="0" presId="urn:microsoft.com/office/officeart/2005/8/layout/radial1"/>
    <dgm:cxn modelId="{B1394036-959D-4BED-B47E-E122BC4F8426}" srcId="{57134698-0CC6-4ABD-88FB-1A59CC7F6996}" destId="{202C8D34-DFF6-4F18-8EAB-B800FA485E3A}" srcOrd="3" destOrd="0" parTransId="{6A48CA35-49B5-4BC2-BA9D-A43C92D282B5}" sibTransId="{A33BE969-3577-4D4C-96A9-47AEA20FB401}"/>
    <dgm:cxn modelId="{701A7C5B-6B45-44C8-A493-0213348E5EBA}" type="presOf" srcId="{126446A0-682E-41A1-9E25-AF236A35A765}" destId="{8951DD4E-445D-4EFD-A369-CD6496C99AE3}" srcOrd="0" destOrd="0" presId="urn:microsoft.com/office/officeart/2005/8/layout/radial1"/>
    <dgm:cxn modelId="{49D57D45-94CE-4933-BD1B-8DDB2A482E89}" srcId="{5C43D19F-4077-4C43-B511-5EAFA40045A8}" destId="{57134698-0CC6-4ABD-88FB-1A59CC7F6996}" srcOrd="0" destOrd="0" parTransId="{AE4D234C-CF1F-47DF-AB46-CC2AFCA3C2B8}" sibTransId="{788E3ABC-AE08-47CF-8808-656ADB9264D8}"/>
    <dgm:cxn modelId="{86AE8548-475E-4538-90F4-CDA9DC3ACD63}" srcId="{57134698-0CC6-4ABD-88FB-1A59CC7F6996}" destId="{1C8FCC30-53D8-4B58-9CE3-E832926DDB39}" srcOrd="7" destOrd="0" parTransId="{FECE5CED-9AA4-470D-B4AE-C6AD21CFE54E}" sibTransId="{AFA242B6-97CD-4CF3-B159-2C7EC46D2F93}"/>
    <dgm:cxn modelId="{E6B92849-0F8C-4349-823A-F766759EE35E}" type="presOf" srcId="{FECE5CED-9AA4-470D-B4AE-C6AD21CFE54E}" destId="{4C724CE2-986F-45B9-B976-EE9A0460E953}" srcOrd="0" destOrd="0" presId="urn:microsoft.com/office/officeart/2005/8/layout/radial1"/>
    <dgm:cxn modelId="{0AB03571-6E92-410B-9D3C-EC5FE23D156B}" type="presOf" srcId="{5C43D19F-4077-4C43-B511-5EAFA40045A8}" destId="{29DE08D3-1909-400E-AFF6-C0A0BAEABF29}" srcOrd="0" destOrd="0" presId="urn:microsoft.com/office/officeart/2005/8/layout/radial1"/>
    <dgm:cxn modelId="{C8D92975-FC7B-42EC-97DB-6FF086D64159}" type="presOf" srcId="{5D6469F6-7844-41FF-B06E-0E1F2135E467}" destId="{BCBCDF72-6E77-44D0-9311-CF6C07279CAB}" srcOrd="0" destOrd="0" presId="urn:microsoft.com/office/officeart/2005/8/layout/radial1"/>
    <dgm:cxn modelId="{99263F59-F660-4756-B002-EBD3F002A6D7}" srcId="{57134698-0CC6-4ABD-88FB-1A59CC7F6996}" destId="{08A2A5D1-1172-4FA0-BEA4-EC9A7E72127C}" srcOrd="6" destOrd="0" parTransId="{F7121AB3-A6A0-4F9B-91DA-22209879CF26}" sibTransId="{F60D533F-76FD-4E3D-AE2A-8BE78C7608C9}"/>
    <dgm:cxn modelId="{772FB07A-B7AB-4BFA-AADE-C4EFFC636354}" srcId="{57134698-0CC6-4ABD-88FB-1A59CC7F6996}" destId="{5D6469F6-7844-41FF-B06E-0E1F2135E467}" srcOrd="5" destOrd="0" parTransId="{09C00D62-38AB-47D9-940E-34C3E3B8AF57}" sibTransId="{9D10D177-4177-45A7-B0BC-F034B9B0C81F}"/>
    <dgm:cxn modelId="{7646777C-83E9-4F1E-B64F-64C8A777BE0C}" type="presOf" srcId="{202C8D34-DFF6-4F18-8EAB-B800FA485E3A}" destId="{C0ABF9F1-A771-4BAB-9CEB-82FFF073561E}" srcOrd="0" destOrd="0" presId="urn:microsoft.com/office/officeart/2005/8/layout/radial1"/>
    <dgm:cxn modelId="{E58C4384-580B-4CF2-BE26-C34265B77837}" type="presOf" srcId="{75C43280-6E1F-41EC-A790-6D97FF1EA9CD}" destId="{4F171964-3E28-41A0-94BE-A9FBF85C38F4}" srcOrd="1" destOrd="0" presId="urn:microsoft.com/office/officeart/2005/8/layout/radial1"/>
    <dgm:cxn modelId="{B825758A-04B9-4092-8B3A-4685AFB80120}" type="presOf" srcId="{B523E33E-81A1-40F3-9CE0-F03C190A56BB}" destId="{50A325A2-D4CF-4B06-A864-B50B2281295D}" srcOrd="0" destOrd="0" presId="urn:microsoft.com/office/officeart/2005/8/layout/radial1"/>
    <dgm:cxn modelId="{9F0B0692-7913-4A46-98D7-7B98638944DC}" type="presOf" srcId="{57134698-0CC6-4ABD-88FB-1A59CC7F6996}" destId="{B50DB634-FE69-45E4-A1AC-943F97FD491D}" srcOrd="0" destOrd="0" presId="urn:microsoft.com/office/officeart/2005/8/layout/radial1"/>
    <dgm:cxn modelId="{93857298-8A3C-4AC8-BD5F-CE086028B32F}" type="presOf" srcId="{75C43280-6E1F-41EC-A790-6D97FF1EA9CD}" destId="{FD516C11-5920-41F9-B243-189E44C39AE2}" srcOrd="0" destOrd="0" presId="urn:microsoft.com/office/officeart/2005/8/layout/radial1"/>
    <dgm:cxn modelId="{6E1637A9-7DDC-4C51-A429-53099FC4B239}" type="presOf" srcId="{CBC0195E-D074-4DF9-A65E-FAE32D616B3A}" destId="{6CC91096-4A6B-470F-847D-9C009BB5F821}" srcOrd="0" destOrd="0" presId="urn:microsoft.com/office/officeart/2005/8/layout/radial1"/>
    <dgm:cxn modelId="{D9DF0CB0-309D-402F-BB16-1C76C70E3FA2}" type="presOf" srcId="{EAB7D185-9076-40EE-9B4A-2767AEE7DF75}" destId="{DA7B1F83-83D3-482B-95CC-F4739038EC67}" srcOrd="0" destOrd="0" presId="urn:microsoft.com/office/officeart/2005/8/layout/radial1"/>
    <dgm:cxn modelId="{5A5175B5-C4E2-4EE3-9F7B-9AC9950BFE7C}" type="presOf" srcId="{08A2A5D1-1172-4FA0-BEA4-EC9A7E72127C}" destId="{5FD3AD75-71EA-4ACE-AC96-CAFE4008D8A8}" srcOrd="0" destOrd="0" presId="urn:microsoft.com/office/officeart/2005/8/layout/radial1"/>
    <dgm:cxn modelId="{663413C2-F086-4CB0-8AC6-9D529AF2BA08}" srcId="{57134698-0CC6-4ABD-88FB-1A59CC7F6996}" destId="{B523E33E-81A1-40F3-9CE0-F03C190A56BB}" srcOrd="0" destOrd="0" parTransId="{126446A0-682E-41A1-9E25-AF236A35A765}" sibTransId="{E27B8C31-73AE-40AC-9B64-BC188653EC6B}"/>
    <dgm:cxn modelId="{7E5720CE-6911-4DC7-AF24-28D4DA8B282F}" type="presOf" srcId="{3173EC05-5E9A-494D-B4FC-5CDE1D063634}" destId="{1A665E1C-78A6-429E-94B4-74B46C0DAD5F}" srcOrd="0" destOrd="0" presId="urn:microsoft.com/office/officeart/2005/8/layout/radial1"/>
    <dgm:cxn modelId="{517B73D1-3856-42DE-9884-8CF73A3E72F9}" type="presOf" srcId="{6A48CA35-49B5-4BC2-BA9D-A43C92D282B5}" destId="{EE30E9FA-A86C-4D4B-B4EB-178AEE524881}" srcOrd="0" destOrd="0" presId="urn:microsoft.com/office/officeart/2005/8/layout/radial1"/>
    <dgm:cxn modelId="{DCEF5CD8-60B0-4807-BE03-D84A70F24844}" type="presOf" srcId="{F7121AB3-A6A0-4F9B-91DA-22209879CF26}" destId="{3829BAB3-D0DE-479B-B2BA-EF571C0DF0C2}" srcOrd="1" destOrd="0" presId="urn:microsoft.com/office/officeart/2005/8/layout/radial1"/>
    <dgm:cxn modelId="{1BA04BDF-359F-43CA-8619-D562AE5D6877}" type="presOf" srcId="{126446A0-682E-41A1-9E25-AF236A35A765}" destId="{671D6FA2-8342-4128-A4D7-973EBC6729CD}" srcOrd="1" destOrd="0" presId="urn:microsoft.com/office/officeart/2005/8/layout/radial1"/>
    <dgm:cxn modelId="{CFE3BAE8-D08A-4CD3-8D3A-741B2B63C403}" type="presOf" srcId="{6A48CA35-49B5-4BC2-BA9D-A43C92D282B5}" destId="{2A0AA244-C37A-41DD-B4F2-EFA50A95B65E}" srcOrd="1" destOrd="0" presId="urn:microsoft.com/office/officeart/2005/8/layout/radial1"/>
    <dgm:cxn modelId="{754767EB-8EB9-4B6D-8A77-549ED800F3B8}" srcId="{57134698-0CC6-4ABD-88FB-1A59CC7F6996}" destId="{CBC0195E-D074-4DF9-A65E-FAE32D616B3A}" srcOrd="2" destOrd="0" parTransId="{75C43280-6E1F-41EC-A790-6D97FF1EA9CD}" sibTransId="{87CC5D50-F3B9-4986-842D-7163D021C7C8}"/>
    <dgm:cxn modelId="{4F3CF8EE-A1CC-46DC-8040-FF2489EF8C62}" type="presOf" srcId="{3173EC05-5E9A-494D-B4FC-5CDE1D063634}" destId="{74B4811A-0D35-4404-A0E0-49A51016FCB0}" srcOrd="1" destOrd="0" presId="urn:microsoft.com/office/officeart/2005/8/layout/radial1"/>
    <dgm:cxn modelId="{021B93F7-AE21-4F7F-AB03-58538834D691}" type="presOf" srcId="{F7121AB3-A6A0-4F9B-91DA-22209879CF26}" destId="{3252DF52-F51E-40A8-8D2A-5F2FAA7D8F14}" srcOrd="0" destOrd="0" presId="urn:microsoft.com/office/officeart/2005/8/layout/radial1"/>
    <dgm:cxn modelId="{F9FDCCF9-6512-41A9-9C28-9D33C75D22A4}" type="presOf" srcId="{1C8FCC30-53D8-4B58-9CE3-E832926DDB39}" destId="{7C5D19BC-CEA5-4449-9109-78586940D920}" srcOrd="0" destOrd="0" presId="urn:microsoft.com/office/officeart/2005/8/layout/radial1"/>
    <dgm:cxn modelId="{C558B5FB-F394-45DD-8FE8-8F472F434A89}" type="presOf" srcId="{FECE5CED-9AA4-470D-B4AE-C6AD21CFE54E}" destId="{71BFD77B-6C42-4D77-840D-C74E9D6915B4}" srcOrd="1" destOrd="0" presId="urn:microsoft.com/office/officeart/2005/8/layout/radial1"/>
    <dgm:cxn modelId="{A38F10FF-B148-4666-A47A-1A9739BD074E}" type="presParOf" srcId="{29DE08D3-1909-400E-AFF6-C0A0BAEABF29}" destId="{B50DB634-FE69-45E4-A1AC-943F97FD491D}" srcOrd="0" destOrd="0" presId="urn:microsoft.com/office/officeart/2005/8/layout/radial1"/>
    <dgm:cxn modelId="{EBB66570-D63E-449F-9DFB-A6B8508D1FCD}" type="presParOf" srcId="{29DE08D3-1909-400E-AFF6-C0A0BAEABF29}" destId="{8951DD4E-445D-4EFD-A369-CD6496C99AE3}" srcOrd="1" destOrd="0" presId="urn:microsoft.com/office/officeart/2005/8/layout/radial1"/>
    <dgm:cxn modelId="{8144FA0A-0F85-4642-89CA-4B349C1C70CE}" type="presParOf" srcId="{8951DD4E-445D-4EFD-A369-CD6496C99AE3}" destId="{671D6FA2-8342-4128-A4D7-973EBC6729CD}" srcOrd="0" destOrd="0" presId="urn:microsoft.com/office/officeart/2005/8/layout/radial1"/>
    <dgm:cxn modelId="{72F28E2C-516F-4F16-83A1-C6843C26F67F}" type="presParOf" srcId="{29DE08D3-1909-400E-AFF6-C0A0BAEABF29}" destId="{50A325A2-D4CF-4B06-A864-B50B2281295D}" srcOrd="2" destOrd="0" presId="urn:microsoft.com/office/officeart/2005/8/layout/radial1"/>
    <dgm:cxn modelId="{33991E1C-CC85-442E-A684-E4A5703E03C2}" type="presParOf" srcId="{29DE08D3-1909-400E-AFF6-C0A0BAEABF29}" destId="{1A665E1C-78A6-429E-94B4-74B46C0DAD5F}" srcOrd="3" destOrd="0" presId="urn:microsoft.com/office/officeart/2005/8/layout/radial1"/>
    <dgm:cxn modelId="{729F870F-1A12-45B6-BA57-9C7454F4C4C5}" type="presParOf" srcId="{1A665E1C-78A6-429E-94B4-74B46C0DAD5F}" destId="{74B4811A-0D35-4404-A0E0-49A51016FCB0}" srcOrd="0" destOrd="0" presId="urn:microsoft.com/office/officeart/2005/8/layout/radial1"/>
    <dgm:cxn modelId="{A83F1402-BD55-4479-A5BE-2A8311BA438F}" type="presParOf" srcId="{29DE08D3-1909-400E-AFF6-C0A0BAEABF29}" destId="{5A347045-C29B-40EB-9548-1F0DA85686BB}" srcOrd="4" destOrd="0" presId="urn:microsoft.com/office/officeart/2005/8/layout/radial1"/>
    <dgm:cxn modelId="{3709D477-9AEC-4221-9E3D-168EEA535783}" type="presParOf" srcId="{29DE08D3-1909-400E-AFF6-C0A0BAEABF29}" destId="{FD516C11-5920-41F9-B243-189E44C39AE2}" srcOrd="5" destOrd="0" presId="urn:microsoft.com/office/officeart/2005/8/layout/radial1"/>
    <dgm:cxn modelId="{7F255997-A54D-45B2-A35B-031053084B02}" type="presParOf" srcId="{FD516C11-5920-41F9-B243-189E44C39AE2}" destId="{4F171964-3E28-41A0-94BE-A9FBF85C38F4}" srcOrd="0" destOrd="0" presId="urn:microsoft.com/office/officeart/2005/8/layout/radial1"/>
    <dgm:cxn modelId="{B62AB0CF-AF96-4E87-9C78-E6387535D6C9}" type="presParOf" srcId="{29DE08D3-1909-400E-AFF6-C0A0BAEABF29}" destId="{6CC91096-4A6B-470F-847D-9C009BB5F821}" srcOrd="6" destOrd="0" presId="urn:microsoft.com/office/officeart/2005/8/layout/radial1"/>
    <dgm:cxn modelId="{20352F61-0AEE-40E2-8B06-C91BEB7A7B10}" type="presParOf" srcId="{29DE08D3-1909-400E-AFF6-C0A0BAEABF29}" destId="{EE30E9FA-A86C-4D4B-B4EB-178AEE524881}" srcOrd="7" destOrd="0" presId="urn:microsoft.com/office/officeart/2005/8/layout/radial1"/>
    <dgm:cxn modelId="{3458F009-B376-4F05-A1B0-65E14D74E1F1}" type="presParOf" srcId="{EE30E9FA-A86C-4D4B-B4EB-178AEE524881}" destId="{2A0AA244-C37A-41DD-B4F2-EFA50A95B65E}" srcOrd="0" destOrd="0" presId="urn:microsoft.com/office/officeart/2005/8/layout/radial1"/>
    <dgm:cxn modelId="{9718FCEC-0DB4-4C91-8565-0399BEA65B0A}" type="presParOf" srcId="{29DE08D3-1909-400E-AFF6-C0A0BAEABF29}" destId="{C0ABF9F1-A771-4BAB-9CEB-82FFF073561E}" srcOrd="8" destOrd="0" presId="urn:microsoft.com/office/officeart/2005/8/layout/radial1"/>
    <dgm:cxn modelId="{604815A3-37DB-4D66-899F-753021D1B7AD}" type="presParOf" srcId="{29DE08D3-1909-400E-AFF6-C0A0BAEABF29}" destId="{DA7B1F83-83D3-482B-95CC-F4739038EC67}" srcOrd="9" destOrd="0" presId="urn:microsoft.com/office/officeart/2005/8/layout/radial1"/>
    <dgm:cxn modelId="{91F9A13B-E70E-4700-89EA-E5FFA42CC569}" type="presParOf" srcId="{DA7B1F83-83D3-482B-95CC-F4739038EC67}" destId="{3E8133EC-E1E7-4618-A7E7-E6B92C0E2F7C}" srcOrd="0" destOrd="0" presId="urn:microsoft.com/office/officeart/2005/8/layout/radial1"/>
    <dgm:cxn modelId="{19AD2A8F-8705-4603-8CF4-8B330E010633}" type="presParOf" srcId="{29DE08D3-1909-400E-AFF6-C0A0BAEABF29}" destId="{9AD2A8E6-82C7-4C84-BBF9-F7BBC6AA7A9D}" srcOrd="10" destOrd="0" presId="urn:microsoft.com/office/officeart/2005/8/layout/radial1"/>
    <dgm:cxn modelId="{50B009BF-C518-480F-86E1-DB2096C87C5B}" type="presParOf" srcId="{29DE08D3-1909-400E-AFF6-C0A0BAEABF29}" destId="{4AC1C595-0BFF-41CC-BA93-48A1FA5D9E2D}" srcOrd="11" destOrd="0" presId="urn:microsoft.com/office/officeart/2005/8/layout/radial1"/>
    <dgm:cxn modelId="{FC1F262A-62C1-43D5-929D-35599C61E4CE}" type="presParOf" srcId="{4AC1C595-0BFF-41CC-BA93-48A1FA5D9E2D}" destId="{7F60EFAA-D46E-4BC7-85C1-054A7633F000}" srcOrd="0" destOrd="0" presId="urn:microsoft.com/office/officeart/2005/8/layout/radial1"/>
    <dgm:cxn modelId="{97E7B1DB-F7D8-4798-B83F-102B9109D1EF}" type="presParOf" srcId="{29DE08D3-1909-400E-AFF6-C0A0BAEABF29}" destId="{BCBCDF72-6E77-44D0-9311-CF6C07279CAB}" srcOrd="12" destOrd="0" presId="urn:microsoft.com/office/officeart/2005/8/layout/radial1"/>
    <dgm:cxn modelId="{A2DB9DD1-41F2-42F9-B9C5-0A995B07A0EE}" type="presParOf" srcId="{29DE08D3-1909-400E-AFF6-C0A0BAEABF29}" destId="{3252DF52-F51E-40A8-8D2A-5F2FAA7D8F14}" srcOrd="13" destOrd="0" presId="urn:microsoft.com/office/officeart/2005/8/layout/radial1"/>
    <dgm:cxn modelId="{3AD58B96-2164-4940-86D5-1457034E67EB}" type="presParOf" srcId="{3252DF52-F51E-40A8-8D2A-5F2FAA7D8F14}" destId="{3829BAB3-D0DE-479B-B2BA-EF571C0DF0C2}" srcOrd="0" destOrd="0" presId="urn:microsoft.com/office/officeart/2005/8/layout/radial1"/>
    <dgm:cxn modelId="{2D3AEFEE-F530-4D11-AF82-A5E2492591B1}" type="presParOf" srcId="{29DE08D3-1909-400E-AFF6-C0A0BAEABF29}" destId="{5FD3AD75-71EA-4ACE-AC96-CAFE4008D8A8}" srcOrd="14" destOrd="0" presId="urn:microsoft.com/office/officeart/2005/8/layout/radial1"/>
    <dgm:cxn modelId="{451251E4-5F03-4D6C-AD0D-FD6D337D92C9}" type="presParOf" srcId="{29DE08D3-1909-400E-AFF6-C0A0BAEABF29}" destId="{4C724CE2-986F-45B9-B976-EE9A0460E953}" srcOrd="15" destOrd="0" presId="urn:microsoft.com/office/officeart/2005/8/layout/radial1"/>
    <dgm:cxn modelId="{23F4CA72-42F6-44C5-BF66-2A54C2098BA1}" type="presParOf" srcId="{4C724CE2-986F-45B9-B976-EE9A0460E953}" destId="{71BFD77B-6C42-4D77-840D-C74E9D6915B4}" srcOrd="0" destOrd="0" presId="urn:microsoft.com/office/officeart/2005/8/layout/radial1"/>
    <dgm:cxn modelId="{D3CEA685-A04D-4844-8713-9449FCD4D413}" type="presParOf" srcId="{29DE08D3-1909-400E-AFF6-C0A0BAEABF29}" destId="{7C5D19BC-CEA5-4449-9109-78586940D920}" srcOrd="16"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2E78F5-2C2E-4940-9B51-C3CB68DF2219}" type="doc">
      <dgm:prSet loTypeId="urn:microsoft.com/office/officeart/2008/layout/AlternatingHexagons" loCatId="list" qsTypeId="urn:microsoft.com/office/officeart/2005/8/quickstyle/3d4" qsCatId="3D" csTypeId="urn:microsoft.com/office/officeart/2005/8/colors/colorful3" csCatId="colorful" phldr="1"/>
      <dgm:spPr/>
      <dgm:t>
        <a:bodyPr/>
        <a:lstStyle/>
        <a:p>
          <a:endParaRPr lang="da-DK"/>
        </a:p>
      </dgm:t>
    </dgm:pt>
    <dgm:pt modelId="{739DC652-8FD1-45DD-B4AB-C3E949EC41DE}">
      <dgm:prSet phldrT="[Text]" custT="1"/>
      <dgm:spPr/>
      <dgm:t>
        <a:bodyPr/>
        <a:lstStyle/>
        <a:p>
          <a:r>
            <a:rPr lang="en-US" sz="1600"/>
            <a:t>Make your bed</a:t>
          </a:r>
          <a:endParaRPr lang="da-DK" sz="1600"/>
        </a:p>
      </dgm:t>
    </dgm:pt>
    <dgm:pt modelId="{7C0E7FA3-34F4-4DE9-A09D-FB15E3D68B40}" type="parTrans" cxnId="{15C8720F-51CD-45D3-8ABE-5C14462028A7}">
      <dgm:prSet/>
      <dgm:spPr/>
      <dgm:t>
        <a:bodyPr/>
        <a:lstStyle/>
        <a:p>
          <a:endParaRPr lang="da-DK"/>
        </a:p>
      </dgm:t>
    </dgm:pt>
    <dgm:pt modelId="{2C117478-EE06-49E4-BA19-3A9B069BF4D8}" type="sibTrans" cxnId="{15C8720F-51CD-45D3-8ABE-5C14462028A7}">
      <dgm:prSet/>
      <dgm:spPr/>
      <dgm:t>
        <a:bodyPr/>
        <a:lstStyle/>
        <a:p>
          <a:r>
            <a:rPr lang="en-US" i="1">
              <a:solidFill>
                <a:schemeClr val="tx1"/>
              </a:solidFill>
            </a:rPr>
            <a:t>Covid lockdown coping mechanisms</a:t>
          </a:r>
          <a:endParaRPr lang="da-DK" i="1">
            <a:solidFill>
              <a:schemeClr val="tx1"/>
            </a:solidFill>
          </a:endParaRPr>
        </a:p>
      </dgm:t>
    </dgm:pt>
    <dgm:pt modelId="{C9D5C33E-A4F8-4419-B768-EB90C8C4ECEE}">
      <dgm:prSet phldrT="[Text]" custT="1"/>
      <dgm:spPr/>
      <dgm:t>
        <a:bodyPr/>
        <a:lstStyle/>
        <a:p>
          <a:r>
            <a:rPr lang="en-US" sz="1600"/>
            <a:t>You have to communicate more actively than before</a:t>
          </a:r>
          <a:endParaRPr lang="da-DK" sz="1600"/>
        </a:p>
      </dgm:t>
    </dgm:pt>
    <dgm:pt modelId="{60F09820-1D5E-4C8B-BC64-F47504BA2220}" type="parTrans" cxnId="{192DEFD1-92E7-4F19-9726-0AAD48E16B91}">
      <dgm:prSet/>
      <dgm:spPr/>
      <dgm:t>
        <a:bodyPr/>
        <a:lstStyle/>
        <a:p>
          <a:endParaRPr lang="da-DK"/>
        </a:p>
      </dgm:t>
    </dgm:pt>
    <dgm:pt modelId="{17852BEC-9C25-4118-A6A9-54566AE8A6C7}" type="sibTrans" cxnId="{192DEFD1-92E7-4F19-9726-0AAD48E16B91}">
      <dgm:prSet/>
      <dgm:spPr/>
      <dgm:t>
        <a:bodyPr/>
        <a:lstStyle/>
        <a:p>
          <a:endParaRPr lang="da-DK"/>
        </a:p>
      </dgm:t>
    </dgm:pt>
    <dgm:pt modelId="{C2749795-0D0C-43E1-A23F-68E484DD85D0}">
      <dgm:prSet phldrT="[Text]" custT="1"/>
      <dgm:spPr/>
      <dgm:t>
        <a:bodyPr/>
        <a:lstStyle/>
        <a:p>
          <a:r>
            <a:rPr lang="en-US" sz="1300"/>
            <a:t>Create daily structure, e.g. clear separation of ‘work space’ and ‘free time space’</a:t>
          </a:r>
          <a:endParaRPr lang="da-DK" sz="1300"/>
        </a:p>
      </dgm:t>
    </dgm:pt>
    <dgm:pt modelId="{37257C85-F4D6-4017-ABF9-89FEBBA84624}" type="parTrans" cxnId="{CF8AE58B-F7D7-4A61-A09F-CC535DA26FF3}">
      <dgm:prSet/>
      <dgm:spPr/>
      <dgm:t>
        <a:bodyPr/>
        <a:lstStyle/>
        <a:p>
          <a:endParaRPr lang="da-DK"/>
        </a:p>
      </dgm:t>
    </dgm:pt>
    <dgm:pt modelId="{066B78C5-CD0F-40DA-9026-ED65AEB8EADE}" type="sibTrans" cxnId="{CF8AE58B-F7D7-4A61-A09F-CC535DA26FF3}">
      <dgm:prSet custT="1"/>
      <dgm:spPr/>
      <dgm:t>
        <a:bodyPr/>
        <a:lstStyle/>
        <a:p>
          <a:r>
            <a:rPr lang="en-US" sz="1600"/>
            <a:t>Create your own spaces</a:t>
          </a:r>
          <a:endParaRPr lang="da-DK" sz="1600"/>
        </a:p>
      </dgm:t>
    </dgm:pt>
    <dgm:pt modelId="{E0503653-A647-463B-A166-0D022464DE4D}" type="pres">
      <dgm:prSet presAssocID="{162E78F5-2C2E-4940-9B51-C3CB68DF2219}" presName="Name0" presStyleCnt="0">
        <dgm:presLayoutVars>
          <dgm:chMax/>
          <dgm:chPref/>
          <dgm:dir/>
          <dgm:animLvl val="lvl"/>
        </dgm:presLayoutVars>
      </dgm:prSet>
      <dgm:spPr/>
    </dgm:pt>
    <dgm:pt modelId="{5812274D-D440-4582-B3B6-CF9BCFD8D14E}" type="pres">
      <dgm:prSet presAssocID="{739DC652-8FD1-45DD-B4AB-C3E949EC41DE}" presName="composite" presStyleCnt="0"/>
      <dgm:spPr/>
    </dgm:pt>
    <dgm:pt modelId="{EB443C9D-AAA4-4CF3-B2A6-6E880D73788D}" type="pres">
      <dgm:prSet presAssocID="{739DC652-8FD1-45DD-B4AB-C3E949EC41DE}" presName="Parent1" presStyleLbl="node1" presStyleIdx="0" presStyleCnt="6">
        <dgm:presLayoutVars>
          <dgm:chMax val="1"/>
          <dgm:chPref val="1"/>
          <dgm:bulletEnabled val="1"/>
        </dgm:presLayoutVars>
      </dgm:prSet>
      <dgm:spPr/>
    </dgm:pt>
    <dgm:pt modelId="{25E4DCA7-AE86-440C-8CC9-BA5473EE0770}" type="pres">
      <dgm:prSet presAssocID="{739DC652-8FD1-45DD-B4AB-C3E949EC41DE}" presName="Childtext1" presStyleLbl="revTx" presStyleIdx="0" presStyleCnt="3">
        <dgm:presLayoutVars>
          <dgm:chMax val="0"/>
          <dgm:chPref val="0"/>
          <dgm:bulletEnabled val="1"/>
        </dgm:presLayoutVars>
      </dgm:prSet>
      <dgm:spPr/>
    </dgm:pt>
    <dgm:pt modelId="{16917249-2DF6-4B07-8CF0-AC8C2930FD0F}" type="pres">
      <dgm:prSet presAssocID="{739DC652-8FD1-45DD-B4AB-C3E949EC41DE}" presName="BalanceSpacing" presStyleCnt="0"/>
      <dgm:spPr/>
    </dgm:pt>
    <dgm:pt modelId="{CEC22AE8-4EC5-49AB-87DB-97DCEE88E5ED}" type="pres">
      <dgm:prSet presAssocID="{739DC652-8FD1-45DD-B4AB-C3E949EC41DE}" presName="BalanceSpacing1" presStyleCnt="0"/>
      <dgm:spPr/>
    </dgm:pt>
    <dgm:pt modelId="{D2B231E0-B8D9-4E8D-A963-C61E13F8E850}" type="pres">
      <dgm:prSet presAssocID="{2C117478-EE06-49E4-BA19-3A9B069BF4D8}" presName="Accent1Text" presStyleLbl="node1" presStyleIdx="1" presStyleCnt="6" custLinFactNeighborX="-2489" custLinFactNeighborY="309"/>
      <dgm:spPr/>
    </dgm:pt>
    <dgm:pt modelId="{217899B7-C210-4368-A770-F8E9F05403D3}" type="pres">
      <dgm:prSet presAssocID="{2C117478-EE06-49E4-BA19-3A9B069BF4D8}" presName="spaceBetweenRectangles" presStyleCnt="0"/>
      <dgm:spPr/>
    </dgm:pt>
    <dgm:pt modelId="{01BFD724-6F1B-48B0-BBE8-731E59B5A6AF}" type="pres">
      <dgm:prSet presAssocID="{C9D5C33E-A4F8-4419-B768-EB90C8C4ECEE}" presName="composite" presStyleCnt="0"/>
      <dgm:spPr/>
    </dgm:pt>
    <dgm:pt modelId="{E5530D20-6E29-46BA-8AFC-D65ED9ED504B}" type="pres">
      <dgm:prSet presAssocID="{C9D5C33E-A4F8-4419-B768-EB90C8C4ECEE}" presName="Parent1" presStyleLbl="node1" presStyleIdx="2" presStyleCnt="6">
        <dgm:presLayoutVars>
          <dgm:chMax val="1"/>
          <dgm:chPref val="1"/>
          <dgm:bulletEnabled val="1"/>
        </dgm:presLayoutVars>
      </dgm:prSet>
      <dgm:spPr/>
    </dgm:pt>
    <dgm:pt modelId="{47B17B53-59C8-4EB9-8690-17AED7F341A5}" type="pres">
      <dgm:prSet presAssocID="{C9D5C33E-A4F8-4419-B768-EB90C8C4ECEE}" presName="Childtext1" presStyleLbl="revTx" presStyleIdx="1" presStyleCnt="3">
        <dgm:presLayoutVars>
          <dgm:chMax val="0"/>
          <dgm:chPref val="0"/>
          <dgm:bulletEnabled val="1"/>
        </dgm:presLayoutVars>
      </dgm:prSet>
      <dgm:spPr/>
    </dgm:pt>
    <dgm:pt modelId="{39B1B002-A112-46D1-A7A6-A12510589B18}" type="pres">
      <dgm:prSet presAssocID="{C9D5C33E-A4F8-4419-B768-EB90C8C4ECEE}" presName="BalanceSpacing" presStyleCnt="0"/>
      <dgm:spPr/>
    </dgm:pt>
    <dgm:pt modelId="{C858E949-247F-4A59-AF23-73C396A7CDC7}" type="pres">
      <dgm:prSet presAssocID="{C9D5C33E-A4F8-4419-B768-EB90C8C4ECEE}" presName="BalanceSpacing1" presStyleCnt="0"/>
      <dgm:spPr/>
    </dgm:pt>
    <dgm:pt modelId="{4A7F640D-D846-451E-B1A8-2213CA18E6BE}" type="pres">
      <dgm:prSet presAssocID="{17852BEC-9C25-4118-A6A9-54566AE8A6C7}" presName="Accent1Text" presStyleLbl="node1" presStyleIdx="3" presStyleCnt="6" custLinFactX="28147" custLinFactNeighborX="100000" custLinFactNeighborY="-5918"/>
      <dgm:spPr/>
    </dgm:pt>
    <dgm:pt modelId="{4F58F3DF-230C-4D21-9C3A-0AA17853DD87}" type="pres">
      <dgm:prSet presAssocID="{17852BEC-9C25-4118-A6A9-54566AE8A6C7}" presName="spaceBetweenRectangles" presStyleCnt="0"/>
      <dgm:spPr/>
    </dgm:pt>
    <dgm:pt modelId="{C77D3895-2575-47EC-9AE9-4093147FF1FE}" type="pres">
      <dgm:prSet presAssocID="{C2749795-0D0C-43E1-A23F-68E484DD85D0}" presName="composite" presStyleCnt="0"/>
      <dgm:spPr/>
    </dgm:pt>
    <dgm:pt modelId="{C1E4D173-035E-47D8-987C-465C32A4899C}" type="pres">
      <dgm:prSet presAssocID="{C2749795-0D0C-43E1-A23F-68E484DD85D0}" presName="Parent1" presStyleLbl="node1" presStyleIdx="4" presStyleCnt="6">
        <dgm:presLayoutVars>
          <dgm:chMax val="1"/>
          <dgm:chPref val="1"/>
          <dgm:bulletEnabled val="1"/>
        </dgm:presLayoutVars>
      </dgm:prSet>
      <dgm:spPr/>
    </dgm:pt>
    <dgm:pt modelId="{E0E65A9C-0E4B-4597-801F-E4B98D08E9F8}" type="pres">
      <dgm:prSet presAssocID="{C2749795-0D0C-43E1-A23F-68E484DD85D0}" presName="Childtext1" presStyleLbl="revTx" presStyleIdx="2" presStyleCnt="3">
        <dgm:presLayoutVars>
          <dgm:chMax val="0"/>
          <dgm:chPref val="0"/>
          <dgm:bulletEnabled val="1"/>
        </dgm:presLayoutVars>
      </dgm:prSet>
      <dgm:spPr/>
    </dgm:pt>
    <dgm:pt modelId="{D945FD64-6517-4146-B345-E0DADD1CA9DA}" type="pres">
      <dgm:prSet presAssocID="{C2749795-0D0C-43E1-A23F-68E484DD85D0}" presName="BalanceSpacing" presStyleCnt="0"/>
      <dgm:spPr/>
    </dgm:pt>
    <dgm:pt modelId="{57ACBAC8-1BB5-457D-B4C4-24BBD0E804B8}" type="pres">
      <dgm:prSet presAssocID="{C2749795-0D0C-43E1-A23F-68E484DD85D0}" presName="BalanceSpacing1" presStyleCnt="0"/>
      <dgm:spPr/>
    </dgm:pt>
    <dgm:pt modelId="{F3465B91-0D26-4C46-9E20-5E02E6A25C7A}" type="pres">
      <dgm:prSet presAssocID="{066B78C5-CD0F-40DA-9026-ED65AEB8EADE}" presName="Accent1Text" presStyleLbl="node1" presStyleIdx="5" presStyleCnt="6"/>
      <dgm:spPr/>
    </dgm:pt>
  </dgm:ptLst>
  <dgm:cxnLst>
    <dgm:cxn modelId="{15C8720F-51CD-45D3-8ABE-5C14462028A7}" srcId="{162E78F5-2C2E-4940-9B51-C3CB68DF2219}" destId="{739DC652-8FD1-45DD-B4AB-C3E949EC41DE}" srcOrd="0" destOrd="0" parTransId="{7C0E7FA3-34F4-4DE9-A09D-FB15E3D68B40}" sibTransId="{2C117478-EE06-49E4-BA19-3A9B069BF4D8}"/>
    <dgm:cxn modelId="{9F910A2B-6736-4855-9D8B-4752EEB6BF03}" type="presOf" srcId="{17852BEC-9C25-4118-A6A9-54566AE8A6C7}" destId="{4A7F640D-D846-451E-B1A8-2213CA18E6BE}" srcOrd="0" destOrd="0" presId="urn:microsoft.com/office/officeart/2008/layout/AlternatingHexagons"/>
    <dgm:cxn modelId="{6F29285C-0E48-4917-9FB9-9EA9084E1BD2}" type="presOf" srcId="{162E78F5-2C2E-4940-9B51-C3CB68DF2219}" destId="{E0503653-A647-463B-A166-0D022464DE4D}" srcOrd="0" destOrd="0" presId="urn:microsoft.com/office/officeart/2008/layout/AlternatingHexagons"/>
    <dgm:cxn modelId="{0DC4FD5E-8EF1-4D0C-99D6-9569E95A0F65}" type="presOf" srcId="{066B78C5-CD0F-40DA-9026-ED65AEB8EADE}" destId="{F3465B91-0D26-4C46-9E20-5E02E6A25C7A}" srcOrd="0" destOrd="0" presId="urn:microsoft.com/office/officeart/2008/layout/AlternatingHexagons"/>
    <dgm:cxn modelId="{E54EEE6C-12A2-4FC6-A1C1-2C80BC16D510}" type="presOf" srcId="{2C117478-EE06-49E4-BA19-3A9B069BF4D8}" destId="{D2B231E0-B8D9-4E8D-A963-C61E13F8E850}" srcOrd="0" destOrd="0" presId="urn:microsoft.com/office/officeart/2008/layout/AlternatingHexagons"/>
    <dgm:cxn modelId="{15AB2973-EA45-41F1-8A1C-625EF8F89364}" type="presOf" srcId="{C9D5C33E-A4F8-4419-B768-EB90C8C4ECEE}" destId="{E5530D20-6E29-46BA-8AFC-D65ED9ED504B}" srcOrd="0" destOrd="0" presId="urn:microsoft.com/office/officeart/2008/layout/AlternatingHexagons"/>
    <dgm:cxn modelId="{CF8AE58B-F7D7-4A61-A09F-CC535DA26FF3}" srcId="{162E78F5-2C2E-4940-9B51-C3CB68DF2219}" destId="{C2749795-0D0C-43E1-A23F-68E484DD85D0}" srcOrd="2" destOrd="0" parTransId="{37257C85-F4D6-4017-ABF9-89FEBBA84624}" sibTransId="{066B78C5-CD0F-40DA-9026-ED65AEB8EADE}"/>
    <dgm:cxn modelId="{1D05E58F-39E6-4D88-B118-BD8433933703}" type="presOf" srcId="{C2749795-0D0C-43E1-A23F-68E484DD85D0}" destId="{C1E4D173-035E-47D8-987C-465C32A4899C}" srcOrd="0" destOrd="0" presId="urn:microsoft.com/office/officeart/2008/layout/AlternatingHexagons"/>
    <dgm:cxn modelId="{4467E0BA-668F-4B52-8F9A-DD104F9C5DAA}" type="presOf" srcId="{739DC652-8FD1-45DD-B4AB-C3E949EC41DE}" destId="{EB443C9D-AAA4-4CF3-B2A6-6E880D73788D}" srcOrd="0" destOrd="0" presId="urn:microsoft.com/office/officeart/2008/layout/AlternatingHexagons"/>
    <dgm:cxn modelId="{192DEFD1-92E7-4F19-9726-0AAD48E16B91}" srcId="{162E78F5-2C2E-4940-9B51-C3CB68DF2219}" destId="{C9D5C33E-A4F8-4419-B768-EB90C8C4ECEE}" srcOrd="1" destOrd="0" parTransId="{60F09820-1D5E-4C8B-BC64-F47504BA2220}" sibTransId="{17852BEC-9C25-4118-A6A9-54566AE8A6C7}"/>
    <dgm:cxn modelId="{437B53CA-BA82-4E40-9697-B801F44CDF92}" type="presParOf" srcId="{E0503653-A647-463B-A166-0D022464DE4D}" destId="{5812274D-D440-4582-B3B6-CF9BCFD8D14E}" srcOrd="0" destOrd="0" presId="urn:microsoft.com/office/officeart/2008/layout/AlternatingHexagons"/>
    <dgm:cxn modelId="{92CA81FD-264B-4304-BC76-97BF110A2ABC}" type="presParOf" srcId="{5812274D-D440-4582-B3B6-CF9BCFD8D14E}" destId="{EB443C9D-AAA4-4CF3-B2A6-6E880D73788D}" srcOrd="0" destOrd="0" presId="urn:microsoft.com/office/officeart/2008/layout/AlternatingHexagons"/>
    <dgm:cxn modelId="{1E1D049C-E7DA-4DC2-8FB4-055DCBF830D9}" type="presParOf" srcId="{5812274D-D440-4582-B3B6-CF9BCFD8D14E}" destId="{25E4DCA7-AE86-440C-8CC9-BA5473EE0770}" srcOrd="1" destOrd="0" presId="urn:microsoft.com/office/officeart/2008/layout/AlternatingHexagons"/>
    <dgm:cxn modelId="{7DC57020-A86D-4DF7-B818-55B4453DE36F}" type="presParOf" srcId="{5812274D-D440-4582-B3B6-CF9BCFD8D14E}" destId="{16917249-2DF6-4B07-8CF0-AC8C2930FD0F}" srcOrd="2" destOrd="0" presId="urn:microsoft.com/office/officeart/2008/layout/AlternatingHexagons"/>
    <dgm:cxn modelId="{15945592-482F-4BFA-93FB-3227B3C26439}" type="presParOf" srcId="{5812274D-D440-4582-B3B6-CF9BCFD8D14E}" destId="{CEC22AE8-4EC5-49AB-87DB-97DCEE88E5ED}" srcOrd="3" destOrd="0" presId="urn:microsoft.com/office/officeart/2008/layout/AlternatingHexagons"/>
    <dgm:cxn modelId="{1BF10673-F242-4E81-B7E2-686E47985D66}" type="presParOf" srcId="{5812274D-D440-4582-B3B6-CF9BCFD8D14E}" destId="{D2B231E0-B8D9-4E8D-A963-C61E13F8E850}" srcOrd="4" destOrd="0" presId="urn:microsoft.com/office/officeart/2008/layout/AlternatingHexagons"/>
    <dgm:cxn modelId="{B26C1050-6B9B-45D8-BB83-68C1C4D54FD7}" type="presParOf" srcId="{E0503653-A647-463B-A166-0D022464DE4D}" destId="{217899B7-C210-4368-A770-F8E9F05403D3}" srcOrd="1" destOrd="0" presId="urn:microsoft.com/office/officeart/2008/layout/AlternatingHexagons"/>
    <dgm:cxn modelId="{DF20C384-C85C-4B26-A3C7-F31BB572C3BE}" type="presParOf" srcId="{E0503653-A647-463B-A166-0D022464DE4D}" destId="{01BFD724-6F1B-48B0-BBE8-731E59B5A6AF}" srcOrd="2" destOrd="0" presId="urn:microsoft.com/office/officeart/2008/layout/AlternatingHexagons"/>
    <dgm:cxn modelId="{7C5E7547-C549-457A-85D1-FE2A0F76887D}" type="presParOf" srcId="{01BFD724-6F1B-48B0-BBE8-731E59B5A6AF}" destId="{E5530D20-6E29-46BA-8AFC-D65ED9ED504B}" srcOrd="0" destOrd="0" presId="urn:microsoft.com/office/officeart/2008/layout/AlternatingHexagons"/>
    <dgm:cxn modelId="{8199F226-D3DF-4B02-8E52-1579C9F47D95}" type="presParOf" srcId="{01BFD724-6F1B-48B0-BBE8-731E59B5A6AF}" destId="{47B17B53-59C8-4EB9-8690-17AED7F341A5}" srcOrd="1" destOrd="0" presId="urn:microsoft.com/office/officeart/2008/layout/AlternatingHexagons"/>
    <dgm:cxn modelId="{13EEAD61-8CC1-414F-A163-4DD367485DDA}" type="presParOf" srcId="{01BFD724-6F1B-48B0-BBE8-731E59B5A6AF}" destId="{39B1B002-A112-46D1-A7A6-A12510589B18}" srcOrd="2" destOrd="0" presId="urn:microsoft.com/office/officeart/2008/layout/AlternatingHexagons"/>
    <dgm:cxn modelId="{93DD29C9-DE55-4888-B5CD-C5EADBFD1752}" type="presParOf" srcId="{01BFD724-6F1B-48B0-BBE8-731E59B5A6AF}" destId="{C858E949-247F-4A59-AF23-73C396A7CDC7}" srcOrd="3" destOrd="0" presId="urn:microsoft.com/office/officeart/2008/layout/AlternatingHexagons"/>
    <dgm:cxn modelId="{1AC3E1F6-6D89-4EDA-9929-42D5AE14BC5B}" type="presParOf" srcId="{01BFD724-6F1B-48B0-BBE8-731E59B5A6AF}" destId="{4A7F640D-D846-451E-B1A8-2213CA18E6BE}" srcOrd="4" destOrd="0" presId="urn:microsoft.com/office/officeart/2008/layout/AlternatingHexagons"/>
    <dgm:cxn modelId="{26A572FC-4CAF-49E8-80AE-7175E8B5D1B0}" type="presParOf" srcId="{E0503653-A647-463B-A166-0D022464DE4D}" destId="{4F58F3DF-230C-4D21-9C3A-0AA17853DD87}" srcOrd="3" destOrd="0" presId="urn:microsoft.com/office/officeart/2008/layout/AlternatingHexagons"/>
    <dgm:cxn modelId="{78768BCD-BC0C-4BD3-8D19-2812D5AE4A01}" type="presParOf" srcId="{E0503653-A647-463B-A166-0D022464DE4D}" destId="{C77D3895-2575-47EC-9AE9-4093147FF1FE}" srcOrd="4" destOrd="0" presId="urn:microsoft.com/office/officeart/2008/layout/AlternatingHexagons"/>
    <dgm:cxn modelId="{6295AD78-7960-4D90-B951-2C306FF7E9FC}" type="presParOf" srcId="{C77D3895-2575-47EC-9AE9-4093147FF1FE}" destId="{C1E4D173-035E-47D8-987C-465C32A4899C}" srcOrd="0" destOrd="0" presId="urn:microsoft.com/office/officeart/2008/layout/AlternatingHexagons"/>
    <dgm:cxn modelId="{9DEEA32E-9BAB-4AD2-B9FC-03365685E821}" type="presParOf" srcId="{C77D3895-2575-47EC-9AE9-4093147FF1FE}" destId="{E0E65A9C-0E4B-4597-801F-E4B98D08E9F8}" srcOrd="1" destOrd="0" presId="urn:microsoft.com/office/officeart/2008/layout/AlternatingHexagons"/>
    <dgm:cxn modelId="{BCC864B6-C06C-48D7-9342-2988118D95F7}" type="presParOf" srcId="{C77D3895-2575-47EC-9AE9-4093147FF1FE}" destId="{D945FD64-6517-4146-B345-E0DADD1CA9DA}" srcOrd="2" destOrd="0" presId="urn:microsoft.com/office/officeart/2008/layout/AlternatingHexagons"/>
    <dgm:cxn modelId="{EC554C9E-AE05-4AF3-A2A0-BA583F979B29}" type="presParOf" srcId="{C77D3895-2575-47EC-9AE9-4093147FF1FE}" destId="{57ACBAC8-1BB5-457D-B4C4-24BBD0E804B8}" srcOrd="3" destOrd="0" presId="urn:microsoft.com/office/officeart/2008/layout/AlternatingHexagons"/>
    <dgm:cxn modelId="{A0ACC516-213E-4961-BABA-1E55C83D8E32}" type="presParOf" srcId="{C77D3895-2575-47EC-9AE9-4093147FF1FE}" destId="{F3465B91-0D26-4C46-9E20-5E02E6A25C7A}" srcOrd="4" destOrd="0" presId="urn:microsoft.com/office/officeart/2008/layout/AlternatingHexagon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AAEF56-D1BB-48B7-AA9E-9446FC047E5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da-DK"/>
        </a:p>
      </dgm:t>
    </dgm:pt>
    <dgm:pt modelId="{AD027191-BB3E-490A-8FBF-A1CB8C99D66E}">
      <dgm:prSet phldrT="[Text]"/>
      <dgm:spPr/>
      <dgm:t>
        <a:bodyPr/>
        <a:lstStyle/>
        <a:p>
          <a:r>
            <a:rPr lang="en-US" dirty="0"/>
            <a:t>Trainer (you)</a:t>
          </a:r>
          <a:endParaRPr lang="da-DK" dirty="0"/>
        </a:p>
      </dgm:t>
    </dgm:pt>
    <dgm:pt modelId="{467908CB-7A22-476D-BD35-77507C5C93FE}" type="parTrans" cxnId="{5DF59BE1-D83D-46DC-A95C-2EE1CA5EC2F6}">
      <dgm:prSet/>
      <dgm:spPr/>
      <dgm:t>
        <a:bodyPr/>
        <a:lstStyle/>
        <a:p>
          <a:endParaRPr lang="da-DK"/>
        </a:p>
      </dgm:t>
    </dgm:pt>
    <dgm:pt modelId="{AAABB2F7-D03B-483D-93B3-A8FA063A0D1D}" type="sibTrans" cxnId="{5DF59BE1-D83D-46DC-A95C-2EE1CA5EC2F6}">
      <dgm:prSet/>
      <dgm:spPr/>
      <dgm:t>
        <a:bodyPr/>
        <a:lstStyle/>
        <a:p>
          <a:endParaRPr lang="da-DK"/>
        </a:p>
      </dgm:t>
    </dgm:pt>
    <dgm:pt modelId="{7A5DB4FF-6C56-44D3-9D7E-FE9F2342C24D}">
      <dgm:prSet phldrT="[Text]"/>
      <dgm:spPr/>
      <dgm:t>
        <a:bodyPr/>
        <a:lstStyle/>
        <a:p>
          <a:r>
            <a:rPr lang="en-US" dirty="0"/>
            <a:t>New trainer</a:t>
          </a:r>
          <a:endParaRPr lang="da-DK" dirty="0"/>
        </a:p>
      </dgm:t>
    </dgm:pt>
    <dgm:pt modelId="{906BFDA5-1164-4B1F-8EDF-63D2DFDE7E57}" type="parTrans" cxnId="{7DFBA4E6-0EF4-4A72-ABA0-068730306544}">
      <dgm:prSet/>
      <dgm:spPr/>
      <dgm:t>
        <a:bodyPr/>
        <a:lstStyle/>
        <a:p>
          <a:endParaRPr lang="da-DK"/>
        </a:p>
      </dgm:t>
    </dgm:pt>
    <dgm:pt modelId="{32D36A92-1566-4993-A6D4-11F6BCEE4431}" type="sibTrans" cxnId="{7DFBA4E6-0EF4-4A72-ABA0-068730306544}">
      <dgm:prSet/>
      <dgm:spPr/>
      <dgm:t>
        <a:bodyPr/>
        <a:lstStyle/>
        <a:p>
          <a:endParaRPr lang="da-DK"/>
        </a:p>
      </dgm:t>
    </dgm:pt>
    <dgm:pt modelId="{9C403FEA-FB32-4232-9EDC-62231E8B2818}">
      <dgm:prSet phldrT="[Text]"/>
      <dgm:spPr/>
      <dgm:t>
        <a:bodyPr/>
        <a:lstStyle/>
        <a:p>
          <a:r>
            <a:rPr lang="en-US" dirty="0"/>
            <a:t>Trainees (staff/students/ volunteers)</a:t>
          </a:r>
          <a:endParaRPr lang="da-DK" dirty="0"/>
        </a:p>
      </dgm:t>
    </dgm:pt>
    <dgm:pt modelId="{8B5346D0-0C67-4090-AB6E-477DF5C198B2}" type="parTrans" cxnId="{3C73B88D-EABE-4AEA-99E9-7F079159F622}">
      <dgm:prSet/>
      <dgm:spPr/>
      <dgm:t>
        <a:bodyPr/>
        <a:lstStyle/>
        <a:p>
          <a:endParaRPr lang="da-DK"/>
        </a:p>
      </dgm:t>
    </dgm:pt>
    <dgm:pt modelId="{22B249F0-EB7C-417D-97B0-0EB3620B8500}" type="sibTrans" cxnId="{3C73B88D-EABE-4AEA-99E9-7F079159F622}">
      <dgm:prSet/>
      <dgm:spPr/>
      <dgm:t>
        <a:bodyPr/>
        <a:lstStyle/>
        <a:p>
          <a:endParaRPr lang="da-DK"/>
        </a:p>
      </dgm:t>
    </dgm:pt>
    <dgm:pt modelId="{69E158BE-7BB7-4497-B291-3EAEDBF60E65}">
      <dgm:prSet phldrT="[Text]"/>
      <dgm:spPr/>
      <dgm:t>
        <a:bodyPr/>
        <a:lstStyle/>
        <a:p>
          <a:r>
            <a:rPr lang="en-US" dirty="0"/>
            <a:t>Trainees (staff/students/ volunteers)</a:t>
          </a:r>
          <a:endParaRPr lang="da-DK" dirty="0"/>
        </a:p>
      </dgm:t>
    </dgm:pt>
    <dgm:pt modelId="{CD75CE1C-3AE6-4D71-BC9F-1DEEAC02399D}" type="parTrans" cxnId="{3EE379B8-DD24-4F48-98C7-87A39206CE00}">
      <dgm:prSet/>
      <dgm:spPr/>
      <dgm:t>
        <a:bodyPr/>
        <a:lstStyle/>
        <a:p>
          <a:endParaRPr lang="da-DK"/>
        </a:p>
      </dgm:t>
    </dgm:pt>
    <dgm:pt modelId="{4DAE71D0-A6B5-494D-8192-C556AA44083C}" type="sibTrans" cxnId="{3EE379B8-DD24-4F48-98C7-87A39206CE00}">
      <dgm:prSet/>
      <dgm:spPr/>
      <dgm:t>
        <a:bodyPr/>
        <a:lstStyle/>
        <a:p>
          <a:endParaRPr lang="da-DK"/>
        </a:p>
      </dgm:t>
    </dgm:pt>
    <dgm:pt modelId="{CBCB4599-869B-4FBA-8ED9-8C639AFB9D80}">
      <dgm:prSet phldrT="[Text]"/>
      <dgm:spPr/>
      <dgm:t>
        <a:bodyPr/>
        <a:lstStyle/>
        <a:p>
          <a:r>
            <a:rPr lang="en-US" dirty="0"/>
            <a:t>New trainer</a:t>
          </a:r>
          <a:endParaRPr lang="da-DK" dirty="0"/>
        </a:p>
      </dgm:t>
    </dgm:pt>
    <dgm:pt modelId="{3A84F5DD-3384-4AEA-BBF9-1EB0ABD190DA}" type="parTrans" cxnId="{711C929C-EC15-4BF7-A35F-FBC20F7C26E1}">
      <dgm:prSet/>
      <dgm:spPr/>
      <dgm:t>
        <a:bodyPr/>
        <a:lstStyle/>
        <a:p>
          <a:endParaRPr lang="da-DK"/>
        </a:p>
      </dgm:t>
    </dgm:pt>
    <dgm:pt modelId="{81BA71B5-C751-46DA-A773-14599ED7E3C8}" type="sibTrans" cxnId="{711C929C-EC15-4BF7-A35F-FBC20F7C26E1}">
      <dgm:prSet/>
      <dgm:spPr/>
      <dgm:t>
        <a:bodyPr/>
        <a:lstStyle/>
        <a:p>
          <a:endParaRPr lang="da-DK"/>
        </a:p>
      </dgm:t>
    </dgm:pt>
    <dgm:pt modelId="{B02C9EFF-70C2-4A6F-8904-E71C4E98BFA2}">
      <dgm:prSet phldrT="[Text]"/>
      <dgm:spPr/>
      <dgm:t>
        <a:bodyPr/>
        <a:lstStyle/>
        <a:p>
          <a:r>
            <a:rPr lang="en-US" dirty="0"/>
            <a:t>Trainees (staff/students/ volunteers)</a:t>
          </a:r>
          <a:endParaRPr lang="da-DK" dirty="0"/>
        </a:p>
      </dgm:t>
    </dgm:pt>
    <dgm:pt modelId="{1EEE84B6-3F5F-4D9D-B5E2-90B4FAC1F55D}" type="parTrans" cxnId="{E757857F-6FD9-49F0-AD1E-26AC315F80FF}">
      <dgm:prSet/>
      <dgm:spPr/>
      <dgm:t>
        <a:bodyPr/>
        <a:lstStyle/>
        <a:p>
          <a:endParaRPr lang="da-DK"/>
        </a:p>
      </dgm:t>
    </dgm:pt>
    <dgm:pt modelId="{9736D11F-AA56-4796-80E9-B4075B200729}" type="sibTrans" cxnId="{E757857F-6FD9-49F0-AD1E-26AC315F80FF}">
      <dgm:prSet/>
      <dgm:spPr/>
      <dgm:t>
        <a:bodyPr/>
        <a:lstStyle/>
        <a:p>
          <a:endParaRPr lang="da-DK"/>
        </a:p>
      </dgm:t>
    </dgm:pt>
    <dgm:pt modelId="{4F3080F1-9176-4DCD-B112-C300F4E35710}">
      <dgm:prSet phldrT="[Text]"/>
      <dgm:spPr/>
      <dgm:t>
        <a:bodyPr/>
        <a:lstStyle/>
        <a:p>
          <a:r>
            <a:rPr lang="en-US"/>
            <a:t>Trainees (staff/students/ volunteers)</a:t>
          </a:r>
          <a:endParaRPr lang="da-DK" dirty="0"/>
        </a:p>
      </dgm:t>
    </dgm:pt>
    <dgm:pt modelId="{A399D658-B66D-4F33-907F-3415F8CDC3A2}" type="parTrans" cxnId="{23B424BF-25BB-4A6D-9EE7-CB7F05C9A61F}">
      <dgm:prSet/>
      <dgm:spPr/>
      <dgm:t>
        <a:bodyPr/>
        <a:lstStyle/>
        <a:p>
          <a:endParaRPr lang="da-DK"/>
        </a:p>
      </dgm:t>
    </dgm:pt>
    <dgm:pt modelId="{2F576421-5A94-4101-9310-0F3FBB6F357A}" type="sibTrans" cxnId="{23B424BF-25BB-4A6D-9EE7-CB7F05C9A61F}">
      <dgm:prSet/>
      <dgm:spPr/>
      <dgm:t>
        <a:bodyPr/>
        <a:lstStyle/>
        <a:p>
          <a:endParaRPr lang="da-DK"/>
        </a:p>
      </dgm:t>
    </dgm:pt>
    <dgm:pt modelId="{1EB0808D-B2D8-42DC-AF44-F1245E1D3638}" type="pres">
      <dgm:prSet presAssocID="{84AAEF56-D1BB-48B7-AA9E-9446FC047E57}" presName="hierChild1" presStyleCnt="0">
        <dgm:presLayoutVars>
          <dgm:chPref val="1"/>
          <dgm:dir/>
          <dgm:animOne val="branch"/>
          <dgm:animLvl val="lvl"/>
          <dgm:resizeHandles/>
        </dgm:presLayoutVars>
      </dgm:prSet>
      <dgm:spPr/>
    </dgm:pt>
    <dgm:pt modelId="{37CFBB8F-9E56-4711-A44C-C4B7A64DA58E}" type="pres">
      <dgm:prSet presAssocID="{AD027191-BB3E-490A-8FBF-A1CB8C99D66E}" presName="hierRoot1" presStyleCnt="0"/>
      <dgm:spPr/>
    </dgm:pt>
    <dgm:pt modelId="{3D00355D-C67F-4266-8FFE-9896F3AB65EA}" type="pres">
      <dgm:prSet presAssocID="{AD027191-BB3E-490A-8FBF-A1CB8C99D66E}" presName="composite" presStyleCnt="0"/>
      <dgm:spPr/>
    </dgm:pt>
    <dgm:pt modelId="{DF840032-B461-4A9A-88C2-1E6F78C3863F}" type="pres">
      <dgm:prSet presAssocID="{AD027191-BB3E-490A-8FBF-A1CB8C99D66E}" presName="background" presStyleLbl="node0" presStyleIdx="0" presStyleCnt="1"/>
      <dgm:spPr/>
    </dgm:pt>
    <dgm:pt modelId="{5C93408A-E66C-470A-ABE6-53B5525CF1E6}" type="pres">
      <dgm:prSet presAssocID="{AD027191-BB3E-490A-8FBF-A1CB8C99D66E}" presName="text" presStyleLbl="fgAcc0" presStyleIdx="0" presStyleCnt="1">
        <dgm:presLayoutVars>
          <dgm:chPref val="3"/>
        </dgm:presLayoutVars>
      </dgm:prSet>
      <dgm:spPr/>
    </dgm:pt>
    <dgm:pt modelId="{B85CCE3F-01C2-4DB5-A855-C4C7F66F2A31}" type="pres">
      <dgm:prSet presAssocID="{AD027191-BB3E-490A-8FBF-A1CB8C99D66E}" presName="hierChild2" presStyleCnt="0"/>
      <dgm:spPr/>
    </dgm:pt>
    <dgm:pt modelId="{F421D9B6-9D7E-4D5A-B273-D1489413F704}" type="pres">
      <dgm:prSet presAssocID="{906BFDA5-1164-4B1F-8EDF-63D2DFDE7E57}" presName="Name10" presStyleLbl="parChTrans1D2" presStyleIdx="0" presStyleCnt="2"/>
      <dgm:spPr/>
    </dgm:pt>
    <dgm:pt modelId="{7FDDA94E-CEE5-4402-BBB7-ECABDC71B878}" type="pres">
      <dgm:prSet presAssocID="{7A5DB4FF-6C56-44D3-9D7E-FE9F2342C24D}" presName="hierRoot2" presStyleCnt="0"/>
      <dgm:spPr/>
    </dgm:pt>
    <dgm:pt modelId="{7C169B05-16C2-4E66-9E91-64BD7407D158}" type="pres">
      <dgm:prSet presAssocID="{7A5DB4FF-6C56-44D3-9D7E-FE9F2342C24D}" presName="composite2" presStyleCnt="0"/>
      <dgm:spPr/>
    </dgm:pt>
    <dgm:pt modelId="{5AE1B62E-6549-4790-9240-97EF681B6FD7}" type="pres">
      <dgm:prSet presAssocID="{7A5DB4FF-6C56-44D3-9D7E-FE9F2342C24D}" presName="background2" presStyleLbl="node2" presStyleIdx="0" presStyleCnt="2"/>
      <dgm:spPr/>
    </dgm:pt>
    <dgm:pt modelId="{A0DBB987-152E-4516-A2F1-24827730CAFC}" type="pres">
      <dgm:prSet presAssocID="{7A5DB4FF-6C56-44D3-9D7E-FE9F2342C24D}" presName="text2" presStyleLbl="fgAcc2" presStyleIdx="0" presStyleCnt="2">
        <dgm:presLayoutVars>
          <dgm:chPref val="3"/>
        </dgm:presLayoutVars>
      </dgm:prSet>
      <dgm:spPr/>
    </dgm:pt>
    <dgm:pt modelId="{694E1B18-4DE6-4EA8-AE00-8702F68721C0}" type="pres">
      <dgm:prSet presAssocID="{7A5DB4FF-6C56-44D3-9D7E-FE9F2342C24D}" presName="hierChild3" presStyleCnt="0"/>
      <dgm:spPr/>
    </dgm:pt>
    <dgm:pt modelId="{41C7DCF3-9CB9-4955-95A4-A077E93DA4C2}" type="pres">
      <dgm:prSet presAssocID="{8B5346D0-0C67-4090-AB6E-477DF5C198B2}" presName="Name17" presStyleLbl="parChTrans1D3" presStyleIdx="0" presStyleCnt="4"/>
      <dgm:spPr/>
    </dgm:pt>
    <dgm:pt modelId="{E72A7058-7350-40BF-B396-480E9323E36C}" type="pres">
      <dgm:prSet presAssocID="{9C403FEA-FB32-4232-9EDC-62231E8B2818}" presName="hierRoot3" presStyleCnt="0"/>
      <dgm:spPr/>
    </dgm:pt>
    <dgm:pt modelId="{ED30A17C-1D8A-4BD3-9649-D31520F4DED3}" type="pres">
      <dgm:prSet presAssocID="{9C403FEA-FB32-4232-9EDC-62231E8B2818}" presName="composite3" presStyleCnt="0"/>
      <dgm:spPr/>
    </dgm:pt>
    <dgm:pt modelId="{47F8DE72-3DEF-4379-A364-DFF10630A85A}" type="pres">
      <dgm:prSet presAssocID="{9C403FEA-FB32-4232-9EDC-62231E8B2818}" presName="background3" presStyleLbl="node3" presStyleIdx="0" presStyleCnt="4"/>
      <dgm:spPr/>
    </dgm:pt>
    <dgm:pt modelId="{6CC2C9AD-CFA0-497E-AA18-2F87A760FB86}" type="pres">
      <dgm:prSet presAssocID="{9C403FEA-FB32-4232-9EDC-62231E8B2818}" presName="text3" presStyleLbl="fgAcc3" presStyleIdx="0" presStyleCnt="4">
        <dgm:presLayoutVars>
          <dgm:chPref val="3"/>
        </dgm:presLayoutVars>
      </dgm:prSet>
      <dgm:spPr/>
    </dgm:pt>
    <dgm:pt modelId="{8EA5FD26-1381-4630-9378-1394EE0DAE1C}" type="pres">
      <dgm:prSet presAssocID="{9C403FEA-FB32-4232-9EDC-62231E8B2818}" presName="hierChild4" presStyleCnt="0"/>
      <dgm:spPr/>
    </dgm:pt>
    <dgm:pt modelId="{94294266-CA84-469E-BE47-1447271E4E3C}" type="pres">
      <dgm:prSet presAssocID="{CD75CE1C-3AE6-4D71-BC9F-1DEEAC02399D}" presName="Name17" presStyleLbl="parChTrans1D3" presStyleIdx="1" presStyleCnt="4"/>
      <dgm:spPr/>
    </dgm:pt>
    <dgm:pt modelId="{28AB208A-1A21-4334-B553-D687C52318D9}" type="pres">
      <dgm:prSet presAssocID="{69E158BE-7BB7-4497-B291-3EAEDBF60E65}" presName="hierRoot3" presStyleCnt="0"/>
      <dgm:spPr/>
    </dgm:pt>
    <dgm:pt modelId="{219CBC1F-E426-4082-8D43-43B8979D4141}" type="pres">
      <dgm:prSet presAssocID="{69E158BE-7BB7-4497-B291-3EAEDBF60E65}" presName="composite3" presStyleCnt="0"/>
      <dgm:spPr/>
    </dgm:pt>
    <dgm:pt modelId="{1BB02EE6-B2FE-4CFA-BEAF-16B800082CE8}" type="pres">
      <dgm:prSet presAssocID="{69E158BE-7BB7-4497-B291-3EAEDBF60E65}" presName="background3" presStyleLbl="node3" presStyleIdx="1" presStyleCnt="4"/>
      <dgm:spPr/>
    </dgm:pt>
    <dgm:pt modelId="{9F16056F-1B0F-453F-B530-A264AEE8C273}" type="pres">
      <dgm:prSet presAssocID="{69E158BE-7BB7-4497-B291-3EAEDBF60E65}" presName="text3" presStyleLbl="fgAcc3" presStyleIdx="1" presStyleCnt="4">
        <dgm:presLayoutVars>
          <dgm:chPref val="3"/>
        </dgm:presLayoutVars>
      </dgm:prSet>
      <dgm:spPr/>
    </dgm:pt>
    <dgm:pt modelId="{696A6DD0-09FE-499E-A2B9-72904C839315}" type="pres">
      <dgm:prSet presAssocID="{69E158BE-7BB7-4497-B291-3EAEDBF60E65}" presName="hierChild4" presStyleCnt="0"/>
      <dgm:spPr/>
    </dgm:pt>
    <dgm:pt modelId="{A5876228-AED1-44D9-A731-895577164E7A}" type="pres">
      <dgm:prSet presAssocID="{3A84F5DD-3384-4AEA-BBF9-1EB0ABD190DA}" presName="Name10" presStyleLbl="parChTrans1D2" presStyleIdx="1" presStyleCnt="2"/>
      <dgm:spPr/>
    </dgm:pt>
    <dgm:pt modelId="{6989A711-1441-4459-999D-9ADA44744940}" type="pres">
      <dgm:prSet presAssocID="{CBCB4599-869B-4FBA-8ED9-8C639AFB9D80}" presName="hierRoot2" presStyleCnt="0"/>
      <dgm:spPr/>
    </dgm:pt>
    <dgm:pt modelId="{FAE27839-D32C-4922-9988-F7922B338D4B}" type="pres">
      <dgm:prSet presAssocID="{CBCB4599-869B-4FBA-8ED9-8C639AFB9D80}" presName="composite2" presStyleCnt="0"/>
      <dgm:spPr/>
    </dgm:pt>
    <dgm:pt modelId="{2464E1B9-B394-4C64-B123-C575ED90EC07}" type="pres">
      <dgm:prSet presAssocID="{CBCB4599-869B-4FBA-8ED9-8C639AFB9D80}" presName="background2" presStyleLbl="node2" presStyleIdx="1" presStyleCnt="2"/>
      <dgm:spPr/>
    </dgm:pt>
    <dgm:pt modelId="{F446C7B2-A33A-4901-BC79-1AF4B64DF852}" type="pres">
      <dgm:prSet presAssocID="{CBCB4599-869B-4FBA-8ED9-8C639AFB9D80}" presName="text2" presStyleLbl="fgAcc2" presStyleIdx="1" presStyleCnt="2">
        <dgm:presLayoutVars>
          <dgm:chPref val="3"/>
        </dgm:presLayoutVars>
      </dgm:prSet>
      <dgm:spPr/>
    </dgm:pt>
    <dgm:pt modelId="{452A571C-F4F2-4E24-A380-F00534A1EB98}" type="pres">
      <dgm:prSet presAssocID="{CBCB4599-869B-4FBA-8ED9-8C639AFB9D80}" presName="hierChild3" presStyleCnt="0"/>
      <dgm:spPr/>
    </dgm:pt>
    <dgm:pt modelId="{D14AE36E-77B9-4244-ABF5-539DBCD4F821}" type="pres">
      <dgm:prSet presAssocID="{1EEE84B6-3F5F-4D9D-B5E2-90B4FAC1F55D}" presName="Name17" presStyleLbl="parChTrans1D3" presStyleIdx="2" presStyleCnt="4"/>
      <dgm:spPr/>
    </dgm:pt>
    <dgm:pt modelId="{3FD17F47-DF2F-43CA-A04A-124A63E37A7A}" type="pres">
      <dgm:prSet presAssocID="{B02C9EFF-70C2-4A6F-8904-E71C4E98BFA2}" presName="hierRoot3" presStyleCnt="0"/>
      <dgm:spPr/>
    </dgm:pt>
    <dgm:pt modelId="{D409351A-9F1E-4F0B-9B41-7C8D9E9323D6}" type="pres">
      <dgm:prSet presAssocID="{B02C9EFF-70C2-4A6F-8904-E71C4E98BFA2}" presName="composite3" presStyleCnt="0"/>
      <dgm:spPr/>
    </dgm:pt>
    <dgm:pt modelId="{6091791E-4E08-49E2-BE76-B4B63782BB98}" type="pres">
      <dgm:prSet presAssocID="{B02C9EFF-70C2-4A6F-8904-E71C4E98BFA2}" presName="background3" presStyleLbl="node3" presStyleIdx="2" presStyleCnt="4"/>
      <dgm:spPr/>
    </dgm:pt>
    <dgm:pt modelId="{C0B7D47A-06AD-4F1F-A588-834AC9F7E7BA}" type="pres">
      <dgm:prSet presAssocID="{B02C9EFF-70C2-4A6F-8904-E71C4E98BFA2}" presName="text3" presStyleLbl="fgAcc3" presStyleIdx="2" presStyleCnt="4">
        <dgm:presLayoutVars>
          <dgm:chPref val="3"/>
        </dgm:presLayoutVars>
      </dgm:prSet>
      <dgm:spPr/>
    </dgm:pt>
    <dgm:pt modelId="{214AB1B3-01D7-4D24-86AB-4103A3352CA1}" type="pres">
      <dgm:prSet presAssocID="{B02C9EFF-70C2-4A6F-8904-E71C4E98BFA2}" presName="hierChild4" presStyleCnt="0"/>
      <dgm:spPr/>
    </dgm:pt>
    <dgm:pt modelId="{11DAFFA1-CC8F-4E4A-B503-0204360A0900}" type="pres">
      <dgm:prSet presAssocID="{A399D658-B66D-4F33-907F-3415F8CDC3A2}" presName="Name17" presStyleLbl="parChTrans1D3" presStyleIdx="3" presStyleCnt="4"/>
      <dgm:spPr/>
    </dgm:pt>
    <dgm:pt modelId="{F85DB18A-89E1-407E-9D80-9C8D1FABF18E}" type="pres">
      <dgm:prSet presAssocID="{4F3080F1-9176-4DCD-B112-C300F4E35710}" presName="hierRoot3" presStyleCnt="0"/>
      <dgm:spPr/>
    </dgm:pt>
    <dgm:pt modelId="{1645C6CF-C8EF-4663-83D7-FB0EC197E4B6}" type="pres">
      <dgm:prSet presAssocID="{4F3080F1-9176-4DCD-B112-C300F4E35710}" presName="composite3" presStyleCnt="0"/>
      <dgm:spPr/>
    </dgm:pt>
    <dgm:pt modelId="{788E99ED-40D8-4DE3-868A-2CD4010DC519}" type="pres">
      <dgm:prSet presAssocID="{4F3080F1-9176-4DCD-B112-C300F4E35710}" presName="background3" presStyleLbl="node3" presStyleIdx="3" presStyleCnt="4"/>
      <dgm:spPr/>
    </dgm:pt>
    <dgm:pt modelId="{9F59BFDF-3C64-4B35-93FD-297AD580120C}" type="pres">
      <dgm:prSet presAssocID="{4F3080F1-9176-4DCD-B112-C300F4E35710}" presName="text3" presStyleLbl="fgAcc3" presStyleIdx="3" presStyleCnt="4">
        <dgm:presLayoutVars>
          <dgm:chPref val="3"/>
        </dgm:presLayoutVars>
      </dgm:prSet>
      <dgm:spPr/>
    </dgm:pt>
    <dgm:pt modelId="{DC7DC8E0-34B7-49D1-B852-8F718A626728}" type="pres">
      <dgm:prSet presAssocID="{4F3080F1-9176-4DCD-B112-C300F4E35710}" presName="hierChild4" presStyleCnt="0"/>
      <dgm:spPr/>
    </dgm:pt>
  </dgm:ptLst>
  <dgm:cxnLst>
    <dgm:cxn modelId="{55D0CF1D-C2E1-457A-A8AD-2618EAE48368}" type="presOf" srcId="{AD027191-BB3E-490A-8FBF-A1CB8C99D66E}" destId="{5C93408A-E66C-470A-ABE6-53B5525CF1E6}" srcOrd="0" destOrd="0" presId="urn:microsoft.com/office/officeart/2005/8/layout/hierarchy1"/>
    <dgm:cxn modelId="{F9129627-7298-4797-85CB-A0AB780E3EE8}" type="presOf" srcId="{7A5DB4FF-6C56-44D3-9D7E-FE9F2342C24D}" destId="{A0DBB987-152E-4516-A2F1-24827730CAFC}" srcOrd="0" destOrd="0" presId="urn:microsoft.com/office/officeart/2005/8/layout/hierarchy1"/>
    <dgm:cxn modelId="{1EA7242C-89D6-4CF4-866D-C974443BDA0B}" type="presOf" srcId="{CBCB4599-869B-4FBA-8ED9-8C639AFB9D80}" destId="{F446C7B2-A33A-4901-BC79-1AF4B64DF852}" srcOrd="0" destOrd="0" presId="urn:microsoft.com/office/officeart/2005/8/layout/hierarchy1"/>
    <dgm:cxn modelId="{7903F334-FD9B-4DB3-9BC7-D973C62EAF1E}" type="presOf" srcId="{B02C9EFF-70C2-4A6F-8904-E71C4E98BFA2}" destId="{C0B7D47A-06AD-4F1F-A588-834AC9F7E7BA}" srcOrd="0" destOrd="0" presId="urn:microsoft.com/office/officeart/2005/8/layout/hierarchy1"/>
    <dgm:cxn modelId="{29C69470-E0B8-4643-A1E1-223C358A7C5D}" type="presOf" srcId="{A399D658-B66D-4F33-907F-3415F8CDC3A2}" destId="{11DAFFA1-CC8F-4E4A-B503-0204360A0900}" srcOrd="0" destOrd="0" presId="urn:microsoft.com/office/officeart/2005/8/layout/hierarchy1"/>
    <dgm:cxn modelId="{B85DD250-4103-4FB1-897F-E9B74176C9F7}" type="presOf" srcId="{906BFDA5-1164-4B1F-8EDF-63D2DFDE7E57}" destId="{F421D9B6-9D7E-4D5A-B273-D1489413F704}" srcOrd="0" destOrd="0" presId="urn:microsoft.com/office/officeart/2005/8/layout/hierarchy1"/>
    <dgm:cxn modelId="{B2B14F55-9109-4FE0-B9FE-25E07F324EC5}" type="presOf" srcId="{3A84F5DD-3384-4AEA-BBF9-1EB0ABD190DA}" destId="{A5876228-AED1-44D9-A731-895577164E7A}" srcOrd="0" destOrd="0" presId="urn:microsoft.com/office/officeart/2005/8/layout/hierarchy1"/>
    <dgm:cxn modelId="{2A5EBF76-6FB5-470C-ABA2-B7C3DFDD0081}" type="presOf" srcId="{9C403FEA-FB32-4232-9EDC-62231E8B2818}" destId="{6CC2C9AD-CFA0-497E-AA18-2F87A760FB86}" srcOrd="0" destOrd="0" presId="urn:microsoft.com/office/officeart/2005/8/layout/hierarchy1"/>
    <dgm:cxn modelId="{E757857F-6FD9-49F0-AD1E-26AC315F80FF}" srcId="{CBCB4599-869B-4FBA-8ED9-8C639AFB9D80}" destId="{B02C9EFF-70C2-4A6F-8904-E71C4E98BFA2}" srcOrd="0" destOrd="0" parTransId="{1EEE84B6-3F5F-4D9D-B5E2-90B4FAC1F55D}" sibTransId="{9736D11F-AA56-4796-80E9-B4075B200729}"/>
    <dgm:cxn modelId="{1579018A-B8BD-4DEA-B33D-50895DED0494}" type="presOf" srcId="{4F3080F1-9176-4DCD-B112-C300F4E35710}" destId="{9F59BFDF-3C64-4B35-93FD-297AD580120C}" srcOrd="0" destOrd="0" presId="urn:microsoft.com/office/officeart/2005/8/layout/hierarchy1"/>
    <dgm:cxn modelId="{3C73B88D-EABE-4AEA-99E9-7F079159F622}" srcId="{7A5DB4FF-6C56-44D3-9D7E-FE9F2342C24D}" destId="{9C403FEA-FB32-4232-9EDC-62231E8B2818}" srcOrd="0" destOrd="0" parTransId="{8B5346D0-0C67-4090-AB6E-477DF5C198B2}" sibTransId="{22B249F0-EB7C-417D-97B0-0EB3620B8500}"/>
    <dgm:cxn modelId="{711C929C-EC15-4BF7-A35F-FBC20F7C26E1}" srcId="{AD027191-BB3E-490A-8FBF-A1CB8C99D66E}" destId="{CBCB4599-869B-4FBA-8ED9-8C639AFB9D80}" srcOrd="1" destOrd="0" parTransId="{3A84F5DD-3384-4AEA-BBF9-1EB0ABD190DA}" sibTransId="{81BA71B5-C751-46DA-A773-14599ED7E3C8}"/>
    <dgm:cxn modelId="{3EE379B8-DD24-4F48-98C7-87A39206CE00}" srcId="{7A5DB4FF-6C56-44D3-9D7E-FE9F2342C24D}" destId="{69E158BE-7BB7-4497-B291-3EAEDBF60E65}" srcOrd="1" destOrd="0" parTransId="{CD75CE1C-3AE6-4D71-BC9F-1DEEAC02399D}" sibTransId="{4DAE71D0-A6B5-494D-8192-C556AA44083C}"/>
    <dgm:cxn modelId="{23B424BF-25BB-4A6D-9EE7-CB7F05C9A61F}" srcId="{CBCB4599-869B-4FBA-8ED9-8C639AFB9D80}" destId="{4F3080F1-9176-4DCD-B112-C300F4E35710}" srcOrd="1" destOrd="0" parTransId="{A399D658-B66D-4F33-907F-3415F8CDC3A2}" sibTransId="{2F576421-5A94-4101-9310-0F3FBB6F357A}"/>
    <dgm:cxn modelId="{A1FD0ACC-9882-4435-AECF-24F463076F02}" type="presOf" srcId="{CD75CE1C-3AE6-4D71-BC9F-1DEEAC02399D}" destId="{94294266-CA84-469E-BE47-1447271E4E3C}" srcOrd="0" destOrd="0" presId="urn:microsoft.com/office/officeart/2005/8/layout/hierarchy1"/>
    <dgm:cxn modelId="{9277B8D6-CCE6-400D-B85A-FC52B834B6E9}" type="presOf" srcId="{8B5346D0-0C67-4090-AB6E-477DF5C198B2}" destId="{41C7DCF3-9CB9-4955-95A4-A077E93DA4C2}" srcOrd="0" destOrd="0" presId="urn:microsoft.com/office/officeart/2005/8/layout/hierarchy1"/>
    <dgm:cxn modelId="{F9F85FD9-0C98-427D-B070-B462079722C8}" type="presOf" srcId="{69E158BE-7BB7-4497-B291-3EAEDBF60E65}" destId="{9F16056F-1B0F-453F-B530-A264AEE8C273}" srcOrd="0" destOrd="0" presId="urn:microsoft.com/office/officeart/2005/8/layout/hierarchy1"/>
    <dgm:cxn modelId="{5DF59BE1-D83D-46DC-A95C-2EE1CA5EC2F6}" srcId="{84AAEF56-D1BB-48B7-AA9E-9446FC047E57}" destId="{AD027191-BB3E-490A-8FBF-A1CB8C99D66E}" srcOrd="0" destOrd="0" parTransId="{467908CB-7A22-476D-BD35-77507C5C93FE}" sibTransId="{AAABB2F7-D03B-483D-93B3-A8FA063A0D1D}"/>
    <dgm:cxn modelId="{7DFBA4E6-0EF4-4A72-ABA0-068730306544}" srcId="{AD027191-BB3E-490A-8FBF-A1CB8C99D66E}" destId="{7A5DB4FF-6C56-44D3-9D7E-FE9F2342C24D}" srcOrd="0" destOrd="0" parTransId="{906BFDA5-1164-4B1F-8EDF-63D2DFDE7E57}" sibTransId="{32D36A92-1566-4993-A6D4-11F6BCEE4431}"/>
    <dgm:cxn modelId="{ACA34FED-0852-4167-8A6F-C8D664CF8125}" type="presOf" srcId="{1EEE84B6-3F5F-4D9D-B5E2-90B4FAC1F55D}" destId="{D14AE36E-77B9-4244-ABF5-539DBCD4F821}" srcOrd="0" destOrd="0" presId="urn:microsoft.com/office/officeart/2005/8/layout/hierarchy1"/>
    <dgm:cxn modelId="{F8FDE3F8-2F2A-4DDD-BA8E-5FB43A0D706D}" type="presOf" srcId="{84AAEF56-D1BB-48B7-AA9E-9446FC047E57}" destId="{1EB0808D-B2D8-42DC-AF44-F1245E1D3638}" srcOrd="0" destOrd="0" presId="urn:microsoft.com/office/officeart/2005/8/layout/hierarchy1"/>
    <dgm:cxn modelId="{E4AE67EA-BDC5-44B0-A7CD-DF9BF1CF9F79}" type="presParOf" srcId="{1EB0808D-B2D8-42DC-AF44-F1245E1D3638}" destId="{37CFBB8F-9E56-4711-A44C-C4B7A64DA58E}" srcOrd="0" destOrd="0" presId="urn:microsoft.com/office/officeart/2005/8/layout/hierarchy1"/>
    <dgm:cxn modelId="{2CA15346-6717-4253-AC75-3EDC1B7F59DE}" type="presParOf" srcId="{37CFBB8F-9E56-4711-A44C-C4B7A64DA58E}" destId="{3D00355D-C67F-4266-8FFE-9896F3AB65EA}" srcOrd="0" destOrd="0" presId="urn:microsoft.com/office/officeart/2005/8/layout/hierarchy1"/>
    <dgm:cxn modelId="{8B11CA2B-43E7-4BE7-89D6-36DC99A56F36}" type="presParOf" srcId="{3D00355D-C67F-4266-8FFE-9896F3AB65EA}" destId="{DF840032-B461-4A9A-88C2-1E6F78C3863F}" srcOrd="0" destOrd="0" presId="urn:microsoft.com/office/officeart/2005/8/layout/hierarchy1"/>
    <dgm:cxn modelId="{1A0E4E31-5075-407C-9325-342283CB8CD1}" type="presParOf" srcId="{3D00355D-C67F-4266-8FFE-9896F3AB65EA}" destId="{5C93408A-E66C-470A-ABE6-53B5525CF1E6}" srcOrd="1" destOrd="0" presId="urn:microsoft.com/office/officeart/2005/8/layout/hierarchy1"/>
    <dgm:cxn modelId="{E23794AC-DEA8-4834-8252-E0B168B8D22E}" type="presParOf" srcId="{37CFBB8F-9E56-4711-A44C-C4B7A64DA58E}" destId="{B85CCE3F-01C2-4DB5-A855-C4C7F66F2A31}" srcOrd="1" destOrd="0" presId="urn:microsoft.com/office/officeart/2005/8/layout/hierarchy1"/>
    <dgm:cxn modelId="{0FD52500-3773-4562-8724-FA8549C09077}" type="presParOf" srcId="{B85CCE3F-01C2-4DB5-A855-C4C7F66F2A31}" destId="{F421D9B6-9D7E-4D5A-B273-D1489413F704}" srcOrd="0" destOrd="0" presId="urn:microsoft.com/office/officeart/2005/8/layout/hierarchy1"/>
    <dgm:cxn modelId="{80C1340A-0B72-41CA-8208-1208918E71F1}" type="presParOf" srcId="{B85CCE3F-01C2-4DB5-A855-C4C7F66F2A31}" destId="{7FDDA94E-CEE5-4402-BBB7-ECABDC71B878}" srcOrd="1" destOrd="0" presId="urn:microsoft.com/office/officeart/2005/8/layout/hierarchy1"/>
    <dgm:cxn modelId="{AAA055F3-F497-4AE6-B8EB-186EDE7C1C09}" type="presParOf" srcId="{7FDDA94E-CEE5-4402-BBB7-ECABDC71B878}" destId="{7C169B05-16C2-4E66-9E91-64BD7407D158}" srcOrd="0" destOrd="0" presId="urn:microsoft.com/office/officeart/2005/8/layout/hierarchy1"/>
    <dgm:cxn modelId="{78B6E246-3B2F-47B4-8824-A239B9EF2BE1}" type="presParOf" srcId="{7C169B05-16C2-4E66-9E91-64BD7407D158}" destId="{5AE1B62E-6549-4790-9240-97EF681B6FD7}" srcOrd="0" destOrd="0" presId="urn:microsoft.com/office/officeart/2005/8/layout/hierarchy1"/>
    <dgm:cxn modelId="{C6FA07DE-492B-4755-9F82-1D4F8C792272}" type="presParOf" srcId="{7C169B05-16C2-4E66-9E91-64BD7407D158}" destId="{A0DBB987-152E-4516-A2F1-24827730CAFC}" srcOrd="1" destOrd="0" presId="urn:microsoft.com/office/officeart/2005/8/layout/hierarchy1"/>
    <dgm:cxn modelId="{593C6E84-6B05-4F8B-84D2-3C0D502C77EB}" type="presParOf" srcId="{7FDDA94E-CEE5-4402-BBB7-ECABDC71B878}" destId="{694E1B18-4DE6-4EA8-AE00-8702F68721C0}" srcOrd="1" destOrd="0" presId="urn:microsoft.com/office/officeart/2005/8/layout/hierarchy1"/>
    <dgm:cxn modelId="{4BB09CD8-3849-4B0A-B79B-0AB0D8940CBF}" type="presParOf" srcId="{694E1B18-4DE6-4EA8-AE00-8702F68721C0}" destId="{41C7DCF3-9CB9-4955-95A4-A077E93DA4C2}" srcOrd="0" destOrd="0" presId="urn:microsoft.com/office/officeart/2005/8/layout/hierarchy1"/>
    <dgm:cxn modelId="{2FDFB529-F3AB-44D7-809A-96E917682DBF}" type="presParOf" srcId="{694E1B18-4DE6-4EA8-AE00-8702F68721C0}" destId="{E72A7058-7350-40BF-B396-480E9323E36C}" srcOrd="1" destOrd="0" presId="urn:microsoft.com/office/officeart/2005/8/layout/hierarchy1"/>
    <dgm:cxn modelId="{F2664190-0B58-4463-873C-06714CA3C964}" type="presParOf" srcId="{E72A7058-7350-40BF-B396-480E9323E36C}" destId="{ED30A17C-1D8A-4BD3-9649-D31520F4DED3}" srcOrd="0" destOrd="0" presId="urn:microsoft.com/office/officeart/2005/8/layout/hierarchy1"/>
    <dgm:cxn modelId="{6D818CBD-B228-4F95-B231-6A0CD7F6F849}" type="presParOf" srcId="{ED30A17C-1D8A-4BD3-9649-D31520F4DED3}" destId="{47F8DE72-3DEF-4379-A364-DFF10630A85A}" srcOrd="0" destOrd="0" presId="urn:microsoft.com/office/officeart/2005/8/layout/hierarchy1"/>
    <dgm:cxn modelId="{17BFC677-8D86-4CBB-B61D-A753785F7CB6}" type="presParOf" srcId="{ED30A17C-1D8A-4BD3-9649-D31520F4DED3}" destId="{6CC2C9AD-CFA0-497E-AA18-2F87A760FB86}" srcOrd="1" destOrd="0" presId="urn:microsoft.com/office/officeart/2005/8/layout/hierarchy1"/>
    <dgm:cxn modelId="{EB64DB80-9D24-4F3B-A50E-EE4A0F21149C}" type="presParOf" srcId="{E72A7058-7350-40BF-B396-480E9323E36C}" destId="{8EA5FD26-1381-4630-9378-1394EE0DAE1C}" srcOrd="1" destOrd="0" presId="urn:microsoft.com/office/officeart/2005/8/layout/hierarchy1"/>
    <dgm:cxn modelId="{E06C2F48-EB06-4B8C-ABC1-DBB0919FBD77}" type="presParOf" srcId="{694E1B18-4DE6-4EA8-AE00-8702F68721C0}" destId="{94294266-CA84-469E-BE47-1447271E4E3C}" srcOrd="2" destOrd="0" presId="urn:microsoft.com/office/officeart/2005/8/layout/hierarchy1"/>
    <dgm:cxn modelId="{CA75BF3E-D4BD-4154-AFF9-C88B2EE5704A}" type="presParOf" srcId="{694E1B18-4DE6-4EA8-AE00-8702F68721C0}" destId="{28AB208A-1A21-4334-B553-D687C52318D9}" srcOrd="3" destOrd="0" presId="urn:microsoft.com/office/officeart/2005/8/layout/hierarchy1"/>
    <dgm:cxn modelId="{8FBBBDFF-B0CC-4DE2-8D5F-F80F3C51B422}" type="presParOf" srcId="{28AB208A-1A21-4334-B553-D687C52318D9}" destId="{219CBC1F-E426-4082-8D43-43B8979D4141}" srcOrd="0" destOrd="0" presId="urn:microsoft.com/office/officeart/2005/8/layout/hierarchy1"/>
    <dgm:cxn modelId="{5AFE8720-E1D0-40E3-AD6B-E1A0B52CB187}" type="presParOf" srcId="{219CBC1F-E426-4082-8D43-43B8979D4141}" destId="{1BB02EE6-B2FE-4CFA-BEAF-16B800082CE8}" srcOrd="0" destOrd="0" presId="urn:microsoft.com/office/officeart/2005/8/layout/hierarchy1"/>
    <dgm:cxn modelId="{D7AD8E34-4E95-4231-B5F2-99736DAD7140}" type="presParOf" srcId="{219CBC1F-E426-4082-8D43-43B8979D4141}" destId="{9F16056F-1B0F-453F-B530-A264AEE8C273}" srcOrd="1" destOrd="0" presId="urn:microsoft.com/office/officeart/2005/8/layout/hierarchy1"/>
    <dgm:cxn modelId="{7C6CDC1D-4A58-4BDE-9996-7425E9F07B4E}" type="presParOf" srcId="{28AB208A-1A21-4334-B553-D687C52318D9}" destId="{696A6DD0-09FE-499E-A2B9-72904C839315}" srcOrd="1" destOrd="0" presId="urn:microsoft.com/office/officeart/2005/8/layout/hierarchy1"/>
    <dgm:cxn modelId="{C5739BFB-0B26-4645-81C9-03AD31D92A79}" type="presParOf" srcId="{B85CCE3F-01C2-4DB5-A855-C4C7F66F2A31}" destId="{A5876228-AED1-44D9-A731-895577164E7A}" srcOrd="2" destOrd="0" presId="urn:microsoft.com/office/officeart/2005/8/layout/hierarchy1"/>
    <dgm:cxn modelId="{0F0DA792-64C0-4E57-881D-E41B087CE75A}" type="presParOf" srcId="{B85CCE3F-01C2-4DB5-A855-C4C7F66F2A31}" destId="{6989A711-1441-4459-999D-9ADA44744940}" srcOrd="3" destOrd="0" presId="urn:microsoft.com/office/officeart/2005/8/layout/hierarchy1"/>
    <dgm:cxn modelId="{050D1742-3297-4B77-A992-8D5CBF6705A6}" type="presParOf" srcId="{6989A711-1441-4459-999D-9ADA44744940}" destId="{FAE27839-D32C-4922-9988-F7922B338D4B}" srcOrd="0" destOrd="0" presId="urn:microsoft.com/office/officeart/2005/8/layout/hierarchy1"/>
    <dgm:cxn modelId="{546017C1-8741-47AC-BB23-5DCDD6DE55A1}" type="presParOf" srcId="{FAE27839-D32C-4922-9988-F7922B338D4B}" destId="{2464E1B9-B394-4C64-B123-C575ED90EC07}" srcOrd="0" destOrd="0" presId="urn:microsoft.com/office/officeart/2005/8/layout/hierarchy1"/>
    <dgm:cxn modelId="{5001D991-E6CF-4D81-8D50-68E5EB0AD894}" type="presParOf" srcId="{FAE27839-D32C-4922-9988-F7922B338D4B}" destId="{F446C7B2-A33A-4901-BC79-1AF4B64DF852}" srcOrd="1" destOrd="0" presId="urn:microsoft.com/office/officeart/2005/8/layout/hierarchy1"/>
    <dgm:cxn modelId="{5044193B-43A2-49BE-BBF1-F6E2A20DE55B}" type="presParOf" srcId="{6989A711-1441-4459-999D-9ADA44744940}" destId="{452A571C-F4F2-4E24-A380-F00534A1EB98}" srcOrd="1" destOrd="0" presId="urn:microsoft.com/office/officeart/2005/8/layout/hierarchy1"/>
    <dgm:cxn modelId="{9ED5F949-E52B-48D4-993A-08BB5CC46367}" type="presParOf" srcId="{452A571C-F4F2-4E24-A380-F00534A1EB98}" destId="{D14AE36E-77B9-4244-ABF5-539DBCD4F821}" srcOrd="0" destOrd="0" presId="urn:microsoft.com/office/officeart/2005/8/layout/hierarchy1"/>
    <dgm:cxn modelId="{36220E99-66E1-44E3-867C-9E3A235EFE1F}" type="presParOf" srcId="{452A571C-F4F2-4E24-A380-F00534A1EB98}" destId="{3FD17F47-DF2F-43CA-A04A-124A63E37A7A}" srcOrd="1" destOrd="0" presId="urn:microsoft.com/office/officeart/2005/8/layout/hierarchy1"/>
    <dgm:cxn modelId="{99495070-7E74-4512-820B-E549AE361BF7}" type="presParOf" srcId="{3FD17F47-DF2F-43CA-A04A-124A63E37A7A}" destId="{D409351A-9F1E-4F0B-9B41-7C8D9E9323D6}" srcOrd="0" destOrd="0" presId="urn:microsoft.com/office/officeart/2005/8/layout/hierarchy1"/>
    <dgm:cxn modelId="{F8B8E772-A3B6-4AFF-B434-4792D7F18FDF}" type="presParOf" srcId="{D409351A-9F1E-4F0B-9B41-7C8D9E9323D6}" destId="{6091791E-4E08-49E2-BE76-B4B63782BB98}" srcOrd="0" destOrd="0" presId="urn:microsoft.com/office/officeart/2005/8/layout/hierarchy1"/>
    <dgm:cxn modelId="{619A23EF-1D45-42AC-8876-B23F5DE6FF4A}" type="presParOf" srcId="{D409351A-9F1E-4F0B-9B41-7C8D9E9323D6}" destId="{C0B7D47A-06AD-4F1F-A588-834AC9F7E7BA}" srcOrd="1" destOrd="0" presId="urn:microsoft.com/office/officeart/2005/8/layout/hierarchy1"/>
    <dgm:cxn modelId="{89BA85CA-7E13-41E7-979D-BEA4A3E1427F}" type="presParOf" srcId="{3FD17F47-DF2F-43CA-A04A-124A63E37A7A}" destId="{214AB1B3-01D7-4D24-86AB-4103A3352CA1}" srcOrd="1" destOrd="0" presId="urn:microsoft.com/office/officeart/2005/8/layout/hierarchy1"/>
    <dgm:cxn modelId="{DC9203FB-D4B5-41C1-A232-471C576AB2E5}" type="presParOf" srcId="{452A571C-F4F2-4E24-A380-F00534A1EB98}" destId="{11DAFFA1-CC8F-4E4A-B503-0204360A0900}" srcOrd="2" destOrd="0" presId="urn:microsoft.com/office/officeart/2005/8/layout/hierarchy1"/>
    <dgm:cxn modelId="{C32B6A1A-ABA3-470C-9F18-473746CB7C0B}" type="presParOf" srcId="{452A571C-F4F2-4E24-A380-F00534A1EB98}" destId="{F85DB18A-89E1-407E-9D80-9C8D1FABF18E}" srcOrd="3" destOrd="0" presId="urn:microsoft.com/office/officeart/2005/8/layout/hierarchy1"/>
    <dgm:cxn modelId="{835E3D36-9425-4C1F-82E9-F2F97818593C}" type="presParOf" srcId="{F85DB18A-89E1-407E-9D80-9C8D1FABF18E}" destId="{1645C6CF-C8EF-4663-83D7-FB0EC197E4B6}" srcOrd="0" destOrd="0" presId="urn:microsoft.com/office/officeart/2005/8/layout/hierarchy1"/>
    <dgm:cxn modelId="{F5D1CA21-8D12-4979-8AA7-A422C06B60B8}" type="presParOf" srcId="{1645C6CF-C8EF-4663-83D7-FB0EC197E4B6}" destId="{788E99ED-40D8-4DE3-868A-2CD4010DC519}" srcOrd="0" destOrd="0" presId="urn:microsoft.com/office/officeart/2005/8/layout/hierarchy1"/>
    <dgm:cxn modelId="{FEEA5B57-05A0-46F6-82EF-FF581C5280C7}" type="presParOf" srcId="{1645C6CF-C8EF-4663-83D7-FB0EC197E4B6}" destId="{9F59BFDF-3C64-4B35-93FD-297AD580120C}" srcOrd="1" destOrd="0" presId="urn:microsoft.com/office/officeart/2005/8/layout/hierarchy1"/>
    <dgm:cxn modelId="{49A4FA3C-8A63-434F-8219-B148651FDE1B}" type="presParOf" srcId="{F85DB18A-89E1-407E-9D80-9C8D1FABF18E}" destId="{DC7DC8E0-34B7-49D1-B852-8F718A62672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57027DA-2CF3-458B-A3AC-EF59943FD7B2}" type="doc">
      <dgm:prSet loTypeId="urn:microsoft.com/office/officeart/2005/8/layout/radial6" loCatId="cycle" qsTypeId="urn:microsoft.com/office/officeart/2005/8/quickstyle/3d3" qsCatId="3D" csTypeId="urn:microsoft.com/office/officeart/2005/8/colors/accent1_2" csCatId="accent1" phldr="1"/>
      <dgm:spPr/>
      <dgm:t>
        <a:bodyPr/>
        <a:lstStyle/>
        <a:p>
          <a:endParaRPr lang="da-DK"/>
        </a:p>
      </dgm:t>
    </dgm:pt>
    <dgm:pt modelId="{E6B4BBFD-3FCB-4A41-8966-ECE22B81B401}">
      <dgm:prSet phldrT="[Text]"/>
      <dgm:spPr/>
      <dgm:t>
        <a:bodyPr/>
        <a:lstStyle/>
        <a:p>
          <a:r>
            <a:rPr lang="en-US"/>
            <a:t>Citizen Science</a:t>
          </a:r>
          <a:endParaRPr lang="da-DK"/>
        </a:p>
      </dgm:t>
    </dgm:pt>
    <dgm:pt modelId="{89CA756A-C0A1-4F77-986F-19A2090D12E6}" type="parTrans" cxnId="{0DC2829E-96E0-41A5-8F76-4992FCA62A0B}">
      <dgm:prSet/>
      <dgm:spPr/>
      <dgm:t>
        <a:bodyPr/>
        <a:lstStyle/>
        <a:p>
          <a:endParaRPr lang="da-DK"/>
        </a:p>
      </dgm:t>
    </dgm:pt>
    <dgm:pt modelId="{88BF2AD4-1A89-40DB-9039-C0716FD7D567}" type="sibTrans" cxnId="{0DC2829E-96E0-41A5-8F76-4992FCA62A0B}">
      <dgm:prSet/>
      <dgm:spPr/>
      <dgm:t>
        <a:bodyPr/>
        <a:lstStyle/>
        <a:p>
          <a:endParaRPr lang="da-DK"/>
        </a:p>
      </dgm:t>
    </dgm:pt>
    <dgm:pt modelId="{E04ED07E-B361-4596-B0A7-2B16A31BAC1F}">
      <dgm:prSet phldrT="[Text]" custT="1"/>
      <dgm:spPr/>
      <dgm:t>
        <a:bodyPr/>
        <a:lstStyle/>
        <a:p>
          <a:r>
            <a:rPr lang="en-US" sz="1600"/>
            <a:t>Reliable data (Methods)</a:t>
          </a:r>
          <a:endParaRPr lang="da-DK" sz="1600"/>
        </a:p>
      </dgm:t>
    </dgm:pt>
    <dgm:pt modelId="{B4867BAB-2950-4CBB-9DA7-C85CB0C22F39}" type="parTrans" cxnId="{F6623461-11A8-4BDE-BA36-63F9B1FE8D48}">
      <dgm:prSet/>
      <dgm:spPr/>
      <dgm:t>
        <a:bodyPr/>
        <a:lstStyle/>
        <a:p>
          <a:endParaRPr lang="da-DK"/>
        </a:p>
      </dgm:t>
    </dgm:pt>
    <dgm:pt modelId="{E13E8652-412A-4ADA-8FA6-29F42DA81DEB}" type="sibTrans" cxnId="{F6623461-11A8-4BDE-BA36-63F9B1FE8D48}">
      <dgm:prSet/>
      <dgm:spPr/>
      <dgm:t>
        <a:bodyPr/>
        <a:lstStyle/>
        <a:p>
          <a:endParaRPr lang="da-DK"/>
        </a:p>
      </dgm:t>
    </dgm:pt>
    <dgm:pt modelId="{A4CFD1FA-CCBF-42F1-82F8-3D3F49E3F1BE}">
      <dgm:prSet phldrT="[Text]" custT="1"/>
      <dgm:spPr/>
      <dgm:t>
        <a:bodyPr/>
        <a:lstStyle/>
        <a:p>
          <a:r>
            <a:rPr lang="en-US" sz="1600"/>
            <a:t>Engage-</a:t>
          </a:r>
          <a:r>
            <a:rPr lang="en-US" sz="1600" err="1"/>
            <a:t>ment</a:t>
          </a:r>
          <a:r>
            <a:rPr lang="en-US" sz="1600"/>
            <a:t> of the public (Methods)</a:t>
          </a:r>
          <a:endParaRPr lang="da-DK" sz="1600"/>
        </a:p>
      </dgm:t>
    </dgm:pt>
    <dgm:pt modelId="{1E7F7A84-304A-4051-9022-F6AD1D5BDECB}" type="parTrans" cxnId="{A0269E50-4672-4A60-871C-71208C48B22A}">
      <dgm:prSet/>
      <dgm:spPr/>
      <dgm:t>
        <a:bodyPr/>
        <a:lstStyle/>
        <a:p>
          <a:endParaRPr lang="da-DK"/>
        </a:p>
      </dgm:t>
    </dgm:pt>
    <dgm:pt modelId="{90F1391F-C35E-4742-BE1C-B96EE8D4524F}" type="sibTrans" cxnId="{A0269E50-4672-4A60-871C-71208C48B22A}">
      <dgm:prSet/>
      <dgm:spPr/>
      <dgm:t>
        <a:bodyPr/>
        <a:lstStyle/>
        <a:p>
          <a:endParaRPr lang="da-DK"/>
        </a:p>
      </dgm:t>
    </dgm:pt>
    <dgm:pt modelId="{827E9511-342F-40D7-B44F-C2BD5F95C8A8}">
      <dgm:prSet phldrT="[Text]" custT="1"/>
      <dgm:spPr/>
      <dgm:t>
        <a:bodyPr/>
        <a:lstStyle/>
        <a:p>
          <a:r>
            <a:rPr lang="en-US" sz="1600"/>
            <a:t>Good </a:t>
          </a:r>
          <a:r>
            <a:rPr lang="en-US" sz="1600" err="1"/>
            <a:t>communi</a:t>
          </a:r>
          <a:r>
            <a:rPr lang="en-US" sz="1600"/>
            <a:t>-cation / </a:t>
          </a:r>
          <a:r>
            <a:rPr lang="en-US" sz="1600" err="1"/>
            <a:t>communi</a:t>
          </a:r>
          <a:r>
            <a:rPr lang="en-US" sz="1600"/>
            <a:t>-ty </a:t>
          </a:r>
          <a:r>
            <a:rPr lang="en-US" sz="1600" err="1"/>
            <a:t>mng</a:t>
          </a:r>
          <a:endParaRPr lang="da-DK" sz="1600"/>
        </a:p>
      </dgm:t>
    </dgm:pt>
    <dgm:pt modelId="{A7F1E884-6568-40F4-872D-335EF8C2E760}" type="parTrans" cxnId="{15DBFD7F-9591-4857-8A55-F0D8511EDE45}">
      <dgm:prSet/>
      <dgm:spPr/>
      <dgm:t>
        <a:bodyPr/>
        <a:lstStyle/>
        <a:p>
          <a:endParaRPr lang="da-DK"/>
        </a:p>
      </dgm:t>
    </dgm:pt>
    <dgm:pt modelId="{50A85C31-8192-43D3-8085-73013A6E4E26}" type="sibTrans" cxnId="{15DBFD7F-9591-4857-8A55-F0D8511EDE45}">
      <dgm:prSet/>
      <dgm:spPr/>
      <dgm:t>
        <a:bodyPr/>
        <a:lstStyle/>
        <a:p>
          <a:endParaRPr lang="da-DK"/>
        </a:p>
      </dgm:t>
    </dgm:pt>
    <dgm:pt modelId="{CA512DA3-55CA-4C6B-A0D5-E14E9FEFC4E4}">
      <dgm:prSet phldrT="[Text]" custT="1"/>
      <dgm:spPr/>
      <dgm:t>
        <a:bodyPr/>
        <a:lstStyle/>
        <a:p>
          <a:r>
            <a:rPr lang="en-US" sz="1600" err="1"/>
            <a:t>Contribu-tion</a:t>
          </a:r>
          <a:r>
            <a:rPr lang="en-US" sz="1600"/>
            <a:t> to science</a:t>
          </a:r>
          <a:endParaRPr lang="da-DK" sz="1600"/>
        </a:p>
      </dgm:t>
    </dgm:pt>
    <dgm:pt modelId="{EB50F0C9-C064-45B3-84ED-94BADA7DE7A8}" type="parTrans" cxnId="{F4E48A58-B540-4F06-A7CC-C13CEA9A0710}">
      <dgm:prSet/>
      <dgm:spPr/>
      <dgm:t>
        <a:bodyPr/>
        <a:lstStyle/>
        <a:p>
          <a:endParaRPr lang="da-DK"/>
        </a:p>
      </dgm:t>
    </dgm:pt>
    <dgm:pt modelId="{715CAF9C-0C01-4145-A4AF-FA7F36ADD869}" type="sibTrans" cxnId="{F4E48A58-B540-4F06-A7CC-C13CEA9A0710}">
      <dgm:prSet/>
      <dgm:spPr/>
      <dgm:t>
        <a:bodyPr/>
        <a:lstStyle/>
        <a:p>
          <a:endParaRPr lang="da-DK"/>
        </a:p>
      </dgm:t>
    </dgm:pt>
    <dgm:pt modelId="{23DFD70A-FC38-4F61-81F5-2FE606288413}">
      <dgm:prSet phldrT="[Text]" custT="1"/>
      <dgm:spPr/>
      <dgm:t>
        <a:bodyPr/>
        <a:lstStyle/>
        <a:p>
          <a:r>
            <a:rPr lang="en-US" sz="1600"/>
            <a:t>Clear goals (Research question)</a:t>
          </a:r>
          <a:endParaRPr lang="da-DK" sz="1600"/>
        </a:p>
      </dgm:t>
    </dgm:pt>
    <dgm:pt modelId="{72BACAD6-7443-499F-B0E7-00E0F17EBEF0}" type="parTrans" cxnId="{3D977ABF-2691-403E-A873-A687E3036C94}">
      <dgm:prSet/>
      <dgm:spPr/>
      <dgm:t>
        <a:bodyPr/>
        <a:lstStyle/>
        <a:p>
          <a:endParaRPr lang="da-DK"/>
        </a:p>
      </dgm:t>
    </dgm:pt>
    <dgm:pt modelId="{2299D4CC-25B2-425A-A577-0196567DDA61}" type="sibTrans" cxnId="{3D977ABF-2691-403E-A873-A687E3036C94}">
      <dgm:prSet/>
      <dgm:spPr/>
      <dgm:t>
        <a:bodyPr/>
        <a:lstStyle/>
        <a:p>
          <a:endParaRPr lang="da-DK"/>
        </a:p>
      </dgm:t>
    </dgm:pt>
    <dgm:pt modelId="{98939C33-B650-4644-ABFF-FC6DBC6F09F9}" type="pres">
      <dgm:prSet presAssocID="{457027DA-2CF3-458B-A3AC-EF59943FD7B2}" presName="Name0" presStyleCnt="0">
        <dgm:presLayoutVars>
          <dgm:chMax val="1"/>
          <dgm:dir/>
          <dgm:animLvl val="ctr"/>
          <dgm:resizeHandles val="exact"/>
        </dgm:presLayoutVars>
      </dgm:prSet>
      <dgm:spPr/>
    </dgm:pt>
    <dgm:pt modelId="{87A0528B-6B6C-42C7-9BD6-DAEA6FC91CD0}" type="pres">
      <dgm:prSet presAssocID="{E6B4BBFD-3FCB-4A41-8966-ECE22B81B401}" presName="centerShape" presStyleLbl="node0" presStyleIdx="0" presStyleCnt="1"/>
      <dgm:spPr/>
    </dgm:pt>
    <dgm:pt modelId="{52E2EBD5-F1BE-437F-8CAE-2661E7030382}" type="pres">
      <dgm:prSet presAssocID="{23DFD70A-FC38-4F61-81F5-2FE606288413}" presName="node" presStyleLbl="node1" presStyleIdx="0" presStyleCnt="5">
        <dgm:presLayoutVars>
          <dgm:bulletEnabled val="1"/>
        </dgm:presLayoutVars>
      </dgm:prSet>
      <dgm:spPr/>
    </dgm:pt>
    <dgm:pt modelId="{FA420FD6-A061-48E3-8A60-151D589A73C8}" type="pres">
      <dgm:prSet presAssocID="{23DFD70A-FC38-4F61-81F5-2FE606288413}" presName="dummy" presStyleCnt="0"/>
      <dgm:spPr/>
    </dgm:pt>
    <dgm:pt modelId="{B96D25F1-60F7-4066-B9B3-FECB008AE492}" type="pres">
      <dgm:prSet presAssocID="{2299D4CC-25B2-425A-A577-0196567DDA61}" presName="sibTrans" presStyleLbl="sibTrans2D1" presStyleIdx="0" presStyleCnt="5"/>
      <dgm:spPr/>
    </dgm:pt>
    <dgm:pt modelId="{F72E89B9-70D6-4EF9-8A11-C345D85430AF}" type="pres">
      <dgm:prSet presAssocID="{E04ED07E-B361-4596-B0A7-2B16A31BAC1F}" presName="node" presStyleLbl="node1" presStyleIdx="1" presStyleCnt="5">
        <dgm:presLayoutVars>
          <dgm:bulletEnabled val="1"/>
        </dgm:presLayoutVars>
      </dgm:prSet>
      <dgm:spPr/>
    </dgm:pt>
    <dgm:pt modelId="{066AAB20-1CA1-4A50-A563-462D57F2EACA}" type="pres">
      <dgm:prSet presAssocID="{E04ED07E-B361-4596-B0A7-2B16A31BAC1F}" presName="dummy" presStyleCnt="0"/>
      <dgm:spPr/>
    </dgm:pt>
    <dgm:pt modelId="{29DA1D33-E6C6-428F-8DC5-9271F44BC861}" type="pres">
      <dgm:prSet presAssocID="{E13E8652-412A-4ADA-8FA6-29F42DA81DEB}" presName="sibTrans" presStyleLbl="sibTrans2D1" presStyleIdx="1" presStyleCnt="5"/>
      <dgm:spPr/>
    </dgm:pt>
    <dgm:pt modelId="{E1348437-ED37-4552-9BE6-7FCCD383AF16}" type="pres">
      <dgm:prSet presAssocID="{A4CFD1FA-CCBF-42F1-82F8-3D3F49E3F1BE}" presName="node" presStyleLbl="node1" presStyleIdx="2" presStyleCnt="5">
        <dgm:presLayoutVars>
          <dgm:bulletEnabled val="1"/>
        </dgm:presLayoutVars>
      </dgm:prSet>
      <dgm:spPr/>
    </dgm:pt>
    <dgm:pt modelId="{6AC8D7E2-340E-437C-89EB-DF0D25A15375}" type="pres">
      <dgm:prSet presAssocID="{A4CFD1FA-CCBF-42F1-82F8-3D3F49E3F1BE}" presName="dummy" presStyleCnt="0"/>
      <dgm:spPr/>
    </dgm:pt>
    <dgm:pt modelId="{898863A6-DEFA-452C-BA6C-64CEB2B4C759}" type="pres">
      <dgm:prSet presAssocID="{90F1391F-C35E-4742-BE1C-B96EE8D4524F}" presName="sibTrans" presStyleLbl="sibTrans2D1" presStyleIdx="2" presStyleCnt="5"/>
      <dgm:spPr/>
    </dgm:pt>
    <dgm:pt modelId="{CD4C54BF-B49B-496A-8EFF-CD2A84231E4E}" type="pres">
      <dgm:prSet presAssocID="{827E9511-342F-40D7-B44F-C2BD5F95C8A8}" presName="node" presStyleLbl="node1" presStyleIdx="3" presStyleCnt="5">
        <dgm:presLayoutVars>
          <dgm:bulletEnabled val="1"/>
        </dgm:presLayoutVars>
      </dgm:prSet>
      <dgm:spPr/>
    </dgm:pt>
    <dgm:pt modelId="{EA1653B5-F02B-45E1-AA54-6CB9BD212E74}" type="pres">
      <dgm:prSet presAssocID="{827E9511-342F-40D7-B44F-C2BD5F95C8A8}" presName="dummy" presStyleCnt="0"/>
      <dgm:spPr/>
    </dgm:pt>
    <dgm:pt modelId="{226ED8F8-E5D9-4417-8112-9842EC0A10C0}" type="pres">
      <dgm:prSet presAssocID="{50A85C31-8192-43D3-8085-73013A6E4E26}" presName="sibTrans" presStyleLbl="sibTrans2D1" presStyleIdx="3" presStyleCnt="5"/>
      <dgm:spPr/>
    </dgm:pt>
    <dgm:pt modelId="{8201E978-225E-4040-86C9-9705A033FFD6}" type="pres">
      <dgm:prSet presAssocID="{CA512DA3-55CA-4C6B-A0D5-E14E9FEFC4E4}" presName="node" presStyleLbl="node1" presStyleIdx="4" presStyleCnt="5">
        <dgm:presLayoutVars>
          <dgm:bulletEnabled val="1"/>
        </dgm:presLayoutVars>
      </dgm:prSet>
      <dgm:spPr/>
    </dgm:pt>
    <dgm:pt modelId="{3B4FD5A3-5D29-4E9B-8CB8-4E462B8EEA5D}" type="pres">
      <dgm:prSet presAssocID="{CA512DA3-55CA-4C6B-A0D5-E14E9FEFC4E4}" presName="dummy" presStyleCnt="0"/>
      <dgm:spPr/>
    </dgm:pt>
    <dgm:pt modelId="{88BD3A1B-F05E-4064-9B52-20C466226914}" type="pres">
      <dgm:prSet presAssocID="{715CAF9C-0C01-4145-A4AF-FA7F36ADD869}" presName="sibTrans" presStyleLbl="sibTrans2D1" presStyleIdx="4" presStyleCnt="5"/>
      <dgm:spPr/>
    </dgm:pt>
  </dgm:ptLst>
  <dgm:cxnLst>
    <dgm:cxn modelId="{1C072815-1D85-45F3-A81D-C7A5495DCD7B}" type="presOf" srcId="{90F1391F-C35E-4742-BE1C-B96EE8D4524F}" destId="{898863A6-DEFA-452C-BA6C-64CEB2B4C759}" srcOrd="0" destOrd="0" presId="urn:microsoft.com/office/officeart/2005/8/layout/radial6"/>
    <dgm:cxn modelId="{F997EF38-F9C0-422F-B485-01FE5887C131}" type="presOf" srcId="{23DFD70A-FC38-4F61-81F5-2FE606288413}" destId="{52E2EBD5-F1BE-437F-8CAE-2661E7030382}" srcOrd="0" destOrd="0" presId="urn:microsoft.com/office/officeart/2005/8/layout/radial6"/>
    <dgm:cxn modelId="{9549B63F-6DDD-416E-A613-634CDF11C996}" type="presOf" srcId="{827E9511-342F-40D7-B44F-C2BD5F95C8A8}" destId="{CD4C54BF-B49B-496A-8EFF-CD2A84231E4E}" srcOrd="0" destOrd="0" presId="urn:microsoft.com/office/officeart/2005/8/layout/radial6"/>
    <dgm:cxn modelId="{F6623461-11A8-4BDE-BA36-63F9B1FE8D48}" srcId="{E6B4BBFD-3FCB-4A41-8966-ECE22B81B401}" destId="{E04ED07E-B361-4596-B0A7-2B16A31BAC1F}" srcOrd="1" destOrd="0" parTransId="{B4867BAB-2950-4CBB-9DA7-C85CB0C22F39}" sibTransId="{E13E8652-412A-4ADA-8FA6-29F42DA81DEB}"/>
    <dgm:cxn modelId="{3B5AB26E-6CC9-490D-B3F9-BC2C795FFABA}" type="presOf" srcId="{457027DA-2CF3-458B-A3AC-EF59943FD7B2}" destId="{98939C33-B650-4644-ABFF-FC6DBC6F09F9}" srcOrd="0" destOrd="0" presId="urn:microsoft.com/office/officeart/2005/8/layout/radial6"/>
    <dgm:cxn modelId="{AB20CF6F-62E8-441A-8639-955D36B5D573}" type="presOf" srcId="{2299D4CC-25B2-425A-A577-0196567DDA61}" destId="{B96D25F1-60F7-4066-B9B3-FECB008AE492}" srcOrd="0" destOrd="0" presId="urn:microsoft.com/office/officeart/2005/8/layout/radial6"/>
    <dgm:cxn modelId="{A0269E50-4672-4A60-871C-71208C48B22A}" srcId="{E6B4BBFD-3FCB-4A41-8966-ECE22B81B401}" destId="{A4CFD1FA-CCBF-42F1-82F8-3D3F49E3F1BE}" srcOrd="2" destOrd="0" parTransId="{1E7F7A84-304A-4051-9022-F6AD1D5BDECB}" sibTransId="{90F1391F-C35E-4742-BE1C-B96EE8D4524F}"/>
    <dgm:cxn modelId="{9EE8D374-9C41-4FA7-8AA8-46490B9CDD7A}" type="presOf" srcId="{E13E8652-412A-4ADA-8FA6-29F42DA81DEB}" destId="{29DA1D33-E6C6-428F-8DC5-9271F44BC861}" srcOrd="0" destOrd="0" presId="urn:microsoft.com/office/officeart/2005/8/layout/radial6"/>
    <dgm:cxn modelId="{F4E48A58-B540-4F06-A7CC-C13CEA9A0710}" srcId="{E6B4BBFD-3FCB-4A41-8966-ECE22B81B401}" destId="{CA512DA3-55CA-4C6B-A0D5-E14E9FEFC4E4}" srcOrd="4" destOrd="0" parTransId="{EB50F0C9-C064-45B3-84ED-94BADA7DE7A8}" sibTransId="{715CAF9C-0C01-4145-A4AF-FA7F36ADD869}"/>
    <dgm:cxn modelId="{2E21E77F-C8AC-4727-A841-4C50F870E008}" type="presOf" srcId="{CA512DA3-55CA-4C6B-A0D5-E14E9FEFC4E4}" destId="{8201E978-225E-4040-86C9-9705A033FFD6}" srcOrd="0" destOrd="0" presId="urn:microsoft.com/office/officeart/2005/8/layout/radial6"/>
    <dgm:cxn modelId="{15DBFD7F-9591-4857-8A55-F0D8511EDE45}" srcId="{E6B4BBFD-3FCB-4A41-8966-ECE22B81B401}" destId="{827E9511-342F-40D7-B44F-C2BD5F95C8A8}" srcOrd="3" destOrd="0" parTransId="{A7F1E884-6568-40F4-872D-335EF8C2E760}" sibTransId="{50A85C31-8192-43D3-8085-73013A6E4E26}"/>
    <dgm:cxn modelId="{0DC2829E-96E0-41A5-8F76-4992FCA62A0B}" srcId="{457027DA-2CF3-458B-A3AC-EF59943FD7B2}" destId="{E6B4BBFD-3FCB-4A41-8966-ECE22B81B401}" srcOrd="0" destOrd="0" parTransId="{89CA756A-C0A1-4F77-986F-19A2090D12E6}" sibTransId="{88BF2AD4-1A89-40DB-9039-C0716FD7D567}"/>
    <dgm:cxn modelId="{758D22A9-931A-4FA5-A8B1-D51E05D9FEF7}" type="presOf" srcId="{50A85C31-8192-43D3-8085-73013A6E4E26}" destId="{226ED8F8-E5D9-4417-8112-9842EC0A10C0}" srcOrd="0" destOrd="0" presId="urn:microsoft.com/office/officeart/2005/8/layout/radial6"/>
    <dgm:cxn modelId="{8CC4C4AF-FB1E-4F0B-9563-20D568EDAA0F}" type="presOf" srcId="{E6B4BBFD-3FCB-4A41-8966-ECE22B81B401}" destId="{87A0528B-6B6C-42C7-9BD6-DAEA6FC91CD0}" srcOrd="0" destOrd="0" presId="urn:microsoft.com/office/officeart/2005/8/layout/radial6"/>
    <dgm:cxn modelId="{3D977ABF-2691-403E-A873-A687E3036C94}" srcId="{E6B4BBFD-3FCB-4A41-8966-ECE22B81B401}" destId="{23DFD70A-FC38-4F61-81F5-2FE606288413}" srcOrd="0" destOrd="0" parTransId="{72BACAD6-7443-499F-B0E7-00E0F17EBEF0}" sibTransId="{2299D4CC-25B2-425A-A577-0196567DDA61}"/>
    <dgm:cxn modelId="{FB2E17D4-2F2F-494A-8C93-6724F608684A}" type="presOf" srcId="{E04ED07E-B361-4596-B0A7-2B16A31BAC1F}" destId="{F72E89B9-70D6-4EF9-8A11-C345D85430AF}" srcOrd="0" destOrd="0" presId="urn:microsoft.com/office/officeart/2005/8/layout/radial6"/>
    <dgm:cxn modelId="{0D9267E5-E96E-4B48-9DA2-1B5050CA0A54}" type="presOf" srcId="{A4CFD1FA-CCBF-42F1-82F8-3D3F49E3F1BE}" destId="{E1348437-ED37-4552-9BE6-7FCCD383AF16}" srcOrd="0" destOrd="0" presId="urn:microsoft.com/office/officeart/2005/8/layout/radial6"/>
    <dgm:cxn modelId="{6B58D7F5-F813-4B74-B69C-61584ABC6E4E}" type="presOf" srcId="{715CAF9C-0C01-4145-A4AF-FA7F36ADD869}" destId="{88BD3A1B-F05E-4064-9B52-20C466226914}" srcOrd="0" destOrd="0" presId="urn:microsoft.com/office/officeart/2005/8/layout/radial6"/>
    <dgm:cxn modelId="{143BE7B7-4FDF-412B-BAF8-E950EB4DA936}" type="presParOf" srcId="{98939C33-B650-4644-ABFF-FC6DBC6F09F9}" destId="{87A0528B-6B6C-42C7-9BD6-DAEA6FC91CD0}" srcOrd="0" destOrd="0" presId="urn:microsoft.com/office/officeart/2005/8/layout/radial6"/>
    <dgm:cxn modelId="{F24DDE8D-5BBE-44F0-955D-3C86B59FC2B1}" type="presParOf" srcId="{98939C33-B650-4644-ABFF-FC6DBC6F09F9}" destId="{52E2EBD5-F1BE-437F-8CAE-2661E7030382}" srcOrd="1" destOrd="0" presId="urn:microsoft.com/office/officeart/2005/8/layout/radial6"/>
    <dgm:cxn modelId="{0BC2B521-67D3-4FB3-BD3C-C452C822D79F}" type="presParOf" srcId="{98939C33-B650-4644-ABFF-FC6DBC6F09F9}" destId="{FA420FD6-A061-48E3-8A60-151D589A73C8}" srcOrd="2" destOrd="0" presId="urn:microsoft.com/office/officeart/2005/8/layout/radial6"/>
    <dgm:cxn modelId="{4730F8BE-D143-4373-A7C2-CD136637E984}" type="presParOf" srcId="{98939C33-B650-4644-ABFF-FC6DBC6F09F9}" destId="{B96D25F1-60F7-4066-B9B3-FECB008AE492}" srcOrd="3" destOrd="0" presId="urn:microsoft.com/office/officeart/2005/8/layout/radial6"/>
    <dgm:cxn modelId="{06F2F750-57F7-4C99-AFCE-706F8C797333}" type="presParOf" srcId="{98939C33-B650-4644-ABFF-FC6DBC6F09F9}" destId="{F72E89B9-70D6-4EF9-8A11-C345D85430AF}" srcOrd="4" destOrd="0" presId="urn:microsoft.com/office/officeart/2005/8/layout/radial6"/>
    <dgm:cxn modelId="{97601161-B65B-40D9-8A9E-8AD197AE3E22}" type="presParOf" srcId="{98939C33-B650-4644-ABFF-FC6DBC6F09F9}" destId="{066AAB20-1CA1-4A50-A563-462D57F2EACA}" srcOrd="5" destOrd="0" presId="urn:microsoft.com/office/officeart/2005/8/layout/radial6"/>
    <dgm:cxn modelId="{97B188DB-6235-419D-B99C-03657347A024}" type="presParOf" srcId="{98939C33-B650-4644-ABFF-FC6DBC6F09F9}" destId="{29DA1D33-E6C6-428F-8DC5-9271F44BC861}" srcOrd="6" destOrd="0" presId="urn:microsoft.com/office/officeart/2005/8/layout/radial6"/>
    <dgm:cxn modelId="{4BA532EE-D8D7-4AEF-8BFC-A5ECA4F9B399}" type="presParOf" srcId="{98939C33-B650-4644-ABFF-FC6DBC6F09F9}" destId="{E1348437-ED37-4552-9BE6-7FCCD383AF16}" srcOrd="7" destOrd="0" presId="urn:microsoft.com/office/officeart/2005/8/layout/radial6"/>
    <dgm:cxn modelId="{38BAFB9C-C280-4C79-8E16-955D5E75593F}" type="presParOf" srcId="{98939C33-B650-4644-ABFF-FC6DBC6F09F9}" destId="{6AC8D7E2-340E-437C-89EB-DF0D25A15375}" srcOrd="8" destOrd="0" presId="urn:microsoft.com/office/officeart/2005/8/layout/radial6"/>
    <dgm:cxn modelId="{E1F44EBC-B05D-455D-A322-FD26116D2A17}" type="presParOf" srcId="{98939C33-B650-4644-ABFF-FC6DBC6F09F9}" destId="{898863A6-DEFA-452C-BA6C-64CEB2B4C759}" srcOrd="9" destOrd="0" presId="urn:microsoft.com/office/officeart/2005/8/layout/radial6"/>
    <dgm:cxn modelId="{2E68BDAB-CAB1-44AC-BF73-ED5E587F80C8}" type="presParOf" srcId="{98939C33-B650-4644-ABFF-FC6DBC6F09F9}" destId="{CD4C54BF-B49B-496A-8EFF-CD2A84231E4E}" srcOrd="10" destOrd="0" presId="urn:microsoft.com/office/officeart/2005/8/layout/radial6"/>
    <dgm:cxn modelId="{899A1191-5D2D-4FBA-9267-65D984BAC9DF}" type="presParOf" srcId="{98939C33-B650-4644-ABFF-FC6DBC6F09F9}" destId="{EA1653B5-F02B-45E1-AA54-6CB9BD212E74}" srcOrd="11" destOrd="0" presId="urn:microsoft.com/office/officeart/2005/8/layout/radial6"/>
    <dgm:cxn modelId="{807337B4-7691-44BF-99C2-147FA86BA4BB}" type="presParOf" srcId="{98939C33-B650-4644-ABFF-FC6DBC6F09F9}" destId="{226ED8F8-E5D9-4417-8112-9842EC0A10C0}" srcOrd="12" destOrd="0" presId="urn:microsoft.com/office/officeart/2005/8/layout/radial6"/>
    <dgm:cxn modelId="{966294B4-0993-4AC9-91DC-0BA4AEB8FF34}" type="presParOf" srcId="{98939C33-B650-4644-ABFF-FC6DBC6F09F9}" destId="{8201E978-225E-4040-86C9-9705A033FFD6}" srcOrd="13" destOrd="0" presId="urn:microsoft.com/office/officeart/2005/8/layout/radial6"/>
    <dgm:cxn modelId="{A50422FA-5B96-4066-9E0F-BB34EAF33494}" type="presParOf" srcId="{98939C33-B650-4644-ABFF-FC6DBC6F09F9}" destId="{3B4FD5A3-5D29-4E9B-8CB8-4E462B8EEA5D}" srcOrd="14" destOrd="0" presId="urn:microsoft.com/office/officeart/2005/8/layout/radial6"/>
    <dgm:cxn modelId="{F6C4FB0B-3939-43EB-89CB-9179F20B78B0}" type="presParOf" srcId="{98939C33-B650-4644-ABFF-FC6DBC6F09F9}" destId="{88BD3A1B-F05E-4064-9B52-20C466226914}"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0DB634-FE69-45E4-A1AC-943F97FD491D}">
      <dsp:nvSpPr>
        <dsp:cNvPr id="0" name=""/>
        <dsp:cNvSpPr/>
      </dsp:nvSpPr>
      <dsp:spPr>
        <a:xfrm>
          <a:off x="3542220" y="1753437"/>
          <a:ext cx="1990825" cy="1990825"/>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da-DK" sz="2000" kern="1200"/>
            <a:t>Citizen science</a:t>
          </a:r>
          <a:endParaRPr lang="en-GB" sz="2000" kern="1200"/>
        </a:p>
      </dsp:txBody>
      <dsp:txXfrm>
        <a:off x="3833770" y="2044987"/>
        <a:ext cx="1407725" cy="1407725"/>
      </dsp:txXfrm>
    </dsp:sp>
    <dsp:sp modelId="{8951DD4E-445D-4EFD-A369-CD6496C99AE3}">
      <dsp:nvSpPr>
        <dsp:cNvPr id="0" name=""/>
        <dsp:cNvSpPr/>
      </dsp:nvSpPr>
      <dsp:spPr>
        <a:xfrm rot="16200000">
          <a:off x="4333581" y="1537046"/>
          <a:ext cx="408103" cy="24678"/>
        </a:xfrm>
        <a:custGeom>
          <a:avLst/>
          <a:gdLst/>
          <a:ahLst/>
          <a:cxnLst/>
          <a:rect l="0" t="0" r="0" b="0"/>
          <a:pathLst>
            <a:path>
              <a:moveTo>
                <a:pt x="0" y="12339"/>
              </a:moveTo>
              <a:lnTo>
                <a:pt x="408103" y="12339"/>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4527430" y="1539182"/>
        <a:ext cx="20405" cy="20405"/>
      </dsp:txXfrm>
    </dsp:sp>
    <dsp:sp modelId="{50A325A2-D4CF-4B06-A864-B50B2281295D}">
      <dsp:nvSpPr>
        <dsp:cNvPr id="0" name=""/>
        <dsp:cNvSpPr/>
      </dsp:nvSpPr>
      <dsp:spPr>
        <a:xfrm>
          <a:off x="3809095" y="-111741"/>
          <a:ext cx="1457075" cy="1457075"/>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a-DK" sz="1600" kern="1200" err="1"/>
            <a:t>Ecology</a:t>
          </a:r>
          <a:endParaRPr lang="en-GB" sz="1600" kern="1200"/>
        </a:p>
      </dsp:txBody>
      <dsp:txXfrm>
        <a:off x="4022479" y="101643"/>
        <a:ext cx="1030307" cy="1030307"/>
      </dsp:txXfrm>
    </dsp:sp>
    <dsp:sp modelId="{1A665E1C-78A6-429E-94B4-74B46C0DAD5F}">
      <dsp:nvSpPr>
        <dsp:cNvPr id="0" name=""/>
        <dsp:cNvSpPr/>
      </dsp:nvSpPr>
      <dsp:spPr>
        <a:xfrm rot="18900000">
          <a:off x="5201663" y="1936482"/>
          <a:ext cx="271996" cy="24678"/>
        </a:xfrm>
        <a:custGeom>
          <a:avLst/>
          <a:gdLst/>
          <a:ahLst/>
          <a:cxnLst/>
          <a:rect l="0" t="0" r="0" b="0"/>
          <a:pathLst>
            <a:path>
              <a:moveTo>
                <a:pt x="0" y="12339"/>
              </a:moveTo>
              <a:lnTo>
                <a:pt x="271996" y="12339"/>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5330861" y="1942021"/>
        <a:ext cx="13599" cy="13599"/>
      </dsp:txXfrm>
    </dsp:sp>
    <dsp:sp modelId="{5A347045-C29B-40EB-9548-1F0DA85686BB}">
      <dsp:nvSpPr>
        <dsp:cNvPr id="0" name=""/>
        <dsp:cNvSpPr/>
      </dsp:nvSpPr>
      <dsp:spPr>
        <a:xfrm>
          <a:off x="5218147" y="333414"/>
          <a:ext cx="1654150" cy="181569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a-DK" sz="1600" kern="1200"/>
            <a:t>Health</a:t>
          </a:r>
          <a:endParaRPr lang="en-GB" sz="1600" kern="1200"/>
        </a:p>
      </dsp:txBody>
      <dsp:txXfrm>
        <a:off x="5460392" y="599316"/>
        <a:ext cx="1169660" cy="1283888"/>
      </dsp:txXfrm>
    </dsp:sp>
    <dsp:sp modelId="{FD516C11-5920-41F9-B243-189E44C39AE2}">
      <dsp:nvSpPr>
        <dsp:cNvPr id="0" name=""/>
        <dsp:cNvSpPr/>
      </dsp:nvSpPr>
      <dsp:spPr>
        <a:xfrm rot="260820">
          <a:off x="5529862" y="2820382"/>
          <a:ext cx="222236" cy="24678"/>
        </a:xfrm>
        <a:custGeom>
          <a:avLst/>
          <a:gdLst/>
          <a:ahLst/>
          <a:cxnLst/>
          <a:rect l="0" t="0" r="0" b="0"/>
          <a:pathLst>
            <a:path>
              <a:moveTo>
                <a:pt x="0" y="12339"/>
              </a:moveTo>
              <a:lnTo>
                <a:pt x="222236" y="12339"/>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635425" y="2827165"/>
        <a:ext cx="11111" cy="11111"/>
      </dsp:txXfrm>
    </dsp:sp>
    <dsp:sp modelId="{6CC91096-4A6B-470F-847D-9C009BB5F821}">
      <dsp:nvSpPr>
        <dsp:cNvPr id="0" name=""/>
        <dsp:cNvSpPr/>
      </dsp:nvSpPr>
      <dsp:spPr>
        <a:xfrm>
          <a:off x="5746484" y="2216599"/>
          <a:ext cx="1930228" cy="139501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a-DK" sz="1600" kern="1200" err="1"/>
            <a:t>Archaeo-logy</a:t>
          </a:r>
          <a:endParaRPr lang="en-GB" sz="1600" kern="1200"/>
        </a:p>
      </dsp:txBody>
      <dsp:txXfrm>
        <a:off x="6029159" y="2420894"/>
        <a:ext cx="1364878" cy="986421"/>
      </dsp:txXfrm>
    </dsp:sp>
    <dsp:sp modelId="{EE30E9FA-A86C-4D4B-B4EB-178AEE524881}">
      <dsp:nvSpPr>
        <dsp:cNvPr id="0" name=""/>
        <dsp:cNvSpPr/>
      </dsp:nvSpPr>
      <dsp:spPr>
        <a:xfrm rot="2703200">
          <a:off x="5180311" y="3586966"/>
          <a:ext cx="412392" cy="24678"/>
        </a:xfrm>
        <a:custGeom>
          <a:avLst/>
          <a:gdLst/>
          <a:ahLst/>
          <a:cxnLst/>
          <a:rect l="0" t="0" r="0" b="0"/>
          <a:pathLst>
            <a:path>
              <a:moveTo>
                <a:pt x="0" y="12339"/>
              </a:moveTo>
              <a:lnTo>
                <a:pt x="412392" y="12339"/>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5376197" y="3588996"/>
        <a:ext cx="20619" cy="20619"/>
      </dsp:txXfrm>
    </dsp:sp>
    <dsp:sp modelId="{C0ABF9F1-A771-4BAB-9CEB-82FFF073561E}">
      <dsp:nvSpPr>
        <dsp:cNvPr id="0" name=""/>
        <dsp:cNvSpPr/>
      </dsp:nvSpPr>
      <dsp:spPr>
        <a:xfrm>
          <a:off x="5219037" y="3576083"/>
          <a:ext cx="1742945" cy="1457075"/>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a-DK" sz="1600" kern="1200" err="1"/>
            <a:t>Physics</a:t>
          </a:r>
          <a:endParaRPr lang="en-GB" sz="1600" kern="1200"/>
        </a:p>
      </dsp:txBody>
      <dsp:txXfrm>
        <a:off x="5474285" y="3789467"/>
        <a:ext cx="1232449" cy="1030307"/>
      </dsp:txXfrm>
    </dsp:sp>
    <dsp:sp modelId="{DA7B1F83-83D3-482B-95CC-F4739038EC67}">
      <dsp:nvSpPr>
        <dsp:cNvPr id="0" name=""/>
        <dsp:cNvSpPr/>
      </dsp:nvSpPr>
      <dsp:spPr>
        <a:xfrm rot="5400000">
          <a:off x="4363983" y="3905573"/>
          <a:ext cx="347299" cy="24678"/>
        </a:xfrm>
        <a:custGeom>
          <a:avLst/>
          <a:gdLst/>
          <a:ahLst/>
          <a:cxnLst/>
          <a:rect l="0" t="0" r="0" b="0"/>
          <a:pathLst>
            <a:path>
              <a:moveTo>
                <a:pt x="0" y="12339"/>
              </a:moveTo>
              <a:lnTo>
                <a:pt x="347299" y="12339"/>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4528950" y="3909230"/>
        <a:ext cx="17364" cy="17364"/>
      </dsp:txXfrm>
    </dsp:sp>
    <dsp:sp modelId="{9AD2A8E6-82C7-4C84-BBF9-F7BBC6AA7A9D}">
      <dsp:nvSpPr>
        <dsp:cNvPr id="0" name=""/>
        <dsp:cNvSpPr/>
      </dsp:nvSpPr>
      <dsp:spPr>
        <a:xfrm>
          <a:off x="3748291" y="4091562"/>
          <a:ext cx="1578682" cy="157868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a-DK" sz="1600" kern="1200" err="1"/>
            <a:t>Meteoro-logy</a:t>
          </a:r>
          <a:endParaRPr lang="en-GB" sz="1600" kern="1200"/>
        </a:p>
      </dsp:txBody>
      <dsp:txXfrm>
        <a:off x="3979484" y="4322755"/>
        <a:ext cx="1116296" cy="1116296"/>
      </dsp:txXfrm>
    </dsp:sp>
    <dsp:sp modelId="{4AC1C595-0BFF-41CC-BA93-48A1FA5D9E2D}">
      <dsp:nvSpPr>
        <dsp:cNvPr id="0" name=""/>
        <dsp:cNvSpPr/>
      </dsp:nvSpPr>
      <dsp:spPr>
        <a:xfrm rot="7867233">
          <a:off x="3530765" y="3646459"/>
          <a:ext cx="424986" cy="24678"/>
        </a:xfrm>
        <a:custGeom>
          <a:avLst/>
          <a:gdLst/>
          <a:ahLst/>
          <a:cxnLst/>
          <a:rect l="0" t="0" r="0" b="0"/>
          <a:pathLst>
            <a:path>
              <a:moveTo>
                <a:pt x="0" y="12339"/>
              </a:moveTo>
              <a:lnTo>
                <a:pt x="424986" y="12339"/>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3732634" y="3648174"/>
        <a:ext cx="21249" cy="21249"/>
      </dsp:txXfrm>
    </dsp:sp>
    <dsp:sp modelId="{BCBCDF72-6E77-44D0-9311-CF6C07279CAB}">
      <dsp:nvSpPr>
        <dsp:cNvPr id="0" name=""/>
        <dsp:cNvSpPr/>
      </dsp:nvSpPr>
      <dsp:spPr>
        <a:xfrm>
          <a:off x="2394297" y="3638934"/>
          <a:ext cx="1458955" cy="1458955"/>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a-DK" sz="1600" kern="1200"/>
            <a:t>Social science</a:t>
          </a:r>
          <a:endParaRPr lang="en-GB" sz="1600" kern="1200"/>
        </a:p>
      </dsp:txBody>
      <dsp:txXfrm>
        <a:off x="2607956" y="3852593"/>
        <a:ext cx="1031637" cy="1031637"/>
      </dsp:txXfrm>
    </dsp:sp>
    <dsp:sp modelId="{3252DF52-F51E-40A8-8D2A-5F2FAA7D8F14}">
      <dsp:nvSpPr>
        <dsp:cNvPr id="0" name=""/>
        <dsp:cNvSpPr/>
      </dsp:nvSpPr>
      <dsp:spPr>
        <a:xfrm rot="10542461">
          <a:off x="3352351" y="2818232"/>
          <a:ext cx="192931" cy="24678"/>
        </a:xfrm>
        <a:custGeom>
          <a:avLst/>
          <a:gdLst/>
          <a:ahLst/>
          <a:cxnLst/>
          <a:rect l="0" t="0" r="0" b="0"/>
          <a:pathLst>
            <a:path>
              <a:moveTo>
                <a:pt x="0" y="12339"/>
              </a:moveTo>
              <a:lnTo>
                <a:pt x="192931" y="12339"/>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3443993" y="2825748"/>
        <a:ext cx="9646" cy="9646"/>
      </dsp:txXfrm>
    </dsp:sp>
    <dsp:sp modelId="{5FD3AD75-71EA-4ACE-AC96-CAFE4008D8A8}">
      <dsp:nvSpPr>
        <dsp:cNvPr id="0" name=""/>
        <dsp:cNvSpPr/>
      </dsp:nvSpPr>
      <dsp:spPr>
        <a:xfrm>
          <a:off x="1564775" y="2069308"/>
          <a:ext cx="1790728" cy="167093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a-DK" sz="1600" kern="1200" err="1"/>
            <a:t>Astronomy</a:t>
          </a:r>
          <a:endParaRPr lang="en-GB" sz="1600" kern="1200"/>
        </a:p>
      </dsp:txBody>
      <dsp:txXfrm>
        <a:off x="1827021" y="2314011"/>
        <a:ext cx="1266236" cy="1181532"/>
      </dsp:txXfrm>
    </dsp:sp>
    <dsp:sp modelId="{4C724CE2-986F-45B9-B976-EE9A0460E953}">
      <dsp:nvSpPr>
        <dsp:cNvPr id="0" name=""/>
        <dsp:cNvSpPr/>
      </dsp:nvSpPr>
      <dsp:spPr>
        <a:xfrm rot="13359317">
          <a:off x="3470352" y="1931153"/>
          <a:ext cx="386311" cy="24678"/>
        </a:xfrm>
        <a:custGeom>
          <a:avLst/>
          <a:gdLst/>
          <a:ahLst/>
          <a:cxnLst/>
          <a:rect l="0" t="0" r="0" b="0"/>
          <a:pathLst>
            <a:path>
              <a:moveTo>
                <a:pt x="0" y="12339"/>
              </a:moveTo>
              <a:lnTo>
                <a:pt x="386311" y="12339"/>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3653850" y="1933835"/>
        <a:ext cx="19315" cy="19315"/>
      </dsp:txXfrm>
    </dsp:sp>
    <dsp:sp modelId="{7C5D19BC-CEA5-4449-9109-78586940D920}">
      <dsp:nvSpPr>
        <dsp:cNvPr id="0" name=""/>
        <dsp:cNvSpPr/>
      </dsp:nvSpPr>
      <dsp:spPr>
        <a:xfrm>
          <a:off x="1788814" y="305419"/>
          <a:ext cx="2072925" cy="173157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a-DK" sz="1600" kern="1200"/>
            <a:t>”SDG </a:t>
          </a:r>
          <a:r>
            <a:rPr lang="da-DK" sz="1600" kern="1200" err="1"/>
            <a:t>monitoring</a:t>
          </a:r>
          <a:r>
            <a:rPr lang="da-DK" sz="1600" kern="1200"/>
            <a:t>”</a:t>
          </a:r>
          <a:endParaRPr lang="en-GB" sz="1600" kern="1200"/>
        </a:p>
      </dsp:txBody>
      <dsp:txXfrm>
        <a:off x="2092387" y="559002"/>
        <a:ext cx="1465779" cy="12244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443C9D-AAA4-4CF3-B2A6-6E880D73788D}">
      <dsp:nvSpPr>
        <dsp:cNvPr id="0" name=""/>
        <dsp:cNvSpPr/>
      </dsp:nvSpPr>
      <dsp:spPr>
        <a:xfrm rot="5400000">
          <a:off x="3546270" y="140898"/>
          <a:ext cx="2140559" cy="1862286"/>
        </a:xfrm>
        <a:prstGeom prst="hexagon">
          <a:avLst>
            <a:gd name="adj" fmla="val 25000"/>
            <a:gd name="vf" fmla="val 11547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Make your bed</a:t>
          </a:r>
          <a:endParaRPr lang="da-DK" sz="1600" kern="1200"/>
        </a:p>
      </dsp:txBody>
      <dsp:txXfrm rot="-5400000">
        <a:off x="3975612" y="335332"/>
        <a:ext cx="1281874" cy="1473419"/>
      </dsp:txXfrm>
    </dsp:sp>
    <dsp:sp modelId="{25E4DCA7-AE86-440C-8CC9-BA5473EE0770}">
      <dsp:nvSpPr>
        <dsp:cNvPr id="0" name=""/>
        <dsp:cNvSpPr/>
      </dsp:nvSpPr>
      <dsp:spPr>
        <a:xfrm>
          <a:off x="5604204" y="429874"/>
          <a:ext cx="2388864" cy="1284335"/>
        </a:xfrm>
        <a:prstGeom prst="rect">
          <a:avLst/>
        </a:prstGeom>
        <a:noFill/>
        <a:ln>
          <a:noFill/>
        </a:ln>
        <a:effectLst/>
      </dsp:spPr>
      <dsp:style>
        <a:lnRef idx="0">
          <a:scrgbClr r="0" g="0" b="0"/>
        </a:lnRef>
        <a:fillRef idx="0">
          <a:scrgbClr r="0" g="0" b="0"/>
        </a:fillRef>
        <a:effectRef idx="0">
          <a:scrgbClr r="0" g="0" b="0"/>
        </a:effectRef>
        <a:fontRef idx="minor"/>
      </dsp:style>
    </dsp:sp>
    <dsp:sp modelId="{D2B231E0-B8D9-4E8D-A963-C61E13F8E850}">
      <dsp:nvSpPr>
        <dsp:cNvPr id="0" name=""/>
        <dsp:cNvSpPr/>
      </dsp:nvSpPr>
      <dsp:spPr>
        <a:xfrm rot="5400000">
          <a:off x="1488648" y="147513"/>
          <a:ext cx="2140559" cy="1862286"/>
        </a:xfrm>
        <a:prstGeom prst="hexagon">
          <a:avLst>
            <a:gd name="adj" fmla="val 25000"/>
            <a:gd name="vf" fmla="val 115470"/>
          </a:avLst>
        </a:prstGeom>
        <a:solidFill>
          <a:schemeClr val="accent3">
            <a:hueOff val="-1439252"/>
            <a:satOff val="4021"/>
            <a:lumOff val="-274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n-US" sz="1500" i="1" kern="1200">
              <a:solidFill>
                <a:schemeClr val="tx1"/>
              </a:solidFill>
            </a:rPr>
            <a:t>Covid lockdown coping mechanisms</a:t>
          </a:r>
          <a:endParaRPr lang="da-DK" sz="1500" i="1" kern="1200">
            <a:solidFill>
              <a:schemeClr val="tx1"/>
            </a:solidFill>
          </a:endParaRPr>
        </a:p>
      </dsp:txBody>
      <dsp:txXfrm rot="-5400000">
        <a:off x="1917990" y="341947"/>
        <a:ext cx="1281874" cy="1473419"/>
      </dsp:txXfrm>
    </dsp:sp>
    <dsp:sp modelId="{E5530D20-6E29-46BA-8AFC-D65ED9ED504B}">
      <dsp:nvSpPr>
        <dsp:cNvPr id="0" name=""/>
        <dsp:cNvSpPr/>
      </dsp:nvSpPr>
      <dsp:spPr>
        <a:xfrm rot="5400000">
          <a:off x="2536783" y="1957805"/>
          <a:ext cx="2140559" cy="1862286"/>
        </a:xfrm>
        <a:prstGeom prst="hexagon">
          <a:avLst>
            <a:gd name="adj" fmla="val 25000"/>
            <a:gd name="vf" fmla="val 115470"/>
          </a:avLst>
        </a:prstGeom>
        <a:solidFill>
          <a:schemeClr val="accent3">
            <a:hueOff val="-2878504"/>
            <a:satOff val="8043"/>
            <a:lumOff val="-5491"/>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You have to communicate more actively than before</a:t>
          </a:r>
          <a:endParaRPr lang="da-DK" sz="1600" kern="1200"/>
        </a:p>
      </dsp:txBody>
      <dsp:txXfrm rot="-5400000">
        <a:off x="2966125" y="2152239"/>
        <a:ext cx="1281874" cy="1473419"/>
      </dsp:txXfrm>
    </dsp:sp>
    <dsp:sp modelId="{47B17B53-59C8-4EB9-8690-17AED7F341A5}">
      <dsp:nvSpPr>
        <dsp:cNvPr id="0" name=""/>
        <dsp:cNvSpPr/>
      </dsp:nvSpPr>
      <dsp:spPr>
        <a:xfrm>
          <a:off x="287055" y="2246781"/>
          <a:ext cx="2311804" cy="1284335"/>
        </a:xfrm>
        <a:prstGeom prst="rect">
          <a:avLst/>
        </a:prstGeom>
        <a:noFill/>
        <a:ln>
          <a:noFill/>
        </a:ln>
        <a:effectLst/>
      </dsp:spPr>
      <dsp:style>
        <a:lnRef idx="0">
          <a:scrgbClr r="0" g="0" b="0"/>
        </a:lnRef>
        <a:fillRef idx="0">
          <a:scrgbClr r="0" g="0" b="0"/>
        </a:fillRef>
        <a:effectRef idx="0">
          <a:scrgbClr r="0" g="0" b="0"/>
        </a:effectRef>
        <a:fontRef idx="minor"/>
      </dsp:style>
    </dsp:sp>
    <dsp:sp modelId="{4A7F640D-D846-451E-B1A8-2213CA18E6BE}">
      <dsp:nvSpPr>
        <dsp:cNvPr id="0" name=""/>
        <dsp:cNvSpPr/>
      </dsp:nvSpPr>
      <dsp:spPr>
        <a:xfrm rot="5400000">
          <a:off x="6278700" y="1831127"/>
          <a:ext cx="2140559" cy="1862286"/>
        </a:xfrm>
        <a:prstGeom prst="hexagon">
          <a:avLst>
            <a:gd name="adj" fmla="val 25000"/>
            <a:gd name="vf" fmla="val 115470"/>
          </a:avLst>
        </a:prstGeom>
        <a:solidFill>
          <a:schemeClr val="accent3">
            <a:hueOff val="-4317756"/>
            <a:satOff val="12064"/>
            <a:lumOff val="-823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da-DK" sz="3600" kern="1200"/>
        </a:p>
      </dsp:txBody>
      <dsp:txXfrm rot="-5400000">
        <a:off x="6708042" y="2025561"/>
        <a:ext cx="1281874" cy="1473419"/>
      </dsp:txXfrm>
    </dsp:sp>
    <dsp:sp modelId="{C1E4D173-035E-47D8-987C-465C32A4899C}">
      <dsp:nvSpPr>
        <dsp:cNvPr id="0" name=""/>
        <dsp:cNvSpPr/>
      </dsp:nvSpPr>
      <dsp:spPr>
        <a:xfrm rot="5400000">
          <a:off x="3546270" y="3774712"/>
          <a:ext cx="2140559" cy="1862286"/>
        </a:xfrm>
        <a:prstGeom prst="hexagon">
          <a:avLst>
            <a:gd name="adj" fmla="val 25000"/>
            <a:gd name="vf" fmla="val 115470"/>
          </a:avLst>
        </a:prstGeom>
        <a:solidFill>
          <a:schemeClr val="accent3">
            <a:hueOff val="-5757008"/>
            <a:satOff val="16086"/>
            <a:lumOff val="-1098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Create daily structure, e.g. clear separation of ‘work space’ and ‘free time space’</a:t>
          </a:r>
          <a:endParaRPr lang="da-DK" sz="1300" kern="1200"/>
        </a:p>
      </dsp:txBody>
      <dsp:txXfrm rot="-5400000">
        <a:off x="3975612" y="3969146"/>
        <a:ext cx="1281874" cy="1473419"/>
      </dsp:txXfrm>
    </dsp:sp>
    <dsp:sp modelId="{E0E65A9C-0E4B-4597-801F-E4B98D08E9F8}">
      <dsp:nvSpPr>
        <dsp:cNvPr id="0" name=""/>
        <dsp:cNvSpPr/>
      </dsp:nvSpPr>
      <dsp:spPr>
        <a:xfrm>
          <a:off x="5604204" y="4063687"/>
          <a:ext cx="2388864" cy="1284335"/>
        </a:xfrm>
        <a:prstGeom prst="rect">
          <a:avLst/>
        </a:prstGeom>
        <a:noFill/>
        <a:ln>
          <a:noFill/>
        </a:ln>
        <a:effectLst/>
      </dsp:spPr>
      <dsp:style>
        <a:lnRef idx="0">
          <a:scrgbClr r="0" g="0" b="0"/>
        </a:lnRef>
        <a:fillRef idx="0">
          <a:scrgbClr r="0" g="0" b="0"/>
        </a:fillRef>
        <a:effectRef idx="0">
          <a:scrgbClr r="0" g="0" b="0"/>
        </a:effectRef>
        <a:fontRef idx="minor"/>
      </dsp:style>
    </dsp:sp>
    <dsp:sp modelId="{F3465B91-0D26-4C46-9E20-5E02E6A25C7A}">
      <dsp:nvSpPr>
        <dsp:cNvPr id="0" name=""/>
        <dsp:cNvSpPr/>
      </dsp:nvSpPr>
      <dsp:spPr>
        <a:xfrm rot="5400000">
          <a:off x="1535001" y="3774712"/>
          <a:ext cx="2140559" cy="1862286"/>
        </a:xfrm>
        <a:prstGeom prst="hexagon">
          <a:avLst>
            <a:gd name="adj" fmla="val 25000"/>
            <a:gd name="vf" fmla="val 115470"/>
          </a:avLst>
        </a:prstGeom>
        <a:solidFill>
          <a:schemeClr val="accent3">
            <a:hueOff val="-7196259"/>
            <a:satOff val="20107"/>
            <a:lumOff val="-1372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a:t>Create your own spaces</a:t>
          </a:r>
          <a:endParaRPr lang="da-DK" sz="1600" kern="1200"/>
        </a:p>
      </dsp:txBody>
      <dsp:txXfrm rot="-5400000">
        <a:off x="1964343" y="3969146"/>
        <a:ext cx="1281874" cy="14734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DAFFA1-CC8F-4E4A-B503-0204360A0900}">
      <dsp:nvSpPr>
        <dsp:cNvPr id="0" name=""/>
        <dsp:cNvSpPr/>
      </dsp:nvSpPr>
      <dsp:spPr>
        <a:xfrm>
          <a:off x="3745208" y="1631226"/>
          <a:ext cx="638438" cy="303838"/>
        </a:xfrm>
        <a:custGeom>
          <a:avLst/>
          <a:gdLst/>
          <a:ahLst/>
          <a:cxnLst/>
          <a:rect l="0" t="0" r="0" b="0"/>
          <a:pathLst>
            <a:path>
              <a:moveTo>
                <a:pt x="0" y="0"/>
              </a:moveTo>
              <a:lnTo>
                <a:pt x="0" y="207057"/>
              </a:lnTo>
              <a:lnTo>
                <a:pt x="638438" y="207057"/>
              </a:lnTo>
              <a:lnTo>
                <a:pt x="638438" y="30383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4AE36E-77B9-4244-ABF5-539DBCD4F821}">
      <dsp:nvSpPr>
        <dsp:cNvPr id="0" name=""/>
        <dsp:cNvSpPr/>
      </dsp:nvSpPr>
      <dsp:spPr>
        <a:xfrm>
          <a:off x="3106769" y="1631226"/>
          <a:ext cx="638438" cy="303838"/>
        </a:xfrm>
        <a:custGeom>
          <a:avLst/>
          <a:gdLst/>
          <a:ahLst/>
          <a:cxnLst/>
          <a:rect l="0" t="0" r="0" b="0"/>
          <a:pathLst>
            <a:path>
              <a:moveTo>
                <a:pt x="638438" y="0"/>
              </a:moveTo>
              <a:lnTo>
                <a:pt x="638438" y="207057"/>
              </a:lnTo>
              <a:lnTo>
                <a:pt x="0" y="207057"/>
              </a:lnTo>
              <a:lnTo>
                <a:pt x="0" y="30383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876228-AED1-44D9-A731-895577164E7A}">
      <dsp:nvSpPr>
        <dsp:cNvPr id="0" name=""/>
        <dsp:cNvSpPr/>
      </dsp:nvSpPr>
      <dsp:spPr>
        <a:xfrm>
          <a:off x="2468330" y="663991"/>
          <a:ext cx="1276877" cy="303838"/>
        </a:xfrm>
        <a:custGeom>
          <a:avLst/>
          <a:gdLst/>
          <a:ahLst/>
          <a:cxnLst/>
          <a:rect l="0" t="0" r="0" b="0"/>
          <a:pathLst>
            <a:path>
              <a:moveTo>
                <a:pt x="0" y="0"/>
              </a:moveTo>
              <a:lnTo>
                <a:pt x="0" y="207057"/>
              </a:lnTo>
              <a:lnTo>
                <a:pt x="1276877" y="207057"/>
              </a:lnTo>
              <a:lnTo>
                <a:pt x="1276877" y="3038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294266-CA84-469E-BE47-1447271E4E3C}">
      <dsp:nvSpPr>
        <dsp:cNvPr id="0" name=""/>
        <dsp:cNvSpPr/>
      </dsp:nvSpPr>
      <dsp:spPr>
        <a:xfrm>
          <a:off x="1191452" y="1631226"/>
          <a:ext cx="638438" cy="303838"/>
        </a:xfrm>
        <a:custGeom>
          <a:avLst/>
          <a:gdLst/>
          <a:ahLst/>
          <a:cxnLst/>
          <a:rect l="0" t="0" r="0" b="0"/>
          <a:pathLst>
            <a:path>
              <a:moveTo>
                <a:pt x="0" y="0"/>
              </a:moveTo>
              <a:lnTo>
                <a:pt x="0" y="207057"/>
              </a:lnTo>
              <a:lnTo>
                <a:pt x="638438" y="207057"/>
              </a:lnTo>
              <a:lnTo>
                <a:pt x="638438" y="30383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C7DCF3-9CB9-4955-95A4-A077E93DA4C2}">
      <dsp:nvSpPr>
        <dsp:cNvPr id="0" name=""/>
        <dsp:cNvSpPr/>
      </dsp:nvSpPr>
      <dsp:spPr>
        <a:xfrm>
          <a:off x="553013" y="1631226"/>
          <a:ext cx="638438" cy="303838"/>
        </a:xfrm>
        <a:custGeom>
          <a:avLst/>
          <a:gdLst/>
          <a:ahLst/>
          <a:cxnLst/>
          <a:rect l="0" t="0" r="0" b="0"/>
          <a:pathLst>
            <a:path>
              <a:moveTo>
                <a:pt x="638438" y="0"/>
              </a:moveTo>
              <a:lnTo>
                <a:pt x="638438" y="207057"/>
              </a:lnTo>
              <a:lnTo>
                <a:pt x="0" y="207057"/>
              </a:lnTo>
              <a:lnTo>
                <a:pt x="0" y="30383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421D9B6-9D7E-4D5A-B273-D1489413F704}">
      <dsp:nvSpPr>
        <dsp:cNvPr id="0" name=""/>
        <dsp:cNvSpPr/>
      </dsp:nvSpPr>
      <dsp:spPr>
        <a:xfrm>
          <a:off x="1191452" y="663991"/>
          <a:ext cx="1276877" cy="303838"/>
        </a:xfrm>
        <a:custGeom>
          <a:avLst/>
          <a:gdLst/>
          <a:ahLst/>
          <a:cxnLst/>
          <a:rect l="0" t="0" r="0" b="0"/>
          <a:pathLst>
            <a:path>
              <a:moveTo>
                <a:pt x="1276877" y="0"/>
              </a:moveTo>
              <a:lnTo>
                <a:pt x="1276877" y="207057"/>
              </a:lnTo>
              <a:lnTo>
                <a:pt x="0" y="207057"/>
              </a:lnTo>
              <a:lnTo>
                <a:pt x="0" y="3038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F840032-B461-4A9A-88C2-1E6F78C3863F}">
      <dsp:nvSpPr>
        <dsp:cNvPr id="0" name=""/>
        <dsp:cNvSpPr/>
      </dsp:nvSpPr>
      <dsp:spPr>
        <a:xfrm>
          <a:off x="1945971" y="595"/>
          <a:ext cx="1044718" cy="6633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93408A-E66C-470A-ABE6-53B5525CF1E6}">
      <dsp:nvSpPr>
        <dsp:cNvPr id="0" name=""/>
        <dsp:cNvSpPr/>
      </dsp:nvSpPr>
      <dsp:spPr>
        <a:xfrm>
          <a:off x="2062051" y="110871"/>
          <a:ext cx="1044718" cy="6633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Trainer (you)</a:t>
          </a:r>
          <a:endParaRPr lang="da-DK" sz="900" kern="1200" dirty="0"/>
        </a:p>
      </dsp:txBody>
      <dsp:txXfrm>
        <a:off x="2081481" y="130301"/>
        <a:ext cx="1005858" cy="624536"/>
      </dsp:txXfrm>
    </dsp:sp>
    <dsp:sp modelId="{5AE1B62E-6549-4790-9240-97EF681B6FD7}">
      <dsp:nvSpPr>
        <dsp:cNvPr id="0" name=""/>
        <dsp:cNvSpPr/>
      </dsp:nvSpPr>
      <dsp:spPr>
        <a:xfrm>
          <a:off x="669093" y="967830"/>
          <a:ext cx="1044718" cy="6633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DBB987-152E-4516-A2F1-24827730CAFC}">
      <dsp:nvSpPr>
        <dsp:cNvPr id="0" name=""/>
        <dsp:cNvSpPr/>
      </dsp:nvSpPr>
      <dsp:spPr>
        <a:xfrm>
          <a:off x="785173" y="1078106"/>
          <a:ext cx="1044718" cy="6633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New trainer</a:t>
          </a:r>
          <a:endParaRPr lang="da-DK" sz="900" kern="1200" dirty="0"/>
        </a:p>
      </dsp:txBody>
      <dsp:txXfrm>
        <a:off x="804603" y="1097536"/>
        <a:ext cx="1005858" cy="624536"/>
      </dsp:txXfrm>
    </dsp:sp>
    <dsp:sp modelId="{47F8DE72-3DEF-4379-A364-DFF10630A85A}">
      <dsp:nvSpPr>
        <dsp:cNvPr id="0" name=""/>
        <dsp:cNvSpPr/>
      </dsp:nvSpPr>
      <dsp:spPr>
        <a:xfrm>
          <a:off x="30654" y="1935065"/>
          <a:ext cx="1044718" cy="6633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C2C9AD-CFA0-497E-AA18-2F87A760FB86}">
      <dsp:nvSpPr>
        <dsp:cNvPr id="0" name=""/>
        <dsp:cNvSpPr/>
      </dsp:nvSpPr>
      <dsp:spPr>
        <a:xfrm>
          <a:off x="146734" y="2045341"/>
          <a:ext cx="1044718" cy="6633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Trainees (staff/students/ volunteers)</a:t>
          </a:r>
          <a:endParaRPr lang="da-DK" sz="900" kern="1200" dirty="0"/>
        </a:p>
      </dsp:txBody>
      <dsp:txXfrm>
        <a:off x="166164" y="2064771"/>
        <a:ext cx="1005858" cy="624536"/>
      </dsp:txXfrm>
    </dsp:sp>
    <dsp:sp modelId="{1BB02EE6-B2FE-4CFA-BEAF-16B800082CE8}">
      <dsp:nvSpPr>
        <dsp:cNvPr id="0" name=""/>
        <dsp:cNvSpPr/>
      </dsp:nvSpPr>
      <dsp:spPr>
        <a:xfrm>
          <a:off x="1307532" y="1935065"/>
          <a:ext cx="1044718" cy="6633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16056F-1B0F-453F-B530-A264AEE8C273}">
      <dsp:nvSpPr>
        <dsp:cNvPr id="0" name=""/>
        <dsp:cNvSpPr/>
      </dsp:nvSpPr>
      <dsp:spPr>
        <a:xfrm>
          <a:off x="1423612" y="2045341"/>
          <a:ext cx="1044718" cy="6633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Trainees (staff/students/ volunteers)</a:t>
          </a:r>
          <a:endParaRPr lang="da-DK" sz="900" kern="1200" dirty="0"/>
        </a:p>
      </dsp:txBody>
      <dsp:txXfrm>
        <a:off x="1443042" y="2064771"/>
        <a:ext cx="1005858" cy="624536"/>
      </dsp:txXfrm>
    </dsp:sp>
    <dsp:sp modelId="{2464E1B9-B394-4C64-B123-C575ED90EC07}">
      <dsp:nvSpPr>
        <dsp:cNvPr id="0" name=""/>
        <dsp:cNvSpPr/>
      </dsp:nvSpPr>
      <dsp:spPr>
        <a:xfrm>
          <a:off x="3222849" y="967830"/>
          <a:ext cx="1044718" cy="6633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46C7B2-A33A-4901-BC79-1AF4B64DF852}">
      <dsp:nvSpPr>
        <dsp:cNvPr id="0" name=""/>
        <dsp:cNvSpPr/>
      </dsp:nvSpPr>
      <dsp:spPr>
        <a:xfrm>
          <a:off x="3338929" y="1078106"/>
          <a:ext cx="1044718" cy="6633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New trainer</a:t>
          </a:r>
          <a:endParaRPr lang="da-DK" sz="900" kern="1200" dirty="0"/>
        </a:p>
      </dsp:txBody>
      <dsp:txXfrm>
        <a:off x="3358359" y="1097536"/>
        <a:ext cx="1005858" cy="624536"/>
      </dsp:txXfrm>
    </dsp:sp>
    <dsp:sp modelId="{6091791E-4E08-49E2-BE76-B4B63782BB98}">
      <dsp:nvSpPr>
        <dsp:cNvPr id="0" name=""/>
        <dsp:cNvSpPr/>
      </dsp:nvSpPr>
      <dsp:spPr>
        <a:xfrm>
          <a:off x="2584410" y="1935065"/>
          <a:ext cx="1044718" cy="6633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B7D47A-06AD-4F1F-A588-834AC9F7E7BA}">
      <dsp:nvSpPr>
        <dsp:cNvPr id="0" name=""/>
        <dsp:cNvSpPr/>
      </dsp:nvSpPr>
      <dsp:spPr>
        <a:xfrm>
          <a:off x="2700490" y="2045341"/>
          <a:ext cx="1044718" cy="6633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Trainees (staff/students/ volunteers)</a:t>
          </a:r>
          <a:endParaRPr lang="da-DK" sz="900" kern="1200" dirty="0"/>
        </a:p>
      </dsp:txBody>
      <dsp:txXfrm>
        <a:off x="2719920" y="2064771"/>
        <a:ext cx="1005858" cy="624536"/>
      </dsp:txXfrm>
    </dsp:sp>
    <dsp:sp modelId="{788E99ED-40D8-4DE3-868A-2CD4010DC519}">
      <dsp:nvSpPr>
        <dsp:cNvPr id="0" name=""/>
        <dsp:cNvSpPr/>
      </dsp:nvSpPr>
      <dsp:spPr>
        <a:xfrm>
          <a:off x="3861288" y="1935065"/>
          <a:ext cx="1044718" cy="6633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59BFDF-3C64-4B35-93FD-297AD580120C}">
      <dsp:nvSpPr>
        <dsp:cNvPr id="0" name=""/>
        <dsp:cNvSpPr/>
      </dsp:nvSpPr>
      <dsp:spPr>
        <a:xfrm>
          <a:off x="3977368" y="2045341"/>
          <a:ext cx="1044718" cy="6633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Trainees (staff/students/ volunteers)</a:t>
          </a:r>
          <a:endParaRPr lang="da-DK" sz="900" kern="1200" dirty="0"/>
        </a:p>
      </dsp:txBody>
      <dsp:txXfrm>
        <a:off x="3996798" y="2064771"/>
        <a:ext cx="1005858" cy="6245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BD3A1B-F05E-4064-9B52-20C466226914}">
      <dsp:nvSpPr>
        <dsp:cNvPr id="0" name=""/>
        <dsp:cNvSpPr/>
      </dsp:nvSpPr>
      <dsp:spPr>
        <a:xfrm>
          <a:off x="2119597" y="791420"/>
          <a:ext cx="5274454" cy="5274454"/>
        </a:xfrm>
        <a:prstGeom prst="blockArc">
          <a:avLst>
            <a:gd name="adj1" fmla="val 11880000"/>
            <a:gd name="adj2" fmla="val 16200000"/>
            <a:gd name="adj3" fmla="val 4643"/>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226ED8F8-E5D9-4417-8112-9842EC0A10C0}">
      <dsp:nvSpPr>
        <dsp:cNvPr id="0" name=""/>
        <dsp:cNvSpPr/>
      </dsp:nvSpPr>
      <dsp:spPr>
        <a:xfrm>
          <a:off x="2119597" y="791420"/>
          <a:ext cx="5274454" cy="5274454"/>
        </a:xfrm>
        <a:prstGeom prst="blockArc">
          <a:avLst>
            <a:gd name="adj1" fmla="val 7560000"/>
            <a:gd name="adj2" fmla="val 11880000"/>
            <a:gd name="adj3" fmla="val 4643"/>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898863A6-DEFA-452C-BA6C-64CEB2B4C759}">
      <dsp:nvSpPr>
        <dsp:cNvPr id="0" name=""/>
        <dsp:cNvSpPr/>
      </dsp:nvSpPr>
      <dsp:spPr>
        <a:xfrm>
          <a:off x="2119597" y="791420"/>
          <a:ext cx="5274454" cy="5274454"/>
        </a:xfrm>
        <a:prstGeom prst="blockArc">
          <a:avLst>
            <a:gd name="adj1" fmla="val 3240000"/>
            <a:gd name="adj2" fmla="val 7560000"/>
            <a:gd name="adj3" fmla="val 4643"/>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29DA1D33-E6C6-428F-8DC5-9271F44BC861}">
      <dsp:nvSpPr>
        <dsp:cNvPr id="0" name=""/>
        <dsp:cNvSpPr/>
      </dsp:nvSpPr>
      <dsp:spPr>
        <a:xfrm>
          <a:off x="2119597" y="791420"/>
          <a:ext cx="5274454" cy="5274454"/>
        </a:xfrm>
        <a:prstGeom prst="blockArc">
          <a:avLst>
            <a:gd name="adj1" fmla="val 20520000"/>
            <a:gd name="adj2" fmla="val 3240000"/>
            <a:gd name="adj3" fmla="val 4643"/>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B96D25F1-60F7-4066-B9B3-FECB008AE492}">
      <dsp:nvSpPr>
        <dsp:cNvPr id="0" name=""/>
        <dsp:cNvSpPr/>
      </dsp:nvSpPr>
      <dsp:spPr>
        <a:xfrm>
          <a:off x="2119597" y="791420"/>
          <a:ext cx="5274454" cy="5274454"/>
        </a:xfrm>
        <a:prstGeom prst="blockArc">
          <a:avLst>
            <a:gd name="adj1" fmla="val 16200000"/>
            <a:gd name="adj2" fmla="val 20520000"/>
            <a:gd name="adj3" fmla="val 4643"/>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87A0528B-6B6C-42C7-9BD6-DAEA6FC91CD0}">
      <dsp:nvSpPr>
        <dsp:cNvPr id="0" name=""/>
        <dsp:cNvSpPr/>
      </dsp:nvSpPr>
      <dsp:spPr>
        <a:xfrm>
          <a:off x="3542069" y="2213892"/>
          <a:ext cx="2429511" cy="2429511"/>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t>Citizen Science</a:t>
          </a:r>
          <a:endParaRPr lang="da-DK" sz="3200" kern="1200"/>
        </a:p>
      </dsp:txBody>
      <dsp:txXfrm>
        <a:off x="3897863" y="2569686"/>
        <a:ext cx="1717923" cy="1717923"/>
      </dsp:txXfrm>
    </dsp:sp>
    <dsp:sp modelId="{52E2EBD5-F1BE-437F-8CAE-2661E7030382}">
      <dsp:nvSpPr>
        <dsp:cNvPr id="0" name=""/>
        <dsp:cNvSpPr/>
      </dsp:nvSpPr>
      <dsp:spPr>
        <a:xfrm>
          <a:off x="3906496" y="2315"/>
          <a:ext cx="1700657" cy="1700657"/>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Clear goals (Research question)</a:t>
          </a:r>
          <a:endParaRPr lang="da-DK" sz="1600" kern="1200"/>
        </a:p>
      </dsp:txBody>
      <dsp:txXfrm>
        <a:off x="4155551" y="251370"/>
        <a:ext cx="1202547" cy="1202547"/>
      </dsp:txXfrm>
    </dsp:sp>
    <dsp:sp modelId="{F72E89B9-70D6-4EF9-8A11-C345D85430AF}">
      <dsp:nvSpPr>
        <dsp:cNvPr id="0" name=""/>
        <dsp:cNvSpPr/>
      </dsp:nvSpPr>
      <dsp:spPr>
        <a:xfrm>
          <a:off x="6356421" y="1782289"/>
          <a:ext cx="1700657" cy="1700657"/>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Reliable data (Methods)</a:t>
          </a:r>
          <a:endParaRPr lang="da-DK" sz="1600" kern="1200"/>
        </a:p>
      </dsp:txBody>
      <dsp:txXfrm>
        <a:off x="6605476" y="2031344"/>
        <a:ext cx="1202547" cy="1202547"/>
      </dsp:txXfrm>
    </dsp:sp>
    <dsp:sp modelId="{E1348437-ED37-4552-9BE6-7FCCD383AF16}">
      <dsp:nvSpPr>
        <dsp:cNvPr id="0" name=""/>
        <dsp:cNvSpPr/>
      </dsp:nvSpPr>
      <dsp:spPr>
        <a:xfrm>
          <a:off x="5420633" y="4662349"/>
          <a:ext cx="1700657" cy="1700657"/>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Engage-</a:t>
          </a:r>
          <a:r>
            <a:rPr lang="en-US" sz="1600" kern="1200" err="1"/>
            <a:t>ment</a:t>
          </a:r>
          <a:r>
            <a:rPr lang="en-US" sz="1600" kern="1200"/>
            <a:t> of the public (Methods)</a:t>
          </a:r>
          <a:endParaRPr lang="da-DK" sz="1600" kern="1200"/>
        </a:p>
      </dsp:txBody>
      <dsp:txXfrm>
        <a:off x="5669688" y="4911404"/>
        <a:ext cx="1202547" cy="1202547"/>
      </dsp:txXfrm>
    </dsp:sp>
    <dsp:sp modelId="{CD4C54BF-B49B-496A-8EFF-CD2A84231E4E}">
      <dsp:nvSpPr>
        <dsp:cNvPr id="0" name=""/>
        <dsp:cNvSpPr/>
      </dsp:nvSpPr>
      <dsp:spPr>
        <a:xfrm>
          <a:off x="2392359" y="4662349"/>
          <a:ext cx="1700657" cy="1700657"/>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Good </a:t>
          </a:r>
          <a:r>
            <a:rPr lang="en-US" sz="1600" kern="1200" err="1"/>
            <a:t>communi</a:t>
          </a:r>
          <a:r>
            <a:rPr lang="en-US" sz="1600" kern="1200"/>
            <a:t>-cation / </a:t>
          </a:r>
          <a:r>
            <a:rPr lang="en-US" sz="1600" kern="1200" err="1"/>
            <a:t>communi</a:t>
          </a:r>
          <a:r>
            <a:rPr lang="en-US" sz="1600" kern="1200"/>
            <a:t>-ty </a:t>
          </a:r>
          <a:r>
            <a:rPr lang="en-US" sz="1600" kern="1200" err="1"/>
            <a:t>mng</a:t>
          </a:r>
          <a:endParaRPr lang="da-DK" sz="1600" kern="1200"/>
        </a:p>
      </dsp:txBody>
      <dsp:txXfrm>
        <a:off x="2641414" y="4911404"/>
        <a:ext cx="1202547" cy="1202547"/>
      </dsp:txXfrm>
    </dsp:sp>
    <dsp:sp modelId="{8201E978-225E-4040-86C9-9705A033FFD6}">
      <dsp:nvSpPr>
        <dsp:cNvPr id="0" name=""/>
        <dsp:cNvSpPr/>
      </dsp:nvSpPr>
      <dsp:spPr>
        <a:xfrm>
          <a:off x="1456570" y="1782289"/>
          <a:ext cx="1700657" cy="1700657"/>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err="1"/>
            <a:t>Contribu-tion</a:t>
          </a:r>
          <a:r>
            <a:rPr lang="en-US" sz="1600" kern="1200"/>
            <a:t> to science</a:t>
          </a:r>
          <a:endParaRPr lang="da-DK" sz="1600" kern="1200"/>
        </a:p>
      </dsp:txBody>
      <dsp:txXfrm>
        <a:off x="1705625" y="2031344"/>
        <a:ext cx="1202547" cy="1202547"/>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DDFBCF19-E07F-AD43-8CEC-AFCBEED08EC1}" type="datetimeFigureOut">
              <a:rPr lang="it-IT" smtClean="0"/>
              <a:t>21/12/2023</a:t>
            </a:fld>
            <a:endParaRPr lang="it-IT"/>
          </a:p>
        </p:txBody>
      </p:sp>
      <p:sp>
        <p:nvSpPr>
          <p:cNvPr id="4" name="Segnaposto immagine diapositiva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FB4C45DC-2986-A149-A32E-2C1DC84A1563}" type="slidenum">
              <a:rPr lang="it-IT" smtClean="0"/>
              <a:t>‹#›</a:t>
            </a:fld>
            <a:endParaRPr lang="it-IT"/>
          </a:p>
        </p:txBody>
      </p:sp>
    </p:spTree>
    <p:extLst>
      <p:ext uri="{BB962C8B-B14F-4D97-AF65-F5344CB8AC3E}">
        <p14:creationId xmlns:p14="http://schemas.microsoft.com/office/powerpoint/2010/main" val="964201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pPr>
              <a:defRPr/>
            </a:pPr>
            <a:fld id="{72C160C3-3AB6-49C1-8001-AFDAD271EB5B}" type="slidenum">
              <a:rPr lang="en-GB"/>
              <a:pPr>
                <a:defRPr/>
              </a:pPr>
              <a:t>8</a:t>
            </a:fld>
            <a:endParaRPr lang="en-GB"/>
          </a:p>
        </p:txBody>
      </p:sp>
    </p:spTree>
    <p:extLst>
      <p:ext uri="{BB962C8B-B14F-4D97-AF65-F5344CB8AC3E}">
        <p14:creationId xmlns:p14="http://schemas.microsoft.com/office/powerpoint/2010/main" val="2039050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B4C45DC-2986-A149-A32E-2C1DC84A1563}" type="slidenum">
              <a:rPr lang="it-IT" smtClean="0"/>
              <a:t>138</a:t>
            </a:fld>
            <a:endParaRPr lang="it-IT"/>
          </a:p>
        </p:txBody>
      </p:sp>
    </p:spTree>
    <p:extLst>
      <p:ext uri="{BB962C8B-B14F-4D97-AF65-F5344CB8AC3E}">
        <p14:creationId xmlns:p14="http://schemas.microsoft.com/office/powerpoint/2010/main" val="1318738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B4C45DC-2986-A149-A32E-2C1DC84A1563}" type="slidenum">
              <a:rPr lang="it-IT" smtClean="0"/>
              <a:t>139</a:t>
            </a:fld>
            <a:endParaRPr lang="it-IT"/>
          </a:p>
        </p:txBody>
      </p:sp>
    </p:spTree>
    <p:extLst>
      <p:ext uri="{BB962C8B-B14F-4D97-AF65-F5344CB8AC3E}">
        <p14:creationId xmlns:p14="http://schemas.microsoft.com/office/powerpoint/2010/main" val="2925877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b="1"/>
              <a:t>Suggested Assessment Criteria:</a:t>
            </a:r>
            <a:endParaRPr lang="da-DK"/>
          </a:p>
          <a:p>
            <a:r>
              <a:rPr lang="en-US"/>
              <a:t>Data Quality:</a:t>
            </a:r>
            <a:endParaRPr lang="da-DK"/>
          </a:p>
          <a:p>
            <a:pPr marL="342900" lvl="1" indent="-342900">
              <a:buChar char="•"/>
            </a:pPr>
            <a:r>
              <a:rPr lang="en-US"/>
              <a:t>Accuracy and completeness of pollinator observations.</a:t>
            </a:r>
            <a:endParaRPr lang="da-DK"/>
          </a:p>
          <a:p>
            <a:pPr marL="342900" lvl="1" indent="-342900">
              <a:buChar char="•"/>
            </a:pPr>
            <a:r>
              <a:rPr lang="en-US"/>
              <a:t>Proper identification of pollinator species and plants.</a:t>
            </a:r>
            <a:endParaRPr lang="da-DK"/>
          </a:p>
          <a:p>
            <a:pPr marL="342900" lvl="1" indent="-342900">
              <a:buChar char="•"/>
            </a:pPr>
            <a:r>
              <a:rPr lang="en-US"/>
              <a:t>Consistency and frequency of data submissions.</a:t>
            </a:r>
            <a:endParaRPr lang="da-DK"/>
          </a:p>
          <a:p>
            <a:pPr>
              <a:buChar char="•"/>
            </a:pPr>
            <a:r>
              <a:rPr lang="en-US"/>
              <a:t>Scientific Impact:</a:t>
            </a:r>
            <a:endParaRPr lang="da-DK"/>
          </a:p>
          <a:p>
            <a:pPr marL="342900" lvl="1" indent="-342900">
              <a:buChar char="•"/>
            </a:pPr>
            <a:r>
              <a:rPr lang="en-US"/>
              <a:t>Contribution of data to the understanding of local pollinator populations.</a:t>
            </a:r>
            <a:endParaRPr lang="da-DK"/>
          </a:p>
          <a:p>
            <a:pPr marL="342900" lvl="1" indent="-342900">
              <a:buChar char="•"/>
            </a:pPr>
            <a:r>
              <a:rPr lang="en-US"/>
              <a:t>Implementation of habitat improvement actions based on collected data.</a:t>
            </a:r>
            <a:endParaRPr lang="da-DK"/>
          </a:p>
          <a:p>
            <a:pPr marL="342900" lvl="1" indent="-342900">
              <a:buChar char="•"/>
            </a:pPr>
            <a:r>
              <a:rPr lang="en-US"/>
              <a:t>Scientific publications or research findings resulting from project data.</a:t>
            </a:r>
            <a:endParaRPr lang="da-DK"/>
          </a:p>
          <a:p>
            <a:pPr>
              <a:buChar char="•"/>
            </a:pPr>
            <a:r>
              <a:rPr lang="en-US"/>
              <a:t>Societal Impact:</a:t>
            </a:r>
            <a:endParaRPr lang="da-DK"/>
          </a:p>
          <a:p>
            <a:pPr marL="342900" lvl="1" indent="-342900">
              <a:buChar char="•"/>
            </a:pPr>
            <a:r>
              <a:rPr lang="en-US"/>
              <a:t>Increased community awareness about pollinator importance.</a:t>
            </a:r>
            <a:endParaRPr lang="da-DK"/>
          </a:p>
          <a:p>
            <a:pPr marL="342900" lvl="1" indent="-342900">
              <a:buChar char="•"/>
            </a:pPr>
            <a:r>
              <a:rPr lang="en-US"/>
              <a:t>Positive changes in local pollinator habitat due to project actions.</a:t>
            </a:r>
            <a:endParaRPr lang="da-DK"/>
          </a:p>
          <a:p>
            <a:pPr marL="342900" lvl="1" indent="-342900">
              <a:buChar char="•"/>
            </a:pPr>
            <a:r>
              <a:rPr lang="en-US"/>
              <a:t>Media coverage and public engagement in pollinator conservation efforts.</a:t>
            </a:r>
            <a:endParaRPr lang="da-DK"/>
          </a:p>
          <a:p>
            <a:pPr>
              <a:buChar char="•"/>
            </a:pPr>
            <a:r>
              <a:rPr lang="en-US"/>
              <a:t>Impact for Citizens:</a:t>
            </a:r>
            <a:endParaRPr lang="da-DK"/>
          </a:p>
          <a:p>
            <a:pPr marL="342900" lvl="1" indent="-342900">
              <a:buChar char="•"/>
            </a:pPr>
            <a:r>
              <a:rPr lang="en-US"/>
              <a:t>Participant satisfaction and sense of contribution to science and community.</a:t>
            </a:r>
            <a:endParaRPr lang="da-DK"/>
          </a:p>
          <a:p>
            <a:pPr marL="342900" lvl="1" indent="-342900">
              <a:buChar char="•"/>
            </a:pPr>
            <a:r>
              <a:rPr lang="en-US"/>
              <a:t>Skills and knowledge gained through project participation.</a:t>
            </a:r>
            <a:endParaRPr lang="da-DK"/>
          </a:p>
          <a:p>
            <a:pPr marL="342900" lvl="1" indent="-342900">
              <a:buChar char="•"/>
            </a:pPr>
            <a:r>
              <a:rPr lang="en-US"/>
              <a:t>Long-term engagement and continued involvement in pollinator conservation.</a:t>
            </a:r>
            <a:endParaRPr lang="da-DK"/>
          </a:p>
        </p:txBody>
      </p:sp>
      <p:sp>
        <p:nvSpPr>
          <p:cNvPr id="4" name="Pladsholder til slidenummer 3"/>
          <p:cNvSpPr>
            <a:spLocks noGrp="1"/>
          </p:cNvSpPr>
          <p:nvPr>
            <p:ph type="sldNum" sz="quarter" idx="5"/>
          </p:nvPr>
        </p:nvSpPr>
        <p:spPr/>
        <p:txBody>
          <a:bodyPr/>
          <a:lstStyle/>
          <a:p>
            <a:fld id="{FB4C45DC-2986-A149-A32E-2C1DC84A1563}" type="slidenum">
              <a:rPr lang="it-IT" smtClean="0"/>
              <a:t>202</a:t>
            </a:fld>
            <a:endParaRPr lang="it-IT"/>
          </a:p>
        </p:txBody>
      </p:sp>
    </p:spTree>
    <p:extLst>
      <p:ext uri="{BB962C8B-B14F-4D97-AF65-F5344CB8AC3E}">
        <p14:creationId xmlns:p14="http://schemas.microsoft.com/office/powerpoint/2010/main" val="3436267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pPr>
              <a:defRPr/>
            </a:pPr>
            <a:fld id="{72C160C3-3AB6-49C1-8001-AFDAD271EB5B}" type="slidenum">
              <a:rPr lang="en-GB"/>
              <a:pPr>
                <a:defRPr/>
              </a:pPr>
              <a:t>9</a:t>
            </a:fld>
            <a:endParaRPr lang="en-GB"/>
          </a:p>
        </p:txBody>
      </p:sp>
    </p:spTree>
    <p:extLst>
      <p:ext uri="{BB962C8B-B14F-4D97-AF65-F5344CB8AC3E}">
        <p14:creationId xmlns:p14="http://schemas.microsoft.com/office/powerpoint/2010/main" val="3381039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pPr>
              <a:defRPr/>
            </a:pPr>
            <a:fld id="{72C160C3-3AB6-49C1-8001-AFDAD271EB5B}" type="slidenum">
              <a:rPr lang="en-GB"/>
              <a:pPr>
                <a:defRPr/>
              </a:pPr>
              <a:t>10</a:t>
            </a:fld>
            <a:endParaRPr lang="en-GB"/>
          </a:p>
        </p:txBody>
      </p:sp>
    </p:spTree>
    <p:extLst>
      <p:ext uri="{BB962C8B-B14F-4D97-AF65-F5344CB8AC3E}">
        <p14:creationId xmlns:p14="http://schemas.microsoft.com/office/powerpoint/2010/main" val="1610078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FB4C45DC-2986-A149-A32E-2C1DC84A1563}" type="slidenum">
              <a:rPr lang="it-IT" smtClean="0"/>
              <a:t>11</a:t>
            </a:fld>
            <a:endParaRPr lang="it-IT"/>
          </a:p>
        </p:txBody>
      </p:sp>
    </p:spTree>
    <p:extLst>
      <p:ext uri="{BB962C8B-B14F-4D97-AF65-F5344CB8AC3E}">
        <p14:creationId xmlns:p14="http://schemas.microsoft.com/office/powerpoint/2010/main" val="49073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FB4C45DC-2986-A149-A32E-2C1DC84A1563}" type="slidenum">
              <a:rPr lang="it-IT" smtClean="0"/>
              <a:t>39</a:t>
            </a:fld>
            <a:endParaRPr lang="it-IT"/>
          </a:p>
        </p:txBody>
      </p:sp>
    </p:spTree>
    <p:extLst>
      <p:ext uri="{BB962C8B-B14F-4D97-AF65-F5344CB8AC3E}">
        <p14:creationId xmlns:p14="http://schemas.microsoft.com/office/powerpoint/2010/main" val="3144176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FB4C45DC-2986-A149-A32E-2C1DC84A1563}" type="slidenum">
              <a:rPr lang="it-IT" smtClean="0"/>
              <a:t>40</a:t>
            </a:fld>
            <a:endParaRPr lang="it-IT"/>
          </a:p>
        </p:txBody>
      </p:sp>
    </p:spTree>
    <p:extLst>
      <p:ext uri="{BB962C8B-B14F-4D97-AF65-F5344CB8AC3E}">
        <p14:creationId xmlns:p14="http://schemas.microsoft.com/office/powerpoint/2010/main" val="779526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4C45DC-2986-A149-A32E-2C1DC84A1563}"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738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4C45DC-2986-A149-A32E-2C1DC84A1563}"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877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4C45DC-2986-A149-A32E-2C1DC84A1563}"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3343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emf"/><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emf"/><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emf"/><Relationship Id="rId1" Type="http://schemas.openxmlformats.org/officeDocument/2006/relationships/slideMaster" Target="../slideMasters/slideMaster3.xml"/><Relationship Id="rId4" Type="http://schemas.openxmlformats.org/officeDocument/2006/relationships/image" Target="../media/image10.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emf"/><Relationship Id="rId1" Type="http://schemas.openxmlformats.org/officeDocument/2006/relationships/slideMaster" Target="../slideMasters/slideMaster3.xml"/><Relationship Id="rId4" Type="http://schemas.openxmlformats.org/officeDocument/2006/relationships/image" Target="../media/image10.em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Segnaposto testo 11">
            <a:extLst>
              <a:ext uri="{FF2B5EF4-FFF2-40B4-BE49-F238E27FC236}">
                <a16:creationId xmlns:a16="http://schemas.microsoft.com/office/drawing/2014/main" id="{A0EF81B3-F018-4635-BD0E-2BE578427256}"/>
              </a:ext>
            </a:extLst>
          </p:cNvPr>
          <p:cNvSpPr>
            <a:spLocks noGrp="1"/>
          </p:cNvSpPr>
          <p:nvPr>
            <p:ph type="body" sz="quarter" idx="11" hasCustomPrompt="1"/>
          </p:nvPr>
        </p:nvSpPr>
        <p:spPr>
          <a:xfrm>
            <a:off x="1109662" y="5038725"/>
            <a:ext cx="5245919" cy="438150"/>
          </a:xfrm>
          <a:prstGeom prst="rect">
            <a:avLst/>
          </a:prstGeom>
        </p:spPr>
        <p:txBody>
          <a:bodyPr/>
          <a:lstStyle>
            <a:lvl1pPr marL="0" indent="0">
              <a:buNone/>
              <a:defRPr>
                <a:latin typeface="Montserrat Light" panose="00000400000000000000" pitchFamily="2" charset="0"/>
              </a:defRPr>
            </a:lvl1pPr>
            <a:lvl5pPr>
              <a:defRPr/>
            </a:lvl5pPr>
          </a:lstStyle>
          <a:p>
            <a:pPr lvl="0"/>
            <a:r>
              <a:rPr lang="it-IT" err="1"/>
              <a:t>Insert</a:t>
            </a:r>
            <a:r>
              <a:rPr lang="it-IT"/>
              <a:t> </a:t>
            </a:r>
            <a:r>
              <a:rPr lang="it-IT" err="1"/>
              <a:t>name&amp;Organization</a:t>
            </a:r>
            <a:endParaRPr lang="it-IT"/>
          </a:p>
        </p:txBody>
      </p:sp>
      <p:sp>
        <p:nvSpPr>
          <p:cNvPr id="9" name="Segnaposto testo 8">
            <a:extLst>
              <a:ext uri="{FF2B5EF4-FFF2-40B4-BE49-F238E27FC236}">
                <a16:creationId xmlns:a16="http://schemas.microsoft.com/office/drawing/2014/main" id="{75285D18-E053-480A-9899-FE86AB84AC8E}"/>
              </a:ext>
            </a:extLst>
          </p:cNvPr>
          <p:cNvSpPr>
            <a:spLocks noGrp="1"/>
          </p:cNvSpPr>
          <p:nvPr>
            <p:ph type="body" sz="quarter" idx="10" hasCustomPrompt="1"/>
          </p:nvPr>
        </p:nvSpPr>
        <p:spPr>
          <a:xfrm>
            <a:off x="1110218" y="4240406"/>
            <a:ext cx="3280912" cy="398012"/>
          </a:xfrm>
          <a:prstGeom prst="rect">
            <a:avLst/>
          </a:prstGeom>
        </p:spPr>
        <p:txBody>
          <a:bodyPr/>
          <a:lstStyle>
            <a:lvl1pPr marL="0" indent="0">
              <a:buNone/>
              <a:defRPr sz="2400"/>
            </a:lvl1pPr>
          </a:lstStyle>
          <a:p>
            <a:pPr lvl="0"/>
            <a:r>
              <a:rPr lang="it-IT"/>
              <a:t>General </a:t>
            </a:r>
            <a:r>
              <a:rPr lang="it-IT" err="1"/>
              <a:t>description</a:t>
            </a:r>
            <a:endParaRPr lang="it-IT"/>
          </a:p>
        </p:txBody>
      </p:sp>
      <p:sp>
        <p:nvSpPr>
          <p:cNvPr id="14" name="Segnaposto testo 13">
            <a:extLst>
              <a:ext uri="{FF2B5EF4-FFF2-40B4-BE49-F238E27FC236}">
                <a16:creationId xmlns:a16="http://schemas.microsoft.com/office/drawing/2014/main" id="{7258113D-26E9-4745-B32C-AE42C78B0C75}"/>
              </a:ext>
            </a:extLst>
          </p:cNvPr>
          <p:cNvSpPr>
            <a:spLocks noGrp="1"/>
          </p:cNvSpPr>
          <p:nvPr>
            <p:ph type="body" sz="quarter" idx="12" hasCustomPrompt="1"/>
          </p:nvPr>
        </p:nvSpPr>
        <p:spPr>
          <a:xfrm>
            <a:off x="1109663" y="3536951"/>
            <a:ext cx="5120315" cy="577850"/>
          </a:xfrm>
          <a:prstGeom prst="rect">
            <a:avLst/>
          </a:prstGeom>
        </p:spPr>
        <p:txBody>
          <a:bodyPr/>
          <a:lstStyle>
            <a:lvl1pPr marL="0" indent="0">
              <a:buNone/>
              <a:defRPr sz="4000">
                <a:latin typeface="+mj-lt"/>
              </a:defRPr>
            </a:lvl1pPr>
            <a:lvl2pPr>
              <a:defRPr sz="4000">
                <a:latin typeface="+mj-lt"/>
              </a:defRPr>
            </a:lvl2pPr>
            <a:lvl3pPr>
              <a:defRPr sz="4000">
                <a:latin typeface="+mj-lt"/>
              </a:defRPr>
            </a:lvl3pPr>
            <a:lvl4pPr>
              <a:defRPr sz="4000">
                <a:latin typeface="+mj-lt"/>
              </a:defRPr>
            </a:lvl4pPr>
            <a:lvl5pPr>
              <a:defRPr sz="4000">
                <a:latin typeface="+mj-lt"/>
              </a:defRPr>
            </a:lvl5pPr>
          </a:lstStyle>
          <a:p>
            <a:pPr lvl="0"/>
            <a:r>
              <a:rPr lang="it-IT"/>
              <a:t>TIME4CS PROJECT</a:t>
            </a:r>
          </a:p>
        </p:txBody>
      </p:sp>
    </p:spTree>
    <p:extLst>
      <p:ext uri="{BB962C8B-B14F-4D97-AF65-F5344CB8AC3E}">
        <p14:creationId xmlns:p14="http://schemas.microsoft.com/office/powerpoint/2010/main" val="2395716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eldias">
    <p:spTree>
      <p:nvGrpSpPr>
        <p:cNvPr id="1" name=""/>
        <p:cNvGrpSpPr/>
        <p:nvPr/>
      </p:nvGrpSpPr>
      <p:grpSpPr>
        <a:xfrm>
          <a:off x="0" y="0"/>
          <a:ext cx="0" cy="0"/>
          <a:chOff x="0" y="0"/>
          <a:chExt cx="0" cy="0"/>
        </a:xfrm>
      </p:grpSpPr>
      <p:pic>
        <p:nvPicPr>
          <p:cNvPr id="54" name="Farvet baggrund"/>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a:solidFill>
            <a:schemeClr val="tx2"/>
          </a:solidFill>
        </p:spPr>
      </p:pic>
      <p:sp>
        <p:nvSpPr>
          <p:cNvPr id="34819" name="Title 1"/>
          <p:cNvSpPr>
            <a:spLocks noGrp="1" noChangeArrowheads="1"/>
          </p:cNvSpPr>
          <p:nvPr>
            <p:ph type="ctrTitle"/>
          </p:nvPr>
        </p:nvSpPr>
        <p:spPr>
          <a:xfrm>
            <a:off x="986095" y="2482344"/>
            <a:ext cx="10222987"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en-GB"/>
              <a:t>Click to edit Master title style</a:t>
            </a:r>
          </a:p>
        </p:txBody>
      </p:sp>
      <p:sp>
        <p:nvSpPr>
          <p:cNvPr id="15" name="TextBox 14"/>
          <p:cNvSpPr txBox="1"/>
          <p:nvPr userDrawn="1"/>
        </p:nvSpPr>
        <p:spPr>
          <a:xfrm>
            <a:off x="-1974112" y="3082507"/>
            <a:ext cx="1826368" cy="307777"/>
          </a:xfrm>
          <a:prstGeom prst="rect">
            <a:avLst/>
          </a:prstGeom>
          <a:noFill/>
        </p:spPr>
        <p:txBody>
          <a:bodyPr wrap="square" lIns="0" tIns="0" rIns="0" bIns="0" rtlCol="0">
            <a:spAutoFit/>
          </a:bodyPr>
          <a:lstStyle/>
          <a:p>
            <a:pPr algn="r">
              <a:lnSpc>
                <a:spcPct val="100000"/>
              </a:lnSpc>
            </a:pPr>
            <a:r>
              <a:rPr lang="en-GB" sz="1000" baseline="0" noProof="1">
                <a:solidFill>
                  <a:schemeClr val="tx1">
                    <a:lumMod val="75000"/>
                    <a:lumOff val="25000"/>
                  </a:schemeClr>
                </a:solidFill>
              </a:rPr>
              <a:t>Ændr 2. linje eller ord til</a:t>
            </a:r>
            <a:endParaRPr lang="en-GB" sz="4799"/>
          </a:p>
          <a:p>
            <a:pPr algn="r">
              <a:lnSpc>
                <a:spcPct val="100000"/>
              </a:lnSpc>
            </a:pPr>
            <a:r>
              <a:rPr lang="en-GB" sz="1000" noProof="1">
                <a:solidFill>
                  <a:schemeClr val="tx1">
                    <a:lumMod val="75000"/>
                    <a:lumOff val="25000"/>
                  </a:schemeClr>
                </a:solidFill>
              </a:rPr>
              <a:t>AU Passata Bold</a:t>
            </a:r>
            <a:endParaRPr lang="en-GB" sz="4799"/>
          </a:p>
        </p:txBody>
      </p:sp>
      <p:sp>
        <p:nvSpPr>
          <p:cNvPr id="33" name="OFF_logo2Computed"/>
          <p:cNvSpPr txBox="1">
            <a:spLocks noChangeArrowheads="1"/>
          </p:cNvSpPr>
          <p:nvPr userDrawn="1"/>
        </p:nvSpPr>
        <p:spPr bwMode="auto">
          <a:xfrm>
            <a:off x="972253" y="5997600"/>
            <a:ext cx="3395104"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en-GB" sz="600" cap="all" spc="40" baseline="0">
                <a:solidFill>
                  <a:schemeClr val="bg1"/>
                </a:solidFill>
                <a:latin typeface="AU Passata Light" pitchFamily="34" charset="0"/>
              </a:rPr>
              <a:t>Department of Mathematics – centre for science studies</a:t>
            </a:r>
          </a:p>
        </p:txBody>
      </p:sp>
      <p:sp>
        <p:nvSpPr>
          <p:cNvPr id="34" name="Date_DateCustomA"/>
          <p:cNvSpPr txBox="1">
            <a:spLocks noChangeArrowheads="1"/>
          </p:cNvSpPr>
          <p:nvPr userDrawn="1"/>
        </p:nvSpPr>
        <p:spPr bwMode="auto">
          <a:xfrm>
            <a:off x="3692294" y="5997600"/>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a:solidFill>
                  <a:schemeClr val="bg1"/>
                </a:solidFill>
                <a:latin typeface="+mn-lt"/>
              </a:rPr>
              <a:t>10. marts 2023</a:t>
            </a:r>
          </a:p>
        </p:txBody>
      </p:sp>
      <p:sp>
        <p:nvSpPr>
          <p:cNvPr id="36" name="USR_Title"/>
          <p:cNvSpPr txBox="1">
            <a:spLocks noChangeArrowheads="1"/>
          </p:cNvSpPr>
          <p:nvPr userDrawn="1"/>
        </p:nvSpPr>
        <p:spPr bwMode="auto">
          <a:xfrm>
            <a:off x="6241669" y="5997600"/>
            <a:ext cx="2983193"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a:solidFill>
                  <a:schemeClr val="bg1"/>
                </a:solidFill>
                <a:latin typeface="+mn-lt"/>
              </a:rPr>
              <a:t>Postdoc</a:t>
            </a:r>
          </a:p>
        </p:txBody>
      </p:sp>
      <p:sp>
        <p:nvSpPr>
          <p:cNvPr id="35" name="FLD_Event"/>
          <p:cNvSpPr txBox="1">
            <a:spLocks noChangeArrowheads="1"/>
          </p:cNvSpPr>
          <p:nvPr userDrawn="1"/>
        </p:nvSpPr>
        <p:spPr bwMode="auto">
          <a:xfrm>
            <a:off x="3692294" y="5997600"/>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en-GB" sz="700" b="0" cap="all" baseline="0">
                <a:solidFill>
                  <a:schemeClr val="bg1"/>
                </a:solidFill>
                <a:latin typeface="+mn-lt"/>
              </a:rPr>
              <a:t>Kulturarvsinnovator</a:t>
            </a:r>
          </a:p>
        </p:txBody>
      </p:sp>
      <p:sp>
        <p:nvSpPr>
          <p:cNvPr id="37" name="USR_Name"/>
          <p:cNvSpPr txBox="1">
            <a:spLocks noChangeArrowheads="1"/>
          </p:cNvSpPr>
          <p:nvPr userDrawn="1"/>
        </p:nvSpPr>
        <p:spPr bwMode="auto">
          <a:xfrm>
            <a:off x="6241669" y="5997600"/>
            <a:ext cx="2983193"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a:solidFill>
                  <a:schemeClr val="bg1"/>
                </a:solidFill>
                <a:latin typeface="+mn-lt"/>
              </a:rPr>
              <a:t>Gitte Kragh</a:t>
            </a:r>
          </a:p>
        </p:txBody>
      </p:sp>
      <p:sp>
        <p:nvSpPr>
          <p:cNvPr id="39" name="OFF_logo1Computed"/>
          <p:cNvSpPr/>
          <p:nvPr userDrawn="1"/>
        </p:nvSpPr>
        <p:spPr bwMode="auto">
          <a:xfrm>
            <a:off x="972253" y="5997600"/>
            <a:ext cx="617318"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bg1"/>
                </a:solidFill>
                <a:effectLst/>
                <a:latin typeface="AU Passata" pitchFamily="34" charset="0"/>
              </a:rPr>
              <a:t>Aarhus
University</a:t>
            </a:r>
          </a:p>
        </p:txBody>
      </p:sp>
      <p:pic>
        <p:nvPicPr>
          <p:cNvPr id="16" name="Au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2479" y="5997600"/>
            <a:ext cx="557714" cy="558000"/>
          </a:xfrm>
          <a:prstGeom prst="rect">
            <a:avLst/>
          </a:prstGeom>
        </p:spPr>
      </p:pic>
      <p:pic>
        <p:nvPicPr>
          <p:cNvPr id="1995181668" name="SecondaryLogo"/>
          <p:cNvPicPr>
            <a:picLocks noChangeAspect="1"/>
          </p:cNvPicPr>
          <p:nvPr/>
        </p:nvPicPr>
        <p:blipFill>
          <a:blip r:embed="rId4"/>
          <a:stretch>
            <a:fillRect/>
          </a:stretch>
        </p:blipFill>
        <p:spPr>
          <a:xfrm>
            <a:off x="10208659" y="5997600"/>
            <a:ext cx="1658669" cy="558000"/>
          </a:xfrm>
          <a:prstGeom prst="rect">
            <a:avLst/>
          </a:prstGeom>
        </p:spPr>
      </p:pic>
      <p:pic>
        <p:nvPicPr>
          <p:cNvPr id="18" name="Billede stre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074782" y="5997601"/>
            <a:ext cx="71753" cy="557999"/>
          </a:xfrm>
          <a:prstGeom prst="rect">
            <a:avLst/>
          </a:prstGeom>
        </p:spPr>
      </p:pic>
      <p:sp>
        <p:nvSpPr>
          <p:cNvPr id="4" name="Slide Number Placeholder 3"/>
          <p:cNvSpPr>
            <a:spLocks noGrp="1"/>
          </p:cNvSpPr>
          <p:nvPr>
            <p:ph type="sldNum" sz="quarter" idx="12"/>
          </p:nvPr>
        </p:nvSpPr>
        <p:spPr>
          <a:xfrm>
            <a:off x="11811068" y="6581497"/>
            <a:ext cx="252066" cy="139141"/>
          </a:xfrm>
        </p:spPr>
        <p:txBody>
          <a:bodyPr/>
          <a:lstStyle>
            <a:lvl1pPr>
              <a:defRPr>
                <a:solidFill>
                  <a:schemeClr val="bg1"/>
                </a:solidFill>
              </a:defRPr>
            </a:lvl1p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3" name="Footer Placeholder 2" hidden="1"/>
          <p:cNvSpPr>
            <a:spLocks noGrp="1"/>
          </p:cNvSpPr>
          <p:nvPr>
            <p:ph type="ftr" sz="quarter" idx="11"/>
          </p:nvPr>
        </p:nvSpPr>
        <p:spPr/>
        <p:txBody>
          <a:bodyPr/>
          <a:lstStyle/>
          <a:p>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with text">
    <p:spTree>
      <p:nvGrpSpPr>
        <p:cNvPr id="1" name=""/>
        <p:cNvGrpSpPr/>
        <p:nvPr/>
      </p:nvGrpSpPr>
      <p:grpSpPr>
        <a:xfrm>
          <a:off x="0" y="0"/>
          <a:ext cx="0" cy="0"/>
          <a:chOff x="0" y="0"/>
          <a:chExt cx="0" cy="0"/>
        </a:xfrm>
      </p:grpSpPr>
      <p:sp>
        <p:nvSpPr>
          <p:cNvPr id="21"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sp>
        <p:nvSpPr>
          <p:cNvPr id="19" name="White Top Rectangle"/>
          <p:cNvSpPr>
            <a:spLocks noChangeArrowheads="1"/>
          </p:cNvSpPr>
          <p:nvPr userDrawn="1"/>
        </p:nvSpPr>
        <p:spPr bwMode="auto">
          <a:xfrm>
            <a:off x="986095" y="3443622"/>
            <a:ext cx="648169" cy="46800"/>
          </a:xfrm>
          <a:prstGeom prst="rect">
            <a:avLst/>
          </a:prstGeom>
          <a:solidFill>
            <a:schemeClr val="bg1"/>
          </a:solidFill>
          <a:ln w="9525">
            <a:noFill/>
            <a:miter lim="800000"/>
            <a:headEnd/>
            <a:tailEnd/>
          </a:ln>
          <a:effectLst/>
        </p:spPr>
        <p:txBody>
          <a:bodyPr wrap="none" anchor="ctr"/>
          <a:lstStyle/>
          <a:p>
            <a:pPr>
              <a:defRPr/>
            </a:pPr>
            <a:endParaRPr lang="en-GB" sz="4799"/>
          </a:p>
        </p:txBody>
      </p:sp>
      <p:sp>
        <p:nvSpPr>
          <p:cNvPr id="34819" name="Title 1"/>
          <p:cNvSpPr>
            <a:spLocks noGrp="1" noChangeArrowheads="1"/>
          </p:cNvSpPr>
          <p:nvPr>
            <p:ph type="ctrTitle"/>
          </p:nvPr>
        </p:nvSpPr>
        <p:spPr>
          <a:xfrm>
            <a:off x="982100" y="1520316"/>
            <a:ext cx="9545793" cy="1779553"/>
          </a:xfrm>
        </p:spPr>
        <p:txBody>
          <a:bodyPr wrap="square" anchor="b" anchorCtr="0">
            <a:noAutofit/>
          </a:bodyPr>
          <a:lstStyle>
            <a:lvl1pPr>
              <a:lnSpc>
                <a:spcPct val="90000"/>
              </a:lnSpc>
              <a:defRPr sz="6000" baseline="0">
                <a:solidFill>
                  <a:schemeClr val="bg1"/>
                </a:solidFill>
                <a:latin typeface="AU Passata Light" panose="020B0303030902030804" pitchFamily="34" charset="0"/>
              </a:defRPr>
            </a:lvl1pPr>
          </a:lstStyle>
          <a:p>
            <a:r>
              <a:rPr lang="en-GB"/>
              <a:t>Click to edit Master title style</a:t>
            </a:r>
          </a:p>
        </p:txBody>
      </p:sp>
      <p:sp>
        <p:nvSpPr>
          <p:cNvPr id="4" name="Text Placeholder 3"/>
          <p:cNvSpPr>
            <a:spLocks noGrp="1"/>
          </p:cNvSpPr>
          <p:nvPr>
            <p:ph type="body" sz="quarter" idx="11"/>
          </p:nvPr>
        </p:nvSpPr>
        <p:spPr>
          <a:xfrm>
            <a:off x="986095" y="3715432"/>
            <a:ext cx="7163077" cy="1746085"/>
          </a:xfrm>
        </p:spPr>
        <p:txBody>
          <a:bodyPr/>
          <a:lstStyle>
            <a:lvl1pPr marL="0" indent="0">
              <a:lnSpc>
                <a:spcPct val="101000"/>
              </a:lnSpc>
              <a:buFontTx/>
              <a:buNone/>
              <a:defRPr sz="27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22" name="TextBox 21"/>
          <p:cNvSpPr txBox="1"/>
          <p:nvPr userDrawn="1"/>
        </p:nvSpPr>
        <p:spPr>
          <a:xfrm>
            <a:off x="-2160917" y="2132856"/>
            <a:ext cx="2013173" cy="738664"/>
          </a:xfrm>
          <a:prstGeom prst="rect">
            <a:avLst/>
          </a:prstGeom>
          <a:noFill/>
        </p:spPr>
        <p:txBody>
          <a:bodyPr wrap="square" lIns="0" tIns="0" rIns="0" bIns="0" rtlCol="0">
            <a:noAutofit/>
          </a:bodyPr>
          <a:lstStyle/>
          <a:p>
            <a:pPr algn="r">
              <a:lnSpc>
                <a:spcPct val="100000"/>
              </a:lnSpc>
            </a:pPr>
            <a:r>
              <a:rPr lang="en-GB"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en-GB" sz="1000" noProof="1">
                <a:solidFill>
                  <a:schemeClr val="tx1">
                    <a:lumMod val="75000"/>
                    <a:lumOff val="25000"/>
                  </a:schemeClr>
                </a:solidFill>
              </a:rPr>
              <a:t>til AU Passata bold</a:t>
            </a:r>
            <a:endParaRPr lang="en-GB" sz="4799"/>
          </a:p>
        </p:txBody>
      </p:sp>
      <p:sp>
        <p:nvSpPr>
          <p:cNvPr id="38" name="OFF_logo2Computed"/>
          <p:cNvSpPr txBox="1">
            <a:spLocks noChangeArrowheads="1"/>
          </p:cNvSpPr>
          <p:nvPr userDrawn="1"/>
        </p:nvSpPr>
        <p:spPr bwMode="auto">
          <a:xfrm>
            <a:off x="972254" y="5997600"/>
            <a:ext cx="2350657"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en-GB" sz="600" cap="all" spc="40" baseline="0">
                <a:solidFill>
                  <a:schemeClr val="bg1"/>
                </a:solidFill>
                <a:latin typeface="AU Passata Light" pitchFamily="34" charset="0"/>
              </a:rPr>
              <a:t>Department of Mathematics</a:t>
            </a:r>
          </a:p>
        </p:txBody>
      </p:sp>
      <p:sp>
        <p:nvSpPr>
          <p:cNvPr id="43" name="OFF_logo1Computed"/>
          <p:cNvSpPr/>
          <p:nvPr userDrawn="1"/>
        </p:nvSpPr>
        <p:spPr bwMode="auto">
          <a:xfrm>
            <a:off x="972253" y="5997600"/>
            <a:ext cx="617318"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bg1"/>
                </a:solidFill>
                <a:effectLst/>
                <a:latin typeface="AU Passata" pitchFamily="34" charset="0"/>
              </a:rPr>
              <a:t>Aarhus
University</a:t>
            </a:r>
          </a:p>
        </p:txBody>
      </p:sp>
      <p:sp>
        <p:nvSpPr>
          <p:cNvPr id="39" name="Date_DateCustomA"/>
          <p:cNvSpPr txBox="1">
            <a:spLocks noChangeArrowheads="1"/>
          </p:cNvSpPr>
          <p:nvPr userDrawn="1"/>
        </p:nvSpPr>
        <p:spPr bwMode="auto">
          <a:xfrm>
            <a:off x="3692294" y="5997600"/>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a:solidFill>
                  <a:schemeClr val="bg1"/>
                </a:solidFill>
                <a:latin typeface="+mn-lt"/>
              </a:rPr>
              <a:t>10. marts 2023</a:t>
            </a:r>
          </a:p>
        </p:txBody>
      </p:sp>
      <p:sp>
        <p:nvSpPr>
          <p:cNvPr id="41" name="USR_Title"/>
          <p:cNvSpPr txBox="1">
            <a:spLocks noChangeArrowheads="1"/>
          </p:cNvSpPr>
          <p:nvPr userDrawn="1"/>
        </p:nvSpPr>
        <p:spPr bwMode="auto">
          <a:xfrm>
            <a:off x="6241669" y="5997600"/>
            <a:ext cx="2983193"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a:solidFill>
                  <a:schemeClr val="bg1"/>
                </a:solidFill>
                <a:latin typeface="+mn-lt"/>
              </a:rPr>
              <a:t>Postdoc</a:t>
            </a:r>
          </a:p>
        </p:txBody>
      </p:sp>
      <p:sp>
        <p:nvSpPr>
          <p:cNvPr id="40" name="FLD_Event"/>
          <p:cNvSpPr txBox="1">
            <a:spLocks noChangeArrowheads="1"/>
          </p:cNvSpPr>
          <p:nvPr userDrawn="1"/>
        </p:nvSpPr>
        <p:spPr bwMode="auto">
          <a:xfrm>
            <a:off x="3692294" y="5997600"/>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en-GB" sz="700" b="0" cap="all" baseline="0">
                <a:solidFill>
                  <a:schemeClr val="bg1"/>
                </a:solidFill>
                <a:latin typeface="+mn-lt"/>
              </a:rPr>
              <a:t>Kulturarvsinnovator</a:t>
            </a:r>
          </a:p>
        </p:txBody>
      </p:sp>
      <p:sp>
        <p:nvSpPr>
          <p:cNvPr id="42" name="USR_Name"/>
          <p:cNvSpPr txBox="1">
            <a:spLocks noChangeArrowheads="1"/>
          </p:cNvSpPr>
          <p:nvPr userDrawn="1"/>
        </p:nvSpPr>
        <p:spPr bwMode="auto">
          <a:xfrm>
            <a:off x="6241669" y="5997600"/>
            <a:ext cx="2983193"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a:solidFill>
                  <a:schemeClr val="bg1"/>
                </a:solidFill>
                <a:latin typeface="+mn-lt"/>
              </a:rPr>
              <a:t>Gitte Kragh</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79" y="5997600"/>
            <a:ext cx="557714" cy="558000"/>
          </a:xfrm>
          <a:prstGeom prst="rect">
            <a:avLst/>
          </a:prstGeom>
        </p:spPr>
      </p:pic>
      <p:pic>
        <p:nvPicPr>
          <p:cNvPr id="23" name="Billede stre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4782" y="5997601"/>
            <a:ext cx="71753" cy="557999"/>
          </a:xfrm>
          <a:prstGeom prst="rect">
            <a:avLst/>
          </a:prstGeom>
        </p:spPr>
      </p:pic>
      <p:pic>
        <p:nvPicPr>
          <p:cNvPr id="1486335861" name="SecondaryLogo"/>
          <p:cNvPicPr>
            <a:picLocks noChangeAspect="1"/>
          </p:cNvPicPr>
          <p:nvPr/>
        </p:nvPicPr>
        <p:blipFill>
          <a:blip r:embed="rId4"/>
          <a:stretch>
            <a:fillRect/>
          </a:stretch>
        </p:blipFill>
        <p:spPr>
          <a:xfrm>
            <a:off x="10208659" y="5997600"/>
            <a:ext cx="1658669" cy="558000"/>
          </a:xfrm>
          <a:prstGeom prst="rect">
            <a:avLst/>
          </a:prstGeom>
        </p:spPr>
      </p:pic>
      <p:sp>
        <p:nvSpPr>
          <p:cNvPr id="5" name="Slide Number Placeholder 4"/>
          <p:cNvSpPr>
            <a:spLocks noGrp="1"/>
          </p:cNvSpPr>
          <p:nvPr>
            <p:ph type="sldNum" sz="quarter" idx="14"/>
          </p:nvPr>
        </p:nvSpPr>
        <p:spPr>
          <a:xfrm>
            <a:off x="11811068" y="6581497"/>
            <a:ext cx="252066" cy="139141"/>
          </a:xfrm>
        </p:spPr>
        <p:txBody>
          <a:bodyPr/>
          <a:lstStyle>
            <a:lvl1pPr>
              <a:defRPr>
                <a:solidFill>
                  <a:schemeClr val="bg1"/>
                </a:solidFill>
              </a:defRPr>
            </a:lvl1p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12"/>
          </p:nvPr>
        </p:nvSpPr>
        <p:spPr/>
        <p:txBody>
          <a:bodyPr/>
          <a:lstStyle/>
          <a:p>
            <a:fld id="{78417F83-4CBA-48F2-BAD0-783AE3701E32}" type="datetimeFigureOut">
              <a:rPr lang="en-GB" smtClean="0"/>
              <a:pPr/>
              <a:t>21/12/2023</a:t>
            </a:fld>
            <a:r>
              <a:rPr lang="en-GB"/>
              <a:t>12/10/2021</a:t>
            </a:r>
          </a:p>
        </p:txBody>
      </p:sp>
      <p:sp>
        <p:nvSpPr>
          <p:cNvPr id="3" name="Footer Placeholder 2" hidden="1"/>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11270082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no picture">
    <p:spTree>
      <p:nvGrpSpPr>
        <p:cNvPr id="1" name=""/>
        <p:cNvGrpSpPr/>
        <p:nvPr/>
      </p:nvGrpSpPr>
      <p:grpSpPr>
        <a:xfrm>
          <a:off x="0" y="0"/>
          <a:ext cx="0" cy="0"/>
          <a:chOff x="0" y="0"/>
          <a:chExt cx="0" cy="0"/>
        </a:xfrm>
      </p:grpSpPr>
      <p:sp>
        <p:nvSpPr>
          <p:cNvPr id="22"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sp>
        <p:nvSpPr>
          <p:cNvPr id="34819" name="Title 1"/>
          <p:cNvSpPr>
            <a:spLocks noGrp="1" noChangeArrowheads="1"/>
          </p:cNvSpPr>
          <p:nvPr>
            <p:ph type="ctrTitle"/>
          </p:nvPr>
        </p:nvSpPr>
        <p:spPr>
          <a:xfrm>
            <a:off x="986095" y="2482344"/>
            <a:ext cx="10222987"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en-GB"/>
              <a:t>Click to edit Master title style</a:t>
            </a:r>
          </a:p>
        </p:txBody>
      </p:sp>
      <p:sp>
        <p:nvSpPr>
          <p:cNvPr id="14" name="TextBox 13"/>
          <p:cNvSpPr txBox="1"/>
          <p:nvPr userDrawn="1"/>
        </p:nvSpPr>
        <p:spPr>
          <a:xfrm>
            <a:off x="-1974112" y="3082507"/>
            <a:ext cx="1826368" cy="307777"/>
          </a:xfrm>
          <a:prstGeom prst="rect">
            <a:avLst/>
          </a:prstGeom>
          <a:noFill/>
        </p:spPr>
        <p:txBody>
          <a:bodyPr wrap="square" lIns="0" tIns="0" rIns="0" bIns="0" rtlCol="0">
            <a:spAutoFit/>
          </a:bodyPr>
          <a:lstStyle/>
          <a:p>
            <a:pPr algn="r">
              <a:lnSpc>
                <a:spcPct val="100000"/>
              </a:lnSpc>
            </a:pPr>
            <a:r>
              <a:rPr lang="en-GB" sz="1000" baseline="0" noProof="1">
                <a:solidFill>
                  <a:schemeClr val="tx1">
                    <a:lumMod val="75000"/>
                    <a:lumOff val="25000"/>
                  </a:schemeClr>
                </a:solidFill>
              </a:rPr>
              <a:t>Ændr 2. linje eller ord til</a:t>
            </a:r>
            <a:endParaRPr lang="en-GB" sz="4799"/>
          </a:p>
          <a:p>
            <a:pPr algn="r">
              <a:lnSpc>
                <a:spcPct val="100000"/>
              </a:lnSpc>
            </a:pPr>
            <a:r>
              <a:rPr lang="en-GB" sz="1000" noProof="1">
                <a:solidFill>
                  <a:schemeClr val="tx1">
                    <a:lumMod val="75000"/>
                    <a:lumOff val="25000"/>
                  </a:schemeClr>
                </a:solidFill>
              </a:rPr>
              <a:t>AU Passata Bold</a:t>
            </a:r>
            <a:endParaRPr lang="en-GB" sz="4799"/>
          </a:p>
        </p:txBody>
      </p:sp>
      <p:sp>
        <p:nvSpPr>
          <p:cNvPr id="25" name="OFF_logo2Computed"/>
          <p:cNvSpPr txBox="1">
            <a:spLocks noChangeArrowheads="1"/>
          </p:cNvSpPr>
          <p:nvPr userDrawn="1"/>
        </p:nvSpPr>
        <p:spPr bwMode="auto">
          <a:xfrm>
            <a:off x="972253" y="5997600"/>
            <a:ext cx="2890917" cy="764328"/>
          </a:xfrm>
          <a:prstGeom prst="rect">
            <a:avLst/>
          </a:prstGeom>
          <a:noFill/>
          <a:ln w="1778" algn="ctr">
            <a:noFill/>
            <a:miter lim="800000"/>
            <a:headEnd/>
            <a:tailEnd/>
          </a:ln>
          <a:effectLst/>
        </p:spPr>
        <p:txBody>
          <a:bodyPr wrap="square" lIns="0" tIns="583200" rIns="0" bIns="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lang="en-GB" sz="600" cap="all" spc="40" baseline="0">
                <a:solidFill>
                  <a:schemeClr val="bg1"/>
                </a:solidFill>
                <a:latin typeface="AU Passata Light" pitchFamily="34" charset="0"/>
              </a:rPr>
              <a:t>Department of Mathematics – centre for science studies</a:t>
            </a:r>
          </a:p>
          <a:p>
            <a:pPr>
              <a:lnSpc>
                <a:spcPct val="95000"/>
              </a:lnSpc>
              <a:defRPr/>
            </a:pPr>
            <a:endParaRPr lang="en-GB" sz="600" cap="all" spc="40" baseline="0">
              <a:solidFill>
                <a:schemeClr val="bg1"/>
              </a:solidFill>
              <a:latin typeface="AU Passata Light" pitchFamily="34" charset="0"/>
            </a:endParaRPr>
          </a:p>
        </p:txBody>
      </p:sp>
      <p:sp>
        <p:nvSpPr>
          <p:cNvPr id="30" name="OFF_logo1Computed"/>
          <p:cNvSpPr/>
          <p:nvPr userDrawn="1"/>
        </p:nvSpPr>
        <p:spPr bwMode="auto">
          <a:xfrm>
            <a:off x="972253" y="5997600"/>
            <a:ext cx="617318"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bg1"/>
                </a:solidFill>
                <a:effectLst/>
                <a:latin typeface="AU Passata" pitchFamily="34" charset="0"/>
              </a:rPr>
              <a:t>Aarhus
University</a:t>
            </a:r>
          </a:p>
        </p:txBody>
      </p:sp>
      <p:sp>
        <p:nvSpPr>
          <p:cNvPr id="26" name="Date_DateCustomA"/>
          <p:cNvSpPr txBox="1">
            <a:spLocks noChangeArrowheads="1"/>
          </p:cNvSpPr>
          <p:nvPr userDrawn="1"/>
        </p:nvSpPr>
        <p:spPr bwMode="auto">
          <a:xfrm>
            <a:off x="3692294" y="5997600"/>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a:solidFill>
                  <a:schemeClr val="bg1"/>
                </a:solidFill>
                <a:latin typeface="+mn-lt"/>
              </a:rPr>
              <a:t>10. marts 2023</a:t>
            </a:r>
          </a:p>
        </p:txBody>
      </p:sp>
      <p:sp>
        <p:nvSpPr>
          <p:cNvPr id="28" name="USR_Title"/>
          <p:cNvSpPr txBox="1">
            <a:spLocks noChangeArrowheads="1"/>
          </p:cNvSpPr>
          <p:nvPr userDrawn="1"/>
        </p:nvSpPr>
        <p:spPr bwMode="auto">
          <a:xfrm>
            <a:off x="6241669" y="5997600"/>
            <a:ext cx="2983193"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a:solidFill>
                  <a:schemeClr val="bg1"/>
                </a:solidFill>
                <a:latin typeface="+mn-lt"/>
              </a:rPr>
              <a:t>Postdoc</a:t>
            </a:r>
          </a:p>
        </p:txBody>
      </p:sp>
      <p:sp>
        <p:nvSpPr>
          <p:cNvPr id="27" name="FLD_Event"/>
          <p:cNvSpPr txBox="1">
            <a:spLocks noChangeArrowheads="1"/>
          </p:cNvSpPr>
          <p:nvPr userDrawn="1"/>
        </p:nvSpPr>
        <p:spPr bwMode="auto">
          <a:xfrm>
            <a:off x="3692294" y="5997600"/>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en-GB" sz="700" b="0" cap="all" baseline="0">
                <a:solidFill>
                  <a:schemeClr val="bg1"/>
                </a:solidFill>
                <a:latin typeface="+mn-lt"/>
              </a:rPr>
              <a:t>Kulturarvsinnovator</a:t>
            </a:r>
          </a:p>
        </p:txBody>
      </p:sp>
      <p:sp>
        <p:nvSpPr>
          <p:cNvPr id="29" name="USR_Name"/>
          <p:cNvSpPr txBox="1">
            <a:spLocks noChangeArrowheads="1"/>
          </p:cNvSpPr>
          <p:nvPr userDrawn="1"/>
        </p:nvSpPr>
        <p:spPr bwMode="auto">
          <a:xfrm>
            <a:off x="6241669" y="5997600"/>
            <a:ext cx="2983193"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a:solidFill>
                  <a:schemeClr val="bg1"/>
                </a:solidFill>
                <a:latin typeface="+mn-lt"/>
              </a:rPr>
              <a:t>Gitte Kragh</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79" y="5997600"/>
            <a:ext cx="557714" cy="558000"/>
          </a:xfrm>
          <a:prstGeom prst="rect">
            <a:avLst/>
          </a:prstGeom>
        </p:spPr>
      </p:pic>
      <p:pic>
        <p:nvPicPr>
          <p:cNvPr id="23" name="Billed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4782" y="5997601"/>
            <a:ext cx="71753" cy="557999"/>
          </a:xfrm>
          <a:prstGeom prst="rect">
            <a:avLst/>
          </a:prstGeom>
        </p:spPr>
      </p:pic>
      <p:pic>
        <p:nvPicPr>
          <p:cNvPr id="113393425" name="SecondaryLogo"/>
          <p:cNvPicPr>
            <a:picLocks noChangeAspect="1"/>
          </p:cNvPicPr>
          <p:nvPr/>
        </p:nvPicPr>
        <p:blipFill>
          <a:blip r:embed="rId4"/>
          <a:stretch>
            <a:fillRect/>
          </a:stretch>
        </p:blipFill>
        <p:spPr>
          <a:xfrm>
            <a:off x="10208659" y="5997600"/>
            <a:ext cx="1658669" cy="558000"/>
          </a:xfrm>
          <a:prstGeom prst="rect">
            <a:avLst/>
          </a:prstGeom>
        </p:spPr>
      </p:pic>
      <p:sp>
        <p:nvSpPr>
          <p:cNvPr id="4" name="Slide Number Placeholder 3"/>
          <p:cNvSpPr>
            <a:spLocks noGrp="1"/>
          </p:cNvSpPr>
          <p:nvPr>
            <p:ph type="sldNum" sz="quarter" idx="12"/>
          </p:nvPr>
        </p:nvSpPr>
        <p:spPr>
          <a:xfrm>
            <a:off x="11811068" y="6581497"/>
            <a:ext cx="252066" cy="139141"/>
          </a:xfrm>
        </p:spPr>
        <p:txBody>
          <a:bodyPr/>
          <a:lstStyle>
            <a:lvl1pPr>
              <a:defRPr>
                <a:solidFill>
                  <a:schemeClr val="bg1"/>
                </a:solidFill>
              </a:defRPr>
            </a:lvl1p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3" name="Footer Placeholder 2" hidden="1"/>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0073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986095" y="1960079"/>
            <a:ext cx="10222987" cy="3937484"/>
          </a:xfrm>
        </p:spPr>
        <p:txBody>
          <a:bodyPr/>
          <a:lstStyle>
            <a:lvl1pPr marL="0" indent="0">
              <a:buFont typeface="Calibri" panose="020F050202020403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Box 4"/>
          <p:cNvSpPr txBox="1"/>
          <p:nvPr userDrawn="1"/>
        </p:nvSpPr>
        <p:spPr>
          <a:xfrm>
            <a:off x="-1974112" y="340162"/>
            <a:ext cx="1826368" cy="461665"/>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to</a:t>
            </a:r>
            <a:r>
              <a:rPr lang="en-GB" sz="1000" baseline="0" noProof="1">
                <a:solidFill>
                  <a:schemeClr val="tx1">
                    <a:lumMod val="75000"/>
                    <a:lumOff val="25000"/>
                  </a:schemeClr>
                </a:solidFill>
              </a:rPr>
              <a:t> linjer </a:t>
            </a:r>
            <a:endParaRPr lang="en-GB" sz="4799"/>
          </a:p>
          <a:p>
            <a:pPr algn="r">
              <a:lnSpc>
                <a:spcPct val="100000"/>
              </a:lnSpc>
            </a:pPr>
            <a:r>
              <a:rPr lang="en-GB" sz="1000" baseline="0" noProof="1">
                <a:solidFill>
                  <a:schemeClr val="tx1">
                    <a:lumMod val="75000"/>
                    <a:lumOff val="25000"/>
                  </a:schemeClr>
                </a:solidFill>
              </a:rPr>
              <a:t>ændr 2. linje til</a:t>
            </a:r>
            <a:endParaRPr lang="en-GB" sz="4799"/>
          </a:p>
          <a:p>
            <a:pPr algn="r">
              <a:lnSpc>
                <a:spcPct val="100000"/>
              </a:lnSpc>
            </a:pPr>
            <a:r>
              <a:rPr lang="en-GB" sz="1000" noProof="1">
                <a:solidFill>
                  <a:schemeClr val="tx1">
                    <a:lumMod val="75000"/>
                    <a:lumOff val="25000"/>
                  </a:schemeClr>
                </a:solidFill>
              </a:rPr>
              <a:t>AU Passata Bold</a:t>
            </a:r>
            <a:endParaRPr lang="en-GB" sz="4799"/>
          </a:p>
        </p:txBody>
      </p:sp>
      <p:sp>
        <p:nvSpPr>
          <p:cNvPr id="9" name="Slide Number Placeholder 8"/>
          <p:cNvSpPr>
            <a:spLocks noGrp="1"/>
          </p:cNvSpPr>
          <p:nvPr>
            <p:ph type="sldNum" sz="quarter" idx="12"/>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7" name="Date Placeholder 6"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1"/>
          </p:nvPr>
        </p:nvSpPr>
        <p:spPr/>
        <p:txBody>
          <a:bodyPr/>
          <a:lstStyle/>
          <a:p>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line title and bullet text">
    <p:spTree>
      <p:nvGrpSpPr>
        <p:cNvPr id="1" name=""/>
        <p:cNvGrpSpPr/>
        <p:nvPr/>
      </p:nvGrpSpPr>
      <p:grpSpPr>
        <a:xfrm>
          <a:off x="0" y="0"/>
          <a:ext cx="0" cy="0"/>
          <a:chOff x="0" y="0"/>
          <a:chExt cx="0" cy="0"/>
        </a:xfrm>
      </p:grpSpPr>
      <p:sp>
        <p:nvSpPr>
          <p:cNvPr id="5" name="Hvid baggrund"/>
          <p:cNvSpPr/>
          <p:nvPr userDrawn="1"/>
        </p:nvSpPr>
        <p:spPr bwMode="auto">
          <a:xfrm>
            <a:off x="0" y="-1"/>
            <a:ext cx="12196376" cy="5894387"/>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16" name="Black Rectangle"/>
          <p:cNvSpPr/>
          <p:nvPr userDrawn="1"/>
        </p:nvSpPr>
        <p:spPr>
          <a:xfrm>
            <a:off x="990258" y="1045684"/>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a:p>
            <a:pPr algn="ctr"/>
            <a:endParaRPr lang="en-GB" sz="4799"/>
          </a:p>
        </p:txBody>
      </p:sp>
      <p:sp>
        <p:nvSpPr>
          <p:cNvPr id="4" name="Title 1"/>
          <p:cNvSpPr>
            <a:spLocks noGrp="1"/>
          </p:cNvSpPr>
          <p:nvPr>
            <p:ph type="title"/>
          </p:nvPr>
        </p:nvSpPr>
        <p:spPr>
          <a:xfrm>
            <a:off x="315995" y="228628"/>
            <a:ext cx="11559010" cy="752101"/>
          </a:xfrm>
        </p:spPr>
        <p:txBody>
          <a:bodyPr anchor="t" anchorCtr="0"/>
          <a:lstStyle/>
          <a:p>
            <a:r>
              <a:rPr lang="en-GB"/>
              <a:t>Click to edit Master title style</a:t>
            </a:r>
          </a:p>
        </p:txBody>
      </p:sp>
      <p:sp>
        <p:nvSpPr>
          <p:cNvPr id="3" name="Content Placeholder 2"/>
          <p:cNvSpPr>
            <a:spLocks noGrp="1"/>
          </p:cNvSpPr>
          <p:nvPr>
            <p:ph idx="1"/>
          </p:nvPr>
        </p:nvSpPr>
        <p:spPr>
          <a:xfrm>
            <a:off x="986095" y="1373021"/>
            <a:ext cx="10222987" cy="4521366"/>
          </a:xfrm>
        </p:spPr>
        <p:txBody>
          <a:bodyPr/>
          <a:lstStyle>
            <a:lvl1pPr marL="0" indent="0">
              <a:buFont typeface="Calibri" panose="020F050202020403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TextBox 17"/>
          <p:cNvSpPr txBox="1"/>
          <p:nvPr userDrawn="1"/>
        </p:nvSpPr>
        <p:spPr>
          <a:xfrm>
            <a:off x="-1974112" y="340162"/>
            <a:ext cx="1826368" cy="307777"/>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én linje</a:t>
            </a:r>
            <a:endParaRPr lang="en-GB" sz="4799"/>
          </a:p>
          <a:p>
            <a:pPr algn="r">
              <a:lnSpc>
                <a:spcPct val="100000"/>
              </a:lnSpc>
            </a:pPr>
            <a:r>
              <a:rPr lang="en-GB" sz="1000" noProof="1">
                <a:solidFill>
                  <a:schemeClr val="tx1">
                    <a:lumMod val="75000"/>
                    <a:lumOff val="25000"/>
                  </a:schemeClr>
                </a:solidFill>
              </a:rPr>
              <a:t>Light eller AU Passata Bold</a:t>
            </a:r>
            <a:endParaRPr lang="en-GB" sz="4799"/>
          </a:p>
        </p:txBody>
      </p:sp>
      <p:sp>
        <p:nvSpPr>
          <p:cNvPr id="9" name="Slide Number Placeholder 8"/>
          <p:cNvSpPr>
            <a:spLocks noGrp="1"/>
          </p:cNvSpPr>
          <p:nvPr>
            <p:ph type="sldNum" sz="quarter" idx="12"/>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7" name="Date Placeholder 6"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997128513"/>
      </p:ext>
    </p:extLst>
  </p:cSld>
  <p:clrMapOvr>
    <a:masterClrMapping/>
  </p:clrMapOvr>
  <p:extLst>
    <p:ext uri="{DCECCB84-F9BA-43D5-87BE-67443E8EF086}">
      <p15:sldGuideLst xmlns:p15="http://schemas.microsoft.com/office/powerpoint/2012/main">
        <p15:guide id="1" orient="horz" pos="865" userDrawn="1">
          <p15:clr>
            <a:srgbClr val="00000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14" name="Hvid baggrund"/>
          <p:cNvSpPr/>
          <p:nvPr userDrawn="1"/>
        </p:nvSpPr>
        <p:spPr bwMode="auto">
          <a:xfrm>
            <a:off x="0" y="0"/>
            <a:ext cx="12196376" cy="5911200"/>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15" name="Black Rectangle"/>
          <p:cNvSpPr/>
          <p:nvPr userDrawn="1"/>
        </p:nvSpPr>
        <p:spPr>
          <a:xfrm>
            <a:off x="990258" y="1045684"/>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a:p>
            <a:pPr algn="ctr"/>
            <a:endParaRPr lang="en-GB" sz="4799"/>
          </a:p>
        </p:txBody>
      </p:sp>
      <p:sp>
        <p:nvSpPr>
          <p:cNvPr id="2" name="Title 1"/>
          <p:cNvSpPr>
            <a:spLocks noGrp="1"/>
          </p:cNvSpPr>
          <p:nvPr>
            <p:ph type="title" hasCustomPrompt="1"/>
          </p:nvPr>
        </p:nvSpPr>
        <p:spPr>
          <a:xfrm>
            <a:off x="316883" y="230400"/>
            <a:ext cx="5645733" cy="752400"/>
          </a:xfrm>
        </p:spPr>
        <p:txBody>
          <a:bodyPr anchor="t" anchorCtr="0"/>
          <a:lstStyle>
            <a:lvl1pPr>
              <a:defRPr/>
            </a:lvl1pPr>
          </a:lstStyle>
          <a:p>
            <a:r>
              <a:rPr lang="en-GB"/>
              <a:t>Insert title</a:t>
            </a:r>
          </a:p>
        </p:txBody>
      </p:sp>
      <p:sp>
        <p:nvSpPr>
          <p:cNvPr id="10" name="Text Placeholder 2"/>
          <p:cNvSpPr>
            <a:spLocks noGrp="1"/>
          </p:cNvSpPr>
          <p:nvPr>
            <p:ph type="body" sz="quarter" idx="14"/>
          </p:nvPr>
        </p:nvSpPr>
        <p:spPr>
          <a:xfrm>
            <a:off x="986095" y="1371600"/>
            <a:ext cx="4976521" cy="4525964"/>
          </a:xfrm>
        </p:spPr>
        <p:txBody>
          <a:bodyPr/>
          <a:lstStyle>
            <a:lvl1pPr marL="0" indent="0">
              <a:buFont typeface="Calibri" panose="020F050202020403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Picture Placeholder 3"/>
          <p:cNvSpPr>
            <a:spLocks noGrp="1"/>
          </p:cNvSpPr>
          <p:nvPr>
            <p:ph type="pic" sz="quarter" idx="13" hasCustomPrompt="1"/>
          </p:nvPr>
        </p:nvSpPr>
        <p:spPr>
          <a:xfrm>
            <a:off x="6231821" y="315913"/>
            <a:ext cx="5645580" cy="5581650"/>
          </a:xfrm>
        </p:spPr>
        <p:txBody>
          <a:bodyPr/>
          <a:lstStyle>
            <a:lvl1pPr marL="0" indent="0">
              <a:buNone/>
              <a:defRPr b="0"/>
            </a:lvl1pPr>
          </a:lstStyle>
          <a:p>
            <a:r>
              <a:rPr lang="en-GB"/>
              <a:t>Click here and add image via Templafy Image Library</a:t>
            </a:r>
          </a:p>
        </p:txBody>
      </p:sp>
      <p:sp>
        <p:nvSpPr>
          <p:cNvPr id="9" name="TextBox 8"/>
          <p:cNvSpPr txBox="1"/>
          <p:nvPr userDrawn="1"/>
        </p:nvSpPr>
        <p:spPr>
          <a:xfrm>
            <a:off x="-1974112" y="340162"/>
            <a:ext cx="1826368" cy="307777"/>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én linje</a:t>
            </a:r>
            <a:endParaRPr lang="en-GB" sz="4799"/>
          </a:p>
          <a:p>
            <a:pPr algn="r">
              <a:lnSpc>
                <a:spcPct val="100000"/>
              </a:lnSpc>
            </a:pPr>
            <a:r>
              <a:rPr lang="en-GB" sz="1000" noProof="1">
                <a:solidFill>
                  <a:schemeClr val="tx1">
                    <a:lumMod val="75000"/>
                    <a:lumOff val="25000"/>
                  </a:schemeClr>
                </a:solidFill>
              </a:rPr>
              <a:t>Light eller AU Passata Bold</a:t>
            </a:r>
            <a:endParaRPr lang="en-GB" sz="4799"/>
          </a:p>
        </p:txBody>
      </p:sp>
      <p:sp>
        <p:nvSpPr>
          <p:cNvPr id="8" name="Slide Number Placeholder 7"/>
          <p:cNvSpPr>
            <a:spLocks noGrp="1"/>
          </p:cNvSpPr>
          <p:nvPr>
            <p:ph type="sldNum" sz="quarter" idx="17"/>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5" name="Date Placeholder 4" hidden="1"/>
          <p:cNvSpPr>
            <a:spLocks noGrp="1"/>
          </p:cNvSpPr>
          <p:nvPr>
            <p:ph type="dt" sz="half" idx="15"/>
          </p:nvPr>
        </p:nvSpPr>
        <p:spPr/>
        <p:txBody>
          <a:bodyPr/>
          <a:lstStyle/>
          <a:p>
            <a:fld id="{78417F83-4CBA-48F2-BAD0-783AE3701E32}" type="datetimeFigureOut">
              <a:rPr lang="en-GB" smtClean="0"/>
              <a:pPr/>
              <a:t>21/12/2023</a:t>
            </a:fld>
            <a:r>
              <a:rPr lang="en-GB"/>
              <a:t>12/10/2021</a:t>
            </a:r>
          </a:p>
        </p:txBody>
      </p:sp>
      <p:sp>
        <p:nvSpPr>
          <p:cNvPr id="6" name="Footer Placeholder 5" hidden="1"/>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3999787102"/>
      </p:ext>
    </p:extLst>
  </p:cSld>
  <p:clrMapOvr>
    <a:masterClrMapping/>
  </p:clrMapOvr>
  <p:extLst>
    <p:ext uri="{DCECCB84-F9BA-43D5-87BE-67443E8EF086}">
      <p15:sldGuideLst xmlns:p15="http://schemas.microsoft.com/office/powerpoint/2012/main">
        <p15:guide id="1" pos="3925" userDrawn="1">
          <p15:clr>
            <a:srgbClr val="A4A3A4"/>
          </p15:clr>
        </p15:guide>
        <p15:guide id="2" pos="3756" userDrawn="1">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ersonal information">
    <p:spTree>
      <p:nvGrpSpPr>
        <p:cNvPr id="1" name=""/>
        <p:cNvGrpSpPr/>
        <p:nvPr/>
      </p:nvGrpSpPr>
      <p:grpSpPr>
        <a:xfrm>
          <a:off x="0" y="0"/>
          <a:ext cx="0" cy="0"/>
          <a:chOff x="0" y="0"/>
          <a:chExt cx="0" cy="0"/>
        </a:xfrm>
      </p:grpSpPr>
      <p:sp>
        <p:nvSpPr>
          <p:cNvPr id="14" name="Hvid baggrund"/>
          <p:cNvSpPr/>
          <p:nvPr userDrawn="1"/>
        </p:nvSpPr>
        <p:spPr bwMode="auto">
          <a:xfrm>
            <a:off x="0" y="1"/>
            <a:ext cx="12196376" cy="5911011"/>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15" name="Black Rectangle"/>
          <p:cNvSpPr/>
          <p:nvPr userDrawn="1"/>
        </p:nvSpPr>
        <p:spPr>
          <a:xfrm>
            <a:off x="1001336" y="2694542"/>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a:p>
            <a:pPr algn="ctr"/>
            <a:endParaRPr lang="en-GB" sz="4799"/>
          </a:p>
        </p:txBody>
      </p:sp>
      <p:sp>
        <p:nvSpPr>
          <p:cNvPr id="2" name="Title 1"/>
          <p:cNvSpPr>
            <a:spLocks noGrp="1"/>
          </p:cNvSpPr>
          <p:nvPr>
            <p:ph type="title"/>
          </p:nvPr>
        </p:nvSpPr>
        <p:spPr>
          <a:xfrm>
            <a:off x="986095" y="1484784"/>
            <a:ext cx="4976521" cy="971980"/>
          </a:xfrm>
        </p:spPr>
        <p:txBody>
          <a:bodyPr anchor="b" anchorCtr="0"/>
          <a:lstStyle>
            <a:lvl1pPr>
              <a:lnSpc>
                <a:spcPct val="95000"/>
              </a:lnSpc>
              <a:defRPr sz="3000">
                <a:latin typeface="+mn-lt"/>
              </a:defRPr>
            </a:lvl1pPr>
          </a:lstStyle>
          <a:p>
            <a:r>
              <a:rPr lang="en-GB"/>
              <a:t>Click to edit Master title style</a:t>
            </a:r>
          </a:p>
        </p:txBody>
      </p:sp>
      <p:sp>
        <p:nvSpPr>
          <p:cNvPr id="10" name="Text Placeholder 2"/>
          <p:cNvSpPr>
            <a:spLocks noGrp="1"/>
          </p:cNvSpPr>
          <p:nvPr>
            <p:ph type="body" sz="quarter" idx="14"/>
          </p:nvPr>
        </p:nvSpPr>
        <p:spPr>
          <a:xfrm>
            <a:off x="986095" y="3010711"/>
            <a:ext cx="4976521" cy="1858449"/>
          </a:xfrm>
        </p:spPr>
        <p:txBody>
          <a:bodyPr/>
          <a:lstStyle>
            <a:lvl1pPr marL="0" indent="0">
              <a:buFont typeface="Calibri" panose="020F0502020204030204" pitchFamily="34" charset="0"/>
              <a:buChar char="​"/>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6</a:t>
            </a:r>
          </a:p>
        </p:txBody>
      </p:sp>
      <p:sp>
        <p:nvSpPr>
          <p:cNvPr id="7" name="Picture Placeholder 3"/>
          <p:cNvSpPr>
            <a:spLocks noGrp="1"/>
          </p:cNvSpPr>
          <p:nvPr>
            <p:ph type="pic" sz="quarter" idx="13" hasCustomPrompt="1"/>
          </p:nvPr>
        </p:nvSpPr>
        <p:spPr>
          <a:xfrm>
            <a:off x="6233223" y="315913"/>
            <a:ext cx="5646270" cy="5583600"/>
          </a:xfrm>
        </p:spPr>
        <p:txBody>
          <a:bodyPr/>
          <a:lstStyle>
            <a:lvl1pPr marL="0" indent="0">
              <a:buNone/>
              <a:defRPr b="0"/>
            </a:lvl1pPr>
          </a:lstStyle>
          <a:p>
            <a:r>
              <a:rPr lang="en-GB"/>
              <a:t>Click here and add image via Templafy Image Library</a:t>
            </a:r>
          </a:p>
        </p:txBody>
      </p:sp>
      <p:sp>
        <p:nvSpPr>
          <p:cNvPr id="9" name="TextBox 8"/>
          <p:cNvSpPr txBox="1"/>
          <p:nvPr userDrawn="1"/>
        </p:nvSpPr>
        <p:spPr>
          <a:xfrm>
            <a:off x="-1974112" y="1780882"/>
            <a:ext cx="1826368" cy="153888"/>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to</a:t>
            </a:r>
            <a:r>
              <a:rPr lang="en-GB" sz="1000" baseline="0" noProof="1">
                <a:solidFill>
                  <a:schemeClr val="tx1">
                    <a:lumMod val="75000"/>
                    <a:lumOff val="25000"/>
                  </a:schemeClr>
                </a:solidFill>
              </a:rPr>
              <a:t> linjer</a:t>
            </a:r>
            <a:endParaRPr lang="en-GB" sz="4799"/>
          </a:p>
        </p:txBody>
      </p:sp>
      <p:sp>
        <p:nvSpPr>
          <p:cNvPr id="8" name="Slide Number Placeholder 7"/>
          <p:cNvSpPr>
            <a:spLocks noGrp="1"/>
          </p:cNvSpPr>
          <p:nvPr>
            <p:ph type="sldNum" sz="quarter" idx="17"/>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5" name="Date Placeholder 4" hidden="1"/>
          <p:cNvSpPr>
            <a:spLocks noGrp="1"/>
          </p:cNvSpPr>
          <p:nvPr>
            <p:ph type="dt" sz="half" idx="15"/>
          </p:nvPr>
        </p:nvSpPr>
        <p:spPr/>
        <p:txBody>
          <a:bodyPr/>
          <a:lstStyle/>
          <a:p>
            <a:fld id="{78417F83-4CBA-48F2-BAD0-783AE3701E32}" type="datetimeFigureOut">
              <a:rPr lang="en-GB" smtClean="0"/>
              <a:pPr/>
              <a:t>21/12/2023</a:t>
            </a:fld>
            <a:r>
              <a:rPr lang="en-GB"/>
              <a:t>12/10/2021</a:t>
            </a:r>
          </a:p>
        </p:txBody>
      </p:sp>
      <p:sp>
        <p:nvSpPr>
          <p:cNvPr id="6" name="Footer Placeholder 5" hidden="1"/>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4270316488"/>
      </p:ext>
    </p:extLst>
  </p:cSld>
  <p:clrMapOvr>
    <a:masterClrMapping/>
  </p:clrMapOvr>
  <p:extLst>
    <p:ext uri="{DCECCB84-F9BA-43D5-87BE-67443E8EF086}">
      <p15:sldGuideLst xmlns:p15="http://schemas.microsoft.com/office/powerpoint/2012/main">
        <p15:guide id="1" pos="3931" userDrawn="1">
          <p15:clr>
            <a:srgbClr val="A4A3A4"/>
          </p15:clr>
        </p15:guide>
        <p15:guide id="2" pos="3756" userDrawn="1">
          <p15:clr>
            <a:srgbClr val="A4A3A4"/>
          </p15:clr>
        </p15:guide>
        <p15:guide id="3" orient="horz" pos="3069" userDrawn="1">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5" name="Picture Placeholder 1"/>
          <p:cNvSpPr>
            <a:spLocks noGrp="1"/>
          </p:cNvSpPr>
          <p:nvPr>
            <p:ph type="pic" sz="quarter" idx="11" hasCustomPrompt="1"/>
          </p:nvPr>
        </p:nvSpPr>
        <p:spPr>
          <a:xfrm>
            <a:off x="316883" y="316800"/>
            <a:ext cx="11562611" cy="5583600"/>
          </a:xfrm>
          <a:solidFill>
            <a:schemeClr val="bg1"/>
          </a:solidFill>
        </p:spPr>
        <p:txBody>
          <a:bodyPr/>
          <a:lstStyle>
            <a:lvl1pPr marL="0" indent="0">
              <a:buFontTx/>
              <a:buNone/>
              <a:defRPr b="0"/>
            </a:lvl1pPr>
          </a:lstStyle>
          <a:p>
            <a:r>
              <a:rPr lang="en-GB"/>
              <a:t>Click here and add image via Templafy Image Library</a:t>
            </a:r>
          </a:p>
        </p:txBody>
      </p:sp>
      <p:sp>
        <p:nvSpPr>
          <p:cNvPr id="8" name="Slide Number Placeholder 7"/>
          <p:cNvSpPr>
            <a:spLocks noGrp="1"/>
          </p:cNvSpPr>
          <p:nvPr>
            <p:ph type="sldNum" sz="quarter" idx="14"/>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2"/>
          </p:nvPr>
        </p:nvSpPr>
        <p:spPr/>
        <p:txBody>
          <a:bodyPr/>
          <a:lstStyle/>
          <a:p>
            <a:fld id="{78417F83-4CBA-48F2-BAD0-783AE3701E32}" type="datetimeFigureOut">
              <a:rPr lang="en-GB" smtClean="0"/>
              <a:pPr/>
              <a:t>21/12/2023</a:t>
            </a:fld>
            <a:r>
              <a:rPr lang="en-GB"/>
              <a:t>12/10/2021</a:t>
            </a:r>
          </a:p>
        </p:txBody>
      </p:sp>
      <p:sp>
        <p:nvSpPr>
          <p:cNvPr id="7" name="Footer Placeholder 6" hidden="1"/>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3077618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83" y="316800"/>
            <a:ext cx="5646270" cy="5583600"/>
          </a:xfrm>
          <a:solidFill>
            <a:schemeClr val="bg1"/>
          </a:solidFill>
        </p:spPr>
        <p:txBody>
          <a:bodyPr/>
          <a:lstStyle>
            <a:lvl1pPr marL="0" indent="0">
              <a:buFontTx/>
              <a:buNone/>
              <a:defRPr b="0"/>
            </a:lvl1pPr>
          </a:lstStyle>
          <a:p>
            <a:r>
              <a:rPr lang="en-GB"/>
              <a:t>Click here and add image via Templafy Image Library</a:t>
            </a:r>
          </a:p>
        </p:txBody>
      </p:sp>
      <p:sp>
        <p:nvSpPr>
          <p:cNvPr id="5" name="Picture Placeholder 2"/>
          <p:cNvSpPr>
            <a:spLocks noGrp="1"/>
          </p:cNvSpPr>
          <p:nvPr>
            <p:ph type="pic" sz="quarter" idx="12" hasCustomPrompt="1"/>
          </p:nvPr>
        </p:nvSpPr>
        <p:spPr>
          <a:xfrm>
            <a:off x="6233223" y="316800"/>
            <a:ext cx="5646270" cy="5583600"/>
          </a:xfrm>
        </p:spPr>
        <p:txBody>
          <a:bodyPr/>
          <a:lstStyle>
            <a:lvl1pPr marL="0" indent="0">
              <a:buFontTx/>
              <a:buNone/>
              <a:defRPr b="0"/>
            </a:lvl1pPr>
          </a:lstStyle>
          <a:p>
            <a:r>
              <a:rPr lang="en-GB"/>
              <a:t>Click here and add image via Templafy Image Library</a:t>
            </a:r>
          </a:p>
        </p:txBody>
      </p:sp>
      <p:sp>
        <p:nvSpPr>
          <p:cNvPr id="9" name="Slide Number Placeholder 8"/>
          <p:cNvSpPr>
            <a:spLocks noGrp="1"/>
          </p:cNvSpPr>
          <p:nvPr>
            <p:ph type="sldNum" sz="quarter" idx="15"/>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7" name="Date Placeholder 6" hidden="1"/>
          <p:cNvSpPr>
            <a:spLocks noGrp="1"/>
          </p:cNvSpPr>
          <p:nvPr>
            <p:ph type="dt" sz="half" idx="13"/>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087004173"/>
      </p:ext>
    </p:extLst>
  </p:cSld>
  <p:clrMapOvr>
    <a:masterClrMapping/>
  </p:clrMapOvr>
  <p:extLst>
    <p:ext uri="{DCECCB84-F9BA-43D5-87BE-67443E8EF086}">
      <p15:sldGuideLst xmlns:p15="http://schemas.microsoft.com/office/powerpoint/2012/main">
        <p15:guide id="1" pos="3925" userDrawn="1">
          <p15:clr>
            <a:srgbClr val="A4A3A4"/>
          </p15:clr>
        </p15:guide>
        <p15:guide id="2" pos="3755" userDrawn="1">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83" y="316800"/>
            <a:ext cx="5646270" cy="2653200"/>
          </a:xfrm>
          <a:solidFill>
            <a:schemeClr val="bg1"/>
          </a:solidFill>
        </p:spPr>
        <p:txBody>
          <a:bodyPr/>
          <a:lstStyle>
            <a:lvl1pPr marL="0" indent="0">
              <a:buFontTx/>
              <a:buNone/>
              <a:defRPr b="0"/>
            </a:lvl1pPr>
          </a:lstStyle>
          <a:p>
            <a:r>
              <a:rPr lang="en-GB"/>
              <a:t>Click here and add image via Templafy Image Library</a:t>
            </a:r>
          </a:p>
        </p:txBody>
      </p:sp>
      <p:sp>
        <p:nvSpPr>
          <p:cNvPr id="7" name="Picture Placeholder 2"/>
          <p:cNvSpPr>
            <a:spLocks noGrp="1"/>
          </p:cNvSpPr>
          <p:nvPr>
            <p:ph type="pic" sz="quarter" idx="13" hasCustomPrompt="1"/>
          </p:nvPr>
        </p:nvSpPr>
        <p:spPr>
          <a:xfrm>
            <a:off x="316883" y="3237372"/>
            <a:ext cx="5646270" cy="2653200"/>
          </a:xfrm>
        </p:spPr>
        <p:txBody>
          <a:bodyPr/>
          <a:lstStyle>
            <a:lvl1pPr marL="0" indent="0">
              <a:buFontTx/>
              <a:buNone/>
              <a:defRPr b="0"/>
            </a:lvl1pPr>
          </a:lstStyle>
          <a:p>
            <a:r>
              <a:rPr lang="en-GB"/>
              <a:t>Click here and add image via Templafy Image Library</a:t>
            </a:r>
          </a:p>
        </p:txBody>
      </p:sp>
      <p:sp>
        <p:nvSpPr>
          <p:cNvPr id="5" name="Picture Placeholder 3"/>
          <p:cNvSpPr>
            <a:spLocks noGrp="1"/>
          </p:cNvSpPr>
          <p:nvPr>
            <p:ph type="pic" sz="quarter" idx="12" hasCustomPrompt="1"/>
          </p:nvPr>
        </p:nvSpPr>
        <p:spPr>
          <a:xfrm>
            <a:off x="6233223" y="316800"/>
            <a:ext cx="5646270" cy="5583600"/>
          </a:xfrm>
        </p:spPr>
        <p:txBody>
          <a:bodyPr/>
          <a:lstStyle>
            <a:lvl1pPr marL="0" indent="0">
              <a:buFontTx/>
              <a:buNone/>
              <a:defRPr b="0"/>
            </a:lvl1pPr>
          </a:lstStyle>
          <a:p>
            <a:r>
              <a:rPr lang="en-GB"/>
              <a:t>Click here and add image via Templafy Image Library</a:t>
            </a:r>
          </a:p>
        </p:txBody>
      </p:sp>
      <p:sp>
        <p:nvSpPr>
          <p:cNvPr id="10" name="Slide Number Placeholder 9"/>
          <p:cNvSpPr>
            <a:spLocks noGrp="1"/>
          </p:cNvSpPr>
          <p:nvPr>
            <p:ph type="sldNum" sz="quarter" idx="16"/>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8" name="Date Placeholder 7" hidden="1"/>
          <p:cNvSpPr>
            <a:spLocks noGrp="1"/>
          </p:cNvSpPr>
          <p:nvPr>
            <p:ph type="dt" sz="half" idx="14"/>
          </p:nvPr>
        </p:nvSpPr>
        <p:spPr/>
        <p:txBody>
          <a:bodyPr/>
          <a:lstStyle/>
          <a:p>
            <a:fld id="{78417F83-4CBA-48F2-BAD0-783AE3701E32}" type="datetimeFigureOut">
              <a:rPr lang="en-GB" smtClean="0"/>
              <a:pPr/>
              <a:t>21/12/2023</a:t>
            </a:fld>
            <a:r>
              <a:rPr lang="en-GB"/>
              <a:t>12/10/2021</a:t>
            </a:r>
          </a:p>
        </p:txBody>
      </p:sp>
      <p:sp>
        <p:nvSpPr>
          <p:cNvPr id="9" name="Footer Placeholder 8" hidden="1"/>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2260751815"/>
      </p:ext>
    </p:extLst>
  </p:cSld>
  <p:clrMapOvr>
    <a:masterClrMapping/>
  </p:clrMapOvr>
  <p:extLst>
    <p:ext uri="{DCECCB84-F9BA-43D5-87BE-67443E8EF086}">
      <p15:sldGuideLst xmlns:p15="http://schemas.microsoft.com/office/powerpoint/2012/main">
        <p15:guide id="1" pos="3923" userDrawn="1">
          <p15:clr>
            <a:srgbClr val="A4A3A4"/>
          </p15:clr>
        </p15:guide>
        <p15:guide id="2" pos="3756" userDrawn="1">
          <p15:clr>
            <a:srgbClr val="A4A3A4"/>
          </p15:clr>
        </p15:guide>
        <p15:guide id="3" orient="horz" pos="2039" userDrawn="1">
          <p15:clr>
            <a:srgbClr val="A4A3A4"/>
          </p15:clr>
        </p15:guide>
        <p15:guide id="4" orient="horz" pos="1872" userDrawn="1">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egnaposto testo 5">
            <a:extLst>
              <a:ext uri="{FF2B5EF4-FFF2-40B4-BE49-F238E27FC236}">
                <a16:creationId xmlns:a16="http://schemas.microsoft.com/office/drawing/2014/main" id="{2749997F-D8B7-441E-8DFC-5C142024EC82}"/>
              </a:ext>
            </a:extLst>
          </p:cNvPr>
          <p:cNvSpPr>
            <a:spLocks noGrp="1"/>
          </p:cNvSpPr>
          <p:nvPr>
            <p:ph type="body" sz="quarter" idx="10" hasCustomPrompt="1"/>
          </p:nvPr>
        </p:nvSpPr>
        <p:spPr>
          <a:xfrm>
            <a:off x="2351655" y="459400"/>
            <a:ext cx="9229405" cy="422275"/>
          </a:xfrm>
          <a:prstGeom prst="rect">
            <a:avLst/>
          </a:prstGeom>
        </p:spPr>
        <p:txBody>
          <a:bodyPr/>
          <a:lstStyle>
            <a:lvl1pPr marL="0" indent="0">
              <a:buNone/>
              <a:defRPr>
                <a:solidFill>
                  <a:srgbClr val="548235"/>
                </a:solidFill>
                <a:latin typeface="+mj-lt"/>
              </a:defRPr>
            </a:lvl1pPr>
          </a:lstStyle>
          <a:p>
            <a:pPr lvl="0"/>
            <a:r>
              <a:rPr lang="it-IT" err="1"/>
              <a:t>Edit</a:t>
            </a:r>
            <a:r>
              <a:rPr lang="it-IT"/>
              <a:t> Kicker</a:t>
            </a:r>
          </a:p>
        </p:txBody>
      </p:sp>
      <p:sp>
        <p:nvSpPr>
          <p:cNvPr id="7" name="CasellaDiTesto 6">
            <a:extLst>
              <a:ext uri="{FF2B5EF4-FFF2-40B4-BE49-F238E27FC236}">
                <a16:creationId xmlns:a16="http://schemas.microsoft.com/office/drawing/2014/main" id="{F5DC915D-16F9-4C74-99F0-DD2B7071C341}"/>
              </a:ext>
            </a:extLst>
          </p:cNvPr>
          <p:cNvSpPr txBox="1"/>
          <p:nvPr userDrawn="1"/>
        </p:nvSpPr>
        <p:spPr>
          <a:xfrm>
            <a:off x="610940" y="421628"/>
            <a:ext cx="1854620" cy="523220"/>
          </a:xfrm>
          <a:prstGeom prst="rect">
            <a:avLst/>
          </a:prstGeom>
          <a:noFill/>
        </p:spPr>
        <p:txBody>
          <a:bodyPr wrap="square" rtlCol="0">
            <a:spAutoFit/>
          </a:bodyPr>
          <a:lstStyle/>
          <a:p>
            <a:r>
              <a:rPr lang="it-IT" sz="2800">
                <a:latin typeface="+mj-lt"/>
              </a:rPr>
              <a:t>TIME4CS</a:t>
            </a:r>
          </a:p>
        </p:txBody>
      </p:sp>
    </p:spTree>
    <p:extLst>
      <p:ext uri="{BB962C8B-B14F-4D97-AF65-F5344CB8AC3E}">
        <p14:creationId xmlns:p14="http://schemas.microsoft.com/office/powerpoint/2010/main" val="34358027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pictures II">
    <p:spTree>
      <p:nvGrpSpPr>
        <p:cNvPr id="1" name=""/>
        <p:cNvGrpSpPr/>
        <p:nvPr/>
      </p:nvGrpSpPr>
      <p:grpSpPr>
        <a:xfrm>
          <a:off x="0" y="0"/>
          <a:ext cx="0" cy="0"/>
          <a:chOff x="0" y="0"/>
          <a:chExt cx="0" cy="0"/>
        </a:xfrm>
      </p:grpSpPr>
      <p:sp>
        <p:nvSpPr>
          <p:cNvPr id="5" name="Picture Placeholder 1"/>
          <p:cNvSpPr>
            <a:spLocks noGrp="1"/>
          </p:cNvSpPr>
          <p:nvPr>
            <p:ph type="pic" sz="quarter" idx="12" hasCustomPrompt="1"/>
          </p:nvPr>
        </p:nvSpPr>
        <p:spPr>
          <a:xfrm>
            <a:off x="316883" y="316800"/>
            <a:ext cx="5646270" cy="5583600"/>
          </a:xfrm>
          <a:solidFill>
            <a:schemeClr val="bg1"/>
          </a:solidFill>
        </p:spPr>
        <p:txBody>
          <a:bodyPr/>
          <a:lstStyle>
            <a:lvl1pPr marL="0" indent="0">
              <a:buFontTx/>
              <a:buNone/>
              <a:defRPr b="0"/>
            </a:lvl1pPr>
          </a:lstStyle>
          <a:p>
            <a:r>
              <a:rPr lang="en-GB"/>
              <a:t>Click here and add image via Templafy Image Library</a:t>
            </a:r>
          </a:p>
        </p:txBody>
      </p:sp>
      <p:sp>
        <p:nvSpPr>
          <p:cNvPr id="4" name="Picture Placeholder 2"/>
          <p:cNvSpPr>
            <a:spLocks noGrp="1"/>
          </p:cNvSpPr>
          <p:nvPr>
            <p:ph type="pic" sz="quarter" idx="11" hasCustomPrompt="1"/>
          </p:nvPr>
        </p:nvSpPr>
        <p:spPr>
          <a:xfrm>
            <a:off x="6233223" y="316800"/>
            <a:ext cx="5646270" cy="2653200"/>
          </a:xfrm>
        </p:spPr>
        <p:txBody>
          <a:bodyPr/>
          <a:lstStyle>
            <a:lvl1pPr marL="0" indent="0">
              <a:buFontTx/>
              <a:buNone/>
              <a:defRPr b="0"/>
            </a:lvl1pPr>
          </a:lstStyle>
          <a:p>
            <a:r>
              <a:rPr lang="en-GB"/>
              <a:t>Click here and add image via Templafy Image Library</a:t>
            </a:r>
          </a:p>
        </p:txBody>
      </p:sp>
      <p:sp>
        <p:nvSpPr>
          <p:cNvPr id="7" name="Picture Placeholder 3"/>
          <p:cNvSpPr>
            <a:spLocks noGrp="1"/>
          </p:cNvSpPr>
          <p:nvPr>
            <p:ph type="pic" sz="quarter" idx="13" hasCustomPrompt="1"/>
          </p:nvPr>
        </p:nvSpPr>
        <p:spPr>
          <a:xfrm>
            <a:off x="6233223" y="3237372"/>
            <a:ext cx="5646270" cy="2653200"/>
          </a:xfrm>
        </p:spPr>
        <p:txBody>
          <a:bodyPr/>
          <a:lstStyle>
            <a:lvl1pPr marL="0" indent="0">
              <a:buFontTx/>
              <a:buNone/>
              <a:defRPr b="0"/>
            </a:lvl1pPr>
          </a:lstStyle>
          <a:p>
            <a:r>
              <a:rPr lang="en-GB"/>
              <a:t>Click here and add image via Templafy Image Library</a:t>
            </a:r>
          </a:p>
        </p:txBody>
      </p:sp>
      <p:sp>
        <p:nvSpPr>
          <p:cNvPr id="10" name="Slide Number Placeholder 9"/>
          <p:cNvSpPr>
            <a:spLocks noGrp="1"/>
          </p:cNvSpPr>
          <p:nvPr>
            <p:ph type="sldNum" sz="quarter" idx="16"/>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8" name="Date Placeholder 7" hidden="1"/>
          <p:cNvSpPr>
            <a:spLocks noGrp="1"/>
          </p:cNvSpPr>
          <p:nvPr>
            <p:ph type="dt" sz="half" idx="14"/>
          </p:nvPr>
        </p:nvSpPr>
        <p:spPr/>
        <p:txBody>
          <a:bodyPr/>
          <a:lstStyle/>
          <a:p>
            <a:fld id="{78417F83-4CBA-48F2-BAD0-783AE3701E32}" type="datetimeFigureOut">
              <a:rPr lang="en-GB" smtClean="0"/>
              <a:pPr/>
              <a:t>21/12/2023</a:t>
            </a:fld>
            <a:r>
              <a:rPr lang="en-GB"/>
              <a:t>12/10/2021</a:t>
            </a:r>
          </a:p>
        </p:txBody>
      </p:sp>
      <p:sp>
        <p:nvSpPr>
          <p:cNvPr id="9" name="Footer Placeholder 8" hidden="1"/>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93570263"/>
      </p:ext>
    </p:extLst>
  </p:cSld>
  <p:clrMapOvr>
    <a:masterClrMapping/>
  </p:clrMapOvr>
  <p:extLst>
    <p:ext uri="{DCECCB84-F9BA-43D5-87BE-67443E8EF086}">
      <p15:sldGuideLst xmlns:p15="http://schemas.microsoft.com/office/powerpoint/2012/main">
        <p15:guide id="1" pos="3923" userDrawn="1">
          <p15:clr>
            <a:srgbClr val="A4A3A4"/>
          </p15:clr>
        </p15:guide>
        <p15:guide id="2" pos="3756" userDrawn="1">
          <p15:clr>
            <a:srgbClr val="A4A3A4"/>
          </p15:clr>
        </p15:guide>
        <p15:guide id="3" orient="horz" pos="2039" userDrawn="1">
          <p15:clr>
            <a:srgbClr val="A4A3A4"/>
          </p15:clr>
        </p15:guide>
        <p15:guide id="4" orient="horz" pos="1872" userDrawn="1">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lide pictur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315996" y="315913"/>
            <a:ext cx="11560010" cy="6220354"/>
          </a:xfrm>
        </p:spPr>
        <p:txBody>
          <a:bodyPr/>
          <a:lstStyle>
            <a:lvl1pPr marL="0" indent="0">
              <a:buFontTx/>
              <a:buNone/>
              <a:defRPr b="0"/>
            </a:lvl1pPr>
          </a:lstStyle>
          <a:p>
            <a:r>
              <a:rPr lang="en-GB"/>
              <a:t>Click here and add image via Templafy Image Library</a:t>
            </a:r>
          </a:p>
        </p:txBody>
      </p:sp>
      <p:sp>
        <p:nvSpPr>
          <p:cNvPr id="8" name="Slide Number Placeholder 7"/>
          <p:cNvSpPr>
            <a:spLocks noGrp="1"/>
          </p:cNvSpPr>
          <p:nvPr>
            <p:ph type="sldNum" sz="quarter" idx="14"/>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2"/>
          </p:nvPr>
        </p:nvSpPr>
        <p:spPr/>
        <p:txBody>
          <a:bodyPr/>
          <a:lstStyle/>
          <a:p>
            <a:fld id="{78417F83-4CBA-48F2-BAD0-783AE3701E32}" type="datetimeFigureOut">
              <a:rPr lang="en-GB" smtClean="0"/>
              <a:pPr/>
              <a:t>21/12/2023</a:t>
            </a:fld>
            <a:r>
              <a:rPr lang="en-GB"/>
              <a:t>12/10/2021</a:t>
            </a:r>
          </a:p>
        </p:txBody>
      </p:sp>
      <p:sp>
        <p:nvSpPr>
          <p:cNvPr id="7" name="Footer Placeholder 6" hidden="1"/>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15349476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9" name="Hvid baggrund"/>
          <p:cNvSpPr/>
          <p:nvPr userDrawn="1"/>
        </p:nvSpPr>
        <p:spPr bwMode="auto">
          <a:xfrm>
            <a:off x="1" y="1"/>
            <a:ext cx="12192000"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10" name="Slide Number Placeholder 9"/>
          <p:cNvSpPr>
            <a:spLocks noGrp="1"/>
          </p:cNvSpPr>
          <p:nvPr>
            <p:ph type="sldNum" sz="quarter" idx="15"/>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3"/>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4"/>
          </p:nvPr>
        </p:nvSpPr>
        <p:spPr/>
        <p:txBody>
          <a:bodyPr/>
          <a:lstStyle/>
          <a:p>
            <a:endParaRPr lang="en-GB"/>
          </a:p>
        </p:txBody>
      </p:sp>
      <p:sp>
        <p:nvSpPr>
          <p:cNvPr id="11" name="Text Placeholder 61"/>
          <p:cNvSpPr>
            <a:spLocks noGrp="1"/>
          </p:cNvSpPr>
          <p:nvPr>
            <p:ph type="body" sz="quarter" idx="16" hasCustomPrompt="1"/>
          </p:nvPr>
        </p:nvSpPr>
        <p:spPr>
          <a:xfrm>
            <a:off x="1846421" y="1412776"/>
            <a:ext cx="8499157" cy="3744416"/>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algn="ctr">
              <a:buFontTx/>
              <a:buNone/>
              <a:defRPr/>
            </a:lvl3pPr>
          </a:lstStyle>
          <a:p>
            <a:pPr lvl="0"/>
            <a:r>
              <a:rPr lang="en-GB"/>
              <a:t>Click to add Quote text, for next level ENTER and TAB</a:t>
            </a:r>
          </a:p>
          <a:p>
            <a:pPr lvl="1"/>
            <a:r>
              <a:rPr lang="en-GB"/>
              <a:t>Second level</a:t>
            </a:r>
          </a:p>
          <a:p>
            <a:pPr lvl="2"/>
            <a:endParaRPr lang="en-GB"/>
          </a:p>
        </p:txBody>
      </p:sp>
    </p:spTree>
    <p:extLst>
      <p:ext uri="{BB962C8B-B14F-4D97-AF65-F5344CB8AC3E}">
        <p14:creationId xmlns:p14="http://schemas.microsoft.com/office/powerpoint/2010/main" val="17961400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and Quote slide">
    <p:spTree>
      <p:nvGrpSpPr>
        <p:cNvPr id="1" name=""/>
        <p:cNvGrpSpPr/>
        <p:nvPr/>
      </p:nvGrpSpPr>
      <p:grpSpPr>
        <a:xfrm>
          <a:off x="0" y="0"/>
          <a:ext cx="0" cy="0"/>
          <a:chOff x="0" y="0"/>
          <a:chExt cx="0" cy="0"/>
        </a:xfrm>
      </p:grpSpPr>
      <p:sp>
        <p:nvSpPr>
          <p:cNvPr id="8" name="Hvid baggrund"/>
          <p:cNvSpPr/>
          <p:nvPr userDrawn="1"/>
        </p:nvSpPr>
        <p:spPr bwMode="auto">
          <a:xfrm>
            <a:off x="1" y="1"/>
            <a:ext cx="12192000"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5" name="Title 1"/>
          <p:cNvSpPr>
            <a:spLocks noGrp="1"/>
          </p:cNvSpPr>
          <p:nvPr>
            <p:ph type="title"/>
          </p:nvPr>
        </p:nvSpPr>
        <p:spPr>
          <a:xfrm>
            <a:off x="315995" y="230400"/>
            <a:ext cx="11566212" cy="752400"/>
          </a:xfrm>
        </p:spPr>
        <p:txBody>
          <a:bodyPr anchor="t" anchorCtr="0"/>
          <a:lstStyle/>
          <a:p>
            <a:r>
              <a:rPr lang="en-GB"/>
              <a:t>Click to edit Master title style</a:t>
            </a:r>
          </a:p>
        </p:txBody>
      </p:sp>
      <p:sp>
        <p:nvSpPr>
          <p:cNvPr id="7" name="Text Placeholder 2"/>
          <p:cNvSpPr>
            <a:spLocks noGrp="1"/>
          </p:cNvSpPr>
          <p:nvPr>
            <p:ph type="body" sz="quarter" idx="11" hasCustomPrompt="1"/>
          </p:nvPr>
        </p:nvSpPr>
        <p:spPr>
          <a:xfrm>
            <a:off x="2998849" y="1853461"/>
            <a:ext cx="6266328" cy="2725288"/>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marL="576000" indent="0">
              <a:buNone/>
              <a:defRPr/>
            </a:lvl3pPr>
          </a:lstStyle>
          <a:p>
            <a:pPr lvl="0"/>
            <a:r>
              <a:rPr lang="en-GB"/>
              <a:t>Click to add Quote text, for next level ENTER and TAB</a:t>
            </a:r>
          </a:p>
          <a:p>
            <a:pPr lvl="1"/>
            <a:r>
              <a:rPr lang="en-GB"/>
              <a:t>Second level</a:t>
            </a:r>
          </a:p>
        </p:txBody>
      </p:sp>
      <p:sp>
        <p:nvSpPr>
          <p:cNvPr id="11" name="Slide Number Placeholder 10"/>
          <p:cNvSpPr>
            <a:spLocks noGrp="1"/>
          </p:cNvSpPr>
          <p:nvPr>
            <p:ph type="sldNum" sz="quarter" idx="15"/>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3"/>
          </p:nvPr>
        </p:nvSpPr>
        <p:spPr/>
        <p:txBody>
          <a:bodyPr/>
          <a:lstStyle/>
          <a:p>
            <a:fld id="{78417F83-4CBA-48F2-BAD0-783AE3701E32}" type="datetimeFigureOut">
              <a:rPr lang="en-GB" smtClean="0"/>
              <a:pPr/>
              <a:t>21/12/2023</a:t>
            </a:fld>
            <a:r>
              <a:rPr lang="en-GB"/>
              <a:t>12/10/2021</a:t>
            </a:r>
          </a:p>
        </p:txBody>
      </p:sp>
      <p:sp>
        <p:nvSpPr>
          <p:cNvPr id="10" name="Footer Placeholder 9" hidden="1"/>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4951546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ull slide content">
    <p:spTree>
      <p:nvGrpSpPr>
        <p:cNvPr id="1" name=""/>
        <p:cNvGrpSpPr/>
        <p:nvPr/>
      </p:nvGrpSpPr>
      <p:grpSpPr>
        <a:xfrm>
          <a:off x="0" y="0"/>
          <a:ext cx="0" cy="0"/>
          <a:chOff x="0" y="0"/>
          <a:chExt cx="0" cy="0"/>
        </a:xfrm>
      </p:grpSpPr>
      <p:sp>
        <p:nvSpPr>
          <p:cNvPr id="5" name="Content Placeholder 1"/>
          <p:cNvSpPr>
            <a:spLocks noGrp="1"/>
          </p:cNvSpPr>
          <p:nvPr>
            <p:ph sz="quarter" idx="12"/>
          </p:nvPr>
        </p:nvSpPr>
        <p:spPr>
          <a:xfrm>
            <a:off x="328698" y="328612"/>
            <a:ext cx="11553659" cy="6213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Slide Number Placeholder 7"/>
          <p:cNvSpPr>
            <a:spLocks noGrp="1"/>
          </p:cNvSpPr>
          <p:nvPr>
            <p:ph type="sldNum" sz="quarter" idx="15"/>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3"/>
          </p:nvPr>
        </p:nvSpPr>
        <p:spPr/>
        <p:txBody>
          <a:bodyPr/>
          <a:lstStyle/>
          <a:p>
            <a:fld id="{78417F83-4CBA-48F2-BAD0-783AE3701E32}" type="datetimeFigureOut">
              <a:rPr lang="en-GB" smtClean="0"/>
              <a:pPr/>
              <a:t>21/12/2023</a:t>
            </a:fld>
            <a:r>
              <a:rPr lang="en-GB"/>
              <a:t>12/10/2021</a:t>
            </a:r>
          </a:p>
        </p:txBody>
      </p:sp>
      <p:sp>
        <p:nvSpPr>
          <p:cNvPr id="7" name="Footer Placeholder 6" hidden="1"/>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78156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6" name="TextBox 5"/>
          <p:cNvSpPr txBox="1"/>
          <p:nvPr userDrawn="1"/>
        </p:nvSpPr>
        <p:spPr>
          <a:xfrm>
            <a:off x="-2160917" y="1022477"/>
            <a:ext cx="2013173" cy="473425"/>
          </a:xfrm>
          <a:prstGeom prst="rect">
            <a:avLst/>
          </a:prstGeom>
          <a:noFill/>
        </p:spPr>
        <p:txBody>
          <a:bodyPr wrap="square" lIns="0" tIns="0" rIns="0" bIns="0" rtlCol="0">
            <a:noAutofit/>
          </a:bodyPr>
          <a:lstStyle/>
          <a:p>
            <a:pPr algn="r">
              <a:lnSpc>
                <a:spcPct val="100000"/>
              </a:lnSpc>
            </a:pPr>
            <a:r>
              <a:rPr lang="en-GB"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en-GB" sz="1000" noProof="1">
                <a:solidFill>
                  <a:schemeClr val="tx1">
                    <a:lumMod val="75000"/>
                    <a:lumOff val="25000"/>
                  </a:schemeClr>
                </a:solidFill>
              </a:rPr>
              <a:t>til AU Passata Light</a:t>
            </a:r>
            <a:endParaRPr lang="en-GB" sz="4799"/>
          </a:p>
        </p:txBody>
      </p:sp>
      <p:sp>
        <p:nvSpPr>
          <p:cNvPr id="9" name="Slide Number Placeholder 8"/>
          <p:cNvSpPr>
            <a:spLocks noGrp="1"/>
          </p:cNvSpPr>
          <p:nvPr>
            <p:ph type="sldNum" sz="quarter" idx="12"/>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7" name="Date Placeholder 6"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1"/>
          </p:nvPr>
        </p:nvSpPr>
        <p:spPr/>
        <p:txBody>
          <a:bodyPr/>
          <a:lstStyle/>
          <a:p>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Rectangle 2"/>
          <p:cNvSpPr/>
          <p:nvPr userDrawn="1"/>
        </p:nvSpPr>
        <p:spPr bwMode="auto">
          <a:xfrm>
            <a:off x="766019" y="1340768"/>
            <a:ext cx="1224455" cy="504056"/>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5" name="Slide Number Placeholder 4"/>
          <p:cNvSpPr>
            <a:spLocks noGrp="1"/>
          </p:cNvSpPr>
          <p:nvPr>
            <p:ph type="sldNum" sz="quarter" idx="12"/>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4" name="Footer Placeholder 3" hidden="1"/>
          <p:cNvSpPr>
            <a:spLocks noGrp="1"/>
          </p:cNvSpPr>
          <p:nvPr>
            <p:ph type="ftr" sz="quarter" idx="11"/>
          </p:nvPr>
        </p:nvSpPr>
        <p:spPr/>
        <p:txBody>
          <a:bodyPr/>
          <a:lstStyle/>
          <a:p>
            <a:endParaRPr lang="en-GB"/>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End slide Logo">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pic>
        <p:nvPicPr>
          <p:cNvPr id="6" nam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0034" y="2163364"/>
            <a:ext cx="2531931" cy="2531272"/>
          </a:xfrm>
          <a:prstGeom prst="rect">
            <a:avLst/>
          </a:prstGeom>
        </p:spPr>
      </p:pic>
      <p:sp>
        <p:nvSpPr>
          <p:cNvPr id="5" name="Date Placeholder 4"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7" name="Footer Placeholder 6" hidden="1"/>
          <p:cNvSpPr>
            <a:spLocks noGrp="1"/>
          </p:cNvSpPr>
          <p:nvPr>
            <p:ph type="ftr" sz="quarter" idx="11"/>
          </p:nvPr>
        </p:nvSpPr>
        <p:spPr/>
        <p:txBody>
          <a:bodyPr/>
          <a:lstStyle/>
          <a:p>
            <a:endParaRPr lang="en-GB"/>
          </a:p>
        </p:txBody>
      </p:sp>
      <p:sp>
        <p:nvSpPr>
          <p:cNvPr id="9" name="Slide Number Placeholder 8" hidden="1"/>
          <p:cNvSpPr>
            <a:spLocks noGrp="1"/>
          </p:cNvSpPr>
          <p:nvPr>
            <p:ph type="sldNum" sz="quarter" idx="12"/>
          </p:nvPr>
        </p:nvSpPr>
        <p:spPr>
          <a:xfrm>
            <a:off x="0" y="7020001"/>
            <a:ext cx="0" cy="734368"/>
          </a:xfrm>
        </p:spPr>
        <p:txBody>
          <a:bodyPr/>
          <a:lstStyle>
            <a:lvl1pPr>
              <a:defRPr sz="100">
                <a:noFill/>
              </a:defRPr>
            </a:lvl1pPr>
          </a:lstStyle>
          <a:p>
            <a:pPr>
              <a:defRPr/>
            </a:pPr>
            <a:fld id="{E90C1E0A-682D-40DC-B1EA-26C007FDC330}" type="slidenum">
              <a:rPr lang="en-GB" smtClean="0"/>
              <a:pPr>
                <a:defRPr/>
              </a:pPr>
              <a:t>‹#›</a:t>
            </a:fld>
            <a:endParaRPr lang="en-GB"/>
          </a:p>
        </p:txBody>
      </p:sp>
    </p:spTree>
    <p:extLst>
      <p:ext uri="{BB962C8B-B14F-4D97-AF65-F5344CB8AC3E}">
        <p14:creationId xmlns:p14="http://schemas.microsoft.com/office/powerpoint/2010/main" val="37974406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16"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sp>
        <p:nvSpPr>
          <p:cNvPr id="34" name="Pladsholder til tekst 2"/>
          <p:cNvSpPr txBox="1">
            <a:spLocks/>
          </p:cNvSpPr>
          <p:nvPr userDrawn="1"/>
        </p:nvSpPr>
        <p:spPr>
          <a:xfrm>
            <a:off x="1091198" y="2098690"/>
            <a:ext cx="12748736"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en-GB" sz="10000" kern="0">
                <a:solidFill>
                  <a:schemeClr val="accent6"/>
                </a:solidFill>
                <a:latin typeface="AU Peto" panose="040C0B07020602020301" pitchFamily="82" charset="0"/>
              </a:rPr>
              <a:t>Aarhus</a:t>
            </a:r>
            <a:endParaRPr lang="en-GB" sz="2200"/>
          </a:p>
        </p:txBody>
      </p:sp>
      <p:sp>
        <p:nvSpPr>
          <p:cNvPr id="6" name="Pladsholder til tekst 2"/>
          <p:cNvSpPr txBox="1">
            <a:spLocks/>
          </p:cNvSpPr>
          <p:nvPr userDrawn="1"/>
        </p:nvSpPr>
        <p:spPr>
          <a:xfrm>
            <a:off x="7441478" y="2093601"/>
            <a:ext cx="4357619"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en-GB" sz="10000" kern="0" err="1">
                <a:solidFill>
                  <a:schemeClr val="bg1"/>
                </a:solidFill>
                <a:latin typeface="AU Peto" panose="040C0B07020602020301" pitchFamily="82" charset="0"/>
              </a:rPr>
              <a:t>uni</a:t>
            </a:r>
            <a:endParaRPr lang="en-GB" sz="10000" kern="0">
              <a:solidFill>
                <a:schemeClr val="bg1"/>
              </a:solidFill>
              <a:latin typeface="AU Peto" panose="040C0B07020602020301" pitchFamily="82" charset="0"/>
            </a:endParaRPr>
          </a:p>
        </p:txBody>
      </p:sp>
      <p:sp>
        <p:nvSpPr>
          <p:cNvPr id="7" name="Pladsholder til tekst 2"/>
          <p:cNvSpPr txBox="1">
            <a:spLocks/>
          </p:cNvSpPr>
          <p:nvPr userDrawn="1"/>
        </p:nvSpPr>
        <p:spPr>
          <a:xfrm>
            <a:off x="1881982" y="3428551"/>
            <a:ext cx="9291452"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gn="ctr">
              <a:lnSpc>
                <a:spcPct val="85000"/>
              </a:lnSpc>
            </a:pPr>
            <a:r>
              <a:rPr lang="en-GB" sz="10000" kern="0" err="1">
                <a:solidFill>
                  <a:schemeClr val="bg1"/>
                </a:solidFill>
                <a:latin typeface="AU Peto" panose="040C0B07020602020301" pitchFamily="82" charset="0"/>
              </a:rPr>
              <a:t>versiet</a:t>
            </a:r>
            <a:endParaRPr lang="en-GB" sz="10000">
              <a:solidFill>
                <a:schemeClr val="bg1"/>
              </a:solidFill>
              <a:latin typeface="AU Peto" panose="040C0B07020602020301" pitchFamily="82" charset="0"/>
            </a:endParaRPr>
          </a:p>
        </p:txBody>
      </p:sp>
      <p:sp>
        <p:nvSpPr>
          <p:cNvPr id="8" name="Date Placeholder 4" hidden="1"/>
          <p:cNvSpPr>
            <a:spLocks noGrp="1"/>
          </p:cNvSpPr>
          <p:nvPr>
            <p:ph type="dt" sz="half" idx="10"/>
          </p:nvPr>
        </p:nvSpPr>
        <p:spPr>
          <a:xfrm>
            <a:off x="0" y="7020000"/>
            <a:ext cx="0" cy="0"/>
          </a:xfrm>
        </p:spPr>
        <p:txBody>
          <a:bodyPr/>
          <a:lstStyle/>
          <a:p>
            <a:fld id="{78417F83-4CBA-48F2-BAD0-783AE3701E32}" type="datetimeFigureOut">
              <a:rPr lang="en-GB" smtClean="0"/>
              <a:pPr/>
              <a:t>21/12/2023</a:t>
            </a:fld>
            <a:r>
              <a:rPr lang="en-GB"/>
              <a:t>12/10/2021</a:t>
            </a:r>
          </a:p>
        </p:txBody>
      </p:sp>
      <p:sp>
        <p:nvSpPr>
          <p:cNvPr id="9" name="Footer Placeholder 6" hidden="1"/>
          <p:cNvSpPr>
            <a:spLocks noGrp="1"/>
          </p:cNvSpPr>
          <p:nvPr>
            <p:ph type="ftr" sz="quarter" idx="11"/>
          </p:nvPr>
        </p:nvSpPr>
        <p:spPr>
          <a:xfrm>
            <a:off x="0" y="7020000"/>
            <a:ext cx="0" cy="0"/>
          </a:xfrm>
        </p:spPr>
        <p:txBody>
          <a:bodyPr/>
          <a:lstStyle/>
          <a:p>
            <a:endParaRPr lang="en-GB"/>
          </a:p>
        </p:txBody>
      </p:sp>
      <p:sp>
        <p:nvSpPr>
          <p:cNvPr id="10" name="Slide Number Placeholder 8" hidden="1"/>
          <p:cNvSpPr>
            <a:spLocks noGrp="1"/>
          </p:cNvSpPr>
          <p:nvPr>
            <p:ph type="sldNum" sz="quarter" idx="12"/>
          </p:nvPr>
        </p:nvSpPr>
        <p:spPr>
          <a:xfrm>
            <a:off x="0" y="7020001"/>
            <a:ext cx="0" cy="734368"/>
          </a:xfrm>
        </p:spPr>
        <p:txBody>
          <a:bodyPr/>
          <a:lstStyle>
            <a:lvl1pPr>
              <a:defRPr sz="100">
                <a:noFill/>
              </a:defRPr>
            </a:lvl1pPr>
          </a:lstStyle>
          <a:p>
            <a:pPr>
              <a:defRPr/>
            </a:pPr>
            <a:fld id="{E90C1E0A-682D-40DC-B1EA-26C007FDC330}" type="slidenum">
              <a:rPr lang="en-GB" smtClean="0"/>
              <a:pPr>
                <a:defRPr/>
              </a:pPr>
              <a:t>‹#›</a:t>
            </a:fld>
            <a:endParaRPr lang="en-GB"/>
          </a:p>
        </p:txBody>
      </p:sp>
    </p:spTree>
    <p:extLst>
      <p:ext uri="{BB962C8B-B14F-4D97-AF65-F5344CB8AC3E}">
        <p14:creationId xmlns:p14="http://schemas.microsoft.com/office/powerpoint/2010/main" val="9262406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slide Aarhus Universitet">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sp>
        <p:nvSpPr>
          <p:cNvPr id="5" name="LAN_AUWBreak"/>
          <p:cNvSpPr/>
          <p:nvPr userDrawn="1"/>
        </p:nvSpPr>
        <p:spPr bwMode="auto">
          <a:xfrm>
            <a:off x="6024182" y="2804401"/>
            <a:ext cx="2470550" cy="1293389"/>
          </a:xfrm>
          <a:prstGeom prst="rect">
            <a:avLst/>
          </a:prstGeom>
          <a:noFill/>
          <a:ln w="1778" cap="flat" cmpd="sng" algn="ctr">
            <a:noFill/>
            <a:prstDash val="solid"/>
            <a:round/>
            <a:headEnd type="none" w="med" len="med"/>
            <a:tailEnd type="none" w="med" len="med"/>
          </a:ln>
          <a:effectLst/>
        </p:spPr>
        <p:txBody>
          <a:bodyPr vert="horz" wrap="none" lIns="0" tIns="183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4000" b="0" i="0" u="none" strike="noStrike" cap="all" normalizeH="0" baseline="0" noProof="1">
                <a:ln>
                  <a:noFill/>
                </a:ln>
                <a:solidFill>
                  <a:schemeClr val="bg1"/>
                </a:solidFill>
                <a:effectLst/>
                <a:latin typeface="AU Passata" pitchFamily="34" charset="0"/>
              </a:rPr>
              <a:t>Aarhus
University</a:t>
            </a:r>
          </a:p>
        </p:txBody>
      </p:sp>
      <p:pic>
        <p:nvPicPr>
          <p:cNvPr id="6" name="Logo whit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9133" y="2864711"/>
            <a:ext cx="2228980" cy="1116990"/>
          </a:xfrm>
          <a:prstGeom prst="rect">
            <a:avLst/>
          </a:prstGeom>
        </p:spPr>
      </p:pic>
      <p:sp>
        <p:nvSpPr>
          <p:cNvPr id="7" name="Date Placeholder 4" hidden="1"/>
          <p:cNvSpPr>
            <a:spLocks noGrp="1"/>
          </p:cNvSpPr>
          <p:nvPr>
            <p:ph type="dt" sz="half" idx="10"/>
          </p:nvPr>
        </p:nvSpPr>
        <p:spPr>
          <a:xfrm>
            <a:off x="0" y="7020000"/>
            <a:ext cx="0" cy="0"/>
          </a:xfrm>
        </p:spPr>
        <p:txBody>
          <a:bodyPr/>
          <a:lstStyle/>
          <a:p>
            <a:fld id="{78417F83-4CBA-48F2-BAD0-783AE3701E32}" type="datetimeFigureOut">
              <a:rPr lang="en-GB" smtClean="0"/>
              <a:pPr/>
              <a:t>21/12/2023</a:t>
            </a:fld>
            <a:r>
              <a:rPr lang="en-GB"/>
              <a:t>12/10/2021</a:t>
            </a:r>
          </a:p>
        </p:txBody>
      </p:sp>
      <p:sp>
        <p:nvSpPr>
          <p:cNvPr id="9" name="Footer Placeholder 6" hidden="1"/>
          <p:cNvSpPr>
            <a:spLocks noGrp="1"/>
          </p:cNvSpPr>
          <p:nvPr>
            <p:ph type="ftr" sz="quarter" idx="11"/>
          </p:nvPr>
        </p:nvSpPr>
        <p:spPr>
          <a:xfrm>
            <a:off x="0" y="7020000"/>
            <a:ext cx="0" cy="0"/>
          </a:xfrm>
        </p:spPr>
        <p:txBody>
          <a:bodyPr/>
          <a:lstStyle/>
          <a:p>
            <a:endParaRPr lang="en-GB"/>
          </a:p>
        </p:txBody>
      </p:sp>
      <p:sp>
        <p:nvSpPr>
          <p:cNvPr id="10" name="Slide Number Placeholder 8" hidden="1"/>
          <p:cNvSpPr>
            <a:spLocks noGrp="1"/>
          </p:cNvSpPr>
          <p:nvPr>
            <p:ph type="sldNum" sz="quarter" idx="12"/>
          </p:nvPr>
        </p:nvSpPr>
        <p:spPr>
          <a:xfrm>
            <a:off x="0" y="7020001"/>
            <a:ext cx="0" cy="734368"/>
          </a:xfrm>
        </p:spPr>
        <p:txBody>
          <a:bodyPr/>
          <a:lstStyle>
            <a:lvl1pPr>
              <a:defRPr sz="100">
                <a:noFill/>
              </a:defRPr>
            </a:lvl1pPr>
          </a:lstStyle>
          <a:p>
            <a:pPr>
              <a:defRPr/>
            </a:pPr>
            <a:fld id="{E90C1E0A-682D-40DC-B1EA-26C007FDC330}" type="slidenum">
              <a:rPr lang="en-GB" smtClean="0"/>
              <a:pPr>
                <a:defRPr/>
              </a:pPr>
              <a:t>‹#›</a:t>
            </a:fld>
            <a:endParaRPr lang="en-GB"/>
          </a:p>
        </p:txBody>
      </p:sp>
    </p:spTree>
    <p:extLst>
      <p:ext uri="{BB962C8B-B14F-4D97-AF65-F5344CB8AC3E}">
        <p14:creationId xmlns:p14="http://schemas.microsoft.com/office/powerpoint/2010/main" val="4128896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egnaposto testo 9">
            <a:extLst>
              <a:ext uri="{FF2B5EF4-FFF2-40B4-BE49-F238E27FC236}">
                <a16:creationId xmlns:a16="http://schemas.microsoft.com/office/drawing/2014/main" id="{E4C9EB25-F3C8-4092-A716-B2E50E264ECA}"/>
              </a:ext>
            </a:extLst>
          </p:cNvPr>
          <p:cNvSpPr>
            <a:spLocks noGrp="1"/>
          </p:cNvSpPr>
          <p:nvPr>
            <p:ph type="body" sz="quarter" idx="12"/>
          </p:nvPr>
        </p:nvSpPr>
        <p:spPr>
          <a:xfrm>
            <a:off x="611188" y="2274888"/>
            <a:ext cx="10963275" cy="3657600"/>
          </a:xfrm>
          <a:prstGeom prst="rect">
            <a:avLst/>
          </a:prstGeom>
        </p:spPr>
        <p:txBody>
          <a:bodyPr/>
          <a:lstStyle>
            <a:lvl1pPr marL="0" indent="0">
              <a:buNone/>
              <a:defRPr sz="1800"/>
            </a:lvl1pPr>
          </a:lstStyle>
          <a:p>
            <a:pPr lvl="0"/>
            <a:endParaRPr lang="it-IT"/>
          </a:p>
        </p:txBody>
      </p:sp>
      <p:sp>
        <p:nvSpPr>
          <p:cNvPr id="4" name="Segnaposto testo 3">
            <a:extLst>
              <a:ext uri="{FF2B5EF4-FFF2-40B4-BE49-F238E27FC236}">
                <a16:creationId xmlns:a16="http://schemas.microsoft.com/office/drawing/2014/main" id="{5233C8D0-36F4-4605-9B1F-C6E173370DCF}"/>
              </a:ext>
            </a:extLst>
          </p:cNvPr>
          <p:cNvSpPr>
            <a:spLocks noGrp="1"/>
          </p:cNvSpPr>
          <p:nvPr>
            <p:ph type="body" sz="quarter" idx="11" hasCustomPrompt="1"/>
          </p:nvPr>
        </p:nvSpPr>
        <p:spPr>
          <a:xfrm>
            <a:off x="610940" y="1556010"/>
            <a:ext cx="10963275" cy="422275"/>
          </a:xfrm>
          <a:prstGeom prst="rect">
            <a:avLst/>
          </a:prstGeom>
        </p:spPr>
        <p:txBody>
          <a:bodyPr/>
          <a:lstStyle>
            <a:lvl1pPr marL="0" indent="0">
              <a:buNone/>
              <a:defRPr b="1">
                <a:solidFill>
                  <a:srgbClr val="A9D18E"/>
                </a:solidFill>
                <a:latin typeface="+mn-lt"/>
              </a:defRPr>
            </a:lvl1pPr>
          </a:lstStyle>
          <a:p>
            <a:pPr lvl="0"/>
            <a:r>
              <a:rPr lang="it-IT" err="1"/>
              <a:t>title</a:t>
            </a:r>
            <a:endParaRPr lang="it-IT"/>
          </a:p>
        </p:txBody>
      </p:sp>
      <p:sp>
        <p:nvSpPr>
          <p:cNvPr id="5" name="Segnaposto testo 5">
            <a:extLst>
              <a:ext uri="{FF2B5EF4-FFF2-40B4-BE49-F238E27FC236}">
                <a16:creationId xmlns:a16="http://schemas.microsoft.com/office/drawing/2014/main" id="{C48E27DF-F531-4284-83C2-A5AED9A3326C}"/>
              </a:ext>
            </a:extLst>
          </p:cNvPr>
          <p:cNvSpPr>
            <a:spLocks noGrp="1"/>
          </p:cNvSpPr>
          <p:nvPr>
            <p:ph type="body" sz="quarter" idx="10" hasCustomPrompt="1"/>
          </p:nvPr>
        </p:nvSpPr>
        <p:spPr>
          <a:xfrm>
            <a:off x="2351655" y="459400"/>
            <a:ext cx="9222560" cy="422275"/>
          </a:xfrm>
          <a:prstGeom prst="rect">
            <a:avLst/>
          </a:prstGeom>
        </p:spPr>
        <p:txBody>
          <a:bodyPr/>
          <a:lstStyle>
            <a:lvl1pPr marL="0" indent="0">
              <a:buNone/>
              <a:defRPr>
                <a:solidFill>
                  <a:srgbClr val="548235"/>
                </a:solidFill>
                <a:latin typeface="+mj-lt"/>
              </a:defRPr>
            </a:lvl1pPr>
          </a:lstStyle>
          <a:p>
            <a:pPr lvl="0"/>
            <a:r>
              <a:rPr lang="it-IT" err="1"/>
              <a:t>Edit</a:t>
            </a:r>
            <a:r>
              <a:rPr lang="it-IT"/>
              <a:t> Kicker</a:t>
            </a:r>
          </a:p>
        </p:txBody>
      </p:sp>
      <p:sp>
        <p:nvSpPr>
          <p:cNvPr id="8" name="CasellaDiTesto 7">
            <a:extLst>
              <a:ext uri="{FF2B5EF4-FFF2-40B4-BE49-F238E27FC236}">
                <a16:creationId xmlns:a16="http://schemas.microsoft.com/office/drawing/2014/main" id="{93F44464-2663-411A-8D4E-ED68FF5DBD1A}"/>
              </a:ext>
            </a:extLst>
          </p:cNvPr>
          <p:cNvSpPr txBox="1"/>
          <p:nvPr userDrawn="1"/>
        </p:nvSpPr>
        <p:spPr>
          <a:xfrm>
            <a:off x="610940" y="421628"/>
            <a:ext cx="1854620" cy="523220"/>
          </a:xfrm>
          <a:prstGeom prst="rect">
            <a:avLst/>
          </a:prstGeom>
          <a:noFill/>
        </p:spPr>
        <p:txBody>
          <a:bodyPr wrap="square" rtlCol="0">
            <a:spAutoFit/>
          </a:bodyPr>
          <a:lstStyle/>
          <a:p>
            <a:r>
              <a:rPr lang="it-IT" sz="2800">
                <a:latin typeface="+mj-lt"/>
              </a:rPr>
              <a:t>TIME4CS</a:t>
            </a:r>
          </a:p>
        </p:txBody>
      </p:sp>
    </p:spTree>
    <p:extLst>
      <p:ext uri="{BB962C8B-B14F-4D97-AF65-F5344CB8AC3E}">
        <p14:creationId xmlns:p14="http://schemas.microsoft.com/office/powerpoint/2010/main" val="2212608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A250A9-A2B3-4962-9FCB-0F24A2612058}" type="datetimeFigureOut">
              <a:rPr lang="en-GB" smtClean="0"/>
              <a:t>21/12/2023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74A739-28D8-4F5B-9F61-11A5F8EE0D05}" type="slidenum">
              <a:rPr lang="en-GB" smtClean="0"/>
              <a:t>‹#›</a:t>
            </a:fld>
            <a:endParaRPr lang="en-GB"/>
          </a:p>
        </p:txBody>
      </p:sp>
    </p:spTree>
    <p:extLst>
      <p:ext uri="{BB962C8B-B14F-4D97-AF65-F5344CB8AC3E}">
        <p14:creationId xmlns:p14="http://schemas.microsoft.com/office/powerpoint/2010/main" val="9413676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eldias">
    <p:spTree>
      <p:nvGrpSpPr>
        <p:cNvPr id="1" name=""/>
        <p:cNvGrpSpPr/>
        <p:nvPr/>
      </p:nvGrpSpPr>
      <p:grpSpPr>
        <a:xfrm>
          <a:off x="0" y="0"/>
          <a:ext cx="0" cy="0"/>
          <a:chOff x="0" y="0"/>
          <a:chExt cx="0" cy="0"/>
        </a:xfrm>
      </p:grpSpPr>
      <p:pic>
        <p:nvPicPr>
          <p:cNvPr id="54" name="Farvet baggrund"/>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a:solidFill>
            <a:schemeClr val="tx2"/>
          </a:solidFill>
        </p:spPr>
      </p:pic>
      <p:sp>
        <p:nvSpPr>
          <p:cNvPr id="34819" name="Title 1"/>
          <p:cNvSpPr>
            <a:spLocks noGrp="1" noChangeArrowheads="1"/>
          </p:cNvSpPr>
          <p:nvPr>
            <p:ph type="ctrTitle"/>
          </p:nvPr>
        </p:nvSpPr>
        <p:spPr>
          <a:xfrm>
            <a:off x="986095" y="2482344"/>
            <a:ext cx="10222987"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en-GB"/>
              <a:t>Click to edit Master title style</a:t>
            </a:r>
          </a:p>
        </p:txBody>
      </p:sp>
      <p:sp>
        <p:nvSpPr>
          <p:cNvPr id="15" name="TextBox 14"/>
          <p:cNvSpPr txBox="1"/>
          <p:nvPr userDrawn="1"/>
        </p:nvSpPr>
        <p:spPr>
          <a:xfrm>
            <a:off x="-1974112" y="3082507"/>
            <a:ext cx="1826368" cy="307777"/>
          </a:xfrm>
          <a:prstGeom prst="rect">
            <a:avLst/>
          </a:prstGeom>
          <a:noFill/>
        </p:spPr>
        <p:txBody>
          <a:bodyPr wrap="square" lIns="0" tIns="0" rIns="0" bIns="0" rtlCol="0">
            <a:spAutoFit/>
          </a:bodyPr>
          <a:lstStyle/>
          <a:p>
            <a:pPr algn="r">
              <a:lnSpc>
                <a:spcPct val="100000"/>
              </a:lnSpc>
            </a:pPr>
            <a:r>
              <a:rPr lang="en-GB" sz="1000" baseline="0" noProof="1">
                <a:solidFill>
                  <a:schemeClr val="tx1">
                    <a:lumMod val="75000"/>
                    <a:lumOff val="25000"/>
                  </a:schemeClr>
                </a:solidFill>
              </a:rPr>
              <a:t>Ændr 2. linje eller ord til</a:t>
            </a:r>
            <a:endParaRPr lang="en-GB" sz="4799"/>
          </a:p>
          <a:p>
            <a:pPr algn="r">
              <a:lnSpc>
                <a:spcPct val="100000"/>
              </a:lnSpc>
            </a:pPr>
            <a:r>
              <a:rPr lang="en-GB" sz="1000" noProof="1">
                <a:solidFill>
                  <a:schemeClr val="tx1">
                    <a:lumMod val="75000"/>
                    <a:lumOff val="25000"/>
                  </a:schemeClr>
                </a:solidFill>
              </a:rPr>
              <a:t>AU Passata Bold</a:t>
            </a:r>
            <a:endParaRPr lang="en-GB" sz="4799"/>
          </a:p>
        </p:txBody>
      </p:sp>
      <p:sp>
        <p:nvSpPr>
          <p:cNvPr id="33" name="OFF_logo2Computed"/>
          <p:cNvSpPr txBox="1">
            <a:spLocks noChangeArrowheads="1"/>
          </p:cNvSpPr>
          <p:nvPr userDrawn="1"/>
        </p:nvSpPr>
        <p:spPr bwMode="auto">
          <a:xfrm>
            <a:off x="972253" y="5997600"/>
            <a:ext cx="3395104"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en-GB" sz="600" cap="all" spc="40" baseline="0">
                <a:solidFill>
                  <a:schemeClr val="bg1"/>
                </a:solidFill>
                <a:latin typeface="AU Passata Light" pitchFamily="34" charset="0"/>
              </a:rPr>
              <a:t>Department of Mathematics – centre for science studies</a:t>
            </a:r>
          </a:p>
        </p:txBody>
      </p:sp>
      <p:sp>
        <p:nvSpPr>
          <p:cNvPr id="34" name="Date_DateCustomA"/>
          <p:cNvSpPr txBox="1">
            <a:spLocks noChangeArrowheads="1"/>
          </p:cNvSpPr>
          <p:nvPr userDrawn="1"/>
        </p:nvSpPr>
        <p:spPr bwMode="auto">
          <a:xfrm>
            <a:off x="3692294" y="5997600"/>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a:solidFill>
                  <a:schemeClr val="bg1"/>
                </a:solidFill>
                <a:latin typeface="+mn-lt"/>
              </a:rPr>
              <a:t>12 October 2021</a:t>
            </a:r>
          </a:p>
        </p:txBody>
      </p:sp>
      <p:sp>
        <p:nvSpPr>
          <p:cNvPr id="36" name="USR_Title"/>
          <p:cNvSpPr txBox="1">
            <a:spLocks noChangeArrowheads="1"/>
          </p:cNvSpPr>
          <p:nvPr userDrawn="1"/>
        </p:nvSpPr>
        <p:spPr bwMode="auto">
          <a:xfrm>
            <a:off x="6241669" y="5997600"/>
            <a:ext cx="2983193"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a:solidFill>
                  <a:schemeClr val="bg1"/>
                </a:solidFill>
                <a:latin typeface="+mn-lt"/>
              </a:rPr>
              <a:t>Postdoc</a:t>
            </a:r>
          </a:p>
        </p:txBody>
      </p:sp>
      <p:sp>
        <p:nvSpPr>
          <p:cNvPr id="35" name="FLD_Event"/>
          <p:cNvSpPr txBox="1">
            <a:spLocks noChangeArrowheads="1"/>
          </p:cNvSpPr>
          <p:nvPr userDrawn="1"/>
        </p:nvSpPr>
        <p:spPr bwMode="auto">
          <a:xfrm>
            <a:off x="3692294" y="5997600"/>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en-GB" sz="700" b="0" cap="all" baseline="0">
                <a:solidFill>
                  <a:schemeClr val="bg1"/>
                </a:solidFill>
                <a:latin typeface="+mn-lt"/>
              </a:rPr>
              <a:t>Open University Seminar</a:t>
            </a:r>
          </a:p>
        </p:txBody>
      </p:sp>
      <p:sp>
        <p:nvSpPr>
          <p:cNvPr id="37" name="USR_Name"/>
          <p:cNvSpPr txBox="1">
            <a:spLocks noChangeArrowheads="1"/>
          </p:cNvSpPr>
          <p:nvPr userDrawn="1"/>
        </p:nvSpPr>
        <p:spPr bwMode="auto">
          <a:xfrm>
            <a:off x="6241669" y="5997600"/>
            <a:ext cx="2983193"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a:solidFill>
                  <a:schemeClr val="bg1"/>
                </a:solidFill>
                <a:latin typeface="+mn-lt"/>
              </a:rPr>
              <a:t>Gitte Kragh</a:t>
            </a:r>
          </a:p>
        </p:txBody>
      </p:sp>
      <p:sp>
        <p:nvSpPr>
          <p:cNvPr id="39" name="OFF_logo1Computed"/>
          <p:cNvSpPr/>
          <p:nvPr userDrawn="1"/>
        </p:nvSpPr>
        <p:spPr bwMode="auto">
          <a:xfrm>
            <a:off x="972253" y="5997600"/>
            <a:ext cx="617318"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bg1"/>
                </a:solidFill>
                <a:effectLst/>
                <a:latin typeface="AU Passata" pitchFamily="34" charset="0"/>
              </a:rPr>
              <a:t>Aarhus
University</a:t>
            </a:r>
          </a:p>
        </p:txBody>
      </p:sp>
      <p:pic>
        <p:nvPicPr>
          <p:cNvPr id="16" name="Au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2479" y="5997600"/>
            <a:ext cx="557714" cy="558000"/>
          </a:xfrm>
          <a:prstGeom prst="rect">
            <a:avLst/>
          </a:prstGeom>
        </p:spPr>
      </p:pic>
      <p:pic>
        <p:nvPicPr>
          <p:cNvPr id="1995181668" name="SecondaryLogo"/>
          <p:cNvPicPr>
            <a:picLocks noChangeAspect="1"/>
          </p:cNvPicPr>
          <p:nvPr/>
        </p:nvPicPr>
        <p:blipFill>
          <a:blip r:embed="rId4"/>
          <a:stretch>
            <a:fillRect/>
          </a:stretch>
        </p:blipFill>
        <p:spPr>
          <a:xfrm>
            <a:off x="10208659" y="5997600"/>
            <a:ext cx="1658669" cy="558000"/>
          </a:xfrm>
          <a:prstGeom prst="rect">
            <a:avLst/>
          </a:prstGeom>
        </p:spPr>
      </p:pic>
      <p:pic>
        <p:nvPicPr>
          <p:cNvPr id="18" name="Billede stre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074782" y="5997601"/>
            <a:ext cx="71753" cy="557999"/>
          </a:xfrm>
          <a:prstGeom prst="rect">
            <a:avLst/>
          </a:prstGeom>
        </p:spPr>
      </p:pic>
      <p:sp>
        <p:nvSpPr>
          <p:cNvPr id="4" name="Slide Number Placeholder 3"/>
          <p:cNvSpPr>
            <a:spLocks noGrp="1"/>
          </p:cNvSpPr>
          <p:nvPr>
            <p:ph type="sldNum" sz="quarter" idx="12"/>
          </p:nvPr>
        </p:nvSpPr>
        <p:spPr>
          <a:xfrm>
            <a:off x="11811068" y="6581497"/>
            <a:ext cx="252066" cy="139141"/>
          </a:xfrm>
        </p:spPr>
        <p:txBody>
          <a:bodyPr/>
          <a:lstStyle>
            <a:lvl1pPr>
              <a:defRPr>
                <a:solidFill>
                  <a:schemeClr val="bg1"/>
                </a:solidFill>
              </a:defRPr>
            </a:lvl1p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3" name="Footer Placeholder 2" hidden="1"/>
          <p:cNvSpPr>
            <a:spLocks noGrp="1"/>
          </p:cNvSpPr>
          <p:nvPr>
            <p:ph type="ftr" sz="quarter" idx="11"/>
          </p:nvPr>
        </p:nvSpPr>
        <p:spPr/>
        <p:txBody>
          <a:bodyPr/>
          <a:lstStyle/>
          <a:p>
            <a:endParaRPr lang="en-GB"/>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with text">
    <p:spTree>
      <p:nvGrpSpPr>
        <p:cNvPr id="1" name=""/>
        <p:cNvGrpSpPr/>
        <p:nvPr/>
      </p:nvGrpSpPr>
      <p:grpSpPr>
        <a:xfrm>
          <a:off x="0" y="0"/>
          <a:ext cx="0" cy="0"/>
          <a:chOff x="0" y="0"/>
          <a:chExt cx="0" cy="0"/>
        </a:xfrm>
      </p:grpSpPr>
      <p:sp>
        <p:nvSpPr>
          <p:cNvPr id="21"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sp>
        <p:nvSpPr>
          <p:cNvPr id="19" name="White Top Rectangle"/>
          <p:cNvSpPr>
            <a:spLocks noChangeArrowheads="1"/>
          </p:cNvSpPr>
          <p:nvPr userDrawn="1"/>
        </p:nvSpPr>
        <p:spPr bwMode="auto">
          <a:xfrm>
            <a:off x="986095" y="3443622"/>
            <a:ext cx="648169" cy="46800"/>
          </a:xfrm>
          <a:prstGeom prst="rect">
            <a:avLst/>
          </a:prstGeom>
          <a:solidFill>
            <a:schemeClr val="bg1"/>
          </a:solidFill>
          <a:ln w="9525">
            <a:noFill/>
            <a:miter lim="800000"/>
            <a:headEnd/>
            <a:tailEnd/>
          </a:ln>
          <a:effectLst/>
        </p:spPr>
        <p:txBody>
          <a:bodyPr wrap="none" anchor="ctr"/>
          <a:lstStyle/>
          <a:p>
            <a:pPr>
              <a:defRPr/>
            </a:pPr>
            <a:endParaRPr lang="en-GB" sz="4799"/>
          </a:p>
        </p:txBody>
      </p:sp>
      <p:sp>
        <p:nvSpPr>
          <p:cNvPr id="34819" name="Title 1"/>
          <p:cNvSpPr>
            <a:spLocks noGrp="1" noChangeArrowheads="1"/>
          </p:cNvSpPr>
          <p:nvPr>
            <p:ph type="ctrTitle"/>
          </p:nvPr>
        </p:nvSpPr>
        <p:spPr>
          <a:xfrm>
            <a:off x="982100" y="1520316"/>
            <a:ext cx="9545793" cy="1779553"/>
          </a:xfrm>
        </p:spPr>
        <p:txBody>
          <a:bodyPr wrap="square" anchor="b" anchorCtr="0">
            <a:noAutofit/>
          </a:bodyPr>
          <a:lstStyle>
            <a:lvl1pPr>
              <a:lnSpc>
                <a:spcPct val="90000"/>
              </a:lnSpc>
              <a:defRPr sz="6000" baseline="0">
                <a:solidFill>
                  <a:schemeClr val="bg1"/>
                </a:solidFill>
                <a:latin typeface="AU Passata Light" panose="020B0303030902030804" pitchFamily="34" charset="0"/>
              </a:defRPr>
            </a:lvl1pPr>
          </a:lstStyle>
          <a:p>
            <a:r>
              <a:rPr lang="en-GB"/>
              <a:t>Click to edit Master title style</a:t>
            </a:r>
          </a:p>
        </p:txBody>
      </p:sp>
      <p:sp>
        <p:nvSpPr>
          <p:cNvPr id="4" name="Text Placeholder 3"/>
          <p:cNvSpPr>
            <a:spLocks noGrp="1"/>
          </p:cNvSpPr>
          <p:nvPr>
            <p:ph type="body" sz="quarter" idx="11"/>
          </p:nvPr>
        </p:nvSpPr>
        <p:spPr>
          <a:xfrm>
            <a:off x="986095" y="3715432"/>
            <a:ext cx="7163077" cy="1746085"/>
          </a:xfrm>
        </p:spPr>
        <p:txBody>
          <a:bodyPr/>
          <a:lstStyle>
            <a:lvl1pPr marL="0" indent="0">
              <a:lnSpc>
                <a:spcPct val="101000"/>
              </a:lnSpc>
              <a:buFontTx/>
              <a:buNone/>
              <a:defRPr sz="27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22" name="TextBox 21"/>
          <p:cNvSpPr txBox="1"/>
          <p:nvPr userDrawn="1"/>
        </p:nvSpPr>
        <p:spPr>
          <a:xfrm>
            <a:off x="-2160917" y="2132856"/>
            <a:ext cx="2013173" cy="738664"/>
          </a:xfrm>
          <a:prstGeom prst="rect">
            <a:avLst/>
          </a:prstGeom>
          <a:noFill/>
        </p:spPr>
        <p:txBody>
          <a:bodyPr wrap="square" lIns="0" tIns="0" rIns="0" bIns="0" rtlCol="0">
            <a:noAutofit/>
          </a:bodyPr>
          <a:lstStyle/>
          <a:p>
            <a:pPr algn="r">
              <a:lnSpc>
                <a:spcPct val="100000"/>
              </a:lnSpc>
            </a:pPr>
            <a:r>
              <a:rPr lang="en-GB"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en-GB" sz="1000" noProof="1">
                <a:solidFill>
                  <a:schemeClr val="tx1">
                    <a:lumMod val="75000"/>
                    <a:lumOff val="25000"/>
                  </a:schemeClr>
                </a:solidFill>
              </a:rPr>
              <a:t>til AU Passata bold</a:t>
            </a:r>
            <a:endParaRPr lang="en-GB" sz="4799"/>
          </a:p>
        </p:txBody>
      </p:sp>
      <p:sp>
        <p:nvSpPr>
          <p:cNvPr id="38" name="OFF_logo2Computed"/>
          <p:cNvSpPr txBox="1">
            <a:spLocks noChangeArrowheads="1"/>
          </p:cNvSpPr>
          <p:nvPr userDrawn="1"/>
        </p:nvSpPr>
        <p:spPr bwMode="auto">
          <a:xfrm>
            <a:off x="972254" y="5997600"/>
            <a:ext cx="2350657"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en-GB" sz="600" cap="all" spc="40" baseline="0">
                <a:solidFill>
                  <a:schemeClr val="bg1"/>
                </a:solidFill>
                <a:latin typeface="AU Passata Light" pitchFamily="34" charset="0"/>
              </a:rPr>
              <a:t>Department of Mathematics</a:t>
            </a:r>
          </a:p>
        </p:txBody>
      </p:sp>
      <p:sp>
        <p:nvSpPr>
          <p:cNvPr id="43" name="OFF_logo1Computed"/>
          <p:cNvSpPr/>
          <p:nvPr userDrawn="1"/>
        </p:nvSpPr>
        <p:spPr bwMode="auto">
          <a:xfrm>
            <a:off x="972253" y="5997600"/>
            <a:ext cx="617318"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bg1"/>
                </a:solidFill>
                <a:effectLst/>
                <a:latin typeface="AU Passata" pitchFamily="34" charset="0"/>
              </a:rPr>
              <a:t>Aarhus
University</a:t>
            </a:r>
          </a:p>
        </p:txBody>
      </p:sp>
      <p:sp>
        <p:nvSpPr>
          <p:cNvPr id="39" name="Date_DateCustomA"/>
          <p:cNvSpPr txBox="1">
            <a:spLocks noChangeArrowheads="1"/>
          </p:cNvSpPr>
          <p:nvPr userDrawn="1"/>
        </p:nvSpPr>
        <p:spPr bwMode="auto">
          <a:xfrm>
            <a:off x="3692294" y="5997600"/>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a:solidFill>
                  <a:schemeClr val="bg1"/>
                </a:solidFill>
                <a:latin typeface="+mn-lt"/>
              </a:rPr>
              <a:t>12 October 2021</a:t>
            </a:r>
          </a:p>
        </p:txBody>
      </p:sp>
      <p:sp>
        <p:nvSpPr>
          <p:cNvPr id="41" name="USR_Title"/>
          <p:cNvSpPr txBox="1">
            <a:spLocks noChangeArrowheads="1"/>
          </p:cNvSpPr>
          <p:nvPr userDrawn="1"/>
        </p:nvSpPr>
        <p:spPr bwMode="auto">
          <a:xfrm>
            <a:off x="6241669" y="5997600"/>
            <a:ext cx="2983193"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a:solidFill>
                  <a:schemeClr val="bg1"/>
                </a:solidFill>
                <a:latin typeface="+mn-lt"/>
              </a:rPr>
              <a:t>Postdoc</a:t>
            </a:r>
          </a:p>
        </p:txBody>
      </p:sp>
      <p:sp>
        <p:nvSpPr>
          <p:cNvPr id="40" name="FLD_Event"/>
          <p:cNvSpPr txBox="1">
            <a:spLocks noChangeArrowheads="1"/>
          </p:cNvSpPr>
          <p:nvPr userDrawn="1"/>
        </p:nvSpPr>
        <p:spPr bwMode="auto">
          <a:xfrm>
            <a:off x="3692294" y="5997600"/>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en-GB" sz="700" b="0" cap="all" baseline="0">
                <a:solidFill>
                  <a:schemeClr val="bg1"/>
                </a:solidFill>
                <a:latin typeface="+mn-lt"/>
              </a:rPr>
              <a:t>Open University Seminar</a:t>
            </a:r>
          </a:p>
        </p:txBody>
      </p:sp>
      <p:sp>
        <p:nvSpPr>
          <p:cNvPr id="42" name="USR_Name"/>
          <p:cNvSpPr txBox="1">
            <a:spLocks noChangeArrowheads="1"/>
          </p:cNvSpPr>
          <p:nvPr userDrawn="1"/>
        </p:nvSpPr>
        <p:spPr bwMode="auto">
          <a:xfrm>
            <a:off x="6241669" y="5997600"/>
            <a:ext cx="2983193"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a:solidFill>
                  <a:schemeClr val="bg1"/>
                </a:solidFill>
                <a:latin typeface="+mn-lt"/>
              </a:rPr>
              <a:t>Gitte Kragh</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79" y="5997600"/>
            <a:ext cx="557714" cy="558000"/>
          </a:xfrm>
          <a:prstGeom prst="rect">
            <a:avLst/>
          </a:prstGeom>
        </p:spPr>
      </p:pic>
      <p:pic>
        <p:nvPicPr>
          <p:cNvPr id="23" name="Billede stre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4782" y="5997601"/>
            <a:ext cx="71753" cy="557999"/>
          </a:xfrm>
          <a:prstGeom prst="rect">
            <a:avLst/>
          </a:prstGeom>
        </p:spPr>
      </p:pic>
      <p:pic>
        <p:nvPicPr>
          <p:cNvPr id="1486335861" name="SecondaryLogo"/>
          <p:cNvPicPr>
            <a:picLocks noChangeAspect="1"/>
          </p:cNvPicPr>
          <p:nvPr/>
        </p:nvPicPr>
        <p:blipFill>
          <a:blip r:embed="rId4"/>
          <a:stretch>
            <a:fillRect/>
          </a:stretch>
        </p:blipFill>
        <p:spPr>
          <a:xfrm>
            <a:off x="10208659" y="5997600"/>
            <a:ext cx="1658669" cy="558000"/>
          </a:xfrm>
          <a:prstGeom prst="rect">
            <a:avLst/>
          </a:prstGeom>
        </p:spPr>
      </p:pic>
      <p:sp>
        <p:nvSpPr>
          <p:cNvPr id="5" name="Slide Number Placeholder 4"/>
          <p:cNvSpPr>
            <a:spLocks noGrp="1"/>
          </p:cNvSpPr>
          <p:nvPr>
            <p:ph type="sldNum" sz="quarter" idx="14"/>
          </p:nvPr>
        </p:nvSpPr>
        <p:spPr>
          <a:xfrm>
            <a:off x="11811068" y="6581497"/>
            <a:ext cx="252066" cy="139141"/>
          </a:xfrm>
        </p:spPr>
        <p:txBody>
          <a:bodyPr/>
          <a:lstStyle>
            <a:lvl1pPr>
              <a:defRPr>
                <a:solidFill>
                  <a:schemeClr val="bg1"/>
                </a:solidFill>
              </a:defRPr>
            </a:lvl1p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12"/>
          </p:nvPr>
        </p:nvSpPr>
        <p:spPr/>
        <p:txBody>
          <a:bodyPr/>
          <a:lstStyle/>
          <a:p>
            <a:fld id="{78417F83-4CBA-48F2-BAD0-783AE3701E32}" type="datetimeFigureOut">
              <a:rPr lang="en-GB" smtClean="0"/>
              <a:pPr/>
              <a:t>21/12/2023</a:t>
            </a:fld>
            <a:r>
              <a:rPr lang="en-GB"/>
              <a:t>12/10/2021</a:t>
            </a:r>
          </a:p>
        </p:txBody>
      </p:sp>
      <p:sp>
        <p:nvSpPr>
          <p:cNvPr id="3" name="Footer Placeholder 2" hidden="1"/>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1127008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no picture">
    <p:spTree>
      <p:nvGrpSpPr>
        <p:cNvPr id="1" name=""/>
        <p:cNvGrpSpPr/>
        <p:nvPr/>
      </p:nvGrpSpPr>
      <p:grpSpPr>
        <a:xfrm>
          <a:off x="0" y="0"/>
          <a:ext cx="0" cy="0"/>
          <a:chOff x="0" y="0"/>
          <a:chExt cx="0" cy="0"/>
        </a:xfrm>
      </p:grpSpPr>
      <p:sp>
        <p:nvSpPr>
          <p:cNvPr id="22"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sp>
        <p:nvSpPr>
          <p:cNvPr id="34819" name="Title 1"/>
          <p:cNvSpPr>
            <a:spLocks noGrp="1" noChangeArrowheads="1"/>
          </p:cNvSpPr>
          <p:nvPr>
            <p:ph type="ctrTitle"/>
          </p:nvPr>
        </p:nvSpPr>
        <p:spPr>
          <a:xfrm>
            <a:off x="986095" y="2482344"/>
            <a:ext cx="10222987"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en-GB"/>
              <a:t>Click to edit Master title style</a:t>
            </a:r>
          </a:p>
        </p:txBody>
      </p:sp>
      <p:sp>
        <p:nvSpPr>
          <p:cNvPr id="14" name="TextBox 13"/>
          <p:cNvSpPr txBox="1"/>
          <p:nvPr userDrawn="1"/>
        </p:nvSpPr>
        <p:spPr>
          <a:xfrm>
            <a:off x="-1974112" y="3082507"/>
            <a:ext cx="1826368" cy="307777"/>
          </a:xfrm>
          <a:prstGeom prst="rect">
            <a:avLst/>
          </a:prstGeom>
          <a:noFill/>
        </p:spPr>
        <p:txBody>
          <a:bodyPr wrap="square" lIns="0" tIns="0" rIns="0" bIns="0" rtlCol="0">
            <a:spAutoFit/>
          </a:bodyPr>
          <a:lstStyle/>
          <a:p>
            <a:pPr algn="r">
              <a:lnSpc>
                <a:spcPct val="100000"/>
              </a:lnSpc>
            </a:pPr>
            <a:r>
              <a:rPr lang="en-GB" sz="1000" baseline="0" noProof="1">
                <a:solidFill>
                  <a:schemeClr val="tx1">
                    <a:lumMod val="75000"/>
                    <a:lumOff val="25000"/>
                  </a:schemeClr>
                </a:solidFill>
              </a:rPr>
              <a:t>Ændr 2. linje eller ord til</a:t>
            </a:r>
            <a:endParaRPr lang="en-GB" sz="4799"/>
          </a:p>
          <a:p>
            <a:pPr algn="r">
              <a:lnSpc>
                <a:spcPct val="100000"/>
              </a:lnSpc>
            </a:pPr>
            <a:r>
              <a:rPr lang="en-GB" sz="1000" noProof="1">
                <a:solidFill>
                  <a:schemeClr val="tx1">
                    <a:lumMod val="75000"/>
                    <a:lumOff val="25000"/>
                  </a:schemeClr>
                </a:solidFill>
              </a:rPr>
              <a:t>AU Passata Bold</a:t>
            </a:r>
            <a:endParaRPr lang="en-GB" sz="4799"/>
          </a:p>
        </p:txBody>
      </p:sp>
      <p:sp>
        <p:nvSpPr>
          <p:cNvPr id="25" name="OFF_logo2Computed"/>
          <p:cNvSpPr txBox="1">
            <a:spLocks noChangeArrowheads="1"/>
          </p:cNvSpPr>
          <p:nvPr userDrawn="1"/>
        </p:nvSpPr>
        <p:spPr bwMode="auto">
          <a:xfrm>
            <a:off x="972253" y="5997600"/>
            <a:ext cx="2890917" cy="764328"/>
          </a:xfrm>
          <a:prstGeom prst="rect">
            <a:avLst/>
          </a:prstGeom>
          <a:noFill/>
          <a:ln w="1778" algn="ctr">
            <a:noFill/>
            <a:miter lim="800000"/>
            <a:headEnd/>
            <a:tailEnd/>
          </a:ln>
          <a:effectLst/>
        </p:spPr>
        <p:txBody>
          <a:bodyPr wrap="square" lIns="0" tIns="583200" rIns="0" bIns="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lang="en-GB" sz="600" cap="all" spc="40" baseline="0">
                <a:solidFill>
                  <a:schemeClr val="bg1"/>
                </a:solidFill>
                <a:latin typeface="AU Passata Light" pitchFamily="34" charset="0"/>
              </a:rPr>
              <a:t>Department of Mathematics – centre for science studies</a:t>
            </a:r>
          </a:p>
          <a:p>
            <a:pPr>
              <a:lnSpc>
                <a:spcPct val="95000"/>
              </a:lnSpc>
              <a:defRPr/>
            </a:pPr>
            <a:endParaRPr lang="en-GB" sz="600" cap="all" spc="40" baseline="0">
              <a:solidFill>
                <a:schemeClr val="bg1"/>
              </a:solidFill>
              <a:latin typeface="AU Passata Light" pitchFamily="34" charset="0"/>
            </a:endParaRPr>
          </a:p>
        </p:txBody>
      </p:sp>
      <p:sp>
        <p:nvSpPr>
          <p:cNvPr id="30" name="OFF_logo1Computed"/>
          <p:cNvSpPr/>
          <p:nvPr userDrawn="1"/>
        </p:nvSpPr>
        <p:spPr bwMode="auto">
          <a:xfrm>
            <a:off x="972253" y="5997600"/>
            <a:ext cx="617318"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bg1"/>
                </a:solidFill>
                <a:effectLst/>
                <a:latin typeface="AU Passata" pitchFamily="34" charset="0"/>
              </a:rPr>
              <a:t>Aarhus
University</a:t>
            </a:r>
          </a:p>
        </p:txBody>
      </p:sp>
      <p:sp>
        <p:nvSpPr>
          <p:cNvPr id="26" name="Date_DateCustomA"/>
          <p:cNvSpPr txBox="1">
            <a:spLocks noChangeArrowheads="1"/>
          </p:cNvSpPr>
          <p:nvPr userDrawn="1"/>
        </p:nvSpPr>
        <p:spPr bwMode="auto">
          <a:xfrm>
            <a:off x="3692294" y="5997600"/>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a:solidFill>
                  <a:schemeClr val="bg1"/>
                </a:solidFill>
                <a:latin typeface="+mn-lt"/>
              </a:rPr>
              <a:t>12 October 2021</a:t>
            </a:r>
          </a:p>
        </p:txBody>
      </p:sp>
      <p:sp>
        <p:nvSpPr>
          <p:cNvPr id="28" name="USR_Title"/>
          <p:cNvSpPr txBox="1">
            <a:spLocks noChangeArrowheads="1"/>
          </p:cNvSpPr>
          <p:nvPr userDrawn="1"/>
        </p:nvSpPr>
        <p:spPr bwMode="auto">
          <a:xfrm>
            <a:off x="6241669" y="5997600"/>
            <a:ext cx="2983193"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a:solidFill>
                  <a:schemeClr val="bg1"/>
                </a:solidFill>
                <a:latin typeface="+mn-lt"/>
              </a:rPr>
              <a:t>Postdoc</a:t>
            </a:r>
          </a:p>
        </p:txBody>
      </p:sp>
      <p:sp>
        <p:nvSpPr>
          <p:cNvPr id="27" name="FLD_Event"/>
          <p:cNvSpPr txBox="1">
            <a:spLocks noChangeArrowheads="1"/>
          </p:cNvSpPr>
          <p:nvPr userDrawn="1"/>
        </p:nvSpPr>
        <p:spPr bwMode="auto">
          <a:xfrm>
            <a:off x="3692294" y="5997600"/>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en-GB" sz="700" b="0" cap="all" baseline="0">
                <a:solidFill>
                  <a:schemeClr val="bg1"/>
                </a:solidFill>
                <a:latin typeface="+mn-lt"/>
              </a:rPr>
              <a:t>Open University Seminar</a:t>
            </a:r>
          </a:p>
        </p:txBody>
      </p:sp>
      <p:sp>
        <p:nvSpPr>
          <p:cNvPr id="29" name="USR_Name"/>
          <p:cNvSpPr txBox="1">
            <a:spLocks noChangeArrowheads="1"/>
          </p:cNvSpPr>
          <p:nvPr userDrawn="1"/>
        </p:nvSpPr>
        <p:spPr bwMode="auto">
          <a:xfrm>
            <a:off x="6241669" y="5997600"/>
            <a:ext cx="2983193"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a:solidFill>
                  <a:schemeClr val="bg1"/>
                </a:solidFill>
                <a:latin typeface="+mn-lt"/>
              </a:rPr>
              <a:t>Gitte Kragh</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79" y="5997600"/>
            <a:ext cx="557714" cy="558000"/>
          </a:xfrm>
          <a:prstGeom prst="rect">
            <a:avLst/>
          </a:prstGeom>
        </p:spPr>
      </p:pic>
      <p:pic>
        <p:nvPicPr>
          <p:cNvPr id="23" name="Billed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4782" y="5997601"/>
            <a:ext cx="71753" cy="557999"/>
          </a:xfrm>
          <a:prstGeom prst="rect">
            <a:avLst/>
          </a:prstGeom>
        </p:spPr>
      </p:pic>
      <p:pic>
        <p:nvPicPr>
          <p:cNvPr id="113393425" name="SecondaryLogo"/>
          <p:cNvPicPr>
            <a:picLocks noChangeAspect="1"/>
          </p:cNvPicPr>
          <p:nvPr/>
        </p:nvPicPr>
        <p:blipFill>
          <a:blip r:embed="rId4"/>
          <a:stretch>
            <a:fillRect/>
          </a:stretch>
        </p:blipFill>
        <p:spPr>
          <a:xfrm>
            <a:off x="10208659" y="5997600"/>
            <a:ext cx="1658669" cy="558000"/>
          </a:xfrm>
          <a:prstGeom prst="rect">
            <a:avLst/>
          </a:prstGeom>
        </p:spPr>
      </p:pic>
      <p:sp>
        <p:nvSpPr>
          <p:cNvPr id="4" name="Slide Number Placeholder 3"/>
          <p:cNvSpPr>
            <a:spLocks noGrp="1"/>
          </p:cNvSpPr>
          <p:nvPr>
            <p:ph type="sldNum" sz="quarter" idx="12"/>
          </p:nvPr>
        </p:nvSpPr>
        <p:spPr>
          <a:xfrm>
            <a:off x="11811068" y="6581497"/>
            <a:ext cx="252066" cy="139141"/>
          </a:xfrm>
        </p:spPr>
        <p:txBody>
          <a:bodyPr/>
          <a:lstStyle>
            <a:lvl1pPr>
              <a:defRPr>
                <a:solidFill>
                  <a:schemeClr val="bg1"/>
                </a:solidFill>
              </a:defRPr>
            </a:lvl1p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3" name="Footer Placeholder 2" hidden="1"/>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007390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986095" y="1960079"/>
            <a:ext cx="10222987" cy="3937484"/>
          </a:xfrm>
        </p:spPr>
        <p:txBody>
          <a:bodyPr/>
          <a:lstStyle>
            <a:lvl1pPr marL="0" indent="0">
              <a:buFont typeface="Calibri" panose="020F050202020403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Box 4"/>
          <p:cNvSpPr txBox="1"/>
          <p:nvPr userDrawn="1"/>
        </p:nvSpPr>
        <p:spPr>
          <a:xfrm>
            <a:off x="-1974112" y="340162"/>
            <a:ext cx="1826368" cy="461665"/>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to</a:t>
            </a:r>
            <a:r>
              <a:rPr lang="en-GB" sz="1000" baseline="0" noProof="1">
                <a:solidFill>
                  <a:schemeClr val="tx1">
                    <a:lumMod val="75000"/>
                    <a:lumOff val="25000"/>
                  </a:schemeClr>
                </a:solidFill>
              </a:rPr>
              <a:t> linjer </a:t>
            </a:r>
            <a:endParaRPr lang="en-GB" sz="4799"/>
          </a:p>
          <a:p>
            <a:pPr algn="r">
              <a:lnSpc>
                <a:spcPct val="100000"/>
              </a:lnSpc>
            </a:pPr>
            <a:r>
              <a:rPr lang="en-GB" sz="1000" baseline="0" noProof="1">
                <a:solidFill>
                  <a:schemeClr val="tx1">
                    <a:lumMod val="75000"/>
                    <a:lumOff val="25000"/>
                  </a:schemeClr>
                </a:solidFill>
              </a:rPr>
              <a:t>ændr 2. linje til</a:t>
            </a:r>
            <a:endParaRPr lang="en-GB" sz="4799"/>
          </a:p>
          <a:p>
            <a:pPr algn="r">
              <a:lnSpc>
                <a:spcPct val="100000"/>
              </a:lnSpc>
            </a:pPr>
            <a:r>
              <a:rPr lang="en-GB" sz="1000" noProof="1">
                <a:solidFill>
                  <a:schemeClr val="tx1">
                    <a:lumMod val="75000"/>
                    <a:lumOff val="25000"/>
                  </a:schemeClr>
                </a:solidFill>
              </a:rPr>
              <a:t>AU Passata Bold</a:t>
            </a:r>
            <a:endParaRPr lang="en-GB" sz="4799"/>
          </a:p>
        </p:txBody>
      </p:sp>
      <p:sp>
        <p:nvSpPr>
          <p:cNvPr id="9" name="Slide Number Placeholder 8"/>
          <p:cNvSpPr>
            <a:spLocks noGrp="1"/>
          </p:cNvSpPr>
          <p:nvPr>
            <p:ph type="sldNum" sz="quarter" idx="12"/>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7" name="Date Placeholder 6"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1"/>
          </p:nvPr>
        </p:nvSpPr>
        <p:spPr/>
        <p:txBody>
          <a:bodyPr/>
          <a:lstStyle/>
          <a:p>
            <a:endParaRPr lang="en-GB"/>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ne line title and bullet text">
    <p:spTree>
      <p:nvGrpSpPr>
        <p:cNvPr id="1" name=""/>
        <p:cNvGrpSpPr/>
        <p:nvPr/>
      </p:nvGrpSpPr>
      <p:grpSpPr>
        <a:xfrm>
          <a:off x="0" y="0"/>
          <a:ext cx="0" cy="0"/>
          <a:chOff x="0" y="0"/>
          <a:chExt cx="0" cy="0"/>
        </a:xfrm>
      </p:grpSpPr>
      <p:sp>
        <p:nvSpPr>
          <p:cNvPr id="5" name="Hvid baggrund"/>
          <p:cNvSpPr/>
          <p:nvPr userDrawn="1"/>
        </p:nvSpPr>
        <p:spPr bwMode="auto">
          <a:xfrm>
            <a:off x="0" y="-1"/>
            <a:ext cx="12196376" cy="5894387"/>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16" name="Black Rectangle"/>
          <p:cNvSpPr/>
          <p:nvPr userDrawn="1"/>
        </p:nvSpPr>
        <p:spPr>
          <a:xfrm>
            <a:off x="990258" y="1045684"/>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a:p>
            <a:pPr algn="ctr"/>
            <a:endParaRPr lang="en-GB" sz="4799"/>
          </a:p>
        </p:txBody>
      </p:sp>
      <p:sp>
        <p:nvSpPr>
          <p:cNvPr id="4" name="Title 1"/>
          <p:cNvSpPr>
            <a:spLocks noGrp="1"/>
          </p:cNvSpPr>
          <p:nvPr>
            <p:ph type="title"/>
          </p:nvPr>
        </p:nvSpPr>
        <p:spPr>
          <a:xfrm>
            <a:off x="315995" y="228628"/>
            <a:ext cx="11559010" cy="752101"/>
          </a:xfrm>
        </p:spPr>
        <p:txBody>
          <a:bodyPr anchor="t" anchorCtr="0"/>
          <a:lstStyle/>
          <a:p>
            <a:r>
              <a:rPr lang="en-GB"/>
              <a:t>Click to edit Master title style</a:t>
            </a:r>
          </a:p>
        </p:txBody>
      </p:sp>
      <p:sp>
        <p:nvSpPr>
          <p:cNvPr id="3" name="Content Placeholder 2"/>
          <p:cNvSpPr>
            <a:spLocks noGrp="1"/>
          </p:cNvSpPr>
          <p:nvPr>
            <p:ph idx="1"/>
          </p:nvPr>
        </p:nvSpPr>
        <p:spPr>
          <a:xfrm>
            <a:off x="986095" y="1373021"/>
            <a:ext cx="10222987" cy="4521366"/>
          </a:xfrm>
        </p:spPr>
        <p:txBody>
          <a:bodyPr/>
          <a:lstStyle>
            <a:lvl1pPr marL="0" indent="0">
              <a:buFont typeface="Calibri" panose="020F050202020403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TextBox 17"/>
          <p:cNvSpPr txBox="1"/>
          <p:nvPr userDrawn="1"/>
        </p:nvSpPr>
        <p:spPr>
          <a:xfrm>
            <a:off x="-1974112" y="340162"/>
            <a:ext cx="1826368" cy="307777"/>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én linje</a:t>
            </a:r>
            <a:endParaRPr lang="en-GB" sz="4799"/>
          </a:p>
          <a:p>
            <a:pPr algn="r">
              <a:lnSpc>
                <a:spcPct val="100000"/>
              </a:lnSpc>
            </a:pPr>
            <a:r>
              <a:rPr lang="en-GB" sz="1000" noProof="1">
                <a:solidFill>
                  <a:schemeClr val="tx1">
                    <a:lumMod val="75000"/>
                    <a:lumOff val="25000"/>
                  </a:schemeClr>
                </a:solidFill>
              </a:rPr>
              <a:t>Light eller AU Passata Bold</a:t>
            </a:r>
            <a:endParaRPr lang="en-GB" sz="4799"/>
          </a:p>
        </p:txBody>
      </p:sp>
      <p:sp>
        <p:nvSpPr>
          <p:cNvPr id="9" name="Slide Number Placeholder 8"/>
          <p:cNvSpPr>
            <a:spLocks noGrp="1"/>
          </p:cNvSpPr>
          <p:nvPr>
            <p:ph type="sldNum" sz="quarter" idx="12"/>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7" name="Date Placeholder 6"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997128513"/>
      </p:ext>
    </p:extLst>
  </p:cSld>
  <p:clrMapOvr>
    <a:masterClrMapping/>
  </p:clrMapOvr>
  <p:extLst>
    <p:ext uri="{DCECCB84-F9BA-43D5-87BE-67443E8EF086}">
      <p15:sldGuideLst xmlns:p15="http://schemas.microsoft.com/office/powerpoint/2012/main">
        <p15:guide id="1" orient="horz" pos="865" userDrawn="1">
          <p15:clr>
            <a:srgbClr val="00000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14" name="Hvid baggrund"/>
          <p:cNvSpPr/>
          <p:nvPr userDrawn="1"/>
        </p:nvSpPr>
        <p:spPr bwMode="auto">
          <a:xfrm>
            <a:off x="0" y="0"/>
            <a:ext cx="12196376" cy="5911200"/>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15" name="Black Rectangle"/>
          <p:cNvSpPr/>
          <p:nvPr userDrawn="1"/>
        </p:nvSpPr>
        <p:spPr>
          <a:xfrm>
            <a:off x="990258" y="1045684"/>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a:p>
            <a:pPr algn="ctr"/>
            <a:endParaRPr lang="en-GB" sz="4799"/>
          </a:p>
        </p:txBody>
      </p:sp>
      <p:sp>
        <p:nvSpPr>
          <p:cNvPr id="2" name="Title 1"/>
          <p:cNvSpPr>
            <a:spLocks noGrp="1"/>
          </p:cNvSpPr>
          <p:nvPr>
            <p:ph type="title" hasCustomPrompt="1"/>
          </p:nvPr>
        </p:nvSpPr>
        <p:spPr>
          <a:xfrm>
            <a:off x="316883" y="230400"/>
            <a:ext cx="5645733" cy="752400"/>
          </a:xfrm>
        </p:spPr>
        <p:txBody>
          <a:bodyPr anchor="t" anchorCtr="0"/>
          <a:lstStyle>
            <a:lvl1pPr>
              <a:defRPr/>
            </a:lvl1pPr>
          </a:lstStyle>
          <a:p>
            <a:r>
              <a:rPr lang="en-GB"/>
              <a:t>Insert title</a:t>
            </a:r>
          </a:p>
        </p:txBody>
      </p:sp>
      <p:sp>
        <p:nvSpPr>
          <p:cNvPr id="10" name="Text Placeholder 2"/>
          <p:cNvSpPr>
            <a:spLocks noGrp="1"/>
          </p:cNvSpPr>
          <p:nvPr>
            <p:ph type="body" sz="quarter" idx="14"/>
          </p:nvPr>
        </p:nvSpPr>
        <p:spPr>
          <a:xfrm>
            <a:off x="986095" y="1371600"/>
            <a:ext cx="4976521" cy="4525964"/>
          </a:xfrm>
        </p:spPr>
        <p:txBody>
          <a:bodyPr/>
          <a:lstStyle>
            <a:lvl1pPr marL="0" indent="0">
              <a:buFont typeface="Calibri" panose="020F050202020403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Picture Placeholder 3"/>
          <p:cNvSpPr>
            <a:spLocks noGrp="1"/>
          </p:cNvSpPr>
          <p:nvPr>
            <p:ph type="pic" sz="quarter" idx="13" hasCustomPrompt="1"/>
          </p:nvPr>
        </p:nvSpPr>
        <p:spPr>
          <a:xfrm>
            <a:off x="6231821" y="315913"/>
            <a:ext cx="5645580" cy="5581650"/>
          </a:xfrm>
        </p:spPr>
        <p:txBody>
          <a:bodyPr/>
          <a:lstStyle>
            <a:lvl1pPr marL="0" indent="0">
              <a:buNone/>
              <a:defRPr b="0"/>
            </a:lvl1pPr>
          </a:lstStyle>
          <a:p>
            <a:r>
              <a:rPr lang="en-GB"/>
              <a:t>Click here and add image via Templafy Image Library</a:t>
            </a:r>
          </a:p>
        </p:txBody>
      </p:sp>
      <p:sp>
        <p:nvSpPr>
          <p:cNvPr id="9" name="TextBox 8"/>
          <p:cNvSpPr txBox="1"/>
          <p:nvPr userDrawn="1"/>
        </p:nvSpPr>
        <p:spPr>
          <a:xfrm>
            <a:off x="-1974112" y="340162"/>
            <a:ext cx="1826368" cy="307777"/>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én linje</a:t>
            </a:r>
            <a:endParaRPr lang="en-GB" sz="4799"/>
          </a:p>
          <a:p>
            <a:pPr algn="r">
              <a:lnSpc>
                <a:spcPct val="100000"/>
              </a:lnSpc>
            </a:pPr>
            <a:r>
              <a:rPr lang="en-GB" sz="1000" noProof="1">
                <a:solidFill>
                  <a:schemeClr val="tx1">
                    <a:lumMod val="75000"/>
                    <a:lumOff val="25000"/>
                  </a:schemeClr>
                </a:solidFill>
              </a:rPr>
              <a:t>Light eller AU Passata Bold</a:t>
            </a:r>
            <a:endParaRPr lang="en-GB" sz="4799"/>
          </a:p>
        </p:txBody>
      </p:sp>
      <p:sp>
        <p:nvSpPr>
          <p:cNvPr id="8" name="Slide Number Placeholder 7"/>
          <p:cNvSpPr>
            <a:spLocks noGrp="1"/>
          </p:cNvSpPr>
          <p:nvPr>
            <p:ph type="sldNum" sz="quarter" idx="17"/>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5" name="Date Placeholder 4" hidden="1"/>
          <p:cNvSpPr>
            <a:spLocks noGrp="1"/>
          </p:cNvSpPr>
          <p:nvPr>
            <p:ph type="dt" sz="half" idx="15"/>
          </p:nvPr>
        </p:nvSpPr>
        <p:spPr/>
        <p:txBody>
          <a:bodyPr/>
          <a:lstStyle/>
          <a:p>
            <a:fld id="{78417F83-4CBA-48F2-BAD0-783AE3701E32}" type="datetimeFigureOut">
              <a:rPr lang="en-GB" smtClean="0"/>
              <a:pPr/>
              <a:t>21/12/2023</a:t>
            </a:fld>
            <a:r>
              <a:rPr lang="en-GB"/>
              <a:t>12/10/2021</a:t>
            </a:r>
          </a:p>
        </p:txBody>
      </p:sp>
      <p:sp>
        <p:nvSpPr>
          <p:cNvPr id="6" name="Footer Placeholder 5" hidden="1"/>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3999787102"/>
      </p:ext>
    </p:extLst>
  </p:cSld>
  <p:clrMapOvr>
    <a:masterClrMapping/>
  </p:clrMapOvr>
  <p:extLst>
    <p:ext uri="{DCECCB84-F9BA-43D5-87BE-67443E8EF086}">
      <p15:sldGuideLst xmlns:p15="http://schemas.microsoft.com/office/powerpoint/2012/main">
        <p15:guide id="1" pos="3925" userDrawn="1">
          <p15:clr>
            <a:srgbClr val="A4A3A4"/>
          </p15:clr>
        </p15:guide>
        <p15:guide id="2" pos="3756" userDrawn="1">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rsonal information">
    <p:spTree>
      <p:nvGrpSpPr>
        <p:cNvPr id="1" name=""/>
        <p:cNvGrpSpPr/>
        <p:nvPr/>
      </p:nvGrpSpPr>
      <p:grpSpPr>
        <a:xfrm>
          <a:off x="0" y="0"/>
          <a:ext cx="0" cy="0"/>
          <a:chOff x="0" y="0"/>
          <a:chExt cx="0" cy="0"/>
        </a:xfrm>
      </p:grpSpPr>
      <p:sp>
        <p:nvSpPr>
          <p:cNvPr id="14" name="Hvid baggrund"/>
          <p:cNvSpPr/>
          <p:nvPr userDrawn="1"/>
        </p:nvSpPr>
        <p:spPr bwMode="auto">
          <a:xfrm>
            <a:off x="0" y="1"/>
            <a:ext cx="12196376" cy="5911011"/>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15" name="Black Rectangle"/>
          <p:cNvSpPr/>
          <p:nvPr userDrawn="1"/>
        </p:nvSpPr>
        <p:spPr>
          <a:xfrm>
            <a:off x="1001336" y="2694542"/>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a:p>
            <a:pPr algn="ctr"/>
            <a:endParaRPr lang="en-GB" sz="4799"/>
          </a:p>
        </p:txBody>
      </p:sp>
      <p:sp>
        <p:nvSpPr>
          <p:cNvPr id="2" name="Title 1"/>
          <p:cNvSpPr>
            <a:spLocks noGrp="1"/>
          </p:cNvSpPr>
          <p:nvPr>
            <p:ph type="title"/>
          </p:nvPr>
        </p:nvSpPr>
        <p:spPr>
          <a:xfrm>
            <a:off x="986095" y="1484784"/>
            <a:ext cx="4976521" cy="971980"/>
          </a:xfrm>
        </p:spPr>
        <p:txBody>
          <a:bodyPr anchor="b" anchorCtr="0"/>
          <a:lstStyle>
            <a:lvl1pPr>
              <a:lnSpc>
                <a:spcPct val="95000"/>
              </a:lnSpc>
              <a:defRPr sz="3000">
                <a:latin typeface="+mn-lt"/>
              </a:defRPr>
            </a:lvl1pPr>
          </a:lstStyle>
          <a:p>
            <a:r>
              <a:rPr lang="en-GB"/>
              <a:t>Click to edit Master title style</a:t>
            </a:r>
          </a:p>
        </p:txBody>
      </p:sp>
      <p:sp>
        <p:nvSpPr>
          <p:cNvPr id="10" name="Text Placeholder 2"/>
          <p:cNvSpPr>
            <a:spLocks noGrp="1"/>
          </p:cNvSpPr>
          <p:nvPr>
            <p:ph type="body" sz="quarter" idx="14"/>
          </p:nvPr>
        </p:nvSpPr>
        <p:spPr>
          <a:xfrm>
            <a:off x="986095" y="3010711"/>
            <a:ext cx="4976521" cy="1858449"/>
          </a:xfrm>
        </p:spPr>
        <p:txBody>
          <a:bodyPr/>
          <a:lstStyle>
            <a:lvl1pPr marL="0" indent="0">
              <a:buFont typeface="Calibri" panose="020F0502020204030204" pitchFamily="34" charset="0"/>
              <a:buChar char="​"/>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6</a:t>
            </a:r>
          </a:p>
        </p:txBody>
      </p:sp>
      <p:sp>
        <p:nvSpPr>
          <p:cNvPr id="7" name="Picture Placeholder 3"/>
          <p:cNvSpPr>
            <a:spLocks noGrp="1"/>
          </p:cNvSpPr>
          <p:nvPr>
            <p:ph type="pic" sz="quarter" idx="13" hasCustomPrompt="1"/>
          </p:nvPr>
        </p:nvSpPr>
        <p:spPr>
          <a:xfrm>
            <a:off x="6233223" y="315913"/>
            <a:ext cx="5646270" cy="5583600"/>
          </a:xfrm>
        </p:spPr>
        <p:txBody>
          <a:bodyPr/>
          <a:lstStyle>
            <a:lvl1pPr marL="0" indent="0">
              <a:buNone/>
              <a:defRPr b="0"/>
            </a:lvl1pPr>
          </a:lstStyle>
          <a:p>
            <a:r>
              <a:rPr lang="en-GB"/>
              <a:t>Click here and add image via Templafy Image Library</a:t>
            </a:r>
          </a:p>
        </p:txBody>
      </p:sp>
      <p:sp>
        <p:nvSpPr>
          <p:cNvPr id="9" name="TextBox 8"/>
          <p:cNvSpPr txBox="1"/>
          <p:nvPr userDrawn="1"/>
        </p:nvSpPr>
        <p:spPr>
          <a:xfrm>
            <a:off x="-1974112" y="1780882"/>
            <a:ext cx="1826368" cy="153888"/>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to</a:t>
            </a:r>
            <a:r>
              <a:rPr lang="en-GB" sz="1000" baseline="0" noProof="1">
                <a:solidFill>
                  <a:schemeClr val="tx1">
                    <a:lumMod val="75000"/>
                    <a:lumOff val="25000"/>
                  </a:schemeClr>
                </a:solidFill>
              </a:rPr>
              <a:t> linjer</a:t>
            </a:r>
            <a:endParaRPr lang="en-GB" sz="4799"/>
          </a:p>
        </p:txBody>
      </p:sp>
      <p:sp>
        <p:nvSpPr>
          <p:cNvPr id="8" name="Slide Number Placeholder 7"/>
          <p:cNvSpPr>
            <a:spLocks noGrp="1"/>
          </p:cNvSpPr>
          <p:nvPr>
            <p:ph type="sldNum" sz="quarter" idx="17"/>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5" name="Date Placeholder 4" hidden="1"/>
          <p:cNvSpPr>
            <a:spLocks noGrp="1"/>
          </p:cNvSpPr>
          <p:nvPr>
            <p:ph type="dt" sz="half" idx="15"/>
          </p:nvPr>
        </p:nvSpPr>
        <p:spPr/>
        <p:txBody>
          <a:bodyPr/>
          <a:lstStyle/>
          <a:p>
            <a:fld id="{78417F83-4CBA-48F2-BAD0-783AE3701E32}" type="datetimeFigureOut">
              <a:rPr lang="en-GB" smtClean="0"/>
              <a:pPr/>
              <a:t>21/12/2023</a:t>
            </a:fld>
            <a:r>
              <a:rPr lang="en-GB"/>
              <a:t>12/10/2021</a:t>
            </a:r>
          </a:p>
        </p:txBody>
      </p:sp>
      <p:sp>
        <p:nvSpPr>
          <p:cNvPr id="6" name="Footer Placeholder 5" hidden="1"/>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4270316488"/>
      </p:ext>
    </p:extLst>
  </p:cSld>
  <p:clrMapOvr>
    <a:masterClrMapping/>
  </p:clrMapOvr>
  <p:extLst>
    <p:ext uri="{DCECCB84-F9BA-43D5-87BE-67443E8EF086}">
      <p15:sldGuideLst xmlns:p15="http://schemas.microsoft.com/office/powerpoint/2012/main">
        <p15:guide id="1" pos="3931" userDrawn="1">
          <p15:clr>
            <a:srgbClr val="A4A3A4"/>
          </p15:clr>
        </p15:guide>
        <p15:guide id="2" pos="3756" userDrawn="1">
          <p15:clr>
            <a:srgbClr val="A4A3A4"/>
          </p15:clr>
        </p15:guide>
        <p15:guide id="3" orient="horz" pos="3069" userDrawn="1">
          <p15:clr>
            <a:srgbClr val="A4A3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5" name="Picture Placeholder 1"/>
          <p:cNvSpPr>
            <a:spLocks noGrp="1"/>
          </p:cNvSpPr>
          <p:nvPr>
            <p:ph type="pic" sz="quarter" idx="11" hasCustomPrompt="1"/>
          </p:nvPr>
        </p:nvSpPr>
        <p:spPr>
          <a:xfrm>
            <a:off x="316883" y="316800"/>
            <a:ext cx="11562611" cy="5583600"/>
          </a:xfrm>
          <a:solidFill>
            <a:schemeClr val="bg1"/>
          </a:solidFill>
        </p:spPr>
        <p:txBody>
          <a:bodyPr/>
          <a:lstStyle>
            <a:lvl1pPr marL="0" indent="0">
              <a:buFontTx/>
              <a:buNone/>
              <a:defRPr b="0"/>
            </a:lvl1pPr>
          </a:lstStyle>
          <a:p>
            <a:r>
              <a:rPr lang="en-GB"/>
              <a:t>Click here and add image via Templafy Image Library</a:t>
            </a:r>
          </a:p>
        </p:txBody>
      </p:sp>
      <p:sp>
        <p:nvSpPr>
          <p:cNvPr id="8" name="Slide Number Placeholder 7"/>
          <p:cNvSpPr>
            <a:spLocks noGrp="1"/>
          </p:cNvSpPr>
          <p:nvPr>
            <p:ph type="sldNum" sz="quarter" idx="14"/>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2"/>
          </p:nvPr>
        </p:nvSpPr>
        <p:spPr/>
        <p:txBody>
          <a:bodyPr/>
          <a:lstStyle/>
          <a:p>
            <a:fld id="{78417F83-4CBA-48F2-BAD0-783AE3701E32}" type="datetimeFigureOut">
              <a:rPr lang="en-GB" smtClean="0"/>
              <a:pPr/>
              <a:t>21/12/2023</a:t>
            </a:fld>
            <a:r>
              <a:rPr lang="en-GB"/>
              <a:t>12/10/2021</a:t>
            </a:r>
          </a:p>
        </p:txBody>
      </p:sp>
      <p:sp>
        <p:nvSpPr>
          <p:cNvPr id="7" name="Footer Placeholder 6" hidden="1"/>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30776182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83" y="316800"/>
            <a:ext cx="5646270" cy="5583600"/>
          </a:xfrm>
          <a:solidFill>
            <a:schemeClr val="bg1"/>
          </a:solidFill>
        </p:spPr>
        <p:txBody>
          <a:bodyPr/>
          <a:lstStyle>
            <a:lvl1pPr marL="0" indent="0">
              <a:buFontTx/>
              <a:buNone/>
              <a:defRPr b="0"/>
            </a:lvl1pPr>
          </a:lstStyle>
          <a:p>
            <a:r>
              <a:rPr lang="en-GB"/>
              <a:t>Click here and add image via Templafy Image Library</a:t>
            </a:r>
          </a:p>
        </p:txBody>
      </p:sp>
      <p:sp>
        <p:nvSpPr>
          <p:cNvPr id="5" name="Picture Placeholder 2"/>
          <p:cNvSpPr>
            <a:spLocks noGrp="1"/>
          </p:cNvSpPr>
          <p:nvPr>
            <p:ph type="pic" sz="quarter" idx="12" hasCustomPrompt="1"/>
          </p:nvPr>
        </p:nvSpPr>
        <p:spPr>
          <a:xfrm>
            <a:off x="6233223" y="316800"/>
            <a:ext cx="5646270" cy="5583600"/>
          </a:xfrm>
        </p:spPr>
        <p:txBody>
          <a:bodyPr/>
          <a:lstStyle>
            <a:lvl1pPr marL="0" indent="0">
              <a:buFontTx/>
              <a:buNone/>
              <a:defRPr b="0"/>
            </a:lvl1pPr>
          </a:lstStyle>
          <a:p>
            <a:r>
              <a:rPr lang="en-GB"/>
              <a:t>Click here and add image via Templafy Image Library</a:t>
            </a:r>
          </a:p>
        </p:txBody>
      </p:sp>
      <p:sp>
        <p:nvSpPr>
          <p:cNvPr id="9" name="Slide Number Placeholder 8"/>
          <p:cNvSpPr>
            <a:spLocks noGrp="1"/>
          </p:cNvSpPr>
          <p:nvPr>
            <p:ph type="sldNum" sz="quarter" idx="15"/>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7" name="Date Placeholder 6" hidden="1"/>
          <p:cNvSpPr>
            <a:spLocks noGrp="1"/>
          </p:cNvSpPr>
          <p:nvPr>
            <p:ph type="dt" sz="half" idx="13"/>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087004173"/>
      </p:ext>
    </p:extLst>
  </p:cSld>
  <p:clrMapOvr>
    <a:masterClrMapping/>
  </p:clrMapOvr>
  <p:extLst>
    <p:ext uri="{DCECCB84-F9BA-43D5-87BE-67443E8EF086}">
      <p15:sldGuideLst xmlns:p15="http://schemas.microsoft.com/office/powerpoint/2012/main">
        <p15:guide id="1" pos="3925" userDrawn="1">
          <p15:clr>
            <a:srgbClr val="A4A3A4"/>
          </p15:clr>
        </p15:guide>
        <p15:guide id="2" pos="3755" userDrawn="1">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I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egnaposto testo 9">
            <a:extLst>
              <a:ext uri="{FF2B5EF4-FFF2-40B4-BE49-F238E27FC236}">
                <a16:creationId xmlns:a16="http://schemas.microsoft.com/office/drawing/2014/main" id="{659AEB77-A169-41B9-B0AC-E50EE97BA987}"/>
              </a:ext>
            </a:extLst>
          </p:cNvPr>
          <p:cNvSpPr>
            <a:spLocks noGrp="1"/>
          </p:cNvSpPr>
          <p:nvPr>
            <p:ph type="body" sz="quarter" idx="16"/>
          </p:nvPr>
        </p:nvSpPr>
        <p:spPr>
          <a:xfrm>
            <a:off x="6307422" y="2274888"/>
            <a:ext cx="5218768" cy="3657600"/>
          </a:xfrm>
          <a:prstGeom prst="rect">
            <a:avLst/>
          </a:prstGeom>
        </p:spPr>
        <p:txBody>
          <a:bodyPr/>
          <a:lstStyle>
            <a:lvl1pPr marL="0" indent="0">
              <a:buNone/>
              <a:defRPr sz="1800"/>
            </a:lvl1pPr>
          </a:lstStyle>
          <a:p>
            <a:pPr lvl="0"/>
            <a:endParaRPr lang="it-IT"/>
          </a:p>
        </p:txBody>
      </p:sp>
      <p:sp>
        <p:nvSpPr>
          <p:cNvPr id="8" name="Segnaposto testo 9">
            <a:extLst>
              <a:ext uri="{FF2B5EF4-FFF2-40B4-BE49-F238E27FC236}">
                <a16:creationId xmlns:a16="http://schemas.microsoft.com/office/drawing/2014/main" id="{AACE60B1-4851-4E25-B705-CF8967D490BE}"/>
              </a:ext>
            </a:extLst>
          </p:cNvPr>
          <p:cNvSpPr>
            <a:spLocks noGrp="1"/>
          </p:cNvSpPr>
          <p:nvPr>
            <p:ph type="body" sz="quarter" idx="12"/>
          </p:nvPr>
        </p:nvSpPr>
        <p:spPr>
          <a:xfrm>
            <a:off x="611189" y="2274888"/>
            <a:ext cx="5218768" cy="3657600"/>
          </a:xfrm>
          <a:prstGeom prst="rect">
            <a:avLst/>
          </a:prstGeom>
        </p:spPr>
        <p:txBody>
          <a:bodyPr/>
          <a:lstStyle>
            <a:lvl1pPr marL="0" indent="0">
              <a:buNone/>
              <a:defRPr sz="1800"/>
            </a:lvl1pPr>
          </a:lstStyle>
          <a:p>
            <a:pPr lvl="0"/>
            <a:endParaRPr lang="it-IT"/>
          </a:p>
        </p:txBody>
      </p:sp>
      <p:sp>
        <p:nvSpPr>
          <p:cNvPr id="7" name="Segnaposto testo 5">
            <a:extLst>
              <a:ext uri="{FF2B5EF4-FFF2-40B4-BE49-F238E27FC236}">
                <a16:creationId xmlns:a16="http://schemas.microsoft.com/office/drawing/2014/main" id="{9BCD6281-039F-44C3-B566-4A91EE6CE889}"/>
              </a:ext>
            </a:extLst>
          </p:cNvPr>
          <p:cNvSpPr>
            <a:spLocks noGrp="1"/>
          </p:cNvSpPr>
          <p:nvPr>
            <p:ph type="body" sz="quarter" idx="10" hasCustomPrompt="1"/>
          </p:nvPr>
        </p:nvSpPr>
        <p:spPr>
          <a:xfrm>
            <a:off x="2351655" y="459400"/>
            <a:ext cx="9174783" cy="422275"/>
          </a:xfrm>
          <a:prstGeom prst="rect">
            <a:avLst/>
          </a:prstGeom>
        </p:spPr>
        <p:txBody>
          <a:bodyPr/>
          <a:lstStyle>
            <a:lvl1pPr marL="0" indent="0">
              <a:buNone/>
              <a:defRPr>
                <a:solidFill>
                  <a:srgbClr val="548235"/>
                </a:solidFill>
                <a:latin typeface="+mj-lt"/>
              </a:defRPr>
            </a:lvl1pPr>
          </a:lstStyle>
          <a:p>
            <a:pPr lvl="0"/>
            <a:r>
              <a:rPr lang="it-IT" err="1"/>
              <a:t>Edit</a:t>
            </a:r>
            <a:r>
              <a:rPr lang="it-IT"/>
              <a:t> Kicker</a:t>
            </a:r>
          </a:p>
        </p:txBody>
      </p:sp>
      <p:sp>
        <p:nvSpPr>
          <p:cNvPr id="13" name="CasellaDiTesto 12">
            <a:extLst>
              <a:ext uri="{FF2B5EF4-FFF2-40B4-BE49-F238E27FC236}">
                <a16:creationId xmlns:a16="http://schemas.microsoft.com/office/drawing/2014/main" id="{8A69283C-0836-4B5D-ADF7-645901E3B0BE}"/>
              </a:ext>
            </a:extLst>
          </p:cNvPr>
          <p:cNvSpPr txBox="1"/>
          <p:nvPr userDrawn="1"/>
        </p:nvSpPr>
        <p:spPr>
          <a:xfrm>
            <a:off x="610940" y="421628"/>
            <a:ext cx="1854620" cy="523220"/>
          </a:xfrm>
          <a:prstGeom prst="rect">
            <a:avLst/>
          </a:prstGeom>
          <a:noFill/>
        </p:spPr>
        <p:txBody>
          <a:bodyPr wrap="square" rtlCol="0">
            <a:spAutoFit/>
          </a:bodyPr>
          <a:lstStyle/>
          <a:p>
            <a:r>
              <a:rPr lang="it-IT" sz="2800">
                <a:latin typeface="+mj-lt"/>
              </a:rPr>
              <a:t>TIME4CS</a:t>
            </a:r>
          </a:p>
        </p:txBody>
      </p:sp>
      <p:sp>
        <p:nvSpPr>
          <p:cNvPr id="15" name="Segnaposto testo 3">
            <a:extLst>
              <a:ext uri="{FF2B5EF4-FFF2-40B4-BE49-F238E27FC236}">
                <a16:creationId xmlns:a16="http://schemas.microsoft.com/office/drawing/2014/main" id="{51CF57CF-A6B1-4808-9EB3-414384A2B818}"/>
              </a:ext>
            </a:extLst>
          </p:cNvPr>
          <p:cNvSpPr>
            <a:spLocks noGrp="1"/>
          </p:cNvSpPr>
          <p:nvPr>
            <p:ph type="body" sz="quarter" idx="11" hasCustomPrompt="1"/>
          </p:nvPr>
        </p:nvSpPr>
        <p:spPr>
          <a:xfrm>
            <a:off x="610941" y="1556010"/>
            <a:ext cx="5219016" cy="422275"/>
          </a:xfrm>
          <a:prstGeom prst="rect">
            <a:avLst/>
          </a:prstGeom>
        </p:spPr>
        <p:txBody>
          <a:bodyPr/>
          <a:lstStyle>
            <a:lvl1pPr marL="0" indent="0">
              <a:buNone/>
              <a:defRPr b="1">
                <a:solidFill>
                  <a:srgbClr val="A9D18E"/>
                </a:solidFill>
                <a:latin typeface="+mn-lt"/>
              </a:defRPr>
            </a:lvl1pPr>
          </a:lstStyle>
          <a:p>
            <a:pPr lvl="0"/>
            <a:r>
              <a:rPr lang="it-IT" err="1"/>
              <a:t>title</a:t>
            </a:r>
            <a:endParaRPr lang="it-IT"/>
          </a:p>
        </p:txBody>
      </p:sp>
      <p:sp>
        <p:nvSpPr>
          <p:cNvPr id="16" name="Segnaposto testo 3">
            <a:extLst>
              <a:ext uri="{FF2B5EF4-FFF2-40B4-BE49-F238E27FC236}">
                <a16:creationId xmlns:a16="http://schemas.microsoft.com/office/drawing/2014/main" id="{1CDD4A16-2E36-4127-B15F-8982FB2C598F}"/>
              </a:ext>
            </a:extLst>
          </p:cNvPr>
          <p:cNvSpPr>
            <a:spLocks noGrp="1"/>
          </p:cNvSpPr>
          <p:nvPr>
            <p:ph type="body" sz="quarter" idx="15" hasCustomPrompt="1"/>
          </p:nvPr>
        </p:nvSpPr>
        <p:spPr>
          <a:xfrm>
            <a:off x="6307422" y="1545961"/>
            <a:ext cx="5222875" cy="422275"/>
          </a:xfrm>
          <a:prstGeom prst="rect">
            <a:avLst/>
          </a:prstGeom>
        </p:spPr>
        <p:txBody>
          <a:bodyPr/>
          <a:lstStyle>
            <a:lvl1pPr marL="0" indent="0">
              <a:buNone/>
              <a:defRPr b="1">
                <a:solidFill>
                  <a:srgbClr val="A9D18E"/>
                </a:solidFill>
                <a:latin typeface="+mn-lt"/>
              </a:defRPr>
            </a:lvl1pPr>
          </a:lstStyle>
          <a:p>
            <a:pPr lvl="0"/>
            <a:r>
              <a:rPr lang="it-IT" err="1"/>
              <a:t>title</a:t>
            </a:r>
            <a:endParaRPr lang="it-IT"/>
          </a:p>
        </p:txBody>
      </p:sp>
    </p:spTree>
    <p:extLst>
      <p:ext uri="{BB962C8B-B14F-4D97-AF65-F5344CB8AC3E}">
        <p14:creationId xmlns:p14="http://schemas.microsoft.com/office/powerpoint/2010/main" val="17739286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83" y="316800"/>
            <a:ext cx="5646270" cy="2653200"/>
          </a:xfrm>
          <a:solidFill>
            <a:schemeClr val="bg1"/>
          </a:solidFill>
        </p:spPr>
        <p:txBody>
          <a:bodyPr/>
          <a:lstStyle>
            <a:lvl1pPr marL="0" indent="0">
              <a:buFontTx/>
              <a:buNone/>
              <a:defRPr b="0"/>
            </a:lvl1pPr>
          </a:lstStyle>
          <a:p>
            <a:r>
              <a:rPr lang="en-GB"/>
              <a:t>Click here and add image via Templafy Image Library</a:t>
            </a:r>
          </a:p>
        </p:txBody>
      </p:sp>
      <p:sp>
        <p:nvSpPr>
          <p:cNvPr id="7" name="Picture Placeholder 2"/>
          <p:cNvSpPr>
            <a:spLocks noGrp="1"/>
          </p:cNvSpPr>
          <p:nvPr>
            <p:ph type="pic" sz="quarter" idx="13" hasCustomPrompt="1"/>
          </p:nvPr>
        </p:nvSpPr>
        <p:spPr>
          <a:xfrm>
            <a:off x="316883" y="3237372"/>
            <a:ext cx="5646270" cy="2653200"/>
          </a:xfrm>
        </p:spPr>
        <p:txBody>
          <a:bodyPr/>
          <a:lstStyle>
            <a:lvl1pPr marL="0" indent="0">
              <a:buFontTx/>
              <a:buNone/>
              <a:defRPr b="0"/>
            </a:lvl1pPr>
          </a:lstStyle>
          <a:p>
            <a:r>
              <a:rPr lang="en-GB"/>
              <a:t>Click here and add image via Templafy Image Library</a:t>
            </a:r>
          </a:p>
        </p:txBody>
      </p:sp>
      <p:sp>
        <p:nvSpPr>
          <p:cNvPr id="5" name="Picture Placeholder 3"/>
          <p:cNvSpPr>
            <a:spLocks noGrp="1"/>
          </p:cNvSpPr>
          <p:nvPr>
            <p:ph type="pic" sz="quarter" idx="12" hasCustomPrompt="1"/>
          </p:nvPr>
        </p:nvSpPr>
        <p:spPr>
          <a:xfrm>
            <a:off x="6233223" y="316800"/>
            <a:ext cx="5646270" cy="5583600"/>
          </a:xfrm>
        </p:spPr>
        <p:txBody>
          <a:bodyPr/>
          <a:lstStyle>
            <a:lvl1pPr marL="0" indent="0">
              <a:buFontTx/>
              <a:buNone/>
              <a:defRPr b="0"/>
            </a:lvl1pPr>
          </a:lstStyle>
          <a:p>
            <a:r>
              <a:rPr lang="en-GB"/>
              <a:t>Click here and add image via Templafy Image Library</a:t>
            </a:r>
          </a:p>
        </p:txBody>
      </p:sp>
      <p:sp>
        <p:nvSpPr>
          <p:cNvPr id="10" name="Slide Number Placeholder 9"/>
          <p:cNvSpPr>
            <a:spLocks noGrp="1"/>
          </p:cNvSpPr>
          <p:nvPr>
            <p:ph type="sldNum" sz="quarter" idx="16"/>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8" name="Date Placeholder 7" hidden="1"/>
          <p:cNvSpPr>
            <a:spLocks noGrp="1"/>
          </p:cNvSpPr>
          <p:nvPr>
            <p:ph type="dt" sz="half" idx="14"/>
          </p:nvPr>
        </p:nvSpPr>
        <p:spPr/>
        <p:txBody>
          <a:bodyPr/>
          <a:lstStyle/>
          <a:p>
            <a:fld id="{78417F83-4CBA-48F2-BAD0-783AE3701E32}" type="datetimeFigureOut">
              <a:rPr lang="en-GB" smtClean="0"/>
              <a:pPr/>
              <a:t>21/12/2023</a:t>
            </a:fld>
            <a:r>
              <a:rPr lang="en-GB"/>
              <a:t>12/10/2021</a:t>
            </a:r>
          </a:p>
        </p:txBody>
      </p:sp>
      <p:sp>
        <p:nvSpPr>
          <p:cNvPr id="9" name="Footer Placeholder 8" hidden="1"/>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2260751815"/>
      </p:ext>
    </p:extLst>
  </p:cSld>
  <p:clrMapOvr>
    <a:masterClrMapping/>
  </p:clrMapOvr>
  <p:extLst>
    <p:ext uri="{DCECCB84-F9BA-43D5-87BE-67443E8EF086}">
      <p15:sldGuideLst xmlns:p15="http://schemas.microsoft.com/office/powerpoint/2012/main">
        <p15:guide id="1" pos="3923" userDrawn="1">
          <p15:clr>
            <a:srgbClr val="A4A3A4"/>
          </p15:clr>
        </p15:guide>
        <p15:guide id="2" pos="3756" userDrawn="1">
          <p15:clr>
            <a:srgbClr val="A4A3A4"/>
          </p15:clr>
        </p15:guide>
        <p15:guide id="3" orient="horz" pos="2039" userDrawn="1">
          <p15:clr>
            <a:srgbClr val="A4A3A4"/>
          </p15:clr>
        </p15:guide>
        <p15:guide id="4" orient="horz" pos="1872" userDrawn="1">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pictures II">
    <p:spTree>
      <p:nvGrpSpPr>
        <p:cNvPr id="1" name=""/>
        <p:cNvGrpSpPr/>
        <p:nvPr/>
      </p:nvGrpSpPr>
      <p:grpSpPr>
        <a:xfrm>
          <a:off x="0" y="0"/>
          <a:ext cx="0" cy="0"/>
          <a:chOff x="0" y="0"/>
          <a:chExt cx="0" cy="0"/>
        </a:xfrm>
      </p:grpSpPr>
      <p:sp>
        <p:nvSpPr>
          <p:cNvPr id="5" name="Picture Placeholder 1"/>
          <p:cNvSpPr>
            <a:spLocks noGrp="1"/>
          </p:cNvSpPr>
          <p:nvPr>
            <p:ph type="pic" sz="quarter" idx="12" hasCustomPrompt="1"/>
          </p:nvPr>
        </p:nvSpPr>
        <p:spPr>
          <a:xfrm>
            <a:off x="316883" y="316800"/>
            <a:ext cx="5646270" cy="5583600"/>
          </a:xfrm>
          <a:solidFill>
            <a:schemeClr val="bg1"/>
          </a:solidFill>
        </p:spPr>
        <p:txBody>
          <a:bodyPr/>
          <a:lstStyle>
            <a:lvl1pPr marL="0" indent="0">
              <a:buFontTx/>
              <a:buNone/>
              <a:defRPr b="0"/>
            </a:lvl1pPr>
          </a:lstStyle>
          <a:p>
            <a:r>
              <a:rPr lang="en-GB"/>
              <a:t>Click here and add image via Templafy Image Library</a:t>
            </a:r>
          </a:p>
        </p:txBody>
      </p:sp>
      <p:sp>
        <p:nvSpPr>
          <p:cNvPr id="4" name="Picture Placeholder 2"/>
          <p:cNvSpPr>
            <a:spLocks noGrp="1"/>
          </p:cNvSpPr>
          <p:nvPr>
            <p:ph type="pic" sz="quarter" idx="11" hasCustomPrompt="1"/>
          </p:nvPr>
        </p:nvSpPr>
        <p:spPr>
          <a:xfrm>
            <a:off x="6233223" y="316800"/>
            <a:ext cx="5646270" cy="2653200"/>
          </a:xfrm>
        </p:spPr>
        <p:txBody>
          <a:bodyPr/>
          <a:lstStyle>
            <a:lvl1pPr marL="0" indent="0">
              <a:buFontTx/>
              <a:buNone/>
              <a:defRPr b="0"/>
            </a:lvl1pPr>
          </a:lstStyle>
          <a:p>
            <a:r>
              <a:rPr lang="en-GB"/>
              <a:t>Click here and add image via Templafy Image Library</a:t>
            </a:r>
          </a:p>
        </p:txBody>
      </p:sp>
      <p:sp>
        <p:nvSpPr>
          <p:cNvPr id="7" name="Picture Placeholder 3"/>
          <p:cNvSpPr>
            <a:spLocks noGrp="1"/>
          </p:cNvSpPr>
          <p:nvPr>
            <p:ph type="pic" sz="quarter" idx="13" hasCustomPrompt="1"/>
          </p:nvPr>
        </p:nvSpPr>
        <p:spPr>
          <a:xfrm>
            <a:off x="6233223" y="3237372"/>
            <a:ext cx="5646270" cy="2653200"/>
          </a:xfrm>
        </p:spPr>
        <p:txBody>
          <a:bodyPr/>
          <a:lstStyle>
            <a:lvl1pPr marL="0" indent="0">
              <a:buFontTx/>
              <a:buNone/>
              <a:defRPr b="0"/>
            </a:lvl1pPr>
          </a:lstStyle>
          <a:p>
            <a:r>
              <a:rPr lang="en-GB"/>
              <a:t>Click here and add image via Templafy Image Library</a:t>
            </a:r>
          </a:p>
        </p:txBody>
      </p:sp>
      <p:sp>
        <p:nvSpPr>
          <p:cNvPr id="10" name="Slide Number Placeholder 9"/>
          <p:cNvSpPr>
            <a:spLocks noGrp="1"/>
          </p:cNvSpPr>
          <p:nvPr>
            <p:ph type="sldNum" sz="quarter" idx="16"/>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8" name="Date Placeholder 7" hidden="1"/>
          <p:cNvSpPr>
            <a:spLocks noGrp="1"/>
          </p:cNvSpPr>
          <p:nvPr>
            <p:ph type="dt" sz="half" idx="14"/>
          </p:nvPr>
        </p:nvSpPr>
        <p:spPr/>
        <p:txBody>
          <a:bodyPr/>
          <a:lstStyle/>
          <a:p>
            <a:fld id="{78417F83-4CBA-48F2-BAD0-783AE3701E32}" type="datetimeFigureOut">
              <a:rPr lang="en-GB" smtClean="0"/>
              <a:pPr/>
              <a:t>21/12/2023</a:t>
            </a:fld>
            <a:r>
              <a:rPr lang="en-GB"/>
              <a:t>12/10/2021</a:t>
            </a:r>
          </a:p>
        </p:txBody>
      </p:sp>
      <p:sp>
        <p:nvSpPr>
          <p:cNvPr id="9" name="Footer Placeholder 8" hidden="1"/>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93570263"/>
      </p:ext>
    </p:extLst>
  </p:cSld>
  <p:clrMapOvr>
    <a:masterClrMapping/>
  </p:clrMapOvr>
  <p:extLst>
    <p:ext uri="{DCECCB84-F9BA-43D5-87BE-67443E8EF086}">
      <p15:sldGuideLst xmlns:p15="http://schemas.microsoft.com/office/powerpoint/2012/main">
        <p15:guide id="1" pos="3923" userDrawn="1">
          <p15:clr>
            <a:srgbClr val="A4A3A4"/>
          </p15:clr>
        </p15:guide>
        <p15:guide id="2" pos="3756" userDrawn="1">
          <p15:clr>
            <a:srgbClr val="A4A3A4"/>
          </p15:clr>
        </p15:guide>
        <p15:guide id="3" orient="horz" pos="2039" userDrawn="1">
          <p15:clr>
            <a:srgbClr val="A4A3A4"/>
          </p15:clr>
        </p15:guide>
        <p15:guide id="4" orient="horz" pos="1872" userDrawn="1">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Full slide pictur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315996" y="315913"/>
            <a:ext cx="11560010" cy="6220354"/>
          </a:xfrm>
        </p:spPr>
        <p:txBody>
          <a:bodyPr/>
          <a:lstStyle>
            <a:lvl1pPr marL="0" indent="0">
              <a:buFontTx/>
              <a:buNone/>
              <a:defRPr b="0"/>
            </a:lvl1pPr>
          </a:lstStyle>
          <a:p>
            <a:r>
              <a:rPr lang="en-GB"/>
              <a:t>Click here and add image via Templafy Image Library</a:t>
            </a:r>
          </a:p>
        </p:txBody>
      </p:sp>
      <p:sp>
        <p:nvSpPr>
          <p:cNvPr id="8" name="Slide Number Placeholder 7"/>
          <p:cNvSpPr>
            <a:spLocks noGrp="1"/>
          </p:cNvSpPr>
          <p:nvPr>
            <p:ph type="sldNum" sz="quarter" idx="14"/>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2"/>
          </p:nvPr>
        </p:nvSpPr>
        <p:spPr/>
        <p:txBody>
          <a:bodyPr/>
          <a:lstStyle/>
          <a:p>
            <a:fld id="{78417F83-4CBA-48F2-BAD0-783AE3701E32}" type="datetimeFigureOut">
              <a:rPr lang="en-GB" smtClean="0"/>
              <a:pPr/>
              <a:t>21/12/2023</a:t>
            </a:fld>
            <a:r>
              <a:rPr lang="en-GB"/>
              <a:t>12/10/2021</a:t>
            </a:r>
          </a:p>
        </p:txBody>
      </p:sp>
      <p:sp>
        <p:nvSpPr>
          <p:cNvPr id="7" name="Footer Placeholder 6" hidden="1"/>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1534947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9" name="Hvid baggrund"/>
          <p:cNvSpPr/>
          <p:nvPr userDrawn="1"/>
        </p:nvSpPr>
        <p:spPr bwMode="auto">
          <a:xfrm>
            <a:off x="1" y="1"/>
            <a:ext cx="12192000"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10" name="Slide Number Placeholder 9"/>
          <p:cNvSpPr>
            <a:spLocks noGrp="1"/>
          </p:cNvSpPr>
          <p:nvPr>
            <p:ph type="sldNum" sz="quarter" idx="15"/>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3"/>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4"/>
          </p:nvPr>
        </p:nvSpPr>
        <p:spPr/>
        <p:txBody>
          <a:bodyPr/>
          <a:lstStyle/>
          <a:p>
            <a:endParaRPr lang="en-GB"/>
          </a:p>
        </p:txBody>
      </p:sp>
      <p:sp>
        <p:nvSpPr>
          <p:cNvPr id="11" name="Text Placeholder 61"/>
          <p:cNvSpPr>
            <a:spLocks noGrp="1"/>
          </p:cNvSpPr>
          <p:nvPr>
            <p:ph type="body" sz="quarter" idx="16" hasCustomPrompt="1"/>
          </p:nvPr>
        </p:nvSpPr>
        <p:spPr>
          <a:xfrm>
            <a:off x="1846421" y="1412776"/>
            <a:ext cx="8499157" cy="3744416"/>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algn="ctr">
              <a:buFontTx/>
              <a:buNone/>
              <a:defRPr/>
            </a:lvl3pPr>
          </a:lstStyle>
          <a:p>
            <a:pPr lvl="0"/>
            <a:r>
              <a:rPr lang="en-GB"/>
              <a:t>Click to add Quote text, for next level ENTER and TAB</a:t>
            </a:r>
          </a:p>
          <a:p>
            <a:pPr lvl="1"/>
            <a:r>
              <a:rPr lang="en-GB"/>
              <a:t>Second level</a:t>
            </a:r>
          </a:p>
          <a:p>
            <a:pPr lvl="2"/>
            <a:endParaRPr lang="en-GB"/>
          </a:p>
        </p:txBody>
      </p:sp>
    </p:spTree>
    <p:extLst>
      <p:ext uri="{BB962C8B-B14F-4D97-AF65-F5344CB8AC3E}">
        <p14:creationId xmlns:p14="http://schemas.microsoft.com/office/powerpoint/2010/main" val="17961400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el and Quote slide">
    <p:spTree>
      <p:nvGrpSpPr>
        <p:cNvPr id="1" name=""/>
        <p:cNvGrpSpPr/>
        <p:nvPr/>
      </p:nvGrpSpPr>
      <p:grpSpPr>
        <a:xfrm>
          <a:off x="0" y="0"/>
          <a:ext cx="0" cy="0"/>
          <a:chOff x="0" y="0"/>
          <a:chExt cx="0" cy="0"/>
        </a:xfrm>
      </p:grpSpPr>
      <p:sp>
        <p:nvSpPr>
          <p:cNvPr id="8" name="Hvid baggrund"/>
          <p:cNvSpPr/>
          <p:nvPr userDrawn="1"/>
        </p:nvSpPr>
        <p:spPr bwMode="auto">
          <a:xfrm>
            <a:off x="1" y="1"/>
            <a:ext cx="12192000"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5" name="Title 1"/>
          <p:cNvSpPr>
            <a:spLocks noGrp="1"/>
          </p:cNvSpPr>
          <p:nvPr>
            <p:ph type="title"/>
          </p:nvPr>
        </p:nvSpPr>
        <p:spPr>
          <a:xfrm>
            <a:off x="315995" y="230400"/>
            <a:ext cx="11566212" cy="752400"/>
          </a:xfrm>
        </p:spPr>
        <p:txBody>
          <a:bodyPr anchor="t" anchorCtr="0"/>
          <a:lstStyle/>
          <a:p>
            <a:r>
              <a:rPr lang="en-GB"/>
              <a:t>Click to edit Master title style</a:t>
            </a:r>
          </a:p>
        </p:txBody>
      </p:sp>
      <p:sp>
        <p:nvSpPr>
          <p:cNvPr id="7" name="Text Placeholder 2"/>
          <p:cNvSpPr>
            <a:spLocks noGrp="1"/>
          </p:cNvSpPr>
          <p:nvPr>
            <p:ph type="body" sz="quarter" idx="11" hasCustomPrompt="1"/>
          </p:nvPr>
        </p:nvSpPr>
        <p:spPr>
          <a:xfrm>
            <a:off x="2998849" y="1853461"/>
            <a:ext cx="6266328" cy="2725288"/>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marL="576000" indent="0">
              <a:buNone/>
              <a:defRPr/>
            </a:lvl3pPr>
          </a:lstStyle>
          <a:p>
            <a:pPr lvl="0"/>
            <a:r>
              <a:rPr lang="en-GB"/>
              <a:t>Click to add Quote text, for next level ENTER and TAB</a:t>
            </a:r>
          </a:p>
          <a:p>
            <a:pPr lvl="1"/>
            <a:r>
              <a:rPr lang="en-GB"/>
              <a:t>Second level</a:t>
            </a:r>
          </a:p>
        </p:txBody>
      </p:sp>
      <p:sp>
        <p:nvSpPr>
          <p:cNvPr id="11" name="Slide Number Placeholder 10"/>
          <p:cNvSpPr>
            <a:spLocks noGrp="1"/>
          </p:cNvSpPr>
          <p:nvPr>
            <p:ph type="sldNum" sz="quarter" idx="15"/>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3"/>
          </p:nvPr>
        </p:nvSpPr>
        <p:spPr/>
        <p:txBody>
          <a:bodyPr/>
          <a:lstStyle/>
          <a:p>
            <a:fld id="{78417F83-4CBA-48F2-BAD0-783AE3701E32}" type="datetimeFigureOut">
              <a:rPr lang="en-GB" smtClean="0"/>
              <a:pPr/>
              <a:t>21/12/2023</a:t>
            </a:fld>
            <a:r>
              <a:rPr lang="en-GB"/>
              <a:t>12/10/2021</a:t>
            </a:r>
          </a:p>
        </p:txBody>
      </p:sp>
      <p:sp>
        <p:nvSpPr>
          <p:cNvPr id="10" name="Footer Placeholder 9" hidden="1"/>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4951546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Full slide content">
    <p:spTree>
      <p:nvGrpSpPr>
        <p:cNvPr id="1" name=""/>
        <p:cNvGrpSpPr/>
        <p:nvPr/>
      </p:nvGrpSpPr>
      <p:grpSpPr>
        <a:xfrm>
          <a:off x="0" y="0"/>
          <a:ext cx="0" cy="0"/>
          <a:chOff x="0" y="0"/>
          <a:chExt cx="0" cy="0"/>
        </a:xfrm>
      </p:grpSpPr>
      <p:sp>
        <p:nvSpPr>
          <p:cNvPr id="5" name="Content Placeholder 1"/>
          <p:cNvSpPr>
            <a:spLocks noGrp="1"/>
          </p:cNvSpPr>
          <p:nvPr>
            <p:ph sz="quarter" idx="12"/>
          </p:nvPr>
        </p:nvSpPr>
        <p:spPr>
          <a:xfrm>
            <a:off x="328698" y="328612"/>
            <a:ext cx="11553659" cy="6213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Slide Number Placeholder 7"/>
          <p:cNvSpPr>
            <a:spLocks noGrp="1"/>
          </p:cNvSpPr>
          <p:nvPr>
            <p:ph type="sldNum" sz="quarter" idx="15"/>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3"/>
          </p:nvPr>
        </p:nvSpPr>
        <p:spPr/>
        <p:txBody>
          <a:bodyPr/>
          <a:lstStyle/>
          <a:p>
            <a:fld id="{78417F83-4CBA-48F2-BAD0-783AE3701E32}" type="datetimeFigureOut">
              <a:rPr lang="en-GB" smtClean="0"/>
              <a:pPr/>
              <a:t>21/12/2023</a:t>
            </a:fld>
            <a:r>
              <a:rPr lang="en-GB"/>
              <a:t>12/10/2021</a:t>
            </a:r>
          </a:p>
        </p:txBody>
      </p:sp>
      <p:sp>
        <p:nvSpPr>
          <p:cNvPr id="7" name="Footer Placeholder 6" hidden="1"/>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781562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6" name="TextBox 5"/>
          <p:cNvSpPr txBox="1"/>
          <p:nvPr userDrawn="1"/>
        </p:nvSpPr>
        <p:spPr>
          <a:xfrm>
            <a:off x="-2160917" y="1022477"/>
            <a:ext cx="2013173" cy="473425"/>
          </a:xfrm>
          <a:prstGeom prst="rect">
            <a:avLst/>
          </a:prstGeom>
          <a:noFill/>
        </p:spPr>
        <p:txBody>
          <a:bodyPr wrap="square" lIns="0" tIns="0" rIns="0" bIns="0" rtlCol="0">
            <a:noAutofit/>
          </a:bodyPr>
          <a:lstStyle/>
          <a:p>
            <a:pPr algn="r">
              <a:lnSpc>
                <a:spcPct val="100000"/>
              </a:lnSpc>
            </a:pPr>
            <a:r>
              <a:rPr lang="en-GB"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en-GB" sz="1000" noProof="1">
                <a:solidFill>
                  <a:schemeClr val="tx1">
                    <a:lumMod val="75000"/>
                    <a:lumOff val="25000"/>
                  </a:schemeClr>
                </a:solidFill>
              </a:rPr>
              <a:t>til AU Passata Light</a:t>
            </a:r>
            <a:endParaRPr lang="en-GB" sz="4799"/>
          </a:p>
        </p:txBody>
      </p:sp>
      <p:sp>
        <p:nvSpPr>
          <p:cNvPr id="9" name="Slide Number Placeholder 8"/>
          <p:cNvSpPr>
            <a:spLocks noGrp="1"/>
          </p:cNvSpPr>
          <p:nvPr>
            <p:ph type="sldNum" sz="quarter" idx="12"/>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7" name="Date Placeholder 6"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1"/>
          </p:nvPr>
        </p:nvSpPr>
        <p:spPr/>
        <p:txBody>
          <a:bodyPr/>
          <a:lstStyle/>
          <a:p>
            <a:endParaRPr lang="en-GB"/>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Rectangle 2"/>
          <p:cNvSpPr/>
          <p:nvPr userDrawn="1"/>
        </p:nvSpPr>
        <p:spPr bwMode="auto">
          <a:xfrm>
            <a:off x="766019" y="1340768"/>
            <a:ext cx="1224455" cy="504056"/>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5" name="Slide Number Placeholder 4"/>
          <p:cNvSpPr>
            <a:spLocks noGrp="1"/>
          </p:cNvSpPr>
          <p:nvPr>
            <p:ph type="sldNum" sz="quarter" idx="12"/>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4" name="Footer Placeholder 3" hidden="1"/>
          <p:cNvSpPr>
            <a:spLocks noGrp="1"/>
          </p:cNvSpPr>
          <p:nvPr>
            <p:ph type="ftr" sz="quarter" idx="11"/>
          </p:nvPr>
        </p:nvSpPr>
        <p:spPr/>
        <p:txBody>
          <a:bodyPr/>
          <a:lstStyle/>
          <a:p>
            <a:endParaRPr lang="en-GB"/>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End slide Logo">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pic>
        <p:nvPicPr>
          <p:cNvPr id="6" nam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0034" y="2163364"/>
            <a:ext cx="2531931" cy="2531272"/>
          </a:xfrm>
          <a:prstGeom prst="rect">
            <a:avLst/>
          </a:prstGeom>
        </p:spPr>
      </p:pic>
      <p:sp>
        <p:nvSpPr>
          <p:cNvPr id="5" name="Date Placeholder 4"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7" name="Footer Placeholder 6" hidden="1"/>
          <p:cNvSpPr>
            <a:spLocks noGrp="1"/>
          </p:cNvSpPr>
          <p:nvPr>
            <p:ph type="ftr" sz="quarter" idx="11"/>
          </p:nvPr>
        </p:nvSpPr>
        <p:spPr/>
        <p:txBody>
          <a:bodyPr/>
          <a:lstStyle/>
          <a:p>
            <a:endParaRPr lang="en-GB"/>
          </a:p>
        </p:txBody>
      </p:sp>
      <p:sp>
        <p:nvSpPr>
          <p:cNvPr id="9" name="Slide Number Placeholder 8" hidden="1"/>
          <p:cNvSpPr>
            <a:spLocks noGrp="1"/>
          </p:cNvSpPr>
          <p:nvPr>
            <p:ph type="sldNum" sz="quarter" idx="12"/>
          </p:nvPr>
        </p:nvSpPr>
        <p:spPr>
          <a:xfrm>
            <a:off x="0" y="7020001"/>
            <a:ext cx="0" cy="734368"/>
          </a:xfrm>
        </p:spPr>
        <p:txBody>
          <a:bodyPr/>
          <a:lstStyle>
            <a:lvl1pPr>
              <a:defRPr sz="100">
                <a:noFill/>
              </a:defRPr>
            </a:lvl1pPr>
          </a:lstStyle>
          <a:p>
            <a:pPr>
              <a:defRPr/>
            </a:pPr>
            <a:fld id="{E90C1E0A-682D-40DC-B1EA-26C007FDC330}" type="slidenum">
              <a:rPr lang="en-GB" smtClean="0"/>
              <a:pPr>
                <a:defRPr/>
              </a:pPr>
              <a:t>‹#›</a:t>
            </a:fld>
            <a:endParaRPr lang="en-GB"/>
          </a:p>
        </p:txBody>
      </p:sp>
    </p:spTree>
    <p:extLst>
      <p:ext uri="{BB962C8B-B14F-4D97-AF65-F5344CB8AC3E}">
        <p14:creationId xmlns:p14="http://schemas.microsoft.com/office/powerpoint/2010/main" val="37974406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16"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sp>
        <p:nvSpPr>
          <p:cNvPr id="34" name="Pladsholder til tekst 2"/>
          <p:cNvSpPr txBox="1">
            <a:spLocks/>
          </p:cNvSpPr>
          <p:nvPr userDrawn="1"/>
        </p:nvSpPr>
        <p:spPr>
          <a:xfrm>
            <a:off x="1091198" y="2098690"/>
            <a:ext cx="12748736"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en-GB" sz="10000" kern="0">
                <a:solidFill>
                  <a:schemeClr val="accent6"/>
                </a:solidFill>
                <a:latin typeface="AU Peto" panose="040C0B07020602020301" pitchFamily="82" charset="0"/>
              </a:rPr>
              <a:t>Aarhus</a:t>
            </a:r>
            <a:endParaRPr lang="en-GB" sz="2200"/>
          </a:p>
        </p:txBody>
      </p:sp>
      <p:sp>
        <p:nvSpPr>
          <p:cNvPr id="6" name="Pladsholder til tekst 2"/>
          <p:cNvSpPr txBox="1">
            <a:spLocks/>
          </p:cNvSpPr>
          <p:nvPr userDrawn="1"/>
        </p:nvSpPr>
        <p:spPr>
          <a:xfrm>
            <a:off x="7441478" y="2093601"/>
            <a:ext cx="4357619"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en-GB" sz="10000" kern="0" err="1">
                <a:solidFill>
                  <a:schemeClr val="bg1"/>
                </a:solidFill>
                <a:latin typeface="AU Peto" panose="040C0B07020602020301" pitchFamily="82" charset="0"/>
              </a:rPr>
              <a:t>uni</a:t>
            </a:r>
            <a:endParaRPr lang="en-GB" sz="10000" kern="0">
              <a:solidFill>
                <a:schemeClr val="bg1"/>
              </a:solidFill>
              <a:latin typeface="AU Peto" panose="040C0B07020602020301" pitchFamily="82" charset="0"/>
            </a:endParaRPr>
          </a:p>
        </p:txBody>
      </p:sp>
      <p:sp>
        <p:nvSpPr>
          <p:cNvPr id="7" name="Pladsholder til tekst 2"/>
          <p:cNvSpPr txBox="1">
            <a:spLocks/>
          </p:cNvSpPr>
          <p:nvPr userDrawn="1"/>
        </p:nvSpPr>
        <p:spPr>
          <a:xfrm>
            <a:off x="1881982" y="3428551"/>
            <a:ext cx="9291452"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gn="ctr">
              <a:lnSpc>
                <a:spcPct val="85000"/>
              </a:lnSpc>
            </a:pPr>
            <a:r>
              <a:rPr lang="en-GB" sz="10000" kern="0" err="1">
                <a:solidFill>
                  <a:schemeClr val="bg1"/>
                </a:solidFill>
                <a:latin typeface="AU Peto" panose="040C0B07020602020301" pitchFamily="82" charset="0"/>
              </a:rPr>
              <a:t>versiet</a:t>
            </a:r>
            <a:endParaRPr lang="en-GB" sz="10000">
              <a:solidFill>
                <a:schemeClr val="bg1"/>
              </a:solidFill>
              <a:latin typeface="AU Peto" panose="040C0B07020602020301" pitchFamily="82" charset="0"/>
            </a:endParaRPr>
          </a:p>
        </p:txBody>
      </p:sp>
      <p:sp>
        <p:nvSpPr>
          <p:cNvPr id="8" name="Date Placeholder 4" hidden="1"/>
          <p:cNvSpPr>
            <a:spLocks noGrp="1"/>
          </p:cNvSpPr>
          <p:nvPr>
            <p:ph type="dt" sz="half" idx="10"/>
          </p:nvPr>
        </p:nvSpPr>
        <p:spPr>
          <a:xfrm>
            <a:off x="0" y="7020000"/>
            <a:ext cx="0" cy="0"/>
          </a:xfrm>
        </p:spPr>
        <p:txBody>
          <a:bodyPr/>
          <a:lstStyle/>
          <a:p>
            <a:fld id="{78417F83-4CBA-48F2-BAD0-783AE3701E32}" type="datetimeFigureOut">
              <a:rPr lang="en-GB" smtClean="0"/>
              <a:pPr/>
              <a:t>21/12/2023</a:t>
            </a:fld>
            <a:r>
              <a:rPr lang="en-GB"/>
              <a:t>12/10/2021</a:t>
            </a:r>
          </a:p>
        </p:txBody>
      </p:sp>
      <p:sp>
        <p:nvSpPr>
          <p:cNvPr id="9" name="Footer Placeholder 6" hidden="1"/>
          <p:cNvSpPr>
            <a:spLocks noGrp="1"/>
          </p:cNvSpPr>
          <p:nvPr>
            <p:ph type="ftr" sz="quarter" idx="11"/>
          </p:nvPr>
        </p:nvSpPr>
        <p:spPr>
          <a:xfrm>
            <a:off x="0" y="7020000"/>
            <a:ext cx="0" cy="0"/>
          </a:xfrm>
        </p:spPr>
        <p:txBody>
          <a:bodyPr/>
          <a:lstStyle/>
          <a:p>
            <a:endParaRPr lang="en-GB"/>
          </a:p>
        </p:txBody>
      </p:sp>
      <p:sp>
        <p:nvSpPr>
          <p:cNvPr id="10" name="Slide Number Placeholder 8" hidden="1"/>
          <p:cNvSpPr>
            <a:spLocks noGrp="1"/>
          </p:cNvSpPr>
          <p:nvPr>
            <p:ph type="sldNum" sz="quarter" idx="12"/>
          </p:nvPr>
        </p:nvSpPr>
        <p:spPr>
          <a:xfrm>
            <a:off x="0" y="7020001"/>
            <a:ext cx="0" cy="734368"/>
          </a:xfrm>
        </p:spPr>
        <p:txBody>
          <a:bodyPr/>
          <a:lstStyle>
            <a:lvl1pPr>
              <a:defRPr sz="100">
                <a:noFill/>
              </a:defRPr>
            </a:lvl1pPr>
          </a:lstStyle>
          <a:p>
            <a:pPr>
              <a:defRPr/>
            </a:pPr>
            <a:fld id="{E90C1E0A-682D-40DC-B1EA-26C007FDC330}" type="slidenum">
              <a:rPr lang="en-GB" smtClean="0"/>
              <a:pPr>
                <a:defRPr/>
              </a:pPr>
              <a:t>‹#›</a:t>
            </a:fld>
            <a:endParaRPr lang="en-GB"/>
          </a:p>
        </p:txBody>
      </p:sp>
    </p:spTree>
    <p:extLst>
      <p:ext uri="{BB962C8B-B14F-4D97-AF65-F5344CB8AC3E}">
        <p14:creationId xmlns:p14="http://schemas.microsoft.com/office/powerpoint/2010/main" val="926240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ext and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egnaposto testo 9">
            <a:extLst>
              <a:ext uri="{FF2B5EF4-FFF2-40B4-BE49-F238E27FC236}">
                <a16:creationId xmlns:a16="http://schemas.microsoft.com/office/drawing/2014/main" id="{004ABC09-5A95-4CBF-A17B-A93400DFEAB7}"/>
              </a:ext>
            </a:extLst>
          </p:cNvPr>
          <p:cNvSpPr>
            <a:spLocks noGrp="1"/>
          </p:cNvSpPr>
          <p:nvPr>
            <p:ph type="body" sz="quarter" idx="15"/>
          </p:nvPr>
        </p:nvSpPr>
        <p:spPr>
          <a:xfrm>
            <a:off x="610940" y="2265902"/>
            <a:ext cx="5237996" cy="3677697"/>
          </a:xfrm>
          <a:prstGeom prst="rect">
            <a:avLst/>
          </a:prstGeom>
        </p:spPr>
        <p:txBody>
          <a:bodyPr/>
          <a:lstStyle>
            <a:lvl1pPr marL="0" indent="0">
              <a:buNone/>
              <a:defRPr sz="1800"/>
            </a:lvl1pPr>
          </a:lstStyle>
          <a:p>
            <a:pPr lvl="0"/>
            <a:endParaRPr lang="it-IT"/>
          </a:p>
        </p:txBody>
      </p:sp>
      <p:sp>
        <p:nvSpPr>
          <p:cNvPr id="7" name="Segnaposto immagine 2">
            <a:extLst>
              <a:ext uri="{FF2B5EF4-FFF2-40B4-BE49-F238E27FC236}">
                <a16:creationId xmlns:a16="http://schemas.microsoft.com/office/drawing/2014/main" id="{B8FD8854-6EEE-D341-9B87-6AFA25869046}"/>
              </a:ext>
            </a:extLst>
          </p:cNvPr>
          <p:cNvSpPr>
            <a:spLocks noGrp="1"/>
          </p:cNvSpPr>
          <p:nvPr>
            <p:ph type="pic" idx="12"/>
          </p:nvPr>
        </p:nvSpPr>
        <p:spPr>
          <a:xfrm>
            <a:off x="6343066" y="18789"/>
            <a:ext cx="5848934" cy="5924811"/>
          </a:xfrm>
          <a:prstGeom prst="rect">
            <a:avLst/>
          </a:prstGeom>
        </p:spPr>
        <p:txBody>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a:p>
            <a:endParaRPr lang="it-IT"/>
          </a:p>
          <a:p>
            <a:endParaRPr lang="it-IT"/>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US" sz="3200" b="1" i="0" u="none" strike="noStrike" kern="1200" cap="none" spc="0" baseline="0">
              <a:solidFill>
                <a:srgbClr val="A9D18E"/>
              </a:solidFill>
              <a:uFillTx/>
              <a:latin typeface="Montserrat Medium" pitchFamily="2"/>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A9D18E"/>
                </a:solidFill>
                <a:uFillTx/>
                <a:latin typeface="Montserrat Medium" pitchFamily="2"/>
              </a:rPr>
              <a:t>                  </a:t>
            </a: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A9D18E"/>
                </a:solidFill>
                <a:uFillTx/>
                <a:latin typeface="Montserrat Medium" pitchFamily="2"/>
              </a:rPr>
              <a:t>                     </a:t>
            </a: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A9D18E"/>
                </a:solidFill>
                <a:uFillTx/>
                <a:latin typeface="Montserrat Medium" pitchFamily="2"/>
              </a:rPr>
              <a:t>                    </a:t>
            </a:r>
          </a:p>
        </p:txBody>
      </p:sp>
      <p:sp>
        <p:nvSpPr>
          <p:cNvPr id="6" name="Segnaposto testo 5">
            <a:extLst>
              <a:ext uri="{FF2B5EF4-FFF2-40B4-BE49-F238E27FC236}">
                <a16:creationId xmlns:a16="http://schemas.microsoft.com/office/drawing/2014/main" id="{89B53190-1058-46BA-A559-E81DB34914B5}"/>
              </a:ext>
            </a:extLst>
          </p:cNvPr>
          <p:cNvSpPr>
            <a:spLocks noGrp="1"/>
          </p:cNvSpPr>
          <p:nvPr>
            <p:ph type="body" sz="quarter" idx="10" hasCustomPrompt="1"/>
          </p:nvPr>
        </p:nvSpPr>
        <p:spPr>
          <a:xfrm>
            <a:off x="2351656" y="459400"/>
            <a:ext cx="3482160" cy="422275"/>
          </a:xfrm>
          <a:prstGeom prst="rect">
            <a:avLst/>
          </a:prstGeom>
        </p:spPr>
        <p:txBody>
          <a:bodyPr/>
          <a:lstStyle>
            <a:lvl1pPr marL="0" indent="0">
              <a:buNone/>
              <a:defRPr>
                <a:solidFill>
                  <a:srgbClr val="548235"/>
                </a:solidFill>
                <a:latin typeface="+mj-lt"/>
              </a:defRPr>
            </a:lvl1pPr>
          </a:lstStyle>
          <a:p>
            <a:pPr lvl="0"/>
            <a:r>
              <a:rPr lang="it-IT" err="1"/>
              <a:t>Edit</a:t>
            </a:r>
            <a:r>
              <a:rPr lang="it-IT"/>
              <a:t> Kicker</a:t>
            </a:r>
          </a:p>
        </p:txBody>
      </p:sp>
      <p:sp>
        <p:nvSpPr>
          <p:cNvPr id="8" name="CasellaDiTesto 7">
            <a:extLst>
              <a:ext uri="{FF2B5EF4-FFF2-40B4-BE49-F238E27FC236}">
                <a16:creationId xmlns:a16="http://schemas.microsoft.com/office/drawing/2014/main" id="{1847D073-E41B-4A53-81E7-0274C291234F}"/>
              </a:ext>
            </a:extLst>
          </p:cNvPr>
          <p:cNvSpPr txBox="1"/>
          <p:nvPr userDrawn="1"/>
        </p:nvSpPr>
        <p:spPr>
          <a:xfrm>
            <a:off x="610940" y="421628"/>
            <a:ext cx="1854620" cy="523220"/>
          </a:xfrm>
          <a:prstGeom prst="rect">
            <a:avLst/>
          </a:prstGeom>
          <a:noFill/>
        </p:spPr>
        <p:txBody>
          <a:bodyPr wrap="square" rtlCol="0">
            <a:spAutoFit/>
          </a:bodyPr>
          <a:lstStyle/>
          <a:p>
            <a:r>
              <a:rPr lang="it-IT" sz="2800">
                <a:latin typeface="+mj-lt"/>
              </a:rPr>
              <a:t>TIME4CS</a:t>
            </a:r>
          </a:p>
        </p:txBody>
      </p:sp>
      <p:sp>
        <p:nvSpPr>
          <p:cNvPr id="10" name="Segnaposto testo 3">
            <a:extLst>
              <a:ext uri="{FF2B5EF4-FFF2-40B4-BE49-F238E27FC236}">
                <a16:creationId xmlns:a16="http://schemas.microsoft.com/office/drawing/2014/main" id="{F2D47761-4E0F-48C2-A430-DDD7BBF282DC}"/>
              </a:ext>
            </a:extLst>
          </p:cNvPr>
          <p:cNvSpPr>
            <a:spLocks noGrp="1"/>
          </p:cNvSpPr>
          <p:nvPr>
            <p:ph type="body" sz="quarter" idx="11" hasCustomPrompt="1"/>
          </p:nvPr>
        </p:nvSpPr>
        <p:spPr>
          <a:xfrm>
            <a:off x="610940" y="1556010"/>
            <a:ext cx="5222875" cy="422275"/>
          </a:xfrm>
          <a:prstGeom prst="rect">
            <a:avLst/>
          </a:prstGeom>
        </p:spPr>
        <p:txBody>
          <a:bodyPr/>
          <a:lstStyle>
            <a:lvl1pPr marL="0" indent="0">
              <a:buNone/>
              <a:defRPr b="1">
                <a:solidFill>
                  <a:srgbClr val="A9D18E"/>
                </a:solidFill>
                <a:latin typeface="+mn-lt"/>
              </a:defRPr>
            </a:lvl1pPr>
          </a:lstStyle>
          <a:p>
            <a:pPr lvl="0"/>
            <a:r>
              <a:rPr lang="it-IT" err="1"/>
              <a:t>title</a:t>
            </a:r>
            <a:endParaRPr lang="it-IT"/>
          </a:p>
        </p:txBody>
      </p:sp>
    </p:spTree>
    <p:extLst>
      <p:ext uri="{BB962C8B-B14F-4D97-AF65-F5344CB8AC3E}">
        <p14:creationId xmlns:p14="http://schemas.microsoft.com/office/powerpoint/2010/main" val="3059965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End slide Aarhus Universitet">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sp>
        <p:nvSpPr>
          <p:cNvPr id="5" name="LAN_AUWBreak"/>
          <p:cNvSpPr/>
          <p:nvPr userDrawn="1"/>
        </p:nvSpPr>
        <p:spPr bwMode="auto">
          <a:xfrm>
            <a:off x="6024182" y="2804401"/>
            <a:ext cx="2470550" cy="1293389"/>
          </a:xfrm>
          <a:prstGeom prst="rect">
            <a:avLst/>
          </a:prstGeom>
          <a:noFill/>
          <a:ln w="1778" cap="flat" cmpd="sng" algn="ctr">
            <a:noFill/>
            <a:prstDash val="solid"/>
            <a:round/>
            <a:headEnd type="none" w="med" len="med"/>
            <a:tailEnd type="none" w="med" len="med"/>
          </a:ln>
          <a:effectLst/>
        </p:spPr>
        <p:txBody>
          <a:bodyPr vert="horz" wrap="none" lIns="0" tIns="183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4000" b="0" i="0" u="none" strike="noStrike" cap="all" normalizeH="0" baseline="0" noProof="1">
                <a:ln>
                  <a:noFill/>
                </a:ln>
                <a:solidFill>
                  <a:schemeClr val="bg1"/>
                </a:solidFill>
                <a:effectLst/>
                <a:latin typeface="AU Passata" pitchFamily="34" charset="0"/>
              </a:rPr>
              <a:t>Aarhus
University</a:t>
            </a:r>
          </a:p>
        </p:txBody>
      </p:sp>
      <p:pic>
        <p:nvPicPr>
          <p:cNvPr id="6" name="Logo whit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9133" y="2864711"/>
            <a:ext cx="2228980" cy="1116990"/>
          </a:xfrm>
          <a:prstGeom prst="rect">
            <a:avLst/>
          </a:prstGeom>
        </p:spPr>
      </p:pic>
      <p:sp>
        <p:nvSpPr>
          <p:cNvPr id="7" name="Date Placeholder 4" hidden="1"/>
          <p:cNvSpPr>
            <a:spLocks noGrp="1"/>
          </p:cNvSpPr>
          <p:nvPr>
            <p:ph type="dt" sz="half" idx="10"/>
          </p:nvPr>
        </p:nvSpPr>
        <p:spPr>
          <a:xfrm>
            <a:off x="0" y="7020000"/>
            <a:ext cx="0" cy="0"/>
          </a:xfrm>
        </p:spPr>
        <p:txBody>
          <a:bodyPr/>
          <a:lstStyle/>
          <a:p>
            <a:fld id="{78417F83-4CBA-48F2-BAD0-783AE3701E32}" type="datetimeFigureOut">
              <a:rPr lang="en-GB" smtClean="0"/>
              <a:pPr/>
              <a:t>21/12/2023</a:t>
            </a:fld>
            <a:r>
              <a:rPr lang="en-GB"/>
              <a:t>12/10/2021</a:t>
            </a:r>
          </a:p>
        </p:txBody>
      </p:sp>
      <p:sp>
        <p:nvSpPr>
          <p:cNvPr id="9" name="Footer Placeholder 6" hidden="1"/>
          <p:cNvSpPr>
            <a:spLocks noGrp="1"/>
          </p:cNvSpPr>
          <p:nvPr>
            <p:ph type="ftr" sz="quarter" idx="11"/>
          </p:nvPr>
        </p:nvSpPr>
        <p:spPr>
          <a:xfrm>
            <a:off x="0" y="7020000"/>
            <a:ext cx="0" cy="0"/>
          </a:xfrm>
        </p:spPr>
        <p:txBody>
          <a:bodyPr/>
          <a:lstStyle/>
          <a:p>
            <a:endParaRPr lang="en-GB"/>
          </a:p>
        </p:txBody>
      </p:sp>
      <p:sp>
        <p:nvSpPr>
          <p:cNvPr id="10" name="Slide Number Placeholder 8" hidden="1"/>
          <p:cNvSpPr>
            <a:spLocks noGrp="1"/>
          </p:cNvSpPr>
          <p:nvPr>
            <p:ph type="sldNum" sz="quarter" idx="12"/>
          </p:nvPr>
        </p:nvSpPr>
        <p:spPr>
          <a:xfrm>
            <a:off x="0" y="7020001"/>
            <a:ext cx="0" cy="734368"/>
          </a:xfrm>
        </p:spPr>
        <p:txBody>
          <a:bodyPr/>
          <a:lstStyle>
            <a:lvl1pPr>
              <a:defRPr sz="100">
                <a:noFill/>
              </a:defRPr>
            </a:lvl1pPr>
          </a:lstStyle>
          <a:p>
            <a:pPr>
              <a:defRPr/>
            </a:pPr>
            <a:fld id="{E90C1E0A-682D-40DC-B1EA-26C007FDC330}" type="slidenum">
              <a:rPr lang="en-GB" smtClean="0"/>
              <a:pPr>
                <a:defRPr/>
              </a:pPr>
              <a:t>‹#›</a:t>
            </a:fld>
            <a:endParaRPr lang="en-GB"/>
          </a:p>
        </p:txBody>
      </p:sp>
    </p:spTree>
    <p:extLst>
      <p:ext uri="{BB962C8B-B14F-4D97-AF65-F5344CB8AC3E}">
        <p14:creationId xmlns:p14="http://schemas.microsoft.com/office/powerpoint/2010/main" val="4128896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pictur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Segnaposto immagine 2">
            <a:extLst>
              <a:ext uri="{FF2B5EF4-FFF2-40B4-BE49-F238E27FC236}">
                <a16:creationId xmlns:a16="http://schemas.microsoft.com/office/drawing/2014/main" id="{3C2254F3-2967-4200-A418-9B995BB03C66}"/>
              </a:ext>
            </a:extLst>
          </p:cNvPr>
          <p:cNvSpPr>
            <a:spLocks noGrp="1"/>
          </p:cNvSpPr>
          <p:nvPr>
            <p:ph type="pic" idx="15"/>
          </p:nvPr>
        </p:nvSpPr>
        <p:spPr>
          <a:xfrm>
            <a:off x="630477" y="1386946"/>
            <a:ext cx="5247809" cy="4537864"/>
          </a:xfrm>
          <a:prstGeom prst="rect">
            <a:avLst/>
          </a:prstGeom>
        </p:spPr>
        <p:txBody>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a:p>
            <a:endParaRPr lang="it-IT"/>
          </a:p>
          <a:p>
            <a:endParaRPr lang="it-IT"/>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US" sz="3200" b="1" i="0" u="none" strike="noStrike" kern="1200" cap="none" spc="0" baseline="0">
              <a:solidFill>
                <a:srgbClr val="A9D18E"/>
              </a:solidFill>
              <a:uFillTx/>
              <a:latin typeface="Montserrat Medium" pitchFamily="2"/>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A9D18E"/>
                </a:solidFill>
                <a:uFillTx/>
                <a:latin typeface="Montserrat Medium" pitchFamily="2"/>
              </a:rPr>
              <a:t>                  </a:t>
            </a:r>
          </a:p>
        </p:txBody>
      </p:sp>
      <p:sp>
        <p:nvSpPr>
          <p:cNvPr id="11" name="Segnaposto immagine 2">
            <a:extLst>
              <a:ext uri="{FF2B5EF4-FFF2-40B4-BE49-F238E27FC236}">
                <a16:creationId xmlns:a16="http://schemas.microsoft.com/office/drawing/2014/main" id="{9FE75649-C705-4BCB-8CF0-996DB74D4730}"/>
              </a:ext>
            </a:extLst>
          </p:cNvPr>
          <p:cNvSpPr>
            <a:spLocks noGrp="1"/>
          </p:cNvSpPr>
          <p:nvPr>
            <p:ph type="pic" idx="14"/>
          </p:nvPr>
        </p:nvSpPr>
        <p:spPr>
          <a:xfrm>
            <a:off x="6375679" y="1386946"/>
            <a:ext cx="5185844" cy="4537864"/>
          </a:xfrm>
          <a:prstGeom prst="rect">
            <a:avLst/>
          </a:prstGeom>
        </p:spPr>
        <p:txBody>
          <a:bodyPr/>
          <a:lstStyle>
            <a:lvl1pPr marL="0" indent="0">
              <a:buNone/>
              <a:defRPr lang="en-US"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a:p>
            <a:endParaRPr lang="it-IT"/>
          </a:p>
          <a:p>
            <a:endParaRPr lang="it-IT"/>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US" sz="3200" b="1" i="0" u="none" strike="noStrike" kern="1200" cap="none" spc="0" baseline="0">
              <a:solidFill>
                <a:srgbClr val="A9D18E"/>
              </a:solidFill>
              <a:uFillTx/>
              <a:latin typeface="Montserrat Medium" pitchFamily="2"/>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A9D18E"/>
                </a:solidFill>
                <a:uFillTx/>
                <a:latin typeface="Montserrat Medium" pitchFamily="2"/>
              </a:rPr>
              <a:t>                  </a:t>
            </a:r>
          </a:p>
        </p:txBody>
      </p:sp>
      <p:sp>
        <p:nvSpPr>
          <p:cNvPr id="5" name="Segnaposto testo 5">
            <a:extLst>
              <a:ext uri="{FF2B5EF4-FFF2-40B4-BE49-F238E27FC236}">
                <a16:creationId xmlns:a16="http://schemas.microsoft.com/office/drawing/2014/main" id="{182532A5-51DE-4A50-8C8A-C0B2B9A49FB7}"/>
              </a:ext>
            </a:extLst>
          </p:cNvPr>
          <p:cNvSpPr>
            <a:spLocks noGrp="1"/>
          </p:cNvSpPr>
          <p:nvPr>
            <p:ph type="body" sz="quarter" idx="10" hasCustomPrompt="1"/>
          </p:nvPr>
        </p:nvSpPr>
        <p:spPr>
          <a:xfrm>
            <a:off x="2351655" y="459400"/>
            <a:ext cx="9209868" cy="422275"/>
          </a:xfrm>
          <a:prstGeom prst="rect">
            <a:avLst/>
          </a:prstGeom>
        </p:spPr>
        <p:txBody>
          <a:bodyPr/>
          <a:lstStyle>
            <a:lvl1pPr marL="0" indent="0">
              <a:buNone/>
              <a:defRPr>
                <a:solidFill>
                  <a:srgbClr val="548235"/>
                </a:solidFill>
                <a:latin typeface="+mj-lt"/>
              </a:defRPr>
            </a:lvl1pPr>
          </a:lstStyle>
          <a:p>
            <a:pPr lvl="0"/>
            <a:r>
              <a:rPr lang="it-IT" err="1"/>
              <a:t>Edit</a:t>
            </a:r>
            <a:r>
              <a:rPr lang="it-IT"/>
              <a:t> Kicker</a:t>
            </a:r>
          </a:p>
        </p:txBody>
      </p:sp>
      <p:sp>
        <p:nvSpPr>
          <p:cNvPr id="6" name="CasellaDiTesto 5">
            <a:extLst>
              <a:ext uri="{FF2B5EF4-FFF2-40B4-BE49-F238E27FC236}">
                <a16:creationId xmlns:a16="http://schemas.microsoft.com/office/drawing/2014/main" id="{D837CC09-F7B7-4E9F-9AD7-49314B1C996A}"/>
              </a:ext>
            </a:extLst>
          </p:cNvPr>
          <p:cNvSpPr txBox="1"/>
          <p:nvPr userDrawn="1"/>
        </p:nvSpPr>
        <p:spPr>
          <a:xfrm>
            <a:off x="610940" y="421628"/>
            <a:ext cx="1854620" cy="523220"/>
          </a:xfrm>
          <a:prstGeom prst="rect">
            <a:avLst/>
          </a:prstGeom>
          <a:noFill/>
        </p:spPr>
        <p:txBody>
          <a:bodyPr wrap="square" rtlCol="0">
            <a:spAutoFit/>
          </a:bodyPr>
          <a:lstStyle/>
          <a:p>
            <a:r>
              <a:rPr lang="it-IT" sz="2800">
                <a:latin typeface="+mj-lt"/>
              </a:rPr>
              <a:t>TIME4CS</a:t>
            </a:r>
          </a:p>
        </p:txBody>
      </p:sp>
    </p:spTree>
    <p:extLst>
      <p:ext uri="{BB962C8B-B14F-4D97-AF65-F5344CB8AC3E}">
        <p14:creationId xmlns:p14="http://schemas.microsoft.com/office/powerpoint/2010/main" val="103701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Espace réservé du tableau 3">
            <a:extLst>
              <a:ext uri="{FF2B5EF4-FFF2-40B4-BE49-F238E27FC236}">
                <a16:creationId xmlns:a16="http://schemas.microsoft.com/office/drawing/2014/main" id="{3AE966CB-E7B6-A240-8071-40419001E02F}"/>
              </a:ext>
            </a:extLst>
          </p:cNvPr>
          <p:cNvSpPr>
            <a:spLocks noGrp="1"/>
          </p:cNvSpPr>
          <p:nvPr>
            <p:ph type="tbl" sz="quarter" idx="13" hasCustomPrompt="1"/>
          </p:nvPr>
        </p:nvSpPr>
        <p:spPr>
          <a:xfrm>
            <a:off x="638827" y="1446963"/>
            <a:ext cx="10960273" cy="4496637"/>
          </a:xfrm>
          <a:prstGeom prst="rect">
            <a:avLst/>
          </a:prstGeom>
        </p:spPr>
        <p:txBody>
          <a:bodyPr/>
          <a:lstStyle>
            <a:lvl1pPr marL="0" indent="0">
              <a:spcBef>
                <a:spcPts val="0"/>
              </a:spcBef>
              <a:buNone/>
              <a:defRPr sz="1800" baseline="0">
                <a:latin typeface="Montserrat Medium" panose="00000600000000000000" pitchFamily="2"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noProof="0"/>
              <a:t>click to add table</a:t>
            </a:r>
          </a:p>
          <a:p>
            <a:endParaRPr lang="fr-FR"/>
          </a:p>
        </p:txBody>
      </p:sp>
      <p:sp>
        <p:nvSpPr>
          <p:cNvPr id="4" name="Segnaposto testo 5">
            <a:extLst>
              <a:ext uri="{FF2B5EF4-FFF2-40B4-BE49-F238E27FC236}">
                <a16:creationId xmlns:a16="http://schemas.microsoft.com/office/drawing/2014/main" id="{85D426C9-EEC8-40DF-9758-8B59516EF24C}"/>
              </a:ext>
            </a:extLst>
          </p:cNvPr>
          <p:cNvSpPr>
            <a:spLocks noGrp="1"/>
          </p:cNvSpPr>
          <p:nvPr>
            <p:ph type="body" sz="quarter" idx="10" hasCustomPrompt="1"/>
          </p:nvPr>
        </p:nvSpPr>
        <p:spPr>
          <a:xfrm>
            <a:off x="2351655" y="459400"/>
            <a:ext cx="9247445" cy="422275"/>
          </a:xfrm>
          <a:prstGeom prst="rect">
            <a:avLst/>
          </a:prstGeom>
        </p:spPr>
        <p:txBody>
          <a:bodyPr/>
          <a:lstStyle>
            <a:lvl1pPr marL="0" indent="0">
              <a:buNone/>
              <a:defRPr>
                <a:solidFill>
                  <a:srgbClr val="548235"/>
                </a:solidFill>
                <a:latin typeface="+mj-lt"/>
              </a:defRPr>
            </a:lvl1pPr>
          </a:lstStyle>
          <a:p>
            <a:pPr lvl="0"/>
            <a:r>
              <a:rPr lang="it-IT" err="1"/>
              <a:t>Edit</a:t>
            </a:r>
            <a:r>
              <a:rPr lang="it-IT"/>
              <a:t> Kicker</a:t>
            </a:r>
          </a:p>
        </p:txBody>
      </p:sp>
      <p:sp>
        <p:nvSpPr>
          <p:cNvPr id="5" name="CasellaDiTesto 4">
            <a:extLst>
              <a:ext uri="{FF2B5EF4-FFF2-40B4-BE49-F238E27FC236}">
                <a16:creationId xmlns:a16="http://schemas.microsoft.com/office/drawing/2014/main" id="{B6404C9F-7043-409F-94A9-9E7357437CE0}"/>
              </a:ext>
            </a:extLst>
          </p:cNvPr>
          <p:cNvSpPr txBox="1"/>
          <p:nvPr userDrawn="1"/>
        </p:nvSpPr>
        <p:spPr>
          <a:xfrm>
            <a:off x="610940" y="421628"/>
            <a:ext cx="1854620" cy="523220"/>
          </a:xfrm>
          <a:prstGeom prst="rect">
            <a:avLst/>
          </a:prstGeom>
          <a:noFill/>
        </p:spPr>
        <p:txBody>
          <a:bodyPr wrap="square" rtlCol="0">
            <a:spAutoFit/>
          </a:bodyPr>
          <a:lstStyle/>
          <a:p>
            <a:r>
              <a:rPr lang="it-IT" sz="2800">
                <a:latin typeface="+mj-lt"/>
              </a:rPr>
              <a:t>TIME4CS</a:t>
            </a:r>
          </a:p>
        </p:txBody>
      </p:sp>
    </p:spTree>
    <p:extLst>
      <p:ext uri="{BB962C8B-B14F-4D97-AF65-F5344CB8AC3E}">
        <p14:creationId xmlns:p14="http://schemas.microsoft.com/office/powerpoint/2010/main" val="2844243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s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82D1EB5E-DBAE-4346-86D6-BCEB3BEB8BCC}"/>
              </a:ext>
            </a:extLst>
          </p:cNvPr>
          <p:cNvSpPr>
            <a:spLocks noGrp="1"/>
          </p:cNvSpPr>
          <p:nvPr>
            <p:ph type="body" sz="quarter" idx="13" hasCustomPrompt="1"/>
          </p:nvPr>
        </p:nvSpPr>
        <p:spPr>
          <a:xfrm>
            <a:off x="7013051" y="3403956"/>
            <a:ext cx="4543635" cy="344079"/>
          </a:xfrm>
          <a:prstGeom prst="rect">
            <a:avLst/>
          </a:prstGeom>
        </p:spPr>
        <p:txBody>
          <a:bodyPr/>
          <a:lstStyle>
            <a:lvl1pPr marL="0" indent="0">
              <a:buNone/>
              <a:defRPr sz="2000" i="1"/>
            </a:lvl1pPr>
          </a:lstStyle>
          <a:p>
            <a:pPr lvl="0"/>
            <a:r>
              <a:rPr lang="it-IT"/>
              <a:t>name of </a:t>
            </a:r>
            <a:r>
              <a:rPr lang="it-IT" err="1"/>
              <a:t>presenter</a:t>
            </a:r>
            <a:endParaRPr lang="it-IT"/>
          </a:p>
        </p:txBody>
      </p:sp>
      <p:sp>
        <p:nvSpPr>
          <p:cNvPr id="4" name="Segnaposto testo 2">
            <a:extLst>
              <a:ext uri="{FF2B5EF4-FFF2-40B4-BE49-F238E27FC236}">
                <a16:creationId xmlns:a16="http://schemas.microsoft.com/office/drawing/2014/main" id="{E8275A37-272C-4884-B909-4F9F12CA715A}"/>
              </a:ext>
            </a:extLst>
          </p:cNvPr>
          <p:cNvSpPr>
            <a:spLocks noGrp="1"/>
          </p:cNvSpPr>
          <p:nvPr>
            <p:ph type="body" sz="quarter" idx="14" hasCustomPrompt="1"/>
          </p:nvPr>
        </p:nvSpPr>
        <p:spPr>
          <a:xfrm>
            <a:off x="7013050" y="4991596"/>
            <a:ext cx="4543635" cy="355796"/>
          </a:xfrm>
          <a:prstGeom prst="rect">
            <a:avLst/>
          </a:prstGeom>
        </p:spPr>
        <p:txBody>
          <a:bodyPr/>
          <a:lstStyle>
            <a:lvl1pPr marL="0" indent="0">
              <a:buNone/>
              <a:defRPr sz="2000" i="1"/>
            </a:lvl1pPr>
          </a:lstStyle>
          <a:p>
            <a:pPr lvl="0"/>
            <a:r>
              <a:rPr lang="it-IT" err="1"/>
              <a:t>relevant</a:t>
            </a:r>
            <a:r>
              <a:rPr lang="it-IT"/>
              <a:t> </a:t>
            </a:r>
            <a:r>
              <a:rPr lang="it-IT" err="1"/>
              <a:t>details</a:t>
            </a:r>
            <a:endParaRPr lang="it-IT"/>
          </a:p>
        </p:txBody>
      </p:sp>
      <p:sp>
        <p:nvSpPr>
          <p:cNvPr id="5" name="Segnaposto testo 2">
            <a:extLst>
              <a:ext uri="{FF2B5EF4-FFF2-40B4-BE49-F238E27FC236}">
                <a16:creationId xmlns:a16="http://schemas.microsoft.com/office/drawing/2014/main" id="{9A827431-3ED9-46DC-8A06-7D7D50AA58EF}"/>
              </a:ext>
            </a:extLst>
          </p:cNvPr>
          <p:cNvSpPr>
            <a:spLocks noGrp="1"/>
          </p:cNvSpPr>
          <p:nvPr>
            <p:ph type="body" sz="quarter" idx="15" hasCustomPrompt="1"/>
          </p:nvPr>
        </p:nvSpPr>
        <p:spPr>
          <a:xfrm>
            <a:off x="7013050" y="3795843"/>
            <a:ext cx="4543635" cy="389296"/>
          </a:xfrm>
          <a:prstGeom prst="rect">
            <a:avLst/>
          </a:prstGeom>
        </p:spPr>
        <p:txBody>
          <a:bodyPr/>
          <a:lstStyle>
            <a:lvl1pPr marL="0" indent="0">
              <a:buNone/>
              <a:defRPr sz="2000" i="1"/>
            </a:lvl1pPr>
          </a:lstStyle>
          <a:p>
            <a:pPr lvl="0"/>
            <a:r>
              <a:rPr lang="it-IT" err="1"/>
              <a:t>organization</a:t>
            </a:r>
            <a:endParaRPr lang="it-IT"/>
          </a:p>
        </p:txBody>
      </p:sp>
      <p:sp>
        <p:nvSpPr>
          <p:cNvPr id="6" name="Segnaposto testo 2">
            <a:extLst>
              <a:ext uri="{FF2B5EF4-FFF2-40B4-BE49-F238E27FC236}">
                <a16:creationId xmlns:a16="http://schemas.microsoft.com/office/drawing/2014/main" id="{0E3F9C2E-1B8E-4371-81CE-5951E0F8DE8D}"/>
              </a:ext>
            </a:extLst>
          </p:cNvPr>
          <p:cNvSpPr>
            <a:spLocks noGrp="1"/>
          </p:cNvSpPr>
          <p:nvPr>
            <p:ph type="body" sz="quarter" idx="16" hasCustomPrompt="1"/>
          </p:nvPr>
        </p:nvSpPr>
        <p:spPr>
          <a:xfrm>
            <a:off x="7013050" y="4215442"/>
            <a:ext cx="4543635" cy="355796"/>
          </a:xfrm>
          <a:prstGeom prst="rect">
            <a:avLst/>
          </a:prstGeom>
        </p:spPr>
        <p:txBody>
          <a:bodyPr/>
          <a:lstStyle>
            <a:lvl1pPr marL="0" indent="0">
              <a:buNone/>
              <a:defRPr sz="2000" i="1"/>
            </a:lvl1pPr>
          </a:lstStyle>
          <a:p>
            <a:pPr lvl="0"/>
            <a:r>
              <a:rPr lang="it-IT"/>
              <a:t>email</a:t>
            </a:r>
          </a:p>
        </p:txBody>
      </p:sp>
      <p:sp>
        <p:nvSpPr>
          <p:cNvPr id="7" name="Segnaposto testo 2">
            <a:extLst>
              <a:ext uri="{FF2B5EF4-FFF2-40B4-BE49-F238E27FC236}">
                <a16:creationId xmlns:a16="http://schemas.microsoft.com/office/drawing/2014/main" id="{2D766759-00F9-4224-9F21-2A398B1C179A}"/>
              </a:ext>
            </a:extLst>
          </p:cNvPr>
          <p:cNvSpPr>
            <a:spLocks noGrp="1"/>
          </p:cNvSpPr>
          <p:nvPr>
            <p:ph type="body" sz="quarter" idx="17" hasCustomPrompt="1"/>
          </p:nvPr>
        </p:nvSpPr>
        <p:spPr>
          <a:xfrm>
            <a:off x="7013050" y="4599712"/>
            <a:ext cx="4543635" cy="355796"/>
          </a:xfrm>
          <a:prstGeom prst="rect">
            <a:avLst/>
          </a:prstGeom>
        </p:spPr>
        <p:txBody>
          <a:bodyPr/>
          <a:lstStyle>
            <a:lvl1pPr marL="0" indent="0">
              <a:buNone/>
              <a:defRPr sz="2000" i="1"/>
            </a:lvl1pPr>
          </a:lstStyle>
          <a:p>
            <a:pPr lvl="0"/>
            <a:r>
              <a:rPr lang="it-IT"/>
              <a:t>phone</a:t>
            </a:r>
          </a:p>
        </p:txBody>
      </p:sp>
    </p:spTree>
    <p:extLst>
      <p:ext uri="{BB962C8B-B14F-4D97-AF65-F5344CB8AC3E}">
        <p14:creationId xmlns:p14="http://schemas.microsoft.com/office/powerpoint/2010/main" val="564441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One line title and bullet text">
    <p:spTree>
      <p:nvGrpSpPr>
        <p:cNvPr id="1" name=""/>
        <p:cNvGrpSpPr/>
        <p:nvPr/>
      </p:nvGrpSpPr>
      <p:grpSpPr>
        <a:xfrm>
          <a:off x="0" y="0"/>
          <a:ext cx="0" cy="0"/>
          <a:chOff x="0" y="0"/>
          <a:chExt cx="0" cy="0"/>
        </a:xfrm>
      </p:grpSpPr>
      <p:sp>
        <p:nvSpPr>
          <p:cNvPr id="5" name="Hvid baggrund"/>
          <p:cNvSpPr/>
          <p:nvPr userDrawn="1"/>
        </p:nvSpPr>
        <p:spPr bwMode="auto">
          <a:xfrm>
            <a:off x="0" y="-1"/>
            <a:ext cx="12196376" cy="5894387"/>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16" name="Black Rectangle"/>
          <p:cNvSpPr/>
          <p:nvPr userDrawn="1"/>
        </p:nvSpPr>
        <p:spPr>
          <a:xfrm>
            <a:off x="990258" y="1045684"/>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a:p>
            <a:pPr algn="ctr"/>
            <a:endParaRPr lang="en-GB" sz="4799"/>
          </a:p>
        </p:txBody>
      </p:sp>
      <p:sp>
        <p:nvSpPr>
          <p:cNvPr id="4" name="Title 1"/>
          <p:cNvSpPr>
            <a:spLocks noGrp="1"/>
          </p:cNvSpPr>
          <p:nvPr>
            <p:ph type="title"/>
          </p:nvPr>
        </p:nvSpPr>
        <p:spPr>
          <a:xfrm>
            <a:off x="315995" y="228628"/>
            <a:ext cx="11559010" cy="752101"/>
          </a:xfrm>
        </p:spPr>
        <p:txBody>
          <a:bodyPr anchor="t" anchorCtr="0"/>
          <a:lstStyle/>
          <a:p>
            <a:r>
              <a:rPr lang="en-GB"/>
              <a:t>Click to edit Master title style</a:t>
            </a:r>
          </a:p>
        </p:txBody>
      </p:sp>
      <p:sp>
        <p:nvSpPr>
          <p:cNvPr id="3" name="Content Placeholder 2"/>
          <p:cNvSpPr>
            <a:spLocks noGrp="1"/>
          </p:cNvSpPr>
          <p:nvPr>
            <p:ph idx="1"/>
          </p:nvPr>
        </p:nvSpPr>
        <p:spPr>
          <a:xfrm>
            <a:off x="986095" y="1373021"/>
            <a:ext cx="10222987" cy="4521366"/>
          </a:xfrm>
        </p:spPr>
        <p:txBody>
          <a:bodyPr/>
          <a:lstStyle>
            <a:lvl1pPr marL="0" indent="0">
              <a:buFont typeface="Calibri" panose="020F050202020403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TextBox 17"/>
          <p:cNvSpPr txBox="1"/>
          <p:nvPr userDrawn="1"/>
        </p:nvSpPr>
        <p:spPr>
          <a:xfrm>
            <a:off x="-1974112" y="340162"/>
            <a:ext cx="1826368" cy="307777"/>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én linje</a:t>
            </a:r>
            <a:endParaRPr lang="en-GB" sz="1800"/>
          </a:p>
          <a:p>
            <a:pPr algn="r">
              <a:lnSpc>
                <a:spcPct val="100000"/>
              </a:lnSpc>
            </a:pPr>
            <a:r>
              <a:rPr lang="en-GB" sz="1000" noProof="1">
                <a:solidFill>
                  <a:schemeClr val="tx1">
                    <a:lumMod val="75000"/>
                    <a:lumOff val="25000"/>
                  </a:schemeClr>
                </a:solidFill>
              </a:rPr>
              <a:t>Light eller AU Passata Bold</a:t>
            </a:r>
            <a:endParaRPr lang="en-GB" sz="4799"/>
          </a:p>
        </p:txBody>
      </p:sp>
      <p:sp>
        <p:nvSpPr>
          <p:cNvPr id="9" name="Slide Number Placeholder 8"/>
          <p:cNvSpPr>
            <a:spLocks noGrp="1"/>
          </p:cNvSpPr>
          <p:nvPr>
            <p:ph type="sldNum" sz="quarter" idx="12"/>
          </p:nvPr>
        </p:nvSpPr>
        <p:spPr>
          <a:xfrm>
            <a:off x="11811068" y="6581497"/>
            <a:ext cx="252066" cy="153888"/>
          </a:xfrm>
        </p:spPr>
        <p:txBody>
          <a:bodyPr/>
          <a:lstStyle/>
          <a:p>
            <a:pPr>
              <a:defRPr/>
            </a:pPr>
            <a:fld id="{E90C1E0A-682D-40DC-B1EA-26C007FDC330}" type="slidenum">
              <a:rPr lang="en-GB" smtClean="0"/>
              <a:pPr>
                <a:defRPr/>
              </a:pPr>
              <a:t>‹#›</a:t>
            </a:fld>
            <a:endParaRPr lang="en-GB"/>
          </a:p>
        </p:txBody>
      </p:sp>
      <p:sp>
        <p:nvSpPr>
          <p:cNvPr id="7" name="Date Placeholder 6"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374158831"/>
      </p:ext>
    </p:extLst>
  </p:cSld>
  <p:clrMapOvr>
    <a:masterClrMapping/>
  </p:clrMapOvr>
  <p:extLst>
    <p:ext uri="{DCECCB84-F9BA-43D5-87BE-67443E8EF086}">
      <p15:sldGuideLst xmlns:p15="http://schemas.microsoft.com/office/powerpoint/2012/main">
        <p15:guide id="1" orient="horz" pos="865">
          <p15:clr>
            <a:srgbClr val="00000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image" Target="../media/image7.emf"/><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image" Target="../media/image6.emf"/><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image" Target="../media/image5.emf"/><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theme" Target="../theme/theme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image" Target="../media/image7.emf"/><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image" Target="../media/image6.emf"/><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image" Target="../media/image5.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9825490"/>
      </p:ext>
    </p:extLst>
  </p:cSld>
  <p:clrMap bg1="lt1" tx1="dk1" bg2="lt2" tx2="dk2" accent1="accent1" accent2="accent2" accent3="accent3" accent4="accent4" accent5="accent5" accent6="accent6" hlink="hlink" folHlink="folHlink"/>
  <p:sldLayoutIdLst>
    <p:sldLayoutId id="2147483694" r:id="rId1"/>
    <p:sldLayoutId id="2147483683" r:id="rId2"/>
    <p:sldLayoutId id="2147483692" r:id="rId3"/>
    <p:sldLayoutId id="2147483682" r:id="rId4"/>
    <p:sldLayoutId id="2147483684" r:id="rId5"/>
    <p:sldLayoutId id="2147483695" r:id="rId6"/>
    <p:sldLayoutId id="2147483698" r:id="rId7"/>
    <p:sldLayoutId id="2147483689" r:id="rId8"/>
    <p:sldLayoutId id="2147483728" r:id="rId9"/>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Placeholder title 1"/>
          <p:cNvSpPr>
            <a:spLocks noGrp="1" noChangeArrowheads="1"/>
          </p:cNvSpPr>
          <p:nvPr>
            <p:ph type="title"/>
          </p:nvPr>
        </p:nvSpPr>
        <p:spPr bwMode="auto">
          <a:xfrm>
            <a:off x="315996" y="149115"/>
            <a:ext cx="11560010" cy="130932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GB" noProof="0"/>
              <a:t>Click to edit Master title style</a:t>
            </a:r>
            <a:endParaRPr lang="en-GB"/>
          </a:p>
        </p:txBody>
      </p:sp>
      <p:sp>
        <p:nvSpPr>
          <p:cNvPr id="1028" name="Rectangle 2"/>
          <p:cNvSpPr>
            <a:spLocks noGrp="1" noChangeArrowheads="1"/>
          </p:cNvSpPr>
          <p:nvPr>
            <p:ph type="body" idx="1"/>
          </p:nvPr>
        </p:nvSpPr>
        <p:spPr bwMode="auto">
          <a:xfrm>
            <a:off x="986095" y="1960079"/>
            <a:ext cx="10222987" cy="393748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a:p>
            <a:pPr lvl="5"/>
            <a:r>
              <a:rPr lang="en-GB" noProof="0"/>
              <a:t>6 level</a:t>
            </a:r>
            <a:endParaRPr lang="en-GB"/>
          </a:p>
          <a:p>
            <a:pPr lvl="6"/>
            <a:r>
              <a:rPr lang="en-GB" noProof="0"/>
              <a:t>7 level</a:t>
            </a:r>
            <a:endParaRPr lang="en-GB"/>
          </a:p>
          <a:p>
            <a:pPr lvl="7"/>
            <a:r>
              <a:rPr lang="en-GB" noProof="0"/>
              <a:t>8 level</a:t>
            </a:r>
            <a:endParaRPr lang="en-GB"/>
          </a:p>
          <a:p>
            <a:pPr lvl="8"/>
            <a:r>
              <a:rPr lang="en-GB" noProof="0"/>
              <a:t>9 level</a:t>
            </a:r>
            <a:endParaRPr lang="en-GB"/>
          </a:p>
        </p:txBody>
      </p:sp>
      <p:pic>
        <p:nvPicPr>
          <p:cNvPr id="1547672090" name="SecondaryLogo_sort"/>
          <p:cNvPicPr>
            <a:picLocks noChangeAspect="1"/>
          </p:cNvPicPr>
          <p:nvPr/>
        </p:nvPicPr>
        <p:blipFill>
          <a:blip r:embed="rId23"/>
          <a:stretch>
            <a:fillRect/>
          </a:stretch>
        </p:blipFill>
        <p:spPr>
          <a:xfrm>
            <a:off x="10208659" y="5997600"/>
            <a:ext cx="1658669" cy="558000"/>
          </a:xfrm>
          <a:prstGeom prst="rect">
            <a:avLst/>
          </a:prstGeom>
        </p:spPr>
      </p:pic>
      <p:sp>
        <p:nvSpPr>
          <p:cNvPr id="23" name="Black Rectangle"/>
          <p:cNvSpPr/>
          <p:nvPr userDrawn="1"/>
        </p:nvSpPr>
        <p:spPr>
          <a:xfrm>
            <a:off x="989698" y="1663088"/>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a:p>
            <a:pPr algn="ctr"/>
            <a:endParaRPr lang="en-GB" sz="4799"/>
          </a:p>
        </p:txBody>
      </p:sp>
      <p:sp>
        <p:nvSpPr>
          <p:cNvPr id="19" name="FLD_Event"/>
          <p:cNvSpPr txBox="1">
            <a:spLocks noChangeArrowheads="1"/>
          </p:cNvSpPr>
          <p:nvPr userDrawn="1"/>
        </p:nvSpPr>
        <p:spPr bwMode="auto">
          <a:xfrm>
            <a:off x="3692294" y="5997600"/>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en-GB" sz="700" b="0" cap="all" baseline="0">
                <a:solidFill>
                  <a:schemeClr val="tx1"/>
                </a:solidFill>
                <a:latin typeface="+mn-lt"/>
              </a:rPr>
              <a:t>Kulturarvsinnovator</a:t>
            </a:r>
          </a:p>
        </p:txBody>
      </p:sp>
      <p:sp>
        <p:nvSpPr>
          <p:cNvPr id="21" name="USR_Name"/>
          <p:cNvSpPr txBox="1">
            <a:spLocks noChangeArrowheads="1"/>
          </p:cNvSpPr>
          <p:nvPr userDrawn="1"/>
        </p:nvSpPr>
        <p:spPr bwMode="auto">
          <a:xfrm>
            <a:off x="6241669" y="5997600"/>
            <a:ext cx="2983193"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a:solidFill>
                  <a:schemeClr val="tx1"/>
                </a:solidFill>
                <a:latin typeface="+mn-lt"/>
              </a:rPr>
              <a:t>Gitte Kragh</a:t>
            </a:r>
          </a:p>
        </p:txBody>
      </p:sp>
      <p:sp>
        <p:nvSpPr>
          <p:cNvPr id="27" name="Date_DateCustomA"/>
          <p:cNvSpPr txBox="1">
            <a:spLocks noChangeArrowheads="1"/>
          </p:cNvSpPr>
          <p:nvPr userDrawn="1"/>
        </p:nvSpPr>
        <p:spPr bwMode="auto">
          <a:xfrm>
            <a:off x="3692294" y="5997600"/>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a:solidFill>
                  <a:schemeClr val="tx1"/>
                </a:solidFill>
                <a:latin typeface="+mn-lt"/>
              </a:rPr>
              <a:t>10. marts 2023</a:t>
            </a:r>
          </a:p>
        </p:txBody>
      </p:sp>
      <p:sp>
        <p:nvSpPr>
          <p:cNvPr id="28" name="USR_Title"/>
          <p:cNvSpPr txBox="1">
            <a:spLocks noChangeArrowheads="1"/>
          </p:cNvSpPr>
          <p:nvPr userDrawn="1"/>
        </p:nvSpPr>
        <p:spPr bwMode="auto">
          <a:xfrm>
            <a:off x="6241669" y="5997600"/>
            <a:ext cx="2983193"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a:solidFill>
                  <a:schemeClr val="tx1"/>
                </a:solidFill>
                <a:latin typeface="+mn-lt"/>
              </a:rPr>
              <a:t>Postdoc</a:t>
            </a:r>
          </a:p>
        </p:txBody>
      </p:sp>
      <p:pic>
        <p:nvPicPr>
          <p:cNvPr id="7" name="Au logo"/>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302479" y="5999002"/>
            <a:ext cx="557715" cy="558000"/>
          </a:xfrm>
          <a:prstGeom prst="rect">
            <a:avLst/>
          </a:prstGeom>
        </p:spPr>
      </p:pic>
      <p:pic>
        <p:nvPicPr>
          <p:cNvPr id="10" name="Billede stre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074782" y="5997600"/>
            <a:ext cx="71753" cy="558000"/>
          </a:xfrm>
          <a:prstGeom prst="rect">
            <a:avLst/>
          </a:prstGeom>
        </p:spPr>
      </p:pic>
      <p:sp>
        <p:nvSpPr>
          <p:cNvPr id="25" name="OFF_logo2Computed"/>
          <p:cNvSpPr txBox="1">
            <a:spLocks noChangeArrowheads="1"/>
          </p:cNvSpPr>
          <p:nvPr userDrawn="1"/>
        </p:nvSpPr>
        <p:spPr bwMode="auto">
          <a:xfrm>
            <a:off x="972254" y="5997600"/>
            <a:ext cx="2350657"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en-GB" sz="600" cap="all" spc="40" baseline="0">
                <a:solidFill>
                  <a:schemeClr val="tx1"/>
                </a:solidFill>
                <a:latin typeface="AU Passata Light" pitchFamily="34" charset="0"/>
              </a:rPr>
              <a:t>Department of Mathematics</a:t>
            </a:r>
          </a:p>
        </p:txBody>
      </p:sp>
      <p:sp>
        <p:nvSpPr>
          <p:cNvPr id="26" name="OFF_logo1Computed"/>
          <p:cNvSpPr/>
          <p:nvPr userDrawn="1"/>
        </p:nvSpPr>
        <p:spPr bwMode="auto">
          <a:xfrm>
            <a:off x="972253" y="5997600"/>
            <a:ext cx="617318"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tx1"/>
                </a:solidFill>
                <a:effectLst/>
                <a:latin typeface="AU Passata" pitchFamily="34" charset="0"/>
              </a:rPr>
              <a:t>Aarhus
University</a:t>
            </a:r>
          </a:p>
        </p:txBody>
      </p:sp>
      <p:sp>
        <p:nvSpPr>
          <p:cNvPr id="1030" name="Sidetal"/>
          <p:cNvSpPr>
            <a:spLocks noGrp="1" noChangeArrowheads="1"/>
          </p:cNvSpPr>
          <p:nvPr>
            <p:ph type="sldNum" sz="quarter" idx="4"/>
          </p:nvPr>
        </p:nvSpPr>
        <p:spPr bwMode="auto">
          <a:xfrm>
            <a:off x="11811068" y="6581497"/>
            <a:ext cx="252066" cy="13914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lnSpc>
                <a:spcPts val="1200"/>
              </a:lnSpc>
              <a:buFontTx/>
              <a:buNone/>
              <a:defRPr sz="700" spc="40" baseline="0">
                <a:solidFill>
                  <a:schemeClr val="tx1"/>
                </a:solidFill>
                <a:latin typeface="+mn-lt"/>
              </a:defRPr>
            </a:lvl1p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2"/>
          </p:nvPr>
        </p:nvSpPr>
        <p:spPr>
          <a:xfrm>
            <a:off x="0" y="7020000"/>
            <a:ext cx="0" cy="0"/>
          </a:xfrm>
          <a:prstGeom prst="rect">
            <a:avLst/>
          </a:prstGeom>
        </p:spPr>
        <p:txBody>
          <a:bodyPr vert="horz" lIns="91440" tIns="45720" rIns="91440" bIns="45720" rtlCol="0" anchor="ctr"/>
          <a:lstStyle>
            <a:lvl1pPr algn="l">
              <a:defRPr sz="100">
                <a:noFill/>
              </a:defRPr>
            </a:lvl1pPr>
          </a:lstStyle>
          <a:p>
            <a:fld id="{78417F83-4CBA-48F2-BAD0-783AE3701E32}" type="datetimeFigureOut">
              <a:rPr lang="en-GB" smtClean="0"/>
              <a:pPr/>
              <a:t>21/12/2023</a:t>
            </a:fld>
            <a:r>
              <a:rPr lang="en-GB"/>
              <a:t>12/10/2021</a:t>
            </a:r>
          </a:p>
        </p:txBody>
      </p:sp>
      <p:sp>
        <p:nvSpPr>
          <p:cNvPr id="3" name="Footer Placeholder 2" hidden="1"/>
          <p:cNvSpPr>
            <a:spLocks noGrp="1"/>
          </p:cNvSpPr>
          <p:nvPr>
            <p:ph type="ftr" sz="quarter" idx="3"/>
          </p:nvPr>
        </p:nvSpPr>
        <p:spPr>
          <a:xfrm>
            <a:off x="0" y="7020000"/>
            <a:ext cx="0" cy="0"/>
          </a:xfrm>
          <a:prstGeom prst="rect">
            <a:avLst/>
          </a:prstGeom>
        </p:spPr>
        <p:txBody>
          <a:bodyPr vert="horz" lIns="91440" tIns="45720" rIns="91440" bIns="45720" rtlCol="0" anchor="ctr"/>
          <a:lstStyle>
            <a:lvl1pPr algn="ctr">
              <a:defRPr sz="100">
                <a:noFill/>
              </a:defRPr>
            </a:lvl1pPr>
          </a:lstStyle>
          <a:p>
            <a:endParaRPr lang="en-GB"/>
          </a:p>
        </p:txBody>
      </p:sp>
    </p:spTree>
  </p:cSld>
  <p:clrMap bg1="lt1" tx1="dk1" bg2="lt2" tx2="dk2" accent1="accent1" accent2="accent2" accent3="accent3" accent4="accent4" accent5="accent5" accent6="accent6" hlink="hlink" folHlink="folHlink"/>
  <p:sldLayoutIdLst>
    <p:sldLayoutId id="2147483659" r:id="rId1"/>
    <p:sldLayoutId id="2147483656" r:id="rId2"/>
    <p:sldLayoutId id="2147483673" r:id="rId3"/>
    <p:sldLayoutId id="2147483666" r:id="rId4"/>
    <p:sldLayoutId id="2147483662" r:id="rId5"/>
    <p:sldLayoutId id="2147483649" r:id="rId6"/>
    <p:sldLayoutId id="2147483669" r:id="rId7"/>
    <p:sldLayoutId id="2147483661" r:id="rId8"/>
    <p:sldLayoutId id="2147483668" r:id="rId9"/>
    <p:sldLayoutId id="2147483663" r:id="rId10"/>
    <p:sldLayoutId id="2147483670" r:id="rId11"/>
    <p:sldLayoutId id="2147483654" r:id="rId12"/>
    <p:sldLayoutId id="2147483664" r:id="rId13"/>
    <p:sldLayoutId id="2147483671" r:id="rId14"/>
    <p:sldLayoutId id="2147483650" r:id="rId15"/>
    <p:sldLayoutId id="2147483655" r:id="rId16"/>
    <p:sldLayoutId id="2147483651" r:id="rId17"/>
    <p:sldLayoutId id="2147483672" r:id="rId18"/>
    <p:sldLayoutId id="2147483678" r:id="rId19"/>
    <p:sldLayoutId id="2147483658" r:id="rId20"/>
    <p:sldLayoutId id="2147483679" r:id="rId21"/>
  </p:sldLayoutIdLst>
  <p:hf sldNum="0" hdr="0" ftr="0"/>
  <p:txStyles>
    <p:title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p:titleStyle>
    <p:body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3715" userDrawn="1">
          <p15:clr>
            <a:srgbClr val="000000"/>
          </p15:clr>
        </p15:guide>
        <p15:guide id="5" orient="horz" pos="4131" userDrawn="1">
          <p15:clr>
            <a:srgbClr val="A4A3A4"/>
          </p15:clr>
        </p15:guide>
        <p15:guide id="6" pos="7481" userDrawn="1">
          <p15:clr>
            <a:srgbClr val="A4A3A4"/>
          </p15:clr>
        </p15:guide>
        <p15:guide id="7" orient="horz" pos="1234" userDrawn="1">
          <p15:clr>
            <a:srgbClr val="000000"/>
          </p15:clr>
        </p15:guide>
        <p15:guide id="8" pos="7061" userDrawn="1">
          <p15:clr>
            <a:srgbClr val="000000"/>
          </p15:clr>
        </p15:guide>
        <p15:guide id="9" pos="199" userDrawn="1">
          <p15:clr>
            <a:srgbClr val="A4A3A4"/>
          </p15:clr>
        </p15:guide>
        <p15:guide id="10" pos="621" userDrawn="1">
          <p15:clr>
            <a:srgbClr val="000000"/>
          </p15:clr>
        </p15:guide>
        <p15:guide id="11" orient="horz" pos="199" userDrawn="1">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Placeholder title 1"/>
          <p:cNvSpPr>
            <a:spLocks noGrp="1" noChangeArrowheads="1"/>
          </p:cNvSpPr>
          <p:nvPr>
            <p:ph type="title"/>
          </p:nvPr>
        </p:nvSpPr>
        <p:spPr bwMode="auto">
          <a:xfrm>
            <a:off x="315996" y="149115"/>
            <a:ext cx="11560010" cy="130932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GB" noProof="0"/>
              <a:t>Click to edit Master title style</a:t>
            </a:r>
            <a:endParaRPr lang="en-GB"/>
          </a:p>
        </p:txBody>
      </p:sp>
      <p:sp>
        <p:nvSpPr>
          <p:cNvPr id="1028" name="Rectangle 2"/>
          <p:cNvSpPr>
            <a:spLocks noGrp="1" noChangeArrowheads="1"/>
          </p:cNvSpPr>
          <p:nvPr>
            <p:ph type="body" idx="1"/>
          </p:nvPr>
        </p:nvSpPr>
        <p:spPr bwMode="auto">
          <a:xfrm>
            <a:off x="986095" y="1960079"/>
            <a:ext cx="10222987" cy="393748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a:p>
            <a:pPr lvl="5"/>
            <a:r>
              <a:rPr lang="en-GB" noProof="0"/>
              <a:t>6 level</a:t>
            </a:r>
            <a:endParaRPr lang="en-GB"/>
          </a:p>
          <a:p>
            <a:pPr lvl="6"/>
            <a:r>
              <a:rPr lang="en-GB" noProof="0"/>
              <a:t>7 level</a:t>
            </a:r>
            <a:endParaRPr lang="en-GB"/>
          </a:p>
          <a:p>
            <a:pPr lvl="7"/>
            <a:r>
              <a:rPr lang="en-GB" noProof="0"/>
              <a:t>8 level</a:t>
            </a:r>
            <a:endParaRPr lang="en-GB"/>
          </a:p>
          <a:p>
            <a:pPr lvl="8"/>
            <a:r>
              <a:rPr lang="en-GB" noProof="0"/>
              <a:t>9 level</a:t>
            </a:r>
            <a:endParaRPr lang="en-GB"/>
          </a:p>
        </p:txBody>
      </p:sp>
      <p:pic>
        <p:nvPicPr>
          <p:cNvPr id="1547672090" name="SecondaryLogo_sort"/>
          <p:cNvPicPr>
            <a:picLocks noChangeAspect="1"/>
          </p:cNvPicPr>
          <p:nvPr/>
        </p:nvPicPr>
        <p:blipFill>
          <a:blip r:embed="rId22"/>
          <a:stretch>
            <a:fillRect/>
          </a:stretch>
        </p:blipFill>
        <p:spPr>
          <a:xfrm>
            <a:off x="10208659" y="5997600"/>
            <a:ext cx="1658669" cy="558000"/>
          </a:xfrm>
          <a:prstGeom prst="rect">
            <a:avLst/>
          </a:prstGeom>
        </p:spPr>
      </p:pic>
      <p:sp>
        <p:nvSpPr>
          <p:cNvPr id="23" name="Black Rectangle"/>
          <p:cNvSpPr/>
          <p:nvPr userDrawn="1"/>
        </p:nvSpPr>
        <p:spPr>
          <a:xfrm>
            <a:off x="989698" y="1663088"/>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a:p>
            <a:pPr algn="ctr"/>
            <a:endParaRPr lang="en-GB" sz="4799"/>
          </a:p>
        </p:txBody>
      </p:sp>
      <p:sp>
        <p:nvSpPr>
          <p:cNvPr id="19" name="FLD_Event"/>
          <p:cNvSpPr txBox="1">
            <a:spLocks noChangeArrowheads="1"/>
          </p:cNvSpPr>
          <p:nvPr userDrawn="1"/>
        </p:nvSpPr>
        <p:spPr bwMode="auto">
          <a:xfrm>
            <a:off x="3692294" y="5997600"/>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en-GB" sz="700" b="0" cap="all" baseline="0">
                <a:solidFill>
                  <a:schemeClr val="tx1"/>
                </a:solidFill>
                <a:latin typeface="+mn-lt"/>
              </a:rPr>
              <a:t>Open University Seminar</a:t>
            </a:r>
          </a:p>
        </p:txBody>
      </p:sp>
      <p:sp>
        <p:nvSpPr>
          <p:cNvPr id="21" name="USR_Name"/>
          <p:cNvSpPr txBox="1">
            <a:spLocks noChangeArrowheads="1"/>
          </p:cNvSpPr>
          <p:nvPr userDrawn="1"/>
        </p:nvSpPr>
        <p:spPr bwMode="auto">
          <a:xfrm>
            <a:off x="6241669" y="5997600"/>
            <a:ext cx="2983193"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a:solidFill>
                  <a:schemeClr val="tx1"/>
                </a:solidFill>
                <a:latin typeface="+mn-lt"/>
              </a:rPr>
              <a:t>Gitte Kragh</a:t>
            </a:r>
          </a:p>
        </p:txBody>
      </p:sp>
      <p:sp>
        <p:nvSpPr>
          <p:cNvPr id="27" name="Date_DateCustomA"/>
          <p:cNvSpPr txBox="1">
            <a:spLocks noChangeArrowheads="1"/>
          </p:cNvSpPr>
          <p:nvPr userDrawn="1"/>
        </p:nvSpPr>
        <p:spPr bwMode="auto">
          <a:xfrm>
            <a:off x="3692294" y="5997600"/>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a:solidFill>
                  <a:schemeClr val="tx1"/>
                </a:solidFill>
                <a:latin typeface="+mn-lt"/>
              </a:rPr>
              <a:t>12 October 2021</a:t>
            </a:r>
          </a:p>
        </p:txBody>
      </p:sp>
      <p:sp>
        <p:nvSpPr>
          <p:cNvPr id="28" name="USR_Title"/>
          <p:cNvSpPr txBox="1">
            <a:spLocks noChangeArrowheads="1"/>
          </p:cNvSpPr>
          <p:nvPr userDrawn="1"/>
        </p:nvSpPr>
        <p:spPr bwMode="auto">
          <a:xfrm>
            <a:off x="6241669" y="5997600"/>
            <a:ext cx="2983193"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a:solidFill>
                  <a:schemeClr val="tx1"/>
                </a:solidFill>
                <a:latin typeface="+mn-lt"/>
              </a:rPr>
              <a:t>Postdoc</a:t>
            </a:r>
          </a:p>
        </p:txBody>
      </p:sp>
      <p:pic>
        <p:nvPicPr>
          <p:cNvPr id="7" name="Au logo"/>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302479" y="5999002"/>
            <a:ext cx="557715" cy="558000"/>
          </a:xfrm>
          <a:prstGeom prst="rect">
            <a:avLst/>
          </a:prstGeom>
        </p:spPr>
      </p:pic>
      <p:pic>
        <p:nvPicPr>
          <p:cNvPr id="10" name="Billede stre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074782" y="5997600"/>
            <a:ext cx="71753" cy="558000"/>
          </a:xfrm>
          <a:prstGeom prst="rect">
            <a:avLst/>
          </a:prstGeom>
        </p:spPr>
      </p:pic>
      <p:sp>
        <p:nvSpPr>
          <p:cNvPr id="25" name="OFF_logo2Computed"/>
          <p:cNvSpPr txBox="1">
            <a:spLocks noChangeArrowheads="1"/>
          </p:cNvSpPr>
          <p:nvPr userDrawn="1"/>
        </p:nvSpPr>
        <p:spPr bwMode="auto">
          <a:xfrm>
            <a:off x="972254" y="5997600"/>
            <a:ext cx="2350657"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en-GB" sz="600" cap="all" spc="40" baseline="0">
                <a:solidFill>
                  <a:schemeClr val="tx1"/>
                </a:solidFill>
                <a:latin typeface="AU Passata Light" pitchFamily="34" charset="0"/>
              </a:rPr>
              <a:t>Department of Mathematics</a:t>
            </a:r>
          </a:p>
        </p:txBody>
      </p:sp>
      <p:sp>
        <p:nvSpPr>
          <p:cNvPr id="26" name="OFF_logo1Computed"/>
          <p:cNvSpPr/>
          <p:nvPr userDrawn="1"/>
        </p:nvSpPr>
        <p:spPr bwMode="auto">
          <a:xfrm>
            <a:off x="972253" y="5997600"/>
            <a:ext cx="617318"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tx1"/>
                </a:solidFill>
                <a:effectLst/>
                <a:latin typeface="AU Passata" pitchFamily="34" charset="0"/>
              </a:rPr>
              <a:t>Aarhus
University</a:t>
            </a:r>
          </a:p>
        </p:txBody>
      </p:sp>
      <p:sp>
        <p:nvSpPr>
          <p:cNvPr id="1030" name="Sidetal"/>
          <p:cNvSpPr>
            <a:spLocks noGrp="1" noChangeArrowheads="1"/>
          </p:cNvSpPr>
          <p:nvPr>
            <p:ph type="sldNum" sz="quarter" idx="4"/>
          </p:nvPr>
        </p:nvSpPr>
        <p:spPr bwMode="auto">
          <a:xfrm>
            <a:off x="11811068" y="6581497"/>
            <a:ext cx="252066" cy="13914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lnSpc>
                <a:spcPts val="1200"/>
              </a:lnSpc>
              <a:buFontTx/>
              <a:buNone/>
              <a:defRPr sz="700" spc="40" baseline="0">
                <a:solidFill>
                  <a:schemeClr val="tx1"/>
                </a:solidFill>
                <a:latin typeface="+mn-lt"/>
              </a:defRPr>
            </a:lvl1p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2"/>
          </p:nvPr>
        </p:nvSpPr>
        <p:spPr>
          <a:xfrm>
            <a:off x="0" y="7020000"/>
            <a:ext cx="0" cy="0"/>
          </a:xfrm>
          <a:prstGeom prst="rect">
            <a:avLst/>
          </a:prstGeom>
        </p:spPr>
        <p:txBody>
          <a:bodyPr vert="horz" lIns="91440" tIns="45720" rIns="91440" bIns="45720" rtlCol="0" anchor="ctr"/>
          <a:lstStyle>
            <a:lvl1pPr algn="l">
              <a:defRPr sz="100">
                <a:noFill/>
              </a:defRPr>
            </a:lvl1pPr>
          </a:lstStyle>
          <a:p>
            <a:fld id="{78417F83-4CBA-48F2-BAD0-783AE3701E32}" type="datetimeFigureOut">
              <a:rPr lang="en-GB" smtClean="0"/>
              <a:pPr/>
              <a:t>21/12/2023</a:t>
            </a:fld>
            <a:r>
              <a:rPr lang="en-GB"/>
              <a:t>12/10/2021</a:t>
            </a:r>
          </a:p>
        </p:txBody>
      </p:sp>
      <p:sp>
        <p:nvSpPr>
          <p:cNvPr id="3" name="Footer Placeholder 2" hidden="1"/>
          <p:cNvSpPr>
            <a:spLocks noGrp="1"/>
          </p:cNvSpPr>
          <p:nvPr>
            <p:ph type="ftr" sz="quarter" idx="3"/>
          </p:nvPr>
        </p:nvSpPr>
        <p:spPr>
          <a:xfrm>
            <a:off x="0" y="7020000"/>
            <a:ext cx="0" cy="0"/>
          </a:xfrm>
          <a:prstGeom prst="rect">
            <a:avLst/>
          </a:prstGeom>
        </p:spPr>
        <p:txBody>
          <a:bodyPr vert="horz" lIns="91440" tIns="45720" rIns="91440" bIns="45720" rtlCol="0" anchor="ctr"/>
          <a:lstStyle>
            <a:lvl1pPr algn="ctr">
              <a:defRPr sz="100">
                <a:noFill/>
              </a:defRPr>
            </a:lvl1pPr>
          </a:lstStyle>
          <a:p>
            <a:endParaRPr lang="en-GB"/>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Lst>
  <p:hf sldNum="0" hdr="0" ftr="0"/>
  <p:txStyles>
    <p:title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p:titleStyle>
    <p:body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3715" userDrawn="1">
          <p15:clr>
            <a:srgbClr val="000000"/>
          </p15:clr>
        </p15:guide>
        <p15:guide id="5" orient="horz" pos="4131" userDrawn="1">
          <p15:clr>
            <a:srgbClr val="A4A3A4"/>
          </p15:clr>
        </p15:guide>
        <p15:guide id="6" pos="7481" userDrawn="1">
          <p15:clr>
            <a:srgbClr val="A4A3A4"/>
          </p15:clr>
        </p15:guide>
        <p15:guide id="7" orient="horz" pos="1234" userDrawn="1">
          <p15:clr>
            <a:srgbClr val="000000"/>
          </p15:clr>
        </p15:guide>
        <p15:guide id="8" pos="7061" userDrawn="1">
          <p15:clr>
            <a:srgbClr val="000000"/>
          </p15:clr>
        </p15:guide>
        <p15:guide id="9" pos="199" userDrawn="1">
          <p15:clr>
            <a:srgbClr val="A4A3A4"/>
          </p15:clr>
        </p15:guide>
        <p15:guide id="10" pos="621" userDrawn="1">
          <p15:clr>
            <a:srgbClr val="000000"/>
          </p15:clr>
        </p15:guide>
        <p15:guide id="11" orient="horz" pos="199" userDrawn="1">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27.png"/><Relationship Id="rId18" Type="http://schemas.openxmlformats.org/officeDocument/2006/relationships/image" Target="../media/image32.jpeg"/><Relationship Id="rId3" Type="http://schemas.openxmlformats.org/officeDocument/2006/relationships/notesSlide" Target="../notesSlides/notesSlide3.xml"/><Relationship Id="rId21" Type="http://schemas.openxmlformats.org/officeDocument/2006/relationships/image" Target="../media/image35.png"/><Relationship Id="rId7" Type="http://schemas.openxmlformats.org/officeDocument/2006/relationships/diagramColors" Target="../diagrams/colors1.xml"/><Relationship Id="rId12" Type="http://schemas.openxmlformats.org/officeDocument/2006/relationships/image" Target="../media/image26.png"/><Relationship Id="rId17" Type="http://schemas.openxmlformats.org/officeDocument/2006/relationships/image" Target="../media/image31.jpeg"/><Relationship Id="rId25" Type="http://schemas.openxmlformats.org/officeDocument/2006/relationships/image" Target="../media/image39.png"/><Relationship Id="rId2" Type="http://schemas.openxmlformats.org/officeDocument/2006/relationships/slideLayout" Target="../slideLayouts/slideLayout9.xml"/><Relationship Id="rId16" Type="http://schemas.openxmlformats.org/officeDocument/2006/relationships/image" Target="../media/image30.png"/><Relationship Id="rId20" Type="http://schemas.openxmlformats.org/officeDocument/2006/relationships/image" Target="../media/image34.jpeg"/><Relationship Id="rId1" Type="http://schemas.openxmlformats.org/officeDocument/2006/relationships/tags" Target="../tags/tag3.xml"/><Relationship Id="rId6" Type="http://schemas.openxmlformats.org/officeDocument/2006/relationships/diagramQuickStyle" Target="../diagrams/quickStyle1.xml"/><Relationship Id="rId11" Type="http://schemas.openxmlformats.org/officeDocument/2006/relationships/image" Target="../media/image25.png"/><Relationship Id="rId24" Type="http://schemas.openxmlformats.org/officeDocument/2006/relationships/image" Target="../media/image38.jpeg"/><Relationship Id="rId5" Type="http://schemas.openxmlformats.org/officeDocument/2006/relationships/diagramLayout" Target="../diagrams/layout1.xml"/><Relationship Id="rId15" Type="http://schemas.openxmlformats.org/officeDocument/2006/relationships/image" Target="../media/image29.png"/><Relationship Id="rId23" Type="http://schemas.openxmlformats.org/officeDocument/2006/relationships/image" Target="../media/image37.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diagramData" Target="../diagrams/data1.xml"/><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jpeg"/></Relationships>
</file>

<file path=ppt/slides/_rels/slide10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10" Type="http://schemas.openxmlformats.org/officeDocument/2006/relationships/image" Target="../media/image132.png"/><Relationship Id="rId4" Type="http://schemas.openxmlformats.org/officeDocument/2006/relationships/image" Target="../media/image126.gif"/><Relationship Id="rId9" Type="http://schemas.openxmlformats.org/officeDocument/2006/relationships/image" Target="../media/image131.png"/></Relationships>
</file>

<file path=ppt/slides/_rels/slide10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ebird.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11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8.png"/><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zooniverse.org/" TargetMode="Externa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2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4" Type="http://schemas.openxmlformats.org/officeDocument/2006/relationships/image" Target="../media/image145.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hyperlink" Target="https://www.scivil.be/en/book/communication-citizen-science" TargetMode="External"/><Relationship Id="rId2" Type="http://schemas.openxmlformats.org/officeDocument/2006/relationships/image" Target="../media/image146.png"/><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8" Type="http://schemas.openxmlformats.org/officeDocument/2006/relationships/hyperlink" Target="https://www.scivil.be/en/book/communication-citizen-science" TargetMode="External"/><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image" Target="../media/image148.png"/><Relationship Id="rId1" Type="http://schemas.openxmlformats.org/officeDocument/2006/relationships/slideLayout" Target="../slideLayouts/slideLayout2.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 Id="rId9" Type="http://schemas.openxmlformats.org/officeDocument/2006/relationships/image" Target="../media/image147.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fold.it/" TargetMode="Externa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4.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https://lab.citizenscience.ch/en/" TargetMode="External"/><Relationship Id="rId2" Type="http://schemas.openxmlformats.org/officeDocument/2006/relationships/image" Target="../media/image156.png"/><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13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 Id="rId5" Type="http://schemas.openxmlformats.org/officeDocument/2006/relationships/image" Target="../media/image161.png"/><Relationship Id="rId4" Type="http://schemas.openxmlformats.org/officeDocument/2006/relationships/image" Target="../media/image160.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00.png"/><Relationship Id="rId4" Type="http://schemas.openxmlformats.org/officeDocument/2006/relationships/image" Target="../media/image99.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hyperlink" Target="https://masseeksperiment.dk/tidligere-eksperimenter/plastforurening-i-vand/" TargetMode="Externa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 Id="rId6" Type="http://schemas.openxmlformats.org/officeDocument/2006/relationships/image" Target="../media/image167.jpeg"/><Relationship Id="rId5" Type="http://schemas.openxmlformats.org/officeDocument/2006/relationships/hyperlink" Target="https://ec.europa.eu/info/funding-tenders/opportunities/docs/2021-2027/experts/standard-briefing-slides-for-experts_he_en.pdf" TargetMode="External"/><Relationship Id="rId4" Type="http://schemas.openxmlformats.org/officeDocument/2006/relationships/hyperlink" Target="https://research-and-innovation.ec.europa.eu/funding/funding-opportunities/funding-programmes-and-open-calls/horizon-europe/eu-missions-horizon-europe/eu-missions-citizen-engagement-activities_en" TargetMode="External"/></Relationships>
</file>

<file path=ppt/slides/_rels/slide145.xml.rels><?xml version="1.0" encoding="UTF-8" standalone="yes"?>
<Relationships xmlns="http://schemas.openxmlformats.org/package/2006/relationships"><Relationship Id="rId8" Type="http://schemas.openxmlformats.org/officeDocument/2006/relationships/hyperlink" Target="https://cordis.europa.eu/project/id/824484" TargetMode="External"/><Relationship Id="rId3" Type="http://schemas.openxmlformats.org/officeDocument/2006/relationships/hyperlink" Target="https://cordis.europa.eu/project/id/872859" TargetMode="External"/><Relationship Id="rId7" Type="http://schemas.openxmlformats.org/officeDocument/2006/relationships/hyperlink" Target="https://cordis.europa.eu/project/id/872743" TargetMode="External"/><Relationship Id="rId12" Type="http://schemas.openxmlformats.org/officeDocument/2006/relationships/hyperlink" Target="https://cordis.europa.eu/project/id/101006201" TargetMode="External"/><Relationship Id="rId2" Type="http://schemas.openxmlformats.org/officeDocument/2006/relationships/hyperlink" Target="https://cordis.europa.eu/project/id/709443" TargetMode="External"/><Relationship Id="rId1" Type="http://schemas.openxmlformats.org/officeDocument/2006/relationships/slideLayout" Target="../slideLayouts/slideLayout3.xml"/><Relationship Id="rId6" Type="http://schemas.openxmlformats.org/officeDocument/2006/relationships/hyperlink" Target="https://cordis.europa.eu/project/id/824711" TargetMode="External"/><Relationship Id="rId11" Type="http://schemas.openxmlformats.org/officeDocument/2006/relationships/hyperlink" Target="https://incentive-project.eu/" TargetMode="External"/><Relationship Id="rId5" Type="http://schemas.openxmlformats.org/officeDocument/2006/relationships/hyperlink" Target="https://cordis.europa.eu/project/id/873125" TargetMode="External"/><Relationship Id="rId10" Type="http://schemas.openxmlformats.org/officeDocument/2006/relationships/hyperlink" Target="https://cordis.europa.eu/project/id/101006386" TargetMode="External"/><Relationship Id="rId4" Type="http://schemas.openxmlformats.org/officeDocument/2006/relationships/hyperlink" Target="https://cordis.europa.eu/project/id/789315" TargetMode="External"/><Relationship Id="rId9" Type="http://schemas.openxmlformats.org/officeDocument/2006/relationships/hyperlink" Target="https://cordis.europa.eu/project/id/824580"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 Id="rId5" Type="http://schemas.openxmlformats.org/officeDocument/2006/relationships/hyperlink" Target="https://erc.europa.eu/projects-statistics/citizen-science-and-frontier-research" TargetMode="External"/><Relationship Id="rId4" Type="http://schemas.openxmlformats.org/officeDocument/2006/relationships/image" Target="../media/image170.png"/></Relationships>
</file>

<file path=ppt/slides/_rels/slide147.xml.rels><?xml version="1.0" encoding="UTF-8" standalone="yes"?>
<Relationships xmlns="http://schemas.openxmlformats.org/package/2006/relationships"><Relationship Id="rId8" Type="http://schemas.openxmlformats.org/officeDocument/2006/relationships/hyperlink" Target="https://ec.europa.eu/info/funding-tenders/opportunities/portal/screen/opportunities/topic-details/horizon-cl5-2024-d6-01-09;callCode=null;freeTextSearchKeyword=Policies%20and%20governance%20shaping%20the%20future%20transport%20and%20mobility%20systems;matchWholeText=true;typeCodes=1,0;statusCodes=31094501,31094502;programmePeriod=2021%20-%202027;programCcm2Id=43108390;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13" Type="http://schemas.openxmlformats.org/officeDocument/2006/relationships/hyperlink" Target="https://ec.europa.eu/info/funding-tenders/opportunities/portal/screen/opportunities/topic-details/horizon-hlth-2024-stayhlth-01-02-two-stage;callCode=null;freeTextSearchKeyword=Towards%20a%20holistic%20support%20to%20children%20and%20adolescents%E2%80%99%20health%20and%20care%20provisions%20in%20an%20increasingly%20digital;matchWholeText=true;typeCodes=1,0;statusCodes=31094501,31094502;programmePeriod=2021%20-%202027;programCcm2Id=43108390;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3" Type="http://schemas.openxmlformats.org/officeDocument/2006/relationships/hyperlink" Target="https://ec.europa.eu/info/funding-tenders/opportunities/portal/screen/opportunities/topic-details/horizon-cl6-2024-biodiv-01-5;callCode=null;freeTextSearchKeyword=Transformative%20action%20of%20policy%20mixes,%20governance%20and%20digitalisation%20addressing%20biodiversity%20loss%20;matchWholeText=true;typeCodes=1,0;statusCodes=31094501,31094502;programmePeriod=2021%20-%202027;programCcm2Id=43108390;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7" Type="http://schemas.openxmlformats.org/officeDocument/2006/relationships/hyperlink" Target="https://ec.europa.eu/info/funding-tenders/opportunities/portal/screen/opportunities/topic-details/horizon-cl2-2024-transformations-01-10;callCode=null;freeTextSearchKeyword=effective%20education%20and%20labour%20market%20transitions%20of%20young%20people%20;matchWholeText=true;typeCodes=1,0;statusCodes=31094501,31094502,31094503;programmePeriod=null;programCcm2Id=null;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12" Type="http://schemas.openxmlformats.org/officeDocument/2006/relationships/hyperlink" Target="https://ec.europa.eu/info/funding-tenders/opportunities/portal/screen/opportunities/topic-details/horizon-cl6-2024-farm2fork-01-6;callCode=null;freeTextSearchKeyword=HORIZON-CL6-2024-FARM2FORK-01-6;matchWholeText=true;typeCodes=0,1,2,8;statusCodes=31094501,31094502,31094503;programmePeriod=null;programCcm2Id=null;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2" Type="http://schemas.openxmlformats.org/officeDocument/2006/relationships/hyperlink" Target="https://ec.europa.eu/info/funding-tenders/opportunities/portal/screen/opportunities/topic-details/horizon-cl6-2024-biodiv-01-1;callCode=null;freeTextSearchKeyword=citizen%20science;matchWholeText=true;typeCodes=1,0;statusCodes=31094501,31094502;programmePeriod=2021%20-%202027;programCcm2Id=43108390;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1" Type="http://schemas.openxmlformats.org/officeDocument/2006/relationships/slideLayout" Target="../slideLayouts/slideLayout2.xml"/><Relationship Id="rId6" Type="http://schemas.openxmlformats.org/officeDocument/2006/relationships/hyperlink" Target="https://ec.europa.eu/info/funding-tenders/opportunities/portal/screen/opportunities/topic-details/horizon-cl5-2024-d4-01-02;callCode=null;freeTextSearchKeyword=Smart%20grid-ready%20buildings;matchWholeText=true;typeCodes=1,0;statusCodes=31094501,31094502;programmePeriod=2021%20-%202027;programCcm2Id=43108390;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11" Type="http://schemas.openxmlformats.org/officeDocument/2006/relationships/hyperlink" Target="https://ec.europa.eu/info/funding-tenders/opportunities/portal/screen/opportunities/topic-details/horizon-cl6-2024-communities-01-1;callCode=null;freeTextSearchKeyword=HORIZON-CL6-2024-COMMUNITIES-01-1;matchWholeText=true;typeCodes=0,1,2,8;statusCodes=31094501,31094502,31094503;programmePeriod=null;programCcm2Id=null;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5" Type="http://schemas.openxmlformats.org/officeDocument/2006/relationships/hyperlink" Target="https://ec.europa.eu/info/funding-tenders/opportunities/portal/screen/opportunities/topic-details/horizon-cl6-2024-communities-02-1-two-stage;callCode=null;freeTextSearchKeyword=HORIZON-CL6-2024-COMMUNITIES-02-1-two-stage;matchWholeText=true;typeCodes=0,1,2,8;statusCodes=31094501,31094502,31094503;programmePeriod=null;programCcm2Id=null;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15" Type="http://schemas.openxmlformats.org/officeDocument/2006/relationships/hyperlink" Target="https://ec.europa.eu/info/funding-tenders/opportunities/portal/screen/opportunities/topic-details/horizon-hlth-2024-stayhlth-01-05-two-stage;callCode=null;freeTextSearchKeyword=addressing%20areas%20of%20unmet%20needs%20using%20multiple%20data%20sources%20;matchWholeText=true;typeCodes=1,0;statusCodes=31094501,31094502;programmePeriod=2021%20-%202027;programCcm2Id=43108390;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10" Type="http://schemas.openxmlformats.org/officeDocument/2006/relationships/hyperlink" Target="https://ec.europa.eu/info/funding-tenders/opportunities/portal/screen/opportunities/topic-details/horizon-cl2-2024-heritage-01-01;callCode=null;freeTextSearchKeyword=New%20European%20Bauhaus%20%E2%80%93%20Innovative%20solutions%20for%20greener%20and%20fairer%20ways%20of%20life%20through%20arts%20and%20culture,%20architecture%20and%20design%20for%20all%20;matchWholeText=true;typeCodes=0,1,2,8;statusCodes=31094501,31094502,31094503;programmePeriod=null;programCcm2Id=null;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4" Type="http://schemas.openxmlformats.org/officeDocument/2006/relationships/hyperlink" Target="https://ec.europa.eu/info/funding-tenders/opportunities/portal/screen/opportunities/topic-details/horizon-cl6-2024-governance-01-3;callCode=null;freeTextSearchKeyword=The%20role%20of%20mainstream%20media,%20social%20media%20and%20marketing%20in%20fostering%20healthy%20and%20sustainable%20consumption%20patterns%20and%20how%20to%20encourage%20good%20practices;matchWholeText=true;typeCodes=0,1,2,8;statusCodes=31094501,31094502,31094503;programmePeriod=null;programCcm2Id=null;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9" Type="http://schemas.openxmlformats.org/officeDocument/2006/relationships/hyperlink" Target="https://ec.europa.eu/info/funding-tenders/opportunities/portal/screen/opportunities/topic-details/horizon-cl5-2024-d4-02-05;callCode=null;freeTextSearchKeyword=Digital%20solutions%20to%20foster%20participative%20design,%20planning%20and%20management%20of%20buildings,%20neighbourhoods%20and%20urban%20districts;matchWholeText=true;typeCodes=1,0;statusCodes=31094501,31094502;programmePeriod=2021%20-%202027;programCcm2Id=43108390;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14" Type="http://schemas.openxmlformats.org/officeDocument/2006/relationships/hyperlink" Target="https://ec.europa.eu/info/funding-tenders/opportunities/portal/screen/opportunities/topic-details/horizon-hlth-2024-envhlth-02-06-two-stage;callCode=null;freeTextSearchKeyword=The%20role%20of%20environmental%20pollution%20in%20non-communicable%20diseases:%20air,%20noise%20and%20light%20and%20hazardous%20waste%20pollution;matchWholeText=true;typeCodes=1,0;statusCodes=31094501,31094502;programmePeriod=2021%20-%202027;programCcm2Id=43108390;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s>
</file>

<file path=ppt/slides/_rels/slide148.xml.rels><?xml version="1.0" encoding="UTF-8" standalone="yes"?>
<Relationships xmlns="http://schemas.openxmlformats.org/package/2006/relationships"><Relationship Id="rId3" Type="http://schemas.openxmlformats.org/officeDocument/2006/relationships/hyperlink" Target="mailto:aubrussels@CentralDenmark.eu" TargetMode="External"/><Relationship Id="rId7" Type="http://schemas.openxmlformats.org/officeDocument/2006/relationships/image" Target="../media/image173.png"/><Relationship Id="rId2" Type="http://schemas.openxmlformats.org/officeDocument/2006/relationships/image" Target="../media/image171.png"/><Relationship Id="rId1" Type="http://schemas.openxmlformats.org/officeDocument/2006/relationships/slideLayout" Target="../slideLayouts/slideLayout3.xml"/><Relationship Id="rId6" Type="http://schemas.openxmlformats.org/officeDocument/2006/relationships/hyperlink" Target="https://centraldenmark.eu/english/" TargetMode="External"/><Relationship Id="rId5" Type="http://schemas.openxmlformats.org/officeDocument/2006/relationships/image" Target="../media/image172.png"/><Relationship Id="rId4" Type="http://schemas.openxmlformats.org/officeDocument/2006/relationships/hyperlink" Target="https://ec.europa.eu/info/funding-tenders/opportunities/portal/screen/opportunities/topic-search;callCode=null;freeTextSearchKeyword=;matchWholeText=true;typeCodes=0,1,2,8;statusCodes=31094501,31094502,31094503;programmePeriod=null;programCcm2Id=43108390;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hyperlink" Target="https://www.nature.com/articles/d41586-019-03914-5" TargetMode="External"/><Relationship Id="rId1" Type="http://schemas.openxmlformats.org/officeDocument/2006/relationships/slideLayout" Target="../slideLayouts/slideLayout3.xml"/><Relationship Id="rId4" Type="http://schemas.openxmlformats.org/officeDocument/2006/relationships/image" Target="../media/image175.pn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54.png"/><Relationship Id="rId7" Type="http://schemas.openxmlformats.org/officeDocument/2006/relationships/diagramQuickStyle" Target="../diagrams/quickStyle2.xml"/><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hyperlink" Target="https://givdeungeordet.dk/" TargetMode="External"/><Relationship Id="rId4" Type="http://schemas.openxmlformats.org/officeDocument/2006/relationships/image" Target="../media/image55.png"/><Relationship Id="rId9" Type="http://schemas.microsoft.com/office/2007/relationships/diagramDrawing" Target="../diagrams/drawing2.xml"/></Relationships>
</file>

<file path=ppt/slides/_rels/slide15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 Id="rId4" Type="http://schemas.openxmlformats.org/officeDocument/2006/relationships/image" Target="../media/image178.png"/></Relationships>
</file>

<file path=ppt/slides/_rels/slide15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 Id="rId4" Type="http://schemas.openxmlformats.org/officeDocument/2006/relationships/image" Target="../media/image181.png"/></Relationships>
</file>

<file path=ppt/slides/_rels/slide158.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png"/><Relationship Id="rId1" Type="http://schemas.openxmlformats.org/officeDocument/2006/relationships/slideLayout" Target="../slideLayouts/slideLayout2.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hyperlink" Target="https://www.sdu.dk/en/forskning/forskningsformidling/citizenscience" TargetMode="External"/><Relationship Id="rId1" Type="http://schemas.openxmlformats.org/officeDocument/2006/relationships/slideLayout" Target="../slideLayouts/slideLayout2.xml"/><Relationship Id="rId4" Type="http://schemas.openxmlformats.org/officeDocument/2006/relationships/image" Target="../media/image189.png"/></Relationships>
</file>

<file path=ppt/slides/_rels/slide167.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90.png"/><Relationship Id="rId7" Type="http://schemas.openxmlformats.org/officeDocument/2006/relationships/image" Target="../media/image194.png"/><Relationship Id="rId2" Type="http://schemas.openxmlformats.org/officeDocument/2006/relationships/hyperlink" Target="https://www.citizenscience.uzh.ch/en.html" TargetMode="External"/><Relationship Id="rId1" Type="http://schemas.openxmlformats.org/officeDocument/2006/relationships/slideLayout" Target="../slideLayouts/slideLayout2.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png"/><Relationship Id="rId9" Type="http://schemas.openxmlformats.org/officeDocument/2006/relationships/image" Target="../media/image196.png"/></Relationships>
</file>

<file path=ppt/slides/_rels/slide168.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hyperlink" Target="https://citsci.au.dk/" TargetMode="Externa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60.jpe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hyperlink" Target="https://www.citizenscience.gov/catalog/" TargetMode="External"/><Relationship Id="rId7" Type="http://schemas.openxmlformats.org/officeDocument/2006/relationships/image" Target="../media/image200.png"/><Relationship Id="rId2" Type="http://schemas.openxmlformats.org/officeDocument/2006/relationships/hyperlink" Target="https://sciencecouncil.noaa.gov/wp-content/uploads/2023/04/Citizen-Science-Strategy-_final-1.pdf" TargetMode="External"/><Relationship Id="rId1" Type="http://schemas.openxmlformats.org/officeDocument/2006/relationships/slideLayout" Target="../slideLayouts/slideLayout3.xml"/><Relationship Id="rId6" Type="http://schemas.openxmlformats.org/officeDocument/2006/relationships/image" Target="../media/image199.png"/><Relationship Id="rId5" Type="http://schemas.openxmlformats.org/officeDocument/2006/relationships/hyperlink" Target="https://www.fisheries.noaa.gov/new-england-mid-atlantic/science-data/artificial-intelligence-right-whale-photo-identification" TargetMode="External"/><Relationship Id="rId4" Type="http://schemas.openxmlformats.org/officeDocument/2006/relationships/image" Target="../media/image198.png"/><Relationship Id="rId9" Type="http://schemas.openxmlformats.org/officeDocument/2006/relationships/image" Target="../media/image202.png"/></Relationships>
</file>

<file path=ppt/slides/_rels/slide183.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hyperlink" Target="https://sciencecouncil.noaa.gov/wp-content/uploads/2023/04/Citizen-Science-Strategy-_final-1.pdf" TargetMode="External"/><Relationship Id="rId1" Type="http://schemas.openxmlformats.org/officeDocument/2006/relationships/slideLayout" Target="../slideLayouts/slideLayout3.xml"/><Relationship Id="rId5" Type="http://schemas.openxmlformats.org/officeDocument/2006/relationships/image" Target="../media/image204.png"/><Relationship Id="rId4" Type="http://schemas.openxmlformats.org/officeDocument/2006/relationships/image" Target="../media/image203.png"/></Relationships>
</file>

<file path=ppt/slides/_rels/slide184.xml.rels><?xml version="1.0" encoding="UTF-8" standalone="yes"?>
<Relationships xmlns="http://schemas.openxmlformats.org/package/2006/relationships"><Relationship Id="rId3" Type="http://schemas.openxmlformats.org/officeDocument/2006/relationships/image" Target="../media/image205.png"/><Relationship Id="rId7" Type="http://schemas.openxmlformats.org/officeDocument/2006/relationships/image" Target="../media/image209.png"/><Relationship Id="rId2" Type="http://schemas.openxmlformats.org/officeDocument/2006/relationships/hyperlink" Target="https://sciencecouncil.noaa.gov/wp-content/uploads/2023/04/NOAA-Citizen-Science-Action-Plan_final.pdf" TargetMode="External"/><Relationship Id="rId1" Type="http://schemas.openxmlformats.org/officeDocument/2006/relationships/slideLayout" Target="../slideLayouts/slideLayout3.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6.png"/></Relationships>
</file>

<file path=ppt/slides/_rels/slide185.xml.rels><?xml version="1.0" encoding="UTF-8" standalone="yes"?>
<Relationships xmlns="http://schemas.openxmlformats.org/package/2006/relationships"><Relationship Id="rId3" Type="http://schemas.openxmlformats.org/officeDocument/2006/relationships/hyperlink" Target="https://www.ufz.de/export/data/2/270430_CS_Strategy2030_Germany_Whitebook.pdf" TargetMode="External"/><Relationship Id="rId2" Type="http://schemas.openxmlformats.org/officeDocument/2006/relationships/hyperlink" Target="https://www.buergerschaffenwissen.de/sites/default/files/assets/dokumente/gewiss_cs_strategy_englisch.pdf" TargetMode="External"/><Relationship Id="rId1" Type="http://schemas.openxmlformats.org/officeDocument/2006/relationships/slideLayout" Target="../slideLayouts/slideLayout3.xml"/><Relationship Id="rId5" Type="http://schemas.openxmlformats.org/officeDocument/2006/relationships/image" Target="../media/image211.png"/><Relationship Id="rId4" Type="http://schemas.openxmlformats.org/officeDocument/2006/relationships/image" Target="../media/image210.png"/></Relationships>
</file>

<file path=ppt/slides/_rels/slide186.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213.png"/><Relationship Id="rId7" Type="http://schemas.openxmlformats.org/officeDocument/2006/relationships/image" Target="../media/image217.png"/><Relationship Id="rId2" Type="http://schemas.openxmlformats.org/officeDocument/2006/relationships/image" Target="../media/image212.png"/><Relationship Id="rId1" Type="http://schemas.openxmlformats.org/officeDocument/2006/relationships/slideLayout" Target="../slideLayouts/slideLayout3.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s>
</file>

<file path=ppt/slides/_rels/slide187.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3.xml"/><Relationship Id="rId6" Type="http://schemas.openxmlformats.org/officeDocument/2006/relationships/image" Target="../media/image223.png"/><Relationship Id="rId5" Type="http://schemas.openxmlformats.org/officeDocument/2006/relationships/image" Target="../media/image222.png"/><Relationship Id="rId4" Type="http://schemas.openxmlformats.org/officeDocument/2006/relationships/image" Target="../media/image221.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hyperlink" Target="https://mics.tools/" TargetMode="External"/><Relationship Id="rId1" Type="http://schemas.openxmlformats.org/officeDocument/2006/relationships/slideLayout" Target="../slideLayouts/slideLayout2.xml"/><Relationship Id="rId4" Type="http://schemas.openxmlformats.org/officeDocument/2006/relationships/image" Target="../media/image226.png"/></Relationships>
</file>

<file path=ppt/slides/_rels/slide195.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2.xml"/><Relationship Id="rId4" Type="http://schemas.openxmlformats.org/officeDocument/2006/relationships/image" Target="../media/image229.png"/></Relationships>
</file>

<file path=ppt/slides/_rels/slide196.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hyperlink" Target="https://mics.tools/" TargetMode="External"/><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hyperlink" Target="https://mics.tools/" TargetMode="External"/><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hyperlink" Target="https://mics.tools/" TargetMode="External"/><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hyperlink" Target="https://mics.tools/"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3.xml"/></Relationships>
</file>

<file path=ppt/slides/_rels/slide205.xml.rels><?xml version="1.0" encoding="UTF-8" standalone="yes"?>
<Relationships xmlns="http://schemas.openxmlformats.org/package/2006/relationships"><Relationship Id="rId3" Type="http://schemas.openxmlformats.org/officeDocument/2006/relationships/image" Target="../media/image233.png"/><Relationship Id="rId7" Type="http://schemas.openxmlformats.org/officeDocument/2006/relationships/image" Target="../media/image230.png"/><Relationship Id="rId2" Type="http://schemas.openxmlformats.org/officeDocument/2006/relationships/image" Target="../media/image232.png"/><Relationship Id="rId1" Type="http://schemas.openxmlformats.org/officeDocument/2006/relationships/slideLayout" Target="../slideLayouts/slideLayout2.xml"/><Relationship Id="rId6" Type="http://schemas.openxmlformats.org/officeDocument/2006/relationships/image" Target="../media/image236.png"/><Relationship Id="rId5" Type="http://schemas.openxmlformats.org/officeDocument/2006/relationships/image" Target="../media/image235.png"/><Relationship Id="rId4" Type="http://schemas.openxmlformats.org/officeDocument/2006/relationships/image" Target="../media/image234.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9.xml.rels><?xml version="1.0" encoding="UTF-8" standalone="yes"?>
<Relationships xmlns="http://schemas.openxmlformats.org/package/2006/relationships"><Relationship Id="rId3" Type="http://schemas.openxmlformats.org/officeDocument/2006/relationships/hyperlink" Target="https://www.ecsa.ngo/documents/" TargetMode="External"/><Relationship Id="rId2" Type="http://schemas.openxmlformats.org/officeDocument/2006/relationships/image" Target="../media/image237.png"/><Relationship Id="rId1" Type="http://schemas.openxmlformats.org/officeDocument/2006/relationships/slideLayout" Target="../slideLayouts/slideLayout3.xml"/><Relationship Id="rId5" Type="http://schemas.openxmlformats.org/officeDocument/2006/relationships/hyperlink" Target="https://doi.org/10.14324/111.9781787352339" TargetMode="External"/><Relationship Id="rId4" Type="http://schemas.openxmlformats.org/officeDocument/2006/relationships/image" Target="../media/image2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1.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hyperlink" Target="https://doi.org/10.1007/978-3-030-58278-4_25#DOI" TargetMode="External"/><Relationship Id="rId1" Type="http://schemas.openxmlformats.org/officeDocument/2006/relationships/slideLayout" Target="../slideLayouts/slideLayout3.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6.xml.rels><?xml version="1.0" encoding="UTF-8" standalone="yes"?>
<Relationships xmlns="http://schemas.openxmlformats.org/package/2006/relationships"><Relationship Id="rId8" Type="http://schemas.openxmlformats.org/officeDocument/2006/relationships/image" Target="../media/image246.jpeg"/><Relationship Id="rId3" Type="http://schemas.openxmlformats.org/officeDocument/2006/relationships/image" Target="../media/image241.jpeg"/><Relationship Id="rId7" Type="http://schemas.openxmlformats.org/officeDocument/2006/relationships/image" Target="../media/image245.png"/><Relationship Id="rId2" Type="http://schemas.openxmlformats.org/officeDocument/2006/relationships/image" Target="../media/image240.jpeg"/><Relationship Id="rId1" Type="http://schemas.openxmlformats.org/officeDocument/2006/relationships/slideLayout" Target="../slideLayouts/slideLayout2.xml"/><Relationship Id="rId6" Type="http://schemas.openxmlformats.org/officeDocument/2006/relationships/image" Target="../media/image244.jpeg"/><Relationship Id="rId5" Type="http://schemas.openxmlformats.org/officeDocument/2006/relationships/image" Target="../media/image243.jpeg"/><Relationship Id="rId4" Type="http://schemas.openxmlformats.org/officeDocument/2006/relationships/image" Target="../media/image242.png"/></Relationships>
</file>

<file path=ppt/slides/_rels/slide217.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2.xml"/><Relationship Id="rId6" Type="http://schemas.openxmlformats.org/officeDocument/2006/relationships/image" Target="../media/image251.png"/><Relationship Id="rId5" Type="http://schemas.openxmlformats.org/officeDocument/2006/relationships/image" Target="../media/image250.png"/><Relationship Id="rId4" Type="http://schemas.openxmlformats.org/officeDocument/2006/relationships/image" Target="../media/image249.png"/></Relationships>
</file>

<file path=ppt/slides/_rels/slide218.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2.xml"/><Relationship Id="rId6" Type="http://schemas.openxmlformats.org/officeDocument/2006/relationships/image" Target="../media/image254.png"/><Relationship Id="rId5" Type="http://schemas.openxmlformats.org/officeDocument/2006/relationships/image" Target="../media/image253.png"/><Relationship Id="rId4" Type="http://schemas.openxmlformats.org/officeDocument/2006/relationships/image" Target="../media/image252.pn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sv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 Id="rId6" Type="http://schemas.openxmlformats.org/officeDocument/2006/relationships/hyperlink" Target="https://doi.org/10.22323/2.18010204" TargetMode="External"/><Relationship Id="rId5" Type="http://schemas.openxmlformats.org/officeDocument/2006/relationships/image" Target="../media/image23.pn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 Id="rId6" Type="http://schemas.openxmlformats.org/officeDocument/2006/relationships/hyperlink" Target="https://doi.org/10.22323/2.18010204" TargetMode="External"/><Relationship Id="rId5" Type="http://schemas.openxmlformats.org/officeDocument/2006/relationships/image" Target="../media/image23.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hyperlink" Target="https://www.frontiersin.org/articles/10.3389/fpubh.2022.743348/full" TargetMode="External"/><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www.ceh.ac.uk/citizen-science-best-practice-guide" TargetMode="Externa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www.ceh.ac.uk/citizen-science-best-practice-guide" TargetMode="Externa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unesdoc.unesco.org/ark:/48223/pf0000379949" TargetMode="External"/><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hyperlink" Target="https://eyewire.org/" TargetMode="External"/><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www.sdu.dk/en/forskning/forskningsformidling/citizenscience/afviklede-cs-projekter/cs_talent"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www.ucl.ac.uk/short-courses/search-courses/citizen-science-and-scientific-crowdsourcing-introduction"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00.png"/><Relationship Id="rId4" Type="http://schemas.openxmlformats.org/officeDocument/2006/relationships/image" Target="../media/image99.png"/></Relationships>
</file>

<file path=ppt/slides/_rels/slide6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02.png"/></Relationships>
</file>

<file path=ppt/slides/_rels/slide6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3.xml"/><Relationship Id="rId4" Type="http://schemas.openxmlformats.org/officeDocument/2006/relationships/image" Target="../media/image10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4.xml"/><Relationship Id="rId5" Type="http://schemas.openxmlformats.org/officeDocument/2006/relationships/image" Target="../media/image110.png"/><Relationship Id="rId4" Type="http://schemas.openxmlformats.org/officeDocument/2006/relationships/image" Target="../media/image109.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www.ucl.ac.uk/short-courses/search-courses/citizen-science-and-scientific-crowdsourcing-introduction" TargetMode="External"/><Relationship Id="rId1" Type="http://schemas.openxmlformats.org/officeDocument/2006/relationships/slideLayout" Target="../slideLayouts/slideLayout3.xml"/><Relationship Id="rId4" Type="http://schemas.openxmlformats.org/officeDocument/2006/relationships/image" Target="../media/image112.png"/></Relationships>
</file>

<file path=ppt/slides/_rels/slide7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s://www.ceh.ac.uk/citizen-science-best-practice-guide" TargetMode="External"/><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image" Target="../media/image79.png"/><Relationship Id="rId4" Type="http://schemas.openxmlformats.org/officeDocument/2006/relationships/image" Target="../media/image8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xml"/><Relationship Id="rId1" Type="http://schemas.openxmlformats.org/officeDocument/2006/relationships/tags" Target="../tags/tag1.xml"/><Relationship Id="rId5" Type="http://schemas.openxmlformats.org/officeDocument/2006/relationships/image" Target="../media/image20.png"/><Relationship Id="rId4" Type="http://schemas.openxmlformats.org/officeDocument/2006/relationships/image" Target="../media/image19.jpeg"/></Relationships>
</file>

<file path=ppt/slides/_rels/slide8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11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www.sdu.dk/en/forskning/forskningsformidling/citizenscience/afviklede-cs-projekter/cs_talent" TargetMode="External"/><Relationship Id="rId1" Type="http://schemas.openxmlformats.org/officeDocument/2006/relationships/slideLayout" Target="../slideLayouts/slideLayout3.xml"/><Relationship Id="rId4" Type="http://schemas.openxmlformats.org/officeDocument/2006/relationships/image" Target="../media/image115.png"/></Relationships>
</file>

<file path=ppt/slides/_rels/slide8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114.png"/></Relationships>
</file>

<file path=ppt/slides/_rels/slide84.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diagramLayout" Target="../diagrams/layout3.xml"/><Relationship Id="rId7" Type="http://schemas.openxmlformats.org/officeDocument/2006/relationships/image" Target="../media/image116.png"/><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2.xml"/><Relationship Id="rId6" Type="http://schemas.openxmlformats.org/officeDocument/2006/relationships/hyperlink" Target="https://royalsocietypublishing.org/doi/10.1098/rsos.202108"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1A55F1-F20E-4BEA-B2DB-29A16B5AFF32}"/>
              </a:ext>
            </a:extLst>
          </p:cNvPr>
          <p:cNvSpPr>
            <a:spLocks noGrp="1"/>
          </p:cNvSpPr>
          <p:nvPr>
            <p:ph type="body" sz="quarter" idx="10"/>
          </p:nvPr>
        </p:nvSpPr>
        <p:spPr>
          <a:xfrm>
            <a:off x="1110217" y="4803015"/>
            <a:ext cx="4686733" cy="398012"/>
          </a:xfrm>
        </p:spPr>
        <p:txBody>
          <a:bodyPr lIns="91440" tIns="45720" rIns="91440" bIns="45720" anchor="t"/>
          <a:lstStyle/>
          <a:p>
            <a:r>
              <a:rPr lang="it-IT" dirty="0"/>
              <a:t>TIME4CS Training Program 1</a:t>
            </a:r>
          </a:p>
        </p:txBody>
      </p:sp>
      <p:sp>
        <p:nvSpPr>
          <p:cNvPr id="5" name="Text Placeholder 4">
            <a:extLst>
              <a:ext uri="{FF2B5EF4-FFF2-40B4-BE49-F238E27FC236}">
                <a16:creationId xmlns:a16="http://schemas.microsoft.com/office/drawing/2014/main" id="{6BCA08A1-C903-479B-884A-D6D2AF99CD55}"/>
              </a:ext>
            </a:extLst>
          </p:cNvPr>
          <p:cNvSpPr>
            <a:spLocks noGrp="1"/>
          </p:cNvSpPr>
          <p:nvPr>
            <p:ph type="body" sz="quarter" idx="12"/>
          </p:nvPr>
        </p:nvSpPr>
        <p:spPr>
          <a:xfrm>
            <a:off x="1110217" y="2827506"/>
            <a:ext cx="5120315" cy="1309535"/>
          </a:xfrm>
        </p:spPr>
        <p:txBody>
          <a:bodyPr lIns="91440" tIns="45720" rIns="91440" bIns="45720" anchor="t"/>
          <a:lstStyle/>
          <a:p>
            <a:r>
              <a:rPr lang="it-IT" dirty="0"/>
              <a:t>Intervention Area: Research</a:t>
            </a:r>
          </a:p>
        </p:txBody>
      </p:sp>
    </p:spTree>
    <p:extLst>
      <p:ext uri="{BB962C8B-B14F-4D97-AF65-F5344CB8AC3E}">
        <p14:creationId xmlns:p14="http://schemas.microsoft.com/office/powerpoint/2010/main" val="1847781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2495600" y="5589240"/>
            <a:ext cx="8343808" cy="1152128"/>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fontAlgn="base">
              <a:lnSpc>
                <a:spcPct val="95000"/>
              </a:lnSpc>
              <a:spcBef>
                <a:spcPct val="0"/>
              </a:spcBef>
              <a:spcAft>
                <a:spcPct val="0"/>
              </a:spcAft>
            </a:pPr>
            <a:endParaRPr lang="da-DK" sz="1600" err="1">
              <a:solidFill>
                <a:schemeClr val="bg1"/>
              </a:solidFill>
              <a:latin typeface="AU Passata" pitchFamily="34" charset="0"/>
            </a:endParaRPr>
          </a:p>
        </p:txBody>
      </p:sp>
      <p:sp>
        <p:nvSpPr>
          <p:cNvPr id="4" name="Title 3"/>
          <p:cNvSpPr>
            <a:spLocks noGrp="1"/>
          </p:cNvSpPr>
          <p:nvPr>
            <p:ph type="title"/>
          </p:nvPr>
        </p:nvSpPr>
        <p:spPr/>
        <p:txBody>
          <a:bodyPr/>
          <a:lstStyle/>
          <a:p>
            <a:r>
              <a:rPr lang="en-GB"/>
              <a:t>Wide range of fields</a:t>
            </a:r>
          </a:p>
        </p:txBody>
      </p:sp>
      <p:graphicFrame>
        <p:nvGraphicFramePr>
          <p:cNvPr id="10" name="Diagram 9">
            <a:extLst>
              <a:ext uri="{FF2B5EF4-FFF2-40B4-BE49-F238E27FC236}">
                <a16:creationId xmlns:a16="http://schemas.microsoft.com/office/drawing/2014/main" id="{74829CF1-CFDF-4895-9724-B20F0C89E999}"/>
              </a:ext>
            </a:extLst>
          </p:cNvPr>
          <p:cNvGraphicFramePr/>
          <p:nvPr>
            <p:extLst>
              <p:ext uri="{D42A27DB-BD31-4B8C-83A1-F6EECF244321}">
                <p14:modId xmlns:p14="http://schemas.microsoft.com/office/powerpoint/2010/main" val="257012655"/>
              </p:ext>
            </p:extLst>
          </p:nvPr>
        </p:nvGraphicFramePr>
        <p:xfrm>
          <a:off x="1343472" y="1014388"/>
          <a:ext cx="9145016" cy="55585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2" name="Picture 6">
            <a:extLst>
              <a:ext uri="{FF2B5EF4-FFF2-40B4-BE49-F238E27FC236}">
                <a16:creationId xmlns:a16="http://schemas.microsoft.com/office/drawing/2014/main" id="{B0A18E80-A679-4DE8-AA0B-09B2F70D90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6199" y="3002515"/>
            <a:ext cx="1506194" cy="150619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Image result for sdgs">
            <a:extLst>
              <a:ext uri="{FF2B5EF4-FFF2-40B4-BE49-F238E27FC236}">
                <a16:creationId xmlns:a16="http://schemas.microsoft.com/office/drawing/2014/main" id="{DA82DCEF-1811-46F1-A009-CAFB74771CB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44021" y="1111828"/>
            <a:ext cx="1559988" cy="120578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F302D95-E774-4039-A98B-B7CF243281D6}"/>
              </a:ext>
            </a:extLst>
          </p:cNvPr>
          <p:cNvPicPr>
            <a:picLocks noChangeAspect="1"/>
          </p:cNvPicPr>
          <p:nvPr/>
        </p:nvPicPr>
        <p:blipFill>
          <a:blip r:embed="rId11"/>
          <a:stretch>
            <a:fillRect/>
          </a:stretch>
        </p:blipFill>
        <p:spPr>
          <a:xfrm>
            <a:off x="2510108" y="5426642"/>
            <a:ext cx="1438518" cy="465038"/>
          </a:xfrm>
          <a:prstGeom prst="rect">
            <a:avLst/>
          </a:prstGeom>
        </p:spPr>
      </p:pic>
      <p:pic>
        <p:nvPicPr>
          <p:cNvPr id="2" name="Picture 1"/>
          <p:cNvPicPr>
            <a:picLocks noChangeAspect="1"/>
          </p:cNvPicPr>
          <p:nvPr/>
        </p:nvPicPr>
        <p:blipFill>
          <a:blip r:embed="rId12"/>
          <a:stretch>
            <a:fillRect/>
          </a:stretch>
        </p:blipFill>
        <p:spPr>
          <a:xfrm>
            <a:off x="8429872" y="4312885"/>
            <a:ext cx="1677609" cy="940084"/>
          </a:xfrm>
          <a:prstGeom prst="rect">
            <a:avLst/>
          </a:prstGeom>
        </p:spPr>
      </p:pic>
      <p:pic>
        <p:nvPicPr>
          <p:cNvPr id="5" name="Picture 4"/>
          <p:cNvPicPr>
            <a:picLocks noChangeAspect="1"/>
          </p:cNvPicPr>
          <p:nvPr/>
        </p:nvPicPr>
        <p:blipFill>
          <a:blip r:embed="rId13"/>
          <a:stretch>
            <a:fillRect/>
          </a:stretch>
        </p:blipFill>
        <p:spPr>
          <a:xfrm>
            <a:off x="2495600" y="6307105"/>
            <a:ext cx="3526420" cy="561115"/>
          </a:xfrm>
          <a:prstGeom prst="rect">
            <a:avLst/>
          </a:prstGeom>
        </p:spPr>
      </p:pic>
      <p:pic>
        <p:nvPicPr>
          <p:cNvPr id="2052" name="Picture 4" descr="A Community for Naturalists · iNaturalist">
            <a:extLst>
              <a:ext uri="{FF2B5EF4-FFF2-40B4-BE49-F238E27FC236}">
                <a16:creationId xmlns:a16="http://schemas.microsoft.com/office/drawing/2014/main" id="{429CA95C-5CF1-41E7-A9B1-232A0C4C671D}"/>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9051" t="40550" r="9051" b="41712"/>
          <a:stretch/>
        </p:blipFill>
        <p:spPr bwMode="auto">
          <a:xfrm>
            <a:off x="5947488" y="713820"/>
            <a:ext cx="1985807" cy="4300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A9B4432-C40E-4ACA-854C-F7AE2F1D3052}"/>
              </a:ext>
            </a:extLst>
          </p:cNvPr>
          <p:cNvPicPr>
            <a:picLocks noChangeAspect="1"/>
          </p:cNvPicPr>
          <p:nvPr/>
        </p:nvPicPr>
        <p:blipFill>
          <a:blip r:embed="rId15"/>
          <a:stretch>
            <a:fillRect/>
          </a:stretch>
        </p:blipFill>
        <p:spPr>
          <a:xfrm>
            <a:off x="9838025" y="4334278"/>
            <a:ext cx="1323603" cy="396441"/>
          </a:xfrm>
          <a:prstGeom prst="rect">
            <a:avLst/>
          </a:prstGeom>
        </p:spPr>
      </p:pic>
      <p:pic>
        <p:nvPicPr>
          <p:cNvPr id="8" name="Picture 7">
            <a:extLst>
              <a:ext uri="{FF2B5EF4-FFF2-40B4-BE49-F238E27FC236}">
                <a16:creationId xmlns:a16="http://schemas.microsoft.com/office/drawing/2014/main" id="{FFFF6CFF-46A1-E6A3-4C53-AAB1147CA6FD}"/>
              </a:ext>
            </a:extLst>
          </p:cNvPr>
          <p:cNvPicPr>
            <a:picLocks noChangeAspect="1"/>
          </p:cNvPicPr>
          <p:nvPr/>
        </p:nvPicPr>
        <p:blipFill>
          <a:blip r:embed="rId16"/>
          <a:stretch>
            <a:fillRect/>
          </a:stretch>
        </p:blipFill>
        <p:spPr>
          <a:xfrm>
            <a:off x="7355520" y="5852404"/>
            <a:ext cx="2326372" cy="518171"/>
          </a:xfrm>
          <a:prstGeom prst="rect">
            <a:avLst/>
          </a:prstGeom>
        </p:spPr>
      </p:pic>
      <p:pic>
        <p:nvPicPr>
          <p:cNvPr id="9" name="Picture 4" descr="Dansk Ornitologisk Forening BirdLife (DOF BirdLife) | LinkedIn">
            <a:extLst>
              <a:ext uri="{FF2B5EF4-FFF2-40B4-BE49-F238E27FC236}">
                <a16:creationId xmlns:a16="http://schemas.microsoft.com/office/drawing/2014/main" id="{D21ACEF5-E6AE-5937-3134-46F46AD9ECB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107971" y="728582"/>
            <a:ext cx="660561" cy="6605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EU-Citizen.Science :: FoldIt:Quarantine Edition">
            <a:extLst>
              <a:ext uri="{FF2B5EF4-FFF2-40B4-BE49-F238E27FC236}">
                <a16:creationId xmlns:a16="http://schemas.microsoft.com/office/drawing/2014/main" id="{7082B774-CFA4-0326-1847-F6022ACE4B2D}"/>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b="18539"/>
          <a:stretch/>
        </p:blipFill>
        <p:spPr bwMode="auto">
          <a:xfrm>
            <a:off x="7734271" y="2542420"/>
            <a:ext cx="1243852" cy="6755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144F0BF-6604-0DF0-5F58-8AB23762DC65}"/>
              </a:ext>
            </a:extLst>
          </p:cNvPr>
          <p:cNvPicPr>
            <a:picLocks noChangeAspect="1"/>
          </p:cNvPicPr>
          <p:nvPr/>
        </p:nvPicPr>
        <p:blipFill>
          <a:blip r:embed="rId19"/>
          <a:stretch>
            <a:fillRect/>
          </a:stretch>
        </p:blipFill>
        <p:spPr>
          <a:xfrm>
            <a:off x="8845057" y="2733727"/>
            <a:ext cx="939272" cy="675504"/>
          </a:xfrm>
          <a:prstGeom prst="rect">
            <a:avLst/>
          </a:prstGeom>
        </p:spPr>
      </p:pic>
      <p:pic>
        <p:nvPicPr>
          <p:cNvPr id="13" name="Picture 6" descr="Play Stall Catchers, search the brain for stalled blood vessels">
            <a:extLst>
              <a:ext uri="{FF2B5EF4-FFF2-40B4-BE49-F238E27FC236}">
                <a16:creationId xmlns:a16="http://schemas.microsoft.com/office/drawing/2014/main" id="{D24348D6-76A3-F56C-7197-E9A274FD069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443521" y="1517202"/>
            <a:ext cx="1808916" cy="10165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AAC0D3CA-B2E8-2C0A-3743-2F7544DCACDB}"/>
              </a:ext>
            </a:extLst>
          </p:cNvPr>
          <p:cNvPicPr>
            <a:picLocks noChangeAspect="1"/>
          </p:cNvPicPr>
          <p:nvPr/>
        </p:nvPicPr>
        <p:blipFill>
          <a:blip r:embed="rId21"/>
          <a:stretch>
            <a:fillRect/>
          </a:stretch>
        </p:blipFill>
        <p:spPr>
          <a:xfrm>
            <a:off x="2114593" y="3712864"/>
            <a:ext cx="1018844" cy="1253061"/>
          </a:xfrm>
          <a:prstGeom prst="rect">
            <a:avLst/>
          </a:prstGeom>
        </p:spPr>
      </p:pic>
      <p:pic>
        <p:nvPicPr>
          <p:cNvPr id="15" name="Billede 9" descr="Et billede, der indeholder tekst, person, bærbar, computer&#10;&#10;Beskrivelsen er genereret automatisk">
            <a:extLst>
              <a:ext uri="{FF2B5EF4-FFF2-40B4-BE49-F238E27FC236}">
                <a16:creationId xmlns:a16="http://schemas.microsoft.com/office/drawing/2014/main" id="{07FC4BCD-51BA-5FF0-B90D-2885FF27778D}"/>
              </a:ext>
            </a:extLst>
          </p:cNvPr>
          <p:cNvPicPr>
            <a:picLocks noChangeAspect="1"/>
          </p:cNvPicPr>
          <p:nvPr/>
        </p:nvPicPr>
        <p:blipFill>
          <a:blip r:embed="rId22"/>
          <a:stretch>
            <a:fillRect/>
          </a:stretch>
        </p:blipFill>
        <p:spPr>
          <a:xfrm>
            <a:off x="1" y="5557687"/>
            <a:ext cx="2214268" cy="1299432"/>
          </a:xfrm>
          <a:prstGeom prst="rect">
            <a:avLst/>
          </a:prstGeom>
        </p:spPr>
      </p:pic>
      <p:pic>
        <p:nvPicPr>
          <p:cNvPr id="16" name="Picture 15">
            <a:extLst>
              <a:ext uri="{FF2B5EF4-FFF2-40B4-BE49-F238E27FC236}">
                <a16:creationId xmlns:a16="http://schemas.microsoft.com/office/drawing/2014/main" id="{E3C1CDD2-38A0-7FC3-180E-E7B1F62F38FD}"/>
              </a:ext>
            </a:extLst>
          </p:cNvPr>
          <p:cNvPicPr>
            <a:picLocks noChangeAspect="1"/>
          </p:cNvPicPr>
          <p:nvPr/>
        </p:nvPicPr>
        <p:blipFill>
          <a:blip r:embed="rId23"/>
          <a:stretch>
            <a:fillRect/>
          </a:stretch>
        </p:blipFill>
        <p:spPr>
          <a:xfrm>
            <a:off x="2041314" y="3043540"/>
            <a:ext cx="1259836" cy="491644"/>
          </a:xfrm>
          <a:prstGeom prst="rect">
            <a:avLst/>
          </a:prstGeom>
        </p:spPr>
      </p:pic>
      <p:pic>
        <p:nvPicPr>
          <p:cNvPr id="17" name="Picture 2">
            <a:extLst>
              <a:ext uri="{FF2B5EF4-FFF2-40B4-BE49-F238E27FC236}">
                <a16:creationId xmlns:a16="http://schemas.microsoft.com/office/drawing/2014/main" id="{D16EE9F6-F66C-AD12-C15E-3CCE92492423}"/>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985043" y="1853434"/>
            <a:ext cx="1329650" cy="48666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F4065CB9-575D-9E33-2503-7BF07DA2F9E1}"/>
              </a:ext>
            </a:extLst>
          </p:cNvPr>
          <p:cNvPicPr>
            <a:picLocks noChangeAspect="1"/>
          </p:cNvPicPr>
          <p:nvPr/>
        </p:nvPicPr>
        <p:blipFill>
          <a:blip r:embed="rId25"/>
          <a:stretch>
            <a:fillRect/>
          </a:stretch>
        </p:blipFill>
        <p:spPr>
          <a:xfrm>
            <a:off x="7733124" y="1375633"/>
            <a:ext cx="1048765" cy="324618"/>
          </a:xfrm>
          <a:prstGeom prst="rect">
            <a:avLst/>
          </a:prstGeom>
        </p:spPr>
      </p:pic>
    </p:spTree>
    <p:custDataLst>
      <p:tags r:id="rId1"/>
    </p:custDataLst>
    <p:extLst>
      <p:ext uri="{BB962C8B-B14F-4D97-AF65-F5344CB8AC3E}">
        <p14:creationId xmlns:p14="http://schemas.microsoft.com/office/powerpoint/2010/main" val="244971259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060606"/>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F08F0A-9A05-C0E9-CFAC-04A2B8FEB41E}"/>
              </a:ext>
            </a:extLst>
          </p:cNvPr>
          <p:cNvSpPr>
            <a:spLocks noGrp="1"/>
          </p:cNvSpPr>
          <p:nvPr>
            <p:ph type="body" sz="quarter" idx="10"/>
          </p:nvPr>
        </p:nvSpPr>
        <p:spPr/>
        <p:txBody>
          <a:bodyPr lIns="91440" tIns="45720" rIns="91440" bIns="45720" anchor="t"/>
          <a:lstStyle/>
          <a:p>
            <a:r>
              <a:rPr lang="en-US" err="1"/>
              <a:t>Masseeksperimentet</a:t>
            </a:r>
            <a:r>
              <a:rPr lang="en-US"/>
              <a:t> (</a:t>
            </a:r>
            <a:endParaRPr lang="da-DK"/>
          </a:p>
        </p:txBody>
      </p:sp>
      <p:pic>
        <p:nvPicPr>
          <p:cNvPr id="3" name="Billede 2" descr="Et billede, der indeholder tekst, Ansigt, skærmbillede, Website&#10;&#10;Beskrivelsen er genereret automatisk">
            <a:extLst>
              <a:ext uri="{FF2B5EF4-FFF2-40B4-BE49-F238E27FC236}">
                <a16:creationId xmlns:a16="http://schemas.microsoft.com/office/drawing/2014/main" id="{8E9CBC7B-8314-CE2C-0C7F-051CD941A87D}"/>
              </a:ext>
            </a:extLst>
          </p:cNvPr>
          <p:cNvPicPr>
            <a:picLocks noChangeAspect="1"/>
          </p:cNvPicPr>
          <p:nvPr/>
        </p:nvPicPr>
        <p:blipFill>
          <a:blip r:embed="rId2"/>
          <a:stretch>
            <a:fillRect/>
          </a:stretch>
        </p:blipFill>
        <p:spPr>
          <a:xfrm>
            <a:off x="-23091" y="-2218"/>
            <a:ext cx="10240048" cy="6893223"/>
          </a:xfrm>
          <a:prstGeom prst="rect">
            <a:avLst/>
          </a:prstGeom>
        </p:spPr>
      </p:pic>
      <p:pic>
        <p:nvPicPr>
          <p:cNvPr id="4" name="Billede 3" descr="Et billede, der indeholder tekst, skærmbillede, Font/skrifttype, cirkel&#10;&#10;Beskrivelsen er genereret automatisk">
            <a:extLst>
              <a:ext uri="{FF2B5EF4-FFF2-40B4-BE49-F238E27FC236}">
                <a16:creationId xmlns:a16="http://schemas.microsoft.com/office/drawing/2014/main" id="{0B88AC40-0CBE-041F-ACFB-FB2389CAC085}"/>
              </a:ext>
            </a:extLst>
          </p:cNvPr>
          <p:cNvPicPr>
            <a:picLocks noChangeAspect="1"/>
          </p:cNvPicPr>
          <p:nvPr/>
        </p:nvPicPr>
        <p:blipFill>
          <a:blip r:embed="rId3"/>
          <a:stretch>
            <a:fillRect/>
          </a:stretch>
        </p:blipFill>
        <p:spPr>
          <a:xfrm>
            <a:off x="9950643" y="4878160"/>
            <a:ext cx="2158231" cy="1796832"/>
          </a:xfrm>
          <a:prstGeom prst="rect">
            <a:avLst/>
          </a:prstGeom>
        </p:spPr>
      </p:pic>
    </p:spTree>
    <p:extLst>
      <p:ext uri="{BB962C8B-B14F-4D97-AF65-F5344CB8AC3E}">
        <p14:creationId xmlns:p14="http://schemas.microsoft.com/office/powerpoint/2010/main" val="25750169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3AE624E4-8635-9E6C-5545-DC7FDE9F373A}"/>
              </a:ext>
            </a:extLst>
          </p:cNvPr>
          <p:cNvSpPr>
            <a:spLocks noGrp="1"/>
          </p:cNvSpPr>
          <p:nvPr>
            <p:ph type="body" sz="quarter" idx="12"/>
          </p:nvPr>
        </p:nvSpPr>
        <p:spPr>
          <a:xfrm>
            <a:off x="611188" y="2274888"/>
            <a:ext cx="11132607" cy="3657600"/>
          </a:xfrm>
        </p:spPr>
        <p:txBody>
          <a:bodyPr lIns="91440" tIns="45720" rIns="91440" bIns="45720" anchor="t"/>
          <a:lstStyle/>
          <a:p>
            <a:r>
              <a:rPr lang="da-DK" sz="2800" b="1" dirty="0"/>
              <a:t>The </a:t>
            </a:r>
            <a:r>
              <a:rPr lang="da-DK" sz="2800" b="1" dirty="0" err="1"/>
              <a:t>advancement</a:t>
            </a:r>
            <a:r>
              <a:rPr lang="da-DK" sz="2800" b="1" dirty="0"/>
              <a:t> of (</a:t>
            </a:r>
            <a:r>
              <a:rPr lang="da-DK" sz="2800" b="1" dirty="0" err="1"/>
              <a:t>useful</a:t>
            </a:r>
            <a:r>
              <a:rPr lang="da-DK" sz="2800" b="1" dirty="0"/>
              <a:t>) </a:t>
            </a:r>
            <a:r>
              <a:rPr lang="da-DK" sz="2800" b="1" dirty="0" err="1"/>
              <a:t>scientific</a:t>
            </a:r>
            <a:r>
              <a:rPr lang="da-DK" sz="2800" b="1" dirty="0"/>
              <a:t> </a:t>
            </a:r>
            <a:r>
              <a:rPr lang="da-DK" sz="2800" b="1" dirty="0" err="1"/>
              <a:t>knowledge</a:t>
            </a:r>
            <a:endParaRPr lang="da-DK" sz="2800" b="1" dirty="0"/>
          </a:p>
          <a:p>
            <a:pPr marL="285750" indent="-285750">
              <a:buChar char="•"/>
            </a:pPr>
            <a:r>
              <a:rPr lang="da-DK" sz="2800" dirty="0"/>
              <a:t>The </a:t>
            </a:r>
            <a:r>
              <a:rPr lang="da-DK" sz="2800" dirty="0" err="1"/>
              <a:t>project</a:t>
            </a:r>
            <a:r>
              <a:rPr lang="da-DK" sz="2800" dirty="0"/>
              <a:t> is the </a:t>
            </a:r>
            <a:r>
              <a:rPr lang="da-DK" sz="2800" dirty="0" err="1"/>
              <a:t>largest</a:t>
            </a:r>
            <a:r>
              <a:rPr lang="da-DK" sz="2800" dirty="0"/>
              <a:t> </a:t>
            </a:r>
            <a:r>
              <a:rPr lang="da-DK" sz="2800" dirty="0" err="1"/>
              <a:t>survey</a:t>
            </a:r>
            <a:r>
              <a:rPr lang="da-DK" sz="2800" dirty="0"/>
              <a:t> of </a:t>
            </a:r>
            <a:r>
              <a:rPr lang="da-DK" sz="2800" dirty="0" err="1"/>
              <a:t>mosses</a:t>
            </a:r>
            <a:r>
              <a:rPr lang="da-DK" sz="2800" dirty="0"/>
              <a:t>, </a:t>
            </a:r>
            <a:r>
              <a:rPr lang="da-DK" sz="2800" dirty="0" err="1"/>
              <a:t>lichens</a:t>
            </a:r>
            <a:r>
              <a:rPr lang="da-DK" sz="2800" dirty="0"/>
              <a:t>, and </a:t>
            </a:r>
            <a:r>
              <a:rPr lang="da-DK" sz="2800" dirty="0" err="1"/>
              <a:t>tardigrades</a:t>
            </a:r>
            <a:r>
              <a:rPr lang="da-DK" sz="2800" dirty="0"/>
              <a:t> in Denmark</a:t>
            </a:r>
          </a:p>
          <a:p>
            <a:pPr marL="285750" indent="-285750">
              <a:buChar char="•"/>
            </a:pPr>
            <a:r>
              <a:rPr lang="da-DK" sz="2800" dirty="0"/>
              <a:t>5 new </a:t>
            </a:r>
            <a:r>
              <a:rPr lang="da-DK" sz="2800" dirty="0" err="1"/>
              <a:t>tardigrade</a:t>
            </a:r>
            <a:r>
              <a:rPr lang="da-DK" sz="2800" dirty="0"/>
              <a:t> species </a:t>
            </a:r>
            <a:r>
              <a:rPr lang="da-DK" sz="2800" dirty="0" err="1"/>
              <a:t>may</a:t>
            </a:r>
            <a:r>
              <a:rPr lang="da-DK" sz="2800" dirty="0"/>
              <a:t> have </a:t>
            </a:r>
            <a:r>
              <a:rPr lang="da-DK" sz="2800" dirty="0" err="1"/>
              <a:t>been</a:t>
            </a:r>
            <a:r>
              <a:rPr lang="da-DK" sz="2800" dirty="0"/>
              <a:t> </a:t>
            </a:r>
            <a:r>
              <a:rPr lang="da-DK" sz="2800" dirty="0" err="1"/>
              <a:t>discovered</a:t>
            </a:r>
            <a:endParaRPr lang="da-DK" sz="2800" dirty="0"/>
          </a:p>
          <a:p>
            <a:pPr marL="285750" indent="-285750">
              <a:buChar char="•"/>
            </a:pPr>
            <a:r>
              <a:rPr lang="da-DK" sz="2800" dirty="0" err="1"/>
              <a:t>Furthermore</a:t>
            </a:r>
            <a:r>
              <a:rPr lang="da-DK" sz="2800" dirty="0"/>
              <a:t>, as </a:t>
            </a:r>
            <a:r>
              <a:rPr lang="da-DK" sz="2800" dirty="0" err="1"/>
              <a:t>microfauna</a:t>
            </a:r>
            <a:r>
              <a:rPr lang="da-DK" sz="2800" dirty="0"/>
              <a:t> </a:t>
            </a:r>
            <a:r>
              <a:rPr lang="da-DK" sz="2800" dirty="0" err="1"/>
              <a:t>are</a:t>
            </a:r>
            <a:r>
              <a:rPr lang="da-DK" sz="2800" dirty="0"/>
              <a:t> sensitive to air emissions resulting from </a:t>
            </a:r>
            <a:r>
              <a:rPr lang="da-DK" sz="2800" dirty="0" err="1"/>
              <a:t>agriculture</a:t>
            </a:r>
            <a:r>
              <a:rPr lang="da-DK" sz="2800" dirty="0"/>
              <a:t>, </a:t>
            </a:r>
            <a:r>
              <a:rPr lang="da-DK" sz="2800" dirty="0" err="1"/>
              <a:t>industry</a:t>
            </a:r>
            <a:r>
              <a:rPr lang="da-DK" sz="2800" dirty="0"/>
              <a:t>, and </a:t>
            </a:r>
            <a:r>
              <a:rPr lang="da-DK" sz="2800" dirty="0" err="1"/>
              <a:t>transportation</a:t>
            </a:r>
            <a:r>
              <a:rPr lang="da-DK" sz="2800" dirty="0"/>
              <a:t>, the data </a:t>
            </a:r>
            <a:r>
              <a:rPr lang="da-DK" sz="2800" dirty="0" err="1"/>
              <a:t>will</a:t>
            </a:r>
            <a:r>
              <a:rPr lang="da-DK" sz="2800" dirty="0"/>
              <a:t> </a:t>
            </a:r>
            <a:r>
              <a:rPr lang="da-DK" sz="2800" dirty="0" err="1"/>
              <a:t>aid</a:t>
            </a:r>
            <a:r>
              <a:rPr lang="da-DK" sz="2800" dirty="0"/>
              <a:t> the researchers in </a:t>
            </a:r>
            <a:r>
              <a:rPr lang="da-DK" sz="2800" dirty="0" err="1"/>
              <a:t>understanding</a:t>
            </a:r>
            <a:r>
              <a:rPr lang="da-DK" sz="2800" dirty="0"/>
              <a:t> the </a:t>
            </a:r>
            <a:r>
              <a:rPr lang="da-DK" sz="2800" dirty="0" err="1"/>
              <a:t>effects</a:t>
            </a:r>
            <a:r>
              <a:rPr lang="da-DK" sz="2800" dirty="0"/>
              <a:t> of human-</a:t>
            </a:r>
            <a:r>
              <a:rPr lang="da-DK" sz="2800" dirty="0" err="1"/>
              <a:t>environment</a:t>
            </a:r>
            <a:r>
              <a:rPr lang="da-DK" sz="2800" dirty="0"/>
              <a:t> </a:t>
            </a:r>
            <a:r>
              <a:rPr lang="da-DK" sz="2800" dirty="0" err="1"/>
              <a:t>interactions</a:t>
            </a:r>
            <a:r>
              <a:rPr lang="da-DK" sz="2800" dirty="0"/>
              <a:t> on </a:t>
            </a:r>
            <a:r>
              <a:rPr lang="da-DK" sz="2800" dirty="0" err="1"/>
              <a:t>biodiversity</a:t>
            </a:r>
            <a:endParaRPr lang="da-DK" sz="2800" dirty="0"/>
          </a:p>
        </p:txBody>
      </p:sp>
      <p:sp>
        <p:nvSpPr>
          <p:cNvPr id="3" name="Pladsholder til tekst 2">
            <a:extLst>
              <a:ext uri="{FF2B5EF4-FFF2-40B4-BE49-F238E27FC236}">
                <a16:creationId xmlns:a16="http://schemas.microsoft.com/office/drawing/2014/main" id="{18AA8B61-A20F-ED82-5B56-227D41A17A11}"/>
              </a:ext>
            </a:extLst>
          </p:cNvPr>
          <p:cNvSpPr>
            <a:spLocks noGrp="1"/>
          </p:cNvSpPr>
          <p:nvPr>
            <p:ph type="body" sz="quarter" idx="11"/>
          </p:nvPr>
        </p:nvSpPr>
        <p:spPr/>
        <p:txBody>
          <a:bodyPr lIns="91440" tIns="45720" rIns="91440" bIns="45720" anchor="t"/>
          <a:lstStyle/>
          <a:p>
            <a:r>
              <a:rPr lang="da-DK"/>
              <a:t>Scientific </a:t>
            </a:r>
            <a:r>
              <a:rPr lang="da-DK" err="1"/>
              <a:t>impact</a:t>
            </a:r>
            <a:r>
              <a:rPr lang="da-DK"/>
              <a:t>: New </a:t>
            </a:r>
            <a:r>
              <a:rPr lang="da-DK" err="1"/>
              <a:t>knowledge</a:t>
            </a:r>
            <a:r>
              <a:rPr lang="da-DK"/>
              <a:t> and </a:t>
            </a:r>
            <a:r>
              <a:rPr lang="da-DK" err="1"/>
              <a:t>insights</a:t>
            </a:r>
          </a:p>
        </p:txBody>
      </p:sp>
      <p:sp>
        <p:nvSpPr>
          <p:cNvPr id="2" name="Pladsholder til tekst 1">
            <a:extLst>
              <a:ext uri="{FF2B5EF4-FFF2-40B4-BE49-F238E27FC236}">
                <a16:creationId xmlns:a16="http://schemas.microsoft.com/office/drawing/2014/main" id="{1F697BEC-8FCE-B390-9774-6C4A983CBF5B}"/>
              </a:ext>
            </a:extLst>
          </p:cNvPr>
          <p:cNvSpPr>
            <a:spLocks noGrp="1"/>
          </p:cNvSpPr>
          <p:nvPr>
            <p:ph type="body" sz="quarter" idx="10"/>
          </p:nvPr>
        </p:nvSpPr>
        <p:spPr/>
        <p:txBody>
          <a:bodyPr lIns="91440" tIns="45720" rIns="91440" bIns="45720" anchor="t"/>
          <a:lstStyle/>
          <a:p>
            <a:r>
              <a:rPr lang="da-DK"/>
              <a:t>The Mass Experiment in Danish Schools</a:t>
            </a:r>
          </a:p>
        </p:txBody>
      </p:sp>
      <p:pic>
        <p:nvPicPr>
          <p:cNvPr id="5" name="Billede 4" descr="Et billede, der indeholder Font/skrifttype, Grafik, logo, tekst&#10;&#10;Beskrivelsen er genereret automatisk">
            <a:extLst>
              <a:ext uri="{FF2B5EF4-FFF2-40B4-BE49-F238E27FC236}">
                <a16:creationId xmlns:a16="http://schemas.microsoft.com/office/drawing/2014/main" id="{26A02954-783A-2696-A614-7EB6D0C49622}"/>
              </a:ext>
            </a:extLst>
          </p:cNvPr>
          <p:cNvPicPr>
            <a:picLocks noChangeAspect="1"/>
          </p:cNvPicPr>
          <p:nvPr/>
        </p:nvPicPr>
        <p:blipFill>
          <a:blip r:embed="rId2"/>
          <a:stretch>
            <a:fillRect/>
          </a:stretch>
        </p:blipFill>
        <p:spPr>
          <a:xfrm>
            <a:off x="10048240" y="330200"/>
            <a:ext cx="1960880" cy="670560"/>
          </a:xfrm>
          <a:prstGeom prst="rect">
            <a:avLst/>
          </a:prstGeom>
        </p:spPr>
      </p:pic>
    </p:spTree>
    <p:extLst>
      <p:ext uri="{BB962C8B-B14F-4D97-AF65-F5344CB8AC3E}">
        <p14:creationId xmlns:p14="http://schemas.microsoft.com/office/powerpoint/2010/main" val="375322215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3AE624E4-8635-9E6C-5545-DC7FDE9F373A}"/>
              </a:ext>
            </a:extLst>
          </p:cNvPr>
          <p:cNvSpPr>
            <a:spLocks noGrp="1"/>
          </p:cNvSpPr>
          <p:nvPr>
            <p:ph type="body" sz="quarter" idx="12"/>
          </p:nvPr>
        </p:nvSpPr>
        <p:spPr/>
        <p:txBody>
          <a:bodyPr lIns="91440" tIns="45720" rIns="91440" bIns="45720" anchor="t"/>
          <a:lstStyle/>
          <a:p>
            <a:r>
              <a:rPr lang="da-DK" sz="2800" b="1"/>
              <a:t>The </a:t>
            </a:r>
            <a:r>
              <a:rPr lang="da-DK" sz="2800" b="1" err="1"/>
              <a:t>advancement</a:t>
            </a:r>
            <a:r>
              <a:rPr lang="da-DK" sz="2800" b="1"/>
              <a:t> of learning and engagement</a:t>
            </a:r>
          </a:p>
          <a:p>
            <a:pPr marL="457200" indent="-457200">
              <a:buChar char="•"/>
            </a:pPr>
            <a:r>
              <a:rPr lang="da-DK" sz="2800"/>
              <a:t>The pupils' motivation </a:t>
            </a:r>
            <a:r>
              <a:rPr lang="da-DK" sz="2800" err="1"/>
              <a:t>will</a:t>
            </a:r>
            <a:r>
              <a:rPr lang="da-DK" sz="2800"/>
              <a:t> </a:t>
            </a:r>
            <a:r>
              <a:rPr lang="da-DK" sz="2800" err="1"/>
              <a:t>increase</a:t>
            </a:r>
            <a:r>
              <a:rPr lang="da-DK" sz="2800"/>
              <a:t> </a:t>
            </a:r>
            <a:r>
              <a:rPr lang="da-DK" sz="2800" err="1"/>
              <a:t>when</a:t>
            </a:r>
            <a:r>
              <a:rPr lang="da-DK" sz="2800"/>
              <a:t> </a:t>
            </a:r>
            <a:r>
              <a:rPr lang="da-DK" sz="2800" err="1"/>
              <a:t>they</a:t>
            </a:r>
            <a:r>
              <a:rPr lang="da-DK" sz="2800"/>
              <a:t> </a:t>
            </a:r>
            <a:r>
              <a:rPr lang="da-DK" sz="2800" err="1"/>
              <a:t>engage</a:t>
            </a:r>
            <a:r>
              <a:rPr lang="da-DK" sz="2800"/>
              <a:t> in </a:t>
            </a:r>
            <a:r>
              <a:rPr lang="da-DK" sz="2800" err="1"/>
              <a:t>authentic</a:t>
            </a:r>
            <a:r>
              <a:rPr lang="da-DK" sz="2800"/>
              <a:t>, </a:t>
            </a:r>
            <a:r>
              <a:rPr lang="da-DK" sz="2800" err="1"/>
              <a:t>scientific</a:t>
            </a:r>
            <a:r>
              <a:rPr lang="da-DK" sz="2800"/>
              <a:t> </a:t>
            </a:r>
            <a:r>
              <a:rPr lang="da-DK" sz="2800" err="1"/>
              <a:t>investigations</a:t>
            </a:r>
            <a:r>
              <a:rPr lang="da-DK" sz="2800"/>
              <a:t>, and </a:t>
            </a:r>
            <a:r>
              <a:rPr lang="da-DK" sz="2800" err="1"/>
              <a:t>when</a:t>
            </a:r>
            <a:r>
              <a:rPr lang="da-DK" sz="2800"/>
              <a:t> the data </a:t>
            </a:r>
            <a:r>
              <a:rPr lang="da-DK" sz="2800" err="1"/>
              <a:t>they</a:t>
            </a:r>
            <a:r>
              <a:rPr lang="da-DK" sz="2800"/>
              <a:t> provide is </a:t>
            </a:r>
            <a:r>
              <a:rPr lang="da-DK" sz="2800" err="1"/>
              <a:t>actually</a:t>
            </a:r>
            <a:r>
              <a:rPr lang="da-DK" sz="2800"/>
              <a:t> </a:t>
            </a:r>
            <a:r>
              <a:rPr lang="da-DK" sz="2800" err="1"/>
              <a:t>used</a:t>
            </a:r>
            <a:r>
              <a:rPr lang="da-DK" sz="2800"/>
              <a:t> to </a:t>
            </a:r>
            <a:r>
              <a:rPr lang="da-DK" sz="2800" err="1"/>
              <a:t>produce</a:t>
            </a:r>
            <a:r>
              <a:rPr lang="da-DK" sz="2800"/>
              <a:t> </a:t>
            </a:r>
            <a:r>
              <a:rPr lang="da-DK" sz="2800" err="1"/>
              <a:t>scientific</a:t>
            </a:r>
            <a:r>
              <a:rPr lang="da-DK" sz="2800"/>
              <a:t> </a:t>
            </a:r>
            <a:r>
              <a:rPr lang="da-DK" sz="2800" err="1"/>
              <a:t>results</a:t>
            </a:r>
            <a:endParaRPr lang="da-DK" sz="2800"/>
          </a:p>
          <a:p>
            <a:pPr marL="457200" indent="-457200">
              <a:buChar char="•"/>
            </a:pPr>
            <a:r>
              <a:rPr lang="da-DK" sz="2800"/>
              <a:t>The Mass Experiment </a:t>
            </a:r>
            <a:r>
              <a:rPr lang="da-DK" sz="2800" err="1"/>
              <a:t>will</a:t>
            </a:r>
            <a:r>
              <a:rPr lang="da-DK" sz="2800"/>
              <a:t> </a:t>
            </a:r>
            <a:r>
              <a:rPr lang="da-DK" sz="2800" err="1"/>
              <a:t>enhance</a:t>
            </a:r>
            <a:r>
              <a:rPr lang="da-DK" sz="2800"/>
              <a:t> the pupils' </a:t>
            </a:r>
            <a:r>
              <a:rPr lang="da-DK" sz="2800" err="1"/>
              <a:t>scientific</a:t>
            </a:r>
            <a:r>
              <a:rPr lang="da-DK" sz="2800"/>
              <a:t> </a:t>
            </a:r>
            <a:r>
              <a:rPr lang="da-DK" sz="2800" err="1"/>
              <a:t>literacy</a:t>
            </a:r>
            <a:r>
              <a:rPr lang="da-DK" sz="2800"/>
              <a:t> and </a:t>
            </a:r>
            <a:r>
              <a:rPr lang="da-DK" sz="2800" err="1"/>
              <a:t>their</a:t>
            </a:r>
            <a:r>
              <a:rPr lang="da-DK" sz="2800"/>
              <a:t> science </a:t>
            </a:r>
            <a:r>
              <a:rPr lang="da-DK" sz="2800" err="1"/>
              <a:t>capital</a:t>
            </a:r>
            <a:r>
              <a:rPr lang="da-DK" sz="2800"/>
              <a:t> (</a:t>
            </a:r>
            <a:r>
              <a:rPr lang="da-DK" sz="2800" err="1"/>
              <a:t>their</a:t>
            </a:r>
            <a:r>
              <a:rPr lang="da-DK" sz="2800"/>
              <a:t> </a:t>
            </a:r>
            <a:r>
              <a:rPr lang="da-DK" sz="2800" err="1"/>
              <a:t>knowledge</a:t>
            </a:r>
            <a:r>
              <a:rPr lang="da-DK" sz="2800"/>
              <a:t>, attitudes, participation, </a:t>
            </a:r>
            <a:r>
              <a:rPr lang="da-DK" sz="2800" err="1"/>
              <a:t>experiences</a:t>
            </a:r>
            <a:r>
              <a:rPr lang="da-DK" sz="2800"/>
              <a:t>), </a:t>
            </a:r>
            <a:r>
              <a:rPr lang="da-DK" sz="2800" err="1"/>
              <a:t>empowering</a:t>
            </a:r>
            <a:r>
              <a:rPr lang="da-DK" sz="2800"/>
              <a:t> </a:t>
            </a:r>
            <a:r>
              <a:rPr lang="da-DK" sz="2800" err="1"/>
              <a:t>them</a:t>
            </a:r>
            <a:r>
              <a:rPr lang="da-DK" sz="2800"/>
              <a:t> to </a:t>
            </a:r>
            <a:r>
              <a:rPr lang="da-DK" sz="2800" err="1"/>
              <a:t>engage</a:t>
            </a:r>
            <a:r>
              <a:rPr lang="da-DK" sz="2800"/>
              <a:t> with science and </a:t>
            </a:r>
            <a:r>
              <a:rPr lang="da-DK" sz="2800" err="1"/>
              <a:t>scientific</a:t>
            </a:r>
            <a:r>
              <a:rPr lang="da-DK" sz="2800"/>
              <a:t> issues in the future</a:t>
            </a:r>
          </a:p>
        </p:txBody>
      </p:sp>
      <p:sp>
        <p:nvSpPr>
          <p:cNvPr id="3" name="Pladsholder til tekst 2">
            <a:extLst>
              <a:ext uri="{FF2B5EF4-FFF2-40B4-BE49-F238E27FC236}">
                <a16:creationId xmlns:a16="http://schemas.microsoft.com/office/drawing/2014/main" id="{18AA8B61-A20F-ED82-5B56-227D41A17A11}"/>
              </a:ext>
            </a:extLst>
          </p:cNvPr>
          <p:cNvSpPr>
            <a:spLocks noGrp="1"/>
          </p:cNvSpPr>
          <p:nvPr>
            <p:ph type="body" sz="quarter" idx="11"/>
          </p:nvPr>
        </p:nvSpPr>
        <p:spPr/>
        <p:txBody>
          <a:bodyPr lIns="91440" tIns="45720" rIns="91440" bIns="45720" anchor="t"/>
          <a:lstStyle/>
          <a:p>
            <a:r>
              <a:rPr lang="da-DK" err="1"/>
              <a:t>Educational</a:t>
            </a:r>
            <a:r>
              <a:rPr lang="da-DK"/>
              <a:t> </a:t>
            </a:r>
            <a:r>
              <a:rPr lang="da-DK" err="1"/>
              <a:t>impact</a:t>
            </a:r>
            <a:r>
              <a:rPr lang="da-DK"/>
              <a:t>: Motivation and </a:t>
            </a:r>
            <a:r>
              <a:rPr lang="da-DK" err="1"/>
              <a:t>empowerment</a:t>
            </a:r>
          </a:p>
        </p:txBody>
      </p:sp>
      <p:sp>
        <p:nvSpPr>
          <p:cNvPr id="2" name="Pladsholder til tekst 1">
            <a:extLst>
              <a:ext uri="{FF2B5EF4-FFF2-40B4-BE49-F238E27FC236}">
                <a16:creationId xmlns:a16="http://schemas.microsoft.com/office/drawing/2014/main" id="{1F697BEC-8FCE-B390-9774-6C4A983CBF5B}"/>
              </a:ext>
            </a:extLst>
          </p:cNvPr>
          <p:cNvSpPr>
            <a:spLocks noGrp="1"/>
          </p:cNvSpPr>
          <p:nvPr>
            <p:ph type="body" sz="quarter" idx="10"/>
          </p:nvPr>
        </p:nvSpPr>
        <p:spPr/>
        <p:txBody>
          <a:bodyPr lIns="91440" tIns="45720" rIns="91440" bIns="45720" anchor="t"/>
          <a:lstStyle/>
          <a:p>
            <a:r>
              <a:rPr lang="da-DK"/>
              <a:t>The Mass Experiment in Danish Schools</a:t>
            </a:r>
          </a:p>
        </p:txBody>
      </p:sp>
      <p:pic>
        <p:nvPicPr>
          <p:cNvPr id="6" name="Billede 5" descr="Et billede, der indeholder Font/skrifttype, Grafik, logo, tekst&#10;&#10;Beskrivelsen er genereret automatisk">
            <a:extLst>
              <a:ext uri="{FF2B5EF4-FFF2-40B4-BE49-F238E27FC236}">
                <a16:creationId xmlns:a16="http://schemas.microsoft.com/office/drawing/2014/main" id="{81D0F9DC-D61A-7655-44E4-EC1A10303172}"/>
              </a:ext>
            </a:extLst>
          </p:cNvPr>
          <p:cNvPicPr>
            <a:picLocks noChangeAspect="1"/>
          </p:cNvPicPr>
          <p:nvPr/>
        </p:nvPicPr>
        <p:blipFill>
          <a:blip r:embed="rId2"/>
          <a:stretch>
            <a:fillRect/>
          </a:stretch>
        </p:blipFill>
        <p:spPr>
          <a:xfrm>
            <a:off x="10048240" y="330200"/>
            <a:ext cx="1960880" cy="670560"/>
          </a:xfrm>
          <a:prstGeom prst="rect">
            <a:avLst/>
          </a:prstGeom>
        </p:spPr>
      </p:pic>
    </p:spTree>
    <p:extLst>
      <p:ext uri="{BB962C8B-B14F-4D97-AF65-F5344CB8AC3E}">
        <p14:creationId xmlns:p14="http://schemas.microsoft.com/office/powerpoint/2010/main" val="317015724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A07B6397-F6BC-CAC5-97FD-0F2151E71CF0}"/>
              </a:ext>
            </a:extLst>
          </p:cNvPr>
          <p:cNvSpPr>
            <a:spLocks noGrp="1"/>
          </p:cNvSpPr>
          <p:nvPr>
            <p:ph type="body" sz="quarter" idx="12"/>
          </p:nvPr>
        </p:nvSpPr>
        <p:spPr/>
        <p:txBody>
          <a:bodyPr lIns="91440" tIns="45720" rIns="91440" bIns="45720" anchor="t"/>
          <a:lstStyle/>
          <a:p>
            <a:r>
              <a:rPr lang="da-DK" sz="2800" b="1" err="1"/>
              <a:t>Enhanced</a:t>
            </a:r>
            <a:r>
              <a:rPr lang="da-DK" sz="2800" b="1"/>
              <a:t> learning</a:t>
            </a:r>
            <a:r>
              <a:rPr lang="da-DK" sz="2800" b="1">
                <a:ea typeface="+mn-lt"/>
                <a:cs typeface="+mn-lt"/>
              </a:rPr>
              <a:t> and </a:t>
            </a:r>
            <a:r>
              <a:rPr lang="da-DK" sz="2800" b="1" err="1">
                <a:ea typeface="+mn-lt"/>
                <a:cs typeface="+mn-lt"/>
              </a:rPr>
              <a:t>understanding</a:t>
            </a:r>
            <a:r>
              <a:rPr lang="da-DK" sz="2800" b="1">
                <a:ea typeface="+mn-lt"/>
                <a:cs typeface="+mn-lt"/>
              </a:rPr>
              <a:t> of science</a:t>
            </a:r>
            <a:endParaRPr lang="da-DK" sz="2800" b="1"/>
          </a:p>
          <a:p>
            <a:pPr marL="457200" indent="-457200">
              <a:buChar char="•"/>
            </a:pPr>
            <a:r>
              <a:rPr lang="da-DK" sz="2800"/>
              <a:t>Citizen science </a:t>
            </a:r>
            <a:r>
              <a:rPr lang="da-DK" sz="2800" err="1"/>
              <a:t>engages</a:t>
            </a:r>
            <a:r>
              <a:rPr lang="da-DK" sz="2800"/>
              <a:t> students in real-</a:t>
            </a:r>
            <a:r>
              <a:rPr lang="da-DK" sz="2800" err="1"/>
              <a:t>world</a:t>
            </a:r>
            <a:r>
              <a:rPr lang="da-DK" sz="2800"/>
              <a:t> </a:t>
            </a:r>
            <a:r>
              <a:rPr lang="da-DK" sz="2800" err="1"/>
              <a:t>scientific</a:t>
            </a:r>
            <a:r>
              <a:rPr lang="da-DK" sz="2800"/>
              <a:t> research with </a:t>
            </a:r>
            <a:r>
              <a:rPr lang="da-DK" sz="2800" err="1"/>
              <a:t>hands-on</a:t>
            </a:r>
            <a:r>
              <a:rPr lang="da-DK" sz="2800"/>
              <a:t> learning, </a:t>
            </a:r>
            <a:r>
              <a:rPr lang="da-DK" sz="2800" err="1"/>
              <a:t>critical</a:t>
            </a:r>
            <a:r>
              <a:rPr lang="da-DK" sz="2800"/>
              <a:t> </a:t>
            </a:r>
            <a:r>
              <a:rPr lang="da-DK" sz="2800" err="1"/>
              <a:t>thinking</a:t>
            </a:r>
            <a:r>
              <a:rPr lang="da-DK" sz="2800"/>
              <a:t>, and problem-</a:t>
            </a:r>
            <a:r>
              <a:rPr lang="da-DK" sz="2800" err="1"/>
              <a:t>solving</a:t>
            </a:r>
          </a:p>
          <a:p>
            <a:r>
              <a:rPr lang="da-DK" sz="2800" b="1"/>
              <a:t>Community engagement and </a:t>
            </a:r>
            <a:r>
              <a:rPr lang="da-DK" sz="2800" b="1" err="1">
                <a:ea typeface="+mn-lt"/>
                <a:cs typeface="+mn-lt"/>
              </a:rPr>
              <a:t>civic</a:t>
            </a:r>
            <a:r>
              <a:rPr lang="da-DK" sz="2800" b="1">
                <a:ea typeface="+mn-lt"/>
                <a:cs typeface="+mn-lt"/>
              </a:rPr>
              <a:t> </a:t>
            </a:r>
            <a:r>
              <a:rPr lang="da-DK" sz="2800" b="1" err="1">
                <a:ea typeface="+mn-lt"/>
                <a:cs typeface="+mn-lt"/>
              </a:rPr>
              <a:t>responsibility</a:t>
            </a:r>
            <a:endParaRPr lang="da-DK" sz="2800" b="1">
              <a:ea typeface="+mn-lt"/>
              <a:cs typeface="+mn-lt"/>
            </a:endParaRPr>
          </a:p>
          <a:p>
            <a:pPr marL="457200" indent="-457200">
              <a:buChar char="•"/>
            </a:pPr>
            <a:r>
              <a:rPr lang="da-DK" sz="2800"/>
              <a:t>Schools' participation in </a:t>
            </a:r>
            <a:r>
              <a:rPr lang="da-DK" sz="2800" err="1"/>
              <a:t>citizen</a:t>
            </a:r>
            <a:r>
              <a:rPr lang="da-DK" sz="2800"/>
              <a:t> science </a:t>
            </a:r>
            <a:r>
              <a:rPr lang="da-DK" sz="2800" err="1"/>
              <a:t>projects</a:t>
            </a:r>
            <a:r>
              <a:rPr lang="da-DK" sz="2800"/>
              <a:t> </a:t>
            </a:r>
            <a:r>
              <a:rPr lang="da-DK" sz="2800" err="1"/>
              <a:t>connects</a:t>
            </a:r>
            <a:r>
              <a:rPr lang="da-DK" sz="2800"/>
              <a:t> students with </a:t>
            </a:r>
            <a:r>
              <a:rPr lang="da-DK" sz="2800" err="1"/>
              <a:t>their</a:t>
            </a:r>
            <a:r>
              <a:rPr lang="da-DK" sz="2800"/>
              <a:t> </a:t>
            </a:r>
            <a:r>
              <a:rPr lang="da-DK" sz="2800" err="1"/>
              <a:t>local</a:t>
            </a:r>
            <a:r>
              <a:rPr lang="da-DK" sz="2800"/>
              <a:t> </a:t>
            </a:r>
            <a:r>
              <a:rPr lang="da-DK" sz="2800" err="1"/>
              <a:t>communities</a:t>
            </a:r>
            <a:r>
              <a:rPr lang="da-DK" sz="2800"/>
              <a:t> and the </a:t>
            </a:r>
            <a:r>
              <a:rPr lang="da-DK" sz="2800" err="1"/>
              <a:t>broader</a:t>
            </a:r>
            <a:r>
              <a:rPr lang="da-DK" sz="2800"/>
              <a:t> </a:t>
            </a:r>
            <a:r>
              <a:rPr lang="da-DK" sz="2800" err="1"/>
              <a:t>scientific</a:t>
            </a:r>
            <a:r>
              <a:rPr lang="da-DK" sz="2800"/>
              <a:t> community</a:t>
            </a:r>
          </a:p>
          <a:p>
            <a:pPr marL="457200" indent="-457200">
              <a:buChar char="•"/>
            </a:pPr>
            <a:endParaRPr lang="da-DK" sz="2800"/>
          </a:p>
        </p:txBody>
      </p:sp>
      <p:sp>
        <p:nvSpPr>
          <p:cNvPr id="3" name="Pladsholder til tekst 2">
            <a:extLst>
              <a:ext uri="{FF2B5EF4-FFF2-40B4-BE49-F238E27FC236}">
                <a16:creationId xmlns:a16="http://schemas.microsoft.com/office/drawing/2014/main" id="{2DA57B85-E8C6-26C3-041A-D64746606EC8}"/>
              </a:ext>
            </a:extLst>
          </p:cNvPr>
          <p:cNvSpPr>
            <a:spLocks noGrp="1"/>
          </p:cNvSpPr>
          <p:nvPr>
            <p:ph type="body" sz="quarter" idx="11"/>
          </p:nvPr>
        </p:nvSpPr>
        <p:spPr/>
        <p:txBody>
          <a:bodyPr lIns="91440" tIns="45720" rIns="91440" bIns="45720" anchor="t"/>
          <a:lstStyle/>
          <a:p>
            <a:r>
              <a:rPr lang="da-DK"/>
              <a:t>The </a:t>
            </a:r>
            <a:r>
              <a:rPr lang="da-DK" err="1"/>
              <a:t>value</a:t>
            </a:r>
            <a:r>
              <a:rPr lang="da-DK"/>
              <a:t> of </a:t>
            </a:r>
            <a:r>
              <a:rPr lang="da-DK" err="1"/>
              <a:t>citizen</a:t>
            </a:r>
            <a:r>
              <a:rPr lang="da-DK"/>
              <a:t> science for schools</a:t>
            </a:r>
          </a:p>
        </p:txBody>
      </p:sp>
      <p:sp>
        <p:nvSpPr>
          <p:cNvPr id="4" name="Pladsholder til tekst 3">
            <a:extLst>
              <a:ext uri="{FF2B5EF4-FFF2-40B4-BE49-F238E27FC236}">
                <a16:creationId xmlns:a16="http://schemas.microsoft.com/office/drawing/2014/main" id="{811B4C74-B7FF-792F-4814-5540B9D29ACE}"/>
              </a:ext>
            </a:extLst>
          </p:cNvPr>
          <p:cNvSpPr>
            <a:spLocks noGrp="1"/>
          </p:cNvSpPr>
          <p:nvPr>
            <p:ph type="body" sz="quarter" idx="10"/>
          </p:nvPr>
        </p:nvSpPr>
        <p:spPr/>
        <p:txBody>
          <a:bodyPr lIns="91440" tIns="45720" rIns="91440" bIns="45720" anchor="t"/>
          <a:lstStyle/>
          <a:p>
            <a:r>
              <a:rPr lang="da-DK" err="1"/>
              <a:t>Collaborating</a:t>
            </a:r>
            <a:r>
              <a:rPr lang="da-DK"/>
              <a:t> with schools for </a:t>
            </a:r>
            <a:r>
              <a:rPr lang="da-DK" err="1"/>
              <a:t>effective</a:t>
            </a:r>
            <a:r>
              <a:rPr lang="da-DK"/>
              <a:t> </a:t>
            </a:r>
            <a:r>
              <a:rPr lang="da-DK" err="1"/>
              <a:t>citizen</a:t>
            </a:r>
            <a:r>
              <a:rPr lang="da-DK"/>
              <a:t> science engagement</a:t>
            </a:r>
          </a:p>
        </p:txBody>
      </p:sp>
    </p:spTree>
    <p:extLst>
      <p:ext uri="{BB962C8B-B14F-4D97-AF65-F5344CB8AC3E}">
        <p14:creationId xmlns:p14="http://schemas.microsoft.com/office/powerpoint/2010/main" val="28442198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A07B6397-F6BC-CAC5-97FD-0F2151E71CF0}"/>
              </a:ext>
            </a:extLst>
          </p:cNvPr>
          <p:cNvSpPr>
            <a:spLocks noGrp="1"/>
          </p:cNvSpPr>
          <p:nvPr>
            <p:ph type="body" sz="quarter" idx="12"/>
          </p:nvPr>
        </p:nvSpPr>
        <p:spPr/>
        <p:txBody>
          <a:bodyPr lIns="91440" tIns="45720" rIns="91440" bIns="45720" anchor="t"/>
          <a:lstStyle/>
          <a:p>
            <a:r>
              <a:rPr lang="da-DK" sz="2800" b="1"/>
              <a:t>Scientific </a:t>
            </a:r>
            <a:r>
              <a:rPr lang="da-DK" sz="2800" b="1" err="1"/>
              <a:t>literacy</a:t>
            </a:r>
            <a:r>
              <a:rPr lang="da-DK" sz="2800" b="1"/>
              <a:t>, </a:t>
            </a:r>
            <a:r>
              <a:rPr lang="da-DK" sz="2800" b="1" err="1">
                <a:ea typeface="+mn-lt"/>
                <a:cs typeface="+mn-lt"/>
              </a:rPr>
              <a:t>informed</a:t>
            </a:r>
            <a:r>
              <a:rPr lang="da-DK" sz="2800" b="1">
                <a:ea typeface="+mn-lt"/>
                <a:cs typeface="+mn-lt"/>
              </a:rPr>
              <a:t> decisions, and STEM </a:t>
            </a:r>
            <a:r>
              <a:rPr lang="da-DK" sz="2800" b="1" err="1">
                <a:ea typeface="+mn-lt"/>
                <a:cs typeface="+mn-lt"/>
              </a:rPr>
              <a:t>careers</a:t>
            </a:r>
            <a:endParaRPr lang="da-DK" sz="2800" b="1">
              <a:ea typeface="+mn-lt"/>
              <a:cs typeface="+mn-lt"/>
            </a:endParaRPr>
          </a:p>
          <a:p>
            <a:pPr marL="457200" indent="-457200">
              <a:buChar char="•"/>
            </a:pPr>
            <a:r>
              <a:rPr lang="da-DK" sz="2800">
                <a:ea typeface="+mn-lt"/>
                <a:cs typeface="+mn-lt"/>
              </a:rPr>
              <a:t>Citizen</a:t>
            </a:r>
            <a:r>
              <a:rPr lang="da-DK" sz="2800"/>
              <a:t> science </a:t>
            </a:r>
            <a:r>
              <a:rPr lang="da-DK" sz="2800" err="1"/>
              <a:t>empowers</a:t>
            </a:r>
            <a:r>
              <a:rPr lang="da-DK" sz="2800"/>
              <a:t> students to </a:t>
            </a:r>
            <a:r>
              <a:rPr lang="da-DK" sz="2800" err="1"/>
              <a:t>become</a:t>
            </a:r>
            <a:r>
              <a:rPr lang="da-DK" sz="2800"/>
              <a:t> </a:t>
            </a:r>
            <a:r>
              <a:rPr lang="da-DK" sz="2800" err="1"/>
              <a:t>scientifically</a:t>
            </a:r>
            <a:r>
              <a:rPr lang="da-DK" sz="2800"/>
              <a:t> </a:t>
            </a:r>
            <a:r>
              <a:rPr lang="da-DK" sz="2800" err="1"/>
              <a:t>literate</a:t>
            </a:r>
            <a:r>
              <a:rPr lang="da-DK" sz="2800"/>
              <a:t> </a:t>
            </a:r>
            <a:r>
              <a:rPr lang="da-DK" sz="2800" err="1"/>
              <a:t>citizens</a:t>
            </a:r>
            <a:r>
              <a:rPr lang="da-DK" sz="2800"/>
              <a:t> by </a:t>
            </a:r>
            <a:r>
              <a:rPr lang="da-DK" sz="2800" err="1"/>
              <a:t>developing</a:t>
            </a:r>
            <a:r>
              <a:rPr lang="da-DK" sz="2800"/>
              <a:t> </a:t>
            </a:r>
            <a:r>
              <a:rPr lang="da-DK" sz="2800" err="1"/>
              <a:t>skills</a:t>
            </a:r>
            <a:r>
              <a:rPr lang="da-DK" sz="2800"/>
              <a:t> to </a:t>
            </a:r>
            <a:r>
              <a:rPr lang="da-DK" sz="2800" err="1"/>
              <a:t>analyze</a:t>
            </a:r>
            <a:r>
              <a:rPr lang="da-DK" sz="2800"/>
              <a:t> data, </a:t>
            </a:r>
            <a:r>
              <a:rPr lang="da-DK" sz="2800" err="1"/>
              <a:t>make</a:t>
            </a:r>
            <a:r>
              <a:rPr lang="da-DK" sz="2800"/>
              <a:t> </a:t>
            </a:r>
            <a:r>
              <a:rPr lang="da-DK" sz="2800" err="1"/>
              <a:t>informed</a:t>
            </a:r>
            <a:r>
              <a:rPr lang="da-DK" sz="2800"/>
              <a:t> decisions, and </a:t>
            </a:r>
            <a:r>
              <a:rPr lang="da-DK" sz="2800" err="1"/>
              <a:t>contribute</a:t>
            </a:r>
            <a:r>
              <a:rPr lang="da-DK" sz="2800"/>
              <a:t> to </a:t>
            </a:r>
            <a:r>
              <a:rPr lang="da-DK" sz="2800" err="1"/>
              <a:t>scientific</a:t>
            </a:r>
            <a:r>
              <a:rPr lang="da-DK" sz="2800"/>
              <a:t> </a:t>
            </a:r>
            <a:r>
              <a:rPr lang="da-DK" sz="2800" err="1"/>
              <a:t>knowledge</a:t>
            </a:r>
            <a:endParaRPr lang="da-DK" sz="2800"/>
          </a:p>
          <a:p>
            <a:r>
              <a:rPr lang="da-DK" sz="2800" b="1" err="1"/>
              <a:t>Environmental</a:t>
            </a:r>
            <a:r>
              <a:rPr lang="da-DK" sz="2800" b="1"/>
              <a:t> </a:t>
            </a:r>
            <a:r>
              <a:rPr lang="da-DK" sz="2800" b="1" err="1"/>
              <a:t>awareness</a:t>
            </a:r>
            <a:r>
              <a:rPr lang="da-DK" sz="2800" b="1"/>
              <a:t> </a:t>
            </a:r>
            <a:r>
              <a:rPr lang="da-DK" sz="2800" b="1">
                <a:ea typeface="+mn-lt"/>
                <a:cs typeface="+mn-lt"/>
              </a:rPr>
              <a:t>and </a:t>
            </a:r>
            <a:r>
              <a:rPr lang="da-DK" sz="2800" b="1" err="1">
                <a:ea typeface="+mn-lt"/>
                <a:cs typeface="+mn-lt"/>
              </a:rPr>
              <a:t>sustainable</a:t>
            </a:r>
            <a:r>
              <a:rPr lang="da-DK" sz="2800" b="1">
                <a:ea typeface="+mn-lt"/>
                <a:cs typeface="+mn-lt"/>
              </a:rPr>
              <a:t> practices</a:t>
            </a:r>
          </a:p>
          <a:p>
            <a:pPr marL="342900" indent="-342900">
              <a:buChar char="•"/>
            </a:pPr>
            <a:r>
              <a:rPr lang="da-DK" sz="2800">
                <a:ea typeface="+mn-lt"/>
                <a:cs typeface="+mn-lt"/>
              </a:rPr>
              <a:t>Through</a:t>
            </a:r>
            <a:r>
              <a:rPr lang="da-DK" sz="2800"/>
              <a:t> </a:t>
            </a:r>
            <a:r>
              <a:rPr lang="da-DK" sz="2800" err="1"/>
              <a:t>citizen</a:t>
            </a:r>
            <a:r>
              <a:rPr lang="da-DK" sz="2800"/>
              <a:t> science, students </a:t>
            </a:r>
            <a:r>
              <a:rPr lang="da-DK" sz="2800" err="1"/>
              <a:t>may</a:t>
            </a:r>
            <a:r>
              <a:rPr lang="da-DK" sz="2800"/>
              <a:t> </a:t>
            </a:r>
            <a:r>
              <a:rPr lang="da-DK" sz="2800" err="1"/>
              <a:t>gain</a:t>
            </a:r>
            <a:r>
              <a:rPr lang="da-DK" sz="2800"/>
              <a:t> a </a:t>
            </a:r>
            <a:r>
              <a:rPr lang="da-DK" sz="2800" err="1"/>
              <a:t>heightened</a:t>
            </a:r>
            <a:r>
              <a:rPr lang="da-DK" sz="2800"/>
              <a:t> </a:t>
            </a:r>
            <a:r>
              <a:rPr lang="da-DK" sz="2800" err="1"/>
              <a:t>awareness</a:t>
            </a:r>
            <a:r>
              <a:rPr lang="da-DK" sz="2800"/>
              <a:t> of </a:t>
            </a:r>
            <a:r>
              <a:rPr lang="da-DK" sz="2800" err="1"/>
              <a:t>environmental</a:t>
            </a:r>
            <a:r>
              <a:rPr lang="da-DK" sz="2800"/>
              <a:t> issues, </a:t>
            </a:r>
            <a:r>
              <a:rPr lang="da-DK" sz="2800" err="1"/>
              <a:t>conservation</a:t>
            </a:r>
            <a:r>
              <a:rPr lang="da-DK" sz="2800"/>
              <a:t> </a:t>
            </a:r>
            <a:r>
              <a:rPr lang="da-DK" sz="2800" err="1"/>
              <a:t>efforts</a:t>
            </a:r>
            <a:r>
              <a:rPr lang="da-DK" sz="2800"/>
              <a:t>, and </a:t>
            </a:r>
            <a:r>
              <a:rPr lang="da-DK" sz="2800" err="1"/>
              <a:t>eco-friendly</a:t>
            </a:r>
            <a:r>
              <a:rPr lang="da-DK" sz="2800"/>
              <a:t> </a:t>
            </a:r>
            <a:r>
              <a:rPr lang="da-DK" sz="2800" err="1"/>
              <a:t>behavior</a:t>
            </a:r>
          </a:p>
          <a:p>
            <a:endParaRPr lang="da-DK" sz="2800"/>
          </a:p>
          <a:p>
            <a:pPr marL="457200" indent="-457200">
              <a:buChar char="•"/>
            </a:pPr>
            <a:endParaRPr lang="da-DK" sz="2800"/>
          </a:p>
        </p:txBody>
      </p:sp>
      <p:sp>
        <p:nvSpPr>
          <p:cNvPr id="3" name="Pladsholder til tekst 2">
            <a:extLst>
              <a:ext uri="{FF2B5EF4-FFF2-40B4-BE49-F238E27FC236}">
                <a16:creationId xmlns:a16="http://schemas.microsoft.com/office/drawing/2014/main" id="{2DA57B85-E8C6-26C3-041A-D64746606EC8}"/>
              </a:ext>
            </a:extLst>
          </p:cNvPr>
          <p:cNvSpPr>
            <a:spLocks noGrp="1"/>
          </p:cNvSpPr>
          <p:nvPr>
            <p:ph type="body" sz="quarter" idx="11"/>
          </p:nvPr>
        </p:nvSpPr>
        <p:spPr/>
        <p:txBody>
          <a:bodyPr lIns="91440" tIns="45720" rIns="91440" bIns="45720" anchor="t"/>
          <a:lstStyle/>
          <a:p>
            <a:r>
              <a:rPr lang="da-DK"/>
              <a:t>The </a:t>
            </a:r>
            <a:r>
              <a:rPr lang="da-DK" err="1"/>
              <a:t>value</a:t>
            </a:r>
            <a:r>
              <a:rPr lang="da-DK"/>
              <a:t> of </a:t>
            </a:r>
            <a:r>
              <a:rPr lang="da-DK" err="1"/>
              <a:t>citizen</a:t>
            </a:r>
            <a:r>
              <a:rPr lang="da-DK"/>
              <a:t> science for schools</a:t>
            </a:r>
          </a:p>
        </p:txBody>
      </p:sp>
      <p:sp>
        <p:nvSpPr>
          <p:cNvPr id="4" name="Pladsholder til tekst 3">
            <a:extLst>
              <a:ext uri="{FF2B5EF4-FFF2-40B4-BE49-F238E27FC236}">
                <a16:creationId xmlns:a16="http://schemas.microsoft.com/office/drawing/2014/main" id="{811B4C74-B7FF-792F-4814-5540B9D29ACE}"/>
              </a:ext>
            </a:extLst>
          </p:cNvPr>
          <p:cNvSpPr>
            <a:spLocks noGrp="1"/>
          </p:cNvSpPr>
          <p:nvPr>
            <p:ph type="body" sz="quarter" idx="10"/>
          </p:nvPr>
        </p:nvSpPr>
        <p:spPr/>
        <p:txBody>
          <a:bodyPr lIns="91440" tIns="45720" rIns="91440" bIns="45720" anchor="t"/>
          <a:lstStyle/>
          <a:p>
            <a:r>
              <a:rPr lang="da-DK" err="1"/>
              <a:t>Collaborating</a:t>
            </a:r>
            <a:r>
              <a:rPr lang="da-DK"/>
              <a:t> with schools for </a:t>
            </a:r>
            <a:r>
              <a:rPr lang="da-DK" err="1"/>
              <a:t>effective</a:t>
            </a:r>
            <a:r>
              <a:rPr lang="da-DK"/>
              <a:t> </a:t>
            </a:r>
            <a:r>
              <a:rPr lang="da-DK" err="1"/>
              <a:t>citizen</a:t>
            </a:r>
            <a:r>
              <a:rPr lang="da-DK"/>
              <a:t> science engagement</a:t>
            </a:r>
          </a:p>
        </p:txBody>
      </p:sp>
    </p:spTree>
    <p:extLst>
      <p:ext uri="{BB962C8B-B14F-4D97-AF65-F5344CB8AC3E}">
        <p14:creationId xmlns:p14="http://schemas.microsoft.com/office/powerpoint/2010/main" val="38473165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060606"/>
        </a:solidFill>
        <a:effectLst/>
      </p:bgPr>
    </p:bg>
    <p:spTree>
      <p:nvGrpSpPr>
        <p:cNvPr id="1" name=""/>
        <p:cNvGrpSpPr/>
        <p:nvPr/>
      </p:nvGrpSpPr>
      <p:grpSpPr>
        <a:xfrm>
          <a:off x="0" y="0"/>
          <a:ext cx="0" cy="0"/>
          <a:chOff x="0" y="0"/>
          <a:chExt cx="0" cy="0"/>
        </a:xfrm>
      </p:grpSpPr>
      <p:pic>
        <p:nvPicPr>
          <p:cNvPr id="11" name="Billede 10" descr="Et billede, der indeholder udendørs, tøj, træ, person&#10;&#10;Beskrivelsen er genereret automatisk">
            <a:extLst>
              <a:ext uri="{FF2B5EF4-FFF2-40B4-BE49-F238E27FC236}">
                <a16:creationId xmlns:a16="http://schemas.microsoft.com/office/drawing/2014/main" id="{88E3A77F-B4AE-5909-2711-8BEB83F20A49}"/>
              </a:ext>
            </a:extLst>
          </p:cNvPr>
          <p:cNvPicPr>
            <a:picLocks noChangeAspect="1"/>
          </p:cNvPicPr>
          <p:nvPr/>
        </p:nvPicPr>
        <p:blipFill>
          <a:blip r:embed="rId2"/>
          <a:stretch>
            <a:fillRect/>
          </a:stretch>
        </p:blipFill>
        <p:spPr>
          <a:xfrm>
            <a:off x="10641160" y="1539"/>
            <a:ext cx="1554590" cy="2344496"/>
          </a:xfrm>
          <a:prstGeom prst="rect">
            <a:avLst/>
          </a:prstGeom>
        </p:spPr>
      </p:pic>
      <p:sp>
        <p:nvSpPr>
          <p:cNvPr id="6" name="Pladsholder til tekst 5">
            <a:extLst>
              <a:ext uri="{FF2B5EF4-FFF2-40B4-BE49-F238E27FC236}">
                <a16:creationId xmlns:a16="http://schemas.microsoft.com/office/drawing/2014/main" id="{2ED801B7-9447-7687-7CB5-FE99D4205C17}"/>
              </a:ext>
            </a:extLst>
          </p:cNvPr>
          <p:cNvSpPr>
            <a:spLocks noGrp="1"/>
          </p:cNvSpPr>
          <p:nvPr>
            <p:ph type="body" sz="quarter" idx="10"/>
          </p:nvPr>
        </p:nvSpPr>
        <p:spPr/>
        <p:txBody>
          <a:bodyPr/>
          <a:lstStyle/>
          <a:p>
            <a:endParaRPr lang="da-DK"/>
          </a:p>
        </p:txBody>
      </p:sp>
      <p:pic>
        <p:nvPicPr>
          <p:cNvPr id="7" name="Billede 6" descr="Et billede, der indeholder tekst, skærmbillede, kort, software&#10;&#10;Beskrivelsen er genereret automatisk">
            <a:extLst>
              <a:ext uri="{FF2B5EF4-FFF2-40B4-BE49-F238E27FC236}">
                <a16:creationId xmlns:a16="http://schemas.microsoft.com/office/drawing/2014/main" id="{177F7AD6-3565-50B3-85D6-53CA2E0113CB}"/>
              </a:ext>
            </a:extLst>
          </p:cNvPr>
          <p:cNvPicPr>
            <a:picLocks noChangeAspect="1"/>
          </p:cNvPicPr>
          <p:nvPr/>
        </p:nvPicPr>
        <p:blipFill>
          <a:blip r:embed="rId3"/>
          <a:stretch>
            <a:fillRect/>
          </a:stretch>
        </p:blipFill>
        <p:spPr>
          <a:xfrm>
            <a:off x="-1539" y="-27244"/>
            <a:ext cx="9170168" cy="6874003"/>
          </a:xfrm>
          <a:prstGeom prst="rect">
            <a:avLst/>
          </a:prstGeom>
        </p:spPr>
      </p:pic>
      <p:pic>
        <p:nvPicPr>
          <p:cNvPr id="8" name="Billede 7" descr="Click to enlarge image Forest Ecology Class iNaturalist.JPG">
            <a:extLst>
              <a:ext uri="{FF2B5EF4-FFF2-40B4-BE49-F238E27FC236}">
                <a16:creationId xmlns:a16="http://schemas.microsoft.com/office/drawing/2014/main" id="{56BF3E42-CC18-38B7-DFA8-268A439E59A0}"/>
              </a:ext>
            </a:extLst>
          </p:cNvPr>
          <p:cNvPicPr>
            <a:picLocks noChangeAspect="1"/>
          </p:cNvPicPr>
          <p:nvPr/>
        </p:nvPicPr>
        <p:blipFill>
          <a:blip r:embed="rId4"/>
          <a:stretch>
            <a:fillRect/>
          </a:stretch>
        </p:blipFill>
        <p:spPr>
          <a:xfrm>
            <a:off x="6091237" y="3424237"/>
            <a:ext cx="9525" cy="9525"/>
          </a:xfrm>
          <a:prstGeom prst="rect">
            <a:avLst/>
          </a:prstGeom>
        </p:spPr>
      </p:pic>
      <p:pic>
        <p:nvPicPr>
          <p:cNvPr id="9" name="Billede 8">
            <a:extLst>
              <a:ext uri="{FF2B5EF4-FFF2-40B4-BE49-F238E27FC236}">
                <a16:creationId xmlns:a16="http://schemas.microsoft.com/office/drawing/2014/main" id="{6891625D-70B1-DC3C-59C1-15E2869894E7}"/>
              </a:ext>
            </a:extLst>
          </p:cNvPr>
          <p:cNvPicPr>
            <a:picLocks noChangeAspect="1"/>
          </p:cNvPicPr>
          <p:nvPr/>
        </p:nvPicPr>
        <p:blipFill>
          <a:blip r:embed="rId5"/>
          <a:stretch>
            <a:fillRect/>
          </a:stretch>
        </p:blipFill>
        <p:spPr>
          <a:xfrm flipH="1" flipV="1">
            <a:off x="6560752" y="3162540"/>
            <a:ext cx="129020" cy="59747"/>
          </a:xfrm>
          <a:prstGeom prst="rect">
            <a:avLst/>
          </a:prstGeom>
        </p:spPr>
      </p:pic>
      <p:pic>
        <p:nvPicPr>
          <p:cNvPr id="12" name="Billede 11" descr="Et billede, der indeholder tøj, person, udendørs, fodtøj&#10;&#10;Beskrivelsen er genereret automatisk">
            <a:extLst>
              <a:ext uri="{FF2B5EF4-FFF2-40B4-BE49-F238E27FC236}">
                <a16:creationId xmlns:a16="http://schemas.microsoft.com/office/drawing/2014/main" id="{770E6717-5C51-FEB0-B1DC-DC6411DA7827}"/>
              </a:ext>
            </a:extLst>
          </p:cNvPr>
          <p:cNvPicPr>
            <a:picLocks noChangeAspect="1"/>
          </p:cNvPicPr>
          <p:nvPr/>
        </p:nvPicPr>
        <p:blipFill>
          <a:blip r:embed="rId6"/>
          <a:stretch>
            <a:fillRect/>
          </a:stretch>
        </p:blipFill>
        <p:spPr>
          <a:xfrm>
            <a:off x="9165551" y="2345550"/>
            <a:ext cx="1550170" cy="2351628"/>
          </a:xfrm>
          <a:prstGeom prst="rect">
            <a:avLst/>
          </a:prstGeom>
        </p:spPr>
      </p:pic>
      <p:pic>
        <p:nvPicPr>
          <p:cNvPr id="15" name="Billede 14" descr="Et billede, der indeholder tøj, person, indendørs, Ansigt&#10;&#10;Beskrivelsen er genereret automatisk">
            <a:extLst>
              <a:ext uri="{FF2B5EF4-FFF2-40B4-BE49-F238E27FC236}">
                <a16:creationId xmlns:a16="http://schemas.microsoft.com/office/drawing/2014/main" id="{FCB3B136-A47F-F502-1EE9-29F6CCB39D57}"/>
              </a:ext>
            </a:extLst>
          </p:cNvPr>
          <p:cNvPicPr>
            <a:picLocks noChangeAspect="1"/>
          </p:cNvPicPr>
          <p:nvPr/>
        </p:nvPicPr>
        <p:blipFill>
          <a:blip r:embed="rId7"/>
          <a:stretch>
            <a:fillRect/>
          </a:stretch>
        </p:blipFill>
        <p:spPr>
          <a:xfrm>
            <a:off x="10685923" y="4665901"/>
            <a:ext cx="1542031" cy="2375286"/>
          </a:xfrm>
          <a:prstGeom prst="rect">
            <a:avLst/>
          </a:prstGeom>
        </p:spPr>
      </p:pic>
      <p:pic>
        <p:nvPicPr>
          <p:cNvPr id="16" name="Billede 15" descr="Et billede, der indeholder person, tøj, træ, udendørs&#10;&#10;Beskrivelsen er genereret automatisk">
            <a:extLst>
              <a:ext uri="{FF2B5EF4-FFF2-40B4-BE49-F238E27FC236}">
                <a16:creationId xmlns:a16="http://schemas.microsoft.com/office/drawing/2014/main" id="{8993A878-333D-F2DF-A286-29C77D738CED}"/>
              </a:ext>
            </a:extLst>
          </p:cNvPr>
          <p:cNvPicPr>
            <a:picLocks noChangeAspect="1"/>
          </p:cNvPicPr>
          <p:nvPr/>
        </p:nvPicPr>
        <p:blipFill>
          <a:blip r:embed="rId8"/>
          <a:stretch>
            <a:fillRect/>
          </a:stretch>
        </p:blipFill>
        <p:spPr>
          <a:xfrm>
            <a:off x="9165551" y="4666313"/>
            <a:ext cx="1527082" cy="2266707"/>
          </a:xfrm>
          <a:prstGeom prst="rect">
            <a:avLst/>
          </a:prstGeom>
        </p:spPr>
      </p:pic>
      <p:pic>
        <p:nvPicPr>
          <p:cNvPr id="17" name="Billede 16" descr="Et billede, der indeholder tøj, udendørs, person, træ&#10;&#10;Beskrivelsen er genereret automatisk">
            <a:extLst>
              <a:ext uri="{FF2B5EF4-FFF2-40B4-BE49-F238E27FC236}">
                <a16:creationId xmlns:a16="http://schemas.microsoft.com/office/drawing/2014/main" id="{5E1E5591-48F9-50C3-C394-E250DC116F5D}"/>
              </a:ext>
            </a:extLst>
          </p:cNvPr>
          <p:cNvPicPr>
            <a:picLocks noChangeAspect="1"/>
          </p:cNvPicPr>
          <p:nvPr/>
        </p:nvPicPr>
        <p:blipFill>
          <a:blip r:embed="rId9"/>
          <a:stretch>
            <a:fillRect/>
          </a:stretch>
        </p:blipFill>
        <p:spPr>
          <a:xfrm>
            <a:off x="10689552" y="2349630"/>
            <a:ext cx="1550170" cy="2312679"/>
          </a:xfrm>
          <a:prstGeom prst="rect">
            <a:avLst/>
          </a:prstGeom>
        </p:spPr>
      </p:pic>
      <p:pic>
        <p:nvPicPr>
          <p:cNvPr id="18" name="Billede 17" descr="Et billede, der indeholder træ, person, tøj, udendørs&#10;&#10;Beskrivelsen er genereret automatisk">
            <a:extLst>
              <a:ext uri="{FF2B5EF4-FFF2-40B4-BE49-F238E27FC236}">
                <a16:creationId xmlns:a16="http://schemas.microsoft.com/office/drawing/2014/main" id="{6710ED13-EBC6-E756-3E80-0F0B812DA0E8}"/>
              </a:ext>
            </a:extLst>
          </p:cNvPr>
          <p:cNvPicPr>
            <a:picLocks noChangeAspect="1"/>
          </p:cNvPicPr>
          <p:nvPr/>
        </p:nvPicPr>
        <p:blipFill>
          <a:blip r:embed="rId10"/>
          <a:stretch>
            <a:fillRect/>
          </a:stretch>
        </p:blipFill>
        <p:spPr>
          <a:xfrm>
            <a:off x="9168849" y="9237"/>
            <a:ext cx="1543574" cy="2321406"/>
          </a:xfrm>
          <a:prstGeom prst="rect">
            <a:avLst/>
          </a:prstGeom>
        </p:spPr>
      </p:pic>
    </p:spTree>
    <p:extLst>
      <p:ext uri="{BB962C8B-B14F-4D97-AF65-F5344CB8AC3E}">
        <p14:creationId xmlns:p14="http://schemas.microsoft.com/office/powerpoint/2010/main" val="159533451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060606"/>
        </a:solidFill>
        <a:effectLst/>
      </p:bgPr>
    </p:bg>
    <p:spTree>
      <p:nvGrpSpPr>
        <p:cNvPr id="1" name=""/>
        <p:cNvGrpSpPr/>
        <p:nvPr/>
      </p:nvGrpSpPr>
      <p:grpSpPr>
        <a:xfrm>
          <a:off x="0" y="0"/>
          <a:ext cx="0" cy="0"/>
          <a:chOff x="0" y="0"/>
          <a:chExt cx="0" cy="0"/>
        </a:xfrm>
      </p:grpSpPr>
      <p:pic>
        <p:nvPicPr>
          <p:cNvPr id="3" name="Billede 2" descr="Et billede, der indeholder person, tøj, Ansigt, smil&#10;&#10;Beskrivelsen er genereret automatisk">
            <a:extLst>
              <a:ext uri="{FF2B5EF4-FFF2-40B4-BE49-F238E27FC236}">
                <a16:creationId xmlns:a16="http://schemas.microsoft.com/office/drawing/2014/main" id="{F54D0E00-CB55-2369-3EDF-2857E9703EEF}"/>
              </a:ext>
            </a:extLst>
          </p:cNvPr>
          <p:cNvPicPr>
            <a:picLocks noChangeAspect="1"/>
          </p:cNvPicPr>
          <p:nvPr/>
        </p:nvPicPr>
        <p:blipFill>
          <a:blip r:embed="rId2"/>
          <a:stretch>
            <a:fillRect/>
          </a:stretch>
        </p:blipFill>
        <p:spPr>
          <a:xfrm>
            <a:off x="6183473" y="2133"/>
            <a:ext cx="6121535" cy="3671895"/>
          </a:xfrm>
          <a:prstGeom prst="rect">
            <a:avLst/>
          </a:prstGeom>
        </p:spPr>
      </p:pic>
      <p:pic>
        <p:nvPicPr>
          <p:cNvPr id="2" name="Billede 1" descr="Et billede, der indeholder tekst, skærmbillede, design&#10;&#10;Beskrivelsen er genereret automatisk">
            <a:extLst>
              <a:ext uri="{FF2B5EF4-FFF2-40B4-BE49-F238E27FC236}">
                <a16:creationId xmlns:a16="http://schemas.microsoft.com/office/drawing/2014/main" id="{DE28510C-048C-C907-6727-E7F48C5C92D2}"/>
              </a:ext>
            </a:extLst>
          </p:cNvPr>
          <p:cNvPicPr>
            <a:picLocks noChangeAspect="1"/>
          </p:cNvPicPr>
          <p:nvPr/>
        </p:nvPicPr>
        <p:blipFill>
          <a:blip r:embed="rId3"/>
          <a:stretch>
            <a:fillRect/>
          </a:stretch>
        </p:blipFill>
        <p:spPr>
          <a:xfrm>
            <a:off x="-1539" y="-1552"/>
            <a:ext cx="6503719" cy="6857805"/>
          </a:xfrm>
          <a:prstGeom prst="rect">
            <a:avLst/>
          </a:prstGeom>
        </p:spPr>
      </p:pic>
      <p:pic>
        <p:nvPicPr>
          <p:cNvPr id="4" name="Billede 3" descr="Et billede, der indeholder tekst, person, indendørs, computerskærm&#10;&#10;Beskrivelsen er genereret automatisk">
            <a:extLst>
              <a:ext uri="{FF2B5EF4-FFF2-40B4-BE49-F238E27FC236}">
                <a16:creationId xmlns:a16="http://schemas.microsoft.com/office/drawing/2014/main" id="{3A1279BC-EDB6-F3A5-D8A2-55EBFF422698}"/>
              </a:ext>
            </a:extLst>
          </p:cNvPr>
          <p:cNvPicPr>
            <a:picLocks noChangeAspect="1"/>
          </p:cNvPicPr>
          <p:nvPr/>
        </p:nvPicPr>
        <p:blipFill>
          <a:blip r:embed="rId4"/>
          <a:stretch>
            <a:fillRect/>
          </a:stretch>
        </p:blipFill>
        <p:spPr>
          <a:xfrm>
            <a:off x="6503499" y="3684334"/>
            <a:ext cx="5691140" cy="3162985"/>
          </a:xfrm>
          <a:prstGeom prst="rect">
            <a:avLst/>
          </a:prstGeom>
        </p:spPr>
      </p:pic>
    </p:spTree>
    <p:extLst>
      <p:ext uri="{BB962C8B-B14F-4D97-AF65-F5344CB8AC3E}">
        <p14:creationId xmlns:p14="http://schemas.microsoft.com/office/powerpoint/2010/main" val="11838924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A07B6397-F6BC-CAC5-97FD-0F2151E71CF0}"/>
              </a:ext>
            </a:extLst>
          </p:cNvPr>
          <p:cNvSpPr>
            <a:spLocks noGrp="1"/>
          </p:cNvSpPr>
          <p:nvPr>
            <p:ph type="body" sz="quarter" idx="12"/>
          </p:nvPr>
        </p:nvSpPr>
        <p:spPr/>
        <p:txBody>
          <a:bodyPr lIns="91440" tIns="45720" rIns="91440" bIns="45720" anchor="t"/>
          <a:lstStyle/>
          <a:p>
            <a:r>
              <a:rPr lang="da-DK" sz="2800" b="1"/>
              <a:t>Curriculum alignment</a:t>
            </a:r>
            <a:endParaRPr lang="da-DK" sz="2800" b="1">
              <a:ea typeface="+mn-lt"/>
              <a:cs typeface="+mn-lt"/>
            </a:endParaRPr>
          </a:p>
          <a:p>
            <a:pPr marL="342900" indent="-342900">
              <a:buChar char="•"/>
            </a:pPr>
            <a:r>
              <a:rPr lang="da-DK" sz="2400" err="1">
                <a:ea typeface="+mn-lt"/>
                <a:cs typeface="+mn-lt"/>
              </a:rPr>
              <a:t>Integrating</a:t>
            </a:r>
            <a:r>
              <a:rPr lang="da-DK" sz="2400">
                <a:ea typeface="+mn-lt"/>
                <a:cs typeface="+mn-lt"/>
              </a:rPr>
              <a:t> </a:t>
            </a:r>
            <a:r>
              <a:rPr lang="da-DK" sz="2400" err="1">
                <a:ea typeface="+mn-lt"/>
                <a:cs typeface="+mn-lt"/>
              </a:rPr>
              <a:t>citizen</a:t>
            </a:r>
            <a:r>
              <a:rPr lang="da-DK" sz="2400">
                <a:ea typeface="+mn-lt"/>
                <a:cs typeface="+mn-lt"/>
              </a:rPr>
              <a:t> science </a:t>
            </a:r>
            <a:r>
              <a:rPr lang="da-DK" sz="2400" err="1">
                <a:ea typeface="+mn-lt"/>
                <a:cs typeface="+mn-lt"/>
              </a:rPr>
              <a:t>projects</a:t>
            </a:r>
            <a:r>
              <a:rPr lang="da-DK" sz="2400">
                <a:ea typeface="+mn-lt"/>
                <a:cs typeface="+mn-lt"/>
              </a:rPr>
              <a:t> </a:t>
            </a:r>
            <a:r>
              <a:rPr lang="da-DK" sz="2400" err="1">
                <a:ea typeface="+mn-lt"/>
                <a:cs typeface="+mn-lt"/>
              </a:rPr>
              <a:t>into</a:t>
            </a:r>
            <a:r>
              <a:rPr lang="da-DK" sz="2400">
                <a:ea typeface="+mn-lt"/>
                <a:cs typeface="+mn-lt"/>
              </a:rPr>
              <a:t> the school curriculum, </a:t>
            </a:r>
            <a:r>
              <a:rPr lang="da-DK" sz="2400" err="1">
                <a:ea typeface="+mn-lt"/>
                <a:cs typeface="+mn-lt"/>
              </a:rPr>
              <a:t>reinforcing</a:t>
            </a:r>
            <a:r>
              <a:rPr lang="da-DK" sz="2400">
                <a:ea typeface="+mn-lt"/>
                <a:cs typeface="+mn-lt"/>
              </a:rPr>
              <a:t> </a:t>
            </a:r>
            <a:r>
              <a:rPr lang="da-DK" sz="2400" err="1">
                <a:ea typeface="+mn-lt"/>
                <a:cs typeface="+mn-lt"/>
              </a:rPr>
              <a:t>key</a:t>
            </a:r>
            <a:r>
              <a:rPr lang="da-DK" sz="2400">
                <a:ea typeface="+mn-lt"/>
                <a:cs typeface="+mn-lt"/>
              </a:rPr>
              <a:t> science </a:t>
            </a:r>
            <a:r>
              <a:rPr lang="da-DK" sz="2400" err="1">
                <a:ea typeface="+mn-lt"/>
                <a:cs typeface="+mn-lt"/>
              </a:rPr>
              <a:t>concepts</a:t>
            </a:r>
            <a:r>
              <a:rPr lang="da-DK" sz="2400">
                <a:ea typeface="+mn-lt"/>
                <a:cs typeface="+mn-lt"/>
              </a:rPr>
              <a:t> and </a:t>
            </a:r>
            <a:r>
              <a:rPr lang="da-DK" sz="2400" err="1">
                <a:ea typeface="+mn-lt"/>
                <a:cs typeface="+mn-lt"/>
              </a:rPr>
              <a:t>skills</a:t>
            </a:r>
            <a:endParaRPr lang="da-DK" sz="2400"/>
          </a:p>
          <a:p>
            <a:r>
              <a:rPr lang="da-DK" sz="2800" b="1">
                <a:ea typeface="+mn-lt"/>
                <a:cs typeface="+mn-lt"/>
              </a:rPr>
              <a:t>Problem-</a:t>
            </a:r>
            <a:r>
              <a:rPr lang="da-DK" sz="2800" b="1" err="1">
                <a:ea typeface="+mn-lt"/>
                <a:cs typeface="+mn-lt"/>
              </a:rPr>
              <a:t>based</a:t>
            </a:r>
            <a:r>
              <a:rPr lang="da-DK" sz="2800" b="1">
                <a:ea typeface="+mn-lt"/>
                <a:cs typeface="+mn-lt"/>
              </a:rPr>
              <a:t> learning (PBL) design</a:t>
            </a:r>
            <a:endParaRPr lang="da-DK" sz="2800" b="1"/>
          </a:p>
          <a:p>
            <a:pPr marL="342900" indent="-342900">
              <a:buChar char="•"/>
            </a:pPr>
            <a:r>
              <a:rPr lang="da-DK" sz="2400" err="1">
                <a:ea typeface="+mn-lt"/>
                <a:cs typeface="+mn-lt"/>
              </a:rPr>
              <a:t>Engaging</a:t>
            </a:r>
            <a:r>
              <a:rPr lang="da-DK" sz="2400">
                <a:ea typeface="+mn-lt"/>
                <a:cs typeface="+mn-lt"/>
              </a:rPr>
              <a:t> students in </a:t>
            </a:r>
            <a:r>
              <a:rPr lang="da-DK" sz="2400" err="1">
                <a:ea typeface="+mn-lt"/>
                <a:cs typeface="+mn-lt"/>
              </a:rPr>
              <a:t>active</a:t>
            </a:r>
            <a:r>
              <a:rPr lang="da-DK" sz="2400">
                <a:ea typeface="+mn-lt"/>
                <a:cs typeface="+mn-lt"/>
              </a:rPr>
              <a:t> learning by </a:t>
            </a:r>
            <a:r>
              <a:rPr lang="da-DK" sz="2400" err="1">
                <a:ea typeface="+mn-lt"/>
                <a:cs typeface="+mn-lt"/>
              </a:rPr>
              <a:t>presenting</a:t>
            </a:r>
            <a:r>
              <a:rPr lang="da-DK" sz="2400">
                <a:ea typeface="+mn-lt"/>
                <a:cs typeface="+mn-lt"/>
              </a:rPr>
              <a:t> </a:t>
            </a:r>
            <a:r>
              <a:rPr lang="da-DK" sz="2400" err="1">
                <a:ea typeface="+mn-lt"/>
                <a:cs typeface="+mn-lt"/>
              </a:rPr>
              <a:t>them</a:t>
            </a:r>
            <a:r>
              <a:rPr lang="da-DK" sz="2400">
                <a:ea typeface="+mn-lt"/>
                <a:cs typeface="+mn-lt"/>
              </a:rPr>
              <a:t> with real-</a:t>
            </a:r>
            <a:r>
              <a:rPr lang="da-DK" sz="2400" err="1">
                <a:ea typeface="+mn-lt"/>
                <a:cs typeface="+mn-lt"/>
              </a:rPr>
              <a:t>world</a:t>
            </a:r>
            <a:r>
              <a:rPr lang="da-DK" sz="2400">
                <a:ea typeface="+mn-lt"/>
                <a:cs typeface="+mn-lt"/>
              </a:rPr>
              <a:t> </a:t>
            </a:r>
            <a:r>
              <a:rPr lang="da-DK" sz="2400" err="1">
                <a:ea typeface="+mn-lt"/>
                <a:cs typeface="+mn-lt"/>
              </a:rPr>
              <a:t>scientific</a:t>
            </a:r>
            <a:r>
              <a:rPr lang="da-DK" sz="2400">
                <a:ea typeface="+mn-lt"/>
                <a:cs typeface="+mn-lt"/>
              </a:rPr>
              <a:t> </a:t>
            </a:r>
            <a:r>
              <a:rPr lang="da-DK" sz="2400" err="1">
                <a:ea typeface="+mn-lt"/>
                <a:cs typeface="+mn-lt"/>
              </a:rPr>
              <a:t>challenges</a:t>
            </a:r>
            <a:endParaRPr lang="da-DK" sz="2400">
              <a:ea typeface="+mn-lt"/>
              <a:cs typeface="+mn-lt"/>
            </a:endParaRPr>
          </a:p>
          <a:p>
            <a:r>
              <a:rPr lang="da-DK" sz="2800" b="1">
                <a:ea typeface="+mn-lt"/>
                <a:cs typeface="+mn-lt"/>
              </a:rPr>
              <a:t>Collaboration with </a:t>
            </a:r>
            <a:r>
              <a:rPr lang="da-DK" sz="2800" b="1" err="1">
                <a:ea typeface="+mn-lt"/>
                <a:cs typeface="+mn-lt"/>
              </a:rPr>
              <a:t>teachers</a:t>
            </a:r>
            <a:endParaRPr lang="da-DK" b="1" err="1"/>
          </a:p>
          <a:p>
            <a:pPr marL="342900" indent="-342900">
              <a:buChar char="•"/>
            </a:pPr>
            <a:r>
              <a:rPr lang="da-DK" sz="2400" err="1">
                <a:ea typeface="+mn-lt"/>
                <a:cs typeface="+mn-lt"/>
              </a:rPr>
              <a:t>Leveraging</a:t>
            </a:r>
            <a:r>
              <a:rPr lang="da-DK" sz="2400">
                <a:ea typeface="+mn-lt"/>
                <a:cs typeface="+mn-lt"/>
              </a:rPr>
              <a:t> the </a:t>
            </a:r>
            <a:r>
              <a:rPr lang="da-DK" sz="2400" err="1">
                <a:ea typeface="+mn-lt"/>
                <a:cs typeface="+mn-lt"/>
              </a:rPr>
              <a:t>expertise</a:t>
            </a:r>
            <a:r>
              <a:rPr lang="da-DK" sz="2400">
                <a:ea typeface="+mn-lt"/>
                <a:cs typeface="+mn-lt"/>
              </a:rPr>
              <a:t> of </a:t>
            </a:r>
            <a:r>
              <a:rPr lang="da-DK" sz="2400" err="1">
                <a:ea typeface="+mn-lt"/>
                <a:cs typeface="+mn-lt"/>
              </a:rPr>
              <a:t>educators</a:t>
            </a:r>
            <a:r>
              <a:rPr lang="da-DK" sz="2400">
                <a:ea typeface="+mn-lt"/>
                <a:cs typeface="+mn-lt"/>
              </a:rPr>
              <a:t> to design and </a:t>
            </a:r>
            <a:r>
              <a:rPr lang="da-DK" sz="2400" err="1">
                <a:ea typeface="+mn-lt"/>
                <a:cs typeface="+mn-lt"/>
              </a:rPr>
              <a:t>implement</a:t>
            </a:r>
            <a:r>
              <a:rPr lang="da-DK" sz="2400">
                <a:ea typeface="+mn-lt"/>
                <a:cs typeface="+mn-lt"/>
              </a:rPr>
              <a:t> </a:t>
            </a:r>
            <a:r>
              <a:rPr lang="da-DK" sz="2400" err="1">
                <a:ea typeface="+mn-lt"/>
                <a:cs typeface="+mn-lt"/>
              </a:rPr>
              <a:t>effective</a:t>
            </a:r>
            <a:r>
              <a:rPr lang="da-DK" sz="2400">
                <a:ea typeface="+mn-lt"/>
                <a:cs typeface="+mn-lt"/>
              </a:rPr>
              <a:t> </a:t>
            </a:r>
            <a:r>
              <a:rPr lang="da-DK" sz="2400" err="1">
                <a:ea typeface="+mn-lt"/>
                <a:cs typeface="+mn-lt"/>
              </a:rPr>
              <a:t>citizen</a:t>
            </a:r>
            <a:r>
              <a:rPr lang="da-DK" sz="2400">
                <a:ea typeface="+mn-lt"/>
                <a:cs typeface="+mn-lt"/>
              </a:rPr>
              <a:t> science programs</a:t>
            </a:r>
            <a:endParaRPr lang="da-DK" sz="2400"/>
          </a:p>
          <a:p>
            <a:endParaRPr lang="da-DK" sz="2800"/>
          </a:p>
          <a:p>
            <a:pPr marL="457200" indent="-457200">
              <a:buChar char="•"/>
            </a:pPr>
            <a:endParaRPr lang="da-DK" sz="2800"/>
          </a:p>
        </p:txBody>
      </p:sp>
      <p:sp>
        <p:nvSpPr>
          <p:cNvPr id="3" name="Pladsholder til tekst 2">
            <a:extLst>
              <a:ext uri="{FF2B5EF4-FFF2-40B4-BE49-F238E27FC236}">
                <a16:creationId xmlns:a16="http://schemas.microsoft.com/office/drawing/2014/main" id="{2DA57B85-E8C6-26C3-041A-D64746606EC8}"/>
              </a:ext>
            </a:extLst>
          </p:cNvPr>
          <p:cNvSpPr>
            <a:spLocks noGrp="1"/>
          </p:cNvSpPr>
          <p:nvPr>
            <p:ph type="body" sz="quarter" idx="11"/>
          </p:nvPr>
        </p:nvSpPr>
        <p:spPr/>
        <p:txBody>
          <a:bodyPr lIns="91440" tIns="45720" rIns="91440" bIns="45720" anchor="t"/>
          <a:lstStyle/>
          <a:p>
            <a:r>
              <a:rPr lang="da-DK" err="1"/>
              <a:t>Guiding</a:t>
            </a:r>
            <a:r>
              <a:rPr lang="da-DK"/>
              <a:t> design </a:t>
            </a:r>
            <a:r>
              <a:rPr lang="da-DK" err="1"/>
              <a:t>principles</a:t>
            </a:r>
            <a:r>
              <a:rPr lang="da-DK"/>
              <a:t> for </a:t>
            </a:r>
            <a:r>
              <a:rPr lang="da-DK" err="1"/>
              <a:t>citizen</a:t>
            </a:r>
            <a:r>
              <a:rPr lang="da-DK"/>
              <a:t> science in schools</a:t>
            </a:r>
          </a:p>
        </p:txBody>
      </p:sp>
      <p:sp>
        <p:nvSpPr>
          <p:cNvPr id="4" name="Pladsholder til tekst 3">
            <a:extLst>
              <a:ext uri="{FF2B5EF4-FFF2-40B4-BE49-F238E27FC236}">
                <a16:creationId xmlns:a16="http://schemas.microsoft.com/office/drawing/2014/main" id="{811B4C74-B7FF-792F-4814-5540B9D29ACE}"/>
              </a:ext>
            </a:extLst>
          </p:cNvPr>
          <p:cNvSpPr>
            <a:spLocks noGrp="1"/>
          </p:cNvSpPr>
          <p:nvPr>
            <p:ph type="body" sz="quarter" idx="10"/>
          </p:nvPr>
        </p:nvSpPr>
        <p:spPr/>
        <p:txBody>
          <a:bodyPr lIns="91440" tIns="45720" rIns="91440" bIns="45720" anchor="t"/>
          <a:lstStyle/>
          <a:p>
            <a:r>
              <a:rPr lang="da-DK" err="1"/>
              <a:t>Collaborating</a:t>
            </a:r>
            <a:r>
              <a:rPr lang="da-DK"/>
              <a:t> with schools for </a:t>
            </a:r>
            <a:r>
              <a:rPr lang="da-DK" err="1"/>
              <a:t>effective</a:t>
            </a:r>
            <a:r>
              <a:rPr lang="da-DK"/>
              <a:t> </a:t>
            </a:r>
            <a:r>
              <a:rPr lang="da-DK" err="1"/>
              <a:t>citizen</a:t>
            </a:r>
            <a:r>
              <a:rPr lang="da-DK"/>
              <a:t> science engagement</a:t>
            </a:r>
          </a:p>
        </p:txBody>
      </p:sp>
    </p:spTree>
    <p:extLst>
      <p:ext uri="{BB962C8B-B14F-4D97-AF65-F5344CB8AC3E}">
        <p14:creationId xmlns:p14="http://schemas.microsoft.com/office/powerpoint/2010/main" val="393412947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E6AC0A-83FB-E980-1CC4-002A55080577}"/>
              </a:ext>
            </a:extLst>
          </p:cNvPr>
          <p:cNvSpPr>
            <a:spLocks noGrp="1"/>
          </p:cNvSpPr>
          <p:nvPr>
            <p:ph type="body" sz="quarter" idx="10"/>
          </p:nvPr>
        </p:nvSpPr>
        <p:spPr/>
        <p:txBody>
          <a:bodyPr lIns="91440" tIns="45720" rIns="91440" bIns="45720" anchor="t"/>
          <a:lstStyle/>
          <a:p>
            <a:r>
              <a:rPr lang="en-US"/>
              <a:t>Teachers are important gatekeepers, but also serve as team leaders and data quality filters</a:t>
            </a:r>
          </a:p>
        </p:txBody>
      </p:sp>
      <p:pic>
        <p:nvPicPr>
          <p:cNvPr id="5" name="Billede 4" descr="Hjælp klasser med at gennemføre Masseeksperiment - Masseeksperiment">
            <a:extLst>
              <a:ext uri="{FF2B5EF4-FFF2-40B4-BE49-F238E27FC236}">
                <a16:creationId xmlns:a16="http://schemas.microsoft.com/office/drawing/2014/main" id="{5A0E6A36-49E4-7E23-CE6C-3052814058D2}"/>
              </a:ext>
            </a:extLst>
          </p:cNvPr>
          <p:cNvPicPr>
            <a:picLocks noChangeAspect="1"/>
          </p:cNvPicPr>
          <p:nvPr/>
        </p:nvPicPr>
        <p:blipFill>
          <a:blip r:embed="rId2"/>
          <a:stretch>
            <a:fillRect/>
          </a:stretch>
        </p:blipFill>
        <p:spPr>
          <a:xfrm>
            <a:off x="619760" y="1395512"/>
            <a:ext cx="11196319" cy="6292016"/>
          </a:xfrm>
          <a:prstGeom prst="rect">
            <a:avLst/>
          </a:prstGeom>
        </p:spPr>
      </p:pic>
    </p:spTree>
    <p:extLst>
      <p:ext uri="{BB962C8B-B14F-4D97-AF65-F5344CB8AC3E}">
        <p14:creationId xmlns:p14="http://schemas.microsoft.com/office/powerpoint/2010/main" val="42109135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67027B99-462C-58EB-8E09-30549B0485EE}"/>
              </a:ext>
            </a:extLst>
          </p:cNvPr>
          <p:cNvSpPr>
            <a:spLocks noGrp="1"/>
          </p:cNvSpPr>
          <p:nvPr>
            <p:ph type="body" sz="quarter" idx="12"/>
          </p:nvPr>
        </p:nvSpPr>
        <p:spPr>
          <a:xfrm>
            <a:off x="611188" y="2274888"/>
            <a:ext cx="11043957" cy="3657600"/>
          </a:xfrm>
        </p:spPr>
        <p:txBody>
          <a:bodyPr lIns="91440" tIns="45720" rIns="91440" bIns="45720" anchor="t"/>
          <a:lstStyle/>
          <a:p>
            <a:r>
              <a:rPr lang="da-DK" sz="2800" b="1"/>
              <a:t>The science </a:t>
            </a:r>
            <a:r>
              <a:rPr lang="da-DK" sz="2800" b="1" err="1"/>
              <a:t>context</a:t>
            </a:r>
            <a:endParaRPr lang="da-DK" b="1" err="1"/>
          </a:p>
          <a:p>
            <a:pPr marL="457200" indent="-457200">
              <a:buChar char="•"/>
            </a:pPr>
            <a:r>
              <a:rPr lang="da-DK" sz="2400" err="1">
                <a:ea typeface="+mn-lt"/>
                <a:cs typeface="+mn-lt"/>
              </a:rPr>
              <a:t>Aligning</a:t>
            </a:r>
            <a:r>
              <a:rPr lang="da-DK" sz="2400">
                <a:ea typeface="+mn-lt"/>
                <a:cs typeface="+mn-lt"/>
              </a:rPr>
              <a:t> learning </a:t>
            </a:r>
            <a:r>
              <a:rPr lang="da-DK" sz="2400" err="1">
                <a:ea typeface="+mn-lt"/>
                <a:cs typeface="+mn-lt"/>
              </a:rPr>
              <a:t>materials</a:t>
            </a:r>
            <a:r>
              <a:rPr lang="da-DK" sz="2400">
                <a:ea typeface="+mn-lt"/>
                <a:cs typeface="+mn-lt"/>
              </a:rPr>
              <a:t> with the relevant </a:t>
            </a:r>
            <a:r>
              <a:rPr lang="da-DK" sz="2400" err="1">
                <a:ea typeface="+mn-lt"/>
                <a:cs typeface="+mn-lt"/>
              </a:rPr>
              <a:t>scientific</a:t>
            </a:r>
            <a:r>
              <a:rPr lang="da-DK" sz="2400">
                <a:ea typeface="+mn-lt"/>
                <a:cs typeface="+mn-lt"/>
              </a:rPr>
              <a:t> </a:t>
            </a:r>
            <a:r>
              <a:rPr lang="da-DK" sz="2400" err="1">
                <a:ea typeface="+mn-lt"/>
                <a:cs typeface="+mn-lt"/>
              </a:rPr>
              <a:t>principles</a:t>
            </a:r>
            <a:r>
              <a:rPr lang="da-DK" sz="2400">
                <a:ea typeface="+mn-lt"/>
                <a:cs typeface="+mn-lt"/>
              </a:rPr>
              <a:t>, </a:t>
            </a:r>
            <a:r>
              <a:rPr lang="da-DK" sz="2400" err="1">
                <a:ea typeface="+mn-lt"/>
                <a:cs typeface="+mn-lt"/>
              </a:rPr>
              <a:t>methods</a:t>
            </a:r>
            <a:r>
              <a:rPr lang="da-DK" sz="2400">
                <a:ea typeface="+mn-lt"/>
                <a:cs typeface="+mn-lt"/>
              </a:rPr>
              <a:t>, and </a:t>
            </a:r>
            <a:r>
              <a:rPr lang="da-DK" sz="2400" err="1">
                <a:ea typeface="+mn-lt"/>
                <a:cs typeface="+mn-lt"/>
              </a:rPr>
              <a:t>terminology</a:t>
            </a:r>
            <a:r>
              <a:rPr lang="da-DK" sz="2400">
                <a:ea typeface="+mn-lt"/>
                <a:cs typeface="+mn-lt"/>
              </a:rPr>
              <a:t> to give participants a solid </a:t>
            </a:r>
            <a:r>
              <a:rPr lang="da-DK" sz="2400" err="1">
                <a:ea typeface="+mn-lt"/>
                <a:cs typeface="+mn-lt"/>
              </a:rPr>
              <a:t>foundation</a:t>
            </a:r>
            <a:endParaRPr lang="da-DK" sz="2400">
              <a:ea typeface="+mn-lt"/>
              <a:cs typeface="+mn-lt"/>
            </a:endParaRPr>
          </a:p>
          <a:p>
            <a:r>
              <a:rPr lang="da-DK" sz="2800" b="1"/>
              <a:t>The </a:t>
            </a:r>
            <a:r>
              <a:rPr lang="da-DK" sz="2800" b="1" err="1"/>
              <a:t>context</a:t>
            </a:r>
            <a:r>
              <a:rPr lang="da-DK" sz="2800" b="1"/>
              <a:t> of participation</a:t>
            </a:r>
          </a:p>
          <a:p>
            <a:pPr marL="457200" indent="-457200">
              <a:buChar char="•"/>
            </a:pPr>
            <a:r>
              <a:rPr lang="da-DK" sz="2400" err="1"/>
              <a:t>Tailoring</a:t>
            </a:r>
            <a:r>
              <a:rPr lang="da-DK" sz="2400"/>
              <a:t> </a:t>
            </a:r>
            <a:r>
              <a:rPr lang="da-DK" sz="2400" err="1"/>
              <a:t>educational</a:t>
            </a:r>
            <a:r>
              <a:rPr lang="da-DK" sz="2400"/>
              <a:t> </a:t>
            </a:r>
            <a:r>
              <a:rPr lang="da-DK" sz="2400" err="1"/>
              <a:t>materials</a:t>
            </a:r>
            <a:r>
              <a:rPr lang="da-DK" sz="2400"/>
              <a:t> to </a:t>
            </a:r>
            <a:r>
              <a:rPr lang="da-DK" sz="2400" err="1"/>
              <a:t>accommodate</a:t>
            </a:r>
            <a:r>
              <a:rPr lang="da-DK" sz="2400"/>
              <a:t> </a:t>
            </a:r>
            <a:r>
              <a:rPr lang="da-DK" sz="2400" err="1"/>
              <a:t>various</a:t>
            </a:r>
            <a:r>
              <a:rPr lang="da-DK" sz="2400"/>
              <a:t> </a:t>
            </a:r>
            <a:r>
              <a:rPr lang="da-DK" sz="2400" err="1"/>
              <a:t>skill</a:t>
            </a:r>
            <a:r>
              <a:rPr lang="da-DK" sz="2400"/>
              <a:t> </a:t>
            </a:r>
            <a:r>
              <a:rPr lang="da-DK" sz="2400" err="1"/>
              <a:t>levels</a:t>
            </a:r>
            <a:r>
              <a:rPr lang="da-DK" sz="2400"/>
              <a:t> and learning styles, and to promote an inclusive </a:t>
            </a:r>
            <a:r>
              <a:rPr lang="da-DK" sz="2400" err="1"/>
              <a:t>environment</a:t>
            </a:r>
            <a:endParaRPr lang="da-DK" sz="2400"/>
          </a:p>
          <a:p>
            <a:r>
              <a:rPr lang="da-DK" sz="2800" b="1"/>
              <a:t>The </a:t>
            </a:r>
            <a:r>
              <a:rPr lang="da-DK" sz="2800" b="1" err="1"/>
              <a:t>project-specific</a:t>
            </a:r>
            <a:r>
              <a:rPr lang="da-DK" sz="2800" b="1"/>
              <a:t> </a:t>
            </a:r>
            <a:r>
              <a:rPr lang="da-DK" sz="2800" b="1" err="1"/>
              <a:t>context</a:t>
            </a:r>
            <a:endParaRPr lang="da-DK" sz="2800" b="1"/>
          </a:p>
          <a:p>
            <a:pPr marL="457200" indent="-457200">
              <a:buChar char="•"/>
            </a:pPr>
            <a:r>
              <a:rPr lang="da-DK" sz="2400" err="1"/>
              <a:t>Adapting</a:t>
            </a:r>
            <a:r>
              <a:rPr lang="da-DK" sz="2400"/>
              <a:t> </a:t>
            </a:r>
            <a:r>
              <a:rPr lang="da-DK" sz="2400" err="1"/>
              <a:t>materials</a:t>
            </a:r>
            <a:r>
              <a:rPr lang="da-DK" sz="2400"/>
              <a:t> to the </a:t>
            </a:r>
            <a:r>
              <a:rPr lang="da-DK" sz="2400" err="1"/>
              <a:t>unique</a:t>
            </a:r>
            <a:r>
              <a:rPr lang="da-DK" sz="2400"/>
              <a:t> </a:t>
            </a:r>
            <a:r>
              <a:rPr lang="da-DK" sz="2400" err="1"/>
              <a:t>goals</a:t>
            </a:r>
            <a:r>
              <a:rPr lang="da-DK" sz="2400"/>
              <a:t>, </a:t>
            </a:r>
            <a:r>
              <a:rPr lang="da-DK" sz="2400" err="1"/>
              <a:t>objectives</a:t>
            </a:r>
            <a:r>
              <a:rPr lang="da-DK" sz="2400"/>
              <a:t>, and data </a:t>
            </a:r>
            <a:r>
              <a:rPr lang="da-DK" sz="2400" err="1"/>
              <a:t>collection</a:t>
            </a:r>
            <a:r>
              <a:rPr lang="da-DK" sz="2400"/>
              <a:t> </a:t>
            </a:r>
            <a:r>
              <a:rPr lang="da-DK" sz="2400" err="1"/>
              <a:t>methods</a:t>
            </a:r>
            <a:r>
              <a:rPr lang="da-DK" sz="2400"/>
              <a:t> of the </a:t>
            </a:r>
            <a:r>
              <a:rPr lang="da-DK" sz="2400" err="1"/>
              <a:t>citizen</a:t>
            </a:r>
            <a:r>
              <a:rPr lang="da-DK" sz="2400"/>
              <a:t> science </a:t>
            </a:r>
            <a:r>
              <a:rPr lang="da-DK" sz="2400" err="1"/>
              <a:t>project</a:t>
            </a:r>
            <a:endParaRPr lang="da-DK" sz="2400"/>
          </a:p>
        </p:txBody>
      </p:sp>
      <p:sp>
        <p:nvSpPr>
          <p:cNvPr id="3" name="Pladsholder til tekst 2">
            <a:extLst>
              <a:ext uri="{FF2B5EF4-FFF2-40B4-BE49-F238E27FC236}">
                <a16:creationId xmlns:a16="http://schemas.microsoft.com/office/drawing/2014/main" id="{E1AB7980-294C-479C-12B3-B320226542F0}"/>
              </a:ext>
            </a:extLst>
          </p:cNvPr>
          <p:cNvSpPr>
            <a:spLocks noGrp="1"/>
          </p:cNvSpPr>
          <p:nvPr>
            <p:ph type="body" sz="quarter" idx="11"/>
          </p:nvPr>
        </p:nvSpPr>
        <p:spPr/>
        <p:txBody>
          <a:bodyPr lIns="91440" tIns="45720" rIns="91440" bIns="45720" anchor="t"/>
          <a:lstStyle/>
          <a:p>
            <a:r>
              <a:rPr lang="da-DK"/>
              <a:t>Three relevant </a:t>
            </a:r>
            <a:r>
              <a:rPr lang="da-DK" err="1"/>
              <a:t>socio-cognitive</a:t>
            </a:r>
            <a:r>
              <a:rPr lang="da-DK"/>
              <a:t> </a:t>
            </a:r>
            <a:r>
              <a:rPr lang="da-DK" err="1"/>
              <a:t>contexts</a:t>
            </a:r>
            <a:r>
              <a:rPr lang="da-DK"/>
              <a:t> to </a:t>
            </a:r>
            <a:r>
              <a:rPr lang="da-DK" err="1"/>
              <a:t>consider</a:t>
            </a:r>
            <a:endParaRPr lang="da-DK"/>
          </a:p>
        </p:txBody>
      </p:sp>
      <p:sp>
        <p:nvSpPr>
          <p:cNvPr id="2" name="Pladsholder til tekst 1">
            <a:extLst>
              <a:ext uri="{FF2B5EF4-FFF2-40B4-BE49-F238E27FC236}">
                <a16:creationId xmlns:a16="http://schemas.microsoft.com/office/drawing/2014/main" id="{5DD061DF-12E9-2689-C296-DD3E3205241A}"/>
              </a:ext>
            </a:extLst>
          </p:cNvPr>
          <p:cNvSpPr>
            <a:spLocks noGrp="1"/>
          </p:cNvSpPr>
          <p:nvPr>
            <p:ph type="body" sz="quarter" idx="10"/>
          </p:nvPr>
        </p:nvSpPr>
        <p:spPr/>
        <p:txBody>
          <a:bodyPr lIns="91440" tIns="45720" rIns="91440" bIns="45720" anchor="t"/>
          <a:lstStyle/>
          <a:p>
            <a:r>
              <a:rPr lang="da-DK" err="1"/>
              <a:t>Developing</a:t>
            </a:r>
            <a:r>
              <a:rPr lang="da-DK"/>
              <a:t> </a:t>
            </a:r>
            <a:r>
              <a:rPr lang="da-DK" err="1"/>
              <a:t>material</a:t>
            </a:r>
            <a:r>
              <a:rPr lang="da-DK"/>
              <a:t> for </a:t>
            </a:r>
            <a:r>
              <a:rPr lang="da-DK" err="1"/>
              <a:t>education</a:t>
            </a:r>
            <a:r>
              <a:rPr lang="da-DK"/>
              <a:t> and learning </a:t>
            </a:r>
            <a:r>
              <a:rPr lang="da-DK" err="1"/>
              <a:t>opportunities</a:t>
            </a:r>
            <a:r>
              <a:rPr lang="da-DK"/>
              <a:t> in </a:t>
            </a:r>
            <a:r>
              <a:rPr lang="da-DK" err="1"/>
              <a:t>citizen</a:t>
            </a:r>
            <a:r>
              <a:rPr lang="da-DK"/>
              <a:t> science</a:t>
            </a:r>
          </a:p>
        </p:txBody>
      </p:sp>
    </p:spTree>
    <p:extLst>
      <p:ext uri="{BB962C8B-B14F-4D97-AF65-F5344CB8AC3E}">
        <p14:creationId xmlns:p14="http://schemas.microsoft.com/office/powerpoint/2010/main" val="2906095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C4F975A-7B2D-E84D-5A19-14C8BBBB2DA2}"/>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Picture 9">
            <a:hlinkClick r:id="rId3"/>
            <a:extLst>
              <a:ext uri="{FF2B5EF4-FFF2-40B4-BE49-F238E27FC236}">
                <a16:creationId xmlns:a16="http://schemas.microsoft.com/office/drawing/2014/main" id="{635B2527-3A3A-8CA7-5035-B4EA874CC1E3}"/>
              </a:ext>
            </a:extLst>
          </p:cNvPr>
          <p:cNvPicPr>
            <a:picLocks noChangeAspect="1"/>
          </p:cNvPicPr>
          <p:nvPr/>
        </p:nvPicPr>
        <p:blipFill>
          <a:blip r:embed="rId4"/>
          <a:stretch>
            <a:fillRect/>
          </a:stretch>
        </p:blipFill>
        <p:spPr>
          <a:xfrm>
            <a:off x="89828" y="92528"/>
            <a:ext cx="9618464" cy="6672943"/>
          </a:xfrm>
          <a:prstGeom prst="rect">
            <a:avLst/>
          </a:prstGeom>
        </p:spPr>
      </p:pic>
      <p:sp>
        <p:nvSpPr>
          <p:cNvPr id="14" name="Text Placeholder 5">
            <a:extLst>
              <a:ext uri="{FF2B5EF4-FFF2-40B4-BE49-F238E27FC236}">
                <a16:creationId xmlns:a16="http://schemas.microsoft.com/office/drawing/2014/main" id="{9B6AC271-7259-9317-647F-61752D439589}"/>
              </a:ext>
            </a:extLst>
          </p:cNvPr>
          <p:cNvSpPr txBox="1">
            <a:spLocks/>
          </p:cNvSpPr>
          <p:nvPr/>
        </p:nvSpPr>
        <p:spPr>
          <a:xfrm>
            <a:off x="9708293" y="185057"/>
            <a:ext cx="2483708" cy="667294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a:t>Worldwide</a:t>
            </a:r>
          </a:p>
          <a:p>
            <a:r>
              <a:rPr lang="en-US" sz="1600"/>
              <a:t>100s of partner groups</a:t>
            </a:r>
          </a:p>
          <a:p>
            <a:r>
              <a:rPr lang="en-US" sz="1600"/>
              <a:t>100 million </a:t>
            </a:r>
            <a:r>
              <a:rPr lang="en-US" sz="1600" err="1"/>
              <a:t>obs</a:t>
            </a:r>
            <a:r>
              <a:rPr lang="en-US" sz="1600"/>
              <a:t> / year</a:t>
            </a:r>
          </a:p>
          <a:p>
            <a:r>
              <a:rPr lang="en-US" sz="1600"/>
              <a:t>20% growth year on year</a:t>
            </a:r>
          </a:p>
          <a:p>
            <a:r>
              <a:rPr lang="en-US" sz="1600"/>
              <a:t>Birds are ecological indicators</a:t>
            </a:r>
          </a:p>
          <a:p>
            <a:r>
              <a:rPr lang="en-US" sz="1600" b="1"/>
              <a:t>Scope Your Problem </a:t>
            </a:r>
            <a:r>
              <a:rPr lang="en-US" sz="1600"/>
              <a:t>– Engage stakeholders (both government and NGOs)</a:t>
            </a:r>
          </a:p>
          <a:p>
            <a:r>
              <a:rPr lang="en-US" sz="1600" b="1"/>
              <a:t>Build a Community</a:t>
            </a:r>
            <a:r>
              <a:rPr lang="en-US" sz="1600"/>
              <a:t> – Know your community partners (participate in bird meetings &amp; festivals)</a:t>
            </a:r>
            <a:endParaRPr lang="en-US" sz="1600" b="1"/>
          </a:p>
          <a:p>
            <a:r>
              <a:rPr lang="en-US" sz="1600" b="1"/>
              <a:t>Sustain &amp; Improve</a:t>
            </a:r>
            <a:r>
              <a:rPr lang="en-US" sz="1600"/>
              <a:t> – Adapt to cycles of participation (evaluate and adapt)</a:t>
            </a:r>
            <a:endParaRPr lang="da-DK" sz="1600" b="1"/>
          </a:p>
        </p:txBody>
      </p:sp>
    </p:spTree>
    <p:extLst>
      <p:ext uri="{BB962C8B-B14F-4D97-AF65-F5344CB8AC3E}">
        <p14:creationId xmlns:p14="http://schemas.microsoft.com/office/powerpoint/2010/main" val="219407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67027B99-462C-58EB-8E09-30549B0485EE}"/>
              </a:ext>
            </a:extLst>
          </p:cNvPr>
          <p:cNvSpPr>
            <a:spLocks noGrp="1"/>
          </p:cNvSpPr>
          <p:nvPr>
            <p:ph type="body" sz="quarter" idx="12"/>
          </p:nvPr>
        </p:nvSpPr>
        <p:spPr>
          <a:xfrm>
            <a:off x="664976" y="2274888"/>
            <a:ext cx="11339792" cy="3657600"/>
          </a:xfrm>
        </p:spPr>
        <p:txBody>
          <a:bodyPr lIns="91440" tIns="45720" rIns="91440" bIns="45720" anchor="t"/>
          <a:lstStyle/>
          <a:p>
            <a:r>
              <a:rPr lang="da-DK" sz="2800" b="1"/>
              <a:t>Scientific </a:t>
            </a:r>
            <a:r>
              <a:rPr lang="da-DK" sz="2800" b="1" err="1"/>
              <a:t>understanding</a:t>
            </a:r>
            <a:r>
              <a:rPr lang="da-DK" sz="2800" b="1"/>
              <a:t> and </a:t>
            </a:r>
            <a:r>
              <a:rPr lang="da-DK" sz="2800" b="1" err="1"/>
              <a:t>skills</a:t>
            </a:r>
            <a:endParaRPr lang="da-DK" sz="2800" b="1"/>
          </a:p>
          <a:p>
            <a:pPr marL="457200" indent="-457200">
              <a:buChar char="•"/>
            </a:pPr>
            <a:r>
              <a:rPr lang="da-DK" sz="2400">
                <a:ea typeface="+mn-lt"/>
                <a:cs typeface="+mn-lt"/>
              </a:rPr>
              <a:t>Participants </a:t>
            </a:r>
            <a:r>
              <a:rPr lang="da-DK" sz="2400" err="1">
                <a:ea typeface="+mn-lt"/>
                <a:cs typeface="+mn-lt"/>
              </a:rPr>
              <a:t>may</a:t>
            </a:r>
            <a:r>
              <a:rPr lang="da-DK" sz="2400">
                <a:ea typeface="+mn-lt"/>
                <a:cs typeface="+mn-lt"/>
              </a:rPr>
              <a:t> </a:t>
            </a:r>
            <a:r>
              <a:rPr lang="da-DK" sz="2400" err="1">
                <a:ea typeface="+mn-lt"/>
                <a:cs typeface="+mn-lt"/>
              </a:rPr>
              <a:t>gain</a:t>
            </a:r>
            <a:r>
              <a:rPr lang="da-DK" sz="2400">
                <a:ea typeface="+mn-lt"/>
                <a:cs typeface="+mn-lt"/>
              </a:rPr>
              <a:t> domain-</a:t>
            </a:r>
            <a:r>
              <a:rPr lang="da-DK" sz="2400" err="1">
                <a:ea typeface="+mn-lt"/>
                <a:cs typeface="+mn-lt"/>
              </a:rPr>
              <a:t>specific</a:t>
            </a:r>
            <a:r>
              <a:rPr lang="da-DK" sz="2400">
                <a:ea typeface="+mn-lt"/>
                <a:cs typeface="+mn-lt"/>
              </a:rPr>
              <a:t> </a:t>
            </a:r>
            <a:r>
              <a:rPr lang="da-DK" sz="2400" err="1">
                <a:ea typeface="+mn-lt"/>
                <a:cs typeface="+mn-lt"/>
              </a:rPr>
              <a:t>knowledge</a:t>
            </a:r>
            <a:r>
              <a:rPr lang="da-DK" sz="2400">
                <a:ea typeface="+mn-lt"/>
                <a:cs typeface="+mn-lt"/>
              </a:rPr>
              <a:t>, </a:t>
            </a:r>
            <a:r>
              <a:rPr lang="da-DK" sz="2400" err="1">
                <a:ea typeface="+mn-lt"/>
                <a:cs typeface="+mn-lt"/>
              </a:rPr>
              <a:t>deeper</a:t>
            </a:r>
            <a:r>
              <a:rPr lang="da-DK" sz="2400">
                <a:ea typeface="+mn-lt"/>
                <a:cs typeface="+mn-lt"/>
              </a:rPr>
              <a:t> </a:t>
            </a:r>
            <a:r>
              <a:rPr lang="da-DK" sz="2400" err="1">
                <a:ea typeface="+mn-lt"/>
                <a:cs typeface="+mn-lt"/>
              </a:rPr>
              <a:t>understanding</a:t>
            </a:r>
            <a:r>
              <a:rPr lang="da-DK" sz="2400">
                <a:ea typeface="+mn-lt"/>
                <a:cs typeface="+mn-lt"/>
              </a:rPr>
              <a:t> of </a:t>
            </a:r>
            <a:r>
              <a:rPr lang="da-DK" sz="2400" err="1">
                <a:ea typeface="+mn-lt"/>
                <a:cs typeface="+mn-lt"/>
              </a:rPr>
              <a:t>scientific</a:t>
            </a:r>
            <a:r>
              <a:rPr lang="da-DK" sz="2400">
                <a:ea typeface="+mn-lt"/>
                <a:cs typeface="+mn-lt"/>
              </a:rPr>
              <a:t> </a:t>
            </a:r>
            <a:r>
              <a:rPr lang="da-DK" sz="2400" err="1">
                <a:ea typeface="+mn-lt"/>
                <a:cs typeface="+mn-lt"/>
              </a:rPr>
              <a:t>processes</a:t>
            </a:r>
            <a:r>
              <a:rPr lang="da-DK" sz="2400">
                <a:ea typeface="+mn-lt"/>
                <a:cs typeface="+mn-lt"/>
              </a:rPr>
              <a:t>, and </a:t>
            </a:r>
            <a:r>
              <a:rPr lang="da-DK" sz="2400" err="1">
                <a:ea typeface="+mn-lt"/>
                <a:cs typeface="+mn-lt"/>
              </a:rPr>
              <a:t>develop</a:t>
            </a:r>
            <a:r>
              <a:rPr lang="da-DK" sz="2400">
                <a:ea typeface="+mn-lt"/>
                <a:cs typeface="+mn-lt"/>
              </a:rPr>
              <a:t> </a:t>
            </a:r>
            <a:r>
              <a:rPr lang="da-DK" sz="2400" err="1">
                <a:ea typeface="+mn-lt"/>
                <a:cs typeface="+mn-lt"/>
              </a:rPr>
              <a:t>critical</a:t>
            </a:r>
            <a:r>
              <a:rPr lang="da-DK" sz="2400">
                <a:ea typeface="+mn-lt"/>
                <a:cs typeface="+mn-lt"/>
              </a:rPr>
              <a:t> </a:t>
            </a:r>
            <a:r>
              <a:rPr lang="da-DK" sz="2400" err="1">
                <a:ea typeface="+mn-lt"/>
                <a:cs typeface="+mn-lt"/>
              </a:rPr>
              <a:t>thinking</a:t>
            </a:r>
            <a:endParaRPr lang="da-DK" sz="2400">
              <a:ea typeface="+mn-lt"/>
              <a:cs typeface="+mn-lt"/>
            </a:endParaRPr>
          </a:p>
          <a:p>
            <a:r>
              <a:rPr lang="da-DK" sz="2800" b="1" err="1"/>
              <a:t>Cultivating</a:t>
            </a:r>
            <a:r>
              <a:rPr lang="da-DK" sz="2800" b="1"/>
              <a:t> </a:t>
            </a:r>
            <a:r>
              <a:rPr lang="da-DK" sz="2800" b="1" err="1"/>
              <a:t>communication</a:t>
            </a:r>
            <a:r>
              <a:rPr lang="da-DK" sz="2800" b="1"/>
              <a:t>, </a:t>
            </a:r>
            <a:r>
              <a:rPr lang="da-DK" sz="2800" b="1" err="1"/>
              <a:t>collaboration</a:t>
            </a:r>
            <a:r>
              <a:rPr lang="da-DK" sz="2800" b="1"/>
              <a:t>, and </a:t>
            </a:r>
            <a:r>
              <a:rPr lang="da-DK" sz="2800" b="1" err="1"/>
              <a:t>awareness</a:t>
            </a:r>
            <a:endParaRPr lang="da-DK" sz="2800" b="1"/>
          </a:p>
          <a:p>
            <a:pPr marL="457200" indent="-457200">
              <a:buChar char="•"/>
            </a:pPr>
            <a:r>
              <a:rPr lang="da-DK" sz="2400"/>
              <a:t>Participants </a:t>
            </a:r>
            <a:r>
              <a:rPr lang="da-DK" sz="2400" err="1"/>
              <a:t>may</a:t>
            </a:r>
            <a:r>
              <a:rPr lang="da-DK" sz="2400"/>
              <a:t> </a:t>
            </a:r>
            <a:r>
              <a:rPr lang="da-DK" sz="2400" err="1"/>
              <a:t>develop</a:t>
            </a:r>
            <a:r>
              <a:rPr lang="da-DK" sz="2400"/>
              <a:t> </a:t>
            </a:r>
            <a:r>
              <a:rPr lang="da-DK" sz="2400" err="1"/>
              <a:t>communication</a:t>
            </a:r>
            <a:r>
              <a:rPr lang="da-DK" sz="2400"/>
              <a:t> and </a:t>
            </a:r>
            <a:r>
              <a:rPr lang="da-DK" sz="2400" err="1"/>
              <a:t>collaborative</a:t>
            </a:r>
            <a:r>
              <a:rPr lang="da-DK" sz="2400"/>
              <a:t> </a:t>
            </a:r>
            <a:r>
              <a:rPr lang="da-DK" sz="2400" err="1"/>
              <a:t>skills</a:t>
            </a:r>
            <a:r>
              <a:rPr lang="da-DK" sz="2400"/>
              <a:t>, and </a:t>
            </a:r>
            <a:r>
              <a:rPr lang="da-DK" sz="2400" err="1"/>
              <a:t>they</a:t>
            </a:r>
            <a:r>
              <a:rPr lang="da-DK" sz="2400"/>
              <a:t> </a:t>
            </a:r>
            <a:r>
              <a:rPr lang="da-DK" sz="2400" err="1"/>
              <a:t>may</a:t>
            </a:r>
            <a:r>
              <a:rPr lang="da-DK" sz="2400"/>
              <a:t> </a:t>
            </a:r>
            <a:r>
              <a:rPr lang="da-DK" sz="2400" err="1"/>
              <a:t>gain</a:t>
            </a:r>
            <a:r>
              <a:rPr lang="da-DK" sz="2400"/>
              <a:t> </a:t>
            </a:r>
            <a:r>
              <a:rPr lang="da-DK" sz="2400" err="1"/>
              <a:t>awareness</a:t>
            </a:r>
            <a:r>
              <a:rPr lang="da-DK" sz="2400"/>
              <a:t> of </a:t>
            </a:r>
            <a:r>
              <a:rPr lang="da-DK" sz="2400" err="1"/>
              <a:t>environmental</a:t>
            </a:r>
            <a:r>
              <a:rPr lang="da-DK" sz="2400"/>
              <a:t> and social issues</a:t>
            </a:r>
          </a:p>
          <a:p>
            <a:r>
              <a:rPr lang="da-DK" sz="2800" b="1"/>
              <a:t>Empowerment, a sense of </a:t>
            </a:r>
            <a:r>
              <a:rPr lang="da-DK" sz="2800" b="1" err="1"/>
              <a:t>responsibility</a:t>
            </a:r>
            <a:r>
              <a:rPr lang="da-DK" sz="2800" b="1"/>
              <a:t>, and </a:t>
            </a:r>
            <a:r>
              <a:rPr lang="da-DK" sz="2800" b="1" err="1"/>
              <a:t>advocacy</a:t>
            </a:r>
            <a:endParaRPr lang="da-DK" sz="2800" b="1"/>
          </a:p>
          <a:p>
            <a:pPr marL="457200" indent="-457200">
              <a:buChar char="•"/>
            </a:pPr>
            <a:r>
              <a:rPr lang="da-DK" sz="2400"/>
              <a:t>Participants </a:t>
            </a:r>
            <a:r>
              <a:rPr lang="da-DK" sz="2400" err="1"/>
              <a:t>gain</a:t>
            </a:r>
            <a:r>
              <a:rPr lang="da-DK" sz="2400"/>
              <a:t> </a:t>
            </a:r>
            <a:r>
              <a:rPr lang="da-DK" sz="2400" err="1"/>
              <a:t>insight</a:t>
            </a:r>
            <a:r>
              <a:rPr lang="da-DK" sz="2400"/>
              <a:t> </a:t>
            </a:r>
            <a:r>
              <a:rPr lang="da-DK" sz="2400" err="1"/>
              <a:t>into</a:t>
            </a:r>
            <a:r>
              <a:rPr lang="da-DK" sz="2400"/>
              <a:t> </a:t>
            </a:r>
            <a:r>
              <a:rPr lang="da-DK" sz="2400" err="1"/>
              <a:t>project</a:t>
            </a:r>
            <a:r>
              <a:rPr lang="da-DK" sz="2400"/>
              <a:t> management and teamwork, and </a:t>
            </a:r>
            <a:r>
              <a:rPr lang="da-DK" sz="2400" err="1"/>
              <a:t>may</a:t>
            </a:r>
            <a:r>
              <a:rPr lang="da-DK" sz="2400"/>
              <a:t> </a:t>
            </a:r>
            <a:r>
              <a:rPr lang="da-DK" sz="2400" err="1"/>
              <a:t>become</a:t>
            </a:r>
            <a:r>
              <a:rPr lang="da-DK" sz="2400"/>
              <a:t> </a:t>
            </a:r>
            <a:r>
              <a:rPr lang="da-DK" sz="2400" err="1">
                <a:ea typeface="+mn-lt"/>
                <a:cs typeface="+mn-lt"/>
              </a:rPr>
              <a:t>advocates</a:t>
            </a:r>
            <a:r>
              <a:rPr lang="da-DK" sz="2400">
                <a:ea typeface="+mn-lt"/>
                <a:cs typeface="+mn-lt"/>
              </a:rPr>
              <a:t> for science and community </a:t>
            </a:r>
            <a:r>
              <a:rPr lang="da-DK" sz="2400" err="1">
                <a:ea typeface="+mn-lt"/>
                <a:cs typeface="+mn-lt"/>
              </a:rPr>
              <a:t>involvement</a:t>
            </a:r>
            <a:endParaRPr lang="da-DK" sz="2400">
              <a:ea typeface="+mn-lt"/>
              <a:cs typeface="+mn-lt"/>
            </a:endParaRPr>
          </a:p>
        </p:txBody>
      </p:sp>
      <p:sp>
        <p:nvSpPr>
          <p:cNvPr id="3" name="Pladsholder til tekst 2">
            <a:extLst>
              <a:ext uri="{FF2B5EF4-FFF2-40B4-BE49-F238E27FC236}">
                <a16:creationId xmlns:a16="http://schemas.microsoft.com/office/drawing/2014/main" id="{E1AB7980-294C-479C-12B3-B320226542F0}"/>
              </a:ext>
            </a:extLst>
          </p:cNvPr>
          <p:cNvSpPr>
            <a:spLocks noGrp="1"/>
          </p:cNvSpPr>
          <p:nvPr>
            <p:ph type="body" sz="quarter" idx="11"/>
          </p:nvPr>
        </p:nvSpPr>
        <p:spPr/>
        <p:txBody>
          <a:bodyPr lIns="91440" tIns="45720" rIns="91440" bIns="45720" anchor="t"/>
          <a:lstStyle/>
          <a:p>
            <a:r>
              <a:rPr lang="da-DK"/>
              <a:t>Participants </a:t>
            </a:r>
            <a:r>
              <a:rPr lang="da-DK" err="1"/>
              <a:t>can</a:t>
            </a:r>
            <a:r>
              <a:rPr lang="da-DK"/>
              <a:t> </a:t>
            </a:r>
            <a:r>
              <a:rPr lang="da-DK" err="1"/>
              <a:t>acquire</a:t>
            </a:r>
            <a:r>
              <a:rPr lang="da-DK"/>
              <a:t> a range of </a:t>
            </a:r>
            <a:r>
              <a:rPr lang="da-DK" err="1"/>
              <a:t>skills</a:t>
            </a:r>
            <a:r>
              <a:rPr lang="da-DK"/>
              <a:t> and </a:t>
            </a:r>
            <a:r>
              <a:rPr lang="da-DK" err="1"/>
              <a:t>knowledge</a:t>
            </a:r>
          </a:p>
        </p:txBody>
      </p:sp>
      <p:sp>
        <p:nvSpPr>
          <p:cNvPr id="2" name="Pladsholder til tekst 1">
            <a:extLst>
              <a:ext uri="{FF2B5EF4-FFF2-40B4-BE49-F238E27FC236}">
                <a16:creationId xmlns:a16="http://schemas.microsoft.com/office/drawing/2014/main" id="{5DD061DF-12E9-2689-C296-DD3E3205241A}"/>
              </a:ext>
            </a:extLst>
          </p:cNvPr>
          <p:cNvSpPr>
            <a:spLocks noGrp="1"/>
          </p:cNvSpPr>
          <p:nvPr>
            <p:ph type="body" sz="quarter" idx="10"/>
          </p:nvPr>
        </p:nvSpPr>
        <p:spPr/>
        <p:txBody>
          <a:bodyPr lIns="91440" tIns="45720" rIns="91440" bIns="45720" anchor="t"/>
          <a:lstStyle/>
          <a:p>
            <a:r>
              <a:rPr lang="da-DK" err="1"/>
              <a:t>Recognizing</a:t>
            </a:r>
            <a:r>
              <a:rPr lang="da-DK"/>
              <a:t> the </a:t>
            </a:r>
            <a:r>
              <a:rPr lang="da-DK" err="1"/>
              <a:t>diversity</a:t>
            </a:r>
            <a:r>
              <a:rPr lang="da-DK"/>
              <a:t> of learning </a:t>
            </a:r>
            <a:r>
              <a:rPr lang="da-DK" err="1"/>
              <a:t>outcomes</a:t>
            </a:r>
          </a:p>
        </p:txBody>
      </p:sp>
    </p:spTree>
    <p:extLst>
      <p:ext uri="{BB962C8B-B14F-4D97-AF65-F5344CB8AC3E}">
        <p14:creationId xmlns:p14="http://schemas.microsoft.com/office/powerpoint/2010/main" val="373484975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1A55F1-F20E-4BEA-B2DB-29A16B5AFF32}"/>
              </a:ext>
            </a:extLst>
          </p:cNvPr>
          <p:cNvSpPr>
            <a:spLocks noGrp="1"/>
          </p:cNvSpPr>
          <p:nvPr>
            <p:ph type="body" sz="quarter" idx="10"/>
          </p:nvPr>
        </p:nvSpPr>
        <p:spPr>
          <a:xfrm>
            <a:off x="1110217" y="4904638"/>
            <a:ext cx="4359249" cy="398012"/>
          </a:xfrm>
        </p:spPr>
        <p:txBody>
          <a:bodyPr lIns="91440" tIns="45720" rIns="91440" bIns="45720" anchor="t"/>
          <a:lstStyle/>
          <a:p>
            <a:r>
              <a:rPr lang="en-US" dirty="0"/>
              <a:t>Training Module 2.2.2</a:t>
            </a:r>
            <a:endParaRPr lang="it-IT" dirty="0"/>
          </a:p>
        </p:txBody>
      </p:sp>
      <p:sp>
        <p:nvSpPr>
          <p:cNvPr id="5" name="Text Placeholder 4">
            <a:extLst>
              <a:ext uri="{FF2B5EF4-FFF2-40B4-BE49-F238E27FC236}">
                <a16:creationId xmlns:a16="http://schemas.microsoft.com/office/drawing/2014/main" id="{6BCA08A1-C903-479B-884A-D6D2AF99CD55}"/>
              </a:ext>
            </a:extLst>
          </p:cNvPr>
          <p:cNvSpPr>
            <a:spLocks noGrp="1"/>
          </p:cNvSpPr>
          <p:nvPr>
            <p:ph type="body" sz="quarter" idx="12"/>
          </p:nvPr>
        </p:nvSpPr>
        <p:spPr>
          <a:xfrm>
            <a:off x="1109663" y="3097007"/>
            <a:ext cx="5245918" cy="1712060"/>
          </a:xfrm>
        </p:spPr>
        <p:txBody>
          <a:bodyPr lIns="91440" tIns="45720" rIns="91440" bIns="45720" anchor="t"/>
          <a:lstStyle/>
          <a:p>
            <a:r>
              <a:rPr lang="en-US"/>
              <a:t>Effective communication and engagement </a:t>
            </a:r>
            <a:endParaRPr lang="it-IT" dirty="0"/>
          </a:p>
        </p:txBody>
      </p:sp>
    </p:spTree>
    <p:extLst>
      <p:ext uri="{BB962C8B-B14F-4D97-AF65-F5344CB8AC3E}">
        <p14:creationId xmlns:p14="http://schemas.microsoft.com/office/powerpoint/2010/main" val="193783929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256BE218-2B3E-08A6-6F7A-C35EF1085477}"/>
              </a:ext>
            </a:extLst>
          </p:cNvPr>
          <p:cNvSpPr>
            <a:spLocks noGrp="1"/>
          </p:cNvSpPr>
          <p:nvPr>
            <p:ph type="body" sz="quarter" idx="12"/>
          </p:nvPr>
        </p:nvSpPr>
        <p:spPr>
          <a:xfrm>
            <a:off x="611188" y="2274888"/>
            <a:ext cx="11106711" cy="3657600"/>
          </a:xfrm>
        </p:spPr>
        <p:txBody>
          <a:bodyPr lIns="91440" tIns="45720" rIns="91440" bIns="45720" anchor="t"/>
          <a:lstStyle/>
          <a:p>
            <a:r>
              <a:rPr lang="da-DK" sz="2800" b="1" err="1"/>
              <a:t>Effective</a:t>
            </a:r>
            <a:r>
              <a:rPr lang="da-DK" sz="2800" b="1"/>
              <a:t> </a:t>
            </a:r>
            <a:r>
              <a:rPr lang="da-DK" sz="2800" b="1" err="1"/>
              <a:t>communication</a:t>
            </a:r>
            <a:r>
              <a:rPr lang="da-DK" sz="2800" b="1"/>
              <a:t> and engagement </a:t>
            </a:r>
            <a:r>
              <a:rPr lang="da-DK" sz="2800" b="1" err="1"/>
              <a:t>ensures</a:t>
            </a:r>
            <a:r>
              <a:rPr lang="da-DK" sz="2800" b="1"/>
              <a:t> common </a:t>
            </a:r>
            <a:r>
              <a:rPr lang="da-DK" sz="2800" b="1" err="1"/>
              <a:t>understanding</a:t>
            </a:r>
            <a:r>
              <a:rPr lang="da-DK" sz="2800" b="1"/>
              <a:t> of </a:t>
            </a:r>
            <a:r>
              <a:rPr lang="da-DK" sz="2800" b="1" err="1"/>
              <a:t>goals</a:t>
            </a:r>
            <a:r>
              <a:rPr lang="da-DK" sz="2800" b="1"/>
              <a:t>, </a:t>
            </a:r>
            <a:r>
              <a:rPr lang="da-DK" sz="2800" b="1" err="1"/>
              <a:t>methods</a:t>
            </a:r>
            <a:r>
              <a:rPr lang="da-DK" sz="2800" b="1"/>
              <a:t>, and </a:t>
            </a:r>
            <a:r>
              <a:rPr lang="da-DK" sz="2800" b="1" err="1"/>
              <a:t>process</a:t>
            </a:r>
            <a:r>
              <a:rPr lang="da-DK" sz="2800" b="1"/>
              <a:t>, </a:t>
            </a:r>
            <a:r>
              <a:rPr lang="da-DK" sz="2800" b="1" err="1"/>
              <a:t>while</a:t>
            </a:r>
            <a:r>
              <a:rPr lang="da-DK" sz="2800" b="1"/>
              <a:t> </a:t>
            </a:r>
            <a:r>
              <a:rPr lang="da-DK" sz="2800" b="1" err="1"/>
              <a:t>also</a:t>
            </a:r>
            <a:r>
              <a:rPr lang="da-DK" sz="2800" b="1"/>
              <a:t> </a:t>
            </a:r>
            <a:r>
              <a:rPr lang="da-DK" sz="2800" b="1" err="1"/>
              <a:t>building</a:t>
            </a:r>
            <a:r>
              <a:rPr lang="da-DK" sz="2800" b="1"/>
              <a:t> a sense of community </a:t>
            </a:r>
          </a:p>
          <a:p>
            <a:pPr marL="457200" indent="-457200">
              <a:buChar char="•"/>
            </a:pPr>
            <a:r>
              <a:rPr lang="da-DK" sz="2400" b="1"/>
              <a:t>Data </a:t>
            </a:r>
            <a:r>
              <a:rPr lang="da-DK" sz="2400" b="1" err="1"/>
              <a:t>quality</a:t>
            </a:r>
            <a:r>
              <a:rPr lang="da-DK" sz="2400" b="1"/>
              <a:t> and </a:t>
            </a:r>
            <a:r>
              <a:rPr lang="da-DK" sz="2400" b="1" err="1"/>
              <a:t>reliability</a:t>
            </a:r>
            <a:r>
              <a:rPr lang="da-DK" sz="2400" b="1"/>
              <a:t>: </a:t>
            </a:r>
            <a:r>
              <a:rPr lang="da-DK" sz="2400" err="1"/>
              <a:t>engaging</a:t>
            </a:r>
            <a:r>
              <a:rPr lang="da-DK" sz="2400"/>
              <a:t> with participants promotes data </a:t>
            </a:r>
            <a:r>
              <a:rPr lang="da-DK" sz="2400" err="1"/>
              <a:t>accuracy</a:t>
            </a:r>
            <a:r>
              <a:rPr lang="da-DK" sz="2400"/>
              <a:t>, </a:t>
            </a:r>
            <a:r>
              <a:rPr lang="da-DK" sz="2400" err="1"/>
              <a:t>reliability</a:t>
            </a:r>
            <a:r>
              <a:rPr lang="da-DK" sz="2400"/>
              <a:t>, and </a:t>
            </a:r>
            <a:r>
              <a:rPr lang="da-DK" sz="2400" err="1"/>
              <a:t>validity</a:t>
            </a:r>
            <a:endParaRPr lang="da-DK" sz="2400"/>
          </a:p>
          <a:p>
            <a:pPr marL="457200" indent="-457200">
              <a:buChar char="•"/>
            </a:pPr>
            <a:r>
              <a:rPr lang="da-DK" sz="2400" b="1"/>
              <a:t>Motivation and retention:</a:t>
            </a:r>
            <a:r>
              <a:rPr lang="da-DK" sz="2400"/>
              <a:t> </a:t>
            </a:r>
            <a:r>
              <a:rPr lang="da-DK" sz="2400" err="1"/>
              <a:t>help</a:t>
            </a:r>
            <a:r>
              <a:rPr lang="da-DK" sz="2400"/>
              <a:t> partipants feel </a:t>
            </a:r>
            <a:r>
              <a:rPr lang="da-DK" sz="2400" err="1"/>
              <a:t>committed</a:t>
            </a:r>
            <a:r>
              <a:rPr lang="da-DK" sz="2400"/>
              <a:t> over time, </a:t>
            </a:r>
            <a:r>
              <a:rPr lang="da-DK" sz="2400" err="1"/>
              <a:t>encouraging</a:t>
            </a:r>
            <a:r>
              <a:rPr lang="da-DK" sz="2400"/>
              <a:t> </a:t>
            </a:r>
            <a:r>
              <a:rPr lang="da-DK" sz="2400" err="1"/>
              <a:t>continued</a:t>
            </a:r>
            <a:r>
              <a:rPr lang="da-DK" sz="2400"/>
              <a:t> </a:t>
            </a:r>
            <a:r>
              <a:rPr lang="da-DK" sz="2400" err="1"/>
              <a:t>involvement</a:t>
            </a:r>
            <a:r>
              <a:rPr lang="da-DK" sz="2400"/>
              <a:t> and </a:t>
            </a:r>
            <a:r>
              <a:rPr lang="da-DK" sz="2400" err="1"/>
              <a:t>sustained</a:t>
            </a:r>
            <a:r>
              <a:rPr lang="da-DK" sz="2400"/>
              <a:t> </a:t>
            </a:r>
            <a:r>
              <a:rPr lang="da-DK" sz="2400" err="1"/>
              <a:t>contribution</a:t>
            </a:r>
            <a:endParaRPr lang="da-DK" sz="2400"/>
          </a:p>
          <a:p>
            <a:pPr marL="457200" indent="-457200">
              <a:buChar char="•"/>
            </a:pPr>
            <a:r>
              <a:rPr lang="da-DK" sz="2400" b="1"/>
              <a:t>Public </a:t>
            </a:r>
            <a:r>
              <a:rPr lang="da-DK" sz="2400" b="1" err="1"/>
              <a:t>awareness</a:t>
            </a:r>
            <a:r>
              <a:rPr lang="da-DK" sz="2400" b="1"/>
              <a:t> and </a:t>
            </a:r>
            <a:r>
              <a:rPr lang="da-DK" sz="2400" b="1" err="1"/>
              <a:t>impact</a:t>
            </a:r>
            <a:r>
              <a:rPr lang="da-DK" sz="2400" b="1"/>
              <a:t>: </a:t>
            </a:r>
            <a:r>
              <a:rPr lang="da-DK" sz="2400"/>
              <a:t>foster participants' </a:t>
            </a:r>
            <a:r>
              <a:rPr lang="da-DK" sz="2400" err="1"/>
              <a:t>ownership</a:t>
            </a:r>
            <a:r>
              <a:rPr lang="da-DK" sz="2400"/>
              <a:t>, so </a:t>
            </a:r>
            <a:r>
              <a:rPr lang="da-DK" sz="2400" err="1"/>
              <a:t>that</a:t>
            </a:r>
            <a:r>
              <a:rPr lang="da-DK" sz="2400"/>
              <a:t> </a:t>
            </a:r>
            <a:r>
              <a:rPr lang="da-DK" sz="2400" err="1"/>
              <a:t>they</a:t>
            </a:r>
            <a:r>
              <a:rPr lang="da-DK" sz="2400"/>
              <a:t> </a:t>
            </a:r>
            <a:r>
              <a:rPr lang="da-DK" sz="2400" err="1"/>
              <a:t>are</a:t>
            </a:r>
            <a:r>
              <a:rPr lang="da-DK" sz="2400"/>
              <a:t> more </a:t>
            </a:r>
            <a:r>
              <a:rPr lang="da-DK" sz="2400" err="1"/>
              <a:t>likely</a:t>
            </a:r>
            <a:r>
              <a:rPr lang="da-DK" sz="2400"/>
              <a:t> to </a:t>
            </a:r>
            <a:r>
              <a:rPr lang="da-DK" sz="2400" err="1"/>
              <a:t>share</a:t>
            </a:r>
            <a:r>
              <a:rPr lang="da-DK" sz="2400"/>
              <a:t> </a:t>
            </a:r>
            <a:r>
              <a:rPr lang="da-DK" sz="2400" err="1"/>
              <a:t>knowledge</a:t>
            </a:r>
            <a:r>
              <a:rPr lang="da-DK" sz="2400"/>
              <a:t> and </a:t>
            </a:r>
            <a:r>
              <a:rPr lang="da-DK" sz="2400" err="1"/>
              <a:t>experiences</a:t>
            </a:r>
            <a:endParaRPr lang="da-DK" sz="2400" dirty="0"/>
          </a:p>
        </p:txBody>
      </p:sp>
      <p:sp>
        <p:nvSpPr>
          <p:cNvPr id="3" name="Pladsholder til tekst 2">
            <a:extLst>
              <a:ext uri="{FF2B5EF4-FFF2-40B4-BE49-F238E27FC236}">
                <a16:creationId xmlns:a16="http://schemas.microsoft.com/office/drawing/2014/main" id="{2F016B6A-513C-C95B-3247-637EB22595D4}"/>
              </a:ext>
            </a:extLst>
          </p:cNvPr>
          <p:cNvSpPr>
            <a:spLocks noGrp="1"/>
          </p:cNvSpPr>
          <p:nvPr>
            <p:ph type="body" sz="quarter" idx="11"/>
          </p:nvPr>
        </p:nvSpPr>
        <p:spPr/>
        <p:txBody>
          <a:bodyPr lIns="91440" tIns="45720" rIns="91440" bIns="45720" anchor="t"/>
          <a:lstStyle/>
          <a:p>
            <a:r>
              <a:rPr lang="da-DK"/>
              <a:t>Key </a:t>
            </a:r>
            <a:r>
              <a:rPr lang="da-DK" err="1"/>
              <a:t>take-aways</a:t>
            </a:r>
          </a:p>
        </p:txBody>
      </p:sp>
      <p:sp>
        <p:nvSpPr>
          <p:cNvPr id="2" name="Pladsholder til tekst 1">
            <a:extLst>
              <a:ext uri="{FF2B5EF4-FFF2-40B4-BE49-F238E27FC236}">
                <a16:creationId xmlns:a16="http://schemas.microsoft.com/office/drawing/2014/main" id="{09E6E48C-2D7E-B3E1-2A22-785DB3ADB1F8}"/>
              </a:ext>
            </a:extLst>
          </p:cNvPr>
          <p:cNvSpPr>
            <a:spLocks noGrp="1"/>
          </p:cNvSpPr>
          <p:nvPr>
            <p:ph type="body" sz="quarter" idx="10"/>
          </p:nvPr>
        </p:nvSpPr>
        <p:spPr/>
        <p:txBody>
          <a:bodyPr lIns="91440" tIns="45720" rIns="91440" bIns="45720" anchor="t"/>
          <a:lstStyle/>
          <a:p>
            <a:r>
              <a:rPr lang="da-DK" err="1"/>
              <a:t>What</a:t>
            </a:r>
            <a:r>
              <a:rPr lang="da-DK"/>
              <a:t> </a:t>
            </a:r>
            <a:r>
              <a:rPr lang="da-DK" err="1"/>
              <a:t>makes</a:t>
            </a:r>
            <a:r>
              <a:rPr lang="da-DK"/>
              <a:t> </a:t>
            </a:r>
            <a:r>
              <a:rPr lang="da-DK" err="1"/>
              <a:t>communication</a:t>
            </a:r>
            <a:r>
              <a:rPr lang="da-DK"/>
              <a:t> and engagement with participants in </a:t>
            </a:r>
            <a:r>
              <a:rPr lang="da-DK" err="1"/>
              <a:t>citizen</a:t>
            </a:r>
            <a:r>
              <a:rPr lang="da-DK"/>
              <a:t> science </a:t>
            </a:r>
            <a:r>
              <a:rPr lang="da-DK" err="1"/>
              <a:t>crucial</a:t>
            </a:r>
            <a:r>
              <a:rPr lang="da-DK"/>
              <a:t>?</a:t>
            </a:r>
          </a:p>
        </p:txBody>
      </p:sp>
    </p:spTree>
    <p:extLst>
      <p:ext uri="{BB962C8B-B14F-4D97-AF65-F5344CB8AC3E}">
        <p14:creationId xmlns:p14="http://schemas.microsoft.com/office/powerpoint/2010/main" val="144725882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060606"/>
        </a:solidFill>
        <a:effectLst/>
      </p:bgPr>
    </p:bg>
    <p:spTree>
      <p:nvGrpSpPr>
        <p:cNvPr id="1" name=""/>
        <p:cNvGrpSpPr/>
        <p:nvPr/>
      </p:nvGrpSpPr>
      <p:grpSpPr>
        <a:xfrm>
          <a:off x="0" y="0"/>
          <a:ext cx="0" cy="0"/>
          <a:chOff x="0" y="0"/>
          <a:chExt cx="0" cy="0"/>
        </a:xfrm>
      </p:grpSpPr>
      <p:pic>
        <p:nvPicPr>
          <p:cNvPr id="4" name="Billede 3" descr="Et billede, der indeholder tekst, tøj, Ansigt, person&#10;&#10;Beskrivelsen er genereret automatisk">
            <a:extLst>
              <a:ext uri="{FF2B5EF4-FFF2-40B4-BE49-F238E27FC236}">
                <a16:creationId xmlns:a16="http://schemas.microsoft.com/office/drawing/2014/main" id="{188D5A59-591B-DEF7-FE4D-160354516D35}"/>
              </a:ext>
            </a:extLst>
          </p:cNvPr>
          <p:cNvPicPr>
            <a:picLocks noChangeAspect="1"/>
          </p:cNvPicPr>
          <p:nvPr/>
        </p:nvPicPr>
        <p:blipFill>
          <a:blip r:embed="rId2"/>
          <a:stretch>
            <a:fillRect/>
          </a:stretch>
        </p:blipFill>
        <p:spPr>
          <a:xfrm>
            <a:off x="-376518" y="2760"/>
            <a:ext cx="12577481" cy="7049704"/>
          </a:xfrm>
          <a:prstGeom prst="rect">
            <a:avLst/>
          </a:prstGeom>
        </p:spPr>
      </p:pic>
    </p:spTree>
    <p:extLst>
      <p:ext uri="{BB962C8B-B14F-4D97-AF65-F5344CB8AC3E}">
        <p14:creationId xmlns:p14="http://schemas.microsoft.com/office/powerpoint/2010/main" val="395685821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4427B6D2-0C0E-4704-D426-1AEBC675BA91}"/>
              </a:ext>
            </a:extLst>
          </p:cNvPr>
          <p:cNvSpPr>
            <a:spLocks noGrp="1"/>
          </p:cNvSpPr>
          <p:nvPr>
            <p:ph type="body" sz="quarter" idx="12"/>
          </p:nvPr>
        </p:nvSpPr>
        <p:spPr/>
        <p:txBody>
          <a:bodyPr lIns="91440" tIns="45720" rIns="91440" bIns="45720" anchor="t"/>
          <a:lstStyle/>
          <a:p>
            <a:r>
              <a:rPr lang="da-DK" sz="2800" b="1" err="1"/>
              <a:t>Determine</a:t>
            </a:r>
            <a:r>
              <a:rPr lang="da-DK" sz="2800" b="1"/>
              <a:t> the </a:t>
            </a:r>
            <a:r>
              <a:rPr lang="da-DK" sz="2800" b="1" err="1"/>
              <a:t>project</a:t>
            </a:r>
            <a:r>
              <a:rPr lang="da-DK" sz="2800" b="1"/>
              <a:t> </a:t>
            </a:r>
            <a:r>
              <a:rPr lang="da-DK" sz="2800" b="1" err="1"/>
              <a:t>aims</a:t>
            </a:r>
            <a:r>
              <a:rPr lang="da-DK" sz="2800" b="1"/>
              <a:t> and indicators</a:t>
            </a:r>
            <a:endParaRPr lang="da-DK" b="1" err="1"/>
          </a:p>
          <a:p>
            <a:pPr marL="342900" indent="-342900">
              <a:buChar char="•"/>
            </a:pPr>
            <a:r>
              <a:rPr lang="da-DK" sz="2400" err="1"/>
              <a:t>Often</a:t>
            </a:r>
            <a:r>
              <a:rPr lang="da-DK" sz="2400"/>
              <a:t> a balance </a:t>
            </a:r>
            <a:r>
              <a:rPr lang="da-DK" sz="2400" err="1"/>
              <a:t>between</a:t>
            </a:r>
            <a:r>
              <a:rPr lang="da-DK" sz="2400"/>
              <a:t> </a:t>
            </a:r>
            <a:r>
              <a:rPr lang="da-DK" sz="2400" err="1">
                <a:ea typeface="+mn-lt"/>
                <a:cs typeface="+mn-lt"/>
              </a:rPr>
              <a:t>contributing</a:t>
            </a:r>
            <a:r>
              <a:rPr lang="da-DK" sz="2400">
                <a:ea typeface="+mn-lt"/>
                <a:cs typeface="+mn-lt"/>
              </a:rPr>
              <a:t> to science, </a:t>
            </a:r>
            <a:r>
              <a:rPr lang="da-DK" sz="2400" err="1">
                <a:ea typeface="+mn-lt"/>
                <a:cs typeface="+mn-lt"/>
              </a:rPr>
              <a:t>raising</a:t>
            </a:r>
            <a:r>
              <a:rPr lang="da-DK" sz="2400">
                <a:ea typeface="+mn-lt"/>
                <a:cs typeface="+mn-lt"/>
              </a:rPr>
              <a:t> public </a:t>
            </a:r>
            <a:r>
              <a:rPr lang="da-DK" sz="2400" err="1">
                <a:ea typeface="+mn-lt"/>
                <a:cs typeface="+mn-lt"/>
              </a:rPr>
              <a:t>awareness</a:t>
            </a:r>
            <a:r>
              <a:rPr lang="da-DK" sz="2400">
                <a:ea typeface="+mn-lt"/>
                <a:cs typeface="+mn-lt"/>
              </a:rPr>
              <a:t> of a </a:t>
            </a:r>
            <a:r>
              <a:rPr lang="da-DK" sz="2400" err="1">
                <a:ea typeface="+mn-lt"/>
                <a:cs typeface="+mn-lt"/>
              </a:rPr>
              <a:t>scientific</a:t>
            </a:r>
            <a:r>
              <a:rPr lang="da-DK" sz="2400">
                <a:ea typeface="+mn-lt"/>
                <a:cs typeface="+mn-lt"/>
              </a:rPr>
              <a:t> issue, </a:t>
            </a:r>
            <a:r>
              <a:rPr lang="da-DK" sz="2400" err="1">
                <a:ea typeface="+mn-lt"/>
                <a:cs typeface="+mn-lt"/>
              </a:rPr>
              <a:t>involving</a:t>
            </a:r>
            <a:r>
              <a:rPr lang="da-DK" sz="2400">
                <a:ea typeface="+mn-lt"/>
                <a:cs typeface="+mn-lt"/>
              </a:rPr>
              <a:t> </a:t>
            </a:r>
            <a:r>
              <a:rPr lang="da-DK" sz="2400" err="1">
                <a:ea typeface="+mn-lt"/>
                <a:cs typeface="+mn-lt"/>
              </a:rPr>
              <a:t>members</a:t>
            </a:r>
            <a:r>
              <a:rPr lang="da-DK" sz="2400">
                <a:ea typeface="+mn-lt"/>
                <a:cs typeface="+mn-lt"/>
              </a:rPr>
              <a:t> of the public in </a:t>
            </a:r>
            <a:r>
              <a:rPr lang="da-DK" sz="2400" err="1">
                <a:ea typeface="+mn-lt"/>
                <a:cs typeface="+mn-lt"/>
              </a:rPr>
              <a:t>setting</a:t>
            </a:r>
            <a:r>
              <a:rPr lang="da-DK" sz="2400">
                <a:ea typeface="+mn-lt"/>
                <a:cs typeface="+mn-lt"/>
              </a:rPr>
              <a:t> the research agenda and </a:t>
            </a:r>
            <a:r>
              <a:rPr lang="da-DK" sz="2400" err="1">
                <a:ea typeface="+mn-lt"/>
                <a:cs typeface="+mn-lt"/>
              </a:rPr>
              <a:t>finding</a:t>
            </a:r>
            <a:r>
              <a:rPr lang="da-DK" sz="2400">
                <a:ea typeface="+mn-lt"/>
                <a:cs typeface="+mn-lt"/>
              </a:rPr>
              <a:t> solutions to social issues</a:t>
            </a:r>
          </a:p>
          <a:p>
            <a:r>
              <a:rPr lang="da-DK" sz="2800" b="1" err="1"/>
              <a:t>Define</a:t>
            </a:r>
            <a:r>
              <a:rPr lang="da-DK" sz="2800" b="1"/>
              <a:t> the </a:t>
            </a:r>
            <a:r>
              <a:rPr lang="da-DK" sz="2800" b="1" err="1"/>
              <a:t>level</a:t>
            </a:r>
            <a:r>
              <a:rPr lang="da-DK" sz="2800" b="1"/>
              <a:t> of engagement</a:t>
            </a:r>
          </a:p>
          <a:p>
            <a:pPr marL="342900" indent="-342900">
              <a:buChar char="•"/>
            </a:pPr>
            <a:r>
              <a:rPr lang="da-DK" sz="2400"/>
              <a:t>Participants </a:t>
            </a:r>
            <a:r>
              <a:rPr lang="da-DK" sz="2400" err="1"/>
              <a:t>may</a:t>
            </a:r>
            <a:r>
              <a:rPr lang="da-DK" sz="2400"/>
              <a:t> </a:t>
            </a:r>
            <a:r>
              <a:rPr lang="da-DK" sz="2400" err="1"/>
              <a:t>help</a:t>
            </a:r>
            <a:r>
              <a:rPr lang="da-DK" sz="2400"/>
              <a:t> in </a:t>
            </a:r>
            <a:r>
              <a:rPr lang="da-DK" sz="2400" err="1"/>
              <a:t>any</a:t>
            </a:r>
            <a:r>
              <a:rPr lang="da-DK" sz="2400"/>
              <a:t> </a:t>
            </a:r>
            <a:r>
              <a:rPr lang="da-DK" sz="2400" err="1"/>
              <a:t>one</a:t>
            </a:r>
            <a:r>
              <a:rPr lang="da-DK" sz="2400"/>
              <a:t> of </a:t>
            </a:r>
            <a:r>
              <a:rPr lang="da-DK" sz="2400" err="1"/>
              <a:t>these</a:t>
            </a:r>
            <a:r>
              <a:rPr lang="da-DK" sz="2400"/>
              <a:t> tasks: 1) </a:t>
            </a:r>
            <a:r>
              <a:rPr lang="da-DK" sz="2400" err="1"/>
              <a:t>setting</a:t>
            </a:r>
            <a:r>
              <a:rPr lang="da-DK" sz="2400">
                <a:ea typeface="+mn-lt"/>
                <a:cs typeface="+mn-lt"/>
              </a:rPr>
              <a:t> the research </a:t>
            </a:r>
            <a:r>
              <a:rPr lang="da-DK" sz="2400" err="1">
                <a:ea typeface="+mn-lt"/>
                <a:cs typeface="+mn-lt"/>
              </a:rPr>
              <a:t>question</a:t>
            </a:r>
            <a:r>
              <a:rPr lang="da-DK" sz="2400">
                <a:ea typeface="+mn-lt"/>
                <a:cs typeface="+mn-lt"/>
              </a:rPr>
              <a:t>; 2) </a:t>
            </a:r>
            <a:r>
              <a:rPr lang="da-DK" sz="2400" err="1">
                <a:ea typeface="+mn-lt"/>
                <a:cs typeface="+mn-lt"/>
              </a:rPr>
              <a:t>searching</a:t>
            </a:r>
            <a:r>
              <a:rPr lang="da-DK" sz="2400">
                <a:ea typeface="+mn-lt"/>
                <a:cs typeface="+mn-lt"/>
              </a:rPr>
              <a:t> for information; 3) </a:t>
            </a:r>
            <a:r>
              <a:rPr lang="da-DK" sz="2400" err="1">
                <a:ea typeface="+mn-lt"/>
                <a:cs typeface="+mn-lt"/>
              </a:rPr>
              <a:t>formulating</a:t>
            </a:r>
            <a:r>
              <a:rPr lang="da-DK" sz="2400">
                <a:ea typeface="+mn-lt"/>
                <a:cs typeface="+mn-lt"/>
              </a:rPr>
              <a:t> a </a:t>
            </a:r>
            <a:r>
              <a:rPr lang="da-DK" sz="2400" err="1">
                <a:ea typeface="+mn-lt"/>
                <a:cs typeface="+mn-lt"/>
              </a:rPr>
              <a:t>hypothesis</a:t>
            </a:r>
            <a:r>
              <a:rPr lang="da-DK" sz="2400">
                <a:ea typeface="+mn-lt"/>
                <a:cs typeface="+mn-lt"/>
              </a:rPr>
              <a:t>; 4) </a:t>
            </a:r>
            <a:r>
              <a:rPr lang="da-DK" sz="2400" err="1">
                <a:ea typeface="+mn-lt"/>
                <a:cs typeface="+mn-lt"/>
              </a:rPr>
              <a:t>choosing</a:t>
            </a:r>
            <a:r>
              <a:rPr lang="da-DK" sz="2400">
                <a:ea typeface="+mn-lt"/>
                <a:cs typeface="+mn-lt"/>
              </a:rPr>
              <a:t> the data </a:t>
            </a:r>
            <a:r>
              <a:rPr lang="da-DK" sz="2400" err="1">
                <a:ea typeface="+mn-lt"/>
                <a:cs typeface="+mn-lt"/>
              </a:rPr>
              <a:t>collection</a:t>
            </a:r>
            <a:r>
              <a:rPr lang="da-DK" sz="2400">
                <a:ea typeface="+mn-lt"/>
                <a:cs typeface="+mn-lt"/>
              </a:rPr>
              <a:t> </a:t>
            </a:r>
            <a:r>
              <a:rPr lang="da-DK" sz="2400" err="1">
                <a:ea typeface="+mn-lt"/>
                <a:cs typeface="+mn-lt"/>
              </a:rPr>
              <a:t>methods</a:t>
            </a:r>
            <a:r>
              <a:rPr lang="da-DK" sz="2400">
                <a:ea typeface="+mn-lt"/>
                <a:cs typeface="+mn-lt"/>
              </a:rPr>
              <a:t>; 5) </a:t>
            </a:r>
            <a:r>
              <a:rPr lang="da-DK" sz="2400" err="1">
                <a:ea typeface="+mn-lt"/>
                <a:cs typeface="+mn-lt"/>
              </a:rPr>
              <a:t>gathering</a:t>
            </a:r>
            <a:r>
              <a:rPr lang="da-DK" sz="2400">
                <a:ea typeface="+mn-lt"/>
                <a:cs typeface="+mn-lt"/>
              </a:rPr>
              <a:t>, </a:t>
            </a:r>
            <a:r>
              <a:rPr lang="da-DK" sz="2400" err="1">
                <a:ea typeface="+mn-lt"/>
                <a:cs typeface="+mn-lt"/>
              </a:rPr>
              <a:t>analysing</a:t>
            </a:r>
            <a:r>
              <a:rPr lang="da-DK" sz="2400">
                <a:ea typeface="+mn-lt"/>
                <a:cs typeface="+mn-lt"/>
              </a:rPr>
              <a:t> and </a:t>
            </a:r>
            <a:r>
              <a:rPr lang="da-DK" sz="2400" err="1">
                <a:ea typeface="+mn-lt"/>
                <a:cs typeface="+mn-lt"/>
              </a:rPr>
              <a:t>interpreting</a:t>
            </a:r>
            <a:r>
              <a:rPr lang="da-DK" sz="2400">
                <a:ea typeface="+mn-lt"/>
                <a:cs typeface="+mn-lt"/>
              </a:rPr>
              <a:t> data; 6) </a:t>
            </a:r>
            <a:r>
              <a:rPr lang="da-DK" sz="2400" err="1">
                <a:ea typeface="+mn-lt"/>
                <a:cs typeface="+mn-lt"/>
              </a:rPr>
              <a:t>writing</a:t>
            </a:r>
            <a:r>
              <a:rPr lang="da-DK" sz="2400">
                <a:ea typeface="+mn-lt"/>
                <a:cs typeface="+mn-lt"/>
              </a:rPr>
              <a:t> and </a:t>
            </a:r>
            <a:r>
              <a:rPr lang="da-DK" sz="2400" err="1">
                <a:ea typeface="+mn-lt"/>
                <a:cs typeface="+mn-lt"/>
              </a:rPr>
              <a:t>disseminating</a:t>
            </a:r>
            <a:r>
              <a:rPr lang="da-DK" sz="2400">
                <a:ea typeface="+mn-lt"/>
                <a:cs typeface="+mn-lt"/>
              </a:rPr>
              <a:t> </a:t>
            </a:r>
            <a:r>
              <a:rPr lang="da-DK" sz="2400" err="1">
                <a:ea typeface="+mn-lt"/>
                <a:cs typeface="+mn-lt"/>
              </a:rPr>
              <a:t>conclusions</a:t>
            </a:r>
            <a:r>
              <a:rPr lang="da-DK" sz="2400">
                <a:ea typeface="+mn-lt"/>
                <a:cs typeface="+mn-lt"/>
              </a:rPr>
              <a:t>; and/or 7) </a:t>
            </a:r>
            <a:r>
              <a:rPr lang="da-DK" sz="2400" err="1">
                <a:ea typeface="+mn-lt"/>
                <a:cs typeface="+mn-lt"/>
              </a:rPr>
              <a:t>discussing</a:t>
            </a:r>
            <a:r>
              <a:rPr lang="da-DK" sz="2400">
                <a:ea typeface="+mn-lt"/>
                <a:cs typeface="+mn-lt"/>
              </a:rPr>
              <a:t> the </a:t>
            </a:r>
            <a:r>
              <a:rPr lang="da-DK" sz="2400" err="1">
                <a:ea typeface="+mn-lt"/>
                <a:cs typeface="+mn-lt"/>
              </a:rPr>
              <a:t>results</a:t>
            </a:r>
            <a:endParaRPr lang="da-DK" err="1"/>
          </a:p>
        </p:txBody>
      </p:sp>
      <p:sp>
        <p:nvSpPr>
          <p:cNvPr id="3" name="Pladsholder til tekst 2">
            <a:extLst>
              <a:ext uri="{FF2B5EF4-FFF2-40B4-BE49-F238E27FC236}">
                <a16:creationId xmlns:a16="http://schemas.microsoft.com/office/drawing/2014/main" id="{252CC2F2-A8DB-7897-A311-4D92C1C4820F}"/>
              </a:ext>
            </a:extLst>
          </p:cNvPr>
          <p:cNvSpPr>
            <a:spLocks noGrp="1"/>
          </p:cNvSpPr>
          <p:nvPr>
            <p:ph type="body" sz="quarter" idx="11"/>
          </p:nvPr>
        </p:nvSpPr>
        <p:spPr/>
        <p:txBody>
          <a:bodyPr lIns="91440" tIns="45720" rIns="91440" bIns="45720" anchor="t"/>
          <a:lstStyle/>
          <a:p>
            <a:r>
              <a:rPr lang="da-DK"/>
              <a:t>The </a:t>
            </a:r>
            <a:r>
              <a:rPr lang="da-DK" err="1"/>
              <a:t>building</a:t>
            </a:r>
            <a:r>
              <a:rPr lang="da-DK"/>
              <a:t> </a:t>
            </a:r>
            <a:r>
              <a:rPr lang="da-DK" err="1"/>
              <a:t>blocks</a:t>
            </a:r>
            <a:r>
              <a:rPr lang="da-DK"/>
              <a:t> of the </a:t>
            </a:r>
            <a:r>
              <a:rPr lang="da-DK" err="1"/>
              <a:t>communication</a:t>
            </a:r>
            <a:r>
              <a:rPr lang="da-DK"/>
              <a:t> plan</a:t>
            </a:r>
          </a:p>
        </p:txBody>
      </p:sp>
      <p:sp>
        <p:nvSpPr>
          <p:cNvPr id="2" name="Pladsholder til tekst 1">
            <a:extLst>
              <a:ext uri="{FF2B5EF4-FFF2-40B4-BE49-F238E27FC236}">
                <a16:creationId xmlns:a16="http://schemas.microsoft.com/office/drawing/2014/main" id="{E77EBE03-8AF1-50C6-6C33-8E02E34C57C6}"/>
              </a:ext>
            </a:extLst>
          </p:cNvPr>
          <p:cNvSpPr>
            <a:spLocks noGrp="1"/>
          </p:cNvSpPr>
          <p:nvPr>
            <p:ph type="body" sz="quarter" idx="10"/>
          </p:nvPr>
        </p:nvSpPr>
        <p:spPr/>
        <p:txBody>
          <a:bodyPr lIns="91440" tIns="45720" rIns="91440" bIns="45720" anchor="t"/>
          <a:lstStyle/>
          <a:p>
            <a:r>
              <a:rPr lang="da-DK" err="1"/>
              <a:t>Every</a:t>
            </a:r>
            <a:r>
              <a:rPr lang="da-DK"/>
              <a:t> </a:t>
            </a:r>
            <a:r>
              <a:rPr lang="da-DK" err="1"/>
              <a:t>good</a:t>
            </a:r>
            <a:r>
              <a:rPr lang="da-DK"/>
              <a:t> </a:t>
            </a:r>
            <a:r>
              <a:rPr lang="da-DK" err="1"/>
              <a:t>citizen</a:t>
            </a:r>
            <a:r>
              <a:rPr lang="da-DK"/>
              <a:t> science </a:t>
            </a:r>
            <a:r>
              <a:rPr lang="da-DK" err="1"/>
              <a:t>project</a:t>
            </a:r>
            <a:r>
              <a:rPr lang="da-DK"/>
              <a:t> </a:t>
            </a:r>
            <a:r>
              <a:rPr lang="da-DK" err="1"/>
              <a:t>comes</a:t>
            </a:r>
            <a:r>
              <a:rPr lang="da-DK"/>
              <a:t> with a solid and </a:t>
            </a:r>
            <a:r>
              <a:rPr lang="da-DK" err="1"/>
              <a:t>sustainable</a:t>
            </a:r>
            <a:r>
              <a:rPr lang="da-DK"/>
              <a:t> </a:t>
            </a:r>
            <a:r>
              <a:rPr lang="da-DK" err="1"/>
              <a:t>communication</a:t>
            </a:r>
            <a:r>
              <a:rPr lang="da-DK"/>
              <a:t> plan</a:t>
            </a:r>
          </a:p>
        </p:txBody>
      </p:sp>
    </p:spTree>
    <p:extLst>
      <p:ext uri="{BB962C8B-B14F-4D97-AF65-F5344CB8AC3E}">
        <p14:creationId xmlns:p14="http://schemas.microsoft.com/office/powerpoint/2010/main" val="98808206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4427B6D2-0C0E-4704-D426-1AEBC675BA91}"/>
              </a:ext>
            </a:extLst>
          </p:cNvPr>
          <p:cNvSpPr>
            <a:spLocks noGrp="1"/>
          </p:cNvSpPr>
          <p:nvPr>
            <p:ph type="body" sz="quarter" idx="12"/>
          </p:nvPr>
        </p:nvSpPr>
        <p:spPr/>
        <p:txBody>
          <a:bodyPr lIns="91440" tIns="45720" rIns="91440" bIns="45720" anchor="t"/>
          <a:lstStyle/>
          <a:p>
            <a:r>
              <a:rPr lang="da-DK" sz="2800" b="1" err="1"/>
              <a:t>Specify</a:t>
            </a:r>
            <a:r>
              <a:rPr lang="da-DK" sz="2800" b="1"/>
              <a:t> the </a:t>
            </a:r>
            <a:r>
              <a:rPr lang="da-DK" sz="2800" b="1" err="1"/>
              <a:t>target</a:t>
            </a:r>
            <a:r>
              <a:rPr lang="da-DK" sz="2800" b="1"/>
              <a:t> </a:t>
            </a:r>
            <a:r>
              <a:rPr lang="da-DK" sz="2800" b="1" err="1"/>
              <a:t>audience</a:t>
            </a:r>
            <a:r>
              <a:rPr lang="da-DK" sz="2800" b="1"/>
              <a:t>(s)</a:t>
            </a:r>
          </a:p>
          <a:p>
            <a:pPr marL="342900" indent="-342900">
              <a:buChar char="•"/>
            </a:pPr>
            <a:r>
              <a:rPr lang="da-DK" sz="2400" err="1"/>
              <a:t>Consider</a:t>
            </a:r>
            <a:r>
              <a:rPr lang="da-DK" sz="2400">
                <a:ea typeface="+mn-lt"/>
                <a:cs typeface="+mn-lt"/>
              </a:rPr>
              <a:t> </a:t>
            </a:r>
            <a:r>
              <a:rPr lang="da-DK" sz="2400" err="1">
                <a:ea typeface="+mn-lt"/>
                <a:cs typeface="+mn-lt"/>
              </a:rPr>
              <a:t>target</a:t>
            </a:r>
            <a:r>
              <a:rPr lang="da-DK" sz="2400">
                <a:ea typeface="+mn-lt"/>
                <a:cs typeface="+mn-lt"/>
              </a:rPr>
              <a:t> </a:t>
            </a:r>
            <a:r>
              <a:rPr lang="da-DK" sz="2400" err="1">
                <a:ea typeface="+mn-lt"/>
                <a:cs typeface="+mn-lt"/>
              </a:rPr>
              <a:t>group</a:t>
            </a:r>
            <a:r>
              <a:rPr lang="da-DK" sz="2400">
                <a:ea typeface="+mn-lt"/>
                <a:cs typeface="+mn-lt"/>
              </a:rPr>
              <a:t> </a:t>
            </a:r>
            <a:r>
              <a:rPr lang="da-DK" sz="2400" err="1">
                <a:ea typeface="+mn-lt"/>
                <a:cs typeface="+mn-lt"/>
              </a:rPr>
              <a:t>demographics</a:t>
            </a:r>
            <a:r>
              <a:rPr lang="da-DK" sz="2400">
                <a:ea typeface="+mn-lt"/>
                <a:cs typeface="+mn-lt"/>
              </a:rPr>
              <a:t> or segments (</a:t>
            </a:r>
            <a:r>
              <a:rPr lang="da-DK" sz="2400" err="1">
                <a:ea typeface="+mn-lt"/>
                <a:cs typeface="+mn-lt"/>
              </a:rPr>
              <a:t>primary</a:t>
            </a:r>
            <a:r>
              <a:rPr lang="da-DK" sz="2400">
                <a:ea typeface="+mn-lt"/>
                <a:cs typeface="+mn-lt"/>
              </a:rPr>
              <a:t>, </a:t>
            </a:r>
            <a:r>
              <a:rPr lang="da-DK" sz="2400" err="1">
                <a:ea typeface="+mn-lt"/>
                <a:cs typeface="+mn-lt"/>
              </a:rPr>
              <a:t>secondary</a:t>
            </a:r>
            <a:r>
              <a:rPr lang="da-DK" sz="2400">
                <a:ea typeface="+mn-lt"/>
                <a:cs typeface="+mn-lt"/>
              </a:rPr>
              <a:t>, and </a:t>
            </a:r>
            <a:r>
              <a:rPr lang="da-DK" sz="2400" err="1">
                <a:ea typeface="+mn-lt"/>
                <a:cs typeface="+mn-lt"/>
              </a:rPr>
              <a:t>intermediate</a:t>
            </a:r>
            <a:r>
              <a:rPr lang="da-DK" sz="2400">
                <a:ea typeface="+mn-lt"/>
                <a:cs typeface="+mn-lt"/>
              </a:rPr>
              <a:t>), and </a:t>
            </a:r>
            <a:r>
              <a:rPr lang="da-DK" sz="2400" err="1">
                <a:ea typeface="+mn-lt"/>
                <a:cs typeface="+mn-lt"/>
              </a:rPr>
              <a:t>define</a:t>
            </a:r>
            <a:r>
              <a:rPr lang="da-DK" sz="2400">
                <a:ea typeface="+mn-lt"/>
                <a:cs typeface="+mn-lt"/>
              </a:rPr>
              <a:t> </a:t>
            </a:r>
            <a:r>
              <a:rPr lang="da-DK" sz="2400" err="1">
                <a:ea typeface="+mn-lt"/>
                <a:cs typeface="+mn-lt"/>
              </a:rPr>
              <a:t>channels</a:t>
            </a:r>
            <a:r>
              <a:rPr lang="da-DK" sz="2400">
                <a:ea typeface="+mn-lt"/>
                <a:cs typeface="+mn-lt"/>
              </a:rPr>
              <a:t>, messages, and the </a:t>
            </a:r>
            <a:r>
              <a:rPr lang="da-DK" sz="2400" err="1">
                <a:ea typeface="+mn-lt"/>
                <a:cs typeface="+mn-lt"/>
              </a:rPr>
              <a:t>degree</a:t>
            </a:r>
            <a:r>
              <a:rPr lang="da-DK" sz="2400">
                <a:ea typeface="+mn-lt"/>
                <a:cs typeface="+mn-lt"/>
              </a:rPr>
              <a:t> of </a:t>
            </a:r>
            <a:r>
              <a:rPr lang="da-DK" sz="2400" err="1">
                <a:ea typeface="+mn-lt"/>
                <a:cs typeface="+mn-lt"/>
              </a:rPr>
              <a:t>interaction</a:t>
            </a:r>
            <a:r>
              <a:rPr lang="da-DK" sz="2400">
                <a:ea typeface="+mn-lt"/>
                <a:cs typeface="+mn-lt"/>
              </a:rPr>
              <a:t> and </a:t>
            </a:r>
            <a:r>
              <a:rPr lang="da-DK" sz="2400" err="1">
                <a:ea typeface="+mn-lt"/>
                <a:cs typeface="+mn-lt"/>
              </a:rPr>
              <a:t>inclusivity</a:t>
            </a:r>
            <a:r>
              <a:rPr lang="da-DK" sz="2400">
                <a:ea typeface="+mn-lt"/>
                <a:cs typeface="+mn-lt"/>
              </a:rPr>
              <a:t> </a:t>
            </a:r>
            <a:r>
              <a:rPr lang="da-DK" sz="2400" err="1">
                <a:ea typeface="+mn-lt"/>
                <a:cs typeface="+mn-lt"/>
              </a:rPr>
              <a:t>accordingly</a:t>
            </a:r>
            <a:endParaRPr lang="da-DK" sz="2400">
              <a:ea typeface="+mn-lt"/>
              <a:cs typeface="+mn-lt"/>
            </a:endParaRPr>
          </a:p>
          <a:p>
            <a:r>
              <a:rPr lang="da-DK" sz="2800" b="1"/>
              <a:t>Understand </a:t>
            </a:r>
            <a:r>
              <a:rPr lang="da-DK" sz="2800" b="1" err="1"/>
              <a:t>what</a:t>
            </a:r>
            <a:r>
              <a:rPr lang="da-DK" sz="2800" b="1"/>
              <a:t> </a:t>
            </a:r>
            <a:r>
              <a:rPr lang="da-DK" sz="2800" b="1" err="1"/>
              <a:t>motivates</a:t>
            </a:r>
            <a:r>
              <a:rPr lang="da-DK" sz="2800" b="1"/>
              <a:t> the </a:t>
            </a:r>
            <a:r>
              <a:rPr lang="da-DK" sz="2800" b="1" err="1"/>
              <a:t>audience</a:t>
            </a:r>
            <a:r>
              <a:rPr lang="da-DK" sz="2800" b="1"/>
              <a:t>(s)</a:t>
            </a:r>
          </a:p>
          <a:p>
            <a:pPr marL="342900" indent="-342900">
              <a:buChar char="•"/>
            </a:pPr>
            <a:r>
              <a:rPr lang="da-DK" sz="2400"/>
              <a:t>Participants </a:t>
            </a:r>
            <a:r>
              <a:rPr lang="da-DK" sz="2400" err="1"/>
              <a:t>may</a:t>
            </a:r>
            <a:r>
              <a:rPr lang="da-DK" sz="2400"/>
              <a:t> </a:t>
            </a:r>
            <a:r>
              <a:rPr lang="da-DK" sz="2400" err="1"/>
              <a:t>be</a:t>
            </a:r>
            <a:r>
              <a:rPr lang="da-DK" sz="2400"/>
              <a:t> driven by a mix of </a:t>
            </a:r>
            <a:r>
              <a:rPr lang="da-DK" sz="2400" err="1"/>
              <a:t>extrinsic</a:t>
            </a:r>
            <a:r>
              <a:rPr lang="da-DK" sz="2400"/>
              <a:t> motivations, </a:t>
            </a:r>
            <a:r>
              <a:rPr lang="da-DK" sz="2400" err="1"/>
              <a:t>such</a:t>
            </a:r>
            <a:r>
              <a:rPr lang="da-DK" sz="2400"/>
              <a:t> as </a:t>
            </a:r>
            <a:r>
              <a:rPr lang="da-DK" sz="2400" err="1"/>
              <a:t>recognition</a:t>
            </a:r>
            <a:r>
              <a:rPr lang="da-DK" sz="2400"/>
              <a:t>, status, </a:t>
            </a:r>
            <a:r>
              <a:rPr lang="da-DK" sz="2400" err="1"/>
              <a:t>identification</a:t>
            </a:r>
            <a:r>
              <a:rPr lang="da-DK" sz="2400"/>
              <a:t>, and </a:t>
            </a:r>
            <a:r>
              <a:rPr lang="da-DK" sz="2400" err="1"/>
              <a:t>other</a:t>
            </a:r>
            <a:r>
              <a:rPr lang="da-DK" sz="2400"/>
              <a:t> </a:t>
            </a:r>
            <a:r>
              <a:rPr lang="da-DK" sz="2400" err="1"/>
              <a:t>benefits</a:t>
            </a:r>
            <a:r>
              <a:rPr lang="da-DK" sz="2400"/>
              <a:t>, and </a:t>
            </a:r>
            <a:r>
              <a:rPr lang="da-DK" sz="2400" err="1"/>
              <a:t>intrinsic</a:t>
            </a:r>
            <a:r>
              <a:rPr lang="da-DK" sz="2400"/>
              <a:t> motivations, </a:t>
            </a:r>
            <a:r>
              <a:rPr lang="da-DK" sz="2400" err="1"/>
              <a:t>such</a:t>
            </a:r>
            <a:r>
              <a:rPr lang="da-DK" sz="2400"/>
              <a:t> as </a:t>
            </a:r>
            <a:r>
              <a:rPr lang="da-DK" sz="2400" err="1"/>
              <a:t>enjoyment</a:t>
            </a:r>
            <a:r>
              <a:rPr lang="da-DK" sz="2400"/>
              <a:t>, </a:t>
            </a:r>
            <a:r>
              <a:rPr lang="da-DK" sz="2400" err="1"/>
              <a:t>personal</a:t>
            </a:r>
            <a:r>
              <a:rPr lang="da-DK" sz="2400"/>
              <a:t> </a:t>
            </a:r>
            <a:r>
              <a:rPr lang="da-DK" sz="2400" err="1"/>
              <a:t>growth</a:t>
            </a:r>
            <a:r>
              <a:rPr lang="da-DK" sz="2400"/>
              <a:t>, sense of purpose, learning and </a:t>
            </a:r>
            <a:r>
              <a:rPr lang="da-DK" sz="2400" err="1"/>
              <a:t>skill</a:t>
            </a:r>
            <a:r>
              <a:rPr lang="da-DK" sz="2400"/>
              <a:t> </a:t>
            </a:r>
            <a:r>
              <a:rPr lang="da-DK" sz="2400" err="1"/>
              <a:t>development</a:t>
            </a:r>
            <a:r>
              <a:rPr lang="da-DK" sz="2400"/>
              <a:t> etc. </a:t>
            </a:r>
          </a:p>
        </p:txBody>
      </p:sp>
      <p:sp>
        <p:nvSpPr>
          <p:cNvPr id="3" name="Pladsholder til tekst 2">
            <a:extLst>
              <a:ext uri="{FF2B5EF4-FFF2-40B4-BE49-F238E27FC236}">
                <a16:creationId xmlns:a16="http://schemas.microsoft.com/office/drawing/2014/main" id="{252CC2F2-A8DB-7897-A311-4D92C1C4820F}"/>
              </a:ext>
            </a:extLst>
          </p:cNvPr>
          <p:cNvSpPr>
            <a:spLocks noGrp="1"/>
          </p:cNvSpPr>
          <p:nvPr>
            <p:ph type="body" sz="quarter" idx="11"/>
          </p:nvPr>
        </p:nvSpPr>
        <p:spPr/>
        <p:txBody>
          <a:bodyPr lIns="91440" tIns="45720" rIns="91440" bIns="45720" anchor="t"/>
          <a:lstStyle/>
          <a:p>
            <a:r>
              <a:rPr lang="da-DK"/>
              <a:t>The </a:t>
            </a:r>
            <a:r>
              <a:rPr lang="da-DK" err="1"/>
              <a:t>building</a:t>
            </a:r>
            <a:r>
              <a:rPr lang="da-DK"/>
              <a:t> </a:t>
            </a:r>
            <a:r>
              <a:rPr lang="da-DK" err="1"/>
              <a:t>blocks</a:t>
            </a:r>
            <a:r>
              <a:rPr lang="da-DK"/>
              <a:t> of the </a:t>
            </a:r>
            <a:r>
              <a:rPr lang="da-DK" err="1"/>
              <a:t>communication</a:t>
            </a:r>
            <a:r>
              <a:rPr lang="da-DK"/>
              <a:t> plan</a:t>
            </a:r>
          </a:p>
        </p:txBody>
      </p:sp>
      <p:sp>
        <p:nvSpPr>
          <p:cNvPr id="2" name="Pladsholder til tekst 1">
            <a:extLst>
              <a:ext uri="{FF2B5EF4-FFF2-40B4-BE49-F238E27FC236}">
                <a16:creationId xmlns:a16="http://schemas.microsoft.com/office/drawing/2014/main" id="{E77EBE03-8AF1-50C6-6C33-8E02E34C57C6}"/>
              </a:ext>
            </a:extLst>
          </p:cNvPr>
          <p:cNvSpPr>
            <a:spLocks noGrp="1"/>
          </p:cNvSpPr>
          <p:nvPr>
            <p:ph type="body" sz="quarter" idx="10"/>
          </p:nvPr>
        </p:nvSpPr>
        <p:spPr/>
        <p:txBody>
          <a:bodyPr lIns="91440" tIns="45720" rIns="91440" bIns="45720" anchor="t"/>
          <a:lstStyle/>
          <a:p>
            <a:r>
              <a:rPr lang="da-DK" err="1"/>
              <a:t>Every</a:t>
            </a:r>
            <a:r>
              <a:rPr lang="da-DK"/>
              <a:t> </a:t>
            </a:r>
            <a:r>
              <a:rPr lang="da-DK" err="1"/>
              <a:t>good</a:t>
            </a:r>
            <a:r>
              <a:rPr lang="da-DK"/>
              <a:t> </a:t>
            </a:r>
            <a:r>
              <a:rPr lang="da-DK" err="1"/>
              <a:t>citizen</a:t>
            </a:r>
            <a:r>
              <a:rPr lang="da-DK"/>
              <a:t> science </a:t>
            </a:r>
            <a:r>
              <a:rPr lang="da-DK" err="1"/>
              <a:t>project</a:t>
            </a:r>
            <a:r>
              <a:rPr lang="da-DK"/>
              <a:t> </a:t>
            </a:r>
            <a:r>
              <a:rPr lang="da-DK" err="1"/>
              <a:t>comes</a:t>
            </a:r>
            <a:r>
              <a:rPr lang="da-DK"/>
              <a:t> with a solid and </a:t>
            </a:r>
            <a:r>
              <a:rPr lang="da-DK" err="1"/>
              <a:t>sustainable</a:t>
            </a:r>
            <a:r>
              <a:rPr lang="da-DK"/>
              <a:t> </a:t>
            </a:r>
            <a:r>
              <a:rPr lang="da-DK" err="1"/>
              <a:t>communication</a:t>
            </a:r>
            <a:r>
              <a:rPr lang="da-DK"/>
              <a:t> plan</a:t>
            </a:r>
          </a:p>
        </p:txBody>
      </p:sp>
    </p:spTree>
    <p:extLst>
      <p:ext uri="{BB962C8B-B14F-4D97-AF65-F5344CB8AC3E}">
        <p14:creationId xmlns:p14="http://schemas.microsoft.com/office/powerpoint/2010/main" val="131407955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060606"/>
        </a:solidFill>
        <a:effectLst/>
      </p:bgPr>
    </p:bg>
    <p:spTree>
      <p:nvGrpSpPr>
        <p:cNvPr id="1" name=""/>
        <p:cNvGrpSpPr/>
        <p:nvPr/>
      </p:nvGrpSpPr>
      <p:grpSpPr>
        <a:xfrm>
          <a:off x="0" y="0"/>
          <a:ext cx="0" cy="0"/>
          <a:chOff x="0" y="0"/>
          <a:chExt cx="0" cy="0"/>
        </a:xfrm>
      </p:grpSpPr>
      <p:pic>
        <p:nvPicPr>
          <p:cNvPr id="2" name="Billede 1" descr="Et billede, der indeholder tekst, skærmbillede, tøj, person&#10;&#10;Beskrivelsen er genereret automatisk">
            <a:extLst>
              <a:ext uri="{FF2B5EF4-FFF2-40B4-BE49-F238E27FC236}">
                <a16:creationId xmlns:a16="http://schemas.microsoft.com/office/drawing/2014/main" id="{CCE0E4F3-35E1-DBC8-0AA8-3A1678E98F49}"/>
              </a:ext>
            </a:extLst>
          </p:cNvPr>
          <p:cNvPicPr>
            <a:picLocks noChangeAspect="1"/>
          </p:cNvPicPr>
          <p:nvPr/>
        </p:nvPicPr>
        <p:blipFill rotWithShape="1">
          <a:blip r:embed="rId2"/>
          <a:srcRect l="263" t="-58" r="57536" b="-54"/>
          <a:stretch/>
        </p:blipFill>
        <p:spPr>
          <a:xfrm>
            <a:off x="948629" y="-152000"/>
            <a:ext cx="2963767" cy="7771287"/>
          </a:xfrm>
          <a:prstGeom prst="rect">
            <a:avLst/>
          </a:prstGeom>
        </p:spPr>
      </p:pic>
      <p:pic>
        <p:nvPicPr>
          <p:cNvPr id="3" name="Billede 2">
            <a:extLst>
              <a:ext uri="{FF2B5EF4-FFF2-40B4-BE49-F238E27FC236}">
                <a16:creationId xmlns:a16="http://schemas.microsoft.com/office/drawing/2014/main" id="{734C797D-FF49-DF82-86C1-41E4D34A349C}"/>
              </a:ext>
            </a:extLst>
          </p:cNvPr>
          <p:cNvPicPr>
            <a:picLocks noChangeAspect="1"/>
          </p:cNvPicPr>
          <p:nvPr/>
        </p:nvPicPr>
        <p:blipFill>
          <a:blip r:embed="rId3"/>
          <a:stretch>
            <a:fillRect/>
          </a:stretch>
        </p:blipFill>
        <p:spPr>
          <a:xfrm>
            <a:off x="980513" y="6193211"/>
            <a:ext cx="710454" cy="675153"/>
          </a:xfrm>
          <a:prstGeom prst="rect">
            <a:avLst/>
          </a:prstGeom>
        </p:spPr>
      </p:pic>
      <p:pic>
        <p:nvPicPr>
          <p:cNvPr id="6" name="Billede 5" descr="Join the hackAIR Contest - Draxis">
            <a:extLst>
              <a:ext uri="{FF2B5EF4-FFF2-40B4-BE49-F238E27FC236}">
                <a16:creationId xmlns:a16="http://schemas.microsoft.com/office/drawing/2014/main" id="{E4A782AF-28B0-C79C-DECF-538D394DE27E}"/>
              </a:ext>
            </a:extLst>
          </p:cNvPr>
          <p:cNvPicPr>
            <a:picLocks noChangeAspect="1"/>
          </p:cNvPicPr>
          <p:nvPr/>
        </p:nvPicPr>
        <p:blipFill>
          <a:blip r:embed="rId4"/>
          <a:stretch>
            <a:fillRect/>
          </a:stretch>
        </p:blipFill>
        <p:spPr>
          <a:xfrm>
            <a:off x="4338917" y="-76199"/>
            <a:ext cx="6992468" cy="6956610"/>
          </a:xfrm>
          <a:prstGeom prst="rect">
            <a:avLst/>
          </a:prstGeom>
        </p:spPr>
      </p:pic>
    </p:spTree>
    <p:extLst>
      <p:ext uri="{BB962C8B-B14F-4D97-AF65-F5344CB8AC3E}">
        <p14:creationId xmlns:p14="http://schemas.microsoft.com/office/powerpoint/2010/main" val="334986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060606"/>
        </a:solidFill>
        <a:effectLst/>
      </p:bgPr>
    </p:bg>
    <p:spTree>
      <p:nvGrpSpPr>
        <p:cNvPr id="1" name=""/>
        <p:cNvGrpSpPr/>
        <p:nvPr/>
      </p:nvGrpSpPr>
      <p:grpSpPr>
        <a:xfrm>
          <a:off x="0" y="0"/>
          <a:ext cx="0" cy="0"/>
          <a:chOff x="0" y="0"/>
          <a:chExt cx="0" cy="0"/>
        </a:xfrm>
      </p:grpSpPr>
      <p:pic>
        <p:nvPicPr>
          <p:cNvPr id="2" name="Billede 1" descr="Et billede, der indeholder tekst, skærmbillede, tøj, person&#10;&#10;Beskrivelsen er genereret automatisk">
            <a:extLst>
              <a:ext uri="{FF2B5EF4-FFF2-40B4-BE49-F238E27FC236}">
                <a16:creationId xmlns:a16="http://schemas.microsoft.com/office/drawing/2014/main" id="{CCE0E4F3-35E1-DBC8-0AA8-3A1678E98F49}"/>
              </a:ext>
            </a:extLst>
          </p:cNvPr>
          <p:cNvPicPr>
            <a:picLocks noChangeAspect="1"/>
          </p:cNvPicPr>
          <p:nvPr/>
        </p:nvPicPr>
        <p:blipFill rotWithShape="1">
          <a:blip r:embed="rId2"/>
          <a:srcRect l="43333" t="1379" r="725" b="51"/>
          <a:stretch/>
        </p:blipFill>
        <p:spPr>
          <a:xfrm>
            <a:off x="188258" y="401"/>
            <a:ext cx="3519184" cy="6858692"/>
          </a:xfrm>
          <a:prstGeom prst="rect">
            <a:avLst/>
          </a:prstGeom>
        </p:spPr>
      </p:pic>
      <p:pic>
        <p:nvPicPr>
          <p:cNvPr id="5" name="Billede 4" descr="Et billede, der indeholder sky, tøj, udendørs, person&#10;&#10;Beskrivelsen er genereret automatisk">
            <a:extLst>
              <a:ext uri="{FF2B5EF4-FFF2-40B4-BE49-F238E27FC236}">
                <a16:creationId xmlns:a16="http://schemas.microsoft.com/office/drawing/2014/main" id="{C275AAF0-E0A9-DB3B-1180-B556D78C26B4}"/>
              </a:ext>
            </a:extLst>
          </p:cNvPr>
          <p:cNvPicPr>
            <a:picLocks noChangeAspect="1"/>
          </p:cNvPicPr>
          <p:nvPr/>
        </p:nvPicPr>
        <p:blipFill rotWithShape="1">
          <a:blip r:embed="rId3"/>
          <a:srcRect t="-173" b="345"/>
          <a:stretch/>
        </p:blipFill>
        <p:spPr>
          <a:xfrm>
            <a:off x="3810001" y="428197"/>
            <a:ext cx="8624046" cy="5831290"/>
          </a:xfrm>
          <a:prstGeom prst="rect">
            <a:avLst/>
          </a:prstGeom>
        </p:spPr>
      </p:pic>
      <p:pic>
        <p:nvPicPr>
          <p:cNvPr id="4" name="Billede 3" descr="Et billede, der indeholder hvirvelløse dyr, skal, jord, Bløddyr&#10;&#10;Beskrivelsen er genereret automatisk">
            <a:extLst>
              <a:ext uri="{FF2B5EF4-FFF2-40B4-BE49-F238E27FC236}">
                <a16:creationId xmlns:a16="http://schemas.microsoft.com/office/drawing/2014/main" id="{B44F439A-5342-5B17-97AB-431AAB5FA4B8}"/>
              </a:ext>
            </a:extLst>
          </p:cNvPr>
          <p:cNvPicPr>
            <a:picLocks noChangeAspect="1"/>
          </p:cNvPicPr>
          <p:nvPr/>
        </p:nvPicPr>
        <p:blipFill>
          <a:blip r:embed="rId4"/>
          <a:stretch>
            <a:fillRect/>
          </a:stretch>
        </p:blipFill>
        <p:spPr>
          <a:xfrm>
            <a:off x="215154" y="35773"/>
            <a:ext cx="3451410" cy="2348923"/>
          </a:xfrm>
          <a:prstGeom prst="rect">
            <a:avLst/>
          </a:prstGeom>
        </p:spPr>
      </p:pic>
    </p:spTree>
    <p:extLst>
      <p:ext uri="{BB962C8B-B14F-4D97-AF65-F5344CB8AC3E}">
        <p14:creationId xmlns:p14="http://schemas.microsoft.com/office/powerpoint/2010/main" val="356720246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4427B6D2-0C0E-4704-D426-1AEBC675BA91}"/>
              </a:ext>
            </a:extLst>
          </p:cNvPr>
          <p:cNvSpPr>
            <a:spLocks noGrp="1"/>
          </p:cNvSpPr>
          <p:nvPr>
            <p:ph type="body" sz="quarter" idx="12"/>
          </p:nvPr>
        </p:nvSpPr>
        <p:spPr/>
        <p:txBody>
          <a:bodyPr lIns="91440" tIns="45720" rIns="91440" bIns="45720" anchor="t"/>
          <a:lstStyle/>
          <a:p>
            <a:r>
              <a:rPr lang="da-DK" sz="2800" b="1" err="1"/>
              <a:t>Engage</a:t>
            </a:r>
            <a:r>
              <a:rPr lang="da-DK" sz="2800" b="1"/>
              <a:t> with the </a:t>
            </a:r>
            <a:r>
              <a:rPr lang="da-DK" sz="2800" b="1" err="1"/>
              <a:t>target</a:t>
            </a:r>
            <a:r>
              <a:rPr lang="da-DK" sz="2800" b="1"/>
              <a:t> </a:t>
            </a:r>
            <a:r>
              <a:rPr lang="da-DK" sz="2800" b="1" err="1"/>
              <a:t>audience</a:t>
            </a:r>
            <a:r>
              <a:rPr lang="da-DK" sz="2800" b="1"/>
              <a:t>(s) in </a:t>
            </a:r>
            <a:r>
              <a:rPr lang="da-DK" sz="2800" b="1" err="1"/>
              <a:t>various</a:t>
            </a:r>
            <a:r>
              <a:rPr lang="da-DK" sz="2800" b="1"/>
              <a:t> </a:t>
            </a:r>
            <a:r>
              <a:rPr lang="da-DK" sz="2800" b="1" err="1"/>
              <a:t>ways</a:t>
            </a:r>
            <a:endParaRPr lang="da-DK" sz="2800" b="1"/>
          </a:p>
          <a:p>
            <a:pPr marL="342900" indent="-342900">
              <a:buChar char="•"/>
            </a:pPr>
            <a:r>
              <a:rPr lang="da-DK" sz="2400" err="1"/>
              <a:t>Use</a:t>
            </a:r>
            <a:r>
              <a:rPr lang="da-DK" sz="2400"/>
              <a:t> </a:t>
            </a:r>
            <a:r>
              <a:rPr lang="da-DK" sz="2400" err="1"/>
              <a:t>different</a:t>
            </a:r>
            <a:r>
              <a:rPr lang="da-DK" sz="2400"/>
              <a:t> media and formats to </a:t>
            </a:r>
            <a:r>
              <a:rPr lang="da-DK" sz="2400" err="1"/>
              <a:t>engage</a:t>
            </a:r>
            <a:r>
              <a:rPr lang="da-DK" sz="2400"/>
              <a:t> with the </a:t>
            </a:r>
            <a:r>
              <a:rPr lang="da-DK" sz="2400" err="1"/>
              <a:t>audience</a:t>
            </a:r>
            <a:r>
              <a:rPr lang="da-DK" sz="2400"/>
              <a:t>, </a:t>
            </a:r>
            <a:r>
              <a:rPr lang="da-DK" sz="2400" err="1"/>
              <a:t>such</a:t>
            </a:r>
            <a:r>
              <a:rPr lang="da-DK" sz="2400"/>
              <a:t> as online platforms and apps, in-person ro virtual workshops or </a:t>
            </a:r>
            <a:r>
              <a:rPr lang="da-DK" sz="2400" err="1"/>
              <a:t>training</a:t>
            </a:r>
            <a:r>
              <a:rPr lang="da-DK" sz="2400"/>
              <a:t> sessions, and </a:t>
            </a:r>
            <a:r>
              <a:rPr lang="da-DK" sz="2400" err="1"/>
              <a:t>educational</a:t>
            </a:r>
            <a:r>
              <a:rPr lang="da-DK" sz="2400"/>
              <a:t> </a:t>
            </a:r>
            <a:r>
              <a:rPr lang="da-DK" sz="2400" err="1"/>
              <a:t>outreach</a:t>
            </a:r>
            <a:r>
              <a:rPr lang="da-DK" sz="2400"/>
              <a:t> and events</a:t>
            </a:r>
            <a:endParaRPr lang="da-DK" sz="2400" err="1"/>
          </a:p>
          <a:p>
            <a:r>
              <a:rPr lang="da-DK" sz="2800" b="1" err="1"/>
              <a:t>Evaluate</a:t>
            </a:r>
            <a:r>
              <a:rPr lang="da-DK" sz="2800" b="1"/>
              <a:t> and </a:t>
            </a:r>
            <a:r>
              <a:rPr lang="da-DK" sz="2800" b="1" err="1"/>
              <a:t>improve</a:t>
            </a:r>
            <a:r>
              <a:rPr lang="da-DK" sz="2800" b="1"/>
              <a:t> the </a:t>
            </a:r>
            <a:r>
              <a:rPr lang="da-DK" sz="2800" b="1" err="1"/>
              <a:t>materials</a:t>
            </a:r>
            <a:r>
              <a:rPr lang="da-DK" sz="2800" b="1"/>
              <a:t> and </a:t>
            </a:r>
            <a:r>
              <a:rPr lang="da-DK" sz="2800" b="1" err="1"/>
              <a:t>activities</a:t>
            </a:r>
            <a:endParaRPr lang="da-DK" sz="2800" b="1"/>
          </a:p>
          <a:p>
            <a:pPr marL="342900" indent="-342900">
              <a:buChar char="•"/>
            </a:pPr>
            <a:r>
              <a:rPr lang="da-DK" sz="2400" err="1"/>
              <a:t>Evaluate</a:t>
            </a:r>
            <a:r>
              <a:rPr lang="da-DK" sz="2400"/>
              <a:t> the </a:t>
            </a:r>
            <a:r>
              <a:rPr lang="da-DK" sz="2400" err="1"/>
              <a:t>effectiveness</a:t>
            </a:r>
            <a:r>
              <a:rPr lang="da-DK" sz="2400"/>
              <a:t> of </a:t>
            </a:r>
            <a:r>
              <a:rPr lang="da-DK" sz="2400" err="1"/>
              <a:t>communication</a:t>
            </a:r>
            <a:r>
              <a:rPr lang="da-DK" sz="2400"/>
              <a:t> </a:t>
            </a:r>
            <a:r>
              <a:rPr lang="da-DK" sz="2400" err="1"/>
              <a:t>materials</a:t>
            </a:r>
            <a:r>
              <a:rPr lang="da-DK" sz="2400"/>
              <a:t> and </a:t>
            </a:r>
            <a:r>
              <a:rPr lang="da-DK" sz="2400" err="1"/>
              <a:t>activities</a:t>
            </a:r>
            <a:r>
              <a:rPr lang="da-DK" sz="2400"/>
              <a:t> </a:t>
            </a:r>
            <a:r>
              <a:rPr lang="da-DK" sz="2400" err="1"/>
              <a:t>through</a:t>
            </a:r>
            <a:r>
              <a:rPr lang="da-DK" sz="2400"/>
              <a:t> feedback </a:t>
            </a:r>
            <a:r>
              <a:rPr lang="da-DK" sz="2400" err="1"/>
              <a:t>surveys</a:t>
            </a:r>
            <a:r>
              <a:rPr lang="da-DK" sz="2400"/>
              <a:t>, data </a:t>
            </a:r>
            <a:r>
              <a:rPr lang="da-DK" sz="2400" err="1"/>
              <a:t>analysis</a:t>
            </a:r>
            <a:r>
              <a:rPr lang="da-DK" sz="2400"/>
              <a:t>, and participant interviews to </a:t>
            </a:r>
            <a:r>
              <a:rPr lang="da-DK" sz="2400" err="1"/>
              <a:t>ensure</a:t>
            </a:r>
            <a:r>
              <a:rPr lang="da-DK" sz="2400"/>
              <a:t> </a:t>
            </a:r>
            <a:r>
              <a:rPr lang="da-DK" sz="2400" err="1"/>
              <a:t>that</a:t>
            </a:r>
            <a:r>
              <a:rPr lang="da-DK" sz="2400"/>
              <a:t> information is clear, </a:t>
            </a:r>
            <a:r>
              <a:rPr lang="da-DK" sz="2400" err="1"/>
              <a:t>engaging</a:t>
            </a:r>
            <a:r>
              <a:rPr lang="da-DK" sz="2400"/>
              <a:t>, and meeting the </a:t>
            </a:r>
            <a:r>
              <a:rPr lang="da-DK" sz="2400" err="1"/>
              <a:t>needs</a:t>
            </a:r>
            <a:r>
              <a:rPr lang="da-DK" sz="2400"/>
              <a:t> of participants and </a:t>
            </a:r>
            <a:r>
              <a:rPr lang="da-DK" sz="2400" err="1"/>
              <a:t>aims</a:t>
            </a:r>
            <a:r>
              <a:rPr lang="da-DK" sz="2400"/>
              <a:t> of the </a:t>
            </a:r>
            <a:r>
              <a:rPr lang="da-DK" sz="2400" err="1"/>
              <a:t>project</a:t>
            </a:r>
            <a:endParaRPr lang="da-DK" sz="2400"/>
          </a:p>
        </p:txBody>
      </p:sp>
      <p:sp>
        <p:nvSpPr>
          <p:cNvPr id="3" name="Pladsholder til tekst 2">
            <a:extLst>
              <a:ext uri="{FF2B5EF4-FFF2-40B4-BE49-F238E27FC236}">
                <a16:creationId xmlns:a16="http://schemas.microsoft.com/office/drawing/2014/main" id="{252CC2F2-A8DB-7897-A311-4D92C1C4820F}"/>
              </a:ext>
            </a:extLst>
          </p:cNvPr>
          <p:cNvSpPr>
            <a:spLocks noGrp="1"/>
          </p:cNvSpPr>
          <p:nvPr>
            <p:ph type="body" sz="quarter" idx="11"/>
          </p:nvPr>
        </p:nvSpPr>
        <p:spPr/>
        <p:txBody>
          <a:bodyPr lIns="91440" tIns="45720" rIns="91440" bIns="45720" anchor="t"/>
          <a:lstStyle/>
          <a:p>
            <a:r>
              <a:rPr lang="da-DK"/>
              <a:t>The </a:t>
            </a:r>
            <a:r>
              <a:rPr lang="da-DK" err="1"/>
              <a:t>building</a:t>
            </a:r>
            <a:r>
              <a:rPr lang="da-DK"/>
              <a:t> </a:t>
            </a:r>
            <a:r>
              <a:rPr lang="da-DK" err="1"/>
              <a:t>blocks</a:t>
            </a:r>
            <a:r>
              <a:rPr lang="da-DK"/>
              <a:t> of the </a:t>
            </a:r>
            <a:r>
              <a:rPr lang="da-DK" err="1"/>
              <a:t>communication</a:t>
            </a:r>
            <a:r>
              <a:rPr lang="da-DK"/>
              <a:t> plan</a:t>
            </a:r>
          </a:p>
        </p:txBody>
      </p:sp>
      <p:sp>
        <p:nvSpPr>
          <p:cNvPr id="2" name="Pladsholder til tekst 1">
            <a:extLst>
              <a:ext uri="{FF2B5EF4-FFF2-40B4-BE49-F238E27FC236}">
                <a16:creationId xmlns:a16="http://schemas.microsoft.com/office/drawing/2014/main" id="{E77EBE03-8AF1-50C6-6C33-8E02E34C57C6}"/>
              </a:ext>
            </a:extLst>
          </p:cNvPr>
          <p:cNvSpPr>
            <a:spLocks noGrp="1"/>
          </p:cNvSpPr>
          <p:nvPr>
            <p:ph type="body" sz="quarter" idx="10"/>
          </p:nvPr>
        </p:nvSpPr>
        <p:spPr/>
        <p:txBody>
          <a:bodyPr lIns="91440" tIns="45720" rIns="91440" bIns="45720" anchor="t"/>
          <a:lstStyle/>
          <a:p>
            <a:r>
              <a:rPr lang="da-DK" err="1"/>
              <a:t>Every</a:t>
            </a:r>
            <a:r>
              <a:rPr lang="da-DK"/>
              <a:t> </a:t>
            </a:r>
            <a:r>
              <a:rPr lang="da-DK" err="1"/>
              <a:t>good</a:t>
            </a:r>
            <a:r>
              <a:rPr lang="da-DK"/>
              <a:t> </a:t>
            </a:r>
            <a:r>
              <a:rPr lang="da-DK" err="1"/>
              <a:t>citizen</a:t>
            </a:r>
            <a:r>
              <a:rPr lang="da-DK"/>
              <a:t> science </a:t>
            </a:r>
            <a:r>
              <a:rPr lang="da-DK" err="1"/>
              <a:t>project</a:t>
            </a:r>
            <a:r>
              <a:rPr lang="da-DK"/>
              <a:t> </a:t>
            </a:r>
            <a:r>
              <a:rPr lang="da-DK" err="1"/>
              <a:t>comes</a:t>
            </a:r>
            <a:r>
              <a:rPr lang="da-DK"/>
              <a:t> with a solid and </a:t>
            </a:r>
            <a:r>
              <a:rPr lang="da-DK" err="1"/>
              <a:t>sustainable</a:t>
            </a:r>
            <a:r>
              <a:rPr lang="da-DK"/>
              <a:t> </a:t>
            </a:r>
            <a:r>
              <a:rPr lang="da-DK" err="1"/>
              <a:t>communication</a:t>
            </a:r>
            <a:r>
              <a:rPr lang="da-DK"/>
              <a:t> plan</a:t>
            </a:r>
          </a:p>
        </p:txBody>
      </p:sp>
    </p:spTree>
    <p:extLst>
      <p:ext uri="{BB962C8B-B14F-4D97-AF65-F5344CB8AC3E}">
        <p14:creationId xmlns:p14="http://schemas.microsoft.com/office/powerpoint/2010/main" val="279110412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4427B6D2-0C0E-4704-D426-1AEBC675BA91}"/>
              </a:ext>
            </a:extLst>
          </p:cNvPr>
          <p:cNvSpPr>
            <a:spLocks noGrp="1"/>
          </p:cNvSpPr>
          <p:nvPr>
            <p:ph type="body" sz="quarter" idx="12"/>
          </p:nvPr>
        </p:nvSpPr>
        <p:spPr/>
        <p:txBody>
          <a:bodyPr lIns="91440" tIns="45720" rIns="91440" bIns="45720" anchor="t"/>
          <a:lstStyle/>
          <a:p>
            <a:r>
              <a:rPr lang="da-DK" sz="2800" b="1" err="1"/>
              <a:t>Hitch</a:t>
            </a:r>
            <a:r>
              <a:rPr lang="da-DK" sz="2800" b="1"/>
              <a:t> a ride on </a:t>
            </a:r>
            <a:r>
              <a:rPr lang="da-DK" sz="2800" b="1" err="1"/>
              <a:t>existing</a:t>
            </a:r>
            <a:r>
              <a:rPr lang="da-DK" sz="2800" b="1"/>
              <a:t> </a:t>
            </a:r>
            <a:r>
              <a:rPr lang="da-DK" sz="2800" b="1" err="1"/>
              <a:t>networks</a:t>
            </a:r>
            <a:endParaRPr lang="da-DK" sz="2800" b="1"/>
          </a:p>
          <a:p>
            <a:pPr marL="342900" indent="-342900">
              <a:buChar char="•"/>
            </a:pPr>
            <a:r>
              <a:rPr lang="da-DK" sz="2400"/>
              <a:t>Partner up with organisations or </a:t>
            </a:r>
            <a:r>
              <a:rPr lang="da-DK" sz="2400" err="1"/>
              <a:t>networks</a:t>
            </a:r>
            <a:r>
              <a:rPr lang="da-DK" sz="2400"/>
              <a:t> to </a:t>
            </a:r>
            <a:r>
              <a:rPr lang="da-DK" sz="2400" err="1"/>
              <a:t>get</a:t>
            </a:r>
            <a:r>
              <a:rPr lang="da-DK" sz="2400"/>
              <a:t> in touch with </a:t>
            </a:r>
            <a:r>
              <a:rPr lang="da-DK" sz="2400" err="1"/>
              <a:t>specific</a:t>
            </a:r>
            <a:r>
              <a:rPr lang="da-DK" sz="2400"/>
              <a:t> </a:t>
            </a:r>
            <a:r>
              <a:rPr lang="da-DK" sz="2400" err="1"/>
              <a:t>audiences</a:t>
            </a:r>
            <a:r>
              <a:rPr lang="da-DK" sz="2400"/>
              <a:t>, </a:t>
            </a:r>
            <a:r>
              <a:rPr lang="da-DK" sz="2400" err="1"/>
              <a:t>achieving</a:t>
            </a:r>
            <a:r>
              <a:rPr lang="da-DK" sz="2400"/>
              <a:t> </a:t>
            </a:r>
            <a:r>
              <a:rPr lang="da-DK" sz="2400" err="1"/>
              <a:t>greater</a:t>
            </a:r>
            <a:r>
              <a:rPr lang="da-DK" sz="2400"/>
              <a:t> </a:t>
            </a:r>
            <a:r>
              <a:rPr lang="da-DK" sz="2400" err="1"/>
              <a:t>reach</a:t>
            </a:r>
            <a:r>
              <a:rPr lang="da-DK" sz="2400"/>
              <a:t> and </a:t>
            </a:r>
            <a:r>
              <a:rPr lang="da-DK" sz="2400" err="1"/>
              <a:t>impact</a:t>
            </a:r>
          </a:p>
          <a:p>
            <a:pPr marL="1028700" lvl="1"/>
            <a:r>
              <a:rPr lang="da-DK" err="1"/>
              <a:t>Often</a:t>
            </a:r>
            <a:r>
              <a:rPr lang="da-DK"/>
              <a:t>, it </a:t>
            </a:r>
            <a:r>
              <a:rPr lang="da-DK" err="1"/>
              <a:t>makes</a:t>
            </a:r>
            <a:r>
              <a:rPr lang="da-DK"/>
              <a:t> </a:t>
            </a:r>
            <a:r>
              <a:rPr lang="da-DK" err="1"/>
              <a:t>little</a:t>
            </a:r>
            <a:r>
              <a:rPr lang="da-DK"/>
              <a:t> sense to </a:t>
            </a:r>
            <a:r>
              <a:rPr lang="da-DK" err="1"/>
              <a:t>build</a:t>
            </a:r>
            <a:r>
              <a:rPr lang="da-DK"/>
              <a:t> a community from scratch</a:t>
            </a:r>
          </a:p>
          <a:p>
            <a:r>
              <a:rPr lang="da-DK" sz="2800" b="1"/>
              <a:t>Offer </a:t>
            </a:r>
            <a:r>
              <a:rPr lang="da-DK" sz="2800" b="1" err="1"/>
              <a:t>fun</a:t>
            </a:r>
            <a:r>
              <a:rPr lang="da-DK" sz="2800" b="1"/>
              <a:t> and </a:t>
            </a:r>
            <a:r>
              <a:rPr lang="da-DK" sz="2800" b="1" err="1"/>
              <a:t>enjoyable</a:t>
            </a:r>
            <a:r>
              <a:rPr lang="da-DK" sz="2800" b="1"/>
              <a:t> </a:t>
            </a:r>
            <a:r>
              <a:rPr lang="da-DK" sz="2800" b="1" err="1"/>
              <a:t>experiences</a:t>
            </a:r>
            <a:endParaRPr lang="da-DK" sz="2800" b="1"/>
          </a:p>
          <a:p>
            <a:pPr marL="342900" indent="-342900">
              <a:buChar char="•"/>
            </a:pPr>
            <a:r>
              <a:rPr lang="da-DK" sz="2400" err="1">
                <a:ea typeface="+mn-lt"/>
                <a:cs typeface="+mn-lt"/>
              </a:rPr>
              <a:t>Participating</a:t>
            </a:r>
            <a:r>
              <a:rPr lang="da-DK" sz="2400">
                <a:ea typeface="+mn-lt"/>
                <a:cs typeface="+mn-lt"/>
              </a:rPr>
              <a:t> in </a:t>
            </a:r>
            <a:r>
              <a:rPr lang="da-DK" sz="2400" err="1">
                <a:ea typeface="+mn-lt"/>
                <a:cs typeface="+mn-lt"/>
              </a:rPr>
              <a:t>citizen</a:t>
            </a:r>
            <a:r>
              <a:rPr lang="da-DK" sz="2400">
                <a:ea typeface="+mn-lt"/>
                <a:cs typeface="+mn-lt"/>
              </a:rPr>
              <a:t> science </a:t>
            </a:r>
            <a:r>
              <a:rPr lang="da-DK" sz="2400" err="1">
                <a:ea typeface="+mn-lt"/>
                <a:cs typeface="+mn-lt"/>
              </a:rPr>
              <a:t>should</a:t>
            </a:r>
            <a:r>
              <a:rPr lang="da-DK" sz="2400">
                <a:ea typeface="+mn-lt"/>
                <a:cs typeface="+mn-lt"/>
              </a:rPr>
              <a:t> </a:t>
            </a:r>
            <a:r>
              <a:rPr lang="da-DK" sz="2400" err="1">
                <a:ea typeface="+mn-lt"/>
                <a:cs typeface="+mn-lt"/>
              </a:rPr>
              <a:t>be</a:t>
            </a:r>
            <a:r>
              <a:rPr lang="da-DK" sz="2400">
                <a:ea typeface="+mn-lt"/>
                <a:cs typeface="+mn-lt"/>
              </a:rPr>
              <a:t> </a:t>
            </a:r>
            <a:r>
              <a:rPr lang="da-DK" sz="2400" err="1">
                <a:ea typeface="+mn-lt"/>
                <a:cs typeface="+mn-lt"/>
              </a:rPr>
              <a:t>educational</a:t>
            </a:r>
            <a:r>
              <a:rPr lang="da-DK" sz="2400">
                <a:ea typeface="+mn-lt"/>
                <a:cs typeface="+mn-lt"/>
              </a:rPr>
              <a:t>, but </a:t>
            </a:r>
            <a:r>
              <a:rPr lang="da-DK" sz="2400" err="1">
                <a:ea typeface="+mn-lt"/>
                <a:cs typeface="+mn-lt"/>
              </a:rPr>
              <a:t>unless</a:t>
            </a:r>
            <a:r>
              <a:rPr lang="da-DK" sz="2400">
                <a:ea typeface="+mn-lt"/>
                <a:cs typeface="+mn-lt"/>
              </a:rPr>
              <a:t> it is </a:t>
            </a:r>
            <a:r>
              <a:rPr lang="da-DK" sz="2400" err="1">
                <a:ea typeface="+mn-lt"/>
                <a:cs typeface="+mn-lt"/>
              </a:rPr>
              <a:t>also</a:t>
            </a:r>
            <a:r>
              <a:rPr lang="da-DK" sz="2400">
                <a:ea typeface="+mn-lt"/>
                <a:cs typeface="+mn-lt"/>
              </a:rPr>
              <a:t> </a:t>
            </a:r>
            <a:r>
              <a:rPr lang="da-DK" sz="2400" err="1">
                <a:ea typeface="+mn-lt"/>
                <a:cs typeface="+mn-lt"/>
              </a:rPr>
              <a:t>fun</a:t>
            </a:r>
            <a:r>
              <a:rPr lang="da-DK" sz="2400">
                <a:ea typeface="+mn-lt"/>
                <a:cs typeface="+mn-lt"/>
              </a:rPr>
              <a:t>, it </a:t>
            </a:r>
            <a:r>
              <a:rPr lang="da-DK" sz="2400" err="1">
                <a:ea typeface="+mn-lt"/>
                <a:cs typeface="+mn-lt"/>
              </a:rPr>
              <a:t>will</a:t>
            </a:r>
            <a:r>
              <a:rPr lang="da-DK" sz="2400">
                <a:ea typeface="+mn-lt"/>
                <a:cs typeface="+mn-lt"/>
              </a:rPr>
              <a:t> not </a:t>
            </a:r>
            <a:r>
              <a:rPr lang="da-DK" sz="2400" err="1">
                <a:ea typeface="+mn-lt"/>
                <a:cs typeface="+mn-lt"/>
              </a:rPr>
              <a:t>be</a:t>
            </a:r>
            <a:r>
              <a:rPr lang="da-DK" sz="2400">
                <a:ea typeface="+mn-lt"/>
                <a:cs typeface="+mn-lt"/>
              </a:rPr>
              <a:t> </a:t>
            </a:r>
            <a:r>
              <a:rPr lang="da-DK" sz="2400" err="1">
                <a:ea typeface="+mn-lt"/>
                <a:cs typeface="+mn-lt"/>
              </a:rPr>
              <a:t>sustainable</a:t>
            </a:r>
            <a:r>
              <a:rPr lang="da-DK" sz="2400">
                <a:ea typeface="+mn-lt"/>
                <a:cs typeface="+mn-lt"/>
              </a:rPr>
              <a:t>, and participants </a:t>
            </a:r>
            <a:r>
              <a:rPr lang="da-DK" sz="2400" err="1">
                <a:ea typeface="+mn-lt"/>
                <a:cs typeface="+mn-lt"/>
              </a:rPr>
              <a:t>may</a:t>
            </a:r>
            <a:r>
              <a:rPr lang="da-DK" sz="2400">
                <a:ea typeface="+mn-lt"/>
                <a:cs typeface="+mn-lt"/>
              </a:rPr>
              <a:t> </a:t>
            </a:r>
            <a:r>
              <a:rPr lang="da-DK" sz="2400" err="1">
                <a:ea typeface="+mn-lt"/>
                <a:cs typeface="+mn-lt"/>
              </a:rPr>
              <a:t>leave</a:t>
            </a:r>
            <a:endParaRPr lang="da-DK" sz="2400">
              <a:ea typeface="+mn-lt"/>
              <a:cs typeface="+mn-lt"/>
            </a:endParaRPr>
          </a:p>
          <a:p>
            <a:pPr marL="342900" indent="-342900">
              <a:buChar char="•"/>
            </a:pPr>
            <a:r>
              <a:rPr lang="da-DK" sz="2400" err="1"/>
              <a:t>Combine</a:t>
            </a:r>
            <a:r>
              <a:rPr lang="da-DK" sz="2400"/>
              <a:t> </a:t>
            </a:r>
            <a:r>
              <a:rPr lang="da-DK" sz="2400" err="1"/>
              <a:t>informational</a:t>
            </a:r>
            <a:r>
              <a:rPr lang="da-DK" sz="2400"/>
              <a:t> or </a:t>
            </a:r>
            <a:r>
              <a:rPr lang="da-DK" sz="2400" err="1"/>
              <a:t>educational</a:t>
            </a:r>
            <a:r>
              <a:rPr lang="da-DK" sz="2400"/>
              <a:t> </a:t>
            </a:r>
            <a:r>
              <a:rPr lang="da-DK" sz="2400" err="1"/>
              <a:t>activities</a:t>
            </a:r>
            <a:r>
              <a:rPr lang="da-DK" sz="2400"/>
              <a:t> with social events or special </a:t>
            </a:r>
            <a:r>
              <a:rPr lang="da-DK" sz="2400" err="1"/>
              <a:t>excursions</a:t>
            </a:r>
            <a:r>
              <a:rPr lang="da-DK" sz="2400"/>
              <a:t> or </a:t>
            </a:r>
            <a:r>
              <a:rPr lang="da-DK" sz="2400" err="1"/>
              <a:t>treats</a:t>
            </a:r>
            <a:r>
              <a:rPr lang="da-DK" sz="2400"/>
              <a:t> </a:t>
            </a:r>
            <a:r>
              <a:rPr lang="da-DK" sz="2400" err="1"/>
              <a:t>that</a:t>
            </a:r>
            <a:r>
              <a:rPr lang="da-DK" sz="2400"/>
              <a:t> </a:t>
            </a:r>
            <a:r>
              <a:rPr lang="da-DK" sz="2400" err="1"/>
              <a:t>will</a:t>
            </a:r>
            <a:r>
              <a:rPr lang="da-DK" sz="2400"/>
              <a:t> </a:t>
            </a:r>
            <a:r>
              <a:rPr lang="da-DK" sz="2400" err="1"/>
              <a:t>entertain</a:t>
            </a:r>
            <a:r>
              <a:rPr lang="da-DK" sz="2400"/>
              <a:t> the participants</a:t>
            </a:r>
          </a:p>
        </p:txBody>
      </p:sp>
      <p:sp>
        <p:nvSpPr>
          <p:cNvPr id="3" name="Pladsholder til tekst 2">
            <a:extLst>
              <a:ext uri="{FF2B5EF4-FFF2-40B4-BE49-F238E27FC236}">
                <a16:creationId xmlns:a16="http://schemas.microsoft.com/office/drawing/2014/main" id="{252CC2F2-A8DB-7897-A311-4D92C1C4820F}"/>
              </a:ext>
            </a:extLst>
          </p:cNvPr>
          <p:cNvSpPr>
            <a:spLocks noGrp="1"/>
          </p:cNvSpPr>
          <p:nvPr>
            <p:ph type="body" sz="quarter" idx="11"/>
          </p:nvPr>
        </p:nvSpPr>
        <p:spPr/>
        <p:txBody>
          <a:bodyPr lIns="91440" tIns="45720" rIns="91440" bIns="45720" anchor="t"/>
          <a:lstStyle/>
          <a:p>
            <a:r>
              <a:rPr lang="da-DK" err="1"/>
              <a:t>Use</a:t>
            </a:r>
            <a:r>
              <a:rPr lang="da-DK"/>
              <a:t> </a:t>
            </a:r>
            <a:r>
              <a:rPr lang="da-DK" err="1"/>
              <a:t>networks</a:t>
            </a:r>
            <a:r>
              <a:rPr lang="da-DK"/>
              <a:t> and offer </a:t>
            </a:r>
            <a:r>
              <a:rPr lang="da-DK" err="1"/>
              <a:t>fun</a:t>
            </a:r>
            <a:r>
              <a:rPr lang="da-DK"/>
              <a:t> </a:t>
            </a:r>
            <a:r>
              <a:rPr lang="da-DK" err="1"/>
              <a:t>experiences</a:t>
            </a:r>
            <a:endParaRPr lang="da-DK"/>
          </a:p>
        </p:txBody>
      </p:sp>
      <p:sp>
        <p:nvSpPr>
          <p:cNvPr id="2" name="Pladsholder til tekst 1">
            <a:extLst>
              <a:ext uri="{FF2B5EF4-FFF2-40B4-BE49-F238E27FC236}">
                <a16:creationId xmlns:a16="http://schemas.microsoft.com/office/drawing/2014/main" id="{E77EBE03-8AF1-50C6-6C33-8E02E34C57C6}"/>
              </a:ext>
            </a:extLst>
          </p:cNvPr>
          <p:cNvSpPr>
            <a:spLocks noGrp="1"/>
          </p:cNvSpPr>
          <p:nvPr>
            <p:ph type="body" sz="quarter" idx="10"/>
          </p:nvPr>
        </p:nvSpPr>
        <p:spPr/>
        <p:txBody>
          <a:bodyPr lIns="91440" tIns="45720" rIns="91440" bIns="45720" anchor="t"/>
          <a:lstStyle/>
          <a:p>
            <a:r>
              <a:rPr lang="da-DK" err="1"/>
              <a:t>Tactics</a:t>
            </a:r>
            <a:r>
              <a:rPr lang="da-DK"/>
              <a:t> and </a:t>
            </a:r>
            <a:r>
              <a:rPr lang="da-DK" err="1"/>
              <a:t>tools</a:t>
            </a:r>
            <a:r>
              <a:rPr lang="da-DK"/>
              <a:t> for </a:t>
            </a:r>
            <a:r>
              <a:rPr lang="da-DK" err="1"/>
              <a:t>communicating</a:t>
            </a:r>
            <a:r>
              <a:rPr lang="da-DK"/>
              <a:t> with participants, stakeholders, and the public</a:t>
            </a:r>
          </a:p>
        </p:txBody>
      </p:sp>
    </p:spTree>
    <p:extLst>
      <p:ext uri="{BB962C8B-B14F-4D97-AF65-F5344CB8AC3E}">
        <p14:creationId xmlns:p14="http://schemas.microsoft.com/office/powerpoint/2010/main" val="3484018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hlinkClick r:id="rId2"/>
            <a:extLst>
              <a:ext uri="{FF2B5EF4-FFF2-40B4-BE49-F238E27FC236}">
                <a16:creationId xmlns:a16="http://schemas.microsoft.com/office/drawing/2014/main" id="{E79B6593-C0A7-27A6-4102-19FD0E5F34D1}"/>
              </a:ext>
            </a:extLst>
          </p:cNvPr>
          <p:cNvPicPr>
            <a:picLocks noChangeAspect="1"/>
          </p:cNvPicPr>
          <p:nvPr/>
        </p:nvPicPr>
        <p:blipFill>
          <a:blip r:embed="rId3"/>
          <a:stretch>
            <a:fillRect/>
          </a:stretch>
        </p:blipFill>
        <p:spPr>
          <a:xfrm>
            <a:off x="0" y="3769851"/>
            <a:ext cx="4442376" cy="3067270"/>
          </a:xfrm>
          <a:prstGeom prst="rect">
            <a:avLst/>
          </a:prstGeom>
        </p:spPr>
      </p:pic>
      <p:pic>
        <p:nvPicPr>
          <p:cNvPr id="2" name="Picture 1">
            <a:hlinkClick r:id="rId2"/>
            <a:extLst>
              <a:ext uri="{FF2B5EF4-FFF2-40B4-BE49-F238E27FC236}">
                <a16:creationId xmlns:a16="http://schemas.microsoft.com/office/drawing/2014/main" id="{BF37CD30-1FFF-3BB4-668A-2785E2E93F93}"/>
              </a:ext>
            </a:extLst>
          </p:cNvPr>
          <p:cNvPicPr>
            <a:picLocks noChangeAspect="1"/>
          </p:cNvPicPr>
          <p:nvPr/>
        </p:nvPicPr>
        <p:blipFill>
          <a:blip r:embed="rId4">
            <a:alphaModFix amt="35000"/>
          </a:blip>
          <a:stretch>
            <a:fillRect/>
          </a:stretch>
        </p:blipFill>
        <p:spPr>
          <a:xfrm>
            <a:off x="0" y="5237"/>
            <a:ext cx="12210367" cy="3764614"/>
          </a:xfrm>
          <a:prstGeom prst="rect">
            <a:avLst/>
          </a:prstGeom>
        </p:spPr>
      </p:pic>
      <p:sp>
        <p:nvSpPr>
          <p:cNvPr id="4" name="Text Placeholder 3">
            <a:extLst>
              <a:ext uri="{FF2B5EF4-FFF2-40B4-BE49-F238E27FC236}">
                <a16:creationId xmlns:a16="http://schemas.microsoft.com/office/drawing/2014/main" id="{14340471-194B-41D2-23F5-AA0222DE5EB1}"/>
              </a:ext>
            </a:extLst>
          </p:cNvPr>
          <p:cNvSpPr>
            <a:spLocks noGrp="1"/>
          </p:cNvSpPr>
          <p:nvPr>
            <p:ph type="body" sz="quarter" idx="10"/>
          </p:nvPr>
        </p:nvSpPr>
        <p:spPr>
          <a:xfrm>
            <a:off x="2351655" y="459400"/>
            <a:ext cx="9840345" cy="422275"/>
          </a:xfrm>
        </p:spPr>
        <p:txBody>
          <a:bodyPr lIns="91440" tIns="45720" rIns="91440" bIns="45720" anchor="t"/>
          <a:lstStyle/>
          <a:p>
            <a:r>
              <a:rPr lang="en-US"/>
              <a:t>Crowdsourcing platform: Zooniverse</a:t>
            </a:r>
          </a:p>
        </p:txBody>
      </p:sp>
      <p:cxnSp>
        <p:nvCxnSpPr>
          <p:cNvPr id="13" name="Straight Connector 12">
            <a:extLst>
              <a:ext uri="{FF2B5EF4-FFF2-40B4-BE49-F238E27FC236}">
                <a16:creationId xmlns:a16="http://schemas.microsoft.com/office/drawing/2014/main" id="{B93AD1FA-0BAD-8C9B-D28F-555399B7AB4A}"/>
              </a:ext>
            </a:extLst>
          </p:cNvPr>
          <p:cNvCxnSpPr>
            <a:cxnSpLocks/>
          </p:cNvCxnSpPr>
          <p:nvPr/>
        </p:nvCxnSpPr>
        <p:spPr>
          <a:xfrm flipV="1">
            <a:off x="2579914" y="3830242"/>
            <a:ext cx="2721429" cy="926815"/>
          </a:xfrm>
          <a:prstGeom prst="line">
            <a:avLst/>
          </a:prstGeom>
          <a:ln w="38100">
            <a:solidFill>
              <a:srgbClr val="54823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477714B-33C6-78EB-FF4C-E9184DC472D6}"/>
              </a:ext>
            </a:extLst>
          </p:cNvPr>
          <p:cNvCxnSpPr>
            <a:cxnSpLocks/>
          </p:cNvCxnSpPr>
          <p:nvPr/>
        </p:nvCxnSpPr>
        <p:spPr>
          <a:xfrm>
            <a:off x="2579914" y="5704114"/>
            <a:ext cx="2721429" cy="1153886"/>
          </a:xfrm>
          <a:prstGeom prst="line">
            <a:avLst/>
          </a:prstGeom>
          <a:ln w="38100">
            <a:solidFill>
              <a:srgbClr val="548235"/>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19E6546-A663-D939-28F7-026A3B86056B}"/>
              </a:ext>
            </a:extLst>
          </p:cNvPr>
          <p:cNvPicPr>
            <a:picLocks noChangeAspect="1"/>
          </p:cNvPicPr>
          <p:nvPr/>
        </p:nvPicPr>
        <p:blipFill>
          <a:blip r:embed="rId5"/>
          <a:stretch>
            <a:fillRect/>
          </a:stretch>
        </p:blipFill>
        <p:spPr>
          <a:xfrm>
            <a:off x="5171435" y="3769852"/>
            <a:ext cx="6661338" cy="3096664"/>
          </a:xfrm>
          <a:prstGeom prst="rect">
            <a:avLst/>
          </a:prstGeom>
        </p:spPr>
      </p:pic>
      <p:pic>
        <p:nvPicPr>
          <p:cNvPr id="22" name="Picture 21">
            <a:hlinkClick r:id="rId2"/>
            <a:extLst>
              <a:ext uri="{FF2B5EF4-FFF2-40B4-BE49-F238E27FC236}">
                <a16:creationId xmlns:a16="http://schemas.microsoft.com/office/drawing/2014/main" id="{1326C594-2AC3-7326-C1A5-C0117BD91932}"/>
              </a:ext>
            </a:extLst>
          </p:cNvPr>
          <p:cNvPicPr>
            <a:picLocks noChangeAspect="1"/>
          </p:cNvPicPr>
          <p:nvPr/>
        </p:nvPicPr>
        <p:blipFill>
          <a:blip r:embed="rId6"/>
          <a:stretch>
            <a:fillRect/>
          </a:stretch>
        </p:blipFill>
        <p:spPr>
          <a:xfrm>
            <a:off x="8763000" y="994600"/>
            <a:ext cx="3429000" cy="1465334"/>
          </a:xfrm>
          <a:prstGeom prst="rect">
            <a:avLst/>
          </a:prstGeom>
        </p:spPr>
      </p:pic>
    </p:spTree>
    <p:extLst>
      <p:ext uri="{BB962C8B-B14F-4D97-AF65-F5344CB8AC3E}">
        <p14:creationId xmlns:p14="http://schemas.microsoft.com/office/powerpoint/2010/main" val="322312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par>
                                <p:cTn id="10" presetID="55"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strVal val="#ppt_w*0.70"/>
                                          </p:val>
                                        </p:tav>
                                        <p:tav tm="100000">
                                          <p:val>
                                            <p:strVal val="#ppt_w"/>
                                          </p:val>
                                        </p:tav>
                                      </p:tavLst>
                                    </p:anim>
                                    <p:anim calcmode="lin" valueType="num">
                                      <p:cBhvr>
                                        <p:cTn id="13" dur="1000" fill="hold"/>
                                        <p:tgtEl>
                                          <p:spTgt spid="14"/>
                                        </p:tgtEl>
                                        <p:attrNameLst>
                                          <p:attrName>ppt_h</p:attrName>
                                        </p:attrNameLst>
                                      </p:cBhvr>
                                      <p:tavLst>
                                        <p:tav tm="0">
                                          <p:val>
                                            <p:strVal val="#ppt_h"/>
                                          </p:val>
                                        </p:tav>
                                        <p:tav tm="100000">
                                          <p:val>
                                            <p:strVal val="#ppt_h"/>
                                          </p:val>
                                        </p:tav>
                                      </p:tavLst>
                                    </p:anim>
                                    <p:animEffect transition="in" filter="fade">
                                      <p:cBhvr>
                                        <p:cTn id="14" dur="1000"/>
                                        <p:tgtEl>
                                          <p:spTgt spid="14"/>
                                        </p:tgtEl>
                                      </p:cBhvr>
                                    </p:animEffec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060606"/>
        </a:solidFill>
        <a:effectLst/>
      </p:bgPr>
    </p:bg>
    <p:spTree>
      <p:nvGrpSpPr>
        <p:cNvPr id="1" name=""/>
        <p:cNvGrpSpPr/>
        <p:nvPr/>
      </p:nvGrpSpPr>
      <p:grpSpPr>
        <a:xfrm>
          <a:off x="0" y="0"/>
          <a:ext cx="0" cy="0"/>
          <a:chOff x="0" y="0"/>
          <a:chExt cx="0" cy="0"/>
        </a:xfrm>
      </p:grpSpPr>
      <p:pic>
        <p:nvPicPr>
          <p:cNvPr id="3" name="Billede 2" descr="Et billede, der indeholder tekst, tøj, menneske, person&#10;&#10;Beskrivelsen er genereret automatisk">
            <a:extLst>
              <a:ext uri="{FF2B5EF4-FFF2-40B4-BE49-F238E27FC236}">
                <a16:creationId xmlns:a16="http://schemas.microsoft.com/office/drawing/2014/main" id="{3620D94A-A8CD-D2EE-BCC9-B735ABFC9171}"/>
              </a:ext>
            </a:extLst>
          </p:cNvPr>
          <p:cNvPicPr>
            <a:picLocks noChangeAspect="1"/>
          </p:cNvPicPr>
          <p:nvPr/>
        </p:nvPicPr>
        <p:blipFill>
          <a:blip r:embed="rId2"/>
          <a:stretch>
            <a:fillRect/>
          </a:stretch>
        </p:blipFill>
        <p:spPr>
          <a:xfrm>
            <a:off x="457200" y="-3511"/>
            <a:ext cx="5118847" cy="6865024"/>
          </a:xfrm>
          <a:prstGeom prst="rect">
            <a:avLst/>
          </a:prstGeom>
        </p:spPr>
      </p:pic>
      <p:pic>
        <p:nvPicPr>
          <p:cNvPr id="6" name="Billede 5" descr="Et billede, der indeholder tekst, skærmbillede, brev, Font/skrifttype&#10;&#10;Beskrivelsen er genereret automatisk">
            <a:extLst>
              <a:ext uri="{FF2B5EF4-FFF2-40B4-BE49-F238E27FC236}">
                <a16:creationId xmlns:a16="http://schemas.microsoft.com/office/drawing/2014/main" id="{74C46271-0261-BEA0-20DA-49B04CCDAE9D}"/>
              </a:ext>
            </a:extLst>
          </p:cNvPr>
          <p:cNvPicPr>
            <a:picLocks noChangeAspect="1"/>
          </p:cNvPicPr>
          <p:nvPr/>
        </p:nvPicPr>
        <p:blipFill>
          <a:blip r:embed="rId3"/>
          <a:stretch>
            <a:fillRect/>
          </a:stretch>
        </p:blipFill>
        <p:spPr>
          <a:xfrm>
            <a:off x="5791200" y="-12168"/>
            <a:ext cx="5943600" cy="2516525"/>
          </a:xfrm>
          <a:prstGeom prst="rect">
            <a:avLst/>
          </a:prstGeom>
        </p:spPr>
      </p:pic>
      <p:pic>
        <p:nvPicPr>
          <p:cNvPr id="7" name="Billede 6" descr="Et billede, der indeholder tekst, elektronik, skærmbillede, software&#10;&#10;Beskrivelsen er genereret automatisk">
            <a:extLst>
              <a:ext uri="{FF2B5EF4-FFF2-40B4-BE49-F238E27FC236}">
                <a16:creationId xmlns:a16="http://schemas.microsoft.com/office/drawing/2014/main" id="{D95C273B-36F4-A7DD-6F99-DA18D5D00C02}"/>
              </a:ext>
            </a:extLst>
          </p:cNvPr>
          <p:cNvPicPr>
            <a:picLocks noChangeAspect="1"/>
          </p:cNvPicPr>
          <p:nvPr/>
        </p:nvPicPr>
        <p:blipFill>
          <a:blip r:embed="rId4"/>
          <a:stretch>
            <a:fillRect/>
          </a:stretch>
        </p:blipFill>
        <p:spPr>
          <a:xfrm>
            <a:off x="5787614" y="2604158"/>
            <a:ext cx="5950771" cy="4787331"/>
          </a:xfrm>
          <a:prstGeom prst="rect">
            <a:avLst/>
          </a:prstGeom>
        </p:spPr>
      </p:pic>
    </p:spTree>
    <p:extLst>
      <p:ext uri="{BB962C8B-B14F-4D97-AF65-F5344CB8AC3E}">
        <p14:creationId xmlns:p14="http://schemas.microsoft.com/office/powerpoint/2010/main" val="294643811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4427B6D2-0C0E-4704-D426-1AEBC675BA91}"/>
              </a:ext>
            </a:extLst>
          </p:cNvPr>
          <p:cNvSpPr>
            <a:spLocks noGrp="1"/>
          </p:cNvSpPr>
          <p:nvPr>
            <p:ph type="body" sz="quarter" idx="12"/>
          </p:nvPr>
        </p:nvSpPr>
        <p:spPr/>
        <p:txBody>
          <a:bodyPr lIns="91440" tIns="45720" rIns="91440" bIns="45720" anchor="t"/>
          <a:lstStyle/>
          <a:p>
            <a:r>
              <a:rPr lang="da-DK" sz="2800" b="1" err="1"/>
              <a:t>Use</a:t>
            </a:r>
            <a:r>
              <a:rPr lang="da-DK" sz="2800" b="1"/>
              <a:t> social media to offer </a:t>
            </a:r>
            <a:r>
              <a:rPr lang="da-DK" sz="2800" b="1" err="1"/>
              <a:t>opportunities</a:t>
            </a:r>
            <a:r>
              <a:rPr lang="da-DK" sz="2800" b="1"/>
              <a:t> for </a:t>
            </a:r>
            <a:r>
              <a:rPr lang="da-DK" sz="2800" b="1" err="1"/>
              <a:t>interactions</a:t>
            </a:r>
            <a:endParaRPr lang="da-DK" sz="2800" b="1"/>
          </a:p>
          <a:p>
            <a:pPr marL="342900" indent="-342900">
              <a:buChar char="•"/>
            </a:pPr>
            <a:r>
              <a:rPr lang="da-DK" sz="2400" err="1"/>
              <a:t>Leverage</a:t>
            </a:r>
            <a:r>
              <a:rPr lang="da-DK" sz="2400"/>
              <a:t> </a:t>
            </a:r>
            <a:r>
              <a:rPr lang="da-DK" sz="2400" err="1"/>
              <a:t>different</a:t>
            </a:r>
            <a:r>
              <a:rPr lang="da-DK" sz="2400"/>
              <a:t> platforms to </a:t>
            </a:r>
            <a:r>
              <a:rPr lang="da-DK" sz="2400" err="1"/>
              <a:t>facilitate</a:t>
            </a:r>
            <a:r>
              <a:rPr lang="da-DK" sz="2400"/>
              <a:t> real-time </a:t>
            </a:r>
            <a:r>
              <a:rPr lang="da-DK" sz="2400" err="1"/>
              <a:t>communication</a:t>
            </a:r>
            <a:r>
              <a:rPr lang="da-DK" sz="2400"/>
              <a:t>, </a:t>
            </a:r>
            <a:r>
              <a:rPr lang="da-DK" sz="2400" err="1"/>
              <a:t>share</a:t>
            </a:r>
            <a:r>
              <a:rPr lang="da-DK" sz="2400"/>
              <a:t> </a:t>
            </a:r>
            <a:r>
              <a:rPr lang="da-DK" sz="2400" err="1"/>
              <a:t>project</a:t>
            </a:r>
            <a:r>
              <a:rPr lang="da-DK" sz="2400"/>
              <a:t> </a:t>
            </a:r>
            <a:r>
              <a:rPr lang="da-DK" sz="2400" err="1"/>
              <a:t>updates</a:t>
            </a:r>
            <a:r>
              <a:rPr lang="da-DK" sz="2400"/>
              <a:t>, and </a:t>
            </a:r>
            <a:r>
              <a:rPr lang="da-DK" sz="2400" err="1"/>
              <a:t>engage</a:t>
            </a:r>
            <a:r>
              <a:rPr lang="da-DK" sz="2400"/>
              <a:t> with large </a:t>
            </a:r>
            <a:r>
              <a:rPr lang="da-DK" sz="2400" err="1"/>
              <a:t>audiences</a:t>
            </a:r>
            <a:r>
              <a:rPr lang="da-DK" sz="2400"/>
              <a:t>, </a:t>
            </a:r>
            <a:r>
              <a:rPr lang="da-DK" sz="2400" err="1"/>
              <a:t>fostering</a:t>
            </a:r>
            <a:r>
              <a:rPr lang="da-DK" sz="2400"/>
              <a:t> a sense of community </a:t>
            </a:r>
            <a:r>
              <a:rPr lang="da-DK" sz="2400" err="1"/>
              <a:t>among</a:t>
            </a:r>
            <a:r>
              <a:rPr lang="da-DK" sz="2400"/>
              <a:t> participants and supporters</a:t>
            </a:r>
          </a:p>
          <a:p>
            <a:r>
              <a:rPr lang="da-DK" sz="2800" b="1"/>
              <a:t>Digital storytelling </a:t>
            </a:r>
            <a:r>
              <a:rPr lang="da-DK" sz="2800" b="1" err="1"/>
              <a:t>can</a:t>
            </a:r>
            <a:r>
              <a:rPr lang="da-DK" sz="2800" b="1"/>
              <a:t> </a:t>
            </a:r>
            <a:r>
              <a:rPr lang="da-DK" sz="2800" b="1" err="1"/>
              <a:t>create</a:t>
            </a:r>
            <a:r>
              <a:rPr lang="da-DK" sz="2800" b="1"/>
              <a:t> a sense of </a:t>
            </a:r>
            <a:r>
              <a:rPr lang="da-DK" sz="2800" b="1" err="1"/>
              <a:t>belonging</a:t>
            </a:r>
            <a:endParaRPr lang="da-DK" err="1"/>
          </a:p>
          <a:p>
            <a:pPr marL="342900" indent="-342900">
              <a:buChar char="•"/>
            </a:pPr>
            <a:r>
              <a:rPr lang="da-DK" sz="2400" err="1">
                <a:ea typeface="+mn-lt"/>
                <a:cs typeface="+mn-lt"/>
              </a:rPr>
              <a:t>Harness</a:t>
            </a:r>
            <a:r>
              <a:rPr lang="da-DK" sz="2400">
                <a:ea typeface="+mn-lt"/>
                <a:cs typeface="+mn-lt"/>
              </a:rPr>
              <a:t> the power of digital storytelling to </a:t>
            </a:r>
            <a:r>
              <a:rPr lang="da-DK" sz="2400" err="1">
                <a:ea typeface="+mn-lt"/>
                <a:cs typeface="+mn-lt"/>
              </a:rPr>
              <a:t>convey</a:t>
            </a:r>
            <a:r>
              <a:rPr lang="da-DK" sz="2400">
                <a:ea typeface="+mn-lt"/>
                <a:cs typeface="+mn-lt"/>
              </a:rPr>
              <a:t> the </a:t>
            </a:r>
            <a:r>
              <a:rPr lang="da-DK" sz="2400" err="1">
                <a:ea typeface="+mn-lt"/>
                <a:cs typeface="+mn-lt"/>
              </a:rPr>
              <a:t>project's</a:t>
            </a:r>
            <a:r>
              <a:rPr lang="da-DK" sz="2400">
                <a:ea typeface="+mn-lt"/>
                <a:cs typeface="+mn-lt"/>
              </a:rPr>
              <a:t> narrative, </a:t>
            </a:r>
            <a:r>
              <a:rPr lang="da-DK" sz="2400" err="1">
                <a:ea typeface="+mn-lt"/>
                <a:cs typeface="+mn-lt"/>
              </a:rPr>
              <a:t>share</a:t>
            </a:r>
            <a:r>
              <a:rPr lang="da-DK" sz="2400">
                <a:ea typeface="+mn-lt"/>
                <a:cs typeface="+mn-lt"/>
              </a:rPr>
              <a:t> </a:t>
            </a:r>
            <a:r>
              <a:rPr lang="da-DK" sz="2400"/>
              <a:t>participant </a:t>
            </a:r>
            <a:r>
              <a:rPr lang="da-DK" sz="2400" err="1"/>
              <a:t>experiences</a:t>
            </a:r>
            <a:r>
              <a:rPr lang="da-DK" sz="2400"/>
              <a:t>, and highlight the </a:t>
            </a:r>
            <a:r>
              <a:rPr lang="da-DK" sz="2400" err="1"/>
              <a:t>impact</a:t>
            </a:r>
            <a:r>
              <a:rPr lang="da-DK" sz="2400"/>
              <a:t> of </a:t>
            </a:r>
            <a:r>
              <a:rPr lang="da-DK" sz="2400" err="1"/>
              <a:t>citizen</a:t>
            </a:r>
            <a:r>
              <a:rPr lang="da-DK" sz="2400"/>
              <a:t> science, </a:t>
            </a:r>
            <a:r>
              <a:rPr lang="da-DK" sz="2400" err="1"/>
              <a:t>making</a:t>
            </a:r>
            <a:r>
              <a:rPr lang="da-DK" sz="2400"/>
              <a:t> the </a:t>
            </a:r>
            <a:r>
              <a:rPr lang="da-DK" sz="2400" err="1"/>
              <a:t>project</a:t>
            </a:r>
            <a:r>
              <a:rPr lang="da-DK" sz="2400"/>
              <a:t> more </a:t>
            </a:r>
            <a:r>
              <a:rPr lang="da-DK" sz="2400" err="1"/>
              <a:t>relatable</a:t>
            </a:r>
            <a:r>
              <a:rPr lang="da-DK" sz="2400"/>
              <a:t> </a:t>
            </a:r>
            <a:r>
              <a:rPr lang="da-DK" sz="2400">
                <a:ea typeface="+mn-lt"/>
                <a:cs typeface="+mn-lt"/>
              </a:rPr>
              <a:t>and </a:t>
            </a:r>
            <a:r>
              <a:rPr lang="da-DK" sz="2400" err="1"/>
              <a:t>engaging</a:t>
            </a:r>
            <a:r>
              <a:rPr lang="da-DK" sz="2400"/>
              <a:t> for </a:t>
            </a:r>
            <a:r>
              <a:rPr lang="da-DK" sz="2400">
                <a:ea typeface="+mn-lt"/>
                <a:cs typeface="+mn-lt"/>
              </a:rPr>
              <a:t>a </a:t>
            </a:r>
            <a:r>
              <a:rPr lang="da-DK" sz="2400" err="1"/>
              <a:t>wider</a:t>
            </a:r>
            <a:r>
              <a:rPr lang="da-DK" sz="2400"/>
              <a:t> </a:t>
            </a:r>
            <a:r>
              <a:rPr lang="da-DK" sz="2400" err="1"/>
              <a:t>audience</a:t>
            </a:r>
          </a:p>
        </p:txBody>
      </p:sp>
      <p:sp>
        <p:nvSpPr>
          <p:cNvPr id="3" name="Pladsholder til tekst 2">
            <a:extLst>
              <a:ext uri="{FF2B5EF4-FFF2-40B4-BE49-F238E27FC236}">
                <a16:creationId xmlns:a16="http://schemas.microsoft.com/office/drawing/2014/main" id="{252CC2F2-A8DB-7897-A311-4D92C1C4820F}"/>
              </a:ext>
            </a:extLst>
          </p:cNvPr>
          <p:cNvSpPr>
            <a:spLocks noGrp="1"/>
          </p:cNvSpPr>
          <p:nvPr>
            <p:ph type="body" sz="quarter" idx="11"/>
          </p:nvPr>
        </p:nvSpPr>
        <p:spPr/>
        <p:txBody>
          <a:bodyPr lIns="91440" tIns="45720" rIns="91440" bIns="45720" anchor="t"/>
          <a:lstStyle/>
          <a:p>
            <a:r>
              <a:rPr lang="da-DK" err="1"/>
              <a:t>Use</a:t>
            </a:r>
            <a:r>
              <a:rPr lang="da-DK"/>
              <a:t> social media and digital storytelling</a:t>
            </a:r>
          </a:p>
        </p:txBody>
      </p:sp>
      <p:sp>
        <p:nvSpPr>
          <p:cNvPr id="2" name="Pladsholder til tekst 1">
            <a:extLst>
              <a:ext uri="{FF2B5EF4-FFF2-40B4-BE49-F238E27FC236}">
                <a16:creationId xmlns:a16="http://schemas.microsoft.com/office/drawing/2014/main" id="{E77EBE03-8AF1-50C6-6C33-8E02E34C57C6}"/>
              </a:ext>
            </a:extLst>
          </p:cNvPr>
          <p:cNvSpPr>
            <a:spLocks noGrp="1"/>
          </p:cNvSpPr>
          <p:nvPr>
            <p:ph type="body" sz="quarter" idx="10"/>
          </p:nvPr>
        </p:nvSpPr>
        <p:spPr/>
        <p:txBody>
          <a:bodyPr lIns="91440" tIns="45720" rIns="91440" bIns="45720" anchor="t"/>
          <a:lstStyle/>
          <a:p>
            <a:r>
              <a:rPr lang="da-DK" err="1"/>
              <a:t>Tactics</a:t>
            </a:r>
            <a:r>
              <a:rPr lang="da-DK"/>
              <a:t> and </a:t>
            </a:r>
            <a:r>
              <a:rPr lang="da-DK" err="1"/>
              <a:t>tools</a:t>
            </a:r>
            <a:r>
              <a:rPr lang="da-DK"/>
              <a:t> for </a:t>
            </a:r>
            <a:r>
              <a:rPr lang="da-DK" err="1"/>
              <a:t>communicating</a:t>
            </a:r>
            <a:r>
              <a:rPr lang="da-DK"/>
              <a:t> with participants, stakeholders, and the public</a:t>
            </a:r>
          </a:p>
        </p:txBody>
      </p:sp>
    </p:spTree>
    <p:extLst>
      <p:ext uri="{BB962C8B-B14F-4D97-AF65-F5344CB8AC3E}">
        <p14:creationId xmlns:p14="http://schemas.microsoft.com/office/powerpoint/2010/main" val="33505387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Billede 1" descr="Et billede, der indeholder tekst, skærmbillede, diagram, Font/skrifttype&#10;&#10;Beskrivelsen er genereret automatisk">
            <a:extLst>
              <a:ext uri="{FF2B5EF4-FFF2-40B4-BE49-F238E27FC236}">
                <a16:creationId xmlns:a16="http://schemas.microsoft.com/office/drawing/2014/main" id="{0B97397E-966E-7D2B-5133-E19D41C2A3DA}"/>
              </a:ext>
            </a:extLst>
          </p:cNvPr>
          <p:cNvPicPr>
            <a:picLocks noChangeAspect="1"/>
          </p:cNvPicPr>
          <p:nvPr/>
        </p:nvPicPr>
        <p:blipFill rotWithShape="1">
          <a:blip r:embed="rId2"/>
          <a:srcRect l="11994" t="14370" r="10522" b="7420"/>
          <a:stretch/>
        </p:blipFill>
        <p:spPr>
          <a:xfrm>
            <a:off x="652631" y="-2241"/>
            <a:ext cx="10881140" cy="6859764"/>
          </a:xfrm>
          <a:prstGeom prst="rect">
            <a:avLst/>
          </a:prstGeom>
        </p:spPr>
      </p:pic>
      <p:pic>
        <p:nvPicPr>
          <p:cNvPr id="4" name="Billede 3" descr="Et billede, der indeholder plante, tekst, person, tøj&#10;&#10;Beskrivelsen er genereret automatisk">
            <a:hlinkClick r:id="rId3"/>
            <a:extLst>
              <a:ext uri="{FF2B5EF4-FFF2-40B4-BE49-F238E27FC236}">
                <a16:creationId xmlns:a16="http://schemas.microsoft.com/office/drawing/2014/main" id="{A7AA22FC-96C1-D3E8-900B-8399DAB78556}"/>
              </a:ext>
            </a:extLst>
          </p:cNvPr>
          <p:cNvPicPr>
            <a:picLocks noChangeAspect="1"/>
          </p:cNvPicPr>
          <p:nvPr/>
        </p:nvPicPr>
        <p:blipFill>
          <a:blip r:embed="rId4"/>
          <a:stretch>
            <a:fillRect/>
          </a:stretch>
        </p:blipFill>
        <p:spPr>
          <a:xfrm>
            <a:off x="11094384" y="5878045"/>
            <a:ext cx="958104" cy="893109"/>
          </a:xfrm>
          <a:prstGeom prst="rect">
            <a:avLst/>
          </a:prstGeom>
        </p:spPr>
      </p:pic>
    </p:spTree>
    <p:extLst>
      <p:ext uri="{BB962C8B-B14F-4D97-AF65-F5344CB8AC3E}">
        <p14:creationId xmlns:p14="http://schemas.microsoft.com/office/powerpoint/2010/main" val="120337594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4427B6D2-0C0E-4704-D426-1AEBC675BA91}"/>
              </a:ext>
            </a:extLst>
          </p:cNvPr>
          <p:cNvSpPr>
            <a:spLocks noGrp="1"/>
          </p:cNvSpPr>
          <p:nvPr>
            <p:ph type="body" sz="quarter" idx="12"/>
          </p:nvPr>
        </p:nvSpPr>
        <p:spPr/>
        <p:txBody>
          <a:bodyPr lIns="91440" tIns="45720" rIns="91440" bIns="45720" anchor="t"/>
          <a:lstStyle/>
          <a:p>
            <a:r>
              <a:rPr lang="da-DK" sz="2800" b="1" err="1"/>
              <a:t>Add</a:t>
            </a:r>
            <a:r>
              <a:rPr lang="da-DK" sz="2800" b="1"/>
              <a:t> </a:t>
            </a:r>
            <a:r>
              <a:rPr lang="da-DK" sz="2800" b="1" err="1"/>
              <a:t>gamification</a:t>
            </a:r>
            <a:r>
              <a:rPr lang="da-DK" sz="2800" b="1"/>
              <a:t> elements to the </a:t>
            </a:r>
            <a:r>
              <a:rPr lang="da-DK" sz="2800" b="1" err="1"/>
              <a:t>citizen</a:t>
            </a:r>
            <a:r>
              <a:rPr lang="da-DK" sz="2800" b="1"/>
              <a:t> science </a:t>
            </a:r>
            <a:r>
              <a:rPr lang="da-DK" sz="2800" b="1" err="1"/>
              <a:t>project</a:t>
            </a:r>
          </a:p>
          <a:p>
            <a:pPr marL="342900" indent="-342900">
              <a:buChar char="•"/>
            </a:pPr>
            <a:r>
              <a:rPr lang="da-DK" sz="2400" err="1"/>
              <a:t>Apply</a:t>
            </a:r>
            <a:r>
              <a:rPr lang="da-DK" sz="2400"/>
              <a:t> game-design elements </a:t>
            </a:r>
            <a:r>
              <a:rPr lang="da-DK" sz="2400" err="1"/>
              <a:t>such</a:t>
            </a:r>
            <a:r>
              <a:rPr lang="da-DK" sz="2400"/>
              <a:t> as points, badges, rankings, missions, or "race </a:t>
            </a:r>
            <a:r>
              <a:rPr lang="da-DK" sz="2400" err="1"/>
              <a:t>against</a:t>
            </a:r>
            <a:r>
              <a:rPr lang="da-DK" sz="2400"/>
              <a:t> the </a:t>
            </a:r>
            <a:r>
              <a:rPr lang="da-DK" sz="2400" err="1"/>
              <a:t>clock</a:t>
            </a:r>
            <a:r>
              <a:rPr lang="da-DK" sz="2400"/>
              <a:t>" to </a:t>
            </a:r>
            <a:r>
              <a:rPr lang="da-DK" sz="2400" err="1"/>
              <a:t>make</a:t>
            </a:r>
            <a:r>
              <a:rPr lang="da-DK" sz="2400"/>
              <a:t> the tasks more </a:t>
            </a:r>
            <a:r>
              <a:rPr lang="da-DK" sz="2400" err="1"/>
              <a:t>enjoyable</a:t>
            </a:r>
            <a:r>
              <a:rPr lang="da-DK" sz="2400"/>
              <a:t> - </a:t>
            </a:r>
            <a:r>
              <a:rPr lang="da-DK" sz="2400" err="1"/>
              <a:t>be</a:t>
            </a:r>
            <a:r>
              <a:rPr lang="da-DK" sz="2400"/>
              <a:t> </a:t>
            </a:r>
            <a:r>
              <a:rPr lang="da-DK" sz="2400" err="1"/>
              <a:t>aware</a:t>
            </a:r>
            <a:r>
              <a:rPr lang="da-DK" sz="2400"/>
              <a:t> </a:t>
            </a:r>
            <a:r>
              <a:rPr lang="da-DK" sz="2400" err="1"/>
              <a:t>that</a:t>
            </a:r>
            <a:r>
              <a:rPr lang="da-DK" sz="2400"/>
              <a:t> </a:t>
            </a:r>
            <a:r>
              <a:rPr lang="da-DK" sz="2400" err="1"/>
              <a:t>they</a:t>
            </a:r>
            <a:r>
              <a:rPr lang="da-DK" sz="2400"/>
              <a:t> </a:t>
            </a:r>
            <a:r>
              <a:rPr lang="da-DK" sz="2400" err="1"/>
              <a:t>may</a:t>
            </a:r>
            <a:r>
              <a:rPr lang="da-DK" sz="2400"/>
              <a:t> </a:t>
            </a:r>
            <a:r>
              <a:rPr lang="da-DK" sz="2400" err="1"/>
              <a:t>also</a:t>
            </a:r>
            <a:r>
              <a:rPr lang="da-DK" sz="2400"/>
              <a:t> </a:t>
            </a:r>
            <a:r>
              <a:rPr lang="da-DK" sz="2400" err="1"/>
              <a:t>introduce</a:t>
            </a:r>
            <a:r>
              <a:rPr lang="da-DK" sz="2400"/>
              <a:t> potential </a:t>
            </a:r>
            <a:r>
              <a:rPr lang="da-DK" sz="2400" err="1"/>
              <a:t>biases</a:t>
            </a:r>
            <a:endParaRPr lang="da-DK" err="1"/>
          </a:p>
          <a:p>
            <a:r>
              <a:rPr lang="da-DK" sz="2800" b="1"/>
              <a:t>Find and </a:t>
            </a:r>
            <a:r>
              <a:rPr lang="da-DK" sz="2800" b="1" err="1"/>
              <a:t>train</a:t>
            </a:r>
            <a:r>
              <a:rPr lang="da-DK" sz="2800" b="1"/>
              <a:t> </a:t>
            </a:r>
            <a:r>
              <a:rPr lang="da-DK" sz="2800" b="1" err="1"/>
              <a:t>project</a:t>
            </a:r>
            <a:r>
              <a:rPr lang="da-DK" sz="2800" b="1"/>
              <a:t> </a:t>
            </a:r>
            <a:r>
              <a:rPr lang="da-DK" sz="2800" b="1" err="1"/>
              <a:t>ambassadors</a:t>
            </a:r>
            <a:endParaRPr lang="da-DK" sz="2800" b="1"/>
          </a:p>
          <a:p>
            <a:pPr marL="342900" indent="-342900">
              <a:buChar char="•"/>
            </a:pPr>
            <a:r>
              <a:rPr lang="da-DK" sz="2400" err="1">
                <a:ea typeface="+mn-lt"/>
                <a:cs typeface="+mn-lt"/>
              </a:rPr>
              <a:t>They</a:t>
            </a:r>
            <a:r>
              <a:rPr lang="da-DK" sz="2400">
                <a:ea typeface="+mn-lt"/>
                <a:cs typeface="+mn-lt"/>
              </a:rPr>
              <a:t> </a:t>
            </a:r>
            <a:r>
              <a:rPr lang="da-DK" sz="2400" err="1">
                <a:ea typeface="+mn-lt"/>
                <a:cs typeface="+mn-lt"/>
              </a:rPr>
              <a:t>may</a:t>
            </a:r>
            <a:r>
              <a:rPr lang="da-DK" sz="2400">
                <a:ea typeface="+mn-lt"/>
                <a:cs typeface="+mn-lt"/>
              </a:rPr>
              <a:t> </a:t>
            </a:r>
            <a:r>
              <a:rPr lang="da-DK" sz="2400" err="1">
                <a:ea typeface="+mn-lt"/>
                <a:cs typeface="+mn-lt"/>
              </a:rPr>
              <a:t>help</a:t>
            </a:r>
            <a:r>
              <a:rPr lang="da-DK" sz="2400">
                <a:ea typeface="+mn-lt"/>
                <a:cs typeface="+mn-lt"/>
              </a:rPr>
              <a:t> with </a:t>
            </a:r>
            <a:r>
              <a:rPr lang="da-DK" sz="2400" err="1">
                <a:ea typeface="+mn-lt"/>
                <a:cs typeface="+mn-lt"/>
              </a:rPr>
              <a:t>your</a:t>
            </a:r>
            <a:r>
              <a:rPr lang="da-DK" sz="2400">
                <a:ea typeface="+mn-lt"/>
                <a:cs typeface="+mn-lt"/>
              </a:rPr>
              <a:t> </a:t>
            </a:r>
            <a:r>
              <a:rPr lang="da-DK" sz="2400" err="1">
                <a:ea typeface="+mn-lt"/>
                <a:cs typeface="+mn-lt"/>
              </a:rPr>
              <a:t>project's</a:t>
            </a:r>
            <a:r>
              <a:rPr lang="da-DK" sz="2400">
                <a:ea typeface="+mn-lt"/>
                <a:cs typeface="+mn-lt"/>
              </a:rPr>
              <a:t> </a:t>
            </a:r>
            <a:r>
              <a:rPr lang="da-DK" sz="2400" err="1">
                <a:ea typeface="+mn-lt"/>
                <a:cs typeface="+mn-lt"/>
              </a:rPr>
              <a:t>logistics</a:t>
            </a:r>
            <a:r>
              <a:rPr lang="da-DK" sz="2400">
                <a:ea typeface="+mn-lt"/>
                <a:cs typeface="+mn-lt"/>
              </a:rPr>
              <a:t>, administration or </a:t>
            </a:r>
            <a:r>
              <a:rPr lang="da-DK" sz="2400" err="1">
                <a:ea typeface="+mn-lt"/>
                <a:cs typeface="+mn-lt"/>
              </a:rPr>
              <a:t>communication</a:t>
            </a:r>
            <a:r>
              <a:rPr lang="da-DK" sz="2400">
                <a:ea typeface="+mn-lt"/>
                <a:cs typeface="+mn-lt"/>
              </a:rPr>
              <a:t> in </a:t>
            </a:r>
            <a:r>
              <a:rPr lang="da-DK" sz="2400" err="1">
                <a:ea typeface="+mn-lt"/>
                <a:cs typeface="+mn-lt"/>
              </a:rPr>
              <a:t>order</a:t>
            </a:r>
            <a:r>
              <a:rPr lang="da-DK" sz="2400">
                <a:ea typeface="+mn-lt"/>
                <a:cs typeface="+mn-lt"/>
              </a:rPr>
              <a:t> to </a:t>
            </a:r>
            <a:r>
              <a:rPr lang="da-DK" sz="2400" err="1">
                <a:ea typeface="+mn-lt"/>
                <a:cs typeface="+mn-lt"/>
              </a:rPr>
              <a:t>enhance</a:t>
            </a:r>
            <a:r>
              <a:rPr lang="da-DK" sz="2400">
                <a:ea typeface="+mn-lt"/>
                <a:cs typeface="+mn-lt"/>
              </a:rPr>
              <a:t> </a:t>
            </a:r>
            <a:r>
              <a:rPr lang="da-DK" sz="2400" err="1">
                <a:ea typeface="+mn-lt"/>
                <a:cs typeface="+mn-lt"/>
              </a:rPr>
              <a:t>outreach</a:t>
            </a:r>
            <a:r>
              <a:rPr lang="da-DK" sz="2400">
                <a:ea typeface="+mn-lt"/>
                <a:cs typeface="+mn-lt"/>
              </a:rPr>
              <a:t> and engagement</a:t>
            </a:r>
          </a:p>
          <a:p>
            <a:pPr marL="342900" indent="-342900">
              <a:buChar char="•"/>
            </a:pPr>
            <a:r>
              <a:rPr lang="da-DK" sz="2400" err="1">
                <a:ea typeface="+mn-lt"/>
                <a:cs typeface="+mn-lt"/>
              </a:rPr>
              <a:t>They</a:t>
            </a:r>
            <a:r>
              <a:rPr lang="da-DK" sz="2400">
                <a:ea typeface="+mn-lt"/>
                <a:cs typeface="+mn-lt"/>
              </a:rPr>
              <a:t> </a:t>
            </a:r>
            <a:r>
              <a:rPr lang="da-DK" sz="2400" err="1">
                <a:ea typeface="+mn-lt"/>
                <a:cs typeface="+mn-lt"/>
              </a:rPr>
              <a:t>are</a:t>
            </a:r>
            <a:r>
              <a:rPr lang="da-DK" sz="2400">
                <a:ea typeface="+mn-lt"/>
                <a:cs typeface="+mn-lt"/>
              </a:rPr>
              <a:t> </a:t>
            </a:r>
            <a:r>
              <a:rPr lang="da-DK" sz="2400" err="1">
                <a:ea typeface="+mn-lt"/>
                <a:cs typeface="+mn-lt"/>
              </a:rPr>
              <a:t>usually</a:t>
            </a:r>
            <a:r>
              <a:rPr lang="da-DK" sz="2400">
                <a:ea typeface="+mn-lt"/>
                <a:cs typeface="+mn-lt"/>
              </a:rPr>
              <a:t> </a:t>
            </a:r>
            <a:r>
              <a:rPr lang="da-DK" sz="2400" err="1">
                <a:ea typeface="+mn-lt"/>
                <a:cs typeface="+mn-lt"/>
              </a:rPr>
              <a:t>intrinsically</a:t>
            </a:r>
            <a:r>
              <a:rPr lang="da-DK" sz="2400">
                <a:ea typeface="+mn-lt"/>
                <a:cs typeface="+mn-lt"/>
              </a:rPr>
              <a:t> </a:t>
            </a:r>
            <a:r>
              <a:rPr lang="da-DK" sz="2400" err="1">
                <a:ea typeface="+mn-lt"/>
                <a:cs typeface="+mn-lt"/>
              </a:rPr>
              <a:t>motivated</a:t>
            </a:r>
            <a:r>
              <a:rPr lang="da-DK" sz="2400">
                <a:ea typeface="+mn-lt"/>
                <a:cs typeface="+mn-lt"/>
              </a:rPr>
              <a:t> to </a:t>
            </a:r>
            <a:r>
              <a:rPr lang="da-DK" sz="2400" err="1">
                <a:ea typeface="+mn-lt"/>
                <a:cs typeface="+mn-lt"/>
              </a:rPr>
              <a:t>play</a:t>
            </a:r>
            <a:r>
              <a:rPr lang="da-DK" sz="2400">
                <a:ea typeface="+mn-lt"/>
                <a:cs typeface="+mn-lt"/>
              </a:rPr>
              <a:t> a </a:t>
            </a:r>
            <a:r>
              <a:rPr lang="da-DK" sz="2400" err="1">
                <a:ea typeface="+mn-lt"/>
                <a:cs typeface="+mn-lt"/>
              </a:rPr>
              <a:t>role</a:t>
            </a:r>
            <a:r>
              <a:rPr lang="da-DK" sz="2400">
                <a:ea typeface="+mn-lt"/>
                <a:cs typeface="+mn-lt"/>
              </a:rPr>
              <a:t> in the </a:t>
            </a:r>
            <a:r>
              <a:rPr lang="da-DK" sz="2400" err="1">
                <a:ea typeface="+mn-lt"/>
                <a:cs typeface="+mn-lt"/>
              </a:rPr>
              <a:t>project</a:t>
            </a:r>
            <a:endParaRPr lang="da-DK" sz="2400" err="1"/>
          </a:p>
        </p:txBody>
      </p:sp>
      <p:sp>
        <p:nvSpPr>
          <p:cNvPr id="3" name="Pladsholder til tekst 2">
            <a:extLst>
              <a:ext uri="{FF2B5EF4-FFF2-40B4-BE49-F238E27FC236}">
                <a16:creationId xmlns:a16="http://schemas.microsoft.com/office/drawing/2014/main" id="{252CC2F2-A8DB-7897-A311-4D92C1C4820F}"/>
              </a:ext>
            </a:extLst>
          </p:cNvPr>
          <p:cNvSpPr>
            <a:spLocks noGrp="1"/>
          </p:cNvSpPr>
          <p:nvPr>
            <p:ph type="body" sz="quarter" idx="11"/>
          </p:nvPr>
        </p:nvSpPr>
        <p:spPr/>
        <p:txBody>
          <a:bodyPr lIns="91440" tIns="45720" rIns="91440" bIns="45720" anchor="t"/>
          <a:lstStyle/>
          <a:p>
            <a:r>
              <a:rPr lang="da-DK" dirty="0" err="1"/>
              <a:t>Gamification</a:t>
            </a:r>
            <a:r>
              <a:rPr lang="da-DK" dirty="0"/>
              <a:t> and </a:t>
            </a:r>
            <a:r>
              <a:rPr lang="da-DK" dirty="0" err="1"/>
              <a:t>project</a:t>
            </a:r>
            <a:r>
              <a:rPr lang="da-DK" dirty="0"/>
              <a:t> </a:t>
            </a:r>
            <a:r>
              <a:rPr lang="da-DK" dirty="0" err="1"/>
              <a:t>ambassadors</a:t>
            </a:r>
            <a:endParaRPr lang="da-DK" dirty="0"/>
          </a:p>
        </p:txBody>
      </p:sp>
      <p:sp>
        <p:nvSpPr>
          <p:cNvPr id="2" name="Pladsholder til tekst 1">
            <a:extLst>
              <a:ext uri="{FF2B5EF4-FFF2-40B4-BE49-F238E27FC236}">
                <a16:creationId xmlns:a16="http://schemas.microsoft.com/office/drawing/2014/main" id="{E77EBE03-8AF1-50C6-6C33-8E02E34C57C6}"/>
              </a:ext>
            </a:extLst>
          </p:cNvPr>
          <p:cNvSpPr>
            <a:spLocks noGrp="1"/>
          </p:cNvSpPr>
          <p:nvPr>
            <p:ph type="body" sz="quarter" idx="10"/>
          </p:nvPr>
        </p:nvSpPr>
        <p:spPr/>
        <p:txBody>
          <a:bodyPr lIns="91440" tIns="45720" rIns="91440" bIns="45720" anchor="t"/>
          <a:lstStyle/>
          <a:p>
            <a:r>
              <a:rPr lang="da-DK" err="1"/>
              <a:t>Tactics</a:t>
            </a:r>
            <a:r>
              <a:rPr lang="da-DK"/>
              <a:t> and </a:t>
            </a:r>
            <a:r>
              <a:rPr lang="da-DK" err="1"/>
              <a:t>tools</a:t>
            </a:r>
            <a:r>
              <a:rPr lang="da-DK"/>
              <a:t> for </a:t>
            </a:r>
            <a:r>
              <a:rPr lang="da-DK" err="1"/>
              <a:t>communicating</a:t>
            </a:r>
            <a:r>
              <a:rPr lang="da-DK"/>
              <a:t> with participants, stakeholders, and the public</a:t>
            </a:r>
          </a:p>
        </p:txBody>
      </p:sp>
    </p:spTree>
    <p:extLst>
      <p:ext uri="{BB962C8B-B14F-4D97-AF65-F5344CB8AC3E}">
        <p14:creationId xmlns:p14="http://schemas.microsoft.com/office/powerpoint/2010/main" val="228629090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lede 4" descr="Et billede, der indeholder tekst, Font/skrifttype, skærmbillede, design&#10;&#10;Beskrivelsen er genereret automatisk">
            <a:extLst>
              <a:ext uri="{FF2B5EF4-FFF2-40B4-BE49-F238E27FC236}">
                <a16:creationId xmlns:a16="http://schemas.microsoft.com/office/drawing/2014/main" id="{F461D94A-6786-1299-87FD-05594E130F7F}"/>
              </a:ext>
            </a:extLst>
          </p:cNvPr>
          <p:cNvPicPr>
            <a:picLocks noChangeAspect="1"/>
          </p:cNvPicPr>
          <p:nvPr/>
        </p:nvPicPr>
        <p:blipFill>
          <a:blip r:embed="rId2"/>
          <a:stretch>
            <a:fillRect/>
          </a:stretch>
        </p:blipFill>
        <p:spPr>
          <a:xfrm>
            <a:off x="502024" y="200630"/>
            <a:ext cx="2994211" cy="3301163"/>
          </a:xfrm>
          <a:prstGeom prst="rect">
            <a:avLst/>
          </a:prstGeom>
        </p:spPr>
      </p:pic>
      <p:pic>
        <p:nvPicPr>
          <p:cNvPr id="6" name="Billede 5" descr="Et billede, der indeholder tekst, skærmbillede, Font/skrifttype, design&#10;&#10;Beskrivelsen er genereret automatisk">
            <a:extLst>
              <a:ext uri="{FF2B5EF4-FFF2-40B4-BE49-F238E27FC236}">
                <a16:creationId xmlns:a16="http://schemas.microsoft.com/office/drawing/2014/main" id="{00F01A2C-CAE7-6633-9CE6-15B7BCACD567}"/>
              </a:ext>
            </a:extLst>
          </p:cNvPr>
          <p:cNvPicPr>
            <a:picLocks noChangeAspect="1"/>
          </p:cNvPicPr>
          <p:nvPr/>
        </p:nvPicPr>
        <p:blipFill>
          <a:blip r:embed="rId3"/>
          <a:stretch>
            <a:fillRect/>
          </a:stretch>
        </p:blipFill>
        <p:spPr>
          <a:xfrm>
            <a:off x="4061012" y="162004"/>
            <a:ext cx="3272117" cy="3306695"/>
          </a:xfrm>
          <a:prstGeom prst="rect">
            <a:avLst/>
          </a:prstGeom>
        </p:spPr>
      </p:pic>
      <p:pic>
        <p:nvPicPr>
          <p:cNvPr id="7" name="Billede 6" descr="Et billede, der indeholder tekst, skærmbillede, Font/skrifttype, logo&#10;&#10;Beskrivelsen er genereret automatisk">
            <a:extLst>
              <a:ext uri="{FF2B5EF4-FFF2-40B4-BE49-F238E27FC236}">
                <a16:creationId xmlns:a16="http://schemas.microsoft.com/office/drawing/2014/main" id="{454C2932-9F17-3325-73A3-38A12B473053}"/>
              </a:ext>
            </a:extLst>
          </p:cNvPr>
          <p:cNvPicPr>
            <a:picLocks noChangeAspect="1"/>
          </p:cNvPicPr>
          <p:nvPr/>
        </p:nvPicPr>
        <p:blipFill>
          <a:blip r:embed="rId4"/>
          <a:stretch>
            <a:fillRect/>
          </a:stretch>
        </p:blipFill>
        <p:spPr>
          <a:xfrm>
            <a:off x="8023412" y="203685"/>
            <a:ext cx="3630705" cy="3232300"/>
          </a:xfrm>
          <a:prstGeom prst="rect">
            <a:avLst/>
          </a:prstGeom>
        </p:spPr>
      </p:pic>
      <p:pic>
        <p:nvPicPr>
          <p:cNvPr id="8" name="Billede 7" descr="Et billede, der indeholder tekst, Font/skrifttype, skærmbillede, logo&#10;&#10;Beskrivelsen er genereret automatisk">
            <a:extLst>
              <a:ext uri="{FF2B5EF4-FFF2-40B4-BE49-F238E27FC236}">
                <a16:creationId xmlns:a16="http://schemas.microsoft.com/office/drawing/2014/main" id="{8A5DB30D-FDC4-70F6-5E7D-F89C7224ED5F}"/>
              </a:ext>
            </a:extLst>
          </p:cNvPr>
          <p:cNvPicPr>
            <a:picLocks noChangeAspect="1"/>
          </p:cNvPicPr>
          <p:nvPr/>
        </p:nvPicPr>
        <p:blipFill>
          <a:blip r:embed="rId5"/>
          <a:stretch>
            <a:fillRect/>
          </a:stretch>
        </p:blipFill>
        <p:spPr>
          <a:xfrm>
            <a:off x="331695" y="3800062"/>
            <a:ext cx="3039035" cy="2538959"/>
          </a:xfrm>
          <a:prstGeom prst="rect">
            <a:avLst/>
          </a:prstGeom>
        </p:spPr>
      </p:pic>
      <p:pic>
        <p:nvPicPr>
          <p:cNvPr id="9" name="Billede 8" descr="Et billede, der indeholder tekst, skærmbillede, Font/skrifttype, visitkort&#10;&#10;Beskrivelsen er genereret automatisk">
            <a:extLst>
              <a:ext uri="{FF2B5EF4-FFF2-40B4-BE49-F238E27FC236}">
                <a16:creationId xmlns:a16="http://schemas.microsoft.com/office/drawing/2014/main" id="{4476F8D3-81F9-AF22-7150-B6F1F66B56FC}"/>
              </a:ext>
            </a:extLst>
          </p:cNvPr>
          <p:cNvPicPr>
            <a:picLocks noChangeAspect="1"/>
          </p:cNvPicPr>
          <p:nvPr/>
        </p:nvPicPr>
        <p:blipFill>
          <a:blip r:embed="rId6"/>
          <a:stretch>
            <a:fillRect/>
          </a:stretch>
        </p:blipFill>
        <p:spPr>
          <a:xfrm>
            <a:off x="3845859" y="3969883"/>
            <a:ext cx="3783105" cy="2369645"/>
          </a:xfrm>
          <a:prstGeom prst="rect">
            <a:avLst/>
          </a:prstGeom>
        </p:spPr>
      </p:pic>
      <p:pic>
        <p:nvPicPr>
          <p:cNvPr id="10" name="Billede 9" descr="Et billede, der indeholder tekst, Font/skrifttype, skærmbillede, design&#10;&#10;Beskrivelsen er genereret automatisk">
            <a:extLst>
              <a:ext uri="{FF2B5EF4-FFF2-40B4-BE49-F238E27FC236}">
                <a16:creationId xmlns:a16="http://schemas.microsoft.com/office/drawing/2014/main" id="{D899E5A1-9EE4-A1E8-671C-69CBAB106DDB}"/>
              </a:ext>
            </a:extLst>
          </p:cNvPr>
          <p:cNvPicPr>
            <a:picLocks noChangeAspect="1"/>
          </p:cNvPicPr>
          <p:nvPr/>
        </p:nvPicPr>
        <p:blipFill>
          <a:blip r:embed="rId7"/>
          <a:stretch>
            <a:fillRect/>
          </a:stretch>
        </p:blipFill>
        <p:spPr>
          <a:xfrm>
            <a:off x="7960658" y="3607381"/>
            <a:ext cx="3818963" cy="2897425"/>
          </a:xfrm>
          <a:prstGeom prst="rect">
            <a:avLst/>
          </a:prstGeom>
        </p:spPr>
      </p:pic>
      <p:pic>
        <p:nvPicPr>
          <p:cNvPr id="12" name="Billede 11" descr="Et billede, der indeholder plante, tekst, person, tøj&#10;&#10;Beskrivelsen er genereret automatisk">
            <a:hlinkClick r:id="rId8"/>
            <a:extLst>
              <a:ext uri="{FF2B5EF4-FFF2-40B4-BE49-F238E27FC236}">
                <a16:creationId xmlns:a16="http://schemas.microsoft.com/office/drawing/2014/main" id="{FC9FF84C-5291-F911-C722-64363BC7CD43}"/>
              </a:ext>
            </a:extLst>
          </p:cNvPr>
          <p:cNvPicPr>
            <a:picLocks noChangeAspect="1"/>
          </p:cNvPicPr>
          <p:nvPr/>
        </p:nvPicPr>
        <p:blipFill>
          <a:blip r:embed="rId9"/>
          <a:stretch>
            <a:fillRect/>
          </a:stretch>
        </p:blipFill>
        <p:spPr>
          <a:xfrm>
            <a:off x="-3922" y="5967692"/>
            <a:ext cx="958104" cy="893109"/>
          </a:xfrm>
          <a:prstGeom prst="rect">
            <a:avLst/>
          </a:prstGeom>
        </p:spPr>
      </p:pic>
    </p:spTree>
    <p:extLst>
      <p:ext uri="{BB962C8B-B14F-4D97-AF65-F5344CB8AC3E}">
        <p14:creationId xmlns:p14="http://schemas.microsoft.com/office/powerpoint/2010/main" val="254699079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109663" y="4833843"/>
            <a:ext cx="4012670" cy="398012"/>
          </a:xfrm>
        </p:spPr>
        <p:txBody>
          <a:bodyPr/>
          <a:lstStyle/>
          <a:p>
            <a:r>
              <a:rPr lang="en-US" dirty="0">
                <a:ea typeface="+mn-lt"/>
                <a:cs typeface="+mn-lt"/>
              </a:rPr>
              <a:t>Training </a:t>
            </a:r>
            <a:r>
              <a:rPr lang="en-US">
                <a:ea typeface="+mn-lt"/>
                <a:cs typeface="+mn-lt"/>
              </a:rPr>
              <a:t>Module 2.2.3: </a:t>
            </a:r>
            <a:r>
              <a:rPr lang="en-US" dirty="0">
                <a:ea typeface="+mn-lt"/>
                <a:cs typeface="+mn-lt"/>
              </a:rPr>
              <a:t>Interactive session</a:t>
            </a:r>
          </a:p>
        </p:txBody>
      </p:sp>
      <p:sp>
        <p:nvSpPr>
          <p:cNvPr id="5" name="Text Placeholder 4">
            <a:extLst>
              <a:ext uri="{FF2B5EF4-FFF2-40B4-BE49-F238E27FC236}">
                <a16:creationId xmlns:a16="http://schemas.microsoft.com/office/drawing/2014/main" id="{6BCA08A1-C903-479B-884A-D6D2AF99CD55}"/>
              </a:ext>
            </a:extLst>
          </p:cNvPr>
          <p:cNvSpPr>
            <a:spLocks noGrp="1"/>
          </p:cNvSpPr>
          <p:nvPr>
            <p:ph type="body" sz="quarter" idx="12"/>
          </p:nvPr>
        </p:nvSpPr>
        <p:spPr>
          <a:xfrm>
            <a:off x="1109663" y="2706420"/>
            <a:ext cx="5713831" cy="2127423"/>
          </a:xfrm>
        </p:spPr>
        <p:txBody>
          <a:bodyPr lIns="91440" tIns="45720" rIns="91440" bIns="45720" anchor="t"/>
          <a:lstStyle/>
          <a:p>
            <a:r>
              <a:rPr lang="en-US" sz="3600"/>
              <a:t>Crafting narratives and communication strategies in citizen science</a:t>
            </a:r>
            <a:endParaRPr lang="it-IT" sz="3600" dirty="0"/>
          </a:p>
        </p:txBody>
      </p:sp>
    </p:spTree>
    <p:extLst>
      <p:ext uri="{BB962C8B-B14F-4D97-AF65-F5344CB8AC3E}">
        <p14:creationId xmlns:p14="http://schemas.microsoft.com/office/powerpoint/2010/main" val="239385453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620698-2704-01A6-CE24-0CC37BF55958}"/>
              </a:ext>
            </a:extLst>
          </p:cNvPr>
          <p:cNvSpPr>
            <a:spLocks noGrp="1"/>
          </p:cNvSpPr>
          <p:nvPr>
            <p:ph type="body" sz="quarter" idx="10"/>
          </p:nvPr>
        </p:nvSpPr>
        <p:spPr/>
        <p:txBody>
          <a:bodyPr lIns="91440" tIns="45720" rIns="91440" bIns="45720" anchor="t"/>
          <a:lstStyle/>
          <a:p>
            <a:r>
              <a:rPr lang="en-US" sz="2800"/>
              <a:t>Interactive session: Crafting narratives and communication strategies in citizen science</a:t>
            </a:r>
            <a:endParaRPr lang="en-US" dirty="0"/>
          </a:p>
        </p:txBody>
      </p:sp>
      <p:graphicFrame>
        <p:nvGraphicFramePr>
          <p:cNvPr id="2" name="Table 1">
            <a:extLst>
              <a:ext uri="{FF2B5EF4-FFF2-40B4-BE49-F238E27FC236}">
                <a16:creationId xmlns:a16="http://schemas.microsoft.com/office/drawing/2014/main" id="{95347648-F326-A9EC-CA9A-180B760A7B36}"/>
              </a:ext>
            </a:extLst>
          </p:cNvPr>
          <p:cNvGraphicFramePr>
            <a:graphicFrameLocks noGrp="1"/>
          </p:cNvGraphicFramePr>
          <p:nvPr/>
        </p:nvGraphicFramePr>
        <p:xfrm>
          <a:off x="838200" y="1481667"/>
          <a:ext cx="10515600" cy="4614332"/>
        </p:xfrm>
        <a:graphic>
          <a:graphicData uri="http://schemas.openxmlformats.org/drawingml/2006/table">
            <a:tbl>
              <a:tblPr firstRow="1" firstCol="1" bandRow="1">
                <a:tableStyleId>{5C22544A-7EE6-4342-B048-85BDC9FD1C3A}</a:tableStyleId>
              </a:tblPr>
              <a:tblGrid>
                <a:gridCol w="2734733">
                  <a:extLst>
                    <a:ext uri="{9D8B030D-6E8A-4147-A177-3AD203B41FA5}">
                      <a16:colId xmlns:a16="http://schemas.microsoft.com/office/drawing/2014/main" val="2390832515"/>
                    </a:ext>
                  </a:extLst>
                </a:gridCol>
                <a:gridCol w="7780867">
                  <a:extLst>
                    <a:ext uri="{9D8B030D-6E8A-4147-A177-3AD203B41FA5}">
                      <a16:colId xmlns:a16="http://schemas.microsoft.com/office/drawing/2014/main" val="2914203164"/>
                    </a:ext>
                  </a:extLst>
                </a:gridCol>
              </a:tblGrid>
              <a:tr h="294051">
                <a:tc>
                  <a:txBody>
                    <a:bodyPr/>
                    <a:lstStyle/>
                    <a:p>
                      <a:r>
                        <a:rPr lang="da-DK" sz="1400" dirty="0">
                          <a:effectLst/>
                        </a:rPr>
                        <a:t>Program</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da-DK" sz="1400">
                          <a:effectLst/>
                        </a:rPr>
                        <a:t>Tasks</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2343384364"/>
                  </a:ext>
                </a:extLst>
              </a:tr>
              <a:tr h="769055">
                <a:tc>
                  <a:txBody>
                    <a:bodyPr/>
                    <a:lstStyle/>
                    <a:p>
                      <a:r>
                        <a:rPr lang="en-US" sz="1400">
                          <a:effectLst/>
                        </a:rPr>
                        <a:t>Introduction</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Present the two task options and distribute handouts with instructions and examples. Provide participants with large sheets of paper for their work and markers or other drawing tools (online if necessary).</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3910550098"/>
                  </a:ext>
                </a:extLst>
              </a:tr>
              <a:tr h="769055">
                <a:tc>
                  <a:txBody>
                    <a:bodyPr/>
                    <a:lstStyle/>
                    <a:p>
                      <a:r>
                        <a:rPr lang="en-US" sz="1400">
                          <a:effectLst/>
                        </a:rPr>
                        <a:t>Task Selection and Planning</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Divide participants into small groups or set them up to work individually. Participants choose one of the two tasks: developing a story or selecting communication tactics. They brainstorm key elements or tactics/tools they wish to focus on.</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828885972"/>
                  </a:ext>
                </a:extLst>
              </a:tr>
              <a:tr h="1006558">
                <a:tc>
                  <a:txBody>
                    <a:bodyPr/>
                    <a:lstStyle/>
                    <a:p>
                      <a:r>
                        <a:rPr lang="en-US" sz="1400">
                          <a:effectLst/>
                        </a:rPr>
                        <a:t>Task Execution</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For the storytelling task, participants sketch out the narrative of their chosen citizen science project, focusing on structure, characters, setting, and message. For the communication strategies task, participants list and elaborate on selected tactics and tools, considering how they would apply to a specific citizen science initiative.</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3768157325"/>
                  </a:ext>
                </a:extLst>
              </a:tr>
              <a:tr h="1006558">
                <a:tc>
                  <a:txBody>
                    <a:bodyPr/>
                    <a:lstStyle/>
                    <a:p>
                      <a:r>
                        <a:rPr lang="en-US" sz="1400">
                          <a:effectLst/>
                        </a:rPr>
                        <a:t>Sharing and Feedback</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Participants briefly present their stories or communication plans, highlighting the rationale behind their choices. Peers provide feedback, focusing on the clarity, engagement potential, and comprehensiveness of the narratives or communication strategies.</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1487849679"/>
                  </a:ext>
                </a:extLst>
              </a:tr>
              <a:tr h="769055">
                <a:tc>
                  <a:txBody>
                    <a:bodyPr/>
                    <a:lstStyle/>
                    <a:p>
                      <a:r>
                        <a:rPr lang="en-US" sz="1400">
                          <a:effectLst/>
                        </a:rPr>
                        <a:t>Conclusion</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Summarize the importance of storytelling and strategic communication in citizen science. Encourage participants to incorporate these elements into their actual citizen science projects.</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3522963737"/>
                  </a:ext>
                </a:extLst>
              </a:tr>
            </a:tbl>
          </a:graphicData>
        </a:graphic>
      </p:graphicFrame>
    </p:spTree>
    <p:extLst>
      <p:ext uri="{BB962C8B-B14F-4D97-AF65-F5344CB8AC3E}">
        <p14:creationId xmlns:p14="http://schemas.microsoft.com/office/powerpoint/2010/main" val="368605021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11727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109662" y="4844254"/>
            <a:ext cx="4885696" cy="398012"/>
          </a:xfrm>
        </p:spPr>
        <p:txBody>
          <a:bodyPr/>
          <a:lstStyle/>
          <a:p>
            <a:r>
              <a:rPr lang="en-GB" dirty="0"/>
              <a:t>TIME4CS Training Program 3</a:t>
            </a:r>
          </a:p>
        </p:txBody>
      </p:sp>
      <p:sp>
        <p:nvSpPr>
          <p:cNvPr id="5" name="Text Placeholder 4">
            <a:extLst>
              <a:ext uri="{FF2B5EF4-FFF2-40B4-BE49-F238E27FC236}">
                <a16:creationId xmlns:a16="http://schemas.microsoft.com/office/drawing/2014/main" id="{6BCA08A1-C903-479B-884A-D6D2AF99CD55}"/>
              </a:ext>
            </a:extLst>
          </p:cNvPr>
          <p:cNvSpPr>
            <a:spLocks noGrp="1"/>
          </p:cNvSpPr>
          <p:nvPr>
            <p:ph type="body" sz="quarter" idx="12"/>
          </p:nvPr>
        </p:nvSpPr>
        <p:spPr>
          <a:xfrm>
            <a:off x="1109662" y="2958981"/>
            <a:ext cx="5308391" cy="577850"/>
          </a:xfrm>
        </p:spPr>
        <p:txBody>
          <a:bodyPr lIns="91440" tIns="45720" rIns="91440" bIns="45720" anchor="t"/>
          <a:lstStyle/>
          <a:p>
            <a:r>
              <a:rPr lang="it-IT" dirty="0"/>
              <a:t>Intervention Area: Support Resources &amp; Infrastructure</a:t>
            </a:r>
          </a:p>
        </p:txBody>
      </p:sp>
    </p:spTree>
    <p:extLst>
      <p:ext uri="{BB962C8B-B14F-4D97-AF65-F5344CB8AC3E}">
        <p14:creationId xmlns:p14="http://schemas.microsoft.com/office/powerpoint/2010/main" val="360430589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pPr lvl="0"/>
            <a:r>
              <a:rPr lang="en-US" sz="2400" b="1" dirty="0">
                <a:solidFill>
                  <a:srgbClr val="1F3643"/>
                </a:solidFill>
              </a:rPr>
              <a:t>Training Module 3.1: Institutional promotion of citizen science</a:t>
            </a:r>
          </a:p>
          <a:p>
            <a:pPr marL="971550" lvl="1" indent="-285750"/>
            <a:r>
              <a:rPr lang="en-US" sz="2000" dirty="0">
                <a:solidFill>
                  <a:srgbClr val="1F3643"/>
                </a:solidFill>
              </a:rPr>
              <a:t>Training Module 3.1.1: Successful institutional promotion of resources and infrastructure to support citizen science</a:t>
            </a:r>
          </a:p>
          <a:p>
            <a:pPr marL="971550" lvl="1" indent="-285750"/>
            <a:r>
              <a:rPr lang="en-US" sz="2000" dirty="0">
                <a:solidFill>
                  <a:srgbClr val="1F3643"/>
                </a:solidFill>
              </a:rPr>
              <a:t>Training Module 3.1.2: The funding landscape for citizen science</a:t>
            </a:r>
          </a:p>
          <a:p>
            <a:pPr marL="971550" lvl="1" indent="-285750"/>
            <a:r>
              <a:rPr lang="en-US" sz="2000" dirty="0">
                <a:solidFill>
                  <a:srgbClr val="1F3643"/>
                </a:solidFill>
              </a:rPr>
              <a:t>Training Module 3.1.3: Interactive session: Designing citizen science proposals</a:t>
            </a:r>
          </a:p>
          <a:p>
            <a:pPr marL="285750" lvl="0" indent="-285750"/>
            <a:r>
              <a:rPr lang="en-US" sz="2400" b="1" dirty="0">
                <a:solidFill>
                  <a:srgbClr val="1F3643"/>
                </a:solidFill>
              </a:rPr>
              <a:t>Training Module 3.2: Open science practices</a:t>
            </a:r>
          </a:p>
          <a:p>
            <a:pPr marL="971550" lvl="1" indent="-285750"/>
            <a:r>
              <a:rPr lang="en-US" sz="2000" dirty="0">
                <a:solidFill>
                  <a:srgbClr val="1F3643"/>
                </a:solidFill>
              </a:rPr>
              <a:t>Training Module 3.2.1: Ethical and legal guidelines for citizen science</a:t>
            </a:r>
          </a:p>
          <a:p>
            <a:pPr marL="971550" lvl="1" indent="-285750"/>
            <a:r>
              <a:rPr lang="en-US" sz="2000" dirty="0">
                <a:solidFill>
                  <a:srgbClr val="1F3643"/>
                </a:solidFill>
              </a:rPr>
              <a:t>Training Module 3</a:t>
            </a:r>
            <a:r>
              <a:rPr lang="da-DK" sz="2000" dirty="0">
                <a:solidFill>
                  <a:srgbClr val="1F3643"/>
                </a:solidFill>
              </a:rPr>
              <a:t>.2.2: </a:t>
            </a:r>
            <a:r>
              <a:rPr lang="da-DK" sz="2000" dirty="0" err="1">
                <a:solidFill>
                  <a:srgbClr val="1F3643"/>
                </a:solidFill>
              </a:rPr>
              <a:t>Institutional</a:t>
            </a:r>
            <a:r>
              <a:rPr lang="da-DK" sz="2000" dirty="0">
                <a:solidFill>
                  <a:srgbClr val="1F3643"/>
                </a:solidFill>
              </a:rPr>
              <a:t> </a:t>
            </a:r>
            <a:r>
              <a:rPr lang="da-DK" sz="2000" dirty="0" err="1">
                <a:solidFill>
                  <a:srgbClr val="1F3643"/>
                </a:solidFill>
              </a:rPr>
              <a:t>contact</a:t>
            </a:r>
            <a:r>
              <a:rPr lang="da-DK" sz="2000" dirty="0">
                <a:solidFill>
                  <a:srgbClr val="1F3643"/>
                </a:solidFill>
              </a:rPr>
              <a:t> points for </a:t>
            </a:r>
            <a:r>
              <a:rPr lang="da-DK" sz="2000" dirty="0" err="1">
                <a:solidFill>
                  <a:srgbClr val="1F3643"/>
                </a:solidFill>
              </a:rPr>
              <a:t>citizen</a:t>
            </a:r>
            <a:r>
              <a:rPr lang="da-DK" sz="2000" dirty="0">
                <a:solidFill>
                  <a:srgbClr val="1F3643"/>
                </a:solidFill>
              </a:rPr>
              <a:t> science</a:t>
            </a:r>
          </a:p>
          <a:p>
            <a:pPr marL="971550" lvl="1" indent="-285750"/>
            <a:r>
              <a:rPr lang="en-US" sz="2000" dirty="0">
                <a:solidFill>
                  <a:srgbClr val="1F3643"/>
                </a:solidFill>
              </a:rPr>
              <a:t>Training Module 3</a:t>
            </a:r>
            <a:r>
              <a:rPr lang="da-DK" sz="2000" dirty="0">
                <a:solidFill>
                  <a:srgbClr val="1F3643"/>
                </a:solidFill>
              </a:rPr>
              <a:t>.2.3: Interactive session: </a:t>
            </a:r>
            <a:r>
              <a:rPr lang="da-DK" sz="2000" dirty="0" err="1">
                <a:solidFill>
                  <a:srgbClr val="1F3643"/>
                </a:solidFill>
              </a:rPr>
              <a:t>Designing</a:t>
            </a:r>
            <a:r>
              <a:rPr lang="da-DK" sz="2000" dirty="0">
                <a:solidFill>
                  <a:srgbClr val="1F3643"/>
                </a:solidFill>
              </a:rPr>
              <a:t> a CS </a:t>
            </a:r>
            <a:r>
              <a:rPr lang="da-DK" sz="2000" dirty="0" err="1">
                <a:solidFill>
                  <a:srgbClr val="1F3643"/>
                </a:solidFill>
              </a:rPr>
              <a:t>Institutional</a:t>
            </a:r>
            <a:r>
              <a:rPr lang="da-DK" sz="2000" dirty="0">
                <a:solidFill>
                  <a:srgbClr val="1F3643"/>
                </a:solidFill>
              </a:rPr>
              <a:t> Contact Point (CS-ICP) for </a:t>
            </a:r>
            <a:r>
              <a:rPr lang="da-DK" sz="2000" dirty="0" err="1">
                <a:solidFill>
                  <a:srgbClr val="1F3643"/>
                </a:solidFill>
              </a:rPr>
              <a:t>your</a:t>
            </a:r>
            <a:r>
              <a:rPr lang="da-DK" sz="2000" dirty="0">
                <a:solidFill>
                  <a:srgbClr val="1F3643"/>
                </a:solidFill>
              </a:rPr>
              <a:t> institution</a:t>
            </a:r>
          </a:p>
          <a:p>
            <a:endParaRPr lang="en-GB" dirty="0"/>
          </a:p>
        </p:txBody>
      </p:sp>
      <p:sp>
        <p:nvSpPr>
          <p:cNvPr id="3" name="Text Placeholder 2"/>
          <p:cNvSpPr>
            <a:spLocks noGrp="1"/>
          </p:cNvSpPr>
          <p:nvPr>
            <p:ph type="body" sz="quarter" idx="11"/>
          </p:nvPr>
        </p:nvSpPr>
        <p:spPr/>
        <p:txBody>
          <a:bodyPr/>
          <a:lstStyle/>
          <a:p>
            <a:r>
              <a:rPr lang="en-GB" dirty="0"/>
              <a:t>Training Program 3 </a:t>
            </a:r>
          </a:p>
        </p:txBody>
      </p:sp>
      <p:sp>
        <p:nvSpPr>
          <p:cNvPr id="4" name="Text Placeholder 3"/>
          <p:cNvSpPr>
            <a:spLocks noGrp="1"/>
          </p:cNvSpPr>
          <p:nvPr>
            <p:ph type="body" sz="quarter" idx="10"/>
          </p:nvPr>
        </p:nvSpPr>
        <p:spPr/>
        <p:txBody>
          <a:bodyPr/>
          <a:lstStyle/>
          <a:p>
            <a:r>
              <a:rPr lang="en-GB" dirty="0"/>
              <a:t>Support Resources &amp; Infrastructure</a:t>
            </a:r>
          </a:p>
        </p:txBody>
      </p:sp>
    </p:spTree>
    <p:extLst>
      <p:ext uri="{BB962C8B-B14F-4D97-AF65-F5344CB8AC3E}">
        <p14:creationId xmlns:p14="http://schemas.microsoft.com/office/powerpoint/2010/main" val="936957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a:t>Gamification of research tasks - Foldit</a:t>
            </a:r>
          </a:p>
        </p:txBody>
      </p:sp>
      <p:pic>
        <p:nvPicPr>
          <p:cNvPr id="3" name="Picture 2">
            <a:hlinkClick r:id="rId2"/>
          </p:cNvPr>
          <p:cNvPicPr>
            <a:picLocks noChangeAspect="1"/>
          </p:cNvPicPr>
          <p:nvPr/>
        </p:nvPicPr>
        <p:blipFill rotWithShape="1">
          <a:blip r:embed="rId3"/>
          <a:srcRect t="652" b="52485"/>
          <a:stretch/>
        </p:blipFill>
        <p:spPr>
          <a:xfrm>
            <a:off x="544348" y="1295141"/>
            <a:ext cx="8901802" cy="4714317"/>
          </a:xfrm>
          <a:prstGeom prst="rect">
            <a:avLst/>
          </a:prstGeom>
        </p:spPr>
      </p:pic>
      <p:pic>
        <p:nvPicPr>
          <p:cNvPr id="4" name="Picture 3"/>
          <p:cNvPicPr>
            <a:picLocks noChangeAspect="1"/>
          </p:cNvPicPr>
          <p:nvPr/>
        </p:nvPicPr>
        <p:blipFill rotWithShape="1">
          <a:blip r:embed="rId3"/>
          <a:srcRect l="66348" t="48109"/>
          <a:stretch/>
        </p:blipFill>
        <p:spPr>
          <a:xfrm>
            <a:off x="9851665" y="1295141"/>
            <a:ext cx="2027719" cy="3533436"/>
          </a:xfrm>
          <a:prstGeom prst="rect">
            <a:avLst/>
          </a:prstGeom>
        </p:spPr>
      </p:pic>
      <p:pic>
        <p:nvPicPr>
          <p:cNvPr id="6" name="Picture 5"/>
          <p:cNvPicPr>
            <a:picLocks noChangeAspect="1"/>
          </p:cNvPicPr>
          <p:nvPr/>
        </p:nvPicPr>
        <p:blipFill>
          <a:blip r:embed="rId4"/>
          <a:stretch>
            <a:fillRect/>
          </a:stretch>
        </p:blipFill>
        <p:spPr>
          <a:xfrm>
            <a:off x="6273579" y="5018319"/>
            <a:ext cx="5605805" cy="1675536"/>
          </a:xfrm>
          <a:prstGeom prst="rect">
            <a:avLst/>
          </a:prstGeom>
        </p:spPr>
      </p:pic>
      <p:pic>
        <p:nvPicPr>
          <p:cNvPr id="7" name="Picture 6"/>
          <p:cNvPicPr>
            <a:picLocks noChangeAspect="1"/>
          </p:cNvPicPr>
          <p:nvPr/>
        </p:nvPicPr>
        <p:blipFill>
          <a:blip r:embed="rId5"/>
          <a:stretch>
            <a:fillRect/>
          </a:stretch>
        </p:blipFill>
        <p:spPr>
          <a:xfrm>
            <a:off x="8135537" y="6570012"/>
            <a:ext cx="3743847" cy="247685"/>
          </a:xfrm>
          <a:prstGeom prst="rect">
            <a:avLst/>
          </a:prstGeom>
        </p:spPr>
      </p:pic>
      <p:sp>
        <p:nvSpPr>
          <p:cNvPr id="8" name="Oval 7"/>
          <p:cNvSpPr/>
          <p:nvPr/>
        </p:nvSpPr>
        <p:spPr>
          <a:xfrm>
            <a:off x="6273579" y="6313336"/>
            <a:ext cx="771277" cy="283414"/>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8897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pPr marL="285750" indent="-285750">
              <a:buFont typeface="Arial" panose="020B0604020202020204" pitchFamily="34" charset="0"/>
              <a:buChar char="•"/>
            </a:pPr>
            <a:r>
              <a:rPr lang="en-US" b="1" dirty="0"/>
              <a:t>Understanding the role of institutional support: </a:t>
            </a:r>
            <a:r>
              <a:rPr lang="en-US" dirty="0"/>
              <a:t>Gain an understanding of the critical role that institutional support and infrastructure play in advancing CS initiatives within RPOs.</a:t>
            </a:r>
          </a:p>
          <a:p>
            <a:pPr marL="285750" indent="-285750">
              <a:buFont typeface="Arial" panose="020B0604020202020204" pitchFamily="34" charset="0"/>
              <a:buChar char="•"/>
            </a:pPr>
            <a:r>
              <a:rPr lang="en-US" b="1" dirty="0"/>
              <a:t>Creating compelling grant proposals:</a:t>
            </a:r>
            <a:r>
              <a:rPr lang="en-US" dirty="0"/>
              <a:t> Acquire insights into strategies for aligning CS research portfolios with funding opportunities and learn the secrets to designing compelling grant proposals.</a:t>
            </a:r>
          </a:p>
          <a:p>
            <a:pPr marL="285750" indent="-285750">
              <a:buFont typeface="Arial" panose="020B0604020202020204" pitchFamily="34" charset="0"/>
              <a:buChar char="•"/>
            </a:pPr>
            <a:r>
              <a:rPr lang="en-US" b="1" dirty="0"/>
              <a:t>Ethical and legal awareness: </a:t>
            </a:r>
            <a:r>
              <a:rPr lang="en-US" dirty="0"/>
              <a:t>Recognize the ethical and legal considerations inherent in CS projects and their importance in ensuring responsible and compliant research practices.</a:t>
            </a:r>
          </a:p>
          <a:p>
            <a:pPr marL="285750" indent="-285750">
              <a:buFont typeface="Arial" panose="020B0604020202020204" pitchFamily="34" charset="0"/>
              <a:buChar char="•"/>
            </a:pPr>
            <a:r>
              <a:rPr lang="en-US" b="1" dirty="0"/>
              <a:t>Embracing CS-ICPs: </a:t>
            </a:r>
            <a:r>
              <a:rPr lang="en-US" dirty="0"/>
              <a:t>Comprehend the concept of CS Institutional Contact Points (CS-ICPs) and their significance in providing essential resources and guidance for CS efforts.</a:t>
            </a:r>
          </a:p>
          <a:p>
            <a:pPr marL="285750" indent="-285750">
              <a:buFont typeface="Arial" panose="020B0604020202020204" pitchFamily="34" charset="0"/>
              <a:buChar char="•"/>
            </a:pPr>
            <a:r>
              <a:rPr lang="en-US" b="1" dirty="0"/>
              <a:t>Designing Tailored CS-ICPs: </a:t>
            </a:r>
            <a:r>
              <a:rPr lang="en-US" dirty="0"/>
              <a:t>Develop practical skills in designing and planning a tailored Institutional Contact Point (CS-ICP) that aligns with the unique needs, goals, and characteristics of their respective organizations, enhancing support for citizen science initiatives.</a:t>
            </a:r>
          </a:p>
          <a:p>
            <a:endParaRPr lang="en-GB" dirty="0"/>
          </a:p>
        </p:txBody>
      </p:sp>
      <p:sp>
        <p:nvSpPr>
          <p:cNvPr id="3" name="Text Placeholder 2"/>
          <p:cNvSpPr>
            <a:spLocks noGrp="1"/>
          </p:cNvSpPr>
          <p:nvPr>
            <p:ph type="body" sz="quarter" idx="11"/>
          </p:nvPr>
        </p:nvSpPr>
        <p:spPr/>
        <p:txBody>
          <a:bodyPr/>
          <a:lstStyle/>
          <a:p>
            <a:r>
              <a:rPr lang="en-GB"/>
              <a:t>Training Program 3: Learning objectives</a:t>
            </a:r>
          </a:p>
        </p:txBody>
      </p:sp>
      <p:sp>
        <p:nvSpPr>
          <p:cNvPr id="4" name="Text Placeholder 3"/>
          <p:cNvSpPr>
            <a:spLocks noGrp="1"/>
          </p:cNvSpPr>
          <p:nvPr>
            <p:ph type="body" sz="quarter" idx="10"/>
          </p:nvPr>
        </p:nvSpPr>
        <p:spPr/>
        <p:txBody>
          <a:bodyPr/>
          <a:lstStyle/>
          <a:p>
            <a:r>
              <a:rPr lang="en-US"/>
              <a:t>Navigating institutional support, funding, and ethical considerations for citizen science</a:t>
            </a:r>
            <a:endParaRPr lang="en-GB" dirty="0"/>
          </a:p>
        </p:txBody>
      </p:sp>
    </p:spTree>
    <p:extLst>
      <p:ext uri="{BB962C8B-B14F-4D97-AF65-F5344CB8AC3E}">
        <p14:creationId xmlns:p14="http://schemas.microsoft.com/office/powerpoint/2010/main" val="197805016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CEAD80C-662C-A0C6-CE30-4E8AD95AE3D3}"/>
              </a:ext>
            </a:extLst>
          </p:cNvPr>
          <p:cNvSpPr>
            <a:spLocks noGrp="1"/>
          </p:cNvSpPr>
          <p:nvPr>
            <p:ph type="body" sz="quarter" idx="12"/>
          </p:nvPr>
        </p:nvSpPr>
        <p:spPr>
          <a:xfrm>
            <a:off x="1109663" y="1772000"/>
            <a:ext cx="5120315" cy="2388225"/>
          </a:xfrm>
        </p:spPr>
        <p:txBody>
          <a:bodyPr/>
          <a:lstStyle/>
          <a:p>
            <a:r>
              <a:rPr lang="en-US" dirty="0"/>
              <a:t>Empowering citizen science initiatives: Resources, funding, and proposals</a:t>
            </a:r>
          </a:p>
        </p:txBody>
      </p:sp>
      <p:sp>
        <p:nvSpPr>
          <p:cNvPr id="4" name="Text Placeholder 1">
            <a:extLst>
              <a:ext uri="{FF2B5EF4-FFF2-40B4-BE49-F238E27FC236}">
                <a16:creationId xmlns:a16="http://schemas.microsoft.com/office/drawing/2014/main" id="{8B782A35-56D8-B823-4EF3-136CCA9B5E73}"/>
              </a:ext>
            </a:extLst>
          </p:cNvPr>
          <p:cNvSpPr txBox="1">
            <a:spLocks/>
          </p:cNvSpPr>
          <p:nvPr/>
        </p:nvSpPr>
        <p:spPr>
          <a:xfrm>
            <a:off x="1109663" y="5338851"/>
            <a:ext cx="4039750" cy="3980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Training Module 3.1</a:t>
            </a:r>
            <a:endParaRPr lang="da-DK" dirty="0"/>
          </a:p>
        </p:txBody>
      </p:sp>
    </p:spTree>
    <p:extLst>
      <p:ext uri="{BB962C8B-B14F-4D97-AF65-F5344CB8AC3E}">
        <p14:creationId xmlns:p14="http://schemas.microsoft.com/office/powerpoint/2010/main" val="218103365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CEAD80C-662C-A0C6-CE30-4E8AD95AE3D3}"/>
              </a:ext>
            </a:extLst>
          </p:cNvPr>
          <p:cNvSpPr>
            <a:spLocks noGrp="1"/>
          </p:cNvSpPr>
          <p:nvPr>
            <p:ph type="body" sz="quarter" idx="12"/>
          </p:nvPr>
        </p:nvSpPr>
        <p:spPr>
          <a:xfrm>
            <a:off x="1109662" y="1682669"/>
            <a:ext cx="6050263" cy="2482113"/>
          </a:xfrm>
        </p:spPr>
        <p:txBody>
          <a:bodyPr/>
          <a:lstStyle/>
          <a:p>
            <a:r>
              <a:rPr lang="en-US" sz="4000" i="0" u="none" strike="noStrike" kern="1200" dirty="0">
                <a:solidFill>
                  <a:schemeClr val="dk1"/>
                </a:solidFill>
                <a:effectLst/>
              </a:rPr>
              <a:t>Successful institutional promotion of resources and infrastructure to support citizen science</a:t>
            </a:r>
            <a:endParaRPr lang="en-US" dirty="0"/>
          </a:p>
        </p:txBody>
      </p:sp>
      <p:sp>
        <p:nvSpPr>
          <p:cNvPr id="4" name="Text Placeholder 1">
            <a:extLst>
              <a:ext uri="{FF2B5EF4-FFF2-40B4-BE49-F238E27FC236}">
                <a16:creationId xmlns:a16="http://schemas.microsoft.com/office/drawing/2014/main" id="{8B782A35-56D8-B823-4EF3-136CCA9B5E73}"/>
              </a:ext>
            </a:extLst>
          </p:cNvPr>
          <p:cNvSpPr txBox="1">
            <a:spLocks/>
          </p:cNvSpPr>
          <p:nvPr/>
        </p:nvSpPr>
        <p:spPr>
          <a:xfrm>
            <a:off x="1109662" y="5647051"/>
            <a:ext cx="4039750" cy="3980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Training Module 3.1.1</a:t>
            </a:r>
            <a:endParaRPr lang="da-DK" dirty="0"/>
          </a:p>
        </p:txBody>
      </p:sp>
    </p:spTree>
    <p:extLst>
      <p:ext uri="{BB962C8B-B14F-4D97-AF65-F5344CB8AC3E}">
        <p14:creationId xmlns:p14="http://schemas.microsoft.com/office/powerpoint/2010/main" val="18455735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8D09578-D008-F886-C319-546E48E69852}"/>
              </a:ext>
            </a:extLst>
          </p:cNvPr>
          <p:cNvSpPr/>
          <p:nvPr/>
        </p:nvSpPr>
        <p:spPr>
          <a:xfrm>
            <a:off x="6799634" y="6118698"/>
            <a:ext cx="4951379" cy="5155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aphicFrame>
        <p:nvGraphicFramePr>
          <p:cNvPr id="5" name="Diagram 4">
            <a:extLst>
              <a:ext uri="{FF2B5EF4-FFF2-40B4-BE49-F238E27FC236}">
                <a16:creationId xmlns:a16="http://schemas.microsoft.com/office/drawing/2014/main" id="{FCC9E649-950A-841F-FF1A-B37C71DEE00D}"/>
              </a:ext>
            </a:extLst>
          </p:cNvPr>
          <p:cNvGraphicFramePr/>
          <p:nvPr/>
        </p:nvGraphicFramePr>
        <p:xfrm>
          <a:off x="2957768" y="198875"/>
          <a:ext cx="9513650" cy="6410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Oval 8">
            <a:extLst>
              <a:ext uri="{FF2B5EF4-FFF2-40B4-BE49-F238E27FC236}">
                <a16:creationId xmlns:a16="http://schemas.microsoft.com/office/drawing/2014/main" id="{59FDF9AB-0A81-C0A4-B203-6CCEA62B3536}"/>
              </a:ext>
            </a:extLst>
          </p:cNvPr>
          <p:cNvSpPr/>
          <p:nvPr/>
        </p:nvSpPr>
        <p:spPr>
          <a:xfrm>
            <a:off x="7031701" y="4884970"/>
            <a:ext cx="1386806" cy="1345325"/>
          </a:xfrm>
          <a:prstGeom prst="ellipse">
            <a:avLst/>
          </a:prstGeom>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Platform develop-</a:t>
            </a:r>
            <a:r>
              <a:rPr lang="en-US" sz="1400" err="1"/>
              <a:t>ment</a:t>
            </a:r>
            <a:endParaRPr lang="da-DK" sz="1400"/>
          </a:p>
        </p:txBody>
      </p:sp>
      <p:sp>
        <p:nvSpPr>
          <p:cNvPr id="10" name="Oval 9">
            <a:extLst>
              <a:ext uri="{FF2B5EF4-FFF2-40B4-BE49-F238E27FC236}">
                <a16:creationId xmlns:a16="http://schemas.microsoft.com/office/drawing/2014/main" id="{5DE3A4A1-755A-A845-6C1A-5EB68901A136}"/>
              </a:ext>
            </a:extLst>
          </p:cNvPr>
          <p:cNvSpPr/>
          <p:nvPr/>
        </p:nvSpPr>
        <p:spPr>
          <a:xfrm>
            <a:off x="9498058" y="3723867"/>
            <a:ext cx="1386806" cy="1345325"/>
          </a:xfrm>
          <a:prstGeom prst="ellipse">
            <a:avLst/>
          </a:prstGeom>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Ethics &amp; legal aspects</a:t>
            </a:r>
            <a:endParaRPr lang="da-DK" sz="1400"/>
          </a:p>
        </p:txBody>
      </p:sp>
      <p:sp>
        <p:nvSpPr>
          <p:cNvPr id="11" name="Oval 10">
            <a:extLst>
              <a:ext uri="{FF2B5EF4-FFF2-40B4-BE49-F238E27FC236}">
                <a16:creationId xmlns:a16="http://schemas.microsoft.com/office/drawing/2014/main" id="{DD30C1E0-6761-D447-DF4E-B842CF0C77D2}"/>
              </a:ext>
            </a:extLst>
          </p:cNvPr>
          <p:cNvSpPr/>
          <p:nvPr/>
        </p:nvSpPr>
        <p:spPr>
          <a:xfrm>
            <a:off x="7681817" y="4093916"/>
            <a:ext cx="1386806" cy="1066541"/>
          </a:xfrm>
          <a:prstGeom prst="ellipse">
            <a:avLst/>
          </a:prstGeom>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Funding</a:t>
            </a:r>
            <a:endParaRPr lang="da-DK" sz="1400"/>
          </a:p>
        </p:txBody>
      </p:sp>
      <p:sp>
        <p:nvSpPr>
          <p:cNvPr id="4" name="Text Placeholder 3">
            <a:extLst>
              <a:ext uri="{FF2B5EF4-FFF2-40B4-BE49-F238E27FC236}">
                <a16:creationId xmlns:a16="http://schemas.microsoft.com/office/drawing/2014/main" id="{7A1CE9B3-7F85-F172-A23F-CC8940FF25EC}"/>
              </a:ext>
            </a:extLst>
          </p:cNvPr>
          <p:cNvSpPr>
            <a:spLocks noGrp="1"/>
          </p:cNvSpPr>
          <p:nvPr>
            <p:ph type="body" sz="quarter" idx="10"/>
          </p:nvPr>
        </p:nvSpPr>
        <p:spPr/>
        <p:txBody>
          <a:bodyPr/>
          <a:lstStyle/>
          <a:p>
            <a:r>
              <a:rPr lang="en-US">
                <a:solidFill>
                  <a:schemeClr val="accent1"/>
                </a:solidFill>
              </a:rPr>
              <a:t>Elements of 				        citizen science</a:t>
            </a:r>
            <a:endParaRPr lang="da-DK">
              <a:solidFill>
                <a:schemeClr val="accent1"/>
              </a:solidFill>
            </a:endParaRPr>
          </a:p>
        </p:txBody>
      </p:sp>
      <p:sp>
        <p:nvSpPr>
          <p:cNvPr id="8" name="Text Placeholder 1">
            <a:extLst>
              <a:ext uri="{FF2B5EF4-FFF2-40B4-BE49-F238E27FC236}">
                <a16:creationId xmlns:a16="http://schemas.microsoft.com/office/drawing/2014/main" id="{60338E4D-CF16-8E5C-D754-5EB89684F7FE}"/>
              </a:ext>
            </a:extLst>
          </p:cNvPr>
          <p:cNvSpPr>
            <a:spLocks noGrp="1"/>
          </p:cNvSpPr>
          <p:nvPr>
            <p:ph type="body" sz="quarter" idx="12"/>
          </p:nvPr>
        </p:nvSpPr>
        <p:spPr>
          <a:xfrm>
            <a:off x="544388" y="1231962"/>
            <a:ext cx="3733891" cy="4737913"/>
          </a:xfrm>
          <a:solidFill>
            <a:srgbClr val="FAA001">
              <a:alpha val="14902"/>
            </a:srgbClr>
          </a:solidFill>
          <a:ln>
            <a:solidFill>
              <a:schemeClr val="tx1"/>
            </a:solidFill>
          </a:ln>
        </p:spPr>
        <p:txBody>
          <a:bodyPr/>
          <a:lstStyle/>
          <a:p>
            <a:r>
              <a:rPr lang="en-US" sz="2000" dirty="0"/>
              <a:t>Areas where an institutional contact point or other support functions can help researchers to ensure success of citizen science project: </a:t>
            </a:r>
          </a:p>
          <a:p>
            <a:pPr marL="342900" indent="-342900">
              <a:buFont typeface="Arial" panose="020B0604020202020204" pitchFamily="34" charset="0"/>
              <a:buChar char="•"/>
            </a:pPr>
            <a:r>
              <a:rPr lang="en-US" sz="2000" dirty="0"/>
              <a:t>Data collection methods</a:t>
            </a:r>
          </a:p>
          <a:p>
            <a:pPr marL="342900" indent="-342900">
              <a:buFont typeface="Arial" panose="020B0604020202020204" pitchFamily="34" charset="0"/>
              <a:buChar char="•"/>
            </a:pPr>
            <a:r>
              <a:rPr lang="en-US" sz="2000" dirty="0"/>
              <a:t>Ethics and legal aspects</a:t>
            </a:r>
          </a:p>
          <a:p>
            <a:pPr marL="342900" indent="-342900">
              <a:buFont typeface="Arial" panose="020B0604020202020204" pitchFamily="34" charset="0"/>
              <a:buChar char="•"/>
            </a:pPr>
            <a:r>
              <a:rPr lang="da-DK" sz="2000" dirty="0"/>
              <a:t>Public engagement, </a:t>
            </a:r>
            <a:r>
              <a:rPr lang="da-DK" sz="2000" dirty="0" err="1"/>
              <a:t>communication</a:t>
            </a:r>
            <a:r>
              <a:rPr lang="da-DK" sz="2000" dirty="0"/>
              <a:t>, </a:t>
            </a:r>
            <a:r>
              <a:rPr lang="da-DK" sz="2000" dirty="0" err="1"/>
              <a:t>community</a:t>
            </a:r>
            <a:r>
              <a:rPr lang="da-DK" sz="2000" dirty="0"/>
              <a:t> </a:t>
            </a:r>
            <a:r>
              <a:rPr lang="da-DK" sz="2000" dirty="0" err="1"/>
              <a:t>building</a:t>
            </a:r>
            <a:endParaRPr lang="da-DK" sz="2000" dirty="0"/>
          </a:p>
          <a:p>
            <a:pPr marL="342900" indent="-342900">
              <a:buFont typeface="Arial" panose="020B0604020202020204" pitchFamily="34" charset="0"/>
              <a:buChar char="•"/>
            </a:pPr>
            <a:r>
              <a:rPr lang="da-DK" sz="2000" dirty="0"/>
              <a:t>Platform </a:t>
            </a:r>
            <a:r>
              <a:rPr lang="da-DK" sz="2000" dirty="0" err="1"/>
              <a:t>development</a:t>
            </a:r>
            <a:endParaRPr lang="da-DK" sz="2000" dirty="0"/>
          </a:p>
          <a:p>
            <a:pPr marL="342900" indent="-342900">
              <a:buFont typeface="Arial" panose="020B0604020202020204" pitchFamily="34" charset="0"/>
              <a:buChar char="•"/>
            </a:pPr>
            <a:r>
              <a:rPr lang="da-DK" sz="2000" dirty="0"/>
              <a:t>Funding for non-research </a:t>
            </a:r>
            <a:r>
              <a:rPr lang="da-DK" sz="2000" dirty="0" err="1"/>
              <a:t>aspects</a:t>
            </a:r>
            <a:endParaRPr lang="da-DK" sz="2000" dirty="0"/>
          </a:p>
        </p:txBody>
      </p:sp>
      <p:sp>
        <p:nvSpPr>
          <p:cNvPr id="7" name="Rectangle: Diagonal Corners Snipped 6">
            <a:extLst>
              <a:ext uri="{FF2B5EF4-FFF2-40B4-BE49-F238E27FC236}">
                <a16:creationId xmlns:a16="http://schemas.microsoft.com/office/drawing/2014/main" id="{F876ED58-0ED5-88B3-A453-7C7DA52C42AE}"/>
              </a:ext>
            </a:extLst>
          </p:cNvPr>
          <p:cNvSpPr/>
          <p:nvPr/>
        </p:nvSpPr>
        <p:spPr>
          <a:xfrm>
            <a:off x="5258747" y="1931181"/>
            <a:ext cx="6466099" cy="4836847"/>
          </a:xfrm>
          <a:prstGeom prst="snip2DiagRect">
            <a:avLst>
              <a:gd name="adj1" fmla="val 50000"/>
              <a:gd name="adj2" fmla="val 16488"/>
            </a:avLst>
          </a:prstGeom>
          <a:solidFill>
            <a:schemeClr val="accent2">
              <a:alpha val="12941"/>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96281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P spid="7"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a:t>Crowdsourcing of research funding allocation</a:t>
            </a:r>
          </a:p>
        </p:txBody>
      </p:sp>
      <p:pic>
        <p:nvPicPr>
          <p:cNvPr id="1026" name="Picture 2" descr="Et Sundere Syddanm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0694" y="1459149"/>
            <a:ext cx="6976546" cy="523241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u kan du bestemme, hvem der skal have to millioner kroner at forske for | TV  SY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219" y="3853111"/>
            <a:ext cx="5168347" cy="29081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CFA8B0-B75B-BD94-6B21-30875118EBC5}"/>
              </a:ext>
            </a:extLst>
          </p:cNvPr>
          <p:cNvSpPr txBox="1"/>
          <p:nvPr/>
        </p:nvSpPr>
        <p:spPr>
          <a:xfrm>
            <a:off x="144760" y="1459149"/>
            <a:ext cx="4857420" cy="2123017"/>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a:t>Southern Denmark University</a:t>
            </a:r>
          </a:p>
          <a:p>
            <a:pPr marL="285750" indent="-285750">
              <a:lnSpc>
                <a:spcPct val="150000"/>
              </a:lnSpc>
              <a:buFont typeface="Arial" panose="020B0604020202020204" pitchFamily="34" charset="0"/>
              <a:buChar char="•"/>
            </a:pPr>
            <a:r>
              <a:rPr lang="en-US"/>
              <a:t>5 hospitals present a research project</a:t>
            </a:r>
          </a:p>
          <a:p>
            <a:pPr marL="285750" indent="-285750">
              <a:lnSpc>
                <a:spcPct val="150000"/>
              </a:lnSpc>
              <a:buFont typeface="Arial" panose="020B0604020202020204" pitchFamily="34" charset="0"/>
              <a:buChar char="•"/>
            </a:pPr>
            <a:r>
              <a:rPr lang="en-US"/>
              <a:t>The public votes via Text message</a:t>
            </a:r>
          </a:p>
          <a:p>
            <a:pPr marL="285750" indent="-285750">
              <a:lnSpc>
                <a:spcPct val="150000"/>
              </a:lnSpc>
              <a:buFont typeface="Arial" panose="020B0604020202020204" pitchFamily="34" charset="0"/>
              <a:buChar char="•"/>
            </a:pPr>
            <a:r>
              <a:rPr lang="en-US"/>
              <a:t>2 million DKK distributed (1 / 0.6 / 0.4)</a:t>
            </a:r>
          </a:p>
          <a:p>
            <a:pPr marL="285750" indent="-285750">
              <a:lnSpc>
                <a:spcPct val="150000"/>
              </a:lnSpc>
              <a:buFont typeface="Arial" panose="020B0604020202020204" pitchFamily="34" charset="0"/>
              <a:buChar char="•"/>
            </a:pPr>
            <a:r>
              <a:rPr lang="en-US"/>
              <a:t>Yearly since 2019</a:t>
            </a:r>
            <a:endParaRPr lang="da-DK"/>
          </a:p>
        </p:txBody>
      </p:sp>
    </p:spTree>
    <p:extLst>
      <p:ext uri="{BB962C8B-B14F-4D97-AF65-F5344CB8AC3E}">
        <p14:creationId xmlns:p14="http://schemas.microsoft.com/office/powerpoint/2010/main" val="33416602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212518-787F-E2B6-2DF5-5DEB325478F8}"/>
              </a:ext>
            </a:extLst>
          </p:cNvPr>
          <p:cNvSpPr>
            <a:spLocks noGrp="1"/>
          </p:cNvSpPr>
          <p:nvPr>
            <p:ph type="body" sz="quarter" idx="10"/>
          </p:nvPr>
        </p:nvSpPr>
        <p:spPr/>
        <p:txBody>
          <a:bodyPr/>
          <a:lstStyle/>
          <a:p>
            <a:r>
              <a:rPr lang="en-US"/>
              <a:t>CS Zürich: Citizen Science Project Builder</a:t>
            </a:r>
            <a:endParaRPr lang="da-DK"/>
          </a:p>
        </p:txBody>
      </p:sp>
      <p:pic>
        <p:nvPicPr>
          <p:cNvPr id="8" name="Picture 7">
            <a:extLst>
              <a:ext uri="{FF2B5EF4-FFF2-40B4-BE49-F238E27FC236}">
                <a16:creationId xmlns:a16="http://schemas.microsoft.com/office/drawing/2014/main" id="{BAE8CCD7-DC12-7E53-5D5C-6C43B8F760AE}"/>
              </a:ext>
            </a:extLst>
          </p:cNvPr>
          <p:cNvPicPr>
            <a:picLocks noChangeAspect="1"/>
          </p:cNvPicPr>
          <p:nvPr/>
        </p:nvPicPr>
        <p:blipFill>
          <a:blip r:embed="rId2"/>
          <a:stretch>
            <a:fillRect/>
          </a:stretch>
        </p:blipFill>
        <p:spPr>
          <a:xfrm>
            <a:off x="4917587" y="1867711"/>
            <a:ext cx="7274413" cy="4873557"/>
          </a:xfrm>
          <a:prstGeom prst="rect">
            <a:avLst/>
          </a:prstGeom>
        </p:spPr>
      </p:pic>
      <p:pic>
        <p:nvPicPr>
          <p:cNvPr id="10" name="Picture 9">
            <a:hlinkClick r:id="rId3"/>
            <a:extLst>
              <a:ext uri="{FF2B5EF4-FFF2-40B4-BE49-F238E27FC236}">
                <a16:creationId xmlns:a16="http://schemas.microsoft.com/office/drawing/2014/main" id="{50077D6A-CDB3-F810-B46A-60EBA4568B8A}"/>
              </a:ext>
            </a:extLst>
          </p:cNvPr>
          <p:cNvPicPr>
            <a:picLocks noChangeAspect="1"/>
          </p:cNvPicPr>
          <p:nvPr/>
        </p:nvPicPr>
        <p:blipFill>
          <a:blip r:embed="rId4"/>
          <a:stretch>
            <a:fillRect/>
          </a:stretch>
        </p:blipFill>
        <p:spPr>
          <a:xfrm>
            <a:off x="26096" y="972766"/>
            <a:ext cx="4829183" cy="5252936"/>
          </a:xfrm>
          <a:prstGeom prst="rect">
            <a:avLst/>
          </a:prstGeom>
        </p:spPr>
      </p:pic>
    </p:spTree>
    <p:extLst>
      <p:ext uri="{BB962C8B-B14F-4D97-AF65-F5344CB8AC3E}">
        <p14:creationId xmlns:p14="http://schemas.microsoft.com/office/powerpoint/2010/main" val="236097910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5F10FC-E2C6-0A66-2970-47CD2476155D}"/>
              </a:ext>
            </a:extLst>
          </p:cNvPr>
          <p:cNvSpPr>
            <a:spLocks noGrp="1"/>
          </p:cNvSpPr>
          <p:nvPr>
            <p:ph type="body" sz="quarter" idx="10"/>
          </p:nvPr>
        </p:nvSpPr>
        <p:spPr/>
        <p:txBody>
          <a:bodyPr/>
          <a:lstStyle/>
          <a:p>
            <a:r>
              <a:rPr lang="en-US"/>
              <a:t>Project </a:t>
            </a:r>
            <a:r>
              <a:rPr lang="en-US" err="1"/>
              <a:t>Wenker</a:t>
            </a:r>
            <a:endParaRPr lang="da-DK"/>
          </a:p>
        </p:txBody>
      </p:sp>
      <p:pic>
        <p:nvPicPr>
          <p:cNvPr id="4" name="Picture 3">
            <a:extLst>
              <a:ext uri="{FF2B5EF4-FFF2-40B4-BE49-F238E27FC236}">
                <a16:creationId xmlns:a16="http://schemas.microsoft.com/office/drawing/2014/main" id="{E5BEA075-0EE9-6B80-C6D4-CFA594197C41}"/>
              </a:ext>
            </a:extLst>
          </p:cNvPr>
          <p:cNvPicPr>
            <a:picLocks noChangeAspect="1"/>
          </p:cNvPicPr>
          <p:nvPr/>
        </p:nvPicPr>
        <p:blipFill>
          <a:blip r:embed="rId2"/>
          <a:stretch>
            <a:fillRect/>
          </a:stretch>
        </p:blipFill>
        <p:spPr>
          <a:xfrm>
            <a:off x="7068556" y="104572"/>
            <a:ext cx="5123444" cy="4146415"/>
          </a:xfrm>
          <a:prstGeom prst="rect">
            <a:avLst/>
          </a:prstGeom>
        </p:spPr>
      </p:pic>
      <p:pic>
        <p:nvPicPr>
          <p:cNvPr id="6" name="Picture 5">
            <a:extLst>
              <a:ext uri="{FF2B5EF4-FFF2-40B4-BE49-F238E27FC236}">
                <a16:creationId xmlns:a16="http://schemas.microsoft.com/office/drawing/2014/main" id="{590D130E-FC7D-CAB2-2C76-CDA2B6CD2F21}"/>
              </a:ext>
            </a:extLst>
          </p:cNvPr>
          <p:cNvPicPr>
            <a:picLocks noChangeAspect="1"/>
          </p:cNvPicPr>
          <p:nvPr/>
        </p:nvPicPr>
        <p:blipFill>
          <a:blip r:embed="rId3"/>
          <a:stretch>
            <a:fillRect/>
          </a:stretch>
        </p:blipFill>
        <p:spPr>
          <a:xfrm>
            <a:off x="0" y="0"/>
            <a:ext cx="7018912" cy="4987908"/>
          </a:xfrm>
          <a:prstGeom prst="rect">
            <a:avLst/>
          </a:prstGeom>
        </p:spPr>
      </p:pic>
      <p:pic>
        <p:nvPicPr>
          <p:cNvPr id="8" name="Picture 7">
            <a:extLst>
              <a:ext uri="{FF2B5EF4-FFF2-40B4-BE49-F238E27FC236}">
                <a16:creationId xmlns:a16="http://schemas.microsoft.com/office/drawing/2014/main" id="{335F1258-868A-6CA4-13AE-78F1188C5D00}"/>
              </a:ext>
            </a:extLst>
          </p:cNvPr>
          <p:cNvPicPr>
            <a:picLocks noChangeAspect="1"/>
          </p:cNvPicPr>
          <p:nvPr/>
        </p:nvPicPr>
        <p:blipFill rotWithShape="1">
          <a:blip r:embed="rId4"/>
          <a:srcRect l="2604" t="6418" r="2428" b="1667"/>
          <a:stretch/>
        </p:blipFill>
        <p:spPr>
          <a:xfrm>
            <a:off x="2772382" y="3797845"/>
            <a:ext cx="3073940" cy="3060155"/>
          </a:xfrm>
          <a:prstGeom prst="rect">
            <a:avLst/>
          </a:prstGeom>
        </p:spPr>
      </p:pic>
      <p:pic>
        <p:nvPicPr>
          <p:cNvPr id="10" name="Picture 9">
            <a:extLst>
              <a:ext uri="{FF2B5EF4-FFF2-40B4-BE49-F238E27FC236}">
                <a16:creationId xmlns:a16="http://schemas.microsoft.com/office/drawing/2014/main" id="{7DA1B9A9-FFC0-78EB-FCD8-2FB91F9C4EDF}"/>
              </a:ext>
            </a:extLst>
          </p:cNvPr>
          <p:cNvPicPr>
            <a:picLocks noChangeAspect="1"/>
          </p:cNvPicPr>
          <p:nvPr/>
        </p:nvPicPr>
        <p:blipFill>
          <a:blip r:embed="rId5"/>
          <a:stretch>
            <a:fillRect/>
          </a:stretch>
        </p:blipFill>
        <p:spPr>
          <a:xfrm>
            <a:off x="6096000" y="5333758"/>
            <a:ext cx="5854262" cy="431253"/>
          </a:xfrm>
          <a:prstGeom prst="rect">
            <a:avLst/>
          </a:prstGeom>
        </p:spPr>
      </p:pic>
    </p:spTree>
    <p:extLst>
      <p:ext uri="{BB962C8B-B14F-4D97-AF65-F5344CB8AC3E}">
        <p14:creationId xmlns:p14="http://schemas.microsoft.com/office/powerpoint/2010/main" val="80067303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CE00A53-5CAB-731C-6B1C-DC2FD9F9816C}"/>
              </a:ext>
            </a:extLst>
          </p:cNvPr>
          <p:cNvSpPr>
            <a:spLocks noGrp="1"/>
          </p:cNvSpPr>
          <p:nvPr>
            <p:ph type="body" sz="quarter" idx="12"/>
          </p:nvPr>
        </p:nvSpPr>
        <p:spPr>
          <a:xfrm>
            <a:off x="614362" y="1663260"/>
            <a:ext cx="10963275" cy="4569372"/>
          </a:xfrm>
        </p:spPr>
        <p:txBody>
          <a:bodyPr/>
          <a:lstStyle/>
          <a:p>
            <a:r>
              <a:rPr lang="en-US" sz="2800" b="1"/>
              <a:t>Connection to society</a:t>
            </a:r>
          </a:p>
          <a:p>
            <a:pPr marL="285750" indent="-285750">
              <a:buFont typeface="Arial" panose="020B0604020202020204" pitchFamily="34" charset="0"/>
              <a:buChar char="•"/>
            </a:pPr>
            <a:r>
              <a:rPr lang="en-US" sz="2400"/>
              <a:t>Helping connect to relevant societal actors and collaboration partners, possibly through ‘gate keepers’, e.g. school teachers, associations, etc.</a:t>
            </a:r>
          </a:p>
          <a:p>
            <a:endParaRPr lang="en-US" sz="1100"/>
          </a:p>
          <a:p>
            <a:r>
              <a:rPr lang="en-US" sz="2800" b="1"/>
              <a:t>Community building of volunteers</a:t>
            </a:r>
          </a:p>
          <a:p>
            <a:pPr marL="285750" indent="-285750">
              <a:buFont typeface="Arial" panose="020B0604020202020204" pitchFamily="34" charset="0"/>
              <a:buChar char="•"/>
            </a:pPr>
            <a:r>
              <a:rPr lang="en-US" sz="2400"/>
              <a:t>Recruitment, communication, feedback and support of volunteers</a:t>
            </a:r>
          </a:p>
          <a:p>
            <a:pPr marL="285750" indent="-285750">
              <a:buFont typeface="Arial" panose="020B0604020202020204" pitchFamily="34" charset="0"/>
              <a:buChar char="•"/>
            </a:pPr>
            <a:endParaRPr lang="en-US" sz="1100"/>
          </a:p>
          <a:p>
            <a:r>
              <a:rPr lang="en-US" sz="2800" b="1"/>
              <a:t>Funding</a:t>
            </a:r>
          </a:p>
          <a:p>
            <a:pPr marL="285750" indent="-285750">
              <a:buFont typeface="Arial" panose="020B0604020202020204" pitchFamily="34" charset="0"/>
              <a:buChar char="•"/>
            </a:pPr>
            <a:r>
              <a:rPr lang="da-DK" sz="2400" err="1"/>
              <a:t>Suggesting</a:t>
            </a:r>
            <a:r>
              <a:rPr lang="da-DK" sz="2400"/>
              <a:t> / </a:t>
            </a:r>
            <a:r>
              <a:rPr lang="da-DK" sz="2400" err="1"/>
              <a:t>supporting</a:t>
            </a:r>
            <a:r>
              <a:rPr lang="da-DK" sz="2400"/>
              <a:t> </a:t>
            </a:r>
            <a:r>
              <a:rPr lang="da-DK" sz="2400" err="1"/>
              <a:t>funding</a:t>
            </a:r>
            <a:r>
              <a:rPr lang="da-DK" sz="2400"/>
              <a:t> </a:t>
            </a:r>
            <a:r>
              <a:rPr lang="da-DK" sz="2400" err="1"/>
              <a:t>application</a:t>
            </a:r>
            <a:r>
              <a:rPr lang="da-DK" sz="2400"/>
              <a:t> options for non-research </a:t>
            </a:r>
            <a:r>
              <a:rPr lang="da-DK" sz="2400" err="1"/>
              <a:t>aspects</a:t>
            </a:r>
            <a:r>
              <a:rPr lang="da-DK" sz="2400"/>
              <a:t>, </a:t>
            </a:r>
            <a:r>
              <a:rPr lang="da-DK" sz="2400" err="1"/>
              <a:t>e.g</a:t>
            </a:r>
            <a:r>
              <a:rPr lang="da-DK" sz="2400"/>
              <a:t>. community </a:t>
            </a:r>
            <a:r>
              <a:rPr lang="da-DK" sz="2400" err="1"/>
              <a:t>building</a:t>
            </a:r>
            <a:endParaRPr lang="da-DK" sz="2400"/>
          </a:p>
        </p:txBody>
      </p:sp>
      <p:sp>
        <p:nvSpPr>
          <p:cNvPr id="4" name="Text Placeholder 3">
            <a:extLst>
              <a:ext uri="{FF2B5EF4-FFF2-40B4-BE49-F238E27FC236}">
                <a16:creationId xmlns:a16="http://schemas.microsoft.com/office/drawing/2014/main" id="{C7FD8ADB-DCCF-0896-11A3-C45050A11A6A}"/>
              </a:ext>
            </a:extLst>
          </p:cNvPr>
          <p:cNvSpPr>
            <a:spLocks noGrp="1"/>
          </p:cNvSpPr>
          <p:nvPr>
            <p:ph type="body" sz="quarter" idx="11"/>
          </p:nvPr>
        </p:nvSpPr>
        <p:spPr>
          <a:xfrm>
            <a:off x="614362" y="1125086"/>
            <a:ext cx="10963275" cy="422275"/>
          </a:xfrm>
        </p:spPr>
        <p:txBody>
          <a:bodyPr/>
          <a:lstStyle/>
          <a:p>
            <a:r>
              <a:rPr lang="en-US"/>
              <a:t>Facilitating citizen science</a:t>
            </a:r>
            <a:endParaRPr lang="da-DK"/>
          </a:p>
        </p:txBody>
      </p:sp>
      <p:sp>
        <p:nvSpPr>
          <p:cNvPr id="3" name="Text Placeholder 2">
            <a:extLst>
              <a:ext uri="{FF2B5EF4-FFF2-40B4-BE49-F238E27FC236}">
                <a16:creationId xmlns:a16="http://schemas.microsoft.com/office/drawing/2014/main" id="{F667A5EC-454C-B198-65F9-8242AF0A01D5}"/>
              </a:ext>
            </a:extLst>
          </p:cNvPr>
          <p:cNvSpPr>
            <a:spLocks noGrp="1"/>
          </p:cNvSpPr>
          <p:nvPr>
            <p:ph type="body" sz="quarter" idx="10"/>
          </p:nvPr>
        </p:nvSpPr>
        <p:spPr>
          <a:xfrm>
            <a:off x="2351654" y="459400"/>
            <a:ext cx="9398911" cy="422275"/>
          </a:xfrm>
        </p:spPr>
        <p:txBody>
          <a:bodyPr/>
          <a:lstStyle/>
          <a:p>
            <a:r>
              <a:rPr lang="en-US"/>
              <a:t>Citizen science hubs (institutional contact points)</a:t>
            </a:r>
            <a:endParaRPr lang="da-DK"/>
          </a:p>
        </p:txBody>
      </p:sp>
    </p:spTree>
    <p:extLst>
      <p:ext uri="{BB962C8B-B14F-4D97-AF65-F5344CB8AC3E}">
        <p14:creationId xmlns:p14="http://schemas.microsoft.com/office/powerpoint/2010/main" val="253434835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16CC19-3B93-484C-6D6C-145A6B3B72A3}"/>
              </a:ext>
            </a:extLst>
          </p:cNvPr>
          <p:cNvPicPr>
            <a:picLocks noChangeAspect="1"/>
          </p:cNvPicPr>
          <p:nvPr/>
        </p:nvPicPr>
        <p:blipFill>
          <a:blip r:embed="rId3"/>
          <a:stretch>
            <a:fillRect/>
          </a:stretch>
        </p:blipFill>
        <p:spPr>
          <a:xfrm>
            <a:off x="1559582" y="1650124"/>
            <a:ext cx="10569490" cy="5207876"/>
          </a:xfrm>
          <a:prstGeom prst="rect">
            <a:avLst/>
          </a:prstGeom>
        </p:spPr>
      </p:pic>
      <p:sp>
        <p:nvSpPr>
          <p:cNvPr id="3" name="Text Placeholder 2">
            <a:extLst>
              <a:ext uri="{FF2B5EF4-FFF2-40B4-BE49-F238E27FC236}">
                <a16:creationId xmlns:a16="http://schemas.microsoft.com/office/drawing/2014/main" id="{DAFBD8B1-FEDD-A809-F1F9-96D7ADAA27DC}"/>
              </a:ext>
            </a:extLst>
          </p:cNvPr>
          <p:cNvSpPr>
            <a:spLocks noGrp="1"/>
          </p:cNvSpPr>
          <p:nvPr>
            <p:ph type="body" sz="quarter" idx="11"/>
          </p:nvPr>
        </p:nvSpPr>
        <p:spPr>
          <a:xfrm>
            <a:off x="610940" y="1139213"/>
            <a:ext cx="10963275" cy="422275"/>
          </a:xfrm>
        </p:spPr>
        <p:txBody>
          <a:bodyPr/>
          <a:lstStyle/>
          <a:p>
            <a:r>
              <a:rPr lang="en-US"/>
              <a:t>Non-institutional support</a:t>
            </a:r>
            <a:endParaRPr lang="da-DK"/>
          </a:p>
        </p:txBody>
      </p:sp>
      <p:sp>
        <p:nvSpPr>
          <p:cNvPr id="2" name="Pladsholder til tekst 1">
            <a:extLst>
              <a:ext uri="{FF2B5EF4-FFF2-40B4-BE49-F238E27FC236}">
                <a16:creationId xmlns:a16="http://schemas.microsoft.com/office/drawing/2014/main" id="{AD67D1A5-C5B5-394B-210E-7D8AB6D44938}"/>
              </a:ext>
            </a:extLst>
          </p:cNvPr>
          <p:cNvSpPr>
            <a:spLocks noGrp="1"/>
          </p:cNvSpPr>
          <p:nvPr>
            <p:ph type="body" sz="quarter" idx="10"/>
          </p:nvPr>
        </p:nvSpPr>
        <p:spPr/>
        <p:txBody>
          <a:bodyPr lIns="91440" tIns="45720" rIns="91440" bIns="45720" anchor="t"/>
          <a:lstStyle/>
          <a:p>
            <a:r>
              <a:rPr lang="da-DK"/>
              <a:t>EU-</a:t>
            </a:r>
            <a:r>
              <a:rPr lang="da-DK" err="1"/>
              <a:t>citizen.science</a:t>
            </a:r>
            <a:endParaRPr lang="da-DK"/>
          </a:p>
        </p:txBody>
      </p:sp>
    </p:spTree>
    <p:extLst>
      <p:ext uri="{BB962C8B-B14F-4D97-AF65-F5344CB8AC3E}">
        <p14:creationId xmlns:p14="http://schemas.microsoft.com/office/powerpoint/2010/main" val="45288653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16CC19-3B93-484C-6D6C-145A6B3B72A3}"/>
              </a:ext>
            </a:extLst>
          </p:cNvPr>
          <p:cNvPicPr>
            <a:picLocks noChangeAspect="1"/>
          </p:cNvPicPr>
          <p:nvPr/>
        </p:nvPicPr>
        <p:blipFill>
          <a:blip r:embed="rId3"/>
          <a:stretch>
            <a:fillRect/>
          </a:stretch>
        </p:blipFill>
        <p:spPr>
          <a:xfrm>
            <a:off x="-1" y="881675"/>
            <a:ext cx="12129073" cy="5976325"/>
          </a:xfrm>
          <a:prstGeom prst="rect">
            <a:avLst/>
          </a:prstGeom>
        </p:spPr>
      </p:pic>
      <p:sp>
        <p:nvSpPr>
          <p:cNvPr id="2" name="Pladsholder til tekst 1">
            <a:extLst>
              <a:ext uri="{FF2B5EF4-FFF2-40B4-BE49-F238E27FC236}">
                <a16:creationId xmlns:a16="http://schemas.microsoft.com/office/drawing/2014/main" id="{AD67D1A5-C5B5-394B-210E-7D8AB6D44938}"/>
              </a:ext>
            </a:extLst>
          </p:cNvPr>
          <p:cNvSpPr>
            <a:spLocks noGrp="1"/>
          </p:cNvSpPr>
          <p:nvPr>
            <p:ph type="body" sz="quarter" idx="10"/>
          </p:nvPr>
        </p:nvSpPr>
        <p:spPr/>
        <p:txBody>
          <a:bodyPr lIns="91440" tIns="45720" rIns="91440" bIns="45720" anchor="t"/>
          <a:lstStyle/>
          <a:p>
            <a:r>
              <a:rPr lang="da-DK"/>
              <a:t>EU-</a:t>
            </a:r>
            <a:r>
              <a:rPr lang="da-DK" err="1"/>
              <a:t>citizen.science</a:t>
            </a:r>
            <a:endParaRPr lang="da-DK"/>
          </a:p>
        </p:txBody>
      </p:sp>
      <p:sp>
        <p:nvSpPr>
          <p:cNvPr id="8" name="Oval 7">
            <a:extLst>
              <a:ext uri="{FF2B5EF4-FFF2-40B4-BE49-F238E27FC236}">
                <a16:creationId xmlns:a16="http://schemas.microsoft.com/office/drawing/2014/main" id="{97BE86E2-9889-4356-1DB8-2E682300C892}"/>
              </a:ext>
            </a:extLst>
          </p:cNvPr>
          <p:cNvSpPr/>
          <p:nvPr/>
        </p:nvSpPr>
        <p:spPr>
          <a:xfrm>
            <a:off x="3896659" y="1021976"/>
            <a:ext cx="735106" cy="412377"/>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Oval 8">
            <a:extLst>
              <a:ext uri="{FF2B5EF4-FFF2-40B4-BE49-F238E27FC236}">
                <a16:creationId xmlns:a16="http://schemas.microsoft.com/office/drawing/2014/main" id="{C53705AE-19D0-85EB-8AB7-42DEEFD296A4}"/>
              </a:ext>
            </a:extLst>
          </p:cNvPr>
          <p:cNvSpPr/>
          <p:nvPr/>
        </p:nvSpPr>
        <p:spPr>
          <a:xfrm>
            <a:off x="2172446" y="3429001"/>
            <a:ext cx="1335741" cy="407894"/>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Oval 11">
            <a:extLst>
              <a:ext uri="{FF2B5EF4-FFF2-40B4-BE49-F238E27FC236}">
                <a16:creationId xmlns:a16="http://schemas.microsoft.com/office/drawing/2014/main" id="{249888AB-A08A-6C20-4636-F909A57BD272}"/>
              </a:ext>
            </a:extLst>
          </p:cNvPr>
          <p:cNvSpPr/>
          <p:nvPr/>
        </p:nvSpPr>
        <p:spPr>
          <a:xfrm>
            <a:off x="3677023" y="3387310"/>
            <a:ext cx="1107141" cy="491419"/>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4" name="Picture 13">
            <a:extLst>
              <a:ext uri="{FF2B5EF4-FFF2-40B4-BE49-F238E27FC236}">
                <a16:creationId xmlns:a16="http://schemas.microsoft.com/office/drawing/2014/main" id="{0E4FF403-FE55-4B8D-F853-AB4D019EEBBB}"/>
              </a:ext>
            </a:extLst>
          </p:cNvPr>
          <p:cNvPicPr>
            <a:picLocks noChangeAspect="1"/>
          </p:cNvPicPr>
          <p:nvPr/>
        </p:nvPicPr>
        <p:blipFill>
          <a:blip r:embed="rId4"/>
          <a:stretch>
            <a:fillRect/>
          </a:stretch>
        </p:blipFill>
        <p:spPr>
          <a:xfrm>
            <a:off x="8645763" y="0"/>
            <a:ext cx="3546238" cy="3251200"/>
          </a:xfrm>
          <a:prstGeom prst="rect">
            <a:avLst/>
          </a:prstGeom>
        </p:spPr>
      </p:pic>
      <p:pic>
        <p:nvPicPr>
          <p:cNvPr id="16" name="Picture 15">
            <a:extLst>
              <a:ext uri="{FF2B5EF4-FFF2-40B4-BE49-F238E27FC236}">
                <a16:creationId xmlns:a16="http://schemas.microsoft.com/office/drawing/2014/main" id="{BF2E5BCE-3747-E954-5345-0417F1EC7F2F}"/>
              </a:ext>
            </a:extLst>
          </p:cNvPr>
          <p:cNvPicPr>
            <a:picLocks noChangeAspect="1"/>
          </p:cNvPicPr>
          <p:nvPr/>
        </p:nvPicPr>
        <p:blipFill>
          <a:blip r:embed="rId5"/>
          <a:stretch>
            <a:fillRect/>
          </a:stretch>
        </p:blipFill>
        <p:spPr>
          <a:xfrm>
            <a:off x="6882063" y="3871726"/>
            <a:ext cx="5331427" cy="2986274"/>
          </a:xfrm>
          <a:prstGeom prst="rect">
            <a:avLst/>
          </a:prstGeom>
        </p:spPr>
      </p:pic>
      <p:cxnSp>
        <p:nvCxnSpPr>
          <p:cNvPr id="18" name="Straight Arrow Connector 17">
            <a:extLst>
              <a:ext uri="{FF2B5EF4-FFF2-40B4-BE49-F238E27FC236}">
                <a16:creationId xmlns:a16="http://schemas.microsoft.com/office/drawing/2014/main" id="{63196C74-0182-F98D-7038-1069B3449150}"/>
              </a:ext>
            </a:extLst>
          </p:cNvPr>
          <p:cNvCxnSpPr>
            <a:stCxn id="8" idx="7"/>
          </p:cNvCxnSpPr>
          <p:nvPr/>
        </p:nvCxnSpPr>
        <p:spPr>
          <a:xfrm flipV="1">
            <a:off x="4524111" y="881675"/>
            <a:ext cx="4172304" cy="20069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3A3ACBB-09B3-2191-63CF-1AD1CF51F04A}"/>
              </a:ext>
            </a:extLst>
          </p:cNvPr>
          <p:cNvCxnSpPr>
            <a:cxnSpLocks/>
            <a:stCxn id="12" idx="5"/>
          </p:cNvCxnSpPr>
          <p:nvPr/>
        </p:nvCxnSpPr>
        <p:spPr>
          <a:xfrm>
            <a:off x="4622027" y="3806762"/>
            <a:ext cx="2340908" cy="95364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1A114B03-4682-B660-801A-6F76B4452065}"/>
              </a:ext>
            </a:extLst>
          </p:cNvPr>
          <p:cNvSpPr/>
          <p:nvPr/>
        </p:nvSpPr>
        <p:spPr>
          <a:xfrm>
            <a:off x="798851" y="3429001"/>
            <a:ext cx="1335741" cy="407894"/>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Oval 3">
            <a:extLst>
              <a:ext uri="{FF2B5EF4-FFF2-40B4-BE49-F238E27FC236}">
                <a16:creationId xmlns:a16="http://schemas.microsoft.com/office/drawing/2014/main" id="{DFF19606-9386-C549-6FED-7CBA7199C57F}"/>
              </a:ext>
            </a:extLst>
          </p:cNvPr>
          <p:cNvSpPr/>
          <p:nvPr/>
        </p:nvSpPr>
        <p:spPr>
          <a:xfrm>
            <a:off x="4953000" y="3429000"/>
            <a:ext cx="1668517" cy="407894"/>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Oval 5">
            <a:extLst>
              <a:ext uri="{FF2B5EF4-FFF2-40B4-BE49-F238E27FC236}">
                <a16:creationId xmlns:a16="http://schemas.microsoft.com/office/drawing/2014/main" id="{E1CA1FBD-9C6C-9C36-4082-2762B2CA85A5}"/>
              </a:ext>
            </a:extLst>
          </p:cNvPr>
          <p:cNvSpPr/>
          <p:nvPr/>
        </p:nvSpPr>
        <p:spPr>
          <a:xfrm>
            <a:off x="6699362" y="3429000"/>
            <a:ext cx="1335741" cy="407894"/>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Oval 6">
            <a:extLst>
              <a:ext uri="{FF2B5EF4-FFF2-40B4-BE49-F238E27FC236}">
                <a16:creationId xmlns:a16="http://schemas.microsoft.com/office/drawing/2014/main" id="{3B356E51-6D35-532F-B483-3CC40FA53508}"/>
              </a:ext>
            </a:extLst>
          </p:cNvPr>
          <p:cNvSpPr/>
          <p:nvPr/>
        </p:nvSpPr>
        <p:spPr>
          <a:xfrm>
            <a:off x="8070451" y="3441879"/>
            <a:ext cx="1335741" cy="407894"/>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042911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rId2"/>
            <a:extLst>
              <a:ext uri="{FF2B5EF4-FFF2-40B4-BE49-F238E27FC236}">
                <a16:creationId xmlns:a16="http://schemas.microsoft.com/office/drawing/2014/main" id="{3D873444-9759-824A-32E7-A46B499285BC}"/>
              </a:ext>
            </a:extLst>
          </p:cNvPr>
          <p:cNvPicPr>
            <a:picLocks noChangeAspect="1"/>
          </p:cNvPicPr>
          <p:nvPr/>
        </p:nvPicPr>
        <p:blipFill>
          <a:blip r:embed="rId3"/>
          <a:stretch>
            <a:fillRect/>
          </a:stretch>
        </p:blipFill>
        <p:spPr>
          <a:xfrm>
            <a:off x="-19456" y="2421430"/>
            <a:ext cx="2908571" cy="4425566"/>
          </a:xfrm>
          <a:prstGeom prst="rect">
            <a:avLst/>
          </a:prstGeom>
        </p:spPr>
      </p:pic>
      <p:sp>
        <p:nvSpPr>
          <p:cNvPr id="2" name="Text Placeholder 1">
            <a:extLst>
              <a:ext uri="{FF2B5EF4-FFF2-40B4-BE49-F238E27FC236}">
                <a16:creationId xmlns:a16="http://schemas.microsoft.com/office/drawing/2014/main" id="{4DF08F0A-9A05-C0E9-CFAC-04A2B8FEB41E}"/>
              </a:ext>
            </a:extLst>
          </p:cNvPr>
          <p:cNvSpPr>
            <a:spLocks noGrp="1"/>
          </p:cNvSpPr>
          <p:nvPr>
            <p:ph type="body" sz="quarter" idx="10"/>
          </p:nvPr>
        </p:nvSpPr>
        <p:spPr/>
        <p:txBody>
          <a:bodyPr/>
          <a:lstStyle/>
          <a:p>
            <a:r>
              <a:rPr lang="en-US" err="1"/>
              <a:t>Masseeksperimentet</a:t>
            </a:r>
            <a:r>
              <a:rPr lang="en-US"/>
              <a:t> (The Mass Experiment)</a:t>
            </a:r>
            <a:endParaRPr lang="da-DK"/>
          </a:p>
        </p:txBody>
      </p:sp>
      <p:pic>
        <p:nvPicPr>
          <p:cNvPr id="6" name="Picture 5">
            <a:hlinkClick r:id="rId2"/>
            <a:extLst>
              <a:ext uri="{FF2B5EF4-FFF2-40B4-BE49-F238E27FC236}">
                <a16:creationId xmlns:a16="http://schemas.microsoft.com/office/drawing/2014/main" id="{92D23B86-437A-0506-2349-CEDB5C0533E3}"/>
              </a:ext>
            </a:extLst>
          </p:cNvPr>
          <p:cNvPicPr>
            <a:picLocks noChangeAspect="1"/>
          </p:cNvPicPr>
          <p:nvPr/>
        </p:nvPicPr>
        <p:blipFill>
          <a:blip r:embed="rId4"/>
          <a:stretch>
            <a:fillRect/>
          </a:stretch>
        </p:blipFill>
        <p:spPr>
          <a:xfrm>
            <a:off x="2801567" y="870845"/>
            <a:ext cx="4191008" cy="5987155"/>
          </a:xfrm>
          <a:prstGeom prst="rect">
            <a:avLst/>
          </a:prstGeom>
        </p:spPr>
      </p:pic>
      <p:pic>
        <p:nvPicPr>
          <p:cNvPr id="8" name="Picture 7">
            <a:hlinkClick r:id="rId2"/>
            <a:extLst>
              <a:ext uri="{FF2B5EF4-FFF2-40B4-BE49-F238E27FC236}">
                <a16:creationId xmlns:a16="http://schemas.microsoft.com/office/drawing/2014/main" id="{014EDD2D-7C56-1C25-CBEA-52B4269D65A9}"/>
              </a:ext>
            </a:extLst>
          </p:cNvPr>
          <p:cNvPicPr>
            <a:picLocks noChangeAspect="1"/>
          </p:cNvPicPr>
          <p:nvPr/>
        </p:nvPicPr>
        <p:blipFill>
          <a:blip r:embed="rId5"/>
          <a:stretch>
            <a:fillRect/>
          </a:stretch>
        </p:blipFill>
        <p:spPr>
          <a:xfrm>
            <a:off x="1" y="870845"/>
            <a:ext cx="2801566" cy="1550585"/>
          </a:xfrm>
          <a:prstGeom prst="rect">
            <a:avLst/>
          </a:prstGeom>
        </p:spPr>
      </p:pic>
      <p:pic>
        <p:nvPicPr>
          <p:cNvPr id="12" name="Picture 11">
            <a:extLst>
              <a:ext uri="{FF2B5EF4-FFF2-40B4-BE49-F238E27FC236}">
                <a16:creationId xmlns:a16="http://schemas.microsoft.com/office/drawing/2014/main" id="{2961C5CE-8B82-6746-E006-000DBB0DC831}"/>
              </a:ext>
            </a:extLst>
          </p:cNvPr>
          <p:cNvPicPr>
            <a:picLocks noChangeAspect="1"/>
          </p:cNvPicPr>
          <p:nvPr/>
        </p:nvPicPr>
        <p:blipFill>
          <a:blip r:embed="rId6"/>
          <a:stretch>
            <a:fillRect/>
          </a:stretch>
        </p:blipFill>
        <p:spPr>
          <a:xfrm>
            <a:off x="6992575" y="870845"/>
            <a:ext cx="4657725" cy="3724275"/>
          </a:xfrm>
          <a:prstGeom prst="rect">
            <a:avLst/>
          </a:prstGeom>
        </p:spPr>
      </p:pic>
      <p:pic>
        <p:nvPicPr>
          <p:cNvPr id="4" name="Picture 3">
            <a:extLst>
              <a:ext uri="{FF2B5EF4-FFF2-40B4-BE49-F238E27FC236}">
                <a16:creationId xmlns:a16="http://schemas.microsoft.com/office/drawing/2014/main" id="{279DE568-1CAF-608C-2B0D-237479068BBD}"/>
              </a:ext>
            </a:extLst>
          </p:cNvPr>
          <p:cNvPicPr>
            <a:picLocks noChangeAspect="1"/>
          </p:cNvPicPr>
          <p:nvPr/>
        </p:nvPicPr>
        <p:blipFill>
          <a:blip r:embed="rId7"/>
          <a:stretch>
            <a:fillRect/>
          </a:stretch>
        </p:blipFill>
        <p:spPr>
          <a:xfrm>
            <a:off x="6992575" y="4362414"/>
            <a:ext cx="5690381" cy="3455083"/>
          </a:xfrm>
          <a:prstGeom prst="rect">
            <a:avLst/>
          </a:prstGeom>
        </p:spPr>
      </p:pic>
      <p:sp>
        <p:nvSpPr>
          <p:cNvPr id="13" name="TextBox 12">
            <a:extLst>
              <a:ext uri="{FF2B5EF4-FFF2-40B4-BE49-F238E27FC236}">
                <a16:creationId xmlns:a16="http://schemas.microsoft.com/office/drawing/2014/main" id="{CE06F1AE-24F2-D3D2-BF59-1C56CA3A329C}"/>
              </a:ext>
            </a:extLst>
          </p:cNvPr>
          <p:cNvSpPr txBox="1"/>
          <p:nvPr/>
        </p:nvSpPr>
        <p:spPr>
          <a:xfrm>
            <a:off x="8538551" y="204281"/>
            <a:ext cx="31117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1F3643"/>
                </a:solidFill>
                <a:effectLst/>
                <a:uLnTx/>
                <a:uFillTx/>
                <a:latin typeface="Montserrat Medium"/>
                <a:ea typeface="+mn-ea"/>
                <a:cs typeface="+mn-cs"/>
              </a:rPr>
              <a:t>Involving school children</a:t>
            </a:r>
            <a:endParaRPr kumimoji="0" lang="da-DK" sz="1800" b="0" i="1" u="none" strike="noStrike" kern="1200" cap="none" spc="0" normalizeH="0" baseline="0" noProof="0">
              <a:ln>
                <a:noFill/>
              </a:ln>
              <a:solidFill>
                <a:srgbClr val="1F3643"/>
              </a:solidFill>
              <a:effectLst/>
              <a:uLnTx/>
              <a:uFillTx/>
              <a:latin typeface="Montserrat Medium"/>
              <a:ea typeface="+mn-ea"/>
              <a:cs typeface="+mn-cs"/>
            </a:endParaRPr>
          </a:p>
        </p:txBody>
      </p:sp>
    </p:spTree>
    <p:extLst>
      <p:ext uri="{BB962C8B-B14F-4D97-AF65-F5344CB8AC3E}">
        <p14:creationId xmlns:p14="http://schemas.microsoft.com/office/powerpoint/2010/main" val="298507532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6918D5-7B31-F767-071E-23C0645D0F65}"/>
              </a:ext>
            </a:extLst>
          </p:cNvPr>
          <p:cNvSpPr>
            <a:spLocks noGrp="1"/>
          </p:cNvSpPr>
          <p:nvPr>
            <p:ph type="body" sz="quarter" idx="10"/>
          </p:nvPr>
        </p:nvSpPr>
        <p:spPr>
          <a:xfrm>
            <a:off x="1109661" y="4706232"/>
            <a:ext cx="3893659" cy="398012"/>
          </a:xfrm>
        </p:spPr>
        <p:txBody>
          <a:bodyPr/>
          <a:lstStyle/>
          <a:p>
            <a:r>
              <a:rPr lang="en-US"/>
              <a:t>Training Module 3.1.2</a:t>
            </a:r>
            <a:endParaRPr lang="da-DK"/>
          </a:p>
        </p:txBody>
      </p:sp>
      <p:sp>
        <p:nvSpPr>
          <p:cNvPr id="5" name="Text Placeholder 4">
            <a:extLst>
              <a:ext uri="{FF2B5EF4-FFF2-40B4-BE49-F238E27FC236}">
                <a16:creationId xmlns:a16="http://schemas.microsoft.com/office/drawing/2014/main" id="{7C2189B7-679C-1393-B3DD-BC0D16928799}"/>
              </a:ext>
            </a:extLst>
          </p:cNvPr>
          <p:cNvSpPr>
            <a:spLocks noGrp="1"/>
          </p:cNvSpPr>
          <p:nvPr>
            <p:ph type="body" sz="quarter" idx="12"/>
          </p:nvPr>
        </p:nvSpPr>
        <p:spPr>
          <a:xfrm>
            <a:off x="1109662" y="2743321"/>
            <a:ext cx="5120315" cy="577850"/>
          </a:xfrm>
        </p:spPr>
        <p:txBody>
          <a:bodyPr/>
          <a:lstStyle/>
          <a:p>
            <a:r>
              <a:rPr lang="en-US"/>
              <a:t>The funding landscape for citizen science</a:t>
            </a:r>
            <a:endParaRPr lang="da-DK"/>
          </a:p>
        </p:txBody>
      </p:sp>
    </p:spTree>
    <p:extLst>
      <p:ext uri="{BB962C8B-B14F-4D97-AF65-F5344CB8AC3E}">
        <p14:creationId xmlns:p14="http://schemas.microsoft.com/office/powerpoint/2010/main" val="281683853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site&#10;&#10;Description automatically generated">
            <a:extLst>
              <a:ext uri="{FF2B5EF4-FFF2-40B4-BE49-F238E27FC236}">
                <a16:creationId xmlns:a16="http://schemas.microsoft.com/office/drawing/2014/main" id="{DB6DBF04-81F2-08E3-319F-91B4AD127C6A}"/>
              </a:ext>
            </a:extLst>
          </p:cNvPr>
          <p:cNvPicPr>
            <a:picLocks noChangeAspect="1"/>
          </p:cNvPicPr>
          <p:nvPr/>
        </p:nvPicPr>
        <p:blipFill>
          <a:blip r:embed="rId2"/>
          <a:stretch>
            <a:fillRect/>
          </a:stretch>
        </p:blipFill>
        <p:spPr>
          <a:xfrm>
            <a:off x="2986392" y="1023912"/>
            <a:ext cx="8109382" cy="5834088"/>
          </a:xfrm>
          <a:prstGeom prst="rect">
            <a:avLst/>
          </a:prstGeom>
        </p:spPr>
      </p:pic>
      <p:sp>
        <p:nvSpPr>
          <p:cNvPr id="4" name="Text Placeholder 1">
            <a:extLst>
              <a:ext uri="{FF2B5EF4-FFF2-40B4-BE49-F238E27FC236}">
                <a16:creationId xmlns:a16="http://schemas.microsoft.com/office/drawing/2014/main" id="{AE9E5ED4-95C5-ADD7-B15B-361AC02546C4}"/>
              </a:ext>
            </a:extLst>
          </p:cNvPr>
          <p:cNvSpPr>
            <a:spLocks noGrp="1"/>
          </p:cNvSpPr>
          <p:nvPr>
            <p:ph type="body" sz="quarter" idx="10"/>
          </p:nvPr>
        </p:nvSpPr>
        <p:spPr>
          <a:xfrm>
            <a:off x="2457390" y="443962"/>
            <a:ext cx="9734610" cy="1438974"/>
          </a:xfrm>
        </p:spPr>
        <p:txBody>
          <a:bodyPr/>
          <a:lstStyle/>
          <a:p>
            <a:r>
              <a:rPr lang="en-GB"/>
              <a:t>Use funding databases like Research Professional</a:t>
            </a:r>
          </a:p>
        </p:txBody>
      </p:sp>
    </p:spTree>
    <p:extLst>
      <p:ext uri="{BB962C8B-B14F-4D97-AF65-F5344CB8AC3E}">
        <p14:creationId xmlns:p14="http://schemas.microsoft.com/office/powerpoint/2010/main" val="191225113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90C7D0-8F20-148F-7A1D-109758E41CAA}"/>
              </a:ext>
            </a:extLst>
          </p:cNvPr>
          <p:cNvPicPr>
            <a:picLocks noChangeAspect="1"/>
          </p:cNvPicPr>
          <p:nvPr/>
        </p:nvPicPr>
        <p:blipFill>
          <a:blip r:embed="rId2"/>
          <a:stretch>
            <a:fillRect/>
          </a:stretch>
        </p:blipFill>
        <p:spPr>
          <a:xfrm>
            <a:off x="7033521" y="0"/>
            <a:ext cx="5009394" cy="6858000"/>
          </a:xfrm>
          <a:prstGeom prst="rect">
            <a:avLst/>
          </a:prstGeom>
        </p:spPr>
      </p:pic>
      <p:sp>
        <p:nvSpPr>
          <p:cNvPr id="7" name="Text Placeholder 1">
            <a:extLst>
              <a:ext uri="{FF2B5EF4-FFF2-40B4-BE49-F238E27FC236}">
                <a16:creationId xmlns:a16="http://schemas.microsoft.com/office/drawing/2014/main" id="{C539DFA7-2A96-183E-66AB-4B641BE64040}"/>
              </a:ext>
            </a:extLst>
          </p:cNvPr>
          <p:cNvSpPr>
            <a:spLocks noGrp="1"/>
          </p:cNvSpPr>
          <p:nvPr>
            <p:ph type="body" sz="quarter" idx="10"/>
          </p:nvPr>
        </p:nvSpPr>
        <p:spPr>
          <a:xfrm>
            <a:off x="612844" y="1562643"/>
            <a:ext cx="5483156" cy="1438974"/>
          </a:xfrm>
        </p:spPr>
        <p:txBody>
          <a:bodyPr/>
          <a:lstStyle/>
          <a:p>
            <a:r>
              <a:rPr lang="en-GB" sz="2400"/>
              <a:t>A search for “citizen science” gives limited results</a:t>
            </a:r>
          </a:p>
        </p:txBody>
      </p:sp>
    </p:spTree>
    <p:extLst>
      <p:ext uri="{BB962C8B-B14F-4D97-AF65-F5344CB8AC3E}">
        <p14:creationId xmlns:p14="http://schemas.microsoft.com/office/powerpoint/2010/main" val="19708069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68BF79-F915-E56F-87F7-A67BE91F600F}"/>
              </a:ext>
            </a:extLst>
          </p:cNvPr>
          <p:cNvPicPr>
            <a:picLocks noChangeAspect="1"/>
          </p:cNvPicPr>
          <p:nvPr/>
        </p:nvPicPr>
        <p:blipFill>
          <a:blip r:embed="rId2"/>
          <a:stretch>
            <a:fillRect/>
          </a:stretch>
        </p:blipFill>
        <p:spPr>
          <a:xfrm>
            <a:off x="6861518" y="0"/>
            <a:ext cx="5077558" cy="6858000"/>
          </a:xfrm>
          <a:prstGeom prst="rect">
            <a:avLst/>
          </a:prstGeom>
        </p:spPr>
      </p:pic>
      <p:sp>
        <p:nvSpPr>
          <p:cNvPr id="5" name="Text Placeholder 1">
            <a:extLst>
              <a:ext uri="{FF2B5EF4-FFF2-40B4-BE49-F238E27FC236}">
                <a16:creationId xmlns:a16="http://schemas.microsoft.com/office/drawing/2014/main" id="{A085D6B1-FAA6-495E-8C00-0F9BB9A1D84E}"/>
              </a:ext>
            </a:extLst>
          </p:cNvPr>
          <p:cNvSpPr>
            <a:spLocks noGrp="1"/>
          </p:cNvSpPr>
          <p:nvPr>
            <p:ph type="body" sz="quarter" idx="10"/>
          </p:nvPr>
        </p:nvSpPr>
        <p:spPr>
          <a:xfrm>
            <a:off x="599408" y="1426455"/>
            <a:ext cx="5266371" cy="3575887"/>
          </a:xfrm>
        </p:spPr>
        <p:txBody>
          <a:bodyPr/>
          <a:lstStyle/>
          <a:p>
            <a:r>
              <a:rPr lang="en-GB" sz="2400"/>
              <a:t>A search for “participatory” gives more results! </a:t>
            </a:r>
          </a:p>
          <a:p>
            <a:endParaRPr lang="en-GB" sz="2400"/>
          </a:p>
          <a:p>
            <a:r>
              <a:rPr lang="en-GB" sz="2400"/>
              <a:t>Consider using other related search terms to get more results</a:t>
            </a:r>
          </a:p>
        </p:txBody>
      </p:sp>
    </p:spTree>
    <p:extLst>
      <p:ext uri="{BB962C8B-B14F-4D97-AF65-F5344CB8AC3E}">
        <p14:creationId xmlns:p14="http://schemas.microsoft.com/office/powerpoint/2010/main" val="274495085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AD5CBB-8088-D379-DD87-F872D2F4CDF5}"/>
              </a:ext>
            </a:extLst>
          </p:cNvPr>
          <p:cNvSpPr>
            <a:spLocks noGrp="1"/>
          </p:cNvSpPr>
          <p:nvPr>
            <p:ph type="body" sz="quarter" idx="10"/>
          </p:nvPr>
        </p:nvSpPr>
        <p:spPr/>
        <p:txBody>
          <a:bodyPr/>
          <a:lstStyle/>
          <a:p>
            <a:r>
              <a:rPr lang="en-US"/>
              <a:t>Citizen Science Funding</a:t>
            </a:r>
            <a:endParaRPr lang="da-DK"/>
          </a:p>
        </p:txBody>
      </p:sp>
      <p:pic>
        <p:nvPicPr>
          <p:cNvPr id="6" name="Picture 5">
            <a:extLst>
              <a:ext uri="{FF2B5EF4-FFF2-40B4-BE49-F238E27FC236}">
                <a16:creationId xmlns:a16="http://schemas.microsoft.com/office/drawing/2014/main" id="{D16F3557-DFEE-8BD1-E971-03ED0BD51EF2}"/>
              </a:ext>
            </a:extLst>
          </p:cNvPr>
          <p:cNvPicPr>
            <a:picLocks noChangeAspect="1"/>
          </p:cNvPicPr>
          <p:nvPr/>
        </p:nvPicPr>
        <p:blipFill>
          <a:blip r:embed="rId2"/>
          <a:stretch>
            <a:fillRect/>
          </a:stretch>
        </p:blipFill>
        <p:spPr>
          <a:xfrm>
            <a:off x="-512027" y="881675"/>
            <a:ext cx="3575213" cy="5077838"/>
          </a:xfrm>
          <a:prstGeom prst="rect">
            <a:avLst/>
          </a:prstGeom>
        </p:spPr>
      </p:pic>
      <p:sp>
        <p:nvSpPr>
          <p:cNvPr id="7" name="TextBox 6">
            <a:extLst>
              <a:ext uri="{FF2B5EF4-FFF2-40B4-BE49-F238E27FC236}">
                <a16:creationId xmlns:a16="http://schemas.microsoft.com/office/drawing/2014/main" id="{5AAD2F1A-0C1A-754D-1F88-7895E6AA1558}"/>
              </a:ext>
            </a:extLst>
          </p:cNvPr>
          <p:cNvSpPr txBox="1"/>
          <p:nvPr/>
        </p:nvSpPr>
        <p:spPr>
          <a:xfrm>
            <a:off x="3113391" y="2316416"/>
            <a:ext cx="4083511" cy="2031325"/>
          </a:xfrm>
          <a:prstGeom prst="rect">
            <a:avLst/>
          </a:prstGeom>
          <a:noFill/>
        </p:spPr>
        <p:txBody>
          <a:bodyPr wrap="square" rtlCol="0">
            <a:spAutoFit/>
          </a:bodyPr>
          <a:lstStyle/>
          <a:p>
            <a:r>
              <a:rPr lang="en-US"/>
              <a:t>Horizon Europe will also support and promote the </a:t>
            </a:r>
            <a:r>
              <a:rPr lang="en-US" b="1">
                <a:solidFill>
                  <a:schemeClr val="accent1">
                    <a:lumMod val="75000"/>
                  </a:schemeClr>
                </a:solidFill>
              </a:rPr>
              <a:t>involvement of citizens</a:t>
            </a:r>
            <a:r>
              <a:rPr lang="en-US"/>
              <a:t>, civil society and end-users in public engagement, </a:t>
            </a:r>
            <a:r>
              <a:rPr lang="en-US" b="1">
                <a:solidFill>
                  <a:schemeClr val="accent1">
                    <a:lumMod val="75000"/>
                  </a:schemeClr>
                </a:solidFill>
              </a:rPr>
              <a:t>citizen science</a:t>
            </a:r>
            <a:r>
              <a:rPr lang="en-US"/>
              <a:t>, and user-led innovation modes of research and innovation</a:t>
            </a:r>
            <a:endParaRPr lang="da-DK"/>
          </a:p>
        </p:txBody>
      </p:sp>
      <p:pic>
        <p:nvPicPr>
          <p:cNvPr id="4" name="Picture 3">
            <a:extLst>
              <a:ext uri="{FF2B5EF4-FFF2-40B4-BE49-F238E27FC236}">
                <a16:creationId xmlns:a16="http://schemas.microsoft.com/office/drawing/2014/main" id="{4522770E-B626-DC2A-070D-113EAFD1593D}"/>
              </a:ext>
            </a:extLst>
          </p:cNvPr>
          <p:cNvPicPr>
            <a:picLocks noChangeAspect="1"/>
          </p:cNvPicPr>
          <p:nvPr/>
        </p:nvPicPr>
        <p:blipFill>
          <a:blip r:embed="rId3"/>
          <a:stretch>
            <a:fillRect/>
          </a:stretch>
        </p:blipFill>
        <p:spPr>
          <a:xfrm>
            <a:off x="2381250" y="1031300"/>
            <a:ext cx="4681031" cy="1110245"/>
          </a:xfrm>
          <a:prstGeom prst="rect">
            <a:avLst/>
          </a:prstGeom>
        </p:spPr>
      </p:pic>
      <p:cxnSp>
        <p:nvCxnSpPr>
          <p:cNvPr id="9" name="Straight Connector 8">
            <a:extLst>
              <a:ext uri="{FF2B5EF4-FFF2-40B4-BE49-F238E27FC236}">
                <a16:creationId xmlns:a16="http://schemas.microsoft.com/office/drawing/2014/main" id="{6918E7D6-FB0A-D99D-0CDB-7B7016C7026C}"/>
              </a:ext>
            </a:extLst>
          </p:cNvPr>
          <p:cNvCxnSpPr>
            <a:cxnSpLocks/>
          </p:cNvCxnSpPr>
          <p:nvPr/>
        </p:nvCxnSpPr>
        <p:spPr>
          <a:xfrm>
            <a:off x="4153711" y="1964988"/>
            <a:ext cx="184825" cy="42801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9A6F283-B83A-B86A-002F-24E0F64A3697}"/>
              </a:ext>
            </a:extLst>
          </p:cNvPr>
          <p:cNvSpPr/>
          <p:nvPr/>
        </p:nvSpPr>
        <p:spPr>
          <a:xfrm>
            <a:off x="2381250" y="1464110"/>
            <a:ext cx="4681031" cy="500878"/>
          </a:xfrm>
          <a:prstGeom prst="rect">
            <a:avLst/>
          </a:prstGeom>
          <a:noFill/>
          <a:ln w="28575">
            <a:solidFill>
              <a:srgbClr val="85B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0" name="Straight Connector 19">
            <a:extLst>
              <a:ext uri="{FF2B5EF4-FFF2-40B4-BE49-F238E27FC236}">
                <a16:creationId xmlns:a16="http://schemas.microsoft.com/office/drawing/2014/main" id="{1674AA41-49CA-299F-C08D-739060B22764}"/>
              </a:ext>
            </a:extLst>
          </p:cNvPr>
          <p:cNvCxnSpPr>
            <a:cxnSpLocks/>
          </p:cNvCxnSpPr>
          <p:nvPr/>
        </p:nvCxnSpPr>
        <p:spPr>
          <a:xfrm>
            <a:off x="7196901" y="166960"/>
            <a:ext cx="0" cy="597522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CFED6A0-0CA9-00DB-E406-2B51DB1321D9}"/>
              </a:ext>
            </a:extLst>
          </p:cNvPr>
          <p:cNvSpPr txBox="1"/>
          <p:nvPr/>
        </p:nvSpPr>
        <p:spPr>
          <a:xfrm>
            <a:off x="2626477" y="4699169"/>
            <a:ext cx="4520220" cy="1754326"/>
          </a:xfrm>
          <a:prstGeom prst="rect">
            <a:avLst/>
          </a:prstGeom>
          <a:solidFill>
            <a:schemeClr val="bg1"/>
          </a:solidFill>
        </p:spPr>
        <p:txBody>
          <a:bodyPr wrap="square">
            <a:spAutoFit/>
          </a:bodyPr>
          <a:lstStyle/>
          <a:p>
            <a:pPr marL="266700" indent="-266700">
              <a:spcAft>
                <a:spcPts val="1200"/>
              </a:spcAft>
            </a:pPr>
            <a:r>
              <a:rPr lang="en-IE" sz="1800"/>
              <a:t>Open Science, which includes citizen and societal engagement, will be </a:t>
            </a:r>
            <a:r>
              <a:rPr lang="en-IE" sz="1800" b="1"/>
              <a:t>operationalised </a:t>
            </a:r>
            <a:r>
              <a:rPr lang="en-IE" sz="1800"/>
              <a:t>throughout the programme: </a:t>
            </a:r>
            <a:r>
              <a:rPr lang="en-IE" sz="1800" b="1"/>
              <a:t>award criteria </a:t>
            </a:r>
            <a:r>
              <a:rPr lang="en-IE" sz="1800"/>
              <a:t>for proposal evaluation, </a:t>
            </a:r>
            <a:r>
              <a:rPr lang="en-IE" sz="1800" b="1"/>
              <a:t>key impact pathways</a:t>
            </a:r>
            <a:r>
              <a:rPr lang="en-IE" sz="1800"/>
              <a:t>, and within </a:t>
            </a:r>
            <a:r>
              <a:rPr lang="en-IE" sz="1800" b="1"/>
              <a:t>topic texts</a:t>
            </a:r>
            <a:endParaRPr lang="en-GB" sz="1800" b="1"/>
          </a:p>
        </p:txBody>
      </p:sp>
      <p:sp>
        <p:nvSpPr>
          <p:cNvPr id="3" name="Text Placeholder 7">
            <a:extLst>
              <a:ext uri="{FF2B5EF4-FFF2-40B4-BE49-F238E27FC236}">
                <a16:creationId xmlns:a16="http://schemas.microsoft.com/office/drawing/2014/main" id="{3454ACD4-644C-D7FA-BA36-02BABF4DFA76}"/>
              </a:ext>
            </a:extLst>
          </p:cNvPr>
          <p:cNvSpPr txBox="1">
            <a:spLocks/>
          </p:cNvSpPr>
          <p:nvPr/>
        </p:nvSpPr>
        <p:spPr>
          <a:xfrm>
            <a:off x="7281317" y="1060878"/>
            <a:ext cx="4710625" cy="38328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da-DK" sz="1800"/>
              <a:t>In </a:t>
            </a:r>
            <a:r>
              <a:rPr lang="da-DK" sz="1800">
                <a:hlinkClick r:id="rId4"/>
              </a:rPr>
              <a:t>Horizon Europe Missions</a:t>
            </a:r>
            <a:r>
              <a:rPr lang="da-DK" sz="1800"/>
              <a:t>, </a:t>
            </a:r>
            <a:r>
              <a:rPr lang="en-US" sz="1800" b="1"/>
              <a:t>citizen</a:t>
            </a:r>
            <a:r>
              <a:rPr lang="da-DK" sz="1800" b="1"/>
              <a:t> science </a:t>
            </a:r>
            <a:r>
              <a:rPr lang="en-US" sz="1800" b="1"/>
              <a:t>is acknowledged to play a key role </a:t>
            </a:r>
            <a:r>
              <a:rPr lang="en-US" sz="1800"/>
              <a:t>in research and innovation by providing feedback on new technologies and ensuring societal uptake of disruptive solutions. </a:t>
            </a:r>
          </a:p>
          <a:p>
            <a:pPr>
              <a:lnSpc>
                <a:spcPct val="110000"/>
              </a:lnSpc>
              <a:spcBef>
                <a:spcPts val="0"/>
              </a:spcBef>
            </a:pPr>
            <a:endParaRPr lang="en-US" sz="1800">
              <a:solidFill>
                <a:srgbClr val="404040"/>
              </a:solidFill>
            </a:endParaRPr>
          </a:p>
          <a:p>
            <a:pPr>
              <a:lnSpc>
                <a:spcPct val="110000"/>
              </a:lnSpc>
              <a:spcBef>
                <a:spcPts val="0"/>
              </a:spcBef>
            </a:pPr>
            <a:r>
              <a:rPr lang="en-US" sz="1800"/>
              <a:t>Furthermore, the </a:t>
            </a:r>
            <a:r>
              <a:rPr lang="en-US" sz="1800">
                <a:hlinkClick r:id="rId5"/>
              </a:rPr>
              <a:t>excellence sections</a:t>
            </a:r>
            <a:r>
              <a:rPr lang="en-US" sz="1800"/>
              <a:t> (in RIAs and IAs) are </a:t>
            </a:r>
            <a:r>
              <a:rPr lang="en-US" sz="1800" b="1"/>
              <a:t>evaluated by the quality of open science practices</a:t>
            </a:r>
            <a:r>
              <a:rPr lang="en-US" sz="1800"/>
              <a:t>, including the engagement of citizens. </a:t>
            </a:r>
            <a:endParaRPr lang="da-DK" sz="1800"/>
          </a:p>
          <a:p>
            <a:endParaRPr lang="da-DK"/>
          </a:p>
        </p:txBody>
      </p:sp>
      <p:sp>
        <p:nvSpPr>
          <p:cNvPr id="5" name="Text Placeholder 6">
            <a:extLst>
              <a:ext uri="{FF2B5EF4-FFF2-40B4-BE49-F238E27FC236}">
                <a16:creationId xmlns:a16="http://schemas.microsoft.com/office/drawing/2014/main" id="{1602E298-0F73-1ADF-A41F-E066C3448D7B}"/>
              </a:ext>
            </a:extLst>
          </p:cNvPr>
          <p:cNvSpPr txBox="1">
            <a:spLocks/>
          </p:cNvSpPr>
          <p:nvPr/>
        </p:nvSpPr>
        <p:spPr>
          <a:xfrm>
            <a:off x="7247664" y="459400"/>
            <a:ext cx="5222875" cy="4222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rgbClr val="548235"/>
                </a:solidFill>
              </a:rPr>
              <a:t>Horizon Europe Missions</a:t>
            </a:r>
            <a:endParaRPr lang="da-DK">
              <a:solidFill>
                <a:srgbClr val="548235"/>
              </a:solidFill>
            </a:endParaRPr>
          </a:p>
        </p:txBody>
      </p:sp>
      <p:pic>
        <p:nvPicPr>
          <p:cNvPr id="8" name="Picture 2" descr="Horizon Europe missions: a new approach to research and innovation -  Euromontana">
            <a:extLst>
              <a:ext uri="{FF2B5EF4-FFF2-40B4-BE49-F238E27FC236}">
                <a16:creationId xmlns:a16="http://schemas.microsoft.com/office/drawing/2014/main" id="{14FC3DAD-1B2D-8D2E-F6B8-6326C92FB2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3018" y="4805253"/>
            <a:ext cx="3864424" cy="1983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43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B18511B-A751-C4D4-BA13-EFAA51D48B60}"/>
              </a:ext>
            </a:extLst>
          </p:cNvPr>
          <p:cNvSpPr>
            <a:spLocks noGrp="1"/>
          </p:cNvSpPr>
          <p:nvPr>
            <p:ph type="body" sz="quarter" idx="12"/>
          </p:nvPr>
        </p:nvSpPr>
        <p:spPr>
          <a:xfrm>
            <a:off x="611188" y="1663430"/>
            <a:ext cx="10963275" cy="4269058"/>
          </a:xfrm>
        </p:spPr>
        <p:txBody>
          <a:bodyPr/>
          <a:lstStyle/>
          <a:p>
            <a:pPr marL="285750" indent="-285750" algn="l">
              <a:lnSpc>
                <a:spcPct val="110000"/>
              </a:lnSpc>
              <a:spcBef>
                <a:spcPts val="0"/>
              </a:spcBef>
              <a:buFont typeface="Wingdings" panose="05000000000000000000" pitchFamily="2" charset="2"/>
              <a:buChar char="Ø"/>
            </a:pPr>
            <a:r>
              <a:rPr lang="en-US"/>
              <a:t>Doing It </a:t>
            </a:r>
            <a:r>
              <a:rPr lang="en-US" err="1"/>
              <a:t>TOgether</a:t>
            </a:r>
            <a:r>
              <a:rPr lang="en-US"/>
              <a:t> science (</a:t>
            </a:r>
            <a:r>
              <a:rPr lang="en-US">
                <a:hlinkClick r:id="rId2"/>
              </a:rPr>
              <a:t>DITOs</a:t>
            </a:r>
            <a:r>
              <a:rPr lang="en-US"/>
              <a:t>)</a:t>
            </a:r>
          </a:p>
          <a:p>
            <a:pPr marL="285750" indent="-285750" algn="l">
              <a:lnSpc>
                <a:spcPct val="110000"/>
              </a:lnSpc>
              <a:spcBef>
                <a:spcPts val="0"/>
              </a:spcBef>
              <a:buFont typeface="Wingdings" panose="05000000000000000000" pitchFamily="2" charset="2"/>
              <a:buChar char="Ø"/>
            </a:pPr>
            <a:r>
              <a:rPr lang="en-US" err="1"/>
              <a:t>REsearch</a:t>
            </a:r>
            <a:r>
              <a:rPr lang="en-US"/>
              <a:t> </a:t>
            </a:r>
            <a:r>
              <a:rPr lang="en-US" err="1"/>
              <a:t>INfrastructures</a:t>
            </a:r>
            <a:r>
              <a:rPr lang="en-US"/>
              <a:t> FOR Citizens in Europe (</a:t>
            </a:r>
            <a:r>
              <a:rPr lang="en-US">
                <a:hlinkClick r:id="rId3"/>
              </a:rPr>
              <a:t>REINFORCE</a:t>
            </a:r>
            <a:r>
              <a:rPr lang="en-US"/>
              <a:t>)</a:t>
            </a:r>
          </a:p>
          <a:p>
            <a:pPr marL="285750" indent="-285750">
              <a:lnSpc>
                <a:spcPct val="110000"/>
              </a:lnSpc>
              <a:spcBef>
                <a:spcPts val="0"/>
              </a:spcBef>
              <a:buFont typeface="Wingdings" panose="05000000000000000000" pitchFamily="2" charset="2"/>
              <a:buChar char="Ø"/>
            </a:pPr>
            <a:r>
              <a:rPr lang="en-US"/>
              <a:t>Distributed Network for </a:t>
            </a:r>
            <a:r>
              <a:rPr lang="en-US" err="1"/>
              <a:t>Odour</a:t>
            </a:r>
            <a:r>
              <a:rPr lang="en-US"/>
              <a:t> Sensing, Empowerment and Sustainability (</a:t>
            </a:r>
            <a:r>
              <a:rPr lang="en-US">
                <a:hlinkClick r:id="rId4"/>
              </a:rPr>
              <a:t>D-NOSES</a:t>
            </a:r>
            <a:r>
              <a:rPr lang="en-US"/>
              <a:t>)</a:t>
            </a:r>
          </a:p>
          <a:p>
            <a:pPr marL="285750" indent="-285750">
              <a:lnSpc>
                <a:spcPct val="110000"/>
              </a:lnSpc>
              <a:spcBef>
                <a:spcPts val="0"/>
              </a:spcBef>
              <a:buFont typeface="Wingdings" panose="05000000000000000000" pitchFamily="2" charset="2"/>
              <a:buChar char="Ø"/>
            </a:pPr>
            <a:r>
              <a:rPr lang="en-US"/>
              <a:t>Citizen Science as the new paradigm for Science Communication (</a:t>
            </a:r>
            <a:r>
              <a:rPr lang="en-US">
                <a:hlinkClick r:id="rId5"/>
              </a:rPr>
              <a:t>NEWSERA</a:t>
            </a:r>
            <a:r>
              <a:rPr lang="en-US"/>
              <a:t>)</a:t>
            </a:r>
          </a:p>
          <a:p>
            <a:pPr marL="285750" indent="-285750">
              <a:lnSpc>
                <a:spcPct val="110000"/>
              </a:lnSpc>
              <a:spcBef>
                <a:spcPts val="0"/>
              </a:spcBef>
              <a:buFont typeface="Wingdings" panose="05000000000000000000" pitchFamily="2" charset="2"/>
              <a:buChar char="Ø"/>
            </a:pPr>
            <a:r>
              <a:rPr lang="en-US"/>
              <a:t>Measuring the Impact of Citizen Science (</a:t>
            </a:r>
            <a:r>
              <a:rPr lang="en-US">
                <a:hlinkClick r:id="rId6"/>
              </a:rPr>
              <a:t>MICS</a:t>
            </a:r>
            <a:r>
              <a:rPr lang="en-US"/>
              <a:t>)</a:t>
            </a:r>
          </a:p>
          <a:p>
            <a:pPr marL="285750" indent="-285750">
              <a:lnSpc>
                <a:spcPct val="110000"/>
              </a:lnSpc>
              <a:spcBef>
                <a:spcPts val="0"/>
              </a:spcBef>
              <a:buFont typeface="Wingdings" panose="05000000000000000000" pitchFamily="2" charset="2"/>
              <a:buChar char="Ø"/>
            </a:pPr>
            <a:r>
              <a:rPr lang="en-US"/>
              <a:t>Citizens Observing </a:t>
            </a:r>
            <a:r>
              <a:rPr lang="en-US" err="1"/>
              <a:t>UrbaN</a:t>
            </a:r>
            <a:r>
              <a:rPr lang="en-US"/>
              <a:t> Transport (</a:t>
            </a:r>
            <a:r>
              <a:rPr lang="en-US" err="1">
                <a:hlinkClick r:id="rId7"/>
              </a:rPr>
              <a:t>WeCount</a:t>
            </a:r>
            <a:r>
              <a:rPr lang="en-US"/>
              <a:t>)</a:t>
            </a:r>
          </a:p>
          <a:p>
            <a:pPr marL="285750" indent="-285750">
              <a:lnSpc>
                <a:spcPct val="110000"/>
              </a:lnSpc>
              <a:spcBef>
                <a:spcPts val="0"/>
              </a:spcBef>
              <a:buFont typeface="Wingdings" panose="05000000000000000000" pitchFamily="2" charset="2"/>
              <a:buChar char="Ø"/>
            </a:pPr>
            <a:r>
              <a:rPr lang="en-US"/>
              <a:t>Citizen Science for Urban Environment and Health (</a:t>
            </a:r>
            <a:r>
              <a:rPr lang="en-US" err="1">
                <a:hlinkClick r:id="rId8"/>
              </a:rPr>
              <a:t>CitieS</a:t>
            </a:r>
            <a:r>
              <a:rPr lang="en-US">
                <a:hlinkClick r:id="rId8"/>
              </a:rPr>
              <a:t>-Health</a:t>
            </a:r>
            <a:r>
              <a:rPr lang="en-US"/>
              <a:t>)</a:t>
            </a:r>
          </a:p>
          <a:p>
            <a:pPr marL="285750" indent="-285750">
              <a:lnSpc>
                <a:spcPct val="110000"/>
              </a:lnSpc>
              <a:spcBef>
                <a:spcPts val="0"/>
              </a:spcBef>
              <a:buFont typeface="Wingdings" panose="05000000000000000000" pitchFamily="2" charset="2"/>
              <a:buChar char="Ø"/>
            </a:pPr>
            <a:r>
              <a:rPr lang="en-US"/>
              <a:t>The Platform for Sharing, Initiating, and Learning Citizen Science in Europe (</a:t>
            </a:r>
            <a:r>
              <a:rPr lang="en-US">
                <a:hlinkClick r:id="rId9"/>
              </a:rPr>
              <a:t>EU-</a:t>
            </a:r>
            <a:r>
              <a:rPr lang="en-US" err="1">
                <a:hlinkClick r:id="rId9"/>
              </a:rPr>
              <a:t>citizen.science</a:t>
            </a:r>
            <a:r>
              <a:rPr lang="en-US"/>
              <a:t>)</a:t>
            </a:r>
          </a:p>
          <a:p>
            <a:pPr marL="285750" indent="-285750">
              <a:lnSpc>
                <a:spcPct val="110000"/>
              </a:lnSpc>
              <a:spcBef>
                <a:spcPts val="0"/>
              </a:spcBef>
              <a:buFont typeface="Wingdings" panose="05000000000000000000" pitchFamily="2" charset="2"/>
              <a:buChar char="Ø"/>
            </a:pPr>
            <a:r>
              <a:rPr lang="en-US"/>
              <a:t>Science Transformation in </a:t>
            </a:r>
            <a:r>
              <a:rPr lang="en-US" err="1"/>
              <a:t>EuroPe</a:t>
            </a:r>
            <a:r>
              <a:rPr lang="en-US"/>
              <a:t> through Citizens involvement in </a:t>
            </a:r>
            <a:r>
              <a:rPr lang="en-US" err="1"/>
              <a:t>HeAlth</a:t>
            </a:r>
            <a:r>
              <a:rPr lang="en-US"/>
              <a:t>, </a:t>
            </a:r>
            <a:r>
              <a:rPr lang="en-US" err="1"/>
              <a:t>coNservation</a:t>
            </a:r>
            <a:r>
              <a:rPr lang="en-US"/>
              <a:t> and </a:t>
            </a:r>
            <a:r>
              <a:rPr lang="en-US" err="1"/>
              <a:t>enerGy</a:t>
            </a:r>
            <a:r>
              <a:rPr lang="en-US"/>
              <a:t> </a:t>
            </a:r>
            <a:r>
              <a:rPr lang="en-US" err="1"/>
              <a:t>rEsearch</a:t>
            </a:r>
            <a:r>
              <a:rPr lang="en-US"/>
              <a:t> (</a:t>
            </a:r>
            <a:r>
              <a:rPr lang="en-US">
                <a:hlinkClick r:id="rId10"/>
              </a:rPr>
              <a:t>STEP CHANGE</a:t>
            </a:r>
            <a:r>
              <a:rPr lang="en-US"/>
              <a:t>)</a:t>
            </a:r>
          </a:p>
          <a:p>
            <a:pPr marL="285750" indent="-285750">
              <a:lnSpc>
                <a:spcPct val="110000"/>
              </a:lnSpc>
              <a:spcBef>
                <a:spcPts val="0"/>
              </a:spcBef>
              <a:buFont typeface="Wingdings" panose="05000000000000000000" pitchFamily="2" charset="2"/>
              <a:buChar char="Ø"/>
            </a:pPr>
            <a:r>
              <a:rPr lang="en-US">
                <a:hlinkClick r:id="rId11"/>
              </a:rPr>
              <a:t>INCENTIVE</a:t>
            </a:r>
            <a:r>
              <a:rPr lang="en-US"/>
              <a:t> – Citizen Science Hubs</a:t>
            </a:r>
          </a:p>
          <a:p>
            <a:pPr marL="285750" indent="-285750">
              <a:lnSpc>
                <a:spcPct val="110000"/>
              </a:lnSpc>
              <a:spcBef>
                <a:spcPts val="0"/>
              </a:spcBef>
              <a:buFont typeface="Wingdings" panose="05000000000000000000" pitchFamily="2" charset="2"/>
              <a:buChar char="Ø"/>
            </a:pPr>
            <a:r>
              <a:rPr lang="en-US"/>
              <a:t>Supporting sustainable Institutional Changes to promote Citizen Science in Science and Technology (</a:t>
            </a:r>
            <a:r>
              <a:rPr lang="en-US">
                <a:hlinkClick r:id="rId12"/>
              </a:rPr>
              <a:t>TIME4CS</a:t>
            </a:r>
            <a:r>
              <a:rPr lang="en-US"/>
              <a:t>)</a:t>
            </a:r>
          </a:p>
          <a:p>
            <a:pPr marL="285750" indent="-285750">
              <a:lnSpc>
                <a:spcPct val="110000"/>
              </a:lnSpc>
              <a:spcBef>
                <a:spcPts val="0"/>
              </a:spcBef>
              <a:buFont typeface="Wingdings" panose="05000000000000000000" pitchFamily="2" charset="2"/>
              <a:buChar char="Ø"/>
            </a:pPr>
            <a:endParaRPr lang="en-US"/>
          </a:p>
          <a:p>
            <a:pPr marL="285750" indent="-285750">
              <a:lnSpc>
                <a:spcPct val="110000"/>
              </a:lnSpc>
              <a:spcBef>
                <a:spcPts val="0"/>
              </a:spcBef>
              <a:buFont typeface="Wingdings" panose="05000000000000000000" pitchFamily="2" charset="2"/>
              <a:buChar char="Ø"/>
            </a:pPr>
            <a:endParaRPr lang="en-US"/>
          </a:p>
          <a:p>
            <a:pPr marL="285750" indent="-285750">
              <a:lnSpc>
                <a:spcPct val="110000"/>
              </a:lnSpc>
              <a:spcBef>
                <a:spcPts val="0"/>
              </a:spcBef>
              <a:buFont typeface="Wingdings" panose="05000000000000000000" pitchFamily="2" charset="2"/>
              <a:buChar char="Ø"/>
            </a:pPr>
            <a:endParaRPr lang="en-US"/>
          </a:p>
          <a:p>
            <a:pPr marL="285750" indent="-285750">
              <a:lnSpc>
                <a:spcPct val="110000"/>
              </a:lnSpc>
              <a:spcBef>
                <a:spcPts val="0"/>
              </a:spcBef>
              <a:buFont typeface="Wingdings" panose="05000000000000000000" pitchFamily="2" charset="2"/>
              <a:buChar char="Ø"/>
            </a:pPr>
            <a:endParaRPr lang="da-DK"/>
          </a:p>
        </p:txBody>
      </p:sp>
      <p:sp>
        <p:nvSpPr>
          <p:cNvPr id="5" name="Text Placeholder 4">
            <a:extLst>
              <a:ext uri="{FF2B5EF4-FFF2-40B4-BE49-F238E27FC236}">
                <a16:creationId xmlns:a16="http://schemas.microsoft.com/office/drawing/2014/main" id="{55BEA082-016F-9821-B929-6B5BFEA09D1A}"/>
              </a:ext>
            </a:extLst>
          </p:cNvPr>
          <p:cNvSpPr>
            <a:spLocks noGrp="1"/>
          </p:cNvSpPr>
          <p:nvPr>
            <p:ph type="body" sz="quarter" idx="11"/>
          </p:nvPr>
        </p:nvSpPr>
        <p:spPr>
          <a:xfrm>
            <a:off x="610940" y="1156006"/>
            <a:ext cx="10963275" cy="422275"/>
          </a:xfrm>
        </p:spPr>
        <p:txBody>
          <a:bodyPr/>
          <a:lstStyle/>
          <a:p>
            <a:r>
              <a:rPr lang="en-US"/>
              <a:t>Horizon2020 – examples of CS-related funded projects</a:t>
            </a:r>
            <a:endParaRPr lang="da-DK"/>
          </a:p>
        </p:txBody>
      </p:sp>
      <p:sp>
        <p:nvSpPr>
          <p:cNvPr id="4" name="Text Placeholder 3">
            <a:extLst>
              <a:ext uri="{FF2B5EF4-FFF2-40B4-BE49-F238E27FC236}">
                <a16:creationId xmlns:a16="http://schemas.microsoft.com/office/drawing/2014/main" id="{34638459-C0E0-A991-D1F9-6C45302F972E}"/>
              </a:ext>
            </a:extLst>
          </p:cNvPr>
          <p:cNvSpPr>
            <a:spLocks noGrp="1"/>
          </p:cNvSpPr>
          <p:nvPr>
            <p:ph type="body" sz="quarter" idx="10"/>
          </p:nvPr>
        </p:nvSpPr>
        <p:spPr/>
        <p:txBody>
          <a:bodyPr/>
          <a:lstStyle/>
          <a:p>
            <a:r>
              <a:rPr lang="en-US"/>
              <a:t>EU Citizen Science funding</a:t>
            </a:r>
            <a:endParaRPr lang="da-DK"/>
          </a:p>
        </p:txBody>
      </p:sp>
    </p:spTree>
    <p:extLst>
      <p:ext uri="{BB962C8B-B14F-4D97-AF65-F5344CB8AC3E}">
        <p14:creationId xmlns:p14="http://schemas.microsoft.com/office/powerpoint/2010/main" val="283308246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AD5CBB-8088-D379-DD87-F872D2F4CDF5}"/>
              </a:ext>
            </a:extLst>
          </p:cNvPr>
          <p:cNvSpPr>
            <a:spLocks noGrp="1"/>
          </p:cNvSpPr>
          <p:nvPr>
            <p:ph type="body" sz="quarter" idx="10"/>
          </p:nvPr>
        </p:nvSpPr>
        <p:spPr/>
        <p:txBody>
          <a:bodyPr/>
          <a:lstStyle/>
          <a:p>
            <a:r>
              <a:rPr lang="en-US"/>
              <a:t>Citizen Science Funding</a:t>
            </a:r>
            <a:endParaRPr lang="da-DK"/>
          </a:p>
        </p:txBody>
      </p:sp>
      <p:pic>
        <p:nvPicPr>
          <p:cNvPr id="17" name="Picture 16">
            <a:extLst>
              <a:ext uri="{FF2B5EF4-FFF2-40B4-BE49-F238E27FC236}">
                <a16:creationId xmlns:a16="http://schemas.microsoft.com/office/drawing/2014/main" id="{7B98E625-2997-365B-1152-3D0BE7E108E8}"/>
              </a:ext>
            </a:extLst>
          </p:cNvPr>
          <p:cNvPicPr>
            <a:picLocks noChangeAspect="1"/>
          </p:cNvPicPr>
          <p:nvPr/>
        </p:nvPicPr>
        <p:blipFill>
          <a:blip r:embed="rId2"/>
          <a:stretch>
            <a:fillRect/>
          </a:stretch>
        </p:blipFill>
        <p:spPr>
          <a:xfrm>
            <a:off x="246117" y="1008667"/>
            <a:ext cx="5409965" cy="4524799"/>
          </a:xfrm>
          <a:prstGeom prst="rect">
            <a:avLst/>
          </a:prstGeom>
        </p:spPr>
      </p:pic>
      <p:pic>
        <p:nvPicPr>
          <p:cNvPr id="19" name="Picture 18">
            <a:extLst>
              <a:ext uri="{FF2B5EF4-FFF2-40B4-BE49-F238E27FC236}">
                <a16:creationId xmlns:a16="http://schemas.microsoft.com/office/drawing/2014/main" id="{5221DC9E-36DB-42A8-E9E2-99AEA3F94B70}"/>
              </a:ext>
            </a:extLst>
          </p:cNvPr>
          <p:cNvPicPr>
            <a:picLocks noChangeAspect="1"/>
          </p:cNvPicPr>
          <p:nvPr/>
        </p:nvPicPr>
        <p:blipFill>
          <a:blip r:embed="rId3"/>
          <a:stretch>
            <a:fillRect/>
          </a:stretch>
        </p:blipFill>
        <p:spPr>
          <a:xfrm>
            <a:off x="7136091" y="346278"/>
            <a:ext cx="4912241" cy="1974529"/>
          </a:xfrm>
          <a:prstGeom prst="rect">
            <a:avLst/>
          </a:prstGeom>
        </p:spPr>
      </p:pic>
      <p:pic>
        <p:nvPicPr>
          <p:cNvPr id="5" name="Picture 4">
            <a:extLst>
              <a:ext uri="{FF2B5EF4-FFF2-40B4-BE49-F238E27FC236}">
                <a16:creationId xmlns:a16="http://schemas.microsoft.com/office/drawing/2014/main" id="{CD654C0C-71D9-311A-D967-F768D2742F60}"/>
              </a:ext>
            </a:extLst>
          </p:cNvPr>
          <p:cNvPicPr>
            <a:picLocks noChangeAspect="1"/>
          </p:cNvPicPr>
          <p:nvPr/>
        </p:nvPicPr>
        <p:blipFill>
          <a:blip r:embed="rId4"/>
          <a:stretch>
            <a:fillRect/>
          </a:stretch>
        </p:blipFill>
        <p:spPr>
          <a:xfrm>
            <a:off x="6888090" y="2320807"/>
            <a:ext cx="5274567" cy="4604554"/>
          </a:xfrm>
          <a:prstGeom prst="rect">
            <a:avLst/>
          </a:prstGeom>
        </p:spPr>
      </p:pic>
      <p:sp>
        <p:nvSpPr>
          <p:cNvPr id="8" name="TextBox 7">
            <a:extLst>
              <a:ext uri="{FF2B5EF4-FFF2-40B4-BE49-F238E27FC236}">
                <a16:creationId xmlns:a16="http://schemas.microsoft.com/office/drawing/2014/main" id="{6FA6D97C-D5E6-F004-885A-E36FFD52BE0A}"/>
              </a:ext>
            </a:extLst>
          </p:cNvPr>
          <p:cNvSpPr txBox="1"/>
          <p:nvPr/>
        </p:nvSpPr>
        <p:spPr>
          <a:xfrm>
            <a:off x="246117" y="5660458"/>
            <a:ext cx="5057795" cy="369332"/>
          </a:xfrm>
          <a:prstGeom prst="rect">
            <a:avLst/>
          </a:prstGeom>
          <a:noFill/>
        </p:spPr>
        <p:txBody>
          <a:bodyPr wrap="none" rtlCol="0">
            <a:spAutoFit/>
          </a:bodyPr>
          <a:lstStyle/>
          <a:p>
            <a:r>
              <a:rPr lang="en-US">
                <a:hlinkClick r:id="rId5"/>
              </a:rPr>
              <a:t>ERC Showcase of Citizen Science projects</a:t>
            </a:r>
            <a:endParaRPr lang="da-DK"/>
          </a:p>
        </p:txBody>
      </p:sp>
    </p:spTree>
    <p:extLst>
      <p:ext uri="{BB962C8B-B14F-4D97-AF65-F5344CB8AC3E}">
        <p14:creationId xmlns:p14="http://schemas.microsoft.com/office/powerpoint/2010/main" val="63236774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D82B16-7B1E-8E2B-EE72-BE7C54EDFF6B}"/>
              </a:ext>
            </a:extLst>
          </p:cNvPr>
          <p:cNvSpPr>
            <a:spLocks noGrp="1"/>
          </p:cNvSpPr>
          <p:nvPr>
            <p:ph type="body" sz="quarter" idx="10"/>
          </p:nvPr>
        </p:nvSpPr>
        <p:spPr/>
        <p:txBody>
          <a:bodyPr/>
          <a:lstStyle/>
          <a:p>
            <a:r>
              <a:rPr lang="en-US"/>
              <a:t>Upcoming EU calls related to citizen science</a:t>
            </a:r>
            <a:endParaRPr lang="da-DK"/>
          </a:p>
        </p:txBody>
      </p:sp>
      <p:sp>
        <p:nvSpPr>
          <p:cNvPr id="3" name="Tekstfelt 4">
            <a:extLst>
              <a:ext uri="{FF2B5EF4-FFF2-40B4-BE49-F238E27FC236}">
                <a16:creationId xmlns:a16="http://schemas.microsoft.com/office/drawing/2014/main" id="{5B94E9E7-18B6-A06E-09B3-0D41E015BC5A}"/>
              </a:ext>
            </a:extLst>
          </p:cNvPr>
          <p:cNvSpPr txBox="1"/>
          <p:nvPr/>
        </p:nvSpPr>
        <p:spPr>
          <a:xfrm>
            <a:off x="233464" y="914398"/>
            <a:ext cx="5857215" cy="5318379"/>
          </a:xfrm>
          <a:prstGeom prst="rect">
            <a:avLst/>
          </a:prstGeom>
          <a:noFill/>
          <a:ln w="38100">
            <a:noFill/>
          </a:ln>
        </p:spPr>
        <p:txBody>
          <a:bodyPr wrap="square">
            <a:spAutoFit/>
          </a:bodyPr>
          <a:lstStyle/>
          <a:p>
            <a:pPr>
              <a:lnSpc>
                <a:spcPct val="110000"/>
              </a:lnSpc>
            </a:pPr>
            <a:r>
              <a:rPr lang="en-US" sz="1000" b="1">
                <a:solidFill>
                  <a:srgbClr val="275291"/>
                </a:solidFill>
                <a:latin typeface="Segoe UI" panose="020B0502040204020203" pitchFamily="34" charset="0"/>
                <a:cs typeface="Segoe UI" panose="020B0502040204020203" pitchFamily="34" charset="0"/>
              </a:rPr>
              <a:t>Biodiversity</a:t>
            </a:r>
            <a:endParaRPr lang="en-US" sz="1000" b="0">
              <a:solidFill>
                <a:srgbClr val="275291"/>
              </a:solidFill>
              <a:latin typeface="Segoe UI" panose="020B0502040204020203" pitchFamily="34" charset="0"/>
              <a:cs typeface="Segoe UI" panose="020B0502040204020203" pitchFamily="34" charset="0"/>
            </a:endParaRPr>
          </a:p>
          <a:p>
            <a:pPr>
              <a:lnSpc>
                <a:spcPct val="110000"/>
              </a:lnSpc>
            </a:pPr>
            <a:r>
              <a:rPr lang="da-DK" sz="800" i="0">
                <a:solidFill>
                  <a:srgbClr val="616161"/>
                </a:solidFill>
                <a:effectLst/>
                <a:latin typeface="Segoe UI Light" panose="020B0502040204020203" pitchFamily="34" charset="0"/>
                <a:cs typeface="Segoe UI Light" panose="020B0502040204020203" pitchFamily="34" charset="0"/>
              </a:rPr>
              <a:t>HORIZON-CL6-2024-BIODIV-01-1		</a:t>
            </a:r>
            <a:r>
              <a:rPr lang="en-US" sz="800">
                <a:latin typeface="Segoe UI Light" panose="020B0502040204020203" pitchFamily="34" charset="0"/>
                <a:cs typeface="Segoe UI Light" panose="020B0502040204020203" pitchFamily="34" charset="0"/>
              </a:rPr>
              <a:t>22. </a:t>
            </a:r>
            <a:r>
              <a:rPr lang="en-US" sz="800" err="1">
                <a:latin typeface="Segoe UI Light" panose="020B0502040204020203" pitchFamily="34" charset="0"/>
                <a:cs typeface="Segoe UI Light" panose="020B0502040204020203" pitchFamily="34" charset="0"/>
              </a:rPr>
              <a:t>februar</a:t>
            </a:r>
            <a:r>
              <a:rPr lang="en-US" sz="800">
                <a:latin typeface="Segoe UI Light" panose="020B0502040204020203" pitchFamily="34" charset="0"/>
                <a:cs typeface="Segoe UI Light" panose="020B0502040204020203" pitchFamily="34" charset="0"/>
              </a:rPr>
              <a:t> 2024</a:t>
            </a:r>
            <a:br>
              <a:rPr lang="en-US" sz="1200" b="0">
                <a:latin typeface="Segoe UI" panose="020B0502040204020203" pitchFamily="34" charset="0"/>
                <a:cs typeface="Segoe UI" panose="020B0502040204020203" pitchFamily="34" charset="0"/>
              </a:rPr>
            </a:br>
            <a:r>
              <a:rPr lang="en-US" sz="1200" b="1">
                <a:solidFill>
                  <a:srgbClr val="4A9195"/>
                </a:solidFill>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Invasive alien species</a:t>
            </a:r>
            <a:endParaRPr lang="en-US" sz="1200" b="1">
              <a:solidFill>
                <a:srgbClr val="4A9195"/>
              </a:solidFill>
              <a:latin typeface="Segoe UI" panose="020B0502040204020203" pitchFamily="34" charset="0"/>
              <a:cs typeface="Segoe UI" panose="020B0502040204020203" pitchFamily="34" charset="0"/>
            </a:endParaRPr>
          </a:p>
          <a:p>
            <a:pPr>
              <a:lnSpc>
                <a:spcPct val="110000"/>
              </a:lnSpc>
            </a:pPr>
            <a:br>
              <a:rPr lang="en-US" sz="1000">
                <a:solidFill>
                  <a:schemeClr val="dk1"/>
                </a:solidFill>
                <a:latin typeface="Segoe UI Light" panose="020B0502040204020203" pitchFamily="34" charset="0"/>
                <a:cs typeface="Segoe UI Light" panose="020B0502040204020203" pitchFamily="34" charset="0"/>
              </a:rPr>
            </a:br>
            <a:r>
              <a:rPr lang="en-US" sz="800">
                <a:solidFill>
                  <a:schemeClr val="dk1"/>
                </a:solidFill>
                <a:latin typeface="Segoe UI Light" panose="020B0502040204020203" pitchFamily="34" charset="0"/>
                <a:cs typeface="Segoe UI Light" panose="020B0502040204020203" pitchFamily="34" charset="0"/>
              </a:rPr>
              <a:t>HORIZON-CL6-2024-BIODIV-01-5		</a:t>
            </a:r>
            <a:r>
              <a:rPr lang="en-US" sz="800">
                <a:latin typeface="Segoe UI Light" panose="020B0502040204020203" pitchFamily="34" charset="0"/>
                <a:cs typeface="Segoe UI Light" panose="020B0502040204020203" pitchFamily="34" charset="0"/>
              </a:rPr>
              <a:t> 22. </a:t>
            </a:r>
            <a:r>
              <a:rPr lang="en-US" sz="800" err="1">
                <a:latin typeface="Segoe UI Light" panose="020B0502040204020203" pitchFamily="34" charset="0"/>
                <a:cs typeface="Segoe UI Light" panose="020B0502040204020203" pitchFamily="34" charset="0"/>
              </a:rPr>
              <a:t>februar</a:t>
            </a:r>
            <a:r>
              <a:rPr lang="en-US" sz="800">
                <a:latin typeface="Segoe UI Light" panose="020B0502040204020203" pitchFamily="34" charset="0"/>
                <a:cs typeface="Segoe UI Light" panose="020B0502040204020203" pitchFamily="34" charset="0"/>
              </a:rPr>
              <a:t> 2024</a:t>
            </a:r>
            <a:br>
              <a:rPr lang="en-US" sz="1200">
                <a:solidFill>
                  <a:schemeClr val="dk1"/>
                </a:solidFill>
                <a:latin typeface="Segoe UI" panose="020B0502040204020203" pitchFamily="34" charset="0"/>
                <a:cs typeface="Segoe UI" panose="020B0502040204020203" pitchFamily="34" charset="0"/>
              </a:rPr>
            </a:br>
            <a:r>
              <a:rPr lang="en-US" sz="1200" b="1">
                <a:solidFill>
                  <a:srgbClr val="4A9195"/>
                </a:solidFill>
                <a:latin typeface="Segoe UI" panose="020B0502040204020203" pitchFamily="34" charset="0"/>
                <a:ea typeface="Segoe UI Black" panose="020B0A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Transformative action of policy mixes, governance and </a:t>
            </a:r>
            <a:r>
              <a:rPr lang="en-US" sz="1200" b="1" err="1">
                <a:solidFill>
                  <a:srgbClr val="4A9195"/>
                </a:solidFill>
                <a:latin typeface="Segoe UI" panose="020B0502040204020203" pitchFamily="34" charset="0"/>
                <a:ea typeface="Segoe UI Black" panose="020B0A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digitalisation</a:t>
            </a:r>
            <a:r>
              <a:rPr lang="en-US" sz="1200" b="1">
                <a:solidFill>
                  <a:srgbClr val="4A9195"/>
                </a:solidFill>
                <a:latin typeface="Segoe UI" panose="020B0502040204020203" pitchFamily="34" charset="0"/>
                <a:ea typeface="Segoe UI Black" panose="020B0A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 addressing biodiversity loss </a:t>
            </a:r>
            <a:endParaRPr lang="en-US" sz="1200" b="1">
              <a:solidFill>
                <a:srgbClr val="4A9195"/>
              </a:solidFill>
              <a:latin typeface="Segoe UI" panose="020B0502040204020203" pitchFamily="34" charset="0"/>
              <a:ea typeface="Segoe UI Black" panose="020B0A02040204020203" pitchFamily="34" charset="0"/>
              <a:cs typeface="Segoe UI" panose="020B0502040204020203" pitchFamily="34" charset="0"/>
            </a:endParaRPr>
          </a:p>
          <a:p>
            <a:pPr>
              <a:lnSpc>
                <a:spcPct val="110000"/>
              </a:lnSpc>
            </a:pPr>
            <a:br>
              <a:rPr lang="en-US" sz="1200" b="1">
                <a:solidFill>
                  <a:srgbClr val="4A9195"/>
                </a:solidFill>
                <a:latin typeface="Segoe UI Black" panose="020B0A02040204020203" pitchFamily="34" charset="0"/>
                <a:ea typeface="Segoe UI Black" panose="020B0A02040204020203" pitchFamily="34" charset="0"/>
                <a:cs typeface="Segoe UI" panose="020B0502040204020203" pitchFamily="34" charset="0"/>
              </a:rPr>
            </a:br>
            <a:endParaRPr lang="en-US" sz="1200" b="1">
              <a:solidFill>
                <a:srgbClr val="4A9195"/>
              </a:solidFill>
              <a:latin typeface="Segoe UI Black" panose="020B0A02040204020203" pitchFamily="34" charset="0"/>
              <a:ea typeface="Segoe UI Black" panose="020B0A02040204020203" pitchFamily="34" charset="0"/>
              <a:cs typeface="Segoe UI" panose="020B0502040204020203" pitchFamily="34" charset="0"/>
            </a:endParaRPr>
          </a:p>
          <a:p>
            <a:pPr>
              <a:lnSpc>
                <a:spcPct val="110000"/>
              </a:lnSpc>
            </a:pPr>
            <a:r>
              <a:rPr lang="en-US" sz="1000" b="1">
                <a:solidFill>
                  <a:srgbClr val="275291"/>
                </a:solidFill>
                <a:latin typeface="Segoe UI" panose="020B0502040204020203" pitchFamily="34" charset="0"/>
                <a:cs typeface="Segoe UI" panose="020B0502040204020203" pitchFamily="34" charset="0"/>
              </a:rPr>
              <a:t>Climate &amp; Green transition</a:t>
            </a:r>
          </a:p>
          <a:p>
            <a:pPr lvl="0">
              <a:defRPr/>
            </a:pPr>
            <a:r>
              <a:rPr lang="en-US" sz="800">
                <a:latin typeface="Segoe UI Light" panose="020B0502040204020203" pitchFamily="34" charset="0"/>
                <a:cs typeface="Segoe UI Light" panose="020B0502040204020203" pitchFamily="34" charset="0"/>
              </a:rPr>
              <a:t>HORIZON-CL6-2024-GOVERNANCE-01 		28. </a:t>
            </a:r>
            <a:r>
              <a:rPr lang="en-US" sz="800" err="1">
                <a:latin typeface="Segoe UI Light" panose="020B0502040204020203" pitchFamily="34" charset="0"/>
                <a:cs typeface="Segoe UI Light" panose="020B0502040204020203" pitchFamily="34" charset="0"/>
              </a:rPr>
              <a:t>februar</a:t>
            </a:r>
            <a:r>
              <a:rPr lang="en-US" sz="800">
                <a:latin typeface="Segoe UI Light" panose="020B0502040204020203" pitchFamily="34" charset="0"/>
                <a:cs typeface="Segoe UI Light" panose="020B0502040204020203" pitchFamily="34" charset="0"/>
              </a:rPr>
              <a:t> 2024</a:t>
            </a:r>
          </a:p>
          <a:p>
            <a:pPr lvl="0">
              <a:defRPr/>
            </a:pPr>
            <a:r>
              <a:rPr lang="en-US" sz="1200" b="1" u="sng">
                <a:solidFill>
                  <a:srgbClr val="4A9195"/>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The role of mainstream media, social media and marketing in fostering healthy and sustainable consumption patterns and how to encourage good practices</a:t>
            </a:r>
            <a:endParaRPr lang="en-US" sz="1200" b="1" u="sng">
              <a:solidFill>
                <a:srgbClr val="4A9195"/>
              </a:solidFill>
              <a:latin typeface="Segoe UI" panose="020B0502040204020203" pitchFamily="34" charset="0"/>
              <a:cs typeface="Segoe UI" panose="020B0502040204020203" pitchFamily="34" charset="0"/>
            </a:endParaRPr>
          </a:p>
          <a:p>
            <a:pPr lvl="0">
              <a:defRPr/>
            </a:pPr>
            <a:endParaRPr lang="en-US" sz="1200" b="1">
              <a:solidFill>
                <a:srgbClr val="222222"/>
              </a:solidFill>
              <a:latin typeface="Segoe UI" panose="020B0502040204020203" pitchFamily="34" charset="0"/>
              <a:cs typeface="Segoe UI" panose="020B0502040204020203" pitchFamily="34" charset="0"/>
            </a:endParaRPr>
          </a:p>
          <a:p>
            <a:pPr lvl="0">
              <a:defRPr/>
            </a:pPr>
            <a:r>
              <a:rPr lang="en-US" sz="800">
                <a:solidFill>
                  <a:schemeClr val="dk1"/>
                </a:solidFill>
                <a:latin typeface="Segoe UI Light" panose="020B0502040204020203" pitchFamily="34" charset="0"/>
                <a:cs typeface="Segoe UI Light" panose="020B0502040204020203" pitchFamily="34" charset="0"/>
              </a:rPr>
              <a:t>HORIZON-CL6-2024-COMMUNITIES-02-1-two-stage	22. </a:t>
            </a:r>
            <a:r>
              <a:rPr lang="en-US" sz="800" err="1">
                <a:solidFill>
                  <a:schemeClr val="dk1"/>
                </a:solidFill>
                <a:latin typeface="Segoe UI Light" panose="020B0502040204020203" pitchFamily="34" charset="0"/>
                <a:cs typeface="Segoe UI Light" panose="020B0502040204020203" pitchFamily="34" charset="0"/>
              </a:rPr>
              <a:t>februar</a:t>
            </a:r>
            <a:r>
              <a:rPr lang="en-US" sz="800">
                <a:solidFill>
                  <a:schemeClr val="dk1"/>
                </a:solidFill>
                <a:latin typeface="Segoe UI Light" panose="020B0502040204020203" pitchFamily="34" charset="0"/>
                <a:cs typeface="Segoe UI Light" panose="020B0502040204020203" pitchFamily="34" charset="0"/>
              </a:rPr>
              <a:t> 2024 + 17. </a:t>
            </a:r>
            <a:r>
              <a:rPr lang="en-US" sz="800" err="1">
                <a:solidFill>
                  <a:schemeClr val="dk1"/>
                </a:solidFill>
                <a:latin typeface="Segoe UI Light" panose="020B0502040204020203" pitchFamily="34" charset="0"/>
                <a:cs typeface="Segoe UI Light" panose="020B0502040204020203" pitchFamily="34" charset="0"/>
              </a:rPr>
              <a:t>september</a:t>
            </a:r>
            <a:r>
              <a:rPr lang="en-US" sz="800">
                <a:solidFill>
                  <a:schemeClr val="dk1"/>
                </a:solidFill>
                <a:latin typeface="Segoe UI Light" panose="020B0502040204020203" pitchFamily="34" charset="0"/>
                <a:cs typeface="Segoe UI Light" panose="020B0502040204020203" pitchFamily="34" charset="0"/>
              </a:rPr>
              <a:t> 2024</a:t>
            </a:r>
          </a:p>
          <a:p>
            <a:pPr lvl="0">
              <a:defRPr/>
            </a:pPr>
            <a:r>
              <a:rPr lang="en-US" sz="1200" b="1">
                <a:solidFill>
                  <a:srgbClr val="4A9195"/>
                </a:solidFill>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Innovating for climate-neutral rural communities by 2050</a:t>
            </a:r>
            <a:endParaRPr lang="en-US" sz="1200" b="1">
              <a:solidFill>
                <a:srgbClr val="4A9195"/>
              </a:solidFill>
              <a:latin typeface="Segoe UI" panose="020B0502040204020203" pitchFamily="34" charset="0"/>
              <a:cs typeface="Segoe UI" panose="020B0502040204020203" pitchFamily="34" charset="0"/>
            </a:endParaRPr>
          </a:p>
          <a:p>
            <a:pPr lvl="0">
              <a:defRPr/>
            </a:pPr>
            <a:br>
              <a:rPr lang="en-US" sz="1200" b="1">
                <a:solidFill>
                  <a:srgbClr val="222222"/>
                </a:solidFill>
                <a:latin typeface="Segoe UI" panose="020B0502040204020203" pitchFamily="34" charset="0"/>
                <a:cs typeface="Segoe UI" panose="020B0502040204020203" pitchFamily="34" charset="0"/>
              </a:rPr>
            </a:br>
            <a:r>
              <a:rPr lang="en-US" sz="800">
                <a:solidFill>
                  <a:schemeClr val="dk1"/>
                </a:solidFill>
                <a:latin typeface="Segoe UI Light" panose="020B0502040204020203" pitchFamily="34" charset="0"/>
                <a:cs typeface="Segoe UI Light" panose="020B0502040204020203" pitchFamily="34" charset="0"/>
              </a:rPr>
              <a:t>HORIZON-CL5-2024-D4-01-02		18. </a:t>
            </a:r>
            <a:r>
              <a:rPr lang="en-US" sz="800" err="1">
                <a:solidFill>
                  <a:schemeClr val="dk1"/>
                </a:solidFill>
                <a:latin typeface="Segoe UI Light" panose="020B0502040204020203" pitchFamily="34" charset="0"/>
                <a:cs typeface="Segoe UI Light" panose="020B0502040204020203" pitchFamily="34" charset="0"/>
              </a:rPr>
              <a:t>april</a:t>
            </a:r>
            <a:r>
              <a:rPr lang="en-US" sz="800">
                <a:solidFill>
                  <a:schemeClr val="dk1"/>
                </a:solidFill>
                <a:latin typeface="Segoe UI Light" panose="020B0502040204020203" pitchFamily="34" charset="0"/>
                <a:cs typeface="Segoe UI Light" panose="020B0502040204020203" pitchFamily="34" charset="0"/>
              </a:rPr>
              <a:t> 2024</a:t>
            </a:r>
          </a:p>
          <a:p>
            <a:pPr lvl="0">
              <a:defRPr/>
            </a:pPr>
            <a:r>
              <a:rPr lang="en-US" sz="1200" b="1">
                <a:solidFill>
                  <a:srgbClr val="4A9195"/>
                </a:solidFill>
                <a:latin typeface="Segoe UI" panose="020B0502040204020203" pitchFamily="34" charset="0"/>
                <a:cs typeface="Segoe UI" panose="020B0502040204020203" pitchFamily="34" charset="0"/>
                <a:hlinkClick r:id="rId6">
                  <a:extLst>
                    <a:ext uri="{A12FA001-AC4F-418D-AE19-62706E023703}">
                      <ahyp:hlinkClr xmlns:ahyp="http://schemas.microsoft.com/office/drawing/2018/hyperlinkcolor" val="tx"/>
                    </a:ext>
                  </a:extLst>
                </a:hlinkClick>
              </a:rPr>
              <a:t>Smart grid-ready buildings</a:t>
            </a:r>
            <a:endParaRPr lang="en-US" sz="1200" b="1">
              <a:solidFill>
                <a:srgbClr val="4A9195"/>
              </a:solidFill>
              <a:latin typeface="Segoe UI" panose="020B0502040204020203" pitchFamily="34" charset="0"/>
              <a:cs typeface="Segoe UI" panose="020B0502040204020203" pitchFamily="34" charset="0"/>
            </a:endParaRPr>
          </a:p>
          <a:p>
            <a:pPr lvl="0">
              <a:defRPr/>
            </a:pPr>
            <a:br>
              <a:rPr lang="en-US" sz="1200" b="1">
                <a:solidFill>
                  <a:srgbClr val="4A9195"/>
                </a:solidFill>
                <a:latin typeface="Segoe UI" panose="020B0502040204020203" pitchFamily="34" charset="0"/>
                <a:cs typeface="Segoe UI" panose="020B0502040204020203" pitchFamily="34" charset="0"/>
              </a:rPr>
            </a:br>
            <a:endParaRPr lang="en-US" sz="1200" b="1">
              <a:solidFill>
                <a:srgbClr val="4A9195"/>
              </a:solidFill>
              <a:latin typeface="Segoe UI" panose="020B0502040204020203" pitchFamily="34" charset="0"/>
              <a:cs typeface="Segoe UI" panose="020B0502040204020203" pitchFamily="34" charset="0"/>
            </a:endParaRPr>
          </a:p>
          <a:p>
            <a:pPr lvl="0">
              <a:defRPr/>
            </a:pPr>
            <a:r>
              <a:rPr lang="en-US" sz="1000" b="1">
                <a:solidFill>
                  <a:srgbClr val="275291"/>
                </a:solidFill>
                <a:latin typeface="Segoe IU"/>
                <a:cs typeface="Segoe UI" panose="020B0502040204020203" pitchFamily="34" charset="0"/>
              </a:rPr>
              <a:t>Digital citizenship</a:t>
            </a:r>
          </a:p>
          <a:p>
            <a:pPr>
              <a:defRPr/>
            </a:pPr>
            <a:r>
              <a:rPr lang="en-US" sz="800">
                <a:latin typeface="Segoe UI Light" panose="020B0502040204020203" pitchFamily="34" charset="0"/>
                <a:cs typeface="Segoe UI Light" panose="020B0502040204020203" pitchFamily="34" charset="0"/>
              </a:rPr>
              <a:t>HORIZON-CL2-2024-TRANSFORMATIONS-01-10	7. </a:t>
            </a:r>
            <a:r>
              <a:rPr lang="en-US" sz="800" err="1">
                <a:latin typeface="Segoe UI Light" panose="020B0502040204020203" pitchFamily="34" charset="0"/>
                <a:cs typeface="Segoe UI Light" panose="020B0502040204020203" pitchFamily="34" charset="0"/>
              </a:rPr>
              <a:t>februar</a:t>
            </a:r>
            <a:r>
              <a:rPr lang="en-US" sz="800">
                <a:latin typeface="Segoe UI Light" panose="020B0502040204020203" pitchFamily="34" charset="0"/>
                <a:cs typeface="Segoe UI Light" panose="020B0502040204020203" pitchFamily="34" charset="0"/>
              </a:rPr>
              <a:t> 2024</a:t>
            </a:r>
            <a:endParaRPr lang="en-US" sz="800" b="1">
              <a:solidFill>
                <a:srgbClr val="4A9195"/>
              </a:solidFill>
              <a:latin typeface="Segoe IU"/>
              <a:cs typeface="Segoe UI" panose="020B0502040204020203" pitchFamily="34" charset="0"/>
            </a:endParaRPr>
          </a:p>
          <a:p>
            <a:pPr lvl="0">
              <a:defRPr/>
            </a:pPr>
            <a:r>
              <a:rPr lang="en-US" sz="1200" b="1">
                <a:solidFill>
                  <a:srgbClr val="4A9195"/>
                </a:solidFill>
                <a:latin typeface="Segoe IU"/>
                <a:cs typeface="Segoe UI" panose="020B0502040204020203" pitchFamily="34" charset="0"/>
                <a:hlinkClick r:id="rId7">
                  <a:extLst>
                    <a:ext uri="{A12FA001-AC4F-418D-AE19-62706E023703}">
                      <ahyp:hlinkClr xmlns:ahyp="http://schemas.microsoft.com/office/drawing/2018/hyperlinkcolor" val="tx"/>
                    </a:ext>
                  </a:extLst>
                </a:hlinkClick>
              </a:rPr>
              <a:t>Effective education and </a:t>
            </a:r>
            <a:r>
              <a:rPr lang="en-US" sz="1200" b="1" err="1">
                <a:solidFill>
                  <a:srgbClr val="4A9195"/>
                </a:solidFill>
                <a:latin typeface="Segoe IU"/>
                <a:cs typeface="Segoe UI" panose="020B0502040204020203" pitchFamily="34" charset="0"/>
                <a:hlinkClick r:id="rId7">
                  <a:extLst>
                    <a:ext uri="{A12FA001-AC4F-418D-AE19-62706E023703}">
                      <ahyp:hlinkClr xmlns:ahyp="http://schemas.microsoft.com/office/drawing/2018/hyperlinkcolor" val="tx"/>
                    </a:ext>
                  </a:extLst>
                </a:hlinkClick>
              </a:rPr>
              <a:t>labour</a:t>
            </a:r>
            <a:r>
              <a:rPr lang="en-US" sz="1200" b="1">
                <a:solidFill>
                  <a:srgbClr val="4A9195"/>
                </a:solidFill>
                <a:latin typeface="Segoe IU"/>
                <a:cs typeface="Segoe UI" panose="020B0502040204020203" pitchFamily="34" charset="0"/>
                <a:hlinkClick r:id="rId7">
                  <a:extLst>
                    <a:ext uri="{A12FA001-AC4F-418D-AE19-62706E023703}">
                      <ahyp:hlinkClr xmlns:ahyp="http://schemas.microsoft.com/office/drawing/2018/hyperlinkcolor" val="tx"/>
                    </a:ext>
                  </a:extLst>
                </a:hlinkClick>
              </a:rPr>
              <a:t> market transitions of young people </a:t>
            </a:r>
            <a:endParaRPr lang="en-US" sz="1200" b="1">
              <a:solidFill>
                <a:srgbClr val="275291"/>
              </a:solidFill>
              <a:latin typeface="Segoe IU"/>
              <a:cs typeface="Segoe UI" panose="020B0502040204020203" pitchFamily="34" charset="0"/>
            </a:endParaRPr>
          </a:p>
          <a:p>
            <a:pPr lvl="0">
              <a:defRPr/>
            </a:pPr>
            <a:endParaRPr lang="en-US" sz="1000" b="1">
              <a:solidFill>
                <a:srgbClr val="275291"/>
              </a:solidFill>
              <a:latin typeface="Segoe IU"/>
              <a:cs typeface="Segoe UI Light" panose="020B0502040204020203" pitchFamily="34" charset="0"/>
            </a:endParaRPr>
          </a:p>
          <a:p>
            <a:pPr lvl="0">
              <a:defRPr/>
            </a:pPr>
            <a:r>
              <a:rPr lang="en-US" sz="800">
                <a:solidFill>
                  <a:srgbClr val="000000"/>
                </a:solidFill>
                <a:latin typeface="Segoe UI Light" panose="020B0502040204020203" pitchFamily="34" charset="0"/>
                <a:cs typeface="Segoe UI Light" panose="020B0502040204020203" pitchFamily="34" charset="0"/>
              </a:rPr>
              <a:t>HORIZON-CL5-2024-D6-01-09		5. September 2024</a:t>
            </a:r>
          </a:p>
          <a:p>
            <a:pPr>
              <a:defRPr/>
            </a:pPr>
            <a:r>
              <a:rPr lang="en-US" sz="1200" b="1">
                <a:solidFill>
                  <a:srgbClr val="4A9195"/>
                </a:solidFill>
                <a:latin typeface="Segoe UI" panose="020B0502040204020203" pitchFamily="34" charset="0"/>
                <a:cs typeface="Segoe UI" panose="020B0502040204020203" pitchFamily="34" charset="0"/>
                <a:hlinkClick r:id="rId8">
                  <a:extLst>
                    <a:ext uri="{A12FA001-AC4F-418D-AE19-62706E023703}">
                      <ahyp:hlinkClr xmlns:ahyp="http://schemas.microsoft.com/office/drawing/2018/hyperlinkcolor" val="tx"/>
                    </a:ext>
                  </a:extLst>
                </a:hlinkClick>
              </a:rPr>
              <a:t>Policies and governance shaping the future transport and mobility systems</a:t>
            </a:r>
            <a:br>
              <a:rPr lang="en-US" sz="1200" b="1">
                <a:solidFill>
                  <a:srgbClr val="4A9195"/>
                </a:solidFill>
                <a:latin typeface="Segoe UI" panose="020B0502040204020203" pitchFamily="34" charset="0"/>
                <a:cs typeface="Segoe UI" panose="020B0502040204020203" pitchFamily="34" charset="0"/>
              </a:rPr>
            </a:br>
            <a:endParaRPr lang="da-DK" sz="1000">
              <a:latin typeface="Segoe UI Light" panose="020B0502040204020203" pitchFamily="34" charset="0"/>
              <a:cs typeface="Segoe UI Light" panose="020B0502040204020203" pitchFamily="34" charset="0"/>
            </a:endParaRPr>
          </a:p>
          <a:p>
            <a:pPr>
              <a:defRPr/>
            </a:pPr>
            <a:r>
              <a:rPr lang="da-DK" sz="800">
                <a:latin typeface="Segoe UI Light" panose="020B0502040204020203" pitchFamily="34" charset="0"/>
                <a:cs typeface="Segoe UI Light" panose="020B0502040204020203" pitchFamily="34" charset="0"/>
              </a:rPr>
              <a:t>HORIZON-CL5-2024-D4-02		</a:t>
            </a:r>
            <a:r>
              <a:rPr lang="en-US" sz="900">
                <a:latin typeface="Segoe UI Light" panose="020B0502040204020203" pitchFamily="34" charset="0"/>
                <a:cs typeface="Segoe UI Light" panose="020B0502040204020203" pitchFamily="34" charset="0"/>
              </a:rPr>
              <a:t>21. </a:t>
            </a:r>
            <a:r>
              <a:rPr lang="en-US" sz="900" err="1">
                <a:latin typeface="Segoe UI Light" panose="020B0502040204020203" pitchFamily="34" charset="0"/>
                <a:cs typeface="Segoe UI Light" panose="020B0502040204020203" pitchFamily="34" charset="0"/>
              </a:rPr>
              <a:t>januar</a:t>
            </a:r>
            <a:r>
              <a:rPr lang="en-US" sz="900">
                <a:latin typeface="Segoe UI Light" panose="020B0502040204020203" pitchFamily="34" charset="0"/>
                <a:cs typeface="Segoe UI Light" panose="020B0502040204020203" pitchFamily="34" charset="0"/>
              </a:rPr>
              <a:t> 2025</a:t>
            </a:r>
          </a:p>
          <a:p>
            <a:pPr>
              <a:defRPr/>
            </a:pPr>
            <a:r>
              <a:rPr lang="en-US" sz="1200" b="1">
                <a:solidFill>
                  <a:srgbClr val="4A9195"/>
                </a:solidFill>
                <a:latin typeface="Segoe UI" panose="020B0502040204020203" pitchFamily="34" charset="0"/>
                <a:ea typeface="Segoe UI Black" panose="020B0A02040204020203" pitchFamily="34" charset="0"/>
                <a:cs typeface="Segoe UI" panose="020B0502040204020203" pitchFamily="34" charset="0"/>
                <a:hlinkClick r:id="rId9">
                  <a:extLst>
                    <a:ext uri="{A12FA001-AC4F-418D-AE19-62706E023703}">
                      <ahyp:hlinkClr xmlns:ahyp="http://schemas.microsoft.com/office/drawing/2018/hyperlinkcolor" val="tx"/>
                    </a:ext>
                  </a:extLst>
                </a:hlinkClick>
              </a:rPr>
              <a:t>Digital solutions to foster participative design, planning and management of buildings, </a:t>
            </a:r>
            <a:r>
              <a:rPr lang="en-US" sz="1200" b="1" err="1">
                <a:solidFill>
                  <a:srgbClr val="4A9195"/>
                </a:solidFill>
                <a:latin typeface="Segoe UI" panose="020B0502040204020203" pitchFamily="34" charset="0"/>
                <a:ea typeface="Segoe UI Black" panose="020B0A02040204020203" pitchFamily="34" charset="0"/>
                <a:cs typeface="Segoe UI" panose="020B0502040204020203" pitchFamily="34" charset="0"/>
                <a:hlinkClick r:id="rId9">
                  <a:extLst>
                    <a:ext uri="{A12FA001-AC4F-418D-AE19-62706E023703}">
                      <ahyp:hlinkClr xmlns:ahyp="http://schemas.microsoft.com/office/drawing/2018/hyperlinkcolor" val="tx"/>
                    </a:ext>
                  </a:extLst>
                </a:hlinkClick>
              </a:rPr>
              <a:t>neighbourhoods</a:t>
            </a:r>
            <a:r>
              <a:rPr lang="en-US" sz="1200" b="1">
                <a:solidFill>
                  <a:srgbClr val="4A9195"/>
                </a:solidFill>
                <a:latin typeface="Segoe UI" panose="020B0502040204020203" pitchFamily="34" charset="0"/>
                <a:ea typeface="Segoe UI Black" panose="020B0A02040204020203" pitchFamily="34" charset="0"/>
                <a:cs typeface="Segoe UI" panose="020B0502040204020203" pitchFamily="34" charset="0"/>
                <a:hlinkClick r:id="rId9">
                  <a:extLst>
                    <a:ext uri="{A12FA001-AC4F-418D-AE19-62706E023703}">
                      <ahyp:hlinkClr xmlns:ahyp="http://schemas.microsoft.com/office/drawing/2018/hyperlinkcolor" val="tx"/>
                    </a:ext>
                  </a:extLst>
                </a:hlinkClick>
              </a:rPr>
              <a:t> and urban districts (Built4People Partnership) </a:t>
            </a:r>
            <a:endParaRPr lang="en-US" sz="1200" b="1">
              <a:solidFill>
                <a:srgbClr val="4A9195"/>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4" name="Tekstfelt 5">
            <a:extLst>
              <a:ext uri="{FF2B5EF4-FFF2-40B4-BE49-F238E27FC236}">
                <a16:creationId xmlns:a16="http://schemas.microsoft.com/office/drawing/2014/main" id="{A98D10C7-AAE7-E120-468E-1782D31F56CE}"/>
              </a:ext>
            </a:extLst>
          </p:cNvPr>
          <p:cNvSpPr txBox="1"/>
          <p:nvPr/>
        </p:nvSpPr>
        <p:spPr>
          <a:xfrm>
            <a:off x="6090679" y="914398"/>
            <a:ext cx="5828978" cy="5370701"/>
          </a:xfrm>
          <a:prstGeom prst="rect">
            <a:avLst/>
          </a:prstGeom>
          <a:noFill/>
          <a:ln w="38100">
            <a:noFill/>
          </a:ln>
        </p:spPr>
        <p:txBody>
          <a:bodyPr wrap="square">
            <a:spAutoFit/>
          </a:bodyPr>
          <a:lstStyle/>
          <a:p>
            <a:pPr marL="0" marR="0" lvl="0" indent="0" algn="l" defTabSz="914400" rtl="0" eaLnBrk="1" fontAlgn="auto" latinLnBrk="0" hangingPunct="1">
              <a:lnSpc>
                <a:spcPct val="100000"/>
              </a:lnSpc>
              <a:buClrTx/>
              <a:buSzTx/>
              <a:buFontTx/>
              <a:buNone/>
              <a:tabLst/>
              <a:defRPr/>
            </a:pPr>
            <a:r>
              <a:rPr lang="en-US" sz="1000" b="1">
                <a:solidFill>
                  <a:srgbClr val="275291"/>
                </a:solidFill>
                <a:latin typeface="Segoe IU"/>
                <a:cs typeface="Segoe UI" panose="020B0502040204020203" pitchFamily="34" charset="0"/>
              </a:rPr>
              <a:t>Culture &amp; Democracy</a:t>
            </a:r>
          </a:p>
          <a:p>
            <a:pPr>
              <a:defRPr/>
            </a:pPr>
            <a:r>
              <a:rPr lang="en-US" sz="800">
                <a:latin typeface="Segoe UI Light" panose="020B0502040204020203" pitchFamily="34" charset="0"/>
                <a:cs typeface="Segoe UI Light" panose="020B0502040204020203" pitchFamily="34" charset="0"/>
              </a:rPr>
              <a:t>HORIZON-CL2-2024-TRANSFORMATIONS-01-10	7. </a:t>
            </a:r>
            <a:r>
              <a:rPr lang="en-US" sz="800" err="1">
                <a:latin typeface="Segoe UI Light" panose="020B0502040204020203" pitchFamily="34" charset="0"/>
                <a:cs typeface="Segoe UI Light" panose="020B0502040204020203" pitchFamily="34" charset="0"/>
              </a:rPr>
              <a:t>februar</a:t>
            </a:r>
            <a:r>
              <a:rPr lang="en-US" sz="800">
                <a:latin typeface="Segoe UI Light" panose="020B0502040204020203" pitchFamily="34" charset="0"/>
                <a:cs typeface="Segoe UI Light" panose="020B0502040204020203" pitchFamily="34" charset="0"/>
              </a:rPr>
              <a:t> </a:t>
            </a:r>
            <a:r>
              <a:rPr lang="en-US" sz="800" i="0" kern="1200">
                <a:effectLst/>
                <a:latin typeface="Segoe UI Light" panose="020B0502040204020203" pitchFamily="34" charset="0"/>
                <a:cs typeface="Segoe UI Light" panose="020B0502040204020203" pitchFamily="34" charset="0"/>
              </a:rPr>
              <a:t>2024</a:t>
            </a:r>
            <a:endParaRPr lang="en-US" sz="800" b="1">
              <a:solidFill>
                <a:srgbClr val="4A9195"/>
              </a:solidFill>
              <a:latin typeface="Segoe IU"/>
              <a:cs typeface="Segoe UI" panose="020B0502040204020203" pitchFamily="34" charset="0"/>
            </a:endParaRPr>
          </a:p>
          <a:p>
            <a:pPr marL="0" marR="0" lvl="0" indent="0" algn="l" defTabSz="914400" rtl="0" eaLnBrk="1" fontAlgn="auto" latinLnBrk="0" hangingPunct="1">
              <a:lnSpc>
                <a:spcPct val="100000"/>
              </a:lnSpc>
              <a:buClrTx/>
              <a:buSzTx/>
              <a:buFontTx/>
              <a:buNone/>
              <a:tabLst/>
              <a:defRPr/>
            </a:pPr>
            <a:r>
              <a:rPr lang="en-US" sz="1200" b="1">
                <a:solidFill>
                  <a:srgbClr val="4A9195"/>
                </a:solidFill>
                <a:latin typeface="Segoe IU"/>
                <a:cs typeface="Segoe UI" panose="020B0502040204020203" pitchFamily="34" charset="0"/>
                <a:hlinkClick r:id="rId7">
                  <a:extLst>
                    <a:ext uri="{A12FA001-AC4F-418D-AE19-62706E023703}">
                      <ahyp:hlinkClr xmlns:ahyp="http://schemas.microsoft.com/office/drawing/2018/hyperlinkcolor" val="tx"/>
                    </a:ext>
                  </a:extLst>
                </a:hlinkClick>
              </a:rPr>
              <a:t>Effective education and </a:t>
            </a:r>
            <a:r>
              <a:rPr lang="en-US" sz="1200" b="1" err="1">
                <a:solidFill>
                  <a:srgbClr val="4A9195"/>
                </a:solidFill>
                <a:latin typeface="Segoe IU"/>
                <a:cs typeface="Segoe UI" panose="020B0502040204020203" pitchFamily="34" charset="0"/>
                <a:hlinkClick r:id="rId7">
                  <a:extLst>
                    <a:ext uri="{A12FA001-AC4F-418D-AE19-62706E023703}">
                      <ahyp:hlinkClr xmlns:ahyp="http://schemas.microsoft.com/office/drawing/2018/hyperlinkcolor" val="tx"/>
                    </a:ext>
                  </a:extLst>
                </a:hlinkClick>
              </a:rPr>
              <a:t>labour</a:t>
            </a:r>
            <a:r>
              <a:rPr lang="en-US" sz="1200" b="1">
                <a:solidFill>
                  <a:srgbClr val="4A9195"/>
                </a:solidFill>
                <a:latin typeface="Segoe IU"/>
                <a:cs typeface="Segoe UI" panose="020B0502040204020203" pitchFamily="34" charset="0"/>
                <a:hlinkClick r:id="rId7">
                  <a:extLst>
                    <a:ext uri="{A12FA001-AC4F-418D-AE19-62706E023703}">
                      <ahyp:hlinkClr xmlns:ahyp="http://schemas.microsoft.com/office/drawing/2018/hyperlinkcolor" val="tx"/>
                    </a:ext>
                  </a:extLst>
                </a:hlinkClick>
              </a:rPr>
              <a:t> market transitions of young people </a:t>
            </a:r>
            <a:endParaRPr lang="en-US" sz="1200" b="1" kern="1200">
              <a:solidFill>
                <a:srgbClr val="275291"/>
              </a:solidFill>
              <a:latin typeface="Segoe IU"/>
              <a:cs typeface="Segoe UI" panose="020B0502040204020203" pitchFamily="34" charset="0"/>
            </a:endParaRPr>
          </a:p>
          <a:p>
            <a:pPr marL="0" marR="0" lvl="0" indent="0" algn="l" defTabSz="914400" rtl="0" eaLnBrk="1" fontAlgn="auto" latinLnBrk="0" hangingPunct="1">
              <a:lnSpc>
                <a:spcPct val="100000"/>
              </a:lnSpc>
              <a:buClrTx/>
              <a:buSzTx/>
              <a:buFontTx/>
              <a:buNone/>
              <a:tabLst/>
              <a:defRPr/>
            </a:pPr>
            <a:br>
              <a:rPr lang="en-US" sz="800">
                <a:solidFill>
                  <a:srgbClr val="222222"/>
                </a:solidFill>
                <a:latin typeface="Segoe UI Light" panose="020B0502040204020203" pitchFamily="34" charset="0"/>
                <a:cs typeface="Segoe UI Light" panose="020B0502040204020203" pitchFamily="34" charset="0"/>
              </a:rPr>
            </a:br>
            <a:r>
              <a:rPr lang="en-US" sz="800">
                <a:solidFill>
                  <a:srgbClr val="222222"/>
                </a:solidFill>
                <a:latin typeface="Segoe UI Light" panose="020B0502040204020203" pitchFamily="34" charset="0"/>
                <a:cs typeface="Segoe UI Light" panose="020B0502040204020203" pitchFamily="34" charset="0"/>
              </a:rPr>
              <a:t>HORIZON-CL2-2024-HERITAGE-01-01		7. </a:t>
            </a:r>
            <a:r>
              <a:rPr lang="en-US" sz="800" err="1">
                <a:solidFill>
                  <a:srgbClr val="222222"/>
                </a:solidFill>
                <a:latin typeface="Segoe UI Light" panose="020B0502040204020203" pitchFamily="34" charset="0"/>
                <a:cs typeface="Segoe UI Light" panose="020B0502040204020203" pitchFamily="34" charset="0"/>
              </a:rPr>
              <a:t>februar</a:t>
            </a:r>
            <a:r>
              <a:rPr lang="en-US" sz="800">
                <a:solidFill>
                  <a:srgbClr val="222222"/>
                </a:solidFill>
                <a:latin typeface="Segoe UI Light" panose="020B0502040204020203" pitchFamily="34" charset="0"/>
                <a:cs typeface="Segoe UI Light" panose="020B0502040204020203" pitchFamily="34" charset="0"/>
              </a:rPr>
              <a:t> 2024</a:t>
            </a:r>
          </a:p>
          <a:p>
            <a:pPr marL="0" marR="0" lvl="0" indent="0" algn="l" defTabSz="914400" rtl="0" eaLnBrk="1" fontAlgn="auto" latinLnBrk="0" hangingPunct="1">
              <a:lnSpc>
                <a:spcPct val="100000"/>
              </a:lnSpc>
              <a:buClrTx/>
              <a:buSzTx/>
              <a:buFontTx/>
              <a:buNone/>
              <a:tabLst/>
              <a:defRPr/>
            </a:pPr>
            <a:r>
              <a:rPr lang="en-US" sz="1200" b="1">
                <a:solidFill>
                  <a:srgbClr val="4A9195"/>
                </a:solidFill>
                <a:latin typeface="Segoe IU"/>
                <a:cs typeface="Segoe UI" panose="020B0502040204020203" pitchFamily="34" charset="0"/>
                <a:hlinkClick r:id="rId10">
                  <a:extLst>
                    <a:ext uri="{A12FA001-AC4F-418D-AE19-62706E023703}">
                      <ahyp:hlinkClr xmlns:ahyp="http://schemas.microsoft.com/office/drawing/2018/hyperlinkcolor" val="tx"/>
                    </a:ext>
                  </a:extLst>
                </a:hlinkClick>
              </a:rPr>
              <a:t>New European Bauhaus – Innovative solutions for greener and fairer ways of life through arts and culture, architecture and design for all </a:t>
            </a:r>
            <a:endParaRPr lang="en-US" sz="1200" b="1">
              <a:solidFill>
                <a:srgbClr val="4A9195"/>
              </a:solidFill>
              <a:latin typeface="Segoe IU"/>
              <a:cs typeface="Segoe UI" panose="020B0502040204020203" pitchFamily="34" charset="0"/>
            </a:endParaRPr>
          </a:p>
          <a:p>
            <a:pPr marL="0" marR="0" lvl="0" indent="0" algn="l" defTabSz="914400" rtl="0" eaLnBrk="1" fontAlgn="auto" latinLnBrk="0" hangingPunct="1">
              <a:lnSpc>
                <a:spcPct val="100000"/>
              </a:lnSpc>
              <a:buClrTx/>
              <a:buSzTx/>
              <a:buFontTx/>
              <a:buNone/>
              <a:tabLst/>
              <a:defRPr/>
            </a:pPr>
            <a:endParaRPr lang="en-US" sz="1000" b="1">
              <a:solidFill>
                <a:srgbClr val="222222"/>
              </a:solidFill>
              <a:latin typeface="Segoe IU"/>
              <a:cs typeface="Segoe UI" panose="020B0502040204020203" pitchFamily="34" charset="0"/>
            </a:endParaRPr>
          </a:p>
          <a:p>
            <a:pPr marL="0" marR="0" lvl="0" indent="0" algn="l" defTabSz="914400" rtl="0" eaLnBrk="1" fontAlgn="auto" latinLnBrk="0" hangingPunct="1">
              <a:lnSpc>
                <a:spcPct val="100000"/>
              </a:lnSpc>
              <a:buClrTx/>
              <a:buSzTx/>
              <a:buFontTx/>
              <a:buNone/>
              <a:tabLst/>
              <a:defRPr/>
            </a:pPr>
            <a:endParaRPr lang="en-US" sz="1200" b="1">
              <a:solidFill>
                <a:srgbClr val="000000"/>
              </a:solidFill>
              <a:latin typeface="Segoe UI Black" panose="020B0A02040204020203" pitchFamily="34" charset="0"/>
              <a:ea typeface="Segoe UI Black" panose="020B0A02040204020203" pitchFamily="34" charset="0"/>
              <a:cs typeface="Segoe UI" panose="020B0502040204020203" pitchFamily="34" charset="0"/>
            </a:endParaRPr>
          </a:p>
          <a:p>
            <a:pPr>
              <a:lnSpc>
                <a:spcPct val="110000"/>
              </a:lnSpc>
            </a:pPr>
            <a:r>
              <a:rPr lang="en-US" sz="1000" b="1">
                <a:solidFill>
                  <a:srgbClr val="275291"/>
                </a:solidFill>
                <a:latin typeface="Segoe UI" panose="020B0502040204020203" pitchFamily="34" charset="0"/>
                <a:cs typeface="Segoe UI" panose="020B0502040204020203" pitchFamily="34" charset="0"/>
              </a:rPr>
              <a:t>Food &amp; Agriculture</a:t>
            </a:r>
            <a:endParaRPr lang="en-US" sz="1000" i="1">
              <a:solidFill>
                <a:srgbClr val="275291"/>
              </a:solidFill>
              <a:latin typeface="Segoe UI" panose="020B0502040204020203" pitchFamily="34" charset="0"/>
              <a:cs typeface="Segoe UI" panose="020B0502040204020203" pitchFamily="34" charset="0"/>
            </a:endParaRPr>
          </a:p>
          <a:p>
            <a:pPr>
              <a:lnSpc>
                <a:spcPct val="110000"/>
              </a:lnSpc>
            </a:pPr>
            <a:r>
              <a:rPr lang="da-DK" sz="800">
                <a:solidFill>
                  <a:srgbClr val="616161"/>
                </a:solidFill>
                <a:latin typeface="Segoe UI Light" panose="020B0502040204020203" pitchFamily="34" charset="0"/>
                <a:cs typeface="Segoe UI Light" panose="020B0502040204020203" pitchFamily="34" charset="0"/>
              </a:rPr>
              <a:t>HORIZON-CL6-2024-COMMUNITIES-01-1		22. februar 2024</a:t>
            </a:r>
            <a:br>
              <a:rPr lang="en-US" sz="1200">
                <a:latin typeface="Segoe UI" panose="020B0502040204020203" pitchFamily="34" charset="0"/>
                <a:cs typeface="Segoe UI" panose="020B0502040204020203" pitchFamily="34" charset="0"/>
              </a:rPr>
            </a:br>
            <a:r>
              <a:rPr lang="en-US" sz="1100" b="1">
                <a:solidFill>
                  <a:srgbClr val="4A9195"/>
                </a:solidFill>
                <a:latin typeface="Segoe UI" panose="020B0502040204020203" pitchFamily="34" charset="0"/>
                <a:cs typeface="Segoe UI" panose="020B0502040204020203" pitchFamily="34" charset="0"/>
                <a:hlinkClick r:id="rId11">
                  <a:extLst>
                    <a:ext uri="{A12FA001-AC4F-418D-AE19-62706E023703}">
                      <ahyp:hlinkClr xmlns:ahyp="http://schemas.microsoft.com/office/drawing/2018/hyperlinkcolor" val="tx"/>
                    </a:ext>
                  </a:extLst>
                </a:hlinkClick>
              </a:rPr>
              <a:t>Unlock the potential of the New European Bauhaus in urban food system transformation</a:t>
            </a:r>
            <a:r>
              <a:rPr lang="en-US" sz="1100" b="1">
                <a:solidFill>
                  <a:srgbClr val="4A9195"/>
                </a:solidFill>
                <a:latin typeface="Segoe UI Light" panose="020B0502040204020203" pitchFamily="34" charset="0"/>
                <a:cs typeface="Segoe UI Light" panose="020B0502040204020203" pitchFamily="34" charset="0"/>
              </a:rPr>
              <a:t> </a:t>
            </a:r>
            <a:br>
              <a:rPr lang="en-US" sz="1000" i="1">
                <a:latin typeface="Segoe UI" panose="020B0502040204020203" pitchFamily="34" charset="0"/>
                <a:cs typeface="Segoe UI" panose="020B0502040204020203" pitchFamily="34" charset="0"/>
              </a:rPr>
            </a:br>
            <a:endParaRPr lang="en-US" sz="1000" i="1">
              <a:latin typeface="Segoe UI" panose="020B0502040204020203" pitchFamily="34" charset="0"/>
              <a:cs typeface="Segoe UI" panose="020B0502040204020203" pitchFamily="34" charset="0"/>
            </a:endParaRPr>
          </a:p>
          <a:p>
            <a:pPr>
              <a:lnSpc>
                <a:spcPct val="110000"/>
              </a:lnSpc>
            </a:pPr>
            <a:r>
              <a:rPr lang="da-DK" sz="800">
                <a:solidFill>
                  <a:schemeClr val="dk1"/>
                </a:solidFill>
                <a:latin typeface="Segoe UI Light" panose="020B0502040204020203" pitchFamily="34" charset="0"/>
                <a:cs typeface="Segoe UI Light" panose="020B0502040204020203" pitchFamily="34" charset="0"/>
              </a:rPr>
              <a:t>HORIZON-CL6-2024-FARM2FORK-01-6		22. februar 2024</a:t>
            </a:r>
            <a:br>
              <a:rPr lang="en-US" sz="800">
                <a:solidFill>
                  <a:schemeClr val="dk1"/>
                </a:solidFill>
                <a:latin typeface="Segoe UI" panose="020B0502040204020203" pitchFamily="34" charset="0"/>
                <a:cs typeface="Segoe UI" panose="020B0502040204020203" pitchFamily="34" charset="0"/>
              </a:rPr>
            </a:br>
            <a:r>
              <a:rPr lang="en-US" sz="1100" b="1">
                <a:solidFill>
                  <a:srgbClr val="4A9195"/>
                </a:solidFill>
                <a:latin typeface="Segoe UI" panose="020B0502040204020203" pitchFamily="34" charset="0"/>
                <a:cs typeface="Segoe UI" panose="020B0502040204020203" pitchFamily="34" charset="0"/>
                <a:hlinkClick r:id="rId12">
                  <a:extLst>
                    <a:ext uri="{A12FA001-AC4F-418D-AE19-62706E023703}">
                      <ahyp:hlinkClr xmlns:ahyp="http://schemas.microsoft.com/office/drawing/2018/hyperlinkcolor" val="tx"/>
                    </a:ext>
                  </a:extLst>
                </a:hlinkClick>
              </a:rPr>
              <a:t>Citizens’ science as an opportunity to foster the transition to sustainable food systems</a:t>
            </a:r>
            <a:r>
              <a:rPr lang="en-US" sz="1100">
                <a:solidFill>
                  <a:srgbClr val="4A9195"/>
                </a:solidFill>
                <a:latin typeface="Segoe UI Light" panose="020B0502040204020203" pitchFamily="34" charset="0"/>
                <a:cs typeface="Segoe UI Light" panose="020B0502040204020203" pitchFamily="34" charset="0"/>
              </a:rPr>
              <a:t> </a:t>
            </a:r>
            <a:endParaRPr lang="en-US" sz="1100">
              <a:solidFill>
                <a:schemeClr val="dk1"/>
              </a:solidFill>
              <a:latin typeface="Segoe UI Light" panose="020B0502040204020203" pitchFamily="34" charset="0"/>
              <a:cs typeface="Segoe UI Light" panose="020B0502040204020203" pitchFamily="34" charset="0"/>
            </a:endParaRPr>
          </a:p>
          <a:p>
            <a:pPr lvl="0">
              <a:defRPr/>
            </a:pPr>
            <a:br>
              <a:rPr lang="en-US" sz="1100" b="1">
                <a:solidFill>
                  <a:srgbClr val="275291"/>
                </a:solidFill>
                <a:latin typeface="Segoe IU"/>
                <a:ea typeface="Segoe UI Black" panose="020B0A02040204020203" pitchFamily="34" charset="0"/>
                <a:cs typeface="Segoe UI" panose="020B0502040204020203" pitchFamily="34" charset="0"/>
              </a:rPr>
            </a:br>
            <a:br>
              <a:rPr lang="en-US" sz="1000" b="1">
                <a:solidFill>
                  <a:srgbClr val="275291"/>
                </a:solidFill>
                <a:latin typeface="Segoe IU"/>
                <a:ea typeface="Segoe UI Black" panose="020B0A02040204020203" pitchFamily="34" charset="0"/>
                <a:cs typeface="Segoe UI" panose="020B0502040204020203" pitchFamily="34" charset="0"/>
              </a:rPr>
            </a:br>
            <a:r>
              <a:rPr lang="en-US" sz="1000" b="1">
                <a:solidFill>
                  <a:srgbClr val="275291"/>
                </a:solidFill>
                <a:latin typeface="Segoe IU"/>
                <a:ea typeface="Segoe UI Black" panose="020B0A02040204020203" pitchFamily="34" charset="0"/>
                <a:cs typeface="Segoe UI" panose="020B0502040204020203" pitchFamily="34" charset="0"/>
              </a:rPr>
              <a:t>Health &amp; Well-being</a:t>
            </a:r>
            <a:endParaRPr lang="en-US" sz="1000" b="1">
              <a:solidFill>
                <a:srgbClr val="275291"/>
              </a:solidFill>
              <a:latin typeface="Segoe IU"/>
              <a:cs typeface="Segoe UI" panose="020B0502040204020203" pitchFamily="34" charset="0"/>
            </a:endParaRPr>
          </a:p>
          <a:p>
            <a:pPr lvl="0">
              <a:defRPr/>
            </a:pPr>
            <a:r>
              <a:rPr lang="da-DK" sz="800">
                <a:solidFill>
                  <a:srgbClr val="616161"/>
                </a:solidFill>
                <a:latin typeface="Segoe UI Light" panose="020B0502040204020203" pitchFamily="34" charset="0"/>
                <a:cs typeface="Segoe UI Light" panose="020B0502040204020203" pitchFamily="34" charset="0"/>
              </a:rPr>
              <a:t>HORIZON-HLTH-2024-STAYHLTH-01-02-two-stage	19. september 2023 og 11 april 2024</a:t>
            </a:r>
          </a:p>
          <a:p>
            <a:pPr lvl="0">
              <a:defRPr/>
            </a:pPr>
            <a:r>
              <a:rPr lang="en-US" sz="1200" b="1">
                <a:solidFill>
                  <a:srgbClr val="4A9195"/>
                </a:solidFill>
                <a:latin typeface="Segoe UI" panose="020B0502040204020203" pitchFamily="34" charset="0"/>
                <a:cs typeface="Segoe UI" panose="020B0502040204020203" pitchFamily="34" charset="0"/>
                <a:hlinkClick r:id="rId13">
                  <a:extLst>
                    <a:ext uri="{A12FA001-AC4F-418D-AE19-62706E023703}">
                      <ahyp:hlinkClr xmlns:ahyp="http://schemas.microsoft.com/office/drawing/2018/hyperlinkcolor" val="tx"/>
                    </a:ext>
                  </a:extLst>
                </a:hlinkClick>
              </a:rPr>
              <a:t>Towards a holistic support to children and adolescents’ health and care provisions in an increasingly digital society </a:t>
            </a:r>
            <a:endParaRPr lang="da-DK" sz="1200" b="1">
              <a:solidFill>
                <a:srgbClr val="616161"/>
              </a:solidFill>
              <a:latin typeface="Segoe UI Light" panose="020B0502040204020203" pitchFamily="34" charset="0"/>
              <a:cs typeface="Segoe UI Light" panose="020B0502040204020203" pitchFamily="34" charset="0"/>
            </a:endParaRPr>
          </a:p>
          <a:p>
            <a:pPr lvl="0">
              <a:defRPr/>
            </a:pPr>
            <a:endParaRPr lang="en-US" sz="1200" b="1">
              <a:solidFill>
                <a:schemeClr val="dk1"/>
              </a:solidFill>
              <a:latin typeface="Segoe UI" panose="020B0502040204020203" pitchFamily="34" charset="0"/>
              <a:cs typeface="Segoe UI" panose="020B0502040204020203" pitchFamily="34" charset="0"/>
            </a:endParaRPr>
          </a:p>
          <a:p>
            <a:pPr>
              <a:defRPr/>
            </a:pPr>
            <a:r>
              <a:rPr lang="en-US" sz="800">
                <a:solidFill>
                  <a:schemeClr val="dk1"/>
                </a:solidFill>
                <a:latin typeface="Segoe UI Light" panose="020B0502040204020203" pitchFamily="34" charset="0"/>
                <a:cs typeface="Segoe UI Light" panose="020B0502040204020203" pitchFamily="34" charset="0"/>
              </a:rPr>
              <a:t>HORIZON-HLTH-2024-ENVHLTH-02-06-two-stage	19. </a:t>
            </a:r>
            <a:r>
              <a:rPr lang="en-US" sz="800" err="1">
                <a:solidFill>
                  <a:schemeClr val="dk1"/>
                </a:solidFill>
                <a:latin typeface="Segoe UI Light" panose="020B0502040204020203" pitchFamily="34" charset="0"/>
                <a:cs typeface="Segoe UI Light" panose="020B0502040204020203" pitchFamily="34" charset="0"/>
              </a:rPr>
              <a:t>september</a:t>
            </a:r>
            <a:r>
              <a:rPr lang="en-US" sz="800">
                <a:solidFill>
                  <a:schemeClr val="dk1"/>
                </a:solidFill>
                <a:latin typeface="Segoe UI Light" panose="020B0502040204020203" pitchFamily="34" charset="0"/>
                <a:cs typeface="Segoe UI Light" panose="020B0502040204020203" pitchFamily="34" charset="0"/>
              </a:rPr>
              <a:t> 2023 og 11. </a:t>
            </a:r>
            <a:r>
              <a:rPr lang="en-US" sz="800" err="1">
                <a:solidFill>
                  <a:schemeClr val="dk1"/>
                </a:solidFill>
                <a:latin typeface="Segoe UI Light" panose="020B0502040204020203" pitchFamily="34" charset="0"/>
                <a:cs typeface="Segoe UI Light" panose="020B0502040204020203" pitchFamily="34" charset="0"/>
              </a:rPr>
              <a:t>april</a:t>
            </a:r>
            <a:r>
              <a:rPr lang="en-US" sz="800">
                <a:solidFill>
                  <a:schemeClr val="dk1"/>
                </a:solidFill>
                <a:latin typeface="Segoe UI Light" panose="020B0502040204020203" pitchFamily="34" charset="0"/>
                <a:cs typeface="Segoe UI Light" panose="020B0502040204020203" pitchFamily="34" charset="0"/>
              </a:rPr>
              <a:t> 2024</a:t>
            </a:r>
            <a:br>
              <a:rPr lang="da-DK" sz="1200">
                <a:solidFill>
                  <a:schemeClr val="dk1"/>
                </a:solidFill>
                <a:latin typeface="Segoe UI" panose="020B0502040204020203" pitchFamily="34" charset="0"/>
                <a:cs typeface="Segoe UI" panose="020B0502040204020203" pitchFamily="34" charset="0"/>
              </a:rPr>
            </a:br>
            <a:r>
              <a:rPr lang="en-US" sz="1200" b="1">
                <a:solidFill>
                  <a:srgbClr val="4A9195"/>
                </a:solidFill>
                <a:latin typeface="Segoe UI" panose="020B0502040204020203" pitchFamily="34" charset="0"/>
                <a:cs typeface="Segoe UI" panose="020B0502040204020203" pitchFamily="34" charset="0"/>
                <a:hlinkClick r:id="rId14">
                  <a:extLst>
                    <a:ext uri="{A12FA001-AC4F-418D-AE19-62706E023703}">
                      <ahyp:hlinkClr xmlns:ahyp="http://schemas.microsoft.com/office/drawing/2018/hyperlinkcolor" val="tx"/>
                    </a:ext>
                  </a:extLst>
                </a:hlinkClick>
              </a:rPr>
              <a:t>The role of environmental pollution in non-communicable diseases: air, noise and light and hazardous waste pollution</a:t>
            </a:r>
            <a:endParaRPr lang="en-US" sz="1200" b="1">
              <a:solidFill>
                <a:srgbClr val="4A9195"/>
              </a:solidFill>
              <a:latin typeface="Segoe UI" panose="020B0502040204020203" pitchFamily="34" charset="0"/>
              <a:cs typeface="Segoe UI" panose="020B0502040204020203" pitchFamily="34" charset="0"/>
            </a:endParaRPr>
          </a:p>
          <a:p>
            <a:pPr>
              <a:defRPr/>
            </a:pPr>
            <a:endParaRPr lang="en-US" sz="1200" b="1">
              <a:solidFill>
                <a:srgbClr val="222222"/>
              </a:solidFill>
              <a:latin typeface="Segoe UI" panose="020B0502040204020203" pitchFamily="34" charset="0"/>
              <a:cs typeface="Segoe UI" panose="020B0502040204020203" pitchFamily="34" charset="0"/>
            </a:endParaRPr>
          </a:p>
          <a:p>
            <a:pPr lvl="0">
              <a:defRPr/>
            </a:pPr>
            <a:r>
              <a:rPr lang="da-DK" sz="800">
                <a:solidFill>
                  <a:srgbClr val="616161"/>
                </a:solidFill>
                <a:latin typeface="Segoe UI Light" panose="020B0502040204020203" pitchFamily="34" charset="0"/>
                <a:cs typeface="Segoe UI Light" panose="020B0502040204020203" pitchFamily="34" charset="0"/>
              </a:rPr>
              <a:t>HORIZON-HLTH-2024-STAYHLTH-01-05-two-stage 	</a:t>
            </a:r>
            <a:r>
              <a:rPr lang="en-US" sz="800">
                <a:solidFill>
                  <a:schemeClr val="dk1"/>
                </a:solidFill>
                <a:latin typeface="Segoe UI Light" panose="020B0502040204020203" pitchFamily="34" charset="0"/>
                <a:cs typeface="Segoe UI Light" panose="020B0502040204020203" pitchFamily="34" charset="0"/>
              </a:rPr>
              <a:t> 19. </a:t>
            </a:r>
            <a:r>
              <a:rPr lang="en-US" sz="800" err="1">
                <a:solidFill>
                  <a:schemeClr val="dk1"/>
                </a:solidFill>
                <a:latin typeface="Segoe UI Light" panose="020B0502040204020203" pitchFamily="34" charset="0"/>
                <a:cs typeface="Segoe UI Light" panose="020B0502040204020203" pitchFamily="34" charset="0"/>
              </a:rPr>
              <a:t>september</a:t>
            </a:r>
            <a:r>
              <a:rPr lang="en-US" sz="800">
                <a:solidFill>
                  <a:schemeClr val="dk1"/>
                </a:solidFill>
                <a:latin typeface="Segoe UI Light" panose="020B0502040204020203" pitchFamily="34" charset="0"/>
                <a:cs typeface="Segoe UI Light" panose="020B0502040204020203" pitchFamily="34" charset="0"/>
              </a:rPr>
              <a:t> 2023 og 11. </a:t>
            </a:r>
            <a:r>
              <a:rPr lang="en-US" sz="800" err="1">
                <a:solidFill>
                  <a:schemeClr val="dk1"/>
                </a:solidFill>
                <a:latin typeface="Segoe UI Light" panose="020B0502040204020203" pitchFamily="34" charset="0"/>
                <a:cs typeface="Segoe UI Light" panose="020B0502040204020203" pitchFamily="34" charset="0"/>
              </a:rPr>
              <a:t>april</a:t>
            </a:r>
            <a:r>
              <a:rPr lang="en-US" sz="800">
                <a:solidFill>
                  <a:schemeClr val="dk1"/>
                </a:solidFill>
                <a:latin typeface="Segoe UI Light" panose="020B0502040204020203" pitchFamily="34" charset="0"/>
                <a:cs typeface="Segoe UI Light" panose="020B0502040204020203" pitchFamily="34" charset="0"/>
              </a:rPr>
              <a:t> 2024</a:t>
            </a:r>
            <a:endParaRPr lang="da-DK" sz="800">
              <a:solidFill>
                <a:srgbClr val="616161"/>
              </a:solidFill>
              <a:latin typeface="Segoe UI Light" panose="020B0502040204020203" pitchFamily="34" charset="0"/>
              <a:cs typeface="Segoe UI Light" panose="020B0502040204020203" pitchFamily="34" charset="0"/>
            </a:endParaRPr>
          </a:p>
          <a:p>
            <a:pPr>
              <a:defRPr/>
            </a:pPr>
            <a:r>
              <a:rPr lang="en-US" sz="1200" b="1" err="1">
                <a:solidFill>
                  <a:srgbClr val="4A9195"/>
                </a:solidFill>
                <a:latin typeface="Segoe UI" panose="020B0502040204020203" pitchFamily="34" charset="0"/>
                <a:cs typeface="Segoe UI" panose="020B0502040204020203" pitchFamily="34" charset="0"/>
                <a:hlinkClick r:id="rId15">
                  <a:extLst>
                    <a:ext uri="{A12FA001-AC4F-418D-AE19-62706E023703}">
                      <ahyp:hlinkClr xmlns:ahyp="http://schemas.microsoft.com/office/drawing/2018/hyperlinkcolor" val="tx"/>
                    </a:ext>
                  </a:extLst>
                </a:hlinkClick>
              </a:rPr>
              <a:t>Personalised</a:t>
            </a:r>
            <a:r>
              <a:rPr lang="en-US" sz="1200" b="1">
                <a:solidFill>
                  <a:srgbClr val="4A9195"/>
                </a:solidFill>
                <a:latin typeface="Segoe UI" panose="020B0502040204020203" pitchFamily="34" charset="0"/>
                <a:cs typeface="Segoe UI" panose="020B0502040204020203" pitchFamily="34" charset="0"/>
                <a:hlinkClick r:id="rId15">
                  <a:extLst>
                    <a:ext uri="{A12FA001-AC4F-418D-AE19-62706E023703}">
                      <ahyp:hlinkClr xmlns:ahyp="http://schemas.microsoft.com/office/drawing/2018/hyperlinkcolor" val="tx"/>
                    </a:ext>
                  </a:extLst>
                </a:hlinkClick>
              </a:rPr>
              <a:t> prevention of non-communicable diseases - addressing areas of unmet needs using multiple data sources</a:t>
            </a:r>
            <a:r>
              <a:rPr lang="en-US" sz="1200" b="1">
                <a:solidFill>
                  <a:srgbClr val="4A9195"/>
                </a:solidFill>
                <a:latin typeface="Segoe UI" panose="020B0502040204020203" pitchFamily="34" charset="0"/>
                <a:cs typeface="Segoe UI" panose="020B0502040204020203" pitchFamily="34" charset="0"/>
              </a:rPr>
              <a:t> </a:t>
            </a:r>
            <a:endParaRPr lang="en-US" sz="1200" b="1">
              <a:solidFill>
                <a:srgbClr val="22222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70532361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4C5B1E-2B38-281F-FEBB-1890718209C4}"/>
              </a:ext>
            </a:extLst>
          </p:cNvPr>
          <p:cNvPicPr>
            <a:picLocks noChangeAspect="1"/>
          </p:cNvPicPr>
          <p:nvPr/>
        </p:nvPicPr>
        <p:blipFill>
          <a:blip r:embed="rId2"/>
          <a:stretch>
            <a:fillRect/>
          </a:stretch>
        </p:blipFill>
        <p:spPr>
          <a:xfrm>
            <a:off x="2453809" y="2553102"/>
            <a:ext cx="4396902" cy="4256260"/>
          </a:xfrm>
          <a:prstGeom prst="rect">
            <a:avLst/>
          </a:prstGeom>
        </p:spPr>
      </p:pic>
      <p:sp>
        <p:nvSpPr>
          <p:cNvPr id="5" name="Text Placeholder 4">
            <a:extLst>
              <a:ext uri="{FF2B5EF4-FFF2-40B4-BE49-F238E27FC236}">
                <a16:creationId xmlns:a16="http://schemas.microsoft.com/office/drawing/2014/main" id="{C143AA3C-6D47-E7A9-9E14-14B3C61485D0}"/>
              </a:ext>
            </a:extLst>
          </p:cNvPr>
          <p:cNvSpPr>
            <a:spLocks noGrp="1"/>
          </p:cNvSpPr>
          <p:nvPr>
            <p:ph type="body" sz="quarter" idx="12"/>
          </p:nvPr>
        </p:nvSpPr>
        <p:spPr>
          <a:xfrm>
            <a:off x="614362" y="1870214"/>
            <a:ext cx="5925799" cy="3657600"/>
          </a:xfrm>
        </p:spPr>
        <p:txBody>
          <a:bodyPr/>
          <a:lstStyle/>
          <a:p>
            <a:r>
              <a:rPr lang="en-US"/>
              <a:t>AU employees (using your AU email address) can subscribe to the CDEU AU newsletter Research Trends by emailing </a:t>
            </a:r>
            <a:r>
              <a:rPr lang="fr-FR"/>
              <a:t>AU Brussels: </a:t>
            </a:r>
            <a:r>
              <a:rPr lang="fr-FR">
                <a:hlinkClick r:id="rId3"/>
              </a:rPr>
              <a:t>aubrussels@CentralDenmark.eu</a:t>
            </a:r>
            <a:endParaRPr lang="fr-FR"/>
          </a:p>
          <a:p>
            <a:endParaRPr lang="da-DK"/>
          </a:p>
        </p:txBody>
      </p:sp>
      <p:sp>
        <p:nvSpPr>
          <p:cNvPr id="4" name="Text Placeholder 3">
            <a:extLst>
              <a:ext uri="{FF2B5EF4-FFF2-40B4-BE49-F238E27FC236}">
                <a16:creationId xmlns:a16="http://schemas.microsoft.com/office/drawing/2014/main" id="{43F18F52-11A1-CAED-8365-323E2A58D6C7}"/>
              </a:ext>
            </a:extLst>
          </p:cNvPr>
          <p:cNvSpPr>
            <a:spLocks noGrp="1"/>
          </p:cNvSpPr>
          <p:nvPr>
            <p:ph type="body" sz="quarter" idx="11"/>
          </p:nvPr>
        </p:nvSpPr>
        <p:spPr>
          <a:xfrm>
            <a:off x="614362" y="1225787"/>
            <a:ext cx="10963275" cy="422275"/>
          </a:xfrm>
        </p:spPr>
        <p:txBody>
          <a:bodyPr/>
          <a:lstStyle/>
          <a:p>
            <a:r>
              <a:rPr lang="en-US"/>
              <a:t>EU </a:t>
            </a:r>
            <a:r>
              <a:rPr lang="en-US">
                <a:hlinkClick r:id="rId4"/>
              </a:rPr>
              <a:t>Funding &amp; Tenders portal</a:t>
            </a:r>
            <a:endParaRPr lang="da-DK"/>
          </a:p>
        </p:txBody>
      </p:sp>
      <p:pic>
        <p:nvPicPr>
          <p:cNvPr id="6" name="Billede 5">
            <a:extLst>
              <a:ext uri="{FF2B5EF4-FFF2-40B4-BE49-F238E27FC236}">
                <a16:creationId xmlns:a16="http://schemas.microsoft.com/office/drawing/2014/main" id="{DD5DBEDB-253F-4BC5-7E8D-D3381C75D3B1}"/>
              </a:ext>
            </a:extLst>
          </p:cNvPr>
          <p:cNvPicPr>
            <a:picLocks noChangeAspect="1"/>
          </p:cNvPicPr>
          <p:nvPr/>
        </p:nvPicPr>
        <p:blipFill>
          <a:blip r:embed="rId5"/>
          <a:stretch>
            <a:fillRect/>
          </a:stretch>
        </p:blipFill>
        <p:spPr>
          <a:xfrm>
            <a:off x="6955276" y="79611"/>
            <a:ext cx="4863185" cy="6554390"/>
          </a:xfrm>
          <a:prstGeom prst="rect">
            <a:avLst/>
          </a:prstGeom>
          <a:ln>
            <a:noFill/>
          </a:ln>
          <a:effectLst>
            <a:outerShdw blurRad="292100" dist="139700" dir="2700000" algn="tl" rotWithShape="0">
              <a:srgbClr val="333333">
                <a:alpha val="65000"/>
              </a:srgbClr>
            </a:outerShdw>
          </a:effectLst>
        </p:spPr>
      </p:pic>
      <p:pic>
        <p:nvPicPr>
          <p:cNvPr id="8" name="Picture 7">
            <a:hlinkClick r:id="rId6"/>
            <a:extLst>
              <a:ext uri="{FF2B5EF4-FFF2-40B4-BE49-F238E27FC236}">
                <a16:creationId xmlns:a16="http://schemas.microsoft.com/office/drawing/2014/main" id="{5E414488-F473-586C-776B-2EBF29E14583}"/>
              </a:ext>
            </a:extLst>
          </p:cNvPr>
          <p:cNvPicPr>
            <a:picLocks noChangeAspect="1"/>
          </p:cNvPicPr>
          <p:nvPr/>
        </p:nvPicPr>
        <p:blipFill>
          <a:blip r:embed="rId7"/>
          <a:stretch>
            <a:fillRect/>
          </a:stretch>
        </p:blipFill>
        <p:spPr>
          <a:xfrm>
            <a:off x="81975" y="5737571"/>
            <a:ext cx="2155387" cy="1032879"/>
          </a:xfrm>
          <a:prstGeom prst="rect">
            <a:avLst/>
          </a:prstGeom>
        </p:spPr>
      </p:pic>
    </p:spTree>
    <p:extLst>
      <p:ext uri="{BB962C8B-B14F-4D97-AF65-F5344CB8AC3E}">
        <p14:creationId xmlns:p14="http://schemas.microsoft.com/office/powerpoint/2010/main" val="305771961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611188" y="2274888"/>
            <a:ext cx="11148194" cy="3657600"/>
          </a:xfrm>
        </p:spPr>
        <p:txBody>
          <a:bodyPr/>
          <a:lstStyle/>
          <a:p>
            <a:pPr marL="342900" indent="-342900">
              <a:buFont typeface="Arial" panose="020B0604020202020204" pitchFamily="34" charset="0"/>
              <a:buChar char="•"/>
            </a:pPr>
            <a:r>
              <a:rPr lang="en-US" sz="2800" b="1"/>
              <a:t>Do your research</a:t>
            </a:r>
          </a:p>
          <a:p>
            <a:pPr marL="1028700" lvl="1" indent="-342900"/>
            <a:r>
              <a:rPr lang="en-US"/>
              <a:t>Note differences in the scope of different funding instruments, but also success rates, frequency of calls, expected team size, international collaborators, assessment criteria and panels, etc.</a:t>
            </a:r>
          </a:p>
          <a:p>
            <a:pPr marL="342900" indent="-342900">
              <a:buFont typeface="Arial" panose="020B0604020202020204" pitchFamily="34" charset="0"/>
              <a:buChar char="•"/>
            </a:pPr>
            <a:r>
              <a:rPr lang="en-US" sz="2800" b="1"/>
              <a:t>Pitch your proposal</a:t>
            </a:r>
          </a:p>
          <a:p>
            <a:pPr marL="1028700" lvl="1" indent="-342900"/>
            <a:r>
              <a:rPr lang="en-US"/>
              <a:t>Contact funding </a:t>
            </a:r>
            <a:r>
              <a:rPr lang="en-US" err="1"/>
              <a:t>organisations</a:t>
            </a:r>
            <a:r>
              <a:rPr lang="en-US"/>
              <a:t>, but also connect your research problems to broader issues and your own background</a:t>
            </a:r>
          </a:p>
          <a:p>
            <a:pPr marL="342900" indent="-342900">
              <a:buFont typeface="Arial" panose="020B0604020202020204" pitchFamily="34" charset="0"/>
              <a:buChar char="•"/>
            </a:pPr>
            <a:r>
              <a:rPr lang="en-US" sz="2800" b="1"/>
              <a:t>Write in plain English (as plain as possible)</a:t>
            </a:r>
          </a:p>
          <a:p>
            <a:pPr marL="1028700" lvl="1" indent="-342900"/>
            <a:r>
              <a:rPr lang="en-US"/>
              <a:t>Connect to your audience: Applies especially to the abstract and introduction</a:t>
            </a:r>
          </a:p>
          <a:p>
            <a:pPr marL="342900" indent="-342900"/>
            <a:endParaRPr lang="da-DK"/>
          </a:p>
          <a:p>
            <a:endParaRPr lang="en-GB"/>
          </a:p>
        </p:txBody>
      </p:sp>
      <p:sp>
        <p:nvSpPr>
          <p:cNvPr id="3" name="Text Placeholder 2"/>
          <p:cNvSpPr>
            <a:spLocks noGrp="1"/>
          </p:cNvSpPr>
          <p:nvPr>
            <p:ph type="body" sz="quarter" idx="11"/>
          </p:nvPr>
        </p:nvSpPr>
        <p:spPr/>
        <p:txBody>
          <a:bodyPr/>
          <a:lstStyle/>
          <a:p>
            <a:r>
              <a:rPr lang="en-GB"/>
              <a:t>Scoping, pitching, writing and rewriting</a:t>
            </a:r>
          </a:p>
        </p:txBody>
      </p:sp>
      <p:sp>
        <p:nvSpPr>
          <p:cNvPr id="2" name="Text Placeholder 1"/>
          <p:cNvSpPr>
            <a:spLocks noGrp="1"/>
          </p:cNvSpPr>
          <p:nvPr>
            <p:ph type="body" sz="quarter" idx="10"/>
          </p:nvPr>
        </p:nvSpPr>
        <p:spPr/>
        <p:txBody>
          <a:bodyPr/>
          <a:lstStyle/>
          <a:p>
            <a:r>
              <a:rPr lang="en-GB"/>
              <a:t>Secrets to writing a winning grant</a:t>
            </a:r>
          </a:p>
        </p:txBody>
      </p:sp>
      <p:pic>
        <p:nvPicPr>
          <p:cNvPr id="5" name="Picture 4">
            <a:hlinkClick r:id="rId2"/>
          </p:cNvPr>
          <p:cNvPicPr>
            <a:picLocks noChangeAspect="1"/>
          </p:cNvPicPr>
          <p:nvPr/>
        </p:nvPicPr>
        <p:blipFill>
          <a:blip r:embed="rId3"/>
          <a:stretch>
            <a:fillRect/>
          </a:stretch>
        </p:blipFill>
        <p:spPr>
          <a:xfrm>
            <a:off x="8229601" y="1414013"/>
            <a:ext cx="3853758" cy="952614"/>
          </a:xfrm>
          <a:prstGeom prst="rect">
            <a:avLst/>
          </a:prstGeom>
        </p:spPr>
      </p:pic>
      <p:pic>
        <p:nvPicPr>
          <p:cNvPr id="6" name="Picture 5"/>
          <p:cNvPicPr>
            <a:picLocks noChangeAspect="1"/>
          </p:cNvPicPr>
          <p:nvPr/>
        </p:nvPicPr>
        <p:blipFill>
          <a:blip r:embed="rId4"/>
          <a:stretch>
            <a:fillRect/>
          </a:stretch>
        </p:blipFill>
        <p:spPr>
          <a:xfrm>
            <a:off x="8178225" y="918275"/>
            <a:ext cx="2762636" cy="466790"/>
          </a:xfrm>
          <a:prstGeom prst="rect">
            <a:avLst/>
          </a:prstGeom>
        </p:spPr>
      </p:pic>
    </p:spTree>
    <p:extLst>
      <p:ext uri="{BB962C8B-B14F-4D97-AF65-F5344CB8AC3E}">
        <p14:creationId xmlns:p14="http://schemas.microsoft.com/office/powerpoint/2010/main" val="2424167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5">
            <a:extLst>
              <a:ext uri="{FF2B5EF4-FFF2-40B4-BE49-F238E27FC236}">
                <a16:creationId xmlns:a16="http://schemas.microsoft.com/office/drawing/2014/main" id="{3171C317-891F-14B7-B6A2-B9099F08C1A4}"/>
              </a:ext>
            </a:extLst>
          </p:cNvPr>
          <p:cNvPicPr>
            <a:picLocks noChangeAspect="1"/>
          </p:cNvPicPr>
          <p:nvPr/>
        </p:nvPicPr>
        <p:blipFill>
          <a:blip r:embed="rId2"/>
          <a:stretch>
            <a:fillRect/>
          </a:stretch>
        </p:blipFill>
        <p:spPr>
          <a:xfrm>
            <a:off x="2831331" y="2896418"/>
            <a:ext cx="3518945" cy="3455719"/>
          </a:xfrm>
          <a:prstGeom prst="rect">
            <a:avLst/>
          </a:prstGeom>
        </p:spPr>
      </p:pic>
      <p:pic>
        <p:nvPicPr>
          <p:cNvPr id="7" name="Billede 9">
            <a:extLst>
              <a:ext uri="{FF2B5EF4-FFF2-40B4-BE49-F238E27FC236}">
                <a16:creationId xmlns:a16="http://schemas.microsoft.com/office/drawing/2014/main" id="{346CFE2A-D1B7-D93B-D1F5-FB580B872F51}"/>
              </a:ext>
            </a:extLst>
          </p:cNvPr>
          <p:cNvPicPr>
            <a:picLocks noChangeAspect="1"/>
          </p:cNvPicPr>
          <p:nvPr/>
        </p:nvPicPr>
        <p:blipFill>
          <a:blip r:embed="rId3"/>
          <a:stretch>
            <a:fillRect/>
          </a:stretch>
        </p:blipFill>
        <p:spPr>
          <a:xfrm rot="21120000">
            <a:off x="6629940" y="2286857"/>
            <a:ext cx="2693136" cy="1704172"/>
          </a:xfrm>
          <a:prstGeom prst="rect">
            <a:avLst/>
          </a:prstGeom>
        </p:spPr>
      </p:pic>
      <p:sp>
        <p:nvSpPr>
          <p:cNvPr id="4" name="Rectangle 3"/>
          <p:cNvSpPr/>
          <p:nvPr/>
        </p:nvSpPr>
        <p:spPr>
          <a:xfrm>
            <a:off x="9748299" y="6050943"/>
            <a:ext cx="1192696" cy="699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89D32E06-567F-557E-ED44-EA8EF875646F}"/>
              </a:ext>
            </a:extLst>
          </p:cNvPr>
          <p:cNvSpPr>
            <a:spLocks noGrp="1"/>
          </p:cNvSpPr>
          <p:nvPr>
            <p:ph type="body" sz="quarter" idx="10"/>
          </p:nvPr>
        </p:nvSpPr>
        <p:spPr>
          <a:xfrm>
            <a:off x="2351656" y="459400"/>
            <a:ext cx="7014982" cy="422275"/>
          </a:xfrm>
        </p:spPr>
        <p:txBody>
          <a:bodyPr/>
          <a:lstStyle/>
          <a:p>
            <a:r>
              <a:rPr lang="en-GB"/>
              <a:t>Give Youth a Voice</a:t>
            </a:r>
          </a:p>
        </p:txBody>
      </p:sp>
      <p:pic>
        <p:nvPicPr>
          <p:cNvPr id="8" name="Billede 12" descr="Et billede, der indeholder person, indendørs, billedramme&#10;&#10;Beskrivelsen er genereret automatisk">
            <a:extLst>
              <a:ext uri="{FF2B5EF4-FFF2-40B4-BE49-F238E27FC236}">
                <a16:creationId xmlns:a16="http://schemas.microsoft.com/office/drawing/2014/main" id="{B221B072-EAE0-6F89-9A65-6CF5FC86A0E4}"/>
              </a:ext>
            </a:extLst>
          </p:cNvPr>
          <p:cNvPicPr>
            <a:picLocks noChangeAspect="1"/>
          </p:cNvPicPr>
          <p:nvPr/>
        </p:nvPicPr>
        <p:blipFill>
          <a:blip r:embed="rId4"/>
          <a:stretch>
            <a:fillRect/>
          </a:stretch>
        </p:blipFill>
        <p:spPr>
          <a:xfrm rot="619573">
            <a:off x="-612232" y="4093139"/>
            <a:ext cx="4110667" cy="3245537"/>
          </a:xfrm>
          <a:prstGeom prst="rect">
            <a:avLst/>
          </a:prstGeom>
        </p:spPr>
      </p:pic>
      <p:sp>
        <p:nvSpPr>
          <p:cNvPr id="10" name="TextBox 9">
            <a:extLst>
              <a:ext uri="{FF2B5EF4-FFF2-40B4-BE49-F238E27FC236}">
                <a16:creationId xmlns:a16="http://schemas.microsoft.com/office/drawing/2014/main" id="{D436F31A-B1BC-F31D-1849-22934A92FA4D}"/>
              </a:ext>
            </a:extLst>
          </p:cNvPr>
          <p:cNvSpPr txBox="1"/>
          <p:nvPr/>
        </p:nvSpPr>
        <p:spPr>
          <a:xfrm>
            <a:off x="384820" y="1142092"/>
            <a:ext cx="7140096" cy="1754326"/>
          </a:xfrm>
          <a:prstGeom prst="rect">
            <a:avLst/>
          </a:prstGeom>
          <a:noFill/>
        </p:spPr>
        <p:txBody>
          <a:bodyPr wrap="none" rtlCol="0">
            <a:spAutoFit/>
          </a:bodyPr>
          <a:lstStyle/>
          <a:p>
            <a:pPr marL="285750" indent="-285750">
              <a:buFont typeface="Wingdings" panose="05000000000000000000" pitchFamily="2" charset="2"/>
              <a:buChar char="Ø"/>
            </a:pPr>
            <a:r>
              <a:rPr lang="en-US"/>
              <a:t>3½ year project</a:t>
            </a:r>
          </a:p>
          <a:p>
            <a:pPr marL="285750" indent="-285750">
              <a:buFont typeface="Wingdings" panose="05000000000000000000" pitchFamily="2" charset="2"/>
              <a:buChar char="Ø"/>
            </a:pPr>
            <a:r>
              <a:rPr lang="en-US"/>
              <a:t>Mental health, communication &amp; data with and for youth</a:t>
            </a:r>
          </a:p>
          <a:p>
            <a:pPr marL="285750" indent="-285750">
              <a:buFont typeface="Wingdings" panose="05000000000000000000" pitchFamily="2" charset="2"/>
              <a:buChar char="Ø"/>
            </a:pPr>
            <a:r>
              <a:rPr lang="en-US"/>
              <a:t>1775 young people involved (14-22 years old)</a:t>
            </a:r>
          </a:p>
          <a:p>
            <a:pPr marL="742950" lvl="1" indent="-285750">
              <a:buFont typeface="Wingdings" panose="05000000000000000000" pitchFamily="2" charset="2"/>
              <a:buChar char="Ø"/>
            </a:pPr>
            <a:r>
              <a:rPr lang="en-US"/>
              <a:t>Unique youth perspective</a:t>
            </a:r>
          </a:p>
          <a:p>
            <a:pPr marL="742950" lvl="1" indent="-285750">
              <a:buFont typeface="Wingdings" panose="05000000000000000000" pitchFamily="2" charset="2"/>
              <a:buChar char="Ø"/>
            </a:pPr>
            <a:r>
              <a:rPr lang="en-US"/>
              <a:t>Young peer-to-peer dialogues</a:t>
            </a:r>
          </a:p>
          <a:p>
            <a:pPr marL="285750" indent="-285750">
              <a:buFont typeface="Wingdings" panose="05000000000000000000" pitchFamily="2" charset="2"/>
              <a:buChar char="Ø"/>
            </a:pPr>
            <a:r>
              <a:rPr lang="en-US"/>
              <a:t>2 tiers of involvement</a:t>
            </a:r>
          </a:p>
        </p:txBody>
      </p:sp>
      <p:sp>
        <p:nvSpPr>
          <p:cNvPr id="12" name="Oval 11">
            <a:extLst>
              <a:ext uri="{FF2B5EF4-FFF2-40B4-BE49-F238E27FC236}">
                <a16:creationId xmlns:a16="http://schemas.microsoft.com/office/drawing/2014/main" id="{94878A80-560E-4938-0E4D-9CAB2A7A2431}"/>
              </a:ext>
            </a:extLst>
          </p:cNvPr>
          <p:cNvSpPr/>
          <p:nvPr/>
        </p:nvSpPr>
        <p:spPr>
          <a:xfrm>
            <a:off x="4253948" y="3906078"/>
            <a:ext cx="1842052" cy="1212574"/>
          </a:xfrm>
          <a:prstGeom prst="ellipse">
            <a:avLst/>
          </a:prstGeom>
          <a:noFill/>
          <a:ln w="28575">
            <a:solidFill>
              <a:srgbClr val="FAA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Oval 12">
            <a:extLst>
              <a:ext uri="{FF2B5EF4-FFF2-40B4-BE49-F238E27FC236}">
                <a16:creationId xmlns:a16="http://schemas.microsoft.com/office/drawing/2014/main" id="{E849637C-1EAD-2217-E503-77520046819C}"/>
              </a:ext>
            </a:extLst>
          </p:cNvPr>
          <p:cNvSpPr/>
          <p:nvPr/>
        </p:nvSpPr>
        <p:spPr>
          <a:xfrm>
            <a:off x="4428129" y="3020818"/>
            <a:ext cx="2012428" cy="885260"/>
          </a:xfrm>
          <a:prstGeom prst="ellipse">
            <a:avLst/>
          </a:prstGeom>
          <a:noFill/>
          <a:ln w="28575">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aphicFrame>
        <p:nvGraphicFramePr>
          <p:cNvPr id="6" name="Diagram 5">
            <a:extLst>
              <a:ext uri="{FF2B5EF4-FFF2-40B4-BE49-F238E27FC236}">
                <a16:creationId xmlns:a16="http://schemas.microsoft.com/office/drawing/2014/main" id="{E3323736-FE0B-67F7-154E-439606734DF1}"/>
              </a:ext>
            </a:extLst>
          </p:cNvPr>
          <p:cNvGraphicFramePr/>
          <p:nvPr>
            <p:extLst>
              <p:ext uri="{D42A27DB-BD31-4B8C-83A1-F6EECF244321}">
                <p14:modId xmlns:p14="http://schemas.microsoft.com/office/powerpoint/2010/main" val="645895855"/>
              </p:ext>
            </p:extLst>
          </p:nvPr>
        </p:nvGraphicFramePr>
        <p:xfrm>
          <a:off x="6350276" y="273045"/>
          <a:ext cx="8280124" cy="57778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C6111C92-2FF6-BA6C-488B-6EB60486432C}"/>
              </a:ext>
            </a:extLst>
          </p:cNvPr>
          <p:cNvSpPr txBox="1"/>
          <p:nvPr/>
        </p:nvSpPr>
        <p:spPr>
          <a:xfrm>
            <a:off x="3203690" y="6527568"/>
            <a:ext cx="2284600" cy="276999"/>
          </a:xfrm>
          <a:prstGeom prst="rect">
            <a:avLst/>
          </a:prstGeom>
          <a:noFill/>
        </p:spPr>
        <p:txBody>
          <a:bodyPr wrap="none" rtlCol="0">
            <a:spAutoFit/>
          </a:bodyPr>
          <a:lstStyle/>
          <a:p>
            <a:r>
              <a:rPr lang="da-DK" sz="1200" dirty="0">
                <a:hlinkClick r:id="rId10"/>
              </a:rPr>
              <a:t>https://givdeungeordet.dk</a:t>
            </a:r>
            <a:r>
              <a:rPr lang="da-DK" sz="1200" dirty="0"/>
              <a:t> </a:t>
            </a:r>
          </a:p>
        </p:txBody>
      </p:sp>
    </p:spTree>
    <p:extLst>
      <p:ext uri="{BB962C8B-B14F-4D97-AF65-F5344CB8AC3E}">
        <p14:creationId xmlns:p14="http://schemas.microsoft.com/office/powerpoint/2010/main" val="381837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Graphic spid="6" grpId="0">
        <p:bldAsOne/>
      </p:bldGraphic>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611188" y="2274888"/>
            <a:ext cx="11203584" cy="3657600"/>
          </a:xfrm>
        </p:spPr>
        <p:txBody>
          <a:bodyPr/>
          <a:lstStyle/>
          <a:p>
            <a:pPr marL="342900" indent="-342900">
              <a:buFont typeface="Arial" panose="020B0604020202020204" pitchFamily="34" charset="0"/>
              <a:buChar char="•"/>
            </a:pPr>
            <a:r>
              <a:rPr lang="en-US" sz="2800" b="1"/>
              <a:t>Allocate enough time (as much as one week per page)</a:t>
            </a:r>
          </a:p>
          <a:p>
            <a:pPr marL="1028700" lvl="1" indent="-342900"/>
            <a:r>
              <a:rPr lang="en-US"/>
              <a:t>Include time for rewrites, proofreads and commentary</a:t>
            </a:r>
          </a:p>
          <a:p>
            <a:pPr marL="342900" indent="-342900">
              <a:buFont typeface="Arial" panose="020B0604020202020204" pitchFamily="34" charset="0"/>
              <a:buChar char="•"/>
            </a:pPr>
            <a:r>
              <a:rPr lang="en-US" sz="2800" b="1"/>
              <a:t>Seek criticism and feedback</a:t>
            </a:r>
          </a:p>
          <a:p>
            <a:pPr marL="1028700" lvl="1" indent="-342900"/>
            <a:r>
              <a:rPr lang="en-US"/>
              <a:t>Request feedback from colleagues, but also friends and family members</a:t>
            </a:r>
          </a:p>
          <a:p>
            <a:pPr marL="1028700" lvl="1" indent="-342900"/>
            <a:r>
              <a:rPr lang="en-US"/>
              <a:t>Unclear writing may be a sign of unclear thinking</a:t>
            </a:r>
          </a:p>
          <a:p>
            <a:pPr marL="1028700" lvl="1" indent="-342900"/>
            <a:r>
              <a:rPr lang="en-US"/>
              <a:t>Negative feedback can be one of the best learning experiences</a:t>
            </a:r>
          </a:p>
          <a:p>
            <a:pPr marL="342900" indent="-342900">
              <a:buFont typeface="Arial" panose="020B0604020202020204" pitchFamily="34" charset="0"/>
              <a:buChar char="•"/>
            </a:pPr>
            <a:r>
              <a:rPr lang="en-US" sz="2800" b="1"/>
              <a:t>Seek assistance from research support units</a:t>
            </a:r>
          </a:p>
          <a:p>
            <a:pPr marL="1028700" lvl="1" indent="-342900"/>
            <a:r>
              <a:rPr lang="en-US"/>
              <a:t>They may be able to help with the scoping, writing and submission process</a:t>
            </a:r>
          </a:p>
          <a:p>
            <a:pPr marL="342900" indent="-342900"/>
            <a:endParaRPr lang="da-DK"/>
          </a:p>
          <a:p>
            <a:endParaRPr lang="en-GB"/>
          </a:p>
        </p:txBody>
      </p:sp>
      <p:sp>
        <p:nvSpPr>
          <p:cNvPr id="3" name="Text Placeholder 2"/>
          <p:cNvSpPr>
            <a:spLocks noGrp="1"/>
          </p:cNvSpPr>
          <p:nvPr>
            <p:ph type="body" sz="quarter" idx="11"/>
          </p:nvPr>
        </p:nvSpPr>
        <p:spPr/>
        <p:txBody>
          <a:bodyPr/>
          <a:lstStyle/>
          <a:p>
            <a:r>
              <a:rPr lang="en-GB"/>
              <a:t>Tips and tricks</a:t>
            </a:r>
          </a:p>
        </p:txBody>
      </p:sp>
      <p:sp>
        <p:nvSpPr>
          <p:cNvPr id="2" name="Text Placeholder 1"/>
          <p:cNvSpPr>
            <a:spLocks noGrp="1"/>
          </p:cNvSpPr>
          <p:nvPr>
            <p:ph type="body" sz="quarter" idx="10"/>
          </p:nvPr>
        </p:nvSpPr>
        <p:spPr/>
        <p:txBody>
          <a:bodyPr/>
          <a:lstStyle/>
          <a:p>
            <a:r>
              <a:rPr lang="en-GB"/>
              <a:t>Secrets to writing a winning grant</a:t>
            </a:r>
          </a:p>
        </p:txBody>
      </p:sp>
      <p:pic>
        <p:nvPicPr>
          <p:cNvPr id="5" name="Picture 4"/>
          <p:cNvPicPr>
            <a:picLocks noChangeAspect="1"/>
          </p:cNvPicPr>
          <p:nvPr/>
        </p:nvPicPr>
        <p:blipFill>
          <a:blip r:embed="rId2"/>
          <a:stretch>
            <a:fillRect/>
          </a:stretch>
        </p:blipFill>
        <p:spPr>
          <a:xfrm>
            <a:off x="8229601" y="1394343"/>
            <a:ext cx="3853758" cy="952614"/>
          </a:xfrm>
          <a:prstGeom prst="rect">
            <a:avLst/>
          </a:prstGeom>
        </p:spPr>
      </p:pic>
      <p:pic>
        <p:nvPicPr>
          <p:cNvPr id="6" name="Picture 5"/>
          <p:cNvPicPr>
            <a:picLocks noChangeAspect="1"/>
          </p:cNvPicPr>
          <p:nvPr/>
        </p:nvPicPr>
        <p:blipFill>
          <a:blip r:embed="rId3"/>
          <a:stretch>
            <a:fillRect/>
          </a:stretch>
        </p:blipFill>
        <p:spPr>
          <a:xfrm>
            <a:off x="8196331" y="898605"/>
            <a:ext cx="2762636" cy="466790"/>
          </a:xfrm>
          <a:prstGeom prst="rect">
            <a:avLst/>
          </a:prstGeom>
        </p:spPr>
      </p:pic>
    </p:spTree>
    <p:extLst>
      <p:ext uri="{BB962C8B-B14F-4D97-AF65-F5344CB8AC3E}">
        <p14:creationId xmlns:p14="http://schemas.microsoft.com/office/powerpoint/2010/main" val="113360869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06BCB9-399C-061E-3086-9089E6972040}"/>
              </a:ext>
            </a:extLst>
          </p:cNvPr>
          <p:cNvSpPr>
            <a:spLocks noGrp="1"/>
          </p:cNvSpPr>
          <p:nvPr>
            <p:ph type="body" sz="quarter" idx="10"/>
          </p:nvPr>
        </p:nvSpPr>
        <p:spPr>
          <a:xfrm>
            <a:off x="1109662" y="4812913"/>
            <a:ext cx="3712504" cy="398012"/>
          </a:xfrm>
        </p:spPr>
        <p:txBody>
          <a:bodyPr/>
          <a:lstStyle/>
          <a:p>
            <a:r>
              <a:rPr lang="en-US"/>
              <a:t>Training Module 3.1.3 Interactive session</a:t>
            </a:r>
            <a:endParaRPr lang="da-DK"/>
          </a:p>
        </p:txBody>
      </p:sp>
      <p:sp>
        <p:nvSpPr>
          <p:cNvPr id="5" name="Text Placeholder 4">
            <a:extLst>
              <a:ext uri="{FF2B5EF4-FFF2-40B4-BE49-F238E27FC236}">
                <a16:creationId xmlns:a16="http://schemas.microsoft.com/office/drawing/2014/main" id="{6BCA08A1-C903-479B-884A-D6D2AF99CD55}"/>
              </a:ext>
            </a:extLst>
          </p:cNvPr>
          <p:cNvSpPr>
            <a:spLocks noGrp="1"/>
          </p:cNvSpPr>
          <p:nvPr>
            <p:ph type="body" sz="quarter" idx="12"/>
          </p:nvPr>
        </p:nvSpPr>
        <p:spPr>
          <a:xfrm>
            <a:off x="1109662" y="2954547"/>
            <a:ext cx="5120315" cy="577850"/>
          </a:xfrm>
        </p:spPr>
        <p:txBody>
          <a:bodyPr lIns="91440" tIns="45720" rIns="91440" bIns="45720" anchor="t"/>
          <a:lstStyle/>
          <a:p>
            <a:r>
              <a:rPr lang="en-US"/>
              <a:t>Creating your citizen science research proposal</a:t>
            </a:r>
          </a:p>
          <a:p>
            <a:endParaRPr lang="it-IT"/>
          </a:p>
        </p:txBody>
      </p:sp>
    </p:spTree>
    <p:extLst>
      <p:ext uri="{BB962C8B-B14F-4D97-AF65-F5344CB8AC3E}">
        <p14:creationId xmlns:p14="http://schemas.microsoft.com/office/powerpoint/2010/main" val="374690796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a:t>Interactive session: Creating your citizen science research proposal</a:t>
            </a:r>
            <a:endParaRPr lang="en-GB"/>
          </a:p>
        </p:txBody>
      </p:sp>
      <p:graphicFrame>
        <p:nvGraphicFramePr>
          <p:cNvPr id="13" name="Table 12">
            <a:extLst>
              <a:ext uri="{FF2B5EF4-FFF2-40B4-BE49-F238E27FC236}">
                <a16:creationId xmlns:a16="http://schemas.microsoft.com/office/drawing/2014/main" id="{7B294C02-E56D-6047-343B-B657505ED7BA}"/>
              </a:ext>
            </a:extLst>
          </p:cNvPr>
          <p:cNvGraphicFramePr>
            <a:graphicFrameLocks noGrp="1"/>
          </p:cNvGraphicFramePr>
          <p:nvPr/>
        </p:nvGraphicFramePr>
        <p:xfrm>
          <a:off x="894272" y="1391225"/>
          <a:ext cx="10403456" cy="4724903"/>
        </p:xfrm>
        <a:graphic>
          <a:graphicData uri="http://schemas.openxmlformats.org/drawingml/2006/table">
            <a:tbl>
              <a:tblPr firstRow="1" firstCol="1" bandRow="1">
                <a:tableStyleId>{5C22544A-7EE6-4342-B048-85BDC9FD1C3A}</a:tableStyleId>
              </a:tblPr>
              <a:tblGrid>
                <a:gridCol w="1944425">
                  <a:extLst>
                    <a:ext uri="{9D8B030D-6E8A-4147-A177-3AD203B41FA5}">
                      <a16:colId xmlns:a16="http://schemas.microsoft.com/office/drawing/2014/main" val="2087581959"/>
                    </a:ext>
                  </a:extLst>
                </a:gridCol>
                <a:gridCol w="8459031">
                  <a:extLst>
                    <a:ext uri="{9D8B030D-6E8A-4147-A177-3AD203B41FA5}">
                      <a16:colId xmlns:a16="http://schemas.microsoft.com/office/drawing/2014/main" val="631556201"/>
                    </a:ext>
                  </a:extLst>
                </a:gridCol>
              </a:tblGrid>
              <a:tr h="325607">
                <a:tc>
                  <a:txBody>
                    <a:bodyPr/>
                    <a:lstStyle/>
                    <a:p>
                      <a:r>
                        <a:rPr lang="da-DK" sz="1400">
                          <a:effectLst/>
                        </a:rPr>
                        <a:t>Program</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da-DK" sz="1400">
                          <a:effectLst/>
                        </a:rPr>
                        <a:t>Task</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4048619457"/>
                  </a:ext>
                </a:extLst>
              </a:tr>
              <a:tr h="825376">
                <a:tc>
                  <a:txBody>
                    <a:bodyPr/>
                    <a:lstStyle/>
                    <a:p>
                      <a:r>
                        <a:rPr lang="en-US" sz="1400" dirty="0">
                          <a:effectLst/>
                        </a:rPr>
                        <a:t>Funding call selection</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Participants choose from a curated list of actual or hypothetical funding calls from various sources, such as government agencies, foundations, and research institutions. Each funding call has a specific focus and criteria.</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3676468317"/>
                  </a:ext>
                </a:extLst>
              </a:tr>
              <a:tr h="1249236">
                <a:tc>
                  <a:txBody>
                    <a:bodyPr/>
                    <a:lstStyle/>
                    <a:p>
                      <a:r>
                        <a:rPr lang="en-US" sz="1400" dirty="0">
                          <a:effectLst/>
                        </a:rPr>
                        <a:t>Project brainstorming and proposal outline</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Participants individually or in small groups select one of the funding calls and start brainstorming project ideas that align with the call’s objectives and requirements. Participants outline their research proposals based on the chosen funding call. They could include key sections such as project objectives, research methods, anticipated impacts, and budget estimates.</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1869341490"/>
                  </a:ext>
                </a:extLst>
              </a:tr>
              <a:tr h="592176">
                <a:tc>
                  <a:txBody>
                    <a:bodyPr/>
                    <a:lstStyle/>
                    <a:p>
                      <a:r>
                        <a:rPr lang="en-US" sz="1400" dirty="0">
                          <a:effectLst/>
                        </a:rPr>
                        <a:t>Peer discussion</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Participants exchange their project ideas within their groups or with a partner. They provide feedback, suggestions, and ask critical questions to refine each other’s proposals.</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2932904199"/>
                  </a:ext>
                </a:extLst>
              </a:tr>
              <a:tr h="1006699">
                <a:tc>
                  <a:txBody>
                    <a:bodyPr/>
                    <a:lstStyle/>
                    <a:p>
                      <a:r>
                        <a:rPr lang="en-US" sz="1400" dirty="0">
                          <a:effectLst/>
                        </a:rPr>
                        <a:t>Presentation and feedback</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Each participant or group presents a brief overview of their research proposal to the larger group. Presentations should include the research questions, methodologies, target audiences, and expected outcomes. Participants should further emphasize how their project aligns with the chosen funding call.</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336293155"/>
                  </a:ext>
                </a:extLst>
              </a:tr>
              <a:tr h="725809">
                <a:tc>
                  <a:txBody>
                    <a:bodyPr/>
                    <a:lstStyle/>
                    <a:p>
                      <a:r>
                        <a:rPr lang="en-US" sz="1400" dirty="0">
                          <a:effectLst/>
                        </a:rPr>
                        <a:t>Feedback and reflection</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The facilitator encourages participants to reflect on the feedback they received and how it might improve their proposals.</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2180398932"/>
                  </a:ext>
                </a:extLst>
              </a:tr>
            </a:tbl>
          </a:graphicData>
        </a:graphic>
      </p:graphicFrame>
    </p:spTree>
    <p:extLst>
      <p:ext uri="{BB962C8B-B14F-4D97-AF65-F5344CB8AC3E}">
        <p14:creationId xmlns:p14="http://schemas.microsoft.com/office/powerpoint/2010/main" val="312548511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05F263-98A9-ACEF-07A7-DD4260C9EE96}"/>
              </a:ext>
            </a:extLst>
          </p:cNvPr>
          <p:cNvSpPr>
            <a:spLocks noGrp="1"/>
          </p:cNvSpPr>
          <p:nvPr>
            <p:ph type="body" sz="quarter" idx="10"/>
          </p:nvPr>
        </p:nvSpPr>
        <p:spPr>
          <a:xfrm>
            <a:off x="1110218" y="5329548"/>
            <a:ext cx="5693912" cy="398012"/>
          </a:xfrm>
        </p:spPr>
        <p:txBody>
          <a:bodyPr lIns="91440" tIns="45720" rIns="91440" bIns="45720" anchor="t"/>
          <a:lstStyle/>
          <a:p>
            <a:r>
              <a:rPr lang="da-DK" dirty="0"/>
              <a:t>Training </a:t>
            </a:r>
            <a:r>
              <a:rPr lang="da-DK" dirty="0" err="1"/>
              <a:t>Module</a:t>
            </a:r>
            <a:r>
              <a:rPr lang="da-DK" dirty="0"/>
              <a:t> 3.2</a:t>
            </a:r>
          </a:p>
        </p:txBody>
      </p:sp>
      <p:sp>
        <p:nvSpPr>
          <p:cNvPr id="5" name="Text Placeholder 4">
            <a:extLst>
              <a:ext uri="{FF2B5EF4-FFF2-40B4-BE49-F238E27FC236}">
                <a16:creationId xmlns:a16="http://schemas.microsoft.com/office/drawing/2014/main" id="{7C2189B7-679C-1393-B3DD-BC0D16928799}"/>
              </a:ext>
            </a:extLst>
          </p:cNvPr>
          <p:cNvSpPr>
            <a:spLocks noGrp="1"/>
          </p:cNvSpPr>
          <p:nvPr>
            <p:ph type="body" sz="quarter" idx="12"/>
          </p:nvPr>
        </p:nvSpPr>
        <p:spPr>
          <a:xfrm>
            <a:off x="1110218" y="2333394"/>
            <a:ext cx="5120315" cy="2407783"/>
          </a:xfrm>
        </p:spPr>
        <p:txBody>
          <a:bodyPr/>
          <a:lstStyle/>
          <a:p>
            <a:r>
              <a:rPr lang="en-US" dirty="0"/>
              <a:t>Ethics, infrastructure, and institutional support for citizen science</a:t>
            </a:r>
          </a:p>
        </p:txBody>
      </p:sp>
    </p:spTree>
    <p:extLst>
      <p:ext uri="{BB962C8B-B14F-4D97-AF65-F5344CB8AC3E}">
        <p14:creationId xmlns:p14="http://schemas.microsoft.com/office/powerpoint/2010/main" val="79409181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05F263-98A9-ACEF-07A7-DD4260C9EE96}"/>
              </a:ext>
            </a:extLst>
          </p:cNvPr>
          <p:cNvSpPr>
            <a:spLocks noGrp="1"/>
          </p:cNvSpPr>
          <p:nvPr>
            <p:ph type="body" sz="quarter" idx="10"/>
          </p:nvPr>
        </p:nvSpPr>
        <p:spPr>
          <a:xfrm>
            <a:off x="1110218" y="5329548"/>
            <a:ext cx="5693912" cy="398012"/>
          </a:xfrm>
        </p:spPr>
        <p:txBody>
          <a:bodyPr lIns="91440" tIns="45720" rIns="91440" bIns="45720" anchor="t"/>
          <a:lstStyle/>
          <a:p>
            <a:r>
              <a:rPr lang="da-DK" dirty="0"/>
              <a:t>Training </a:t>
            </a:r>
            <a:r>
              <a:rPr lang="da-DK" dirty="0" err="1"/>
              <a:t>Module</a:t>
            </a:r>
            <a:r>
              <a:rPr lang="da-DK" dirty="0"/>
              <a:t> 3.2.1</a:t>
            </a:r>
          </a:p>
        </p:txBody>
      </p:sp>
      <p:sp>
        <p:nvSpPr>
          <p:cNvPr id="5" name="Text Placeholder 4">
            <a:extLst>
              <a:ext uri="{FF2B5EF4-FFF2-40B4-BE49-F238E27FC236}">
                <a16:creationId xmlns:a16="http://schemas.microsoft.com/office/drawing/2014/main" id="{7C2189B7-679C-1393-B3DD-BC0D16928799}"/>
              </a:ext>
            </a:extLst>
          </p:cNvPr>
          <p:cNvSpPr>
            <a:spLocks noGrp="1"/>
          </p:cNvSpPr>
          <p:nvPr>
            <p:ph type="body" sz="quarter" idx="12"/>
          </p:nvPr>
        </p:nvSpPr>
        <p:spPr>
          <a:xfrm>
            <a:off x="1110218" y="1897155"/>
            <a:ext cx="5120315" cy="3388418"/>
          </a:xfrm>
        </p:spPr>
        <p:txBody>
          <a:bodyPr/>
          <a:lstStyle/>
          <a:p>
            <a:r>
              <a:rPr lang="en-US" dirty="0"/>
              <a:t>Ensuring that citizen science projects adhere to ethical standards and legal requirements</a:t>
            </a:r>
          </a:p>
        </p:txBody>
      </p:sp>
    </p:spTree>
    <p:extLst>
      <p:ext uri="{BB962C8B-B14F-4D97-AF65-F5344CB8AC3E}">
        <p14:creationId xmlns:p14="http://schemas.microsoft.com/office/powerpoint/2010/main" val="383090200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739C0EEC-5F57-B432-F118-EDD6E2E94C3F}"/>
              </a:ext>
            </a:extLst>
          </p:cNvPr>
          <p:cNvSpPr>
            <a:spLocks noGrp="1"/>
          </p:cNvSpPr>
          <p:nvPr>
            <p:ph type="body" sz="quarter" idx="12"/>
          </p:nvPr>
        </p:nvSpPr>
        <p:spPr>
          <a:xfrm>
            <a:off x="611188" y="2274888"/>
            <a:ext cx="11109517" cy="3657600"/>
          </a:xfrm>
        </p:spPr>
        <p:txBody>
          <a:bodyPr lIns="91440" tIns="45720" rIns="91440" bIns="45720" anchor="t"/>
          <a:lstStyle/>
          <a:p>
            <a:r>
              <a:rPr lang="da-DK" sz="2400" b="1" err="1">
                <a:solidFill>
                  <a:srgbClr val="1F3643"/>
                </a:solidFill>
                <a:ea typeface="+mn-lt"/>
                <a:cs typeface="+mn-lt"/>
              </a:rPr>
              <a:t>Ethics</a:t>
            </a:r>
            <a:r>
              <a:rPr lang="da-DK" sz="2400" b="1">
                <a:solidFill>
                  <a:srgbClr val="1F3643"/>
                </a:solidFill>
                <a:ea typeface="+mn-lt"/>
                <a:cs typeface="+mn-lt"/>
              </a:rPr>
              <a:t> and legal guidelines </a:t>
            </a:r>
            <a:r>
              <a:rPr lang="da-DK" sz="2400" b="1" err="1">
                <a:solidFill>
                  <a:srgbClr val="1F3643"/>
                </a:solidFill>
                <a:ea typeface="+mn-lt"/>
                <a:cs typeface="+mn-lt"/>
              </a:rPr>
              <a:t>are</a:t>
            </a:r>
            <a:r>
              <a:rPr lang="da-DK" sz="2400" b="1">
                <a:solidFill>
                  <a:srgbClr val="1F3643"/>
                </a:solidFill>
                <a:ea typeface="+mn-lt"/>
                <a:cs typeface="+mn-lt"/>
              </a:rPr>
              <a:t> </a:t>
            </a:r>
            <a:r>
              <a:rPr lang="da-DK" sz="2400" b="1" err="1">
                <a:solidFill>
                  <a:srgbClr val="1F3643"/>
                </a:solidFill>
                <a:ea typeface="+mn-lt"/>
                <a:cs typeface="+mn-lt"/>
              </a:rPr>
              <a:t>essential</a:t>
            </a:r>
            <a:r>
              <a:rPr lang="da-DK" sz="2400" b="1">
                <a:solidFill>
                  <a:srgbClr val="1F3643"/>
                </a:solidFill>
                <a:ea typeface="+mn-lt"/>
                <a:cs typeface="+mn-lt"/>
              </a:rPr>
              <a:t> </a:t>
            </a:r>
            <a:r>
              <a:rPr lang="da-DK" sz="2400" b="1" err="1">
                <a:solidFill>
                  <a:srgbClr val="1F3643"/>
                </a:solidFill>
                <a:ea typeface="+mn-lt"/>
                <a:cs typeface="+mn-lt"/>
              </a:rPr>
              <a:t>considerations</a:t>
            </a:r>
            <a:r>
              <a:rPr lang="da-DK" sz="2400" b="1">
                <a:solidFill>
                  <a:srgbClr val="1F3643"/>
                </a:solidFill>
                <a:ea typeface="+mn-lt"/>
                <a:cs typeface="+mn-lt"/>
              </a:rPr>
              <a:t> for </a:t>
            </a:r>
            <a:r>
              <a:rPr lang="da-DK" sz="2400" b="1" err="1">
                <a:solidFill>
                  <a:srgbClr val="1F3643"/>
                </a:solidFill>
                <a:ea typeface="+mn-lt"/>
                <a:cs typeface="+mn-lt"/>
              </a:rPr>
              <a:t>citizen</a:t>
            </a:r>
            <a:r>
              <a:rPr lang="da-DK" sz="2400" b="1">
                <a:solidFill>
                  <a:srgbClr val="1F3643"/>
                </a:solidFill>
                <a:ea typeface="+mn-lt"/>
                <a:cs typeface="+mn-lt"/>
              </a:rPr>
              <a:t> science </a:t>
            </a:r>
            <a:r>
              <a:rPr lang="da-DK" sz="2400" b="1" err="1">
                <a:solidFill>
                  <a:srgbClr val="1F3643"/>
                </a:solidFill>
                <a:ea typeface="+mn-lt"/>
                <a:cs typeface="+mn-lt"/>
              </a:rPr>
              <a:t>projects</a:t>
            </a:r>
            <a:r>
              <a:rPr lang="da-DK" sz="2400" b="1">
                <a:solidFill>
                  <a:srgbClr val="1F3643"/>
                </a:solidFill>
                <a:ea typeface="+mn-lt"/>
                <a:cs typeface="+mn-lt"/>
              </a:rPr>
              <a:t> to </a:t>
            </a:r>
            <a:r>
              <a:rPr lang="da-DK" sz="2400" b="1" err="1">
                <a:solidFill>
                  <a:srgbClr val="1F3643"/>
                </a:solidFill>
                <a:ea typeface="+mn-lt"/>
                <a:cs typeface="+mn-lt"/>
              </a:rPr>
              <a:t>ensure</a:t>
            </a:r>
            <a:r>
              <a:rPr lang="da-DK" sz="2400" b="1">
                <a:solidFill>
                  <a:srgbClr val="1F3643"/>
                </a:solidFill>
                <a:ea typeface="+mn-lt"/>
                <a:cs typeface="+mn-lt"/>
              </a:rPr>
              <a:t> the </a:t>
            </a:r>
            <a:r>
              <a:rPr lang="da-DK" sz="2400" b="1" err="1">
                <a:solidFill>
                  <a:srgbClr val="1F3643"/>
                </a:solidFill>
                <a:ea typeface="+mn-lt"/>
                <a:cs typeface="+mn-lt"/>
              </a:rPr>
              <a:t>responsible</a:t>
            </a:r>
            <a:r>
              <a:rPr lang="da-DK" sz="2400" b="1">
                <a:solidFill>
                  <a:srgbClr val="1F3643"/>
                </a:solidFill>
                <a:ea typeface="+mn-lt"/>
                <a:cs typeface="+mn-lt"/>
              </a:rPr>
              <a:t> </a:t>
            </a:r>
            <a:r>
              <a:rPr lang="da-DK" sz="2400" b="1" err="1">
                <a:solidFill>
                  <a:srgbClr val="1F3643"/>
                </a:solidFill>
                <a:ea typeface="+mn-lt"/>
                <a:cs typeface="+mn-lt"/>
              </a:rPr>
              <a:t>conduct</a:t>
            </a:r>
            <a:r>
              <a:rPr lang="da-DK" sz="2400" b="1">
                <a:solidFill>
                  <a:srgbClr val="1F3643"/>
                </a:solidFill>
                <a:ea typeface="+mn-lt"/>
                <a:cs typeface="+mn-lt"/>
              </a:rPr>
              <a:t> of research and </a:t>
            </a:r>
            <a:r>
              <a:rPr lang="da-DK" sz="2400" b="1" err="1">
                <a:solidFill>
                  <a:srgbClr val="1F3643"/>
                </a:solidFill>
                <a:ea typeface="+mn-lt"/>
                <a:cs typeface="+mn-lt"/>
              </a:rPr>
              <a:t>protect</a:t>
            </a:r>
            <a:r>
              <a:rPr lang="da-DK" sz="2400" b="1">
                <a:solidFill>
                  <a:srgbClr val="1F3643"/>
                </a:solidFill>
                <a:ea typeface="+mn-lt"/>
                <a:cs typeface="+mn-lt"/>
              </a:rPr>
              <a:t> the </a:t>
            </a:r>
            <a:r>
              <a:rPr lang="da-DK" sz="2400" b="1" err="1">
                <a:solidFill>
                  <a:srgbClr val="1F3643"/>
                </a:solidFill>
                <a:ea typeface="+mn-lt"/>
                <a:cs typeface="+mn-lt"/>
              </a:rPr>
              <a:t>rights</a:t>
            </a:r>
            <a:r>
              <a:rPr lang="da-DK" sz="2400" b="1">
                <a:solidFill>
                  <a:srgbClr val="1F3643"/>
                </a:solidFill>
                <a:ea typeface="+mn-lt"/>
                <a:cs typeface="+mn-lt"/>
              </a:rPr>
              <a:t> and </a:t>
            </a:r>
            <a:r>
              <a:rPr lang="da-DK" sz="2400" b="1" err="1">
                <a:solidFill>
                  <a:srgbClr val="1F3643"/>
                </a:solidFill>
                <a:ea typeface="+mn-lt"/>
                <a:cs typeface="+mn-lt"/>
              </a:rPr>
              <a:t>interests</a:t>
            </a:r>
            <a:r>
              <a:rPr lang="da-DK" sz="2400" b="1">
                <a:solidFill>
                  <a:srgbClr val="1F3643"/>
                </a:solidFill>
                <a:ea typeface="+mn-lt"/>
                <a:cs typeface="+mn-lt"/>
              </a:rPr>
              <a:t> of participants, </a:t>
            </a:r>
            <a:r>
              <a:rPr lang="da-DK" sz="2400" b="1" err="1">
                <a:solidFill>
                  <a:srgbClr val="1F3643"/>
                </a:solidFill>
                <a:ea typeface="+mn-lt"/>
                <a:cs typeface="+mn-lt"/>
              </a:rPr>
              <a:t>project</a:t>
            </a:r>
            <a:r>
              <a:rPr lang="da-DK" sz="2400" b="1">
                <a:solidFill>
                  <a:srgbClr val="1F3643"/>
                </a:solidFill>
                <a:ea typeface="+mn-lt"/>
                <a:cs typeface="+mn-lt"/>
              </a:rPr>
              <a:t> </a:t>
            </a:r>
            <a:r>
              <a:rPr lang="da-DK" sz="2400" b="1" err="1">
                <a:solidFill>
                  <a:srgbClr val="1F3643"/>
                </a:solidFill>
                <a:ea typeface="+mn-lt"/>
                <a:cs typeface="+mn-lt"/>
              </a:rPr>
              <a:t>organizers</a:t>
            </a:r>
            <a:r>
              <a:rPr lang="da-DK" sz="2400" b="1">
                <a:solidFill>
                  <a:srgbClr val="1F3643"/>
                </a:solidFill>
                <a:ea typeface="+mn-lt"/>
                <a:cs typeface="+mn-lt"/>
              </a:rPr>
              <a:t>, and stakeholders</a:t>
            </a:r>
          </a:p>
          <a:p>
            <a:pPr marL="342900" indent="-342900">
              <a:buChar char="•"/>
            </a:pPr>
            <a:r>
              <a:rPr lang="da-DK" sz="2000" b="1" err="1"/>
              <a:t>Informed</a:t>
            </a:r>
            <a:r>
              <a:rPr lang="da-DK" sz="2000" b="1"/>
              <a:t> </a:t>
            </a:r>
            <a:r>
              <a:rPr lang="da-DK" sz="2000" b="1" err="1"/>
              <a:t>consent</a:t>
            </a:r>
            <a:r>
              <a:rPr lang="da-DK" sz="2000" b="1"/>
              <a:t> and data </a:t>
            </a:r>
            <a:r>
              <a:rPr lang="da-DK" sz="2000" b="1" err="1"/>
              <a:t>privacy</a:t>
            </a:r>
            <a:r>
              <a:rPr lang="da-DK" sz="2000" b="1"/>
              <a:t>: </a:t>
            </a:r>
            <a:r>
              <a:rPr lang="da-DK" sz="2000" err="1"/>
              <a:t>obtain</a:t>
            </a:r>
            <a:r>
              <a:rPr lang="da-DK" sz="2000"/>
              <a:t> </a:t>
            </a:r>
            <a:r>
              <a:rPr lang="da-DK" sz="2000" err="1"/>
              <a:t>informed</a:t>
            </a:r>
            <a:r>
              <a:rPr lang="da-DK" sz="2000"/>
              <a:t> </a:t>
            </a:r>
            <a:r>
              <a:rPr lang="da-DK" sz="2000" err="1"/>
              <a:t>consent</a:t>
            </a:r>
            <a:r>
              <a:rPr lang="da-DK" sz="2000"/>
              <a:t> from participants and </a:t>
            </a:r>
            <a:r>
              <a:rPr lang="da-DK" sz="2000" err="1"/>
              <a:t>safeguard</a:t>
            </a:r>
            <a:r>
              <a:rPr lang="da-DK" sz="2000"/>
              <a:t> </a:t>
            </a:r>
            <a:r>
              <a:rPr lang="da-DK" sz="2000" err="1"/>
              <a:t>personal</a:t>
            </a:r>
            <a:r>
              <a:rPr lang="da-DK" sz="2000"/>
              <a:t> data and </a:t>
            </a:r>
            <a:r>
              <a:rPr lang="da-DK" sz="2000" err="1"/>
              <a:t>privacy</a:t>
            </a:r>
            <a:endParaRPr lang="da-DK" sz="2000"/>
          </a:p>
          <a:p>
            <a:pPr marL="342900" indent="-342900">
              <a:buChar char="•"/>
            </a:pPr>
            <a:r>
              <a:rPr lang="da-DK" sz="2000" b="1"/>
              <a:t>Scientific </a:t>
            </a:r>
            <a:r>
              <a:rPr lang="da-DK" sz="2000" b="1" err="1"/>
              <a:t>validity</a:t>
            </a:r>
            <a:r>
              <a:rPr lang="da-DK" sz="2000" b="1"/>
              <a:t> and </a:t>
            </a:r>
            <a:r>
              <a:rPr lang="da-DK" sz="2000" b="1" err="1"/>
              <a:t>ethical</a:t>
            </a:r>
            <a:r>
              <a:rPr lang="da-DK" sz="2000" b="1"/>
              <a:t> </a:t>
            </a:r>
            <a:r>
              <a:rPr lang="da-DK" sz="2000" b="1" err="1"/>
              <a:t>conduct</a:t>
            </a:r>
            <a:r>
              <a:rPr lang="da-DK" sz="2000" b="1"/>
              <a:t>: </a:t>
            </a:r>
            <a:r>
              <a:rPr lang="da-DK" sz="2000" err="1"/>
              <a:t>follow</a:t>
            </a:r>
            <a:r>
              <a:rPr lang="da-DK" sz="2000"/>
              <a:t> </a:t>
            </a:r>
            <a:r>
              <a:rPr lang="da-DK" sz="2000" err="1"/>
              <a:t>rigorous</a:t>
            </a:r>
            <a:r>
              <a:rPr lang="da-DK" sz="2000"/>
              <a:t> </a:t>
            </a:r>
            <a:r>
              <a:rPr lang="da-DK" sz="2000" err="1"/>
              <a:t>scientific</a:t>
            </a:r>
            <a:r>
              <a:rPr lang="da-DK" sz="2000"/>
              <a:t> </a:t>
            </a:r>
            <a:r>
              <a:rPr lang="da-DK" sz="2000" err="1"/>
              <a:t>methods</a:t>
            </a:r>
            <a:r>
              <a:rPr lang="da-DK" sz="2000"/>
              <a:t> and </a:t>
            </a:r>
            <a:r>
              <a:rPr lang="da-DK" sz="2000" err="1"/>
              <a:t>adhere</a:t>
            </a:r>
            <a:r>
              <a:rPr lang="da-DK" sz="2000"/>
              <a:t> to </a:t>
            </a:r>
            <a:r>
              <a:rPr lang="da-DK" sz="2000" err="1"/>
              <a:t>ethical</a:t>
            </a:r>
            <a:r>
              <a:rPr lang="da-DK" sz="2000"/>
              <a:t> </a:t>
            </a:r>
            <a:r>
              <a:rPr lang="da-DK" sz="2000" err="1"/>
              <a:t>principles</a:t>
            </a:r>
            <a:r>
              <a:rPr lang="da-DK" sz="2000"/>
              <a:t> (</a:t>
            </a:r>
            <a:r>
              <a:rPr lang="da-DK" sz="2000" err="1"/>
              <a:t>seek</a:t>
            </a:r>
            <a:r>
              <a:rPr lang="da-DK" sz="2000"/>
              <a:t> </a:t>
            </a:r>
            <a:r>
              <a:rPr lang="da-DK" sz="2000" err="1"/>
              <a:t>ethics</a:t>
            </a:r>
            <a:r>
              <a:rPr lang="da-DK" sz="2000"/>
              <a:t> </a:t>
            </a:r>
            <a:r>
              <a:rPr lang="da-DK" sz="2000" err="1"/>
              <a:t>review</a:t>
            </a:r>
            <a:r>
              <a:rPr lang="da-DK" sz="2000"/>
              <a:t>, </a:t>
            </a:r>
            <a:r>
              <a:rPr lang="da-DK" sz="2000" err="1"/>
              <a:t>if</a:t>
            </a:r>
            <a:r>
              <a:rPr lang="da-DK" sz="2000"/>
              <a:t> </a:t>
            </a:r>
            <a:r>
              <a:rPr lang="da-DK" sz="2000" err="1"/>
              <a:t>needed</a:t>
            </a:r>
            <a:r>
              <a:rPr lang="da-DK" sz="2000"/>
              <a:t>)</a:t>
            </a:r>
          </a:p>
          <a:p>
            <a:pPr marL="342900" indent="-342900">
              <a:buChar char="•"/>
            </a:pPr>
            <a:r>
              <a:rPr lang="da-DK" sz="2000" b="1"/>
              <a:t>Legal compliance and social </a:t>
            </a:r>
            <a:r>
              <a:rPr lang="da-DK" sz="2000" b="1" err="1"/>
              <a:t>justice</a:t>
            </a:r>
            <a:r>
              <a:rPr lang="da-DK" sz="2000" b="1"/>
              <a:t>: </a:t>
            </a:r>
            <a:r>
              <a:rPr lang="da-DK" sz="2000" err="1"/>
              <a:t>comply</a:t>
            </a:r>
            <a:r>
              <a:rPr lang="da-DK" sz="2000"/>
              <a:t> with relevant </a:t>
            </a:r>
            <a:r>
              <a:rPr lang="da-DK" sz="2000" err="1"/>
              <a:t>laws</a:t>
            </a:r>
            <a:r>
              <a:rPr lang="da-DK" sz="2000"/>
              <a:t> and guidelines, </a:t>
            </a:r>
            <a:r>
              <a:rPr lang="da-DK" sz="2000" err="1"/>
              <a:t>consider</a:t>
            </a:r>
            <a:r>
              <a:rPr lang="da-DK" sz="2000"/>
              <a:t> </a:t>
            </a:r>
            <a:r>
              <a:rPr lang="da-DK" sz="2000" err="1"/>
              <a:t>liability</a:t>
            </a:r>
            <a:r>
              <a:rPr lang="da-DK" sz="2000"/>
              <a:t>, </a:t>
            </a:r>
            <a:r>
              <a:rPr lang="da-DK" sz="2000" err="1"/>
              <a:t>insurance</a:t>
            </a:r>
            <a:r>
              <a:rPr lang="da-DK" sz="2000"/>
              <a:t>, and </a:t>
            </a:r>
            <a:r>
              <a:rPr lang="da-DK" sz="2000" err="1"/>
              <a:t>conflict</a:t>
            </a:r>
            <a:r>
              <a:rPr lang="da-DK" sz="2000"/>
              <a:t> resolution </a:t>
            </a:r>
            <a:r>
              <a:rPr lang="da-DK" sz="2000" err="1"/>
              <a:t>mechanisms</a:t>
            </a:r>
            <a:r>
              <a:rPr lang="da-DK" sz="2000"/>
              <a:t>, and </a:t>
            </a:r>
            <a:r>
              <a:rPr lang="da-DK" sz="2000" err="1"/>
              <a:t>address</a:t>
            </a:r>
            <a:r>
              <a:rPr lang="da-DK" sz="2000"/>
              <a:t> issues of </a:t>
            </a:r>
            <a:r>
              <a:rPr lang="da-DK" sz="2000" err="1"/>
              <a:t>justice</a:t>
            </a:r>
            <a:r>
              <a:rPr lang="da-DK" sz="2000"/>
              <a:t>, </a:t>
            </a:r>
            <a:r>
              <a:rPr lang="da-DK" sz="2000" err="1"/>
              <a:t>equity</a:t>
            </a:r>
            <a:r>
              <a:rPr lang="da-DK" sz="2000"/>
              <a:t>, </a:t>
            </a:r>
            <a:r>
              <a:rPr lang="da-DK" sz="2000" err="1"/>
              <a:t>diversity</a:t>
            </a:r>
            <a:r>
              <a:rPr lang="da-DK" sz="2000"/>
              <a:t>, and </a:t>
            </a:r>
            <a:r>
              <a:rPr lang="da-DK" sz="2000" err="1"/>
              <a:t>inclusion</a:t>
            </a:r>
            <a:r>
              <a:rPr lang="da-DK" sz="2000"/>
              <a:t> (JEDI) </a:t>
            </a:r>
          </a:p>
        </p:txBody>
      </p:sp>
      <p:sp>
        <p:nvSpPr>
          <p:cNvPr id="3" name="Pladsholder til tekst 2">
            <a:extLst>
              <a:ext uri="{FF2B5EF4-FFF2-40B4-BE49-F238E27FC236}">
                <a16:creationId xmlns:a16="http://schemas.microsoft.com/office/drawing/2014/main" id="{C15C0528-9066-CC70-724F-B9F18F97B97A}"/>
              </a:ext>
            </a:extLst>
          </p:cNvPr>
          <p:cNvSpPr>
            <a:spLocks noGrp="1"/>
          </p:cNvSpPr>
          <p:nvPr>
            <p:ph type="body" sz="quarter" idx="11"/>
          </p:nvPr>
        </p:nvSpPr>
        <p:spPr/>
        <p:txBody>
          <a:bodyPr lIns="91440" tIns="45720" rIns="91440" bIns="45720" anchor="t"/>
          <a:lstStyle/>
          <a:p>
            <a:r>
              <a:rPr lang="da-DK"/>
              <a:t>Key </a:t>
            </a:r>
            <a:r>
              <a:rPr lang="da-DK" err="1"/>
              <a:t>take-aways</a:t>
            </a:r>
          </a:p>
        </p:txBody>
      </p:sp>
      <p:sp>
        <p:nvSpPr>
          <p:cNvPr id="4" name="Pladsholder til tekst 3">
            <a:extLst>
              <a:ext uri="{FF2B5EF4-FFF2-40B4-BE49-F238E27FC236}">
                <a16:creationId xmlns:a16="http://schemas.microsoft.com/office/drawing/2014/main" id="{E42CFACA-D9AA-1525-78E0-D0FE2CCF4481}"/>
              </a:ext>
            </a:extLst>
          </p:cNvPr>
          <p:cNvSpPr>
            <a:spLocks noGrp="1"/>
          </p:cNvSpPr>
          <p:nvPr>
            <p:ph type="body" sz="quarter" idx="10"/>
          </p:nvPr>
        </p:nvSpPr>
        <p:spPr/>
        <p:txBody>
          <a:bodyPr lIns="91440" tIns="45720" rIns="91440" bIns="45720" anchor="t"/>
          <a:lstStyle/>
          <a:p>
            <a:r>
              <a:rPr lang="da-DK" err="1"/>
              <a:t>Ethics</a:t>
            </a:r>
            <a:r>
              <a:rPr lang="da-DK"/>
              <a:t> and legal guidelines for </a:t>
            </a:r>
            <a:r>
              <a:rPr lang="da-DK" err="1"/>
              <a:t>citizen</a:t>
            </a:r>
            <a:r>
              <a:rPr lang="da-DK"/>
              <a:t> science </a:t>
            </a:r>
          </a:p>
        </p:txBody>
      </p:sp>
    </p:spTree>
    <p:extLst>
      <p:ext uri="{BB962C8B-B14F-4D97-AF65-F5344CB8AC3E}">
        <p14:creationId xmlns:p14="http://schemas.microsoft.com/office/powerpoint/2010/main" val="48754232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790386BD-1362-7C7E-DCAE-C9E8C126BF48}"/>
              </a:ext>
            </a:extLst>
          </p:cNvPr>
          <p:cNvSpPr>
            <a:spLocks noGrp="1"/>
          </p:cNvSpPr>
          <p:nvPr>
            <p:ph type="body" sz="quarter" idx="10"/>
          </p:nvPr>
        </p:nvSpPr>
        <p:spPr/>
        <p:txBody>
          <a:bodyPr lIns="91440" tIns="45720" rIns="91440" bIns="45720" anchor="t"/>
          <a:lstStyle/>
          <a:p>
            <a:r>
              <a:rPr lang="da-DK">
                <a:ea typeface="+mj-lt"/>
                <a:cs typeface="+mj-lt"/>
              </a:rPr>
              <a:t>Case: Personal data donation</a:t>
            </a:r>
          </a:p>
        </p:txBody>
      </p:sp>
      <p:pic>
        <p:nvPicPr>
          <p:cNvPr id="3" name="Billede 2" descr="Et billede, der indeholder tekst, skærmbillede, Font/skrifttype, nummer/tal&#10;&#10;Beskrivelsen er genereret automatisk">
            <a:extLst>
              <a:ext uri="{FF2B5EF4-FFF2-40B4-BE49-F238E27FC236}">
                <a16:creationId xmlns:a16="http://schemas.microsoft.com/office/drawing/2014/main" id="{9727CFCA-F846-4519-5056-1A07042FA594}"/>
              </a:ext>
            </a:extLst>
          </p:cNvPr>
          <p:cNvPicPr>
            <a:picLocks noChangeAspect="1"/>
          </p:cNvPicPr>
          <p:nvPr/>
        </p:nvPicPr>
        <p:blipFill>
          <a:blip r:embed="rId2"/>
          <a:stretch>
            <a:fillRect/>
          </a:stretch>
        </p:blipFill>
        <p:spPr>
          <a:xfrm>
            <a:off x="6274789" y="1053207"/>
            <a:ext cx="5860471" cy="5629040"/>
          </a:xfrm>
          <a:prstGeom prst="rect">
            <a:avLst/>
          </a:prstGeom>
        </p:spPr>
      </p:pic>
      <p:pic>
        <p:nvPicPr>
          <p:cNvPr id="4" name="Billede 3" descr="Et billede, der indeholder tekst, tøj, skærmbillede, person&#10;&#10;Beskrivelsen er genereret automatisk">
            <a:extLst>
              <a:ext uri="{FF2B5EF4-FFF2-40B4-BE49-F238E27FC236}">
                <a16:creationId xmlns:a16="http://schemas.microsoft.com/office/drawing/2014/main" id="{BB98C70B-E774-80B3-3CD5-815B3035314E}"/>
              </a:ext>
            </a:extLst>
          </p:cNvPr>
          <p:cNvPicPr>
            <a:picLocks noChangeAspect="1"/>
          </p:cNvPicPr>
          <p:nvPr/>
        </p:nvPicPr>
        <p:blipFill rotWithShape="1">
          <a:blip r:embed="rId3"/>
          <a:srcRect l="19974" r="640" b="-176"/>
          <a:stretch/>
        </p:blipFill>
        <p:spPr>
          <a:xfrm>
            <a:off x="53440" y="1053466"/>
            <a:ext cx="6145937" cy="5630543"/>
          </a:xfrm>
          <a:prstGeom prst="rect">
            <a:avLst/>
          </a:prstGeom>
        </p:spPr>
      </p:pic>
      <p:pic>
        <p:nvPicPr>
          <p:cNvPr id="5" name="Billede 4" descr="Et billede, der indeholder tekst, Grafik, logo, Font/skrifttype&#10;&#10;Beskrivelsen er genereret automatisk">
            <a:extLst>
              <a:ext uri="{FF2B5EF4-FFF2-40B4-BE49-F238E27FC236}">
                <a16:creationId xmlns:a16="http://schemas.microsoft.com/office/drawing/2014/main" id="{4230064C-0A31-964E-E8C2-A1D8E18209E8}"/>
              </a:ext>
            </a:extLst>
          </p:cNvPr>
          <p:cNvPicPr>
            <a:picLocks noChangeAspect="1"/>
          </p:cNvPicPr>
          <p:nvPr/>
        </p:nvPicPr>
        <p:blipFill>
          <a:blip r:embed="rId4"/>
          <a:stretch>
            <a:fillRect/>
          </a:stretch>
        </p:blipFill>
        <p:spPr>
          <a:xfrm>
            <a:off x="2194338" y="1106508"/>
            <a:ext cx="1865662" cy="894360"/>
          </a:xfrm>
          <a:prstGeom prst="rect">
            <a:avLst/>
          </a:prstGeom>
        </p:spPr>
      </p:pic>
    </p:spTree>
    <p:extLst>
      <p:ext uri="{BB962C8B-B14F-4D97-AF65-F5344CB8AC3E}">
        <p14:creationId xmlns:p14="http://schemas.microsoft.com/office/powerpoint/2010/main" val="21089523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tekst, design&#10;&#10;Beskrivelsen er genereret automatisk">
            <a:extLst>
              <a:ext uri="{FF2B5EF4-FFF2-40B4-BE49-F238E27FC236}">
                <a16:creationId xmlns:a16="http://schemas.microsoft.com/office/drawing/2014/main" id="{3C424A05-BD4F-C057-6131-50A93A9306AB}"/>
              </a:ext>
            </a:extLst>
          </p:cNvPr>
          <p:cNvPicPr>
            <a:picLocks noChangeAspect="1"/>
          </p:cNvPicPr>
          <p:nvPr/>
        </p:nvPicPr>
        <p:blipFill rotWithShape="1">
          <a:blip r:embed="rId2"/>
          <a:srcRect t="1418" b="1680"/>
          <a:stretch/>
        </p:blipFill>
        <p:spPr>
          <a:xfrm>
            <a:off x="278027" y="1350077"/>
            <a:ext cx="5354595" cy="5407945"/>
          </a:xfrm>
          <a:prstGeom prst="rect">
            <a:avLst/>
          </a:prstGeom>
        </p:spPr>
      </p:pic>
      <p:pic>
        <p:nvPicPr>
          <p:cNvPr id="7" name="Billede 6" descr="Et billede, der indeholder tekst, skærmbillede, diagram, design&#10;&#10;Beskrivelsen er genereret automatisk">
            <a:extLst>
              <a:ext uri="{FF2B5EF4-FFF2-40B4-BE49-F238E27FC236}">
                <a16:creationId xmlns:a16="http://schemas.microsoft.com/office/drawing/2014/main" id="{83872F56-CEE3-3614-DA55-78E125A80801}"/>
              </a:ext>
            </a:extLst>
          </p:cNvPr>
          <p:cNvPicPr>
            <a:picLocks noChangeAspect="1"/>
          </p:cNvPicPr>
          <p:nvPr/>
        </p:nvPicPr>
        <p:blipFill>
          <a:blip r:embed="rId3"/>
          <a:stretch>
            <a:fillRect/>
          </a:stretch>
        </p:blipFill>
        <p:spPr>
          <a:xfrm>
            <a:off x="5798128" y="1812206"/>
            <a:ext cx="6161901" cy="4480764"/>
          </a:xfrm>
          <a:prstGeom prst="rect">
            <a:avLst/>
          </a:prstGeom>
        </p:spPr>
      </p:pic>
      <p:sp>
        <p:nvSpPr>
          <p:cNvPr id="9" name="Pladsholder til tekst 1">
            <a:extLst>
              <a:ext uri="{FF2B5EF4-FFF2-40B4-BE49-F238E27FC236}">
                <a16:creationId xmlns:a16="http://schemas.microsoft.com/office/drawing/2014/main" id="{07F6F7DE-368F-6E6B-9E8E-1C5E7CEDC137}"/>
              </a:ext>
            </a:extLst>
          </p:cNvPr>
          <p:cNvSpPr>
            <a:spLocks noGrp="1"/>
          </p:cNvSpPr>
          <p:nvPr>
            <p:ph type="body" sz="quarter" idx="10"/>
          </p:nvPr>
        </p:nvSpPr>
        <p:spPr>
          <a:xfrm>
            <a:off x="2351655" y="459400"/>
            <a:ext cx="9229405" cy="422275"/>
          </a:xfrm>
        </p:spPr>
        <p:txBody>
          <a:bodyPr lIns="91440" tIns="45720" rIns="91440" bIns="45720" anchor="t"/>
          <a:lstStyle/>
          <a:p>
            <a:r>
              <a:rPr lang="da-DK" dirty="0" err="1">
                <a:ea typeface="+mj-lt"/>
                <a:cs typeface="+mj-lt"/>
              </a:rPr>
              <a:t>Ethical</a:t>
            </a:r>
            <a:r>
              <a:rPr lang="da-DK" dirty="0">
                <a:ea typeface="+mj-lt"/>
                <a:cs typeface="+mj-lt"/>
              </a:rPr>
              <a:t> and legal </a:t>
            </a:r>
            <a:r>
              <a:rPr lang="da-DK" dirty="0" err="1">
                <a:ea typeface="+mj-lt"/>
                <a:cs typeface="+mj-lt"/>
              </a:rPr>
              <a:t>concerns</a:t>
            </a:r>
            <a:r>
              <a:rPr lang="da-DK" dirty="0">
                <a:ea typeface="+mj-lt"/>
                <a:cs typeface="+mj-lt"/>
              </a:rPr>
              <a:t> </a:t>
            </a:r>
            <a:r>
              <a:rPr lang="da-DK" dirty="0" err="1">
                <a:ea typeface="+mj-lt"/>
                <a:cs typeface="+mj-lt"/>
              </a:rPr>
              <a:t>raised</a:t>
            </a:r>
            <a:r>
              <a:rPr lang="da-DK" dirty="0">
                <a:ea typeface="+mj-lt"/>
                <a:cs typeface="+mj-lt"/>
              </a:rPr>
              <a:t> by participants in the Health Data Exploration Project</a:t>
            </a:r>
          </a:p>
        </p:txBody>
      </p:sp>
      <p:pic>
        <p:nvPicPr>
          <p:cNvPr id="6" name="Billede 5" descr="Et billede, der indeholder tekst, Font/skrifttype, Grafik, design&#10;&#10;Beskrivelsen er genereret automatisk">
            <a:extLst>
              <a:ext uri="{FF2B5EF4-FFF2-40B4-BE49-F238E27FC236}">
                <a16:creationId xmlns:a16="http://schemas.microsoft.com/office/drawing/2014/main" id="{7DAFFC32-F724-6DFC-CAD4-76009A650A2A}"/>
              </a:ext>
            </a:extLst>
          </p:cNvPr>
          <p:cNvPicPr>
            <a:picLocks noChangeAspect="1"/>
          </p:cNvPicPr>
          <p:nvPr/>
        </p:nvPicPr>
        <p:blipFill>
          <a:blip r:embed="rId4"/>
          <a:stretch>
            <a:fillRect/>
          </a:stretch>
        </p:blipFill>
        <p:spPr>
          <a:xfrm>
            <a:off x="9533335" y="6153128"/>
            <a:ext cx="2343150" cy="619125"/>
          </a:xfrm>
          <a:prstGeom prst="rect">
            <a:avLst/>
          </a:prstGeom>
        </p:spPr>
      </p:pic>
    </p:spTree>
    <p:extLst>
      <p:ext uri="{BB962C8B-B14F-4D97-AF65-F5344CB8AC3E}">
        <p14:creationId xmlns:p14="http://schemas.microsoft.com/office/powerpoint/2010/main" val="302031711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1">
            <a:extLst>
              <a:ext uri="{FF2B5EF4-FFF2-40B4-BE49-F238E27FC236}">
                <a16:creationId xmlns:a16="http://schemas.microsoft.com/office/drawing/2014/main" id="{073204A1-0BE8-FC24-1972-A6844D78594E}"/>
              </a:ext>
            </a:extLst>
          </p:cNvPr>
          <p:cNvSpPr>
            <a:spLocks noGrp="1"/>
          </p:cNvSpPr>
          <p:nvPr>
            <p:ph type="body" sz="quarter" idx="10"/>
          </p:nvPr>
        </p:nvSpPr>
        <p:spPr>
          <a:xfrm>
            <a:off x="2351655" y="459400"/>
            <a:ext cx="9229405" cy="422275"/>
          </a:xfrm>
        </p:spPr>
        <p:txBody>
          <a:bodyPr lIns="91440" tIns="45720" rIns="91440" bIns="45720" anchor="t"/>
          <a:lstStyle/>
          <a:p>
            <a:r>
              <a:rPr lang="da-DK">
                <a:ea typeface="+mj-lt"/>
                <a:cs typeface="+mj-lt"/>
              </a:rPr>
              <a:t>Case: West Baltimore </a:t>
            </a:r>
            <a:r>
              <a:rPr lang="da-DK" err="1">
                <a:ea typeface="+mj-lt"/>
                <a:cs typeface="+mj-lt"/>
              </a:rPr>
              <a:t>Mosquito</a:t>
            </a:r>
            <a:r>
              <a:rPr lang="da-DK">
                <a:ea typeface="+mj-lt"/>
                <a:cs typeface="+mj-lt"/>
              </a:rPr>
              <a:t> Stoppers</a:t>
            </a:r>
          </a:p>
        </p:txBody>
      </p:sp>
      <p:pic>
        <p:nvPicPr>
          <p:cNvPr id="4" name="Billede 3" descr="Et billede, der indeholder tekst, Font/skrifttype, skærmbillede, Grafik&#10;&#10;Beskrivelsen er genereret automatisk">
            <a:extLst>
              <a:ext uri="{FF2B5EF4-FFF2-40B4-BE49-F238E27FC236}">
                <a16:creationId xmlns:a16="http://schemas.microsoft.com/office/drawing/2014/main" id="{81B3996F-78C1-02AE-7ACD-83EADEEDC275}"/>
              </a:ext>
            </a:extLst>
          </p:cNvPr>
          <p:cNvPicPr>
            <a:picLocks noChangeAspect="1"/>
          </p:cNvPicPr>
          <p:nvPr/>
        </p:nvPicPr>
        <p:blipFill>
          <a:blip r:embed="rId2"/>
          <a:stretch>
            <a:fillRect/>
          </a:stretch>
        </p:blipFill>
        <p:spPr>
          <a:xfrm>
            <a:off x="6020789" y="1380580"/>
            <a:ext cx="2743200" cy="474866"/>
          </a:xfrm>
          <a:prstGeom prst="rect">
            <a:avLst/>
          </a:prstGeom>
        </p:spPr>
      </p:pic>
      <p:pic>
        <p:nvPicPr>
          <p:cNvPr id="9" name="Billede 8" descr="Et billede, der indeholder udendørs, tøj, person, bil&#10;&#10;Beskrivelsen er genereret automatisk">
            <a:extLst>
              <a:ext uri="{FF2B5EF4-FFF2-40B4-BE49-F238E27FC236}">
                <a16:creationId xmlns:a16="http://schemas.microsoft.com/office/drawing/2014/main" id="{D5B0F066-4321-2665-CC9D-5C72154E4382}"/>
              </a:ext>
            </a:extLst>
          </p:cNvPr>
          <p:cNvPicPr>
            <a:picLocks noChangeAspect="1"/>
          </p:cNvPicPr>
          <p:nvPr/>
        </p:nvPicPr>
        <p:blipFill>
          <a:blip r:embed="rId3"/>
          <a:stretch>
            <a:fillRect/>
          </a:stretch>
        </p:blipFill>
        <p:spPr>
          <a:xfrm>
            <a:off x="6020790" y="1994559"/>
            <a:ext cx="6078187" cy="4541322"/>
          </a:xfrm>
          <a:prstGeom prst="rect">
            <a:avLst/>
          </a:prstGeom>
        </p:spPr>
      </p:pic>
      <p:pic>
        <p:nvPicPr>
          <p:cNvPr id="10" name="Billede 9" descr="Et billede, der indeholder tekst, kort, diagram, Plan&#10;&#10;Beskrivelsen er genereret automatisk">
            <a:extLst>
              <a:ext uri="{FF2B5EF4-FFF2-40B4-BE49-F238E27FC236}">
                <a16:creationId xmlns:a16="http://schemas.microsoft.com/office/drawing/2014/main" id="{53FDB470-3CB8-7791-FC99-C89108AFDE94}"/>
              </a:ext>
            </a:extLst>
          </p:cNvPr>
          <p:cNvPicPr>
            <a:picLocks noChangeAspect="1"/>
          </p:cNvPicPr>
          <p:nvPr/>
        </p:nvPicPr>
        <p:blipFill rotWithShape="1">
          <a:blip r:embed="rId4"/>
          <a:srcRect l="44951" t="9813" r="-326" b="-2279"/>
          <a:stretch/>
        </p:blipFill>
        <p:spPr>
          <a:xfrm>
            <a:off x="706582" y="1993739"/>
            <a:ext cx="4840297" cy="4635727"/>
          </a:xfrm>
          <a:prstGeom prst="rect">
            <a:avLst/>
          </a:prstGeom>
        </p:spPr>
      </p:pic>
      <p:pic>
        <p:nvPicPr>
          <p:cNvPr id="8" name="Billede 7" descr="Picture">
            <a:extLst>
              <a:ext uri="{FF2B5EF4-FFF2-40B4-BE49-F238E27FC236}">
                <a16:creationId xmlns:a16="http://schemas.microsoft.com/office/drawing/2014/main" id="{24C446A6-B7EC-2D5E-8C6E-A18DF496F993}"/>
              </a:ext>
            </a:extLst>
          </p:cNvPr>
          <p:cNvPicPr>
            <a:picLocks noChangeAspect="1"/>
          </p:cNvPicPr>
          <p:nvPr/>
        </p:nvPicPr>
        <p:blipFill>
          <a:blip r:embed="rId5"/>
          <a:stretch>
            <a:fillRect/>
          </a:stretch>
        </p:blipFill>
        <p:spPr>
          <a:xfrm>
            <a:off x="162976" y="1494188"/>
            <a:ext cx="1960048" cy="1375806"/>
          </a:xfrm>
          <a:prstGeom prst="rect">
            <a:avLst/>
          </a:prstGeom>
        </p:spPr>
      </p:pic>
      <p:pic>
        <p:nvPicPr>
          <p:cNvPr id="11" name="Billede 10" descr="Et billede, der indeholder tekst, kort, stationær, tegnestift&#10;&#10;Beskrivelsen er genereret automatisk">
            <a:extLst>
              <a:ext uri="{FF2B5EF4-FFF2-40B4-BE49-F238E27FC236}">
                <a16:creationId xmlns:a16="http://schemas.microsoft.com/office/drawing/2014/main" id="{A882FB89-825E-9030-5395-E338B5176CDC}"/>
              </a:ext>
            </a:extLst>
          </p:cNvPr>
          <p:cNvPicPr>
            <a:picLocks noChangeAspect="1"/>
          </p:cNvPicPr>
          <p:nvPr/>
        </p:nvPicPr>
        <p:blipFill>
          <a:blip r:embed="rId6"/>
          <a:stretch>
            <a:fillRect/>
          </a:stretch>
        </p:blipFill>
        <p:spPr>
          <a:xfrm>
            <a:off x="161016" y="4568041"/>
            <a:ext cx="1241552" cy="2145476"/>
          </a:xfrm>
          <a:prstGeom prst="rect">
            <a:avLst/>
          </a:prstGeom>
        </p:spPr>
      </p:pic>
    </p:spTree>
    <p:extLst>
      <p:ext uri="{BB962C8B-B14F-4D97-AF65-F5344CB8AC3E}">
        <p14:creationId xmlns:p14="http://schemas.microsoft.com/office/powerpoint/2010/main" val="2523224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DDF6AA9A-DA7B-6CC6-CCF3-47E6EEFD3A4B}"/>
              </a:ext>
            </a:extLst>
          </p:cNvPr>
          <p:cNvSpPr>
            <a:spLocks noGrp="1"/>
          </p:cNvSpPr>
          <p:nvPr>
            <p:ph type="body" sz="quarter" idx="12"/>
          </p:nvPr>
        </p:nvSpPr>
        <p:spPr>
          <a:xfrm>
            <a:off x="611188" y="2274888"/>
            <a:ext cx="11151300" cy="3657600"/>
          </a:xfrm>
        </p:spPr>
        <p:txBody>
          <a:bodyPr lIns="91440" tIns="45720" rIns="91440" bIns="45720" anchor="t"/>
          <a:lstStyle/>
          <a:p>
            <a:r>
              <a:rPr lang="da-DK" sz="2400" b="1" err="1"/>
              <a:t>Aligning</a:t>
            </a:r>
            <a:r>
              <a:rPr lang="da-DK" sz="2400" b="1"/>
              <a:t> research and </a:t>
            </a:r>
            <a:r>
              <a:rPr lang="da-DK" sz="2400" b="1" err="1"/>
              <a:t>education</a:t>
            </a:r>
            <a:r>
              <a:rPr lang="da-DK" sz="2400" b="1"/>
              <a:t> with community </a:t>
            </a:r>
            <a:r>
              <a:rPr lang="da-DK" sz="2400" b="1" err="1"/>
              <a:t>priorities</a:t>
            </a:r>
            <a:endParaRPr lang="da-DK" sz="2400" b="1"/>
          </a:p>
          <a:p>
            <a:pPr marL="285750" indent="-285750">
              <a:buChar char="•"/>
            </a:pPr>
            <a:r>
              <a:rPr lang="da-DK" sz="2000" err="1"/>
              <a:t>Working</a:t>
            </a:r>
            <a:r>
              <a:rPr lang="da-DK" sz="2000"/>
              <a:t> with community-</a:t>
            </a:r>
            <a:r>
              <a:rPr lang="da-DK" sz="2000" err="1"/>
              <a:t>based</a:t>
            </a:r>
            <a:r>
              <a:rPr lang="da-DK" sz="2000"/>
              <a:t> </a:t>
            </a:r>
            <a:r>
              <a:rPr lang="da-DK" sz="2000" err="1"/>
              <a:t>organizations</a:t>
            </a:r>
            <a:r>
              <a:rPr lang="da-DK" sz="2000"/>
              <a:t> to </a:t>
            </a:r>
            <a:r>
              <a:rPr lang="da-DK" sz="2000" err="1"/>
              <a:t>both</a:t>
            </a:r>
            <a:r>
              <a:rPr lang="da-DK" sz="2000"/>
              <a:t> </a:t>
            </a:r>
            <a:r>
              <a:rPr lang="da-DK" sz="2000" err="1"/>
              <a:t>market</a:t>
            </a:r>
            <a:r>
              <a:rPr lang="da-DK" sz="2000"/>
              <a:t> and </a:t>
            </a:r>
            <a:r>
              <a:rPr lang="da-DK" sz="2000" err="1"/>
              <a:t>advise</a:t>
            </a:r>
            <a:r>
              <a:rPr lang="da-DK" sz="2000"/>
              <a:t> on the </a:t>
            </a:r>
            <a:r>
              <a:rPr lang="da-DK" sz="2000" err="1"/>
              <a:t>scope</a:t>
            </a:r>
            <a:r>
              <a:rPr lang="da-DK" sz="2000"/>
              <a:t> of the </a:t>
            </a:r>
            <a:r>
              <a:rPr lang="da-DK" sz="2000" err="1"/>
              <a:t>project</a:t>
            </a:r>
            <a:r>
              <a:rPr lang="da-DK" sz="2000"/>
              <a:t> to </a:t>
            </a:r>
            <a:r>
              <a:rPr lang="da-DK" sz="2000" err="1"/>
              <a:t>ensure</a:t>
            </a:r>
            <a:r>
              <a:rPr lang="da-DK" sz="2000"/>
              <a:t> </a:t>
            </a:r>
            <a:r>
              <a:rPr lang="da-DK" sz="2000" err="1"/>
              <a:t>that</a:t>
            </a:r>
            <a:r>
              <a:rPr lang="da-DK" sz="2000"/>
              <a:t> research </a:t>
            </a:r>
            <a:r>
              <a:rPr lang="da-DK" sz="2000" err="1"/>
              <a:t>goals</a:t>
            </a:r>
            <a:r>
              <a:rPr lang="da-DK" sz="2000"/>
              <a:t> </a:t>
            </a:r>
            <a:r>
              <a:rPr lang="da-DK" sz="2000" err="1"/>
              <a:t>aligns</a:t>
            </a:r>
            <a:r>
              <a:rPr lang="da-DK" sz="2000"/>
              <a:t> with community </a:t>
            </a:r>
            <a:r>
              <a:rPr lang="da-DK" sz="2000" err="1"/>
              <a:t>interests</a:t>
            </a:r>
            <a:endParaRPr lang="da-DK" sz="2000"/>
          </a:p>
          <a:p>
            <a:r>
              <a:rPr lang="da-DK" sz="2400" b="1"/>
              <a:t>Planning for </a:t>
            </a:r>
            <a:r>
              <a:rPr lang="da-DK" sz="2400" b="1" err="1"/>
              <a:t>co</a:t>
            </a:r>
            <a:r>
              <a:rPr lang="da-DK" sz="2400" b="1"/>
              <a:t>-management of the </a:t>
            </a:r>
            <a:r>
              <a:rPr lang="da-DK" sz="2400" b="1" err="1"/>
              <a:t>project</a:t>
            </a:r>
            <a:r>
              <a:rPr lang="da-DK" sz="2400" b="1"/>
              <a:t> and </a:t>
            </a:r>
            <a:r>
              <a:rPr lang="da-DK" sz="2400" b="1" err="1"/>
              <a:t>engaging</a:t>
            </a:r>
            <a:r>
              <a:rPr lang="da-DK" sz="2400" b="1"/>
              <a:t> the community at </a:t>
            </a:r>
            <a:r>
              <a:rPr lang="da-DK" sz="2400" b="1" err="1"/>
              <a:t>every</a:t>
            </a:r>
            <a:r>
              <a:rPr lang="da-DK" sz="2400" b="1"/>
              <a:t> step</a:t>
            </a:r>
          </a:p>
          <a:p>
            <a:pPr marL="342900" indent="-342900">
              <a:buChar char="•"/>
            </a:pPr>
            <a:r>
              <a:rPr lang="da-DK" sz="2000" err="1"/>
              <a:t>Recruiting</a:t>
            </a:r>
            <a:r>
              <a:rPr lang="da-DK" sz="2000"/>
              <a:t> </a:t>
            </a:r>
            <a:r>
              <a:rPr lang="da-DK" sz="2000" err="1"/>
              <a:t>block</a:t>
            </a:r>
            <a:r>
              <a:rPr lang="da-DK" sz="2000"/>
              <a:t> </a:t>
            </a:r>
            <a:r>
              <a:rPr lang="da-DK" sz="2000" err="1"/>
              <a:t>leaders</a:t>
            </a:r>
            <a:r>
              <a:rPr lang="da-DK" sz="2000"/>
              <a:t> from </a:t>
            </a:r>
            <a:r>
              <a:rPr lang="da-DK" sz="2000" err="1"/>
              <a:t>within</a:t>
            </a:r>
            <a:r>
              <a:rPr lang="da-DK" sz="2000"/>
              <a:t> the community as </a:t>
            </a:r>
            <a:r>
              <a:rPr lang="da-DK" sz="2000" err="1"/>
              <a:t>project</a:t>
            </a:r>
            <a:r>
              <a:rPr lang="da-DK" sz="2000"/>
              <a:t> liaisons</a:t>
            </a:r>
          </a:p>
          <a:p>
            <a:r>
              <a:rPr lang="da-DK" sz="2400" b="1" err="1"/>
              <a:t>Incorporating</a:t>
            </a:r>
            <a:r>
              <a:rPr lang="da-DK" sz="2400" b="1"/>
              <a:t> multiple kinds of </a:t>
            </a:r>
            <a:r>
              <a:rPr lang="da-DK" sz="2400" b="1" err="1"/>
              <a:t>knowledge</a:t>
            </a:r>
            <a:r>
              <a:rPr lang="da-DK" sz="2400" b="1"/>
              <a:t> and </a:t>
            </a:r>
            <a:r>
              <a:rPr lang="da-DK" sz="2400" b="1" err="1"/>
              <a:t>disseminating</a:t>
            </a:r>
            <a:r>
              <a:rPr lang="da-DK" sz="2400" b="1"/>
              <a:t> </a:t>
            </a:r>
            <a:r>
              <a:rPr lang="da-DK" sz="2400" b="1" err="1"/>
              <a:t>results</a:t>
            </a:r>
            <a:r>
              <a:rPr lang="da-DK" sz="2400" b="1"/>
              <a:t> from the </a:t>
            </a:r>
            <a:r>
              <a:rPr lang="da-DK" sz="2400" b="1" err="1"/>
              <a:t>work</a:t>
            </a:r>
            <a:r>
              <a:rPr lang="da-DK" sz="2400" b="1"/>
              <a:t> </a:t>
            </a:r>
            <a:r>
              <a:rPr lang="da-DK" sz="2400" b="1" err="1"/>
              <a:t>widely</a:t>
            </a:r>
            <a:r>
              <a:rPr lang="da-DK" sz="2400" b="1"/>
              <a:t> (</a:t>
            </a:r>
            <a:r>
              <a:rPr lang="da-DK" sz="2400" b="1" err="1"/>
              <a:t>outside</a:t>
            </a:r>
            <a:r>
              <a:rPr lang="da-DK" sz="2400" b="1"/>
              <a:t> of </a:t>
            </a:r>
            <a:r>
              <a:rPr lang="da-DK" sz="2400" b="1" err="1"/>
              <a:t>scientific</a:t>
            </a:r>
            <a:r>
              <a:rPr lang="da-DK" sz="2400" b="1"/>
              <a:t> </a:t>
            </a:r>
            <a:r>
              <a:rPr lang="da-DK" sz="2400" b="1" err="1"/>
              <a:t>publication</a:t>
            </a:r>
            <a:r>
              <a:rPr lang="da-DK" sz="2400" b="1"/>
              <a:t>)</a:t>
            </a:r>
          </a:p>
          <a:p>
            <a:pPr marL="342900" indent="-342900">
              <a:buChar char="•"/>
            </a:pPr>
            <a:r>
              <a:rPr lang="da-DK" sz="2000" err="1">
                <a:ea typeface="+mn-lt"/>
                <a:cs typeface="+mn-lt"/>
              </a:rPr>
              <a:t>Introducing</a:t>
            </a:r>
            <a:r>
              <a:rPr lang="da-DK" sz="2000">
                <a:ea typeface="+mn-lt"/>
                <a:cs typeface="+mn-lt"/>
              </a:rPr>
              <a:t> the </a:t>
            </a:r>
            <a:r>
              <a:rPr lang="da-DK" sz="2000" err="1">
                <a:ea typeface="+mn-lt"/>
                <a:cs typeface="+mn-lt"/>
              </a:rPr>
              <a:t>PhotoVoice</a:t>
            </a:r>
            <a:r>
              <a:rPr lang="da-DK" sz="2000">
                <a:ea typeface="+mn-lt"/>
                <a:cs typeface="+mn-lt"/>
              </a:rPr>
              <a:t> </a:t>
            </a:r>
            <a:r>
              <a:rPr lang="da-DK" sz="2000" err="1">
                <a:ea typeface="+mn-lt"/>
                <a:cs typeface="+mn-lt"/>
              </a:rPr>
              <a:t>methodology</a:t>
            </a:r>
            <a:r>
              <a:rPr lang="da-DK" sz="2000">
                <a:ea typeface="+mn-lt"/>
                <a:cs typeface="+mn-lt"/>
              </a:rPr>
              <a:t> to </a:t>
            </a:r>
            <a:r>
              <a:rPr lang="da-DK" sz="2000" err="1">
                <a:ea typeface="+mn-lt"/>
                <a:cs typeface="+mn-lt"/>
              </a:rPr>
              <a:t>capture</a:t>
            </a:r>
            <a:r>
              <a:rPr lang="da-DK" sz="2000">
                <a:ea typeface="+mn-lt"/>
                <a:cs typeface="+mn-lt"/>
              </a:rPr>
              <a:t> participants' </a:t>
            </a:r>
            <a:r>
              <a:rPr lang="da-DK" sz="2000" err="1">
                <a:ea typeface="+mn-lt"/>
                <a:cs typeface="+mn-lt"/>
              </a:rPr>
              <a:t>experience</a:t>
            </a:r>
            <a:r>
              <a:rPr lang="da-DK" sz="2000">
                <a:ea typeface="+mn-lt"/>
                <a:cs typeface="+mn-lt"/>
              </a:rPr>
              <a:t> and </a:t>
            </a:r>
            <a:r>
              <a:rPr lang="da-DK" sz="2000" err="1">
                <a:ea typeface="+mn-lt"/>
                <a:cs typeface="+mn-lt"/>
              </a:rPr>
              <a:t>presenting</a:t>
            </a:r>
            <a:r>
              <a:rPr lang="da-DK" sz="2000">
                <a:ea typeface="+mn-lt"/>
                <a:cs typeface="+mn-lt"/>
              </a:rPr>
              <a:t> </a:t>
            </a:r>
            <a:r>
              <a:rPr lang="da-DK" sz="2000" err="1">
                <a:ea typeface="+mn-lt"/>
                <a:cs typeface="+mn-lt"/>
              </a:rPr>
              <a:t>results</a:t>
            </a:r>
            <a:r>
              <a:rPr lang="da-DK" sz="2000">
                <a:ea typeface="+mn-lt"/>
                <a:cs typeface="+mn-lt"/>
              </a:rPr>
              <a:t> at </a:t>
            </a:r>
            <a:r>
              <a:rPr lang="da-DK" sz="2000" err="1">
                <a:ea typeface="+mn-lt"/>
                <a:cs typeface="+mn-lt"/>
              </a:rPr>
              <a:t>focal</a:t>
            </a:r>
            <a:r>
              <a:rPr lang="da-DK" sz="2000">
                <a:ea typeface="+mn-lt"/>
                <a:cs typeface="+mn-lt"/>
              </a:rPr>
              <a:t> </a:t>
            </a:r>
            <a:r>
              <a:rPr lang="da-DK" sz="2000" err="1">
                <a:ea typeface="+mn-lt"/>
                <a:cs typeface="+mn-lt"/>
              </a:rPr>
              <a:t>neighborhood</a:t>
            </a:r>
            <a:r>
              <a:rPr lang="da-DK" sz="2000">
                <a:ea typeface="+mn-lt"/>
                <a:cs typeface="+mn-lt"/>
              </a:rPr>
              <a:t> meetings to </a:t>
            </a:r>
            <a:r>
              <a:rPr lang="da-DK" sz="2000" err="1">
                <a:ea typeface="+mn-lt"/>
                <a:cs typeface="+mn-lt"/>
              </a:rPr>
              <a:t>translate</a:t>
            </a:r>
            <a:r>
              <a:rPr lang="da-DK" sz="2000">
                <a:ea typeface="+mn-lt"/>
                <a:cs typeface="+mn-lt"/>
              </a:rPr>
              <a:t> </a:t>
            </a:r>
            <a:r>
              <a:rPr lang="da-DK" sz="2000" err="1">
                <a:ea typeface="+mn-lt"/>
                <a:cs typeface="+mn-lt"/>
              </a:rPr>
              <a:t>results</a:t>
            </a:r>
            <a:r>
              <a:rPr lang="da-DK" sz="2000">
                <a:ea typeface="+mn-lt"/>
                <a:cs typeface="+mn-lt"/>
              </a:rPr>
              <a:t> </a:t>
            </a:r>
            <a:r>
              <a:rPr lang="da-DK" sz="2000" err="1">
                <a:ea typeface="+mn-lt"/>
                <a:cs typeface="+mn-lt"/>
              </a:rPr>
              <a:t>into</a:t>
            </a:r>
            <a:r>
              <a:rPr lang="da-DK" sz="2000">
                <a:ea typeface="+mn-lt"/>
                <a:cs typeface="+mn-lt"/>
              </a:rPr>
              <a:t> </a:t>
            </a:r>
            <a:r>
              <a:rPr lang="da-DK" sz="2000" err="1">
                <a:ea typeface="+mn-lt"/>
                <a:cs typeface="+mn-lt"/>
              </a:rPr>
              <a:t>actionable</a:t>
            </a:r>
            <a:r>
              <a:rPr lang="da-DK" sz="2000">
                <a:ea typeface="+mn-lt"/>
                <a:cs typeface="+mn-lt"/>
              </a:rPr>
              <a:t> </a:t>
            </a:r>
            <a:r>
              <a:rPr lang="da-DK" sz="2000" err="1">
                <a:ea typeface="+mn-lt"/>
                <a:cs typeface="+mn-lt"/>
              </a:rPr>
              <a:t>knowledge</a:t>
            </a:r>
            <a:endParaRPr lang="da-DK" sz="2400" err="1"/>
          </a:p>
          <a:p>
            <a:endParaRPr lang="da-DK" sz="2400"/>
          </a:p>
        </p:txBody>
      </p:sp>
      <p:sp>
        <p:nvSpPr>
          <p:cNvPr id="3" name="Pladsholder til tekst 2">
            <a:extLst>
              <a:ext uri="{FF2B5EF4-FFF2-40B4-BE49-F238E27FC236}">
                <a16:creationId xmlns:a16="http://schemas.microsoft.com/office/drawing/2014/main" id="{FD5C10C4-9719-A092-E8C1-225F1CD8DE2C}"/>
              </a:ext>
            </a:extLst>
          </p:cNvPr>
          <p:cNvSpPr>
            <a:spLocks noGrp="1"/>
          </p:cNvSpPr>
          <p:nvPr>
            <p:ph type="body" sz="quarter" idx="11"/>
          </p:nvPr>
        </p:nvSpPr>
        <p:spPr/>
        <p:txBody>
          <a:bodyPr lIns="91440" tIns="45720" rIns="91440" bIns="45720" anchor="t"/>
          <a:lstStyle/>
          <a:p>
            <a:r>
              <a:rPr lang="da-DK"/>
              <a:t>West Baltimore </a:t>
            </a:r>
            <a:r>
              <a:rPr lang="da-DK" err="1"/>
              <a:t>Mosquito</a:t>
            </a:r>
            <a:r>
              <a:rPr lang="da-DK"/>
              <a:t> Stoppers Project</a:t>
            </a:r>
          </a:p>
        </p:txBody>
      </p:sp>
      <p:sp>
        <p:nvSpPr>
          <p:cNvPr id="2" name="Pladsholder til tekst 1">
            <a:extLst>
              <a:ext uri="{FF2B5EF4-FFF2-40B4-BE49-F238E27FC236}">
                <a16:creationId xmlns:a16="http://schemas.microsoft.com/office/drawing/2014/main" id="{C2044185-6557-7CC3-ADF1-CDF1A93D2464}"/>
              </a:ext>
            </a:extLst>
          </p:cNvPr>
          <p:cNvSpPr>
            <a:spLocks noGrp="1"/>
          </p:cNvSpPr>
          <p:nvPr>
            <p:ph type="body" sz="quarter" idx="10"/>
          </p:nvPr>
        </p:nvSpPr>
        <p:spPr/>
        <p:txBody>
          <a:bodyPr lIns="91440" tIns="45720" rIns="91440" bIns="45720" anchor="t"/>
          <a:lstStyle/>
          <a:p>
            <a:r>
              <a:rPr lang="da-DK" err="1"/>
              <a:t>Designing</a:t>
            </a:r>
            <a:r>
              <a:rPr lang="da-DK"/>
              <a:t> for </a:t>
            </a:r>
            <a:r>
              <a:rPr lang="da-DK" err="1"/>
              <a:t>inclusivity</a:t>
            </a:r>
            <a:r>
              <a:rPr lang="da-DK"/>
              <a:t> in </a:t>
            </a:r>
            <a:r>
              <a:rPr lang="da-DK" err="1"/>
              <a:t>citizen</a:t>
            </a:r>
            <a:r>
              <a:rPr lang="da-DK"/>
              <a:t> science</a:t>
            </a:r>
          </a:p>
        </p:txBody>
      </p:sp>
    </p:spTree>
    <p:extLst>
      <p:ext uri="{BB962C8B-B14F-4D97-AF65-F5344CB8AC3E}">
        <p14:creationId xmlns:p14="http://schemas.microsoft.com/office/powerpoint/2010/main" val="1370150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351656" y="459400"/>
            <a:ext cx="7014982" cy="422275"/>
          </a:xfrm>
        </p:spPr>
        <p:txBody>
          <a:bodyPr/>
          <a:lstStyle/>
          <a:p>
            <a:r>
              <a:rPr lang="en-GB"/>
              <a:t>Co-creation, participatory, and community-based approaches</a:t>
            </a:r>
          </a:p>
        </p:txBody>
      </p:sp>
      <p:pic>
        <p:nvPicPr>
          <p:cNvPr id="1026" name="Picture 2" descr="Fig. 1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370" y="1941553"/>
            <a:ext cx="11415450" cy="34031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ook 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2791" y="204234"/>
            <a:ext cx="988101" cy="1482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03112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44BE635E-CD2F-C94A-94DA-6FDB8C7D4B88}"/>
              </a:ext>
            </a:extLst>
          </p:cNvPr>
          <p:cNvSpPr>
            <a:spLocks noGrp="1"/>
          </p:cNvSpPr>
          <p:nvPr>
            <p:ph type="body" sz="quarter" idx="12"/>
          </p:nvPr>
        </p:nvSpPr>
        <p:spPr/>
        <p:txBody>
          <a:bodyPr lIns="91440" tIns="45720" rIns="91440" bIns="45720" anchor="t"/>
          <a:lstStyle/>
          <a:p>
            <a:r>
              <a:rPr lang="da-DK" sz="2400" b="1"/>
              <a:t>3. </a:t>
            </a:r>
            <a:r>
              <a:rPr lang="da-DK" sz="2400" b="1" err="1"/>
              <a:t>Both</a:t>
            </a:r>
            <a:r>
              <a:rPr lang="da-DK" sz="2400" b="1"/>
              <a:t> </a:t>
            </a:r>
            <a:r>
              <a:rPr lang="da-DK" sz="2400" b="1" err="1"/>
              <a:t>scientists</a:t>
            </a:r>
            <a:r>
              <a:rPr lang="da-DK" sz="2400" b="1"/>
              <a:t> and the </a:t>
            </a:r>
            <a:r>
              <a:rPr lang="da-DK" sz="2400" b="1" err="1"/>
              <a:t>citizen</a:t>
            </a:r>
            <a:r>
              <a:rPr lang="da-DK" sz="2400" b="1"/>
              <a:t> </a:t>
            </a:r>
            <a:r>
              <a:rPr lang="da-DK" sz="2400" b="1" err="1"/>
              <a:t>scientists</a:t>
            </a:r>
            <a:r>
              <a:rPr lang="da-DK" sz="2400" b="1"/>
              <a:t> benefit from </a:t>
            </a:r>
            <a:r>
              <a:rPr lang="da-DK" sz="2400" b="1" err="1"/>
              <a:t>taking</a:t>
            </a:r>
            <a:r>
              <a:rPr lang="da-DK" sz="2400" b="1"/>
              <a:t> part</a:t>
            </a:r>
          </a:p>
          <a:p>
            <a:pPr marL="285750" indent="-285750">
              <a:buChar char="•"/>
            </a:pPr>
            <a:r>
              <a:rPr lang="da-DK" sz="2000"/>
              <a:t>For </a:t>
            </a:r>
            <a:r>
              <a:rPr lang="da-DK" sz="2000" err="1"/>
              <a:t>example</a:t>
            </a:r>
            <a:r>
              <a:rPr lang="da-DK" sz="2000"/>
              <a:t>, learning </a:t>
            </a:r>
            <a:r>
              <a:rPr lang="da-DK" sz="2000" err="1"/>
              <a:t>opportunities</a:t>
            </a:r>
            <a:r>
              <a:rPr lang="da-DK" sz="2000"/>
              <a:t> or </a:t>
            </a:r>
            <a:r>
              <a:rPr lang="da-DK" sz="2000" err="1"/>
              <a:t>satisfaction</a:t>
            </a:r>
            <a:r>
              <a:rPr lang="da-DK" sz="2000"/>
              <a:t> </a:t>
            </a:r>
            <a:r>
              <a:rPr lang="da-DK" sz="2000" err="1"/>
              <a:t>through</a:t>
            </a:r>
            <a:r>
              <a:rPr lang="da-DK" sz="2000"/>
              <a:t> </a:t>
            </a:r>
            <a:r>
              <a:rPr lang="da-DK" sz="2000" err="1"/>
              <a:t>contributing</a:t>
            </a:r>
            <a:r>
              <a:rPr lang="da-DK" sz="2000"/>
              <a:t> to </a:t>
            </a:r>
            <a:r>
              <a:rPr lang="da-DK" sz="2000" err="1"/>
              <a:t>scientific</a:t>
            </a:r>
            <a:r>
              <a:rPr lang="da-DK" sz="2000"/>
              <a:t> </a:t>
            </a:r>
            <a:r>
              <a:rPr lang="da-DK" sz="2000" err="1"/>
              <a:t>evidence</a:t>
            </a:r>
            <a:r>
              <a:rPr lang="da-DK" sz="2000"/>
              <a:t> </a:t>
            </a:r>
            <a:r>
              <a:rPr lang="da-DK" sz="2000" err="1"/>
              <a:t>e.g</a:t>
            </a:r>
            <a:r>
              <a:rPr lang="da-DK" sz="2000"/>
              <a:t>. to </a:t>
            </a:r>
            <a:r>
              <a:rPr lang="da-DK" sz="2000" err="1"/>
              <a:t>address</a:t>
            </a:r>
            <a:r>
              <a:rPr lang="da-DK" sz="2000"/>
              <a:t> </a:t>
            </a:r>
            <a:r>
              <a:rPr lang="da-DK" sz="2000" err="1"/>
              <a:t>local</a:t>
            </a:r>
            <a:r>
              <a:rPr lang="da-DK" sz="2000"/>
              <a:t>, national and international issues, and </a:t>
            </a:r>
            <a:r>
              <a:rPr lang="da-DK" sz="2000" err="1"/>
              <a:t>through</a:t>
            </a:r>
            <a:r>
              <a:rPr lang="da-DK" sz="2000"/>
              <a:t> </a:t>
            </a:r>
            <a:r>
              <a:rPr lang="da-DK" sz="2000" err="1"/>
              <a:t>that</a:t>
            </a:r>
            <a:r>
              <a:rPr lang="da-DK" sz="2000"/>
              <a:t>, the potential to </a:t>
            </a:r>
            <a:r>
              <a:rPr lang="da-DK" sz="2000" err="1"/>
              <a:t>influence</a:t>
            </a:r>
            <a:r>
              <a:rPr lang="da-DK" sz="2000"/>
              <a:t> policy</a:t>
            </a:r>
          </a:p>
          <a:p>
            <a:r>
              <a:rPr lang="da-DK" sz="2400" b="1">
                <a:solidFill>
                  <a:srgbClr val="1F3643"/>
                </a:solidFill>
                <a:ea typeface="+mn-lt"/>
                <a:cs typeface="+mn-lt"/>
              </a:rPr>
              <a:t>5. Citizen </a:t>
            </a:r>
            <a:r>
              <a:rPr lang="da-DK" sz="2400" b="1" err="1">
                <a:solidFill>
                  <a:srgbClr val="1F3643"/>
                </a:solidFill>
                <a:ea typeface="+mn-lt"/>
                <a:cs typeface="+mn-lt"/>
              </a:rPr>
              <a:t>scientists</a:t>
            </a:r>
            <a:r>
              <a:rPr lang="da-DK" sz="2400" b="1">
                <a:solidFill>
                  <a:srgbClr val="1F3643"/>
                </a:solidFill>
                <a:ea typeface="+mn-lt"/>
                <a:cs typeface="+mn-lt"/>
              </a:rPr>
              <a:t> </a:t>
            </a:r>
            <a:r>
              <a:rPr lang="da-DK" sz="2400" b="1" err="1">
                <a:solidFill>
                  <a:srgbClr val="1F3643"/>
                </a:solidFill>
                <a:ea typeface="+mn-lt"/>
                <a:cs typeface="+mn-lt"/>
              </a:rPr>
              <a:t>receive</a:t>
            </a:r>
            <a:r>
              <a:rPr lang="da-DK" sz="2400" b="1">
                <a:solidFill>
                  <a:srgbClr val="1F3643"/>
                </a:solidFill>
                <a:ea typeface="+mn-lt"/>
                <a:cs typeface="+mn-lt"/>
              </a:rPr>
              <a:t> feedback from the </a:t>
            </a:r>
            <a:r>
              <a:rPr lang="da-DK" sz="2400" b="1" err="1">
                <a:solidFill>
                  <a:srgbClr val="1F3643"/>
                </a:solidFill>
                <a:ea typeface="+mn-lt"/>
                <a:cs typeface="+mn-lt"/>
              </a:rPr>
              <a:t>project</a:t>
            </a:r>
            <a:endParaRPr lang="da-DK" sz="2400" b="1">
              <a:solidFill>
                <a:srgbClr val="1F3643"/>
              </a:solidFill>
              <a:ea typeface="+mn-lt"/>
              <a:cs typeface="+mn-lt"/>
            </a:endParaRPr>
          </a:p>
          <a:p>
            <a:pPr marL="285750" indent="-285750">
              <a:buChar char="•"/>
            </a:pPr>
            <a:r>
              <a:rPr lang="da-DK" sz="2000">
                <a:solidFill>
                  <a:srgbClr val="1F3643"/>
                </a:solidFill>
                <a:ea typeface="+mn-lt"/>
                <a:cs typeface="+mn-lt"/>
              </a:rPr>
              <a:t>For </a:t>
            </a:r>
            <a:r>
              <a:rPr lang="da-DK" sz="2000" err="1">
                <a:solidFill>
                  <a:srgbClr val="1F3643"/>
                </a:solidFill>
                <a:ea typeface="+mn-lt"/>
                <a:cs typeface="+mn-lt"/>
              </a:rPr>
              <a:t>example</a:t>
            </a:r>
            <a:r>
              <a:rPr lang="da-DK" sz="2000">
                <a:solidFill>
                  <a:srgbClr val="1F3643"/>
                </a:solidFill>
                <a:ea typeface="+mn-lt"/>
                <a:cs typeface="+mn-lt"/>
              </a:rPr>
              <a:t>, </a:t>
            </a:r>
            <a:r>
              <a:rPr lang="da-DK" sz="2000" err="1">
                <a:solidFill>
                  <a:srgbClr val="1F3643"/>
                </a:solidFill>
                <a:ea typeface="+mn-lt"/>
                <a:cs typeface="+mn-lt"/>
              </a:rPr>
              <a:t>how</a:t>
            </a:r>
            <a:r>
              <a:rPr lang="da-DK" sz="2000">
                <a:solidFill>
                  <a:srgbClr val="1F3643"/>
                </a:solidFill>
                <a:ea typeface="+mn-lt"/>
                <a:cs typeface="+mn-lt"/>
              </a:rPr>
              <a:t> </a:t>
            </a:r>
            <a:r>
              <a:rPr lang="da-DK" sz="2000" err="1">
                <a:solidFill>
                  <a:srgbClr val="1F3643"/>
                </a:solidFill>
                <a:ea typeface="+mn-lt"/>
                <a:cs typeface="+mn-lt"/>
              </a:rPr>
              <a:t>their</a:t>
            </a:r>
            <a:r>
              <a:rPr lang="da-DK" sz="2000">
                <a:solidFill>
                  <a:srgbClr val="1F3643"/>
                </a:solidFill>
                <a:ea typeface="+mn-lt"/>
                <a:cs typeface="+mn-lt"/>
              </a:rPr>
              <a:t> data </a:t>
            </a:r>
            <a:r>
              <a:rPr lang="da-DK" sz="2000" err="1">
                <a:solidFill>
                  <a:srgbClr val="1F3643"/>
                </a:solidFill>
                <a:ea typeface="+mn-lt"/>
                <a:cs typeface="+mn-lt"/>
              </a:rPr>
              <a:t>are</a:t>
            </a:r>
            <a:r>
              <a:rPr lang="da-DK" sz="2000">
                <a:solidFill>
                  <a:srgbClr val="1F3643"/>
                </a:solidFill>
                <a:ea typeface="+mn-lt"/>
                <a:cs typeface="+mn-lt"/>
              </a:rPr>
              <a:t> </a:t>
            </a:r>
            <a:r>
              <a:rPr lang="da-DK" sz="2000" err="1">
                <a:solidFill>
                  <a:srgbClr val="1F3643"/>
                </a:solidFill>
                <a:ea typeface="+mn-lt"/>
                <a:cs typeface="+mn-lt"/>
              </a:rPr>
              <a:t>being</a:t>
            </a:r>
            <a:r>
              <a:rPr lang="da-DK" sz="2000">
                <a:solidFill>
                  <a:srgbClr val="1F3643"/>
                </a:solidFill>
                <a:ea typeface="+mn-lt"/>
                <a:cs typeface="+mn-lt"/>
              </a:rPr>
              <a:t> </a:t>
            </a:r>
            <a:r>
              <a:rPr lang="da-DK" sz="2000" err="1">
                <a:solidFill>
                  <a:srgbClr val="1F3643"/>
                </a:solidFill>
                <a:ea typeface="+mn-lt"/>
                <a:cs typeface="+mn-lt"/>
              </a:rPr>
              <a:t>used</a:t>
            </a:r>
            <a:r>
              <a:rPr lang="da-DK" sz="2000">
                <a:solidFill>
                  <a:srgbClr val="1F3643"/>
                </a:solidFill>
                <a:ea typeface="+mn-lt"/>
                <a:cs typeface="+mn-lt"/>
              </a:rPr>
              <a:t> and </a:t>
            </a:r>
            <a:r>
              <a:rPr lang="da-DK" sz="2000" err="1">
                <a:solidFill>
                  <a:srgbClr val="1F3643"/>
                </a:solidFill>
                <a:ea typeface="+mn-lt"/>
                <a:cs typeface="+mn-lt"/>
              </a:rPr>
              <a:t>what</a:t>
            </a:r>
            <a:r>
              <a:rPr lang="da-DK" sz="2000">
                <a:solidFill>
                  <a:srgbClr val="1F3643"/>
                </a:solidFill>
                <a:ea typeface="+mn-lt"/>
                <a:cs typeface="+mn-lt"/>
              </a:rPr>
              <a:t> the research, policy or </a:t>
            </a:r>
            <a:r>
              <a:rPr lang="da-DK" sz="2000" err="1">
                <a:solidFill>
                  <a:srgbClr val="1F3643"/>
                </a:solidFill>
                <a:ea typeface="+mn-lt"/>
                <a:cs typeface="+mn-lt"/>
              </a:rPr>
              <a:t>societal</a:t>
            </a:r>
            <a:r>
              <a:rPr lang="da-DK" sz="2000">
                <a:solidFill>
                  <a:srgbClr val="1F3643"/>
                </a:solidFill>
                <a:ea typeface="+mn-lt"/>
                <a:cs typeface="+mn-lt"/>
              </a:rPr>
              <a:t> </a:t>
            </a:r>
            <a:r>
              <a:rPr lang="da-DK" sz="2000" err="1">
                <a:solidFill>
                  <a:srgbClr val="1F3643"/>
                </a:solidFill>
                <a:ea typeface="+mn-lt"/>
                <a:cs typeface="+mn-lt"/>
              </a:rPr>
              <a:t>outcomes</a:t>
            </a:r>
            <a:r>
              <a:rPr lang="da-DK" sz="2000">
                <a:solidFill>
                  <a:srgbClr val="1F3643"/>
                </a:solidFill>
                <a:ea typeface="+mn-lt"/>
                <a:cs typeface="+mn-lt"/>
              </a:rPr>
              <a:t> </a:t>
            </a:r>
            <a:r>
              <a:rPr lang="da-DK" sz="2000" err="1">
                <a:solidFill>
                  <a:srgbClr val="1F3643"/>
                </a:solidFill>
                <a:ea typeface="+mn-lt"/>
                <a:cs typeface="+mn-lt"/>
              </a:rPr>
              <a:t>are</a:t>
            </a:r>
            <a:endParaRPr lang="da-DK" sz="2000">
              <a:solidFill>
                <a:srgbClr val="1F3643"/>
              </a:solidFill>
              <a:ea typeface="+mn-lt"/>
              <a:cs typeface="+mn-lt"/>
            </a:endParaRPr>
          </a:p>
          <a:p>
            <a:r>
              <a:rPr lang="da-DK" sz="2400" b="1">
                <a:solidFill>
                  <a:srgbClr val="1F3643"/>
                </a:solidFill>
                <a:ea typeface="+mn-lt"/>
                <a:cs typeface="+mn-lt"/>
              </a:rPr>
              <a:t>7. Citizen science data and </a:t>
            </a:r>
            <a:r>
              <a:rPr lang="da-DK" sz="2400" b="1" err="1">
                <a:solidFill>
                  <a:srgbClr val="1F3643"/>
                </a:solidFill>
                <a:ea typeface="+mn-lt"/>
                <a:cs typeface="+mn-lt"/>
              </a:rPr>
              <a:t>meta</a:t>
            </a:r>
            <a:r>
              <a:rPr lang="da-DK" sz="2400" b="1">
                <a:solidFill>
                  <a:srgbClr val="1F3643"/>
                </a:solidFill>
                <a:ea typeface="+mn-lt"/>
                <a:cs typeface="+mn-lt"/>
              </a:rPr>
              <a:t>-data </a:t>
            </a:r>
            <a:r>
              <a:rPr lang="da-DK" sz="2400" b="1" err="1">
                <a:solidFill>
                  <a:srgbClr val="1F3643"/>
                </a:solidFill>
                <a:ea typeface="+mn-lt"/>
                <a:cs typeface="+mn-lt"/>
              </a:rPr>
              <a:t>are</a:t>
            </a:r>
            <a:r>
              <a:rPr lang="da-DK" sz="2400" b="1">
                <a:solidFill>
                  <a:srgbClr val="1F3643"/>
                </a:solidFill>
                <a:ea typeface="+mn-lt"/>
                <a:cs typeface="+mn-lt"/>
              </a:rPr>
              <a:t> made </a:t>
            </a:r>
            <a:r>
              <a:rPr lang="da-DK" sz="2400" b="1" err="1">
                <a:solidFill>
                  <a:srgbClr val="1F3643"/>
                </a:solidFill>
                <a:ea typeface="+mn-lt"/>
                <a:cs typeface="+mn-lt"/>
              </a:rPr>
              <a:t>publicly</a:t>
            </a:r>
            <a:r>
              <a:rPr lang="da-DK" sz="2400" b="1">
                <a:solidFill>
                  <a:srgbClr val="1F3643"/>
                </a:solidFill>
                <a:ea typeface="+mn-lt"/>
                <a:cs typeface="+mn-lt"/>
              </a:rPr>
              <a:t> </a:t>
            </a:r>
            <a:r>
              <a:rPr lang="da-DK" sz="2400" b="1" err="1">
                <a:solidFill>
                  <a:srgbClr val="1F3643"/>
                </a:solidFill>
                <a:ea typeface="+mn-lt"/>
                <a:cs typeface="+mn-lt"/>
              </a:rPr>
              <a:t>available</a:t>
            </a:r>
            <a:r>
              <a:rPr lang="da-DK" sz="2400" b="1">
                <a:solidFill>
                  <a:srgbClr val="1F3643"/>
                </a:solidFill>
                <a:ea typeface="+mn-lt"/>
                <a:cs typeface="+mn-lt"/>
              </a:rPr>
              <a:t> and </a:t>
            </a:r>
            <a:r>
              <a:rPr lang="da-DK" sz="2400" b="1" err="1">
                <a:solidFill>
                  <a:srgbClr val="1F3643"/>
                </a:solidFill>
                <a:ea typeface="+mn-lt"/>
                <a:cs typeface="+mn-lt"/>
              </a:rPr>
              <a:t>where</a:t>
            </a:r>
            <a:r>
              <a:rPr lang="da-DK" sz="2400" b="1">
                <a:solidFill>
                  <a:srgbClr val="1F3643"/>
                </a:solidFill>
                <a:ea typeface="+mn-lt"/>
                <a:cs typeface="+mn-lt"/>
              </a:rPr>
              <a:t> </a:t>
            </a:r>
            <a:r>
              <a:rPr lang="da-DK" sz="2400" b="1" err="1">
                <a:solidFill>
                  <a:srgbClr val="1F3643"/>
                </a:solidFill>
                <a:ea typeface="+mn-lt"/>
                <a:cs typeface="+mn-lt"/>
              </a:rPr>
              <a:t>possible</a:t>
            </a:r>
            <a:r>
              <a:rPr lang="da-DK" sz="2400" b="1">
                <a:solidFill>
                  <a:srgbClr val="1F3643"/>
                </a:solidFill>
                <a:ea typeface="+mn-lt"/>
                <a:cs typeface="+mn-lt"/>
              </a:rPr>
              <a:t>, </a:t>
            </a:r>
            <a:r>
              <a:rPr lang="da-DK" sz="2400" b="1" err="1">
                <a:solidFill>
                  <a:srgbClr val="1F3643"/>
                </a:solidFill>
                <a:ea typeface="+mn-lt"/>
                <a:cs typeface="+mn-lt"/>
              </a:rPr>
              <a:t>results</a:t>
            </a:r>
            <a:r>
              <a:rPr lang="da-DK" sz="2400" b="1">
                <a:solidFill>
                  <a:srgbClr val="1F3643"/>
                </a:solidFill>
                <a:ea typeface="+mn-lt"/>
                <a:cs typeface="+mn-lt"/>
              </a:rPr>
              <a:t> </a:t>
            </a:r>
            <a:r>
              <a:rPr lang="da-DK" sz="2400" b="1" err="1">
                <a:solidFill>
                  <a:srgbClr val="1F3643"/>
                </a:solidFill>
                <a:ea typeface="+mn-lt"/>
                <a:cs typeface="+mn-lt"/>
              </a:rPr>
              <a:t>are</a:t>
            </a:r>
            <a:r>
              <a:rPr lang="da-DK" sz="2400" b="1">
                <a:solidFill>
                  <a:srgbClr val="1F3643"/>
                </a:solidFill>
                <a:ea typeface="+mn-lt"/>
                <a:cs typeface="+mn-lt"/>
              </a:rPr>
              <a:t> </a:t>
            </a:r>
            <a:r>
              <a:rPr lang="da-DK" sz="2400" b="1" err="1">
                <a:solidFill>
                  <a:srgbClr val="1F3643"/>
                </a:solidFill>
                <a:ea typeface="+mn-lt"/>
                <a:cs typeface="+mn-lt"/>
              </a:rPr>
              <a:t>published</a:t>
            </a:r>
            <a:r>
              <a:rPr lang="da-DK" sz="2400" b="1">
                <a:solidFill>
                  <a:srgbClr val="1F3643"/>
                </a:solidFill>
                <a:ea typeface="+mn-lt"/>
                <a:cs typeface="+mn-lt"/>
              </a:rPr>
              <a:t> in an open </a:t>
            </a:r>
            <a:r>
              <a:rPr lang="da-DK" sz="2400" b="1" err="1">
                <a:solidFill>
                  <a:srgbClr val="1F3643"/>
                </a:solidFill>
                <a:ea typeface="+mn-lt"/>
                <a:cs typeface="+mn-lt"/>
              </a:rPr>
              <a:t>access</a:t>
            </a:r>
            <a:r>
              <a:rPr lang="da-DK" sz="2400" b="1">
                <a:solidFill>
                  <a:srgbClr val="1F3643"/>
                </a:solidFill>
                <a:ea typeface="+mn-lt"/>
                <a:cs typeface="+mn-lt"/>
              </a:rPr>
              <a:t> format</a:t>
            </a:r>
          </a:p>
          <a:p>
            <a:pPr marL="285750" indent="-285750">
              <a:buChar char="•"/>
            </a:pPr>
            <a:r>
              <a:rPr lang="da-DK" sz="2000">
                <a:solidFill>
                  <a:srgbClr val="1F3643"/>
                </a:solidFill>
                <a:ea typeface="+mn-lt"/>
                <a:cs typeface="+mn-lt"/>
              </a:rPr>
              <a:t>Data </a:t>
            </a:r>
            <a:r>
              <a:rPr lang="da-DK" sz="2000" err="1">
                <a:solidFill>
                  <a:srgbClr val="1F3643"/>
                </a:solidFill>
                <a:ea typeface="+mn-lt"/>
                <a:cs typeface="+mn-lt"/>
              </a:rPr>
              <a:t>sharing</a:t>
            </a:r>
            <a:r>
              <a:rPr lang="da-DK" sz="2000">
                <a:solidFill>
                  <a:srgbClr val="1F3643"/>
                </a:solidFill>
                <a:ea typeface="+mn-lt"/>
                <a:cs typeface="+mn-lt"/>
              </a:rPr>
              <a:t> </a:t>
            </a:r>
            <a:r>
              <a:rPr lang="da-DK" sz="2000" err="1">
                <a:solidFill>
                  <a:srgbClr val="1F3643"/>
                </a:solidFill>
                <a:ea typeface="+mn-lt"/>
                <a:cs typeface="+mn-lt"/>
              </a:rPr>
              <a:t>may</a:t>
            </a:r>
            <a:r>
              <a:rPr lang="da-DK" sz="2000">
                <a:solidFill>
                  <a:srgbClr val="1F3643"/>
                </a:solidFill>
                <a:ea typeface="+mn-lt"/>
                <a:cs typeface="+mn-lt"/>
              </a:rPr>
              <a:t> </a:t>
            </a:r>
            <a:r>
              <a:rPr lang="da-DK" sz="2000" err="1">
                <a:solidFill>
                  <a:srgbClr val="1F3643"/>
                </a:solidFill>
                <a:ea typeface="+mn-lt"/>
                <a:cs typeface="+mn-lt"/>
              </a:rPr>
              <a:t>occur</a:t>
            </a:r>
            <a:r>
              <a:rPr lang="da-DK" sz="2000">
                <a:solidFill>
                  <a:srgbClr val="1F3643"/>
                </a:solidFill>
                <a:ea typeface="+mn-lt"/>
                <a:cs typeface="+mn-lt"/>
              </a:rPr>
              <a:t> </a:t>
            </a:r>
            <a:r>
              <a:rPr lang="da-DK" sz="2000" err="1">
                <a:solidFill>
                  <a:srgbClr val="1F3643"/>
                </a:solidFill>
                <a:ea typeface="+mn-lt"/>
                <a:cs typeface="+mn-lt"/>
              </a:rPr>
              <a:t>during</a:t>
            </a:r>
            <a:r>
              <a:rPr lang="da-DK" sz="2000">
                <a:solidFill>
                  <a:srgbClr val="1F3643"/>
                </a:solidFill>
                <a:ea typeface="+mn-lt"/>
                <a:cs typeface="+mn-lt"/>
              </a:rPr>
              <a:t> or </a:t>
            </a:r>
            <a:r>
              <a:rPr lang="da-DK" sz="2000" err="1">
                <a:solidFill>
                  <a:srgbClr val="1F3643"/>
                </a:solidFill>
                <a:ea typeface="+mn-lt"/>
                <a:cs typeface="+mn-lt"/>
              </a:rPr>
              <a:t>after</a:t>
            </a:r>
            <a:r>
              <a:rPr lang="da-DK" sz="2000">
                <a:solidFill>
                  <a:srgbClr val="1F3643"/>
                </a:solidFill>
                <a:ea typeface="+mn-lt"/>
                <a:cs typeface="+mn-lt"/>
              </a:rPr>
              <a:t> the </a:t>
            </a:r>
            <a:r>
              <a:rPr lang="da-DK" sz="2000" err="1">
                <a:solidFill>
                  <a:srgbClr val="1F3643"/>
                </a:solidFill>
                <a:ea typeface="+mn-lt"/>
                <a:cs typeface="+mn-lt"/>
              </a:rPr>
              <a:t>project</a:t>
            </a:r>
            <a:r>
              <a:rPr lang="da-DK" sz="2000">
                <a:solidFill>
                  <a:srgbClr val="1F3643"/>
                </a:solidFill>
                <a:ea typeface="+mn-lt"/>
                <a:cs typeface="+mn-lt"/>
              </a:rPr>
              <a:t>, </a:t>
            </a:r>
            <a:r>
              <a:rPr lang="da-DK" sz="2000" err="1">
                <a:solidFill>
                  <a:srgbClr val="1F3643"/>
                </a:solidFill>
                <a:ea typeface="+mn-lt"/>
                <a:cs typeface="+mn-lt"/>
              </a:rPr>
              <a:t>unless</a:t>
            </a:r>
            <a:r>
              <a:rPr lang="da-DK" sz="2000">
                <a:solidFill>
                  <a:srgbClr val="1F3643"/>
                </a:solidFill>
                <a:ea typeface="+mn-lt"/>
                <a:cs typeface="+mn-lt"/>
              </a:rPr>
              <a:t> </a:t>
            </a:r>
            <a:r>
              <a:rPr lang="da-DK" sz="2000" err="1">
                <a:solidFill>
                  <a:srgbClr val="1F3643"/>
                </a:solidFill>
                <a:ea typeface="+mn-lt"/>
                <a:cs typeface="+mn-lt"/>
              </a:rPr>
              <a:t>there</a:t>
            </a:r>
            <a:r>
              <a:rPr lang="da-DK" sz="2000">
                <a:solidFill>
                  <a:srgbClr val="1F3643"/>
                </a:solidFill>
                <a:ea typeface="+mn-lt"/>
                <a:cs typeface="+mn-lt"/>
              </a:rPr>
              <a:t> are security or </a:t>
            </a:r>
            <a:r>
              <a:rPr lang="da-DK" sz="2000" err="1">
                <a:solidFill>
                  <a:srgbClr val="1F3643"/>
                </a:solidFill>
                <a:ea typeface="+mn-lt"/>
                <a:cs typeface="+mn-lt"/>
              </a:rPr>
              <a:t>privacy</a:t>
            </a:r>
            <a:r>
              <a:rPr lang="da-DK" sz="2000">
                <a:solidFill>
                  <a:srgbClr val="1F3643"/>
                </a:solidFill>
                <a:ea typeface="+mn-lt"/>
                <a:cs typeface="+mn-lt"/>
              </a:rPr>
              <a:t> </a:t>
            </a:r>
            <a:r>
              <a:rPr lang="da-DK" sz="2000" err="1">
                <a:solidFill>
                  <a:srgbClr val="1F3643"/>
                </a:solidFill>
                <a:ea typeface="+mn-lt"/>
                <a:cs typeface="+mn-lt"/>
              </a:rPr>
              <a:t>concerns</a:t>
            </a:r>
            <a:r>
              <a:rPr lang="da-DK" sz="2000">
                <a:solidFill>
                  <a:srgbClr val="1F3643"/>
                </a:solidFill>
                <a:ea typeface="+mn-lt"/>
                <a:cs typeface="+mn-lt"/>
              </a:rPr>
              <a:t> </a:t>
            </a:r>
            <a:r>
              <a:rPr lang="da-DK" sz="2000" err="1">
                <a:solidFill>
                  <a:srgbClr val="1F3643"/>
                </a:solidFill>
                <a:ea typeface="+mn-lt"/>
                <a:cs typeface="+mn-lt"/>
              </a:rPr>
              <a:t>that</a:t>
            </a:r>
            <a:r>
              <a:rPr lang="da-DK" sz="2000">
                <a:solidFill>
                  <a:srgbClr val="1F3643"/>
                </a:solidFill>
                <a:ea typeface="+mn-lt"/>
                <a:cs typeface="+mn-lt"/>
              </a:rPr>
              <a:t> </a:t>
            </a:r>
            <a:r>
              <a:rPr lang="da-DK" sz="2000" err="1">
                <a:solidFill>
                  <a:srgbClr val="1F3643"/>
                </a:solidFill>
                <a:ea typeface="+mn-lt"/>
                <a:cs typeface="+mn-lt"/>
              </a:rPr>
              <a:t>prevent</a:t>
            </a:r>
            <a:r>
              <a:rPr lang="da-DK" sz="2000">
                <a:solidFill>
                  <a:srgbClr val="1F3643"/>
                </a:solidFill>
                <a:ea typeface="+mn-lt"/>
                <a:cs typeface="+mn-lt"/>
              </a:rPr>
              <a:t> </a:t>
            </a:r>
            <a:r>
              <a:rPr lang="da-DK" sz="2000" err="1">
                <a:solidFill>
                  <a:srgbClr val="1F3643"/>
                </a:solidFill>
                <a:ea typeface="+mn-lt"/>
                <a:cs typeface="+mn-lt"/>
              </a:rPr>
              <a:t>this</a:t>
            </a:r>
            <a:endParaRPr lang="da-DK" sz="2000" err="1"/>
          </a:p>
          <a:p>
            <a:endParaRPr lang="da-DK">
              <a:solidFill>
                <a:srgbClr val="1F3643"/>
              </a:solidFill>
              <a:ea typeface="+mn-lt"/>
              <a:cs typeface="+mn-lt"/>
            </a:endParaRPr>
          </a:p>
          <a:p>
            <a:endParaRPr lang="da-DK">
              <a:solidFill>
                <a:srgbClr val="1F3643"/>
              </a:solidFill>
              <a:ea typeface="+mn-lt"/>
              <a:cs typeface="+mn-lt"/>
            </a:endParaRPr>
          </a:p>
        </p:txBody>
      </p:sp>
      <p:sp>
        <p:nvSpPr>
          <p:cNvPr id="3" name="Pladsholder til tekst 2">
            <a:extLst>
              <a:ext uri="{FF2B5EF4-FFF2-40B4-BE49-F238E27FC236}">
                <a16:creationId xmlns:a16="http://schemas.microsoft.com/office/drawing/2014/main" id="{F0C860AF-F7C8-8960-9C10-6AB67ADF1965}"/>
              </a:ext>
            </a:extLst>
          </p:cNvPr>
          <p:cNvSpPr>
            <a:spLocks noGrp="1"/>
          </p:cNvSpPr>
          <p:nvPr>
            <p:ph type="body" sz="quarter" idx="11"/>
          </p:nvPr>
        </p:nvSpPr>
        <p:spPr/>
        <p:txBody>
          <a:bodyPr lIns="91440" tIns="45720" rIns="91440" bIns="45720" anchor="t"/>
          <a:lstStyle/>
          <a:p>
            <a:r>
              <a:rPr lang="da-DK" err="1"/>
              <a:t>Six</a:t>
            </a:r>
            <a:r>
              <a:rPr lang="da-DK"/>
              <a:t> (out of ten) </a:t>
            </a:r>
            <a:r>
              <a:rPr lang="da-DK" err="1"/>
              <a:t>principles</a:t>
            </a:r>
            <a:r>
              <a:rPr lang="da-DK"/>
              <a:t> of </a:t>
            </a:r>
            <a:r>
              <a:rPr lang="da-DK" err="1"/>
              <a:t>citizen</a:t>
            </a:r>
            <a:r>
              <a:rPr lang="da-DK"/>
              <a:t> science</a:t>
            </a:r>
          </a:p>
        </p:txBody>
      </p:sp>
      <p:sp>
        <p:nvSpPr>
          <p:cNvPr id="4" name="Pladsholder til tekst 3">
            <a:extLst>
              <a:ext uri="{FF2B5EF4-FFF2-40B4-BE49-F238E27FC236}">
                <a16:creationId xmlns:a16="http://schemas.microsoft.com/office/drawing/2014/main" id="{D3424584-3B09-0F2C-E44C-6E93FF1E24CC}"/>
              </a:ext>
            </a:extLst>
          </p:cNvPr>
          <p:cNvSpPr>
            <a:spLocks noGrp="1"/>
          </p:cNvSpPr>
          <p:nvPr>
            <p:ph type="body" sz="quarter" idx="10"/>
          </p:nvPr>
        </p:nvSpPr>
        <p:spPr/>
        <p:txBody>
          <a:bodyPr lIns="91440" tIns="45720" rIns="91440" bIns="45720" anchor="t"/>
          <a:lstStyle/>
          <a:p>
            <a:r>
              <a:rPr lang="da-DK"/>
              <a:t>Codes of </a:t>
            </a:r>
            <a:r>
              <a:rPr lang="da-DK" err="1"/>
              <a:t>conduct</a:t>
            </a:r>
            <a:r>
              <a:rPr lang="da-DK"/>
              <a:t> and </a:t>
            </a:r>
            <a:r>
              <a:rPr lang="da-DK" err="1"/>
              <a:t>ethical</a:t>
            </a:r>
            <a:r>
              <a:rPr lang="da-DK"/>
              <a:t> </a:t>
            </a:r>
            <a:r>
              <a:rPr lang="da-DK" err="1"/>
              <a:t>principles</a:t>
            </a:r>
            <a:r>
              <a:rPr lang="da-DK"/>
              <a:t> for </a:t>
            </a:r>
            <a:r>
              <a:rPr lang="da-DK" err="1"/>
              <a:t>citizen</a:t>
            </a:r>
            <a:r>
              <a:rPr lang="da-DK"/>
              <a:t> science</a:t>
            </a:r>
          </a:p>
        </p:txBody>
      </p:sp>
      <p:pic>
        <p:nvPicPr>
          <p:cNvPr id="5" name="Billede 4" descr="News archive - [Document Announcement] ECSA 10 Principles of Citizen  Science now available in AL/HR/SR languages! &gt;&gt; WBC-RTI.INFO - Western  Balkan Countries Research Technology Innovation">
            <a:extLst>
              <a:ext uri="{FF2B5EF4-FFF2-40B4-BE49-F238E27FC236}">
                <a16:creationId xmlns:a16="http://schemas.microsoft.com/office/drawing/2014/main" id="{A3639605-2141-D3EB-E129-631C62BA6355}"/>
              </a:ext>
            </a:extLst>
          </p:cNvPr>
          <p:cNvPicPr>
            <a:picLocks noChangeAspect="1"/>
          </p:cNvPicPr>
          <p:nvPr/>
        </p:nvPicPr>
        <p:blipFill>
          <a:blip r:embed="rId2"/>
          <a:stretch>
            <a:fillRect/>
          </a:stretch>
        </p:blipFill>
        <p:spPr>
          <a:xfrm>
            <a:off x="8903855" y="1139720"/>
            <a:ext cx="2743199" cy="991772"/>
          </a:xfrm>
          <a:prstGeom prst="rect">
            <a:avLst/>
          </a:prstGeom>
        </p:spPr>
      </p:pic>
    </p:spTree>
    <p:extLst>
      <p:ext uri="{BB962C8B-B14F-4D97-AF65-F5344CB8AC3E}">
        <p14:creationId xmlns:p14="http://schemas.microsoft.com/office/powerpoint/2010/main" val="157261240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44BE635E-CD2F-C94A-94DA-6FDB8C7D4B88}"/>
              </a:ext>
            </a:extLst>
          </p:cNvPr>
          <p:cNvSpPr>
            <a:spLocks noGrp="1"/>
          </p:cNvSpPr>
          <p:nvPr>
            <p:ph type="body" sz="quarter" idx="12"/>
          </p:nvPr>
        </p:nvSpPr>
        <p:spPr/>
        <p:txBody>
          <a:bodyPr lIns="91440" tIns="45720" rIns="91440" bIns="45720" anchor="t"/>
          <a:lstStyle/>
          <a:p>
            <a:r>
              <a:rPr lang="da-DK" sz="2400" b="1"/>
              <a:t>8. </a:t>
            </a:r>
            <a:r>
              <a:rPr lang="da-DK" sz="2400" b="1">
                <a:solidFill>
                  <a:srgbClr val="1F3643"/>
                </a:solidFill>
                <a:ea typeface="+mn-lt"/>
                <a:cs typeface="+mn-lt"/>
              </a:rPr>
              <a:t>Citizen </a:t>
            </a:r>
            <a:r>
              <a:rPr lang="da-DK" sz="2400" b="1" err="1">
                <a:solidFill>
                  <a:srgbClr val="1F3643"/>
                </a:solidFill>
                <a:ea typeface="+mn-lt"/>
                <a:cs typeface="+mn-lt"/>
              </a:rPr>
              <a:t>scientists</a:t>
            </a:r>
            <a:r>
              <a:rPr lang="da-DK" sz="2400" b="1">
                <a:solidFill>
                  <a:srgbClr val="1F3643"/>
                </a:solidFill>
                <a:ea typeface="+mn-lt"/>
                <a:cs typeface="+mn-lt"/>
              </a:rPr>
              <a:t> </a:t>
            </a:r>
            <a:r>
              <a:rPr lang="da-DK" sz="2400" b="1" err="1">
                <a:solidFill>
                  <a:srgbClr val="1F3643"/>
                </a:solidFill>
                <a:ea typeface="+mn-lt"/>
                <a:cs typeface="+mn-lt"/>
              </a:rPr>
              <a:t>are</a:t>
            </a:r>
            <a:r>
              <a:rPr lang="da-DK" sz="2400" b="1">
                <a:solidFill>
                  <a:srgbClr val="1F3643"/>
                </a:solidFill>
                <a:ea typeface="+mn-lt"/>
                <a:cs typeface="+mn-lt"/>
              </a:rPr>
              <a:t> </a:t>
            </a:r>
            <a:r>
              <a:rPr lang="da-DK" sz="2400" b="1" err="1">
                <a:solidFill>
                  <a:srgbClr val="1F3643"/>
                </a:solidFill>
                <a:ea typeface="+mn-lt"/>
                <a:cs typeface="+mn-lt"/>
              </a:rPr>
              <a:t>acknowledged</a:t>
            </a:r>
            <a:r>
              <a:rPr lang="da-DK" sz="2400" b="1">
                <a:solidFill>
                  <a:srgbClr val="1F3643"/>
                </a:solidFill>
                <a:ea typeface="+mn-lt"/>
                <a:cs typeface="+mn-lt"/>
              </a:rPr>
              <a:t> in </a:t>
            </a:r>
            <a:r>
              <a:rPr lang="da-DK" sz="2400" b="1" err="1">
                <a:solidFill>
                  <a:srgbClr val="1F3643"/>
                </a:solidFill>
                <a:ea typeface="+mn-lt"/>
                <a:cs typeface="+mn-lt"/>
              </a:rPr>
              <a:t>project</a:t>
            </a:r>
            <a:r>
              <a:rPr lang="da-DK" sz="2400" b="1">
                <a:solidFill>
                  <a:srgbClr val="1F3643"/>
                </a:solidFill>
                <a:ea typeface="+mn-lt"/>
                <a:cs typeface="+mn-lt"/>
              </a:rPr>
              <a:t> </a:t>
            </a:r>
            <a:r>
              <a:rPr lang="da-DK" sz="2400" b="1" err="1">
                <a:solidFill>
                  <a:srgbClr val="1F3643"/>
                </a:solidFill>
                <a:ea typeface="+mn-lt"/>
                <a:cs typeface="+mn-lt"/>
              </a:rPr>
              <a:t>results</a:t>
            </a:r>
            <a:r>
              <a:rPr lang="da-DK" sz="2400" b="1">
                <a:solidFill>
                  <a:srgbClr val="1F3643"/>
                </a:solidFill>
                <a:ea typeface="+mn-lt"/>
                <a:cs typeface="+mn-lt"/>
              </a:rPr>
              <a:t> and </a:t>
            </a:r>
            <a:r>
              <a:rPr lang="da-DK" sz="2400" b="1" err="1">
                <a:solidFill>
                  <a:srgbClr val="1F3643"/>
                </a:solidFill>
                <a:ea typeface="+mn-lt"/>
                <a:cs typeface="+mn-lt"/>
              </a:rPr>
              <a:t>publications</a:t>
            </a:r>
            <a:endParaRPr lang="da-DK" sz="2400" b="1" err="1">
              <a:solidFill>
                <a:srgbClr val="1F3643"/>
              </a:solidFill>
            </a:endParaRPr>
          </a:p>
          <a:p>
            <a:r>
              <a:rPr lang="da-DK" sz="2400" b="1">
                <a:solidFill>
                  <a:srgbClr val="1F3643"/>
                </a:solidFill>
                <a:ea typeface="+mn-lt"/>
                <a:cs typeface="+mn-lt"/>
              </a:rPr>
              <a:t>9. Citizen science </a:t>
            </a:r>
            <a:r>
              <a:rPr lang="da-DK" sz="2400" b="1" err="1">
                <a:solidFill>
                  <a:srgbClr val="1F3643"/>
                </a:solidFill>
                <a:ea typeface="+mn-lt"/>
                <a:cs typeface="+mn-lt"/>
              </a:rPr>
              <a:t>programmes</a:t>
            </a:r>
            <a:r>
              <a:rPr lang="da-DK" sz="2400" b="1">
                <a:solidFill>
                  <a:srgbClr val="1F3643"/>
                </a:solidFill>
                <a:ea typeface="+mn-lt"/>
                <a:cs typeface="+mn-lt"/>
              </a:rPr>
              <a:t> </a:t>
            </a:r>
            <a:r>
              <a:rPr lang="da-DK" sz="2400" b="1" err="1">
                <a:solidFill>
                  <a:srgbClr val="1F3643"/>
                </a:solidFill>
                <a:ea typeface="+mn-lt"/>
                <a:cs typeface="+mn-lt"/>
              </a:rPr>
              <a:t>are</a:t>
            </a:r>
            <a:r>
              <a:rPr lang="da-DK" sz="2400" b="1">
                <a:solidFill>
                  <a:srgbClr val="1F3643"/>
                </a:solidFill>
                <a:ea typeface="+mn-lt"/>
                <a:cs typeface="+mn-lt"/>
              </a:rPr>
              <a:t> </a:t>
            </a:r>
            <a:r>
              <a:rPr lang="da-DK" sz="2400" b="1" err="1">
                <a:solidFill>
                  <a:srgbClr val="1F3643"/>
                </a:solidFill>
                <a:ea typeface="+mn-lt"/>
                <a:cs typeface="+mn-lt"/>
              </a:rPr>
              <a:t>evaluated</a:t>
            </a:r>
            <a:r>
              <a:rPr lang="da-DK" sz="2400" b="1">
                <a:solidFill>
                  <a:srgbClr val="1F3643"/>
                </a:solidFill>
                <a:ea typeface="+mn-lt"/>
                <a:cs typeface="+mn-lt"/>
              </a:rPr>
              <a:t> for </a:t>
            </a:r>
            <a:r>
              <a:rPr lang="da-DK" sz="2400" b="1" err="1">
                <a:solidFill>
                  <a:srgbClr val="1F3643"/>
                </a:solidFill>
                <a:ea typeface="+mn-lt"/>
                <a:cs typeface="+mn-lt"/>
              </a:rPr>
              <a:t>their</a:t>
            </a:r>
            <a:r>
              <a:rPr lang="da-DK" sz="2400" b="1">
                <a:solidFill>
                  <a:srgbClr val="1F3643"/>
                </a:solidFill>
                <a:ea typeface="+mn-lt"/>
                <a:cs typeface="+mn-lt"/>
              </a:rPr>
              <a:t> </a:t>
            </a:r>
            <a:r>
              <a:rPr lang="da-DK" sz="2400" b="1" err="1">
                <a:solidFill>
                  <a:srgbClr val="1F3643"/>
                </a:solidFill>
                <a:ea typeface="+mn-lt"/>
                <a:cs typeface="+mn-lt"/>
              </a:rPr>
              <a:t>scientific</a:t>
            </a:r>
            <a:r>
              <a:rPr lang="da-DK" sz="2400" b="1">
                <a:solidFill>
                  <a:srgbClr val="1F3643"/>
                </a:solidFill>
                <a:ea typeface="+mn-lt"/>
                <a:cs typeface="+mn-lt"/>
              </a:rPr>
              <a:t> output, data </a:t>
            </a:r>
            <a:r>
              <a:rPr lang="da-DK" sz="2400" b="1" err="1">
                <a:solidFill>
                  <a:srgbClr val="1F3643"/>
                </a:solidFill>
                <a:ea typeface="+mn-lt"/>
                <a:cs typeface="+mn-lt"/>
              </a:rPr>
              <a:t>quality</a:t>
            </a:r>
            <a:r>
              <a:rPr lang="da-DK" sz="2400" b="1">
                <a:solidFill>
                  <a:srgbClr val="1F3643"/>
                </a:solidFill>
                <a:ea typeface="+mn-lt"/>
                <a:cs typeface="+mn-lt"/>
              </a:rPr>
              <a:t>, participant </a:t>
            </a:r>
            <a:r>
              <a:rPr lang="da-DK" sz="2400" b="1" err="1">
                <a:solidFill>
                  <a:srgbClr val="1F3643"/>
                </a:solidFill>
                <a:ea typeface="+mn-lt"/>
                <a:cs typeface="+mn-lt"/>
              </a:rPr>
              <a:t>experience</a:t>
            </a:r>
            <a:r>
              <a:rPr lang="da-DK" sz="2400" b="1">
                <a:solidFill>
                  <a:srgbClr val="1F3643"/>
                </a:solidFill>
                <a:ea typeface="+mn-lt"/>
                <a:cs typeface="+mn-lt"/>
              </a:rPr>
              <a:t> and </a:t>
            </a:r>
            <a:r>
              <a:rPr lang="da-DK" sz="2400" b="1" err="1">
                <a:solidFill>
                  <a:srgbClr val="1F3643"/>
                </a:solidFill>
                <a:ea typeface="+mn-lt"/>
                <a:cs typeface="+mn-lt"/>
              </a:rPr>
              <a:t>wider</a:t>
            </a:r>
            <a:r>
              <a:rPr lang="da-DK" sz="2400" b="1">
                <a:solidFill>
                  <a:srgbClr val="1F3643"/>
                </a:solidFill>
                <a:ea typeface="+mn-lt"/>
                <a:cs typeface="+mn-lt"/>
              </a:rPr>
              <a:t> </a:t>
            </a:r>
            <a:r>
              <a:rPr lang="da-DK" sz="2400" b="1" err="1">
                <a:solidFill>
                  <a:srgbClr val="1F3643"/>
                </a:solidFill>
                <a:ea typeface="+mn-lt"/>
                <a:cs typeface="+mn-lt"/>
              </a:rPr>
              <a:t>societal</a:t>
            </a:r>
            <a:r>
              <a:rPr lang="da-DK" sz="2400" b="1">
                <a:solidFill>
                  <a:srgbClr val="1F3643"/>
                </a:solidFill>
                <a:ea typeface="+mn-lt"/>
                <a:cs typeface="+mn-lt"/>
              </a:rPr>
              <a:t> or policy </a:t>
            </a:r>
            <a:r>
              <a:rPr lang="da-DK" sz="2400" b="1" err="1">
                <a:solidFill>
                  <a:srgbClr val="1F3643"/>
                </a:solidFill>
                <a:ea typeface="+mn-lt"/>
                <a:cs typeface="+mn-lt"/>
              </a:rPr>
              <a:t>impact</a:t>
            </a:r>
            <a:endParaRPr lang="da-DK" sz="2400" b="1">
              <a:solidFill>
                <a:srgbClr val="1F3643"/>
              </a:solidFill>
              <a:ea typeface="+mn-lt"/>
              <a:cs typeface="+mn-lt"/>
            </a:endParaRPr>
          </a:p>
          <a:p>
            <a:pPr marL="285750" indent="-285750">
              <a:buChar char="•"/>
            </a:pPr>
            <a:r>
              <a:rPr lang="da-DK" sz="2000">
                <a:solidFill>
                  <a:srgbClr val="1F3643"/>
                </a:solidFill>
                <a:ea typeface="+mn-lt"/>
                <a:cs typeface="+mn-lt"/>
              </a:rPr>
              <a:t>MICS </a:t>
            </a:r>
            <a:r>
              <a:rPr lang="da-DK" sz="2000" err="1">
                <a:solidFill>
                  <a:srgbClr val="1F3643"/>
                </a:solidFill>
                <a:ea typeface="+mn-lt"/>
                <a:cs typeface="+mn-lt"/>
              </a:rPr>
              <a:t>indicators</a:t>
            </a:r>
            <a:r>
              <a:rPr lang="da-DK" sz="2000">
                <a:solidFill>
                  <a:srgbClr val="1F3643"/>
                </a:solidFill>
                <a:ea typeface="+mn-lt"/>
                <a:cs typeface="+mn-lt"/>
              </a:rPr>
              <a:t> for science, </a:t>
            </a:r>
            <a:r>
              <a:rPr lang="da-DK" sz="2000" err="1">
                <a:solidFill>
                  <a:srgbClr val="1F3643"/>
                </a:solidFill>
                <a:ea typeface="+mn-lt"/>
                <a:cs typeface="+mn-lt"/>
              </a:rPr>
              <a:t>environment</a:t>
            </a:r>
            <a:r>
              <a:rPr lang="da-DK" sz="2000">
                <a:solidFill>
                  <a:srgbClr val="1F3643"/>
                </a:solidFill>
                <a:ea typeface="+mn-lt"/>
                <a:cs typeface="+mn-lt"/>
              </a:rPr>
              <a:t>, </a:t>
            </a:r>
            <a:r>
              <a:rPr lang="da-DK" sz="2000" err="1">
                <a:solidFill>
                  <a:srgbClr val="1F3643"/>
                </a:solidFill>
                <a:ea typeface="+mn-lt"/>
                <a:cs typeface="+mn-lt"/>
              </a:rPr>
              <a:t>economy</a:t>
            </a:r>
            <a:r>
              <a:rPr lang="da-DK" sz="2000">
                <a:solidFill>
                  <a:srgbClr val="1F3643"/>
                </a:solidFill>
                <a:ea typeface="+mn-lt"/>
                <a:cs typeface="+mn-lt"/>
              </a:rPr>
              <a:t>, </a:t>
            </a:r>
            <a:r>
              <a:rPr lang="da-DK" sz="2000" err="1">
                <a:solidFill>
                  <a:srgbClr val="1F3643"/>
                </a:solidFill>
                <a:ea typeface="+mn-lt"/>
                <a:cs typeface="+mn-lt"/>
              </a:rPr>
              <a:t>governance</a:t>
            </a:r>
            <a:r>
              <a:rPr lang="da-DK" sz="2000">
                <a:solidFill>
                  <a:srgbClr val="1F3643"/>
                </a:solidFill>
                <a:ea typeface="+mn-lt"/>
                <a:cs typeface="+mn-lt"/>
              </a:rPr>
              <a:t>, and society</a:t>
            </a:r>
          </a:p>
          <a:p>
            <a:r>
              <a:rPr lang="da-DK" sz="2400" b="1">
                <a:solidFill>
                  <a:srgbClr val="1F3643"/>
                </a:solidFill>
                <a:ea typeface="+mn-lt"/>
                <a:cs typeface="+mn-lt"/>
              </a:rPr>
              <a:t>10. The </a:t>
            </a:r>
            <a:r>
              <a:rPr lang="da-DK" sz="2400" b="1" err="1">
                <a:solidFill>
                  <a:srgbClr val="1F3643"/>
                </a:solidFill>
                <a:ea typeface="+mn-lt"/>
                <a:cs typeface="+mn-lt"/>
              </a:rPr>
              <a:t>leaders</a:t>
            </a:r>
            <a:r>
              <a:rPr lang="da-DK" sz="2400" b="1">
                <a:solidFill>
                  <a:srgbClr val="1F3643"/>
                </a:solidFill>
                <a:ea typeface="+mn-lt"/>
                <a:cs typeface="+mn-lt"/>
              </a:rPr>
              <a:t> of </a:t>
            </a:r>
            <a:r>
              <a:rPr lang="da-DK" sz="2400" b="1" err="1">
                <a:solidFill>
                  <a:srgbClr val="1F3643"/>
                </a:solidFill>
                <a:ea typeface="+mn-lt"/>
                <a:cs typeface="+mn-lt"/>
              </a:rPr>
              <a:t>citizen</a:t>
            </a:r>
            <a:r>
              <a:rPr lang="da-DK" sz="2400" b="1">
                <a:solidFill>
                  <a:srgbClr val="1F3643"/>
                </a:solidFill>
                <a:ea typeface="+mn-lt"/>
                <a:cs typeface="+mn-lt"/>
              </a:rPr>
              <a:t> science </a:t>
            </a:r>
            <a:r>
              <a:rPr lang="da-DK" sz="2400" b="1" err="1">
                <a:solidFill>
                  <a:srgbClr val="1F3643"/>
                </a:solidFill>
                <a:ea typeface="+mn-lt"/>
                <a:cs typeface="+mn-lt"/>
              </a:rPr>
              <a:t>projects</a:t>
            </a:r>
            <a:r>
              <a:rPr lang="da-DK" sz="2400" b="1">
                <a:solidFill>
                  <a:srgbClr val="1F3643"/>
                </a:solidFill>
                <a:ea typeface="+mn-lt"/>
                <a:cs typeface="+mn-lt"/>
              </a:rPr>
              <a:t> </a:t>
            </a:r>
            <a:r>
              <a:rPr lang="da-DK" sz="2400" b="1" err="1">
                <a:solidFill>
                  <a:srgbClr val="1F3643"/>
                </a:solidFill>
                <a:ea typeface="+mn-lt"/>
                <a:cs typeface="+mn-lt"/>
              </a:rPr>
              <a:t>take</a:t>
            </a:r>
            <a:r>
              <a:rPr lang="da-DK" sz="2400" b="1">
                <a:solidFill>
                  <a:srgbClr val="1F3643"/>
                </a:solidFill>
                <a:ea typeface="+mn-lt"/>
                <a:cs typeface="+mn-lt"/>
              </a:rPr>
              <a:t> </a:t>
            </a:r>
            <a:r>
              <a:rPr lang="da-DK" sz="2400" b="1" err="1">
                <a:solidFill>
                  <a:srgbClr val="1F3643"/>
                </a:solidFill>
                <a:ea typeface="+mn-lt"/>
                <a:cs typeface="+mn-lt"/>
              </a:rPr>
              <a:t>into</a:t>
            </a:r>
            <a:r>
              <a:rPr lang="da-DK" sz="2400" b="1">
                <a:solidFill>
                  <a:srgbClr val="1F3643"/>
                </a:solidFill>
                <a:ea typeface="+mn-lt"/>
                <a:cs typeface="+mn-lt"/>
              </a:rPr>
              <a:t> </a:t>
            </a:r>
            <a:r>
              <a:rPr lang="da-DK" sz="2400" b="1" err="1">
                <a:solidFill>
                  <a:srgbClr val="1F3643"/>
                </a:solidFill>
                <a:ea typeface="+mn-lt"/>
                <a:cs typeface="+mn-lt"/>
              </a:rPr>
              <a:t>consideration</a:t>
            </a:r>
            <a:r>
              <a:rPr lang="da-DK" sz="2400" b="1">
                <a:solidFill>
                  <a:srgbClr val="1F3643"/>
                </a:solidFill>
                <a:ea typeface="+mn-lt"/>
                <a:cs typeface="+mn-lt"/>
              </a:rPr>
              <a:t> legal and </a:t>
            </a:r>
            <a:r>
              <a:rPr lang="da-DK" sz="2400" b="1" err="1">
                <a:solidFill>
                  <a:srgbClr val="1F3643"/>
                </a:solidFill>
                <a:ea typeface="+mn-lt"/>
                <a:cs typeface="+mn-lt"/>
              </a:rPr>
              <a:t>ethical</a:t>
            </a:r>
            <a:r>
              <a:rPr lang="da-DK" sz="2400" b="1">
                <a:solidFill>
                  <a:srgbClr val="1F3643"/>
                </a:solidFill>
                <a:ea typeface="+mn-lt"/>
                <a:cs typeface="+mn-lt"/>
              </a:rPr>
              <a:t> issues </a:t>
            </a:r>
            <a:r>
              <a:rPr lang="da-DK" sz="2400" b="1" err="1">
                <a:solidFill>
                  <a:srgbClr val="1F3643"/>
                </a:solidFill>
                <a:ea typeface="+mn-lt"/>
                <a:cs typeface="+mn-lt"/>
              </a:rPr>
              <a:t>surrounding</a:t>
            </a:r>
            <a:r>
              <a:rPr lang="da-DK" sz="2400" b="1">
                <a:solidFill>
                  <a:srgbClr val="1F3643"/>
                </a:solidFill>
                <a:ea typeface="+mn-lt"/>
                <a:cs typeface="+mn-lt"/>
              </a:rPr>
              <a:t> copyright, </a:t>
            </a:r>
            <a:r>
              <a:rPr lang="da-DK" sz="2400" b="1" err="1">
                <a:solidFill>
                  <a:srgbClr val="1F3643"/>
                </a:solidFill>
                <a:ea typeface="+mn-lt"/>
                <a:cs typeface="+mn-lt"/>
              </a:rPr>
              <a:t>intellectual</a:t>
            </a:r>
            <a:r>
              <a:rPr lang="da-DK" sz="2400" b="1">
                <a:solidFill>
                  <a:srgbClr val="1F3643"/>
                </a:solidFill>
                <a:ea typeface="+mn-lt"/>
                <a:cs typeface="+mn-lt"/>
              </a:rPr>
              <a:t> </a:t>
            </a:r>
            <a:r>
              <a:rPr lang="da-DK" sz="2400" b="1" err="1">
                <a:solidFill>
                  <a:srgbClr val="1F3643"/>
                </a:solidFill>
                <a:ea typeface="+mn-lt"/>
                <a:cs typeface="+mn-lt"/>
              </a:rPr>
              <a:t>property</a:t>
            </a:r>
            <a:r>
              <a:rPr lang="da-DK" sz="2400" b="1">
                <a:solidFill>
                  <a:srgbClr val="1F3643"/>
                </a:solidFill>
                <a:ea typeface="+mn-lt"/>
                <a:cs typeface="+mn-lt"/>
              </a:rPr>
              <a:t>, data </a:t>
            </a:r>
            <a:r>
              <a:rPr lang="da-DK" sz="2400" b="1" err="1">
                <a:solidFill>
                  <a:srgbClr val="1F3643"/>
                </a:solidFill>
                <a:ea typeface="+mn-lt"/>
                <a:cs typeface="+mn-lt"/>
              </a:rPr>
              <a:t>sharing</a:t>
            </a:r>
            <a:r>
              <a:rPr lang="da-DK" sz="2400" b="1">
                <a:solidFill>
                  <a:srgbClr val="1F3643"/>
                </a:solidFill>
                <a:ea typeface="+mn-lt"/>
                <a:cs typeface="+mn-lt"/>
              </a:rPr>
              <a:t> agreements, </a:t>
            </a:r>
            <a:r>
              <a:rPr lang="da-DK" sz="2400" b="1" err="1">
                <a:solidFill>
                  <a:srgbClr val="1F3643"/>
                </a:solidFill>
                <a:ea typeface="+mn-lt"/>
                <a:cs typeface="+mn-lt"/>
              </a:rPr>
              <a:t>confidentiality</a:t>
            </a:r>
            <a:r>
              <a:rPr lang="da-DK" sz="2400" b="1">
                <a:solidFill>
                  <a:srgbClr val="1F3643"/>
                </a:solidFill>
                <a:ea typeface="+mn-lt"/>
                <a:cs typeface="+mn-lt"/>
              </a:rPr>
              <a:t>, attribution, and the </a:t>
            </a:r>
            <a:r>
              <a:rPr lang="da-DK" sz="2400" b="1" err="1">
                <a:solidFill>
                  <a:srgbClr val="1F3643"/>
                </a:solidFill>
                <a:ea typeface="+mn-lt"/>
                <a:cs typeface="+mn-lt"/>
              </a:rPr>
              <a:t>environmental</a:t>
            </a:r>
            <a:r>
              <a:rPr lang="da-DK" sz="2400" b="1">
                <a:solidFill>
                  <a:srgbClr val="1F3643"/>
                </a:solidFill>
                <a:ea typeface="+mn-lt"/>
                <a:cs typeface="+mn-lt"/>
              </a:rPr>
              <a:t> </a:t>
            </a:r>
            <a:r>
              <a:rPr lang="da-DK" sz="2400" b="1" err="1">
                <a:solidFill>
                  <a:srgbClr val="1F3643"/>
                </a:solidFill>
                <a:ea typeface="+mn-lt"/>
                <a:cs typeface="+mn-lt"/>
              </a:rPr>
              <a:t>impact</a:t>
            </a:r>
            <a:r>
              <a:rPr lang="da-DK" sz="2400" b="1">
                <a:solidFill>
                  <a:srgbClr val="1F3643"/>
                </a:solidFill>
                <a:ea typeface="+mn-lt"/>
                <a:cs typeface="+mn-lt"/>
              </a:rPr>
              <a:t> of </a:t>
            </a:r>
            <a:r>
              <a:rPr lang="da-DK" sz="2400" b="1" err="1">
                <a:solidFill>
                  <a:srgbClr val="1F3643"/>
                </a:solidFill>
                <a:ea typeface="+mn-lt"/>
                <a:cs typeface="+mn-lt"/>
              </a:rPr>
              <a:t>any</a:t>
            </a:r>
            <a:r>
              <a:rPr lang="da-DK" sz="2400" b="1">
                <a:solidFill>
                  <a:srgbClr val="1F3643"/>
                </a:solidFill>
                <a:ea typeface="+mn-lt"/>
                <a:cs typeface="+mn-lt"/>
              </a:rPr>
              <a:t> </a:t>
            </a:r>
            <a:r>
              <a:rPr lang="da-DK" sz="2400" b="1" err="1">
                <a:solidFill>
                  <a:srgbClr val="1F3643"/>
                </a:solidFill>
                <a:ea typeface="+mn-lt"/>
                <a:cs typeface="+mn-lt"/>
              </a:rPr>
              <a:t>activities</a:t>
            </a:r>
          </a:p>
        </p:txBody>
      </p:sp>
      <p:sp>
        <p:nvSpPr>
          <p:cNvPr id="3" name="Pladsholder til tekst 2">
            <a:extLst>
              <a:ext uri="{FF2B5EF4-FFF2-40B4-BE49-F238E27FC236}">
                <a16:creationId xmlns:a16="http://schemas.microsoft.com/office/drawing/2014/main" id="{F0C860AF-F7C8-8960-9C10-6AB67ADF1965}"/>
              </a:ext>
            </a:extLst>
          </p:cNvPr>
          <p:cNvSpPr>
            <a:spLocks noGrp="1"/>
          </p:cNvSpPr>
          <p:nvPr>
            <p:ph type="body" sz="quarter" idx="11"/>
          </p:nvPr>
        </p:nvSpPr>
        <p:spPr/>
        <p:txBody>
          <a:bodyPr lIns="91440" tIns="45720" rIns="91440" bIns="45720" anchor="t"/>
          <a:lstStyle/>
          <a:p>
            <a:r>
              <a:rPr lang="da-DK" err="1"/>
              <a:t>Six</a:t>
            </a:r>
            <a:r>
              <a:rPr lang="da-DK"/>
              <a:t> (out of ten) </a:t>
            </a:r>
            <a:r>
              <a:rPr lang="da-DK" err="1"/>
              <a:t>principles</a:t>
            </a:r>
            <a:r>
              <a:rPr lang="da-DK"/>
              <a:t> of </a:t>
            </a:r>
            <a:r>
              <a:rPr lang="da-DK" err="1"/>
              <a:t>citizen</a:t>
            </a:r>
            <a:r>
              <a:rPr lang="da-DK"/>
              <a:t> science</a:t>
            </a:r>
          </a:p>
        </p:txBody>
      </p:sp>
      <p:sp>
        <p:nvSpPr>
          <p:cNvPr id="4" name="Pladsholder til tekst 3">
            <a:extLst>
              <a:ext uri="{FF2B5EF4-FFF2-40B4-BE49-F238E27FC236}">
                <a16:creationId xmlns:a16="http://schemas.microsoft.com/office/drawing/2014/main" id="{D3424584-3B09-0F2C-E44C-6E93FF1E24CC}"/>
              </a:ext>
            </a:extLst>
          </p:cNvPr>
          <p:cNvSpPr>
            <a:spLocks noGrp="1"/>
          </p:cNvSpPr>
          <p:nvPr>
            <p:ph type="body" sz="quarter" idx="10"/>
          </p:nvPr>
        </p:nvSpPr>
        <p:spPr/>
        <p:txBody>
          <a:bodyPr lIns="91440" tIns="45720" rIns="91440" bIns="45720" anchor="t"/>
          <a:lstStyle/>
          <a:p>
            <a:r>
              <a:rPr lang="da-DK"/>
              <a:t>Codes of </a:t>
            </a:r>
            <a:r>
              <a:rPr lang="da-DK" err="1"/>
              <a:t>conduct</a:t>
            </a:r>
            <a:r>
              <a:rPr lang="da-DK"/>
              <a:t> and </a:t>
            </a:r>
            <a:r>
              <a:rPr lang="da-DK" err="1"/>
              <a:t>ethical</a:t>
            </a:r>
            <a:r>
              <a:rPr lang="da-DK"/>
              <a:t> </a:t>
            </a:r>
            <a:r>
              <a:rPr lang="da-DK" err="1"/>
              <a:t>principles</a:t>
            </a:r>
            <a:r>
              <a:rPr lang="da-DK"/>
              <a:t> for </a:t>
            </a:r>
            <a:r>
              <a:rPr lang="da-DK" err="1"/>
              <a:t>citizen</a:t>
            </a:r>
            <a:r>
              <a:rPr lang="da-DK"/>
              <a:t> science</a:t>
            </a:r>
          </a:p>
        </p:txBody>
      </p:sp>
      <p:pic>
        <p:nvPicPr>
          <p:cNvPr id="5" name="Billede 4" descr="News archive - [Document Announcement] ECSA 10 Principles of Citizen  Science now available in AL/HR/SR languages! &gt;&gt; WBC-RTI.INFO - Western  Balkan Countries Research Technology Innovation">
            <a:extLst>
              <a:ext uri="{FF2B5EF4-FFF2-40B4-BE49-F238E27FC236}">
                <a16:creationId xmlns:a16="http://schemas.microsoft.com/office/drawing/2014/main" id="{A3639605-2141-D3EB-E129-631C62BA6355}"/>
              </a:ext>
            </a:extLst>
          </p:cNvPr>
          <p:cNvPicPr>
            <a:picLocks noChangeAspect="1"/>
          </p:cNvPicPr>
          <p:nvPr/>
        </p:nvPicPr>
        <p:blipFill>
          <a:blip r:embed="rId2"/>
          <a:stretch>
            <a:fillRect/>
          </a:stretch>
        </p:blipFill>
        <p:spPr>
          <a:xfrm>
            <a:off x="8903855" y="1139720"/>
            <a:ext cx="2743199" cy="991772"/>
          </a:xfrm>
          <a:prstGeom prst="rect">
            <a:avLst/>
          </a:prstGeom>
        </p:spPr>
      </p:pic>
    </p:spTree>
    <p:extLst>
      <p:ext uri="{BB962C8B-B14F-4D97-AF65-F5344CB8AC3E}">
        <p14:creationId xmlns:p14="http://schemas.microsoft.com/office/powerpoint/2010/main" val="409357316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E70A82C8-5A60-A9ED-ABDB-B2B5661825C3}"/>
              </a:ext>
            </a:extLst>
          </p:cNvPr>
          <p:cNvSpPr>
            <a:spLocks noGrp="1"/>
          </p:cNvSpPr>
          <p:nvPr>
            <p:ph type="body" sz="quarter" idx="12"/>
          </p:nvPr>
        </p:nvSpPr>
        <p:spPr/>
        <p:txBody>
          <a:bodyPr lIns="91440" tIns="45720" rIns="91440" bIns="45720" anchor="t"/>
          <a:lstStyle/>
          <a:p>
            <a:r>
              <a:rPr lang="da-DK" sz="2400" b="1" dirty="0" err="1">
                <a:solidFill>
                  <a:srgbClr val="1F3643"/>
                </a:solidFill>
                <a:ea typeface="+mn-lt"/>
                <a:cs typeface="+mn-lt"/>
              </a:rPr>
              <a:t>Encompassing</a:t>
            </a:r>
            <a:r>
              <a:rPr lang="da-DK" sz="2400" b="1" dirty="0">
                <a:solidFill>
                  <a:srgbClr val="1F3643"/>
                </a:solidFill>
                <a:ea typeface="+mn-lt"/>
                <a:cs typeface="+mn-lt"/>
              </a:rPr>
              <a:t> </a:t>
            </a:r>
            <a:r>
              <a:rPr lang="da-DK" sz="2400" b="1" dirty="0" err="1">
                <a:solidFill>
                  <a:srgbClr val="1F3643"/>
                </a:solidFill>
                <a:ea typeface="+mn-lt"/>
                <a:cs typeface="+mn-lt"/>
              </a:rPr>
              <a:t>adherence</a:t>
            </a:r>
            <a:r>
              <a:rPr lang="da-DK" sz="2400" b="1" dirty="0">
                <a:solidFill>
                  <a:srgbClr val="1F3643"/>
                </a:solidFill>
                <a:ea typeface="+mn-lt"/>
                <a:cs typeface="+mn-lt"/>
              </a:rPr>
              <a:t> to </a:t>
            </a:r>
            <a:r>
              <a:rPr lang="da-DK" sz="2400" b="1" dirty="0" err="1">
                <a:solidFill>
                  <a:srgbClr val="1F3643"/>
                </a:solidFill>
                <a:ea typeface="+mn-lt"/>
                <a:cs typeface="+mn-lt"/>
              </a:rPr>
              <a:t>ethical</a:t>
            </a:r>
            <a:r>
              <a:rPr lang="da-DK" sz="2400" b="1" dirty="0">
                <a:solidFill>
                  <a:srgbClr val="1F3643"/>
                </a:solidFill>
                <a:ea typeface="+mn-lt"/>
                <a:cs typeface="+mn-lt"/>
              </a:rPr>
              <a:t> standards and </a:t>
            </a:r>
            <a:r>
              <a:rPr lang="da-DK" sz="2400" b="1" dirty="0" err="1">
                <a:solidFill>
                  <a:srgbClr val="1F3643"/>
                </a:solidFill>
                <a:ea typeface="+mn-lt"/>
                <a:cs typeface="+mn-lt"/>
              </a:rPr>
              <a:t>compliance</a:t>
            </a:r>
            <a:r>
              <a:rPr lang="da-DK" sz="2400" b="1" dirty="0">
                <a:solidFill>
                  <a:srgbClr val="1F3643"/>
                </a:solidFill>
                <a:ea typeface="+mn-lt"/>
                <a:cs typeface="+mn-lt"/>
              </a:rPr>
              <a:t> with </a:t>
            </a:r>
            <a:r>
              <a:rPr lang="da-DK" sz="2400" b="1" dirty="0" err="1">
                <a:solidFill>
                  <a:srgbClr val="1F3643"/>
                </a:solidFill>
                <a:ea typeface="+mn-lt"/>
                <a:cs typeface="+mn-lt"/>
              </a:rPr>
              <a:t>laws</a:t>
            </a:r>
            <a:r>
              <a:rPr lang="da-DK" sz="2400" b="1" dirty="0">
                <a:solidFill>
                  <a:srgbClr val="1F3643"/>
                </a:solidFill>
                <a:ea typeface="+mn-lt"/>
                <a:cs typeface="+mn-lt"/>
              </a:rPr>
              <a:t>, </a:t>
            </a:r>
            <a:r>
              <a:rPr lang="da-DK" sz="2400" b="1" dirty="0" err="1">
                <a:solidFill>
                  <a:srgbClr val="1F3643"/>
                </a:solidFill>
                <a:ea typeface="+mn-lt"/>
                <a:cs typeface="+mn-lt"/>
              </a:rPr>
              <a:t>fostering</a:t>
            </a:r>
            <a:r>
              <a:rPr lang="da-DK" sz="2400" b="1" dirty="0">
                <a:solidFill>
                  <a:srgbClr val="1F3643"/>
                </a:solidFill>
                <a:ea typeface="+mn-lt"/>
                <a:cs typeface="+mn-lt"/>
              </a:rPr>
              <a:t> </a:t>
            </a:r>
            <a:r>
              <a:rPr lang="da-DK" sz="2400" b="1" dirty="0" err="1">
                <a:solidFill>
                  <a:srgbClr val="1F3643"/>
                </a:solidFill>
                <a:ea typeface="+mn-lt"/>
                <a:cs typeface="+mn-lt"/>
              </a:rPr>
              <a:t>accountability</a:t>
            </a:r>
            <a:r>
              <a:rPr lang="da-DK" sz="2400" b="1" dirty="0">
                <a:solidFill>
                  <a:srgbClr val="1F3643"/>
                </a:solidFill>
                <a:ea typeface="+mn-lt"/>
                <a:cs typeface="+mn-lt"/>
              </a:rPr>
              <a:t>, </a:t>
            </a:r>
            <a:r>
              <a:rPr lang="da-DK" sz="2400" b="1" dirty="0" err="1">
                <a:solidFill>
                  <a:srgbClr val="1F3643"/>
                </a:solidFill>
                <a:ea typeface="+mn-lt"/>
                <a:cs typeface="+mn-lt"/>
              </a:rPr>
              <a:t>transparency</a:t>
            </a:r>
            <a:r>
              <a:rPr lang="da-DK" sz="2400" b="1" dirty="0">
                <a:solidFill>
                  <a:srgbClr val="1F3643"/>
                </a:solidFill>
                <a:ea typeface="+mn-lt"/>
                <a:cs typeface="+mn-lt"/>
              </a:rPr>
              <a:t>, and </a:t>
            </a:r>
            <a:r>
              <a:rPr lang="da-DK" sz="2400" b="1" dirty="0" err="1">
                <a:solidFill>
                  <a:srgbClr val="1F3643"/>
                </a:solidFill>
                <a:ea typeface="+mn-lt"/>
                <a:cs typeface="+mn-lt"/>
              </a:rPr>
              <a:t>risk</a:t>
            </a:r>
            <a:r>
              <a:rPr lang="da-DK" sz="2400" b="1" dirty="0">
                <a:solidFill>
                  <a:srgbClr val="1F3643"/>
                </a:solidFill>
                <a:ea typeface="+mn-lt"/>
                <a:cs typeface="+mn-lt"/>
              </a:rPr>
              <a:t> management </a:t>
            </a:r>
            <a:r>
              <a:rPr lang="da-DK" sz="2400" b="1" dirty="0" err="1">
                <a:solidFill>
                  <a:srgbClr val="1F3643"/>
                </a:solidFill>
                <a:ea typeface="+mn-lt"/>
                <a:cs typeface="+mn-lt"/>
              </a:rPr>
              <a:t>within</a:t>
            </a:r>
            <a:r>
              <a:rPr lang="da-DK" sz="2400" b="1" dirty="0">
                <a:solidFill>
                  <a:srgbClr val="1F3643"/>
                </a:solidFill>
                <a:ea typeface="+mn-lt"/>
                <a:cs typeface="+mn-lt"/>
              </a:rPr>
              <a:t> organisations or </a:t>
            </a:r>
            <a:r>
              <a:rPr lang="da-DK" sz="2400" b="1" dirty="0" err="1">
                <a:solidFill>
                  <a:srgbClr val="1F3643"/>
                </a:solidFill>
                <a:ea typeface="+mn-lt"/>
                <a:cs typeface="+mn-lt"/>
              </a:rPr>
              <a:t>projects</a:t>
            </a:r>
            <a:r>
              <a:rPr lang="da-DK" sz="2400" b="1" dirty="0">
                <a:solidFill>
                  <a:srgbClr val="1F3643"/>
                </a:solidFill>
                <a:ea typeface="+mn-lt"/>
                <a:cs typeface="+mn-lt"/>
              </a:rPr>
              <a:t> to </a:t>
            </a:r>
            <a:r>
              <a:rPr lang="da-DK" sz="2400" b="1" dirty="0" err="1">
                <a:solidFill>
                  <a:srgbClr val="1F3643"/>
                </a:solidFill>
                <a:ea typeface="+mn-lt"/>
                <a:cs typeface="+mn-lt"/>
              </a:rPr>
              <a:t>ensure</a:t>
            </a:r>
            <a:r>
              <a:rPr lang="da-DK" sz="2400" b="1" dirty="0">
                <a:solidFill>
                  <a:srgbClr val="1F3643"/>
                </a:solidFill>
                <a:ea typeface="+mn-lt"/>
                <a:cs typeface="+mn-lt"/>
              </a:rPr>
              <a:t> </a:t>
            </a:r>
            <a:r>
              <a:rPr lang="da-DK" sz="2400" b="1" dirty="0" err="1">
                <a:solidFill>
                  <a:srgbClr val="1F3643"/>
                </a:solidFill>
                <a:ea typeface="+mn-lt"/>
                <a:cs typeface="+mn-lt"/>
              </a:rPr>
              <a:t>responsible</a:t>
            </a:r>
            <a:r>
              <a:rPr lang="da-DK" sz="2400" b="1" dirty="0">
                <a:solidFill>
                  <a:srgbClr val="1F3643"/>
                </a:solidFill>
                <a:ea typeface="+mn-lt"/>
                <a:cs typeface="+mn-lt"/>
              </a:rPr>
              <a:t> </a:t>
            </a:r>
            <a:r>
              <a:rPr lang="da-DK" sz="2400" b="1" dirty="0" err="1">
                <a:solidFill>
                  <a:srgbClr val="1F3643"/>
                </a:solidFill>
                <a:ea typeface="+mn-lt"/>
                <a:cs typeface="+mn-lt"/>
              </a:rPr>
              <a:t>behavior</a:t>
            </a:r>
            <a:r>
              <a:rPr lang="da-DK" sz="2400" b="1" dirty="0">
                <a:solidFill>
                  <a:srgbClr val="1F3643"/>
                </a:solidFill>
                <a:ea typeface="+mn-lt"/>
                <a:cs typeface="+mn-lt"/>
              </a:rPr>
              <a:t> and </a:t>
            </a:r>
            <a:r>
              <a:rPr lang="da-DK" sz="2400" b="1" dirty="0" err="1">
                <a:solidFill>
                  <a:srgbClr val="1F3643"/>
                </a:solidFill>
                <a:ea typeface="+mn-lt"/>
                <a:cs typeface="+mn-lt"/>
              </a:rPr>
              <a:t>mitigate</a:t>
            </a:r>
            <a:r>
              <a:rPr lang="da-DK" sz="2400" b="1" dirty="0">
                <a:solidFill>
                  <a:srgbClr val="1F3643"/>
                </a:solidFill>
                <a:ea typeface="+mn-lt"/>
                <a:cs typeface="+mn-lt"/>
              </a:rPr>
              <a:t> legal </a:t>
            </a:r>
            <a:r>
              <a:rPr lang="da-DK" sz="2400" b="1" dirty="0" err="1">
                <a:solidFill>
                  <a:srgbClr val="1F3643"/>
                </a:solidFill>
                <a:ea typeface="+mn-lt"/>
                <a:cs typeface="+mn-lt"/>
              </a:rPr>
              <a:t>risks</a:t>
            </a:r>
            <a:endParaRPr lang="da-DK" sz="2400" b="1" dirty="0">
              <a:solidFill>
                <a:srgbClr val="1F3643"/>
              </a:solidFill>
              <a:ea typeface="+mn-lt"/>
              <a:cs typeface="+mn-lt"/>
            </a:endParaRPr>
          </a:p>
          <a:p>
            <a:pPr marL="342900" indent="-342900">
              <a:buChar char="•"/>
            </a:pPr>
            <a:r>
              <a:rPr lang="da-DK" sz="2400" b="1" dirty="0" err="1"/>
              <a:t>Ethical</a:t>
            </a:r>
            <a:r>
              <a:rPr lang="da-DK" sz="2400" b="1" dirty="0"/>
              <a:t> and legal standards: </a:t>
            </a:r>
            <a:r>
              <a:rPr lang="da-DK" sz="2400" dirty="0" err="1"/>
              <a:t>Integrating</a:t>
            </a:r>
            <a:r>
              <a:rPr lang="da-DK" sz="2400" dirty="0"/>
              <a:t> </a:t>
            </a:r>
            <a:r>
              <a:rPr lang="da-DK" sz="2400" dirty="0" err="1"/>
              <a:t>ethical</a:t>
            </a:r>
            <a:r>
              <a:rPr lang="da-DK" sz="2400" dirty="0"/>
              <a:t> </a:t>
            </a:r>
            <a:r>
              <a:rPr lang="da-DK" sz="2400" dirty="0" err="1"/>
              <a:t>conduct</a:t>
            </a:r>
            <a:r>
              <a:rPr lang="da-DK" sz="2400" dirty="0"/>
              <a:t> and legal </a:t>
            </a:r>
            <a:r>
              <a:rPr lang="da-DK" sz="2400" dirty="0" err="1"/>
              <a:t>compliance</a:t>
            </a:r>
            <a:r>
              <a:rPr lang="da-DK" sz="2400" dirty="0"/>
              <a:t> </a:t>
            </a:r>
            <a:r>
              <a:rPr lang="da-DK" sz="2400" dirty="0" err="1"/>
              <a:t>into</a:t>
            </a:r>
            <a:r>
              <a:rPr lang="da-DK" sz="2400" dirty="0"/>
              <a:t> the </a:t>
            </a:r>
            <a:r>
              <a:rPr lang="da-DK" sz="2400" dirty="0" err="1"/>
              <a:t>project</a:t>
            </a:r>
            <a:endParaRPr lang="da-DK" sz="2400" dirty="0"/>
          </a:p>
          <a:p>
            <a:pPr marL="342900" indent="-342900">
              <a:buChar char="•"/>
            </a:pPr>
            <a:r>
              <a:rPr lang="da-DK" sz="2400" b="1" dirty="0" err="1"/>
              <a:t>Accountability</a:t>
            </a:r>
            <a:r>
              <a:rPr lang="da-DK" sz="2400" b="1" dirty="0"/>
              <a:t> and </a:t>
            </a:r>
            <a:r>
              <a:rPr lang="da-DK" sz="2400" b="1" dirty="0" err="1"/>
              <a:t>compliance</a:t>
            </a:r>
            <a:r>
              <a:rPr lang="da-DK" sz="2400" b="1" dirty="0"/>
              <a:t>: </a:t>
            </a:r>
            <a:r>
              <a:rPr lang="da-DK" sz="2400" dirty="0" err="1"/>
              <a:t>Mitigating</a:t>
            </a:r>
            <a:r>
              <a:rPr lang="da-DK" sz="2400" dirty="0"/>
              <a:t> legal </a:t>
            </a:r>
            <a:r>
              <a:rPr lang="da-DK" sz="2400" dirty="0" err="1"/>
              <a:t>risks</a:t>
            </a:r>
            <a:r>
              <a:rPr lang="da-DK" sz="2400" dirty="0"/>
              <a:t> and </a:t>
            </a:r>
            <a:r>
              <a:rPr lang="da-DK" sz="2400" dirty="0" err="1"/>
              <a:t>vulnerabilities</a:t>
            </a:r>
            <a:r>
              <a:rPr lang="da-DK" sz="2400" dirty="0"/>
              <a:t> </a:t>
            </a:r>
            <a:r>
              <a:rPr lang="da-DK" sz="2400" dirty="0" err="1"/>
              <a:t>through</a:t>
            </a:r>
            <a:r>
              <a:rPr lang="da-DK" sz="2400" dirty="0"/>
              <a:t> </a:t>
            </a:r>
            <a:r>
              <a:rPr lang="da-DK" sz="2400" dirty="0" err="1"/>
              <a:t>compliance</a:t>
            </a:r>
            <a:r>
              <a:rPr lang="da-DK" sz="2400" dirty="0"/>
              <a:t> and </a:t>
            </a:r>
            <a:r>
              <a:rPr lang="da-DK" sz="2400" dirty="0" err="1"/>
              <a:t>reporting</a:t>
            </a:r>
            <a:r>
              <a:rPr lang="da-DK" sz="2400" dirty="0"/>
              <a:t> measures</a:t>
            </a:r>
          </a:p>
          <a:p>
            <a:pPr marL="342900" indent="-342900">
              <a:buChar char="•"/>
            </a:pPr>
            <a:r>
              <a:rPr lang="da-DK" sz="2400" b="1" dirty="0" err="1"/>
              <a:t>Transparency</a:t>
            </a:r>
            <a:r>
              <a:rPr lang="da-DK" sz="2400" b="1" dirty="0"/>
              <a:t> and </a:t>
            </a:r>
            <a:r>
              <a:rPr lang="da-DK" sz="2400" b="1" dirty="0" err="1"/>
              <a:t>risk</a:t>
            </a:r>
            <a:r>
              <a:rPr lang="da-DK" sz="2400" b="1" dirty="0"/>
              <a:t> management:</a:t>
            </a:r>
            <a:r>
              <a:rPr lang="da-DK" sz="2400" dirty="0"/>
              <a:t> </a:t>
            </a:r>
            <a:r>
              <a:rPr lang="da-DK" sz="2400" dirty="0" err="1"/>
              <a:t>Conducting</a:t>
            </a:r>
            <a:r>
              <a:rPr lang="da-DK" sz="2400" dirty="0"/>
              <a:t> </a:t>
            </a:r>
            <a:r>
              <a:rPr lang="da-DK" sz="2400" dirty="0" err="1"/>
              <a:t>risk</a:t>
            </a:r>
            <a:r>
              <a:rPr lang="da-DK" sz="2400" dirty="0"/>
              <a:t> </a:t>
            </a:r>
            <a:r>
              <a:rPr lang="da-DK" sz="2400" dirty="0" err="1"/>
              <a:t>assessments</a:t>
            </a:r>
            <a:r>
              <a:rPr lang="da-DK" sz="2400" dirty="0"/>
              <a:t> and </a:t>
            </a:r>
            <a:r>
              <a:rPr lang="da-DK" sz="2400" dirty="0" err="1"/>
              <a:t>protecting</a:t>
            </a:r>
            <a:r>
              <a:rPr lang="da-DK" sz="2400" dirty="0"/>
              <a:t> sensitive information and data </a:t>
            </a:r>
            <a:r>
              <a:rPr lang="da-DK" sz="2400" dirty="0" err="1"/>
              <a:t>privacy</a:t>
            </a:r>
            <a:endParaRPr lang="da-DK" sz="2400" dirty="0"/>
          </a:p>
        </p:txBody>
      </p:sp>
      <p:sp>
        <p:nvSpPr>
          <p:cNvPr id="3" name="Pladsholder til tekst 2">
            <a:extLst>
              <a:ext uri="{FF2B5EF4-FFF2-40B4-BE49-F238E27FC236}">
                <a16:creationId xmlns:a16="http://schemas.microsoft.com/office/drawing/2014/main" id="{E18222CC-97AC-C47A-8270-DD9C9E58581E}"/>
              </a:ext>
            </a:extLst>
          </p:cNvPr>
          <p:cNvSpPr>
            <a:spLocks noGrp="1"/>
          </p:cNvSpPr>
          <p:nvPr>
            <p:ph type="body" sz="quarter" idx="11"/>
          </p:nvPr>
        </p:nvSpPr>
        <p:spPr/>
        <p:txBody>
          <a:bodyPr lIns="91440" tIns="45720" rIns="91440" bIns="45720" anchor="t"/>
          <a:lstStyle/>
          <a:p>
            <a:r>
              <a:rPr lang="da-DK"/>
              <a:t>Rational approach to </a:t>
            </a:r>
            <a:r>
              <a:rPr lang="da-DK" err="1"/>
              <a:t>ethical</a:t>
            </a:r>
            <a:r>
              <a:rPr lang="da-DK"/>
              <a:t> </a:t>
            </a:r>
            <a:r>
              <a:rPr lang="da-DK" err="1"/>
              <a:t>conduct</a:t>
            </a:r>
            <a:r>
              <a:rPr lang="da-DK"/>
              <a:t> and legal compliance</a:t>
            </a:r>
          </a:p>
        </p:txBody>
      </p:sp>
      <p:sp>
        <p:nvSpPr>
          <p:cNvPr id="4" name="Pladsholder til tekst 3">
            <a:extLst>
              <a:ext uri="{FF2B5EF4-FFF2-40B4-BE49-F238E27FC236}">
                <a16:creationId xmlns:a16="http://schemas.microsoft.com/office/drawing/2014/main" id="{EA759217-90E3-47B0-D4F6-F59EEC7D50E8}"/>
              </a:ext>
            </a:extLst>
          </p:cNvPr>
          <p:cNvSpPr>
            <a:spLocks noGrp="1"/>
          </p:cNvSpPr>
          <p:nvPr>
            <p:ph type="body" sz="quarter" idx="10"/>
          </p:nvPr>
        </p:nvSpPr>
        <p:spPr/>
        <p:txBody>
          <a:bodyPr lIns="91440" tIns="45720" rIns="91440" bIns="45720" anchor="t"/>
          <a:lstStyle/>
          <a:p>
            <a:r>
              <a:rPr lang="da-DK" err="1">
                <a:ea typeface="+mj-lt"/>
                <a:cs typeface="+mj-lt"/>
              </a:rPr>
              <a:t>Ethical</a:t>
            </a:r>
            <a:r>
              <a:rPr lang="da-DK">
                <a:ea typeface="+mj-lt"/>
                <a:cs typeface="+mj-lt"/>
              </a:rPr>
              <a:t> and legal </a:t>
            </a:r>
            <a:r>
              <a:rPr lang="da-DK" err="1">
                <a:ea typeface="+mj-lt"/>
                <a:cs typeface="+mj-lt"/>
              </a:rPr>
              <a:t>governance</a:t>
            </a:r>
            <a:endParaRPr lang="da-DK" err="1"/>
          </a:p>
        </p:txBody>
      </p:sp>
    </p:spTree>
    <p:extLst>
      <p:ext uri="{BB962C8B-B14F-4D97-AF65-F5344CB8AC3E}">
        <p14:creationId xmlns:p14="http://schemas.microsoft.com/office/powerpoint/2010/main" val="317564907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2A6FCA3E-2EB8-1646-CA28-AA259AB14E2E}"/>
              </a:ext>
            </a:extLst>
          </p:cNvPr>
          <p:cNvSpPr>
            <a:spLocks noGrp="1"/>
          </p:cNvSpPr>
          <p:nvPr>
            <p:ph type="body" sz="quarter" idx="12"/>
          </p:nvPr>
        </p:nvSpPr>
        <p:spPr/>
        <p:txBody>
          <a:bodyPr lIns="91440" tIns="45720" rIns="91440" bIns="45720" anchor="t"/>
          <a:lstStyle/>
          <a:p>
            <a:r>
              <a:rPr lang="da-DK" sz="2400" b="1" err="1"/>
              <a:t>Institutional</a:t>
            </a:r>
            <a:r>
              <a:rPr lang="da-DK" sz="2400" b="1"/>
              <a:t> frameworks</a:t>
            </a:r>
          </a:p>
          <a:p>
            <a:pPr marL="342900" indent="-342900">
              <a:buChar char="•"/>
            </a:pPr>
            <a:r>
              <a:rPr lang="da-DK" sz="2400"/>
              <a:t>Research </a:t>
            </a:r>
            <a:r>
              <a:rPr lang="da-DK" sz="2400" err="1"/>
              <a:t>integrity</a:t>
            </a:r>
            <a:r>
              <a:rPr lang="da-DK" sz="2400"/>
              <a:t> and </a:t>
            </a:r>
            <a:r>
              <a:rPr lang="da-DK" sz="2400" err="1"/>
              <a:t>responsible</a:t>
            </a:r>
            <a:r>
              <a:rPr lang="da-DK" sz="2400"/>
              <a:t> </a:t>
            </a:r>
            <a:r>
              <a:rPr lang="da-DK" sz="2400" err="1"/>
              <a:t>conduct</a:t>
            </a:r>
            <a:r>
              <a:rPr lang="da-DK" sz="2400"/>
              <a:t> of research</a:t>
            </a:r>
          </a:p>
          <a:p>
            <a:pPr marL="342900" indent="-342900">
              <a:buChar char="•"/>
            </a:pPr>
            <a:r>
              <a:rPr lang="da-DK" sz="2400" err="1"/>
              <a:t>Ethics</a:t>
            </a:r>
            <a:r>
              <a:rPr lang="da-DK" sz="2400"/>
              <a:t> </a:t>
            </a:r>
            <a:r>
              <a:rPr lang="da-DK" sz="2400" err="1"/>
              <a:t>training</a:t>
            </a:r>
            <a:r>
              <a:rPr lang="da-DK" sz="2400"/>
              <a:t> and </a:t>
            </a:r>
            <a:r>
              <a:rPr lang="da-DK" sz="2400" err="1"/>
              <a:t>institutional</a:t>
            </a:r>
            <a:r>
              <a:rPr lang="da-DK" sz="2400"/>
              <a:t> </a:t>
            </a:r>
            <a:r>
              <a:rPr lang="da-DK" sz="2400" err="1"/>
              <a:t>review</a:t>
            </a:r>
            <a:r>
              <a:rPr lang="da-DK" sz="2400"/>
              <a:t> </a:t>
            </a:r>
            <a:r>
              <a:rPr lang="da-DK" sz="2400" err="1"/>
              <a:t>boards</a:t>
            </a:r>
            <a:endParaRPr lang="da-DK" sz="2400"/>
          </a:p>
          <a:p>
            <a:pPr marL="342900" indent="-342900">
              <a:buChar char="•"/>
            </a:pPr>
            <a:r>
              <a:rPr lang="da-DK" sz="2400"/>
              <a:t>Whistleblower </a:t>
            </a:r>
            <a:r>
              <a:rPr lang="da-DK" sz="2400" err="1"/>
              <a:t>policies</a:t>
            </a:r>
            <a:endParaRPr lang="da-DK" sz="2400"/>
          </a:p>
          <a:p>
            <a:r>
              <a:rPr lang="da-DK" sz="2400" b="1"/>
              <a:t>Open science and </a:t>
            </a:r>
            <a:r>
              <a:rPr lang="da-DK" sz="2400" b="1" err="1"/>
              <a:t>Responsible</a:t>
            </a:r>
            <a:r>
              <a:rPr lang="da-DK" sz="2400" b="1"/>
              <a:t> research and innovation (RRI)</a:t>
            </a:r>
          </a:p>
          <a:p>
            <a:pPr marL="342900" indent="-342900">
              <a:buChar char="•"/>
            </a:pPr>
            <a:r>
              <a:rPr lang="da-DK" sz="2400" err="1"/>
              <a:t>Transparency</a:t>
            </a:r>
            <a:r>
              <a:rPr lang="da-DK" sz="2400"/>
              <a:t> and </a:t>
            </a:r>
            <a:r>
              <a:rPr lang="da-DK" sz="2400" err="1"/>
              <a:t>openness</a:t>
            </a:r>
            <a:r>
              <a:rPr lang="da-DK" sz="2400"/>
              <a:t> in all </a:t>
            </a:r>
            <a:r>
              <a:rPr lang="da-DK" sz="2400" err="1"/>
              <a:t>phases</a:t>
            </a:r>
            <a:r>
              <a:rPr lang="da-DK" sz="2400"/>
              <a:t> of research</a:t>
            </a:r>
          </a:p>
          <a:p>
            <a:pPr marL="342900" indent="-342900">
              <a:buChar char="•"/>
            </a:pPr>
            <a:r>
              <a:rPr lang="da-DK" sz="2400"/>
              <a:t>Stakeholder engagement and </a:t>
            </a:r>
            <a:r>
              <a:rPr lang="da-DK" sz="2400" err="1"/>
              <a:t>adherence</a:t>
            </a:r>
            <a:r>
              <a:rPr lang="da-DK" sz="2400"/>
              <a:t> to JEDI </a:t>
            </a:r>
            <a:r>
              <a:rPr lang="da-DK" sz="2400" err="1"/>
              <a:t>principles</a:t>
            </a:r>
            <a:endParaRPr lang="da-DK" sz="2400"/>
          </a:p>
          <a:p>
            <a:pPr marL="342900" indent="-342900">
              <a:buChar char="•"/>
            </a:pPr>
            <a:r>
              <a:rPr lang="da-DK" sz="2400"/>
              <a:t>Anticipation, </a:t>
            </a:r>
            <a:r>
              <a:rPr lang="da-DK" sz="2400" err="1"/>
              <a:t>reflection</a:t>
            </a:r>
            <a:r>
              <a:rPr lang="da-DK" sz="2400"/>
              <a:t>, </a:t>
            </a:r>
            <a:r>
              <a:rPr lang="da-DK" sz="2400" err="1"/>
              <a:t>inclusion</a:t>
            </a:r>
            <a:r>
              <a:rPr lang="da-DK" sz="2400"/>
              <a:t>, and </a:t>
            </a:r>
            <a:r>
              <a:rPr lang="da-DK" sz="2400" err="1"/>
              <a:t>responsiveness</a:t>
            </a:r>
            <a:endParaRPr lang="da-DK" sz="2400"/>
          </a:p>
        </p:txBody>
      </p:sp>
      <p:sp>
        <p:nvSpPr>
          <p:cNvPr id="3" name="Pladsholder til tekst 2">
            <a:extLst>
              <a:ext uri="{FF2B5EF4-FFF2-40B4-BE49-F238E27FC236}">
                <a16:creationId xmlns:a16="http://schemas.microsoft.com/office/drawing/2014/main" id="{6AA0BE2E-6BB4-9430-9166-119E706DA8A1}"/>
              </a:ext>
            </a:extLst>
          </p:cNvPr>
          <p:cNvSpPr>
            <a:spLocks noGrp="1"/>
          </p:cNvSpPr>
          <p:nvPr>
            <p:ph type="body" sz="quarter" idx="11"/>
          </p:nvPr>
        </p:nvSpPr>
        <p:spPr/>
        <p:txBody>
          <a:bodyPr lIns="91440" tIns="45720" rIns="91440" bIns="45720" anchor="t"/>
          <a:lstStyle/>
          <a:p>
            <a:r>
              <a:rPr lang="da-DK" dirty="0"/>
              <a:t>Elements of an </a:t>
            </a:r>
            <a:r>
              <a:rPr lang="da-DK" dirty="0" err="1"/>
              <a:t>ethical</a:t>
            </a:r>
            <a:r>
              <a:rPr lang="da-DK" dirty="0"/>
              <a:t> </a:t>
            </a:r>
            <a:r>
              <a:rPr lang="da-DK" dirty="0" err="1"/>
              <a:t>infrastructure</a:t>
            </a:r>
            <a:r>
              <a:rPr lang="da-DK" dirty="0"/>
              <a:t> for </a:t>
            </a:r>
            <a:r>
              <a:rPr lang="da-DK" dirty="0" err="1"/>
              <a:t>citizen</a:t>
            </a:r>
            <a:r>
              <a:rPr lang="da-DK" dirty="0"/>
              <a:t> science</a:t>
            </a:r>
          </a:p>
        </p:txBody>
      </p:sp>
      <p:sp>
        <p:nvSpPr>
          <p:cNvPr id="4" name="Pladsholder til tekst 3">
            <a:extLst>
              <a:ext uri="{FF2B5EF4-FFF2-40B4-BE49-F238E27FC236}">
                <a16:creationId xmlns:a16="http://schemas.microsoft.com/office/drawing/2014/main" id="{ADA71322-4F43-163C-762D-61F7D93EA2BF}"/>
              </a:ext>
            </a:extLst>
          </p:cNvPr>
          <p:cNvSpPr>
            <a:spLocks noGrp="1"/>
          </p:cNvSpPr>
          <p:nvPr>
            <p:ph type="body" sz="quarter" idx="10"/>
          </p:nvPr>
        </p:nvSpPr>
        <p:spPr/>
        <p:txBody>
          <a:bodyPr lIns="91440" tIns="45720" rIns="91440" bIns="45720" anchor="t"/>
          <a:lstStyle/>
          <a:p>
            <a:r>
              <a:rPr lang="da-DK" dirty="0" err="1"/>
              <a:t>Integrating</a:t>
            </a:r>
            <a:r>
              <a:rPr lang="da-DK" dirty="0"/>
              <a:t> </a:t>
            </a:r>
            <a:r>
              <a:rPr lang="da-DK" dirty="0" err="1"/>
              <a:t>ethical</a:t>
            </a:r>
            <a:r>
              <a:rPr lang="da-DK" dirty="0"/>
              <a:t> </a:t>
            </a:r>
            <a:r>
              <a:rPr lang="da-DK" dirty="0" err="1"/>
              <a:t>considerations</a:t>
            </a:r>
            <a:r>
              <a:rPr lang="da-DK" dirty="0"/>
              <a:t> </a:t>
            </a:r>
            <a:r>
              <a:rPr lang="da-DK" dirty="0" err="1"/>
              <a:t>into</a:t>
            </a:r>
            <a:r>
              <a:rPr lang="da-DK" dirty="0"/>
              <a:t> all </a:t>
            </a:r>
            <a:r>
              <a:rPr lang="da-DK" dirty="0" err="1"/>
              <a:t>aspects</a:t>
            </a:r>
            <a:r>
              <a:rPr lang="da-DK" dirty="0"/>
              <a:t> of </a:t>
            </a:r>
            <a:r>
              <a:rPr lang="da-DK" dirty="0" err="1"/>
              <a:t>citizen</a:t>
            </a:r>
            <a:r>
              <a:rPr lang="da-DK" dirty="0"/>
              <a:t> science </a:t>
            </a:r>
            <a:r>
              <a:rPr lang="da-DK" dirty="0" err="1"/>
              <a:t>projects</a:t>
            </a:r>
            <a:endParaRPr lang="da-DK" dirty="0"/>
          </a:p>
        </p:txBody>
      </p:sp>
    </p:spTree>
    <p:extLst>
      <p:ext uri="{BB962C8B-B14F-4D97-AF65-F5344CB8AC3E}">
        <p14:creationId xmlns:p14="http://schemas.microsoft.com/office/powerpoint/2010/main" val="294651827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05F263-98A9-ACEF-07A7-DD4260C9EE96}"/>
              </a:ext>
            </a:extLst>
          </p:cNvPr>
          <p:cNvSpPr>
            <a:spLocks noGrp="1"/>
          </p:cNvSpPr>
          <p:nvPr>
            <p:ph type="body" sz="quarter" idx="10"/>
          </p:nvPr>
        </p:nvSpPr>
        <p:spPr>
          <a:xfrm>
            <a:off x="1109662" y="5363897"/>
            <a:ext cx="5600778" cy="398012"/>
          </a:xfrm>
        </p:spPr>
        <p:txBody>
          <a:bodyPr lIns="91440" tIns="45720" rIns="91440" bIns="45720" anchor="t"/>
          <a:lstStyle/>
          <a:p>
            <a:r>
              <a:rPr lang="da-DK" dirty="0">
                <a:ea typeface="+mn-lt"/>
                <a:cs typeface="+mn-lt"/>
              </a:rPr>
              <a:t>Training </a:t>
            </a:r>
            <a:r>
              <a:rPr lang="da-DK" dirty="0" err="1">
                <a:ea typeface="+mn-lt"/>
                <a:cs typeface="+mn-lt"/>
              </a:rPr>
              <a:t>Module</a:t>
            </a:r>
            <a:r>
              <a:rPr lang="da-DK" dirty="0">
                <a:ea typeface="+mn-lt"/>
                <a:cs typeface="+mn-lt"/>
              </a:rPr>
              <a:t> 3.2.2</a:t>
            </a:r>
            <a:endParaRPr lang="da-DK" dirty="0"/>
          </a:p>
        </p:txBody>
      </p:sp>
      <p:sp>
        <p:nvSpPr>
          <p:cNvPr id="5" name="Text Placeholder 4">
            <a:extLst>
              <a:ext uri="{FF2B5EF4-FFF2-40B4-BE49-F238E27FC236}">
                <a16:creationId xmlns:a16="http://schemas.microsoft.com/office/drawing/2014/main" id="{7C2189B7-679C-1393-B3DD-BC0D16928799}"/>
              </a:ext>
            </a:extLst>
          </p:cNvPr>
          <p:cNvSpPr>
            <a:spLocks noGrp="1"/>
          </p:cNvSpPr>
          <p:nvPr>
            <p:ph type="body" sz="quarter" idx="12"/>
          </p:nvPr>
        </p:nvSpPr>
        <p:spPr>
          <a:xfrm>
            <a:off x="1109662" y="2180706"/>
            <a:ext cx="5120315" cy="577850"/>
          </a:xfrm>
        </p:spPr>
        <p:txBody>
          <a:bodyPr/>
          <a:lstStyle/>
          <a:p>
            <a:r>
              <a:rPr lang="en-US" dirty="0"/>
              <a:t>Building institutional contact points for effective citizen science support</a:t>
            </a:r>
            <a:endParaRPr lang="da-DK" dirty="0"/>
          </a:p>
        </p:txBody>
      </p:sp>
    </p:spTree>
    <p:extLst>
      <p:ext uri="{BB962C8B-B14F-4D97-AF65-F5344CB8AC3E}">
        <p14:creationId xmlns:p14="http://schemas.microsoft.com/office/powerpoint/2010/main" val="398614272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028A0539-0132-EE93-A891-85E043A59099}"/>
              </a:ext>
            </a:extLst>
          </p:cNvPr>
          <p:cNvSpPr>
            <a:spLocks noGrp="1"/>
          </p:cNvSpPr>
          <p:nvPr>
            <p:ph type="body" sz="quarter" idx="12"/>
          </p:nvPr>
        </p:nvSpPr>
        <p:spPr/>
        <p:txBody>
          <a:bodyPr lIns="91440" tIns="45720" rIns="91440" bIns="45720" anchor="t"/>
          <a:lstStyle/>
          <a:p>
            <a:r>
              <a:rPr lang="da-DK" sz="2400" b="1" err="1">
                <a:solidFill>
                  <a:srgbClr val="1F3643"/>
                </a:solidFill>
                <a:ea typeface="+mn-lt"/>
                <a:cs typeface="+mn-lt"/>
              </a:rPr>
              <a:t>Promoting</a:t>
            </a:r>
            <a:r>
              <a:rPr lang="da-DK" sz="2400" b="1">
                <a:solidFill>
                  <a:srgbClr val="1F3643"/>
                </a:solidFill>
                <a:ea typeface="+mn-lt"/>
                <a:cs typeface="+mn-lt"/>
              </a:rPr>
              <a:t> </a:t>
            </a:r>
            <a:r>
              <a:rPr lang="da-DK" sz="2400" b="1" err="1">
                <a:solidFill>
                  <a:srgbClr val="1F3643"/>
                </a:solidFill>
                <a:ea typeface="+mn-lt"/>
                <a:cs typeface="+mn-lt"/>
              </a:rPr>
              <a:t>resources</a:t>
            </a:r>
            <a:r>
              <a:rPr lang="da-DK" sz="2400" b="1">
                <a:solidFill>
                  <a:srgbClr val="1F3643"/>
                </a:solidFill>
                <a:ea typeface="+mn-lt"/>
                <a:cs typeface="+mn-lt"/>
              </a:rPr>
              <a:t> and support </a:t>
            </a:r>
            <a:r>
              <a:rPr lang="da-DK" sz="2400" b="1" err="1">
                <a:solidFill>
                  <a:srgbClr val="1F3643"/>
                </a:solidFill>
                <a:ea typeface="+mn-lt"/>
                <a:cs typeface="+mn-lt"/>
              </a:rPr>
              <a:t>infrastructure</a:t>
            </a:r>
            <a:r>
              <a:rPr lang="da-DK" sz="2400" b="1">
                <a:solidFill>
                  <a:srgbClr val="1F3643"/>
                </a:solidFill>
                <a:ea typeface="+mn-lt"/>
                <a:cs typeface="+mn-lt"/>
              </a:rPr>
              <a:t> for </a:t>
            </a:r>
            <a:r>
              <a:rPr lang="da-DK" sz="2400" b="1" err="1">
                <a:solidFill>
                  <a:srgbClr val="1F3643"/>
                </a:solidFill>
                <a:ea typeface="+mn-lt"/>
                <a:cs typeface="+mn-lt"/>
              </a:rPr>
              <a:t>citizen</a:t>
            </a:r>
            <a:r>
              <a:rPr lang="da-DK" sz="2400" b="1">
                <a:solidFill>
                  <a:srgbClr val="1F3643"/>
                </a:solidFill>
                <a:ea typeface="+mn-lt"/>
                <a:cs typeface="+mn-lt"/>
              </a:rPr>
              <a:t> science </a:t>
            </a:r>
            <a:r>
              <a:rPr lang="da-DK" sz="2400" b="1" err="1">
                <a:solidFill>
                  <a:srgbClr val="1F3643"/>
                </a:solidFill>
                <a:ea typeface="+mn-lt"/>
                <a:cs typeface="+mn-lt"/>
              </a:rPr>
              <a:t>enhances</a:t>
            </a:r>
            <a:r>
              <a:rPr lang="da-DK" sz="2400" b="1">
                <a:solidFill>
                  <a:srgbClr val="1F3643"/>
                </a:solidFill>
                <a:ea typeface="+mn-lt"/>
                <a:cs typeface="+mn-lt"/>
              </a:rPr>
              <a:t> </a:t>
            </a:r>
            <a:r>
              <a:rPr lang="da-DK" sz="2400" b="1" err="1">
                <a:solidFill>
                  <a:srgbClr val="1F3643"/>
                </a:solidFill>
                <a:ea typeface="+mn-lt"/>
                <a:cs typeface="+mn-lt"/>
              </a:rPr>
              <a:t>accessibility</a:t>
            </a:r>
            <a:r>
              <a:rPr lang="da-DK" sz="2400" b="1">
                <a:solidFill>
                  <a:srgbClr val="1F3643"/>
                </a:solidFill>
                <a:ea typeface="+mn-lt"/>
                <a:cs typeface="+mn-lt"/>
              </a:rPr>
              <a:t>, </a:t>
            </a:r>
            <a:r>
              <a:rPr lang="da-DK" sz="2400" b="1" err="1">
                <a:solidFill>
                  <a:srgbClr val="1F3643"/>
                </a:solidFill>
                <a:ea typeface="+mn-lt"/>
                <a:cs typeface="+mn-lt"/>
              </a:rPr>
              <a:t>elevates</a:t>
            </a:r>
            <a:r>
              <a:rPr lang="da-DK" sz="2400" b="1">
                <a:solidFill>
                  <a:srgbClr val="1F3643"/>
                </a:solidFill>
                <a:ea typeface="+mn-lt"/>
                <a:cs typeface="+mn-lt"/>
              </a:rPr>
              <a:t> research </a:t>
            </a:r>
            <a:r>
              <a:rPr lang="da-DK" sz="2400" b="1" err="1">
                <a:solidFill>
                  <a:srgbClr val="1F3643"/>
                </a:solidFill>
                <a:ea typeface="+mn-lt"/>
                <a:cs typeface="+mn-lt"/>
              </a:rPr>
              <a:t>quality</a:t>
            </a:r>
            <a:r>
              <a:rPr lang="da-DK" sz="2400" b="1">
                <a:solidFill>
                  <a:srgbClr val="1F3643"/>
                </a:solidFill>
                <a:ea typeface="+mn-lt"/>
                <a:cs typeface="+mn-lt"/>
              </a:rPr>
              <a:t>, and </a:t>
            </a:r>
            <a:r>
              <a:rPr lang="da-DK" sz="2400" b="1" err="1">
                <a:solidFill>
                  <a:srgbClr val="1F3643"/>
                </a:solidFill>
                <a:ea typeface="+mn-lt"/>
                <a:cs typeface="+mn-lt"/>
              </a:rPr>
              <a:t>ensures</a:t>
            </a:r>
            <a:r>
              <a:rPr lang="da-DK" sz="2400" b="1">
                <a:solidFill>
                  <a:srgbClr val="1F3643"/>
                </a:solidFill>
                <a:ea typeface="+mn-lt"/>
                <a:cs typeface="+mn-lt"/>
              </a:rPr>
              <a:t> </a:t>
            </a:r>
            <a:r>
              <a:rPr lang="da-DK" sz="2400" b="1" err="1">
                <a:solidFill>
                  <a:srgbClr val="1F3643"/>
                </a:solidFill>
                <a:ea typeface="+mn-lt"/>
                <a:cs typeface="+mn-lt"/>
              </a:rPr>
              <a:t>sustainability</a:t>
            </a:r>
            <a:r>
              <a:rPr lang="da-DK" sz="2400" b="1">
                <a:solidFill>
                  <a:srgbClr val="1F3643"/>
                </a:solidFill>
                <a:ea typeface="+mn-lt"/>
                <a:cs typeface="+mn-lt"/>
              </a:rPr>
              <a:t>, </a:t>
            </a:r>
            <a:r>
              <a:rPr lang="da-DK" sz="2400" b="1" err="1">
                <a:solidFill>
                  <a:srgbClr val="1F3643"/>
                </a:solidFill>
                <a:ea typeface="+mn-lt"/>
                <a:cs typeface="+mn-lt"/>
              </a:rPr>
              <a:t>leading</a:t>
            </a:r>
            <a:r>
              <a:rPr lang="da-DK" sz="2400" b="1">
                <a:solidFill>
                  <a:srgbClr val="1F3643"/>
                </a:solidFill>
                <a:ea typeface="+mn-lt"/>
                <a:cs typeface="+mn-lt"/>
              </a:rPr>
              <a:t> to more </a:t>
            </a:r>
            <a:r>
              <a:rPr lang="da-DK" sz="2400" b="1" err="1">
                <a:solidFill>
                  <a:srgbClr val="1F3643"/>
                </a:solidFill>
                <a:ea typeface="+mn-lt"/>
                <a:cs typeface="+mn-lt"/>
              </a:rPr>
              <a:t>impactful</a:t>
            </a:r>
            <a:r>
              <a:rPr lang="da-DK" sz="2400" b="1">
                <a:solidFill>
                  <a:srgbClr val="1F3643"/>
                </a:solidFill>
                <a:ea typeface="+mn-lt"/>
                <a:cs typeface="+mn-lt"/>
              </a:rPr>
              <a:t> and inclusive </a:t>
            </a:r>
            <a:r>
              <a:rPr lang="da-DK" sz="2400" b="1" err="1">
                <a:solidFill>
                  <a:srgbClr val="1F3643"/>
                </a:solidFill>
                <a:ea typeface="+mn-lt"/>
                <a:cs typeface="+mn-lt"/>
              </a:rPr>
              <a:t>scientific</a:t>
            </a:r>
            <a:r>
              <a:rPr lang="da-DK" sz="2400" b="1">
                <a:solidFill>
                  <a:srgbClr val="1F3643"/>
                </a:solidFill>
                <a:ea typeface="+mn-lt"/>
                <a:cs typeface="+mn-lt"/>
              </a:rPr>
              <a:t> </a:t>
            </a:r>
            <a:r>
              <a:rPr lang="da-DK" sz="2400" b="1" err="1">
                <a:solidFill>
                  <a:srgbClr val="1F3643"/>
                </a:solidFill>
                <a:ea typeface="+mn-lt"/>
                <a:cs typeface="+mn-lt"/>
              </a:rPr>
              <a:t>contributions</a:t>
            </a:r>
            <a:endParaRPr lang="da-DK" sz="2400" b="1">
              <a:solidFill>
                <a:srgbClr val="1F3643"/>
              </a:solidFill>
              <a:ea typeface="+mn-lt"/>
              <a:cs typeface="+mn-lt"/>
            </a:endParaRPr>
          </a:p>
          <a:p>
            <a:pPr marL="457200" indent="-457200">
              <a:buChar char="•"/>
            </a:pPr>
            <a:r>
              <a:rPr lang="da-DK" sz="2000" b="1"/>
              <a:t>Accessibility and </a:t>
            </a:r>
            <a:r>
              <a:rPr lang="da-DK" sz="2000" b="1" err="1"/>
              <a:t>inclusivity</a:t>
            </a:r>
            <a:r>
              <a:rPr lang="da-DK" sz="2000" b="1"/>
              <a:t>:</a:t>
            </a:r>
            <a:r>
              <a:rPr lang="da-DK" sz="2000"/>
              <a:t> </a:t>
            </a:r>
            <a:r>
              <a:rPr lang="da-DK" sz="2000" err="1">
                <a:solidFill>
                  <a:srgbClr val="1F3643"/>
                </a:solidFill>
                <a:ea typeface="+mn-lt"/>
                <a:cs typeface="+mn-lt"/>
              </a:rPr>
              <a:t>allowing</a:t>
            </a:r>
            <a:r>
              <a:rPr lang="da-DK" sz="2000">
                <a:solidFill>
                  <a:srgbClr val="1F3643"/>
                </a:solidFill>
                <a:ea typeface="+mn-lt"/>
                <a:cs typeface="+mn-lt"/>
              </a:rPr>
              <a:t> a diverse range of participants to </a:t>
            </a:r>
            <a:r>
              <a:rPr lang="da-DK" sz="2000" err="1">
                <a:solidFill>
                  <a:srgbClr val="1F3643"/>
                </a:solidFill>
                <a:ea typeface="+mn-lt"/>
                <a:cs typeface="+mn-lt"/>
              </a:rPr>
              <a:t>engage</a:t>
            </a:r>
            <a:r>
              <a:rPr lang="da-DK" sz="2000">
                <a:solidFill>
                  <a:srgbClr val="1F3643"/>
                </a:solidFill>
                <a:ea typeface="+mn-lt"/>
                <a:cs typeface="+mn-lt"/>
              </a:rPr>
              <a:t> </a:t>
            </a:r>
            <a:r>
              <a:rPr lang="da-DK" sz="2000" err="1">
                <a:solidFill>
                  <a:srgbClr val="1F3643"/>
                </a:solidFill>
                <a:ea typeface="+mn-lt"/>
                <a:cs typeface="+mn-lt"/>
              </a:rPr>
              <a:t>regardless</a:t>
            </a:r>
            <a:r>
              <a:rPr lang="da-DK" sz="2000">
                <a:solidFill>
                  <a:srgbClr val="1F3643"/>
                </a:solidFill>
                <a:ea typeface="+mn-lt"/>
                <a:cs typeface="+mn-lt"/>
              </a:rPr>
              <a:t> of </a:t>
            </a:r>
            <a:r>
              <a:rPr lang="da-DK" sz="2000" err="1">
                <a:solidFill>
                  <a:srgbClr val="1F3643"/>
                </a:solidFill>
                <a:ea typeface="+mn-lt"/>
                <a:cs typeface="+mn-lt"/>
              </a:rPr>
              <a:t>their</a:t>
            </a:r>
            <a:r>
              <a:rPr lang="da-DK" sz="2000">
                <a:solidFill>
                  <a:srgbClr val="1F3643"/>
                </a:solidFill>
                <a:ea typeface="+mn-lt"/>
                <a:cs typeface="+mn-lt"/>
              </a:rPr>
              <a:t> location, </a:t>
            </a:r>
            <a:r>
              <a:rPr lang="da-DK" sz="2000" err="1">
                <a:solidFill>
                  <a:srgbClr val="1F3643"/>
                </a:solidFill>
                <a:ea typeface="+mn-lt"/>
                <a:cs typeface="+mn-lt"/>
              </a:rPr>
              <a:t>background</a:t>
            </a:r>
            <a:r>
              <a:rPr lang="da-DK" sz="2000">
                <a:solidFill>
                  <a:srgbClr val="1F3643"/>
                </a:solidFill>
                <a:ea typeface="+mn-lt"/>
                <a:cs typeface="+mn-lt"/>
              </a:rPr>
              <a:t>, or </a:t>
            </a:r>
            <a:r>
              <a:rPr lang="da-DK" sz="2000" err="1">
                <a:solidFill>
                  <a:srgbClr val="1F3643"/>
                </a:solidFill>
                <a:ea typeface="+mn-lt"/>
                <a:cs typeface="+mn-lt"/>
              </a:rPr>
              <a:t>resources</a:t>
            </a:r>
            <a:endParaRPr lang="da-DK" sz="2000" err="1">
              <a:solidFill>
                <a:srgbClr val="1F3643"/>
              </a:solidFill>
            </a:endParaRPr>
          </a:p>
          <a:p>
            <a:pPr marL="457200" indent="-457200">
              <a:buChar char="•"/>
            </a:pPr>
            <a:r>
              <a:rPr lang="da-DK" sz="2000" b="1" err="1"/>
              <a:t>Quality</a:t>
            </a:r>
            <a:r>
              <a:rPr lang="da-DK" sz="2000" b="1"/>
              <a:t> and </a:t>
            </a:r>
            <a:r>
              <a:rPr lang="da-DK" sz="2000" b="1" err="1"/>
              <a:t>impact</a:t>
            </a:r>
            <a:r>
              <a:rPr lang="da-DK" sz="2000" b="1"/>
              <a:t>:</a:t>
            </a:r>
            <a:r>
              <a:rPr lang="da-DK" sz="2000"/>
              <a:t> </a:t>
            </a:r>
            <a:r>
              <a:rPr lang="da-DK" sz="2000">
                <a:solidFill>
                  <a:srgbClr val="1F3643"/>
                </a:solidFill>
                <a:ea typeface="+mn-lt"/>
                <a:cs typeface="+mn-lt"/>
              </a:rPr>
              <a:t>enabling </a:t>
            </a:r>
            <a:r>
              <a:rPr lang="da-DK" sz="2000" err="1">
                <a:solidFill>
                  <a:srgbClr val="1F3643"/>
                </a:solidFill>
                <a:ea typeface="+mn-lt"/>
                <a:cs typeface="+mn-lt"/>
              </a:rPr>
              <a:t>better</a:t>
            </a:r>
            <a:r>
              <a:rPr lang="da-DK" sz="2000">
                <a:solidFill>
                  <a:srgbClr val="1F3643"/>
                </a:solidFill>
                <a:ea typeface="+mn-lt"/>
                <a:cs typeface="+mn-lt"/>
              </a:rPr>
              <a:t> </a:t>
            </a:r>
            <a:r>
              <a:rPr lang="da-DK" sz="2000" err="1">
                <a:solidFill>
                  <a:srgbClr val="1F3643"/>
                </a:solidFill>
                <a:ea typeface="+mn-lt"/>
                <a:cs typeface="+mn-lt"/>
              </a:rPr>
              <a:t>training</a:t>
            </a:r>
            <a:r>
              <a:rPr lang="da-DK" sz="2000">
                <a:solidFill>
                  <a:srgbClr val="1F3643"/>
                </a:solidFill>
                <a:ea typeface="+mn-lt"/>
                <a:cs typeface="+mn-lt"/>
              </a:rPr>
              <a:t>, data </a:t>
            </a:r>
            <a:r>
              <a:rPr lang="da-DK" sz="2000" err="1">
                <a:solidFill>
                  <a:srgbClr val="1F3643"/>
                </a:solidFill>
                <a:ea typeface="+mn-lt"/>
                <a:cs typeface="+mn-lt"/>
              </a:rPr>
              <a:t>collection</a:t>
            </a:r>
            <a:r>
              <a:rPr lang="da-DK" sz="2000">
                <a:solidFill>
                  <a:srgbClr val="1F3643"/>
                </a:solidFill>
                <a:ea typeface="+mn-lt"/>
                <a:cs typeface="+mn-lt"/>
              </a:rPr>
              <a:t> </a:t>
            </a:r>
            <a:r>
              <a:rPr lang="da-DK" sz="2000" err="1">
                <a:solidFill>
                  <a:srgbClr val="1F3643"/>
                </a:solidFill>
                <a:ea typeface="+mn-lt"/>
                <a:cs typeface="+mn-lt"/>
              </a:rPr>
              <a:t>tools</a:t>
            </a:r>
            <a:r>
              <a:rPr lang="da-DK" sz="2000">
                <a:solidFill>
                  <a:srgbClr val="1F3643"/>
                </a:solidFill>
                <a:ea typeface="+mn-lt"/>
                <a:cs typeface="+mn-lt"/>
              </a:rPr>
              <a:t>, and </a:t>
            </a:r>
            <a:r>
              <a:rPr lang="da-DK" sz="2000" err="1">
                <a:solidFill>
                  <a:srgbClr val="1F3643"/>
                </a:solidFill>
                <a:ea typeface="+mn-lt"/>
                <a:cs typeface="+mn-lt"/>
              </a:rPr>
              <a:t>project</a:t>
            </a:r>
            <a:r>
              <a:rPr lang="da-DK" sz="2000">
                <a:solidFill>
                  <a:srgbClr val="1F3643"/>
                </a:solidFill>
                <a:ea typeface="+mn-lt"/>
                <a:cs typeface="+mn-lt"/>
              </a:rPr>
              <a:t> management, </a:t>
            </a:r>
            <a:r>
              <a:rPr lang="da-DK" sz="2000" err="1">
                <a:solidFill>
                  <a:srgbClr val="1F3643"/>
                </a:solidFill>
                <a:ea typeface="+mn-lt"/>
                <a:cs typeface="+mn-lt"/>
              </a:rPr>
              <a:t>ultimately</a:t>
            </a:r>
            <a:r>
              <a:rPr lang="da-DK" sz="2000">
                <a:solidFill>
                  <a:srgbClr val="1F3643"/>
                </a:solidFill>
                <a:ea typeface="+mn-lt"/>
                <a:cs typeface="+mn-lt"/>
              </a:rPr>
              <a:t> </a:t>
            </a:r>
            <a:r>
              <a:rPr lang="da-DK" sz="2000" err="1">
                <a:solidFill>
                  <a:srgbClr val="1F3643"/>
                </a:solidFill>
                <a:ea typeface="+mn-lt"/>
                <a:cs typeface="+mn-lt"/>
              </a:rPr>
              <a:t>improving</a:t>
            </a:r>
            <a:r>
              <a:rPr lang="da-DK" sz="2000">
                <a:solidFill>
                  <a:srgbClr val="1F3643"/>
                </a:solidFill>
                <a:ea typeface="+mn-lt"/>
                <a:cs typeface="+mn-lt"/>
              </a:rPr>
              <a:t> the </a:t>
            </a:r>
            <a:r>
              <a:rPr lang="da-DK" sz="2000" err="1">
                <a:solidFill>
                  <a:srgbClr val="1F3643"/>
                </a:solidFill>
                <a:ea typeface="+mn-lt"/>
                <a:cs typeface="+mn-lt"/>
              </a:rPr>
              <a:t>quality</a:t>
            </a:r>
            <a:r>
              <a:rPr lang="da-DK" sz="2000">
                <a:solidFill>
                  <a:srgbClr val="1F3643"/>
                </a:solidFill>
                <a:ea typeface="+mn-lt"/>
                <a:cs typeface="+mn-lt"/>
              </a:rPr>
              <a:t> of research </a:t>
            </a:r>
            <a:r>
              <a:rPr lang="da-DK" sz="2000" err="1">
                <a:solidFill>
                  <a:srgbClr val="1F3643"/>
                </a:solidFill>
                <a:ea typeface="+mn-lt"/>
                <a:cs typeface="+mn-lt"/>
              </a:rPr>
              <a:t>outcomes</a:t>
            </a:r>
            <a:r>
              <a:rPr lang="da-DK" sz="2000">
                <a:solidFill>
                  <a:srgbClr val="1F3643"/>
                </a:solidFill>
                <a:ea typeface="+mn-lt"/>
                <a:cs typeface="+mn-lt"/>
              </a:rPr>
              <a:t> and the positive </a:t>
            </a:r>
            <a:r>
              <a:rPr lang="da-DK" sz="2000" err="1">
                <a:solidFill>
                  <a:srgbClr val="1F3643"/>
                </a:solidFill>
                <a:ea typeface="+mn-lt"/>
                <a:cs typeface="+mn-lt"/>
              </a:rPr>
              <a:t>impact</a:t>
            </a:r>
            <a:r>
              <a:rPr lang="da-DK" sz="2000">
                <a:solidFill>
                  <a:srgbClr val="1F3643"/>
                </a:solidFill>
                <a:ea typeface="+mn-lt"/>
                <a:cs typeface="+mn-lt"/>
              </a:rPr>
              <a:t> of </a:t>
            </a:r>
            <a:r>
              <a:rPr lang="da-DK" sz="2000" err="1">
                <a:solidFill>
                  <a:srgbClr val="1F3643"/>
                </a:solidFill>
                <a:ea typeface="+mn-lt"/>
                <a:cs typeface="+mn-lt"/>
              </a:rPr>
              <a:t>citizen</a:t>
            </a:r>
            <a:r>
              <a:rPr lang="da-DK" sz="2000">
                <a:solidFill>
                  <a:srgbClr val="1F3643"/>
                </a:solidFill>
                <a:ea typeface="+mn-lt"/>
                <a:cs typeface="+mn-lt"/>
              </a:rPr>
              <a:t> science </a:t>
            </a:r>
            <a:r>
              <a:rPr lang="da-DK" sz="2000" err="1">
                <a:solidFill>
                  <a:srgbClr val="1F3643"/>
                </a:solidFill>
                <a:ea typeface="+mn-lt"/>
                <a:cs typeface="+mn-lt"/>
              </a:rPr>
              <a:t>initiatives</a:t>
            </a:r>
            <a:endParaRPr lang="da-DK" sz="2000">
              <a:solidFill>
                <a:srgbClr val="1F3643"/>
              </a:solidFill>
              <a:ea typeface="+mn-lt"/>
              <a:cs typeface="+mn-lt"/>
            </a:endParaRPr>
          </a:p>
          <a:p>
            <a:pPr marL="457200" indent="-457200">
              <a:buChar char="•"/>
            </a:pPr>
            <a:r>
              <a:rPr lang="da-DK" sz="2000" b="1" err="1"/>
              <a:t>Sustainability</a:t>
            </a:r>
            <a:r>
              <a:rPr lang="da-DK" sz="2000" b="1"/>
              <a:t> and </a:t>
            </a:r>
            <a:r>
              <a:rPr lang="da-DK" sz="2000" b="1" err="1"/>
              <a:t>growth</a:t>
            </a:r>
            <a:r>
              <a:rPr lang="da-DK" sz="2000" b="1"/>
              <a:t>:</a:t>
            </a:r>
            <a:r>
              <a:rPr lang="da-DK" sz="2000"/>
              <a:t> </a:t>
            </a:r>
            <a:r>
              <a:rPr lang="da-DK" sz="2000">
                <a:solidFill>
                  <a:srgbClr val="1F3643"/>
                </a:solidFill>
                <a:ea typeface="+mn-lt"/>
                <a:cs typeface="+mn-lt"/>
              </a:rPr>
              <a:t>foster </a:t>
            </a:r>
            <a:r>
              <a:rPr lang="da-DK" sz="2000" err="1">
                <a:solidFill>
                  <a:srgbClr val="1F3643"/>
                </a:solidFill>
                <a:ea typeface="+mn-lt"/>
                <a:cs typeface="+mn-lt"/>
              </a:rPr>
              <a:t>continued</a:t>
            </a:r>
            <a:r>
              <a:rPr lang="da-DK" sz="2000">
                <a:solidFill>
                  <a:srgbClr val="1F3643"/>
                </a:solidFill>
                <a:ea typeface="+mn-lt"/>
                <a:cs typeface="+mn-lt"/>
              </a:rPr>
              <a:t> innovation and </a:t>
            </a:r>
            <a:r>
              <a:rPr lang="da-DK" sz="2000" err="1">
                <a:solidFill>
                  <a:srgbClr val="1F3643"/>
                </a:solidFill>
                <a:ea typeface="+mn-lt"/>
                <a:cs typeface="+mn-lt"/>
              </a:rPr>
              <a:t>growth</a:t>
            </a:r>
            <a:r>
              <a:rPr lang="da-DK" sz="2000">
                <a:solidFill>
                  <a:srgbClr val="1F3643"/>
                </a:solidFill>
                <a:ea typeface="+mn-lt"/>
                <a:cs typeface="+mn-lt"/>
              </a:rPr>
              <a:t> of </a:t>
            </a:r>
            <a:r>
              <a:rPr lang="da-DK" sz="2000" err="1">
                <a:solidFill>
                  <a:srgbClr val="1F3643"/>
                </a:solidFill>
                <a:ea typeface="+mn-lt"/>
                <a:cs typeface="+mn-lt"/>
              </a:rPr>
              <a:t>citizen</a:t>
            </a:r>
            <a:r>
              <a:rPr lang="da-DK" sz="2000">
                <a:solidFill>
                  <a:srgbClr val="1F3643"/>
                </a:solidFill>
                <a:ea typeface="+mn-lt"/>
                <a:cs typeface="+mn-lt"/>
              </a:rPr>
              <a:t> science </a:t>
            </a:r>
            <a:r>
              <a:rPr lang="da-DK" sz="2000" err="1">
                <a:solidFill>
                  <a:srgbClr val="1F3643"/>
                </a:solidFill>
                <a:ea typeface="+mn-lt"/>
                <a:cs typeface="+mn-lt"/>
              </a:rPr>
              <a:t>projects</a:t>
            </a:r>
            <a:r>
              <a:rPr lang="da-DK" sz="2000">
                <a:solidFill>
                  <a:srgbClr val="1F3643"/>
                </a:solidFill>
                <a:ea typeface="+mn-lt"/>
                <a:cs typeface="+mn-lt"/>
              </a:rPr>
              <a:t> to </a:t>
            </a:r>
            <a:r>
              <a:rPr lang="da-DK" sz="2000" err="1">
                <a:solidFill>
                  <a:srgbClr val="1F3643"/>
                </a:solidFill>
                <a:ea typeface="+mn-lt"/>
                <a:cs typeface="+mn-lt"/>
              </a:rPr>
              <a:t>address</a:t>
            </a:r>
            <a:r>
              <a:rPr lang="da-DK" sz="2000">
                <a:solidFill>
                  <a:srgbClr val="1F3643"/>
                </a:solidFill>
                <a:ea typeface="+mn-lt"/>
                <a:cs typeface="+mn-lt"/>
              </a:rPr>
              <a:t> </a:t>
            </a:r>
            <a:r>
              <a:rPr lang="da-DK" sz="2000" err="1">
                <a:solidFill>
                  <a:srgbClr val="1F3643"/>
                </a:solidFill>
                <a:ea typeface="+mn-lt"/>
                <a:cs typeface="+mn-lt"/>
              </a:rPr>
              <a:t>pressing</a:t>
            </a:r>
            <a:r>
              <a:rPr lang="da-DK" sz="2000">
                <a:solidFill>
                  <a:srgbClr val="1F3643"/>
                </a:solidFill>
                <a:ea typeface="+mn-lt"/>
                <a:cs typeface="+mn-lt"/>
              </a:rPr>
              <a:t> </a:t>
            </a:r>
            <a:r>
              <a:rPr lang="da-DK" sz="2000" err="1">
                <a:solidFill>
                  <a:srgbClr val="1F3643"/>
                </a:solidFill>
                <a:ea typeface="+mn-lt"/>
                <a:cs typeface="+mn-lt"/>
              </a:rPr>
              <a:t>societal</a:t>
            </a:r>
            <a:r>
              <a:rPr lang="da-DK" sz="2000">
                <a:solidFill>
                  <a:srgbClr val="1F3643"/>
                </a:solidFill>
                <a:ea typeface="+mn-lt"/>
                <a:cs typeface="+mn-lt"/>
              </a:rPr>
              <a:t> and </a:t>
            </a:r>
            <a:r>
              <a:rPr lang="da-DK" sz="2000" err="1">
                <a:solidFill>
                  <a:srgbClr val="1F3643"/>
                </a:solidFill>
                <a:ea typeface="+mn-lt"/>
                <a:cs typeface="+mn-lt"/>
              </a:rPr>
              <a:t>environmental</a:t>
            </a:r>
            <a:r>
              <a:rPr lang="da-DK" sz="2000">
                <a:solidFill>
                  <a:srgbClr val="1F3643"/>
                </a:solidFill>
                <a:ea typeface="+mn-lt"/>
                <a:cs typeface="+mn-lt"/>
              </a:rPr>
              <a:t> </a:t>
            </a:r>
            <a:r>
              <a:rPr lang="da-DK" sz="2000" err="1">
                <a:solidFill>
                  <a:srgbClr val="1F3643"/>
                </a:solidFill>
                <a:ea typeface="+mn-lt"/>
                <a:cs typeface="+mn-lt"/>
              </a:rPr>
              <a:t>challenges</a:t>
            </a:r>
            <a:endParaRPr lang="da-DK" sz="2000">
              <a:solidFill>
                <a:srgbClr val="1F3643"/>
              </a:solidFill>
              <a:ea typeface="+mn-lt"/>
              <a:cs typeface="+mn-lt"/>
            </a:endParaRPr>
          </a:p>
        </p:txBody>
      </p:sp>
      <p:sp>
        <p:nvSpPr>
          <p:cNvPr id="3" name="Pladsholder til tekst 2">
            <a:extLst>
              <a:ext uri="{FF2B5EF4-FFF2-40B4-BE49-F238E27FC236}">
                <a16:creationId xmlns:a16="http://schemas.microsoft.com/office/drawing/2014/main" id="{64D42784-836C-C35B-715B-1FD1187E4CFD}"/>
              </a:ext>
            </a:extLst>
          </p:cNvPr>
          <p:cNvSpPr>
            <a:spLocks noGrp="1"/>
          </p:cNvSpPr>
          <p:nvPr>
            <p:ph type="body" sz="quarter" idx="11"/>
          </p:nvPr>
        </p:nvSpPr>
        <p:spPr/>
        <p:txBody>
          <a:bodyPr lIns="91440" tIns="45720" rIns="91440" bIns="45720" anchor="t"/>
          <a:lstStyle/>
          <a:p>
            <a:r>
              <a:rPr lang="da-DK"/>
              <a:t>Key </a:t>
            </a:r>
            <a:r>
              <a:rPr lang="da-DK" err="1"/>
              <a:t>take-aways</a:t>
            </a:r>
          </a:p>
        </p:txBody>
      </p:sp>
      <p:sp>
        <p:nvSpPr>
          <p:cNvPr id="2" name="Pladsholder til tekst 1">
            <a:extLst>
              <a:ext uri="{FF2B5EF4-FFF2-40B4-BE49-F238E27FC236}">
                <a16:creationId xmlns:a16="http://schemas.microsoft.com/office/drawing/2014/main" id="{2EB3EA88-D63A-AD48-CC8B-D73C252CCC4C}"/>
              </a:ext>
            </a:extLst>
          </p:cNvPr>
          <p:cNvSpPr>
            <a:spLocks noGrp="1"/>
          </p:cNvSpPr>
          <p:nvPr>
            <p:ph type="body" sz="quarter" idx="10"/>
          </p:nvPr>
        </p:nvSpPr>
        <p:spPr/>
        <p:txBody>
          <a:bodyPr lIns="91440" tIns="45720" rIns="91440" bIns="45720" anchor="t"/>
          <a:lstStyle/>
          <a:p>
            <a:r>
              <a:rPr lang="da-DK" err="1"/>
              <a:t>Succesful</a:t>
            </a:r>
            <a:r>
              <a:rPr lang="da-DK"/>
              <a:t> </a:t>
            </a:r>
            <a:r>
              <a:rPr lang="da-DK" err="1"/>
              <a:t>institutional</a:t>
            </a:r>
            <a:r>
              <a:rPr lang="da-DK"/>
              <a:t> promotion of </a:t>
            </a:r>
            <a:r>
              <a:rPr lang="da-DK" err="1"/>
              <a:t>resources</a:t>
            </a:r>
            <a:r>
              <a:rPr lang="da-DK"/>
              <a:t> and </a:t>
            </a:r>
            <a:r>
              <a:rPr lang="da-DK" err="1"/>
              <a:t>infrastructure</a:t>
            </a:r>
            <a:r>
              <a:rPr lang="da-DK"/>
              <a:t> to support </a:t>
            </a:r>
            <a:r>
              <a:rPr lang="da-DK" err="1"/>
              <a:t>citizen</a:t>
            </a:r>
            <a:r>
              <a:rPr lang="da-DK"/>
              <a:t> science</a:t>
            </a:r>
          </a:p>
        </p:txBody>
      </p:sp>
    </p:spTree>
    <p:extLst>
      <p:ext uri="{BB962C8B-B14F-4D97-AF65-F5344CB8AC3E}">
        <p14:creationId xmlns:p14="http://schemas.microsoft.com/office/powerpoint/2010/main" val="67433146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790386BD-1362-7C7E-DCAE-C9E8C126BF48}"/>
              </a:ext>
            </a:extLst>
          </p:cNvPr>
          <p:cNvSpPr>
            <a:spLocks noGrp="1"/>
          </p:cNvSpPr>
          <p:nvPr>
            <p:ph type="body" sz="quarter" idx="10"/>
          </p:nvPr>
        </p:nvSpPr>
        <p:spPr>
          <a:xfrm>
            <a:off x="2351655" y="459400"/>
            <a:ext cx="9490149" cy="422275"/>
          </a:xfrm>
        </p:spPr>
        <p:txBody>
          <a:bodyPr lIns="91440" tIns="45720" rIns="91440" bIns="45720" anchor="t"/>
          <a:lstStyle/>
          <a:p>
            <a:r>
              <a:rPr lang="da-DK" dirty="0">
                <a:ea typeface="+mj-lt"/>
                <a:cs typeface="+mj-lt"/>
              </a:rPr>
              <a:t>Case: The SDU Citizen Science Knowledge Center</a:t>
            </a:r>
          </a:p>
        </p:txBody>
      </p:sp>
      <p:pic>
        <p:nvPicPr>
          <p:cNvPr id="6" name="Billede 5" descr="Et billede, der indeholder tekst, skærmbillede, grafisk design, collage&#10;&#10;Beskrivelsen er genereret automatisk">
            <a:hlinkClick r:id="rId2"/>
            <a:extLst>
              <a:ext uri="{FF2B5EF4-FFF2-40B4-BE49-F238E27FC236}">
                <a16:creationId xmlns:a16="http://schemas.microsoft.com/office/drawing/2014/main" id="{10999BEB-13F6-97A6-88A3-F2C20B615DD1}"/>
              </a:ext>
            </a:extLst>
          </p:cNvPr>
          <p:cNvPicPr>
            <a:picLocks noChangeAspect="1"/>
          </p:cNvPicPr>
          <p:nvPr/>
        </p:nvPicPr>
        <p:blipFill>
          <a:blip r:embed="rId3"/>
          <a:stretch>
            <a:fillRect/>
          </a:stretch>
        </p:blipFill>
        <p:spPr>
          <a:xfrm>
            <a:off x="0" y="1163115"/>
            <a:ext cx="12191999" cy="3981436"/>
          </a:xfrm>
          <a:prstGeom prst="rect">
            <a:avLst/>
          </a:prstGeom>
        </p:spPr>
      </p:pic>
      <p:pic>
        <p:nvPicPr>
          <p:cNvPr id="7" name="Billede 6" descr="Et billede, der indeholder tekst, skærmbillede, Font/skrifttype, dokument&#10;&#10;Beskrivelsen er genereret automatisk">
            <a:hlinkClick r:id="rId2"/>
            <a:extLst>
              <a:ext uri="{FF2B5EF4-FFF2-40B4-BE49-F238E27FC236}">
                <a16:creationId xmlns:a16="http://schemas.microsoft.com/office/drawing/2014/main" id="{2C284388-4EAF-B3EC-2FEA-6092536B45BC}"/>
              </a:ext>
            </a:extLst>
          </p:cNvPr>
          <p:cNvPicPr>
            <a:picLocks noChangeAspect="1"/>
          </p:cNvPicPr>
          <p:nvPr/>
        </p:nvPicPr>
        <p:blipFill>
          <a:blip r:embed="rId4"/>
          <a:stretch>
            <a:fillRect/>
          </a:stretch>
        </p:blipFill>
        <p:spPr>
          <a:xfrm>
            <a:off x="5207001" y="2042993"/>
            <a:ext cx="6841066" cy="4727814"/>
          </a:xfrm>
          <a:prstGeom prst="rect">
            <a:avLst/>
          </a:prstGeom>
        </p:spPr>
      </p:pic>
    </p:spTree>
    <p:extLst>
      <p:ext uri="{BB962C8B-B14F-4D97-AF65-F5344CB8AC3E}">
        <p14:creationId xmlns:p14="http://schemas.microsoft.com/office/powerpoint/2010/main" val="112249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790386BD-1362-7C7E-DCAE-C9E8C126BF48}"/>
              </a:ext>
            </a:extLst>
          </p:cNvPr>
          <p:cNvSpPr>
            <a:spLocks noGrp="1"/>
          </p:cNvSpPr>
          <p:nvPr>
            <p:ph type="body" sz="quarter" idx="10"/>
          </p:nvPr>
        </p:nvSpPr>
        <p:spPr/>
        <p:txBody>
          <a:bodyPr lIns="91440" tIns="45720" rIns="91440" bIns="45720" anchor="t"/>
          <a:lstStyle/>
          <a:p>
            <a:r>
              <a:rPr lang="da-DK">
                <a:ea typeface="+mj-lt"/>
                <a:cs typeface="+mj-lt"/>
              </a:rPr>
              <a:t>Case: Citizen Science Zürich</a:t>
            </a:r>
          </a:p>
        </p:txBody>
      </p:sp>
      <p:pic>
        <p:nvPicPr>
          <p:cNvPr id="4" name="Billede 3" descr="Et billede, der indeholder tekst, skærmbillede, Font/skrifttype, Grafik&#10;&#10;Beskrivelsen er genereret automatisk">
            <a:hlinkClick r:id="rId2"/>
            <a:extLst>
              <a:ext uri="{FF2B5EF4-FFF2-40B4-BE49-F238E27FC236}">
                <a16:creationId xmlns:a16="http://schemas.microsoft.com/office/drawing/2014/main" id="{A1529CF7-18C5-9FE1-4EBE-EB6EBCE66146}"/>
              </a:ext>
            </a:extLst>
          </p:cNvPr>
          <p:cNvPicPr>
            <a:picLocks noChangeAspect="1"/>
          </p:cNvPicPr>
          <p:nvPr/>
        </p:nvPicPr>
        <p:blipFill>
          <a:blip r:embed="rId3"/>
          <a:stretch>
            <a:fillRect/>
          </a:stretch>
        </p:blipFill>
        <p:spPr>
          <a:xfrm>
            <a:off x="914400" y="958964"/>
            <a:ext cx="10363199" cy="5829072"/>
          </a:xfrm>
          <a:prstGeom prst="rect">
            <a:avLst/>
          </a:prstGeom>
        </p:spPr>
      </p:pic>
      <p:pic>
        <p:nvPicPr>
          <p:cNvPr id="5" name="Billede 4" descr="Et billede, der indeholder tekst, skærmbillede, cirkel, Farverigt&#10;&#10;Beskrivelsen er genereret automatisk">
            <a:extLst>
              <a:ext uri="{FF2B5EF4-FFF2-40B4-BE49-F238E27FC236}">
                <a16:creationId xmlns:a16="http://schemas.microsoft.com/office/drawing/2014/main" id="{8A58D5B2-C2C7-176F-5516-6B512F7B0247}"/>
              </a:ext>
            </a:extLst>
          </p:cNvPr>
          <p:cNvPicPr>
            <a:picLocks noChangeAspect="1"/>
          </p:cNvPicPr>
          <p:nvPr/>
        </p:nvPicPr>
        <p:blipFill>
          <a:blip r:embed="rId4"/>
          <a:stretch>
            <a:fillRect/>
          </a:stretch>
        </p:blipFill>
        <p:spPr>
          <a:xfrm>
            <a:off x="152401" y="1034143"/>
            <a:ext cx="1930400" cy="2867781"/>
          </a:xfrm>
          <a:prstGeom prst="rect">
            <a:avLst/>
          </a:prstGeom>
        </p:spPr>
      </p:pic>
      <p:pic>
        <p:nvPicPr>
          <p:cNvPr id="8" name="Billede 7" descr="Et billede, der indeholder tekst, skærmbillede, Font/skrifttype, cirkel&#10;&#10;Beskrivelsen er genereret automatisk">
            <a:extLst>
              <a:ext uri="{FF2B5EF4-FFF2-40B4-BE49-F238E27FC236}">
                <a16:creationId xmlns:a16="http://schemas.microsoft.com/office/drawing/2014/main" id="{6186AB73-F1E6-D344-FF52-F82016A0073A}"/>
              </a:ext>
            </a:extLst>
          </p:cNvPr>
          <p:cNvPicPr>
            <a:picLocks noChangeAspect="1"/>
          </p:cNvPicPr>
          <p:nvPr/>
        </p:nvPicPr>
        <p:blipFill>
          <a:blip r:embed="rId5"/>
          <a:stretch>
            <a:fillRect/>
          </a:stretch>
        </p:blipFill>
        <p:spPr>
          <a:xfrm>
            <a:off x="152401" y="3987680"/>
            <a:ext cx="1930400" cy="2802705"/>
          </a:xfrm>
          <a:prstGeom prst="rect">
            <a:avLst/>
          </a:prstGeom>
        </p:spPr>
      </p:pic>
      <p:pic>
        <p:nvPicPr>
          <p:cNvPr id="9" name="Billede 8" descr="Et billede, der indeholder tekst, skærmbillede, Font/skrifttype, grafisk design&#10;&#10;Beskrivelsen er genereret automatisk">
            <a:extLst>
              <a:ext uri="{FF2B5EF4-FFF2-40B4-BE49-F238E27FC236}">
                <a16:creationId xmlns:a16="http://schemas.microsoft.com/office/drawing/2014/main" id="{C458290E-F684-6888-8031-A319EDBF2EFB}"/>
              </a:ext>
            </a:extLst>
          </p:cNvPr>
          <p:cNvPicPr>
            <a:picLocks noChangeAspect="1"/>
          </p:cNvPicPr>
          <p:nvPr/>
        </p:nvPicPr>
        <p:blipFill>
          <a:blip r:embed="rId6"/>
          <a:stretch>
            <a:fillRect/>
          </a:stretch>
        </p:blipFill>
        <p:spPr>
          <a:xfrm>
            <a:off x="2159001" y="3984688"/>
            <a:ext cx="1955800" cy="2808691"/>
          </a:xfrm>
          <a:prstGeom prst="rect">
            <a:avLst/>
          </a:prstGeom>
        </p:spPr>
      </p:pic>
      <p:pic>
        <p:nvPicPr>
          <p:cNvPr id="10" name="Billede 9" descr="Et billede, der indeholder tekst, skærmbillede, cirkel, design&#10;&#10;Beskrivelsen er genereret automatisk">
            <a:extLst>
              <a:ext uri="{FF2B5EF4-FFF2-40B4-BE49-F238E27FC236}">
                <a16:creationId xmlns:a16="http://schemas.microsoft.com/office/drawing/2014/main" id="{43388F88-36FB-0F57-C5D2-41C8160BE5E4}"/>
              </a:ext>
            </a:extLst>
          </p:cNvPr>
          <p:cNvPicPr>
            <a:picLocks noChangeAspect="1"/>
          </p:cNvPicPr>
          <p:nvPr/>
        </p:nvPicPr>
        <p:blipFill>
          <a:blip r:embed="rId7"/>
          <a:stretch>
            <a:fillRect/>
          </a:stretch>
        </p:blipFill>
        <p:spPr>
          <a:xfrm>
            <a:off x="8111782" y="3987799"/>
            <a:ext cx="1844302" cy="2802468"/>
          </a:xfrm>
          <a:prstGeom prst="rect">
            <a:avLst/>
          </a:prstGeom>
        </p:spPr>
      </p:pic>
      <p:pic>
        <p:nvPicPr>
          <p:cNvPr id="11" name="Billede 10" descr="Et billede, der indeholder tekst, skærmbillede, Font/skrifttype, design&#10;&#10;Beskrivelsen er genereret automatisk">
            <a:extLst>
              <a:ext uri="{FF2B5EF4-FFF2-40B4-BE49-F238E27FC236}">
                <a16:creationId xmlns:a16="http://schemas.microsoft.com/office/drawing/2014/main" id="{22AF2317-CE80-B5C3-6CDC-0A336E0DA6D3}"/>
              </a:ext>
            </a:extLst>
          </p:cNvPr>
          <p:cNvPicPr>
            <a:picLocks noChangeAspect="1"/>
          </p:cNvPicPr>
          <p:nvPr/>
        </p:nvPicPr>
        <p:blipFill>
          <a:blip r:embed="rId8"/>
          <a:stretch>
            <a:fillRect/>
          </a:stretch>
        </p:blipFill>
        <p:spPr>
          <a:xfrm>
            <a:off x="10134601" y="1263868"/>
            <a:ext cx="1794934" cy="2399863"/>
          </a:xfrm>
          <a:prstGeom prst="rect">
            <a:avLst/>
          </a:prstGeom>
        </p:spPr>
      </p:pic>
      <p:pic>
        <p:nvPicPr>
          <p:cNvPr id="12" name="Billede 11" descr="Et billede, der indeholder tekst, skærmbillede, Font/skrifttype, Grafik&#10;&#10;Beskrivelsen er genereret automatisk">
            <a:extLst>
              <a:ext uri="{FF2B5EF4-FFF2-40B4-BE49-F238E27FC236}">
                <a16:creationId xmlns:a16="http://schemas.microsoft.com/office/drawing/2014/main" id="{FD81AFC4-85D6-7B9E-5C55-ABE9949CDE43}"/>
              </a:ext>
            </a:extLst>
          </p:cNvPr>
          <p:cNvPicPr>
            <a:picLocks noChangeAspect="1"/>
          </p:cNvPicPr>
          <p:nvPr/>
        </p:nvPicPr>
        <p:blipFill>
          <a:blip r:embed="rId9"/>
          <a:stretch>
            <a:fillRect/>
          </a:stretch>
        </p:blipFill>
        <p:spPr>
          <a:xfrm>
            <a:off x="10135956" y="3970866"/>
            <a:ext cx="1792222" cy="2819401"/>
          </a:xfrm>
          <a:prstGeom prst="rect">
            <a:avLst/>
          </a:prstGeom>
        </p:spPr>
      </p:pic>
    </p:spTree>
    <p:extLst>
      <p:ext uri="{BB962C8B-B14F-4D97-AF65-F5344CB8AC3E}">
        <p14:creationId xmlns:p14="http://schemas.microsoft.com/office/powerpoint/2010/main" val="255277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790386BD-1362-7C7E-DCAE-C9E8C126BF48}"/>
              </a:ext>
            </a:extLst>
          </p:cNvPr>
          <p:cNvSpPr>
            <a:spLocks noGrp="1"/>
          </p:cNvSpPr>
          <p:nvPr>
            <p:ph type="body" sz="quarter" idx="10"/>
          </p:nvPr>
        </p:nvSpPr>
        <p:spPr/>
        <p:txBody>
          <a:bodyPr lIns="91440" tIns="45720" rIns="91440" bIns="45720" anchor="t"/>
          <a:lstStyle/>
          <a:p>
            <a:r>
              <a:rPr lang="da-DK">
                <a:ea typeface="+mj-lt"/>
                <a:cs typeface="+mj-lt"/>
              </a:rPr>
              <a:t>Case: AU Citizen Science </a:t>
            </a:r>
          </a:p>
        </p:txBody>
      </p:sp>
      <p:pic>
        <p:nvPicPr>
          <p:cNvPr id="3" name="Billede 2" descr="Et billede, der indeholder tekst, skærmbillede, Onlinereklamering, Website&#10;&#10;Beskrivelsen er genereret automatisk">
            <a:hlinkClick r:id="rId2"/>
            <a:extLst>
              <a:ext uri="{FF2B5EF4-FFF2-40B4-BE49-F238E27FC236}">
                <a16:creationId xmlns:a16="http://schemas.microsoft.com/office/drawing/2014/main" id="{A05CC699-C543-549D-D40C-6B1D419A0123}"/>
              </a:ext>
            </a:extLst>
          </p:cNvPr>
          <p:cNvPicPr>
            <a:picLocks noChangeAspect="1"/>
          </p:cNvPicPr>
          <p:nvPr/>
        </p:nvPicPr>
        <p:blipFill>
          <a:blip r:embed="rId3"/>
          <a:stretch>
            <a:fillRect/>
          </a:stretch>
        </p:blipFill>
        <p:spPr>
          <a:xfrm>
            <a:off x="1672167" y="1035240"/>
            <a:ext cx="8847666" cy="5786586"/>
          </a:xfrm>
          <a:prstGeom prst="rect">
            <a:avLst/>
          </a:prstGeom>
        </p:spPr>
      </p:pic>
    </p:spTree>
    <p:extLst>
      <p:ext uri="{BB962C8B-B14F-4D97-AF65-F5344CB8AC3E}">
        <p14:creationId xmlns:p14="http://schemas.microsoft.com/office/powerpoint/2010/main" val="27609891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FC23DE52-C928-8530-822E-2A9BC38739FE}"/>
              </a:ext>
            </a:extLst>
          </p:cNvPr>
          <p:cNvSpPr>
            <a:spLocks noGrp="1"/>
          </p:cNvSpPr>
          <p:nvPr>
            <p:ph type="body" sz="quarter" idx="12"/>
          </p:nvPr>
        </p:nvSpPr>
        <p:spPr/>
        <p:txBody>
          <a:bodyPr lIns="91440" tIns="45720" rIns="91440" bIns="45720" anchor="t"/>
          <a:lstStyle/>
          <a:p>
            <a:r>
              <a:rPr lang="da-DK" sz="2400" b="1" dirty="0"/>
              <a:t>The CS-ICP </a:t>
            </a:r>
            <a:r>
              <a:rPr lang="da-DK" sz="2400" b="1" dirty="0" err="1"/>
              <a:t>may</a:t>
            </a:r>
            <a:r>
              <a:rPr lang="da-DK" sz="2400" b="1" dirty="0"/>
              <a:t> </a:t>
            </a:r>
            <a:r>
              <a:rPr lang="da-DK" sz="2400" b="1" dirty="0" err="1"/>
              <a:t>serve</a:t>
            </a:r>
            <a:r>
              <a:rPr lang="da-DK" sz="2400" b="1" dirty="0"/>
              <a:t> as a vital link </a:t>
            </a:r>
            <a:r>
              <a:rPr lang="da-DK" sz="2400" b="1" dirty="0" err="1"/>
              <a:t>between</a:t>
            </a:r>
            <a:r>
              <a:rPr lang="da-DK" sz="2400" b="1" dirty="0"/>
              <a:t> research and the </a:t>
            </a:r>
            <a:r>
              <a:rPr lang="da-DK" sz="2400" b="1" dirty="0" err="1"/>
              <a:t>wider</a:t>
            </a:r>
            <a:r>
              <a:rPr lang="da-DK" sz="2400" b="1" dirty="0"/>
              <a:t> </a:t>
            </a:r>
            <a:r>
              <a:rPr lang="da-DK" sz="2400" b="1" dirty="0" err="1"/>
              <a:t>community</a:t>
            </a:r>
            <a:r>
              <a:rPr lang="da-DK" sz="2400" b="1" dirty="0"/>
              <a:t>, </a:t>
            </a:r>
            <a:r>
              <a:rPr lang="da-DK" sz="2400" b="1" dirty="0" err="1"/>
              <a:t>ensuring</a:t>
            </a:r>
            <a:r>
              <a:rPr lang="da-DK" sz="2400" b="1" dirty="0"/>
              <a:t> </a:t>
            </a:r>
            <a:r>
              <a:rPr lang="da-DK" sz="2400" b="1" dirty="0" err="1"/>
              <a:t>that</a:t>
            </a:r>
            <a:r>
              <a:rPr lang="da-DK" sz="2400" b="1" dirty="0"/>
              <a:t> </a:t>
            </a:r>
            <a:r>
              <a:rPr lang="da-DK" sz="2400" b="1" dirty="0" err="1"/>
              <a:t>citizen</a:t>
            </a:r>
            <a:r>
              <a:rPr lang="da-DK" sz="2400" b="1" dirty="0"/>
              <a:t> science </a:t>
            </a:r>
            <a:r>
              <a:rPr lang="da-DK" sz="2400" b="1" dirty="0" err="1"/>
              <a:t>projects</a:t>
            </a:r>
            <a:r>
              <a:rPr lang="da-DK" sz="2400" b="1" dirty="0"/>
              <a:t> </a:t>
            </a:r>
            <a:r>
              <a:rPr lang="da-DK" sz="2400" b="1" dirty="0" err="1"/>
              <a:t>align</a:t>
            </a:r>
            <a:r>
              <a:rPr lang="da-DK" sz="2400" b="1" dirty="0"/>
              <a:t> with the </a:t>
            </a:r>
            <a:r>
              <a:rPr lang="da-DK" sz="2400" b="1" dirty="0" err="1"/>
              <a:t>organisation's</a:t>
            </a:r>
            <a:r>
              <a:rPr lang="da-DK" sz="2400" b="1" dirty="0"/>
              <a:t> </a:t>
            </a:r>
            <a:r>
              <a:rPr lang="da-DK" sz="2400" b="1" dirty="0" err="1"/>
              <a:t>goals</a:t>
            </a:r>
            <a:r>
              <a:rPr lang="da-DK" sz="2400" b="1" dirty="0"/>
              <a:t>, </a:t>
            </a:r>
            <a:r>
              <a:rPr lang="da-DK" sz="2400" b="1" dirty="0" err="1"/>
              <a:t>values</a:t>
            </a:r>
            <a:r>
              <a:rPr lang="da-DK" sz="2400" b="1" dirty="0"/>
              <a:t>, and </a:t>
            </a:r>
            <a:r>
              <a:rPr lang="da-DK" sz="2400" b="1" dirty="0" err="1"/>
              <a:t>ethical</a:t>
            </a:r>
            <a:r>
              <a:rPr lang="da-DK" sz="2400" b="1" dirty="0"/>
              <a:t> standards </a:t>
            </a:r>
            <a:r>
              <a:rPr lang="da-DK" sz="2400" b="1" dirty="0" err="1"/>
              <a:t>while</a:t>
            </a:r>
            <a:r>
              <a:rPr lang="da-DK" sz="2400" b="1" dirty="0"/>
              <a:t> </a:t>
            </a:r>
            <a:r>
              <a:rPr lang="da-DK" sz="2400" b="1" dirty="0" err="1"/>
              <a:t>facilitating</a:t>
            </a:r>
            <a:r>
              <a:rPr lang="da-DK" sz="2400" b="1" dirty="0"/>
              <a:t> </a:t>
            </a:r>
            <a:r>
              <a:rPr lang="da-DK" sz="2400" b="1" dirty="0" err="1"/>
              <a:t>their</a:t>
            </a:r>
            <a:r>
              <a:rPr lang="da-DK" sz="2400" b="1" dirty="0"/>
              <a:t> </a:t>
            </a:r>
            <a:r>
              <a:rPr lang="da-DK" sz="2400" b="1" dirty="0" err="1"/>
              <a:t>successful</a:t>
            </a:r>
            <a:r>
              <a:rPr lang="da-DK" sz="2400" b="1" dirty="0"/>
              <a:t> </a:t>
            </a:r>
            <a:r>
              <a:rPr lang="da-DK" sz="2400" b="1" dirty="0" err="1"/>
              <a:t>implementation</a:t>
            </a:r>
            <a:r>
              <a:rPr lang="da-DK" sz="2400" b="1" dirty="0"/>
              <a:t> and </a:t>
            </a:r>
            <a:r>
              <a:rPr lang="da-DK" sz="2400" b="1" dirty="0" err="1"/>
              <a:t>impact</a:t>
            </a:r>
            <a:endParaRPr lang="da-DK" sz="2400" b="1" dirty="0"/>
          </a:p>
          <a:p>
            <a:pPr marL="342900" indent="-342900">
              <a:buChar char="•"/>
            </a:pPr>
            <a:r>
              <a:rPr lang="da-DK" sz="2000" b="1" dirty="0" err="1"/>
              <a:t>Coordination</a:t>
            </a:r>
            <a:r>
              <a:rPr lang="da-DK" sz="2000" b="1" dirty="0"/>
              <a:t> and support: </a:t>
            </a:r>
            <a:r>
              <a:rPr lang="da-DK" sz="2000" dirty="0" err="1"/>
              <a:t>coordinating</a:t>
            </a:r>
            <a:r>
              <a:rPr lang="da-DK" sz="2000" dirty="0"/>
              <a:t> </a:t>
            </a:r>
            <a:r>
              <a:rPr lang="da-DK" sz="2000" dirty="0" err="1"/>
              <a:t>communication</a:t>
            </a:r>
            <a:r>
              <a:rPr lang="da-DK" sz="2000" dirty="0"/>
              <a:t>, </a:t>
            </a:r>
            <a:r>
              <a:rPr lang="da-DK" sz="2000" dirty="0" err="1"/>
              <a:t>offering</a:t>
            </a:r>
            <a:r>
              <a:rPr lang="da-DK" sz="2000" dirty="0"/>
              <a:t> guidance, and </a:t>
            </a:r>
            <a:r>
              <a:rPr lang="da-DK" sz="2000" dirty="0" err="1"/>
              <a:t>allocating</a:t>
            </a:r>
            <a:r>
              <a:rPr lang="da-DK" sz="2000" dirty="0"/>
              <a:t> </a:t>
            </a:r>
            <a:r>
              <a:rPr lang="da-DK" sz="2000" dirty="0" err="1"/>
              <a:t>resources</a:t>
            </a:r>
            <a:r>
              <a:rPr lang="da-DK" sz="2000" dirty="0"/>
              <a:t> for </a:t>
            </a:r>
            <a:r>
              <a:rPr lang="da-DK" sz="2000" dirty="0" err="1"/>
              <a:t>citizen</a:t>
            </a:r>
            <a:r>
              <a:rPr lang="da-DK" sz="2000" dirty="0"/>
              <a:t> science </a:t>
            </a:r>
            <a:r>
              <a:rPr lang="da-DK" sz="2000" dirty="0" err="1"/>
              <a:t>projects</a:t>
            </a:r>
            <a:r>
              <a:rPr lang="da-DK" sz="2000" dirty="0"/>
              <a:t> </a:t>
            </a:r>
            <a:r>
              <a:rPr lang="da-DK" sz="2000" dirty="0" err="1"/>
              <a:t>within</a:t>
            </a:r>
            <a:r>
              <a:rPr lang="da-DK" sz="2000" dirty="0"/>
              <a:t> the </a:t>
            </a:r>
            <a:r>
              <a:rPr lang="da-DK" sz="2000" dirty="0" err="1"/>
              <a:t>organization</a:t>
            </a:r>
            <a:endParaRPr lang="da-DK" sz="2000" dirty="0"/>
          </a:p>
          <a:p>
            <a:pPr marL="342900" indent="-342900">
              <a:buChar char="•"/>
            </a:pPr>
            <a:r>
              <a:rPr lang="da-DK" sz="2000" b="1" dirty="0" err="1"/>
              <a:t>Ethical</a:t>
            </a:r>
            <a:r>
              <a:rPr lang="da-DK" sz="2000" b="1" dirty="0"/>
              <a:t> and legal </a:t>
            </a:r>
            <a:r>
              <a:rPr lang="da-DK" sz="2000" b="1" dirty="0" err="1"/>
              <a:t>compliance</a:t>
            </a:r>
            <a:r>
              <a:rPr lang="da-DK" sz="2000" b="1" dirty="0"/>
              <a:t>: </a:t>
            </a:r>
            <a:r>
              <a:rPr lang="da-DK" sz="2000" dirty="0" err="1"/>
              <a:t>ensuring</a:t>
            </a:r>
            <a:r>
              <a:rPr lang="da-DK" sz="2000" dirty="0"/>
              <a:t> </a:t>
            </a:r>
            <a:r>
              <a:rPr lang="da-DK" sz="2000" dirty="0" err="1"/>
              <a:t>projects</a:t>
            </a:r>
            <a:r>
              <a:rPr lang="da-DK" sz="2000" dirty="0"/>
              <a:t> </a:t>
            </a:r>
            <a:r>
              <a:rPr lang="da-DK" sz="2000" dirty="0" err="1"/>
              <a:t>adhere</a:t>
            </a:r>
            <a:r>
              <a:rPr lang="da-DK" sz="2000" dirty="0"/>
              <a:t> to </a:t>
            </a:r>
            <a:r>
              <a:rPr lang="da-DK" sz="2000" dirty="0" err="1"/>
              <a:t>ethical</a:t>
            </a:r>
            <a:r>
              <a:rPr lang="da-DK" sz="2000" dirty="0"/>
              <a:t> and legal standards, </a:t>
            </a:r>
            <a:r>
              <a:rPr lang="da-DK" sz="2000" dirty="0" err="1"/>
              <a:t>including</a:t>
            </a:r>
            <a:r>
              <a:rPr lang="da-DK" sz="2000" dirty="0"/>
              <a:t> </a:t>
            </a:r>
            <a:r>
              <a:rPr lang="da-DK" sz="2000" dirty="0" err="1"/>
              <a:t>ethics</a:t>
            </a:r>
            <a:r>
              <a:rPr lang="da-DK" sz="2000" dirty="0"/>
              <a:t> </a:t>
            </a:r>
            <a:r>
              <a:rPr lang="da-DK" sz="2000" dirty="0" err="1"/>
              <a:t>review</a:t>
            </a:r>
            <a:r>
              <a:rPr lang="da-DK" sz="2000" dirty="0"/>
              <a:t> and data </a:t>
            </a:r>
            <a:r>
              <a:rPr lang="da-DK" sz="2000" dirty="0" err="1"/>
              <a:t>privacy</a:t>
            </a:r>
            <a:endParaRPr lang="da-DK" sz="2000" dirty="0"/>
          </a:p>
          <a:p>
            <a:pPr marL="342900" indent="-342900">
              <a:buChar char="•"/>
            </a:pPr>
            <a:r>
              <a:rPr lang="da-DK" sz="2000" b="1" dirty="0" err="1"/>
              <a:t>Quality</a:t>
            </a:r>
            <a:r>
              <a:rPr lang="da-DK" sz="2000" b="1" dirty="0"/>
              <a:t> assurance and promotion: </a:t>
            </a:r>
            <a:r>
              <a:rPr lang="da-DK" sz="2000" dirty="0" err="1"/>
              <a:t>maintaining</a:t>
            </a:r>
            <a:r>
              <a:rPr lang="da-DK" sz="2000" dirty="0"/>
              <a:t> </a:t>
            </a:r>
            <a:r>
              <a:rPr lang="da-DK" sz="2000" dirty="0" err="1"/>
              <a:t>project</a:t>
            </a:r>
            <a:r>
              <a:rPr lang="da-DK" sz="2000" dirty="0"/>
              <a:t> </a:t>
            </a:r>
            <a:r>
              <a:rPr lang="da-DK" sz="2000" dirty="0" err="1"/>
              <a:t>quality</a:t>
            </a:r>
            <a:r>
              <a:rPr lang="da-DK" sz="2000" dirty="0"/>
              <a:t>, </a:t>
            </a:r>
            <a:r>
              <a:rPr lang="da-DK" sz="2000" dirty="0" err="1"/>
              <a:t>tracking</a:t>
            </a:r>
            <a:r>
              <a:rPr lang="da-DK" sz="2000" dirty="0"/>
              <a:t> </a:t>
            </a:r>
            <a:r>
              <a:rPr lang="da-DK" sz="2000" dirty="0" err="1"/>
              <a:t>impact</a:t>
            </a:r>
            <a:r>
              <a:rPr lang="da-DK" sz="2000" dirty="0"/>
              <a:t>, and </a:t>
            </a:r>
            <a:r>
              <a:rPr lang="da-DK" sz="2000" dirty="0" err="1"/>
              <a:t>advocating</a:t>
            </a:r>
            <a:r>
              <a:rPr lang="da-DK" sz="2000" dirty="0"/>
              <a:t> for the </a:t>
            </a:r>
            <a:r>
              <a:rPr lang="da-DK" sz="2000" dirty="0" err="1"/>
              <a:t>importance</a:t>
            </a:r>
            <a:r>
              <a:rPr lang="da-DK" sz="2000" dirty="0"/>
              <a:t> of </a:t>
            </a:r>
            <a:r>
              <a:rPr lang="da-DK" sz="2000" dirty="0" err="1"/>
              <a:t>citizen</a:t>
            </a:r>
            <a:r>
              <a:rPr lang="da-DK" sz="2000" dirty="0"/>
              <a:t> science </a:t>
            </a:r>
            <a:r>
              <a:rPr lang="da-DK" sz="2000" dirty="0" err="1"/>
              <a:t>both</a:t>
            </a:r>
            <a:r>
              <a:rPr lang="da-DK" sz="2000" dirty="0"/>
              <a:t> </a:t>
            </a:r>
            <a:r>
              <a:rPr lang="da-DK" sz="2000" dirty="0" err="1"/>
              <a:t>within</a:t>
            </a:r>
            <a:r>
              <a:rPr lang="da-DK" sz="2000" dirty="0"/>
              <a:t> and </a:t>
            </a:r>
            <a:r>
              <a:rPr lang="da-DK" sz="2000" dirty="0" err="1"/>
              <a:t>outside</a:t>
            </a:r>
            <a:r>
              <a:rPr lang="da-DK" sz="2000" dirty="0"/>
              <a:t> the </a:t>
            </a:r>
            <a:r>
              <a:rPr lang="da-DK" sz="2000" dirty="0" err="1"/>
              <a:t>organization</a:t>
            </a:r>
            <a:endParaRPr lang="da-DK" dirty="0"/>
          </a:p>
          <a:p>
            <a:pPr marL="342900" indent="-342900">
              <a:buChar char="•"/>
            </a:pPr>
            <a:endParaRPr lang="da-DK" sz="2400" b="1" dirty="0"/>
          </a:p>
        </p:txBody>
      </p:sp>
      <p:sp>
        <p:nvSpPr>
          <p:cNvPr id="4" name="Pladsholder til tekst 3">
            <a:extLst>
              <a:ext uri="{FF2B5EF4-FFF2-40B4-BE49-F238E27FC236}">
                <a16:creationId xmlns:a16="http://schemas.microsoft.com/office/drawing/2014/main" id="{416D94B1-1B5C-8368-D9C4-75430EC03467}"/>
              </a:ext>
            </a:extLst>
          </p:cNvPr>
          <p:cNvSpPr>
            <a:spLocks noGrp="1"/>
          </p:cNvSpPr>
          <p:nvPr>
            <p:ph type="body" sz="quarter" idx="11"/>
          </p:nvPr>
        </p:nvSpPr>
        <p:spPr/>
        <p:txBody>
          <a:bodyPr lIns="91440" tIns="45720" rIns="91440" bIns="45720" anchor="t"/>
          <a:lstStyle/>
          <a:p>
            <a:r>
              <a:rPr lang="da-DK" dirty="0" err="1"/>
              <a:t>Initiating</a:t>
            </a:r>
            <a:r>
              <a:rPr lang="da-DK" dirty="0"/>
              <a:t>, </a:t>
            </a:r>
            <a:r>
              <a:rPr lang="da-DK" dirty="0" err="1"/>
              <a:t>facilitating</a:t>
            </a:r>
            <a:r>
              <a:rPr lang="da-DK" dirty="0"/>
              <a:t> and </a:t>
            </a:r>
            <a:r>
              <a:rPr lang="da-DK" dirty="0" err="1"/>
              <a:t>coordinating</a:t>
            </a:r>
            <a:r>
              <a:rPr lang="da-DK" dirty="0"/>
              <a:t> </a:t>
            </a:r>
            <a:r>
              <a:rPr lang="da-DK" dirty="0" err="1">
                <a:ea typeface="+mn-lt"/>
                <a:cs typeface="+mn-lt"/>
              </a:rPr>
              <a:t>citizen</a:t>
            </a:r>
            <a:r>
              <a:rPr lang="da-DK" dirty="0">
                <a:ea typeface="+mn-lt"/>
                <a:cs typeface="+mn-lt"/>
              </a:rPr>
              <a:t> science </a:t>
            </a:r>
            <a:endParaRPr lang="da-DK" dirty="0"/>
          </a:p>
        </p:txBody>
      </p:sp>
      <p:sp>
        <p:nvSpPr>
          <p:cNvPr id="2" name="Pladsholder til tekst 1">
            <a:extLst>
              <a:ext uri="{FF2B5EF4-FFF2-40B4-BE49-F238E27FC236}">
                <a16:creationId xmlns:a16="http://schemas.microsoft.com/office/drawing/2014/main" id="{55573FE9-943A-2766-BBA5-7FFFF9649E6F}"/>
              </a:ext>
            </a:extLst>
          </p:cNvPr>
          <p:cNvSpPr>
            <a:spLocks noGrp="1"/>
          </p:cNvSpPr>
          <p:nvPr>
            <p:ph type="body" sz="quarter" idx="10"/>
          </p:nvPr>
        </p:nvSpPr>
        <p:spPr/>
        <p:txBody>
          <a:bodyPr lIns="91440" tIns="45720" rIns="91440" bIns="45720" anchor="t"/>
          <a:lstStyle/>
          <a:p>
            <a:r>
              <a:rPr lang="da-DK" dirty="0"/>
              <a:t>The </a:t>
            </a:r>
            <a:r>
              <a:rPr lang="da-DK" dirty="0" err="1"/>
              <a:t>role</a:t>
            </a:r>
            <a:r>
              <a:rPr lang="da-DK" dirty="0"/>
              <a:t> of an </a:t>
            </a:r>
            <a:r>
              <a:rPr lang="da-DK" dirty="0" err="1"/>
              <a:t>institutional</a:t>
            </a:r>
            <a:r>
              <a:rPr lang="da-DK" dirty="0"/>
              <a:t> </a:t>
            </a:r>
            <a:r>
              <a:rPr lang="da-DK" dirty="0" err="1"/>
              <a:t>contact</a:t>
            </a:r>
            <a:r>
              <a:rPr lang="da-DK" dirty="0"/>
              <a:t> point for </a:t>
            </a:r>
            <a:r>
              <a:rPr lang="da-DK" dirty="0" err="1"/>
              <a:t>citizen</a:t>
            </a:r>
            <a:r>
              <a:rPr lang="da-DK" dirty="0"/>
              <a:t> science (CS-ICP)</a:t>
            </a:r>
          </a:p>
        </p:txBody>
      </p:sp>
    </p:spTree>
    <p:extLst>
      <p:ext uri="{BB962C8B-B14F-4D97-AF65-F5344CB8AC3E}">
        <p14:creationId xmlns:p14="http://schemas.microsoft.com/office/powerpoint/2010/main" val="3486127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a:t>Citizen science methodologies by levels of participation</a:t>
            </a:r>
          </a:p>
        </p:txBody>
      </p:sp>
      <p:pic>
        <p:nvPicPr>
          <p:cNvPr id="3074" name="Picture 2" descr="Fig. 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1332" y="1662781"/>
            <a:ext cx="6159728" cy="35485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6855045" y="5953517"/>
            <a:ext cx="3716733" cy="834118"/>
          </a:xfrm>
          <a:prstGeom prst="rect">
            <a:avLst/>
          </a:prstGeom>
        </p:spPr>
      </p:pic>
      <p:pic>
        <p:nvPicPr>
          <p:cNvPr id="3076" name="Picture 4" descr="Book 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8698" y="5352018"/>
            <a:ext cx="1002362" cy="1510209"/>
          </a:xfrm>
          <a:prstGeom prst="rect">
            <a:avLst/>
          </a:prstGeom>
          <a:noFill/>
          <a:extLst>
            <a:ext uri="{909E8E84-426E-40DD-AFC4-6F175D3DCCD1}">
              <a14:hiddenFill xmlns:a14="http://schemas.microsoft.com/office/drawing/2010/main">
                <a:solidFill>
                  <a:srgbClr val="FFFFFF"/>
                </a:solidFill>
              </a14:hiddenFill>
            </a:ext>
          </a:extLst>
        </p:spPr>
      </p:pic>
      <p:pic>
        <p:nvPicPr>
          <p:cNvPr id="6" name="Billede 5">
            <a:extLst>
              <a:ext uri="{FF2B5EF4-FFF2-40B4-BE49-F238E27FC236}">
                <a16:creationId xmlns:a16="http://schemas.microsoft.com/office/drawing/2014/main" id="{56834E6B-E4E1-A550-D90E-C8D253063DF8}"/>
              </a:ext>
            </a:extLst>
          </p:cNvPr>
          <p:cNvPicPr>
            <a:picLocks noChangeAspect="1"/>
          </p:cNvPicPr>
          <p:nvPr/>
        </p:nvPicPr>
        <p:blipFill>
          <a:blip r:embed="rId5"/>
          <a:stretch>
            <a:fillRect/>
          </a:stretch>
        </p:blipFill>
        <p:spPr>
          <a:xfrm>
            <a:off x="638491" y="1391319"/>
            <a:ext cx="4126697" cy="4052551"/>
          </a:xfrm>
          <a:prstGeom prst="rect">
            <a:avLst/>
          </a:prstGeom>
        </p:spPr>
      </p:pic>
    </p:spTree>
    <p:extLst>
      <p:ext uri="{BB962C8B-B14F-4D97-AF65-F5344CB8AC3E}">
        <p14:creationId xmlns:p14="http://schemas.microsoft.com/office/powerpoint/2010/main" val="424970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FC23DE52-C928-8530-822E-2A9BC38739FE}"/>
              </a:ext>
            </a:extLst>
          </p:cNvPr>
          <p:cNvSpPr>
            <a:spLocks noGrp="1"/>
          </p:cNvSpPr>
          <p:nvPr>
            <p:ph type="body" sz="quarter" idx="12"/>
          </p:nvPr>
        </p:nvSpPr>
        <p:spPr/>
        <p:txBody>
          <a:bodyPr lIns="91440" tIns="45720" rIns="91440" bIns="45720" anchor="t"/>
          <a:lstStyle/>
          <a:p>
            <a:r>
              <a:rPr lang="da-DK" sz="2400" b="1" dirty="0" err="1"/>
              <a:t>Assessment</a:t>
            </a:r>
            <a:r>
              <a:rPr lang="da-DK" sz="2400" b="1" dirty="0"/>
              <a:t> and </a:t>
            </a:r>
            <a:r>
              <a:rPr lang="da-DK" sz="2400" b="1" dirty="0" err="1"/>
              <a:t>needs</a:t>
            </a:r>
            <a:r>
              <a:rPr lang="da-DK" sz="2400" b="1" dirty="0"/>
              <a:t> </a:t>
            </a:r>
            <a:r>
              <a:rPr lang="da-DK" sz="2400" b="1" dirty="0" err="1"/>
              <a:t>analysis</a:t>
            </a:r>
            <a:endParaRPr lang="da-DK" sz="2400" dirty="0"/>
          </a:p>
          <a:p>
            <a:pPr marL="342900" indent="-342900">
              <a:buChar char="•"/>
            </a:pPr>
            <a:r>
              <a:rPr lang="da-DK" sz="2400" dirty="0" err="1"/>
              <a:t>Conduct</a:t>
            </a:r>
            <a:r>
              <a:rPr lang="da-DK" sz="2400" dirty="0"/>
              <a:t> a </a:t>
            </a:r>
            <a:r>
              <a:rPr lang="da-DK" sz="2400" dirty="0" err="1"/>
              <a:t>thorough</a:t>
            </a:r>
            <a:r>
              <a:rPr lang="da-DK" sz="2400" dirty="0"/>
              <a:t> </a:t>
            </a:r>
            <a:r>
              <a:rPr lang="da-DK" sz="2400" dirty="0" err="1"/>
              <a:t>assessment</a:t>
            </a:r>
            <a:r>
              <a:rPr lang="da-DK" sz="2400" dirty="0"/>
              <a:t> of the </a:t>
            </a:r>
            <a:r>
              <a:rPr lang="da-DK" sz="2400" dirty="0" err="1"/>
              <a:t>organization's</a:t>
            </a:r>
            <a:r>
              <a:rPr lang="da-DK" sz="2400" dirty="0"/>
              <a:t> </a:t>
            </a:r>
            <a:r>
              <a:rPr lang="da-DK" sz="2400" dirty="0" err="1"/>
              <a:t>current</a:t>
            </a:r>
            <a:r>
              <a:rPr lang="da-DK" sz="2400" dirty="0"/>
              <a:t> </a:t>
            </a:r>
            <a:r>
              <a:rPr lang="da-DK" sz="2400" dirty="0" err="1"/>
              <a:t>citizen</a:t>
            </a:r>
            <a:r>
              <a:rPr lang="da-DK" sz="2400" dirty="0"/>
              <a:t> science landscape, </a:t>
            </a:r>
            <a:r>
              <a:rPr lang="da-DK" sz="2400" dirty="0" err="1"/>
              <a:t>identifying</a:t>
            </a:r>
            <a:r>
              <a:rPr lang="da-DK" sz="2400" dirty="0"/>
              <a:t> </a:t>
            </a:r>
            <a:r>
              <a:rPr lang="da-DK" sz="2400" dirty="0" err="1"/>
              <a:t>existing</a:t>
            </a:r>
            <a:r>
              <a:rPr lang="da-DK" sz="2400" dirty="0"/>
              <a:t> </a:t>
            </a:r>
            <a:r>
              <a:rPr lang="da-DK" sz="2400" dirty="0" err="1"/>
              <a:t>projects</a:t>
            </a:r>
            <a:r>
              <a:rPr lang="da-DK" sz="2400" dirty="0"/>
              <a:t>, potential </a:t>
            </a:r>
            <a:r>
              <a:rPr lang="da-DK" sz="2400" dirty="0" err="1"/>
              <a:t>stakeholders</a:t>
            </a:r>
            <a:r>
              <a:rPr lang="da-DK" sz="2400" dirty="0"/>
              <a:t>, and </a:t>
            </a:r>
            <a:r>
              <a:rPr lang="da-DK" sz="2400" dirty="0" err="1"/>
              <a:t>resource</a:t>
            </a:r>
            <a:r>
              <a:rPr lang="da-DK" sz="2400" dirty="0"/>
              <a:t> </a:t>
            </a:r>
            <a:r>
              <a:rPr lang="da-DK" sz="2400" dirty="0" err="1"/>
              <a:t>availability</a:t>
            </a:r>
            <a:endParaRPr lang="da-DK" sz="2400" dirty="0"/>
          </a:p>
          <a:p>
            <a:pPr marL="342900" indent="-342900">
              <a:buChar char="•"/>
            </a:pPr>
            <a:r>
              <a:rPr lang="da-DK" sz="2400" dirty="0" err="1"/>
              <a:t>Determine</a:t>
            </a:r>
            <a:r>
              <a:rPr lang="da-DK" sz="2400" dirty="0"/>
              <a:t> the </a:t>
            </a:r>
            <a:r>
              <a:rPr lang="da-DK" sz="2400" dirty="0" err="1"/>
              <a:t>specific</a:t>
            </a:r>
            <a:r>
              <a:rPr lang="da-DK" sz="2400" dirty="0"/>
              <a:t> </a:t>
            </a:r>
            <a:r>
              <a:rPr lang="da-DK" sz="2400" dirty="0" err="1"/>
              <a:t>needs</a:t>
            </a:r>
            <a:r>
              <a:rPr lang="da-DK" sz="2400" dirty="0"/>
              <a:t>, </a:t>
            </a:r>
            <a:r>
              <a:rPr lang="da-DK" sz="2400" dirty="0" err="1"/>
              <a:t>challenges</a:t>
            </a:r>
            <a:r>
              <a:rPr lang="da-DK" sz="2400" dirty="0"/>
              <a:t>, and </a:t>
            </a:r>
            <a:r>
              <a:rPr lang="da-DK" sz="2400" dirty="0" err="1"/>
              <a:t>opportunities</a:t>
            </a:r>
            <a:r>
              <a:rPr lang="da-DK" sz="2400" dirty="0"/>
              <a:t> for </a:t>
            </a:r>
            <a:r>
              <a:rPr lang="da-DK" sz="2400" dirty="0" err="1"/>
              <a:t>citizen</a:t>
            </a:r>
            <a:r>
              <a:rPr lang="da-DK" sz="2400" dirty="0"/>
              <a:t> science </a:t>
            </a:r>
            <a:r>
              <a:rPr lang="da-DK" sz="2400" dirty="0" err="1"/>
              <a:t>within</a:t>
            </a:r>
            <a:r>
              <a:rPr lang="da-DK" sz="2400" dirty="0"/>
              <a:t> the </a:t>
            </a:r>
            <a:r>
              <a:rPr lang="da-DK" sz="2400" dirty="0" err="1"/>
              <a:t>organization</a:t>
            </a:r>
            <a:endParaRPr lang="da-DK" sz="2400" dirty="0"/>
          </a:p>
          <a:p>
            <a:pPr marL="342900" indent="-342900">
              <a:buChar char="•"/>
            </a:pPr>
            <a:endParaRPr lang="da-DK" sz="2400" dirty="0"/>
          </a:p>
        </p:txBody>
      </p:sp>
      <p:sp>
        <p:nvSpPr>
          <p:cNvPr id="4" name="Pladsholder til tekst 3">
            <a:extLst>
              <a:ext uri="{FF2B5EF4-FFF2-40B4-BE49-F238E27FC236}">
                <a16:creationId xmlns:a16="http://schemas.microsoft.com/office/drawing/2014/main" id="{416D94B1-1B5C-8368-D9C4-75430EC03467}"/>
              </a:ext>
            </a:extLst>
          </p:cNvPr>
          <p:cNvSpPr>
            <a:spLocks noGrp="1"/>
          </p:cNvSpPr>
          <p:nvPr>
            <p:ph type="body" sz="quarter" idx="11"/>
          </p:nvPr>
        </p:nvSpPr>
        <p:spPr/>
        <p:txBody>
          <a:bodyPr lIns="91440" tIns="45720" rIns="91440" bIns="45720" anchor="t"/>
          <a:lstStyle/>
          <a:p>
            <a:r>
              <a:rPr lang="da-DK" dirty="0" err="1"/>
              <a:t>Designing</a:t>
            </a:r>
            <a:r>
              <a:rPr lang="da-DK" dirty="0"/>
              <a:t> for </a:t>
            </a:r>
            <a:r>
              <a:rPr lang="da-DK" dirty="0" err="1"/>
              <a:t>impact</a:t>
            </a:r>
            <a:r>
              <a:rPr lang="da-DK" dirty="0"/>
              <a:t>, </a:t>
            </a:r>
            <a:r>
              <a:rPr lang="da-DK" dirty="0" err="1"/>
              <a:t>outreach</a:t>
            </a:r>
            <a:r>
              <a:rPr lang="da-DK" dirty="0"/>
              <a:t> and </a:t>
            </a:r>
            <a:r>
              <a:rPr lang="da-DK" dirty="0" err="1"/>
              <a:t>sustainability</a:t>
            </a:r>
            <a:endParaRPr lang="da-DK" dirty="0"/>
          </a:p>
        </p:txBody>
      </p:sp>
      <p:sp>
        <p:nvSpPr>
          <p:cNvPr id="2" name="Pladsholder til tekst 1">
            <a:extLst>
              <a:ext uri="{FF2B5EF4-FFF2-40B4-BE49-F238E27FC236}">
                <a16:creationId xmlns:a16="http://schemas.microsoft.com/office/drawing/2014/main" id="{55573FE9-943A-2766-BBA5-7FFFF9649E6F}"/>
              </a:ext>
            </a:extLst>
          </p:cNvPr>
          <p:cNvSpPr>
            <a:spLocks noGrp="1"/>
          </p:cNvSpPr>
          <p:nvPr>
            <p:ph type="body" sz="quarter" idx="10"/>
          </p:nvPr>
        </p:nvSpPr>
        <p:spPr/>
        <p:txBody>
          <a:bodyPr lIns="91440" tIns="45720" rIns="91440" bIns="45720" anchor="t"/>
          <a:lstStyle/>
          <a:p>
            <a:r>
              <a:rPr lang="da-DK" dirty="0" err="1"/>
              <a:t>Designing</a:t>
            </a:r>
            <a:r>
              <a:rPr lang="da-DK" dirty="0"/>
              <a:t> an </a:t>
            </a:r>
            <a:r>
              <a:rPr lang="da-DK" dirty="0" err="1"/>
              <a:t>institutional</a:t>
            </a:r>
            <a:r>
              <a:rPr lang="da-DK" dirty="0"/>
              <a:t> </a:t>
            </a:r>
            <a:r>
              <a:rPr lang="da-DK" dirty="0" err="1"/>
              <a:t>contact</a:t>
            </a:r>
            <a:r>
              <a:rPr lang="da-DK" dirty="0"/>
              <a:t> point for </a:t>
            </a:r>
            <a:r>
              <a:rPr lang="da-DK" dirty="0" err="1"/>
              <a:t>citizen</a:t>
            </a:r>
            <a:r>
              <a:rPr lang="da-DK" dirty="0"/>
              <a:t> science (CS-ICP)</a:t>
            </a:r>
          </a:p>
        </p:txBody>
      </p:sp>
    </p:spTree>
    <p:extLst>
      <p:ext uri="{BB962C8B-B14F-4D97-AF65-F5344CB8AC3E}">
        <p14:creationId xmlns:p14="http://schemas.microsoft.com/office/powerpoint/2010/main" val="200285591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FC23DE52-C928-8530-822E-2A9BC38739FE}"/>
              </a:ext>
            </a:extLst>
          </p:cNvPr>
          <p:cNvSpPr>
            <a:spLocks noGrp="1"/>
          </p:cNvSpPr>
          <p:nvPr>
            <p:ph type="body" sz="quarter" idx="12"/>
          </p:nvPr>
        </p:nvSpPr>
        <p:spPr/>
        <p:txBody>
          <a:bodyPr lIns="91440" tIns="45720" rIns="91440" bIns="45720" anchor="t"/>
          <a:lstStyle/>
          <a:p>
            <a:r>
              <a:rPr lang="da-DK" sz="2400" b="1" dirty="0" err="1"/>
              <a:t>Role</a:t>
            </a:r>
            <a:r>
              <a:rPr lang="da-DK" sz="2400" b="1" dirty="0"/>
              <a:t> definition and </a:t>
            </a:r>
            <a:r>
              <a:rPr lang="da-DK" sz="2400" b="1" dirty="0" err="1"/>
              <a:t>structure</a:t>
            </a:r>
            <a:endParaRPr lang="da-DK" sz="2400" dirty="0"/>
          </a:p>
          <a:p>
            <a:pPr marL="342900" indent="-342900">
              <a:buChar char="•"/>
            </a:pPr>
            <a:r>
              <a:rPr lang="da-DK" sz="2400" dirty="0" err="1"/>
              <a:t>Define</a:t>
            </a:r>
            <a:r>
              <a:rPr lang="da-DK" sz="2400" dirty="0"/>
              <a:t> the </a:t>
            </a:r>
            <a:r>
              <a:rPr lang="da-DK" sz="2400" dirty="0" err="1"/>
              <a:t>role</a:t>
            </a:r>
            <a:r>
              <a:rPr lang="da-DK" sz="2400" dirty="0"/>
              <a:t> and </a:t>
            </a:r>
            <a:r>
              <a:rPr lang="da-DK" sz="2400" dirty="0" err="1"/>
              <a:t>responsibilities</a:t>
            </a:r>
            <a:r>
              <a:rPr lang="da-DK" sz="2400" dirty="0"/>
              <a:t> of the CS-ICP, </a:t>
            </a:r>
            <a:r>
              <a:rPr lang="da-DK" sz="2400" dirty="0" err="1"/>
              <a:t>including</a:t>
            </a:r>
            <a:r>
              <a:rPr lang="da-DK" sz="2400" dirty="0"/>
              <a:t> </a:t>
            </a:r>
            <a:r>
              <a:rPr lang="da-DK" sz="2400" dirty="0" err="1"/>
              <a:t>their</a:t>
            </a:r>
            <a:r>
              <a:rPr lang="da-DK" sz="2400" dirty="0"/>
              <a:t> </a:t>
            </a:r>
            <a:r>
              <a:rPr lang="da-DK" sz="2400" dirty="0" err="1"/>
              <a:t>scope</a:t>
            </a:r>
            <a:r>
              <a:rPr lang="da-DK" sz="2400" dirty="0"/>
              <a:t> of </a:t>
            </a:r>
            <a:r>
              <a:rPr lang="da-DK" sz="2400" dirty="0" err="1"/>
              <a:t>authority</a:t>
            </a:r>
            <a:r>
              <a:rPr lang="da-DK" sz="2400" dirty="0"/>
              <a:t>, </a:t>
            </a:r>
            <a:r>
              <a:rPr lang="da-DK" sz="2400" dirty="0" err="1"/>
              <a:t>reporting</a:t>
            </a:r>
            <a:r>
              <a:rPr lang="da-DK" sz="2400" dirty="0"/>
              <a:t> </a:t>
            </a:r>
            <a:r>
              <a:rPr lang="da-DK" sz="2400" dirty="0" err="1"/>
              <a:t>structure</a:t>
            </a:r>
            <a:r>
              <a:rPr lang="da-DK" sz="2400" dirty="0"/>
              <a:t>, and </a:t>
            </a:r>
            <a:r>
              <a:rPr lang="da-DK" sz="2400" dirty="0" err="1"/>
              <a:t>key</a:t>
            </a:r>
            <a:r>
              <a:rPr lang="da-DK" sz="2400" dirty="0"/>
              <a:t> </a:t>
            </a:r>
            <a:r>
              <a:rPr lang="da-DK" sz="2400" dirty="0" err="1"/>
              <a:t>functions</a:t>
            </a:r>
            <a:endParaRPr lang="da-DK" sz="2400" dirty="0"/>
          </a:p>
          <a:p>
            <a:pPr marL="342900" indent="-342900">
              <a:buChar char="•"/>
            </a:pPr>
            <a:r>
              <a:rPr lang="da-DK" sz="2400" dirty="0" err="1"/>
              <a:t>Consider</a:t>
            </a:r>
            <a:r>
              <a:rPr lang="da-DK" sz="2400" dirty="0"/>
              <a:t> </a:t>
            </a:r>
            <a:r>
              <a:rPr lang="da-DK" sz="2400" dirty="0" err="1"/>
              <a:t>whether</a:t>
            </a:r>
            <a:r>
              <a:rPr lang="da-DK" sz="2400" dirty="0"/>
              <a:t> the CS-ICP </a:t>
            </a:r>
            <a:r>
              <a:rPr lang="da-DK" sz="2400" dirty="0" err="1"/>
              <a:t>should</a:t>
            </a:r>
            <a:r>
              <a:rPr lang="da-DK" sz="2400" dirty="0"/>
              <a:t> </a:t>
            </a:r>
            <a:r>
              <a:rPr lang="da-DK" sz="2400" dirty="0" err="1"/>
              <a:t>be</a:t>
            </a:r>
            <a:r>
              <a:rPr lang="da-DK" sz="2400" dirty="0"/>
              <a:t> a </a:t>
            </a:r>
            <a:r>
              <a:rPr lang="da-DK" sz="2400" dirty="0" err="1"/>
              <a:t>dedicated</a:t>
            </a:r>
            <a:r>
              <a:rPr lang="da-DK" sz="2400" dirty="0"/>
              <a:t> </a:t>
            </a:r>
            <a:r>
              <a:rPr lang="da-DK" sz="2400" dirty="0" err="1"/>
              <a:t>individual</a:t>
            </a:r>
            <a:r>
              <a:rPr lang="da-DK" sz="2400" dirty="0"/>
              <a:t>, a team, or a </a:t>
            </a:r>
            <a:r>
              <a:rPr lang="da-DK" sz="2400" dirty="0" err="1"/>
              <a:t>committee</a:t>
            </a:r>
            <a:r>
              <a:rPr lang="da-DK" sz="2400" dirty="0"/>
              <a:t>, </a:t>
            </a:r>
            <a:r>
              <a:rPr lang="da-DK" sz="2400" dirty="0" err="1"/>
              <a:t>depending</a:t>
            </a:r>
            <a:r>
              <a:rPr lang="da-DK" sz="2400" dirty="0"/>
              <a:t> on the </a:t>
            </a:r>
            <a:r>
              <a:rPr lang="da-DK" sz="2400" dirty="0" err="1"/>
              <a:t>organization's</a:t>
            </a:r>
            <a:r>
              <a:rPr lang="da-DK" sz="2400" dirty="0"/>
              <a:t> </a:t>
            </a:r>
            <a:r>
              <a:rPr lang="da-DK" sz="2400" dirty="0" err="1"/>
              <a:t>size</a:t>
            </a:r>
            <a:r>
              <a:rPr lang="da-DK" sz="2400" dirty="0"/>
              <a:t> and citizen science </a:t>
            </a:r>
            <a:r>
              <a:rPr lang="da-DK" sz="2400" dirty="0" err="1"/>
              <a:t>goals</a:t>
            </a:r>
            <a:endParaRPr lang="da-DK" sz="2400" dirty="0"/>
          </a:p>
          <a:p>
            <a:endParaRPr lang="da-DK" sz="2400" b="1" dirty="0"/>
          </a:p>
          <a:p>
            <a:pPr marL="342900" indent="-342900">
              <a:buChar char="•"/>
            </a:pPr>
            <a:endParaRPr lang="da-DK" sz="2400" b="1" dirty="0"/>
          </a:p>
        </p:txBody>
      </p:sp>
      <p:sp>
        <p:nvSpPr>
          <p:cNvPr id="4" name="Pladsholder til tekst 3">
            <a:extLst>
              <a:ext uri="{FF2B5EF4-FFF2-40B4-BE49-F238E27FC236}">
                <a16:creationId xmlns:a16="http://schemas.microsoft.com/office/drawing/2014/main" id="{416D94B1-1B5C-8368-D9C4-75430EC03467}"/>
              </a:ext>
            </a:extLst>
          </p:cNvPr>
          <p:cNvSpPr>
            <a:spLocks noGrp="1"/>
          </p:cNvSpPr>
          <p:nvPr>
            <p:ph type="body" sz="quarter" idx="11"/>
          </p:nvPr>
        </p:nvSpPr>
        <p:spPr/>
        <p:txBody>
          <a:bodyPr lIns="91440" tIns="45720" rIns="91440" bIns="45720" anchor="t"/>
          <a:lstStyle/>
          <a:p>
            <a:r>
              <a:rPr lang="da-DK" err="1"/>
              <a:t>Designing</a:t>
            </a:r>
            <a:r>
              <a:rPr lang="da-DK"/>
              <a:t> for </a:t>
            </a:r>
            <a:r>
              <a:rPr lang="da-DK" err="1"/>
              <a:t>impact</a:t>
            </a:r>
            <a:r>
              <a:rPr lang="da-DK"/>
              <a:t>, </a:t>
            </a:r>
            <a:r>
              <a:rPr lang="da-DK" err="1"/>
              <a:t>outreach</a:t>
            </a:r>
            <a:r>
              <a:rPr lang="da-DK"/>
              <a:t> and </a:t>
            </a:r>
            <a:r>
              <a:rPr lang="da-DK" err="1"/>
              <a:t>sustainability</a:t>
            </a:r>
          </a:p>
        </p:txBody>
      </p:sp>
      <p:sp>
        <p:nvSpPr>
          <p:cNvPr id="2" name="Pladsholder til tekst 1">
            <a:extLst>
              <a:ext uri="{FF2B5EF4-FFF2-40B4-BE49-F238E27FC236}">
                <a16:creationId xmlns:a16="http://schemas.microsoft.com/office/drawing/2014/main" id="{55573FE9-943A-2766-BBA5-7FFFF9649E6F}"/>
              </a:ext>
            </a:extLst>
          </p:cNvPr>
          <p:cNvSpPr>
            <a:spLocks noGrp="1"/>
          </p:cNvSpPr>
          <p:nvPr>
            <p:ph type="body" sz="quarter" idx="10"/>
          </p:nvPr>
        </p:nvSpPr>
        <p:spPr/>
        <p:txBody>
          <a:bodyPr lIns="91440" tIns="45720" rIns="91440" bIns="45720" anchor="t"/>
          <a:lstStyle/>
          <a:p>
            <a:r>
              <a:rPr lang="da-DK" dirty="0" err="1"/>
              <a:t>Designing</a:t>
            </a:r>
            <a:r>
              <a:rPr lang="da-DK" dirty="0"/>
              <a:t> an </a:t>
            </a:r>
            <a:r>
              <a:rPr lang="da-DK" dirty="0" err="1"/>
              <a:t>institutional</a:t>
            </a:r>
            <a:r>
              <a:rPr lang="da-DK" dirty="0"/>
              <a:t> </a:t>
            </a:r>
            <a:r>
              <a:rPr lang="da-DK" dirty="0" err="1"/>
              <a:t>contact</a:t>
            </a:r>
            <a:r>
              <a:rPr lang="da-DK" dirty="0"/>
              <a:t> point for </a:t>
            </a:r>
            <a:r>
              <a:rPr lang="da-DK" dirty="0" err="1"/>
              <a:t>citizen</a:t>
            </a:r>
            <a:r>
              <a:rPr lang="da-DK" dirty="0"/>
              <a:t> science (CS-ICP)</a:t>
            </a:r>
          </a:p>
        </p:txBody>
      </p:sp>
    </p:spTree>
    <p:extLst>
      <p:ext uri="{BB962C8B-B14F-4D97-AF65-F5344CB8AC3E}">
        <p14:creationId xmlns:p14="http://schemas.microsoft.com/office/powerpoint/2010/main" val="72483397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FC23DE52-C928-8530-822E-2A9BC38739FE}"/>
              </a:ext>
            </a:extLst>
          </p:cNvPr>
          <p:cNvSpPr>
            <a:spLocks noGrp="1"/>
          </p:cNvSpPr>
          <p:nvPr>
            <p:ph type="body" sz="quarter" idx="12"/>
          </p:nvPr>
        </p:nvSpPr>
        <p:spPr/>
        <p:txBody>
          <a:bodyPr lIns="91440" tIns="45720" rIns="91440" bIns="45720" anchor="t"/>
          <a:lstStyle/>
          <a:p>
            <a:r>
              <a:rPr lang="da-DK" sz="2400" b="1" dirty="0"/>
              <a:t>Training and integration</a:t>
            </a:r>
            <a:endParaRPr lang="da-DK" sz="2400" dirty="0"/>
          </a:p>
          <a:p>
            <a:pPr marL="342900" indent="-342900">
              <a:buChar char="•"/>
            </a:pPr>
            <a:r>
              <a:rPr lang="da-DK" sz="2400" dirty="0"/>
              <a:t>Provide </a:t>
            </a:r>
            <a:r>
              <a:rPr lang="da-DK" sz="2400" dirty="0" err="1"/>
              <a:t>necessary</a:t>
            </a:r>
            <a:r>
              <a:rPr lang="da-DK" sz="2400" dirty="0"/>
              <a:t> </a:t>
            </a:r>
            <a:r>
              <a:rPr lang="da-DK" sz="2400" dirty="0" err="1"/>
              <a:t>training</a:t>
            </a:r>
            <a:r>
              <a:rPr lang="da-DK" sz="2400" dirty="0"/>
              <a:t> and support to the CS-ICP to </a:t>
            </a:r>
            <a:r>
              <a:rPr lang="da-DK" sz="2400" dirty="0" err="1"/>
              <a:t>ensure</a:t>
            </a:r>
            <a:r>
              <a:rPr lang="da-DK" sz="2400" dirty="0"/>
              <a:t> </a:t>
            </a:r>
            <a:r>
              <a:rPr lang="da-DK" sz="2400" dirty="0" err="1"/>
              <a:t>they</a:t>
            </a:r>
            <a:r>
              <a:rPr lang="da-DK" sz="2400" dirty="0"/>
              <a:t> have the </a:t>
            </a:r>
            <a:r>
              <a:rPr lang="da-DK" sz="2400" dirty="0" err="1"/>
              <a:t>expertise</a:t>
            </a:r>
            <a:r>
              <a:rPr lang="da-DK" sz="2400" dirty="0"/>
              <a:t> and </a:t>
            </a:r>
            <a:r>
              <a:rPr lang="da-DK" sz="2400" dirty="0" err="1"/>
              <a:t>knowledge</a:t>
            </a:r>
            <a:r>
              <a:rPr lang="da-DK" sz="2400" dirty="0"/>
              <a:t> </a:t>
            </a:r>
            <a:r>
              <a:rPr lang="da-DK" sz="2400" dirty="0" err="1"/>
              <a:t>needed</a:t>
            </a:r>
            <a:r>
              <a:rPr lang="da-DK" sz="2400" dirty="0"/>
              <a:t> to </a:t>
            </a:r>
            <a:r>
              <a:rPr lang="da-DK" sz="2400" dirty="0" err="1"/>
              <a:t>fulfill</a:t>
            </a:r>
            <a:r>
              <a:rPr lang="da-DK" sz="2400" dirty="0"/>
              <a:t> </a:t>
            </a:r>
            <a:r>
              <a:rPr lang="da-DK" sz="2400" dirty="0" err="1"/>
              <a:t>their</a:t>
            </a:r>
            <a:r>
              <a:rPr lang="da-DK" sz="2400" dirty="0"/>
              <a:t> </a:t>
            </a:r>
            <a:r>
              <a:rPr lang="da-DK" sz="2400" dirty="0" err="1"/>
              <a:t>role</a:t>
            </a:r>
            <a:r>
              <a:rPr lang="da-DK" sz="2400" dirty="0"/>
              <a:t> </a:t>
            </a:r>
            <a:r>
              <a:rPr lang="da-DK" sz="2400" dirty="0" err="1"/>
              <a:t>effectively</a:t>
            </a:r>
            <a:endParaRPr lang="da-DK" sz="2400" dirty="0"/>
          </a:p>
          <a:p>
            <a:pPr marL="342900" indent="-342900">
              <a:buChar char="•"/>
            </a:pPr>
            <a:r>
              <a:rPr lang="da-DK" sz="2400" dirty="0" err="1"/>
              <a:t>Integrate</a:t>
            </a:r>
            <a:r>
              <a:rPr lang="da-DK" sz="2400" dirty="0"/>
              <a:t> the CS-ICP </a:t>
            </a:r>
            <a:r>
              <a:rPr lang="da-DK" sz="2400" dirty="0" err="1"/>
              <a:t>into</a:t>
            </a:r>
            <a:r>
              <a:rPr lang="da-DK" sz="2400" dirty="0"/>
              <a:t> the </a:t>
            </a:r>
            <a:r>
              <a:rPr lang="da-DK" sz="2400" dirty="0" err="1"/>
              <a:t>organization's</a:t>
            </a:r>
            <a:r>
              <a:rPr lang="da-DK" sz="2400" dirty="0"/>
              <a:t> </a:t>
            </a:r>
            <a:r>
              <a:rPr lang="da-DK" sz="2400" dirty="0" err="1"/>
              <a:t>existing</a:t>
            </a:r>
            <a:r>
              <a:rPr lang="da-DK" sz="2400" dirty="0"/>
              <a:t> </a:t>
            </a:r>
            <a:r>
              <a:rPr lang="da-DK" sz="2400" dirty="0" err="1"/>
              <a:t>structures</a:t>
            </a:r>
            <a:r>
              <a:rPr lang="da-DK" sz="2400" dirty="0"/>
              <a:t> and </a:t>
            </a:r>
            <a:r>
              <a:rPr lang="da-DK" sz="2400" dirty="0" err="1"/>
              <a:t>communication</a:t>
            </a:r>
            <a:r>
              <a:rPr lang="da-DK" sz="2400" dirty="0"/>
              <a:t> </a:t>
            </a:r>
            <a:r>
              <a:rPr lang="da-DK" sz="2400" dirty="0" err="1"/>
              <a:t>channels</a:t>
            </a:r>
            <a:r>
              <a:rPr lang="da-DK" sz="2400" dirty="0"/>
              <a:t> to </a:t>
            </a:r>
            <a:r>
              <a:rPr lang="da-DK" sz="2400" dirty="0" err="1"/>
              <a:t>facilitate</a:t>
            </a:r>
            <a:r>
              <a:rPr lang="da-DK" sz="2400" dirty="0"/>
              <a:t> </a:t>
            </a:r>
            <a:r>
              <a:rPr lang="da-DK" sz="2400" dirty="0" err="1"/>
              <a:t>seamless</a:t>
            </a:r>
            <a:r>
              <a:rPr lang="da-DK" sz="2400" dirty="0"/>
              <a:t> </a:t>
            </a:r>
            <a:r>
              <a:rPr lang="da-DK" sz="2400" dirty="0" err="1"/>
              <a:t>coordination</a:t>
            </a:r>
            <a:r>
              <a:rPr lang="da-DK" sz="2400" dirty="0"/>
              <a:t> with researchers and citizen science </a:t>
            </a:r>
            <a:r>
              <a:rPr lang="da-DK" sz="2400" dirty="0" err="1"/>
              <a:t>initiatives</a:t>
            </a:r>
            <a:endParaRPr lang="da-DK" sz="2400" dirty="0"/>
          </a:p>
          <a:p>
            <a:endParaRPr lang="da-DK" sz="2400" b="1" dirty="0"/>
          </a:p>
          <a:p>
            <a:pPr marL="342900" indent="-342900">
              <a:buChar char="•"/>
            </a:pPr>
            <a:endParaRPr lang="da-DK" sz="2400" b="1" dirty="0"/>
          </a:p>
        </p:txBody>
      </p:sp>
      <p:sp>
        <p:nvSpPr>
          <p:cNvPr id="4" name="Pladsholder til tekst 3">
            <a:extLst>
              <a:ext uri="{FF2B5EF4-FFF2-40B4-BE49-F238E27FC236}">
                <a16:creationId xmlns:a16="http://schemas.microsoft.com/office/drawing/2014/main" id="{416D94B1-1B5C-8368-D9C4-75430EC03467}"/>
              </a:ext>
            </a:extLst>
          </p:cNvPr>
          <p:cNvSpPr>
            <a:spLocks noGrp="1"/>
          </p:cNvSpPr>
          <p:nvPr>
            <p:ph type="body" sz="quarter" idx="11"/>
          </p:nvPr>
        </p:nvSpPr>
        <p:spPr/>
        <p:txBody>
          <a:bodyPr lIns="91440" tIns="45720" rIns="91440" bIns="45720" anchor="t"/>
          <a:lstStyle/>
          <a:p>
            <a:r>
              <a:rPr lang="da-DK" err="1"/>
              <a:t>Designing</a:t>
            </a:r>
            <a:r>
              <a:rPr lang="da-DK"/>
              <a:t> for </a:t>
            </a:r>
            <a:r>
              <a:rPr lang="da-DK" err="1"/>
              <a:t>impact</a:t>
            </a:r>
            <a:r>
              <a:rPr lang="da-DK"/>
              <a:t>, </a:t>
            </a:r>
            <a:r>
              <a:rPr lang="da-DK" err="1"/>
              <a:t>outreach</a:t>
            </a:r>
            <a:r>
              <a:rPr lang="da-DK"/>
              <a:t> and </a:t>
            </a:r>
            <a:r>
              <a:rPr lang="da-DK" err="1"/>
              <a:t>sustainability</a:t>
            </a:r>
          </a:p>
        </p:txBody>
      </p:sp>
      <p:sp>
        <p:nvSpPr>
          <p:cNvPr id="2" name="Pladsholder til tekst 1">
            <a:extLst>
              <a:ext uri="{FF2B5EF4-FFF2-40B4-BE49-F238E27FC236}">
                <a16:creationId xmlns:a16="http://schemas.microsoft.com/office/drawing/2014/main" id="{55573FE9-943A-2766-BBA5-7FFFF9649E6F}"/>
              </a:ext>
            </a:extLst>
          </p:cNvPr>
          <p:cNvSpPr>
            <a:spLocks noGrp="1"/>
          </p:cNvSpPr>
          <p:nvPr>
            <p:ph type="body" sz="quarter" idx="10"/>
          </p:nvPr>
        </p:nvSpPr>
        <p:spPr/>
        <p:txBody>
          <a:bodyPr lIns="91440" tIns="45720" rIns="91440" bIns="45720" anchor="t"/>
          <a:lstStyle/>
          <a:p>
            <a:r>
              <a:rPr lang="da-DK" dirty="0" err="1"/>
              <a:t>Designing</a:t>
            </a:r>
            <a:r>
              <a:rPr lang="da-DK" dirty="0"/>
              <a:t> an </a:t>
            </a:r>
            <a:r>
              <a:rPr lang="da-DK" dirty="0" err="1"/>
              <a:t>institutional</a:t>
            </a:r>
            <a:r>
              <a:rPr lang="da-DK" dirty="0"/>
              <a:t> </a:t>
            </a:r>
            <a:r>
              <a:rPr lang="da-DK" dirty="0" err="1"/>
              <a:t>contact</a:t>
            </a:r>
            <a:r>
              <a:rPr lang="da-DK" dirty="0"/>
              <a:t> point for </a:t>
            </a:r>
            <a:r>
              <a:rPr lang="da-DK" dirty="0" err="1"/>
              <a:t>citizen</a:t>
            </a:r>
            <a:r>
              <a:rPr lang="da-DK" dirty="0"/>
              <a:t> science (CS-ICP)</a:t>
            </a:r>
          </a:p>
        </p:txBody>
      </p:sp>
    </p:spTree>
    <p:extLst>
      <p:ext uri="{BB962C8B-B14F-4D97-AF65-F5344CB8AC3E}">
        <p14:creationId xmlns:p14="http://schemas.microsoft.com/office/powerpoint/2010/main" val="309000582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CA08A1-C903-479B-884A-D6D2AF99CD55}"/>
              </a:ext>
            </a:extLst>
          </p:cNvPr>
          <p:cNvSpPr>
            <a:spLocks noGrp="1"/>
          </p:cNvSpPr>
          <p:nvPr>
            <p:ph type="body" sz="quarter" idx="12"/>
          </p:nvPr>
        </p:nvSpPr>
        <p:spPr>
          <a:xfrm>
            <a:off x="1109663" y="2527138"/>
            <a:ext cx="5120315" cy="2255134"/>
          </a:xfrm>
        </p:spPr>
        <p:txBody>
          <a:bodyPr lIns="91440" tIns="45720" rIns="91440" bIns="45720" anchor="t"/>
          <a:lstStyle/>
          <a:p>
            <a:r>
              <a:rPr lang="en-US" dirty="0"/>
              <a:t>Creating your institutional contact point for citizen science</a:t>
            </a:r>
            <a:endParaRPr lang="it-IT" dirty="0"/>
          </a:p>
        </p:txBody>
      </p:sp>
      <p:sp>
        <p:nvSpPr>
          <p:cNvPr id="6" name="Text Placeholder 2">
            <a:extLst>
              <a:ext uri="{FF2B5EF4-FFF2-40B4-BE49-F238E27FC236}">
                <a16:creationId xmlns:a16="http://schemas.microsoft.com/office/drawing/2014/main" id="{326900A8-78D2-5491-B03B-3F7D20A649F0}"/>
              </a:ext>
            </a:extLst>
          </p:cNvPr>
          <p:cNvSpPr txBox="1">
            <a:spLocks/>
          </p:cNvSpPr>
          <p:nvPr/>
        </p:nvSpPr>
        <p:spPr>
          <a:xfrm>
            <a:off x="1109663" y="4917444"/>
            <a:ext cx="3981146" cy="398012"/>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a:ea typeface="+mn-lt"/>
                <a:cs typeface="+mn-lt"/>
              </a:rPr>
              <a:t>Training </a:t>
            </a:r>
            <a:r>
              <a:rPr lang="da-DK" dirty="0" err="1">
                <a:ea typeface="+mn-lt"/>
                <a:cs typeface="+mn-lt"/>
              </a:rPr>
              <a:t>Module</a:t>
            </a:r>
            <a:r>
              <a:rPr lang="da-DK" dirty="0">
                <a:ea typeface="+mn-lt"/>
                <a:cs typeface="+mn-lt"/>
              </a:rPr>
              <a:t> 3.2.3 Interactive session</a:t>
            </a:r>
            <a:endParaRPr lang="da-DK" dirty="0"/>
          </a:p>
        </p:txBody>
      </p:sp>
    </p:spTree>
    <p:extLst>
      <p:ext uri="{BB962C8B-B14F-4D97-AF65-F5344CB8AC3E}">
        <p14:creationId xmlns:p14="http://schemas.microsoft.com/office/powerpoint/2010/main" val="320034263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Interactive session: Creating your institutional contact point for citizen science</a:t>
            </a:r>
          </a:p>
          <a:p>
            <a:endParaRPr lang="en-GB" dirty="0"/>
          </a:p>
        </p:txBody>
      </p:sp>
      <p:graphicFrame>
        <p:nvGraphicFramePr>
          <p:cNvPr id="13" name="Table 12">
            <a:extLst>
              <a:ext uri="{FF2B5EF4-FFF2-40B4-BE49-F238E27FC236}">
                <a16:creationId xmlns:a16="http://schemas.microsoft.com/office/drawing/2014/main" id="{7B294C02-E56D-6047-343B-B657505ED7BA}"/>
              </a:ext>
            </a:extLst>
          </p:cNvPr>
          <p:cNvGraphicFramePr>
            <a:graphicFrameLocks noGrp="1"/>
          </p:cNvGraphicFramePr>
          <p:nvPr/>
        </p:nvGraphicFramePr>
        <p:xfrm>
          <a:off x="934029" y="1590006"/>
          <a:ext cx="10403456" cy="4354465"/>
        </p:xfrm>
        <a:graphic>
          <a:graphicData uri="http://schemas.openxmlformats.org/drawingml/2006/table">
            <a:tbl>
              <a:tblPr firstRow="1" firstCol="1" bandRow="1">
                <a:tableStyleId>{5C22544A-7EE6-4342-B048-85BDC9FD1C3A}</a:tableStyleId>
              </a:tblPr>
              <a:tblGrid>
                <a:gridCol w="1944425">
                  <a:extLst>
                    <a:ext uri="{9D8B030D-6E8A-4147-A177-3AD203B41FA5}">
                      <a16:colId xmlns:a16="http://schemas.microsoft.com/office/drawing/2014/main" val="2087581959"/>
                    </a:ext>
                  </a:extLst>
                </a:gridCol>
                <a:gridCol w="8459031">
                  <a:extLst>
                    <a:ext uri="{9D8B030D-6E8A-4147-A177-3AD203B41FA5}">
                      <a16:colId xmlns:a16="http://schemas.microsoft.com/office/drawing/2014/main" val="631556201"/>
                    </a:ext>
                  </a:extLst>
                </a:gridCol>
              </a:tblGrid>
              <a:tr h="319810">
                <a:tc>
                  <a:txBody>
                    <a:bodyPr/>
                    <a:lstStyle/>
                    <a:p>
                      <a:r>
                        <a:rPr lang="da-DK" sz="1400">
                          <a:effectLst/>
                        </a:rPr>
                        <a:t>Program</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da-DK" sz="1400">
                          <a:effectLst/>
                        </a:rPr>
                        <a:t>Task</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4048619457"/>
                  </a:ext>
                </a:extLst>
              </a:tr>
              <a:tr h="810680">
                <a:tc>
                  <a:txBody>
                    <a:bodyPr/>
                    <a:lstStyle/>
                    <a:p>
                      <a:r>
                        <a:rPr lang="en-US" sz="1400" dirty="0">
                          <a:effectLst/>
                        </a:rPr>
                        <a:t>Needs assessment</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Participants will reflect on the unique needs and characteristics of their institutions, </a:t>
                      </a:r>
                      <a:r>
                        <a:rPr lang="en-US" sz="1400" baseline="0" dirty="0">
                          <a:effectLst/>
                        </a:rPr>
                        <a:t>s</a:t>
                      </a:r>
                      <a:r>
                        <a:rPr lang="en-US" sz="1400" dirty="0">
                          <a:effectLst/>
                        </a:rPr>
                        <a:t>haring insights and potential benefits of an institutional contact point for citizen science (CS-ICP).</a:t>
                      </a:r>
                      <a:r>
                        <a:rPr lang="en-US" sz="1400" baseline="0" dirty="0">
                          <a:effectLst/>
                        </a:rPr>
                        <a:t> They must do a collective </a:t>
                      </a:r>
                      <a:r>
                        <a:rPr lang="en-US" sz="1400" dirty="0">
                          <a:effectLst/>
                        </a:rPr>
                        <a:t>brainstorm to identify specific challenges and opportunities.</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3676468317"/>
                  </a:ext>
                </a:extLst>
              </a:tr>
              <a:tr h="1064294">
                <a:tc>
                  <a:txBody>
                    <a:bodyPr/>
                    <a:lstStyle/>
                    <a:p>
                      <a:r>
                        <a:rPr lang="en-US" sz="1400" dirty="0">
                          <a:effectLst/>
                        </a:rPr>
                        <a:t>Designing the</a:t>
                      </a:r>
                      <a:r>
                        <a:rPr lang="en-US" sz="1400" baseline="0" dirty="0">
                          <a:effectLst/>
                        </a:rPr>
                        <a:t> contact point</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Participants may</a:t>
                      </a:r>
                      <a:r>
                        <a:rPr lang="en-US" sz="1400" baseline="0" dirty="0">
                          <a:effectLst/>
                        </a:rPr>
                        <a:t> use </a:t>
                      </a:r>
                      <a:r>
                        <a:rPr lang="en-US" sz="1400" dirty="0">
                          <a:effectLst/>
                        </a:rPr>
                        <a:t>a template or worksheet provided</a:t>
                      </a:r>
                      <a:r>
                        <a:rPr lang="en-US" sz="1400" baseline="0" dirty="0">
                          <a:effectLst/>
                        </a:rPr>
                        <a:t> to design these </a:t>
                      </a:r>
                      <a:r>
                        <a:rPr lang="en-US" sz="1400" dirty="0">
                          <a:effectLst/>
                        </a:rPr>
                        <a:t>components of an institutional contact point:</a:t>
                      </a:r>
                      <a:r>
                        <a:rPr lang="en-US" sz="1400" baseline="0" dirty="0">
                          <a:effectLst/>
                        </a:rPr>
                        <a:t> </a:t>
                      </a:r>
                      <a:r>
                        <a:rPr lang="en-US" sz="1400" dirty="0">
                          <a:effectLst/>
                        </a:rPr>
                        <a:t>Online hub/portal, Service desk,</a:t>
                      </a:r>
                      <a:r>
                        <a:rPr lang="en-US" sz="1400" baseline="0" dirty="0">
                          <a:effectLst/>
                        </a:rPr>
                        <a:t> </a:t>
                      </a:r>
                      <a:r>
                        <a:rPr lang="en-US" sz="1400" dirty="0">
                          <a:effectLst/>
                        </a:rPr>
                        <a:t>Communication tools</a:t>
                      </a:r>
                      <a:r>
                        <a:rPr lang="en-US" sz="1400" baseline="0" dirty="0">
                          <a:effectLst/>
                        </a:rPr>
                        <a:t> and </a:t>
                      </a:r>
                      <a:r>
                        <a:rPr lang="en-US" sz="1400" dirty="0">
                          <a:effectLst/>
                        </a:rPr>
                        <a:t>platform,</a:t>
                      </a:r>
                      <a:r>
                        <a:rPr lang="en-US" sz="1400" baseline="0" dirty="0">
                          <a:effectLst/>
                        </a:rPr>
                        <a:t> </a:t>
                      </a:r>
                      <a:r>
                        <a:rPr lang="en-US" sz="1400" dirty="0">
                          <a:effectLst/>
                        </a:rPr>
                        <a:t>Knowledge and expertise (best practices, protocols, evaluation forms, etc.),</a:t>
                      </a:r>
                      <a:r>
                        <a:rPr lang="en-US" sz="1400" baseline="0" dirty="0">
                          <a:effectLst/>
                        </a:rPr>
                        <a:t> </a:t>
                      </a:r>
                      <a:r>
                        <a:rPr lang="en-US" sz="1400" dirty="0">
                          <a:effectLst/>
                        </a:rPr>
                        <a:t>Partnership frameworks.</a:t>
                      </a:r>
                    </a:p>
                    <a:p>
                      <a:r>
                        <a:rPr lang="en-US" sz="1400" dirty="0">
                          <a:effectLst/>
                        </a:rPr>
                        <a:t>This part</a:t>
                      </a:r>
                      <a:r>
                        <a:rPr lang="en-US" sz="1400" baseline="0" dirty="0">
                          <a:effectLst/>
                        </a:rPr>
                        <a:t> of the program ends with g</a:t>
                      </a:r>
                      <a:r>
                        <a:rPr lang="en-US" sz="1400" dirty="0">
                          <a:effectLst/>
                        </a:rPr>
                        <a:t>roup discussions for idea exchange and feedback.</a:t>
                      </a:r>
                    </a:p>
                  </a:txBody>
                  <a:tcPr marL="25400" marR="25400" marT="25400" marB="25400"/>
                </a:tc>
                <a:extLst>
                  <a:ext uri="{0D108BD9-81ED-4DB2-BD59-A6C34878D82A}">
                    <a16:rowId xmlns:a16="http://schemas.microsoft.com/office/drawing/2014/main" val="1869341490"/>
                  </a:ext>
                </a:extLst>
              </a:tr>
              <a:tr h="1030887">
                <a:tc>
                  <a:txBody>
                    <a:bodyPr/>
                    <a:lstStyle/>
                    <a:p>
                      <a:r>
                        <a:rPr lang="en-US" sz="1400" dirty="0">
                          <a:effectLst/>
                        </a:rPr>
                        <a:t>Governance</a:t>
                      </a:r>
                      <a:r>
                        <a:rPr lang="en-US" sz="1400" baseline="0" dirty="0">
                          <a:effectLst/>
                        </a:rPr>
                        <a:t> framework</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Based</a:t>
                      </a:r>
                      <a:r>
                        <a:rPr lang="en-US" sz="1400" baseline="0" dirty="0">
                          <a:effectLst/>
                        </a:rPr>
                        <a:t> on </a:t>
                      </a:r>
                      <a:r>
                        <a:rPr lang="en-US" sz="1400" dirty="0">
                          <a:effectLst/>
                        </a:rPr>
                        <a:t>an example governance framework (e.g., the INCENTIVE project’s framework),</a:t>
                      </a:r>
                      <a:r>
                        <a:rPr lang="en-US" sz="1400" baseline="0" dirty="0">
                          <a:effectLst/>
                        </a:rPr>
                        <a:t> p</a:t>
                      </a:r>
                      <a:r>
                        <a:rPr lang="en-US" sz="1400" dirty="0">
                          <a:effectLst/>
                        </a:rPr>
                        <a:t>articipants will consider how to adapt and implement governance at their institution and for the specific CS-ICP. The governance</a:t>
                      </a:r>
                      <a:r>
                        <a:rPr lang="en-US" sz="1400" baseline="0" dirty="0">
                          <a:effectLst/>
                        </a:rPr>
                        <a:t> framework should include a tailored roadmap for establishing a CS-ICP that aligns with the unique needs and goals of their respective </a:t>
                      </a:r>
                      <a:r>
                        <a:rPr lang="en-US" sz="1400" baseline="0" dirty="0" err="1">
                          <a:effectLst/>
                        </a:rPr>
                        <a:t>organisations</a:t>
                      </a:r>
                      <a:r>
                        <a:rPr lang="en-US" sz="1400" baseline="0" dirty="0">
                          <a:effectLst/>
                        </a:rPr>
                        <a:t>.</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2932904199"/>
                  </a:ext>
                </a:extLst>
              </a:tr>
              <a:tr h="988775">
                <a:tc>
                  <a:txBody>
                    <a:bodyPr/>
                    <a:lstStyle/>
                    <a:p>
                      <a:r>
                        <a:rPr lang="en-US" sz="1400" dirty="0">
                          <a:effectLst/>
                        </a:rPr>
                        <a:t>Sharing and feedback</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Participants will briefly present their draft institutional contact point designs to the group.</a:t>
                      </a:r>
                      <a:r>
                        <a:rPr lang="en-US" sz="1400" baseline="0" dirty="0">
                          <a:effectLst/>
                        </a:rPr>
                        <a:t> </a:t>
                      </a:r>
                      <a:r>
                        <a:rPr lang="en-US" sz="1400" dirty="0">
                          <a:effectLst/>
                        </a:rPr>
                        <a:t>Peers provide feedback, suggestions, and insights.</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336293155"/>
                  </a:ext>
                </a:extLst>
              </a:tr>
            </a:tbl>
          </a:graphicData>
        </a:graphic>
      </p:graphicFrame>
    </p:spTree>
    <p:extLst>
      <p:ext uri="{BB962C8B-B14F-4D97-AF65-F5344CB8AC3E}">
        <p14:creationId xmlns:p14="http://schemas.microsoft.com/office/powerpoint/2010/main" val="192310206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39215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CA08A1-C903-479B-884A-D6D2AF99CD55}"/>
              </a:ext>
            </a:extLst>
          </p:cNvPr>
          <p:cNvSpPr>
            <a:spLocks noGrp="1"/>
          </p:cNvSpPr>
          <p:nvPr>
            <p:ph type="body" sz="quarter" idx="12"/>
          </p:nvPr>
        </p:nvSpPr>
        <p:spPr>
          <a:xfrm>
            <a:off x="1109663" y="2789495"/>
            <a:ext cx="5751580" cy="1398233"/>
          </a:xfrm>
        </p:spPr>
        <p:txBody>
          <a:bodyPr lIns="91440" tIns="45720" rIns="91440" bIns="45720" anchor="t"/>
          <a:lstStyle/>
          <a:p>
            <a:r>
              <a:rPr lang="it-IT" dirty="0"/>
              <a:t>Intervention Area: </a:t>
            </a:r>
          </a:p>
          <a:p>
            <a:r>
              <a:rPr lang="it-IT" dirty="0"/>
              <a:t>Policy &amp; Assessment</a:t>
            </a:r>
          </a:p>
        </p:txBody>
      </p:sp>
      <p:sp>
        <p:nvSpPr>
          <p:cNvPr id="2" name="Text Placeholder 1"/>
          <p:cNvSpPr>
            <a:spLocks noGrp="1"/>
          </p:cNvSpPr>
          <p:nvPr>
            <p:ph type="body" sz="quarter" idx="10"/>
          </p:nvPr>
        </p:nvSpPr>
        <p:spPr>
          <a:xfrm>
            <a:off x="1109663" y="4558458"/>
            <a:ext cx="5135494" cy="398012"/>
          </a:xfrm>
        </p:spPr>
        <p:txBody>
          <a:bodyPr/>
          <a:lstStyle/>
          <a:p>
            <a:r>
              <a:rPr lang="en-GB" dirty="0"/>
              <a:t>TIME4CS Training Program 4</a:t>
            </a:r>
          </a:p>
          <a:p>
            <a:endParaRPr lang="en-GB" dirty="0"/>
          </a:p>
        </p:txBody>
      </p:sp>
    </p:spTree>
    <p:extLst>
      <p:ext uri="{BB962C8B-B14F-4D97-AF65-F5344CB8AC3E}">
        <p14:creationId xmlns:p14="http://schemas.microsoft.com/office/powerpoint/2010/main" val="295930087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559059" y="1859841"/>
            <a:ext cx="10963275" cy="3657600"/>
          </a:xfrm>
        </p:spPr>
        <p:txBody>
          <a:bodyPr/>
          <a:lstStyle/>
          <a:p>
            <a:pPr lvl="0"/>
            <a:r>
              <a:rPr lang="en-US" sz="2400" b="1" dirty="0">
                <a:solidFill>
                  <a:srgbClr val="1F3643"/>
                </a:solidFill>
              </a:rPr>
              <a:t>Training Module 4.1: Institutional promotion of citizen science</a:t>
            </a:r>
          </a:p>
          <a:p>
            <a:pPr marL="971550" lvl="1" indent="-285750"/>
            <a:r>
              <a:rPr lang="en-US" sz="2000" dirty="0">
                <a:solidFill>
                  <a:srgbClr val="1F3643"/>
                </a:solidFill>
              </a:rPr>
              <a:t>Training Module 4.1.1: Strategic approaches to citizen science in RPOs</a:t>
            </a:r>
          </a:p>
          <a:p>
            <a:pPr marL="971550" lvl="1" indent="-285750"/>
            <a:r>
              <a:rPr lang="en-US" sz="2000" dirty="0">
                <a:solidFill>
                  <a:srgbClr val="1F3643"/>
                </a:solidFill>
              </a:rPr>
              <a:t>Training Module 4.1.2: Evaluating citizen science: Expanding assessment criteria for research rewards </a:t>
            </a:r>
          </a:p>
          <a:p>
            <a:pPr marL="971550" lvl="1" indent="-285750"/>
            <a:r>
              <a:rPr lang="en-US" sz="2000" dirty="0">
                <a:solidFill>
                  <a:srgbClr val="1F3643"/>
                </a:solidFill>
              </a:rPr>
              <a:t>Training Module 4.1.3: Interactive session: Assessing citizen science impact: Collaborative criteria design</a:t>
            </a:r>
          </a:p>
          <a:p>
            <a:pPr marL="285750" lvl="0" indent="-285750"/>
            <a:r>
              <a:rPr lang="en-US" sz="2400" b="1" dirty="0">
                <a:solidFill>
                  <a:srgbClr val="1F3643"/>
                </a:solidFill>
              </a:rPr>
              <a:t>Training Module 4.2: Open science practices</a:t>
            </a:r>
          </a:p>
          <a:p>
            <a:pPr marL="971550" lvl="1" indent="-285750"/>
            <a:r>
              <a:rPr lang="en-US" sz="2000" dirty="0">
                <a:solidFill>
                  <a:srgbClr val="1F3643"/>
                </a:solidFill>
              </a:rPr>
              <a:t>Training Module 4.2.1: Designing a systematic evaluation framework for citizen science</a:t>
            </a:r>
          </a:p>
          <a:p>
            <a:pPr marL="971550" lvl="1" indent="-285750"/>
            <a:r>
              <a:rPr lang="en-US" sz="2000" dirty="0">
                <a:solidFill>
                  <a:srgbClr val="1F3643"/>
                </a:solidFill>
              </a:rPr>
              <a:t>Training Module 4.2.2: Aligning citizen science with Responsible Research and Innovation (RRI)</a:t>
            </a:r>
          </a:p>
          <a:p>
            <a:pPr marL="971550" lvl="1" indent="-285750"/>
            <a:r>
              <a:rPr lang="en-US" sz="2000" dirty="0">
                <a:solidFill>
                  <a:srgbClr val="1F3643"/>
                </a:solidFill>
              </a:rPr>
              <a:t>Training Module 4.2.3: Interactive session: Defining relevant RRI indicators for citizen science</a:t>
            </a:r>
            <a:endParaRPr lang="da-DK" sz="2000" dirty="0">
              <a:solidFill>
                <a:srgbClr val="1F3643"/>
              </a:solidFill>
            </a:endParaRPr>
          </a:p>
        </p:txBody>
      </p:sp>
      <p:sp>
        <p:nvSpPr>
          <p:cNvPr id="3" name="Text Placeholder 2"/>
          <p:cNvSpPr>
            <a:spLocks noGrp="1"/>
          </p:cNvSpPr>
          <p:nvPr>
            <p:ph type="body" sz="quarter" idx="11"/>
          </p:nvPr>
        </p:nvSpPr>
        <p:spPr>
          <a:xfrm>
            <a:off x="559059" y="1264180"/>
            <a:ext cx="10963275" cy="422275"/>
          </a:xfrm>
        </p:spPr>
        <p:txBody>
          <a:bodyPr/>
          <a:lstStyle/>
          <a:p>
            <a:r>
              <a:rPr lang="en-GB" dirty="0"/>
              <a:t>Training Program 4</a:t>
            </a:r>
          </a:p>
        </p:txBody>
      </p:sp>
      <p:sp>
        <p:nvSpPr>
          <p:cNvPr id="4" name="Text Placeholder 3"/>
          <p:cNvSpPr>
            <a:spLocks noGrp="1"/>
          </p:cNvSpPr>
          <p:nvPr>
            <p:ph type="body" sz="quarter" idx="10"/>
          </p:nvPr>
        </p:nvSpPr>
        <p:spPr/>
        <p:txBody>
          <a:bodyPr/>
          <a:lstStyle/>
          <a:p>
            <a:r>
              <a:rPr lang="en-GB" dirty="0"/>
              <a:t>Intervention Area: Policy &amp; Assessment</a:t>
            </a:r>
          </a:p>
        </p:txBody>
      </p:sp>
    </p:spTree>
    <p:extLst>
      <p:ext uri="{BB962C8B-B14F-4D97-AF65-F5344CB8AC3E}">
        <p14:creationId xmlns:p14="http://schemas.microsoft.com/office/powerpoint/2010/main" val="365935444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10939" y="1911723"/>
            <a:ext cx="10963275" cy="3657600"/>
          </a:xfrm>
        </p:spPr>
        <p:txBody>
          <a:bodyPr/>
          <a:lstStyle/>
          <a:p>
            <a:pPr marL="285750" indent="-285750">
              <a:buFont typeface="Arial" panose="020B0604020202020204" pitchFamily="34" charset="0"/>
              <a:buChar char="•"/>
            </a:pPr>
            <a:r>
              <a:rPr lang="en-US" sz="1600" b="1" dirty="0"/>
              <a:t>Recognize the importance of strategic approaches and policies for citizen science: </a:t>
            </a:r>
            <a:r>
              <a:rPr lang="en-US" sz="1600" dirty="0"/>
              <a:t>Understand the significance of developing strategic approaches and policies for citizen science within Research RPOs.</a:t>
            </a:r>
          </a:p>
          <a:p>
            <a:pPr marL="285750" indent="-285750">
              <a:buFont typeface="Arial" panose="020B0604020202020204" pitchFamily="34" charset="0"/>
              <a:buChar char="•"/>
            </a:pPr>
            <a:r>
              <a:rPr lang="en-US" sz="1600" b="1" dirty="0"/>
              <a:t>Explore successful strategies and policies in citizen science: </a:t>
            </a:r>
            <a:r>
              <a:rPr lang="en-US" sz="1600" dirty="0"/>
              <a:t>Explore real-world examples of successful citizen science strategies and policies implemented by various institutions.</a:t>
            </a:r>
          </a:p>
          <a:p>
            <a:pPr marL="285750" indent="-285750">
              <a:buFont typeface="Arial" panose="020B0604020202020204" pitchFamily="34" charset="0"/>
              <a:buChar char="•"/>
            </a:pPr>
            <a:r>
              <a:rPr lang="en-US" sz="1600" b="1" dirty="0"/>
              <a:t>Understand the role of strategic planning in citizen science integration: </a:t>
            </a:r>
            <a:r>
              <a:rPr lang="en-US" sz="1600" dirty="0"/>
              <a:t>Acquire knowledge of the fundamental concepts of strategic planning and its role in seamlessly integrating citizen science into RPOs.</a:t>
            </a:r>
          </a:p>
          <a:p>
            <a:pPr marL="285750" indent="-285750">
              <a:buFont typeface="Arial" panose="020B0604020202020204" pitchFamily="34" charset="0"/>
              <a:buChar char="•"/>
            </a:pPr>
            <a:r>
              <a:rPr lang="en-US" sz="1600" b="1" dirty="0"/>
              <a:t>Investigate broader assessment models in citizen science: </a:t>
            </a:r>
            <a:r>
              <a:rPr lang="en-US" sz="1600" dirty="0"/>
              <a:t>Gain a comprehensive understanding of how to effectively evaluate and reward citizen science contributions, enhancing the recognition and promotion of citizen science within research institutions.</a:t>
            </a:r>
          </a:p>
          <a:p>
            <a:pPr marL="285750" indent="-285750">
              <a:buFont typeface="Arial" panose="020B0604020202020204" pitchFamily="34" charset="0"/>
              <a:buChar char="•"/>
            </a:pPr>
            <a:r>
              <a:rPr lang="en-US" sz="1600" b="1" dirty="0"/>
              <a:t>Align citizen science with Responsible Research and Innovation (RRI): </a:t>
            </a:r>
            <a:r>
              <a:rPr lang="en-US" sz="1600" dirty="0"/>
              <a:t>Establish a connection between citizen science and Responsible Research and Innovation (RRI) principles and processes.</a:t>
            </a:r>
          </a:p>
          <a:p>
            <a:pPr marL="285750" indent="-285750">
              <a:buFont typeface="Arial" panose="020B0604020202020204" pitchFamily="34" charset="0"/>
              <a:buChar char="•"/>
            </a:pPr>
            <a:r>
              <a:rPr lang="en-US" sz="1600" b="1" dirty="0"/>
              <a:t>Learn from successful projects bridging citizen science and RRI: </a:t>
            </a:r>
            <a:r>
              <a:rPr lang="en-US" sz="1600" dirty="0"/>
              <a:t>Examine real-world examples of projects that successfully bridge citizen science and RRI, identifying valuable lessons for citizen science initiatives.</a:t>
            </a:r>
            <a:endParaRPr lang="en-GB" sz="1600" dirty="0"/>
          </a:p>
        </p:txBody>
      </p:sp>
      <p:sp>
        <p:nvSpPr>
          <p:cNvPr id="3" name="Text Placeholder 2"/>
          <p:cNvSpPr>
            <a:spLocks noGrp="1"/>
          </p:cNvSpPr>
          <p:nvPr>
            <p:ph type="body" sz="quarter" idx="11"/>
          </p:nvPr>
        </p:nvSpPr>
        <p:spPr>
          <a:xfrm>
            <a:off x="610940" y="1393883"/>
            <a:ext cx="10963275" cy="422275"/>
          </a:xfrm>
        </p:spPr>
        <p:txBody>
          <a:bodyPr/>
          <a:lstStyle/>
          <a:p>
            <a:r>
              <a:rPr lang="en-GB" dirty="0"/>
              <a:t>Learning objectives</a:t>
            </a:r>
          </a:p>
        </p:txBody>
      </p:sp>
      <p:sp>
        <p:nvSpPr>
          <p:cNvPr id="4" name="Text Placeholder 3"/>
          <p:cNvSpPr>
            <a:spLocks noGrp="1"/>
          </p:cNvSpPr>
          <p:nvPr>
            <p:ph type="body" sz="quarter" idx="10"/>
          </p:nvPr>
        </p:nvSpPr>
        <p:spPr/>
        <p:txBody>
          <a:bodyPr/>
          <a:lstStyle/>
          <a:p>
            <a:r>
              <a:rPr lang="en-US" dirty="0"/>
              <a:t>Strategic planning, evaluation, and responsible research integration in citizen science</a:t>
            </a:r>
            <a:endParaRPr lang="en-GB" dirty="0"/>
          </a:p>
        </p:txBody>
      </p:sp>
    </p:spTree>
    <p:extLst>
      <p:ext uri="{BB962C8B-B14F-4D97-AF65-F5344CB8AC3E}">
        <p14:creationId xmlns:p14="http://schemas.microsoft.com/office/powerpoint/2010/main" val="101467034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CEAD80C-662C-A0C6-CE30-4E8AD95AE3D3}"/>
              </a:ext>
            </a:extLst>
          </p:cNvPr>
          <p:cNvSpPr>
            <a:spLocks noGrp="1"/>
          </p:cNvSpPr>
          <p:nvPr>
            <p:ph type="body" sz="quarter" idx="12"/>
          </p:nvPr>
        </p:nvSpPr>
        <p:spPr>
          <a:xfrm>
            <a:off x="1111464" y="2736621"/>
            <a:ext cx="4526012" cy="2195344"/>
          </a:xfrm>
        </p:spPr>
        <p:txBody>
          <a:bodyPr/>
          <a:lstStyle/>
          <a:p>
            <a:r>
              <a:rPr lang="en-US" dirty="0"/>
              <a:t>Strategy, evaluation, and impact for citizen science</a:t>
            </a:r>
          </a:p>
        </p:txBody>
      </p:sp>
      <p:sp>
        <p:nvSpPr>
          <p:cNvPr id="2" name="Text Placeholder 1">
            <a:extLst>
              <a:ext uri="{FF2B5EF4-FFF2-40B4-BE49-F238E27FC236}">
                <a16:creationId xmlns:a16="http://schemas.microsoft.com/office/drawing/2014/main" id="{FC11F48E-2510-FF82-D315-8E40585BE68B}"/>
              </a:ext>
            </a:extLst>
          </p:cNvPr>
          <p:cNvSpPr txBox="1">
            <a:spLocks/>
          </p:cNvSpPr>
          <p:nvPr/>
        </p:nvSpPr>
        <p:spPr>
          <a:xfrm>
            <a:off x="1111463" y="5141923"/>
            <a:ext cx="5386000" cy="3980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Training Module 4.1</a:t>
            </a:r>
          </a:p>
        </p:txBody>
      </p:sp>
    </p:spTree>
    <p:extLst>
      <p:ext uri="{BB962C8B-B14F-4D97-AF65-F5344CB8AC3E}">
        <p14:creationId xmlns:p14="http://schemas.microsoft.com/office/powerpoint/2010/main" val="177137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BA9F13-1CCC-89F6-0644-F25E12C9C6A0}"/>
              </a:ext>
            </a:extLst>
          </p:cNvPr>
          <p:cNvSpPr>
            <a:spLocks noGrp="1"/>
          </p:cNvSpPr>
          <p:nvPr>
            <p:ph type="body" sz="quarter" idx="12"/>
          </p:nvPr>
        </p:nvSpPr>
        <p:spPr>
          <a:xfrm>
            <a:off x="610940" y="2315497"/>
            <a:ext cx="5655513" cy="3598606"/>
          </a:xfrm>
        </p:spPr>
        <p:txBody>
          <a:bodyPr/>
          <a:lstStyle/>
          <a:p>
            <a:pPr marL="285750" indent="-285750">
              <a:buFont typeface="Arial" panose="020B0604020202020204" pitchFamily="34" charset="0"/>
              <a:buChar char="•"/>
            </a:pPr>
            <a:r>
              <a:rPr lang="en-US" sz="2400"/>
              <a:t>CS methods are not static but continuously evolve</a:t>
            </a:r>
          </a:p>
          <a:p>
            <a:pPr marL="285750" indent="-285750">
              <a:buFont typeface="Arial" panose="020B0604020202020204" pitchFamily="34" charset="0"/>
              <a:buChar char="•"/>
            </a:pPr>
            <a:r>
              <a:rPr lang="en-US" sz="2400"/>
              <a:t>Clear trend pre-1990 to 2014: from systematic and elaborate to mass participation and simple</a:t>
            </a:r>
          </a:p>
          <a:p>
            <a:pPr marL="285750" indent="-285750">
              <a:buFont typeface="Arial" panose="020B0604020202020204" pitchFamily="34" charset="0"/>
              <a:buChar char="•"/>
            </a:pPr>
            <a:endParaRPr lang="en-US" sz="2400"/>
          </a:p>
        </p:txBody>
      </p:sp>
      <p:sp>
        <p:nvSpPr>
          <p:cNvPr id="4" name="Text Placeholder 3">
            <a:extLst>
              <a:ext uri="{FF2B5EF4-FFF2-40B4-BE49-F238E27FC236}">
                <a16:creationId xmlns:a16="http://schemas.microsoft.com/office/drawing/2014/main" id="{F29EC822-3FEF-17D7-8A0A-209E4FE9E21F}"/>
              </a:ext>
            </a:extLst>
          </p:cNvPr>
          <p:cNvSpPr>
            <a:spLocks noGrp="1"/>
          </p:cNvSpPr>
          <p:nvPr>
            <p:ph type="body" sz="quarter" idx="10"/>
          </p:nvPr>
        </p:nvSpPr>
        <p:spPr/>
        <p:txBody>
          <a:bodyPr/>
          <a:lstStyle/>
          <a:p>
            <a:r>
              <a:rPr lang="en-US"/>
              <a:t>CS project types change over time</a:t>
            </a:r>
            <a:endParaRPr lang="da-DK"/>
          </a:p>
        </p:txBody>
      </p:sp>
      <p:pic>
        <p:nvPicPr>
          <p:cNvPr id="3" name="Picture 2" descr="Graph of citizen science in ecology and the environment">
            <a:extLst>
              <a:ext uri="{FF2B5EF4-FFF2-40B4-BE49-F238E27FC236}">
                <a16:creationId xmlns:a16="http://schemas.microsoft.com/office/drawing/2014/main" id="{3CDB1BF6-DD09-3A7B-3750-EA911401AA0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536487" y="1050578"/>
            <a:ext cx="5655513" cy="56555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E1912E9-7CAC-FC33-06C8-D2CCBC76B7A7}"/>
              </a:ext>
            </a:extLst>
          </p:cNvPr>
          <p:cNvSpPr/>
          <p:nvPr/>
        </p:nvSpPr>
        <p:spPr>
          <a:xfrm>
            <a:off x="9999406" y="6578607"/>
            <a:ext cx="2288951" cy="276999"/>
          </a:xfrm>
          <a:prstGeom prst="rect">
            <a:avLst/>
          </a:prstGeom>
        </p:spPr>
        <p:txBody>
          <a:bodyPr wrap="square">
            <a:spAutoFit/>
          </a:bodyPr>
          <a:lstStyle/>
          <a:p>
            <a:r>
              <a:rPr lang="en-GB" sz="1200" dirty="0"/>
              <a:t> (© Michael Pocock/CEH)</a:t>
            </a:r>
          </a:p>
        </p:txBody>
      </p:sp>
    </p:spTree>
    <p:extLst>
      <p:ext uri="{BB962C8B-B14F-4D97-AF65-F5344CB8AC3E}">
        <p14:creationId xmlns:p14="http://schemas.microsoft.com/office/powerpoint/2010/main" val="58524427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CEAD80C-662C-A0C6-CE30-4E8AD95AE3D3}"/>
              </a:ext>
            </a:extLst>
          </p:cNvPr>
          <p:cNvSpPr>
            <a:spLocks noGrp="1"/>
          </p:cNvSpPr>
          <p:nvPr>
            <p:ph type="body" sz="quarter" idx="12"/>
          </p:nvPr>
        </p:nvSpPr>
        <p:spPr>
          <a:xfrm>
            <a:off x="1110216" y="2172417"/>
            <a:ext cx="5496071" cy="2195344"/>
          </a:xfrm>
        </p:spPr>
        <p:txBody>
          <a:bodyPr/>
          <a:lstStyle/>
          <a:p>
            <a:r>
              <a:rPr lang="en-US" dirty="0"/>
              <a:t>Strategic approaches to citizen science in RPOs: Policies and planning</a:t>
            </a:r>
          </a:p>
        </p:txBody>
      </p:sp>
      <p:sp>
        <p:nvSpPr>
          <p:cNvPr id="2" name="Text Placeholder 1">
            <a:extLst>
              <a:ext uri="{FF2B5EF4-FFF2-40B4-BE49-F238E27FC236}">
                <a16:creationId xmlns:a16="http://schemas.microsoft.com/office/drawing/2014/main" id="{FC11F48E-2510-FF82-D315-8E40585BE68B}"/>
              </a:ext>
            </a:extLst>
          </p:cNvPr>
          <p:cNvSpPr txBox="1">
            <a:spLocks/>
          </p:cNvSpPr>
          <p:nvPr/>
        </p:nvSpPr>
        <p:spPr>
          <a:xfrm>
            <a:off x="1110216" y="5070361"/>
            <a:ext cx="5386000" cy="3980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Training Module 4.1.1</a:t>
            </a:r>
          </a:p>
        </p:txBody>
      </p:sp>
    </p:spTree>
    <p:extLst>
      <p:ext uri="{BB962C8B-B14F-4D97-AF65-F5344CB8AC3E}">
        <p14:creationId xmlns:p14="http://schemas.microsoft.com/office/powerpoint/2010/main" val="410781314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AEE842-A56C-0D0C-3A84-CB84AA7FE2CF}"/>
              </a:ext>
            </a:extLst>
          </p:cNvPr>
          <p:cNvSpPr>
            <a:spLocks noGrp="1"/>
          </p:cNvSpPr>
          <p:nvPr>
            <p:ph type="body" sz="quarter" idx="12"/>
          </p:nvPr>
        </p:nvSpPr>
        <p:spPr>
          <a:xfrm>
            <a:off x="610940" y="1852612"/>
            <a:ext cx="10963275" cy="3657600"/>
          </a:xfrm>
        </p:spPr>
        <p:txBody>
          <a:bodyPr/>
          <a:lstStyle/>
          <a:p>
            <a:r>
              <a:rPr lang="en-US" sz="2800"/>
              <a:t>Policies (very few examples for citizen science)</a:t>
            </a:r>
            <a:endParaRPr lang="en-US"/>
          </a:p>
          <a:p>
            <a:pPr marL="285750" indent="-285750">
              <a:buFont typeface="Arial" panose="020B0604020202020204" pitchFamily="34" charset="0"/>
              <a:buChar char="•"/>
            </a:pPr>
            <a:r>
              <a:rPr lang="en-US" sz="2400"/>
              <a:t>Set of principles or guidelines established by </a:t>
            </a:r>
            <a:r>
              <a:rPr lang="en-US" sz="2400" err="1"/>
              <a:t>organisations</a:t>
            </a:r>
            <a:r>
              <a:rPr lang="en-US" sz="2400"/>
              <a:t> (or government) to influence and determine decisions and actions</a:t>
            </a:r>
          </a:p>
          <a:p>
            <a:pPr marL="285750" indent="-285750">
              <a:buFont typeface="Arial" panose="020B0604020202020204" pitchFamily="34" charset="0"/>
              <a:buChar char="•"/>
            </a:pPr>
            <a:r>
              <a:rPr lang="en-US" sz="2400"/>
              <a:t>Usually stable and do not change frequently</a:t>
            </a:r>
          </a:p>
          <a:p>
            <a:pPr marL="285750" indent="-285750">
              <a:buFont typeface="Arial" panose="020B0604020202020204" pitchFamily="34" charset="0"/>
              <a:buChar char="•"/>
            </a:pPr>
            <a:endParaRPr lang="en-US"/>
          </a:p>
          <a:p>
            <a:r>
              <a:rPr lang="en-US" sz="2800"/>
              <a:t>Strategies</a:t>
            </a:r>
            <a:endParaRPr lang="en-US"/>
          </a:p>
          <a:p>
            <a:pPr marL="285750" indent="-285750">
              <a:buFont typeface="Arial" panose="020B0604020202020204" pitchFamily="34" charset="0"/>
              <a:buChar char="•"/>
            </a:pPr>
            <a:r>
              <a:rPr lang="en-US" sz="2400"/>
              <a:t>Plan of action to achieve specific goals, usually more focused than policies</a:t>
            </a:r>
          </a:p>
          <a:p>
            <a:pPr marL="285750" indent="-285750">
              <a:buFont typeface="Arial" panose="020B0604020202020204" pitchFamily="34" charset="0"/>
              <a:buChar char="•"/>
            </a:pPr>
            <a:r>
              <a:rPr lang="da-DK" sz="2400" err="1"/>
              <a:t>Usually</a:t>
            </a:r>
            <a:r>
              <a:rPr lang="da-DK" sz="2400"/>
              <a:t> </a:t>
            </a:r>
            <a:r>
              <a:rPr lang="da-DK" sz="2400" err="1"/>
              <a:t>adapted</a:t>
            </a:r>
            <a:r>
              <a:rPr lang="da-DK" sz="2400"/>
              <a:t> or </a:t>
            </a:r>
            <a:r>
              <a:rPr lang="da-DK" sz="2400" err="1"/>
              <a:t>adjusted</a:t>
            </a:r>
            <a:r>
              <a:rPr lang="da-DK" sz="2400"/>
              <a:t> on a </a:t>
            </a:r>
            <a:r>
              <a:rPr lang="da-DK" sz="2400" err="1"/>
              <a:t>regular</a:t>
            </a:r>
            <a:r>
              <a:rPr lang="da-DK" sz="2400"/>
              <a:t> basis, </a:t>
            </a:r>
            <a:r>
              <a:rPr lang="da-DK" sz="2400" err="1"/>
              <a:t>e.g</a:t>
            </a:r>
            <a:r>
              <a:rPr lang="da-DK" sz="2400"/>
              <a:t>. </a:t>
            </a:r>
            <a:r>
              <a:rPr lang="da-DK" sz="2400" err="1"/>
              <a:t>every</a:t>
            </a:r>
            <a:r>
              <a:rPr lang="da-DK" sz="2400"/>
              <a:t> 5 </a:t>
            </a:r>
            <a:r>
              <a:rPr lang="da-DK" sz="2400" err="1"/>
              <a:t>years</a:t>
            </a:r>
            <a:r>
              <a:rPr lang="da-DK" sz="2400"/>
              <a:t> or </a:t>
            </a:r>
            <a:r>
              <a:rPr lang="da-DK" sz="2400" err="1"/>
              <a:t>when</a:t>
            </a:r>
            <a:r>
              <a:rPr lang="da-DK" sz="2400"/>
              <a:t> </a:t>
            </a:r>
            <a:r>
              <a:rPr lang="da-DK" sz="2400" err="1"/>
              <a:t>circumstances</a:t>
            </a:r>
            <a:r>
              <a:rPr lang="da-DK" sz="2400"/>
              <a:t> </a:t>
            </a:r>
            <a:r>
              <a:rPr lang="da-DK" sz="2400" err="1"/>
              <a:t>change</a:t>
            </a:r>
            <a:endParaRPr lang="da-DK" sz="2400"/>
          </a:p>
        </p:txBody>
      </p:sp>
      <p:sp>
        <p:nvSpPr>
          <p:cNvPr id="3" name="Text Placeholder 2">
            <a:extLst>
              <a:ext uri="{FF2B5EF4-FFF2-40B4-BE49-F238E27FC236}">
                <a16:creationId xmlns:a16="http://schemas.microsoft.com/office/drawing/2014/main" id="{394848A4-FCCA-70BD-9361-776C9C669F5D}"/>
              </a:ext>
            </a:extLst>
          </p:cNvPr>
          <p:cNvSpPr>
            <a:spLocks noGrp="1"/>
          </p:cNvSpPr>
          <p:nvPr>
            <p:ph type="body" sz="quarter" idx="11"/>
          </p:nvPr>
        </p:nvSpPr>
        <p:spPr>
          <a:xfrm>
            <a:off x="610940" y="1156006"/>
            <a:ext cx="10963275" cy="422275"/>
          </a:xfrm>
        </p:spPr>
        <p:txBody>
          <a:bodyPr/>
          <a:lstStyle/>
          <a:p>
            <a:r>
              <a:rPr lang="en-US"/>
              <a:t>Varied approaches to integrating citizen science</a:t>
            </a:r>
            <a:endParaRPr lang="da-DK"/>
          </a:p>
        </p:txBody>
      </p:sp>
      <p:sp>
        <p:nvSpPr>
          <p:cNvPr id="4" name="Text Placeholder 3">
            <a:extLst>
              <a:ext uri="{FF2B5EF4-FFF2-40B4-BE49-F238E27FC236}">
                <a16:creationId xmlns:a16="http://schemas.microsoft.com/office/drawing/2014/main" id="{5F92080D-3AC0-FEA8-63C5-46CA8541F801}"/>
              </a:ext>
            </a:extLst>
          </p:cNvPr>
          <p:cNvSpPr>
            <a:spLocks noGrp="1"/>
          </p:cNvSpPr>
          <p:nvPr>
            <p:ph type="body" sz="quarter" idx="10"/>
          </p:nvPr>
        </p:nvSpPr>
        <p:spPr/>
        <p:txBody>
          <a:bodyPr/>
          <a:lstStyle/>
          <a:p>
            <a:r>
              <a:rPr lang="en-US"/>
              <a:t>Citizen science strategies and policies</a:t>
            </a:r>
            <a:endParaRPr lang="da-DK"/>
          </a:p>
        </p:txBody>
      </p:sp>
    </p:spTree>
    <p:extLst>
      <p:ext uri="{BB962C8B-B14F-4D97-AF65-F5344CB8AC3E}">
        <p14:creationId xmlns:p14="http://schemas.microsoft.com/office/powerpoint/2010/main" val="9078071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601A28-E4C5-39AA-E0B6-A63F53B424D3}"/>
              </a:ext>
            </a:extLst>
          </p:cNvPr>
          <p:cNvSpPr>
            <a:spLocks noGrp="1"/>
          </p:cNvSpPr>
          <p:nvPr>
            <p:ph type="body" sz="quarter" idx="11"/>
          </p:nvPr>
        </p:nvSpPr>
        <p:spPr>
          <a:xfrm>
            <a:off x="610940" y="1034198"/>
            <a:ext cx="10963275" cy="422275"/>
          </a:xfrm>
        </p:spPr>
        <p:txBody>
          <a:bodyPr/>
          <a:lstStyle/>
          <a:p>
            <a:r>
              <a:rPr lang="en-US" sz="2500"/>
              <a:t>Building on US Crowdsourcing and Citizen Science Act 2017</a:t>
            </a:r>
            <a:endParaRPr lang="da-DK" sz="2500"/>
          </a:p>
        </p:txBody>
      </p:sp>
      <p:sp>
        <p:nvSpPr>
          <p:cNvPr id="4" name="Text Placeholder 3">
            <a:extLst>
              <a:ext uri="{FF2B5EF4-FFF2-40B4-BE49-F238E27FC236}">
                <a16:creationId xmlns:a16="http://schemas.microsoft.com/office/drawing/2014/main" id="{CC4C8352-7E3D-A451-C264-BBABB5B4AAFE}"/>
              </a:ext>
            </a:extLst>
          </p:cNvPr>
          <p:cNvSpPr>
            <a:spLocks noGrp="1"/>
          </p:cNvSpPr>
          <p:nvPr>
            <p:ph type="body" sz="quarter" idx="10"/>
          </p:nvPr>
        </p:nvSpPr>
        <p:spPr/>
        <p:txBody>
          <a:bodyPr/>
          <a:lstStyle/>
          <a:p>
            <a:r>
              <a:rPr lang="en-US"/>
              <a:t>NOAA Citizen science strategy (2021) </a:t>
            </a:r>
            <a:r>
              <a:rPr lang="en-US" sz="2800"/>
              <a:t>(</a:t>
            </a:r>
            <a:r>
              <a:rPr lang="en-US" sz="2800">
                <a:hlinkClick r:id="rId2"/>
              </a:rPr>
              <a:t>link</a:t>
            </a:r>
            <a:r>
              <a:rPr lang="en-US" sz="2800"/>
              <a:t>)</a:t>
            </a:r>
            <a:endParaRPr lang="da-DK"/>
          </a:p>
        </p:txBody>
      </p:sp>
      <p:grpSp>
        <p:nvGrpSpPr>
          <p:cNvPr id="7" name="Group 6">
            <a:extLst>
              <a:ext uri="{FF2B5EF4-FFF2-40B4-BE49-F238E27FC236}">
                <a16:creationId xmlns:a16="http://schemas.microsoft.com/office/drawing/2014/main" id="{61F74369-9F0B-BF6B-9AE3-81ACF049584F}"/>
              </a:ext>
            </a:extLst>
          </p:cNvPr>
          <p:cNvGrpSpPr/>
          <p:nvPr/>
        </p:nvGrpSpPr>
        <p:grpSpPr>
          <a:xfrm>
            <a:off x="5733483" y="1556010"/>
            <a:ext cx="4665044" cy="5301990"/>
            <a:chOff x="-322508" y="0"/>
            <a:chExt cx="5243759" cy="5959721"/>
          </a:xfrm>
        </p:grpSpPr>
        <p:pic>
          <p:nvPicPr>
            <p:cNvPr id="8" name="Picture 7">
              <a:hlinkClick r:id="rId3"/>
              <a:extLst>
                <a:ext uri="{FF2B5EF4-FFF2-40B4-BE49-F238E27FC236}">
                  <a16:creationId xmlns:a16="http://schemas.microsoft.com/office/drawing/2014/main" id="{C8A8E1D8-37D1-F303-C78C-225306D2F31D}"/>
                </a:ext>
              </a:extLst>
            </p:cNvPr>
            <p:cNvPicPr>
              <a:picLocks noChangeAspect="1"/>
            </p:cNvPicPr>
            <p:nvPr/>
          </p:nvPicPr>
          <p:blipFill>
            <a:blip r:embed="rId4"/>
            <a:stretch>
              <a:fillRect/>
            </a:stretch>
          </p:blipFill>
          <p:spPr>
            <a:xfrm>
              <a:off x="1" y="0"/>
              <a:ext cx="4921250" cy="5959721"/>
            </a:xfrm>
            <a:prstGeom prst="rect">
              <a:avLst/>
            </a:prstGeom>
          </p:spPr>
        </p:pic>
        <p:cxnSp>
          <p:nvCxnSpPr>
            <p:cNvPr id="9" name="Straight Arrow Connector 8">
              <a:extLst>
                <a:ext uri="{FF2B5EF4-FFF2-40B4-BE49-F238E27FC236}">
                  <a16:creationId xmlns:a16="http://schemas.microsoft.com/office/drawing/2014/main" id="{E8D32967-10D5-E6BE-49F8-76C91987B075}"/>
                </a:ext>
              </a:extLst>
            </p:cNvPr>
            <p:cNvCxnSpPr>
              <a:cxnSpLocks/>
            </p:cNvCxnSpPr>
            <p:nvPr/>
          </p:nvCxnSpPr>
          <p:spPr>
            <a:xfrm flipV="1">
              <a:off x="-322508" y="2033964"/>
              <a:ext cx="3198345" cy="13665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7303943-D94B-F595-ED47-EEDDD5197139}"/>
                </a:ext>
              </a:extLst>
            </p:cNvPr>
            <p:cNvSpPr txBox="1"/>
            <p:nvPr/>
          </p:nvSpPr>
          <p:spPr>
            <a:xfrm>
              <a:off x="2812269" y="1514985"/>
              <a:ext cx="2063750" cy="584775"/>
            </a:xfrm>
            <a:prstGeom prst="rect">
              <a:avLst/>
            </a:prstGeom>
            <a:noFill/>
          </p:spPr>
          <p:txBody>
            <a:bodyPr wrap="square" rtlCol="0">
              <a:spAutoFit/>
            </a:bodyPr>
            <a:lstStyle/>
            <a:p>
              <a:r>
                <a:rPr lang="en-US" sz="1600"/>
                <a:t>40 active NOAA projects</a:t>
              </a:r>
              <a:endParaRPr lang="da-DK" sz="1600"/>
            </a:p>
          </p:txBody>
        </p:sp>
      </p:grpSp>
      <p:pic>
        <p:nvPicPr>
          <p:cNvPr id="12" name="Picture 11">
            <a:hlinkClick r:id="rId5"/>
            <a:extLst>
              <a:ext uri="{FF2B5EF4-FFF2-40B4-BE49-F238E27FC236}">
                <a16:creationId xmlns:a16="http://schemas.microsoft.com/office/drawing/2014/main" id="{2CF5D731-D895-ECE3-2577-23842B6DD95D}"/>
              </a:ext>
            </a:extLst>
          </p:cNvPr>
          <p:cNvPicPr>
            <a:picLocks noChangeAspect="1"/>
          </p:cNvPicPr>
          <p:nvPr/>
        </p:nvPicPr>
        <p:blipFill>
          <a:blip r:embed="rId6"/>
          <a:stretch>
            <a:fillRect/>
          </a:stretch>
        </p:blipFill>
        <p:spPr>
          <a:xfrm>
            <a:off x="10152639" y="4559710"/>
            <a:ext cx="2039361" cy="1590155"/>
          </a:xfrm>
          <a:prstGeom prst="rect">
            <a:avLst/>
          </a:prstGeom>
        </p:spPr>
      </p:pic>
      <p:pic>
        <p:nvPicPr>
          <p:cNvPr id="18" name="Picture 17">
            <a:extLst>
              <a:ext uri="{FF2B5EF4-FFF2-40B4-BE49-F238E27FC236}">
                <a16:creationId xmlns:a16="http://schemas.microsoft.com/office/drawing/2014/main" id="{C1BC7EAE-4FC1-A65C-5D4E-868305A47DAA}"/>
              </a:ext>
            </a:extLst>
          </p:cNvPr>
          <p:cNvPicPr>
            <a:picLocks noChangeAspect="1"/>
          </p:cNvPicPr>
          <p:nvPr/>
        </p:nvPicPr>
        <p:blipFill>
          <a:blip r:embed="rId7"/>
          <a:stretch>
            <a:fillRect/>
          </a:stretch>
        </p:blipFill>
        <p:spPr>
          <a:xfrm>
            <a:off x="162005" y="1700090"/>
            <a:ext cx="3541152" cy="4119562"/>
          </a:xfrm>
          <a:prstGeom prst="rect">
            <a:avLst/>
          </a:prstGeom>
        </p:spPr>
      </p:pic>
      <p:pic>
        <p:nvPicPr>
          <p:cNvPr id="11" name="Picture 10">
            <a:hlinkClick r:id="rId2"/>
            <a:extLst>
              <a:ext uri="{FF2B5EF4-FFF2-40B4-BE49-F238E27FC236}">
                <a16:creationId xmlns:a16="http://schemas.microsoft.com/office/drawing/2014/main" id="{6725D6D7-7EED-C4A5-90A3-57B6D34FA37C}"/>
              </a:ext>
            </a:extLst>
          </p:cNvPr>
          <p:cNvPicPr>
            <a:picLocks noChangeAspect="1"/>
          </p:cNvPicPr>
          <p:nvPr/>
        </p:nvPicPr>
        <p:blipFill>
          <a:blip r:embed="rId8"/>
          <a:stretch>
            <a:fillRect/>
          </a:stretch>
        </p:blipFill>
        <p:spPr>
          <a:xfrm>
            <a:off x="2931067" y="2546832"/>
            <a:ext cx="2934390" cy="4311168"/>
          </a:xfrm>
          <a:prstGeom prst="rect">
            <a:avLst/>
          </a:prstGeom>
        </p:spPr>
      </p:pic>
      <p:cxnSp>
        <p:nvCxnSpPr>
          <p:cNvPr id="20" name="Straight Arrow Connector 19">
            <a:extLst>
              <a:ext uri="{FF2B5EF4-FFF2-40B4-BE49-F238E27FC236}">
                <a16:creationId xmlns:a16="http://schemas.microsoft.com/office/drawing/2014/main" id="{2B8BC5B9-1E57-CED3-47AD-F13A6E3CF01F}"/>
              </a:ext>
            </a:extLst>
          </p:cNvPr>
          <p:cNvCxnSpPr>
            <a:cxnSpLocks/>
          </p:cNvCxnSpPr>
          <p:nvPr/>
        </p:nvCxnSpPr>
        <p:spPr>
          <a:xfrm>
            <a:off x="2931067" y="1941096"/>
            <a:ext cx="334908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A9E5C63-DA2C-4B79-304E-CA0040D64282}"/>
              </a:ext>
            </a:extLst>
          </p:cNvPr>
          <p:cNvCxnSpPr>
            <a:cxnSpLocks/>
          </p:cNvCxnSpPr>
          <p:nvPr/>
        </p:nvCxnSpPr>
        <p:spPr>
          <a:xfrm>
            <a:off x="3305114" y="2175351"/>
            <a:ext cx="552985" cy="40387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65B17704-6B41-E4EB-AB09-35D6D3B366B4}"/>
              </a:ext>
            </a:extLst>
          </p:cNvPr>
          <p:cNvPicPr>
            <a:picLocks noChangeAspect="1"/>
          </p:cNvPicPr>
          <p:nvPr/>
        </p:nvPicPr>
        <p:blipFill>
          <a:blip r:embed="rId9"/>
          <a:stretch>
            <a:fillRect/>
          </a:stretch>
        </p:blipFill>
        <p:spPr>
          <a:xfrm>
            <a:off x="9517999" y="6149865"/>
            <a:ext cx="2674001" cy="708135"/>
          </a:xfrm>
          <a:prstGeom prst="rect">
            <a:avLst/>
          </a:prstGeom>
        </p:spPr>
      </p:pic>
      <p:sp>
        <p:nvSpPr>
          <p:cNvPr id="26" name="Arrow: Bent 25">
            <a:extLst>
              <a:ext uri="{FF2B5EF4-FFF2-40B4-BE49-F238E27FC236}">
                <a16:creationId xmlns:a16="http://schemas.microsoft.com/office/drawing/2014/main" id="{0E3CEE68-86CF-4F8D-B88F-E4255A3325C1}"/>
              </a:ext>
            </a:extLst>
          </p:cNvPr>
          <p:cNvSpPr/>
          <p:nvPr/>
        </p:nvSpPr>
        <p:spPr>
          <a:xfrm rot="16200000" flipH="1" flipV="1">
            <a:off x="9701673" y="3199277"/>
            <a:ext cx="1620662" cy="1835990"/>
          </a:xfrm>
          <a:prstGeom prst="bentArrow">
            <a:avLst>
              <a:gd name="adj1" fmla="val 4839"/>
              <a:gd name="adj2" fmla="val 9139"/>
              <a:gd name="adj3" fmla="val 13070"/>
              <a:gd name="adj4" fmla="val 636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2" name="Text Placeholder 1">
            <a:extLst>
              <a:ext uri="{FF2B5EF4-FFF2-40B4-BE49-F238E27FC236}">
                <a16:creationId xmlns:a16="http://schemas.microsoft.com/office/drawing/2014/main" id="{99292129-F185-25F7-B9A4-4648F32288B4}"/>
              </a:ext>
            </a:extLst>
          </p:cNvPr>
          <p:cNvSpPr>
            <a:spLocks noGrp="1"/>
          </p:cNvSpPr>
          <p:nvPr>
            <p:ph type="body" sz="quarter" idx="12"/>
          </p:nvPr>
        </p:nvSpPr>
        <p:spPr>
          <a:xfrm>
            <a:off x="2546350" y="1608996"/>
            <a:ext cx="3474049" cy="810353"/>
          </a:xfrm>
        </p:spPr>
        <p:txBody>
          <a:bodyPr/>
          <a:lstStyle/>
          <a:p>
            <a:r>
              <a:rPr lang="en-US" sz="1600"/>
              <a:t>Act led to project platform</a:t>
            </a:r>
          </a:p>
          <a:p>
            <a:pPr>
              <a:lnSpc>
                <a:spcPct val="150000"/>
              </a:lnSpc>
            </a:pPr>
            <a:r>
              <a:rPr lang="en-US" sz="1600"/>
              <a:t>	and NOAA CS Strategy</a:t>
            </a:r>
            <a:endParaRPr lang="da-DK" sz="1600"/>
          </a:p>
        </p:txBody>
      </p:sp>
      <p:sp>
        <p:nvSpPr>
          <p:cNvPr id="28" name="TextBox 27">
            <a:extLst>
              <a:ext uri="{FF2B5EF4-FFF2-40B4-BE49-F238E27FC236}">
                <a16:creationId xmlns:a16="http://schemas.microsoft.com/office/drawing/2014/main" id="{91CDB83E-843E-7BE6-249B-C8F42DA1D1D5}"/>
              </a:ext>
            </a:extLst>
          </p:cNvPr>
          <p:cNvSpPr txBox="1"/>
          <p:nvPr/>
        </p:nvSpPr>
        <p:spPr>
          <a:xfrm>
            <a:off x="10651105" y="422817"/>
            <a:ext cx="1540895" cy="2554545"/>
          </a:xfrm>
          <a:prstGeom prst="rect">
            <a:avLst/>
          </a:prstGeom>
          <a:noFill/>
        </p:spPr>
        <p:txBody>
          <a:bodyPr wrap="square">
            <a:spAutoFit/>
          </a:bodyPr>
          <a:lstStyle/>
          <a:p>
            <a:r>
              <a:rPr lang="en-US" sz="1600"/>
              <a:t>In 2019: </a:t>
            </a:r>
          </a:p>
          <a:p>
            <a:r>
              <a:rPr lang="en-US" sz="1600"/>
              <a:t>→ 1.2 million volunteer hours</a:t>
            </a:r>
          </a:p>
          <a:p>
            <a:r>
              <a:rPr lang="en-US" sz="1600"/>
              <a:t>→ 0.55 million volunteers</a:t>
            </a:r>
          </a:p>
          <a:p>
            <a:r>
              <a:rPr lang="en-US" sz="1600"/>
              <a:t>→ 16 million observations for NOAA projects</a:t>
            </a:r>
            <a:endParaRPr lang="da-DK" sz="1600"/>
          </a:p>
        </p:txBody>
      </p:sp>
    </p:spTree>
    <p:extLst>
      <p:ext uri="{BB962C8B-B14F-4D97-AF65-F5344CB8AC3E}">
        <p14:creationId xmlns:p14="http://schemas.microsoft.com/office/powerpoint/2010/main" val="282212007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292129-F185-25F7-B9A4-4648F32288B4}"/>
              </a:ext>
            </a:extLst>
          </p:cNvPr>
          <p:cNvSpPr>
            <a:spLocks noGrp="1"/>
          </p:cNvSpPr>
          <p:nvPr>
            <p:ph type="body" sz="quarter" idx="12"/>
          </p:nvPr>
        </p:nvSpPr>
        <p:spPr>
          <a:xfrm>
            <a:off x="610603" y="1508124"/>
            <a:ext cx="4983747" cy="4890475"/>
          </a:xfrm>
        </p:spPr>
        <p:txBody>
          <a:bodyPr/>
          <a:lstStyle/>
          <a:p>
            <a:r>
              <a:rPr lang="en-US" b="1"/>
              <a:t>Goal 1: </a:t>
            </a:r>
            <a:r>
              <a:rPr lang="en-US"/>
              <a:t>Coordinate and Support Citizen Science Efforts across NOAA</a:t>
            </a:r>
          </a:p>
          <a:p>
            <a:r>
              <a:rPr lang="en-US" b="1"/>
              <a:t>Goal 2: </a:t>
            </a:r>
            <a:r>
              <a:rPr lang="en-US"/>
              <a:t>Expand integration of citizen science into agency mission activities as resources permit</a:t>
            </a:r>
          </a:p>
          <a:p>
            <a:r>
              <a:rPr lang="en-US" b="1"/>
              <a:t>Goal 3: </a:t>
            </a:r>
            <a:r>
              <a:rPr lang="en-US"/>
              <a:t>Promote Citizen Science Data Quality and Accessibility at NOAA</a:t>
            </a:r>
          </a:p>
          <a:p>
            <a:r>
              <a:rPr lang="en-US" b="1"/>
              <a:t>Goal 4: </a:t>
            </a:r>
            <a:r>
              <a:rPr lang="en-US"/>
              <a:t>Strengthen and Expand Partnerships to Advance Citizen Science</a:t>
            </a:r>
          </a:p>
          <a:p>
            <a:r>
              <a:rPr lang="en-US" b="1"/>
              <a:t>Goal 5: </a:t>
            </a:r>
            <a:r>
              <a:rPr lang="en-US"/>
              <a:t>Increase Workforce Proficiency for Appropriately Using Citizen Science</a:t>
            </a:r>
            <a:endParaRPr lang="da-DK"/>
          </a:p>
        </p:txBody>
      </p:sp>
      <p:sp>
        <p:nvSpPr>
          <p:cNvPr id="3" name="Text Placeholder 2">
            <a:extLst>
              <a:ext uri="{FF2B5EF4-FFF2-40B4-BE49-F238E27FC236}">
                <a16:creationId xmlns:a16="http://schemas.microsoft.com/office/drawing/2014/main" id="{E7601A28-E4C5-39AA-E0B6-A63F53B424D3}"/>
              </a:ext>
            </a:extLst>
          </p:cNvPr>
          <p:cNvSpPr>
            <a:spLocks noGrp="1"/>
          </p:cNvSpPr>
          <p:nvPr>
            <p:ph type="body" sz="quarter" idx="11"/>
          </p:nvPr>
        </p:nvSpPr>
        <p:spPr>
          <a:xfrm>
            <a:off x="614362" y="927101"/>
            <a:ext cx="10963275" cy="422275"/>
          </a:xfrm>
        </p:spPr>
        <p:txBody>
          <a:bodyPr/>
          <a:lstStyle/>
          <a:p>
            <a:r>
              <a:rPr lang="en-US"/>
              <a:t>Includes goals and objectives</a:t>
            </a:r>
            <a:endParaRPr lang="da-DK"/>
          </a:p>
        </p:txBody>
      </p:sp>
      <p:sp>
        <p:nvSpPr>
          <p:cNvPr id="4" name="Text Placeholder 3">
            <a:extLst>
              <a:ext uri="{FF2B5EF4-FFF2-40B4-BE49-F238E27FC236}">
                <a16:creationId xmlns:a16="http://schemas.microsoft.com/office/drawing/2014/main" id="{CC4C8352-7E3D-A451-C264-BBABB5B4AAFE}"/>
              </a:ext>
            </a:extLst>
          </p:cNvPr>
          <p:cNvSpPr>
            <a:spLocks noGrp="1"/>
          </p:cNvSpPr>
          <p:nvPr>
            <p:ph type="body" sz="quarter" idx="10"/>
          </p:nvPr>
        </p:nvSpPr>
        <p:spPr/>
        <p:txBody>
          <a:bodyPr/>
          <a:lstStyle/>
          <a:p>
            <a:r>
              <a:rPr lang="en-US"/>
              <a:t>NOAA Citizen science strategy</a:t>
            </a:r>
            <a:endParaRPr lang="da-DK"/>
          </a:p>
        </p:txBody>
      </p:sp>
      <p:pic>
        <p:nvPicPr>
          <p:cNvPr id="11" name="Picture 10">
            <a:hlinkClick r:id="rId2"/>
            <a:extLst>
              <a:ext uri="{FF2B5EF4-FFF2-40B4-BE49-F238E27FC236}">
                <a16:creationId xmlns:a16="http://schemas.microsoft.com/office/drawing/2014/main" id="{6725D6D7-7EED-C4A5-90A3-57B6D34FA37C}"/>
              </a:ext>
            </a:extLst>
          </p:cNvPr>
          <p:cNvPicPr>
            <a:picLocks noChangeAspect="1"/>
          </p:cNvPicPr>
          <p:nvPr/>
        </p:nvPicPr>
        <p:blipFill>
          <a:blip r:embed="rId3"/>
          <a:stretch>
            <a:fillRect/>
          </a:stretch>
        </p:blipFill>
        <p:spPr>
          <a:xfrm>
            <a:off x="9483831" y="1"/>
            <a:ext cx="2701322" cy="3968749"/>
          </a:xfrm>
          <a:prstGeom prst="rect">
            <a:avLst/>
          </a:prstGeom>
        </p:spPr>
      </p:pic>
      <p:pic>
        <p:nvPicPr>
          <p:cNvPr id="19" name="Picture 18">
            <a:extLst>
              <a:ext uri="{FF2B5EF4-FFF2-40B4-BE49-F238E27FC236}">
                <a16:creationId xmlns:a16="http://schemas.microsoft.com/office/drawing/2014/main" id="{C679B74E-9743-1B12-CCE1-7668DC74C651}"/>
              </a:ext>
            </a:extLst>
          </p:cNvPr>
          <p:cNvPicPr>
            <a:picLocks noChangeAspect="1"/>
          </p:cNvPicPr>
          <p:nvPr/>
        </p:nvPicPr>
        <p:blipFill>
          <a:blip r:embed="rId4"/>
          <a:stretch>
            <a:fillRect/>
          </a:stretch>
        </p:blipFill>
        <p:spPr>
          <a:xfrm>
            <a:off x="5771032" y="1508124"/>
            <a:ext cx="3533775" cy="4514850"/>
          </a:xfrm>
          <a:prstGeom prst="rect">
            <a:avLst/>
          </a:prstGeom>
        </p:spPr>
      </p:pic>
      <p:sp>
        <p:nvSpPr>
          <p:cNvPr id="20" name="Rectangle 19">
            <a:extLst>
              <a:ext uri="{FF2B5EF4-FFF2-40B4-BE49-F238E27FC236}">
                <a16:creationId xmlns:a16="http://schemas.microsoft.com/office/drawing/2014/main" id="{3A5D2540-F9D5-E095-E1D6-DE80A6F95505}"/>
              </a:ext>
            </a:extLst>
          </p:cNvPr>
          <p:cNvSpPr/>
          <p:nvPr/>
        </p:nvSpPr>
        <p:spPr>
          <a:xfrm>
            <a:off x="6864350" y="6223000"/>
            <a:ext cx="3181350" cy="422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5" name="Picture 14">
            <a:extLst>
              <a:ext uri="{FF2B5EF4-FFF2-40B4-BE49-F238E27FC236}">
                <a16:creationId xmlns:a16="http://schemas.microsoft.com/office/drawing/2014/main" id="{0EE7A091-559D-D3E3-9D35-C0A510CE90C7}"/>
              </a:ext>
            </a:extLst>
          </p:cNvPr>
          <p:cNvPicPr>
            <a:picLocks noChangeAspect="1"/>
          </p:cNvPicPr>
          <p:nvPr/>
        </p:nvPicPr>
        <p:blipFill rotWithShape="1">
          <a:blip r:embed="rId5"/>
          <a:srcRect l="1" r="1459"/>
          <a:stretch/>
        </p:blipFill>
        <p:spPr>
          <a:xfrm>
            <a:off x="9482660" y="3873500"/>
            <a:ext cx="2702494" cy="2984500"/>
          </a:xfrm>
          <a:prstGeom prst="rect">
            <a:avLst/>
          </a:prstGeom>
        </p:spPr>
      </p:pic>
    </p:spTree>
    <p:extLst>
      <p:ext uri="{BB962C8B-B14F-4D97-AF65-F5344CB8AC3E}">
        <p14:creationId xmlns:p14="http://schemas.microsoft.com/office/powerpoint/2010/main" val="148505302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601A28-E4C5-39AA-E0B6-A63F53B424D3}"/>
              </a:ext>
            </a:extLst>
          </p:cNvPr>
          <p:cNvSpPr>
            <a:spLocks noGrp="1"/>
          </p:cNvSpPr>
          <p:nvPr>
            <p:ph type="body" sz="quarter" idx="11"/>
          </p:nvPr>
        </p:nvSpPr>
        <p:spPr>
          <a:xfrm>
            <a:off x="614362" y="927101"/>
            <a:ext cx="10963275" cy="422275"/>
          </a:xfrm>
        </p:spPr>
        <p:txBody>
          <a:bodyPr/>
          <a:lstStyle/>
          <a:p>
            <a:r>
              <a:rPr lang="en-US"/>
              <a:t>Includes goals, objectives </a:t>
            </a:r>
            <a:r>
              <a:rPr lang="en-US" i="1"/>
              <a:t>and actions</a:t>
            </a:r>
            <a:endParaRPr lang="da-DK"/>
          </a:p>
        </p:txBody>
      </p:sp>
      <p:sp>
        <p:nvSpPr>
          <p:cNvPr id="4" name="Text Placeholder 3">
            <a:extLst>
              <a:ext uri="{FF2B5EF4-FFF2-40B4-BE49-F238E27FC236}">
                <a16:creationId xmlns:a16="http://schemas.microsoft.com/office/drawing/2014/main" id="{CC4C8352-7E3D-A451-C264-BBABB5B4AAFE}"/>
              </a:ext>
            </a:extLst>
          </p:cNvPr>
          <p:cNvSpPr>
            <a:spLocks noGrp="1"/>
          </p:cNvSpPr>
          <p:nvPr>
            <p:ph type="body" sz="quarter" idx="10"/>
          </p:nvPr>
        </p:nvSpPr>
        <p:spPr/>
        <p:txBody>
          <a:bodyPr/>
          <a:lstStyle/>
          <a:p>
            <a:r>
              <a:rPr lang="en-US" sz="2700"/>
              <a:t>NOAA Citizen science </a:t>
            </a:r>
            <a:r>
              <a:rPr lang="en-US" sz="2700" i="1"/>
              <a:t>action</a:t>
            </a:r>
            <a:r>
              <a:rPr lang="en-US" sz="2700"/>
              <a:t> </a:t>
            </a:r>
            <a:r>
              <a:rPr lang="en-US" sz="2700" i="1"/>
              <a:t>plan 2023-27</a:t>
            </a:r>
            <a:endParaRPr lang="da-DK" sz="2700" i="1"/>
          </a:p>
        </p:txBody>
      </p:sp>
      <p:sp>
        <p:nvSpPr>
          <p:cNvPr id="20" name="Rectangle 19">
            <a:extLst>
              <a:ext uri="{FF2B5EF4-FFF2-40B4-BE49-F238E27FC236}">
                <a16:creationId xmlns:a16="http://schemas.microsoft.com/office/drawing/2014/main" id="{3A5D2540-F9D5-E095-E1D6-DE80A6F95505}"/>
              </a:ext>
            </a:extLst>
          </p:cNvPr>
          <p:cNvSpPr/>
          <p:nvPr/>
        </p:nvSpPr>
        <p:spPr>
          <a:xfrm>
            <a:off x="6864350" y="6223000"/>
            <a:ext cx="4883150" cy="422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Picture 5">
            <a:hlinkClick r:id="rId2"/>
            <a:extLst>
              <a:ext uri="{FF2B5EF4-FFF2-40B4-BE49-F238E27FC236}">
                <a16:creationId xmlns:a16="http://schemas.microsoft.com/office/drawing/2014/main" id="{41B53EEC-906C-C8B3-EDFE-0C009FE31777}"/>
              </a:ext>
            </a:extLst>
          </p:cNvPr>
          <p:cNvPicPr>
            <a:picLocks noChangeAspect="1"/>
          </p:cNvPicPr>
          <p:nvPr/>
        </p:nvPicPr>
        <p:blipFill>
          <a:blip r:embed="rId3"/>
          <a:stretch>
            <a:fillRect/>
          </a:stretch>
        </p:blipFill>
        <p:spPr>
          <a:xfrm>
            <a:off x="9918700" y="0"/>
            <a:ext cx="2273300" cy="3417944"/>
          </a:xfrm>
          <a:prstGeom prst="rect">
            <a:avLst/>
          </a:prstGeom>
        </p:spPr>
      </p:pic>
      <p:pic>
        <p:nvPicPr>
          <p:cNvPr id="8" name="Picture 7">
            <a:extLst>
              <a:ext uri="{FF2B5EF4-FFF2-40B4-BE49-F238E27FC236}">
                <a16:creationId xmlns:a16="http://schemas.microsoft.com/office/drawing/2014/main" id="{5A4D9868-8000-F4F5-3B0F-F28BFBE0C3E2}"/>
              </a:ext>
            </a:extLst>
          </p:cNvPr>
          <p:cNvPicPr>
            <a:picLocks noChangeAspect="1"/>
          </p:cNvPicPr>
          <p:nvPr/>
        </p:nvPicPr>
        <p:blipFill rotWithShape="1">
          <a:blip r:embed="rId4"/>
          <a:srcRect l="1645" r="2656" b="5910"/>
          <a:stretch/>
        </p:blipFill>
        <p:spPr>
          <a:xfrm>
            <a:off x="7389015" y="3540518"/>
            <a:ext cx="3130550" cy="1097767"/>
          </a:xfrm>
          <a:prstGeom prst="rect">
            <a:avLst/>
          </a:prstGeom>
          <a:ln>
            <a:solidFill>
              <a:srgbClr val="548235"/>
            </a:solidFill>
          </a:ln>
        </p:spPr>
      </p:pic>
      <p:pic>
        <p:nvPicPr>
          <p:cNvPr id="10" name="Picture 9">
            <a:extLst>
              <a:ext uri="{FF2B5EF4-FFF2-40B4-BE49-F238E27FC236}">
                <a16:creationId xmlns:a16="http://schemas.microsoft.com/office/drawing/2014/main" id="{277C6627-CFE3-9E5B-B1A6-5E9E8F2613F0}"/>
              </a:ext>
            </a:extLst>
          </p:cNvPr>
          <p:cNvPicPr>
            <a:picLocks noChangeAspect="1"/>
          </p:cNvPicPr>
          <p:nvPr/>
        </p:nvPicPr>
        <p:blipFill>
          <a:blip r:embed="rId5"/>
          <a:stretch>
            <a:fillRect/>
          </a:stretch>
        </p:blipFill>
        <p:spPr>
          <a:xfrm>
            <a:off x="-8950" y="1708151"/>
            <a:ext cx="3925698" cy="4881958"/>
          </a:xfrm>
          <a:prstGeom prst="rect">
            <a:avLst/>
          </a:prstGeom>
        </p:spPr>
      </p:pic>
      <p:pic>
        <p:nvPicPr>
          <p:cNvPr id="14" name="Picture 13">
            <a:extLst>
              <a:ext uri="{FF2B5EF4-FFF2-40B4-BE49-F238E27FC236}">
                <a16:creationId xmlns:a16="http://schemas.microsoft.com/office/drawing/2014/main" id="{0CA0BCC4-B857-5A28-90DB-DFB0E59C5262}"/>
              </a:ext>
            </a:extLst>
          </p:cNvPr>
          <p:cNvPicPr>
            <a:picLocks noChangeAspect="1"/>
          </p:cNvPicPr>
          <p:nvPr/>
        </p:nvPicPr>
        <p:blipFill>
          <a:blip r:embed="rId6"/>
          <a:stretch>
            <a:fillRect/>
          </a:stretch>
        </p:blipFill>
        <p:spPr>
          <a:xfrm>
            <a:off x="3924300" y="1637506"/>
            <a:ext cx="3333750" cy="5139531"/>
          </a:xfrm>
          <a:prstGeom prst="rect">
            <a:avLst/>
          </a:prstGeom>
        </p:spPr>
      </p:pic>
      <p:pic>
        <p:nvPicPr>
          <p:cNvPr id="17" name="Picture 16">
            <a:extLst>
              <a:ext uri="{FF2B5EF4-FFF2-40B4-BE49-F238E27FC236}">
                <a16:creationId xmlns:a16="http://schemas.microsoft.com/office/drawing/2014/main" id="{7DCCAC16-45C0-7967-D53E-D2F8AA4D7531}"/>
              </a:ext>
            </a:extLst>
          </p:cNvPr>
          <p:cNvPicPr>
            <a:picLocks noChangeAspect="1"/>
          </p:cNvPicPr>
          <p:nvPr/>
        </p:nvPicPr>
        <p:blipFill>
          <a:blip r:embed="rId7"/>
          <a:stretch>
            <a:fillRect/>
          </a:stretch>
        </p:blipFill>
        <p:spPr>
          <a:xfrm>
            <a:off x="7265602" y="4800601"/>
            <a:ext cx="3377377" cy="2016125"/>
          </a:xfrm>
          <a:prstGeom prst="rect">
            <a:avLst/>
          </a:prstGeom>
        </p:spPr>
      </p:pic>
      <p:sp>
        <p:nvSpPr>
          <p:cNvPr id="22" name="TextBox 21">
            <a:extLst>
              <a:ext uri="{FF2B5EF4-FFF2-40B4-BE49-F238E27FC236}">
                <a16:creationId xmlns:a16="http://schemas.microsoft.com/office/drawing/2014/main" id="{42EABEEC-2C0A-09B7-5872-E603E21526C9}"/>
              </a:ext>
            </a:extLst>
          </p:cNvPr>
          <p:cNvSpPr txBox="1"/>
          <p:nvPr/>
        </p:nvSpPr>
        <p:spPr>
          <a:xfrm>
            <a:off x="7772400" y="1248669"/>
            <a:ext cx="1898650" cy="2031325"/>
          </a:xfrm>
          <a:prstGeom prst="rect">
            <a:avLst/>
          </a:prstGeom>
          <a:noFill/>
          <a:ln w="19050">
            <a:solidFill>
              <a:srgbClr val="FAA001"/>
            </a:solidFill>
          </a:ln>
        </p:spPr>
        <p:txBody>
          <a:bodyPr wrap="square" rtlCol="0">
            <a:spAutoFit/>
          </a:bodyPr>
          <a:lstStyle/>
          <a:p>
            <a:r>
              <a:rPr lang="en-US"/>
              <a:t>Connecting top-down (Act &amp; Strategy) with bottom-up (existing individual projects)</a:t>
            </a:r>
            <a:endParaRPr lang="da-DK"/>
          </a:p>
        </p:txBody>
      </p:sp>
    </p:spTree>
    <p:extLst>
      <p:ext uri="{BB962C8B-B14F-4D97-AF65-F5344CB8AC3E}">
        <p14:creationId xmlns:p14="http://schemas.microsoft.com/office/powerpoint/2010/main" val="327130044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5AC667-52D3-29E2-126B-1F74FD8C6A42}"/>
              </a:ext>
            </a:extLst>
          </p:cNvPr>
          <p:cNvSpPr>
            <a:spLocks noGrp="1"/>
          </p:cNvSpPr>
          <p:nvPr>
            <p:ph type="body" sz="quarter" idx="12"/>
          </p:nvPr>
        </p:nvSpPr>
        <p:spPr>
          <a:xfrm>
            <a:off x="611189" y="2171700"/>
            <a:ext cx="5332412" cy="335480"/>
          </a:xfrm>
        </p:spPr>
        <p:txBody>
          <a:bodyPr/>
          <a:lstStyle/>
          <a:p>
            <a:r>
              <a:rPr lang="en-US"/>
              <a:t>15 action areas</a:t>
            </a:r>
          </a:p>
          <a:p>
            <a:endParaRPr lang="en-US"/>
          </a:p>
        </p:txBody>
      </p:sp>
      <p:sp>
        <p:nvSpPr>
          <p:cNvPr id="3" name="Text Placeholder 2">
            <a:extLst>
              <a:ext uri="{FF2B5EF4-FFF2-40B4-BE49-F238E27FC236}">
                <a16:creationId xmlns:a16="http://schemas.microsoft.com/office/drawing/2014/main" id="{76CAB89D-79FC-8D68-B45E-C6D4B7C4E9E4}"/>
              </a:ext>
            </a:extLst>
          </p:cNvPr>
          <p:cNvSpPr>
            <a:spLocks noGrp="1"/>
          </p:cNvSpPr>
          <p:nvPr>
            <p:ph type="body" sz="quarter" idx="11"/>
          </p:nvPr>
        </p:nvSpPr>
        <p:spPr>
          <a:xfrm>
            <a:off x="503238" y="924797"/>
            <a:ext cx="11523662" cy="422275"/>
          </a:xfrm>
        </p:spPr>
        <p:txBody>
          <a:bodyPr/>
          <a:lstStyle/>
          <a:p>
            <a:r>
              <a:rPr lang="en-US" sz="2000"/>
              <a:t>Built on initial government funding 2014-2016, and the CS Strategy for 2020 (</a:t>
            </a:r>
            <a:r>
              <a:rPr lang="en-US" sz="2000">
                <a:hlinkClick r:id="rId2"/>
              </a:rPr>
              <a:t>Green paper</a:t>
            </a:r>
            <a:r>
              <a:rPr lang="en-US" sz="2000"/>
              <a:t>)</a:t>
            </a:r>
            <a:endParaRPr lang="da-DK" sz="2000"/>
          </a:p>
        </p:txBody>
      </p:sp>
      <p:sp>
        <p:nvSpPr>
          <p:cNvPr id="4" name="Text Placeholder 3">
            <a:extLst>
              <a:ext uri="{FF2B5EF4-FFF2-40B4-BE49-F238E27FC236}">
                <a16:creationId xmlns:a16="http://schemas.microsoft.com/office/drawing/2014/main" id="{BD75A65C-68E2-4C3E-4154-4C60E97F6A34}"/>
              </a:ext>
            </a:extLst>
          </p:cNvPr>
          <p:cNvSpPr>
            <a:spLocks noGrp="1"/>
          </p:cNvSpPr>
          <p:nvPr>
            <p:ph type="body" sz="quarter" idx="10"/>
          </p:nvPr>
        </p:nvSpPr>
        <p:spPr>
          <a:xfrm>
            <a:off x="2351655" y="459401"/>
            <a:ext cx="9840345" cy="466112"/>
          </a:xfrm>
        </p:spPr>
        <p:txBody>
          <a:bodyPr/>
          <a:lstStyle/>
          <a:p>
            <a:r>
              <a:rPr lang="en-US" sz="2700"/>
              <a:t>Citizen science strategy for Germany 2030 </a:t>
            </a:r>
            <a:r>
              <a:rPr lang="en-US" sz="2000"/>
              <a:t>(</a:t>
            </a:r>
            <a:r>
              <a:rPr lang="en-US" sz="2000">
                <a:hlinkClick r:id="rId3"/>
              </a:rPr>
              <a:t>White paper</a:t>
            </a:r>
            <a:r>
              <a:rPr lang="en-US" sz="2000"/>
              <a:t>)</a:t>
            </a:r>
            <a:endParaRPr lang="da-DK"/>
          </a:p>
        </p:txBody>
      </p:sp>
      <p:pic>
        <p:nvPicPr>
          <p:cNvPr id="6" name="Picture 5">
            <a:extLst>
              <a:ext uri="{FF2B5EF4-FFF2-40B4-BE49-F238E27FC236}">
                <a16:creationId xmlns:a16="http://schemas.microsoft.com/office/drawing/2014/main" id="{2D29E04F-5A17-9E5D-CE91-941B05101834}"/>
              </a:ext>
            </a:extLst>
          </p:cNvPr>
          <p:cNvPicPr>
            <a:picLocks noChangeAspect="1"/>
          </p:cNvPicPr>
          <p:nvPr/>
        </p:nvPicPr>
        <p:blipFill>
          <a:blip r:embed="rId4"/>
          <a:stretch>
            <a:fillRect/>
          </a:stretch>
        </p:blipFill>
        <p:spPr>
          <a:xfrm>
            <a:off x="393188" y="2507180"/>
            <a:ext cx="5699637" cy="3536036"/>
          </a:xfrm>
          <a:prstGeom prst="rect">
            <a:avLst/>
          </a:prstGeom>
        </p:spPr>
      </p:pic>
      <p:sp>
        <p:nvSpPr>
          <p:cNvPr id="8" name="Rectangle 7">
            <a:extLst>
              <a:ext uri="{FF2B5EF4-FFF2-40B4-BE49-F238E27FC236}">
                <a16:creationId xmlns:a16="http://schemas.microsoft.com/office/drawing/2014/main" id="{2FF663A5-2EA8-9515-F9C6-E4D604F1D3E6}"/>
              </a:ext>
            </a:extLst>
          </p:cNvPr>
          <p:cNvSpPr/>
          <p:nvPr/>
        </p:nvSpPr>
        <p:spPr>
          <a:xfrm>
            <a:off x="6864350" y="6223000"/>
            <a:ext cx="4883150" cy="422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Picture 6">
            <a:extLst>
              <a:ext uri="{FF2B5EF4-FFF2-40B4-BE49-F238E27FC236}">
                <a16:creationId xmlns:a16="http://schemas.microsoft.com/office/drawing/2014/main" id="{EBC73A0D-BCF8-5521-F2BC-70538F00B9C4}"/>
              </a:ext>
            </a:extLst>
          </p:cNvPr>
          <p:cNvPicPr>
            <a:picLocks noChangeAspect="1"/>
          </p:cNvPicPr>
          <p:nvPr/>
        </p:nvPicPr>
        <p:blipFill>
          <a:blip r:embed="rId5"/>
          <a:stretch>
            <a:fillRect/>
          </a:stretch>
        </p:blipFill>
        <p:spPr>
          <a:xfrm>
            <a:off x="6575404" y="2507180"/>
            <a:ext cx="5223408" cy="3536036"/>
          </a:xfrm>
          <a:prstGeom prst="rect">
            <a:avLst/>
          </a:prstGeom>
        </p:spPr>
      </p:pic>
      <p:sp>
        <p:nvSpPr>
          <p:cNvPr id="9" name="Text Placeholder 1">
            <a:extLst>
              <a:ext uri="{FF2B5EF4-FFF2-40B4-BE49-F238E27FC236}">
                <a16:creationId xmlns:a16="http://schemas.microsoft.com/office/drawing/2014/main" id="{63ACF81F-0120-F1B1-358D-CC4D8C7AABD4}"/>
              </a:ext>
            </a:extLst>
          </p:cNvPr>
          <p:cNvSpPr txBox="1">
            <a:spLocks/>
          </p:cNvSpPr>
          <p:nvPr/>
        </p:nvSpPr>
        <p:spPr>
          <a:xfrm>
            <a:off x="6972299" y="2171700"/>
            <a:ext cx="4920457" cy="136921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94 actions – 6 target audiences</a:t>
            </a:r>
            <a:endParaRPr lang="da-DK"/>
          </a:p>
          <a:p>
            <a:endParaRPr lang="en-US"/>
          </a:p>
          <a:p>
            <a:endParaRPr lang="en-US"/>
          </a:p>
        </p:txBody>
      </p:sp>
      <p:sp>
        <p:nvSpPr>
          <p:cNvPr id="10" name="Text Placeholder 1">
            <a:extLst>
              <a:ext uri="{FF2B5EF4-FFF2-40B4-BE49-F238E27FC236}">
                <a16:creationId xmlns:a16="http://schemas.microsoft.com/office/drawing/2014/main" id="{1A64FE4C-B408-E3FA-67F0-73D68A247C96}"/>
              </a:ext>
            </a:extLst>
          </p:cNvPr>
          <p:cNvSpPr txBox="1">
            <a:spLocks/>
          </p:cNvSpPr>
          <p:nvPr/>
        </p:nvSpPr>
        <p:spPr>
          <a:xfrm>
            <a:off x="504316" y="1269224"/>
            <a:ext cx="9935084" cy="33548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219 people, 136 </a:t>
            </a:r>
            <a:r>
              <a:rPr lang="en-US" err="1"/>
              <a:t>organisations</a:t>
            </a:r>
            <a:r>
              <a:rPr lang="en-US"/>
              <a:t> involved over 18 months</a:t>
            </a:r>
          </a:p>
          <a:p>
            <a:r>
              <a:rPr lang="en-US"/>
              <a:t>14 public dialogue and workshop events &amp; 420 respondents to online survey</a:t>
            </a:r>
          </a:p>
          <a:p>
            <a:endParaRPr lang="en-US"/>
          </a:p>
        </p:txBody>
      </p:sp>
    </p:spTree>
    <p:extLst>
      <p:ext uri="{BB962C8B-B14F-4D97-AF65-F5344CB8AC3E}">
        <p14:creationId xmlns:p14="http://schemas.microsoft.com/office/powerpoint/2010/main" val="23005667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44AB35A-5869-B781-5785-E32CAE00DAFF}"/>
              </a:ext>
            </a:extLst>
          </p:cNvPr>
          <p:cNvSpPr/>
          <p:nvPr/>
        </p:nvSpPr>
        <p:spPr>
          <a:xfrm>
            <a:off x="259242" y="6127750"/>
            <a:ext cx="4382608" cy="5704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xt Placeholder 1">
            <a:extLst>
              <a:ext uri="{FF2B5EF4-FFF2-40B4-BE49-F238E27FC236}">
                <a16:creationId xmlns:a16="http://schemas.microsoft.com/office/drawing/2014/main" id="{715AC667-52D3-29E2-126B-1F74FD8C6A42}"/>
              </a:ext>
            </a:extLst>
          </p:cNvPr>
          <p:cNvSpPr>
            <a:spLocks noGrp="1"/>
          </p:cNvSpPr>
          <p:nvPr>
            <p:ph type="body" sz="quarter" idx="12"/>
          </p:nvPr>
        </p:nvSpPr>
        <p:spPr>
          <a:xfrm>
            <a:off x="611187" y="1424245"/>
            <a:ext cx="10306315" cy="1189170"/>
          </a:xfrm>
        </p:spPr>
        <p:txBody>
          <a:bodyPr/>
          <a:lstStyle/>
          <a:p>
            <a:r>
              <a:rPr lang="en-US" sz="2400" b="1"/>
              <a:t>Policy integration is fundamental to the whole strategy</a:t>
            </a:r>
            <a:r>
              <a:rPr lang="en-US" sz="2400"/>
              <a:t>, not only where ‘Policy makers’ are indicated specifically, for example: </a:t>
            </a:r>
          </a:p>
          <a:p>
            <a:pPr marL="285750" indent="-285750">
              <a:buFont typeface="Arial" panose="020B0604020202020204" pitchFamily="34" charset="0"/>
              <a:buChar char="•"/>
            </a:pPr>
            <a:r>
              <a:rPr lang="da-DK" sz="2000"/>
              <a:t>2: Funding instruments</a:t>
            </a:r>
          </a:p>
          <a:p>
            <a:pPr marL="285750" indent="-285750">
              <a:buFont typeface="Arial" panose="020B0604020202020204" pitchFamily="34" charset="0"/>
              <a:buChar char="•"/>
            </a:pPr>
            <a:r>
              <a:rPr lang="da-DK" sz="2000"/>
              <a:t>8: Integration </a:t>
            </a:r>
            <a:r>
              <a:rPr lang="da-DK" sz="2000" err="1"/>
              <a:t>into</a:t>
            </a:r>
            <a:r>
              <a:rPr lang="da-DK" sz="2000"/>
              <a:t> </a:t>
            </a:r>
            <a:r>
              <a:rPr lang="da-DK" sz="2000" err="1"/>
              <a:t>scientific</a:t>
            </a:r>
            <a:r>
              <a:rPr lang="da-DK" sz="2000"/>
              <a:t> </a:t>
            </a:r>
            <a:r>
              <a:rPr lang="da-DK" sz="2000" err="1"/>
              <a:t>processes</a:t>
            </a:r>
            <a:endParaRPr lang="da-DK" sz="2000"/>
          </a:p>
        </p:txBody>
      </p:sp>
      <p:sp>
        <p:nvSpPr>
          <p:cNvPr id="3" name="Text Placeholder 2">
            <a:extLst>
              <a:ext uri="{FF2B5EF4-FFF2-40B4-BE49-F238E27FC236}">
                <a16:creationId xmlns:a16="http://schemas.microsoft.com/office/drawing/2014/main" id="{76CAB89D-79FC-8D68-B45E-C6D4B7C4E9E4}"/>
              </a:ext>
            </a:extLst>
          </p:cNvPr>
          <p:cNvSpPr>
            <a:spLocks noGrp="1"/>
          </p:cNvSpPr>
          <p:nvPr>
            <p:ph type="body" sz="quarter" idx="11"/>
          </p:nvPr>
        </p:nvSpPr>
        <p:spPr>
          <a:xfrm>
            <a:off x="611187" y="940441"/>
            <a:ext cx="10963275" cy="422275"/>
          </a:xfrm>
        </p:spPr>
        <p:txBody>
          <a:bodyPr/>
          <a:lstStyle/>
          <a:p>
            <a:r>
              <a:rPr lang="en-US"/>
              <a:t>Integration into policy</a:t>
            </a:r>
            <a:endParaRPr lang="da-DK"/>
          </a:p>
        </p:txBody>
      </p:sp>
      <p:sp>
        <p:nvSpPr>
          <p:cNvPr id="4" name="Text Placeholder 3">
            <a:extLst>
              <a:ext uri="{FF2B5EF4-FFF2-40B4-BE49-F238E27FC236}">
                <a16:creationId xmlns:a16="http://schemas.microsoft.com/office/drawing/2014/main" id="{BD75A65C-68E2-4C3E-4154-4C60E97F6A34}"/>
              </a:ext>
            </a:extLst>
          </p:cNvPr>
          <p:cNvSpPr>
            <a:spLocks noGrp="1"/>
          </p:cNvSpPr>
          <p:nvPr>
            <p:ph type="body" sz="quarter" idx="10"/>
          </p:nvPr>
        </p:nvSpPr>
        <p:spPr>
          <a:xfrm>
            <a:off x="2351655" y="459400"/>
            <a:ext cx="8951345" cy="1165119"/>
          </a:xfrm>
        </p:spPr>
        <p:txBody>
          <a:bodyPr/>
          <a:lstStyle/>
          <a:p>
            <a:r>
              <a:rPr lang="en-US"/>
              <a:t>Citizen science strategy for Germany 2030</a:t>
            </a:r>
            <a:endParaRPr lang="da-DK"/>
          </a:p>
        </p:txBody>
      </p:sp>
      <p:grpSp>
        <p:nvGrpSpPr>
          <p:cNvPr id="12" name="Group 11">
            <a:extLst>
              <a:ext uri="{FF2B5EF4-FFF2-40B4-BE49-F238E27FC236}">
                <a16:creationId xmlns:a16="http://schemas.microsoft.com/office/drawing/2014/main" id="{62505811-8F1F-CCE5-913F-E968C75C6701}"/>
              </a:ext>
            </a:extLst>
          </p:cNvPr>
          <p:cNvGrpSpPr/>
          <p:nvPr/>
        </p:nvGrpSpPr>
        <p:grpSpPr>
          <a:xfrm>
            <a:off x="5590027" y="4578350"/>
            <a:ext cx="6621428" cy="2271579"/>
            <a:chOff x="4305706" y="3764790"/>
            <a:chExt cx="7905750" cy="3085139"/>
          </a:xfrm>
        </p:grpSpPr>
        <p:pic>
          <p:nvPicPr>
            <p:cNvPr id="8" name="Picture 7">
              <a:extLst>
                <a:ext uri="{FF2B5EF4-FFF2-40B4-BE49-F238E27FC236}">
                  <a16:creationId xmlns:a16="http://schemas.microsoft.com/office/drawing/2014/main" id="{A68A2E02-00FC-BCF1-104A-9C4CFA78B37A}"/>
                </a:ext>
              </a:extLst>
            </p:cNvPr>
            <p:cNvPicPr>
              <a:picLocks noChangeAspect="1"/>
            </p:cNvPicPr>
            <p:nvPr/>
          </p:nvPicPr>
          <p:blipFill>
            <a:blip r:embed="rId2"/>
            <a:stretch>
              <a:fillRect/>
            </a:stretch>
          </p:blipFill>
          <p:spPr>
            <a:xfrm>
              <a:off x="4305706" y="5735504"/>
              <a:ext cx="7905750" cy="1114425"/>
            </a:xfrm>
            <a:prstGeom prst="rect">
              <a:avLst/>
            </a:prstGeom>
          </p:spPr>
        </p:pic>
        <p:pic>
          <p:nvPicPr>
            <p:cNvPr id="13" name="Picture 12">
              <a:extLst>
                <a:ext uri="{FF2B5EF4-FFF2-40B4-BE49-F238E27FC236}">
                  <a16:creationId xmlns:a16="http://schemas.microsoft.com/office/drawing/2014/main" id="{6E8AFF10-A644-8AF7-250C-33B4DAC8CE90}"/>
                </a:ext>
              </a:extLst>
            </p:cNvPr>
            <p:cNvPicPr>
              <a:picLocks noChangeAspect="1"/>
            </p:cNvPicPr>
            <p:nvPr/>
          </p:nvPicPr>
          <p:blipFill>
            <a:blip r:embed="rId3"/>
            <a:stretch>
              <a:fillRect/>
            </a:stretch>
          </p:blipFill>
          <p:spPr>
            <a:xfrm>
              <a:off x="4324756" y="3764790"/>
              <a:ext cx="7886700" cy="1943100"/>
            </a:xfrm>
            <a:prstGeom prst="rect">
              <a:avLst/>
            </a:prstGeom>
          </p:spPr>
        </p:pic>
      </p:grpSp>
      <p:grpSp>
        <p:nvGrpSpPr>
          <p:cNvPr id="11" name="Group 10">
            <a:extLst>
              <a:ext uri="{FF2B5EF4-FFF2-40B4-BE49-F238E27FC236}">
                <a16:creationId xmlns:a16="http://schemas.microsoft.com/office/drawing/2014/main" id="{71C43C66-6DC0-1F02-D4C0-14322CC1CA1D}"/>
              </a:ext>
            </a:extLst>
          </p:cNvPr>
          <p:cNvGrpSpPr/>
          <p:nvPr/>
        </p:nvGrpSpPr>
        <p:grpSpPr>
          <a:xfrm>
            <a:off x="5590027" y="3081228"/>
            <a:ext cx="6621428" cy="1163358"/>
            <a:chOff x="5086350" y="1353294"/>
            <a:chExt cx="6686550" cy="1143856"/>
          </a:xfrm>
        </p:grpSpPr>
        <p:pic>
          <p:nvPicPr>
            <p:cNvPr id="7" name="Picture 6">
              <a:extLst>
                <a:ext uri="{FF2B5EF4-FFF2-40B4-BE49-F238E27FC236}">
                  <a16:creationId xmlns:a16="http://schemas.microsoft.com/office/drawing/2014/main" id="{DF155A38-B919-52EE-0C18-0F1751E4BA0C}"/>
                </a:ext>
              </a:extLst>
            </p:cNvPr>
            <p:cNvPicPr>
              <a:picLocks noChangeAspect="1"/>
            </p:cNvPicPr>
            <p:nvPr/>
          </p:nvPicPr>
          <p:blipFill rotWithShape="1">
            <a:blip r:embed="rId4"/>
            <a:srcRect t="5141" b="6518"/>
            <a:stretch/>
          </p:blipFill>
          <p:spPr>
            <a:xfrm>
              <a:off x="5086350" y="1781920"/>
              <a:ext cx="6667500" cy="715230"/>
            </a:xfrm>
            <a:prstGeom prst="rect">
              <a:avLst/>
            </a:prstGeom>
          </p:spPr>
        </p:pic>
        <p:pic>
          <p:nvPicPr>
            <p:cNvPr id="10" name="Picture 9">
              <a:extLst>
                <a:ext uri="{FF2B5EF4-FFF2-40B4-BE49-F238E27FC236}">
                  <a16:creationId xmlns:a16="http://schemas.microsoft.com/office/drawing/2014/main" id="{D4D3D60B-0FDC-0BDB-51A9-C019C303EF62}"/>
                </a:ext>
              </a:extLst>
            </p:cNvPr>
            <p:cNvPicPr>
              <a:picLocks noChangeAspect="1"/>
            </p:cNvPicPr>
            <p:nvPr/>
          </p:nvPicPr>
          <p:blipFill>
            <a:blip r:embed="rId5"/>
            <a:stretch>
              <a:fillRect/>
            </a:stretch>
          </p:blipFill>
          <p:spPr>
            <a:xfrm>
              <a:off x="5124448" y="1353294"/>
              <a:ext cx="6648452" cy="428625"/>
            </a:xfrm>
            <a:prstGeom prst="rect">
              <a:avLst/>
            </a:prstGeom>
          </p:spPr>
        </p:pic>
      </p:grpSp>
      <p:sp>
        <p:nvSpPr>
          <p:cNvPr id="20" name="Text Placeholder 1">
            <a:extLst>
              <a:ext uri="{FF2B5EF4-FFF2-40B4-BE49-F238E27FC236}">
                <a16:creationId xmlns:a16="http://schemas.microsoft.com/office/drawing/2014/main" id="{F1774CB4-17D9-1DF1-2FF6-8C088DE78523}"/>
              </a:ext>
            </a:extLst>
          </p:cNvPr>
          <p:cNvSpPr txBox="1">
            <a:spLocks/>
          </p:cNvSpPr>
          <p:nvPr/>
        </p:nvSpPr>
        <p:spPr>
          <a:xfrm>
            <a:off x="154127" y="5054536"/>
            <a:ext cx="4830623" cy="1643644"/>
          </a:xfrm>
          <a:prstGeom prst="rect">
            <a:avLst/>
          </a:prstGeom>
          <a:ln>
            <a:solidFill>
              <a:srgbClr val="548235"/>
            </a:solidFill>
          </a:ln>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a:t>“The integration of Citizen Science in scientific processes is strengthened in a sustainable and structural way by explicitly incorporating research </a:t>
            </a:r>
            <a:r>
              <a:rPr lang="en-US" i="1" err="1"/>
              <a:t>organisations’</a:t>
            </a:r>
            <a:r>
              <a:rPr lang="en-US" i="1"/>
              <a:t> strategies and staff positions.”</a:t>
            </a:r>
          </a:p>
          <a:p>
            <a:endParaRPr lang="da-DK"/>
          </a:p>
        </p:txBody>
      </p:sp>
      <p:pic>
        <p:nvPicPr>
          <p:cNvPr id="22" name="Picture 21">
            <a:extLst>
              <a:ext uri="{FF2B5EF4-FFF2-40B4-BE49-F238E27FC236}">
                <a16:creationId xmlns:a16="http://schemas.microsoft.com/office/drawing/2014/main" id="{C0B8D897-2A8E-B12E-F30D-5B7FB92FF01A}"/>
              </a:ext>
            </a:extLst>
          </p:cNvPr>
          <p:cNvPicPr>
            <a:picLocks noChangeAspect="1"/>
          </p:cNvPicPr>
          <p:nvPr/>
        </p:nvPicPr>
        <p:blipFill>
          <a:blip r:embed="rId6"/>
          <a:stretch>
            <a:fillRect/>
          </a:stretch>
        </p:blipFill>
        <p:spPr>
          <a:xfrm>
            <a:off x="5423634" y="5308429"/>
            <a:ext cx="957348" cy="1066760"/>
          </a:xfrm>
          <a:prstGeom prst="rect">
            <a:avLst/>
          </a:prstGeom>
        </p:spPr>
      </p:pic>
      <p:pic>
        <p:nvPicPr>
          <p:cNvPr id="24" name="Picture 23">
            <a:extLst>
              <a:ext uri="{FF2B5EF4-FFF2-40B4-BE49-F238E27FC236}">
                <a16:creationId xmlns:a16="http://schemas.microsoft.com/office/drawing/2014/main" id="{27082ED7-F60A-4A45-7B8C-D000B2E3C703}"/>
              </a:ext>
            </a:extLst>
          </p:cNvPr>
          <p:cNvPicPr>
            <a:picLocks noChangeAspect="1"/>
          </p:cNvPicPr>
          <p:nvPr/>
        </p:nvPicPr>
        <p:blipFill>
          <a:blip r:embed="rId7"/>
          <a:stretch>
            <a:fillRect/>
          </a:stretch>
        </p:blipFill>
        <p:spPr>
          <a:xfrm>
            <a:off x="259242" y="3000802"/>
            <a:ext cx="4509520" cy="2009472"/>
          </a:xfrm>
          <a:prstGeom prst="rect">
            <a:avLst/>
          </a:prstGeom>
          <a:ln>
            <a:solidFill>
              <a:srgbClr val="548235"/>
            </a:solidFill>
          </a:ln>
        </p:spPr>
      </p:pic>
      <p:pic>
        <p:nvPicPr>
          <p:cNvPr id="26" name="Picture 25">
            <a:extLst>
              <a:ext uri="{FF2B5EF4-FFF2-40B4-BE49-F238E27FC236}">
                <a16:creationId xmlns:a16="http://schemas.microsoft.com/office/drawing/2014/main" id="{6A253E8E-84A9-C9DD-CE21-43BBE816F296}"/>
              </a:ext>
            </a:extLst>
          </p:cNvPr>
          <p:cNvPicPr>
            <a:picLocks noChangeAspect="1"/>
          </p:cNvPicPr>
          <p:nvPr/>
        </p:nvPicPr>
        <p:blipFill>
          <a:blip r:embed="rId8"/>
          <a:stretch>
            <a:fillRect/>
          </a:stretch>
        </p:blipFill>
        <p:spPr>
          <a:xfrm>
            <a:off x="4663000" y="3307554"/>
            <a:ext cx="939727" cy="913624"/>
          </a:xfrm>
          <a:prstGeom prst="rect">
            <a:avLst/>
          </a:prstGeom>
        </p:spPr>
      </p:pic>
      <p:sp>
        <p:nvSpPr>
          <p:cNvPr id="28" name="Arrow: Curved Right 27">
            <a:extLst>
              <a:ext uri="{FF2B5EF4-FFF2-40B4-BE49-F238E27FC236}">
                <a16:creationId xmlns:a16="http://schemas.microsoft.com/office/drawing/2014/main" id="{F2690CD8-E7C4-AD82-276F-6C89F642F11B}"/>
              </a:ext>
            </a:extLst>
          </p:cNvPr>
          <p:cNvSpPr/>
          <p:nvPr/>
        </p:nvSpPr>
        <p:spPr>
          <a:xfrm>
            <a:off x="33316" y="4251501"/>
            <a:ext cx="228600" cy="993979"/>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29" name="Arrow: Curved Right 28">
            <a:extLst>
              <a:ext uri="{FF2B5EF4-FFF2-40B4-BE49-F238E27FC236}">
                <a16:creationId xmlns:a16="http://schemas.microsoft.com/office/drawing/2014/main" id="{56A45470-6261-8053-BB7A-C239DA8E260C}"/>
              </a:ext>
            </a:extLst>
          </p:cNvPr>
          <p:cNvSpPr/>
          <p:nvPr/>
        </p:nvSpPr>
        <p:spPr>
          <a:xfrm flipH="1">
            <a:off x="4654462" y="4251501"/>
            <a:ext cx="228600" cy="993979"/>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Tree>
    <p:extLst>
      <p:ext uri="{BB962C8B-B14F-4D97-AF65-F5344CB8AC3E}">
        <p14:creationId xmlns:p14="http://schemas.microsoft.com/office/powerpoint/2010/main" val="299096347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5AC667-52D3-29E2-126B-1F74FD8C6A42}"/>
              </a:ext>
            </a:extLst>
          </p:cNvPr>
          <p:cNvSpPr>
            <a:spLocks noGrp="1"/>
          </p:cNvSpPr>
          <p:nvPr>
            <p:ph type="body" sz="quarter" idx="12"/>
          </p:nvPr>
        </p:nvSpPr>
        <p:spPr>
          <a:xfrm>
            <a:off x="292859" y="5250762"/>
            <a:ext cx="5440362" cy="776975"/>
          </a:xfrm>
          <a:ln>
            <a:solidFill>
              <a:srgbClr val="548235"/>
            </a:solidFill>
          </a:ln>
        </p:spPr>
        <p:txBody>
          <a:bodyPr/>
          <a:lstStyle/>
          <a:p>
            <a:r>
              <a:rPr lang="en-US" i="1"/>
              <a:t>“The scientific reputation system integrates Citizen Science activities as valuable contributions to research.”</a:t>
            </a:r>
            <a:endParaRPr lang="da-DK" i="1"/>
          </a:p>
        </p:txBody>
      </p:sp>
      <p:sp>
        <p:nvSpPr>
          <p:cNvPr id="3" name="Text Placeholder 2">
            <a:extLst>
              <a:ext uri="{FF2B5EF4-FFF2-40B4-BE49-F238E27FC236}">
                <a16:creationId xmlns:a16="http://schemas.microsoft.com/office/drawing/2014/main" id="{76CAB89D-79FC-8D68-B45E-C6D4B7C4E9E4}"/>
              </a:ext>
            </a:extLst>
          </p:cNvPr>
          <p:cNvSpPr>
            <a:spLocks noGrp="1"/>
          </p:cNvSpPr>
          <p:nvPr>
            <p:ph type="body" sz="quarter" idx="11"/>
          </p:nvPr>
        </p:nvSpPr>
        <p:spPr>
          <a:xfrm>
            <a:off x="611188" y="1043384"/>
            <a:ext cx="10963275" cy="422275"/>
          </a:xfrm>
        </p:spPr>
        <p:txBody>
          <a:bodyPr/>
          <a:lstStyle/>
          <a:p>
            <a:r>
              <a:rPr lang="en-US"/>
              <a:t>Recognition and assessment of researchers involved in CS</a:t>
            </a:r>
            <a:endParaRPr lang="da-DK"/>
          </a:p>
        </p:txBody>
      </p:sp>
      <p:sp>
        <p:nvSpPr>
          <p:cNvPr id="4" name="Text Placeholder 3">
            <a:extLst>
              <a:ext uri="{FF2B5EF4-FFF2-40B4-BE49-F238E27FC236}">
                <a16:creationId xmlns:a16="http://schemas.microsoft.com/office/drawing/2014/main" id="{BD75A65C-68E2-4C3E-4154-4C60E97F6A34}"/>
              </a:ext>
            </a:extLst>
          </p:cNvPr>
          <p:cNvSpPr>
            <a:spLocks noGrp="1"/>
          </p:cNvSpPr>
          <p:nvPr>
            <p:ph type="body" sz="quarter" idx="10"/>
          </p:nvPr>
        </p:nvSpPr>
        <p:spPr>
          <a:xfrm>
            <a:off x="2351655" y="459401"/>
            <a:ext cx="8728149" cy="466112"/>
          </a:xfrm>
        </p:spPr>
        <p:txBody>
          <a:bodyPr/>
          <a:lstStyle/>
          <a:p>
            <a:r>
              <a:rPr lang="en-US"/>
              <a:t>Citizen science strategy for Germany 2030</a:t>
            </a:r>
            <a:endParaRPr lang="da-DK"/>
          </a:p>
        </p:txBody>
      </p:sp>
      <p:pic>
        <p:nvPicPr>
          <p:cNvPr id="19" name="Picture 18">
            <a:extLst>
              <a:ext uri="{FF2B5EF4-FFF2-40B4-BE49-F238E27FC236}">
                <a16:creationId xmlns:a16="http://schemas.microsoft.com/office/drawing/2014/main" id="{30B20B12-5DFA-05F9-230B-D2BD1B135365}"/>
              </a:ext>
            </a:extLst>
          </p:cNvPr>
          <p:cNvPicPr>
            <a:picLocks noChangeAspect="1"/>
          </p:cNvPicPr>
          <p:nvPr/>
        </p:nvPicPr>
        <p:blipFill rotWithShape="1">
          <a:blip r:embed="rId2"/>
          <a:srcRect r="72296"/>
          <a:stretch/>
        </p:blipFill>
        <p:spPr>
          <a:xfrm>
            <a:off x="10175370" y="1465659"/>
            <a:ext cx="2011050" cy="2287191"/>
          </a:xfrm>
          <a:prstGeom prst="rect">
            <a:avLst/>
          </a:prstGeom>
        </p:spPr>
      </p:pic>
      <p:pic>
        <p:nvPicPr>
          <p:cNvPr id="5" name="Picture 4">
            <a:extLst>
              <a:ext uri="{FF2B5EF4-FFF2-40B4-BE49-F238E27FC236}">
                <a16:creationId xmlns:a16="http://schemas.microsoft.com/office/drawing/2014/main" id="{A5E0E491-E844-820B-DFE4-9B82C6AA4F13}"/>
              </a:ext>
            </a:extLst>
          </p:cNvPr>
          <p:cNvPicPr>
            <a:picLocks noChangeAspect="1"/>
          </p:cNvPicPr>
          <p:nvPr/>
        </p:nvPicPr>
        <p:blipFill rotWithShape="1">
          <a:blip r:embed="rId2"/>
          <a:srcRect l="31432"/>
          <a:stretch/>
        </p:blipFill>
        <p:spPr>
          <a:xfrm>
            <a:off x="5372846" y="1456146"/>
            <a:ext cx="4802524" cy="2206857"/>
          </a:xfrm>
          <a:prstGeom prst="rect">
            <a:avLst/>
          </a:prstGeom>
        </p:spPr>
      </p:pic>
      <p:grpSp>
        <p:nvGrpSpPr>
          <p:cNvPr id="13" name="Group 12">
            <a:extLst>
              <a:ext uri="{FF2B5EF4-FFF2-40B4-BE49-F238E27FC236}">
                <a16:creationId xmlns:a16="http://schemas.microsoft.com/office/drawing/2014/main" id="{10B095F3-B286-BD42-5E39-2AFE5B18B3A8}"/>
              </a:ext>
            </a:extLst>
          </p:cNvPr>
          <p:cNvGrpSpPr/>
          <p:nvPr/>
        </p:nvGrpSpPr>
        <p:grpSpPr>
          <a:xfrm>
            <a:off x="6229349" y="3752850"/>
            <a:ext cx="5959475" cy="3105150"/>
            <a:chOff x="5578475" y="3429000"/>
            <a:chExt cx="6610350" cy="3429000"/>
          </a:xfrm>
        </p:grpSpPr>
        <p:grpSp>
          <p:nvGrpSpPr>
            <p:cNvPr id="26" name="Group 25">
              <a:extLst>
                <a:ext uri="{FF2B5EF4-FFF2-40B4-BE49-F238E27FC236}">
                  <a16:creationId xmlns:a16="http://schemas.microsoft.com/office/drawing/2014/main" id="{CBC8FA3D-319D-B550-FCD9-4C27512BF07F}"/>
                </a:ext>
              </a:extLst>
            </p:cNvPr>
            <p:cNvGrpSpPr/>
            <p:nvPr/>
          </p:nvGrpSpPr>
          <p:grpSpPr>
            <a:xfrm>
              <a:off x="5578475" y="3429000"/>
              <a:ext cx="6610350" cy="1428750"/>
              <a:chOff x="2159000" y="2216150"/>
              <a:chExt cx="7870825" cy="1951037"/>
            </a:xfrm>
          </p:grpSpPr>
          <p:pic>
            <p:nvPicPr>
              <p:cNvPr id="23" name="Picture 22">
                <a:extLst>
                  <a:ext uri="{FF2B5EF4-FFF2-40B4-BE49-F238E27FC236}">
                    <a16:creationId xmlns:a16="http://schemas.microsoft.com/office/drawing/2014/main" id="{1B06BF3A-2192-B219-B404-5C0E42DCAF23}"/>
                  </a:ext>
                </a:extLst>
              </p:cNvPr>
              <p:cNvPicPr>
                <a:picLocks noChangeAspect="1"/>
              </p:cNvPicPr>
              <p:nvPr/>
            </p:nvPicPr>
            <p:blipFill>
              <a:blip r:embed="rId3"/>
              <a:stretch>
                <a:fillRect/>
              </a:stretch>
            </p:blipFill>
            <p:spPr>
              <a:xfrm>
                <a:off x="2162175" y="2690812"/>
                <a:ext cx="7867650" cy="1476375"/>
              </a:xfrm>
              <a:prstGeom prst="rect">
                <a:avLst/>
              </a:prstGeom>
            </p:spPr>
          </p:pic>
          <p:pic>
            <p:nvPicPr>
              <p:cNvPr id="25" name="Picture 24">
                <a:extLst>
                  <a:ext uri="{FF2B5EF4-FFF2-40B4-BE49-F238E27FC236}">
                    <a16:creationId xmlns:a16="http://schemas.microsoft.com/office/drawing/2014/main" id="{4D0FE5C0-2D7D-DE51-F87A-02840E0A9BD9}"/>
                  </a:ext>
                </a:extLst>
              </p:cNvPr>
              <p:cNvPicPr>
                <a:picLocks noChangeAspect="1"/>
              </p:cNvPicPr>
              <p:nvPr/>
            </p:nvPicPr>
            <p:blipFill>
              <a:blip r:embed="rId4"/>
              <a:stretch>
                <a:fillRect/>
              </a:stretch>
            </p:blipFill>
            <p:spPr>
              <a:xfrm>
                <a:off x="2159000" y="2216150"/>
                <a:ext cx="7867650" cy="533400"/>
              </a:xfrm>
              <a:prstGeom prst="rect">
                <a:avLst/>
              </a:prstGeom>
            </p:spPr>
          </p:pic>
        </p:grpSp>
        <p:pic>
          <p:nvPicPr>
            <p:cNvPr id="12" name="Picture 11">
              <a:extLst>
                <a:ext uri="{FF2B5EF4-FFF2-40B4-BE49-F238E27FC236}">
                  <a16:creationId xmlns:a16="http://schemas.microsoft.com/office/drawing/2014/main" id="{DA1548A0-EBF9-B0FD-FFC5-38832A59F8EE}"/>
                </a:ext>
              </a:extLst>
            </p:cNvPr>
            <p:cNvPicPr>
              <a:picLocks noChangeAspect="1"/>
            </p:cNvPicPr>
            <p:nvPr/>
          </p:nvPicPr>
          <p:blipFill>
            <a:blip r:embed="rId5"/>
            <a:stretch>
              <a:fillRect/>
            </a:stretch>
          </p:blipFill>
          <p:spPr>
            <a:xfrm>
              <a:off x="5578475" y="4857750"/>
              <a:ext cx="6610350" cy="2000250"/>
            </a:xfrm>
            <a:prstGeom prst="rect">
              <a:avLst/>
            </a:prstGeom>
          </p:spPr>
        </p:pic>
      </p:grpSp>
      <p:pic>
        <p:nvPicPr>
          <p:cNvPr id="15" name="Picture 14">
            <a:extLst>
              <a:ext uri="{FF2B5EF4-FFF2-40B4-BE49-F238E27FC236}">
                <a16:creationId xmlns:a16="http://schemas.microsoft.com/office/drawing/2014/main" id="{1588B422-D1A8-F5DF-D232-3BB64BFECF2F}"/>
              </a:ext>
            </a:extLst>
          </p:cNvPr>
          <p:cNvPicPr>
            <a:picLocks noChangeAspect="1"/>
          </p:cNvPicPr>
          <p:nvPr/>
        </p:nvPicPr>
        <p:blipFill>
          <a:blip r:embed="rId6"/>
          <a:stretch>
            <a:fillRect/>
          </a:stretch>
        </p:blipFill>
        <p:spPr>
          <a:xfrm>
            <a:off x="274637" y="1792334"/>
            <a:ext cx="4962455" cy="3273332"/>
          </a:xfrm>
          <a:prstGeom prst="rect">
            <a:avLst/>
          </a:prstGeom>
          <a:ln>
            <a:solidFill>
              <a:srgbClr val="548235"/>
            </a:solidFill>
          </a:ln>
        </p:spPr>
      </p:pic>
      <p:sp>
        <p:nvSpPr>
          <p:cNvPr id="16" name="Arrow: Curved Right 15">
            <a:extLst>
              <a:ext uri="{FF2B5EF4-FFF2-40B4-BE49-F238E27FC236}">
                <a16:creationId xmlns:a16="http://schemas.microsoft.com/office/drawing/2014/main" id="{7BBE1B05-D5CA-8FDC-DE27-7469898E568F}"/>
              </a:ext>
            </a:extLst>
          </p:cNvPr>
          <p:cNvSpPr/>
          <p:nvPr/>
        </p:nvSpPr>
        <p:spPr>
          <a:xfrm>
            <a:off x="64639" y="4614290"/>
            <a:ext cx="228600" cy="7175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17" name="Arrow: Curved Right 16">
            <a:extLst>
              <a:ext uri="{FF2B5EF4-FFF2-40B4-BE49-F238E27FC236}">
                <a16:creationId xmlns:a16="http://schemas.microsoft.com/office/drawing/2014/main" id="{927BF93B-167E-C8EA-D14D-56ACC4849F7C}"/>
              </a:ext>
            </a:extLst>
          </p:cNvPr>
          <p:cNvSpPr/>
          <p:nvPr/>
        </p:nvSpPr>
        <p:spPr>
          <a:xfrm flipH="1">
            <a:off x="5256556" y="4614290"/>
            <a:ext cx="228600" cy="7175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Tree>
    <p:extLst>
      <p:ext uri="{BB962C8B-B14F-4D97-AF65-F5344CB8AC3E}">
        <p14:creationId xmlns:p14="http://schemas.microsoft.com/office/powerpoint/2010/main" val="316766338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B207BD-9481-60B2-FFDF-B1E7EA5886EE}"/>
              </a:ext>
            </a:extLst>
          </p:cNvPr>
          <p:cNvSpPr>
            <a:spLocks noGrp="1"/>
          </p:cNvSpPr>
          <p:nvPr>
            <p:ph type="body" sz="quarter" idx="12"/>
          </p:nvPr>
        </p:nvSpPr>
        <p:spPr>
          <a:xfrm>
            <a:off x="610939" y="2154238"/>
            <a:ext cx="10963275" cy="3657600"/>
          </a:xfrm>
        </p:spPr>
        <p:txBody>
          <a:bodyPr/>
          <a:lstStyle/>
          <a:p>
            <a:pPr marL="342900" indent="-342900">
              <a:buFont typeface="+mj-lt"/>
              <a:buAutoNum type="arabicPeriod"/>
            </a:pPr>
            <a:r>
              <a:rPr lang="en-US" sz="2400" b="1"/>
              <a:t>Strategies and policies are needed: </a:t>
            </a:r>
            <a:r>
              <a:rPr lang="en-US" sz="2400"/>
              <a:t>without top-level buy-in and support, it is unlikely that citizen science can become embedded and recognized in an organization</a:t>
            </a:r>
          </a:p>
          <a:p>
            <a:pPr marL="342900" indent="-342900">
              <a:buFont typeface="+mj-lt"/>
              <a:buAutoNum type="arabicPeriod"/>
            </a:pPr>
            <a:r>
              <a:rPr lang="en-US" sz="2400" b="1"/>
              <a:t>Strategies need to outline specific goals and objectives:</a:t>
            </a:r>
            <a:r>
              <a:rPr lang="en-US" sz="2400"/>
              <a:t> specific goals (and possibly subgoals) and objectives need to be agreed </a:t>
            </a:r>
            <a:endParaRPr lang="en-US" sz="2400" b="1"/>
          </a:p>
          <a:p>
            <a:pPr marL="342900" indent="-342900">
              <a:buFont typeface="+mj-lt"/>
              <a:buAutoNum type="arabicPeriod"/>
            </a:pPr>
            <a:r>
              <a:rPr lang="en-US" sz="2400" b="1"/>
              <a:t>Strategies need action plans </a:t>
            </a:r>
            <a:r>
              <a:rPr lang="en-US" sz="2400"/>
              <a:t>(or roadmaps): without concrete action plans, including funding for the detailed actions, it can be difficult to reach set goals and objectives</a:t>
            </a:r>
            <a:endParaRPr lang="da-DK" sz="2400"/>
          </a:p>
        </p:txBody>
      </p:sp>
      <p:sp>
        <p:nvSpPr>
          <p:cNvPr id="3" name="Text Placeholder 2">
            <a:extLst>
              <a:ext uri="{FF2B5EF4-FFF2-40B4-BE49-F238E27FC236}">
                <a16:creationId xmlns:a16="http://schemas.microsoft.com/office/drawing/2014/main" id="{30B054A6-2C85-C67C-937F-515F47D95A61}"/>
              </a:ext>
            </a:extLst>
          </p:cNvPr>
          <p:cNvSpPr>
            <a:spLocks noGrp="1"/>
          </p:cNvSpPr>
          <p:nvPr>
            <p:ph type="body" sz="quarter" idx="11"/>
          </p:nvPr>
        </p:nvSpPr>
        <p:spPr>
          <a:xfrm>
            <a:off x="610940" y="1486160"/>
            <a:ext cx="10963275" cy="422275"/>
          </a:xfrm>
        </p:spPr>
        <p:txBody>
          <a:bodyPr/>
          <a:lstStyle/>
          <a:p>
            <a:r>
              <a:rPr lang="en-US"/>
              <a:t>Key take-aways</a:t>
            </a:r>
            <a:endParaRPr lang="da-DK"/>
          </a:p>
        </p:txBody>
      </p:sp>
      <p:sp>
        <p:nvSpPr>
          <p:cNvPr id="4" name="Text Placeholder 3">
            <a:extLst>
              <a:ext uri="{FF2B5EF4-FFF2-40B4-BE49-F238E27FC236}">
                <a16:creationId xmlns:a16="http://schemas.microsoft.com/office/drawing/2014/main" id="{67A951A5-CE61-B186-5A3D-5298BB1D19EC}"/>
              </a:ext>
            </a:extLst>
          </p:cNvPr>
          <p:cNvSpPr>
            <a:spLocks noGrp="1"/>
          </p:cNvSpPr>
          <p:nvPr>
            <p:ph type="body" sz="quarter" idx="10"/>
          </p:nvPr>
        </p:nvSpPr>
        <p:spPr/>
        <p:txBody>
          <a:bodyPr/>
          <a:lstStyle/>
          <a:p>
            <a:r>
              <a:rPr lang="en-US"/>
              <a:t>Citizen Science Strategies &amp; Policies</a:t>
            </a:r>
            <a:endParaRPr lang="da-DK"/>
          </a:p>
        </p:txBody>
      </p:sp>
    </p:spTree>
    <p:extLst>
      <p:ext uri="{BB962C8B-B14F-4D97-AF65-F5344CB8AC3E}">
        <p14:creationId xmlns:p14="http://schemas.microsoft.com/office/powerpoint/2010/main" val="5309701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110216" y="5332828"/>
            <a:ext cx="5386000" cy="398012"/>
          </a:xfrm>
        </p:spPr>
        <p:txBody>
          <a:bodyPr/>
          <a:lstStyle/>
          <a:p>
            <a:r>
              <a:rPr lang="en-GB" dirty="0"/>
              <a:t>Training Module 4.1.2</a:t>
            </a:r>
          </a:p>
        </p:txBody>
      </p:sp>
      <p:sp>
        <p:nvSpPr>
          <p:cNvPr id="5" name="Text Placeholder 4">
            <a:extLst>
              <a:ext uri="{FF2B5EF4-FFF2-40B4-BE49-F238E27FC236}">
                <a16:creationId xmlns:a16="http://schemas.microsoft.com/office/drawing/2014/main" id="{7C2189B7-679C-1393-B3DD-BC0D16928799}"/>
              </a:ext>
            </a:extLst>
          </p:cNvPr>
          <p:cNvSpPr>
            <a:spLocks noGrp="1"/>
          </p:cNvSpPr>
          <p:nvPr>
            <p:ph type="body" sz="quarter" idx="12"/>
          </p:nvPr>
        </p:nvSpPr>
        <p:spPr>
          <a:xfrm>
            <a:off x="1109663" y="2916748"/>
            <a:ext cx="5903387" cy="577850"/>
          </a:xfrm>
        </p:spPr>
        <p:txBody>
          <a:bodyPr/>
          <a:lstStyle/>
          <a:p>
            <a:r>
              <a:rPr lang="en-US" dirty="0"/>
              <a:t>Evaluating citizen science: Expanding assessment criteria for research rewards</a:t>
            </a:r>
            <a:endParaRPr lang="da-DK" dirty="0"/>
          </a:p>
        </p:txBody>
      </p:sp>
    </p:spTree>
    <p:extLst>
      <p:ext uri="{BB962C8B-B14F-4D97-AF65-F5344CB8AC3E}">
        <p14:creationId xmlns:p14="http://schemas.microsoft.com/office/powerpoint/2010/main" val="2002824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BA9F13-1CCC-89F6-0644-F25E12C9C6A0}"/>
              </a:ext>
            </a:extLst>
          </p:cNvPr>
          <p:cNvSpPr>
            <a:spLocks noGrp="1"/>
          </p:cNvSpPr>
          <p:nvPr>
            <p:ph type="body" sz="quarter" idx="12"/>
          </p:nvPr>
        </p:nvSpPr>
        <p:spPr>
          <a:xfrm>
            <a:off x="610940" y="1316243"/>
            <a:ext cx="5591077" cy="4597860"/>
          </a:xfrm>
        </p:spPr>
        <p:txBody>
          <a:bodyPr/>
          <a:lstStyle/>
          <a:p>
            <a:pPr marL="285750" indent="-285750">
              <a:buFont typeface="Arial" panose="020B0604020202020204" pitchFamily="34" charset="0"/>
              <a:buChar char="•"/>
            </a:pPr>
            <a:r>
              <a:rPr lang="en-US" sz="2400"/>
              <a:t>Many types of citizen science</a:t>
            </a:r>
          </a:p>
          <a:p>
            <a:pPr marL="971550" lvl="1" indent="-285750"/>
            <a:r>
              <a:rPr lang="en-US" sz="2000"/>
              <a:t>From making computer power available, solving tasks &amp; playing games online</a:t>
            </a:r>
          </a:p>
          <a:p>
            <a:pPr marL="971550" lvl="1" indent="-285750"/>
            <a:r>
              <a:rPr lang="en-US" sz="2000"/>
              <a:t>To participation in debates and prioritization of research</a:t>
            </a:r>
          </a:p>
          <a:p>
            <a:pPr marL="971550" lvl="1" indent="-285750"/>
            <a:r>
              <a:rPr lang="en-US" sz="2000"/>
              <a:t>And participation in the field and community science</a:t>
            </a:r>
          </a:p>
          <a:p>
            <a:pPr marL="285750" indent="-285750">
              <a:buFont typeface="Arial" panose="020B0604020202020204" pitchFamily="34" charset="0"/>
              <a:buChar char="•"/>
            </a:pPr>
            <a:r>
              <a:rPr lang="en-US" sz="2400"/>
              <a:t>Citizen science is an umbrella term for many different approaches to involving the public in research processes</a:t>
            </a:r>
          </a:p>
          <a:p>
            <a:pPr marL="285750" indent="-285750">
              <a:buFont typeface="Arial" panose="020B0604020202020204" pitchFamily="34" charset="0"/>
              <a:buChar char="•"/>
            </a:pPr>
            <a:endParaRPr lang="en-US" sz="2400"/>
          </a:p>
        </p:txBody>
      </p:sp>
      <p:sp>
        <p:nvSpPr>
          <p:cNvPr id="4" name="Text Placeholder 3">
            <a:extLst>
              <a:ext uri="{FF2B5EF4-FFF2-40B4-BE49-F238E27FC236}">
                <a16:creationId xmlns:a16="http://schemas.microsoft.com/office/drawing/2014/main" id="{F29EC822-3FEF-17D7-8A0A-209E4FE9E21F}"/>
              </a:ext>
            </a:extLst>
          </p:cNvPr>
          <p:cNvSpPr>
            <a:spLocks noGrp="1"/>
          </p:cNvSpPr>
          <p:nvPr>
            <p:ph type="body" sz="quarter" idx="10"/>
          </p:nvPr>
        </p:nvSpPr>
        <p:spPr/>
        <p:txBody>
          <a:bodyPr/>
          <a:lstStyle/>
          <a:p>
            <a:r>
              <a:rPr lang="en-US"/>
              <a:t>Summary</a:t>
            </a:r>
            <a:endParaRPr lang="da-DK"/>
          </a:p>
        </p:txBody>
      </p:sp>
      <p:pic>
        <p:nvPicPr>
          <p:cNvPr id="5" name="Picture 4" descr="A diagram of different science&#10;&#10;Description automatically generated with medium confidence">
            <a:extLst>
              <a:ext uri="{FF2B5EF4-FFF2-40B4-BE49-F238E27FC236}">
                <a16:creationId xmlns:a16="http://schemas.microsoft.com/office/drawing/2014/main" id="{478CCC16-F8F8-2819-CB65-D993A204CC3B}"/>
              </a:ext>
            </a:extLst>
          </p:cNvPr>
          <p:cNvPicPr>
            <a:picLocks noChangeAspect="1"/>
          </p:cNvPicPr>
          <p:nvPr/>
        </p:nvPicPr>
        <p:blipFill>
          <a:blip r:embed="rId2"/>
          <a:stretch>
            <a:fillRect/>
          </a:stretch>
        </p:blipFill>
        <p:spPr>
          <a:xfrm>
            <a:off x="6357411" y="79513"/>
            <a:ext cx="5834590" cy="5834590"/>
          </a:xfrm>
          <a:prstGeom prst="rect">
            <a:avLst/>
          </a:prstGeom>
        </p:spPr>
      </p:pic>
    </p:spTree>
    <p:extLst>
      <p:ext uri="{BB962C8B-B14F-4D97-AF65-F5344CB8AC3E}">
        <p14:creationId xmlns:p14="http://schemas.microsoft.com/office/powerpoint/2010/main" val="64033766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2"/>
          </p:nvPr>
        </p:nvSpPr>
        <p:spPr/>
        <p:txBody>
          <a:bodyPr lIns="91440" tIns="45720" rIns="91440" bIns="45720" anchor="t"/>
          <a:lstStyle/>
          <a:p>
            <a:r>
              <a:rPr lang="en-US" sz="2800" b="1" dirty="0"/>
              <a:t>Diverse objectives and project types</a:t>
            </a:r>
          </a:p>
          <a:p>
            <a:pPr marL="342900" indent="-342900">
              <a:buFont typeface="Arial" panose="020B0604020202020204" pitchFamily="34" charset="0"/>
              <a:buChar char="•"/>
            </a:pPr>
            <a:r>
              <a:rPr lang="en-US" sz="2400" dirty="0"/>
              <a:t>Citizen science projects vary widely in goals and types, making it challenging to apply standardized assessment criteria.</a:t>
            </a:r>
          </a:p>
          <a:p>
            <a:r>
              <a:rPr lang="en-US" sz="2800" b="1" dirty="0"/>
              <a:t>Data quality and reliability</a:t>
            </a:r>
          </a:p>
          <a:p>
            <a:pPr marL="285750" indent="-285750">
              <a:buFont typeface="Arial" panose="020B0604020202020204" pitchFamily="34" charset="0"/>
              <a:buChar char="•"/>
            </a:pPr>
            <a:r>
              <a:rPr lang="en-US" sz="2400" dirty="0"/>
              <a:t>Ensuring the accuracy and reliability of data collected </a:t>
            </a:r>
            <a:r>
              <a:rPr lang="en-US" sz="2400"/>
              <a:t>by volunteers </a:t>
            </a:r>
            <a:r>
              <a:rPr lang="en-US" sz="2400" dirty="0"/>
              <a:t>can be difficult, requiring rigorous validation processes.</a:t>
            </a:r>
          </a:p>
          <a:p>
            <a:r>
              <a:rPr lang="en-US" sz="2800" b="1" dirty="0"/>
              <a:t>Subjective impact</a:t>
            </a:r>
          </a:p>
          <a:p>
            <a:pPr marL="285750" indent="-285750">
              <a:buFont typeface="Arial" panose="020B0604020202020204" pitchFamily="34" charset="0"/>
              <a:buChar char="•"/>
            </a:pPr>
            <a:r>
              <a:rPr lang="en-US" sz="2400" dirty="0"/>
              <a:t>Some impacts, such as community awareness or empowerment, are subjective and require more qualitative assessments.</a:t>
            </a:r>
          </a:p>
        </p:txBody>
      </p:sp>
      <p:sp>
        <p:nvSpPr>
          <p:cNvPr id="11" name="Text Placeholder 10"/>
          <p:cNvSpPr>
            <a:spLocks noGrp="1"/>
          </p:cNvSpPr>
          <p:nvPr>
            <p:ph type="body" sz="quarter" idx="11"/>
          </p:nvPr>
        </p:nvSpPr>
        <p:spPr/>
        <p:txBody>
          <a:bodyPr lIns="91440" tIns="45720" rIns="91440" bIns="45720" anchor="t"/>
          <a:lstStyle/>
          <a:p>
            <a:r>
              <a:rPr lang="en-US"/>
              <a:t>Assessments should be comprehensive and customized</a:t>
            </a:r>
            <a:endParaRPr lang="en-GB"/>
          </a:p>
        </p:txBody>
      </p:sp>
      <p:sp>
        <p:nvSpPr>
          <p:cNvPr id="3" name="Text Placeholder 2"/>
          <p:cNvSpPr>
            <a:spLocks noGrp="1"/>
          </p:cNvSpPr>
          <p:nvPr>
            <p:ph type="body" sz="quarter" idx="10"/>
          </p:nvPr>
        </p:nvSpPr>
        <p:spPr/>
        <p:txBody>
          <a:bodyPr lIns="91440" tIns="45720" rIns="91440" bIns="45720" anchor="t"/>
          <a:lstStyle/>
          <a:p>
            <a:r>
              <a:rPr lang="en-GB" dirty="0"/>
              <a:t>Challenges in evaluating citizen science</a:t>
            </a:r>
          </a:p>
        </p:txBody>
      </p:sp>
    </p:spTree>
    <p:extLst>
      <p:ext uri="{BB962C8B-B14F-4D97-AF65-F5344CB8AC3E}">
        <p14:creationId xmlns:p14="http://schemas.microsoft.com/office/powerpoint/2010/main" val="338192377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611188" y="2274888"/>
            <a:ext cx="11401024" cy="3657600"/>
          </a:xfrm>
        </p:spPr>
        <p:txBody>
          <a:bodyPr lIns="91440" tIns="45720" rIns="91440" bIns="45720" anchor="t"/>
          <a:lstStyle/>
          <a:p>
            <a:r>
              <a:rPr lang="en-US" sz="2000" b="1" dirty="0"/>
              <a:t>Scientific impact</a:t>
            </a:r>
          </a:p>
          <a:p>
            <a:pPr marL="285750" indent="-285750">
              <a:buFont typeface="Arial" panose="020B0604020202020204" pitchFamily="34" charset="0"/>
              <a:buChar char="•"/>
            </a:pPr>
            <a:r>
              <a:rPr lang="en-US" b="1" dirty="0"/>
              <a:t>Data quality: </a:t>
            </a:r>
            <a:r>
              <a:rPr lang="en-US" dirty="0"/>
              <a:t>Evaluation of the accuracy, consistency, and reliability of data.</a:t>
            </a:r>
          </a:p>
          <a:p>
            <a:pPr marL="285750" indent="-285750">
              <a:buFont typeface="Arial" panose="020B0604020202020204" pitchFamily="34" charset="0"/>
              <a:buChar char="•"/>
            </a:pPr>
            <a:r>
              <a:rPr lang="en-US" b="1" dirty="0"/>
              <a:t>Research contribution:</a:t>
            </a:r>
            <a:r>
              <a:rPr lang="en-US" dirty="0"/>
              <a:t> Scientific discoveries, publications, or advancements in the field.</a:t>
            </a:r>
          </a:p>
          <a:p>
            <a:r>
              <a:rPr lang="en-US" sz="2000" b="1" dirty="0"/>
              <a:t>Societal impact</a:t>
            </a:r>
          </a:p>
          <a:p>
            <a:pPr marL="285750" indent="-285750">
              <a:buFont typeface="Arial" panose="020B0604020202020204" pitchFamily="34" charset="0"/>
              <a:buChar char="•"/>
            </a:pPr>
            <a:r>
              <a:rPr lang="en-US" b="1" dirty="0"/>
              <a:t>Environmental or social benefits: </a:t>
            </a:r>
            <a:r>
              <a:rPr lang="en-US" dirty="0"/>
              <a:t>Impact on the environment, public policy, or community.</a:t>
            </a:r>
          </a:p>
          <a:p>
            <a:pPr marL="285750" indent="-285750">
              <a:buFont typeface="Arial" panose="020B0604020202020204" pitchFamily="34" charset="0"/>
              <a:buChar char="•"/>
            </a:pPr>
            <a:r>
              <a:rPr lang="en-US" b="1" dirty="0"/>
              <a:t>Awareness and education:</a:t>
            </a:r>
            <a:r>
              <a:rPr lang="en-US" dirty="0"/>
              <a:t> Raising public awareness and public understanding of science.</a:t>
            </a:r>
          </a:p>
          <a:p>
            <a:r>
              <a:rPr lang="en-US" sz="2000" b="1" dirty="0"/>
              <a:t>Impact for participants</a:t>
            </a:r>
          </a:p>
          <a:p>
            <a:pPr marL="285750" indent="-285750">
              <a:buFont typeface="Arial" panose="020B0604020202020204" pitchFamily="34" charset="0"/>
              <a:buChar char="•"/>
            </a:pPr>
            <a:r>
              <a:rPr lang="en-US" b="1" dirty="0"/>
              <a:t>Engagement:</a:t>
            </a:r>
            <a:r>
              <a:rPr lang="en-US" dirty="0"/>
              <a:t> The involvement, satisfaction, and personal growth experienced by participants.</a:t>
            </a:r>
          </a:p>
          <a:p>
            <a:pPr marL="285750" indent="-285750">
              <a:buFont typeface="Arial" panose="020B0604020202020204" pitchFamily="34" charset="0"/>
              <a:buChar char="•"/>
            </a:pPr>
            <a:r>
              <a:rPr lang="en-US" b="1" dirty="0"/>
              <a:t>Skill development and empowerment:</a:t>
            </a:r>
            <a:r>
              <a:rPr lang="en-US" dirty="0"/>
              <a:t> Whether participants acquire new skills, knowledge or roles through their involvement in the project.</a:t>
            </a:r>
            <a:endParaRPr lang="en-GB" dirty="0"/>
          </a:p>
        </p:txBody>
      </p:sp>
      <p:sp>
        <p:nvSpPr>
          <p:cNvPr id="4" name="Text Placeholder 3"/>
          <p:cNvSpPr>
            <a:spLocks noGrp="1"/>
          </p:cNvSpPr>
          <p:nvPr>
            <p:ph type="body" sz="quarter" idx="11"/>
          </p:nvPr>
        </p:nvSpPr>
        <p:spPr/>
        <p:txBody>
          <a:bodyPr lIns="91440" tIns="45720" rIns="91440" bIns="45720" anchor="t"/>
          <a:lstStyle/>
          <a:p>
            <a:r>
              <a:rPr lang="en-US"/>
              <a:t>Benefits to science, society, and participants </a:t>
            </a:r>
          </a:p>
        </p:txBody>
      </p:sp>
      <p:sp>
        <p:nvSpPr>
          <p:cNvPr id="3" name="Text Placeholder 2"/>
          <p:cNvSpPr>
            <a:spLocks noGrp="1"/>
          </p:cNvSpPr>
          <p:nvPr>
            <p:ph type="body" sz="quarter" idx="10"/>
          </p:nvPr>
        </p:nvSpPr>
        <p:spPr/>
        <p:txBody>
          <a:bodyPr/>
          <a:lstStyle/>
          <a:p>
            <a:r>
              <a:rPr lang="en-GB" dirty="0"/>
              <a:t>Assessing citizen science to evaluate its quality, impact, and effectiveness</a:t>
            </a:r>
          </a:p>
        </p:txBody>
      </p:sp>
    </p:spTree>
    <p:extLst>
      <p:ext uri="{BB962C8B-B14F-4D97-AF65-F5344CB8AC3E}">
        <p14:creationId xmlns:p14="http://schemas.microsoft.com/office/powerpoint/2010/main" val="411966690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lIns="91440" tIns="45720" rIns="91440" bIns="45720" anchor="t"/>
          <a:lstStyle/>
          <a:p>
            <a:pPr marL="342900" indent="-342900">
              <a:buAutoNum type="arabicPeriod"/>
            </a:pPr>
            <a:r>
              <a:rPr lang="en-US" sz="2000" b="1" dirty="0"/>
              <a:t>Acknowledging a variety of purposes of citizen science impact assessment</a:t>
            </a:r>
            <a:endParaRPr lang="da-DK" sz="2000" dirty="0"/>
          </a:p>
          <a:p>
            <a:pPr lvl="1"/>
            <a:r>
              <a:rPr lang="en-GB" sz="2000" dirty="0"/>
              <a:t>Evaluating the process and feasibility of projects (formative assessment) as well as outcome and impact (summative assessment).</a:t>
            </a:r>
            <a:endParaRPr lang="en-GB" dirty="0"/>
          </a:p>
          <a:p>
            <a:pPr marL="342900" indent="-342900">
              <a:buAutoNum type="arabicPeriod"/>
            </a:pPr>
            <a:r>
              <a:rPr lang="en-US" sz="2000" b="1" dirty="0"/>
              <a:t>Non-linear </a:t>
            </a:r>
            <a:r>
              <a:rPr lang="en-US" sz="2000" b="1" dirty="0" err="1"/>
              <a:t>conceptualisation</a:t>
            </a:r>
            <a:r>
              <a:rPr lang="en-US" sz="2000" b="1" dirty="0"/>
              <a:t> of impact journeys to overcome impact silos</a:t>
            </a:r>
          </a:p>
          <a:p>
            <a:pPr lvl="1"/>
            <a:r>
              <a:rPr lang="en-US" sz="2000" dirty="0"/>
              <a:t>Impact journeys offer a dynamic framework for tracking and evaluating the evolving impacts of citizen science projects over time, capturing their multifaceted contributions to science and society.</a:t>
            </a:r>
            <a:endParaRPr lang="en-GB" sz="2000" dirty="0"/>
          </a:p>
          <a:p>
            <a:pPr marL="342900" indent="-342900">
              <a:buAutoNum type="arabicPeriod"/>
            </a:pPr>
            <a:r>
              <a:rPr lang="en-US" sz="2000" b="1" dirty="0"/>
              <a:t>Comprehensive impact assessment methods and information sources</a:t>
            </a:r>
          </a:p>
          <a:p>
            <a:pPr lvl="1"/>
            <a:r>
              <a:rPr lang="en-US" sz="2000" dirty="0"/>
              <a:t>Reliable impact assessment of citizen science projects involves a range of data collection methods and sources and ideally captures them not only from participants' but also other relevant stakeholders' and beneficiaries' point of view.</a:t>
            </a:r>
            <a:endParaRPr lang="en-GB" sz="2000" dirty="0"/>
          </a:p>
        </p:txBody>
      </p:sp>
      <p:sp>
        <p:nvSpPr>
          <p:cNvPr id="3" name="Text Placeholder 2"/>
          <p:cNvSpPr>
            <a:spLocks noGrp="1"/>
          </p:cNvSpPr>
          <p:nvPr>
            <p:ph type="body" sz="quarter" idx="11"/>
          </p:nvPr>
        </p:nvSpPr>
        <p:spPr/>
        <p:txBody>
          <a:bodyPr/>
          <a:lstStyle/>
          <a:p>
            <a:r>
              <a:rPr lang="en-GB"/>
              <a:t>Six guiding principles for assessment of citizen science</a:t>
            </a:r>
          </a:p>
        </p:txBody>
      </p:sp>
      <p:sp>
        <p:nvSpPr>
          <p:cNvPr id="2" name="Text Placeholder 1"/>
          <p:cNvSpPr>
            <a:spLocks noGrp="1"/>
          </p:cNvSpPr>
          <p:nvPr>
            <p:ph type="body" sz="quarter" idx="10"/>
          </p:nvPr>
        </p:nvSpPr>
        <p:spPr/>
        <p:txBody>
          <a:bodyPr/>
          <a:lstStyle/>
          <a:p>
            <a:r>
              <a:rPr lang="en-US" dirty="0"/>
              <a:t>Citizen Science Impact Assessment Framework (CSIAF)</a:t>
            </a:r>
            <a:endParaRPr lang="en-GB" dirty="0"/>
          </a:p>
        </p:txBody>
      </p:sp>
      <p:pic>
        <p:nvPicPr>
          <p:cNvPr id="5" name="Picture 4"/>
          <p:cNvPicPr>
            <a:picLocks noChangeAspect="1"/>
          </p:cNvPicPr>
          <p:nvPr/>
        </p:nvPicPr>
        <p:blipFill>
          <a:blip r:embed="rId2"/>
          <a:stretch>
            <a:fillRect/>
          </a:stretch>
        </p:blipFill>
        <p:spPr>
          <a:xfrm>
            <a:off x="2289975" y="6229091"/>
            <a:ext cx="3656273" cy="453882"/>
          </a:xfrm>
          <a:prstGeom prst="rect">
            <a:avLst/>
          </a:prstGeom>
        </p:spPr>
      </p:pic>
    </p:spTree>
    <p:extLst>
      <p:ext uri="{BB962C8B-B14F-4D97-AF65-F5344CB8AC3E}">
        <p14:creationId xmlns:p14="http://schemas.microsoft.com/office/powerpoint/2010/main" val="242601933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lIns="91440" tIns="45720" rIns="91440" bIns="45720" anchor="t"/>
          <a:lstStyle/>
          <a:p>
            <a:pPr marL="457200" indent="-457200">
              <a:buFont typeface="+mj-lt"/>
              <a:buAutoNum type="arabicPeriod" startAt="4"/>
            </a:pPr>
            <a:r>
              <a:rPr lang="en-US" sz="2000" b="1" dirty="0"/>
              <a:t>Moving beyond absolute impact</a:t>
            </a:r>
          </a:p>
          <a:p>
            <a:pPr lvl="1"/>
            <a:r>
              <a:rPr lang="en-US" sz="2000" dirty="0"/>
              <a:t>Enter and measure progress against project-specific objectives and to take context into account, including geographical context, socio-economic setting, available resources such as time, financial, staff, etc.</a:t>
            </a:r>
            <a:endParaRPr lang="en-GB" sz="2000" dirty="0"/>
          </a:p>
          <a:p>
            <a:pPr marL="342900" indent="-342900">
              <a:buFont typeface="+mj-lt"/>
              <a:buAutoNum type="arabicPeriod" startAt="4"/>
            </a:pPr>
            <a:r>
              <a:rPr lang="en-US" sz="2000" b="1" dirty="0"/>
              <a:t>Fostering comparison of impact assessment results across citizen science projects</a:t>
            </a:r>
          </a:p>
          <a:p>
            <a:pPr lvl="1"/>
            <a:r>
              <a:rPr lang="en-US" sz="2000" dirty="0"/>
              <a:t>Enable comparability of results that are based on different methods and information sources using consistent overarching categories and definitions.</a:t>
            </a:r>
            <a:endParaRPr lang="en-GB" sz="2000" dirty="0"/>
          </a:p>
          <a:p>
            <a:pPr marL="342900" indent="-342900">
              <a:buFont typeface="+mj-lt"/>
              <a:buAutoNum type="arabicPeriod" startAt="4"/>
            </a:pPr>
            <a:r>
              <a:rPr lang="en-US" sz="2000" b="1" dirty="0"/>
              <a:t>Cumulative enhancement of the framework over time</a:t>
            </a:r>
          </a:p>
          <a:p>
            <a:pPr lvl="1"/>
            <a:r>
              <a:rPr lang="en-US" sz="2000" dirty="0"/>
              <a:t>Assessments should be based on collective, evolving intelligence, incorporating input from researchers, practitioners, and structured reflection (peer review).</a:t>
            </a:r>
            <a:endParaRPr lang="en-GB" sz="2000" dirty="0"/>
          </a:p>
        </p:txBody>
      </p:sp>
      <p:sp>
        <p:nvSpPr>
          <p:cNvPr id="3" name="Text Placeholder 2"/>
          <p:cNvSpPr>
            <a:spLocks noGrp="1"/>
          </p:cNvSpPr>
          <p:nvPr>
            <p:ph type="body" sz="quarter" idx="11"/>
          </p:nvPr>
        </p:nvSpPr>
        <p:spPr/>
        <p:txBody>
          <a:bodyPr/>
          <a:lstStyle/>
          <a:p>
            <a:r>
              <a:rPr lang="en-GB"/>
              <a:t>Six guiding principles for assessment of citizen science</a:t>
            </a:r>
          </a:p>
        </p:txBody>
      </p:sp>
      <p:sp>
        <p:nvSpPr>
          <p:cNvPr id="2" name="Text Placeholder 1"/>
          <p:cNvSpPr>
            <a:spLocks noGrp="1"/>
          </p:cNvSpPr>
          <p:nvPr>
            <p:ph type="body" sz="quarter" idx="10"/>
          </p:nvPr>
        </p:nvSpPr>
        <p:spPr/>
        <p:txBody>
          <a:bodyPr/>
          <a:lstStyle/>
          <a:p>
            <a:r>
              <a:rPr lang="en-US"/>
              <a:t>Citizen Science Impact Assessment Framework (CSIAF)</a:t>
            </a:r>
            <a:endParaRPr lang="en-GB"/>
          </a:p>
        </p:txBody>
      </p:sp>
      <p:pic>
        <p:nvPicPr>
          <p:cNvPr id="5" name="Picture 4"/>
          <p:cNvPicPr>
            <a:picLocks noChangeAspect="1"/>
          </p:cNvPicPr>
          <p:nvPr/>
        </p:nvPicPr>
        <p:blipFill>
          <a:blip r:embed="rId2"/>
          <a:stretch>
            <a:fillRect/>
          </a:stretch>
        </p:blipFill>
        <p:spPr>
          <a:xfrm>
            <a:off x="2289975" y="6229091"/>
            <a:ext cx="3656273" cy="453882"/>
          </a:xfrm>
          <a:prstGeom prst="rect">
            <a:avLst/>
          </a:prstGeom>
        </p:spPr>
      </p:pic>
    </p:spTree>
    <p:extLst>
      <p:ext uri="{BB962C8B-B14F-4D97-AF65-F5344CB8AC3E}">
        <p14:creationId xmlns:p14="http://schemas.microsoft.com/office/powerpoint/2010/main" val="407043569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4">
            <a:hlinkClick r:id="rId2"/>
            <a:extLst>
              <a:ext uri="{FF2B5EF4-FFF2-40B4-BE49-F238E27FC236}">
                <a16:creationId xmlns:a16="http://schemas.microsoft.com/office/drawing/2014/main" id="{B0F3D62E-24B4-EDA2-2BFB-609AF02CF68A}"/>
              </a:ext>
            </a:extLst>
          </p:cNvPr>
          <p:cNvPicPr>
            <a:picLocks noChangeAspect="1"/>
          </p:cNvPicPr>
          <p:nvPr/>
        </p:nvPicPr>
        <p:blipFill>
          <a:blip r:embed="rId3"/>
          <a:stretch>
            <a:fillRect/>
          </a:stretch>
        </p:blipFill>
        <p:spPr>
          <a:xfrm>
            <a:off x="3354342" y="107540"/>
            <a:ext cx="8261923" cy="6589041"/>
          </a:xfrm>
          <a:prstGeom prst="rect">
            <a:avLst/>
          </a:prstGeom>
        </p:spPr>
      </p:pic>
      <p:pic>
        <p:nvPicPr>
          <p:cNvPr id="12" name="Billede 7">
            <a:hlinkClick r:id="rId2"/>
            <a:extLst>
              <a:ext uri="{FF2B5EF4-FFF2-40B4-BE49-F238E27FC236}">
                <a16:creationId xmlns:a16="http://schemas.microsoft.com/office/drawing/2014/main" id="{5CF533BA-B6D9-65B6-5B1B-F39B38756CF3}"/>
              </a:ext>
            </a:extLst>
          </p:cNvPr>
          <p:cNvPicPr>
            <a:picLocks noChangeAspect="1"/>
          </p:cNvPicPr>
          <p:nvPr/>
        </p:nvPicPr>
        <p:blipFill>
          <a:blip r:embed="rId4"/>
          <a:stretch>
            <a:fillRect/>
          </a:stretch>
        </p:blipFill>
        <p:spPr>
          <a:xfrm>
            <a:off x="206279" y="1963079"/>
            <a:ext cx="2943321" cy="3190240"/>
          </a:xfrm>
          <a:prstGeom prst="rect">
            <a:avLst/>
          </a:prstGeom>
        </p:spPr>
      </p:pic>
    </p:spTree>
    <p:extLst>
      <p:ext uri="{BB962C8B-B14F-4D97-AF65-F5344CB8AC3E}">
        <p14:creationId xmlns:p14="http://schemas.microsoft.com/office/powerpoint/2010/main" val="210255132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94998" y="0"/>
            <a:ext cx="9247861" cy="6807683"/>
          </a:xfrm>
          <a:prstGeom prst="rect">
            <a:avLst/>
          </a:prstGeom>
        </p:spPr>
      </p:pic>
      <p:pic>
        <p:nvPicPr>
          <p:cNvPr id="3" name="Picture 2"/>
          <p:cNvPicPr>
            <a:picLocks noChangeAspect="1"/>
          </p:cNvPicPr>
          <p:nvPr/>
        </p:nvPicPr>
        <p:blipFill>
          <a:blip r:embed="rId3"/>
          <a:stretch>
            <a:fillRect/>
          </a:stretch>
        </p:blipFill>
        <p:spPr>
          <a:xfrm>
            <a:off x="98351" y="1594343"/>
            <a:ext cx="4060181" cy="1185297"/>
          </a:xfrm>
          <a:prstGeom prst="rect">
            <a:avLst/>
          </a:prstGeom>
        </p:spPr>
      </p:pic>
      <p:pic>
        <p:nvPicPr>
          <p:cNvPr id="4" name="Picture 3"/>
          <p:cNvPicPr>
            <a:picLocks noChangeAspect="1"/>
          </p:cNvPicPr>
          <p:nvPr/>
        </p:nvPicPr>
        <p:blipFill>
          <a:blip r:embed="rId4"/>
          <a:stretch>
            <a:fillRect/>
          </a:stretch>
        </p:blipFill>
        <p:spPr>
          <a:xfrm>
            <a:off x="98351" y="2925515"/>
            <a:ext cx="4057069" cy="2894840"/>
          </a:xfrm>
          <a:prstGeom prst="rect">
            <a:avLst/>
          </a:prstGeom>
        </p:spPr>
      </p:pic>
    </p:spTree>
    <p:extLst>
      <p:ext uri="{BB962C8B-B14F-4D97-AF65-F5344CB8AC3E}">
        <p14:creationId xmlns:p14="http://schemas.microsoft.com/office/powerpoint/2010/main" val="31135853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EC92889F-5561-6258-5D60-8D26388A9006}"/>
              </a:ext>
            </a:extLst>
          </p:cNvPr>
          <p:cNvSpPr>
            <a:spLocks noGrp="1"/>
          </p:cNvSpPr>
          <p:nvPr>
            <p:ph type="body" sz="quarter" idx="12"/>
          </p:nvPr>
        </p:nvSpPr>
        <p:spPr/>
        <p:txBody>
          <a:bodyPr lIns="91440" tIns="45720" rIns="91440" bIns="45720" anchor="t"/>
          <a:lstStyle/>
          <a:p>
            <a:r>
              <a:rPr lang="da-DK" sz="2000" b="1" dirty="0"/>
              <a:t>Society, </a:t>
            </a:r>
            <a:r>
              <a:rPr lang="da-DK" sz="2000" b="1" dirty="0" err="1"/>
              <a:t>economy</a:t>
            </a:r>
            <a:r>
              <a:rPr lang="da-DK" sz="2000" b="1" dirty="0"/>
              <a:t>, and the </a:t>
            </a:r>
            <a:r>
              <a:rPr lang="da-DK" sz="2000" b="1" dirty="0" err="1"/>
              <a:t>environment</a:t>
            </a:r>
            <a:endParaRPr lang="da-DK" sz="2000" b="1" dirty="0"/>
          </a:p>
          <a:p>
            <a:pPr marL="285750" indent="-285750">
              <a:buChar char="•"/>
            </a:pPr>
            <a:r>
              <a:rPr lang="da-DK" dirty="0" err="1"/>
              <a:t>I</a:t>
            </a:r>
            <a:r>
              <a:rPr lang="da-DK" dirty="0" err="1">
                <a:ea typeface="+mn-lt"/>
                <a:cs typeface="+mn-lt"/>
              </a:rPr>
              <a:t>mpact</a:t>
            </a:r>
            <a:r>
              <a:rPr lang="da-DK" dirty="0">
                <a:ea typeface="+mn-lt"/>
                <a:cs typeface="+mn-lt"/>
              </a:rPr>
              <a:t> on society and </a:t>
            </a:r>
            <a:r>
              <a:rPr lang="da-DK" dirty="0" err="1">
                <a:ea typeface="+mn-lt"/>
                <a:cs typeface="+mn-lt"/>
              </a:rPr>
              <a:t>individuals</a:t>
            </a:r>
            <a:r>
              <a:rPr lang="da-DK" dirty="0">
                <a:ea typeface="+mn-lt"/>
                <a:cs typeface="+mn-lt"/>
              </a:rPr>
              <a:t> as </a:t>
            </a:r>
            <a:r>
              <a:rPr lang="da-DK" dirty="0" err="1">
                <a:ea typeface="+mn-lt"/>
                <a:cs typeface="+mn-lt"/>
              </a:rPr>
              <a:t>well</a:t>
            </a:r>
            <a:r>
              <a:rPr lang="da-DK" dirty="0">
                <a:ea typeface="+mn-lt"/>
                <a:cs typeface="+mn-lt"/>
              </a:rPr>
              <a:t> as </a:t>
            </a:r>
            <a:r>
              <a:rPr lang="da-DK" dirty="0" err="1">
                <a:ea typeface="+mn-lt"/>
                <a:cs typeface="+mn-lt"/>
              </a:rPr>
              <a:t>collective</a:t>
            </a:r>
            <a:r>
              <a:rPr lang="da-DK" dirty="0">
                <a:ea typeface="+mn-lt"/>
                <a:cs typeface="+mn-lt"/>
              </a:rPr>
              <a:t> (</a:t>
            </a:r>
            <a:r>
              <a:rPr lang="da-DK" dirty="0" err="1">
                <a:ea typeface="+mn-lt"/>
                <a:cs typeface="+mn-lt"/>
              </a:rPr>
              <a:t>societal</a:t>
            </a:r>
            <a:r>
              <a:rPr lang="da-DK" dirty="0">
                <a:ea typeface="+mn-lt"/>
                <a:cs typeface="+mn-lt"/>
              </a:rPr>
              <a:t>) </a:t>
            </a:r>
            <a:r>
              <a:rPr lang="da-DK" dirty="0" err="1">
                <a:ea typeface="+mn-lt"/>
                <a:cs typeface="+mn-lt"/>
              </a:rPr>
              <a:t>values</a:t>
            </a:r>
            <a:r>
              <a:rPr lang="da-DK" dirty="0">
                <a:ea typeface="+mn-lt"/>
                <a:cs typeface="+mn-lt"/>
              </a:rPr>
              <a:t>, </a:t>
            </a:r>
            <a:r>
              <a:rPr lang="da-DK" dirty="0" err="1">
                <a:ea typeface="+mn-lt"/>
                <a:cs typeface="+mn-lt"/>
              </a:rPr>
              <a:t>understanding</a:t>
            </a:r>
            <a:r>
              <a:rPr lang="da-DK" dirty="0">
                <a:ea typeface="+mn-lt"/>
                <a:cs typeface="+mn-lt"/>
              </a:rPr>
              <a:t>, </a:t>
            </a:r>
            <a:r>
              <a:rPr lang="da-DK" dirty="0" err="1">
                <a:ea typeface="+mn-lt"/>
                <a:cs typeface="+mn-lt"/>
              </a:rPr>
              <a:t>policies</a:t>
            </a:r>
            <a:r>
              <a:rPr lang="da-DK" dirty="0">
                <a:ea typeface="+mn-lt"/>
                <a:cs typeface="+mn-lt"/>
              </a:rPr>
              <a:t>, actions and </a:t>
            </a:r>
            <a:r>
              <a:rPr lang="da-DK" dirty="0" err="1">
                <a:ea typeface="+mn-lt"/>
                <a:cs typeface="+mn-lt"/>
              </a:rPr>
              <a:t>well-being</a:t>
            </a:r>
            <a:r>
              <a:rPr lang="da-DK" dirty="0">
                <a:ea typeface="+mn-lt"/>
                <a:cs typeface="+mn-lt"/>
              </a:rPr>
              <a:t> (</a:t>
            </a:r>
            <a:r>
              <a:rPr lang="da-DK" dirty="0" err="1">
                <a:ea typeface="+mn-lt"/>
                <a:cs typeface="+mn-lt"/>
              </a:rPr>
              <a:t>including</a:t>
            </a:r>
            <a:r>
              <a:rPr lang="da-DK" dirty="0">
                <a:ea typeface="+mn-lt"/>
                <a:cs typeface="+mn-lt"/>
              </a:rPr>
              <a:t> </a:t>
            </a:r>
            <a:r>
              <a:rPr lang="da-DK" dirty="0" err="1">
                <a:ea typeface="+mn-lt"/>
                <a:cs typeface="+mn-lt"/>
              </a:rPr>
              <a:t>relationships</a:t>
            </a:r>
            <a:r>
              <a:rPr lang="da-DK" dirty="0">
                <a:ea typeface="+mn-lt"/>
                <a:cs typeface="+mn-lt"/>
              </a:rPr>
              <a:t>)</a:t>
            </a:r>
          </a:p>
          <a:p>
            <a:pPr marL="285750" indent="-285750">
              <a:buChar char="•"/>
            </a:pPr>
            <a:r>
              <a:rPr lang="da-DK" dirty="0" err="1">
                <a:ea typeface="+mn-lt"/>
                <a:cs typeface="+mn-lt"/>
              </a:rPr>
              <a:t>Impact</a:t>
            </a:r>
            <a:r>
              <a:rPr lang="da-DK" dirty="0">
                <a:ea typeface="+mn-lt"/>
                <a:cs typeface="+mn-lt"/>
              </a:rPr>
              <a:t> on the </a:t>
            </a:r>
            <a:r>
              <a:rPr lang="da-DK" dirty="0" err="1">
                <a:ea typeface="+mn-lt"/>
                <a:cs typeface="+mn-lt"/>
              </a:rPr>
              <a:t>production</a:t>
            </a:r>
            <a:r>
              <a:rPr lang="da-DK" dirty="0">
                <a:ea typeface="+mn-lt"/>
                <a:cs typeface="+mn-lt"/>
              </a:rPr>
              <a:t> and </a:t>
            </a:r>
            <a:r>
              <a:rPr lang="da-DK" dirty="0" err="1">
                <a:ea typeface="+mn-lt"/>
                <a:cs typeface="+mn-lt"/>
              </a:rPr>
              <a:t>exchange</a:t>
            </a:r>
            <a:r>
              <a:rPr lang="da-DK" dirty="0">
                <a:ea typeface="+mn-lt"/>
                <a:cs typeface="+mn-lt"/>
              </a:rPr>
              <a:t> of </a:t>
            </a:r>
            <a:r>
              <a:rPr lang="da-DK" dirty="0" err="1">
                <a:ea typeface="+mn-lt"/>
                <a:cs typeface="+mn-lt"/>
              </a:rPr>
              <a:t>goods</a:t>
            </a:r>
            <a:r>
              <a:rPr lang="da-DK" dirty="0">
                <a:ea typeface="+mn-lt"/>
                <a:cs typeface="+mn-lt"/>
              </a:rPr>
              <a:t> and services </a:t>
            </a:r>
            <a:r>
              <a:rPr lang="da-DK" dirty="0" err="1">
                <a:ea typeface="+mn-lt"/>
                <a:cs typeface="+mn-lt"/>
              </a:rPr>
              <a:t>among</a:t>
            </a:r>
            <a:r>
              <a:rPr lang="da-DK" dirty="0">
                <a:ea typeface="+mn-lt"/>
                <a:cs typeface="+mn-lt"/>
              </a:rPr>
              <a:t> </a:t>
            </a:r>
            <a:r>
              <a:rPr lang="da-DK" dirty="0" err="1">
                <a:ea typeface="+mn-lt"/>
                <a:cs typeface="+mn-lt"/>
              </a:rPr>
              <a:t>economic</a:t>
            </a:r>
            <a:r>
              <a:rPr lang="da-DK" dirty="0">
                <a:ea typeface="+mn-lt"/>
                <a:cs typeface="+mn-lt"/>
              </a:rPr>
              <a:t> agents on </a:t>
            </a:r>
            <a:r>
              <a:rPr lang="da-DK" dirty="0" err="1">
                <a:ea typeface="+mn-lt"/>
                <a:cs typeface="+mn-lt"/>
              </a:rPr>
              <a:t>entrepreneurial</a:t>
            </a:r>
            <a:r>
              <a:rPr lang="da-DK" dirty="0">
                <a:ea typeface="+mn-lt"/>
                <a:cs typeface="+mn-lt"/>
              </a:rPr>
              <a:t> </a:t>
            </a:r>
            <a:r>
              <a:rPr lang="da-DK" dirty="0" err="1">
                <a:ea typeface="+mn-lt"/>
                <a:cs typeface="+mn-lt"/>
              </a:rPr>
              <a:t>activity</a:t>
            </a:r>
            <a:r>
              <a:rPr lang="da-DK" dirty="0">
                <a:ea typeface="+mn-lt"/>
                <a:cs typeface="+mn-lt"/>
              </a:rPr>
              <a:t>; and </a:t>
            </a:r>
            <a:r>
              <a:rPr lang="da-DK" dirty="0" err="1">
                <a:ea typeface="+mn-lt"/>
                <a:cs typeface="+mn-lt"/>
              </a:rPr>
              <a:t>economic</a:t>
            </a:r>
            <a:r>
              <a:rPr lang="da-DK" dirty="0">
                <a:ea typeface="+mn-lt"/>
                <a:cs typeface="+mn-lt"/>
              </a:rPr>
              <a:t> </a:t>
            </a:r>
            <a:r>
              <a:rPr lang="da-DK" dirty="0" err="1">
                <a:ea typeface="+mn-lt"/>
                <a:cs typeface="+mn-lt"/>
              </a:rPr>
              <a:t>benefits</a:t>
            </a:r>
            <a:r>
              <a:rPr lang="da-DK" dirty="0">
                <a:ea typeface="+mn-lt"/>
                <a:cs typeface="+mn-lt"/>
              </a:rPr>
              <a:t> </a:t>
            </a:r>
            <a:r>
              <a:rPr lang="da-DK" dirty="0" err="1">
                <a:ea typeface="+mn-lt"/>
                <a:cs typeface="+mn-lt"/>
              </a:rPr>
              <a:t>derived</a:t>
            </a:r>
            <a:r>
              <a:rPr lang="da-DK" dirty="0">
                <a:ea typeface="+mn-lt"/>
                <a:cs typeface="+mn-lt"/>
              </a:rPr>
              <a:t> from data</a:t>
            </a:r>
          </a:p>
          <a:p>
            <a:pPr marL="285750" indent="-285750">
              <a:buChar char="•"/>
            </a:pPr>
            <a:r>
              <a:rPr lang="da-DK" dirty="0" err="1">
                <a:ea typeface="+mn-lt"/>
                <a:cs typeface="+mn-lt"/>
              </a:rPr>
              <a:t>Impact</a:t>
            </a:r>
            <a:r>
              <a:rPr lang="da-DK" dirty="0">
                <a:ea typeface="+mn-lt"/>
                <a:cs typeface="+mn-lt"/>
              </a:rPr>
              <a:t> on the bio-</a:t>
            </a:r>
            <a:r>
              <a:rPr lang="da-DK" dirty="0" err="1">
                <a:ea typeface="+mn-lt"/>
                <a:cs typeface="+mn-lt"/>
              </a:rPr>
              <a:t>chemical</a:t>
            </a:r>
            <a:r>
              <a:rPr lang="da-DK" dirty="0">
                <a:ea typeface="+mn-lt"/>
                <a:cs typeface="+mn-lt"/>
              </a:rPr>
              <a:t>-</a:t>
            </a:r>
            <a:r>
              <a:rPr lang="da-DK" dirty="0" err="1">
                <a:ea typeface="+mn-lt"/>
                <a:cs typeface="+mn-lt"/>
              </a:rPr>
              <a:t>physical</a:t>
            </a:r>
            <a:r>
              <a:rPr lang="da-DK" dirty="0">
                <a:ea typeface="+mn-lt"/>
                <a:cs typeface="+mn-lt"/>
              </a:rPr>
              <a:t> </a:t>
            </a:r>
            <a:r>
              <a:rPr lang="da-DK" dirty="0" err="1">
                <a:ea typeface="+mn-lt"/>
                <a:cs typeface="+mn-lt"/>
              </a:rPr>
              <a:t>environment</a:t>
            </a:r>
            <a:endParaRPr lang="da-DK" dirty="0">
              <a:ea typeface="+mn-lt"/>
              <a:cs typeface="+mn-lt"/>
            </a:endParaRPr>
          </a:p>
          <a:p>
            <a:r>
              <a:rPr lang="da-DK" sz="2000" b="1" dirty="0">
                <a:ea typeface="+mn-lt"/>
                <a:cs typeface="+mn-lt"/>
              </a:rPr>
              <a:t>Science and </a:t>
            </a:r>
            <a:r>
              <a:rPr lang="da-DK" sz="2000" b="1" dirty="0" err="1">
                <a:ea typeface="+mn-lt"/>
                <a:cs typeface="+mn-lt"/>
              </a:rPr>
              <a:t>technology</a:t>
            </a:r>
            <a:r>
              <a:rPr lang="da-DK" sz="2000" b="1" dirty="0">
                <a:ea typeface="+mn-lt"/>
                <a:cs typeface="+mn-lt"/>
              </a:rPr>
              <a:t> (S&amp;T)</a:t>
            </a:r>
          </a:p>
          <a:p>
            <a:pPr marL="285750" indent="-285750">
              <a:buChar char="•"/>
            </a:pPr>
            <a:r>
              <a:rPr lang="da-DK" dirty="0" err="1">
                <a:ea typeface="+mn-lt"/>
                <a:cs typeface="+mn-lt"/>
              </a:rPr>
              <a:t>Impact</a:t>
            </a:r>
            <a:r>
              <a:rPr lang="da-DK" dirty="0">
                <a:ea typeface="+mn-lt"/>
                <a:cs typeface="+mn-lt"/>
              </a:rPr>
              <a:t> on science, </a:t>
            </a:r>
            <a:r>
              <a:rPr lang="da-DK" dirty="0" err="1">
                <a:ea typeface="+mn-lt"/>
                <a:cs typeface="+mn-lt"/>
              </a:rPr>
              <a:t>scientific</a:t>
            </a:r>
            <a:r>
              <a:rPr lang="da-DK" dirty="0">
                <a:ea typeface="+mn-lt"/>
                <a:cs typeface="+mn-lt"/>
              </a:rPr>
              <a:t> institutions, and resulting </a:t>
            </a:r>
            <a:r>
              <a:rPr lang="da-DK" dirty="0" err="1">
                <a:ea typeface="+mn-lt"/>
                <a:cs typeface="+mn-lt"/>
              </a:rPr>
              <a:t>technological</a:t>
            </a:r>
            <a:r>
              <a:rPr lang="da-DK" dirty="0">
                <a:ea typeface="+mn-lt"/>
                <a:cs typeface="+mn-lt"/>
              </a:rPr>
              <a:t> </a:t>
            </a:r>
            <a:r>
              <a:rPr lang="da-DK" dirty="0" err="1">
                <a:ea typeface="+mn-lt"/>
                <a:cs typeface="+mn-lt"/>
              </a:rPr>
              <a:t>artefacts</a:t>
            </a:r>
            <a:endParaRPr lang="da-DK" dirty="0">
              <a:ea typeface="+mn-lt"/>
              <a:cs typeface="+mn-lt"/>
            </a:endParaRPr>
          </a:p>
          <a:p>
            <a:r>
              <a:rPr lang="da-DK" sz="2000" b="1" dirty="0" err="1">
                <a:ea typeface="+mn-lt"/>
                <a:cs typeface="+mn-lt"/>
              </a:rPr>
              <a:t>Governance</a:t>
            </a:r>
            <a:endParaRPr lang="da-DK" sz="2000" b="1" dirty="0">
              <a:ea typeface="+mn-lt"/>
              <a:cs typeface="+mn-lt"/>
            </a:endParaRPr>
          </a:p>
          <a:p>
            <a:pPr marL="285750" indent="-285750">
              <a:buChar char="•"/>
            </a:pPr>
            <a:r>
              <a:rPr lang="da-DK" dirty="0" err="1">
                <a:solidFill>
                  <a:srgbClr val="1F3643"/>
                </a:solidFill>
                <a:latin typeface="Montserrat Medium"/>
                <a:ea typeface="+mn-lt"/>
                <a:cs typeface="+mn-lt"/>
              </a:rPr>
              <a:t>Impact</a:t>
            </a:r>
            <a:r>
              <a:rPr lang="da-DK" dirty="0">
                <a:solidFill>
                  <a:srgbClr val="1F3643"/>
                </a:solidFill>
                <a:latin typeface="Montserrat Medium"/>
                <a:ea typeface="+mn-lt"/>
                <a:cs typeface="+mn-lt"/>
              </a:rPr>
              <a:t> on the processes and institutions </a:t>
            </a:r>
            <a:r>
              <a:rPr lang="da-DK" dirty="0" err="1">
                <a:solidFill>
                  <a:srgbClr val="1F3643"/>
                </a:solidFill>
                <a:latin typeface="Montserrat Medium"/>
                <a:ea typeface="+mn-lt"/>
                <a:cs typeface="+mn-lt"/>
              </a:rPr>
              <a:t>through</a:t>
            </a:r>
            <a:r>
              <a:rPr lang="da-DK" dirty="0">
                <a:solidFill>
                  <a:srgbClr val="1F3643"/>
                </a:solidFill>
                <a:latin typeface="Montserrat Medium"/>
                <a:ea typeface="+mn-lt"/>
                <a:cs typeface="+mn-lt"/>
              </a:rPr>
              <a:t> </a:t>
            </a:r>
            <a:r>
              <a:rPr lang="da-DK" dirty="0" err="1">
                <a:solidFill>
                  <a:srgbClr val="1F3643"/>
                </a:solidFill>
                <a:latin typeface="Montserrat Medium"/>
                <a:ea typeface="+mn-lt"/>
                <a:cs typeface="+mn-lt"/>
              </a:rPr>
              <a:t>which</a:t>
            </a:r>
            <a:r>
              <a:rPr lang="da-DK" dirty="0">
                <a:solidFill>
                  <a:srgbClr val="1F3643"/>
                </a:solidFill>
                <a:latin typeface="Montserrat Medium"/>
                <a:ea typeface="+mn-lt"/>
                <a:cs typeface="+mn-lt"/>
              </a:rPr>
              <a:t> decisions </a:t>
            </a:r>
            <a:r>
              <a:rPr lang="da-DK" dirty="0" err="1">
                <a:solidFill>
                  <a:srgbClr val="1F3643"/>
                </a:solidFill>
                <a:latin typeface="Montserrat Medium"/>
                <a:ea typeface="+mn-lt"/>
                <a:cs typeface="+mn-lt"/>
              </a:rPr>
              <a:t>are</a:t>
            </a:r>
            <a:r>
              <a:rPr lang="da-DK" dirty="0">
                <a:solidFill>
                  <a:srgbClr val="1F3643"/>
                </a:solidFill>
                <a:latin typeface="Montserrat Medium"/>
                <a:ea typeface="+mn-lt"/>
                <a:cs typeface="+mn-lt"/>
              </a:rPr>
              <a:t> made, </a:t>
            </a:r>
            <a:r>
              <a:rPr lang="da-DK" dirty="0" err="1">
                <a:solidFill>
                  <a:srgbClr val="1F3643"/>
                </a:solidFill>
                <a:latin typeface="Montserrat Medium"/>
                <a:ea typeface="+mn-lt"/>
                <a:cs typeface="+mn-lt"/>
              </a:rPr>
              <a:t>both</a:t>
            </a:r>
            <a:r>
              <a:rPr lang="da-DK" dirty="0">
                <a:solidFill>
                  <a:srgbClr val="1F3643"/>
                </a:solidFill>
                <a:latin typeface="Montserrat Medium"/>
                <a:ea typeface="+mn-lt"/>
                <a:cs typeface="+mn-lt"/>
              </a:rPr>
              <a:t> </a:t>
            </a:r>
            <a:r>
              <a:rPr lang="da-DK" dirty="0" err="1">
                <a:solidFill>
                  <a:srgbClr val="1F3643"/>
                </a:solidFill>
                <a:latin typeface="Montserrat Medium"/>
                <a:ea typeface="+mn-lt"/>
                <a:cs typeface="+mn-lt"/>
              </a:rPr>
              <a:t>informal</a:t>
            </a:r>
            <a:r>
              <a:rPr lang="da-DK" dirty="0">
                <a:solidFill>
                  <a:srgbClr val="1F3643"/>
                </a:solidFill>
                <a:latin typeface="Montserrat Medium"/>
                <a:ea typeface="+mn-lt"/>
                <a:cs typeface="+mn-lt"/>
              </a:rPr>
              <a:t> and formal (</a:t>
            </a:r>
            <a:r>
              <a:rPr lang="da-DK" dirty="0" err="1">
                <a:solidFill>
                  <a:srgbClr val="1F3643"/>
                </a:solidFill>
                <a:latin typeface="Montserrat Medium"/>
                <a:ea typeface="+mn-lt"/>
                <a:cs typeface="+mn-lt"/>
              </a:rPr>
              <a:t>e.g</a:t>
            </a:r>
            <a:r>
              <a:rPr lang="da-DK" dirty="0">
                <a:solidFill>
                  <a:srgbClr val="1F3643"/>
                </a:solidFill>
                <a:latin typeface="Montserrat Medium"/>
                <a:ea typeface="+mn-lt"/>
                <a:cs typeface="+mn-lt"/>
              </a:rPr>
              <a:t>., public policy), and on </a:t>
            </a:r>
            <a:r>
              <a:rPr lang="da-DK" dirty="0" err="1">
                <a:solidFill>
                  <a:srgbClr val="1F3643"/>
                </a:solidFill>
                <a:latin typeface="Montserrat Medium"/>
                <a:ea typeface="+mn-lt"/>
                <a:cs typeface="+mn-lt"/>
              </a:rPr>
              <a:t>relationships</a:t>
            </a:r>
            <a:r>
              <a:rPr lang="da-DK" dirty="0">
                <a:solidFill>
                  <a:srgbClr val="1F3643"/>
                </a:solidFill>
                <a:latin typeface="Montserrat Medium"/>
                <a:ea typeface="+mn-lt"/>
                <a:cs typeface="+mn-lt"/>
              </a:rPr>
              <a:t> and </a:t>
            </a:r>
            <a:r>
              <a:rPr lang="da-DK" dirty="0" err="1">
                <a:solidFill>
                  <a:srgbClr val="1F3643"/>
                </a:solidFill>
                <a:latin typeface="Montserrat Medium"/>
                <a:ea typeface="+mn-lt"/>
                <a:cs typeface="+mn-lt"/>
              </a:rPr>
              <a:t>partnerships</a:t>
            </a:r>
            <a:r>
              <a:rPr lang="da-DK" dirty="0">
                <a:solidFill>
                  <a:srgbClr val="1F3643"/>
                </a:solidFill>
                <a:latin typeface="Montserrat Medium"/>
                <a:ea typeface="+mn-lt"/>
                <a:cs typeface="+mn-lt"/>
              </a:rPr>
              <a:t>, as </a:t>
            </a:r>
            <a:r>
              <a:rPr lang="da-DK" dirty="0" err="1">
                <a:solidFill>
                  <a:srgbClr val="1F3643"/>
                </a:solidFill>
                <a:latin typeface="Montserrat Medium"/>
                <a:ea typeface="+mn-lt"/>
                <a:cs typeface="+mn-lt"/>
              </a:rPr>
              <a:t>well</a:t>
            </a:r>
            <a:r>
              <a:rPr lang="da-DK" dirty="0">
                <a:solidFill>
                  <a:srgbClr val="1F3643"/>
                </a:solidFill>
                <a:latin typeface="Montserrat Medium"/>
                <a:ea typeface="+mn-lt"/>
                <a:cs typeface="+mn-lt"/>
              </a:rPr>
              <a:t> as the </a:t>
            </a:r>
            <a:r>
              <a:rPr lang="da-DK" dirty="0" err="1">
                <a:solidFill>
                  <a:srgbClr val="1F3643"/>
                </a:solidFill>
                <a:latin typeface="Montserrat Medium"/>
                <a:ea typeface="+mn-lt"/>
                <a:cs typeface="+mn-lt"/>
              </a:rPr>
              <a:t>governance</a:t>
            </a:r>
            <a:r>
              <a:rPr lang="da-DK" dirty="0">
                <a:solidFill>
                  <a:srgbClr val="1F3643"/>
                </a:solidFill>
                <a:latin typeface="Montserrat Medium"/>
                <a:ea typeface="+mn-lt"/>
                <a:cs typeface="+mn-lt"/>
              </a:rPr>
              <a:t> of data </a:t>
            </a:r>
            <a:r>
              <a:rPr lang="da-DK" dirty="0" err="1">
                <a:solidFill>
                  <a:srgbClr val="1F3643"/>
                </a:solidFill>
                <a:latin typeface="Montserrat Medium"/>
                <a:ea typeface="+mn-lt"/>
                <a:cs typeface="+mn-lt"/>
              </a:rPr>
              <a:t>generated</a:t>
            </a:r>
            <a:endParaRPr lang="da-DK" dirty="0">
              <a:solidFill>
                <a:srgbClr val="1F3643"/>
              </a:solidFill>
              <a:latin typeface="Montserrat Medium"/>
              <a:ea typeface="+mn-lt"/>
              <a:cs typeface="+mn-lt"/>
            </a:endParaRPr>
          </a:p>
        </p:txBody>
      </p:sp>
      <p:sp>
        <p:nvSpPr>
          <p:cNvPr id="3" name="Pladsholder til tekst 2">
            <a:extLst>
              <a:ext uri="{FF2B5EF4-FFF2-40B4-BE49-F238E27FC236}">
                <a16:creationId xmlns:a16="http://schemas.microsoft.com/office/drawing/2014/main" id="{CBF662F3-C8F9-65B3-DFD4-C19DFAD4AD1B}"/>
              </a:ext>
            </a:extLst>
          </p:cNvPr>
          <p:cNvSpPr>
            <a:spLocks noGrp="1"/>
          </p:cNvSpPr>
          <p:nvPr>
            <p:ph type="body" sz="quarter" idx="11"/>
          </p:nvPr>
        </p:nvSpPr>
        <p:spPr/>
        <p:txBody>
          <a:bodyPr lIns="91440" tIns="45720" rIns="91440" bIns="45720" anchor="t"/>
          <a:lstStyle/>
          <a:p>
            <a:r>
              <a:rPr lang="da-DK"/>
              <a:t>Society, </a:t>
            </a:r>
            <a:r>
              <a:rPr lang="da-DK" err="1"/>
              <a:t>economy</a:t>
            </a:r>
            <a:r>
              <a:rPr lang="da-DK"/>
              <a:t>, </a:t>
            </a:r>
            <a:r>
              <a:rPr lang="da-DK" err="1"/>
              <a:t>environment</a:t>
            </a:r>
            <a:r>
              <a:rPr lang="da-DK"/>
              <a:t>, S&amp;T, and </a:t>
            </a:r>
            <a:r>
              <a:rPr lang="da-DK" err="1"/>
              <a:t>governance</a:t>
            </a:r>
            <a:endParaRPr lang="da-DK"/>
          </a:p>
        </p:txBody>
      </p:sp>
      <p:sp>
        <p:nvSpPr>
          <p:cNvPr id="2" name="Pladsholder til tekst 1">
            <a:extLst>
              <a:ext uri="{FF2B5EF4-FFF2-40B4-BE49-F238E27FC236}">
                <a16:creationId xmlns:a16="http://schemas.microsoft.com/office/drawing/2014/main" id="{DFA2A8D0-83BC-B94B-3AD5-3F48D279EB93}"/>
              </a:ext>
            </a:extLst>
          </p:cNvPr>
          <p:cNvSpPr>
            <a:spLocks noGrp="1"/>
          </p:cNvSpPr>
          <p:nvPr>
            <p:ph type="body" sz="quarter" idx="10"/>
          </p:nvPr>
        </p:nvSpPr>
        <p:spPr/>
        <p:txBody>
          <a:bodyPr lIns="91440" tIns="45720" rIns="91440" bIns="45720" anchor="t"/>
          <a:lstStyle/>
          <a:p>
            <a:r>
              <a:rPr lang="da-DK"/>
              <a:t>The MICS </a:t>
            </a:r>
            <a:r>
              <a:rPr lang="da-DK" err="1"/>
              <a:t>evaluation</a:t>
            </a:r>
            <a:r>
              <a:rPr lang="da-DK"/>
              <a:t> framework</a:t>
            </a:r>
          </a:p>
        </p:txBody>
      </p:sp>
      <p:pic>
        <p:nvPicPr>
          <p:cNvPr id="5" name="Picture 4">
            <a:hlinkClick r:id="rId2"/>
          </p:cNvPr>
          <p:cNvPicPr>
            <a:picLocks noChangeAspect="1"/>
          </p:cNvPicPr>
          <p:nvPr/>
        </p:nvPicPr>
        <p:blipFill>
          <a:blip r:embed="rId3"/>
          <a:stretch>
            <a:fillRect/>
          </a:stretch>
        </p:blipFill>
        <p:spPr>
          <a:xfrm>
            <a:off x="8757098" y="125504"/>
            <a:ext cx="2990513" cy="1133903"/>
          </a:xfrm>
          <a:prstGeom prst="rect">
            <a:avLst/>
          </a:prstGeom>
        </p:spPr>
      </p:pic>
    </p:spTree>
    <p:extLst>
      <p:ext uri="{BB962C8B-B14F-4D97-AF65-F5344CB8AC3E}">
        <p14:creationId xmlns:p14="http://schemas.microsoft.com/office/powerpoint/2010/main" val="232445676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AEF2ECE3-3CDD-DD73-EDAB-8548407482FD}"/>
              </a:ext>
            </a:extLst>
          </p:cNvPr>
          <p:cNvSpPr>
            <a:spLocks noGrp="1"/>
          </p:cNvSpPr>
          <p:nvPr>
            <p:ph type="body" sz="quarter" idx="12"/>
          </p:nvPr>
        </p:nvSpPr>
        <p:spPr/>
        <p:txBody>
          <a:bodyPr lIns="91440" tIns="45720" rIns="91440" bIns="45720" anchor="t"/>
          <a:lstStyle/>
          <a:p>
            <a:r>
              <a:rPr lang="da-DK" sz="2000" b="1"/>
              <a:t>Data </a:t>
            </a:r>
            <a:r>
              <a:rPr lang="da-DK" sz="2000" b="1" err="1"/>
              <a:t>collection</a:t>
            </a:r>
            <a:r>
              <a:rPr lang="da-DK" sz="2000" b="1"/>
              <a:t> and management </a:t>
            </a:r>
          </a:p>
          <a:p>
            <a:pPr marL="285750" indent="-285750">
              <a:buChar char="•"/>
            </a:pPr>
            <a:r>
              <a:rPr lang="da-DK"/>
              <a:t>Data </a:t>
            </a:r>
            <a:r>
              <a:rPr lang="da-DK" err="1"/>
              <a:t>quality</a:t>
            </a:r>
            <a:r>
              <a:rPr lang="da-DK"/>
              <a:t>, data </a:t>
            </a:r>
            <a:r>
              <a:rPr lang="da-DK" err="1"/>
              <a:t>infrastructures</a:t>
            </a:r>
            <a:r>
              <a:rPr lang="da-DK"/>
              <a:t> and systems, </a:t>
            </a:r>
            <a:r>
              <a:rPr lang="da-DK" err="1"/>
              <a:t>enhanced</a:t>
            </a:r>
            <a:r>
              <a:rPr lang="da-DK"/>
              <a:t> data (data </a:t>
            </a:r>
            <a:r>
              <a:rPr lang="da-DK" err="1"/>
              <a:t>that</a:t>
            </a:r>
            <a:r>
              <a:rPr lang="da-DK"/>
              <a:t> has </a:t>
            </a:r>
            <a:r>
              <a:rPr lang="da-DK" err="1"/>
              <a:t>been</a:t>
            </a:r>
            <a:r>
              <a:rPr lang="da-DK"/>
              <a:t> </a:t>
            </a:r>
            <a:r>
              <a:rPr lang="da-DK" err="1"/>
              <a:t>augmented</a:t>
            </a:r>
            <a:r>
              <a:rPr lang="da-DK">
                <a:ea typeface="+mn-lt"/>
                <a:cs typeface="+mn-lt"/>
              </a:rPr>
              <a:t>, </a:t>
            </a:r>
            <a:r>
              <a:rPr lang="da-DK" err="1">
                <a:ea typeface="+mn-lt"/>
                <a:cs typeface="+mn-lt"/>
              </a:rPr>
              <a:t>verified</a:t>
            </a:r>
            <a:r>
              <a:rPr lang="da-DK">
                <a:ea typeface="+mn-lt"/>
                <a:cs typeface="+mn-lt"/>
              </a:rPr>
              <a:t>, </a:t>
            </a:r>
            <a:r>
              <a:rPr lang="da-DK" err="1">
                <a:ea typeface="+mn-lt"/>
                <a:cs typeface="+mn-lt"/>
              </a:rPr>
              <a:t>derived</a:t>
            </a:r>
            <a:r>
              <a:rPr lang="da-DK">
                <a:ea typeface="+mn-lt"/>
                <a:cs typeface="+mn-lt"/>
              </a:rPr>
              <a:t>, </a:t>
            </a:r>
            <a:r>
              <a:rPr lang="da-DK" err="1">
                <a:ea typeface="+mn-lt"/>
                <a:cs typeface="+mn-lt"/>
              </a:rPr>
              <a:t>aggregated</a:t>
            </a:r>
            <a:r>
              <a:rPr lang="da-DK">
                <a:ea typeface="+mn-lt"/>
                <a:cs typeface="+mn-lt"/>
              </a:rPr>
              <a:t>, or in </a:t>
            </a:r>
            <a:r>
              <a:rPr lang="da-DK" err="1">
                <a:ea typeface="+mn-lt"/>
                <a:cs typeface="+mn-lt"/>
              </a:rPr>
              <a:t>any</a:t>
            </a:r>
            <a:r>
              <a:rPr lang="da-DK">
                <a:ea typeface="+mn-lt"/>
                <a:cs typeface="+mn-lt"/>
              </a:rPr>
              <a:t> </a:t>
            </a:r>
            <a:r>
              <a:rPr lang="da-DK" err="1">
                <a:ea typeface="+mn-lt"/>
                <a:cs typeface="+mn-lt"/>
              </a:rPr>
              <a:t>way</a:t>
            </a:r>
            <a:r>
              <a:rPr lang="da-DK">
                <a:ea typeface="+mn-lt"/>
                <a:cs typeface="+mn-lt"/>
              </a:rPr>
              <a:t> </a:t>
            </a:r>
            <a:r>
              <a:rPr lang="da-DK" err="1">
                <a:ea typeface="+mn-lt"/>
                <a:cs typeface="+mn-lt"/>
              </a:rPr>
              <a:t>enhanced</a:t>
            </a:r>
            <a:r>
              <a:rPr lang="da-DK">
                <a:ea typeface="+mn-lt"/>
                <a:cs typeface="+mn-lt"/>
              </a:rPr>
              <a:t>)</a:t>
            </a:r>
          </a:p>
          <a:p>
            <a:r>
              <a:rPr lang="da-DK" sz="2000" b="1"/>
              <a:t>Collaboration in science and </a:t>
            </a:r>
            <a:r>
              <a:rPr lang="da-DK" sz="2000" b="1" err="1"/>
              <a:t>contributions</a:t>
            </a:r>
            <a:r>
              <a:rPr lang="da-DK" sz="2000" b="1"/>
              <a:t> to science</a:t>
            </a:r>
          </a:p>
          <a:p>
            <a:pPr marL="285750" indent="-285750">
              <a:buChar char="•"/>
            </a:pPr>
            <a:r>
              <a:rPr lang="da-DK"/>
              <a:t>Collaboration and </a:t>
            </a:r>
            <a:r>
              <a:rPr lang="da-DK" err="1"/>
              <a:t>synergies</a:t>
            </a:r>
            <a:r>
              <a:rPr lang="da-DK"/>
              <a:t>, </a:t>
            </a:r>
            <a:r>
              <a:rPr lang="da-DK" err="1"/>
              <a:t>scientific</a:t>
            </a:r>
            <a:r>
              <a:rPr lang="da-DK"/>
              <a:t> </a:t>
            </a:r>
            <a:r>
              <a:rPr lang="da-DK" err="1"/>
              <a:t>impact</a:t>
            </a:r>
            <a:r>
              <a:rPr lang="da-DK"/>
              <a:t>, </a:t>
            </a:r>
            <a:r>
              <a:rPr lang="da-DK" err="1"/>
              <a:t>scientific</a:t>
            </a:r>
            <a:r>
              <a:rPr lang="da-DK"/>
              <a:t> </a:t>
            </a:r>
            <a:r>
              <a:rPr lang="da-DK" err="1"/>
              <a:t>value</a:t>
            </a:r>
            <a:r>
              <a:rPr lang="da-DK"/>
              <a:t> of data, </a:t>
            </a:r>
            <a:r>
              <a:rPr lang="da-DK" err="1"/>
              <a:t>scientific</a:t>
            </a:r>
            <a:r>
              <a:rPr lang="da-DK"/>
              <a:t> </a:t>
            </a:r>
            <a:r>
              <a:rPr lang="da-DK" err="1"/>
              <a:t>contributions</a:t>
            </a:r>
            <a:r>
              <a:rPr lang="da-DK"/>
              <a:t> (1, 2, …), </a:t>
            </a:r>
            <a:r>
              <a:rPr lang="da-DK" err="1">
                <a:ea typeface="+mn-lt"/>
                <a:cs typeface="+mn-lt"/>
              </a:rPr>
              <a:t>community</a:t>
            </a:r>
            <a:r>
              <a:rPr lang="da-DK">
                <a:ea typeface="+mn-lt"/>
                <a:cs typeface="+mn-lt"/>
              </a:rPr>
              <a:t> participation in research, </a:t>
            </a:r>
            <a:r>
              <a:rPr lang="da-DK"/>
              <a:t>etc.</a:t>
            </a:r>
          </a:p>
          <a:p>
            <a:r>
              <a:rPr lang="da-DK" sz="2000" b="1"/>
              <a:t>Decision-</a:t>
            </a:r>
            <a:r>
              <a:rPr lang="da-DK" sz="2000" b="1" err="1"/>
              <a:t>making</a:t>
            </a:r>
            <a:r>
              <a:rPr lang="da-DK" sz="2000" b="1"/>
              <a:t> in science</a:t>
            </a:r>
          </a:p>
          <a:p>
            <a:pPr marL="285750" indent="-285750">
              <a:buChar char="•"/>
            </a:pPr>
            <a:r>
              <a:rPr lang="da-DK"/>
              <a:t>Management and policy, </a:t>
            </a:r>
            <a:r>
              <a:rPr lang="da-DK" err="1"/>
              <a:t>scientific</a:t>
            </a:r>
            <a:r>
              <a:rPr lang="da-DK"/>
              <a:t> </a:t>
            </a:r>
            <a:r>
              <a:rPr lang="da-DK" err="1"/>
              <a:t>outcomes</a:t>
            </a:r>
            <a:r>
              <a:rPr lang="da-DK"/>
              <a:t> (</a:t>
            </a:r>
            <a:r>
              <a:rPr lang="da-DK" err="1"/>
              <a:t>institutional</a:t>
            </a:r>
            <a:r>
              <a:rPr lang="da-DK"/>
              <a:t> </a:t>
            </a:r>
            <a:r>
              <a:rPr lang="da-DK" err="1"/>
              <a:t>change</a:t>
            </a:r>
            <a:r>
              <a:rPr lang="da-DK"/>
              <a:t>, new </a:t>
            </a:r>
            <a:r>
              <a:rPr lang="da-DK" err="1"/>
              <a:t>projects</a:t>
            </a:r>
            <a:r>
              <a:rPr lang="da-DK"/>
              <a:t> etc.)</a:t>
            </a:r>
          </a:p>
          <a:p>
            <a:r>
              <a:rPr lang="da-DK" sz="2000" b="1"/>
              <a:t>Communication and </a:t>
            </a:r>
            <a:r>
              <a:rPr lang="da-DK" sz="2000" b="1" err="1"/>
              <a:t>outreach</a:t>
            </a:r>
            <a:endParaRPr lang="da-DK" sz="2000" b="1"/>
          </a:p>
          <a:p>
            <a:pPr marL="285750" indent="-285750">
              <a:buChar char="•"/>
            </a:pPr>
            <a:r>
              <a:rPr lang="da-DK"/>
              <a:t>Communication </a:t>
            </a:r>
            <a:r>
              <a:rPr lang="da-DK" err="1"/>
              <a:t>material</a:t>
            </a:r>
            <a:r>
              <a:rPr lang="da-DK"/>
              <a:t>, </a:t>
            </a:r>
            <a:r>
              <a:rPr lang="da-DK" err="1"/>
              <a:t>activities</a:t>
            </a:r>
            <a:r>
              <a:rPr lang="da-DK"/>
              <a:t>, and events, </a:t>
            </a:r>
            <a:r>
              <a:rPr lang="da-DK" err="1"/>
              <a:t>evaluation</a:t>
            </a:r>
            <a:r>
              <a:rPr lang="da-DK"/>
              <a:t> and adaption</a:t>
            </a:r>
          </a:p>
          <a:p>
            <a:endParaRPr lang="da-DK"/>
          </a:p>
          <a:p>
            <a:endParaRPr lang="da-DK"/>
          </a:p>
        </p:txBody>
      </p:sp>
      <p:sp>
        <p:nvSpPr>
          <p:cNvPr id="3" name="Pladsholder til tekst 2">
            <a:extLst>
              <a:ext uri="{FF2B5EF4-FFF2-40B4-BE49-F238E27FC236}">
                <a16:creationId xmlns:a16="http://schemas.microsoft.com/office/drawing/2014/main" id="{86B79155-5282-329A-F3DF-657906584BBA}"/>
              </a:ext>
            </a:extLst>
          </p:cNvPr>
          <p:cNvSpPr>
            <a:spLocks noGrp="1"/>
          </p:cNvSpPr>
          <p:nvPr>
            <p:ph type="body" sz="quarter" idx="11"/>
          </p:nvPr>
        </p:nvSpPr>
        <p:spPr/>
        <p:txBody>
          <a:bodyPr lIns="91440" tIns="45720" rIns="91440" bIns="45720" anchor="t"/>
          <a:lstStyle/>
          <a:p>
            <a:r>
              <a:rPr lang="da-DK"/>
              <a:t>Indicators for science and </a:t>
            </a:r>
            <a:r>
              <a:rPr lang="da-DK" err="1"/>
              <a:t>technology</a:t>
            </a:r>
            <a:r>
              <a:rPr lang="da-DK"/>
              <a:t> output</a:t>
            </a:r>
          </a:p>
        </p:txBody>
      </p:sp>
      <p:sp>
        <p:nvSpPr>
          <p:cNvPr id="4" name="Pladsholder til tekst 3">
            <a:extLst>
              <a:ext uri="{FF2B5EF4-FFF2-40B4-BE49-F238E27FC236}">
                <a16:creationId xmlns:a16="http://schemas.microsoft.com/office/drawing/2014/main" id="{69D6616E-A6ED-7D18-8937-47FFFD10204D}"/>
              </a:ext>
            </a:extLst>
          </p:cNvPr>
          <p:cNvSpPr>
            <a:spLocks noGrp="1"/>
          </p:cNvSpPr>
          <p:nvPr>
            <p:ph type="body" sz="quarter" idx="10"/>
          </p:nvPr>
        </p:nvSpPr>
        <p:spPr/>
        <p:txBody>
          <a:bodyPr lIns="91440" tIns="45720" rIns="91440" bIns="45720" anchor="t"/>
          <a:lstStyle/>
          <a:p>
            <a:r>
              <a:rPr lang="da-DK">
                <a:ea typeface="+mj-lt"/>
                <a:cs typeface="+mj-lt"/>
              </a:rPr>
              <a:t>The MICS </a:t>
            </a:r>
            <a:r>
              <a:rPr lang="da-DK" err="1">
                <a:ea typeface="+mj-lt"/>
                <a:cs typeface="+mj-lt"/>
              </a:rPr>
              <a:t>evaluation</a:t>
            </a:r>
            <a:r>
              <a:rPr lang="da-DK">
                <a:ea typeface="+mj-lt"/>
                <a:cs typeface="+mj-lt"/>
              </a:rPr>
              <a:t> framework</a:t>
            </a:r>
          </a:p>
        </p:txBody>
      </p:sp>
      <p:pic>
        <p:nvPicPr>
          <p:cNvPr id="7" name="Picture 4" descr="Et billede, der indeholder tekst, Font/skrifttype, Grafik, skærmbillede&#10;&#10;Beskrivelsen er genereret automatisk">
            <a:hlinkClick r:id="rId2"/>
            <a:extLst>
              <a:ext uri="{FF2B5EF4-FFF2-40B4-BE49-F238E27FC236}">
                <a16:creationId xmlns:a16="http://schemas.microsoft.com/office/drawing/2014/main" id="{AAB247BA-659F-0929-3475-A3AF1499BC3F}"/>
              </a:ext>
            </a:extLst>
          </p:cNvPr>
          <p:cNvPicPr>
            <a:picLocks noChangeAspect="1"/>
          </p:cNvPicPr>
          <p:nvPr/>
        </p:nvPicPr>
        <p:blipFill>
          <a:blip r:embed="rId3"/>
          <a:stretch>
            <a:fillRect/>
          </a:stretch>
        </p:blipFill>
        <p:spPr>
          <a:xfrm>
            <a:off x="8757098" y="125504"/>
            <a:ext cx="2990513" cy="1133903"/>
          </a:xfrm>
          <a:prstGeom prst="rect">
            <a:avLst/>
          </a:prstGeom>
        </p:spPr>
      </p:pic>
    </p:spTree>
    <p:extLst>
      <p:ext uri="{BB962C8B-B14F-4D97-AF65-F5344CB8AC3E}">
        <p14:creationId xmlns:p14="http://schemas.microsoft.com/office/powerpoint/2010/main" val="234931351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AEF2ECE3-3CDD-DD73-EDAB-8548407482FD}"/>
              </a:ext>
            </a:extLst>
          </p:cNvPr>
          <p:cNvSpPr>
            <a:spLocks noGrp="1"/>
          </p:cNvSpPr>
          <p:nvPr>
            <p:ph type="body" sz="quarter" idx="12"/>
          </p:nvPr>
        </p:nvSpPr>
        <p:spPr>
          <a:xfrm>
            <a:off x="611188" y="2274888"/>
            <a:ext cx="11022541" cy="3657600"/>
          </a:xfrm>
        </p:spPr>
        <p:txBody>
          <a:bodyPr lIns="91440" tIns="45720" rIns="91440" bIns="45720" anchor="t"/>
          <a:lstStyle/>
          <a:p>
            <a:r>
              <a:rPr lang="da-DK" sz="2000" b="1"/>
              <a:t>Supply and demand side </a:t>
            </a:r>
          </a:p>
          <a:p>
            <a:pPr marL="285750" indent="-285750">
              <a:buChar char="•"/>
            </a:pPr>
            <a:r>
              <a:rPr lang="da-DK"/>
              <a:t>Company </a:t>
            </a:r>
            <a:r>
              <a:rPr lang="da-DK" err="1"/>
              <a:t>growth</a:t>
            </a:r>
            <a:r>
              <a:rPr lang="da-DK"/>
              <a:t>, international </a:t>
            </a:r>
            <a:r>
              <a:rPr lang="da-DK" err="1"/>
              <a:t>trade</a:t>
            </a:r>
            <a:r>
              <a:rPr lang="da-DK"/>
              <a:t>, innovation, </a:t>
            </a:r>
            <a:r>
              <a:rPr lang="da-DK" err="1"/>
              <a:t>competitiveness</a:t>
            </a:r>
            <a:r>
              <a:rPr lang="da-DK"/>
              <a:t>, </a:t>
            </a:r>
            <a:r>
              <a:rPr lang="da-DK" err="1"/>
              <a:t>economic</a:t>
            </a:r>
            <a:r>
              <a:rPr lang="da-DK"/>
              <a:t> potential and </a:t>
            </a:r>
            <a:r>
              <a:rPr lang="da-DK" err="1"/>
              <a:t>market</a:t>
            </a:r>
            <a:r>
              <a:rPr lang="da-DK"/>
              <a:t> </a:t>
            </a:r>
            <a:r>
              <a:rPr lang="da-DK" err="1"/>
              <a:t>opportunities</a:t>
            </a:r>
            <a:r>
              <a:rPr lang="da-DK"/>
              <a:t>, </a:t>
            </a:r>
            <a:r>
              <a:rPr lang="da-DK" err="1"/>
              <a:t>employment</a:t>
            </a:r>
            <a:r>
              <a:rPr lang="da-DK"/>
              <a:t>, </a:t>
            </a:r>
            <a:r>
              <a:rPr lang="da-DK" err="1"/>
              <a:t>value</a:t>
            </a:r>
            <a:r>
              <a:rPr lang="da-DK"/>
              <a:t> </a:t>
            </a:r>
            <a:r>
              <a:rPr lang="da-DK" err="1"/>
              <a:t>added</a:t>
            </a:r>
            <a:r>
              <a:rPr lang="da-DK"/>
              <a:t> for </a:t>
            </a:r>
            <a:r>
              <a:rPr lang="da-DK" err="1"/>
              <a:t>customers</a:t>
            </a:r>
            <a:r>
              <a:rPr lang="da-DK"/>
              <a:t> and </a:t>
            </a:r>
            <a:r>
              <a:rPr lang="da-DK" err="1"/>
              <a:t>organizations</a:t>
            </a:r>
            <a:endParaRPr lang="da-DK">
              <a:ea typeface="+mn-lt"/>
              <a:cs typeface="+mn-lt"/>
            </a:endParaRPr>
          </a:p>
          <a:p>
            <a:r>
              <a:rPr lang="da-DK" sz="2000" b="1"/>
              <a:t>Natural </a:t>
            </a:r>
            <a:r>
              <a:rPr lang="da-DK" sz="2000" b="1" err="1"/>
              <a:t>resources</a:t>
            </a:r>
            <a:r>
              <a:rPr lang="da-DK" sz="2000" b="1"/>
              <a:t> and </a:t>
            </a:r>
            <a:r>
              <a:rPr lang="da-DK" sz="2000" b="1" err="1"/>
              <a:t>biodiversity</a:t>
            </a:r>
            <a:r>
              <a:rPr lang="da-DK" sz="2000" b="1"/>
              <a:t>, </a:t>
            </a:r>
            <a:r>
              <a:rPr lang="da-DK" sz="2000" b="1" err="1"/>
              <a:t>environment</a:t>
            </a:r>
            <a:r>
              <a:rPr lang="da-DK" sz="2000" b="1"/>
              <a:t> &amp; society</a:t>
            </a:r>
          </a:p>
          <a:p>
            <a:pPr marL="285750" indent="-285750">
              <a:buChar char="•"/>
            </a:pPr>
            <a:r>
              <a:rPr lang="da-DK" err="1"/>
              <a:t>Biodiversity</a:t>
            </a:r>
            <a:r>
              <a:rPr lang="da-DK"/>
              <a:t> and </a:t>
            </a:r>
            <a:r>
              <a:rPr lang="da-DK" err="1"/>
              <a:t>natural</a:t>
            </a:r>
            <a:r>
              <a:rPr lang="da-DK"/>
              <a:t> ressource </a:t>
            </a:r>
            <a:r>
              <a:rPr lang="da-DK" err="1"/>
              <a:t>indicators</a:t>
            </a:r>
            <a:r>
              <a:rPr lang="da-DK"/>
              <a:t>, </a:t>
            </a:r>
            <a:r>
              <a:rPr lang="da-DK" err="1"/>
              <a:t>enviromental</a:t>
            </a:r>
            <a:r>
              <a:rPr lang="da-DK"/>
              <a:t> </a:t>
            </a:r>
            <a:r>
              <a:rPr lang="da-DK" err="1"/>
              <a:t>impact</a:t>
            </a:r>
            <a:r>
              <a:rPr lang="da-DK"/>
              <a:t> on human </a:t>
            </a:r>
            <a:r>
              <a:rPr lang="da-DK" err="1"/>
              <a:t>health</a:t>
            </a:r>
            <a:r>
              <a:rPr lang="da-DK"/>
              <a:t>, </a:t>
            </a:r>
            <a:r>
              <a:rPr lang="da-DK" err="1">
                <a:ea typeface="+mn-lt"/>
                <a:cs typeface="+mn-lt"/>
              </a:rPr>
              <a:t>resilience</a:t>
            </a:r>
            <a:r>
              <a:rPr lang="da-DK">
                <a:ea typeface="+mn-lt"/>
                <a:cs typeface="+mn-lt"/>
              </a:rPr>
              <a:t> of ecosystems</a:t>
            </a:r>
            <a:endParaRPr lang="da-DK"/>
          </a:p>
          <a:p>
            <a:r>
              <a:rPr lang="da-DK" sz="2000" b="1"/>
              <a:t>Participation, </a:t>
            </a:r>
            <a:r>
              <a:rPr lang="da-DK" sz="2000" b="1" err="1"/>
              <a:t>equality</a:t>
            </a:r>
            <a:r>
              <a:rPr lang="da-DK" sz="2000" b="1"/>
              <a:t> and </a:t>
            </a:r>
            <a:r>
              <a:rPr lang="da-DK" sz="2000" b="1" err="1"/>
              <a:t>inclusion</a:t>
            </a:r>
            <a:r>
              <a:rPr lang="da-DK" sz="2000" b="1"/>
              <a:t>, and power </a:t>
            </a:r>
            <a:r>
              <a:rPr lang="da-DK" sz="2000" b="1" err="1"/>
              <a:t>dynamics</a:t>
            </a:r>
          </a:p>
          <a:p>
            <a:pPr marL="285750" indent="-285750">
              <a:buChar char="•"/>
            </a:pPr>
            <a:r>
              <a:rPr lang="da-DK" err="1"/>
              <a:t>Institutional</a:t>
            </a:r>
            <a:r>
              <a:rPr lang="da-DK"/>
              <a:t> </a:t>
            </a:r>
            <a:r>
              <a:rPr lang="da-DK" err="1"/>
              <a:t>commitment</a:t>
            </a:r>
            <a:r>
              <a:rPr lang="da-DK"/>
              <a:t> to public participation, </a:t>
            </a:r>
            <a:r>
              <a:rPr lang="da-DK" err="1"/>
              <a:t>gender</a:t>
            </a:r>
            <a:r>
              <a:rPr lang="da-DK"/>
              <a:t> </a:t>
            </a:r>
            <a:r>
              <a:rPr lang="da-DK" err="1"/>
              <a:t>equality</a:t>
            </a:r>
            <a:r>
              <a:rPr lang="da-DK"/>
              <a:t>, </a:t>
            </a:r>
            <a:r>
              <a:rPr lang="da-DK" err="1"/>
              <a:t>inclusion</a:t>
            </a:r>
            <a:r>
              <a:rPr lang="da-DK"/>
              <a:t> of </a:t>
            </a:r>
            <a:r>
              <a:rPr lang="da-DK" err="1"/>
              <a:t>minorities</a:t>
            </a:r>
            <a:r>
              <a:rPr lang="da-DK"/>
              <a:t>, power </a:t>
            </a:r>
            <a:r>
              <a:rPr lang="da-DK" err="1"/>
              <a:t>dynamics</a:t>
            </a:r>
            <a:r>
              <a:rPr lang="da-DK"/>
              <a:t> </a:t>
            </a:r>
            <a:r>
              <a:rPr lang="da-DK" err="1"/>
              <a:t>within</a:t>
            </a:r>
            <a:r>
              <a:rPr lang="da-DK"/>
              <a:t> </a:t>
            </a:r>
            <a:r>
              <a:rPr lang="da-DK" err="1"/>
              <a:t>citizen</a:t>
            </a:r>
            <a:r>
              <a:rPr lang="da-DK"/>
              <a:t> science </a:t>
            </a:r>
            <a:r>
              <a:rPr lang="da-DK" err="1"/>
              <a:t>initiative</a:t>
            </a:r>
            <a:r>
              <a:rPr lang="da-DK"/>
              <a:t>, </a:t>
            </a:r>
            <a:r>
              <a:rPr lang="da-DK" err="1"/>
              <a:t>empowerment</a:t>
            </a:r>
            <a:r>
              <a:rPr lang="da-DK"/>
              <a:t> of </a:t>
            </a:r>
            <a:r>
              <a:rPr lang="da-DK" err="1"/>
              <a:t>communities</a:t>
            </a:r>
            <a:endParaRPr lang="da-DK"/>
          </a:p>
          <a:p>
            <a:r>
              <a:rPr lang="da-DK" sz="2000" b="1" err="1"/>
              <a:t>Impact</a:t>
            </a:r>
            <a:r>
              <a:rPr lang="da-DK" sz="2000" b="1"/>
              <a:t> on </a:t>
            </a:r>
            <a:r>
              <a:rPr lang="da-DK" sz="2000" b="1" err="1"/>
              <a:t>politics</a:t>
            </a:r>
            <a:endParaRPr lang="da-DK" sz="2000" b="1"/>
          </a:p>
          <a:p>
            <a:pPr marL="285750" indent="-285750">
              <a:buChar char="•"/>
            </a:pPr>
            <a:r>
              <a:rPr lang="da-DK" err="1"/>
              <a:t>Contributions</a:t>
            </a:r>
            <a:r>
              <a:rPr lang="da-DK"/>
              <a:t> to management plans and policy, </a:t>
            </a:r>
            <a:r>
              <a:rPr lang="da-DK" err="1"/>
              <a:t>incl</a:t>
            </a:r>
            <a:r>
              <a:rPr lang="da-DK"/>
              <a:t>. shifts and adaptations</a:t>
            </a:r>
          </a:p>
          <a:p>
            <a:endParaRPr lang="da-DK"/>
          </a:p>
          <a:p>
            <a:endParaRPr lang="da-DK"/>
          </a:p>
        </p:txBody>
      </p:sp>
      <p:sp>
        <p:nvSpPr>
          <p:cNvPr id="3" name="Pladsholder til tekst 2">
            <a:extLst>
              <a:ext uri="{FF2B5EF4-FFF2-40B4-BE49-F238E27FC236}">
                <a16:creationId xmlns:a16="http://schemas.microsoft.com/office/drawing/2014/main" id="{86B79155-5282-329A-F3DF-657906584BBA}"/>
              </a:ext>
            </a:extLst>
          </p:cNvPr>
          <p:cNvSpPr>
            <a:spLocks noGrp="1"/>
          </p:cNvSpPr>
          <p:nvPr>
            <p:ph type="body" sz="quarter" idx="11"/>
          </p:nvPr>
        </p:nvSpPr>
        <p:spPr/>
        <p:txBody>
          <a:bodyPr lIns="91440" tIns="45720" rIns="91440" bIns="45720" anchor="t"/>
          <a:lstStyle/>
          <a:p>
            <a:r>
              <a:rPr lang="da-DK"/>
              <a:t>Indicators for </a:t>
            </a:r>
            <a:r>
              <a:rPr lang="da-DK" err="1"/>
              <a:t>economy</a:t>
            </a:r>
            <a:r>
              <a:rPr lang="da-DK"/>
              <a:t>, </a:t>
            </a:r>
            <a:r>
              <a:rPr lang="da-DK" err="1"/>
              <a:t>environment</a:t>
            </a:r>
            <a:r>
              <a:rPr lang="da-DK"/>
              <a:t>, and </a:t>
            </a:r>
            <a:r>
              <a:rPr lang="da-DK" err="1"/>
              <a:t>governance</a:t>
            </a:r>
            <a:endParaRPr lang="da-DK"/>
          </a:p>
        </p:txBody>
      </p:sp>
      <p:sp>
        <p:nvSpPr>
          <p:cNvPr id="4" name="Pladsholder til tekst 3">
            <a:extLst>
              <a:ext uri="{FF2B5EF4-FFF2-40B4-BE49-F238E27FC236}">
                <a16:creationId xmlns:a16="http://schemas.microsoft.com/office/drawing/2014/main" id="{69D6616E-A6ED-7D18-8937-47FFFD10204D}"/>
              </a:ext>
            </a:extLst>
          </p:cNvPr>
          <p:cNvSpPr>
            <a:spLocks noGrp="1"/>
          </p:cNvSpPr>
          <p:nvPr>
            <p:ph type="body" sz="quarter" idx="10"/>
          </p:nvPr>
        </p:nvSpPr>
        <p:spPr/>
        <p:txBody>
          <a:bodyPr lIns="91440" tIns="45720" rIns="91440" bIns="45720" anchor="t"/>
          <a:lstStyle/>
          <a:p>
            <a:r>
              <a:rPr lang="da-DK">
                <a:ea typeface="+mj-lt"/>
                <a:cs typeface="+mj-lt"/>
              </a:rPr>
              <a:t>The MICS </a:t>
            </a:r>
            <a:r>
              <a:rPr lang="da-DK" err="1">
                <a:ea typeface="+mj-lt"/>
                <a:cs typeface="+mj-lt"/>
              </a:rPr>
              <a:t>evaluation</a:t>
            </a:r>
            <a:r>
              <a:rPr lang="da-DK">
                <a:ea typeface="+mj-lt"/>
                <a:cs typeface="+mj-lt"/>
              </a:rPr>
              <a:t> framework</a:t>
            </a:r>
          </a:p>
        </p:txBody>
      </p:sp>
      <p:pic>
        <p:nvPicPr>
          <p:cNvPr id="7" name="Picture 4" descr="Et billede, der indeholder tekst, Font/skrifttype, Grafik, skærmbillede&#10;&#10;Beskrivelsen er genereret automatisk">
            <a:hlinkClick r:id="rId2"/>
            <a:extLst>
              <a:ext uri="{FF2B5EF4-FFF2-40B4-BE49-F238E27FC236}">
                <a16:creationId xmlns:a16="http://schemas.microsoft.com/office/drawing/2014/main" id="{2284B9C5-E951-376C-374D-957A074DC36F}"/>
              </a:ext>
            </a:extLst>
          </p:cNvPr>
          <p:cNvPicPr>
            <a:picLocks noChangeAspect="1"/>
          </p:cNvPicPr>
          <p:nvPr/>
        </p:nvPicPr>
        <p:blipFill>
          <a:blip r:embed="rId3"/>
          <a:stretch>
            <a:fillRect/>
          </a:stretch>
        </p:blipFill>
        <p:spPr>
          <a:xfrm>
            <a:off x="8757098" y="125504"/>
            <a:ext cx="2990513" cy="1133903"/>
          </a:xfrm>
          <a:prstGeom prst="rect">
            <a:avLst/>
          </a:prstGeom>
        </p:spPr>
      </p:pic>
    </p:spTree>
    <p:extLst>
      <p:ext uri="{BB962C8B-B14F-4D97-AF65-F5344CB8AC3E}">
        <p14:creationId xmlns:p14="http://schemas.microsoft.com/office/powerpoint/2010/main" val="72372625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AEF2ECE3-3CDD-DD73-EDAB-8548407482FD}"/>
              </a:ext>
            </a:extLst>
          </p:cNvPr>
          <p:cNvSpPr>
            <a:spLocks noGrp="1"/>
          </p:cNvSpPr>
          <p:nvPr>
            <p:ph type="body" sz="quarter" idx="12"/>
          </p:nvPr>
        </p:nvSpPr>
        <p:spPr>
          <a:xfrm>
            <a:off x="611188" y="2274888"/>
            <a:ext cx="11022541" cy="3657600"/>
          </a:xfrm>
        </p:spPr>
        <p:txBody>
          <a:bodyPr lIns="91440" tIns="45720" rIns="91440" bIns="45720" anchor="t"/>
          <a:lstStyle/>
          <a:p>
            <a:r>
              <a:rPr lang="da-DK" sz="2000" b="1" err="1"/>
              <a:t>Individual</a:t>
            </a:r>
            <a:r>
              <a:rPr lang="da-DK" sz="2000" b="1"/>
              <a:t> </a:t>
            </a:r>
            <a:r>
              <a:rPr lang="da-DK" sz="2000" b="1" err="1"/>
              <a:t>level</a:t>
            </a:r>
          </a:p>
          <a:p>
            <a:pPr marL="285750" indent="-285750">
              <a:buChar char="•"/>
            </a:pPr>
            <a:r>
              <a:rPr lang="da-DK"/>
              <a:t>Learning </a:t>
            </a:r>
            <a:r>
              <a:rPr lang="da-DK" err="1"/>
              <a:t>opportunities</a:t>
            </a:r>
            <a:r>
              <a:rPr lang="da-DK"/>
              <a:t>, participation in science, participation in decision-</a:t>
            </a:r>
            <a:r>
              <a:rPr lang="da-DK" err="1"/>
              <a:t>making</a:t>
            </a:r>
            <a:r>
              <a:rPr lang="da-DK"/>
              <a:t>, </a:t>
            </a:r>
            <a:r>
              <a:rPr lang="da-DK">
                <a:ea typeface="+mn-lt"/>
                <a:cs typeface="+mn-lt"/>
              </a:rPr>
              <a:t>science, </a:t>
            </a:r>
            <a:r>
              <a:rPr lang="da-DK" err="1"/>
              <a:t>environmental</a:t>
            </a:r>
            <a:r>
              <a:rPr lang="da-DK"/>
              <a:t> and </a:t>
            </a:r>
            <a:r>
              <a:rPr lang="da-DK" err="1"/>
              <a:t>health</a:t>
            </a:r>
            <a:r>
              <a:rPr lang="da-DK"/>
              <a:t> </a:t>
            </a:r>
            <a:r>
              <a:rPr lang="da-DK" err="1"/>
              <a:t>literacy</a:t>
            </a:r>
            <a:r>
              <a:rPr lang="da-DK"/>
              <a:t>, </a:t>
            </a:r>
            <a:r>
              <a:rPr lang="da-DK" err="1"/>
              <a:t>attitudinal</a:t>
            </a:r>
            <a:r>
              <a:rPr lang="da-DK"/>
              <a:t> and </a:t>
            </a:r>
            <a:r>
              <a:rPr lang="da-DK" err="1"/>
              <a:t>behavioral</a:t>
            </a:r>
            <a:r>
              <a:rPr lang="da-DK"/>
              <a:t> </a:t>
            </a:r>
            <a:r>
              <a:rPr lang="da-DK" err="1"/>
              <a:t>change</a:t>
            </a:r>
            <a:r>
              <a:rPr lang="da-DK"/>
              <a:t>, etc.</a:t>
            </a:r>
            <a:endParaRPr lang="da-DK">
              <a:ea typeface="+mn-lt"/>
              <a:cs typeface="+mn-lt"/>
            </a:endParaRPr>
          </a:p>
          <a:p>
            <a:r>
              <a:rPr lang="da-DK" sz="2000" b="1" err="1"/>
              <a:t>Meso</a:t>
            </a:r>
            <a:r>
              <a:rPr lang="da-DK" sz="2000" b="1"/>
              <a:t> or </a:t>
            </a:r>
            <a:r>
              <a:rPr lang="da-DK" sz="2000" b="1" err="1"/>
              <a:t>institutional</a:t>
            </a:r>
            <a:r>
              <a:rPr lang="da-DK" sz="2000" b="1"/>
              <a:t> </a:t>
            </a:r>
            <a:r>
              <a:rPr lang="da-DK" sz="2000" b="1" err="1"/>
              <a:t>level</a:t>
            </a:r>
            <a:endParaRPr lang="da-DK" sz="2000" b="1"/>
          </a:p>
          <a:p>
            <a:pPr marL="285750" indent="-285750">
              <a:buChar char="•"/>
            </a:pPr>
            <a:r>
              <a:rPr lang="da-DK" err="1"/>
              <a:t>Organizational</a:t>
            </a:r>
            <a:r>
              <a:rPr lang="da-DK">
                <a:ea typeface="+mn-lt"/>
                <a:cs typeface="+mn-lt"/>
              </a:rPr>
              <a:t> </a:t>
            </a:r>
            <a:r>
              <a:rPr lang="da-DK" err="1">
                <a:ea typeface="+mn-lt"/>
                <a:cs typeface="+mn-lt"/>
              </a:rPr>
              <a:t>outcomes</a:t>
            </a:r>
            <a:r>
              <a:rPr lang="da-DK">
                <a:ea typeface="+mn-lt"/>
                <a:cs typeface="+mn-lt"/>
              </a:rPr>
              <a:t>, community-</a:t>
            </a:r>
            <a:r>
              <a:rPr lang="da-DK" err="1">
                <a:ea typeface="+mn-lt"/>
                <a:cs typeface="+mn-lt"/>
              </a:rPr>
              <a:t>building</a:t>
            </a:r>
            <a:r>
              <a:rPr lang="da-DK">
                <a:ea typeface="+mn-lt"/>
                <a:cs typeface="+mn-lt"/>
              </a:rPr>
              <a:t>, community engagement and feedback, </a:t>
            </a:r>
            <a:r>
              <a:rPr lang="da-DK" err="1">
                <a:ea typeface="+mn-lt"/>
                <a:cs typeface="+mn-lt"/>
              </a:rPr>
              <a:t>citizen</a:t>
            </a:r>
            <a:r>
              <a:rPr lang="da-DK">
                <a:ea typeface="+mn-lt"/>
                <a:cs typeface="+mn-lt"/>
              </a:rPr>
              <a:t>-led research </a:t>
            </a:r>
            <a:r>
              <a:rPr lang="da-DK" err="1">
                <a:ea typeface="+mn-lt"/>
                <a:cs typeface="+mn-lt"/>
              </a:rPr>
              <a:t>initiatives</a:t>
            </a:r>
            <a:r>
              <a:rPr lang="da-DK">
                <a:ea typeface="+mn-lt"/>
                <a:cs typeface="+mn-lt"/>
              </a:rPr>
              <a:t> </a:t>
            </a:r>
          </a:p>
          <a:p>
            <a:r>
              <a:rPr lang="da-DK" sz="2000" b="1" err="1">
                <a:ea typeface="+mn-lt"/>
                <a:cs typeface="+mn-lt"/>
              </a:rPr>
              <a:t>Societal</a:t>
            </a:r>
            <a:r>
              <a:rPr lang="da-DK" sz="2000" b="1"/>
              <a:t> </a:t>
            </a:r>
            <a:r>
              <a:rPr lang="da-DK" sz="2000" b="1" err="1"/>
              <a:t>level</a:t>
            </a:r>
            <a:r>
              <a:rPr lang="da-DK" sz="2000" b="1"/>
              <a:t>, </a:t>
            </a:r>
            <a:r>
              <a:rPr lang="da-DK" sz="2000" b="1" err="1"/>
              <a:t>incl</a:t>
            </a:r>
            <a:r>
              <a:rPr lang="da-DK" sz="2000" b="1"/>
              <a:t>. science &amp; society relations</a:t>
            </a:r>
            <a:endParaRPr lang="da-DK" sz="2000"/>
          </a:p>
          <a:p>
            <a:pPr marL="285750" indent="-285750">
              <a:buChar char="•"/>
            </a:pPr>
            <a:r>
              <a:rPr lang="da-DK"/>
              <a:t>Social </a:t>
            </a:r>
            <a:r>
              <a:rPr lang="da-DK" err="1"/>
              <a:t>inclusion</a:t>
            </a:r>
            <a:r>
              <a:rPr lang="da-DK"/>
              <a:t>, population </a:t>
            </a:r>
            <a:r>
              <a:rPr lang="da-DK" err="1"/>
              <a:t>health</a:t>
            </a:r>
            <a:r>
              <a:rPr lang="da-DK"/>
              <a:t> </a:t>
            </a:r>
            <a:r>
              <a:rPr lang="da-DK" err="1"/>
              <a:t>benefits</a:t>
            </a:r>
            <a:r>
              <a:rPr lang="da-DK"/>
              <a:t>, inclusive and </a:t>
            </a:r>
            <a:r>
              <a:rPr lang="da-DK" err="1"/>
              <a:t>constructive</a:t>
            </a:r>
            <a:r>
              <a:rPr lang="da-DK"/>
              <a:t> </a:t>
            </a:r>
            <a:r>
              <a:rPr lang="da-DK" err="1"/>
              <a:t>risk</a:t>
            </a:r>
            <a:r>
              <a:rPr lang="da-DK"/>
              <a:t> </a:t>
            </a:r>
            <a:r>
              <a:rPr lang="da-DK" err="1"/>
              <a:t>assessments</a:t>
            </a:r>
            <a:r>
              <a:rPr lang="da-DK"/>
              <a:t>, public engagement in science, </a:t>
            </a:r>
            <a:r>
              <a:rPr lang="da-DK" err="1"/>
              <a:t>civic</a:t>
            </a:r>
            <a:r>
              <a:rPr lang="da-DK"/>
              <a:t> action, </a:t>
            </a:r>
            <a:r>
              <a:rPr lang="da-DK" err="1"/>
              <a:t>identity</a:t>
            </a:r>
            <a:r>
              <a:rPr lang="da-DK"/>
              <a:t> and </a:t>
            </a:r>
            <a:r>
              <a:rPr lang="da-DK" err="1"/>
              <a:t>activism</a:t>
            </a:r>
          </a:p>
          <a:p>
            <a:r>
              <a:rPr lang="da-DK" sz="2000" b="1"/>
              <a:t>Access to information; </a:t>
            </a:r>
            <a:r>
              <a:rPr lang="da-DK" sz="2000" b="1" err="1"/>
              <a:t>capacity-building</a:t>
            </a:r>
            <a:r>
              <a:rPr lang="da-DK" sz="2000" b="1"/>
              <a:t> &amp; </a:t>
            </a:r>
            <a:r>
              <a:rPr lang="da-DK" sz="2000" b="1" err="1"/>
              <a:t>education</a:t>
            </a:r>
          </a:p>
          <a:p>
            <a:pPr marL="285750" indent="-285750">
              <a:buChar char="•"/>
            </a:pPr>
            <a:r>
              <a:rPr lang="da-DK"/>
              <a:t>Deliberation </a:t>
            </a:r>
            <a:r>
              <a:rPr lang="da-DK" err="1"/>
              <a:t>about</a:t>
            </a:r>
            <a:r>
              <a:rPr lang="da-DK"/>
              <a:t> science, </a:t>
            </a:r>
            <a:r>
              <a:rPr lang="da-DK" err="1">
                <a:ea typeface="+mn-lt"/>
                <a:cs typeface="+mn-lt"/>
              </a:rPr>
              <a:t>environment</a:t>
            </a:r>
            <a:r>
              <a:rPr lang="da-DK">
                <a:ea typeface="+mn-lt"/>
                <a:cs typeface="+mn-lt"/>
              </a:rPr>
              <a:t>, and </a:t>
            </a:r>
            <a:r>
              <a:rPr lang="da-DK" err="1"/>
              <a:t>health</a:t>
            </a:r>
            <a:r>
              <a:rPr lang="da-DK"/>
              <a:t>, </a:t>
            </a:r>
            <a:r>
              <a:rPr lang="da-DK" err="1"/>
              <a:t>awareness</a:t>
            </a:r>
            <a:r>
              <a:rPr lang="da-DK"/>
              <a:t> and </a:t>
            </a:r>
            <a:r>
              <a:rPr lang="da-DK" err="1"/>
              <a:t>responsibility</a:t>
            </a:r>
          </a:p>
          <a:p>
            <a:endParaRPr lang="da-DK"/>
          </a:p>
          <a:p>
            <a:endParaRPr lang="da-DK"/>
          </a:p>
        </p:txBody>
      </p:sp>
      <p:sp>
        <p:nvSpPr>
          <p:cNvPr id="3" name="Pladsholder til tekst 2">
            <a:extLst>
              <a:ext uri="{FF2B5EF4-FFF2-40B4-BE49-F238E27FC236}">
                <a16:creationId xmlns:a16="http://schemas.microsoft.com/office/drawing/2014/main" id="{86B79155-5282-329A-F3DF-657906584BBA}"/>
              </a:ext>
            </a:extLst>
          </p:cNvPr>
          <p:cNvSpPr>
            <a:spLocks noGrp="1"/>
          </p:cNvSpPr>
          <p:nvPr>
            <p:ph type="body" sz="quarter" idx="11"/>
          </p:nvPr>
        </p:nvSpPr>
        <p:spPr/>
        <p:txBody>
          <a:bodyPr lIns="91440" tIns="45720" rIns="91440" bIns="45720" anchor="t"/>
          <a:lstStyle/>
          <a:p>
            <a:r>
              <a:rPr lang="da-DK" err="1"/>
              <a:t>Indicators</a:t>
            </a:r>
            <a:r>
              <a:rPr lang="da-DK"/>
              <a:t> for society and participants</a:t>
            </a:r>
          </a:p>
        </p:txBody>
      </p:sp>
      <p:sp>
        <p:nvSpPr>
          <p:cNvPr id="4" name="Pladsholder til tekst 3">
            <a:extLst>
              <a:ext uri="{FF2B5EF4-FFF2-40B4-BE49-F238E27FC236}">
                <a16:creationId xmlns:a16="http://schemas.microsoft.com/office/drawing/2014/main" id="{69D6616E-A6ED-7D18-8937-47FFFD10204D}"/>
              </a:ext>
            </a:extLst>
          </p:cNvPr>
          <p:cNvSpPr>
            <a:spLocks noGrp="1"/>
          </p:cNvSpPr>
          <p:nvPr>
            <p:ph type="body" sz="quarter" idx="10"/>
          </p:nvPr>
        </p:nvSpPr>
        <p:spPr/>
        <p:txBody>
          <a:bodyPr lIns="91440" tIns="45720" rIns="91440" bIns="45720" anchor="t"/>
          <a:lstStyle/>
          <a:p>
            <a:r>
              <a:rPr lang="da-DK">
                <a:ea typeface="+mj-lt"/>
                <a:cs typeface="+mj-lt"/>
              </a:rPr>
              <a:t>The MICS </a:t>
            </a:r>
            <a:r>
              <a:rPr lang="da-DK" err="1">
                <a:ea typeface="+mj-lt"/>
                <a:cs typeface="+mj-lt"/>
              </a:rPr>
              <a:t>evaluation</a:t>
            </a:r>
            <a:r>
              <a:rPr lang="da-DK">
                <a:ea typeface="+mj-lt"/>
                <a:cs typeface="+mj-lt"/>
              </a:rPr>
              <a:t> framework</a:t>
            </a:r>
          </a:p>
        </p:txBody>
      </p:sp>
      <p:pic>
        <p:nvPicPr>
          <p:cNvPr id="7" name="Picture 4" descr="Et billede, der indeholder tekst, Font/skrifttype, Grafik, skærmbillede&#10;&#10;Beskrivelsen er genereret automatisk">
            <a:hlinkClick r:id="rId2"/>
            <a:extLst>
              <a:ext uri="{FF2B5EF4-FFF2-40B4-BE49-F238E27FC236}">
                <a16:creationId xmlns:a16="http://schemas.microsoft.com/office/drawing/2014/main" id="{466A3515-48E9-4774-ADDF-E76A35315037}"/>
              </a:ext>
            </a:extLst>
          </p:cNvPr>
          <p:cNvPicPr>
            <a:picLocks noChangeAspect="1"/>
          </p:cNvPicPr>
          <p:nvPr/>
        </p:nvPicPr>
        <p:blipFill>
          <a:blip r:embed="rId3"/>
          <a:stretch>
            <a:fillRect/>
          </a:stretch>
        </p:blipFill>
        <p:spPr>
          <a:xfrm>
            <a:off x="8757098" y="125504"/>
            <a:ext cx="2990513" cy="1133903"/>
          </a:xfrm>
          <a:prstGeom prst="rect">
            <a:avLst/>
          </a:prstGeom>
        </p:spPr>
      </p:pic>
    </p:spTree>
    <p:extLst>
      <p:ext uri="{BB962C8B-B14F-4D97-AF65-F5344CB8AC3E}">
        <p14:creationId xmlns:p14="http://schemas.microsoft.com/office/powerpoint/2010/main" val="148229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E82B00B-F761-2CC0-9247-BE1726682E7A}"/>
              </a:ext>
            </a:extLst>
          </p:cNvPr>
          <p:cNvSpPr>
            <a:spLocks noGrp="1"/>
          </p:cNvSpPr>
          <p:nvPr>
            <p:ph type="body" sz="quarter" idx="12"/>
          </p:nvPr>
        </p:nvSpPr>
        <p:spPr/>
        <p:txBody>
          <a:bodyPr/>
          <a:lstStyle/>
          <a:p>
            <a:r>
              <a:rPr lang="en-US" sz="2400" b="1" dirty="0"/>
              <a:t>Training Module 1.1: Research design and methodologies</a:t>
            </a:r>
          </a:p>
          <a:p>
            <a:pPr marL="971550" lvl="1" indent="-285750"/>
            <a:r>
              <a:rPr lang="en-US" sz="2000" dirty="0"/>
              <a:t>Training Module 1.1.1: Citizen science methodologies</a:t>
            </a:r>
          </a:p>
          <a:p>
            <a:pPr marL="971550" lvl="1" indent="-285750"/>
            <a:r>
              <a:rPr lang="en-US" sz="2000" dirty="0"/>
              <a:t>Training Module 1.1.2: Assessing the suitability of citizen science for your research</a:t>
            </a:r>
          </a:p>
          <a:p>
            <a:pPr marL="971550" lvl="1" indent="-285750"/>
            <a:r>
              <a:rPr lang="en-US" sz="2000" dirty="0"/>
              <a:t>Training Module 1.1.3: Interactive session: Employing a decision framework to determine whether your ideas are suitable for citizen science</a:t>
            </a:r>
          </a:p>
          <a:p>
            <a:pPr marL="285750" indent="-285750"/>
            <a:r>
              <a:rPr lang="en-US" sz="2400" b="1" dirty="0"/>
              <a:t>Training Module 1.2: Open science practices</a:t>
            </a:r>
          </a:p>
          <a:p>
            <a:pPr marL="971550" lvl="1" indent="-285750"/>
            <a:r>
              <a:rPr lang="en-US" sz="2000" dirty="0"/>
              <a:t>Training Module 1.2.1: Data management and open science practices in citizen science projects </a:t>
            </a:r>
          </a:p>
          <a:p>
            <a:pPr marL="971550" lvl="1" indent="-285750"/>
            <a:r>
              <a:rPr lang="en-US" sz="2000" dirty="0"/>
              <a:t>Training Module 1</a:t>
            </a:r>
            <a:r>
              <a:rPr lang="da-DK" sz="2000" dirty="0"/>
              <a:t>.2.2: Public engagement and </a:t>
            </a:r>
            <a:r>
              <a:rPr lang="da-DK" sz="2000" dirty="0" err="1"/>
              <a:t>volunteer</a:t>
            </a:r>
            <a:r>
              <a:rPr lang="da-DK" sz="2000" dirty="0"/>
              <a:t> management</a:t>
            </a:r>
          </a:p>
          <a:p>
            <a:pPr marL="971550" lvl="1" indent="-285750"/>
            <a:r>
              <a:rPr lang="en-US" sz="2000" dirty="0"/>
              <a:t>Training Module 1</a:t>
            </a:r>
            <a:r>
              <a:rPr lang="da-DK" sz="2000" dirty="0"/>
              <a:t>.2.3: Interactive session: </a:t>
            </a:r>
            <a:r>
              <a:rPr lang="da-DK" sz="2000" dirty="0" err="1"/>
              <a:t>Navigating</a:t>
            </a:r>
            <a:r>
              <a:rPr lang="da-DK" sz="2000" dirty="0"/>
              <a:t> data management, </a:t>
            </a:r>
            <a:r>
              <a:rPr lang="da-DK" sz="2000" dirty="0" err="1"/>
              <a:t>volunteer</a:t>
            </a:r>
            <a:r>
              <a:rPr lang="da-DK" sz="2000" dirty="0"/>
              <a:t> management, and </a:t>
            </a:r>
            <a:r>
              <a:rPr lang="da-DK" sz="2000" dirty="0" err="1"/>
              <a:t>communication</a:t>
            </a:r>
            <a:r>
              <a:rPr lang="da-DK" sz="2000" dirty="0"/>
              <a:t> in </a:t>
            </a:r>
            <a:r>
              <a:rPr lang="da-DK" sz="2000" dirty="0" err="1"/>
              <a:t>citizen</a:t>
            </a:r>
            <a:r>
              <a:rPr lang="da-DK" sz="2000" dirty="0"/>
              <a:t> science </a:t>
            </a:r>
            <a:r>
              <a:rPr lang="da-DK" sz="2000" dirty="0" err="1"/>
              <a:t>projects</a:t>
            </a:r>
            <a:endParaRPr lang="da-DK" sz="2000" dirty="0"/>
          </a:p>
        </p:txBody>
      </p:sp>
      <p:sp>
        <p:nvSpPr>
          <p:cNvPr id="5" name="Text Placeholder 4">
            <a:extLst>
              <a:ext uri="{FF2B5EF4-FFF2-40B4-BE49-F238E27FC236}">
                <a16:creationId xmlns:a16="http://schemas.microsoft.com/office/drawing/2014/main" id="{2657115A-AFCC-3AF1-42EF-7C7D90AE4769}"/>
              </a:ext>
            </a:extLst>
          </p:cNvPr>
          <p:cNvSpPr>
            <a:spLocks noGrp="1"/>
          </p:cNvSpPr>
          <p:nvPr>
            <p:ph type="body" sz="quarter" idx="11"/>
          </p:nvPr>
        </p:nvSpPr>
        <p:spPr/>
        <p:txBody>
          <a:bodyPr/>
          <a:lstStyle/>
          <a:p>
            <a:r>
              <a:rPr lang="en-US" dirty="0"/>
              <a:t>Training Program 1</a:t>
            </a:r>
            <a:endParaRPr lang="da-DK" dirty="0"/>
          </a:p>
        </p:txBody>
      </p:sp>
      <p:sp>
        <p:nvSpPr>
          <p:cNvPr id="4" name="Text Placeholder 3">
            <a:extLst>
              <a:ext uri="{FF2B5EF4-FFF2-40B4-BE49-F238E27FC236}">
                <a16:creationId xmlns:a16="http://schemas.microsoft.com/office/drawing/2014/main" id="{FAADF9EA-9F8D-5533-8935-BC2B0F953E22}"/>
              </a:ext>
            </a:extLst>
          </p:cNvPr>
          <p:cNvSpPr>
            <a:spLocks noGrp="1"/>
          </p:cNvSpPr>
          <p:nvPr>
            <p:ph type="body" sz="quarter" idx="10"/>
          </p:nvPr>
        </p:nvSpPr>
        <p:spPr/>
        <p:txBody>
          <a:bodyPr/>
          <a:lstStyle/>
          <a:p>
            <a:r>
              <a:rPr lang="en-US" dirty="0"/>
              <a:t>Intervention Area: Research</a:t>
            </a:r>
            <a:endParaRPr lang="da-DK" dirty="0"/>
          </a:p>
        </p:txBody>
      </p:sp>
    </p:spTree>
    <p:extLst>
      <p:ext uri="{BB962C8B-B14F-4D97-AF65-F5344CB8AC3E}">
        <p14:creationId xmlns:p14="http://schemas.microsoft.com/office/powerpoint/2010/main" val="633936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3244069-2B72-326E-B2DF-6AF5A60315E7}"/>
              </a:ext>
            </a:extLst>
          </p:cNvPr>
          <p:cNvSpPr>
            <a:spLocks noGrp="1"/>
          </p:cNvSpPr>
          <p:nvPr>
            <p:ph type="body" sz="quarter" idx="12"/>
          </p:nvPr>
        </p:nvSpPr>
        <p:spPr>
          <a:xfrm>
            <a:off x="1109662" y="2328668"/>
            <a:ext cx="5120315" cy="2829927"/>
          </a:xfrm>
        </p:spPr>
        <p:txBody>
          <a:bodyPr/>
          <a:lstStyle/>
          <a:p>
            <a:r>
              <a:rPr lang="en-US"/>
              <a:t>Assessing the suitability of citizen science for your research project </a:t>
            </a:r>
          </a:p>
        </p:txBody>
      </p:sp>
      <p:sp>
        <p:nvSpPr>
          <p:cNvPr id="12" name="Text Placeholder 1">
            <a:extLst>
              <a:ext uri="{FF2B5EF4-FFF2-40B4-BE49-F238E27FC236}">
                <a16:creationId xmlns:a16="http://schemas.microsoft.com/office/drawing/2014/main" id="{C72AFEBE-C8F6-E5A8-3261-FA66034DBDFE}"/>
              </a:ext>
            </a:extLst>
          </p:cNvPr>
          <p:cNvSpPr txBox="1">
            <a:spLocks/>
          </p:cNvSpPr>
          <p:nvPr/>
        </p:nvSpPr>
        <p:spPr>
          <a:xfrm>
            <a:off x="1109661" y="5284203"/>
            <a:ext cx="3824647" cy="3980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Training Module 1.1.2</a:t>
            </a:r>
            <a:endParaRPr lang="da-DK"/>
          </a:p>
        </p:txBody>
      </p:sp>
    </p:spTree>
    <p:extLst>
      <p:ext uri="{BB962C8B-B14F-4D97-AF65-F5344CB8AC3E}">
        <p14:creationId xmlns:p14="http://schemas.microsoft.com/office/powerpoint/2010/main" val="198562516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B6915787-07F9-CB4E-C20B-98ED270B77F2}"/>
              </a:ext>
            </a:extLst>
          </p:cNvPr>
          <p:cNvSpPr>
            <a:spLocks noGrp="1"/>
          </p:cNvSpPr>
          <p:nvPr>
            <p:ph type="body" sz="quarter" idx="12"/>
          </p:nvPr>
        </p:nvSpPr>
        <p:spPr/>
        <p:txBody>
          <a:bodyPr lIns="91440" tIns="45720" rIns="91440" bIns="45720" anchor="t"/>
          <a:lstStyle/>
          <a:p>
            <a:pPr marL="342900" indent="-342900">
              <a:buAutoNum type="arabicPeriod"/>
            </a:pPr>
            <a:r>
              <a:rPr lang="da-DK" sz="2200" b="1" err="1"/>
              <a:t>Multidimensional</a:t>
            </a:r>
            <a:r>
              <a:rPr lang="da-DK" sz="2200" b="1"/>
              <a:t> </a:t>
            </a:r>
            <a:r>
              <a:rPr lang="da-DK" sz="2200" b="1" err="1"/>
              <a:t>evaluation</a:t>
            </a:r>
            <a:r>
              <a:rPr lang="da-DK" sz="2200" b="1"/>
              <a:t>: </a:t>
            </a:r>
            <a:r>
              <a:rPr lang="da-DK" sz="2200" err="1"/>
              <a:t>Assessment</a:t>
            </a:r>
            <a:r>
              <a:rPr lang="da-DK" sz="2200"/>
              <a:t> of </a:t>
            </a:r>
            <a:r>
              <a:rPr lang="da-DK" sz="2200" err="1"/>
              <a:t>citizen</a:t>
            </a:r>
            <a:r>
              <a:rPr lang="da-DK" sz="2200"/>
              <a:t> science </a:t>
            </a:r>
            <a:r>
              <a:rPr lang="da-DK" sz="2200" err="1"/>
              <a:t>should</a:t>
            </a:r>
            <a:r>
              <a:rPr lang="da-DK" sz="2200"/>
              <a:t> </a:t>
            </a:r>
            <a:r>
              <a:rPr lang="da-DK" sz="2200" err="1"/>
              <a:t>encompass</a:t>
            </a:r>
            <a:r>
              <a:rPr lang="da-DK" sz="2200"/>
              <a:t> multiple dimensions, </a:t>
            </a:r>
            <a:r>
              <a:rPr lang="da-DK" sz="2200" err="1"/>
              <a:t>including</a:t>
            </a:r>
            <a:r>
              <a:rPr lang="da-DK" sz="2200"/>
              <a:t> </a:t>
            </a:r>
            <a:r>
              <a:rPr lang="da-DK" sz="2200" err="1"/>
              <a:t>scientific</a:t>
            </a:r>
            <a:r>
              <a:rPr lang="da-DK" sz="2200"/>
              <a:t> </a:t>
            </a:r>
            <a:r>
              <a:rPr lang="da-DK" sz="2200" err="1"/>
              <a:t>impact</a:t>
            </a:r>
            <a:r>
              <a:rPr lang="da-DK" sz="2200"/>
              <a:t>, </a:t>
            </a:r>
            <a:r>
              <a:rPr lang="da-DK" sz="2200" err="1"/>
              <a:t>societal</a:t>
            </a:r>
            <a:r>
              <a:rPr lang="da-DK" sz="2200"/>
              <a:t> </a:t>
            </a:r>
            <a:r>
              <a:rPr lang="da-DK" sz="2200" err="1"/>
              <a:t>impact</a:t>
            </a:r>
            <a:r>
              <a:rPr lang="da-DK" sz="2200"/>
              <a:t>, and the </a:t>
            </a:r>
            <a:r>
              <a:rPr lang="da-DK" sz="2200" err="1"/>
              <a:t>impact</a:t>
            </a:r>
            <a:r>
              <a:rPr lang="da-DK" sz="2200"/>
              <a:t> on participants. This </a:t>
            </a:r>
            <a:r>
              <a:rPr lang="da-DK" sz="2200" err="1"/>
              <a:t>multifaceted</a:t>
            </a:r>
            <a:r>
              <a:rPr lang="da-DK" sz="2200"/>
              <a:t> approach provides a </a:t>
            </a:r>
            <a:r>
              <a:rPr lang="da-DK" sz="2200" err="1"/>
              <a:t>comprehensive</a:t>
            </a:r>
            <a:r>
              <a:rPr lang="da-DK" sz="2200"/>
              <a:t> </a:t>
            </a:r>
            <a:r>
              <a:rPr lang="da-DK" sz="2200" err="1"/>
              <a:t>understanding</a:t>
            </a:r>
            <a:r>
              <a:rPr lang="da-DK" sz="2200"/>
              <a:t> of the </a:t>
            </a:r>
            <a:r>
              <a:rPr lang="da-DK" sz="2200" err="1"/>
              <a:t>project's</a:t>
            </a:r>
            <a:r>
              <a:rPr lang="da-DK" sz="2200"/>
              <a:t> </a:t>
            </a:r>
            <a:r>
              <a:rPr lang="da-DK" sz="2200" err="1"/>
              <a:t>effectiveness</a:t>
            </a:r>
            <a:r>
              <a:rPr lang="da-DK" sz="2200"/>
              <a:t>.</a:t>
            </a:r>
          </a:p>
          <a:p>
            <a:pPr marL="342900" indent="-342900">
              <a:buAutoNum type="arabicPeriod"/>
            </a:pPr>
            <a:r>
              <a:rPr lang="da-DK" sz="2200" b="1"/>
              <a:t>Diverse </a:t>
            </a:r>
            <a:r>
              <a:rPr lang="da-DK" sz="2200" b="1" err="1"/>
              <a:t>assessment</a:t>
            </a:r>
            <a:r>
              <a:rPr lang="da-DK" sz="2200" b="1"/>
              <a:t> </a:t>
            </a:r>
            <a:r>
              <a:rPr lang="da-DK" sz="2200" b="1" err="1"/>
              <a:t>criteria</a:t>
            </a:r>
            <a:r>
              <a:rPr lang="da-DK" sz="2200" b="1"/>
              <a:t>:</a:t>
            </a:r>
            <a:r>
              <a:rPr lang="da-DK" sz="2200"/>
              <a:t> </a:t>
            </a:r>
            <a:r>
              <a:rPr lang="da-DK" sz="2200" err="1"/>
              <a:t>Effective</a:t>
            </a:r>
            <a:r>
              <a:rPr lang="da-DK" sz="2200"/>
              <a:t> </a:t>
            </a:r>
            <a:r>
              <a:rPr lang="da-DK" sz="2200" err="1"/>
              <a:t>assessment</a:t>
            </a:r>
            <a:r>
              <a:rPr lang="da-DK" sz="2200"/>
              <a:t> </a:t>
            </a:r>
            <a:r>
              <a:rPr lang="da-DK" sz="2200" err="1"/>
              <a:t>involves</a:t>
            </a:r>
            <a:r>
              <a:rPr lang="da-DK" sz="2200"/>
              <a:t> the </a:t>
            </a:r>
            <a:r>
              <a:rPr lang="da-DK" sz="2200" err="1"/>
              <a:t>development</a:t>
            </a:r>
            <a:r>
              <a:rPr lang="da-DK" sz="2200"/>
              <a:t> of diverse and </a:t>
            </a:r>
            <a:r>
              <a:rPr lang="da-DK" sz="2200" err="1"/>
              <a:t>context-specific</a:t>
            </a:r>
            <a:r>
              <a:rPr lang="da-DK" sz="2200"/>
              <a:t> </a:t>
            </a:r>
            <a:r>
              <a:rPr lang="da-DK" sz="2200" err="1"/>
              <a:t>assessment</a:t>
            </a:r>
            <a:r>
              <a:rPr lang="da-DK" sz="2200"/>
              <a:t> </a:t>
            </a:r>
            <a:r>
              <a:rPr lang="da-DK" sz="2200" err="1"/>
              <a:t>criteria</a:t>
            </a:r>
            <a:r>
              <a:rPr lang="da-DK" sz="2200"/>
              <a:t>, </a:t>
            </a:r>
            <a:r>
              <a:rPr lang="da-DK" sz="2200" err="1"/>
              <a:t>considering</a:t>
            </a:r>
            <a:r>
              <a:rPr lang="da-DK" sz="2200"/>
              <a:t> the </a:t>
            </a:r>
            <a:r>
              <a:rPr lang="da-DK" sz="2200" err="1"/>
              <a:t>unique</a:t>
            </a:r>
            <a:r>
              <a:rPr lang="da-DK" sz="2200"/>
              <a:t> </a:t>
            </a:r>
            <a:r>
              <a:rPr lang="da-DK" sz="2200" err="1"/>
              <a:t>goals</a:t>
            </a:r>
            <a:r>
              <a:rPr lang="da-DK" sz="2200"/>
              <a:t> and </a:t>
            </a:r>
            <a:r>
              <a:rPr lang="da-DK" sz="2200" err="1"/>
              <a:t>objectives</a:t>
            </a:r>
            <a:r>
              <a:rPr lang="da-DK" sz="2200"/>
              <a:t> of </a:t>
            </a:r>
            <a:r>
              <a:rPr lang="da-DK" sz="2200" err="1"/>
              <a:t>each</a:t>
            </a:r>
            <a:r>
              <a:rPr lang="da-DK" sz="2200"/>
              <a:t> </a:t>
            </a:r>
            <a:r>
              <a:rPr lang="da-DK" sz="2200" err="1"/>
              <a:t>project</a:t>
            </a:r>
            <a:r>
              <a:rPr lang="da-DK" sz="2200"/>
              <a:t>.</a:t>
            </a:r>
          </a:p>
          <a:p>
            <a:pPr marL="342900" indent="-342900">
              <a:buAutoNum type="arabicPeriod"/>
            </a:pPr>
            <a:r>
              <a:rPr lang="da-DK" sz="2200" b="1" err="1"/>
              <a:t>Continuous</a:t>
            </a:r>
            <a:r>
              <a:rPr lang="da-DK" sz="2200" b="1"/>
              <a:t> </a:t>
            </a:r>
            <a:r>
              <a:rPr lang="da-DK" sz="2200" b="1" err="1"/>
              <a:t>improvement</a:t>
            </a:r>
            <a:r>
              <a:rPr lang="da-DK" sz="2200" b="1"/>
              <a:t>:</a:t>
            </a:r>
            <a:r>
              <a:rPr lang="da-DK" sz="2200"/>
              <a:t> </a:t>
            </a:r>
            <a:r>
              <a:rPr lang="da-DK" sz="2200" err="1"/>
              <a:t>Assessment</a:t>
            </a:r>
            <a:r>
              <a:rPr lang="da-DK" sz="2200"/>
              <a:t> is not just a </a:t>
            </a:r>
            <a:r>
              <a:rPr lang="da-DK" sz="2200" err="1"/>
              <a:t>one</a:t>
            </a:r>
            <a:r>
              <a:rPr lang="da-DK" sz="2200"/>
              <a:t>-time </a:t>
            </a:r>
            <a:r>
              <a:rPr lang="da-DK" sz="2200" err="1"/>
              <a:t>process</a:t>
            </a:r>
            <a:r>
              <a:rPr lang="da-DK" sz="2200"/>
              <a:t> but an </a:t>
            </a:r>
            <a:r>
              <a:rPr lang="da-DK" sz="2200" err="1"/>
              <a:t>ongoing</a:t>
            </a:r>
            <a:r>
              <a:rPr lang="da-DK" sz="2200"/>
              <a:t> </a:t>
            </a:r>
            <a:r>
              <a:rPr lang="da-DK" sz="2200" err="1"/>
              <a:t>effort</a:t>
            </a:r>
            <a:r>
              <a:rPr lang="da-DK" sz="2200"/>
              <a:t>. It </a:t>
            </a:r>
            <a:r>
              <a:rPr lang="da-DK" sz="2200" err="1"/>
              <a:t>should</a:t>
            </a:r>
            <a:r>
              <a:rPr lang="da-DK" sz="2200"/>
              <a:t> </a:t>
            </a:r>
            <a:r>
              <a:rPr lang="da-DK" sz="2200" err="1"/>
              <a:t>inform</a:t>
            </a:r>
            <a:r>
              <a:rPr lang="da-DK" sz="2200"/>
              <a:t> </a:t>
            </a:r>
            <a:r>
              <a:rPr lang="da-DK" sz="2200" err="1"/>
              <a:t>project</a:t>
            </a:r>
            <a:r>
              <a:rPr lang="da-DK" sz="2200"/>
              <a:t> </a:t>
            </a:r>
            <a:r>
              <a:rPr lang="da-DK" sz="2200" err="1"/>
              <a:t>improvements</a:t>
            </a:r>
            <a:r>
              <a:rPr lang="da-DK" sz="2200"/>
              <a:t> and adaptations over time, </a:t>
            </a:r>
            <a:r>
              <a:rPr lang="da-DK" sz="2200" err="1"/>
              <a:t>ensuring</a:t>
            </a:r>
            <a:r>
              <a:rPr lang="da-DK" sz="2200"/>
              <a:t> </a:t>
            </a:r>
            <a:r>
              <a:rPr lang="da-DK" sz="2200" err="1"/>
              <a:t>that</a:t>
            </a:r>
            <a:r>
              <a:rPr lang="da-DK" sz="2200"/>
              <a:t> </a:t>
            </a:r>
            <a:r>
              <a:rPr lang="da-DK" sz="2200" err="1"/>
              <a:t>citizen</a:t>
            </a:r>
            <a:r>
              <a:rPr lang="da-DK" sz="2200"/>
              <a:t> science </a:t>
            </a:r>
            <a:r>
              <a:rPr lang="da-DK" sz="2200" err="1"/>
              <a:t>initiatives</a:t>
            </a:r>
            <a:r>
              <a:rPr lang="da-DK" sz="2200"/>
              <a:t> </a:t>
            </a:r>
            <a:r>
              <a:rPr lang="da-DK" sz="2200" err="1"/>
              <a:t>remain</a:t>
            </a:r>
            <a:r>
              <a:rPr lang="da-DK" sz="2200"/>
              <a:t> </a:t>
            </a:r>
            <a:r>
              <a:rPr lang="da-DK" sz="2200" err="1"/>
              <a:t>effective</a:t>
            </a:r>
            <a:r>
              <a:rPr lang="da-DK" sz="2200"/>
              <a:t> and relevant.</a:t>
            </a:r>
          </a:p>
          <a:p>
            <a:endParaRPr lang="da-DK" sz="2200"/>
          </a:p>
        </p:txBody>
      </p:sp>
      <p:sp>
        <p:nvSpPr>
          <p:cNvPr id="3" name="Pladsholder til tekst 2">
            <a:extLst>
              <a:ext uri="{FF2B5EF4-FFF2-40B4-BE49-F238E27FC236}">
                <a16:creationId xmlns:a16="http://schemas.microsoft.com/office/drawing/2014/main" id="{CE571019-C099-C4C0-CA76-62BAB50DF116}"/>
              </a:ext>
            </a:extLst>
          </p:cNvPr>
          <p:cNvSpPr>
            <a:spLocks noGrp="1"/>
          </p:cNvSpPr>
          <p:nvPr>
            <p:ph type="body" sz="quarter" idx="11"/>
          </p:nvPr>
        </p:nvSpPr>
        <p:spPr/>
        <p:txBody>
          <a:bodyPr lIns="91440" tIns="45720" rIns="91440" bIns="45720" anchor="t"/>
          <a:lstStyle/>
          <a:p>
            <a:r>
              <a:rPr lang="da-DK"/>
              <a:t>Key </a:t>
            </a:r>
            <a:r>
              <a:rPr lang="da-DK" err="1"/>
              <a:t>take-aways</a:t>
            </a:r>
          </a:p>
        </p:txBody>
      </p:sp>
      <p:sp>
        <p:nvSpPr>
          <p:cNvPr id="4" name="Pladsholder til tekst 3">
            <a:extLst>
              <a:ext uri="{FF2B5EF4-FFF2-40B4-BE49-F238E27FC236}">
                <a16:creationId xmlns:a16="http://schemas.microsoft.com/office/drawing/2014/main" id="{4AEBC39E-EA73-9E96-6510-5719270A3127}"/>
              </a:ext>
            </a:extLst>
          </p:cNvPr>
          <p:cNvSpPr>
            <a:spLocks noGrp="1"/>
          </p:cNvSpPr>
          <p:nvPr>
            <p:ph type="body" sz="quarter" idx="10"/>
          </p:nvPr>
        </p:nvSpPr>
        <p:spPr/>
        <p:txBody>
          <a:bodyPr lIns="91440" tIns="45720" rIns="91440" bIns="45720" anchor="t"/>
          <a:lstStyle/>
          <a:p>
            <a:r>
              <a:rPr lang="da-DK" err="1"/>
              <a:t>Assessment</a:t>
            </a:r>
            <a:r>
              <a:rPr lang="da-DK"/>
              <a:t> </a:t>
            </a:r>
            <a:r>
              <a:rPr lang="da-DK" err="1"/>
              <a:t>criteria</a:t>
            </a:r>
            <a:r>
              <a:rPr lang="da-DK"/>
              <a:t> for </a:t>
            </a:r>
            <a:r>
              <a:rPr lang="da-DK" err="1"/>
              <a:t>citizen</a:t>
            </a:r>
            <a:r>
              <a:rPr lang="da-DK"/>
              <a:t> science</a:t>
            </a:r>
          </a:p>
        </p:txBody>
      </p:sp>
    </p:spTree>
    <p:extLst>
      <p:ext uri="{BB962C8B-B14F-4D97-AF65-F5344CB8AC3E}">
        <p14:creationId xmlns:p14="http://schemas.microsoft.com/office/powerpoint/2010/main" val="199332581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109662" y="5178218"/>
            <a:ext cx="3732682" cy="347212"/>
          </a:xfrm>
        </p:spPr>
        <p:txBody>
          <a:bodyPr/>
          <a:lstStyle/>
          <a:p>
            <a:r>
              <a:rPr lang="en-GB" dirty="0"/>
              <a:t>Training Module 4.1.3 Interactive session</a:t>
            </a:r>
          </a:p>
        </p:txBody>
      </p:sp>
      <p:sp>
        <p:nvSpPr>
          <p:cNvPr id="5" name="Text Placeholder 4">
            <a:extLst>
              <a:ext uri="{FF2B5EF4-FFF2-40B4-BE49-F238E27FC236}">
                <a16:creationId xmlns:a16="http://schemas.microsoft.com/office/drawing/2014/main" id="{6BCA08A1-C903-479B-884A-D6D2AF99CD55}"/>
              </a:ext>
            </a:extLst>
          </p:cNvPr>
          <p:cNvSpPr>
            <a:spLocks noGrp="1"/>
          </p:cNvSpPr>
          <p:nvPr>
            <p:ph type="body" sz="quarter" idx="12"/>
          </p:nvPr>
        </p:nvSpPr>
        <p:spPr>
          <a:xfrm>
            <a:off x="1109662" y="2754630"/>
            <a:ext cx="5120315" cy="577850"/>
          </a:xfrm>
        </p:spPr>
        <p:txBody>
          <a:bodyPr lIns="91440" tIns="45720" rIns="91440" bIns="45720" anchor="t"/>
          <a:lstStyle/>
          <a:p>
            <a:r>
              <a:rPr lang="it-IT" err="1"/>
              <a:t>Assessing</a:t>
            </a:r>
            <a:r>
              <a:rPr lang="it-IT"/>
              <a:t> </a:t>
            </a:r>
            <a:r>
              <a:rPr lang="it-IT" err="1"/>
              <a:t>citizen</a:t>
            </a:r>
            <a:r>
              <a:rPr lang="it-IT"/>
              <a:t> science impact: Collaborative </a:t>
            </a:r>
            <a:r>
              <a:rPr lang="it-IT" err="1"/>
              <a:t>criteria</a:t>
            </a:r>
            <a:r>
              <a:rPr lang="it-IT"/>
              <a:t> design</a:t>
            </a:r>
          </a:p>
        </p:txBody>
      </p:sp>
    </p:spTree>
    <p:extLst>
      <p:ext uri="{BB962C8B-B14F-4D97-AF65-F5344CB8AC3E}">
        <p14:creationId xmlns:p14="http://schemas.microsoft.com/office/powerpoint/2010/main" val="29127443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lIns="91440" tIns="45720" rIns="91440" bIns="45720" anchor="t"/>
          <a:lstStyle/>
          <a:p>
            <a:r>
              <a:rPr lang="en-US" dirty="0"/>
              <a:t>Interactive session: Assessing citizen science impact</a:t>
            </a:r>
            <a:endParaRPr lang="en-GB" dirty="0"/>
          </a:p>
        </p:txBody>
      </p:sp>
      <p:graphicFrame>
        <p:nvGraphicFramePr>
          <p:cNvPr id="6" name="Table 5">
            <a:extLst>
              <a:ext uri="{FF2B5EF4-FFF2-40B4-BE49-F238E27FC236}">
                <a16:creationId xmlns:a16="http://schemas.microsoft.com/office/drawing/2014/main" id="{7B294C02-E56D-6047-343B-B657505ED7BA}"/>
              </a:ext>
            </a:extLst>
          </p:cNvPr>
          <p:cNvGraphicFramePr>
            <a:graphicFrameLocks noGrp="1"/>
          </p:cNvGraphicFramePr>
          <p:nvPr/>
        </p:nvGraphicFramePr>
        <p:xfrm>
          <a:off x="894272" y="1391225"/>
          <a:ext cx="10403456" cy="4333713"/>
        </p:xfrm>
        <a:graphic>
          <a:graphicData uri="http://schemas.openxmlformats.org/drawingml/2006/table">
            <a:tbl>
              <a:tblPr firstRow="1" firstCol="1" bandRow="1">
                <a:tableStyleId>{5C22544A-7EE6-4342-B048-85BDC9FD1C3A}</a:tableStyleId>
              </a:tblPr>
              <a:tblGrid>
                <a:gridCol w="1944425">
                  <a:extLst>
                    <a:ext uri="{9D8B030D-6E8A-4147-A177-3AD203B41FA5}">
                      <a16:colId xmlns:a16="http://schemas.microsoft.com/office/drawing/2014/main" val="2087581959"/>
                    </a:ext>
                  </a:extLst>
                </a:gridCol>
                <a:gridCol w="8459031">
                  <a:extLst>
                    <a:ext uri="{9D8B030D-6E8A-4147-A177-3AD203B41FA5}">
                      <a16:colId xmlns:a16="http://schemas.microsoft.com/office/drawing/2014/main" val="631556201"/>
                    </a:ext>
                  </a:extLst>
                </a:gridCol>
              </a:tblGrid>
              <a:tr h="390796">
                <a:tc>
                  <a:txBody>
                    <a:bodyPr/>
                    <a:lstStyle/>
                    <a:p>
                      <a:r>
                        <a:rPr lang="da-DK" sz="1400">
                          <a:effectLst/>
                        </a:rPr>
                        <a:t>Program</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da-DK" sz="1400">
                          <a:effectLst/>
                        </a:rPr>
                        <a:t>Task</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4048619457"/>
                  </a:ext>
                </a:extLst>
              </a:tr>
              <a:tr h="990621">
                <a:tc>
                  <a:txBody>
                    <a:bodyPr/>
                    <a:lstStyle/>
                    <a:p>
                      <a:r>
                        <a:rPr lang="en-US" sz="1400" dirty="0">
                          <a:effectLst/>
                        </a:rPr>
                        <a:t>Project selection</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In</a:t>
                      </a:r>
                      <a:r>
                        <a:rPr lang="en-US" sz="1400" baseline="0" dirty="0">
                          <a:effectLst/>
                        </a:rPr>
                        <a:t> smaller groups, p</a:t>
                      </a:r>
                      <a:r>
                        <a:rPr lang="en-US" sz="1400" dirty="0">
                          <a:effectLst/>
                        </a:rPr>
                        <a:t>articipants choose to work either own</a:t>
                      </a:r>
                      <a:r>
                        <a:rPr lang="en-US" sz="1400" baseline="0" dirty="0">
                          <a:effectLst/>
                        </a:rPr>
                        <a:t> CS project or the hypothetical CS project called “Pollinator Paradise”. If they opt for the latter option, they will familiarize themselves with the project as outlined in the handout.</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3676468317"/>
                  </a:ext>
                </a:extLst>
              </a:tr>
              <a:tr h="1033318">
                <a:tc>
                  <a:txBody>
                    <a:bodyPr/>
                    <a:lstStyle/>
                    <a:p>
                      <a:r>
                        <a:rPr lang="en-US" sz="1400" dirty="0">
                          <a:effectLst/>
                        </a:rPr>
                        <a:t>Brainstorming on assessment criteria</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pPr marL="0" indent="0">
                        <a:buFont typeface="Arial" panose="020B0604020202020204" pitchFamily="34" charset="0"/>
                        <a:buNone/>
                      </a:pPr>
                      <a:r>
                        <a:rPr lang="en-US" sz="1400" dirty="0"/>
                        <a:t>Participants will collaboratively brainstorm and design assessment criteria for the chosen citizen science project.</a:t>
                      </a:r>
                      <a:r>
                        <a:rPr lang="en-US" sz="1400" baseline="0" dirty="0"/>
                        <a:t> </a:t>
                      </a:r>
                      <a:r>
                        <a:rPr lang="en-US" sz="1400" dirty="0"/>
                        <a:t>The groups should consider the scientific impact, societal impact, and participant impact. If necessary, refer to the MICS domains and indicator clusters provided in the handout for guidance.</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1869341490"/>
                  </a:ext>
                </a:extLst>
              </a:tr>
              <a:tr h="710732">
                <a:tc>
                  <a:txBody>
                    <a:bodyPr/>
                    <a:lstStyle/>
                    <a:p>
                      <a:r>
                        <a:rPr lang="en-US" sz="1400" dirty="0">
                          <a:effectLst/>
                        </a:rPr>
                        <a:t>Flip chart</a:t>
                      </a:r>
                      <a:r>
                        <a:rPr lang="en-US" sz="1400" baseline="0" dirty="0">
                          <a:effectLst/>
                        </a:rPr>
                        <a:t> creation</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Each group creates a flip chart sheet outlining the assessment criteria. The participants are encouraged to be creative in</a:t>
                      </a:r>
                      <a:r>
                        <a:rPr lang="en-US" sz="1400" baseline="0" dirty="0">
                          <a:effectLst/>
                        </a:rPr>
                        <a:t> their thinking about the criteria and how they are presented visually.</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2932904199"/>
                  </a:ext>
                </a:extLst>
              </a:tr>
              <a:tr h="1208246">
                <a:tc>
                  <a:txBody>
                    <a:bodyPr/>
                    <a:lstStyle/>
                    <a:p>
                      <a:r>
                        <a:rPr lang="en-US" sz="1400" dirty="0">
                          <a:effectLst/>
                        </a:rPr>
                        <a:t>Presentation and feedback</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The groups present their flip chart with their</a:t>
                      </a:r>
                      <a:r>
                        <a:rPr lang="en-US" sz="1400" baseline="0" dirty="0">
                          <a:effectLst/>
                        </a:rPr>
                        <a:t> assessment criteria. </a:t>
                      </a:r>
                      <a:r>
                        <a:rPr lang="en-US" sz="1400" dirty="0">
                          <a:effectLst/>
                        </a:rPr>
                        <a:t>a brief overview of their research proposal to the larger group. Presentations should explain the criteria and the reasoning behind them. Feedback is</a:t>
                      </a:r>
                      <a:r>
                        <a:rPr lang="en-US" sz="1400" baseline="0" dirty="0">
                          <a:effectLst/>
                        </a:rPr>
                        <a:t> provided from other groups and the facilitator.</a:t>
                      </a:r>
                      <a:endParaRPr lang="en-US" sz="1400" dirty="0">
                        <a:effectLst/>
                      </a:endParaRPr>
                    </a:p>
                    <a:p>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336293155"/>
                  </a:ext>
                </a:extLst>
              </a:tr>
            </a:tbl>
          </a:graphicData>
        </a:graphic>
      </p:graphicFrame>
    </p:spTree>
    <p:extLst>
      <p:ext uri="{BB962C8B-B14F-4D97-AF65-F5344CB8AC3E}">
        <p14:creationId xmlns:p14="http://schemas.microsoft.com/office/powerpoint/2010/main" val="330646924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r>
              <a:rPr lang="en-GB" dirty="0"/>
              <a:t>Handouts</a:t>
            </a:r>
          </a:p>
        </p:txBody>
      </p:sp>
    </p:spTree>
    <p:extLst>
      <p:ext uri="{BB962C8B-B14F-4D97-AF65-F5344CB8AC3E}">
        <p14:creationId xmlns:p14="http://schemas.microsoft.com/office/powerpoint/2010/main" val="382037282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p:txBody>
          <a:bodyPr lIns="91440" tIns="45720" rIns="91440" bIns="45720" anchor="t"/>
          <a:lstStyle/>
          <a:p>
            <a:r>
              <a:rPr lang="en-US" sz="1600" b="1">
                <a:latin typeface="Arial"/>
                <a:cs typeface="Arial"/>
              </a:rPr>
              <a:t>“Pollinator Paradise” is a citizen science project aimed at studying and conserving pollinators, such as bees, butterflies, and other insects, to support local ecosystems and agriculture. The project seeks to engage community members in monitoring and enhancing pollinator habitats. Participants are asked to observe, document, and contribute to the conservation of these vital creatures.</a:t>
            </a:r>
            <a:endParaRPr lang="en-US" sz="1600">
              <a:latin typeface="Arial"/>
              <a:cs typeface="Arial"/>
            </a:endParaRPr>
          </a:p>
          <a:p>
            <a:pPr marL="285750" indent="-285750">
              <a:buFont typeface="Arial,Sans-Serif"/>
              <a:buChar char="•"/>
            </a:pPr>
            <a:r>
              <a:rPr lang="en-US" sz="1600" b="1">
                <a:latin typeface="Arial"/>
                <a:cs typeface="Arial"/>
              </a:rPr>
              <a:t>Project objectives: 1) </a:t>
            </a:r>
            <a:r>
              <a:rPr lang="en-US" sz="1600">
                <a:latin typeface="Arial"/>
                <a:cs typeface="Arial"/>
              </a:rPr>
              <a:t>Monitor and document the diversity and abundance of pollinators in a specified area (e.g., a local park or garden). </a:t>
            </a:r>
            <a:r>
              <a:rPr lang="en-US" sz="1600" b="1">
                <a:latin typeface="Arial"/>
                <a:cs typeface="Arial"/>
              </a:rPr>
              <a:t>2) </a:t>
            </a:r>
            <a:r>
              <a:rPr lang="en-US" sz="1600">
                <a:latin typeface="Arial"/>
                <a:cs typeface="Arial"/>
              </a:rPr>
              <a:t>Identify and document plant species that attract and support pollinators. </a:t>
            </a:r>
            <a:r>
              <a:rPr lang="en-US" sz="1600" b="1">
                <a:latin typeface="Arial"/>
                <a:cs typeface="Arial"/>
              </a:rPr>
              <a:t>3) </a:t>
            </a:r>
            <a:r>
              <a:rPr lang="en-US" sz="1600">
                <a:latin typeface="Arial"/>
                <a:cs typeface="Arial"/>
              </a:rPr>
              <a:t>Implement habitat improvement actions based on collected data to support pollinator populations. </a:t>
            </a:r>
            <a:r>
              <a:rPr lang="en-US" sz="1600" b="1">
                <a:latin typeface="Arial"/>
                <a:cs typeface="Arial"/>
              </a:rPr>
              <a:t>4) </a:t>
            </a:r>
            <a:r>
              <a:rPr lang="en-US" sz="1600">
                <a:latin typeface="Arial"/>
                <a:cs typeface="Arial"/>
              </a:rPr>
              <a:t>Raise community awareness about the importance of pollinators in ecosystem health and food production.</a:t>
            </a:r>
          </a:p>
          <a:p>
            <a:pPr marL="285750" indent="-285750">
              <a:buFont typeface="Arial,Sans-Serif"/>
              <a:buChar char="•"/>
            </a:pPr>
            <a:r>
              <a:rPr lang="en-US" sz="1600" b="1">
                <a:latin typeface="Arial"/>
                <a:cs typeface="Arial"/>
              </a:rPr>
              <a:t>Data Collection Methods: </a:t>
            </a:r>
            <a:r>
              <a:rPr lang="en-US" sz="1600">
                <a:latin typeface="Arial"/>
                <a:cs typeface="Arial"/>
              </a:rPr>
              <a:t>Participants will be provided with observation kits, including identification guides, cameras, and data sheets. They will visit the designated area regularly to observe and photograph pollinators and the plants they interact with. Participants will note the date, time, weather conditions, and any specific behaviors observed. They will upload their observations and photos to a website or app, contributing to a shared database.</a:t>
            </a:r>
          </a:p>
          <a:p>
            <a:pPr marL="285750" indent="-285750">
              <a:buFont typeface="Arial,Sans-Serif"/>
              <a:buChar char="•"/>
            </a:pPr>
            <a:r>
              <a:rPr lang="en-US" sz="1600" b="1">
                <a:latin typeface="Arial"/>
                <a:cs typeface="Arial"/>
              </a:rPr>
              <a:t>Participant Involvement: </a:t>
            </a:r>
            <a:r>
              <a:rPr lang="en-US" sz="1600">
                <a:latin typeface="Arial"/>
                <a:cs typeface="Arial"/>
              </a:rPr>
              <a:t>The project is open to participants of all ages and backgrounds, including families, students, and nature enthusiasts. Participants are encouraged to engage in data collection during their leisure time. Training sessions and workshops will be offered to help participants identify pollinators and their behaviors.</a:t>
            </a:r>
          </a:p>
        </p:txBody>
      </p:sp>
      <p:sp>
        <p:nvSpPr>
          <p:cNvPr id="4" name="Text Placeholder 3"/>
          <p:cNvSpPr>
            <a:spLocks noGrp="1"/>
          </p:cNvSpPr>
          <p:nvPr>
            <p:ph type="body" sz="quarter" idx="11"/>
          </p:nvPr>
        </p:nvSpPr>
        <p:spPr>
          <a:xfrm>
            <a:off x="610940" y="1556010"/>
            <a:ext cx="11037721" cy="422275"/>
          </a:xfrm>
        </p:spPr>
        <p:txBody>
          <a:bodyPr lIns="91440" tIns="45720" rIns="91440" bIns="45720" anchor="t"/>
          <a:lstStyle/>
          <a:p>
            <a:r>
              <a:rPr lang="en-US">
                <a:ea typeface="+mn-lt"/>
                <a:cs typeface="+mn-lt"/>
              </a:rPr>
              <a:t>A citizen science project that nurture nature’s heroes</a:t>
            </a:r>
            <a:endParaRPr lang="en-GB">
              <a:ea typeface="+mn-lt"/>
              <a:cs typeface="+mn-lt"/>
            </a:endParaRPr>
          </a:p>
          <a:p>
            <a:endParaRPr lang="en-GB"/>
          </a:p>
        </p:txBody>
      </p:sp>
      <p:sp>
        <p:nvSpPr>
          <p:cNvPr id="3" name="Text Placeholder 2"/>
          <p:cNvSpPr>
            <a:spLocks noGrp="1"/>
          </p:cNvSpPr>
          <p:nvPr>
            <p:ph type="body" sz="quarter" idx="10"/>
          </p:nvPr>
        </p:nvSpPr>
        <p:spPr/>
        <p:txBody>
          <a:bodyPr lIns="91440" tIns="45720" rIns="91440" bIns="45720" anchor="t"/>
          <a:lstStyle/>
          <a:p>
            <a:r>
              <a:rPr lang="en-US">
                <a:ea typeface="+mj-lt"/>
                <a:cs typeface="+mj-lt"/>
              </a:rPr>
              <a:t>Pollinator Paradise</a:t>
            </a:r>
          </a:p>
        </p:txBody>
      </p:sp>
      <p:pic>
        <p:nvPicPr>
          <p:cNvPr id="6" name="Picture 5" descr="Et billede, der indeholder sommerfugl, Natsværmere og sommerfugle, hvirvelløse dyr, blomst&#10;&#10;Beskrivelsen er genereret automatisk">
            <a:extLst>
              <a:ext uri="{FF2B5EF4-FFF2-40B4-BE49-F238E27FC236}">
                <a16:creationId xmlns:a16="http://schemas.microsoft.com/office/drawing/2014/main" id="{26D35389-D1F0-5F43-7943-1A0C55AFF35F}"/>
              </a:ext>
            </a:extLst>
          </p:cNvPr>
          <p:cNvPicPr>
            <a:picLocks noChangeAspect="1"/>
          </p:cNvPicPr>
          <p:nvPr/>
        </p:nvPicPr>
        <p:blipFill>
          <a:blip r:embed="rId2"/>
          <a:stretch>
            <a:fillRect/>
          </a:stretch>
        </p:blipFill>
        <p:spPr>
          <a:xfrm>
            <a:off x="6017647" y="0"/>
            <a:ext cx="3162300" cy="1447800"/>
          </a:xfrm>
          <a:prstGeom prst="rect">
            <a:avLst/>
          </a:prstGeom>
        </p:spPr>
      </p:pic>
    </p:spTree>
    <p:extLst>
      <p:ext uri="{BB962C8B-B14F-4D97-AF65-F5344CB8AC3E}">
        <p14:creationId xmlns:p14="http://schemas.microsoft.com/office/powerpoint/2010/main" val="215582969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GB"/>
              <a:t>MICS: Domains and indicator clusters</a:t>
            </a:r>
          </a:p>
        </p:txBody>
      </p:sp>
      <p:pic>
        <p:nvPicPr>
          <p:cNvPr id="7" name="Billede 2" descr="Et billede, der indeholder bord&#10;&#10;Beskrivelsen er genereret automatisk">
            <a:extLst>
              <a:ext uri="{FF2B5EF4-FFF2-40B4-BE49-F238E27FC236}">
                <a16:creationId xmlns:a16="http://schemas.microsoft.com/office/drawing/2014/main" id="{E422B33E-E36C-8D3B-19A8-C4AD14C1EA06}"/>
              </a:ext>
            </a:extLst>
          </p:cNvPr>
          <p:cNvPicPr>
            <a:picLocks noChangeAspect="1"/>
          </p:cNvPicPr>
          <p:nvPr/>
        </p:nvPicPr>
        <p:blipFill rotWithShape="1">
          <a:blip r:embed="rId2"/>
          <a:srcRect r="51883"/>
          <a:stretch/>
        </p:blipFill>
        <p:spPr>
          <a:xfrm>
            <a:off x="604325" y="1510725"/>
            <a:ext cx="2991076" cy="3768941"/>
          </a:xfrm>
          <a:prstGeom prst="rect">
            <a:avLst/>
          </a:prstGeom>
        </p:spPr>
      </p:pic>
      <p:pic>
        <p:nvPicPr>
          <p:cNvPr id="8" name="Billede 4" descr="Et billede, der indeholder tekst&#10;&#10;Beskrivelsen er genereret automatisk">
            <a:extLst>
              <a:ext uri="{FF2B5EF4-FFF2-40B4-BE49-F238E27FC236}">
                <a16:creationId xmlns:a16="http://schemas.microsoft.com/office/drawing/2014/main" id="{9E9301D3-E6A1-E143-E665-80A64D5F04A8}"/>
              </a:ext>
            </a:extLst>
          </p:cNvPr>
          <p:cNvPicPr>
            <a:picLocks noChangeAspect="1"/>
          </p:cNvPicPr>
          <p:nvPr/>
        </p:nvPicPr>
        <p:blipFill rotWithShape="1">
          <a:blip r:embed="rId3"/>
          <a:srcRect l="2193" r="52963"/>
          <a:stretch/>
        </p:blipFill>
        <p:spPr>
          <a:xfrm>
            <a:off x="9259181" y="2374698"/>
            <a:ext cx="2679984" cy="1695042"/>
          </a:xfrm>
          <a:prstGeom prst="rect">
            <a:avLst/>
          </a:prstGeom>
        </p:spPr>
      </p:pic>
      <p:pic>
        <p:nvPicPr>
          <p:cNvPr id="9" name="Billede 5" descr="Et billede, der indeholder tekst&#10;&#10;Beskrivelsen er genereret automatisk">
            <a:extLst>
              <a:ext uri="{FF2B5EF4-FFF2-40B4-BE49-F238E27FC236}">
                <a16:creationId xmlns:a16="http://schemas.microsoft.com/office/drawing/2014/main" id="{58B540C3-E3C1-5DCA-B8F3-F28E48E76702}"/>
              </a:ext>
            </a:extLst>
          </p:cNvPr>
          <p:cNvPicPr>
            <a:picLocks noChangeAspect="1"/>
          </p:cNvPicPr>
          <p:nvPr/>
        </p:nvPicPr>
        <p:blipFill rotWithShape="1">
          <a:blip r:embed="rId4"/>
          <a:srcRect r="51773"/>
          <a:stretch/>
        </p:blipFill>
        <p:spPr>
          <a:xfrm>
            <a:off x="6225333" y="1510725"/>
            <a:ext cx="2687937" cy="1711494"/>
          </a:xfrm>
          <a:prstGeom prst="rect">
            <a:avLst/>
          </a:prstGeom>
        </p:spPr>
      </p:pic>
      <p:pic>
        <p:nvPicPr>
          <p:cNvPr id="10" name="Billede 6" descr="Et billede, der indeholder tekst&#10;&#10;Beskrivelsen er genereret automatisk">
            <a:extLst>
              <a:ext uri="{FF2B5EF4-FFF2-40B4-BE49-F238E27FC236}">
                <a16:creationId xmlns:a16="http://schemas.microsoft.com/office/drawing/2014/main" id="{B93AFA18-AAE2-F9B4-B066-E6685507BA7C}"/>
              </a:ext>
            </a:extLst>
          </p:cNvPr>
          <p:cNvPicPr>
            <a:picLocks noChangeAspect="1"/>
          </p:cNvPicPr>
          <p:nvPr/>
        </p:nvPicPr>
        <p:blipFill rotWithShape="1">
          <a:blip r:embed="rId5"/>
          <a:srcRect r="51915"/>
          <a:stretch/>
        </p:blipFill>
        <p:spPr>
          <a:xfrm>
            <a:off x="6233286" y="3393900"/>
            <a:ext cx="2679984" cy="1885766"/>
          </a:xfrm>
          <a:prstGeom prst="rect">
            <a:avLst/>
          </a:prstGeom>
        </p:spPr>
      </p:pic>
      <p:pic>
        <p:nvPicPr>
          <p:cNvPr id="11" name="Billede 7" descr="Et billede, der indeholder bord&#10;&#10;Beskrivelsen er genereret automatisk">
            <a:extLst>
              <a:ext uri="{FF2B5EF4-FFF2-40B4-BE49-F238E27FC236}">
                <a16:creationId xmlns:a16="http://schemas.microsoft.com/office/drawing/2014/main" id="{3911466A-9373-B551-30BF-8A46F054B0D5}"/>
              </a:ext>
            </a:extLst>
          </p:cNvPr>
          <p:cNvPicPr>
            <a:picLocks noChangeAspect="1"/>
          </p:cNvPicPr>
          <p:nvPr/>
        </p:nvPicPr>
        <p:blipFill rotWithShape="1">
          <a:blip r:embed="rId6"/>
          <a:srcRect r="51842"/>
          <a:stretch/>
        </p:blipFill>
        <p:spPr>
          <a:xfrm>
            <a:off x="3949265" y="1003535"/>
            <a:ext cx="1930157" cy="5854465"/>
          </a:xfrm>
          <a:prstGeom prst="rect">
            <a:avLst/>
          </a:prstGeom>
        </p:spPr>
      </p:pic>
      <p:pic>
        <p:nvPicPr>
          <p:cNvPr id="17" name="Picture 16"/>
          <p:cNvPicPr>
            <a:picLocks noChangeAspect="1"/>
          </p:cNvPicPr>
          <p:nvPr/>
        </p:nvPicPr>
        <p:blipFill>
          <a:blip r:embed="rId7"/>
          <a:stretch>
            <a:fillRect/>
          </a:stretch>
        </p:blipFill>
        <p:spPr>
          <a:xfrm>
            <a:off x="9259181" y="4263506"/>
            <a:ext cx="2679984" cy="1016160"/>
          </a:xfrm>
          <a:prstGeom prst="rect">
            <a:avLst/>
          </a:prstGeom>
        </p:spPr>
      </p:pic>
    </p:spTree>
    <p:extLst>
      <p:ext uri="{BB962C8B-B14F-4D97-AF65-F5344CB8AC3E}">
        <p14:creationId xmlns:p14="http://schemas.microsoft.com/office/powerpoint/2010/main" val="90202540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05F263-98A9-ACEF-07A7-DD4260C9EE96}"/>
              </a:ext>
            </a:extLst>
          </p:cNvPr>
          <p:cNvSpPr>
            <a:spLocks noGrp="1"/>
          </p:cNvSpPr>
          <p:nvPr>
            <p:ph type="body" sz="quarter" idx="10"/>
          </p:nvPr>
        </p:nvSpPr>
        <p:spPr>
          <a:xfrm>
            <a:off x="1071307" y="4994897"/>
            <a:ext cx="5693912" cy="398012"/>
          </a:xfrm>
        </p:spPr>
        <p:txBody>
          <a:bodyPr lIns="91440" tIns="45720" rIns="91440" bIns="45720" anchor="t"/>
          <a:lstStyle/>
          <a:p>
            <a:r>
              <a:rPr lang="da-DK" dirty="0"/>
              <a:t>Training </a:t>
            </a:r>
            <a:r>
              <a:rPr lang="da-DK" dirty="0" err="1"/>
              <a:t>Module</a:t>
            </a:r>
            <a:r>
              <a:rPr lang="da-DK" dirty="0"/>
              <a:t> 4.2</a:t>
            </a:r>
          </a:p>
        </p:txBody>
      </p:sp>
      <p:sp>
        <p:nvSpPr>
          <p:cNvPr id="5" name="Text Placeholder 4">
            <a:extLst>
              <a:ext uri="{FF2B5EF4-FFF2-40B4-BE49-F238E27FC236}">
                <a16:creationId xmlns:a16="http://schemas.microsoft.com/office/drawing/2014/main" id="{7C2189B7-679C-1393-B3DD-BC0D16928799}"/>
              </a:ext>
            </a:extLst>
          </p:cNvPr>
          <p:cNvSpPr>
            <a:spLocks noGrp="1"/>
          </p:cNvSpPr>
          <p:nvPr>
            <p:ph type="body" sz="quarter" idx="12"/>
          </p:nvPr>
        </p:nvSpPr>
        <p:spPr>
          <a:xfrm>
            <a:off x="1071307" y="2045095"/>
            <a:ext cx="5120315" cy="577850"/>
          </a:xfrm>
        </p:spPr>
        <p:txBody>
          <a:bodyPr/>
          <a:lstStyle/>
          <a:p>
            <a:r>
              <a:rPr lang="en-US" dirty="0"/>
              <a:t>Systematic evaluation approaches and alignment with society</a:t>
            </a:r>
            <a:endParaRPr lang="da-DK" dirty="0"/>
          </a:p>
        </p:txBody>
      </p:sp>
    </p:spTree>
    <p:extLst>
      <p:ext uri="{BB962C8B-B14F-4D97-AF65-F5344CB8AC3E}">
        <p14:creationId xmlns:p14="http://schemas.microsoft.com/office/powerpoint/2010/main" val="346779748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109662" y="5178661"/>
            <a:ext cx="3780108" cy="398012"/>
          </a:xfrm>
        </p:spPr>
        <p:txBody>
          <a:bodyPr/>
          <a:lstStyle/>
          <a:p>
            <a:r>
              <a:rPr lang="en-GB" dirty="0"/>
              <a:t>Training Module 4.2.1</a:t>
            </a:r>
          </a:p>
        </p:txBody>
      </p:sp>
      <p:sp>
        <p:nvSpPr>
          <p:cNvPr id="5" name="Text Placeholder 4">
            <a:extLst>
              <a:ext uri="{FF2B5EF4-FFF2-40B4-BE49-F238E27FC236}">
                <a16:creationId xmlns:a16="http://schemas.microsoft.com/office/drawing/2014/main" id="{7C2189B7-679C-1393-B3DD-BC0D16928799}"/>
              </a:ext>
            </a:extLst>
          </p:cNvPr>
          <p:cNvSpPr>
            <a:spLocks noGrp="1"/>
          </p:cNvSpPr>
          <p:nvPr>
            <p:ph type="body" sz="quarter" idx="12"/>
          </p:nvPr>
        </p:nvSpPr>
        <p:spPr>
          <a:xfrm>
            <a:off x="1109662" y="2020929"/>
            <a:ext cx="5120315" cy="2816141"/>
          </a:xfrm>
        </p:spPr>
        <p:txBody>
          <a:bodyPr/>
          <a:lstStyle/>
          <a:p>
            <a:r>
              <a:rPr lang="en-US" dirty="0"/>
              <a:t>Designing a systematic evaluation framework for citizen science</a:t>
            </a:r>
            <a:endParaRPr lang="da-DK" dirty="0"/>
          </a:p>
        </p:txBody>
      </p:sp>
    </p:spTree>
    <p:extLst>
      <p:ext uri="{BB962C8B-B14F-4D97-AF65-F5344CB8AC3E}">
        <p14:creationId xmlns:p14="http://schemas.microsoft.com/office/powerpoint/2010/main" val="335388536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7A17D7B-2034-EADA-02CB-D1E61016F9EF}"/>
              </a:ext>
            </a:extLst>
          </p:cNvPr>
          <p:cNvSpPr>
            <a:spLocks noGrp="1"/>
          </p:cNvSpPr>
          <p:nvPr>
            <p:ph type="body" sz="quarter" idx="12"/>
          </p:nvPr>
        </p:nvSpPr>
        <p:spPr/>
        <p:txBody>
          <a:bodyPr/>
          <a:lstStyle/>
          <a:p>
            <a:pPr marL="342900" indent="-342900">
              <a:buFont typeface="Arial" panose="020B0604020202020204" pitchFamily="34" charset="0"/>
              <a:buChar char="•"/>
            </a:pPr>
            <a:r>
              <a:rPr lang="en-US" sz="2400" b="1" dirty="0"/>
              <a:t>Overview and skills: </a:t>
            </a:r>
            <a:r>
              <a:rPr lang="en-US" sz="2400" dirty="0"/>
              <a:t>when evaluation becomes more than ‘just’ counting the number of scientific papers, most researchers need a better overview and different skills themselves or they need (new) collaborations with others with the required skills.</a:t>
            </a:r>
          </a:p>
          <a:p>
            <a:pPr marL="342900" indent="-342900">
              <a:buFont typeface="Arial" panose="020B0604020202020204" pitchFamily="34" charset="0"/>
              <a:buChar char="•"/>
            </a:pPr>
            <a:r>
              <a:rPr lang="da-DK" sz="2400" b="1" dirty="0"/>
              <a:t>More time: </a:t>
            </a:r>
            <a:r>
              <a:rPr lang="da-DK" sz="2400" dirty="0"/>
              <a:t>is </a:t>
            </a:r>
            <a:r>
              <a:rPr lang="da-DK" sz="2400" dirty="0" err="1"/>
              <a:t>needed</a:t>
            </a:r>
            <a:r>
              <a:rPr lang="da-DK" sz="2400" dirty="0"/>
              <a:t> </a:t>
            </a:r>
            <a:r>
              <a:rPr lang="da-DK" sz="2400" dirty="0" err="1"/>
              <a:t>throughout</a:t>
            </a:r>
            <a:r>
              <a:rPr lang="da-DK" sz="2400" dirty="0"/>
              <a:t> the </a:t>
            </a:r>
            <a:r>
              <a:rPr lang="da-DK" sz="2400" dirty="0" err="1"/>
              <a:t>project</a:t>
            </a:r>
            <a:r>
              <a:rPr lang="da-DK" sz="2400" dirty="0"/>
              <a:t> </a:t>
            </a:r>
            <a:r>
              <a:rPr lang="da-DK" sz="2400" dirty="0" err="1"/>
              <a:t>duration</a:t>
            </a:r>
            <a:r>
              <a:rPr lang="da-DK" sz="2400" dirty="0"/>
              <a:t> to </a:t>
            </a:r>
            <a:r>
              <a:rPr lang="da-DK" sz="2400" dirty="0" err="1"/>
              <a:t>allow</a:t>
            </a:r>
            <a:r>
              <a:rPr lang="da-DK" sz="2400" dirty="0"/>
              <a:t> for </a:t>
            </a:r>
            <a:r>
              <a:rPr lang="da-DK" sz="2400" dirty="0" err="1"/>
              <a:t>evaluation</a:t>
            </a:r>
            <a:r>
              <a:rPr lang="da-DK" sz="2400" dirty="0"/>
              <a:t> to </a:t>
            </a:r>
            <a:r>
              <a:rPr lang="da-DK" sz="2400" dirty="0" err="1"/>
              <a:t>take</a:t>
            </a:r>
            <a:r>
              <a:rPr lang="da-DK" sz="2400" dirty="0"/>
              <a:t> </a:t>
            </a:r>
            <a:r>
              <a:rPr lang="da-DK" sz="2400" dirty="0" err="1"/>
              <a:t>place</a:t>
            </a:r>
            <a:r>
              <a:rPr lang="da-DK" sz="2400" dirty="0"/>
              <a:t>. This is </a:t>
            </a:r>
            <a:r>
              <a:rPr lang="da-DK" sz="2400" dirty="0" err="1"/>
              <a:t>closely</a:t>
            </a:r>
            <a:r>
              <a:rPr lang="da-DK" sz="2400" dirty="0"/>
              <a:t> </a:t>
            </a:r>
            <a:r>
              <a:rPr lang="da-DK" sz="2400" dirty="0" err="1"/>
              <a:t>linked</a:t>
            </a:r>
            <a:r>
              <a:rPr lang="da-DK" sz="2400" dirty="0"/>
              <a:t> to the </a:t>
            </a:r>
            <a:r>
              <a:rPr lang="da-DK" sz="2400" dirty="0" err="1"/>
              <a:t>need</a:t>
            </a:r>
            <a:r>
              <a:rPr lang="da-DK" sz="2400" dirty="0"/>
              <a:t> for </a:t>
            </a:r>
            <a:r>
              <a:rPr lang="da-DK" sz="2400" dirty="0" err="1"/>
              <a:t>increased</a:t>
            </a:r>
            <a:r>
              <a:rPr lang="da-DK" sz="2400" dirty="0"/>
              <a:t> </a:t>
            </a:r>
            <a:r>
              <a:rPr lang="da-DK" sz="2400" dirty="0" err="1"/>
              <a:t>funding</a:t>
            </a:r>
            <a:r>
              <a:rPr lang="da-DK" sz="2400" dirty="0"/>
              <a:t> to </a:t>
            </a:r>
            <a:r>
              <a:rPr lang="da-DK" sz="2400" dirty="0" err="1"/>
              <a:t>pay</a:t>
            </a:r>
            <a:r>
              <a:rPr lang="da-DK" sz="2400" dirty="0"/>
              <a:t> for the </a:t>
            </a:r>
            <a:r>
              <a:rPr lang="da-DK" sz="2400" dirty="0" err="1"/>
              <a:t>extra</a:t>
            </a:r>
            <a:r>
              <a:rPr lang="da-DK" sz="2400" dirty="0"/>
              <a:t> time.</a:t>
            </a:r>
          </a:p>
          <a:p>
            <a:pPr marL="342900" indent="-342900">
              <a:buFont typeface="Arial" panose="020B0604020202020204" pitchFamily="34" charset="0"/>
              <a:buChar char="•"/>
            </a:pPr>
            <a:r>
              <a:rPr lang="da-DK" sz="2400" b="1" dirty="0" err="1"/>
              <a:t>Continuous</a:t>
            </a:r>
            <a:r>
              <a:rPr lang="da-DK" sz="2400" b="1" dirty="0"/>
              <a:t> </a:t>
            </a:r>
            <a:r>
              <a:rPr lang="da-DK" sz="2400" b="1" dirty="0" err="1"/>
              <a:t>evaluation</a:t>
            </a:r>
            <a:r>
              <a:rPr lang="da-DK" sz="2400" b="1" dirty="0"/>
              <a:t>: </a:t>
            </a:r>
            <a:r>
              <a:rPr lang="da-DK" sz="2400" dirty="0"/>
              <a:t>is </a:t>
            </a:r>
            <a:r>
              <a:rPr lang="da-DK" sz="2400" dirty="0" err="1"/>
              <a:t>needed</a:t>
            </a:r>
            <a:r>
              <a:rPr lang="da-DK" sz="2400" dirty="0"/>
              <a:t> to </a:t>
            </a:r>
            <a:r>
              <a:rPr lang="da-DK" sz="2400" dirty="0" err="1"/>
              <a:t>properly</a:t>
            </a:r>
            <a:r>
              <a:rPr lang="da-DK" sz="2400" dirty="0"/>
              <a:t> </a:t>
            </a:r>
            <a:r>
              <a:rPr lang="da-DK" sz="2400" dirty="0" err="1"/>
              <a:t>assess</a:t>
            </a:r>
            <a:r>
              <a:rPr lang="da-DK" sz="2400" dirty="0"/>
              <a:t> </a:t>
            </a:r>
            <a:r>
              <a:rPr lang="da-DK" sz="2400" dirty="0" err="1"/>
              <a:t>especially</a:t>
            </a:r>
            <a:r>
              <a:rPr lang="da-DK" sz="2400" dirty="0"/>
              <a:t> the </a:t>
            </a:r>
            <a:r>
              <a:rPr lang="da-DK" sz="2400" dirty="0" err="1"/>
              <a:t>outcomes</a:t>
            </a:r>
            <a:r>
              <a:rPr lang="da-DK" sz="2400" dirty="0"/>
              <a:t> and </a:t>
            </a:r>
            <a:r>
              <a:rPr lang="da-DK" sz="2400" dirty="0" err="1"/>
              <a:t>impacts</a:t>
            </a:r>
            <a:r>
              <a:rPr lang="da-DK" sz="2400" dirty="0"/>
              <a:t> of </a:t>
            </a:r>
            <a:r>
              <a:rPr lang="da-DK" sz="2400" dirty="0" err="1"/>
              <a:t>citizen</a:t>
            </a:r>
            <a:r>
              <a:rPr lang="da-DK" sz="2400" dirty="0"/>
              <a:t> science </a:t>
            </a:r>
            <a:r>
              <a:rPr lang="da-DK" sz="2400" dirty="0" err="1"/>
              <a:t>projects</a:t>
            </a:r>
            <a:r>
              <a:rPr lang="da-DK" sz="2400" dirty="0"/>
              <a:t>.</a:t>
            </a:r>
            <a:endParaRPr lang="da-DK" sz="2400" b="1" dirty="0"/>
          </a:p>
        </p:txBody>
      </p:sp>
      <p:sp>
        <p:nvSpPr>
          <p:cNvPr id="4" name="Text Placeholder 3">
            <a:extLst>
              <a:ext uri="{FF2B5EF4-FFF2-40B4-BE49-F238E27FC236}">
                <a16:creationId xmlns:a16="http://schemas.microsoft.com/office/drawing/2014/main" id="{AE7046BC-E3FD-0472-4E01-83AA324FA04B}"/>
              </a:ext>
            </a:extLst>
          </p:cNvPr>
          <p:cNvSpPr>
            <a:spLocks noGrp="1"/>
          </p:cNvSpPr>
          <p:nvPr>
            <p:ph type="body" sz="quarter" idx="11"/>
          </p:nvPr>
        </p:nvSpPr>
        <p:spPr/>
        <p:txBody>
          <a:bodyPr/>
          <a:lstStyle/>
          <a:p>
            <a:r>
              <a:rPr lang="en-US"/>
              <a:t>New skills and more time required for extensive evaluation</a:t>
            </a:r>
            <a:endParaRPr lang="da-DK"/>
          </a:p>
        </p:txBody>
      </p:sp>
      <p:sp>
        <p:nvSpPr>
          <p:cNvPr id="3" name="Text Placeholder 2">
            <a:extLst>
              <a:ext uri="{FF2B5EF4-FFF2-40B4-BE49-F238E27FC236}">
                <a16:creationId xmlns:a16="http://schemas.microsoft.com/office/drawing/2014/main" id="{15AF6F59-D4E6-6202-6411-ED439B7F7E68}"/>
              </a:ext>
            </a:extLst>
          </p:cNvPr>
          <p:cNvSpPr>
            <a:spLocks noGrp="1"/>
          </p:cNvSpPr>
          <p:nvPr>
            <p:ph type="body" sz="quarter" idx="10"/>
          </p:nvPr>
        </p:nvSpPr>
        <p:spPr>
          <a:xfrm>
            <a:off x="2351654" y="459400"/>
            <a:ext cx="9757795" cy="422275"/>
          </a:xfrm>
        </p:spPr>
        <p:txBody>
          <a:bodyPr/>
          <a:lstStyle/>
          <a:p>
            <a:r>
              <a:rPr lang="en-US"/>
              <a:t>Some </a:t>
            </a:r>
            <a:r>
              <a:rPr lang="en-US" i="1"/>
              <a:t>more</a:t>
            </a:r>
            <a:r>
              <a:rPr lang="en-US"/>
              <a:t> challenges to evaluating citizen science</a:t>
            </a:r>
            <a:endParaRPr lang="da-DK"/>
          </a:p>
        </p:txBody>
      </p:sp>
    </p:spTree>
    <p:extLst>
      <p:ext uri="{BB962C8B-B14F-4D97-AF65-F5344CB8AC3E}">
        <p14:creationId xmlns:p14="http://schemas.microsoft.com/office/powerpoint/2010/main" val="382446884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24CA4F7-1557-D3B0-96B3-AD39E9170DA4}"/>
              </a:ext>
            </a:extLst>
          </p:cNvPr>
          <p:cNvPicPr>
            <a:picLocks noChangeAspect="1"/>
          </p:cNvPicPr>
          <p:nvPr/>
        </p:nvPicPr>
        <p:blipFill>
          <a:blip r:embed="rId2"/>
          <a:stretch>
            <a:fillRect/>
          </a:stretch>
        </p:blipFill>
        <p:spPr>
          <a:xfrm>
            <a:off x="3630875" y="1731167"/>
            <a:ext cx="6247039" cy="2682873"/>
          </a:xfrm>
          <a:prstGeom prst="rect">
            <a:avLst/>
          </a:prstGeom>
        </p:spPr>
      </p:pic>
      <p:sp>
        <p:nvSpPr>
          <p:cNvPr id="5" name="Text Placeholder 4">
            <a:extLst>
              <a:ext uri="{FF2B5EF4-FFF2-40B4-BE49-F238E27FC236}">
                <a16:creationId xmlns:a16="http://schemas.microsoft.com/office/drawing/2014/main" id="{87A17D7B-2034-EADA-02CB-D1E61016F9EF}"/>
              </a:ext>
            </a:extLst>
          </p:cNvPr>
          <p:cNvSpPr>
            <a:spLocks noGrp="1"/>
          </p:cNvSpPr>
          <p:nvPr>
            <p:ph type="body" sz="quarter" idx="12"/>
          </p:nvPr>
        </p:nvSpPr>
        <p:spPr>
          <a:xfrm>
            <a:off x="191175" y="1784350"/>
            <a:ext cx="3714076" cy="3033712"/>
          </a:xfrm>
        </p:spPr>
        <p:txBody>
          <a:bodyPr/>
          <a:lstStyle/>
          <a:p>
            <a:pPr marL="285750" indent="-285750">
              <a:buFont typeface="Arial" panose="020B0604020202020204" pitchFamily="34" charset="0"/>
              <a:buChar char="•"/>
            </a:pPr>
            <a:r>
              <a:rPr lang="en-US"/>
              <a:t>Dimensions similar to MICS, but split in ‘Process &amp; feasibility’ (initial) and ‘Outcome &amp; impact’ (ongoing &amp; later)</a:t>
            </a:r>
          </a:p>
          <a:p>
            <a:pPr marL="285750" indent="-285750">
              <a:buFont typeface="Arial" panose="020B0604020202020204" pitchFamily="34" charset="0"/>
              <a:buChar char="•"/>
            </a:pPr>
            <a:r>
              <a:rPr lang="da-DK"/>
              <a:t>Building on </a:t>
            </a:r>
            <a:r>
              <a:rPr lang="da-DK" err="1"/>
              <a:t>ECSA’s</a:t>
            </a:r>
            <a:r>
              <a:rPr lang="da-DK"/>
              <a:t> </a:t>
            </a:r>
            <a:r>
              <a:rPr lang="da-DK">
                <a:hlinkClick r:id="rId3"/>
              </a:rPr>
              <a:t>10 </a:t>
            </a:r>
            <a:r>
              <a:rPr lang="da-DK" err="1">
                <a:hlinkClick r:id="rId3"/>
              </a:rPr>
              <a:t>principles</a:t>
            </a:r>
            <a:r>
              <a:rPr lang="da-DK">
                <a:hlinkClick r:id="rId3"/>
              </a:rPr>
              <a:t> for citizen science</a:t>
            </a:r>
            <a:endParaRPr lang="da-DK"/>
          </a:p>
          <a:p>
            <a:pPr marL="285750" indent="-285750">
              <a:buFont typeface="Arial" panose="020B0604020202020204" pitchFamily="34" charset="0"/>
              <a:buChar char="•"/>
            </a:pPr>
            <a:r>
              <a:rPr lang="da-DK" err="1"/>
              <a:t>Specific</a:t>
            </a:r>
            <a:r>
              <a:rPr lang="da-DK"/>
              <a:t> </a:t>
            </a:r>
            <a:r>
              <a:rPr lang="da-DK" err="1"/>
              <a:t>questions</a:t>
            </a:r>
            <a:r>
              <a:rPr lang="da-DK"/>
              <a:t> </a:t>
            </a:r>
            <a:r>
              <a:rPr lang="da-DK" err="1"/>
              <a:t>suggested</a:t>
            </a:r>
            <a:r>
              <a:rPr lang="da-DK"/>
              <a:t> for </a:t>
            </a:r>
            <a:r>
              <a:rPr lang="da-DK" err="1"/>
              <a:t>evaluation</a:t>
            </a:r>
            <a:r>
              <a:rPr lang="da-DK"/>
              <a:t> (</a:t>
            </a:r>
            <a:r>
              <a:rPr lang="da-DK" err="1"/>
              <a:t>adapt</a:t>
            </a:r>
            <a:r>
              <a:rPr lang="da-DK"/>
              <a:t> </a:t>
            </a:r>
            <a:r>
              <a:rPr lang="da-DK" err="1"/>
              <a:t>them</a:t>
            </a:r>
            <a:r>
              <a:rPr lang="da-DK"/>
              <a:t>!)</a:t>
            </a:r>
          </a:p>
        </p:txBody>
      </p:sp>
      <p:sp>
        <p:nvSpPr>
          <p:cNvPr id="4" name="Text Placeholder 3">
            <a:extLst>
              <a:ext uri="{FF2B5EF4-FFF2-40B4-BE49-F238E27FC236}">
                <a16:creationId xmlns:a16="http://schemas.microsoft.com/office/drawing/2014/main" id="{AE7046BC-E3FD-0472-4E01-83AA324FA04B}"/>
              </a:ext>
            </a:extLst>
          </p:cNvPr>
          <p:cNvSpPr>
            <a:spLocks noGrp="1"/>
          </p:cNvSpPr>
          <p:nvPr>
            <p:ph type="body" sz="quarter" idx="11"/>
          </p:nvPr>
        </p:nvSpPr>
        <p:spPr>
          <a:xfrm>
            <a:off x="610940" y="1096169"/>
            <a:ext cx="10963275" cy="422275"/>
          </a:xfrm>
        </p:spPr>
        <p:txBody>
          <a:bodyPr/>
          <a:lstStyle/>
          <a:p>
            <a:r>
              <a:rPr lang="en-US"/>
              <a:t>Initial and ongoing evaluation in 3 dimensions</a:t>
            </a:r>
            <a:endParaRPr lang="da-DK"/>
          </a:p>
        </p:txBody>
      </p:sp>
      <p:sp>
        <p:nvSpPr>
          <p:cNvPr id="3" name="Text Placeholder 2">
            <a:extLst>
              <a:ext uri="{FF2B5EF4-FFF2-40B4-BE49-F238E27FC236}">
                <a16:creationId xmlns:a16="http://schemas.microsoft.com/office/drawing/2014/main" id="{15AF6F59-D4E6-6202-6411-ED439B7F7E68}"/>
              </a:ext>
            </a:extLst>
          </p:cNvPr>
          <p:cNvSpPr>
            <a:spLocks noGrp="1"/>
          </p:cNvSpPr>
          <p:nvPr>
            <p:ph type="body" sz="quarter" idx="10"/>
          </p:nvPr>
        </p:nvSpPr>
        <p:spPr/>
        <p:txBody>
          <a:bodyPr/>
          <a:lstStyle/>
          <a:p>
            <a:r>
              <a:rPr lang="en-US"/>
              <a:t>Developing an evaluation framework for CS</a:t>
            </a:r>
            <a:endParaRPr lang="da-DK"/>
          </a:p>
        </p:txBody>
      </p:sp>
      <p:sp>
        <p:nvSpPr>
          <p:cNvPr id="13" name="Text Placeholder 4">
            <a:extLst>
              <a:ext uri="{FF2B5EF4-FFF2-40B4-BE49-F238E27FC236}">
                <a16:creationId xmlns:a16="http://schemas.microsoft.com/office/drawing/2014/main" id="{114F9895-6F60-0ED5-B1E3-3BBD391AA765}"/>
              </a:ext>
            </a:extLst>
          </p:cNvPr>
          <p:cNvSpPr txBox="1">
            <a:spLocks/>
          </p:cNvSpPr>
          <p:nvPr/>
        </p:nvSpPr>
        <p:spPr>
          <a:xfrm>
            <a:off x="191174" y="5553868"/>
            <a:ext cx="9124276" cy="583586"/>
          </a:xfrm>
          <a:prstGeom prst="rect">
            <a:avLst/>
          </a:prstGeom>
          <a:ln w="19050">
            <a:solidFill>
              <a:srgbClr val="FAA001"/>
            </a:solidFill>
          </a:ln>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da-DK"/>
              <a:t>Evaluation is time- &amp; ressource-intensive: plan for it by </a:t>
            </a:r>
            <a:r>
              <a:rPr lang="da-DK" err="1"/>
              <a:t>allocating</a:t>
            </a:r>
            <a:r>
              <a:rPr lang="da-DK"/>
              <a:t> time and </a:t>
            </a:r>
            <a:r>
              <a:rPr lang="da-DK" err="1"/>
              <a:t>funding</a:t>
            </a:r>
            <a:r>
              <a:rPr lang="da-DK"/>
              <a:t>!</a:t>
            </a:r>
          </a:p>
        </p:txBody>
      </p:sp>
      <p:sp>
        <p:nvSpPr>
          <p:cNvPr id="16" name="Text Placeholder 4">
            <a:extLst>
              <a:ext uri="{FF2B5EF4-FFF2-40B4-BE49-F238E27FC236}">
                <a16:creationId xmlns:a16="http://schemas.microsoft.com/office/drawing/2014/main" id="{CE27C2F0-BD20-B98C-F5D3-0493D3A8B098}"/>
              </a:ext>
            </a:extLst>
          </p:cNvPr>
          <p:cNvSpPr txBox="1">
            <a:spLocks/>
          </p:cNvSpPr>
          <p:nvPr/>
        </p:nvSpPr>
        <p:spPr>
          <a:xfrm>
            <a:off x="191175" y="4868862"/>
            <a:ext cx="9124276" cy="68262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da-DK" err="1"/>
              <a:t>Need</a:t>
            </a:r>
            <a:r>
              <a:rPr lang="da-DK"/>
              <a:t> to </a:t>
            </a:r>
            <a:r>
              <a:rPr lang="da-DK" err="1"/>
              <a:t>identify</a:t>
            </a:r>
            <a:r>
              <a:rPr lang="da-DK"/>
              <a:t> </a:t>
            </a:r>
            <a:r>
              <a:rPr lang="da-DK" err="1"/>
              <a:t>who</a:t>
            </a:r>
            <a:r>
              <a:rPr lang="da-DK"/>
              <a:t> </a:t>
            </a:r>
            <a:r>
              <a:rPr lang="da-DK" err="1"/>
              <a:t>will</a:t>
            </a:r>
            <a:r>
              <a:rPr lang="da-DK"/>
              <a:t> </a:t>
            </a:r>
            <a:r>
              <a:rPr lang="da-DK" err="1"/>
              <a:t>conduct</a:t>
            </a:r>
            <a:r>
              <a:rPr lang="da-DK"/>
              <a:t> the </a:t>
            </a:r>
            <a:r>
              <a:rPr lang="da-DK" err="1"/>
              <a:t>evaluation</a:t>
            </a:r>
            <a:r>
              <a:rPr lang="da-DK"/>
              <a:t> (</a:t>
            </a:r>
            <a:r>
              <a:rPr lang="da-DK" err="1"/>
              <a:t>project</a:t>
            </a:r>
            <a:r>
              <a:rPr lang="da-DK"/>
              <a:t> </a:t>
            </a:r>
            <a:r>
              <a:rPr lang="da-DK" err="1"/>
              <a:t>members</a:t>
            </a:r>
            <a:r>
              <a:rPr lang="da-DK"/>
              <a:t>, </a:t>
            </a:r>
            <a:r>
              <a:rPr lang="da-DK" err="1"/>
              <a:t>funding</a:t>
            </a:r>
            <a:r>
              <a:rPr lang="da-DK"/>
              <a:t> </a:t>
            </a:r>
            <a:r>
              <a:rPr lang="da-DK" err="1"/>
              <a:t>agencies</a:t>
            </a:r>
            <a:r>
              <a:rPr lang="da-DK"/>
              <a:t>, or </a:t>
            </a:r>
            <a:r>
              <a:rPr lang="da-DK" err="1"/>
              <a:t>external</a:t>
            </a:r>
            <a:r>
              <a:rPr lang="da-DK"/>
              <a:t> </a:t>
            </a:r>
            <a:r>
              <a:rPr lang="da-DK" err="1"/>
              <a:t>experts</a:t>
            </a:r>
            <a:r>
              <a:rPr lang="da-DK"/>
              <a:t>)</a:t>
            </a:r>
          </a:p>
        </p:txBody>
      </p:sp>
      <p:pic>
        <p:nvPicPr>
          <p:cNvPr id="12" name="Picture 11">
            <a:extLst>
              <a:ext uri="{FF2B5EF4-FFF2-40B4-BE49-F238E27FC236}">
                <a16:creationId xmlns:a16="http://schemas.microsoft.com/office/drawing/2014/main" id="{5D083C45-D5F6-452F-A7B8-08734816F162}"/>
              </a:ext>
            </a:extLst>
          </p:cNvPr>
          <p:cNvPicPr>
            <a:picLocks noChangeAspect="1"/>
          </p:cNvPicPr>
          <p:nvPr/>
        </p:nvPicPr>
        <p:blipFill>
          <a:blip r:embed="rId4"/>
          <a:stretch>
            <a:fillRect/>
          </a:stretch>
        </p:blipFill>
        <p:spPr>
          <a:xfrm>
            <a:off x="9398978" y="2254250"/>
            <a:ext cx="2793021" cy="4603750"/>
          </a:xfrm>
          <a:prstGeom prst="rect">
            <a:avLst/>
          </a:prstGeom>
        </p:spPr>
      </p:pic>
      <p:sp>
        <p:nvSpPr>
          <p:cNvPr id="9" name="Rectangle 8">
            <a:extLst>
              <a:ext uri="{FF2B5EF4-FFF2-40B4-BE49-F238E27FC236}">
                <a16:creationId xmlns:a16="http://schemas.microsoft.com/office/drawing/2014/main" id="{48074A11-F947-C374-30FA-F3BC2AFE6074}"/>
              </a:ext>
            </a:extLst>
          </p:cNvPr>
          <p:cNvSpPr/>
          <p:nvPr/>
        </p:nvSpPr>
        <p:spPr>
          <a:xfrm>
            <a:off x="5169060" y="6272791"/>
            <a:ext cx="4883150" cy="4159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000" dirty="0">
                <a:solidFill>
                  <a:schemeClr val="tx1"/>
                </a:solidFill>
              </a:rPr>
              <a:t>Kieslinger et al. 2018. </a:t>
            </a:r>
            <a:r>
              <a:rPr lang="en-US" sz="1000" dirty="0">
                <a:solidFill>
                  <a:schemeClr val="tx1"/>
                </a:solidFill>
                <a:hlinkClick r:id="rId5"/>
              </a:rPr>
              <a:t>Evaluating Citizen Science</a:t>
            </a:r>
            <a:r>
              <a:rPr lang="en-US" sz="1000" dirty="0">
                <a:solidFill>
                  <a:schemeClr val="tx1"/>
                </a:solidFill>
              </a:rPr>
              <a:t> </a:t>
            </a:r>
            <a:endParaRPr lang="da-DK" sz="1000" dirty="0">
              <a:solidFill>
                <a:schemeClr val="tx1"/>
              </a:solidFill>
            </a:endParaRPr>
          </a:p>
        </p:txBody>
      </p:sp>
    </p:spTree>
    <p:extLst>
      <p:ext uri="{BB962C8B-B14F-4D97-AF65-F5344CB8AC3E}">
        <p14:creationId xmlns:p14="http://schemas.microsoft.com/office/powerpoint/2010/main" val="12262639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0165B9F-E543-44F6-3D4B-16F6012CFFDA}"/>
              </a:ext>
            </a:extLst>
          </p:cNvPr>
          <p:cNvSpPr>
            <a:spLocks noGrp="1"/>
          </p:cNvSpPr>
          <p:nvPr>
            <p:ph type="body" sz="quarter" idx="16"/>
          </p:nvPr>
        </p:nvSpPr>
        <p:spPr/>
        <p:txBody>
          <a:bodyPr/>
          <a:lstStyle/>
          <a:p>
            <a:pPr marL="285750" indent="-285750">
              <a:buFont typeface="Arial" panose="020B0604020202020204" pitchFamily="34" charset="0"/>
              <a:buChar char="•"/>
            </a:pPr>
            <a:r>
              <a:rPr lang="en-US"/>
              <a:t>Training or equipment is highly technical</a:t>
            </a:r>
          </a:p>
          <a:p>
            <a:pPr marL="285750" indent="-285750">
              <a:buFont typeface="Arial" panose="020B0604020202020204" pitchFamily="34" charset="0"/>
              <a:buChar char="•"/>
            </a:pPr>
            <a:r>
              <a:rPr lang="en-US"/>
              <a:t>Other goals to engage the public are more suited to your organization’s goals</a:t>
            </a:r>
          </a:p>
          <a:p>
            <a:pPr marL="285750" indent="-285750">
              <a:buFont typeface="Arial" panose="020B0604020202020204" pitchFamily="34" charset="0"/>
              <a:buChar char="•"/>
            </a:pPr>
            <a:r>
              <a:rPr lang="en-US"/>
              <a:t>Sampling needs to occur infrequently</a:t>
            </a:r>
          </a:p>
          <a:p>
            <a:pPr marL="285750" indent="-285750">
              <a:buFont typeface="Arial" panose="020B0604020202020204" pitchFamily="34" charset="0"/>
              <a:buChar char="•"/>
            </a:pPr>
            <a:r>
              <a:rPr lang="en-US"/>
              <a:t>Data collection is in remote /inaccessible areas</a:t>
            </a:r>
          </a:p>
          <a:p>
            <a:pPr marL="285750" indent="-285750">
              <a:buFont typeface="Arial" panose="020B0604020202020204" pitchFamily="34" charset="0"/>
              <a:buChar char="•"/>
            </a:pPr>
            <a:r>
              <a:rPr lang="en-US"/>
              <a:t>Risks for participants are identified </a:t>
            </a:r>
            <a:endParaRPr lang="da-DK"/>
          </a:p>
        </p:txBody>
      </p:sp>
      <p:sp>
        <p:nvSpPr>
          <p:cNvPr id="6" name="Text Placeholder 5">
            <a:extLst>
              <a:ext uri="{FF2B5EF4-FFF2-40B4-BE49-F238E27FC236}">
                <a16:creationId xmlns:a16="http://schemas.microsoft.com/office/drawing/2014/main" id="{CBEC2D33-5D5B-D300-34FB-2DD2A05F4C30}"/>
              </a:ext>
            </a:extLst>
          </p:cNvPr>
          <p:cNvSpPr>
            <a:spLocks noGrp="1"/>
          </p:cNvSpPr>
          <p:nvPr>
            <p:ph type="body" sz="quarter" idx="12"/>
          </p:nvPr>
        </p:nvSpPr>
        <p:spPr/>
        <p:txBody>
          <a:bodyPr/>
          <a:lstStyle/>
          <a:p>
            <a:pPr marL="285750" indent="-285750">
              <a:buFont typeface="Arial" panose="020B0604020202020204" pitchFamily="34" charset="0"/>
              <a:buChar char="•"/>
            </a:pPr>
            <a:r>
              <a:rPr lang="en-US"/>
              <a:t>Training required not too technical</a:t>
            </a:r>
          </a:p>
          <a:p>
            <a:pPr marL="285750" indent="-285750">
              <a:buFont typeface="Arial" panose="020B0604020202020204" pitchFamily="34" charset="0"/>
              <a:buChar char="•"/>
            </a:pPr>
            <a:r>
              <a:rPr lang="en-US"/>
              <a:t>Public involvement serves goals</a:t>
            </a:r>
          </a:p>
          <a:p>
            <a:pPr marL="285750" indent="-285750">
              <a:buFont typeface="Arial" panose="020B0604020202020204" pitchFamily="34" charset="0"/>
              <a:buChar char="•"/>
            </a:pPr>
            <a:r>
              <a:rPr lang="en-US"/>
              <a:t>You want to promote STEM learning</a:t>
            </a:r>
          </a:p>
          <a:p>
            <a:pPr marL="285750" indent="-285750">
              <a:buFont typeface="Arial" panose="020B0604020202020204" pitchFamily="34" charset="0"/>
              <a:buChar char="•"/>
            </a:pPr>
            <a:r>
              <a:rPr lang="da-DK" err="1"/>
              <a:t>You</a:t>
            </a:r>
            <a:r>
              <a:rPr lang="da-DK"/>
              <a:t> </a:t>
            </a:r>
            <a:r>
              <a:rPr lang="da-DK" err="1"/>
              <a:t>need</a:t>
            </a:r>
            <a:r>
              <a:rPr lang="da-DK"/>
              <a:t> data </a:t>
            </a:r>
            <a:r>
              <a:rPr lang="da-DK" err="1"/>
              <a:t>across</a:t>
            </a:r>
            <a:r>
              <a:rPr lang="da-DK"/>
              <a:t> large </a:t>
            </a:r>
            <a:r>
              <a:rPr lang="da-DK" err="1"/>
              <a:t>areas</a:t>
            </a:r>
            <a:r>
              <a:rPr lang="da-DK"/>
              <a:t> or over long time</a:t>
            </a:r>
          </a:p>
          <a:p>
            <a:pPr marL="285750" indent="-285750">
              <a:buFont typeface="Arial" panose="020B0604020202020204" pitchFamily="34" charset="0"/>
              <a:buChar char="•"/>
            </a:pPr>
            <a:r>
              <a:rPr lang="da-DK" err="1"/>
              <a:t>You</a:t>
            </a:r>
            <a:r>
              <a:rPr lang="da-DK"/>
              <a:t> </a:t>
            </a:r>
            <a:r>
              <a:rPr lang="da-DK" err="1"/>
              <a:t>need</a:t>
            </a:r>
            <a:r>
              <a:rPr lang="da-DK"/>
              <a:t> </a:t>
            </a:r>
            <a:r>
              <a:rPr lang="da-DK" err="1"/>
              <a:t>many</a:t>
            </a:r>
            <a:r>
              <a:rPr lang="da-DK"/>
              <a:t> </a:t>
            </a:r>
            <a:r>
              <a:rPr lang="da-DK" err="1"/>
              <a:t>eyes</a:t>
            </a:r>
            <a:r>
              <a:rPr lang="da-DK"/>
              <a:t> on the ground</a:t>
            </a:r>
          </a:p>
          <a:p>
            <a:pPr marL="285750" indent="-285750">
              <a:buFont typeface="Arial" panose="020B0604020202020204" pitchFamily="34" charset="0"/>
              <a:buChar char="•"/>
            </a:pPr>
            <a:r>
              <a:rPr lang="da-DK" err="1"/>
              <a:t>You</a:t>
            </a:r>
            <a:r>
              <a:rPr lang="da-DK"/>
              <a:t> </a:t>
            </a:r>
            <a:r>
              <a:rPr lang="da-DK" err="1"/>
              <a:t>need</a:t>
            </a:r>
            <a:r>
              <a:rPr lang="da-DK"/>
              <a:t> to analyse large </a:t>
            </a:r>
            <a:r>
              <a:rPr lang="da-DK" err="1"/>
              <a:t>amounts</a:t>
            </a:r>
            <a:r>
              <a:rPr lang="da-DK"/>
              <a:t> of data or images</a:t>
            </a:r>
          </a:p>
          <a:p>
            <a:pPr marL="285750" indent="-285750">
              <a:buFont typeface="Arial" panose="020B0604020202020204" pitchFamily="34" charset="0"/>
              <a:buChar char="•"/>
            </a:pPr>
            <a:r>
              <a:rPr lang="da-DK"/>
              <a:t>Tasks </a:t>
            </a:r>
            <a:r>
              <a:rPr lang="da-DK" err="1"/>
              <a:t>can</a:t>
            </a:r>
            <a:r>
              <a:rPr lang="da-DK"/>
              <a:t> </a:t>
            </a:r>
            <a:r>
              <a:rPr lang="da-DK" err="1"/>
              <a:t>be</a:t>
            </a:r>
            <a:r>
              <a:rPr lang="da-DK"/>
              <a:t> </a:t>
            </a:r>
            <a:r>
              <a:rPr lang="da-DK" err="1"/>
              <a:t>completed</a:t>
            </a:r>
            <a:r>
              <a:rPr lang="da-DK"/>
              <a:t> online</a:t>
            </a:r>
          </a:p>
        </p:txBody>
      </p:sp>
      <p:sp>
        <p:nvSpPr>
          <p:cNvPr id="4" name="Text Placeholder 3">
            <a:extLst>
              <a:ext uri="{FF2B5EF4-FFF2-40B4-BE49-F238E27FC236}">
                <a16:creationId xmlns:a16="http://schemas.microsoft.com/office/drawing/2014/main" id="{DC891FC5-36A7-F815-3D82-84FFB68AEEAC}"/>
              </a:ext>
            </a:extLst>
          </p:cNvPr>
          <p:cNvSpPr>
            <a:spLocks noGrp="1"/>
          </p:cNvSpPr>
          <p:nvPr>
            <p:ph type="body" sz="quarter" idx="10"/>
          </p:nvPr>
        </p:nvSpPr>
        <p:spPr/>
        <p:txBody>
          <a:bodyPr/>
          <a:lstStyle/>
          <a:p>
            <a:r>
              <a:rPr lang="en-US"/>
              <a:t>Reasons for choosing citizen science (or not)</a:t>
            </a:r>
            <a:endParaRPr lang="da-DK"/>
          </a:p>
        </p:txBody>
      </p:sp>
      <p:sp>
        <p:nvSpPr>
          <p:cNvPr id="5" name="Text Placeholder 4">
            <a:extLst>
              <a:ext uri="{FF2B5EF4-FFF2-40B4-BE49-F238E27FC236}">
                <a16:creationId xmlns:a16="http://schemas.microsoft.com/office/drawing/2014/main" id="{7EAC4E4D-A789-5174-FDFB-B3A21E6A206B}"/>
              </a:ext>
            </a:extLst>
          </p:cNvPr>
          <p:cNvSpPr>
            <a:spLocks noGrp="1"/>
          </p:cNvSpPr>
          <p:nvPr>
            <p:ph type="body" sz="quarter" idx="11"/>
          </p:nvPr>
        </p:nvSpPr>
        <p:spPr/>
        <p:txBody>
          <a:bodyPr/>
          <a:lstStyle/>
          <a:p>
            <a:r>
              <a:rPr lang="en-US"/>
              <a:t>CS advantageous when…</a:t>
            </a:r>
            <a:endParaRPr lang="da-DK"/>
          </a:p>
        </p:txBody>
      </p:sp>
      <p:sp>
        <p:nvSpPr>
          <p:cNvPr id="7" name="Text Placeholder 6">
            <a:extLst>
              <a:ext uri="{FF2B5EF4-FFF2-40B4-BE49-F238E27FC236}">
                <a16:creationId xmlns:a16="http://schemas.microsoft.com/office/drawing/2014/main" id="{DD12FC6A-6027-C925-012B-20CE8E6CEBCB}"/>
              </a:ext>
            </a:extLst>
          </p:cNvPr>
          <p:cNvSpPr>
            <a:spLocks noGrp="1"/>
          </p:cNvSpPr>
          <p:nvPr>
            <p:ph type="body" sz="quarter" idx="15"/>
          </p:nvPr>
        </p:nvSpPr>
        <p:spPr>
          <a:xfrm>
            <a:off x="6307422" y="1545961"/>
            <a:ext cx="5500265" cy="422275"/>
          </a:xfrm>
        </p:spPr>
        <p:txBody>
          <a:bodyPr/>
          <a:lstStyle/>
          <a:p>
            <a:r>
              <a:rPr lang="en-US"/>
              <a:t>CS </a:t>
            </a:r>
            <a:r>
              <a:rPr lang="en-US" i="1"/>
              <a:t>not</a:t>
            </a:r>
            <a:r>
              <a:rPr lang="en-US"/>
              <a:t> advantageous when…</a:t>
            </a:r>
            <a:endParaRPr lang="da-DK"/>
          </a:p>
        </p:txBody>
      </p:sp>
    </p:spTree>
    <p:extLst>
      <p:ext uri="{BB962C8B-B14F-4D97-AF65-F5344CB8AC3E}">
        <p14:creationId xmlns:p14="http://schemas.microsoft.com/office/powerpoint/2010/main" val="71861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7" grpId="0" build="p"/>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7A17D7B-2034-EADA-02CB-D1E61016F9EF}"/>
              </a:ext>
            </a:extLst>
          </p:cNvPr>
          <p:cNvSpPr>
            <a:spLocks noGrp="1"/>
          </p:cNvSpPr>
          <p:nvPr>
            <p:ph type="body" sz="quarter" idx="12"/>
          </p:nvPr>
        </p:nvSpPr>
        <p:spPr>
          <a:xfrm>
            <a:off x="234950" y="1627188"/>
            <a:ext cx="11629107" cy="4430712"/>
          </a:xfrm>
        </p:spPr>
        <p:txBody>
          <a:bodyPr/>
          <a:lstStyle/>
          <a:p>
            <a:pPr marL="342900" indent="-342900">
              <a:buFont typeface="Arial" panose="020B0604020202020204" pitchFamily="34" charset="0"/>
              <a:buChar char="•"/>
            </a:pPr>
            <a:r>
              <a:rPr lang="en-US" sz="2100" b="1"/>
              <a:t>Statistics:</a:t>
            </a:r>
            <a:r>
              <a:rPr lang="en-US" sz="2100"/>
              <a:t> usage statistics can be collected for apps, websites or project-related and engagement tools (</a:t>
            </a:r>
            <a:r>
              <a:rPr lang="en-US" sz="2100" i="1"/>
              <a:t>quantitative</a:t>
            </a:r>
            <a:r>
              <a:rPr lang="en-US" sz="2100"/>
              <a:t>). This will give insights on their users, but not on people who do not use those tools.</a:t>
            </a:r>
          </a:p>
          <a:p>
            <a:pPr marL="342900" indent="-342900">
              <a:buFont typeface="Arial" panose="020B0604020202020204" pitchFamily="34" charset="0"/>
              <a:buChar char="•"/>
            </a:pPr>
            <a:r>
              <a:rPr lang="en-US" sz="2100" b="1"/>
              <a:t>Embedded assessment:</a:t>
            </a:r>
            <a:r>
              <a:rPr lang="en-US" sz="2100"/>
              <a:t> quizzes or games embedded in CS activity (</a:t>
            </a:r>
            <a:r>
              <a:rPr lang="en-US" sz="2100" i="1"/>
              <a:t>quantitative</a:t>
            </a:r>
            <a:r>
              <a:rPr lang="en-US" sz="2100"/>
              <a:t>). Integrated, so participants all respond (and might not even know it).</a:t>
            </a:r>
            <a:endParaRPr lang="en-US" sz="2100" b="1"/>
          </a:p>
          <a:p>
            <a:pPr marL="342900" indent="-342900">
              <a:buFont typeface="Arial" panose="020B0604020202020204" pitchFamily="34" charset="0"/>
              <a:buChar char="•"/>
            </a:pPr>
            <a:r>
              <a:rPr lang="en-US" sz="2100" b="1"/>
              <a:t>Online:</a:t>
            </a:r>
            <a:r>
              <a:rPr lang="en-US" sz="2100"/>
              <a:t> online surveys are popular as they are less time-intensive than in-person methods and can reach further geographically (</a:t>
            </a:r>
            <a:r>
              <a:rPr lang="en-US" sz="2100" i="1"/>
              <a:t>quantitative</a:t>
            </a:r>
            <a:r>
              <a:rPr lang="en-US" sz="2100"/>
              <a:t> &amp; qualitative). Only a self-selected group of people who are comfortable with digital media are likely to respond.</a:t>
            </a:r>
          </a:p>
          <a:p>
            <a:pPr marL="342900" indent="-342900">
              <a:buFont typeface="Arial" panose="020B0604020202020204" pitchFamily="34" charset="0"/>
              <a:buChar char="•"/>
            </a:pPr>
            <a:r>
              <a:rPr lang="en-US" sz="2100" b="1"/>
              <a:t>In-person:</a:t>
            </a:r>
            <a:r>
              <a:rPr lang="en-US" sz="2100"/>
              <a:t> focus groups or individual interviews are time-consuming (</a:t>
            </a:r>
            <a:r>
              <a:rPr lang="en-US" sz="2100" i="1"/>
              <a:t>qualitative</a:t>
            </a:r>
            <a:r>
              <a:rPr lang="en-US" sz="2100"/>
              <a:t> &amp; quantitative). They offer greater flexibility when using qualitative approaches, as interviewers can adapt based on previous answers. Participatory observation, storytelling, photovoice and storyboards are also options, and more methods continue developing.</a:t>
            </a:r>
            <a:endParaRPr lang="da-DK" sz="2100"/>
          </a:p>
        </p:txBody>
      </p:sp>
      <p:sp>
        <p:nvSpPr>
          <p:cNvPr id="4" name="Text Placeholder 3">
            <a:extLst>
              <a:ext uri="{FF2B5EF4-FFF2-40B4-BE49-F238E27FC236}">
                <a16:creationId xmlns:a16="http://schemas.microsoft.com/office/drawing/2014/main" id="{AE7046BC-E3FD-0472-4E01-83AA324FA04B}"/>
              </a:ext>
            </a:extLst>
          </p:cNvPr>
          <p:cNvSpPr>
            <a:spLocks noGrp="1"/>
          </p:cNvSpPr>
          <p:nvPr>
            <p:ph type="body" sz="quarter" idx="11"/>
          </p:nvPr>
        </p:nvSpPr>
        <p:spPr>
          <a:xfrm>
            <a:off x="610940" y="1043294"/>
            <a:ext cx="10963275" cy="422275"/>
          </a:xfrm>
        </p:spPr>
        <p:txBody>
          <a:bodyPr/>
          <a:lstStyle/>
          <a:p>
            <a:r>
              <a:rPr lang="en-US"/>
              <a:t>Appropriate evaluation methods need to be chosen</a:t>
            </a:r>
            <a:endParaRPr lang="da-DK"/>
          </a:p>
        </p:txBody>
      </p:sp>
      <p:sp>
        <p:nvSpPr>
          <p:cNvPr id="3" name="Text Placeholder 2">
            <a:extLst>
              <a:ext uri="{FF2B5EF4-FFF2-40B4-BE49-F238E27FC236}">
                <a16:creationId xmlns:a16="http://schemas.microsoft.com/office/drawing/2014/main" id="{15AF6F59-D4E6-6202-6411-ED439B7F7E68}"/>
              </a:ext>
            </a:extLst>
          </p:cNvPr>
          <p:cNvSpPr>
            <a:spLocks noGrp="1"/>
          </p:cNvSpPr>
          <p:nvPr>
            <p:ph type="body" sz="quarter" idx="10"/>
          </p:nvPr>
        </p:nvSpPr>
        <p:spPr/>
        <p:txBody>
          <a:bodyPr/>
          <a:lstStyle/>
          <a:p>
            <a:r>
              <a:rPr lang="en-US"/>
              <a:t>Tools for evaluation</a:t>
            </a:r>
            <a:endParaRPr lang="da-DK"/>
          </a:p>
        </p:txBody>
      </p:sp>
    </p:spTree>
    <p:extLst>
      <p:ext uri="{BB962C8B-B14F-4D97-AF65-F5344CB8AC3E}">
        <p14:creationId xmlns:p14="http://schemas.microsoft.com/office/powerpoint/2010/main" val="56078539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7046BC-E3FD-0472-4E01-83AA324FA04B}"/>
              </a:ext>
            </a:extLst>
          </p:cNvPr>
          <p:cNvSpPr>
            <a:spLocks noGrp="1"/>
          </p:cNvSpPr>
          <p:nvPr>
            <p:ph type="body" sz="quarter" idx="11"/>
          </p:nvPr>
        </p:nvSpPr>
        <p:spPr>
          <a:xfrm>
            <a:off x="610940" y="1232490"/>
            <a:ext cx="10963275" cy="422275"/>
          </a:xfrm>
        </p:spPr>
        <p:txBody>
          <a:bodyPr/>
          <a:lstStyle/>
          <a:p>
            <a:r>
              <a:rPr lang="en-US"/>
              <a:t>5 distinct project aspects to consider</a:t>
            </a:r>
            <a:endParaRPr lang="da-DK"/>
          </a:p>
        </p:txBody>
      </p:sp>
      <p:sp>
        <p:nvSpPr>
          <p:cNvPr id="3" name="Text Placeholder 2">
            <a:extLst>
              <a:ext uri="{FF2B5EF4-FFF2-40B4-BE49-F238E27FC236}">
                <a16:creationId xmlns:a16="http://schemas.microsoft.com/office/drawing/2014/main" id="{15AF6F59-D4E6-6202-6411-ED439B7F7E68}"/>
              </a:ext>
            </a:extLst>
          </p:cNvPr>
          <p:cNvSpPr>
            <a:spLocks noGrp="1"/>
          </p:cNvSpPr>
          <p:nvPr>
            <p:ph type="body" sz="quarter" idx="10"/>
          </p:nvPr>
        </p:nvSpPr>
        <p:spPr/>
        <p:txBody>
          <a:bodyPr/>
          <a:lstStyle/>
          <a:p>
            <a:r>
              <a:rPr lang="en-US"/>
              <a:t>The logic model applied to evaluation</a:t>
            </a:r>
            <a:endParaRPr lang="da-DK"/>
          </a:p>
        </p:txBody>
      </p:sp>
      <p:sp>
        <p:nvSpPr>
          <p:cNvPr id="7" name="Rectangle 6">
            <a:extLst>
              <a:ext uri="{FF2B5EF4-FFF2-40B4-BE49-F238E27FC236}">
                <a16:creationId xmlns:a16="http://schemas.microsoft.com/office/drawing/2014/main" id="{75C220C1-8868-1651-FE5C-A8715103CEC5}"/>
              </a:ext>
            </a:extLst>
          </p:cNvPr>
          <p:cNvSpPr/>
          <p:nvPr/>
        </p:nvSpPr>
        <p:spPr>
          <a:xfrm>
            <a:off x="5848350" y="6190637"/>
            <a:ext cx="5748337" cy="4159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000">
                <a:solidFill>
                  <a:schemeClr val="tx1"/>
                </a:solidFill>
              </a:rPr>
              <a:t>Schaefer et al. 2021. </a:t>
            </a:r>
            <a:r>
              <a:rPr lang="en-US" sz="1000">
                <a:solidFill>
                  <a:schemeClr val="tx1"/>
                </a:solidFill>
                <a:hlinkClick r:id="rId2"/>
              </a:rPr>
              <a:t>Evaluation in Citizen Science: The art of tracing a moving target</a:t>
            </a:r>
            <a:r>
              <a:rPr lang="en-US" sz="1000">
                <a:solidFill>
                  <a:schemeClr val="tx1"/>
                </a:solidFill>
              </a:rPr>
              <a:t> </a:t>
            </a:r>
            <a:endParaRPr lang="da-DK" sz="1000">
              <a:solidFill>
                <a:schemeClr val="tx1"/>
              </a:solidFill>
            </a:endParaRPr>
          </a:p>
        </p:txBody>
      </p:sp>
      <p:grpSp>
        <p:nvGrpSpPr>
          <p:cNvPr id="13" name="Group 12">
            <a:extLst>
              <a:ext uri="{FF2B5EF4-FFF2-40B4-BE49-F238E27FC236}">
                <a16:creationId xmlns:a16="http://schemas.microsoft.com/office/drawing/2014/main" id="{1089C3FA-9056-24DB-FA6A-BD1C6BD92058}"/>
              </a:ext>
            </a:extLst>
          </p:cNvPr>
          <p:cNvGrpSpPr/>
          <p:nvPr/>
        </p:nvGrpSpPr>
        <p:grpSpPr>
          <a:xfrm>
            <a:off x="1483111" y="2049514"/>
            <a:ext cx="7679551" cy="2353160"/>
            <a:chOff x="4358461" y="2695089"/>
            <a:chExt cx="7679551" cy="2353160"/>
          </a:xfrm>
        </p:grpSpPr>
        <p:pic>
          <p:nvPicPr>
            <p:cNvPr id="6" name="Picture 5">
              <a:extLst>
                <a:ext uri="{FF2B5EF4-FFF2-40B4-BE49-F238E27FC236}">
                  <a16:creationId xmlns:a16="http://schemas.microsoft.com/office/drawing/2014/main" id="{C8D86D15-8DE4-7453-2835-20F5BA527960}"/>
                </a:ext>
              </a:extLst>
            </p:cNvPr>
            <p:cNvPicPr>
              <a:picLocks noChangeAspect="1"/>
            </p:cNvPicPr>
            <p:nvPr/>
          </p:nvPicPr>
          <p:blipFill>
            <a:blip r:embed="rId3"/>
            <a:stretch>
              <a:fillRect/>
            </a:stretch>
          </p:blipFill>
          <p:spPr>
            <a:xfrm>
              <a:off x="4358461" y="2967124"/>
              <a:ext cx="7679551" cy="2081125"/>
            </a:xfrm>
            <a:prstGeom prst="rect">
              <a:avLst/>
            </a:prstGeom>
          </p:spPr>
        </p:pic>
        <p:sp>
          <p:nvSpPr>
            <p:cNvPr id="8" name="Text Placeholder 4">
              <a:extLst>
                <a:ext uri="{FF2B5EF4-FFF2-40B4-BE49-F238E27FC236}">
                  <a16:creationId xmlns:a16="http://schemas.microsoft.com/office/drawing/2014/main" id="{53FB5C3A-891A-7949-7C18-6F7A42942D6C}"/>
                </a:ext>
              </a:extLst>
            </p:cNvPr>
            <p:cNvSpPr txBox="1">
              <a:spLocks/>
            </p:cNvSpPr>
            <p:nvPr/>
          </p:nvSpPr>
          <p:spPr>
            <a:xfrm>
              <a:off x="4670425" y="2701486"/>
              <a:ext cx="1063626" cy="47616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300"/>
                <a:t>Resources for project</a:t>
              </a:r>
              <a:endParaRPr lang="da-DK" sz="1300"/>
            </a:p>
          </p:txBody>
        </p:sp>
        <p:sp>
          <p:nvSpPr>
            <p:cNvPr id="9" name="Text Placeholder 4">
              <a:extLst>
                <a:ext uri="{FF2B5EF4-FFF2-40B4-BE49-F238E27FC236}">
                  <a16:creationId xmlns:a16="http://schemas.microsoft.com/office/drawing/2014/main" id="{12B9DEFB-2043-C8B9-4F5C-91D42A2C17CC}"/>
                </a:ext>
              </a:extLst>
            </p:cNvPr>
            <p:cNvSpPr txBox="1">
              <a:spLocks/>
            </p:cNvSpPr>
            <p:nvPr/>
          </p:nvSpPr>
          <p:spPr>
            <a:xfrm>
              <a:off x="6092577" y="2698227"/>
              <a:ext cx="1231902" cy="53524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300"/>
                <a:t>Activities (e.g. events)</a:t>
              </a:r>
              <a:endParaRPr lang="da-DK" sz="1300"/>
            </a:p>
          </p:txBody>
        </p:sp>
        <p:sp>
          <p:nvSpPr>
            <p:cNvPr id="10" name="Text Placeholder 4">
              <a:extLst>
                <a:ext uri="{FF2B5EF4-FFF2-40B4-BE49-F238E27FC236}">
                  <a16:creationId xmlns:a16="http://schemas.microsoft.com/office/drawing/2014/main" id="{AFDB3179-84F8-DCA7-4315-4539B291FA55}"/>
                </a:ext>
              </a:extLst>
            </p:cNvPr>
            <p:cNvSpPr txBox="1">
              <a:spLocks/>
            </p:cNvSpPr>
            <p:nvPr/>
          </p:nvSpPr>
          <p:spPr>
            <a:xfrm>
              <a:off x="7683005" y="2701486"/>
              <a:ext cx="1073646" cy="4191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300"/>
                <a:t>Products / services</a:t>
              </a:r>
              <a:endParaRPr lang="da-DK" sz="1300"/>
            </a:p>
          </p:txBody>
        </p:sp>
        <p:sp>
          <p:nvSpPr>
            <p:cNvPr id="11" name="Text Placeholder 4">
              <a:extLst>
                <a:ext uri="{FF2B5EF4-FFF2-40B4-BE49-F238E27FC236}">
                  <a16:creationId xmlns:a16="http://schemas.microsoft.com/office/drawing/2014/main" id="{3572F668-DA6F-5140-39EE-DDF45F44BED4}"/>
                </a:ext>
              </a:extLst>
            </p:cNvPr>
            <p:cNvSpPr txBox="1">
              <a:spLocks/>
            </p:cNvSpPr>
            <p:nvPr/>
          </p:nvSpPr>
          <p:spPr>
            <a:xfrm>
              <a:off x="9115177" y="2695089"/>
              <a:ext cx="1272223" cy="66392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300"/>
                <a:t>Effects on target group</a:t>
              </a:r>
              <a:endParaRPr lang="da-DK" sz="1300"/>
            </a:p>
          </p:txBody>
        </p:sp>
        <p:sp>
          <p:nvSpPr>
            <p:cNvPr id="12" name="Text Placeholder 4">
              <a:extLst>
                <a:ext uri="{FF2B5EF4-FFF2-40B4-BE49-F238E27FC236}">
                  <a16:creationId xmlns:a16="http://schemas.microsoft.com/office/drawing/2014/main" id="{4866D267-20AC-8A2A-F499-1D8A6389273A}"/>
                </a:ext>
              </a:extLst>
            </p:cNvPr>
            <p:cNvSpPr txBox="1">
              <a:spLocks/>
            </p:cNvSpPr>
            <p:nvPr/>
          </p:nvSpPr>
          <p:spPr>
            <a:xfrm>
              <a:off x="10644186" y="2696857"/>
              <a:ext cx="1185863" cy="39951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300"/>
                <a:t>Long-term changes</a:t>
              </a:r>
              <a:endParaRPr lang="da-DK" sz="1300"/>
            </a:p>
          </p:txBody>
        </p:sp>
      </p:grpSp>
      <p:sp>
        <p:nvSpPr>
          <p:cNvPr id="14" name="Left Brace 13">
            <a:extLst>
              <a:ext uri="{FF2B5EF4-FFF2-40B4-BE49-F238E27FC236}">
                <a16:creationId xmlns:a16="http://schemas.microsoft.com/office/drawing/2014/main" id="{2CB416F8-E994-459C-679B-76F43C8F9BAB}"/>
              </a:ext>
            </a:extLst>
          </p:cNvPr>
          <p:cNvSpPr/>
          <p:nvPr/>
        </p:nvSpPr>
        <p:spPr>
          <a:xfrm rot="16200000">
            <a:off x="3182618" y="1774511"/>
            <a:ext cx="1343034" cy="4436111"/>
          </a:xfrm>
          <a:prstGeom prst="leftBrace">
            <a:avLst>
              <a:gd name="adj1" fmla="val 49559"/>
              <a:gd name="adj2" fmla="val 74764"/>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15" name="Text Placeholder 4">
            <a:extLst>
              <a:ext uri="{FF2B5EF4-FFF2-40B4-BE49-F238E27FC236}">
                <a16:creationId xmlns:a16="http://schemas.microsoft.com/office/drawing/2014/main" id="{28822FAD-8871-7CD0-D8DC-7F97385B1116}"/>
              </a:ext>
            </a:extLst>
          </p:cNvPr>
          <p:cNvSpPr txBox="1">
            <a:spLocks/>
          </p:cNvSpPr>
          <p:nvPr/>
        </p:nvSpPr>
        <p:spPr>
          <a:xfrm>
            <a:off x="2725737" y="4664086"/>
            <a:ext cx="3041264" cy="949467"/>
          </a:xfrm>
          <a:prstGeom prst="rect">
            <a:avLst/>
          </a:prstGeom>
          <a:ln w="19050">
            <a:solidFill>
              <a:schemeClr val="accent1"/>
            </a:solidFill>
          </a:ln>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a:t>Usually easy to measure with quantitative methods</a:t>
            </a:r>
            <a:endParaRPr lang="da-DK" sz="2000"/>
          </a:p>
        </p:txBody>
      </p:sp>
      <p:sp>
        <p:nvSpPr>
          <p:cNvPr id="16" name="Left Brace 15">
            <a:extLst>
              <a:ext uri="{FF2B5EF4-FFF2-40B4-BE49-F238E27FC236}">
                <a16:creationId xmlns:a16="http://schemas.microsoft.com/office/drawing/2014/main" id="{C52C6D37-7B33-DF26-87C0-24BD27015C55}"/>
              </a:ext>
            </a:extLst>
          </p:cNvPr>
          <p:cNvSpPr/>
          <p:nvPr/>
        </p:nvSpPr>
        <p:spPr>
          <a:xfrm rot="16200000">
            <a:off x="6945908" y="2545276"/>
            <a:ext cx="1343035" cy="2894578"/>
          </a:xfrm>
          <a:prstGeom prst="leftBrace">
            <a:avLst>
              <a:gd name="adj1" fmla="val 9278"/>
              <a:gd name="adj2" fmla="val 74478"/>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17" name="Text Placeholder 4">
            <a:extLst>
              <a:ext uri="{FF2B5EF4-FFF2-40B4-BE49-F238E27FC236}">
                <a16:creationId xmlns:a16="http://schemas.microsoft.com/office/drawing/2014/main" id="{83712A74-166D-3FF4-2339-13921EAF6167}"/>
              </a:ext>
            </a:extLst>
          </p:cNvPr>
          <p:cNvSpPr txBox="1">
            <a:spLocks/>
          </p:cNvSpPr>
          <p:nvPr/>
        </p:nvSpPr>
        <p:spPr>
          <a:xfrm>
            <a:off x="6396037" y="4664086"/>
            <a:ext cx="4665662" cy="1404727"/>
          </a:xfrm>
          <a:prstGeom prst="rect">
            <a:avLst/>
          </a:prstGeom>
          <a:ln w="19050">
            <a:solidFill>
              <a:schemeClr val="accent2"/>
            </a:solidFill>
          </a:ln>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Often difficult, requires effort, and usually qualitative methods. Requires inclusion of perceptions and experiences of intended beneficiaries </a:t>
            </a:r>
            <a:endParaRPr lang="da-DK" sz="2000" dirty="0"/>
          </a:p>
        </p:txBody>
      </p:sp>
    </p:spTree>
    <p:extLst>
      <p:ext uri="{BB962C8B-B14F-4D97-AF65-F5344CB8AC3E}">
        <p14:creationId xmlns:p14="http://schemas.microsoft.com/office/powerpoint/2010/main" val="101136895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7A17D7B-2034-EADA-02CB-D1E61016F9EF}"/>
              </a:ext>
            </a:extLst>
          </p:cNvPr>
          <p:cNvSpPr>
            <a:spLocks noGrp="1"/>
          </p:cNvSpPr>
          <p:nvPr>
            <p:ph type="body" sz="quarter" idx="12"/>
          </p:nvPr>
        </p:nvSpPr>
        <p:spPr>
          <a:xfrm>
            <a:off x="610940" y="2097088"/>
            <a:ext cx="10963275" cy="3657600"/>
          </a:xfrm>
        </p:spPr>
        <p:txBody>
          <a:bodyPr/>
          <a:lstStyle/>
          <a:p>
            <a:pPr marL="342900" indent="-342900">
              <a:buFont typeface="Arial" panose="020B0604020202020204" pitchFamily="34" charset="0"/>
              <a:buChar char="•"/>
            </a:pPr>
            <a:r>
              <a:rPr lang="en-US" sz="2400" b="1"/>
              <a:t>No ‘one size fits all’:</a:t>
            </a:r>
            <a:r>
              <a:rPr lang="en-US" sz="2400"/>
              <a:t> Evaluation of citizen science projects need to be adapted to the specific project based on project goals.</a:t>
            </a:r>
          </a:p>
          <a:p>
            <a:pPr marL="342900" indent="-342900">
              <a:buFont typeface="Arial" panose="020B0604020202020204" pitchFamily="34" charset="0"/>
              <a:buChar char="•"/>
            </a:pPr>
            <a:r>
              <a:rPr lang="en-US" sz="2400" b="1"/>
              <a:t>Evaluation methods: </a:t>
            </a:r>
            <a:r>
              <a:rPr lang="en-US" sz="2400"/>
              <a:t>many are available – again, the most appropriate methods for the specific project most be chosen.</a:t>
            </a:r>
          </a:p>
          <a:p>
            <a:pPr marL="342900" indent="-342900">
              <a:buFont typeface="Arial" panose="020B0604020202020204" pitchFamily="34" charset="0"/>
              <a:buChar char="•"/>
            </a:pPr>
            <a:r>
              <a:rPr lang="en-US" sz="2400" b="1"/>
              <a:t>Evaluation happens throughout the project period: </a:t>
            </a:r>
            <a:r>
              <a:rPr lang="en-US" sz="2400"/>
              <a:t>it is important that evaluation is continuous – though it may change focus during the project. The logic model can be used to consider evaluation throughout. Waiting until the end of the project to think about evaluation will not give an appropriate picture of especially outcomes and impact of the project.</a:t>
            </a:r>
            <a:endParaRPr lang="en-US" sz="2400" b="1"/>
          </a:p>
          <a:p>
            <a:pPr marL="342900" indent="-342900">
              <a:buFont typeface="Arial" panose="020B0604020202020204" pitchFamily="34" charset="0"/>
              <a:buChar char="•"/>
            </a:pPr>
            <a:endParaRPr lang="da-DK" sz="2400" b="1"/>
          </a:p>
        </p:txBody>
      </p:sp>
      <p:sp>
        <p:nvSpPr>
          <p:cNvPr id="4" name="Text Placeholder 3">
            <a:extLst>
              <a:ext uri="{FF2B5EF4-FFF2-40B4-BE49-F238E27FC236}">
                <a16:creationId xmlns:a16="http://schemas.microsoft.com/office/drawing/2014/main" id="{AE7046BC-E3FD-0472-4E01-83AA324FA04B}"/>
              </a:ext>
            </a:extLst>
          </p:cNvPr>
          <p:cNvSpPr>
            <a:spLocks noGrp="1"/>
          </p:cNvSpPr>
          <p:nvPr>
            <p:ph type="body" sz="quarter" idx="11"/>
          </p:nvPr>
        </p:nvSpPr>
        <p:spPr>
          <a:xfrm>
            <a:off x="610692" y="1378210"/>
            <a:ext cx="10963275" cy="422275"/>
          </a:xfrm>
        </p:spPr>
        <p:txBody>
          <a:bodyPr/>
          <a:lstStyle/>
          <a:p>
            <a:r>
              <a:rPr lang="en-US"/>
              <a:t>Key take-aways</a:t>
            </a:r>
            <a:endParaRPr lang="da-DK"/>
          </a:p>
        </p:txBody>
      </p:sp>
      <p:sp>
        <p:nvSpPr>
          <p:cNvPr id="3" name="Text Placeholder 2">
            <a:extLst>
              <a:ext uri="{FF2B5EF4-FFF2-40B4-BE49-F238E27FC236}">
                <a16:creationId xmlns:a16="http://schemas.microsoft.com/office/drawing/2014/main" id="{15AF6F59-D4E6-6202-6411-ED439B7F7E68}"/>
              </a:ext>
            </a:extLst>
          </p:cNvPr>
          <p:cNvSpPr>
            <a:spLocks noGrp="1"/>
          </p:cNvSpPr>
          <p:nvPr>
            <p:ph type="body" sz="quarter" idx="10"/>
          </p:nvPr>
        </p:nvSpPr>
        <p:spPr/>
        <p:txBody>
          <a:bodyPr/>
          <a:lstStyle/>
          <a:p>
            <a:r>
              <a:rPr lang="en-US"/>
              <a:t>Developing an evaluation framework for CS</a:t>
            </a:r>
            <a:endParaRPr lang="da-DK"/>
          </a:p>
        </p:txBody>
      </p:sp>
    </p:spTree>
    <p:extLst>
      <p:ext uri="{BB962C8B-B14F-4D97-AF65-F5344CB8AC3E}">
        <p14:creationId xmlns:p14="http://schemas.microsoft.com/office/powerpoint/2010/main" val="238078303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05F263-98A9-ACEF-07A7-DD4260C9EE96}"/>
              </a:ext>
            </a:extLst>
          </p:cNvPr>
          <p:cNvSpPr>
            <a:spLocks noGrp="1"/>
          </p:cNvSpPr>
          <p:nvPr>
            <p:ph type="body" sz="quarter" idx="10"/>
          </p:nvPr>
        </p:nvSpPr>
        <p:spPr>
          <a:xfrm>
            <a:off x="1110218" y="5158781"/>
            <a:ext cx="5600778" cy="398012"/>
          </a:xfrm>
        </p:spPr>
        <p:txBody>
          <a:bodyPr lIns="91440" tIns="45720" rIns="91440" bIns="45720" anchor="t"/>
          <a:lstStyle/>
          <a:p>
            <a:r>
              <a:rPr lang="da-DK" dirty="0"/>
              <a:t>Training </a:t>
            </a:r>
            <a:r>
              <a:rPr lang="da-DK" dirty="0" err="1"/>
              <a:t>Module</a:t>
            </a:r>
            <a:r>
              <a:rPr lang="da-DK" dirty="0"/>
              <a:t> 4.2.2</a:t>
            </a:r>
          </a:p>
        </p:txBody>
      </p:sp>
      <p:sp>
        <p:nvSpPr>
          <p:cNvPr id="5" name="Text Placeholder 4">
            <a:extLst>
              <a:ext uri="{FF2B5EF4-FFF2-40B4-BE49-F238E27FC236}">
                <a16:creationId xmlns:a16="http://schemas.microsoft.com/office/drawing/2014/main" id="{7C2189B7-679C-1393-B3DD-BC0D16928799}"/>
              </a:ext>
            </a:extLst>
          </p:cNvPr>
          <p:cNvSpPr>
            <a:spLocks noGrp="1"/>
          </p:cNvSpPr>
          <p:nvPr>
            <p:ph type="body" sz="quarter" idx="12"/>
          </p:nvPr>
        </p:nvSpPr>
        <p:spPr>
          <a:xfrm>
            <a:off x="1110218" y="2230989"/>
            <a:ext cx="5338290" cy="577850"/>
          </a:xfrm>
        </p:spPr>
        <p:txBody>
          <a:bodyPr/>
          <a:lstStyle/>
          <a:p>
            <a:r>
              <a:rPr lang="da-DK" dirty="0" err="1"/>
              <a:t>Aligning</a:t>
            </a:r>
            <a:r>
              <a:rPr lang="da-DK" dirty="0"/>
              <a:t> </a:t>
            </a:r>
            <a:r>
              <a:rPr lang="da-DK" dirty="0" err="1"/>
              <a:t>citizen</a:t>
            </a:r>
            <a:r>
              <a:rPr lang="da-DK" dirty="0"/>
              <a:t> science with </a:t>
            </a:r>
            <a:r>
              <a:rPr lang="da-DK" dirty="0" err="1"/>
              <a:t>Responsible</a:t>
            </a:r>
            <a:r>
              <a:rPr lang="da-DK" dirty="0"/>
              <a:t> Research and Innovation (RRI)</a:t>
            </a:r>
          </a:p>
        </p:txBody>
      </p:sp>
    </p:spTree>
    <p:extLst>
      <p:ext uri="{BB962C8B-B14F-4D97-AF65-F5344CB8AC3E}">
        <p14:creationId xmlns:p14="http://schemas.microsoft.com/office/powerpoint/2010/main" val="161686469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96EF42E4-D054-19AB-67BF-DF1A8716C71D}"/>
              </a:ext>
            </a:extLst>
          </p:cNvPr>
          <p:cNvSpPr>
            <a:spLocks noGrp="1"/>
          </p:cNvSpPr>
          <p:nvPr>
            <p:ph type="body" sz="quarter" idx="12"/>
          </p:nvPr>
        </p:nvSpPr>
        <p:spPr/>
        <p:txBody>
          <a:bodyPr lIns="91440" tIns="45720" rIns="91440" bIns="45720" anchor="t"/>
          <a:lstStyle/>
          <a:p>
            <a:r>
              <a:rPr lang="da-DK" sz="2000" b="1" dirty="0"/>
              <a:t>RRI is a </a:t>
            </a:r>
            <a:r>
              <a:rPr lang="da-DK" sz="2000" b="1" dirty="0" err="1"/>
              <a:t>framework</a:t>
            </a:r>
            <a:r>
              <a:rPr lang="da-DK" sz="2000" b="1" dirty="0"/>
              <a:t> and approach </a:t>
            </a:r>
            <a:r>
              <a:rPr lang="da-DK" sz="2000" b="1" dirty="0" err="1"/>
              <a:t>that</a:t>
            </a:r>
            <a:r>
              <a:rPr lang="da-DK" sz="2000" b="1" dirty="0"/>
              <a:t> </a:t>
            </a:r>
            <a:r>
              <a:rPr lang="da-DK" sz="2000" b="1" dirty="0" err="1"/>
              <a:t>seeks</a:t>
            </a:r>
            <a:r>
              <a:rPr lang="da-DK" sz="2000" b="1" dirty="0"/>
              <a:t> to </a:t>
            </a:r>
            <a:r>
              <a:rPr lang="da-DK" sz="2000" b="1" dirty="0" err="1"/>
              <a:t>ensure</a:t>
            </a:r>
            <a:r>
              <a:rPr lang="da-DK" sz="2000" b="1" dirty="0"/>
              <a:t> </a:t>
            </a:r>
            <a:r>
              <a:rPr lang="da-DK" sz="2000" b="1" dirty="0" err="1"/>
              <a:t>that</a:t>
            </a:r>
            <a:r>
              <a:rPr lang="da-DK" sz="2000" b="1" dirty="0"/>
              <a:t> research and innovation </a:t>
            </a:r>
            <a:r>
              <a:rPr lang="da-DK" sz="2000" b="1" dirty="0" err="1"/>
              <a:t>activities</a:t>
            </a:r>
            <a:r>
              <a:rPr lang="da-DK" sz="2000" b="1" dirty="0"/>
              <a:t> </a:t>
            </a:r>
            <a:r>
              <a:rPr lang="da-DK" sz="2000" b="1" dirty="0" err="1"/>
              <a:t>are</a:t>
            </a:r>
            <a:r>
              <a:rPr lang="da-DK" sz="2000" b="1" dirty="0"/>
              <a:t> </a:t>
            </a:r>
            <a:r>
              <a:rPr lang="da-DK" sz="2000" b="1" dirty="0" err="1"/>
              <a:t>conducted</a:t>
            </a:r>
            <a:r>
              <a:rPr lang="da-DK" sz="2000" b="1" dirty="0"/>
              <a:t> in a </a:t>
            </a:r>
            <a:r>
              <a:rPr lang="da-DK" sz="2000" b="1" dirty="0" err="1"/>
              <a:t>way</a:t>
            </a:r>
            <a:r>
              <a:rPr lang="da-DK" sz="2000" b="1" dirty="0"/>
              <a:t> </a:t>
            </a:r>
            <a:r>
              <a:rPr lang="da-DK" sz="2000" b="1" dirty="0" err="1"/>
              <a:t>that</a:t>
            </a:r>
            <a:r>
              <a:rPr lang="da-DK" sz="2000" b="1" dirty="0"/>
              <a:t> </a:t>
            </a:r>
            <a:r>
              <a:rPr lang="da-DK" sz="2000" b="1" dirty="0" err="1"/>
              <a:t>aligns</a:t>
            </a:r>
            <a:r>
              <a:rPr lang="da-DK" sz="2000" b="1" dirty="0"/>
              <a:t> with </a:t>
            </a:r>
            <a:r>
              <a:rPr lang="da-DK" sz="2000" b="1" dirty="0" err="1"/>
              <a:t>societal</a:t>
            </a:r>
            <a:r>
              <a:rPr lang="da-DK" sz="2000" b="1" dirty="0"/>
              <a:t> </a:t>
            </a:r>
            <a:r>
              <a:rPr lang="da-DK" sz="2000" b="1" dirty="0" err="1"/>
              <a:t>values</a:t>
            </a:r>
            <a:r>
              <a:rPr lang="da-DK" sz="2000" b="1" dirty="0"/>
              <a:t> and </a:t>
            </a:r>
            <a:r>
              <a:rPr lang="da-DK" sz="2000" b="1" dirty="0" err="1"/>
              <a:t>needs</a:t>
            </a:r>
            <a:r>
              <a:rPr lang="da-DK" sz="2000" b="1" dirty="0"/>
              <a:t>, and </a:t>
            </a:r>
            <a:r>
              <a:rPr lang="da-DK" sz="2000" b="1" dirty="0" err="1"/>
              <a:t>that</a:t>
            </a:r>
            <a:r>
              <a:rPr lang="da-DK" sz="2000" b="1" dirty="0"/>
              <a:t> </a:t>
            </a:r>
            <a:r>
              <a:rPr lang="da-DK" sz="2000" b="1" dirty="0" err="1"/>
              <a:t>they</a:t>
            </a:r>
            <a:r>
              <a:rPr lang="da-DK" sz="2000" b="1" dirty="0"/>
              <a:t> </a:t>
            </a:r>
            <a:r>
              <a:rPr lang="da-DK" sz="2000" b="1" dirty="0" err="1"/>
              <a:t>contribute</a:t>
            </a:r>
            <a:r>
              <a:rPr lang="da-DK" sz="2000" b="1" dirty="0"/>
              <a:t> to positive </a:t>
            </a:r>
            <a:r>
              <a:rPr lang="da-DK" sz="2000" b="1" dirty="0" err="1"/>
              <a:t>societal</a:t>
            </a:r>
            <a:r>
              <a:rPr lang="da-DK" sz="2000" b="1" dirty="0"/>
              <a:t> </a:t>
            </a:r>
            <a:r>
              <a:rPr lang="da-DK" sz="2000" b="1" dirty="0" err="1"/>
              <a:t>outcomes</a:t>
            </a:r>
            <a:r>
              <a:rPr lang="da-DK" sz="2000" b="1" dirty="0"/>
              <a:t>.</a:t>
            </a:r>
          </a:p>
          <a:p>
            <a:pPr marL="285750" indent="-285750">
              <a:buChar char="•"/>
            </a:pPr>
            <a:r>
              <a:rPr lang="da-DK" b="1" dirty="0" err="1"/>
              <a:t>Ethical</a:t>
            </a:r>
            <a:r>
              <a:rPr lang="da-DK" b="1" dirty="0"/>
              <a:t> and </a:t>
            </a:r>
            <a:r>
              <a:rPr lang="da-DK" b="1" dirty="0" err="1"/>
              <a:t>inclusive</a:t>
            </a:r>
            <a:r>
              <a:rPr lang="da-DK" b="1" dirty="0"/>
              <a:t> approach:</a:t>
            </a:r>
            <a:r>
              <a:rPr lang="da-DK" dirty="0"/>
              <a:t> RRI </a:t>
            </a:r>
            <a:r>
              <a:rPr lang="da-DK" dirty="0" err="1"/>
              <a:t>prioritizes</a:t>
            </a:r>
            <a:r>
              <a:rPr lang="da-DK" dirty="0"/>
              <a:t> </a:t>
            </a:r>
            <a:r>
              <a:rPr lang="da-DK" dirty="0" err="1"/>
              <a:t>ethical</a:t>
            </a:r>
            <a:r>
              <a:rPr lang="da-DK" dirty="0"/>
              <a:t> </a:t>
            </a:r>
            <a:r>
              <a:rPr lang="da-DK" dirty="0" err="1"/>
              <a:t>considerations</a:t>
            </a:r>
            <a:r>
              <a:rPr lang="da-DK" dirty="0"/>
              <a:t> </a:t>
            </a:r>
            <a:r>
              <a:rPr lang="da-DK" dirty="0" err="1"/>
              <a:t>throughout</a:t>
            </a:r>
            <a:r>
              <a:rPr lang="da-DK" dirty="0"/>
              <a:t> research and innovation processes, </a:t>
            </a:r>
            <a:r>
              <a:rPr lang="da-DK" dirty="0" err="1"/>
              <a:t>ensuring</a:t>
            </a:r>
            <a:r>
              <a:rPr lang="da-DK" dirty="0"/>
              <a:t> </a:t>
            </a:r>
            <a:r>
              <a:rPr lang="da-DK" dirty="0" err="1"/>
              <a:t>that</a:t>
            </a:r>
            <a:r>
              <a:rPr lang="da-DK" dirty="0"/>
              <a:t> </a:t>
            </a:r>
            <a:r>
              <a:rPr lang="da-DK" dirty="0" err="1"/>
              <a:t>they</a:t>
            </a:r>
            <a:r>
              <a:rPr lang="da-DK" dirty="0"/>
              <a:t> </a:t>
            </a:r>
            <a:r>
              <a:rPr lang="da-DK" dirty="0" err="1"/>
              <a:t>align</a:t>
            </a:r>
            <a:r>
              <a:rPr lang="da-DK" dirty="0"/>
              <a:t> with </a:t>
            </a:r>
            <a:r>
              <a:rPr lang="da-DK" dirty="0" err="1"/>
              <a:t>societal</a:t>
            </a:r>
            <a:r>
              <a:rPr lang="da-DK" dirty="0"/>
              <a:t> </a:t>
            </a:r>
            <a:r>
              <a:rPr lang="da-DK" dirty="0" err="1"/>
              <a:t>values</a:t>
            </a:r>
            <a:r>
              <a:rPr lang="da-DK" dirty="0"/>
              <a:t> and </a:t>
            </a:r>
            <a:r>
              <a:rPr lang="da-DK" dirty="0" err="1"/>
              <a:t>respect</a:t>
            </a:r>
            <a:r>
              <a:rPr lang="da-DK" dirty="0"/>
              <a:t> human </a:t>
            </a:r>
            <a:r>
              <a:rPr lang="da-DK" dirty="0" err="1"/>
              <a:t>rights</a:t>
            </a:r>
            <a:r>
              <a:rPr lang="da-DK" dirty="0"/>
              <a:t>. It </a:t>
            </a:r>
            <a:r>
              <a:rPr lang="da-DK" dirty="0" err="1"/>
              <a:t>also</a:t>
            </a:r>
            <a:r>
              <a:rPr lang="da-DK" dirty="0"/>
              <a:t> </a:t>
            </a:r>
            <a:r>
              <a:rPr lang="da-DK" dirty="0" err="1"/>
              <a:t>emphasizes</a:t>
            </a:r>
            <a:r>
              <a:rPr lang="da-DK" dirty="0"/>
              <a:t> </a:t>
            </a:r>
            <a:r>
              <a:rPr lang="da-DK" dirty="0" err="1"/>
              <a:t>inclusiveness</a:t>
            </a:r>
            <a:r>
              <a:rPr lang="da-DK" dirty="0"/>
              <a:t> and </a:t>
            </a:r>
            <a:r>
              <a:rPr lang="da-DK" dirty="0" err="1"/>
              <a:t>resposiveness</a:t>
            </a:r>
            <a:r>
              <a:rPr lang="da-DK" dirty="0"/>
              <a:t> by </a:t>
            </a:r>
            <a:r>
              <a:rPr lang="da-DK" dirty="0" err="1"/>
              <a:t>engaging</a:t>
            </a:r>
            <a:r>
              <a:rPr lang="da-DK" dirty="0"/>
              <a:t> diverse </a:t>
            </a:r>
            <a:r>
              <a:rPr lang="da-DK" dirty="0" err="1"/>
              <a:t>stakeholders</a:t>
            </a:r>
            <a:r>
              <a:rPr lang="da-DK" dirty="0"/>
              <a:t>, </a:t>
            </a:r>
            <a:r>
              <a:rPr lang="da-DK" dirty="0" err="1"/>
              <a:t>including</a:t>
            </a:r>
            <a:r>
              <a:rPr lang="da-DK" dirty="0"/>
              <a:t> the public, in decision-</a:t>
            </a:r>
            <a:r>
              <a:rPr lang="da-DK" dirty="0" err="1"/>
              <a:t>making</a:t>
            </a:r>
            <a:r>
              <a:rPr lang="da-DK" dirty="0"/>
              <a:t>.</a:t>
            </a:r>
          </a:p>
          <a:p>
            <a:pPr marL="285750" indent="-285750">
              <a:buChar char="•"/>
            </a:pPr>
            <a:r>
              <a:rPr lang="da-DK" b="1" dirty="0" err="1"/>
              <a:t>Sustainability</a:t>
            </a:r>
            <a:r>
              <a:rPr lang="da-DK" b="1" dirty="0"/>
              <a:t> and anticipation: </a:t>
            </a:r>
            <a:r>
              <a:rPr lang="da-DK" dirty="0"/>
              <a:t>RRI </a:t>
            </a:r>
            <a:r>
              <a:rPr lang="da-DK" dirty="0" err="1"/>
              <a:t>integrates</a:t>
            </a:r>
            <a:r>
              <a:rPr lang="da-DK" dirty="0"/>
              <a:t> </a:t>
            </a:r>
            <a:r>
              <a:rPr lang="da-DK" dirty="0" err="1"/>
              <a:t>sustainability</a:t>
            </a:r>
            <a:r>
              <a:rPr lang="da-DK" dirty="0"/>
              <a:t> principles </a:t>
            </a:r>
            <a:r>
              <a:rPr lang="da-DK" dirty="0" err="1"/>
              <a:t>into</a:t>
            </a:r>
            <a:r>
              <a:rPr lang="da-DK" dirty="0"/>
              <a:t> research and innovation, </a:t>
            </a:r>
            <a:r>
              <a:rPr lang="da-DK" dirty="0" err="1"/>
              <a:t>emphasizing</a:t>
            </a:r>
            <a:r>
              <a:rPr lang="da-DK" dirty="0"/>
              <a:t> </a:t>
            </a:r>
            <a:r>
              <a:rPr lang="da-DK" dirty="0" err="1"/>
              <a:t>environmental</a:t>
            </a:r>
            <a:r>
              <a:rPr lang="da-DK" dirty="0"/>
              <a:t> </a:t>
            </a:r>
            <a:r>
              <a:rPr lang="da-DK" dirty="0" err="1"/>
              <a:t>responsibility</a:t>
            </a:r>
            <a:r>
              <a:rPr lang="da-DK" dirty="0"/>
              <a:t>. It </a:t>
            </a:r>
            <a:r>
              <a:rPr lang="da-DK" dirty="0" err="1"/>
              <a:t>encourages</a:t>
            </a:r>
            <a:r>
              <a:rPr lang="da-DK" dirty="0"/>
              <a:t> </a:t>
            </a:r>
            <a:r>
              <a:rPr lang="da-DK" dirty="0" err="1"/>
              <a:t>foresight</a:t>
            </a:r>
            <a:r>
              <a:rPr lang="da-DK" dirty="0"/>
              <a:t> in </a:t>
            </a:r>
            <a:r>
              <a:rPr lang="da-DK" dirty="0" err="1"/>
              <a:t>addressing</a:t>
            </a:r>
            <a:r>
              <a:rPr lang="da-DK" dirty="0"/>
              <a:t> </a:t>
            </a:r>
            <a:r>
              <a:rPr lang="da-DK" dirty="0" err="1"/>
              <a:t>ethical</a:t>
            </a:r>
            <a:r>
              <a:rPr lang="da-DK" dirty="0"/>
              <a:t>, social, and </a:t>
            </a:r>
            <a:r>
              <a:rPr lang="da-DK" dirty="0" err="1"/>
              <a:t>environmental</a:t>
            </a:r>
            <a:r>
              <a:rPr lang="da-DK" dirty="0"/>
              <a:t> </a:t>
            </a:r>
            <a:r>
              <a:rPr lang="da-DK" dirty="0" err="1"/>
              <a:t>implications</a:t>
            </a:r>
            <a:r>
              <a:rPr lang="da-DK" dirty="0"/>
              <a:t>.</a:t>
            </a:r>
          </a:p>
          <a:p>
            <a:pPr marL="285750" indent="-285750">
              <a:buChar char="•"/>
            </a:pPr>
            <a:r>
              <a:rPr lang="da-DK" b="1" dirty="0" err="1"/>
              <a:t>Transparency</a:t>
            </a:r>
            <a:r>
              <a:rPr lang="da-DK" b="1" dirty="0"/>
              <a:t> and </a:t>
            </a:r>
            <a:r>
              <a:rPr lang="da-DK" b="1" dirty="0" err="1"/>
              <a:t>openness</a:t>
            </a:r>
            <a:r>
              <a:rPr lang="da-DK" b="1" dirty="0"/>
              <a:t>: </a:t>
            </a:r>
            <a:r>
              <a:rPr lang="da-DK" dirty="0"/>
              <a:t>RRI promotes </a:t>
            </a:r>
            <a:r>
              <a:rPr lang="da-DK" dirty="0" err="1"/>
              <a:t>transparency</a:t>
            </a:r>
            <a:r>
              <a:rPr lang="da-DK" dirty="0"/>
              <a:t> </a:t>
            </a:r>
            <a:r>
              <a:rPr lang="da-DK" dirty="0" err="1"/>
              <a:t>through</a:t>
            </a:r>
            <a:r>
              <a:rPr lang="da-DK" dirty="0"/>
              <a:t> open </a:t>
            </a:r>
            <a:r>
              <a:rPr lang="da-DK" dirty="0" err="1"/>
              <a:t>access</a:t>
            </a:r>
            <a:r>
              <a:rPr lang="da-DK" dirty="0"/>
              <a:t> to research </a:t>
            </a:r>
            <a:r>
              <a:rPr lang="da-DK" dirty="0" err="1"/>
              <a:t>results</a:t>
            </a:r>
            <a:r>
              <a:rPr lang="da-DK" dirty="0"/>
              <a:t> and data. It fosters a </a:t>
            </a:r>
            <a:r>
              <a:rPr lang="da-DK" dirty="0" err="1"/>
              <a:t>culture</a:t>
            </a:r>
            <a:r>
              <a:rPr lang="da-DK" dirty="0"/>
              <a:t> of </a:t>
            </a:r>
            <a:r>
              <a:rPr lang="da-DK" dirty="0" err="1"/>
              <a:t>openness</a:t>
            </a:r>
            <a:r>
              <a:rPr lang="da-DK" dirty="0"/>
              <a:t> and </a:t>
            </a:r>
            <a:r>
              <a:rPr lang="da-DK" dirty="0" err="1"/>
              <a:t>collaboration</a:t>
            </a:r>
            <a:r>
              <a:rPr lang="da-DK" dirty="0"/>
              <a:t>, </a:t>
            </a:r>
            <a:r>
              <a:rPr lang="da-DK" dirty="0" err="1"/>
              <a:t>enabling</a:t>
            </a:r>
            <a:r>
              <a:rPr lang="da-DK" dirty="0"/>
              <a:t> </a:t>
            </a:r>
            <a:r>
              <a:rPr lang="da-DK" dirty="0" err="1"/>
              <a:t>broader</a:t>
            </a:r>
            <a:r>
              <a:rPr lang="da-DK" dirty="0"/>
              <a:t> participation in research and innovation and </a:t>
            </a:r>
            <a:r>
              <a:rPr lang="da-DK" dirty="0" err="1"/>
              <a:t>facilitating</a:t>
            </a:r>
            <a:r>
              <a:rPr lang="da-DK" dirty="0"/>
              <a:t> </a:t>
            </a:r>
            <a:r>
              <a:rPr lang="da-DK" dirty="0" err="1"/>
              <a:t>informed</a:t>
            </a:r>
            <a:r>
              <a:rPr lang="da-DK" dirty="0"/>
              <a:t> decision-</a:t>
            </a:r>
            <a:r>
              <a:rPr lang="da-DK" dirty="0" err="1"/>
              <a:t>making</a:t>
            </a:r>
            <a:r>
              <a:rPr lang="da-DK" dirty="0"/>
              <a:t>.</a:t>
            </a:r>
          </a:p>
          <a:p>
            <a:pPr marL="285750" indent="-285750">
              <a:buChar char="•"/>
            </a:pPr>
            <a:endParaRPr lang="da-DK" sz="2400" b="1" dirty="0"/>
          </a:p>
        </p:txBody>
      </p:sp>
      <p:sp>
        <p:nvSpPr>
          <p:cNvPr id="3" name="Pladsholder til tekst 2">
            <a:extLst>
              <a:ext uri="{FF2B5EF4-FFF2-40B4-BE49-F238E27FC236}">
                <a16:creationId xmlns:a16="http://schemas.microsoft.com/office/drawing/2014/main" id="{B0E18530-40A3-6CD0-8FC5-7233BCE4A1A0}"/>
              </a:ext>
            </a:extLst>
          </p:cNvPr>
          <p:cNvSpPr>
            <a:spLocks noGrp="1"/>
          </p:cNvSpPr>
          <p:nvPr>
            <p:ph type="body" sz="quarter" idx="11"/>
          </p:nvPr>
        </p:nvSpPr>
        <p:spPr>
          <a:xfrm>
            <a:off x="610940" y="1556010"/>
            <a:ext cx="11432790" cy="422275"/>
          </a:xfrm>
        </p:spPr>
        <p:txBody>
          <a:bodyPr lIns="91440" tIns="45720" rIns="91440" bIns="45720" anchor="t"/>
          <a:lstStyle/>
          <a:p>
            <a:r>
              <a:rPr lang="da-DK" dirty="0" err="1"/>
              <a:t>Fostering</a:t>
            </a:r>
            <a:r>
              <a:rPr lang="da-DK" dirty="0"/>
              <a:t> </a:t>
            </a:r>
            <a:r>
              <a:rPr lang="da-DK" dirty="0" err="1"/>
              <a:t>democratic</a:t>
            </a:r>
            <a:r>
              <a:rPr lang="da-DK" dirty="0"/>
              <a:t>, </a:t>
            </a:r>
            <a:r>
              <a:rPr lang="da-DK" dirty="0" err="1"/>
              <a:t>accountable</a:t>
            </a:r>
            <a:r>
              <a:rPr lang="da-DK" dirty="0"/>
              <a:t>, and </a:t>
            </a:r>
            <a:r>
              <a:rPr lang="da-DK" dirty="0" err="1"/>
              <a:t>responsive</a:t>
            </a:r>
            <a:r>
              <a:rPr lang="da-DK" dirty="0"/>
              <a:t> R&amp;I</a:t>
            </a:r>
          </a:p>
        </p:txBody>
      </p:sp>
      <p:sp>
        <p:nvSpPr>
          <p:cNvPr id="2" name="Pladsholder til tekst 1">
            <a:extLst>
              <a:ext uri="{FF2B5EF4-FFF2-40B4-BE49-F238E27FC236}">
                <a16:creationId xmlns:a16="http://schemas.microsoft.com/office/drawing/2014/main" id="{0EAF8E75-45CF-6E16-F046-1B319DA334C0}"/>
              </a:ext>
            </a:extLst>
          </p:cNvPr>
          <p:cNvSpPr>
            <a:spLocks noGrp="1"/>
          </p:cNvSpPr>
          <p:nvPr>
            <p:ph type="body" sz="quarter" idx="10"/>
          </p:nvPr>
        </p:nvSpPr>
        <p:spPr/>
        <p:txBody>
          <a:bodyPr lIns="91440" tIns="45720" rIns="91440" bIns="45720" anchor="t"/>
          <a:lstStyle/>
          <a:p>
            <a:r>
              <a:rPr lang="da-DK" err="1"/>
              <a:t>Responsible</a:t>
            </a:r>
            <a:r>
              <a:rPr lang="da-DK"/>
              <a:t> Research and Innovation (RRI)</a:t>
            </a:r>
          </a:p>
        </p:txBody>
      </p:sp>
    </p:spTree>
    <p:extLst>
      <p:ext uri="{BB962C8B-B14F-4D97-AF65-F5344CB8AC3E}">
        <p14:creationId xmlns:p14="http://schemas.microsoft.com/office/powerpoint/2010/main" val="30644046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tekst 5">
            <a:extLst>
              <a:ext uri="{FF2B5EF4-FFF2-40B4-BE49-F238E27FC236}">
                <a16:creationId xmlns:a16="http://schemas.microsoft.com/office/drawing/2014/main" id="{5DC77678-D17D-DED4-3365-BE0E11E04772}"/>
              </a:ext>
            </a:extLst>
          </p:cNvPr>
          <p:cNvSpPr>
            <a:spLocks noGrp="1"/>
          </p:cNvSpPr>
          <p:nvPr>
            <p:ph type="body" sz="quarter" idx="12"/>
          </p:nvPr>
        </p:nvSpPr>
        <p:spPr/>
        <p:txBody>
          <a:bodyPr lIns="91440" tIns="45720" rIns="91440" bIns="45720" anchor="t"/>
          <a:lstStyle/>
          <a:p>
            <a:r>
              <a:rPr lang="da-DK" sz="2000" b="1" dirty="0">
                <a:solidFill>
                  <a:srgbClr val="0F0F0F"/>
                </a:solidFill>
                <a:ea typeface="+mn-lt"/>
                <a:cs typeface="+mn-lt"/>
              </a:rPr>
              <a:t>Citizen Observatories </a:t>
            </a:r>
            <a:r>
              <a:rPr lang="da-DK" sz="2000" b="1" dirty="0" err="1">
                <a:solidFill>
                  <a:srgbClr val="0F0F0F"/>
                </a:solidFill>
                <a:ea typeface="+mn-lt"/>
                <a:cs typeface="+mn-lt"/>
              </a:rPr>
              <a:t>are</a:t>
            </a:r>
            <a:r>
              <a:rPr lang="da-DK" sz="2000" b="1" dirty="0">
                <a:solidFill>
                  <a:srgbClr val="0F0F0F"/>
                </a:solidFill>
                <a:ea typeface="+mn-lt"/>
                <a:cs typeface="+mn-lt"/>
              </a:rPr>
              <a:t> </a:t>
            </a:r>
            <a:r>
              <a:rPr lang="da-DK" sz="2000" b="1" dirty="0" err="1">
                <a:solidFill>
                  <a:srgbClr val="0F0F0F"/>
                </a:solidFill>
                <a:ea typeface="+mn-lt"/>
                <a:cs typeface="+mn-lt"/>
              </a:rPr>
              <a:t>collaborative</a:t>
            </a:r>
            <a:r>
              <a:rPr lang="da-DK" sz="2000" b="1" dirty="0">
                <a:solidFill>
                  <a:srgbClr val="0F0F0F"/>
                </a:solidFill>
                <a:ea typeface="+mn-lt"/>
                <a:cs typeface="+mn-lt"/>
              </a:rPr>
              <a:t> </a:t>
            </a:r>
            <a:r>
              <a:rPr lang="da-DK" sz="2000" b="1" dirty="0" err="1">
                <a:solidFill>
                  <a:srgbClr val="0F0F0F"/>
                </a:solidFill>
                <a:ea typeface="+mn-lt"/>
                <a:cs typeface="+mn-lt"/>
              </a:rPr>
              <a:t>initiatives</a:t>
            </a:r>
            <a:r>
              <a:rPr lang="da-DK" sz="2000" b="1" dirty="0">
                <a:solidFill>
                  <a:srgbClr val="0F0F0F"/>
                </a:solidFill>
                <a:ea typeface="+mn-lt"/>
                <a:cs typeface="+mn-lt"/>
              </a:rPr>
              <a:t> </a:t>
            </a:r>
            <a:r>
              <a:rPr lang="da-DK" sz="2000" b="1" dirty="0" err="1">
                <a:solidFill>
                  <a:srgbClr val="0F0F0F"/>
                </a:solidFill>
                <a:ea typeface="+mn-lt"/>
                <a:cs typeface="+mn-lt"/>
              </a:rPr>
              <a:t>that</a:t>
            </a:r>
            <a:r>
              <a:rPr lang="da-DK" sz="2000" b="1" dirty="0">
                <a:solidFill>
                  <a:srgbClr val="0F0F0F"/>
                </a:solidFill>
                <a:ea typeface="+mn-lt"/>
                <a:cs typeface="+mn-lt"/>
              </a:rPr>
              <a:t> </a:t>
            </a:r>
            <a:r>
              <a:rPr lang="da-DK" sz="2000" b="1" dirty="0" err="1">
                <a:solidFill>
                  <a:srgbClr val="0F0F0F"/>
                </a:solidFill>
                <a:ea typeface="+mn-lt"/>
                <a:cs typeface="+mn-lt"/>
              </a:rPr>
              <a:t>engage</a:t>
            </a:r>
            <a:r>
              <a:rPr lang="da-DK" sz="2000" b="1" dirty="0">
                <a:solidFill>
                  <a:srgbClr val="0F0F0F"/>
                </a:solidFill>
                <a:ea typeface="+mn-lt"/>
                <a:cs typeface="+mn-lt"/>
              </a:rPr>
              <a:t> </a:t>
            </a:r>
            <a:r>
              <a:rPr lang="da-DK" sz="2000" b="1" dirty="0" err="1">
                <a:solidFill>
                  <a:srgbClr val="0F0F0F"/>
                </a:solidFill>
                <a:ea typeface="+mn-lt"/>
                <a:cs typeface="+mn-lt"/>
              </a:rPr>
              <a:t>members</a:t>
            </a:r>
            <a:r>
              <a:rPr lang="da-DK" sz="2000" b="1" dirty="0">
                <a:solidFill>
                  <a:srgbClr val="0F0F0F"/>
                </a:solidFill>
                <a:ea typeface="+mn-lt"/>
                <a:cs typeface="+mn-lt"/>
              </a:rPr>
              <a:t> of the public, </a:t>
            </a:r>
            <a:r>
              <a:rPr lang="da-DK" sz="2000" b="1" dirty="0" err="1">
                <a:solidFill>
                  <a:srgbClr val="0F0F0F"/>
                </a:solidFill>
                <a:ea typeface="+mn-lt"/>
                <a:cs typeface="+mn-lt"/>
              </a:rPr>
              <a:t>including</a:t>
            </a:r>
            <a:r>
              <a:rPr lang="da-DK" sz="2000" b="1" dirty="0">
                <a:solidFill>
                  <a:srgbClr val="0F0F0F"/>
                </a:solidFill>
                <a:ea typeface="+mn-lt"/>
                <a:cs typeface="+mn-lt"/>
              </a:rPr>
              <a:t> </a:t>
            </a:r>
            <a:r>
              <a:rPr lang="da-DK" sz="2000" b="1" dirty="0" err="1">
                <a:solidFill>
                  <a:srgbClr val="0F0F0F"/>
                </a:solidFill>
                <a:ea typeface="+mn-lt"/>
                <a:cs typeface="+mn-lt"/>
              </a:rPr>
              <a:t>volunteers</a:t>
            </a:r>
            <a:r>
              <a:rPr lang="da-DK" sz="2000" b="1" dirty="0">
                <a:solidFill>
                  <a:srgbClr val="0F0F0F"/>
                </a:solidFill>
                <a:ea typeface="+mn-lt"/>
                <a:cs typeface="+mn-lt"/>
              </a:rPr>
              <a:t> and </a:t>
            </a:r>
            <a:r>
              <a:rPr lang="da-DK" sz="2000" b="1" dirty="0" err="1">
                <a:solidFill>
                  <a:srgbClr val="0F0F0F"/>
                </a:solidFill>
                <a:ea typeface="+mn-lt"/>
                <a:cs typeface="+mn-lt"/>
              </a:rPr>
              <a:t>local</a:t>
            </a:r>
            <a:r>
              <a:rPr lang="da-DK" sz="2000" b="1" dirty="0">
                <a:solidFill>
                  <a:srgbClr val="0F0F0F"/>
                </a:solidFill>
                <a:ea typeface="+mn-lt"/>
                <a:cs typeface="+mn-lt"/>
              </a:rPr>
              <a:t> </a:t>
            </a:r>
            <a:r>
              <a:rPr lang="da-DK" sz="2000" b="1" dirty="0" err="1">
                <a:solidFill>
                  <a:srgbClr val="0F0F0F"/>
                </a:solidFill>
                <a:ea typeface="+mn-lt"/>
                <a:cs typeface="+mn-lt"/>
              </a:rPr>
              <a:t>communities</a:t>
            </a:r>
            <a:r>
              <a:rPr lang="da-DK" sz="2000" b="1" dirty="0">
                <a:solidFill>
                  <a:srgbClr val="0F0F0F"/>
                </a:solidFill>
                <a:ea typeface="+mn-lt"/>
                <a:cs typeface="+mn-lt"/>
              </a:rPr>
              <a:t>, in </a:t>
            </a:r>
            <a:r>
              <a:rPr lang="da-DK" sz="2000" b="1" dirty="0" err="1">
                <a:solidFill>
                  <a:srgbClr val="0F0F0F"/>
                </a:solidFill>
                <a:ea typeface="+mn-lt"/>
                <a:cs typeface="+mn-lt"/>
              </a:rPr>
              <a:t>monitoring</a:t>
            </a:r>
            <a:r>
              <a:rPr lang="da-DK" sz="2000" b="1" dirty="0">
                <a:solidFill>
                  <a:srgbClr val="0F0F0F"/>
                </a:solidFill>
                <a:ea typeface="+mn-lt"/>
                <a:cs typeface="+mn-lt"/>
              </a:rPr>
              <a:t> and </a:t>
            </a:r>
            <a:r>
              <a:rPr lang="da-DK" sz="2000" b="1" dirty="0" err="1">
                <a:solidFill>
                  <a:srgbClr val="0F0F0F"/>
                </a:solidFill>
                <a:ea typeface="+mn-lt"/>
                <a:cs typeface="+mn-lt"/>
              </a:rPr>
              <a:t>collecting</a:t>
            </a:r>
            <a:r>
              <a:rPr lang="da-DK" sz="2000" b="1" dirty="0">
                <a:solidFill>
                  <a:srgbClr val="0F0F0F"/>
                </a:solidFill>
                <a:ea typeface="+mn-lt"/>
                <a:cs typeface="+mn-lt"/>
              </a:rPr>
              <a:t> data </a:t>
            </a:r>
            <a:r>
              <a:rPr lang="da-DK" sz="2000" b="1" dirty="0" err="1">
                <a:solidFill>
                  <a:srgbClr val="0F0F0F"/>
                </a:solidFill>
                <a:ea typeface="+mn-lt"/>
                <a:cs typeface="+mn-lt"/>
              </a:rPr>
              <a:t>related</a:t>
            </a:r>
            <a:r>
              <a:rPr lang="da-DK" sz="2000" b="1" dirty="0">
                <a:solidFill>
                  <a:srgbClr val="0F0F0F"/>
                </a:solidFill>
                <a:ea typeface="+mn-lt"/>
                <a:cs typeface="+mn-lt"/>
              </a:rPr>
              <a:t> to </a:t>
            </a:r>
            <a:r>
              <a:rPr lang="da-DK" sz="2000" b="1" dirty="0" err="1">
                <a:solidFill>
                  <a:srgbClr val="0F0F0F"/>
                </a:solidFill>
                <a:ea typeface="+mn-lt"/>
                <a:cs typeface="+mn-lt"/>
              </a:rPr>
              <a:t>various</a:t>
            </a:r>
            <a:r>
              <a:rPr lang="da-DK" sz="2000" b="1" dirty="0">
                <a:solidFill>
                  <a:srgbClr val="0F0F0F"/>
                </a:solidFill>
                <a:ea typeface="+mn-lt"/>
                <a:cs typeface="+mn-lt"/>
              </a:rPr>
              <a:t> </a:t>
            </a:r>
            <a:r>
              <a:rPr lang="da-DK" sz="2000" b="1" dirty="0" err="1">
                <a:solidFill>
                  <a:srgbClr val="0F0F0F"/>
                </a:solidFill>
                <a:ea typeface="+mn-lt"/>
                <a:cs typeface="+mn-lt"/>
              </a:rPr>
              <a:t>aspects</a:t>
            </a:r>
            <a:r>
              <a:rPr lang="da-DK" sz="2000" b="1" dirty="0">
                <a:solidFill>
                  <a:srgbClr val="0F0F0F"/>
                </a:solidFill>
                <a:ea typeface="+mn-lt"/>
                <a:cs typeface="+mn-lt"/>
              </a:rPr>
              <a:t> of the </a:t>
            </a:r>
            <a:r>
              <a:rPr lang="da-DK" sz="2000" b="1" dirty="0" err="1">
                <a:solidFill>
                  <a:srgbClr val="0F0F0F"/>
                </a:solidFill>
                <a:ea typeface="+mn-lt"/>
                <a:cs typeface="+mn-lt"/>
              </a:rPr>
              <a:t>environment</a:t>
            </a:r>
            <a:r>
              <a:rPr lang="da-DK" sz="2000" b="1" dirty="0">
                <a:solidFill>
                  <a:srgbClr val="0F0F0F"/>
                </a:solidFill>
                <a:ea typeface="+mn-lt"/>
                <a:cs typeface="+mn-lt"/>
              </a:rPr>
              <a:t>, society, or public services.</a:t>
            </a:r>
          </a:p>
          <a:p>
            <a:pPr marL="342900" indent="-342900">
              <a:buChar char="•"/>
            </a:pPr>
            <a:r>
              <a:rPr lang="da-DK" b="1" dirty="0" err="1">
                <a:solidFill>
                  <a:srgbClr val="0F0F0F"/>
                </a:solidFill>
                <a:ea typeface="+mn-lt"/>
                <a:cs typeface="+mn-lt"/>
              </a:rPr>
              <a:t>Community</a:t>
            </a:r>
            <a:r>
              <a:rPr lang="da-DK" b="1" dirty="0">
                <a:solidFill>
                  <a:srgbClr val="0F0F0F"/>
                </a:solidFill>
                <a:ea typeface="+mn-lt"/>
                <a:cs typeface="+mn-lt"/>
              </a:rPr>
              <a:t> Participation and Data Collection:</a:t>
            </a:r>
            <a:r>
              <a:rPr lang="da-DK" dirty="0">
                <a:solidFill>
                  <a:srgbClr val="0F0F0F"/>
                </a:solidFill>
                <a:ea typeface="+mn-lt"/>
                <a:cs typeface="+mn-lt"/>
              </a:rPr>
              <a:t> Citizen observatories </a:t>
            </a:r>
            <a:r>
              <a:rPr lang="da-DK" dirty="0" err="1">
                <a:solidFill>
                  <a:srgbClr val="0F0F0F"/>
                </a:solidFill>
                <a:ea typeface="+mn-lt"/>
                <a:cs typeface="+mn-lt"/>
              </a:rPr>
              <a:t>actively</a:t>
            </a:r>
            <a:r>
              <a:rPr lang="da-DK" dirty="0">
                <a:solidFill>
                  <a:srgbClr val="0F0F0F"/>
                </a:solidFill>
                <a:ea typeface="+mn-lt"/>
                <a:cs typeface="+mn-lt"/>
              </a:rPr>
              <a:t> </a:t>
            </a:r>
            <a:r>
              <a:rPr lang="da-DK" dirty="0" err="1">
                <a:solidFill>
                  <a:srgbClr val="0F0F0F"/>
                </a:solidFill>
                <a:ea typeface="+mn-lt"/>
                <a:cs typeface="+mn-lt"/>
              </a:rPr>
              <a:t>involve</a:t>
            </a:r>
            <a:r>
              <a:rPr lang="da-DK" dirty="0">
                <a:solidFill>
                  <a:srgbClr val="0F0F0F"/>
                </a:solidFill>
                <a:ea typeface="+mn-lt"/>
                <a:cs typeface="+mn-lt"/>
              </a:rPr>
              <a:t> </a:t>
            </a:r>
            <a:r>
              <a:rPr lang="da-DK" dirty="0" err="1">
                <a:solidFill>
                  <a:srgbClr val="0F0F0F"/>
                </a:solidFill>
                <a:ea typeface="+mn-lt"/>
                <a:cs typeface="+mn-lt"/>
              </a:rPr>
              <a:t>citizens</a:t>
            </a:r>
            <a:r>
              <a:rPr lang="da-DK" dirty="0">
                <a:solidFill>
                  <a:srgbClr val="0F0F0F"/>
                </a:solidFill>
                <a:ea typeface="+mn-lt"/>
                <a:cs typeface="+mn-lt"/>
              </a:rPr>
              <a:t> in data </a:t>
            </a:r>
            <a:r>
              <a:rPr lang="da-DK" dirty="0" err="1">
                <a:solidFill>
                  <a:srgbClr val="0F0F0F"/>
                </a:solidFill>
                <a:ea typeface="+mn-lt"/>
                <a:cs typeface="+mn-lt"/>
              </a:rPr>
              <a:t>collection</a:t>
            </a:r>
            <a:r>
              <a:rPr lang="da-DK" dirty="0">
                <a:solidFill>
                  <a:srgbClr val="0F0F0F"/>
                </a:solidFill>
                <a:ea typeface="+mn-lt"/>
                <a:cs typeface="+mn-lt"/>
              </a:rPr>
              <a:t> and observation </a:t>
            </a:r>
            <a:r>
              <a:rPr lang="da-DK" dirty="0" err="1">
                <a:solidFill>
                  <a:srgbClr val="0F0F0F"/>
                </a:solidFill>
                <a:ea typeface="+mn-lt"/>
                <a:cs typeface="+mn-lt"/>
              </a:rPr>
              <a:t>activities</a:t>
            </a:r>
            <a:r>
              <a:rPr lang="da-DK" dirty="0">
                <a:solidFill>
                  <a:srgbClr val="0F0F0F"/>
                </a:solidFill>
                <a:ea typeface="+mn-lt"/>
                <a:cs typeface="+mn-lt"/>
              </a:rPr>
              <a:t>. </a:t>
            </a:r>
            <a:r>
              <a:rPr lang="da-DK" dirty="0" err="1">
                <a:solidFill>
                  <a:srgbClr val="0F0F0F"/>
                </a:solidFill>
                <a:ea typeface="+mn-lt"/>
                <a:cs typeface="+mn-lt"/>
              </a:rPr>
              <a:t>Volunteers</a:t>
            </a:r>
            <a:r>
              <a:rPr lang="da-DK" dirty="0">
                <a:solidFill>
                  <a:srgbClr val="0F0F0F"/>
                </a:solidFill>
                <a:ea typeface="+mn-lt"/>
                <a:cs typeface="+mn-lt"/>
              </a:rPr>
              <a:t> </a:t>
            </a:r>
            <a:r>
              <a:rPr lang="da-DK" dirty="0" err="1">
                <a:solidFill>
                  <a:srgbClr val="0F0F0F"/>
                </a:solidFill>
                <a:ea typeface="+mn-lt"/>
                <a:cs typeface="+mn-lt"/>
              </a:rPr>
              <a:t>play</a:t>
            </a:r>
            <a:r>
              <a:rPr lang="da-DK" dirty="0">
                <a:solidFill>
                  <a:srgbClr val="0F0F0F"/>
                </a:solidFill>
                <a:ea typeface="+mn-lt"/>
                <a:cs typeface="+mn-lt"/>
              </a:rPr>
              <a:t> a central </a:t>
            </a:r>
            <a:r>
              <a:rPr lang="da-DK" dirty="0" err="1">
                <a:solidFill>
                  <a:srgbClr val="0F0F0F"/>
                </a:solidFill>
                <a:ea typeface="+mn-lt"/>
                <a:cs typeface="+mn-lt"/>
              </a:rPr>
              <a:t>role</a:t>
            </a:r>
            <a:r>
              <a:rPr lang="da-DK" dirty="0">
                <a:solidFill>
                  <a:srgbClr val="0F0F0F"/>
                </a:solidFill>
                <a:ea typeface="+mn-lt"/>
                <a:cs typeface="+mn-lt"/>
              </a:rPr>
              <a:t> in </a:t>
            </a:r>
            <a:r>
              <a:rPr lang="da-DK" dirty="0" err="1">
                <a:solidFill>
                  <a:srgbClr val="0F0F0F"/>
                </a:solidFill>
                <a:ea typeface="+mn-lt"/>
                <a:cs typeface="+mn-lt"/>
              </a:rPr>
              <a:t>contributing</a:t>
            </a:r>
            <a:r>
              <a:rPr lang="da-DK" dirty="0">
                <a:solidFill>
                  <a:srgbClr val="0F0F0F"/>
                </a:solidFill>
                <a:ea typeface="+mn-lt"/>
                <a:cs typeface="+mn-lt"/>
              </a:rPr>
              <a:t> </a:t>
            </a:r>
            <a:r>
              <a:rPr lang="da-DK" dirty="0" err="1">
                <a:solidFill>
                  <a:srgbClr val="0F0F0F"/>
                </a:solidFill>
                <a:ea typeface="+mn-lt"/>
                <a:cs typeface="+mn-lt"/>
              </a:rPr>
              <a:t>their</a:t>
            </a:r>
            <a:r>
              <a:rPr lang="da-DK" dirty="0">
                <a:solidFill>
                  <a:srgbClr val="0F0F0F"/>
                </a:solidFill>
                <a:ea typeface="+mn-lt"/>
                <a:cs typeface="+mn-lt"/>
              </a:rPr>
              <a:t> time, </a:t>
            </a:r>
            <a:r>
              <a:rPr lang="da-DK" dirty="0" err="1">
                <a:solidFill>
                  <a:srgbClr val="0F0F0F"/>
                </a:solidFill>
                <a:ea typeface="+mn-lt"/>
                <a:cs typeface="+mn-lt"/>
              </a:rPr>
              <a:t>knowledge</a:t>
            </a:r>
            <a:r>
              <a:rPr lang="da-DK" dirty="0">
                <a:solidFill>
                  <a:srgbClr val="0F0F0F"/>
                </a:solidFill>
                <a:ea typeface="+mn-lt"/>
                <a:cs typeface="+mn-lt"/>
              </a:rPr>
              <a:t>, and </a:t>
            </a:r>
            <a:r>
              <a:rPr lang="da-DK" dirty="0" err="1">
                <a:solidFill>
                  <a:srgbClr val="0F0F0F"/>
                </a:solidFill>
                <a:ea typeface="+mn-lt"/>
                <a:cs typeface="+mn-lt"/>
              </a:rPr>
              <a:t>efforts</a:t>
            </a:r>
            <a:r>
              <a:rPr lang="da-DK" dirty="0">
                <a:solidFill>
                  <a:srgbClr val="0F0F0F"/>
                </a:solidFill>
                <a:ea typeface="+mn-lt"/>
                <a:cs typeface="+mn-lt"/>
              </a:rPr>
              <a:t> to </a:t>
            </a:r>
            <a:r>
              <a:rPr lang="da-DK" dirty="0" err="1">
                <a:solidFill>
                  <a:srgbClr val="0F0F0F"/>
                </a:solidFill>
                <a:ea typeface="+mn-lt"/>
                <a:cs typeface="+mn-lt"/>
              </a:rPr>
              <a:t>gather</a:t>
            </a:r>
            <a:r>
              <a:rPr lang="da-DK" dirty="0">
                <a:solidFill>
                  <a:srgbClr val="0F0F0F"/>
                </a:solidFill>
                <a:ea typeface="+mn-lt"/>
                <a:cs typeface="+mn-lt"/>
              </a:rPr>
              <a:t> information on </a:t>
            </a:r>
            <a:r>
              <a:rPr lang="da-DK" dirty="0" err="1">
                <a:solidFill>
                  <a:srgbClr val="0F0F0F"/>
                </a:solidFill>
                <a:ea typeface="+mn-lt"/>
                <a:cs typeface="+mn-lt"/>
              </a:rPr>
              <a:t>specific</a:t>
            </a:r>
            <a:r>
              <a:rPr lang="da-DK" dirty="0">
                <a:solidFill>
                  <a:srgbClr val="0F0F0F"/>
                </a:solidFill>
                <a:ea typeface="+mn-lt"/>
                <a:cs typeface="+mn-lt"/>
              </a:rPr>
              <a:t> </a:t>
            </a:r>
            <a:r>
              <a:rPr lang="da-DK" dirty="0" err="1">
                <a:solidFill>
                  <a:srgbClr val="0F0F0F"/>
                </a:solidFill>
                <a:ea typeface="+mn-lt"/>
                <a:cs typeface="+mn-lt"/>
              </a:rPr>
              <a:t>issues</a:t>
            </a:r>
            <a:r>
              <a:rPr lang="da-DK" dirty="0">
                <a:solidFill>
                  <a:srgbClr val="0F0F0F"/>
                </a:solidFill>
                <a:ea typeface="+mn-lt"/>
                <a:cs typeface="+mn-lt"/>
              </a:rPr>
              <a:t>.</a:t>
            </a:r>
          </a:p>
          <a:p>
            <a:pPr marL="342900" indent="-342900">
              <a:buChar char="•"/>
            </a:pPr>
            <a:r>
              <a:rPr lang="da-DK" b="1" dirty="0">
                <a:solidFill>
                  <a:srgbClr val="0F0F0F"/>
                </a:solidFill>
                <a:ea typeface="+mn-lt"/>
                <a:cs typeface="+mn-lt"/>
              </a:rPr>
              <a:t>Technology Integration and Scientific Research:</a:t>
            </a:r>
            <a:r>
              <a:rPr lang="da-DK" dirty="0">
                <a:solidFill>
                  <a:srgbClr val="0F0F0F"/>
                </a:solidFill>
                <a:ea typeface="+mn-lt"/>
                <a:cs typeface="+mn-lt"/>
              </a:rPr>
              <a:t> Technology </a:t>
            </a:r>
            <a:r>
              <a:rPr lang="da-DK" dirty="0" err="1">
                <a:solidFill>
                  <a:srgbClr val="0F0F0F"/>
                </a:solidFill>
                <a:ea typeface="+mn-lt"/>
                <a:cs typeface="+mn-lt"/>
              </a:rPr>
              <a:t>plays</a:t>
            </a:r>
            <a:r>
              <a:rPr lang="da-DK" dirty="0">
                <a:solidFill>
                  <a:srgbClr val="0F0F0F"/>
                </a:solidFill>
                <a:ea typeface="+mn-lt"/>
                <a:cs typeface="+mn-lt"/>
              </a:rPr>
              <a:t> a </a:t>
            </a:r>
            <a:r>
              <a:rPr lang="da-DK" dirty="0" err="1">
                <a:solidFill>
                  <a:srgbClr val="0F0F0F"/>
                </a:solidFill>
                <a:ea typeface="+mn-lt"/>
                <a:cs typeface="+mn-lt"/>
              </a:rPr>
              <a:t>significant</a:t>
            </a:r>
            <a:r>
              <a:rPr lang="da-DK" dirty="0">
                <a:solidFill>
                  <a:srgbClr val="0F0F0F"/>
                </a:solidFill>
                <a:ea typeface="+mn-lt"/>
                <a:cs typeface="+mn-lt"/>
              </a:rPr>
              <a:t> </a:t>
            </a:r>
            <a:r>
              <a:rPr lang="da-DK" dirty="0" err="1">
                <a:solidFill>
                  <a:srgbClr val="0F0F0F"/>
                </a:solidFill>
                <a:ea typeface="+mn-lt"/>
                <a:cs typeface="+mn-lt"/>
              </a:rPr>
              <a:t>role</a:t>
            </a:r>
            <a:r>
              <a:rPr lang="da-DK" dirty="0">
                <a:solidFill>
                  <a:srgbClr val="0F0F0F"/>
                </a:solidFill>
                <a:ea typeface="+mn-lt"/>
                <a:cs typeface="+mn-lt"/>
              </a:rPr>
              <a:t> in </a:t>
            </a:r>
            <a:r>
              <a:rPr lang="da-DK" dirty="0" err="1">
                <a:solidFill>
                  <a:srgbClr val="0F0F0F"/>
                </a:solidFill>
                <a:ea typeface="+mn-lt"/>
                <a:cs typeface="+mn-lt"/>
              </a:rPr>
              <a:t>citizen</a:t>
            </a:r>
            <a:r>
              <a:rPr lang="da-DK" dirty="0">
                <a:solidFill>
                  <a:srgbClr val="0F0F0F"/>
                </a:solidFill>
                <a:ea typeface="+mn-lt"/>
                <a:cs typeface="+mn-lt"/>
              </a:rPr>
              <a:t> observatories, </a:t>
            </a:r>
            <a:r>
              <a:rPr lang="da-DK" dirty="0" err="1">
                <a:solidFill>
                  <a:srgbClr val="0F0F0F"/>
                </a:solidFill>
                <a:ea typeface="+mn-lt"/>
                <a:cs typeface="+mn-lt"/>
              </a:rPr>
              <a:t>enabling</a:t>
            </a:r>
            <a:r>
              <a:rPr lang="da-DK" dirty="0">
                <a:solidFill>
                  <a:srgbClr val="0F0F0F"/>
                </a:solidFill>
                <a:ea typeface="+mn-lt"/>
                <a:cs typeface="+mn-lt"/>
              </a:rPr>
              <a:t> </a:t>
            </a:r>
            <a:r>
              <a:rPr lang="da-DK" dirty="0" err="1">
                <a:solidFill>
                  <a:srgbClr val="0F0F0F"/>
                </a:solidFill>
                <a:ea typeface="+mn-lt"/>
                <a:cs typeface="+mn-lt"/>
              </a:rPr>
              <a:t>efficient</a:t>
            </a:r>
            <a:r>
              <a:rPr lang="da-DK" dirty="0">
                <a:solidFill>
                  <a:srgbClr val="0F0F0F"/>
                </a:solidFill>
                <a:ea typeface="+mn-lt"/>
                <a:cs typeface="+mn-lt"/>
              </a:rPr>
              <a:t> data </a:t>
            </a:r>
            <a:r>
              <a:rPr lang="da-DK" dirty="0" err="1">
                <a:solidFill>
                  <a:srgbClr val="0F0F0F"/>
                </a:solidFill>
                <a:ea typeface="+mn-lt"/>
                <a:cs typeface="+mn-lt"/>
              </a:rPr>
              <a:t>collection</a:t>
            </a:r>
            <a:r>
              <a:rPr lang="da-DK" dirty="0">
                <a:solidFill>
                  <a:srgbClr val="0F0F0F"/>
                </a:solidFill>
                <a:ea typeface="+mn-lt"/>
                <a:cs typeface="+mn-lt"/>
              </a:rPr>
              <a:t>, </a:t>
            </a:r>
            <a:r>
              <a:rPr lang="da-DK" dirty="0" err="1">
                <a:solidFill>
                  <a:srgbClr val="0F0F0F"/>
                </a:solidFill>
                <a:ea typeface="+mn-lt"/>
                <a:cs typeface="+mn-lt"/>
              </a:rPr>
              <a:t>storage</a:t>
            </a:r>
            <a:r>
              <a:rPr lang="da-DK" dirty="0">
                <a:solidFill>
                  <a:srgbClr val="0F0F0F"/>
                </a:solidFill>
                <a:ea typeface="+mn-lt"/>
                <a:cs typeface="+mn-lt"/>
              </a:rPr>
              <a:t>, </a:t>
            </a:r>
            <a:r>
              <a:rPr lang="da-DK" dirty="0" err="1">
                <a:solidFill>
                  <a:srgbClr val="0F0F0F"/>
                </a:solidFill>
                <a:ea typeface="+mn-lt"/>
                <a:cs typeface="+mn-lt"/>
              </a:rPr>
              <a:t>analysis</a:t>
            </a:r>
            <a:r>
              <a:rPr lang="da-DK" dirty="0">
                <a:solidFill>
                  <a:srgbClr val="0F0F0F"/>
                </a:solidFill>
                <a:ea typeface="+mn-lt"/>
                <a:cs typeface="+mn-lt"/>
              </a:rPr>
              <a:t>, and </a:t>
            </a:r>
            <a:r>
              <a:rPr lang="da-DK" dirty="0" err="1">
                <a:solidFill>
                  <a:srgbClr val="0F0F0F"/>
                </a:solidFill>
                <a:ea typeface="+mn-lt"/>
                <a:cs typeface="+mn-lt"/>
              </a:rPr>
              <a:t>sharing</a:t>
            </a:r>
            <a:r>
              <a:rPr lang="da-DK" dirty="0">
                <a:solidFill>
                  <a:srgbClr val="0F0F0F"/>
                </a:solidFill>
                <a:ea typeface="+mn-lt"/>
                <a:cs typeface="+mn-lt"/>
              </a:rPr>
              <a:t>, </a:t>
            </a:r>
            <a:r>
              <a:rPr lang="da-DK" dirty="0" err="1">
                <a:solidFill>
                  <a:srgbClr val="0F0F0F"/>
                </a:solidFill>
                <a:ea typeface="+mn-lt"/>
                <a:cs typeface="+mn-lt"/>
              </a:rPr>
              <a:t>often</a:t>
            </a:r>
            <a:r>
              <a:rPr lang="da-DK" dirty="0">
                <a:solidFill>
                  <a:srgbClr val="0F0F0F"/>
                </a:solidFill>
                <a:ea typeface="+mn-lt"/>
                <a:cs typeface="+mn-lt"/>
              </a:rPr>
              <a:t> with an </a:t>
            </a:r>
            <a:r>
              <a:rPr lang="da-DK" dirty="0" err="1">
                <a:solidFill>
                  <a:srgbClr val="0F0F0F"/>
                </a:solidFill>
                <a:ea typeface="+mn-lt"/>
                <a:cs typeface="+mn-lt"/>
              </a:rPr>
              <a:t>amibition</a:t>
            </a:r>
            <a:r>
              <a:rPr lang="da-DK" dirty="0">
                <a:solidFill>
                  <a:srgbClr val="0F0F0F"/>
                </a:solidFill>
                <a:ea typeface="+mn-lt"/>
                <a:cs typeface="+mn-lt"/>
              </a:rPr>
              <a:t> </a:t>
            </a:r>
            <a:r>
              <a:rPr lang="da-DK" dirty="0" err="1">
                <a:solidFill>
                  <a:srgbClr val="0F0F0F"/>
                </a:solidFill>
                <a:ea typeface="+mn-lt"/>
                <a:cs typeface="+mn-lt"/>
              </a:rPr>
              <a:t>goal</a:t>
            </a:r>
            <a:r>
              <a:rPr lang="da-DK" dirty="0">
                <a:solidFill>
                  <a:srgbClr val="0F0F0F"/>
                </a:solidFill>
                <a:ea typeface="+mn-lt"/>
                <a:cs typeface="+mn-lt"/>
              </a:rPr>
              <a:t> of </a:t>
            </a:r>
            <a:r>
              <a:rPr lang="da-DK" dirty="0" err="1">
                <a:solidFill>
                  <a:srgbClr val="0F0F0F"/>
                </a:solidFill>
                <a:ea typeface="+mn-lt"/>
                <a:cs typeface="+mn-lt"/>
              </a:rPr>
              <a:t>contributing</a:t>
            </a:r>
            <a:r>
              <a:rPr lang="da-DK" dirty="0">
                <a:solidFill>
                  <a:srgbClr val="0F0F0F"/>
                </a:solidFill>
                <a:ea typeface="+mn-lt"/>
                <a:cs typeface="+mn-lt"/>
              </a:rPr>
              <a:t> to </a:t>
            </a:r>
            <a:r>
              <a:rPr lang="da-DK" dirty="0" err="1">
                <a:solidFill>
                  <a:srgbClr val="0F0F0F"/>
                </a:solidFill>
                <a:ea typeface="+mn-lt"/>
                <a:cs typeface="+mn-lt"/>
              </a:rPr>
              <a:t>scientific</a:t>
            </a:r>
            <a:r>
              <a:rPr lang="da-DK" dirty="0">
                <a:solidFill>
                  <a:srgbClr val="0F0F0F"/>
                </a:solidFill>
                <a:ea typeface="+mn-lt"/>
                <a:cs typeface="+mn-lt"/>
              </a:rPr>
              <a:t> research.</a:t>
            </a:r>
          </a:p>
          <a:p>
            <a:pPr marL="342900" indent="-342900">
              <a:buChar char="•"/>
            </a:pPr>
            <a:r>
              <a:rPr lang="da-DK" b="1" dirty="0" err="1">
                <a:solidFill>
                  <a:srgbClr val="0F0F0F"/>
                </a:solidFill>
                <a:ea typeface="+mn-lt"/>
                <a:cs typeface="+mn-lt"/>
              </a:rPr>
              <a:t>Community</a:t>
            </a:r>
            <a:r>
              <a:rPr lang="da-DK" b="1" dirty="0">
                <a:solidFill>
                  <a:srgbClr val="0F0F0F"/>
                </a:solidFill>
                <a:ea typeface="+mn-lt"/>
                <a:cs typeface="+mn-lt"/>
              </a:rPr>
              <a:t> Empowerment and Policy </a:t>
            </a:r>
            <a:r>
              <a:rPr lang="da-DK" b="1" dirty="0" err="1">
                <a:solidFill>
                  <a:srgbClr val="0F0F0F"/>
                </a:solidFill>
                <a:ea typeface="+mn-lt"/>
                <a:cs typeface="+mn-lt"/>
              </a:rPr>
              <a:t>Influence</a:t>
            </a:r>
            <a:r>
              <a:rPr lang="da-DK" b="1" dirty="0">
                <a:solidFill>
                  <a:srgbClr val="0F0F0F"/>
                </a:solidFill>
                <a:ea typeface="+mn-lt"/>
                <a:cs typeface="+mn-lt"/>
              </a:rPr>
              <a:t>:</a:t>
            </a:r>
            <a:r>
              <a:rPr lang="da-DK" dirty="0">
                <a:solidFill>
                  <a:srgbClr val="0F0F0F"/>
                </a:solidFill>
                <a:ea typeface="+mn-lt"/>
                <a:cs typeface="+mn-lt"/>
              </a:rPr>
              <a:t> </a:t>
            </a:r>
            <a:r>
              <a:rPr lang="da-DK" dirty="0" err="1">
                <a:solidFill>
                  <a:srgbClr val="0F0F0F"/>
                </a:solidFill>
                <a:ea typeface="+mn-lt"/>
                <a:cs typeface="+mn-lt"/>
              </a:rPr>
              <a:t>Beyound</a:t>
            </a:r>
            <a:r>
              <a:rPr lang="da-DK" dirty="0">
                <a:solidFill>
                  <a:srgbClr val="0F0F0F"/>
                </a:solidFill>
                <a:ea typeface="+mn-lt"/>
                <a:cs typeface="+mn-lt"/>
              </a:rPr>
              <a:t> </a:t>
            </a:r>
            <a:r>
              <a:rPr lang="da-DK" dirty="0" err="1">
                <a:solidFill>
                  <a:srgbClr val="0F0F0F"/>
                </a:solidFill>
                <a:ea typeface="+mn-lt"/>
                <a:cs typeface="+mn-lt"/>
              </a:rPr>
              <a:t>scientific</a:t>
            </a:r>
            <a:r>
              <a:rPr lang="da-DK" dirty="0">
                <a:solidFill>
                  <a:srgbClr val="0F0F0F"/>
                </a:solidFill>
                <a:ea typeface="+mn-lt"/>
                <a:cs typeface="+mn-lt"/>
              </a:rPr>
              <a:t> </a:t>
            </a:r>
            <a:r>
              <a:rPr lang="da-DK" dirty="0" err="1">
                <a:solidFill>
                  <a:srgbClr val="0F0F0F"/>
                </a:solidFill>
                <a:ea typeface="+mn-lt"/>
                <a:cs typeface="+mn-lt"/>
              </a:rPr>
              <a:t>impact</a:t>
            </a:r>
            <a:r>
              <a:rPr lang="da-DK" dirty="0">
                <a:solidFill>
                  <a:srgbClr val="0F0F0F"/>
                </a:solidFill>
                <a:ea typeface="+mn-lt"/>
                <a:cs typeface="+mn-lt"/>
              </a:rPr>
              <a:t>, </a:t>
            </a:r>
            <a:r>
              <a:rPr lang="da-DK" dirty="0" err="1">
                <a:solidFill>
                  <a:srgbClr val="0F0F0F"/>
                </a:solidFill>
                <a:ea typeface="+mn-lt"/>
                <a:cs typeface="+mn-lt"/>
              </a:rPr>
              <a:t>citizen</a:t>
            </a:r>
            <a:r>
              <a:rPr lang="da-DK" dirty="0">
                <a:solidFill>
                  <a:srgbClr val="0F0F0F"/>
                </a:solidFill>
                <a:ea typeface="+mn-lt"/>
                <a:cs typeface="+mn-lt"/>
              </a:rPr>
              <a:t> observatories </a:t>
            </a:r>
            <a:r>
              <a:rPr lang="da-DK" dirty="0" err="1">
                <a:solidFill>
                  <a:srgbClr val="0F0F0F"/>
                </a:solidFill>
                <a:ea typeface="+mn-lt"/>
                <a:cs typeface="+mn-lt"/>
              </a:rPr>
              <a:t>can</a:t>
            </a:r>
            <a:r>
              <a:rPr lang="da-DK" dirty="0">
                <a:solidFill>
                  <a:srgbClr val="0F0F0F"/>
                </a:solidFill>
                <a:ea typeface="+mn-lt"/>
                <a:cs typeface="+mn-lt"/>
              </a:rPr>
              <a:t> </a:t>
            </a:r>
            <a:r>
              <a:rPr lang="da-DK" dirty="0" err="1">
                <a:solidFill>
                  <a:srgbClr val="0F0F0F"/>
                </a:solidFill>
                <a:ea typeface="+mn-lt"/>
                <a:cs typeface="+mn-lt"/>
              </a:rPr>
              <a:t>raise</a:t>
            </a:r>
            <a:r>
              <a:rPr lang="da-DK" dirty="0">
                <a:solidFill>
                  <a:srgbClr val="0F0F0F"/>
                </a:solidFill>
                <a:ea typeface="+mn-lt"/>
                <a:cs typeface="+mn-lt"/>
              </a:rPr>
              <a:t> public </a:t>
            </a:r>
            <a:r>
              <a:rPr lang="da-DK" dirty="0" err="1">
                <a:solidFill>
                  <a:srgbClr val="0F0F0F"/>
                </a:solidFill>
                <a:ea typeface="+mn-lt"/>
                <a:cs typeface="+mn-lt"/>
              </a:rPr>
              <a:t>awareness</a:t>
            </a:r>
            <a:r>
              <a:rPr lang="da-DK" dirty="0">
                <a:solidFill>
                  <a:srgbClr val="0F0F0F"/>
                </a:solidFill>
                <a:ea typeface="+mn-lt"/>
                <a:cs typeface="+mn-lt"/>
              </a:rPr>
              <a:t>, </a:t>
            </a:r>
            <a:r>
              <a:rPr lang="da-DK" dirty="0" err="1">
                <a:solidFill>
                  <a:srgbClr val="0F0F0F"/>
                </a:solidFill>
                <a:ea typeface="+mn-lt"/>
                <a:cs typeface="+mn-lt"/>
              </a:rPr>
              <a:t>empower</a:t>
            </a:r>
            <a:r>
              <a:rPr lang="da-DK" dirty="0">
                <a:solidFill>
                  <a:srgbClr val="0F0F0F"/>
                </a:solidFill>
                <a:ea typeface="+mn-lt"/>
                <a:cs typeface="+mn-lt"/>
              </a:rPr>
              <a:t> </a:t>
            </a:r>
            <a:r>
              <a:rPr lang="da-DK" dirty="0" err="1">
                <a:solidFill>
                  <a:srgbClr val="0F0F0F"/>
                </a:solidFill>
                <a:ea typeface="+mn-lt"/>
                <a:cs typeface="+mn-lt"/>
              </a:rPr>
              <a:t>communities</a:t>
            </a:r>
            <a:r>
              <a:rPr lang="da-DK" dirty="0">
                <a:solidFill>
                  <a:srgbClr val="0F0F0F"/>
                </a:solidFill>
                <a:ea typeface="+mn-lt"/>
                <a:cs typeface="+mn-lt"/>
              </a:rPr>
              <a:t>, and provide data </a:t>
            </a:r>
            <a:r>
              <a:rPr lang="da-DK" dirty="0" err="1">
                <a:solidFill>
                  <a:srgbClr val="0F0F0F"/>
                </a:solidFill>
                <a:ea typeface="+mn-lt"/>
                <a:cs typeface="+mn-lt"/>
              </a:rPr>
              <a:t>that</a:t>
            </a:r>
            <a:r>
              <a:rPr lang="da-DK" dirty="0">
                <a:solidFill>
                  <a:srgbClr val="0F0F0F"/>
                </a:solidFill>
                <a:ea typeface="+mn-lt"/>
                <a:cs typeface="+mn-lt"/>
              </a:rPr>
              <a:t> </a:t>
            </a:r>
            <a:r>
              <a:rPr lang="da-DK" dirty="0" err="1">
                <a:solidFill>
                  <a:srgbClr val="0F0F0F"/>
                </a:solidFill>
                <a:ea typeface="+mn-lt"/>
                <a:cs typeface="+mn-lt"/>
              </a:rPr>
              <a:t>may</a:t>
            </a:r>
            <a:r>
              <a:rPr lang="da-DK" dirty="0">
                <a:solidFill>
                  <a:srgbClr val="0F0F0F"/>
                </a:solidFill>
                <a:ea typeface="+mn-lt"/>
                <a:cs typeface="+mn-lt"/>
              </a:rPr>
              <a:t> </a:t>
            </a:r>
            <a:r>
              <a:rPr lang="da-DK" dirty="0" err="1">
                <a:solidFill>
                  <a:srgbClr val="0F0F0F"/>
                </a:solidFill>
                <a:ea typeface="+mn-lt"/>
                <a:cs typeface="+mn-lt"/>
              </a:rPr>
              <a:t>be</a:t>
            </a:r>
            <a:r>
              <a:rPr lang="da-DK" dirty="0">
                <a:solidFill>
                  <a:srgbClr val="0F0F0F"/>
                </a:solidFill>
                <a:ea typeface="+mn-lt"/>
                <a:cs typeface="+mn-lt"/>
              </a:rPr>
              <a:t> </a:t>
            </a:r>
            <a:r>
              <a:rPr lang="da-DK" dirty="0" err="1">
                <a:solidFill>
                  <a:srgbClr val="0F0F0F"/>
                </a:solidFill>
                <a:ea typeface="+mn-lt"/>
                <a:cs typeface="+mn-lt"/>
              </a:rPr>
              <a:t>used</a:t>
            </a:r>
            <a:r>
              <a:rPr lang="da-DK" dirty="0">
                <a:solidFill>
                  <a:srgbClr val="0F0F0F"/>
                </a:solidFill>
                <a:ea typeface="+mn-lt"/>
                <a:cs typeface="+mn-lt"/>
              </a:rPr>
              <a:t> to </a:t>
            </a:r>
            <a:r>
              <a:rPr lang="da-DK" dirty="0" err="1">
                <a:solidFill>
                  <a:srgbClr val="0F0F0F"/>
                </a:solidFill>
                <a:ea typeface="+mn-lt"/>
                <a:cs typeface="+mn-lt"/>
              </a:rPr>
              <a:t>inform</a:t>
            </a:r>
            <a:r>
              <a:rPr lang="da-DK" dirty="0">
                <a:solidFill>
                  <a:srgbClr val="0F0F0F"/>
                </a:solidFill>
                <a:ea typeface="+mn-lt"/>
                <a:cs typeface="+mn-lt"/>
              </a:rPr>
              <a:t> decisions, </a:t>
            </a:r>
            <a:r>
              <a:rPr lang="da-DK" dirty="0" err="1">
                <a:solidFill>
                  <a:srgbClr val="0F0F0F"/>
                </a:solidFill>
                <a:ea typeface="+mn-lt"/>
                <a:cs typeface="+mn-lt"/>
              </a:rPr>
              <a:t>create</a:t>
            </a:r>
            <a:r>
              <a:rPr lang="da-DK" dirty="0">
                <a:solidFill>
                  <a:srgbClr val="0F0F0F"/>
                </a:solidFill>
                <a:ea typeface="+mn-lt"/>
                <a:cs typeface="+mn-lt"/>
              </a:rPr>
              <a:t> </a:t>
            </a:r>
            <a:r>
              <a:rPr lang="da-DK" dirty="0" err="1">
                <a:solidFill>
                  <a:srgbClr val="0F0F0F"/>
                </a:solidFill>
                <a:ea typeface="+mn-lt"/>
                <a:cs typeface="+mn-lt"/>
              </a:rPr>
              <a:t>evidence-based</a:t>
            </a:r>
            <a:r>
              <a:rPr lang="da-DK" dirty="0">
                <a:solidFill>
                  <a:srgbClr val="0F0F0F"/>
                </a:solidFill>
                <a:ea typeface="+mn-lt"/>
                <a:cs typeface="+mn-lt"/>
              </a:rPr>
              <a:t> </a:t>
            </a:r>
            <a:r>
              <a:rPr lang="da-DK" dirty="0" err="1">
                <a:solidFill>
                  <a:srgbClr val="0F0F0F"/>
                </a:solidFill>
                <a:ea typeface="+mn-lt"/>
                <a:cs typeface="+mn-lt"/>
              </a:rPr>
              <a:t>policies</a:t>
            </a:r>
            <a:r>
              <a:rPr lang="da-DK" dirty="0">
                <a:solidFill>
                  <a:srgbClr val="0F0F0F"/>
                </a:solidFill>
                <a:ea typeface="+mn-lt"/>
                <a:cs typeface="+mn-lt"/>
              </a:rPr>
              <a:t>, and </a:t>
            </a:r>
            <a:r>
              <a:rPr lang="da-DK" dirty="0" err="1">
                <a:solidFill>
                  <a:srgbClr val="0F0F0F"/>
                </a:solidFill>
                <a:ea typeface="+mn-lt"/>
                <a:cs typeface="+mn-lt"/>
              </a:rPr>
              <a:t>address</a:t>
            </a:r>
            <a:r>
              <a:rPr lang="da-DK" dirty="0">
                <a:solidFill>
                  <a:srgbClr val="0F0F0F"/>
                </a:solidFill>
                <a:ea typeface="+mn-lt"/>
                <a:cs typeface="+mn-lt"/>
              </a:rPr>
              <a:t> </a:t>
            </a:r>
            <a:r>
              <a:rPr lang="da-DK" dirty="0" err="1">
                <a:solidFill>
                  <a:srgbClr val="0F0F0F"/>
                </a:solidFill>
                <a:ea typeface="+mn-lt"/>
                <a:cs typeface="+mn-lt"/>
              </a:rPr>
              <a:t>environmental</a:t>
            </a:r>
            <a:r>
              <a:rPr lang="da-DK" dirty="0">
                <a:solidFill>
                  <a:srgbClr val="0F0F0F"/>
                </a:solidFill>
                <a:ea typeface="+mn-lt"/>
                <a:cs typeface="+mn-lt"/>
              </a:rPr>
              <a:t> or </a:t>
            </a:r>
            <a:r>
              <a:rPr lang="da-DK" dirty="0" err="1">
                <a:solidFill>
                  <a:srgbClr val="0F0F0F"/>
                </a:solidFill>
                <a:ea typeface="+mn-lt"/>
                <a:cs typeface="+mn-lt"/>
              </a:rPr>
              <a:t>societal</a:t>
            </a:r>
            <a:r>
              <a:rPr lang="da-DK" dirty="0">
                <a:solidFill>
                  <a:srgbClr val="0F0F0F"/>
                </a:solidFill>
                <a:ea typeface="+mn-lt"/>
                <a:cs typeface="+mn-lt"/>
              </a:rPr>
              <a:t> </a:t>
            </a:r>
            <a:r>
              <a:rPr lang="da-DK" dirty="0" err="1">
                <a:solidFill>
                  <a:srgbClr val="0F0F0F"/>
                </a:solidFill>
                <a:ea typeface="+mn-lt"/>
                <a:cs typeface="+mn-lt"/>
              </a:rPr>
              <a:t>challenges</a:t>
            </a:r>
            <a:r>
              <a:rPr lang="da-DK" dirty="0">
                <a:solidFill>
                  <a:srgbClr val="0F0F0F"/>
                </a:solidFill>
                <a:ea typeface="+mn-lt"/>
                <a:cs typeface="+mn-lt"/>
              </a:rPr>
              <a:t>.</a:t>
            </a:r>
            <a:endParaRPr lang="da-DK" dirty="0">
              <a:solidFill>
                <a:srgbClr val="0F0F0F"/>
              </a:solidFill>
            </a:endParaRPr>
          </a:p>
        </p:txBody>
      </p:sp>
      <p:sp>
        <p:nvSpPr>
          <p:cNvPr id="3" name="Pladsholder til tekst 2">
            <a:extLst>
              <a:ext uri="{FF2B5EF4-FFF2-40B4-BE49-F238E27FC236}">
                <a16:creationId xmlns:a16="http://schemas.microsoft.com/office/drawing/2014/main" id="{35D1B011-1EBC-12BC-4283-3955275F4F35}"/>
              </a:ext>
            </a:extLst>
          </p:cNvPr>
          <p:cNvSpPr>
            <a:spLocks noGrp="1"/>
          </p:cNvSpPr>
          <p:nvPr>
            <p:ph type="body" sz="quarter" idx="11"/>
          </p:nvPr>
        </p:nvSpPr>
        <p:spPr>
          <a:xfrm>
            <a:off x="610940" y="1556010"/>
            <a:ext cx="11158421" cy="422275"/>
          </a:xfrm>
        </p:spPr>
        <p:txBody>
          <a:bodyPr lIns="91440" tIns="45720" rIns="91440" bIns="45720" anchor="t"/>
          <a:lstStyle/>
          <a:p>
            <a:r>
              <a:rPr lang="da-DK">
                <a:ea typeface="+mn-lt"/>
                <a:cs typeface="+mn-lt"/>
              </a:rPr>
              <a:t>Alignment with </a:t>
            </a:r>
            <a:r>
              <a:rPr lang="da-DK" err="1">
                <a:ea typeface="+mn-lt"/>
                <a:cs typeface="+mn-lt"/>
              </a:rPr>
              <a:t>ethical</a:t>
            </a:r>
            <a:r>
              <a:rPr lang="da-DK">
                <a:ea typeface="+mn-lt"/>
                <a:cs typeface="+mn-lt"/>
              </a:rPr>
              <a:t>, </a:t>
            </a:r>
            <a:r>
              <a:rPr lang="da-DK" err="1">
                <a:ea typeface="+mn-lt"/>
                <a:cs typeface="+mn-lt"/>
              </a:rPr>
              <a:t>societal</a:t>
            </a:r>
            <a:r>
              <a:rPr lang="da-DK">
                <a:ea typeface="+mn-lt"/>
                <a:cs typeface="+mn-lt"/>
              </a:rPr>
              <a:t>, and </a:t>
            </a:r>
            <a:r>
              <a:rPr lang="da-DK" err="1">
                <a:ea typeface="+mn-lt"/>
                <a:cs typeface="+mn-lt"/>
              </a:rPr>
              <a:t>environmental</a:t>
            </a:r>
            <a:r>
              <a:rPr lang="da-DK">
                <a:ea typeface="+mn-lt"/>
                <a:cs typeface="+mn-lt"/>
              </a:rPr>
              <a:t> </a:t>
            </a:r>
            <a:r>
              <a:rPr lang="da-DK" err="1">
                <a:ea typeface="+mn-lt"/>
                <a:cs typeface="+mn-lt"/>
              </a:rPr>
              <a:t>values</a:t>
            </a:r>
            <a:endParaRPr lang="da-DK" err="1"/>
          </a:p>
        </p:txBody>
      </p:sp>
      <p:sp>
        <p:nvSpPr>
          <p:cNvPr id="2" name="Pladsholder til tekst 1">
            <a:extLst>
              <a:ext uri="{FF2B5EF4-FFF2-40B4-BE49-F238E27FC236}">
                <a16:creationId xmlns:a16="http://schemas.microsoft.com/office/drawing/2014/main" id="{88EB21A8-14D5-59EC-FDF5-2FD1AB1A3FED}"/>
              </a:ext>
            </a:extLst>
          </p:cNvPr>
          <p:cNvSpPr>
            <a:spLocks noGrp="1"/>
          </p:cNvSpPr>
          <p:nvPr>
            <p:ph type="body" sz="quarter" idx="10"/>
          </p:nvPr>
        </p:nvSpPr>
        <p:spPr/>
        <p:txBody>
          <a:bodyPr lIns="91440" tIns="45720" rIns="91440" bIns="45720" anchor="t"/>
          <a:lstStyle/>
          <a:p>
            <a:r>
              <a:rPr lang="da-DK" dirty="0"/>
              <a:t>Adoption of </a:t>
            </a:r>
            <a:r>
              <a:rPr lang="da-DK" dirty="0" err="1"/>
              <a:t>Responsible</a:t>
            </a:r>
            <a:r>
              <a:rPr lang="da-DK" dirty="0"/>
              <a:t> Research and Innovation (RRI) in Citizen Observatories</a:t>
            </a:r>
          </a:p>
        </p:txBody>
      </p:sp>
    </p:spTree>
    <p:extLst>
      <p:ext uri="{BB962C8B-B14F-4D97-AF65-F5344CB8AC3E}">
        <p14:creationId xmlns:p14="http://schemas.microsoft.com/office/powerpoint/2010/main" val="169735588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descr="Introducing LandSense – A Horizon 2020 project – European Citizen Science  Association (ECSA)">
            <a:extLst>
              <a:ext uri="{FF2B5EF4-FFF2-40B4-BE49-F238E27FC236}">
                <a16:creationId xmlns:a16="http://schemas.microsoft.com/office/drawing/2014/main" id="{F74EEA71-B47F-38BD-2FDE-83AEF7613E3A}"/>
              </a:ext>
            </a:extLst>
          </p:cNvPr>
          <p:cNvPicPr>
            <a:picLocks noChangeAspect="1"/>
          </p:cNvPicPr>
          <p:nvPr/>
        </p:nvPicPr>
        <p:blipFill>
          <a:blip r:embed="rId2"/>
          <a:stretch>
            <a:fillRect/>
          </a:stretch>
        </p:blipFill>
        <p:spPr>
          <a:xfrm>
            <a:off x="306421" y="2878930"/>
            <a:ext cx="2743199" cy="1829714"/>
          </a:xfrm>
          <a:prstGeom prst="rect">
            <a:avLst/>
          </a:prstGeom>
        </p:spPr>
      </p:pic>
      <p:sp>
        <p:nvSpPr>
          <p:cNvPr id="2" name="Pladsholder til tekst 1">
            <a:extLst>
              <a:ext uri="{FF2B5EF4-FFF2-40B4-BE49-F238E27FC236}">
                <a16:creationId xmlns:a16="http://schemas.microsoft.com/office/drawing/2014/main" id="{88EB21A8-14D5-59EC-FDF5-2FD1AB1A3FED}"/>
              </a:ext>
            </a:extLst>
          </p:cNvPr>
          <p:cNvSpPr>
            <a:spLocks noGrp="1"/>
          </p:cNvSpPr>
          <p:nvPr>
            <p:ph type="body" sz="quarter" idx="10"/>
          </p:nvPr>
        </p:nvSpPr>
        <p:spPr/>
        <p:txBody>
          <a:bodyPr lIns="91440" tIns="45720" rIns="91440" bIns="45720" anchor="t"/>
          <a:lstStyle/>
          <a:p>
            <a:r>
              <a:rPr lang="da-DK"/>
              <a:t>Citizen Observatories </a:t>
            </a:r>
            <a:r>
              <a:rPr lang="da-DK" err="1"/>
              <a:t>are</a:t>
            </a:r>
            <a:r>
              <a:rPr lang="da-DK"/>
              <a:t> a component of </a:t>
            </a:r>
            <a:r>
              <a:rPr lang="da-DK" err="1"/>
              <a:t>citizen</a:t>
            </a:r>
            <a:r>
              <a:rPr lang="da-DK"/>
              <a:t> science</a:t>
            </a:r>
          </a:p>
        </p:txBody>
      </p:sp>
      <p:pic>
        <p:nvPicPr>
          <p:cNvPr id="3" name="Billede 2" descr="PIC">
            <a:extLst>
              <a:ext uri="{FF2B5EF4-FFF2-40B4-BE49-F238E27FC236}">
                <a16:creationId xmlns:a16="http://schemas.microsoft.com/office/drawing/2014/main" id="{9A076161-7A11-FD41-F195-C4E501D9A6D9}"/>
              </a:ext>
            </a:extLst>
          </p:cNvPr>
          <p:cNvPicPr>
            <a:picLocks noChangeAspect="1"/>
          </p:cNvPicPr>
          <p:nvPr/>
        </p:nvPicPr>
        <p:blipFill>
          <a:blip r:embed="rId3"/>
          <a:stretch>
            <a:fillRect/>
          </a:stretch>
        </p:blipFill>
        <p:spPr>
          <a:xfrm>
            <a:off x="3294029" y="1522887"/>
            <a:ext cx="5603173" cy="4544538"/>
          </a:xfrm>
          <a:prstGeom prst="rect">
            <a:avLst/>
          </a:prstGeom>
        </p:spPr>
      </p:pic>
      <p:pic>
        <p:nvPicPr>
          <p:cNvPr id="6" name="Billede 5" descr="Et billede, der indeholder tekst, Font/skrifttype, logo, Grafik&#10;&#10;Beskrivelsen er genereret automatisk">
            <a:extLst>
              <a:ext uri="{FF2B5EF4-FFF2-40B4-BE49-F238E27FC236}">
                <a16:creationId xmlns:a16="http://schemas.microsoft.com/office/drawing/2014/main" id="{EEF47880-F5E0-36FB-6DB0-BC198A51E99B}"/>
              </a:ext>
            </a:extLst>
          </p:cNvPr>
          <p:cNvPicPr>
            <a:picLocks noChangeAspect="1"/>
          </p:cNvPicPr>
          <p:nvPr/>
        </p:nvPicPr>
        <p:blipFill>
          <a:blip r:embed="rId4"/>
          <a:stretch>
            <a:fillRect/>
          </a:stretch>
        </p:blipFill>
        <p:spPr>
          <a:xfrm>
            <a:off x="9114209" y="1740946"/>
            <a:ext cx="2499603" cy="944191"/>
          </a:xfrm>
          <a:prstGeom prst="rect">
            <a:avLst/>
          </a:prstGeom>
        </p:spPr>
      </p:pic>
      <p:pic>
        <p:nvPicPr>
          <p:cNvPr id="7" name="Billede 6" descr="WeSenseIt Project | Sheffield">
            <a:extLst>
              <a:ext uri="{FF2B5EF4-FFF2-40B4-BE49-F238E27FC236}">
                <a16:creationId xmlns:a16="http://schemas.microsoft.com/office/drawing/2014/main" id="{EEFAA31B-AD97-72C6-8D57-0903F2CCD578}"/>
              </a:ext>
            </a:extLst>
          </p:cNvPr>
          <p:cNvPicPr>
            <a:picLocks noChangeAspect="1"/>
          </p:cNvPicPr>
          <p:nvPr/>
        </p:nvPicPr>
        <p:blipFill>
          <a:blip r:embed="rId5"/>
          <a:stretch>
            <a:fillRect/>
          </a:stretch>
        </p:blipFill>
        <p:spPr>
          <a:xfrm>
            <a:off x="9304607" y="2689799"/>
            <a:ext cx="1908040" cy="1908040"/>
          </a:xfrm>
          <a:prstGeom prst="rect">
            <a:avLst/>
          </a:prstGeom>
        </p:spPr>
      </p:pic>
      <p:pic>
        <p:nvPicPr>
          <p:cNvPr id="8" name="Billede 7" descr="The GROW Observatory – The GROW Observatory">
            <a:extLst>
              <a:ext uri="{FF2B5EF4-FFF2-40B4-BE49-F238E27FC236}">
                <a16:creationId xmlns:a16="http://schemas.microsoft.com/office/drawing/2014/main" id="{FEEAF549-985F-B712-F231-213FBF849C41}"/>
              </a:ext>
            </a:extLst>
          </p:cNvPr>
          <p:cNvPicPr>
            <a:picLocks noChangeAspect="1"/>
          </p:cNvPicPr>
          <p:nvPr/>
        </p:nvPicPr>
        <p:blipFill>
          <a:blip r:embed="rId6"/>
          <a:stretch>
            <a:fillRect/>
          </a:stretch>
        </p:blipFill>
        <p:spPr>
          <a:xfrm>
            <a:off x="306421" y="1473943"/>
            <a:ext cx="2743200" cy="1543050"/>
          </a:xfrm>
          <a:prstGeom prst="rect">
            <a:avLst/>
          </a:prstGeom>
        </p:spPr>
      </p:pic>
      <p:pic>
        <p:nvPicPr>
          <p:cNvPr id="10" name="Billede 9" descr="Et billede, der indeholder Font/skrifttype, logo, hvid, design&#10;&#10;Beskrivelsen er genereret automatisk">
            <a:extLst>
              <a:ext uri="{FF2B5EF4-FFF2-40B4-BE49-F238E27FC236}">
                <a16:creationId xmlns:a16="http://schemas.microsoft.com/office/drawing/2014/main" id="{D5B133C0-A895-D8BF-EDC3-F1863A30A0EF}"/>
              </a:ext>
            </a:extLst>
          </p:cNvPr>
          <p:cNvPicPr>
            <a:picLocks noChangeAspect="1"/>
          </p:cNvPicPr>
          <p:nvPr/>
        </p:nvPicPr>
        <p:blipFill>
          <a:blip r:embed="rId7"/>
          <a:stretch>
            <a:fillRect/>
          </a:stretch>
        </p:blipFill>
        <p:spPr>
          <a:xfrm>
            <a:off x="9444139" y="4762601"/>
            <a:ext cx="1847850" cy="1304925"/>
          </a:xfrm>
          <a:prstGeom prst="rect">
            <a:avLst/>
          </a:prstGeom>
        </p:spPr>
      </p:pic>
      <p:pic>
        <p:nvPicPr>
          <p:cNvPr id="11" name="Billede 10" descr="OMM, Osservatorio del Mare a Molfetta">
            <a:extLst>
              <a:ext uri="{FF2B5EF4-FFF2-40B4-BE49-F238E27FC236}">
                <a16:creationId xmlns:a16="http://schemas.microsoft.com/office/drawing/2014/main" id="{B5705AA1-A85F-3CC1-11FD-F0AEC20AFBF6}"/>
              </a:ext>
            </a:extLst>
          </p:cNvPr>
          <p:cNvPicPr>
            <a:picLocks noChangeAspect="1"/>
          </p:cNvPicPr>
          <p:nvPr/>
        </p:nvPicPr>
        <p:blipFill>
          <a:blip r:embed="rId8"/>
          <a:stretch>
            <a:fillRect/>
          </a:stretch>
        </p:blipFill>
        <p:spPr>
          <a:xfrm>
            <a:off x="358809" y="4856331"/>
            <a:ext cx="2638425" cy="1733550"/>
          </a:xfrm>
          <a:prstGeom prst="rect">
            <a:avLst/>
          </a:prstGeom>
        </p:spPr>
      </p:pic>
    </p:spTree>
    <p:extLst>
      <p:ext uri="{BB962C8B-B14F-4D97-AF65-F5344CB8AC3E}">
        <p14:creationId xmlns:p14="http://schemas.microsoft.com/office/powerpoint/2010/main" val="408590921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88EB21A8-14D5-59EC-FDF5-2FD1AB1A3FED}"/>
              </a:ext>
            </a:extLst>
          </p:cNvPr>
          <p:cNvSpPr>
            <a:spLocks noGrp="1"/>
          </p:cNvSpPr>
          <p:nvPr>
            <p:ph type="body" sz="quarter" idx="10"/>
          </p:nvPr>
        </p:nvSpPr>
        <p:spPr/>
        <p:txBody>
          <a:bodyPr lIns="91440" tIns="45720" rIns="91440" bIns="45720" anchor="t"/>
          <a:lstStyle/>
          <a:p>
            <a:r>
              <a:rPr lang="da-DK"/>
              <a:t>Adoption of </a:t>
            </a:r>
            <a:r>
              <a:rPr lang="da-DK" err="1"/>
              <a:t>Responsible</a:t>
            </a:r>
            <a:r>
              <a:rPr lang="da-DK"/>
              <a:t> Research and Innovation (RRI) in Citizen Observatories</a:t>
            </a:r>
          </a:p>
        </p:txBody>
      </p:sp>
      <p:pic>
        <p:nvPicPr>
          <p:cNvPr id="3" name="Billede 2" descr="Et billede, der indeholder tekst, skærmbillede, Font/skrifttype, nummer/tal&#10;&#10;Beskrivelsen er genereret automatisk">
            <a:extLst>
              <a:ext uri="{FF2B5EF4-FFF2-40B4-BE49-F238E27FC236}">
                <a16:creationId xmlns:a16="http://schemas.microsoft.com/office/drawing/2014/main" id="{DCDC805F-9231-32A7-C5AF-E91611BB4BED}"/>
              </a:ext>
            </a:extLst>
          </p:cNvPr>
          <p:cNvPicPr>
            <a:picLocks noChangeAspect="1"/>
          </p:cNvPicPr>
          <p:nvPr/>
        </p:nvPicPr>
        <p:blipFill>
          <a:blip r:embed="rId2"/>
          <a:stretch>
            <a:fillRect/>
          </a:stretch>
        </p:blipFill>
        <p:spPr>
          <a:xfrm>
            <a:off x="591127" y="1449288"/>
            <a:ext cx="5221624" cy="4521303"/>
          </a:xfrm>
          <a:prstGeom prst="rect">
            <a:avLst/>
          </a:prstGeom>
        </p:spPr>
      </p:pic>
      <p:pic>
        <p:nvPicPr>
          <p:cNvPr id="6" name="Billede 5" descr="Et billede, der indeholder Font/skrifttype, design&#10;&#10;Beskrivelsen er genereret automatisk">
            <a:extLst>
              <a:ext uri="{FF2B5EF4-FFF2-40B4-BE49-F238E27FC236}">
                <a16:creationId xmlns:a16="http://schemas.microsoft.com/office/drawing/2014/main" id="{876216F8-42BC-3ECB-FF81-6AFF887B1DD5}"/>
              </a:ext>
            </a:extLst>
          </p:cNvPr>
          <p:cNvPicPr>
            <a:picLocks noChangeAspect="1"/>
          </p:cNvPicPr>
          <p:nvPr/>
        </p:nvPicPr>
        <p:blipFill>
          <a:blip r:embed="rId3"/>
          <a:stretch>
            <a:fillRect/>
          </a:stretch>
        </p:blipFill>
        <p:spPr>
          <a:xfrm>
            <a:off x="4261716" y="2072649"/>
            <a:ext cx="1513418" cy="426702"/>
          </a:xfrm>
          <a:prstGeom prst="rect">
            <a:avLst/>
          </a:prstGeom>
        </p:spPr>
      </p:pic>
      <p:pic>
        <p:nvPicPr>
          <p:cNvPr id="7" name="Billede 6" descr="Et billede, der indeholder tekst, skærmbillede, Font/skrifttype, nummer/tal&#10;&#10;Beskrivelsen er genereret automatisk">
            <a:extLst>
              <a:ext uri="{FF2B5EF4-FFF2-40B4-BE49-F238E27FC236}">
                <a16:creationId xmlns:a16="http://schemas.microsoft.com/office/drawing/2014/main" id="{5A026C37-6A2C-C957-896A-80F3E9ACEAEE}"/>
              </a:ext>
            </a:extLst>
          </p:cNvPr>
          <p:cNvPicPr>
            <a:picLocks noChangeAspect="1"/>
          </p:cNvPicPr>
          <p:nvPr/>
        </p:nvPicPr>
        <p:blipFill>
          <a:blip r:embed="rId4"/>
          <a:stretch>
            <a:fillRect/>
          </a:stretch>
        </p:blipFill>
        <p:spPr>
          <a:xfrm>
            <a:off x="6487005" y="1610034"/>
            <a:ext cx="5067684" cy="1490480"/>
          </a:xfrm>
          <a:prstGeom prst="rect">
            <a:avLst/>
          </a:prstGeom>
        </p:spPr>
      </p:pic>
      <p:pic>
        <p:nvPicPr>
          <p:cNvPr id="8" name="Billede 7" descr="Et billede, der indeholder tekst, skærmbillede, Font/skrifttype&#10;&#10;Beskrivelsen er genereret automatisk">
            <a:extLst>
              <a:ext uri="{FF2B5EF4-FFF2-40B4-BE49-F238E27FC236}">
                <a16:creationId xmlns:a16="http://schemas.microsoft.com/office/drawing/2014/main" id="{B7B1EC74-9FB7-28C8-D581-3C88EFF3FE1D}"/>
              </a:ext>
            </a:extLst>
          </p:cNvPr>
          <p:cNvPicPr>
            <a:picLocks noChangeAspect="1"/>
          </p:cNvPicPr>
          <p:nvPr/>
        </p:nvPicPr>
        <p:blipFill>
          <a:blip r:embed="rId5"/>
          <a:stretch>
            <a:fillRect/>
          </a:stretch>
        </p:blipFill>
        <p:spPr>
          <a:xfrm>
            <a:off x="6487006" y="3325903"/>
            <a:ext cx="4959927" cy="1206800"/>
          </a:xfrm>
          <a:prstGeom prst="rect">
            <a:avLst/>
          </a:prstGeom>
        </p:spPr>
      </p:pic>
      <p:pic>
        <p:nvPicPr>
          <p:cNvPr id="9" name="Billede 8" descr="Et billede, der indeholder tekst, skærmbillede, Font/skrifttype&#10;&#10;Beskrivelsen er genereret automatisk">
            <a:extLst>
              <a:ext uri="{FF2B5EF4-FFF2-40B4-BE49-F238E27FC236}">
                <a16:creationId xmlns:a16="http://schemas.microsoft.com/office/drawing/2014/main" id="{BB2B4F10-70DC-DE81-58DA-DDDB57968743}"/>
              </a:ext>
            </a:extLst>
          </p:cNvPr>
          <p:cNvPicPr>
            <a:picLocks noChangeAspect="1"/>
          </p:cNvPicPr>
          <p:nvPr/>
        </p:nvPicPr>
        <p:blipFill>
          <a:blip r:embed="rId6"/>
          <a:stretch>
            <a:fillRect/>
          </a:stretch>
        </p:blipFill>
        <p:spPr>
          <a:xfrm>
            <a:off x="6525491" y="4754543"/>
            <a:ext cx="4959927" cy="1359035"/>
          </a:xfrm>
          <a:prstGeom prst="rect">
            <a:avLst/>
          </a:prstGeom>
        </p:spPr>
      </p:pic>
      <p:sp>
        <p:nvSpPr>
          <p:cNvPr id="11" name="Pil: højre 10">
            <a:extLst>
              <a:ext uri="{FF2B5EF4-FFF2-40B4-BE49-F238E27FC236}">
                <a16:creationId xmlns:a16="http://schemas.microsoft.com/office/drawing/2014/main" id="{4A6B0FA4-DA80-1B7F-AA3E-B9DC4DD3841D}"/>
              </a:ext>
            </a:extLst>
          </p:cNvPr>
          <p:cNvSpPr/>
          <p:nvPr/>
        </p:nvSpPr>
        <p:spPr>
          <a:xfrm>
            <a:off x="6013314" y="2679969"/>
            <a:ext cx="445851" cy="5431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Pil: højre 12">
            <a:extLst>
              <a:ext uri="{FF2B5EF4-FFF2-40B4-BE49-F238E27FC236}">
                <a16:creationId xmlns:a16="http://schemas.microsoft.com/office/drawing/2014/main" id="{2FBDFF7F-5ECA-2022-758D-7FF2CE9AF338}"/>
              </a:ext>
            </a:extLst>
          </p:cNvPr>
          <p:cNvSpPr/>
          <p:nvPr/>
        </p:nvSpPr>
        <p:spPr>
          <a:xfrm>
            <a:off x="6027169" y="4049590"/>
            <a:ext cx="445851" cy="5431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Pil: højre 14">
            <a:extLst>
              <a:ext uri="{FF2B5EF4-FFF2-40B4-BE49-F238E27FC236}">
                <a16:creationId xmlns:a16="http://schemas.microsoft.com/office/drawing/2014/main" id="{96D66804-A362-FF80-05A4-8747ED9BC57A}"/>
              </a:ext>
            </a:extLst>
          </p:cNvPr>
          <p:cNvSpPr/>
          <p:nvPr/>
        </p:nvSpPr>
        <p:spPr>
          <a:xfrm>
            <a:off x="6031127" y="5745782"/>
            <a:ext cx="445851" cy="5431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3624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88EB21A8-14D5-59EC-FDF5-2FD1AB1A3FED}"/>
              </a:ext>
            </a:extLst>
          </p:cNvPr>
          <p:cNvSpPr>
            <a:spLocks noGrp="1"/>
          </p:cNvSpPr>
          <p:nvPr>
            <p:ph type="body" sz="quarter" idx="10"/>
          </p:nvPr>
        </p:nvSpPr>
        <p:spPr/>
        <p:txBody>
          <a:bodyPr lIns="91440" tIns="45720" rIns="91440" bIns="45720" anchor="t"/>
          <a:lstStyle/>
          <a:p>
            <a:r>
              <a:rPr lang="da-DK"/>
              <a:t>Adoption of </a:t>
            </a:r>
            <a:r>
              <a:rPr lang="da-DK" err="1"/>
              <a:t>Responsible</a:t>
            </a:r>
            <a:r>
              <a:rPr lang="da-DK"/>
              <a:t> Research and Innovation in Citizen Observatories</a:t>
            </a:r>
          </a:p>
        </p:txBody>
      </p:sp>
      <p:pic>
        <p:nvPicPr>
          <p:cNvPr id="3" name="Billede 2" descr="Et billede, der indeholder tekst, skærmbillede, Font/skrifttype, nummer/tal&#10;&#10;Beskrivelsen er genereret automatisk">
            <a:extLst>
              <a:ext uri="{FF2B5EF4-FFF2-40B4-BE49-F238E27FC236}">
                <a16:creationId xmlns:a16="http://schemas.microsoft.com/office/drawing/2014/main" id="{DCDC805F-9231-32A7-C5AF-E91611BB4BED}"/>
              </a:ext>
            </a:extLst>
          </p:cNvPr>
          <p:cNvPicPr>
            <a:picLocks noChangeAspect="1"/>
          </p:cNvPicPr>
          <p:nvPr/>
        </p:nvPicPr>
        <p:blipFill>
          <a:blip r:embed="rId2"/>
          <a:stretch>
            <a:fillRect/>
          </a:stretch>
        </p:blipFill>
        <p:spPr>
          <a:xfrm>
            <a:off x="591127" y="1449288"/>
            <a:ext cx="5221624" cy="4521303"/>
          </a:xfrm>
          <a:prstGeom prst="rect">
            <a:avLst/>
          </a:prstGeom>
        </p:spPr>
      </p:pic>
      <p:pic>
        <p:nvPicPr>
          <p:cNvPr id="6" name="Billede 5" descr="Et billede, der indeholder Font/skrifttype, design&#10;&#10;Beskrivelsen er genereret automatisk">
            <a:extLst>
              <a:ext uri="{FF2B5EF4-FFF2-40B4-BE49-F238E27FC236}">
                <a16:creationId xmlns:a16="http://schemas.microsoft.com/office/drawing/2014/main" id="{876216F8-42BC-3ECB-FF81-6AFF887B1DD5}"/>
              </a:ext>
            </a:extLst>
          </p:cNvPr>
          <p:cNvPicPr>
            <a:picLocks noChangeAspect="1"/>
          </p:cNvPicPr>
          <p:nvPr/>
        </p:nvPicPr>
        <p:blipFill>
          <a:blip r:embed="rId3"/>
          <a:stretch>
            <a:fillRect/>
          </a:stretch>
        </p:blipFill>
        <p:spPr>
          <a:xfrm>
            <a:off x="4261716" y="2072649"/>
            <a:ext cx="1513418" cy="426702"/>
          </a:xfrm>
          <a:prstGeom prst="rect">
            <a:avLst/>
          </a:prstGeom>
        </p:spPr>
      </p:pic>
      <p:sp>
        <p:nvSpPr>
          <p:cNvPr id="11" name="Pil: højre 10">
            <a:extLst>
              <a:ext uri="{FF2B5EF4-FFF2-40B4-BE49-F238E27FC236}">
                <a16:creationId xmlns:a16="http://schemas.microsoft.com/office/drawing/2014/main" id="{4A6B0FA4-DA80-1B7F-AA3E-B9DC4DD3841D}"/>
              </a:ext>
            </a:extLst>
          </p:cNvPr>
          <p:cNvSpPr/>
          <p:nvPr/>
        </p:nvSpPr>
        <p:spPr>
          <a:xfrm>
            <a:off x="6013314" y="2749242"/>
            <a:ext cx="445851" cy="5431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Pil: højre 12">
            <a:extLst>
              <a:ext uri="{FF2B5EF4-FFF2-40B4-BE49-F238E27FC236}">
                <a16:creationId xmlns:a16="http://schemas.microsoft.com/office/drawing/2014/main" id="{2FBDFF7F-5ECA-2022-758D-7FF2CE9AF338}"/>
              </a:ext>
            </a:extLst>
          </p:cNvPr>
          <p:cNvSpPr/>
          <p:nvPr/>
        </p:nvSpPr>
        <p:spPr>
          <a:xfrm>
            <a:off x="6027169" y="4346473"/>
            <a:ext cx="445851" cy="5431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Pil: højre 14">
            <a:extLst>
              <a:ext uri="{FF2B5EF4-FFF2-40B4-BE49-F238E27FC236}">
                <a16:creationId xmlns:a16="http://schemas.microsoft.com/office/drawing/2014/main" id="{96D66804-A362-FF80-05A4-8747ED9BC57A}"/>
              </a:ext>
            </a:extLst>
          </p:cNvPr>
          <p:cNvSpPr/>
          <p:nvPr/>
        </p:nvSpPr>
        <p:spPr>
          <a:xfrm>
            <a:off x="6031127" y="5567652"/>
            <a:ext cx="445851" cy="5431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 name="Billede 3" descr="Et billede, der indeholder tekst, skærmbillede, Font/skrifttype&#10;&#10;Beskrivelsen er genereret automatisk">
            <a:extLst>
              <a:ext uri="{FF2B5EF4-FFF2-40B4-BE49-F238E27FC236}">
                <a16:creationId xmlns:a16="http://schemas.microsoft.com/office/drawing/2014/main" id="{77FCC6BF-0C9E-6FE5-DE5B-5D801F47D2C8}"/>
              </a:ext>
            </a:extLst>
          </p:cNvPr>
          <p:cNvPicPr>
            <a:picLocks noChangeAspect="1"/>
          </p:cNvPicPr>
          <p:nvPr/>
        </p:nvPicPr>
        <p:blipFill>
          <a:blip r:embed="rId4"/>
          <a:stretch>
            <a:fillRect/>
          </a:stretch>
        </p:blipFill>
        <p:spPr>
          <a:xfrm>
            <a:off x="6525491" y="1583560"/>
            <a:ext cx="5068783" cy="1523636"/>
          </a:xfrm>
          <a:prstGeom prst="rect">
            <a:avLst/>
          </a:prstGeom>
        </p:spPr>
      </p:pic>
      <p:pic>
        <p:nvPicPr>
          <p:cNvPr id="5" name="Billede 4" descr="Et billede, der indeholder tekst, skærmbillede, Font/skrifttype&#10;&#10;Beskrivelsen er genereret automatisk">
            <a:extLst>
              <a:ext uri="{FF2B5EF4-FFF2-40B4-BE49-F238E27FC236}">
                <a16:creationId xmlns:a16="http://schemas.microsoft.com/office/drawing/2014/main" id="{FDB5AE98-9D19-DB13-13D9-26FC000A68FC}"/>
              </a:ext>
            </a:extLst>
          </p:cNvPr>
          <p:cNvPicPr>
            <a:picLocks noChangeAspect="1"/>
          </p:cNvPicPr>
          <p:nvPr/>
        </p:nvPicPr>
        <p:blipFill>
          <a:blip r:embed="rId5"/>
          <a:stretch>
            <a:fillRect/>
          </a:stretch>
        </p:blipFill>
        <p:spPr>
          <a:xfrm>
            <a:off x="6476011" y="3289540"/>
            <a:ext cx="5118265" cy="1456555"/>
          </a:xfrm>
          <a:prstGeom prst="rect">
            <a:avLst/>
          </a:prstGeom>
        </p:spPr>
      </p:pic>
      <p:pic>
        <p:nvPicPr>
          <p:cNvPr id="10" name="Billede 9" descr="Et billede, der indeholder tekst, skærmbillede, Font/skrifttype, linje/række&#10;&#10;Beskrivelsen er genereret automatisk">
            <a:extLst>
              <a:ext uri="{FF2B5EF4-FFF2-40B4-BE49-F238E27FC236}">
                <a16:creationId xmlns:a16="http://schemas.microsoft.com/office/drawing/2014/main" id="{9C00E25C-0A01-957B-6A1D-73364BE05CD4}"/>
              </a:ext>
            </a:extLst>
          </p:cNvPr>
          <p:cNvPicPr>
            <a:picLocks noChangeAspect="1"/>
          </p:cNvPicPr>
          <p:nvPr/>
        </p:nvPicPr>
        <p:blipFill>
          <a:blip r:embed="rId6"/>
          <a:stretch>
            <a:fillRect/>
          </a:stretch>
        </p:blipFill>
        <p:spPr>
          <a:xfrm>
            <a:off x="6525491" y="4967226"/>
            <a:ext cx="4999511" cy="1139286"/>
          </a:xfrm>
          <a:prstGeom prst="rect">
            <a:avLst/>
          </a:prstGeom>
        </p:spPr>
      </p:pic>
    </p:spTree>
    <p:extLst>
      <p:ext uri="{BB962C8B-B14F-4D97-AF65-F5344CB8AC3E}">
        <p14:creationId xmlns:p14="http://schemas.microsoft.com/office/powerpoint/2010/main" val="37596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9B20B61C-F210-80A8-C54B-F8CFA8BC56FD}"/>
              </a:ext>
            </a:extLst>
          </p:cNvPr>
          <p:cNvSpPr>
            <a:spLocks noGrp="1"/>
          </p:cNvSpPr>
          <p:nvPr>
            <p:ph type="body" sz="quarter" idx="12"/>
          </p:nvPr>
        </p:nvSpPr>
        <p:spPr/>
        <p:txBody>
          <a:bodyPr lIns="91440" tIns="45720" rIns="91440" bIns="45720" anchor="t"/>
          <a:lstStyle/>
          <a:p>
            <a:r>
              <a:rPr lang="da-DK" sz="2000" b="1"/>
              <a:t>Citizen science and RRI </a:t>
            </a:r>
            <a:r>
              <a:rPr lang="da-DK" sz="2000" b="1" err="1"/>
              <a:t>share</a:t>
            </a:r>
            <a:r>
              <a:rPr lang="da-DK" sz="2000" b="1"/>
              <a:t> common ground in </a:t>
            </a:r>
            <a:r>
              <a:rPr lang="da-DK" sz="2000" b="1" err="1"/>
              <a:t>promoting</a:t>
            </a:r>
            <a:r>
              <a:rPr lang="da-DK" sz="2000" b="1"/>
              <a:t> public engagement and </a:t>
            </a:r>
            <a:r>
              <a:rPr lang="da-DK" sz="2000" b="1" err="1"/>
              <a:t>transparency</a:t>
            </a:r>
            <a:r>
              <a:rPr lang="da-DK" sz="2000" b="1"/>
              <a:t>, </a:t>
            </a:r>
            <a:r>
              <a:rPr lang="da-DK" sz="2000" b="1" err="1"/>
              <a:t>yet</a:t>
            </a:r>
            <a:r>
              <a:rPr lang="da-DK" sz="2000" b="1"/>
              <a:t> </a:t>
            </a:r>
            <a:r>
              <a:rPr lang="da-DK" sz="2000" b="1" err="1"/>
              <a:t>they</a:t>
            </a:r>
            <a:r>
              <a:rPr lang="da-DK" sz="2000" b="1"/>
              <a:t> </a:t>
            </a:r>
            <a:r>
              <a:rPr lang="da-DK" sz="2000" b="1" err="1"/>
              <a:t>diverge</a:t>
            </a:r>
            <a:r>
              <a:rPr lang="da-DK" sz="2000" b="1"/>
              <a:t> in </a:t>
            </a:r>
            <a:r>
              <a:rPr lang="da-DK" sz="2000" b="1" err="1"/>
              <a:t>their</a:t>
            </a:r>
            <a:r>
              <a:rPr lang="da-DK" sz="2000" b="1"/>
              <a:t> </a:t>
            </a:r>
            <a:r>
              <a:rPr lang="da-DK" sz="2000" b="1" err="1"/>
              <a:t>focus</a:t>
            </a:r>
            <a:r>
              <a:rPr lang="da-DK" sz="2000" b="1"/>
              <a:t>, with RRI </a:t>
            </a:r>
            <a:r>
              <a:rPr lang="da-DK" sz="2000" b="1" err="1"/>
              <a:t>encompassing</a:t>
            </a:r>
            <a:r>
              <a:rPr lang="da-DK" sz="2000" b="1"/>
              <a:t> the </a:t>
            </a:r>
            <a:r>
              <a:rPr lang="da-DK" sz="2000" b="1" err="1"/>
              <a:t>entire</a:t>
            </a:r>
            <a:r>
              <a:rPr lang="da-DK" sz="2000" b="1"/>
              <a:t> research and innovation </a:t>
            </a:r>
            <a:r>
              <a:rPr lang="da-DK" sz="2000" b="1" err="1"/>
              <a:t>process</a:t>
            </a:r>
            <a:r>
              <a:rPr lang="da-DK" sz="2000" b="1"/>
              <a:t>.</a:t>
            </a:r>
            <a:endParaRPr lang="da-DK" b="1"/>
          </a:p>
          <a:p>
            <a:pPr marL="285750" indent="-285750">
              <a:buChar char="•"/>
            </a:pPr>
            <a:r>
              <a:rPr lang="da-DK" b="1"/>
              <a:t>Shared </a:t>
            </a:r>
            <a:r>
              <a:rPr lang="da-DK" b="1" err="1"/>
              <a:t>values</a:t>
            </a:r>
            <a:r>
              <a:rPr lang="da-DK" b="1"/>
              <a:t>: </a:t>
            </a:r>
            <a:r>
              <a:rPr lang="da-DK" err="1"/>
              <a:t>Both</a:t>
            </a:r>
            <a:r>
              <a:rPr lang="da-DK"/>
              <a:t> </a:t>
            </a:r>
            <a:r>
              <a:rPr lang="da-DK" err="1"/>
              <a:t>citizen</a:t>
            </a:r>
            <a:r>
              <a:rPr lang="da-DK"/>
              <a:t> science and RRI </a:t>
            </a:r>
            <a:r>
              <a:rPr lang="da-DK" err="1"/>
              <a:t>share</a:t>
            </a:r>
            <a:r>
              <a:rPr lang="da-DK"/>
              <a:t> common </a:t>
            </a:r>
            <a:r>
              <a:rPr lang="da-DK" err="1"/>
              <a:t>values</a:t>
            </a:r>
            <a:r>
              <a:rPr lang="da-DK"/>
              <a:t> </a:t>
            </a:r>
            <a:r>
              <a:rPr lang="da-DK" err="1"/>
              <a:t>such</a:t>
            </a:r>
            <a:r>
              <a:rPr lang="da-DK"/>
              <a:t> as public engagement, </a:t>
            </a:r>
            <a:r>
              <a:rPr lang="da-DK" err="1"/>
              <a:t>transparency</a:t>
            </a:r>
            <a:r>
              <a:rPr lang="da-DK"/>
              <a:t>, and </a:t>
            </a:r>
            <a:r>
              <a:rPr lang="da-DK" err="1"/>
              <a:t>ethical</a:t>
            </a:r>
            <a:r>
              <a:rPr lang="da-DK"/>
              <a:t> </a:t>
            </a:r>
            <a:r>
              <a:rPr lang="da-DK" err="1"/>
              <a:t>conduct</a:t>
            </a:r>
            <a:r>
              <a:rPr lang="da-DK"/>
              <a:t>. </a:t>
            </a:r>
            <a:r>
              <a:rPr lang="da-DK" err="1"/>
              <a:t>They</a:t>
            </a:r>
            <a:r>
              <a:rPr lang="da-DK"/>
              <a:t> </a:t>
            </a:r>
            <a:r>
              <a:rPr lang="da-DK" err="1"/>
              <a:t>both</a:t>
            </a:r>
            <a:r>
              <a:rPr lang="da-DK"/>
              <a:t> </a:t>
            </a:r>
            <a:r>
              <a:rPr lang="da-DK" err="1"/>
              <a:t>emphasize</a:t>
            </a:r>
            <a:r>
              <a:rPr lang="da-DK"/>
              <a:t> </a:t>
            </a:r>
            <a:r>
              <a:rPr lang="da-DK" err="1"/>
              <a:t>involving</a:t>
            </a:r>
            <a:r>
              <a:rPr lang="da-DK"/>
              <a:t> stakeholders </a:t>
            </a:r>
            <a:r>
              <a:rPr lang="da-DK" err="1"/>
              <a:t>beyond</a:t>
            </a:r>
            <a:r>
              <a:rPr lang="da-DK"/>
              <a:t> </a:t>
            </a:r>
            <a:r>
              <a:rPr lang="da-DK" err="1"/>
              <a:t>traditional</a:t>
            </a:r>
            <a:r>
              <a:rPr lang="da-DK"/>
              <a:t> </a:t>
            </a:r>
            <a:r>
              <a:rPr lang="da-DK" err="1"/>
              <a:t>experts</a:t>
            </a:r>
            <a:r>
              <a:rPr lang="da-DK"/>
              <a:t> and </a:t>
            </a:r>
            <a:r>
              <a:rPr lang="da-DK" err="1"/>
              <a:t>fostering</a:t>
            </a:r>
            <a:r>
              <a:rPr lang="da-DK"/>
              <a:t> </a:t>
            </a:r>
            <a:r>
              <a:rPr lang="da-DK" err="1"/>
              <a:t>collaboration</a:t>
            </a:r>
            <a:r>
              <a:rPr lang="da-DK"/>
              <a:t>.</a:t>
            </a:r>
          </a:p>
          <a:p>
            <a:pPr marL="285750" indent="-285750">
              <a:buChar char="•"/>
            </a:pPr>
            <a:r>
              <a:rPr lang="da-DK" b="1" err="1"/>
              <a:t>Divergence</a:t>
            </a:r>
            <a:r>
              <a:rPr lang="da-DK" b="1"/>
              <a:t> in </a:t>
            </a:r>
            <a:r>
              <a:rPr lang="da-DK" b="1" err="1"/>
              <a:t>focus</a:t>
            </a:r>
            <a:r>
              <a:rPr lang="da-DK" b="1"/>
              <a:t>: </a:t>
            </a:r>
            <a:r>
              <a:rPr lang="da-DK" err="1"/>
              <a:t>While</a:t>
            </a:r>
            <a:r>
              <a:rPr lang="da-DK"/>
              <a:t> </a:t>
            </a:r>
            <a:r>
              <a:rPr lang="da-DK" err="1"/>
              <a:t>citizen</a:t>
            </a:r>
            <a:r>
              <a:rPr lang="da-DK"/>
              <a:t> science </a:t>
            </a:r>
            <a:r>
              <a:rPr lang="da-DK" err="1"/>
              <a:t>primarily</a:t>
            </a:r>
            <a:r>
              <a:rPr lang="da-DK"/>
              <a:t> </a:t>
            </a:r>
            <a:r>
              <a:rPr lang="da-DK" err="1"/>
              <a:t>focuses</a:t>
            </a:r>
            <a:r>
              <a:rPr lang="da-DK"/>
              <a:t> on public participation in </a:t>
            </a:r>
            <a:r>
              <a:rPr lang="da-DK" err="1"/>
              <a:t>scientific</a:t>
            </a:r>
            <a:r>
              <a:rPr lang="da-DK"/>
              <a:t> research, RRI </a:t>
            </a:r>
            <a:r>
              <a:rPr lang="da-DK" err="1"/>
              <a:t>considers</a:t>
            </a:r>
            <a:r>
              <a:rPr lang="da-DK"/>
              <a:t> the </a:t>
            </a:r>
            <a:r>
              <a:rPr lang="da-DK" err="1"/>
              <a:t>entire</a:t>
            </a:r>
            <a:r>
              <a:rPr lang="da-DK"/>
              <a:t> research and innovation </a:t>
            </a:r>
            <a:r>
              <a:rPr lang="da-DK" err="1"/>
              <a:t>process</a:t>
            </a:r>
            <a:r>
              <a:rPr lang="da-DK"/>
              <a:t>, </a:t>
            </a:r>
            <a:r>
              <a:rPr lang="da-DK" err="1"/>
              <a:t>including</a:t>
            </a:r>
            <a:r>
              <a:rPr lang="da-DK"/>
              <a:t> anticipation, </a:t>
            </a:r>
            <a:r>
              <a:rPr lang="da-DK" err="1"/>
              <a:t>reflection</a:t>
            </a:r>
            <a:r>
              <a:rPr lang="da-DK"/>
              <a:t>, and </a:t>
            </a:r>
            <a:r>
              <a:rPr lang="da-DK" err="1"/>
              <a:t>responsiveness</a:t>
            </a:r>
            <a:r>
              <a:rPr lang="da-DK"/>
              <a:t> to </a:t>
            </a:r>
            <a:r>
              <a:rPr lang="da-DK" err="1"/>
              <a:t>societal</a:t>
            </a:r>
            <a:r>
              <a:rPr lang="da-DK"/>
              <a:t> </a:t>
            </a:r>
            <a:r>
              <a:rPr lang="da-DK" err="1"/>
              <a:t>needs</a:t>
            </a:r>
            <a:r>
              <a:rPr lang="da-DK"/>
              <a:t> and </a:t>
            </a:r>
            <a:r>
              <a:rPr lang="da-DK" err="1"/>
              <a:t>values</a:t>
            </a:r>
            <a:r>
              <a:rPr lang="da-DK"/>
              <a:t>.</a:t>
            </a:r>
          </a:p>
          <a:p>
            <a:pPr marL="285750" indent="-285750">
              <a:buChar char="•"/>
            </a:pPr>
            <a:r>
              <a:rPr lang="da-DK" b="1" err="1"/>
              <a:t>Lessons</a:t>
            </a:r>
            <a:r>
              <a:rPr lang="da-DK" b="1"/>
              <a:t> for </a:t>
            </a:r>
            <a:r>
              <a:rPr lang="da-DK" b="1" err="1"/>
              <a:t>citizen</a:t>
            </a:r>
            <a:r>
              <a:rPr lang="da-DK" b="1"/>
              <a:t> science: </a:t>
            </a:r>
            <a:r>
              <a:rPr lang="da-DK"/>
              <a:t>Citizen science </a:t>
            </a:r>
            <a:r>
              <a:rPr lang="da-DK" err="1"/>
              <a:t>can</a:t>
            </a:r>
            <a:r>
              <a:rPr lang="da-DK"/>
              <a:t> </a:t>
            </a:r>
            <a:r>
              <a:rPr lang="da-DK" err="1"/>
              <a:t>learn</a:t>
            </a:r>
            <a:r>
              <a:rPr lang="da-DK"/>
              <a:t> </a:t>
            </a:r>
            <a:r>
              <a:rPr lang="da-DK" err="1"/>
              <a:t>valuable</a:t>
            </a:r>
            <a:r>
              <a:rPr lang="da-DK"/>
              <a:t> </a:t>
            </a:r>
            <a:r>
              <a:rPr lang="da-DK" err="1"/>
              <a:t>lessons</a:t>
            </a:r>
            <a:r>
              <a:rPr lang="da-DK"/>
              <a:t> from </a:t>
            </a:r>
            <a:r>
              <a:rPr lang="da-DK" err="1"/>
              <a:t>RRI's</a:t>
            </a:r>
            <a:r>
              <a:rPr lang="da-DK"/>
              <a:t> </a:t>
            </a:r>
            <a:r>
              <a:rPr lang="da-DK" err="1"/>
              <a:t>comprehensive</a:t>
            </a:r>
            <a:r>
              <a:rPr lang="da-DK"/>
              <a:t> approach to </a:t>
            </a:r>
            <a:r>
              <a:rPr lang="da-DK" err="1"/>
              <a:t>include</a:t>
            </a:r>
            <a:r>
              <a:rPr lang="da-DK"/>
              <a:t> the </a:t>
            </a:r>
            <a:r>
              <a:rPr lang="da-DK" err="1"/>
              <a:t>importance</a:t>
            </a:r>
            <a:r>
              <a:rPr lang="da-DK"/>
              <a:t> of </a:t>
            </a:r>
            <a:r>
              <a:rPr lang="da-DK" err="1"/>
              <a:t>anticipatory</a:t>
            </a:r>
            <a:r>
              <a:rPr lang="da-DK"/>
              <a:t> </a:t>
            </a:r>
            <a:r>
              <a:rPr lang="da-DK" err="1"/>
              <a:t>governance</a:t>
            </a:r>
            <a:r>
              <a:rPr lang="da-DK"/>
              <a:t>, </a:t>
            </a:r>
            <a:r>
              <a:rPr lang="da-DK" err="1"/>
              <a:t>ethical</a:t>
            </a:r>
            <a:r>
              <a:rPr lang="da-DK"/>
              <a:t> </a:t>
            </a:r>
            <a:r>
              <a:rPr lang="da-DK" err="1"/>
              <a:t>reflection</a:t>
            </a:r>
            <a:r>
              <a:rPr lang="da-DK"/>
              <a:t>, and long-term </a:t>
            </a:r>
            <a:r>
              <a:rPr lang="da-DK" err="1"/>
              <a:t>societal</a:t>
            </a:r>
            <a:r>
              <a:rPr lang="da-DK"/>
              <a:t> </a:t>
            </a:r>
            <a:r>
              <a:rPr lang="da-DK" err="1"/>
              <a:t>impacts</a:t>
            </a:r>
            <a:r>
              <a:rPr lang="da-DK"/>
              <a:t>, </a:t>
            </a:r>
            <a:r>
              <a:rPr lang="da-DK" err="1"/>
              <a:t>which</a:t>
            </a:r>
            <a:r>
              <a:rPr lang="da-DK"/>
              <a:t> </a:t>
            </a:r>
            <a:r>
              <a:rPr lang="da-DK" err="1"/>
              <a:t>can</a:t>
            </a:r>
            <a:r>
              <a:rPr lang="da-DK"/>
              <a:t> </a:t>
            </a:r>
            <a:r>
              <a:rPr lang="da-DK" err="1"/>
              <a:t>help</a:t>
            </a:r>
            <a:r>
              <a:rPr lang="da-DK"/>
              <a:t> </a:t>
            </a:r>
            <a:r>
              <a:rPr lang="da-DK" err="1"/>
              <a:t>citizen</a:t>
            </a:r>
            <a:r>
              <a:rPr lang="da-DK"/>
              <a:t> science </a:t>
            </a:r>
            <a:r>
              <a:rPr lang="da-DK" err="1"/>
              <a:t>initiatives</a:t>
            </a:r>
            <a:r>
              <a:rPr lang="da-DK"/>
              <a:t> </a:t>
            </a:r>
            <a:r>
              <a:rPr lang="da-DK" err="1"/>
              <a:t>enhance</a:t>
            </a:r>
            <a:r>
              <a:rPr lang="da-DK"/>
              <a:t> </a:t>
            </a:r>
            <a:r>
              <a:rPr lang="da-DK" err="1"/>
              <a:t>their</a:t>
            </a:r>
            <a:r>
              <a:rPr lang="da-DK"/>
              <a:t> </a:t>
            </a:r>
            <a:r>
              <a:rPr lang="da-DK" err="1"/>
              <a:t>effectiveness</a:t>
            </a:r>
            <a:r>
              <a:rPr lang="da-DK"/>
              <a:t>, </a:t>
            </a:r>
            <a:r>
              <a:rPr lang="da-DK" err="1"/>
              <a:t>ethical</a:t>
            </a:r>
            <a:r>
              <a:rPr lang="da-DK"/>
              <a:t> </a:t>
            </a:r>
            <a:r>
              <a:rPr lang="da-DK" err="1"/>
              <a:t>considerations</a:t>
            </a:r>
            <a:r>
              <a:rPr lang="da-DK"/>
              <a:t>, and overall </a:t>
            </a:r>
            <a:r>
              <a:rPr lang="da-DK" err="1"/>
              <a:t>impact</a:t>
            </a:r>
            <a:r>
              <a:rPr lang="da-DK"/>
              <a:t> on society.</a:t>
            </a:r>
          </a:p>
          <a:p>
            <a:br>
              <a:rPr lang="en-US"/>
            </a:br>
            <a:endParaRPr lang="en-US"/>
          </a:p>
          <a:p>
            <a:endParaRPr lang="da-DK"/>
          </a:p>
        </p:txBody>
      </p:sp>
      <p:sp>
        <p:nvSpPr>
          <p:cNvPr id="3" name="Pladsholder til tekst 2">
            <a:extLst>
              <a:ext uri="{FF2B5EF4-FFF2-40B4-BE49-F238E27FC236}">
                <a16:creationId xmlns:a16="http://schemas.microsoft.com/office/drawing/2014/main" id="{A8D3992A-1E2E-F3C3-5F22-FFBA9CCBB6FE}"/>
              </a:ext>
            </a:extLst>
          </p:cNvPr>
          <p:cNvSpPr>
            <a:spLocks noGrp="1"/>
          </p:cNvSpPr>
          <p:nvPr>
            <p:ph type="body" sz="quarter" idx="11"/>
          </p:nvPr>
        </p:nvSpPr>
        <p:spPr/>
        <p:txBody>
          <a:bodyPr lIns="91440" tIns="45720" rIns="91440" bIns="45720" anchor="t"/>
          <a:lstStyle/>
          <a:p>
            <a:r>
              <a:rPr lang="da-DK" dirty="0"/>
              <a:t>Overlaps and </a:t>
            </a:r>
            <a:r>
              <a:rPr lang="da-DK" dirty="0" err="1"/>
              <a:t>divergences</a:t>
            </a:r>
            <a:r>
              <a:rPr lang="da-DK" dirty="0"/>
              <a:t> </a:t>
            </a:r>
            <a:r>
              <a:rPr lang="da-DK" dirty="0" err="1"/>
              <a:t>between</a:t>
            </a:r>
            <a:r>
              <a:rPr lang="da-DK" dirty="0"/>
              <a:t> the </a:t>
            </a:r>
            <a:r>
              <a:rPr lang="da-DK" dirty="0" err="1"/>
              <a:t>two</a:t>
            </a:r>
            <a:r>
              <a:rPr lang="da-DK" dirty="0"/>
              <a:t> </a:t>
            </a:r>
            <a:r>
              <a:rPr lang="da-DK" dirty="0" err="1"/>
              <a:t>approaches</a:t>
            </a:r>
            <a:endParaRPr lang="da-DK" dirty="0"/>
          </a:p>
        </p:txBody>
      </p:sp>
      <p:sp>
        <p:nvSpPr>
          <p:cNvPr id="2" name="Pladsholder til tekst 1">
            <a:extLst>
              <a:ext uri="{FF2B5EF4-FFF2-40B4-BE49-F238E27FC236}">
                <a16:creationId xmlns:a16="http://schemas.microsoft.com/office/drawing/2014/main" id="{B201EDD9-4698-82D1-74A1-E5C567077F0F}"/>
              </a:ext>
            </a:extLst>
          </p:cNvPr>
          <p:cNvSpPr>
            <a:spLocks noGrp="1"/>
          </p:cNvSpPr>
          <p:nvPr>
            <p:ph type="body" sz="quarter" idx="10"/>
          </p:nvPr>
        </p:nvSpPr>
        <p:spPr/>
        <p:txBody>
          <a:bodyPr lIns="91440" tIns="45720" rIns="91440" bIns="45720" anchor="t"/>
          <a:lstStyle/>
          <a:p>
            <a:r>
              <a:rPr lang="da-DK"/>
              <a:t>Citizen science and </a:t>
            </a:r>
            <a:r>
              <a:rPr lang="da-DK" err="1"/>
              <a:t>Responsible</a:t>
            </a:r>
            <a:r>
              <a:rPr lang="da-DK"/>
              <a:t> Research and Innovation (RRI)</a:t>
            </a:r>
          </a:p>
        </p:txBody>
      </p:sp>
    </p:spTree>
    <p:extLst>
      <p:ext uri="{BB962C8B-B14F-4D97-AF65-F5344CB8AC3E}">
        <p14:creationId xmlns:p14="http://schemas.microsoft.com/office/powerpoint/2010/main" val="1874092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in a row&#10;&#10;Description automatically generated">
            <a:extLst>
              <a:ext uri="{FF2B5EF4-FFF2-40B4-BE49-F238E27FC236}">
                <a16:creationId xmlns:a16="http://schemas.microsoft.com/office/drawing/2014/main" id="{1AE60980-A3A4-423D-5797-48ABAC8698BF}"/>
              </a:ext>
            </a:extLst>
          </p:cNvPr>
          <p:cNvPicPr>
            <a:picLocks noChangeAspect="1"/>
          </p:cNvPicPr>
          <p:nvPr/>
        </p:nvPicPr>
        <p:blipFill>
          <a:blip r:embed="rId2"/>
          <a:stretch>
            <a:fillRect/>
          </a:stretch>
        </p:blipFill>
        <p:spPr>
          <a:xfrm>
            <a:off x="8180336" y="95450"/>
            <a:ext cx="4011663" cy="3149195"/>
          </a:xfrm>
          <a:prstGeom prst="rect">
            <a:avLst/>
          </a:prstGeom>
        </p:spPr>
      </p:pic>
      <p:sp>
        <p:nvSpPr>
          <p:cNvPr id="2" name="Text Placeholder 1">
            <a:extLst>
              <a:ext uri="{FF2B5EF4-FFF2-40B4-BE49-F238E27FC236}">
                <a16:creationId xmlns:a16="http://schemas.microsoft.com/office/drawing/2014/main" id="{DAF553FD-1E70-0045-3742-CCF67BDE5885}"/>
              </a:ext>
            </a:extLst>
          </p:cNvPr>
          <p:cNvSpPr>
            <a:spLocks noGrp="1"/>
          </p:cNvSpPr>
          <p:nvPr>
            <p:ph type="body" sz="quarter" idx="12"/>
          </p:nvPr>
        </p:nvSpPr>
        <p:spPr>
          <a:xfrm>
            <a:off x="610940" y="2004544"/>
            <a:ext cx="10963275" cy="3657600"/>
          </a:xfrm>
        </p:spPr>
        <p:txBody>
          <a:bodyPr/>
          <a:lstStyle/>
          <a:p>
            <a:pPr marL="285750" indent="-285750">
              <a:buFont typeface="Arial" panose="020B0604020202020204" pitchFamily="34" charset="0"/>
              <a:buChar char="•"/>
            </a:pPr>
            <a:r>
              <a:rPr lang="en-US"/>
              <a:t>What do you want to study?</a:t>
            </a:r>
          </a:p>
          <a:p>
            <a:pPr marL="285750" indent="-285750">
              <a:buFont typeface="Arial" panose="020B0604020202020204" pitchFamily="34" charset="0"/>
              <a:buChar char="•"/>
            </a:pPr>
            <a:r>
              <a:rPr lang="en-US"/>
              <a:t>What is the problem, question or issue you are trying to resolve?</a:t>
            </a:r>
          </a:p>
          <a:p>
            <a:pPr marL="285750" indent="-285750">
              <a:buFont typeface="Arial" panose="020B0604020202020204" pitchFamily="34" charset="0"/>
              <a:buChar char="•"/>
            </a:pPr>
            <a:r>
              <a:rPr lang="en-US"/>
              <a:t>Do you want or need to reach a certain number of volunteers?</a:t>
            </a:r>
          </a:p>
          <a:p>
            <a:pPr marL="285750" indent="-285750">
              <a:buFont typeface="Arial" panose="020B0604020202020204" pitchFamily="34" charset="0"/>
              <a:buChar char="•"/>
            </a:pPr>
            <a:r>
              <a:rPr lang="en-US"/>
              <a:t>Promote student learning?</a:t>
            </a:r>
          </a:p>
          <a:p>
            <a:pPr marL="285750" indent="-285750">
              <a:buFont typeface="Arial" panose="020B0604020202020204" pitchFamily="34" charset="0"/>
              <a:buChar char="•"/>
            </a:pPr>
            <a:r>
              <a:rPr lang="en-US"/>
              <a:t>Involve a particular group of people?</a:t>
            </a:r>
          </a:p>
          <a:p>
            <a:pPr marL="285750" indent="-285750">
              <a:buFont typeface="Arial" panose="020B0604020202020204" pitchFamily="34" charset="0"/>
              <a:buChar char="•"/>
            </a:pPr>
            <a:r>
              <a:rPr lang="en-US"/>
              <a:t>What data will you collect, and how will it help you achieve your goal(s)?</a:t>
            </a:r>
          </a:p>
          <a:p>
            <a:pPr marL="285750" indent="-285750">
              <a:buFont typeface="Arial" panose="020B0604020202020204" pitchFamily="34" charset="0"/>
              <a:buChar char="•"/>
            </a:pPr>
            <a:r>
              <a:rPr lang="en-US"/>
              <a:t>How will you display your results to clearly show the connection to your aims?</a:t>
            </a:r>
          </a:p>
          <a:p>
            <a:pPr marL="285750" indent="-285750">
              <a:buFont typeface="Arial" panose="020B0604020202020204" pitchFamily="34" charset="0"/>
              <a:buChar char="•"/>
            </a:pPr>
            <a:r>
              <a:rPr lang="en-US"/>
              <a:t>How will you evaluate your project against your stated aims?</a:t>
            </a:r>
          </a:p>
          <a:p>
            <a:endParaRPr lang="en-US"/>
          </a:p>
          <a:p>
            <a:pPr marL="285750" indent="-285750">
              <a:buFont typeface="Arial" panose="020B0604020202020204" pitchFamily="34" charset="0"/>
              <a:buChar char="•"/>
            </a:pPr>
            <a:r>
              <a:rPr lang="en-US"/>
              <a:t>Make a timeline for your project</a:t>
            </a:r>
            <a:endParaRPr lang="da-DK"/>
          </a:p>
        </p:txBody>
      </p:sp>
      <p:sp>
        <p:nvSpPr>
          <p:cNvPr id="3" name="Text Placeholder 2">
            <a:extLst>
              <a:ext uri="{FF2B5EF4-FFF2-40B4-BE49-F238E27FC236}">
                <a16:creationId xmlns:a16="http://schemas.microsoft.com/office/drawing/2014/main" id="{00F13828-A57F-C60B-FD4F-97F8DFA18862}"/>
              </a:ext>
            </a:extLst>
          </p:cNvPr>
          <p:cNvSpPr>
            <a:spLocks noGrp="1"/>
          </p:cNvSpPr>
          <p:nvPr>
            <p:ph type="body" sz="quarter" idx="11"/>
          </p:nvPr>
        </p:nvSpPr>
        <p:spPr>
          <a:xfrm>
            <a:off x="610692" y="1285666"/>
            <a:ext cx="10963275" cy="422275"/>
          </a:xfrm>
        </p:spPr>
        <p:txBody>
          <a:bodyPr/>
          <a:lstStyle/>
          <a:p>
            <a:r>
              <a:rPr lang="en-US"/>
              <a:t>Work out what you are trying to achieve</a:t>
            </a:r>
            <a:endParaRPr lang="da-DK"/>
          </a:p>
        </p:txBody>
      </p:sp>
      <p:sp>
        <p:nvSpPr>
          <p:cNvPr id="4" name="Text Placeholder 3">
            <a:extLst>
              <a:ext uri="{FF2B5EF4-FFF2-40B4-BE49-F238E27FC236}">
                <a16:creationId xmlns:a16="http://schemas.microsoft.com/office/drawing/2014/main" id="{DC891FC5-36A7-F815-3D82-84FFB68AEEAC}"/>
              </a:ext>
            </a:extLst>
          </p:cNvPr>
          <p:cNvSpPr>
            <a:spLocks noGrp="1"/>
          </p:cNvSpPr>
          <p:nvPr>
            <p:ph type="body" sz="quarter" idx="10"/>
          </p:nvPr>
        </p:nvSpPr>
        <p:spPr/>
        <p:txBody>
          <a:bodyPr/>
          <a:lstStyle/>
          <a:p>
            <a:r>
              <a:rPr lang="en-US"/>
              <a:t>Defining project aims</a:t>
            </a:r>
            <a:endParaRPr lang="da-DK"/>
          </a:p>
        </p:txBody>
      </p:sp>
    </p:spTree>
    <p:extLst>
      <p:ext uri="{BB962C8B-B14F-4D97-AF65-F5344CB8AC3E}">
        <p14:creationId xmlns:p14="http://schemas.microsoft.com/office/powerpoint/2010/main" val="197305582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E0683C41-25E6-866C-DF01-EE876A2E51D4}"/>
              </a:ext>
            </a:extLst>
          </p:cNvPr>
          <p:cNvSpPr>
            <a:spLocks noGrp="1"/>
          </p:cNvSpPr>
          <p:nvPr>
            <p:ph type="body" sz="quarter" idx="12"/>
          </p:nvPr>
        </p:nvSpPr>
        <p:spPr>
          <a:xfrm>
            <a:off x="611188" y="2462953"/>
            <a:ext cx="10963275" cy="3657600"/>
          </a:xfrm>
        </p:spPr>
        <p:txBody>
          <a:bodyPr lIns="91440" tIns="45720" rIns="91440" bIns="45720" anchor="t"/>
          <a:lstStyle/>
          <a:p>
            <a:r>
              <a:rPr lang="da-DK" sz="2000" b="1" dirty="0" err="1"/>
              <a:t>Incorporating</a:t>
            </a:r>
            <a:r>
              <a:rPr lang="da-DK" sz="2000" b="1" dirty="0"/>
              <a:t> RRI </a:t>
            </a:r>
            <a:r>
              <a:rPr lang="da-DK" sz="2000" b="1" dirty="0" err="1"/>
              <a:t>into</a:t>
            </a:r>
            <a:r>
              <a:rPr lang="da-DK" sz="2000" b="1" dirty="0"/>
              <a:t> </a:t>
            </a:r>
            <a:r>
              <a:rPr lang="da-DK" sz="2000" b="1" dirty="0" err="1"/>
              <a:t>higher</a:t>
            </a:r>
            <a:r>
              <a:rPr lang="da-DK" sz="2000" b="1" dirty="0"/>
              <a:t> </a:t>
            </a:r>
            <a:r>
              <a:rPr lang="da-DK" sz="2000" b="1" dirty="0" err="1"/>
              <a:t>education</a:t>
            </a:r>
            <a:r>
              <a:rPr lang="da-DK" sz="2000" b="1" dirty="0"/>
              <a:t> institutions </a:t>
            </a:r>
            <a:r>
              <a:rPr lang="da-DK" sz="2000" b="1" dirty="0" err="1"/>
              <a:t>involves</a:t>
            </a:r>
            <a:r>
              <a:rPr lang="da-DK" sz="2000" b="1" dirty="0"/>
              <a:t> </a:t>
            </a:r>
            <a:r>
              <a:rPr lang="da-DK" sz="2000" b="1" dirty="0" err="1"/>
              <a:t>establishing</a:t>
            </a:r>
            <a:r>
              <a:rPr lang="da-DK" sz="2000" b="1" dirty="0"/>
              <a:t> </a:t>
            </a:r>
            <a:r>
              <a:rPr lang="da-DK" sz="2000" b="1" dirty="0" err="1"/>
              <a:t>institutional</a:t>
            </a:r>
            <a:r>
              <a:rPr lang="da-DK" sz="2000" b="1" dirty="0"/>
              <a:t> </a:t>
            </a:r>
            <a:r>
              <a:rPr lang="da-DK" sz="2000" b="1" dirty="0" err="1"/>
              <a:t>frameworks</a:t>
            </a:r>
            <a:r>
              <a:rPr lang="da-DK" sz="2000" b="1" dirty="0"/>
              <a:t>, </a:t>
            </a:r>
            <a:r>
              <a:rPr lang="da-DK" sz="2000" b="1" dirty="0" err="1"/>
              <a:t>fostering</a:t>
            </a:r>
            <a:r>
              <a:rPr lang="da-DK" sz="2000" b="1" dirty="0"/>
              <a:t> </a:t>
            </a:r>
            <a:r>
              <a:rPr lang="da-DK" sz="2000" b="1" dirty="0" err="1"/>
              <a:t>awareness</a:t>
            </a:r>
            <a:r>
              <a:rPr lang="da-DK" sz="2000" b="1" dirty="0"/>
              <a:t> and </a:t>
            </a:r>
            <a:r>
              <a:rPr lang="da-DK" sz="2000" b="1" dirty="0" err="1"/>
              <a:t>education</a:t>
            </a:r>
            <a:r>
              <a:rPr lang="da-DK" sz="2000" b="1" dirty="0"/>
              <a:t> </a:t>
            </a:r>
            <a:r>
              <a:rPr lang="da-DK" sz="2000" b="1" dirty="0" err="1"/>
              <a:t>among</a:t>
            </a:r>
            <a:r>
              <a:rPr lang="da-DK" sz="2000" b="1" dirty="0"/>
              <a:t> </a:t>
            </a:r>
            <a:r>
              <a:rPr lang="da-DK" sz="2000" b="1" dirty="0" err="1"/>
              <a:t>staff</a:t>
            </a:r>
            <a:r>
              <a:rPr lang="da-DK" sz="2000" b="1" dirty="0"/>
              <a:t>, and </a:t>
            </a:r>
            <a:r>
              <a:rPr lang="da-DK" sz="2000" b="1" dirty="0" err="1"/>
              <a:t>integrating</a:t>
            </a:r>
            <a:r>
              <a:rPr lang="da-DK" sz="2000" b="1" dirty="0"/>
              <a:t> RRI principles </a:t>
            </a:r>
            <a:r>
              <a:rPr lang="da-DK" sz="2000" b="1" dirty="0" err="1"/>
              <a:t>into</a:t>
            </a:r>
            <a:r>
              <a:rPr lang="da-DK" sz="2000" b="1" dirty="0"/>
              <a:t> curricula and research </a:t>
            </a:r>
            <a:r>
              <a:rPr lang="da-DK" sz="2000" b="1" dirty="0" err="1"/>
              <a:t>projects</a:t>
            </a:r>
            <a:r>
              <a:rPr lang="da-DK" sz="2000" b="1" dirty="0"/>
              <a:t> to </a:t>
            </a:r>
            <a:r>
              <a:rPr lang="da-DK" sz="2000" b="1" dirty="0" err="1"/>
              <a:t>cultivate</a:t>
            </a:r>
            <a:r>
              <a:rPr lang="da-DK" sz="2000" b="1" dirty="0"/>
              <a:t> a </a:t>
            </a:r>
            <a:r>
              <a:rPr lang="da-DK" sz="2000" b="1" dirty="0" err="1"/>
              <a:t>culture</a:t>
            </a:r>
            <a:r>
              <a:rPr lang="da-DK" sz="2000" b="1" dirty="0"/>
              <a:t> of </a:t>
            </a:r>
            <a:r>
              <a:rPr lang="da-DK" sz="2000" b="1" dirty="0" err="1"/>
              <a:t>responsible</a:t>
            </a:r>
            <a:r>
              <a:rPr lang="da-DK" sz="2000" b="1" dirty="0"/>
              <a:t> innovation and research </a:t>
            </a:r>
            <a:r>
              <a:rPr lang="da-DK" sz="2000" b="1" dirty="0" err="1"/>
              <a:t>throughout</a:t>
            </a:r>
            <a:r>
              <a:rPr lang="da-DK" sz="2000" b="1" dirty="0"/>
              <a:t> </a:t>
            </a:r>
            <a:r>
              <a:rPr lang="da-DK" sz="2000" b="1" dirty="0" err="1"/>
              <a:t>these</a:t>
            </a:r>
            <a:r>
              <a:rPr lang="da-DK" sz="2000" b="1" dirty="0"/>
              <a:t> organisations.</a:t>
            </a:r>
          </a:p>
          <a:p>
            <a:pPr marL="285750" indent="-285750">
              <a:buChar char="•"/>
            </a:pPr>
            <a:r>
              <a:rPr lang="da-DK" b="1" dirty="0" err="1"/>
              <a:t>Institutional</a:t>
            </a:r>
            <a:r>
              <a:rPr lang="da-DK" b="1" dirty="0"/>
              <a:t> </a:t>
            </a:r>
            <a:r>
              <a:rPr lang="da-DK" b="1" dirty="0" err="1"/>
              <a:t>framework</a:t>
            </a:r>
            <a:r>
              <a:rPr lang="da-DK" b="1" dirty="0"/>
              <a:t>:</a:t>
            </a:r>
            <a:r>
              <a:rPr lang="da-DK" dirty="0"/>
              <a:t> </a:t>
            </a:r>
            <a:r>
              <a:rPr lang="da-DK" dirty="0" err="1"/>
              <a:t>Establish</a:t>
            </a:r>
            <a:r>
              <a:rPr lang="da-DK" dirty="0"/>
              <a:t> a normative </a:t>
            </a:r>
            <a:r>
              <a:rPr lang="da-DK" dirty="0" err="1"/>
              <a:t>framework</a:t>
            </a:r>
            <a:r>
              <a:rPr lang="da-DK" dirty="0"/>
              <a:t> </a:t>
            </a:r>
            <a:r>
              <a:rPr lang="da-DK" dirty="0" err="1"/>
              <a:t>embracing</a:t>
            </a:r>
            <a:r>
              <a:rPr lang="da-DK" dirty="0"/>
              <a:t> RRI principles </a:t>
            </a:r>
            <a:r>
              <a:rPr lang="da-DK" dirty="0" err="1"/>
              <a:t>within</a:t>
            </a:r>
            <a:r>
              <a:rPr lang="da-DK" dirty="0"/>
              <a:t> institutions to guide </a:t>
            </a:r>
            <a:r>
              <a:rPr lang="da-DK" dirty="0" err="1"/>
              <a:t>responsible</a:t>
            </a:r>
            <a:r>
              <a:rPr lang="da-DK" dirty="0"/>
              <a:t> research and innovation.</a:t>
            </a:r>
          </a:p>
          <a:p>
            <a:pPr marL="285750" indent="-285750">
              <a:buChar char="•"/>
            </a:pPr>
            <a:r>
              <a:rPr lang="da-DK" b="1" dirty="0"/>
              <a:t>Education and </a:t>
            </a:r>
            <a:r>
              <a:rPr lang="da-DK" b="1" dirty="0" err="1"/>
              <a:t>awareness</a:t>
            </a:r>
            <a:r>
              <a:rPr lang="da-DK" b="1" dirty="0"/>
              <a:t>:</a:t>
            </a:r>
            <a:r>
              <a:rPr lang="da-DK" dirty="0"/>
              <a:t> Provide </a:t>
            </a:r>
            <a:r>
              <a:rPr lang="da-DK" dirty="0" err="1"/>
              <a:t>comprehensive</a:t>
            </a:r>
            <a:r>
              <a:rPr lang="da-DK" dirty="0"/>
              <a:t> </a:t>
            </a:r>
            <a:r>
              <a:rPr lang="da-DK" dirty="0" err="1"/>
              <a:t>training</a:t>
            </a:r>
            <a:r>
              <a:rPr lang="da-DK" dirty="0"/>
              <a:t> and </a:t>
            </a:r>
            <a:r>
              <a:rPr lang="da-DK" dirty="0" err="1"/>
              <a:t>awareness</a:t>
            </a:r>
            <a:r>
              <a:rPr lang="da-DK" dirty="0"/>
              <a:t> programs for </a:t>
            </a:r>
            <a:r>
              <a:rPr lang="da-DK" dirty="0" err="1"/>
              <a:t>staff</a:t>
            </a:r>
            <a:r>
              <a:rPr lang="da-DK" dirty="0"/>
              <a:t> at all </a:t>
            </a:r>
            <a:r>
              <a:rPr lang="da-DK" dirty="0" err="1"/>
              <a:t>levels</a:t>
            </a:r>
            <a:r>
              <a:rPr lang="da-DK" dirty="0"/>
              <a:t> to promote a </a:t>
            </a:r>
            <a:r>
              <a:rPr lang="da-DK" dirty="0" err="1"/>
              <a:t>deep</a:t>
            </a:r>
            <a:r>
              <a:rPr lang="da-DK" dirty="0"/>
              <a:t> </a:t>
            </a:r>
            <a:r>
              <a:rPr lang="da-DK" dirty="0" err="1"/>
              <a:t>understanding</a:t>
            </a:r>
            <a:r>
              <a:rPr lang="da-DK" dirty="0"/>
              <a:t> of RRI principles and </a:t>
            </a:r>
            <a:r>
              <a:rPr lang="da-DK" dirty="0" err="1"/>
              <a:t>practices</a:t>
            </a:r>
            <a:r>
              <a:rPr lang="da-DK" dirty="0"/>
              <a:t>.</a:t>
            </a:r>
          </a:p>
          <a:p>
            <a:pPr marL="285750" indent="-285750">
              <a:buChar char="•"/>
            </a:pPr>
            <a:r>
              <a:rPr lang="da-DK" b="1" dirty="0" err="1"/>
              <a:t>Curricular</a:t>
            </a:r>
            <a:r>
              <a:rPr lang="da-DK" b="1" dirty="0"/>
              <a:t> integration: </a:t>
            </a:r>
            <a:r>
              <a:rPr lang="da-DK" dirty="0" err="1"/>
              <a:t>Encourage</a:t>
            </a:r>
            <a:r>
              <a:rPr lang="da-DK" dirty="0"/>
              <a:t> the integration of RRI principles </a:t>
            </a:r>
            <a:r>
              <a:rPr lang="da-DK" dirty="0" err="1"/>
              <a:t>into</a:t>
            </a:r>
            <a:r>
              <a:rPr lang="da-DK" dirty="0"/>
              <a:t> curricula and research </a:t>
            </a:r>
            <a:r>
              <a:rPr lang="da-DK" dirty="0" err="1"/>
              <a:t>projects</a:t>
            </a:r>
            <a:r>
              <a:rPr lang="da-DK" dirty="0"/>
              <a:t> to </a:t>
            </a:r>
            <a:r>
              <a:rPr lang="da-DK" dirty="0" err="1"/>
              <a:t>educate</a:t>
            </a:r>
            <a:r>
              <a:rPr lang="da-DK" dirty="0"/>
              <a:t> the </a:t>
            </a:r>
            <a:r>
              <a:rPr lang="da-DK" dirty="0" err="1"/>
              <a:t>next</a:t>
            </a:r>
            <a:r>
              <a:rPr lang="da-DK" dirty="0"/>
              <a:t> generation of </a:t>
            </a:r>
            <a:r>
              <a:rPr lang="da-DK" dirty="0" err="1"/>
              <a:t>responsible</a:t>
            </a:r>
            <a:r>
              <a:rPr lang="da-DK" dirty="0"/>
              <a:t> innovators and </a:t>
            </a:r>
            <a:r>
              <a:rPr lang="da-DK" dirty="0" err="1"/>
              <a:t>ensure</a:t>
            </a:r>
            <a:r>
              <a:rPr lang="da-DK" dirty="0"/>
              <a:t> </a:t>
            </a:r>
            <a:r>
              <a:rPr lang="da-DK" dirty="0" err="1"/>
              <a:t>responsible</a:t>
            </a:r>
            <a:r>
              <a:rPr lang="da-DK" dirty="0"/>
              <a:t> research and innovation </a:t>
            </a:r>
            <a:r>
              <a:rPr lang="da-DK" dirty="0" err="1"/>
              <a:t>becomes</a:t>
            </a:r>
            <a:r>
              <a:rPr lang="da-DK" dirty="0"/>
              <a:t> an integral part of </a:t>
            </a:r>
            <a:r>
              <a:rPr lang="da-DK" dirty="0" err="1"/>
              <a:t>higher</a:t>
            </a:r>
            <a:r>
              <a:rPr lang="da-DK" dirty="0"/>
              <a:t> </a:t>
            </a:r>
            <a:r>
              <a:rPr lang="da-DK" dirty="0" err="1"/>
              <a:t>education</a:t>
            </a:r>
            <a:r>
              <a:rPr lang="da-DK" dirty="0"/>
              <a:t>.</a:t>
            </a:r>
          </a:p>
          <a:p>
            <a:endParaRPr lang="da-DK" dirty="0"/>
          </a:p>
        </p:txBody>
      </p:sp>
      <p:sp>
        <p:nvSpPr>
          <p:cNvPr id="3" name="Pladsholder til tekst 2">
            <a:extLst>
              <a:ext uri="{FF2B5EF4-FFF2-40B4-BE49-F238E27FC236}">
                <a16:creationId xmlns:a16="http://schemas.microsoft.com/office/drawing/2014/main" id="{BAE7073F-3F96-4D39-AA96-09D6088199B8}"/>
              </a:ext>
            </a:extLst>
          </p:cNvPr>
          <p:cNvSpPr>
            <a:spLocks noGrp="1"/>
          </p:cNvSpPr>
          <p:nvPr>
            <p:ph type="body" sz="quarter" idx="11"/>
          </p:nvPr>
        </p:nvSpPr>
        <p:spPr>
          <a:xfrm>
            <a:off x="610940" y="1744075"/>
            <a:ext cx="10963275" cy="422275"/>
          </a:xfrm>
        </p:spPr>
        <p:txBody>
          <a:bodyPr lIns="91440" tIns="45720" rIns="91440" bIns="45720" anchor="t"/>
          <a:lstStyle/>
          <a:p>
            <a:r>
              <a:rPr lang="da-DK" dirty="0" err="1"/>
              <a:t>Advancing</a:t>
            </a:r>
            <a:r>
              <a:rPr lang="da-DK" dirty="0"/>
              <a:t> RRI in institutions </a:t>
            </a:r>
            <a:r>
              <a:rPr lang="da-DK" dirty="0" err="1"/>
              <a:t>that</a:t>
            </a:r>
            <a:r>
              <a:rPr lang="da-DK" dirty="0"/>
              <a:t> do citizen science</a:t>
            </a:r>
          </a:p>
        </p:txBody>
      </p:sp>
      <p:sp>
        <p:nvSpPr>
          <p:cNvPr id="4" name="Pladsholder til tekst 3">
            <a:extLst>
              <a:ext uri="{FF2B5EF4-FFF2-40B4-BE49-F238E27FC236}">
                <a16:creationId xmlns:a16="http://schemas.microsoft.com/office/drawing/2014/main" id="{73CB7BC4-6D5C-1B15-91D7-478F8523E551}"/>
              </a:ext>
            </a:extLst>
          </p:cNvPr>
          <p:cNvSpPr>
            <a:spLocks noGrp="1"/>
          </p:cNvSpPr>
          <p:nvPr>
            <p:ph type="body" sz="quarter" idx="10"/>
          </p:nvPr>
        </p:nvSpPr>
        <p:spPr>
          <a:xfrm>
            <a:off x="2351655" y="459400"/>
            <a:ext cx="9380535" cy="422275"/>
          </a:xfrm>
        </p:spPr>
        <p:txBody>
          <a:bodyPr lIns="91440" tIns="45720" rIns="91440" bIns="45720" anchor="t"/>
          <a:lstStyle/>
          <a:p>
            <a:r>
              <a:rPr lang="da-DK" dirty="0" err="1"/>
              <a:t>Integrating</a:t>
            </a:r>
            <a:r>
              <a:rPr lang="da-DK" dirty="0"/>
              <a:t> </a:t>
            </a:r>
            <a:r>
              <a:rPr lang="da-DK" dirty="0" err="1">
                <a:ea typeface="+mj-lt"/>
                <a:cs typeface="+mj-lt"/>
              </a:rPr>
              <a:t>Responsible</a:t>
            </a:r>
            <a:r>
              <a:rPr lang="da-DK" dirty="0">
                <a:ea typeface="+mj-lt"/>
                <a:cs typeface="+mj-lt"/>
              </a:rPr>
              <a:t> Research and Innovation (RRI)</a:t>
            </a:r>
            <a:r>
              <a:rPr lang="da-DK" dirty="0"/>
              <a:t> </a:t>
            </a:r>
            <a:r>
              <a:rPr lang="da-DK" dirty="0" err="1"/>
              <a:t>into</a:t>
            </a:r>
            <a:r>
              <a:rPr lang="da-DK" dirty="0"/>
              <a:t> </a:t>
            </a:r>
            <a:r>
              <a:rPr lang="da-DK" dirty="0" err="1"/>
              <a:t>higher</a:t>
            </a:r>
            <a:r>
              <a:rPr lang="da-DK" dirty="0"/>
              <a:t> </a:t>
            </a:r>
            <a:r>
              <a:rPr lang="da-DK" dirty="0" err="1"/>
              <a:t>education</a:t>
            </a:r>
            <a:r>
              <a:rPr lang="da-DK" dirty="0"/>
              <a:t> institutions and </a:t>
            </a:r>
            <a:r>
              <a:rPr lang="da-DK" dirty="0" err="1"/>
              <a:t>citizen</a:t>
            </a:r>
            <a:r>
              <a:rPr lang="da-DK" dirty="0"/>
              <a:t> science</a:t>
            </a:r>
          </a:p>
        </p:txBody>
      </p:sp>
    </p:spTree>
    <p:extLst>
      <p:ext uri="{BB962C8B-B14F-4D97-AF65-F5344CB8AC3E}">
        <p14:creationId xmlns:p14="http://schemas.microsoft.com/office/powerpoint/2010/main" val="161961170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dsholder til tabel 3">
            <a:extLst>
              <a:ext uri="{FF2B5EF4-FFF2-40B4-BE49-F238E27FC236}">
                <a16:creationId xmlns:a16="http://schemas.microsoft.com/office/drawing/2014/main" id="{F74980F8-D525-BBDE-DEDC-3D50AA459215}"/>
              </a:ext>
            </a:extLst>
          </p:cNvPr>
          <p:cNvGraphicFramePr>
            <a:graphicFrameLocks noGrp="1"/>
          </p:cNvGraphicFramePr>
          <p:nvPr>
            <p:ph type="tbl" sz="quarter" idx="13"/>
          </p:nvPr>
        </p:nvGraphicFramePr>
        <p:xfrm>
          <a:off x="638175" y="1446213"/>
          <a:ext cx="10961688" cy="4638040"/>
        </p:xfrm>
        <a:graphic>
          <a:graphicData uri="http://schemas.openxmlformats.org/drawingml/2006/table">
            <a:tbl>
              <a:tblPr firstRow="1" bandRow="1">
                <a:tableStyleId>{5C22544A-7EE6-4342-B048-85BDC9FD1C3A}</a:tableStyleId>
              </a:tblPr>
              <a:tblGrid>
                <a:gridCol w="2740422">
                  <a:extLst>
                    <a:ext uri="{9D8B030D-6E8A-4147-A177-3AD203B41FA5}">
                      <a16:colId xmlns:a16="http://schemas.microsoft.com/office/drawing/2014/main" val="3788473044"/>
                    </a:ext>
                  </a:extLst>
                </a:gridCol>
                <a:gridCol w="2740422">
                  <a:extLst>
                    <a:ext uri="{9D8B030D-6E8A-4147-A177-3AD203B41FA5}">
                      <a16:colId xmlns:a16="http://schemas.microsoft.com/office/drawing/2014/main" val="3121105535"/>
                    </a:ext>
                  </a:extLst>
                </a:gridCol>
                <a:gridCol w="2740422">
                  <a:extLst>
                    <a:ext uri="{9D8B030D-6E8A-4147-A177-3AD203B41FA5}">
                      <a16:colId xmlns:a16="http://schemas.microsoft.com/office/drawing/2014/main" val="4097744269"/>
                    </a:ext>
                  </a:extLst>
                </a:gridCol>
                <a:gridCol w="2740422">
                  <a:extLst>
                    <a:ext uri="{9D8B030D-6E8A-4147-A177-3AD203B41FA5}">
                      <a16:colId xmlns:a16="http://schemas.microsoft.com/office/drawing/2014/main" val="3020488820"/>
                    </a:ext>
                  </a:extLst>
                </a:gridCol>
              </a:tblGrid>
              <a:tr h="370840">
                <a:tc>
                  <a:txBody>
                    <a:bodyPr/>
                    <a:lstStyle/>
                    <a:p>
                      <a:r>
                        <a:rPr lang="da-DK" dirty="0"/>
                        <a:t>RRI Dimensions</a:t>
                      </a:r>
                    </a:p>
                  </a:txBody>
                  <a:tcPr/>
                </a:tc>
                <a:tc>
                  <a:txBody>
                    <a:bodyPr/>
                    <a:lstStyle/>
                    <a:p>
                      <a:r>
                        <a:rPr lang="da-DK" err="1"/>
                        <a:t>Process</a:t>
                      </a:r>
                      <a:r>
                        <a:rPr lang="da-DK"/>
                        <a:t> </a:t>
                      </a:r>
                      <a:r>
                        <a:rPr lang="da-DK" err="1"/>
                        <a:t>evaluation</a:t>
                      </a:r>
                    </a:p>
                  </a:txBody>
                  <a:tcPr/>
                </a:tc>
                <a:tc>
                  <a:txBody>
                    <a:bodyPr/>
                    <a:lstStyle/>
                    <a:p>
                      <a:r>
                        <a:rPr lang="da-DK" err="1"/>
                        <a:t>Outcome</a:t>
                      </a:r>
                      <a:r>
                        <a:rPr lang="da-DK"/>
                        <a:t> </a:t>
                      </a:r>
                      <a:r>
                        <a:rPr lang="da-DK" err="1"/>
                        <a:t>evaluation</a:t>
                      </a:r>
                    </a:p>
                  </a:txBody>
                  <a:tcPr/>
                </a:tc>
                <a:tc>
                  <a:txBody>
                    <a:bodyPr/>
                    <a:lstStyle/>
                    <a:p>
                      <a:r>
                        <a:rPr lang="da-DK" dirty="0" err="1"/>
                        <a:t>Key</a:t>
                      </a:r>
                      <a:r>
                        <a:rPr lang="da-DK" dirty="0"/>
                        <a:t> </a:t>
                      </a:r>
                      <a:r>
                        <a:rPr lang="da-DK" dirty="0" err="1"/>
                        <a:t>actors</a:t>
                      </a:r>
                      <a:endParaRPr lang="da-DK" dirty="0"/>
                    </a:p>
                  </a:txBody>
                  <a:tcPr/>
                </a:tc>
                <a:extLst>
                  <a:ext uri="{0D108BD9-81ED-4DB2-BD59-A6C34878D82A}">
                    <a16:rowId xmlns:a16="http://schemas.microsoft.com/office/drawing/2014/main" val="3677073961"/>
                  </a:ext>
                </a:extLst>
              </a:tr>
              <a:tr h="370840">
                <a:tc>
                  <a:txBody>
                    <a:bodyPr/>
                    <a:lstStyle/>
                    <a:p>
                      <a:r>
                        <a:rPr lang="da-DK" sz="1400" b="1" dirty="0"/>
                        <a:t>Public engagement, </a:t>
                      </a:r>
                      <a:r>
                        <a:rPr lang="da-DK" sz="1400" b="1" dirty="0" err="1"/>
                        <a:t>incl</a:t>
                      </a:r>
                      <a:r>
                        <a:rPr lang="da-DK" sz="1400" b="1" dirty="0"/>
                        <a:t>. </a:t>
                      </a:r>
                      <a:r>
                        <a:rPr lang="da-DK" sz="1400" b="1" dirty="0" err="1"/>
                        <a:t>inclusiveness</a:t>
                      </a:r>
                      <a:endParaRPr lang="da-DK" dirty="0"/>
                    </a:p>
                  </a:txBody>
                  <a:tcPr/>
                </a:tc>
                <a:tc>
                  <a:txBody>
                    <a:bodyPr/>
                    <a:lstStyle/>
                    <a:p>
                      <a:pPr lvl="0">
                        <a:buNone/>
                      </a:pPr>
                      <a:r>
                        <a:rPr lang="da-DK" sz="1400" b="0" i="0" u="none" strike="noStrike" baseline="0" noProof="0">
                          <a:solidFill>
                            <a:srgbClr val="1F3643"/>
                          </a:solidFill>
                          <a:latin typeface="Montserrat Medium"/>
                        </a:rPr>
                        <a:t>Engagement methods, stakeholder participation, diversity of participants...</a:t>
                      </a:r>
                    </a:p>
                  </a:txBody>
                  <a:tcPr/>
                </a:tc>
                <a:tc>
                  <a:txBody>
                    <a:bodyPr/>
                    <a:lstStyle/>
                    <a:p>
                      <a:pPr lvl="0">
                        <a:buNone/>
                      </a:pPr>
                      <a:r>
                        <a:rPr lang="da-DK" sz="1400" b="0" i="0" u="none" strike="noStrike" noProof="0">
                          <a:solidFill>
                            <a:srgbClr val="0F0F0F"/>
                          </a:solidFill>
                          <a:latin typeface="Montserrat Medium"/>
                        </a:rPr>
                        <a:t>Inclusivity, responsiveness to public input, </a:t>
                      </a:r>
                      <a:r>
                        <a:rPr lang="da-DK" sz="1400" b="0" i="0" u="none" strike="noStrike" noProof="0">
                          <a:solidFill>
                            <a:srgbClr val="0F0F0F"/>
                          </a:solidFill>
                        </a:rPr>
                        <a:t>trust-building, empowerment</a:t>
                      </a:r>
                      <a:r>
                        <a:rPr lang="da-DK" sz="1400" b="0" i="0" u="none" strike="noStrike" noProof="0">
                          <a:solidFill>
                            <a:srgbClr val="0F0F0F"/>
                          </a:solidFill>
                          <a:latin typeface="Montserrat Medium"/>
                        </a:rPr>
                        <a:t>...</a:t>
                      </a:r>
                      <a:endParaRPr lang="da-DK" sz="1400"/>
                    </a:p>
                  </a:txBody>
                  <a:tcPr/>
                </a:tc>
                <a:tc>
                  <a:txBody>
                    <a:bodyPr/>
                    <a:lstStyle/>
                    <a:p>
                      <a:r>
                        <a:rPr lang="da-DK" sz="1400"/>
                        <a:t>Science communicators, researchers, science organisations, museums...</a:t>
                      </a:r>
                    </a:p>
                  </a:txBody>
                  <a:tcPr/>
                </a:tc>
                <a:extLst>
                  <a:ext uri="{0D108BD9-81ED-4DB2-BD59-A6C34878D82A}">
                    <a16:rowId xmlns:a16="http://schemas.microsoft.com/office/drawing/2014/main" val="1439711595"/>
                  </a:ext>
                </a:extLst>
              </a:tr>
              <a:tr h="370840">
                <a:tc>
                  <a:txBody>
                    <a:bodyPr/>
                    <a:lstStyle/>
                    <a:p>
                      <a:r>
                        <a:rPr lang="da-DK" sz="1400" b="1" dirty="0" err="1"/>
                        <a:t>Gender</a:t>
                      </a:r>
                      <a:r>
                        <a:rPr lang="da-DK" sz="1400" b="1" dirty="0"/>
                        <a:t> </a:t>
                      </a:r>
                      <a:r>
                        <a:rPr lang="da-DK" sz="1400" b="1" dirty="0" err="1"/>
                        <a:t>equality</a:t>
                      </a:r>
                      <a:endParaRPr lang="da-DK" dirty="0"/>
                    </a:p>
                  </a:txBody>
                  <a:tcPr/>
                </a:tc>
                <a:tc>
                  <a:txBody>
                    <a:bodyPr/>
                    <a:lstStyle/>
                    <a:p>
                      <a:pPr lvl="0">
                        <a:buNone/>
                      </a:pPr>
                      <a:r>
                        <a:rPr lang="da-DK" sz="1400" b="0" i="0" u="none" strike="noStrike" baseline="0" noProof="0">
                          <a:solidFill>
                            <a:srgbClr val="1F3643"/>
                          </a:solidFill>
                          <a:latin typeface="Montserrat Medium"/>
                        </a:rPr>
                        <a:t>Gender balance, gender awareness training...</a:t>
                      </a:r>
                      <a:endParaRPr lang="da-DK" err="1"/>
                    </a:p>
                  </a:txBody>
                  <a:tcPr/>
                </a:tc>
                <a:tc>
                  <a:txBody>
                    <a:bodyPr/>
                    <a:lstStyle/>
                    <a:p>
                      <a:pPr lvl="0">
                        <a:buNone/>
                      </a:pPr>
                      <a:r>
                        <a:rPr lang="da-DK" sz="1400" b="0" i="0" u="none" strike="noStrike" baseline="0" noProof="0">
                          <a:solidFill>
                            <a:srgbClr val="1F3643"/>
                          </a:solidFill>
                          <a:latin typeface="Montserrat Medium"/>
                        </a:rPr>
                        <a:t>Equal opportunities, women in leadership roles...</a:t>
                      </a:r>
                    </a:p>
                  </a:txBody>
                  <a:tcPr/>
                </a:tc>
                <a:tc>
                  <a:txBody>
                    <a:bodyPr/>
                    <a:lstStyle/>
                    <a:p>
                      <a:r>
                        <a:rPr lang="da-DK" sz="1400"/>
                        <a:t>Higher education bodies, governments...</a:t>
                      </a:r>
                    </a:p>
                  </a:txBody>
                  <a:tcPr/>
                </a:tc>
                <a:extLst>
                  <a:ext uri="{0D108BD9-81ED-4DB2-BD59-A6C34878D82A}">
                    <a16:rowId xmlns:a16="http://schemas.microsoft.com/office/drawing/2014/main" val="951181705"/>
                  </a:ext>
                </a:extLst>
              </a:tr>
              <a:tr h="370840">
                <a:tc>
                  <a:txBody>
                    <a:bodyPr/>
                    <a:lstStyle/>
                    <a:p>
                      <a:r>
                        <a:rPr lang="da-DK" sz="1400" b="1" dirty="0"/>
                        <a:t>Research </a:t>
                      </a:r>
                      <a:r>
                        <a:rPr lang="da-DK" sz="1400" b="1" dirty="0" err="1"/>
                        <a:t>ethics</a:t>
                      </a:r>
                      <a:endParaRPr lang="da-DK" sz="1400" b="1" dirty="0"/>
                    </a:p>
                  </a:txBody>
                  <a:tcPr/>
                </a:tc>
                <a:tc>
                  <a:txBody>
                    <a:bodyPr/>
                    <a:lstStyle/>
                    <a:p>
                      <a:pPr lvl="0">
                        <a:buNone/>
                      </a:pPr>
                      <a:r>
                        <a:rPr lang="da-DK" sz="1400" b="0" i="0" u="none" strike="noStrike" baseline="0" noProof="0">
                          <a:solidFill>
                            <a:srgbClr val="1F3643"/>
                          </a:solidFill>
                          <a:latin typeface="Montserrat Medium"/>
                        </a:rPr>
                        <a:t>Ethical review processes, ethics training... </a:t>
                      </a:r>
                    </a:p>
                  </a:txBody>
                  <a:tcPr/>
                </a:tc>
                <a:tc>
                  <a:txBody>
                    <a:bodyPr/>
                    <a:lstStyle/>
                    <a:p>
                      <a:pPr lvl="0">
                        <a:buNone/>
                      </a:pPr>
                      <a:r>
                        <a:rPr lang="da-DK" sz="1400" b="0" i="0" u="none" strike="noStrike" baseline="0" noProof="0">
                          <a:solidFill>
                            <a:srgbClr val="1F3643"/>
                          </a:solidFill>
                          <a:latin typeface="Montserrat Medium"/>
                        </a:rPr>
                        <a:t>Adherence to ethical guidelines...</a:t>
                      </a:r>
                      <a:endParaRPr lang="da-DK"/>
                    </a:p>
                  </a:txBody>
                  <a:tcPr/>
                </a:tc>
                <a:tc>
                  <a:txBody>
                    <a:bodyPr/>
                    <a:lstStyle/>
                    <a:p>
                      <a:r>
                        <a:rPr lang="da-DK" sz="1400"/>
                        <a:t>Researchers, managers, funders, collaborators...</a:t>
                      </a:r>
                    </a:p>
                  </a:txBody>
                  <a:tcPr/>
                </a:tc>
                <a:extLst>
                  <a:ext uri="{0D108BD9-81ED-4DB2-BD59-A6C34878D82A}">
                    <a16:rowId xmlns:a16="http://schemas.microsoft.com/office/drawing/2014/main" val="1244831768"/>
                  </a:ext>
                </a:extLst>
              </a:tr>
              <a:tr h="370840">
                <a:tc>
                  <a:txBody>
                    <a:bodyPr/>
                    <a:lstStyle/>
                    <a:p>
                      <a:r>
                        <a:rPr lang="da-DK" sz="1400" b="1" dirty="0"/>
                        <a:t>Open science</a:t>
                      </a:r>
                    </a:p>
                  </a:txBody>
                  <a:tcPr/>
                </a:tc>
                <a:tc>
                  <a:txBody>
                    <a:bodyPr/>
                    <a:lstStyle/>
                    <a:p>
                      <a:pPr lvl="0">
                        <a:buNone/>
                      </a:pPr>
                      <a:r>
                        <a:rPr lang="da-DK" sz="1400" b="0" i="0" u="none" strike="noStrike" baseline="0" noProof="0">
                          <a:solidFill>
                            <a:srgbClr val="1F3643"/>
                          </a:solidFill>
                          <a:latin typeface="Montserrat Medium"/>
                        </a:rPr>
                        <a:t>Open access awareness, data sharing practices...</a:t>
                      </a:r>
                    </a:p>
                  </a:txBody>
                  <a:tcPr/>
                </a:tc>
                <a:tc>
                  <a:txBody>
                    <a:bodyPr/>
                    <a:lstStyle/>
                    <a:p>
                      <a:pPr lvl="0">
                        <a:buNone/>
                      </a:pPr>
                      <a:r>
                        <a:rPr lang="da-DK" sz="1400" b="0" i="0" u="none" strike="noStrike" baseline="0" noProof="0">
                          <a:solidFill>
                            <a:srgbClr val="1F3643"/>
                          </a:solidFill>
                          <a:latin typeface="Montserrat Medium"/>
                        </a:rPr>
                        <a:t>Data accessibility, OA publications, collaboration...</a:t>
                      </a:r>
                    </a:p>
                  </a:txBody>
                  <a:tcPr/>
                </a:tc>
                <a:tc>
                  <a:txBody>
                    <a:bodyPr/>
                    <a:lstStyle/>
                    <a:p>
                      <a:r>
                        <a:rPr lang="da-DK" sz="1400"/>
                        <a:t>Higher education and research-perfoming orgs...</a:t>
                      </a:r>
                    </a:p>
                  </a:txBody>
                  <a:tcPr/>
                </a:tc>
                <a:extLst>
                  <a:ext uri="{0D108BD9-81ED-4DB2-BD59-A6C34878D82A}">
                    <a16:rowId xmlns:a16="http://schemas.microsoft.com/office/drawing/2014/main" val="3521423577"/>
                  </a:ext>
                </a:extLst>
              </a:tr>
              <a:tr h="370840">
                <a:tc>
                  <a:txBody>
                    <a:bodyPr/>
                    <a:lstStyle/>
                    <a:p>
                      <a:r>
                        <a:rPr lang="da-DK" sz="1400" b="1" dirty="0" err="1"/>
                        <a:t>Sustainability</a:t>
                      </a:r>
                      <a:r>
                        <a:rPr lang="da-DK" sz="1400" b="1" dirty="0"/>
                        <a:t> (social, </a:t>
                      </a:r>
                      <a:r>
                        <a:rPr lang="da-DK" sz="1400" b="1" dirty="0" err="1"/>
                        <a:t>economic</a:t>
                      </a:r>
                      <a:r>
                        <a:rPr lang="da-DK" sz="1400" b="1" dirty="0"/>
                        <a:t>, and </a:t>
                      </a:r>
                      <a:r>
                        <a:rPr lang="da-DK" sz="1400" b="1" dirty="0" err="1"/>
                        <a:t>ecological</a:t>
                      </a:r>
                      <a:r>
                        <a:rPr lang="da-DK" sz="1400" b="1" dirty="0"/>
                        <a:t>)</a:t>
                      </a:r>
                      <a:endParaRPr lang="da-DK" sz="1400" b="1" i="0" u="none" strike="noStrike" noProof="0" dirty="0">
                        <a:solidFill>
                          <a:srgbClr val="1F3643"/>
                        </a:solidFill>
                        <a:latin typeface="Montserrat Medium"/>
                      </a:endParaRPr>
                    </a:p>
                  </a:txBody>
                  <a:tcPr/>
                </a:tc>
                <a:tc>
                  <a:txBody>
                    <a:bodyPr/>
                    <a:lstStyle/>
                    <a:p>
                      <a:pPr lvl="0">
                        <a:buNone/>
                      </a:pPr>
                      <a:r>
                        <a:rPr lang="da-DK" sz="1400" b="0" i="0" u="none" strike="noStrike" baseline="0" noProof="0">
                          <a:solidFill>
                            <a:srgbClr val="1F3643"/>
                          </a:solidFill>
                          <a:latin typeface="Montserrat Medium"/>
                        </a:rPr>
                        <a:t>Sustainability assessments, ressource management...</a:t>
                      </a:r>
                    </a:p>
                  </a:txBody>
                  <a:tcPr/>
                </a:tc>
                <a:tc>
                  <a:txBody>
                    <a:bodyPr/>
                    <a:lstStyle/>
                    <a:p>
                      <a:pPr lvl="0">
                        <a:buNone/>
                      </a:pPr>
                      <a:r>
                        <a:rPr lang="da-DK" sz="1400" b="0" i="0" u="none" strike="noStrike" baseline="0" noProof="0">
                          <a:solidFill>
                            <a:srgbClr val="1F3643"/>
                          </a:solidFill>
                          <a:latin typeface="Montserrat Medium"/>
                        </a:rPr>
                        <a:t>Social equity, economic viability, ecological preservation...</a:t>
                      </a:r>
                      <a:endParaRPr lang="da-DK"/>
                    </a:p>
                  </a:txBody>
                  <a:tcPr/>
                </a:tc>
                <a:tc>
                  <a:txBody>
                    <a:bodyPr/>
                    <a:lstStyle/>
                    <a:p>
                      <a:r>
                        <a:rPr lang="da-DK" sz="1400"/>
                        <a:t>Supra-national bodies, producers, distributors, consumers, NGOs...</a:t>
                      </a:r>
                    </a:p>
                  </a:txBody>
                  <a:tcPr/>
                </a:tc>
                <a:extLst>
                  <a:ext uri="{0D108BD9-81ED-4DB2-BD59-A6C34878D82A}">
                    <a16:rowId xmlns:a16="http://schemas.microsoft.com/office/drawing/2014/main" val="899724596"/>
                  </a:ext>
                </a:extLst>
              </a:tr>
              <a:tr h="370839">
                <a:tc>
                  <a:txBody>
                    <a:bodyPr/>
                    <a:lstStyle/>
                    <a:p>
                      <a:pPr lvl="0">
                        <a:buNone/>
                      </a:pPr>
                      <a:r>
                        <a:rPr lang="da-DK" sz="1400" b="1" i="0" u="none" strike="noStrike" noProof="0" dirty="0">
                          <a:solidFill>
                            <a:srgbClr val="1F3643"/>
                          </a:solidFill>
                          <a:latin typeface="Montserrat Medium"/>
                        </a:rPr>
                        <a:t>Science </a:t>
                      </a:r>
                      <a:r>
                        <a:rPr lang="da-DK" sz="1400" b="1" i="0" u="none" strike="noStrike" noProof="0" dirty="0" err="1">
                          <a:solidFill>
                            <a:srgbClr val="1F3643"/>
                          </a:solidFill>
                          <a:latin typeface="Montserrat Medium"/>
                        </a:rPr>
                        <a:t>education</a:t>
                      </a:r>
                      <a:r>
                        <a:rPr lang="da-DK" sz="1400" b="1" i="0" u="none" strike="noStrike" noProof="0" dirty="0">
                          <a:solidFill>
                            <a:srgbClr val="1F3643"/>
                          </a:solidFill>
                          <a:latin typeface="Montserrat Medium"/>
                        </a:rPr>
                        <a:t> and </a:t>
                      </a:r>
                      <a:r>
                        <a:rPr lang="da-DK" sz="1400" b="1" i="0" u="none" strike="noStrike" noProof="0" dirty="0" err="1">
                          <a:solidFill>
                            <a:srgbClr val="1F3643"/>
                          </a:solidFill>
                          <a:latin typeface="Montserrat Medium"/>
                        </a:rPr>
                        <a:t>outreach</a:t>
                      </a:r>
                      <a:endParaRPr lang="da-DK" sz="1400" b="1" i="0" u="none" strike="noStrike" noProof="0" dirty="0">
                        <a:solidFill>
                          <a:srgbClr val="1F3643"/>
                        </a:solidFill>
                        <a:latin typeface="Montserrat Medium"/>
                      </a:endParaRPr>
                    </a:p>
                  </a:txBody>
                  <a:tcPr/>
                </a:tc>
                <a:tc>
                  <a:txBody>
                    <a:bodyPr/>
                    <a:lstStyle/>
                    <a:p>
                      <a:pPr lvl="0">
                        <a:buNone/>
                      </a:pPr>
                      <a:r>
                        <a:rPr lang="da-DK" sz="1400" b="0" i="0" u="none" strike="noStrike" baseline="0" noProof="0">
                          <a:solidFill>
                            <a:srgbClr val="1F3643"/>
                          </a:solidFill>
                          <a:latin typeface="Montserrat Medium"/>
                        </a:rPr>
                        <a:t>Education programs, outreach initiatives...</a:t>
                      </a:r>
                    </a:p>
                  </a:txBody>
                  <a:tcPr/>
                </a:tc>
                <a:tc>
                  <a:txBody>
                    <a:bodyPr/>
                    <a:lstStyle/>
                    <a:p>
                      <a:pPr lvl="0">
                        <a:buNone/>
                      </a:pPr>
                      <a:r>
                        <a:rPr lang="da-DK" sz="1400" b="0" i="0" u="none" strike="noStrike" baseline="0" noProof="0">
                          <a:solidFill>
                            <a:srgbClr val="1F3643"/>
                          </a:solidFill>
                          <a:latin typeface="Montserrat Medium"/>
                        </a:rPr>
                        <a:t>Science literacy, increased interest in STEM...</a:t>
                      </a:r>
                      <a:endParaRPr lang="da-DK"/>
                    </a:p>
                  </a:txBody>
                  <a:tcPr/>
                </a:tc>
                <a:tc>
                  <a:txBody>
                    <a:bodyPr/>
                    <a:lstStyle/>
                    <a:p>
                      <a:pPr lvl="0">
                        <a:buNone/>
                      </a:pPr>
                      <a:r>
                        <a:rPr lang="da-DK" sz="1400"/>
                        <a:t>Schools (teachers and leaders), education sector...</a:t>
                      </a:r>
                      <a:endParaRPr lang="da-DK" sz="1400" err="1"/>
                    </a:p>
                  </a:txBody>
                  <a:tcPr/>
                </a:tc>
                <a:extLst>
                  <a:ext uri="{0D108BD9-81ED-4DB2-BD59-A6C34878D82A}">
                    <a16:rowId xmlns:a16="http://schemas.microsoft.com/office/drawing/2014/main" val="3879963452"/>
                  </a:ext>
                </a:extLst>
              </a:tr>
              <a:tr h="370839">
                <a:tc>
                  <a:txBody>
                    <a:bodyPr/>
                    <a:lstStyle/>
                    <a:p>
                      <a:pPr lvl="0">
                        <a:buNone/>
                      </a:pPr>
                      <a:r>
                        <a:rPr lang="da-DK" sz="1400" b="1" i="0" u="none" strike="noStrike" noProof="0" dirty="0" err="1">
                          <a:solidFill>
                            <a:srgbClr val="1F3643"/>
                          </a:solidFill>
                          <a:latin typeface="Montserrat Medium"/>
                        </a:rPr>
                        <a:t>Governance</a:t>
                      </a:r>
                      <a:r>
                        <a:rPr lang="da-DK" sz="1400" b="1" i="0" u="none" strike="noStrike" noProof="0" dirty="0">
                          <a:solidFill>
                            <a:srgbClr val="1F3643"/>
                          </a:solidFill>
                          <a:latin typeface="Montserrat Medium"/>
                        </a:rPr>
                        <a:t>, </a:t>
                      </a:r>
                      <a:r>
                        <a:rPr lang="da-DK" sz="1400" b="1" i="0" u="none" strike="noStrike" noProof="0" dirty="0" err="1">
                          <a:solidFill>
                            <a:srgbClr val="1F3643"/>
                          </a:solidFill>
                          <a:latin typeface="Montserrat Medium"/>
                        </a:rPr>
                        <a:t>incl</a:t>
                      </a:r>
                      <a:r>
                        <a:rPr lang="da-DK" sz="1400" b="1" i="0" u="none" strike="noStrike" noProof="0" dirty="0">
                          <a:solidFill>
                            <a:srgbClr val="1F3643"/>
                          </a:solidFill>
                          <a:latin typeface="Montserrat Medium"/>
                        </a:rPr>
                        <a:t>. anticipation and </a:t>
                      </a:r>
                      <a:r>
                        <a:rPr lang="da-DK" sz="1400" b="1" i="0" u="none" strike="noStrike" noProof="0" dirty="0" err="1">
                          <a:solidFill>
                            <a:srgbClr val="1F3643"/>
                          </a:solidFill>
                          <a:latin typeface="Montserrat Medium"/>
                        </a:rPr>
                        <a:t>responsiveness</a:t>
                      </a:r>
                      <a:endParaRPr lang="da-DK" sz="1400" b="1" i="0" u="none" strike="noStrike" noProof="0" dirty="0">
                        <a:solidFill>
                          <a:srgbClr val="1F3643"/>
                        </a:solidFill>
                        <a:latin typeface="Montserrat Medium"/>
                      </a:endParaRPr>
                    </a:p>
                  </a:txBody>
                  <a:tcPr/>
                </a:tc>
                <a:tc>
                  <a:txBody>
                    <a:bodyPr/>
                    <a:lstStyle/>
                    <a:p>
                      <a:pPr lvl="0">
                        <a:buNone/>
                      </a:pPr>
                      <a:r>
                        <a:rPr lang="da-DK" sz="1400" b="0" i="0" u="none" strike="noStrike" baseline="0" noProof="0">
                          <a:solidFill>
                            <a:srgbClr val="1F3643"/>
                          </a:solidFill>
                          <a:latin typeface="Montserrat Medium"/>
                        </a:rPr>
                        <a:t>Governance structures, stakeholder involvement in decision-making...</a:t>
                      </a:r>
                      <a:endParaRPr lang="da-DK"/>
                    </a:p>
                  </a:txBody>
                  <a:tcPr/>
                </a:tc>
                <a:tc>
                  <a:txBody>
                    <a:bodyPr/>
                    <a:lstStyle/>
                    <a:p>
                      <a:pPr lvl="0">
                        <a:buNone/>
                      </a:pPr>
                      <a:r>
                        <a:rPr lang="da-DK" sz="1400" b="0" i="0" u="none" strike="noStrike" baseline="0" noProof="0">
                          <a:solidFill>
                            <a:srgbClr val="1F3643"/>
                          </a:solidFill>
                          <a:latin typeface="Montserrat Medium"/>
                        </a:rPr>
                        <a:t>Effective governance and accountability, diversity of stakeholders engaged...</a:t>
                      </a:r>
                      <a:endParaRPr lang="da-DK"/>
                    </a:p>
                  </a:txBody>
                  <a:tcPr/>
                </a:tc>
                <a:tc>
                  <a:txBody>
                    <a:bodyPr/>
                    <a:lstStyle/>
                    <a:p>
                      <a:pPr lvl="0">
                        <a:buNone/>
                      </a:pPr>
                      <a:r>
                        <a:rPr lang="da-DK" sz="1400" dirty="0" err="1"/>
                        <a:t>Governments</a:t>
                      </a:r>
                      <a:r>
                        <a:rPr lang="da-DK" sz="1400" dirty="0"/>
                        <a:t>, </a:t>
                      </a:r>
                      <a:r>
                        <a:rPr lang="da-DK" sz="1400" dirty="0" err="1"/>
                        <a:t>cities</a:t>
                      </a:r>
                      <a:r>
                        <a:rPr lang="da-DK" sz="1400" dirty="0"/>
                        <a:t>, </a:t>
                      </a:r>
                      <a:r>
                        <a:rPr lang="da-DK" sz="1400" dirty="0" err="1"/>
                        <a:t>funding</a:t>
                      </a:r>
                      <a:r>
                        <a:rPr lang="da-DK" sz="1400" dirty="0"/>
                        <a:t> </a:t>
                      </a:r>
                      <a:r>
                        <a:rPr lang="da-DK" sz="1400" dirty="0" err="1"/>
                        <a:t>bodies</a:t>
                      </a:r>
                      <a:r>
                        <a:rPr lang="da-DK" sz="1400" dirty="0"/>
                        <a:t>, civil society organisations, </a:t>
                      </a:r>
                      <a:r>
                        <a:rPr lang="da-DK" sz="1400" dirty="0" err="1"/>
                        <a:t>companies</a:t>
                      </a:r>
                      <a:r>
                        <a:rPr lang="da-DK" sz="1400" dirty="0"/>
                        <a:t>...</a:t>
                      </a:r>
                    </a:p>
                  </a:txBody>
                  <a:tcPr/>
                </a:tc>
                <a:extLst>
                  <a:ext uri="{0D108BD9-81ED-4DB2-BD59-A6C34878D82A}">
                    <a16:rowId xmlns:a16="http://schemas.microsoft.com/office/drawing/2014/main" val="2115015384"/>
                  </a:ext>
                </a:extLst>
              </a:tr>
            </a:tbl>
          </a:graphicData>
        </a:graphic>
      </p:graphicFrame>
      <p:sp>
        <p:nvSpPr>
          <p:cNvPr id="3" name="Pladsholder til tekst 2">
            <a:extLst>
              <a:ext uri="{FF2B5EF4-FFF2-40B4-BE49-F238E27FC236}">
                <a16:creationId xmlns:a16="http://schemas.microsoft.com/office/drawing/2014/main" id="{B9674E74-1BEA-BB0A-7895-B709262EB0B6}"/>
              </a:ext>
            </a:extLst>
          </p:cNvPr>
          <p:cNvSpPr>
            <a:spLocks noGrp="1"/>
          </p:cNvSpPr>
          <p:nvPr>
            <p:ph type="body" sz="quarter" idx="10"/>
          </p:nvPr>
        </p:nvSpPr>
        <p:spPr/>
        <p:txBody>
          <a:bodyPr lIns="91440" tIns="45720" rIns="91440" bIns="45720" anchor="t"/>
          <a:lstStyle/>
          <a:p>
            <a:r>
              <a:rPr lang="da-DK" dirty="0"/>
              <a:t>Evaluation dimensions for </a:t>
            </a:r>
            <a:r>
              <a:rPr lang="da-DK" dirty="0" err="1"/>
              <a:t>Responsible</a:t>
            </a:r>
            <a:r>
              <a:rPr lang="da-DK" dirty="0"/>
              <a:t> Research and Innovation (RRI) </a:t>
            </a:r>
          </a:p>
        </p:txBody>
      </p:sp>
    </p:spTree>
    <p:extLst>
      <p:ext uri="{BB962C8B-B14F-4D97-AF65-F5344CB8AC3E}">
        <p14:creationId xmlns:p14="http://schemas.microsoft.com/office/powerpoint/2010/main" val="3751224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CA08A1-C903-479B-884A-D6D2AF99CD55}"/>
              </a:ext>
            </a:extLst>
          </p:cNvPr>
          <p:cNvSpPr>
            <a:spLocks noGrp="1"/>
          </p:cNvSpPr>
          <p:nvPr>
            <p:ph type="body" sz="quarter" idx="12"/>
          </p:nvPr>
        </p:nvSpPr>
        <p:spPr>
          <a:xfrm>
            <a:off x="870118" y="3089073"/>
            <a:ext cx="6564895" cy="1497207"/>
          </a:xfrm>
        </p:spPr>
        <p:txBody>
          <a:bodyPr lIns="91440" tIns="45720" rIns="91440" bIns="45720" anchor="t"/>
          <a:lstStyle/>
          <a:p>
            <a:r>
              <a:rPr lang="it-IT" err="1">
                <a:solidFill>
                  <a:srgbClr val="1F3643"/>
                </a:solidFill>
                <a:ea typeface="+mj-lt"/>
                <a:cs typeface="+mj-lt"/>
              </a:rPr>
              <a:t>Defining</a:t>
            </a:r>
            <a:r>
              <a:rPr lang="it-IT">
                <a:solidFill>
                  <a:srgbClr val="1F3643"/>
                </a:solidFill>
                <a:ea typeface="+mj-lt"/>
                <a:cs typeface="+mj-lt"/>
              </a:rPr>
              <a:t> </a:t>
            </a:r>
            <a:r>
              <a:rPr lang="it-IT" err="1">
                <a:solidFill>
                  <a:srgbClr val="1F3643"/>
                </a:solidFill>
                <a:ea typeface="+mj-lt"/>
                <a:cs typeface="+mj-lt"/>
              </a:rPr>
              <a:t>relevant</a:t>
            </a:r>
            <a:r>
              <a:rPr lang="it-IT">
                <a:solidFill>
                  <a:srgbClr val="1F3643"/>
                </a:solidFill>
                <a:ea typeface="+mj-lt"/>
                <a:cs typeface="+mj-lt"/>
              </a:rPr>
              <a:t> RRI </a:t>
            </a:r>
            <a:r>
              <a:rPr lang="it-IT" err="1">
                <a:solidFill>
                  <a:srgbClr val="1F3643"/>
                </a:solidFill>
                <a:ea typeface="+mj-lt"/>
                <a:cs typeface="+mj-lt"/>
              </a:rPr>
              <a:t>indicators</a:t>
            </a:r>
            <a:r>
              <a:rPr lang="it-IT">
                <a:solidFill>
                  <a:srgbClr val="1F3643"/>
                </a:solidFill>
                <a:ea typeface="+mj-lt"/>
                <a:cs typeface="+mj-lt"/>
              </a:rPr>
              <a:t> for </a:t>
            </a:r>
            <a:r>
              <a:rPr lang="it-IT" err="1">
                <a:solidFill>
                  <a:srgbClr val="1F3643"/>
                </a:solidFill>
                <a:ea typeface="+mj-lt"/>
                <a:cs typeface="+mj-lt"/>
              </a:rPr>
              <a:t>citizen</a:t>
            </a:r>
            <a:r>
              <a:rPr lang="it-IT">
                <a:solidFill>
                  <a:srgbClr val="1F3643"/>
                </a:solidFill>
                <a:ea typeface="+mj-lt"/>
                <a:cs typeface="+mj-lt"/>
              </a:rPr>
              <a:t> science projects</a:t>
            </a:r>
            <a:endParaRPr lang="da-DK"/>
          </a:p>
        </p:txBody>
      </p:sp>
      <p:sp>
        <p:nvSpPr>
          <p:cNvPr id="4" name="Text Placeholder 2">
            <a:extLst>
              <a:ext uri="{FF2B5EF4-FFF2-40B4-BE49-F238E27FC236}">
                <a16:creationId xmlns:a16="http://schemas.microsoft.com/office/drawing/2014/main" id="{B7CC0835-D8AB-21F6-6D9A-0E9C6314123E}"/>
              </a:ext>
            </a:extLst>
          </p:cNvPr>
          <p:cNvSpPr txBox="1">
            <a:spLocks/>
          </p:cNvSpPr>
          <p:nvPr/>
        </p:nvSpPr>
        <p:spPr>
          <a:xfrm>
            <a:off x="872595" y="4941151"/>
            <a:ext cx="4518389" cy="3472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Training Module 4.2.3: Interactive session</a:t>
            </a:r>
          </a:p>
        </p:txBody>
      </p:sp>
    </p:spTree>
    <p:extLst>
      <p:ext uri="{BB962C8B-B14F-4D97-AF65-F5344CB8AC3E}">
        <p14:creationId xmlns:p14="http://schemas.microsoft.com/office/powerpoint/2010/main" val="361122386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7A91BC89-0AC1-2D85-3D70-B3CCD8810D17}"/>
              </a:ext>
            </a:extLst>
          </p:cNvPr>
          <p:cNvSpPr>
            <a:spLocks noGrp="1"/>
          </p:cNvSpPr>
          <p:nvPr>
            <p:ph type="body" sz="quarter" idx="12"/>
          </p:nvPr>
        </p:nvSpPr>
        <p:spPr>
          <a:xfrm>
            <a:off x="611188" y="2274888"/>
            <a:ext cx="11109517" cy="3657600"/>
          </a:xfrm>
        </p:spPr>
        <p:txBody>
          <a:bodyPr lIns="91440" tIns="45720" rIns="91440" bIns="45720" anchor="t"/>
          <a:lstStyle/>
          <a:p>
            <a:r>
              <a:rPr lang="da-DK" sz="2000" b="1" dirty="0"/>
              <a:t>In </a:t>
            </a:r>
            <a:r>
              <a:rPr lang="da-DK" sz="2000" b="1" dirty="0" err="1"/>
              <a:t>group</a:t>
            </a:r>
            <a:r>
              <a:rPr lang="da-DK" sz="2000" b="1" dirty="0"/>
              <a:t> </a:t>
            </a:r>
            <a:r>
              <a:rPr lang="da-DK" sz="2000" b="1" dirty="0" err="1"/>
              <a:t>discussions</a:t>
            </a:r>
            <a:r>
              <a:rPr lang="da-DK" sz="2000" b="1" dirty="0"/>
              <a:t>, </a:t>
            </a:r>
            <a:r>
              <a:rPr lang="da-DK" sz="2000" b="1" dirty="0" err="1"/>
              <a:t>our</a:t>
            </a:r>
            <a:r>
              <a:rPr lang="da-DK" sz="2000" b="1" dirty="0"/>
              <a:t> </a:t>
            </a:r>
            <a:r>
              <a:rPr lang="da-DK" sz="2000" b="1" dirty="0" err="1"/>
              <a:t>goal</a:t>
            </a:r>
            <a:r>
              <a:rPr lang="da-DK" sz="2000" b="1" dirty="0"/>
              <a:t> is to </a:t>
            </a:r>
            <a:r>
              <a:rPr lang="da-DK" sz="2000" b="1" dirty="0" err="1"/>
              <a:t>collectively</a:t>
            </a:r>
            <a:r>
              <a:rPr lang="da-DK" sz="2000" b="1" dirty="0"/>
              <a:t> </a:t>
            </a:r>
            <a:r>
              <a:rPr lang="da-DK" sz="2000" b="1" dirty="0" err="1"/>
              <a:t>define</a:t>
            </a:r>
            <a:r>
              <a:rPr lang="da-DK" sz="2000" b="1" dirty="0"/>
              <a:t> pertinent RRI </a:t>
            </a:r>
            <a:r>
              <a:rPr lang="da-DK" sz="2000" b="1" dirty="0" err="1"/>
              <a:t>indicators</a:t>
            </a:r>
            <a:r>
              <a:rPr lang="da-DK" sz="2000" b="1" dirty="0"/>
              <a:t> for </a:t>
            </a:r>
            <a:r>
              <a:rPr lang="da-DK" sz="2000" b="1" dirty="0" err="1"/>
              <a:t>citizen</a:t>
            </a:r>
            <a:r>
              <a:rPr lang="da-DK" sz="2000" b="1" dirty="0"/>
              <a:t> science </a:t>
            </a:r>
            <a:r>
              <a:rPr lang="da-DK" sz="2000" b="1" dirty="0" err="1"/>
              <a:t>projects</a:t>
            </a:r>
            <a:r>
              <a:rPr lang="da-DK" sz="2000" b="1" dirty="0"/>
              <a:t>, </a:t>
            </a:r>
            <a:r>
              <a:rPr lang="da-DK" sz="2000" b="1" dirty="0" err="1"/>
              <a:t>fostering</a:t>
            </a:r>
            <a:r>
              <a:rPr lang="da-DK" sz="2000" b="1" dirty="0"/>
              <a:t> a </a:t>
            </a:r>
            <a:r>
              <a:rPr lang="da-DK" sz="2000" b="1" dirty="0" err="1"/>
              <a:t>deeper</a:t>
            </a:r>
            <a:r>
              <a:rPr lang="da-DK" sz="2000" b="1" dirty="0"/>
              <a:t> </a:t>
            </a:r>
            <a:r>
              <a:rPr lang="da-DK" sz="2000" b="1" dirty="0" err="1"/>
              <a:t>comprehension</a:t>
            </a:r>
            <a:r>
              <a:rPr lang="da-DK" sz="2000" b="1" dirty="0"/>
              <a:t> of </a:t>
            </a:r>
            <a:r>
              <a:rPr lang="da-DK" sz="2000" b="1" dirty="0" err="1"/>
              <a:t>responsible</a:t>
            </a:r>
            <a:r>
              <a:rPr lang="da-DK" sz="2000" b="1" dirty="0"/>
              <a:t> and </a:t>
            </a:r>
            <a:r>
              <a:rPr lang="da-DK" sz="2000" b="1" dirty="0" err="1"/>
              <a:t>inclusive</a:t>
            </a:r>
            <a:r>
              <a:rPr lang="da-DK" sz="2000" b="1" dirty="0"/>
              <a:t> research and innovation </a:t>
            </a:r>
            <a:r>
              <a:rPr lang="da-DK" sz="2000" b="1" dirty="0" err="1"/>
              <a:t>practices</a:t>
            </a:r>
            <a:r>
              <a:rPr lang="da-DK" sz="2000" b="1" dirty="0"/>
              <a:t> in </a:t>
            </a:r>
            <a:r>
              <a:rPr lang="da-DK" sz="2000" b="1" dirty="0" err="1"/>
              <a:t>this</a:t>
            </a:r>
            <a:r>
              <a:rPr lang="da-DK" sz="2000" b="1" dirty="0"/>
              <a:t> </a:t>
            </a:r>
            <a:r>
              <a:rPr lang="da-DK" sz="2000" b="1" dirty="0" err="1"/>
              <a:t>context</a:t>
            </a:r>
            <a:r>
              <a:rPr lang="da-DK" sz="2000" b="1" dirty="0"/>
              <a:t>.</a:t>
            </a:r>
            <a:endParaRPr lang="da-DK" dirty="0"/>
          </a:p>
          <a:p>
            <a:pPr marL="342900" indent="-342900">
              <a:buChar char="•"/>
            </a:pPr>
            <a:r>
              <a:rPr lang="da-DK" b="1" dirty="0"/>
              <a:t>Brainstorming (10 </a:t>
            </a:r>
            <a:r>
              <a:rPr lang="da-DK" b="1" dirty="0" err="1"/>
              <a:t>minutes</a:t>
            </a:r>
            <a:r>
              <a:rPr lang="da-DK" b="1" dirty="0"/>
              <a:t>):</a:t>
            </a:r>
            <a:r>
              <a:rPr lang="da-DK" dirty="0"/>
              <a:t> In small </a:t>
            </a:r>
            <a:r>
              <a:rPr lang="da-DK" dirty="0" err="1"/>
              <a:t>groups</a:t>
            </a:r>
            <a:r>
              <a:rPr lang="da-DK" dirty="0"/>
              <a:t>, </a:t>
            </a:r>
            <a:r>
              <a:rPr lang="da-DK" dirty="0" err="1"/>
              <a:t>please</a:t>
            </a:r>
            <a:r>
              <a:rPr lang="da-DK" dirty="0"/>
              <a:t> </a:t>
            </a:r>
            <a:r>
              <a:rPr lang="da-DK" dirty="0" err="1"/>
              <a:t>consider</a:t>
            </a:r>
            <a:r>
              <a:rPr lang="da-DK" dirty="0"/>
              <a:t> the </a:t>
            </a:r>
            <a:r>
              <a:rPr lang="da-DK" dirty="0" err="1"/>
              <a:t>key</a:t>
            </a:r>
            <a:r>
              <a:rPr lang="da-DK" dirty="0"/>
              <a:t> RRI dimensions </a:t>
            </a:r>
            <a:r>
              <a:rPr lang="da-DK" dirty="0" err="1"/>
              <a:t>outlined</a:t>
            </a:r>
            <a:r>
              <a:rPr lang="da-DK" dirty="0"/>
              <a:t> in the handout. </a:t>
            </a:r>
            <a:r>
              <a:rPr lang="da-DK" dirty="0" err="1"/>
              <a:t>Each</a:t>
            </a:r>
            <a:r>
              <a:rPr lang="da-DK" dirty="0"/>
              <a:t> </a:t>
            </a:r>
            <a:r>
              <a:rPr lang="da-DK" dirty="0" err="1"/>
              <a:t>group</a:t>
            </a:r>
            <a:r>
              <a:rPr lang="da-DK" dirty="0"/>
              <a:t> </a:t>
            </a:r>
            <a:r>
              <a:rPr lang="da-DK" dirty="0" err="1"/>
              <a:t>should</a:t>
            </a:r>
            <a:r>
              <a:rPr lang="da-DK" dirty="0"/>
              <a:t> brainstorm and </a:t>
            </a:r>
            <a:r>
              <a:rPr lang="da-DK" dirty="0" err="1"/>
              <a:t>compile</a:t>
            </a:r>
            <a:r>
              <a:rPr lang="da-DK" dirty="0"/>
              <a:t> a list of </a:t>
            </a:r>
            <a:r>
              <a:rPr lang="da-DK" dirty="0" err="1"/>
              <a:t>specific</a:t>
            </a:r>
            <a:r>
              <a:rPr lang="da-DK" dirty="0"/>
              <a:t> </a:t>
            </a:r>
            <a:r>
              <a:rPr lang="da-DK" dirty="0" err="1"/>
              <a:t>indicators</a:t>
            </a:r>
            <a:r>
              <a:rPr lang="da-DK" dirty="0"/>
              <a:t> </a:t>
            </a:r>
            <a:r>
              <a:rPr lang="da-DK" dirty="0" err="1"/>
              <a:t>within</a:t>
            </a:r>
            <a:r>
              <a:rPr lang="da-DK" dirty="0"/>
              <a:t> </a:t>
            </a:r>
            <a:r>
              <a:rPr lang="da-DK" dirty="0" err="1"/>
              <a:t>these</a:t>
            </a:r>
            <a:r>
              <a:rPr lang="da-DK" dirty="0"/>
              <a:t> dimensions </a:t>
            </a:r>
            <a:r>
              <a:rPr lang="da-DK" dirty="0" err="1"/>
              <a:t>that</a:t>
            </a:r>
            <a:r>
              <a:rPr lang="da-DK" dirty="0"/>
              <a:t> hold </a:t>
            </a:r>
            <a:r>
              <a:rPr lang="da-DK" dirty="0" err="1"/>
              <a:t>relevance</a:t>
            </a:r>
            <a:r>
              <a:rPr lang="da-DK" dirty="0"/>
              <a:t> for </a:t>
            </a:r>
            <a:r>
              <a:rPr lang="da-DK" dirty="0" err="1"/>
              <a:t>citizen</a:t>
            </a:r>
            <a:r>
              <a:rPr lang="da-DK" dirty="0"/>
              <a:t> science </a:t>
            </a:r>
            <a:r>
              <a:rPr lang="da-DK" dirty="0" err="1"/>
              <a:t>projects</a:t>
            </a:r>
            <a:r>
              <a:rPr lang="da-DK" dirty="0"/>
              <a:t> (</a:t>
            </a:r>
            <a:r>
              <a:rPr lang="da-DK" dirty="0" err="1"/>
              <a:t>such</a:t>
            </a:r>
            <a:r>
              <a:rPr lang="da-DK" dirty="0"/>
              <a:t> as </a:t>
            </a:r>
            <a:r>
              <a:rPr lang="da-DK" dirty="0" err="1"/>
              <a:t>Pollinator</a:t>
            </a:r>
            <a:r>
              <a:rPr lang="da-DK" dirty="0"/>
              <a:t> </a:t>
            </a:r>
            <a:r>
              <a:rPr lang="da-DK" dirty="0" err="1"/>
              <a:t>Paradise</a:t>
            </a:r>
            <a:r>
              <a:rPr lang="da-DK" dirty="0"/>
              <a:t> from the </a:t>
            </a:r>
            <a:r>
              <a:rPr lang="da-DK" dirty="0" err="1"/>
              <a:t>previous</a:t>
            </a:r>
            <a:r>
              <a:rPr lang="da-DK" dirty="0"/>
              <a:t> </a:t>
            </a:r>
            <a:r>
              <a:rPr lang="da-DK" dirty="0" err="1"/>
              <a:t>interactive</a:t>
            </a:r>
            <a:r>
              <a:rPr lang="da-DK" dirty="0"/>
              <a:t> session). </a:t>
            </a:r>
          </a:p>
          <a:p>
            <a:pPr marL="342900" indent="-342900">
              <a:buFont typeface="Arial"/>
              <a:buChar char="•"/>
            </a:pPr>
            <a:r>
              <a:rPr lang="da-DK" b="1" dirty="0" err="1"/>
              <a:t>Sharing</a:t>
            </a:r>
            <a:r>
              <a:rPr lang="da-DK" b="1" dirty="0"/>
              <a:t> and </a:t>
            </a:r>
            <a:r>
              <a:rPr lang="da-DK" b="1" dirty="0" err="1"/>
              <a:t>discussion</a:t>
            </a:r>
            <a:r>
              <a:rPr lang="da-DK" b="1" dirty="0"/>
              <a:t> (10 </a:t>
            </a:r>
            <a:r>
              <a:rPr lang="da-DK" b="1" dirty="0" err="1"/>
              <a:t>minutes</a:t>
            </a:r>
            <a:r>
              <a:rPr lang="da-DK" b="1" dirty="0"/>
              <a:t>):</a:t>
            </a:r>
            <a:r>
              <a:rPr lang="da-DK" dirty="0"/>
              <a:t> </a:t>
            </a:r>
            <a:r>
              <a:rPr lang="da-DK" dirty="0" err="1"/>
              <a:t>Each</a:t>
            </a:r>
            <a:r>
              <a:rPr lang="da-DK" dirty="0"/>
              <a:t> </a:t>
            </a:r>
            <a:r>
              <a:rPr lang="da-DK" dirty="0" err="1"/>
              <a:t>group</a:t>
            </a:r>
            <a:r>
              <a:rPr lang="da-DK" dirty="0"/>
              <a:t> </a:t>
            </a:r>
            <a:r>
              <a:rPr lang="da-DK" dirty="0" err="1"/>
              <a:t>will</a:t>
            </a:r>
            <a:r>
              <a:rPr lang="da-DK" dirty="0"/>
              <a:t> present </a:t>
            </a:r>
            <a:r>
              <a:rPr lang="da-DK" dirty="0" err="1"/>
              <a:t>one</a:t>
            </a:r>
            <a:r>
              <a:rPr lang="da-DK" dirty="0"/>
              <a:t> or </a:t>
            </a:r>
            <a:r>
              <a:rPr lang="da-DK" dirty="0" err="1"/>
              <a:t>two</a:t>
            </a:r>
            <a:r>
              <a:rPr lang="da-DK" dirty="0"/>
              <a:t> </a:t>
            </a:r>
            <a:r>
              <a:rPr lang="da-DK" dirty="0" err="1"/>
              <a:t>indicators</a:t>
            </a:r>
            <a:r>
              <a:rPr lang="da-DK" dirty="0"/>
              <a:t> </a:t>
            </a:r>
            <a:r>
              <a:rPr lang="da-DK" dirty="0" err="1"/>
              <a:t>they</a:t>
            </a:r>
            <a:r>
              <a:rPr lang="da-DK" dirty="0"/>
              <a:t> have </a:t>
            </a:r>
            <a:r>
              <a:rPr lang="da-DK" dirty="0" err="1"/>
              <a:t>generated</a:t>
            </a:r>
            <a:r>
              <a:rPr lang="da-DK" dirty="0"/>
              <a:t> for a general </a:t>
            </a:r>
            <a:r>
              <a:rPr lang="da-DK" dirty="0" err="1"/>
              <a:t>discussion</a:t>
            </a:r>
            <a:r>
              <a:rPr lang="da-DK" dirty="0"/>
              <a:t> on </a:t>
            </a:r>
            <a:r>
              <a:rPr lang="da-DK" dirty="0" err="1"/>
              <a:t>their</a:t>
            </a:r>
            <a:r>
              <a:rPr lang="da-DK" dirty="0"/>
              <a:t> RRI </a:t>
            </a:r>
            <a:r>
              <a:rPr lang="da-DK" dirty="0" err="1"/>
              <a:t>significance</a:t>
            </a:r>
            <a:r>
              <a:rPr lang="da-DK" dirty="0"/>
              <a:t> and potential </a:t>
            </a:r>
            <a:r>
              <a:rPr lang="da-DK" dirty="0" err="1"/>
              <a:t>impact</a:t>
            </a:r>
            <a:r>
              <a:rPr lang="da-DK" dirty="0"/>
              <a:t> on </a:t>
            </a:r>
            <a:r>
              <a:rPr lang="da-DK" dirty="0" err="1"/>
              <a:t>citizen</a:t>
            </a:r>
            <a:r>
              <a:rPr lang="da-DK" dirty="0"/>
              <a:t> science </a:t>
            </a:r>
            <a:r>
              <a:rPr lang="da-DK" dirty="0" err="1"/>
              <a:t>projects</a:t>
            </a:r>
            <a:r>
              <a:rPr lang="da-DK" dirty="0"/>
              <a:t>.</a:t>
            </a:r>
          </a:p>
          <a:p>
            <a:pPr marL="342900" indent="-342900">
              <a:buFont typeface="Arial"/>
              <a:buChar char="•"/>
            </a:pPr>
            <a:r>
              <a:rPr lang="da-DK" b="1" dirty="0" err="1"/>
              <a:t>Consolidation</a:t>
            </a:r>
            <a:r>
              <a:rPr lang="da-DK" b="1" dirty="0"/>
              <a:t> and </a:t>
            </a:r>
            <a:r>
              <a:rPr lang="da-DK" b="1" dirty="0" err="1"/>
              <a:t>conclusion</a:t>
            </a:r>
            <a:r>
              <a:rPr lang="da-DK" b="1" dirty="0"/>
              <a:t> (10 </a:t>
            </a:r>
            <a:r>
              <a:rPr lang="da-DK" b="1" dirty="0" err="1"/>
              <a:t>minutes</a:t>
            </a:r>
            <a:r>
              <a:rPr lang="da-DK" b="1" dirty="0"/>
              <a:t>): </a:t>
            </a:r>
            <a:r>
              <a:rPr lang="da-DK" dirty="0"/>
              <a:t>In </a:t>
            </a:r>
            <a:r>
              <a:rPr lang="da-DK" dirty="0" err="1"/>
              <a:t>groups</a:t>
            </a:r>
            <a:r>
              <a:rPr lang="da-DK" dirty="0"/>
              <a:t>, </a:t>
            </a:r>
            <a:r>
              <a:rPr lang="da-DK" dirty="0" err="1"/>
              <a:t>discuss</a:t>
            </a:r>
            <a:r>
              <a:rPr lang="da-DK" dirty="0"/>
              <a:t> </a:t>
            </a:r>
            <a:r>
              <a:rPr lang="da-DK" dirty="0" err="1"/>
              <a:t>common</a:t>
            </a:r>
            <a:r>
              <a:rPr lang="da-DK" dirty="0"/>
              <a:t> </a:t>
            </a:r>
            <a:r>
              <a:rPr lang="da-DK" dirty="0" err="1"/>
              <a:t>themes</a:t>
            </a:r>
            <a:r>
              <a:rPr lang="da-DK" dirty="0"/>
              <a:t> and trends </a:t>
            </a:r>
            <a:r>
              <a:rPr lang="da-DK" dirty="0" err="1"/>
              <a:t>that</a:t>
            </a:r>
            <a:r>
              <a:rPr lang="da-DK" dirty="0"/>
              <a:t> </a:t>
            </a:r>
            <a:r>
              <a:rPr lang="da-DK" dirty="0" err="1"/>
              <a:t>emerged</a:t>
            </a:r>
            <a:r>
              <a:rPr lang="da-DK" dirty="0"/>
              <a:t> from the </a:t>
            </a:r>
            <a:r>
              <a:rPr lang="da-DK" dirty="0" err="1"/>
              <a:t>shared</a:t>
            </a:r>
            <a:r>
              <a:rPr lang="da-DK" dirty="0"/>
              <a:t> </a:t>
            </a:r>
            <a:r>
              <a:rPr lang="da-DK" dirty="0" err="1"/>
              <a:t>indicators</a:t>
            </a:r>
            <a:r>
              <a:rPr lang="da-DK" dirty="0"/>
              <a:t>. Select a </a:t>
            </a:r>
            <a:r>
              <a:rPr lang="da-DK" dirty="0" err="1"/>
              <a:t>few</a:t>
            </a:r>
            <a:r>
              <a:rPr lang="da-DK" dirty="0"/>
              <a:t> </a:t>
            </a:r>
            <a:r>
              <a:rPr lang="da-DK" dirty="0" err="1"/>
              <a:t>indicators</a:t>
            </a:r>
            <a:r>
              <a:rPr lang="da-DK" dirty="0"/>
              <a:t> </a:t>
            </a:r>
            <a:r>
              <a:rPr lang="da-DK" dirty="0" err="1"/>
              <a:t>that</a:t>
            </a:r>
            <a:r>
              <a:rPr lang="da-DK" dirty="0"/>
              <a:t> </a:t>
            </a:r>
            <a:r>
              <a:rPr lang="da-DK" dirty="0" err="1"/>
              <a:t>seemed</a:t>
            </a:r>
            <a:r>
              <a:rPr lang="da-DK" dirty="0"/>
              <a:t> </a:t>
            </a:r>
            <a:r>
              <a:rPr lang="da-DK" dirty="0" err="1"/>
              <a:t>particularly</a:t>
            </a:r>
            <a:r>
              <a:rPr lang="da-DK" dirty="0"/>
              <a:t> </a:t>
            </a:r>
            <a:r>
              <a:rPr lang="da-DK" dirty="0" err="1"/>
              <a:t>important</a:t>
            </a:r>
            <a:r>
              <a:rPr lang="da-DK" dirty="0"/>
              <a:t> or </a:t>
            </a:r>
            <a:r>
              <a:rPr lang="da-DK" dirty="0" err="1"/>
              <a:t>universally</a:t>
            </a:r>
            <a:r>
              <a:rPr lang="da-DK" dirty="0"/>
              <a:t> </a:t>
            </a:r>
            <a:r>
              <a:rPr lang="da-DK" dirty="0" err="1"/>
              <a:t>applicable</a:t>
            </a:r>
            <a:r>
              <a:rPr lang="da-DK" dirty="0"/>
              <a:t> to </a:t>
            </a:r>
            <a:r>
              <a:rPr lang="da-DK" dirty="0" err="1"/>
              <a:t>citizen</a:t>
            </a:r>
            <a:r>
              <a:rPr lang="da-DK" dirty="0"/>
              <a:t> science.</a:t>
            </a:r>
          </a:p>
          <a:p>
            <a:pPr marL="342900" indent="-342900">
              <a:buChar char="•"/>
            </a:pPr>
            <a:endParaRPr lang="da-DK" sz="2000" b="1" dirty="0"/>
          </a:p>
        </p:txBody>
      </p:sp>
      <p:sp>
        <p:nvSpPr>
          <p:cNvPr id="3" name="Pladsholder til tekst 2">
            <a:extLst>
              <a:ext uri="{FF2B5EF4-FFF2-40B4-BE49-F238E27FC236}">
                <a16:creationId xmlns:a16="http://schemas.microsoft.com/office/drawing/2014/main" id="{081F0C09-EA8F-3097-8381-52E5F563A458}"/>
              </a:ext>
            </a:extLst>
          </p:cNvPr>
          <p:cNvSpPr>
            <a:spLocks noGrp="1"/>
          </p:cNvSpPr>
          <p:nvPr>
            <p:ph type="body" sz="quarter" idx="11"/>
          </p:nvPr>
        </p:nvSpPr>
        <p:spPr/>
        <p:txBody>
          <a:bodyPr lIns="91440" tIns="45720" rIns="91440" bIns="45720" anchor="t"/>
          <a:lstStyle/>
          <a:p>
            <a:r>
              <a:rPr lang="en-GB">
                <a:ea typeface="+mn-lt"/>
                <a:cs typeface="+mn-lt"/>
              </a:rPr>
              <a:t>Interactive session – 30 min</a:t>
            </a:r>
            <a:endParaRPr lang="da-DK" b="0"/>
          </a:p>
        </p:txBody>
      </p:sp>
      <p:sp>
        <p:nvSpPr>
          <p:cNvPr id="2" name="Pladsholder til tekst 1">
            <a:extLst>
              <a:ext uri="{FF2B5EF4-FFF2-40B4-BE49-F238E27FC236}">
                <a16:creationId xmlns:a16="http://schemas.microsoft.com/office/drawing/2014/main" id="{F4E387AC-4EC5-F6A5-AB7F-5F5E58D93EFB}"/>
              </a:ext>
            </a:extLst>
          </p:cNvPr>
          <p:cNvSpPr>
            <a:spLocks noGrp="1"/>
          </p:cNvSpPr>
          <p:nvPr>
            <p:ph type="body" sz="quarter" idx="10"/>
          </p:nvPr>
        </p:nvSpPr>
        <p:spPr/>
        <p:txBody>
          <a:bodyPr lIns="91440" tIns="45720" rIns="91440" bIns="45720" anchor="t"/>
          <a:lstStyle/>
          <a:p>
            <a:r>
              <a:rPr lang="da-DK" dirty="0" err="1"/>
              <a:t>Defining</a:t>
            </a:r>
            <a:r>
              <a:rPr lang="da-DK" dirty="0"/>
              <a:t> relevant </a:t>
            </a:r>
            <a:r>
              <a:rPr lang="da-DK" dirty="0" err="1"/>
              <a:t>Responsible</a:t>
            </a:r>
            <a:r>
              <a:rPr lang="da-DK" dirty="0"/>
              <a:t> Research and Innovation (RRI) </a:t>
            </a:r>
            <a:r>
              <a:rPr lang="da-DK" dirty="0" err="1"/>
              <a:t>indicators</a:t>
            </a:r>
            <a:r>
              <a:rPr lang="da-DK" dirty="0"/>
              <a:t> for </a:t>
            </a:r>
            <a:r>
              <a:rPr lang="da-DK" dirty="0" err="1"/>
              <a:t>citizen</a:t>
            </a:r>
            <a:r>
              <a:rPr lang="da-DK" dirty="0"/>
              <a:t> science</a:t>
            </a:r>
          </a:p>
        </p:txBody>
      </p:sp>
    </p:spTree>
    <p:extLst>
      <p:ext uri="{BB962C8B-B14F-4D97-AF65-F5344CB8AC3E}">
        <p14:creationId xmlns:p14="http://schemas.microsoft.com/office/powerpoint/2010/main" val="239079406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5665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B4E6E3-01C5-413D-96FB-E9D57D759081}"/>
              </a:ext>
            </a:extLst>
          </p:cNvPr>
          <p:cNvSpPr>
            <a:spLocks noGrp="1"/>
          </p:cNvSpPr>
          <p:nvPr>
            <p:ph type="body" sz="quarter" idx="10"/>
          </p:nvPr>
        </p:nvSpPr>
        <p:spPr>
          <a:xfrm>
            <a:off x="2351655" y="459400"/>
            <a:ext cx="9751445" cy="422275"/>
          </a:xfrm>
        </p:spPr>
        <p:txBody>
          <a:bodyPr/>
          <a:lstStyle/>
          <a:p>
            <a:r>
              <a:rPr lang="it-IT"/>
              <a:t>Stakeholder Analysis example: Timing/Stakeholders</a:t>
            </a:r>
          </a:p>
        </p:txBody>
      </p:sp>
      <p:cxnSp>
        <p:nvCxnSpPr>
          <p:cNvPr id="6" name="Straight Arrow Connector 5">
            <a:extLst>
              <a:ext uri="{FF2B5EF4-FFF2-40B4-BE49-F238E27FC236}">
                <a16:creationId xmlns:a16="http://schemas.microsoft.com/office/drawing/2014/main" id="{32952924-B9AD-4CE8-B1E5-2E3A5EA047E8}"/>
              </a:ext>
            </a:extLst>
          </p:cNvPr>
          <p:cNvCxnSpPr>
            <a:cxnSpLocks/>
          </p:cNvCxnSpPr>
          <p:nvPr/>
        </p:nvCxnSpPr>
        <p:spPr>
          <a:xfrm>
            <a:off x="1130300" y="5148118"/>
            <a:ext cx="1039996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B0AF7C8-36B1-4370-BBA2-DCD42E442C9D}"/>
              </a:ext>
            </a:extLst>
          </p:cNvPr>
          <p:cNvSpPr txBox="1"/>
          <p:nvPr/>
        </p:nvSpPr>
        <p:spPr>
          <a:xfrm>
            <a:off x="331200" y="1471756"/>
            <a:ext cx="5586999" cy="338554"/>
          </a:xfrm>
          <a:prstGeom prst="rect">
            <a:avLst/>
          </a:prstGeom>
          <a:noFill/>
        </p:spPr>
        <p:txBody>
          <a:bodyPr wrap="square" rtlCol="0">
            <a:spAutoFit/>
          </a:bodyPr>
          <a:lstStyle/>
          <a:p>
            <a:r>
              <a:rPr lang="en-US" sz="1600" b="1">
                <a:solidFill>
                  <a:srgbClr val="548235"/>
                </a:solidFill>
              </a:rPr>
              <a:t>Stakeholders – </a:t>
            </a:r>
            <a:r>
              <a:rPr lang="en-US" sz="1600" i="1">
                <a:solidFill>
                  <a:srgbClr val="548235"/>
                </a:solidFill>
              </a:rPr>
              <a:t>any change agents?</a:t>
            </a:r>
            <a:endParaRPr lang="da-DK" sz="1600">
              <a:solidFill>
                <a:srgbClr val="548235"/>
              </a:solidFill>
            </a:endParaRPr>
          </a:p>
        </p:txBody>
      </p:sp>
      <p:sp>
        <p:nvSpPr>
          <p:cNvPr id="12" name="TextBox 11">
            <a:extLst>
              <a:ext uri="{FF2B5EF4-FFF2-40B4-BE49-F238E27FC236}">
                <a16:creationId xmlns:a16="http://schemas.microsoft.com/office/drawing/2014/main" id="{D9653A6E-BEB0-4AAA-BBE8-C197E5C1DC24}"/>
              </a:ext>
            </a:extLst>
          </p:cNvPr>
          <p:cNvSpPr txBox="1"/>
          <p:nvPr/>
        </p:nvSpPr>
        <p:spPr>
          <a:xfrm>
            <a:off x="0" y="4855730"/>
            <a:ext cx="11530260" cy="830997"/>
          </a:xfrm>
          <a:prstGeom prst="rect">
            <a:avLst/>
          </a:prstGeom>
          <a:noFill/>
        </p:spPr>
        <p:txBody>
          <a:bodyPr wrap="square" rtlCol="0">
            <a:spAutoFit/>
          </a:bodyPr>
          <a:lstStyle/>
          <a:p>
            <a:r>
              <a:rPr lang="en-US" sz="1600" b="1">
                <a:solidFill>
                  <a:srgbClr val="548235"/>
                </a:solidFill>
              </a:rPr>
              <a:t>Timing</a:t>
            </a:r>
          </a:p>
          <a:p>
            <a:r>
              <a:rPr lang="en-US" sz="1600">
                <a:solidFill>
                  <a:srgbClr val="548235"/>
                </a:solidFill>
              </a:rPr>
              <a:t>   	Planning –    Design –    Coordination –    Outreach –    Execution –    Evaluation –    Follow-up</a:t>
            </a:r>
            <a:endParaRPr lang="da-DK" sz="1600">
              <a:solidFill>
                <a:srgbClr val="548235"/>
              </a:solidFill>
            </a:endParaRPr>
          </a:p>
          <a:p>
            <a:r>
              <a:rPr lang="en-US" sz="1600">
                <a:solidFill>
                  <a:srgbClr val="548235"/>
                </a:solidFill>
              </a:rPr>
              <a:t> </a:t>
            </a:r>
            <a:endParaRPr lang="da-DK" sz="1600">
              <a:solidFill>
                <a:srgbClr val="548235"/>
              </a:solidFill>
            </a:endParaRPr>
          </a:p>
        </p:txBody>
      </p:sp>
      <p:sp>
        <p:nvSpPr>
          <p:cNvPr id="14" name="TextBox 13">
            <a:extLst>
              <a:ext uri="{FF2B5EF4-FFF2-40B4-BE49-F238E27FC236}">
                <a16:creationId xmlns:a16="http://schemas.microsoft.com/office/drawing/2014/main" id="{57347A71-A946-44C9-9CEF-E70745759BBC}"/>
              </a:ext>
            </a:extLst>
          </p:cNvPr>
          <p:cNvSpPr txBox="1"/>
          <p:nvPr/>
        </p:nvSpPr>
        <p:spPr>
          <a:xfrm>
            <a:off x="212436" y="1733366"/>
            <a:ext cx="4498347" cy="230832"/>
          </a:xfrm>
          <a:prstGeom prst="rect">
            <a:avLst/>
          </a:prstGeom>
          <a:noFill/>
        </p:spPr>
        <p:txBody>
          <a:bodyPr wrap="square" rtlCol="0">
            <a:spAutoFit/>
          </a:bodyPr>
          <a:lstStyle/>
          <a:p>
            <a:r>
              <a:rPr lang="en-US" sz="900" i="1">
                <a:solidFill>
                  <a:srgbClr val="548235"/>
                </a:solidFill>
              </a:rPr>
              <a:t>Place your stakeholders according to when you need to involve them</a:t>
            </a:r>
            <a:endParaRPr lang="da-DK" sz="900" i="1">
              <a:solidFill>
                <a:srgbClr val="548235"/>
              </a:solidFill>
            </a:endParaRPr>
          </a:p>
        </p:txBody>
      </p:sp>
      <p:sp>
        <p:nvSpPr>
          <p:cNvPr id="17" name="TextBox 16">
            <a:extLst>
              <a:ext uri="{FF2B5EF4-FFF2-40B4-BE49-F238E27FC236}">
                <a16:creationId xmlns:a16="http://schemas.microsoft.com/office/drawing/2014/main" id="{827CB3C5-03C6-4466-B46F-13F8F59E7785}"/>
              </a:ext>
            </a:extLst>
          </p:cNvPr>
          <p:cNvSpPr txBox="1"/>
          <p:nvPr/>
        </p:nvSpPr>
        <p:spPr>
          <a:xfrm>
            <a:off x="3781301" y="937751"/>
            <a:ext cx="3592650" cy="215444"/>
          </a:xfrm>
          <a:prstGeom prst="rect">
            <a:avLst/>
          </a:prstGeom>
          <a:noFill/>
        </p:spPr>
        <p:txBody>
          <a:bodyPr wrap="none" rtlCol="0">
            <a:spAutoFit/>
          </a:bodyPr>
          <a:lstStyle/>
          <a:p>
            <a:r>
              <a:rPr lang="en-US" sz="800">
                <a:solidFill>
                  <a:srgbClr val="548235"/>
                </a:solidFill>
              </a:rPr>
              <a:t>Stakeholder mapping for Citizen Science project implementation</a:t>
            </a:r>
            <a:endParaRPr lang="da-DK" sz="800">
              <a:solidFill>
                <a:srgbClr val="548235"/>
              </a:solidFill>
            </a:endParaRPr>
          </a:p>
        </p:txBody>
      </p:sp>
      <p:sp>
        <p:nvSpPr>
          <p:cNvPr id="25" name="Rectangle 24">
            <a:extLst>
              <a:ext uri="{FF2B5EF4-FFF2-40B4-BE49-F238E27FC236}">
                <a16:creationId xmlns:a16="http://schemas.microsoft.com/office/drawing/2014/main" id="{6855E2F1-375A-42F9-8A79-04F43A7176B7}"/>
              </a:ext>
            </a:extLst>
          </p:cNvPr>
          <p:cNvSpPr/>
          <p:nvPr/>
        </p:nvSpPr>
        <p:spPr>
          <a:xfrm>
            <a:off x="4581331" y="3392416"/>
            <a:ext cx="6027575" cy="483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Early Career Researchers</a:t>
            </a:r>
          </a:p>
        </p:txBody>
      </p:sp>
      <p:sp>
        <p:nvSpPr>
          <p:cNvPr id="26" name="Rectangle 25">
            <a:extLst>
              <a:ext uri="{FF2B5EF4-FFF2-40B4-BE49-F238E27FC236}">
                <a16:creationId xmlns:a16="http://schemas.microsoft.com/office/drawing/2014/main" id="{8797AB8B-D2AD-44DD-91B5-5812FE4E440C}"/>
              </a:ext>
            </a:extLst>
          </p:cNvPr>
          <p:cNvSpPr/>
          <p:nvPr/>
        </p:nvSpPr>
        <p:spPr>
          <a:xfrm>
            <a:off x="765082" y="3348546"/>
            <a:ext cx="1935944" cy="570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Heads of Department</a:t>
            </a:r>
          </a:p>
        </p:txBody>
      </p:sp>
      <p:sp>
        <p:nvSpPr>
          <p:cNvPr id="27" name="Rectangle 26">
            <a:extLst>
              <a:ext uri="{FF2B5EF4-FFF2-40B4-BE49-F238E27FC236}">
                <a16:creationId xmlns:a16="http://schemas.microsoft.com/office/drawing/2014/main" id="{1676D0E9-4673-4503-A64C-CDBD2AB20482}"/>
              </a:ext>
            </a:extLst>
          </p:cNvPr>
          <p:cNvSpPr/>
          <p:nvPr/>
        </p:nvSpPr>
        <p:spPr>
          <a:xfrm>
            <a:off x="765082" y="2731530"/>
            <a:ext cx="1011368" cy="5708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Director / Board</a:t>
            </a:r>
          </a:p>
        </p:txBody>
      </p:sp>
      <p:sp>
        <p:nvSpPr>
          <p:cNvPr id="28" name="Rectangle 27">
            <a:extLst>
              <a:ext uri="{FF2B5EF4-FFF2-40B4-BE49-F238E27FC236}">
                <a16:creationId xmlns:a16="http://schemas.microsoft.com/office/drawing/2014/main" id="{901F0EB3-203A-4423-B943-055E1160CE37}"/>
              </a:ext>
            </a:extLst>
          </p:cNvPr>
          <p:cNvSpPr/>
          <p:nvPr/>
        </p:nvSpPr>
        <p:spPr>
          <a:xfrm>
            <a:off x="765082" y="4514141"/>
            <a:ext cx="1287653" cy="483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Funding Officers</a:t>
            </a:r>
          </a:p>
        </p:txBody>
      </p:sp>
      <p:sp>
        <p:nvSpPr>
          <p:cNvPr id="29" name="Rectangle 28">
            <a:extLst>
              <a:ext uri="{FF2B5EF4-FFF2-40B4-BE49-F238E27FC236}">
                <a16:creationId xmlns:a16="http://schemas.microsoft.com/office/drawing/2014/main" id="{B8779276-039C-455D-8C73-33264E17164F}"/>
              </a:ext>
            </a:extLst>
          </p:cNvPr>
          <p:cNvSpPr/>
          <p:nvPr/>
        </p:nvSpPr>
        <p:spPr>
          <a:xfrm>
            <a:off x="1286335" y="2138411"/>
            <a:ext cx="10243925" cy="52002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0">
                <a:solidFill>
                  <a:schemeClr val="tx1"/>
                </a:solidFill>
              </a:rPr>
              <a:t>External collaborators – </a:t>
            </a:r>
            <a:r>
              <a:rPr lang="en-US" sz="950" i="1">
                <a:solidFill>
                  <a:schemeClr val="tx1"/>
                </a:solidFill>
              </a:rPr>
              <a:t>break this down further, who are they?</a:t>
            </a:r>
            <a:endParaRPr lang="en-US" sz="950">
              <a:solidFill>
                <a:schemeClr val="tx1"/>
              </a:solidFill>
            </a:endParaRPr>
          </a:p>
        </p:txBody>
      </p:sp>
      <p:sp>
        <p:nvSpPr>
          <p:cNvPr id="30" name="Rectangle 29">
            <a:extLst>
              <a:ext uri="{FF2B5EF4-FFF2-40B4-BE49-F238E27FC236}">
                <a16:creationId xmlns:a16="http://schemas.microsoft.com/office/drawing/2014/main" id="{4B1F02B5-09C6-4A4A-9EAC-E23557E9CE4D}"/>
              </a:ext>
            </a:extLst>
          </p:cNvPr>
          <p:cNvSpPr/>
          <p:nvPr/>
        </p:nvSpPr>
        <p:spPr>
          <a:xfrm>
            <a:off x="3144416" y="2843391"/>
            <a:ext cx="3161134" cy="4831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Research Library Staff</a:t>
            </a:r>
          </a:p>
        </p:txBody>
      </p:sp>
      <p:sp>
        <p:nvSpPr>
          <p:cNvPr id="31" name="Rectangle 30">
            <a:extLst>
              <a:ext uri="{FF2B5EF4-FFF2-40B4-BE49-F238E27FC236}">
                <a16:creationId xmlns:a16="http://schemas.microsoft.com/office/drawing/2014/main" id="{B43506F5-FC0C-43B4-9A54-4D14839AD82B}"/>
              </a:ext>
            </a:extLst>
          </p:cNvPr>
          <p:cNvSpPr/>
          <p:nvPr/>
        </p:nvSpPr>
        <p:spPr>
          <a:xfrm>
            <a:off x="765082" y="3980192"/>
            <a:ext cx="9843824" cy="483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Researchers</a:t>
            </a:r>
            <a:endParaRPr lang="en-US" sz="1000"/>
          </a:p>
        </p:txBody>
      </p:sp>
      <p:sp>
        <p:nvSpPr>
          <p:cNvPr id="8" name="Oval 7">
            <a:extLst>
              <a:ext uri="{FF2B5EF4-FFF2-40B4-BE49-F238E27FC236}">
                <a16:creationId xmlns:a16="http://schemas.microsoft.com/office/drawing/2014/main" id="{2AB69EDF-77DF-46D7-B7D0-0139AAFB4B89}"/>
              </a:ext>
            </a:extLst>
          </p:cNvPr>
          <p:cNvSpPr/>
          <p:nvPr/>
        </p:nvSpPr>
        <p:spPr>
          <a:xfrm>
            <a:off x="5918200" y="1632891"/>
            <a:ext cx="2159000" cy="4295436"/>
          </a:xfrm>
          <a:prstGeom prst="ellipse">
            <a:avLst/>
          </a:prstGeom>
          <a:solidFill>
            <a:srgbClr val="FAA001">
              <a:alpha val="7843"/>
            </a:srgbClr>
          </a:solidFill>
          <a:ln w="38100">
            <a:solidFill>
              <a:srgbClr val="FAA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3" name="TextBox 32">
            <a:extLst>
              <a:ext uri="{FF2B5EF4-FFF2-40B4-BE49-F238E27FC236}">
                <a16:creationId xmlns:a16="http://schemas.microsoft.com/office/drawing/2014/main" id="{B6029686-0439-4CCD-ADEA-BC6945702147}"/>
              </a:ext>
            </a:extLst>
          </p:cNvPr>
          <p:cNvSpPr txBox="1"/>
          <p:nvPr/>
        </p:nvSpPr>
        <p:spPr>
          <a:xfrm>
            <a:off x="6181222" y="1232780"/>
            <a:ext cx="1800227" cy="400110"/>
          </a:xfrm>
          <a:prstGeom prst="rect">
            <a:avLst/>
          </a:prstGeom>
          <a:noFill/>
        </p:spPr>
        <p:txBody>
          <a:bodyPr wrap="square" rtlCol="0">
            <a:spAutoFit/>
          </a:bodyPr>
          <a:lstStyle/>
          <a:p>
            <a:r>
              <a:rPr lang="en-US" sz="2000" b="1">
                <a:ln w="6600">
                  <a:solidFill>
                    <a:schemeClr val="accent2"/>
                  </a:solidFill>
                  <a:prstDash val="solid"/>
                </a:ln>
                <a:solidFill>
                  <a:srgbClr val="FFFFFF"/>
                </a:solidFill>
                <a:effectLst>
                  <a:outerShdw dist="38100" dir="2700000" algn="tl" rotWithShape="0">
                    <a:schemeClr val="accent2"/>
                  </a:outerShdw>
                </a:effectLst>
              </a:rPr>
              <a:t>Participants</a:t>
            </a:r>
            <a:endParaRPr lang="da-DK" sz="2000" b="1">
              <a:ln w="6600">
                <a:solidFill>
                  <a:schemeClr val="accent2"/>
                </a:solidFill>
                <a:prstDash val="solid"/>
              </a:ln>
              <a:solidFill>
                <a:srgbClr val="FFFFFF"/>
              </a:solidFill>
              <a:effectLst>
                <a:outerShdw dist="38100" dir="2700000" algn="tl" rotWithShape="0">
                  <a:schemeClr val="accent2"/>
                </a:outerShdw>
              </a:effectLst>
            </a:endParaRPr>
          </a:p>
        </p:txBody>
      </p:sp>
      <p:pic>
        <p:nvPicPr>
          <p:cNvPr id="5" name="Picture 4">
            <a:extLst>
              <a:ext uri="{FF2B5EF4-FFF2-40B4-BE49-F238E27FC236}">
                <a16:creationId xmlns:a16="http://schemas.microsoft.com/office/drawing/2014/main" id="{D2D0CD36-E0B9-961F-34CD-A608294F97F3}"/>
              </a:ext>
            </a:extLst>
          </p:cNvPr>
          <p:cNvPicPr>
            <a:picLocks noChangeAspect="1"/>
          </p:cNvPicPr>
          <p:nvPr/>
        </p:nvPicPr>
        <p:blipFill>
          <a:blip r:embed="rId2"/>
          <a:stretch>
            <a:fillRect/>
          </a:stretch>
        </p:blipFill>
        <p:spPr>
          <a:xfrm>
            <a:off x="9783664" y="866588"/>
            <a:ext cx="2372660" cy="1238871"/>
          </a:xfrm>
          <a:prstGeom prst="rect">
            <a:avLst/>
          </a:prstGeom>
        </p:spPr>
      </p:pic>
      <p:sp>
        <p:nvSpPr>
          <p:cNvPr id="9" name="TextBox 8">
            <a:extLst>
              <a:ext uri="{FF2B5EF4-FFF2-40B4-BE49-F238E27FC236}">
                <a16:creationId xmlns:a16="http://schemas.microsoft.com/office/drawing/2014/main" id="{404D7565-9D8E-1B04-07B7-690AEF2E4611}"/>
              </a:ext>
            </a:extLst>
          </p:cNvPr>
          <p:cNvSpPr txBox="1"/>
          <p:nvPr/>
        </p:nvSpPr>
        <p:spPr>
          <a:xfrm>
            <a:off x="586755" y="1232780"/>
            <a:ext cx="1800227" cy="400110"/>
          </a:xfrm>
          <a:prstGeom prst="rect">
            <a:avLst/>
          </a:prstGeom>
          <a:noFill/>
        </p:spPr>
        <p:txBody>
          <a:bodyPr wrap="square" rtlCol="0">
            <a:spAutoFit/>
          </a:bodyPr>
          <a:lstStyle/>
          <a:p>
            <a:r>
              <a:rPr lang="en-US" sz="2000" b="1">
                <a:ln w="6600">
                  <a:solidFill>
                    <a:schemeClr val="accent2"/>
                  </a:solidFill>
                  <a:prstDash val="solid"/>
                </a:ln>
                <a:solidFill>
                  <a:srgbClr val="FFFFFF"/>
                </a:solidFill>
                <a:effectLst>
                  <a:outerShdw dist="38100" dir="2700000" algn="tl" rotWithShape="0">
                    <a:schemeClr val="accent2"/>
                  </a:outerShdw>
                </a:effectLst>
              </a:rPr>
              <a:t>Participants</a:t>
            </a:r>
            <a:endParaRPr lang="da-DK" sz="2000" b="1">
              <a:ln w="6600">
                <a:solidFill>
                  <a:schemeClr val="accent2"/>
                </a:solidFill>
                <a:prstDash val="solid"/>
              </a:ln>
              <a:solidFill>
                <a:srgbClr val="FFFFFF"/>
              </a:solidFill>
              <a:effectLst>
                <a:outerShdw dist="38100" dir="2700000" algn="tl" rotWithShape="0">
                  <a:schemeClr val="accent2"/>
                </a:outerShdw>
              </a:effectLst>
            </a:endParaRPr>
          </a:p>
        </p:txBody>
      </p:sp>
      <p:sp>
        <p:nvSpPr>
          <p:cNvPr id="11" name="Oval 10">
            <a:extLst>
              <a:ext uri="{FF2B5EF4-FFF2-40B4-BE49-F238E27FC236}">
                <a16:creationId xmlns:a16="http://schemas.microsoft.com/office/drawing/2014/main" id="{3A887446-1291-993F-0931-328D21C8D758}"/>
              </a:ext>
            </a:extLst>
          </p:cNvPr>
          <p:cNvSpPr/>
          <p:nvPr/>
        </p:nvSpPr>
        <p:spPr>
          <a:xfrm>
            <a:off x="1563444" y="1632891"/>
            <a:ext cx="2159000" cy="4295436"/>
          </a:xfrm>
          <a:prstGeom prst="ellipse">
            <a:avLst/>
          </a:prstGeom>
          <a:solidFill>
            <a:srgbClr val="FAA001">
              <a:alpha val="7843"/>
            </a:srgbClr>
          </a:solidFill>
          <a:ln w="38100">
            <a:solidFill>
              <a:srgbClr val="FAA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TextBox 12">
            <a:extLst>
              <a:ext uri="{FF2B5EF4-FFF2-40B4-BE49-F238E27FC236}">
                <a16:creationId xmlns:a16="http://schemas.microsoft.com/office/drawing/2014/main" id="{22217F41-3BD4-9C72-69A2-5DC0352E9DC2}"/>
              </a:ext>
            </a:extLst>
          </p:cNvPr>
          <p:cNvSpPr txBox="1"/>
          <p:nvPr/>
        </p:nvSpPr>
        <p:spPr>
          <a:xfrm>
            <a:off x="1826466" y="1232780"/>
            <a:ext cx="1800227" cy="400110"/>
          </a:xfrm>
          <a:prstGeom prst="rect">
            <a:avLst/>
          </a:prstGeom>
          <a:noFill/>
        </p:spPr>
        <p:txBody>
          <a:bodyPr wrap="square" rtlCol="0">
            <a:spAutoFit/>
          </a:bodyPr>
          <a:lstStyle/>
          <a:p>
            <a:r>
              <a:rPr lang="en-US" sz="2000" b="1">
                <a:ln w="6600">
                  <a:solidFill>
                    <a:schemeClr val="accent2"/>
                  </a:solidFill>
                  <a:prstDash val="solid"/>
                </a:ln>
                <a:solidFill>
                  <a:srgbClr val="FFFFFF"/>
                </a:solidFill>
                <a:effectLst>
                  <a:outerShdw dist="38100" dir="2700000" algn="tl" rotWithShape="0">
                    <a:schemeClr val="accent2"/>
                  </a:outerShdw>
                </a:effectLst>
              </a:rPr>
              <a:t>Participants</a:t>
            </a:r>
            <a:endParaRPr lang="da-DK" sz="2000" b="1">
              <a:ln w="6600">
                <a:solidFill>
                  <a:schemeClr val="accent2"/>
                </a:solidFill>
                <a:prstDash val="solid"/>
              </a:ln>
              <a:solidFill>
                <a:srgbClr val="FFFFFF"/>
              </a:solidFill>
              <a:effectLst>
                <a:outerShdw dist="38100" dir="2700000" algn="tl" rotWithShape="0">
                  <a:schemeClr val="accent2"/>
                </a:outerShdw>
              </a:effectLst>
            </a:endParaRPr>
          </a:p>
        </p:txBody>
      </p:sp>
      <p:sp>
        <p:nvSpPr>
          <p:cNvPr id="15" name="Oval 14">
            <a:extLst>
              <a:ext uri="{FF2B5EF4-FFF2-40B4-BE49-F238E27FC236}">
                <a16:creationId xmlns:a16="http://schemas.microsoft.com/office/drawing/2014/main" id="{FC34F977-7558-EBB6-C9CE-87231BD6EDE8}"/>
              </a:ext>
            </a:extLst>
          </p:cNvPr>
          <p:cNvSpPr/>
          <p:nvPr/>
        </p:nvSpPr>
        <p:spPr>
          <a:xfrm>
            <a:off x="8802469" y="1632891"/>
            <a:ext cx="2159000" cy="4295436"/>
          </a:xfrm>
          <a:prstGeom prst="ellipse">
            <a:avLst/>
          </a:prstGeom>
          <a:solidFill>
            <a:srgbClr val="FAA001">
              <a:alpha val="7843"/>
            </a:srgbClr>
          </a:solidFill>
          <a:ln w="38100">
            <a:solidFill>
              <a:srgbClr val="FAA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TextBox 15">
            <a:extLst>
              <a:ext uri="{FF2B5EF4-FFF2-40B4-BE49-F238E27FC236}">
                <a16:creationId xmlns:a16="http://schemas.microsoft.com/office/drawing/2014/main" id="{5BB37FD0-6C18-4775-23BB-F3F86979D7EE}"/>
              </a:ext>
            </a:extLst>
          </p:cNvPr>
          <p:cNvSpPr txBox="1"/>
          <p:nvPr/>
        </p:nvSpPr>
        <p:spPr>
          <a:xfrm>
            <a:off x="9065491" y="1232780"/>
            <a:ext cx="1800227" cy="400110"/>
          </a:xfrm>
          <a:prstGeom prst="rect">
            <a:avLst/>
          </a:prstGeom>
          <a:noFill/>
        </p:spPr>
        <p:txBody>
          <a:bodyPr wrap="square" rtlCol="0">
            <a:spAutoFit/>
          </a:bodyPr>
          <a:lstStyle/>
          <a:p>
            <a:r>
              <a:rPr lang="en-US" sz="2000" b="1">
                <a:ln w="6600">
                  <a:solidFill>
                    <a:schemeClr val="accent2"/>
                  </a:solidFill>
                  <a:prstDash val="solid"/>
                </a:ln>
                <a:solidFill>
                  <a:srgbClr val="FFFFFF"/>
                </a:solidFill>
                <a:effectLst>
                  <a:outerShdw dist="38100" dir="2700000" algn="tl" rotWithShape="0">
                    <a:schemeClr val="accent2"/>
                  </a:outerShdw>
                </a:effectLst>
              </a:rPr>
              <a:t>Participants</a:t>
            </a:r>
            <a:endParaRPr lang="da-DK" sz="2000" b="1">
              <a:ln w="6600">
                <a:solidFill>
                  <a:schemeClr val="accent2"/>
                </a:solidFill>
                <a:prstDash val="solid"/>
              </a:ln>
              <a:solidFill>
                <a:srgbClr val="FFFFFF"/>
              </a:solidFill>
              <a:effectLst>
                <a:outerShdw dist="38100" dir="2700000" algn="tl" rotWithShape="0">
                  <a:schemeClr val="accent2"/>
                </a:outerShdw>
              </a:effectLst>
            </a:endParaRPr>
          </a:p>
        </p:txBody>
      </p:sp>
      <p:sp>
        <p:nvSpPr>
          <p:cNvPr id="19" name="Oval 18">
            <a:extLst>
              <a:ext uri="{FF2B5EF4-FFF2-40B4-BE49-F238E27FC236}">
                <a16:creationId xmlns:a16="http://schemas.microsoft.com/office/drawing/2014/main" id="{64D0655A-B5A3-E93D-9DD7-1DC8D99D1C4D}"/>
              </a:ext>
            </a:extLst>
          </p:cNvPr>
          <p:cNvSpPr/>
          <p:nvPr/>
        </p:nvSpPr>
        <p:spPr>
          <a:xfrm>
            <a:off x="462146" y="4720452"/>
            <a:ext cx="10964772" cy="1169444"/>
          </a:xfrm>
          <a:prstGeom prst="ellipse">
            <a:avLst/>
          </a:prstGeom>
          <a:solidFill>
            <a:srgbClr val="FAA001">
              <a:alpha val="7843"/>
            </a:srgbClr>
          </a:solidFill>
          <a:ln w="38100">
            <a:solidFill>
              <a:srgbClr val="FAA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TextBox 19">
            <a:extLst>
              <a:ext uri="{FF2B5EF4-FFF2-40B4-BE49-F238E27FC236}">
                <a16:creationId xmlns:a16="http://schemas.microsoft.com/office/drawing/2014/main" id="{05CBEBF7-9B00-66A1-9EEC-D404C6D3CC6A}"/>
              </a:ext>
            </a:extLst>
          </p:cNvPr>
          <p:cNvSpPr txBox="1"/>
          <p:nvPr/>
        </p:nvSpPr>
        <p:spPr>
          <a:xfrm>
            <a:off x="5108275" y="5934583"/>
            <a:ext cx="2265676" cy="400110"/>
          </a:xfrm>
          <a:prstGeom prst="rect">
            <a:avLst/>
          </a:prstGeom>
          <a:noFill/>
        </p:spPr>
        <p:txBody>
          <a:bodyPr wrap="square" rtlCol="0">
            <a:spAutoFit/>
          </a:bodyPr>
          <a:lstStyle/>
          <a:p>
            <a:r>
              <a:rPr lang="en-US" sz="2000" b="1">
                <a:ln w="6600">
                  <a:solidFill>
                    <a:schemeClr val="accent2"/>
                  </a:solidFill>
                  <a:prstDash val="solid"/>
                </a:ln>
                <a:solidFill>
                  <a:srgbClr val="FFFFFF"/>
                </a:solidFill>
                <a:effectLst>
                  <a:outerShdw dist="38100" dir="2700000" algn="tl" rotWithShape="0">
                    <a:schemeClr val="accent2"/>
                  </a:outerShdw>
                </a:effectLst>
              </a:rPr>
              <a:t>Participants</a:t>
            </a:r>
            <a:endParaRPr lang="da-DK" sz="2000" b="1">
              <a:ln w="6600">
                <a:solidFill>
                  <a:schemeClr val="accent2"/>
                </a:solidFill>
                <a:prstDash val="solid"/>
              </a:ln>
              <a:solidFill>
                <a:srgbClr val="FFFFFF"/>
              </a:solidFill>
              <a:effectLst>
                <a:outerShdw dist="38100" dir="2700000" algn="tl" rotWithShape="0">
                  <a:schemeClr val="accent2"/>
                </a:outerShdw>
              </a:effectLst>
            </a:endParaRPr>
          </a:p>
        </p:txBody>
      </p:sp>
      <p:sp>
        <p:nvSpPr>
          <p:cNvPr id="7" name="Oval 6">
            <a:extLst>
              <a:ext uri="{FF2B5EF4-FFF2-40B4-BE49-F238E27FC236}">
                <a16:creationId xmlns:a16="http://schemas.microsoft.com/office/drawing/2014/main" id="{8B72DC91-0F66-3CFF-C24A-98FF52D8B804}"/>
              </a:ext>
            </a:extLst>
          </p:cNvPr>
          <p:cNvSpPr/>
          <p:nvPr/>
        </p:nvSpPr>
        <p:spPr>
          <a:xfrm>
            <a:off x="323733" y="1632891"/>
            <a:ext cx="2159000" cy="4295436"/>
          </a:xfrm>
          <a:prstGeom prst="ellipse">
            <a:avLst/>
          </a:prstGeom>
          <a:solidFill>
            <a:srgbClr val="FAA001">
              <a:alpha val="7843"/>
            </a:srgbClr>
          </a:solidFill>
          <a:ln w="38100">
            <a:solidFill>
              <a:srgbClr val="FAA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86472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animBg="1"/>
      <p:bldP spid="8" grpId="0" animBg="1"/>
      <p:bldP spid="33" grpId="0"/>
      <p:bldP spid="9" grpId="0"/>
      <p:bldP spid="11" grpId="0" animBg="1"/>
      <p:bldP spid="13" grpId="0"/>
      <p:bldP spid="15" grpId="0" animBg="1"/>
      <p:bldP spid="16" grpId="0"/>
      <p:bldP spid="19" grpId="0" animBg="1"/>
      <p:bldP spid="20"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15D95D-6D70-7CD9-5E0F-CCB275AD765C}"/>
              </a:ext>
            </a:extLst>
          </p:cNvPr>
          <p:cNvSpPr>
            <a:spLocks noGrp="1"/>
          </p:cNvSpPr>
          <p:nvPr>
            <p:ph type="body" sz="quarter" idx="10"/>
          </p:nvPr>
        </p:nvSpPr>
        <p:spPr>
          <a:xfrm>
            <a:off x="2351655" y="459400"/>
            <a:ext cx="4415519" cy="422275"/>
          </a:xfrm>
        </p:spPr>
        <p:txBody>
          <a:bodyPr/>
          <a:lstStyle/>
          <a:p>
            <a:r>
              <a:rPr lang="en-US"/>
              <a:t>Ladder of Participation</a:t>
            </a:r>
            <a:endParaRPr lang="da-DK"/>
          </a:p>
        </p:txBody>
      </p:sp>
      <p:sp>
        <p:nvSpPr>
          <p:cNvPr id="3" name="TextBox 2">
            <a:extLst>
              <a:ext uri="{FF2B5EF4-FFF2-40B4-BE49-F238E27FC236}">
                <a16:creationId xmlns:a16="http://schemas.microsoft.com/office/drawing/2014/main" id="{77EDBC46-DB78-FC0B-1F33-82AD055F53F5}"/>
              </a:ext>
            </a:extLst>
          </p:cNvPr>
          <p:cNvSpPr txBox="1"/>
          <p:nvPr/>
        </p:nvSpPr>
        <p:spPr>
          <a:xfrm>
            <a:off x="4132634" y="4114800"/>
            <a:ext cx="6629400" cy="685800"/>
          </a:xfrm>
          <a:prstGeom prst="rect">
            <a:avLst/>
          </a:prstGeom>
          <a:solidFill>
            <a:srgbClr val="CCFF99">
              <a:alpha val="74902"/>
            </a:srgbClr>
          </a:solidFill>
          <a:ln>
            <a:solidFill>
              <a:schemeClr val="tx1"/>
            </a:solidFill>
          </a:ln>
        </p:spPr>
        <p:txBody>
          <a:bodyPr wrap="square" rtlCol="0" anchor="ctr" anchorCtr="0">
            <a:noAutofit/>
          </a:bodyPr>
          <a:lstStyle/>
          <a:p>
            <a:pPr algn="ctr"/>
            <a:r>
              <a:rPr lang="en-GB" sz="2000"/>
              <a:t>Aware</a:t>
            </a:r>
          </a:p>
        </p:txBody>
      </p:sp>
      <p:sp>
        <p:nvSpPr>
          <p:cNvPr id="4" name="TextBox 3">
            <a:extLst>
              <a:ext uri="{FF2B5EF4-FFF2-40B4-BE49-F238E27FC236}">
                <a16:creationId xmlns:a16="http://schemas.microsoft.com/office/drawing/2014/main" id="{EFBE10F7-5252-19D8-966B-DEE2B461B432}"/>
              </a:ext>
            </a:extLst>
          </p:cNvPr>
          <p:cNvSpPr txBox="1"/>
          <p:nvPr/>
        </p:nvSpPr>
        <p:spPr>
          <a:xfrm>
            <a:off x="2684834" y="4800600"/>
            <a:ext cx="8077200" cy="762000"/>
          </a:xfrm>
          <a:prstGeom prst="rect">
            <a:avLst/>
          </a:prstGeom>
          <a:solidFill>
            <a:schemeClr val="bg1">
              <a:alpha val="75000"/>
            </a:schemeClr>
          </a:solidFill>
          <a:ln>
            <a:solidFill>
              <a:schemeClr val="tx1"/>
            </a:solidFill>
          </a:ln>
        </p:spPr>
        <p:txBody>
          <a:bodyPr wrap="square" rtlCol="0" anchor="ctr" anchorCtr="0">
            <a:noAutofit/>
          </a:bodyPr>
          <a:lstStyle/>
          <a:p>
            <a:pPr algn="ctr"/>
            <a:r>
              <a:rPr lang="en-GB" sz="2000"/>
              <a:t>Unaware</a:t>
            </a:r>
          </a:p>
        </p:txBody>
      </p:sp>
      <p:sp>
        <p:nvSpPr>
          <p:cNvPr id="5" name="TextBox 4">
            <a:extLst>
              <a:ext uri="{FF2B5EF4-FFF2-40B4-BE49-F238E27FC236}">
                <a16:creationId xmlns:a16="http://schemas.microsoft.com/office/drawing/2014/main" id="{D36558A4-E714-7AD8-F5C8-A24167911A14}"/>
              </a:ext>
            </a:extLst>
          </p:cNvPr>
          <p:cNvSpPr txBox="1"/>
          <p:nvPr/>
        </p:nvSpPr>
        <p:spPr>
          <a:xfrm>
            <a:off x="5580434" y="3429000"/>
            <a:ext cx="5181600" cy="685800"/>
          </a:xfrm>
          <a:prstGeom prst="rect">
            <a:avLst/>
          </a:prstGeom>
          <a:solidFill>
            <a:srgbClr val="66FF33">
              <a:alpha val="74902"/>
            </a:srgbClr>
          </a:solidFill>
          <a:ln>
            <a:solidFill>
              <a:schemeClr val="tx1"/>
            </a:solidFill>
          </a:ln>
        </p:spPr>
        <p:txBody>
          <a:bodyPr wrap="square" rtlCol="0" anchor="ctr" anchorCtr="0">
            <a:noAutofit/>
          </a:bodyPr>
          <a:lstStyle/>
          <a:p>
            <a:pPr algn="ctr"/>
            <a:r>
              <a:rPr lang="en-GB" sz="2000"/>
              <a:t>Engaged</a:t>
            </a:r>
          </a:p>
        </p:txBody>
      </p:sp>
      <p:sp>
        <p:nvSpPr>
          <p:cNvPr id="6" name="TextBox 5">
            <a:extLst>
              <a:ext uri="{FF2B5EF4-FFF2-40B4-BE49-F238E27FC236}">
                <a16:creationId xmlns:a16="http://schemas.microsoft.com/office/drawing/2014/main" id="{7AE97CAD-0AC4-8D6F-10AB-BF46669E2FA9}"/>
              </a:ext>
            </a:extLst>
          </p:cNvPr>
          <p:cNvSpPr txBox="1"/>
          <p:nvPr/>
        </p:nvSpPr>
        <p:spPr>
          <a:xfrm>
            <a:off x="6952034" y="2743200"/>
            <a:ext cx="3810000" cy="685800"/>
          </a:xfrm>
          <a:prstGeom prst="rect">
            <a:avLst/>
          </a:prstGeom>
          <a:solidFill>
            <a:srgbClr val="00CC00">
              <a:alpha val="74902"/>
            </a:srgbClr>
          </a:solidFill>
          <a:ln>
            <a:solidFill>
              <a:schemeClr val="tx1"/>
            </a:solidFill>
          </a:ln>
        </p:spPr>
        <p:txBody>
          <a:bodyPr wrap="square" rtlCol="0" anchor="ctr" anchorCtr="0">
            <a:noAutofit/>
          </a:bodyPr>
          <a:lstStyle/>
          <a:p>
            <a:pPr algn="ctr"/>
            <a:r>
              <a:rPr lang="en-GB" sz="2000"/>
              <a:t>Active</a:t>
            </a:r>
          </a:p>
        </p:txBody>
      </p:sp>
      <p:sp>
        <p:nvSpPr>
          <p:cNvPr id="7" name="TextBox 6">
            <a:extLst>
              <a:ext uri="{FF2B5EF4-FFF2-40B4-BE49-F238E27FC236}">
                <a16:creationId xmlns:a16="http://schemas.microsoft.com/office/drawing/2014/main" id="{96FF4EF3-BDBA-77F0-CE5D-DE3184FEFF85}"/>
              </a:ext>
            </a:extLst>
          </p:cNvPr>
          <p:cNvSpPr txBox="1"/>
          <p:nvPr/>
        </p:nvSpPr>
        <p:spPr>
          <a:xfrm>
            <a:off x="8323634" y="2057400"/>
            <a:ext cx="2438400" cy="685800"/>
          </a:xfrm>
          <a:prstGeom prst="rect">
            <a:avLst/>
          </a:prstGeom>
          <a:solidFill>
            <a:srgbClr val="008000">
              <a:alpha val="74902"/>
            </a:srgbClr>
          </a:solidFill>
          <a:ln>
            <a:solidFill>
              <a:schemeClr val="tx1"/>
            </a:solidFill>
          </a:ln>
        </p:spPr>
        <p:txBody>
          <a:bodyPr wrap="square" rtlCol="0" anchor="ctr" anchorCtr="0">
            <a:noAutofit/>
          </a:bodyPr>
          <a:lstStyle/>
          <a:p>
            <a:pPr algn="ctr"/>
            <a:r>
              <a:rPr lang="en-GB" sz="2000"/>
              <a:t>Ambassador</a:t>
            </a:r>
          </a:p>
        </p:txBody>
      </p:sp>
      <p:sp>
        <p:nvSpPr>
          <p:cNvPr id="10" name="TextBox 9">
            <a:extLst>
              <a:ext uri="{FF2B5EF4-FFF2-40B4-BE49-F238E27FC236}">
                <a16:creationId xmlns:a16="http://schemas.microsoft.com/office/drawing/2014/main" id="{7CB65F8B-0A74-50F3-14F2-3F33E8A0AB69}"/>
              </a:ext>
            </a:extLst>
          </p:cNvPr>
          <p:cNvSpPr txBox="1"/>
          <p:nvPr/>
        </p:nvSpPr>
        <p:spPr>
          <a:xfrm>
            <a:off x="1768249" y="3453080"/>
            <a:ext cx="1885950" cy="1323439"/>
          </a:xfrm>
          <a:prstGeom prst="rect">
            <a:avLst/>
          </a:prstGeom>
          <a:noFill/>
          <a:ln>
            <a:noFill/>
          </a:ln>
        </p:spPr>
        <p:txBody>
          <a:bodyPr wrap="square" rtlCol="0">
            <a:spAutoFit/>
          </a:bodyPr>
          <a:lstStyle/>
          <a:p>
            <a:pPr algn="ctr"/>
            <a:r>
              <a:rPr lang="en-GB" sz="2000"/>
              <a:t>Training / awareness raising / education</a:t>
            </a:r>
          </a:p>
        </p:txBody>
      </p:sp>
      <p:sp>
        <p:nvSpPr>
          <p:cNvPr id="13" name="TextBox 12">
            <a:extLst>
              <a:ext uri="{FF2B5EF4-FFF2-40B4-BE49-F238E27FC236}">
                <a16:creationId xmlns:a16="http://schemas.microsoft.com/office/drawing/2014/main" id="{1F1AEB9A-D13F-EC4F-6EDE-628C6DDC10AA}"/>
              </a:ext>
            </a:extLst>
          </p:cNvPr>
          <p:cNvSpPr txBox="1"/>
          <p:nvPr/>
        </p:nvSpPr>
        <p:spPr>
          <a:xfrm>
            <a:off x="3148688" y="2533614"/>
            <a:ext cx="2133600" cy="707886"/>
          </a:xfrm>
          <a:prstGeom prst="rect">
            <a:avLst/>
          </a:prstGeom>
          <a:noFill/>
          <a:ln>
            <a:noFill/>
          </a:ln>
        </p:spPr>
        <p:txBody>
          <a:bodyPr wrap="square" rtlCol="0">
            <a:spAutoFit/>
          </a:bodyPr>
          <a:lstStyle/>
          <a:p>
            <a:pPr algn="ctr"/>
            <a:r>
              <a:rPr lang="en-GB" sz="2000"/>
              <a:t>Personal connection </a:t>
            </a:r>
          </a:p>
        </p:txBody>
      </p:sp>
      <p:sp>
        <p:nvSpPr>
          <p:cNvPr id="16" name="TextBox 15">
            <a:extLst>
              <a:ext uri="{FF2B5EF4-FFF2-40B4-BE49-F238E27FC236}">
                <a16:creationId xmlns:a16="http://schemas.microsoft.com/office/drawing/2014/main" id="{C1618C02-CC57-C5C9-6571-AFF1750D0B51}"/>
              </a:ext>
            </a:extLst>
          </p:cNvPr>
          <p:cNvSpPr txBox="1"/>
          <p:nvPr/>
        </p:nvSpPr>
        <p:spPr>
          <a:xfrm>
            <a:off x="4816384" y="1922472"/>
            <a:ext cx="1950790" cy="707886"/>
          </a:xfrm>
          <a:prstGeom prst="rect">
            <a:avLst/>
          </a:prstGeom>
          <a:noFill/>
          <a:ln>
            <a:noFill/>
          </a:ln>
        </p:spPr>
        <p:txBody>
          <a:bodyPr wrap="square" rtlCol="0">
            <a:spAutoFit/>
          </a:bodyPr>
          <a:lstStyle/>
          <a:p>
            <a:pPr algn="ctr"/>
            <a:r>
              <a:rPr lang="en-GB" sz="2000"/>
              <a:t>Personal action</a:t>
            </a:r>
          </a:p>
        </p:txBody>
      </p:sp>
      <p:sp>
        <p:nvSpPr>
          <p:cNvPr id="19" name="TextBox 18">
            <a:extLst>
              <a:ext uri="{FF2B5EF4-FFF2-40B4-BE49-F238E27FC236}">
                <a16:creationId xmlns:a16="http://schemas.microsoft.com/office/drawing/2014/main" id="{80F4D165-462A-2DC5-D6FC-71026E9D3FEC}"/>
              </a:ext>
            </a:extLst>
          </p:cNvPr>
          <p:cNvSpPr txBox="1"/>
          <p:nvPr/>
        </p:nvSpPr>
        <p:spPr>
          <a:xfrm>
            <a:off x="5849371" y="1072413"/>
            <a:ext cx="2133600" cy="707886"/>
          </a:xfrm>
          <a:prstGeom prst="rect">
            <a:avLst/>
          </a:prstGeom>
          <a:noFill/>
          <a:ln>
            <a:noFill/>
          </a:ln>
        </p:spPr>
        <p:txBody>
          <a:bodyPr wrap="square" rtlCol="0">
            <a:spAutoFit/>
          </a:bodyPr>
          <a:lstStyle/>
          <a:p>
            <a:pPr algn="ctr"/>
            <a:r>
              <a:rPr lang="en-GB" sz="2000"/>
              <a:t>Co-creation &amp; leadership</a:t>
            </a:r>
          </a:p>
        </p:txBody>
      </p:sp>
      <p:pic>
        <p:nvPicPr>
          <p:cNvPr id="21" name="Graphic 20" descr="Run outline">
            <a:extLst>
              <a:ext uri="{FF2B5EF4-FFF2-40B4-BE49-F238E27FC236}">
                <a16:creationId xmlns:a16="http://schemas.microsoft.com/office/drawing/2014/main" id="{8CB72ACF-A5B6-00A9-FE83-2CBD4FDC12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8852760">
            <a:off x="3338006" y="3392178"/>
            <a:ext cx="914400" cy="914400"/>
          </a:xfrm>
          <a:prstGeom prst="rect">
            <a:avLst/>
          </a:prstGeom>
        </p:spPr>
      </p:pic>
      <p:pic>
        <p:nvPicPr>
          <p:cNvPr id="22" name="Graphic 21" descr="Run outline">
            <a:extLst>
              <a:ext uri="{FF2B5EF4-FFF2-40B4-BE49-F238E27FC236}">
                <a16:creationId xmlns:a16="http://schemas.microsoft.com/office/drawing/2014/main" id="{181896F6-2825-A84C-B5B3-1963492BF6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8852760">
            <a:off x="7543874" y="1390245"/>
            <a:ext cx="914400" cy="914400"/>
          </a:xfrm>
          <a:prstGeom prst="rect">
            <a:avLst/>
          </a:prstGeom>
        </p:spPr>
      </p:pic>
      <p:pic>
        <p:nvPicPr>
          <p:cNvPr id="23" name="Graphic 22" descr="Run outline">
            <a:extLst>
              <a:ext uri="{FF2B5EF4-FFF2-40B4-BE49-F238E27FC236}">
                <a16:creationId xmlns:a16="http://schemas.microsoft.com/office/drawing/2014/main" id="{5FC55782-77D1-F58D-C93F-51B9A6CE45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8852760">
            <a:off x="6184482" y="2041037"/>
            <a:ext cx="914400" cy="914400"/>
          </a:xfrm>
          <a:prstGeom prst="rect">
            <a:avLst/>
          </a:prstGeom>
        </p:spPr>
      </p:pic>
      <p:pic>
        <p:nvPicPr>
          <p:cNvPr id="24" name="Graphic 23" descr="Run outline">
            <a:extLst>
              <a:ext uri="{FF2B5EF4-FFF2-40B4-BE49-F238E27FC236}">
                <a16:creationId xmlns:a16="http://schemas.microsoft.com/office/drawing/2014/main" id="{8094A369-BAA1-D1A9-4E05-0D9D4ECD72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8852760">
            <a:off x="4825088" y="2714557"/>
            <a:ext cx="914400" cy="914400"/>
          </a:xfrm>
          <a:prstGeom prst="rect">
            <a:avLst/>
          </a:prstGeom>
        </p:spPr>
      </p:pic>
      <p:pic>
        <p:nvPicPr>
          <p:cNvPr id="26" name="Graphic 25" descr="Children outline">
            <a:extLst>
              <a:ext uri="{FF2B5EF4-FFF2-40B4-BE49-F238E27FC236}">
                <a16:creationId xmlns:a16="http://schemas.microsoft.com/office/drawing/2014/main" id="{C5BDBA64-07DB-366D-E7D2-0BEC19FD2D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82656" y="1165920"/>
            <a:ext cx="1211178" cy="1211178"/>
          </a:xfrm>
          <a:prstGeom prst="rect">
            <a:avLst/>
          </a:prstGeom>
        </p:spPr>
      </p:pic>
      <p:sp>
        <p:nvSpPr>
          <p:cNvPr id="9" name="TextBox 8">
            <a:extLst>
              <a:ext uri="{FF2B5EF4-FFF2-40B4-BE49-F238E27FC236}">
                <a16:creationId xmlns:a16="http://schemas.microsoft.com/office/drawing/2014/main" id="{382C8B38-0E2B-36C5-1FEF-5ABF98CC7BA0}"/>
              </a:ext>
            </a:extLst>
          </p:cNvPr>
          <p:cNvSpPr txBox="1"/>
          <p:nvPr/>
        </p:nvSpPr>
        <p:spPr>
          <a:xfrm>
            <a:off x="8314646" y="193483"/>
            <a:ext cx="3541023" cy="954107"/>
          </a:xfrm>
          <a:prstGeom prst="rect">
            <a:avLst/>
          </a:prstGeom>
          <a:noFill/>
        </p:spPr>
        <p:txBody>
          <a:bodyPr wrap="square" rtlCol="0">
            <a:spAutoFit/>
          </a:bodyPr>
          <a:lstStyle/>
          <a:p>
            <a:r>
              <a:rPr lang="en-US" sz="2800" b="1">
                <a:solidFill>
                  <a:srgbClr val="548235"/>
                </a:solidFill>
              </a:rPr>
              <a:t>participants</a:t>
            </a:r>
          </a:p>
          <a:p>
            <a:r>
              <a:rPr lang="en-US" sz="2800" b="1">
                <a:solidFill>
                  <a:srgbClr val="548235"/>
                </a:solidFill>
              </a:rPr>
              <a:t>AND researchers!</a:t>
            </a:r>
            <a:endParaRPr lang="da-DK" sz="2800" b="1">
              <a:solidFill>
                <a:srgbClr val="548235"/>
              </a:solidFill>
            </a:endParaRPr>
          </a:p>
        </p:txBody>
      </p:sp>
      <p:sp>
        <p:nvSpPr>
          <p:cNvPr id="11" name="Text Placeholder 1">
            <a:extLst>
              <a:ext uri="{FF2B5EF4-FFF2-40B4-BE49-F238E27FC236}">
                <a16:creationId xmlns:a16="http://schemas.microsoft.com/office/drawing/2014/main" id="{601743AE-BBF3-59D8-D80A-B22FB9394CD1}"/>
              </a:ext>
            </a:extLst>
          </p:cNvPr>
          <p:cNvSpPr txBox="1">
            <a:spLocks/>
          </p:cNvSpPr>
          <p:nvPr/>
        </p:nvSpPr>
        <p:spPr>
          <a:xfrm>
            <a:off x="6680805" y="465549"/>
            <a:ext cx="1674360" cy="4222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548235"/>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for both</a:t>
            </a:r>
            <a:endParaRPr lang="da-DK"/>
          </a:p>
        </p:txBody>
      </p:sp>
    </p:spTree>
    <p:extLst>
      <p:ext uri="{BB962C8B-B14F-4D97-AF65-F5344CB8AC3E}">
        <p14:creationId xmlns:p14="http://schemas.microsoft.com/office/powerpoint/2010/main" val="86737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EDF1D35-64EA-0ECB-968E-9A679B35F635}"/>
              </a:ext>
            </a:extLst>
          </p:cNvPr>
          <p:cNvPicPr>
            <a:picLocks noChangeAspect="1"/>
          </p:cNvPicPr>
          <p:nvPr/>
        </p:nvPicPr>
        <p:blipFill rotWithShape="1">
          <a:blip r:embed="rId2"/>
          <a:srcRect t="85138"/>
          <a:stretch/>
        </p:blipFill>
        <p:spPr>
          <a:xfrm>
            <a:off x="6582294" y="5016523"/>
            <a:ext cx="5568599" cy="1019248"/>
          </a:xfrm>
          <a:prstGeom prst="rect">
            <a:avLst/>
          </a:prstGeom>
        </p:spPr>
      </p:pic>
      <p:pic>
        <p:nvPicPr>
          <p:cNvPr id="11" name="Picture 10">
            <a:extLst>
              <a:ext uri="{FF2B5EF4-FFF2-40B4-BE49-F238E27FC236}">
                <a16:creationId xmlns:a16="http://schemas.microsoft.com/office/drawing/2014/main" id="{E283AF5A-1B2A-800A-53E5-BEBCF30E38A2}"/>
              </a:ext>
            </a:extLst>
          </p:cNvPr>
          <p:cNvPicPr>
            <a:picLocks noChangeAspect="1"/>
          </p:cNvPicPr>
          <p:nvPr/>
        </p:nvPicPr>
        <p:blipFill>
          <a:blip r:embed="rId3"/>
          <a:stretch>
            <a:fillRect/>
          </a:stretch>
        </p:blipFill>
        <p:spPr>
          <a:xfrm>
            <a:off x="7297737" y="3543592"/>
            <a:ext cx="3905250" cy="1247775"/>
          </a:xfrm>
          <a:prstGeom prst="rect">
            <a:avLst/>
          </a:prstGeom>
        </p:spPr>
      </p:pic>
      <p:sp>
        <p:nvSpPr>
          <p:cNvPr id="4" name="Text Placeholder 3">
            <a:extLst>
              <a:ext uri="{FF2B5EF4-FFF2-40B4-BE49-F238E27FC236}">
                <a16:creationId xmlns:a16="http://schemas.microsoft.com/office/drawing/2014/main" id="{DC891FC5-36A7-F815-3D82-84FFB68AEEAC}"/>
              </a:ext>
            </a:extLst>
          </p:cNvPr>
          <p:cNvSpPr>
            <a:spLocks noGrp="1"/>
          </p:cNvSpPr>
          <p:nvPr>
            <p:ph type="body" sz="quarter" idx="10"/>
          </p:nvPr>
        </p:nvSpPr>
        <p:spPr/>
        <p:txBody>
          <a:bodyPr/>
          <a:lstStyle/>
          <a:p>
            <a:r>
              <a:rPr lang="en-US"/>
              <a:t>Defining project aims</a:t>
            </a:r>
            <a:endParaRPr lang="da-DK"/>
          </a:p>
        </p:txBody>
      </p:sp>
      <p:pic>
        <p:nvPicPr>
          <p:cNvPr id="5" name="Picture 4">
            <a:extLst>
              <a:ext uri="{FF2B5EF4-FFF2-40B4-BE49-F238E27FC236}">
                <a16:creationId xmlns:a16="http://schemas.microsoft.com/office/drawing/2014/main" id="{F8324625-A46B-1271-1C82-5E0A8F65A31B}"/>
              </a:ext>
            </a:extLst>
          </p:cNvPr>
          <p:cNvPicPr>
            <a:picLocks noChangeAspect="1"/>
          </p:cNvPicPr>
          <p:nvPr/>
        </p:nvPicPr>
        <p:blipFill rotWithShape="1">
          <a:blip r:embed="rId2"/>
          <a:srcRect b="15350"/>
          <a:stretch/>
        </p:blipFill>
        <p:spPr>
          <a:xfrm>
            <a:off x="7867" y="44624"/>
            <a:ext cx="6535613" cy="6813376"/>
          </a:xfrm>
          <a:prstGeom prst="rect">
            <a:avLst/>
          </a:prstGeom>
        </p:spPr>
      </p:pic>
      <p:pic>
        <p:nvPicPr>
          <p:cNvPr id="6" name="Picture 5">
            <a:extLst>
              <a:ext uri="{FF2B5EF4-FFF2-40B4-BE49-F238E27FC236}">
                <a16:creationId xmlns:a16="http://schemas.microsoft.com/office/drawing/2014/main" id="{12E8CDEF-C244-0A41-547B-4B3B9F48B78E}"/>
              </a:ext>
            </a:extLst>
          </p:cNvPr>
          <p:cNvPicPr>
            <a:picLocks noChangeAspect="1"/>
          </p:cNvPicPr>
          <p:nvPr/>
        </p:nvPicPr>
        <p:blipFill rotWithShape="1">
          <a:blip r:embed="rId4"/>
          <a:srcRect r="3576"/>
          <a:stretch/>
        </p:blipFill>
        <p:spPr>
          <a:xfrm>
            <a:off x="7299736" y="534016"/>
            <a:ext cx="1751877" cy="2028111"/>
          </a:xfrm>
          <a:prstGeom prst="rect">
            <a:avLst/>
          </a:prstGeom>
        </p:spPr>
      </p:pic>
      <p:sp>
        <p:nvSpPr>
          <p:cNvPr id="7" name="Rectangle 6">
            <a:extLst>
              <a:ext uri="{FF2B5EF4-FFF2-40B4-BE49-F238E27FC236}">
                <a16:creationId xmlns:a16="http://schemas.microsoft.com/office/drawing/2014/main" id="{E54066F6-A190-6599-C964-D32FC259E609}"/>
              </a:ext>
            </a:extLst>
          </p:cNvPr>
          <p:cNvSpPr/>
          <p:nvPr/>
        </p:nvSpPr>
        <p:spPr bwMode="auto">
          <a:xfrm>
            <a:off x="43440" y="3450830"/>
            <a:ext cx="12063209" cy="3384376"/>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pic>
        <p:nvPicPr>
          <p:cNvPr id="8" name="Picture 6">
            <a:extLst>
              <a:ext uri="{FF2B5EF4-FFF2-40B4-BE49-F238E27FC236}">
                <a16:creationId xmlns:a16="http://schemas.microsoft.com/office/drawing/2014/main" id="{C426B0C5-77BB-F45E-AA36-A0E08D2915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49890" y="256257"/>
            <a:ext cx="1506194" cy="150619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5F097ED-91F9-FC82-B574-9C5E532CF319}"/>
              </a:ext>
            </a:extLst>
          </p:cNvPr>
          <p:cNvSpPr txBox="1"/>
          <p:nvPr/>
        </p:nvSpPr>
        <p:spPr>
          <a:xfrm>
            <a:off x="6756710" y="6260927"/>
            <a:ext cx="4589805" cy="350865"/>
          </a:xfrm>
          <a:prstGeom prst="rect">
            <a:avLst/>
          </a:prstGeom>
          <a:noFill/>
        </p:spPr>
        <p:txBody>
          <a:bodyPr wrap="square" lIns="0" tIns="0" rIns="0" bIns="0" rtlCol="0">
            <a:spAutoFit/>
          </a:bodyPr>
          <a:lstStyle/>
          <a:p>
            <a:pPr>
              <a:lnSpc>
                <a:spcPct val="95000"/>
              </a:lnSpc>
            </a:pPr>
            <a:r>
              <a:rPr lang="da-DK" sz="800" b="0" i="0" err="1">
                <a:effectLst/>
                <a:latin typeface="Roboto" panose="02000000000000000000" pitchFamily="2" charset="0"/>
              </a:rPr>
              <a:t>Spiers</a:t>
            </a:r>
            <a:r>
              <a:rPr lang="da-DK" sz="800" b="0" i="0">
                <a:effectLst/>
                <a:latin typeface="Roboto" panose="02000000000000000000" pitchFamily="2" charset="0"/>
              </a:rPr>
              <a:t>, H., </a:t>
            </a:r>
            <a:r>
              <a:rPr lang="da-DK" sz="800" b="0" i="0" err="1">
                <a:effectLst/>
                <a:latin typeface="Roboto" panose="02000000000000000000" pitchFamily="2" charset="0"/>
              </a:rPr>
              <a:t>Swanson</a:t>
            </a:r>
            <a:r>
              <a:rPr lang="da-DK" sz="800" b="0" i="0">
                <a:effectLst/>
                <a:latin typeface="Roboto" panose="02000000000000000000" pitchFamily="2" charset="0"/>
              </a:rPr>
              <a:t>, A., </a:t>
            </a:r>
            <a:r>
              <a:rPr lang="da-DK" sz="800" b="0" i="0" err="1">
                <a:effectLst/>
                <a:latin typeface="Roboto" panose="02000000000000000000" pitchFamily="2" charset="0"/>
              </a:rPr>
              <a:t>Fortson</a:t>
            </a:r>
            <a:r>
              <a:rPr lang="da-DK" sz="800" b="0" i="0">
                <a:effectLst/>
                <a:latin typeface="Roboto" panose="02000000000000000000" pitchFamily="2" charset="0"/>
              </a:rPr>
              <a:t>, L., Simmons, B., </a:t>
            </a:r>
            <a:r>
              <a:rPr lang="da-DK" sz="800" b="0" i="0" err="1">
                <a:effectLst/>
                <a:latin typeface="Roboto" panose="02000000000000000000" pitchFamily="2" charset="0"/>
              </a:rPr>
              <a:t>Trouille</a:t>
            </a:r>
            <a:r>
              <a:rPr lang="da-DK" sz="800" b="0" i="0">
                <a:effectLst/>
                <a:latin typeface="Roboto" panose="02000000000000000000" pitchFamily="2" charset="0"/>
              </a:rPr>
              <a:t>, L., </a:t>
            </a:r>
            <a:r>
              <a:rPr lang="da-DK" sz="800" b="0" i="0" err="1">
                <a:effectLst/>
                <a:latin typeface="Roboto" panose="02000000000000000000" pitchFamily="2" charset="0"/>
              </a:rPr>
              <a:t>Blickhan</a:t>
            </a:r>
            <a:r>
              <a:rPr lang="da-DK" sz="800" b="0" i="0">
                <a:effectLst/>
                <a:latin typeface="Roboto" panose="02000000000000000000" pitchFamily="2" charset="0"/>
              </a:rPr>
              <a:t>, S. and </a:t>
            </a:r>
            <a:r>
              <a:rPr lang="da-DK" sz="800" b="0" i="0" err="1">
                <a:effectLst/>
                <a:latin typeface="Roboto" panose="02000000000000000000" pitchFamily="2" charset="0"/>
              </a:rPr>
              <a:t>Lintott</a:t>
            </a:r>
            <a:r>
              <a:rPr lang="da-DK" sz="800" b="0" i="0">
                <a:effectLst/>
                <a:latin typeface="Roboto" panose="02000000000000000000" pitchFamily="2" charset="0"/>
              </a:rPr>
              <a:t>, C. (2019). </a:t>
            </a:r>
            <a:r>
              <a:rPr lang="da-DK" sz="800" b="0" i="0" err="1">
                <a:effectLst/>
                <a:latin typeface="Roboto" panose="02000000000000000000" pitchFamily="2" charset="0"/>
              </a:rPr>
              <a:t>Everyone</a:t>
            </a:r>
            <a:r>
              <a:rPr lang="da-DK" sz="800" b="0" i="0">
                <a:effectLst/>
                <a:latin typeface="Roboto" panose="02000000000000000000" pitchFamily="2" charset="0"/>
              </a:rPr>
              <a:t> </a:t>
            </a:r>
            <a:r>
              <a:rPr lang="da-DK" sz="800" b="0" i="0" err="1">
                <a:effectLst/>
                <a:latin typeface="Roboto" panose="02000000000000000000" pitchFamily="2" charset="0"/>
              </a:rPr>
              <a:t>counts</a:t>
            </a:r>
            <a:r>
              <a:rPr lang="da-DK" sz="800" b="0" i="0">
                <a:effectLst/>
                <a:latin typeface="Roboto" panose="02000000000000000000" pitchFamily="2" charset="0"/>
              </a:rPr>
              <a:t>? Design </a:t>
            </a:r>
            <a:r>
              <a:rPr lang="da-DK" sz="800" b="0" i="0" err="1">
                <a:effectLst/>
                <a:latin typeface="Roboto" panose="02000000000000000000" pitchFamily="2" charset="0"/>
              </a:rPr>
              <a:t>considerations</a:t>
            </a:r>
            <a:r>
              <a:rPr lang="da-DK" sz="800" b="0" i="0">
                <a:effectLst/>
                <a:latin typeface="Roboto" panose="02000000000000000000" pitchFamily="2" charset="0"/>
              </a:rPr>
              <a:t> in online citizen science </a:t>
            </a:r>
            <a:r>
              <a:rPr lang="da-DK" sz="800" b="0" i="1">
                <a:effectLst/>
                <a:latin typeface="Roboto" panose="02000000000000000000" pitchFamily="2" charset="0"/>
              </a:rPr>
              <a:t>JCOM</a:t>
            </a:r>
            <a:r>
              <a:rPr lang="da-DK" sz="800" b="0" i="0">
                <a:effectLst/>
                <a:latin typeface="Roboto" panose="02000000000000000000" pitchFamily="2" charset="0"/>
              </a:rPr>
              <a:t> 18(01), A04. </a:t>
            </a:r>
            <a:r>
              <a:rPr lang="da-DK" sz="800" b="0" i="0">
                <a:effectLst/>
                <a:latin typeface="Roboto" panose="02000000000000000000" pitchFamily="2" charset="0"/>
                <a:hlinkClick r:id="rId6"/>
              </a:rPr>
              <a:t>https://doi.org/10.22323/2.18010204</a:t>
            </a:r>
            <a:r>
              <a:rPr lang="da-DK" sz="800" b="0" i="0">
                <a:effectLst/>
                <a:latin typeface="Roboto" panose="02000000000000000000" pitchFamily="2" charset="0"/>
              </a:rPr>
              <a:t> </a:t>
            </a:r>
            <a:endParaRPr lang="da-DK" sz="1600">
              <a:latin typeface="+mn-lt"/>
            </a:endParaRPr>
          </a:p>
        </p:txBody>
      </p:sp>
    </p:spTree>
    <p:extLst>
      <p:ext uri="{BB962C8B-B14F-4D97-AF65-F5344CB8AC3E}">
        <p14:creationId xmlns:p14="http://schemas.microsoft.com/office/powerpoint/2010/main" val="36810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EDF1D35-64EA-0ECB-968E-9A679B35F635}"/>
              </a:ext>
            </a:extLst>
          </p:cNvPr>
          <p:cNvPicPr>
            <a:picLocks noChangeAspect="1"/>
          </p:cNvPicPr>
          <p:nvPr/>
        </p:nvPicPr>
        <p:blipFill rotWithShape="1">
          <a:blip r:embed="rId2"/>
          <a:srcRect t="85138"/>
          <a:stretch/>
        </p:blipFill>
        <p:spPr>
          <a:xfrm>
            <a:off x="6582294" y="5016523"/>
            <a:ext cx="5568599" cy="1019248"/>
          </a:xfrm>
          <a:prstGeom prst="rect">
            <a:avLst/>
          </a:prstGeom>
        </p:spPr>
      </p:pic>
      <p:pic>
        <p:nvPicPr>
          <p:cNvPr id="11" name="Picture 10">
            <a:extLst>
              <a:ext uri="{FF2B5EF4-FFF2-40B4-BE49-F238E27FC236}">
                <a16:creationId xmlns:a16="http://schemas.microsoft.com/office/drawing/2014/main" id="{E283AF5A-1B2A-800A-53E5-BEBCF30E38A2}"/>
              </a:ext>
            </a:extLst>
          </p:cNvPr>
          <p:cNvPicPr>
            <a:picLocks noChangeAspect="1"/>
          </p:cNvPicPr>
          <p:nvPr/>
        </p:nvPicPr>
        <p:blipFill>
          <a:blip r:embed="rId3"/>
          <a:stretch>
            <a:fillRect/>
          </a:stretch>
        </p:blipFill>
        <p:spPr>
          <a:xfrm>
            <a:off x="7297737" y="3543592"/>
            <a:ext cx="3905250" cy="1247775"/>
          </a:xfrm>
          <a:prstGeom prst="rect">
            <a:avLst/>
          </a:prstGeom>
        </p:spPr>
      </p:pic>
      <p:sp>
        <p:nvSpPr>
          <p:cNvPr id="4" name="Text Placeholder 3">
            <a:extLst>
              <a:ext uri="{FF2B5EF4-FFF2-40B4-BE49-F238E27FC236}">
                <a16:creationId xmlns:a16="http://schemas.microsoft.com/office/drawing/2014/main" id="{DC891FC5-36A7-F815-3D82-84FFB68AEEAC}"/>
              </a:ext>
            </a:extLst>
          </p:cNvPr>
          <p:cNvSpPr>
            <a:spLocks noGrp="1"/>
          </p:cNvSpPr>
          <p:nvPr>
            <p:ph type="body" sz="quarter" idx="10"/>
          </p:nvPr>
        </p:nvSpPr>
        <p:spPr/>
        <p:txBody>
          <a:bodyPr/>
          <a:lstStyle/>
          <a:p>
            <a:r>
              <a:rPr lang="en-US"/>
              <a:t>Defining project aims</a:t>
            </a:r>
            <a:endParaRPr lang="da-DK"/>
          </a:p>
        </p:txBody>
      </p:sp>
      <p:pic>
        <p:nvPicPr>
          <p:cNvPr id="5" name="Picture 4">
            <a:extLst>
              <a:ext uri="{FF2B5EF4-FFF2-40B4-BE49-F238E27FC236}">
                <a16:creationId xmlns:a16="http://schemas.microsoft.com/office/drawing/2014/main" id="{F8324625-A46B-1271-1C82-5E0A8F65A31B}"/>
              </a:ext>
            </a:extLst>
          </p:cNvPr>
          <p:cNvPicPr>
            <a:picLocks noChangeAspect="1"/>
          </p:cNvPicPr>
          <p:nvPr/>
        </p:nvPicPr>
        <p:blipFill rotWithShape="1">
          <a:blip r:embed="rId2"/>
          <a:srcRect b="15350"/>
          <a:stretch/>
        </p:blipFill>
        <p:spPr>
          <a:xfrm>
            <a:off x="7867" y="44624"/>
            <a:ext cx="6535613" cy="6813376"/>
          </a:xfrm>
          <a:prstGeom prst="rect">
            <a:avLst/>
          </a:prstGeom>
        </p:spPr>
      </p:pic>
      <p:pic>
        <p:nvPicPr>
          <p:cNvPr id="6" name="Picture 5">
            <a:extLst>
              <a:ext uri="{FF2B5EF4-FFF2-40B4-BE49-F238E27FC236}">
                <a16:creationId xmlns:a16="http://schemas.microsoft.com/office/drawing/2014/main" id="{12E8CDEF-C244-0A41-547B-4B3B9F48B78E}"/>
              </a:ext>
            </a:extLst>
          </p:cNvPr>
          <p:cNvPicPr>
            <a:picLocks noChangeAspect="1"/>
          </p:cNvPicPr>
          <p:nvPr/>
        </p:nvPicPr>
        <p:blipFill rotWithShape="1">
          <a:blip r:embed="rId4"/>
          <a:srcRect r="3576"/>
          <a:stretch/>
        </p:blipFill>
        <p:spPr>
          <a:xfrm>
            <a:off x="7299736" y="534016"/>
            <a:ext cx="1751877" cy="2028111"/>
          </a:xfrm>
          <a:prstGeom prst="rect">
            <a:avLst/>
          </a:prstGeom>
        </p:spPr>
      </p:pic>
      <p:pic>
        <p:nvPicPr>
          <p:cNvPr id="8" name="Picture 6">
            <a:extLst>
              <a:ext uri="{FF2B5EF4-FFF2-40B4-BE49-F238E27FC236}">
                <a16:creationId xmlns:a16="http://schemas.microsoft.com/office/drawing/2014/main" id="{C426B0C5-77BB-F45E-AA36-A0E08D2915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49890" y="256257"/>
            <a:ext cx="1506194" cy="150619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5F097ED-91F9-FC82-B574-9C5E532CF319}"/>
              </a:ext>
            </a:extLst>
          </p:cNvPr>
          <p:cNvSpPr txBox="1"/>
          <p:nvPr/>
        </p:nvSpPr>
        <p:spPr>
          <a:xfrm>
            <a:off x="6582294" y="6507135"/>
            <a:ext cx="4589805" cy="350865"/>
          </a:xfrm>
          <a:prstGeom prst="rect">
            <a:avLst/>
          </a:prstGeom>
          <a:noFill/>
        </p:spPr>
        <p:txBody>
          <a:bodyPr wrap="square" lIns="0" tIns="0" rIns="0" bIns="0" rtlCol="0">
            <a:spAutoFit/>
          </a:bodyPr>
          <a:lstStyle/>
          <a:p>
            <a:pPr>
              <a:lnSpc>
                <a:spcPct val="95000"/>
              </a:lnSpc>
            </a:pPr>
            <a:r>
              <a:rPr lang="da-DK" sz="800" b="0" i="0" dirty="0" err="1">
                <a:effectLst/>
                <a:latin typeface="Roboto" panose="02000000000000000000" pitchFamily="2" charset="0"/>
              </a:rPr>
              <a:t>Spiers</a:t>
            </a:r>
            <a:r>
              <a:rPr lang="da-DK" sz="800" b="0" i="0" dirty="0">
                <a:effectLst/>
                <a:latin typeface="Roboto" panose="02000000000000000000" pitchFamily="2" charset="0"/>
              </a:rPr>
              <a:t>, H., </a:t>
            </a:r>
            <a:r>
              <a:rPr lang="da-DK" sz="800" b="0" i="0" dirty="0" err="1">
                <a:effectLst/>
                <a:latin typeface="Roboto" panose="02000000000000000000" pitchFamily="2" charset="0"/>
              </a:rPr>
              <a:t>Swanson</a:t>
            </a:r>
            <a:r>
              <a:rPr lang="da-DK" sz="800" b="0" i="0" dirty="0">
                <a:effectLst/>
                <a:latin typeface="Roboto" panose="02000000000000000000" pitchFamily="2" charset="0"/>
              </a:rPr>
              <a:t>, A., </a:t>
            </a:r>
            <a:r>
              <a:rPr lang="da-DK" sz="800" b="0" i="0" dirty="0" err="1">
                <a:effectLst/>
                <a:latin typeface="Roboto" panose="02000000000000000000" pitchFamily="2" charset="0"/>
              </a:rPr>
              <a:t>Fortson</a:t>
            </a:r>
            <a:r>
              <a:rPr lang="da-DK" sz="800" b="0" i="0" dirty="0">
                <a:effectLst/>
                <a:latin typeface="Roboto" panose="02000000000000000000" pitchFamily="2" charset="0"/>
              </a:rPr>
              <a:t>, L., Simmons, B., </a:t>
            </a:r>
            <a:r>
              <a:rPr lang="da-DK" sz="800" b="0" i="0" dirty="0" err="1">
                <a:effectLst/>
                <a:latin typeface="Roboto" panose="02000000000000000000" pitchFamily="2" charset="0"/>
              </a:rPr>
              <a:t>Trouille</a:t>
            </a:r>
            <a:r>
              <a:rPr lang="da-DK" sz="800" b="0" i="0" dirty="0">
                <a:effectLst/>
                <a:latin typeface="Roboto" panose="02000000000000000000" pitchFamily="2" charset="0"/>
              </a:rPr>
              <a:t>, L., </a:t>
            </a:r>
            <a:r>
              <a:rPr lang="da-DK" sz="800" b="0" i="0" dirty="0" err="1">
                <a:effectLst/>
                <a:latin typeface="Roboto" panose="02000000000000000000" pitchFamily="2" charset="0"/>
              </a:rPr>
              <a:t>Blickhan</a:t>
            </a:r>
            <a:r>
              <a:rPr lang="da-DK" sz="800" b="0" i="0" dirty="0">
                <a:effectLst/>
                <a:latin typeface="Roboto" panose="02000000000000000000" pitchFamily="2" charset="0"/>
              </a:rPr>
              <a:t>, S. and </a:t>
            </a:r>
            <a:r>
              <a:rPr lang="da-DK" sz="800" b="0" i="0" dirty="0" err="1">
                <a:effectLst/>
                <a:latin typeface="Roboto" panose="02000000000000000000" pitchFamily="2" charset="0"/>
              </a:rPr>
              <a:t>Lintott</a:t>
            </a:r>
            <a:r>
              <a:rPr lang="da-DK" sz="800" b="0" i="0" dirty="0">
                <a:effectLst/>
                <a:latin typeface="Roboto" panose="02000000000000000000" pitchFamily="2" charset="0"/>
              </a:rPr>
              <a:t>, C. (2019). </a:t>
            </a:r>
            <a:r>
              <a:rPr lang="da-DK" sz="800" b="0" i="0" dirty="0" err="1">
                <a:effectLst/>
                <a:latin typeface="Roboto" panose="02000000000000000000" pitchFamily="2" charset="0"/>
              </a:rPr>
              <a:t>Everyone</a:t>
            </a:r>
            <a:r>
              <a:rPr lang="da-DK" sz="800" b="0" i="0" dirty="0">
                <a:effectLst/>
                <a:latin typeface="Roboto" panose="02000000000000000000" pitchFamily="2" charset="0"/>
              </a:rPr>
              <a:t> </a:t>
            </a:r>
            <a:r>
              <a:rPr lang="da-DK" sz="800" b="0" i="0" dirty="0" err="1">
                <a:effectLst/>
                <a:latin typeface="Roboto" panose="02000000000000000000" pitchFamily="2" charset="0"/>
              </a:rPr>
              <a:t>counts</a:t>
            </a:r>
            <a:r>
              <a:rPr lang="da-DK" sz="800" b="0" i="0" dirty="0">
                <a:effectLst/>
                <a:latin typeface="Roboto" panose="02000000000000000000" pitchFamily="2" charset="0"/>
              </a:rPr>
              <a:t>? Design </a:t>
            </a:r>
            <a:r>
              <a:rPr lang="da-DK" sz="800" b="0" i="0" dirty="0" err="1">
                <a:effectLst/>
                <a:latin typeface="Roboto" panose="02000000000000000000" pitchFamily="2" charset="0"/>
              </a:rPr>
              <a:t>considerations</a:t>
            </a:r>
            <a:r>
              <a:rPr lang="da-DK" sz="800" b="0" i="0" dirty="0">
                <a:effectLst/>
                <a:latin typeface="Roboto" panose="02000000000000000000" pitchFamily="2" charset="0"/>
              </a:rPr>
              <a:t> in online citizen science </a:t>
            </a:r>
            <a:r>
              <a:rPr lang="da-DK" sz="800" b="0" i="1" dirty="0">
                <a:effectLst/>
                <a:latin typeface="Roboto" panose="02000000000000000000" pitchFamily="2" charset="0"/>
              </a:rPr>
              <a:t>JCOM</a:t>
            </a:r>
            <a:r>
              <a:rPr lang="da-DK" sz="800" b="0" i="0" dirty="0">
                <a:effectLst/>
                <a:latin typeface="Roboto" panose="02000000000000000000" pitchFamily="2" charset="0"/>
              </a:rPr>
              <a:t> 18(01), A04. </a:t>
            </a:r>
            <a:r>
              <a:rPr lang="da-DK" sz="800" b="0" i="0" dirty="0">
                <a:effectLst/>
                <a:latin typeface="Roboto" panose="02000000000000000000" pitchFamily="2" charset="0"/>
                <a:hlinkClick r:id="rId6"/>
              </a:rPr>
              <a:t>https://doi.org/10.22323/2.18010204</a:t>
            </a:r>
            <a:r>
              <a:rPr lang="da-DK" sz="800" b="0" i="0" dirty="0">
                <a:effectLst/>
                <a:latin typeface="Roboto" panose="02000000000000000000" pitchFamily="2" charset="0"/>
              </a:rPr>
              <a:t> </a:t>
            </a:r>
            <a:endParaRPr lang="da-DK" sz="1600" dirty="0">
              <a:latin typeface="+mn-lt"/>
            </a:endParaRPr>
          </a:p>
        </p:txBody>
      </p:sp>
    </p:spTree>
    <p:extLst>
      <p:ext uri="{BB962C8B-B14F-4D97-AF65-F5344CB8AC3E}">
        <p14:creationId xmlns:p14="http://schemas.microsoft.com/office/powerpoint/2010/main" val="4195480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B8EE2B-2964-6370-7541-82D27AB48FC3}"/>
              </a:ext>
            </a:extLst>
          </p:cNvPr>
          <p:cNvSpPr>
            <a:spLocks noGrp="1"/>
          </p:cNvSpPr>
          <p:nvPr>
            <p:ph type="body" sz="quarter" idx="10"/>
          </p:nvPr>
        </p:nvSpPr>
        <p:spPr/>
        <p:txBody>
          <a:bodyPr/>
          <a:lstStyle/>
          <a:p>
            <a:r>
              <a:rPr lang="en-US"/>
              <a:t>Public &amp; Patient </a:t>
            </a:r>
            <a:br>
              <a:rPr lang="en-US"/>
            </a:br>
            <a:r>
              <a:rPr lang="en-US"/>
              <a:t>Involvement (PPI)</a:t>
            </a:r>
            <a:endParaRPr lang="da-DK"/>
          </a:p>
        </p:txBody>
      </p:sp>
      <p:pic>
        <p:nvPicPr>
          <p:cNvPr id="4" name="Picture 3">
            <a:extLst>
              <a:ext uri="{FF2B5EF4-FFF2-40B4-BE49-F238E27FC236}">
                <a16:creationId xmlns:a16="http://schemas.microsoft.com/office/drawing/2014/main" id="{E9180D95-C174-4C56-6565-C569412FB904}"/>
              </a:ext>
            </a:extLst>
          </p:cNvPr>
          <p:cNvPicPr>
            <a:picLocks noChangeAspect="1"/>
          </p:cNvPicPr>
          <p:nvPr/>
        </p:nvPicPr>
        <p:blipFill>
          <a:blip r:embed="rId2"/>
          <a:stretch>
            <a:fillRect/>
          </a:stretch>
        </p:blipFill>
        <p:spPr>
          <a:xfrm>
            <a:off x="0" y="1338875"/>
            <a:ext cx="5423493" cy="3846695"/>
          </a:xfrm>
          <a:prstGeom prst="rect">
            <a:avLst/>
          </a:prstGeom>
        </p:spPr>
      </p:pic>
      <p:sp>
        <p:nvSpPr>
          <p:cNvPr id="5" name="TextBox 4">
            <a:extLst>
              <a:ext uri="{FF2B5EF4-FFF2-40B4-BE49-F238E27FC236}">
                <a16:creationId xmlns:a16="http://schemas.microsoft.com/office/drawing/2014/main" id="{5D859D4F-3407-3F2A-4930-B7403AEFE76A}"/>
              </a:ext>
            </a:extLst>
          </p:cNvPr>
          <p:cNvSpPr txBox="1"/>
          <p:nvPr/>
        </p:nvSpPr>
        <p:spPr>
          <a:xfrm>
            <a:off x="0" y="5390084"/>
            <a:ext cx="5423493" cy="430887"/>
          </a:xfrm>
          <a:prstGeom prst="rect">
            <a:avLst/>
          </a:prstGeom>
          <a:noFill/>
        </p:spPr>
        <p:txBody>
          <a:bodyPr wrap="square" rtlCol="0">
            <a:spAutoFit/>
          </a:bodyPr>
          <a:lstStyle/>
          <a:p>
            <a:r>
              <a:rPr lang="en-US" sz="1100"/>
              <a:t>Marks et al. 2022: </a:t>
            </a:r>
            <a:r>
              <a:rPr lang="en-US" sz="1100" b="0" i="0">
                <a:solidFill>
                  <a:srgbClr val="282828"/>
                </a:solidFill>
                <a:effectLst/>
                <a:hlinkClick r:id="rId3"/>
              </a:rPr>
              <a:t>A Scoping Review of Citizen Science Approaches in Chronic Disease Prevention</a:t>
            </a:r>
            <a:endParaRPr lang="en-US" sz="1100" b="0" i="0">
              <a:solidFill>
                <a:srgbClr val="282828"/>
              </a:solidFill>
              <a:effectLst/>
            </a:endParaRPr>
          </a:p>
        </p:txBody>
      </p:sp>
      <p:sp>
        <p:nvSpPr>
          <p:cNvPr id="6" name="Oval 5">
            <a:extLst>
              <a:ext uri="{FF2B5EF4-FFF2-40B4-BE49-F238E27FC236}">
                <a16:creationId xmlns:a16="http://schemas.microsoft.com/office/drawing/2014/main" id="{D01D11A5-7A44-D567-4E4B-9A2CA0B5392E}"/>
              </a:ext>
            </a:extLst>
          </p:cNvPr>
          <p:cNvSpPr/>
          <p:nvPr/>
        </p:nvSpPr>
        <p:spPr bwMode="auto">
          <a:xfrm>
            <a:off x="-116731" y="4348263"/>
            <a:ext cx="6027906" cy="418289"/>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pic>
        <p:nvPicPr>
          <p:cNvPr id="8" name="Picture 7">
            <a:extLst>
              <a:ext uri="{FF2B5EF4-FFF2-40B4-BE49-F238E27FC236}">
                <a16:creationId xmlns:a16="http://schemas.microsoft.com/office/drawing/2014/main" id="{8E472E27-EA4F-8F04-4B8F-5757954BD149}"/>
              </a:ext>
            </a:extLst>
          </p:cNvPr>
          <p:cNvPicPr>
            <a:picLocks noChangeAspect="1"/>
          </p:cNvPicPr>
          <p:nvPr/>
        </p:nvPicPr>
        <p:blipFill>
          <a:blip r:embed="rId4"/>
          <a:stretch>
            <a:fillRect/>
          </a:stretch>
        </p:blipFill>
        <p:spPr>
          <a:xfrm>
            <a:off x="5985579" y="2586149"/>
            <a:ext cx="6186526" cy="1352145"/>
          </a:xfrm>
          <a:prstGeom prst="rect">
            <a:avLst/>
          </a:prstGeom>
        </p:spPr>
      </p:pic>
      <p:pic>
        <p:nvPicPr>
          <p:cNvPr id="10" name="Picture 9">
            <a:extLst>
              <a:ext uri="{FF2B5EF4-FFF2-40B4-BE49-F238E27FC236}">
                <a16:creationId xmlns:a16="http://schemas.microsoft.com/office/drawing/2014/main" id="{A8235CEF-5129-3C1C-6EFE-765CE6ADDACE}"/>
              </a:ext>
            </a:extLst>
          </p:cNvPr>
          <p:cNvPicPr>
            <a:picLocks noChangeAspect="1"/>
          </p:cNvPicPr>
          <p:nvPr/>
        </p:nvPicPr>
        <p:blipFill>
          <a:blip r:embed="rId5"/>
          <a:stretch>
            <a:fillRect/>
          </a:stretch>
        </p:blipFill>
        <p:spPr>
          <a:xfrm>
            <a:off x="5965687" y="44358"/>
            <a:ext cx="6226311" cy="2589034"/>
          </a:xfrm>
          <a:prstGeom prst="rect">
            <a:avLst/>
          </a:prstGeom>
        </p:spPr>
      </p:pic>
      <p:pic>
        <p:nvPicPr>
          <p:cNvPr id="12" name="Picture 11">
            <a:extLst>
              <a:ext uri="{FF2B5EF4-FFF2-40B4-BE49-F238E27FC236}">
                <a16:creationId xmlns:a16="http://schemas.microsoft.com/office/drawing/2014/main" id="{65075C4A-02BA-03A1-85E0-9DD3BCB22A5B}"/>
              </a:ext>
            </a:extLst>
          </p:cNvPr>
          <p:cNvPicPr>
            <a:picLocks noChangeAspect="1"/>
          </p:cNvPicPr>
          <p:nvPr/>
        </p:nvPicPr>
        <p:blipFill>
          <a:blip r:embed="rId6"/>
          <a:stretch>
            <a:fillRect/>
          </a:stretch>
        </p:blipFill>
        <p:spPr>
          <a:xfrm>
            <a:off x="6622093" y="4128785"/>
            <a:ext cx="5569905" cy="2729215"/>
          </a:xfrm>
          <a:prstGeom prst="rect">
            <a:avLst/>
          </a:prstGeom>
        </p:spPr>
      </p:pic>
    </p:spTree>
    <p:extLst>
      <p:ext uri="{BB962C8B-B14F-4D97-AF65-F5344CB8AC3E}">
        <p14:creationId xmlns:p14="http://schemas.microsoft.com/office/powerpoint/2010/main" val="179213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4B1A8C-8223-F50C-270C-A20164A7B4D4}"/>
              </a:ext>
            </a:extLst>
          </p:cNvPr>
          <p:cNvSpPr/>
          <p:nvPr/>
        </p:nvSpPr>
        <p:spPr>
          <a:xfrm>
            <a:off x="0" y="5743575"/>
            <a:ext cx="12192000" cy="11144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xt Placeholder 2">
            <a:extLst>
              <a:ext uri="{FF2B5EF4-FFF2-40B4-BE49-F238E27FC236}">
                <a16:creationId xmlns:a16="http://schemas.microsoft.com/office/drawing/2014/main" id="{00F13828-A57F-C60B-FD4F-97F8DFA18862}"/>
              </a:ext>
            </a:extLst>
          </p:cNvPr>
          <p:cNvSpPr>
            <a:spLocks noGrp="1"/>
          </p:cNvSpPr>
          <p:nvPr>
            <p:ph type="body" sz="quarter" idx="11"/>
          </p:nvPr>
        </p:nvSpPr>
        <p:spPr>
          <a:xfrm>
            <a:off x="610940" y="986404"/>
            <a:ext cx="10963275" cy="422275"/>
          </a:xfrm>
        </p:spPr>
        <p:txBody>
          <a:bodyPr/>
          <a:lstStyle/>
          <a:p>
            <a:r>
              <a:rPr lang="en-US" sz="2400"/>
              <a:t>Environmental monitoring projects</a:t>
            </a:r>
            <a:endParaRPr lang="da-DK" sz="2400"/>
          </a:p>
        </p:txBody>
      </p:sp>
      <p:sp>
        <p:nvSpPr>
          <p:cNvPr id="4" name="Text Placeholder 3">
            <a:extLst>
              <a:ext uri="{FF2B5EF4-FFF2-40B4-BE49-F238E27FC236}">
                <a16:creationId xmlns:a16="http://schemas.microsoft.com/office/drawing/2014/main" id="{DC891FC5-36A7-F815-3D82-84FFB68AEEAC}"/>
              </a:ext>
            </a:extLst>
          </p:cNvPr>
          <p:cNvSpPr>
            <a:spLocks noGrp="1"/>
          </p:cNvSpPr>
          <p:nvPr>
            <p:ph type="body" sz="quarter" idx="10"/>
          </p:nvPr>
        </p:nvSpPr>
        <p:spPr/>
        <p:txBody>
          <a:bodyPr/>
          <a:lstStyle/>
          <a:p>
            <a:r>
              <a:rPr lang="en-US"/>
              <a:t>Volunteers’ </a:t>
            </a:r>
            <a:r>
              <a:rPr lang="en-US" dirty="0"/>
              <a:t>motivations</a:t>
            </a:r>
            <a:endParaRPr lang="da-DK" dirty="0"/>
          </a:p>
        </p:txBody>
      </p:sp>
      <p:graphicFrame>
        <p:nvGraphicFramePr>
          <p:cNvPr id="5" name="Table 2">
            <a:extLst>
              <a:ext uri="{FF2B5EF4-FFF2-40B4-BE49-F238E27FC236}">
                <a16:creationId xmlns:a16="http://schemas.microsoft.com/office/drawing/2014/main" id="{C73C0185-C867-AEAC-47A0-4F50C3738DE4}"/>
              </a:ext>
            </a:extLst>
          </p:cNvPr>
          <p:cNvGraphicFramePr>
            <a:graphicFrameLocks noGrp="1"/>
          </p:cNvGraphicFramePr>
          <p:nvPr>
            <p:extLst>
              <p:ext uri="{D42A27DB-BD31-4B8C-83A1-F6EECF244321}">
                <p14:modId xmlns:p14="http://schemas.microsoft.com/office/powerpoint/2010/main" val="3464245760"/>
              </p:ext>
            </p:extLst>
          </p:nvPr>
        </p:nvGraphicFramePr>
        <p:xfrm>
          <a:off x="466292" y="1499629"/>
          <a:ext cx="11252570" cy="5161338"/>
        </p:xfrm>
        <a:graphic>
          <a:graphicData uri="http://schemas.openxmlformats.org/drawingml/2006/table">
            <a:tbl>
              <a:tblPr firstRow="1" bandRow="1">
                <a:tableStyleId>{17292A2E-F333-43FB-9621-5CBBE7FDCDCB}</a:tableStyleId>
              </a:tblPr>
              <a:tblGrid>
                <a:gridCol w="2383135">
                  <a:extLst>
                    <a:ext uri="{9D8B030D-6E8A-4147-A177-3AD203B41FA5}">
                      <a16:colId xmlns:a16="http://schemas.microsoft.com/office/drawing/2014/main" val="156648362"/>
                    </a:ext>
                  </a:extLst>
                </a:gridCol>
                <a:gridCol w="4536504">
                  <a:extLst>
                    <a:ext uri="{9D8B030D-6E8A-4147-A177-3AD203B41FA5}">
                      <a16:colId xmlns:a16="http://schemas.microsoft.com/office/drawing/2014/main" val="872222188"/>
                    </a:ext>
                  </a:extLst>
                </a:gridCol>
                <a:gridCol w="4332931">
                  <a:extLst>
                    <a:ext uri="{9D8B030D-6E8A-4147-A177-3AD203B41FA5}">
                      <a16:colId xmlns:a16="http://schemas.microsoft.com/office/drawing/2014/main" val="3761636664"/>
                    </a:ext>
                  </a:extLst>
                </a:gridCol>
              </a:tblGrid>
              <a:tr h="361759">
                <a:tc>
                  <a:txBody>
                    <a:bodyPr/>
                    <a:lstStyle/>
                    <a:p>
                      <a:r>
                        <a:rPr lang="da-DK" err="1"/>
                        <a:t>Motivational</a:t>
                      </a:r>
                      <a:r>
                        <a:rPr lang="da-DK"/>
                        <a:t> </a:t>
                      </a:r>
                      <a:r>
                        <a:rPr lang="da-DK" err="1"/>
                        <a:t>function</a:t>
                      </a:r>
                      <a:endParaRPr lang="en-GB">
                        <a:solidFill>
                          <a:schemeClr val="bg1"/>
                        </a:solidFill>
                      </a:endParaRPr>
                    </a:p>
                  </a:txBody>
                  <a:tcPr/>
                </a:tc>
                <a:tc>
                  <a:txBody>
                    <a:bodyPr/>
                    <a:lstStyle/>
                    <a:p>
                      <a:r>
                        <a:rPr lang="da-DK" err="1"/>
                        <a:t>Specific</a:t>
                      </a:r>
                      <a:r>
                        <a:rPr lang="da-DK"/>
                        <a:t> motivation</a:t>
                      </a:r>
                      <a:endParaRPr lang="en-GB">
                        <a:solidFill>
                          <a:schemeClr val="bg1"/>
                        </a:solidFill>
                      </a:endParaRPr>
                    </a:p>
                  </a:txBody>
                  <a:tcPr/>
                </a:tc>
                <a:tc>
                  <a:txBody>
                    <a:bodyPr/>
                    <a:lstStyle/>
                    <a:p>
                      <a:r>
                        <a:rPr lang="da-DK" err="1"/>
                        <a:t>Sources</a:t>
                      </a:r>
                      <a:endParaRPr lang="en-GB">
                        <a:solidFill>
                          <a:schemeClr val="bg1"/>
                        </a:solidFill>
                      </a:endParaRPr>
                    </a:p>
                  </a:txBody>
                  <a:tcPr/>
                </a:tc>
                <a:extLst>
                  <a:ext uri="{0D108BD9-81ED-4DB2-BD59-A6C34878D82A}">
                    <a16:rowId xmlns:a16="http://schemas.microsoft.com/office/drawing/2014/main" val="83162542"/>
                  </a:ext>
                </a:extLst>
              </a:tr>
              <a:tr h="685686">
                <a:tc rowSpan="2">
                  <a:txBody>
                    <a:bodyPr/>
                    <a:lstStyle/>
                    <a:p>
                      <a:pPr algn="ctr"/>
                      <a:r>
                        <a:rPr lang="da-DK" sz="2000" b="1"/>
                        <a:t>Values</a:t>
                      </a:r>
                      <a:endParaRPr lang="en-GB" sz="2000" b="1"/>
                    </a:p>
                  </a:txBody>
                  <a:tcPr anchor="ctr">
                    <a:lnB w="12700" cap="flat" cmpd="sng" algn="ctr">
                      <a:solidFill>
                        <a:srgbClr val="A9D18E"/>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t>Interest in wildlife</a:t>
                      </a:r>
                      <a:br>
                        <a:rPr lang="en-GB" sz="1800"/>
                      </a:br>
                      <a:r>
                        <a:rPr lang="en-GB" sz="1800"/>
                        <a:t>Concern for the environment, wildlife or conservation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300"/>
                        <a:t>Weston et al. 2006, Davies et al. 2011, </a:t>
                      </a:r>
                      <a:r>
                        <a:rPr lang="da-DK" sz="1300" err="1"/>
                        <a:t>Hobbs</a:t>
                      </a:r>
                      <a:r>
                        <a:rPr lang="da-DK" sz="1300"/>
                        <a:t> and White 2012, Johnson et al. 2014, Wright et al. 2015, </a:t>
                      </a:r>
                      <a:r>
                        <a:rPr lang="da-DK" sz="1300" err="1"/>
                        <a:t>Geoghegan</a:t>
                      </a:r>
                      <a:r>
                        <a:rPr lang="da-DK" sz="1300"/>
                        <a:t> et al. 2016, Martin et al. 2016</a:t>
                      </a:r>
                    </a:p>
                  </a:txBody>
                  <a:tcPr/>
                </a:tc>
                <a:extLst>
                  <a:ext uri="{0D108BD9-81ED-4DB2-BD59-A6C34878D82A}">
                    <a16:rowId xmlns:a16="http://schemas.microsoft.com/office/drawing/2014/main" val="1196693905"/>
                  </a:ext>
                </a:extLst>
              </a:tr>
              <a:tr h="685686">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t>Contribution to science and data collection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a:t>Davies et al. 2011, Hobbs and White 2012, Wright et al. 2015, </a:t>
                      </a:r>
                      <a:r>
                        <a:rPr lang="da-DK" sz="1300" err="1"/>
                        <a:t>Geoghegan</a:t>
                      </a:r>
                      <a:r>
                        <a:rPr lang="da-DK" sz="1300"/>
                        <a:t> et al. 2016, </a:t>
                      </a:r>
                      <a:r>
                        <a:rPr lang="en-GB" sz="1300"/>
                        <a:t>Martin et al. 2016</a:t>
                      </a:r>
                      <a:endParaRPr lang="en-GB" sz="1300">
                        <a:ea typeface="Calibri"/>
                        <a:cs typeface="Times New Roman"/>
                      </a:endParaRPr>
                    </a:p>
                  </a:txBody>
                  <a:tcPr/>
                </a:tc>
                <a:extLst>
                  <a:ext uri="{0D108BD9-81ED-4DB2-BD59-A6C34878D82A}">
                    <a16:rowId xmlns:a16="http://schemas.microsoft.com/office/drawing/2014/main" val="4080247753"/>
                  </a:ext>
                </a:extLst>
              </a:tr>
              <a:tr h="685686">
                <a:tc>
                  <a:txBody>
                    <a:bodyPr/>
                    <a:lstStyle/>
                    <a:p>
                      <a:pPr algn="ctr"/>
                      <a:r>
                        <a:rPr lang="da-DK" sz="2000" b="1" err="1"/>
                        <a:t>Understanding</a:t>
                      </a:r>
                      <a:endParaRPr lang="en-GB" sz="2000" b="1"/>
                    </a:p>
                  </a:txBody>
                  <a:tcPr anchor="ctr">
                    <a:lnT w="12700" cap="flat" cmpd="sng" algn="ctr">
                      <a:solidFill>
                        <a:srgbClr val="A9D18E"/>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t>Desire to learn and exchange knowledge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300"/>
                        <a:t>Bell et al. 2008, Thiel et al. 2014,  Martin et al. 2016</a:t>
                      </a:r>
                      <a:endParaRPr lang="en-GB" sz="1300">
                        <a:ea typeface="Calibri"/>
                        <a:cs typeface="Times New Roman"/>
                      </a:endParaRPr>
                    </a:p>
                  </a:txBody>
                  <a:tcPr/>
                </a:tc>
                <a:extLst>
                  <a:ext uri="{0D108BD9-81ED-4DB2-BD59-A6C34878D82A}">
                    <a16:rowId xmlns:a16="http://schemas.microsoft.com/office/drawing/2014/main" val="582732767"/>
                  </a:ext>
                </a:extLst>
              </a:tr>
              <a:tr h="685686">
                <a:tc rowSpan="2">
                  <a:txBody>
                    <a:bodyPr/>
                    <a:lstStyle/>
                    <a:p>
                      <a:pPr algn="ctr"/>
                      <a:r>
                        <a:rPr lang="da-DK" sz="2000" b="1" err="1"/>
                        <a:t>Recreation</a:t>
                      </a:r>
                      <a:r>
                        <a:rPr lang="da-DK" sz="2000" b="1"/>
                        <a:t> / </a:t>
                      </a:r>
                    </a:p>
                    <a:p>
                      <a:pPr algn="ctr"/>
                      <a:r>
                        <a:rPr lang="da-DK" sz="2000" b="1"/>
                        <a:t>Enhancement</a:t>
                      </a:r>
                      <a:endParaRPr lang="en-GB" sz="2000" b="1"/>
                    </a:p>
                  </a:txBody>
                  <a:tcPr anchor="ctr">
                    <a:lnB w="12700" cap="flat" cmpd="sng" algn="ctr">
                      <a:solidFill>
                        <a:srgbClr val="A9D18E"/>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t>Opportunity to spend time in nature or outdoors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a:t>Bell et al. 2008, Johnson et al. 2014, Wright et al. 2015</a:t>
                      </a:r>
                    </a:p>
                  </a:txBody>
                  <a:tcPr/>
                </a:tc>
                <a:extLst>
                  <a:ext uri="{0D108BD9-81ED-4DB2-BD59-A6C34878D82A}">
                    <a16:rowId xmlns:a16="http://schemas.microsoft.com/office/drawing/2014/main" val="856126341"/>
                  </a:ext>
                </a:extLst>
              </a:tr>
              <a:tr h="685686">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t>Gaining public recognition for their efforts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err="1"/>
                        <a:t>Thiel</a:t>
                      </a:r>
                      <a:r>
                        <a:rPr lang="en-GB" sz="1300"/>
                        <a:t> et al. 2014</a:t>
                      </a:r>
                      <a:endParaRPr lang="en-GB" sz="1300">
                        <a:ea typeface="Calibri"/>
                        <a:cs typeface="Times New Roman"/>
                      </a:endParaRPr>
                    </a:p>
                  </a:txBody>
                  <a:tcPr/>
                </a:tc>
                <a:extLst>
                  <a:ext uri="{0D108BD9-81ED-4DB2-BD59-A6C34878D82A}">
                    <a16:rowId xmlns:a16="http://schemas.microsoft.com/office/drawing/2014/main" val="3329942058"/>
                  </a:ext>
                </a:extLst>
              </a:tr>
              <a:tr h="432000">
                <a:tc rowSpan="2">
                  <a:txBody>
                    <a:bodyPr/>
                    <a:lstStyle/>
                    <a:p>
                      <a:pPr algn="ctr"/>
                      <a:r>
                        <a:rPr lang="da-DK" sz="2000" b="1"/>
                        <a:t>Social</a:t>
                      </a:r>
                      <a:endParaRPr lang="en-GB" sz="2000" b="1"/>
                    </a:p>
                  </a:txBody>
                  <a:tcPr anchor="ctr">
                    <a:lnT w="12700" cap="flat" cmpd="sng" algn="ctr">
                      <a:solidFill>
                        <a:srgbClr val="A9D18E"/>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a:t>Social </a:t>
                      </a:r>
                      <a:r>
                        <a:rPr lang="da-DK" sz="1800" err="1"/>
                        <a:t>interactions</a:t>
                      </a:r>
                      <a:endParaRPr lang="da-DK" sz="18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a:t>Bell et al. 2008</a:t>
                      </a:r>
                    </a:p>
                  </a:txBody>
                  <a:tcPr/>
                </a:tc>
                <a:extLst>
                  <a:ext uri="{0D108BD9-81ED-4DB2-BD59-A6C34878D82A}">
                    <a16:rowId xmlns:a16="http://schemas.microsoft.com/office/drawing/2014/main" val="3980485603"/>
                  </a:ext>
                </a:extLst>
              </a:tr>
              <a:tr h="432000">
                <a:tc vMerge="1">
                  <a:txBody>
                    <a:bodyPr/>
                    <a:lstStyle/>
                    <a:p>
                      <a:endParaRPr lang="en-GB"/>
                    </a:p>
                  </a:txBody>
                  <a:tcPr/>
                </a:tc>
                <a:tc>
                  <a:txBody>
                    <a:bodyPr/>
                    <a:lstStyle/>
                    <a:p>
                      <a:r>
                        <a:rPr lang="da-DK" err="1"/>
                        <a:t>Collectivism</a:t>
                      </a:r>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err="1"/>
                        <a:t>Rotman</a:t>
                      </a:r>
                      <a:r>
                        <a:rPr lang="en-GB" sz="1300"/>
                        <a:t> et al. 2012</a:t>
                      </a:r>
                      <a:endParaRPr lang="en-GB" sz="1300">
                        <a:ea typeface="Calibri"/>
                        <a:cs typeface="Times New Roman"/>
                      </a:endParaRPr>
                    </a:p>
                  </a:txBody>
                  <a:tcPr/>
                </a:tc>
                <a:extLst>
                  <a:ext uri="{0D108BD9-81ED-4DB2-BD59-A6C34878D82A}">
                    <a16:rowId xmlns:a16="http://schemas.microsoft.com/office/drawing/2014/main" val="3312139211"/>
                  </a:ext>
                </a:extLst>
              </a:tr>
            </a:tbl>
          </a:graphicData>
        </a:graphic>
      </p:graphicFrame>
    </p:spTree>
    <p:extLst>
      <p:ext uri="{BB962C8B-B14F-4D97-AF65-F5344CB8AC3E}">
        <p14:creationId xmlns:p14="http://schemas.microsoft.com/office/powerpoint/2010/main" val="29526671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a:t>Citizen science methodologies by levels of participation</a:t>
            </a:r>
          </a:p>
        </p:txBody>
      </p:sp>
      <p:pic>
        <p:nvPicPr>
          <p:cNvPr id="4098" name="Picture 2" descr="https://www.niehs.nih.gov/research/supported/translational/community/research_enterpris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618" y="110510"/>
            <a:ext cx="8684071" cy="65392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7908675" y="298961"/>
            <a:ext cx="4283325" cy="582714"/>
          </a:xfrm>
          <a:prstGeom prst="rect">
            <a:avLst/>
          </a:prstGeom>
        </p:spPr>
      </p:pic>
      <p:pic>
        <p:nvPicPr>
          <p:cNvPr id="5" name="Picture 4"/>
          <p:cNvPicPr>
            <a:picLocks noChangeAspect="1"/>
          </p:cNvPicPr>
          <p:nvPr/>
        </p:nvPicPr>
        <p:blipFill>
          <a:blip r:embed="rId4"/>
          <a:stretch>
            <a:fillRect/>
          </a:stretch>
        </p:blipFill>
        <p:spPr>
          <a:xfrm>
            <a:off x="7740713" y="6190190"/>
            <a:ext cx="4192952" cy="459580"/>
          </a:xfrm>
          <a:prstGeom prst="rect">
            <a:avLst/>
          </a:prstGeom>
        </p:spPr>
      </p:pic>
    </p:spTree>
    <p:extLst>
      <p:ext uri="{BB962C8B-B14F-4D97-AF65-F5344CB8AC3E}">
        <p14:creationId xmlns:p14="http://schemas.microsoft.com/office/powerpoint/2010/main" val="2424420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E82B00B-F761-2CC0-9247-BE1726682E7A}"/>
              </a:ext>
            </a:extLst>
          </p:cNvPr>
          <p:cNvSpPr>
            <a:spLocks noGrp="1"/>
          </p:cNvSpPr>
          <p:nvPr>
            <p:ph type="body" sz="quarter" idx="12"/>
          </p:nvPr>
        </p:nvSpPr>
        <p:spPr>
          <a:xfrm>
            <a:off x="610940" y="1470498"/>
            <a:ext cx="10963275" cy="3657600"/>
          </a:xfrm>
        </p:spPr>
        <p:txBody>
          <a:bodyPr/>
          <a:lstStyle/>
          <a:p>
            <a:pPr marL="285750" indent="-285750">
              <a:buFont typeface="Arial" panose="020B0604020202020204" pitchFamily="34" charset="0"/>
              <a:buChar char="•"/>
            </a:pPr>
            <a:r>
              <a:rPr lang="en-US" sz="1600" dirty="0"/>
              <a:t>Gain an understanding of Citizen Science (CS) methodologies within the broader context of Open Science (OS)</a:t>
            </a:r>
          </a:p>
          <a:p>
            <a:pPr marL="285750" indent="-285750">
              <a:buFont typeface="Arial" panose="020B0604020202020204" pitchFamily="34" charset="0"/>
              <a:buChar char="•"/>
            </a:pPr>
            <a:r>
              <a:rPr lang="en-US" sz="1600" dirty="0"/>
              <a:t>Acquire the skills to conceptualize and implement new research initiatives using CS approaches or integrate CS methodologies into existing research projects</a:t>
            </a:r>
          </a:p>
          <a:p>
            <a:pPr marL="285750" indent="-285750">
              <a:buFont typeface="Arial" panose="020B0604020202020204" pitchFamily="34" charset="0"/>
              <a:buChar char="•"/>
            </a:pPr>
            <a:r>
              <a:rPr lang="en-US" sz="1600" dirty="0"/>
              <a:t>Utilize structured decision frameworks to evaluate the appropriateness of CS for specific research projects or ideas</a:t>
            </a:r>
          </a:p>
          <a:p>
            <a:pPr marL="285750" indent="-285750">
              <a:buFont typeface="Arial" panose="020B0604020202020204" pitchFamily="34" charset="0"/>
              <a:buChar char="•"/>
            </a:pPr>
            <a:r>
              <a:rPr lang="en-US" sz="1600" dirty="0"/>
              <a:t>Master the principles of data management and public outreach in line with OS standards, using tools like the Data Charter for Citizen Science</a:t>
            </a:r>
          </a:p>
          <a:p>
            <a:pPr marL="285750" indent="-285750">
              <a:buFont typeface="Arial" panose="020B0604020202020204" pitchFamily="34" charset="0"/>
              <a:buChar char="•"/>
            </a:pPr>
            <a:r>
              <a:rPr lang="en-US" sz="1600" dirty="0"/>
              <a:t>Learn best practices for data management, including understanding FAIR (</a:t>
            </a:r>
            <a:r>
              <a:rPr lang="da-DK" sz="1600" dirty="0" err="1"/>
              <a:t>Findable</a:t>
            </a:r>
            <a:r>
              <a:rPr lang="da-DK" sz="1600" dirty="0"/>
              <a:t>, </a:t>
            </a:r>
            <a:r>
              <a:rPr lang="da-DK" sz="1600" dirty="0" err="1"/>
              <a:t>Accessible</a:t>
            </a:r>
            <a:r>
              <a:rPr lang="da-DK" sz="1600" dirty="0"/>
              <a:t>, </a:t>
            </a:r>
            <a:r>
              <a:rPr lang="da-DK" sz="1600" dirty="0" err="1"/>
              <a:t>Interoperable</a:t>
            </a:r>
            <a:r>
              <a:rPr lang="da-DK" sz="1600" dirty="0"/>
              <a:t> and </a:t>
            </a:r>
            <a:r>
              <a:rPr lang="da-DK" sz="1600" dirty="0" err="1"/>
              <a:t>Reusable</a:t>
            </a:r>
            <a:r>
              <a:rPr lang="en-US" sz="1600" dirty="0"/>
              <a:t>) data principles and employing effective data hygiene, standards, and formats</a:t>
            </a:r>
          </a:p>
          <a:p>
            <a:pPr marL="285750" indent="-285750">
              <a:buFont typeface="Arial" panose="020B0604020202020204" pitchFamily="34" charset="0"/>
              <a:buChar char="•"/>
            </a:pPr>
            <a:r>
              <a:rPr lang="en-US" sz="1600" dirty="0"/>
              <a:t>Acquire skills in volunteer management and understand the motivations and journeys of volunteers in CS</a:t>
            </a:r>
          </a:p>
          <a:p>
            <a:pPr marL="285750" indent="-285750">
              <a:buFont typeface="Arial" panose="020B0604020202020204" pitchFamily="34" charset="0"/>
              <a:buChar char="•"/>
            </a:pPr>
            <a:r>
              <a:rPr lang="en-US" sz="1600" dirty="0"/>
              <a:t>Develop strategies for effective communication and public outreach, crucial for the success and impact of CS projects.</a:t>
            </a:r>
          </a:p>
          <a:p>
            <a:pPr marL="285750" indent="-285750">
              <a:buFont typeface="Arial" panose="020B0604020202020204" pitchFamily="34" charset="0"/>
              <a:buChar char="•"/>
            </a:pPr>
            <a:r>
              <a:rPr lang="en-US" sz="1600" dirty="0"/>
              <a:t>Through interactive sessions, learn to formulate action plans or pitches for CS projects, integrating learned concepts in data management, volunteer management, and communication</a:t>
            </a:r>
          </a:p>
        </p:txBody>
      </p:sp>
      <p:sp>
        <p:nvSpPr>
          <p:cNvPr id="5" name="Text Placeholder 4">
            <a:extLst>
              <a:ext uri="{FF2B5EF4-FFF2-40B4-BE49-F238E27FC236}">
                <a16:creationId xmlns:a16="http://schemas.microsoft.com/office/drawing/2014/main" id="{2657115A-AFCC-3AF1-42EF-7C7D90AE4769}"/>
              </a:ext>
            </a:extLst>
          </p:cNvPr>
          <p:cNvSpPr>
            <a:spLocks noGrp="1"/>
          </p:cNvSpPr>
          <p:nvPr>
            <p:ph type="body" sz="quarter" idx="11"/>
          </p:nvPr>
        </p:nvSpPr>
        <p:spPr>
          <a:xfrm>
            <a:off x="610940" y="985321"/>
            <a:ext cx="10963275" cy="422275"/>
          </a:xfrm>
        </p:spPr>
        <p:txBody>
          <a:bodyPr/>
          <a:lstStyle/>
          <a:p>
            <a:r>
              <a:rPr lang="en-US" dirty="0"/>
              <a:t>Training Program 1: Learning outcomes</a:t>
            </a:r>
            <a:endParaRPr lang="da-DK" dirty="0"/>
          </a:p>
        </p:txBody>
      </p:sp>
      <p:sp>
        <p:nvSpPr>
          <p:cNvPr id="4" name="Text Placeholder 3">
            <a:extLst>
              <a:ext uri="{FF2B5EF4-FFF2-40B4-BE49-F238E27FC236}">
                <a16:creationId xmlns:a16="http://schemas.microsoft.com/office/drawing/2014/main" id="{FAADF9EA-9F8D-5533-8935-BC2B0F953E22}"/>
              </a:ext>
            </a:extLst>
          </p:cNvPr>
          <p:cNvSpPr>
            <a:spLocks noGrp="1"/>
          </p:cNvSpPr>
          <p:nvPr>
            <p:ph type="body" sz="quarter" idx="10"/>
          </p:nvPr>
        </p:nvSpPr>
        <p:spPr/>
        <p:txBody>
          <a:bodyPr/>
          <a:lstStyle/>
          <a:p>
            <a:r>
              <a:rPr lang="en-US" dirty="0"/>
              <a:t>Intervention Area: Research</a:t>
            </a:r>
            <a:endParaRPr lang="da-DK" dirty="0"/>
          </a:p>
        </p:txBody>
      </p:sp>
    </p:spTree>
    <p:extLst>
      <p:ext uri="{BB962C8B-B14F-4D97-AF65-F5344CB8AC3E}">
        <p14:creationId xmlns:p14="http://schemas.microsoft.com/office/powerpoint/2010/main" val="1703764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CFA24A-4BB6-4F6B-3531-4F3C0B5F599D}"/>
              </a:ext>
            </a:extLst>
          </p:cNvPr>
          <p:cNvSpPr>
            <a:spLocks noGrp="1"/>
          </p:cNvSpPr>
          <p:nvPr>
            <p:ph type="body" sz="quarter" idx="10"/>
          </p:nvPr>
        </p:nvSpPr>
        <p:spPr/>
        <p:txBody>
          <a:bodyPr/>
          <a:lstStyle/>
          <a:p>
            <a:r>
              <a:rPr lang="en-US"/>
              <a:t>Setting up for success</a:t>
            </a:r>
            <a:endParaRPr lang="da-DK"/>
          </a:p>
        </p:txBody>
      </p:sp>
      <p:sp>
        <p:nvSpPr>
          <p:cNvPr id="4" name="TextBox 3">
            <a:extLst>
              <a:ext uri="{FF2B5EF4-FFF2-40B4-BE49-F238E27FC236}">
                <a16:creationId xmlns:a16="http://schemas.microsoft.com/office/drawing/2014/main" id="{509AE7CF-F362-8DAE-EAF2-3564D4F76557}"/>
              </a:ext>
            </a:extLst>
          </p:cNvPr>
          <p:cNvSpPr txBox="1"/>
          <p:nvPr/>
        </p:nvSpPr>
        <p:spPr>
          <a:xfrm>
            <a:off x="6596743" y="5816048"/>
            <a:ext cx="5274244" cy="430887"/>
          </a:xfrm>
          <a:prstGeom prst="rect">
            <a:avLst/>
          </a:prstGeom>
          <a:noFill/>
        </p:spPr>
        <p:txBody>
          <a:bodyPr wrap="square" rtlCol="0">
            <a:spAutoFit/>
          </a:bodyPr>
          <a:lstStyle/>
          <a:p>
            <a:pPr lvl="0" algn="r" defTabSz="914400">
              <a:defRPr/>
            </a:pPr>
            <a:r>
              <a:rPr lang="da-DK" sz="1100" i="1" dirty="0" err="1"/>
              <a:t>Pocock</a:t>
            </a:r>
            <a:r>
              <a:rPr lang="da-DK" sz="1100" i="1" dirty="0"/>
              <a:t> et al. 2014: </a:t>
            </a:r>
            <a:r>
              <a:rPr lang="da-DK" sz="1100" i="1" dirty="0">
                <a:hlinkClick r:id="rId2"/>
              </a:rPr>
              <a:t>https://www.ceh.ac.uk/citizen-science-best-practice-guide</a:t>
            </a:r>
            <a:r>
              <a:rPr lang="da-DK" sz="1100" i="1" dirty="0"/>
              <a:t> </a:t>
            </a:r>
            <a:endParaRPr lang="en-GB" sz="1100" i="1" dirty="0"/>
          </a:p>
        </p:txBody>
      </p:sp>
      <p:pic>
        <p:nvPicPr>
          <p:cNvPr id="3" name="Picture 2">
            <a:extLst>
              <a:ext uri="{FF2B5EF4-FFF2-40B4-BE49-F238E27FC236}">
                <a16:creationId xmlns:a16="http://schemas.microsoft.com/office/drawing/2014/main" id="{2E72DA22-0FEE-65D8-4A01-B67AAECDF585}"/>
              </a:ext>
            </a:extLst>
          </p:cNvPr>
          <p:cNvPicPr>
            <a:picLocks noChangeAspect="1"/>
          </p:cNvPicPr>
          <p:nvPr/>
        </p:nvPicPr>
        <p:blipFill>
          <a:blip r:embed="rId3"/>
          <a:stretch>
            <a:fillRect/>
          </a:stretch>
        </p:blipFill>
        <p:spPr>
          <a:xfrm>
            <a:off x="7610837" y="1281119"/>
            <a:ext cx="3246056" cy="4534929"/>
          </a:xfrm>
          <a:prstGeom prst="rect">
            <a:avLst/>
          </a:prstGeom>
        </p:spPr>
      </p:pic>
      <p:sp>
        <p:nvSpPr>
          <p:cNvPr id="9" name="TextBox 8">
            <a:extLst>
              <a:ext uri="{FF2B5EF4-FFF2-40B4-BE49-F238E27FC236}">
                <a16:creationId xmlns:a16="http://schemas.microsoft.com/office/drawing/2014/main" id="{75F9A40A-004D-CBE4-EDAC-6DDAD6E7831F}"/>
              </a:ext>
            </a:extLst>
          </p:cNvPr>
          <p:cNvSpPr txBox="1"/>
          <p:nvPr/>
        </p:nvSpPr>
        <p:spPr>
          <a:xfrm>
            <a:off x="7174333" y="315617"/>
            <a:ext cx="5017666" cy="923330"/>
          </a:xfrm>
          <a:prstGeom prst="rect">
            <a:avLst/>
          </a:prstGeom>
          <a:noFill/>
        </p:spPr>
        <p:txBody>
          <a:bodyPr wrap="square">
            <a:spAutoFit/>
          </a:bodyPr>
          <a:lstStyle/>
          <a:p>
            <a:r>
              <a:rPr lang="en-GB" i="1">
                <a:solidFill>
                  <a:srgbClr val="FAA001"/>
                </a:solidFill>
              </a:rPr>
              <a:t>CS is a method like any other scientific method </a:t>
            </a:r>
          </a:p>
          <a:p>
            <a:r>
              <a:rPr lang="en-GB" i="1">
                <a:solidFill>
                  <a:srgbClr val="FAA001"/>
                </a:solidFill>
              </a:rPr>
              <a:t>– only use when appropriate!</a:t>
            </a:r>
          </a:p>
        </p:txBody>
      </p:sp>
      <p:pic>
        <p:nvPicPr>
          <p:cNvPr id="8" name="Picture 7">
            <a:extLst>
              <a:ext uri="{FF2B5EF4-FFF2-40B4-BE49-F238E27FC236}">
                <a16:creationId xmlns:a16="http://schemas.microsoft.com/office/drawing/2014/main" id="{99643187-297C-E105-EF43-258B796DF224}"/>
              </a:ext>
            </a:extLst>
          </p:cNvPr>
          <p:cNvPicPr>
            <a:picLocks noChangeAspect="1"/>
          </p:cNvPicPr>
          <p:nvPr/>
        </p:nvPicPr>
        <p:blipFill>
          <a:blip r:embed="rId4"/>
          <a:stretch>
            <a:fillRect/>
          </a:stretch>
        </p:blipFill>
        <p:spPr>
          <a:xfrm>
            <a:off x="610940" y="-9929"/>
            <a:ext cx="5881254" cy="6867929"/>
          </a:xfrm>
          <a:prstGeom prst="rect">
            <a:avLst/>
          </a:prstGeom>
        </p:spPr>
      </p:pic>
    </p:spTree>
    <p:extLst>
      <p:ext uri="{BB962C8B-B14F-4D97-AF65-F5344CB8AC3E}">
        <p14:creationId xmlns:p14="http://schemas.microsoft.com/office/powerpoint/2010/main" val="26268951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CFA24A-4BB6-4F6B-3531-4F3C0B5F599D}"/>
              </a:ext>
            </a:extLst>
          </p:cNvPr>
          <p:cNvSpPr>
            <a:spLocks noGrp="1"/>
          </p:cNvSpPr>
          <p:nvPr>
            <p:ph type="body" sz="quarter" idx="10"/>
          </p:nvPr>
        </p:nvSpPr>
        <p:spPr/>
        <p:txBody>
          <a:bodyPr/>
          <a:lstStyle/>
          <a:p>
            <a:r>
              <a:rPr lang="en-US"/>
              <a:t>Setting up for success</a:t>
            </a:r>
            <a:endParaRPr lang="da-DK"/>
          </a:p>
        </p:txBody>
      </p:sp>
      <p:sp>
        <p:nvSpPr>
          <p:cNvPr id="4" name="TextBox 3">
            <a:extLst>
              <a:ext uri="{FF2B5EF4-FFF2-40B4-BE49-F238E27FC236}">
                <a16:creationId xmlns:a16="http://schemas.microsoft.com/office/drawing/2014/main" id="{509AE7CF-F362-8DAE-EAF2-3564D4F76557}"/>
              </a:ext>
            </a:extLst>
          </p:cNvPr>
          <p:cNvSpPr txBox="1"/>
          <p:nvPr/>
        </p:nvSpPr>
        <p:spPr>
          <a:xfrm>
            <a:off x="5409978" y="5816048"/>
            <a:ext cx="6461009" cy="261610"/>
          </a:xfrm>
          <a:prstGeom prst="rect">
            <a:avLst/>
          </a:prstGeom>
          <a:noFill/>
        </p:spPr>
        <p:txBody>
          <a:bodyPr wrap="square" rtlCol="0">
            <a:spAutoFit/>
          </a:bodyPr>
          <a:lstStyle/>
          <a:p>
            <a:pPr lvl="0" algn="r" defTabSz="914400">
              <a:defRPr/>
            </a:pPr>
            <a:r>
              <a:rPr lang="da-DK" sz="1100" i="1" dirty="0" err="1"/>
              <a:t>Pocock</a:t>
            </a:r>
            <a:r>
              <a:rPr lang="da-DK" sz="1100" i="1" dirty="0"/>
              <a:t> et al. 2014: </a:t>
            </a:r>
            <a:r>
              <a:rPr lang="da-DK" sz="1100" i="1" dirty="0">
                <a:hlinkClick r:id="rId2"/>
              </a:rPr>
              <a:t>https://www.ceh.ac.uk/citizen-science-best-practice-guide</a:t>
            </a:r>
            <a:r>
              <a:rPr lang="da-DK" sz="1100" i="1" dirty="0"/>
              <a:t> </a:t>
            </a:r>
            <a:endParaRPr lang="en-GB" sz="1100" i="1" dirty="0"/>
          </a:p>
        </p:txBody>
      </p:sp>
      <p:pic>
        <p:nvPicPr>
          <p:cNvPr id="7" name="Picture 6">
            <a:extLst>
              <a:ext uri="{FF2B5EF4-FFF2-40B4-BE49-F238E27FC236}">
                <a16:creationId xmlns:a16="http://schemas.microsoft.com/office/drawing/2014/main" id="{8E534DA0-2BA9-25B1-FBE3-F69822CF6CA2}"/>
              </a:ext>
            </a:extLst>
          </p:cNvPr>
          <p:cNvPicPr>
            <a:picLocks noChangeAspect="1"/>
          </p:cNvPicPr>
          <p:nvPr/>
        </p:nvPicPr>
        <p:blipFill>
          <a:blip r:embed="rId3"/>
          <a:stretch>
            <a:fillRect/>
          </a:stretch>
        </p:blipFill>
        <p:spPr>
          <a:xfrm>
            <a:off x="461435" y="881675"/>
            <a:ext cx="5292842" cy="5976325"/>
          </a:xfrm>
          <a:prstGeom prst="rect">
            <a:avLst/>
          </a:prstGeom>
        </p:spPr>
      </p:pic>
      <p:pic>
        <p:nvPicPr>
          <p:cNvPr id="6" name="Picture 2">
            <a:extLst>
              <a:ext uri="{FF2B5EF4-FFF2-40B4-BE49-F238E27FC236}">
                <a16:creationId xmlns:a16="http://schemas.microsoft.com/office/drawing/2014/main" id="{35FD5260-ED0D-B1B8-89EE-521F3ACBDD1E}"/>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673" t="122" b="1"/>
          <a:stretch/>
        </p:blipFill>
        <p:spPr bwMode="auto">
          <a:xfrm>
            <a:off x="7426222" y="1265037"/>
            <a:ext cx="3276598" cy="4551011"/>
          </a:xfrm>
          <a:prstGeom prst="rect">
            <a:avLst/>
          </a:prstGeom>
          <a:noFill/>
          <a:ln w="38100">
            <a:noFill/>
            <a:miter lim="800000"/>
            <a:headEnd/>
            <a:tailEnd/>
          </a:ln>
        </p:spPr>
      </p:pic>
      <p:sp>
        <p:nvSpPr>
          <p:cNvPr id="9" name="TextBox 8">
            <a:extLst>
              <a:ext uri="{FF2B5EF4-FFF2-40B4-BE49-F238E27FC236}">
                <a16:creationId xmlns:a16="http://schemas.microsoft.com/office/drawing/2014/main" id="{75F9A40A-004D-CBE4-EDAC-6DDAD6E7831F}"/>
              </a:ext>
            </a:extLst>
          </p:cNvPr>
          <p:cNvSpPr txBox="1"/>
          <p:nvPr/>
        </p:nvSpPr>
        <p:spPr>
          <a:xfrm>
            <a:off x="7174333" y="315617"/>
            <a:ext cx="5017666" cy="923330"/>
          </a:xfrm>
          <a:prstGeom prst="rect">
            <a:avLst/>
          </a:prstGeom>
          <a:noFill/>
        </p:spPr>
        <p:txBody>
          <a:bodyPr wrap="square">
            <a:spAutoFit/>
          </a:bodyPr>
          <a:lstStyle/>
          <a:p>
            <a:r>
              <a:rPr lang="en-GB" i="1">
                <a:solidFill>
                  <a:srgbClr val="FAA001"/>
                </a:solidFill>
              </a:rPr>
              <a:t>CS is a method like any other scientific method </a:t>
            </a:r>
          </a:p>
          <a:p>
            <a:r>
              <a:rPr lang="en-GB" i="1">
                <a:solidFill>
                  <a:srgbClr val="FAA001"/>
                </a:solidFill>
              </a:rPr>
              <a:t>– only use when appropriate!</a:t>
            </a:r>
          </a:p>
        </p:txBody>
      </p:sp>
    </p:spTree>
    <p:extLst>
      <p:ext uri="{BB962C8B-B14F-4D97-AF65-F5344CB8AC3E}">
        <p14:creationId xmlns:p14="http://schemas.microsoft.com/office/powerpoint/2010/main" val="1305080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A16ED20-4C5A-004C-905F-B6D2D7512A6F}"/>
              </a:ext>
            </a:extLst>
          </p:cNvPr>
          <p:cNvSpPr>
            <a:spLocks noGrp="1"/>
          </p:cNvSpPr>
          <p:nvPr>
            <p:ph type="body" sz="quarter" idx="12"/>
          </p:nvPr>
        </p:nvSpPr>
        <p:spPr>
          <a:xfrm>
            <a:off x="1109662" y="1652078"/>
            <a:ext cx="5282512" cy="577850"/>
          </a:xfrm>
        </p:spPr>
        <p:txBody>
          <a:bodyPr/>
          <a:lstStyle/>
          <a:p>
            <a:r>
              <a:rPr lang="en-US"/>
              <a:t>Employing a decision framework to determine whether your ideas are suitable for citizen science </a:t>
            </a:r>
            <a:endParaRPr lang="da-DK"/>
          </a:p>
        </p:txBody>
      </p:sp>
      <p:sp>
        <p:nvSpPr>
          <p:cNvPr id="11" name="Text Placeholder 1">
            <a:extLst>
              <a:ext uri="{FF2B5EF4-FFF2-40B4-BE49-F238E27FC236}">
                <a16:creationId xmlns:a16="http://schemas.microsoft.com/office/drawing/2014/main" id="{1CB24893-7A31-5533-C5A3-8A6BE05A821D}"/>
              </a:ext>
            </a:extLst>
          </p:cNvPr>
          <p:cNvSpPr txBox="1">
            <a:spLocks/>
          </p:cNvSpPr>
          <p:nvPr/>
        </p:nvSpPr>
        <p:spPr>
          <a:xfrm>
            <a:off x="1109662" y="5682500"/>
            <a:ext cx="3876406" cy="3980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Training Module 1.1.3: Interactive session</a:t>
            </a:r>
            <a:endParaRPr lang="da-DK"/>
          </a:p>
        </p:txBody>
      </p:sp>
    </p:spTree>
    <p:extLst>
      <p:ext uri="{BB962C8B-B14F-4D97-AF65-F5344CB8AC3E}">
        <p14:creationId xmlns:p14="http://schemas.microsoft.com/office/powerpoint/2010/main" val="28717714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a:t>Interactive session: Using a decision framework to decide whether your ideas are right for CS </a:t>
            </a:r>
            <a:endParaRPr lang="en-GB"/>
          </a:p>
        </p:txBody>
      </p:sp>
      <p:graphicFrame>
        <p:nvGraphicFramePr>
          <p:cNvPr id="8" name="Table 7">
            <a:extLst>
              <a:ext uri="{FF2B5EF4-FFF2-40B4-BE49-F238E27FC236}">
                <a16:creationId xmlns:a16="http://schemas.microsoft.com/office/drawing/2014/main" id="{16C8E472-78C2-2CEB-7328-0D65B0A01A5C}"/>
              </a:ext>
            </a:extLst>
          </p:cNvPr>
          <p:cNvGraphicFramePr>
            <a:graphicFrameLocks noGrp="1"/>
          </p:cNvGraphicFramePr>
          <p:nvPr>
            <p:extLst>
              <p:ext uri="{D42A27DB-BD31-4B8C-83A1-F6EECF244321}">
                <p14:modId xmlns:p14="http://schemas.microsoft.com/office/powerpoint/2010/main" val="78131330"/>
              </p:ext>
            </p:extLst>
          </p:nvPr>
        </p:nvGraphicFramePr>
        <p:xfrm>
          <a:off x="894272" y="1391225"/>
          <a:ext cx="10403456" cy="4595506"/>
        </p:xfrm>
        <a:graphic>
          <a:graphicData uri="http://schemas.openxmlformats.org/drawingml/2006/table">
            <a:tbl>
              <a:tblPr firstRow="1" firstCol="1" bandRow="1">
                <a:tableStyleId>{5C22544A-7EE6-4342-B048-85BDC9FD1C3A}</a:tableStyleId>
              </a:tblPr>
              <a:tblGrid>
                <a:gridCol w="1944425">
                  <a:extLst>
                    <a:ext uri="{9D8B030D-6E8A-4147-A177-3AD203B41FA5}">
                      <a16:colId xmlns:a16="http://schemas.microsoft.com/office/drawing/2014/main" val="2087581959"/>
                    </a:ext>
                  </a:extLst>
                </a:gridCol>
                <a:gridCol w="8459031">
                  <a:extLst>
                    <a:ext uri="{9D8B030D-6E8A-4147-A177-3AD203B41FA5}">
                      <a16:colId xmlns:a16="http://schemas.microsoft.com/office/drawing/2014/main" val="631556201"/>
                    </a:ext>
                  </a:extLst>
                </a:gridCol>
              </a:tblGrid>
              <a:tr h="332025">
                <a:tc>
                  <a:txBody>
                    <a:bodyPr/>
                    <a:lstStyle/>
                    <a:p>
                      <a:r>
                        <a:rPr lang="da-DK" sz="1400">
                          <a:effectLst/>
                        </a:rPr>
                        <a:t>Program</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da-DK" sz="1400">
                          <a:effectLst/>
                        </a:rPr>
                        <a:t>Task</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4048619457"/>
                  </a:ext>
                </a:extLst>
              </a:tr>
              <a:tr h="841645">
                <a:tc>
                  <a:txBody>
                    <a:bodyPr/>
                    <a:lstStyle/>
                    <a:p>
                      <a:r>
                        <a:rPr lang="en-US" sz="1400">
                          <a:effectLst/>
                        </a:rPr>
                        <a:t>Group discussion</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a:effectLst/>
                        </a:rPr>
                        <a:t>Participants discuss the various aspects of their projects, such as the research question, target community, expected outcomes, and potential challenges. They are encouraged to share their project ideas or existing projects.</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3676468317"/>
                  </a:ext>
                </a:extLst>
              </a:tr>
              <a:tr h="740116">
                <a:tc>
                  <a:txBody>
                    <a:bodyPr/>
                    <a:lstStyle/>
                    <a:p>
                      <a:r>
                        <a:rPr lang="en-US" sz="1400">
                          <a:effectLst/>
                        </a:rPr>
                        <a:t>Applying the framework</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a:effectLst/>
                        </a:rPr>
                        <a:t>Each participant or group applies the decision framework to their project idea or existing project. This involves systematically evaluating their project against the criteria outlined in the framework.</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1869341490"/>
                  </a:ext>
                </a:extLst>
              </a:tr>
              <a:tr h="970802">
                <a:tc>
                  <a:txBody>
                    <a:bodyPr/>
                    <a:lstStyle/>
                    <a:p>
                      <a:r>
                        <a:rPr lang="en-US" sz="1400">
                          <a:effectLst/>
                        </a:rPr>
                        <a:t>Identifying opportunities and challenges</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a:effectLst/>
                        </a:rPr>
                        <a:t>Participants identify the opportunities that CS could bring to their project, such as increased data collection, broader public engagement, and enhanced community relevance. They also discuss potential challenges, including managing volunteer contributions, ensuring data quality, and addressing ethical considerations.</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2932904199"/>
                  </a:ext>
                </a:extLst>
              </a:tr>
              <a:tr h="970802">
                <a:tc>
                  <a:txBody>
                    <a:bodyPr/>
                    <a:lstStyle/>
                    <a:p>
                      <a:r>
                        <a:rPr lang="en-US" sz="1400">
                          <a:effectLst/>
                        </a:rPr>
                        <a:t>Presentation and feedback</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a:effectLst/>
                        </a:rPr>
                        <a:t>Participants or groups present their assessments in a two-minute pitch, outlining whether CS is suitable for their project and why. Presentations are followed by a feedback session, where peers and/or facilitators provide constructive comments, alternative perspectives, and suggestions for improvement.</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336293155"/>
                  </a:ext>
                </a:extLst>
              </a:tr>
              <a:tr h="740116">
                <a:tc>
                  <a:txBody>
                    <a:bodyPr/>
                    <a:lstStyle/>
                    <a:p>
                      <a:r>
                        <a:rPr lang="en-US" sz="1400">
                          <a:effectLst/>
                        </a:rPr>
                        <a:t>Conclusion and reflection</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a:effectLst/>
                        </a:rPr>
                        <a:t>The session concludes with participants reflecting on their learning experience. They consider how the decision framework has influenced their understanding of the applicability of CS to their research.</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2180398932"/>
                  </a:ext>
                </a:extLst>
              </a:tr>
            </a:tbl>
          </a:graphicData>
        </a:graphic>
      </p:graphicFrame>
    </p:spTree>
    <p:extLst>
      <p:ext uri="{BB962C8B-B14F-4D97-AF65-F5344CB8AC3E}">
        <p14:creationId xmlns:p14="http://schemas.microsoft.com/office/powerpoint/2010/main" val="36315128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ED93AC2-ED06-ABA5-40D4-FC3058F378AD}"/>
              </a:ext>
            </a:extLst>
          </p:cNvPr>
          <p:cNvSpPr>
            <a:spLocks noGrp="1"/>
          </p:cNvSpPr>
          <p:nvPr>
            <p:ph type="body" sz="quarter" idx="10"/>
          </p:nvPr>
        </p:nvSpPr>
        <p:spPr>
          <a:xfrm>
            <a:off x="1109662" y="4576836"/>
            <a:ext cx="3280912" cy="398012"/>
          </a:xfrm>
        </p:spPr>
        <p:txBody>
          <a:bodyPr/>
          <a:lstStyle/>
          <a:p>
            <a:r>
              <a:rPr lang="en-US"/>
              <a:t>Training Module 1.2</a:t>
            </a:r>
            <a:endParaRPr lang="da-DK"/>
          </a:p>
        </p:txBody>
      </p:sp>
      <p:sp>
        <p:nvSpPr>
          <p:cNvPr id="4" name="Text Placeholder 3">
            <a:extLst>
              <a:ext uri="{FF2B5EF4-FFF2-40B4-BE49-F238E27FC236}">
                <a16:creationId xmlns:a16="http://schemas.microsoft.com/office/drawing/2014/main" id="{E3244069-2B72-326E-B2DF-6AF5A60315E7}"/>
              </a:ext>
            </a:extLst>
          </p:cNvPr>
          <p:cNvSpPr>
            <a:spLocks noGrp="1"/>
          </p:cNvSpPr>
          <p:nvPr>
            <p:ph type="body" sz="quarter" idx="12"/>
          </p:nvPr>
        </p:nvSpPr>
        <p:spPr>
          <a:xfrm>
            <a:off x="1109662" y="2717442"/>
            <a:ext cx="5120315" cy="577850"/>
          </a:xfrm>
        </p:spPr>
        <p:txBody>
          <a:bodyPr/>
          <a:lstStyle/>
          <a:p>
            <a:r>
              <a:rPr lang="en-US"/>
              <a:t>Open science practices in citizen science projects</a:t>
            </a:r>
          </a:p>
        </p:txBody>
      </p:sp>
    </p:spTree>
    <p:extLst>
      <p:ext uri="{BB962C8B-B14F-4D97-AF65-F5344CB8AC3E}">
        <p14:creationId xmlns:p14="http://schemas.microsoft.com/office/powerpoint/2010/main" val="3671883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82D74E-5B50-C7D2-47C2-E402EE81A618}"/>
              </a:ext>
            </a:extLst>
          </p:cNvPr>
          <p:cNvSpPr>
            <a:spLocks noGrp="1"/>
          </p:cNvSpPr>
          <p:nvPr>
            <p:ph type="body" sz="quarter" idx="10"/>
          </p:nvPr>
        </p:nvSpPr>
        <p:spPr>
          <a:xfrm>
            <a:off x="1109662" y="4640713"/>
            <a:ext cx="3876406" cy="398012"/>
          </a:xfrm>
        </p:spPr>
        <p:txBody>
          <a:bodyPr/>
          <a:lstStyle/>
          <a:p>
            <a:r>
              <a:rPr lang="en-US"/>
              <a:t>Training Module 1.2.1</a:t>
            </a:r>
            <a:endParaRPr lang="da-DK"/>
          </a:p>
        </p:txBody>
      </p:sp>
      <p:sp>
        <p:nvSpPr>
          <p:cNvPr id="4" name="Text Placeholder 3">
            <a:extLst>
              <a:ext uri="{FF2B5EF4-FFF2-40B4-BE49-F238E27FC236}">
                <a16:creationId xmlns:a16="http://schemas.microsoft.com/office/drawing/2014/main" id="{E3244069-2B72-326E-B2DF-6AF5A60315E7}"/>
              </a:ext>
            </a:extLst>
          </p:cNvPr>
          <p:cNvSpPr>
            <a:spLocks noGrp="1"/>
          </p:cNvSpPr>
          <p:nvPr>
            <p:ph type="body" sz="quarter" idx="12"/>
          </p:nvPr>
        </p:nvSpPr>
        <p:spPr>
          <a:xfrm>
            <a:off x="1109662" y="2772869"/>
            <a:ext cx="5120315" cy="577850"/>
          </a:xfrm>
        </p:spPr>
        <p:txBody>
          <a:bodyPr/>
          <a:lstStyle/>
          <a:p>
            <a:r>
              <a:rPr lang="en-US"/>
              <a:t>Open data management and open access</a:t>
            </a:r>
          </a:p>
        </p:txBody>
      </p:sp>
    </p:spTree>
    <p:extLst>
      <p:ext uri="{BB962C8B-B14F-4D97-AF65-F5344CB8AC3E}">
        <p14:creationId xmlns:p14="http://schemas.microsoft.com/office/powerpoint/2010/main" val="9526527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ACFFF54-247F-67AA-F274-7226FB0345DA}"/>
              </a:ext>
            </a:extLst>
          </p:cNvPr>
          <p:cNvSpPr>
            <a:spLocks noGrp="1"/>
          </p:cNvSpPr>
          <p:nvPr>
            <p:ph type="body" sz="quarter" idx="12"/>
          </p:nvPr>
        </p:nvSpPr>
        <p:spPr/>
        <p:txBody>
          <a:bodyPr lIns="91440" tIns="45720" rIns="91440" bIns="45720" anchor="t"/>
          <a:lstStyle/>
          <a:p>
            <a:pPr marL="342900" indent="-342900">
              <a:buFont typeface="Arial" panose="020B0604020202020204" pitchFamily="34" charset="0"/>
              <a:buChar char="•"/>
            </a:pPr>
            <a:r>
              <a:rPr lang="en-US" sz="2400" b="1" dirty="0"/>
              <a:t>Supporting the growth of the knowledge economy/society</a:t>
            </a:r>
          </a:p>
          <a:p>
            <a:pPr marL="1028700" lvl="1" indent="-342900"/>
            <a:r>
              <a:rPr lang="en-US" sz="2000" dirty="0"/>
              <a:t>Reciprocity between research, innovation, civil society, and governance</a:t>
            </a:r>
          </a:p>
          <a:p>
            <a:pPr marL="342900" indent="-342900">
              <a:buFont typeface="Arial" panose="020B0604020202020204" pitchFamily="34" charset="0"/>
              <a:buChar char="•"/>
            </a:pPr>
            <a:r>
              <a:rPr lang="en-US" sz="2400" b="1" dirty="0"/>
              <a:t>Improving the integrity, reliability, and transparency of research</a:t>
            </a:r>
          </a:p>
          <a:p>
            <a:pPr marL="1028700" lvl="1" indent="-342900"/>
            <a:r>
              <a:rPr lang="en-US" sz="2000" dirty="0"/>
              <a:t>Enhanced credibility and legitimacy for scientific research</a:t>
            </a:r>
          </a:p>
          <a:p>
            <a:pPr marL="342900" indent="-342900">
              <a:buFont typeface="Arial" panose="020B0604020202020204" pitchFamily="34" charset="0"/>
              <a:buChar char="•"/>
            </a:pPr>
            <a:r>
              <a:rPr lang="en-US" sz="2400" b="1" dirty="0"/>
              <a:t>Generating social and public benefit</a:t>
            </a:r>
          </a:p>
          <a:p>
            <a:pPr marL="1028700" lvl="1" indent="-342900"/>
            <a:r>
              <a:rPr lang="en-US" sz="2000" dirty="0"/>
              <a:t>Social needs articulated by the public inform greater share of research</a:t>
            </a:r>
          </a:p>
          <a:p>
            <a:pPr marL="342900" indent="-342900">
              <a:buFont typeface="Arial" panose="020B0604020202020204" pitchFamily="34" charset="0"/>
              <a:buChar char="•"/>
            </a:pPr>
            <a:r>
              <a:rPr lang="en-US" sz="2400" b="1" dirty="0"/>
              <a:t>Strengthening scientific literacy and education</a:t>
            </a:r>
          </a:p>
          <a:p>
            <a:pPr marL="1028700" lvl="1" indent="-342900"/>
            <a:r>
              <a:rPr lang="en-US" sz="2000" dirty="0"/>
              <a:t>A rigorous and inquisitive approach and better informed decisions</a:t>
            </a:r>
          </a:p>
          <a:p>
            <a:pPr marL="342900" indent="-342900">
              <a:buFont typeface="Arial" panose="020B0604020202020204" pitchFamily="34" charset="0"/>
              <a:buChar char="•"/>
            </a:pPr>
            <a:r>
              <a:rPr lang="en-US" sz="2400" b="1" dirty="0"/>
              <a:t>Improving public policy and democracy</a:t>
            </a:r>
          </a:p>
          <a:p>
            <a:pPr marL="1028700" lvl="1" indent="-342900"/>
            <a:r>
              <a:rPr lang="en-US" sz="2000" dirty="0"/>
              <a:t>Flow of knowledge from science into policy-making and deliberation</a:t>
            </a:r>
          </a:p>
        </p:txBody>
      </p:sp>
      <p:sp>
        <p:nvSpPr>
          <p:cNvPr id="4" name="Text Placeholder 3">
            <a:extLst>
              <a:ext uri="{FF2B5EF4-FFF2-40B4-BE49-F238E27FC236}">
                <a16:creationId xmlns:a16="http://schemas.microsoft.com/office/drawing/2014/main" id="{D24CC7C6-003D-DC24-2289-E6459BC36907}"/>
              </a:ext>
            </a:extLst>
          </p:cNvPr>
          <p:cNvSpPr>
            <a:spLocks noGrp="1"/>
          </p:cNvSpPr>
          <p:nvPr>
            <p:ph type="body" sz="quarter" idx="11"/>
          </p:nvPr>
        </p:nvSpPr>
        <p:spPr>
          <a:xfrm>
            <a:off x="610940" y="1556010"/>
            <a:ext cx="11217274" cy="422275"/>
          </a:xfrm>
        </p:spPr>
        <p:txBody>
          <a:bodyPr/>
          <a:lstStyle/>
          <a:p>
            <a:r>
              <a:rPr lang="en-US"/>
              <a:t>Open science offers an array of benefits across five domains</a:t>
            </a:r>
            <a:endParaRPr lang="da-DK"/>
          </a:p>
        </p:txBody>
      </p:sp>
      <p:sp>
        <p:nvSpPr>
          <p:cNvPr id="3" name="Text Placeholder 2">
            <a:extLst>
              <a:ext uri="{FF2B5EF4-FFF2-40B4-BE49-F238E27FC236}">
                <a16:creationId xmlns:a16="http://schemas.microsoft.com/office/drawing/2014/main" id="{D0638403-448D-3B29-FB26-341A2061D1B9}"/>
              </a:ext>
            </a:extLst>
          </p:cNvPr>
          <p:cNvSpPr>
            <a:spLocks noGrp="1"/>
          </p:cNvSpPr>
          <p:nvPr>
            <p:ph type="body" sz="quarter" idx="10"/>
          </p:nvPr>
        </p:nvSpPr>
        <p:spPr/>
        <p:txBody>
          <a:bodyPr/>
          <a:lstStyle/>
          <a:p>
            <a:r>
              <a:rPr lang="en-US"/>
              <a:t>The benefits of open science</a:t>
            </a:r>
            <a:endParaRPr lang="da-DK"/>
          </a:p>
        </p:txBody>
      </p:sp>
    </p:spTree>
    <p:extLst>
      <p:ext uri="{BB962C8B-B14F-4D97-AF65-F5344CB8AC3E}">
        <p14:creationId xmlns:p14="http://schemas.microsoft.com/office/powerpoint/2010/main" val="41280287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EEECF0-A8A0-0178-3751-0F3F86517F03}"/>
              </a:ext>
            </a:extLst>
          </p:cNvPr>
          <p:cNvSpPr>
            <a:spLocks noGrp="1"/>
          </p:cNvSpPr>
          <p:nvPr>
            <p:ph type="body" sz="quarter" idx="12"/>
          </p:nvPr>
        </p:nvSpPr>
        <p:spPr>
          <a:xfrm>
            <a:off x="611189" y="2274888"/>
            <a:ext cx="6488350" cy="3657600"/>
          </a:xfrm>
        </p:spPr>
        <p:txBody>
          <a:bodyPr/>
          <a:lstStyle/>
          <a:p>
            <a:pPr marL="342900" indent="-342900">
              <a:buFont typeface="Arial" panose="020B0604020202020204" pitchFamily="34" charset="0"/>
              <a:buChar char="•"/>
            </a:pPr>
            <a:r>
              <a:rPr lang="en-US" sz="2400" b="1" dirty="0"/>
              <a:t>Engagement with societal actors and stakeholders</a:t>
            </a:r>
          </a:p>
          <a:p>
            <a:pPr marL="1028700" lvl="1" indent="-342900"/>
            <a:r>
              <a:rPr lang="en-US" sz="2000" dirty="0"/>
              <a:t>Enhanced dialogue between scientists, policymakers and practitioners, entrepreneurs and community members (knowledge holders)</a:t>
            </a:r>
          </a:p>
          <a:p>
            <a:pPr marL="342900" indent="-342900">
              <a:buFont typeface="Arial" panose="020B0604020202020204" pitchFamily="34" charset="0"/>
              <a:buChar char="•"/>
            </a:pPr>
            <a:r>
              <a:rPr lang="en-US" sz="2400" b="1" dirty="0"/>
              <a:t>Access to infrastructures of scientific knowledge production and dissemination</a:t>
            </a:r>
          </a:p>
          <a:p>
            <a:pPr marL="1028700" lvl="1" indent="-342900"/>
            <a:r>
              <a:rPr lang="en-US" sz="2000" dirty="0"/>
              <a:t>Shared repositories for data and code, publication platforms, open labs, etc.</a:t>
            </a:r>
            <a:endParaRPr lang="da-DK" sz="2000" dirty="0"/>
          </a:p>
        </p:txBody>
      </p:sp>
      <p:sp>
        <p:nvSpPr>
          <p:cNvPr id="3" name="Text Placeholder 2">
            <a:extLst>
              <a:ext uri="{FF2B5EF4-FFF2-40B4-BE49-F238E27FC236}">
                <a16:creationId xmlns:a16="http://schemas.microsoft.com/office/drawing/2014/main" id="{8AED817C-1C08-2145-FC9F-9B968301F5DB}"/>
              </a:ext>
            </a:extLst>
          </p:cNvPr>
          <p:cNvSpPr>
            <a:spLocks noGrp="1"/>
          </p:cNvSpPr>
          <p:nvPr>
            <p:ph type="body" sz="quarter" idx="11"/>
          </p:nvPr>
        </p:nvSpPr>
        <p:spPr/>
        <p:txBody>
          <a:bodyPr/>
          <a:lstStyle/>
          <a:p>
            <a:r>
              <a:rPr lang="en-US" dirty="0"/>
              <a:t>Citizen science as open science</a:t>
            </a:r>
            <a:endParaRPr lang="da-DK" dirty="0"/>
          </a:p>
        </p:txBody>
      </p:sp>
      <p:sp>
        <p:nvSpPr>
          <p:cNvPr id="4" name="Text Placeholder 3">
            <a:extLst>
              <a:ext uri="{FF2B5EF4-FFF2-40B4-BE49-F238E27FC236}">
                <a16:creationId xmlns:a16="http://schemas.microsoft.com/office/drawing/2014/main" id="{039D8FEB-58F0-06AF-EEB1-BB109C63C3E4}"/>
              </a:ext>
            </a:extLst>
          </p:cNvPr>
          <p:cNvSpPr>
            <a:spLocks noGrp="1"/>
          </p:cNvSpPr>
          <p:nvPr>
            <p:ph type="body" sz="quarter" idx="10"/>
          </p:nvPr>
        </p:nvSpPr>
        <p:spPr>
          <a:xfrm>
            <a:off x="2351654" y="459400"/>
            <a:ext cx="5696791" cy="422275"/>
          </a:xfrm>
        </p:spPr>
        <p:txBody>
          <a:bodyPr/>
          <a:lstStyle/>
          <a:p>
            <a:r>
              <a:rPr lang="en-US"/>
              <a:t>Components of open science</a:t>
            </a:r>
            <a:endParaRPr lang="da-DK"/>
          </a:p>
        </p:txBody>
      </p:sp>
      <p:pic>
        <p:nvPicPr>
          <p:cNvPr id="2052" name="Picture 4" descr="undefined">
            <a:extLst>
              <a:ext uri="{FF2B5EF4-FFF2-40B4-BE49-F238E27FC236}">
                <a16:creationId xmlns:a16="http://schemas.microsoft.com/office/drawing/2014/main" id="{3DE63438-9A2A-A2E2-8BF6-DB27B255BF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66" t="6368" r="4952" b="7485"/>
          <a:stretch/>
        </p:blipFill>
        <p:spPr bwMode="auto">
          <a:xfrm>
            <a:off x="6913123" y="173710"/>
            <a:ext cx="5278877" cy="59079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1D39005-4231-A2F1-4579-042D635FE629}"/>
              </a:ext>
            </a:extLst>
          </p:cNvPr>
          <p:cNvSpPr txBox="1"/>
          <p:nvPr/>
        </p:nvSpPr>
        <p:spPr>
          <a:xfrm>
            <a:off x="5409978" y="5965203"/>
            <a:ext cx="6461009" cy="261610"/>
          </a:xfrm>
          <a:prstGeom prst="rect">
            <a:avLst/>
          </a:prstGeom>
          <a:noFill/>
        </p:spPr>
        <p:txBody>
          <a:bodyPr wrap="square" rtlCol="0">
            <a:spAutoFit/>
          </a:bodyPr>
          <a:lstStyle/>
          <a:p>
            <a:pPr lvl="0" algn="r" defTabSz="914400">
              <a:defRPr/>
            </a:pPr>
            <a:r>
              <a:rPr lang="da-DK" sz="1100" i="1" dirty="0">
                <a:hlinkClick r:id="rId3"/>
              </a:rPr>
              <a:t>UNESCO </a:t>
            </a:r>
            <a:r>
              <a:rPr lang="da-DK" sz="1100" i="1" dirty="0" err="1">
                <a:hlinkClick r:id="rId3"/>
              </a:rPr>
              <a:t>Recommendation</a:t>
            </a:r>
            <a:r>
              <a:rPr lang="da-DK" sz="1100" i="1" dirty="0">
                <a:hlinkClick r:id="rId3"/>
              </a:rPr>
              <a:t> on Open Science</a:t>
            </a:r>
            <a:r>
              <a:rPr lang="da-DK" sz="1100" i="1" dirty="0"/>
              <a:t>, 2021</a:t>
            </a:r>
            <a:endParaRPr lang="en-GB" sz="1100" i="1" dirty="0"/>
          </a:p>
        </p:txBody>
      </p:sp>
    </p:spTree>
    <p:extLst>
      <p:ext uri="{BB962C8B-B14F-4D97-AF65-F5344CB8AC3E}">
        <p14:creationId xmlns:p14="http://schemas.microsoft.com/office/powerpoint/2010/main" val="10694737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27BCA8-F071-EC40-20D7-A8320F5B8D08}"/>
              </a:ext>
            </a:extLst>
          </p:cNvPr>
          <p:cNvSpPr>
            <a:spLocks noGrp="1"/>
          </p:cNvSpPr>
          <p:nvPr>
            <p:ph type="body" sz="quarter" idx="12"/>
          </p:nvPr>
        </p:nvSpPr>
        <p:spPr/>
        <p:txBody>
          <a:bodyPr/>
          <a:lstStyle/>
          <a:p>
            <a:pPr marL="342900" indent="-342900">
              <a:buFont typeface="Arial" panose="020B0604020202020204" pitchFamily="34" charset="0"/>
              <a:buChar char="•"/>
            </a:pPr>
            <a:r>
              <a:rPr lang="en-US" sz="2400" b="1" dirty="0"/>
              <a:t>Enhanced findability, accessibility, and learning opportunities</a:t>
            </a:r>
          </a:p>
          <a:p>
            <a:pPr marL="1028700" lvl="1" indent="-342900"/>
            <a:r>
              <a:rPr lang="en-US" sz="2000" dirty="0"/>
              <a:t>Enables diverse participation and fosters inclusivity and learning</a:t>
            </a:r>
          </a:p>
          <a:p>
            <a:pPr marL="342900" indent="-342900">
              <a:buFont typeface="Arial" panose="020B0604020202020204" pitchFamily="34" charset="0"/>
              <a:buChar char="•"/>
            </a:pPr>
            <a:r>
              <a:rPr lang="en-US" sz="2400" b="1" dirty="0"/>
              <a:t>Increased engagement, collaboration, and innovation</a:t>
            </a:r>
          </a:p>
          <a:p>
            <a:pPr marL="1028700" lvl="1" indent="-342900"/>
            <a:r>
              <a:rPr lang="en-US" sz="2000" dirty="0"/>
              <a:t>Facilitates effective collaboration leading to innovative solutions and the development of new research projects</a:t>
            </a:r>
          </a:p>
          <a:p>
            <a:pPr marL="342900" indent="-342900">
              <a:buFont typeface="Arial" panose="020B0604020202020204" pitchFamily="34" charset="0"/>
              <a:buChar char="•"/>
            </a:pPr>
            <a:r>
              <a:rPr lang="en-US" sz="2400" b="1" dirty="0"/>
              <a:t>Improved data quality and validation</a:t>
            </a:r>
          </a:p>
          <a:p>
            <a:pPr marL="1028700" lvl="1" indent="-342900"/>
            <a:r>
              <a:rPr lang="en-US" sz="2000" dirty="0"/>
              <a:t>Allows broader scrutiny for error identification and correction, and enables validation through replication and reanalysis</a:t>
            </a:r>
          </a:p>
          <a:p>
            <a:pPr marL="342900" indent="-342900">
              <a:buFont typeface="Arial" panose="020B0604020202020204" pitchFamily="34" charset="0"/>
              <a:buChar char="•"/>
            </a:pPr>
            <a:r>
              <a:rPr lang="en-US" sz="2400" b="1" dirty="0"/>
              <a:t>Public value and impact</a:t>
            </a:r>
          </a:p>
          <a:p>
            <a:pPr marL="1028700" lvl="1" indent="-342900"/>
            <a:r>
              <a:rPr lang="en-US" sz="2000" dirty="0"/>
              <a:t>Promotes the broader dissemination of research, informing decision-making and enabling advocacy for community changes</a:t>
            </a:r>
          </a:p>
        </p:txBody>
      </p:sp>
      <p:sp>
        <p:nvSpPr>
          <p:cNvPr id="3" name="Text Placeholder 2">
            <a:extLst>
              <a:ext uri="{FF2B5EF4-FFF2-40B4-BE49-F238E27FC236}">
                <a16:creationId xmlns:a16="http://schemas.microsoft.com/office/drawing/2014/main" id="{F41E2A28-11EF-41A3-00C9-06F3A420052E}"/>
              </a:ext>
            </a:extLst>
          </p:cNvPr>
          <p:cNvSpPr>
            <a:spLocks noGrp="1"/>
          </p:cNvSpPr>
          <p:nvPr>
            <p:ph type="body" sz="quarter" idx="11"/>
          </p:nvPr>
        </p:nvSpPr>
        <p:spPr/>
        <p:txBody>
          <a:bodyPr lIns="91440" tIns="45720" rIns="91440" bIns="45720" anchor="t"/>
          <a:lstStyle/>
          <a:p>
            <a:r>
              <a:rPr lang="en-US"/>
              <a:t>FAIR = </a:t>
            </a:r>
            <a:r>
              <a:rPr lang="en-US" u="sng"/>
              <a:t>F</a:t>
            </a:r>
            <a:r>
              <a:rPr lang="en-US"/>
              <a:t>indable, </a:t>
            </a:r>
            <a:r>
              <a:rPr lang="en-US" u="sng"/>
              <a:t>A</a:t>
            </a:r>
            <a:r>
              <a:rPr lang="en-US"/>
              <a:t>ccessible, </a:t>
            </a:r>
            <a:r>
              <a:rPr lang="en-US" u="sng"/>
              <a:t>I</a:t>
            </a:r>
            <a:r>
              <a:rPr lang="en-US"/>
              <a:t>nteroperable, </a:t>
            </a:r>
            <a:r>
              <a:rPr lang="en-US" u="sng"/>
              <a:t>R</a:t>
            </a:r>
            <a:r>
              <a:rPr lang="en-US"/>
              <a:t>euseable</a:t>
            </a:r>
            <a:endParaRPr lang="da-DK"/>
          </a:p>
        </p:txBody>
      </p:sp>
      <p:sp>
        <p:nvSpPr>
          <p:cNvPr id="4" name="Text Placeholder 3">
            <a:extLst>
              <a:ext uri="{FF2B5EF4-FFF2-40B4-BE49-F238E27FC236}">
                <a16:creationId xmlns:a16="http://schemas.microsoft.com/office/drawing/2014/main" id="{21E1BA2C-04F3-764F-4EED-A4C617C0B3F7}"/>
              </a:ext>
            </a:extLst>
          </p:cNvPr>
          <p:cNvSpPr>
            <a:spLocks noGrp="1"/>
          </p:cNvSpPr>
          <p:nvPr>
            <p:ph type="body" sz="quarter" idx="10"/>
          </p:nvPr>
        </p:nvSpPr>
        <p:spPr/>
        <p:txBody>
          <a:bodyPr/>
          <a:lstStyle/>
          <a:p>
            <a:r>
              <a:rPr lang="en-US"/>
              <a:t>What is FAIR Data? Why is FAIR Data important to citizen science?</a:t>
            </a:r>
            <a:endParaRPr lang="da-DK"/>
          </a:p>
        </p:txBody>
      </p:sp>
    </p:spTree>
    <p:extLst>
      <p:ext uri="{BB962C8B-B14F-4D97-AF65-F5344CB8AC3E}">
        <p14:creationId xmlns:p14="http://schemas.microsoft.com/office/powerpoint/2010/main" val="39636663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DF43AA-49DC-7DF2-EE9A-BE7A30EFAC1F}"/>
              </a:ext>
            </a:extLst>
          </p:cNvPr>
          <p:cNvPicPr>
            <a:picLocks noChangeAspect="1"/>
          </p:cNvPicPr>
          <p:nvPr/>
        </p:nvPicPr>
        <p:blipFill>
          <a:blip r:embed="rId3"/>
          <a:stretch>
            <a:fillRect/>
          </a:stretch>
        </p:blipFill>
        <p:spPr>
          <a:xfrm>
            <a:off x="7402755" y="6245524"/>
            <a:ext cx="4644684" cy="396815"/>
          </a:xfrm>
          <a:prstGeom prst="rect">
            <a:avLst/>
          </a:prstGeom>
        </p:spPr>
      </p:pic>
      <p:pic>
        <p:nvPicPr>
          <p:cNvPr id="12" name="Picture 11">
            <a:extLst>
              <a:ext uri="{FF2B5EF4-FFF2-40B4-BE49-F238E27FC236}">
                <a16:creationId xmlns:a16="http://schemas.microsoft.com/office/drawing/2014/main" id="{7486E4AE-4A1D-83C9-CD1E-C5F0DBADF2F7}"/>
              </a:ext>
            </a:extLst>
          </p:cNvPr>
          <p:cNvPicPr>
            <a:picLocks noChangeAspect="1"/>
          </p:cNvPicPr>
          <p:nvPr/>
        </p:nvPicPr>
        <p:blipFill>
          <a:blip r:embed="rId4"/>
          <a:stretch>
            <a:fillRect/>
          </a:stretch>
        </p:blipFill>
        <p:spPr>
          <a:xfrm>
            <a:off x="-102642" y="-431321"/>
            <a:ext cx="12534665" cy="7435970"/>
          </a:xfrm>
          <a:prstGeom prst="rect">
            <a:avLst/>
          </a:prstGeom>
        </p:spPr>
      </p:pic>
      <p:pic>
        <p:nvPicPr>
          <p:cNvPr id="15" name="Picture 14">
            <a:extLst>
              <a:ext uri="{FF2B5EF4-FFF2-40B4-BE49-F238E27FC236}">
                <a16:creationId xmlns:a16="http://schemas.microsoft.com/office/drawing/2014/main" id="{8F8FB6C0-6474-F575-BC42-B7584F838EE0}"/>
              </a:ext>
            </a:extLst>
          </p:cNvPr>
          <p:cNvPicPr>
            <a:picLocks noChangeAspect="1"/>
          </p:cNvPicPr>
          <p:nvPr/>
        </p:nvPicPr>
        <p:blipFill>
          <a:blip r:embed="rId5"/>
          <a:stretch>
            <a:fillRect/>
          </a:stretch>
        </p:blipFill>
        <p:spPr>
          <a:xfrm>
            <a:off x="11692090" y="6480546"/>
            <a:ext cx="352474" cy="228632"/>
          </a:xfrm>
          <a:prstGeom prst="rect">
            <a:avLst/>
          </a:prstGeom>
        </p:spPr>
      </p:pic>
    </p:spTree>
    <p:extLst>
      <p:ext uri="{BB962C8B-B14F-4D97-AF65-F5344CB8AC3E}">
        <p14:creationId xmlns:p14="http://schemas.microsoft.com/office/powerpoint/2010/main" val="1210187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bout Eyewire, A Game to Map the Brain">
            <a:extLst>
              <a:ext uri="{FF2B5EF4-FFF2-40B4-BE49-F238E27FC236}">
                <a16:creationId xmlns:a16="http://schemas.microsoft.com/office/drawing/2014/main" id="{FE13E2E9-BF8C-F013-97DB-71115868C72A}"/>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402610" y="0"/>
            <a:ext cx="13122599" cy="686749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30FAEE5-2D57-766B-6862-20D5BEB55D28}"/>
              </a:ext>
            </a:extLst>
          </p:cNvPr>
          <p:cNvSpPr/>
          <p:nvPr/>
        </p:nvSpPr>
        <p:spPr>
          <a:xfrm>
            <a:off x="6809362" y="6167336"/>
            <a:ext cx="4922195"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xt Placeholder 1"/>
          <p:cNvSpPr>
            <a:spLocks noGrp="1"/>
          </p:cNvSpPr>
          <p:nvPr>
            <p:ph type="body" sz="quarter" idx="10"/>
          </p:nvPr>
        </p:nvSpPr>
        <p:spPr/>
        <p:txBody>
          <a:bodyPr/>
          <a:lstStyle/>
          <a:p>
            <a:r>
              <a:rPr lang="en-GB" err="1"/>
              <a:t>Eyewire</a:t>
            </a:r>
            <a:r>
              <a:rPr lang="en-GB"/>
              <a:t> – example</a:t>
            </a:r>
          </a:p>
          <a:p>
            <a:pPr>
              <a:lnSpc>
                <a:spcPct val="100000"/>
              </a:lnSpc>
              <a:spcBef>
                <a:spcPts val="0"/>
              </a:spcBef>
            </a:pPr>
            <a:r>
              <a:rPr lang="en-GB" sz="2400" i="1"/>
              <a:t>Mapping eye neurons</a:t>
            </a:r>
          </a:p>
        </p:txBody>
      </p:sp>
      <p:pic>
        <p:nvPicPr>
          <p:cNvPr id="7" name="Picture 6">
            <a:extLst>
              <a:ext uri="{FF2B5EF4-FFF2-40B4-BE49-F238E27FC236}">
                <a16:creationId xmlns:a16="http://schemas.microsoft.com/office/drawing/2014/main" id="{7BC04E85-1B25-6536-9432-1789E38CE827}"/>
              </a:ext>
            </a:extLst>
          </p:cNvPr>
          <p:cNvPicPr>
            <a:picLocks noChangeAspect="1"/>
          </p:cNvPicPr>
          <p:nvPr/>
        </p:nvPicPr>
        <p:blipFill rotWithShape="1">
          <a:blip r:embed="rId3"/>
          <a:srcRect l="66963" t="10508"/>
          <a:stretch/>
        </p:blipFill>
        <p:spPr>
          <a:xfrm>
            <a:off x="9230951" y="698188"/>
            <a:ext cx="2961049" cy="4555488"/>
          </a:xfrm>
          <a:prstGeom prst="rect">
            <a:avLst/>
          </a:prstGeom>
        </p:spPr>
      </p:pic>
      <p:grpSp>
        <p:nvGrpSpPr>
          <p:cNvPr id="5" name="Group 4">
            <a:extLst>
              <a:ext uri="{FF2B5EF4-FFF2-40B4-BE49-F238E27FC236}">
                <a16:creationId xmlns:a16="http://schemas.microsoft.com/office/drawing/2014/main" id="{AEDF9554-130E-671C-89E7-5DBAE4AD1D22}"/>
              </a:ext>
            </a:extLst>
          </p:cNvPr>
          <p:cNvGrpSpPr/>
          <p:nvPr/>
        </p:nvGrpSpPr>
        <p:grpSpPr>
          <a:xfrm>
            <a:off x="6515277" y="4960873"/>
            <a:ext cx="5697492" cy="1906620"/>
            <a:chOff x="6515277" y="4960873"/>
            <a:chExt cx="5697492" cy="1906620"/>
          </a:xfrm>
        </p:grpSpPr>
        <p:pic>
          <p:nvPicPr>
            <p:cNvPr id="13" name="Picture 12">
              <a:extLst>
                <a:ext uri="{FF2B5EF4-FFF2-40B4-BE49-F238E27FC236}">
                  <a16:creationId xmlns:a16="http://schemas.microsoft.com/office/drawing/2014/main" id="{62303FEB-7368-89A1-A118-BFF763470D57}"/>
                </a:ext>
              </a:extLst>
            </p:cNvPr>
            <p:cNvPicPr>
              <a:picLocks noChangeAspect="1"/>
            </p:cNvPicPr>
            <p:nvPr/>
          </p:nvPicPr>
          <p:blipFill>
            <a:blip r:embed="rId4"/>
            <a:stretch>
              <a:fillRect/>
            </a:stretch>
          </p:blipFill>
          <p:spPr>
            <a:xfrm>
              <a:off x="6515277" y="4960873"/>
              <a:ext cx="5697492" cy="1906620"/>
            </a:xfrm>
            <a:prstGeom prst="rect">
              <a:avLst/>
            </a:prstGeom>
          </p:spPr>
        </p:pic>
        <p:sp>
          <p:nvSpPr>
            <p:cNvPr id="14" name="Oval 13">
              <a:extLst>
                <a:ext uri="{FF2B5EF4-FFF2-40B4-BE49-F238E27FC236}">
                  <a16:creationId xmlns:a16="http://schemas.microsoft.com/office/drawing/2014/main" id="{0B235365-0FE7-6F5F-5FE7-4884AC168282}"/>
                </a:ext>
              </a:extLst>
            </p:cNvPr>
            <p:cNvSpPr/>
            <p:nvPr/>
          </p:nvSpPr>
          <p:spPr>
            <a:xfrm>
              <a:off x="7555034" y="6547249"/>
              <a:ext cx="876403" cy="31075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6" name="Picture 15">
            <a:extLst>
              <a:ext uri="{FF2B5EF4-FFF2-40B4-BE49-F238E27FC236}">
                <a16:creationId xmlns:a16="http://schemas.microsoft.com/office/drawing/2014/main" id="{6AB492E9-66AD-274A-A1D6-D3863923B19B}"/>
              </a:ext>
            </a:extLst>
          </p:cNvPr>
          <p:cNvPicPr>
            <a:picLocks noChangeAspect="1"/>
          </p:cNvPicPr>
          <p:nvPr/>
        </p:nvPicPr>
        <p:blipFill>
          <a:blip r:embed="rId5"/>
          <a:stretch>
            <a:fillRect/>
          </a:stretch>
        </p:blipFill>
        <p:spPr>
          <a:xfrm>
            <a:off x="9573919" y="6425385"/>
            <a:ext cx="2543175" cy="438150"/>
          </a:xfrm>
          <a:prstGeom prst="rect">
            <a:avLst/>
          </a:prstGeom>
        </p:spPr>
      </p:pic>
      <p:pic>
        <p:nvPicPr>
          <p:cNvPr id="17" name="Picture 16">
            <a:extLst>
              <a:ext uri="{FF2B5EF4-FFF2-40B4-BE49-F238E27FC236}">
                <a16:creationId xmlns:a16="http://schemas.microsoft.com/office/drawing/2014/main" id="{86A5965E-32A4-168A-7858-863C733A5D3C}"/>
              </a:ext>
            </a:extLst>
          </p:cNvPr>
          <p:cNvPicPr>
            <a:picLocks noChangeAspect="1"/>
          </p:cNvPicPr>
          <p:nvPr/>
        </p:nvPicPr>
        <p:blipFill rotWithShape="1">
          <a:blip r:embed="rId3"/>
          <a:srcRect r="82898" b="93827"/>
          <a:stretch/>
        </p:blipFill>
        <p:spPr>
          <a:xfrm>
            <a:off x="9230951" y="3514"/>
            <a:ext cx="3405828" cy="698188"/>
          </a:xfrm>
          <a:prstGeom prst="rect">
            <a:avLst/>
          </a:prstGeom>
        </p:spPr>
      </p:pic>
      <p:sp>
        <p:nvSpPr>
          <p:cNvPr id="3" name="TextBox 2">
            <a:extLst>
              <a:ext uri="{FF2B5EF4-FFF2-40B4-BE49-F238E27FC236}">
                <a16:creationId xmlns:a16="http://schemas.microsoft.com/office/drawing/2014/main" id="{38F34D47-79B4-6620-C5DD-88A9D7C335C4}"/>
              </a:ext>
            </a:extLst>
          </p:cNvPr>
          <p:cNvSpPr txBox="1"/>
          <p:nvPr/>
        </p:nvSpPr>
        <p:spPr>
          <a:xfrm>
            <a:off x="406099" y="1925310"/>
            <a:ext cx="8824852" cy="2954655"/>
          </a:xfrm>
          <a:prstGeom prst="rect">
            <a:avLst/>
          </a:prstGeom>
          <a:noFill/>
        </p:spPr>
        <p:txBody>
          <a:bodyPr wrap="none" rtlCol="0">
            <a:spAutoFit/>
          </a:bodyPr>
          <a:lstStyle/>
          <a:p>
            <a:r>
              <a:rPr lang="en-US" sz="2400" b="1"/>
              <a:t>Launched 2012    &gt;225.000 players    &gt;150 countries</a:t>
            </a:r>
          </a:p>
          <a:p>
            <a:endParaRPr lang="en-US" b="1"/>
          </a:p>
          <a:p>
            <a:pPr marL="285750" indent="-285750">
              <a:buFont typeface="Arial" panose="020B0604020202020204" pitchFamily="34" charset="0"/>
              <a:buChar char="•"/>
            </a:pPr>
            <a:r>
              <a:rPr lang="en-US" b="1"/>
              <a:t>Build a community </a:t>
            </a:r>
            <a:r>
              <a:rPr lang="en-US"/>
              <a:t>– Know your community partners</a:t>
            </a:r>
          </a:p>
          <a:p>
            <a:pPr marL="742950" lvl="1" indent="-285750">
              <a:buFont typeface="Courier New" panose="02070309020205020404" pitchFamily="49" charset="0"/>
              <a:buChar char="o"/>
            </a:pPr>
            <a:r>
              <a:rPr lang="en-US"/>
              <a:t>Make it fun. Engage with your volunteers. Be social!</a:t>
            </a:r>
          </a:p>
          <a:p>
            <a:endParaRPr lang="en-US"/>
          </a:p>
          <a:p>
            <a:pPr marL="285750" indent="-285750">
              <a:buFont typeface="Arial" panose="020B0604020202020204" pitchFamily="34" charset="0"/>
              <a:buChar char="•"/>
            </a:pPr>
            <a:r>
              <a:rPr lang="en-US" b="1"/>
              <a:t>Sustain and Improve </a:t>
            </a:r>
            <a:r>
              <a:rPr lang="en-US"/>
              <a:t>– Communicate effectively</a:t>
            </a:r>
          </a:p>
          <a:p>
            <a:pPr marL="742950" lvl="1" indent="-285750">
              <a:buFont typeface="Courier New" panose="02070309020205020404" pitchFamily="49" charset="0"/>
              <a:buChar char="o"/>
            </a:pPr>
            <a:r>
              <a:rPr lang="en-US"/>
              <a:t>Use social media, blog posts, emails; images have bigger impact</a:t>
            </a:r>
          </a:p>
          <a:p>
            <a:endParaRPr lang="en-US"/>
          </a:p>
          <a:p>
            <a:pPr marL="285750" indent="-285750">
              <a:buFont typeface="Arial" panose="020B0604020202020204" pitchFamily="34" charset="0"/>
              <a:buChar char="•"/>
            </a:pPr>
            <a:r>
              <a:rPr lang="en-US" b="1"/>
              <a:t>Sustain and Improve </a:t>
            </a:r>
            <a:r>
              <a:rPr lang="en-US"/>
              <a:t>– Build flexibility into your project</a:t>
            </a:r>
          </a:p>
          <a:p>
            <a:pPr marL="742950" lvl="1" indent="-285750">
              <a:buFont typeface="Courier New" panose="02070309020205020404" pitchFamily="49" charset="0"/>
              <a:buChar char="o"/>
            </a:pPr>
            <a:r>
              <a:rPr lang="da-DK" err="1"/>
              <a:t>Continue</a:t>
            </a:r>
            <a:r>
              <a:rPr lang="da-DK"/>
              <a:t> </a:t>
            </a:r>
            <a:r>
              <a:rPr lang="da-DK" err="1"/>
              <a:t>improving</a:t>
            </a:r>
            <a:r>
              <a:rPr lang="da-DK"/>
              <a:t> </a:t>
            </a:r>
            <a:r>
              <a:rPr lang="da-DK" err="1"/>
              <a:t>your</a:t>
            </a:r>
            <a:r>
              <a:rPr lang="da-DK"/>
              <a:t> </a:t>
            </a:r>
            <a:r>
              <a:rPr lang="da-DK" err="1"/>
              <a:t>project</a:t>
            </a:r>
            <a:r>
              <a:rPr lang="da-DK"/>
              <a:t>; </a:t>
            </a:r>
            <a:r>
              <a:rPr lang="da-DK" err="1"/>
              <a:t>take</a:t>
            </a:r>
            <a:r>
              <a:rPr lang="da-DK"/>
              <a:t> suggestions from </a:t>
            </a:r>
            <a:r>
              <a:rPr lang="da-DK" err="1"/>
              <a:t>volunteers</a:t>
            </a:r>
            <a:r>
              <a:rPr lang="da-DK"/>
              <a:t>!</a:t>
            </a:r>
          </a:p>
        </p:txBody>
      </p:sp>
      <p:sp>
        <p:nvSpPr>
          <p:cNvPr id="6" name="TextBox 5">
            <a:extLst>
              <a:ext uri="{FF2B5EF4-FFF2-40B4-BE49-F238E27FC236}">
                <a16:creationId xmlns:a16="http://schemas.microsoft.com/office/drawing/2014/main" id="{31A6C46A-9BB5-275E-FB30-992E4ED17329}"/>
              </a:ext>
            </a:extLst>
          </p:cNvPr>
          <p:cNvSpPr txBox="1"/>
          <p:nvPr/>
        </p:nvSpPr>
        <p:spPr>
          <a:xfrm>
            <a:off x="2441379" y="6395936"/>
            <a:ext cx="1566454" cy="369332"/>
          </a:xfrm>
          <a:prstGeom prst="rect">
            <a:avLst/>
          </a:prstGeom>
          <a:noFill/>
        </p:spPr>
        <p:txBody>
          <a:bodyPr wrap="none" rtlCol="0">
            <a:spAutoFit/>
          </a:bodyPr>
          <a:lstStyle/>
          <a:p>
            <a:r>
              <a:rPr lang="en-US" dirty="0">
                <a:hlinkClick r:id="rId6"/>
              </a:rPr>
              <a:t>Eyewire.org</a:t>
            </a:r>
            <a:endParaRPr lang="da-DK" dirty="0"/>
          </a:p>
        </p:txBody>
      </p:sp>
    </p:spTree>
    <p:extLst>
      <p:ext uri="{BB962C8B-B14F-4D97-AF65-F5344CB8AC3E}">
        <p14:creationId xmlns:p14="http://schemas.microsoft.com/office/powerpoint/2010/main" val="90457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3B9493-CF23-3983-FAD9-4BD37176EA3B}"/>
              </a:ext>
            </a:extLst>
          </p:cNvPr>
          <p:cNvPicPr>
            <a:picLocks noChangeAspect="1"/>
          </p:cNvPicPr>
          <p:nvPr/>
        </p:nvPicPr>
        <p:blipFill>
          <a:blip r:embed="rId3"/>
          <a:stretch>
            <a:fillRect/>
          </a:stretch>
        </p:blipFill>
        <p:spPr>
          <a:xfrm>
            <a:off x="-18004" y="-831398"/>
            <a:ext cx="12228005" cy="7680772"/>
          </a:xfrm>
          <a:prstGeom prst="rect">
            <a:avLst/>
          </a:prstGeom>
        </p:spPr>
      </p:pic>
      <p:pic>
        <p:nvPicPr>
          <p:cNvPr id="8" name="Picture 7">
            <a:extLst>
              <a:ext uri="{FF2B5EF4-FFF2-40B4-BE49-F238E27FC236}">
                <a16:creationId xmlns:a16="http://schemas.microsoft.com/office/drawing/2014/main" id="{FDDF43AA-49DC-7DF2-EE9A-BE7A30EFAC1F}"/>
              </a:ext>
            </a:extLst>
          </p:cNvPr>
          <p:cNvPicPr>
            <a:picLocks noChangeAspect="1"/>
          </p:cNvPicPr>
          <p:nvPr/>
        </p:nvPicPr>
        <p:blipFill>
          <a:blip r:embed="rId4"/>
          <a:stretch>
            <a:fillRect/>
          </a:stretch>
        </p:blipFill>
        <p:spPr>
          <a:xfrm>
            <a:off x="7402755" y="6245524"/>
            <a:ext cx="4644684" cy="396815"/>
          </a:xfrm>
          <a:prstGeom prst="rect">
            <a:avLst/>
          </a:prstGeom>
        </p:spPr>
      </p:pic>
    </p:spTree>
    <p:extLst>
      <p:ext uri="{BB962C8B-B14F-4D97-AF65-F5344CB8AC3E}">
        <p14:creationId xmlns:p14="http://schemas.microsoft.com/office/powerpoint/2010/main" val="2150978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27BCA8-F071-EC40-20D7-A8320F5B8D08}"/>
              </a:ext>
            </a:extLst>
          </p:cNvPr>
          <p:cNvSpPr>
            <a:spLocks noGrp="1"/>
          </p:cNvSpPr>
          <p:nvPr>
            <p:ph type="body" sz="quarter" idx="12"/>
          </p:nvPr>
        </p:nvSpPr>
        <p:spPr>
          <a:xfrm>
            <a:off x="611188" y="2274888"/>
            <a:ext cx="11024850" cy="3657600"/>
          </a:xfrm>
        </p:spPr>
        <p:txBody>
          <a:bodyPr/>
          <a:lstStyle/>
          <a:p>
            <a:pPr marL="342900" indent="-342900">
              <a:buFont typeface="Arial" panose="020B0604020202020204" pitchFamily="34" charset="0"/>
              <a:buChar char="•"/>
            </a:pPr>
            <a:r>
              <a:rPr lang="en-US" sz="2400" b="1"/>
              <a:t>Aim to publish your data openly on the web, or give a clear and well-founded reason if this is not possible</a:t>
            </a:r>
          </a:p>
          <a:p>
            <a:pPr marL="342900" indent="-342900">
              <a:buFont typeface="Arial" panose="020B0604020202020204" pitchFamily="34" charset="0"/>
              <a:buChar char="•"/>
            </a:pPr>
            <a:r>
              <a:rPr lang="en-US" sz="2400" b="1"/>
              <a:t>Publish your data under an open licence that you choose from a short, recommended list</a:t>
            </a:r>
          </a:p>
          <a:p>
            <a:pPr marL="1028700" lvl="1" indent="-342900"/>
            <a:r>
              <a:rPr lang="en-US" sz="2000"/>
              <a:t>For example, the Creative Commons license or the Open Data Commons</a:t>
            </a:r>
          </a:p>
          <a:p>
            <a:pPr marL="342900" indent="-342900">
              <a:buFont typeface="Arial" panose="020B0604020202020204" pitchFamily="34" charset="0"/>
              <a:buChar char="•"/>
            </a:pPr>
            <a:r>
              <a:rPr lang="en-US" sz="2400" b="1"/>
              <a:t>Publish your research results and findings where possible in Open Access Journals</a:t>
            </a:r>
          </a:p>
          <a:p>
            <a:pPr marL="1028700" lvl="1" indent="-342900"/>
            <a:r>
              <a:rPr lang="en-US" sz="2000"/>
              <a:t>Where possible, also publish the software you develop under open licences</a:t>
            </a:r>
          </a:p>
          <a:p>
            <a:pPr marL="342900" indent="-342900">
              <a:buFont typeface="Arial" panose="020B0604020202020204" pitchFamily="34" charset="0"/>
              <a:buChar char="•"/>
            </a:pPr>
            <a:r>
              <a:rPr lang="en-US" sz="2400" b="1"/>
              <a:t>Actively seek for open data – and seek advice from support services</a:t>
            </a:r>
          </a:p>
          <a:p>
            <a:pPr marL="1028700" lvl="1" indent="-342900"/>
            <a:r>
              <a:rPr lang="en-US" sz="2000"/>
              <a:t>For example, the library or open science officers</a:t>
            </a:r>
          </a:p>
        </p:txBody>
      </p:sp>
      <p:sp>
        <p:nvSpPr>
          <p:cNvPr id="4" name="Text Placeholder 3">
            <a:extLst>
              <a:ext uri="{FF2B5EF4-FFF2-40B4-BE49-F238E27FC236}">
                <a16:creationId xmlns:a16="http://schemas.microsoft.com/office/drawing/2014/main" id="{21E1BA2C-04F3-764F-4EED-A4C617C0B3F7}"/>
              </a:ext>
            </a:extLst>
          </p:cNvPr>
          <p:cNvSpPr>
            <a:spLocks noGrp="1"/>
          </p:cNvSpPr>
          <p:nvPr>
            <p:ph type="body" sz="quarter" idx="10"/>
          </p:nvPr>
        </p:nvSpPr>
        <p:spPr/>
        <p:txBody>
          <a:bodyPr/>
          <a:lstStyle/>
          <a:p>
            <a:r>
              <a:rPr lang="en-US"/>
              <a:t>Introducing the open attitude</a:t>
            </a:r>
            <a:endParaRPr lang="da-DK"/>
          </a:p>
        </p:txBody>
      </p:sp>
      <p:sp>
        <p:nvSpPr>
          <p:cNvPr id="9" name="Text Placeholder 2">
            <a:extLst>
              <a:ext uri="{FF2B5EF4-FFF2-40B4-BE49-F238E27FC236}">
                <a16:creationId xmlns:a16="http://schemas.microsoft.com/office/drawing/2014/main" id="{077C94AA-149F-5F31-CE6C-BD3602AF7EB9}"/>
              </a:ext>
            </a:extLst>
          </p:cNvPr>
          <p:cNvSpPr>
            <a:spLocks noGrp="1"/>
          </p:cNvSpPr>
          <p:nvPr>
            <p:ph type="body" sz="quarter" idx="11"/>
          </p:nvPr>
        </p:nvSpPr>
        <p:spPr>
          <a:xfrm>
            <a:off x="610940" y="1279962"/>
            <a:ext cx="10963275" cy="422275"/>
          </a:xfrm>
        </p:spPr>
        <p:txBody>
          <a:bodyPr/>
          <a:lstStyle/>
          <a:p>
            <a:r>
              <a:rPr lang="en-US"/>
              <a:t>How to make your citizen science “stuff” available on the web (whatever format) under an open license</a:t>
            </a:r>
            <a:endParaRPr lang="da-DK"/>
          </a:p>
        </p:txBody>
      </p:sp>
      <p:pic>
        <p:nvPicPr>
          <p:cNvPr id="11" name="Picture 10">
            <a:extLst>
              <a:ext uri="{FF2B5EF4-FFF2-40B4-BE49-F238E27FC236}">
                <a16:creationId xmlns:a16="http://schemas.microsoft.com/office/drawing/2014/main" id="{A3C064FF-9FE1-2A63-A1D9-1A35F116050E}"/>
              </a:ext>
            </a:extLst>
          </p:cNvPr>
          <p:cNvPicPr>
            <a:picLocks noChangeAspect="1"/>
          </p:cNvPicPr>
          <p:nvPr/>
        </p:nvPicPr>
        <p:blipFill>
          <a:blip r:embed="rId2"/>
          <a:stretch>
            <a:fillRect/>
          </a:stretch>
        </p:blipFill>
        <p:spPr>
          <a:xfrm>
            <a:off x="9115687" y="310752"/>
            <a:ext cx="2458528" cy="719569"/>
          </a:xfrm>
          <a:prstGeom prst="rect">
            <a:avLst/>
          </a:prstGeom>
        </p:spPr>
      </p:pic>
    </p:spTree>
    <p:extLst>
      <p:ext uri="{BB962C8B-B14F-4D97-AF65-F5344CB8AC3E}">
        <p14:creationId xmlns:p14="http://schemas.microsoft.com/office/powerpoint/2010/main" val="14972731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27BCA8-F071-EC40-20D7-A8320F5B8D08}"/>
              </a:ext>
            </a:extLst>
          </p:cNvPr>
          <p:cNvSpPr>
            <a:spLocks noGrp="1"/>
          </p:cNvSpPr>
          <p:nvPr>
            <p:ph type="body" sz="quarter" idx="12"/>
          </p:nvPr>
        </p:nvSpPr>
        <p:spPr/>
        <p:txBody>
          <a:bodyPr/>
          <a:lstStyle/>
          <a:p>
            <a:pPr marL="342900" indent="-342900">
              <a:buFont typeface="Arial" panose="020B0604020202020204" pitchFamily="34" charset="0"/>
              <a:buChar char="•"/>
            </a:pPr>
            <a:r>
              <a:rPr lang="en-US" sz="2400" b="1"/>
              <a:t>Informed content and transparent communication</a:t>
            </a:r>
          </a:p>
          <a:p>
            <a:pPr marL="1028700" lvl="1" indent="-342900"/>
            <a:r>
              <a:rPr lang="en-US" sz="2000"/>
              <a:t>Prioritize obtaining clear and informed consent from participants, ensuring they are fully aware of the project’s goals, risks, and their rights</a:t>
            </a:r>
          </a:p>
          <a:p>
            <a:pPr marL="1028700" lvl="1" indent="-342900"/>
            <a:r>
              <a:rPr lang="en-US" sz="2000"/>
              <a:t>Maintain open and transparent communication about project goals, data usage, and results, forstering trust and collaboration</a:t>
            </a:r>
          </a:p>
          <a:p>
            <a:pPr marL="342900" indent="-342900">
              <a:buFont typeface="Arial" panose="020B0604020202020204" pitchFamily="34" charset="0"/>
              <a:buChar char="•"/>
            </a:pPr>
            <a:r>
              <a:rPr lang="en-US" sz="2400" b="1"/>
              <a:t>Data protection measures</a:t>
            </a:r>
          </a:p>
          <a:p>
            <a:pPr marL="1028700" lvl="1" indent="-342900"/>
            <a:r>
              <a:rPr lang="en-US" sz="2000"/>
              <a:t>Implement robust data protection measures such as encryption and anonymization to safeguard sensitive information (GPDR compliance)</a:t>
            </a:r>
          </a:p>
          <a:p>
            <a:pPr marL="342900" indent="-342900">
              <a:buFont typeface="Arial" panose="020B0604020202020204" pitchFamily="34" charset="0"/>
              <a:buChar char="•"/>
            </a:pPr>
            <a:r>
              <a:rPr lang="en-US" sz="2400" b="1"/>
              <a:t>Diversity and inclusivity</a:t>
            </a:r>
          </a:p>
          <a:p>
            <a:pPr marL="1028700" lvl="1" indent="-342900"/>
            <a:r>
              <a:rPr lang="en-US" sz="2000"/>
              <a:t>Promote diversity and inclusivity in project participation, making it accessible and equitable to different demographics, and considering diverse needs and perspectives in project design and implementation</a:t>
            </a:r>
          </a:p>
        </p:txBody>
      </p:sp>
      <p:sp>
        <p:nvSpPr>
          <p:cNvPr id="4" name="Text Placeholder 3">
            <a:extLst>
              <a:ext uri="{FF2B5EF4-FFF2-40B4-BE49-F238E27FC236}">
                <a16:creationId xmlns:a16="http://schemas.microsoft.com/office/drawing/2014/main" id="{21E1BA2C-04F3-764F-4EED-A4C617C0B3F7}"/>
              </a:ext>
            </a:extLst>
          </p:cNvPr>
          <p:cNvSpPr>
            <a:spLocks noGrp="1"/>
          </p:cNvSpPr>
          <p:nvPr>
            <p:ph type="body" sz="quarter" idx="10"/>
          </p:nvPr>
        </p:nvSpPr>
        <p:spPr/>
        <p:txBody>
          <a:bodyPr/>
          <a:lstStyle/>
          <a:p>
            <a:r>
              <a:rPr lang="en-US"/>
              <a:t>Privacy and ethics challenges</a:t>
            </a:r>
            <a:endParaRPr lang="da-DK"/>
          </a:p>
        </p:txBody>
      </p:sp>
      <p:sp>
        <p:nvSpPr>
          <p:cNvPr id="6" name="Text Placeholder 2">
            <a:extLst>
              <a:ext uri="{FF2B5EF4-FFF2-40B4-BE49-F238E27FC236}">
                <a16:creationId xmlns:a16="http://schemas.microsoft.com/office/drawing/2014/main" id="{B1403E5C-1AD6-8A06-9B64-E4A2BF9D22D1}"/>
              </a:ext>
            </a:extLst>
          </p:cNvPr>
          <p:cNvSpPr>
            <a:spLocks noGrp="1"/>
          </p:cNvSpPr>
          <p:nvPr>
            <p:ph type="body" sz="quarter" idx="11"/>
          </p:nvPr>
        </p:nvSpPr>
        <p:spPr>
          <a:xfrm>
            <a:off x="610940" y="1279962"/>
            <a:ext cx="10963275" cy="422275"/>
          </a:xfrm>
        </p:spPr>
        <p:txBody>
          <a:bodyPr/>
          <a:lstStyle/>
          <a:p>
            <a:r>
              <a:rPr lang="en-US"/>
              <a:t>How to maintain adherence to privacy and ethics standards in citizen science projects</a:t>
            </a:r>
            <a:endParaRPr lang="da-DK"/>
          </a:p>
        </p:txBody>
      </p:sp>
      <p:pic>
        <p:nvPicPr>
          <p:cNvPr id="7" name="Picture 6">
            <a:extLst>
              <a:ext uri="{FF2B5EF4-FFF2-40B4-BE49-F238E27FC236}">
                <a16:creationId xmlns:a16="http://schemas.microsoft.com/office/drawing/2014/main" id="{C02FA38E-F788-8A83-EAF1-9670372E0CE3}"/>
              </a:ext>
            </a:extLst>
          </p:cNvPr>
          <p:cNvPicPr>
            <a:picLocks noChangeAspect="1"/>
          </p:cNvPicPr>
          <p:nvPr/>
        </p:nvPicPr>
        <p:blipFill>
          <a:blip r:embed="rId2"/>
          <a:stretch>
            <a:fillRect/>
          </a:stretch>
        </p:blipFill>
        <p:spPr>
          <a:xfrm>
            <a:off x="9115687" y="310752"/>
            <a:ext cx="2458528" cy="719569"/>
          </a:xfrm>
          <a:prstGeom prst="rect">
            <a:avLst/>
          </a:prstGeom>
        </p:spPr>
      </p:pic>
    </p:spTree>
    <p:extLst>
      <p:ext uri="{BB962C8B-B14F-4D97-AF65-F5344CB8AC3E}">
        <p14:creationId xmlns:p14="http://schemas.microsoft.com/office/powerpoint/2010/main" val="31117564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27BCA8-F071-EC40-20D7-A8320F5B8D08}"/>
              </a:ext>
            </a:extLst>
          </p:cNvPr>
          <p:cNvSpPr>
            <a:spLocks noGrp="1"/>
          </p:cNvSpPr>
          <p:nvPr>
            <p:ph type="body" sz="quarter" idx="12"/>
          </p:nvPr>
        </p:nvSpPr>
        <p:spPr/>
        <p:txBody>
          <a:bodyPr/>
          <a:lstStyle/>
          <a:p>
            <a:pPr marL="342900" indent="-342900">
              <a:buFont typeface="Arial" panose="020B0604020202020204" pitchFamily="34" charset="0"/>
              <a:buChar char="•"/>
            </a:pPr>
            <a:r>
              <a:rPr lang="en-US" sz="2400" b="1"/>
              <a:t>Data validation and regular data audits and cleaning</a:t>
            </a:r>
          </a:p>
          <a:p>
            <a:pPr marL="1028700" lvl="1" indent="-342900"/>
            <a:r>
              <a:rPr lang="en-US" sz="2000"/>
              <a:t>Apply rigorous data validation techniques to ensure the accuracy and consistency of the collected data</a:t>
            </a:r>
          </a:p>
          <a:p>
            <a:pPr marL="1028700" lvl="1" indent="-342900"/>
            <a:r>
              <a:rPr lang="en-US" sz="2000"/>
              <a:t>Identify and rectify errors, duplicates, and inconsistencies to maintain data integrity and prevent the propagation of incorrect information</a:t>
            </a:r>
          </a:p>
          <a:p>
            <a:pPr marL="342900" indent="-342900">
              <a:buFont typeface="Arial" panose="020B0604020202020204" pitchFamily="34" charset="0"/>
              <a:buChar char="•"/>
            </a:pPr>
            <a:r>
              <a:rPr lang="en-US" sz="2400" b="1"/>
              <a:t> Maintain data security and privacy</a:t>
            </a:r>
          </a:p>
          <a:p>
            <a:pPr marL="1028700" lvl="1" indent="-342900"/>
            <a:r>
              <a:rPr lang="en-US" sz="2000"/>
              <a:t>Employ robust security measures and privacy protocols to protect data from unauthorized access, loss, or corruption</a:t>
            </a:r>
          </a:p>
          <a:p>
            <a:pPr marL="342900" indent="-342900">
              <a:buFont typeface="Arial" panose="020B0604020202020204" pitchFamily="34" charset="0"/>
              <a:buChar char="•"/>
            </a:pPr>
            <a:r>
              <a:rPr lang="en-US" sz="2400" b="1"/>
              <a:t> Standardize data collection and management</a:t>
            </a:r>
          </a:p>
          <a:p>
            <a:pPr marL="1028700" lvl="1" indent="-342900"/>
            <a:r>
              <a:rPr lang="en-US" sz="2000"/>
              <a:t>Develop and adhere to standardized protocols for data collection, entry, and management, ensuring uniformity and consistency in data handling, facilitating easier analysis, and interpretation of citizen-contributed data</a:t>
            </a:r>
          </a:p>
          <a:p>
            <a:pPr marL="342900" indent="-342900"/>
            <a:endParaRPr lang="en-US" sz="1400"/>
          </a:p>
        </p:txBody>
      </p:sp>
      <p:sp>
        <p:nvSpPr>
          <p:cNvPr id="4" name="Text Placeholder 3">
            <a:extLst>
              <a:ext uri="{FF2B5EF4-FFF2-40B4-BE49-F238E27FC236}">
                <a16:creationId xmlns:a16="http://schemas.microsoft.com/office/drawing/2014/main" id="{21E1BA2C-04F3-764F-4EED-A4C617C0B3F7}"/>
              </a:ext>
            </a:extLst>
          </p:cNvPr>
          <p:cNvSpPr>
            <a:spLocks noGrp="1"/>
          </p:cNvSpPr>
          <p:nvPr>
            <p:ph type="body" sz="quarter" idx="10"/>
          </p:nvPr>
        </p:nvSpPr>
        <p:spPr/>
        <p:txBody>
          <a:bodyPr/>
          <a:lstStyle/>
          <a:p>
            <a:r>
              <a:rPr lang="en-US"/>
              <a:t>Data hygiene in citizen science</a:t>
            </a:r>
            <a:endParaRPr lang="da-DK"/>
          </a:p>
        </p:txBody>
      </p:sp>
      <p:sp>
        <p:nvSpPr>
          <p:cNvPr id="6" name="Text Placeholder 2">
            <a:extLst>
              <a:ext uri="{FF2B5EF4-FFF2-40B4-BE49-F238E27FC236}">
                <a16:creationId xmlns:a16="http://schemas.microsoft.com/office/drawing/2014/main" id="{B1403E5C-1AD6-8A06-9B64-E4A2BF9D22D1}"/>
              </a:ext>
            </a:extLst>
          </p:cNvPr>
          <p:cNvSpPr>
            <a:spLocks noGrp="1"/>
          </p:cNvSpPr>
          <p:nvPr>
            <p:ph type="body" sz="quarter" idx="11"/>
          </p:nvPr>
        </p:nvSpPr>
        <p:spPr>
          <a:xfrm>
            <a:off x="610940" y="1279962"/>
            <a:ext cx="11230862" cy="429971"/>
          </a:xfrm>
        </p:spPr>
        <p:txBody>
          <a:bodyPr/>
          <a:lstStyle/>
          <a:p>
            <a:r>
              <a:rPr lang="en-US"/>
              <a:t>How to ensure the cleanliness, accuracy, and quality of citizen-science data within a database or information system</a:t>
            </a:r>
            <a:endParaRPr lang="da-DK"/>
          </a:p>
        </p:txBody>
      </p:sp>
      <p:pic>
        <p:nvPicPr>
          <p:cNvPr id="3" name="Picture 2">
            <a:extLst>
              <a:ext uri="{FF2B5EF4-FFF2-40B4-BE49-F238E27FC236}">
                <a16:creationId xmlns:a16="http://schemas.microsoft.com/office/drawing/2014/main" id="{B28BB0E5-17C1-CA78-46DA-67836ABAC5EF}"/>
              </a:ext>
            </a:extLst>
          </p:cNvPr>
          <p:cNvPicPr>
            <a:picLocks noChangeAspect="1"/>
          </p:cNvPicPr>
          <p:nvPr/>
        </p:nvPicPr>
        <p:blipFill>
          <a:blip r:embed="rId2"/>
          <a:stretch>
            <a:fillRect/>
          </a:stretch>
        </p:blipFill>
        <p:spPr>
          <a:xfrm>
            <a:off x="9115687" y="310752"/>
            <a:ext cx="2458528" cy="719569"/>
          </a:xfrm>
          <a:prstGeom prst="rect">
            <a:avLst/>
          </a:prstGeom>
        </p:spPr>
      </p:pic>
    </p:spTree>
    <p:extLst>
      <p:ext uri="{BB962C8B-B14F-4D97-AF65-F5344CB8AC3E}">
        <p14:creationId xmlns:p14="http://schemas.microsoft.com/office/powerpoint/2010/main" val="11449737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27BCA8-F071-EC40-20D7-A8320F5B8D08}"/>
              </a:ext>
            </a:extLst>
          </p:cNvPr>
          <p:cNvSpPr>
            <a:spLocks noGrp="1"/>
          </p:cNvSpPr>
          <p:nvPr>
            <p:ph type="body" sz="quarter" idx="12"/>
          </p:nvPr>
        </p:nvSpPr>
        <p:spPr/>
        <p:txBody>
          <a:bodyPr/>
          <a:lstStyle/>
          <a:p>
            <a:pPr marL="342900" indent="-342900">
              <a:buFont typeface="Arial" panose="020B0604020202020204" pitchFamily="34" charset="0"/>
              <a:buChar char="•"/>
            </a:pPr>
            <a:r>
              <a:rPr lang="en-US" sz="2400" b="1"/>
              <a:t>Clear, consistent and standardized data protocols </a:t>
            </a:r>
          </a:p>
          <a:p>
            <a:pPr marL="1028700" lvl="1" indent="-342900"/>
            <a:r>
              <a:rPr lang="en-US" sz="2000"/>
              <a:t>Establish and communicate clear data collection, processing, and management protocols, ensuring standardized guidelines and procedures</a:t>
            </a:r>
          </a:p>
          <a:p>
            <a:pPr marL="1028700" lvl="1" indent="-342900"/>
            <a:r>
              <a:rPr lang="en-US" sz="2000"/>
              <a:t>Adopt and enforce data standardization norms and formats to ensure uniformity and consistency across datasets, facilitating seamless integration, analysis, and interpretation of the collected data</a:t>
            </a:r>
          </a:p>
          <a:p>
            <a:pPr marL="342900" indent="-342900">
              <a:buFont typeface="Arial" panose="020B0604020202020204" pitchFamily="34" charset="0"/>
              <a:buChar char="•"/>
            </a:pPr>
            <a:r>
              <a:rPr lang="en-US" sz="2400" b="1"/>
              <a:t>Metadata management and the linking of datasets, if possible</a:t>
            </a:r>
          </a:p>
          <a:p>
            <a:pPr marL="1028700" lvl="1" indent="-342900"/>
            <a:r>
              <a:rPr lang="en-US" sz="2000"/>
              <a:t>Emphasize the creation and management of comprehensive metadata to provide detailed descriptions of the data, offering context and enhancing the understandability, discoverability, and usability of the datasets</a:t>
            </a:r>
          </a:p>
          <a:p>
            <a:pPr marL="1028700" lvl="1" indent="-342900"/>
            <a:r>
              <a:rPr lang="en-US" sz="2000"/>
              <a:t>Facilitate the integration and linking of datasets across different projects, promoting interoperability and collaboration</a:t>
            </a:r>
          </a:p>
          <a:p>
            <a:pPr marL="1028700" lvl="1" indent="-342900"/>
            <a:endParaRPr lang="en-US" sz="2000"/>
          </a:p>
        </p:txBody>
      </p:sp>
      <p:sp>
        <p:nvSpPr>
          <p:cNvPr id="4" name="Text Placeholder 3">
            <a:extLst>
              <a:ext uri="{FF2B5EF4-FFF2-40B4-BE49-F238E27FC236}">
                <a16:creationId xmlns:a16="http://schemas.microsoft.com/office/drawing/2014/main" id="{21E1BA2C-04F3-764F-4EED-A4C617C0B3F7}"/>
              </a:ext>
            </a:extLst>
          </p:cNvPr>
          <p:cNvSpPr>
            <a:spLocks noGrp="1"/>
          </p:cNvSpPr>
          <p:nvPr>
            <p:ph type="body" sz="quarter" idx="10"/>
          </p:nvPr>
        </p:nvSpPr>
        <p:spPr/>
        <p:txBody>
          <a:bodyPr/>
          <a:lstStyle/>
          <a:p>
            <a:r>
              <a:rPr lang="en-US"/>
              <a:t>Data management in citizen science</a:t>
            </a:r>
            <a:endParaRPr lang="da-DK"/>
          </a:p>
        </p:txBody>
      </p:sp>
      <p:sp>
        <p:nvSpPr>
          <p:cNvPr id="6" name="Text Placeholder 2">
            <a:extLst>
              <a:ext uri="{FF2B5EF4-FFF2-40B4-BE49-F238E27FC236}">
                <a16:creationId xmlns:a16="http://schemas.microsoft.com/office/drawing/2014/main" id="{B1403E5C-1AD6-8A06-9B64-E4A2BF9D22D1}"/>
              </a:ext>
            </a:extLst>
          </p:cNvPr>
          <p:cNvSpPr>
            <a:spLocks noGrp="1"/>
          </p:cNvSpPr>
          <p:nvPr>
            <p:ph type="body" sz="quarter" idx="11"/>
          </p:nvPr>
        </p:nvSpPr>
        <p:spPr>
          <a:xfrm>
            <a:off x="610940" y="1279962"/>
            <a:ext cx="11069226" cy="422275"/>
          </a:xfrm>
        </p:spPr>
        <p:txBody>
          <a:bodyPr/>
          <a:lstStyle/>
          <a:p>
            <a:r>
              <a:rPr lang="en-US"/>
              <a:t>How to secure the coherence, reliability, and enhanced usability of the collected data</a:t>
            </a:r>
            <a:endParaRPr lang="da-DK"/>
          </a:p>
        </p:txBody>
      </p:sp>
      <p:pic>
        <p:nvPicPr>
          <p:cNvPr id="3" name="Picture 2">
            <a:extLst>
              <a:ext uri="{FF2B5EF4-FFF2-40B4-BE49-F238E27FC236}">
                <a16:creationId xmlns:a16="http://schemas.microsoft.com/office/drawing/2014/main" id="{BDC081E2-66EA-E693-749C-45231859411E}"/>
              </a:ext>
            </a:extLst>
          </p:cNvPr>
          <p:cNvPicPr>
            <a:picLocks noChangeAspect="1"/>
          </p:cNvPicPr>
          <p:nvPr/>
        </p:nvPicPr>
        <p:blipFill>
          <a:blip r:embed="rId2"/>
          <a:stretch>
            <a:fillRect/>
          </a:stretch>
        </p:blipFill>
        <p:spPr>
          <a:xfrm>
            <a:off x="9296841" y="310752"/>
            <a:ext cx="2458528" cy="719569"/>
          </a:xfrm>
          <a:prstGeom prst="rect">
            <a:avLst/>
          </a:prstGeom>
        </p:spPr>
      </p:pic>
    </p:spTree>
    <p:extLst>
      <p:ext uri="{BB962C8B-B14F-4D97-AF65-F5344CB8AC3E}">
        <p14:creationId xmlns:p14="http://schemas.microsoft.com/office/powerpoint/2010/main" val="42765238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27BCA8-F071-EC40-20D7-A8320F5B8D08}"/>
              </a:ext>
            </a:extLst>
          </p:cNvPr>
          <p:cNvSpPr>
            <a:spLocks noGrp="1"/>
          </p:cNvSpPr>
          <p:nvPr>
            <p:ph type="body" sz="quarter" idx="12"/>
          </p:nvPr>
        </p:nvSpPr>
        <p:spPr/>
        <p:txBody>
          <a:bodyPr/>
          <a:lstStyle/>
          <a:p>
            <a:pPr marL="342900" indent="-342900">
              <a:buFont typeface="Arial" panose="020B0604020202020204" pitchFamily="34" charset="0"/>
              <a:buChar char="•"/>
            </a:pPr>
            <a:r>
              <a:rPr lang="en-US" sz="2400" b="1"/>
              <a:t>Define data management objectives</a:t>
            </a:r>
          </a:p>
          <a:p>
            <a:pPr marL="1028700" lvl="1" indent="-342900"/>
            <a:r>
              <a:rPr lang="en-US" sz="2000"/>
              <a:t>Ensure data management objectives align with the overall goals of the citizen science project: specifying the type, quality, and format of data to be collected, managed, and analyzed</a:t>
            </a:r>
          </a:p>
          <a:p>
            <a:pPr marL="342900" indent="-342900">
              <a:buFont typeface="Arial" panose="020B0604020202020204" pitchFamily="34" charset="0"/>
              <a:buChar char="•"/>
            </a:pPr>
            <a:r>
              <a:rPr lang="en-US" sz="2400" b="1"/>
              <a:t>Establish data standards and protocols</a:t>
            </a:r>
          </a:p>
          <a:p>
            <a:pPr marL="1028700" lvl="1" indent="-342900"/>
            <a:r>
              <a:rPr lang="en-US" sz="2000"/>
              <a:t>Define the acceptable formats, quality criteria, and metadata requirements, enabling uniformity and enhancing the usability and interoperability of the collected data</a:t>
            </a:r>
          </a:p>
          <a:p>
            <a:pPr marL="342900" indent="-342900">
              <a:buFont typeface="Arial" panose="020B0604020202020204" pitchFamily="34" charset="0"/>
              <a:buChar char="•"/>
            </a:pPr>
            <a:r>
              <a:rPr lang="en-US" sz="2400" b="1"/>
              <a:t>Evaluate and optimize data management practices</a:t>
            </a:r>
          </a:p>
          <a:p>
            <a:pPr marL="1028700" lvl="1" indent="-342900"/>
            <a:r>
              <a:rPr lang="en-US" sz="2000"/>
              <a:t>Monitor compliance with the established standards and protocols, addressing any discrepancies, and adapting practices as needed to accommodate evolving project needs and technological advancements</a:t>
            </a:r>
          </a:p>
          <a:p>
            <a:pPr marL="342900" indent="-342900"/>
            <a:endParaRPr lang="en-US" sz="1400"/>
          </a:p>
        </p:txBody>
      </p:sp>
      <p:sp>
        <p:nvSpPr>
          <p:cNvPr id="4" name="Text Placeholder 3">
            <a:extLst>
              <a:ext uri="{FF2B5EF4-FFF2-40B4-BE49-F238E27FC236}">
                <a16:creationId xmlns:a16="http://schemas.microsoft.com/office/drawing/2014/main" id="{21E1BA2C-04F3-764F-4EED-A4C617C0B3F7}"/>
              </a:ext>
            </a:extLst>
          </p:cNvPr>
          <p:cNvSpPr>
            <a:spLocks noGrp="1"/>
          </p:cNvSpPr>
          <p:nvPr>
            <p:ph type="body" sz="quarter" idx="10"/>
          </p:nvPr>
        </p:nvSpPr>
        <p:spPr/>
        <p:txBody>
          <a:bodyPr/>
          <a:lstStyle/>
          <a:p>
            <a:r>
              <a:rPr lang="en-US"/>
              <a:t>Data management in citizen science</a:t>
            </a:r>
            <a:endParaRPr lang="da-DK"/>
          </a:p>
        </p:txBody>
      </p:sp>
      <p:sp>
        <p:nvSpPr>
          <p:cNvPr id="6" name="Text Placeholder 2">
            <a:extLst>
              <a:ext uri="{FF2B5EF4-FFF2-40B4-BE49-F238E27FC236}">
                <a16:creationId xmlns:a16="http://schemas.microsoft.com/office/drawing/2014/main" id="{B1403E5C-1AD6-8A06-9B64-E4A2BF9D22D1}"/>
              </a:ext>
            </a:extLst>
          </p:cNvPr>
          <p:cNvSpPr>
            <a:spLocks noGrp="1"/>
          </p:cNvSpPr>
          <p:nvPr>
            <p:ph type="body" sz="quarter" idx="11"/>
          </p:nvPr>
        </p:nvSpPr>
        <p:spPr>
          <a:xfrm>
            <a:off x="610940" y="1279962"/>
            <a:ext cx="11069226" cy="422275"/>
          </a:xfrm>
        </p:spPr>
        <p:txBody>
          <a:bodyPr/>
          <a:lstStyle/>
          <a:p>
            <a:r>
              <a:rPr lang="en-US"/>
              <a:t>A decision-framework approach to data management providing a structure to evaluate alternatives systematically</a:t>
            </a:r>
            <a:endParaRPr lang="da-DK"/>
          </a:p>
        </p:txBody>
      </p:sp>
    </p:spTree>
    <p:extLst>
      <p:ext uri="{BB962C8B-B14F-4D97-AF65-F5344CB8AC3E}">
        <p14:creationId xmlns:p14="http://schemas.microsoft.com/office/powerpoint/2010/main" val="20174123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CA08A1-C903-479B-884A-D6D2AF99CD55}"/>
              </a:ext>
            </a:extLst>
          </p:cNvPr>
          <p:cNvSpPr>
            <a:spLocks noGrp="1"/>
          </p:cNvSpPr>
          <p:nvPr>
            <p:ph type="body" sz="quarter" idx="12"/>
          </p:nvPr>
        </p:nvSpPr>
        <p:spPr>
          <a:xfrm>
            <a:off x="1109662" y="2617594"/>
            <a:ext cx="5120315" cy="577850"/>
          </a:xfrm>
        </p:spPr>
        <p:txBody>
          <a:bodyPr lIns="91440" tIns="45720" rIns="91440" bIns="45720" anchor="t"/>
          <a:lstStyle/>
          <a:p>
            <a:r>
              <a:rPr lang="it-IT"/>
              <a:t>Public engagement and volunteer management</a:t>
            </a:r>
          </a:p>
        </p:txBody>
      </p:sp>
      <p:sp>
        <p:nvSpPr>
          <p:cNvPr id="11" name="Text Placeholder 1">
            <a:extLst>
              <a:ext uri="{FF2B5EF4-FFF2-40B4-BE49-F238E27FC236}">
                <a16:creationId xmlns:a16="http://schemas.microsoft.com/office/drawing/2014/main" id="{178BF28A-73C9-C67F-AE29-0317FD01EDEC}"/>
              </a:ext>
            </a:extLst>
          </p:cNvPr>
          <p:cNvSpPr txBox="1">
            <a:spLocks/>
          </p:cNvSpPr>
          <p:nvPr/>
        </p:nvSpPr>
        <p:spPr>
          <a:xfrm>
            <a:off x="1109661" y="4977143"/>
            <a:ext cx="3859153" cy="3980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Training Module 1.2.2</a:t>
            </a:r>
            <a:endParaRPr lang="da-DK"/>
          </a:p>
        </p:txBody>
      </p:sp>
    </p:spTree>
    <p:extLst>
      <p:ext uri="{BB962C8B-B14F-4D97-AF65-F5344CB8AC3E}">
        <p14:creationId xmlns:p14="http://schemas.microsoft.com/office/powerpoint/2010/main" val="2555680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27BCA8-F071-EC40-20D7-A8320F5B8D08}"/>
              </a:ext>
            </a:extLst>
          </p:cNvPr>
          <p:cNvSpPr>
            <a:spLocks noGrp="1"/>
          </p:cNvSpPr>
          <p:nvPr>
            <p:ph type="body" sz="quarter" idx="12"/>
          </p:nvPr>
        </p:nvSpPr>
        <p:spPr/>
        <p:txBody>
          <a:bodyPr/>
          <a:lstStyle/>
          <a:p>
            <a:pPr marL="342900" indent="-342900">
              <a:buFont typeface="Arial" panose="020B0604020202020204" pitchFamily="34" charset="0"/>
              <a:buChar char="•"/>
            </a:pPr>
            <a:r>
              <a:rPr lang="en-US" sz="2400" b="1"/>
              <a:t>Definition of volunteer management </a:t>
            </a:r>
          </a:p>
          <a:p>
            <a:pPr marL="1028700" lvl="1" indent="-342900"/>
            <a:r>
              <a:rPr lang="en-US" sz="2000"/>
              <a:t>Volunteer management in citizen science refers to the systematic coordination and organization of volunteer contributions, including the recruitment, training, support, and development of volunteers, to optimize their involvement and ensure the effective execution of the project</a:t>
            </a:r>
          </a:p>
          <a:p>
            <a:pPr marL="342900" indent="-342900">
              <a:buFont typeface="Arial" panose="020B0604020202020204" pitchFamily="34" charset="0"/>
              <a:buChar char="•"/>
            </a:pPr>
            <a:r>
              <a:rPr lang="en-US" sz="2400" b="1"/>
              <a:t>Enhancement of volunteer contribution</a:t>
            </a:r>
          </a:p>
          <a:p>
            <a:pPr marL="1028700" lvl="1" indent="-342900"/>
            <a:r>
              <a:rPr lang="en-US" sz="2000"/>
              <a:t>Effective volunteer management is crucial as it optimizes the engagement and contributions of volunteers, ensuring their skills and efforts are utilized productively and contribute effectively to the achievement of project goals</a:t>
            </a:r>
          </a:p>
          <a:p>
            <a:pPr marL="342900" indent="-342900">
              <a:buFont typeface="Arial" panose="020B0604020202020204" pitchFamily="34" charset="0"/>
              <a:buChar char="•"/>
            </a:pPr>
            <a:r>
              <a:rPr lang="en-US" sz="2400" b="1"/>
              <a:t>Sustaining volunteer participation</a:t>
            </a:r>
          </a:p>
          <a:p>
            <a:pPr marL="1028700" lvl="1" indent="-342900"/>
            <a:r>
              <a:rPr lang="en-US" sz="2000"/>
              <a:t>High levels of volunteer motivation and satisfaction help to ensure the retention of participants and foster a sense of community and belonging</a:t>
            </a:r>
          </a:p>
        </p:txBody>
      </p:sp>
      <p:sp>
        <p:nvSpPr>
          <p:cNvPr id="4" name="Text Placeholder 3">
            <a:extLst>
              <a:ext uri="{FF2B5EF4-FFF2-40B4-BE49-F238E27FC236}">
                <a16:creationId xmlns:a16="http://schemas.microsoft.com/office/drawing/2014/main" id="{21E1BA2C-04F3-764F-4EED-A4C617C0B3F7}"/>
              </a:ext>
            </a:extLst>
          </p:cNvPr>
          <p:cNvSpPr>
            <a:spLocks noGrp="1"/>
          </p:cNvSpPr>
          <p:nvPr>
            <p:ph type="body" sz="quarter" idx="10"/>
          </p:nvPr>
        </p:nvSpPr>
        <p:spPr/>
        <p:txBody>
          <a:bodyPr/>
          <a:lstStyle/>
          <a:p>
            <a:r>
              <a:rPr lang="en-US"/>
              <a:t>Volunteer management</a:t>
            </a:r>
            <a:endParaRPr lang="da-DK"/>
          </a:p>
        </p:txBody>
      </p:sp>
      <p:sp>
        <p:nvSpPr>
          <p:cNvPr id="6" name="Text Placeholder 2">
            <a:extLst>
              <a:ext uri="{FF2B5EF4-FFF2-40B4-BE49-F238E27FC236}">
                <a16:creationId xmlns:a16="http://schemas.microsoft.com/office/drawing/2014/main" id="{B1403E5C-1AD6-8A06-9B64-E4A2BF9D22D1}"/>
              </a:ext>
            </a:extLst>
          </p:cNvPr>
          <p:cNvSpPr>
            <a:spLocks noGrp="1"/>
          </p:cNvSpPr>
          <p:nvPr>
            <p:ph type="body" sz="quarter" idx="11"/>
          </p:nvPr>
        </p:nvSpPr>
        <p:spPr>
          <a:xfrm>
            <a:off x="610940" y="1279962"/>
            <a:ext cx="11069226" cy="422275"/>
          </a:xfrm>
        </p:spPr>
        <p:txBody>
          <a:bodyPr/>
          <a:lstStyle/>
          <a:p>
            <a:r>
              <a:rPr lang="en-US"/>
              <a:t>What is volunteer management? Why is it important to citizen science?</a:t>
            </a:r>
            <a:endParaRPr lang="da-DK"/>
          </a:p>
        </p:txBody>
      </p:sp>
    </p:spTree>
    <p:extLst>
      <p:ext uri="{BB962C8B-B14F-4D97-AF65-F5344CB8AC3E}">
        <p14:creationId xmlns:p14="http://schemas.microsoft.com/office/powerpoint/2010/main" val="28927624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D15F58F-E6FE-C778-7509-EB2D496008D0}"/>
              </a:ext>
            </a:extLst>
          </p:cNvPr>
          <p:cNvSpPr>
            <a:spLocks noGrp="1"/>
          </p:cNvSpPr>
          <p:nvPr>
            <p:ph type="body" sz="quarter" idx="10"/>
          </p:nvPr>
        </p:nvSpPr>
        <p:spPr/>
        <p:txBody>
          <a:bodyPr/>
          <a:lstStyle/>
          <a:p>
            <a:r>
              <a:rPr lang="en-US"/>
              <a:t>Factors that influence the volunteers’ journey</a:t>
            </a:r>
            <a:endParaRPr lang="da-DK"/>
          </a:p>
        </p:txBody>
      </p:sp>
      <p:pic>
        <p:nvPicPr>
          <p:cNvPr id="3074" name="Picture 2">
            <a:extLst>
              <a:ext uri="{FF2B5EF4-FFF2-40B4-BE49-F238E27FC236}">
                <a16:creationId xmlns:a16="http://schemas.microsoft.com/office/drawing/2014/main" id="{7C22A0EC-DDD7-1F71-FEA1-77683FCF42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233" y="1483914"/>
            <a:ext cx="6096000" cy="44767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D09B7016-D9AE-C568-2731-944830C771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9417" y="1483914"/>
            <a:ext cx="4508002" cy="280341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4FC2BA4F-B33B-7B7A-75F0-FC37E11EAFEE}"/>
              </a:ext>
            </a:extLst>
          </p:cNvPr>
          <p:cNvCxnSpPr>
            <a:cxnSpLocks/>
          </p:cNvCxnSpPr>
          <p:nvPr/>
        </p:nvCxnSpPr>
        <p:spPr>
          <a:xfrm>
            <a:off x="6564702" y="1871932"/>
            <a:ext cx="62471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99FCE04-61B6-26F7-FCCF-7F43FDC2FF90}"/>
              </a:ext>
            </a:extLst>
          </p:cNvPr>
          <p:cNvPicPr>
            <a:picLocks noChangeAspect="1"/>
          </p:cNvPicPr>
          <p:nvPr/>
        </p:nvPicPr>
        <p:blipFill>
          <a:blip r:embed="rId4"/>
          <a:stretch>
            <a:fillRect/>
          </a:stretch>
        </p:blipFill>
        <p:spPr>
          <a:xfrm>
            <a:off x="5227607" y="6128456"/>
            <a:ext cx="6581099" cy="540288"/>
          </a:xfrm>
          <a:prstGeom prst="rect">
            <a:avLst/>
          </a:prstGeom>
        </p:spPr>
      </p:pic>
    </p:spTree>
    <p:extLst>
      <p:ext uri="{BB962C8B-B14F-4D97-AF65-F5344CB8AC3E}">
        <p14:creationId xmlns:p14="http://schemas.microsoft.com/office/powerpoint/2010/main" val="215566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7ABE94-7D3A-500B-49D7-3A56508866BD}"/>
              </a:ext>
            </a:extLst>
          </p:cNvPr>
          <p:cNvPicPr>
            <a:picLocks noChangeAspect="1"/>
          </p:cNvPicPr>
          <p:nvPr/>
        </p:nvPicPr>
        <p:blipFill>
          <a:blip r:embed="rId2"/>
          <a:stretch>
            <a:fillRect/>
          </a:stretch>
        </p:blipFill>
        <p:spPr>
          <a:xfrm>
            <a:off x="6745431" y="539574"/>
            <a:ext cx="4848902" cy="5468113"/>
          </a:xfrm>
          <a:prstGeom prst="rect">
            <a:avLst/>
          </a:prstGeom>
        </p:spPr>
      </p:pic>
      <p:pic>
        <p:nvPicPr>
          <p:cNvPr id="9" name="Picture 8">
            <a:extLst>
              <a:ext uri="{FF2B5EF4-FFF2-40B4-BE49-F238E27FC236}">
                <a16:creationId xmlns:a16="http://schemas.microsoft.com/office/drawing/2014/main" id="{1470AC43-4F69-B325-9C33-BA925B3A8CFC}"/>
              </a:ext>
            </a:extLst>
          </p:cNvPr>
          <p:cNvPicPr>
            <a:picLocks noChangeAspect="1"/>
          </p:cNvPicPr>
          <p:nvPr/>
        </p:nvPicPr>
        <p:blipFill>
          <a:blip r:embed="rId3"/>
          <a:stretch>
            <a:fillRect/>
          </a:stretch>
        </p:blipFill>
        <p:spPr>
          <a:xfrm>
            <a:off x="747615" y="1165354"/>
            <a:ext cx="5348385" cy="2405984"/>
          </a:xfrm>
          <a:prstGeom prst="rect">
            <a:avLst/>
          </a:prstGeom>
        </p:spPr>
      </p:pic>
      <p:pic>
        <p:nvPicPr>
          <p:cNvPr id="12" name="Picture 11">
            <a:extLst>
              <a:ext uri="{FF2B5EF4-FFF2-40B4-BE49-F238E27FC236}">
                <a16:creationId xmlns:a16="http://schemas.microsoft.com/office/drawing/2014/main" id="{0F380D62-3A8A-C062-A6FD-D449C3C7F01B}"/>
              </a:ext>
            </a:extLst>
          </p:cNvPr>
          <p:cNvPicPr>
            <a:picLocks noChangeAspect="1"/>
          </p:cNvPicPr>
          <p:nvPr/>
        </p:nvPicPr>
        <p:blipFill>
          <a:blip r:embed="rId4"/>
          <a:stretch>
            <a:fillRect/>
          </a:stretch>
        </p:blipFill>
        <p:spPr>
          <a:xfrm>
            <a:off x="2039284" y="1341036"/>
            <a:ext cx="2057687" cy="190527"/>
          </a:xfrm>
          <a:prstGeom prst="rect">
            <a:avLst/>
          </a:prstGeom>
        </p:spPr>
      </p:pic>
      <p:pic>
        <p:nvPicPr>
          <p:cNvPr id="14" name="Picture 13">
            <a:extLst>
              <a:ext uri="{FF2B5EF4-FFF2-40B4-BE49-F238E27FC236}">
                <a16:creationId xmlns:a16="http://schemas.microsoft.com/office/drawing/2014/main" id="{53A55050-E3A3-6D3B-71F5-CD0602B4EC36}"/>
              </a:ext>
            </a:extLst>
          </p:cNvPr>
          <p:cNvPicPr>
            <a:picLocks noChangeAspect="1"/>
          </p:cNvPicPr>
          <p:nvPr/>
        </p:nvPicPr>
        <p:blipFill>
          <a:blip r:embed="rId5"/>
          <a:stretch>
            <a:fillRect/>
          </a:stretch>
        </p:blipFill>
        <p:spPr>
          <a:xfrm>
            <a:off x="1964278" y="3683476"/>
            <a:ext cx="2915057" cy="2410161"/>
          </a:xfrm>
          <a:prstGeom prst="rect">
            <a:avLst/>
          </a:prstGeom>
        </p:spPr>
      </p:pic>
    </p:spTree>
    <p:extLst>
      <p:ext uri="{BB962C8B-B14F-4D97-AF65-F5344CB8AC3E}">
        <p14:creationId xmlns:p14="http://schemas.microsoft.com/office/powerpoint/2010/main" val="716193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F8F818-26B4-67B8-3FB9-0EB974C795DB}"/>
              </a:ext>
            </a:extLst>
          </p:cNvPr>
          <p:cNvSpPr>
            <a:spLocks noGrp="1"/>
          </p:cNvSpPr>
          <p:nvPr>
            <p:ph type="body" sz="quarter" idx="10"/>
          </p:nvPr>
        </p:nvSpPr>
        <p:spPr>
          <a:xfrm>
            <a:off x="1109662" y="4718351"/>
            <a:ext cx="3280912" cy="398012"/>
          </a:xfrm>
        </p:spPr>
        <p:txBody>
          <a:bodyPr/>
          <a:lstStyle/>
          <a:p>
            <a:r>
              <a:rPr lang="en-US"/>
              <a:t>Training module 1.1</a:t>
            </a:r>
            <a:endParaRPr lang="da-DK"/>
          </a:p>
        </p:txBody>
      </p:sp>
      <p:sp>
        <p:nvSpPr>
          <p:cNvPr id="5" name="Text Placeholder 4">
            <a:extLst>
              <a:ext uri="{FF2B5EF4-FFF2-40B4-BE49-F238E27FC236}">
                <a16:creationId xmlns:a16="http://schemas.microsoft.com/office/drawing/2014/main" id="{051D9654-30A8-597A-FA70-3EAB70EF76F7}"/>
              </a:ext>
            </a:extLst>
          </p:cNvPr>
          <p:cNvSpPr>
            <a:spLocks noGrp="1"/>
          </p:cNvSpPr>
          <p:nvPr>
            <p:ph type="body" sz="quarter" idx="12"/>
          </p:nvPr>
        </p:nvSpPr>
        <p:spPr>
          <a:xfrm>
            <a:off x="1109662" y="2851150"/>
            <a:ext cx="5120315" cy="1755356"/>
          </a:xfrm>
        </p:spPr>
        <p:txBody>
          <a:bodyPr/>
          <a:lstStyle/>
          <a:p>
            <a:r>
              <a:rPr lang="en-US"/>
              <a:t>Citizen science research design and methods</a:t>
            </a:r>
            <a:endParaRPr lang="da-DK" dirty="0"/>
          </a:p>
        </p:txBody>
      </p:sp>
    </p:spTree>
    <p:extLst>
      <p:ext uri="{BB962C8B-B14F-4D97-AF65-F5344CB8AC3E}">
        <p14:creationId xmlns:p14="http://schemas.microsoft.com/office/powerpoint/2010/main" val="23664692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D15F58F-E6FE-C778-7509-EB2D496008D0}"/>
              </a:ext>
            </a:extLst>
          </p:cNvPr>
          <p:cNvSpPr>
            <a:spLocks noGrp="1"/>
          </p:cNvSpPr>
          <p:nvPr>
            <p:ph type="body" sz="quarter" idx="10"/>
          </p:nvPr>
        </p:nvSpPr>
        <p:spPr/>
        <p:txBody>
          <a:bodyPr/>
          <a:lstStyle/>
          <a:p>
            <a:r>
              <a:rPr lang="en-US"/>
              <a:t>Checklist for project organizers</a:t>
            </a:r>
            <a:endParaRPr lang="da-DK"/>
          </a:p>
        </p:txBody>
      </p:sp>
      <p:pic>
        <p:nvPicPr>
          <p:cNvPr id="3074" name="Picture 2">
            <a:extLst>
              <a:ext uri="{FF2B5EF4-FFF2-40B4-BE49-F238E27FC236}">
                <a16:creationId xmlns:a16="http://schemas.microsoft.com/office/drawing/2014/main" id="{7C22A0EC-DDD7-1F71-FEA1-77683FCF42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9108" y="1121434"/>
            <a:ext cx="7553784" cy="55473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99FCE04-61B6-26F7-FCCF-7F43FDC2FF90}"/>
              </a:ext>
            </a:extLst>
          </p:cNvPr>
          <p:cNvPicPr>
            <a:picLocks noChangeAspect="1"/>
          </p:cNvPicPr>
          <p:nvPr/>
        </p:nvPicPr>
        <p:blipFill rotWithShape="1">
          <a:blip r:embed="rId3"/>
          <a:srcRect t="-1" r="77996" b="-6510"/>
          <a:stretch/>
        </p:blipFill>
        <p:spPr>
          <a:xfrm>
            <a:off x="9880589" y="5906439"/>
            <a:ext cx="1043797" cy="414796"/>
          </a:xfrm>
          <a:prstGeom prst="rect">
            <a:avLst/>
          </a:prstGeom>
        </p:spPr>
      </p:pic>
      <p:pic>
        <p:nvPicPr>
          <p:cNvPr id="2" name="Picture 1">
            <a:extLst>
              <a:ext uri="{FF2B5EF4-FFF2-40B4-BE49-F238E27FC236}">
                <a16:creationId xmlns:a16="http://schemas.microsoft.com/office/drawing/2014/main" id="{F865AE6C-3B45-D583-8182-95E33F5B8BDE}"/>
              </a:ext>
            </a:extLst>
          </p:cNvPr>
          <p:cNvPicPr>
            <a:picLocks noChangeAspect="1"/>
          </p:cNvPicPr>
          <p:nvPr/>
        </p:nvPicPr>
        <p:blipFill rotWithShape="1">
          <a:blip r:embed="rId3"/>
          <a:srcRect l="26985"/>
          <a:stretch/>
        </p:blipFill>
        <p:spPr>
          <a:xfrm>
            <a:off x="9878385" y="6257828"/>
            <a:ext cx="2263194" cy="252554"/>
          </a:xfrm>
          <a:prstGeom prst="rect">
            <a:avLst/>
          </a:prstGeom>
        </p:spPr>
      </p:pic>
    </p:spTree>
    <p:extLst>
      <p:ext uri="{BB962C8B-B14F-4D97-AF65-F5344CB8AC3E}">
        <p14:creationId xmlns:p14="http://schemas.microsoft.com/office/powerpoint/2010/main" val="7083316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27BCA8-F071-EC40-20D7-A8320F5B8D08}"/>
              </a:ext>
            </a:extLst>
          </p:cNvPr>
          <p:cNvSpPr>
            <a:spLocks noGrp="1"/>
          </p:cNvSpPr>
          <p:nvPr>
            <p:ph type="body" sz="quarter" idx="12"/>
          </p:nvPr>
        </p:nvSpPr>
        <p:spPr/>
        <p:txBody>
          <a:bodyPr/>
          <a:lstStyle/>
          <a:p>
            <a:pPr marL="342900" indent="-342900">
              <a:buFont typeface="Arial" panose="020B0604020202020204" pitchFamily="34" charset="0"/>
              <a:buChar char="•"/>
            </a:pPr>
            <a:r>
              <a:rPr lang="en-US" sz="2400" b="1"/>
              <a:t>Implement efficient onboarding processes</a:t>
            </a:r>
          </a:p>
          <a:p>
            <a:pPr marL="1028700" lvl="1" indent="-342900"/>
            <a:r>
              <a:rPr lang="en-US" sz="2000"/>
              <a:t>Develop and implement comprehensive onboarding and training sessions to ensure clarity and understanding of project goals and to equip volunteers with the necessary skills and knowledge, fostering a sense of confidence and preparedness amongst participants</a:t>
            </a:r>
          </a:p>
          <a:p>
            <a:pPr marL="342900" indent="-342900">
              <a:buFont typeface="Arial" panose="020B0604020202020204" pitchFamily="34" charset="0"/>
              <a:buChar char="•"/>
            </a:pPr>
            <a:r>
              <a:rPr lang="en-US" sz="2400" b="1"/>
              <a:t>Maintain regular communication</a:t>
            </a:r>
          </a:p>
          <a:p>
            <a:pPr marL="1028700" lvl="1" indent="-342900"/>
            <a:r>
              <a:rPr lang="en-US" sz="2000"/>
              <a:t>Establish consistent communication channels for ongoing engagement, providing regular updates, feedback, and support, to keep volunteers informed, motivated, and valued, thereby sustaining participation and enthusiasm</a:t>
            </a:r>
          </a:p>
        </p:txBody>
      </p:sp>
      <p:sp>
        <p:nvSpPr>
          <p:cNvPr id="4" name="Text Placeholder 3">
            <a:extLst>
              <a:ext uri="{FF2B5EF4-FFF2-40B4-BE49-F238E27FC236}">
                <a16:creationId xmlns:a16="http://schemas.microsoft.com/office/drawing/2014/main" id="{21E1BA2C-04F3-764F-4EED-A4C617C0B3F7}"/>
              </a:ext>
            </a:extLst>
          </p:cNvPr>
          <p:cNvSpPr>
            <a:spLocks noGrp="1"/>
          </p:cNvSpPr>
          <p:nvPr>
            <p:ph type="body" sz="quarter" idx="10"/>
          </p:nvPr>
        </p:nvSpPr>
        <p:spPr/>
        <p:txBody>
          <a:bodyPr/>
          <a:lstStyle/>
          <a:p>
            <a:r>
              <a:rPr lang="en-US"/>
              <a:t>Volunteer management in citizen science</a:t>
            </a:r>
            <a:endParaRPr lang="da-DK"/>
          </a:p>
        </p:txBody>
      </p:sp>
      <p:sp>
        <p:nvSpPr>
          <p:cNvPr id="6" name="Text Placeholder 2">
            <a:extLst>
              <a:ext uri="{FF2B5EF4-FFF2-40B4-BE49-F238E27FC236}">
                <a16:creationId xmlns:a16="http://schemas.microsoft.com/office/drawing/2014/main" id="{B1403E5C-1AD6-8A06-9B64-E4A2BF9D22D1}"/>
              </a:ext>
            </a:extLst>
          </p:cNvPr>
          <p:cNvSpPr>
            <a:spLocks noGrp="1"/>
          </p:cNvSpPr>
          <p:nvPr>
            <p:ph type="body" sz="quarter" idx="11"/>
          </p:nvPr>
        </p:nvSpPr>
        <p:spPr>
          <a:xfrm>
            <a:off x="610940" y="1279962"/>
            <a:ext cx="11069226" cy="422275"/>
          </a:xfrm>
        </p:spPr>
        <p:txBody>
          <a:bodyPr/>
          <a:lstStyle/>
          <a:p>
            <a:r>
              <a:rPr lang="en-US"/>
              <a:t>How to create an informed and motivated environment conducive to the success of citizen science projects</a:t>
            </a:r>
            <a:endParaRPr lang="da-DK"/>
          </a:p>
        </p:txBody>
      </p:sp>
    </p:spTree>
    <p:extLst>
      <p:ext uri="{BB962C8B-B14F-4D97-AF65-F5344CB8AC3E}">
        <p14:creationId xmlns:p14="http://schemas.microsoft.com/office/powerpoint/2010/main" val="13878232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27BCA8-F071-EC40-20D7-A8320F5B8D08}"/>
              </a:ext>
            </a:extLst>
          </p:cNvPr>
          <p:cNvSpPr>
            <a:spLocks noGrp="1"/>
          </p:cNvSpPr>
          <p:nvPr>
            <p:ph type="body" sz="quarter" idx="12"/>
          </p:nvPr>
        </p:nvSpPr>
        <p:spPr/>
        <p:txBody>
          <a:bodyPr/>
          <a:lstStyle/>
          <a:p>
            <a:pPr marL="342900" indent="-342900">
              <a:buFont typeface="Arial" panose="020B0604020202020204" pitchFamily="34" charset="0"/>
              <a:buChar char="•"/>
            </a:pPr>
            <a:r>
              <a:rPr lang="en-US" sz="2400" b="1"/>
              <a:t>Adopt effective organizational practices and tools</a:t>
            </a:r>
          </a:p>
          <a:p>
            <a:pPr marL="1028700" lvl="1" indent="-342900"/>
            <a:r>
              <a:rPr lang="en-US" sz="2000"/>
              <a:t>Embrace organizational practices that are structured and efficient to enhance volunteer engagement, such as clearly defined roles, responsibilities, and workflows, enabling volunteers to contribute more effectively and feel a stronger connection to the project</a:t>
            </a:r>
          </a:p>
          <a:p>
            <a:pPr marL="1028700" lvl="1" indent="-342900"/>
            <a:r>
              <a:rPr lang="en-US" sz="2000"/>
              <a:t>Leverage volunteer management software to organize, coordinate, and monitor volunteer activities efficiently</a:t>
            </a:r>
          </a:p>
          <a:p>
            <a:pPr marL="342900" indent="-342900">
              <a:buFont typeface="Arial" panose="020B0604020202020204" pitchFamily="34" charset="0"/>
              <a:buChar char="•"/>
            </a:pPr>
            <a:r>
              <a:rPr lang="en-US" sz="2400" b="1"/>
              <a:t>Recognize and value contributions</a:t>
            </a:r>
          </a:p>
          <a:p>
            <a:pPr marL="1028700" lvl="1" indent="-342900"/>
            <a:r>
              <a:rPr lang="en-US" sz="2000"/>
              <a:t>Regularly acknowledge and appreciate volunteer efforts and contributions, fostering a sense of value and accomplishment, which boosts morale, encourages ongoing participation, and aids in volunteer retention</a:t>
            </a:r>
            <a:endParaRPr lang="en-US" sz="1400"/>
          </a:p>
          <a:p>
            <a:pPr marL="1028700" lvl="1" indent="-342900"/>
            <a:endParaRPr lang="en-US" sz="2000"/>
          </a:p>
        </p:txBody>
      </p:sp>
      <p:sp>
        <p:nvSpPr>
          <p:cNvPr id="4" name="Text Placeholder 3">
            <a:extLst>
              <a:ext uri="{FF2B5EF4-FFF2-40B4-BE49-F238E27FC236}">
                <a16:creationId xmlns:a16="http://schemas.microsoft.com/office/drawing/2014/main" id="{21E1BA2C-04F3-764F-4EED-A4C617C0B3F7}"/>
              </a:ext>
            </a:extLst>
          </p:cNvPr>
          <p:cNvSpPr>
            <a:spLocks noGrp="1"/>
          </p:cNvSpPr>
          <p:nvPr>
            <p:ph type="body" sz="quarter" idx="10"/>
          </p:nvPr>
        </p:nvSpPr>
        <p:spPr/>
        <p:txBody>
          <a:bodyPr/>
          <a:lstStyle/>
          <a:p>
            <a:r>
              <a:rPr lang="en-US"/>
              <a:t>Volunteer management in citizen science</a:t>
            </a:r>
            <a:endParaRPr lang="da-DK"/>
          </a:p>
        </p:txBody>
      </p:sp>
      <p:sp>
        <p:nvSpPr>
          <p:cNvPr id="6" name="Text Placeholder 2">
            <a:extLst>
              <a:ext uri="{FF2B5EF4-FFF2-40B4-BE49-F238E27FC236}">
                <a16:creationId xmlns:a16="http://schemas.microsoft.com/office/drawing/2014/main" id="{B1403E5C-1AD6-8A06-9B64-E4A2BF9D22D1}"/>
              </a:ext>
            </a:extLst>
          </p:cNvPr>
          <p:cNvSpPr>
            <a:spLocks noGrp="1"/>
          </p:cNvSpPr>
          <p:nvPr>
            <p:ph type="body" sz="quarter" idx="11"/>
          </p:nvPr>
        </p:nvSpPr>
        <p:spPr>
          <a:xfrm>
            <a:off x="610940" y="1279962"/>
            <a:ext cx="11069226" cy="422275"/>
          </a:xfrm>
        </p:spPr>
        <p:txBody>
          <a:bodyPr/>
          <a:lstStyle/>
          <a:p>
            <a:r>
              <a:rPr lang="en-US"/>
              <a:t>How to create an informed and motivated environment conducive to the success of citizen science projects</a:t>
            </a:r>
            <a:endParaRPr lang="da-DK"/>
          </a:p>
        </p:txBody>
      </p:sp>
    </p:spTree>
    <p:extLst>
      <p:ext uri="{BB962C8B-B14F-4D97-AF65-F5344CB8AC3E}">
        <p14:creationId xmlns:p14="http://schemas.microsoft.com/office/powerpoint/2010/main" val="34503339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27BCA8-F071-EC40-20D7-A8320F5B8D08}"/>
              </a:ext>
            </a:extLst>
          </p:cNvPr>
          <p:cNvSpPr>
            <a:spLocks noGrp="1"/>
          </p:cNvSpPr>
          <p:nvPr>
            <p:ph type="body" sz="quarter" idx="12"/>
          </p:nvPr>
        </p:nvSpPr>
        <p:spPr/>
        <p:txBody>
          <a:bodyPr lIns="91440" tIns="45720" rIns="91440" bIns="45720" anchor="t"/>
          <a:lstStyle/>
          <a:p>
            <a:pPr marL="342900" indent="-342900">
              <a:buFont typeface="Arial" panose="020B0604020202020204" pitchFamily="34" charset="0"/>
              <a:buChar char="•"/>
            </a:pPr>
            <a:r>
              <a:rPr lang="en-US" sz="2400" b="1"/>
              <a:t>Five phases to design a communication plan</a:t>
            </a:r>
          </a:p>
          <a:p>
            <a:pPr marL="1143000" lvl="1" indent="-457200">
              <a:buFont typeface="+mj-lt"/>
              <a:buAutoNum type="arabicPeriod"/>
            </a:pPr>
            <a:r>
              <a:rPr lang="en-US" sz="2000"/>
              <a:t>Define projects aims, decide the level of engagement, and set clear communication objectives</a:t>
            </a:r>
          </a:p>
          <a:p>
            <a:pPr marL="1143000" lvl="1" indent="-457200">
              <a:buFont typeface="+mj-lt"/>
              <a:buAutoNum type="arabicPeriod"/>
            </a:pPr>
            <a:r>
              <a:rPr lang="en-US" sz="2000"/>
              <a:t>Identify target audience (volunteers and others) in terms of their interests, expectations and motivations to participate</a:t>
            </a:r>
          </a:p>
          <a:p>
            <a:pPr marL="1143000" lvl="1" indent="-457200">
              <a:buFont typeface="+mj-lt"/>
              <a:buAutoNum type="arabicPeriod"/>
            </a:pPr>
            <a:r>
              <a:rPr lang="en-US" sz="2000"/>
              <a:t>Choose appropriate channels and tools to leverage accessible and interactive platforms that best reach the intended audience</a:t>
            </a:r>
          </a:p>
          <a:p>
            <a:pPr marL="1143000" lvl="1" indent="-457200">
              <a:buFont typeface="+mj-lt"/>
              <a:buAutoNum type="arabicPeriod"/>
            </a:pPr>
            <a:r>
              <a:rPr lang="en-US" sz="2000"/>
              <a:t>Establish regular and transparent communication with consistent updates, sharing progress, and being open about challenges and changes, keeping volunteers informed, engaged, and motivated, enhancing their learning and sense of connection and commitment to the project</a:t>
            </a:r>
          </a:p>
          <a:p>
            <a:pPr marL="1143000" lvl="1" indent="-457200">
              <a:buFont typeface="+mj-lt"/>
              <a:buAutoNum type="arabicPeriod"/>
            </a:pPr>
            <a:r>
              <a:rPr lang="en-US" sz="2000"/>
              <a:t>Evaluate and adjust strategy, considering feedback and changing circumstances to enhance its impact</a:t>
            </a:r>
          </a:p>
        </p:txBody>
      </p:sp>
      <p:sp>
        <p:nvSpPr>
          <p:cNvPr id="4" name="Text Placeholder 3">
            <a:extLst>
              <a:ext uri="{FF2B5EF4-FFF2-40B4-BE49-F238E27FC236}">
                <a16:creationId xmlns:a16="http://schemas.microsoft.com/office/drawing/2014/main" id="{21E1BA2C-04F3-764F-4EED-A4C617C0B3F7}"/>
              </a:ext>
            </a:extLst>
          </p:cNvPr>
          <p:cNvSpPr>
            <a:spLocks noGrp="1"/>
          </p:cNvSpPr>
          <p:nvPr>
            <p:ph type="body" sz="quarter" idx="10"/>
          </p:nvPr>
        </p:nvSpPr>
        <p:spPr>
          <a:xfrm>
            <a:off x="2351654" y="459400"/>
            <a:ext cx="9742579" cy="422275"/>
          </a:xfrm>
        </p:spPr>
        <p:txBody>
          <a:bodyPr/>
          <a:lstStyle/>
          <a:p>
            <a:r>
              <a:rPr lang="en-US"/>
              <a:t>Communication and engagement</a:t>
            </a:r>
            <a:endParaRPr lang="da-DK"/>
          </a:p>
        </p:txBody>
      </p:sp>
      <p:sp>
        <p:nvSpPr>
          <p:cNvPr id="6" name="Text Placeholder 2">
            <a:extLst>
              <a:ext uri="{FF2B5EF4-FFF2-40B4-BE49-F238E27FC236}">
                <a16:creationId xmlns:a16="http://schemas.microsoft.com/office/drawing/2014/main" id="{B1403E5C-1AD6-8A06-9B64-E4A2BF9D22D1}"/>
              </a:ext>
            </a:extLst>
          </p:cNvPr>
          <p:cNvSpPr>
            <a:spLocks noGrp="1"/>
          </p:cNvSpPr>
          <p:nvPr>
            <p:ph type="body" sz="quarter" idx="11"/>
          </p:nvPr>
        </p:nvSpPr>
        <p:spPr>
          <a:xfrm>
            <a:off x="610940" y="1279962"/>
            <a:ext cx="11069226" cy="422275"/>
          </a:xfrm>
        </p:spPr>
        <p:txBody>
          <a:bodyPr/>
          <a:lstStyle/>
          <a:p>
            <a:r>
              <a:rPr lang="en-US"/>
              <a:t>How to foster engagement, build trust and community, and facilitate ongoing learning and improvement</a:t>
            </a:r>
            <a:endParaRPr lang="da-DK"/>
          </a:p>
        </p:txBody>
      </p:sp>
    </p:spTree>
    <p:extLst>
      <p:ext uri="{BB962C8B-B14F-4D97-AF65-F5344CB8AC3E}">
        <p14:creationId xmlns:p14="http://schemas.microsoft.com/office/powerpoint/2010/main" val="22743077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12F9D8CB-8FA0-0CAD-C2DD-FB1E05E807B0}"/>
              </a:ext>
            </a:extLst>
          </p:cNvPr>
          <p:cNvSpPr>
            <a:spLocks noGrp="1"/>
          </p:cNvSpPr>
          <p:nvPr>
            <p:ph type="body" sz="quarter" idx="10"/>
          </p:nvPr>
        </p:nvSpPr>
        <p:spPr>
          <a:xfrm>
            <a:off x="1109662" y="5034036"/>
            <a:ext cx="4454376" cy="398012"/>
          </a:xfrm>
        </p:spPr>
        <p:txBody>
          <a:bodyPr/>
          <a:lstStyle/>
          <a:p>
            <a:r>
              <a:rPr lang="en-US"/>
              <a:t>Training Module 1.2.3: Interactive session	</a:t>
            </a:r>
            <a:endParaRPr lang="da-DK"/>
          </a:p>
        </p:txBody>
      </p:sp>
      <p:sp>
        <p:nvSpPr>
          <p:cNvPr id="5" name="Text Placeholder 4">
            <a:extLst>
              <a:ext uri="{FF2B5EF4-FFF2-40B4-BE49-F238E27FC236}">
                <a16:creationId xmlns:a16="http://schemas.microsoft.com/office/drawing/2014/main" id="{6BCA08A1-C903-479B-884A-D6D2AF99CD55}"/>
              </a:ext>
            </a:extLst>
          </p:cNvPr>
          <p:cNvSpPr>
            <a:spLocks noGrp="1"/>
          </p:cNvSpPr>
          <p:nvPr>
            <p:ph type="body" sz="quarter" idx="12"/>
          </p:nvPr>
        </p:nvSpPr>
        <p:spPr>
          <a:xfrm>
            <a:off x="1109662" y="2139472"/>
            <a:ext cx="5120315" cy="577850"/>
          </a:xfrm>
        </p:spPr>
        <p:txBody>
          <a:bodyPr lIns="91440" tIns="45720" rIns="91440" bIns="45720" anchor="t"/>
          <a:lstStyle/>
          <a:p>
            <a:r>
              <a:rPr lang="en-US"/>
              <a:t>Navigating data management, volunteer management, and communication</a:t>
            </a:r>
            <a:endParaRPr lang="it-IT"/>
          </a:p>
        </p:txBody>
      </p:sp>
    </p:spTree>
    <p:extLst>
      <p:ext uri="{BB962C8B-B14F-4D97-AF65-F5344CB8AC3E}">
        <p14:creationId xmlns:p14="http://schemas.microsoft.com/office/powerpoint/2010/main" val="1984251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620698-2704-01A6-CE24-0CC37BF55958}"/>
              </a:ext>
            </a:extLst>
          </p:cNvPr>
          <p:cNvSpPr>
            <a:spLocks noGrp="1"/>
          </p:cNvSpPr>
          <p:nvPr>
            <p:ph type="body" sz="quarter" idx="10"/>
          </p:nvPr>
        </p:nvSpPr>
        <p:spPr/>
        <p:txBody>
          <a:bodyPr/>
          <a:lstStyle/>
          <a:p>
            <a:r>
              <a:rPr lang="en-US"/>
              <a:t>Interactive session: Navigating data and volunteer management, and communication</a:t>
            </a:r>
            <a:endParaRPr lang="da-DK"/>
          </a:p>
        </p:txBody>
      </p:sp>
      <p:graphicFrame>
        <p:nvGraphicFramePr>
          <p:cNvPr id="2" name="Table 1">
            <a:extLst>
              <a:ext uri="{FF2B5EF4-FFF2-40B4-BE49-F238E27FC236}">
                <a16:creationId xmlns:a16="http://schemas.microsoft.com/office/drawing/2014/main" id="{BA318AFF-27FF-2514-E9A7-8DB79754CDE5}"/>
              </a:ext>
            </a:extLst>
          </p:cNvPr>
          <p:cNvGraphicFramePr>
            <a:graphicFrameLocks noGrp="1"/>
          </p:cNvGraphicFramePr>
          <p:nvPr>
            <p:extLst>
              <p:ext uri="{D42A27DB-BD31-4B8C-83A1-F6EECF244321}">
                <p14:modId xmlns:p14="http://schemas.microsoft.com/office/powerpoint/2010/main" val="2897727003"/>
              </p:ext>
            </p:extLst>
          </p:nvPr>
        </p:nvGraphicFramePr>
        <p:xfrm>
          <a:off x="838200" y="1439755"/>
          <a:ext cx="10515600" cy="4616786"/>
        </p:xfrm>
        <a:graphic>
          <a:graphicData uri="http://schemas.openxmlformats.org/drawingml/2006/table">
            <a:tbl>
              <a:tblPr firstRow="1" firstCol="1" bandRow="1">
                <a:tableStyleId>{5C22544A-7EE6-4342-B048-85BDC9FD1C3A}</a:tableStyleId>
              </a:tblPr>
              <a:tblGrid>
                <a:gridCol w="2646872">
                  <a:extLst>
                    <a:ext uri="{9D8B030D-6E8A-4147-A177-3AD203B41FA5}">
                      <a16:colId xmlns:a16="http://schemas.microsoft.com/office/drawing/2014/main" val="2660757490"/>
                    </a:ext>
                  </a:extLst>
                </a:gridCol>
                <a:gridCol w="7868728">
                  <a:extLst>
                    <a:ext uri="{9D8B030D-6E8A-4147-A177-3AD203B41FA5}">
                      <a16:colId xmlns:a16="http://schemas.microsoft.com/office/drawing/2014/main" val="4072970669"/>
                    </a:ext>
                  </a:extLst>
                </a:gridCol>
              </a:tblGrid>
              <a:tr h="323914">
                <a:tc>
                  <a:txBody>
                    <a:bodyPr/>
                    <a:lstStyle/>
                    <a:p>
                      <a:r>
                        <a:rPr lang="da-DK" sz="1400">
                          <a:effectLst/>
                        </a:rPr>
                        <a:t>Program</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da-DK" sz="1400">
                          <a:effectLst/>
                        </a:rPr>
                        <a:t>Task</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2057145792"/>
                  </a:ext>
                </a:extLst>
              </a:tr>
              <a:tr h="847158">
                <a:tc>
                  <a:txBody>
                    <a:bodyPr/>
                    <a:lstStyle/>
                    <a:p>
                      <a:r>
                        <a:rPr lang="en-US" sz="1400">
                          <a:effectLst/>
                        </a:rPr>
                        <a:t>Topic breakdown</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The session focuses on three topics: data management, volunteer management, and communication/public outreach. Participants are instructed to dedicate a section of their flip chart (or Miro board) to each topic (alternatively choose one topic to focus on).</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4017022315"/>
                  </a:ext>
                </a:extLst>
              </a:tr>
              <a:tr h="847158">
                <a:tc>
                  <a:txBody>
                    <a:bodyPr/>
                    <a:lstStyle/>
                    <a:p>
                      <a:r>
                        <a:rPr lang="da-DK" sz="1400">
                          <a:effectLst/>
                        </a:rPr>
                        <a:t>Brainstorming and discussion</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For each topic, participants brainstorm and discuss key words, concepts, or principles they have learned. They are encouraged to reflect on the content covered in this module, drawing upon specific examples and best practices discussed.</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1250901744"/>
                  </a:ext>
                </a:extLst>
              </a:tr>
              <a:tr h="847158">
                <a:tc>
                  <a:txBody>
                    <a:bodyPr/>
                    <a:lstStyle/>
                    <a:p>
                      <a:r>
                        <a:rPr lang="en-US" sz="1400" dirty="0">
                          <a:effectLst/>
                        </a:rPr>
                        <a:t>Flip chart (or Miro board) creation</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Participants then translate their brainstorming into a visual representation on the flip chart (or Miro board). They are encouraged to be creative, using diagrams, keywords, and bullet points to capture the essence of each topic.</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4093017204"/>
                  </a:ext>
                </a:extLst>
              </a:tr>
              <a:tr h="847158">
                <a:tc>
                  <a:txBody>
                    <a:bodyPr/>
                    <a:lstStyle/>
                    <a:p>
                      <a:r>
                        <a:rPr lang="en-US" sz="1400">
                          <a:effectLst/>
                        </a:rPr>
                        <a:t>Presentation and feedback</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a:effectLst/>
                        </a:rPr>
                        <a:t>Each group or individual presents their flip chart, explaining their choice of keywords and concepts. This is followed by a feedback session where other participants and/or the facilitator can offer insights or ask questions to deepen the understanding.</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2097479130"/>
                  </a:ext>
                </a:extLst>
              </a:tr>
              <a:tr h="847158">
                <a:tc>
                  <a:txBody>
                    <a:bodyPr/>
                    <a:lstStyle/>
                    <a:p>
                      <a:r>
                        <a:rPr lang="en-US" sz="1400">
                          <a:effectLst/>
                        </a:rPr>
                        <a:t>Reflection and conclusion</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The session concludes with a reflective discussion, allowing participants to share what they found most valuable and how they might apply these concepts in their own CS projects.</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2739261799"/>
                  </a:ext>
                </a:extLst>
              </a:tr>
            </a:tbl>
          </a:graphicData>
        </a:graphic>
      </p:graphicFrame>
    </p:spTree>
    <p:extLst>
      <p:ext uri="{BB962C8B-B14F-4D97-AF65-F5344CB8AC3E}">
        <p14:creationId xmlns:p14="http://schemas.microsoft.com/office/powerpoint/2010/main" val="430425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7055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1A55F1-F20E-4BEA-B2DB-29A16B5AFF32}"/>
              </a:ext>
            </a:extLst>
          </p:cNvPr>
          <p:cNvSpPr>
            <a:spLocks noGrp="1"/>
          </p:cNvSpPr>
          <p:nvPr>
            <p:ph type="body" sz="quarter" idx="10"/>
          </p:nvPr>
        </p:nvSpPr>
        <p:spPr>
          <a:xfrm>
            <a:off x="1109661" y="4734640"/>
            <a:ext cx="5833507" cy="398012"/>
          </a:xfrm>
        </p:spPr>
        <p:txBody>
          <a:bodyPr lIns="91440" tIns="45720" rIns="91440" bIns="45720" anchor="t"/>
          <a:lstStyle/>
          <a:p>
            <a:r>
              <a:rPr lang="it-IT" dirty="0"/>
              <a:t>TIME4CS Training Program 2</a:t>
            </a:r>
          </a:p>
        </p:txBody>
      </p:sp>
      <p:sp>
        <p:nvSpPr>
          <p:cNvPr id="5" name="Text Placeholder 4">
            <a:extLst>
              <a:ext uri="{FF2B5EF4-FFF2-40B4-BE49-F238E27FC236}">
                <a16:creationId xmlns:a16="http://schemas.microsoft.com/office/drawing/2014/main" id="{6BCA08A1-C903-479B-884A-D6D2AF99CD55}"/>
              </a:ext>
            </a:extLst>
          </p:cNvPr>
          <p:cNvSpPr>
            <a:spLocks noGrp="1"/>
          </p:cNvSpPr>
          <p:nvPr>
            <p:ph type="body" sz="quarter" idx="12"/>
          </p:nvPr>
        </p:nvSpPr>
        <p:spPr>
          <a:xfrm>
            <a:off x="800101" y="2985088"/>
            <a:ext cx="6545936" cy="1236133"/>
          </a:xfrm>
        </p:spPr>
        <p:txBody>
          <a:bodyPr lIns="91440" tIns="45720" rIns="91440" bIns="45720" anchor="t"/>
          <a:lstStyle/>
          <a:p>
            <a:r>
              <a:rPr lang="it-IT" dirty="0"/>
              <a:t>Intervention Area: </a:t>
            </a:r>
          </a:p>
          <a:p>
            <a:r>
              <a:rPr lang="it-IT" dirty="0"/>
              <a:t>Education &amp; Awareness</a:t>
            </a:r>
          </a:p>
        </p:txBody>
      </p:sp>
    </p:spTree>
    <p:extLst>
      <p:ext uri="{BB962C8B-B14F-4D97-AF65-F5344CB8AC3E}">
        <p14:creationId xmlns:p14="http://schemas.microsoft.com/office/powerpoint/2010/main" val="40949300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586DF4C-FB4C-B6FC-5A66-76C5F7910E08}"/>
              </a:ext>
            </a:extLst>
          </p:cNvPr>
          <p:cNvSpPr>
            <a:spLocks noGrp="1"/>
          </p:cNvSpPr>
          <p:nvPr>
            <p:ph type="body" sz="quarter" idx="12"/>
          </p:nvPr>
        </p:nvSpPr>
        <p:spPr>
          <a:xfrm>
            <a:off x="611188" y="2274888"/>
            <a:ext cx="11089745" cy="3657600"/>
          </a:xfrm>
        </p:spPr>
        <p:txBody>
          <a:bodyPr/>
          <a:lstStyle/>
          <a:p>
            <a:r>
              <a:rPr lang="en-US" sz="2400" b="1" dirty="0"/>
              <a:t>Training Module 2.1: Training and awareness-raising in RPOs </a:t>
            </a:r>
          </a:p>
          <a:p>
            <a:pPr marL="971550" lvl="1" indent="-285750"/>
            <a:r>
              <a:rPr lang="en-US" sz="2000"/>
              <a:t>Training Module 2.1.1: </a:t>
            </a:r>
            <a:r>
              <a:rPr lang="en-US" sz="2000" dirty="0"/>
              <a:t>Strategies for training and raising awareness among researchers, volunteers, and </a:t>
            </a:r>
            <a:r>
              <a:rPr lang="en-US" sz="2000"/>
              <a:t>other stakeholders</a:t>
            </a:r>
            <a:endParaRPr lang="en-US" sz="2000" dirty="0"/>
          </a:p>
          <a:p>
            <a:pPr marL="971550" lvl="1" indent="-285750"/>
            <a:r>
              <a:rPr lang="en-US" sz="2000"/>
              <a:t>Training Module 2.1.2: Setting up training sessions for researchers and others</a:t>
            </a:r>
            <a:endParaRPr lang="en-US" sz="2000" dirty="0"/>
          </a:p>
          <a:p>
            <a:pPr marL="971550" lvl="1" indent="-285750"/>
            <a:r>
              <a:rPr lang="en-US" sz="2000"/>
              <a:t>Training Module 2.1.3: </a:t>
            </a:r>
            <a:r>
              <a:rPr lang="en-US" sz="2000" dirty="0"/>
              <a:t>Interactive session: Design your own </a:t>
            </a:r>
            <a:r>
              <a:rPr lang="en-US" sz="2000"/>
              <a:t>training program</a:t>
            </a:r>
            <a:endParaRPr lang="en-US" sz="2000" dirty="0"/>
          </a:p>
          <a:p>
            <a:pPr marL="285750" indent="-285750"/>
            <a:r>
              <a:rPr lang="en-US" sz="2400" b="1" dirty="0"/>
              <a:t>Training Module 2.2</a:t>
            </a:r>
            <a:r>
              <a:rPr lang="en-US" sz="2400" b="1"/>
              <a:t>: Engaging schools and communities </a:t>
            </a:r>
            <a:endParaRPr lang="en-US" sz="2400" b="1" dirty="0"/>
          </a:p>
          <a:p>
            <a:pPr marL="971550" lvl="1" indent="-285750"/>
            <a:r>
              <a:rPr lang="en-US" sz="2000"/>
              <a:t>Training Module 2.2.1: Involving schools in citizen science engagement </a:t>
            </a:r>
            <a:endParaRPr lang="en-US" sz="2000" dirty="0"/>
          </a:p>
          <a:p>
            <a:pPr marL="971550" lvl="1" indent="-285750"/>
            <a:r>
              <a:rPr lang="da-DK" sz="2000"/>
              <a:t>Training Module 2.2.2: </a:t>
            </a:r>
            <a:r>
              <a:rPr lang="en-US" sz="2000"/>
              <a:t>Effective communication and engagement </a:t>
            </a:r>
            <a:endParaRPr lang="da-DK" sz="2000" dirty="0"/>
          </a:p>
          <a:p>
            <a:pPr marL="971550" lvl="1" indent="-285750"/>
            <a:r>
              <a:rPr lang="da-DK" sz="2000"/>
              <a:t>Training Module 2.2.3: </a:t>
            </a:r>
            <a:r>
              <a:rPr lang="da-DK" sz="2000" dirty="0"/>
              <a:t>Interactive session</a:t>
            </a:r>
            <a:r>
              <a:rPr lang="da-DK" sz="2000"/>
              <a:t>: </a:t>
            </a:r>
            <a:r>
              <a:rPr lang="en-US" sz="2000"/>
              <a:t>Crafting narratives and communication strategies in citizen science</a:t>
            </a:r>
            <a:endParaRPr lang="da-DK" sz="2000" dirty="0"/>
          </a:p>
          <a:p>
            <a:endParaRPr lang="da-DK" b="1" dirty="0"/>
          </a:p>
        </p:txBody>
      </p:sp>
      <p:sp>
        <p:nvSpPr>
          <p:cNvPr id="4" name="Text Placeholder 3">
            <a:extLst>
              <a:ext uri="{FF2B5EF4-FFF2-40B4-BE49-F238E27FC236}">
                <a16:creationId xmlns:a16="http://schemas.microsoft.com/office/drawing/2014/main" id="{F9443721-C70F-9851-91BA-A057C6572B04}"/>
              </a:ext>
            </a:extLst>
          </p:cNvPr>
          <p:cNvSpPr>
            <a:spLocks noGrp="1"/>
          </p:cNvSpPr>
          <p:nvPr>
            <p:ph type="body" sz="quarter" idx="11"/>
          </p:nvPr>
        </p:nvSpPr>
        <p:spPr/>
        <p:txBody>
          <a:bodyPr/>
          <a:lstStyle/>
          <a:p>
            <a:r>
              <a:rPr lang="en-US" dirty="0"/>
              <a:t>Training Program 2</a:t>
            </a:r>
            <a:endParaRPr lang="da-DK" dirty="0"/>
          </a:p>
        </p:txBody>
      </p:sp>
      <p:sp>
        <p:nvSpPr>
          <p:cNvPr id="3" name="Text Placeholder 2">
            <a:extLst>
              <a:ext uri="{FF2B5EF4-FFF2-40B4-BE49-F238E27FC236}">
                <a16:creationId xmlns:a16="http://schemas.microsoft.com/office/drawing/2014/main" id="{5050DF1B-6E6B-E093-4847-689BB09B19BA}"/>
              </a:ext>
            </a:extLst>
          </p:cNvPr>
          <p:cNvSpPr>
            <a:spLocks noGrp="1"/>
          </p:cNvSpPr>
          <p:nvPr>
            <p:ph type="body" sz="quarter" idx="10"/>
          </p:nvPr>
        </p:nvSpPr>
        <p:spPr/>
        <p:txBody>
          <a:bodyPr/>
          <a:lstStyle/>
          <a:p>
            <a:r>
              <a:rPr lang="en-US" dirty="0"/>
              <a:t>Intervention Area: Education &amp; Awareness</a:t>
            </a:r>
            <a:endParaRPr lang="da-DK" dirty="0"/>
          </a:p>
        </p:txBody>
      </p:sp>
    </p:spTree>
    <p:extLst>
      <p:ext uri="{BB962C8B-B14F-4D97-AF65-F5344CB8AC3E}">
        <p14:creationId xmlns:p14="http://schemas.microsoft.com/office/powerpoint/2010/main" val="29898317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586DF4C-FB4C-B6FC-5A66-76C5F7910E08}"/>
              </a:ext>
            </a:extLst>
          </p:cNvPr>
          <p:cNvSpPr>
            <a:spLocks noGrp="1"/>
          </p:cNvSpPr>
          <p:nvPr>
            <p:ph type="body" sz="quarter" idx="12"/>
          </p:nvPr>
        </p:nvSpPr>
        <p:spPr/>
        <p:txBody>
          <a:bodyPr/>
          <a:lstStyle/>
          <a:p>
            <a:pPr marL="171450" indent="-171450">
              <a:buFont typeface="Arial" panose="020B0604020202020204" pitchFamily="34" charset="0"/>
              <a:buChar char="•"/>
            </a:pPr>
            <a:r>
              <a:rPr lang="en-US" sz="1600" dirty="0"/>
              <a:t>Gain a deep understanding of the importance of citizen science training and awareness in promoting responsible and inclusive research and innovation practices</a:t>
            </a:r>
          </a:p>
          <a:p>
            <a:pPr marL="171450" indent="-171450">
              <a:buFont typeface="Arial" panose="020B0604020202020204" pitchFamily="34" charset="0"/>
              <a:buChar char="•"/>
            </a:pPr>
            <a:r>
              <a:rPr lang="en-US" sz="1600" dirty="0"/>
              <a:t>Learn strategies for conducting impactful training sessions and awareness-raising activities tailored to researchers, volunteers, and other stakeholders within Research Performing Organizations (RPOs)</a:t>
            </a:r>
          </a:p>
          <a:p>
            <a:pPr marL="171450" indent="-171450">
              <a:buFont typeface="Arial" panose="020B0604020202020204" pitchFamily="34" charset="0"/>
              <a:buChar char="•"/>
            </a:pPr>
            <a:r>
              <a:rPr lang="en-US" sz="1600" dirty="0"/>
              <a:t>Develop the skills to conduct audience assessments and stakeholder analyses to tailor training experiences for specific groups and contexts</a:t>
            </a:r>
          </a:p>
          <a:p>
            <a:pPr marL="171450" indent="-171450">
              <a:buFont typeface="Arial" panose="020B0604020202020204" pitchFamily="34" charset="0"/>
              <a:buChar char="•"/>
            </a:pPr>
            <a:r>
              <a:rPr lang="en-US" sz="1600" dirty="0"/>
              <a:t>Explore the train-the-trainer concept and its application in disseminating citizen science knowledge within RPOs</a:t>
            </a:r>
          </a:p>
          <a:p>
            <a:pPr marL="171450" indent="-171450">
              <a:buFont typeface="Arial" panose="020B0604020202020204" pitchFamily="34" charset="0"/>
              <a:buChar char="•"/>
            </a:pPr>
            <a:r>
              <a:rPr lang="en-US" sz="1600" dirty="0"/>
              <a:t>Apply the fundamental components of the logic model to design training sessions that align with objectives, target audiences, and chosen training methods</a:t>
            </a:r>
          </a:p>
          <a:p>
            <a:pPr marL="171450" indent="-171450">
              <a:buFont typeface="Arial" panose="020B0604020202020204" pitchFamily="34" charset="0"/>
              <a:buChar char="•"/>
            </a:pPr>
            <a:r>
              <a:rPr lang="en-US" sz="1600" dirty="0"/>
              <a:t>Understand the challenges and opportunities of involving school children and communities in citizen science projects</a:t>
            </a:r>
          </a:p>
          <a:p>
            <a:pPr marL="171450" indent="-171450">
              <a:buFont typeface="Arial" panose="020B0604020202020204" pitchFamily="34" charset="0"/>
              <a:buChar char="•"/>
            </a:pPr>
            <a:r>
              <a:rPr lang="en-US" sz="1600" dirty="0"/>
              <a:t>Craft purposeful communication and engagement strategies tailored to larger and diverse audiences, advancing citizen science projects and building enduring connections with stakeholders beyond RPOs</a:t>
            </a:r>
            <a:endParaRPr lang="da-DK" sz="1600" dirty="0"/>
          </a:p>
        </p:txBody>
      </p:sp>
      <p:sp>
        <p:nvSpPr>
          <p:cNvPr id="4" name="Text Placeholder 3">
            <a:extLst>
              <a:ext uri="{FF2B5EF4-FFF2-40B4-BE49-F238E27FC236}">
                <a16:creationId xmlns:a16="http://schemas.microsoft.com/office/drawing/2014/main" id="{F9443721-C70F-9851-91BA-A057C6572B04}"/>
              </a:ext>
            </a:extLst>
          </p:cNvPr>
          <p:cNvSpPr>
            <a:spLocks noGrp="1"/>
          </p:cNvSpPr>
          <p:nvPr>
            <p:ph type="body" sz="quarter" idx="11"/>
          </p:nvPr>
        </p:nvSpPr>
        <p:spPr/>
        <p:txBody>
          <a:bodyPr/>
          <a:lstStyle/>
          <a:p>
            <a:r>
              <a:rPr lang="en-US" dirty="0"/>
              <a:t>Training Program 2: Learning objectives</a:t>
            </a:r>
            <a:endParaRPr lang="da-DK" dirty="0"/>
          </a:p>
        </p:txBody>
      </p:sp>
      <p:sp>
        <p:nvSpPr>
          <p:cNvPr id="3" name="Text Placeholder 2">
            <a:extLst>
              <a:ext uri="{FF2B5EF4-FFF2-40B4-BE49-F238E27FC236}">
                <a16:creationId xmlns:a16="http://schemas.microsoft.com/office/drawing/2014/main" id="{5050DF1B-6E6B-E093-4847-689BB09B19BA}"/>
              </a:ext>
            </a:extLst>
          </p:cNvPr>
          <p:cNvSpPr>
            <a:spLocks noGrp="1"/>
          </p:cNvSpPr>
          <p:nvPr>
            <p:ph type="body" sz="quarter" idx="10"/>
          </p:nvPr>
        </p:nvSpPr>
        <p:spPr/>
        <p:txBody>
          <a:bodyPr/>
          <a:lstStyle/>
          <a:p>
            <a:r>
              <a:rPr lang="en-US"/>
              <a:t>Educational and awareness-building efforts in the field of citizen science</a:t>
            </a:r>
            <a:endParaRPr lang="da-DK"/>
          </a:p>
        </p:txBody>
      </p:sp>
    </p:spTree>
    <p:extLst>
      <p:ext uri="{BB962C8B-B14F-4D97-AF65-F5344CB8AC3E}">
        <p14:creationId xmlns:p14="http://schemas.microsoft.com/office/powerpoint/2010/main" val="2310001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22F9FD-3E57-D176-3EDD-7550C2B06F96}"/>
              </a:ext>
            </a:extLst>
          </p:cNvPr>
          <p:cNvSpPr>
            <a:spLocks noGrp="1"/>
          </p:cNvSpPr>
          <p:nvPr>
            <p:ph type="body" sz="quarter" idx="10"/>
          </p:nvPr>
        </p:nvSpPr>
        <p:spPr>
          <a:xfrm>
            <a:off x="1109661" y="4490573"/>
            <a:ext cx="3695251" cy="398012"/>
          </a:xfrm>
        </p:spPr>
        <p:txBody>
          <a:bodyPr/>
          <a:lstStyle/>
          <a:p>
            <a:r>
              <a:rPr lang="en-US"/>
              <a:t>Training Module 1.1.1</a:t>
            </a:r>
            <a:endParaRPr lang="da-DK"/>
          </a:p>
        </p:txBody>
      </p:sp>
      <p:sp>
        <p:nvSpPr>
          <p:cNvPr id="5" name="Text Placeholder 4">
            <a:extLst>
              <a:ext uri="{FF2B5EF4-FFF2-40B4-BE49-F238E27FC236}">
                <a16:creationId xmlns:a16="http://schemas.microsoft.com/office/drawing/2014/main" id="{051D9654-30A8-597A-FA70-3EAB70EF76F7}"/>
              </a:ext>
            </a:extLst>
          </p:cNvPr>
          <p:cNvSpPr>
            <a:spLocks noGrp="1"/>
          </p:cNvSpPr>
          <p:nvPr>
            <p:ph type="body" sz="quarter" idx="12"/>
          </p:nvPr>
        </p:nvSpPr>
        <p:spPr>
          <a:xfrm>
            <a:off x="1109662" y="3140075"/>
            <a:ext cx="5120315" cy="577850"/>
          </a:xfrm>
        </p:spPr>
        <p:txBody>
          <a:bodyPr/>
          <a:lstStyle/>
          <a:p>
            <a:r>
              <a:rPr lang="en-US"/>
              <a:t>Citizen science methodologies</a:t>
            </a:r>
            <a:endParaRPr lang="da-DK"/>
          </a:p>
        </p:txBody>
      </p:sp>
    </p:spTree>
    <p:extLst>
      <p:ext uri="{BB962C8B-B14F-4D97-AF65-F5344CB8AC3E}">
        <p14:creationId xmlns:p14="http://schemas.microsoft.com/office/powerpoint/2010/main" val="26163151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3244069-2B72-326E-B2DF-6AF5A60315E7}"/>
              </a:ext>
            </a:extLst>
          </p:cNvPr>
          <p:cNvSpPr>
            <a:spLocks noGrp="1"/>
          </p:cNvSpPr>
          <p:nvPr>
            <p:ph type="body" sz="quarter" idx="12"/>
          </p:nvPr>
        </p:nvSpPr>
        <p:spPr>
          <a:xfrm>
            <a:off x="1109661" y="2851149"/>
            <a:ext cx="5120315" cy="1763183"/>
          </a:xfrm>
        </p:spPr>
        <p:txBody>
          <a:bodyPr/>
          <a:lstStyle/>
          <a:p>
            <a:r>
              <a:rPr lang="en-US" dirty="0"/>
              <a:t>Training and awareness-raising in RPOs</a:t>
            </a:r>
          </a:p>
        </p:txBody>
      </p:sp>
      <p:sp>
        <p:nvSpPr>
          <p:cNvPr id="2" name="Text Placeholder 2">
            <a:extLst>
              <a:ext uri="{FF2B5EF4-FFF2-40B4-BE49-F238E27FC236}">
                <a16:creationId xmlns:a16="http://schemas.microsoft.com/office/drawing/2014/main" id="{7EA53947-7DF1-5065-8B0E-C12B3421CCBF}"/>
              </a:ext>
            </a:extLst>
          </p:cNvPr>
          <p:cNvSpPr txBox="1">
            <a:spLocks/>
          </p:cNvSpPr>
          <p:nvPr/>
        </p:nvSpPr>
        <p:spPr>
          <a:xfrm>
            <a:off x="1109661" y="4733201"/>
            <a:ext cx="5833507" cy="398012"/>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2400" b="0" i="0" u="none" strike="noStrike" kern="1200" cap="none" spc="0" normalizeH="0" baseline="0" noProof="0" dirty="0">
                <a:ln>
                  <a:noFill/>
                </a:ln>
                <a:solidFill>
                  <a:srgbClr val="1F3643"/>
                </a:solidFill>
                <a:effectLst/>
                <a:uLnTx/>
                <a:uFillTx/>
                <a:latin typeface="Montserrat Medium"/>
                <a:ea typeface="+mn-ea"/>
                <a:cs typeface="+mn-cs"/>
              </a:rPr>
              <a:t>Training module 2.1</a:t>
            </a:r>
          </a:p>
        </p:txBody>
      </p:sp>
    </p:spTree>
    <p:extLst>
      <p:ext uri="{BB962C8B-B14F-4D97-AF65-F5344CB8AC3E}">
        <p14:creationId xmlns:p14="http://schemas.microsoft.com/office/powerpoint/2010/main" val="21121838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791C44-CB1A-67FA-4A92-4AD25522B3B4}"/>
              </a:ext>
            </a:extLst>
          </p:cNvPr>
          <p:cNvSpPr>
            <a:spLocks noGrp="1"/>
          </p:cNvSpPr>
          <p:nvPr>
            <p:ph type="body" sz="quarter" idx="10"/>
          </p:nvPr>
        </p:nvSpPr>
        <p:spPr>
          <a:xfrm>
            <a:off x="1110217" y="5731975"/>
            <a:ext cx="3724249" cy="398012"/>
          </a:xfrm>
        </p:spPr>
        <p:txBody>
          <a:bodyPr/>
          <a:lstStyle/>
          <a:p>
            <a:r>
              <a:rPr lang="en-US"/>
              <a:t>Training Module </a:t>
            </a:r>
            <a:r>
              <a:rPr lang="en-US" dirty="0"/>
              <a:t>2.1.1</a:t>
            </a:r>
            <a:endParaRPr lang="da-DK" dirty="0"/>
          </a:p>
        </p:txBody>
      </p:sp>
      <p:sp>
        <p:nvSpPr>
          <p:cNvPr id="4" name="Text Placeholder 3">
            <a:extLst>
              <a:ext uri="{FF2B5EF4-FFF2-40B4-BE49-F238E27FC236}">
                <a16:creationId xmlns:a16="http://schemas.microsoft.com/office/drawing/2014/main" id="{E3244069-2B72-326E-B2DF-6AF5A60315E7}"/>
              </a:ext>
            </a:extLst>
          </p:cNvPr>
          <p:cNvSpPr>
            <a:spLocks noGrp="1"/>
          </p:cNvSpPr>
          <p:nvPr>
            <p:ph type="body" sz="quarter" idx="12"/>
          </p:nvPr>
        </p:nvSpPr>
        <p:spPr>
          <a:xfrm>
            <a:off x="1110217" y="2776070"/>
            <a:ext cx="6086449" cy="2837329"/>
          </a:xfrm>
        </p:spPr>
        <p:txBody>
          <a:bodyPr/>
          <a:lstStyle/>
          <a:p>
            <a:r>
              <a:rPr lang="en-US" dirty="0"/>
              <a:t>Strategies for training and raising awareness among researchers, volunteers, and </a:t>
            </a:r>
            <a:r>
              <a:rPr lang="en-US"/>
              <a:t>other stakeholders</a:t>
            </a:r>
            <a:endParaRPr lang="en-US" dirty="0"/>
          </a:p>
        </p:txBody>
      </p:sp>
    </p:spTree>
    <p:extLst>
      <p:ext uri="{BB962C8B-B14F-4D97-AF65-F5344CB8AC3E}">
        <p14:creationId xmlns:p14="http://schemas.microsoft.com/office/powerpoint/2010/main" val="22144601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E714B45-E1A1-8252-7062-6505794C9FDE}"/>
              </a:ext>
            </a:extLst>
          </p:cNvPr>
          <p:cNvSpPr>
            <a:spLocks noGrp="1"/>
          </p:cNvSpPr>
          <p:nvPr>
            <p:ph type="body" sz="quarter" idx="12"/>
          </p:nvPr>
        </p:nvSpPr>
        <p:spPr>
          <a:xfrm>
            <a:off x="611188" y="2006756"/>
            <a:ext cx="10963275" cy="3657600"/>
          </a:xfrm>
        </p:spPr>
        <p:txBody>
          <a:bodyPr/>
          <a:lstStyle/>
          <a:p>
            <a:r>
              <a:rPr lang="en-US" sz="2400" b="1" dirty="0"/>
              <a:t>Awareness-raising and training - </a:t>
            </a:r>
            <a:r>
              <a:rPr lang="en-US" sz="2400" b="1" i="1" dirty="0"/>
              <a:t>capacity building</a:t>
            </a:r>
            <a:r>
              <a:rPr lang="en-US" sz="2400" b="1" dirty="0"/>
              <a:t> – </a:t>
            </a:r>
            <a:r>
              <a:rPr lang="en-US" sz="2400" b="1" dirty="0">
                <a:solidFill>
                  <a:srgbClr val="FAA001"/>
                </a:solidFill>
              </a:rPr>
              <a:t>inside</a:t>
            </a:r>
            <a:r>
              <a:rPr lang="en-US" sz="2400" b="1" dirty="0"/>
              <a:t> RPOs </a:t>
            </a:r>
          </a:p>
          <a:p>
            <a:pPr marL="285750" indent="-285750">
              <a:buFont typeface="Arial" panose="020B0604020202020204" pitchFamily="34" charset="0"/>
              <a:buChar char="•"/>
            </a:pPr>
            <a:r>
              <a:rPr lang="en-US" b="1" dirty="0"/>
              <a:t>Target groups </a:t>
            </a:r>
            <a:r>
              <a:rPr lang="en-US" dirty="0"/>
              <a:t>are usually research staff, administration &amp; support staff, students</a:t>
            </a:r>
          </a:p>
          <a:p>
            <a:pPr marL="285750" indent="-285750">
              <a:buFont typeface="Arial" panose="020B0604020202020204" pitchFamily="34" charset="0"/>
              <a:buChar char="•"/>
            </a:pPr>
            <a:r>
              <a:rPr lang="en-US" b="1" dirty="0"/>
              <a:t>Formats</a:t>
            </a:r>
            <a:r>
              <a:rPr lang="en-US" dirty="0"/>
              <a:t> are often courses, seminars, lectures and workshops either online or in-person and usually conducted in a semi-formal way</a:t>
            </a:r>
          </a:p>
          <a:p>
            <a:endParaRPr lang="da-DK" dirty="0"/>
          </a:p>
          <a:p>
            <a:r>
              <a:rPr lang="en-US" sz="2400" b="1" dirty="0"/>
              <a:t>Awareness-raising and training - </a:t>
            </a:r>
            <a:r>
              <a:rPr lang="en-US" sz="2400" b="1" i="1" dirty="0"/>
              <a:t>capacity building</a:t>
            </a:r>
            <a:r>
              <a:rPr lang="en-US" sz="2400" b="1" dirty="0"/>
              <a:t> – </a:t>
            </a:r>
            <a:r>
              <a:rPr lang="en-US" sz="2400" b="1" dirty="0">
                <a:solidFill>
                  <a:srgbClr val="FAA001"/>
                </a:solidFill>
              </a:rPr>
              <a:t>outside</a:t>
            </a:r>
            <a:r>
              <a:rPr lang="en-US" sz="2400" b="1" dirty="0"/>
              <a:t> RPOs </a:t>
            </a:r>
          </a:p>
          <a:p>
            <a:pPr marL="342900" indent="-342900">
              <a:buFont typeface="Arial" panose="020B0604020202020204" pitchFamily="34" charset="0"/>
              <a:buChar char="•"/>
            </a:pPr>
            <a:r>
              <a:rPr lang="da-DK" b="1" dirty="0"/>
              <a:t>Target </a:t>
            </a:r>
            <a:r>
              <a:rPr lang="da-DK" b="1" dirty="0" err="1"/>
              <a:t>groups</a:t>
            </a:r>
            <a:r>
              <a:rPr lang="da-DK" b="1" dirty="0"/>
              <a:t> </a:t>
            </a:r>
            <a:r>
              <a:rPr lang="da-DK" dirty="0" err="1"/>
              <a:t>are</a:t>
            </a:r>
            <a:r>
              <a:rPr lang="da-DK" dirty="0"/>
              <a:t> </a:t>
            </a:r>
            <a:r>
              <a:rPr lang="da-DK" dirty="0" err="1"/>
              <a:t>usually</a:t>
            </a:r>
            <a:r>
              <a:rPr lang="da-DK" dirty="0"/>
              <a:t> </a:t>
            </a:r>
            <a:r>
              <a:rPr lang="da-DK" dirty="0" err="1"/>
              <a:t>members</a:t>
            </a:r>
            <a:r>
              <a:rPr lang="da-DK" dirty="0"/>
              <a:t> of the public: </a:t>
            </a:r>
            <a:r>
              <a:rPr lang="da-DK" dirty="0" err="1"/>
              <a:t>individuals</a:t>
            </a:r>
            <a:r>
              <a:rPr lang="da-DK" dirty="0"/>
              <a:t> or </a:t>
            </a:r>
            <a:r>
              <a:rPr lang="da-DK" dirty="0" err="1"/>
              <a:t>groups</a:t>
            </a:r>
            <a:r>
              <a:rPr lang="da-DK" dirty="0"/>
              <a:t> of </a:t>
            </a:r>
            <a:r>
              <a:rPr lang="da-DK" dirty="0" err="1"/>
              <a:t>people</a:t>
            </a:r>
            <a:r>
              <a:rPr lang="da-DK" dirty="0"/>
              <a:t> </a:t>
            </a:r>
            <a:r>
              <a:rPr lang="da-DK" dirty="0" err="1"/>
              <a:t>who</a:t>
            </a:r>
            <a:r>
              <a:rPr lang="da-DK" dirty="0"/>
              <a:t> </a:t>
            </a:r>
            <a:r>
              <a:rPr lang="da-DK" dirty="0" err="1"/>
              <a:t>are</a:t>
            </a:r>
            <a:r>
              <a:rPr lang="da-DK" dirty="0"/>
              <a:t> </a:t>
            </a:r>
            <a:r>
              <a:rPr lang="da-DK" dirty="0" err="1"/>
              <a:t>often</a:t>
            </a:r>
            <a:r>
              <a:rPr lang="da-DK" dirty="0"/>
              <a:t> not </a:t>
            </a:r>
            <a:r>
              <a:rPr lang="da-DK" dirty="0" err="1"/>
              <a:t>scientists</a:t>
            </a:r>
            <a:endParaRPr lang="da-DK" dirty="0"/>
          </a:p>
          <a:p>
            <a:pPr marL="342900" indent="-342900">
              <a:buFont typeface="Arial" panose="020B0604020202020204" pitchFamily="34" charset="0"/>
              <a:buChar char="•"/>
            </a:pPr>
            <a:r>
              <a:rPr lang="da-DK" b="1" dirty="0"/>
              <a:t>Formats</a:t>
            </a:r>
            <a:r>
              <a:rPr lang="da-DK" dirty="0"/>
              <a:t> </a:t>
            </a:r>
            <a:r>
              <a:rPr lang="da-DK" dirty="0" err="1"/>
              <a:t>can</a:t>
            </a:r>
            <a:r>
              <a:rPr lang="da-DK" dirty="0"/>
              <a:t> </a:t>
            </a:r>
            <a:r>
              <a:rPr lang="da-DK" dirty="0" err="1"/>
              <a:t>take</a:t>
            </a:r>
            <a:r>
              <a:rPr lang="da-DK" dirty="0"/>
              <a:t> </a:t>
            </a:r>
            <a:r>
              <a:rPr lang="da-DK" dirty="0" err="1"/>
              <a:t>many</a:t>
            </a:r>
            <a:r>
              <a:rPr lang="da-DK" dirty="0"/>
              <a:t> forms like open </a:t>
            </a:r>
            <a:r>
              <a:rPr lang="da-DK" dirty="0" err="1"/>
              <a:t>days</a:t>
            </a:r>
            <a:r>
              <a:rPr lang="da-DK" dirty="0"/>
              <a:t>, stands at events and festivals, </a:t>
            </a:r>
            <a:r>
              <a:rPr lang="da-DK" dirty="0" err="1"/>
              <a:t>debates</a:t>
            </a:r>
            <a:r>
              <a:rPr lang="da-DK" dirty="0"/>
              <a:t>, talks, </a:t>
            </a:r>
            <a:r>
              <a:rPr lang="da-DK" dirty="0" err="1"/>
              <a:t>hands-on</a:t>
            </a:r>
            <a:r>
              <a:rPr lang="da-DK" dirty="0"/>
              <a:t> learning </a:t>
            </a:r>
            <a:r>
              <a:rPr lang="da-DK" dirty="0" err="1"/>
              <a:t>experiences</a:t>
            </a:r>
            <a:r>
              <a:rPr lang="da-DK" dirty="0"/>
              <a:t> and </a:t>
            </a:r>
            <a:r>
              <a:rPr lang="da-DK" dirty="0" err="1"/>
              <a:t>activity</a:t>
            </a:r>
            <a:r>
              <a:rPr lang="da-DK" dirty="0"/>
              <a:t> workshops. The format is </a:t>
            </a:r>
            <a:r>
              <a:rPr lang="da-DK" dirty="0" err="1"/>
              <a:t>usually</a:t>
            </a:r>
            <a:r>
              <a:rPr lang="da-DK" dirty="0"/>
              <a:t> </a:t>
            </a:r>
            <a:r>
              <a:rPr lang="da-DK" dirty="0" err="1"/>
              <a:t>informal</a:t>
            </a:r>
            <a:r>
              <a:rPr lang="da-DK" dirty="0"/>
              <a:t> and in-person</a:t>
            </a:r>
          </a:p>
        </p:txBody>
      </p:sp>
      <p:sp>
        <p:nvSpPr>
          <p:cNvPr id="4" name="Text Placeholder 3">
            <a:extLst>
              <a:ext uri="{FF2B5EF4-FFF2-40B4-BE49-F238E27FC236}">
                <a16:creationId xmlns:a16="http://schemas.microsoft.com/office/drawing/2014/main" id="{F66109E2-95FA-23CC-494A-ED250CB90D1B}"/>
              </a:ext>
            </a:extLst>
          </p:cNvPr>
          <p:cNvSpPr>
            <a:spLocks noGrp="1"/>
          </p:cNvSpPr>
          <p:nvPr>
            <p:ph type="body" sz="quarter" idx="11"/>
          </p:nvPr>
        </p:nvSpPr>
        <p:spPr>
          <a:xfrm>
            <a:off x="610940" y="1287878"/>
            <a:ext cx="10963275" cy="422275"/>
          </a:xfrm>
        </p:spPr>
        <p:txBody>
          <a:bodyPr/>
          <a:lstStyle/>
          <a:p>
            <a:r>
              <a:rPr lang="en-US" dirty="0" err="1"/>
              <a:t>Inreach</a:t>
            </a:r>
            <a:r>
              <a:rPr lang="en-US" dirty="0"/>
              <a:t> vs. outreach</a:t>
            </a:r>
            <a:endParaRPr lang="da-DK" dirty="0"/>
          </a:p>
        </p:txBody>
      </p:sp>
      <p:sp>
        <p:nvSpPr>
          <p:cNvPr id="3" name="Text Placeholder 2">
            <a:extLst>
              <a:ext uri="{FF2B5EF4-FFF2-40B4-BE49-F238E27FC236}">
                <a16:creationId xmlns:a16="http://schemas.microsoft.com/office/drawing/2014/main" id="{E1B4F115-1015-A55D-3E77-41ED55BCE273}"/>
              </a:ext>
            </a:extLst>
          </p:cNvPr>
          <p:cNvSpPr>
            <a:spLocks noGrp="1"/>
          </p:cNvSpPr>
          <p:nvPr>
            <p:ph type="body" sz="quarter" idx="10"/>
          </p:nvPr>
        </p:nvSpPr>
        <p:spPr/>
        <p:txBody>
          <a:bodyPr/>
          <a:lstStyle/>
          <a:p>
            <a:r>
              <a:rPr lang="en-US" dirty="0"/>
              <a:t>Training and Awareness-raising</a:t>
            </a:r>
            <a:endParaRPr lang="da-DK" dirty="0"/>
          </a:p>
        </p:txBody>
      </p:sp>
    </p:spTree>
    <p:extLst>
      <p:ext uri="{BB962C8B-B14F-4D97-AF65-F5344CB8AC3E}">
        <p14:creationId xmlns:p14="http://schemas.microsoft.com/office/powerpoint/2010/main" val="14264231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80A7A1-78F3-30E1-769B-94691207FE59}"/>
              </a:ext>
            </a:extLst>
          </p:cNvPr>
          <p:cNvSpPr>
            <a:spLocks noGrp="1"/>
          </p:cNvSpPr>
          <p:nvPr>
            <p:ph type="body" sz="quarter" idx="10"/>
          </p:nvPr>
        </p:nvSpPr>
        <p:spPr/>
        <p:txBody>
          <a:bodyPr/>
          <a:lstStyle/>
          <a:p>
            <a:r>
              <a:rPr lang="en-US" dirty="0"/>
              <a:t>Academic courses: for Master students</a:t>
            </a:r>
            <a:endParaRPr lang="da-DK" dirty="0"/>
          </a:p>
        </p:txBody>
      </p:sp>
      <p:pic>
        <p:nvPicPr>
          <p:cNvPr id="3" name="Picture 2">
            <a:hlinkClick r:id="rId2"/>
            <a:extLst>
              <a:ext uri="{FF2B5EF4-FFF2-40B4-BE49-F238E27FC236}">
                <a16:creationId xmlns:a16="http://schemas.microsoft.com/office/drawing/2014/main" id="{5BD8C31C-182A-159D-1716-9725C31E936E}"/>
              </a:ext>
            </a:extLst>
          </p:cNvPr>
          <p:cNvPicPr>
            <a:picLocks noChangeAspect="1"/>
          </p:cNvPicPr>
          <p:nvPr/>
        </p:nvPicPr>
        <p:blipFill rotWithShape="1">
          <a:blip r:embed="rId3"/>
          <a:srcRect b="2613"/>
          <a:stretch/>
        </p:blipFill>
        <p:spPr>
          <a:xfrm>
            <a:off x="2309384" y="838545"/>
            <a:ext cx="7064935" cy="6020987"/>
          </a:xfrm>
          <a:prstGeom prst="rect">
            <a:avLst/>
          </a:prstGeom>
        </p:spPr>
      </p:pic>
      <p:sp>
        <p:nvSpPr>
          <p:cNvPr id="7" name="Rectangle 6">
            <a:extLst>
              <a:ext uri="{FF2B5EF4-FFF2-40B4-BE49-F238E27FC236}">
                <a16:creationId xmlns:a16="http://schemas.microsoft.com/office/drawing/2014/main" id="{B5B2B5C8-EEDD-FB14-D772-E445B2E5D5E7}"/>
              </a:ext>
            </a:extLst>
          </p:cNvPr>
          <p:cNvSpPr/>
          <p:nvPr/>
        </p:nvSpPr>
        <p:spPr>
          <a:xfrm>
            <a:off x="6978316" y="6153293"/>
            <a:ext cx="4792006" cy="4331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Montserrat Medium"/>
              <a:ea typeface="+mn-ea"/>
              <a:cs typeface="+mn-cs"/>
            </a:endParaRPr>
          </a:p>
        </p:txBody>
      </p:sp>
    </p:spTree>
    <p:extLst>
      <p:ext uri="{BB962C8B-B14F-4D97-AF65-F5344CB8AC3E}">
        <p14:creationId xmlns:p14="http://schemas.microsoft.com/office/powerpoint/2010/main" val="29480616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CBDFD7A-2008-80D1-82E8-B41FD7D92455}"/>
              </a:ext>
            </a:extLst>
          </p:cNvPr>
          <p:cNvSpPr/>
          <p:nvPr/>
        </p:nvSpPr>
        <p:spPr>
          <a:xfrm>
            <a:off x="8875868" y="6153293"/>
            <a:ext cx="2894454" cy="4331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Montserrat Medium"/>
              <a:ea typeface="+mn-ea"/>
              <a:cs typeface="+mn-cs"/>
            </a:endParaRPr>
          </a:p>
        </p:txBody>
      </p:sp>
      <p:sp>
        <p:nvSpPr>
          <p:cNvPr id="2" name="Text Placeholder 1">
            <a:extLst>
              <a:ext uri="{FF2B5EF4-FFF2-40B4-BE49-F238E27FC236}">
                <a16:creationId xmlns:a16="http://schemas.microsoft.com/office/drawing/2014/main" id="{3180A7A1-78F3-30E1-769B-94691207FE59}"/>
              </a:ext>
            </a:extLst>
          </p:cNvPr>
          <p:cNvSpPr>
            <a:spLocks noGrp="1"/>
          </p:cNvSpPr>
          <p:nvPr>
            <p:ph type="body" sz="quarter" idx="10"/>
          </p:nvPr>
        </p:nvSpPr>
        <p:spPr/>
        <p:txBody>
          <a:bodyPr/>
          <a:lstStyle/>
          <a:p>
            <a:r>
              <a:rPr lang="en-US" dirty="0"/>
              <a:t>Academic courses: also open to the public</a:t>
            </a:r>
            <a:endParaRPr lang="da-DK" dirty="0"/>
          </a:p>
        </p:txBody>
      </p:sp>
      <p:pic>
        <p:nvPicPr>
          <p:cNvPr id="4" name="Picture 3">
            <a:hlinkClick r:id="rId2"/>
            <a:extLst>
              <a:ext uri="{FF2B5EF4-FFF2-40B4-BE49-F238E27FC236}">
                <a16:creationId xmlns:a16="http://schemas.microsoft.com/office/drawing/2014/main" id="{42D77C41-14BD-54AE-D76B-47EDBAC84E88}"/>
              </a:ext>
            </a:extLst>
          </p:cNvPr>
          <p:cNvPicPr>
            <a:picLocks noChangeAspect="1"/>
          </p:cNvPicPr>
          <p:nvPr/>
        </p:nvPicPr>
        <p:blipFill>
          <a:blip r:embed="rId3"/>
          <a:stretch>
            <a:fillRect/>
          </a:stretch>
        </p:blipFill>
        <p:spPr>
          <a:xfrm>
            <a:off x="0" y="973217"/>
            <a:ext cx="9173792" cy="5884783"/>
          </a:xfrm>
          <a:prstGeom prst="rect">
            <a:avLst/>
          </a:prstGeom>
        </p:spPr>
      </p:pic>
      <p:sp>
        <p:nvSpPr>
          <p:cNvPr id="9" name="TextBox 8">
            <a:extLst>
              <a:ext uri="{FF2B5EF4-FFF2-40B4-BE49-F238E27FC236}">
                <a16:creationId xmlns:a16="http://schemas.microsoft.com/office/drawing/2014/main" id="{E3BA7283-F443-224B-1A45-9D46472A6296}"/>
              </a:ext>
            </a:extLst>
          </p:cNvPr>
          <p:cNvSpPr txBox="1"/>
          <p:nvPr/>
        </p:nvSpPr>
        <p:spPr>
          <a:xfrm>
            <a:off x="9173792" y="1223184"/>
            <a:ext cx="2983509"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3643"/>
                </a:solidFill>
                <a:effectLst/>
                <a:uLnTx/>
                <a:uFillTx/>
                <a:latin typeface="Montserrat Medium"/>
                <a:ea typeface="+mn-ea"/>
                <a:cs typeface="+mn-cs"/>
              </a:rPr>
              <a:t>Onsite for UCL students</a:t>
            </a:r>
            <a:br>
              <a:rPr kumimoji="0" lang="en-US" sz="1800" b="0" i="0" u="none" strike="noStrike" kern="1200" cap="none" spc="0" normalizeH="0" baseline="0" noProof="0" dirty="0">
                <a:ln>
                  <a:noFill/>
                </a:ln>
                <a:solidFill>
                  <a:srgbClr val="1F3643"/>
                </a:solidFill>
                <a:effectLst/>
                <a:uLnTx/>
                <a:uFillTx/>
                <a:latin typeface="Montserrat Medium"/>
                <a:ea typeface="+mn-ea"/>
                <a:cs typeface="+mn-cs"/>
              </a:rPr>
            </a:br>
            <a:r>
              <a:rPr kumimoji="0" lang="en-US" sz="1800" b="0" i="0" u="none" strike="noStrike" kern="1200" cap="none" spc="0" normalizeH="0" baseline="0" noProof="0" dirty="0">
                <a:ln>
                  <a:noFill/>
                </a:ln>
                <a:solidFill>
                  <a:srgbClr val="1F3643"/>
                </a:solidFill>
                <a:effectLst/>
                <a:uLnTx/>
                <a:uFillTx/>
                <a:latin typeface="Montserrat Medium"/>
                <a:ea typeface="+mn-ea"/>
                <a:cs typeface="+mn-cs"/>
              </a:rPr>
              <a:t>(paid)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3643"/>
              </a:solidFill>
              <a:effectLst/>
              <a:uLnTx/>
              <a:uFillTx/>
              <a:latin typeface="Montserrat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3643"/>
                </a:solidFill>
                <a:effectLst/>
                <a:uLnTx/>
                <a:uFillTx/>
                <a:latin typeface="Montserrat Medium"/>
                <a:ea typeface="+mn-ea"/>
                <a:cs typeface="+mn-cs"/>
              </a:rPr>
              <a:t>Online for ‘the public’ </a:t>
            </a:r>
            <a:br>
              <a:rPr kumimoji="0" lang="en-US" sz="1800" b="0" i="0" u="none" strike="noStrike" kern="1200" cap="none" spc="0" normalizeH="0" baseline="0" noProof="0" dirty="0">
                <a:ln>
                  <a:noFill/>
                </a:ln>
                <a:solidFill>
                  <a:srgbClr val="1F3643"/>
                </a:solidFill>
                <a:effectLst/>
                <a:uLnTx/>
                <a:uFillTx/>
                <a:latin typeface="Montserrat Medium"/>
                <a:ea typeface="+mn-ea"/>
                <a:cs typeface="+mn-cs"/>
              </a:rPr>
            </a:br>
            <a:r>
              <a:rPr kumimoji="0" lang="en-US" sz="1800" b="0" i="0" u="none" strike="noStrike" kern="1200" cap="none" spc="0" normalizeH="0" baseline="0" noProof="0" dirty="0">
                <a:ln>
                  <a:noFill/>
                </a:ln>
                <a:solidFill>
                  <a:srgbClr val="1F3643"/>
                </a:solidFill>
                <a:effectLst/>
                <a:uLnTx/>
                <a:uFillTx/>
                <a:latin typeface="Montserrat Medium"/>
                <a:ea typeface="+mn-ea"/>
                <a:cs typeface="+mn-cs"/>
              </a:rPr>
              <a:t>(free)</a:t>
            </a:r>
            <a:endParaRPr kumimoji="0" lang="da-DK" sz="1800" b="0" i="0" u="none" strike="noStrike" kern="1200" cap="none" spc="0" normalizeH="0" baseline="0" noProof="0" dirty="0">
              <a:ln>
                <a:noFill/>
              </a:ln>
              <a:solidFill>
                <a:srgbClr val="1F3643"/>
              </a:solidFill>
              <a:effectLst/>
              <a:uLnTx/>
              <a:uFillTx/>
              <a:latin typeface="Montserrat Medium"/>
              <a:ea typeface="+mn-ea"/>
              <a:cs typeface="+mn-cs"/>
            </a:endParaRPr>
          </a:p>
        </p:txBody>
      </p:sp>
    </p:spTree>
    <p:extLst>
      <p:ext uri="{BB962C8B-B14F-4D97-AF65-F5344CB8AC3E}">
        <p14:creationId xmlns:p14="http://schemas.microsoft.com/office/powerpoint/2010/main" val="18995570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16CC19-3B93-484C-6D6C-145A6B3B72A3}"/>
              </a:ext>
            </a:extLst>
          </p:cNvPr>
          <p:cNvPicPr>
            <a:picLocks noChangeAspect="1"/>
          </p:cNvPicPr>
          <p:nvPr/>
        </p:nvPicPr>
        <p:blipFill>
          <a:blip r:embed="rId3"/>
          <a:stretch>
            <a:fillRect/>
          </a:stretch>
        </p:blipFill>
        <p:spPr>
          <a:xfrm>
            <a:off x="-1" y="881675"/>
            <a:ext cx="12129073" cy="5976325"/>
          </a:xfrm>
          <a:prstGeom prst="rect">
            <a:avLst/>
          </a:prstGeom>
        </p:spPr>
      </p:pic>
      <p:sp>
        <p:nvSpPr>
          <p:cNvPr id="2" name="Pladsholder til tekst 1">
            <a:extLst>
              <a:ext uri="{FF2B5EF4-FFF2-40B4-BE49-F238E27FC236}">
                <a16:creationId xmlns:a16="http://schemas.microsoft.com/office/drawing/2014/main" id="{AD67D1A5-C5B5-394B-210E-7D8AB6D44938}"/>
              </a:ext>
            </a:extLst>
          </p:cNvPr>
          <p:cNvSpPr>
            <a:spLocks noGrp="1"/>
          </p:cNvSpPr>
          <p:nvPr>
            <p:ph type="body" sz="quarter" idx="10"/>
          </p:nvPr>
        </p:nvSpPr>
        <p:spPr/>
        <p:txBody>
          <a:bodyPr lIns="91440" tIns="45720" rIns="91440" bIns="45720" anchor="t"/>
          <a:lstStyle/>
          <a:p>
            <a:r>
              <a:rPr lang="da-DK" dirty="0"/>
              <a:t>EU-</a:t>
            </a:r>
            <a:r>
              <a:rPr lang="da-DK" dirty="0" err="1"/>
              <a:t>citizen.science</a:t>
            </a:r>
            <a:endParaRPr lang="da-DK" dirty="0"/>
          </a:p>
        </p:txBody>
      </p:sp>
    </p:spTree>
    <p:extLst>
      <p:ext uri="{BB962C8B-B14F-4D97-AF65-F5344CB8AC3E}">
        <p14:creationId xmlns:p14="http://schemas.microsoft.com/office/powerpoint/2010/main" val="40043991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16CC19-3B93-484C-6D6C-145A6B3B72A3}"/>
              </a:ext>
            </a:extLst>
          </p:cNvPr>
          <p:cNvPicPr>
            <a:picLocks noChangeAspect="1"/>
          </p:cNvPicPr>
          <p:nvPr/>
        </p:nvPicPr>
        <p:blipFill>
          <a:blip r:embed="rId3"/>
          <a:stretch>
            <a:fillRect/>
          </a:stretch>
        </p:blipFill>
        <p:spPr>
          <a:xfrm>
            <a:off x="-1" y="881675"/>
            <a:ext cx="12129073" cy="5976325"/>
          </a:xfrm>
          <a:prstGeom prst="rect">
            <a:avLst/>
          </a:prstGeom>
        </p:spPr>
      </p:pic>
      <p:sp>
        <p:nvSpPr>
          <p:cNvPr id="2" name="Pladsholder til tekst 1">
            <a:extLst>
              <a:ext uri="{FF2B5EF4-FFF2-40B4-BE49-F238E27FC236}">
                <a16:creationId xmlns:a16="http://schemas.microsoft.com/office/drawing/2014/main" id="{AD67D1A5-C5B5-394B-210E-7D8AB6D44938}"/>
              </a:ext>
            </a:extLst>
          </p:cNvPr>
          <p:cNvSpPr>
            <a:spLocks noGrp="1"/>
          </p:cNvSpPr>
          <p:nvPr>
            <p:ph type="body" sz="quarter" idx="10"/>
          </p:nvPr>
        </p:nvSpPr>
        <p:spPr/>
        <p:txBody>
          <a:bodyPr lIns="91440" tIns="45720" rIns="91440" bIns="45720" anchor="t"/>
          <a:lstStyle/>
          <a:p>
            <a:r>
              <a:rPr lang="da-DK" dirty="0"/>
              <a:t>EU-</a:t>
            </a:r>
            <a:r>
              <a:rPr lang="da-DK" dirty="0" err="1"/>
              <a:t>citizen.science</a:t>
            </a:r>
            <a:endParaRPr lang="da-DK" dirty="0"/>
          </a:p>
        </p:txBody>
      </p:sp>
      <p:sp>
        <p:nvSpPr>
          <p:cNvPr id="8" name="Oval 7">
            <a:extLst>
              <a:ext uri="{FF2B5EF4-FFF2-40B4-BE49-F238E27FC236}">
                <a16:creationId xmlns:a16="http://schemas.microsoft.com/office/drawing/2014/main" id="{97BE86E2-9889-4356-1DB8-2E682300C892}"/>
              </a:ext>
            </a:extLst>
          </p:cNvPr>
          <p:cNvSpPr/>
          <p:nvPr/>
        </p:nvSpPr>
        <p:spPr>
          <a:xfrm>
            <a:off x="3896659" y="1021976"/>
            <a:ext cx="735106" cy="412377"/>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Montserrat Medium"/>
              <a:ea typeface="+mn-ea"/>
              <a:cs typeface="+mn-cs"/>
            </a:endParaRPr>
          </a:p>
        </p:txBody>
      </p:sp>
      <p:sp>
        <p:nvSpPr>
          <p:cNvPr id="9" name="Oval 8">
            <a:extLst>
              <a:ext uri="{FF2B5EF4-FFF2-40B4-BE49-F238E27FC236}">
                <a16:creationId xmlns:a16="http://schemas.microsoft.com/office/drawing/2014/main" id="{C53705AE-19D0-85EB-8AB7-42DEEFD296A4}"/>
              </a:ext>
            </a:extLst>
          </p:cNvPr>
          <p:cNvSpPr/>
          <p:nvPr/>
        </p:nvSpPr>
        <p:spPr>
          <a:xfrm>
            <a:off x="2172446" y="3429001"/>
            <a:ext cx="1335741" cy="407894"/>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Montserrat Medium"/>
              <a:ea typeface="+mn-ea"/>
              <a:cs typeface="+mn-cs"/>
            </a:endParaRPr>
          </a:p>
        </p:txBody>
      </p:sp>
      <p:sp>
        <p:nvSpPr>
          <p:cNvPr id="12" name="Oval 11">
            <a:extLst>
              <a:ext uri="{FF2B5EF4-FFF2-40B4-BE49-F238E27FC236}">
                <a16:creationId xmlns:a16="http://schemas.microsoft.com/office/drawing/2014/main" id="{249888AB-A08A-6C20-4636-F909A57BD272}"/>
              </a:ext>
            </a:extLst>
          </p:cNvPr>
          <p:cNvSpPr/>
          <p:nvPr/>
        </p:nvSpPr>
        <p:spPr>
          <a:xfrm>
            <a:off x="3677023" y="3387310"/>
            <a:ext cx="1107141" cy="491419"/>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Montserrat Medium"/>
              <a:ea typeface="+mn-ea"/>
              <a:cs typeface="+mn-cs"/>
            </a:endParaRPr>
          </a:p>
        </p:txBody>
      </p:sp>
      <p:pic>
        <p:nvPicPr>
          <p:cNvPr id="14" name="Picture 13">
            <a:extLst>
              <a:ext uri="{FF2B5EF4-FFF2-40B4-BE49-F238E27FC236}">
                <a16:creationId xmlns:a16="http://schemas.microsoft.com/office/drawing/2014/main" id="{0E4FF403-FE55-4B8D-F853-AB4D019EEBBB}"/>
              </a:ext>
            </a:extLst>
          </p:cNvPr>
          <p:cNvPicPr>
            <a:picLocks noChangeAspect="1"/>
          </p:cNvPicPr>
          <p:nvPr/>
        </p:nvPicPr>
        <p:blipFill>
          <a:blip r:embed="rId4"/>
          <a:stretch>
            <a:fillRect/>
          </a:stretch>
        </p:blipFill>
        <p:spPr>
          <a:xfrm>
            <a:off x="8645763" y="0"/>
            <a:ext cx="3546238" cy="3251200"/>
          </a:xfrm>
          <a:prstGeom prst="rect">
            <a:avLst/>
          </a:prstGeom>
        </p:spPr>
      </p:pic>
      <p:pic>
        <p:nvPicPr>
          <p:cNvPr id="16" name="Picture 15">
            <a:extLst>
              <a:ext uri="{FF2B5EF4-FFF2-40B4-BE49-F238E27FC236}">
                <a16:creationId xmlns:a16="http://schemas.microsoft.com/office/drawing/2014/main" id="{BF2E5BCE-3747-E954-5345-0417F1EC7F2F}"/>
              </a:ext>
            </a:extLst>
          </p:cNvPr>
          <p:cNvPicPr>
            <a:picLocks noChangeAspect="1"/>
          </p:cNvPicPr>
          <p:nvPr/>
        </p:nvPicPr>
        <p:blipFill>
          <a:blip r:embed="rId5"/>
          <a:stretch>
            <a:fillRect/>
          </a:stretch>
        </p:blipFill>
        <p:spPr>
          <a:xfrm>
            <a:off x="6882063" y="3871726"/>
            <a:ext cx="5331427" cy="2986274"/>
          </a:xfrm>
          <a:prstGeom prst="rect">
            <a:avLst/>
          </a:prstGeom>
        </p:spPr>
      </p:pic>
      <p:cxnSp>
        <p:nvCxnSpPr>
          <p:cNvPr id="18" name="Straight Arrow Connector 17">
            <a:extLst>
              <a:ext uri="{FF2B5EF4-FFF2-40B4-BE49-F238E27FC236}">
                <a16:creationId xmlns:a16="http://schemas.microsoft.com/office/drawing/2014/main" id="{63196C74-0182-F98D-7038-1069B3449150}"/>
              </a:ext>
            </a:extLst>
          </p:cNvPr>
          <p:cNvCxnSpPr>
            <a:stCxn id="8" idx="7"/>
          </p:cNvCxnSpPr>
          <p:nvPr/>
        </p:nvCxnSpPr>
        <p:spPr>
          <a:xfrm flipV="1">
            <a:off x="4524111" y="881675"/>
            <a:ext cx="4172304" cy="20069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3A3ACBB-09B3-2191-63CF-1AD1CF51F04A}"/>
              </a:ext>
            </a:extLst>
          </p:cNvPr>
          <p:cNvCxnSpPr>
            <a:cxnSpLocks/>
            <a:stCxn id="12" idx="5"/>
          </p:cNvCxnSpPr>
          <p:nvPr/>
        </p:nvCxnSpPr>
        <p:spPr>
          <a:xfrm>
            <a:off x="4622027" y="3806762"/>
            <a:ext cx="2340908" cy="95364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62292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3750F3-AAEA-559F-CB7E-2A99A86977EC}"/>
              </a:ext>
            </a:extLst>
          </p:cNvPr>
          <p:cNvSpPr/>
          <p:nvPr/>
        </p:nvSpPr>
        <p:spPr>
          <a:xfrm>
            <a:off x="508000" y="6153293"/>
            <a:ext cx="11262322" cy="4331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Montserrat Medium"/>
              <a:ea typeface="+mn-ea"/>
              <a:cs typeface="+mn-cs"/>
            </a:endParaRPr>
          </a:p>
        </p:txBody>
      </p:sp>
      <p:sp>
        <p:nvSpPr>
          <p:cNvPr id="2" name="Pladsholder til tekst 1">
            <a:extLst>
              <a:ext uri="{FF2B5EF4-FFF2-40B4-BE49-F238E27FC236}">
                <a16:creationId xmlns:a16="http://schemas.microsoft.com/office/drawing/2014/main" id="{AD67D1A5-C5B5-394B-210E-7D8AB6D44938}"/>
              </a:ext>
            </a:extLst>
          </p:cNvPr>
          <p:cNvSpPr>
            <a:spLocks noGrp="1"/>
          </p:cNvSpPr>
          <p:nvPr>
            <p:ph type="body" sz="quarter" idx="10"/>
          </p:nvPr>
        </p:nvSpPr>
        <p:spPr/>
        <p:txBody>
          <a:bodyPr lIns="91440" tIns="45720" rIns="91440" bIns="45720" anchor="t"/>
          <a:lstStyle/>
          <a:p>
            <a:r>
              <a:rPr lang="da-DK" dirty="0"/>
              <a:t>EU-</a:t>
            </a:r>
            <a:r>
              <a:rPr lang="da-DK" dirty="0" err="1"/>
              <a:t>citizen.science</a:t>
            </a:r>
            <a:r>
              <a:rPr lang="da-DK" dirty="0"/>
              <a:t> MOOC </a:t>
            </a:r>
            <a:r>
              <a:rPr lang="da-DK" dirty="0" err="1"/>
              <a:t>example</a:t>
            </a:r>
            <a:endParaRPr lang="da-DK" dirty="0"/>
          </a:p>
        </p:txBody>
      </p:sp>
      <p:pic>
        <p:nvPicPr>
          <p:cNvPr id="4" name="Picture 3">
            <a:extLst>
              <a:ext uri="{FF2B5EF4-FFF2-40B4-BE49-F238E27FC236}">
                <a16:creationId xmlns:a16="http://schemas.microsoft.com/office/drawing/2014/main" id="{6D2B379A-605C-4597-F505-F25AE1525CDC}"/>
              </a:ext>
            </a:extLst>
          </p:cNvPr>
          <p:cNvPicPr>
            <a:picLocks noChangeAspect="1"/>
          </p:cNvPicPr>
          <p:nvPr/>
        </p:nvPicPr>
        <p:blipFill>
          <a:blip r:embed="rId3"/>
          <a:stretch>
            <a:fillRect/>
          </a:stretch>
        </p:blipFill>
        <p:spPr>
          <a:xfrm>
            <a:off x="0" y="1080578"/>
            <a:ext cx="7637313" cy="4873812"/>
          </a:xfrm>
          <a:prstGeom prst="rect">
            <a:avLst/>
          </a:prstGeom>
        </p:spPr>
      </p:pic>
      <p:pic>
        <p:nvPicPr>
          <p:cNvPr id="8" name="Picture 7">
            <a:extLst>
              <a:ext uri="{FF2B5EF4-FFF2-40B4-BE49-F238E27FC236}">
                <a16:creationId xmlns:a16="http://schemas.microsoft.com/office/drawing/2014/main" id="{04BB472A-CC88-D3D6-EDC1-742846275CB0}"/>
              </a:ext>
            </a:extLst>
          </p:cNvPr>
          <p:cNvPicPr>
            <a:picLocks noChangeAspect="1"/>
          </p:cNvPicPr>
          <p:nvPr/>
        </p:nvPicPr>
        <p:blipFill>
          <a:blip r:embed="rId4"/>
          <a:stretch>
            <a:fillRect/>
          </a:stretch>
        </p:blipFill>
        <p:spPr>
          <a:xfrm>
            <a:off x="7220208" y="1153458"/>
            <a:ext cx="4971792" cy="5704541"/>
          </a:xfrm>
          <a:prstGeom prst="rect">
            <a:avLst/>
          </a:prstGeom>
        </p:spPr>
      </p:pic>
    </p:spTree>
    <p:extLst>
      <p:ext uri="{BB962C8B-B14F-4D97-AF65-F5344CB8AC3E}">
        <p14:creationId xmlns:p14="http://schemas.microsoft.com/office/powerpoint/2010/main" val="8744410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1BAA0D-8602-F453-BE6A-E4539195AF5E}"/>
              </a:ext>
            </a:extLst>
          </p:cNvPr>
          <p:cNvPicPr>
            <a:picLocks noChangeAspect="1"/>
          </p:cNvPicPr>
          <p:nvPr/>
        </p:nvPicPr>
        <p:blipFill>
          <a:blip r:embed="rId2"/>
          <a:stretch>
            <a:fillRect/>
          </a:stretch>
        </p:blipFill>
        <p:spPr>
          <a:xfrm>
            <a:off x="6986841" y="4177553"/>
            <a:ext cx="5110506" cy="2611884"/>
          </a:xfrm>
          <a:prstGeom prst="rect">
            <a:avLst/>
          </a:prstGeom>
        </p:spPr>
      </p:pic>
      <p:sp>
        <p:nvSpPr>
          <p:cNvPr id="5" name="Text Placeholder 4">
            <a:extLst>
              <a:ext uri="{FF2B5EF4-FFF2-40B4-BE49-F238E27FC236}">
                <a16:creationId xmlns:a16="http://schemas.microsoft.com/office/drawing/2014/main" id="{2E714B45-E1A1-8252-7062-6505794C9FDE}"/>
              </a:ext>
            </a:extLst>
          </p:cNvPr>
          <p:cNvSpPr>
            <a:spLocks noGrp="1"/>
          </p:cNvSpPr>
          <p:nvPr>
            <p:ph type="body" sz="quarter" idx="12"/>
          </p:nvPr>
        </p:nvSpPr>
        <p:spPr>
          <a:xfrm>
            <a:off x="508000" y="2006756"/>
            <a:ext cx="11589346" cy="3657600"/>
          </a:xfrm>
        </p:spPr>
        <p:txBody>
          <a:bodyPr/>
          <a:lstStyle/>
          <a:p>
            <a:r>
              <a:rPr lang="en-US" sz="2400" b="1"/>
              <a:t>CS volunteers</a:t>
            </a:r>
            <a:r>
              <a:rPr lang="en-US" sz="2400" b="1" dirty="0"/>
              <a:t>’ top motivations:</a:t>
            </a:r>
          </a:p>
          <a:p>
            <a:pPr marL="342900" indent="-342900">
              <a:buFont typeface="Arial" panose="020B0604020202020204" pitchFamily="34" charset="0"/>
              <a:buChar char="•"/>
            </a:pPr>
            <a:r>
              <a:rPr lang="da-DK" dirty="0" err="1"/>
              <a:t>Contributing</a:t>
            </a:r>
            <a:r>
              <a:rPr lang="da-DK" dirty="0"/>
              <a:t> to science &amp; </a:t>
            </a:r>
            <a:r>
              <a:rPr lang="da-DK" dirty="0" err="1"/>
              <a:t>Interest</a:t>
            </a:r>
            <a:r>
              <a:rPr lang="da-DK" dirty="0"/>
              <a:t> in / </a:t>
            </a:r>
            <a:r>
              <a:rPr lang="da-DK" dirty="0" err="1"/>
              <a:t>concern</a:t>
            </a:r>
            <a:r>
              <a:rPr lang="da-DK" dirty="0"/>
              <a:t> </a:t>
            </a:r>
            <a:r>
              <a:rPr lang="da-DK" dirty="0" err="1"/>
              <a:t>about</a:t>
            </a:r>
            <a:r>
              <a:rPr lang="da-DK" dirty="0"/>
              <a:t> </a:t>
            </a:r>
            <a:r>
              <a:rPr lang="da-DK" dirty="0" err="1"/>
              <a:t>project</a:t>
            </a:r>
            <a:r>
              <a:rPr lang="da-DK" dirty="0"/>
              <a:t> </a:t>
            </a:r>
            <a:r>
              <a:rPr lang="da-DK" dirty="0" err="1"/>
              <a:t>topic</a:t>
            </a:r>
            <a:r>
              <a:rPr lang="da-DK" dirty="0"/>
              <a:t> (Values)</a:t>
            </a:r>
          </a:p>
          <a:p>
            <a:pPr marL="342900" indent="-342900">
              <a:buFont typeface="Arial" panose="020B0604020202020204" pitchFamily="34" charset="0"/>
              <a:buChar char="•"/>
            </a:pPr>
            <a:r>
              <a:rPr lang="da-DK" b="1" dirty="0"/>
              <a:t>Learning </a:t>
            </a:r>
            <a:r>
              <a:rPr lang="da-DK" b="1" dirty="0" err="1"/>
              <a:t>something</a:t>
            </a:r>
            <a:r>
              <a:rPr lang="da-DK" b="1" dirty="0"/>
              <a:t> new </a:t>
            </a:r>
            <a:r>
              <a:rPr lang="da-DK" dirty="0"/>
              <a:t>(</a:t>
            </a:r>
            <a:r>
              <a:rPr lang="da-DK" dirty="0" err="1"/>
              <a:t>Understanding</a:t>
            </a:r>
            <a:r>
              <a:rPr lang="da-DK" dirty="0"/>
              <a:t>)← </a:t>
            </a:r>
            <a:r>
              <a:rPr lang="da-DK" i="1" dirty="0" err="1"/>
              <a:t>this</a:t>
            </a:r>
            <a:r>
              <a:rPr lang="da-DK" i="1" dirty="0"/>
              <a:t> is </a:t>
            </a:r>
            <a:r>
              <a:rPr lang="da-DK" i="1" dirty="0" err="1"/>
              <a:t>why</a:t>
            </a:r>
            <a:r>
              <a:rPr lang="da-DK" i="1" dirty="0"/>
              <a:t> </a:t>
            </a:r>
            <a:r>
              <a:rPr lang="da-DK" i="1" dirty="0" err="1"/>
              <a:t>your</a:t>
            </a:r>
            <a:r>
              <a:rPr lang="da-DK" i="1" dirty="0"/>
              <a:t> </a:t>
            </a:r>
            <a:r>
              <a:rPr lang="da-DK" i="1" dirty="0" err="1"/>
              <a:t>focus</a:t>
            </a:r>
            <a:r>
              <a:rPr lang="da-DK" i="1" dirty="0"/>
              <a:t> on </a:t>
            </a:r>
            <a:r>
              <a:rPr lang="da-DK" i="1" dirty="0" err="1"/>
              <a:t>volunteer</a:t>
            </a:r>
            <a:r>
              <a:rPr lang="da-DK" i="1" dirty="0"/>
              <a:t> </a:t>
            </a:r>
            <a:r>
              <a:rPr lang="da-DK" i="1" dirty="0" err="1"/>
              <a:t>training</a:t>
            </a:r>
            <a:r>
              <a:rPr lang="da-DK" i="1" dirty="0"/>
              <a:t> is </a:t>
            </a:r>
            <a:r>
              <a:rPr lang="da-DK" i="1" dirty="0" err="1"/>
              <a:t>important</a:t>
            </a:r>
            <a:r>
              <a:rPr lang="da-DK" i="1" dirty="0"/>
              <a:t>!</a:t>
            </a:r>
          </a:p>
          <a:p>
            <a:endParaRPr lang="da-DK" dirty="0"/>
          </a:p>
          <a:p>
            <a:r>
              <a:rPr lang="da-DK" sz="2400" b="1" dirty="0"/>
              <a:t>Training </a:t>
            </a:r>
            <a:r>
              <a:rPr lang="da-DK" sz="2400" b="1" dirty="0" err="1"/>
              <a:t>volunteers</a:t>
            </a:r>
            <a:endParaRPr lang="da-DK" sz="2400" b="1" dirty="0"/>
          </a:p>
          <a:p>
            <a:pPr marL="342900" indent="-342900">
              <a:buFont typeface="Arial" panose="020B0604020202020204" pitchFamily="34" charset="0"/>
              <a:buChar char="•"/>
            </a:pPr>
            <a:r>
              <a:rPr lang="da-DK" dirty="0" err="1"/>
              <a:t>Know</a:t>
            </a:r>
            <a:r>
              <a:rPr lang="da-DK" dirty="0"/>
              <a:t> </a:t>
            </a:r>
            <a:r>
              <a:rPr lang="da-DK" dirty="0" err="1"/>
              <a:t>your</a:t>
            </a:r>
            <a:r>
              <a:rPr lang="da-DK" dirty="0"/>
              <a:t> </a:t>
            </a:r>
            <a:r>
              <a:rPr lang="da-DK" dirty="0" err="1"/>
              <a:t>volunteers</a:t>
            </a:r>
            <a:r>
              <a:rPr lang="da-DK" dirty="0"/>
              <a:t> to </a:t>
            </a:r>
            <a:r>
              <a:rPr lang="da-DK" dirty="0" err="1"/>
              <a:t>know</a:t>
            </a:r>
            <a:r>
              <a:rPr lang="da-DK" dirty="0"/>
              <a:t> </a:t>
            </a:r>
            <a:r>
              <a:rPr lang="da-DK" dirty="0" err="1"/>
              <a:t>which</a:t>
            </a:r>
            <a:r>
              <a:rPr lang="da-DK" dirty="0"/>
              <a:t> formats </a:t>
            </a:r>
            <a:r>
              <a:rPr lang="da-DK" dirty="0" err="1"/>
              <a:t>will</a:t>
            </a:r>
            <a:r>
              <a:rPr lang="da-DK" dirty="0"/>
              <a:t> </a:t>
            </a:r>
            <a:r>
              <a:rPr lang="da-DK" dirty="0" err="1"/>
              <a:t>work</a:t>
            </a:r>
            <a:r>
              <a:rPr lang="da-DK" dirty="0"/>
              <a:t> for </a:t>
            </a:r>
            <a:r>
              <a:rPr lang="da-DK" dirty="0" err="1"/>
              <a:t>them</a:t>
            </a:r>
            <a:endParaRPr lang="da-DK" dirty="0"/>
          </a:p>
          <a:p>
            <a:pPr marL="342900" indent="-342900">
              <a:buFont typeface="Arial" panose="020B0604020202020204" pitchFamily="34" charset="0"/>
              <a:buChar char="•"/>
            </a:pPr>
            <a:r>
              <a:rPr lang="da-DK" dirty="0"/>
              <a:t>Lots of </a:t>
            </a:r>
            <a:r>
              <a:rPr lang="da-DK" dirty="0" err="1"/>
              <a:t>different</a:t>
            </a:r>
            <a:r>
              <a:rPr lang="da-DK" dirty="0"/>
              <a:t> formats! Good to offer more </a:t>
            </a:r>
            <a:r>
              <a:rPr lang="da-DK" dirty="0" err="1"/>
              <a:t>than</a:t>
            </a:r>
            <a:r>
              <a:rPr lang="da-DK" dirty="0"/>
              <a:t> </a:t>
            </a:r>
            <a:r>
              <a:rPr lang="da-DK" dirty="0" err="1"/>
              <a:t>one</a:t>
            </a:r>
            <a:endParaRPr lang="da-DK" dirty="0"/>
          </a:p>
          <a:p>
            <a:pPr marL="342900" indent="-342900">
              <a:buFont typeface="Arial" panose="020B0604020202020204" pitchFamily="34" charset="0"/>
              <a:buChar char="•"/>
            </a:pPr>
            <a:r>
              <a:rPr lang="da-DK" dirty="0" err="1"/>
              <a:t>Volunteers</a:t>
            </a:r>
            <a:r>
              <a:rPr lang="da-DK" dirty="0"/>
              <a:t> </a:t>
            </a:r>
            <a:r>
              <a:rPr lang="da-DK" dirty="0" err="1"/>
              <a:t>can</a:t>
            </a:r>
            <a:r>
              <a:rPr lang="da-DK" dirty="0"/>
              <a:t> </a:t>
            </a:r>
            <a:r>
              <a:rPr lang="da-DK" dirty="0" err="1"/>
              <a:t>train</a:t>
            </a:r>
            <a:r>
              <a:rPr lang="da-DK" dirty="0"/>
              <a:t>/guide </a:t>
            </a:r>
            <a:r>
              <a:rPr lang="da-DK" dirty="0" err="1"/>
              <a:t>other</a:t>
            </a:r>
            <a:r>
              <a:rPr lang="da-DK" dirty="0"/>
              <a:t> </a:t>
            </a:r>
            <a:r>
              <a:rPr lang="da-DK" dirty="0" err="1"/>
              <a:t>volunteers</a:t>
            </a:r>
            <a:br>
              <a:rPr lang="da-DK" dirty="0"/>
            </a:br>
            <a:r>
              <a:rPr lang="da-DK" dirty="0"/>
              <a:t>(</a:t>
            </a:r>
            <a:r>
              <a:rPr lang="da-DK" dirty="0" err="1"/>
              <a:t>also</a:t>
            </a:r>
            <a:r>
              <a:rPr lang="da-DK" dirty="0"/>
              <a:t> an </a:t>
            </a:r>
            <a:r>
              <a:rPr lang="da-DK" dirty="0" err="1"/>
              <a:t>important</a:t>
            </a:r>
            <a:r>
              <a:rPr lang="da-DK" dirty="0"/>
              <a:t> motivation for </a:t>
            </a:r>
            <a:r>
              <a:rPr lang="da-DK" dirty="0" err="1"/>
              <a:t>some</a:t>
            </a:r>
            <a:r>
              <a:rPr lang="da-DK" dirty="0"/>
              <a:t>: </a:t>
            </a:r>
            <a:br>
              <a:rPr lang="da-DK" dirty="0"/>
            </a:br>
            <a:r>
              <a:rPr lang="da-DK" dirty="0"/>
              <a:t>to </a:t>
            </a:r>
            <a:r>
              <a:rPr lang="da-DK" dirty="0" err="1"/>
              <a:t>use</a:t>
            </a:r>
            <a:r>
              <a:rPr lang="da-DK" dirty="0"/>
              <a:t> </a:t>
            </a:r>
            <a:r>
              <a:rPr lang="da-DK" dirty="0" err="1"/>
              <a:t>their</a:t>
            </a:r>
            <a:r>
              <a:rPr lang="da-DK" dirty="0"/>
              <a:t> </a:t>
            </a:r>
            <a:r>
              <a:rPr lang="da-DK" dirty="0" err="1"/>
              <a:t>current</a:t>
            </a:r>
            <a:r>
              <a:rPr lang="da-DK" dirty="0"/>
              <a:t> </a:t>
            </a:r>
            <a:r>
              <a:rPr lang="da-DK" dirty="0" err="1"/>
              <a:t>skills</a:t>
            </a:r>
            <a:r>
              <a:rPr lang="da-DK" dirty="0"/>
              <a:t> to </a:t>
            </a:r>
            <a:r>
              <a:rPr lang="da-DK" dirty="0" err="1"/>
              <a:t>help</a:t>
            </a:r>
            <a:r>
              <a:rPr lang="da-DK" dirty="0"/>
              <a:t> </a:t>
            </a:r>
            <a:r>
              <a:rPr lang="da-DK" dirty="0" err="1"/>
              <a:t>others</a:t>
            </a:r>
            <a:br>
              <a:rPr lang="da-DK" dirty="0"/>
            </a:br>
            <a:r>
              <a:rPr lang="da-DK" dirty="0"/>
              <a:t>and </a:t>
            </a:r>
            <a:r>
              <a:rPr lang="da-DK" dirty="0" err="1"/>
              <a:t>thereby</a:t>
            </a:r>
            <a:r>
              <a:rPr lang="da-DK" dirty="0"/>
              <a:t> </a:t>
            </a:r>
            <a:r>
              <a:rPr lang="da-DK" dirty="0" err="1"/>
              <a:t>also</a:t>
            </a:r>
            <a:r>
              <a:rPr lang="da-DK" dirty="0"/>
              <a:t> the </a:t>
            </a:r>
            <a:r>
              <a:rPr lang="da-DK" dirty="0" err="1"/>
              <a:t>project</a:t>
            </a:r>
            <a:r>
              <a:rPr lang="da-DK" dirty="0"/>
              <a:t>)</a:t>
            </a:r>
          </a:p>
        </p:txBody>
      </p:sp>
      <p:sp>
        <p:nvSpPr>
          <p:cNvPr id="4" name="Text Placeholder 3">
            <a:extLst>
              <a:ext uri="{FF2B5EF4-FFF2-40B4-BE49-F238E27FC236}">
                <a16:creationId xmlns:a16="http://schemas.microsoft.com/office/drawing/2014/main" id="{F66109E2-95FA-23CC-494A-ED250CB90D1B}"/>
              </a:ext>
            </a:extLst>
          </p:cNvPr>
          <p:cNvSpPr>
            <a:spLocks noGrp="1"/>
          </p:cNvSpPr>
          <p:nvPr>
            <p:ph type="body" sz="quarter" idx="11"/>
          </p:nvPr>
        </p:nvSpPr>
        <p:spPr>
          <a:xfrm>
            <a:off x="610940" y="1287878"/>
            <a:ext cx="10963275" cy="422275"/>
          </a:xfrm>
        </p:spPr>
        <p:txBody>
          <a:bodyPr/>
          <a:lstStyle/>
          <a:p>
            <a:r>
              <a:rPr lang="en-US" dirty="0"/>
              <a:t>Why should people engage with you or your project?</a:t>
            </a:r>
            <a:endParaRPr lang="da-DK" dirty="0"/>
          </a:p>
        </p:txBody>
      </p:sp>
      <p:sp>
        <p:nvSpPr>
          <p:cNvPr id="3" name="Text Placeholder 2">
            <a:extLst>
              <a:ext uri="{FF2B5EF4-FFF2-40B4-BE49-F238E27FC236}">
                <a16:creationId xmlns:a16="http://schemas.microsoft.com/office/drawing/2014/main" id="{E1B4F115-1015-A55D-3E77-41ED55BCE273}"/>
              </a:ext>
            </a:extLst>
          </p:cNvPr>
          <p:cNvSpPr>
            <a:spLocks noGrp="1"/>
          </p:cNvSpPr>
          <p:nvPr>
            <p:ph type="body" sz="quarter" idx="10"/>
          </p:nvPr>
        </p:nvSpPr>
        <p:spPr/>
        <p:txBody>
          <a:bodyPr/>
          <a:lstStyle/>
          <a:p>
            <a:r>
              <a:rPr lang="en-US" dirty="0"/>
              <a:t>Training and Awareness-raising: Outreach</a:t>
            </a:r>
            <a:endParaRPr lang="da-DK" dirty="0"/>
          </a:p>
        </p:txBody>
      </p:sp>
      <p:cxnSp>
        <p:nvCxnSpPr>
          <p:cNvPr id="7" name="Straight Arrow Connector 6">
            <a:extLst>
              <a:ext uri="{FF2B5EF4-FFF2-40B4-BE49-F238E27FC236}">
                <a16:creationId xmlns:a16="http://schemas.microsoft.com/office/drawing/2014/main" id="{EADB2627-5AC3-46F9-B454-71174574D2D3}"/>
              </a:ext>
            </a:extLst>
          </p:cNvPr>
          <p:cNvCxnSpPr>
            <a:cxnSpLocks/>
          </p:cNvCxnSpPr>
          <p:nvPr/>
        </p:nvCxnSpPr>
        <p:spPr>
          <a:xfrm flipH="1">
            <a:off x="2184400" y="4832350"/>
            <a:ext cx="8623300" cy="292100"/>
          </a:xfrm>
          <a:prstGeom prst="straightConnector1">
            <a:avLst/>
          </a:prstGeom>
          <a:ln w="28575">
            <a:solidFill>
              <a:srgbClr val="85B90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36962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69DAA46-2E04-EFAE-FDAC-AF7ED968CE84}"/>
              </a:ext>
            </a:extLst>
          </p:cNvPr>
          <p:cNvSpPr>
            <a:spLocks noGrp="1"/>
          </p:cNvSpPr>
          <p:nvPr>
            <p:ph type="body" sz="quarter" idx="10"/>
          </p:nvPr>
        </p:nvSpPr>
        <p:spPr/>
        <p:txBody>
          <a:bodyPr/>
          <a:lstStyle/>
          <a:p>
            <a:r>
              <a:rPr lang="en-US" dirty="0"/>
              <a:t>Awareness-raising</a:t>
            </a:r>
            <a:endParaRPr lang="da-DK" dirty="0"/>
          </a:p>
        </p:txBody>
      </p:sp>
      <p:pic>
        <p:nvPicPr>
          <p:cNvPr id="5" name="Picture 4" descr="A group of girls standing near water&#10;&#10;Description automatically generated">
            <a:extLst>
              <a:ext uri="{FF2B5EF4-FFF2-40B4-BE49-F238E27FC236}">
                <a16:creationId xmlns:a16="http://schemas.microsoft.com/office/drawing/2014/main" id="{1D88CE33-7840-4BE5-1E13-D8C04524DD67}"/>
              </a:ext>
            </a:extLst>
          </p:cNvPr>
          <p:cNvPicPr>
            <a:picLocks noChangeAspect="1"/>
          </p:cNvPicPr>
          <p:nvPr/>
        </p:nvPicPr>
        <p:blipFill>
          <a:blip r:embed="rId2"/>
          <a:stretch>
            <a:fillRect/>
          </a:stretch>
        </p:blipFill>
        <p:spPr>
          <a:xfrm rot="5400000">
            <a:off x="6191250" y="857250"/>
            <a:ext cx="6858000" cy="5143500"/>
          </a:xfrm>
          <a:prstGeom prst="rect">
            <a:avLst/>
          </a:prstGeom>
        </p:spPr>
      </p:pic>
      <p:pic>
        <p:nvPicPr>
          <p:cNvPr id="6" name="Billede 4">
            <a:extLst>
              <a:ext uri="{FF2B5EF4-FFF2-40B4-BE49-F238E27FC236}">
                <a16:creationId xmlns:a16="http://schemas.microsoft.com/office/drawing/2014/main" id="{3645D2AB-410A-0701-85AD-E3EF6233C0BE}"/>
              </a:ext>
            </a:extLst>
          </p:cNvPr>
          <p:cNvPicPr>
            <a:picLocks noChangeAspect="1"/>
          </p:cNvPicPr>
          <p:nvPr/>
        </p:nvPicPr>
        <p:blipFill>
          <a:blip r:embed="rId3"/>
          <a:stretch>
            <a:fillRect/>
          </a:stretch>
        </p:blipFill>
        <p:spPr>
          <a:xfrm>
            <a:off x="0" y="1183493"/>
            <a:ext cx="6985000" cy="5674507"/>
          </a:xfrm>
          <a:prstGeom prst="rect">
            <a:avLst/>
          </a:prstGeom>
        </p:spPr>
      </p:pic>
      <p:pic>
        <p:nvPicPr>
          <p:cNvPr id="8" name="Picture 7">
            <a:extLst>
              <a:ext uri="{FF2B5EF4-FFF2-40B4-BE49-F238E27FC236}">
                <a16:creationId xmlns:a16="http://schemas.microsoft.com/office/drawing/2014/main" id="{3A4BCC95-F192-68B8-5972-893FF8A5DDE1}"/>
              </a:ext>
            </a:extLst>
          </p:cNvPr>
          <p:cNvPicPr>
            <a:picLocks noChangeAspect="1"/>
          </p:cNvPicPr>
          <p:nvPr/>
        </p:nvPicPr>
        <p:blipFill rotWithShape="1">
          <a:blip r:embed="rId4"/>
          <a:srcRect l="69092" t="44028" r="380" b="3003"/>
          <a:stretch/>
        </p:blipFill>
        <p:spPr>
          <a:xfrm>
            <a:off x="6813014" y="4700783"/>
            <a:ext cx="1215303" cy="2157217"/>
          </a:xfrm>
          <a:prstGeom prst="rect">
            <a:avLst/>
          </a:prstGeom>
        </p:spPr>
      </p:pic>
    </p:spTree>
    <p:extLst>
      <p:ext uri="{BB962C8B-B14F-4D97-AF65-F5344CB8AC3E}">
        <p14:creationId xmlns:p14="http://schemas.microsoft.com/office/powerpoint/2010/main" val="3610120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BA9F13-1CCC-89F6-0644-F25E12C9C6A0}"/>
              </a:ext>
            </a:extLst>
          </p:cNvPr>
          <p:cNvSpPr>
            <a:spLocks noGrp="1"/>
          </p:cNvSpPr>
          <p:nvPr>
            <p:ph type="body" sz="quarter" idx="12"/>
          </p:nvPr>
        </p:nvSpPr>
        <p:spPr>
          <a:xfrm>
            <a:off x="610940" y="1316243"/>
            <a:ext cx="10963275" cy="4597860"/>
          </a:xfrm>
        </p:spPr>
        <p:txBody>
          <a:bodyPr/>
          <a:lstStyle/>
          <a:p>
            <a:pPr marL="285750" indent="-285750">
              <a:buFont typeface="Arial" panose="020B0604020202020204" pitchFamily="34" charset="0"/>
              <a:buChar char="•"/>
            </a:pPr>
            <a:r>
              <a:rPr lang="en-US" sz="2400" dirty="0"/>
              <a:t>Make computer power available for projects</a:t>
            </a:r>
          </a:p>
          <a:p>
            <a:pPr marL="285750" indent="-285750">
              <a:buFont typeface="Arial" panose="020B0604020202020204" pitchFamily="34" charset="0"/>
              <a:buChar char="•"/>
            </a:pPr>
            <a:r>
              <a:rPr lang="en-US" sz="2400" dirty="0"/>
              <a:t>Solve tasks online</a:t>
            </a:r>
          </a:p>
          <a:p>
            <a:pPr marL="285750" indent="-285750">
              <a:buFont typeface="Arial" panose="020B0604020202020204" pitchFamily="34" charset="0"/>
              <a:buChar char="•"/>
            </a:pPr>
            <a:r>
              <a:rPr lang="en-US" sz="2400" dirty="0"/>
              <a:t>Play games with research content online</a:t>
            </a:r>
          </a:p>
          <a:p>
            <a:pPr marL="285750" indent="-285750">
              <a:buFont typeface="Arial" panose="020B0604020202020204" pitchFamily="34" charset="0"/>
              <a:buChar char="•"/>
            </a:pPr>
            <a:r>
              <a:rPr lang="en-US" sz="2400" dirty="0"/>
              <a:t>Crowdfunding for science</a:t>
            </a:r>
          </a:p>
          <a:p>
            <a:pPr marL="285750" indent="-285750">
              <a:buFont typeface="Arial" panose="020B0604020202020204" pitchFamily="34" charset="0"/>
              <a:buChar char="•"/>
            </a:pPr>
            <a:r>
              <a:rPr lang="en-US" sz="2400" dirty="0"/>
              <a:t>Participate in public debates -&gt; influence decisions</a:t>
            </a:r>
          </a:p>
          <a:p>
            <a:pPr marL="285750" indent="-285750">
              <a:buFont typeface="Arial" panose="020B0604020202020204" pitchFamily="34" charset="0"/>
              <a:buChar char="•"/>
            </a:pPr>
            <a:r>
              <a:rPr lang="en-US" sz="2400" dirty="0"/>
              <a:t>Participate in prioritization re. research</a:t>
            </a:r>
          </a:p>
          <a:p>
            <a:pPr marL="285750" indent="-285750">
              <a:buFont typeface="Arial" panose="020B0604020202020204" pitchFamily="34" charset="0"/>
              <a:buChar char="•"/>
            </a:pPr>
            <a:r>
              <a:rPr lang="en-US" sz="2400" dirty="0"/>
              <a:t>Hacker/maker spaces (Do-It-Yourself (DIY) labs)</a:t>
            </a:r>
          </a:p>
          <a:p>
            <a:pPr marL="285750" indent="-285750">
              <a:buFont typeface="Arial" panose="020B0604020202020204" pitchFamily="34" charset="0"/>
              <a:buChar char="•"/>
            </a:pPr>
            <a:r>
              <a:rPr lang="en-US" sz="2400" dirty="0"/>
              <a:t>Helping archives</a:t>
            </a:r>
          </a:p>
          <a:p>
            <a:pPr marL="285750" indent="-285750">
              <a:buFont typeface="Arial" panose="020B0604020202020204" pitchFamily="34" charset="0"/>
              <a:buChar char="•"/>
            </a:pPr>
            <a:r>
              <a:rPr lang="en-US" sz="2400" dirty="0"/>
              <a:t>Helping with fieldwork</a:t>
            </a:r>
          </a:p>
          <a:p>
            <a:pPr marL="285750" indent="-285750">
              <a:buFont typeface="Arial" panose="020B0604020202020204" pitchFamily="34" charset="0"/>
              <a:buChar char="•"/>
            </a:pPr>
            <a:r>
              <a:rPr lang="en-US" sz="2400" dirty="0"/>
              <a:t>Community science</a:t>
            </a:r>
          </a:p>
          <a:p>
            <a:pPr marL="285750" indent="-285750">
              <a:buFont typeface="Arial" panose="020B0604020202020204" pitchFamily="34" charset="0"/>
              <a:buChar char="•"/>
            </a:pPr>
            <a:endParaRPr lang="en-US" sz="2400" dirty="0"/>
          </a:p>
        </p:txBody>
      </p:sp>
      <p:sp>
        <p:nvSpPr>
          <p:cNvPr id="4" name="Text Placeholder 3">
            <a:extLst>
              <a:ext uri="{FF2B5EF4-FFF2-40B4-BE49-F238E27FC236}">
                <a16:creationId xmlns:a16="http://schemas.microsoft.com/office/drawing/2014/main" id="{F29EC822-3FEF-17D7-8A0A-209E4FE9E21F}"/>
              </a:ext>
            </a:extLst>
          </p:cNvPr>
          <p:cNvSpPr>
            <a:spLocks noGrp="1"/>
          </p:cNvSpPr>
          <p:nvPr>
            <p:ph type="body" sz="quarter" idx="10"/>
          </p:nvPr>
        </p:nvSpPr>
        <p:spPr/>
        <p:txBody>
          <a:bodyPr/>
          <a:lstStyle/>
          <a:p>
            <a:r>
              <a:rPr lang="en-US"/>
              <a:t>Many types of citizen science - examples</a:t>
            </a:r>
            <a:endParaRPr lang="da-DK"/>
          </a:p>
        </p:txBody>
      </p:sp>
    </p:spTree>
    <p:extLst>
      <p:ext uri="{BB962C8B-B14F-4D97-AF65-F5344CB8AC3E}">
        <p14:creationId xmlns:p14="http://schemas.microsoft.com/office/powerpoint/2010/main" val="22111335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75E2497-8E32-B85E-F06A-09F1CA83C7E1}"/>
              </a:ext>
            </a:extLst>
          </p:cNvPr>
          <p:cNvSpPr>
            <a:spLocks noGrp="1"/>
          </p:cNvSpPr>
          <p:nvPr>
            <p:ph type="body" sz="quarter" idx="16"/>
          </p:nvPr>
        </p:nvSpPr>
        <p:spPr>
          <a:xfrm>
            <a:off x="6307422" y="1492160"/>
            <a:ext cx="5218768" cy="3657600"/>
          </a:xfrm>
        </p:spPr>
        <p:txBody>
          <a:bodyPr/>
          <a:lstStyle/>
          <a:p>
            <a:r>
              <a:rPr lang="en-US" b="1" dirty="0"/>
              <a:t>Awareness-raising (/recruiting)</a:t>
            </a:r>
          </a:p>
          <a:p>
            <a:pPr marL="285750" indent="-285750">
              <a:buFont typeface="Arial" panose="020B0604020202020204" pitchFamily="34" charset="0"/>
              <a:buChar char="•"/>
            </a:pPr>
            <a:r>
              <a:rPr lang="en-US" dirty="0"/>
              <a:t>Open days, festivals, science cafés</a:t>
            </a:r>
          </a:p>
          <a:p>
            <a:pPr marL="285750" indent="-285750">
              <a:buFont typeface="Arial" panose="020B0604020202020204" pitchFamily="34" charset="0"/>
              <a:buChar char="•"/>
            </a:pPr>
            <a:r>
              <a:rPr lang="da-DK" dirty="0" err="1"/>
              <a:t>Competitions</a:t>
            </a:r>
            <a:r>
              <a:rPr lang="da-DK" dirty="0"/>
              <a:t> &amp; </a:t>
            </a:r>
            <a:r>
              <a:rPr lang="da-DK" dirty="0" err="1"/>
              <a:t>challenges</a:t>
            </a:r>
            <a:endParaRPr lang="da-DK" dirty="0"/>
          </a:p>
          <a:p>
            <a:pPr marL="285750" indent="-285750">
              <a:buFont typeface="Arial" panose="020B0604020202020204" pitchFamily="34" charset="0"/>
              <a:buChar char="•"/>
            </a:pPr>
            <a:endParaRPr lang="en-US" dirty="0"/>
          </a:p>
          <a:p>
            <a:r>
              <a:rPr lang="en-US" b="1" dirty="0"/>
              <a:t>Training of volunteers (/recruit &amp; retain)</a:t>
            </a:r>
          </a:p>
          <a:p>
            <a:pPr marL="285750" indent="-285750">
              <a:buFont typeface="Arial" panose="020B0604020202020204" pitchFamily="34" charset="0"/>
              <a:buChar char="•"/>
            </a:pPr>
            <a:r>
              <a:rPr lang="da-DK" dirty="0" err="1"/>
              <a:t>Hands-on</a:t>
            </a:r>
            <a:r>
              <a:rPr lang="da-DK" dirty="0"/>
              <a:t> </a:t>
            </a:r>
            <a:r>
              <a:rPr lang="da-DK" dirty="0" err="1"/>
              <a:t>activities</a:t>
            </a:r>
            <a:endParaRPr lang="da-DK" dirty="0"/>
          </a:p>
          <a:p>
            <a:pPr marL="285750" indent="-285750">
              <a:buFont typeface="Arial" panose="020B0604020202020204" pitchFamily="34" charset="0"/>
              <a:buChar char="•"/>
            </a:pPr>
            <a:r>
              <a:rPr lang="da-DK" dirty="0"/>
              <a:t>More practical </a:t>
            </a:r>
            <a:r>
              <a:rPr lang="da-DK" dirty="0" err="1"/>
              <a:t>than</a:t>
            </a:r>
            <a:r>
              <a:rPr lang="da-DK" dirty="0"/>
              <a:t> </a:t>
            </a:r>
            <a:r>
              <a:rPr lang="da-DK" dirty="0" err="1"/>
              <a:t>theoretical</a:t>
            </a:r>
            <a:endParaRPr lang="da-DK" dirty="0"/>
          </a:p>
          <a:p>
            <a:pPr marL="285750" indent="-285750">
              <a:buFont typeface="Arial" panose="020B0604020202020204" pitchFamily="34" charset="0"/>
              <a:buChar char="•"/>
            </a:pPr>
            <a:r>
              <a:rPr lang="da-DK" dirty="0" err="1"/>
              <a:t>Think</a:t>
            </a:r>
            <a:r>
              <a:rPr lang="da-DK" dirty="0"/>
              <a:t> </a:t>
            </a:r>
            <a:r>
              <a:rPr lang="da-DK" dirty="0" err="1"/>
              <a:t>about</a:t>
            </a:r>
            <a:r>
              <a:rPr lang="da-DK" dirty="0"/>
              <a:t> the social </a:t>
            </a:r>
            <a:r>
              <a:rPr lang="da-DK" dirty="0" err="1"/>
              <a:t>aspects</a:t>
            </a:r>
            <a:endParaRPr lang="da-DK" dirty="0"/>
          </a:p>
          <a:p>
            <a:pPr marL="285750" indent="-285750">
              <a:buFont typeface="Arial" panose="020B0604020202020204" pitchFamily="34" charset="0"/>
              <a:buChar char="•"/>
            </a:pPr>
            <a:r>
              <a:rPr lang="da-DK" b="1" dirty="0">
                <a:solidFill>
                  <a:srgbClr val="FAA001"/>
                </a:solidFill>
              </a:rPr>
              <a:t>Make it </a:t>
            </a:r>
            <a:r>
              <a:rPr lang="da-DK" b="1" dirty="0" err="1">
                <a:solidFill>
                  <a:srgbClr val="FAA001"/>
                </a:solidFill>
              </a:rPr>
              <a:t>fun</a:t>
            </a:r>
            <a:r>
              <a:rPr lang="da-DK" b="1" dirty="0">
                <a:solidFill>
                  <a:srgbClr val="FAA001"/>
                </a:solidFill>
              </a:rPr>
              <a:t>!</a:t>
            </a:r>
          </a:p>
        </p:txBody>
      </p:sp>
      <p:sp>
        <p:nvSpPr>
          <p:cNvPr id="7" name="Text Placeholder 6">
            <a:extLst>
              <a:ext uri="{FF2B5EF4-FFF2-40B4-BE49-F238E27FC236}">
                <a16:creationId xmlns:a16="http://schemas.microsoft.com/office/drawing/2014/main" id="{52C9A82D-CAA3-39A0-0D6D-708A08DA9919}"/>
              </a:ext>
            </a:extLst>
          </p:cNvPr>
          <p:cNvSpPr>
            <a:spLocks noGrp="1"/>
          </p:cNvSpPr>
          <p:nvPr>
            <p:ph type="body" sz="quarter" idx="12"/>
          </p:nvPr>
        </p:nvSpPr>
        <p:spPr>
          <a:xfrm>
            <a:off x="611189" y="1492160"/>
            <a:ext cx="5218768" cy="3657600"/>
          </a:xfrm>
        </p:spPr>
        <p:txBody>
          <a:bodyPr/>
          <a:lstStyle/>
          <a:p>
            <a:pPr marL="285750" indent="-285750">
              <a:buFont typeface="Arial" panose="020B0604020202020204" pitchFamily="34" charset="0"/>
              <a:buChar char="•"/>
            </a:pPr>
            <a:r>
              <a:rPr lang="en-US" dirty="0"/>
              <a:t>Curriculum-based, e.g. courses</a:t>
            </a:r>
          </a:p>
          <a:p>
            <a:pPr marL="285750" indent="-285750">
              <a:buFont typeface="Arial" panose="020B0604020202020204" pitchFamily="34" charset="0"/>
              <a:buChar char="•"/>
            </a:pPr>
            <a:r>
              <a:rPr lang="en-US" dirty="0"/>
              <a:t>Capacity-building, e.g. seminars and workshops</a:t>
            </a:r>
          </a:p>
          <a:p>
            <a:pPr marL="285750" indent="-285750">
              <a:buFont typeface="Arial" panose="020B0604020202020204" pitchFamily="34" charset="0"/>
              <a:buChar char="•"/>
            </a:pPr>
            <a:r>
              <a:rPr lang="en-US" dirty="0"/>
              <a:t>Informal mutual learning, e.g. peer-groups, mailing lists, Working Groups, e.g. European Citizen Science Association working groups</a:t>
            </a:r>
            <a:endParaRPr lang="da-DK" dirty="0"/>
          </a:p>
        </p:txBody>
      </p:sp>
      <p:sp>
        <p:nvSpPr>
          <p:cNvPr id="5" name="Text Placeholder 4">
            <a:extLst>
              <a:ext uri="{FF2B5EF4-FFF2-40B4-BE49-F238E27FC236}">
                <a16:creationId xmlns:a16="http://schemas.microsoft.com/office/drawing/2014/main" id="{AB572AAB-E06F-9E63-0BEE-E5A3EB02BAF6}"/>
              </a:ext>
            </a:extLst>
          </p:cNvPr>
          <p:cNvSpPr>
            <a:spLocks noGrp="1"/>
          </p:cNvSpPr>
          <p:nvPr>
            <p:ph type="body" sz="quarter" idx="10"/>
          </p:nvPr>
        </p:nvSpPr>
        <p:spPr/>
        <p:txBody>
          <a:bodyPr/>
          <a:lstStyle/>
          <a:p>
            <a:r>
              <a:rPr lang="en-US" dirty="0"/>
              <a:t>Training and Awareness-raising</a:t>
            </a:r>
            <a:endParaRPr lang="da-DK" dirty="0"/>
          </a:p>
        </p:txBody>
      </p:sp>
      <p:sp>
        <p:nvSpPr>
          <p:cNvPr id="6" name="Text Placeholder 5">
            <a:extLst>
              <a:ext uri="{FF2B5EF4-FFF2-40B4-BE49-F238E27FC236}">
                <a16:creationId xmlns:a16="http://schemas.microsoft.com/office/drawing/2014/main" id="{C5DF8C4E-6D40-C0EB-EC0D-A5E473DD8A89}"/>
              </a:ext>
            </a:extLst>
          </p:cNvPr>
          <p:cNvSpPr>
            <a:spLocks noGrp="1"/>
          </p:cNvSpPr>
          <p:nvPr>
            <p:ph type="body" sz="quarter" idx="11"/>
          </p:nvPr>
        </p:nvSpPr>
        <p:spPr>
          <a:xfrm>
            <a:off x="610941" y="1092460"/>
            <a:ext cx="5219016" cy="422275"/>
          </a:xfrm>
        </p:spPr>
        <p:txBody>
          <a:bodyPr/>
          <a:lstStyle/>
          <a:p>
            <a:r>
              <a:rPr lang="en-US" dirty="0" err="1"/>
              <a:t>Inreach</a:t>
            </a:r>
            <a:r>
              <a:rPr lang="en-US" dirty="0"/>
              <a:t> (staff &amp; students)</a:t>
            </a:r>
            <a:endParaRPr lang="da-DK" dirty="0"/>
          </a:p>
        </p:txBody>
      </p:sp>
      <p:sp>
        <p:nvSpPr>
          <p:cNvPr id="8" name="Text Placeholder 7">
            <a:extLst>
              <a:ext uri="{FF2B5EF4-FFF2-40B4-BE49-F238E27FC236}">
                <a16:creationId xmlns:a16="http://schemas.microsoft.com/office/drawing/2014/main" id="{0250625C-03E4-6494-8212-EA6AA07C34DA}"/>
              </a:ext>
            </a:extLst>
          </p:cNvPr>
          <p:cNvSpPr>
            <a:spLocks noGrp="1"/>
          </p:cNvSpPr>
          <p:nvPr>
            <p:ph type="body" sz="quarter" idx="15"/>
          </p:nvPr>
        </p:nvSpPr>
        <p:spPr>
          <a:xfrm>
            <a:off x="6307422" y="1082411"/>
            <a:ext cx="5222875" cy="422275"/>
          </a:xfrm>
        </p:spPr>
        <p:txBody>
          <a:bodyPr/>
          <a:lstStyle/>
          <a:p>
            <a:r>
              <a:rPr lang="en-US" dirty="0"/>
              <a:t>Outreach (‘the public’)</a:t>
            </a:r>
            <a:endParaRPr lang="da-DK" dirty="0"/>
          </a:p>
        </p:txBody>
      </p:sp>
      <p:pic>
        <p:nvPicPr>
          <p:cNvPr id="10" name="Picture 8" descr="European Citizen Science Association (ECSA) – Engage with us">
            <a:extLst>
              <a:ext uri="{FF2B5EF4-FFF2-40B4-BE49-F238E27FC236}">
                <a16:creationId xmlns:a16="http://schemas.microsoft.com/office/drawing/2014/main" id="{54FE5D14-A9E7-05BA-86CD-30D4DDFDD7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63" t="22442" r="5352" b="28541"/>
          <a:stretch/>
        </p:blipFill>
        <p:spPr bwMode="auto">
          <a:xfrm>
            <a:off x="114674" y="4195241"/>
            <a:ext cx="2095500" cy="4222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E154D16-8734-5544-94B6-E86D4915383E}"/>
              </a:ext>
            </a:extLst>
          </p:cNvPr>
          <p:cNvPicPr>
            <a:picLocks noChangeAspect="1"/>
          </p:cNvPicPr>
          <p:nvPr/>
        </p:nvPicPr>
        <p:blipFill>
          <a:blip r:embed="rId3"/>
          <a:stretch>
            <a:fillRect/>
          </a:stretch>
        </p:blipFill>
        <p:spPr>
          <a:xfrm>
            <a:off x="2254907" y="4195241"/>
            <a:ext cx="3556000" cy="2203359"/>
          </a:xfrm>
          <a:prstGeom prst="rect">
            <a:avLst/>
          </a:prstGeom>
        </p:spPr>
      </p:pic>
      <p:pic>
        <p:nvPicPr>
          <p:cNvPr id="12" name="Picture 11" descr="A group of people standing in the grass&#10;&#10;Description automatically generated">
            <a:extLst>
              <a:ext uri="{FF2B5EF4-FFF2-40B4-BE49-F238E27FC236}">
                <a16:creationId xmlns:a16="http://schemas.microsoft.com/office/drawing/2014/main" id="{4B126B37-6BE8-4883-C082-17B8CF7D57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6600" y="4933950"/>
            <a:ext cx="2565399" cy="1924050"/>
          </a:xfrm>
          <a:prstGeom prst="rect">
            <a:avLst/>
          </a:prstGeom>
        </p:spPr>
      </p:pic>
      <p:pic>
        <p:nvPicPr>
          <p:cNvPr id="13" name="Picture 12">
            <a:extLst>
              <a:ext uri="{FF2B5EF4-FFF2-40B4-BE49-F238E27FC236}">
                <a16:creationId xmlns:a16="http://schemas.microsoft.com/office/drawing/2014/main" id="{A680566A-77B0-236F-7D47-6723026213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9535" y="5092521"/>
            <a:ext cx="2777065" cy="1765479"/>
          </a:xfrm>
          <a:prstGeom prst="rect">
            <a:avLst/>
          </a:prstGeom>
        </p:spPr>
      </p:pic>
    </p:spTree>
    <p:extLst>
      <p:ext uri="{BB962C8B-B14F-4D97-AF65-F5344CB8AC3E}">
        <p14:creationId xmlns:p14="http://schemas.microsoft.com/office/powerpoint/2010/main" val="19860468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3244069-2B72-326E-B2DF-6AF5A60315E7}"/>
              </a:ext>
            </a:extLst>
          </p:cNvPr>
          <p:cNvSpPr>
            <a:spLocks noGrp="1"/>
          </p:cNvSpPr>
          <p:nvPr>
            <p:ph type="body" sz="quarter" idx="12"/>
          </p:nvPr>
        </p:nvSpPr>
        <p:spPr>
          <a:xfrm>
            <a:off x="1110218" y="2596066"/>
            <a:ext cx="5120315" cy="2306134"/>
          </a:xfrm>
        </p:spPr>
        <p:txBody>
          <a:bodyPr/>
          <a:lstStyle/>
          <a:p>
            <a:r>
              <a:rPr lang="en-US" dirty="0"/>
              <a:t>Setting up training sessions for researchers </a:t>
            </a:r>
            <a:r>
              <a:rPr lang="en-US"/>
              <a:t>and others</a:t>
            </a:r>
            <a:endParaRPr lang="en-US" dirty="0"/>
          </a:p>
        </p:txBody>
      </p:sp>
      <p:sp>
        <p:nvSpPr>
          <p:cNvPr id="7" name="Text Placeholder 2">
            <a:extLst>
              <a:ext uri="{FF2B5EF4-FFF2-40B4-BE49-F238E27FC236}">
                <a16:creationId xmlns:a16="http://schemas.microsoft.com/office/drawing/2014/main" id="{A42919BD-6519-6F87-33A4-D6FC094196DF}"/>
              </a:ext>
            </a:extLst>
          </p:cNvPr>
          <p:cNvSpPr>
            <a:spLocks noGrp="1"/>
          </p:cNvSpPr>
          <p:nvPr>
            <p:ph type="body" sz="quarter" idx="10"/>
          </p:nvPr>
        </p:nvSpPr>
        <p:spPr>
          <a:xfrm>
            <a:off x="1110218" y="5053204"/>
            <a:ext cx="3935915" cy="398012"/>
          </a:xfrm>
        </p:spPr>
        <p:txBody>
          <a:bodyPr/>
          <a:lstStyle/>
          <a:p>
            <a:r>
              <a:rPr lang="en-US"/>
              <a:t>Training Module </a:t>
            </a:r>
            <a:r>
              <a:rPr lang="en-US" dirty="0"/>
              <a:t>2.1.2</a:t>
            </a:r>
            <a:endParaRPr lang="da-DK" dirty="0"/>
          </a:p>
        </p:txBody>
      </p:sp>
    </p:spTree>
    <p:extLst>
      <p:ext uri="{BB962C8B-B14F-4D97-AF65-F5344CB8AC3E}">
        <p14:creationId xmlns:p14="http://schemas.microsoft.com/office/powerpoint/2010/main" val="17747650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F010934-8DBD-43D9-9027-653EDD8D130E}"/>
              </a:ext>
            </a:extLst>
          </p:cNvPr>
          <p:cNvSpPr>
            <a:spLocks noGrp="1"/>
          </p:cNvSpPr>
          <p:nvPr>
            <p:ph type="body" sz="quarter" idx="12"/>
          </p:nvPr>
        </p:nvSpPr>
        <p:spPr>
          <a:xfrm>
            <a:off x="610940" y="1976438"/>
            <a:ext cx="10963275" cy="3657600"/>
          </a:xfrm>
        </p:spPr>
        <p:txBody>
          <a:bodyPr/>
          <a:lstStyle/>
          <a:p>
            <a:r>
              <a:rPr lang="en-US" sz="2400" b="1" dirty="0"/>
              <a:t>Audiences and stakeholders</a:t>
            </a:r>
          </a:p>
          <a:p>
            <a:pPr marL="285750" indent="-285750">
              <a:buFont typeface="Arial" panose="020B0604020202020204" pitchFamily="34" charset="0"/>
              <a:buChar char="•"/>
            </a:pPr>
            <a:r>
              <a:rPr lang="en-US" dirty="0"/>
              <a:t>Who and when could or should someone be interested or impacted by your training, or have an influence on your planned training?</a:t>
            </a:r>
          </a:p>
          <a:p>
            <a:endParaRPr lang="en-US" dirty="0"/>
          </a:p>
          <a:p>
            <a:r>
              <a:rPr lang="en-US" sz="2400" b="1" dirty="0"/>
              <a:t>Content differs based on your training target audience</a:t>
            </a:r>
          </a:p>
          <a:p>
            <a:pPr marL="285750" indent="-285750">
              <a:buFont typeface="Arial" panose="020B0604020202020204" pitchFamily="34" charset="0"/>
              <a:buChar char="•"/>
            </a:pPr>
            <a:r>
              <a:rPr lang="en-US" dirty="0"/>
              <a:t>Researchers, other staff, or students</a:t>
            </a:r>
          </a:p>
          <a:p>
            <a:endParaRPr lang="en-US" dirty="0"/>
          </a:p>
          <a:p>
            <a:r>
              <a:rPr lang="en-US" sz="2400" b="1" dirty="0"/>
              <a:t>The Train-the-Trainer concept</a:t>
            </a:r>
          </a:p>
          <a:p>
            <a:pPr marL="285750" indent="-285750">
              <a:buFont typeface="Arial" panose="020B0604020202020204" pitchFamily="34" charset="0"/>
              <a:buChar char="•"/>
            </a:pPr>
            <a:r>
              <a:rPr lang="en-US" dirty="0"/>
              <a:t>Enabling more people to conduct trainings will enable more people to be trained </a:t>
            </a:r>
            <a:endParaRPr lang="da-DK" dirty="0"/>
          </a:p>
        </p:txBody>
      </p:sp>
      <p:sp>
        <p:nvSpPr>
          <p:cNvPr id="5" name="Text Placeholder 4">
            <a:extLst>
              <a:ext uri="{FF2B5EF4-FFF2-40B4-BE49-F238E27FC236}">
                <a16:creationId xmlns:a16="http://schemas.microsoft.com/office/drawing/2014/main" id="{0FCCC4FA-708B-D0CA-F648-A4A29A814EA0}"/>
              </a:ext>
            </a:extLst>
          </p:cNvPr>
          <p:cNvSpPr>
            <a:spLocks noGrp="1"/>
          </p:cNvSpPr>
          <p:nvPr>
            <p:ph type="body" sz="quarter" idx="11"/>
          </p:nvPr>
        </p:nvSpPr>
        <p:spPr>
          <a:xfrm>
            <a:off x="610692" y="1257560"/>
            <a:ext cx="10963275" cy="422275"/>
          </a:xfrm>
        </p:spPr>
        <p:txBody>
          <a:bodyPr/>
          <a:lstStyle/>
          <a:p>
            <a:r>
              <a:rPr lang="en-US" dirty="0"/>
              <a:t>Things to consider</a:t>
            </a:r>
            <a:endParaRPr lang="da-DK" dirty="0"/>
          </a:p>
        </p:txBody>
      </p:sp>
      <p:sp>
        <p:nvSpPr>
          <p:cNvPr id="4" name="Text Placeholder 3">
            <a:extLst>
              <a:ext uri="{FF2B5EF4-FFF2-40B4-BE49-F238E27FC236}">
                <a16:creationId xmlns:a16="http://schemas.microsoft.com/office/drawing/2014/main" id="{0DC0FB8B-D135-A577-4D3D-95EEC84BD0CF}"/>
              </a:ext>
            </a:extLst>
          </p:cNvPr>
          <p:cNvSpPr>
            <a:spLocks noGrp="1"/>
          </p:cNvSpPr>
          <p:nvPr>
            <p:ph type="body" sz="quarter" idx="10"/>
          </p:nvPr>
        </p:nvSpPr>
        <p:spPr/>
        <p:txBody>
          <a:bodyPr/>
          <a:lstStyle/>
          <a:p>
            <a:r>
              <a:rPr lang="en-US" dirty="0"/>
              <a:t>Setting up training for staff in RPOs</a:t>
            </a:r>
            <a:endParaRPr lang="da-DK" dirty="0"/>
          </a:p>
        </p:txBody>
      </p:sp>
    </p:spTree>
    <p:extLst>
      <p:ext uri="{BB962C8B-B14F-4D97-AF65-F5344CB8AC3E}">
        <p14:creationId xmlns:p14="http://schemas.microsoft.com/office/powerpoint/2010/main" val="30432343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9A34F7-FA9B-4E43-B39F-263D6C676328}"/>
              </a:ext>
            </a:extLst>
          </p:cNvPr>
          <p:cNvSpPr>
            <a:spLocks noGrp="1"/>
          </p:cNvSpPr>
          <p:nvPr>
            <p:ph type="body" sz="quarter" idx="10"/>
          </p:nvPr>
        </p:nvSpPr>
        <p:spPr/>
        <p:txBody>
          <a:bodyPr/>
          <a:lstStyle/>
          <a:p>
            <a:r>
              <a:rPr lang="it-IT"/>
              <a:t>Core Team, Audience, Stakeholders for training</a:t>
            </a:r>
          </a:p>
        </p:txBody>
      </p:sp>
      <p:sp>
        <p:nvSpPr>
          <p:cNvPr id="2" name="Oval 1">
            <a:extLst>
              <a:ext uri="{FF2B5EF4-FFF2-40B4-BE49-F238E27FC236}">
                <a16:creationId xmlns:a16="http://schemas.microsoft.com/office/drawing/2014/main" id="{03CF698C-BB88-496B-A98C-3CFF0E3105EF}"/>
              </a:ext>
            </a:extLst>
          </p:cNvPr>
          <p:cNvSpPr/>
          <p:nvPr/>
        </p:nvSpPr>
        <p:spPr>
          <a:xfrm>
            <a:off x="1587500" y="2870200"/>
            <a:ext cx="1638300" cy="1524000"/>
          </a:xfrm>
          <a:prstGeom prst="ellipse">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48235"/>
                </a:solidFill>
                <a:effectLst/>
                <a:uLnTx/>
                <a:uFillTx/>
                <a:latin typeface="Montserrat Medium"/>
                <a:ea typeface="+mn-ea"/>
                <a:cs typeface="+mn-cs"/>
              </a:rPr>
              <a:t>Core Team (you)</a:t>
            </a:r>
            <a:endParaRPr kumimoji="0" lang="da-DK" sz="1800" b="1" i="0" u="none" strike="noStrike" kern="1200" cap="none" spc="0" normalizeH="0" baseline="0" noProof="0" dirty="0">
              <a:ln>
                <a:noFill/>
              </a:ln>
              <a:solidFill>
                <a:srgbClr val="548235"/>
              </a:solidFill>
              <a:effectLst/>
              <a:uLnTx/>
              <a:uFillTx/>
              <a:latin typeface="Montserrat Medium"/>
              <a:ea typeface="+mn-ea"/>
              <a:cs typeface="+mn-cs"/>
            </a:endParaRPr>
          </a:p>
        </p:txBody>
      </p:sp>
      <p:sp>
        <p:nvSpPr>
          <p:cNvPr id="6" name="Oval 5">
            <a:extLst>
              <a:ext uri="{FF2B5EF4-FFF2-40B4-BE49-F238E27FC236}">
                <a16:creationId xmlns:a16="http://schemas.microsoft.com/office/drawing/2014/main" id="{0692353B-155C-4693-856E-B208AB1CF1C7}"/>
              </a:ext>
            </a:extLst>
          </p:cNvPr>
          <p:cNvSpPr/>
          <p:nvPr/>
        </p:nvSpPr>
        <p:spPr>
          <a:xfrm>
            <a:off x="1420812" y="2139950"/>
            <a:ext cx="4114800" cy="2984500"/>
          </a:xfrm>
          <a:prstGeom prst="ellipse">
            <a:avLst/>
          </a:prstGeom>
          <a:noFill/>
          <a:ln w="3810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48235"/>
                </a:solidFill>
                <a:effectLst/>
                <a:uLnTx/>
                <a:uFillTx/>
                <a:latin typeface="Montserrat Medium"/>
                <a:ea typeface="+mn-ea"/>
                <a:cs typeface="+mn-cs"/>
              </a:rPr>
              <a:t>Audience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548235"/>
                </a:solidFill>
                <a:effectLst/>
                <a:uLnTx/>
                <a:uFillTx/>
                <a:latin typeface="Montserrat Medium"/>
                <a:ea typeface="+mn-ea"/>
                <a:cs typeface="+mn-cs"/>
              </a:rPr>
              <a:t>Training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548235"/>
                </a:solidFill>
                <a:effectLst/>
                <a:uLnTx/>
                <a:uFillTx/>
                <a:latin typeface="Montserrat Medium"/>
                <a:ea typeface="+mn-ea"/>
                <a:cs typeface="+mn-cs"/>
              </a:rPr>
              <a:t>Participants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548235"/>
                </a:solidFill>
                <a:effectLst/>
                <a:uLnTx/>
                <a:uFillTx/>
                <a:latin typeface="Montserrat Medium"/>
                <a:ea typeface="+mn-ea"/>
                <a:cs typeface="+mn-cs"/>
              </a:rPr>
              <a:t>(within (staff/</a:t>
            </a:r>
            <a:br>
              <a:rPr kumimoji="0" lang="en-US" sz="1600" b="0" i="1" u="none" strike="noStrike" kern="1200" cap="none" spc="0" normalizeH="0" baseline="0" noProof="0" dirty="0">
                <a:ln>
                  <a:noFill/>
                </a:ln>
                <a:solidFill>
                  <a:srgbClr val="548235"/>
                </a:solidFill>
                <a:effectLst/>
                <a:uLnTx/>
                <a:uFillTx/>
                <a:latin typeface="Montserrat Medium"/>
                <a:ea typeface="+mn-ea"/>
                <a:cs typeface="+mn-cs"/>
              </a:rPr>
            </a:br>
            <a:r>
              <a:rPr kumimoji="0" lang="en-US" sz="1600" b="0" i="1" u="none" strike="noStrike" kern="1200" cap="none" spc="0" normalizeH="0" baseline="0" noProof="0" dirty="0">
                <a:ln>
                  <a:noFill/>
                </a:ln>
                <a:solidFill>
                  <a:srgbClr val="548235"/>
                </a:solidFill>
                <a:effectLst/>
                <a:uLnTx/>
                <a:uFillTx/>
                <a:latin typeface="Montserrat Medium"/>
                <a:ea typeface="+mn-ea"/>
                <a:cs typeface="+mn-cs"/>
              </a:rPr>
              <a:t>students) or </a:t>
            </a:r>
            <a:br>
              <a:rPr kumimoji="0" lang="en-US" sz="1600" b="0" i="1" u="none" strike="noStrike" kern="1200" cap="none" spc="0" normalizeH="0" baseline="0" noProof="0" dirty="0">
                <a:ln>
                  <a:noFill/>
                </a:ln>
                <a:solidFill>
                  <a:srgbClr val="548235"/>
                </a:solidFill>
                <a:effectLst/>
                <a:uLnTx/>
                <a:uFillTx/>
                <a:latin typeface="Montserrat Medium"/>
                <a:ea typeface="+mn-ea"/>
                <a:cs typeface="+mn-cs"/>
              </a:rPr>
            </a:br>
            <a:r>
              <a:rPr kumimoji="0" lang="en-US" sz="1600" b="0" i="1" u="none" strike="noStrike" kern="1200" cap="none" spc="0" normalizeH="0" baseline="0" noProof="0" dirty="0">
                <a:ln>
                  <a:noFill/>
                </a:ln>
                <a:solidFill>
                  <a:srgbClr val="548235"/>
                </a:solidFill>
                <a:effectLst/>
                <a:uLnTx/>
                <a:uFillTx/>
                <a:latin typeface="Montserrat Medium"/>
                <a:ea typeface="+mn-ea"/>
                <a:cs typeface="+mn-cs"/>
              </a:rPr>
              <a:t>outside </a:t>
            </a:r>
            <a:br>
              <a:rPr kumimoji="0" lang="en-US" sz="1600" b="0" i="1" u="none" strike="noStrike" kern="1200" cap="none" spc="0" normalizeH="0" baseline="0" noProof="0" dirty="0">
                <a:ln>
                  <a:noFill/>
                </a:ln>
                <a:solidFill>
                  <a:srgbClr val="548235"/>
                </a:solidFill>
                <a:effectLst/>
                <a:uLnTx/>
                <a:uFillTx/>
                <a:latin typeface="Montserrat Medium"/>
                <a:ea typeface="+mn-ea"/>
                <a:cs typeface="+mn-cs"/>
              </a:rPr>
            </a:br>
            <a:r>
              <a:rPr kumimoji="0" lang="en-US" sz="1600" b="0" i="1" u="none" strike="noStrike" kern="1200" cap="none" spc="0" normalizeH="0" baseline="0" noProof="0" dirty="0">
                <a:ln>
                  <a:noFill/>
                </a:ln>
                <a:solidFill>
                  <a:srgbClr val="548235"/>
                </a:solidFill>
                <a:effectLst/>
                <a:uLnTx/>
                <a:uFillTx/>
                <a:latin typeface="Montserrat Medium"/>
                <a:ea typeface="+mn-ea"/>
                <a:cs typeface="+mn-cs"/>
              </a:rPr>
              <a:t>(volunteers) RPO)</a:t>
            </a:r>
            <a:endParaRPr kumimoji="0" lang="da-DK" sz="1600" b="0" i="1" u="none" strike="noStrike" kern="1200" cap="none" spc="0" normalizeH="0" baseline="0" noProof="0" dirty="0">
              <a:ln>
                <a:noFill/>
              </a:ln>
              <a:solidFill>
                <a:srgbClr val="548235"/>
              </a:solidFill>
              <a:effectLst/>
              <a:uLnTx/>
              <a:uFillTx/>
              <a:latin typeface="Montserrat Medium"/>
              <a:ea typeface="+mn-ea"/>
              <a:cs typeface="+mn-cs"/>
            </a:endParaRPr>
          </a:p>
        </p:txBody>
      </p:sp>
      <p:sp>
        <p:nvSpPr>
          <p:cNvPr id="7" name="Oval 6">
            <a:extLst>
              <a:ext uri="{FF2B5EF4-FFF2-40B4-BE49-F238E27FC236}">
                <a16:creationId xmlns:a16="http://schemas.microsoft.com/office/drawing/2014/main" id="{8349018B-6FCA-463D-8227-7838F4FC299F}"/>
              </a:ext>
            </a:extLst>
          </p:cNvPr>
          <p:cNvSpPr/>
          <p:nvPr/>
        </p:nvSpPr>
        <p:spPr>
          <a:xfrm>
            <a:off x="1230312" y="1641475"/>
            <a:ext cx="7761288" cy="3981450"/>
          </a:xfrm>
          <a:prstGeom prst="ellipse">
            <a:avLst/>
          </a:prstGeom>
          <a:no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48235"/>
                </a:solidFill>
                <a:effectLst/>
                <a:uLnTx/>
                <a:uFillTx/>
                <a:latin typeface="Montserrat Medium"/>
                <a:ea typeface="+mn-ea"/>
                <a:cs typeface="+mn-cs"/>
              </a:rPr>
              <a:t>Stakeholders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548235"/>
                </a:solidFill>
                <a:effectLst/>
                <a:uLnTx/>
                <a:uFillTx/>
                <a:latin typeface="Montserrat Medium"/>
                <a:ea typeface="+mn-ea"/>
                <a:cs typeface="+mn-cs"/>
              </a:rPr>
              <a:t>Interest, influence,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548235"/>
                </a:solidFill>
                <a:effectLst/>
                <a:uLnTx/>
                <a:uFillTx/>
                <a:latin typeface="Montserrat Medium"/>
                <a:ea typeface="+mn-ea"/>
                <a:cs typeface="+mn-cs"/>
              </a:rPr>
              <a:t>impact, involvement</a:t>
            </a:r>
            <a:endParaRPr kumimoji="0" lang="da-DK" sz="1600" b="0" i="1" u="none" strike="noStrike" kern="1200" cap="none" spc="0" normalizeH="0" baseline="0" noProof="0">
              <a:ln>
                <a:noFill/>
              </a:ln>
              <a:solidFill>
                <a:srgbClr val="548235"/>
              </a:solidFill>
              <a:effectLst/>
              <a:uLnTx/>
              <a:uFillTx/>
              <a:latin typeface="Montserrat Medium"/>
              <a:ea typeface="+mn-ea"/>
              <a:cs typeface="+mn-cs"/>
            </a:endParaRPr>
          </a:p>
        </p:txBody>
      </p:sp>
    </p:spTree>
    <p:extLst>
      <p:ext uri="{BB962C8B-B14F-4D97-AF65-F5344CB8AC3E}">
        <p14:creationId xmlns:p14="http://schemas.microsoft.com/office/powerpoint/2010/main" val="34731082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9A34F7-FA9B-4E43-B39F-263D6C676328}"/>
              </a:ext>
            </a:extLst>
          </p:cNvPr>
          <p:cNvSpPr>
            <a:spLocks noGrp="1"/>
          </p:cNvSpPr>
          <p:nvPr>
            <p:ph type="body" sz="quarter" idx="10"/>
          </p:nvPr>
        </p:nvSpPr>
        <p:spPr/>
        <p:txBody>
          <a:bodyPr/>
          <a:lstStyle/>
          <a:p>
            <a:r>
              <a:rPr lang="it-IT"/>
              <a:t>Core Team, Audience, Stakeholders for training</a:t>
            </a:r>
          </a:p>
        </p:txBody>
      </p:sp>
      <p:sp>
        <p:nvSpPr>
          <p:cNvPr id="7" name="Oval 6">
            <a:extLst>
              <a:ext uri="{FF2B5EF4-FFF2-40B4-BE49-F238E27FC236}">
                <a16:creationId xmlns:a16="http://schemas.microsoft.com/office/drawing/2014/main" id="{8349018B-6FCA-463D-8227-7838F4FC299F}"/>
              </a:ext>
            </a:extLst>
          </p:cNvPr>
          <p:cNvSpPr/>
          <p:nvPr/>
        </p:nvSpPr>
        <p:spPr>
          <a:xfrm>
            <a:off x="1230312" y="1641475"/>
            <a:ext cx="7761288" cy="3981450"/>
          </a:xfrm>
          <a:prstGeom prst="ellipse">
            <a:avLst/>
          </a:prstGeom>
          <a:noFill/>
          <a:ln w="38100">
            <a:solidFill>
              <a:srgbClr val="FAA00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AA001"/>
                </a:solidFill>
                <a:effectLst/>
                <a:uLnTx/>
                <a:uFillTx/>
                <a:latin typeface="Montserrat Medium"/>
                <a:ea typeface="+mn-ea"/>
                <a:cs typeface="+mn-cs"/>
              </a:rPr>
              <a:t>Stakeholders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FAA001"/>
                </a:solidFill>
                <a:effectLst/>
                <a:uLnTx/>
                <a:uFillTx/>
                <a:latin typeface="Montserrat Medium"/>
                <a:ea typeface="+mn-ea"/>
                <a:cs typeface="+mn-cs"/>
              </a:rPr>
              <a:t>Interest, influence,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FAA001"/>
                </a:solidFill>
                <a:effectLst/>
                <a:uLnTx/>
                <a:uFillTx/>
                <a:latin typeface="Montserrat Medium"/>
                <a:ea typeface="+mn-ea"/>
                <a:cs typeface="+mn-cs"/>
              </a:rPr>
              <a:t>impact, involvement</a:t>
            </a:r>
            <a:endParaRPr kumimoji="0" lang="da-DK" sz="1600" b="0" i="1" u="none" strike="noStrike" kern="1200" cap="none" spc="0" normalizeH="0" baseline="0" noProof="0">
              <a:ln>
                <a:noFill/>
              </a:ln>
              <a:solidFill>
                <a:srgbClr val="FAA001"/>
              </a:solidFill>
              <a:effectLst/>
              <a:uLnTx/>
              <a:uFillTx/>
              <a:latin typeface="Montserrat Medium"/>
              <a:ea typeface="+mn-ea"/>
              <a:cs typeface="+mn-cs"/>
            </a:endParaRPr>
          </a:p>
        </p:txBody>
      </p:sp>
      <p:sp>
        <p:nvSpPr>
          <p:cNvPr id="5" name="Oval 4">
            <a:extLst>
              <a:ext uri="{FF2B5EF4-FFF2-40B4-BE49-F238E27FC236}">
                <a16:creationId xmlns:a16="http://schemas.microsoft.com/office/drawing/2014/main" id="{9F2906D8-4A90-D0ED-CC37-18CBCBA106F3}"/>
              </a:ext>
            </a:extLst>
          </p:cNvPr>
          <p:cNvSpPr/>
          <p:nvPr/>
        </p:nvSpPr>
        <p:spPr>
          <a:xfrm>
            <a:off x="1587500" y="2870200"/>
            <a:ext cx="1638300" cy="1524000"/>
          </a:xfrm>
          <a:prstGeom prst="ellipse">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48235"/>
                </a:solidFill>
                <a:effectLst/>
                <a:uLnTx/>
                <a:uFillTx/>
                <a:latin typeface="Montserrat Medium"/>
                <a:ea typeface="+mn-ea"/>
                <a:cs typeface="+mn-cs"/>
              </a:rPr>
              <a:t>Core Team (you)</a:t>
            </a:r>
            <a:endParaRPr kumimoji="0" lang="da-DK" sz="1800" b="1" i="0" u="none" strike="noStrike" kern="1200" cap="none" spc="0" normalizeH="0" baseline="0" noProof="0" dirty="0">
              <a:ln>
                <a:noFill/>
              </a:ln>
              <a:solidFill>
                <a:srgbClr val="548235"/>
              </a:solidFill>
              <a:effectLst/>
              <a:uLnTx/>
              <a:uFillTx/>
              <a:latin typeface="Montserrat Medium"/>
              <a:ea typeface="+mn-ea"/>
              <a:cs typeface="+mn-cs"/>
            </a:endParaRPr>
          </a:p>
        </p:txBody>
      </p:sp>
      <p:sp>
        <p:nvSpPr>
          <p:cNvPr id="8" name="Oval 7">
            <a:extLst>
              <a:ext uri="{FF2B5EF4-FFF2-40B4-BE49-F238E27FC236}">
                <a16:creationId xmlns:a16="http://schemas.microsoft.com/office/drawing/2014/main" id="{9695B74A-13D8-D365-C5DD-1D24E466ABD2}"/>
              </a:ext>
            </a:extLst>
          </p:cNvPr>
          <p:cNvSpPr/>
          <p:nvPr/>
        </p:nvSpPr>
        <p:spPr>
          <a:xfrm>
            <a:off x="1420812" y="2139950"/>
            <a:ext cx="4114800" cy="2984500"/>
          </a:xfrm>
          <a:prstGeom prst="ellipse">
            <a:avLst/>
          </a:prstGeom>
          <a:noFill/>
          <a:ln w="3810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48235"/>
                </a:solidFill>
                <a:effectLst/>
                <a:uLnTx/>
                <a:uFillTx/>
                <a:latin typeface="Montserrat Medium"/>
                <a:ea typeface="+mn-ea"/>
                <a:cs typeface="+mn-cs"/>
              </a:rPr>
              <a:t>Audience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548235"/>
                </a:solidFill>
                <a:effectLst/>
                <a:uLnTx/>
                <a:uFillTx/>
                <a:latin typeface="Montserrat Medium"/>
                <a:ea typeface="+mn-ea"/>
                <a:cs typeface="+mn-cs"/>
              </a:rPr>
              <a:t>Training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548235"/>
                </a:solidFill>
                <a:effectLst/>
                <a:uLnTx/>
                <a:uFillTx/>
                <a:latin typeface="Montserrat Medium"/>
                <a:ea typeface="+mn-ea"/>
                <a:cs typeface="+mn-cs"/>
              </a:rPr>
              <a:t>Participants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548235"/>
                </a:solidFill>
                <a:effectLst/>
                <a:uLnTx/>
                <a:uFillTx/>
                <a:latin typeface="Montserrat Medium"/>
                <a:ea typeface="+mn-ea"/>
                <a:cs typeface="+mn-cs"/>
              </a:rPr>
              <a:t>(within (staff/</a:t>
            </a:r>
            <a:br>
              <a:rPr kumimoji="0" lang="en-US" sz="1600" b="0" i="1" u="none" strike="noStrike" kern="1200" cap="none" spc="0" normalizeH="0" baseline="0" noProof="0" dirty="0">
                <a:ln>
                  <a:noFill/>
                </a:ln>
                <a:solidFill>
                  <a:srgbClr val="548235"/>
                </a:solidFill>
                <a:effectLst/>
                <a:uLnTx/>
                <a:uFillTx/>
                <a:latin typeface="Montserrat Medium"/>
                <a:ea typeface="+mn-ea"/>
                <a:cs typeface="+mn-cs"/>
              </a:rPr>
            </a:br>
            <a:r>
              <a:rPr kumimoji="0" lang="en-US" sz="1600" b="0" i="1" u="none" strike="noStrike" kern="1200" cap="none" spc="0" normalizeH="0" baseline="0" noProof="0" dirty="0">
                <a:ln>
                  <a:noFill/>
                </a:ln>
                <a:solidFill>
                  <a:srgbClr val="548235"/>
                </a:solidFill>
                <a:effectLst/>
                <a:uLnTx/>
                <a:uFillTx/>
                <a:latin typeface="Montserrat Medium"/>
                <a:ea typeface="+mn-ea"/>
                <a:cs typeface="+mn-cs"/>
              </a:rPr>
              <a:t>students) or </a:t>
            </a:r>
            <a:br>
              <a:rPr kumimoji="0" lang="en-US" sz="1600" b="0" i="1" u="none" strike="noStrike" kern="1200" cap="none" spc="0" normalizeH="0" baseline="0" noProof="0" dirty="0">
                <a:ln>
                  <a:noFill/>
                </a:ln>
                <a:solidFill>
                  <a:srgbClr val="548235"/>
                </a:solidFill>
                <a:effectLst/>
                <a:uLnTx/>
                <a:uFillTx/>
                <a:latin typeface="Montserrat Medium"/>
                <a:ea typeface="+mn-ea"/>
                <a:cs typeface="+mn-cs"/>
              </a:rPr>
            </a:br>
            <a:r>
              <a:rPr kumimoji="0" lang="en-US" sz="1600" b="0" i="1" u="none" strike="noStrike" kern="1200" cap="none" spc="0" normalizeH="0" baseline="0" noProof="0" dirty="0">
                <a:ln>
                  <a:noFill/>
                </a:ln>
                <a:solidFill>
                  <a:srgbClr val="548235"/>
                </a:solidFill>
                <a:effectLst/>
                <a:uLnTx/>
                <a:uFillTx/>
                <a:latin typeface="Montserrat Medium"/>
                <a:ea typeface="+mn-ea"/>
                <a:cs typeface="+mn-cs"/>
              </a:rPr>
              <a:t>outside </a:t>
            </a:r>
            <a:br>
              <a:rPr kumimoji="0" lang="en-US" sz="1600" b="0" i="1" u="none" strike="noStrike" kern="1200" cap="none" spc="0" normalizeH="0" baseline="0" noProof="0" dirty="0">
                <a:ln>
                  <a:noFill/>
                </a:ln>
                <a:solidFill>
                  <a:srgbClr val="548235"/>
                </a:solidFill>
                <a:effectLst/>
                <a:uLnTx/>
                <a:uFillTx/>
                <a:latin typeface="Montserrat Medium"/>
                <a:ea typeface="+mn-ea"/>
                <a:cs typeface="+mn-cs"/>
              </a:rPr>
            </a:br>
            <a:r>
              <a:rPr kumimoji="0" lang="en-US" sz="1600" b="0" i="1" u="none" strike="noStrike" kern="1200" cap="none" spc="0" normalizeH="0" baseline="0" noProof="0" dirty="0">
                <a:ln>
                  <a:noFill/>
                </a:ln>
                <a:solidFill>
                  <a:srgbClr val="548235"/>
                </a:solidFill>
                <a:effectLst/>
                <a:uLnTx/>
                <a:uFillTx/>
                <a:latin typeface="Montserrat Medium"/>
                <a:ea typeface="+mn-ea"/>
                <a:cs typeface="+mn-cs"/>
              </a:rPr>
              <a:t>(volunteers) RPO)</a:t>
            </a:r>
            <a:endParaRPr kumimoji="0" lang="da-DK" sz="1600" b="0" i="1" u="none" strike="noStrike" kern="1200" cap="none" spc="0" normalizeH="0" baseline="0" noProof="0" dirty="0">
              <a:ln>
                <a:noFill/>
              </a:ln>
              <a:solidFill>
                <a:srgbClr val="548235"/>
              </a:solidFill>
              <a:effectLst/>
              <a:uLnTx/>
              <a:uFillTx/>
              <a:latin typeface="Montserrat Medium"/>
              <a:ea typeface="+mn-ea"/>
              <a:cs typeface="+mn-cs"/>
            </a:endParaRPr>
          </a:p>
        </p:txBody>
      </p:sp>
    </p:spTree>
    <p:extLst>
      <p:ext uri="{BB962C8B-B14F-4D97-AF65-F5344CB8AC3E}">
        <p14:creationId xmlns:p14="http://schemas.microsoft.com/office/powerpoint/2010/main" val="28529637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B09A4CA-07B6-440A-A9E7-72C7E7FDF939}"/>
              </a:ext>
            </a:extLst>
          </p:cNvPr>
          <p:cNvSpPr>
            <a:spLocks noGrp="1"/>
          </p:cNvSpPr>
          <p:nvPr>
            <p:ph type="body" sz="quarter" idx="12"/>
          </p:nvPr>
        </p:nvSpPr>
        <p:spPr>
          <a:xfrm>
            <a:off x="611188" y="1625600"/>
            <a:ext cx="10963275" cy="4306888"/>
          </a:xfrm>
        </p:spPr>
        <p:txBody>
          <a:bodyPr/>
          <a:lstStyle/>
          <a:p>
            <a:pPr marL="285750" indent="-285750">
              <a:buFont typeface="Wingdings" panose="05000000000000000000" pitchFamily="2" charset="2"/>
              <a:buChar char="Ø"/>
            </a:pPr>
            <a:r>
              <a:rPr lang="it-IT" b="1" dirty="0"/>
              <a:t>Who is/should be involved </a:t>
            </a:r>
            <a:r>
              <a:rPr lang="it-IT" dirty="0"/>
              <a:t>in making the training happen (approval, organising, execution, attendance, etc.)</a:t>
            </a:r>
          </a:p>
          <a:p>
            <a:pPr marL="285750" indent="-285750">
              <a:buFont typeface="Wingdings" panose="05000000000000000000" pitchFamily="2" charset="2"/>
              <a:buChar char="Ø"/>
            </a:pPr>
            <a:r>
              <a:rPr lang="it-IT" b="1" dirty="0"/>
              <a:t>What &amp; how </a:t>
            </a:r>
            <a:r>
              <a:rPr lang="it-IT" dirty="0"/>
              <a:t>do they contribute?</a:t>
            </a:r>
          </a:p>
          <a:p>
            <a:pPr marL="285750" indent="-285750">
              <a:buFont typeface="Wingdings" panose="05000000000000000000" pitchFamily="2" charset="2"/>
              <a:buChar char="Ø"/>
            </a:pPr>
            <a:r>
              <a:rPr lang="it-IT" b="1" dirty="0"/>
              <a:t>What interests </a:t>
            </a:r>
            <a:r>
              <a:rPr lang="it-IT" dirty="0"/>
              <a:t>do the stakeholders have in the training?</a:t>
            </a:r>
          </a:p>
          <a:p>
            <a:pPr marL="285750" indent="-285750">
              <a:buFont typeface="Wingdings" panose="05000000000000000000" pitchFamily="2" charset="2"/>
              <a:buChar char="Ø"/>
            </a:pPr>
            <a:r>
              <a:rPr lang="it-IT" b="1" dirty="0"/>
              <a:t>What influence </a:t>
            </a:r>
            <a:r>
              <a:rPr lang="it-IT" dirty="0"/>
              <a:t>can or do the stakeholders have on the training?</a:t>
            </a:r>
          </a:p>
          <a:p>
            <a:pPr marL="285750" indent="-285750">
              <a:buFont typeface="Wingdings" panose="05000000000000000000" pitchFamily="2" charset="2"/>
              <a:buChar char="Ø"/>
            </a:pPr>
            <a:r>
              <a:rPr lang="it-IT" dirty="0"/>
              <a:t>How may stakeholders be </a:t>
            </a:r>
            <a:r>
              <a:rPr lang="it-IT" b="1" dirty="0"/>
              <a:t>affected or impacted </a:t>
            </a:r>
            <a:r>
              <a:rPr lang="it-IT" dirty="0"/>
              <a:t>by the training?</a:t>
            </a:r>
          </a:p>
          <a:p>
            <a:pPr marL="285750" indent="-285750">
              <a:buFont typeface="Wingdings" panose="05000000000000000000" pitchFamily="2" charset="2"/>
              <a:buChar char="Ø"/>
            </a:pPr>
            <a:r>
              <a:rPr lang="it-IT" b="1" dirty="0"/>
              <a:t>Which stakeholders are essential to involve?</a:t>
            </a:r>
          </a:p>
          <a:p>
            <a:pPr marL="285750" indent="-285750">
              <a:buFont typeface="Wingdings" panose="05000000000000000000" pitchFamily="2" charset="2"/>
              <a:buChar char="Ø"/>
            </a:pPr>
            <a:r>
              <a:rPr lang="it-IT" b="1" dirty="0"/>
              <a:t>At which stage </a:t>
            </a:r>
            <a:r>
              <a:rPr lang="it-IT" dirty="0"/>
              <a:t>do the stakeholders need to be involved?</a:t>
            </a:r>
          </a:p>
          <a:p>
            <a:pPr marL="285750" indent="-285750">
              <a:buFont typeface="Wingdings" panose="05000000000000000000" pitchFamily="2" charset="2"/>
              <a:buChar char="Ø"/>
            </a:pPr>
            <a:endParaRPr lang="it-IT" dirty="0"/>
          </a:p>
          <a:p>
            <a:pPr marL="285750" indent="-285750">
              <a:buFont typeface="Wingdings" panose="05000000000000000000" pitchFamily="2" charset="2"/>
              <a:buChar char="Ø"/>
            </a:pPr>
            <a:r>
              <a:rPr lang="it-IT" dirty="0"/>
              <a:t>Several ways to identify stakeholders</a:t>
            </a:r>
          </a:p>
          <a:p>
            <a:pPr marL="285750" indent="-285750">
              <a:buFont typeface="Wingdings" panose="05000000000000000000" pitchFamily="2" charset="2"/>
              <a:buChar char="Ø"/>
            </a:pPr>
            <a:r>
              <a:rPr lang="it-IT" dirty="0"/>
              <a:t>Several ways to think about their involvement - interest, influence, impact, roles, timing, etc.</a:t>
            </a:r>
          </a:p>
        </p:txBody>
      </p:sp>
      <p:pic>
        <p:nvPicPr>
          <p:cNvPr id="6" name="Picture 5">
            <a:extLst>
              <a:ext uri="{FF2B5EF4-FFF2-40B4-BE49-F238E27FC236}">
                <a16:creationId xmlns:a16="http://schemas.microsoft.com/office/drawing/2014/main" id="{157FF483-0BE2-4B85-92D9-7238B2CFE914}"/>
              </a:ext>
            </a:extLst>
          </p:cNvPr>
          <p:cNvPicPr>
            <a:picLocks noChangeAspect="1"/>
          </p:cNvPicPr>
          <p:nvPr/>
        </p:nvPicPr>
        <p:blipFill rotWithShape="1">
          <a:blip r:embed="rId2"/>
          <a:srcRect l="877" t="10011" r="1"/>
          <a:stretch/>
        </p:blipFill>
        <p:spPr>
          <a:xfrm>
            <a:off x="9639417" y="0"/>
            <a:ext cx="2552583" cy="1373921"/>
          </a:xfrm>
          <a:prstGeom prst="rect">
            <a:avLst/>
          </a:prstGeom>
        </p:spPr>
      </p:pic>
      <p:sp>
        <p:nvSpPr>
          <p:cNvPr id="4" name="Text Placeholder 3">
            <a:extLst>
              <a:ext uri="{FF2B5EF4-FFF2-40B4-BE49-F238E27FC236}">
                <a16:creationId xmlns:a16="http://schemas.microsoft.com/office/drawing/2014/main" id="{E5795BF3-ED5C-4551-BA4F-7188EC37BACB}"/>
              </a:ext>
            </a:extLst>
          </p:cNvPr>
          <p:cNvSpPr>
            <a:spLocks noGrp="1"/>
          </p:cNvSpPr>
          <p:nvPr>
            <p:ph type="body" sz="quarter" idx="11"/>
          </p:nvPr>
        </p:nvSpPr>
        <p:spPr>
          <a:xfrm>
            <a:off x="610940" y="944869"/>
            <a:ext cx="10963275" cy="422275"/>
          </a:xfrm>
        </p:spPr>
        <p:txBody>
          <a:bodyPr/>
          <a:lstStyle/>
          <a:p>
            <a:r>
              <a:rPr lang="it-IT" i="1"/>
              <a:t>Who are your stakeholders? Some initial questions</a:t>
            </a:r>
          </a:p>
        </p:txBody>
      </p:sp>
      <p:sp>
        <p:nvSpPr>
          <p:cNvPr id="3" name="Text Placeholder 2">
            <a:extLst>
              <a:ext uri="{FF2B5EF4-FFF2-40B4-BE49-F238E27FC236}">
                <a16:creationId xmlns:a16="http://schemas.microsoft.com/office/drawing/2014/main" id="{4A9A34F7-FA9B-4E43-B39F-263D6C676328}"/>
              </a:ext>
            </a:extLst>
          </p:cNvPr>
          <p:cNvSpPr>
            <a:spLocks noGrp="1"/>
          </p:cNvSpPr>
          <p:nvPr>
            <p:ph type="body" sz="quarter" idx="10"/>
          </p:nvPr>
        </p:nvSpPr>
        <p:spPr/>
        <p:txBody>
          <a:bodyPr/>
          <a:lstStyle/>
          <a:p>
            <a:r>
              <a:rPr lang="it-IT"/>
              <a:t>Stakeholder Analysis</a:t>
            </a:r>
          </a:p>
        </p:txBody>
      </p:sp>
    </p:spTree>
    <p:extLst>
      <p:ext uri="{BB962C8B-B14F-4D97-AF65-F5344CB8AC3E}">
        <p14:creationId xmlns:p14="http://schemas.microsoft.com/office/powerpoint/2010/main" val="93737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B4979E7-E324-4EC7-8FAC-CB12F5D58F32}"/>
              </a:ext>
            </a:extLst>
          </p:cNvPr>
          <p:cNvSpPr/>
          <p:nvPr/>
        </p:nvSpPr>
        <p:spPr>
          <a:xfrm>
            <a:off x="5773119" y="6151233"/>
            <a:ext cx="6013342" cy="5495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Montserrat Medium"/>
              <a:ea typeface="+mn-ea"/>
              <a:cs typeface="+mn-cs"/>
            </a:endParaRPr>
          </a:p>
        </p:txBody>
      </p:sp>
      <p:sp>
        <p:nvSpPr>
          <p:cNvPr id="3" name="Text Placeholder 2">
            <a:extLst>
              <a:ext uri="{FF2B5EF4-FFF2-40B4-BE49-F238E27FC236}">
                <a16:creationId xmlns:a16="http://schemas.microsoft.com/office/drawing/2014/main" id="{20B4E6E3-01C5-413D-96FB-E9D57D759081}"/>
              </a:ext>
            </a:extLst>
          </p:cNvPr>
          <p:cNvSpPr>
            <a:spLocks noGrp="1"/>
          </p:cNvSpPr>
          <p:nvPr>
            <p:ph type="body" sz="quarter" idx="10"/>
          </p:nvPr>
        </p:nvSpPr>
        <p:spPr>
          <a:xfrm>
            <a:off x="2351655" y="459400"/>
            <a:ext cx="9610051" cy="422275"/>
          </a:xfrm>
        </p:spPr>
        <p:txBody>
          <a:bodyPr/>
          <a:lstStyle/>
          <a:p>
            <a:r>
              <a:rPr lang="it-IT"/>
              <a:t>Stakeholder Analysis example: Interest/Influence</a:t>
            </a:r>
          </a:p>
        </p:txBody>
      </p:sp>
      <p:sp>
        <p:nvSpPr>
          <p:cNvPr id="5" name="TextBox 4">
            <a:extLst>
              <a:ext uri="{FF2B5EF4-FFF2-40B4-BE49-F238E27FC236}">
                <a16:creationId xmlns:a16="http://schemas.microsoft.com/office/drawing/2014/main" id="{3E906D20-3657-4841-A317-F8BFD477079C}"/>
              </a:ext>
            </a:extLst>
          </p:cNvPr>
          <p:cNvSpPr txBox="1"/>
          <p:nvPr/>
        </p:nvSpPr>
        <p:spPr>
          <a:xfrm>
            <a:off x="542925" y="1304925"/>
            <a:ext cx="3600450" cy="39703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srgbClr val="83B801">
                    <a:lumMod val="75000"/>
                  </a:srgbClr>
                </a:solidFill>
                <a:effectLst/>
                <a:uLnTx/>
                <a:uFillTx/>
                <a:latin typeface="Montserrat Medium"/>
                <a:ea typeface="+mn-ea"/>
                <a:cs typeface="+mn-cs"/>
              </a:rPr>
              <a:t>Interest</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1F3643"/>
                </a:solidFill>
                <a:effectLst/>
                <a:uLnTx/>
                <a:uFillTx/>
                <a:latin typeface="Montserrat Medium"/>
                <a:ea typeface="+mn-ea"/>
                <a:cs typeface="+mn-cs"/>
              </a:rPr>
              <a:t>Who is interested?</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1F3643"/>
                </a:solidFill>
                <a:effectLst/>
                <a:uLnTx/>
                <a:uFillTx/>
                <a:latin typeface="Montserrat Medium"/>
                <a:ea typeface="+mn-ea"/>
                <a:cs typeface="+mn-cs"/>
              </a:rPr>
              <a:t>Who could you interest?</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1F3643"/>
                </a:solidFill>
                <a:effectLst/>
                <a:uLnTx/>
                <a:uFillTx/>
                <a:latin typeface="Montserrat Medium"/>
                <a:ea typeface="+mn-ea"/>
                <a:cs typeface="+mn-cs"/>
              </a:rPr>
              <a:t>Who should be interested?</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srgbClr val="1F3643"/>
              </a:solidFill>
              <a:effectLst/>
              <a:uLnTx/>
              <a:uFillTx/>
              <a:latin typeface="Montserrat Medium"/>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srgbClr val="83B801">
                    <a:lumMod val="75000"/>
                  </a:srgbClr>
                </a:solidFill>
                <a:effectLst/>
                <a:uLnTx/>
                <a:uFillTx/>
                <a:latin typeface="Montserrat Medium"/>
                <a:ea typeface="+mn-ea"/>
                <a:cs typeface="+mn-cs"/>
              </a:rPr>
              <a:t>Influence</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1F3643"/>
                </a:solidFill>
                <a:effectLst/>
                <a:uLnTx/>
                <a:uFillTx/>
                <a:latin typeface="Montserrat Medium"/>
                <a:ea typeface="+mn-ea"/>
                <a:cs typeface="+mn-cs"/>
              </a:rPr>
              <a:t>Who influences whether your training will happen or not?</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1F3643"/>
                </a:solidFill>
                <a:effectLst/>
                <a:uLnTx/>
                <a:uFillTx/>
                <a:latin typeface="Montserrat Medium"/>
                <a:ea typeface="+mn-ea"/>
                <a:cs typeface="+mn-cs"/>
              </a:rPr>
              <a:t>Who is influenced by your training?</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srgbClr val="1F3643"/>
              </a:solidFill>
              <a:effectLst/>
              <a:uLnTx/>
              <a:uFillTx/>
              <a:latin typeface="Montserrat Medium"/>
              <a:ea typeface="+mn-ea"/>
              <a:cs typeface="+mn-cs"/>
            </a:endParaRPr>
          </a:p>
        </p:txBody>
      </p:sp>
      <p:cxnSp>
        <p:nvCxnSpPr>
          <p:cNvPr id="6" name="Straight Arrow Connector 5">
            <a:extLst>
              <a:ext uri="{FF2B5EF4-FFF2-40B4-BE49-F238E27FC236}">
                <a16:creationId xmlns:a16="http://schemas.microsoft.com/office/drawing/2014/main" id="{32952924-B9AD-4CE8-B1E5-2E3A5EA047E8}"/>
              </a:ext>
            </a:extLst>
          </p:cNvPr>
          <p:cNvCxnSpPr/>
          <p:nvPr/>
        </p:nvCxnSpPr>
        <p:spPr>
          <a:xfrm>
            <a:off x="4143375" y="3103418"/>
            <a:ext cx="743768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BE72AA7-DB4E-4318-B9DA-BC9A1D0C6ABB}"/>
              </a:ext>
            </a:extLst>
          </p:cNvPr>
          <p:cNvCxnSpPr>
            <a:cxnSpLocks/>
          </p:cNvCxnSpPr>
          <p:nvPr/>
        </p:nvCxnSpPr>
        <p:spPr>
          <a:xfrm flipV="1">
            <a:off x="7682345" y="1094509"/>
            <a:ext cx="0" cy="47347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B0AF7C8-36B1-4370-BBA2-DCD42E442C9D}"/>
              </a:ext>
            </a:extLst>
          </p:cNvPr>
          <p:cNvSpPr txBox="1"/>
          <p:nvPr/>
        </p:nvSpPr>
        <p:spPr>
          <a:xfrm>
            <a:off x="7682345" y="881675"/>
            <a:ext cx="98296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AA001"/>
                </a:solidFill>
                <a:effectLst/>
                <a:uLnTx/>
                <a:uFillTx/>
                <a:latin typeface="Montserrat Medium"/>
                <a:ea typeface="+mn-ea"/>
                <a:cs typeface="+mn-cs"/>
              </a:rPr>
              <a:t>Interest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48235"/>
                </a:solidFill>
                <a:effectLst/>
                <a:uLnTx/>
                <a:uFillTx/>
                <a:latin typeface="Montserrat Medium"/>
                <a:ea typeface="+mn-ea"/>
                <a:cs typeface="+mn-cs"/>
              </a:rPr>
              <a:t>High</a:t>
            </a:r>
            <a:endParaRPr kumimoji="0" lang="da-DK" sz="1600" b="0" i="0" u="none" strike="noStrike" kern="1200" cap="none" spc="0" normalizeH="0" baseline="0" noProof="0" dirty="0">
              <a:ln>
                <a:noFill/>
              </a:ln>
              <a:solidFill>
                <a:srgbClr val="548235"/>
              </a:solidFill>
              <a:effectLst/>
              <a:uLnTx/>
              <a:uFillTx/>
              <a:latin typeface="Montserrat Medium"/>
              <a:ea typeface="+mn-ea"/>
              <a:cs typeface="+mn-cs"/>
            </a:endParaRPr>
          </a:p>
        </p:txBody>
      </p:sp>
      <p:sp>
        <p:nvSpPr>
          <p:cNvPr id="11" name="TextBox 10">
            <a:extLst>
              <a:ext uri="{FF2B5EF4-FFF2-40B4-BE49-F238E27FC236}">
                <a16:creationId xmlns:a16="http://schemas.microsoft.com/office/drawing/2014/main" id="{6B1F594E-9D28-4862-A70C-DB189E25CA97}"/>
              </a:ext>
            </a:extLst>
          </p:cNvPr>
          <p:cNvSpPr txBox="1"/>
          <p:nvPr/>
        </p:nvSpPr>
        <p:spPr>
          <a:xfrm>
            <a:off x="10685830" y="2811030"/>
            <a:ext cx="118013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AA001"/>
                </a:solidFill>
                <a:effectLst/>
                <a:uLnTx/>
                <a:uFillTx/>
                <a:latin typeface="Montserrat Medium"/>
                <a:ea typeface="+mn-ea"/>
                <a:cs typeface="+mn-cs"/>
              </a:rPr>
              <a:t>Influence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48235"/>
                </a:solidFill>
                <a:effectLst/>
                <a:uLnTx/>
                <a:uFillTx/>
                <a:latin typeface="Montserrat Medium"/>
                <a:ea typeface="+mn-ea"/>
                <a:cs typeface="+mn-cs"/>
              </a:rPr>
              <a:t>        High</a:t>
            </a:r>
            <a:endParaRPr kumimoji="0" lang="da-DK" sz="1600" b="0" i="0" u="none" strike="noStrike" kern="1200" cap="none" spc="0" normalizeH="0" baseline="0" noProof="0" dirty="0">
              <a:ln>
                <a:noFill/>
              </a:ln>
              <a:solidFill>
                <a:srgbClr val="548235"/>
              </a:solidFill>
              <a:effectLst/>
              <a:uLnTx/>
              <a:uFillTx/>
              <a:latin typeface="Montserrat Medium"/>
              <a:ea typeface="+mn-ea"/>
              <a:cs typeface="+mn-cs"/>
            </a:endParaRPr>
          </a:p>
        </p:txBody>
      </p:sp>
      <p:sp>
        <p:nvSpPr>
          <p:cNvPr id="12" name="TextBox 11">
            <a:extLst>
              <a:ext uri="{FF2B5EF4-FFF2-40B4-BE49-F238E27FC236}">
                <a16:creationId xmlns:a16="http://schemas.microsoft.com/office/drawing/2014/main" id="{D9653A6E-BEB0-4AAA-BBE8-C197E5C1DC24}"/>
              </a:ext>
            </a:extLst>
          </p:cNvPr>
          <p:cNvSpPr txBox="1"/>
          <p:nvPr/>
        </p:nvSpPr>
        <p:spPr>
          <a:xfrm>
            <a:off x="3858042" y="3154002"/>
            <a:ext cx="62068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48235"/>
                </a:solidFill>
                <a:effectLst/>
                <a:uLnTx/>
                <a:uFillTx/>
                <a:latin typeface="Montserrat Medium"/>
                <a:ea typeface="+mn-ea"/>
                <a:cs typeface="+mn-cs"/>
              </a:rPr>
              <a:t>Low</a:t>
            </a:r>
            <a:endParaRPr kumimoji="0" lang="da-DK" sz="1600" b="0" i="0" u="none" strike="noStrike" kern="1200" cap="none" spc="0" normalizeH="0" baseline="0" noProof="0" dirty="0">
              <a:ln>
                <a:noFill/>
              </a:ln>
              <a:solidFill>
                <a:srgbClr val="548235"/>
              </a:solidFill>
              <a:effectLst/>
              <a:uLnTx/>
              <a:uFillTx/>
              <a:latin typeface="Montserrat Medium"/>
              <a:ea typeface="+mn-ea"/>
              <a:cs typeface="+mn-cs"/>
            </a:endParaRPr>
          </a:p>
        </p:txBody>
      </p:sp>
      <p:sp>
        <p:nvSpPr>
          <p:cNvPr id="13" name="TextBox 12">
            <a:extLst>
              <a:ext uri="{FF2B5EF4-FFF2-40B4-BE49-F238E27FC236}">
                <a16:creationId xmlns:a16="http://schemas.microsoft.com/office/drawing/2014/main" id="{02D0AB73-FCEF-43E0-A518-E5BD76364E3E}"/>
              </a:ext>
            </a:extLst>
          </p:cNvPr>
          <p:cNvSpPr txBox="1"/>
          <p:nvPr/>
        </p:nvSpPr>
        <p:spPr>
          <a:xfrm>
            <a:off x="7658965" y="5658801"/>
            <a:ext cx="62068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48235"/>
                </a:solidFill>
                <a:effectLst/>
                <a:uLnTx/>
                <a:uFillTx/>
                <a:latin typeface="Montserrat Medium"/>
                <a:ea typeface="+mn-ea"/>
                <a:cs typeface="+mn-cs"/>
              </a:rPr>
              <a:t>Low</a:t>
            </a:r>
            <a:endParaRPr kumimoji="0" lang="da-DK" sz="1600" b="0" i="0" u="none" strike="noStrike" kern="1200" cap="none" spc="0" normalizeH="0" baseline="0" noProof="0">
              <a:ln>
                <a:noFill/>
              </a:ln>
              <a:solidFill>
                <a:srgbClr val="548235"/>
              </a:solidFill>
              <a:effectLst/>
              <a:uLnTx/>
              <a:uFillTx/>
              <a:latin typeface="Montserrat Medium"/>
              <a:ea typeface="+mn-ea"/>
              <a:cs typeface="+mn-cs"/>
            </a:endParaRPr>
          </a:p>
        </p:txBody>
      </p:sp>
      <p:sp>
        <p:nvSpPr>
          <p:cNvPr id="14" name="TextBox 13">
            <a:extLst>
              <a:ext uri="{FF2B5EF4-FFF2-40B4-BE49-F238E27FC236}">
                <a16:creationId xmlns:a16="http://schemas.microsoft.com/office/drawing/2014/main" id="{57347A71-A946-44C9-9CEF-E70745759BBC}"/>
              </a:ext>
            </a:extLst>
          </p:cNvPr>
          <p:cNvSpPr txBox="1"/>
          <p:nvPr/>
        </p:nvSpPr>
        <p:spPr>
          <a:xfrm>
            <a:off x="3539836" y="5931486"/>
            <a:ext cx="449834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548235"/>
                </a:solidFill>
                <a:effectLst/>
                <a:uLnTx/>
                <a:uFillTx/>
                <a:latin typeface="Montserrat Medium"/>
                <a:ea typeface="+mn-ea"/>
                <a:cs typeface="+mn-cs"/>
              </a:rPr>
              <a:t>Place your stakeholders according to their level of interest and influence </a:t>
            </a:r>
            <a:endParaRPr kumimoji="0" lang="da-DK" sz="900" b="0" i="1" u="none" strike="noStrike" kern="1200" cap="none" spc="0" normalizeH="0" baseline="0" noProof="0">
              <a:ln>
                <a:noFill/>
              </a:ln>
              <a:solidFill>
                <a:srgbClr val="548235"/>
              </a:solidFill>
              <a:effectLst/>
              <a:uLnTx/>
              <a:uFillTx/>
              <a:latin typeface="Montserrat Medium"/>
              <a:ea typeface="+mn-ea"/>
              <a:cs typeface="+mn-cs"/>
            </a:endParaRPr>
          </a:p>
        </p:txBody>
      </p:sp>
      <p:sp>
        <p:nvSpPr>
          <p:cNvPr id="15" name="Rectangle 14">
            <a:extLst>
              <a:ext uri="{FF2B5EF4-FFF2-40B4-BE49-F238E27FC236}">
                <a16:creationId xmlns:a16="http://schemas.microsoft.com/office/drawing/2014/main" id="{5520BD41-9145-46C3-A4BB-B5D22ED5F09D}"/>
              </a:ext>
            </a:extLst>
          </p:cNvPr>
          <p:cNvSpPr/>
          <p:nvPr/>
        </p:nvSpPr>
        <p:spPr>
          <a:xfrm>
            <a:off x="4437284" y="1656917"/>
            <a:ext cx="1011368" cy="884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Montserrat Medium"/>
                <a:ea typeface="+mn-ea"/>
                <a:cs typeface="+mn-cs"/>
              </a:rPr>
              <a:t>ECRs</a:t>
            </a:r>
            <a:endParaRPr kumimoji="0" lang="en-US" sz="1800" b="0" i="0" u="none" strike="noStrike" kern="1200" cap="none" spc="0" normalizeH="0" baseline="0" noProof="0" dirty="0">
              <a:ln>
                <a:noFill/>
              </a:ln>
              <a:solidFill>
                <a:srgbClr val="FFFFFF"/>
              </a:solidFill>
              <a:effectLst/>
              <a:uLnTx/>
              <a:uFillTx/>
              <a:latin typeface="Montserrat Medium"/>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Montserrat Medium"/>
                <a:ea typeface="+mn-ea"/>
                <a:cs typeface="+mn-cs"/>
              </a:rPr>
              <a:t>Characteristics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Montserrat Medium"/>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Montserrat Medium"/>
                <a:ea typeface="+mn-ea"/>
                <a:cs typeface="+mn-cs"/>
              </a:rPr>
              <a:t>……</a:t>
            </a:r>
            <a:endParaRPr kumimoji="0" lang="da-DK" sz="800" b="0" i="0" u="none" strike="noStrike" kern="1200" cap="none" spc="0" normalizeH="0" baseline="0" noProof="0" dirty="0">
              <a:ln>
                <a:noFill/>
              </a:ln>
              <a:solidFill>
                <a:srgbClr val="FFFFFF"/>
              </a:solidFill>
              <a:effectLst/>
              <a:uLnTx/>
              <a:uFillTx/>
              <a:latin typeface="Montserrat Medium"/>
              <a:ea typeface="+mn-ea"/>
              <a:cs typeface="+mn-cs"/>
            </a:endParaRPr>
          </a:p>
        </p:txBody>
      </p:sp>
      <p:sp>
        <p:nvSpPr>
          <p:cNvPr id="16" name="Rectangle 15">
            <a:extLst>
              <a:ext uri="{FF2B5EF4-FFF2-40B4-BE49-F238E27FC236}">
                <a16:creationId xmlns:a16="http://schemas.microsoft.com/office/drawing/2014/main" id="{F3FE28C7-44DF-437B-B638-58D8BFE43844}"/>
              </a:ext>
            </a:extLst>
          </p:cNvPr>
          <p:cNvSpPr/>
          <p:nvPr/>
        </p:nvSpPr>
        <p:spPr>
          <a:xfrm>
            <a:off x="9822241" y="4440986"/>
            <a:ext cx="1011368" cy="884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ontserrat Medium"/>
                <a:ea typeface="+mn-ea"/>
                <a:cs typeface="+mn-cs"/>
              </a:rPr>
              <a:t>Heads of Department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Montserrat Medium"/>
                <a:ea typeface="+mn-ea"/>
                <a:cs typeface="+mn-cs"/>
              </a:rPr>
              <a:t>Characteristics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Montserrat Medium"/>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Montserrat Medium"/>
                <a:ea typeface="+mn-ea"/>
                <a:cs typeface="+mn-cs"/>
              </a:rPr>
              <a:t>……</a:t>
            </a:r>
            <a:endParaRPr kumimoji="0" lang="da-DK" sz="800" b="0" i="0" u="none" strike="noStrike" kern="1200" cap="none" spc="0" normalizeH="0" baseline="0" noProof="0">
              <a:ln>
                <a:noFill/>
              </a:ln>
              <a:solidFill>
                <a:srgbClr val="FFFFFF"/>
              </a:solidFill>
              <a:effectLst/>
              <a:uLnTx/>
              <a:uFillTx/>
              <a:latin typeface="Montserrat Medium"/>
              <a:ea typeface="+mn-ea"/>
              <a:cs typeface="+mn-cs"/>
            </a:endParaRPr>
          </a:p>
        </p:txBody>
      </p:sp>
      <p:sp>
        <p:nvSpPr>
          <p:cNvPr id="17" name="TextBox 16">
            <a:extLst>
              <a:ext uri="{FF2B5EF4-FFF2-40B4-BE49-F238E27FC236}">
                <a16:creationId xmlns:a16="http://schemas.microsoft.com/office/drawing/2014/main" id="{827CB3C5-03C6-4466-B46F-13F8F59E7785}"/>
              </a:ext>
            </a:extLst>
          </p:cNvPr>
          <p:cNvSpPr txBox="1"/>
          <p:nvPr/>
        </p:nvSpPr>
        <p:spPr>
          <a:xfrm>
            <a:off x="3781301" y="937751"/>
            <a:ext cx="2999539"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48235"/>
                </a:solidFill>
                <a:effectLst/>
                <a:uLnTx/>
                <a:uFillTx/>
                <a:latin typeface="Montserrat Medium"/>
                <a:ea typeface="+mn-ea"/>
                <a:cs typeface="+mn-cs"/>
              </a:rPr>
              <a:t>Stakeholder mapping for CS Training implementation</a:t>
            </a:r>
            <a:endParaRPr kumimoji="0" lang="da-DK" sz="800" b="0" i="0" u="none" strike="noStrike" kern="1200" cap="none" spc="0" normalizeH="0" baseline="0" noProof="0">
              <a:ln>
                <a:noFill/>
              </a:ln>
              <a:solidFill>
                <a:srgbClr val="548235"/>
              </a:solidFill>
              <a:effectLst/>
              <a:uLnTx/>
              <a:uFillTx/>
              <a:latin typeface="Montserrat Medium"/>
              <a:ea typeface="+mn-ea"/>
              <a:cs typeface="+mn-cs"/>
            </a:endParaRPr>
          </a:p>
        </p:txBody>
      </p:sp>
      <p:sp>
        <p:nvSpPr>
          <p:cNvPr id="20" name="Rectangle 19">
            <a:extLst>
              <a:ext uri="{FF2B5EF4-FFF2-40B4-BE49-F238E27FC236}">
                <a16:creationId xmlns:a16="http://schemas.microsoft.com/office/drawing/2014/main" id="{80628541-744B-4676-B1E5-DFFA4011A934}"/>
              </a:ext>
            </a:extLst>
          </p:cNvPr>
          <p:cNvSpPr/>
          <p:nvPr/>
        </p:nvSpPr>
        <p:spPr>
          <a:xfrm>
            <a:off x="10422788" y="1683937"/>
            <a:ext cx="1011368" cy="884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ontserrat Medium"/>
                <a:ea typeface="+mn-ea"/>
                <a:cs typeface="+mn-cs"/>
              </a:rPr>
              <a:t>Dean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Montserrat Medium"/>
                <a:ea typeface="+mn-ea"/>
                <a:cs typeface="+mn-cs"/>
              </a:rPr>
              <a:t>Characteristics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Montserrat Medium"/>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Montserrat Medium"/>
                <a:ea typeface="+mn-ea"/>
                <a:cs typeface="+mn-cs"/>
              </a:rPr>
              <a:t>……</a:t>
            </a:r>
            <a:endParaRPr kumimoji="0" lang="da-DK" sz="800" b="0" i="0" u="none" strike="noStrike" kern="1200" cap="none" spc="0" normalizeH="0" baseline="0" noProof="0">
              <a:ln>
                <a:noFill/>
              </a:ln>
              <a:solidFill>
                <a:srgbClr val="FFFFFF"/>
              </a:solidFill>
              <a:effectLst/>
              <a:uLnTx/>
              <a:uFillTx/>
              <a:latin typeface="Montserrat Medium"/>
              <a:ea typeface="+mn-ea"/>
              <a:cs typeface="+mn-cs"/>
            </a:endParaRPr>
          </a:p>
        </p:txBody>
      </p:sp>
      <p:sp>
        <p:nvSpPr>
          <p:cNvPr id="21" name="Rectangle 20">
            <a:extLst>
              <a:ext uri="{FF2B5EF4-FFF2-40B4-BE49-F238E27FC236}">
                <a16:creationId xmlns:a16="http://schemas.microsoft.com/office/drawing/2014/main" id="{0E45A309-8DF0-4B29-92E5-AF9E41DF0A9A}"/>
              </a:ext>
            </a:extLst>
          </p:cNvPr>
          <p:cNvSpPr/>
          <p:nvPr/>
        </p:nvSpPr>
        <p:spPr>
          <a:xfrm>
            <a:off x="4437284" y="4365469"/>
            <a:ext cx="1011368" cy="884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ontserrat Medium"/>
                <a:ea typeface="+mn-ea"/>
                <a:cs typeface="+mn-cs"/>
              </a:rPr>
              <a:t>Funding Officers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Montserrat Medium"/>
                <a:ea typeface="+mn-ea"/>
                <a:cs typeface="+mn-cs"/>
              </a:rPr>
              <a:t>Characteristics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Montserrat Medium"/>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Montserrat Medium"/>
                <a:ea typeface="+mn-ea"/>
                <a:cs typeface="+mn-cs"/>
              </a:rPr>
              <a:t>……</a:t>
            </a:r>
            <a:endParaRPr kumimoji="0" lang="da-DK" sz="800" b="0" i="0" u="none" strike="noStrike" kern="1200" cap="none" spc="0" normalizeH="0" baseline="0" noProof="0">
              <a:ln>
                <a:noFill/>
              </a:ln>
              <a:solidFill>
                <a:srgbClr val="FFFFFF"/>
              </a:solidFill>
              <a:effectLst/>
              <a:uLnTx/>
              <a:uFillTx/>
              <a:latin typeface="Montserrat Medium"/>
              <a:ea typeface="+mn-ea"/>
              <a:cs typeface="+mn-cs"/>
            </a:endParaRPr>
          </a:p>
        </p:txBody>
      </p:sp>
      <p:sp>
        <p:nvSpPr>
          <p:cNvPr id="22" name="Rectangle 21">
            <a:extLst>
              <a:ext uri="{FF2B5EF4-FFF2-40B4-BE49-F238E27FC236}">
                <a16:creationId xmlns:a16="http://schemas.microsoft.com/office/drawing/2014/main" id="{5412807A-5E93-47D8-A0EB-718449D59738}"/>
              </a:ext>
            </a:extLst>
          </p:cNvPr>
          <p:cNvSpPr/>
          <p:nvPr/>
        </p:nvSpPr>
        <p:spPr>
          <a:xfrm>
            <a:off x="8495834" y="2212600"/>
            <a:ext cx="1011368" cy="884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srgbClr val="FFFFFF"/>
                </a:solidFill>
                <a:effectLst/>
                <a:uLnTx/>
                <a:uFillTx/>
                <a:latin typeface="Montserrat Medium"/>
                <a:ea typeface="+mn-ea"/>
                <a:cs typeface="+mn-cs"/>
              </a:rPr>
              <a:t>External collaborators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Montserrat Medium"/>
                <a:ea typeface="+mn-ea"/>
                <a:cs typeface="+mn-cs"/>
              </a:rPr>
              <a:t>Characteristics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Montserrat Medium"/>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Montserrat Medium"/>
                <a:ea typeface="+mn-ea"/>
                <a:cs typeface="+mn-cs"/>
              </a:rPr>
              <a:t>……</a:t>
            </a:r>
            <a:endParaRPr kumimoji="0" lang="da-DK" sz="800" b="0" i="0" u="none" strike="noStrike" kern="1200" cap="none" spc="0" normalizeH="0" baseline="0" noProof="0">
              <a:ln>
                <a:noFill/>
              </a:ln>
              <a:solidFill>
                <a:srgbClr val="FFFFFF"/>
              </a:solidFill>
              <a:effectLst/>
              <a:uLnTx/>
              <a:uFillTx/>
              <a:latin typeface="Montserrat Medium"/>
              <a:ea typeface="+mn-ea"/>
              <a:cs typeface="+mn-cs"/>
            </a:endParaRPr>
          </a:p>
        </p:txBody>
      </p:sp>
      <p:sp>
        <p:nvSpPr>
          <p:cNvPr id="23" name="Rectangle 22">
            <a:extLst>
              <a:ext uri="{FF2B5EF4-FFF2-40B4-BE49-F238E27FC236}">
                <a16:creationId xmlns:a16="http://schemas.microsoft.com/office/drawing/2014/main" id="{04AE616C-F14B-4C9D-8481-A1BC3D60D886}"/>
              </a:ext>
            </a:extLst>
          </p:cNvPr>
          <p:cNvSpPr/>
          <p:nvPr/>
        </p:nvSpPr>
        <p:spPr>
          <a:xfrm>
            <a:off x="5379594" y="2659046"/>
            <a:ext cx="1011368" cy="884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Montserrat Medium"/>
                <a:ea typeface="+mn-ea"/>
                <a:cs typeface="+mn-cs"/>
              </a:rPr>
              <a:t>Research Library Staff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Montserrat Medium"/>
                <a:ea typeface="+mn-ea"/>
                <a:cs typeface="+mn-cs"/>
              </a:rPr>
              <a:t>Characteristics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Montserrat Medium"/>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Montserrat Medium"/>
                <a:ea typeface="+mn-ea"/>
                <a:cs typeface="+mn-cs"/>
              </a:rPr>
              <a:t>……</a:t>
            </a:r>
            <a:endParaRPr kumimoji="0" lang="da-DK" sz="800" b="0" i="0" u="none" strike="noStrike" kern="1200" cap="none" spc="0" normalizeH="0" baseline="0" noProof="0" dirty="0">
              <a:ln>
                <a:noFill/>
              </a:ln>
              <a:solidFill>
                <a:srgbClr val="FFFFFF"/>
              </a:solidFill>
              <a:effectLst/>
              <a:uLnTx/>
              <a:uFillTx/>
              <a:latin typeface="Montserrat Medium"/>
              <a:ea typeface="+mn-ea"/>
              <a:cs typeface="+mn-cs"/>
            </a:endParaRPr>
          </a:p>
        </p:txBody>
      </p:sp>
      <p:sp>
        <p:nvSpPr>
          <p:cNvPr id="24" name="Rectangle 23">
            <a:extLst>
              <a:ext uri="{FF2B5EF4-FFF2-40B4-BE49-F238E27FC236}">
                <a16:creationId xmlns:a16="http://schemas.microsoft.com/office/drawing/2014/main" id="{D68704FD-8AC7-4BC2-8360-1353C0E6AC56}"/>
              </a:ext>
            </a:extLst>
          </p:cNvPr>
          <p:cNvSpPr/>
          <p:nvPr/>
        </p:nvSpPr>
        <p:spPr>
          <a:xfrm>
            <a:off x="7176661" y="2659047"/>
            <a:ext cx="1011368" cy="884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Montserrat Medium"/>
                <a:ea typeface="+mn-ea"/>
                <a:cs typeface="+mn-cs"/>
              </a:rPr>
              <a:t>Researchers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Montserrat Medium"/>
                <a:ea typeface="+mn-ea"/>
                <a:cs typeface="+mn-cs"/>
              </a:rPr>
              <a:t>Characteristics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Montserrat Medium"/>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Montserrat Medium"/>
                <a:ea typeface="+mn-ea"/>
                <a:cs typeface="+mn-cs"/>
              </a:rPr>
              <a:t>……</a:t>
            </a:r>
            <a:endParaRPr kumimoji="0" lang="da-DK" sz="800" b="0" i="0" u="none" strike="noStrike" kern="1200" cap="none" spc="0" normalizeH="0" baseline="0" noProof="0" dirty="0">
              <a:ln>
                <a:noFill/>
              </a:ln>
              <a:solidFill>
                <a:srgbClr val="FFFFFF"/>
              </a:solidFill>
              <a:effectLst/>
              <a:uLnTx/>
              <a:uFillTx/>
              <a:latin typeface="Montserrat Medium"/>
              <a:ea typeface="+mn-ea"/>
              <a:cs typeface="+mn-cs"/>
            </a:endParaRPr>
          </a:p>
        </p:txBody>
      </p:sp>
      <p:pic>
        <p:nvPicPr>
          <p:cNvPr id="26" name="Picture 25">
            <a:extLst>
              <a:ext uri="{FF2B5EF4-FFF2-40B4-BE49-F238E27FC236}">
                <a16:creationId xmlns:a16="http://schemas.microsoft.com/office/drawing/2014/main" id="{2426BC88-F535-4ADB-A258-4F43DCB20C31}"/>
              </a:ext>
            </a:extLst>
          </p:cNvPr>
          <p:cNvPicPr>
            <a:picLocks noChangeAspect="1"/>
          </p:cNvPicPr>
          <p:nvPr/>
        </p:nvPicPr>
        <p:blipFill rotWithShape="1">
          <a:blip r:embed="rId2"/>
          <a:srcRect l="877" t="10011" r="1"/>
          <a:stretch/>
        </p:blipFill>
        <p:spPr>
          <a:xfrm>
            <a:off x="9652181" y="5484076"/>
            <a:ext cx="2552583" cy="1373921"/>
          </a:xfrm>
          <a:prstGeom prst="rect">
            <a:avLst/>
          </a:prstGeom>
        </p:spPr>
      </p:pic>
    </p:spTree>
    <p:extLst>
      <p:ext uri="{BB962C8B-B14F-4D97-AF65-F5344CB8AC3E}">
        <p14:creationId xmlns:p14="http://schemas.microsoft.com/office/powerpoint/2010/main" val="368774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0" grpId="0" animBg="1"/>
      <p:bldP spid="21" grpId="0" animBg="1"/>
      <p:bldP spid="22" grpId="0" animBg="1"/>
      <p:bldP spid="23" grpId="0" animBg="1"/>
      <p:bldP spid="2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C2B36B06-C7C9-4C2A-8A8E-E2619D6CD012}"/>
              </a:ext>
            </a:extLst>
          </p:cNvPr>
          <p:cNvSpPr/>
          <p:nvPr/>
        </p:nvSpPr>
        <p:spPr>
          <a:xfrm>
            <a:off x="6917635" y="2250272"/>
            <a:ext cx="3229665" cy="520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Montserrat Medium"/>
                <a:ea typeface="+mn-ea"/>
                <a:cs typeface="+mn-cs"/>
              </a:rPr>
              <a:t>External collaborators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Montserrat Medium"/>
                <a:ea typeface="+mn-ea"/>
                <a:cs typeface="+mn-cs"/>
              </a:rPr>
              <a:t>Characteristics</a:t>
            </a:r>
          </a:p>
        </p:txBody>
      </p:sp>
      <p:sp>
        <p:nvSpPr>
          <p:cNvPr id="3" name="Text Placeholder 2">
            <a:extLst>
              <a:ext uri="{FF2B5EF4-FFF2-40B4-BE49-F238E27FC236}">
                <a16:creationId xmlns:a16="http://schemas.microsoft.com/office/drawing/2014/main" id="{20B4E6E3-01C5-413D-96FB-E9D57D759081}"/>
              </a:ext>
            </a:extLst>
          </p:cNvPr>
          <p:cNvSpPr>
            <a:spLocks noGrp="1"/>
          </p:cNvSpPr>
          <p:nvPr>
            <p:ph type="body" sz="quarter" idx="10"/>
          </p:nvPr>
        </p:nvSpPr>
        <p:spPr>
          <a:xfrm>
            <a:off x="2351655" y="459400"/>
            <a:ext cx="9751445" cy="422275"/>
          </a:xfrm>
        </p:spPr>
        <p:txBody>
          <a:bodyPr/>
          <a:lstStyle/>
          <a:p>
            <a:r>
              <a:rPr lang="it-IT"/>
              <a:t>Stakeholder Analysis example: Timing/Stakeholders</a:t>
            </a:r>
          </a:p>
        </p:txBody>
      </p:sp>
      <p:cxnSp>
        <p:nvCxnSpPr>
          <p:cNvPr id="6" name="Straight Arrow Connector 5">
            <a:extLst>
              <a:ext uri="{FF2B5EF4-FFF2-40B4-BE49-F238E27FC236}">
                <a16:creationId xmlns:a16="http://schemas.microsoft.com/office/drawing/2014/main" id="{32952924-B9AD-4CE8-B1E5-2E3A5EA047E8}"/>
              </a:ext>
            </a:extLst>
          </p:cNvPr>
          <p:cNvCxnSpPr>
            <a:cxnSpLocks/>
          </p:cNvCxnSpPr>
          <p:nvPr/>
        </p:nvCxnSpPr>
        <p:spPr>
          <a:xfrm>
            <a:off x="1130300" y="5148118"/>
            <a:ext cx="1039996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B0AF7C8-36B1-4370-BBA2-DCD42E442C9D}"/>
              </a:ext>
            </a:extLst>
          </p:cNvPr>
          <p:cNvSpPr txBox="1"/>
          <p:nvPr/>
        </p:nvSpPr>
        <p:spPr>
          <a:xfrm>
            <a:off x="331200" y="1471756"/>
            <a:ext cx="558699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48235"/>
                </a:solidFill>
                <a:effectLst/>
                <a:uLnTx/>
                <a:uFillTx/>
                <a:latin typeface="Montserrat Medium"/>
                <a:ea typeface="+mn-ea"/>
                <a:cs typeface="+mn-cs"/>
              </a:rPr>
              <a:t>Stakeholders – </a:t>
            </a:r>
            <a:r>
              <a:rPr kumimoji="0" lang="en-US" sz="1600" b="0" i="1" u="none" strike="noStrike" kern="1200" cap="none" spc="0" normalizeH="0" baseline="0" noProof="0">
                <a:ln>
                  <a:noFill/>
                </a:ln>
                <a:solidFill>
                  <a:srgbClr val="548235"/>
                </a:solidFill>
                <a:effectLst/>
                <a:uLnTx/>
                <a:uFillTx/>
                <a:latin typeface="Montserrat Medium"/>
                <a:ea typeface="+mn-ea"/>
                <a:cs typeface="+mn-cs"/>
              </a:rPr>
              <a:t>any change agents?</a:t>
            </a:r>
            <a:endParaRPr kumimoji="0" lang="da-DK" sz="1600" b="0" i="0" u="none" strike="noStrike" kern="1200" cap="none" spc="0" normalizeH="0" baseline="0" noProof="0">
              <a:ln>
                <a:noFill/>
              </a:ln>
              <a:solidFill>
                <a:srgbClr val="548235"/>
              </a:solidFill>
              <a:effectLst/>
              <a:uLnTx/>
              <a:uFillTx/>
              <a:latin typeface="Montserrat Medium"/>
              <a:ea typeface="+mn-ea"/>
              <a:cs typeface="+mn-cs"/>
            </a:endParaRPr>
          </a:p>
        </p:txBody>
      </p:sp>
      <p:sp>
        <p:nvSpPr>
          <p:cNvPr id="12" name="TextBox 11">
            <a:extLst>
              <a:ext uri="{FF2B5EF4-FFF2-40B4-BE49-F238E27FC236}">
                <a16:creationId xmlns:a16="http://schemas.microsoft.com/office/drawing/2014/main" id="{D9653A6E-BEB0-4AAA-BBE8-C197E5C1DC24}"/>
              </a:ext>
            </a:extLst>
          </p:cNvPr>
          <p:cNvSpPr txBox="1"/>
          <p:nvPr/>
        </p:nvSpPr>
        <p:spPr>
          <a:xfrm>
            <a:off x="661740" y="4855730"/>
            <a:ext cx="108685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48235"/>
                </a:solidFill>
                <a:effectLst/>
                <a:uLnTx/>
                <a:uFillTx/>
                <a:latin typeface="Montserrat Medium"/>
                <a:ea typeface="+mn-ea"/>
                <a:cs typeface="+mn-cs"/>
              </a:rPr>
              <a:t>Timing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48235"/>
                </a:solidFill>
                <a:effectLst/>
                <a:uLnTx/>
                <a:uFillTx/>
                <a:latin typeface="Montserrat Medium"/>
                <a:ea typeface="+mn-ea"/>
                <a:cs typeface="+mn-cs"/>
              </a:rPr>
              <a:t>   Planning –    Design –    Coordination –    Outreach –    Execution –    Evaluation –    Follow-up</a:t>
            </a:r>
            <a:endParaRPr kumimoji="0" lang="da-DK" sz="1600" b="0" i="0" u="none" strike="noStrike" kern="1200" cap="none" spc="0" normalizeH="0" baseline="0" noProof="0">
              <a:ln>
                <a:noFill/>
              </a:ln>
              <a:solidFill>
                <a:srgbClr val="548235"/>
              </a:solidFill>
              <a:effectLst/>
              <a:uLnTx/>
              <a:uFillTx/>
              <a:latin typeface="Montserrat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48235"/>
                </a:solidFill>
                <a:effectLst/>
                <a:uLnTx/>
                <a:uFillTx/>
                <a:latin typeface="Montserrat Medium"/>
                <a:ea typeface="+mn-ea"/>
                <a:cs typeface="+mn-cs"/>
              </a:rPr>
              <a:t> </a:t>
            </a:r>
            <a:endParaRPr kumimoji="0" lang="da-DK" sz="1600" b="0" i="0" u="none" strike="noStrike" kern="1200" cap="none" spc="0" normalizeH="0" baseline="0" noProof="0">
              <a:ln>
                <a:noFill/>
              </a:ln>
              <a:solidFill>
                <a:srgbClr val="548235"/>
              </a:solidFill>
              <a:effectLst/>
              <a:uLnTx/>
              <a:uFillTx/>
              <a:latin typeface="Montserrat Medium"/>
              <a:ea typeface="+mn-ea"/>
              <a:cs typeface="+mn-cs"/>
            </a:endParaRPr>
          </a:p>
        </p:txBody>
      </p:sp>
      <p:sp>
        <p:nvSpPr>
          <p:cNvPr id="14" name="TextBox 13">
            <a:extLst>
              <a:ext uri="{FF2B5EF4-FFF2-40B4-BE49-F238E27FC236}">
                <a16:creationId xmlns:a16="http://schemas.microsoft.com/office/drawing/2014/main" id="{57347A71-A946-44C9-9CEF-E70745759BBC}"/>
              </a:ext>
            </a:extLst>
          </p:cNvPr>
          <p:cNvSpPr txBox="1"/>
          <p:nvPr/>
        </p:nvSpPr>
        <p:spPr>
          <a:xfrm>
            <a:off x="212436" y="1733366"/>
            <a:ext cx="449834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548235"/>
                </a:solidFill>
                <a:effectLst/>
                <a:uLnTx/>
                <a:uFillTx/>
                <a:latin typeface="Montserrat Medium"/>
                <a:ea typeface="+mn-ea"/>
                <a:cs typeface="+mn-cs"/>
              </a:rPr>
              <a:t>Place your stakeholders according to when you need to involve them</a:t>
            </a:r>
            <a:endParaRPr kumimoji="0" lang="da-DK" sz="900" b="0" i="1" u="none" strike="noStrike" kern="1200" cap="none" spc="0" normalizeH="0" baseline="0" noProof="0">
              <a:ln>
                <a:noFill/>
              </a:ln>
              <a:solidFill>
                <a:srgbClr val="548235"/>
              </a:solidFill>
              <a:effectLst/>
              <a:uLnTx/>
              <a:uFillTx/>
              <a:latin typeface="Montserrat Medium"/>
              <a:ea typeface="+mn-ea"/>
              <a:cs typeface="+mn-cs"/>
            </a:endParaRPr>
          </a:p>
        </p:txBody>
      </p:sp>
      <p:sp>
        <p:nvSpPr>
          <p:cNvPr id="17" name="TextBox 16">
            <a:extLst>
              <a:ext uri="{FF2B5EF4-FFF2-40B4-BE49-F238E27FC236}">
                <a16:creationId xmlns:a16="http://schemas.microsoft.com/office/drawing/2014/main" id="{827CB3C5-03C6-4466-B46F-13F8F59E7785}"/>
              </a:ext>
            </a:extLst>
          </p:cNvPr>
          <p:cNvSpPr txBox="1"/>
          <p:nvPr/>
        </p:nvSpPr>
        <p:spPr>
          <a:xfrm>
            <a:off x="3781301" y="937751"/>
            <a:ext cx="4232249"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48235"/>
                </a:solidFill>
                <a:effectLst/>
                <a:uLnTx/>
                <a:uFillTx/>
                <a:latin typeface="Montserrat Medium"/>
                <a:ea typeface="+mn-ea"/>
                <a:cs typeface="+mn-cs"/>
              </a:rPr>
              <a:t>Stakeholder mapping for </a:t>
            </a:r>
            <a:r>
              <a:rPr kumimoji="0" lang="en-US" sz="800" b="1" i="0" u="none" strike="noStrike" kern="1200" cap="none" spc="0" normalizeH="0" baseline="0" noProof="0" dirty="0">
                <a:ln>
                  <a:noFill/>
                </a:ln>
                <a:solidFill>
                  <a:srgbClr val="FAA001"/>
                </a:solidFill>
                <a:effectLst/>
                <a:uLnTx/>
                <a:uFillTx/>
                <a:latin typeface="Montserrat Medium"/>
                <a:ea typeface="+mn-ea"/>
                <a:cs typeface="+mn-cs"/>
              </a:rPr>
              <a:t>Citizen Science Training implementation within RPO</a:t>
            </a:r>
            <a:endParaRPr kumimoji="0" lang="da-DK" sz="800" b="1" i="0" u="none" strike="noStrike" kern="1200" cap="none" spc="0" normalizeH="0" baseline="0" noProof="0" dirty="0">
              <a:ln>
                <a:noFill/>
              </a:ln>
              <a:solidFill>
                <a:srgbClr val="FAA001"/>
              </a:solidFill>
              <a:effectLst/>
              <a:uLnTx/>
              <a:uFillTx/>
              <a:latin typeface="Montserrat Medium"/>
              <a:ea typeface="+mn-ea"/>
              <a:cs typeface="+mn-cs"/>
            </a:endParaRPr>
          </a:p>
        </p:txBody>
      </p:sp>
      <p:sp>
        <p:nvSpPr>
          <p:cNvPr id="25" name="Rectangle 24">
            <a:extLst>
              <a:ext uri="{FF2B5EF4-FFF2-40B4-BE49-F238E27FC236}">
                <a16:creationId xmlns:a16="http://schemas.microsoft.com/office/drawing/2014/main" id="{6855E2F1-375A-42F9-8A79-04F43A7176B7}"/>
              </a:ext>
            </a:extLst>
          </p:cNvPr>
          <p:cNvSpPr/>
          <p:nvPr/>
        </p:nvSpPr>
        <p:spPr>
          <a:xfrm>
            <a:off x="6305550" y="4518800"/>
            <a:ext cx="3841750" cy="483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Montserrat Medium"/>
                <a:ea typeface="+mn-ea"/>
                <a:cs typeface="+mn-cs"/>
              </a:rPr>
              <a:t>ECRs</a:t>
            </a:r>
            <a:endParaRPr kumimoji="0" lang="en-US" sz="1800" b="0" i="0" u="none" strike="noStrike" kern="1200" cap="none" spc="0" normalizeH="0" baseline="0" noProof="0" dirty="0">
              <a:ln>
                <a:noFill/>
              </a:ln>
              <a:solidFill>
                <a:srgbClr val="FFFFFF"/>
              </a:solidFill>
              <a:effectLst/>
              <a:uLnTx/>
              <a:uFillTx/>
              <a:latin typeface="Montserrat Medium"/>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Montserrat Medium"/>
                <a:ea typeface="+mn-ea"/>
                <a:cs typeface="+mn-cs"/>
              </a:rPr>
              <a:t>Characteristics</a:t>
            </a:r>
          </a:p>
        </p:txBody>
      </p:sp>
      <p:sp>
        <p:nvSpPr>
          <p:cNvPr id="26" name="Rectangle 25">
            <a:extLst>
              <a:ext uri="{FF2B5EF4-FFF2-40B4-BE49-F238E27FC236}">
                <a16:creationId xmlns:a16="http://schemas.microsoft.com/office/drawing/2014/main" id="{8797AB8B-D2AD-44DD-91B5-5812FE4E440C}"/>
              </a:ext>
            </a:extLst>
          </p:cNvPr>
          <p:cNvSpPr/>
          <p:nvPr/>
        </p:nvSpPr>
        <p:spPr>
          <a:xfrm>
            <a:off x="755375" y="3994051"/>
            <a:ext cx="1414692" cy="570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ontserrat Medium"/>
                <a:ea typeface="+mn-ea"/>
                <a:cs typeface="+mn-cs"/>
              </a:rPr>
              <a:t>Heads of Department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Montserrat Medium"/>
                <a:ea typeface="+mn-ea"/>
                <a:cs typeface="+mn-cs"/>
              </a:rPr>
              <a:t>Characteristics</a:t>
            </a:r>
          </a:p>
        </p:txBody>
      </p:sp>
      <p:sp>
        <p:nvSpPr>
          <p:cNvPr id="27" name="Rectangle 26">
            <a:extLst>
              <a:ext uri="{FF2B5EF4-FFF2-40B4-BE49-F238E27FC236}">
                <a16:creationId xmlns:a16="http://schemas.microsoft.com/office/drawing/2014/main" id="{1676D0E9-4673-4503-A64C-CDBD2AB20482}"/>
              </a:ext>
            </a:extLst>
          </p:cNvPr>
          <p:cNvSpPr/>
          <p:nvPr/>
        </p:nvSpPr>
        <p:spPr>
          <a:xfrm>
            <a:off x="783398" y="3170010"/>
            <a:ext cx="1011368" cy="5708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Montserrat Medium"/>
                <a:ea typeface="+mn-ea"/>
                <a:cs typeface="+mn-cs"/>
              </a:rPr>
              <a:t>Dean</a:t>
            </a:r>
            <a:endParaRPr kumimoji="0" lang="en-US" sz="1000" b="0" i="0" u="none" strike="noStrike" kern="1200" cap="none" spc="0" normalizeH="0" baseline="0" noProof="0" dirty="0">
              <a:ln>
                <a:noFill/>
              </a:ln>
              <a:solidFill>
                <a:srgbClr val="FFFFFF"/>
              </a:solidFill>
              <a:effectLst/>
              <a:uLnTx/>
              <a:uFillTx/>
              <a:latin typeface="Montserrat Medium"/>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Montserrat Medium"/>
                <a:ea typeface="+mn-ea"/>
                <a:cs typeface="+mn-cs"/>
              </a:rPr>
              <a:t>Characteristics</a:t>
            </a:r>
          </a:p>
        </p:txBody>
      </p:sp>
      <p:sp>
        <p:nvSpPr>
          <p:cNvPr id="28" name="Rectangle 27">
            <a:extLst>
              <a:ext uri="{FF2B5EF4-FFF2-40B4-BE49-F238E27FC236}">
                <a16:creationId xmlns:a16="http://schemas.microsoft.com/office/drawing/2014/main" id="{901F0EB3-203A-4423-B943-055E1160CE37}"/>
              </a:ext>
            </a:extLst>
          </p:cNvPr>
          <p:cNvSpPr/>
          <p:nvPr/>
        </p:nvSpPr>
        <p:spPr>
          <a:xfrm>
            <a:off x="6305550" y="3430204"/>
            <a:ext cx="3841750" cy="483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Montserrat Medium"/>
                <a:ea typeface="+mn-ea"/>
                <a:cs typeface="+mn-cs"/>
              </a:rPr>
              <a:t>Funding Officers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Montserrat Medium"/>
                <a:ea typeface="+mn-ea"/>
                <a:cs typeface="+mn-cs"/>
              </a:rPr>
              <a:t>Characteristics</a:t>
            </a:r>
          </a:p>
        </p:txBody>
      </p:sp>
      <p:sp>
        <p:nvSpPr>
          <p:cNvPr id="29" name="Rectangle 28">
            <a:extLst>
              <a:ext uri="{FF2B5EF4-FFF2-40B4-BE49-F238E27FC236}">
                <a16:creationId xmlns:a16="http://schemas.microsoft.com/office/drawing/2014/main" id="{B8779276-039C-455D-8C73-33264E17164F}"/>
              </a:ext>
            </a:extLst>
          </p:cNvPr>
          <p:cNvSpPr/>
          <p:nvPr/>
        </p:nvSpPr>
        <p:spPr>
          <a:xfrm>
            <a:off x="1508671" y="2250272"/>
            <a:ext cx="1414691" cy="520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ontserrat Medium"/>
                <a:ea typeface="+mn-ea"/>
                <a:cs typeface="+mn-cs"/>
              </a:rPr>
              <a:t>External collaborators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Montserrat Medium"/>
                <a:ea typeface="+mn-ea"/>
                <a:cs typeface="+mn-cs"/>
              </a:rPr>
              <a:t>Characteristics</a:t>
            </a:r>
          </a:p>
        </p:txBody>
      </p:sp>
      <p:sp>
        <p:nvSpPr>
          <p:cNvPr id="30" name="Rectangle 29">
            <a:extLst>
              <a:ext uri="{FF2B5EF4-FFF2-40B4-BE49-F238E27FC236}">
                <a16:creationId xmlns:a16="http://schemas.microsoft.com/office/drawing/2014/main" id="{4B1F02B5-09C6-4A4A-9EAC-E23557E9CE4D}"/>
              </a:ext>
            </a:extLst>
          </p:cNvPr>
          <p:cNvSpPr/>
          <p:nvPr/>
        </p:nvSpPr>
        <p:spPr>
          <a:xfrm>
            <a:off x="2619015" y="2843391"/>
            <a:ext cx="7528285" cy="4831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Montserrat Medium"/>
                <a:ea typeface="+mn-ea"/>
                <a:cs typeface="+mn-cs"/>
              </a:rPr>
              <a:t>Research Library Staff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Montserrat Medium"/>
                <a:ea typeface="+mn-ea"/>
                <a:cs typeface="+mn-cs"/>
              </a:rPr>
              <a:t>Characteristics</a:t>
            </a:r>
          </a:p>
        </p:txBody>
      </p:sp>
      <p:sp>
        <p:nvSpPr>
          <p:cNvPr id="31" name="Rectangle 30">
            <a:extLst>
              <a:ext uri="{FF2B5EF4-FFF2-40B4-BE49-F238E27FC236}">
                <a16:creationId xmlns:a16="http://schemas.microsoft.com/office/drawing/2014/main" id="{B43506F5-FC0C-43B4-9A54-4D14839AD82B}"/>
              </a:ext>
            </a:extLst>
          </p:cNvPr>
          <p:cNvSpPr/>
          <p:nvPr/>
        </p:nvSpPr>
        <p:spPr>
          <a:xfrm>
            <a:off x="5281070" y="3980192"/>
            <a:ext cx="4866230" cy="483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Montserrat Medium"/>
                <a:ea typeface="+mn-ea"/>
                <a:cs typeface="+mn-cs"/>
              </a:rPr>
              <a:t>Researchers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Montserrat Medium"/>
                <a:ea typeface="+mn-ea"/>
                <a:cs typeface="+mn-cs"/>
              </a:rPr>
              <a:t>Characteristics</a:t>
            </a:r>
          </a:p>
        </p:txBody>
      </p:sp>
      <p:pic>
        <p:nvPicPr>
          <p:cNvPr id="32" name="Picture 31">
            <a:extLst>
              <a:ext uri="{FF2B5EF4-FFF2-40B4-BE49-F238E27FC236}">
                <a16:creationId xmlns:a16="http://schemas.microsoft.com/office/drawing/2014/main" id="{BBF7DE2D-EB5A-4980-86F3-EB0B506774CC}"/>
              </a:ext>
            </a:extLst>
          </p:cNvPr>
          <p:cNvPicPr>
            <a:picLocks noChangeAspect="1"/>
          </p:cNvPicPr>
          <p:nvPr/>
        </p:nvPicPr>
        <p:blipFill rotWithShape="1">
          <a:blip r:embed="rId2"/>
          <a:srcRect l="877" t="10011" r="1"/>
          <a:stretch/>
        </p:blipFill>
        <p:spPr>
          <a:xfrm>
            <a:off x="10196087" y="1196648"/>
            <a:ext cx="1995913" cy="1074295"/>
          </a:xfrm>
          <a:prstGeom prst="rect">
            <a:avLst/>
          </a:prstGeom>
        </p:spPr>
      </p:pic>
      <p:sp>
        <p:nvSpPr>
          <p:cNvPr id="8" name="Oval 7">
            <a:extLst>
              <a:ext uri="{FF2B5EF4-FFF2-40B4-BE49-F238E27FC236}">
                <a16:creationId xmlns:a16="http://schemas.microsoft.com/office/drawing/2014/main" id="{2AB69EDF-77DF-46D7-B7D0-0139AAFB4B89}"/>
              </a:ext>
            </a:extLst>
          </p:cNvPr>
          <p:cNvSpPr/>
          <p:nvPr/>
        </p:nvSpPr>
        <p:spPr>
          <a:xfrm>
            <a:off x="5911402" y="2064984"/>
            <a:ext cx="2159000" cy="3634557"/>
          </a:xfrm>
          <a:prstGeom prst="ellipse">
            <a:avLst/>
          </a:prstGeom>
          <a:noFill/>
          <a:ln w="38100">
            <a:solidFill>
              <a:srgbClr val="FAA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Montserrat Medium"/>
              <a:ea typeface="+mn-ea"/>
              <a:cs typeface="+mn-cs"/>
            </a:endParaRPr>
          </a:p>
        </p:txBody>
      </p:sp>
      <p:sp>
        <p:nvSpPr>
          <p:cNvPr id="33" name="TextBox 32">
            <a:extLst>
              <a:ext uri="{FF2B5EF4-FFF2-40B4-BE49-F238E27FC236}">
                <a16:creationId xmlns:a16="http://schemas.microsoft.com/office/drawing/2014/main" id="{B6029686-0439-4CCD-ADEA-BC6945702147}"/>
              </a:ext>
            </a:extLst>
          </p:cNvPr>
          <p:cNvSpPr txBox="1"/>
          <p:nvPr/>
        </p:nvSpPr>
        <p:spPr>
          <a:xfrm>
            <a:off x="6298753" y="1610255"/>
            <a:ext cx="15906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6600">
                  <a:solidFill>
                    <a:srgbClr val="FAA001"/>
                  </a:solidFill>
                  <a:prstDash val="solid"/>
                </a:ln>
                <a:solidFill>
                  <a:srgbClr val="FFFFFF"/>
                </a:solidFill>
                <a:effectLst>
                  <a:outerShdw dist="38100" dir="2700000" algn="tl" rotWithShape="0">
                    <a:srgbClr val="FAA001"/>
                  </a:outerShdw>
                </a:effectLst>
                <a:uLnTx/>
                <a:uFillTx/>
                <a:latin typeface="Montserrat Medium"/>
                <a:ea typeface="+mn-ea"/>
                <a:cs typeface="+mn-cs"/>
              </a:rPr>
              <a:t>Audience</a:t>
            </a:r>
            <a:endParaRPr kumimoji="0" lang="da-DK" sz="2000" b="1" i="0" u="none" strike="noStrike" kern="1200" cap="none" spc="0" normalizeH="0" baseline="0" noProof="0" dirty="0">
              <a:ln w="6600">
                <a:solidFill>
                  <a:srgbClr val="FAA001"/>
                </a:solidFill>
                <a:prstDash val="solid"/>
              </a:ln>
              <a:solidFill>
                <a:srgbClr val="FFFFFF"/>
              </a:solidFill>
              <a:effectLst>
                <a:outerShdw dist="38100" dir="2700000" algn="tl" rotWithShape="0">
                  <a:srgbClr val="FAA001"/>
                </a:outerShdw>
              </a:effectLst>
              <a:uLnTx/>
              <a:uFillTx/>
              <a:latin typeface="Montserrat Medium"/>
              <a:ea typeface="+mn-ea"/>
              <a:cs typeface="+mn-cs"/>
            </a:endParaRPr>
          </a:p>
        </p:txBody>
      </p:sp>
    </p:spTree>
    <p:extLst>
      <p:ext uri="{BB962C8B-B14F-4D97-AF65-F5344CB8AC3E}">
        <p14:creationId xmlns:p14="http://schemas.microsoft.com/office/powerpoint/2010/main" val="137619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5" grpId="0" animBg="1"/>
      <p:bldP spid="26" grpId="0" animBg="1"/>
      <p:bldP spid="27" grpId="0" animBg="1"/>
      <p:bldP spid="28" grpId="0" animBg="1"/>
      <p:bldP spid="29" grpId="0" animBg="1"/>
      <p:bldP spid="30" grpId="0" animBg="1"/>
      <p:bldP spid="31" grpId="0" animBg="1"/>
      <p:bldP spid="8" grpId="0" animBg="1"/>
      <p:bldP spid="3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F6F0EAB-7F4F-4551-718B-294F3C33F7FE}"/>
              </a:ext>
            </a:extLst>
          </p:cNvPr>
          <p:cNvSpPr>
            <a:spLocks noGrp="1"/>
          </p:cNvSpPr>
          <p:nvPr>
            <p:ph type="body" sz="quarter" idx="12"/>
          </p:nvPr>
        </p:nvSpPr>
        <p:spPr>
          <a:xfrm>
            <a:off x="619312" y="2133600"/>
            <a:ext cx="5113105" cy="4205393"/>
          </a:xfrm>
        </p:spPr>
        <p:txBody>
          <a:bodyPr/>
          <a:lstStyle/>
          <a:p>
            <a:r>
              <a:rPr lang="en-US" sz="2400" b="1" dirty="0"/>
              <a:t>Theory </a:t>
            </a:r>
            <a:r>
              <a:rPr lang="en-US" sz="2000" b="1" dirty="0"/>
              <a:t>(and some cases)</a:t>
            </a:r>
            <a:endParaRPr lang="en-US" b="1" dirty="0"/>
          </a:p>
          <a:p>
            <a:pPr marL="285750" indent="-285750">
              <a:buFont typeface="Arial" panose="020B0604020202020204" pitchFamily="34" charset="0"/>
              <a:buChar char="•"/>
            </a:pPr>
            <a:r>
              <a:rPr lang="en-US" dirty="0"/>
              <a:t>Inspiration from online courses, e.g. UCL course: </a:t>
            </a:r>
          </a:p>
          <a:p>
            <a:pPr marL="971550" lvl="1" indent="-285750"/>
            <a:r>
              <a:rPr lang="en-US" sz="1800" dirty="0"/>
              <a:t>Technical aspects</a:t>
            </a:r>
          </a:p>
          <a:p>
            <a:pPr marL="971550" lvl="1" indent="-285750"/>
            <a:r>
              <a:rPr lang="en-US" sz="1800" dirty="0"/>
              <a:t>Volunteer management &amp; communication</a:t>
            </a:r>
          </a:p>
          <a:p>
            <a:pPr marL="971550" lvl="1" indent="-285750"/>
            <a:r>
              <a:rPr lang="en-US" sz="1800" dirty="0"/>
              <a:t>Data issues &amp; data management</a:t>
            </a:r>
          </a:p>
          <a:p>
            <a:pPr marL="971550" lvl="1" indent="-285750"/>
            <a:r>
              <a:rPr lang="en-US" sz="1800" dirty="0"/>
              <a:t>Topic-specific approaches (inspiration from cases)</a:t>
            </a:r>
          </a:p>
          <a:p>
            <a:pPr marL="971550" lvl="1" indent="-285750"/>
            <a:r>
              <a:rPr lang="en-US" sz="1800" dirty="0"/>
              <a:t>Ethics &amp; legal aspects (e.g. GDPR)</a:t>
            </a:r>
          </a:p>
          <a:p>
            <a:pPr marL="971550" lvl="1" indent="-285750"/>
            <a:r>
              <a:rPr lang="en-US" sz="1800" dirty="0"/>
              <a:t>Evaluation</a:t>
            </a:r>
          </a:p>
          <a:p>
            <a:pPr marL="971550" lvl="1" indent="-285750"/>
            <a:r>
              <a:rPr lang="en-US" sz="1800" dirty="0"/>
              <a:t>(Policy)</a:t>
            </a:r>
            <a:endParaRPr lang="da-DK" sz="1800" dirty="0"/>
          </a:p>
          <a:p>
            <a:pPr marL="285750" indent="-285750">
              <a:buFont typeface="Arial" panose="020B0604020202020204" pitchFamily="34" charset="0"/>
              <a:buChar char="•"/>
            </a:pPr>
            <a:endParaRPr lang="en-US" dirty="0"/>
          </a:p>
        </p:txBody>
      </p:sp>
      <p:sp>
        <p:nvSpPr>
          <p:cNvPr id="6" name="Text Placeholder 5">
            <a:extLst>
              <a:ext uri="{FF2B5EF4-FFF2-40B4-BE49-F238E27FC236}">
                <a16:creationId xmlns:a16="http://schemas.microsoft.com/office/drawing/2014/main" id="{C2224CDA-AFC8-8633-045B-1BFE7DC5757D}"/>
              </a:ext>
            </a:extLst>
          </p:cNvPr>
          <p:cNvSpPr>
            <a:spLocks noGrp="1"/>
          </p:cNvSpPr>
          <p:nvPr>
            <p:ph type="body" sz="quarter" idx="11"/>
          </p:nvPr>
        </p:nvSpPr>
        <p:spPr>
          <a:xfrm>
            <a:off x="619064" y="1482547"/>
            <a:ext cx="10963275" cy="422275"/>
          </a:xfrm>
        </p:spPr>
        <p:txBody>
          <a:bodyPr/>
          <a:lstStyle/>
          <a:p>
            <a:r>
              <a:rPr lang="en-US" dirty="0"/>
              <a:t>Some </a:t>
            </a:r>
            <a:r>
              <a:rPr lang="en-US" dirty="0">
                <a:solidFill>
                  <a:srgbClr val="060606"/>
                </a:solidFill>
              </a:rPr>
              <a:t>theory</a:t>
            </a:r>
            <a:r>
              <a:rPr lang="en-US" dirty="0"/>
              <a:t> and some practice</a:t>
            </a:r>
            <a:endParaRPr lang="da-DK" dirty="0"/>
          </a:p>
        </p:txBody>
      </p:sp>
      <p:sp>
        <p:nvSpPr>
          <p:cNvPr id="2" name="Text Placeholder 1">
            <a:extLst>
              <a:ext uri="{FF2B5EF4-FFF2-40B4-BE49-F238E27FC236}">
                <a16:creationId xmlns:a16="http://schemas.microsoft.com/office/drawing/2014/main" id="{3180A7A1-78F3-30E1-769B-94691207FE59}"/>
              </a:ext>
            </a:extLst>
          </p:cNvPr>
          <p:cNvSpPr>
            <a:spLocks noGrp="1"/>
          </p:cNvSpPr>
          <p:nvPr>
            <p:ph type="body" sz="quarter" idx="10"/>
          </p:nvPr>
        </p:nvSpPr>
        <p:spPr/>
        <p:txBody>
          <a:bodyPr/>
          <a:lstStyle/>
          <a:p>
            <a:r>
              <a:rPr lang="en-US" dirty="0"/>
              <a:t>What researchers need to know about CS</a:t>
            </a:r>
            <a:endParaRPr lang="da-DK" dirty="0"/>
          </a:p>
        </p:txBody>
      </p:sp>
      <p:pic>
        <p:nvPicPr>
          <p:cNvPr id="4" name="Picture 3">
            <a:hlinkClick r:id="rId2"/>
            <a:extLst>
              <a:ext uri="{FF2B5EF4-FFF2-40B4-BE49-F238E27FC236}">
                <a16:creationId xmlns:a16="http://schemas.microsoft.com/office/drawing/2014/main" id="{42D77C41-14BD-54AE-D76B-47EDBAC84E88}"/>
              </a:ext>
            </a:extLst>
          </p:cNvPr>
          <p:cNvPicPr>
            <a:picLocks noChangeAspect="1"/>
          </p:cNvPicPr>
          <p:nvPr/>
        </p:nvPicPr>
        <p:blipFill>
          <a:blip r:embed="rId3"/>
          <a:stretch>
            <a:fillRect/>
          </a:stretch>
        </p:blipFill>
        <p:spPr>
          <a:xfrm>
            <a:off x="9850244" y="880825"/>
            <a:ext cx="2341756" cy="1502184"/>
          </a:xfrm>
          <a:prstGeom prst="rect">
            <a:avLst/>
          </a:prstGeom>
        </p:spPr>
      </p:pic>
      <p:pic>
        <p:nvPicPr>
          <p:cNvPr id="7" name="Picture 6">
            <a:extLst>
              <a:ext uri="{FF2B5EF4-FFF2-40B4-BE49-F238E27FC236}">
                <a16:creationId xmlns:a16="http://schemas.microsoft.com/office/drawing/2014/main" id="{8740B0D5-8B03-54AB-EA8D-AEC816356F1C}"/>
              </a:ext>
            </a:extLst>
          </p:cNvPr>
          <p:cNvPicPr>
            <a:picLocks noChangeAspect="1"/>
          </p:cNvPicPr>
          <p:nvPr/>
        </p:nvPicPr>
        <p:blipFill>
          <a:blip r:embed="rId4"/>
          <a:stretch>
            <a:fillRect/>
          </a:stretch>
        </p:blipFill>
        <p:spPr>
          <a:xfrm>
            <a:off x="5960071" y="2133600"/>
            <a:ext cx="6075813" cy="4638906"/>
          </a:xfrm>
          <a:prstGeom prst="rect">
            <a:avLst/>
          </a:prstGeom>
        </p:spPr>
      </p:pic>
      <p:sp>
        <p:nvSpPr>
          <p:cNvPr id="3" name="Rectangle: Rounded Corners 2">
            <a:extLst>
              <a:ext uri="{FF2B5EF4-FFF2-40B4-BE49-F238E27FC236}">
                <a16:creationId xmlns:a16="http://schemas.microsoft.com/office/drawing/2014/main" id="{C1AC89DD-FCC6-E55C-C707-DCFA3C3947CB}"/>
              </a:ext>
            </a:extLst>
          </p:cNvPr>
          <p:cNvSpPr/>
          <p:nvPr/>
        </p:nvSpPr>
        <p:spPr>
          <a:xfrm>
            <a:off x="6021659" y="3419704"/>
            <a:ext cx="4571999" cy="2051825"/>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Montserrat Medium"/>
              <a:ea typeface="+mn-ea"/>
              <a:cs typeface="+mn-cs"/>
            </a:endParaRPr>
          </a:p>
        </p:txBody>
      </p:sp>
    </p:spTree>
    <p:extLst>
      <p:ext uri="{BB962C8B-B14F-4D97-AF65-F5344CB8AC3E}">
        <p14:creationId xmlns:p14="http://schemas.microsoft.com/office/powerpoint/2010/main" val="1079524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67D2D5B-CE32-DCE1-56AF-6730FD0695C9}"/>
              </a:ext>
            </a:extLst>
          </p:cNvPr>
          <p:cNvSpPr/>
          <p:nvPr/>
        </p:nvSpPr>
        <p:spPr>
          <a:xfrm>
            <a:off x="5773119" y="6151233"/>
            <a:ext cx="6013342" cy="5495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Montserrat Medium"/>
              <a:ea typeface="+mn-ea"/>
              <a:cs typeface="+mn-cs"/>
            </a:endParaRPr>
          </a:p>
        </p:txBody>
      </p:sp>
      <p:sp>
        <p:nvSpPr>
          <p:cNvPr id="10" name="Text Placeholder 9">
            <a:extLst>
              <a:ext uri="{FF2B5EF4-FFF2-40B4-BE49-F238E27FC236}">
                <a16:creationId xmlns:a16="http://schemas.microsoft.com/office/drawing/2014/main" id="{2F6F0EAB-7F4F-4551-718B-294F3C33F7FE}"/>
              </a:ext>
            </a:extLst>
          </p:cNvPr>
          <p:cNvSpPr>
            <a:spLocks noGrp="1"/>
          </p:cNvSpPr>
          <p:nvPr>
            <p:ph type="body" sz="quarter" idx="12"/>
          </p:nvPr>
        </p:nvSpPr>
        <p:spPr>
          <a:xfrm>
            <a:off x="611188" y="1727095"/>
            <a:ext cx="5113105" cy="4205393"/>
          </a:xfrm>
        </p:spPr>
        <p:txBody>
          <a:bodyPr/>
          <a:lstStyle/>
          <a:p>
            <a:r>
              <a:rPr lang="en-US" sz="2400" b="1" dirty="0"/>
              <a:t>Practice</a:t>
            </a:r>
            <a:endParaRPr lang="en-US" b="1" dirty="0"/>
          </a:p>
          <a:p>
            <a:pPr marL="285750" indent="-285750">
              <a:buFont typeface="Arial" panose="020B0604020202020204" pitchFamily="34" charset="0"/>
              <a:buChar char="•"/>
            </a:pPr>
            <a:endParaRPr lang="da-DK" dirty="0"/>
          </a:p>
        </p:txBody>
      </p:sp>
      <p:sp>
        <p:nvSpPr>
          <p:cNvPr id="6" name="Text Placeholder 5">
            <a:extLst>
              <a:ext uri="{FF2B5EF4-FFF2-40B4-BE49-F238E27FC236}">
                <a16:creationId xmlns:a16="http://schemas.microsoft.com/office/drawing/2014/main" id="{C2224CDA-AFC8-8633-045B-1BFE7DC5757D}"/>
              </a:ext>
            </a:extLst>
          </p:cNvPr>
          <p:cNvSpPr>
            <a:spLocks noGrp="1"/>
          </p:cNvSpPr>
          <p:nvPr>
            <p:ph type="body" sz="quarter" idx="11"/>
          </p:nvPr>
        </p:nvSpPr>
        <p:spPr>
          <a:xfrm>
            <a:off x="610940" y="1076042"/>
            <a:ext cx="10963275" cy="422275"/>
          </a:xfrm>
        </p:spPr>
        <p:txBody>
          <a:bodyPr/>
          <a:lstStyle/>
          <a:p>
            <a:r>
              <a:rPr lang="en-US" dirty="0"/>
              <a:t>Some theory and some </a:t>
            </a:r>
            <a:r>
              <a:rPr lang="en-US" dirty="0">
                <a:solidFill>
                  <a:srgbClr val="060606"/>
                </a:solidFill>
              </a:rPr>
              <a:t>practice</a:t>
            </a:r>
            <a:endParaRPr lang="da-DK" dirty="0">
              <a:solidFill>
                <a:srgbClr val="060606"/>
              </a:solidFill>
            </a:endParaRPr>
          </a:p>
        </p:txBody>
      </p:sp>
      <p:sp>
        <p:nvSpPr>
          <p:cNvPr id="2" name="Text Placeholder 1">
            <a:extLst>
              <a:ext uri="{FF2B5EF4-FFF2-40B4-BE49-F238E27FC236}">
                <a16:creationId xmlns:a16="http://schemas.microsoft.com/office/drawing/2014/main" id="{3180A7A1-78F3-30E1-769B-94691207FE59}"/>
              </a:ext>
            </a:extLst>
          </p:cNvPr>
          <p:cNvSpPr>
            <a:spLocks noGrp="1"/>
          </p:cNvSpPr>
          <p:nvPr>
            <p:ph type="body" sz="quarter" idx="10"/>
          </p:nvPr>
        </p:nvSpPr>
        <p:spPr/>
        <p:txBody>
          <a:bodyPr/>
          <a:lstStyle/>
          <a:p>
            <a:r>
              <a:rPr lang="en-US" dirty="0"/>
              <a:t>What researchers need to know about CS</a:t>
            </a:r>
            <a:endParaRPr lang="da-DK" dirty="0"/>
          </a:p>
        </p:txBody>
      </p:sp>
      <p:sp>
        <p:nvSpPr>
          <p:cNvPr id="5" name="TextBox 4">
            <a:extLst>
              <a:ext uri="{FF2B5EF4-FFF2-40B4-BE49-F238E27FC236}">
                <a16:creationId xmlns:a16="http://schemas.microsoft.com/office/drawing/2014/main" id="{E854841F-3F41-30C2-7DB1-7379564C9E53}"/>
              </a:ext>
            </a:extLst>
          </p:cNvPr>
          <p:cNvSpPr txBox="1"/>
          <p:nvPr/>
        </p:nvSpPr>
        <p:spPr>
          <a:xfrm>
            <a:off x="4740896" y="6533056"/>
            <a:ext cx="740306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200" b="0" i="1" u="none" strike="noStrike" kern="1200" cap="none" spc="0" normalizeH="0" baseline="0" noProof="0" dirty="0" err="1">
                <a:ln>
                  <a:noFill/>
                </a:ln>
                <a:solidFill>
                  <a:srgbClr val="1F3643"/>
                </a:solidFill>
                <a:effectLst/>
                <a:uLnTx/>
                <a:uFillTx/>
                <a:latin typeface="Montserrat Medium"/>
                <a:ea typeface="+mn-ea"/>
                <a:cs typeface="+mn-cs"/>
              </a:rPr>
              <a:t>Pocock</a:t>
            </a:r>
            <a:r>
              <a:rPr kumimoji="0" lang="da-DK" sz="1200" b="0" i="1" u="none" strike="noStrike" kern="1200" cap="none" spc="0" normalizeH="0" baseline="0" noProof="0" dirty="0">
                <a:ln>
                  <a:noFill/>
                </a:ln>
                <a:solidFill>
                  <a:srgbClr val="1F3643"/>
                </a:solidFill>
                <a:effectLst/>
                <a:uLnTx/>
                <a:uFillTx/>
                <a:latin typeface="Montserrat Medium"/>
                <a:ea typeface="+mn-ea"/>
                <a:cs typeface="+mn-cs"/>
              </a:rPr>
              <a:t> et al. 2014: </a:t>
            </a:r>
            <a:r>
              <a:rPr kumimoji="0" lang="da-DK" sz="1200" b="0" i="1" u="none" strike="noStrike" kern="1200" cap="none" spc="0" normalizeH="0" baseline="0" noProof="0" dirty="0">
                <a:ln>
                  <a:noFill/>
                </a:ln>
                <a:solidFill>
                  <a:srgbClr val="1F3643"/>
                </a:solidFill>
                <a:effectLst/>
                <a:uLnTx/>
                <a:uFillTx/>
                <a:latin typeface="Montserrat Medium"/>
                <a:ea typeface="+mn-ea"/>
                <a:cs typeface="+mn-cs"/>
                <a:hlinkClick r:id="rId2"/>
              </a:rPr>
              <a:t>https://www.ceh.ac.uk/citizen-science-best-practice-guide</a:t>
            </a:r>
            <a:r>
              <a:rPr kumimoji="0" lang="da-DK" sz="1200" b="0" i="1" u="none" strike="noStrike" kern="1200" cap="none" spc="0" normalizeH="0" baseline="0" noProof="0" dirty="0">
                <a:ln>
                  <a:noFill/>
                </a:ln>
                <a:solidFill>
                  <a:srgbClr val="1F3643"/>
                </a:solidFill>
                <a:effectLst/>
                <a:uLnTx/>
                <a:uFillTx/>
                <a:latin typeface="Montserrat Medium"/>
                <a:ea typeface="+mn-ea"/>
                <a:cs typeface="+mn-cs"/>
              </a:rPr>
              <a:t> </a:t>
            </a:r>
            <a:endParaRPr kumimoji="0" lang="en-GB" sz="1200" b="0" i="1" u="none" strike="noStrike" kern="1200" cap="none" spc="0" normalizeH="0" baseline="0" noProof="0" dirty="0">
              <a:ln>
                <a:noFill/>
              </a:ln>
              <a:solidFill>
                <a:srgbClr val="1F3643"/>
              </a:solidFill>
              <a:effectLst/>
              <a:uLnTx/>
              <a:uFillTx/>
              <a:latin typeface="Montserrat Medium"/>
              <a:ea typeface="+mn-ea"/>
              <a:cs typeface="+mn-cs"/>
            </a:endParaRPr>
          </a:p>
        </p:txBody>
      </p:sp>
      <p:pic>
        <p:nvPicPr>
          <p:cNvPr id="8" name="Picture 7">
            <a:extLst>
              <a:ext uri="{FF2B5EF4-FFF2-40B4-BE49-F238E27FC236}">
                <a16:creationId xmlns:a16="http://schemas.microsoft.com/office/drawing/2014/main" id="{B7B48C4B-486E-2FAE-F129-110780DB4754}"/>
              </a:ext>
            </a:extLst>
          </p:cNvPr>
          <p:cNvPicPr>
            <a:picLocks noChangeAspect="1"/>
          </p:cNvPicPr>
          <p:nvPr/>
        </p:nvPicPr>
        <p:blipFill>
          <a:blip r:embed="rId3"/>
          <a:stretch>
            <a:fillRect/>
          </a:stretch>
        </p:blipFill>
        <p:spPr>
          <a:xfrm>
            <a:off x="8104" y="1543983"/>
            <a:ext cx="5597242" cy="5323203"/>
          </a:xfrm>
          <a:prstGeom prst="rect">
            <a:avLst/>
          </a:prstGeom>
        </p:spPr>
      </p:pic>
      <p:pic>
        <p:nvPicPr>
          <p:cNvPr id="9" name="Picture 8">
            <a:extLst>
              <a:ext uri="{FF2B5EF4-FFF2-40B4-BE49-F238E27FC236}">
                <a16:creationId xmlns:a16="http://schemas.microsoft.com/office/drawing/2014/main" id="{5C29AB53-259F-CC92-AA15-D9DA914E520D}"/>
              </a:ext>
            </a:extLst>
          </p:cNvPr>
          <p:cNvPicPr>
            <a:picLocks noChangeAspect="1"/>
          </p:cNvPicPr>
          <p:nvPr/>
        </p:nvPicPr>
        <p:blipFill>
          <a:blip r:embed="rId4"/>
          <a:stretch>
            <a:fillRect/>
          </a:stretch>
        </p:blipFill>
        <p:spPr>
          <a:xfrm>
            <a:off x="8462865" y="1743539"/>
            <a:ext cx="3606756" cy="4072509"/>
          </a:xfrm>
          <a:prstGeom prst="rect">
            <a:avLst/>
          </a:prstGeom>
        </p:spPr>
      </p:pic>
      <p:pic>
        <p:nvPicPr>
          <p:cNvPr id="11" name="Picture 10">
            <a:extLst>
              <a:ext uri="{FF2B5EF4-FFF2-40B4-BE49-F238E27FC236}">
                <a16:creationId xmlns:a16="http://schemas.microsoft.com/office/drawing/2014/main" id="{B7C6A418-790F-EC3B-D749-66AE2D608BF9}"/>
              </a:ext>
            </a:extLst>
          </p:cNvPr>
          <p:cNvPicPr>
            <a:picLocks noChangeAspect="1"/>
          </p:cNvPicPr>
          <p:nvPr/>
        </p:nvPicPr>
        <p:blipFill>
          <a:blip r:embed="rId5"/>
          <a:stretch>
            <a:fillRect/>
          </a:stretch>
        </p:blipFill>
        <p:spPr>
          <a:xfrm rot="970211">
            <a:off x="5565376" y="1578778"/>
            <a:ext cx="1336986" cy="1867847"/>
          </a:xfrm>
          <a:prstGeom prst="rect">
            <a:avLst/>
          </a:prstGeom>
        </p:spPr>
      </p:pic>
      <p:pic>
        <p:nvPicPr>
          <p:cNvPr id="12" name="Picture 2">
            <a:extLst>
              <a:ext uri="{FF2B5EF4-FFF2-40B4-BE49-F238E27FC236}">
                <a16:creationId xmlns:a16="http://schemas.microsoft.com/office/drawing/2014/main" id="{D851B6B5-630A-403A-B0DF-27F369AA6709}"/>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673" t="122" b="1"/>
          <a:stretch/>
        </p:blipFill>
        <p:spPr bwMode="auto">
          <a:xfrm rot="989983">
            <a:off x="10689717" y="236451"/>
            <a:ext cx="1238506" cy="1720215"/>
          </a:xfrm>
          <a:prstGeom prst="rect">
            <a:avLst/>
          </a:prstGeom>
          <a:noFill/>
          <a:ln w="38100">
            <a:noFill/>
            <a:miter lim="800000"/>
            <a:headEnd/>
            <a:tailEnd/>
          </a:ln>
        </p:spPr>
      </p:pic>
      <p:sp>
        <p:nvSpPr>
          <p:cNvPr id="13" name="TextBox 12">
            <a:extLst>
              <a:ext uri="{FF2B5EF4-FFF2-40B4-BE49-F238E27FC236}">
                <a16:creationId xmlns:a16="http://schemas.microsoft.com/office/drawing/2014/main" id="{018F7317-186A-C03C-69CA-EF78F9405861}"/>
              </a:ext>
            </a:extLst>
          </p:cNvPr>
          <p:cNvSpPr txBox="1"/>
          <p:nvPr/>
        </p:nvSpPr>
        <p:spPr>
          <a:xfrm>
            <a:off x="5720557" y="4338720"/>
            <a:ext cx="2661190"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FAA001"/>
                </a:solidFill>
                <a:effectLst/>
                <a:uLnTx/>
                <a:uFillTx/>
                <a:latin typeface="Montserrat Medium"/>
                <a:ea typeface="+mn-ea"/>
                <a:cs typeface="+mn-cs"/>
              </a:rPr>
              <a:t>CS is a method like any other scientific method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FAA001"/>
                </a:solidFill>
                <a:effectLst/>
                <a:uLnTx/>
                <a:uFillTx/>
                <a:latin typeface="Montserrat Medium"/>
                <a:ea typeface="+mn-ea"/>
                <a:cs typeface="+mn-cs"/>
              </a:rPr>
              <a:t>– only use when appropriate!</a:t>
            </a:r>
          </a:p>
        </p:txBody>
      </p:sp>
    </p:spTree>
    <p:extLst>
      <p:ext uri="{BB962C8B-B14F-4D97-AF65-F5344CB8AC3E}">
        <p14:creationId xmlns:p14="http://schemas.microsoft.com/office/powerpoint/2010/main" val="1631317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t>Citizen science – the term emerges</a:t>
            </a:r>
          </a:p>
        </p:txBody>
      </p:sp>
      <p:sp>
        <p:nvSpPr>
          <p:cNvPr id="8" name="Content Placeholder 2">
            <a:extLst>
              <a:ext uri="{FF2B5EF4-FFF2-40B4-BE49-F238E27FC236}">
                <a16:creationId xmlns:a16="http://schemas.microsoft.com/office/drawing/2014/main" id="{5FE2EBDE-C8C3-4B6F-91E4-D7EC402C9566}"/>
              </a:ext>
            </a:extLst>
          </p:cNvPr>
          <p:cNvSpPr txBox="1">
            <a:spLocks/>
          </p:cNvSpPr>
          <p:nvPr/>
        </p:nvSpPr>
        <p:spPr>
          <a:xfrm>
            <a:off x="263352" y="1155916"/>
            <a:ext cx="5561950" cy="36868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900" b="1" u="sng" err="1"/>
              <a:t>Amateur</a:t>
            </a:r>
            <a:r>
              <a:rPr lang="da-DK" sz="1900" b="1" u="sng"/>
              <a:t> </a:t>
            </a:r>
            <a:r>
              <a:rPr lang="da-DK" sz="1900" b="1" u="sng" err="1"/>
              <a:t>contributions</a:t>
            </a:r>
            <a:r>
              <a:rPr lang="da-DK" sz="1900" b="1" u="sng"/>
              <a:t> to science</a:t>
            </a:r>
          </a:p>
          <a:p>
            <a:pPr marL="0" indent="0">
              <a:buNone/>
            </a:pPr>
            <a:r>
              <a:rPr lang="da-DK" sz="2000" i="1" err="1"/>
              <a:t>Audubon</a:t>
            </a:r>
            <a:r>
              <a:rPr lang="da-DK" sz="2000" i="1"/>
              <a:t> Society (1989) &amp; </a:t>
            </a:r>
            <a:br>
              <a:rPr lang="da-DK" sz="2000" i="1"/>
            </a:br>
            <a:r>
              <a:rPr lang="da-DK" sz="2000" i="1"/>
              <a:t>Rick </a:t>
            </a:r>
            <a:r>
              <a:rPr lang="da-DK" sz="2000" i="1" err="1"/>
              <a:t>Bonney</a:t>
            </a:r>
            <a:r>
              <a:rPr lang="da-DK" sz="2000" i="1"/>
              <a:t> (1996)</a:t>
            </a:r>
            <a:endParaRPr lang="en-GB" sz="2000" i="1"/>
          </a:p>
          <a:p>
            <a:pPr>
              <a:buFont typeface="Wingdings" panose="05000000000000000000" pitchFamily="2" charset="2"/>
              <a:buChar char="Ø"/>
            </a:pPr>
            <a:r>
              <a:rPr lang="en-GB" sz="1900"/>
              <a:t> Citizens collecting and analysing rain samples</a:t>
            </a:r>
          </a:p>
          <a:p>
            <a:pPr>
              <a:buFont typeface="Wingdings" panose="05000000000000000000" pitchFamily="2" charset="2"/>
              <a:buChar char="Ø"/>
            </a:pPr>
            <a:r>
              <a:rPr lang="en-GB" sz="1900"/>
              <a:t> Birdwatchers submitting sightings</a:t>
            </a:r>
          </a:p>
          <a:p>
            <a:pPr>
              <a:buFont typeface="Wingdings" panose="05000000000000000000" pitchFamily="2" charset="2"/>
              <a:buChar char="Ø"/>
            </a:pPr>
            <a:r>
              <a:rPr lang="en-GB" sz="1900"/>
              <a:t> </a:t>
            </a:r>
            <a:r>
              <a:rPr lang="en-GB" sz="1900" i="1"/>
              <a:t>Participants are instruments</a:t>
            </a:r>
          </a:p>
          <a:p>
            <a:pPr>
              <a:buFont typeface="Wingdings" panose="05000000000000000000" pitchFamily="2" charset="2"/>
              <a:buChar char="Ø"/>
            </a:pPr>
            <a:endParaRPr lang="en-GB" sz="1900"/>
          </a:p>
        </p:txBody>
      </p:sp>
      <p:sp>
        <p:nvSpPr>
          <p:cNvPr id="9" name="Content Placeholder 2">
            <a:extLst>
              <a:ext uri="{FF2B5EF4-FFF2-40B4-BE49-F238E27FC236}">
                <a16:creationId xmlns:a16="http://schemas.microsoft.com/office/drawing/2014/main" id="{CF7148C9-C6D3-4B81-B895-998D72AEDB15}"/>
              </a:ext>
            </a:extLst>
          </p:cNvPr>
          <p:cNvSpPr txBox="1">
            <a:spLocks/>
          </p:cNvSpPr>
          <p:nvPr/>
        </p:nvSpPr>
        <p:spPr>
          <a:xfrm>
            <a:off x="609465" y="4469132"/>
            <a:ext cx="4016854" cy="8062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900" b="1" err="1"/>
              <a:t>Biodiversity</a:t>
            </a:r>
            <a:r>
              <a:rPr lang="da-DK" sz="1900" b="1"/>
              <a:t> </a:t>
            </a:r>
            <a:r>
              <a:rPr lang="da-DK" sz="1900" b="1" err="1"/>
              <a:t>monitoring</a:t>
            </a:r>
            <a:endParaRPr lang="da-DK" sz="1900" b="1"/>
          </a:p>
          <a:p>
            <a:pPr marL="0" indent="0">
              <a:buNone/>
            </a:pPr>
            <a:endParaRPr lang="da-DK" sz="1900" b="1"/>
          </a:p>
        </p:txBody>
      </p:sp>
      <p:sp>
        <p:nvSpPr>
          <p:cNvPr id="10" name="Arrow: Down 3">
            <a:extLst>
              <a:ext uri="{FF2B5EF4-FFF2-40B4-BE49-F238E27FC236}">
                <a16:creationId xmlns:a16="http://schemas.microsoft.com/office/drawing/2014/main" id="{508F1B79-3208-4EF7-9553-33A6BB91FEA3}"/>
              </a:ext>
            </a:extLst>
          </p:cNvPr>
          <p:cNvSpPr/>
          <p:nvPr/>
        </p:nvSpPr>
        <p:spPr>
          <a:xfrm>
            <a:off x="1615801" y="3677045"/>
            <a:ext cx="371306" cy="773356"/>
          </a:xfrm>
          <a:prstGeom prst="down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28426689-CC1C-42B0-B4D0-94CA95357D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88" t="1468"/>
          <a:stretch/>
        </p:blipFill>
        <p:spPr>
          <a:xfrm>
            <a:off x="999195" y="4943856"/>
            <a:ext cx="1989408" cy="1038414"/>
          </a:xfrm>
          <a:prstGeom prst="rect">
            <a:avLst/>
          </a:prstGeom>
        </p:spPr>
      </p:pic>
      <p:sp>
        <p:nvSpPr>
          <p:cNvPr id="12" name="Content Placeholder 2">
            <a:extLst>
              <a:ext uri="{FF2B5EF4-FFF2-40B4-BE49-F238E27FC236}">
                <a16:creationId xmlns:a16="http://schemas.microsoft.com/office/drawing/2014/main" id="{A23D2F07-6FA8-4B84-AC92-151CBEE9C2A3}"/>
              </a:ext>
            </a:extLst>
          </p:cNvPr>
          <p:cNvSpPr txBox="1">
            <a:spLocks/>
          </p:cNvSpPr>
          <p:nvPr/>
        </p:nvSpPr>
        <p:spPr>
          <a:xfrm>
            <a:off x="6456040" y="876106"/>
            <a:ext cx="5688632" cy="32837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900" b="1" u="sng" err="1"/>
              <a:t>Democratisation</a:t>
            </a:r>
            <a:r>
              <a:rPr lang="da-DK" sz="1900" b="1" u="sng"/>
              <a:t> of science</a:t>
            </a:r>
          </a:p>
          <a:p>
            <a:pPr marL="0" indent="0">
              <a:buNone/>
            </a:pPr>
            <a:r>
              <a:rPr lang="da-DK" sz="2000" i="1"/>
              <a:t>Alan Irwin (1995)</a:t>
            </a:r>
            <a:endParaRPr lang="en-GB" sz="2000" i="1"/>
          </a:p>
          <a:p>
            <a:pPr>
              <a:buFont typeface="Wingdings" panose="05000000000000000000" pitchFamily="2" charset="2"/>
              <a:buChar char="Ø"/>
            </a:pPr>
            <a:r>
              <a:rPr lang="en-GB" sz="2000" i="1"/>
              <a:t> </a:t>
            </a:r>
            <a:r>
              <a:rPr lang="da-DK" sz="2000" err="1"/>
              <a:t>Democratic</a:t>
            </a:r>
            <a:r>
              <a:rPr lang="da-DK" sz="2000"/>
              <a:t>, </a:t>
            </a:r>
            <a:r>
              <a:rPr lang="da-DK" sz="2000" err="1"/>
              <a:t>participatory</a:t>
            </a:r>
            <a:r>
              <a:rPr lang="da-DK" sz="2000"/>
              <a:t> science</a:t>
            </a:r>
          </a:p>
          <a:p>
            <a:pPr>
              <a:buFont typeface="Wingdings" panose="05000000000000000000" pitchFamily="2" charset="2"/>
              <a:buChar char="Ø"/>
            </a:pPr>
            <a:r>
              <a:rPr lang="en-GB" sz="2000" i="1"/>
              <a:t> </a:t>
            </a:r>
            <a:r>
              <a:rPr lang="da-DK" sz="2000"/>
              <a:t>Science to </a:t>
            </a:r>
            <a:r>
              <a:rPr lang="da-DK" sz="2000" err="1"/>
              <a:t>address</a:t>
            </a:r>
            <a:r>
              <a:rPr lang="da-DK" sz="2000"/>
              <a:t> </a:t>
            </a:r>
            <a:r>
              <a:rPr lang="da-DK" sz="2000" err="1"/>
              <a:t>needs</a:t>
            </a:r>
            <a:r>
              <a:rPr lang="da-DK" sz="2000"/>
              <a:t> and </a:t>
            </a:r>
            <a:r>
              <a:rPr lang="da-DK" sz="2000" err="1"/>
              <a:t>concerns</a:t>
            </a:r>
            <a:r>
              <a:rPr lang="da-DK" sz="2000"/>
              <a:t> of </a:t>
            </a:r>
            <a:r>
              <a:rPr lang="da-DK" sz="2000" err="1"/>
              <a:t>citizens</a:t>
            </a:r>
            <a:endParaRPr lang="da-DK" sz="2000"/>
          </a:p>
          <a:p>
            <a:pPr>
              <a:buFont typeface="Wingdings" panose="05000000000000000000" pitchFamily="2" charset="2"/>
              <a:buChar char="Ø"/>
            </a:pPr>
            <a:r>
              <a:rPr lang="en-GB" sz="1900"/>
              <a:t> Citizens could develop process of producing reliable knowledge themselves</a:t>
            </a:r>
          </a:p>
          <a:p>
            <a:pPr>
              <a:buFont typeface="Wingdings" panose="05000000000000000000" pitchFamily="2" charset="2"/>
              <a:buChar char="Ø"/>
            </a:pPr>
            <a:r>
              <a:rPr lang="en-GB" sz="1900"/>
              <a:t> </a:t>
            </a:r>
            <a:r>
              <a:rPr lang="en-GB" sz="1900" i="1"/>
              <a:t>Participants can influence and transform science</a:t>
            </a:r>
            <a:endParaRPr lang="en-GB" sz="2000" i="1"/>
          </a:p>
        </p:txBody>
      </p:sp>
      <p:sp>
        <p:nvSpPr>
          <p:cNvPr id="13" name="Content Placeholder 2">
            <a:extLst>
              <a:ext uri="{FF2B5EF4-FFF2-40B4-BE49-F238E27FC236}">
                <a16:creationId xmlns:a16="http://schemas.microsoft.com/office/drawing/2014/main" id="{E3F8F220-059E-4782-A1FD-4FB702087964}"/>
              </a:ext>
            </a:extLst>
          </p:cNvPr>
          <p:cNvSpPr txBox="1">
            <a:spLocks/>
          </p:cNvSpPr>
          <p:nvPr/>
        </p:nvSpPr>
        <p:spPr>
          <a:xfrm>
            <a:off x="6839166" y="4781323"/>
            <a:ext cx="4832711" cy="176664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900" b="1" err="1"/>
              <a:t>Activist</a:t>
            </a:r>
            <a:r>
              <a:rPr lang="da-DK" sz="1900" b="1"/>
              <a:t> science</a:t>
            </a:r>
          </a:p>
          <a:p>
            <a:pPr marL="0" indent="0">
              <a:buNone/>
            </a:pPr>
            <a:r>
              <a:rPr lang="da-DK" sz="1900" b="1" err="1"/>
              <a:t>Participatory</a:t>
            </a:r>
            <a:r>
              <a:rPr lang="da-DK" sz="1900" b="1"/>
              <a:t> action research</a:t>
            </a:r>
          </a:p>
          <a:p>
            <a:pPr marL="0" indent="0">
              <a:buNone/>
            </a:pPr>
            <a:r>
              <a:rPr lang="da-DK" sz="1900" b="1"/>
              <a:t>Community-</a:t>
            </a:r>
            <a:r>
              <a:rPr lang="da-DK" sz="1900" b="1" err="1"/>
              <a:t>based</a:t>
            </a:r>
            <a:r>
              <a:rPr lang="da-DK" sz="1900" b="1"/>
              <a:t> </a:t>
            </a:r>
            <a:r>
              <a:rPr lang="da-DK" sz="1900" b="1" err="1"/>
              <a:t>natural</a:t>
            </a:r>
            <a:r>
              <a:rPr lang="da-DK" sz="1900" b="1"/>
              <a:t> </a:t>
            </a:r>
            <a:r>
              <a:rPr lang="da-DK" sz="1900" b="1" err="1"/>
              <a:t>resource</a:t>
            </a:r>
            <a:r>
              <a:rPr lang="da-DK" sz="1900" b="1"/>
              <a:t> management</a:t>
            </a:r>
          </a:p>
          <a:p>
            <a:pPr marL="0" indent="0">
              <a:buNone/>
            </a:pPr>
            <a:r>
              <a:rPr lang="da-DK" sz="1900" b="1"/>
              <a:t>Public and Patient </a:t>
            </a:r>
            <a:r>
              <a:rPr lang="da-DK" sz="1900" b="1" err="1"/>
              <a:t>Involvement</a:t>
            </a:r>
            <a:r>
              <a:rPr lang="da-DK" sz="1900" b="1"/>
              <a:t> (PPI)</a:t>
            </a:r>
          </a:p>
        </p:txBody>
      </p:sp>
      <p:sp>
        <p:nvSpPr>
          <p:cNvPr id="14" name="Arrow: Down 21">
            <a:extLst>
              <a:ext uri="{FF2B5EF4-FFF2-40B4-BE49-F238E27FC236}">
                <a16:creationId xmlns:a16="http://schemas.microsoft.com/office/drawing/2014/main" id="{620E99BA-55DC-437D-9504-7E88534C038E}"/>
              </a:ext>
            </a:extLst>
          </p:cNvPr>
          <p:cNvSpPr/>
          <p:nvPr/>
        </p:nvSpPr>
        <p:spPr>
          <a:xfrm>
            <a:off x="7658310" y="4109092"/>
            <a:ext cx="322430" cy="564334"/>
          </a:xfrm>
          <a:prstGeom prst="down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5" name="Arrow: Down 21">
            <a:extLst>
              <a:ext uri="{FF2B5EF4-FFF2-40B4-BE49-F238E27FC236}">
                <a16:creationId xmlns:a16="http://schemas.microsoft.com/office/drawing/2014/main" id="{620E99BA-55DC-437D-9504-7E88534C038E}"/>
              </a:ext>
            </a:extLst>
          </p:cNvPr>
          <p:cNvSpPr/>
          <p:nvPr/>
        </p:nvSpPr>
        <p:spPr>
          <a:xfrm rot="5400000">
            <a:off x="6367413" y="5180895"/>
            <a:ext cx="322430" cy="564334"/>
          </a:xfrm>
          <a:prstGeom prst="down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6" name="Arrow: Down 21">
            <a:extLst>
              <a:ext uri="{FF2B5EF4-FFF2-40B4-BE49-F238E27FC236}">
                <a16:creationId xmlns:a16="http://schemas.microsoft.com/office/drawing/2014/main" id="{620E99BA-55DC-437D-9504-7E88534C038E}"/>
              </a:ext>
            </a:extLst>
          </p:cNvPr>
          <p:cNvSpPr/>
          <p:nvPr/>
        </p:nvSpPr>
        <p:spPr>
          <a:xfrm rot="16200000">
            <a:off x="3414919" y="4984539"/>
            <a:ext cx="322430" cy="963442"/>
          </a:xfrm>
          <a:prstGeom prst="down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 name="Cloud 2">
            <a:extLst>
              <a:ext uri="{FF2B5EF4-FFF2-40B4-BE49-F238E27FC236}">
                <a16:creationId xmlns:a16="http://schemas.microsoft.com/office/drawing/2014/main" id="{1A1B8C43-8A90-40D2-965A-F0AC31483F76}"/>
              </a:ext>
            </a:extLst>
          </p:cNvPr>
          <p:cNvSpPr/>
          <p:nvPr/>
        </p:nvSpPr>
        <p:spPr bwMode="auto">
          <a:xfrm>
            <a:off x="4057855" y="4325116"/>
            <a:ext cx="2160952" cy="2304256"/>
          </a:xfrm>
          <a:prstGeom prst="cloud">
            <a:avLst/>
          </a:prstGeom>
          <a:solidFill>
            <a:schemeClr val="accent4"/>
          </a:solidFill>
          <a:ln w="1778" cap="flat" cmpd="sng" algn="ctr">
            <a:solidFill>
              <a:schemeClr val="accent2"/>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noAutofit/>
          </a:bodyPr>
          <a:lstStyle/>
          <a:p>
            <a:pPr algn="ctr" fontAlgn="base">
              <a:lnSpc>
                <a:spcPct val="95000"/>
              </a:lnSpc>
              <a:spcBef>
                <a:spcPct val="0"/>
              </a:spcBef>
              <a:spcAft>
                <a:spcPct val="0"/>
              </a:spcAft>
            </a:pPr>
            <a:r>
              <a:rPr lang="en-US" sz="4000" b="1">
                <a:solidFill>
                  <a:schemeClr val="bg1"/>
                </a:solidFill>
                <a:latin typeface="AU Passata" pitchFamily="34" charset="0"/>
              </a:rPr>
              <a:t>CS now</a:t>
            </a:r>
            <a:endParaRPr lang="da-DK" sz="4000" b="1" err="1">
              <a:solidFill>
                <a:schemeClr val="bg1"/>
              </a:solidFill>
              <a:latin typeface="AU Passata" pitchFamily="34" charset="0"/>
            </a:endParaRPr>
          </a:p>
        </p:txBody>
      </p:sp>
      <p:pic>
        <p:nvPicPr>
          <p:cNvPr id="2" name="Picture 1">
            <a:extLst>
              <a:ext uri="{FF2B5EF4-FFF2-40B4-BE49-F238E27FC236}">
                <a16:creationId xmlns:a16="http://schemas.microsoft.com/office/drawing/2014/main" id="{036A960E-08C8-7277-6015-23D78BA115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55757">
            <a:off x="11102852" y="663281"/>
            <a:ext cx="811371" cy="1086249"/>
          </a:xfrm>
          <a:prstGeom prst="rect">
            <a:avLst/>
          </a:prstGeom>
        </p:spPr>
      </p:pic>
    </p:spTree>
    <p:custDataLst>
      <p:tags r:id="rId1"/>
    </p:custDataLst>
    <p:extLst>
      <p:ext uri="{BB962C8B-B14F-4D97-AF65-F5344CB8AC3E}">
        <p14:creationId xmlns:p14="http://schemas.microsoft.com/office/powerpoint/2010/main" val="293132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xEl>
                                              <p:pRg st="1" end="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xEl>
                                              <p:pRg st="4" end="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xEl>
                                              <p:pRg st="1" end="1"/>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
                                            <p:txEl>
                                              <p:pRg st="2" end="2"/>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uiExpand="1" build="p"/>
      <p:bldP spid="10" grpId="0" animBg="1"/>
      <p:bldP spid="12" grpId="0" uiExpand="1" build="p"/>
      <p:bldP spid="13" grpId="0" uiExpand="1" build="p"/>
      <p:bldP spid="14" grpId="0" animBg="1"/>
      <p:bldP spid="15" grpId="0" animBg="1"/>
      <p:bldP spid="16" grpId="0" animBg="1"/>
      <p:bldP spid="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67D2D5B-CE32-DCE1-56AF-6730FD0695C9}"/>
              </a:ext>
            </a:extLst>
          </p:cNvPr>
          <p:cNvSpPr/>
          <p:nvPr/>
        </p:nvSpPr>
        <p:spPr>
          <a:xfrm>
            <a:off x="5773119" y="6151233"/>
            <a:ext cx="6013342" cy="5495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Montserrat Medium"/>
              <a:ea typeface="+mn-ea"/>
              <a:cs typeface="+mn-cs"/>
            </a:endParaRPr>
          </a:p>
        </p:txBody>
      </p:sp>
      <p:sp>
        <p:nvSpPr>
          <p:cNvPr id="10" name="Text Placeholder 9">
            <a:extLst>
              <a:ext uri="{FF2B5EF4-FFF2-40B4-BE49-F238E27FC236}">
                <a16:creationId xmlns:a16="http://schemas.microsoft.com/office/drawing/2014/main" id="{2F6F0EAB-7F4F-4551-718B-294F3C33F7FE}"/>
              </a:ext>
            </a:extLst>
          </p:cNvPr>
          <p:cNvSpPr>
            <a:spLocks noGrp="1"/>
          </p:cNvSpPr>
          <p:nvPr>
            <p:ph type="body" sz="quarter" idx="12"/>
          </p:nvPr>
        </p:nvSpPr>
        <p:spPr>
          <a:xfrm>
            <a:off x="4720691" y="4088780"/>
            <a:ext cx="7389533" cy="2769220"/>
          </a:xfrm>
        </p:spPr>
        <p:txBody>
          <a:bodyPr/>
          <a:lstStyle/>
          <a:p>
            <a:r>
              <a:rPr lang="en-US" sz="2400" b="1" dirty="0"/>
              <a:t>Practice! </a:t>
            </a:r>
          </a:p>
          <a:p>
            <a:pPr marL="285750" indent="-285750">
              <a:buFont typeface="Arial" panose="020B0604020202020204" pitchFamily="34" charset="0"/>
              <a:buChar char="•"/>
            </a:pPr>
            <a:r>
              <a:rPr lang="en-US" dirty="0"/>
              <a:t>A great way to learn and get inspiration is to participate in citizen science projects!</a:t>
            </a:r>
          </a:p>
          <a:p>
            <a:pPr marL="285750" indent="-285750">
              <a:buFont typeface="Arial" panose="020B0604020202020204" pitchFamily="34" charset="0"/>
              <a:buChar char="•"/>
            </a:pPr>
            <a:r>
              <a:rPr lang="en-US" dirty="0"/>
              <a:t>An easy way is to try out projects on Zooniverse.org (usually around 100 projects)</a:t>
            </a:r>
          </a:p>
          <a:p>
            <a:pPr marL="285750" indent="-285750">
              <a:buFont typeface="Arial" panose="020B0604020202020204" pitchFamily="34" charset="0"/>
              <a:buChar char="•"/>
            </a:pPr>
            <a:r>
              <a:rPr lang="en-US" dirty="0"/>
              <a:t>Try to find local projects you can participate in as well (not necessarily only within your own discipline!)</a:t>
            </a:r>
          </a:p>
          <a:p>
            <a:endParaRPr lang="en-US" b="1" dirty="0"/>
          </a:p>
          <a:p>
            <a:pPr marL="285750" indent="-285750">
              <a:buFont typeface="Arial" panose="020B0604020202020204" pitchFamily="34" charset="0"/>
              <a:buChar char="•"/>
            </a:pPr>
            <a:endParaRPr lang="da-DK" dirty="0"/>
          </a:p>
        </p:txBody>
      </p:sp>
      <p:sp>
        <p:nvSpPr>
          <p:cNvPr id="6" name="Text Placeholder 5">
            <a:extLst>
              <a:ext uri="{FF2B5EF4-FFF2-40B4-BE49-F238E27FC236}">
                <a16:creationId xmlns:a16="http://schemas.microsoft.com/office/drawing/2014/main" id="{C2224CDA-AFC8-8633-045B-1BFE7DC5757D}"/>
              </a:ext>
            </a:extLst>
          </p:cNvPr>
          <p:cNvSpPr>
            <a:spLocks noGrp="1"/>
          </p:cNvSpPr>
          <p:nvPr>
            <p:ph type="body" sz="quarter" idx="11"/>
          </p:nvPr>
        </p:nvSpPr>
        <p:spPr>
          <a:xfrm>
            <a:off x="610940" y="1076042"/>
            <a:ext cx="10963275" cy="422275"/>
          </a:xfrm>
        </p:spPr>
        <p:txBody>
          <a:bodyPr/>
          <a:lstStyle/>
          <a:p>
            <a:r>
              <a:rPr lang="en-US" dirty="0"/>
              <a:t>Some theory and some </a:t>
            </a:r>
            <a:r>
              <a:rPr lang="en-US" dirty="0">
                <a:solidFill>
                  <a:srgbClr val="060606"/>
                </a:solidFill>
              </a:rPr>
              <a:t>practice</a:t>
            </a:r>
            <a:endParaRPr lang="da-DK" dirty="0">
              <a:solidFill>
                <a:srgbClr val="060606"/>
              </a:solidFill>
            </a:endParaRPr>
          </a:p>
        </p:txBody>
      </p:sp>
      <p:sp>
        <p:nvSpPr>
          <p:cNvPr id="2" name="Text Placeholder 1">
            <a:extLst>
              <a:ext uri="{FF2B5EF4-FFF2-40B4-BE49-F238E27FC236}">
                <a16:creationId xmlns:a16="http://schemas.microsoft.com/office/drawing/2014/main" id="{3180A7A1-78F3-30E1-769B-94691207FE59}"/>
              </a:ext>
            </a:extLst>
          </p:cNvPr>
          <p:cNvSpPr>
            <a:spLocks noGrp="1"/>
          </p:cNvSpPr>
          <p:nvPr>
            <p:ph type="body" sz="quarter" idx="10"/>
          </p:nvPr>
        </p:nvSpPr>
        <p:spPr/>
        <p:txBody>
          <a:bodyPr/>
          <a:lstStyle/>
          <a:p>
            <a:r>
              <a:rPr lang="en-US" dirty="0"/>
              <a:t>What researchers need to know about CS</a:t>
            </a:r>
            <a:endParaRPr lang="da-DK" dirty="0"/>
          </a:p>
        </p:txBody>
      </p:sp>
      <p:pic>
        <p:nvPicPr>
          <p:cNvPr id="4" name="Picture 3">
            <a:extLst>
              <a:ext uri="{FF2B5EF4-FFF2-40B4-BE49-F238E27FC236}">
                <a16:creationId xmlns:a16="http://schemas.microsoft.com/office/drawing/2014/main" id="{8133A9F9-8D8D-D924-C58A-694A9E4FF049}"/>
              </a:ext>
            </a:extLst>
          </p:cNvPr>
          <p:cNvPicPr>
            <a:picLocks noChangeAspect="1"/>
          </p:cNvPicPr>
          <p:nvPr/>
        </p:nvPicPr>
        <p:blipFill>
          <a:blip r:embed="rId2">
            <a:alphaModFix amt="35000"/>
          </a:blip>
          <a:stretch>
            <a:fillRect/>
          </a:stretch>
        </p:blipFill>
        <p:spPr>
          <a:xfrm>
            <a:off x="-12607" y="0"/>
            <a:ext cx="12210367" cy="3764614"/>
          </a:xfrm>
          <a:prstGeom prst="rect">
            <a:avLst/>
          </a:prstGeom>
        </p:spPr>
      </p:pic>
      <p:pic>
        <p:nvPicPr>
          <p:cNvPr id="7" name="Picture 6">
            <a:extLst>
              <a:ext uri="{FF2B5EF4-FFF2-40B4-BE49-F238E27FC236}">
                <a16:creationId xmlns:a16="http://schemas.microsoft.com/office/drawing/2014/main" id="{965D029B-3AFA-D774-68AD-66895084FC0F}"/>
              </a:ext>
            </a:extLst>
          </p:cNvPr>
          <p:cNvPicPr>
            <a:picLocks noChangeAspect="1"/>
          </p:cNvPicPr>
          <p:nvPr/>
        </p:nvPicPr>
        <p:blipFill>
          <a:blip r:embed="rId3"/>
          <a:stretch>
            <a:fillRect/>
          </a:stretch>
        </p:blipFill>
        <p:spPr>
          <a:xfrm>
            <a:off x="9732225" y="2663849"/>
            <a:ext cx="2377999" cy="1016204"/>
          </a:xfrm>
          <a:prstGeom prst="rect">
            <a:avLst/>
          </a:prstGeom>
        </p:spPr>
      </p:pic>
      <p:pic>
        <p:nvPicPr>
          <p:cNvPr id="16" name="Picture 15">
            <a:extLst>
              <a:ext uri="{FF2B5EF4-FFF2-40B4-BE49-F238E27FC236}">
                <a16:creationId xmlns:a16="http://schemas.microsoft.com/office/drawing/2014/main" id="{E4313B2C-F4C1-5039-0524-DB3B9E7D13C0}"/>
              </a:ext>
            </a:extLst>
          </p:cNvPr>
          <p:cNvPicPr>
            <a:picLocks noChangeAspect="1"/>
          </p:cNvPicPr>
          <p:nvPr/>
        </p:nvPicPr>
        <p:blipFill rotWithShape="1">
          <a:blip r:embed="rId4"/>
          <a:srcRect b="25395"/>
          <a:stretch/>
        </p:blipFill>
        <p:spPr>
          <a:xfrm>
            <a:off x="-12607" y="3764615"/>
            <a:ext cx="4361583" cy="3093386"/>
          </a:xfrm>
          <a:prstGeom prst="rect">
            <a:avLst/>
          </a:prstGeom>
        </p:spPr>
      </p:pic>
    </p:spTree>
    <p:extLst>
      <p:ext uri="{BB962C8B-B14F-4D97-AF65-F5344CB8AC3E}">
        <p14:creationId xmlns:p14="http://schemas.microsoft.com/office/powerpoint/2010/main" val="20233831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D67CCC5-9AA7-BEB9-8AFA-4254B1F6BBE1}"/>
              </a:ext>
            </a:extLst>
          </p:cNvPr>
          <p:cNvSpPr>
            <a:spLocks noGrp="1"/>
          </p:cNvSpPr>
          <p:nvPr>
            <p:ph type="body" sz="quarter" idx="16"/>
          </p:nvPr>
        </p:nvSpPr>
        <p:spPr>
          <a:xfrm>
            <a:off x="6307421" y="2274888"/>
            <a:ext cx="5594645" cy="3657600"/>
          </a:xfrm>
        </p:spPr>
        <p:txBody>
          <a:bodyPr/>
          <a:lstStyle/>
          <a:p>
            <a:r>
              <a:rPr lang="en-US" sz="2400" b="1" dirty="0"/>
              <a:t>Specific to their role:</a:t>
            </a:r>
          </a:p>
          <a:p>
            <a:pPr marL="342900" indent="-342900">
              <a:buFont typeface="Arial" panose="020B0604020202020204" pitchFamily="34" charset="0"/>
              <a:buChar char="•"/>
            </a:pPr>
            <a:r>
              <a:rPr lang="en-US" dirty="0"/>
              <a:t>Why their role is important for a successful citizen science project</a:t>
            </a:r>
          </a:p>
          <a:p>
            <a:pPr marL="342900" indent="-342900">
              <a:buFont typeface="Arial" panose="020B0604020202020204" pitchFamily="34" charset="0"/>
              <a:buChar char="•"/>
            </a:pPr>
            <a:r>
              <a:rPr lang="en-US" dirty="0"/>
              <a:t>How they can support researchers with citizen science projects, identifying specific tasks: </a:t>
            </a:r>
          </a:p>
          <a:p>
            <a:pPr marL="1028700" lvl="1" indent="-342900"/>
            <a:r>
              <a:rPr lang="en-US" sz="1600" dirty="0"/>
              <a:t>identifying and applying for funding</a:t>
            </a:r>
          </a:p>
          <a:p>
            <a:pPr marL="1028700" lvl="1" indent="-342900"/>
            <a:r>
              <a:rPr lang="en-US" sz="1600" dirty="0"/>
              <a:t>running communications and outreach</a:t>
            </a:r>
          </a:p>
          <a:p>
            <a:pPr marL="1028700" lvl="1" indent="-342900"/>
            <a:r>
              <a:rPr lang="en-US" sz="1600" dirty="0"/>
              <a:t>volunteer management</a:t>
            </a:r>
          </a:p>
          <a:p>
            <a:pPr marL="1028700" lvl="1" indent="-342900"/>
            <a:r>
              <a:rPr lang="en-US" sz="1600" dirty="0"/>
              <a:t>IT platform development &amp; maintenance</a:t>
            </a:r>
          </a:p>
          <a:p>
            <a:pPr marL="1028700" lvl="1" indent="-342900"/>
            <a:r>
              <a:rPr lang="en-US" sz="1600" dirty="0"/>
              <a:t>support on legal and ethical aspects</a:t>
            </a:r>
            <a:endParaRPr lang="en-US" dirty="0"/>
          </a:p>
          <a:p>
            <a:pPr marL="342900" indent="-342900">
              <a:buFont typeface="Arial" panose="020B0604020202020204" pitchFamily="34" charset="0"/>
              <a:buChar char="•"/>
            </a:pPr>
            <a:endParaRPr lang="da-DK" dirty="0"/>
          </a:p>
        </p:txBody>
      </p:sp>
      <p:sp>
        <p:nvSpPr>
          <p:cNvPr id="10" name="Text Placeholder 9">
            <a:extLst>
              <a:ext uri="{FF2B5EF4-FFF2-40B4-BE49-F238E27FC236}">
                <a16:creationId xmlns:a16="http://schemas.microsoft.com/office/drawing/2014/main" id="{2F6F0EAB-7F4F-4551-718B-294F3C33F7FE}"/>
              </a:ext>
            </a:extLst>
          </p:cNvPr>
          <p:cNvSpPr>
            <a:spLocks noGrp="1"/>
          </p:cNvSpPr>
          <p:nvPr>
            <p:ph type="body" sz="quarter" idx="12"/>
          </p:nvPr>
        </p:nvSpPr>
        <p:spPr/>
        <p:txBody>
          <a:bodyPr/>
          <a:lstStyle/>
          <a:p>
            <a:r>
              <a:rPr lang="en-US" sz="2400" b="1" dirty="0"/>
              <a:t>For all: </a:t>
            </a:r>
          </a:p>
          <a:p>
            <a:pPr marL="285750" indent="-285750">
              <a:buFont typeface="Arial" panose="020B0604020202020204" pitchFamily="34" charset="0"/>
              <a:buChar char="•"/>
            </a:pPr>
            <a:r>
              <a:rPr lang="en-US" dirty="0"/>
              <a:t>Theory (but not too much)</a:t>
            </a:r>
          </a:p>
          <a:p>
            <a:pPr marL="285750" indent="-285750">
              <a:buFont typeface="Arial" panose="020B0604020202020204" pitchFamily="34" charset="0"/>
              <a:buChar char="•"/>
            </a:pPr>
            <a:r>
              <a:rPr lang="en-US" dirty="0"/>
              <a:t>What citizen science is (and is not)</a:t>
            </a:r>
          </a:p>
          <a:p>
            <a:pPr marL="971550" lvl="1" indent="-285750"/>
            <a:r>
              <a:rPr lang="en-US" sz="1800" dirty="0"/>
              <a:t>Enable their participation in an ongoing citizen science project (practice)</a:t>
            </a:r>
          </a:p>
          <a:p>
            <a:pPr marL="285750" indent="-285750">
              <a:buFont typeface="Arial" panose="020B0604020202020204" pitchFamily="34" charset="0"/>
              <a:buChar char="•"/>
            </a:pPr>
            <a:r>
              <a:rPr lang="en-US" dirty="0"/>
              <a:t>What the proposed citizen science project is about</a:t>
            </a:r>
          </a:p>
          <a:p>
            <a:pPr marL="285750" indent="-285750">
              <a:buFont typeface="Arial" panose="020B0604020202020204" pitchFamily="34" charset="0"/>
              <a:buChar char="•"/>
            </a:pPr>
            <a:endParaRPr lang="en-US" dirty="0"/>
          </a:p>
        </p:txBody>
      </p:sp>
      <p:sp>
        <p:nvSpPr>
          <p:cNvPr id="2" name="Text Placeholder 1">
            <a:extLst>
              <a:ext uri="{FF2B5EF4-FFF2-40B4-BE49-F238E27FC236}">
                <a16:creationId xmlns:a16="http://schemas.microsoft.com/office/drawing/2014/main" id="{3180A7A1-78F3-30E1-769B-94691207FE59}"/>
              </a:ext>
            </a:extLst>
          </p:cNvPr>
          <p:cNvSpPr>
            <a:spLocks noGrp="1"/>
          </p:cNvSpPr>
          <p:nvPr>
            <p:ph type="body" sz="quarter" idx="10"/>
          </p:nvPr>
        </p:nvSpPr>
        <p:spPr/>
        <p:txBody>
          <a:bodyPr/>
          <a:lstStyle/>
          <a:p>
            <a:r>
              <a:rPr lang="en-US" dirty="0"/>
              <a:t>What other RPO staff need to know about CS</a:t>
            </a:r>
            <a:endParaRPr lang="da-DK" dirty="0"/>
          </a:p>
        </p:txBody>
      </p:sp>
      <p:sp>
        <p:nvSpPr>
          <p:cNvPr id="6" name="Text Placeholder 5">
            <a:extLst>
              <a:ext uri="{FF2B5EF4-FFF2-40B4-BE49-F238E27FC236}">
                <a16:creationId xmlns:a16="http://schemas.microsoft.com/office/drawing/2014/main" id="{C2224CDA-AFC8-8633-045B-1BFE7DC5757D}"/>
              </a:ext>
            </a:extLst>
          </p:cNvPr>
          <p:cNvSpPr>
            <a:spLocks noGrp="1"/>
          </p:cNvSpPr>
          <p:nvPr>
            <p:ph type="body" sz="quarter" idx="11"/>
          </p:nvPr>
        </p:nvSpPr>
        <p:spPr>
          <a:xfrm>
            <a:off x="610940" y="1556010"/>
            <a:ext cx="11291127" cy="422275"/>
          </a:xfrm>
        </p:spPr>
        <p:txBody>
          <a:bodyPr/>
          <a:lstStyle/>
          <a:p>
            <a:r>
              <a:rPr lang="en-US" sz="2800" b="1" dirty="0"/>
              <a:t>Depends who your audience is! </a:t>
            </a:r>
            <a:r>
              <a:rPr lang="en-US" sz="1600" b="1" dirty="0"/>
              <a:t>(communication staff, funding staff, administrators)</a:t>
            </a:r>
            <a:endParaRPr lang="da-DK" sz="1600" dirty="0"/>
          </a:p>
        </p:txBody>
      </p:sp>
    </p:spTree>
    <p:extLst>
      <p:ext uri="{BB962C8B-B14F-4D97-AF65-F5344CB8AC3E}">
        <p14:creationId xmlns:p14="http://schemas.microsoft.com/office/powerpoint/2010/main" val="42446552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F6F0EAB-7F4F-4551-718B-294F3C33F7FE}"/>
              </a:ext>
            </a:extLst>
          </p:cNvPr>
          <p:cNvSpPr>
            <a:spLocks noGrp="1"/>
          </p:cNvSpPr>
          <p:nvPr>
            <p:ph type="body" sz="quarter" idx="12"/>
          </p:nvPr>
        </p:nvSpPr>
        <p:spPr>
          <a:xfrm>
            <a:off x="671351" y="1932878"/>
            <a:ext cx="5476688" cy="4205393"/>
          </a:xfrm>
        </p:spPr>
        <p:txBody>
          <a:bodyPr/>
          <a:lstStyle/>
          <a:p>
            <a:r>
              <a:rPr lang="en-US" sz="2400" b="1" dirty="0"/>
              <a:t>Theory </a:t>
            </a:r>
            <a:r>
              <a:rPr lang="en-US" sz="2000" b="1" dirty="0"/>
              <a:t>(and some cases)</a:t>
            </a:r>
            <a:endParaRPr lang="en-US" b="1" dirty="0"/>
          </a:p>
          <a:p>
            <a:pPr marL="285750" indent="-285750">
              <a:buFont typeface="Arial" panose="020B0604020202020204" pitchFamily="34" charset="0"/>
              <a:buChar char="•"/>
            </a:pPr>
            <a:r>
              <a:rPr lang="en-US" dirty="0"/>
              <a:t>Inspiration from courses, e.g. UCL course (past slide) or SDU course: </a:t>
            </a:r>
          </a:p>
          <a:p>
            <a:pPr marL="971550" lvl="1" indent="-285750"/>
            <a:r>
              <a:rPr lang="en-US" sz="1800" dirty="0"/>
              <a:t>Reasons to include citizens</a:t>
            </a:r>
          </a:p>
          <a:p>
            <a:pPr marL="971550" lvl="1" indent="-285750"/>
            <a:r>
              <a:rPr lang="en-US" sz="1800" dirty="0"/>
              <a:t>Co-creation</a:t>
            </a:r>
          </a:p>
          <a:p>
            <a:pPr marL="971550" lvl="1" indent="-285750"/>
            <a:r>
              <a:rPr lang="en-US" sz="1800" dirty="0"/>
              <a:t>Managing citizen science projects</a:t>
            </a:r>
          </a:p>
          <a:p>
            <a:pPr marL="971550" lvl="1" indent="-285750"/>
            <a:r>
              <a:rPr lang="en-US" sz="1800" dirty="0"/>
              <a:t>Learning to work cross-disciplinarily</a:t>
            </a:r>
          </a:p>
          <a:p>
            <a:pPr marL="971550" lvl="1" indent="-285750"/>
            <a:r>
              <a:rPr lang="en-US" sz="1800" dirty="0"/>
              <a:t>How to contribute to (citizen science) research</a:t>
            </a:r>
          </a:p>
          <a:p>
            <a:pPr marL="0" lvl="1" indent="0">
              <a:buNone/>
            </a:pPr>
            <a:endParaRPr lang="en-US" sz="1800" dirty="0"/>
          </a:p>
          <a:p>
            <a:pPr marL="0" lvl="1" indent="0">
              <a:buNone/>
            </a:pPr>
            <a:r>
              <a:rPr lang="en-US" b="1" dirty="0"/>
              <a:t>Practice</a:t>
            </a:r>
          </a:p>
          <a:p>
            <a:pPr marL="285750" lvl="1" indent="-285750"/>
            <a:r>
              <a:rPr lang="en-US" sz="1800" dirty="0"/>
              <a:t>Include field trips, citizen science project visits and/or conference attendance</a:t>
            </a:r>
          </a:p>
        </p:txBody>
      </p:sp>
      <p:sp>
        <p:nvSpPr>
          <p:cNvPr id="6" name="Text Placeholder 5">
            <a:extLst>
              <a:ext uri="{FF2B5EF4-FFF2-40B4-BE49-F238E27FC236}">
                <a16:creationId xmlns:a16="http://schemas.microsoft.com/office/drawing/2014/main" id="{C2224CDA-AFC8-8633-045B-1BFE7DC5757D}"/>
              </a:ext>
            </a:extLst>
          </p:cNvPr>
          <p:cNvSpPr>
            <a:spLocks noGrp="1"/>
          </p:cNvSpPr>
          <p:nvPr>
            <p:ph type="body" sz="quarter" idx="11"/>
          </p:nvPr>
        </p:nvSpPr>
        <p:spPr>
          <a:xfrm>
            <a:off x="671103" y="1281825"/>
            <a:ext cx="10963275" cy="422275"/>
          </a:xfrm>
        </p:spPr>
        <p:txBody>
          <a:bodyPr/>
          <a:lstStyle/>
          <a:p>
            <a:r>
              <a:rPr lang="en-US" dirty="0"/>
              <a:t>Some theory and some practice</a:t>
            </a:r>
            <a:endParaRPr lang="da-DK" dirty="0"/>
          </a:p>
        </p:txBody>
      </p:sp>
      <p:sp>
        <p:nvSpPr>
          <p:cNvPr id="2" name="Text Placeholder 1">
            <a:extLst>
              <a:ext uri="{FF2B5EF4-FFF2-40B4-BE49-F238E27FC236}">
                <a16:creationId xmlns:a16="http://schemas.microsoft.com/office/drawing/2014/main" id="{3180A7A1-78F3-30E1-769B-94691207FE59}"/>
              </a:ext>
            </a:extLst>
          </p:cNvPr>
          <p:cNvSpPr>
            <a:spLocks noGrp="1"/>
          </p:cNvSpPr>
          <p:nvPr>
            <p:ph type="body" sz="quarter" idx="10"/>
          </p:nvPr>
        </p:nvSpPr>
        <p:spPr/>
        <p:txBody>
          <a:bodyPr/>
          <a:lstStyle/>
          <a:p>
            <a:r>
              <a:rPr lang="en-US" dirty="0"/>
              <a:t>What students need to know about CS</a:t>
            </a:r>
            <a:endParaRPr lang="da-DK" dirty="0"/>
          </a:p>
        </p:txBody>
      </p:sp>
      <p:pic>
        <p:nvPicPr>
          <p:cNvPr id="5" name="Picture 4">
            <a:hlinkClick r:id="rId2"/>
            <a:extLst>
              <a:ext uri="{FF2B5EF4-FFF2-40B4-BE49-F238E27FC236}">
                <a16:creationId xmlns:a16="http://schemas.microsoft.com/office/drawing/2014/main" id="{AC52E8A2-AA15-93AD-2F12-E4EBF4A9FB9C}"/>
              </a:ext>
            </a:extLst>
          </p:cNvPr>
          <p:cNvPicPr>
            <a:picLocks noChangeAspect="1"/>
          </p:cNvPicPr>
          <p:nvPr/>
        </p:nvPicPr>
        <p:blipFill rotWithShape="1">
          <a:blip r:embed="rId3"/>
          <a:srcRect b="2613"/>
          <a:stretch/>
        </p:blipFill>
        <p:spPr>
          <a:xfrm>
            <a:off x="9592513" y="0"/>
            <a:ext cx="2599488" cy="2215376"/>
          </a:xfrm>
          <a:prstGeom prst="rect">
            <a:avLst/>
          </a:prstGeom>
        </p:spPr>
      </p:pic>
      <p:pic>
        <p:nvPicPr>
          <p:cNvPr id="8" name="Picture 7">
            <a:extLst>
              <a:ext uri="{FF2B5EF4-FFF2-40B4-BE49-F238E27FC236}">
                <a16:creationId xmlns:a16="http://schemas.microsoft.com/office/drawing/2014/main" id="{C8319F57-455E-0EDA-6EEF-59636E75516F}"/>
              </a:ext>
            </a:extLst>
          </p:cNvPr>
          <p:cNvPicPr>
            <a:picLocks noChangeAspect="1"/>
          </p:cNvPicPr>
          <p:nvPr/>
        </p:nvPicPr>
        <p:blipFill rotWithShape="1">
          <a:blip r:embed="rId4"/>
          <a:srcRect t="1" r="927" b="534"/>
          <a:stretch/>
        </p:blipFill>
        <p:spPr>
          <a:xfrm>
            <a:off x="6763014" y="2593000"/>
            <a:ext cx="5369513" cy="2700111"/>
          </a:xfrm>
          <a:prstGeom prst="rect">
            <a:avLst/>
          </a:prstGeom>
        </p:spPr>
      </p:pic>
    </p:spTree>
    <p:extLst>
      <p:ext uri="{BB962C8B-B14F-4D97-AF65-F5344CB8AC3E}">
        <p14:creationId xmlns:p14="http://schemas.microsoft.com/office/powerpoint/2010/main" val="1989045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67D2D5B-CE32-DCE1-56AF-6730FD0695C9}"/>
              </a:ext>
            </a:extLst>
          </p:cNvPr>
          <p:cNvSpPr/>
          <p:nvPr/>
        </p:nvSpPr>
        <p:spPr>
          <a:xfrm>
            <a:off x="5773119" y="6151233"/>
            <a:ext cx="6013342" cy="5495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Montserrat Medium"/>
              <a:ea typeface="+mn-ea"/>
              <a:cs typeface="+mn-cs"/>
            </a:endParaRPr>
          </a:p>
        </p:txBody>
      </p:sp>
      <p:sp>
        <p:nvSpPr>
          <p:cNvPr id="10" name="Text Placeholder 9">
            <a:extLst>
              <a:ext uri="{FF2B5EF4-FFF2-40B4-BE49-F238E27FC236}">
                <a16:creationId xmlns:a16="http://schemas.microsoft.com/office/drawing/2014/main" id="{2F6F0EAB-7F4F-4551-718B-294F3C33F7FE}"/>
              </a:ext>
            </a:extLst>
          </p:cNvPr>
          <p:cNvSpPr>
            <a:spLocks noGrp="1"/>
          </p:cNvSpPr>
          <p:nvPr>
            <p:ph type="body" sz="quarter" idx="12"/>
          </p:nvPr>
        </p:nvSpPr>
        <p:spPr>
          <a:xfrm>
            <a:off x="4720691" y="4088780"/>
            <a:ext cx="7389533" cy="2769220"/>
          </a:xfrm>
        </p:spPr>
        <p:txBody>
          <a:bodyPr/>
          <a:lstStyle/>
          <a:p>
            <a:r>
              <a:rPr lang="en-US" sz="2400" b="1" dirty="0"/>
              <a:t>Practice! </a:t>
            </a:r>
          </a:p>
          <a:p>
            <a:pPr marL="285750" indent="-285750">
              <a:buFont typeface="Arial" panose="020B0604020202020204" pitchFamily="34" charset="0"/>
              <a:buChar char="•"/>
            </a:pPr>
            <a:r>
              <a:rPr lang="en-US" dirty="0"/>
              <a:t>A great way to enhance understanding and learn is to participate in citizen science projects!</a:t>
            </a:r>
          </a:p>
          <a:p>
            <a:pPr marL="285750" indent="-285750">
              <a:buFont typeface="Arial" panose="020B0604020202020204" pitchFamily="34" charset="0"/>
              <a:buChar char="•"/>
            </a:pPr>
            <a:r>
              <a:rPr lang="en-US" dirty="0"/>
              <a:t>An easy way is to try out projects on Zooniverse.org (usually around 100 projects)</a:t>
            </a:r>
          </a:p>
          <a:p>
            <a:pPr marL="285750" indent="-285750">
              <a:buFont typeface="Arial" panose="020B0604020202020204" pitchFamily="34" charset="0"/>
              <a:buChar char="•"/>
            </a:pPr>
            <a:r>
              <a:rPr lang="en-US" dirty="0"/>
              <a:t>Try to find local projects your students can participate in as well (not necessarily only within their own discipline!)</a:t>
            </a:r>
          </a:p>
          <a:p>
            <a:endParaRPr lang="en-US" b="1" dirty="0"/>
          </a:p>
          <a:p>
            <a:pPr marL="285750" indent="-285750">
              <a:buFont typeface="Arial" panose="020B0604020202020204" pitchFamily="34" charset="0"/>
              <a:buChar char="•"/>
            </a:pPr>
            <a:endParaRPr lang="da-DK" dirty="0"/>
          </a:p>
        </p:txBody>
      </p:sp>
      <p:sp>
        <p:nvSpPr>
          <p:cNvPr id="6" name="Text Placeholder 5">
            <a:extLst>
              <a:ext uri="{FF2B5EF4-FFF2-40B4-BE49-F238E27FC236}">
                <a16:creationId xmlns:a16="http://schemas.microsoft.com/office/drawing/2014/main" id="{C2224CDA-AFC8-8633-045B-1BFE7DC5757D}"/>
              </a:ext>
            </a:extLst>
          </p:cNvPr>
          <p:cNvSpPr>
            <a:spLocks noGrp="1"/>
          </p:cNvSpPr>
          <p:nvPr>
            <p:ph type="body" sz="quarter" idx="11"/>
          </p:nvPr>
        </p:nvSpPr>
        <p:spPr>
          <a:xfrm>
            <a:off x="610940" y="1076042"/>
            <a:ext cx="10963275" cy="422275"/>
          </a:xfrm>
        </p:spPr>
        <p:txBody>
          <a:bodyPr/>
          <a:lstStyle/>
          <a:p>
            <a:r>
              <a:rPr lang="en-US" dirty="0"/>
              <a:t>Some theory and some </a:t>
            </a:r>
            <a:r>
              <a:rPr lang="en-US" dirty="0">
                <a:solidFill>
                  <a:srgbClr val="060606"/>
                </a:solidFill>
              </a:rPr>
              <a:t>practice</a:t>
            </a:r>
            <a:endParaRPr lang="da-DK" dirty="0">
              <a:solidFill>
                <a:srgbClr val="060606"/>
              </a:solidFill>
            </a:endParaRPr>
          </a:p>
        </p:txBody>
      </p:sp>
      <p:sp>
        <p:nvSpPr>
          <p:cNvPr id="2" name="Text Placeholder 1">
            <a:extLst>
              <a:ext uri="{FF2B5EF4-FFF2-40B4-BE49-F238E27FC236}">
                <a16:creationId xmlns:a16="http://schemas.microsoft.com/office/drawing/2014/main" id="{3180A7A1-78F3-30E1-769B-94691207FE59}"/>
              </a:ext>
            </a:extLst>
          </p:cNvPr>
          <p:cNvSpPr>
            <a:spLocks noGrp="1"/>
          </p:cNvSpPr>
          <p:nvPr>
            <p:ph type="body" sz="quarter" idx="10"/>
          </p:nvPr>
        </p:nvSpPr>
        <p:spPr/>
        <p:txBody>
          <a:bodyPr/>
          <a:lstStyle/>
          <a:p>
            <a:r>
              <a:rPr lang="en-US" dirty="0"/>
              <a:t>What students need to know about CS</a:t>
            </a:r>
            <a:endParaRPr lang="da-DK" dirty="0"/>
          </a:p>
        </p:txBody>
      </p:sp>
      <p:pic>
        <p:nvPicPr>
          <p:cNvPr id="4" name="Picture 3">
            <a:extLst>
              <a:ext uri="{FF2B5EF4-FFF2-40B4-BE49-F238E27FC236}">
                <a16:creationId xmlns:a16="http://schemas.microsoft.com/office/drawing/2014/main" id="{8133A9F9-8D8D-D924-C58A-694A9E4FF049}"/>
              </a:ext>
            </a:extLst>
          </p:cNvPr>
          <p:cNvPicPr>
            <a:picLocks noChangeAspect="1"/>
          </p:cNvPicPr>
          <p:nvPr/>
        </p:nvPicPr>
        <p:blipFill>
          <a:blip r:embed="rId2">
            <a:alphaModFix amt="35000"/>
          </a:blip>
          <a:stretch>
            <a:fillRect/>
          </a:stretch>
        </p:blipFill>
        <p:spPr>
          <a:xfrm>
            <a:off x="-18367" y="1"/>
            <a:ext cx="12210367" cy="3764614"/>
          </a:xfrm>
          <a:prstGeom prst="rect">
            <a:avLst/>
          </a:prstGeom>
        </p:spPr>
      </p:pic>
      <p:pic>
        <p:nvPicPr>
          <p:cNvPr id="7" name="Picture 6">
            <a:extLst>
              <a:ext uri="{FF2B5EF4-FFF2-40B4-BE49-F238E27FC236}">
                <a16:creationId xmlns:a16="http://schemas.microsoft.com/office/drawing/2014/main" id="{965D029B-3AFA-D774-68AD-66895084FC0F}"/>
              </a:ext>
            </a:extLst>
          </p:cNvPr>
          <p:cNvPicPr>
            <a:picLocks noChangeAspect="1"/>
          </p:cNvPicPr>
          <p:nvPr/>
        </p:nvPicPr>
        <p:blipFill>
          <a:blip r:embed="rId3"/>
          <a:stretch>
            <a:fillRect/>
          </a:stretch>
        </p:blipFill>
        <p:spPr>
          <a:xfrm>
            <a:off x="9732225" y="2663849"/>
            <a:ext cx="2377999" cy="1016204"/>
          </a:xfrm>
          <a:prstGeom prst="rect">
            <a:avLst/>
          </a:prstGeom>
        </p:spPr>
      </p:pic>
      <p:pic>
        <p:nvPicPr>
          <p:cNvPr id="16" name="Picture 15">
            <a:extLst>
              <a:ext uri="{FF2B5EF4-FFF2-40B4-BE49-F238E27FC236}">
                <a16:creationId xmlns:a16="http://schemas.microsoft.com/office/drawing/2014/main" id="{E4313B2C-F4C1-5039-0524-DB3B9E7D13C0}"/>
              </a:ext>
            </a:extLst>
          </p:cNvPr>
          <p:cNvPicPr>
            <a:picLocks noChangeAspect="1"/>
          </p:cNvPicPr>
          <p:nvPr/>
        </p:nvPicPr>
        <p:blipFill rotWithShape="1">
          <a:blip r:embed="rId4"/>
          <a:srcRect b="25395"/>
          <a:stretch/>
        </p:blipFill>
        <p:spPr>
          <a:xfrm>
            <a:off x="-12607" y="3764615"/>
            <a:ext cx="4361583" cy="3093386"/>
          </a:xfrm>
          <a:prstGeom prst="rect">
            <a:avLst/>
          </a:prstGeom>
        </p:spPr>
      </p:pic>
    </p:spTree>
    <p:extLst>
      <p:ext uri="{BB962C8B-B14F-4D97-AF65-F5344CB8AC3E}">
        <p14:creationId xmlns:p14="http://schemas.microsoft.com/office/powerpoint/2010/main" val="22778509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02578F-59B5-C6C9-B6AC-4C8D1D90B1EB}"/>
              </a:ext>
            </a:extLst>
          </p:cNvPr>
          <p:cNvSpPr>
            <a:spLocks noGrp="1"/>
          </p:cNvSpPr>
          <p:nvPr>
            <p:ph type="body" sz="quarter" idx="12"/>
          </p:nvPr>
        </p:nvSpPr>
        <p:spPr>
          <a:xfrm>
            <a:off x="648358" y="2316692"/>
            <a:ext cx="6124149" cy="3657600"/>
          </a:xfrm>
        </p:spPr>
        <p:txBody>
          <a:bodyPr/>
          <a:lstStyle/>
          <a:p>
            <a:r>
              <a:rPr lang="en-US" sz="2400" b="1" dirty="0"/>
              <a:t>Choose the important points to cover for your audience and project (e.g. from list on the right)</a:t>
            </a:r>
          </a:p>
          <a:p>
            <a:pPr marL="285750" indent="-285750">
              <a:buFont typeface="Arial" panose="020B0604020202020204" pitchFamily="34" charset="0"/>
              <a:buChar char="•"/>
            </a:pPr>
            <a:r>
              <a:rPr lang="da-DK" dirty="0"/>
              <a:t>In </a:t>
            </a:r>
            <a:r>
              <a:rPr lang="da-DK" dirty="0" err="1"/>
              <a:t>our</a:t>
            </a:r>
            <a:r>
              <a:rPr lang="da-DK" dirty="0"/>
              <a:t> 2-hour citizen science TTT, </a:t>
            </a:r>
            <a:r>
              <a:rPr lang="da-DK" dirty="0" err="1"/>
              <a:t>we</a:t>
            </a:r>
            <a:r>
              <a:rPr lang="da-DK" dirty="0"/>
              <a:t> </a:t>
            </a:r>
            <a:r>
              <a:rPr lang="da-DK" dirty="0" err="1"/>
              <a:t>focused</a:t>
            </a:r>
            <a:r>
              <a:rPr lang="da-DK" dirty="0"/>
              <a:t> on: </a:t>
            </a:r>
          </a:p>
          <a:p>
            <a:pPr marL="971550" lvl="1" indent="-285750"/>
            <a:r>
              <a:rPr lang="da-DK" sz="1800" dirty="0" err="1"/>
              <a:t>Audiences</a:t>
            </a:r>
            <a:r>
              <a:rPr lang="da-DK" sz="1800" dirty="0"/>
              <a:t> and stakeholders</a:t>
            </a:r>
          </a:p>
          <a:p>
            <a:pPr marL="971550" lvl="1" indent="-285750"/>
            <a:r>
              <a:rPr lang="da-DK" sz="1800" dirty="0"/>
              <a:t>Training design</a:t>
            </a:r>
          </a:p>
          <a:p>
            <a:pPr marL="971550" lvl="1" indent="-285750"/>
            <a:r>
              <a:rPr lang="da-DK" sz="1800" dirty="0" err="1"/>
              <a:t>Identifying</a:t>
            </a:r>
            <a:r>
              <a:rPr lang="da-DK" sz="1800" dirty="0"/>
              <a:t> </a:t>
            </a:r>
            <a:r>
              <a:rPr lang="da-DK" sz="1800" dirty="0" err="1"/>
              <a:t>challenges</a:t>
            </a:r>
            <a:r>
              <a:rPr lang="da-DK" sz="1800" dirty="0"/>
              <a:t> and solutions to </a:t>
            </a:r>
            <a:r>
              <a:rPr lang="da-DK" sz="1800" dirty="0" err="1"/>
              <a:t>implementing</a:t>
            </a:r>
            <a:r>
              <a:rPr lang="da-DK" sz="1800" dirty="0"/>
              <a:t> the </a:t>
            </a:r>
            <a:r>
              <a:rPr lang="da-DK" sz="1800" dirty="0" err="1"/>
              <a:t>suggested</a:t>
            </a:r>
            <a:r>
              <a:rPr lang="da-DK" sz="1800" dirty="0"/>
              <a:t> </a:t>
            </a:r>
            <a:r>
              <a:rPr lang="da-DK" sz="1800" dirty="0" err="1"/>
              <a:t>training</a:t>
            </a:r>
            <a:endParaRPr lang="da-DK" sz="1800" dirty="0"/>
          </a:p>
        </p:txBody>
      </p:sp>
      <p:sp>
        <p:nvSpPr>
          <p:cNvPr id="3" name="Text Placeholder 2">
            <a:extLst>
              <a:ext uri="{FF2B5EF4-FFF2-40B4-BE49-F238E27FC236}">
                <a16:creationId xmlns:a16="http://schemas.microsoft.com/office/drawing/2014/main" id="{64EBCF3A-AC4E-3F6A-CF1D-DC0A97B0F1AD}"/>
              </a:ext>
            </a:extLst>
          </p:cNvPr>
          <p:cNvSpPr>
            <a:spLocks noGrp="1"/>
          </p:cNvSpPr>
          <p:nvPr>
            <p:ph type="body" sz="quarter" idx="11"/>
          </p:nvPr>
        </p:nvSpPr>
        <p:spPr>
          <a:xfrm>
            <a:off x="648111" y="1597814"/>
            <a:ext cx="6830640" cy="422275"/>
          </a:xfrm>
        </p:spPr>
        <p:txBody>
          <a:bodyPr/>
          <a:lstStyle/>
          <a:p>
            <a:r>
              <a:rPr lang="en-US" dirty="0"/>
              <a:t>Training more trainers</a:t>
            </a:r>
            <a:endParaRPr lang="da-DK" dirty="0"/>
          </a:p>
        </p:txBody>
      </p:sp>
      <p:sp>
        <p:nvSpPr>
          <p:cNvPr id="4" name="Text Placeholder 3">
            <a:extLst>
              <a:ext uri="{FF2B5EF4-FFF2-40B4-BE49-F238E27FC236}">
                <a16:creationId xmlns:a16="http://schemas.microsoft.com/office/drawing/2014/main" id="{C7412BD3-6416-C2C3-C844-3D5BC50BF44A}"/>
              </a:ext>
            </a:extLst>
          </p:cNvPr>
          <p:cNvSpPr>
            <a:spLocks noGrp="1"/>
          </p:cNvSpPr>
          <p:nvPr>
            <p:ph type="body" sz="quarter" idx="10"/>
          </p:nvPr>
        </p:nvSpPr>
        <p:spPr/>
        <p:txBody>
          <a:bodyPr/>
          <a:lstStyle/>
          <a:p>
            <a:r>
              <a:rPr lang="en-US" dirty="0"/>
              <a:t>Train-the-Trainer (TTT) concept</a:t>
            </a:r>
            <a:endParaRPr lang="da-DK" dirty="0"/>
          </a:p>
        </p:txBody>
      </p:sp>
      <p:graphicFrame>
        <p:nvGraphicFramePr>
          <p:cNvPr id="5" name="Diagram 4">
            <a:extLst>
              <a:ext uri="{FF2B5EF4-FFF2-40B4-BE49-F238E27FC236}">
                <a16:creationId xmlns:a16="http://schemas.microsoft.com/office/drawing/2014/main" id="{6581E39C-EAF7-6EF1-A89A-0CD8E4D6C655}"/>
              </a:ext>
            </a:extLst>
          </p:cNvPr>
          <p:cNvGraphicFramePr/>
          <p:nvPr/>
        </p:nvGraphicFramePr>
        <p:xfrm>
          <a:off x="6962935" y="171595"/>
          <a:ext cx="5052741" cy="2709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Rounded Corners 5">
            <a:extLst>
              <a:ext uri="{FF2B5EF4-FFF2-40B4-BE49-F238E27FC236}">
                <a16:creationId xmlns:a16="http://schemas.microsoft.com/office/drawing/2014/main" id="{624FB78F-C377-2744-37BC-A7F572BF35CA}"/>
              </a:ext>
            </a:extLst>
          </p:cNvPr>
          <p:cNvSpPr/>
          <p:nvPr/>
        </p:nvSpPr>
        <p:spPr>
          <a:xfrm>
            <a:off x="8675265" y="868191"/>
            <a:ext cx="1516949" cy="20815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ontserrat Medium"/>
                <a:ea typeface="+mn-ea"/>
                <a:cs typeface="+mn-cs"/>
              </a:rPr>
              <a:t>Train-the-Trainer</a:t>
            </a:r>
            <a:endParaRPr kumimoji="0" lang="da-DK" sz="1200" b="0" i="0" u="none" strike="noStrike" kern="1200" cap="none" spc="0" normalizeH="0" baseline="0" noProof="0" dirty="0">
              <a:ln>
                <a:noFill/>
              </a:ln>
              <a:solidFill>
                <a:srgbClr val="FFFFFF"/>
              </a:solidFill>
              <a:effectLst/>
              <a:uLnTx/>
              <a:uFillTx/>
              <a:latin typeface="Montserrat Medium"/>
              <a:ea typeface="+mn-ea"/>
              <a:cs typeface="+mn-cs"/>
            </a:endParaRPr>
          </a:p>
        </p:txBody>
      </p:sp>
      <p:pic>
        <p:nvPicPr>
          <p:cNvPr id="8" name="Picture 7">
            <a:extLst>
              <a:ext uri="{FF2B5EF4-FFF2-40B4-BE49-F238E27FC236}">
                <a16:creationId xmlns:a16="http://schemas.microsoft.com/office/drawing/2014/main" id="{62205BCE-97D6-F664-82A1-B08A2818266E}"/>
              </a:ext>
            </a:extLst>
          </p:cNvPr>
          <p:cNvPicPr>
            <a:picLocks noChangeAspect="1"/>
          </p:cNvPicPr>
          <p:nvPr/>
        </p:nvPicPr>
        <p:blipFill rotWithShape="1">
          <a:blip r:embed="rId7"/>
          <a:srcRect b="51777"/>
          <a:stretch/>
        </p:blipFill>
        <p:spPr>
          <a:xfrm>
            <a:off x="7139996" y="4556840"/>
            <a:ext cx="2349309" cy="1647849"/>
          </a:xfrm>
          <a:prstGeom prst="rect">
            <a:avLst/>
          </a:prstGeom>
        </p:spPr>
      </p:pic>
      <p:pic>
        <p:nvPicPr>
          <p:cNvPr id="10" name="Picture 9">
            <a:extLst>
              <a:ext uri="{FF2B5EF4-FFF2-40B4-BE49-F238E27FC236}">
                <a16:creationId xmlns:a16="http://schemas.microsoft.com/office/drawing/2014/main" id="{73666A31-8CB3-BA4B-3B39-8366E044A450}"/>
              </a:ext>
            </a:extLst>
          </p:cNvPr>
          <p:cNvPicPr>
            <a:picLocks noChangeAspect="1"/>
          </p:cNvPicPr>
          <p:nvPr/>
        </p:nvPicPr>
        <p:blipFill>
          <a:blip r:embed="rId8"/>
          <a:stretch>
            <a:fillRect/>
          </a:stretch>
        </p:blipFill>
        <p:spPr>
          <a:xfrm>
            <a:off x="7123926" y="3133421"/>
            <a:ext cx="4619625" cy="1313423"/>
          </a:xfrm>
          <a:prstGeom prst="rect">
            <a:avLst/>
          </a:prstGeom>
        </p:spPr>
      </p:pic>
      <p:pic>
        <p:nvPicPr>
          <p:cNvPr id="11" name="Picture 10">
            <a:extLst>
              <a:ext uri="{FF2B5EF4-FFF2-40B4-BE49-F238E27FC236}">
                <a16:creationId xmlns:a16="http://schemas.microsoft.com/office/drawing/2014/main" id="{CE1B6F26-5F80-1D6A-FEC7-B58A66D9FBAF}"/>
              </a:ext>
            </a:extLst>
          </p:cNvPr>
          <p:cNvPicPr>
            <a:picLocks noChangeAspect="1"/>
          </p:cNvPicPr>
          <p:nvPr/>
        </p:nvPicPr>
        <p:blipFill rotWithShape="1">
          <a:blip r:embed="rId7"/>
          <a:srcRect t="50724"/>
          <a:stretch/>
        </p:blipFill>
        <p:spPr>
          <a:xfrm>
            <a:off x="9489305" y="4556840"/>
            <a:ext cx="2349309" cy="1683835"/>
          </a:xfrm>
          <a:prstGeom prst="rect">
            <a:avLst/>
          </a:prstGeom>
        </p:spPr>
      </p:pic>
      <p:sp>
        <p:nvSpPr>
          <p:cNvPr id="12" name="Rectangle 11">
            <a:extLst>
              <a:ext uri="{FF2B5EF4-FFF2-40B4-BE49-F238E27FC236}">
                <a16:creationId xmlns:a16="http://schemas.microsoft.com/office/drawing/2014/main" id="{94505B76-707D-E0C7-434F-813CA4750DE3}"/>
              </a:ext>
            </a:extLst>
          </p:cNvPr>
          <p:cNvSpPr/>
          <p:nvPr/>
        </p:nvSpPr>
        <p:spPr>
          <a:xfrm>
            <a:off x="5773119" y="6151233"/>
            <a:ext cx="6013342" cy="5495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Montserrat Medium"/>
              <a:ea typeface="+mn-ea"/>
              <a:cs typeface="+mn-cs"/>
            </a:endParaRPr>
          </a:p>
        </p:txBody>
      </p:sp>
      <p:sp>
        <p:nvSpPr>
          <p:cNvPr id="13" name="Rectangle 12">
            <a:extLst>
              <a:ext uri="{FF2B5EF4-FFF2-40B4-BE49-F238E27FC236}">
                <a16:creationId xmlns:a16="http://schemas.microsoft.com/office/drawing/2014/main" id="{BB80EFB0-71B9-E8F2-B523-FB3A4AD46086}"/>
              </a:ext>
            </a:extLst>
          </p:cNvPr>
          <p:cNvSpPr/>
          <p:nvPr/>
        </p:nvSpPr>
        <p:spPr>
          <a:xfrm>
            <a:off x="8314650" y="6381630"/>
            <a:ext cx="3683241" cy="1994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60606"/>
                </a:solidFill>
                <a:effectLst/>
                <a:uLnTx/>
                <a:uFillTx/>
                <a:latin typeface="Montserrat Medium"/>
                <a:ea typeface="+mn-ea"/>
                <a:cs typeface="+mn-cs"/>
              </a:rPr>
              <a:t>MOOC course on EU-</a:t>
            </a:r>
            <a:r>
              <a:rPr kumimoji="0" lang="en-US" sz="1200" b="0" i="0" u="none" strike="noStrike" kern="1200" cap="none" spc="0" normalizeH="0" baseline="0" noProof="0" dirty="0" err="1">
                <a:ln>
                  <a:noFill/>
                </a:ln>
                <a:solidFill>
                  <a:srgbClr val="060606"/>
                </a:solidFill>
                <a:effectLst/>
                <a:uLnTx/>
                <a:uFillTx/>
                <a:latin typeface="Montserrat Medium"/>
                <a:ea typeface="+mn-ea"/>
                <a:cs typeface="+mn-cs"/>
              </a:rPr>
              <a:t>citizen.science</a:t>
            </a:r>
            <a:endParaRPr kumimoji="0" lang="da-DK" sz="1200" b="0" i="0" u="none" strike="noStrike" kern="1200" cap="none" spc="0" normalizeH="0" baseline="0" noProof="0" dirty="0">
              <a:ln>
                <a:noFill/>
              </a:ln>
              <a:solidFill>
                <a:srgbClr val="060606"/>
              </a:solidFill>
              <a:effectLst/>
              <a:uLnTx/>
              <a:uFillTx/>
              <a:latin typeface="Montserrat Medium"/>
              <a:ea typeface="+mn-ea"/>
              <a:cs typeface="+mn-cs"/>
            </a:endParaRPr>
          </a:p>
        </p:txBody>
      </p:sp>
    </p:spTree>
    <p:extLst>
      <p:ext uri="{BB962C8B-B14F-4D97-AF65-F5344CB8AC3E}">
        <p14:creationId xmlns:p14="http://schemas.microsoft.com/office/powerpoint/2010/main" val="146153679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B4E6E3-01C5-413D-96FB-E9D57D759081}"/>
              </a:ext>
            </a:extLst>
          </p:cNvPr>
          <p:cNvSpPr>
            <a:spLocks noGrp="1"/>
          </p:cNvSpPr>
          <p:nvPr>
            <p:ph type="body" sz="quarter" idx="10"/>
          </p:nvPr>
        </p:nvSpPr>
        <p:spPr>
          <a:xfrm>
            <a:off x="2351655" y="459400"/>
            <a:ext cx="9751445" cy="422275"/>
          </a:xfrm>
        </p:spPr>
        <p:txBody>
          <a:bodyPr/>
          <a:lstStyle/>
          <a:p>
            <a:r>
              <a:rPr lang="it-IT" dirty="0"/>
              <a:t>Stakeholder Analysis: Timing of Participant training</a:t>
            </a:r>
          </a:p>
        </p:txBody>
      </p:sp>
      <p:cxnSp>
        <p:nvCxnSpPr>
          <p:cNvPr id="6" name="Straight Arrow Connector 5">
            <a:extLst>
              <a:ext uri="{FF2B5EF4-FFF2-40B4-BE49-F238E27FC236}">
                <a16:creationId xmlns:a16="http://schemas.microsoft.com/office/drawing/2014/main" id="{32952924-B9AD-4CE8-B1E5-2E3A5EA047E8}"/>
              </a:ext>
            </a:extLst>
          </p:cNvPr>
          <p:cNvCxnSpPr>
            <a:cxnSpLocks/>
          </p:cNvCxnSpPr>
          <p:nvPr/>
        </p:nvCxnSpPr>
        <p:spPr>
          <a:xfrm>
            <a:off x="1130300" y="5148118"/>
            <a:ext cx="1039996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B0AF7C8-36B1-4370-BBA2-DCD42E442C9D}"/>
              </a:ext>
            </a:extLst>
          </p:cNvPr>
          <p:cNvSpPr txBox="1"/>
          <p:nvPr/>
        </p:nvSpPr>
        <p:spPr>
          <a:xfrm>
            <a:off x="331200" y="1471756"/>
            <a:ext cx="558699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48235"/>
                </a:solidFill>
                <a:effectLst/>
                <a:uLnTx/>
                <a:uFillTx/>
                <a:latin typeface="Montserrat Medium"/>
                <a:ea typeface="+mn-ea"/>
                <a:cs typeface="+mn-cs"/>
              </a:rPr>
              <a:t>Stakeholders – </a:t>
            </a:r>
            <a:r>
              <a:rPr kumimoji="0" lang="en-US" sz="1600" b="0" i="1" u="none" strike="noStrike" kern="1200" cap="none" spc="0" normalizeH="0" baseline="0" noProof="0">
                <a:ln>
                  <a:noFill/>
                </a:ln>
                <a:solidFill>
                  <a:srgbClr val="548235"/>
                </a:solidFill>
                <a:effectLst/>
                <a:uLnTx/>
                <a:uFillTx/>
                <a:latin typeface="Montserrat Medium"/>
                <a:ea typeface="+mn-ea"/>
                <a:cs typeface="+mn-cs"/>
              </a:rPr>
              <a:t>any change agents?</a:t>
            </a:r>
            <a:endParaRPr kumimoji="0" lang="da-DK" sz="1600" b="0" i="0" u="none" strike="noStrike" kern="1200" cap="none" spc="0" normalizeH="0" baseline="0" noProof="0">
              <a:ln>
                <a:noFill/>
              </a:ln>
              <a:solidFill>
                <a:srgbClr val="548235"/>
              </a:solidFill>
              <a:effectLst/>
              <a:uLnTx/>
              <a:uFillTx/>
              <a:latin typeface="Montserrat Medium"/>
              <a:ea typeface="+mn-ea"/>
              <a:cs typeface="+mn-cs"/>
            </a:endParaRPr>
          </a:p>
        </p:txBody>
      </p:sp>
      <p:sp>
        <p:nvSpPr>
          <p:cNvPr id="12" name="TextBox 11">
            <a:extLst>
              <a:ext uri="{FF2B5EF4-FFF2-40B4-BE49-F238E27FC236}">
                <a16:creationId xmlns:a16="http://schemas.microsoft.com/office/drawing/2014/main" id="{D9653A6E-BEB0-4AAA-BBE8-C197E5C1DC24}"/>
              </a:ext>
            </a:extLst>
          </p:cNvPr>
          <p:cNvSpPr txBox="1"/>
          <p:nvPr/>
        </p:nvSpPr>
        <p:spPr>
          <a:xfrm>
            <a:off x="0" y="4855730"/>
            <a:ext cx="115302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48235"/>
                </a:solidFill>
                <a:effectLst/>
                <a:uLnTx/>
                <a:uFillTx/>
                <a:latin typeface="Montserrat Medium"/>
                <a:ea typeface="+mn-ea"/>
                <a:cs typeface="+mn-cs"/>
              </a:rPr>
              <a:t>Timing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48235"/>
                </a:solidFill>
                <a:effectLst/>
                <a:uLnTx/>
                <a:uFillTx/>
                <a:latin typeface="Montserrat Medium"/>
                <a:ea typeface="+mn-ea"/>
                <a:cs typeface="+mn-cs"/>
              </a:rPr>
              <a:t>   	Planning –    Design –    Coordination –    Outreach –    Execution –    Evaluation –    Follow-up</a:t>
            </a:r>
            <a:endParaRPr kumimoji="0" lang="da-DK" sz="1600" b="0" i="0" u="none" strike="noStrike" kern="1200" cap="none" spc="0" normalizeH="0" baseline="0" noProof="0">
              <a:ln>
                <a:noFill/>
              </a:ln>
              <a:solidFill>
                <a:srgbClr val="548235"/>
              </a:solidFill>
              <a:effectLst/>
              <a:uLnTx/>
              <a:uFillTx/>
              <a:latin typeface="Montserrat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48235"/>
                </a:solidFill>
                <a:effectLst/>
                <a:uLnTx/>
                <a:uFillTx/>
                <a:latin typeface="Montserrat Medium"/>
                <a:ea typeface="+mn-ea"/>
                <a:cs typeface="+mn-cs"/>
              </a:rPr>
              <a:t> </a:t>
            </a:r>
            <a:endParaRPr kumimoji="0" lang="da-DK" sz="1600" b="0" i="0" u="none" strike="noStrike" kern="1200" cap="none" spc="0" normalizeH="0" baseline="0" noProof="0">
              <a:ln>
                <a:noFill/>
              </a:ln>
              <a:solidFill>
                <a:srgbClr val="548235"/>
              </a:solidFill>
              <a:effectLst/>
              <a:uLnTx/>
              <a:uFillTx/>
              <a:latin typeface="Montserrat Medium"/>
              <a:ea typeface="+mn-ea"/>
              <a:cs typeface="+mn-cs"/>
            </a:endParaRPr>
          </a:p>
        </p:txBody>
      </p:sp>
      <p:sp>
        <p:nvSpPr>
          <p:cNvPr id="14" name="TextBox 13">
            <a:extLst>
              <a:ext uri="{FF2B5EF4-FFF2-40B4-BE49-F238E27FC236}">
                <a16:creationId xmlns:a16="http://schemas.microsoft.com/office/drawing/2014/main" id="{57347A71-A946-44C9-9CEF-E70745759BBC}"/>
              </a:ext>
            </a:extLst>
          </p:cNvPr>
          <p:cNvSpPr txBox="1"/>
          <p:nvPr/>
        </p:nvSpPr>
        <p:spPr>
          <a:xfrm>
            <a:off x="212436" y="1733366"/>
            <a:ext cx="449834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548235"/>
                </a:solidFill>
                <a:effectLst/>
                <a:uLnTx/>
                <a:uFillTx/>
                <a:latin typeface="Montserrat Medium"/>
                <a:ea typeface="+mn-ea"/>
                <a:cs typeface="+mn-cs"/>
              </a:rPr>
              <a:t>Place your stakeholders according to when you need to involve them</a:t>
            </a:r>
            <a:endParaRPr kumimoji="0" lang="da-DK" sz="900" b="0" i="1" u="none" strike="noStrike" kern="1200" cap="none" spc="0" normalizeH="0" baseline="0" noProof="0">
              <a:ln>
                <a:noFill/>
              </a:ln>
              <a:solidFill>
                <a:srgbClr val="548235"/>
              </a:solidFill>
              <a:effectLst/>
              <a:uLnTx/>
              <a:uFillTx/>
              <a:latin typeface="Montserrat Medium"/>
              <a:ea typeface="+mn-ea"/>
              <a:cs typeface="+mn-cs"/>
            </a:endParaRPr>
          </a:p>
        </p:txBody>
      </p:sp>
      <p:sp>
        <p:nvSpPr>
          <p:cNvPr id="17" name="TextBox 16">
            <a:extLst>
              <a:ext uri="{FF2B5EF4-FFF2-40B4-BE49-F238E27FC236}">
                <a16:creationId xmlns:a16="http://schemas.microsoft.com/office/drawing/2014/main" id="{827CB3C5-03C6-4466-B46F-13F8F59E7785}"/>
              </a:ext>
            </a:extLst>
          </p:cNvPr>
          <p:cNvSpPr txBox="1"/>
          <p:nvPr/>
        </p:nvSpPr>
        <p:spPr>
          <a:xfrm>
            <a:off x="3781301" y="937751"/>
            <a:ext cx="3916457"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48235"/>
                </a:solidFill>
                <a:effectLst/>
                <a:uLnTx/>
                <a:uFillTx/>
                <a:latin typeface="Montserrat Medium"/>
                <a:ea typeface="+mn-ea"/>
                <a:cs typeface="+mn-cs"/>
              </a:rPr>
              <a:t>Stakeholder mapping for </a:t>
            </a:r>
            <a:r>
              <a:rPr kumimoji="0" lang="en-US" sz="800" b="1" i="0" u="none" strike="noStrike" kern="1200" cap="none" spc="0" normalizeH="0" baseline="0" noProof="0" dirty="0">
                <a:ln>
                  <a:noFill/>
                </a:ln>
                <a:solidFill>
                  <a:srgbClr val="FAA001"/>
                </a:solidFill>
                <a:effectLst/>
                <a:uLnTx/>
                <a:uFillTx/>
                <a:latin typeface="Montserrat Medium"/>
                <a:ea typeface="+mn-ea"/>
                <a:cs typeface="+mn-cs"/>
              </a:rPr>
              <a:t>Citizen Science participant / volunteer training</a:t>
            </a:r>
            <a:endParaRPr kumimoji="0" lang="da-DK" sz="800" b="1" i="0" u="none" strike="noStrike" kern="1200" cap="none" spc="0" normalizeH="0" baseline="0" noProof="0" dirty="0">
              <a:ln>
                <a:noFill/>
              </a:ln>
              <a:solidFill>
                <a:srgbClr val="FAA001"/>
              </a:solidFill>
              <a:effectLst/>
              <a:uLnTx/>
              <a:uFillTx/>
              <a:latin typeface="Montserrat Medium"/>
              <a:ea typeface="+mn-ea"/>
              <a:cs typeface="+mn-cs"/>
            </a:endParaRPr>
          </a:p>
        </p:txBody>
      </p:sp>
      <p:sp>
        <p:nvSpPr>
          <p:cNvPr id="25" name="Rectangle 24">
            <a:extLst>
              <a:ext uri="{FF2B5EF4-FFF2-40B4-BE49-F238E27FC236}">
                <a16:creationId xmlns:a16="http://schemas.microsoft.com/office/drawing/2014/main" id="{6855E2F1-375A-42F9-8A79-04F43A7176B7}"/>
              </a:ext>
            </a:extLst>
          </p:cNvPr>
          <p:cNvSpPr/>
          <p:nvPr/>
        </p:nvSpPr>
        <p:spPr>
          <a:xfrm>
            <a:off x="4581331" y="3392416"/>
            <a:ext cx="6027575" cy="483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ontserrat Medium"/>
                <a:ea typeface="+mn-ea"/>
                <a:cs typeface="+mn-cs"/>
              </a:rPr>
              <a:t>Early Career Researchers</a:t>
            </a:r>
          </a:p>
        </p:txBody>
      </p:sp>
      <p:sp>
        <p:nvSpPr>
          <p:cNvPr id="26" name="Rectangle 25">
            <a:extLst>
              <a:ext uri="{FF2B5EF4-FFF2-40B4-BE49-F238E27FC236}">
                <a16:creationId xmlns:a16="http://schemas.microsoft.com/office/drawing/2014/main" id="{8797AB8B-D2AD-44DD-91B5-5812FE4E440C}"/>
              </a:ext>
            </a:extLst>
          </p:cNvPr>
          <p:cNvSpPr/>
          <p:nvPr/>
        </p:nvSpPr>
        <p:spPr>
          <a:xfrm>
            <a:off x="765082" y="3348546"/>
            <a:ext cx="1935944" cy="570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Montserrat Medium"/>
                <a:ea typeface="+mn-ea"/>
                <a:cs typeface="+mn-cs"/>
              </a:rPr>
              <a:t>Heads of Department</a:t>
            </a:r>
          </a:p>
        </p:txBody>
      </p:sp>
      <p:sp>
        <p:nvSpPr>
          <p:cNvPr id="27" name="Rectangle 26">
            <a:extLst>
              <a:ext uri="{FF2B5EF4-FFF2-40B4-BE49-F238E27FC236}">
                <a16:creationId xmlns:a16="http://schemas.microsoft.com/office/drawing/2014/main" id="{1676D0E9-4673-4503-A64C-CDBD2AB20482}"/>
              </a:ext>
            </a:extLst>
          </p:cNvPr>
          <p:cNvSpPr/>
          <p:nvPr/>
        </p:nvSpPr>
        <p:spPr>
          <a:xfrm>
            <a:off x="765082" y="2731530"/>
            <a:ext cx="1011368" cy="5708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Montserrat Medium"/>
                <a:ea typeface="+mn-ea"/>
                <a:cs typeface="+mn-cs"/>
              </a:rPr>
              <a:t>Director / Board</a:t>
            </a:r>
          </a:p>
        </p:txBody>
      </p:sp>
      <p:sp>
        <p:nvSpPr>
          <p:cNvPr id="28" name="Rectangle 27">
            <a:extLst>
              <a:ext uri="{FF2B5EF4-FFF2-40B4-BE49-F238E27FC236}">
                <a16:creationId xmlns:a16="http://schemas.microsoft.com/office/drawing/2014/main" id="{901F0EB3-203A-4423-B943-055E1160CE37}"/>
              </a:ext>
            </a:extLst>
          </p:cNvPr>
          <p:cNvSpPr/>
          <p:nvPr/>
        </p:nvSpPr>
        <p:spPr>
          <a:xfrm>
            <a:off x="765082" y="4514141"/>
            <a:ext cx="1287653" cy="483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Montserrat Medium"/>
                <a:ea typeface="+mn-ea"/>
                <a:cs typeface="+mn-cs"/>
              </a:rPr>
              <a:t>Funding Officers</a:t>
            </a:r>
          </a:p>
        </p:txBody>
      </p:sp>
      <p:sp>
        <p:nvSpPr>
          <p:cNvPr id="29" name="Rectangle 28">
            <a:extLst>
              <a:ext uri="{FF2B5EF4-FFF2-40B4-BE49-F238E27FC236}">
                <a16:creationId xmlns:a16="http://schemas.microsoft.com/office/drawing/2014/main" id="{B8779276-039C-455D-8C73-33264E17164F}"/>
              </a:ext>
            </a:extLst>
          </p:cNvPr>
          <p:cNvSpPr/>
          <p:nvPr/>
        </p:nvSpPr>
        <p:spPr>
          <a:xfrm>
            <a:off x="1286335" y="2138411"/>
            <a:ext cx="10243925" cy="52002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srgbClr val="1F3643"/>
                </a:solidFill>
                <a:effectLst/>
                <a:uLnTx/>
                <a:uFillTx/>
                <a:latin typeface="Montserrat Medium"/>
                <a:ea typeface="+mn-ea"/>
                <a:cs typeface="+mn-cs"/>
              </a:rPr>
              <a:t>External collaborators – </a:t>
            </a:r>
            <a:r>
              <a:rPr kumimoji="0" lang="en-US" sz="950" b="0" i="1" u="none" strike="noStrike" kern="1200" cap="none" spc="0" normalizeH="0" baseline="0" noProof="0">
                <a:ln>
                  <a:noFill/>
                </a:ln>
                <a:solidFill>
                  <a:srgbClr val="1F3643"/>
                </a:solidFill>
                <a:effectLst/>
                <a:uLnTx/>
                <a:uFillTx/>
                <a:latin typeface="Montserrat Medium"/>
                <a:ea typeface="+mn-ea"/>
                <a:cs typeface="+mn-cs"/>
              </a:rPr>
              <a:t>break this down further, who are they?</a:t>
            </a:r>
            <a:endParaRPr kumimoji="0" lang="en-US" sz="950" b="0" i="0" u="none" strike="noStrike" kern="1200" cap="none" spc="0" normalizeH="0" baseline="0" noProof="0">
              <a:ln>
                <a:noFill/>
              </a:ln>
              <a:solidFill>
                <a:srgbClr val="1F3643"/>
              </a:solidFill>
              <a:effectLst/>
              <a:uLnTx/>
              <a:uFillTx/>
              <a:latin typeface="Montserrat Medium"/>
              <a:ea typeface="+mn-ea"/>
              <a:cs typeface="+mn-cs"/>
            </a:endParaRPr>
          </a:p>
        </p:txBody>
      </p:sp>
      <p:sp>
        <p:nvSpPr>
          <p:cNvPr id="30" name="Rectangle 29">
            <a:extLst>
              <a:ext uri="{FF2B5EF4-FFF2-40B4-BE49-F238E27FC236}">
                <a16:creationId xmlns:a16="http://schemas.microsoft.com/office/drawing/2014/main" id="{4B1F02B5-09C6-4A4A-9EAC-E23557E9CE4D}"/>
              </a:ext>
            </a:extLst>
          </p:cNvPr>
          <p:cNvSpPr/>
          <p:nvPr/>
        </p:nvSpPr>
        <p:spPr>
          <a:xfrm>
            <a:off x="3144416" y="2843391"/>
            <a:ext cx="3161134" cy="4831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Montserrat Medium"/>
                <a:ea typeface="+mn-ea"/>
                <a:cs typeface="+mn-cs"/>
              </a:rPr>
              <a:t>Research Library Staff</a:t>
            </a:r>
          </a:p>
        </p:txBody>
      </p:sp>
      <p:sp>
        <p:nvSpPr>
          <p:cNvPr id="31" name="Rectangle 30">
            <a:extLst>
              <a:ext uri="{FF2B5EF4-FFF2-40B4-BE49-F238E27FC236}">
                <a16:creationId xmlns:a16="http://schemas.microsoft.com/office/drawing/2014/main" id="{B43506F5-FC0C-43B4-9A54-4D14839AD82B}"/>
              </a:ext>
            </a:extLst>
          </p:cNvPr>
          <p:cNvSpPr/>
          <p:nvPr/>
        </p:nvSpPr>
        <p:spPr>
          <a:xfrm>
            <a:off x="765082" y="3980192"/>
            <a:ext cx="9843824" cy="483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Montserrat Medium"/>
                <a:ea typeface="+mn-ea"/>
                <a:cs typeface="+mn-cs"/>
              </a:rPr>
              <a:t>Researchers</a:t>
            </a:r>
            <a:endParaRPr kumimoji="0" lang="en-US" sz="1000" b="0" i="0" u="none" strike="noStrike" kern="1200" cap="none" spc="0" normalizeH="0" baseline="0" noProof="0">
              <a:ln>
                <a:noFill/>
              </a:ln>
              <a:solidFill>
                <a:srgbClr val="FFFFFF"/>
              </a:solidFill>
              <a:effectLst/>
              <a:uLnTx/>
              <a:uFillTx/>
              <a:latin typeface="Montserrat Medium"/>
              <a:ea typeface="+mn-ea"/>
              <a:cs typeface="+mn-cs"/>
            </a:endParaRPr>
          </a:p>
        </p:txBody>
      </p:sp>
      <p:sp>
        <p:nvSpPr>
          <p:cNvPr id="8" name="Oval 7">
            <a:extLst>
              <a:ext uri="{FF2B5EF4-FFF2-40B4-BE49-F238E27FC236}">
                <a16:creationId xmlns:a16="http://schemas.microsoft.com/office/drawing/2014/main" id="{2AB69EDF-77DF-46D7-B7D0-0139AAFB4B89}"/>
              </a:ext>
            </a:extLst>
          </p:cNvPr>
          <p:cNvSpPr/>
          <p:nvPr/>
        </p:nvSpPr>
        <p:spPr>
          <a:xfrm>
            <a:off x="5918200" y="1632891"/>
            <a:ext cx="2159000" cy="4295436"/>
          </a:xfrm>
          <a:prstGeom prst="ellipse">
            <a:avLst/>
          </a:prstGeom>
          <a:solidFill>
            <a:srgbClr val="FAA001">
              <a:alpha val="7843"/>
            </a:srgbClr>
          </a:solidFill>
          <a:ln w="38100">
            <a:solidFill>
              <a:srgbClr val="FAA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Montserrat Medium"/>
              <a:ea typeface="+mn-ea"/>
              <a:cs typeface="+mn-cs"/>
            </a:endParaRPr>
          </a:p>
        </p:txBody>
      </p:sp>
      <p:sp>
        <p:nvSpPr>
          <p:cNvPr id="33" name="TextBox 32">
            <a:extLst>
              <a:ext uri="{FF2B5EF4-FFF2-40B4-BE49-F238E27FC236}">
                <a16:creationId xmlns:a16="http://schemas.microsoft.com/office/drawing/2014/main" id="{B6029686-0439-4CCD-ADEA-BC6945702147}"/>
              </a:ext>
            </a:extLst>
          </p:cNvPr>
          <p:cNvSpPr txBox="1"/>
          <p:nvPr/>
        </p:nvSpPr>
        <p:spPr>
          <a:xfrm>
            <a:off x="6181222" y="1232780"/>
            <a:ext cx="18002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6600">
                  <a:solidFill>
                    <a:srgbClr val="FAA001"/>
                  </a:solidFill>
                  <a:prstDash val="solid"/>
                </a:ln>
                <a:solidFill>
                  <a:srgbClr val="FFFFFF"/>
                </a:solidFill>
                <a:effectLst>
                  <a:outerShdw dist="38100" dir="2700000" algn="tl" rotWithShape="0">
                    <a:srgbClr val="FAA001"/>
                  </a:outerShdw>
                </a:effectLst>
                <a:uLnTx/>
                <a:uFillTx/>
                <a:latin typeface="Montserrat Medium"/>
                <a:ea typeface="+mn-ea"/>
                <a:cs typeface="+mn-cs"/>
              </a:rPr>
              <a:t>Participants</a:t>
            </a:r>
            <a:endParaRPr kumimoji="0" lang="da-DK" sz="2000" b="1" i="0" u="none" strike="noStrike" kern="1200" cap="none" spc="0" normalizeH="0" baseline="0" noProof="0">
              <a:ln w="6600">
                <a:solidFill>
                  <a:srgbClr val="FAA001"/>
                </a:solidFill>
                <a:prstDash val="solid"/>
              </a:ln>
              <a:solidFill>
                <a:srgbClr val="FFFFFF"/>
              </a:solidFill>
              <a:effectLst>
                <a:outerShdw dist="38100" dir="2700000" algn="tl" rotWithShape="0">
                  <a:srgbClr val="FAA001"/>
                </a:outerShdw>
              </a:effectLst>
              <a:uLnTx/>
              <a:uFillTx/>
              <a:latin typeface="Montserrat Medium"/>
              <a:ea typeface="+mn-ea"/>
              <a:cs typeface="+mn-cs"/>
            </a:endParaRPr>
          </a:p>
        </p:txBody>
      </p:sp>
      <p:pic>
        <p:nvPicPr>
          <p:cNvPr id="5" name="Picture 4">
            <a:extLst>
              <a:ext uri="{FF2B5EF4-FFF2-40B4-BE49-F238E27FC236}">
                <a16:creationId xmlns:a16="http://schemas.microsoft.com/office/drawing/2014/main" id="{D2D0CD36-E0B9-961F-34CD-A608294F97F3}"/>
              </a:ext>
            </a:extLst>
          </p:cNvPr>
          <p:cNvPicPr>
            <a:picLocks noChangeAspect="1"/>
          </p:cNvPicPr>
          <p:nvPr/>
        </p:nvPicPr>
        <p:blipFill>
          <a:blip r:embed="rId2"/>
          <a:stretch>
            <a:fillRect/>
          </a:stretch>
        </p:blipFill>
        <p:spPr>
          <a:xfrm>
            <a:off x="9783664" y="866588"/>
            <a:ext cx="2372660" cy="1238871"/>
          </a:xfrm>
          <a:prstGeom prst="rect">
            <a:avLst/>
          </a:prstGeom>
        </p:spPr>
      </p:pic>
      <p:sp>
        <p:nvSpPr>
          <p:cNvPr id="9" name="TextBox 8">
            <a:extLst>
              <a:ext uri="{FF2B5EF4-FFF2-40B4-BE49-F238E27FC236}">
                <a16:creationId xmlns:a16="http://schemas.microsoft.com/office/drawing/2014/main" id="{404D7565-9D8E-1B04-07B7-690AEF2E4611}"/>
              </a:ext>
            </a:extLst>
          </p:cNvPr>
          <p:cNvSpPr txBox="1"/>
          <p:nvPr/>
        </p:nvSpPr>
        <p:spPr>
          <a:xfrm>
            <a:off x="586755" y="1232780"/>
            <a:ext cx="18002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6600">
                  <a:solidFill>
                    <a:srgbClr val="FAA001"/>
                  </a:solidFill>
                  <a:prstDash val="solid"/>
                </a:ln>
                <a:solidFill>
                  <a:srgbClr val="FFFFFF"/>
                </a:solidFill>
                <a:effectLst>
                  <a:outerShdw dist="38100" dir="2700000" algn="tl" rotWithShape="0">
                    <a:srgbClr val="FAA001"/>
                  </a:outerShdw>
                </a:effectLst>
                <a:uLnTx/>
                <a:uFillTx/>
                <a:latin typeface="Montserrat Medium"/>
                <a:ea typeface="+mn-ea"/>
                <a:cs typeface="+mn-cs"/>
              </a:rPr>
              <a:t>Participants</a:t>
            </a:r>
            <a:endParaRPr kumimoji="0" lang="da-DK" sz="2000" b="1" i="0" u="none" strike="noStrike" kern="1200" cap="none" spc="0" normalizeH="0" baseline="0" noProof="0">
              <a:ln w="6600">
                <a:solidFill>
                  <a:srgbClr val="FAA001"/>
                </a:solidFill>
                <a:prstDash val="solid"/>
              </a:ln>
              <a:solidFill>
                <a:srgbClr val="FFFFFF"/>
              </a:solidFill>
              <a:effectLst>
                <a:outerShdw dist="38100" dir="2700000" algn="tl" rotWithShape="0">
                  <a:srgbClr val="FAA001"/>
                </a:outerShdw>
              </a:effectLst>
              <a:uLnTx/>
              <a:uFillTx/>
              <a:latin typeface="Montserrat Medium"/>
              <a:ea typeface="+mn-ea"/>
              <a:cs typeface="+mn-cs"/>
            </a:endParaRPr>
          </a:p>
        </p:txBody>
      </p:sp>
      <p:sp>
        <p:nvSpPr>
          <p:cNvPr id="11" name="Oval 10">
            <a:extLst>
              <a:ext uri="{FF2B5EF4-FFF2-40B4-BE49-F238E27FC236}">
                <a16:creationId xmlns:a16="http://schemas.microsoft.com/office/drawing/2014/main" id="{3A887446-1291-993F-0931-328D21C8D758}"/>
              </a:ext>
            </a:extLst>
          </p:cNvPr>
          <p:cNvSpPr/>
          <p:nvPr/>
        </p:nvSpPr>
        <p:spPr>
          <a:xfrm>
            <a:off x="1563444" y="1632891"/>
            <a:ext cx="2159000" cy="4295436"/>
          </a:xfrm>
          <a:prstGeom prst="ellipse">
            <a:avLst/>
          </a:prstGeom>
          <a:solidFill>
            <a:srgbClr val="FAA001">
              <a:alpha val="7843"/>
            </a:srgbClr>
          </a:solidFill>
          <a:ln w="38100">
            <a:solidFill>
              <a:srgbClr val="FAA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Montserrat Medium"/>
              <a:ea typeface="+mn-ea"/>
              <a:cs typeface="+mn-cs"/>
            </a:endParaRPr>
          </a:p>
        </p:txBody>
      </p:sp>
      <p:sp>
        <p:nvSpPr>
          <p:cNvPr id="13" name="TextBox 12">
            <a:extLst>
              <a:ext uri="{FF2B5EF4-FFF2-40B4-BE49-F238E27FC236}">
                <a16:creationId xmlns:a16="http://schemas.microsoft.com/office/drawing/2014/main" id="{22217F41-3BD4-9C72-69A2-5DC0352E9DC2}"/>
              </a:ext>
            </a:extLst>
          </p:cNvPr>
          <p:cNvSpPr txBox="1"/>
          <p:nvPr/>
        </p:nvSpPr>
        <p:spPr>
          <a:xfrm>
            <a:off x="1826466" y="1232780"/>
            <a:ext cx="18002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6600">
                  <a:solidFill>
                    <a:srgbClr val="FAA001"/>
                  </a:solidFill>
                  <a:prstDash val="solid"/>
                </a:ln>
                <a:solidFill>
                  <a:srgbClr val="FFFFFF"/>
                </a:solidFill>
                <a:effectLst>
                  <a:outerShdw dist="38100" dir="2700000" algn="tl" rotWithShape="0">
                    <a:srgbClr val="FAA001"/>
                  </a:outerShdw>
                </a:effectLst>
                <a:uLnTx/>
                <a:uFillTx/>
                <a:latin typeface="Montserrat Medium"/>
                <a:ea typeface="+mn-ea"/>
                <a:cs typeface="+mn-cs"/>
              </a:rPr>
              <a:t>Participants</a:t>
            </a:r>
            <a:endParaRPr kumimoji="0" lang="da-DK" sz="2000" b="1" i="0" u="none" strike="noStrike" kern="1200" cap="none" spc="0" normalizeH="0" baseline="0" noProof="0">
              <a:ln w="6600">
                <a:solidFill>
                  <a:srgbClr val="FAA001"/>
                </a:solidFill>
                <a:prstDash val="solid"/>
              </a:ln>
              <a:solidFill>
                <a:srgbClr val="FFFFFF"/>
              </a:solidFill>
              <a:effectLst>
                <a:outerShdw dist="38100" dir="2700000" algn="tl" rotWithShape="0">
                  <a:srgbClr val="FAA001"/>
                </a:outerShdw>
              </a:effectLst>
              <a:uLnTx/>
              <a:uFillTx/>
              <a:latin typeface="Montserrat Medium"/>
              <a:ea typeface="+mn-ea"/>
              <a:cs typeface="+mn-cs"/>
            </a:endParaRPr>
          </a:p>
        </p:txBody>
      </p:sp>
      <p:sp>
        <p:nvSpPr>
          <p:cNvPr id="15" name="Oval 14">
            <a:extLst>
              <a:ext uri="{FF2B5EF4-FFF2-40B4-BE49-F238E27FC236}">
                <a16:creationId xmlns:a16="http://schemas.microsoft.com/office/drawing/2014/main" id="{FC34F977-7558-EBB6-C9CE-87231BD6EDE8}"/>
              </a:ext>
            </a:extLst>
          </p:cNvPr>
          <p:cNvSpPr/>
          <p:nvPr/>
        </p:nvSpPr>
        <p:spPr>
          <a:xfrm>
            <a:off x="8802469" y="1632891"/>
            <a:ext cx="2159000" cy="4295436"/>
          </a:xfrm>
          <a:prstGeom prst="ellipse">
            <a:avLst/>
          </a:prstGeom>
          <a:solidFill>
            <a:srgbClr val="FAA001">
              <a:alpha val="7843"/>
            </a:srgbClr>
          </a:solidFill>
          <a:ln w="38100">
            <a:solidFill>
              <a:srgbClr val="FAA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Montserrat Medium"/>
              <a:ea typeface="+mn-ea"/>
              <a:cs typeface="+mn-cs"/>
            </a:endParaRPr>
          </a:p>
        </p:txBody>
      </p:sp>
      <p:sp>
        <p:nvSpPr>
          <p:cNvPr id="16" name="TextBox 15">
            <a:extLst>
              <a:ext uri="{FF2B5EF4-FFF2-40B4-BE49-F238E27FC236}">
                <a16:creationId xmlns:a16="http://schemas.microsoft.com/office/drawing/2014/main" id="{5BB37FD0-6C18-4775-23BB-F3F86979D7EE}"/>
              </a:ext>
            </a:extLst>
          </p:cNvPr>
          <p:cNvSpPr txBox="1"/>
          <p:nvPr/>
        </p:nvSpPr>
        <p:spPr>
          <a:xfrm>
            <a:off x="9065491" y="1232780"/>
            <a:ext cx="18002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6600">
                  <a:solidFill>
                    <a:srgbClr val="FAA001"/>
                  </a:solidFill>
                  <a:prstDash val="solid"/>
                </a:ln>
                <a:solidFill>
                  <a:srgbClr val="FFFFFF"/>
                </a:solidFill>
                <a:effectLst>
                  <a:outerShdw dist="38100" dir="2700000" algn="tl" rotWithShape="0">
                    <a:srgbClr val="FAA001"/>
                  </a:outerShdw>
                </a:effectLst>
                <a:uLnTx/>
                <a:uFillTx/>
                <a:latin typeface="Montserrat Medium"/>
                <a:ea typeface="+mn-ea"/>
                <a:cs typeface="+mn-cs"/>
              </a:rPr>
              <a:t>Participants</a:t>
            </a:r>
            <a:endParaRPr kumimoji="0" lang="da-DK" sz="2000" b="1" i="0" u="none" strike="noStrike" kern="1200" cap="none" spc="0" normalizeH="0" baseline="0" noProof="0">
              <a:ln w="6600">
                <a:solidFill>
                  <a:srgbClr val="FAA001"/>
                </a:solidFill>
                <a:prstDash val="solid"/>
              </a:ln>
              <a:solidFill>
                <a:srgbClr val="FFFFFF"/>
              </a:solidFill>
              <a:effectLst>
                <a:outerShdw dist="38100" dir="2700000" algn="tl" rotWithShape="0">
                  <a:srgbClr val="FAA001"/>
                </a:outerShdw>
              </a:effectLst>
              <a:uLnTx/>
              <a:uFillTx/>
              <a:latin typeface="Montserrat Medium"/>
              <a:ea typeface="+mn-ea"/>
              <a:cs typeface="+mn-cs"/>
            </a:endParaRPr>
          </a:p>
        </p:txBody>
      </p:sp>
      <p:sp>
        <p:nvSpPr>
          <p:cNvPr id="19" name="Oval 18">
            <a:extLst>
              <a:ext uri="{FF2B5EF4-FFF2-40B4-BE49-F238E27FC236}">
                <a16:creationId xmlns:a16="http://schemas.microsoft.com/office/drawing/2014/main" id="{64D0655A-B5A3-E93D-9DD7-1DC8D99D1C4D}"/>
              </a:ext>
            </a:extLst>
          </p:cNvPr>
          <p:cNvSpPr/>
          <p:nvPr/>
        </p:nvSpPr>
        <p:spPr>
          <a:xfrm>
            <a:off x="462146" y="4720452"/>
            <a:ext cx="10964772" cy="1169444"/>
          </a:xfrm>
          <a:prstGeom prst="ellipse">
            <a:avLst/>
          </a:prstGeom>
          <a:solidFill>
            <a:srgbClr val="FAA001">
              <a:alpha val="7843"/>
            </a:srgbClr>
          </a:solidFill>
          <a:ln w="38100">
            <a:solidFill>
              <a:srgbClr val="FAA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Montserrat Medium"/>
              <a:ea typeface="+mn-ea"/>
              <a:cs typeface="+mn-cs"/>
            </a:endParaRPr>
          </a:p>
        </p:txBody>
      </p:sp>
      <p:sp>
        <p:nvSpPr>
          <p:cNvPr id="20" name="TextBox 19">
            <a:extLst>
              <a:ext uri="{FF2B5EF4-FFF2-40B4-BE49-F238E27FC236}">
                <a16:creationId xmlns:a16="http://schemas.microsoft.com/office/drawing/2014/main" id="{05CBEBF7-9B00-66A1-9EEC-D404C6D3CC6A}"/>
              </a:ext>
            </a:extLst>
          </p:cNvPr>
          <p:cNvSpPr txBox="1"/>
          <p:nvPr/>
        </p:nvSpPr>
        <p:spPr>
          <a:xfrm>
            <a:off x="5108275" y="5934583"/>
            <a:ext cx="22656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6600">
                  <a:solidFill>
                    <a:srgbClr val="FAA001"/>
                  </a:solidFill>
                  <a:prstDash val="solid"/>
                </a:ln>
                <a:solidFill>
                  <a:srgbClr val="FFFFFF"/>
                </a:solidFill>
                <a:effectLst>
                  <a:outerShdw dist="38100" dir="2700000" algn="tl" rotWithShape="0">
                    <a:srgbClr val="FAA001"/>
                  </a:outerShdw>
                </a:effectLst>
                <a:uLnTx/>
                <a:uFillTx/>
                <a:latin typeface="Montserrat Medium"/>
                <a:ea typeface="+mn-ea"/>
                <a:cs typeface="+mn-cs"/>
              </a:rPr>
              <a:t>Participants</a:t>
            </a:r>
            <a:endParaRPr kumimoji="0" lang="da-DK" sz="2000" b="1" i="0" u="none" strike="noStrike" kern="1200" cap="none" spc="0" normalizeH="0" baseline="0" noProof="0">
              <a:ln w="6600">
                <a:solidFill>
                  <a:srgbClr val="FAA001"/>
                </a:solidFill>
                <a:prstDash val="solid"/>
              </a:ln>
              <a:solidFill>
                <a:srgbClr val="FFFFFF"/>
              </a:solidFill>
              <a:effectLst>
                <a:outerShdw dist="38100" dir="2700000" algn="tl" rotWithShape="0">
                  <a:srgbClr val="FAA001"/>
                </a:outerShdw>
              </a:effectLst>
              <a:uLnTx/>
              <a:uFillTx/>
              <a:latin typeface="Montserrat Medium"/>
              <a:ea typeface="+mn-ea"/>
              <a:cs typeface="+mn-cs"/>
            </a:endParaRPr>
          </a:p>
        </p:txBody>
      </p:sp>
      <p:sp>
        <p:nvSpPr>
          <p:cNvPr id="7" name="Oval 6">
            <a:extLst>
              <a:ext uri="{FF2B5EF4-FFF2-40B4-BE49-F238E27FC236}">
                <a16:creationId xmlns:a16="http://schemas.microsoft.com/office/drawing/2014/main" id="{8B72DC91-0F66-3CFF-C24A-98FF52D8B804}"/>
              </a:ext>
            </a:extLst>
          </p:cNvPr>
          <p:cNvSpPr/>
          <p:nvPr/>
        </p:nvSpPr>
        <p:spPr>
          <a:xfrm>
            <a:off x="323733" y="1632891"/>
            <a:ext cx="2159000" cy="4295436"/>
          </a:xfrm>
          <a:prstGeom prst="ellipse">
            <a:avLst/>
          </a:prstGeom>
          <a:solidFill>
            <a:srgbClr val="FAA001">
              <a:alpha val="7843"/>
            </a:srgbClr>
          </a:solidFill>
          <a:ln w="38100">
            <a:solidFill>
              <a:srgbClr val="FAA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Montserrat Medium"/>
              <a:ea typeface="+mn-ea"/>
              <a:cs typeface="+mn-cs"/>
            </a:endParaRPr>
          </a:p>
        </p:txBody>
      </p:sp>
      <p:sp>
        <p:nvSpPr>
          <p:cNvPr id="2" name="Rectangle 1">
            <a:extLst>
              <a:ext uri="{FF2B5EF4-FFF2-40B4-BE49-F238E27FC236}">
                <a16:creationId xmlns:a16="http://schemas.microsoft.com/office/drawing/2014/main" id="{CAAB5501-270C-0F87-85D0-1E4A6F8BB6A6}"/>
              </a:ext>
            </a:extLst>
          </p:cNvPr>
          <p:cNvSpPr/>
          <p:nvPr/>
        </p:nvSpPr>
        <p:spPr>
          <a:xfrm>
            <a:off x="1808766" y="6280187"/>
            <a:ext cx="10223017" cy="4800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60606"/>
                </a:solidFill>
                <a:effectLst/>
                <a:uLnTx/>
                <a:uFillTx/>
                <a:latin typeface="Montserrat Medium"/>
                <a:ea typeface="+mn-ea"/>
                <a:cs typeface="+mn-cs"/>
              </a:rPr>
              <a:t>You might need different types of volunteer training at different times of your project</a:t>
            </a:r>
            <a:endParaRPr kumimoji="0" lang="da-DK" sz="1800" b="1" i="0" u="none" strike="noStrike" kern="1200" cap="none" spc="0" normalizeH="0" baseline="0" noProof="0" dirty="0">
              <a:ln>
                <a:noFill/>
              </a:ln>
              <a:solidFill>
                <a:srgbClr val="060606"/>
              </a:solidFill>
              <a:effectLst/>
              <a:uLnTx/>
              <a:uFillTx/>
              <a:latin typeface="Montserrat Medium"/>
              <a:ea typeface="+mn-ea"/>
              <a:cs typeface="+mn-cs"/>
            </a:endParaRPr>
          </a:p>
        </p:txBody>
      </p:sp>
    </p:spTree>
    <p:extLst>
      <p:ext uri="{BB962C8B-B14F-4D97-AF65-F5344CB8AC3E}">
        <p14:creationId xmlns:p14="http://schemas.microsoft.com/office/powerpoint/2010/main" val="259226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animBg="1"/>
      <p:bldP spid="8" grpId="0" animBg="1"/>
      <p:bldP spid="33" grpId="0"/>
      <p:bldP spid="9" grpId="0"/>
      <p:bldP spid="11" grpId="0" animBg="1"/>
      <p:bldP spid="13" grpId="0"/>
      <p:bldP spid="15" grpId="0" animBg="1"/>
      <p:bldP spid="16" grpId="0"/>
      <p:bldP spid="19" grpId="0" animBg="1"/>
      <p:bldP spid="20" grpId="0"/>
      <p:bldP spid="7" grpId="0" animBg="1"/>
      <p:bldP spid="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28C8592-E119-BE62-6E5E-D9A9783FE800}"/>
              </a:ext>
            </a:extLst>
          </p:cNvPr>
          <p:cNvSpPr>
            <a:spLocks noGrp="1"/>
          </p:cNvSpPr>
          <p:nvPr>
            <p:ph type="body" sz="quarter" idx="11"/>
          </p:nvPr>
        </p:nvSpPr>
        <p:spPr>
          <a:xfrm>
            <a:off x="566985" y="1065778"/>
            <a:ext cx="10963275" cy="422275"/>
          </a:xfrm>
        </p:spPr>
        <p:txBody>
          <a:bodyPr/>
          <a:lstStyle/>
          <a:p>
            <a:r>
              <a:rPr lang="en-US" dirty="0"/>
              <a:t>Awareness-raising &amp; training focus</a:t>
            </a:r>
            <a:endParaRPr lang="da-DK" dirty="0"/>
          </a:p>
        </p:txBody>
      </p:sp>
      <p:sp>
        <p:nvSpPr>
          <p:cNvPr id="8" name="Text Placeholder 7">
            <a:extLst>
              <a:ext uri="{FF2B5EF4-FFF2-40B4-BE49-F238E27FC236}">
                <a16:creationId xmlns:a16="http://schemas.microsoft.com/office/drawing/2014/main" id="{D67A1E97-0E04-86F1-0DAC-617AF1871711}"/>
              </a:ext>
            </a:extLst>
          </p:cNvPr>
          <p:cNvSpPr>
            <a:spLocks noGrp="1"/>
          </p:cNvSpPr>
          <p:nvPr>
            <p:ph type="body" sz="quarter" idx="10"/>
          </p:nvPr>
        </p:nvSpPr>
        <p:spPr/>
        <p:txBody>
          <a:bodyPr/>
          <a:lstStyle/>
          <a:p>
            <a:r>
              <a:rPr lang="en-US" dirty="0"/>
              <a:t>Stages of participation </a:t>
            </a:r>
            <a:endParaRPr lang="da-DK" dirty="0"/>
          </a:p>
        </p:txBody>
      </p:sp>
      <p:sp>
        <p:nvSpPr>
          <p:cNvPr id="11" name="TextBox 10">
            <a:extLst>
              <a:ext uri="{FF2B5EF4-FFF2-40B4-BE49-F238E27FC236}">
                <a16:creationId xmlns:a16="http://schemas.microsoft.com/office/drawing/2014/main" id="{CA6EDCD6-F781-ED38-6B8F-0CD677E5D1A6}"/>
              </a:ext>
            </a:extLst>
          </p:cNvPr>
          <p:cNvSpPr txBox="1"/>
          <p:nvPr/>
        </p:nvSpPr>
        <p:spPr>
          <a:xfrm>
            <a:off x="0" y="4855730"/>
            <a:ext cx="12192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48235"/>
                </a:solidFill>
                <a:effectLst/>
                <a:uLnTx/>
                <a:uFillTx/>
                <a:latin typeface="Montserrat Medium"/>
                <a:ea typeface="+mn-ea"/>
                <a:cs typeface="+mn-cs"/>
              </a:rPr>
              <a:t>Timing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48235"/>
                </a:solidFill>
                <a:effectLst/>
                <a:uLnTx/>
                <a:uFillTx/>
                <a:latin typeface="Montserrat Medium"/>
                <a:ea typeface="+mn-ea"/>
                <a:cs typeface="+mn-cs"/>
              </a:rPr>
              <a:t>   	Awareness – Recruitment – Onboarding – ‘Tasks’ (training) – Learning &amp; Development – Follow-up (ongoing)</a:t>
            </a:r>
            <a:endParaRPr kumimoji="0" lang="da-DK" sz="1600" b="0" i="0" u="none" strike="noStrike" kern="1200" cap="none" spc="0" normalizeH="0" baseline="0" noProof="0" dirty="0">
              <a:ln>
                <a:noFill/>
              </a:ln>
              <a:solidFill>
                <a:srgbClr val="548235"/>
              </a:solidFill>
              <a:effectLst/>
              <a:uLnTx/>
              <a:uFillTx/>
              <a:latin typeface="Montserrat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48235"/>
                </a:solidFill>
                <a:effectLst/>
                <a:uLnTx/>
                <a:uFillTx/>
                <a:latin typeface="Montserrat Medium"/>
                <a:ea typeface="+mn-ea"/>
                <a:cs typeface="+mn-cs"/>
              </a:rPr>
              <a:t> </a:t>
            </a:r>
            <a:endParaRPr kumimoji="0" lang="da-DK" sz="1600" b="0" i="0" u="none" strike="noStrike" kern="1200" cap="none" spc="0" normalizeH="0" baseline="0" noProof="0" dirty="0">
              <a:ln>
                <a:noFill/>
              </a:ln>
              <a:solidFill>
                <a:srgbClr val="548235"/>
              </a:solidFill>
              <a:effectLst/>
              <a:uLnTx/>
              <a:uFillTx/>
              <a:latin typeface="Montserrat Medium"/>
              <a:ea typeface="+mn-ea"/>
              <a:cs typeface="+mn-cs"/>
            </a:endParaRPr>
          </a:p>
        </p:txBody>
      </p:sp>
      <p:cxnSp>
        <p:nvCxnSpPr>
          <p:cNvPr id="13" name="Straight Arrow Connector 12">
            <a:extLst>
              <a:ext uri="{FF2B5EF4-FFF2-40B4-BE49-F238E27FC236}">
                <a16:creationId xmlns:a16="http://schemas.microsoft.com/office/drawing/2014/main" id="{0D0F6963-D8CC-1E0A-E052-508CE0832C9A}"/>
              </a:ext>
            </a:extLst>
          </p:cNvPr>
          <p:cNvCxnSpPr/>
          <p:nvPr/>
        </p:nvCxnSpPr>
        <p:spPr>
          <a:xfrm>
            <a:off x="903767" y="5039833"/>
            <a:ext cx="1062649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A3BA8D4-D0E0-C645-D59D-562381680701}"/>
              </a:ext>
            </a:extLst>
          </p:cNvPr>
          <p:cNvSpPr txBox="1"/>
          <p:nvPr/>
        </p:nvSpPr>
        <p:spPr>
          <a:xfrm>
            <a:off x="105180" y="1592405"/>
            <a:ext cx="3404501" cy="17235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48235"/>
                </a:solidFill>
                <a:effectLst/>
                <a:uLnTx/>
                <a:uFillTx/>
                <a:latin typeface="Montserrat Medium"/>
                <a:ea typeface="+mn-ea"/>
                <a:cs typeface="+mn-cs"/>
              </a:rPr>
              <a:t>Volunteer perspective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548235"/>
              </a:solidFill>
              <a:effectLst/>
              <a:uLnTx/>
              <a:uFillTx/>
              <a:latin typeface="Montserrat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548235"/>
              </a:solidFill>
              <a:effectLst/>
              <a:uLnTx/>
              <a:uFillTx/>
              <a:latin typeface="Montserrat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548235"/>
              </a:solidFill>
              <a:effectLst/>
              <a:uLnTx/>
              <a:uFillTx/>
              <a:latin typeface="Montserrat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548235"/>
              </a:solidFill>
              <a:effectLst/>
              <a:uLnTx/>
              <a:uFillTx/>
              <a:latin typeface="Montserrat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548235"/>
              </a:solidFill>
              <a:effectLst/>
              <a:uLnTx/>
              <a:uFillTx/>
              <a:latin typeface="Montserrat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AA001"/>
                </a:solidFill>
                <a:effectLst/>
                <a:uLnTx/>
                <a:uFillTx/>
                <a:latin typeface="Montserrat Medium"/>
                <a:ea typeface="+mn-ea"/>
                <a:cs typeface="+mn-cs"/>
              </a:rPr>
              <a:t>Project  perspective</a:t>
            </a:r>
          </a:p>
        </p:txBody>
      </p:sp>
      <p:sp>
        <p:nvSpPr>
          <p:cNvPr id="15" name="TextBox 14">
            <a:extLst>
              <a:ext uri="{FF2B5EF4-FFF2-40B4-BE49-F238E27FC236}">
                <a16:creationId xmlns:a16="http://schemas.microsoft.com/office/drawing/2014/main" id="{40FC7BA9-309C-8FE5-1EA6-3D13CCA36C93}"/>
              </a:ext>
            </a:extLst>
          </p:cNvPr>
          <p:cNvSpPr txBox="1"/>
          <p:nvPr/>
        </p:nvSpPr>
        <p:spPr>
          <a:xfrm>
            <a:off x="871869" y="1882291"/>
            <a:ext cx="248801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48235"/>
                </a:solidFill>
                <a:effectLst/>
                <a:uLnTx/>
                <a:uFillTx/>
                <a:latin typeface="Montserrat Medium"/>
                <a:ea typeface="+mn-ea"/>
                <a:cs typeface="+mn-cs"/>
              </a:rPr>
              <a:t>Seeing posters / flyers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48235"/>
                </a:solidFill>
                <a:effectLst/>
                <a:uLnTx/>
                <a:uFillTx/>
                <a:latin typeface="Montserrat Medium"/>
                <a:ea typeface="+mn-ea"/>
                <a:cs typeface="+mn-cs"/>
              </a:rPr>
              <a:t>Events / talks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48235"/>
                </a:solidFill>
                <a:effectLst/>
                <a:uLnTx/>
                <a:uFillTx/>
                <a:latin typeface="Montserrat Medium"/>
                <a:ea typeface="+mn-ea"/>
                <a:cs typeface="+mn-cs"/>
              </a:rPr>
              <a:t>(Social) media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548235"/>
                </a:solidFill>
                <a:effectLst/>
                <a:uLnTx/>
                <a:uFillTx/>
                <a:latin typeface="Montserrat Medium"/>
                <a:ea typeface="+mn-ea"/>
                <a:cs typeface="+mn-cs"/>
              </a:rPr>
              <a:t>Word-of-</a:t>
            </a:r>
            <a:r>
              <a:rPr kumimoji="0" lang="da-DK" sz="1600" b="1" i="0" u="none" strike="noStrike" kern="1200" cap="none" spc="0" normalizeH="0" baseline="0" noProof="0" dirty="0" err="1">
                <a:ln>
                  <a:noFill/>
                </a:ln>
                <a:solidFill>
                  <a:srgbClr val="548235"/>
                </a:solidFill>
                <a:effectLst/>
                <a:uLnTx/>
                <a:uFillTx/>
                <a:latin typeface="Montserrat Medium"/>
                <a:ea typeface="+mn-ea"/>
                <a:cs typeface="+mn-cs"/>
              </a:rPr>
              <a:t>mouth</a:t>
            </a:r>
            <a:r>
              <a:rPr kumimoji="0" lang="en-US" sz="1600" b="1" i="0" u="none" strike="noStrike" kern="1200" cap="none" spc="0" normalizeH="0" baseline="0" noProof="0" dirty="0">
                <a:ln>
                  <a:noFill/>
                </a:ln>
                <a:solidFill>
                  <a:srgbClr val="548235"/>
                </a:solidFill>
                <a:effectLst/>
                <a:uLnTx/>
                <a:uFillTx/>
                <a:latin typeface="Montserrat Medium"/>
                <a:ea typeface="+mn-ea"/>
                <a:cs typeface="+mn-cs"/>
              </a:rPr>
              <a:t> </a:t>
            </a:r>
            <a:endParaRPr kumimoji="0" lang="da-DK" sz="1600" b="1" i="0" u="none" strike="noStrike" kern="1200" cap="none" spc="0" normalizeH="0" baseline="0" noProof="0" dirty="0">
              <a:ln>
                <a:noFill/>
              </a:ln>
              <a:solidFill>
                <a:srgbClr val="548235"/>
              </a:solidFill>
              <a:effectLst/>
              <a:uLnTx/>
              <a:uFillTx/>
              <a:latin typeface="Montserrat Medium"/>
              <a:ea typeface="+mn-ea"/>
              <a:cs typeface="+mn-cs"/>
            </a:endParaRPr>
          </a:p>
        </p:txBody>
      </p:sp>
      <p:sp>
        <p:nvSpPr>
          <p:cNvPr id="16" name="TextBox 15">
            <a:extLst>
              <a:ext uri="{FF2B5EF4-FFF2-40B4-BE49-F238E27FC236}">
                <a16:creationId xmlns:a16="http://schemas.microsoft.com/office/drawing/2014/main" id="{D554022D-9164-ECA6-AD0E-450DA276639D}"/>
              </a:ext>
            </a:extLst>
          </p:cNvPr>
          <p:cNvSpPr txBox="1"/>
          <p:nvPr/>
        </p:nvSpPr>
        <p:spPr>
          <a:xfrm>
            <a:off x="871869" y="3245179"/>
            <a:ext cx="248801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AA001"/>
                </a:solidFill>
                <a:effectLst/>
                <a:uLnTx/>
                <a:uFillTx/>
                <a:latin typeface="Montserrat Medium"/>
                <a:ea typeface="+mn-ea"/>
                <a:cs typeface="+mn-cs"/>
              </a:rPr>
              <a:t>Create posters / flyers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FAA001"/>
                </a:solidFill>
                <a:effectLst/>
                <a:uLnTx/>
                <a:uFillTx/>
                <a:latin typeface="Montserrat Medium"/>
                <a:ea typeface="+mn-ea"/>
                <a:cs typeface="+mn-cs"/>
              </a:rPr>
              <a:t>Events / talks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FAA001"/>
                </a:solidFill>
                <a:effectLst/>
                <a:uLnTx/>
                <a:uFillTx/>
                <a:latin typeface="Montserrat Medium"/>
                <a:ea typeface="+mn-ea"/>
                <a:cs typeface="+mn-cs"/>
              </a:rPr>
              <a:t>(Social) media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err="1">
                <a:ln>
                  <a:noFill/>
                </a:ln>
                <a:solidFill>
                  <a:srgbClr val="FAA001"/>
                </a:solidFill>
                <a:effectLst/>
                <a:uLnTx/>
                <a:uFillTx/>
                <a:latin typeface="Montserrat Medium"/>
                <a:ea typeface="+mn-ea"/>
                <a:cs typeface="+mn-cs"/>
              </a:rPr>
              <a:t>Encourage</a:t>
            </a:r>
            <a:r>
              <a:rPr kumimoji="0" lang="da-DK" sz="1600" b="0" i="0" u="none" strike="noStrike" kern="1200" cap="none" spc="0" normalizeH="0" baseline="0" noProof="0" dirty="0">
                <a:ln>
                  <a:noFill/>
                </a:ln>
                <a:solidFill>
                  <a:srgbClr val="FAA001"/>
                </a:solidFill>
                <a:effectLst/>
                <a:uLnTx/>
                <a:uFillTx/>
                <a:latin typeface="Montserrat Medium"/>
                <a:ea typeface="+mn-ea"/>
                <a:cs typeface="+mn-cs"/>
              </a:rPr>
              <a:t> </a:t>
            </a:r>
            <a:r>
              <a:rPr kumimoji="0" lang="da-DK" sz="1600" b="0" i="0" u="none" strike="noStrike" kern="1200" cap="none" spc="0" normalizeH="0" baseline="0" noProof="0" dirty="0" err="1">
                <a:ln>
                  <a:noFill/>
                </a:ln>
                <a:solidFill>
                  <a:srgbClr val="FAA001"/>
                </a:solidFill>
                <a:effectLst/>
                <a:uLnTx/>
                <a:uFillTx/>
                <a:latin typeface="Montserrat Medium"/>
                <a:ea typeface="+mn-ea"/>
                <a:cs typeface="+mn-cs"/>
              </a:rPr>
              <a:t>people</a:t>
            </a:r>
            <a:r>
              <a:rPr kumimoji="0" lang="da-DK" sz="1600" b="0" i="0" u="none" strike="noStrike" kern="1200" cap="none" spc="0" normalizeH="0" baseline="0" noProof="0" dirty="0">
                <a:ln>
                  <a:noFill/>
                </a:ln>
                <a:solidFill>
                  <a:srgbClr val="FAA001"/>
                </a:solidFill>
                <a:effectLst/>
                <a:uLnTx/>
                <a:uFillTx/>
                <a:latin typeface="Montserrat Medium"/>
                <a:ea typeface="+mn-ea"/>
                <a:cs typeface="+mn-cs"/>
              </a:rPr>
              <a:t> to talk </a:t>
            </a:r>
            <a:r>
              <a:rPr kumimoji="0" lang="da-DK" sz="1600" b="0" i="0" u="none" strike="noStrike" kern="1200" cap="none" spc="0" normalizeH="0" baseline="0" noProof="0" dirty="0" err="1">
                <a:ln>
                  <a:noFill/>
                </a:ln>
                <a:solidFill>
                  <a:srgbClr val="FAA001"/>
                </a:solidFill>
                <a:effectLst/>
                <a:uLnTx/>
                <a:uFillTx/>
                <a:latin typeface="Montserrat Medium"/>
                <a:ea typeface="+mn-ea"/>
                <a:cs typeface="+mn-cs"/>
              </a:rPr>
              <a:t>about</a:t>
            </a:r>
            <a:r>
              <a:rPr kumimoji="0" lang="da-DK" sz="1600" b="0" i="0" u="none" strike="noStrike" kern="1200" cap="none" spc="0" normalizeH="0" baseline="0" noProof="0" dirty="0">
                <a:ln>
                  <a:noFill/>
                </a:ln>
                <a:solidFill>
                  <a:srgbClr val="FAA001"/>
                </a:solidFill>
                <a:effectLst/>
                <a:uLnTx/>
                <a:uFillTx/>
                <a:latin typeface="Montserrat Medium"/>
                <a:ea typeface="+mn-ea"/>
                <a:cs typeface="+mn-cs"/>
              </a:rPr>
              <a:t> the </a:t>
            </a:r>
            <a:r>
              <a:rPr kumimoji="0" lang="da-DK" sz="1600" b="0" i="0" u="none" strike="noStrike" kern="1200" cap="none" spc="0" normalizeH="0" baseline="0" noProof="0" dirty="0" err="1">
                <a:ln>
                  <a:noFill/>
                </a:ln>
                <a:solidFill>
                  <a:srgbClr val="FAA001"/>
                </a:solidFill>
                <a:effectLst/>
                <a:uLnTx/>
                <a:uFillTx/>
                <a:latin typeface="Montserrat Medium"/>
                <a:ea typeface="+mn-ea"/>
                <a:cs typeface="+mn-cs"/>
              </a:rPr>
              <a:t>project</a:t>
            </a:r>
            <a:r>
              <a:rPr kumimoji="0" lang="en-US" sz="1600" b="0" i="0" u="none" strike="noStrike" kern="1200" cap="none" spc="0" normalizeH="0" baseline="0" noProof="0" dirty="0">
                <a:ln>
                  <a:noFill/>
                </a:ln>
                <a:solidFill>
                  <a:srgbClr val="FAA001"/>
                </a:solidFill>
                <a:effectLst/>
                <a:uLnTx/>
                <a:uFillTx/>
                <a:latin typeface="Montserrat Medium"/>
                <a:ea typeface="+mn-ea"/>
                <a:cs typeface="+mn-cs"/>
              </a:rPr>
              <a:t> </a:t>
            </a:r>
            <a:endParaRPr kumimoji="0" lang="da-DK" sz="1600" b="0" i="0" u="none" strike="noStrike" kern="1200" cap="none" spc="0" normalizeH="0" baseline="0" noProof="0" dirty="0">
              <a:ln>
                <a:noFill/>
              </a:ln>
              <a:solidFill>
                <a:srgbClr val="FAA001"/>
              </a:solidFill>
              <a:effectLst/>
              <a:uLnTx/>
              <a:uFillTx/>
              <a:latin typeface="Montserrat Medium"/>
              <a:ea typeface="+mn-ea"/>
              <a:cs typeface="+mn-cs"/>
            </a:endParaRPr>
          </a:p>
        </p:txBody>
      </p:sp>
      <p:sp>
        <p:nvSpPr>
          <p:cNvPr id="17" name="TextBox 16">
            <a:extLst>
              <a:ext uri="{FF2B5EF4-FFF2-40B4-BE49-F238E27FC236}">
                <a16:creationId xmlns:a16="http://schemas.microsoft.com/office/drawing/2014/main" id="{CE45BA8F-A015-F24C-9EB6-7635024CB009}"/>
              </a:ext>
            </a:extLst>
          </p:cNvPr>
          <p:cNvSpPr txBox="1"/>
          <p:nvPr/>
        </p:nvSpPr>
        <p:spPr>
          <a:xfrm>
            <a:off x="3415335" y="1882291"/>
            <a:ext cx="196473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48235"/>
                </a:solidFill>
                <a:effectLst/>
                <a:uLnTx/>
                <a:uFillTx/>
                <a:latin typeface="Montserrat Medium"/>
                <a:ea typeface="+mn-ea"/>
                <a:cs typeface="+mn-cs"/>
              </a:rPr>
              <a:t>Getting to know project &amp; people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48235"/>
                </a:solidFill>
                <a:effectLst/>
                <a:uLnTx/>
                <a:uFillTx/>
                <a:latin typeface="Montserrat Medium"/>
                <a:ea typeface="+mn-ea"/>
                <a:cs typeface="+mn-cs"/>
              </a:rPr>
              <a:t>Intro meeting w. information</a:t>
            </a:r>
          </a:p>
        </p:txBody>
      </p:sp>
      <p:sp>
        <p:nvSpPr>
          <p:cNvPr id="18" name="TextBox 17">
            <a:extLst>
              <a:ext uri="{FF2B5EF4-FFF2-40B4-BE49-F238E27FC236}">
                <a16:creationId xmlns:a16="http://schemas.microsoft.com/office/drawing/2014/main" id="{0F385719-A74A-598B-BA79-38CA47A69D13}"/>
              </a:ext>
            </a:extLst>
          </p:cNvPr>
          <p:cNvSpPr txBox="1"/>
          <p:nvPr/>
        </p:nvSpPr>
        <p:spPr>
          <a:xfrm>
            <a:off x="3359888" y="3245179"/>
            <a:ext cx="196473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AA001"/>
                </a:solidFill>
                <a:effectLst/>
                <a:uLnTx/>
                <a:uFillTx/>
                <a:latin typeface="Montserrat Medium"/>
                <a:ea typeface="+mn-ea"/>
                <a:cs typeface="+mn-cs"/>
              </a:rPr>
              <a:t>Welcome!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AA001"/>
                </a:solidFill>
                <a:effectLst/>
                <a:uLnTx/>
                <a:uFillTx/>
                <a:latin typeface="Montserrat Medium"/>
                <a:ea typeface="+mn-ea"/>
                <a:cs typeface="+mn-cs"/>
              </a:rPr>
              <a:t>Intro meetings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AA001"/>
                </a:solidFill>
                <a:effectLst/>
                <a:uLnTx/>
                <a:uFillTx/>
                <a:latin typeface="Montserrat Medium"/>
                <a:ea typeface="+mn-ea"/>
                <a:cs typeface="+mn-cs"/>
              </a:rPr>
              <a:t>Volunteer handbook</a:t>
            </a:r>
          </a:p>
        </p:txBody>
      </p:sp>
      <p:sp>
        <p:nvSpPr>
          <p:cNvPr id="19" name="TextBox 18">
            <a:extLst>
              <a:ext uri="{FF2B5EF4-FFF2-40B4-BE49-F238E27FC236}">
                <a16:creationId xmlns:a16="http://schemas.microsoft.com/office/drawing/2014/main" id="{A7477CEA-ED0C-7055-5415-3D12A30B824A}"/>
              </a:ext>
            </a:extLst>
          </p:cNvPr>
          <p:cNvSpPr txBox="1"/>
          <p:nvPr/>
        </p:nvSpPr>
        <p:spPr>
          <a:xfrm>
            <a:off x="5380074" y="1882291"/>
            <a:ext cx="196473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48235"/>
                </a:solidFill>
                <a:effectLst/>
                <a:uLnTx/>
                <a:uFillTx/>
                <a:latin typeface="Montserrat Medium"/>
                <a:ea typeface="+mn-ea"/>
                <a:cs typeface="+mn-cs"/>
              </a:rPr>
              <a:t>Getting to know the tasks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48235"/>
                </a:solidFill>
                <a:effectLst/>
                <a:uLnTx/>
                <a:uFillTx/>
                <a:latin typeface="Montserrat Medium"/>
                <a:ea typeface="+mn-ea"/>
                <a:cs typeface="+mn-cs"/>
              </a:rPr>
              <a:t>Receive training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48235"/>
                </a:solidFill>
                <a:effectLst/>
                <a:uLnTx/>
                <a:uFillTx/>
                <a:latin typeface="Montserrat Medium"/>
                <a:ea typeface="+mn-ea"/>
                <a:cs typeface="+mn-cs"/>
              </a:rPr>
              <a:t>Building confidence</a:t>
            </a:r>
          </a:p>
        </p:txBody>
      </p:sp>
      <p:sp>
        <p:nvSpPr>
          <p:cNvPr id="20" name="TextBox 19">
            <a:extLst>
              <a:ext uri="{FF2B5EF4-FFF2-40B4-BE49-F238E27FC236}">
                <a16:creationId xmlns:a16="http://schemas.microsoft.com/office/drawing/2014/main" id="{0070F3D4-8A15-3AF5-94B4-13F0780CA199}"/>
              </a:ext>
            </a:extLst>
          </p:cNvPr>
          <p:cNvSpPr txBox="1"/>
          <p:nvPr/>
        </p:nvSpPr>
        <p:spPr>
          <a:xfrm>
            <a:off x="5324627" y="3244617"/>
            <a:ext cx="1964739"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AA001"/>
                </a:solidFill>
                <a:effectLst/>
                <a:uLnTx/>
                <a:uFillTx/>
                <a:latin typeface="Montserrat Medium"/>
                <a:ea typeface="+mn-ea"/>
                <a:cs typeface="+mn-cs"/>
              </a:rPr>
              <a:t>Run trainings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AA001"/>
                </a:solidFill>
                <a:effectLst/>
                <a:uLnTx/>
                <a:uFillTx/>
                <a:latin typeface="Montserrat Medium"/>
                <a:ea typeface="+mn-ea"/>
                <a:cs typeface="+mn-cs"/>
              </a:rPr>
              <a:t>Support at tasks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AA001"/>
                </a:solidFill>
                <a:effectLst/>
                <a:uLnTx/>
                <a:uFillTx/>
                <a:latin typeface="Montserrat Medium"/>
                <a:ea typeface="+mn-ea"/>
                <a:cs typeface="+mn-cs"/>
              </a:rPr>
              <a:t>Provide learning and development opportunities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AA001"/>
              </a:solidFill>
              <a:effectLst/>
              <a:uLnTx/>
              <a:uFillTx/>
              <a:latin typeface="Montserrat Medium"/>
              <a:ea typeface="+mn-ea"/>
              <a:cs typeface="+mn-cs"/>
            </a:endParaRPr>
          </a:p>
        </p:txBody>
      </p:sp>
      <p:sp>
        <p:nvSpPr>
          <p:cNvPr id="21" name="TextBox 20">
            <a:extLst>
              <a:ext uri="{FF2B5EF4-FFF2-40B4-BE49-F238E27FC236}">
                <a16:creationId xmlns:a16="http://schemas.microsoft.com/office/drawing/2014/main" id="{B59A5ED5-D69B-C6CD-4110-98F8D7783B4E}"/>
              </a:ext>
            </a:extLst>
          </p:cNvPr>
          <p:cNvSpPr txBox="1"/>
          <p:nvPr/>
        </p:nvSpPr>
        <p:spPr>
          <a:xfrm>
            <a:off x="7530133" y="1883011"/>
            <a:ext cx="247864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48235"/>
                </a:solidFill>
                <a:effectLst/>
                <a:uLnTx/>
                <a:uFillTx/>
                <a:latin typeface="Montserrat Medium"/>
                <a:ea typeface="+mn-ea"/>
                <a:cs typeface="+mn-cs"/>
              </a:rPr>
              <a:t>Exploring involvement &amp;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48235"/>
                </a:solidFill>
                <a:effectLst/>
                <a:uLnTx/>
                <a:uFillTx/>
                <a:latin typeface="Montserrat Medium"/>
                <a:ea typeface="+mn-ea"/>
                <a:cs typeface="+mn-cs"/>
              </a:rPr>
              <a:t>Empowerment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48235"/>
                </a:solidFill>
                <a:effectLst/>
                <a:uLnTx/>
                <a:uFillTx/>
                <a:latin typeface="Montserrat Medium"/>
                <a:ea typeface="+mn-ea"/>
                <a:cs typeface="+mn-cs"/>
              </a:rPr>
              <a:t>Ongoing involvement</a:t>
            </a:r>
          </a:p>
        </p:txBody>
      </p:sp>
      <p:sp>
        <p:nvSpPr>
          <p:cNvPr id="22" name="TextBox 21">
            <a:extLst>
              <a:ext uri="{FF2B5EF4-FFF2-40B4-BE49-F238E27FC236}">
                <a16:creationId xmlns:a16="http://schemas.microsoft.com/office/drawing/2014/main" id="{6F8910FD-1A30-A0E7-224A-74959402F910}"/>
              </a:ext>
            </a:extLst>
          </p:cNvPr>
          <p:cNvSpPr txBox="1"/>
          <p:nvPr/>
        </p:nvSpPr>
        <p:spPr>
          <a:xfrm>
            <a:off x="7530134" y="3233541"/>
            <a:ext cx="233688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AA001"/>
                </a:solidFill>
                <a:effectLst/>
                <a:uLnTx/>
                <a:uFillTx/>
                <a:latin typeface="Montserrat Medium"/>
                <a:ea typeface="+mn-ea"/>
                <a:cs typeface="+mn-cs"/>
              </a:rPr>
              <a:t>Offer new training &amp; development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AA001"/>
                </a:solidFill>
                <a:effectLst/>
                <a:uLnTx/>
                <a:uFillTx/>
                <a:latin typeface="Montserrat Medium"/>
                <a:ea typeface="+mn-ea"/>
                <a:cs typeface="+mn-cs"/>
              </a:rPr>
              <a:t>Retain volunteers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AA001"/>
                </a:solidFill>
                <a:effectLst/>
                <a:uLnTx/>
                <a:uFillTx/>
                <a:latin typeface="Montserrat Medium"/>
                <a:ea typeface="+mn-ea"/>
                <a:cs typeface="+mn-cs"/>
              </a:rPr>
              <a:t>Create Ambassadors</a:t>
            </a:r>
          </a:p>
        </p:txBody>
      </p:sp>
      <p:sp>
        <p:nvSpPr>
          <p:cNvPr id="23" name="TextBox 22">
            <a:extLst>
              <a:ext uri="{FF2B5EF4-FFF2-40B4-BE49-F238E27FC236}">
                <a16:creationId xmlns:a16="http://schemas.microsoft.com/office/drawing/2014/main" id="{DE2AA592-42E8-2895-0691-19DA007B0751}"/>
              </a:ext>
            </a:extLst>
          </p:cNvPr>
          <p:cNvSpPr txBox="1"/>
          <p:nvPr/>
        </p:nvSpPr>
        <p:spPr>
          <a:xfrm>
            <a:off x="10064228" y="1882094"/>
            <a:ext cx="196473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48235"/>
                </a:solidFill>
                <a:effectLst/>
                <a:uLnTx/>
                <a:uFillTx/>
                <a:latin typeface="Montserrat Medium"/>
                <a:ea typeface="+mn-ea"/>
                <a:cs typeface="+mn-cs"/>
              </a:rPr>
              <a:t>Provide feedback to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48235"/>
              </a:solidFill>
              <a:effectLst/>
              <a:uLnTx/>
              <a:uFillTx/>
              <a:latin typeface="Montserrat Medium"/>
              <a:ea typeface="+mn-ea"/>
              <a:cs typeface="+mn-cs"/>
            </a:endParaRPr>
          </a:p>
        </p:txBody>
      </p:sp>
      <p:sp>
        <p:nvSpPr>
          <p:cNvPr id="24" name="Arrow: Curved Up 23">
            <a:extLst>
              <a:ext uri="{FF2B5EF4-FFF2-40B4-BE49-F238E27FC236}">
                <a16:creationId xmlns:a16="http://schemas.microsoft.com/office/drawing/2014/main" id="{F9091361-61B7-A18C-2100-40CDC5D8B8CB}"/>
              </a:ext>
            </a:extLst>
          </p:cNvPr>
          <p:cNvSpPr/>
          <p:nvPr/>
        </p:nvSpPr>
        <p:spPr>
          <a:xfrm flipH="1">
            <a:off x="2615609" y="5410718"/>
            <a:ext cx="7081284" cy="767194"/>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1F3643"/>
              </a:solidFill>
              <a:effectLst/>
              <a:uLnTx/>
              <a:uFillTx/>
              <a:latin typeface="Montserrat Medium"/>
              <a:ea typeface="+mn-ea"/>
              <a:cs typeface="+mn-cs"/>
            </a:endParaRPr>
          </a:p>
        </p:txBody>
      </p:sp>
      <p:sp>
        <p:nvSpPr>
          <p:cNvPr id="25" name="TextBox 24">
            <a:extLst>
              <a:ext uri="{FF2B5EF4-FFF2-40B4-BE49-F238E27FC236}">
                <a16:creationId xmlns:a16="http://schemas.microsoft.com/office/drawing/2014/main" id="{C8BC9B37-7435-7957-C5A6-C0EB882C6085}"/>
              </a:ext>
            </a:extLst>
          </p:cNvPr>
          <p:cNvSpPr txBox="1"/>
          <p:nvPr/>
        </p:nvSpPr>
        <p:spPr>
          <a:xfrm>
            <a:off x="10107782" y="3235126"/>
            <a:ext cx="196473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AA001"/>
                </a:solidFill>
                <a:effectLst/>
                <a:uLnTx/>
                <a:uFillTx/>
                <a:latin typeface="Montserrat Medium"/>
                <a:ea typeface="+mn-ea"/>
                <a:cs typeface="+mn-cs"/>
              </a:rPr>
              <a:t>Respond to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AA001"/>
              </a:solidFill>
              <a:effectLst/>
              <a:uLnTx/>
              <a:uFillTx/>
              <a:latin typeface="Montserrat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AA001"/>
              </a:solidFill>
              <a:effectLst/>
              <a:uLnTx/>
              <a:uFillTx/>
              <a:latin typeface="Montserrat Medium"/>
              <a:ea typeface="+mn-ea"/>
              <a:cs typeface="+mn-cs"/>
            </a:endParaRPr>
          </a:p>
        </p:txBody>
      </p:sp>
      <p:cxnSp>
        <p:nvCxnSpPr>
          <p:cNvPr id="29" name="Straight Connector 28">
            <a:extLst>
              <a:ext uri="{FF2B5EF4-FFF2-40B4-BE49-F238E27FC236}">
                <a16:creationId xmlns:a16="http://schemas.microsoft.com/office/drawing/2014/main" id="{4CF4C56B-D725-E8A0-474E-96736E01981A}"/>
              </a:ext>
            </a:extLst>
          </p:cNvPr>
          <p:cNvCxnSpPr/>
          <p:nvPr/>
        </p:nvCxnSpPr>
        <p:spPr>
          <a:xfrm>
            <a:off x="53788" y="3262166"/>
            <a:ext cx="1202896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556C1A6-C28D-4872-815A-278B57E1D3EF}"/>
              </a:ext>
            </a:extLst>
          </p:cNvPr>
          <p:cNvCxnSpPr/>
          <p:nvPr/>
        </p:nvCxnSpPr>
        <p:spPr>
          <a:xfrm>
            <a:off x="91733" y="1894554"/>
            <a:ext cx="12028967" cy="0"/>
          </a:xfrm>
          <a:prstGeom prst="line">
            <a:avLst/>
          </a:prstGeom>
          <a:ln w="28575">
            <a:solidFill>
              <a:srgbClr val="54823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98505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723474-2A61-EE38-DD2E-2D0D3225F1BB}"/>
              </a:ext>
            </a:extLst>
          </p:cNvPr>
          <p:cNvSpPr>
            <a:spLocks noGrp="1"/>
          </p:cNvSpPr>
          <p:nvPr>
            <p:ph type="body" sz="quarter" idx="12"/>
          </p:nvPr>
        </p:nvSpPr>
        <p:spPr>
          <a:xfrm>
            <a:off x="611188" y="2716306"/>
            <a:ext cx="10963275" cy="3216182"/>
          </a:xfrm>
        </p:spPr>
        <p:txBody>
          <a:bodyPr/>
          <a:lstStyle/>
          <a:p>
            <a:pPr marL="342900" indent="-342900">
              <a:buFont typeface="Arial" panose="020B0604020202020204" pitchFamily="34" charset="0"/>
              <a:buChar char="•"/>
            </a:pPr>
            <a:r>
              <a:rPr lang="en-US" sz="2400" dirty="0"/>
              <a:t>Set training goals (your goals and goals for volunteers)</a:t>
            </a:r>
          </a:p>
          <a:p>
            <a:pPr marL="342900" indent="-342900">
              <a:buFont typeface="Arial" panose="020B0604020202020204" pitchFamily="34" charset="0"/>
              <a:buChar char="•"/>
            </a:pPr>
            <a:r>
              <a:rPr lang="en-US" sz="2400" dirty="0"/>
              <a:t>Make volunteers feel welcome</a:t>
            </a:r>
          </a:p>
          <a:p>
            <a:pPr marL="342900" indent="-342900">
              <a:buFont typeface="Arial" panose="020B0604020202020204" pitchFamily="34" charset="0"/>
              <a:buChar char="•"/>
            </a:pPr>
            <a:r>
              <a:rPr lang="en-US" sz="2400" dirty="0"/>
              <a:t>Focus on hands-on, practical training (even if online!)</a:t>
            </a:r>
          </a:p>
          <a:p>
            <a:pPr marL="342900" indent="-342900">
              <a:buFont typeface="Arial" panose="020B0604020202020204" pitchFamily="34" charset="0"/>
              <a:buChar char="•"/>
            </a:pPr>
            <a:r>
              <a:rPr lang="en-US" sz="2400" dirty="0"/>
              <a:t>Make your training accessible</a:t>
            </a:r>
          </a:p>
          <a:p>
            <a:pPr marL="342900" indent="-342900">
              <a:buFont typeface="Arial" panose="020B0604020202020204" pitchFamily="34" charset="0"/>
              <a:buChar char="•"/>
            </a:pPr>
            <a:r>
              <a:rPr lang="en-US" sz="2400" dirty="0"/>
              <a:t>Ask for feedback – and act on it</a:t>
            </a:r>
            <a:endParaRPr lang="da-DK" sz="2400" dirty="0"/>
          </a:p>
        </p:txBody>
      </p:sp>
      <p:sp>
        <p:nvSpPr>
          <p:cNvPr id="3" name="Text Placeholder 2">
            <a:extLst>
              <a:ext uri="{FF2B5EF4-FFF2-40B4-BE49-F238E27FC236}">
                <a16:creationId xmlns:a16="http://schemas.microsoft.com/office/drawing/2014/main" id="{117C2F28-2C64-01E3-5822-F3E6533B37E9}"/>
              </a:ext>
            </a:extLst>
          </p:cNvPr>
          <p:cNvSpPr>
            <a:spLocks noGrp="1"/>
          </p:cNvSpPr>
          <p:nvPr>
            <p:ph type="body" sz="quarter" idx="11"/>
          </p:nvPr>
        </p:nvSpPr>
        <p:spPr>
          <a:xfrm>
            <a:off x="610940" y="1367143"/>
            <a:ext cx="10963275" cy="422275"/>
          </a:xfrm>
        </p:spPr>
        <p:txBody>
          <a:bodyPr/>
          <a:lstStyle/>
          <a:p>
            <a:r>
              <a:rPr lang="en-US" dirty="0"/>
              <a:t>Make it a positive experience for your volunteers, not a chore they feel they have to do</a:t>
            </a:r>
            <a:endParaRPr lang="da-DK" dirty="0"/>
          </a:p>
        </p:txBody>
      </p:sp>
      <p:sp>
        <p:nvSpPr>
          <p:cNvPr id="4" name="Text Placeholder 3">
            <a:extLst>
              <a:ext uri="{FF2B5EF4-FFF2-40B4-BE49-F238E27FC236}">
                <a16:creationId xmlns:a16="http://schemas.microsoft.com/office/drawing/2014/main" id="{1A79E4ED-1E3B-E607-DA04-E81A335FAC94}"/>
              </a:ext>
            </a:extLst>
          </p:cNvPr>
          <p:cNvSpPr>
            <a:spLocks noGrp="1"/>
          </p:cNvSpPr>
          <p:nvPr>
            <p:ph type="body" sz="quarter" idx="10"/>
          </p:nvPr>
        </p:nvSpPr>
        <p:spPr/>
        <p:txBody>
          <a:bodyPr/>
          <a:lstStyle/>
          <a:p>
            <a:r>
              <a:rPr lang="en-US" dirty="0"/>
              <a:t>Plan your training </a:t>
            </a:r>
            <a:r>
              <a:rPr lang="en-US" dirty="0" err="1"/>
              <a:t>programme</a:t>
            </a:r>
            <a:endParaRPr lang="da-DK" dirty="0"/>
          </a:p>
        </p:txBody>
      </p:sp>
    </p:spTree>
    <p:extLst>
      <p:ext uri="{BB962C8B-B14F-4D97-AF65-F5344CB8AC3E}">
        <p14:creationId xmlns:p14="http://schemas.microsoft.com/office/powerpoint/2010/main" val="29104628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B09A4CA-07B6-440A-A9E7-72C7E7FDF939}"/>
              </a:ext>
            </a:extLst>
          </p:cNvPr>
          <p:cNvSpPr>
            <a:spLocks noGrp="1"/>
          </p:cNvSpPr>
          <p:nvPr>
            <p:ph type="body" sz="quarter" idx="12"/>
          </p:nvPr>
        </p:nvSpPr>
        <p:spPr>
          <a:xfrm>
            <a:off x="6726264" y="1685951"/>
            <a:ext cx="4483989" cy="4211153"/>
          </a:xfrm>
        </p:spPr>
        <p:txBody>
          <a:bodyPr/>
          <a:lstStyle/>
          <a:p>
            <a:r>
              <a:rPr lang="it-IT"/>
              <a:t>Lots!</a:t>
            </a:r>
          </a:p>
          <a:p>
            <a:endParaRPr lang="it-IT" sz="100"/>
          </a:p>
          <a:p>
            <a:r>
              <a:rPr lang="it-IT" b="1" i="1">
                <a:solidFill>
                  <a:srgbClr val="548235"/>
                </a:solidFill>
              </a:rPr>
              <a:t>Facilitator</a:t>
            </a:r>
          </a:p>
          <a:p>
            <a:r>
              <a:rPr lang="en-US" i="1"/>
              <a:t>The facilitator’s job is to support everyone to do their best thinking.</a:t>
            </a:r>
          </a:p>
          <a:p>
            <a:r>
              <a:rPr lang="en-US"/>
              <a:t>To do this, the facilitator encourages full participation, promotes mutual understanding and cultivates shared responsibility. </a:t>
            </a:r>
          </a:p>
          <a:p>
            <a:r>
              <a:rPr lang="en-US"/>
              <a:t>By supporting everyone to do their best thinking, a facilitator enables group members to search for inclusive solutions and build sustainable agreements.</a:t>
            </a:r>
            <a:endParaRPr lang="it-IT"/>
          </a:p>
        </p:txBody>
      </p:sp>
      <p:sp>
        <p:nvSpPr>
          <p:cNvPr id="4" name="Text Placeholder 3">
            <a:extLst>
              <a:ext uri="{FF2B5EF4-FFF2-40B4-BE49-F238E27FC236}">
                <a16:creationId xmlns:a16="http://schemas.microsoft.com/office/drawing/2014/main" id="{E5795BF3-ED5C-4551-BA4F-7188EC37BACB}"/>
              </a:ext>
            </a:extLst>
          </p:cNvPr>
          <p:cNvSpPr>
            <a:spLocks noGrp="1"/>
          </p:cNvSpPr>
          <p:nvPr>
            <p:ph type="body" sz="quarter" idx="11"/>
          </p:nvPr>
        </p:nvSpPr>
        <p:spPr>
          <a:xfrm>
            <a:off x="610940" y="1029383"/>
            <a:ext cx="10963275" cy="422275"/>
          </a:xfrm>
        </p:spPr>
        <p:txBody>
          <a:bodyPr/>
          <a:lstStyle/>
          <a:p>
            <a:r>
              <a:rPr lang="it-IT" i="1"/>
              <a:t>Learning styles					Teaching styles</a:t>
            </a:r>
          </a:p>
        </p:txBody>
      </p:sp>
      <p:sp>
        <p:nvSpPr>
          <p:cNvPr id="3" name="Text Placeholder 2">
            <a:extLst>
              <a:ext uri="{FF2B5EF4-FFF2-40B4-BE49-F238E27FC236}">
                <a16:creationId xmlns:a16="http://schemas.microsoft.com/office/drawing/2014/main" id="{4A9A34F7-FA9B-4E43-B39F-263D6C676328}"/>
              </a:ext>
            </a:extLst>
          </p:cNvPr>
          <p:cNvSpPr>
            <a:spLocks noGrp="1"/>
          </p:cNvSpPr>
          <p:nvPr>
            <p:ph type="body" sz="quarter" idx="10"/>
          </p:nvPr>
        </p:nvSpPr>
        <p:spPr/>
        <p:txBody>
          <a:bodyPr/>
          <a:lstStyle/>
          <a:p>
            <a:r>
              <a:rPr lang="it-IT"/>
              <a:t>Learning &amp; Teaching/Training Styles </a:t>
            </a:r>
          </a:p>
        </p:txBody>
      </p:sp>
      <p:grpSp>
        <p:nvGrpSpPr>
          <p:cNvPr id="6" name="Group 5">
            <a:extLst>
              <a:ext uri="{FF2B5EF4-FFF2-40B4-BE49-F238E27FC236}">
                <a16:creationId xmlns:a16="http://schemas.microsoft.com/office/drawing/2014/main" id="{7907E039-9FCF-478D-9731-70D9819531EC}"/>
              </a:ext>
            </a:extLst>
          </p:cNvPr>
          <p:cNvGrpSpPr/>
          <p:nvPr/>
        </p:nvGrpSpPr>
        <p:grpSpPr>
          <a:xfrm>
            <a:off x="286208" y="1568455"/>
            <a:ext cx="4797236" cy="4211153"/>
            <a:chOff x="487686" y="1556010"/>
            <a:chExt cx="4295139" cy="3721089"/>
          </a:xfrm>
        </p:grpSpPr>
        <p:pic>
          <p:nvPicPr>
            <p:cNvPr id="1026" name="Picture 2" descr="Learning Styles">
              <a:extLst>
                <a:ext uri="{FF2B5EF4-FFF2-40B4-BE49-F238E27FC236}">
                  <a16:creationId xmlns:a16="http://schemas.microsoft.com/office/drawing/2014/main" id="{40F2B72C-5801-4699-9EB5-0D3B859F74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6" y="1556010"/>
              <a:ext cx="4295139" cy="3657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7C2CFE-056B-4910-BC78-22210929808B}"/>
                </a:ext>
              </a:extLst>
            </p:cNvPr>
            <p:cNvSpPr txBox="1"/>
            <p:nvPr/>
          </p:nvSpPr>
          <p:spPr>
            <a:xfrm>
              <a:off x="2487478" y="5046267"/>
              <a:ext cx="161342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F3643"/>
                  </a:solidFill>
                  <a:effectLst/>
                  <a:uLnTx/>
                  <a:uFillTx/>
                  <a:latin typeface="Montserrat Medium"/>
                  <a:ea typeface="+mn-ea"/>
                  <a:cs typeface="+mn-cs"/>
                </a:rPr>
                <a:t>University of San Diego</a:t>
              </a:r>
              <a:endParaRPr kumimoji="0" lang="da-DK" sz="900" b="0" i="0" u="none" strike="noStrike" kern="1200" cap="none" spc="0" normalizeH="0" baseline="0" noProof="0">
                <a:ln>
                  <a:noFill/>
                </a:ln>
                <a:solidFill>
                  <a:srgbClr val="1F3643"/>
                </a:solidFill>
                <a:effectLst/>
                <a:uLnTx/>
                <a:uFillTx/>
                <a:latin typeface="Montserrat Medium"/>
                <a:ea typeface="+mn-ea"/>
                <a:cs typeface="+mn-cs"/>
              </a:endParaRPr>
            </a:p>
          </p:txBody>
        </p:sp>
      </p:grpSp>
      <p:sp>
        <p:nvSpPr>
          <p:cNvPr id="8" name="TextBox 7">
            <a:extLst>
              <a:ext uri="{FF2B5EF4-FFF2-40B4-BE49-F238E27FC236}">
                <a16:creationId xmlns:a16="http://schemas.microsoft.com/office/drawing/2014/main" id="{E3156F90-B112-469F-A05B-DA9E8486B686}"/>
              </a:ext>
            </a:extLst>
          </p:cNvPr>
          <p:cNvSpPr txBox="1"/>
          <p:nvPr/>
        </p:nvSpPr>
        <p:spPr>
          <a:xfrm>
            <a:off x="10032569" y="5650773"/>
            <a:ext cx="161342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1F3643"/>
                </a:solidFill>
                <a:effectLst/>
                <a:uLnTx/>
                <a:uFillTx/>
                <a:latin typeface="Montserrat Medium"/>
                <a:ea typeface="+mn-ea"/>
                <a:cs typeface="+mn-cs"/>
              </a:rPr>
              <a:t>Kaner</a:t>
            </a:r>
            <a:r>
              <a:rPr kumimoji="0" lang="en-US" sz="900" b="0" i="0" u="none" strike="noStrike" kern="1200" cap="none" spc="0" normalizeH="0" baseline="0" noProof="0">
                <a:ln>
                  <a:noFill/>
                </a:ln>
                <a:solidFill>
                  <a:srgbClr val="1F3643"/>
                </a:solidFill>
                <a:effectLst/>
                <a:uLnTx/>
                <a:uFillTx/>
                <a:latin typeface="Montserrat Medium"/>
                <a:ea typeface="+mn-ea"/>
                <a:cs typeface="+mn-cs"/>
              </a:rPr>
              <a:t> &amp; Berger, 1996</a:t>
            </a:r>
            <a:endParaRPr kumimoji="0" lang="da-DK" sz="900" b="0" i="0" u="none" strike="noStrike" kern="1200" cap="none" spc="0" normalizeH="0" baseline="0" noProof="0">
              <a:ln>
                <a:noFill/>
              </a:ln>
              <a:solidFill>
                <a:srgbClr val="1F3643"/>
              </a:solidFill>
              <a:effectLst/>
              <a:uLnTx/>
              <a:uFillTx/>
              <a:latin typeface="Montserrat Medium"/>
              <a:ea typeface="+mn-ea"/>
              <a:cs typeface="+mn-cs"/>
            </a:endParaRPr>
          </a:p>
        </p:txBody>
      </p:sp>
    </p:spTree>
    <p:extLst>
      <p:ext uri="{BB962C8B-B14F-4D97-AF65-F5344CB8AC3E}">
        <p14:creationId xmlns:p14="http://schemas.microsoft.com/office/powerpoint/2010/main" val="20840269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D8DB5A-D082-3CE2-25CC-1FA4FC3E7082}"/>
              </a:ext>
            </a:extLst>
          </p:cNvPr>
          <p:cNvSpPr>
            <a:spLocks noGrp="1"/>
          </p:cNvSpPr>
          <p:nvPr>
            <p:ph type="body" sz="quarter" idx="12"/>
          </p:nvPr>
        </p:nvSpPr>
        <p:spPr>
          <a:xfrm>
            <a:off x="369142" y="1635421"/>
            <a:ext cx="10963275" cy="3657600"/>
          </a:xfrm>
        </p:spPr>
        <p:txBody>
          <a:bodyPr/>
          <a:lstStyle/>
          <a:p>
            <a:r>
              <a:rPr lang="en-US" sz="2400" b="1" dirty="0"/>
              <a:t>Introductory Information Session / Meeting</a:t>
            </a:r>
          </a:p>
          <a:p>
            <a:pPr marL="285750" indent="-285750">
              <a:buFont typeface="Arial" panose="020B0604020202020204" pitchFamily="34" charset="0"/>
              <a:buChar char="•"/>
            </a:pPr>
            <a:r>
              <a:rPr lang="en-US" dirty="0"/>
              <a:t>Information about the organization and the project: aims, methods of involvement, project expectations and data needs</a:t>
            </a:r>
          </a:p>
          <a:p>
            <a:endParaRPr lang="en-US" dirty="0"/>
          </a:p>
          <a:p>
            <a:r>
              <a:rPr lang="da-DK" sz="2400" b="1" dirty="0" err="1"/>
              <a:t>Volunteer</a:t>
            </a:r>
            <a:r>
              <a:rPr lang="da-DK" sz="2400" b="1" dirty="0"/>
              <a:t> </a:t>
            </a:r>
            <a:r>
              <a:rPr lang="da-DK" sz="2400" b="1" dirty="0" err="1"/>
              <a:t>handbook</a:t>
            </a:r>
            <a:endParaRPr lang="da-DK" sz="2400" b="1" dirty="0"/>
          </a:p>
          <a:p>
            <a:pPr marL="285750" indent="-285750">
              <a:buFont typeface="Arial" panose="020B0604020202020204" pitchFamily="34" charset="0"/>
              <a:buChar char="•"/>
            </a:pPr>
            <a:r>
              <a:rPr lang="da-DK" dirty="0" err="1"/>
              <a:t>Ideally</a:t>
            </a:r>
            <a:r>
              <a:rPr lang="da-DK" dirty="0"/>
              <a:t> </a:t>
            </a:r>
            <a:r>
              <a:rPr lang="da-DK" dirty="0" err="1"/>
              <a:t>there</a:t>
            </a:r>
            <a:r>
              <a:rPr lang="da-DK" dirty="0"/>
              <a:t> is a </a:t>
            </a:r>
            <a:r>
              <a:rPr lang="da-DK" dirty="0" err="1"/>
              <a:t>volunteer</a:t>
            </a:r>
            <a:r>
              <a:rPr lang="da-DK" dirty="0"/>
              <a:t> </a:t>
            </a:r>
            <a:r>
              <a:rPr lang="da-DK" dirty="0" err="1"/>
              <a:t>handbook</a:t>
            </a:r>
            <a:r>
              <a:rPr lang="da-DK" dirty="0"/>
              <a:t> </a:t>
            </a:r>
            <a:r>
              <a:rPr lang="da-DK" dirty="0" err="1"/>
              <a:t>where</a:t>
            </a:r>
            <a:r>
              <a:rPr lang="da-DK" dirty="0"/>
              <a:t> all the </a:t>
            </a:r>
            <a:r>
              <a:rPr lang="da-DK" dirty="0" err="1"/>
              <a:t>important</a:t>
            </a:r>
            <a:r>
              <a:rPr lang="da-DK" dirty="0"/>
              <a:t> information </a:t>
            </a:r>
            <a:r>
              <a:rPr lang="da-DK" dirty="0" err="1"/>
              <a:t>can</a:t>
            </a:r>
            <a:r>
              <a:rPr lang="da-DK" dirty="0"/>
              <a:t> </a:t>
            </a:r>
            <a:r>
              <a:rPr lang="da-DK" dirty="0" err="1"/>
              <a:t>be</a:t>
            </a:r>
            <a:r>
              <a:rPr lang="da-DK" dirty="0"/>
              <a:t> </a:t>
            </a:r>
            <a:r>
              <a:rPr lang="da-DK" dirty="0" err="1"/>
              <a:t>found</a:t>
            </a:r>
            <a:endParaRPr lang="da-DK" dirty="0"/>
          </a:p>
          <a:p>
            <a:pPr marL="285750" indent="-285750">
              <a:buFont typeface="Arial" panose="020B0604020202020204" pitchFamily="34" charset="0"/>
              <a:buChar char="•"/>
            </a:pPr>
            <a:r>
              <a:rPr lang="da-DK" dirty="0" err="1"/>
              <a:t>Expand</a:t>
            </a:r>
            <a:r>
              <a:rPr lang="da-DK" dirty="0"/>
              <a:t> it as the </a:t>
            </a:r>
            <a:r>
              <a:rPr lang="da-DK" dirty="0" err="1"/>
              <a:t>project</a:t>
            </a:r>
            <a:r>
              <a:rPr lang="da-DK" dirty="0"/>
              <a:t> </a:t>
            </a:r>
            <a:r>
              <a:rPr lang="da-DK" dirty="0" err="1"/>
              <a:t>develops</a:t>
            </a:r>
            <a:r>
              <a:rPr lang="da-DK" dirty="0"/>
              <a:t> – ask for </a:t>
            </a:r>
            <a:r>
              <a:rPr lang="da-DK" dirty="0" err="1"/>
              <a:t>volunteers</a:t>
            </a:r>
            <a:r>
              <a:rPr lang="da-DK" dirty="0"/>
              <a:t> to </a:t>
            </a:r>
            <a:r>
              <a:rPr lang="da-DK" dirty="0" err="1"/>
              <a:t>contribute</a:t>
            </a:r>
            <a:r>
              <a:rPr lang="da-DK" dirty="0"/>
              <a:t> (</a:t>
            </a:r>
            <a:r>
              <a:rPr lang="da-DK" dirty="0" err="1"/>
              <a:t>they</a:t>
            </a:r>
            <a:r>
              <a:rPr lang="da-DK" dirty="0"/>
              <a:t> </a:t>
            </a:r>
            <a:r>
              <a:rPr lang="da-DK" dirty="0" err="1"/>
              <a:t>know</a:t>
            </a:r>
            <a:r>
              <a:rPr lang="da-DK" dirty="0"/>
              <a:t> </a:t>
            </a:r>
            <a:r>
              <a:rPr lang="da-DK" dirty="0" err="1"/>
              <a:t>about</a:t>
            </a:r>
            <a:r>
              <a:rPr lang="da-DK" dirty="0"/>
              <a:t> </a:t>
            </a:r>
            <a:r>
              <a:rPr lang="da-DK" dirty="0" err="1"/>
              <a:t>their</a:t>
            </a:r>
            <a:r>
              <a:rPr lang="da-DK" dirty="0"/>
              <a:t> </a:t>
            </a:r>
            <a:r>
              <a:rPr lang="da-DK" dirty="0" err="1"/>
              <a:t>own</a:t>
            </a:r>
            <a:r>
              <a:rPr lang="da-DK" dirty="0"/>
              <a:t> </a:t>
            </a:r>
            <a:r>
              <a:rPr lang="da-DK" dirty="0" err="1"/>
              <a:t>role</a:t>
            </a:r>
            <a:r>
              <a:rPr lang="da-DK" dirty="0"/>
              <a:t> and </a:t>
            </a:r>
            <a:r>
              <a:rPr lang="da-DK" dirty="0" err="1"/>
              <a:t>what</a:t>
            </a:r>
            <a:r>
              <a:rPr lang="da-DK" dirty="0"/>
              <a:t> it is </a:t>
            </a:r>
            <a:r>
              <a:rPr lang="da-DK" dirty="0" err="1"/>
              <a:t>important</a:t>
            </a:r>
            <a:r>
              <a:rPr lang="da-DK" dirty="0"/>
              <a:t> to </a:t>
            </a:r>
            <a:r>
              <a:rPr lang="da-DK" dirty="0" err="1"/>
              <a:t>know</a:t>
            </a:r>
            <a:r>
              <a:rPr lang="da-DK" dirty="0"/>
              <a:t>. </a:t>
            </a:r>
            <a:r>
              <a:rPr lang="da-DK" dirty="0" err="1"/>
              <a:t>Acknowledge</a:t>
            </a:r>
            <a:r>
              <a:rPr lang="da-DK" dirty="0"/>
              <a:t> </a:t>
            </a:r>
            <a:r>
              <a:rPr lang="da-DK" dirty="0" err="1"/>
              <a:t>them</a:t>
            </a:r>
            <a:r>
              <a:rPr lang="da-DK" dirty="0"/>
              <a:t>!)</a:t>
            </a:r>
          </a:p>
          <a:p>
            <a:pPr marL="285750" indent="-285750">
              <a:buFont typeface="Arial" panose="020B0604020202020204" pitchFamily="34" charset="0"/>
              <a:buChar char="•"/>
            </a:pPr>
            <a:endParaRPr lang="da-DK" dirty="0"/>
          </a:p>
          <a:p>
            <a:r>
              <a:rPr lang="da-DK" sz="2400" b="1" dirty="0" err="1"/>
              <a:t>Get</a:t>
            </a:r>
            <a:r>
              <a:rPr lang="da-DK" sz="2400" b="1" dirty="0"/>
              <a:t> to </a:t>
            </a:r>
            <a:r>
              <a:rPr lang="da-DK" sz="2400" b="1" dirty="0" err="1"/>
              <a:t>know</a:t>
            </a:r>
            <a:r>
              <a:rPr lang="da-DK" sz="2400" b="1" dirty="0"/>
              <a:t> </a:t>
            </a:r>
            <a:r>
              <a:rPr lang="da-DK" sz="2400" b="1" dirty="0" err="1"/>
              <a:t>your</a:t>
            </a:r>
            <a:r>
              <a:rPr lang="da-DK" sz="2400" b="1" dirty="0"/>
              <a:t> </a:t>
            </a:r>
            <a:r>
              <a:rPr lang="da-DK" sz="2400" b="1" dirty="0" err="1"/>
              <a:t>volunteers</a:t>
            </a:r>
            <a:r>
              <a:rPr lang="da-DK" sz="2400" b="1" dirty="0"/>
              <a:t>!</a:t>
            </a:r>
          </a:p>
          <a:p>
            <a:pPr marL="285750" indent="-285750">
              <a:buFont typeface="Arial" panose="020B0604020202020204" pitchFamily="34" charset="0"/>
              <a:buChar char="•"/>
            </a:pPr>
            <a:r>
              <a:rPr lang="da-DK" dirty="0" err="1"/>
              <a:t>Engage</a:t>
            </a:r>
            <a:r>
              <a:rPr lang="da-DK" dirty="0"/>
              <a:t> </a:t>
            </a:r>
            <a:r>
              <a:rPr lang="da-DK" dirty="0" err="1"/>
              <a:t>volunteers</a:t>
            </a:r>
            <a:r>
              <a:rPr lang="da-DK" dirty="0"/>
              <a:t> in </a:t>
            </a:r>
            <a:r>
              <a:rPr lang="da-DK" dirty="0" err="1"/>
              <a:t>discussions</a:t>
            </a:r>
            <a:r>
              <a:rPr lang="da-DK" dirty="0"/>
              <a:t> and </a:t>
            </a:r>
            <a:r>
              <a:rPr lang="da-DK" dirty="0" err="1"/>
              <a:t>get</a:t>
            </a:r>
            <a:r>
              <a:rPr lang="da-DK" dirty="0"/>
              <a:t> to </a:t>
            </a:r>
            <a:r>
              <a:rPr lang="da-DK" dirty="0" err="1"/>
              <a:t>know</a:t>
            </a:r>
            <a:r>
              <a:rPr lang="da-DK" dirty="0"/>
              <a:t> </a:t>
            </a:r>
            <a:r>
              <a:rPr lang="da-DK" dirty="0" err="1"/>
              <a:t>them</a:t>
            </a:r>
            <a:r>
              <a:rPr lang="da-DK" dirty="0"/>
              <a:t>. </a:t>
            </a:r>
            <a:r>
              <a:rPr lang="da-DK" dirty="0" err="1"/>
              <a:t>What</a:t>
            </a:r>
            <a:r>
              <a:rPr lang="da-DK" dirty="0"/>
              <a:t> </a:t>
            </a:r>
            <a:r>
              <a:rPr lang="da-DK" dirty="0" err="1"/>
              <a:t>are</a:t>
            </a:r>
            <a:r>
              <a:rPr lang="da-DK" dirty="0"/>
              <a:t> </a:t>
            </a:r>
            <a:r>
              <a:rPr lang="da-DK" dirty="0" err="1"/>
              <a:t>their</a:t>
            </a:r>
            <a:r>
              <a:rPr lang="da-DK" dirty="0"/>
              <a:t> motivations and </a:t>
            </a:r>
            <a:r>
              <a:rPr lang="da-DK" dirty="0" err="1"/>
              <a:t>expectations</a:t>
            </a:r>
            <a:r>
              <a:rPr lang="da-DK" dirty="0"/>
              <a:t> – </a:t>
            </a:r>
            <a:r>
              <a:rPr lang="da-DK" dirty="0" err="1"/>
              <a:t>what</a:t>
            </a:r>
            <a:r>
              <a:rPr lang="da-DK" dirty="0"/>
              <a:t> </a:t>
            </a:r>
            <a:r>
              <a:rPr lang="da-DK" dirty="0" err="1"/>
              <a:t>needs</a:t>
            </a:r>
            <a:r>
              <a:rPr lang="da-DK" dirty="0"/>
              <a:t> to </a:t>
            </a:r>
            <a:r>
              <a:rPr lang="da-DK" dirty="0" err="1"/>
              <a:t>happen</a:t>
            </a:r>
            <a:r>
              <a:rPr lang="da-DK" dirty="0"/>
              <a:t> for </a:t>
            </a:r>
            <a:r>
              <a:rPr lang="da-DK" dirty="0" err="1"/>
              <a:t>them</a:t>
            </a:r>
            <a:r>
              <a:rPr lang="da-DK" dirty="0"/>
              <a:t> to </a:t>
            </a:r>
            <a:r>
              <a:rPr lang="da-DK" dirty="0" err="1"/>
              <a:t>stay</a:t>
            </a:r>
            <a:r>
              <a:rPr lang="da-DK" dirty="0"/>
              <a:t> </a:t>
            </a:r>
            <a:r>
              <a:rPr lang="da-DK" dirty="0" err="1"/>
              <a:t>involved</a:t>
            </a:r>
            <a:r>
              <a:rPr lang="da-DK" dirty="0"/>
              <a:t>?</a:t>
            </a:r>
          </a:p>
        </p:txBody>
      </p:sp>
      <p:sp>
        <p:nvSpPr>
          <p:cNvPr id="3" name="Text Placeholder 2">
            <a:extLst>
              <a:ext uri="{FF2B5EF4-FFF2-40B4-BE49-F238E27FC236}">
                <a16:creationId xmlns:a16="http://schemas.microsoft.com/office/drawing/2014/main" id="{55FD4D3E-9099-5110-6AFD-4061B9F22572}"/>
              </a:ext>
            </a:extLst>
          </p:cNvPr>
          <p:cNvSpPr>
            <a:spLocks noGrp="1"/>
          </p:cNvSpPr>
          <p:nvPr>
            <p:ph type="body" sz="quarter" idx="11"/>
          </p:nvPr>
        </p:nvSpPr>
        <p:spPr>
          <a:xfrm>
            <a:off x="368894" y="1024119"/>
            <a:ext cx="10963275" cy="422275"/>
          </a:xfrm>
        </p:spPr>
        <p:txBody>
          <a:bodyPr/>
          <a:lstStyle/>
          <a:p>
            <a:r>
              <a:rPr lang="en-US" dirty="0"/>
              <a:t>Make volunteers feel welcome!</a:t>
            </a:r>
            <a:endParaRPr lang="da-DK" dirty="0"/>
          </a:p>
        </p:txBody>
      </p:sp>
      <p:sp>
        <p:nvSpPr>
          <p:cNvPr id="4" name="Text Placeholder 3">
            <a:extLst>
              <a:ext uri="{FF2B5EF4-FFF2-40B4-BE49-F238E27FC236}">
                <a16:creationId xmlns:a16="http://schemas.microsoft.com/office/drawing/2014/main" id="{1D6A043A-61E2-9849-0D21-66C772BC850C}"/>
              </a:ext>
            </a:extLst>
          </p:cNvPr>
          <p:cNvSpPr>
            <a:spLocks noGrp="1"/>
          </p:cNvSpPr>
          <p:nvPr>
            <p:ph type="body" sz="quarter" idx="10"/>
          </p:nvPr>
        </p:nvSpPr>
        <p:spPr/>
        <p:txBody>
          <a:bodyPr/>
          <a:lstStyle/>
          <a:p>
            <a:r>
              <a:rPr lang="en-US" dirty="0"/>
              <a:t>Onboarding (recruitment)</a:t>
            </a:r>
            <a:endParaRPr lang="da-DK" dirty="0"/>
          </a:p>
        </p:txBody>
      </p:sp>
      <p:sp>
        <p:nvSpPr>
          <p:cNvPr id="5" name="TextBox 4">
            <a:extLst>
              <a:ext uri="{FF2B5EF4-FFF2-40B4-BE49-F238E27FC236}">
                <a16:creationId xmlns:a16="http://schemas.microsoft.com/office/drawing/2014/main" id="{97C5D85D-DD56-4E2E-F6F9-99F6B055D705}"/>
              </a:ext>
            </a:extLst>
          </p:cNvPr>
          <p:cNvSpPr txBox="1"/>
          <p:nvPr/>
        </p:nvSpPr>
        <p:spPr>
          <a:xfrm>
            <a:off x="10227261" y="193122"/>
            <a:ext cx="19647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48235"/>
                </a:solidFill>
                <a:effectLst/>
                <a:uLnTx/>
                <a:uFillTx/>
                <a:latin typeface="Montserrat Medium"/>
                <a:ea typeface="+mn-ea"/>
                <a:cs typeface="+mn-cs"/>
              </a:rPr>
              <a:t>Getting to know project &amp; people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48235"/>
                </a:solidFill>
                <a:effectLst/>
                <a:uLnTx/>
                <a:uFillTx/>
                <a:latin typeface="Montserrat Medium"/>
                <a:ea typeface="+mn-ea"/>
                <a:cs typeface="+mn-cs"/>
              </a:rPr>
              <a:t>Intro meeting w. information</a:t>
            </a:r>
          </a:p>
        </p:txBody>
      </p:sp>
      <p:sp>
        <p:nvSpPr>
          <p:cNvPr id="6" name="TextBox 5">
            <a:extLst>
              <a:ext uri="{FF2B5EF4-FFF2-40B4-BE49-F238E27FC236}">
                <a16:creationId xmlns:a16="http://schemas.microsoft.com/office/drawing/2014/main" id="{4675848A-4D17-BD69-2727-9D3AD227E280}"/>
              </a:ext>
            </a:extLst>
          </p:cNvPr>
          <p:cNvSpPr txBox="1"/>
          <p:nvPr/>
        </p:nvSpPr>
        <p:spPr>
          <a:xfrm>
            <a:off x="10227260" y="1149617"/>
            <a:ext cx="19647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AA001"/>
                </a:solidFill>
                <a:effectLst/>
                <a:uLnTx/>
                <a:uFillTx/>
                <a:latin typeface="Montserrat Medium"/>
                <a:ea typeface="+mn-ea"/>
                <a:cs typeface="+mn-cs"/>
              </a:rPr>
              <a:t>Welcome!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AA001"/>
                </a:solidFill>
                <a:effectLst/>
                <a:uLnTx/>
                <a:uFillTx/>
                <a:latin typeface="Montserrat Medium"/>
                <a:ea typeface="+mn-ea"/>
                <a:cs typeface="+mn-cs"/>
              </a:rPr>
              <a:t>Intro meetings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AA001"/>
                </a:solidFill>
                <a:effectLst/>
                <a:uLnTx/>
                <a:uFillTx/>
                <a:latin typeface="Montserrat Medium"/>
                <a:ea typeface="+mn-ea"/>
                <a:cs typeface="+mn-cs"/>
              </a:rPr>
              <a:t>Volunteer handbook</a:t>
            </a:r>
          </a:p>
        </p:txBody>
      </p:sp>
    </p:spTree>
    <p:extLst>
      <p:ext uri="{BB962C8B-B14F-4D97-AF65-F5344CB8AC3E}">
        <p14:creationId xmlns:p14="http://schemas.microsoft.com/office/powerpoint/2010/main" val="2738477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t>What is citizen science today?</a:t>
            </a:r>
          </a:p>
        </p:txBody>
      </p:sp>
      <p:sp>
        <p:nvSpPr>
          <p:cNvPr id="5" name="Content Placeholder 4"/>
          <p:cNvSpPr>
            <a:spLocks noGrp="1"/>
          </p:cNvSpPr>
          <p:nvPr>
            <p:ph idx="1"/>
          </p:nvPr>
        </p:nvSpPr>
        <p:spPr>
          <a:xfrm>
            <a:off x="4875749" y="1140466"/>
            <a:ext cx="7268814" cy="1774472"/>
          </a:xfrm>
        </p:spPr>
        <p:txBody>
          <a:bodyPr/>
          <a:lstStyle/>
          <a:p>
            <a:pPr algn="ctr">
              <a:buNone/>
            </a:pPr>
            <a:r>
              <a:rPr lang="en-GB" sz="2000" b="1" i="1"/>
              <a:t>“</a:t>
            </a:r>
            <a:r>
              <a:rPr lang="en-GB" sz="2000" b="1" i="1">
                <a:solidFill>
                  <a:srgbClr val="D8642D"/>
                </a:solidFill>
              </a:rPr>
              <a:t>Scientific work </a:t>
            </a:r>
            <a:r>
              <a:rPr lang="en-GB" sz="2000" b="1" i="1"/>
              <a:t>undertaken by </a:t>
            </a:r>
            <a:br>
              <a:rPr lang="en-GB" sz="2000" b="1" i="1"/>
            </a:br>
            <a:r>
              <a:rPr lang="en-GB" sz="2000" b="1" i="1">
                <a:solidFill>
                  <a:srgbClr val="D8642D"/>
                </a:solidFill>
              </a:rPr>
              <a:t>members of the general public</a:t>
            </a:r>
            <a:r>
              <a:rPr lang="en-GB" sz="2000" b="1" i="1"/>
              <a:t>, </a:t>
            </a:r>
            <a:br>
              <a:rPr lang="en-GB" sz="2000" b="1" i="1"/>
            </a:br>
            <a:r>
              <a:rPr lang="en-GB" sz="2000" b="1" i="1"/>
              <a:t>often in collaboration with or under the direction of professional scientists or scientific institutions”</a:t>
            </a:r>
          </a:p>
          <a:p>
            <a:pPr algn="ctr">
              <a:buNone/>
            </a:pPr>
            <a:r>
              <a:rPr lang="en-GB" sz="2000" b="1"/>
              <a:t>(Oxford English Dictionary)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337" y="1140466"/>
            <a:ext cx="4294213" cy="2272826"/>
          </a:xfrm>
          <a:prstGeom prst="rect">
            <a:avLst/>
          </a:prstGeom>
        </p:spPr>
      </p:pic>
      <p:sp>
        <p:nvSpPr>
          <p:cNvPr id="2" name="TextBox 1"/>
          <p:cNvSpPr txBox="1"/>
          <p:nvPr/>
        </p:nvSpPr>
        <p:spPr>
          <a:xfrm rot="21195948">
            <a:off x="230267" y="3845849"/>
            <a:ext cx="5810430" cy="2256259"/>
          </a:xfrm>
          <a:prstGeom prst="rect">
            <a:avLst/>
          </a:prstGeom>
          <a:noFill/>
        </p:spPr>
        <p:txBody>
          <a:bodyPr wrap="square" lIns="0" tIns="0" rIns="0" bIns="0" rtlCol="0">
            <a:spAutoFit/>
          </a:bodyPr>
          <a:lstStyle/>
          <a:p>
            <a:pPr>
              <a:lnSpc>
                <a:spcPct val="150000"/>
              </a:lnSpc>
              <a:buFont typeface="Wingdings" panose="05000000000000000000" pitchFamily="2" charset="2"/>
              <a:buChar char="Ø"/>
            </a:pPr>
            <a:r>
              <a:rPr lang="en-GB" sz="2000" b="1"/>
              <a:t> Public participation in scientific research</a:t>
            </a:r>
          </a:p>
          <a:p>
            <a:pPr>
              <a:lnSpc>
                <a:spcPct val="150000"/>
              </a:lnSpc>
              <a:buFont typeface="Wingdings" panose="05000000000000000000" pitchFamily="2" charset="2"/>
              <a:buChar char="Ø"/>
            </a:pPr>
            <a:r>
              <a:rPr lang="en-GB" sz="2000" b="1"/>
              <a:t> </a:t>
            </a:r>
            <a:r>
              <a:rPr lang="da-DK" sz="2000" b="1"/>
              <a:t>Crowdsourcing and crowdfunding</a:t>
            </a:r>
          </a:p>
          <a:p>
            <a:pPr>
              <a:lnSpc>
                <a:spcPct val="150000"/>
              </a:lnSpc>
              <a:buFont typeface="Wingdings" panose="05000000000000000000" pitchFamily="2" charset="2"/>
              <a:buChar char="Ø"/>
            </a:pPr>
            <a:r>
              <a:rPr lang="en-GB" sz="2000" b="1"/>
              <a:t> Distributed (hybrid) intelligence</a:t>
            </a:r>
            <a:endParaRPr lang="en-GB" sz="2000"/>
          </a:p>
          <a:p>
            <a:pPr>
              <a:lnSpc>
                <a:spcPct val="150000"/>
              </a:lnSpc>
              <a:buFont typeface="Wingdings" panose="05000000000000000000" pitchFamily="2" charset="2"/>
              <a:buChar char="Ø"/>
            </a:pPr>
            <a:r>
              <a:rPr lang="en-GB" sz="2000" b="1"/>
              <a:t> Community science</a:t>
            </a:r>
          </a:p>
          <a:p>
            <a:pPr>
              <a:lnSpc>
                <a:spcPct val="150000"/>
              </a:lnSpc>
              <a:buFont typeface="Wingdings" panose="05000000000000000000" pitchFamily="2" charset="2"/>
              <a:buChar char="Ø"/>
            </a:pPr>
            <a:r>
              <a:rPr lang="en-GB" sz="2000" b="1"/>
              <a:t> Action (or activist) science</a:t>
            </a:r>
          </a:p>
        </p:txBody>
      </p:sp>
      <p:sp>
        <p:nvSpPr>
          <p:cNvPr id="6" name="Content Placeholder 4">
            <a:extLst>
              <a:ext uri="{FF2B5EF4-FFF2-40B4-BE49-F238E27FC236}">
                <a16:creationId xmlns:a16="http://schemas.microsoft.com/office/drawing/2014/main" id="{37156BAB-0C20-9A38-5FA6-1B1977760601}"/>
              </a:ext>
            </a:extLst>
          </p:cNvPr>
          <p:cNvSpPr txBox="1">
            <a:spLocks/>
          </p:cNvSpPr>
          <p:nvPr/>
        </p:nvSpPr>
        <p:spPr bwMode="auto">
          <a:xfrm>
            <a:off x="5352395" y="5667263"/>
            <a:ext cx="5612630" cy="123744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a:lstStyle>
          <a:p>
            <a:pPr>
              <a:lnSpc>
                <a:spcPct val="150000"/>
              </a:lnSpc>
              <a:buFont typeface="Wingdings" panose="05000000000000000000" pitchFamily="2" charset="2"/>
              <a:buChar char="Ø"/>
            </a:pPr>
            <a:r>
              <a:rPr lang="en-GB" b="1" kern="0"/>
              <a:t> Wide range of activities</a:t>
            </a:r>
          </a:p>
          <a:p>
            <a:pPr>
              <a:lnSpc>
                <a:spcPct val="150000"/>
              </a:lnSpc>
              <a:buFont typeface="Wingdings" panose="05000000000000000000" pitchFamily="2" charset="2"/>
              <a:buChar char="Ø"/>
            </a:pPr>
            <a:r>
              <a:rPr lang="en-GB" b="1" kern="0"/>
              <a:t> Within a wide range of scientific fields</a:t>
            </a:r>
          </a:p>
          <a:p>
            <a:pPr>
              <a:lnSpc>
                <a:spcPct val="150000"/>
              </a:lnSpc>
            </a:pPr>
            <a:endParaRPr lang="en-GB" kern="0"/>
          </a:p>
        </p:txBody>
      </p:sp>
      <p:pic>
        <p:nvPicPr>
          <p:cNvPr id="14" name="Picture 13">
            <a:extLst>
              <a:ext uri="{FF2B5EF4-FFF2-40B4-BE49-F238E27FC236}">
                <a16:creationId xmlns:a16="http://schemas.microsoft.com/office/drawing/2014/main" id="{BB9DEF7C-9909-9449-AB91-41A5DFBD24AB}"/>
              </a:ext>
            </a:extLst>
          </p:cNvPr>
          <p:cNvPicPr>
            <a:picLocks noChangeAspect="1"/>
          </p:cNvPicPr>
          <p:nvPr/>
        </p:nvPicPr>
        <p:blipFill>
          <a:blip r:embed="rId5"/>
          <a:stretch>
            <a:fillRect/>
          </a:stretch>
        </p:blipFill>
        <p:spPr>
          <a:xfrm>
            <a:off x="5826631" y="3004256"/>
            <a:ext cx="5937413" cy="1969724"/>
          </a:xfrm>
          <a:prstGeom prst="rect">
            <a:avLst/>
          </a:prstGeom>
        </p:spPr>
      </p:pic>
      <p:sp>
        <p:nvSpPr>
          <p:cNvPr id="15" name="TextBox 14">
            <a:extLst>
              <a:ext uri="{FF2B5EF4-FFF2-40B4-BE49-F238E27FC236}">
                <a16:creationId xmlns:a16="http://schemas.microsoft.com/office/drawing/2014/main" id="{F8232E3F-EC95-E2D5-D1F0-12499CD792BC}"/>
              </a:ext>
            </a:extLst>
          </p:cNvPr>
          <p:cNvSpPr txBox="1"/>
          <p:nvPr/>
        </p:nvSpPr>
        <p:spPr>
          <a:xfrm>
            <a:off x="9357360" y="4906119"/>
            <a:ext cx="2743686" cy="204671"/>
          </a:xfrm>
          <a:prstGeom prst="rect">
            <a:avLst/>
          </a:prstGeom>
          <a:noFill/>
        </p:spPr>
        <p:txBody>
          <a:bodyPr wrap="square" lIns="0" tIns="0" rIns="0" bIns="0" rtlCol="0">
            <a:spAutoFit/>
          </a:bodyPr>
          <a:lstStyle/>
          <a:p>
            <a:pPr>
              <a:lnSpc>
                <a:spcPct val="95000"/>
              </a:lnSpc>
            </a:pPr>
            <a:r>
              <a:rPr lang="en-US" sz="1400"/>
              <a:t>Citizen science agreement</a:t>
            </a:r>
            <a:endParaRPr lang="da-DK" sz="1400"/>
          </a:p>
        </p:txBody>
      </p:sp>
      <p:sp>
        <p:nvSpPr>
          <p:cNvPr id="16" name="TextBox 15">
            <a:extLst>
              <a:ext uri="{FF2B5EF4-FFF2-40B4-BE49-F238E27FC236}">
                <a16:creationId xmlns:a16="http://schemas.microsoft.com/office/drawing/2014/main" id="{235DEFF4-3799-5140-8BC5-50A28427458D}"/>
              </a:ext>
            </a:extLst>
          </p:cNvPr>
          <p:cNvSpPr txBox="1"/>
          <p:nvPr/>
        </p:nvSpPr>
        <p:spPr>
          <a:xfrm rot="16200000">
            <a:off x="5208590" y="4040566"/>
            <a:ext cx="1205458" cy="204671"/>
          </a:xfrm>
          <a:prstGeom prst="rect">
            <a:avLst/>
          </a:prstGeom>
          <a:noFill/>
        </p:spPr>
        <p:txBody>
          <a:bodyPr wrap="none" lIns="0" tIns="0" rIns="0" bIns="0" rtlCol="0">
            <a:spAutoFit/>
          </a:bodyPr>
          <a:lstStyle/>
          <a:p>
            <a:pPr>
              <a:lnSpc>
                <a:spcPct val="95000"/>
              </a:lnSpc>
            </a:pPr>
            <a:r>
              <a:rPr lang="en-US" sz="1400"/>
              <a:t>Respondents</a:t>
            </a:r>
            <a:endParaRPr lang="da-DK" sz="1400"/>
          </a:p>
        </p:txBody>
      </p:sp>
      <p:sp>
        <p:nvSpPr>
          <p:cNvPr id="8" name="TextBox 7">
            <a:extLst>
              <a:ext uri="{FF2B5EF4-FFF2-40B4-BE49-F238E27FC236}">
                <a16:creationId xmlns:a16="http://schemas.microsoft.com/office/drawing/2014/main" id="{F3033FDC-B560-F94E-F1B8-235991A67B02}"/>
              </a:ext>
            </a:extLst>
          </p:cNvPr>
          <p:cNvSpPr txBox="1"/>
          <p:nvPr/>
        </p:nvSpPr>
        <p:spPr>
          <a:xfrm rot="20875552">
            <a:off x="7220794" y="3588410"/>
            <a:ext cx="3271729" cy="263149"/>
          </a:xfrm>
          <a:prstGeom prst="rect">
            <a:avLst/>
          </a:prstGeom>
          <a:noFill/>
        </p:spPr>
        <p:txBody>
          <a:bodyPr wrap="none" lIns="0" tIns="0" rIns="0" bIns="0" rtlCol="0">
            <a:spAutoFit/>
          </a:bodyPr>
          <a:lstStyle/>
          <a:p>
            <a:pPr>
              <a:lnSpc>
                <a:spcPct val="95000"/>
              </a:lnSpc>
            </a:pPr>
            <a:r>
              <a:rPr lang="en-US" b="1">
                <a:solidFill>
                  <a:srgbClr val="D8642D"/>
                </a:solidFill>
              </a:rPr>
              <a:t>No overall agreed definition!</a:t>
            </a:r>
            <a:endParaRPr lang="da-DK" b="1">
              <a:solidFill>
                <a:srgbClr val="D8642D"/>
              </a:solidFill>
            </a:endParaRPr>
          </a:p>
        </p:txBody>
      </p:sp>
      <p:sp>
        <p:nvSpPr>
          <p:cNvPr id="17" name="TextBox 16">
            <a:extLst>
              <a:ext uri="{FF2B5EF4-FFF2-40B4-BE49-F238E27FC236}">
                <a16:creationId xmlns:a16="http://schemas.microsoft.com/office/drawing/2014/main" id="{E945B4A2-0E7D-0F92-644B-57BAD60F91A0}"/>
              </a:ext>
            </a:extLst>
          </p:cNvPr>
          <p:cNvSpPr txBox="1"/>
          <p:nvPr/>
        </p:nvSpPr>
        <p:spPr>
          <a:xfrm>
            <a:off x="8626332" y="5359221"/>
            <a:ext cx="3433599" cy="160813"/>
          </a:xfrm>
          <a:prstGeom prst="rect">
            <a:avLst/>
          </a:prstGeom>
          <a:noFill/>
        </p:spPr>
        <p:txBody>
          <a:bodyPr wrap="square" lIns="0" tIns="0" rIns="0" bIns="0" rtlCol="0">
            <a:spAutoFit/>
          </a:bodyPr>
          <a:lstStyle/>
          <a:p>
            <a:pPr>
              <a:lnSpc>
                <a:spcPct val="95000"/>
              </a:lnSpc>
            </a:pPr>
            <a:r>
              <a:rPr lang="en-GB" sz="1100">
                <a:hlinkClick r:id="rId6"/>
              </a:rPr>
              <a:t>Contours of Citizen Science </a:t>
            </a:r>
            <a:r>
              <a:rPr lang="en-GB" sz="1100"/>
              <a:t>(</a:t>
            </a:r>
            <a:r>
              <a:rPr lang="en-GB" sz="1100" err="1"/>
              <a:t>Haklay</a:t>
            </a:r>
            <a:r>
              <a:rPr lang="en-GB" sz="1100"/>
              <a:t> et al. 2021)</a:t>
            </a:r>
            <a:endParaRPr lang="da-DK" sz="1100"/>
          </a:p>
        </p:txBody>
      </p:sp>
    </p:spTree>
    <p:custDataLst>
      <p:tags r:id="rId1"/>
    </p:custDataLst>
    <p:extLst>
      <p:ext uri="{BB962C8B-B14F-4D97-AF65-F5344CB8AC3E}">
        <p14:creationId xmlns:p14="http://schemas.microsoft.com/office/powerpoint/2010/main" val="411177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8" grpId="0"/>
      <p:bldP spid="1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6D14857-99AE-826C-162C-DA1D0A631993}"/>
              </a:ext>
            </a:extLst>
          </p:cNvPr>
          <p:cNvSpPr/>
          <p:nvPr/>
        </p:nvSpPr>
        <p:spPr>
          <a:xfrm>
            <a:off x="82657" y="6123833"/>
            <a:ext cx="6013342" cy="5495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Montserrat Medium"/>
              <a:ea typeface="+mn-ea"/>
              <a:cs typeface="+mn-cs"/>
            </a:endParaRPr>
          </a:p>
        </p:txBody>
      </p:sp>
      <p:sp>
        <p:nvSpPr>
          <p:cNvPr id="7" name="Rectangle 6">
            <a:extLst>
              <a:ext uri="{FF2B5EF4-FFF2-40B4-BE49-F238E27FC236}">
                <a16:creationId xmlns:a16="http://schemas.microsoft.com/office/drawing/2014/main" id="{9C128A18-341B-AA6F-7E65-D72C8053129F}"/>
              </a:ext>
            </a:extLst>
          </p:cNvPr>
          <p:cNvSpPr/>
          <p:nvPr/>
        </p:nvSpPr>
        <p:spPr>
          <a:xfrm>
            <a:off x="5658254" y="6170001"/>
            <a:ext cx="6013342" cy="5495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Montserrat Medium"/>
              <a:ea typeface="+mn-ea"/>
              <a:cs typeface="+mn-cs"/>
            </a:endParaRPr>
          </a:p>
        </p:txBody>
      </p:sp>
      <p:sp>
        <p:nvSpPr>
          <p:cNvPr id="2" name="Text Placeholder 1">
            <a:extLst>
              <a:ext uri="{FF2B5EF4-FFF2-40B4-BE49-F238E27FC236}">
                <a16:creationId xmlns:a16="http://schemas.microsoft.com/office/drawing/2014/main" id="{98F6082D-A310-8CC5-82FC-0998E9305B53}"/>
              </a:ext>
            </a:extLst>
          </p:cNvPr>
          <p:cNvSpPr>
            <a:spLocks noGrp="1"/>
          </p:cNvSpPr>
          <p:nvPr>
            <p:ph type="body" sz="quarter" idx="12"/>
          </p:nvPr>
        </p:nvSpPr>
        <p:spPr>
          <a:xfrm>
            <a:off x="614362" y="1513591"/>
            <a:ext cx="10963275" cy="4656410"/>
          </a:xfrm>
        </p:spPr>
        <p:txBody>
          <a:bodyPr/>
          <a:lstStyle/>
          <a:p>
            <a:r>
              <a:rPr lang="en-US" sz="2400" b="1" dirty="0"/>
              <a:t>Task training</a:t>
            </a:r>
          </a:p>
          <a:p>
            <a:pPr marL="285750" indent="-285750">
              <a:buFont typeface="Arial" panose="020B0604020202020204" pitchFamily="34" charset="0"/>
              <a:buChar char="•"/>
            </a:pPr>
            <a:r>
              <a:rPr lang="en-US" dirty="0"/>
              <a:t>Provide task training. Think about staging it, if possible. Volunteers may not need all the information / training from the start. </a:t>
            </a:r>
            <a:r>
              <a:rPr lang="en-US" dirty="0" err="1"/>
              <a:t>Recognise</a:t>
            </a:r>
            <a:r>
              <a:rPr lang="en-US" dirty="0"/>
              <a:t> that some volunteers may come in with a lot of experience and may not need the ‘basic’ training – maybe they can even help train?</a:t>
            </a:r>
          </a:p>
          <a:p>
            <a:pPr marL="285750" indent="-285750">
              <a:buFont typeface="Arial" panose="020B0604020202020204" pitchFamily="34" charset="0"/>
              <a:buChar char="•"/>
            </a:pPr>
            <a:r>
              <a:rPr lang="en-US" dirty="0"/>
              <a:t>Provide a variety or types of training, make it interesting: use storytelling, games, competitions, volunteer collaboration groups, etc.</a:t>
            </a:r>
          </a:p>
          <a:p>
            <a:endParaRPr lang="en-US" sz="900" dirty="0"/>
          </a:p>
          <a:p>
            <a:r>
              <a:rPr lang="en-US" sz="2400" b="1" dirty="0"/>
              <a:t>Provide support</a:t>
            </a:r>
          </a:p>
          <a:p>
            <a:pPr marL="285750" indent="-285750">
              <a:buFont typeface="Arial" panose="020B0604020202020204" pitchFamily="34" charset="0"/>
              <a:buChar char="•"/>
            </a:pPr>
            <a:r>
              <a:rPr lang="en-US" dirty="0"/>
              <a:t>Ensure support is provided to volunteers. Questions will come up. An option is to provide a forum where also other volunteers can respond and provide answers, also further involving them in the project</a:t>
            </a:r>
          </a:p>
          <a:p>
            <a:endParaRPr lang="en-US" sz="900" dirty="0"/>
          </a:p>
          <a:p>
            <a:r>
              <a:rPr lang="en-US" sz="2400" b="1" dirty="0"/>
              <a:t>Provide learning and development opportunities</a:t>
            </a:r>
          </a:p>
          <a:p>
            <a:pPr marL="285750" indent="-285750">
              <a:buFont typeface="Arial" panose="020B0604020202020204" pitchFamily="34" charset="0"/>
              <a:buChar char="•"/>
            </a:pPr>
            <a:r>
              <a:rPr lang="da-DK" dirty="0"/>
              <a:t>Provide more </a:t>
            </a:r>
            <a:r>
              <a:rPr lang="da-DK" dirty="0" err="1"/>
              <a:t>advanced</a:t>
            </a:r>
            <a:r>
              <a:rPr lang="da-DK" dirty="0"/>
              <a:t> </a:t>
            </a:r>
            <a:r>
              <a:rPr lang="da-DK" dirty="0" err="1"/>
              <a:t>training</a:t>
            </a:r>
            <a:r>
              <a:rPr lang="da-DK" dirty="0"/>
              <a:t> </a:t>
            </a:r>
            <a:r>
              <a:rPr lang="da-DK" dirty="0" err="1"/>
              <a:t>opportunities</a:t>
            </a:r>
            <a:r>
              <a:rPr lang="da-DK" dirty="0"/>
              <a:t>, </a:t>
            </a:r>
            <a:r>
              <a:rPr lang="da-DK" dirty="0" err="1"/>
              <a:t>if</a:t>
            </a:r>
            <a:r>
              <a:rPr lang="da-DK" dirty="0"/>
              <a:t> </a:t>
            </a:r>
            <a:r>
              <a:rPr lang="da-DK" dirty="0" err="1"/>
              <a:t>training</a:t>
            </a:r>
            <a:r>
              <a:rPr lang="da-DK" dirty="0"/>
              <a:t> is </a:t>
            </a:r>
            <a:r>
              <a:rPr lang="da-DK" dirty="0" err="1"/>
              <a:t>staged</a:t>
            </a:r>
            <a:r>
              <a:rPr lang="da-DK" dirty="0"/>
              <a:t>. Offer </a:t>
            </a:r>
            <a:r>
              <a:rPr lang="da-DK" dirty="0" err="1"/>
              <a:t>opportunities</a:t>
            </a:r>
            <a:r>
              <a:rPr lang="da-DK" dirty="0"/>
              <a:t> for </a:t>
            </a:r>
            <a:r>
              <a:rPr lang="da-DK" dirty="0" err="1"/>
              <a:t>other</a:t>
            </a:r>
            <a:r>
              <a:rPr lang="da-DK" dirty="0"/>
              <a:t> types of </a:t>
            </a:r>
            <a:r>
              <a:rPr lang="da-DK" dirty="0" err="1"/>
              <a:t>involvement</a:t>
            </a:r>
            <a:r>
              <a:rPr lang="da-DK" dirty="0"/>
              <a:t>, </a:t>
            </a:r>
            <a:r>
              <a:rPr lang="da-DK" dirty="0" err="1"/>
              <a:t>e.g</a:t>
            </a:r>
            <a:r>
              <a:rPr lang="da-DK" dirty="0"/>
              <a:t>. </a:t>
            </a:r>
            <a:r>
              <a:rPr lang="da-DK" dirty="0" err="1"/>
              <a:t>attending</a:t>
            </a:r>
            <a:r>
              <a:rPr lang="da-DK" dirty="0"/>
              <a:t> </a:t>
            </a:r>
            <a:r>
              <a:rPr lang="da-DK" dirty="0" err="1"/>
              <a:t>conferences</a:t>
            </a:r>
            <a:r>
              <a:rPr lang="da-DK" dirty="0"/>
              <a:t> and meetings and </a:t>
            </a:r>
            <a:r>
              <a:rPr lang="da-DK" dirty="0" err="1"/>
              <a:t>having</a:t>
            </a:r>
            <a:r>
              <a:rPr lang="da-DK" dirty="0"/>
              <a:t> </a:t>
            </a:r>
            <a:r>
              <a:rPr lang="da-DK" dirty="0" err="1"/>
              <a:t>volunteers</a:t>
            </a:r>
            <a:r>
              <a:rPr lang="da-DK" dirty="0"/>
              <a:t> give </a:t>
            </a:r>
            <a:r>
              <a:rPr lang="da-DK" dirty="0" err="1"/>
              <a:t>their</a:t>
            </a:r>
            <a:r>
              <a:rPr lang="da-DK" dirty="0"/>
              <a:t> </a:t>
            </a:r>
            <a:r>
              <a:rPr lang="da-DK" dirty="0" err="1"/>
              <a:t>perspective</a:t>
            </a:r>
            <a:r>
              <a:rPr lang="da-DK" dirty="0"/>
              <a:t> from the </a:t>
            </a:r>
            <a:r>
              <a:rPr lang="da-DK" dirty="0" err="1"/>
              <a:t>project</a:t>
            </a:r>
            <a:endParaRPr lang="da-DK" dirty="0"/>
          </a:p>
        </p:txBody>
      </p:sp>
      <p:sp>
        <p:nvSpPr>
          <p:cNvPr id="3" name="Text Placeholder 2">
            <a:extLst>
              <a:ext uri="{FF2B5EF4-FFF2-40B4-BE49-F238E27FC236}">
                <a16:creationId xmlns:a16="http://schemas.microsoft.com/office/drawing/2014/main" id="{F9F83E13-3FF9-E909-C34B-210519E53BD3}"/>
              </a:ext>
            </a:extLst>
          </p:cNvPr>
          <p:cNvSpPr>
            <a:spLocks noGrp="1"/>
          </p:cNvSpPr>
          <p:nvPr>
            <p:ph type="body" sz="quarter" idx="11"/>
          </p:nvPr>
        </p:nvSpPr>
        <p:spPr>
          <a:xfrm>
            <a:off x="614362" y="1050952"/>
            <a:ext cx="10963275" cy="422275"/>
          </a:xfrm>
        </p:spPr>
        <p:txBody>
          <a:bodyPr/>
          <a:lstStyle/>
          <a:p>
            <a:r>
              <a:rPr lang="en-US" dirty="0"/>
              <a:t>Active participation</a:t>
            </a:r>
            <a:endParaRPr lang="da-DK" dirty="0"/>
          </a:p>
        </p:txBody>
      </p:sp>
      <p:sp>
        <p:nvSpPr>
          <p:cNvPr id="4" name="Text Placeholder 3">
            <a:extLst>
              <a:ext uri="{FF2B5EF4-FFF2-40B4-BE49-F238E27FC236}">
                <a16:creationId xmlns:a16="http://schemas.microsoft.com/office/drawing/2014/main" id="{F5243D00-DEB6-DE29-E08E-79E5A356C72F}"/>
              </a:ext>
            </a:extLst>
          </p:cNvPr>
          <p:cNvSpPr>
            <a:spLocks noGrp="1"/>
          </p:cNvSpPr>
          <p:nvPr>
            <p:ph type="body" sz="quarter" idx="10"/>
          </p:nvPr>
        </p:nvSpPr>
        <p:spPr/>
        <p:txBody>
          <a:bodyPr/>
          <a:lstStyle/>
          <a:p>
            <a:r>
              <a:rPr lang="en-US" dirty="0"/>
              <a:t>Task Training (building confidence)</a:t>
            </a:r>
            <a:endParaRPr lang="da-DK" dirty="0"/>
          </a:p>
        </p:txBody>
      </p:sp>
      <p:sp>
        <p:nvSpPr>
          <p:cNvPr id="5" name="TextBox 4">
            <a:extLst>
              <a:ext uri="{FF2B5EF4-FFF2-40B4-BE49-F238E27FC236}">
                <a16:creationId xmlns:a16="http://schemas.microsoft.com/office/drawing/2014/main" id="{DDB40388-FEE8-47BA-F8F0-381718A4A759}"/>
              </a:ext>
            </a:extLst>
          </p:cNvPr>
          <p:cNvSpPr txBox="1"/>
          <p:nvPr/>
        </p:nvSpPr>
        <p:spPr>
          <a:xfrm>
            <a:off x="10113439" y="72038"/>
            <a:ext cx="19647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48235"/>
                </a:solidFill>
                <a:effectLst/>
                <a:uLnTx/>
                <a:uFillTx/>
                <a:latin typeface="Montserrat Medium"/>
                <a:ea typeface="+mn-ea"/>
                <a:cs typeface="+mn-cs"/>
              </a:rPr>
              <a:t>Getting to know the tasks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48235"/>
                </a:solidFill>
                <a:effectLst/>
                <a:uLnTx/>
                <a:uFillTx/>
                <a:latin typeface="Montserrat Medium"/>
                <a:ea typeface="+mn-ea"/>
                <a:cs typeface="+mn-cs"/>
              </a:rPr>
              <a:t>Receive training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48235"/>
                </a:solidFill>
                <a:effectLst/>
                <a:uLnTx/>
                <a:uFillTx/>
                <a:latin typeface="Montserrat Medium"/>
                <a:ea typeface="+mn-ea"/>
                <a:cs typeface="+mn-cs"/>
              </a:rPr>
              <a:t>Building confidence</a:t>
            </a:r>
          </a:p>
        </p:txBody>
      </p:sp>
      <p:sp>
        <p:nvSpPr>
          <p:cNvPr id="6" name="TextBox 5">
            <a:extLst>
              <a:ext uri="{FF2B5EF4-FFF2-40B4-BE49-F238E27FC236}">
                <a16:creationId xmlns:a16="http://schemas.microsoft.com/office/drawing/2014/main" id="{E7779A4D-CCEA-152A-4855-D1B9ACEB73F7}"/>
              </a:ext>
            </a:extLst>
          </p:cNvPr>
          <p:cNvSpPr txBox="1"/>
          <p:nvPr/>
        </p:nvSpPr>
        <p:spPr>
          <a:xfrm>
            <a:off x="10113439" y="1030361"/>
            <a:ext cx="196473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AA001"/>
                </a:solidFill>
                <a:effectLst/>
                <a:uLnTx/>
                <a:uFillTx/>
                <a:latin typeface="Montserrat Medium"/>
                <a:ea typeface="+mn-ea"/>
                <a:cs typeface="+mn-cs"/>
              </a:rPr>
              <a:t>Run trainings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AA001"/>
                </a:solidFill>
                <a:effectLst/>
                <a:uLnTx/>
                <a:uFillTx/>
                <a:latin typeface="Montserrat Medium"/>
                <a:ea typeface="+mn-ea"/>
                <a:cs typeface="+mn-cs"/>
              </a:rPr>
              <a:t>Support at tasks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AA001"/>
                </a:solidFill>
                <a:effectLst/>
                <a:uLnTx/>
                <a:uFillTx/>
                <a:latin typeface="Montserrat Medium"/>
                <a:ea typeface="+mn-ea"/>
                <a:cs typeface="+mn-cs"/>
              </a:rPr>
              <a:t>Provide learning and development opportunities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AA001"/>
              </a:solidFill>
              <a:effectLst/>
              <a:uLnTx/>
              <a:uFillTx/>
              <a:latin typeface="Montserrat Medium"/>
              <a:ea typeface="+mn-ea"/>
              <a:cs typeface="+mn-cs"/>
            </a:endParaRPr>
          </a:p>
        </p:txBody>
      </p:sp>
    </p:spTree>
    <p:extLst>
      <p:ext uri="{BB962C8B-B14F-4D97-AF65-F5344CB8AC3E}">
        <p14:creationId xmlns:p14="http://schemas.microsoft.com/office/powerpoint/2010/main" val="13913633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8CE23B-8DE0-2764-75F5-E6887E7B647B}"/>
              </a:ext>
            </a:extLst>
          </p:cNvPr>
          <p:cNvSpPr>
            <a:spLocks noGrp="1"/>
          </p:cNvSpPr>
          <p:nvPr>
            <p:ph type="body" sz="quarter" idx="12"/>
          </p:nvPr>
        </p:nvSpPr>
        <p:spPr>
          <a:xfrm>
            <a:off x="611188" y="1789812"/>
            <a:ext cx="10963275" cy="4142676"/>
          </a:xfrm>
        </p:spPr>
        <p:txBody>
          <a:bodyPr/>
          <a:lstStyle/>
          <a:p>
            <a:r>
              <a:rPr lang="en-US" sz="2400" b="1" dirty="0"/>
              <a:t>Offer expanded learning and development activities</a:t>
            </a:r>
          </a:p>
          <a:p>
            <a:pPr marL="285750" indent="-285750">
              <a:buFont typeface="Arial" panose="020B0604020202020204" pitchFamily="34" charset="0"/>
              <a:buChar char="•"/>
            </a:pPr>
            <a:r>
              <a:rPr lang="en-US" dirty="0"/>
              <a:t>Identify new opportunities and explore with volunteers what new learning and development activities they would like within the project. Accept that some will not want any and are happy with their current engagement in your project</a:t>
            </a:r>
          </a:p>
          <a:p>
            <a:endParaRPr lang="en-US" dirty="0"/>
          </a:p>
          <a:p>
            <a:r>
              <a:rPr lang="en-US" sz="2400" b="1" dirty="0"/>
              <a:t>Empowering volunteers</a:t>
            </a:r>
          </a:p>
          <a:p>
            <a:pPr marL="285750" indent="-285750">
              <a:buFont typeface="Arial" panose="020B0604020202020204" pitchFamily="34" charset="0"/>
              <a:buChar char="•"/>
            </a:pPr>
            <a:r>
              <a:rPr lang="en-US" dirty="0"/>
              <a:t>Enable and train volunteers to take on Ambassador roles. Training here includes how to engage with and possibly manage other volunteers, or take on more responsibility and other tasks than ‘standard’ volunteers. Continue providing support to your Ambassadors! They are important in further recruitment of new volunteers as well. Do not focus on your Ambassadors at the expense of your ‘standard’ volunteers – keep both feeling welcomed, important and empowered</a:t>
            </a:r>
          </a:p>
          <a:p>
            <a:endParaRPr lang="en-US" dirty="0"/>
          </a:p>
          <a:p>
            <a:endParaRPr lang="da-DK" dirty="0"/>
          </a:p>
        </p:txBody>
      </p:sp>
      <p:sp>
        <p:nvSpPr>
          <p:cNvPr id="3" name="Text Placeholder 2">
            <a:extLst>
              <a:ext uri="{FF2B5EF4-FFF2-40B4-BE49-F238E27FC236}">
                <a16:creationId xmlns:a16="http://schemas.microsoft.com/office/drawing/2014/main" id="{1373C057-C7EE-E206-459D-E658C3299AD6}"/>
              </a:ext>
            </a:extLst>
          </p:cNvPr>
          <p:cNvSpPr>
            <a:spLocks noGrp="1"/>
          </p:cNvSpPr>
          <p:nvPr>
            <p:ph type="body" sz="quarter" idx="11"/>
          </p:nvPr>
        </p:nvSpPr>
        <p:spPr>
          <a:xfrm>
            <a:off x="611188" y="1126684"/>
            <a:ext cx="10963275" cy="422275"/>
          </a:xfrm>
        </p:spPr>
        <p:txBody>
          <a:bodyPr/>
          <a:lstStyle/>
          <a:p>
            <a:r>
              <a:rPr lang="en-US" dirty="0"/>
              <a:t>Empowerment and retention</a:t>
            </a:r>
            <a:endParaRPr lang="da-DK" dirty="0"/>
          </a:p>
        </p:txBody>
      </p:sp>
      <p:sp>
        <p:nvSpPr>
          <p:cNvPr id="4" name="Text Placeholder 3">
            <a:extLst>
              <a:ext uri="{FF2B5EF4-FFF2-40B4-BE49-F238E27FC236}">
                <a16:creationId xmlns:a16="http://schemas.microsoft.com/office/drawing/2014/main" id="{4CE213C4-6170-C767-9092-6C3DEBF8B86D}"/>
              </a:ext>
            </a:extLst>
          </p:cNvPr>
          <p:cNvSpPr>
            <a:spLocks noGrp="1"/>
          </p:cNvSpPr>
          <p:nvPr>
            <p:ph type="body" sz="quarter" idx="10"/>
          </p:nvPr>
        </p:nvSpPr>
        <p:spPr>
          <a:xfrm>
            <a:off x="2351655" y="459400"/>
            <a:ext cx="9595018" cy="422275"/>
          </a:xfrm>
        </p:spPr>
        <p:txBody>
          <a:bodyPr/>
          <a:lstStyle/>
          <a:p>
            <a:r>
              <a:rPr lang="en-US" dirty="0"/>
              <a:t>Learning &amp; Development Opportunities</a:t>
            </a:r>
            <a:endParaRPr lang="da-DK" dirty="0"/>
          </a:p>
        </p:txBody>
      </p:sp>
      <p:sp>
        <p:nvSpPr>
          <p:cNvPr id="7" name="TextBox 6">
            <a:extLst>
              <a:ext uri="{FF2B5EF4-FFF2-40B4-BE49-F238E27FC236}">
                <a16:creationId xmlns:a16="http://schemas.microsoft.com/office/drawing/2014/main" id="{AA02531A-F60A-9DAC-03DA-723AD89764BE}"/>
              </a:ext>
            </a:extLst>
          </p:cNvPr>
          <p:cNvSpPr txBox="1"/>
          <p:nvPr/>
        </p:nvSpPr>
        <p:spPr>
          <a:xfrm>
            <a:off x="9859477" y="50678"/>
            <a:ext cx="24786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48235"/>
                </a:solidFill>
                <a:effectLst/>
                <a:uLnTx/>
                <a:uFillTx/>
                <a:latin typeface="Montserrat Medium"/>
                <a:ea typeface="+mn-ea"/>
                <a:cs typeface="+mn-cs"/>
              </a:rPr>
              <a:t>Exploring involvement &amp;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48235"/>
                </a:solidFill>
                <a:effectLst/>
                <a:uLnTx/>
                <a:uFillTx/>
                <a:latin typeface="Montserrat Medium"/>
                <a:ea typeface="+mn-ea"/>
                <a:cs typeface="+mn-cs"/>
              </a:rPr>
              <a:t>Empowerment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48235"/>
                </a:solidFill>
                <a:effectLst/>
                <a:uLnTx/>
                <a:uFillTx/>
                <a:latin typeface="Montserrat Medium"/>
                <a:ea typeface="+mn-ea"/>
                <a:cs typeface="+mn-cs"/>
              </a:rPr>
              <a:t>Ongoing involvement</a:t>
            </a:r>
          </a:p>
        </p:txBody>
      </p:sp>
      <p:sp>
        <p:nvSpPr>
          <p:cNvPr id="8" name="TextBox 7">
            <a:extLst>
              <a:ext uri="{FF2B5EF4-FFF2-40B4-BE49-F238E27FC236}">
                <a16:creationId xmlns:a16="http://schemas.microsoft.com/office/drawing/2014/main" id="{86DF347F-21A7-A482-4585-D3EBD7DFE11F}"/>
              </a:ext>
            </a:extLst>
          </p:cNvPr>
          <p:cNvSpPr txBox="1"/>
          <p:nvPr/>
        </p:nvSpPr>
        <p:spPr>
          <a:xfrm>
            <a:off x="9859477" y="958815"/>
            <a:ext cx="23368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AA001"/>
                </a:solidFill>
                <a:effectLst/>
                <a:uLnTx/>
                <a:uFillTx/>
                <a:latin typeface="Montserrat Medium"/>
                <a:ea typeface="+mn-ea"/>
                <a:cs typeface="+mn-cs"/>
              </a:rPr>
              <a:t>Offer new training &amp; development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AA001"/>
                </a:solidFill>
                <a:effectLst/>
                <a:uLnTx/>
                <a:uFillTx/>
                <a:latin typeface="Montserrat Medium"/>
                <a:ea typeface="+mn-ea"/>
                <a:cs typeface="+mn-cs"/>
              </a:rPr>
              <a:t>Retain volunteers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AA001"/>
                </a:solidFill>
                <a:effectLst/>
                <a:uLnTx/>
                <a:uFillTx/>
                <a:latin typeface="Montserrat Medium"/>
                <a:ea typeface="+mn-ea"/>
                <a:cs typeface="+mn-cs"/>
              </a:rPr>
              <a:t>Create Ambassadors</a:t>
            </a:r>
          </a:p>
        </p:txBody>
      </p:sp>
    </p:spTree>
    <p:extLst>
      <p:ext uri="{BB962C8B-B14F-4D97-AF65-F5344CB8AC3E}">
        <p14:creationId xmlns:p14="http://schemas.microsoft.com/office/powerpoint/2010/main" val="39881358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83F65D-4D40-A976-2246-498331D7A4E4}"/>
              </a:ext>
            </a:extLst>
          </p:cNvPr>
          <p:cNvSpPr>
            <a:spLocks noGrp="1"/>
          </p:cNvSpPr>
          <p:nvPr>
            <p:ph type="body" sz="quarter" idx="10"/>
          </p:nvPr>
        </p:nvSpPr>
        <p:spPr/>
        <p:txBody>
          <a:bodyPr/>
          <a:lstStyle/>
          <a:p>
            <a:r>
              <a:rPr lang="en-US" dirty="0"/>
              <a:t>Planning for Volunteers: The Logic Model</a:t>
            </a:r>
            <a:endParaRPr lang="da-DK" dirty="0"/>
          </a:p>
        </p:txBody>
      </p:sp>
      <p:graphicFrame>
        <p:nvGraphicFramePr>
          <p:cNvPr id="3" name="Table 6">
            <a:extLst>
              <a:ext uri="{FF2B5EF4-FFF2-40B4-BE49-F238E27FC236}">
                <a16:creationId xmlns:a16="http://schemas.microsoft.com/office/drawing/2014/main" id="{A6A969FE-C15C-49E4-92D3-DA8905210385}"/>
              </a:ext>
            </a:extLst>
          </p:cNvPr>
          <p:cNvGraphicFramePr>
            <a:graphicFrameLocks noGrp="1"/>
          </p:cNvGraphicFramePr>
          <p:nvPr/>
        </p:nvGraphicFramePr>
        <p:xfrm>
          <a:off x="434787" y="1025131"/>
          <a:ext cx="11322425" cy="5577840"/>
        </p:xfrm>
        <a:graphic>
          <a:graphicData uri="http://schemas.openxmlformats.org/drawingml/2006/table">
            <a:tbl>
              <a:tblPr firstRow="1" bandRow="1">
                <a:tableStyleId>{5C22544A-7EE6-4342-B048-85BDC9FD1C3A}</a:tableStyleId>
              </a:tblPr>
              <a:tblGrid>
                <a:gridCol w="2264485">
                  <a:extLst>
                    <a:ext uri="{9D8B030D-6E8A-4147-A177-3AD203B41FA5}">
                      <a16:colId xmlns:a16="http://schemas.microsoft.com/office/drawing/2014/main" val="4095108417"/>
                    </a:ext>
                  </a:extLst>
                </a:gridCol>
                <a:gridCol w="2264485">
                  <a:extLst>
                    <a:ext uri="{9D8B030D-6E8A-4147-A177-3AD203B41FA5}">
                      <a16:colId xmlns:a16="http://schemas.microsoft.com/office/drawing/2014/main" val="763700678"/>
                    </a:ext>
                  </a:extLst>
                </a:gridCol>
                <a:gridCol w="2264485">
                  <a:extLst>
                    <a:ext uri="{9D8B030D-6E8A-4147-A177-3AD203B41FA5}">
                      <a16:colId xmlns:a16="http://schemas.microsoft.com/office/drawing/2014/main" val="2977110951"/>
                    </a:ext>
                  </a:extLst>
                </a:gridCol>
                <a:gridCol w="2264485">
                  <a:extLst>
                    <a:ext uri="{9D8B030D-6E8A-4147-A177-3AD203B41FA5}">
                      <a16:colId xmlns:a16="http://schemas.microsoft.com/office/drawing/2014/main" val="3943984605"/>
                    </a:ext>
                  </a:extLst>
                </a:gridCol>
                <a:gridCol w="2264485">
                  <a:extLst>
                    <a:ext uri="{9D8B030D-6E8A-4147-A177-3AD203B41FA5}">
                      <a16:colId xmlns:a16="http://schemas.microsoft.com/office/drawing/2014/main" val="2436185036"/>
                    </a:ext>
                  </a:extLst>
                </a:gridCol>
              </a:tblGrid>
              <a:tr h="1152029">
                <a:tc>
                  <a:txBody>
                    <a:bodyPr/>
                    <a:lstStyle/>
                    <a:p>
                      <a:pPr algn="ctr"/>
                      <a:r>
                        <a:rPr lang="en-US" dirty="0">
                          <a:solidFill>
                            <a:schemeClr val="tx2"/>
                          </a:solidFill>
                        </a:rPr>
                        <a:t>Resources:</a:t>
                      </a:r>
                    </a:p>
                    <a:p>
                      <a:pPr algn="ctr"/>
                      <a:r>
                        <a:rPr lang="en-US" b="0" dirty="0">
                          <a:solidFill>
                            <a:schemeClr val="tx2"/>
                          </a:solidFill>
                        </a:rPr>
                        <a:t>What do we need?</a:t>
                      </a:r>
                      <a:endParaRPr lang="da-DK" b="0" dirty="0">
                        <a:solidFill>
                          <a:schemeClr val="tx2"/>
                        </a:solidFill>
                      </a:endParaRPr>
                    </a:p>
                  </a:txBody>
                  <a:tcPr/>
                </a:tc>
                <a:tc>
                  <a:txBody>
                    <a:bodyPr/>
                    <a:lstStyle/>
                    <a:p>
                      <a:pPr algn="ctr"/>
                      <a:r>
                        <a:rPr lang="en-US" dirty="0">
                          <a:solidFill>
                            <a:schemeClr val="tx2"/>
                          </a:solidFill>
                        </a:rPr>
                        <a:t>Activities:</a:t>
                      </a:r>
                    </a:p>
                    <a:p>
                      <a:pPr algn="ctr"/>
                      <a:r>
                        <a:rPr lang="en-US" b="0" dirty="0">
                          <a:solidFill>
                            <a:schemeClr val="tx2"/>
                          </a:solidFill>
                        </a:rPr>
                        <a:t>What do we do?</a:t>
                      </a:r>
                      <a:endParaRPr lang="da-DK" b="0" dirty="0">
                        <a:solidFill>
                          <a:schemeClr val="tx2"/>
                        </a:solidFill>
                      </a:endParaRPr>
                    </a:p>
                  </a:txBody>
                  <a:tcPr/>
                </a:tc>
                <a:tc>
                  <a:txBody>
                    <a:bodyPr/>
                    <a:lstStyle/>
                    <a:p>
                      <a:pPr algn="ctr"/>
                      <a:r>
                        <a:rPr lang="en-US" dirty="0">
                          <a:solidFill>
                            <a:schemeClr val="tx2"/>
                          </a:solidFill>
                        </a:rPr>
                        <a:t>Outputs: </a:t>
                      </a:r>
                    </a:p>
                    <a:p>
                      <a:pPr algn="ctr"/>
                      <a:r>
                        <a:rPr lang="en-US" b="0" dirty="0">
                          <a:solidFill>
                            <a:schemeClr val="tx2"/>
                          </a:solidFill>
                        </a:rPr>
                        <a:t>What happens immediately?</a:t>
                      </a:r>
                      <a:endParaRPr lang="da-DK" b="0" dirty="0">
                        <a:solidFill>
                          <a:schemeClr val="tx2"/>
                        </a:solidFill>
                      </a:endParaRPr>
                    </a:p>
                  </a:txBody>
                  <a:tcPr/>
                </a:tc>
                <a:tc>
                  <a:txBody>
                    <a:bodyPr/>
                    <a:lstStyle/>
                    <a:p>
                      <a:pPr algn="ctr"/>
                      <a:r>
                        <a:rPr lang="en-US" dirty="0">
                          <a:solidFill>
                            <a:schemeClr val="tx2"/>
                          </a:solidFill>
                        </a:rPr>
                        <a:t>Outcomes: </a:t>
                      </a:r>
                      <a:r>
                        <a:rPr lang="en-US" b="0" dirty="0">
                          <a:solidFill>
                            <a:schemeClr val="tx2"/>
                          </a:solidFill>
                        </a:rPr>
                        <a:t>What are my goals: short- and long-term?</a:t>
                      </a:r>
                      <a:endParaRPr lang="da-DK" b="0" dirty="0">
                        <a:solidFill>
                          <a:schemeClr val="tx2"/>
                        </a:solidFill>
                      </a:endParaRPr>
                    </a:p>
                  </a:txBody>
                  <a:tcPr/>
                </a:tc>
                <a:tc>
                  <a:txBody>
                    <a:bodyPr/>
                    <a:lstStyle/>
                    <a:p>
                      <a:pPr algn="ctr"/>
                      <a:r>
                        <a:rPr lang="en-US" dirty="0">
                          <a:solidFill>
                            <a:schemeClr val="tx2"/>
                          </a:solidFill>
                        </a:rPr>
                        <a:t>Impacts: </a:t>
                      </a:r>
                    </a:p>
                    <a:p>
                      <a:pPr algn="ctr"/>
                      <a:r>
                        <a:rPr lang="en-US" b="0" dirty="0">
                          <a:solidFill>
                            <a:schemeClr val="tx2"/>
                          </a:solidFill>
                        </a:rPr>
                        <a:t>What may happen ultimately?</a:t>
                      </a:r>
                      <a:endParaRPr lang="da-DK" b="0" dirty="0">
                        <a:solidFill>
                          <a:schemeClr val="tx2"/>
                        </a:solidFill>
                      </a:endParaRPr>
                    </a:p>
                  </a:txBody>
                  <a:tcPr/>
                </a:tc>
                <a:extLst>
                  <a:ext uri="{0D108BD9-81ED-4DB2-BD59-A6C34878D82A}">
                    <a16:rowId xmlns:a16="http://schemas.microsoft.com/office/drawing/2014/main" val="2815737282"/>
                  </a:ext>
                </a:extLst>
              </a:tr>
              <a:tr h="1152029">
                <a:tc>
                  <a:txBody>
                    <a:bodyPr/>
                    <a:lstStyle/>
                    <a:p>
                      <a:pPr algn="ctr"/>
                      <a:r>
                        <a:rPr lang="en-US" dirty="0">
                          <a:solidFill>
                            <a:schemeClr val="tx2"/>
                          </a:solidFill>
                        </a:rPr>
                        <a:t>Types of resources needed</a:t>
                      </a:r>
                      <a:endParaRPr lang="da-DK" dirty="0">
                        <a:solidFill>
                          <a:schemeClr val="tx2"/>
                        </a:solidFill>
                      </a:endParaRPr>
                    </a:p>
                  </a:txBody>
                  <a:tcPr/>
                </a:tc>
                <a:tc>
                  <a:txBody>
                    <a:bodyPr/>
                    <a:lstStyle/>
                    <a:p>
                      <a:pPr algn="ctr"/>
                      <a:r>
                        <a:rPr lang="en-US">
                          <a:solidFill>
                            <a:schemeClr val="tx2"/>
                          </a:solidFill>
                        </a:rPr>
                        <a:t>Types of activities and actors</a:t>
                      </a:r>
                      <a:endParaRPr lang="da-DK">
                        <a:solidFill>
                          <a:schemeClr val="tx2"/>
                        </a:solidFill>
                      </a:endParaRPr>
                    </a:p>
                  </a:txBody>
                  <a:tcPr/>
                </a:tc>
                <a:tc>
                  <a:txBody>
                    <a:bodyPr/>
                    <a:lstStyle/>
                    <a:p>
                      <a:pPr algn="ctr"/>
                      <a:r>
                        <a:rPr lang="en-US" dirty="0">
                          <a:solidFill>
                            <a:schemeClr val="tx2"/>
                          </a:solidFill>
                        </a:rPr>
                        <a:t>Direct products of activities and trainings</a:t>
                      </a:r>
                      <a:endParaRPr lang="da-DK" dirty="0">
                        <a:solidFill>
                          <a:schemeClr val="tx2"/>
                        </a:solidFill>
                      </a:endParaRPr>
                    </a:p>
                  </a:txBody>
                  <a:tcPr/>
                </a:tc>
                <a:tc>
                  <a:txBody>
                    <a:bodyPr/>
                    <a:lstStyle/>
                    <a:p>
                      <a:pPr algn="ctr"/>
                      <a:r>
                        <a:rPr lang="en-US" dirty="0">
                          <a:solidFill>
                            <a:schemeClr val="tx2"/>
                          </a:solidFill>
                        </a:rPr>
                        <a:t>Behavioral and social change (new motivations, practices and communities)</a:t>
                      </a:r>
                      <a:endParaRPr lang="da-DK" dirty="0">
                        <a:solidFill>
                          <a:schemeClr val="tx2"/>
                        </a:solidFill>
                      </a:endParaRPr>
                    </a:p>
                  </a:txBody>
                  <a:tcPr/>
                </a:tc>
                <a:tc>
                  <a:txBody>
                    <a:bodyPr/>
                    <a:lstStyle/>
                    <a:p>
                      <a:pPr algn="ctr"/>
                      <a:r>
                        <a:rPr lang="en-US" dirty="0">
                          <a:solidFill>
                            <a:schemeClr val="tx2"/>
                          </a:solidFill>
                        </a:rPr>
                        <a:t>Changes in assumptions, values, policies, attitudes, aims, contextual factors</a:t>
                      </a:r>
                      <a:endParaRPr lang="da-DK" dirty="0">
                        <a:solidFill>
                          <a:schemeClr val="tx2"/>
                        </a:solidFill>
                      </a:endParaRPr>
                    </a:p>
                  </a:txBody>
                  <a:tcPr/>
                </a:tc>
                <a:extLst>
                  <a:ext uri="{0D108BD9-81ED-4DB2-BD59-A6C34878D82A}">
                    <a16:rowId xmlns:a16="http://schemas.microsoft.com/office/drawing/2014/main" val="942747510"/>
                  </a:ext>
                </a:extLst>
              </a:tr>
              <a:tr h="1152029">
                <a:tc>
                  <a:txBody>
                    <a:bodyPr/>
                    <a:lstStyle/>
                    <a:p>
                      <a:pPr algn="ctr"/>
                      <a:r>
                        <a:rPr lang="en-US" dirty="0">
                          <a:solidFill>
                            <a:schemeClr val="tx2"/>
                          </a:solidFill>
                        </a:rPr>
                        <a:t>Specific resources available</a:t>
                      </a:r>
                      <a:endParaRPr lang="da-DK" dirty="0">
                        <a:solidFill>
                          <a:schemeClr val="tx2"/>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rPr>
                        <a:t>Specific activities planned</a:t>
                      </a:r>
                      <a:endParaRPr lang="da-DK" dirty="0">
                        <a:solidFill>
                          <a:schemeClr val="tx2"/>
                        </a:solidFill>
                      </a:endParaRPr>
                    </a:p>
                    <a:p>
                      <a:pPr algn="ctr"/>
                      <a:endParaRPr lang="da-DK" dirty="0">
                        <a:solidFill>
                          <a:schemeClr val="tx2"/>
                        </a:solidFill>
                      </a:endParaRPr>
                    </a:p>
                  </a:txBody>
                  <a:tcPr/>
                </a:tc>
                <a:tc>
                  <a:txBody>
                    <a:bodyPr/>
                    <a:lstStyle/>
                    <a:p>
                      <a:pPr algn="ctr"/>
                      <a:r>
                        <a:rPr lang="en-US" dirty="0">
                          <a:solidFill>
                            <a:schemeClr val="tx2"/>
                          </a:solidFill>
                        </a:rPr>
                        <a:t>What the participants specifically produce or learn</a:t>
                      </a:r>
                      <a:endParaRPr lang="da-DK" dirty="0">
                        <a:solidFill>
                          <a:schemeClr val="tx2"/>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chemeClr val="tx2"/>
                          </a:solidFill>
                        </a:rPr>
                        <a:t>Benefits to participants</a:t>
                      </a:r>
                      <a:endParaRPr lang="da-DK">
                        <a:solidFill>
                          <a:schemeClr val="tx2"/>
                        </a:solidFill>
                      </a:endParaRPr>
                    </a:p>
                  </a:txBody>
                  <a:tcPr/>
                </a:tc>
                <a:tc>
                  <a:txBody>
                    <a:bodyPr/>
                    <a:lstStyle/>
                    <a:p>
                      <a:pPr algn="ctr"/>
                      <a:r>
                        <a:rPr lang="en-US">
                          <a:solidFill>
                            <a:schemeClr val="tx2"/>
                          </a:solidFill>
                        </a:rPr>
                        <a:t>Organizational change</a:t>
                      </a:r>
                      <a:endParaRPr lang="da-DK">
                        <a:solidFill>
                          <a:schemeClr val="tx2"/>
                        </a:solidFill>
                      </a:endParaRPr>
                    </a:p>
                  </a:txBody>
                  <a:tcPr/>
                </a:tc>
                <a:extLst>
                  <a:ext uri="{0D108BD9-81ED-4DB2-BD59-A6C34878D82A}">
                    <a16:rowId xmlns:a16="http://schemas.microsoft.com/office/drawing/2014/main" val="3579255321"/>
                  </a:ext>
                </a:extLst>
              </a:tr>
              <a:tr h="1152029">
                <a:tc>
                  <a:txBody>
                    <a:bodyPr/>
                    <a:lstStyle/>
                    <a:p>
                      <a:pPr algn="ctr"/>
                      <a:r>
                        <a:rPr lang="it-IT" dirty="0"/>
                        <a:t>Staff/volunteer capacity, money, facilities, materials, partnerships </a:t>
                      </a:r>
                      <a:endParaRPr lang="da-DK" dirty="0">
                        <a:solidFill>
                          <a:schemeClr val="tx2"/>
                        </a:solidFill>
                      </a:endParaRPr>
                    </a:p>
                  </a:txBody>
                  <a:tcPr/>
                </a:tc>
                <a:tc>
                  <a:txBody>
                    <a:bodyPr/>
                    <a:lstStyle/>
                    <a:p>
                      <a:pPr algn="ctr"/>
                      <a:r>
                        <a:rPr lang="en-US" dirty="0">
                          <a:solidFill>
                            <a:schemeClr val="tx2"/>
                          </a:solidFill>
                        </a:rPr>
                        <a:t>Events, trainings, tasks, group work, tool use, actions, processes</a:t>
                      </a:r>
                      <a:endParaRPr lang="da-DK" dirty="0">
                        <a:solidFill>
                          <a:schemeClr val="tx2"/>
                        </a:solidFill>
                      </a:endParaRPr>
                    </a:p>
                  </a:txBody>
                  <a:tcPr/>
                </a:tc>
                <a:tc>
                  <a:txBody>
                    <a:bodyPr/>
                    <a:lstStyle/>
                    <a:p>
                      <a:pPr algn="ctr"/>
                      <a:r>
                        <a:rPr lang="en-US">
                          <a:solidFill>
                            <a:schemeClr val="tx2"/>
                          </a:solidFill>
                        </a:rPr>
                        <a:t>Cognitive, attitudinal, and social capacities or connections</a:t>
                      </a:r>
                      <a:endParaRPr lang="da-DK">
                        <a:solidFill>
                          <a:schemeClr val="tx2"/>
                        </a:solidFill>
                      </a:endParaRPr>
                    </a:p>
                  </a:txBody>
                  <a:tcPr/>
                </a:tc>
                <a:tc>
                  <a:txBody>
                    <a:bodyPr/>
                    <a:lstStyle/>
                    <a:p>
                      <a:pPr algn="ctr"/>
                      <a:r>
                        <a:rPr lang="en-US" dirty="0">
                          <a:solidFill>
                            <a:schemeClr val="tx2"/>
                          </a:solidFill>
                        </a:rPr>
                        <a:t>Better data collection, better engagement &amp; empowerment of volunteers</a:t>
                      </a:r>
                      <a:endParaRPr lang="da-DK" dirty="0">
                        <a:solidFill>
                          <a:schemeClr val="tx2"/>
                        </a:solidFill>
                      </a:endParaRPr>
                    </a:p>
                  </a:txBody>
                  <a:tcPr/>
                </a:tc>
                <a:tc>
                  <a:txBody>
                    <a:bodyPr/>
                    <a:lstStyle/>
                    <a:p>
                      <a:pPr algn="ctr"/>
                      <a:r>
                        <a:rPr lang="en-US" dirty="0">
                          <a:solidFill>
                            <a:schemeClr val="tx2"/>
                          </a:solidFill>
                        </a:rPr>
                        <a:t>Addition to / change in scientific knowledge</a:t>
                      </a:r>
                      <a:endParaRPr lang="da-DK" dirty="0">
                        <a:solidFill>
                          <a:schemeClr val="tx2"/>
                        </a:solidFill>
                      </a:endParaRPr>
                    </a:p>
                  </a:txBody>
                  <a:tcPr/>
                </a:tc>
                <a:extLst>
                  <a:ext uri="{0D108BD9-81ED-4DB2-BD59-A6C34878D82A}">
                    <a16:rowId xmlns:a16="http://schemas.microsoft.com/office/drawing/2014/main" val="2681910054"/>
                  </a:ext>
                </a:extLst>
              </a:tr>
            </a:tbl>
          </a:graphicData>
        </a:graphic>
      </p:graphicFrame>
      <p:sp>
        <p:nvSpPr>
          <p:cNvPr id="4" name="Arrow: Right 3">
            <a:extLst>
              <a:ext uri="{FF2B5EF4-FFF2-40B4-BE49-F238E27FC236}">
                <a16:creationId xmlns:a16="http://schemas.microsoft.com/office/drawing/2014/main" id="{D4BFED8B-33B1-5222-D569-793A3B00D472}"/>
              </a:ext>
            </a:extLst>
          </p:cNvPr>
          <p:cNvSpPr/>
          <p:nvPr/>
        </p:nvSpPr>
        <p:spPr>
          <a:xfrm>
            <a:off x="2351655" y="3336956"/>
            <a:ext cx="711200" cy="904240"/>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Montserrat Medium"/>
              <a:ea typeface="+mn-ea"/>
              <a:cs typeface="+mn-cs"/>
            </a:endParaRPr>
          </a:p>
        </p:txBody>
      </p:sp>
      <p:sp>
        <p:nvSpPr>
          <p:cNvPr id="5" name="Arrow: Right 4">
            <a:extLst>
              <a:ext uri="{FF2B5EF4-FFF2-40B4-BE49-F238E27FC236}">
                <a16:creationId xmlns:a16="http://schemas.microsoft.com/office/drawing/2014/main" id="{DD66884E-C22F-262C-A7F2-CDD1032E4ADB}"/>
              </a:ext>
            </a:extLst>
          </p:cNvPr>
          <p:cNvSpPr/>
          <p:nvPr/>
        </p:nvSpPr>
        <p:spPr>
          <a:xfrm>
            <a:off x="4621133" y="3336956"/>
            <a:ext cx="711200" cy="904240"/>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Montserrat Medium"/>
              <a:ea typeface="+mn-ea"/>
              <a:cs typeface="+mn-cs"/>
            </a:endParaRPr>
          </a:p>
        </p:txBody>
      </p:sp>
      <p:sp>
        <p:nvSpPr>
          <p:cNvPr id="6" name="Arrow: Right 5">
            <a:extLst>
              <a:ext uri="{FF2B5EF4-FFF2-40B4-BE49-F238E27FC236}">
                <a16:creationId xmlns:a16="http://schemas.microsoft.com/office/drawing/2014/main" id="{8409D928-CB29-C38D-EE7F-8554169BCBF6}"/>
              </a:ext>
            </a:extLst>
          </p:cNvPr>
          <p:cNvSpPr/>
          <p:nvPr/>
        </p:nvSpPr>
        <p:spPr>
          <a:xfrm>
            <a:off x="6890612" y="3336956"/>
            <a:ext cx="711200" cy="904240"/>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Montserrat Medium"/>
              <a:ea typeface="+mn-ea"/>
              <a:cs typeface="+mn-cs"/>
            </a:endParaRPr>
          </a:p>
        </p:txBody>
      </p:sp>
      <p:sp>
        <p:nvSpPr>
          <p:cNvPr id="7" name="Arrow: Right 6">
            <a:extLst>
              <a:ext uri="{FF2B5EF4-FFF2-40B4-BE49-F238E27FC236}">
                <a16:creationId xmlns:a16="http://schemas.microsoft.com/office/drawing/2014/main" id="{51358DC8-C2C1-D105-DEA6-7C1CD7D20BF9}"/>
              </a:ext>
            </a:extLst>
          </p:cNvPr>
          <p:cNvSpPr/>
          <p:nvPr/>
        </p:nvSpPr>
        <p:spPr>
          <a:xfrm>
            <a:off x="9158165" y="3336956"/>
            <a:ext cx="711200" cy="904240"/>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Montserrat Medium"/>
              <a:ea typeface="+mn-ea"/>
              <a:cs typeface="+mn-cs"/>
            </a:endParaRPr>
          </a:p>
        </p:txBody>
      </p:sp>
    </p:spTree>
    <p:extLst>
      <p:ext uri="{BB962C8B-B14F-4D97-AF65-F5344CB8AC3E}">
        <p14:creationId xmlns:p14="http://schemas.microsoft.com/office/powerpoint/2010/main" val="28654276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CA08A1-C903-479B-884A-D6D2AF99CD55}"/>
              </a:ext>
            </a:extLst>
          </p:cNvPr>
          <p:cNvSpPr>
            <a:spLocks noGrp="1"/>
          </p:cNvSpPr>
          <p:nvPr>
            <p:ph type="body" sz="quarter" idx="12"/>
          </p:nvPr>
        </p:nvSpPr>
        <p:spPr>
          <a:xfrm>
            <a:off x="1110218" y="3206138"/>
            <a:ext cx="6437895" cy="1298201"/>
          </a:xfrm>
        </p:spPr>
        <p:txBody>
          <a:bodyPr lIns="91440" tIns="45720" rIns="91440" bIns="45720" anchor="t"/>
          <a:lstStyle/>
          <a:p>
            <a:r>
              <a:rPr lang="it-IT" dirty="0"/>
              <a:t>Design your own </a:t>
            </a:r>
            <a:r>
              <a:rPr lang="it-IT"/>
              <a:t>training program</a:t>
            </a:r>
            <a:endParaRPr lang="it-IT" dirty="0"/>
          </a:p>
        </p:txBody>
      </p:sp>
      <p:sp>
        <p:nvSpPr>
          <p:cNvPr id="4" name="Text Placeholder 2">
            <a:extLst>
              <a:ext uri="{FF2B5EF4-FFF2-40B4-BE49-F238E27FC236}">
                <a16:creationId xmlns:a16="http://schemas.microsoft.com/office/drawing/2014/main" id="{FB662710-D5C8-C796-8080-36094097BECD}"/>
              </a:ext>
            </a:extLst>
          </p:cNvPr>
          <p:cNvSpPr txBox="1">
            <a:spLocks/>
          </p:cNvSpPr>
          <p:nvPr/>
        </p:nvSpPr>
        <p:spPr>
          <a:xfrm>
            <a:off x="1110218" y="4504339"/>
            <a:ext cx="3986715" cy="3980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1F3643"/>
                </a:solidFill>
                <a:effectLst/>
                <a:uLnTx/>
                <a:uFillTx/>
                <a:latin typeface="Montserrat Medium"/>
                <a:ea typeface="+mn-ea"/>
                <a:cs typeface="+mn-cs"/>
              </a:rPr>
              <a:t>Training module 2.1.3: Interactive session</a:t>
            </a:r>
            <a:endParaRPr kumimoji="0" lang="da-DK" sz="2400" b="0" i="0" u="none" strike="noStrike" kern="1200" cap="none" spc="0" normalizeH="0" baseline="0" noProof="0" dirty="0">
              <a:ln>
                <a:noFill/>
              </a:ln>
              <a:solidFill>
                <a:srgbClr val="1F3643"/>
              </a:solidFill>
              <a:effectLst/>
              <a:uLnTx/>
              <a:uFillTx/>
              <a:latin typeface="Montserrat Medium"/>
              <a:ea typeface="+mn-ea"/>
              <a:cs typeface="+mn-cs"/>
            </a:endParaRPr>
          </a:p>
        </p:txBody>
      </p:sp>
    </p:spTree>
    <p:extLst>
      <p:ext uri="{BB962C8B-B14F-4D97-AF65-F5344CB8AC3E}">
        <p14:creationId xmlns:p14="http://schemas.microsoft.com/office/powerpoint/2010/main" val="26674638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9A34F7-FA9B-4E43-B39F-263D6C676328}"/>
              </a:ext>
            </a:extLst>
          </p:cNvPr>
          <p:cNvSpPr>
            <a:spLocks noGrp="1"/>
          </p:cNvSpPr>
          <p:nvPr>
            <p:ph type="body" sz="quarter" idx="10"/>
          </p:nvPr>
        </p:nvSpPr>
        <p:spPr/>
        <p:txBody>
          <a:bodyPr lIns="91440" tIns="45720" rIns="91440" bIns="45720" anchor="t"/>
          <a:lstStyle/>
          <a:p>
            <a:r>
              <a:rPr lang="it-IT"/>
              <a:t>Interactive session: Design </a:t>
            </a:r>
            <a:r>
              <a:rPr lang="it-IT" dirty="0"/>
              <a:t>your own training inside or outside RPO</a:t>
            </a:r>
          </a:p>
        </p:txBody>
      </p:sp>
      <p:graphicFrame>
        <p:nvGraphicFramePr>
          <p:cNvPr id="2" name="Table 1">
            <a:extLst>
              <a:ext uri="{FF2B5EF4-FFF2-40B4-BE49-F238E27FC236}">
                <a16:creationId xmlns:a16="http://schemas.microsoft.com/office/drawing/2014/main" id="{F4908F28-1188-0ABF-2DD6-1BC637A5B74C}"/>
              </a:ext>
            </a:extLst>
          </p:cNvPr>
          <p:cNvGraphicFramePr>
            <a:graphicFrameLocks noGrp="1"/>
          </p:cNvGraphicFramePr>
          <p:nvPr/>
        </p:nvGraphicFramePr>
        <p:xfrm>
          <a:off x="838200" y="1473200"/>
          <a:ext cx="10515600" cy="4588933"/>
        </p:xfrm>
        <a:graphic>
          <a:graphicData uri="http://schemas.openxmlformats.org/drawingml/2006/table">
            <a:tbl>
              <a:tblPr firstRow="1" firstCol="1" bandRow="1">
                <a:tableStyleId>{5C22544A-7EE6-4342-B048-85BDC9FD1C3A}</a:tableStyleId>
              </a:tblPr>
              <a:tblGrid>
                <a:gridCol w="2159000">
                  <a:extLst>
                    <a:ext uri="{9D8B030D-6E8A-4147-A177-3AD203B41FA5}">
                      <a16:colId xmlns:a16="http://schemas.microsoft.com/office/drawing/2014/main" val="3019870550"/>
                    </a:ext>
                  </a:extLst>
                </a:gridCol>
                <a:gridCol w="8356600">
                  <a:extLst>
                    <a:ext uri="{9D8B030D-6E8A-4147-A177-3AD203B41FA5}">
                      <a16:colId xmlns:a16="http://schemas.microsoft.com/office/drawing/2014/main" val="4167192321"/>
                    </a:ext>
                  </a:extLst>
                </a:gridCol>
              </a:tblGrid>
              <a:tr h="283739">
                <a:tc>
                  <a:txBody>
                    <a:bodyPr/>
                    <a:lstStyle/>
                    <a:p>
                      <a:r>
                        <a:rPr lang="da-DK" sz="1400">
                          <a:effectLst/>
                        </a:rPr>
                        <a:t>Program</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da-DK" sz="1400">
                          <a:effectLst/>
                        </a:rPr>
                        <a:t>Task</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726960714"/>
                  </a:ext>
                </a:extLst>
              </a:tr>
              <a:tr h="760925">
                <a:tc>
                  <a:txBody>
                    <a:bodyPr/>
                    <a:lstStyle/>
                    <a:p>
                      <a:r>
                        <a:rPr lang="en-US" sz="1400">
                          <a:effectLst/>
                        </a:rPr>
                        <a:t>Introduction </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a:effectLst/>
                        </a:rPr>
                        <a:t>Briefly introduce the logic model as a tool for planning and evaluating CS training programs. Explain the session's objective: to create a structured plan for a CS training session.</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589475031"/>
                  </a:ext>
                </a:extLst>
              </a:tr>
              <a:tr h="772526">
                <a:tc>
                  <a:txBody>
                    <a:bodyPr/>
                    <a:lstStyle/>
                    <a:p>
                      <a:r>
                        <a:rPr lang="en-US" sz="1400">
                          <a:effectLst/>
                        </a:rPr>
                        <a:t>Group formation</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a:effectLst/>
                        </a:rPr>
                        <a:t>Divide participants into small groups or set them up to work individually. Provide each group or individual with a template of the logic model and necessary materials (pens, paper, or digital tools).</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2380934291"/>
                  </a:ext>
                </a:extLst>
              </a:tr>
              <a:tr h="1255352">
                <a:tc>
                  <a:txBody>
                    <a:bodyPr/>
                    <a:lstStyle/>
                    <a:p>
                      <a:r>
                        <a:rPr lang="en-US" sz="1400">
                          <a:effectLst/>
                        </a:rPr>
                        <a:t>Designing the training</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a:effectLst/>
                        </a:rPr>
                        <a:t>Participants use the logic model to develop their CS training plan. This involves identifying inputs (resources needed), activities (what will be done), outputs (immediate results), outcomes (short and long-term goals), and impacts (broader changes or benefits). Encourage creativity and practicality, considering factors like audience, content, resources, and desired outcomes.</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3896899044"/>
                  </a:ext>
                </a:extLst>
              </a:tr>
              <a:tr h="579394">
                <a:tc>
                  <a:txBody>
                    <a:bodyPr/>
                    <a:lstStyle/>
                    <a:p>
                      <a:r>
                        <a:rPr lang="en-US" sz="1400">
                          <a:effectLst/>
                        </a:rPr>
                        <a:t>Sharing and feedback</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a:effectLst/>
                        </a:rPr>
                        <a:t>Each group or individual presents their logic model-based training plan. Encourage peer-to-peer feedback, focusing on the feasibility, clarity, and potential impact of each plan.</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3104464570"/>
                  </a:ext>
                </a:extLst>
              </a:tr>
              <a:tr h="936997">
                <a:tc>
                  <a:txBody>
                    <a:bodyPr/>
                    <a:lstStyle/>
                    <a:p>
                      <a:r>
                        <a:rPr lang="en-US" sz="1400">
                          <a:effectLst/>
                        </a:rPr>
                        <a:t>Evaluation and conclusion</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a:effectLst/>
                        </a:rPr>
                        <a:t>Conclude the session by highlighting the importance of structured planning in effective training program design. If time allows, the facilitator can provide brief, overarching feedback, emphasizing key takeaways.</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2359550653"/>
                  </a:ext>
                </a:extLst>
              </a:tr>
            </a:tbl>
          </a:graphicData>
        </a:graphic>
      </p:graphicFrame>
    </p:spTree>
    <p:extLst>
      <p:ext uri="{BB962C8B-B14F-4D97-AF65-F5344CB8AC3E}">
        <p14:creationId xmlns:p14="http://schemas.microsoft.com/office/powerpoint/2010/main" val="16033432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97AA1BA3-73E7-877F-DDA9-050EE5E12E8A}"/>
              </a:ext>
            </a:extLst>
          </p:cNvPr>
          <p:cNvSpPr>
            <a:spLocks noGrp="1"/>
          </p:cNvSpPr>
          <p:nvPr>
            <p:ph type="body" sz="quarter" idx="10"/>
          </p:nvPr>
        </p:nvSpPr>
        <p:spPr>
          <a:xfrm>
            <a:off x="1109663" y="4523454"/>
            <a:ext cx="3280912" cy="398012"/>
          </a:xfrm>
        </p:spPr>
        <p:txBody>
          <a:bodyPr lIns="91440" tIns="45720" rIns="91440" bIns="45720" anchor="t"/>
          <a:lstStyle/>
          <a:p>
            <a:r>
              <a:rPr lang="da-DK" dirty="0"/>
              <a:t>Training </a:t>
            </a:r>
            <a:r>
              <a:rPr lang="da-DK" dirty="0" err="1"/>
              <a:t>Module</a:t>
            </a:r>
            <a:r>
              <a:rPr lang="da-DK" dirty="0"/>
              <a:t> 2.2</a:t>
            </a:r>
          </a:p>
        </p:txBody>
      </p:sp>
      <p:sp>
        <p:nvSpPr>
          <p:cNvPr id="5" name="Text Placeholder 4">
            <a:extLst>
              <a:ext uri="{FF2B5EF4-FFF2-40B4-BE49-F238E27FC236}">
                <a16:creationId xmlns:a16="http://schemas.microsoft.com/office/drawing/2014/main" id="{6BCA08A1-C903-479B-884A-D6D2AF99CD55}"/>
              </a:ext>
            </a:extLst>
          </p:cNvPr>
          <p:cNvSpPr>
            <a:spLocks noGrp="1"/>
          </p:cNvSpPr>
          <p:nvPr>
            <p:ph type="body" sz="quarter" idx="12"/>
          </p:nvPr>
        </p:nvSpPr>
        <p:spPr>
          <a:xfrm>
            <a:off x="1109663" y="3140074"/>
            <a:ext cx="5245918" cy="1152525"/>
          </a:xfrm>
        </p:spPr>
        <p:txBody>
          <a:bodyPr lIns="91440" tIns="45720" rIns="91440" bIns="45720" anchor="t"/>
          <a:lstStyle/>
          <a:p>
            <a:r>
              <a:rPr lang="en-US"/>
              <a:t>Engaging schools and communities </a:t>
            </a:r>
            <a:endParaRPr lang="da-DK" dirty="0"/>
          </a:p>
        </p:txBody>
      </p:sp>
    </p:spTree>
    <p:extLst>
      <p:ext uri="{BB962C8B-B14F-4D97-AF65-F5344CB8AC3E}">
        <p14:creationId xmlns:p14="http://schemas.microsoft.com/office/powerpoint/2010/main" val="1982774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CA08A1-C903-479B-884A-D6D2AF99CD55}"/>
              </a:ext>
            </a:extLst>
          </p:cNvPr>
          <p:cNvSpPr>
            <a:spLocks noGrp="1"/>
          </p:cNvSpPr>
          <p:nvPr>
            <p:ph type="body" sz="quarter" idx="12"/>
          </p:nvPr>
        </p:nvSpPr>
        <p:spPr>
          <a:xfrm>
            <a:off x="979678" y="3061552"/>
            <a:ext cx="6141250" cy="1861817"/>
          </a:xfrm>
        </p:spPr>
        <p:txBody>
          <a:bodyPr lIns="91440" tIns="45720" rIns="91440" bIns="45720" anchor="t"/>
          <a:lstStyle/>
          <a:p>
            <a:r>
              <a:rPr lang="en-US" dirty="0"/>
              <a:t>Involving schools in citizen science engagement </a:t>
            </a:r>
            <a:endParaRPr lang="da-DK" dirty="0"/>
          </a:p>
        </p:txBody>
      </p:sp>
      <p:sp>
        <p:nvSpPr>
          <p:cNvPr id="4" name="Pladsholder til tekst 3">
            <a:extLst>
              <a:ext uri="{FF2B5EF4-FFF2-40B4-BE49-F238E27FC236}">
                <a16:creationId xmlns:a16="http://schemas.microsoft.com/office/drawing/2014/main" id="{97AA1BA3-73E7-877F-DDA9-050EE5E12E8A}"/>
              </a:ext>
            </a:extLst>
          </p:cNvPr>
          <p:cNvSpPr>
            <a:spLocks noGrp="1"/>
          </p:cNvSpPr>
          <p:nvPr>
            <p:ph type="body" sz="quarter" idx="10"/>
          </p:nvPr>
        </p:nvSpPr>
        <p:spPr>
          <a:xfrm>
            <a:off x="979678" y="5050369"/>
            <a:ext cx="6382790" cy="398012"/>
          </a:xfrm>
        </p:spPr>
        <p:txBody>
          <a:bodyPr lIns="91440" tIns="45720" rIns="91440" bIns="45720" anchor="t"/>
          <a:lstStyle/>
          <a:p>
            <a:r>
              <a:rPr lang="da-DK" dirty="0"/>
              <a:t>Training </a:t>
            </a:r>
            <a:r>
              <a:rPr lang="da-DK" dirty="0" err="1"/>
              <a:t>Module</a:t>
            </a:r>
            <a:r>
              <a:rPr lang="da-DK" dirty="0"/>
              <a:t> 2.2.1</a:t>
            </a:r>
          </a:p>
        </p:txBody>
      </p:sp>
    </p:spTree>
    <p:extLst>
      <p:ext uri="{BB962C8B-B14F-4D97-AF65-F5344CB8AC3E}">
        <p14:creationId xmlns:p14="http://schemas.microsoft.com/office/powerpoint/2010/main" val="109402643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256BE218-2B3E-08A6-6F7A-C35EF1085477}"/>
              </a:ext>
            </a:extLst>
          </p:cNvPr>
          <p:cNvSpPr>
            <a:spLocks noGrp="1"/>
          </p:cNvSpPr>
          <p:nvPr>
            <p:ph type="body" sz="quarter" idx="12"/>
          </p:nvPr>
        </p:nvSpPr>
        <p:spPr/>
        <p:txBody>
          <a:bodyPr lIns="91440" tIns="45720" rIns="91440" bIns="45720" anchor="t"/>
          <a:lstStyle/>
          <a:p>
            <a:r>
              <a:rPr lang="da-DK" sz="2800" b="1" err="1"/>
              <a:t>Engaging</a:t>
            </a:r>
            <a:r>
              <a:rPr lang="da-DK" sz="2800" b="1"/>
              <a:t> in </a:t>
            </a:r>
            <a:r>
              <a:rPr lang="da-DK" sz="2800" b="1" err="1"/>
              <a:t>citizen</a:t>
            </a:r>
            <a:r>
              <a:rPr lang="da-DK" sz="2800" b="1"/>
              <a:t> science </a:t>
            </a:r>
            <a:r>
              <a:rPr lang="da-DK" sz="2800" b="1" err="1"/>
              <a:t>within</a:t>
            </a:r>
            <a:r>
              <a:rPr lang="da-DK" sz="2800" b="1"/>
              <a:t> school </a:t>
            </a:r>
            <a:r>
              <a:rPr lang="da-DK" sz="2800" b="1" err="1"/>
              <a:t>settings</a:t>
            </a:r>
            <a:r>
              <a:rPr lang="da-DK" sz="2800" b="1"/>
              <a:t> </a:t>
            </a:r>
            <a:r>
              <a:rPr lang="da-DK" sz="2800" b="1" err="1"/>
              <a:t>can</a:t>
            </a:r>
            <a:r>
              <a:rPr lang="da-DK" sz="2800" b="1"/>
              <a:t> </a:t>
            </a:r>
            <a:r>
              <a:rPr lang="da-DK" sz="2800" b="1" err="1"/>
              <a:t>yield</a:t>
            </a:r>
            <a:r>
              <a:rPr lang="da-DK" sz="2800" b="1"/>
              <a:t> </a:t>
            </a:r>
            <a:r>
              <a:rPr lang="da-DK" sz="2800" b="1" err="1"/>
              <a:t>scientific</a:t>
            </a:r>
            <a:r>
              <a:rPr lang="da-DK" sz="2800" b="1"/>
              <a:t> </a:t>
            </a:r>
            <a:r>
              <a:rPr lang="da-DK" sz="2800" b="1" err="1"/>
              <a:t>results</a:t>
            </a:r>
            <a:r>
              <a:rPr lang="da-DK" sz="2800" b="1"/>
              <a:t>, and schools, </a:t>
            </a:r>
            <a:r>
              <a:rPr lang="da-DK" sz="2800" b="1" err="1"/>
              <a:t>educators</a:t>
            </a:r>
            <a:r>
              <a:rPr lang="da-DK" sz="2800" b="1"/>
              <a:t>, and students </a:t>
            </a:r>
            <a:r>
              <a:rPr lang="da-DK" sz="2800" b="1" err="1"/>
              <a:t>can</a:t>
            </a:r>
            <a:r>
              <a:rPr lang="da-DK" sz="2800" b="1"/>
              <a:t> </a:t>
            </a:r>
            <a:r>
              <a:rPr lang="da-DK" sz="2800" b="1" err="1"/>
              <a:t>experience</a:t>
            </a:r>
            <a:r>
              <a:rPr lang="da-DK" sz="2800" b="1"/>
              <a:t> </a:t>
            </a:r>
            <a:r>
              <a:rPr lang="da-DK" sz="2800" b="1" err="1"/>
              <a:t>valuable</a:t>
            </a:r>
            <a:r>
              <a:rPr lang="da-DK" sz="2800" b="1"/>
              <a:t> </a:t>
            </a:r>
            <a:r>
              <a:rPr lang="da-DK" sz="2800" b="1" err="1"/>
              <a:t>advantages</a:t>
            </a:r>
            <a:r>
              <a:rPr lang="da-DK" sz="2800" b="1"/>
              <a:t> by </a:t>
            </a:r>
            <a:r>
              <a:rPr lang="da-DK" sz="2800" b="1" err="1"/>
              <a:t>participating</a:t>
            </a:r>
            <a:endParaRPr lang="da-DK" sz="2800" b="1"/>
          </a:p>
          <a:p>
            <a:pPr marL="457200" indent="-457200">
              <a:buChar char="•"/>
            </a:pPr>
            <a:r>
              <a:rPr lang="da-DK" sz="2400" b="1" err="1"/>
              <a:t>Educational</a:t>
            </a:r>
            <a:r>
              <a:rPr lang="da-DK" sz="2400" b="1"/>
              <a:t> </a:t>
            </a:r>
            <a:r>
              <a:rPr lang="da-DK" sz="2400" b="1" err="1"/>
              <a:t>enrichment</a:t>
            </a:r>
            <a:r>
              <a:rPr lang="da-DK" sz="2400" b="1"/>
              <a:t>: </a:t>
            </a:r>
            <a:r>
              <a:rPr lang="da-DK" sz="2400" err="1">
                <a:ea typeface="+mn-lt"/>
                <a:cs typeface="+mn-lt"/>
              </a:rPr>
              <a:t>enhance</a:t>
            </a:r>
            <a:r>
              <a:rPr lang="da-DK" sz="2400">
                <a:ea typeface="+mn-lt"/>
                <a:cs typeface="+mn-lt"/>
              </a:rPr>
              <a:t> students' learning </a:t>
            </a:r>
            <a:r>
              <a:rPr lang="da-DK" sz="2400" err="1">
                <a:ea typeface="+mn-lt"/>
                <a:cs typeface="+mn-lt"/>
              </a:rPr>
              <a:t>experiences</a:t>
            </a:r>
            <a:r>
              <a:rPr lang="da-DK" sz="2400">
                <a:ea typeface="+mn-lt"/>
                <a:cs typeface="+mn-lt"/>
              </a:rPr>
              <a:t> by </a:t>
            </a:r>
            <a:r>
              <a:rPr lang="da-DK" sz="2400" err="1">
                <a:ea typeface="+mn-lt"/>
                <a:cs typeface="+mn-lt"/>
              </a:rPr>
              <a:t>providing</a:t>
            </a:r>
            <a:r>
              <a:rPr lang="da-DK" sz="2400">
                <a:ea typeface="+mn-lt"/>
                <a:cs typeface="+mn-lt"/>
              </a:rPr>
              <a:t> real-</a:t>
            </a:r>
            <a:r>
              <a:rPr lang="da-DK" sz="2400" err="1">
                <a:ea typeface="+mn-lt"/>
                <a:cs typeface="+mn-lt"/>
              </a:rPr>
              <a:t>world</a:t>
            </a:r>
            <a:r>
              <a:rPr lang="da-DK" sz="2400">
                <a:ea typeface="+mn-lt"/>
                <a:cs typeface="+mn-lt"/>
              </a:rPr>
              <a:t> </a:t>
            </a:r>
            <a:r>
              <a:rPr lang="da-DK" sz="2400" err="1">
                <a:ea typeface="+mn-lt"/>
                <a:cs typeface="+mn-lt"/>
              </a:rPr>
              <a:t>applications</a:t>
            </a:r>
            <a:r>
              <a:rPr lang="da-DK" sz="2400">
                <a:ea typeface="+mn-lt"/>
                <a:cs typeface="+mn-lt"/>
              </a:rPr>
              <a:t> of </a:t>
            </a:r>
            <a:r>
              <a:rPr lang="da-DK" sz="2400" err="1">
                <a:ea typeface="+mn-lt"/>
                <a:cs typeface="+mn-lt"/>
              </a:rPr>
              <a:t>scientific</a:t>
            </a:r>
            <a:r>
              <a:rPr lang="da-DK" sz="2400">
                <a:ea typeface="+mn-lt"/>
                <a:cs typeface="+mn-lt"/>
              </a:rPr>
              <a:t> </a:t>
            </a:r>
            <a:r>
              <a:rPr lang="da-DK" sz="2400" err="1">
                <a:ea typeface="+mn-lt"/>
                <a:cs typeface="+mn-lt"/>
              </a:rPr>
              <a:t>concepts</a:t>
            </a:r>
            <a:endParaRPr lang="da-DK" sz="2400" err="1"/>
          </a:p>
          <a:p>
            <a:pPr marL="457200" indent="-457200">
              <a:buChar char="•"/>
            </a:pPr>
            <a:r>
              <a:rPr lang="da-DK" sz="2400" b="1"/>
              <a:t>Community engagement:</a:t>
            </a:r>
            <a:r>
              <a:rPr lang="da-DK" sz="2400"/>
              <a:t> </a:t>
            </a:r>
            <a:r>
              <a:rPr lang="da-DK" sz="2400" err="1">
                <a:ea typeface="+mn-lt"/>
                <a:cs typeface="+mn-lt"/>
              </a:rPr>
              <a:t>strengthen</a:t>
            </a:r>
            <a:r>
              <a:rPr lang="da-DK" sz="2400">
                <a:ea typeface="+mn-lt"/>
                <a:cs typeface="+mn-lt"/>
              </a:rPr>
              <a:t> ties </a:t>
            </a:r>
            <a:r>
              <a:rPr lang="da-DK" sz="2400" err="1">
                <a:ea typeface="+mn-lt"/>
                <a:cs typeface="+mn-lt"/>
              </a:rPr>
              <a:t>between</a:t>
            </a:r>
            <a:r>
              <a:rPr lang="da-DK" sz="2400">
                <a:ea typeface="+mn-lt"/>
                <a:cs typeface="+mn-lt"/>
              </a:rPr>
              <a:t> schools, </a:t>
            </a:r>
            <a:r>
              <a:rPr lang="da-DK" sz="2400" err="1">
                <a:ea typeface="+mn-lt"/>
                <a:cs typeface="+mn-lt"/>
              </a:rPr>
              <a:t>communities</a:t>
            </a:r>
            <a:r>
              <a:rPr lang="da-DK" sz="2400">
                <a:ea typeface="+mn-lt"/>
                <a:cs typeface="+mn-lt"/>
              </a:rPr>
              <a:t>, and the </a:t>
            </a:r>
            <a:r>
              <a:rPr lang="da-DK" sz="2400" err="1">
                <a:ea typeface="+mn-lt"/>
                <a:cs typeface="+mn-lt"/>
              </a:rPr>
              <a:t>broader</a:t>
            </a:r>
            <a:r>
              <a:rPr lang="da-DK" sz="2400">
                <a:ea typeface="+mn-lt"/>
                <a:cs typeface="+mn-lt"/>
              </a:rPr>
              <a:t> </a:t>
            </a:r>
            <a:r>
              <a:rPr lang="da-DK" sz="2400" err="1">
                <a:ea typeface="+mn-lt"/>
                <a:cs typeface="+mn-lt"/>
              </a:rPr>
              <a:t>scientific</a:t>
            </a:r>
            <a:r>
              <a:rPr lang="da-DK" sz="2400">
                <a:ea typeface="+mn-lt"/>
                <a:cs typeface="+mn-lt"/>
              </a:rPr>
              <a:t> community</a:t>
            </a:r>
            <a:endParaRPr lang="da-DK" sz="2400" b="1"/>
          </a:p>
          <a:p>
            <a:pPr marL="457200" indent="-457200">
              <a:buChar char="•"/>
            </a:pPr>
            <a:r>
              <a:rPr lang="da-DK" sz="2400" b="1" err="1"/>
              <a:t>Sustainable</a:t>
            </a:r>
            <a:r>
              <a:rPr lang="da-DK" sz="2400" b="1"/>
              <a:t> </a:t>
            </a:r>
            <a:r>
              <a:rPr lang="da-DK" sz="2400" b="1" err="1"/>
              <a:t>impact</a:t>
            </a:r>
            <a:r>
              <a:rPr lang="da-DK" sz="2400" b="1"/>
              <a:t>: </a:t>
            </a:r>
            <a:r>
              <a:rPr lang="da-DK" sz="2400" err="1"/>
              <a:t>forster</a:t>
            </a:r>
            <a:r>
              <a:rPr lang="da-DK" sz="2400"/>
              <a:t> </a:t>
            </a:r>
            <a:r>
              <a:rPr lang="da-DK" sz="2400" err="1"/>
              <a:t>scientific</a:t>
            </a:r>
            <a:r>
              <a:rPr lang="da-DK" sz="2400"/>
              <a:t> </a:t>
            </a:r>
            <a:r>
              <a:rPr lang="da-DK" sz="2400" err="1"/>
              <a:t>literacy</a:t>
            </a:r>
            <a:r>
              <a:rPr lang="da-DK" sz="2400"/>
              <a:t> and </a:t>
            </a:r>
            <a:r>
              <a:rPr lang="da-DK" sz="2400" err="1"/>
              <a:t>environmental</a:t>
            </a:r>
            <a:r>
              <a:rPr lang="da-DK" sz="2400"/>
              <a:t> </a:t>
            </a:r>
            <a:r>
              <a:rPr lang="da-DK" sz="2400" err="1"/>
              <a:t>stewardship</a:t>
            </a:r>
            <a:r>
              <a:rPr lang="da-DK" sz="2400"/>
              <a:t>, and the </a:t>
            </a:r>
            <a:r>
              <a:rPr lang="da-DK" sz="2400" err="1"/>
              <a:t>next</a:t>
            </a:r>
            <a:r>
              <a:rPr lang="da-DK" sz="2400"/>
              <a:t> generation of </a:t>
            </a:r>
            <a:r>
              <a:rPr lang="da-DK" sz="2400" err="1"/>
              <a:t>scientists</a:t>
            </a:r>
            <a:endParaRPr lang="da-DK" sz="2400"/>
          </a:p>
        </p:txBody>
      </p:sp>
      <p:sp>
        <p:nvSpPr>
          <p:cNvPr id="3" name="Pladsholder til tekst 2">
            <a:extLst>
              <a:ext uri="{FF2B5EF4-FFF2-40B4-BE49-F238E27FC236}">
                <a16:creationId xmlns:a16="http://schemas.microsoft.com/office/drawing/2014/main" id="{2F016B6A-513C-C95B-3247-637EB22595D4}"/>
              </a:ext>
            </a:extLst>
          </p:cNvPr>
          <p:cNvSpPr>
            <a:spLocks noGrp="1"/>
          </p:cNvSpPr>
          <p:nvPr>
            <p:ph type="body" sz="quarter" idx="11"/>
          </p:nvPr>
        </p:nvSpPr>
        <p:spPr/>
        <p:txBody>
          <a:bodyPr lIns="91440" tIns="45720" rIns="91440" bIns="45720" anchor="t"/>
          <a:lstStyle/>
          <a:p>
            <a:r>
              <a:rPr lang="da-DK"/>
              <a:t>Key </a:t>
            </a:r>
            <a:r>
              <a:rPr lang="da-DK" err="1"/>
              <a:t>take-aways</a:t>
            </a:r>
          </a:p>
        </p:txBody>
      </p:sp>
      <p:sp>
        <p:nvSpPr>
          <p:cNvPr id="2" name="Pladsholder til tekst 1">
            <a:extLst>
              <a:ext uri="{FF2B5EF4-FFF2-40B4-BE49-F238E27FC236}">
                <a16:creationId xmlns:a16="http://schemas.microsoft.com/office/drawing/2014/main" id="{09E6E48C-2D7E-B3E1-2A22-785DB3ADB1F8}"/>
              </a:ext>
            </a:extLst>
          </p:cNvPr>
          <p:cNvSpPr>
            <a:spLocks noGrp="1"/>
          </p:cNvSpPr>
          <p:nvPr>
            <p:ph type="body" sz="quarter" idx="10"/>
          </p:nvPr>
        </p:nvSpPr>
        <p:spPr/>
        <p:txBody>
          <a:bodyPr lIns="91440" tIns="45720" rIns="91440" bIns="45720" anchor="t"/>
          <a:lstStyle/>
          <a:p>
            <a:r>
              <a:rPr lang="da-DK" err="1"/>
              <a:t>Why</a:t>
            </a:r>
            <a:r>
              <a:rPr lang="da-DK"/>
              <a:t> is it </a:t>
            </a:r>
            <a:r>
              <a:rPr lang="da-DK" err="1"/>
              <a:t>important</a:t>
            </a:r>
            <a:r>
              <a:rPr lang="da-DK"/>
              <a:t> to </a:t>
            </a:r>
            <a:r>
              <a:rPr lang="da-DK" err="1"/>
              <a:t>learn</a:t>
            </a:r>
            <a:r>
              <a:rPr lang="da-DK"/>
              <a:t> </a:t>
            </a:r>
            <a:r>
              <a:rPr lang="da-DK" err="1"/>
              <a:t>about</a:t>
            </a:r>
            <a:r>
              <a:rPr lang="da-DK"/>
              <a:t> </a:t>
            </a:r>
            <a:r>
              <a:rPr lang="da-DK" err="1"/>
              <a:t>collaboration</a:t>
            </a:r>
            <a:r>
              <a:rPr lang="da-DK"/>
              <a:t> with schools in </a:t>
            </a:r>
            <a:r>
              <a:rPr lang="da-DK" err="1"/>
              <a:t>citizen</a:t>
            </a:r>
            <a:r>
              <a:rPr lang="da-DK"/>
              <a:t> science?</a:t>
            </a:r>
          </a:p>
        </p:txBody>
      </p:sp>
    </p:spTree>
    <p:extLst>
      <p:ext uri="{BB962C8B-B14F-4D97-AF65-F5344CB8AC3E}">
        <p14:creationId xmlns:p14="http://schemas.microsoft.com/office/powerpoint/2010/main" val="36809553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60606"/>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F08F0A-9A05-C0E9-CFAC-04A2B8FEB41E}"/>
              </a:ext>
            </a:extLst>
          </p:cNvPr>
          <p:cNvSpPr>
            <a:spLocks noGrp="1"/>
          </p:cNvSpPr>
          <p:nvPr>
            <p:ph type="body" sz="quarter" idx="10"/>
          </p:nvPr>
        </p:nvSpPr>
        <p:spPr/>
        <p:txBody>
          <a:bodyPr/>
          <a:lstStyle/>
          <a:p>
            <a:r>
              <a:rPr lang="en-US" err="1"/>
              <a:t>Masseeksperimentet</a:t>
            </a:r>
            <a:r>
              <a:rPr lang="en-US"/>
              <a:t> (The Mass Experiment)</a:t>
            </a:r>
            <a:endParaRPr lang="da-DK"/>
          </a:p>
        </p:txBody>
      </p:sp>
      <p:pic>
        <p:nvPicPr>
          <p:cNvPr id="3" name="Billede 2" descr="Et billede, der indeholder tekst, skærmbillede, person, indendørs&#10;&#10;Beskrivelsen er genereret automatisk">
            <a:extLst>
              <a:ext uri="{FF2B5EF4-FFF2-40B4-BE49-F238E27FC236}">
                <a16:creationId xmlns:a16="http://schemas.microsoft.com/office/drawing/2014/main" id="{74AAD721-A26A-F228-7C81-8B37901CE084}"/>
              </a:ext>
            </a:extLst>
          </p:cNvPr>
          <p:cNvPicPr>
            <a:picLocks noChangeAspect="1"/>
          </p:cNvPicPr>
          <p:nvPr/>
        </p:nvPicPr>
        <p:blipFill>
          <a:blip r:embed="rId2"/>
          <a:stretch>
            <a:fillRect/>
          </a:stretch>
        </p:blipFill>
        <p:spPr>
          <a:xfrm>
            <a:off x="611909" y="1428"/>
            <a:ext cx="10963563" cy="6855146"/>
          </a:xfrm>
          <a:prstGeom prst="rect">
            <a:avLst/>
          </a:prstGeom>
        </p:spPr>
      </p:pic>
    </p:spTree>
    <p:extLst>
      <p:ext uri="{BB962C8B-B14F-4D97-AF65-F5344CB8AC3E}">
        <p14:creationId xmlns:p14="http://schemas.microsoft.com/office/powerpoint/2010/main" val="5199855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060606"/>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F08F0A-9A05-C0E9-CFAC-04A2B8FEB41E}"/>
              </a:ext>
            </a:extLst>
          </p:cNvPr>
          <p:cNvSpPr>
            <a:spLocks noGrp="1"/>
          </p:cNvSpPr>
          <p:nvPr>
            <p:ph type="body" sz="quarter" idx="10"/>
          </p:nvPr>
        </p:nvSpPr>
        <p:spPr/>
        <p:txBody>
          <a:bodyPr/>
          <a:lstStyle/>
          <a:p>
            <a:r>
              <a:rPr lang="en-US" err="1"/>
              <a:t>Masseeksperimentet</a:t>
            </a:r>
            <a:r>
              <a:rPr lang="en-US"/>
              <a:t> (The Mass Experiment)</a:t>
            </a:r>
            <a:endParaRPr lang="da-DK"/>
          </a:p>
        </p:txBody>
      </p:sp>
      <p:pic>
        <p:nvPicPr>
          <p:cNvPr id="5" name="Billede 4" descr="Et billede, der indeholder tekst, insekt, Natsværmere og sommerfugle, sommerfugl&#10;&#10;Beskrivelsen er genereret automatisk">
            <a:extLst>
              <a:ext uri="{FF2B5EF4-FFF2-40B4-BE49-F238E27FC236}">
                <a16:creationId xmlns:a16="http://schemas.microsoft.com/office/drawing/2014/main" id="{8D8D5B44-EB4B-3F11-A3DF-F2ECCE43A9F9}"/>
              </a:ext>
            </a:extLst>
          </p:cNvPr>
          <p:cNvPicPr>
            <a:picLocks noChangeAspect="1"/>
          </p:cNvPicPr>
          <p:nvPr/>
        </p:nvPicPr>
        <p:blipFill>
          <a:blip r:embed="rId2"/>
          <a:stretch>
            <a:fillRect/>
          </a:stretch>
        </p:blipFill>
        <p:spPr>
          <a:xfrm>
            <a:off x="750455" y="-200903"/>
            <a:ext cx="10694168" cy="7175140"/>
          </a:xfrm>
          <a:prstGeom prst="rect">
            <a:avLst/>
          </a:prstGeom>
        </p:spPr>
      </p:pic>
    </p:spTree>
    <p:extLst>
      <p:ext uri="{BB962C8B-B14F-4D97-AF65-F5344CB8AC3E}">
        <p14:creationId xmlns:p14="http://schemas.microsoft.com/office/powerpoint/2010/main" val="18986805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6240379815028580"/>
</p:tagLst>
</file>

<file path=ppt/tags/tag2.xml><?xml version="1.0" encoding="utf-8"?>
<p:tagLst xmlns:a="http://schemas.openxmlformats.org/drawingml/2006/main" xmlns:r="http://schemas.openxmlformats.org/officeDocument/2006/relationships" xmlns:p="http://schemas.openxmlformats.org/presentationml/2006/main">
  <p:tag name="TEMPLAFYSLIDEID" val="636240379815028580"/>
</p:tagLst>
</file>

<file path=ppt/tags/tag3.xml><?xml version="1.0" encoding="utf-8"?>
<p:tagLst xmlns:a="http://schemas.openxmlformats.org/drawingml/2006/main" xmlns:r="http://schemas.openxmlformats.org/officeDocument/2006/relationships" xmlns:p="http://schemas.openxmlformats.org/presentationml/2006/main">
  <p:tag name="TEMPLAFYSLIDEID" val="636240379815028580"/>
</p:tagLst>
</file>

<file path=ppt/theme/theme1.xml><?xml version="1.0" encoding="utf-8"?>
<a:theme xmlns:a="http://schemas.openxmlformats.org/drawingml/2006/main" name="Tema di Office">
  <a:themeElements>
    <a:clrScheme name="TIME4CS">
      <a:dk1>
        <a:srgbClr val="1F3643"/>
      </a:dk1>
      <a:lt1>
        <a:srgbClr val="FFFFFF"/>
      </a:lt1>
      <a:dk2>
        <a:srgbClr val="1E3744"/>
      </a:dk2>
      <a:lt2>
        <a:srgbClr val="E7E6E6"/>
      </a:lt2>
      <a:accent1>
        <a:srgbClr val="83B801"/>
      </a:accent1>
      <a:accent2>
        <a:srgbClr val="FAA001"/>
      </a:accent2>
      <a:accent3>
        <a:srgbClr val="1BAAE4"/>
      </a:accent3>
      <a:accent4>
        <a:srgbClr val="83B801"/>
      </a:accent4>
      <a:accent5>
        <a:srgbClr val="FAA001"/>
      </a:accent5>
      <a:accent6>
        <a:srgbClr val="1BAAE4"/>
      </a:accent6>
      <a:hlink>
        <a:srgbClr val="0563C1"/>
      </a:hlink>
      <a:folHlink>
        <a:srgbClr val="954F72"/>
      </a:folHlink>
    </a:clrScheme>
    <a:fontScheme name="TIME4CS">
      <a:majorFont>
        <a:latin typeface="Montserrat SemiBold"/>
        <a:ea typeface=""/>
        <a:cs typeface=""/>
      </a:majorFont>
      <a:minorFont>
        <a:latin typeface="Montserrat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U 16:9">
  <a:themeElements>
    <a:clrScheme name="AU_Blue">
      <a:dk1>
        <a:srgbClr val="000000"/>
      </a:dk1>
      <a:lt1>
        <a:srgbClr val="FFFFFF"/>
      </a:lt1>
      <a:dk2>
        <a:srgbClr val="002546"/>
      </a:dk2>
      <a:lt2>
        <a:srgbClr val="002546"/>
      </a:lt2>
      <a:accent1>
        <a:srgbClr val="0A1439"/>
      </a:accent1>
      <a:accent2>
        <a:srgbClr val="183D83"/>
      </a:accent2>
      <a:accent3>
        <a:srgbClr val="87D1F4"/>
      </a:accent3>
      <a:accent4>
        <a:srgbClr val="33525F"/>
      </a:accent4>
      <a:accent5>
        <a:srgbClr val="548195"/>
      </a:accent5>
      <a:accent6>
        <a:srgbClr val="C6C6C6"/>
      </a:accent6>
      <a:hlink>
        <a:srgbClr val="03428E"/>
      </a:hlink>
      <a:folHlink>
        <a:srgbClr val="03428E"/>
      </a:folHlink>
    </a:clrScheme>
    <a:fontScheme name="AU Passata">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778" cap="flat" cmpd="sng" algn="ctr">
          <a:solidFill>
            <a:schemeClr val="accent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5000"/>
          </a:lnSpc>
          <a:spcBef>
            <a:spcPct val="0"/>
          </a:spcBef>
          <a:spcAft>
            <a:spcPct val="0"/>
          </a:spcAft>
          <a:buClrTx/>
          <a:buSzTx/>
          <a:buFont typeface="AU Passata" pitchFamily="34" charset="0"/>
          <a:buNone/>
          <a:tabLst/>
          <a:defRPr kumimoji="0" sz="1600" b="0" i="0" u="none" strike="noStrike" cap="none" normalizeH="0" baseline="0" dirty="0" err="1">
            <a:ln>
              <a:noFill/>
            </a:ln>
            <a:solidFill>
              <a:schemeClr val="bg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a:ln>
              <a:noFill/>
            </a:ln>
            <a:solidFill>
              <a:schemeClr val="tx1"/>
            </a:solidFill>
            <a:effectLst/>
            <a:latin typeface="AU Passata" pitchFamily="34" charset="0"/>
          </a:defRPr>
        </a:defPPr>
      </a:lstStyle>
    </a:lnDef>
    <a:txDef>
      <a:spPr>
        <a:noFill/>
      </a:spPr>
      <a:bodyPr wrap="square" lIns="0" tIns="0" rIns="0" bIns="0" rtlCol="0">
        <a:spAutoFit/>
      </a:bodyPr>
      <a:lstStyle>
        <a:defPPr>
          <a:lnSpc>
            <a:spcPct val="95000"/>
          </a:lnSpc>
          <a:defRPr sz="1600" dirty="0">
            <a:latin typeface="+mn-lt"/>
          </a:defRPr>
        </a:defPPr>
      </a:lstStyle>
    </a:txDef>
  </a:objectDefaults>
  <a:extraClrSchemeLst/>
  <a:extLst>
    <a:ext uri="{05A4C25C-085E-4340-85A3-A5531E510DB2}">
      <thm15:themeFamily xmlns:thm15="http://schemas.microsoft.com/office/thememl/2012/main" name="AU PowerPoint Template 16-9.potx" id="{7A6F7BDC-B87C-43B1-A03F-8FC29EB8E4AA}" vid="{0342C178-0357-4DD1-B9D7-A15D067ACA9C}"/>
    </a:ext>
  </a:extLst>
</a:theme>
</file>

<file path=ppt/theme/theme3.xml><?xml version="1.0" encoding="utf-8"?>
<a:theme xmlns:a="http://schemas.openxmlformats.org/drawingml/2006/main" name="AU 16:9">
  <a:themeElements>
    <a:clrScheme name="AU_Blue">
      <a:dk1>
        <a:srgbClr val="000000"/>
      </a:dk1>
      <a:lt1>
        <a:srgbClr val="FFFFFF"/>
      </a:lt1>
      <a:dk2>
        <a:srgbClr val="002546"/>
      </a:dk2>
      <a:lt2>
        <a:srgbClr val="002546"/>
      </a:lt2>
      <a:accent1>
        <a:srgbClr val="0A1439"/>
      </a:accent1>
      <a:accent2>
        <a:srgbClr val="183D83"/>
      </a:accent2>
      <a:accent3>
        <a:srgbClr val="87D1F4"/>
      </a:accent3>
      <a:accent4>
        <a:srgbClr val="33525F"/>
      </a:accent4>
      <a:accent5>
        <a:srgbClr val="548195"/>
      </a:accent5>
      <a:accent6>
        <a:srgbClr val="C6C6C6"/>
      </a:accent6>
      <a:hlink>
        <a:srgbClr val="03428E"/>
      </a:hlink>
      <a:folHlink>
        <a:srgbClr val="03428E"/>
      </a:folHlink>
    </a:clrScheme>
    <a:fontScheme name="AU Passata">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778" cap="flat" cmpd="sng" algn="ctr">
          <a:solidFill>
            <a:schemeClr val="accent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5000"/>
          </a:lnSpc>
          <a:spcBef>
            <a:spcPct val="0"/>
          </a:spcBef>
          <a:spcAft>
            <a:spcPct val="0"/>
          </a:spcAft>
          <a:buClrTx/>
          <a:buSzTx/>
          <a:buFont typeface="AU Passata" pitchFamily="34" charset="0"/>
          <a:buNone/>
          <a:tabLst/>
          <a:defRPr kumimoji="0" sz="1600" b="0" i="0" u="none" strike="noStrike" cap="none" normalizeH="0" baseline="0" dirty="0" err="1">
            <a:ln>
              <a:noFill/>
            </a:ln>
            <a:solidFill>
              <a:schemeClr val="bg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a:ln>
              <a:noFill/>
            </a:ln>
            <a:solidFill>
              <a:schemeClr val="tx1"/>
            </a:solidFill>
            <a:effectLst/>
            <a:latin typeface="AU Passata" pitchFamily="34" charset="0"/>
          </a:defRPr>
        </a:defPPr>
      </a:lstStyle>
    </a:lnDef>
    <a:txDef>
      <a:spPr>
        <a:noFill/>
      </a:spPr>
      <a:bodyPr wrap="square" lIns="0" tIns="0" rIns="0" bIns="0" rtlCol="0">
        <a:spAutoFit/>
      </a:bodyPr>
      <a:lstStyle>
        <a:defPPr>
          <a:lnSpc>
            <a:spcPct val="95000"/>
          </a:lnSpc>
          <a:defRPr sz="1600" dirty="0">
            <a:latin typeface="+mn-lt"/>
          </a:defRPr>
        </a:defPPr>
      </a:lstStyle>
    </a:txDef>
  </a:objectDefaults>
  <a:extraClrSchemeLst/>
  <a:extLst>
    <a:ext uri="{05A4C25C-085E-4340-85A3-A5531E510DB2}">
      <thm15:themeFamily xmlns:thm15="http://schemas.microsoft.com/office/thememl/2012/main" name="AU PowerPoint Template 16-9.potx" id="{7A6F7BDC-B87C-43B1-A03F-8FC29EB8E4AA}" vid="{0342C178-0357-4DD1-B9D7-A15D067ACA9C}"/>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A787C5C62D59824B8B73B85897172264" ma:contentTypeVersion="15" ma:contentTypeDescription="Creare un nuovo documento." ma:contentTypeScope="" ma:versionID="d9d1063af94c71b94dcc86f62bd0dfad">
  <xsd:schema xmlns:xsd="http://www.w3.org/2001/XMLSchema" xmlns:xs="http://www.w3.org/2001/XMLSchema" xmlns:p="http://schemas.microsoft.com/office/2006/metadata/properties" xmlns:ns2="a3a8e43b-8656-4caa-b1ce-45bb4ba1f90e" xmlns:ns3="cdb3c242-f16a-4255-b92f-8a3f1bda4d46" targetNamespace="http://schemas.microsoft.com/office/2006/metadata/properties" ma:root="true" ma:fieldsID="ec75e0ed48a52a311671da962d16b989" ns2:_="" ns3:_="">
    <xsd:import namespace="a3a8e43b-8656-4caa-b1ce-45bb4ba1f90e"/>
    <xsd:import namespace="cdb3c242-f16a-4255-b92f-8a3f1bda4d4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a8e43b-8656-4caa-b1ce-45bb4ba1f9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Tag immagine" ma:readOnly="false" ma:fieldId="{5cf76f15-5ced-4ddc-b409-7134ff3c332f}" ma:taxonomyMulti="true" ma:sspId="3a5f7a8f-808c-47db-beb8-e1838fad236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db3c242-f16a-4255-b92f-8a3f1bda4d46" elementFormDefault="qualified">
    <xsd:import namespace="http://schemas.microsoft.com/office/2006/documentManagement/types"/>
    <xsd:import namespace="http://schemas.microsoft.com/office/infopath/2007/PartnerControls"/>
    <xsd:element name="SharedWithUsers" ma:index="17"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Condiviso con dettagli" ma:internalName="SharedWithDetails" ma:readOnly="true">
      <xsd:simpleType>
        <xsd:restriction base="dms:Note">
          <xsd:maxLength value="255"/>
        </xsd:restriction>
      </xsd:simpleType>
    </xsd:element>
    <xsd:element name="TaxCatchAll" ma:index="22" nillable="true" ma:displayName="Taxonomy Catch All Column" ma:hidden="true" ma:list="{32754073-f5cf-4098-8e12-3b273cce7404}" ma:internalName="TaxCatchAll" ma:showField="CatchAllData" ma:web="cdb3c242-f16a-4255-b92f-8a3f1bda4d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db3c242-f16a-4255-b92f-8a3f1bda4d46" xsi:nil="true"/>
    <lcf76f155ced4ddcb4097134ff3c332f xmlns="a3a8e43b-8656-4caa-b1ce-45bb4ba1f90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AE8BAC9-8B6E-4E6B-99CE-860456670D60}">
  <ds:schemaRefs>
    <ds:schemaRef ds:uri="a3a8e43b-8656-4caa-b1ce-45bb4ba1f90e"/>
    <ds:schemaRef ds:uri="cdb3c242-f16a-4255-b92f-8a3f1bda4d4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DA62933-A281-4F9D-8A1D-6D07E2E22AD1}">
  <ds:schemaRefs>
    <ds:schemaRef ds:uri="http://schemas.microsoft.com/sharepoint/v3/contenttype/forms"/>
  </ds:schemaRefs>
</ds:datastoreItem>
</file>

<file path=customXml/itemProps3.xml><?xml version="1.0" encoding="utf-8"?>
<ds:datastoreItem xmlns:ds="http://schemas.openxmlformats.org/officeDocument/2006/customXml" ds:itemID="{31419452-AC37-41FC-B619-4202529B0920}">
  <ds:schemaRefs>
    <ds:schemaRef ds:uri="http://purl.org/dc/elements/1.1/"/>
    <ds:schemaRef ds:uri="http://schemas.microsoft.com/office/2006/documentManagement/types"/>
    <ds:schemaRef ds:uri="http://www.w3.org/XML/1998/namespace"/>
    <ds:schemaRef ds:uri="http://purl.org/dc/dcmitype/"/>
    <ds:schemaRef ds:uri="http://schemas.openxmlformats.org/package/2006/metadata/core-properties"/>
    <ds:schemaRef ds:uri="http://purl.org/dc/terms/"/>
    <ds:schemaRef ds:uri="http://schemas.microsoft.com/office/2006/metadata/properties"/>
    <ds:schemaRef ds:uri="http://schemas.microsoft.com/office/infopath/2007/PartnerControls"/>
    <ds:schemaRef ds:uri="cdb3c242-f16a-4255-b92f-8a3f1bda4d46"/>
    <ds:schemaRef ds:uri="a3a8e43b-8656-4caa-b1ce-45bb4ba1f90e"/>
  </ds:schemaRefs>
</ds:datastoreItem>
</file>

<file path=docProps/app.xml><?xml version="1.0" encoding="utf-8"?>
<Properties xmlns="http://schemas.openxmlformats.org/officeDocument/2006/extended-properties" xmlns:vt="http://schemas.openxmlformats.org/officeDocument/2006/docPropsVTypes">
  <TotalTime>5503</TotalTime>
  <Words>15097</Words>
  <Application>Microsoft Office PowerPoint</Application>
  <PresentationFormat>Widescreen</PresentationFormat>
  <Paragraphs>1482</Paragraphs>
  <Slides>224</Slides>
  <Notes>12</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224</vt:i4>
      </vt:variant>
    </vt:vector>
  </HeadingPairs>
  <TitlesOfParts>
    <vt:vector size="245" baseType="lpstr">
      <vt:lpstr>Arial</vt:lpstr>
      <vt:lpstr>Arial,Sans-Serif</vt:lpstr>
      <vt:lpstr>AU Passata</vt:lpstr>
      <vt:lpstr>AU Passata Light</vt:lpstr>
      <vt:lpstr>AU Peto</vt:lpstr>
      <vt:lpstr>Calibri</vt:lpstr>
      <vt:lpstr>Courier New</vt:lpstr>
      <vt:lpstr>Georgia</vt:lpstr>
      <vt:lpstr>Montserrat Light</vt:lpstr>
      <vt:lpstr>Montserrat Medium</vt:lpstr>
      <vt:lpstr>Montserrat SemiBold</vt:lpstr>
      <vt:lpstr>Roboto</vt:lpstr>
      <vt:lpstr>Segoe IU</vt:lpstr>
      <vt:lpstr>Segoe UI</vt:lpstr>
      <vt:lpstr>Segoe UI Black</vt:lpstr>
      <vt:lpstr>Segoe UI Light</vt:lpstr>
      <vt:lpstr>Wingdings</vt:lpstr>
      <vt:lpstr>Wingdings 3</vt:lpstr>
      <vt:lpstr>Tema di Office</vt:lpstr>
      <vt:lpstr>AU 16:9</vt:lpstr>
      <vt:lpstr>AU 16:9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Citizen science – the term emerges</vt:lpstr>
      <vt:lpstr>What is citizen science today?</vt:lpstr>
      <vt:lpstr>Wide range of fields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Claudia Iasillo</dc:creator>
  <cp:lastModifiedBy>Gitte Kragh</cp:lastModifiedBy>
  <cp:revision>11</cp:revision>
  <cp:lastPrinted>2023-10-02T10:31:55Z</cp:lastPrinted>
  <dcterms:created xsi:type="dcterms:W3CDTF">2021-03-09T15:15:59Z</dcterms:created>
  <dcterms:modified xsi:type="dcterms:W3CDTF">2023-12-21T20:54:12Z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0x010100A787C5C62D59824B8B73B85897172264</vt:lpwstr>
  </property>
</Properties>
</file>