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63"/>
  </p:notesMasterIdLst>
  <p:sldIdLst>
    <p:sldId id="256" r:id="rId2"/>
    <p:sldId id="832" r:id="rId3"/>
    <p:sldId id="833" r:id="rId4"/>
    <p:sldId id="834" r:id="rId5"/>
    <p:sldId id="274" r:id="rId6"/>
    <p:sldId id="754" r:id="rId7"/>
    <p:sldId id="738" r:id="rId8"/>
    <p:sldId id="766" r:id="rId9"/>
    <p:sldId id="764" r:id="rId10"/>
    <p:sldId id="765" r:id="rId11"/>
    <p:sldId id="739" r:id="rId12"/>
    <p:sldId id="755" r:id="rId13"/>
    <p:sldId id="756" r:id="rId14"/>
    <p:sldId id="757" r:id="rId15"/>
    <p:sldId id="758" r:id="rId16"/>
    <p:sldId id="740" r:id="rId17"/>
    <p:sldId id="761" r:id="rId18"/>
    <p:sldId id="762" r:id="rId19"/>
    <p:sldId id="276" r:id="rId20"/>
    <p:sldId id="728" r:id="rId21"/>
    <p:sldId id="817" r:id="rId22"/>
    <p:sldId id="341" r:id="rId23"/>
    <p:sldId id="314" r:id="rId24"/>
    <p:sldId id="800" r:id="rId25"/>
    <p:sldId id="801" r:id="rId26"/>
    <p:sldId id="818" r:id="rId27"/>
    <p:sldId id="797" r:id="rId28"/>
    <p:sldId id="798" r:id="rId29"/>
    <p:sldId id="802" r:id="rId30"/>
    <p:sldId id="803" r:id="rId31"/>
    <p:sldId id="799" r:id="rId32"/>
    <p:sldId id="804" r:id="rId33"/>
    <p:sldId id="694" r:id="rId34"/>
    <p:sldId id="819" r:id="rId35"/>
    <p:sldId id="805" r:id="rId36"/>
    <p:sldId id="806" r:id="rId37"/>
    <p:sldId id="807" r:id="rId38"/>
    <p:sldId id="627" r:id="rId39"/>
    <p:sldId id="578" r:id="rId40"/>
    <p:sldId id="808" r:id="rId41"/>
    <p:sldId id="809" r:id="rId42"/>
    <p:sldId id="663" r:id="rId43"/>
    <p:sldId id="823" r:id="rId44"/>
    <p:sldId id="723" r:id="rId45"/>
    <p:sldId id="643" r:id="rId46"/>
    <p:sldId id="296" r:id="rId47"/>
    <p:sldId id="821" r:id="rId48"/>
    <p:sldId id="320" r:id="rId49"/>
    <p:sldId id="289" r:id="rId50"/>
    <p:sldId id="307" r:id="rId51"/>
    <p:sldId id="294" r:id="rId52"/>
    <p:sldId id="822" r:id="rId53"/>
    <p:sldId id="633" r:id="rId54"/>
    <p:sldId id="635" r:id="rId55"/>
    <p:sldId id="811" r:id="rId56"/>
    <p:sldId id="629" r:id="rId57"/>
    <p:sldId id="696" r:id="rId58"/>
    <p:sldId id="717" r:id="rId59"/>
    <p:sldId id="824" r:id="rId60"/>
    <p:sldId id="343" r:id="rId61"/>
    <p:sldId id="283" r:id="rId62"/>
    <p:sldId id="298" r:id="rId63"/>
    <p:sldId id="337" r:id="rId64"/>
    <p:sldId id="632" r:id="rId65"/>
    <p:sldId id="285" r:id="rId66"/>
    <p:sldId id="290" r:id="rId67"/>
    <p:sldId id="813" r:id="rId68"/>
    <p:sldId id="732" r:id="rId69"/>
    <p:sldId id="783" r:id="rId70"/>
    <p:sldId id="658" r:id="rId71"/>
    <p:sldId id="784" r:id="rId72"/>
    <p:sldId id="785" r:id="rId73"/>
    <p:sldId id="712" r:id="rId74"/>
    <p:sldId id="715" r:id="rId75"/>
    <p:sldId id="284" r:id="rId76"/>
    <p:sldId id="569" r:id="rId77"/>
    <p:sldId id="626" r:id="rId78"/>
    <p:sldId id="657" r:id="rId79"/>
    <p:sldId id="286" r:id="rId80"/>
    <p:sldId id="292" r:id="rId81"/>
    <p:sldId id="699" r:id="rId82"/>
    <p:sldId id="345" r:id="rId83"/>
    <p:sldId id="812" r:id="rId84"/>
    <p:sldId id="814" r:id="rId85"/>
    <p:sldId id="828" r:id="rId86"/>
    <p:sldId id="724" r:id="rId87"/>
    <p:sldId id="315" r:id="rId88"/>
    <p:sldId id="690" r:id="rId89"/>
    <p:sldId id="691" r:id="rId90"/>
    <p:sldId id="702" r:id="rId91"/>
    <p:sldId id="703" r:id="rId92"/>
    <p:sldId id="704" r:id="rId93"/>
    <p:sldId id="827" r:id="rId94"/>
    <p:sldId id="344" r:id="rId95"/>
    <p:sldId id="318" r:id="rId96"/>
    <p:sldId id="271" r:id="rId97"/>
    <p:sldId id="816" r:id="rId98"/>
    <p:sldId id="815" r:id="rId99"/>
    <p:sldId id="836" r:id="rId100"/>
    <p:sldId id="688" r:id="rId101"/>
    <p:sldId id="825" r:id="rId102"/>
    <p:sldId id="642" r:id="rId103"/>
    <p:sldId id="346" r:id="rId104"/>
    <p:sldId id="628" r:id="rId105"/>
    <p:sldId id="716" r:id="rId106"/>
    <p:sldId id="682" r:id="rId107"/>
    <p:sldId id="319" r:id="rId108"/>
    <p:sldId id="329" r:id="rId109"/>
    <p:sldId id="660" r:id="rId110"/>
    <p:sldId id="333" r:id="rId111"/>
    <p:sldId id="338" r:id="rId112"/>
    <p:sldId id="325" r:id="rId113"/>
    <p:sldId id="630" r:id="rId114"/>
    <p:sldId id="646" r:id="rId115"/>
    <p:sldId id="820" r:id="rId116"/>
    <p:sldId id="310" r:id="rId117"/>
    <p:sldId id="693" r:id="rId118"/>
    <p:sldId id="656" r:id="rId119"/>
    <p:sldId id="810" r:id="rId120"/>
    <p:sldId id="752" r:id="rId121"/>
    <p:sldId id="700" r:id="rId122"/>
    <p:sldId id="835" r:id="rId123"/>
    <p:sldId id="831" r:id="rId124"/>
    <p:sldId id="773" r:id="rId125"/>
    <p:sldId id="299" r:id="rId126"/>
    <p:sldId id="647" r:id="rId127"/>
    <p:sldId id="669" r:id="rId128"/>
    <p:sldId id="331" r:id="rId129"/>
    <p:sldId id="776" r:id="rId130"/>
    <p:sldId id="687" r:id="rId131"/>
    <p:sldId id="706" r:id="rId132"/>
    <p:sldId id="777" r:id="rId133"/>
    <p:sldId id="772" r:id="rId134"/>
    <p:sldId id="780" r:id="rId135"/>
    <p:sldId id="771" r:id="rId136"/>
    <p:sldId id="781" r:id="rId137"/>
    <p:sldId id="779" r:id="rId138"/>
    <p:sldId id="778" r:id="rId139"/>
    <p:sldId id="334" r:id="rId140"/>
    <p:sldId id="774" r:id="rId141"/>
    <p:sldId id="671" r:id="rId142"/>
    <p:sldId id="709" r:id="rId143"/>
    <p:sldId id="670" r:id="rId144"/>
    <p:sldId id="322" r:id="rId145"/>
    <p:sldId id="674" r:id="rId146"/>
    <p:sldId id="673" r:id="rId147"/>
    <p:sldId id="326" r:id="rId148"/>
    <p:sldId id="710" r:id="rId149"/>
    <p:sldId id="672" r:id="rId150"/>
    <p:sldId id="720" r:id="rId151"/>
    <p:sldId id="737" r:id="rId152"/>
    <p:sldId id="676" r:id="rId153"/>
    <p:sldId id="753" r:id="rId154"/>
    <p:sldId id="644" r:id="rId155"/>
    <p:sldId id="664" r:id="rId156"/>
    <p:sldId id="689" r:id="rId157"/>
    <p:sldId id="665" r:id="rId158"/>
    <p:sldId id="666" r:id="rId159"/>
    <p:sldId id="667" r:id="rId160"/>
    <p:sldId id="713" r:id="rId161"/>
    <p:sldId id="668" r:id="rId1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820C0E8-7049-4A4C-B3A8-AE778CAC37A9}">
          <p14:sldIdLst>
            <p14:sldId id="256"/>
            <p14:sldId id="832"/>
            <p14:sldId id="833"/>
            <p14:sldId id="834"/>
          </p14:sldIdLst>
        </p14:section>
        <p14:section name="Raisons" id="{5C36F5FC-4D01-42C6-9890-442EE25CBD53}">
          <p14:sldIdLst>
            <p14:sldId id="274"/>
            <p14:sldId id="754"/>
            <p14:sldId id="738"/>
            <p14:sldId id="766"/>
            <p14:sldId id="764"/>
            <p14:sldId id="765"/>
            <p14:sldId id="739"/>
            <p14:sldId id="755"/>
            <p14:sldId id="756"/>
            <p14:sldId id="757"/>
            <p14:sldId id="758"/>
            <p14:sldId id="740"/>
            <p14:sldId id="761"/>
            <p14:sldId id="762"/>
          </p14:sldIdLst>
        </p14:section>
        <p14:section name="Typo-objectifs" id="{74E57D85-942C-4259-BB33-583FA712810B}">
          <p14:sldIdLst>
            <p14:sldId id="276"/>
            <p14:sldId id="728"/>
          </p14:sldIdLst>
        </p14:section>
        <p14:section name="typo1" id="{F99A45C0-D8C0-41C4-A375-9618CF472BF5}">
          <p14:sldIdLst>
            <p14:sldId id="817"/>
            <p14:sldId id="341"/>
            <p14:sldId id="314"/>
            <p14:sldId id="800"/>
            <p14:sldId id="801"/>
            <p14:sldId id="818"/>
            <p14:sldId id="797"/>
            <p14:sldId id="798"/>
            <p14:sldId id="802"/>
            <p14:sldId id="803"/>
            <p14:sldId id="799"/>
            <p14:sldId id="804"/>
            <p14:sldId id="694"/>
            <p14:sldId id="819"/>
            <p14:sldId id="805"/>
            <p14:sldId id="806"/>
            <p14:sldId id="807"/>
            <p14:sldId id="627"/>
            <p14:sldId id="578"/>
            <p14:sldId id="808"/>
            <p14:sldId id="809"/>
            <p14:sldId id="663"/>
          </p14:sldIdLst>
        </p14:section>
        <p14:section name="typo2" id="{898E9736-350E-4D14-9846-1ED100F01086}">
          <p14:sldIdLst>
            <p14:sldId id="823"/>
            <p14:sldId id="723"/>
            <p14:sldId id="643"/>
            <p14:sldId id="296"/>
            <p14:sldId id="821"/>
            <p14:sldId id="320"/>
            <p14:sldId id="289"/>
            <p14:sldId id="307"/>
            <p14:sldId id="294"/>
            <p14:sldId id="822"/>
            <p14:sldId id="633"/>
            <p14:sldId id="635"/>
            <p14:sldId id="811"/>
            <p14:sldId id="629"/>
            <p14:sldId id="696"/>
            <p14:sldId id="717"/>
          </p14:sldIdLst>
        </p14:section>
        <p14:section name="typo3" id="{2A673439-7E5B-49E0-A1C2-CFA54297AFB5}">
          <p14:sldIdLst>
            <p14:sldId id="824"/>
            <p14:sldId id="343"/>
            <p14:sldId id="283"/>
            <p14:sldId id="298"/>
            <p14:sldId id="337"/>
            <p14:sldId id="632"/>
            <p14:sldId id="285"/>
            <p14:sldId id="290"/>
          </p14:sldIdLst>
        </p14:section>
        <p14:section name="motivation" id="{B2443AA1-F056-486B-94A6-7EE47025A520}">
          <p14:sldIdLst>
            <p14:sldId id="813"/>
            <p14:sldId id="732"/>
            <p14:sldId id="783"/>
            <p14:sldId id="658"/>
            <p14:sldId id="784"/>
            <p14:sldId id="785"/>
            <p14:sldId id="712"/>
            <p14:sldId id="715"/>
            <p14:sldId id="284"/>
            <p14:sldId id="569"/>
            <p14:sldId id="626"/>
            <p14:sldId id="657"/>
            <p14:sldId id="286"/>
            <p14:sldId id="292"/>
            <p14:sldId id="699"/>
            <p14:sldId id="345"/>
            <p14:sldId id="812"/>
            <p14:sldId id="814"/>
          </p14:sldIdLst>
        </p14:section>
        <p14:section name="typo-engagement" id="{3DF91CCD-5554-4621-87AA-A18844415FC0}">
          <p14:sldIdLst/>
        </p14:section>
        <p14:section name="Protocoles" id="{0D042AAF-47B1-487B-B101-C56873E180F5}">
          <p14:sldIdLst/>
        </p14:section>
        <p14:section name="typo4" id="{69B6791A-058A-4547-B9F6-02BA0DBF94AF}">
          <p14:sldIdLst>
            <p14:sldId id="828"/>
            <p14:sldId id="724"/>
            <p14:sldId id="315"/>
            <p14:sldId id="690"/>
            <p14:sldId id="691"/>
            <p14:sldId id="702"/>
            <p14:sldId id="703"/>
            <p14:sldId id="704"/>
          </p14:sldIdLst>
        </p14:section>
        <p14:section name="typo5" id="{EC94E3E6-403E-400E-B740-C29D7CC43670}">
          <p14:sldIdLst>
            <p14:sldId id="827"/>
            <p14:sldId id="344"/>
            <p14:sldId id="318"/>
            <p14:sldId id="271"/>
            <p14:sldId id="816"/>
            <p14:sldId id="815"/>
          </p14:sldIdLst>
        </p14:section>
        <p14:section name="Questions transversales" id="{DA2BA978-E813-4429-AFDC-A43511EF1EFC}">
          <p14:sldIdLst>
            <p14:sldId id="836"/>
            <p14:sldId id="688"/>
            <p14:sldId id="825"/>
            <p14:sldId id="642"/>
            <p14:sldId id="346"/>
            <p14:sldId id="628"/>
            <p14:sldId id="716"/>
            <p14:sldId id="682"/>
            <p14:sldId id="319"/>
            <p14:sldId id="329"/>
            <p14:sldId id="660"/>
            <p14:sldId id="333"/>
            <p14:sldId id="338"/>
            <p14:sldId id="325"/>
            <p14:sldId id="630"/>
            <p14:sldId id="646"/>
            <p14:sldId id="820"/>
            <p14:sldId id="310"/>
            <p14:sldId id="693"/>
            <p14:sldId id="656"/>
            <p14:sldId id="810"/>
            <p14:sldId id="752"/>
            <p14:sldId id="700"/>
            <p14:sldId id="835"/>
          </p14:sldIdLst>
        </p14:section>
        <p14:section name="Productions" id="{A9C1293B-3ED6-4E0B-AFE8-17AAE60EF0D9}">
          <p14:sldIdLst>
            <p14:sldId id="831"/>
            <p14:sldId id="773"/>
            <p14:sldId id="299"/>
            <p14:sldId id="647"/>
            <p14:sldId id="669"/>
            <p14:sldId id="331"/>
            <p14:sldId id="776"/>
            <p14:sldId id="687"/>
            <p14:sldId id="706"/>
            <p14:sldId id="777"/>
            <p14:sldId id="772"/>
            <p14:sldId id="780"/>
            <p14:sldId id="771"/>
            <p14:sldId id="781"/>
            <p14:sldId id="779"/>
            <p14:sldId id="778"/>
            <p14:sldId id="334"/>
            <p14:sldId id="774"/>
            <p14:sldId id="671"/>
            <p14:sldId id="709"/>
            <p14:sldId id="670"/>
            <p14:sldId id="322"/>
            <p14:sldId id="674"/>
            <p14:sldId id="673"/>
            <p14:sldId id="326"/>
            <p14:sldId id="710"/>
            <p14:sldId id="672"/>
          </p14:sldIdLst>
        </p14:section>
        <p14:section name="Conclusion" id="{2683A849-C855-470D-B167-E859911583A0}">
          <p14:sldIdLst>
            <p14:sldId id="720"/>
            <p14:sldId id="737"/>
            <p14:sldId id="676"/>
          </p14:sldIdLst>
        </p14:section>
        <p14:section name="Ressources et Références" id="{71C7B4C1-73A2-49D4-9518-604C6FE484AD}">
          <p14:sldIdLst>
            <p14:sldId id="753"/>
            <p14:sldId id="644"/>
            <p14:sldId id="664"/>
            <p14:sldId id="689"/>
            <p14:sldId id="665"/>
            <p14:sldId id="666"/>
            <p14:sldId id="667"/>
            <p14:sldId id="713"/>
          </p14:sldIdLst>
        </p14:section>
        <p14:section name="Merci" id="{5AC02E75-BCC2-4B28-A96D-391FBB8BE53A}">
          <p14:sldIdLst>
            <p14:sldId id="6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phaelle bats" initials="rb" lastIdx="1" clrIdx="0">
    <p:extLst>
      <p:ext uri="{19B8F6BF-5375-455C-9EA6-DF929625EA0E}">
        <p15:presenceInfo xmlns:p15="http://schemas.microsoft.com/office/powerpoint/2012/main" userId="e8127b86d62a2e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06" autoAdjust="0"/>
    <p:restoredTop sz="94660"/>
  </p:normalViewPr>
  <p:slideViewPr>
    <p:cSldViewPr snapToGrid="0">
      <p:cViewPr varScale="1">
        <p:scale>
          <a:sx n="89" d="100"/>
          <a:sy n="89" d="100"/>
        </p:scale>
        <p:origin x="48" y="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005BE2-1C00-4285-9CE4-A7AD536CD86B}"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EEF1C6F1-9504-4487-9F67-4AE4F1752548}">
      <dgm:prSet/>
      <dgm:spPr>
        <a:solidFill>
          <a:schemeClr val="accent6">
            <a:lumMod val="60000"/>
            <a:lumOff val="40000"/>
          </a:schemeClr>
        </a:solidFill>
      </dgm:spPr>
      <dgm:t>
        <a:bodyPr/>
        <a:lstStyle/>
        <a:p>
          <a:r>
            <a:rPr lang="en-US" dirty="0"/>
            <a:t>Photo language : </a:t>
          </a:r>
          <a:r>
            <a:rPr lang="en-US" dirty="0" err="1"/>
            <a:t>liste</a:t>
          </a:r>
          <a:r>
            <a:rPr lang="en-US" dirty="0"/>
            <a:t> </a:t>
          </a:r>
          <a:r>
            <a:rPr lang="en-US" dirty="0" err="1"/>
            <a:t>ou</a:t>
          </a:r>
          <a:r>
            <a:rPr lang="en-US" dirty="0"/>
            <a:t> </a:t>
          </a:r>
          <a:r>
            <a:rPr lang="en-US" dirty="0" err="1"/>
            <a:t>spontané</a:t>
          </a:r>
          <a:endParaRPr lang="en-US" dirty="0"/>
        </a:p>
      </dgm:t>
    </dgm:pt>
    <dgm:pt modelId="{DF488467-4297-4534-98E2-E6567E0D3F34}" type="parTrans" cxnId="{18497F62-897F-41BF-AE27-577D349CD782}">
      <dgm:prSet/>
      <dgm:spPr/>
      <dgm:t>
        <a:bodyPr/>
        <a:lstStyle/>
        <a:p>
          <a:endParaRPr lang="en-US"/>
        </a:p>
      </dgm:t>
    </dgm:pt>
    <dgm:pt modelId="{D9731D9D-D838-4718-841B-D4C635C67640}" type="sibTrans" cxnId="{18497F62-897F-41BF-AE27-577D349CD782}">
      <dgm:prSet/>
      <dgm:spPr/>
      <dgm:t>
        <a:bodyPr/>
        <a:lstStyle/>
        <a:p>
          <a:endParaRPr lang="en-US"/>
        </a:p>
      </dgm:t>
    </dgm:pt>
    <dgm:pt modelId="{BD5E64BD-8843-46D9-AF62-2392CE319D6C}">
      <dgm:prSet/>
      <dgm:spPr>
        <a:solidFill>
          <a:schemeClr val="accent6">
            <a:lumMod val="60000"/>
            <a:lumOff val="40000"/>
          </a:schemeClr>
        </a:solidFill>
      </dgm:spPr>
      <dgm:t>
        <a:bodyPr/>
        <a:lstStyle/>
        <a:p>
          <a:r>
            <a:rPr lang="fr-FR" dirty="0"/>
            <a:t>Echelle d’appréciation / humeur</a:t>
          </a:r>
          <a:endParaRPr lang="en-US" dirty="0"/>
        </a:p>
      </dgm:t>
    </dgm:pt>
    <dgm:pt modelId="{8E0A5B90-5886-48FC-9203-5EB9BA60160D}" type="parTrans" cxnId="{B807D3D2-AFB4-4B23-9508-7827F4E55AC2}">
      <dgm:prSet/>
      <dgm:spPr/>
      <dgm:t>
        <a:bodyPr/>
        <a:lstStyle/>
        <a:p>
          <a:endParaRPr lang="en-US"/>
        </a:p>
      </dgm:t>
    </dgm:pt>
    <dgm:pt modelId="{4A316E60-CBE5-44D6-BFF7-850AFC54C883}" type="sibTrans" cxnId="{B807D3D2-AFB4-4B23-9508-7827F4E55AC2}">
      <dgm:prSet/>
      <dgm:spPr/>
      <dgm:t>
        <a:bodyPr/>
        <a:lstStyle/>
        <a:p>
          <a:endParaRPr lang="en-US"/>
        </a:p>
      </dgm:t>
    </dgm:pt>
    <dgm:pt modelId="{4D4A2630-EB1D-4C7F-9B21-749DDD33DDA2}">
      <dgm:prSet/>
      <dgm:spPr>
        <a:solidFill>
          <a:schemeClr val="accent6">
            <a:lumMod val="60000"/>
            <a:lumOff val="40000"/>
          </a:schemeClr>
        </a:solidFill>
      </dgm:spPr>
      <dgm:t>
        <a:bodyPr/>
        <a:lstStyle/>
        <a:p>
          <a:r>
            <a:rPr lang="en-US" dirty="0" err="1"/>
            <a:t>Cadran</a:t>
          </a:r>
          <a:r>
            <a:rPr lang="en-US" dirty="0"/>
            <a:t> physique</a:t>
          </a:r>
        </a:p>
      </dgm:t>
    </dgm:pt>
    <dgm:pt modelId="{ED0963CF-8BC0-4BC4-AB72-3DDF3CC2CA14}" type="parTrans" cxnId="{FAB8CCD9-AD4A-43EB-BC8B-2BEF4F175169}">
      <dgm:prSet/>
      <dgm:spPr/>
      <dgm:t>
        <a:bodyPr/>
        <a:lstStyle/>
        <a:p>
          <a:endParaRPr lang="en-US"/>
        </a:p>
      </dgm:t>
    </dgm:pt>
    <dgm:pt modelId="{095024A8-CB18-4EB5-A423-28B27525C2CE}" type="sibTrans" cxnId="{FAB8CCD9-AD4A-43EB-BC8B-2BEF4F175169}">
      <dgm:prSet/>
      <dgm:spPr/>
      <dgm:t>
        <a:bodyPr/>
        <a:lstStyle/>
        <a:p>
          <a:endParaRPr lang="en-US"/>
        </a:p>
      </dgm:t>
    </dgm:pt>
    <dgm:pt modelId="{093B1D71-A956-429C-B670-201578AB88A9}">
      <dgm:prSet/>
      <dgm:spPr>
        <a:solidFill>
          <a:schemeClr val="accent6">
            <a:lumMod val="60000"/>
            <a:lumOff val="40000"/>
          </a:schemeClr>
        </a:solidFill>
      </dgm:spPr>
      <dgm:t>
        <a:bodyPr/>
        <a:lstStyle/>
        <a:p>
          <a:r>
            <a:rPr lang="fr-FR" dirty="0"/>
            <a:t>Se présenter en binôme</a:t>
          </a:r>
        </a:p>
      </dgm:t>
    </dgm:pt>
    <dgm:pt modelId="{CDA4E997-23ED-4E96-B075-16B4AAF96153}" type="parTrans" cxnId="{8FE215B2-897D-49EB-BA38-C959DC83895B}">
      <dgm:prSet/>
      <dgm:spPr/>
      <dgm:t>
        <a:bodyPr/>
        <a:lstStyle/>
        <a:p>
          <a:endParaRPr lang="en-US"/>
        </a:p>
      </dgm:t>
    </dgm:pt>
    <dgm:pt modelId="{F13F762E-BF8E-44D1-9CA9-57B1B7ED465B}" type="sibTrans" cxnId="{8FE215B2-897D-49EB-BA38-C959DC83895B}">
      <dgm:prSet/>
      <dgm:spPr/>
      <dgm:t>
        <a:bodyPr/>
        <a:lstStyle/>
        <a:p>
          <a:endParaRPr lang="en-US"/>
        </a:p>
      </dgm:t>
    </dgm:pt>
    <dgm:pt modelId="{51E6E454-50A9-4223-9D9A-E53763793711}">
      <dgm:prSet/>
      <dgm:spPr>
        <a:solidFill>
          <a:schemeClr val="accent6">
            <a:lumMod val="60000"/>
            <a:lumOff val="40000"/>
          </a:schemeClr>
        </a:solidFill>
      </dgm:spPr>
      <dgm:t>
        <a:bodyPr/>
        <a:lstStyle/>
        <a:p>
          <a:r>
            <a:rPr lang="en-US" dirty="0" err="1"/>
            <a:t>Règles</a:t>
          </a:r>
          <a:endParaRPr lang="en-US" dirty="0"/>
        </a:p>
      </dgm:t>
    </dgm:pt>
    <dgm:pt modelId="{1D6D13A7-5514-4D2C-ADE0-D5D5369E2263}" type="parTrans" cxnId="{E4FF46DB-A302-4D90-B9C8-40E7718CC6BF}">
      <dgm:prSet/>
      <dgm:spPr/>
      <dgm:t>
        <a:bodyPr/>
        <a:lstStyle/>
        <a:p>
          <a:endParaRPr lang="fr-FR"/>
        </a:p>
      </dgm:t>
    </dgm:pt>
    <dgm:pt modelId="{BA8A01D7-F37B-4AFF-A8FA-3E363BCE934B}" type="sibTrans" cxnId="{E4FF46DB-A302-4D90-B9C8-40E7718CC6BF}">
      <dgm:prSet/>
      <dgm:spPr/>
      <dgm:t>
        <a:bodyPr/>
        <a:lstStyle/>
        <a:p>
          <a:endParaRPr lang="fr-FR"/>
        </a:p>
      </dgm:t>
    </dgm:pt>
    <dgm:pt modelId="{05A36C07-7BEE-4AA2-9D06-508A957F47A6}">
      <dgm:prSet/>
      <dgm:spPr>
        <a:solidFill>
          <a:schemeClr val="accent6">
            <a:lumMod val="60000"/>
            <a:lumOff val="40000"/>
          </a:schemeClr>
        </a:solidFill>
      </dgm:spPr>
      <dgm:t>
        <a:bodyPr/>
        <a:lstStyle/>
        <a:p>
          <a:r>
            <a:rPr lang="en-US" dirty="0"/>
            <a:t>Provenance</a:t>
          </a:r>
        </a:p>
      </dgm:t>
    </dgm:pt>
    <dgm:pt modelId="{6CF4FE89-B7AB-4402-9C64-2B05A44EB8A6}" type="parTrans" cxnId="{E7C699E8-F918-4F65-8635-997F7BD76F6D}">
      <dgm:prSet/>
      <dgm:spPr/>
      <dgm:t>
        <a:bodyPr/>
        <a:lstStyle/>
        <a:p>
          <a:endParaRPr lang="fr-FR"/>
        </a:p>
      </dgm:t>
    </dgm:pt>
    <dgm:pt modelId="{DF15705B-8649-456A-AC27-FE5D0B18BAE3}" type="sibTrans" cxnId="{E7C699E8-F918-4F65-8635-997F7BD76F6D}">
      <dgm:prSet/>
      <dgm:spPr/>
      <dgm:t>
        <a:bodyPr/>
        <a:lstStyle/>
        <a:p>
          <a:endParaRPr lang="fr-FR"/>
        </a:p>
      </dgm:t>
    </dgm:pt>
    <dgm:pt modelId="{27FC0880-E1E4-4453-89B3-57C859916E65}">
      <dgm:prSet/>
      <dgm:spPr>
        <a:solidFill>
          <a:schemeClr val="accent6">
            <a:lumMod val="60000"/>
            <a:lumOff val="40000"/>
          </a:schemeClr>
        </a:solidFill>
      </dgm:spPr>
      <dgm:t>
        <a:bodyPr/>
        <a:lstStyle/>
        <a:p>
          <a:r>
            <a:rPr lang="en-US" dirty="0"/>
            <a:t>Jeux : couleurs, etc.</a:t>
          </a:r>
        </a:p>
      </dgm:t>
    </dgm:pt>
    <dgm:pt modelId="{4F4B5248-3DB0-4767-A20F-1FD2F1FC913E}" type="parTrans" cxnId="{FFF4BE20-8503-4F4E-82EF-E8D76DDF9EAB}">
      <dgm:prSet/>
      <dgm:spPr/>
      <dgm:t>
        <a:bodyPr/>
        <a:lstStyle/>
        <a:p>
          <a:endParaRPr lang="fr-FR"/>
        </a:p>
      </dgm:t>
    </dgm:pt>
    <dgm:pt modelId="{D4FBCB42-B292-480D-876B-09CBE33C161C}" type="sibTrans" cxnId="{FFF4BE20-8503-4F4E-82EF-E8D76DDF9EAB}">
      <dgm:prSet/>
      <dgm:spPr/>
      <dgm:t>
        <a:bodyPr/>
        <a:lstStyle/>
        <a:p>
          <a:endParaRPr lang="fr-FR"/>
        </a:p>
      </dgm:t>
    </dgm:pt>
    <dgm:pt modelId="{633C46B3-AAB2-472E-91A9-02FE1A050693}">
      <dgm:prSet/>
      <dgm:spPr>
        <a:solidFill>
          <a:schemeClr val="accent6">
            <a:lumMod val="60000"/>
            <a:lumOff val="40000"/>
          </a:schemeClr>
        </a:solidFill>
      </dgm:spPr>
      <dgm:t>
        <a:bodyPr/>
        <a:lstStyle/>
        <a:p>
          <a:r>
            <a:rPr lang="en-US" dirty="0" err="1"/>
            <a:t>Récit</a:t>
          </a:r>
          <a:r>
            <a:rPr lang="en-US" dirty="0"/>
            <a:t> de </a:t>
          </a:r>
          <a:r>
            <a:rPr lang="en-US" dirty="0" err="1"/>
            <a:t>soi</a:t>
          </a:r>
          <a:endParaRPr lang="en-US" dirty="0"/>
        </a:p>
      </dgm:t>
    </dgm:pt>
    <dgm:pt modelId="{580F5B83-5707-48E0-8511-A931527F1E4C}" type="parTrans" cxnId="{38B76C71-5CB8-4C48-AB4F-2AB52A16516D}">
      <dgm:prSet/>
      <dgm:spPr/>
      <dgm:t>
        <a:bodyPr/>
        <a:lstStyle/>
        <a:p>
          <a:endParaRPr lang="fr-FR"/>
        </a:p>
      </dgm:t>
    </dgm:pt>
    <dgm:pt modelId="{E0925CD9-21C6-4DBF-8914-5AA8FB3D9EBE}" type="sibTrans" cxnId="{38B76C71-5CB8-4C48-AB4F-2AB52A16516D}">
      <dgm:prSet/>
      <dgm:spPr/>
      <dgm:t>
        <a:bodyPr/>
        <a:lstStyle/>
        <a:p>
          <a:endParaRPr lang="fr-FR"/>
        </a:p>
      </dgm:t>
    </dgm:pt>
    <dgm:pt modelId="{95608145-9BFF-4F20-AFB5-88C8C838D248}" type="pres">
      <dgm:prSet presAssocID="{42005BE2-1C00-4285-9CE4-A7AD536CD86B}" presName="linear" presStyleCnt="0">
        <dgm:presLayoutVars>
          <dgm:animLvl val="lvl"/>
          <dgm:resizeHandles val="exact"/>
        </dgm:presLayoutVars>
      </dgm:prSet>
      <dgm:spPr/>
    </dgm:pt>
    <dgm:pt modelId="{6F78C27E-434E-44DF-AFD8-F2D2BAB875E6}" type="pres">
      <dgm:prSet presAssocID="{EEF1C6F1-9504-4487-9F67-4AE4F1752548}" presName="parentText" presStyleLbl="node1" presStyleIdx="0" presStyleCnt="8">
        <dgm:presLayoutVars>
          <dgm:chMax val="0"/>
          <dgm:bulletEnabled val="1"/>
        </dgm:presLayoutVars>
      </dgm:prSet>
      <dgm:spPr/>
    </dgm:pt>
    <dgm:pt modelId="{1E58BCDC-12D2-4514-A6E0-726339E94294}" type="pres">
      <dgm:prSet presAssocID="{D9731D9D-D838-4718-841B-D4C635C67640}" presName="spacer" presStyleCnt="0"/>
      <dgm:spPr/>
    </dgm:pt>
    <dgm:pt modelId="{DDEEAA3B-96CA-4B91-88D9-38264B4E5B20}" type="pres">
      <dgm:prSet presAssocID="{BD5E64BD-8843-46D9-AF62-2392CE319D6C}" presName="parentText" presStyleLbl="node1" presStyleIdx="1" presStyleCnt="8">
        <dgm:presLayoutVars>
          <dgm:chMax val="0"/>
          <dgm:bulletEnabled val="1"/>
        </dgm:presLayoutVars>
      </dgm:prSet>
      <dgm:spPr/>
    </dgm:pt>
    <dgm:pt modelId="{33D1EB84-8A79-49B1-9F51-542984F8774A}" type="pres">
      <dgm:prSet presAssocID="{4A316E60-CBE5-44D6-BFF7-850AFC54C883}" presName="spacer" presStyleCnt="0"/>
      <dgm:spPr/>
    </dgm:pt>
    <dgm:pt modelId="{60236804-6FCB-4504-8ACE-294D32E823C1}" type="pres">
      <dgm:prSet presAssocID="{4D4A2630-EB1D-4C7F-9B21-749DDD33DDA2}" presName="parentText" presStyleLbl="node1" presStyleIdx="2" presStyleCnt="8">
        <dgm:presLayoutVars>
          <dgm:chMax val="0"/>
          <dgm:bulletEnabled val="1"/>
        </dgm:presLayoutVars>
      </dgm:prSet>
      <dgm:spPr/>
    </dgm:pt>
    <dgm:pt modelId="{39B73D8B-2B96-4DFF-A5AA-97584ADAA59C}" type="pres">
      <dgm:prSet presAssocID="{095024A8-CB18-4EB5-A423-28B27525C2CE}" presName="spacer" presStyleCnt="0"/>
      <dgm:spPr/>
    </dgm:pt>
    <dgm:pt modelId="{4E05A3C3-8851-4EB1-9EB3-0506478CE23F}" type="pres">
      <dgm:prSet presAssocID="{093B1D71-A956-429C-B670-201578AB88A9}" presName="parentText" presStyleLbl="node1" presStyleIdx="3" presStyleCnt="8">
        <dgm:presLayoutVars>
          <dgm:chMax val="0"/>
          <dgm:bulletEnabled val="1"/>
        </dgm:presLayoutVars>
      </dgm:prSet>
      <dgm:spPr/>
    </dgm:pt>
    <dgm:pt modelId="{F2B16B74-3E83-48F5-9840-E29A2D2C4835}" type="pres">
      <dgm:prSet presAssocID="{F13F762E-BF8E-44D1-9CA9-57B1B7ED465B}" presName="spacer" presStyleCnt="0"/>
      <dgm:spPr/>
    </dgm:pt>
    <dgm:pt modelId="{99FF19F2-7E79-4056-9CE5-0981B1C69FCC}" type="pres">
      <dgm:prSet presAssocID="{51E6E454-50A9-4223-9D9A-E53763793711}" presName="parentText" presStyleLbl="node1" presStyleIdx="4" presStyleCnt="8">
        <dgm:presLayoutVars>
          <dgm:chMax val="0"/>
          <dgm:bulletEnabled val="1"/>
        </dgm:presLayoutVars>
      </dgm:prSet>
      <dgm:spPr/>
    </dgm:pt>
    <dgm:pt modelId="{ACC23ADB-AE17-47CC-809F-B20FF5630ECD}" type="pres">
      <dgm:prSet presAssocID="{BA8A01D7-F37B-4AFF-A8FA-3E363BCE934B}" presName="spacer" presStyleCnt="0"/>
      <dgm:spPr/>
    </dgm:pt>
    <dgm:pt modelId="{5C80213D-1C50-454B-AD0B-DB077B73DDC0}" type="pres">
      <dgm:prSet presAssocID="{05A36C07-7BEE-4AA2-9D06-508A957F47A6}" presName="parentText" presStyleLbl="node1" presStyleIdx="5" presStyleCnt="8">
        <dgm:presLayoutVars>
          <dgm:chMax val="0"/>
          <dgm:bulletEnabled val="1"/>
        </dgm:presLayoutVars>
      </dgm:prSet>
      <dgm:spPr/>
    </dgm:pt>
    <dgm:pt modelId="{49BF8274-6244-4181-B47A-7710F64568FA}" type="pres">
      <dgm:prSet presAssocID="{DF15705B-8649-456A-AC27-FE5D0B18BAE3}" presName="spacer" presStyleCnt="0"/>
      <dgm:spPr/>
    </dgm:pt>
    <dgm:pt modelId="{1CD3677E-0373-4072-AE2D-1EFC25EA979D}" type="pres">
      <dgm:prSet presAssocID="{27FC0880-E1E4-4453-89B3-57C859916E65}" presName="parentText" presStyleLbl="node1" presStyleIdx="6" presStyleCnt="8">
        <dgm:presLayoutVars>
          <dgm:chMax val="0"/>
          <dgm:bulletEnabled val="1"/>
        </dgm:presLayoutVars>
      </dgm:prSet>
      <dgm:spPr/>
    </dgm:pt>
    <dgm:pt modelId="{8737EE4A-FE0E-4D04-97B2-54C2E88AAEA8}" type="pres">
      <dgm:prSet presAssocID="{D4FBCB42-B292-480D-876B-09CBE33C161C}" presName="spacer" presStyleCnt="0"/>
      <dgm:spPr/>
    </dgm:pt>
    <dgm:pt modelId="{FC78A1C5-1409-4307-A846-6964173ABAD0}" type="pres">
      <dgm:prSet presAssocID="{633C46B3-AAB2-472E-91A9-02FE1A050693}" presName="parentText" presStyleLbl="node1" presStyleIdx="7" presStyleCnt="8">
        <dgm:presLayoutVars>
          <dgm:chMax val="0"/>
          <dgm:bulletEnabled val="1"/>
        </dgm:presLayoutVars>
      </dgm:prSet>
      <dgm:spPr/>
    </dgm:pt>
  </dgm:ptLst>
  <dgm:cxnLst>
    <dgm:cxn modelId="{82AA6B07-76B9-49B3-BFCC-E52E2BB84FAC}" type="presOf" srcId="{EEF1C6F1-9504-4487-9F67-4AE4F1752548}" destId="{6F78C27E-434E-44DF-AFD8-F2D2BAB875E6}" srcOrd="0" destOrd="0" presId="urn:microsoft.com/office/officeart/2005/8/layout/vList2"/>
    <dgm:cxn modelId="{DC053909-AB15-4493-BE91-532F9BCC0607}" type="presOf" srcId="{093B1D71-A956-429C-B670-201578AB88A9}" destId="{4E05A3C3-8851-4EB1-9EB3-0506478CE23F}" srcOrd="0" destOrd="0" presId="urn:microsoft.com/office/officeart/2005/8/layout/vList2"/>
    <dgm:cxn modelId="{F6EA8118-104A-4B17-BEC3-B48EFE3049AD}" type="presOf" srcId="{05A36C07-7BEE-4AA2-9D06-508A957F47A6}" destId="{5C80213D-1C50-454B-AD0B-DB077B73DDC0}" srcOrd="0" destOrd="0" presId="urn:microsoft.com/office/officeart/2005/8/layout/vList2"/>
    <dgm:cxn modelId="{FFF4BE20-8503-4F4E-82EF-E8D76DDF9EAB}" srcId="{42005BE2-1C00-4285-9CE4-A7AD536CD86B}" destId="{27FC0880-E1E4-4453-89B3-57C859916E65}" srcOrd="6" destOrd="0" parTransId="{4F4B5248-3DB0-4767-A20F-1FD2F1FC913E}" sibTransId="{D4FBCB42-B292-480D-876B-09CBE33C161C}"/>
    <dgm:cxn modelId="{0E4F803C-3056-4C52-B45C-B57D52AD7432}" type="presOf" srcId="{27FC0880-E1E4-4453-89B3-57C859916E65}" destId="{1CD3677E-0373-4072-AE2D-1EFC25EA979D}" srcOrd="0" destOrd="0" presId="urn:microsoft.com/office/officeart/2005/8/layout/vList2"/>
    <dgm:cxn modelId="{1A244E5D-48BA-4A47-9E68-B93ADBDF6F74}" type="presOf" srcId="{42005BE2-1C00-4285-9CE4-A7AD536CD86B}" destId="{95608145-9BFF-4F20-AFB5-88C8C838D248}" srcOrd="0" destOrd="0" presId="urn:microsoft.com/office/officeart/2005/8/layout/vList2"/>
    <dgm:cxn modelId="{18497F62-897F-41BF-AE27-577D349CD782}" srcId="{42005BE2-1C00-4285-9CE4-A7AD536CD86B}" destId="{EEF1C6F1-9504-4487-9F67-4AE4F1752548}" srcOrd="0" destOrd="0" parTransId="{DF488467-4297-4534-98E2-E6567E0D3F34}" sibTransId="{D9731D9D-D838-4718-841B-D4C635C67640}"/>
    <dgm:cxn modelId="{CCDAAA4F-5B73-406A-A9B2-D344A63C46B4}" type="presOf" srcId="{633C46B3-AAB2-472E-91A9-02FE1A050693}" destId="{FC78A1C5-1409-4307-A846-6964173ABAD0}" srcOrd="0" destOrd="0" presId="urn:microsoft.com/office/officeart/2005/8/layout/vList2"/>
    <dgm:cxn modelId="{38B76C71-5CB8-4C48-AB4F-2AB52A16516D}" srcId="{42005BE2-1C00-4285-9CE4-A7AD536CD86B}" destId="{633C46B3-AAB2-472E-91A9-02FE1A050693}" srcOrd="7" destOrd="0" parTransId="{580F5B83-5707-48E0-8511-A931527F1E4C}" sibTransId="{E0925CD9-21C6-4DBF-8914-5AA8FB3D9EBE}"/>
    <dgm:cxn modelId="{B83CC78A-3895-404C-BB43-5D5DE568C8C8}" type="presOf" srcId="{51E6E454-50A9-4223-9D9A-E53763793711}" destId="{99FF19F2-7E79-4056-9CE5-0981B1C69FCC}" srcOrd="0" destOrd="0" presId="urn:microsoft.com/office/officeart/2005/8/layout/vList2"/>
    <dgm:cxn modelId="{D1626AAC-185C-489C-8E4D-2C1956AC2758}" type="presOf" srcId="{BD5E64BD-8843-46D9-AF62-2392CE319D6C}" destId="{DDEEAA3B-96CA-4B91-88D9-38264B4E5B20}" srcOrd="0" destOrd="0" presId="urn:microsoft.com/office/officeart/2005/8/layout/vList2"/>
    <dgm:cxn modelId="{8FE215B2-897D-49EB-BA38-C959DC83895B}" srcId="{42005BE2-1C00-4285-9CE4-A7AD536CD86B}" destId="{093B1D71-A956-429C-B670-201578AB88A9}" srcOrd="3" destOrd="0" parTransId="{CDA4E997-23ED-4E96-B075-16B4AAF96153}" sibTransId="{F13F762E-BF8E-44D1-9CA9-57B1B7ED465B}"/>
    <dgm:cxn modelId="{B807D3D2-AFB4-4B23-9508-7827F4E55AC2}" srcId="{42005BE2-1C00-4285-9CE4-A7AD536CD86B}" destId="{BD5E64BD-8843-46D9-AF62-2392CE319D6C}" srcOrd="1" destOrd="0" parTransId="{8E0A5B90-5886-48FC-9203-5EB9BA60160D}" sibTransId="{4A316E60-CBE5-44D6-BFF7-850AFC54C883}"/>
    <dgm:cxn modelId="{31478ED4-8573-40F2-91D4-6319662FAE42}" type="presOf" srcId="{4D4A2630-EB1D-4C7F-9B21-749DDD33DDA2}" destId="{60236804-6FCB-4504-8ACE-294D32E823C1}" srcOrd="0" destOrd="0" presId="urn:microsoft.com/office/officeart/2005/8/layout/vList2"/>
    <dgm:cxn modelId="{FAB8CCD9-AD4A-43EB-BC8B-2BEF4F175169}" srcId="{42005BE2-1C00-4285-9CE4-A7AD536CD86B}" destId="{4D4A2630-EB1D-4C7F-9B21-749DDD33DDA2}" srcOrd="2" destOrd="0" parTransId="{ED0963CF-8BC0-4BC4-AB72-3DDF3CC2CA14}" sibTransId="{095024A8-CB18-4EB5-A423-28B27525C2CE}"/>
    <dgm:cxn modelId="{E4FF46DB-A302-4D90-B9C8-40E7718CC6BF}" srcId="{42005BE2-1C00-4285-9CE4-A7AD536CD86B}" destId="{51E6E454-50A9-4223-9D9A-E53763793711}" srcOrd="4" destOrd="0" parTransId="{1D6D13A7-5514-4D2C-ADE0-D5D5369E2263}" sibTransId="{BA8A01D7-F37B-4AFF-A8FA-3E363BCE934B}"/>
    <dgm:cxn modelId="{E7C699E8-F918-4F65-8635-997F7BD76F6D}" srcId="{42005BE2-1C00-4285-9CE4-A7AD536CD86B}" destId="{05A36C07-7BEE-4AA2-9D06-508A957F47A6}" srcOrd="5" destOrd="0" parTransId="{6CF4FE89-B7AB-4402-9C64-2B05A44EB8A6}" sibTransId="{DF15705B-8649-456A-AC27-FE5D0B18BAE3}"/>
    <dgm:cxn modelId="{D92CFCDA-DECD-4E1B-A6DF-983124D79793}" type="presParOf" srcId="{95608145-9BFF-4F20-AFB5-88C8C838D248}" destId="{6F78C27E-434E-44DF-AFD8-F2D2BAB875E6}" srcOrd="0" destOrd="0" presId="urn:microsoft.com/office/officeart/2005/8/layout/vList2"/>
    <dgm:cxn modelId="{72E5B48E-6696-45F5-A1CF-DA83F00D215E}" type="presParOf" srcId="{95608145-9BFF-4F20-AFB5-88C8C838D248}" destId="{1E58BCDC-12D2-4514-A6E0-726339E94294}" srcOrd="1" destOrd="0" presId="urn:microsoft.com/office/officeart/2005/8/layout/vList2"/>
    <dgm:cxn modelId="{F54FE10E-03AF-4E7F-8016-F4CA194E40D8}" type="presParOf" srcId="{95608145-9BFF-4F20-AFB5-88C8C838D248}" destId="{DDEEAA3B-96CA-4B91-88D9-38264B4E5B20}" srcOrd="2" destOrd="0" presId="urn:microsoft.com/office/officeart/2005/8/layout/vList2"/>
    <dgm:cxn modelId="{80BF4A91-EDE1-42B8-9582-67BC8407DE26}" type="presParOf" srcId="{95608145-9BFF-4F20-AFB5-88C8C838D248}" destId="{33D1EB84-8A79-49B1-9F51-542984F8774A}" srcOrd="3" destOrd="0" presId="urn:microsoft.com/office/officeart/2005/8/layout/vList2"/>
    <dgm:cxn modelId="{8B9229E2-5B5A-4632-8158-AFDD2A717AE3}" type="presParOf" srcId="{95608145-9BFF-4F20-AFB5-88C8C838D248}" destId="{60236804-6FCB-4504-8ACE-294D32E823C1}" srcOrd="4" destOrd="0" presId="urn:microsoft.com/office/officeart/2005/8/layout/vList2"/>
    <dgm:cxn modelId="{56C4B351-F6A5-41A9-A8A1-34C1CEDC5032}" type="presParOf" srcId="{95608145-9BFF-4F20-AFB5-88C8C838D248}" destId="{39B73D8B-2B96-4DFF-A5AA-97584ADAA59C}" srcOrd="5" destOrd="0" presId="urn:microsoft.com/office/officeart/2005/8/layout/vList2"/>
    <dgm:cxn modelId="{C3987F82-B7FF-41C9-A43D-94C26A04202F}" type="presParOf" srcId="{95608145-9BFF-4F20-AFB5-88C8C838D248}" destId="{4E05A3C3-8851-4EB1-9EB3-0506478CE23F}" srcOrd="6" destOrd="0" presId="urn:microsoft.com/office/officeart/2005/8/layout/vList2"/>
    <dgm:cxn modelId="{50BA7066-7218-4540-B339-00053A04C9DC}" type="presParOf" srcId="{95608145-9BFF-4F20-AFB5-88C8C838D248}" destId="{F2B16B74-3E83-48F5-9840-E29A2D2C4835}" srcOrd="7" destOrd="0" presId="urn:microsoft.com/office/officeart/2005/8/layout/vList2"/>
    <dgm:cxn modelId="{C9005A40-D1D5-4307-A150-B2A91DA1DD35}" type="presParOf" srcId="{95608145-9BFF-4F20-AFB5-88C8C838D248}" destId="{99FF19F2-7E79-4056-9CE5-0981B1C69FCC}" srcOrd="8" destOrd="0" presId="urn:microsoft.com/office/officeart/2005/8/layout/vList2"/>
    <dgm:cxn modelId="{8B470ADA-329B-4F6A-A54E-7652B9AF6C32}" type="presParOf" srcId="{95608145-9BFF-4F20-AFB5-88C8C838D248}" destId="{ACC23ADB-AE17-47CC-809F-B20FF5630ECD}" srcOrd="9" destOrd="0" presId="urn:microsoft.com/office/officeart/2005/8/layout/vList2"/>
    <dgm:cxn modelId="{44D6844F-5EFA-4804-B669-BA89CA574B56}" type="presParOf" srcId="{95608145-9BFF-4F20-AFB5-88C8C838D248}" destId="{5C80213D-1C50-454B-AD0B-DB077B73DDC0}" srcOrd="10" destOrd="0" presId="urn:microsoft.com/office/officeart/2005/8/layout/vList2"/>
    <dgm:cxn modelId="{8E6A59DB-BD0D-47FB-BB78-748119B1D4F4}" type="presParOf" srcId="{95608145-9BFF-4F20-AFB5-88C8C838D248}" destId="{49BF8274-6244-4181-B47A-7710F64568FA}" srcOrd="11" destOrd="0" presId="urn:microsoft.com/office/officeart/2005/8/layout/vList2"/>
    <dgm:cxn modelId="{9641B24C-B9FB-4978-80FC-958C00F82838}" type="presParOf" srcId="{95608145-9BFF-4F20-AFB5-88C8C838D248}" destId="{1CD3677E-0373-4072-AE2D-1EFC25EA979D}" srcOrd="12" destOrd="0" presId="urn:microsoft.com/office/officeart/2005/8/layout/vList2"/>
    <dgm:cxn modelId="{B8ADCEB6-62BE-43C2-B650-1DA2D603F0E3}" type="presParOf" srcId="{95608145-9BFF-4F20-AFB5-88C8C838D248}" destId="{8737EE4A-FE0E-4D04-97B2-54C2E88AAEA8}" srcOrd="13" destOrd="0" presId="urn:microsoft.com/office/officeart/2005/8/layout/vList2"/>
    <dgm:cxn modelId="{8EB12A2E-AEC2-4B46-AFD0-B4436807DCEF}" type="presParOf" srcId="{95608145-9BFF-4F20-AFB5-88C8C838D248}" destId="{FC78A1C5-1409-4307-A846-6964173ABAD0}" srcOrd="14"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005BE2-1C00-4285-9CE4-A7AD536CD86B}"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EEF1C6F1-9504-4487-9F67-4AE4F1752548}">
      <dgm:prSet/>
      <dgm:spPr>
        <a:solidFill>
          <a:schemeClr val="accent6">
            <a:lumMod val="60000"/>
            <a:lumOff val="40000"/>
          </a:schemeClr>
        </a:solidFill>
      </dgm:spPr>
      <dgm:t>
        <a:bodyPr/>
        <a:lstStyle/>
        <a:p>
          <a:r>
            <a:rPr lang="en-US" dirty="0"/>
            <a:t>La rivière du doute</a:t>
          </a:r>
        </a:p>
      </dgm:t>
    </dgm:pt>
    <dgm:pt modelId="{DF488467-4297-4534-98E2-E6567E0D3F34}" type="parTrans" cxnId="{18497F62-897F-41BF-AE27-577D349CD782}">
      <dgm:prSet/>
      <dgm:spPr/>
      <dgm:t>
        <a:bodyPr/>
        <a:lstStyle/>
        <a:p>
          <a:endParaRPr lang="en-US"/>
        </a:p>
      </dgm:t>
    </dgm:pt>
    <dgm:pt modelId="{D9731D9D-D838-4718-841B-D4C635C67640}" type="sibTrans" cxnId="{18497F62-897F-41BF-AE27-577D349CD782}">
      <dgm:prSet/>
      <dgm:spPr/>
      <dgm:t>
        <a:bodyPr/>
        <a:lstStyle/>
        <a:p>
          <a:endParaRPr lang="en-US"/>
        </a:p>
      </dgm:t>
    </dgm:pt>
    <dgm:pt modelId="{BD5E64BD-8843-46D9-AF62-2392CE319D6C}">
      <dgm:prSet/>
      <dgm:spPr>
        <a:solidFill>
          <a:schemeClr val="accent6">
            <a:lumMod val="60000"/>
            <a:lumOff val="40000"/>
          </a:schemeClr>
        </a:solidFill>
      </dgm:spPr>
      <dgm:t>
        <a:bodyPr/>
        <a:lstStyle/>
        <a:p>
          <a:r>
            <a:rPr lang="fr-FR" dirty="0"/>
            <a:t>Le mur de post-it / le design </a:t>
          </a:r>
          <a:r>
            <a:rPr lang="fr-FR" dirty="0" err="1"/>
            <a:t>thinking</a:t>
          </a:r>
          <a:endParaRPr lang="en-US" dirty="0"/>
        </a:p>
      </dgm:t>
    </dgm:pt>
    <dgm:pt modelId="{8E0A5B90-5886-48FC-9203-5EB9BA60160D}" type="parTrans" cxnId="{B807D3D2-AFB4-4B23-9508-7827F4E55AC2}">
      <dgm:prSet/>
      <dgm:spPr/>
      <dgm:t>
        <a:bodyPr/>
        <a:lstStyle/>
        <a:p>
          <a:endParaRPr lang="en-US"/>
        </a:p>
      </dgm:t>
    </dgm:pt>
    <dgm:pt modelId="{4A316E60-CBE5-44D6-BFF7-850AFC54C883}" type="sibTrans" cxnId="{B807D3D2-AFB4-4B23-9508-7827F4E55AC2}">
      <dgm:prSet/>
      <dgm:spPr/>
      <dgm:t>
        <a:bodyPr/>
        <a:lstStyle/>
        <a:p>
          <a:endParaRPr lang="en-US"/>
        </a:p>
      </dgm:t>
    </dgm:pt>
    <dgm:pt modelId="{4D4A2630-EB1D-4C7F-9B21-749DDD33DDA2}">
      <dgm:prSet/>
      <dgm:spPr>
        <a:solidFill>
          <a:schemeClr val="accent6">
            <a:lumMod val="60000"/>
            <a:lumOff val="40000"/>
          </a:schemeClr>
        </a:solidFill>
      </dgm:spPr>
      <dgm:t>
        <a:bodyPr/>
        <a:lstStyle/>
        <a:p>
          <a:r>
            <a:rPr lang="en-US" dirty="0"/>
            <a:t>Le photo language</a:t>
          </a:r>
        </a:p>
      </dgm:t>
    </dgm:pt>
    <dgm:pt modelId="{ED0963CF-8BC0-4BC4-AB72-3DDF3CC2CA14}" type="parTrans" cxnId="{FAB8CCD9-AD4A-43EB-BC8B-2BEF4F175169}">
      <dgm:prSet/>
      <dgm:spPr/>
      <dgm:t>
        <a:bodyPr/>
        <a:lstStyle/>
        <a:p>
          <a:endParaRPr lang="en-US"/>
        </a:p>
      </dgm:t>
    </dgm:pt>
    <dgm:pt modelId="{095024A8-CB18-4EB5-A423-28B27525C2CE}" type="sibTrans" cxnId="{FAB8CCD9-AD4A-43EB-BC8B-2BEF4F175169}">
      <dgm:prSet/>
      <dgm:spPr/>
      <dgm:t>
        <a:bodyPr/>
        <a:lstStyle/>
        <a:p>
          <a:endParaRPr lang="en-US"/>
        </a:p>
      </dgm:t>
    </dgm:pt>
    <dgm:pt modelId="{093B1D71-A956-429C-B670-201578AB88A9}">
      <dgm:prSet/>
      <dgm:spPr>
        <a:solidFill>
          <a:schemeClr val="accent6">
            <a:lumMod val="60000"/>
            <a:lumOff val="40000"/>
          </a:schemeClr>
        </a:solidFill>
      </dgm:spPr>
      <dgm:t>
        <a:bodyPr/>
        <a:lstStyle/>
        <a:p>
          <a:r>
            <a:rPr lang="fr-FR" dirty="0"/>
            <a:t>Le world café</a:t>
          </a:r>
        </a:p>
      </dgm:t>
    </dgm:pt>
    <dgm:pt modelId="{CDA4E997-23ED-4E96-B075-16B4AAF96153}" type="parTrans" cxnId="{8FE215B2-897D-49EB-BA38-C959DC83895B}">
      <dgm:prSet/>
      <dgm:spPr/>
      <dgm:t>
        <a:bodyPr/>
        <a:lstStyle/>
        <a:p>
          <a:endParaRPr lang="en-US"/>
        </a:p>
      </dgm:t>
    </dgm:pt>
    <dgm:pt modelId="{F13F762E-BF8E-44D1-9CA9-57B1B7ED465B}" type="sibTrans" cxnId="{8FE215B2-897D-49EB-BA38-C959DC83895B}">
      <dgm:prSet/>
      <dgm:spPr/>
      <dgm:t>
        <a:bodyPr/>
        <a:lstStyle/>
        <a:p>
          <a:endParaRPr lang="en-US"/>
        </a:p>
      </dgm:t>
    </dgm:pt>
    <dgm:pt modelId="{89E13A70-80A3-4968-B944-9EEA757B6F46}">
      <dgm:prSet/>
      <dgm:spPr>
        <a:solidFill>
          <a:schemeClr val="accent6">
            <a:lumMod val="60000"/>
            <a:lumOff val="40000"/>
          </a:schemeClr>
        </a:solidFill>
      </dgm:spPr>
      <dgm:t>
        <a:bodyPr/>
        <a:lstStyle/>
        <a:p>
          <a:r>
            <a:rPr lang="fr-FR" dirty="0"/>
            <a:t>Les 5 pourquoi</a:t>
          </a:r>
          <a:endParaRPr lang="en-US" dirty="0"/>
        </a:p>
      </dgm:t>
    </dgm:pt>
    <dgm:pt modelId="{6CA21476-409E-43AA-ADCA-82BBA9460C84}" type="parTrans" cxnId="{FE038F5B-5255-4A32-A7C1-76566B65E047}">
      <dgm:prSet/>
      <dgm:spPr/>
      <dgm:t>
        <a:bodyPr/>
        <a:lstStyle/>
        <a:p>
          <a:endParaRPr lang="en-US"/>
        </a:p>
      </dgm:t>
    </dgm:pt>
    <dgm:pt modelId="{B57F7EC6-F553-446E-AC17-D0CA5309ECBF}" type="sibTrans" cxnId="{FE038F5B-5255-4A32-A7C1-76566B65E047}">
      <dgm:prSet/>
      <dgm:spPr/>
      <dgm:t>
        <a:bodyPr/>
        <a:lstStyle/>
        <a:p>
          <a:endParaRPr lang="en-US"/>
        </a:p>
      </dgm:t>
    </dgm:pt>
    <dgm:pt modelId="{51E6E454-50A9-4223-9D9A-E53763793711}">
      <dgm:prSet/>
      <dgm:spPr>
        <a:solidFill>
          <a:schemeClr val="accent6">
            <a:lumMod val="60000"/>
            <a:lumOff val="40000"/>
          </a:schemeClr>
        </a:solidFill>
      </dgm:spPr>
      <dgm:t>
        <a:bodyPr/>
        <a:lstStyle/>
        <a:p>
          <a:r>
            <a:rPr lang="en-US" dirty="0"/>
            <a:t>Groupe charrette </a:t>
          </a:r>
          <a:r>
            <a:rPr lang="en-US" dirty="0" err="1"/>
            <a:t>ou</a:t>
          </a:r>
          <a:r>
            <a:rPr lang="en-US" dirty="0"/>
            <a:t> theme-</a:t>
          </a:r>
          <a:r>
            <a:rPr lang="en-US" dirty="0" err="1"/>
            <a:t>athon</a:t>
          </a:r>
          <a:endParaRPr lang="en-US" dirty="0"/>
        </a:p>
      </dgm:t>
    </dgm:pt>
    <dgm:pt modelId="{1D6D13A7-5514-4D2C-ADE0-D5D5369E2263}" type="parTrans" cxnId="{E4FF46DB-A302-4D90-B9C8-40E7718CC6BF}">
      <dgm:prSet/>
      <dgm:spPr/>
      <dgm:t>
        <a:bodyPr/>
        <a:lstStyle/>
        <a:p>
          <a:endParaRPr lang="fr-FR"/>
        </a:p>
      </dgm:t>
    </dgm:pt>
    <dgm:pt modelId="{BA8A01D7-F37B-4AFF-A8FA-3E363BCE934B}" type="sibTrans" cxnId="{E4FF46DB-A302-4D90-B9C8-40E7718CC6BF}">
      <dgm:prSet/>
      <dgm:spPr/>
      <dgm:t>
        <a:bodyPr/>
        <a:lstStyle/>
        <a:p>
          <a:endParaRPr lang="fr-FR"/>
        </a:p>
      </dgm:t>
    </dgm:pt>
    <dgm:pt modelId="{95608145-9BFF-4F20-AFB5-88C8C838D248}" type="pres">
      <dgm:prSet presAssocID="{42005BE2-1C00-4285-9CE4-A7AD536CD86B}" presName="linear" presStyleCnt="0">
        <dgm:presLayoutVars>
          <dgm:animLvl val="lvl"/>
          <dgm:resizeHandles val="exact"/>
        </dgm:presLayoutVars>
      </dgm:prSet>
      <dgm:spPr/>
    </dgm:pt>
    <dgm:pt modelId="{6F78C27E-434E-44DF-AFD8-F2D2BAB875E6}" type="pres">
      <dgm:prSet presAssocID="{EEF1C6F1-9504-4487-9F67-4AE4F1752548}" presName="parentText" presStyleLbl="node1" presStyleIdx="0" presStyleCnt="6">
        <dgm:presLayoutVars>
          <dgm:chMax val="0"/>
          <dgm:bulletEnabled val="1"/>
        </dgm:presLayoutVars>
      </dgm:prSet>
      <dgm:spPr/>
    </dgm:pt>
    <dgm:pt modelId="{1E58BCDC-12D2-4514-A6E0-726339E94294}" type="pres">
      <dgm:prSet presAssocID="{D9731D9D-D838-4718-841B-D4C635C67640}" presName="spacer" presStyleCnt="0"/>
      <dgm:spPr/>
    </dgm:pt>
    <dgm:pt modelId="{DDEEAA3B-96CA-4B91-88D9-38264B4E5B20}" type="pres">
      <dgm:prSet presAssocID="{BD5E64BD-8843-46D9-AF62-2392CE319D6C}" presName="parentText" presStyleLbl="node1" presStyleIdx="1" presStyleCnt="6">
        <dgm:presLayoutVars>
          <dgm:chMax val="0"/>
          <dgm:bulletEnabled val="1"/>
        </dgm:presLayoutVars>
      </dgm:prSet>
      <dgm:spPr/>
    </dgm:pt>
    <dgm:pt modelId="{33D1EB84-8A79-49B1-9F51-542984F8774A}" type="pres">
      <dgm:prSet presAssocID="{4A316E60-CBE5-44D6-BFF7-850AFC54C883}" presName="spacer" presStyleCnt="0"/>
      <dgm:spPr/>
    </dgm:pt>
    <dgm:pt modelId="{60236804-6FCB-4504-8ACE-294D32E823C1}" type="pres">
      <dgm:prSet presAssocID="{4D4A2630-EB1D-4C7F-9B21-749DDD33DDA2}" presName="parentText" presStyleLbl="node1" presStyleIdx="2" presStyleCnt="6">
        <dgm:presLayoutVars>
          <dgm:chMax val="0"/>
          <dgm:bulletEnabled val="1"/>
        </dgm:presLayoutVars>
      </dgm:prSet>
      <dgm:spPr/>
    </dgm:pt>
    <dgm:pt modelId="{39B73D8B-2B96-4DFF-A5AA-97584ADAA59C}" type="pres">
      <dgm:prSet presAssocID="{095024A8-CB18-4EB5-A423-28B27525C2CE}" presName="spacer" presStyleCnt="0"/>
      <dgm:spPr/>
    </dgm:pt>
    <dgm:pt modelId="{4E05A3C3-8851-4EB1-9EB3-0506478CE23F}" type="pres">
      <dgm:prSet presAssocID="{093B1D71-A956-429C-B670-201578AB88A9}" presName="parentText" presStyleLbl="node1" presStyleIdx="3" presStyleCnt="6">
        <dgm:presLayoutVars>
          <dgm:chMax val="0"/>
          <dgm:bulletEnabled val="1"/>
        </dgm:presLayoutVars>
      </dgm:prSet>
      <dgm:spPr/>
    </dgm:pt>
    <dgm:pt modelId="{F2B16B74-3E83-48F5-9840-E29A2D2C4835}" type="pres">
      <dgm:prSet presAssocID="{F13F762E-BF8E-44D1-9CA9-57B1B7ED465B}" presName="spacer" presStyleCnt="0"/>
      <dgm:spPr/>
    </dgm:pt>
    <dgm:pt modelId="{392C6C33-A8C2-42F4-A099-948B0A4C27F8}" type="pres">
      <dgm:prSet presAssocID="{89E13A70-80A3-4968-B944-9EEA757B6F46}" presName="parentText" presStyleLbl="node1" presStyleIdx="4" presStyleCnt="6">
        <dgm:presLayoutVars>
          <dgm:chMax val="0"/>
          <dgm:bulletEnabled val="1"/>
        </dgm:presLayoutVars>
      </dgm:prSet>
      <dgm:spPr/>
    </dgm:pt>
    <dgm:pt modelId="{A45455FE-040D-49DF-B61C-F71DE7B30128}" type="pres">
      <dgm:prSet presAssocID="{B57F7EC6-F553-446E-AC17-D0CA5309ECBF}" presName="spacer" presStyleCnt="0"/>
      <dgm:spPr/>
    </dgm:pt>
    <dgm:pt modelId="{99FF19F2-7E79-4056-9CE5-0981B1C69FCC}" type="pres">
      <dgm:prSet presAssocID="{51E6E454-50A9-4223-9D9A-E53763793711}" presName="parentText" presStyleLbl="node1" presStyleIdx="5" presStyleCnt="6">
        <dgm:presLayoutVars>
          <dgm:chMax val="0"/>
          <dgm:bulletEnabled val="1"/>
        </dgm:presLayoutVars>
      </dgm:prSet>
      <dgm:spPr/>
    </dgm:pt>
  </dgm:ptLst>
  <dgm:cxnLst>
    <dgm:cxn modelId="{82AA6B07-76B9-49B3-BFCC-E52E2BB84FAC}" type="presOf" srcId="{EEF1C6F1-9504-4487-9F67-4AE4F1752548}" destId="{6F78C27E-434E-44DF-AFD8-F2D2BAB875E6}" srcOrd="0" destOrd="0" presId="urn:microsoft.com/office/officeart/2005/8/layout/vList2"/>
    <dgm:cxn modelId="{DC053909-AB15-4493-BE91-532F9BCC0607}" type="presOf" srcId="{093B1D71-A956-429C-B670-201578AB88A9}" destId="{4E05A3C3-8851-4EB1-9EB3-0506478CE23F}" srcOrd="0" destOrd="0" presId="urn:microsoft.com/office/officeart/2005/8/layout/vList2"/>
    <dgm:cxn modelId="{FE038F5B-5255-4A32-A7C1-76566B65E047}" srcId="{42005BE2-1C00-4285-9CE4-A7AD536CD86B}" destId="{89E13A70-80A3-4968-B944-9EEA757B6F46}" srcOrd="4" destOrd="0" parTransId="{6CA21476-409E-43AA-ADCA-82BBA9460C84}" sibTransId="{B57F7EC6-F553-446E-AC17-D0CA5309ECBF}"/>
    <dgm:cxn modelId="{1A244E5D-48BA-4A47-9E68-B93ADBDF6F74}" type="presOf" srcId="{42005BE2-1C00-4285-9CE4-A7AD536CD86B}" destId="{95608145-9BFF-4F20-AFB5-88C8C838D248}" srcOrd="0" destOrd="0" presId="urn:microsoft.com/office/officeart/2005/8/layout/vList2"/>
    <dgm:cxn modelId="{18497F62-897F-41BF-AE27-577D349CD782}" srcId="{42005BE2-1C00-4285-9CE4-A7AD536CD86B}" destId="{EEF1C6F1-9504-4487-9F67-4AE4F1752548}" srcOrd="0" destOrd="0" parTransId="{DF488467-4297-4534-98E2-E6567E0D3F34}" sibTransId="{D9731D9D-D838-4718-841B-D4C635C67640}"/>
    <dgm:cxn modelId="{12E32F66-2113-45EE-9536-808248C76FF0}" type="presOf" srcId="{89E13A70-80A3-4968-B944-9EEA757B6F46}" destId="{392C6C33-A8C2-42F4-A099-948B0A4C27F8}" srcOrd="0" destOrd="0" presId="urn:microsoft.com/office/officeart/2005/8/layout/vList2"/>
    <dgm:cxn modelId="{B83CC78A-3895-404C-BB43-5D5DE568C8C8}" type="presOf" srcId="{51E6E454-50A9-4223-9D9A-E53763793711}" destId="{99FF19F2-7E79-4056-9CE5-0981B1C69FCC}" srcOrd="0" destOrd="0" presId="urn:microsoft.com/office/officeart/2005/8/layout/vList2"/>
    <dgm:cxn modelId="{D1626AAC-185C-489C-8E4D-2C1956AC2758}" type="presOf" srcId="{BD5E64BD-8843-46D9-AF62-2392CE319D6C}" destId="{DDEEAA3B-96CA-4B91-88D9-38264B4E5B20}" srcOrd="0" destOrd="0" presId="urn:microsoft.com/office/officeart/2005/8/layout/vList2"/>
    <dgm:cxn modelId="{8FE215B2-897D-49EB-BA38-C959DC83895B}" srcId="{42005BE2-1C00-4285-9CE4-A7AD536CD86B}" destId="{093B1D71-A956-429C-B670-201578AB88A9}" srcOrd="3" destOrd="0" parTransId="{CDA4E997-23ED-4E96-B075-16B4AAF96153}" sibTransId="{F13F762E-BF8E-44D1-9CA9-57B1B7ED465B}"/>
    <dgm:cxn modelId="{B807D3D2-AFB4-4B23-9508-7827F4E55AC2}" srcId="{42005BE2-1C00-4285-9CE4-A7AD536CD86B}" destId="{BD5E64BD-8843-46D9-AF62-2392CE319D6C}" srcOrd="1" destOrd="0" parTransId="{8E0A5B90-5886-48FC-9203-5EB9BA60160D}" sibTransId="{4A316E60-CBE5-44D6-BFF7-850AFC54C883}"/>
    <dgm:cxn modelId="{31478ED4-8573-40F2-91D4-6319662FAE42}" type="presOf" srcId="{4D4A2630-EB1D-4C7F-9B21-749DDD33DDA2}" destId="{60236804-6FCB-4504-8ACE-294D32E823C1}" srcOrd="0" destOrd="0" presId="urn:microsoft.com/office/officeart/2005/8/layout/vList2"/>
    <dgm:cxn modelId="{FAB8CCD9-AD4A-43EB-BC8B-2BEF4F175169}" srcId="{42005BE2-1C00-4285-9CE4-A7AD536CD86B}" destId="{4D4A2630-EB1D-4C7F-9B21-749DDD33DDA2}" srcOrd="2" destOrd="0" parTransId="{ED0963CF-8BC0-4BC4-AB72-3DDF3CC2CA14}" sibTransId="{095024A8-CB18-4EB5-A423-28B27525C2CE}"/>
    <dgm:cxn modelId="{E4FF46DB-A302-4D90-B9C8-40E7718CC6BF}" srcId="{42005BE2-1C00-4285-9CE4-A7AD536CD86B}" destId="{51E6E454-50A9-4223-9D9A-E53763793711}" srcOrd="5" destOrd="0" parTransId="{1D6D13A7-5514-4D2C-ADE0-D5D5369E2263}" sibTransId="{BA8A01D7-F37B-4AFF-A8FA-3E363BCE934B}"/>
    <dgm:cxn modelId="{D92CFCDA-DECD-4E1B-A6DF-983124D79793}" type="presParOf" srcId="{95608145-9BFF-4F20-AFB5-88C8C838D248}" destId="{6F78C27E-434E-44DF-AFD8-F2D2BAB875E6}" srcOrd="0" destOrd="0" presId="urn:microsoft.com/office/officeart/2005/8/layout/vList2"/>
    <dgm:cxn modelId="{72E5B48E-6696-45F5-A1CF-DA83F00D215E}" type="presParOf" srcId="{95608145-9BFF-4F20-AFB5-88C8C838D248}" destId="{1E58BCDC-12D2-4514-A6E0-726339E94294}" srcOrd="1" destOrd="0" presId="urn:microsoft.com/office/officeart/2005/8/layout/vList2"/>
    <dgm:cxn modelId="{F54FE10E-03AF-4E7F-8016-F4CA194E40D8}" type="presParOf" srcId="{95608145-9BFF-4F20-AFB5-88C8C838D248}" destId="{DDEEAA3B-96CA-4B91-88D9-38264B4E5B20}" srcOrd="2" destOrd="0" presId="urn:microsoft.com/office/officeart/2005/8/layout/vList2"/>
    <dgm:cxn modelId="{80BF4A91-EDE1-42B8-9582-67BC8407DE26}" type="presParOf" srcId="{95608145-9BFF-4F20-AFB5-88C8C838D248}" destId="{33D1EB84-8A79-49B1-9F51-542984F8774A}" srcOrd="3" destOrd="0" presId="urn:microsoft.com/office/officeart/2005/8/layout/vList2"/>
    <dgm:cxn modelId="{8B9229E2-5B5A-4632-8158-AFDD2A717AE3}" type="presParOf" srcId="{95608145-9BFF-4F20-AFB5-88C8C838D248}" destId="{60236804-6FCB-4504-8ACE-294D32E823C1}" srcOrd="4" destOrd="0" presId="urn:microsoft.com/office/officeart/2005/8/layout/vList2"/>
    <dgm:cxn modelId="{56C4B351-F6A5-41A9-A8A1-34C1CEDC5032}" type="presParOf" srcId="{95608145-9BFF-4F20-AFB5-88C8C838D248}" destId="{39B73D8B-2B96-4DFF-A5AA-97584ADAA59C}" srcOrd="5" destOrd="0" presId="urn:microsoft.com/office/officeart/2005/8/layout/vList2"/>
    <dgm:cxn modelId="{C3987F82-B7FF-41C9-A43D-94C26A04202F}" type="presParOf" srcId="{95608145-9BFF-4F20-AFB5-88C8C838D248}" destId="{4E05A3C3-8851-4EB1-9EB3-0506478CE23F}" srcOrd="6" destOrd="0" presId="urn:microsoft.com/office/officeart/2005/8/layout/vList2"/>
    <dgm:cxn modelId="{50BA7066-7218-4540-B339-00053A04C9DC}" type="presParOf" srcId="{95608145-9BFF-4F20-AFB5-88C8C838D248}" destId="{F2B16B74-3E83-48F5-9840-E29A2D2C4835}" srcOrd="7" destOrd="0" presId="urn:microsoft.com/office/officeart/2005/8/layout/vList2"/>
    <dgm:cxn modelId="{BB8E8BAC-EFD7-44F7-B219-7E575B06EB6C}" type="presParOf" srcId="{95608145-9BFF-4F20-AFB5-88C8C838D248}" destId="{392C6C33-A8C2-42F4-A099-948B0A4C27F8}" srcOrd="8" destOrd="0" presId="urn:microsoft.com/office/officeart/2005/8/layout/vList2"/>
    <dgm:cxn modelId="{954BB192-EC26-43A7-90F7-98160BF15306}" type="presParOf" srcId="{95608145-9BFF-4F20-AFB5-88C8C838D248}" destId="{A45455FE-040D-49DF-B61C-F71DE7B30128}" srcOrd="9" destOrd="0" presId="urn:microsoft.com/office/officeart/2005/8/layout/vList2"/>
    <dgm:cxn modelId="{C9005A40-D1D5-4307-A150-B2A91DA1DD35}" type="presParOf" srcId="{95608145-9BFF-4F20-AFB5-88C8C838D248}" destId="{99FF19F2-7E79-4056-9CE5-0981B1C69FC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75D2FC-91B2-4159-9830-DE9DCA114D23}" type="doc">
      <dgm:prSet loTypeId="urn:microsoft.com/office/officeart/2005/8/layout/cycle6" loCatId="cycle" qsTypeId="urn:microsoft.com/office/officeart/2005/8/quickstyle/simple4" qsCatId="simple" csTypeId="urn:microsoft.com/office/officeart/2005/8/colors/accent4_1" csCatId="accent4" phldr="1"/>
      <dgm:spPr/>
    </dgm:pt>
    <dgm:pt modelId="{C579CB03-ED15-4E9D-88BB-10AAAD3B0D54}">
      <dgm:prSet phldrT="[Texte]"/>
      <dgm:spPr/>
      <dgm:t>
        <a:bodyPr/>
        <a:lstStyle/>
        <a:p>
          <a:r>
            <a:rPr lang="fr-FR" dirty="0"/>
            <a:t>Temporalité</a:t>
          </a:r>
        </a:p>
      </dgm:t>
    </dgm:pt>
    <dgm:pt modelId="{0BDE40DD-6B85-4456-851E-10F977EBF389}" type="parTrans" cxnId="{A98A7FA6-387B-4F05-9774-F7F0EDC6DF56}">
      <dgm:prSet/>
      <dgm:spPr/>
      <dgm:t>
        <a:bodyPr/>
        <a:lstStyle/>
        <a:p>
          <a:endParaRPr lang="fr-FR"/>
        </a:p>
      </dgm:t>
    </dgm:pt>
    <dgm:pt modelId="{AC8EAFF7-C286-45B1-9FBC-DA0D35BCCB83}" type="sibTrans" cxnId="{A98A7FA6-387B-4F05-9774-F7F0EDC6DF56}">
      <dgm:prSet/>
      <dgm:spPr/>
      <dgm:t>
        <a:bodyPr/>
        <a:lstStyle/>
        <a:p>
          <a:endParaRPr lang="fr-FR"/>
        </a:p>
      </dgm:t>
    </dgm:pt>
    <dgm:pt modelId="{DAFCE32A-22AC-4632-8325-A6618F346BEE}">
      <dgm:prSet phldrT="[Texte]"/>
      <dgm:spPr/>
      <dgm:t>
        <a:bodyPr/>
        <a:lstStyle/>
        <a:p>
          <a:r>
            <a:rPr lang="fr-FR" dirty="0"/>
            <a:t>Intensité</a:t>
          </a:r>
        </a:p>
      </dgm:t>
    </dgm:pt>
    <dgm:pt modelId="{805CDD87-3356-4079-BCEA-2DF03BE00B74}" type="parTrans" cxnId="{B035F32D-0814-44B9-AC23-9E64C8B689B6}">
      <dgm:prSet/>
      <dgm:spPr/>
      <dgm:t>
        <a:bodyPr/>
        <a:lstStyle/>
        <a:p>
          <a:endParaRPr lang="fr-FR"/>
        </a:p>
      </dgm:t>
    </dgm:pt>
    <dgm:pt modelId="{A2093B8A-896F-4F0C-A1AA-19725D8EB11D}" type="sibTrans" cxnId="{B035F32D-0814-44B9-AC23-9E64C8B689B6}">
      <dgm:prSet/>
      <dgm:spPr/>
      <dgm:t>
        <a:bodyPr/>
        <a:lstStyle/>
        <a:p>
          <a:endParaRPr lang="fr-FR"/>
        </a:p>
      </dgm:t>
    </dgm:pt>
    <dgm:pt modelId="{96DD12ED-5CBE-4F48-B96F-7203AC526F19}">
      <dgm:prSet phldrT="[Texte]"/>
      <dgm:spPr/>
      <dgm:t>
        <a:bodyPr/>
        <a:lstStyle/>
        <a:p>
          <a:r>
            <a:rPr lang="fr-FR" dirty="0"/>
            <a:t>Dispositifs</a:t>
          </a:r>
        </a:p>
      </dgm:t>
    </dgm:pt>
    <dgm:pt modelId="{1DD195C5-BE94-45C6-BD25-F002F17B460F}" type="parTrans" cxnId="{CF586B78-CDA6-4820-B9BB-812BE6B68A10}">
      <dgm:prSet/>
      <dgm:spPr/>
      <dgm:t>
        <a:bodyPr/>
        <a:lstStyle/>
        <a:p>
          <a:endParaRPr lang="fr-FR"/>
        </a:p>
      </dgm:t>
    </dgm:pt>
    <dgm:pt modelId="{F91AA0F8-139F-4AFC-82D4-A3EFAF0CA1B3}" type="sibTrans" cxnId="{CF586B78-CDA6-4820-B9BB-812BE6B68A10}">
      <dgm:prSet/>
      <dgm:spPr/>
      <dgm:t>
        <a:bodyPr/>
        <a:lstStyle/>
        <a:p>
          <a:endParaRPr lang="fr-FR"/>
        </a:p>
      </dgm:t>
    </dgm:pt>
    <dgm:pt modelId="{6FF709AA-45D0-4D4C-89CF-6D64254FCF59}">
      <dgm:prSet phldrT="[Texte]"/>
      <dgm:spPr/>
      <dgm:t>
        <a:bodyPr/>
        <a:lstStyle/>
        <a:p>
          <a:r>
            <a:rPr lang="fr-FR" dirty="0"/>
            <a:t>Secteurs sociaux</a:t>
          </a:r>
        </a:p>
      </dgm:t>
    </dgm:pt>
    <dgm:pt modelId="{36BB49DB-8F8C-46DC-B684-5DD7CC6B2D67}" type="parTrans" cxnId="{50BC900C-AA9E-4A80-A006-E073B9E99BB8}">
      <dgm:prSet/>
      <dgm:spPr/>
      <dgm:t>
        <a:bodyPr/>
        <a:lstStyle/>
        <a:p>
          <a:endParaRPr lang="fr-FR"/>
        </a:p>
      </dgm:t>
    </dgm:pt>
    <dgm:pt modelId="{01488990-A078-42C0-81DE-737039889DB2}" type="sibTrans" cxnId="{50BC900C-AA9E-4A80-A006-E073B9E99BB8}">
      <dgm:prSet/>
      <dgm:spPr/>
      <dgm:t>
        <a:bodyPr/>
        <a:lstStyle/>
        <a:p>
          <a:endParaRPr lang="fr-FR"/>
        </a:p>
      </dgm:t>
    </dgm:pt>
    <dgm:pt modelId="{84A2B839-4A7F-4014-AF4D-857A03236E93}">
      <dgm:prSet phldrT="[Texte]"/>
      <dgm:spPr/>
      <dgm:t>
        <a:bodyPr/>
        <a:lstStyle/>
        <a:p>
          <a:r>
            <a:rPr lang="fr-FR" dirty="0"/>
            <a:t>Dynamique de mobilisation</a:t>
          </a:r>
        </a:p>
      </dgm:t>
    </dgm:pt>
    <dgm:pt modelId="{C8F87847-1C06-40C7-8545-FB0A8E86AC83}" type="parTrans" cxnId="{D4284932-8636-46DE-B23E-08B819081E89}">
      <dgm:prSet/>
      <dgm:spPr/>
      <dgm:t>
        <a:bodyPr/>
        <a:lstStyle/>
        <a:p>
          <a:endParaRPr lang="fr-FR"/>
        </a:p>
      </dgm:t>
    </dgm:pt>
    <dgm:pt modelId="{A5F6111B-6DF6-40F8-8275-66DEFB2B789A}" type="sibTrans" cxnId="{D4284932-8636-46DE-B23E-08B819081E89}">
      <dgm:prSet/>
      <dgm:spPr/>
      <dgm:t>
        <a:bodyPr/>
        <a:lstStyle/>
        <a:p>
          <a:endParaRPr lang="fr-FR"/>
        </a:p>
      </dgm:t>
    </dgm:pt>
    <dgm:pt modelId="{92A95ED6-5E99-47BF-B601-00375661FB7B}">
      <dgm:prSet phldrT="[Texte]"/>
      <dgm:spPr/>
      <dgm:t>
        <a:bodyPr/>
        <a:lstStyle/>
        <a:p>
          <a:r>
            <a:rPr lang="fr-FR" dirty="0"/>
            <a:t>Type de partenariat</a:t>
          </a:r>
        </a:p>
      </dgm:t>
    </dgm:pt>
    <dgm:pt modelId="{F358228F-0413-4A01-AB02-3BD631F655A2}" type="parTrans" cxnId="{FDA6C438-CC20-44A3-A7EF-33A59B7B1E09}">
      <dgm:prSet/>
      <dgm:spPr/>
      <dgm:t>
        <a:bodyPr/>
        <a:lstStyle/>
        <a:p>
          <a:endParaRPr lang="fr-FR"/>
        </a:p>
      </dgm:t>
    </dgm:pt>
    <dgm:pt modelId="{17C130E2-B5FB-4F5F-B289-B74A1BFE028E}" type="sibTrans" cxnId="{FDA6C438-CC20-44A3-A7EF-33A59B7B1E09}">
      <dgm:prSet/>
      <dgm:spPr/>
      <dgm:t>
        <a:bodyPr/>
        <a:lstStyle/>
        <a:p>
          <a:endParaRPr lang="fr-FR"/>
        </a:p>
      </dgm:t>
    </dgm:pt>
    <dgm:pt modelId="{B8AA84DD-C5FD-4F7D-B118-4570EA9D3AF8}">
      <dgm:prSet phldrT="[Texte]"/>
      <dgm:spPr/>
      <dgm:t>
        <a:bodyPr/>
        <a:lstStyle/>
        <a:p>
          <a:r>
            <a:rPr lang="fr-FR" dirty="0"/>
            <a:t>Échelle géographique</a:t>
          </a:r>
        </a:p>
      </dgm:t>
    </dgm:pt>
    <dgm:pt modelId="{61C908FA-98F3-451B-A4A4-691C159CCEC3}" type="parTrans" cxnId="{B040EC8B-70D7-4FAD-8119-AED4986685CD}">
      <dgm:prSet/>
      <dgm:spPr/>
      <dgm:t>
        <a:bodyPr/>
        <a:lstStyle/>
        <a:p>
          <a:endParaRPr lang="fr-FR"/>
        </a:p>
      </dgm:t>
    </dgm:pt>
    <dgm:pt modelId="{F423FE8B-1BE1-4262-8F60-7FD269A23AD4}" type="sibTrans" cxnId="{B040EC8B-70D7-4FAD-8119-AED4986685CD}">
      <dgm:prSet/>
      <dgm:spPr/>
      <dgm:t>
        <a:bodyPr/>
        <a:lstStyle/>
        <a:p>
          <a:endParaRPr lang="fr-FR"/>
        </a:p>
      </dgm:t>
    </dgm:pt>
    <dgm:pt modelId="{229BFC9F-A1B7-423A-B86E-35A8D56A7A14}" type="pres">
      <dgm:prSet presAssocID="{F675D2FC-91B2-4159-9830-DE9DCA114D23}" presName="cycle" presStyleCnt="0">
        <dgm:presLayoutVars>
          <dgm:dir/>
          <dgm:resizeHandles val="exact"/>
        </dgm:presLayoutVars>
      </dgm:prSet>
      <dgm:spPr/>
    </dgm:pt>
    <dgm:pt modelId="{045A1E59-26C2-4297-AF2F-D358F5CBFB9D}" type="pres">
      <dgm:prSet presAssocID="{C579CB03-ED15-4E9D-88BB-10AAAD3B0D54}" presName="node" presStyleLbl="node1" presStyleIdx="0" presStyleCnt="7">
        <dgm:presLayoutVars>
          <dgm:bulletEnabled val="1"/>
        </dgm:presLayoutVars>
      </dgm:prSet>
      <dgm:spPr/>
    </dgm:pt>
    <dgm:pt modelId="{89C6DA9F-8C35-4DA0-ACD8-F922E44A2D9E}" type="pres">
      <dgm:prSet presAssocID="{C579CB03-ED15-4E9D-88BB-10AAAD3B0D54}" presName="spNode" presStyleCnt="0"/>
      <dgm:spPr/>
    </dgm:pt>
    <dgm:pt modelId="{BBEC4EE0-A2D0-4842-8029-0C860C5C85CD}" type="pres">
      <dgm:prSet presAssocID="{AC8EAFF7-C286-45B1-9FBC-DA0D35BCCB83}" presName="sibTrans" presStyleLbl="sibTrans1D1" presStyleIdx="0" presStyleCnt="7"/>
      <dgm:spPr/>
    </dgm:pt>
    <dgm:pt modelId="{2421FD00-BD09-48E4-AE52-B3F02AB41BFB}" type="pres">
      <dgm:prSet presAssocID="{DAFCE32A-22AC-4632-8325-A6618F346BEE}" presName="node" presStyleLbl="node1" presStyleIdx="1" presStyleCnt="7">
        <dgm:presLayoutVars>
          <dgm:bulletEnabled val="1"/>
        </dgm:presLayoutVars>
      </dgm:prSet>
      <dgm:spPr/>
    </dgm:pt>
    <dgm:pt modelId="{16442117-B71A-496B-AE47-7D49D020EA59}" type="pres">
      <dgm:prSet presAssocID="{DAFCE32A-22AC-4632-8325-A6618F346BEE}" presName="spNode" presStyleCnt="0"/>
      <dgm:spPr/>
    </dgm:pt>
    <dgm:pt modelId="{49B54473-9B3B-4102-9D30-F015DB2D3BB2}" type="pres">
      <dgm:prSet presAssocID="{A2093B8A-896F-4F0C-A1AA-19725D8EB11D}" presName="sibTrans" presStyleLbl="sibTrans1D1" presStyleIdx="1" presStyleCnt="7"/>
      <dgm:spPr/>
    </dgm:pt>
    <dgm:pt modelId="{694B0F4F-8296-4BE8-880D-3AB846364B1B}" type="pres">
      <dgm:prSet presAssocID="{96DD12ED-5CBE-4F48-B96F-7203AC526F19}" presName="node" presStyleLbl="node1" presStyleIdx="2" presStyleCnt="7">
        <dgm:presLayoutVars>
          <dgm:bulletEnabled val="1"/>
        </dgm:presLayoutVars>
      </dgm:prSet>
      <dgm:spPr/>
    </dgm:pt>
    <dgm:pt modelId="{5BFE7C88-A65B-400B-8AE8-782D2129EA3E}" type="pres">
      <dgm:prSet presAssocID="{96DD12ED-5CBE-4F48-B96F-7203AC526F19}" presName="spNode" presStyleCnt="0"/>
      <dgm:spPr/>
    </dgm:pt>
    <dgm:pt modelId="{1A88C66D-B996-4D5A-897B-82A5844197EA}" type="pres">
      <dgm:prSet presAssocID="{F91AA0F8-139F-4AFC-82D4-A3EFAF0CA1B3}" presName="sibTrans" presStyleLbl="sibTrans1D1" presStyleIdx="2" presStyleCnt="7"/>
      <dgm:spPr/>
    </dgm:pt>
    <dgm:pt modelId="{8A9848CD-4EAD-4213-B9DD-CF73D8DD5BDF}" type="pres">
      <dgm:prSet presAssocID="{6FF709AA-45D0-4D4C-89CF-6D64254FCF59}" presName="node" presStyleLbl="node1" presStyleIdx="3" presStyleCnt="7">
        <dgm:presLayoutVars>
          <dgm:bulletEnabled val="1"/>
        </dgm:presLayoutVars>
      </dgm:prSet>
      <dgm:spPr/>
    </dgm:pt>
    <dgm:pt modelId="{399A32DC-BA0F-4B58-8F79-A5A836D1A490}" type="pres">
      <dgm:prSet presAssocID="{6FF709AA-45D0-4D4C-89CF-6D64254FCF59}" presName="spNode" presStyleCnt="0"/>
      <dgm:spPr/>
    </dgm:pt>
    <dgm:pt modelId="{89425009-378E-419B-A153-51F2FC58A826}" type="pres">
      <dgm:prSet presAssocID="{01488990-A078-42C0-81DE-737039889DB2}" presName="sibTrans" presStyleLbl="sibTrans1D1" presStyleIdx="3" presStyleCnt="7"/>
      <dgm:spPr/>
    </dgm:pt>
    <dgm:pt modelId="{F38AA291-84FE-40AD-A980-A3EE30D0051F}" type="pres">
      <dgm:prSet presAssocID="{84A2B839-4A7F-4014-AF4D-857A03236E93}" presName="node" presStyleLbl="node1" presStyleIdx="4" presStyleCnt="7">
        <dgm:presLayoutVars>
          <dgm:bulletEnabled val="1"/>
        </dgm:presLayoutVars>
      </dgm:prSet>
      <dgm:spPr/>
    </dgm:pt>
    <dgm:pt modelId="{9EBF39DC-58DA-421B-94CD-688A3121797A}" type="pres">
      <dgm:prSet presAssocID="{84A2B839-4A7F-4014-AF4D-857A03236E93}" presName="spNode" presStyleCnt="0"/>
      <dgm:spPr/>
    </dgm:pt>
    <dgm:pt modelId="{7ACAF66C-9EB4-455D-92AC-874ABB1F43EE}" type="pres">
      <dgm:prSet presAssocID="{A5F6111B-6DF6-40F8-8275-66DEFB2B789A}" presName="sibTrans" presStyleLbl="sibTrans1D1" presStyleIdx="4" presStyleCnt="7"/>
      <dgm:spPr/>
    </dgm:pt>
    <dgm:pt modelId="{68FD3DEC-235F-498D-8966-B7852D3020F2}" type="pres">
      <dgm:prSet presAssocID="{92A95ED6-5E99-47BF-B601-00375661FB7B}" presName="node" presStyleLbl="node1" presStyleIdx="5" presStyleCnt="7">
        <dgm:presLayoutVars>
          <dgm:bulletEnabled val="1"/>
        </dgm:presLayoutVars>
      </dgm:prSet>
      <dgm:spPr/>
    </dgm:pt>
    <dgm:pt modelId="{C3A1FC50-A01D-453E-9C62-1A835AC745EB}" type="pres">
      <dgm:prSet presAssocID="{92A95ED6-5E99-47BF-B601-00375661FB7B}" presName="spNode" presStyleCnt="0"/>
      <dgm:spPr/>
    </dgm:pt>
    <dgm:pt modelId="{BFA56B27-6F2E-4A52-B89A-547943FAA3E7}" type="pres">
      <dgm:prSet presAssocID="{17C130E2-B5FB-4F5F-B289-B74A1BFE028E}" presName="sibTrans" presStyleLbl="sibTrans1D1" presStyleIdx="5" presStyleCnt="7"/>
      <dgm:spPr/>
    </dgm:pt>
    <dgm:pt modelId="{434F352E-15A9-44AD-866D-2392A3397648}" type="pres">
      <dgm:prSet presAssocID="{B8AA84DD-C5FD-4F7D-B118-4570EA9D3AF8}" presName="node" presStyleLbl="node1" presStyleIdx="6" presStyleCnt="7">
        <dgm:presLayoutVars>
          <dgm:bulletEnabled val="1"/>
        </dgm:presLayoutVars>
      </dgm:prSet>
      <dgm:spPr/>
    </dgm:pt>
    <dgm:pt modelId="{32357BFD-4E22-4E20-A7CE-534D626DE263}" type="pres">
      <dgm:prSet presAssocID="{B8AA84DD-C5FD-4F7D-B118-4570EA9D3AF8}" presName="spNode" presStyleCnt="0"/>
      <dgm:spPr/>
    </dgm:pt>
    <dgm:pt modelId="{3BDB21F8-CA2B-458F-A183-EF3EF257779A}" type="pres">
      <dgm:prSet presAssocID="{F423FE8B-1BE1-4262-8F60-7FD269A23AD4}" presName="sibTrans" presStyleLbl="sibTrans1D1" presStyleIdx="6" presStyleCnt="7"/>
      <dgm:spPr/>
    </dgm:pt>
  </dgm:ptLst>
  <dgm:cxnLst>
    <dgm:cxn modelId="{5D82BB09-ACA6-4EDC-B920-356A42475A86}" type="presOf" srcId="{AC8EAFF7-C286-45B1-9FBC-DA0D35BCCB83}" destId="{BBEC4EE0-A2D0-4842-8029-0C860C5C85CD}" srcOrd="0" destOrd="0" presId="urn:microsoft.com/office/officeart/2005/8/layout/cycle6"/>
    <dgm:cxn modelId="{50BC900C-AA9E-4A80-A006-E073B9E99BB8}" srcId="{F675D2FC-91B2-4159-9830-DE9DCA114D23}" destId="{6FF709AA-45D0-4D4C-89CF-6D64254FCF59}" srcOrd="3" destOrd="0" parTransId="{36BB49DB-8F8C-46DC-B684-5DD7CC6B2D67}" sibTransId="{01488990-A078-42C0-81DE-737039889DB2}"/>
    <dgm:cxn modelId="{A316982D-974D-4C27-A87A-07A80FABC7AE}" type="presOf" srcId="{F675D2FC-91B2-4159-9830-DE9DCA114D23}" destId="{229BFC9F-A1B7-423A-B86E-35A8D56A7A14}" srcOrd="0" destOrd="0" presId="urn:microsoft.com/office/officeart/2005/8/layout/cycle6"/>
    <dgm:cxn modelId="{B035F32D-0814-44B9-AC23-9E64C8B689B6}" srcId="{F675D2FC-91B2-4159-9830-DE9DCA114D23}" destId="{DAFCE32A-22AC-4632-8325-A6618F346BEE}" srcOrd="1" destOrd="0" parTransId="{805CDD87-3356-4079-BCEA-2DF03BE00B74}" sibTransId="{A2093B8A-896F-4F0C-A1AA-19725D8EB11D}"/>
    <dgm:cxn modelId="{D4284932-8636-46DE-B23E-08B819081E89}" srcId="{F675D2FC-91B2-4159-9830-DE9DCA114D23}" destId="{84A2B839-4A7F-4014-AF4D-857A03236E93}" srcOrd="4" destOrd="0" parTransId="{C8F87847-1C06-40C7-8545-FB0A8E86AC83}" sibTransId="{A5F6111B-6DF6-40F8-8275-66DEFB2B789A}"/>
    <dgm:cxn modelId="{FDA6C438-CC20-44A3-A7EF-33A59B7B1E09}" srcId="{F675D2FC-91B2-4159-9830-DE9DCA114D23}" destId="{92A95ED6-5E99-47BF-B601-00375661FB7B}" srcOrd="5" destOrd="0" parTransId="{F358228F-0413-4A01-AB02-3BD631F655A2}" sibTransId="{17C130E2-B5FB-4F5F-B289-B74A1BFE028E}"/>
    <dgm:cxn modelId="{02453440-4844-4D6C-87F9-BFB5739E78DC}" type="presOf" srcId="{92A95ED6-5E99-47BF-B601-00375661FB7B}" destId="{68FD3DEC-235F-498D-8966-B7852D3020F2}" srcOrd="0" destOrd="0" presId="urn:microsoft.com/office/officeart/2005/8/layout/cycle6"/>
    <dgm:cxn modelId="{212FDE61-3B37-4BA8-B3DF-E330CCC61E01}" type="presOf" srcId="{84A2B839-4A7F-4014-AF4D-857A03236E93}" destId="{F38AA291-84FE-40AD-A980-A3EE30D0051F}" srcOrd="0" destOrd="0" presId="urn:microsoft.com/office/officeart/2005/8/layout/cycle6"/>
    <dgm:cxn modelId="{33580646-8FAF-4629-9C46-278243F48F7A}" type="presOf" srcId="{F423FE8B-1BE1-4262-8F60-7FD269A23AD4}" destId="{3BDB21F8-CA2B-458F-A183-EF3EF257779A}" srcOrd="0" destOrd="0" presId="urn:microsoft.com/office/officeart/2005/8/layout/cycle6"/>
    <dgm:cxn modelId="{B6C81E46-87BF-4995-A519-A5E336CBB553}" type="presOf" srcId="{B8AA84DD-C5FD-4F7D-B118-4570EA9D3AF8}" destId="{434F352E-15A9-44AD-866D-2392A3397648}" srcOrd="0" destOrd="0" presId="urn:microsoft.com/office/officeart/2005/8/layout/cycle6"/>
    <dgm:cxn modelId="{A34BE353-CF44-462B-A36F-C2EA2FEF48D8}" type="presOf" srcId="{C579CB03-ED15-4E9D-88BB-10AAAD3B0D54}" destId="{045A1E59-26C2-4297-AF2F-D358F5CBFB9D}" srcOrd="0" destOrd="0" presId="urn:microsoft.com/office/officeart/2005/8/layout/cycle6"/>
    <dgm:cxn modelId="{6A9E6C75-9F9A-426A-9338-ABD92D4E37CB}" type="presOf" srcId="{DAFCE32A-22AC-4632-8325-A6618F346BEE}" destId="{2421FD00-BD09-48E4-AE52-B3F02AB41BFB}" srcOrd="0" destOrd="0" presId="urn:microsoft.com/office/officeart/2005/8/layout/cycle6"/>
    <dgm:cxn modelId="{CF586B78-CDA6-4820-B9BB-812BE6B68A10}" srcId="{F675D2FC-91B2-4159-9830-DE9DCA114D23}" destId="{96DD12ED-5CBE-4F48-B96F-7203AC526F19}" srcOrd="2" destOrd="0" parTransId="{1DD195C5-BE94-45C6-BD25-F002F17B460F}" sibTransId="{F91AA0F8-139F-4AFC-82D4-A3EFAF0CA1B3}"/>
    <dgm:cxn modelId="{B040EC8B-70D7-4FAD-8119-AED4986685CD}" srcId="{F675D2FC-91B2-4159-9830-DE9DCA114D23}" destId="{B8AA84DD-C5FD-4F7D-B118-4570EA9D3AF8}" srcOrd="6" destOrd="0" parTransId="{61C908FA-98F3-451B-A4A4-691C159CCEC3}" sibTransId="{F423FE8B-1BE1-4262-8F60-7FD269A23AD4}"/>
    <dgm:cxn modelId="{F818B28F-3C2A-4231-8617-3BF2EE6F5DC5}" type="presOf" srcId="{01488990-A078-42C0-81DE-737039889DB2}" destId="{89425009-378E-419B-A153-51F2FC58A826}" srcOrd="0" destOrd="0" presId="urn:microsoft.com/office/officeart/2005/8/layout/cycle6"/>
    <dgm:cxn modelId="{7BEEDD95-2643-4D8B-9EC3-48DDC682100B}" type="presOf" srcId="{A2093B8A-896F-4F0C-A1AA-19725D8EB11D}" destId="{49B54473-9B3B-4102-9D30-F015DB2D3BB2}" srcOrd="0" destOrd="0" presId="urn:microsoft.com/office/officeart/2005/8/layout/cycle6"/>
    <dgm:cxn modelId="{C2525996-FF09-4037-8510-7CD10299FA73}" type="presOf" srcId="{17C130E2-B5FB-4F5F-B289-B74A1BFE028E}" destId="{BFA56B27-6F2E-4A52-B89A-547943FAA3E7}" srcOrd="0" destOrd="0" presId="urn:microsoft.com/office/officeart/2005/8/layout/cycle6"/>
    <dgm:cxn modelId="{A98A7FA6-387B-4F05-9774-F7F0EDC6DF56}" srcId="{F675D2FC-91B2-4159-9830-DE9DCA114D23}" destId="{C579CB03-ED15-4E9D-88BB-10AAAD3B0D54}" srcOrd="0" destOrd="0" parTransId="{0BDE40DD-6B85-4456-851E-10F977EBF389}" sibTransId="{AC8EAFF7-C286-45B1-9FBC-DA0D35BCCB83}"/>
    <dgm:cxn modelId="{4A3841B0-EC46-4101-A1DA-27D9E7DF4883}" type="presOf" srcId="{6FF709AA-45D0-4D4C-89CF-6D64254FCF59}" destId="{8A9848CD-4EAD-4213-B9DD-CF73D8DD5BDF}" srcOrd="0" destOrd="0" presId="urn:microsoft.com/office/officeart/2005/8/layout/cycle6"/>
    <dgm:cxn modelId="{C417D3D1-3859-4FFB-A85E-CEC2C2A178A9}" type="presOf" srcId="{A5F6111B-6DF6-40F8-8275-66DEFB2B789A}" destId="{7ACAF66C-9EB4-455D-92AC-874ABB1F43EE}" srcOrd="0" destOrd="0" presId="urn:microsoft.com/office/officeart/2005/8/layout/cycle6"/>
    <dgm:cxn modelId="{889BFAD9-C58B-42C2-BE18-993963C76592}" type="presOf" srcId="{F91AA0F8-139F-4AFC-82D4-A3EFAF0CA1B3}" destId="{1A88C66D-B996-4D5A-897B-82A5844197EA}" srcOrd="0" destOrd="0" presId="urn:microsoft.com/office/officeart/2005/8/layout/cycle6"/>
    <dgm:cxn modelId="{50D880E4-773D-4B7E-8C88-9EBAC2CEB971}" type="presOf" srcId="{96DD12ED-5CBE-4F48-B96F-7203AC526F19}" destId="{694B0F4F-8296-4BE8-880D-3AB846364B1B}" srcOrd="0" destOrd="0" presId="urn:microsoft.com/office/officeart/2005/8/layout/cycle6"/>
    <dgm:cxn modelId="{18BC286A-57A6-45BE-B5BC-6AD7A2FADFB0}" type="presParOf" srcId="{229BFC9F-A1B7-423A-B86E-35A8D56A7A14}" destId="{045A1E59-26C2-4297-AF2F-D358F5CBFB9D}" srcOrd="0" destOrd="0" presId="urn:microsoft.com/office/officeart/2005/8/layout/cycle6"/>
    <dgm:cxn modelId="{4EA25268-5A7A-450F-B72F-7B61DBE74A35}" type="presParOf" srcId="{229BFC9F-A1B7-423A-B86E-35A8D56A7A14}" destId="{89C6DA9F-8C35-4DA0-ACD8-F922E44A2D9E}" srcOrd="1" destOrd="0" presId="urn:microsoft.com/office/officeart/2005/8/layout/cycle6"/>
    <dgm:cxn modelId="{6234861A-8835-4299-8F7F-139D7BC6CB08}" type="presParOf" srcId="{229BFC9F-A1B7-423A-B86E-35A8D56A7A14}" destId="{BBEC4EE0-A2D0-4842-8029-0C860C5C85CD}" srcOrd="2" destOrd="0" presId="urn:microsoft.com/office/officeart/2005/8/layout/cycle6"/>
    <dgm:cxn modelId="{A73059EF-3FDC-4EA1-81F0-CAA98342987D}" type="presParOf" srcId="{229BFC9F-A1B7-423A-B86E-35A8D56A7A14}" destId="{2421FD00-BD09-48E4-AE52-B3F02AB41BFB}" srcOrd="3" destOrd="0" presId="urn:microsoft.com/office/officeart/2005/8/layout/cycle6"/>
    <dgm:cxn modelId="{7BE6929F-904E-450A-A6C0-0D217E33DCB1}" type="presParOf" srcId="{229BFC9F-A1B7-423A-B86E-35A8D56A7A14}" destId="{16442117-B71A-496B-AE47-7D49D020EA59}" srcOrd="4" destOrd="0" presId="urn:microsoft.com/office/officeart/2005/8/layout/cycle6"/>
    <dgm:cxn modelId="{8E2645F3-6330-46B8-B04C-36B4F038CEEF}" type="presParOf" srcId="{229BFC9F-A1B7-423A-B86E-35A8D56A7A14}" destId="{49B54473-9B3B-4102-9D30-F015DB2D3BB2}" srcOrd="5" destOrd="0" presId="urn:microsoft.com/office/officeart/2005/8/layout/cycle6"/>
    <dgm:cxn modelId="{C2521DA4-7AE5-4DB8-953E-B0ED9474CE7D}" type="presParOf" srcId="{229BFC9F-A1B7-423A-B86E-35A8D56A7A14}" destId="{694B0F4F-8296-4BE8-880D-3AB846364B1B}" srcOrd="6" destOrd="0" presId="urn:microsoft.com/office/officeart/2005/8/layout/cycle6"/>
    <dgm:cxn modelId="{03207EB4-C54F-4405-8F8A-A6000FC68CDF}" type="presParOf" srcId="{229BFC9F-A1B7-423A-B86E-35A8D56A7A14}" destId="{5BFE7C88-A65B-400B-8AE8-782D2129EA3E}" srcOrd="7" destOrd="0" presId="urn:microsoft.com/office/officeart/2005/8/layout/cycle6"/>
    <dgm:cxn modelId="{69AB072E-A5E1-41A5-AC1A-BB343F8C4F47}" type="presParOf" srcId="{229BFC9F-A1B7-423A-B86E-35A8D56A7A14}" destId="{1A88C66D-B996-4D5A-897B-82A5844197EA}" srcOrd="8" destOrd="0" presId="urn:microsoft.com/office/officeart/2005/8/layout/cycle6"/>
    <dgm:cxn modelId="{919014FD-9747-445A-A4B5-489AE459C690}" type="presParOf" srcId="{229BFC9F-A1B7-423A-B86E-35A8D56A7A14}" destId="{8A9848CD-4EAD-4213-B9DD-CF73D8DD5BDF}" srcOrd="9" destOrd="0" presId="urn:microsoft.com/office/officeart/2005/8/layout/cycle6"/>
    <dgm:cxn modelId="{16202616-4384-4777-BD98-F38B60FC4077}" type="presParOf" srcId="{229BFC9F-A1B7-423A-B86E-35A8D56A7A14}" destId="{399A32DC-BA0F-4B58-8F79-A5A836D1A490}" srcOrd="10" destOrd="0" presId="urn:microsoft.com/office/officeart/2005/8/layout/cycle6"/>
    <dgm:cxn modelId="{79A9B609-0926-4480-94DF-327E9877B789}" type="presParOf" srcId="{229BFC9F-A1B7-423A-B86E-35A8D56A7A14}" destId="{89425009-378E-419B-A153-51F2FC58A826}" srcOrd="11" destOrd="0" presId="urn:microsoft.com/office/officeart/2005/8/layout/cycle6"/>
    <dgm:cxn modelId="{98B25ADD-C38E-4ABC-819B-6104A08B3708}" type="presParOf" srcId="{229BFC9F-A1B7-423A-B86E-35A8D56A7A14}" destId="{F38AA291-84FE-40AD-A980-A3EE30D0051F}" srcOrd="12" destOrd="0" presId="urn:microsoft.com/office/officeart/2005/8/layout/cycle6"/>
    <dgm:cxn modelId="{3DA35B35-9EA0-42E8-BE01-532CA2823DE8}" type="presParOf" srcId="{229BFC9F-A1B7-423A-B86E-35A8D56A7A14}" destId="{9EBF39DC-58DA-421B-94CD-688A3121797A}" srcOrd="13" destOrd="0" presId="urn:microsoft.com/office/officeart/2005/8/layout/cycle6"/>
    <dgm:cxn modelId="{53B9F14A-ED37-4E47-AD3A-62175EDB779D}" type="presParOf" srcId="{229BFC9F-A1B7-423A-B86E-35A8D56A7A14}" destId="{7ACAF66C-9EB4-455D-92AC-874ABB1F43EE}" srcOrd="14" destOrd="0" presId="urn:microsoft.com/office/officeart/2005/8/layout/cycle6"/>
    <dgm:cxn modelId="{4C66995A-3D25-4791-A410-5672F50B4AA7}" type="presParOf" srcId="{229BFC9F-A1B7-423A-B86E-35A8D56A7A14}" destId="{68FD3DEC-235F-498D-8966-B7852D3020F2}" srcOrd="15" destOrd="0" presId="urn:microsoft.com/office/officeart/2005/8/layout/cycle6"/>
    <dgm:cxn modelId="{CDEF6533-EA78-4790-B30A-C96747D71CE9}" type="presParOf" srcId="{229BFC9F-A1B7-423A-B86E-35A8D56A7A14}" destId="{C3A1FC50-A01D-453E-9C62-1A835AC745EB}" srcOrd="16" destOrd="0" presId="urn:microsoft.com/office/officeart/2005/8/layout/cycle6"/>
    <dgm:cxn modelId="{7A25F5AE-9DC3-4969-9F53-13E418CADC36}" type="presParOf" srcId="{229BFC9F-A1B7-423A-B86E-35A8D56A7A14}" destId="{BFA56B27-6F2E-4A52-B89A-547943FAA3E7}" srcOrd="17" destOrd="0" presId="urn:microsoft.com/office/officeart/2005/8/layout/cycle6"/>
    <dgm:cxn modelId="{BF34AFA0-E912-4C00-9DCC-90DD0E99B779}" type="presParOf" srcId="{229BFC9F-A1B7-423A-B86E-35A8D56A7A14}" destId="{434F352E-15A9-44AD-866D-2392A3397648}" srcOrd="18" destOrd="0" presId="urn:microsoft.com/office/officeart/2005/8/layout/cycle6"/>
    <dgm:cxn modelId="{A1EDC76F-D444-49C2-A647-0483D8E40219}" type="presParOf" srcId="{229BFC9F-A1B7-423A-B86E-35A8D56A7A14}" destId="{32357BFD-4E22-4E20-A7CE-534D626DE263}" srcOrd="19" destOrd="0" presId="urn:microsoft.com/office/officeart/2005/8/layout/cycle6"/>
    <dgm:cxn modelId="{84ACCD76-6E2D-4AF1-B260-BB043F1A7D1E}" type="presParOf" srcId="{229BFC9F-A1B7-423A-B86E-35A8D56A7A14}" destId="{3BDB21F8-CA2B-458F-A183-EF3EF257779A}" srcOrd="20"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8C27E-434E-44DF-AFD8-F2D2BAB875E6}">
      <dsp:nvSpPr>
        <dsp:cNvPr id="0" name=""/>
        <dsp:cNvSpPr/>
      </dsp:nvSpPr>
      <dsp:spPr>
        <a:xfrm>
          <a:off x="0" y="9669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Photo language : </a:t>
          </a:r>
          <a:r>
            <a:rPr lang="en-US" sz="2200" kern="1200" dirty="0" err="1"/>
            <a:t>liste</a:t>
          </a:r>
          <a:r>
            <a:rPr lang="en-US" sz="2200" kern="1200" dirty="0"/>
            <a:t> </a:t>
          </a:r>
          <a:r>
            <a:rPr lang="en-US" sz="2200" kern="1200" dirty="0" err="1"/>
            <a:t>ou</a:t>
          </a:r>
          <a:r>
            <a:rPr lang="en-US" sz="2200" kern="1200" dirty="0"/>
            <a:t> </a:t>
          </a:r>
          <a:r>
            <a:rPr lang="en-US" sz="2200" kern="1200" dirty="0" err="1"/>
            <a:t>spontané</a:t>
          </a:r>
          <a:endParaRPr lang="en-US" sz="2200" kern="1200" dirty="0"/>
        </a:p>
      </dsp:txBody>
      <dsp:txXfrm>
        <a:off x="24502" y="121199"/>
        <a:ext cx="5602833" cy="452926"/>
      </dsp:txXfrm>
    </dsp:sp>
    <dsp:sp modelId="{DDEEAA3B-96CA-4B91-88D9-38264B4E5B20}">
      <dsp:nvSpPr>
        <dsp:cNvPr id="0" name=""/>
        <dsp:cNvSpPr/>
      </dsp:nvSpPr>
      <dsp:spPr>
        <a:xfrm>
          <a:off x="0" y="66198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t>Echelle d’appréciation / humeur</a:t>
          </a:r>
          <a:endParaRPr lang="en-US" sz="2200" kern="1200" dirty="0"/>
        </a:p>
      </dsp:txBody>
      <dsp:txXfrm>
        <a:off x="24502" y="686489"/>
        <a:ext cx="5602833" cy="452926"/>
      </dsp:txXfrm>
    </dsp:sp>
    <dsp:sp modelId="{60236804-6FCB-4504-8ACE-294D32E823C1}">
      <dsp:nvSpPr>
        <dsp:cNvPr id="0" name=""/>
        <dsp:cNvSpPr/>
      </dsp:nvSpPr>
      <dsp:spPr>
        <a:xfrm>
          <a:off x="0" y="122727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Cadran</a:t>
          </a:r>
          <a:r>
            <a:rPr lang="en-US" sz="2200" kern="1200" dirty="0"/>
            <a:t> physique</a:t>
          </a:r>
        </a:p>
      </dsp:txBody>
      <dsp:txXfrm>
        <a:off x="24502" y="1251779"/>
        <a:ext cx="5602833" cy="452926"/>
      </dsp:txXfrm>
    </dsp:sp>
    <dsp:sp modelId="{4E05A3C3-8851-4EB1-9EB3-0506478CE23F}">
      <dsp:nvSpPr>
        <dsp:cNvPr id="0" name=""/>
        <dsp:cNvSpPr/>
      </dsp:nvSpPr>
      <dsp:spPr>
        <a:xfrm>
          <a:off x="0" y="179256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t>Se présenter en binôme</a:t>
          </a:r>
        </a:p>
      </dsp:txBody>
      <dsp:txXfrm>
        <a:off x="24502" y="1817069"/>
        <a:ext cx="5602833" cy="452926"/>
      </dsp:txXfrm>
    </dsp:sp>
    <dsp:sp modelId="{99FF19F2-7E79-4056-9CE5-0981B1C69FCC}">
      <dsp:nvSpPr>
        <dsp:cNvPr id="0" name=""/>
        <dsp:cNvSpPr/>
      </dsp:nvSpPr>
      <dsp:spPr>
        <a:xfrm>
          <a:off x="0" y="235785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Règles</a:t>
          </a:r>
          <a:endParaRPr lang="en-US" sz="2200" kern="1200" dirty="0"/>
        </a:p>
      </dsp:txBody>
      <dsp:txXfrm>
        <a:off x="24502" y="2382359"/>
        <a:ext cx="5602833" cy="452926"/>
      </dsp:txXfrm>
    </dsp:sp>
    <dsp:sp modelId="{5C80213D-1C50-454B-AD0B-DB077B73DDC0}">
      <dsp:nvSpPr>
        <dsp:cNvPr id="0" name=""/>
        <dsp:cNvSpPr/>
      </dsp:nvSpPr>
      <dsp:spPr>
        <a:xfrm>
          <a:off x="0" y="292314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Provenance</a:t>
          </a:r>
        </a:p>
      </dsp:txBody>
      <dsp:txXfrm>
        <a:off x="24502" y="2947650"/>
        <a:ext cx="5602833" cy="452926"/>
      </dsp:txXfrm>
    </dsp:sp>
    <dsp:sp modelId="{1CD3677E-0373-4072-AE2D-1EFC25EA979D}">
      <dsp:nvSpPr>
        <dsp:cNvPr id="0" name=""/>
        <dsp:cNvSpPr/>
      </dsp:nvSpPr>
      <dsp:spPr>
        <a:xfrm>
          <a:off x="0" y="348843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Jeux : couleurs, etc.</a:t>
          </a:r>
        </a:p>
      </dsp:txBody>
      <dsp:txXfrm>
        <a:off x="24502" y="3512940"/>
        <a:ext cx="5602833" cy="452926"/>
      </dsp:txXfrm>
    </dsp:sp>
    <dsp:sp modelId="{FC78A1C5-1409-4307-A846-6964173ABAD0}">
      <dsp:nvSpPr>
        <dsp:cNvPr id="0" name=""/>
        <dsp:cNvSpPr/>
      </dsp:nvSpPr>
      <dsp:spPr>
        <a:xfrm>
          <a:off x="0" y="405372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Récit</a:t>
          </a:r>
          <a:r>
            <a:rPr lang="en-US" sz="2200" kern="1200" dirty="0"/>
            <a:t> de </a:t>
          </a:r>
          <a:r>
            <a:rPr lang="en-US" sz="2200" kern="1200" dirty="0" err="1"/>
            <a:t>soi</a:t>
          </a:r>
          <a:endParaRPr lang="en-US" sz="2200" kern="1200" dirty="0"/>
        </a:p>
      </dsp:txBody>
      <dsp:txXfrm>
        <a:off x="24502" y="4078230"/>
        <a:ext cx="5602833" cy="452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8C27E-434E-44DF-AFD8-F2D2BAB875E6}">
      <dsp:nvSpPr>
        <dsp:cNvPr id="0" name=""/>
        <dsp:cNvSpPr/>
      </dsp:nvSpPr>
      <dsp:spPr>
        <a:xfrm>
          <a:off x="0" y="35300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La rivière du doute</a:t>
          </a:r>
        </a:p>
      </dsp:txBody>
      <dsp:txXfrm>
        <a:off x="30071" y="383076"/>
        <a:ext cx="5598623" cy="555862"/>
      </dsp:txXfrm>
    </dsp:sp>
    <dsp:sp modelId="{DDEEAA3B-96CA-4B91-88D9-38264B4E5B20}">
      <dsp:nvSpPr>
        <dsp:cNvPr id="0" name=""/>
        <dsp:cNvSpPr/>
      </dsp:nvSpPr>
      <dsp:spPr>
        <a:xfrm>
          <a:off x="0" y="104677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 mur de post-it / le design </a:t>
          </a:r>
          <a:r>
            <a:rPr lang="fr-FR" sz="2700" kern="1200" dirty="0" err="1"/>
            <a:t>thinking</a:t>
          </a:r>
          <a:endParaRPr lang="en-US" sz="2700" kern="1200" dirty="0"/>
        </a:p>
      </dsp:txBody>
      <dsp:txXfrm>
        <a:off x="30071" y="1076841"/>
        <a:ext cx="5598623" cy="555862"/>
      </dsp:txXfrm>
    </dsp:sp>
    <dsp:sp modelId="{60236804-6FCB-4504-8ACE-294D32E823C1}">
      <dsp:nvSpPr>
        <dsp:cNvPr id="0" name=""/>
        <dsp:cNvSpPr/>
      </dsp:nvSpPr>
      <dsp:spPr>
        <a:xfrm>
          <a:off x="0" y="174053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Le photo language</a:t>
          </a:r>
        </a:p>
      </dsp:txBody>
      <dsp:txXfrm>
        <a:off x="30071" y="1770606"/>
        <a:ext cx="5598623" cy="555862"/>
      </dsp:txXfrm>
    </dsp:sp>
    <dsp:sp modelId="{4E05A3C3-8851-4EB1-9EB3-0506478CE23F}">
      <dsp:nvSpPr>
        <dsp:cNvPr id="0" name=""/>
        <dsp:cNvSpPr/>
      </dsp:nvSpPr>
      <dsp:spPr>
        <a:xfrm>
          <a:off x="0" y="243430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 world café</a:t>
          </a:r>
        </a:p>
      </dsp:txBody>
      <dsp:txXfrm>
        <a:off x="30071" y="2464371"/>
        <a:ext cx="5598623" cy="555862"/>
      </dsp:txXfrm>
    </dsp:sp>
    <dsp:sp modelId="{392C6C33-A8C2-42F4-A099-948B0A4C27F8}">
      <dsp:nvSpPr>
        <dsp:cNvPr id="0" name=""/>
        <dsp:cNvSpPr/>
      </dsp:nvSpPr>
      <dsp:spPr>
        <a:xfrm>
          <a:off x="0" y="312806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Les 5 pourquoi</a:t>
          </a:r>
          <a:endParaRPr lang="en-US" sz="2700" kern="1200" dirty="0"/>
        </a:p>
      </dsp:txBody>
      <dsp:txXfrm>
        <a:off x="30071" y="3158136"/>
        <a:ext cx="5598623" cy="555862"/>
      </dsp:txXfrm>
    </dsp:sp>
    <dsp:sp modelId="{99FF19F2-7E79-4056-9CE5-0981B1C69FCC}">
      <dsp:nvSpPr>
        <dsp:cNvPr id="0" name=""/>
        <dsp:cNvSpPr/>
      </dsp:nvSpPr>
      <dsp:spPr>
        <a:xfrm>
          <a:off x="0" y="382183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Groupe charrette </a:t>
          </a:r>
          <a:r>
            <a:rPr lang="en-US" sz="2700" kern="1200" dirty="0" err="1"/>
            <a:t>ou</a:t>
          </a:r>
          <a:r>
            <a:rPr lang="en-US" sz="2700" kern="1200" dirty="0"/>
            <a:t> theme-</a:t>
          </a:r>
          <a:r>
            <a:rPr lang="en-US" sz="2700" kern="1200" dirty="0" err="1"/>
            <a:t>athon</a:t>
          </a:r>
          <a:endParaRPr lang="en-US" sz="2700" kern="1200" dirty="0"/>
        </a:p>
      </dsp:txBody>
      <dsp:txXfrm>
        <a:off x="30071" y="3851901"/>
        <a:ext cx="5598623" cy="555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A1E59-26C2-4297-AF2F-D358F5CBFB9D}">
      <dsp:nvSpPr>
        <dsp:cNvPr id="0" name=""/>
        <dsp:cNvSpPr/>
      </dsp:nvSpPr>
      <dsp:spPr>
        <a:xfrm>
          <a:off x="2591154" y="2160"/>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Temporalité</a:t>
          </a:r>
        </a:p>
      </dsp:txBody>
      <dsp:txXfrm>
        <a:off x="2634726" y="45732"/>
        <a:ext cx="1286055" cy="805435"/>
      </dsp:txXfrm>
    </dsp:sp>
    <dsp:sp modelId="{BBEC4EE0-A2D0-4842-8029-0C860C5C85CD}">
      <dsp:nvSpPr>
        <dsp:cNvPr id="0" name=""/>
        <dsp:cNvSpPr/>
      </dsp:nvSpPr>
      <dsp:spPr>
        <a:xfrm>
          <a:off x="728629" y="448450"/>
          <a:ext cx="5098250" cy="5098250"/>
        </a:xfrm>
        <a:custGeom>
          <a:avLst/>
          <a:gdLst/>
          <a:ahLst/>
          <a:cxnLst/>
          <a:rect l="0" t="0" r="0" b="0"/>
          <a:pathLst>
            <a:path>
              <a:moveTo>
                <a:pt x="3244828" y="96771"/>
              </a:moveTo>
              <a:arcTo wR="2549125" hR="2549125" stAng="17150280" swAng="125736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421FD00-BD09-48E4-AE52-B3F02AB41BFB}">
      <dsp:nvSpPr>
        <dsp:cNvPr id="0" name=""/>
        <dsp:cNvSpPr/>
      </dsp:nvSpPr>
      <dsp:spPr>
        <a:xfrm>
          <a:off x="4584141" y="961932"/>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Intensité</a:t>
          </a:r>
        </a:p>
      </dsp:txBody>
      <dsp:txXfrm>
        <a:off x="4627713" y="1005504"/>
        <a:ext cx="1286055" cy="805435"/>
      </dsp:txXfrm>
    </dsp:sp>
    <dsp:sp modelId="{49B54473-9B3B-4102-9D30-F015DB2D3BB2}">
      <dsp:nvSpPr>
        <dsp:cNvPr id="0" name=""/>
        <dsp:cNvSpPr/>
      </dsp:nvSpPr>
      <dsp:spPr>
        <a:xfrm>
          <a:off x="728629" y="448450"/>
          <a:ext cx="5098250" cy="5098250"/>
        </a:xfrm>
        <a:custGeom>
          <a:avLst/>
          <a:gdLst/>
          <a:ahLst/>
          <a:cxnLst/>
          <a:rect l="0" t="0" r="0" b="0"/>
          <a:pathLst>
            <a:path>
              <a:moveTo>
                <a:pt x="4833364" y="1417625"/>
              </a:moveTo>
              <a:arcTo wR="2549125" hR="2549125" stAng="20018906" swAng="172683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4B0F4F-8296-4BE8-880D-3AB846364B1B}">
      <dsp:nvSpPr>
        <dsp:cNvPr id="0" name=""/>
        <dsp:cNvSpPr/>
      </dsp:nvSpPr>
      <dsp:spPr>
        <a:xfrm>
          <a:off x="5076368" y="3118519"/>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Dispositifs</a:t>
          </a:r>
        </a:p>
      </dsp:txBody>
      <dsp:txXfrm>
        <a:off x="5119940" y="3162091"/>
        <a:ext cx="1286055" cy="805435"/>
      </dsp:txXfrm>
    </dsp:sp>
    <dsp:sp modelId="{1A88C66D-B996-4D5A-897B-82A5844197EA}">
      <dsp:nvSpPr>
        <dsp:cNvPr id="0" name=""/>
        <dsp:cNvSpPr/>
      </dsp:nvSpPr>
      <dsp:spPr>
        <a:xfrm>
          <a:off x="728629" y="448450"/>
          <a:ext cx="5098250" cy="5098250"/>
        </a:xfrm>
        <a:custGeom>
          <a:avLst/>
          <a:gdLst/>
          <a:ahLst/>
          <a:cxnLst/>
          <a:rect l="0" t="0" r="0" b="0"/>
          <a:pathLst>
            <a:path>
              <a:moveTo>
                <a:pt x="4884021" y="3572013"/>
              </a:moveTo>
              <a:arcTo wR="2549125" hR="2549125" stAng="1419456" swAng="1359360"/>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9848CD-4EAD-4213-B9DD-CF73D8DD5BDF}">
      <dsp:nvSpPr>
        <dsp:cNvPr id="0" name=""/>
        <dsp:cNvSpPr/>
      </dsp:nvSpPr>
      <dsp:spPr>
        <a:xfrm>
          <a:off x="3697178" y="4847968"/>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Secteurs sociaux</a:t>
          </a:r>
        </a:p>
      </dsp:txBody>
      <dsp:txXfrm>
        <a:off x="3740750" y="4891540"/>
        <a:ext cx="1286055" cy="805435"/>
      </dsp:txXfrm>
    </dsp:sp>
    <dsp:sp modelId="{89425009-378E-419B-A153-51F2FC58A826}">
      <dsp:nvSpPr>
        <dsp:cNvPr id="0" name=""/>
        <dsp:cNvSpPr/>
      </dsp:nvSpPr>
      <dsp:spPr>
        <a:xfrm>
          <a:off x="728629" y="448450"/>
          <a:ext cx="5098250" cy="5098250"/>
        </a:xfrm>
        <a:custGeom>
          <a:avLst/>
          <a:gdLst/>
          <a:ahLst/>
          <a:cxnLst/>
          <a:rect l="0" t="0" r="0" b="0"/>
          <a:pathLst>
            <a:path>
              <a:moveTo>
                <a:pt x="2960273" y="5064875"/>
              </a:moveTo>
              <a:arcTo wR="2549125" hR="2549125" stAng="4843094" swAng="1113812"/>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38AA291-84FE-40AD-A980-A3EE30D0051F}">
      <dsp:nvSpPr>
        <dsp:cNvPr id="0" name=""/>
        <dsp:cNvSpPr/>
      </dsp:nvSpPr>
      <dsp:spPr>
        <a:xfrm>
          <a:off x="1485130" y="4847968"/>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Dynamique de mobilisation</a:t>
          </a:r>
        </a:p>
      </dsp:txBody>
      <dsp:txXfrm>
        <a:off x="1528702" y="4891540"/>
        <a:ext cx="1286055" cy="805435"/>
      </dsp:txXfrm>
    </dsp:sp>
    <dsp:sp modelId="{7ACAF66C-9EB4-455D-92AC-874ABB1F43EE}">
      <dsp:nvSpPr>
        <dsp:cNvPr id="0" name=""/>
        <dsp:cNvSpPr/>
      </dsp:nvSpPr>
      <dsp:spPr>
        <a:xfrm>
          <a:off x="728629" y="448450"/>
          <a:ext cx="5098250" cy="5098250"/>
        </a:xfrm>
        <a:custGeom>
          <a:avLst/>
          <a:gdLst/>
          <a:ahLst/>
          <a:cxnLst/>
          <a:rect l="0" t="0" r="0" b="0"/>
          <a:pathLst>
            <a:path>
              <a:moveTo>
                <a:pt x="788417" y="4392477"/>
              </a:moveTo>
              <a:arcTo wR="2549125" hR="2549125" stAng="8021183" swAng="1359360"/>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FD3DEC-235F-498D-8966-B7852D3020F2}">
      <dsp:nvSpPr>
        <dsp:cNvPr id="0" name=""/>
        <dsp:cNvSpPr/>
      </dsp:nvSpPr>
      <dsp:spPr>
        <a:xfrm>
          <a:off x="105941" y="3118519"/>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Type de partenariat</a:t>
          </a:r>
        </a:p>
      </dsp:txBody>
      <dsp:txXfrm>
        <a:off x="149513" y="3162091"/>
        <a:ext cx="1286055" cy="805435"/>
      </dsp:txXfrm>
    </dsp:sp>
    <dsp:sp modelId="{BFA56B27-6F2E-4A52-B89A-547943FAA3E7}">
      <dsp:nvSpPr>
        <dsp:cNvPr id="0" name=""/>
        <dsp:cNvSpPr/>
      </dsp:nvSpPr>
      <dsp:spPr>
        <a:xfrm>
          <a:off x="728629" y="448450"/>
          <a:ext cx="5098250" cy="5098250"/>
        </a:xfrm>
        <a:custGeom>
          <a:avLst/>
          <a:gdLst/>
          <a:ahLst/>
          <a:cxnLst/>
          <a:rect l="0" t="0" r="0" b="0"/>
          <a:pathLst>
            <a:path>
              <a:moveTo>
                <a:pt x="2290" y="2657161"/>
              </a:moveTo>
              <a:arcTo wR="2549125" hR="2549125" stAng="10654259" swAng="172683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4F352E-15A9-44AD-866D-2392A3397648}">
      <dsp:nvSpPr>
        <dsp:cNvPr id="0" name=""/>
        <dsp:cNvSpPr/>
      </dsp:nvSpPr>
      <dsp:spPr>
        <a:xfrm>
          <a:off x="598168" y="961932"/>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Échelle géographique</a:t>
          </a:r>
        </a:p>
      </dsp:txBody>
      <dsp:txXfrm>
        <a:off x="641740" y="1005504"/>
        <a:ext cx="1286055" cy="805435"/>
      </dsp:txXfrm>
    </dsp:sp>
    <dsp:sp modelId="{3BDB21F8-CA2B-458F-A183-EF3EF257779A}">
      <dsp:nvSpPr>
        <dsp:cNvPr id="0" name=""/>
        <dsp:cNvSpPr/>
      </dsp:nvSpPr>
      <dsp:spPr>
        <a:xfrm>
          <a:off x="728629" y="448450"/>
          <a:ext cx="5098250" cy="5098250"/>
        </a:xfrm>
        <a:custGeom>
          <a:avLst/>
          <a:gdLst/>
          <a:ahLst/>
          <a:cxnLst/>
          <a:rect l="0" t="0" r="0" b="0"/>
          <a:pathLst>
            <a:path>
              <a:moveTo>
                <a:pt x="1022349" y="507803"/>
              </a:moveTo>
              <a:arcTo wR="2549125" hR="2549125" stAng="13992355" swAng="125736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8T07:47:14.382"/>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4512 1675,'-12'-39,"-1"0,-3 1,0 0,-25-39,-97-134,107 165,-48-70,-133-184,67 90,20 24,97 150,0 2,-2 1,-35-29,45 46,0 2,-1 0,-1 1,-45-19,-99-27,105 39,28 10,0 2,-1 1,-44-4,-107 6,-248 5,-264 9,659-6,1 1,0 2,0 1,-49 17,60-14,0 0,1 2,0 1,0 1,2 2,-33 25,-147 147,160-141,2 1,-49 75,9 4,-188 281,267-405,-67 96,-67 127,115-178,2 1,-17 66,23-70,-20 79,5 1,-17 188,34-156,16 262,14-100,27 313,-19-390,27 284,3-35,-22-219,45 249,16 166,-83-208,-11-259,22 118,-19-286,21 187,17 347,-43-475,-4 155,0-200,-26 129,-56 130,-14 68,17 204,21-111,-53-36,39-183,58-187,3 1,-4 95,18 165,16-199,-8-85,-6-51,1 1,0-1,0 1,0-1,0 0,1 0,0 0,0-1,6 8,6 6,21 21,-13-14,41 41,85 70,-18-20,-100-87,2-1,1-2,1-1,1-2,1-1,71 31,-37-27,2-4,0-3,144 21,230-5,-405-34,563 3,-416-14,69-2,-161 9,0-4,0-4,109-27,21-31,-92 26,128-47,-217 70,-1-2,-2-2,68-46,48-57,185-186,-322 288,0-1,-1-1,-2 0,24-43,-17 18,36-92,-46 94,-3-1,15-91,-5-106,-7 71,26-119,-19 144,-11 26,-6-202,-33-128,-27-4,22 198,29 228,1 1,1-1,2 1,1-1,7-36,4-15,3-110,-17-80,-66-404,45 511,13 64,6-122,-1-36,-10-321,0 9,-31-411,37 739,-4-186,3-111,0-44,9 526,-12-100,6 99,4 40,0 1,-1 0,-11-38,-18-61,20 69,-37-234,39 206,-5-45,-10-67,-10-2,26 151,-1-14,9 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8T07:47:22.412"/>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1333B-391D-44CF-8AA6-66C416F69B88}" type="datetimeFigureOut">
              <a:rPr lang="fr-FR" smtClean="0"/>
              <a:t>26/09/2023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4AF05-4186-4007-A2CA-FE25600EB44B}" type="slidenum">
              <a:rPr lang="fr-FR" smtClean="0"/>
              <a:t>‹N°›</a:t>
            </a:fld>
            <a:endParaRPr lang="fr-FR"/>
          </a:p>
        </p:txBody>
      </p:sp>
    </p:spTree>
    <p:extLst>
      <p:ext uri="{BB962C8B-B14F-4D97-AF65-F5344CB8AC3E}">
        <p14:creationId xmlns:p14="http://schemas.microsoft.com/office/powerpoint/2010/main" val="98161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4AF05-4186-4007-A2CA-FE25600EB44B}" type="slidenum">
              <a:rPr lang="fr-FR" smtClean="0"/>
              <a:t>38</a:t>
            </a:fld>
            <a:endParaRPr lang="fr-FR"/>
          </a:p>
        </p:txBody>
      </p:sp>
    </p:spTree>
    <p:extLst>
      <p:ext uri="{BB962C8B-B14F-4D97-AF65-F5344CB8AC3E}">
        <p14:creationId xmlns:p14="http://schemas.microsoft.com/office/powerpoint/2010/main" val="2778150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C37D6DB-D178-4358-92E2-3073243393B5}" type="datetimeFigureOut">
              <a:rPr lang="fr-FR" smtClean="0"/>
              <a:t>26/09/2023</a:t>
            </a:fld>
            <a:endParaRPr lang="fr-F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1E6137B-C791-47E0-A9F3-61891F106142}" type="slidenum">
              <a:rPr lang="fr-FR" smtClean="0"/>
              <a:t>‹N°›</a:t>
            </a:fld>
            <a:endParaRPr lang="fr-FR"/>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501216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127514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91520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428599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C37D6DB-D178-4358-92E2-3073243393B5}" type="datetimeFigureOut">
              <a:rPr lang="fr-FR" smtClean="0"/>
              <a:t>26/09/2023</a:t>
            </a:fld>
            <a:endParaRPr lang="fr-F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26635803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C37D6DB-D178-4358-92E2-3073243393B5}" type="datetimeFigureOut">
              <a:rPr lang="fr-FR" smtClean="0"/>
              <a:t>26/09/2023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1606644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C37D6DB-D178-4358-92E2-3073243393B5}" type="datetimeFigureOut">
              <a:rPr lang="fr-FR" smtClean="0"/>
              <a:t>26/09/2023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295496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C37D6DB-D178-4358-92E2-3073243393B5}" type="datetimeFigureOut">
              <a:rPr lang="fr-FR" smtClean="0"/>
              <a:t>26/09/2023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6835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37D6DB-D178-4358-92E2-3073243393B5}" type="datetimeFigureOut">
              <a:rPr lang="fr-FR" smtClean="0"/>
              <a:t>26/09/2023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5573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C37D6DB-D178-4358-92E2-3073243393B5}" type="datetimeFigureOut">
              <a:rPr lang="fr-FR" smtClean="0"/>
              <a:t>26/09/2023</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9633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C37D6DB-D178-4358-92E2-3073243393B5}" type="datetimeFigureOut">
              <a:rPr lang="fr-FR" smtClean="0"/>
              <a:t>26/09/2023</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888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C37D6DB-D178-4358-92E2-3073243393B5}" type="datetimeFigureOut">
              <a:rPr lang="fr-FR" smtClean="0"/>
              <a:t>26/09/2023</a:t>
            </a:fld>
            <a:endParaRPr lang="fr-F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r-F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1E6137B-C791-47E0-A9F3-61891F106142}" type="slidenum">
              <a:rPr lang="fr-FR" smtClean="0"/>
              <a:t>‹N°›</a:t>
            </a:fld>
            <a:endParaRPr lang="fr-F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617979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hyperlink" Target="mailto:Rbats.pro@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e-village-des-sciences-paris-saclay.fr/grands-enjeux-societaux-de-la-science-ouvert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2.xml.rels><?xml version="1.0" encoding="UTF-8" standalone="yes"?>
<Relationships xmlns="http://schemas.openxmlformats.org/package/2006/relationships"><Relationship Id="rId3" Type="http://schemas.openxmlformats.org/officeDocument/2006/relationships/hyperlink" Target="https://doi.org/10.1109/HICSS.2011.207"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publictionnaire.huma-num.fr/notice/sciences-et-recherches-participatives" TargetMode="External"/><Relationship Id="rId1" Type="http://schemas.openxmlformats.org/officeDocument/2006/relationships/slideLayout" Target="../slideLayouts/slideLayout2.xml"/><Relationship Id="rId4" Type="http://schemas.openxmlformats.org/officeDocument/2006/relationships/hyperlink" Target="https://www.jstor.org/stable/j.ctv550cf2.11"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customXml" Target="../ink/ink1.xml"/><Relationship Id="rId7" Type="http://schemas.openxmlformats.org/officeDocument/2006/relationships/hyperlink" Target="https://ebird.org/about" TargetMode="Externa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customXml" Target="../ink/ink2.xml"/><Relationship Id="rId4" Type="http://schemas.openxmlformats.org/officeDocument/2006/relationships/image" Target="../media/image190.png"/></Relationships>
</file>

<file path=ppt/slides/_rels/slide108.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noses.eu/wp-content/uploads/2021/06/D7.4.-MOOC-on-Odour-Pollution.pdf" TargetMode="External"/><Relationship Id="rId2" Type="http://schemas.openxmlformats.org/officeDocument/2006/relationships/hyperlink" Target="https://dnoses.eu/"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11.xml.rels><?xml version="1.0" encoding="UTF-8" standalone="yes"?>
<Relationships xmlns="http://schemas.openxmlformats.org/package/2006/relationships"><Relationship Id="rId3" Type="http://schemas.openxmlformats.org/officeDocument/2006/relationships/hyperlink" Target="https://eu-citizen.science/training_resource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observatoire-littoral-morbihan.fr/wp-content/uploads/2021/07/Protocole-OCLM-Gavres-Vfinale.pdf"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cnrs.fr/fr/cnrsinfo/derriere-le-blob-la-recherche-une-experience-de-science-participative-du-cnrs"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srpethique.colloque.inrae.fr/retours-sur-le-colloqu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ouvrirlascience.fr/recommandation-de-lunesco-sur-une-science-ouverte"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unil.ch/files/live/sites/centre-durabilite/files/pdf/rapport-gt-unil-recherche-et-engagement.pdf"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srp-commscientifique.sciencesconf.org/" TargetMode="External"/><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hyperlink" Target="https://ist.blogs.inrae.fr/sciencesparticipatives/" TargetMode="External"/><Relationship Id="rId4" Type="http://schemas.openxmlformats.org/officeDocument/2006/relationships/image" Target="../media/image7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27.xml.rels><?xml version="1.0" encoding="UTF-8" standalone="yes"?>
<Relationships xmlns="http://schemas.openxmlformats.org/package/2006/relationships"><Relationship Id="rId3" Type="http://schemas.openxmlformats.org/officeDocument/2006/relationships/hyperlink" Target="https://www.audubon.org/content/policy-regarding-use-christmas-bird-count-data"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cs4rl.github.io/guide/#/"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open-sciences-participatives.org/fiche-observatoire/162" TargetMode="External"/><Relationship Id="rId2" Type="http://schemas.openxmlformats.org/officeDocument/2006/relationships/hyperlink" Target="https://www.open-sciences-participatives.org/fiche-structure/59" TargetMode="External"/><Relationship Id="rId1" Type="http://schemas.openxmlformats.org/officeDocument/2006/relationships/slideLayout" Target="../slideLayouts/slideLayout2.xml"/><Relationship Id="rId4" Type="http://schemas.openxmlformats.org/officeDocument/2006/relationships/hyperlink" Target="https://www.open-sciences-participatives.org/actu/16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phys.org/news/2021-11-citizen-science.html" TargetMode="External"/><Relationship Id="rId2" Type="http://schemas.openxmlformats.org/officeDocument/2006/relationships/hyperlink" Target="https://doi.org/10.1098/rsif.2021.0610" TargetMode="External"/><Relationship Id="rId1" Type="http://schemas.openxmlformats.org/officeDocument/2006/relationships/slideLayout" Target="../slideLayouts/slideLayout2.xml"/><Relationship Id="rId4" Type="http://schemas.openxmlformats.org/officeDocument/2006/relationships/hyperlink" Target="https://royalsocietypublishing.org/doi/10.1098/rsif.2021.0610" TargetMode="External"/></Relationships>
</file>

<file path=ppt/slides/_rels/slide131.xml.rels><?xml version="1.0" encoding="UTF-8" standalone="yes"?>
<Relationships xmlns="http://schemas.openxmlformats.org/package/2006/relationships"><Relationship Id="rId2" Type="http://schemas.openxmlformats.org/officeDocument/2006/relationships/hyperlink" Target="https://doi.org/10.1002/fee.1436"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https://cs4rl.github.io/guide/#/files/cs1009acknowledgment-of-citizen-scientists-on-research-outputs?id=project-highlight-lizard-conservation-with-the-balanggarra-rangers-in-Australia"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hyperlink" Target="https://cs4rl.github.io/guid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ecsa.citizen-science.net/wp-content/uploads/2021/05/ECSA_Ten_principles_of_CS_French.pdf"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s://ebird.org/science"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www.ouvrirlascience.fr/passeport-pour-la-science-ouverte-guide-pratique-a-lusage-des-doctorants/"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placed.eu/"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www.sudouest.fr/charente-maritime/rochefort/rochefort-des-echanges-nourris-entre-le-maire-et-des-chercheurs-autour-d-une-enquete-universitaire-10226046.php" TargetMode="Externa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www.audubon.org/magazine/summer-2021/the-2021-audubon-photography-awards-winners-and"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vigienature-ecole.f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8" Type="http://schemas.openxmlformats.org/officeDocument/2006/relationships/hyperlink" Target="https://www.eclm.fr/livre/boutiques-des-sciences/" TargetMode="External"/><Relationship Id="rId3" Type="http://schemas.openxmlformats.org/officeDocument/2006/relationships/hyperlink" Target="https://placedproject.eu/" TargetMode="External"/><Relationship Id="rId7" Type="http://schemas.openxmlformats.org/officeDocument/2006/relationships/hyperlink" Target="https://doi.org/10.4000/ocim.1119" TargetMode="External"/><Relationship Id="rId2" Type="http://schemas.openxmlformats.org/officeDocument/2006/relationships/hyperlink" Target="https://doi.org/10.11583/DTU.12998663.v1" TargetMode="External"/><Relationship Id="rId1" Type="http://schemas.openxmlformats.org/officeDocument/2006/relationships/slideLayout" Target="../slideLayouts/slideLayout2.xml"/><Relationship Id="rId6" Type="http://schemas.openxmlformats.org/officeDocument/2006/relationships/hyperlink" Target="https://www.vigienature.fr/fr/vigie-manip/birdlab" TargetMode="External"/><Relationship Id="rId5" Type="http://schemas.openxmlformats.org/officeDocument/2006/relationships/hyperlink" Target="https://doi.org/10.1007/978-3-030-58278-4_8" TargetMode="External"/><Relationship Id="rId4" Type="http://schemas.openxmlformats.org/officeDocument/2006/relationships/hyperlink" Target="https://doi.org/10.1002/bes2.1336" TargetMode="External"/><Relationship Id="rId9" Type="http://schemas.openxmlformats.org/officeDocument/2006/relationships/hyperlink" Target="https://doi.org/10.1145/2583008.2583011" TargetMode="External"/></Relationships>
</file>

<file path=ppt/slides/_rels/slide155.xml.rels><?xml version="1.0" encoding="UTF-8" standalone="yes"?>
<Relationships xmlns="http://schemas.openxmlformats.org/package/2006/relationships"><Relationship Id="rId8" Type="http://schemas.openxmlformats.org/officeDocument/2006/relationships/hyperlink" Target="http://doi.org/10.5334/cstp.136" TargetMode="External"/><Relationship Id="rId3" Type="http://schemas.openxmlformats.org/officeDocument/2006/relationships/hyperlink" Target="https://coeso.hypotheses.org/" TargetMode="External"/><Relationship Id="rId7" Type="http://schemas.openxmlformats.org/officeDocument/2006/relationships/hyperlink" Target="https://www.cnrs.fr/fr/cnrsinfo/derriere-le-blob-la-recherche-une-experience-de-science-participative-du-cnrs" TargetMode="External"/><Relationship Id="rId12" Type="http://schemas.openxmlformats.org/officeDocument/2006/relationships/hyperlink" Target="https://doi.org/10.1016/j.biocon.2016.08.020" TargetMode="External"/><Relationship Id="rId2" Type="http://schemas.openxmlformats.org/officeDocument/2006/relationships/hyperlink" Target="https://observatoire-littoral-morbihan.fr/coastsnap-morbihan-2-2/" TargetMode="External"/><Relationship Id="rId1" Type="http://schemas.openxmlformats.org/officeDocument/2006/relationships/slideLayout" Target="../slideLayouts/slideLayout2.xml"/><Relationship Id="rId6" Type="http://schemas.openxmlformats.org/officeDocument/2006/relationships/hyperlink" Target="https://doi.org/10.3389/fmars.2021.610397" TargetMode="External"/><Relationship Id="rId11" Type="http://schemas.openxmlformats.org/officeDocument/2006/relationships/hyperlink" Target="https://dnoses.eu/" TargetMode="External"/><Relationship Id="rId5" Type="http://schemas.openxmlformats.org/officeDocument/2006/relationships/hyperlink" Target="https://doi.org/10.1111/j.1755-263X.2011.00196.x" TargetMode="External"/><Relationship Id="rId10" Type="http://schemas.openxmlformats.org/officeDocument/2006/relationships/hyperlink" Target="https://www6.inrae.fr/dipso/Notre-offre-de-services/en-sciences-et-recherches-participatives" TargetMode="External"/><Relationship Id="rId4" Type="http://schemas.openxmlformats.org/officeDocument/2006/relationships/hyperlink" Target="https://cordis.europa.eu/project/id/101006325" TargetMode="External"/><Relationship Id="rId9" Type="http://schemas.openxmlformats.org/officeDocument/2006/relationships/hyperlink" Target="https://www.sudouest.fr/pyrenees-atlantiques/bayonne/erosion-du-littoral-l-outil-de-science-participative-coastsnap-se-deploie-en-nouvelle-aquitaine-7101909.php" TargetMode="External"/></Relationships>
</file>

<file path=ppt/slides/_rels/slide156.xml.rels><?xml version="1.0" encoding="UTF-8" standalone="yes"?>
<Relationships xmlns="http://schemas.openxmlformats.org/package/2006/relationships"><Relationship Id="rId8" Type="http://schemas.openxmlformats.org/officeDocument/2006/relationships/hyperlink" Target="https://doi.org/10.15454/1.4606201248693647E12" TargetMode="External"/><Relationship Id="rId3" Type="http://schemas.openxmlformats.org/officeDocument/2006/relationships/hyperlink" Target="https://operas.hypotheses.org/4592" TargetMode="External"/><Relationship Id="rId7" Type="http://schemas.openxmlformats.org/officeDocument/2006/relationships/hyperlink" Target="https://www.jstor.org/stable/j.ctv550cf2.11" TargetMode="External"/><Relationship Id="rId2" Type="http://schemas.openxmlformats.org/officeDocument/2006/relationships/hyperlink" Target="https://ecsa.citizen-science.net/wp-content/uploads/2021/05/ECSA_Ten_principles_of_CS_French.pdf" TargetMode="External"/><Relationship Id="rId1" Type="http://schemas.openxmlformats.org/officeDocument/2006/relationships/slideLayout" Target="../slideLayouts/slideLayout2.xml"/><Relationship Id="rId6" Type="http://schemas.openxmlformats.org/officeDocument/2006/relationships/hyperlink" Target="https://doi.org/10.25815/hf0m-2a57" TargetMode="External"/><Relationship Id="rId5" Type="http://schemas.openxmlformats.org/officeDocument/2006/relationships/hyperlink" Target="https://scienceetbiencommun.pressbooks.pub/projetthese/chapter/methodes-de-recherche-participative-recherche-action-et-sciences-citoyennes/" TargetMode="External"/><Relationship Id="rId4" Type="http://schemas.openxmlformats.org/officeDocument/2006/relationships/hyperlink" Target="https://eu-citizen.science/" TargetMode="External"/><Relationship Id="rId9" Type="http://schemas.openxmlformats.org/officeDocument/2006/relationships/hyperlink" Target="https://ist.blogs.inrae.fr/sciencesparticipatives/" TargetMode="External"/></Relationships>
</file>

<file path=ppt/slides/_rels/slide157.xml.rels><?xml version="1.0" encoding="UTF-8" standalone="yes"?>
<Relationships xmlns="http://schemas.openxmlformats.org/package/2006/relationships"><Relationship Id="rId8" Type="http://schemas.openxmlformats.org/officeDocument/2006/relationships/hyperlink" Target="https://www.inrae.fr/actualites/sciences-recherches-participatives-inrae" TargetMode="External"/><Relationship Id="rId3" Type="http://schemas.openxmlformats.org/officeDocument/2006/relationships/hyperlink" Target="https://doi.org/10.3847/AER2011021" TargetMode="External"/><Relationship Id="rId7" Type="http://schemas.openxmlformats.org/officeDocument/2006/relationships/hyperlink" Target="http://sciencemediahub.eu/2020/07/29/citizen-science-meets-science-communication/" TargetMode="External"/><Relationship Id="rId12" Type="http://schemas.openxmlformats.org/officeDocument/2006/relationships/hyperlink" Target="https://www.mnhn.fr/fr/participer-a-la-science" TargetMode="External"/><Relationship Id="rId2" Type="http://schemas.openxmlformats.org/officeDocument/2006/relationships/hyperlink" Target="https://doi.org/10.22323/2.15030205" TargetMode="External"/><Relationship Id="rId1" Type="http://schemas.openxmlformats.org/officeDocument/2006/relationships/slideLayout" Target="../slideLayouts/slideLayout2.xml"/><Relationship Id="rId6" Type="http://schemas.openxmlformats.org/officeDocument/2006/relationships/hyperlink" Target="https://www.cairn.info/la-democratie-participative--9782707157201-page-246.htm" TargetMode="External"/><Relationship Id="rId11" Type="http://schemas.openxmlformats.org/officeDocument/2006/relationships/hyperlink" Target="https://www.cairn.info/geographie-de-l-environnement--9782200627010-page-95.htm" TargetMode="External"/><Relationship Id="rId5" Type="http://schemas.openxmlformats.org/officeDocument/2006/relationships/hyperlink" Target="https://doi.org/10.1002/fee.1436" TargetMode="External"/><Relationship Id="rId10" Type="http://schemas.openxmlformats.org/officeDocument/2006/relationships/hyperlink" Target="https://www.youtube.com/watch?v=ENu4pJG-3FA" TargetMode="External"/><Relationship Id="rId4" Type="http://schemas.openxmlformats.org/officeDocument/2006/relationships/hyperlink" Target="https://www.startyourosc.com/fr/" TargetMode="External"/><Relationship Id="rId9" Type="http://schemas.openxmlformats.org/officeDocument/2006/relationships/hyperlink" Target="https://www.inrae.fr/actualites/sciences-participatives-au-service-sols" TargetMode="External"/></Relationships>
</file>

<file path=ppt/slides/_rels/slide158.xml.rels><?xml version="1.0" encoding="UTF-8" standalone="yes"?>
<Relationships xmlns="http://schemas.openxmlformats.org/package/2006/relationships"><Relationship Id="rId8" Type="http://schemas.openxmlformats.org/officeDocument/2006/relationships/hyperlink" Target="https://phys.org/news/2021-11-citizen-science.html" TargetMode="External"/><Relationship Id="rId3" Type="http://schemas.openxmlformats.org/officeDocument/2006/relationships/hyperlink" Target="https://www.open-sciences-participatives.org/actu/160" TargetMode="External"/><Relationship Id="rId7" Type="http://schemas.openxmlformats.org/officeDocument/2006/relationships/hyperlink" Target="https://le-village-des-sciences-paris-saclay.fr/grands-enjeux-societaux-de-la-science-ouverte/" TargetMode="External"/><Relationship Id="rId12" Type="http://schemas.openxmlformats.org/officeDocument/2006/relationships/hyperlink" Target="https://observatoire-littoral-morbihan.fr/wp-content/uploads/2021/07/Protocole-OCLM-Gavres-Vfinale.pdf" TargetMode="External"/><Relationship Id="rId2" Type="http://schemas.openxmlformats.org/officeDocument/2006/relationships/hyperlink" Target="https://oceani3.com/fr/inicio-francais/" TargetMode="External"/><Relationship Id="rId1" Type="http://schemas.openxmlformats.org/officeDocument/2006/relationships/slideLayout" Target="../slideLayouts/slideLayout2.xml"/><Relationship Id="rId6" Type="http://schemas.openxmlformats.org/officeDocument/2006/relationships/hyperlink" Target="https://www.open-sciences-participatives.org/home/?mot_cle=&amp;taxon_Animaux%5B%5D=72" TargetMode="External"/><Relationship Id="rId11" Type="http://schemas.openxmlformats.org/officeDocument/2006/relationships/hyperlink" Target="https://observatoire-littoral-morbihan.fr/projet-fugascia/" TargetMode="External"/><Relationship Id="rId5" Type="http://schemas.openxmlformats.org/officeDocument/2006/relationships/hyperlink" Target="https://www.open-sciences-participatives.org/home/" TargetMode="External"/><Relationship Id="rId10" Type="http://schemas.openxmlformats.org/officeDocument/2006/relationships/hyperlink" Target="https://www.inrae.fr/actualites/prix-recherche-participative" TargetMode="External"/><Relationship Id="rId4" Type="http://schemas.openxmlformats.org/officeDocument/2006/relationships/hyperlink" Target="https://www.mnhn.fr/fr/open-le-portail-des-sciences-participatives" TargetMode="External"/><Relationship Id="rId9" Type="http://schemas.openxmlformats.org/officeDocument/2006/relationships/hyperlink" Target="https://coeso.hypotheses.org/pilots" TargetMode="External"/></Relationships>
</file>

<file path=ppt/slides/_rels/slide159.xml.rels><?xml version="1.0" encoding="UTF-8" standalone="yes"?>
<Relationships xmlns="http://schemas.openxmlformats.org/package/2006/relationships"><Relationship Id="rId8" Type="http://schemas.openxmlformats.org/officeDocument/2006/relationships/hyperlink" Target="https://www.uved.fr/fiche/ressource/serie-mab-question-n14-quapportent-les-sciences-participatives-a-la-recherche-et-a-la-preservation-de-la-biodiversite" TargetMode="External"/><Relationship Id="rId3" Type="http://schemas.openxmlformats.org/officeDocument/2006/relationships/hyperlink" Target="http://theconversation.com/les-sciences-participatives-et-la-demarche-scientifique-85198" TargetMode="External"/><Relationship Id="rId7" Type="http://schemas.openxmlformats.org/officeDocument/2006/relationships/hyperlink" Target="https://www.uved.fr/fiche/ressource/sciences-participatives-et-gestion-de-la-biodiversite" TargetMode="External"/><Relationship Id="rId12" Type="http://schemas.openxmlformats.org/officeDocument/2006/relationships/hyperlink" Target="https://doi.org/10.1080/21548455.2020.1719288" TargetMode="External"/><Relationship Id="rId2" Type="http://schemas.openxmlformats.org/officeDocument/2006/relationships/hyperlink" Target="https://www.cairn.info/publications-de-Julliard-Romain--99443.htm" TargetMode="External"/><Relationship Id="rId1" Type="http://schemas.openxmlformats.org/officeDocument/2006/relationships/slideLayout" Target="../slideLayouts/slideLayout2.xml"/><Relationship Id="rId6" Type="http://schemas.openxmlformats.org/officeDocument/2006/relationships/hyperlink" Target="https://www.insu.cnrs.fr/index.php/fr/sciences-participatives" TargetMode="External"/><Relationship Id="rId11" Type="http://schemas.openxmlformats.org/officeDocument/2006/relationships/hyperlink" Target="http://www.fondation.univ-bordeaux.fr/projet/spine" TargetMode="External"/><Relationship Id="rId5" Type="http://schemas.openxmlformats.org/officeDocument/2006/relationships/hyperlink" Target="https://www.universite-paris-saclay.fr/actualites/science-participative-un-projet-scientifique-fait-appel-aux-amateurs-de-jardinage" TargetMode="External"/><Relationship Id="rId10" Type="http://schemas.openxmlformats.org/officeDocument/2006/relationships/hyperlink" Target="https://observatoire-littoral-morbihan.fr/projet-fugascia/" TargetMode="External"/><Relationship Id="rId4" Type="http://schemas.openxmlformats.org/officeDocument/2006/relationships/hyperlink" Target="https://doi.org/10.1007/978-3-030-58278-4_24" TargetMode="External"/><Relationship Id="rId9" Type="http://schemas.openxmlformats.org/officeDocument/2006/relationships/hyperlink" Target="http://publictionnaire.huma-num.fr/notice/sciences-et-recherches-participativ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scistarter.org/traini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https://www6.inrae.fr/tree-bodyguards" TargetMode="External"/><Relationship Id="rId2" Type="http://schemas.openxmlformats.org/officeDocument/2006/relationships/hyperlink" Target="https://doi.org/10.1098/rsif.2021.0610" TargetMode="External"/><Relationship Id="rId1" Type="http://schemas.openxmlformats.org/officeDocument/2006/relationships/slideLayout" Target="../slideLayouts/slideLayout2.xml"/><Relationship Id="rId6" Type="http://schemas.openxmlformats.org/officeDocument/2006/relationships/hyperlink" Target="https://doi.org/10.1007/s12599-020-00663-y" TargetMode="External"/><Relationship Id="rId5" Type="http://schemas.openxmlformats.org/officeDocument/2006/relationships/hyperlink" Target="https://doi.org/10.1109/HICSS.2011.207" TargetMode="External"/><Relationship Id="rId4" Type="http://schemas.openxmlformats.org/officeDocument/2006/relationships/hyperlink" Target="https://libereurope.eu/webinar-recordings/"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hyperlink" Target="mailto:Rbats.pro@gmail.com"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vigienature.fr/fr/actualites/dix-jardins-quartier-peuvent-faire-difference-3330"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oceani3.com/fr/inicio-francais/"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oceani3.com/fr/inicio-francais/"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www.inrae.fr/actualites/premiere-edition-du-prix-recherche-participative" TargetMode="External"/><Relationship Id="rId2" Type="http://schemas.openxmlformats.org/officeDocument/2006/relationships/hyperlink" Target="http://theconversation.com/les-sciences-participatives-et-la-demarche-scientifique-85198" TargetMode="Externa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hyperlink" Target="https://oceani3.com/fr/inicio-francai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sciencescitoyennes.or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bretagne.bzh/aides/fiches/appel-a-projets-recherche-et-societ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livingknowledge.org/inspires-open-platform/" TargetMode="External"/><Relationship Id="rId2" Type="http://schemas.openxmlformats.org/officeDocument/2006/relationships/hyperlink" Target="https://livingknowledge.org/about-living-knowledge-network/preamble-living-knowledge-network/" TargetMode="External"/><Relationship Id="rId1" Type="http://schemas.openxmlformats.org/officeDocument/2006/relationships/slideLayout" Target="../slideLayouts/slideLayout2.xml"/><Relationship Id="rId4" Type="http://schemas.openxmlformats.org/officeDocument/2006/relationships/hyperlink" Target="https://youtu.be/iL_LpGMCW_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rechercheparticipative.univ-lille.fr/"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hyperlink" Target="https://zenodo.org/record/8191936"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hyperlink" Target="https://www.modernisation.gouv.fr/laboratoires/projets/boite-outils-utilo" TargetMode="Externa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hyperlink" Target="https://eu-citizen.science/training_resource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sciencescitoyennes.or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vigienature.fr/fr/vigie-manip/birdlab" TargetMode="Externa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observatoire-littoral-morbihan.fr/" TargetMode="External"/><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www.audubon.org/about/history-audubon-and-waterbird-conservation"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audubon.org/conservation/history-christmas-bird-count" TargetMode="External"/><Relationship Id="rId1" Type="http://schemas.openxmlformats.org/officeDocument/2006/relationships/slideLayout" Target="../slideLayouts/slideLayout2.xml"/><Relationship Id="rId4" Type="http://schemas.openxmlformats.org/officeDocument/2006/relationships/hyperlink" Target="https://www.audubon.org/conservation/science/christmas-bird-count/gallery?field_gallery_year_value=Al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s://www.journaldugeek.com/2021/10/27/les-scientifiques-du-cnrs-vous-laissent-maitre-de-cette-experience/" TargetMode="External"/><Relationship Id="rId7" Type="http://schemas.openxmlformats.org/officeDocument/2006/relationships/hyperlink" Target="https://www.francetvinfo.fr/monde/environnement/biodiversite/experience-sur-le-blob-le-cnrs-cherche-a-experimenter-le-rechauffement-climatique-sur-un-organisme-vivant-explique-une-biologiste_4816383.html" TargetMode="External"/><Relationship Id="rId2" Type="http://schemas.openxmlformats.org/officeDocument/2006/relationships/hyperlink" Target="https://www.huffingtonpost.fr/entry/le-cnrs-veut-vous-confier-la-garde-dun-blob-voici-la-marche-a-suivre_fr_61718514e4b066de4f5f75bb" TargetMode="External"/><Relationship Id="rId1" Type="http://schemas.openxmlformats.org/officeDocument/2006/relationships/slideLayout" Target="../slideLayouts/slideLayout2.xml"/><Relationship Id="rId6" Type="http://schemas.openxmlformats.org/officeDocument/2006/relationships/hyperlink" Target="https://www.geo.fr/environnement/10-000-volontaires-recherches-par-le-cnrs-pour-etudier-un-blob-a-la-maison-206786" TargetMode="External"/><Relationship Id="rId5" Type="http://schemas.openxmlformats.org/officeDocument/2006/relationships/hyperlink" Target="https://www.lefigaro.fr/flash-actu/le-cnrs-recherche-10-000-passionnes-du-blob-20211020" TargetMode="External"/><Relationship Id="rId4" Type="http://schemas.openxmlformats.org/officeDocument/2006/relationships/hyperlink" Target="https://www.leprogres.fr/science-et-technologie/2021/10/21/fascine-par-le-blob-le-cnrs-recrute-10-000-volontaires-pour-etudier-cet-etrange-organisme" TargetMode="External"/><Relationship Id="rId9" Type="http://schemas.openxmlformats.org/officeDocument/2006/relationships/hyperlink" Target="https://www.cnrs.fr/fr/cnrsinfo/le-blob-dans-les-classes-et-dans-lespace"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open-sciences-participatives.org/home/" TargetMode="Externa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insu.cnrs.fr/index.php/fr/sciences-participative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ENu4pJG-3FA&amp;ab_channel=LIBEREurope"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media.scistarter.org/curated/The+Library+and+Community+Guide+to+Citizen+Science.pdf" TargetMode="External"/><Relationship Id="rId1" Type="http://schemas.openxmlformats.org/officeDocument/2006/relationships/slideLayout" Target="../slideLayouts/slideLayout2.xml"/><Relationship Id="rId5" Type="http://schemas.openxmlformats.org/officeDocument/2006/relationships/hyperlink" Target="https://scistarter.org/library-kits" TargetMode="Externa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hyperlink" Target="https://twitter.com/search?q=%23CitizenScience&amp;src=hashtag_click"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universite-paris-saclay.fr/actualites/science-participative-un-projet-scientifique-fait-appel-aux-amateurs-de-jardinage" TargetMode="Externa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placedproject.eu/" TargetMode="Externa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https://eu-citizen.science/projects" TargetMode="External"/><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hyperlink" Target="https://coeso.hypotheses.org/pilots" TargetMode="External"/><Relationship Id="rId2" Type="http://schemas.openxmlformats.org/officeDocument/2006/relationships/hyperlink" Target="https://coeso.hypotheses.org/" TargetMode="Externa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hyperlink" Target="https://cordis.europa.eu/project/id/101006325"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doi.org/10.1111/j.1523-1739.2011.01745.x"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doi.org/10.5334/cstp.204" TargetMode="External"/><Relationship Id="rId2" Type="http://schemas.openxmlformats.org/officeDocument/2006/relationships/hyperlink" Target="https://doi.org/10.1016/j.scitotenv.2020.136842"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hyperlink" Target="https://www.jstor.org/stable/j.ctv550cf2.11"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blog.scommc.fr/quon-ne-vous-dit-pas-sur-la-motivation/" TargetMode="Externa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hyperlink" Target="https://medium.com/@pascale.haag/bien-%C3%AAtre-et-motivation-%C3%A0-l%C3%A9cole-2-134036460016#.3vlz9cfzo"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observatoire-littoral-morbihan.fr/"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uved.fr/fiche/ressource/serie-mab-question-n14-quapportent-les-sciences-participatives-a-la-recherche-et-a-la-preservation-de-la-biodiversite"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scistarter.org/traini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jstor.org/stable/j.ctv550cf2.11"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fondation.univ-bordeaux.fr/projet/spine" TargetMode="Externa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hyperlink" Target="https://www.francetvinfo.fr/culture/jeux-video/glyph-un-jeu-video-de-science-participatif-pour-percer-le-mystere-de-la-forme-des-lettres_4992843.html" TargetMode="External"/><Relationship Id="rId2" Type="http://schemas.openxmlformats.org/officeDocument/2006/relationships/hyperlink" Target="https://glyph.shh.mpg.de/" TargetMode="Externa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transcrire.huma-num.fr/"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researchgate.net/publication/313794951_Participatory_Research_An_Approach_for_Change"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audubon.org/about/history-audubon-and-waterbird-conservation"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hyperlink" Target="https://www.spotteron.net/"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92.xml.rels><?xml version="1.0" encoding="UTF-8" standalone="yes"?>
<Relationships xmlns="http://schemas.openxmlformats.org/package/2006/relationships"><Relationship Id="rId3" Type="http://schemas.openxmlformats.org/officeDocument/2006/relationships/hyperlink" Target="https://observatoire-littoral-morbihan.fr/coastsnap-morbihan-2-2/" TargetMode="External"/><Relationship Id="rId2" Type="http://schemas.openxmlformats.org/officeDocument/2006/relationships/hyperlink" Target="https://www.sudouest.fr/pyrenees-atlantiques/bayonne/erosion-du-littoral-l-outil-de-science-participative-coastsnap-se-deploie-en-nouvelle-aquitaine-7101909.php"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hyperlink" Target="https://observatoire-littoral-morbihan.fr/wp-content/uploads/2020/06/CoastSnap-Morbihan-2020-LA_12juin.pdf"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6.inrae.fr/tree-bodyguards" TargetMode="Externa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vigienature-ecole.f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9CE26-0F66-4B06-ABFF-A0753E55FABB}"/>
              </a:ext>
            </a:extLst>
          </p:cNvPr>
          <p:cNvSpPr>
            <a:spLocks noGrp="1"/>
          </p:cNvSpPr>
          <p:nvPr>
            <p:ph type="ctrTitle"/>
          </p:nvPr>
        </p:nvSpPr>
        <p:spPr>
          <a:xfrm>
            <a:off x="1253078" y="1882453"/>
            <a:ext cx="9685325" cy="2098226"/>
          </a:xfrm>
        </p:spPr>
        <p:txBody>
          <a:bodyPr/>
          <a:lstStyle/>
          <a:p>
            <a:r>
              <a:rPr lang="fr-FR" sz="5400" dirty="0"/>
              <a:t>Sciences et recherches participatives</a:t>
            </a:r>
          </a:p>
        </p:txBody>
      </p:sp>
      <p:sp>
        <p:nvSpPr>
          <p:cNvPr id="3" name="Sous-titre 2">
            <a:extLst>
              <a:ext uri="{FF2B5EF4-FFF2-40B4-BE49-F238E27FC236}">
                <a16:creationId xmlns:a16="http://schemas.microsoft.com/office/drawing/2014/main" id="{4975AD50-301C-4BD3-ADAE-C2E27F2C0825}"/>
              </a:ext>
            </a:extLst>
          </p:cNvPr>
          <p:cNvSpPr>
            <a:spLocks noGrp="1"/>
          </p:cNvSpPr>
          <p:nvPr>
            <p:ph type="subTitle" idx="1"/>
          </p:nvPr>
        </p:nvSpPr>
        <p:spPr>
          <a:xfrm>
            <a:off x="2679903" y="4146475"/>
            <a:ext cx="6831673" cy="1086237"/>
          </a:xfrm>
        </p:spPr>
        <p:txBody>
          <a:bodyPr/>
          <a:lstStyle/>
          <a:p>
            <a:r>
              <a:rPr lang="fr-FR" dirty="0"/>
              <a:t>Introduction</a:t>
            </a:r>
          </a:p>
        </p:txBody>
      </p:sp>
      <p:sp>
        <p:nvSpPr>
          <p:cNvPr id="4" name="Espace réservé du texte 2">
            <a:extLst>
              <a:ext uri="{FF2B5EF4-FFF2-40B4-BE49-F238E27FC236}">
                <a16:creationId xmlns:a16="http://schemas.microsoft.com/office/drawing/2014/main" id="{D4C8D6C8-8162-43E8-8C02-2673BB78FA8B}"/>
              </a:ext>
            </a:extLst>
          </p:cNvPr>
          <p:cNvSpPr txBox="1">
            <a:spLocks/>
          </p:cNvSpPr>
          <p:nvPr/>
        </p:nvSpPr>
        <p:spPr>
          <a:xfrm>
            <a:off x="93079" y="5608710"/>
            <a:ext cx="9612971" cy="11433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bg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fr-FR" dirty="0"/>
              <a:t>Raphaëlle Bats</a:t>
            </a:r>
          </a:p>
          <a:p>
            <a:pPr algn="l"/>
            <a:r>
              <a:rPr lang="fr-FR"/>
              <a:t>Septembre </a:t>
            </a:r>
            <a:r>
              <a:rPr lang="fr-FR" dirty="0"/>
              <a:t>2023</a:t>
            </a:r>
          </a:p>
          <a:p>
            <a:pPr algn="l"/>
            <a:r>
              <a:rPr lang="fr-FR" dirty="0">
                <a:hlinkClick r:id="rId2"/>
              </a:rPr>
              <a:t>Rbats.pro@gmail.com</a:t>
            </a:r>
            <a:endParaRPr lang="fr-FR" dirty="0"/>
          </a:p>
          <a:p>
            <a:pPr algn="l"/>
            <a:r>
              <a:rPr lang="fr-FR" dirty="0">
                <a:hlinkClick r:id="rId3"/>
              </a:rPr>
              <a:t>Raphaelle.bats@u-bordeaux.fr</a:t>
            </a:r>
            <a:endParaRPr lang="fr-FR" dirty="0"/>
          </a:p>
          <a:p>
            <a:pPr algn="l"/>
            <a:endParaRPr lang="fr-FR" dirty="0"/>
          </a:p>
        </p:txBody>
      </p:sp>
    </p:spTree>
    <p:extLst>
      <p:ext uri="{BB962C8B-B14F-4D97-AF65-F5344CB8AC3E}">
        <p14:creationId xmlns:p14="http://schemas.microsoft.com/office/powerpoint/2010/main" val="145512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33ABE-B036-2512-C0EC-FA790D7AD95C}"/>
              </a:ext>
            </a:extLst>
          </p:cNvPr>
          <p:cNvSpPr>
            <a:spLocks noGrp="1"/>
          </p:cNvSpPr>
          <p:nvPr>
            <p:ph type="title"/>
          </p:nvPr>
        </p:nvSpPr>
        <p:spPr/>
        <p:txBody>
          <a:bodyPr/>
          <a:lstStyle/>
          <a:p>
            <a:r>
              <a:rPr lang="fr-FR" dirty="0"/>
              <a:t>Raison sociale</a:t>
            </a:r>
          </a:p>
        </p:txBody>
      </p:sp>
      <p:sp>
        <p:nvSpPr>
          <p:cNvPr id="3" name="Espace réservé du contenu 2">
            <a:extLst>
              <a:ext uri="{FF2B5EF4-FFF2-40B4-BE49-F238E27FC236}">
                <a16:creationId xmlns:a16="http://schemas.microsoft.com/office/drawing/2014/main" id="{DA556EB2-631B-60A9-6D23-742D9851FED3}"/>
              </a:ext>
            </a:extLst>
          </p:cNvPr>
          <p:cNvSpPr>
            <a:spLocks noGrp="1"/>
          </p:cNvSpPr>
          <p:nvPr>
            <p:ph idx="1"/>
          </p:nvPr>
        </p:nvSpPr>
        <p:spPr>
          <a:xfrm>
            <a:off x="1371600" y="1828800"/>
            <a:ext cx="9601200" cy="4038600"/>
          </a:xfrm>
        </p:spPr>
        <p:txBody>
          <a:bodyPr/>
          <a:lstStyle/>
          <a:p>
            <a:r>
              <a:rPr lang="fr-FR" dirty="0"/>
              <a:t>Défiance envers la science, lien social et les SRP comme transmission de connaissances sur le processus scientifique</a:t>
            </a:r>
          </a:p>
          <a:p>
            <a:r>
              <a:rPr lang="fr-FR" dirty="0"/>
              <a:t>Médiation scientifique</a:t>
            </a:r>
          </a:p>
        </p:txBody>
      </p:sp>
      <p:sp>
        <p:nvSpPr>
          <p:cNvPr id="5" name="Espace réservé du contenu 2">
            <a:extLst>
              <a:ext uri="{FF2B5EF4-FFF2-40B4-BE49-F238E27FC236}">
                <a16:creationId xmlns:a16="http://schemas.microsoft.com/office/drawing/2014/main" id="{2C4ACC66-A956-1280-C5EE-89B5B864C378}"/>
              </a:ext>
            </a:extLst>
          </p:cNvPr>
          <p:cNvSpPr txBox="1">
            <a:spLocks/>
          </p:cNvSpPr>
          <p:nvPr/>
        </p:nvSpPr>
        <p:spPr>
          <a:xfrm>
            <a:off x="1219200" y="3375965"/>
            <a:ext cx="4662221"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dirty="0"/>
              <a:t>Paris Saclay : Série de vidéos sur la science ouverte avec un focus sur 3 projets participatifs.</a:t>
            </a:r>
          </a:p>
          <a:p>
            <a:r>
              <a:rPr lang="fr-FR" dirty="0"/>
              <a:t>Ouverture de la science sur la société</a:t>
            </a:r>
          </a:p>
          <a:p>
            <a:r>
              <a:rPr lang="fr-FR" dirty="0"/>
              <a:t>Ouverture des données</a:t>
            </a:r>
          </a:p>
          <a:p>
            <a:r>
              <a:rPr lang="fr-FR" dirty="0"/>
              <a:t>Participation des profanes ou des amateurs.</a:t>
            </a:r>
          </a:p>
          <a:p>
            <a:r>
              <a:rPr lang="fr-FR" dirty="0"/>
              <a:t>Faire comprendre la complexité du processus scientifique</a:t>
            </a:r>
          </a:p>
        </p:txBody>
      </p:sp>
      <p:pic>
        <p:nvPicPr>
          <p:cNvPr id="6" name="Image 5">
            <a:extLst>
              <a:ext uri="{FF2B5EF4-FFF2-40B4-BE49-F238E27FC236}">
                <a16:creationId xmlns:a16="http://schemas.microsoft.com/office/drawing/2014/main" id="{18AAFB46-93A5-942C-8E1A-AB058BF87C5E}"/>
              </a:ext>
            </a:extLst>
          </p:cNvPr>
          <p:cNvPicPr>
            <a:picLocks noChangeAspect="1"/>
          </p:cNvPicPr>
          <p:nvPr/>
        </p:nvPicPr>
        <p:blipFill rotWithShape="1">
          <a:blip r:embed="rId2"/>
          <a:srcRect l="6666" t="20404" r="31078" b="16263"/>
          <a:stretch/>
        </p:blipFill>
        <p:spPr>
          <a:xfrm>
            <a:off x="6934412" y="3189427"/>
            <a:ext cx="4765752" cy="3232155"/>
          </a:xfrm>
          <a:prstGeom prst="rect">
            <a:avLst/>
          </a:prstGeom>
        </p:spPr>
      </p:pic>
      <p:sp>
        <p:nvSpPr>
          <p:cNvPr id="7" name="ZoneTexte 6">
            <a:extLst>
              <a:ext uri="{FF2B5EF4-FFF2-40B4-BE49-F238E27FC236}">
                <a16:creationId xmlns:a16="http://schemas.microsoft.com/office/drawing/2014/main" id="{CD381E89-A707-5D16-B624-85B0211B9A72}"/>
              </a:ext>
            </a:extLst>
          </p:cNvPr>
          <p:cNvSpPr txBox="1"/>
          <p:nvPr/>
        </p:nvSpPr>
        <p:spPr>
          <a:xfrm>
            <a:off x="5295900" y="6481833"/>
            <a:ext cx="6096000" cy="253916"/>
          </a:xfrm>
          <a:prstGeom prst="rect">
            <a:avLst/>
          </a:prstGeom>
          <a:noFill/>
        </p:spPr>
        <p:txBody>
          <a:bodyPr wrap="square">
            <a:spAutoFit/>
          </a:bodyPr>
          <a:lstStyle/>
          <a:p>
            <a:r>
              <a:rPr lang="fr-FR" sz="1050" dirty="0">
                <a:hlinkClick r:id="rId3"/>
              </a:rPr>
              <a:t>https://le-village-des-sciences-paris-saclay.fr/grands-enjeux-societaux-de-la-science-ouverte/</a:t>
            </a:r>
            <a:endParaRPr lang="fr-FR" sz="1050" dirty="0"/>
          </a:p>
        </p:txBody>
      </p:sp>
    </p:spTree>
    <p:extLst>
      <p:ext uri="{BB962C8B-B14F-4D97-AF65-F5344CB8AC3E}">
        <p14:creationId xmlns:p14="http://schemas.microsoft.com/office/powerpoint/2010/main" val="42087746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fontScale="90000"/>
          </a:bodyPr>
          <a:lstStyle/>
          <a:p>
            <a:r>
              <a:rPr lang="fr-FR" dirty="0"/>
              <a:t>Définir la participation attendue</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Le niveau d’engagement</a:t>
            </a:r>
          </a:p>
        </p:txBody>
      </p:sp>
    </p:spTree>
    <p:extLst>
      <p:ext uri="{BB962C8B-B14F-4D97-AF65-F5344CB8AC3E}">
        <p14:creationId xmlns:p14="http://schemas.microsoft.com/office/powerpoint/2010/main" val="414353875"/>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A711D-D52C-4C68-B771-5DEAD19AA4BB}"/>
              </a:ext>
            </a:extLst>
          </p:cNvPr>
          <p:cNvSpPr>
            <a:spLocks noGrp="1"/>
          </p:cNvSpPr>
          <p:nvPr>
            <p:ph type="title"/>
          </p:nvPr>
        </p:nvSpPr>
        <p:spPr>
          <a:xfrm>
            <a:off x="1371600" y="685800"/>
            <a:ext cx="4939145" cy="1485900"/>
          </a:xfrm>
        </p:spPr>
        <p:txBody>
          <a:bodyPr/>
          <a:lstStyle/>
          <a:p>
            <a:r>
              <a:rPr lang="fr-FR" dirty="0"/>
              <a:t>Typologie de la participation </a:t>
            </a:r>
          </a:p>
        </p:txBody>
      </p:sp>
      <p:sp>
        <p:nvSpPr>
          <p:cNvPr id="3" name="Espace réservé du contenu 2">
            <a:extLst>
              <a:ext uri="{FF2B5EF4-FFF2-40B4-BE49-F238E27FC236}">
                <a16:creationId xmlns:a16="http://schemas.microsoft.com/office/drawing/2014/main" id="{E0D93CF9-1768-45E7-9D13-45B98F8EC793}"/>
              </a:ext>
            </a:extLst>
          </p:cNvPr>
          <p:cNvSpPr>
            <a:spLocks noGrp="1"/>
          </p:cNvSpPr>
          <p:nvPr>
            <p:ph idx="1"/>
          </p:nvPr>
        </p:nvSpPr>
        <p:spPr>
          <a:xfrm>
            <a:off x="1253836" y="5285508"/>
            <a:ext cx="3165764" cy="1343891"/>
          </a:xfrm>
        </p:spPr>
        <p:txBody>
          <a:bodyPr>
            <a:normAutofit fontScale="85000" lnSpcReduction="20000"/>
          </a:bodyPr>
          <a:lstStyle/>
          <a:p>
            <a:pPr marL="0" indent="0">
              <a:buNone/>
            </a:pPr>
            <a:r>
              <a:rPr lang="fr-FR" dirty="0">
                <a:effectLst/>
              </a:rPr>
              <a:t>Bacqué, M.-H., Rey, H., &amp; </a:t>
            </a:r>
            <a:r>
              <a:rPr lang="fr-FR" dirty="0" err="1">
                <a:effectLst/>
              </a:rPr>
              <a:t>Sintomer</a:t>
            </a:r>
            <a:r>
              <a:rPr lang="fr-FR" dirty="0">
                <a:effectLst/>
              </a:rPr>
              <a:t>, Y. (2005). </a:t>
            </a:r>
            <a:r>
              <a:rPr lang="fr-FR" i="1" dirty="0">
                <a:effectLst/>
              </a:rPr>
              <a:t>Gestion de proximité et démocratie participative : Une perspective comparative</a:t>
            </a:r>
            <a:r>
              <a:rPr lang="fr-FR" dirty="0">
                <a:effectLst/>
              </a:rPr>
              <a:t> (Vol. 1‑1). la Découverte.</a:t>
            </a:r>
          </a:p>
        </p:txBody>
      </p:sp>
      <p:graphicFrame>
        <p:nvGraphicFramePr>
          <p:cNvPr id="4" name="Diagramme 3">
            <a:extLst>
              <a:ext uri="{FF2B5EF4-FFF2-40B4-BE49-F238E27FC236}">
                <a16:creationId xmlns:a16="http://schemas.microsoft.com/office/drawing/2014/main" id="{11AC8F22-16F2-4984-8956-FED493C5BA74}"/>
              </a:ext>
            </a:extLst>
          </p:cNvPr>
          <p:cNvGraphicFramePr/>
          <p:nvPr/>
        </p:nvGraphicFramePr>
        <p:xfrm>
          <a:off x="5424055" y="942109"/>
          <a:ext cx="6555509" cy="5742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20933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Engagement</a:t>
            </a:r>
          </a:p>
        </p:txBody>
      </p:sp>
      <p:pic>
        <p:nvPicPr>
          <p:cNvPr id="5" name="Espace réservé du contenu 4">
            <a:extLst>
              <a:ext uri="{FF2B5EF4-FFF2-40B4-BE49-F238E27FC236}">
                <a16:creationId xmlns:a16="http://schemas.microsoft.com/office/drawing/2014/main" id="{AA0DFCB3-59C2-4F4B-AF85-20D354D01531}"/>
              </a:ext>
            </a:extLst>
          </p:cNvPr>
          <p:cNvPicPr>
            <a:picLocks noGrp="1" noChangeAspect="1"/>
          </p:cNvPicPr>
          <p:nvPr>
            <p:ph idx="1"/>
          </p:nvPr>
        </p:nvPicPr>
        <p:blipFill rotWithShape="1">
          <a:blip r:embed="rId2"/>
          <a:srcRect l="41572" t="16248" r="30940" b="44713"/>
          <a:stretch/>
        </p:blipFill>
        <p:spPr>
          <a:xfrm>
            <a:off x="5715000" y="923433"/>
            <a:ext cx="6026728" cy="5705968"/>
          </a:xfrm>
        </p:spPr>
      </p:pic>
      <p:sp>
        <p:nvSpPr>
          <p:cNvPr id="7" name="ZoneTexte 6">
            <a:extLst>
              <a:ext uri="{FF2B5EF4-FFF2-40B4-BE49-F238E27FC236}">
                <a16:creationId xmlns:a16="http://schemas.microsoft.com/office/drawing/2014/main" id="{45ECA2AC-58D9-4B06-844A-972C2ED8828A}"/>
              </a:ext>
            </a:extLst>
          </p:cNvPr>
          <p:cNvSpPr txBox="1"/>
          <p:nvPr/>
        </p:nvSpPr>
        <p:spPr>
          <a:xfrm>
            <a:off x="1004456" y="3767079"/>
            <a:ext cx="4003963" cy="2862322"/>
          </a:xfrm>
          <a:prstGeom prst="rect">
            <a:avLst/>
          </a:prstGeom>
          <a:noFill/>
        </p:spPr>
        <p:txBody>
          <a:bodyPr wrap="square">
            <a:spAutoFit/>
          </a:bodyPr>
          <a:lstStyle/>
          <a:p>
            <a:endParaRPr lang="en-US" dirty="0"/>
          </a:p>
          <a:p>
            <a:endParaRPr lang="en-US" dirty="0">
              <a:effectLst/>
            </a:endParaRPr>
          </a:p>
          <a:p>
            <a:endParaRPr lang="en-US" dirty="0"/>
          </a:p>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3"/>
              </a:rPr>
              <a:t>https://doi.org/10.1109/HICSS.2011.207</a:t>
            </a:r>
            <a:endParaRPr lang="en-US" dirty="0">
              <a:effectLst/>
            </a:endParaRPr>
          </a:p>
        </p:txBody>
      </p:sp>
    </p:spTree>
    <p:extLst>
      <p:ext uri="{BB962C8B-B14F-4D97-AF65-F5344CB8AC3E}">
        <p14:creationId xmlns:p14="http://schemas.microsoft.com/office/powerpoint/2010/main" val="13755615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F47BC8-0133-4B26-8E9D-214B73C82966}"/>
              </a:ext>
            </a:extLst>
          </p:cNvPr>
          <p:cNvSpPr>
            <a:spLocks noGrp="1"/>
          </p:cNvSpPr>
          <p:nvPr>
            <p:ph type="title"/>
          </p:nvPr>
        </p:nvSpPr>
        <p:spPr>
          <a:xfrm>
            <a:off x="1025236" y="408709"/>
            <a:ext cx="3221182" cy="1485900"/>
          </a:xfrm>
        </p:spPr>
        <p:txBody>
          <a:bodyPr>
            <a:normAutofit fontScale="90000"/>
          </a:bodyPr>
          <a:lstStyle/>
          <a:p>
            <a:r>
              <a:rPr lang="fr-FR" dirty="0"/>
              <a:t>Echelle de la participation des publics</a:t>
            </a:r>
          </a:p>
        </p:txBody>
      </p:sp>
      <p:sp>
        <p:nvSpPr>
          <p:cNvPr id="3" name="Espace réservé du contenu 2">
            <a:extLst>
              <a:ext uri="{FF2B5EF4-FFF2-40B4-BE49-F238E27FC236}">
                <a16:creationId xmlns:a16="http://schemas.microsoft.com/office/drawing/2014/main" id="{BB4A4B0B-507F-403D-AFDA-7C7DB0B351C6}"/>
              </a:ext>
            </a:extLst>
          </p:cNvPr>
          <p:cNvSpPr>
            <a:spLocks noGrp="1"/>
          </p:cNvSpPr>
          <p:nvPr>
            <p:ph idx="1"/>
          </p:nvPr>
        </p:nvSpPr>
        <p:spPr>
          <a:xfrm>
            <a:off x="1302327" y="4814454"/>
            <a:ext cx="3117273" cy="1759527"/>
          </a:xfrm>
        </p:spPr>
        <p:txBody>
          <a:bodyPr/>
          <a:lstStyle/>
          <a:p>
            <a:pPr marL="0" indent="0">
              <a:buNone/>
            </a:pPr>
            <a:r>
              <a:rPr lang="en-US" dirty="0" err="1">
                <a:effectLst/>
              </a:rPr>
              <a:t>Arnstein</a:t>
            </a:r>
            <a:r>
              <a:rPr lang="en-US" dirty="0">
                <a:effectLst/>
              </a:rPr>
              <a:t>, S. R. (1969). A Ladder of Citizen Participation. </a:t>
            </a:r>
            <a:r>
              <a:rPr lang="en-US" i="1" dirty="0">
                <a:effectLst/>
              </a:rPr>
              <a:t>Journal of the American Institute of Planners</a:t>
            </a:r>
            <a:r>
              <a:rPr lang="en-US" dirty="0">
                <a:effectLst/>
              </a:rPr>
              <a:t>, </a:t>
            </a:r>
            <a:r>
              <a:rPr lang="en-US" i="1" dirty="0">
                <a:effectLst/>
              </a:rPr>
              <a:t>35</a:t>
            </a:r>
            <a:r>
              <a:rPr lang="en-US" dirty="0">
                <a:effectLst/>
              </a:rPr>
              <a:t>(4).</a:t>
            </a:r>
          </a:p>
          <a:p>
            <a:endParaRPr lang="fr-FR" dirty="0"/>
          </a:p>
          <a:p>
            <a:endParaRPr lang="fr-FR" dirty="0"/>
          </a:p>
        </p:txBody>
      </p:sp>
      <p:pic>
        <p:nvPicPr>
          <p:cNvPr id="5" name="Image 4">
            <a:extLst>
              <a:ext uri="{FF2B5EF4-FFF2-40B4-BE49-F238E27FC236}">
                <a16:creationId xmlns:a16="http://schemas.microsoft.com/office/drawing/2014/main" id="{8DEF12C9-2DA8-4E58-9798-DBF0CAA62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3509" y="857051"/>
            <a:ext cx="7352966" cy="5716930"/>
          </a:xfrm>
          <a:prstGeom prst="rect">
            <a:avLst/>
          </a:prstGeom>
          <a:noFill/>
          <a:ln>
            <a:noFill/>
          </a:ln>
        </p:spPr>
      </p:pic>
    </p:spTree>
    <p:extLst>
      <p:ext uri="{BB962C8B-B14F-4D97-AF65-F5344CB8AC3E}">
        <p14:creationId xmlns:p14="http://schemas.microsoft.com/office/powerpoint/2010/main" val="30930657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34596-B318-4A33-9351-1239FA41285A}"/>
              </a:ext>
            </a:extLst>
          </p:cNvPr>
          <p:cNvSpPr>
            <a:spLocks noGrp="1"/>
          </p:cNvSpPr>
          <p:nvPr>
            <p:ph type="title"/>
          </p:nvPr>
        </p:nvSpPr>
        <p:spPr>
          <a:xfrm>
            <a:off x="1059873" y="207819"/>
            <a:ext cx="4114800" cy="1485900"/>
          </a:xfrm>
        </p:spPr>
        <p:txBody>
          <a:bodyPr>
            <a:normAutofit fontScale="90000"/>
          </a:bodyPr>
          <a:lstStyle/>
          <a:p>
            <a:r>
              <a:rPr lang="fr-FR" dirty="0"/>
              <a:t>Echelle de la participation des publics dans les projets de CS</a:t>
            </a:r>
          </a:p>
        </p:txBody>
      </p:sp>
      <p:sp>
        <p:nvSpPr>
          <p:cNvPr id="3" name="Espace réservé du contenu 2">
            <a:extLst>
              <a:ext uri="{FF2B5EF4-FFF2-40B4-BE49-F238E27FC236}">
                <a16:creationId xmlns:a16="http://schemas.microsoft.com/office/drawing/2014/main" id="{897D02A4-9462-4DDD-AFE9-0ED4DE3D32E8}"/>
              </a:ext>
            </a:extLst>
          </p:cNvPr>
          <p:cNvSpPr>
            <a:spLocks noGrp="1"/>
          </p:cNvSpPr>
          <p:nvPr>
            <p:ph idx="1"/>
          </p:nvPr>
        </p:nvSpPr>
        <p:spPr>
          <a:xfrm>
            <a:off x="997527" y="3941618"/>
            <a:ext cx="3304309" cy="2653146"/>
          </a:xfrm>
        </p:spPr>
        <p:txBody>
          <a:bodyPr>
            <a:normAutofit fontScale="92500" lnSpcReduction="20000"/>
          </a:bodyPr>
          <a:lstStyle/>
          <a:p>
            <a:pPr marL="0" indent="0" algn="just">
              <a:buNone/>
            </a:pPr>
            <a:r>
              <a:rPr lang="fr-FR" b="0" i="0" dirty="0">
                <a:solidFill>
                  <a:srgbClr val="4D4D4D"/>
                </a:solidFill>
                <a:effectLst/>
                <a:latin typeface="Open sans" panose="020B0606030504020204" pitchFamily="34" charset="0"/>
              </a:rPr>
              <a:t>(Note) </a:t>
            </a:r>
            <a:r>
              <a:rPr lang="fr-FR" b="0" i="0" dirty="0" err="1">
                <a:solidFill>
                  <a:srgbClr val="4D4D4D"/>
                </a:solidFill>
                <a:effectLst/>
                <a:latin typeface="Open sans" panose="020B0606030504020204" pitchFamily="34" charset="0"/>
              </a:rPr>
              <a:t>Extreme</a:t>
            </a:r>
            <a:r>
              <a:rPr lang="fr-FR" b="0" i="0" dirty="0">
                <a:solidFill>
                  <a:srgbClr val="4D4D4D"/>
                </a:solidFill>
                <a:effectLst/>
                <a:latin typeface="Open sans" panose="020B0606030504020204" pitchFamily="34" charset="0"/>
              </a:rPr>
              <a:t> science</a:t>
            </a:r>
          </a:p>
          <a:p>
            <a:pPr marL="0" indent="0" algn="just">
              <a:buNone/>
            </a:pPr>
            <a:r>
              <a:rPr lang="fr-FR" dirty="0">
                <a:solidFill>
                  <a:srgbClr val="4D4D4D"/>
                </a:solidFill>
                <a:latin typeface="Open sans" panose="020B0606030504020204" pitchFamily="34" charset="0"/>
              </a:rPr>
              <a:t>= science collaborative</a:t>
            </a:r>
          </a:p>
          <a:p>
            <a:pPr marL="0" indent="0" algn="just">
              <a:buNone/>
            </a:pPr>
            <a:r>
              <a:rPr lang="fr-FR" b="0" i="0" dirty="0">
                <a:solidFill>
                  <a:srgbClr val="4D4D4D"/>
                </a:solidFill>
                <a:effectLst/>
                <a:latin typeface="Open sans" panose="020B0606030504020204" pitchFamily="34" charset="0"/>
              </a:rPr>
              <a:t>= </a:t>
            </a:r>
            <a:r>
              <a:rPr lang="fr-FR" b="0" i="0" dirty="0" err="1">
                <a:solidFill>
                  <a:srgbClr val="4D4D4D"/>
                </a:solidFill>
                <a:effectLst/>
                <a:latin typeface="Open sans" panose="020B0606030504020204" pitchFamily="34" charset="0"/>
              </a:rPr>
              <a:t>community</a:t>
            </a:r>
            <a:r>
              <a:rPr lang="fr-FR" b="0" i="0" dirty="0">
                <a:solidFill>
                  <a:srgbClr val="4D4D4D"/>
                </a:solidFill>
                <a:effectLst/>
                <a:latin typeface="Open sans" panose="020B0606030504020204" pitchFamily="34" charset="0"/>
              </a:rPr>
              <a:t> science</a:t>
            </a:r>
          </a:p>
          <a:p>
            <a:pPr marL="0" indent="0" algn="l">
              <a:buNone/>
            </a:pPr>
            <a:r>
              <a:rPr lang="fr-FR" sz="1400" dirty="0">
                <a:solidFill>
                  <a:srgbClr val="4D4D4D"/>
                </a:solidFill>
                <a:latin typeface="Open sans" panose="020B0606030504020204" pitchFamily="34" charset="0"/>
              </a:rPr>
              <a:t>Source : </a:t>
            </a:r>
            <a:r>
              <a:rPr lang="fr-FR" sz="1400" b="0" i="0" dirty="0" err="1">
                <a:solidFill>
                  <a:srgbClr val="4D4D4D"/>
                </a:solidFill>
                <a:effectLst/>
                <a:latin typeface="Open sans" panose="020B0606030504020204" pitchFamily="34" charset="0"/>
              </a:rPr>
              <a:t>Severo</a:t>
            </a:r>
            <a:r>
              <a:rPr lang="fr-FR" sz="1400" b="0" i="0" dirty="0">
                <a:solidFill>
                  <a:srgbClr val="4D4D4D"/>
                </a:solidFill>
                <a:effectLst/>
                <a:latin typeface="Open sans" panose="020B0606030504020204" pitchFamily="34" charset="0"/>
              </a:rPr>
              <a:t> Marta, « Sciences et recherches participatives » </a:t>
            </a:r>
            <a:r>
              <a:rPr lang="fr-FR" sz="1400" b="0" i="1" dirty="0" err="1">
                <a:solidFill>
                  <a:srgbClr val="4D4D4D"/>
                </a:solidFill>
                <a:effectLst/>
                <a:latin typeface="Open sans" panose="020B0606030504020204" pitchFamily="34" charset="0"/>
              </a:rPr>
              <a:t>Publictionnaire</a:t>
            </a:r>
            <a:r>
              <a:rPr lang="fr-FR" sz="1400" b="0" i="1" dirty="0">
                <a:solidFill>
                  <a:srgbClr val="4D4D4D"/>
                </a:solidFill>
                <a:effectLst/>
                <a:latin typeface="Open sans" panose="020B0606030504020204" pitchFamily="34" charset="0"/>
              </a:rPr>
              <a:t>. Dictionnaire encyclopédique et critique des publics</a:t>
            </a:r>
            <a:r>
              <a:rPr lang="fr-FR" sz="1400" b="0" i="0" dirty="0">
                <a:solidFill>
                  <a:srgbClr val="4D4D4D"/>
                </a:solidFill>
                <a:effectLst/>
                <a:latin typeface="Open sans" panose="020B0606030504020204" pitchFamily="34" charset="0"/>
              </a:rPr>
              <a:t>. Mis en ligne le 05 mars 2021. Dernière modification le 02 juin 2021. Accès : </a:t>
            </a:r>
            <a:r>
              <a:rPr lang="fr-FR" sz="1400" b="0" i="0" dirty="0">
                <a:solidFill>
                  <a:srgbClr val="4D4D4D"/>
                </a:solidFill>
                <a:effectLst/>
                <a:latin typeface="Open sans" panose="020B0606030504020204" pitchFamily="34" charset="0"/>
                <a:hlinkClick r:id="rId2"/>
              </a:rPr>
              <a:t>http://publictionnaire.huma-num.fr/notice/sciences-et-recherches-participatives</a:t>
            </a:r>
            <a:endParaRPr lang="fr-FR" sz="1400" b="0" i="0" dirty="0">
              <a:solidFill>
                <a:srgbClr val="4D4D4D"/>
              </a:solidFill>
              <a:effectLst/>
              <a:latin typeface="Open sans" panose="020B0606030504020204" pitchFamily="34" charset="0"/>
            </a:endParaRPr>
          </a:p>
          <a:p>
            <a:pPr marL="0" indent="0" algn="l">
              <a:buNone/>
            </a:pPr>
            <a:endParaRPr lang="fr-FR" b="0" i="0" dirty="0">
              <a:solidFill>
                <a:srgbClr val="4D4D4D"/>
              </a:solidFill>
              <a:effectLst/>
              <a:latin typeface="Open sans" panose="020B0606030504020204" pitchFamily="34" charset="0"/>
            </a:endParaRPr>
          </a:p>
          <a:p>
            <a:endParaRPr lang="fr-FR" dirty="0"/>
          </a:p>
        </p:txBody>
      </p:sp>
      <p:pic>
        <p:nvPicPr>
          <p:cNvPr id="5" name="Image 4">
            <a:extLst>
              <a:ext uri="{FF2B5EF4-FFF2-40B4-BE49-F238E27FC236}">
                <a16:creationId xmlns:a16="http://schemas.microsoft.com/office/drawing/2014/main" id="{B6218E0F-8C32-4AA8-916E-4887602DAE4D}"/>
              </a:ext>
            </a:extLst>
          </p:cNvPr>
          <p:cNvPicPr>
            <a:picLocks noChangeAspect="1"/>
          </p:cNvPicPr>
          <p:nvPr/>
        </p:nvPicPr>
        <p:blipFill rotWithShape="1">
          <a:blip r:embed="rId3"/>
          <a:srcRect l="44882" t="31667" r="12626" b="23030"/>
          <a:stretch/>
        </p:blipFill>
        <p:spPr>
          <a:xfrm>
            <a:off x="4883727" y="1060042"/>
            <a:ext cx="7218218" cy="5130539"/>
          </a:xfrm>
          <a:prstGeom prst="rect">
            <a:avLst/>
          </a:prstGeom>
        </p:spPr>
      </p:pic>
      <p:sp>
        <p:nvSpPr>
          <p:cNvPr id="7" name="ZoneTexte 6">
            <a:extLst>
              <a:ext uri="{FF2B5EF4-FFF2-40B4-BE49-F238E27FC236}">
                <a16:creationId xmlns:a16="http://schemas.microsoft.com/office/drawing/2014/main" id="{9847F46E-0CA7-4EF6-8A45-20D77877FBB1}"/>
              </a:ext>
            </a:extLst>
          </p:cNvPr>
          <p:cNvSpPr txBox="1"/>
          <p:nvPr/>
        </p:nvSpPr>
        <p:spPr>
          <a:xfrm>
            <a:off x="6096000" y="6216272"/>
            <a:ext cx="6096000" cy="600164"/>
          </a:xfrm>
          <a:prstGeom prst="rect">
            <a:avLst/>
          </a:prstGeom>
          <a:noFill/>
        </p:spPr>
        <p:txBody>
          <a:bodyPr wrap="square">
            <a:spAutoFit/>
          </a:bodyPr>
          <a:lstStyle/>
          <a:p>
            <a:pPr marL="0" indent="0" algn="r">
              <a:buNone/>
            </a:pPr>
            <a:r>
              <a:rPr lang="fr-FR" sz="1100" dirty="0"/>
              <a:t>Tableau dans </a:t>
            </a:r>
            <a:r>
              <a:rPr lang="fr-FR" sz="1100" dirty="0" err="1">
                <a:effectLst/>
              </a:rPr>
              <a:t>Haklay</a:t>
            </a:r>
            <a:r>
              <a:rPr lang="fr-FR" sz="1100" dirty="0">
                <a:effectLst/>
              </a:rPr>
              <a:t>, M. (2018). </a:t>
            </a:r>
            <a:r>
              <a:rPr lang="fr-FR" sz="1100" dirty="0" err="1">
                <a:effectLst/>
              </a:rPr>
              <a:t>Participatory</a:t>
            </a:r>
            <a:r>
              <a:rPr lang="fr-FR" sz="1100" dirty="0">
                <a:effectLst/>
              </a:rPr>
              <a:t> </a:t>
            </a:r>
            <a:r>
              <a:rPr lang="fr-FR" sz="1100" dirty="0" err="1">
                <a:effectLst/>
              </a:rPr>
              <a:t>citizen</a:t>
            </a:r>
            <a:r>
              <a:rPr lang="fr-FR" sz="1100" dirty="0">
                <a:effectLst/>
              </a:rPr>
              <a:t> science. In M. </a:t>
            </a:r>
            <a:r>
              <a:rPr lang="fr-FR" sz="1100" dirty="0" err="1">
                <a:effectLst/>
              </a:rPr>
              <a:t>Haklay</a:t>
            </a:r>
            <a:r>
              <a:rPr lang="fr-FR" sz="1100" dirty="0">
                <a:effectLst/>
              </a:rPr>
              <a:t>, S. Hecker, A. </a:t>
            </a:r>
            <a:r>
              <a:rPr lang="fr-FR" sz="1100" dirty="0" err="1">
                <a:effectLst/>
              </a:rPr>
              <a:t>Bowser</a:t>
            </a:r>
            <a:r>
              <a:rPr lang="fr-FR" sz="1100" dirty="0">
                <a:effectLst/>
              </a:rPr>
              <a:t>, Z. </a:t>
            </a:r>
            <a:r>
              <a:rPr lang="fr-FR" sz="1100" dirty="0" err="1">
                <a:effectLst/>
              </a:rPr>
              <a:t>Makuch</a:t>
            </a:r>
            <a:r>
              <a:rPr lang="fr-FR" sz="1100" dirty="0">
                <a:effectLst/>
              </a:rPr>
              <a:t>, J. Vogel, &amp; A. Bonn (</a:t>
            </a:r>
            <a:r>
              <a:rPr lang="fr-FR" sz="1100" dirty="0" err="1">
                <a:effectLst/>
              </a:rPr>
              <a:t>Éds</a:t>
            </a:r>
            <a:r>
              <a:rPr lang="fr-FR" sz="1100" dirty="0">
                <a:effectLst/>
              </a:rPr>
              <a:t>.), </a:t>
            </a:r>
            <a:r>
              <a:rPr lang="fr-FR" sz="1100" i="1" dirty="0">
                <a:effectLst/>
              </a:rPr>
              <a:t>Citizen Science</a:t>
            </a:r>
            <a:r>
              <a:rPr lang="fr-FR" sz="1100" dirty="0">
                <a:effectLst/>
              </a:rPr>
              <a:t> (p. 52‑62). UCL </a:t>
            </a:r>
            <a:r>
              <a:rPr lang="fr-FR" sz="1100" dirty="0" err="1">
                <a:effectLst/>
              </a:rPr>
              <a:t>Press</a:t>
            </a:r>
            <a:r>
              <a:rPr lang="fr-FR" sz="1100" dirty="0">
                <a:effectLst/>
              </a:rPr>
              <a:t>. </a:t>
            </a:r>
            <a:r>
              <a:rPr lang="fr-FR" sz="1100" dirty="0">
                <a:effectLst/>
                <a:hlinkClick r:id="rId4"/>
              </a:rPr>
              <a:t>https://www.jstor.org/stable/j.ctv550cf2.11</a:t>
            </a:r>
            <a:endParaRPr lang="fr-FR" sz="1100" dirty="0">
              <a:effectLst/>
            </a:endParaRPr>
          </a:p>
        </p:txBody>
      </p:sp>
    </p:spTree>
    <p:extLst>
      <p:ext uri="{BB962C8B-B14F-4D97-AF65-F5344CB8AC3E}">
        <p14:creationId xmlns:p14="http://schemas.microsoft.com/office/powerpoint/2010/main" val="22439085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Protocoles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Multiplier les modalités de participation</a:t>
            </a:r>
          </a:p>
        </p:txBody>
      </p:sp>
    </p:spTree>
    <p:extLst>
      <p:ext uri="{BB962C8B-B14F-4D97-AF65-F5344CB8AC3E}">
        <p14:creationId xmlns:p14="http://schemas.microsoft.com/office/powerpoint/2010/main" val="3348313182"/>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7AD618-5630-49CD-B689-F6CD2B23B8E0}"/>
              </a:ext>
            </a:extLst>
          </p:cNvPr>
          <p:cNvSpPr>
            <a:spLocks noGrp="1"/>
          </p:cNvSpPr>
          <p:nvPr>
            <p:ph type="title"/>
          </p:nvPr>
        </p:nvSpPr>
        <p:spPr/>
        <p:txBody>
          <a:bodyPr/>
          <a:lstStyle/>
          <a:p>
            <a:r>
              <a:rPr lang="fr-FR" dirty="0"/>
              <a:t>Enjeux du protocole</a:t>
            </a:r>
          </a:p>
        </p:txBody>
      </p:sp>
      <p:sp>
        <p:nvSpPr>
          <p:cNvPr id="3" name="Espace réservé du contenu 2">
            <a:extLst>
              <a:ext uri="{FF2B5EF4-FFF2-40B4-BE49-F238E27FC236}">
                <a16:creationId xmlns:a16="http://schemas.microsoft.com/office/drawing/2014/main" id="{CDA9EF96-713E-489B-BE43-DB6EEC8C06C5}"/>
              </a:ext>
            </a:extLst>
          </p:cNvPr>
          <p:cNvSpPr>
            <a:spLocks noGrp="1"/>
          </p:cNvSpPr>
          <p:nvPr>
            <p:ph idx="1"/>
          </p:nvPr>
        </p:nvSpPr>
        <p:spPr>
          <a:xfrm>
            <a:off x="1371600" y="2286000"/>
            <a:ext cx="9601200" cy="4114800"/>
          </a:xfrm>
        </p:spPr>
        <p:txBody>
          <a:bodyPr>
            <a:normAutofit lnSpcReduction="10000"/>
          </a:bodyPr>
          <a:lstStyle/>
          <a:p>
            <a:r>
              <a:rPr lang="fr-FR" dirty="0"/>
              <a:t>Avoir un protocole qui permette aux participants de participer sans les connaissances des scientifiques</a:t>
            </a:r>
          </a:p>
          <a:p>
            <a:pPr lvl="1"/>
            <a:r>
              <a:rPr lang="fr-FR" dirty="0"/>
              <a:t>Un protocole facile à mettre en œuvre : clair, illustré, </a:t>
            </a:r>
          </a:p>
          <a:p>
            <a:pPr lvl="1"/>
            <a:r>
              <a:rPr lang="fr-FR" dirty="0"/>
              <a:t>Un protocole adapté à différentes participations : multilingue, multimodalités de participation, </a:t>
            </a:r>
          </a:p>
          <a:p>
            <a:pPr lvl="1"/>
            <a:r>
              <a:rPr lang="fr-FR" dirty="0"/>
              <a:t>Un protocole qui tienne compte des connaissances nécessaires pour participer</a:t>
            </a:r>
          </a:p>
          <a:p>
            <a:r>
              <a:rPr lang="fr-FR" dirty="0"/>
              <a:t>Avoir un protocole qui soit reconnu par les pairs</a:t>
            </a:r>
          </a:p>
          <a:p>
            <a:pPr lvl="1"/>
            <a:r>
              <a:rPr lang="fr-FR" dirty="0"/>
              <a:t>Plus le protocole est précis, plus il sera possible d’évaluer positivement la méthodologie et la collecte.</a:t>
            </a:r>
          </a:p>
          <a:p>
            <a:r>
              <a:rPr lang="fr-FR" dirty="0"/>
              <a:t>Avoir un protocole qui reflète l’intégrité des équipes de recherche </a:t>
            </a:r>
          </a:p>
          <a:p>
            <a:pPr lvl="1"/>
            <a:r>
              <a:rPr lang="fr-FR" dirty="0"/>
              <a:t>Expliciter le projet de recherche clairement</a:t>
            </a:r>
          </a:p>
          <a:p>
            <a:pPr lvl="1"/>
            <a:r>
              <a:rPr lang="fr-FR" dirty="0"/>
              <a:t>Expliciter tout aussi clairement le devenir des données</a:t>
            </a:r>
          </a:p>
          <a:p>
            <a:pPr lvl="1"/>
            <a:endParaRPr lang="fr-FR" dirty="0"/>
          </a:p>
        </p:txBody>
      </p:sp>
    </p:spTree>
    <p:extLst>
      <p:ext uri="{BB962C8B-B14F-4D97-AF65-F5344CB8AC3E}">
        <p14:creationId xmlns:p14="http://schemas.microsoft.com/office/powerpoint/2010/main" val="33302876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7A6B1E-D7E5-4259-809E-FB6EADAA2A29}"/>
              </a:ext>
            </a:extLst>
          </p:cNvPr>
          <p:cNvSpPr>
            <a:spLocks noGrp="1"/>
          </p:cNvSpPr>
          <p:nvPr>
            <p:ph type="title"/>
          </p:nvPr>
        </p:nvSpPr>
        <p:spPr/>
        <p:txBody>
          <a:bodyPr/>
          <a:lstStyle/>
          <a:p>
            <a:r>
              <a:rPr lang="fr-FR" dirty="0"/>
              <a:t>Participer ? Dans quelle langue ?</a:t>
            </a:r>
          </a:p>
        </p:txBody>
      </p:sp>
      <p:pic>
        <p:nvPicPr>
          <p:cNvPr id="5" name="Espace réservé du contenu 4">
            <a:extLst>
              <a:ext uri="{FF2B5EF4-FFF2-40B4-BE49-F238E27FC236}">
                <a16:creationId xmlns:a16="http://schemas.microsoft.com/office/drawing/2014/main" id="{F293A5B3-D692-42F1-9AA3-D2545873F50C}"/>
              </a:ext>
            </a:extLst>
          </p:cNvPr>
          <p:cNvPicPr>
            <a:picLocks noGrp="1" noChangeAspect="1"/>
          </p:cNvPicPr>
          <p:nvPr>
            <p:ph idx="1"/>
          </p:nvPr>
        </p:nvPicPr>
        <p:blipFill rotWithShape="1">
          <a:blip r:embed="rId2"/>
          <a:srcRect l="1" t="10589" r="90" b="24492"/>
          <a:stretch/>
        </p:blipFill>
        <p:spPr>
          <a:xfrm>
            <a:off x="1371600" y="2171700"/>
            <a:ext cx="10335594" cy="4477193"/>
          </a:xfrm>
        </p:spPr>
      </p:pic>
      <mc:AlternateContent xmlns:mc="http://schemas.openxmlformats.org/markup-compatibility/2006" xmlns:p14="http://schemas.microsoft.com/office/powerpoint/2010/main">
        <mc:Choice Requires="p14">
          <p:contentPart p14:bwMode="auto" r:id="rId3">
            <p14:nvContentPartPr>
              <p14:cNvPr id="6" name="Encre 5">
                <a:extLst>
                  <a:ext uri="{FF2B5EF4-FFF2-40B4-BE49-F238E27FC236}">
                    <a16:creationId xmlns:a16="http://schemas.microsoft.com/office/drawing/2014/main" id="{148BEFB7-5F08-4978-AB3D-8F2E42F9761E}"/>
                  </a:ext>
                </a:extLst>
              </p14:cNvPr>
              <p14:cNvContentPartPr/>
              <p14:nvPr/>
            </p14:nvContentPartPr>
            <p14:xfrm>
              <a:off x="10099859" y="1955506"/>
              <a:ext cx="1808280" cy="4792320"/>
            </p14:xfrm>
          </p:contentPart>
        </mc:Choice>
        <mc:Fallback xmlns="">
          <p:pic>
            <p:nvPicPr>
              <p:cNvPr id="6" name="Encre 5">
                <a:extLst>
                  <a:ext uri="{FF2B5EF4-FFF2-40B4-BE49-F238E27FC236}">
                    <a16:creationId xmlns:a16="http://schemas.microsoft.com/office/drawing/2014/main" id="{148BEFB7-5F08-4978-AB3D-8F2E42F9761E}"/>
                  </a:ext>
                </a:extLst>
              </p:cNvPr>
              <p:cNvPicPr/>
              <p:nvPr/>
            </p:nvPicPr>
            <p:blipFill>
              <a:blip r:embed="rId4"/>
              <a:stretch>
                <a:fillRect/>
              </a:stretch>
            </p:blipFill>
            <p:spPr>
              <a:xfrm>
                <a:off x="10046219" y="1847866"/>
                <a:ext cx="1915920" cy="5007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Encre 6">
                <a:extLst>
                  <a:ext uri="{FF2B5EF4-FFF2-40B4-BE49-F238E27FC236}">
                    <a16:creationId xmlns:a16="http://schemas.microsoft.com/office/drawing/2014/main" id="{8C3769B7-38B8-4DAF-BEB1-4A6FBEB4F316}"/>
                  </a:ext>
                </a:extLst>
              </p14:cNvPr>
              <p14:cNvContentPartPr/>
              <p14:nvPr/>
            </p14:nvContentPartPr>
            <p14:xfrm>
              <a:off x="11071859" y="1920388"/>
              <a:ext cx="360" cy="360"/>
            </p14:xfrm>
          </p:contentPart>
        </mc:Choice>
        <mc:Fallback xmlns="">
          <p:pic>
            <p:nvPicPr>
              <p:cNvPr id="7" name="Encre 6">
                <a:extLst>
                  <a:ext uri="{FF2B5EF4-FFF2-40B4-BE49-F238E27FC236}">
                    <a16:creationId xmlns:a16="http://schemas.microsoft.com/office/drawing/2014/main" id="{8C3769B7-38B8-4DAF-BEB1-4A6FBEB4F316}"/>
                  </a:ext>
                </a:extLst>
              </p:cNvPr>
              <p:cNvPicPr/>
              <p:nvPr/>
            </p:nvPicPr>
            <p:blipFill>
              <a:blip r:embed="rId6"/>
              <a:stretch>
                <a:fillRect/>
              </a:stretch>
            </p:blipFill>
            <p:spPr>
              <a:xfrm>
                <a:off x="11017859" y="1812748"/>
                <a:ext cx="108000" cy="216000"/>
              </a:xfrm>
              <a:prstGeom prst="rect">
                <a:avLst/>
              </a:prstGeom>
            </p:spPr>
          </p:pic>
        </mc:Fallback>
      </mc:AlternateContent>
      <p:sp>
        <p:nvSpPr>
          <p:cNvPr id="9" name="ZoneTexte 8">
            <a:extLst>
              <a:ext uri="{FF2B5EF4-FFF2-40B4-BE49-F238E27FC236}">
                <a16:creationId xmlns:a16="http://schemas.microsoft.com/office/drawing/2014/main" id="{F5E795C1-931E-4DA7-BE84-C2AC43C57F4B}"/>
              </a:ext>
            </a:extLst>
          </p:cNvPr>
          <p:cNvSpPr txBox="1"/>
          <p:nvPr/>
        </p:nvSpPr>
        <p:spPr>
          <a:xfrm rot="16200000">
            <a:off x="-171192" y="4974727"/>
            <a:ext cx="2825112" cy="523220"/>
          </a:xfrm>
          <a:prstGeom prst="rect">
            <a:avLst/>
          </a:prstGeom>
          <a:noFill/>
        </p:spPr>
        <p:txBody>
          <a:bodyPr wrap="square">
            <a:spAutoFit/>
          </a:bodyPr>
          <a:lstStyle/>
          <a:p>
            <a:r>
              <a:rPr lang="fr-FR" sz="1400" dirty="0">
                <a:hlinkClick r:id="rId7"/>
              </a:rPr>
              <a:t>https://ebird.org/about</a:t>
            </a:r>
            <a:endParaRPr lang="fr-FR" sz="1400" dirty="0"/>
          </a:p>
          <a:p>
            <a:endParaRPr lang="fr-FR" sz="1400" dirty="0"/>
          </a:p>
        </p:txBody>
      </p:sp>
      <p:pic>
        <p:nvPicPr>
          <p:cNvPr id="4" name="Image 3">
            <a:extLst>
              <a:ext uri="{FF2B5EF4-FFF2-40B4-BE49-F238E27FC236}">
                <a16:creationId xmlns:a16="http://schemas.microsoft.com/office/drawing/2014/main" id="{B21D6B22-82D1-4F37-96A5-069D98795E39}"/>
              </a:ext>
            </a:extLst>
          </p:cNvPr>
          <p:cNvPicPr>
            <a:picLocks noChangeAspect="1"/>
          </p:cNvPicPr>
          <p:nvPr/>
        </p:nvPicPr>
        <p:blipFill rotWithShape="1">
          <a:blip r:embed="rId8"/>
          <a:srcRect l="16263" t="16666" r="20707" b="10000"/>
          <a:stretch/>
        </p:blipFill>
        <p:spPr>
          <a:xfrm>
            <a:off x="2930236" y="320736"/>
            <a:ext cx="6483928" cy="5029200"/>
          </a:xfrm>
          <a:prstGeom prst="rect">
            <a:avLst/>
          </a:prstGeom>
        </p:spPr>
      </p:pic>
      <p:sp>
        <p:nvSpPr>
          <p:cNvPr id="13" name="Espace réservé du contenu 2">
            <a:extLst>
              <a:ext uri="{FF2B5EF4-FFF2-40B4-BE49-F238E27FC236}">
                <a16:creationId xmlns:a16="http://schemas.microsoft.com/office/drawing/2014/main" id="{841B98A8-6CBC-4C8E-BF6A-7E79333EA444}"/>
              </a:ext>
            </a:extLst>
          </p:cNvPr>
          <p:cNvSpPr txBox="1">
            <a:spLocks/>
          </p:cNvSpPr>
          <p:nvPr/>
        </p:nvSpPr>
        <p:spPr>
          <a:xfrm>
            <a:off x="9448957" y="335860"/>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426201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Connaissances pour participer</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2285999"/>
            <a:ext cx="9601200" cy="4488873"/>
          </a:xfrm>
        </p:spPr>
        <p:txBody>
          <a:bodyPr>
            <a:normAutofit fontScale="92500" lnSpcReduction="20000"/>
          </a:bodyPr>
          <a:lstStyle/>
          <a:p>
            <a:pPr marL="0" indent="0">
              <a:buNone/>
            </a:pPr>
            <a:r>
              <a:rPr lang="fr-FR" dirty="0"/>
              <a:t>Mobilisation des savoirs : </a:t>
            </a:r>
          </a:p>
          <a:p>
            <a:r>
              <a:rPr lang="fr-FR" dirty="0"/>
              <a:t>Savoirs techniques : utiliser une carte, savoir dessiner, etc.</a:t>
            </a:r>
          </a:p>
          <a:p>
            <a:r>
              <a:rPr lang="fr-FR" dirty="0"/>
              <a:t>Savoirs professionnels : avoir été garde forestier, avoir été ingénieur-géotechnicien, etc.</a:t>
            </a:r>
          </a:p>
          <a:p>
            <a:r>
              <a:rPr lang="fr-FR" dirty="0"/>
              <a:t>Savoirs scientifiques : des connaissances relatives à un apprentissage : connaitre déjà un certain nombre d’oiseaux, savoir ce que c’est que l’érosion, etc. A noter que les connaissances relatives au sujet du projet de recherche sont non nécessaires, mais souvent présentes</a:t>
            </a:r>
          </a:p>
          <a:p>
            <a:r>
              <a:rPr lang="fr-FR" dirty="0"/>
              <a:t>Savoirs intimes : Une expérience de vie sur le territoire : connaître le littoral et l’avoir vu se modifier, connaître bien la forêt locale, etc.</a:t>
            </a:r>
          </a:p>
          <a:p>
            <a:pPr marL="0" indent="0">
              <a:buNone/>
            </a:pPr>
            <a:endParaRPr lang="fr-FR" dirty="0"/>
          </a:p>
          <a:p>
            <a:pPr marL="0" indent="0">
              <a:buNone/>
            </a:pPr>
            <a:r>
              <a:rPr lang="fr-FR" dirty="0"/>
              <a:t>« À cette fin, il semble important d’identifier, avec les participant-e-s au projet de recherche, les compétences propres qu’ils et elles possèdent, par exemple, en matière de mobilisation des milieux, de liens avec les communautés, d’organisation et d’animation de rencontres, de vulgarisation ou encore de maitrise des réseaux sociaux. » </a:t>
            </a:r>
            <a:r>
              <a:rPr lang="fr-FR" dirty="0">
                <a:hlinkClick r:id="rId2"/>
              </a:rPr>
              <a:t>https://scienceetbiencommun.pressbooks.pub/projetthese/chapter/methodes-de-recherche-participative-recherche-action-et-sciences-citoyennes/</a:t>
            </a:r>
            <a:endParaRPr lang="fr-FR" dirty="0"/>
          </a:p>
          <a:p>
            <a:pPr marL="0" indent="0">
              <a:buNone/>
            </a:pPr>
            <a:endParaRPr lang="fr-FR" dirty="0"/>
          </a:p>
        </p:txBody>
      </p:sp>
    </p:spTree>
    <p:extLst>
      <p:ext uri="{BB962C8B-B14F-4D97-AF65-F5344CB8AC3E}">
        <p14:creationId xmlns:p14="http://schemas.microsoft.com/office/powerpoint/2010/main" val="22439724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Connaissances pour participer</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1988127"/>
            <a:ext cx="9601200" cy="4488873"/>
          </a:xfrm>
        </p:spPr>
        <p:txBody>
          <a:bodyPr>
            <a:normAutofit fontScale="85000" lnSpcReduction="20000"/>
          </a:bodyPr>
          <a:lstStyle/>
          <a:p>
            <a:pPr marL="0" indent="0">
              <a:buNone/>
            </a:pPr>
            <a:r>
              <a:rPr lang="fr-FR" dirty="0"/>
              <a:t>Connaissances à transmettre en amont du projet : </a:t>
            </a:r>
          </a:p>
          <a:p>
            <a:pPr marL="0" indent="0">
              <a:buNone/>
            </a:pPr>
            <a:endParaRPr lang="fr-FR" dirty="0"/>
          </a:p>
          <a:p>
            <a:r>
              <a:rPr lang="fr-FR" dirty="0"/>
              <a:t>Sur le thème de la recherche : typologie des oiseaux, une typologie des graines…</a:t>
            </a:r>
          </a:p>
          <a:p>
            <a:r>
              <a:rPr lang="fr-FR" dirty="0"/>
              <a:t>Sur la méthode scientifique 1/2 : Comment on cherche et pourquoi cette méthode ?</a:t>
            </a:r>
          </a:p>
          <a:p>
            <a:r>
              <a:rPr lang="fr-FR" dirty="0"/>
              <a:t>Sur la méthode scientifique 2/2 : Qu’est-ce que la participation ? Et comment on va faire pour participer ? Protocole </a:t>
            </a:r>
          </a:p>
          <a:p>
            <a:r>
              <a:rPr lang="fr-FR" dirty="0"/>
              <a:t>Sur les raisons du projet : Pourquoi cette recherche ?</a:t>
            </a:r>
          </a:p>
          <a:p>
            <a:endParaRPr lang="fr-FR" dirty="0"/>
          </a:p>
          <a:p>
            <a:pPr marL="0" indent="0">
              <a:buNone/>
            </a:pPr>
            <a:r>
              <a:rPr lang="fr-FR" dirty="0"/>
              <a:t>Exemple projet PLACED : </a:t>
            </a:r>
          </a:p>
          <a:p>
            <a:r>
              <a:rPr lang="fr-FR" dirty="0"/>
              <a:t>Réunions avec la direction</a:t>
            </a:r>
          </a:p>
          <a:p>
            <a:r>
              <a:rPr lang="fr-FR" dirty="0"/>
              <a:t>Réunions avec les cadres</a:t>
            </a:r>
          </a:p>
          <a:p>
            <a:r>
              <a:rPr lang="fr-FR" dirty="0"/>
              <a:t>Réunions avec les participants</a:t>
            </a:r>
          </a:p>
          <a:p>
            <a:r>
              <a:rPr lang="fr-FR" dirty="0"/>
              <a:t>Insistance sur la valeur du prototype et la démarche</a:t>
            </a:r>
          </a:p>
          <a:p>
            <a:pPr marL="0" indent="0">
              <a:buNone/>
            </a:pPr>
            <a:endParaRPr lang="fr-FR" dirty="0"/>
          </a:p>
        </p:txBody>
      </p:sp>
    </p:spTree>
    <p:extLst>
      <p:ext uri="{BB962C8B-B14F-4D97-AF65-F5344CB8AC3E}">
        <p14:creationId xmlns:p14="http://schemas.microsoft.com/office/powerpoint/2010/main" val="159199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académique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Parce que les financeurs incitent de plus en plus à proposer des aspects science-société dans les réponses aux appels. </a:t>
            </a:r>
          </a:p>
          <a:p>
            <a:r>
              <a:rPr lang="fr-FR" dirty="0"/>
              <a:t>Labellisation Science Avec et Pour la Société : SAPS</a:t>
            </a:r>
          </a:p>
          <a:p>
            <a:endParaRPr lang="fr-FR" dirty="0"/>
          </a:p>
        </p:txBody>
      </p:sp>
      <p:pic>
        <p:nvPicPr>
          <p:cNvPr id="2050" name="Picture 2">
            <a:extLst>
              <a:ext uri="{FF2B5EF4-FFF2-40B4-BE49-F238E27FC236}">
                <a16:creationId xmlns:a16="http://schemas.microsoft.com/office/drawing/2014/main" id="{1236901E-439A-52D9-03B8-D531B88D9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197" y="3850213"/>
            <a:ext cx="352425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28B6EB-059D-D131-DECD-236ECAE76DA9}"/>
              </a:ext>
            </a:extLst>
          </p:cNvPr>
          <p:cNvSpPr/>
          <p:nvPr/>
        </p:nvSpPr>
        <p:spPr>
          <a:xfrm>
            <a:off x="3774643" y="4725619"/>
            <a:ext cx="1923898" cy="760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10 mentions Citizen Science</a:t>
            </a:r>
          </a:p>
        </p:txBody>
      </p:sp>
      <p:pic>
        <p:nvPicPr>
          <p:cNvPr id="6" name="Image 5">
            <a:extLst>
              <a:ext uri="{FF2B5EF4-FFF2-40B4-BE49-F238E27FC236}">
                <a16:creationId xmlns:a16="http://schemas.microsoft.com/office/drawing/2014/main" id="{7BDC9D9E-10D0-1C2B-AC1D-4512D3B164D5}"/>
              </a:ext>
            </a:extLst>
          </p:cNvPr>
          <p:cNvPicPr>
            <a:picLocks noChangeAspect="1"/>
          </p:cNvPicPr>
          <p:nvPr/>
        </p:nvPicPr>
        <p:blipFill rotWithShape="1">
          <a:blip r:embed="rId3"/>
          <a:srcRect l="3273" t="48854" r="26169" b="7893"/>
          <a:stretch/>
        </p:blipFill>
        <p:spPr>
          <a:xfrm>
            <a:off x="6238266" y="3416159"/>
            <a:ext cx="4734534" cy="1934909"/>
          </a:xfrm>
          <a:prstGeom prst="rect">
            <a:avLst/>
          </a:prstGeom>
        </p:spPr>
      </p:pic>
      <p:sp>
        <p:nvSpPr>
          <p:cNvPr id="9" name="Rectangle 8">
            <a:extLst>
              <a:ext uri="{FF2B5EF4-FFF2-40B4-BE49-F238E27FC236}">
                <a16:creationId xmlns:a16="http://schemas.microsoft.com/office/drawing/2014/main" id="{09872349-1588-7FD4-542B-7D553325AE60}"/>
              </a:ext>
            </a:extLst>
          </p:cNvPr>
          <p:cNvSpPr/>
          <p:nvPr/>
        </p:nvSpPr>
        <p:spPr>
          <a:xfrm>
            <a:off x="9530487" y="5037735"/>
            <a:ext cx="1923898" cy="943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7 mentions Recherche participative</a:t>
            </a:r>
          </a:p>
        </p:txBody>
      </p:sp>
    </p:spTree>
    <p:extLst>
      <p:ext uri="{BB962C8B-B14F-4D97-AF65-F5344CB8AC3E}">
        <p14:creationId xmlns:p14="http://schemas.microsoft.com/office/powerpoint/2010/main" val="1707749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4863F-B54D-4026-B746-FBAB774DD230}"/>
              </a:ext>
            </a:extLst>
          </p:cNvPr>
          <p:cNvSpPr>
            <a:spLocks noGrp="1"/>
          </p:cNvSpPr>
          <p:nvPr>
            <p:ph type="title"/>
          </p:nvPr>
        </p:nvSpPr>
        <p:spPr/>
        <p:txBody>
          <a:bodyPr/>
          <a:lstStyle/>
          <a:p>
            <a:r>
              <a:rPr lang="fr-FR" dirty="0"/>
              <a:t>Connaissances à </a:t>
            </a:r>
            <a:r>
              <a:rPr lang="fr-FR" dirty="0" err="1"/>
              <a:t>aquérir</a:t>
            </a:r>
            <a:endParaRPr lang="fr-FR" dirty="0"/>
          </a:p>
        </p:txBody>
      </p:sp>
      <p:sp>
        <p:nvSpPr>
          <p:cNvPr id="3" name="Espace réservé du contenu 2">
            <a:extLst>
              <a:ext uri="{FF2B5EF4-FFF2-40B4-BE49-F238E27FC236}">
                <a16:creationId xmlns:a16="http://schemas.microsoft.com/office/drawing/2014/main" id="{EE737E65-9E90-4F37-863A-4E109071FF1D}"/>
              </a:ext>
            </a:extLst>
          </p:cNvPr>
          <p:cNvSpPr>
            <a:spLocks noGrp="1"/>
          </p:cNvSpPr>
          <p:nvPr>
            <p:ph idx="1"/>
          </p:nvPr>
        </p:nvSpPr>
        <p:spPr>
          <a:xfrm>
            <a:off x="1371600" y="2826327"/>
            <a:ext cx="3713018" cy="3221181"/>
          </a:xfrm>
        </p:spPr>
        <p:txBody>
          <a:bodyPr>
            <a:normAutofit/>
          </a:bodyPr>
          <a:lstStyle/>
          <a:p>
            <a:pPr marL="0" indent="0">
              <a:buNone/>
            </a:pPr>
            <a:r>
              <a:rPr lang="fr-FR" dirty="0"/>
              <a:t>Exemple : le projet D-NOSES </a:t>
            </a:r>
            <a:r>
              <a:rPr lang="fr-FR" dirty="0">
                <a:hlinkClick r:id="rId2"/>
              </a:rPr>
              <a:t>https://dnoses.eu/</a:t>
            </a:r>
            <a:r>
              <a:rPr lang="fr-FR" dirty="0"/>
              <a:t> propose un MOOC pour les participants.</a:t>
            </a:r>
          </a:p>
          <a:p>
            <a:pPr marL="0" indent="0">
              <a:buNone/>
            </a:pPr>
            <a:endParaRPr lang="fr-FR" dirty="0"/>
          </a:p>
          <a:p>
            <a:pPr marL="0" indent="0">
              <a:buNone/>
            </a:pPr>
            <a:r>
              <a:rPr lang="fr-FR" dirty="0">
                <a:hlinkClick r:id="rId3"/>
              </a:rPr>
              <a:t>https://dnoses.eu/wp-content/uploads/2021/06/D7.4.-MOOC-on-Odour-Pollution.pdf</a:t>
            </a:r>
            <a:endParaRPr lang="fr-FR" dirty="0"/>
          </a:p>
          <a:p>
            <a:endParaRPr lang="fr-FR" dirty="0"/>
          </a:p>
          <a:p>
            <a:endParaRPr lang="fr-FR" dirty="0"/>
          </a:p>
          <a:p>
            <a:endParaRPr lang="fr-FR" dirty="0"/>
          </a:p>
          <a:p>
            <a:endParaRPr lang="fr-FR" dirty="0"/>
          </a:p>
          <a:p>
            <a:endParaRPr lang="fr-FR" dirty="0"/>
          </a:p>
          <a:p>
            <a:endParaRPr lang="fr-FR" dirty="0"/>
          </a:p>
        </p:txBody>
      </p:sp>
      <p:pic>
        <p:nvPicPr>
          <p:cNvPr id="5" name="Image 4">
            <a:extLst>
              <a:ext uri="{FF2B5EF4-FFF2-40B4-BE49-F238E27FC236}">
                <a16:creationId xmlns:a16="http://schemas.microsoft.com/office/drawing/2014/main" id="{F9BB833D-5574-4EC4-89BD-60678F895AD1}"/>
              </a:ext>
            </a:extLst>
          </p:cNvPr>
          <p:cNvPicPr>
            <a:picLocks noChangeAspect="1"/>
          </p:cNvPicPr>
          <p:nvPr/>
        </p:nvPicPr>
        <p:blipFill rotWithShape="1">
          <a:blip r:embed="rId4"/>
          <a:srcRect l="27980" t="28586" r="28788" b="35253"/>
          <a:stretch/>
        </p:blipFill>
        <p:spPr>
          <a:xfrm>
            <a:off x="5271655" y="2279072"/>
            <a:ext cx="6490854" cy="3619511"/>
          </a:xfrm>
          <a:prstGeom prst="rect">
            <a:avLst/>
          </a:prstGeom>
        </p:spPr>
      </p:pic>
    </p:spTree>
    <p:extLst>
      <p:ext uri="{BB962C8B-B14F-4D97-AF65-F5344CB8AC3E}">
        <p14:creationId xmlns:p14="http://schemas.microsoft.com/office/powerpoint/2010/main" val="23543156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p:txBody>
          <a:bodyPr/>
          <a:lstStyle/>
          <a:p>
            <a:r>
              <a:rPr lang="fr-FR" dirty="0"/>
              <a:t>Connaissances à acquérir</a:t>
            </a:r>
          </a:p>
        </p:txBody>
      </p:sp>
      <p:pic>
        <p:nvPicPr>
          <p:cNvPr id="5" name="Espace réservé du contenu 4">
            <a:extLst>
              <a:ext uri="{FF2B5EF4-FFF2-40B4-BE49-F238E27FC236}">
                <a16:creationId xmlns:a16="http://schemas.microsoft.com/office/drawing/2014/main" id="{82C6FAAF-8E36-4CBF-8C14-E5430D1D7854}"/>
              </a:ext>
            </a:extLst>
          </p:cNvPr>
          <p:cNvPicPr>
            <a:picLocks noGrp="1" noChangeAspect="1"/>
          </p:cNvPicPr>
          <p:nvPr>
            <p:ph idx="1"/>
          </p:nvPr>
        </p:nvPicPr>
        <p:blipFill rotWithShape="1">
          <a:blip r:embed="rId2"/>
          <a:srcRect l="870" t="11992" r="3192" b="9865"/>
          <a:stretch/>
        </p:blipFill>
        <p:spPr>
          <a:xfrm>
            <a:off x="5867399" y="2421343"/>
            <a:ext cx="6033656" cy="3276340"/>
          </a:xfrm>
        </p:spPr>
      </p:pic>
      <p:sp>
        <p:nvSpPr>
          <p:cNvPr id="6" name="Espace réservé du contenu 2">
            <a:extLst>
              <a:ext uri="{FF2B5EF4-FFF2-40B4-BE49-F238E27FC236}">
                <a16:creationId xmlns:a16="http://schemas.microsoft.com/office/drawing/2014/main" id="{4539158A-8CDB-4254-A6AB-44D2F53FD3FF}"/>
              </a:ext>
            </a:extLst>
          </p:cNvPr>
          <p:cNvSpPr txBox="1">
            <a:spLocks/>
          </p:cNvSpPr>
          <p:nvPr/>
        </p:nvSpPr>
        <p:spPr>
          <a:xfrm>
            <a:off x="1198418" y="2629031"/>
            <a:ext cx="4066309" cy="28609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27 formations pour les participants ou pour les chercheurs</a:t>
            </a:r>
          </a:p>
          <a:p>
            <a:pPr marL="0" indent="0">
              <a:buNone/>
            </a:pPr>
            <a:endParaRPr lang="fr-FR" dirty="0"/>
          </a:p>
          <a:p>
            <a:pPr marL="0" indent="0">
              <a:buNone/>
            </a:pPr>
            <a:r>
              <a:rPr lang="fr-FR" dirty="0"/>
              <a:t>Certains participants peuvent avoir un rôle d’animation de groupe.</a:t>
            </a:r>
          </a:p>
          <a:p>
            <a:endParaRPr lang="fr-FR" dirty="0"/>
          </a:p>
          <a:p>
            <a:endParaRPr lang="fr-FR" dirty="0"/>
          </a:p>
        </p:txBody>
      </p:sp>
      <p:sp>
        <p:nvSpPr>
          <p:cNvPr id="7" name="ZoneTexte 6">
            <a:extLst>
              <a:ext uri="{FF2B5EF4-FFF2-40B4-BE49-F238E27FC236}">
                <a16:creationId xmlns:a16="http://schemas.microsoft.com/office/drawing/2014/main" id="{82125B79-997B-4DC0-AE5A-B2EB4719AE7A}"/>
              </a:ext>
            </a:extLst>
          </p:cNvPr>
          <p:cNvSpPr txBox="1"/>
          <p:nvPr/>
        </p:nvSpPr>
        <p:spPr>
          <a:xfrm>
            <a:off x="5836227" y="5619558"/>
            <a:ext cx="6096000" cy="369332"/>
          </a:xfrm>
          <a:prstGeom prst="rect">
            <a:avLst/>
          </a:prstGeom>
          <a:noFill/>
        </p:spPr>
        <p:txBody>
          <a:bodyPr wrap="square">
            <a:spAutoFit/>
          </a:bodyPr>
          <a:lstStyle/>
          <a:p>
            <a:r>
              <a:rPr lang="fr-FR" dirty="0">
                <a:hlinkClick r:id="rId3"/>
              </a:rPr>
              <a:t>https://eu-citizen.science/training_resources</a:t>
            </a:r>
            <a:endParaRPr lang="fr-FR" dirty="0"/>
          </a:p>
        </p:txBody>
      </p:sp>
    </p:spTree>
    <p:extLst>
      <p:ext uri="{BB962C8B-B14F-4D97-AF65-F5344CB8AC3E}">
        <p14:creationId xmlns:p14="http://schemas.microsoft.com/office/powerpoint/2010/main" val="35339030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CC6BA-86A3-413E-B148-EFF149B39EAF}"/>
              </a:ext>
            </a:extLst>
          </p:cNvPr>
          <p:cNvSpPr>
            <a:spLocks noGrp="1"/>
          </p:cNvSpPr>
          <p:nvPr>
            <p:ph type="title"/>
          </p:nvPr>
        </p:nvSpPr>
        <p:spPr/>
        <p:txBody>
          <a:bodyPr/>
          <a:lstStyle/>
          <a:p>
            <a:r>
              <a:rPr lang="fr-FR" dirty="0"/>
              <a:t>Des protocoles</a:t>
            </a:r>
          </a:p>
        </p:txBody>
      </p:sp>
      <p:sp>
        <p:nvSpPr>
          <p:cNvPr id="3" name="Espace réservé du contenu 2">
            <a:extLst>
              <a:ext uri="{FF2B5EF4-FFF2-40B4-BE49-F238E27FC236}">
                <a16:creationId xmlns:a16="http://schemas.microsoft.com/office/drawing/2014/main" id="{C9649E05-7ECD-4840-835A-1DF15B89F1FE}"/>
              </a:ext>
            </a:extLst>
          </p:cNvPr>
          <p:cNvSpPr>
            <a:spLocks noGrp="1"/>
          </p:cNvSpPr>
          <p:nvPr>
            <p:ph idx="1"/>
          </p:nvPr>
        </p:nvSpPr>
        <p:spPr>
          <a:xfrm>
            <a:off x="1295401" y="5013754"/>
            <a:ext cx="2819400" cy="1427018"/>
          </a:xfrm>
        </p:spPr>
        <p:txBody>
          <a:bodyPr>
            <a:normAutofit lnSpcReduction="10000"/>
          </a:bodyPr>
          <a:lstStyle/>
          <a:p>
            <a:pPr marL="0" indent="0">
              <a:buNone/>
            </a:pPr>
            <a:r>
              <a:rPr lang="fr-FR" dirty="0">
                <a:hlinkClick r:id="rId2"/>
              </a:rPr>
              <a:t>https://observatoire-littoral-morbihan.fr/wp-content/uploads/2021/07/Protocole-OCLM-Gavres-Vfinale.pdf</a:t>
            </a:r>
            <a:endParaRPr lang="fr-FR" dirty="0"/>
          </a:p>
          <a:p>
            <a:endParaRPr lang="fr-FR" dirty="0"/>
          </a:p>
        </p:txBody>
      </p:sp>
      <p:pic>
        <p:nvPicPr>
          <p:cNvPr id="5" name="Image 4">
            <a:extLst>
              <a:ext uri="{FF2B5EF4-FFF2-40B4-BE49-F238E27FC236}">
                <a16:creationId xmlns:a16="http://schemas.microsoft.com/office/drawing/2014/main" id="{3D8FAA73-B781-4F8C-868B-2B143E44213E}"/>
              </a:ext>
            </a:extLst>
          </p:cNvPr>
          <p:cNvPicPr>
            <a:picLocks noChangeAspect="1"/>
          </p:cNvPicPr>
          <p:nvPr/>
        </p:nvPicPr>
        <p:blipFill rotWithShape="1">
          <a:blip r:embed="rId3"/>
          <a:srcRect l="21473" t="26770" r="22713" b="23514"/>
          <a:stretch/>
        </p:blipFill>
        <p:spPr>
          <a:xfrm>
            <a:off x="4585856" y="2094529"/>
            <a:ext cx="7251726" cy="4306272"/>
          </a:xfrm>
          <a:prstGeom prst="rect">
            <a:avLst/>
          </a:prstGeom>
        </p:spPr>
      </p:pic>
      <p:sp>
        <p:nvSpPr>
          <p:cNvPr id="7" name="ZoneTexte 6">
            <a:extLst>
              <a:ext uri="{FF2B5EF4-FFF2-40B4-BE49-F238E27FC236}">
                <a16:creationId xmlns:a16="http://schemas.microsoft.com/office/drawing/2014/main" id="{D35633D6-3B4A-4439-BD8F-4588A7530C2E}"/>
              </a:ext>
            </a:extLst>
          </p:cNvPr>
          <p:cNvSpPr txBox="1"/>
          <p:nvPr/>
        </p:nvSpPr>
        <p:spPr>
          <a:xfrm>
            <a:off x="5982586" y="6440772"/>
            <a:ext cx="6096000" cy="246221"/>
          </a:xfrm>
          <a:prstGeom prst="rect">
            <a:avLst/>
          </a:prstGeom>
          <a:noFill/>
        </p:spPr>
        <p:txBody>
          <a:bodyPr wrap="square">
            <a:spAutoFit/>
          </a:bodyPr>
          <a:lstStyle/>
          <a:p>
            <a:r>
              <a:rPr lang="fr-FR" sz="1000" dirty="0">
                <a:hlinkClick r:id="rId2"/>
              </a:rPr>
              <a:t>https://observatoire-littoral-morbihan.fr/wp-content/uploads/2021/07/Protocole-OCLM-Gavres-Vfinale.pdf</a:t>
            </a:r>
            <a:endParaRPr lang="fr-FR" sz="1000" dirty="0"/>
          </a:p>
        </p:txBody>
      </p:sp>
    </p:spTree>
    <p:extLst>
      <p:ext uri="{BB962C8B-B14F-4D97-AF65-F5344CB8AC3E}">
        <p14:creationId xmlns:p14="http://schemas.microsoft.com/office/powerpoint/2010/main" val="270156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A446EF-A732-4B09-AC23-78C7FF27377C}"/>
              </a:ext>
            </a:extLst>
          </p:cNvPr>
          <p:cNvSpPr>
            <a:spLocks noGrp="1"/>
          </p:cNvSpPr>
          <p:nvPr>
            <p:ph type="title"/>
          </p:nvPr>
        </p:nvSpPr>
        <p:spPr/>
        <p:txBody>
          <a:bodyPr/>
          <a:lstStyle/>
          <a:p>
            <a:r>
              <a:rPr lang="fr-FR" dirty="0"/>
              <a:t>Des protocoles</a:t>
            </a:r>
          </a:p>
        </p:txBody>
      </p:sp>
      <p:sp>
        <p:nvSpPr>
          <p:cNvPr id="3" name="Espace réservé du contenu 2">
            <a:extLst>
              <a:ext uri="{FF2B5EF4-FFF2-40B4-BE49-F238E27FC236}">
                <a16:creationId xmlns:a16="http://schemas.microsoft.com/office/drawing/2014/main" id="{EA592B60-2184-428A-814F-45592EBB8762}"/>
              </a:ext>
            </a:extLst>
          </p:cNvPr>
          <p:cNvSpPr>
            <a:spLocks noGrp="1"/>
          </p:cNvSpPr>
          <p:nvPr>
            <p:ph idx="1"/>
          </p:nvPr>
        </p:nvSpPr>
        <p:spPr>
          <a:xfrm>
            <a:off x="1371600" y="4603176"/>
            <a:ext cx="2486891" cy="1894608"/>
          </a:xfrm>
        </p:spPr>
        <p:txBody>
          <a:bodyPr>
            <a:normAutofit/>
          </a:bodyPr>
          <a:lstStyle/>
          <a:p>
            <a:pPr marL="0" indent="0">
              <a:buNone/>
            </a:pPr>
            <a:r>
              <a:rPr lang="fr-FR" dirty="0">
                <a:hlinkClick r:id="rId2"/>
              </a:rPr>
              <a:t>https://www.cnrs.fr/fr/cnrsinfo/derriere-le-blob-la-recherche-une-experience-de-science-participative-du-cnrs</a:t>
            </a:r>
            <a:endParaRPr lang="fr-FR" dirty="0"/>
          </a:p>
          <a:p>
            <a:endParaRPr lang="fr-FR" dirty="0"/>
          </a:p>
          <a:p>
            <a:endParaRPr lang="fr-FR" dirty="0"/>
          </a:p>
        </p:txBody>
      </p:sp>
      <p:pic>
        <p:nvPicPr>
          <p:cNvPr id="5" name="Image 4">
            <a:extLst>
              <a:ext uri="{FF2B5EF4-FFF2-40B4-BE49-F238E27FC236}">
                <a16:creationId xmlns:a16="http://schemas.microsoft.com/office/drawing/2014/main" id="{5D2CB920-301A-4FF6-948C-2370E51E7121}"/>
              </a:ext>
            </a:extLst>
          </p:cNvPr>
          <p:cNvPicPr>
            <a:picLocks noChangeAspect="1"/>
          </p:cNvPicPr>
          <p:nvPr/>
        </p:nvPicPr>
        <p:blipFill rotWithShape="1">
          <a:blip r:embed="rId3"/>
          <a:srcRect l="4072" t="11110" r="15793" b="13636"/>
          <a:stretch/>
        </p:blipFill>
        <p:spPr>
          <a:xfrm>
            <a:off x="4596731" y="1929246"/>
            <a:ext cx="7297396" cy="4568538"/>
          </a:xfrm>
          <a:prstGeom prst="rect">
            <a:avLst/>
          </a:prstGeom>
        </p:spPr>
      </p:pic>
    </p:spTree>
    <p:extLst>
      <p:ext uri="{BB962C8B-B14F-4D97-AF65-F5344CB8AC3E}">
        <p14:creationId xmlns:p14="http://schemas.microsoft.com/office/powerpoint/2010/main" val="157506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1C7BF1-5A9E-4216-86D4-333AAFBC39CA}"/>
              </a:ext>
            </a:extLst>
          </p:cNvPr>
          <p:cNvSpPr>
            <a:spLocks noGrp="1"/>
          </p:cNvSpPr>
          <p:nvPr>
            <p:ph type="title"/>
          </p:nvPr>
        </p:nvSpPr>
        <p:spPr>
          <a:xfrm>
            <a:off x="917944" y="252795"/>
            <a:ext cx="9601200" cy="1485900"/>
          </a:xfrm>
        </p:spPr>
        <p:txBody>
          <a:bodyPr/>
          <a:lstStyle/>
          <a:p>
            <a:r>
              <a:rPr lang="fr-FR" dirty="0"/>
              <a:t>Exemple</a:t>
            </a:r>
            <a:br>
              <a:rPr lang="fr-FR" dirty="0"/>
            </a:br>
            <a:r>
              <a:rPr lang="fr-FR" dirty="0"/>
              <a:t>Engagement et actions</a:t>
            </a:r>
          </a:p>
        </p:txBody>
      </p:sp>
      <p:pic>
        <p:nvPicPr>
          <p:cNvPr id="5" name="Espace réservé du contenu 4">
            <a:extLst>
              <a:ext uri="{FF2B5EF4-FFF2-40B4-BE49-F238E27FC236}">
                <a16:creationId xmlns:a16="http://schemas.microsoft.com/office/drawing/2014/main" id="{87ACC59F-C289-44A5-8190-0ED77711DD3A}"/>
              </a:ext>
            </a:extLst>
          </p:cNvPr>
          <p:cNvPicPr>
            <a:picLocks noGrp="1" noChangeAspect="1"/>
          </p:cNvPicPr>
          <p:nvPr>
            <p:ph idx="1"/>
          </p:nvPr>
        </p:nvPicPr>
        <p:blipFill rotWithShape="1">
          <a:blip r:embed="rId2"/>
          <a:srcRect l="15284" t="24602" r="16430" b="17091"/>
          <a:stretch/>
        </p:blipFill>
        <p:spPr>
          <a:xfrm>
            <a:off x="864512" y="1905000"/>
            <a:ext cx="8494234" cy="4835237"/>
          </a:xfrm>
        </p:spPr>
      </p:pic>
      <p:sp>
        <p:nvSpPr>
          <p:cNvPr id="6" name="Espace réservé du contenu 2">
            <a:extLst>
              <a:ext uri="{FF2B5EF4-FFF2-40B4-BE49-F238E27FC236}">
                <a16:creationId xmlns:a16="http://schemas.microsoft.com/office/drawing/2014/main" id="{415EBEED-3B08-493A-8B89-5D7DE58A52A0}"/>
              </a:ext>
            </a:extLst>
          </p:cNvPr>
          <p:cNvSpPr txBox="1">
            <a:spLocks/>
          </p:cNvSpPr>
          <p:nvPr/>
        </p:nvSpPr>
        <p:spPr>
          <a:xfrm>
            <a:off x="8160327" y="185815"/>
            <a:ext cx="3927764" cy="138657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Pour chaque protocole, plusieurs actions possibles et donc plusieurs niveaux d’engagement possibles</a:t>
            </a:r>
          </a:p>
          <a:p>
            <a:endParaRPr lang="fr-FR" dirty="0"/>
          </a:p>
          <a:p>
            <a:endParaRPr lang="fr-FR" dirty="0"/>
          </a:p>
          <a:p>
            <a:endParaRPr lang="fr-FR" dirty="0"/>
          </a:p>
        </p:txBody>
      </p:sp>
      <p:sp>
        <p:nvSpPr>
          <p:cNvPr id="7" name="Espace réservé du contenu 2">
            <a:extLst>
              <a:ext uri="{FF2B5EF4-FFF2-40B4-BE49-F238E27FC236}">
                <a16:creationId xmlns:a16="http://schemas.microsoft.com/office/drawing/2014/main" id="{A1436331-085E-495A-9D0F-99DFDE0C9ACE}"/>
              </a:ext>
            </a:extLst>
          </p:cNvPr>
          <p:cNvSpPr txBox="1">
            <a:spLocks/>
          </p:cNvSpPr>
          <p:nvPr/>
        </p:nvSpPr>
        <p:spPr>
          <a:xfrm>
            <a:off x="9358746" y="5785595"/>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26218532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D9A267C-A051-3255-98F0-B90A0715F42F}"/>
              </a:ext>
            </a:extLst>
          </p:cNvPr>
          <p:cNvSpPr>
            <a:spLocks noGrp="1"/>
          </p:cNvSpPr>
          <p:nvPr>
            <p:ph type="ctrTitle"/>
          </p:nvPr>
        </p:nvSpPr>
        <p:spPr/>
        <p:txBody>
          <a:bodyPr/>
          <a:lstStyle/>
          <a:p>
            <a:r>
              <a:rPr lang="fr-FR" dirty="0"/>
              <a:t>Ethique</a:t>
            </a:r>
          </a:p>
        </p:txBody>
      </p:sp>
      <p:sp>
        <p:nvSpPr>
          <p:cNvPr id="6" name="Sous-titre 5">
            <a:extLst>
              <a:ext uri="{FF2B5EF4-FFF2-40B4-BE49-F238E27FC236}">
                <a16:creationId xmlns:a16="http://schemas.microsoft.com/office/drawing/2014/main" id="{7A8FE953-453F-AAFF-37E8-68C4CBB8B1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4694305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263AB-3E33-46D1-968A-0D72D2EDB700}"/>
              </a:ext>
            </a:extLst>
          </p:cNvPr>
          <p:cNvSpPr>
            <a:spLocks noGrp="1"/>
          </p:cNvSpPr>
          <p:nvPr>
            <p:ph type="title"/>
          </p:nvPr>
        </p:nvSpPr>
        <p:spPr/>
        <p:txBody>
          <a:bodyPr/>
          <a:lstStyle/>
          <a:p>
            <a:r>
              <a:rPr lang="fr-FR" dirty="0"/>
              <a:t>Le débat public</a:t>
            </a:r>
          </a:p>
        </p:txBody>
      </p:sp>
      <p:sp>
        <p:nvSpPr>
          <p:cNvPr id="6" name="Espace réservé du contenu 5">
            <a:extLst>
              <a:ext uri="{FF2B5EF4-FFF2-40B4-BE49-F238E27FC236}">
                <a16:creationId xmlns:a16="http://schemas.microsoft.com/office/drawing/2014/main" id="{84A8B339-E084-4C6D-AFA0-6B13A755F6EF}"/>
              </a:ext>
            </a:extLst>
          </p:cNvPr>
          <p:cNvSpPr>
            <a:spLocks noGrp="1"/>
          </p:cNvSpPr>
          <p:nvPr>
            <p:ph sz="quarter" idx="4"/>
          </p:nvPr>
        </p:nvSpPr>
        <p:spPr>
          <a:xfrm>
            <a:off x="1565087" y="1776845"/>
            <a:ext cx="10036819" cy="4777574"/>
          </a:xfrm>
        </p:spPr>
        <p:txBody>
          <a:bodyPr>
            <a:normAutofit fontScale="85000" lnSpcReduction="20000"/>
          </a:bodyPr>
          <a:lstStyle/>
          <a:p>
            <a:pPr marL="0" indent="0">
              <a:buNone/>
            </a:pPr>
            <a:r>
              <a:rPr lang="fr-FR" dirty="0">
                <a:solidFill>
                  <a:schemeClr val="accent5"/>
                </a:solidFill>
              </a:rPr>
              <a:t>La participation politique</a:t>
            </a:r>
          </a:p>
          <a:p>
            <a:r>
              <a:rPr lang="fr-FR" dirty="0"/>
              <a:t>Depuis 1995 : droit de pétition local, référendum local, budgets participatifs, consultations locales sur les projets environnementaux, conventions citoyennes, les concertations du CNDP (Centre national du Débat Public), etc.</a:t>
            </a:r>
          </a:p>
          <a:p>
            <a:r>
              <a:rPr lang="fr-FR" dirty="0"/>
              <a:t>Développement de la démocratie de proximité et de la démocratie participative</a:t>
            </a:r>
          </a:p>
          <a:p>
            <a:r>
              <a:rPr lang="fr-FR" dirty="0"/>
              <a:t>Développement d’une démocratie numérique : consultation via Internet</a:t>
            </a:r>
          </a:p>
          <a:p>
            <a:endParaRPr lang="fr-FR" dirty="0"/>
          </a:p>
          <a:p>
            <a:pPr marL="0" indent="0">
              <a:buNone/>
            </a:pPr>
            <a:r>
              <a:rPr lang="fr-FR" dirty="0">
                <a:solidFill>
                  <a:schemeClr val="accent5"/>
                </a:solidFill>
              </a:rPr>
              <a:t>Les thématiques</a:t>
            </a:r>
          </a:p>
          <a:p>
            <a:r>
              <a:rPr lang="fr-FR" dirty="0"/>
              <a:t>Mobilisation de la participation au départ sur des projets de transformation urbaine</a:t>
            </a:r>
          </a:p>
          <a:p>
            <a:r>
              <a:rPr lang="fr-FR" dirty="0"/>
              <a:t>Puis ensuite au cœur des débats éthiques et environnementaux.</a:t>
            </a:r>
          </a:p>
          <a:p>
            <a:pPr marL="0" indent="0">
              <a:buNone/>
            </a:pPr>
            <a:endParaRPr lang="fr-FR" dirty="0"/>
          </a:p>
          <a:p>
            <a:pPr marL="0" indent="0">
              <a:buNone/>
            </a:pPr>
            <a:r>
              <a:rPr lang="fr-FR" sz="2000" dirty="0">
                <a:solidFill>
                  <a:schemeClr val="accent5"/>
                </a:solidFill>
              </a:rPr>
              <a:t>Interactions</a:t>
            </a:r>
          </a:p>
          <a:p>
            <a:r>
              <a:rPr lang="fr-FR" sz="2000" dirty="0"/>
              <a:t>Mobilisation to-down ou </a:t>
            </a:r>
            <a:r>
              <a:rPr lang="fr-FR" sz="2000" dirty="0" err="1"/>
              <a:t>bottom</a:t>
            </a:r>
            <a:r>
              <a:rPr lang="fr-FR" sz="2000" dirty="0"/>
              <a:t>-up (lanceurs d’alertes écologiques)</a:t>
            </a:r>
          </a:p>
          <a:p>
            <a:r>
              <a:rPr lang="fr-FR" sz="2000" dirty="0"/>
              <a:t>Confrontation des savoirs mobilisés des habitants avec les expertises scientifiques ou gouvernementales </a:t>
            </a:r>
          </a:p>
          <a:p>
            <a:pPr marL="0" indent="0">
              <a:buNone/>
            </a:pPr>
            <a:endParaRPr lang="fr-FR" dirty="0"/>
          </a:p>
        </p:txBody>
      </p:sp>
    </p:spTree>
    <p:extLst>
      <p:ext uri="{BB962C8B-B14F-4D97-AF65-F5344CB8AC3E}">
        <p14:creationId xmlns:p14="http://schemas.microsoft.com/office/powerpoint/2010/main" val="32217569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263AB-3E33-46D1-968A-0D72D2EDB700}"/>
              </a:ext>
            </a:extLst>
          </p:cNvPr>
          <p:cNvSpPr>
            <a:spLocks noGrp="1"/>
          </p:cNvSpPr>
          <p:nvPr>
            <p:ph type="title"/>
          </p:nvPr>
        </p:nvSpPr>
        <p:spPr/>
        <p:txBody>
          <a:bodyPr/>
          <a:lstStyle/>
          <a:p>
            <a:r>
              <a:rPr lang="fr-FR" dirty="0"/>
              <a:t>Le scientifique et le débat public</a:t>
            </a:r>
          </a:p>
        </p:txBody>
      </p:sp>
      <p:sp>
        <p:nvSpPr>
          <p:cNvPr id="6" name="Espace réservé du contenu 5">
            <a:extLst>
              <a:ext uri="{FF2B5EF4-FFF2-40B4-BE49-F238E27FC236}">
                <a16:creationId xmlns:a16="http://schemas.microsoft.com/office/drawing/2014/main" id="{84A8B339-E084-4C6D-AFA0-6B13A755F6EF}"/>
              </a:ext>
            </a:extLst>
          </p:cNvPr>
          <p:cNvSpPr>
            <a:spLocks noGrp="1"/>
          </p:cNvSpPr>
          <p:nvPr>
            <p:ph sz="quarter" idx="4"/>
          </p:nvPr>
        </p:nvSpPr>
        <p:spPr>
          <a:xfrm>
            <a:off x="1565088" y="2384007"/>
            <a:ext cx="9601200" cy="4215245"/>
          </a:xfrm>
        </p:spPr>
        <p:txBody>
          <a:bodyPr>
            <a:normAutofit/>
          </a:bodyPr>
          <a:lstStyle/>
          <a:p>
            <a:pPr marL="0" indent="0">
              <a:buNone/>
            </a:pPr>
            <a:r>
              <a:rPr lang="fr-FR" sz="2500" dirty="0"/>
              <a:t>La participation du scientifique : la science </a:t>
            </a:r>
            <a:r>
              <a:rPr lang="fr-FR" sz="2500" dirty="0">
                <a:solidFill>
                  <a:schemeClr val="accent5"/>
                </a:solidFill>
              </a:rPr>
              <a:t>participante </a:t>
            </a:r>
          </a:p>
          <a:p>
            <a:pPr marL="0" indent="0">
              <a:buNone/>
            </a:pPr>
            <a:r>
              <a:rPr lang="fr-FR" dirty="0"/>
              <a:t>Intervention dans les médias</a:t>
            </a:r>
          </a:p>
          <a:p>
            <a:pPr marL="0" indent="0">
              <a:buNone/>
            </a:pPr>
            <a:r>
              <a:rPr lang="fr-FR" dirty="0"/>
              <a:t>Intervention à la demande des gouvernements locaux ou des citoyens</a:t>
            </a:r>
          </a:p>
          <a:p>
            <a:pPr marL="0" indent="0">
              <a:buNone/>
            </a:pPr>
            <a:r>
              <a:rPr lang="fr-FR" dirty="0"/>
              <a:t>Intégration de nouvelles problématiques dans les projets de recherche</a:t>
            </a:r>
          </a:p>
          <a:p>
            <a:pPr marL="0" indent="0">
              <a:buNone/>
            </a:pPr>
            <a:r>
              <a:rPr lang="fr-FR" dirty="0"/>
              <a:t>Attention aux habitants : à leurs savoirs, à leurs pratiques, à leur vulnérabilité</a:t>
            </a:r>
          </a:p>
          <a:p>
            <a:pPr marL="0" indent="0">
              <a:buNone/>
            </a:pPr>
            <a:endParaRPr lang="fr-FR" dirty="0"/>
          </a:p>
        </p:txBody>
      </p:sp>
    </p:spTree>
    <p:extLst>
      <p:ext uri="{BB962C8B-B14F-4D97-AF65-F5344CB8AC3E}">
        <p14:creationId xmlns:p14="http://schemas.microsoft.com/office/powerpoint/2010/main" val="7794855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397598-CF56-48DF-93D0-7960CBB71878}"/>
              </a:ext>
            </a:extLst>
          </p:cNvPr>
          <p:cNvSpPr>
            <a:spLocks noGrp="1"/>
          </p:cNvSpPr>
          <p:nvPr>
            <p:ph type="title"/>
          </p:nvPr>
        </p:nvSpPr>
        <p:spPr/>
        <p:txBody>
          <a:bodyPr/>
          <a:lstStyle/>
          <a:p>
            <a:r>
              <a:rPr lang="fr-FR" dirty="0"/>
              <a:t>Risques et facteurs d’échec/réussite</a:t>
            </a:r>
          </a:p>
        </p:txBody>
      </p:sp>
      <p:sp>
        <p:nvSpPr>
          <p:cNvPr id="3" name="Espace réservé du texte 2">
            <a:extLst>
              <a:ext uri="{FF2B5EF4-FFF2-40B4-BE49-F238E27FC236}">
                <a16:creationId xmlns:a16="http://schemas.microsoft.com/office/drawing/2014/main" id="{A116F4F3-12C5-4E23-BD41-81B7FAF9B15F}"/>
              </a:ext>
            </a:extLst>
          </p:cNvPr>
          <p:cNvSpPr>
            <a:spLocks noGrp="1"/>
          </p:cNvSpPr>
          <p:nvPr>
            <p:ph type="body" idx="1"/>
          </p:nvPr>
        </p:nvSpPr>
        <p:spPr>
          <a:xfrm>
            <a:off x="822960" y="4093288"/>
            <a:ext cx="5204764" cy="823912"/>
          </a:xfrm>
        </p:spPr>
        <p:txBody>
          <a:bodyPr/>
          <a:lstStyle/>
          <a:p>
            <a:r>
              <a:rPr lang="fr-FR" dirty="0"/>
              <a:t>Information et connaissance</a:t>
            </a:r>
          </a:p>
        </p:txBody>
      </p:sp>
      <p:sp>
        <p:nvSpPr>
          <p:cNvPr id="5" name="Espace réservé du texte 4">
            <a:extLst>
              <a:ext uri="{FF2B5EF4-FFF2-40B4-BE49-F238E27FC236}">
                <a16:creationId xmlns:a16="http://schemas.microsoft.com/office/drawing/2014/main" id="{DC514DA9-AF38-4AC0-8086-267E9DECD149}"/>
              </a:ext>
            </a:extLst>
          </p:cNvPr>
          <p:cNvSpPr>
            <a:spLocks noGrp="1"/>
          </p:cNvSpPr>
          <p:nvPr>
            <p:ph type="body" sz="quarter" idx="3"/>
          </p:nvPr>
        </p:nvSpPr>
        <p:spPr>
          <a:xfrm>
            <a:off x="7432099" y="4017387"/>
            <a:ext cx="4443984" cy="823912"/>
          </a:xfrm>
        </p:spPr>
        <p:txBody>
          <a:bodyPr/>
          <a:lstStyle/>
          <a:p>
            <a:r>
              <a:rPr lang="fr-FR" dirty="0"/>
              <a:t>Co-construction</a:t>
            </a:r>
          </a:p>
        </p:txBody>
      </p:sp>
      <p:sp>
        <p:nvSpPr>
          <p:cNvPr id="8" name="ZoneTexte 7">
            <a:extLst>
              <a:ext uri="{FF2B5EF4-FFF2-40B4-BE49-F238E27FC236}">
                <a16:creationId xmlns:a16="http://schemas.microsoft.com/office/drawing/2014/main" id="{4FF07C33-F99C-84EB-1EBA-BB28CA36ED84}"/>
              </a:ext>
            </a:extLst>
          </p:cNvPr>
          <p:cNvSpPr txBox="1"/>
          <p:nvPr/>
        </p:nvSpPr>
        <p:spPr>
          <a:xfrm>
            <a:off x="1936091" y="1612985"/>
            <a:ext cx="8772753" cy="2282676"/>
          </a:xfrm>
          <a:prstGeom prst="rect">
            <a:avLst/>
          </a:prstGeom>
          <a:noFill/>
        </p:spPr>
        <p:txBody>
          <a:bodyPr wrap="square">
            <a:spAutoFit/>
          </a:bodyPr>
          <a:lstStyle/>
          <a:p>
            <a:pPr marL="0" indent="0">
              <a:lnSpc>
                <a:spcPct val="150000"/>
              </a:lnSpc>
              <a:buNone/>
            </a:pPr>
            <a:r>
              <a:rPr lang="fr-FR" sz="3000" dirty="0"/>
              <a:t>Risques pour le scientifique</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Professionnalisation du scientifique comme expert, consultant…</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Instrumentalisation du scientifique sur des projets conflictuels</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Accroissement de la défiance mutuelle : défiance des habitants envers la pertinence concrète des discours scientifiques et défiance des scientifiques envers la recevabilité des savoirs mobilisés. </a:t>
            </a:r>
          </a:p>
        </p:txBody>
      </p:sp>
      <p:sp>
        <p:nvSpPr>
          <p:cNvPr id="9" name="Espace réservé du contenu 3">
            <a:extLst>
              <a:ext uri="{FF2B5EF4-FFF2-40B4-BE49-F238E27FC236}">
                <a16:creationId xmlns:a16="http://schemas.microsoft.com/office/drawing/2014/main" id="{CF4BDFBD-FACD-9519-EAFB-CBCCD90CA55D}"/>
              </a:ext>
            </a:extLst>
          </p:cNvPr>
          <p:cNvSpPr txBox="1">
            <a:spLocks/>
          </p:cNvSpPr>
          <p:nvPr/>
        </p:nvSpPr>
        <p:spPr>
          <a:xfrm>
            <a:off x="1152145" y="4895497"/>
            <a:ext cx="4443984" cy="157340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spcBef>
                <a:spcPts val="0"/>
              </a:spcBef>
            </a:pPr>
            <a:r>
              <a:rPr lang="fr-FR" dirty="0"/>
              <a:t>Transparence des informations</a:t>
            </a:r>
          </a:p>
          <a:p>
            <a:pPr>
              <a:spcBef>
                <a:spcPts val="0"/>
              </a:spcBef>
            </a:pPr>
            <a:r>
              <a:rPr lang="fr-FR" dirty="0"/>
              <a:t>Connaissances nécessaires préalables pour les débats</a:t>
            </a:r>
          </a:p>
          <a:p>
            <a:pPr>
              <a:spcBef>
                <a:spcPts val="0"/>
              </a:spcBef>
            </a:pPr>
            <a:r>
              <a:rPr lang="fr-FR" dirty="0"/>
              <a:t>Hiérarchisation des connaissances</a:t>
            </a:r>
          </a:p>
        </p:txBody>
      </p:sp>
      <p:sp>
        <p:nvSpPr>
          <p:cNvPr id="10" name="Espace réservé du contenu 5">
            <a:extLst>
              <a:ext uri="{FF2B5EF4-FFF2-40B4-BE49-F238E27FC236}">
                <a16:creationId xmlns:a16="http://schemas.microsoft.com/office/drawing/2014/main" id="{59D39BB5-E7CF-11F5-3D7D-79A1F3B77C0F}"/>
              </a:ext>
            </a:extLst>
          </p:cNvPr>
          <p:cNvSpPr txBox="1">
            <a:spLocks/>
          </p:cNvSpPr>
          <p:nvPr/>
        </p:nvSpPr>
        <p:spPr>
          <a:xfrm>
            <a:off x="7528561" y="4841299"/>
            <a:ext cx="4443984" cy="149366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spcBef>
                <a:spcPts val="0"/>
              </a:spcBef>
            </a:pPr>
            <a:r>
              <a:rPr lang="fr-FR" dirty="0"/>
              <a:t>Prise de décision collective ou non</a:t>
            </a:r>
          </a:p>
          <a:p>
            <a:pPr>
              <a:spcBef>
                <a:spcPts val="0"/>
              </a:spcBef>
            </a:pPr>
            <a:r>
              <a:rPr lang="fr-FR" dirty="0"/>
              <a:t>Niveau de participation attendu et réel</a:t>
            </a:r>
          </a:p>
          <a:p>
            <a:pPr>
              <a:spcBef>
                <a:spcPts val="0"/>
              </a:spcBef>
            </a:pPr>
            <a:r>
              <a:rPr lang="fr-FR" dirty="0"/>
              <a:t>Partage du pouvoir</a:t>
            </a:r>
          </a:p>
        </p:txBody>
      </p:sp>
    </p:spTree>
    <p:extLst>
      <p:ext uri="{BB962C8B-B14F-4D97-AF65-F5344CB8AC3E}">
        <p14:creationId xmlns:p14="http://schemas.microsoft.com/office/powerpoint/2010/main" val="39629842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96304182-6C59-66B8-C06E-A98624E5D1C4}"/>
              </a:ext>
            </a:extLst>
          </p:cNvPr>
          <p:cNvSpPr>
            <a:spLocks noGrp="1"/>
          </p:cNvSpPr>
          <p:nvPr>
            <p:ph type="title"/>
          </p:nvPr>
        </p:nvSpPr>
        <p:spPr/>
        <p:txBody>
          <a:bodyPr/>
          <a:lstStyle/>
          <a:p>
            <a:r>
              <a:rPr lang="fr-FR" dirty="0"/>
              <a:t>Enjeux éthiques</a:t>
            </a:r>
          </a:p>
        </p:txBody>
      </p:sp>
      <p:sp>
        <p:nvSpPr>
          <p:cNvPr id="8" name="Espace réservé du contenu 7">
            <a:extLst>
              <a:ext uri="{FF2B5EF4-FFF2-40B4-BE49-F238E27FC236}">
                <a16:creationId xmlns:a16="http://schemas.microsoft.com/office/drawing/2014/main" id="{C47C28F1-C5D7-1E07-5667-64194E2D5DB4}"/>
              </a:ext>
            </a:extLst>
          </p:cNvPr>
          <p:cNvSpPr>
            <a:spLocks noGrp="1"/>
          </p:cNvSpPr>
          <p:nvPr>
            <p:ph idx="1"/>
          </p:nvPr>
        </p:nvSpPr>
        <p:spPr/>
        <p:txBody>
          <a:bodyPr/>
          <a:lstStyle/>
          <a:p>
            <a:r>
              <a:rPr lang="fr-FR" dirty="0"/>
              <a:t>* Clarifier les attentes et motivations des différents participants et fixer les règles du jeu avec les acteurs* Mener des concertations en amont sur les besoins de chacun et discuter tous ensemble de la géométrie variable du cadrage;</a:t>
            </a:r>
          </a:p>
          <a:p>
            <a:r>
              <a:rPr lang="fr-FR" dirty="0"/>
              <a:t>* Créer un comité d'éthique le plus objectif possible pour la concertation/discussion des résultats/définition de l'engagement de chacun. </a:t>
            </a:r>
          </a:p>
          <a:p>
            <a:r>
              <a:rPr lang="fr-FR" dirty="0"/>
              <a:t>* S'autoriser des temps de reconnaissance des contraintes et intérêts de chacun, et du processus de la recherche</a:t>
            </a:r>
          </a:p>
          <a:p>
            <a:pPr marL="0" indent="0">
              <a:buNone/>
            </a:pPr>
            <a:r>
              <a:rPr lang="fr-FR" dirty="0"/>
              <a:t>On pourra lire les restitutions brutes de cet atelier et des deux autres (sur les projets et sur les institutions) sur le site du colloque : </a:t>
            </a:r>
            <a:r>
              <a:rPr lang="fr-FR" dirty="0">
                <a:hlinkClick r:id="rId2"/>
              </a:rPr>
              <a:t>https://srpethique.colloque.inrae.fr/retours-sur-le-colloque</a:t>
            </a:r>
            <a:endParaRPr lang="fr-FR" dirty="0"/>
          </a:p>
          <a:p>
            <a:pPr marL="0" indent="0">
              <a:buNone/>
            </a:pPr>
            <a:endParaRPr lang="fr-FR" dirty="0"/>
          </a:p>
        </p:txBody>
      </p:sp>
      <p:pic>
        <p:nvPicPr>
          <p:cNvPr id="10" name="Image 9">
            <a:extLst>
              <a:ext uri="{FF2B5EF4-FFF2-40B4-BE49-F238E27FC236}">
                <a16:creationId xmlns:a16="http://schemas.microsoft.com/office/drawing/2014/main" id="{9E130796-3631-D354-5791-EEB4D9C8D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856" y="348590"/>
            <a:ext cx="4458756" cy="1284019"/>
          </a:xfrm>
          <a:prstGeom prst="rect">
            <a:avLst/>
          </a:prstGeom>
        </p:spPr>
      </p:pic>
    </p:spTree>
    <p:extLst>
      <p:ext uri="{BB962C8B-B14F-4D97-AF65-F5344CB8AC3E}">
        <p14:creationId xmlns:p14="http://schemas.microsoft.com/office/powerpoint/2010/main" val="419815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militante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6000"/>
            <a:ext cx="5255971" cy="3581400"/>
          </a:xfrm>
        </p:spPr>
        <p:txBody>
          <a:bodyPr>
            <a:normAutofit/>
          </a:bodyPr>
          <a:lstStyle/>
          <a:p>
            <a:r>
              <a:rPr lang="fr-FR" dirty="0"/>
              <a:t>parce que la science ouverte a un volet science et société qui est le moins développé. </a:t>
            </a:r>
          </a:p>
        </p:txBody>
      </p:sp>
      <p:pic>
        <p:nvPicPr>
          <p:cNvPr id="5" name="Image 4">
            <a:extLst>
              <a:ext uri="{FF2B5EF4-FFF2-40B4-BE49-F238E27FC236}">
                <a16:creationId xmlns:a16="http://schemas.microsoft.com/office/drawing/2014/main" id="{0001E565-6CCE-A267-F399-56D5D90494D0}"/>
              </a:ext>
            </a:extLst>
          </p:cNvPr>
          <p:cNvPicPr>
            <a:picLocks noChangeAspect="1"/>
          </p:cNvPicPr>
          <p:nvPr/>
        </p:nvPicPr>
        <p:blipFill rotWithShape="1">
          <a:blip r:embed="rId2"/>
          <a:srcRect l="37034" t="25707" r="37010" b="27680"/>
          <a:stretch/>
        </p:blipFill>
        <p:spPr>
          <a:xfrm>
            <a:off x="7424928" y="746150"/>
            <a:ext cx="4125773" cy="4939627"/>
          </a:xfrm>
          <a:prstGeom prst="rect">
            <a:avLst/>
          </a:prstGeom>
        </p:spPr>
      </p:pic>
      <p:sp>
        <p:nvSpPr>
          <p:cNvPr id="7" name="ZoneTexte 6">
            <a:extLst>
              <a:ext uri="{FF2B5EF4-FFF2-40B4-BE49-F238E27FC236}">
                <a16:creationId xmlns:a16="http://schemas.microsoft.com/office/drawing/2014/main" id="{988F75FB-4079-2A64-C0BD-CDF77F0816EA}"/>
              </a:ext>
            </a:extLst>
          </p:cNvPr>
          <p:cNvSpPr txBox="1"/>
          <p:nvPr/>
        </p:nvSpPr>
        <p:spPr>
          <a:xfrm>
            <a:off x="7424928" y="5867400"/>
            <a:ext cx="6097218" cy="400110"/>
          </a:xfrm>
          <a:prstGeom prst="rect">
            <a:avLst/>
          </a:prstGeom>
          <a:noFill/>
        </p:spPr>
        <p:txBody>
          <a:bodyPr wrap="square">
            <a:spAutoFit/>
          </a:bodyPr>
          <a:lstStyle/>
          <a:p>
            <a:r>
              <a:rPr lang="fr-FR" sz="1000" dirty="0">
                <a:effectLst/>
              </a:rPr>
              <a:t>Unesco. (2021). </a:t>
            </a:r>
            <a:r>
              <a:rPr lang="fr-FR" sz="1000" i="1" dirty="0">
                <a:effectLst/>
              </a:rPr>
              <a:t>Recommandation de l’UNESCO sur une science ouverte</a:t>
            </a:r>
            <a:r>
              <a:rPr lang="fr-FR" sz="1000" dirty="0">
                <a:effectLst/>
              </a:rPr>
              <a:t>. Unesco. </a:t>
            </a:r>
            <a:r>
              <a:rPr lang="fr-FR" sz="1000" dirty="0">
                <a:effectLst/>
                <a:hlinkClick r:id="rId3"/>
              </a:rPr>
              <a:t>https://www.ouvrirlascience.fr/recommandation-de-lunesco-sur-une-science-ouverte</a:t>
            </a:r>
            <a:endParaRPr lang="fr-FR" sz="1000" dirty="0">
              <a:effectLst/>
            </a:endParaRPr>
          </a:p>
        </p:txBody>
      </p:sp>
    </p:spTree>
    <p:extLst>
      <p:ext uri="{BB962C8B-B14F-4D97-AF65-F5344CB8AC3E}">
        <p14:creationId xmlns:p14="http://schemas.microsoft.com/office/powerpoint/2010/main" val="801717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55323-3188-AC5B-1172-7DCA780259BA}"/>
              </a:ext>
            </a:extLst>
          </p:cNvPr>
          <p:cNvSpPr>
            <a:spLocks noGrp="1"/>
          </p:cNvSpPr>
          <p:nvPr>
            <p:ph type="title"/>
          </p:nvPr>
        </p:nvSpPr>
        <p:spPr/>
        <p:txBody>
          <a:bodyPr>
            <a:normAutofit/>
          </a:bodyPr>
          <a:lstStyle/>
          <a:p>
            <a:r>
              <a:rPr lang="fr-FR" sz="4000" dirty="0"/>
              <a:t>Neutralité et engagement des chercheurs</a:t>
            </a:r>
          </a:p>
        </p:txBody>
      </p:sp>
      <p:sp>
        <p:nvSpPr>
          <p:cNvPr id="3" name="Espace réservé du contenu 2">
            <a:extLst>
              <a:ext uri="{FF2B5EF4-FFF2-40B4-BE49-F238E27FC236}">
                <a16:creationId xmlns:a16="http://schemas.microsoft.com/office/drawing/2014/main" id="{2885C74E-686B-832D-E54D-D86771BCC091}"/>
              </a:ext>
            </a:extLst>
          </p:cNvPr>
          <p:cNvSpPr>
            <a:spLocks noGrp="1"/>
          </p:cNvSpPr>
          <p:nvPr>
            <p:ph idx="1"/>
          </p:nvPr>
        </p:nvSpPr>
        <p:spPr>
          <a:xfrm>
            <a:off x="1371600" y="2286000"/>
            <a:ext cx="5702968" cy="3581400"/>
          </a:xfrm>
        </p:spPr>
        <p:txBody>
          <a:bodyPr>
            <a:normAutofit/>
          </a:bodyPr>
          <a:lstStyle/>
          <a:p>
            <a:r>
              <a:rPr lang="fr-FR" dirty="0"/>
              <a:t>Voir l’enquête au sein de l’UNIL : </a:t>
            </a:r>
          </a:p>
          <a:p>
            <a:pPr marL="0" indent="0">
              <a:buNone/>
            </a:pPr>
            <a:r>
              <a:rPr lang="fr-FR" dirty="0">
                <a:hlinkClick r:id="rId2"/>
              </a:rPr>
              <a:t>https://www.unil.ch/files/live/sites/centre-durabilite/files/pdf/rapport-gt-unil-recherche-et-engagement.pdf</a:t>
            </a:r>
            <a:endParaRPr lang="fr-FR" dirty="0"/>
          </a:p>
          <a:p>
            <a:pPr marL="0" indent="0">
              <a:buNone/>
            </a:pPr>
            <a:endParaRPr lang="fr-FR" dirty="0"/>
          </a:p>
          <a:p>
            <a:pPr marL="0" indent="0">
              <a:buNone/>
            </a:pPr>
            <a:r>
              <a:rPr lang="fr-FR" dirty="0"/>
              <a:t>« L’engagement public des universitaires entre liberté académique et déontologie professionnelle. »</a:t>
            </a:r>
          </a:p>
          <a:p>
            <a:pPr marL="0" indent="0">
              <a:buNone/>
            </a:pPr>
            <a:r>
              <a:rPr lang="fr-FR" dirty="0"/>
              <a:t> </a:t>
            </a:r>
          </a:p>
          <a:p>
            <a:pPr marL="0" indent="0">
              <a:buNone/>
            </a:pPr>
            <a:endParaRPr lang="fr-FR" dirty="0"/>
          </a:p>
          <a:p>
            <a:pPr marL="0" indent="0">
              <a:buNone/>
            </a:pPr>
            <a:endParaRPr lang="fr-FR" dirty="0"/>
          </a:p>
        </p:txBody>
      </p:sp>
      <p:pic>
        <p:nvPicPr>
          <p:cNvPr id="5" name="Image 4">
            <a:extLst>
              <a:ext uri="{FF2B5EF4-FFF2-40B4-BE49-F238E27FC236}">
                <a16:creationId xmlns:a16="http://schemas.microsoft.com/office/drawing/2014/main" id="{2041E810-305F-3D70-D4AF-960752BBF78E}"/>
              </a:ext>
            </a:extLst>
          </p:cNvPr>
          <p:cNvPicPr>
            <a:picLocks noChangeAspect="1"/>
          </p:cNvPicPr>
          <p:nvPr/>
        </p:nvPicPr>
        <p:blipFill rotWithShape="1">
          <a:blip r:embed="rId3"/>
          <a:srcRect l="34717" t="17122" r="35809" b="24491"/>
          <a:stretch/>
        </p:blipFill>
        <p:spPr>
          <a:xfrm>
            <a:off x="7343197" y="1680009"/>
            <a:ext cx="3629603" cy="4793381"/>
          </a:xfrm>
          <a:prstGeom prst="rect">
            <a:avLst/>
          </a:prstGeom>
        </p:spPr>
      </p:pic>
    </p:spTree>
    <p:extLst>
      <p:ext uri="{BB962C8B-B14F-4D97-AF65-F5344CB8AC3E}">
        <p14:creationId xmlns:p14="http://schemas.microsoft.com/office/powerpoint/2010/main" val="27486798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0BE3C-4C86-F055-A13B-FBC5D4B0415A}"/>
              </a:ext>
            </a:extLst>
          </p:cNvPr>
          <p:cNvSpPr>
            <a:spLocks noGrp="1"/>
          </p:cNvSpPr>
          <p:nvPr>
            <p:ph type="title"/>
          </p:nvPr>
        </p:nvSpPr>
        <p:spPr>
          <a:xfrm>
            <a:off x="1371600" y="685800"/>
            <a:ext cx="9601200" cy="1099109"/>
          </a:xfrm>
        </p:spPr>
        <p:txBody>
          <a:bodyPr>
            <a:normAutofit fontScale="90000"/>
          </a:bodyPr>
          <a:lstStyle/>
          <a:p>
            <a:r>
              <a:rPr lang="fr-FR" dirty="0"/>
              <a:t>Grille d’éthique</a:t>
            </a:r>
            <a:br>
              <a:rPr lang="fr-FR" dirty="0"/>
            </a:br>
            <a:r>
              <a:rPr lang="fr-FR" sz="2800" dirty="0"/>
              <a:t>les 10 principes de l’ECSA : </a:t>
            </a:r>
            <a:r>
              <a:rPr lang="fr-FR" sz="2800" dirty="0" err="1"/>
              <a:t>European</a:t>
            </a:r>
            <a:r>
              <a:rPr lang="fr-FR" sz="2800" dirty="0"/>
              <a:t> Citizen Science Association</a:t>
            </a:r>
          </a:p>
        </p:txBody>
      </p:sp>
      <p:sp>
        <p:nvSpPr>
          <p:cNvPr id="3" name="Espace réservé du contenu 2">
            <a:extLst>
              <a:ext uri="{FF2B5EF4-FFF2-40B4-BE49-F238E27FC236}">
                <a16:creationId xmlns:a16="http://schemas.microsoft.com/office/drawing/2014/main" id="{B79F8F25-5A79-5D66-3827-E1A70FFF528A}"/>
              </a:ext>
            </a:extLst>
          </p:cNvPr>
          <p:cNvSpPr>
            <a:spLocks noGrp="1"/>
          </p:cNvSpPr>
          <p:nvPr>
            <p:ph idx="1"/>
          </p:nvPr>
        </p:nvSpPr>
        <p:spPr>
          <a:xfrm>
            <a:off x="1371600" y="2062886"/>
            <a:ext cx="10383926" cy="4652468"/>
          </a:xfrm>
        </p:spPr>
        <p:txBody>
          <a:bodyPr>
            <a:normAutofit fontScale="85000" lnSpcReduction="10000"/>
          </a:bodyPr>
          <a:lstStyle/>
          <a:p>
            <a:pPr marL="457200" indent="-457200">
              <a:buFont typeface="+mj-lt"/>
              <a:buAutoNum type="arabicPeriod"/>
            </a:pPr>
            <a:r>
              <a:rPr lang="fr-FR" dirty="0"/>
              <a:t>Impliquer les citoyens de façon </a:t>
            </a:r>
            <a:r>
              <a:rPr lang="fr-FR" dirty="0">
                <a:solidFill>
                  <a:schemeClr val="accent5"/>
                </a:solidFill>
              </a:rPr>
              <a:t>active</a:t>
            </a:r>
            <a:r>
              <a:rPr lang="fr-FR" dirty="0"/>
              <a:t> : contributeurs, partenaires ou chefs de projet. </a:t>
            </a:r>
          </a:p>
          <a:p>
            <a:pPr marL="457200" indent="-457200">
              <a:buFont typeface="+mj-lt"/>
              <a:buAutoNum type="arabicPeriod"/>
            </a:pPr>
            <a:r>
              <a:rPr lang="fr-FR" dirty="0"/>
              <a:t>Reposer sur des questions de </a:t>
            </a:r>
            <a:r>
              <a:rPr lang="fr-FR" dirty="0">
                <a:solidFill>
                  <a:schemeClr val="accent5"/>
                </a:solidFill>
              </a:rPr>
              <a:t>recherche</a:t>
            </a:r>
            <a:r>
              <a:rPr lang="fr-FR" dirty="0"/>
              <a:t> : Scientifique</a:t>
            </a:r>
          </a:p>
          <a:p>
            <a:pPr marL="457200" indent="-457200">
              <a:buFont typeface="+mj-lt"/>
              <a:buAutoNum type="arabicPeriod"/>
            </a:pPr>
            <a:r>
              <a:rPr lang="fr-FR" dirty="0">
                <a:solidFill>
                  <a:schemeClr val="accent5"/>
                </a:solidFill>
              </a:rPr>
              <a:t>Bénéfice mutuel </a:t>
            </a:r>
            <a:r>
              <a:rPr lang="fr-FR" dirty="0"/>
              <a:t>: publications, acquisition de connaissances, plaisir personnel, contribution à l’intérêt général, satisfaction de produire de la connaissance scientifique, etc.</a:t>
            </a:r>
          </a:p>
          <a:p>
            <a:pPr marL="457200" indent="-457200">
              <a:buFont typeface="+mj-lt"/>
              <a:buAutoNum type="arabicPeriod"/>
            </a:pPr>
            <a:r>
              <a:rPr lang="fr-FR" dirty="0"/>
              <a:t>Impliquer les citoyens à diverses </a:t>
            </a:r>
            <a:r>
              <a:rPr lang="fr-FR" dirty="0">
                <a:solidFill>
                  <a:schemeClr val="accent5"/>
                </a:solidFill>
              </a:rPr>
              <a:t>étapes du processus </a:t>
            </a:r>
            <a:r>
              <a:rPr lang="fr-FR" dirty="0"/>
              <a:t>scientifique</a:t>
            </a:r>
          </a:p>
          <a:p>
            <a:pPr marL="457200" indent="-457200">
              <a:buFont typeface="+mj-lt"/>
              <a:buAutoNum type="arabicPeriod"/>
            </a:pPr>
            <a:r>
              <a:rPr lang="fr-FR" dirty="0">
                <a:solidFill>
                  <a:schemeClr val="accent5"/>
                </a:solidFill>
              </a:rPr>
              <a:t>Informer </a:t>
            </a:r>
            <a:r>
              <a:rPr lang="fr-FR" dirty="0"/>
              <a:t>les participants des effets du projet et de l’utilisation des données</a:t>
            </a:r>
          </a:p>
          <a:p>
            <a:pPr marL="457200" indent="-457200">
              <a:buFont typeface="+mj-lt"/>
              <a:buAutoNum type="arabicPeriod"/>
            </a:pPr>
            <a:r>
              <a:rPr lang="fr-FR" dirty="0"/>
              <a:t>Considérer les projets participatifs comme tout aussi </a:t>
            </a:r>
            <a:r>
              <a:rPr lang="fr-FR" dirty="0">
                <a:solidFill>
                  <a:schemeClr val="accent5"/>
                </a:solidFill>
              </a:rPr>
              <a:t>scientifiques </a:t>
            </a:r>
            <a:r>
              <a:rPr lang="fr-FR" dirty="0"/>
              <a:t>que les autres.</a:t>
            </a:r>
          </a:p>
          <a:p>
            <a:pPr marL="457200" indent="-457200">
              <a:buFont typeface="+mj-lt"/>
              <a:buAutoNum type="arabicPeriod"/>
            </a:pPr>
            <a:r>
              <a:rPr lang="fr-FR" dirty="0"/>
              <a:t>Intégrer le projet dans une démarche de </a:t>
            </a:r>
            <a:r>
              <a:rPr lang="fr-FR" dirty="0">
                <a:solidFill>
                  <a:schemeClr val="accent5"/>
                </a:solidFill>
              </a:rPr>
              <a:t>science ouverte</a:t>
            </a:r>
            <a:r>
              <a:rPr lang="fr-FR" dirty="0"/>
              <a:t>.</a:t>
            </a:r>
          </a:p>
          <a:p>
            <a:pPr marL="457200" indent="-457200">
              <a:buFont typeface="+mj-lt"/>
              <a:buAutoNum type="arabicPeriod"/>
            </a:pPr>
            <a:r>
              <a:rPr lang="fr-FR" dirty="0">
                <a:solidFill>
                  <a:schemeClr val="accent5"/>
                </a:solidFill>
              </a:rPr>
              <a:t>Remercier</a:t>
            </a:r>
            <a:r>
              <a:rPr lang="fr-FR" dirty="0"/>
              <a:t> les participants citoyens dans les publications.</a:t>
            </a:r>
          </a:p>
          <a:p>
            <a:pPr marL="457200" indent="-457200">
              <a:buFont typeface="+mj-lt"/>
              <a:buAutoNum type="arabicPeriod"/>
            </a:pPr>
            <a:r>
              <a:rPr lang="fr-FR" dirty="0">
                <a:solidFill>
                  <a:schemeClr val="accent5"/>
                </a:solidFill>
              </a:rPr>
              <a:t>Evaluer</a:t>
            </a:r>
            <a:r>
              <a:rPr lang="fr-FR" dirty="0"/>
              <a:t> les programmes de science participative sur des champs tels que : productions scientifiques,  qualité des données, expérience acquise par les participants, impacts en matière sociétale ou politique. </a:t>
            </a:r>
          </a:p>
          <a:p>
            <a:pPr marL="457200" indent="-457200">
              <a:buFont typeface="+mj-lt"/>
              <a:buAutoNum type="arabicPeriod"/>
            </a:pPr>
            <a:r>
              <a:rPr lang="fr-FR" dirty="0"/>
              <a:t>Prendre en compte les </a:t>
            </a:r>
            <a:r>
              <a:rPr lang="fr-FR" dirty="0">
                <a:solidFill>
                  <a:schemeClr val="accent5"/>
                </a:solidFill>
              </a:rPr>
              <a:t>questions légales et éthiques</a:t>
            </a:r>
            <a:r>
              <a:rPr lang="fr-FR" dirty="0"/>
              <a:t> sur les droits d’auteur et de propriété intellectuelle, les accords de partage des données, la confidentialité, la reconnaissance du travail effectué, ainsi que les impacts environnementaux de l’ensemble des activités menées.</a:t>
            </a:r>
          </a:p>
          <a:p>
            <a:endParaRPr lang="fr-FR" dirty="0"/>
          </a:p>
          <a:p>
            <a:pPr marL="457200" indent="-457200">
              <a:buFont typeface="+mj-lt"/>
              <a:buAutoNum type="arabicPeriod"/>
            </a:pPr>
            <a:endParaRPr lang="fr-FR" dirty="0"/>
          </a:p>
          <a:p>
            <a:pPr marL="457200" indent="-457200">
              <a:buFont typeface="+mj-lt"/>
              <a:buAutoNum type="arabicPeriod"/>
            </a:pPr>
            <a:endParaRPr lang="fr-FR" dirty="0"/>
          </a:p>
          <a:p>
            <a:endParaRPr lang="fr-FR" dirty="0"/>
          </a:p>
        </p:txBody>
      </p:sp>
    </p:spTree>
    <p:extLst>
      <p:ext uri="{BB962C8B-B14F-4D97-AF65-F5344CB8AC3E}">
        <p14:creationId xmlns:p14="http://schemas.microsoft.com/office/powerpoint/2010/main" val="29777997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A3BCD-6F0C-4AC5-8BD6-0C3E1B9DEC31}"/>
              </a:ext>
            </a:extLst>
          </p:cNvPr>
          <p:cNvSpPr>
            <a:spLocks noGrp="1"/>
          </p:cNvSpPr>
          <p:nvPr>
            <p:ph type="title"/>
          </p:nvPr>
        </p:nvSpPr>
        <p:spPr/>
        <p:txBody>
          <a:bodyPr/>
          <a:lstStyle/>
          <a:p>
            <a:r>
              <a:rPr lang="fr-FR" dirty="0"/>
              <a:t>A ne pas manquer</a:t>
            </a:r>
          </a:p>
        </p:txBody>
      </p:sp>
      <p:pic>
        <p:nvPicPr>
          <p:cNvPr id="7" name="Espace réservé du contenu 6">
            <a:extLst>
              <a:ext uri="{FF2B5EF4-FFF2-40B4-BE49-F238E27FC236}">
                <a16:creationId xmlns:a16="http://schemas.microsoft.com/office/drawing/2014/main" id="{B1F4A4CF-68CB-200B-8A83-58B4B8C3F5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5918" y="1676502"/>
            <a:ext cx="4800599" cy="2650127"/>
          </a:xfrm>
        </p:spPr>
      </p:pic>
      <p:sp>
        <p:nvSpPr>
          <p:cNvPr id="9" name="ZoneTexte 8">
            <a:extLst>
              <a:ext uri="{FF2B5EF4-FFF2-40B4-BE49-F238E27FC236}">
                <a16:creationId xmlns:a16="http://schemas.microsoft.com/office/drawing/2014/main" id="{A51E12C1-39AD-E762-CC2D-5CDABF3ABB9F}"/>
              </a:ext>
            </a:extLst>
          </p:cNvPr>
          <p:cNvSpPr txBox="1"/>
          <p:nvPr/>
        </p:nvSpPr>
        <p:spPr>
          <a:xfrm>
            <a:off x="1276946" y="1528766"/>
            <a:ext cx="6097190" cy="3970318"/>
          </a:xfrm>
          <a:prstGeom prst="rect">
            <a:avLst/>
          </a:prstGeom>
          <a:noFill/>
          <a:ln>
            <a:solidFill>
              <a:schemeClr val="accent1"/>
            </a:solidFill>
          </a:ln>
        </p:spPr>
        <p:txBody>
          <a:bodyPr wrap="square">
            <a:spAutoFit/>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Pour en savoir plus sur la journée d'étude, les intervenants, les partenaires, etc. : consultez le site web de la conférence : </a:t>
            </a:r>
          </a:p>
          <a:p>
            <a:r>
              <a:rPr lang="fr-FR" dirty="0">
                <a:hlinkClick r:id="rId3"/>
              </a:rPr>
              <a:t>https://srp-commscientifique.sciencesconf.org/</a:t>
            </a:r>
            <a:endParaRPr lang="fr-FR" dirty="0"/>
          </a:p>
        </p:txBody>
      </p:sp>
      <p:sp>
        <p:nvSpPr>
          <p:cNvPr id="10" name="ZoneTexte 9">
            <a:extLst>
              <a:ext uri="{FF2B5EF4-FFF2-40B4-BE49-F238E27FC236}">
                <a16:creationId xmlns:a16="http://schemas.microsoft.com/office/drawing/2014/main" id="{335761AA-BC1A-7B99-E7EC-E5AEE530A89A}"/>
              </a:ext>
            </a:extLst>
          </p:cNvPr>
          <p:cNvSpPr txBox="1"/>
          <p:nvPr/>
        </p:nvSpPr>
        <p:spPr>
          <a:xfrm>
            <a:off x="7665243" y="1517775"/>
            <a:ext cx="4093370" cy="5016758"/>
          </a:xfrm>
          <a:prstGeom prst="rect">
            <a:avLst/>
          </a:prstGeom>
          <a:noFill/>
          <a:ln>
            <a:solidFill>
              <a:schemeClr val="accent1"/>
            </a:solidFill>
          </a:ln>
        </p:spPr>
        <p:txBody>
          <a:bodyPr wrap="square">
            <a:spAutoFit/>
          </a:bodyPr>
          <a:lstStyle/>
          <a:p>
            <a:r>
              <a:rPr lang="fr-FR" sz="2000" dirty="0"/>
              <a:t>Formation : </a:t>
            </a:r>
          </a:p>
          <a:p>
            <a:r>
              <a:rPr lang="fr-FR" sz="2400" b="1" dirty="0"/>
              <a:t>Mener un projet de sciences participatives</a:t>
            </a:r>
          </a:p>
          <a:p>
            <a:endParaRPr lang="fr-FR" dirty="0"/>
          </a:p>
          <a:p>
            <a:pPr marL="285750" indent="-285750">
              <a:buFont typeface="Arial" panose="020B0604020202020204" pitchFamily="34" charset="0"/>
              <a:buChar char="•"/>
            </a:pPr>
            <a:r>
              <a:rPr lang="fr-FR" dirty="0"/>
              <a:t>8 novembre</a:t>
            </a:r>
          </a:p>
          <a:p>
            <a:pPr marL="285750" indent="-285750">
              <a:buFont typeface="Arial" panose="020B0604020202020204" pitchFamily="34" charset="0"/>
              <a:buChar char="•"/>
            </a:pPr>
            <a:r>
              <a:rPr lang="fr-FR" dirty="0"/>
              <a:t>28 novembre</a:t>
            </a:r>
          </a:p>
          <a:p>
            <a:endParaRPr lang="fr-FR" dirty="0"/>
          </a:p>
          <a:p>
            <a:r>
              <a:rPr lang="fr-FR" dirty="0"/>
              <a:t>Campus de Pessac, Bordeaux</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pic>
        <p:nvPicPr>
          <p:cNvPr id="12" name="Image 11">
            <a:extLst>
              <a:ext uri="{FF2B5EF4-FFF2-40B4-BE49-F238E27FC236}">
                <a16:creationId xmlns:a16="http://schemas.microsoft.com/office/drawing/2014/main" id="{70A58487-5F0B-F0D9-FB13-A47B19687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2953" y="4326629"/>
            <a:ext cx="1917949" cy="1917949"/>
          </a:xfrm>
          <a:prstGeom prst="rect">
            <a:avLst/>
          </a:prstGeom>
        </p:spPr>
      </p:pic>
      <p:sp>
        <p:nvSpPr>
          <p:cNvPr id="14" name="ZoneTexte 13">
            <a:extLst>
              <a:ext uri="{FF2B5EF4-FFF2-40B4-BE49-F238E27FC236}">
                <a16:creationId xmlns:a16="http://schemas.microsoft.com/office/drawing/2014/main" id="{D50BA5F8-CDA5-08DE-8592-0808934D2C84}"/>
              </a:ext>
            </a:extLst>
          </p:cNvPr>
          <p:cNvSpPr txBox="1"/>
          <p:nvPr/>
        </p:nvSpPr>
        <p:spPr>
          <a:xfrm>
            <a:off x="1276946" y="5949048"/>
            <a:ext cx="6097190" cy="646331"/>
          </a:xfrm>
          <a:prstGeom prst="rect">
            <a:avLst/>
          </a:prstGeom>
          <a:noFill/>
          <a:ln>
            <a:solidFill>
              <a:schemeClr val="accent1"/>
            </a:solidFill>
          </a:ln>
        </p:spPr>
        <p:txBody>
          <a:bodyPr wrap="square">
            <a:spAutoFit/>
          </a:bodyPr>
          <a:lstStyle/>
          <a:p>
            <a:r>
              <a:rPr lang="fr-FR" dirty="0"/>
              <a:t>Liste de diffusion INRAE : </a:t>
            </a:r>
            <a:r>
              <a:rPr lang="fr-FR" dirty="0">
                <a:hlinkClick r:id="rId5"/>
              </a:rPr>
              <a:t>https://ist.blogs.inrae.fr/sciencesparticipatives/</a:t>
            </a:r>
            <a:endParaRPr lang="fr-FR" dirty="0"/>
          </a:p>
        </p:txBody>
      </p:sp>
    </p:spTree>
    <p:extLst>
      <p:ext uri="{BB962C8B-B14F-4D97-AF65-F5344CB8AC3E}">
        <p14:creationId xmlns:p14="http://schemas.microsoft.com/office/powerpoint/2010/main" val="38463242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SRP et productions</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r>
              <a:rPr lang="fr-FR" dirty="0"/>
              <a:t>Données, Publications, Restitutions</a:t>
            </a:r>
          </a:p>
        </p:txBody>
      </p:sp>
    </p:spTree>
    <p:extLst>
      <p:ext uri="{BB962C8B-B14F-4D97-AF65-F5344CB8AC3E}">
        <p14:creationId xmlns:p14="http://schemas.microsoft.com/office/powerpoint/2010/main" val="2146307375"/>
      </p:ext>
    </p:extLst>
  </p:cSld>
  <p:clrMapOvr>
    <a:masterClrMapping/>
  </p:clrMapOvr>
  <p:transition spd="slow">
    <p:wip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Des données participatives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Qualité et évaluation </a:t>
            </a:r>
          </a:p>
        </p:txBody>
      </p:sp>
    </p:spTree>
    <p:extLst>
      <p:ext uri="{BB962C8B-B14F-4D97-AF65-F5344CB8AC3E}">
        <p14:creationId xmlns:p14="http://schemas.microsoft.com/office/powerpoint/2010/main" val="3754940000"/>
      </p:ext>
    </p:extLst>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7AD618-5630-49CD-B689-F6CD2B23B8E0}"/>
              </a:ext>
            </a:extLst>
          </p:cNvPr>
          <p:cNvSpPr>
            <a:spLocks noGrp="1"/>
          </p:cNvSpPr>
          <p:nvPr>
            <p:ph type="title"/>
          </p:nvPr>
        </p:nvSpPr>
        <p:spPr/>
        <p:txBody>
          <a:bodyPr/>
          <a:lstStyle/>
          <a:p>
            <a:r>
              <a:rPr lang="fr-FR" dirty="0"/>
              <a:t>Enjeux</a:t>
            </a:r>
          </a:p>
        </p:txBody>
      </p:sp>
      <p:sp>
        <p:nvSpPr>
          <p:cNvPr id="3" name="Espace réservé du contenu 2">
            <a:extLst>
              <a:ext uri="{FF2B5EF4-FFF2-40B4-BE49-F238E27FC236}">
                <a16:creationId xmlns:a16="http://schemas.microsoft.com/office/drawing/2014/main" id="{CDA9EF96-713E-489B-BE43-DB6EEC8C06C5}"/>
              </a:ext>
            </a:extLst>
          </p:cNvPr>
          <p:cNvSpPr>
            <a:spLocks noGrp="1"/>
          </p:cNvSpPr>
          <p:nvPr>
            <p:ph idx="1"/>
          </p:nvPr>
        </p:nvSpPr>
        <p:spPr>
          <a:xfrm>
            <a:off x="1371600" y="2286000"/>
            <a:ext cx="9601200" cy="4114800"/>
          </a:xfrm>
        </p:spPr>
        <p:txBody>
          <a:bodyPr>
            <a:normAutofit fontScale="85000" lnSpcReduction="20000"/>
          </a:bodyPr>
          <a:lstStyle/>
          <a:p>
            <a:r>
              <a:rPr lang="fr-FR" dirty="0"/>
              <a:t>Avoir des données de qualité</a:t>
            </a:r>
          </a:p>
          <a:p>
            <a:pPr lvl="1"/>
            <a:r>
              <a:rPr lang="fr-FR" dirty="0"/>
              <a:t>Pour valider un projet de recherche et des hypothèses</a:t>
            </a:r>
          </a:p>
          <a:p>
            <a:pPr lvl="1"/>
            <a:r>
              <a:rPr lang="fr-FR" dirty="0"/>
              <a:t>Pour reconnaissance pour des publications</a:t>
            </a:r>
          </a:p>
          <a:p>
            <a:pPr lvl="1"/>
            <a:r>
              <a:rPr lang="fr-FR" dirty="0"/>
              <a:t>Et en contexte de big data</a:t>
            </a:r>
          </a:p>
          <a:p>
            <a:r>
              <a:rPr lang="fr-FR" dirty="0"/>
              <a:t>Avoir des données réutilisables</a:t>
            </a:r>
          </a:p>
          <a:p>
            <a:pPr lvl="1"/>
            <a:r>
              <a:rPr lang="fr-FR" dirty="0"/>
              <a:t>Par les participants</a:t>
            </a:r>
          </a:p>
          <a:p>
            <a:pPr lvl="1"/>
            <a:r>
              <a:rPr lang="fr-FR" dirty="0"/>
              <a:t>Par d’autres chercheurs</a:t>
            </a:r>
          </a:p>
          <a:p>
            <a:pPr lvl="1"/>
            <a:r>
              <a:rPr lang="fr-FR" dirty="0"/>
              <a:t>Par vous-mêmes mais pour d’autres projets</a:t>
            </a:r>
          </a:p>
          <a:p>
            <a:pPr lvl="1"/>
            <a:r>
              <a:rPr lang="fr-FR" dirty="0"/>
              <a:t>Eventuellement par des personnes n’ayant pas participé</a:t>
            </a:r>
          </a:p>
          <a:p>
            <a:r>
              <a:rPr lang="fr-FR" dirty="0"/>
              <a:t>Avoir des données diffusables</a:t>
            </a:r>
          </a:p>
          <a:p>
            <a:pPr lvl="1"/>
            <a:r>
              <a:rPr lang="fr-FR" dirty="0"/>
              <a:t>Avec des limites comme la confidentialité (médecine), ou des enjeux de commercialisation des données dans certains projets scientifiques</a:t>
            </a:r>
          </a:p>
          <a:p>
            <a:pPr lvl="1"/>
            <a:r>
              <a:rPr lang="fr-FR" dirty="0"/>
              <a:t>Auprès de qui et au bout de combien de temps ?</a:t>
            </a:r>
          </a:p>
          <a:p>
            <a:pPr marL="0" indent="0">
              <a:buNone/>
            </a:pPr>
            <a:r>
              <a:rPr lang="fr-FR" dirty="0"/>
              <a:t>Enjeux de propriété intellectuelle  //  Enjeux de formats et de protocole de qualité</a:t>
            </a:r>
          </a:p>
        </p:txBody>
      </p:sp>
      <p:sp>
        <p:nvSpPr>
          <p:cNvPr id="4" name="ZoneTexte 3">
            <a:extLst>
              <a:ext uri="{FF2B5EF4-FFF2-40B4-BE49-F238E27FC236}">
                <a16:creationId xmlns:a16="http://schemas.microsoft.com/office/drawing/2014/main" id="{9C2C06EC-CCFD-4712-9651-6DF655F63343}"/>
              </a:ext>
            </a:extLst>
          </p:cNvPr>
          <p:cNvSpPr txBox="1"/>
          <p:nvPr/>
        </p:nvSpPr>
        <p:spPr>
          <a:xfrm>
            <a:off x="7992077" y="1190771"/>
            <a:ext cx="3879273" cy="2308324"/>
          </a:xfrm>
          <a:prstGeom prst="rect">
            <a:avLst/>
          </a:prstGeom>
          <a:noFill/>
          <a:ln w="38100">
            <a:solidFill>
              <a:schemeClr val="accent1"/>
            </a:solidFill>
          </a:ln>
        </p:spPr>
        <p:txBody>
          <a:bodyPr wrap="square" rtlCol="0">
            <a:spAutoFit/>
          </a:bodyPr>
          <a:lstStyle/>
          <a:p>
            <a:r>
              <a:rPr lang="fr-FR" dirty="0"/>
              <a:t>Ce sont des enjeux relatifs aux données de la recherche, pas à la science participative. </a:t>
            </a:r>
          </a:p>
          <a:p>
            <a:r>
              <a:rPr lang="fr-FR" dirty="0"/>
              <a:t>MAIS</a:t>
            </a:r>
          </a:p>
          <a:p>
            <a:r>
              <a:rPr lang="fr-FR" dirty="0"/>
              <a:t>La recherche participative implique plus que jamais d’être au point sur l’usage et la diffusion des données collectées.</a:t>
            </a:r>
          </a:p>
        </p:txBody>
      </p:sp>
    </p:spTree>
    <p:extLst>
      <p:ext uri="{BB962C8B-B14F-4D97-AF65-F5344CB8AC3E}">
        <p14:creationId xmlns:p14="http://schemas.microsoft.com/office/powerpoint/2010/main" val="2281015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0D3FD18-24AA-4BFC-BECB-9470C8DC3A68}"/>
              </a:ext>
            </a:extLst>
          </p:cNvPr>
          <p:cNvSpPr>
            <a:spLocks noGrp="1"/>
          </p:cNvSpPr>
          <p:nvPr>
            <p:ph idx="1"/>
          </p:nvPr>
        </p:nvSpPr>
        <p:spPr>
          <a:xfrm>
            <a:off x="8174182" y="588817"/>
            <a:ext cx="2916382" cy="2015837"/>
          </a:xfrm>
        </p:spPr>
        <p:txBody>
          <a:bodyPr/>
          <a:lstStyle/>
          <a:p>
            <a:r>
              <a:rPr lang="fr-FR" dirty="0"/>
              <a:t>Droits et données</a:t>
            </a:r>
          </a:p>
        </p:txBody>
      </p:sp>
      <p:pic>
        <p:nvPicPr>
          <p:cNvPr id="5" name="Image 4">
            <a:extLst>
              <a:ext uri="{FF2B5EF4-FFF2-40B4-BE49-F238E27FC236}">
                <a16:creationId xmlns:a16="http://schemas.microsoft.com/office/drawing/2014/main" id="{CFCCFD96-80D9-4219-BDCA-A125A42FE76B}"/>
              </a:ext>
            </a:extLst>
          </p:cNvPr>
          <p:cNvPicPr>
            <a:picLocks noChangeAspect="1"/>
          </p:cNvPicPr>
          <p:nvPr/>
        </p:nvPicPr>
        <p:blipFill rotWithShape="1">
          <a:blip r:embed="rId2"/>
          <a:srcRect l="16465" t="25959" r="19293" b="20606"/>
          <a:stretch/>
        </p:blipFill>
        <p:spPr>
          <a:xfrm>
            <a:off x="838199" y="235527"/>
            <a:ext cx="6608618" cy="3664528"/>
          </a:xfrm>
          <a:prstGeom prst="rect">
            <a:avLst/>
          </a:prstGeom>
        </p:spPr>
      </p:pic>
      <p:pic>
        <p:nvPicPr>
          <p:cNvPr id="7" name="Image 6">
            <a:extLst>
              <a:ext uri="{FF2B5EF4-FFF2-40B4-BE49-F238E27FC236}">
                <a16:creationId xmlns:a16="http://schemas.microsoft.com/office/drawing/2014/main" id="{4F396481-AF78-4FA6-A2B0-DBA94C5B29EC}"/>
              </a:ext>
            </a:extLst>
          </p:cNvPr>
          <p:cNvPicPr>
            <a:picLocks noChangeAspect="1"/>
          </p:cNvPicPr>
          <p:nvPr/>
        </p:nvPicPr>
        <p:blipFill rotWithShape="1">
          <a:blip r:embed="rId3"/>
          <a:srcRect l="19225" t="18384" r="19091" b="38686"/>
          <a:stretch/>
        </p:blipFill>
        <p:spPr>
          <a:xfrm>
            <a:off x="2590798" y="3527714"/>
            <a:ext cx="6345382" cy="2944091"/>
          </a:xfrm>
          <a:prstGeom prst="rect">
            <a:avLst/>
          </a:prstGeom>
        </p:spPr>
      </p:pic>
      <p:pic>
        <p:nvPicPr>
          <p:cNvPr id="9" name="Image 8">
            <a:extLst>
              <a:ext uri="{FF2B5EF4-FFF2-40B4-BE49-F238E27FC236}">
                <a16:creationId xmlns:a16="http://schemas.microsoft.com/office/drawing/2014/main" id="{27ECFC71-3375-4BB9-B862-54A2CE5DD15B}"/>
              </a:ext>
            </a:extLst>
          </p:cNvPr>
          <p:cNvPicPr>
            <a:picLocks noChangeAspect="1"/>
          </p:cNvPicPr>
          <p:nvPr/>
        </p:nvPicPr>
        <p:blipFill rotWithShape="1">
          <a:blip r:embed="rId4"/>
          <a:srcRect l="19225" t="40000" r="19091" b="21616"/>
          <a:stretch/>
        </p:blipFill>
        <p:spPr>
          <a:xfrm>
            <a:off x="5347855" y="1846118"/>
            <a:ext cx="6345382" cy="2632364"/>
          </a:xfrm>
          <a:prstGeom prst="rect">
            <a:avLst/>
          </a:prstGeom>
        </p:spPr>
      </p:pic>
      <p:sp>
        <p:nvSpPr>
          <p:cNvPr id="10" name="Espace réservé du contenu 2">
            <a:extLst>
              <a:ext uri="{FF2B5EF4-FFF2-40B4-BE49-F238E27FC236}">
                <a16:creationId xmlns:a16="http://schemas.microsoft.com/office/drawing/2014/main" id="{DC9544E8-9EAA-403A-980B-9C747560B998}"/>
              </a:ext>
            </a:extLst>
          </p:cNvPr>
          <p:cNvSpPr txBox="1">
            <a:spLocks/>
          </p:cNvSpPr>
          <p:nvPr/>
        </p:nvSpPr>
        <p:spPr>
          <a:xfrm>
            <a:off x="9358746" y="5785595"/>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Images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289915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24440C-1CB2-41CF-BA17-221381E76A45}"/>
              </a:ext>
            </a:extLst>
          </p:cNvPr>
          <p:cNvSpPr>
            <a:spLocks noGrp="1"/>
          </p:cNvSpPr>
          <p:nvPr>
            <p:ph type="title"/>
          </p:nvPr>
        </p:nvSpPr>
        <p:spPr/>
        <p:txBody>
          <a:bodyPr/>
          <a:lstStyle/>
          <a:p>
            <a:r>
              <a:rPr lang="fr-FR" dirty="0"/>
              <a:t>Accès et utilisation des données</a:t>
            </a:r>
          </a:p>
        </p:txBody>
      </p:sp>
      <p:sp>
        <p:nvSpPr>
          <p:cNvPr id="3" name="Espace réservé du contenu 2">
            <a:extLst>
              <a:ext uri="{FF2B5EF4-FFF2-40B4-BE49-F238E27FC236}">
                <a16:creationId xmlns:a16="http://schemas.microsoft.com/office/drawing/2014/main" id="{8D1CDFB3-D690-4E41-8D58-D98C71BEFA63}"/>
              </a:ext>
            </a:extLst>
          </p:cNvPr>
          <p:cNvSpPr>
            <a:spLocks noGrp="1"/>
          </p:cNvSpPr>
          <p:nvPr>
            <p:ph idx="1"/>
          </p:nvPr>
        </p:nvSpPr>
        <p:spPr>
          <a:xfrm>
            <a:off x="1371600" y="2286000"/>
            <a:ext cx="4281055" cy="3581400"/>
          </a:xfrm>
        </p:spPr>
        <p:txBody>
          <a:bodyPr/>
          <a:lstStyle/>
          <a:p>
            <a:pPr marL="0" indent="0">
              <a:buNone/>
            </a:pPr>
            <a:r>
              <a:rPr lang="fr-FR" dirty="0"/>
              <a:t>Diffusion</a:t>
            </a:r>
          </a:p>
          <a:p>
            <a:pPr marL="0" indent="0">
              <a:buNone/>
            </a:pPr>
            <a:r>
              <a:rPr lang="fr-FR" dirty="0"/>
              <a:t>Propriété intellectuelle</a:t>
            </a:r>
          </a:p>
          <a:p>
            <a:endParaRPr lang="fr-FR" dirty="0"/>
          </a:p>
          <a:p>
            <a:endParaRPr lang="fr-FR" dirty="0"/>
          </a:p>
          <a:p>
            <a:r>
              <a:rPr lang="fr-FR" dirty="0"/>
              <a:t>Exemple : Le protocole d’accès aux données du Christmas Bird Count</a:t>
            </a:r>
          </a:p>
        </p:txBody>
      </p:sp>
      <p:pic>
        <p:nvPicPr>
          <p:cNvPr id="5" name="Image 4">
            <a:extLst>
              <a:ext uri="{FF2B5EF4-FFF2-40B4-BE49-F238E27FC236}">
                <a16:creationId xmlns:a16="http://schemas.microsoft.com/office/drawing/2014/main" id="{3383883B-27CA-4E5B-80D7-CA0DA4954997}"/>
              </a:ext>
            </a:extLst>
          </p:cNvPr>
          <p:cNvPicPr>
            <a:picLocks noChangeAspect="1"/>
          </p:cNvPicPr>
          <p:nvPr/>
        </p:nvPicPr>
        <p:blipFill rotWithShape="1">
          <a:blip r:embed="rId2"/>
          <a:srcRect l="12234" t="13698" r="14988" b="9340"/>
          <a:stretch/>
        </p:blipFill>
        <p:spPr>
          <a:xfrm>
            <a:off x="5992092" y="2069980"/>
            <a:ext cx="5818910" cy="4102220"/>
          </a:xfrm>
          <a:prstGeom prst="rect">
            <a:avLst/>
          </a:prstGeom>
        </p:spPr>
      </p:pic>
      <p:sp>
        <p:nvSpPr>
          <p:cNvPr id="7" name="ZoneTexte 6">
            <a:extLst>
              <a:ext uri="{FF2B5EF4-FFF2-40B4-BE49-F238E27FC236}">
                <a16:creationId xmlns:a16="http://schemas.microsoft.com/office/drawing/2014/main" id="{97A9D95C-2399-416A-A542-27DF375AD674}"/>
              </a:ext>
            </a:extLst>
          </p:cNvPr>
          <p:cNvSpPr txBox="1"/>
          <p:nvPr/>
        </p:nvSpPr>
        <p:spPr>
          <a:xfrm>
            <a:off x="5992092" y="6172200"/>
            <a:ext cx="6096000" cy="400110"/>
          </a:xfrm>
          <a:prstGeom prst="rect">
            <a:avLst/>
          </a:prstGeom>
          <a:noFill/>
        </p:spPr>
        <p:txBody>
          <a:bodyPr wrap="square">
            <a:spAutoFit/>
          </a:bodyPr>
          <a:lstStyle/>
          <a:p>
            <a:r>
              <a:rPr lang="fr-FR" sz="1000" dirty="0">
                <a:hlinkClick r:id="rId3"/>
              </a:rPr>
              <a:t>https://www.audubon.org/content/policy-regarding-use-christmas-bird-count-data</a:t>
            </a:r>
            <a:endParaRPr lang="fr-FR" sz="1000" dirty="0"/>
          </a:p>
          <a:p>
            <a:endParaRPr lang="fr-FR" sz="1000" dirty="0"/>
          </a:p>
        </p:txBody>
      </p:sp>
    </p:spTree>
    <p:extLst>
      <p:ext uri="{BB962C8B-B14F-4D97-AF65-F5344CB8AC3E}">
        <p14:creationId xmlns:p14="http://schemas.microsoft.com/office/powerpoint/2010/main" val="23286611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C2EBE-1006-4942-8B9D-5936328232BF}"/>
              </a:ext>
            </a:extLst>
          </p:cNvPr>
          <p:cNvSpPr>
            <a:spLocks noGrp="1"/>
          </p:cNvSpPr>
          <p:nvPr>
            <p:ph type="title"/>
          </p:nvPr>
        </p:nvSpPr>
        <p:spPr/>
        <p:txBody>
          <a:bodyPr/>
          <a:lstStyle/>
          <a:p>
            <a:r>
              <a:rPr lang="fr-FR" dirty="0"/>
              <a:t>Data Management Plan</a:t>
            </a:r>
            <a:br>
              <a:rPr lang="fr-FR" dirty="0"/>
            </a:br>
            <a:r>
              <a:rPr lang="fr-FR" dirty="0" err="1"/>
              <a:t>Plan</a:t>
            </a:r>
            <a:r>
              <a:rPr lang="fr-FR" dirty="0"/>
              <a:t> de Gestion des Données</a:t>
            </a:r>
          </a:p>
        </p:txBody>
      </p:sp>
      <p:sp>
        <p:nvSpPr>
          <p:cNvPr id="3" name="Espace réservé du contenu 2">
            <a:extLst>
              <a:ext uri="{FF2B5EF4-FFF2-40B4-BE49-F238E27FC236}">
                <a16:creationId xmlns:a16="http://schemas.microsoft.com/office/drawing/2014/main" id="{C1468936-104E-4E8C-913C-B70E4DF0B918}"/>
              </a:ext>
            </a:extLst>
          </p:cNvPr>
          <p:cNvSpPr>
            <a:spLocks noGrp="1"/>
          </p:cNvSpPr>
          <p:nvPr>
            <p:ph idx="1"/>
          </p:nvPr>
        </p:nvSpPr>
        <p:spPr>
          <a:xfrm>
            <a:off x="1371600" y="3345873"/>
            <a:ext cx="9601200" cy="2909454"/>
          </a:xfrm>
        </p:spPr>
        <p:txBody>
          <a:bodyPr>
            <a:normAutofit lnSpcReduction="10000"/>
          </a:bodyPr>
          <a:lstStyle/>
          <a:p>
            <a:r>
              <a:rPr lang="fr-FR" dirty="0"/>
              <a:t>Se former aux données de la recherche et à la rédaction de DMP/PGD</a:t>
            </a:r>
          </a:p>
          <a:p>
            <a:pPr lvl="1"/>
            <a:r>
              <a:rPr lang="fr-FR" dirty="0"/>
              <a:t>Dans les </a:t>
            </a:r>
            <a:r>
              <a:rPr lang="fr-FR" dirty="0" err="1"/>
              <a:t>Urfist</a:t>
            </a:r>
            <a:endParaRPr lang="fr-FR" dirty="0"/>
          </a:p>
          <a:p>
            <a:pPr lvl="1"/>
            <a:r>
              <a:rPr lang="fr-FR" dirty="0" err="1"/>
              <a:t>DoraNUM</a:t>
            </a:r>
            <a:r>
              <a:rPr lang="fr-FR" dirty="0"/>
              <a:t> : formations en ligne (</a:t>
            </a:r>
            <a:r>
              <a:rPr lang="fr-FR" dirty="0" err="1"/>
              <a:t>Urfist</a:t>
            </a:r>
            <a:r>
              <a:rPr lang="fr-FR" dirty="0"/>
              <a:t> et INIST-CNRS)</a:t>
            </a:r>
          </a:p>
          <a:p>
            <a:pPr lvl="1"/>
            <a:r>
              <a:rPr lang="fr-FR" dirty="0"/>
              <a:t>Développement d’ateliers de la donnée (en lien avec les SCD notamment)</a:t>
            </a:r>
          </a:p>
          <a:p>
            <a:r>
              <a:rPr lang="fr-FR" dirty="0"/>
              <a:t>Le guide « Citizen Science » des bibliothèques est quasi exclusivement centré sur la gestion des données dans les projets participatifs </a:t>
            </a:r>
          </a:p>
          <a:p>
            <a:pPr lvl="1"/>
            <a:r>
              <a:rPr lang="fr-FR" dirty="0"/>
              <a:t>Exemple le Citizen Science Guide Book de LIBER : </a:t>
            </a:r>
            <a:r>
              <a:rPr lang="fr-FR" dirty="0">
                <a:hlinkClick r:id="rId2"/>
              </a:rPr>
              <a:t>https://cs4rl.github.io/guide/#/</a:t>
            </a:r>
            <a:endParaRPr lang="fr-FR" dirty="0"/>
          </a:p>
          <a:p>
            <a:endParaRPr lang="fr-FR" dirty="0"/>
          </a:p>
          <a:p>
            <a:endParaRPr lang="fr-FR" dirty="0"/>
          </a:p>
        </p:txBody>
      </p:sp>
      <p:pic>
        <p:nvPicPr>
          <p:cNvPr id="3074" name="Picture 2" descr="cover">
            <a:extLst>
              <a:ext uri="{FF2B5EF4-FFF2-40B4-BE49-F238E27FC236}">
                <a16:creationId xmlns:a16="http://schemas.microsoft.com/office/drawing/2014/main" id="{F835AEC8-7990-4894-90BD-F147735B5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1313" y="290945"/>
            <a:ext cx="2494955" cy="352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1090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B4752E-E896-4963-8ACC-52CE5E45EE55}"/>
              </a:ext>
            </a:extLst>
          </p:cNvPr>
          <p:cNvSpPr>
            <a:spLocks noGrp="1"/>
          </p:cNvSpPr>
          <p:nvPr>
            <p:ph type="title"/>
          </p:nvPr>
        </p:nvSpPr>
        <p:spPr/>
        <p:txBody>
          <a:bodyPr/>
          <a:lstStyle/>
          <a:p>
            <a:r>
              <a:rPr lang="fr-FR" dirty="0"/>
              <a:t>Données, qualité et biais</a:t>
            </a:r>
          </a:p>
        </p:txBody>
      </p:sp>
      <p:sp>
        <p:nvSpPr>
          <p:cNvPr id="3" name="Espace réservé du contenu 2">
            <a:extLst>
              <a:ext uri="{FF2B5EF4-FFF2-40B4-BE49-F238E27FC236}">
                <a16:creationId xmlns:a16="http://schemas.microsoft.com/office/drawing/2014/main" id="{4DC6C355-50F1-4756-9040-0840DA6BFD14}"/>
              </a:ext>
            </a:extLst>
          </p:cNvPr>
          <p:cNvSpPr>
            <a:spLocks noGrp="1"/>
          </p:cNvSpPr>
          <p:nvPr>
            <p:ph idx="1"/>
          </p:nvPr>
        </p:nvSpPr>
        <p:spPr>
          <a:xfrm>
            <a:off x="1371600" y="2285999"/>
            <a:ext cx="9601200" cy="603505"/>
          </a:xfrm>
        </p:spPr>
        <p:txBody>
          <a:bodyPr>
            <a:normAutofit/>
          </a:bodyPr>
          <a:lstStyle/>
          <a:p>
            <a:r>
              <a:rPr lang="fr-FR" b="0" i="0" dirty="0">
                <a:solidFill>
                  <a:srgbClr val="333333"/>
                </a:solidFill>
                <a:effectLst/>
                <a:latin typeface="+mj-lt"/>
              </a:rPr>
              <a:t>Données collectées par des profanes et qualité : </a:t>
            </a:r>
          </a:p>
          <a:p>
            <a:endParaRPr lang="fr-FR" dirty="0"/>
          </a:p>
          <a:p>
            <a:endParaRPr lang="fr-FR" dirty="0"/>
          </a:p>
        </p:txBody>
      </p:sp>
      <p:sp>
        <p:nvSpPr>
          <p:cNvPr id="5" name="ZoneTexte 4">
            <a:extLst>
              <a:ext uri="{FF2B5EF4-FFF2-40B4-BE49-F238E27FC236}">
                <a16:creationId xmlns:a16="http://schemas.microsoft.com/office/drawing/2014/main" id="{31A12F27-B07E-BBBB-5DC1-3D66C3DA8553}"/>
              </a:ext>
            </a:extLst>
          </p:cNvPr>
          <p:cNvSpPr txBox="1"/>
          <p:nvPr/>
        </p:nvSpPr>
        <p:spPr>
          <a:xfrm>
            <a:off x="2662733" y="3003803"/>
            <a:ext cx="7593177" cy="3354765"/>
          </a:xfrm>
          <a:prstGeom prst="rect">
            <a:avLst/>
          </a:prstGeom>
          <a:solidFill>
            <a:schemeClr val="accent6">
              <a:lumMod val="40000"/>
              <a:lumOff val="60000"/>
            </a:schemeClr>
          </a:solidFill>
        </p:spPr>
        <p:txBody>
          <a:bodyPr wrap="square">
            <a:spAutoFit/>
          </a:bodyPr>
          <a:lstStyle/>
          <a:p>
            <a:r>
              <a:rPr lang="fr-FR" b="0" i="1" dirty="0">
                <a:solidFill>
                  <a:srgbClr val="333333"/>
                </a:solidFill>
                <a:effectLst/>
                <a:latin typeface="+mj-lt"/>
              </a:rPr>
              <a:t>« Les chercheurs du </a:t>
            </a:r>
            <a:r>
              <a:rPr lang="fr-FR" b="0" i="1" u="none" strike="noStrike" dirty="0">
                <a:solidFill>
                  <a:srgbClr val="337AB7"/>
                </a:solidFill>
                <a:effectLst/>
                <a:latin typeface="+mj-lt"/>
                <a:hlinkClick r:id="rId2"/>
              </a:rPr>
              <a:t>Muséum national d’Histoire naturelle </a:t>
            </a:r>
            <a:r>
              <a:rPr lang="fr-FR" b="0" i="1" dirty="0">
                <a:solidFill>
                  <a:srgbClr val="333333"/>
                </a:solidFill>
                <a:effectLst/>
                <a:latin typeface="+mj-lt"/>
              </a:rPr>
              <a:t>se sont penchés sur l’analyse des données opportunistes de l'Inventaire National du Patrimoine Naturel (INPN) et les premiers résultats concernant l'observation des papillons sont encourageants. Plusieurs traitements des données ont évidemment été nécessaires pour gommer les différents biais de l’observation. Nettoyées, les données se révèlent proches de celles fournies par le programmes de sciences participatives protocolé </a:t>
            </a:r>
            <a:r>
              <a:rPr lang="fr-FR" b="0" i="1" u="none" strike="noStrike" dirty="0">
                <a:solidFill>
                  <a:srgbClr val="337AB7"/>
                </a:solidFill>
                <a:effectLst/>
                <a:latin typeface="+mj-lt"/>
                <a:hlinkClick r:id="rId3"/>
              </a:rPr>
              <a:t>STERF (Suivi Temporel des Rhopalocères de France)</a:t>
            </a:r>
            <a:r>
              <a:rPr lang="fr-FR" b="0" i="1" dirty="0">
                <a:solidFill>
                  <a:srgbClr val="333333"/>
                </a:solidFill>
                <a:effectLst/>
                <a:latin typeface="+mj-lt"/>
              </a:rPr>
              <a:t>, ce qui tend à confirmer la pertinence et la légitimité scientifique de ce type de données. »</a:t>
            </a:r>
          </a:p>
          <a:p>
            <a:endParaRPr lang="fr-FR" b="0" i="1" dirty="0">
              <a:solidFill>
                <a:srgbClr val="333333"/>
              </a:solidFill>
              <a:effectLst/>
              <a:latin typeface="+mj-lt"/>
            </a:endParaRPr>
          </a:p>
          <a:p>
            <a:r>
              <a:rPr lang="fr-FR" b="0" i="0" dirty="0">
                <a:solidFill>
                  <a:srgbClr val="333333"/>
                </a:solidFill>
                <a:effectLst/>
                <a:latin typeface="+mj-lt"/>
              </a:rPr>
              <a:t>.</a:t>
            </a:r>
            <a:r>
              <a:rPr lang="fr-FR" sz="1400" b="0" i="0" dirty="0">
                <a:solidFill>
                  <a:srgbClr val="333333"/>
                </a:solidFill>
                <a:effectLst/>
                <a:latin typeface="+mj-lt"/>
              </a:rPr>
              <a:t> </a:t>
            </a:r>
            <a:r>
              <a:rPr lang="fr-FR" sz="1400" dirty="0">
                <a:effectLst/>
                <a:latin typeface="+mj-lt"/>
              </a:rPr>
              <a:t>OPEN. (2019, décembre). </a:t>
            </a:r>
            <a:r>
              <a:rPr lang="fr-FR" sz="1400" i="1" dirty="0">
                <a:effectLst/>
                <a:latin typeface="+mj-lt"/>
              </a:rPr>
              <a:t>Quel est la valeur scientifique des données opportunistes ?</a:t>
            </a:r>
            <a:r>
              <a:rPr lang="fr-FR" sz="1400" dirty="0">
                <a:effectLst/>
                <a:latin typeface="+mj-lt"/>
              </a:rPr>
              <a:t> OPEN. </a:t>
            </a:r>
            <a:r>
              <a:rPr lang="fr-FR" sz="1400" dirty="0">
                <a:effectLst/>
                <a:latin typeface="+mj-lt"/>
                <a:hlinkClick r:id="rId4"/>
              </a:rPr>
              <a:t>https://www.open-sciences-participatives.org/actu/160</a:t>
            </a:r>
            <a:endParaRPr lang="fr-FR" sz="1400" dirty="0">
              <a:effectLst/>
              <a:latin typeface="+mj-lt"/>
            </a:endParaRPr>
          </a:p>
        </p:txBody>
      </p:sp>
    </p:spTree>
    <p:extLst>
      <p:ext uri="{BB962C8B-B14F-4D97-AF65-F5344CB8AC3E}">
        <p14:creationId xmlns:p14="http://schemas.microsoft.com/office/powerpoint/2010/main" val="29355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anthropologique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parce que notre société rencontre de plus en plus de troubles qui nous touchent tous.</a:t>
            </a:r>
          </a:p>
        </p:txBody>
      </p:sp>
      <p:sp>
        <p:nvSpPr>
          <p:cNvPr id="4" name="Espace réservé du contenu 2">
            <a:extLst>
              <a:ext uri="{FF2B5EF4-FFF2-40B4-BE49-F238E27FC236}">
                <a16:creationId xmlns:a16="http://schemas.microsoft.com/office/drawing/2014/main" id="{CCE49463-DBFF-AE99-EDF9-E4A3D19CB254}"/>
              </a:ext>
            </a:extLst>
          </p:cNvPr>
          <p:cNvSpPr txBox="1">
            <a:spLocks/>
          </p:cNvSpPr>
          <p:nvPr/>
        </p:nvSpPr>
        <p:spPr>
          <a:xfrm>
            <a:off x="3787223" y="3935577"/>
            <a:ext cx="4883727" cy="1716413"/>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spcBef>
                <a:spcPts val="0"/>
              </a:spcBef>
              <a:buNone/>
            </a:pPr>
            <a:r>
              <a:rPr lang="fr-FR" b="1" dirty="0"/>
              <a:t>Un contexte alarmiste</a:t>
            </a:r>
          </a:p>
          <a:p>
            <a:pPr>
              <a:spcBef>
                <a:spcPts val="0"/>
              </a:spcBef>
            </a:pPr>
            <a:r>
              <a:rPr lang="fr-FR" dirty="0"/>
              <a:t>Changement climatique, problèmes de biodiversité</a:t>
            </a:r>
          </a:p>
          <a:p>
            <a:pPr>
              <a:spcBef>
                <a:spcPts val="0"/>
              </a:spcBef>
            </a:pPr>
            <a:r>
              <a:rPr lang="fr-FR" dirty="0"/>
              <a:t>Responsabilités individuelles et collectives</a:t>
            </a:r>
          </a:p>
          <a:p>
            <a:pPr marL="0" indent="0">
              <a:buFont typeface="Franklin Gothic Book" panose="020B0503020102020204" pitchFamily="34" charset="0"/>
              <a:buNone/>
            </a:pPr>
            <a:endParaRPr lang="fr-FR" dirty="0"/>
          </a:p>
          <a:p>
            <a:endParaRPr lang="fr-FR" dirty="0"/>
          </a:p>
        </p:txBody>
      </p:sp>
    </p:spTree>
    <p:extLst>
      <p:ext uri="{BB962C8B-B14F-4D97-AF65-F5344CB8AC3E}">
        <p14:creationId xmlns:p14="http://schemas.microsoft.com/office/powerpoint/2010/main" val="11936226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Données, qualité et biais</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1306373"/>
          </a:xfrm>
        </p:spPr>
        <p:txBody>
          <a:bodyPr>
            <a:normAutofit fontScale="92500" lnSpcReduction="20000"/>
          </a:bodyPr>
          <a:lstStyle/>
          <a:p>
            <a:r>
              <a:rPr lang="fr-FR" dirty="0"/>
              <a:t>S’assurer de la qualité des données collectées, en corrigeant les biais avec des données démographiques : </a:t>
            </a:r>
            <a:r>
              <a:rPr lang="en-US" dirty="0" err="1">
                <a:solidFill>
                  <a:srgbClr val="1C1D1E"/>
                </a:solidFill>
                <a:latin typeface="+mj-lt"/>
              </a:rPr>
              <a:t>Corriger</a:t>
            </a:r>
            <a:r>
              <a:rPr lang="en-US" dirty="0">
                <a:solidFill>
                  <a:srgbClr val="1C1D1E"/>
                </a:solidFill>
                <a:latin typeface="+mj-lt"/>
              </a:rPr>
              <a:t> les </a:t>
            </a:r>
            <a:r>
              <a:rPr lang="en-US" dirty="0" err="1">
                <a:solidFill>
                  <a:srgbClr val="1C1D1E"/>
                </a:solidFill>
                <a:latin typeface="+mj-lt"/>
              </a:rPr>
              <a:t>biais</a:t>
            </a:r>
            <a:r>
              <a:rPr lang="en-US" dirty="0">
                <a:solidFill>
                  <a:srgbClr val="1C1D1E"/>
                </a:solidFill>
                <a:latin typeface="+mj-lt"/>
              </a:rPr>
              <a:t> avec des </a:t>
            </a:r>
            <a:r>
              <a:rPr lang="en-US" dirty="0" err="1">
                <a:solidFill>
                  <a:srgbClr val="1C1D1E"/>
                </a:solidFill>
                <a:latin typeface="+mj-lt"/>
              </a:rPr>
              <a:t>données</a:t>
            </a:r>
            <a:r>
              <a:rPr lang="en-US" dirty="0">
                <a:solidFill>
                  <a:srgbClr val="1C1D1E"/>
                </a:solidFill>
                <a:latin typeface="+mj-lt"/>
              </a:rPr>
              <a:t> </a:t>
            </a:r>
            <a:r>
              <a:rPr lang="en-US" dirty="0" err="1">
                <a:solidFill>
                  <a:srgbClr val="1C1D1E"/>
                </a:solidFill>
                <a:latin typeface="+mj-lt"/>
              </a:rPr>
              <a:t>démographiques</a:t>
            </a:r>
            <a:r>
              <a:rPr lang="en-US" dirty="0">
                <a:solidFill>
                  <a:srgbClr val="1C1D1E"/>
                </a:solidFill>
                <a:latin typeface="+mj-lt"/>
              </a:rPr>
              <a:t> : </a:t>
            </a:r>
            <a:r>
              <a:rPr lang="en-US" sz="2000" dirty="0">
                <a:solidFill>
                  <a:srgbClr val="1C1D1E"/>
                </a:solidFill>
                <a:latin typeface="+mj-lt"/>
              </a:rPr>
              <a:t>Tran, T., Porter, W. T., </a:t>
            </a:r>
            <a:r>
              <a:rPr lang="en-US" sz="2000" dirty="0" err="1">
                <a:solidFill>
                  <a:srgbClr val="1C1D1E"/>
                </a:solidFill>
                <a:latin typeface="+mj-lt"/>
              </a:rPr>
              <a:t>Salkeld</a:t>
            </a:r>
            <a:r>
              <a:rPr lang="en-US" sz="2000" dirty="0">
                <a:solidFill>
                  <a:srgbClr val="1C1D1E"/>
                </a:solidFill>
                <a:latin typeface="+mj-lt"/>
              </a:rPr>
              <a:t>, D. J., </a:t>
            </a:r>
            <a:r>
              <a:rPr lang="en-US" sz="2000" dirty="0" err="1">
                <a:solidFill>
                  <a:srgbClr val="1C1D1E"/>
                </a:solidFill>
                <a:latin typeface="+mj-lt"/>
              </a:rPr>
              <a:t>Prusinski</a:t>
            </a:r>
            <a:r>
              <a:rPr lang="en-US" sz="2000" dirty="0">
                <a:solidFill>
                  <a:srgbClr val="1C1D1E"/>
                </a:solidFill>
                <a:latin typeface="+mj-lt"/>
              </a:rPr>
              <a:t>, M. A., Jensen, S. T., &amp; Brisson, D. (2021). Estimating disease vector population size from citizen science data. Journal of The Royal Society Interface, 18(184), 20210610. </a:t>
            </a:r>
            <a:r>
              <a:rPr lang="en-US" sz="2000" dirty="0">
                <a:solidFill>
                  <a:srgbClr val="1C1D1E"/>
                </a:solidFill>
                <a:latin typeface="+mj-lt"/>
                <a:hlinkClick r:id="rId2"/>
              </a:rPr>
              <a:t>https://doi.org/10.1098/rsif.2021.0610</a:t>
            </a:r>
            <a:endParaRPr lang="en-US" sz="2000" dirty="0">
              <a:solidFill>
                <a:srgbClr val="1C1D1E"/>
              </a:solidFill>
              <a:latin typeface="+mj-lt"/>
            </a:endParaRPr>
          </a:p>
          <a:p>
            <a:endParaRPr lang="en-US" dirty="0">
              <a:solidFill>
                <a:srgbClr val="212438"/>
              </a:solidFill>
              <a:latin typeface="Quicksand"/>
            </a:endParaRPr>
          </a:p>
          <a:p>
            <a:pPr marL="0" indent="0">
              <a:buNone/>
            </a:pPr>
            <a:endParaRPr lang="fr-FR" dirty="0"/>
          </a:p>
          <a:p>
            <a:pPr marL="0" indent="0">
              <a:buNone/>
            </a:pPr>
            <a:endParaRPr lang="fr-FR" b="1" dirty="0"/>
          </a:p>
        </p:txBody>
      </p:sp>
      <p:sp>
        <p:nvSpPr>
          <p:cNvPr id="5" name="ZoneTexte 4">
            <a:extLst>
              <a:ext uri="{FF2B5EF4-FFF2-40B4-BE49-F238E27FC236}">
                <a16:creationId xmlns:a16="http://schemas.microsoft.com/office/drawing/2014/main" id="{A12DB3A9-3198-3F5A-0507-D51CD7763555}"/>
              </a:ext>
            </a:extLst>
          </p:cNvPr>
          <p:cNvSpPr txBox="1"/>
          <p:nvPr/>
        </p:nvSpPr>
        <p:spPr>
          <a:xfrm>
            <a:off x="3010732" y="3559702"/>
            <a:ext cx="7098791" cy="2862322"/>
          </a:xfrm>
          <a:prstGeom prst="rect">
            <a:avLst/>
          </a:prstGeom>
          <a:solidFill>
            <a:schemeClr val="accent6">
              <a:lumMod val="40000"/>
              <a:lumOff val="60000"/>
            </a:schemeClr>
          </a:solidFill>
        </p:spPr>
        <p:txBody>
          <a:bodyPr wrap="square">
            <a:spAutoFit/>
          </a:bodyPr>
          <a:lstStyle/>
          <a:p>
            <a:r>
              <a:rPr lang="en-US" b="0" i="0" dirty="0">
                <a:solidFill>
                  <a:srgbClr val="212438"/>
                </a:solidFill>
                <a:effectLst/>
                <a:latin typeface="Quicksand"/>
              </a:rPr>
              <a:t>“</a:t>
            </a:r>
            <a:r>
              <a:rPr lang="en-US" b="0" i="1" dirty="0">
                <a:solidFill>
                  <a:srgbClr val="212438"/>
                </a:solidFill>
                <a:effectLst/>
                <a:latin typeface="Quicksand"/>
              </a:rPr>
              <a:t>Normally with citizen science data you can validate it by controlling for characteristics that describe the collector: their level of education, their experience collecting, and so on," says Tran, who is now completing her medical degree at Virginia Commonwealth University. "But we didn't have that data. Instead we found we could use county-level data on demographics and a few other factors to successfully correct the biases in this data. Doing that, we were able to create currently the most updated map of tick abundance across the Northeast.“ </a:t>
            </a:r>
          </a:p>
          <a:p>
            <a:r>
              <a:rPr lang="en-US" b="0" i="0" dirty="0">
                <a:solidFill>
                  <a:srgbClr val="212438"/>
                </a:solidFill>
                <a:effectLst/>
                <a:latin typeface="Quicksand"/>
              </a:rPr>
              <a:t>(source : </a:t>
            </a:r>
            <a:r>
              <a:rPr lang="fr-FR" dirty="0">
                <a:hlinkClick r:id="rId3"/>
              </a:rPr>
              <a:t>https://phys.org/news/2021-11-citizen-science.html</a:t>
            </a:r>
            <a:r>
              <a:rPr lang="fr-FR" dirty="0"/>
              <a:t> , </a:t>
            </a:r>
            <a:r>
              <a:rPr lang="en-US" dirty="0">
                <a:solidFill>
                  <a:srgbClr val="212438"/>
                </a:solidFill>
                <a:latin typeface="Quicksand"/>
              </a:rPr>
              <a:t>Ref : </a:t>
            </a:r>
            <a:r>
              <a:rPr lang="en-US" dirty="0">
                <a:solidFill>
                  <a:srgbClr val="212438"/>
                </a:solidFill>
                <a:latin typeface="Quicksand"/>
                <a:hlinkClick r:id="rId4"/>
              </a:rPr>
              <a:t>https://royalsocietypublishing.org/doi/10.1098/rsif.2021.0610</a:t>
            </a:r>
            <a:r>
              <a:rPr lang="en-US" dirty="0">
                <a:solidFill>
                  <a:srgbClr val="212438"/>
                </a:solidFill>
                <a:latin typeface="Quicksand"/>
              </a:rPr>
              <a:t>)</a:t>
            </a:r>
            <a:endParaRPr lang="fr-FR" dirty="0"/>
          </a:p>
        </p:txBody>
      </p:sp>
    </p:spTree>
    <p:extLst>
      <p:ext uri="{BB962C8B-B14F-4D97-AF65-F5344CB8AC3E}">
        <p14:creationId xmlns:p14="http://schemas.microsoft.com/office/powerpoint/2010/main" val="38656844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B4752E-E896-4963-8ACC-52CE5E45EE55}"/>
              </a:ext>
            </a:extLst>
          </p:cNvPr>
          <p:cNvSpPr>
            <a:spLocks noGrp="1"/>
          </p:cNvSpPr>
          <p:nvPr>
            <p:ph type="title"/>
          </p:nvPr>
        </p:nvSpPr>
        <p:spPr/>
        <p:txBody>
          <a:bodyPr/>
          <a:lstStyle/>
          <a:p>
            <a:r>
              <a:rPr lang="fr-FR" dirty="0"/>
              <a:t>Données, qualité et biais</a:t>
            </a:r>
          </a:p>
        </p:txBody>
      </p:sp>
      <p:sp>
        <p:nvSpPr>
          <p:cNvPr id="3" name="Espace réservé du contenu 2">
            <a:extLst>
              <a:ext uri="{FF2B5EF4-FFF2-40B4-BE49-F238E27FC236}">
                <a16:creationId xmlns:a16="http://schemas.microsoft.com/office/drawing/2014/main" id="{4DC6C355-50F1-4756-9040-0840DA6BFD14}"/>
              </a:ext>
            </a:extLst>
          </p:cNvPr>
          <p:cNvSpPr>
            <a:spLocks noGrp="1"/>
          </p:cNvSpPr>
          <p:nvPr>
            <p:ph idx="1"/>
          </p:nvPr>
        </p:nvSpPr>
        <p:spPr>
          <a:xfrm>
            <a:off x="1371600" y="2044598"/>
            <a:ext cx="9601200" cy="4370833"/>
          </a:xfrm>
        </p:spPr>
        <p:txBody>
          <a:bodyPr>
            <a:normAutofit lnSpcReduction="10000"/>
          </a:bodyPr>
          <a:lstStyle/>
          <a:p>
            <a:r>
              <a:rPr lang="en-US" sz="1900" dirty="0" err="1">
                <a:solidFill>
                  <a:srgbClr val="1C1D1E"/>
                </a:solidFill>
                <a:latin typeface="+mj-lt"/>
              </a:rPr>
              <a:t>Données</a:t>
            </a:r>
            <a:r>
              <a:rPr lang="en-US" sz="1900" dirty="0">
                <a:solidFill>
                  <a:srgbClr val="1C1D1E"/>
                </a:solidFill>
                <a:latin typeface="+mj-lt"/>
              </a:rPr>
              <a:t> </a:t>
            </a:r>
            <a:r>
              <a:rPr lang="en-US" sz="1900" dirty="0" err="1">
                <a:solidFill>
                  <a:srgbClr val="1C1D1E"/>
                </a:solidFill>
                <a:latin typeface="+mj-lt"/>
              </a:rPr>
              <a:t>collectées</a:t>
            </a:r>
            <a:r>
              <a:rPr lang="en-US" sz="1900" dirty="0">
                <a:solidFill>
                  <a:srgbClr val="1C1D1E"/>
                </a:solidFill>
                <a:latin typeface="+mj-lt"/>
              </a:rPr>
              <a:t> par les profanes, comment les </a:t>
            </a:r>
            <a:r>
              <a:rPr lang="en-US" sz="1900" dirty="0" err="1">
                <a:solidFill>
                  <a:srgbClr val="1C1D1E"/>
                </a:solidFill>
                <a:latin typeface="+mj-lt"/>
              </a:rPr>
              <a:t>améliorer</a:t>
            </a:r>
            <a:r>
              <a:rPr lang="en-US" sz="1900" dirty="0">
                <a:solidFill>
                  <a:srgbClr val="1C1D1E"/>
                </a:solidFill>
                <a:latin typeface="+mj-lt"/>
              </a:rPr>
              <a:t> ?</a:t>
            </a: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r>
              <a:rPr lang="en-US" sz="1900" dirty="0" err="1">
                <a:solidFill>
                  <a:srgbClr val="1C1D1E"/>
                </a:solidFill>
                <a:latin typeface="+mj-lt"/>
              </a:rPr>
              <a:t>Exemple</a:t>
            </a:r>
            <a:r>
              <a:rPr lang="en-US" sz="1900" dirty="0">
                <a:solidFill>
                  <a:srgbClr val="1C1D1E"/>
                </a:solidFill>
                <a:latin typeface="+mj-lt"/>
              </a:rPr>
              <a:t> de </a:t>
            </a:r>
            <a:r>
              <a:rPr lang="en-US" sz="1900" dirty="0" err="1">
                <a:solidFill>
                  <a:srgbClr val="1C1D1E"/>
                </a:solidFill>
                <a:latin typeface="+mj-lt"/>
              </a:rPr>
              <a:t>Spipoll</a:t>
            </a:r>
            <a:r>
              <a:rPr lang="en-US" sz="1900" dirty="0">
                <a:solidFill>
                  <a:srgbClr val="1C1D1E"/>
                </a:solidFill>
                <a:latin typeface="+mj-lt"/>
              </a:rPr>
              <a:t> et la confirmation de </a:t>
            </a:r>
            <a:r>
              <a:rPr lang="en-US" sz="1900" dirty="0" err="1">
                <a:solidFill>
                  <a:srgbClr val="1C1D1E"/>
                </a:solidFill>
                <a:latin typeface="+mj-lt"/>
              </a:rPr>
              <a:t>l’identification</a:t>
            </a:r>
            <a:r>
              <a:rPr lang="en-US" sz="1900" dirty="0">
                <a:solidFill>
                  <a:srgbClr val="1C1D1E"/>
                </a:solidFill>
                <a:latin typeface="+mj-lt"/>
              </a:rPr>
              <a:t> par au </a:t>
            </a:r>
            <a:r>
              <a:rPr lang="en-US" sz="1900" dirty="0" err="1">
                <a:solidFill>
                  <a:srgbClr val="1C1D1E"/>
                </a:solidFill>
                <a:latin typeface="+mj-lt"/>
              </a:rPr>
              <a:t>moins</a:t>
            </a:r>
            <a:r>
              <a:rPr lang="en-US" sz="1900" dirty="0">
                <a:solidFill>
                  <a:srgbClr val="1C1D1E"/>
                </a:solidFill>
                <a:latin typeface="+mj-lt"/>
              </a:rPr>
              <a:t> 3 participants. Les participants </a:t>
            </a:r>
            <a:r>
              <a:rPr lang="en-US" sz="1900" dirty="0" err="1">
                <a:solidFill>
                  <a:srgbClr val="1C1D1E"/>
                </a:solidFill>
                <a:latin typeface="+mj-lt"/>
              </a:rPr>
              <a:t>peuvent</a:t>
            </a:r>
            <a:r>
              <a:rPr lang="en-US" sz="1900" dirty="0">
                <a:solidFill>
                  <a:srgbClr val="1C1D1E"/>
                </a:solidFill>
                <a:latin typeface="+mj-lt"/>
              </a:rPr>
              <a:t> </a:t>
            </a:r>
            <a:r>
              <a:rPr lang="en-US" sz="1900" dirty="0" err="1">
                <a:solidFill>
                  <a:srgbClr val="1C1D1E"/>
                </a:solidFill>
                <a:latin typeface="+mj-lt"/>
              </a:rPr>
              <a:t>devenir</a:t>
            </a:r>
            <a:r>
              <a:rPr lang="en-US" sz="1900" dirty="0">
                <a:solidFill>
                  <a:srgbClr val="1C1D1E"/>
                </a:solidFill>
                <a:latin typeface="+mj-lt"/>
              </a:rPr>
              <a:t> à </a:t>
            </a:r>
            <a:r>
              <a:rPr lang="en-US" sz="1900" dirty="0" err="1">
                <a:solidFill>
                  <a:srgbClr val="1C1D1E"/>
                </a:solidFill>
                <a:latin typeface="+mj-lt"/>
              </a:rPr>
              <a:t>leur</a:t>
            </a:r>
            <a:r>
              <a:rPr lang="en-US" sz="1900" dirty="0">
                <a:solidFill>
                  <a:srgbClr val="1C1D1E"/>
                </a:solidFill>
                <a:latin typeface="+mj-lt"/>
              </a:rPr>
              <a:t> tour des experts. </a:t>
            </a:r>
            <a:endParaRPr lang="fr-FR" sz="1900" dirty="0"/>
          </a:p>
        </p:txBody>
      </p:sp>
      <p:sp>
        <p:nvSpPr>
          <p:cNvPr id="5" name="ZoneTexte 4">
            <a:extLst>
              <a:ext uri="{FF2B5EF4-FFF2-40B4-BE49-F238E27FC236}">
                <a16:creationId xmlns:a16="http://schemas.microsoft.com/office/drawing/2014/main" id="{882A7BF4-6096-C0FE-FFB3-BFBE71CCB499}"/>
              </a:ext>
            </a:extLst>
          </p:cNvPr>
          <p:cNvSpPr txBox="1"/>
          <p:nvPr/>
        </p:nvSpPr>
        <p:spPr>
          <a:xfrm>
            <a:off x="2757830" y="3102796"/>
            <a:ext cx="7095744" cy="2031325"/>
          </a:xfrm>
          <a:prstGeom prst="rect">
            <a:avLst/>
          </a:prstGeom>
          <a:solidFill>
            <a:schemeClr val="accent6">
              <a:lumMod val="40000"/>
              <a:lumOff val="60000"/>
            </a:schemeClr>
          </a:solidFill>
        </p:spPr>
        <p:txBody>
          <a:bodyPr wrap="square">
            <a:spAutoFit/>
          </a:bodyPr>
          <a:lstStyle/>
          <a:p>
            <a:r>
              <a:rPr lang="fr-FR" dirty="0">
                <a:latin typeface="+mj-lt"/>
              </a:rPr>
              <a:t>« </a:t>
            </a:r>
            <a:r>
              <a:rPr lang="en-US" b="0" i="0" dirty="0">
                <a:solidFill>
                  <a:srgbClr val="1C1D1E"/>
                </a:solidFill>
                <a:effectLst/>
                <a:latin typeface="+mj-lt"/>
              </a:rPr>
              <a:t>Successful projects rely on a suite of methods to boost data accuracy and account for bias, including iterative project development, volunteer training and testing, expert validation, replication across volunteers, and statistical modeling of systematic error. ”</a:t>
            </a:r>
          </a:p>
          <a:p>
            <a:endParaRPr lang="en-US" dirty="0">
              <a:solidFill>
                <a:srgbClr val="1C1D1E"/>
              </a:solidFill>
              <a:latin typeface="+mj-lt"/>
            </a:endParaRPr>
          </a:p>
          <a:p>
            <a:r>
              <a:rPr lang="en-US" sz="1200" dirty="0" err="1">
                <a:effectLst/>
                <a:latin typeface="+mj-lt"/>
              </a:rPr>
              <a:t>Kosmala</a:t>
            </a:r>
            <a:r>
              <a:rPr lang="en-US" sz="1200" dirty="0">
                <a:effectLst/>
                <a:latin typeface="+mj-lt"/>
              </a:rPr>
              <a:t>, M., Wiggins, A., Swanson, A., &amp; Simmons, B. (2016). Assessing data quality in citizen science. </a:t>
            </a:r>
            <a:r>
              <a:rPr lang="en-US" sz="1200" i="1" dirty="0">
                <a:effectLst/>
                <a:latin typeface="+mj-lt"/>
              </a:rPr>
              <a:t>Frontiers in Ecology and the Environment</a:t>
            </a:r>
            <a:r>
              <a:rPr lang="en-US" sz="1200" dirty="0">
                <a:effectLst/>
                <a:latin typeface="+mj-lt"/>
              </a:rPr>
              <a:t>, </a:t>
            </a:r>
            <a:r>
              <a:rPr lang="en-US" sz="1200" i="1" dirty="0">
                <a:effectLst/>
                <a:latin typeface="+mj-lt"/>
              </a:rPr>
              <a:t>14</a:t>
            </a:r>
            <a:r>
              <a:rPr lang="en-US" sz="1200" dirty="0">
                <a:effectLst/>
                <a:latin typeface="+mj-lt"/>
              </a:rPr>
              <a:t>(10), 551‑560. </a:t>
            </a:r>
            <a:r>
              <a:rPr lang="en-US" sz="1200" dirty="0">
                <a:effectLst/>
                <a:latin typeface="+mj-lt"/>
                <a:hlinkClick r:id="rId2"/>
              </a:rPr>
              <a:t>https://doi.org/10.1002/fee.1436</a:t>
            </a:r>
            <a:endParaRPr lang="en-US" sz="1200" dirty="0">
              <a:effectLst/>
              <a:latin typeface="+mj-lt"/>
            </a:endParaRPr>
          </a:p>
          <a:p>
            <a:endParaRPr lang="en-US" sz="1200" dirty="0">
              <a:effectLst/>
              <a:latin typeface="+mj-lt"/>
            </a:endParaRPr>
          </a:p>
        </p:txBody>
      </p:sp>
    </p:spTree>
    <p:extLst>
      <p:ext uri="{BB962C8B-B14F-4D97-AF65-F5344CB8AC3E}">
        <p14:creationId xmlns:p14="http://schemas.microsoft.com/office/powerpoint/2010/main" val="34442626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Publier</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Du </a:t>
            </a:r>
            <a:r>
              <a:rPr lang="fr-FR" dirty="0" err="1"/>
              <a:t>co-autorat</a:t>
            </a:r>
            <a:r>
              <a:rPr lang="fr-FR" dirty="0"/>
              <a:t> au remerciement</a:t>
            </a:r>
          </a:p>
        </p:txBody>
      </p:sp>
    </p:spTree>
    <p:extLst>
      <p:ext uri="{BB962C8B-B14F-4D97-AF65-F5344CB8AC3E}">
        <p14:creationId xmlns:p14="http://schemas.microsoft.com/office/powerpoint/2010/main" val="3428397310"/>
      </p:ext>
    </p:extLst>
  </p:cSld>
  <p:clrMapOvr>
    <a:masterClrMapping/>
  </p:clrMapOvr>
  <p:transition spd="slow">
    <p:push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a:t>Publications des SRP</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p:txBody>
          <a:bodyPr/>
          <a:lstStyle/>
          <a:p>
            <a:endParaRPr lang="fr-FR" dirty="0"/>
          </a:p>
          <a:p>
            <a:r>
              <a:rPr lang="fr-FR" dirty="0"/>
              <a:t>Les publications scientifiques</a:t>
            </a:r>
          </a:p>
          <a:p>
            <a:endParaRPr lang="fr-FR" dirty="0"/>
          </a:p>
          <a:p>
            <a:r>
              <a:rPr lang="fr-FR" dirty="0"/>
              <a:t>Les publications scientifiques non académiques : BD, théâtre, etc. </a:t>
            </a:r>
          </a:p>
          <a:p>
            <a:endParaRPr lang="fr-FR" dirty="0"/>
          </a:p>
          <a:p>
            <a:r>
              <a:rPr lang="fr-FR" dirty="0"/>
              <a:t>Les publications non scientifiques</a:t>
            </a:r>
          </a:p>
          <a:p>
            <a:endParaRPr lang="fr-FR" dirty="0"/>
          </a:p>
        </p:txBody>
      </p:sp>
    </p:spTree>
    <p:extLst>
      <p:ext uri="{BB962C8B-B14F-4D97-AF65-F5344CB8AC3E}">
        <p14:creationId xmlns:p14="http://schemas.microsoft.com/office/powerpoint/2010/main" val="2840155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a:t>Co-</a:t>
            </a:r>
            <a:r>
              <a:rPr lang="fr-FR" dirty="0" err="1"/>
              <a:t>autorat</a:t>
            </a:r>
            <a:r>
              <a:rPr lang="fr-FR" dirty="0"/>
              <a:t> et temporalité</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a:xfrm>
            <a:off x="1371600" y="1890979"/>
            <a:ext cx="9601200" cy="2863901"/>
          </a:xfrm>
        </p:spPr>
        <p:txBody>
          <a:bodyPr>
            <a:normAutofit/>
          </a:bodyPr>
          <a:lstStyle/>
          <a:p>
            <a:r>
              <a:rPr lang="fr-FR" dirty="0"/>
              <a:t>Le temps de l’écriture de la recherche n’est pas forcément le temps de l’écriture des participants. Le temps de la recherche n’est pas forcément le temps des actions et de la traduction de la recherche en résultats des participants</a:t>
            </a:r>
          </a:p>
          <a:p>
            <a:r>
              <a:rPr lang="fr-FR" dirty="0"/>
              <a:t>Les publications non scientifiques sont aussi un résultat des SRP.</a:t>
            </a:r>
          </a:p>
          <a:p>
            <a:r>
              <a:rPr lang="fr-FR" dirty="0"/>
              <a:t>A propos de l'utilisation de la radio dans un projet de recherche participative :</a:t>
            </a:r>
          </a:p>
          <a:p>
            <a:endParaRPr lang="fr-FR" dirty="0"/>
          </a:p>
        </p:txBody>
      </p:sp>
      <p:sp>
        <p:nvSpPr>
          <p:cNvPr id="5" name="ZoneTexte 4">
            <a:extLst>
              <a:ext uri="{FF2B5EF4-FFF2-40B4-BE49-F238E27FC236}">
                <a16:creationId xmlns:a16="http://schemas.microsoft.com/office/drawing/2014/main" id="{2529F58D-F05F-F113-56D9-31EBDF7D8D03}"/>
              </a:ext>
            </a:extLst>
          </p:cNvPr>
          <p:cNvSpPr txBox="1"/>
          <p:nvPr/>
        </p:nvSpPr>
        <p:spPr>
          <a:xfrm>
            <a:off x="2574950" y="4115716"/>
            <a:ext cx="7732167" cy="1754326"/>
          </a:xfrm>
          <a:prstGeom prst="rect">
            <a:avLst/>
          </a:prstGeom>
          <a:solidFill>
            <a:schemeClr val="accent6">
              <a:lumMod val="40000"/>
              <a:lumOff val="60000"/>
            </a:schemeClr>
          </a:solidFill>
        </p:spPr>
        <p:txBody>
          <a:bodyPr wrap="square">
            <a:spAutoFit/>
          </a:bodyPr>
          <a:lstStyle/>
          <a:p>
            <a:r>
              <a:rPr lang="fr-FR" dirty="0"/>
              <a:t>« </a:t>
            </a:r>
            <a:r>
              <a:rPr lang="fr-FR" i="1" dirty="0"/>
              <a:t>Ce faisant, la radio est mobilisée non seulement comme un levier politique de production et de diffusion d’un contre-récit de la migration, permettant de rompre le processus d’assignation identitaire et de subalternisation vécu par les personnes en situation d’exil, mais aussi comme un instrument scientifique permettant la collecte de données et la mise en discussion des analyses produites. </a:t>
            </a:r>
            <a:r>
              <a:rPr lang="fr-FR" dirty="0"/>
              <a:t>» </a:t>
            </a:r>
            <a:r>
              <a:rPr lang="fr-FR" dirty="0" err="1"/>
              <a:t>Godrie</a:t>
            </a:r>
            <a:r>
              <a:rPr lang="fr-FR" dirty="0"/>
              <a:t>, B., Juan, M. &amp; Carrel, M. (2022).</a:t>
            </a:r>
          </a:p>
        </p:txBody>
      </p:sp>
    </p:spTree>
    <p:extLst>
      <p:ext uri="{BB962C8B-B14F-4D97-AF65-F5344CB8AC3E}">
        <p14:creationId xmlns:p14="http://schemas.microsoft.com/office/powerpoint/2010/main" val="21344567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a:t>Co-</a:t>
            </a:r>
            <a:r>
              <a:rPr lang="fr-FR" dirty="0" err="1"/>
              <a:t>autorat</a:t>
            </a:r>
            <a:r>
              <a:rPr lang="fr-FR" dirty="0"/>
              <a:t> et </a:t>
            </a:r>
            <a:r>
              <a:rPr lang="fr-FR" dirty="0" err="1"/>
              <a:t>autorat</a:t>
            </a:r>
            <a:r>
              <a:rPr lang="fr-FR" dirty="0"/>
              <a:t> collectif</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p:txBody>
          <a:bodyPr/>
          <a:lstStyle/>
          <a:p>
            <a:r>
              <a:rPr lang="fr-FR" dirty="0"/>
              <a:t>Ecriture : Co-</a:t>
            </a:r>
            <a:r>
              <a:rPr lang="fr-FR" dirty="0" err="1"/>
              <a:t>autorat</a:t>
            </a:r>
            <a:r>
              <a:rPr lang="fr-FR" dirty="0"/>
              <a:t> et polyphonie des textes</a:t>
            </a:r>
          </a:p>
          <a:p>
            <a:r>
              <a:rPr lang="fr-FR" dirty="0"/>
              <a:t>Publication : les participants comme des auteurs d’un article</a:t>
            </a:r>
          </a:p>
          <a:p>
            <a:r>
              <a:rPr lang="fr-FR" dirty="0" err="1"/>
              <a:t>Autorat</a:t>
            </a:r>
            <a:r>
              <a:rPr lang="fr-FR" dirty="0"/>
              <a:t> collectif : un seul nom pour l’ensemble des participants</a:t>
            </a:r>
          </a:p>
          <a:p>
            <a:endParaRPr lang="fr-FR" dirty="0"/>
          </a:p>
          <a:p>
            <a:endParaRPr lang="fr-FR" dirty="0"/>
          </a:p>
          <a:p>
            <a:endParaRPr lang="fr-FR" dirty="0"/>
          </a:p>
        </p:txBody>
      </p:sp>
    </p:spTree>
    <p:extLst>
      <p:ext uri="{BB962C8B-B14F-4D97-AF65-F5344CB8AC3E}">
        <p14:creationId xmlns:p14="http://schemas.microsoft.com/office/powerpoint/2010/main" val="5376421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err="1"/>
              <a:t>Autorat</a:t>
            </a:r>
            <a:r>
              <a:rPr lang="fr-FR" dirty="0"/>
              <a:t> collectif et enjeux</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a:xfrm>
            <a:off x="1371600" y="1677924"/>
            <a:ext cx="9601200" cy="493776"/>
          </a:xfrm>
        </p:spPr>
        <p:txBody>
          <a:bodyPr>
            <a:normAutofit/>
          </a:bodyPr>
          <a:lstStyle/>
          <a:p>
            <a:r>
              <a:rPr lang="fr-FR" sz="1300" dirty="0" err="1">
                <a:effectLst/>
              </a:rPr>
              <a:t>Sarna-Wojcicki</a:t>
            </a:r>
            <a:r>
              <a:rPr lang="fr-FR" sz="1300" dirty="0">
                <a:effectLst/>
              </a:rPr>
              <a:t>, D., Perret, M., </a:t>
            </a:r>
            <a:r>
              <a:rPr lang="fr-FR" sz="1300" dirty="0" err="1">
                <a:effectLst/>
              </a:rPr>
              <a:t>Eitzel</a:t>
            </a:r>
            <a:r>
              <a:rPr lang="fr-FR" sz="1300" dirty="0">
                <a:effectLst/>
              </a:rPr>
              <a:t>, M. V., </a:t>
            </a:r>
            <a:r>
              <a:rPr lang="fr-FR" sz="1300" dirty="0" err="1">
                <a:effectLst/>
              </a:rPr>
              <a:t>Fortmann</a:t>
            </a:r>
            <a:r>
              <a:rPr lang="fr-FR" sz="1300" dirty="0">
                <a:effectLst/>
              </a:rPr>
              <a:t>, L., &amp; Bruno, I. (2018). Où sont </a:t>
            </a:r>
            <a:r>
              <a:rPr lang="fr-FR" sz="1300" dirty="0" err="1">
                <a:effectLst/>
              </a:rPr>
              <a:t>passé·e·s</a:t>
            </a:r>
            <a:r>
              <a:rPr lang="fr-FR" sz="1300" dirty="0">
                <a:effectLst/>
              </a:rPr>
              <a:t> les </a:t>
            </a:r>
            <a:r>
              <a:rPr lang="fr-FR" sz="1300" dirty="0" err="1">
                <a:effectLst/>
              </a:rPr>
              <a:t>coauteurs·trices</a:t>
            </a:r>
            <a:r>
              <a:rPr lang="fr-FR" sz="1300" dirty="0">
                <a:effectLst/>
              </a:rPr>
              <a:t> ? </a:t>
            </a:r>
            <a:r>
              <a:rPr lang="fr-FR" sz="1300" i="1" dirty="0">
                <a:effectLst/>
              </a:rPr>
              <a:t>Revue d’anthropologie des connaissances</a:t>
            </a:r>
            <a:r>
              <a:rPr lang="fr-FR" sz="1300" dirty="0">
                <a:effectLst/>
              </a:rPr>
              <a:t>, </a:t>
            </a:r>
            <a:r>
              <a:rPr lang="fr-FR" sz="1300" i="1" dirty="0">
                <a:effectLst/>
              </a:rPr>
              <a:t>122</a:t>
            </a:r>
            <a:r>
              <a:rPr lang="fr-FR" sz="1300" dirty="0">
                <a:effectLst/>
              </a:rPr>
              <a:t>(2), 323‑360.</a:t>
            </a:r>
          </a:p>
          <a:p>
            <a:endParaRPr lang="fr-FR" dirty="0"/>
          </a:p>
          <a:p>
            <a:endParaRPr lang="fr-FR" dirty="0"/>
          </a:p>
          <a:p>
            <a:endParaRPr lang="fr-FR" dirty="0"/>
          </a:p>
        </p:txBody>
      </p:sp>
      <p:sp>
        <p:nvSpPr>
          <p:cNvPr id="4" name="Espace réservé du contenu 2">
            <a:extLst>
              <a:ext uri="{FF2B5EF4-FFF2-40B4-BE49-F238E27FC236}">
                <a16:creationId xmlns:a16="http://schemas.microsoft.com/office/drawing/2014/main" id="{4243A5E8-4171-562F-234F-D42291DAA82E}"/>
              </a:ext>
            </a:extLst>
          </p:cNvPr>
          <p:cNvSpPr txBox="1">
            <a:spLocks/>
          </p:cNvSpPr>
          <p:nvPr/>
        </p:nvSpPr>
        <p:spPr>
          <a:xfrm>
            <a:off x="1371600" y="2364469"/>
            <a:ext cx="3830727" cy="1680060"/>
          </a:xfrm>
          <a:prstGeom prst="rect">
            <a:avLst/>
          </a:prstGeom>
          <a:ln>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1400" dirty="0"/>
              <a:t>Effets positifs</a:t>
            </a:r>
          </a:p>
          <a:p>
            <a:r>
              <a:rPr lang="fr-FR" sz="1400" b="0" i="1" dirty="0">
                <a:solidFill>
                  <a:srgbClr val="323232"/>
                </a:solidFill>
                <a:effectLst/>
                <a:latin typeface="Alegreya"/>
              </a:rPr>
              <a:t>L’</a:t>
            </a:r>
            <a:r>
              <a:rPr lang="fr-FR" sz="1400" b="0" i="1" dirty="0" err="1">
                <a:solidFill>
                  <a:srgbClr val="323232"/>
                </a:solidFill>
                <a:effectLst/>
                <a:latin typeface="Alegreya"/>
              </a:rPr>
              <a:t>autorat</a:t>
            </a:r>
            <a:r>
              <a:rPr lang="fr-FR" sz="1400" b="0" i="1" dirty="0">
                <a:solidFill>
                  <a:srgbClr val="323232"/>
                </a:solidFill>
                <a:effectLst/>
                <a:latin typeface="Alegreya"/>
              </a:rPr>
              <a:t> comme propriété</a:t>
            </a:r>
            <a:r>
              <a:rPr lang="fr-FR" sz="1400" b="0" i="0" dirty="0">
                <a:solidFill>
                  <a:srgbClr val="323232"/>
                </a:solidFill>
                <a:effectLst/>
                <a:latin typeface="Alegreya"/>
              </a:rPr>
              <a:t>.</a:t>
            </a:r>
            <a:endParaRPr lang="fr-FR" sz="1400" dirty="0"/>
          </a:p>
          <a:p>
            <a:r>
              <a:rPr lang="fr-FR" sz="1400" b="0" i="1" dirty="0">
                <a:solidFill>
                  <a:srgbClr val="323232"/>
                </a:solidFill>
                <a:effectLst/>
                <a:latin typeface="Alegreya"/>
              </a:rPr>
              <a:t>L’</a:t>
            </a:r>
            <a:r>
              <a:rPr lang="fr-FR" sz="1400" b="0" i="1" dirty="0" err="1">
                <a:solidFill>
                  <a:srgbClr val="323232"/>
                </a:solidFill>
                <a:effectLst/>
                <a:latin typeface="Alegreya"/>
              </a:rPr>
              <a:t>autorat</a:t>
            </a:r>
            <a:r>
              <a:rPr lang="fr-FR" sz="1400" b="0" i="1" dirty="0">
                <a:solidFill>
                  <a:srgbClr val="323232"/>
                </a:solidFill>
                <a:effectLst/>
                <a:latin typeface="Alegreya"/>
              </a:rPr>
              <a:t> comme signe de responsabilité et d’autorité</a:t>
            </a:r>
            <a:r>
              <a:rPr lang="fr-FR" sz="1400" b="0" i="0" dirty="0">
                <a:solidFill>
                  <a:srgbClr val="323232"/>
                </a:solidFill>
                <a:effectLst/>
                <a:latin typeface="Alegreya"/>
              </a:rPr>
              <a:t>.</a:t>
            </a:r>
          </a:p>
          <a:p>
            <a:r>
              <a:rPr lang="fr-FR" sz="1400" b="0" i="1" dirty="0">
                <a:solidFill>
                  <a:srgbClr val="323232"/>
                </a:solidFill>
                <a:effectLst/>
                <a:latin typeface="Alegreya"/>
              </a:rPr>
              <a:t>L’</a:t>
            </a:r>
            <a:r>
              <a:rPr lang="fr-FR" sz="1400" b="0" i="1" dirty="0" err="1">
                <a:solidFill>
                  <a:srgbClr val="323232"/>
                </a:solidFill>
                <a:effectLst/>
                <a:latin typeface="Alegreya"/>
              </a:rPr>
              <a:t>autorat</a:t>
            </a:r>
            <a:r>
              <a:rPr lang="fr-FR" sz="1400" b="0" i="1" dirty="0">
                <a:solidFill>
                  <a:srgbClr val="323232"/>
                </a:solidFill>
                <a:effectLst/>
                <a:latin typeface="Alegreya"/>
              </a:rPr>
              <a:t> comme justice épistémique</a:t>
            </a:r>
            <a:endParaRPr lang="fr-FR" sz="1400" dirty="0"/>
          </a:p>
          <a:p>
            <a:endParaRPr lang="fr-FR" dirty="0"/>
          </a:p>
        </p:txBody>
      </p:sp>
      <p:sp>
        <p:nvSpPr>
          <p:cNvPr id="5" name="Espace réservé du contenu 2">
            <a:extLst>
              <a:ext uri="{FF2B5EF4-FFF2-40B4-BE49-F238E27FC236}">
                <a16:creationId xmlns:a16="http://schemas.microsoft.com/office/drawing/2014/main" id="{47BFF268-0595-AD1B-34A9-BBC25F9EE617}"/>
              </a:ext>
            </a:extLst>
          </p:cNvPr>
          <p:cNvSpPr txBox="1">
            <a:spLocks/>
          </p:cNvSpPr>
          <p:nvPr/>
        </p:nvSpPr>
        <p:spPr>
          <a:xfrm>
            <a:off x="1371600" y="4154901"/>
            <a:ext cx="3830727" cy="1938538"/>
          </a:xfrm>
          <a:prstGeom prst="rect">
            <a:avLst/>
          </a:prstGeom>
          <a:ln>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1400" dirty="0"/>
              <a:t>Freins</a:t>
            </a:r>
          </a:p>
          <a:p>
            <a:r>
              <a:rPr lang="fr-FR" sz="1400" b="0" i="1" dirty="0">
                <a:solidFill>
                  <a:srgbClr val="323232"/>
                </a:solidFill>
                <a:effectLst/>
                <a:latin typeface="Alegreya"/>
              </a:rPr>
              <a:t>Nombre d’auteurs</a:t>
            </a:r>
          </a:p>
          <a:p>
            <a:r>
              <a:rPr lang="fr-FR" sz="1400" b="0" i="1" dirty="0">
                <a:solidFill>
                  <a:srgbClr val="323232"/>
                </a:solidFill>
                <a:effectLst/>
                <a:latin typeface="Alegreya"/>
              </a:rPr>
              <a:t>Normes disciplinaires et éditoriales</a:t>
            </a:r>
            <a:r>
              <a:rPr lang="fr-FR" sz="1400" b="0" i="0" dirty="0">
                <a:solidFill>
                  <a:srgbClr val="323232"/>
                </a:solidFill>
                <a:effectLst/>
                <a:latin typeface="Alegreya"/>
              </a:rPr>
              <a:t>. </a:t>
            </a:r>
          </a:p>
          <a:p>
            <a:pPr lvl="1"/>
            <a:r>
              <a:rPr lang="fr-FR" sz="1400" i="0" dirty="0">
                <a:solidFill>
                  <a:srgbClr val="323232"/>
                </a:solidFill>
                <a:latin typeface="Alegreya"/>
              </a:rPr>
              <a:t>Validation du texte proposé : en anglais, avec adresse email, etc.</a:t>
            </a:r>
          </a:p>
          <a:p>
            <a:pPr lvl="1"/>
            <a:r>
              <a:rPr lang="fr-FR" sz="1400" b="0" i="0" dirty="0">
                <a:solidFill>
                  <a:srgbClr val="323232"/>
                </a:solidFill>
                <a:effectLst/>
                <a:latin typeface="Alegreya"/>
              </a:rPr>
              <a:t>Responsabilité scientifique</a:t>
            </a:r>
          </a:p>
          <a:p>
            <a:endParaRPr lang="fr-FR" dirty="0"/>
          </a:p>
          <a:p>
            <a:endParaRPr lang="fr-FR" dirty="0"/>
          </a:p>
          <a:p>
            <a:endParaRPr lang="fr-FR" dirty="0"/>
          </a:p>
          <a:p>
            <a:endParaRPr lang="fr-FR" dirty="0"/>
          </a:p>
        </p:txBody>
      </p:sp>
      <p:sp>
        <p:nvSpPr>
          <p:cNvPr id="7" name="ZoneTexte 6">
            <a:extLst>
              <a:ext uri="{FF2B5EF4-FFF2-40B4-BE49-F238E27FC236}">
                <a16:creationId xmlns:a16="http://schemas.microsoft.com/office/drawing/2014/main" id="{0017DAF3-6E8B-4C18-476B-DCB7148C43D3}"/>
              </a:ext>
            </a:extLst>
          </p:cNvPr>
          <p:cNvSpPr txBox="1"/>
          <p:nvPr/>
        </p:nvSpPr>
        <p:spPr>
          <a:xfrm>
            <a:off x="5484571" y="2364469"/>
            <a:ext cx="6097218" cy="3728970"/>
          </a:xfrm>
          <a:prstGeom prst="rect">
            <a:avLst/>
          </a:prstGeom>
          <a:noFill/>
          <a:ln>
            <a:solidFill>
              <a:schemeClr val="accent1"/>
            </a:solidFill>
          </a:ln>
        </p:spPr>
        <p:txBody>
          <a:bodyPr wrap="square">
            <a:spAutoFit/>
          </a:bodyPr>
          <a:lstStyle/>
          <a:p>
            <a:pPr defTabSz="914400">
              <a:lnSpc>
                <a:spcPct val="94000"/>
              </a:lnSpc>
              <a:spcBef>
                <a:spcPts val="1000"/>
              </a:spcBef>
              <a:spcAft>
                <a:spcPts val="200"/>
              </a:spcAft>
            </a:pPr>
            <a:r>
              <a:rPr lang="fr-FR" sz="1400" dirty="0">
                <a:solidFill>
                  <a:schemeClr val="tx2"/>
                </a:solidFill>
              </a:rPr>
              <a:t>Risques (pour les chercheurs) </a:t>
            </a:r>
          </a:p>
          <a:p>
            <a:pPr defTabSz="914400">
              <a:lnSpc>
                <a:spcPct val="94000"/>
              </a:lnSpc>
              <a:spcBef>
                <a:spcPts val="1000"/>
              </a:spcBef>
              <a:spcAft>
                <a:spcPts val="200"/>
              </a:spcAft>
            </a:pPr>
            <a:endParaRPr lang="fr-FR" sz="1400" dirty="0">
              <a:solidFill>
                <a:schemeClr val="tx2"/>
              </a:solidFill>
            </a:endParaRP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 un soutien faussement assumé aux résultats de recherche,</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l’émergence de désaccords au sein de la communauté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une perte de temps pour parvenir à un consensus,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une perte de liberté académique,</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une moindre probabilité de publication,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des difficultés à fixer les critères de reconnaissance de la qualité d’auteur,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des problèmes pour distinguer l’</a:t>
            </a:r>
            <a:r>
              <a:rPr lang="fr-FR" sz="1400" i="1" dirty="0" err="1">
                <a:solidFill>
                  <a:schemeClr val="tx2"/>
                </a:solidFill>
              </a:rPr>
              <a:t>autorat</a:t>
            </a:r>
            <a:r>
              <a:rPr lang="fr-FR" sz="1400" i="1" dirty="0">
                <a:solidFill>
                  <a:schemeClr val="tx2"/>
                </a:solidFill>
              </a:rPr>
              <a:t> </a:t>
            </a:r>
            <a:r>
              <a:rPr lang="fr-FR" sz="1400" i="1" dirty="0" err="1">
                <a:solidFill>
                  <a:schemeClr val="tx2"/>
                </a:solidFill>
              </a:rPr>
              <a:t>communataire</a:t>
            </a:r>
            <a:r>
              <a:rPr lang="fr-FR" sz="1400" i="1" dirty="0">
                <a:solidFill>
                  <a:schemeClr val="tx2"/>
                </a:solidFill>
              </a:rPr>
              <a:t> et celui individuel,</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 un prestige d’auteur dégradé,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et des possibilités réduites d’accéder à un poste ou une promotion universitaire »</a:t>
            </a:r>
            <a:r>
              <a:rPr lang="fr-FR" sz="1400" b="0" i="1" dirty="0">
                <a:solidFill>
                  <a:srgbClr val="323232"/>
                </a:solidFill>
                <a:effectLst/>
                <a:latin typeface="Alegreya"/>
              </a:rPr>
              <a:t>. </a:t>
            </a:r>
            <a:endParaRPr lang="fr-FR" sz="1400" i="1" dirty="0"/>
          </a:p>
        </p:txBody>
      </p:sp>
      <p:sp>
        <p:nvSpPr>
          <p:cNvPr id="9" name="ZoneTexte 8">
            <a:extLst>
              <a:ext uri="{FF2B5EF4-FFF2-40B4-BE49-F238E27FC236}">
                <a16:creationId xmlns:a16="http://schemas.microsoft.com/office/drawing/2014/main" id="{071D8862-6352-BB97-B479-FE651D71E385}"/>
              </a:ext>
            </a:extLst>
          </p:cNvPr>
          <p:cNvSpPr txBox="1"/>
          <p:nvPr/>
        </p:nvSpPr>
        <p:spPr>
          <a:xfrm>
            <a:off x="921715" y="6165503"/>
            <a:ext cx="10972801" cy="692497"/>
          </a:xfrm>
          <a:prstGeom prst="rect">
            <a:avLst/>
          </a:prstGeom>
          <a:solidFill>
            <a:schemeClr val="accent6">
              <a:lumMod val="40000"/>
              <a:lumOff val="60000"/>
            </a:schemeClr>
          </a:solidFill>
        </p:spPr>
        <p:txBody>
          <a:bodyPr wrap="square">
            <a:spAutoFit/>
          </a:bodyPr>
          <a:lstStyle/>
          <a:p>
            <a:r>
              <a:rPr lang="fr-FR" sz="1300" i="1" dirty="0"/>
              <a:t>Ce qui retient les participants d'être auteurs : "ne pas vouloir donner l’impression de soutenir une communauté de savants, ne pas vouloir que son savoir soit détourné ou </a:t>
            </a:r>
            <a:r>
              <a:rPr lang="fr-FR" sz="1300" i="1" dirty="0" err="1"/>
              <a:t>marchandisé</a:t>
            </a:r>
            <a:r>
              <a:rPr lang="fr-FR" sz="1300" i="1" dirty="0"/>
              <a:t>, ou ne pas vouloir que certains types de savoir soient mis noir sur blanc et rendus disponibles au public." (</a:t>
            </a:r>
            <a:r>
              <a:rPr lang="fr-FR" sz="1300" i="1" dirty="0" err="1"/>
              <a:t>Sarna</a:t>
            </a:r>
            <a:r>
              <a:rPr lang="fr-FR" sz="1300" i="1" dirty="0"/>
              <a:t> et al. 2018, paragraphe 39)</a:t>
            </a:r>
          </a:p>
        </p:txBody>
      </p:sp>
    </p:spTree>
    <p:extLst>
      <p:ext uri="{BB962C8B-B14F-4D97-AF65-F5344CB8AC3E}">
        <p14:creationId xmlns:p14="http://schemas.microsoft.com/office/powerpoint/2010/main" val="21555152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err="1"/>
              <a:t>Autorat</a:t>
            </a:r>
            <a:r>
              <a:rPr lang="fr-FR" dirty="0"/>
              <a:t> collectif</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a:xfrm>
            <a:off x="1371600" y="2286000"/>
            <a:ext cx="9601200" cy="1869034"/>
          </a:xfrm>
        </p:spPr>
        <p:txBody>
          <a:bodyPr>
            <a:normAutofit/>
          </a:bodyPr>
          <a:lstStyle/>
          <a:p>
            <a:r>
              <a:rPr lang="en-US" sz="1900" dirty="0"/>
              <a:t>Le guide propose des </a:t>
            </a:r>
            <a:r>
              <a:rPr lang="en-US" sz="1900" dirty="0" err="1"/>
              <a:t>recommandations</a:t>
            </a:r>
            <a:r>
              <a:rPr lang="en-US" sz="1900" dirty="0"/>
              <a:t> pour citer le </a:t>
            </a:r>
            <a:r>
              <a:rPr lang="en-US" sz="1900" dirty="0" err="1"/>
              <a:t>groupe</a:t>
            </a:r>
            <a:r>
              <a:rPr lang="en-US" sz="1900" dirty="0"/>
              <a:t> de co-auteurs  : </a:t>
            </a:r>
            <a:r>
              <a:rPr lang="en-US" sz="1900" dirty="0">
                <a:hlinkClick r:id="rId2"/>
              </a:rPr>
              <a:t>https://cs4rl.github.io/guide/#/files/cs1009acknowledgment-of-citizen-scientists-on-research-outputs?id=project-highlight-lizard-conservation-with-the-balanggarra-rangers-in-Australia</a:t>
            </a:r>
            <a:endParaRPr lang="en-US" sz="1900" dirty="0"/>
          </a:p>
          <a:p>
            <a:r>
              <a:rPr lang="en-US" sz="1900" dirty="0" err="1"/>
              <a:t>Exemple</a:t>
            </a:r>
            <a:r>
              <a:rPr lang="en-US" sz="1900" dirty="0"/>
              <a:t> d’un </a:t>
            </a:r>
            <a:r>
              <a:rPr lang="en-US" sz="1900" dirty="0" err="1"/>
              <a:t>projet</a:t>
            </a:r>
            <a:r>
              <a:rPr lang="en-US" sz="1900" dirty="0"/>
              <a:t> avec des Rangers, </a:t>
            </a:r>
            <a:r>
              <a:rPr lang="en-US" sz="1900" dirty="0" err="1"/>
              <a:t>développé</a:t>
            </a:r>
            <a:r>
              <a:rPr lang="en-US" sz="1900" dirty="0"/>
              <a:t> dans le guide citizen science LIBER: </a:t>
            </a:r>
          </a:p>
          <a:p>
            <a:endParaRPr lang="en-US" sz="2000" dirty="0"/>
          </a:p>
          <a:p>
            <a:endParaRPr lang="fr-FR" dirty="0"/>
          </a:p>
        </p:txBody>
      </p:sp>
      <p:sp>
        <p:nvSpPr>
          <p:cNvPr id="5" name="ZoneTexte 4">
            <a:extLst>
              <a:ext uri="{FF2B5EF4-FFF2-40B4-BE49-F238E27FC236}">
                <a16:creationId xmlns:a16="http://schemas.microsoft.com/office/drawing/2014/main" id="{B3884D19-F9B7-CB24-EE54-632FC563203C}"/>
              </a:ext>
            </a:extLst>
          </p:cNvPr>
          <p:cNvSpPr txBox="1"/>
          <p:nvPr/>
        </p:nvSpPr>
        <p:spPr>
          <a:xfrm>
            <a:off x="3231490" y="4414151"/>
            <a:ext cx="6097218" cy="2056717"/>
          </a:xfrm>
          <a:prstGeom prst="rect">
            <a:avLst/>
          </a:prstGeom>
          <a:solidFill>
            <a:schemeClr val="accent6">
              <a:lumMod val="40000"/>
              <a:lumOff val="60000"/>
            </a:schemeClr>
          </a:solidFill>
        </p:spPr>
        <p:txBody>
          <a:bodyPr wrap="square">
            <a:spAutoFit/>
          </a:bodyPr>
          <a:lstStyle/>
          <a:p>
            <a:pPr>
              <a:lnSpc>
                <a:spcPct val="120000"/>
              </a:lnSpc>
              <a:spcBef>
                <a:spcPts val="600"/>
              </a:spcBef>
              <a:spcAft>
                <a:spcPts val="600"/>
              </a:spcAft>
            </a:pPr>
            <a:r>
              <a:rPr lang="en-US" sz="1800" dirty="0"/>
              <a:t>“‘Group co-authorship’ is an option for including citizen science groups as authors, providing strong public acknowledgment and Intellectual Property rights. It also avoids some of the ethical pitfalls for adding individuals by name, who have not met ICMJE guidelines (which can be viewed as academic fraudulence).”</a:t>
            </a:r>
          </a:p>
        </p:txBody>
      </p:sp>
    </p:spTree>
    <p:extLst>
      <p:ext uri="{BB962C8B-B14F-4D97-AF65-F5344CB8AC3E}">
        <p14:creationId xmlns:p14="http://schemas.microsoft.com/office/powerpoint/2010/main" val="32965326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9471A-9EF7-C4CC-B03A-0CE826744A3C}"/>
              </a:ext>
            </a:extLst>
          </p:cNvPr>
          <p:cNvSpPr>
            <a:spLocks noGrp="1"/>
          </p:cNvSpPr>
          <p:nvPr>
            <p:ph type="title"/>
          </p:nvPr>
        </p:nvSpPr>
        <p:spPr/>
        <p:txBody>
          <a:bodyPr/>
          <a:lstStyle/>
          <a:p>
            <a:r>
              <a:rPr lang="fr-FR" dirty="0"/>
              <a:t>SRP et bibliothèques</a:t>
            </a:r>
          </a:p>
        </p:txBody>
      </p:sp>
      <p:sp>
        <p:nvSpPr>
          <p:cNvPr id="3" name="Espace réservé du contenu 2">
            <a:extLst>
              <a:ext uri="{FF2B5EF4-FFF2-40B4-BE49-F238E27FC236}">
                <a16:creationId xmlns:a16="http://schemas.microsoft.com/office/drawing/2014/main" id="{7493E383-1B08-6276-1C99-6D7775B04059}"/>
              </a:ext>
            </a:extLst>
          </p:cNvPr>
          <p:cNvSpPr>
            <a:spLocks noGrp="1"/>
          </p:cNvSpPr>
          <p:nvPr>
            <p:ph idx="1"/>
          </p:nvPr>
        </p:nvSpPr>
        <p:spPr/>
        <p:txBody>
          <a:bodyPr>
            <a:normAutofit/>
          </a:bodyPr>
          <a:lstStyle/>
          <a:p>
            <a:r>
              <a:rPr lang="fr-FR" dirty="0"/>
              <a:t>Difficulté à identifier les articles publiés dans le cadre d’un projet de SRP.</a:t>
            </a:r>
          </a:p>
          <a:p>
            <a:pPr>
              <a:buFont typeface="Wingdings" panose="05000000000000000000" pitchFamily="2" charset="2"/>
              <a:buChar char="Ø"/>
            </a:pPr>
            <a:r>
              <a:rPr lang="fr-FR" dirty="0"/>
              <a:t>Exemple recherche bibliométrique à l’UB</a:t>
            </a:r>
          </a:p>
          <a:p>
            <a:pPr>
              <a:buFont typeface="Wingdings" panose="05000000000000000000" pitchFamily="2" charset="2"/>
              <a:buChar char="Ø"/>
            </a:pPr>
            <a:r>
              <a:rPr lang="fr-FR" dirty="0"/>
              <a:t>Recommandations pour faciliter l’identification de ces publications ? Quels mots-clés ? </a:t>
            </a:r>
          </a:p>
          <a:p>
            <a:pPr>
              <a:buFont typeface="Wingdings" panose="05000000000000000000" pitchFamily="2" charset="2"/>
              <a:buChar char="Ø"/>
            </a:pPr>
            <a:endParaRPr lang="fr-FR" dirty="0"/>
          </a:p>
          <a:p>
            <a:pPr marL="0" indent="0">
              <a:buNone/>
            </a:pPr>
            <a:endParaRPr lang="fr-FR" dirty="0"/>
          </a:p>
        </p:txBody>
      </p:sp>
    </p:spTree>
    <p:extLst>
      <p:ext uri="{BB962C8B-B14F-4D97-AF65-F5344CB8AC3E}">
        <p14:creationId xmlns:p14="http://schemas.microsoft.com/office/powerpoint/2010/main" val="12542235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F0D0F0-B570-44E7-A9B2-AA5E060437E8}"/>
              </a:ext>
            </a:extLst>
          </p:cNvPr>
          <p:cNvSpPr>
            <a:spLocks noGrp="1"/>
          </p:cNvSpPr>
          <p:nvPr>
            <p:ph type="title"/>
          </p:nvPr>
        </p:nvSpPr>
        <p:spPr/>
        <p:txBody>
          <a:bodyPr/>
          <a:lstStyle/>
          <a:p>
            <a:r>
              <a:rPr lang="fr-FR" dirty="0"/>
              <a:t>Remerciements</a:t>
            </a:r>
          </a:p>
        </p:txBody>
      </p:sp>
      <p:sp>
        <p:nvSpPr>
          <p:cNvPr id="3" name="Espace réservé du contenu 2">
            <a:extLst>
              <a:ext uri="{FF2B5EF4-FFF2-40B4-BE49-F238E27FC236}">
                <a16:creationId xmlns:a16="http://schemas.microsoft.com/office/drawing/2014/main" id="{61BF62FC-E9C6-428C-8325-0981DAA0EE12}"/>
              </a:ext>
            </a:extLst>
          </p:cNvPr>
          <p:cNvSpPr>
            <a:spLocks noGrp="1"/>
          </p:cNvSpPr>
          <p:nvPr>
            <p:ph idx="1"/>
          </p:nvPr>
        </p:nvSpPr>
        <p:spPr>
          <a:xfrm>
            <a:off x="1371600" y="2040941"/>
            <a:ext cx="9601200" cy="1119225"/>
          </a:xfrm>
        </p:spPr>
        <p:txBody>
          <a:bodyPr>
            <a:normAutofit fontScale="92500"/>
          </a:bodyPr>
          <a:lstStyle/>
          <a:p>
            <a:pPr marL="0" indent="0">
              <a:buNone/>
            </a:pPr>
            <a:r>
              <a:rPr lang="fr-FR" sz="1900" dirty="0"/>
              <a:t>La question de la mention des citoyens scientifiques dans les remerciements. Important sur certaines bases : </a:t>
            </a:r>
            <a:r>
              <a:rPr lang="fr-FR" sz="1900" dirty="0" err="1"/>
              <a:t>Scopus</a:t>
            </a:r>
            <a:r>
              <a:rPr lang="fr-FR" sz="1900" dirty="0"/>
              <a:t>, </a:t>
            </a:r>
            <a:r>
              <a:rPr lang="fr-FR" sz="1900" dirty="0" err="1"/>
              <a:t>WoS</a:t>
            </a:r>
            <a:r>
              <a:rPr lang="fr-FR" sz="1900" dirty="0"/>
              <a:t>.</a:t>
            </a:r>
          </a:p>
          <a:p>
            <a:pPr marL="0" indent="0">
              <a:buNone/>
            </a:pPr>
            <a:r>
              <a:rPr lang="fr-FR" sz="1900" dirty="0"/>
              <a:t>La question est posée dans le C</a:t>
            </a:r>
            <a:r>
              <a:rPr lang="en-US" sz="1900" dirty="0" err="1"/>
              <a:t>itizen</a:t>
            </a:r>
            <a:r>
              <a:rPr lang="en-US" sz="1900" dirty="0"/>
              <a:t> science guide de LIBER : </a:t>
            </a:r>
            <a:r>
              <a:rPr lang="fr-FR" sz="1900" dirty="0">
                <a:hlinkClick r:id="rId2"/>
              </a:rPr>
              <a:t>https://cs4rl.github.io/guide/#/</a:t>
            </a:r>
            <a:endParaRPr lang="en-US" sz="1900" dirty="0"/>
          </a:p>
          <a:p>
            <a:endParaRPr lang="en-US" sz="2900" dirty="0"/>
          </a:p>
          <a:p>
            <a:endParaRPr lang="en-US" sz="2900" dirty="0"/>
          </a:p>
          <a:p>
            <a:pPr marL="0" indent="0">
              <a:buNone/>
            </a:pPr>
            <a:endParaRPr lang="fr-FR" dirty="0"/>
          </a:p>
        </p:txBody>
      </p:sp>
      <p:sp>
        <p:nvSpPr>
          <p:cNvPr id="5" name="ZoneTexte 4">
            <a:extLst>
              <a:ext uri="{FF2B5EF4-FFF2-40B4-BE49-F238E27FC236}">
                <a16:creationId xmlns:a16="http://schemas.microsoft.com/office/drawing/2014/main" id="{BC1B8020-3253-76EE-4EE0-996673B4598A}"/>
              </a:ext>
            </a:extLst>
          </p:cNvPr>
          <p:cNvSpPr txBox="1"/>
          <p:nvPr/>
        </p:nvSpPr>
        <p:spPr>
          <a:xfrm>
            <a:off x="2721255" y="3697835"/>
            <a:ext cx="7088428" cy="2721514"/>
          </a:xfrm>
          <a:prstGeom prst="rect">
            <a:avLst/>
          </a:prstGeom>
          <a:solidFill>
            <a:schemeClr val="accent6">
              <a:lumMod val="40000"/>
              <a:lumOff val="60000"/>
            </a:schemeClr>
          </a:solidFill>
        </p:spPr>
        <p:txBody>
          <a:bodyPr wrap="square">
            <a:spAutoFit/>
          </a:bodyPr>
          <a:lstStyle/>
          <a:p>
            <a:pPr>
              <a:lnSpc>
                <a:spcPct val="120000"/>
              </a:lnSpc>
              <a:spcBef>
                <a:spcPts val="600"/>
              </a:spcBef>
              <a:spcAft>
                <a:spcPts val="600"/>
              </a:spcAft>
            </a:pPr>
            <a:r>
              <a:rPr lang="fr-FR" sz="1800" dirty="0"/>
              <a:t>« </a:t>
            </a:r>
            <a:r>
              <a:rPr lang="en-US" sz="1800" dirty="0"/>
              <a:t>Official acknowledgment for contribution to research is a cornerstone of academia and researchers should strive always to credit citizen scientists in appropriate ways. There are myriad benefits to official acknowledgment, some of which may only apply to the citizen science groups (e.g., unique funding opportunities; support to create formal structures around the citizen science group). In a collaborative project, citizen scientists/groups can be credited via the official acknowledgements, or via authorship on manuscripts/datasets.” </a:t>
            </a:r>
          </a:p>
        </p:txBody>
      </p:sp>
    </p:spTree>
    <p:extLst>
      <p:ext uri="{BB962C8B-B14F-4D97-AF65-F5344CB8AC3E}">
        <p14:creationId xmlns:p14="http://schemas.microsoft.com/office/powerpoint/2010/main" val="3946369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culturelle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6000"/>
            <a:ext cx="9601200" cy="925373"/>
          </a:xfrm>
        </p:spPr>
        <p:txBody>
          <a:bodyPr>
            <a:normAutofit fontScale="92500" lnSpcReduction="20000"/>
          </a:bodyPr>
          <a:lstStyle/>
          <a:p>
            <a:r>
              <a:rPr lang="fr-FR" dirty="0"/>
              <a:t>Parce que nous avons une lecture du monde spécifique à la science et que nous avons besoin d'autres intelligibilités</a:t>
            </a:r>
          </a:p>
          <a:p>
            <a:r>
              <a:rPr lang="fr-FR" dirty="0"/>
              <a:t>Esprit critique</a:t>
            </a:r>
          </a:p>
          <a:p>
            <a:endParaRPr lang="fr-FR" dirty="0"/>
          </a:p>
        </p:txBody>
      </p:sp>
      <p:sp>
        <p:nvSpPr>
          <p:cNvPr id="5" name="ZoneTexte 4">
            <a:extLst>
              <a:ext uri="{FF2B5EF4-FFF2-40B4-BE49-F238E27FC236}">
                <a16:creationId xmlns:a16="http://schemas.microsoft.com/office/drawing/2014/main" id="{011374DF-6F21-8328-A28D-563731FC669D}"/>
              </a:ext>
            </a:extLst>
          </p:cNvPr>
          <p:cNvSpPr txBox="1"/>
          <p:nvPr/>
        </p:nvSpPr>
        <p:spPr>
          <a:xfrm>
            <a:off x="3035808" y="3569504"/>
            <a:ext cx="6473951" cy="2308324"/>
          </a:xfrm>
          <a:prstGeom prst="rect">
            <a:avLst/>
          </a:prstGeom>
          <a:solidFill>
            <a:schemeClr val="accent6">
              <a:lumMod val="20000"/>
              <a:lumOff val="80000"/>
            </a:schemeClr>
          </a:solidFill>
        </p:spPr>
        <p:txBody>
          <a:bodyPr wrap="square">
            <a:spAutoFit/>
          </a:bodyPr>
          <a:lstStyle/>
          <a:p>
            <a:r>
              <a:rPr lang="fr-FR" i="1" dirty="0"/>
              <a:t>« Ce déplacement de l’universitaire solitaire au collectif de </a:t>
            </a:r>
            <a:r>
              <a:rPr lang="fr-FR" i="1" dirty="0" err="1"/>
              <a:t>co</a:t>
            </a:r>
            <a:r>
              <a:rPr lang="fr-FR" i="1" dirty="0"/>
              <a:t>-enquêteurs et </a:t>
            </a:r>
            <a:r>
              <a:rPr lang="fr-FR" i="1" dirty="0" err="1"/>
              <a:t>co</a:t>
            </a:r>
            <a:r>
              <a:rPr lang="fr-FR" i="1" dirty="0"/>
              <a:t>-enquêtrices associant divers univers d’expériences s’inscrit dans un mouvement par lequel les savoirs minorisés issus des marges et des périphéries reconquièrent une centralité dans la production de la science et dans l’espace public, passant de l’invisibilité à la visibilité, de la « monoculture de la connaissance » à un régime pluriel de connaissances. »</a:t>
            </a:r>
          </a:p>
          <a:p>
            <a:r>
              <a:rPr lang="fr-FR" dirty="0" err="1"/>
              <a:t>Godrie</a:t>
            </a:r>
            <a:r>
              <a:rPr lang="fr-FR" dirty="0"/>
              <a:t>, B., Juan, M. &amp; Carrel, M. (2022). </a:t>
            </a:r>
          </a:p>
        </p:txBody>
      </p:sp>
    </p:spTree>
    <p:extLst>
      <p:ext uri="{BB962C8B-B14F-4D97-AF65-F5344CB8AC3E}">
        <p14:creationId xmlns:p14="http://schemas.microsoft.com/office/powerpoint/2010/main" val="9025277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La restitution</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Publier, diffuser, valoriser</a:t>
            </a:r>
          </a:p>
        </p:txBody>
      </p:sp>
    </p:spTree>
    <p:extLst>
      <p:ext uri="{BB962C8B-B14F-4D97-AF65-F5344CB8AC3E}">
        <p14:creationId xmlns:p14="http://schemas.microsoft.com/office/powerpoint/2010/main" val="2288826772"/>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fontScale="90000"/>
          </a:bodyPr>
          <a:lstStyle/>
          <a:p>
            <a:r>
              <a:rPr lang="fr-FR" dirty="0"/>
              <a:t>Restitution : Reconnaissance</a:t>
            </a:r>
            <a:br>
              <a:rPr lang="fr-FR" dirty="0"/>
            </a:br>
            <a:endParaRPr lang="fr-FR" dirty="0"/>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03762"/>
            <a:ext cx="9926782" cy="3886202"/>
          </a:xfrm>
        </p:spPr>
        <p:txBody>
          <a:bodyPr>
            <a:normAutofit/>
          </a:bodyPr>
          <a:lstStyle/>
          <a:p>
            <a:r>
              <a:rPr lang="fr-FR" dirty="0"/>
              <a:t>Inviter à participer à des temps de dissémination du projet </a:t>
            </a:r>
          </a:p>
          <a:p>
            <a:r>
              <a:rPr lang="fr-FR" dirty="0"/>
              <a:t>Organiser un événement final et festif</a:t>
            </a:r>
          </a:p>
          <a:p>
            <a:r>
              <a:rPr lang="fr-FR" dirty="0"/>
              <a:t>Offrir des certificats</a:t>
            </a:r>
          </a:p>
          <a:p>
            <a:r>
              <a:rPr lang="fr-FR" dirty="0"/>
              <a:t>Mentionner les participants sur le site web : page des bénévoles, Galeries de photo d’oiseaux avec les noms des personnes qui ont pris la photo</a:t>
            </a:r>
          </a:p>
          <a:p>
            <a:r>
              <a:rPr lang="fr-FR" dirty="0"/>
              <a:t>Mentionner les noms des participants dans des articles</a:t>
            </a:r>
          </a:p>
          <a:p>
            <a:r>
              <a:rPr lang="fr-FR" dirty="0"/>
              <a:t>Offrir des prix</a:t>
            </a:r>
          </a:p>
          <a:p>
            <a:r>
              <a:rPr lang="fr-FR" dirty="0"/>
              <a:t>Etc.</a:t>
            </a:r>
          </a:p>
          <a:p>
            <a:pPr marL="0" indent="0">
              <a:buNone/>
            </a:pPr>
            <a:endParaRPr lang="fr-FR" dirty="0"/>
          </a:p>
          <a:p>
            <a:endParaRPr lang="fr-FR" dirty="0"/>
          </a:p>
          <a:p>
            <a:endParaRPr lang="fr-FR" dirty="0"/>
          </a:p>
          <a:p>
            <a:endParaRPr lang="fr-FR" dirty="0"/>
          </a:p>
        </p:txBody>
      </p:sp>
    </p:spTree>
    <p:extLst>
      <p:ext uri="{BB962C8B-B14F-4D97-AF65-F5344CB8AC3E}">
        <p14:creationId xmlns:p14="http://schemas.microsoft.com/office/powerpoint/2010/main" val="17745715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5254C-C1B8-4DEA-906E-0696D1E88251}"/>
              </a:ext>
            </a:extLst>
          </p:cNvPr>
          <p:cNvSpPr>
            <a:spLocks noGrp="1"/>
          </p:cNvSpPr>
          <p:nvPr>
            <p:ph type="title"/>
          </p:nvPr>
        </p:nvSpPr>
        <p:spPr/>
        <p:txBody>
          <a:bodyPr/>
          <a:lstStyle/>
          <a:p>
            <a:r>
              <a:rPr lang="fr-FR" dirty="0"/>
              <a:t>3 des 10 principes de l’ECSA</a:t>
            </a:r>
          </a:p>
        </p:txBody>
      </p:sp>
      <p:sp>
        <p:nvSpPr>
          <p:cNvPr id="3" name="Espace réservé du contenu 2">
            <a:extLst>
              <a:ext uri="{FF2B5EF4-FFF2-40B4-BE49-F238E27FC236}">
                <a16:creationId xmlns:a16="http://schemas.microsoft.com/office/drawing/2014/main" id="{CA7F90BA-2E82-4003-A867-9D22065288BD}"/>
              </a:ext>
            </a:extLst>
          </p:cNvPr>
          <p:cNvSpPr>
            <a:spLocks noGrp="1"/>
          </p:cNvSpPr>
          <p:nvPr>
            <p:ph idx="1"/>
          </p:nvPr>
        </p:nvSpPr>
        <p:spPr/>
        <p:txBody>
          <a:bodyPr>
            <a:normAutofit fontScale="92500" lnSpcReduction="20000"/>
          </a:bodyPr>
          <a:lstStyle/>
          <a:p>
            <a:r>
              <a:rPr lang="fr-FR" dirty="0"/>
              <a:t>5. Les participants citoyens bénéficient de retours d’information sur le projet. Par exemple sur la façon dont les données sont utilisées et sur les résultats qui en découlent, qu’ils soient de nature scientifique, politique ou sociétale. </a:t>
            </a:r>
          </a:p>
          <a:p>
            <a:r>
              <a:rPr lang="fr-FR" dirty="0"/>
              <a:t>7. Les données et les métadonnées produites lors de projets de sciences participatives sont ouvertes et, si possible, les résultats sont publiés en accès libre. Le partage des données peut intervenir pendant le projet ou à son issue, sauf si des raisons de sécurité ou de protection de la vie privée s’y opposent. </a:t>
            </a:r>
          </a:p>
          <a:p>
            <a:r>
              <a:rPr lang="fr-FR" dirty="0"/>
              <a:t>8. Les participants citoyens sont remerciés dans les résultats et les publications issus de ces projets.</a:t>
            </a:r>
          </a:p>
          <a:p>
            <a:pPr marL="0" indent="0">
              <a:buNone/>
            </a:pPr>
            <a:endParaRPr lang="fr-FR" dirty="0"/>
          </a:p>
          <a:p>
            <a:pPr marL="0" indent="0">
              <a:buNone/>
            </a:pPr>
            <a:r>
              <a:rPr lang="fr-FR" dirty="0"/>
              <a:t>Source : </a:t>
            </a:r>
            <a:r>
              <a:rPr lang="fr-FR" sz="2000" i="1" dirty="0"/>
              <a:t>ECSA. (2016). </a:t>
            </a:r>
            <a:r>
              <a:rPr lang="fr-FR" sz="2000" i="1" dirty="0" err="1"/>
              <a:t>Ten</a:t>
            </a:r>
            <a:r>
              <a:rPr lang="fr-FR" sz="2000" i="1" dirty="0"/>
              <a:t> Principles in Citizen Science. ECSA. </a:t>
            </a:r>
            <a:r>
              <a:rPr lang="fr-FR" sz="2000" dirty="0">
                <a:effectLst/>
                <a:hlinkClick r:id="rId2"/>
              </a:rPr>
              <a:t>https://ecsa.citizen-science.net/wp-content/uploads/2021/05/ECSA_Ten_principles_of_CS_French.pdf</a:t>
            </a:r>
            <a:endParaRPr lang="fr-FR" sz="2000" dirty="0">
              <a:effectLst/>
            </a:endParaRPr>
          </a:p>
          <a:p>
            <a:pPr marL="0" indent="0">
              <a:buNone/>
            </a:pPr>
            <a:endParaRPr lang="fr-FR" dirty="0"/>
          </a:p>
        </p:txBody>
      </p:sp>
    </p:spTree>
    <p:extLst>
      <p:ext uri="{BB962C8B-B14F-4D97-AF65-F5344CB8AC3E}">
        <p14:creationId xmlns:p14="http://schemas.microsoft.com/office/powerpoint/2010/main" val="22640145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a:bodyPr>
          <a:lstStyle/>
          <a:p>
            <a:r>
              <a:rPr lang="fr-FR" dirty="0"/>
              <a:t>Restitution : Voir les résultats</a:t>
            </a:r>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38400"/>
            <a:ext cx="9926782" cy="3581400"/>
          </a:xfrm>
        </p:spPr>
        <p:txBody>
          <a:bodyPr>
            <a:normAutofit fontScale="92500"/>
          </a:bodyPr>
          <a:lstStyle/>
          <a:p>
            <a:pPr marL="0" indent="0">
              <a:buNone/>
            </a:pPr>
            <a:r>
              <a:rPr lang="fr-FR" dirty="0"/>
              <a:t>En temps réel</a:t>
            </a:r>
          </a:p>
          <a:p>
            <a:r>
              <a:rPr lang="fr-FR" dirty="0"/>
              <a:t>SPINE : temps de réunion pour débriefer sur les analyses à chaud.</a:t>
            </a:r>
          </a:p>
          <a:p>
            <a:endParaRPr lang="fr-FR" dirty="0"/>
          </a:p>
          <a:p>
            <a:r>
              <a:rPr lang="fr-FR" sz="2100" dirty="0"/>
              <a:t>« Baptiste </a:t>
            </a:r>
            <a:r>
              <a:rPr lang="fr-FR" sz="2100" dirty="0" err="1"/>
              <a:t>Godrie</a:t>
            </a:r>
            <a:r>
              <a:rPr lang="fr-FR" sz="2100" dirty="0"/>
              <a:t>, co-auteur de ce chapitre, a produit un document d’analyse des entretiens réalisés durant la recherche. Ce document, synthétique et écrit dans un langage accessible, a été envoyé aux </a:t>
            </a:r>
            <a:r>
              <a:rPr lang="fr-FR" sz="2100" dirty="0" err="1"/>
              <a:t>co</a:t>
            </a:r>
            <a:r>
              <a:rPr lang="fr-FR" sz="2100" dirty="0"/>
              <a:t>-chercheurs et </a:t>
            </a:r>
            <a:r>
              <a:rPr lang="fr-FR" sz="2100" dirty="0" err="1"/>
              <a:t>co</a:t>
            </a:r>
            <a:r>
              <a:rPr lang="fr-FR" sz="2100" dirty="0"/>
              <a:t>-chercheuses et a donné lieu à une table-ronde avec eux et elles au cours de laquelle les aîné-e-s participant-e-s ont pu établir leurs propres constats de recherche. Cette table-ronde a été enregistrée, retranscrite par les universitaires sous la forme d’un chapitre de conclusion du rapport de recherche après validation par les </a:t>
            </a:r>
            <a:r>
              <a:rPr lang="fr-FR" sz="2100" dirty="0" err="1"/>
              <a:t>co</a:t>
            </a:r>
            <a:r>
              <a:rPr lang="fr-FR" sz="2100" dirty="0"/>
              <a:t>-chercheurs et </a:t>
            </a:r>
            <a:r>
              <a:rPr lang="fr-FR" sz="2100" dirty="0" err="1"/>
              <a:t>co</a:t>
            </a:r>
            <a:r>
              <a:rPr lang="fr-FR" sz="2100" dirty="0"/>
              <a:t>-chercheuses (voir Fournier, </a:t>
            </a:r>
            <a:r>
              <a:rPr lang="fr-FR" sz="2100" dirty="0" err="1"/>
              <a:t>Godrie</a:t>
            </a:r>
            <a:r>
              <a:rPr lang="fr-FR" sz="2100" dirty="0"/>
              <a:t> et </a:t>
            </a:r>
            <a:r>
              <a:rPr lang="fr-FR" sz="2100" dirty="0" err="1"/>
              <a:t>McAll</a:t>
            </a:r>
            <a:r>
              <a:rPr lang="fr-FR" sz="2100" dirty="0"/>
              <a:t>, 2014). » </a:t>
            </a:r>
            <a:r>
              <a:rPr lang="fr-FR" sz="1100" b="0" i="0" dirty="0">
                <a:solidFill>
                  <a:srgbClr val="373D3F"/>
                </a:solidFill>
                <a:effectLst/>
                <a:latin typeface="Lora" pitchFamily="2" charset="0"/>
                <a:hlinkClick r:id="rId2"/>
              </a:rPr>
              <a:t>https://scienceetbiencommun.pressbooks.pub/projetthese/chapter/methodes-de-recherche-participative-recherche-action-et-sciences-citoyennes/</a:t>
            </a:r>
            <a:endParaRPr lang="fr-FR" sz="1100" b="0" i="0" dirty="0">
              <a:solidFill>
                <a:srgbClr val="373D3F"/>
              </a:solidFill>
              <a:effectLst/>
              <a:latin typeface="Lora" pitchFamily="2" charset="0"/>
            </a:endParaRPr>
          </a:p>
          <a:p>
            <a:endParaRPr lang="fr-FR" dirty="0"/>
          </a:p>
        </p:txBody>
      </p:sp>
    </p:spTree>
    <p:extLst>
      <p:ext uri="{BB962C8B-B14F-4D97-AF65-F5344CB8AC3E}">
        <p14:creationId xmlns:p14="http://schemas.microsoft.com/office/powerpoint/2010/main" val="38427046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122B4-DEE4-47BE-AD60-4D7C9CD72C62}"/>
              </a:ext>
            </a:extLst>
          </p:cNvPr>
          <p:cNvSpPr>
            <a:spLocks noGrp="1"/>
          </p:cNvSpPr>
          <p:nvPr>
            <p:ph type="title"/>
          </p:nvPr>
        </p:nvSpPr>
        <p:spPr>
          <a:xfrm>
            <a:off x="1371600" y="373166"/>
            <a:ext cx="7689273" cy="1485900"/>
          </a:xfrm>
        </p:spPr>
        <p:txBody>
          <a:bodyPr/>
          <a:lstStyle/>
          <a:p>
            <a:r>
              <a:rPr lang="fr-FR" dirty="0"/>
              <a:t>Restitution : Voir les résultats</a:t>
            </a:r>
          </a:p>
        </p:txBody>
      </p:sp>
      <p:pic>
        <p:nvPicPr>
          <p:cNvPr id="5" name="Espace réservé du contenu 4">
            <a:extLst>
              <a:ext uri="{FF2B5EF4-FFF2-40B4-BE49-F238E27FC236}">
                <a16:creationId xmlns:a16="http://schemas.microsoft.com/office/drawing/2014/main" id="{17B00DF4-8857-4446-B6E1-A30F761DBDAF}"/>
              </a:ext>
            </a:extLst>
          </p:cNvPr>
          <p:cNvPicPr>
            <a:picLocks noGrp="1" noChangeAspect="1"/>
          </p:cNvPicPr>
          <p:nvPr>
            <p:ph idx="1"/>
          </p:nvPr>
        </p:nvPicPr>
        <p:blipFill rotWithShape="1">
          <a:blip r:embed="rId2"/>
          <a:srcRect l="63807" t="13381" r="7568" b="42840"/>
          <a:stretch/>
        </p:blipFill>
        <p:spPr>
          <a:xfrm>
            <a:off x="9452344" y="3679427"/>
            <a:ext cx="2431311" cy="2478943"/>
          </a:xfrm>
        </p:spPr>
      </p:pic>
      <p:pic>
        <p:nvPicPr>
          <p:cNvPr id="7" name="Espace réservé du contenu 4">
            <a:extLst>
              <a:ext uri="{FF2B5EF4-FFF2-40B4-BE49-F238E27FC236}">
                <a16:creationId xmlns:a16="http://schemas.microsoft.com/office/drawing/2014/main" id="{532DC6CE-59E1-42DA-AD0A-CB4C5F535488}"/>
              </a:ext>
            </a:extLst>
          </p:cNvPr>
          <p:cNvPicPr>
            <a:picLocks noChangeAspect="1"/>
          </p:cNvPicPr>
          <p:nvPr/>
        </p:nvPicPr>
        <p:blipFill rotWithShape="1">
          <a:blip r:embed="rId2"/>
          <a:srcRect l="-1163" t="64670" r="391" b="3909"/>
          <a:stretch/>
        </p:blipFill>
        <p:spPr>
          <a:xfrm>
            <a:off x="3101163" y="4872393"/>
            <a:ext cx="8559209" cy="1779182"/>
          </a:xfrm>
          <a:prstGeom prst="rect">
            <a:avLst/>
          </a:prstGeom>
        </p:spPr>
      </p:pic>
      <p:pic>
        <p:nvPicPr>
          <p:cNvPr id="8" name="Espace réservé du contenu 4">
            <a:extLst>
              <a:ext uri="{FF2B5EF4-FFF2-40B4-BE49-F238E27FC236}">
                <a16:creationId xmlns:a16="http://schemas.microsoft.com/office/drawing/2014/main" id="{019BE404-5B3C-4786-AA37-67D5A4623615}"/>
              </a:ext>
            </a:extLst>
          </p:cNvPr>
          <p:cNvPicPr>
            <a:picLocks noChangeAspect="1"/>
          </p:cNvPicPr>
          <p:nvPr/>
        </p:nvPicPr>
        <p:blipFill rotWithShape="1">
          <a:blip r:embed="rId2"/>
          <a:srcRect l="4679" t="14150" r="65110" b="37647"/>
          <a:stretch/>
        </p:blipFill>
        <p:spPr>
          <a:xfrm>
            <a:off x="9385005" y="577058"/>
            <a:ext cx="2565990" cy="2729453"/>
          </a:xfrm>
          <a:prstGeom prst="rect">
            <a:avLst/>
          </a:prstGeom>
        </p:spPr>
      </p:pic>
      <p:pic>
        <p:nvPicPr>
          <p:cNvPr id="6" name="Espace réservé du contenu 4">
            <a:extLst>
              <a:ext uri="{FF2B5EF4-FFF2-40B4-BE49-F238E27FC236}">
                <a16:creationId xmlns:a16="http://schemas.microsoft.com/office/drawing/2014/main" id="{08B49D71-11FA-4D1B-803F-E929B28DCB22}"/>
              </a:ext>
            </a:extLst>
          </p:cNvPr>
          <p:cNvPicPr>
            <a:picLocks noChangeAspect="1"/>
          </p:cNvPicPr>
          <p:nvPr/>
        </p:nvPicPr>
        <p:blipFill rotWithShape="1">
          <a:blip r:embed="rId2"/>
          <a:srcRect l="34138" t="14151" r="35651" b="43654"/>
          <a:stretch/>
        </p:blipFill>
        <p:spPr>
          <a:xfrm>
            <a:off x="7790120" y="2220648"/>
            <a:ext cx="2565990" cy="2389210"/>
          </a:xfrm>
          <a:prstGeom prst="rect">
            <a:avLst/>
          </a:prstGeom>
        </p:spPr>
      </p:pic>
      <p:sp>
        <p:nvSpPr>
          <p:cNvPr id="9" name="Espace réservé du contenu 2">
            <a:extLst>
              <a:ext uri="{FF2B5EF4-FFF2-40B4-BE49-F238E27FC236}">
                <a16:creationId xmlns:a16="http://schemas.microsoft.com/office/drawing/2014/main" id="{447228BD-7FCD-4F47-9965-9DA2B3EA2DFF}"/>
              </a:ext>
            </a:extLst>
          </p:cNvPr>
          <p:cNvSpPr txBox="1">
            <a:spLocks/>
          </p:cNvSpPr>
          <p:nvPr/>
        </p:nvSpPr>
        <p:spPr>
          <a:xfrm>
            <a:off x="1440873" y="1828350"/>
            <a:ext cx="5440325"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Par la mise à disposition des données</a:t>
            </a:r>
          </a:p>
          <a:p>
            <a:r>
              <a:rPr lang="fr-FR" dirty="0"/>
              <a:t>Données brutes</a:t>
            </a:r>
          </a:p>
          <a:p>
            <a:r>
              <a:rPr lang="fr-FR" dirty="0"/>
              <a:t>Données traitées</a:t>
            </a:r>
          </a:p>
          <a:p>
            <a:r>
              <a:rPr lang="fr-FR" dirty="0"/>
              <a:t>« </a:t>
            </a:r>
            <a:r>
              <a:rPr lang="en-US" dirty="0"/>
              <a:t>Although most of these projects generate public data sets, they are not often presented in an easily accessible format.” (</a:t>
            </a:r>
            <a:r>
              <a:rPr lang="en-US" dirty="0" err="1"/>
              <a:t>Wingins</a:t>
            </a:r>
            <a:r>
              <a:rPr lang="en-US" dirty="0"/>
              <a:t> and </a:t>
            </a:r>
            <a:r>
              <a:rPr lang="en-US" dirty="0" err="1"/>
              <a:t>Crowston</a:t>
            </a:r>
            <a:r>
              <a:rPr lang="en-US" dirty="0"/>
              <a:t>, 2011)</a:t>
            </a:r>
            <a:endParaRPr lang="fr-FR" dirty="0"/>
          </a:p>
          <a:p>
            <a:endParaRPr lang="fr-FR" dirty="0"/>
          </a:p>
        </p:txBody>
      </p:sp>
      <p:sp>
        <p:nvSpPr>
          <p:cNvPr id="11" name="ZoneTexte 10">
            <a:extLst>
              <a:ext uri="{FF2B5EF4-FFF2-40B4-BE49-F238E27FC236}">
                <a16:creationId xmlns:a16="http://schemas.microsoft.com/office/drawing/2014/main" id="{5BB27FB8-EB7C-42BC-A202-77C774EE3894}"/>
              </a:ext>
            </a:extLst>
          </p:cNvPr>
          <p:cNvSpPr txBox="1"/>
          <p:nvPr/>
        </p:nvSpPr>
        <p:spPr>
          <a:xfrm>
            <a:off x="6811925" y="4533295"/>
            <a:ext cx="3147235" cy="646331"/>
          </a:xfrm>
          <a:prstGeom prst="rect">
            <a:avLst/>
          </a:prstGeom>
          <a:noFill/>
        </p:spPr>
        <p:txBody>
          <a:bodyPr wrap="square">
            <a:spAutoFit/>
          </a:bodyPr>
          <a:lstStyle/>
          <a:p>
            <a:r>
              <a:rPr lang="fr-FR" dirty="0">
                <a:hlinkClick r:id="rId3"/>
              </a:rPr>
              <a:t>https://ebird.org/science</a:t>
            </a:r>
            <a:endParaRPr lang="fr-FR" dirty="0"/>
          </a:p>
          <a:p>
            <a:endParaRPr lang="fr-FR" dirty="0"/>
          </a:p>
        </p:txBody>
      </p:sp>
    </p:spTree>
    <p:extLst>
      <p:ext uri="{BB962C8B-B14F-4D97-AF65-F5344CB8AC3E}">
        <p14:creationId xmlns:p14="http://schemas.microsoft.com/office/powerpoint/2010/main" val="26913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122B4-DEE4-47BE-AD60-4D7C9CD72C62}"/>
              </a:ext>
            </a:extLst>
          </p:cNvPr>
          <p:cNvSpPr>
            <a:spLocks noGrp="1"/>
          </p:cNvSpPr>
          <p:nvPr>
            <p:ph type="title"/>
          </p:nvPr>
        </p:nvSpPr>
        <p:spPr>
          <a:xfrm>
            <a:off x="1371600" y="373166"/>
            <a:ext cx="7689273" cy="1485900"/>
          </a:xfrm>
        </p:spPr>
        <p:txBody>
          <a:bodyPr/>
          <a:lstStyle/>
          <a:p>
            <a:r>
              <a:rPr lang="fr-FR" dirty="0"/>
              <a:t>Restitution : Voir les résultats</a:t>
            </a:r>
          </a:p>
        </p:txBody>
      </p:sp>
      <p:sp>
        <p:nvSpPr>
          <p:cNvPr id="9" name="Espace réservé du contenu 2">
            <a:extLst>
              <a:ext uri="{FF2B5EF4-FFF2-40B4-BE49-F238E27FC236}">
                <a16:creationId xmlns:a16="http://schemas.microsoft.com/office/drawing/2014/main" id="{447228BD-7FCD-4F47-9965-9DA2B3EA2DFF}"/>
              </a:ext>
            </a:extLst>
          </p:cNvPr>
          <p:cNvSpPr txBox="1">
            <a:spLocks/>
          </p:cNvSpPr>
          <p:nvPr/>
        </p:nvSpPr>
        <p:spPr>
          <a:xfrm>
            <a:off x="1586346" y="3109896"/>
            <a:ext cx="5440325"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Par la mise à disposition des articles</a:t>
            </a:r>
          </a:p>
          <a:p>
            <a:r>
              <a:rPr lang="fr-FR" dirty="0"/>
              <a:t>Science ouverte !!!!</a:t>
            </a:r>
          </a:p>
          <a:p>
            <a:endParaRPr lang="fr-FR" dirty="0"/>
          </a:p>
        </p:txBody>
      </p:sp>
      <p:pic>
        <p:nvPicPr>
          <p:cNvPr id="5122" name="Picture 2" descr="Ouvrir la Science - Passeport pour la Science Ouverte | Guide pratique à  l'usage des doctorantes et des doctorants">
            <a:extLst>
              <a:ext uri="{FF2B5EF4-FFF2-40B4-BE49-F238E27FC236}">
                <a16:creationId xmlns:a16="http://schemas.microsoft.com/office/drawing/2014/main" id="{95F94A48-EF2C-4CE4-B14C-0B5EFABB2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704" y="1610158"/>
            <a:ext cx="2915950" cy="4119358"/>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393EB7D9-14B3-4FFE-972A-754DBFD6B5E1}"/>
              </a:ext>
            </a:extLst>
          </p:cNvPr>
          <p:cNvSpPr txBox="1"/>
          <p:nvPr/>
        </p:nvSpPr>
        <p:spPr>
          <a:xfrm>
            <a:off x="1454297" y="4577430"/>
            <a:ext cx="6096000" cy="923330"/>
          </a:xfrm>
          <a:prstGeom prst="rect">
            <a:avLst/>
          </a:prstGeom>
          <a:noFill/>
        </p:spPr>
        <p:txBody>
          <a:bodyPr wrap="square">
            <a:spAutoFit/>
          </a:bodyPr>
          <a:lstStyle/>
          <a:p>
            <a:r>
              <a:rPr lang="fr-FR" dirty="0">
                <a:hlinkClick r:id="rId3"/>
              </a:rPr>
              <a:t>https://www.ouvrirlascience.fr/passeport-pour-la-science-ouverte-guide-pratique-a-lusage-des-doctorants/</a:t>
            </a:r>
            <a:endParaRPr lang="fr-FR" dirty="0"/>
          </a:p>
          <a:p>
            <a:endParaRPr lang="fr-FR" dirty="0"/>
          </a:p>
        </p:txBody>
      </p:sp>
    </p:spTree>
    <p:extLst>
      <p:ext uri="{BB962C8B-B14F-4D97-AF65-F5344CB8AC3E}">
        <p14:creationId xmlns:p14="http://schemas.microsoft.com/office/powerpoint/2010/main" val="37841699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a:bodyPr>
          <a:lstStyle/>
          <a:p>
            <a:r>
              <a:rPr lang="fr-FR" dirty="0"/>
              <a:t>Restitution : Voir les résultats</a:t>
            </a:r>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38400"/>
            <a:ext cx="9926782" cy="3581400"/>
          </a:xfrm>
        </p:spPr>
        <p:txBody>
          <a:bodyPr>
            <a:normAutofit/>
          </a:bodyPr>
          <a:lstStyle/>
          <a:p>
            <a:pPr marL="0" indent="0">
              <a:buNone/>
            </a:pPr>
            <a:r>
              <a:rPr lang="fr-FR" dirty="0"/>
              <a:t>La restitution au terme du projet</a:t>
            </a:r>
          </a:p>
          <a:p>
            <a:pPr marL="0" indent="0">
              <a:buNone/>
            </a:pPr>
            <a:endParaRPr lang="fr-FR" dirty="0"/>
          </a:p>
          <a:p>
            <a:r>
              <a:rPr lang="fr-FR" dirty="0"/>
              <a:t>Exemple de PLACED</a:t>
            </a:r>
          </a:p>
          <a:p>
            <a:pPr lvl="1"/>
            <a:r>
              <a:rPr lang="fr-FR" dirty="0"/>
              <a:t>Catalogue des concepts (et étude sur la réception)</a:t>
            </a:r>
          </a:p>
          <a:p>
            <a:pPr lvl="1"/>
            <a:r>
              <a:rPr lang="fr-FR" dirty="0"/>
              <a:t>Rencontre – présentation des résultats</a:t>
            </a:r>
          </a:p>
        </p:txBody>
      </p:sp>
      <p:pic>
        <p:nvPicPr>
          <p:cNvPr id="3074" name="Picture 2">
            <a:extLst>
              <a:ext uri="{FF2B5EF4-FFF2-40B4-BE49-F238E27FC236}">
                <a16:creationId xmlns:a16="http://schemas.microsoft.com/office/drawing/2014/main" id="{B61AC8AB-EB95-EC72-8673-F28893D33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7803" y="1606549"/>
            <a:ext cx="3279140" cy="463543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900D28A1-D087-653C-AAF2-0215C5A3CC93}"/>
              </a:ext>
            </a:extLst>
          </p:cNvPr>
          <p:cNvSpPr txBox="1"/>
          <p:nvPr/>
        </p:nvSpPr>
        <p:spPr>
          <a:xfrm>
            <a:off x="8357803" y="6368534"/>
            <a:ext cx="2504975" cy="369332"/>
          </a:xfrm>
          <a:prstGeom prst="rect">
            <a:avLst/>
          </a:prstGeom>
          <a:noFill/>
        </p:spPr>
        <p:txBody>
          <a:bodyPr wrap="square">
            <a:spAutoFit/>
          </a:bodyPr>
          <a:lstStyle/>
          <a:p>
            <a:r>
              <a:rPr lang="fr-FR" dirty="0">
                <a:hlinkClick r:id="rId3"/>
              </a:rPr>
              <a:t>https://placed.eu/</a:t>
            </a:r>
            <a:endParaRPr lang="fr-FR" dirty="0"/>
          </a:p>
        </p:txBody>
      </p:sp>
    </p:spTree>
    <p:extLst>
      <p:ext uri="{BB962C8B-B14F-4D97-AF65-F5344CB8AC3E}">
        <p14:creationId xmlns:p14="http://schemas.microsoft.com/office/powerpoint/2010/main" val="1656927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E9672-ED0E-4660-8310-13B4AF79B18B}"/>
              </a:ext>
            </a:extLst>
          </p:cNvPr>
          <p:cNvSpPr>
            <a:spLocks noGrp="1"/>
          </p:cNvSpPr>
          <p:nvPr>
            <p:ph type="title"/>
          </p:nvPr>
        </p:nvSpPr>
        <p:spPr/>
        <p:txBody>
          <a:bodyPr>
            <a:normAutofit/>
          </a:bodyPr>
          <a:lstStyle/>
          <a:p>
            <a:r>
              <a:rPr lang="fr-FR" dirty="0"/>
              <a:t>Entre restitution et données de terrain : Comment quitter un projet participatif ?</a:t>
            </a:r>
          </a:p>
        </p:txBody>
      </p:sp>
      <p:sp>
        <p:nvSpPr>
          <p:cNvPr id="3" name="Espace réservé du contenu 2">
            <a:extLst>
              <a:ext uri="{FF2B5EF4-FFF2-40B4-BE49-F238E27FC236}">
                <a16:creationId xmlns:a16="http://schemas.microsoft.com/office/drawing/2014/main" id="{0E6E4F19-B3C1-4B4C-8573-0D728B74B40D}"/>
              </a:ext>
            </a:extLst>
          </p:cNvPr>
          <p:cNvSpPr>
            <a:spLocks noGrp="1"/>
          </p:cNvSpPr>
          <p:nvPr>
            <p:ph idx="1"/>
          </p:nvPr>
        </p:nvSpPr>
        <p:spPr>
          <a:xfrm>
            <a:off x="1371600" y="2687782"/>
            <a:ext cx="10037618" cy="3755548"/>
          </a:xfrm>
        </p:spPr>
        <p:txBody>
          <a:bodyPr>
            <a:normAutofit fontScale="92500"/>
          </a:bodyPr>
          <a:lstStyle/>
          <a:p>
            <a:pPr>
              <a:lnSpc>
                <a:spcPct val="110000"/>
              </a:lnSpc>
              <a:spcBef>
                <a:spcPts val="600"/>
              </a:spcBef>
              <a:spcAft>
                <a:spcPts val="600"/>
              </a:spcAft>
            </a:pPr>
            <a:r>
              <a:rPr lang="fr-FR" sz="1600" dirty="0"/>
              <a:t>« Au Canada, les Premières Nations ont établi les quatre principes suivants : propriété, contrôle, accès et possession (OCAP pour </a:t>
            </a:r>
            <a:r>
              <a:rPr lang="fr-FR" sz="1600" dirty="0" err="1"/>
              <a:t>Ownership</a:t>
            </a:r>
            <a:r>
              <a:rPr lang="fr-FR" sz="1600" dirty="0"/>
              <a:t>, Control, Access et Possession) afin de définir la manière dont les données de recherche doivent être recueillies, protégées, utilisées et partagées. Ces principes s’accordent à ceux de transparence et de propriété collective des données qui traversent l’éventail des processus participatifs de recherche.  » </a:t>
            </a:r>
          </a:p>
          <a:p>
            <a:pPr>
              <a:lnSpc>
                <a:spcPct val="110000"/>
              </a:lnSpc>
              <a:spcBef>
                <a:spcPts val="600"/>
              </a:spcBef>
              <a:spcAft>
                <a:spcPts val="600"/>
              </a:spcAft>
            </a:pPr>
            <a:r>
              <a:rPr lang="fr-FR" sz="1600" dirty="0"/>
              <a:t>« Cela peut se traduire, par exemple, par le fait de remettre à une personne le verbatim de son entrevue afin qu’elle puisse connaître l’information qui sera utilisée pour la recherche et la modifier, si elle le juge nécessaire. L’objectif est ici de s’assurer que l’on recueille et analyse ce que les personnes pensent et souhaitent communiquer.  »</a:t>
            </a:r>
          </a:p>
          <a:p>
            <a:pPr>
              <a:lnSpc>
                <a:spcPct val="110000"/>
              </a:lnSpc>
              <a:spcBef>
                <a:spcPts val="600"/>
              </a:spcBef>
              <a:spcAft>
                <a:spcPts val="600"/>
              </a:spcAft>
            </a:pPr>
            <a:r>
              <a:rPr lang="fr-FR" sz="1600" dirty="0"/>
              <a:t>« Il peut s’agir aussi d’instaurer des espaces d’interprétation des données avec les personnes concernées par la recherche, de leur transmettre les documents issus de la recherche et de les impliquer, avec d’autres, dans la diffusion des résultats.  »</a:t>
            </a:r>
          </a:p>
          <a:p>
            <a:pPr>
              <a:lnSpc>
                <a:spcPct val="110000"/>
              </a:lnSpc>
              <a:spcBef>
                <a:spcPts val="600"/>
              </a:spcBef>
              <a:spcAft>
                <a:spcPts val="600"/>
              </a:spcAft>
            </a:pPr>
            <a:r>
              <a:rPr lang="fr-FR" sz="1600" dirty="0"/>
              <a:t>source : </a:t>
            </a:r>
            <a:r>
              <a:rPr lang="fr-FR" sz="1500" b="0" i="0" dirty="0">
                <a:solidFill>
                  <a:srgbClr val="373D3F"/>
                </a:solidFill>
                <a:effectLst/>
                <a:latin typeface="Lora" pitchFamily="2" charset="0"/>
                <a:hlinkClick r:id="rId2"/>
              </a:rPr>
              <a:t>https://scienceetbiencommun.pressbooks.pub/projetthese/chapter/methodes-de-recherche-participative-recherche-action-et-sciences-citoyennes/</a:t>
            </a:r>
            <a:endParaRPr lang="fr-FR" sz="1500" b="0" i="0" dirty="0">
              <a:solidFill>
                <a:srgbClr val="373D3F"/>
              </a:solidFill>
              <a:effectLst/>
              <a:latin typeface="Lora" pitchFamily="2" charset="0"/>
            </a:endParaRPr>
          </a:p>
          <a:p>
            <a:endParaRPr lang="fr-FR" dirty="0">
              <a:solidFill>
                <a:srgbClr val="373D3F"/>
              </a:solidFill>
              <a:latin typeface="Lora" pitchFamily="2" charset="0"/>
            </a:endParaRPr>
          </a:p>
          <a:p>
            <a:endParaRPr lang="fr-FR" dirty="0"/>
          </a:p>
        </p:txBody>
      </p:sp>
    </p:spTree>
    <p:extLst>
      <p:ext uri="{BB962C8B-B14F-4D97-AF65-F5344CB8AC3E}">
        <p14:creationId xmlns:p14="http://schemas.microsoft.com/office/powerpoint/2010/main" val="29414550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69D1CB-4BE6-426F-A8D5-EF19DD55FCCE}"/>
              </a:ext>
            </a:extLst>
          </p:cNvPr>
          <p:cNvSpPr>
            <a:spLocks noGrp="1"/>
          </p:cNvSpPr>
          <p:nvPr>
            <p:ph type="title"/>
          </p:nvPr>
        </p:nvSpPr>
        <p:spPr/>
        <p:txBody>
          <a:bodyPr/>
          <a:lstStyle/>
          <a:p>
            <a:r>
              <a:rPr lang="fr-FR" dirty="0"/>
              <a:t>Restitution et conflits</a:t>
            </a:r>
          </a:p>
        </p:txBody>
      </p:sp>
      <p:sp>
        <p:nvSpPr>
          <p:cNvPr id="3" name="Espace réservé du contenu 2">
            <a:extLst>
              <a:ext uri="{FF2B5EF4-FFF2-40B4-BE49-F238E27FC236}">
                <a16:creationId xmlns:a16="http://schemas.microsoft.com/office/drawing/2014/main" id="{AD538F71-6B54-4FF6-AF7F-C844BD07D988}"/>
              </a:ext>
            </a:extLst>
          </p:cNvPr>
          <p:cNvSpPr>
            <a:spLocks noGrp="1"/>
          </p:cNvSpPr>
          <p:nvPr>
            <p:ph idx="1"/>
          </p:nvPr>
        </p:nvSpPr>
        <p:spPr/>
        <p:txBody>
          <a:bodyPr/>
          <a:lstStyle/>
          <a:p>
            <a:endParaRPr lang="fr-FR" dirty="0"/>
          </a:p>
        </p:txBody>
      </p:sp>
      <p:pic>
        <p:nvPicPr>
          <p:cNvPr id="5" name="Image 4">
            <a:extLst>
              <a:ext uri="{FF2B5EF4-FFF2-40B4-BE49-F238E27FC236}">
                <a16:creationId xmlns:a16="http://schemas.microsoft.com/office/drawing/2014/main" id="{1012274B-4286-4E09-9ED3-BFC5E5EF06B2}"/>
              </a:ext>
            </a:extLst>
          </p:cNvPr>
          <p:cNvPicPr>
            <a:picLocks noChangeAspect="1"/>
          </p:cNvPicPr>
          <p:nvPr/>
        </p:nvPicPr>
        <p:blipFill rotWithShape="1">
          <a:blip r:embed="rId2"/>
          <a:srcRect l="13781" t="28373" r="15037" b="10000"/>
          <a:stretch/>
        </p:blipFill>
        <p:spPr>
          <a:xfrm>
            <a:off x="899770" y="1631587"/>
            <a:ext cx="8953804" cy="5167893"/>
          </a:xfrm>
          <a:prstGeom prst="rect">
            <a:avLst/>
          </a:prstGeom>
        </p:spPr>
      </p:pic>
      <p:sp>
        <p:nvSpPr>
          <p:cNvPr id="7" name="ZoneTexte 6">
            <a:extLst>
              <a:ext uri="{FF2B5EF4-FFF2-40B4-BE49-F238E27FC236}">
                <a16:creationId xmlns:a16="http://schemas.microsoft.com/office/drawing/2014/main" id="{F9988C36-2A7B-4615-B4C3-71C530831ECF}"/>
              </a:ext>
            </a:extLst>
          </p:cNvPr>
          <p:cNvSpPr txBox="1"/>
          <p:nvPr/>
        </p:nvSpPr>
        <p:spPr>
          <a:xfrm>
            <a:off x="8346643" y="350812"/>
            <a:ext cx="3549700" cy="1384995"/>
          </a:xfrm>
          <a:prstGeom prst="rect">
            <a:avLst/>
          </a:prstGeom>
          <a:noFill/>
        </p:spPr>
        <p:txBody>
          <a:bodyPr wrap="square">
            <a:spAutoFit/>
          </a:bodyPr>
          <a:lstStyle/>
          <a:p>
            <a:pPr algn="r"/>
            <a:r>
              <a:rPr lang="fr-FR" sz="1400" dirty="0">
                <a:hlinkClick r:id="rId3"/>
              </a:rPr>
              <a:t>https://www.sudouest.fr/charente-maritime/rochefort/rochefort-des-echanges-nourris-entre-le-maire-et-des-chercheurs-autour-d-une-enquete-universitaire-10226046.php</a:t>
            </a:r>
            <a:endParaRPr lang="fr-FR" sz="1400" dirty="0"/>
          </a:p>
          <a:p>
            <a:pPr algn="r"/>
            <a:endParaRPr lang="fr-FR" sz="1400" dirty="0"/>
          </a:p>
        </p:txBody>
      </p:sp>
    </p:spTree>
    <p:extLst>
      <p:ext uri="{BB962C8B-B14F-4D97-AF65-F5344CB8AC3E}">
        <p14:creationId xmlns:p14="http://schemas.microsoft.com/office/powerpoint/2010/main" val="42810815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A3BCD-6F0C-4AC5-8BD6-0C3E1B9DEC31}"/>
              </a:ext>
            </a:extLst>
          </p:cNvPr>
          <p:cNvSpPr>
            <a:spLocks noGrp="1"/>
          </p:cNvSpPr>
          <p:nvPr>
            <p:ph type="title"/>
          </p:nvPr>
        </p:nvSpPr>
        <p:spPr/>
        <p:txBody>
          <a:bodyPr/>
          <a:lstStyle/>
          <a:p>
            <a:r>
              <a:rPr lang="fr-FR" dirty="0"/>
              <a:t>Prix</a:t>
            </a:r>
          </a:p>
        </p:txBody>
      </p:sp>
      <p:pic>
        <p:nvPicPr>
          <p:cNvPr id="5" name="Espace réservé du contenu 4">
            <a:extLst>
              <a:ext uri="{FF2B5EF4-FFF2-40B4-BE49-F238E27FC236}">
                <a16:creationId xmlns:a16="http://schemas.microsoft.com/office/drawing/2014/main" id="{942761AD-9FFF-458F-9792-0EAAB6528DBE}"/>
              </a:ext>
            </a:extLst>
          </p:cNvPr>
          <p:cNvPicPr>
            <a:picLocks noGrp="1" noChangeAspect="1"/>
          </p:cNvPicPr>
          <p:nvPr>
            <p:ph idx="1"/>
          </p:nvPr>
        </p:nvPicPr>
        <p:blipFill rotWithShape="1">
          <a:blip r:embed="rId2"/>
          <a:srcRect l="1000" t="14313" r="7188" b="10639"/>
          <a:stretch/>
        </p:blipFill>
        <p:spPr>
          <a:xfrm>
            <a:off x="4891799" y="2698172"/>
            <a:ext cx="6794512" cy="3702627"/>
          </a:xfrm>
        </p:spPr>
      </p:pic>
      <p:sp>
        <p:nvSpPr>
          <p:cNvPr id="7" name="ZoneTexte 6">
            <a:extLst>
              <a:ext uri="{FF2B5EF4-FFF2-40B4-BE49-F238E27FC236}">
                <a16:creationId xmlns:a16="http://schemas.microsoft.com/office/drawing/2014/main" id="{EB7CF203-74C9-488F-865B-6EA884E83D9B}"/>
              </a:ext>
            </a:extLst>
          </p:cNvPr>
          <p:cNvSpPr txBox="1"/>
          <p:nvPr/>
        </p:nvSpPr>
        <p:spPr>
          <a:xfrm>
            <a:off x="1018309" y="4865362"/>
            <a:ext cx="3636818" cy="1477328"/>
          </a:xfrm>
          <a:prstGeom prst="rect">
            <a:avLst/>
          </a:prstGeom>
          <a:noFill/>
        </p:spPr>
        <p:txBody>
          <a:bodyPr wrap="square">
            <a:spAutoFit/>
          </a:bodyPr>
          <a:lstStyle/>
          <a:p>
            <a:r>
              <a:rPr lang="fr-FR" dirty="0">
                <a:hlinkClick r:id="rId3"/>
              </a:rPr>
              <a:t>https://www.audubon.org/magazine/summer-2021/the-2021-audubon-photography-awards-winners-and</a:t>
            </a:r>
            <a:endParaRPr lang="fr-FR" dirty="0"/>
          </a:p>
          <a:p>
            <a:endParaRPr lang="fr-FR" dirty="0"/>
          </a:p>
        </p:txBody>
      </p:sp>
    </p:spTree>
    <p:extLst>
      <p:ext uri="{BB962C8B-B14F-4D97-AF65-F5344CB8AC3E}">
        <p14:creationId xmlns:p14="http://schemas.microsoft.com/office/powerpoint/2010/main" val="4017016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éducative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037284"/>
            <a:ext cx="10047427" cy="3581400"/>
          </a:xfrm>
        </p:spPr>
        <p:txBody>
          <a:bodyPr>
            <a:normAutofit/>
          </a:bodyPr>
          <a:lstStyle/>
          <a:p>
            <a:r>
              <a:rPr lang="fr-FR" dirty="0"/>
              <a:t>Parce que si on veut faire découvrir les sciences aux enfants, les sciences participatives s'y prêtent bien.</a:t>
            </a:r>
          </a:p>
          <a:p>
            <a:r>
              <a:rPr lang="fr-FR" dirty="0"/>
              <a:t>Vulgarisation scientifique &gt; médiation scientifique</a:t>
            </a:r>
          </a:p>
        </p:txBody>
      </p:sp>
      <p:pic>
        <p:nvPicPr>
          <p:cNvPr id="5" name="Image 4">
            <a:extLst>
              <a:ext uri="{FF2B5EF4-FFF2-40B4-BE49-F238E27FC236}">
                <a16:creationId xmlns:a16="http://schemas.microsoft.com/office/drawing/2014/main" id="{603672DC-4F70-2280-D916-B4E708D28DAA}"/>
              </a:ext>
            </a:extLst>
          </p:cNvPr>
          <p:cNvPicPr>
            <a:picLocks noChangeAspect="1"/>
          </p:cNvPicPr>
          <p:nvPr/>
        </p:nvPicPr>
        <p:blipFill rotWithShape="1">
          <a:blip r:embed="rId2"/>
          <a:srcRect l="2593" t="11093" r="3517" b="18187"/>
          <a:stretch/>
        </p:blipFill>
        <p:spPr>
          <a:xfrm>
            <a:off x="2836069" y="3374818"/>
            <a:ext cx="6219291" cy="3122992"/>
          </a:xfrm>
          <a:prstGeom prst="rect">
            <a:avLst/>
          </a:prstGeom>
        </p:spPr>
      </p:pic>
      <p:sp>
        <p:nvSpPr>
          <p:cNvPr id="7" name="ZoneTexte 6">
            <a:extLst>
              <a:ext uri="{FF2B5EF4-FFF2-40B4-BE49-F238E27FC236}">
                <a16:creationId xmlns:a16="http://schemas.microsoft.com/office/drawing/2014/main" id="{842E0460-2B82-9B9F-5DDB-6CEA2AE680D3}"/>
              </a:ext>
            </a:extLst>
          </p:cNvPr>
          <p:cNvSpPr txBox="1"/>
          <p:nvPr/>
        </p:nvSpPr>
        <p:spPr>
          <a:xfrm>
            <a:off x="7006134" y="6497810"/>
            <a:ext cx="6097218" cy="523220"/>
          </a:xfrm>
          <a:prstGeom prst="rect">
            <a:avLst/>
          </a:prstGeom>
          <a:noFill/>
        </p:spPr>
        <p:txBody>
          <a:bodyPr wrap="square">
            <a:spAutoFit/>
          </a:bodyPr>
          <a:lstStyle/>
          <a:p>
            <a:r>
              <a:rPr lang="fr-FR" sz="1400" dirty="0">
                <a:hlinkClick r:id="rId3"/>
              </a:rPr>
              <a:t>https://www.vigienature-ecole.fr/</a:t>
            </a:r>
            <a:endParaRPr lang="fr-FR" sz="1400" dirty="0"/>
          </a:p>
          <a:p>
            <a:endParaRPr lang="fr-FR" sz="1400" dirty="0"/>
          </a:p>
        </p:txBody>
      </p:sp>
    </p:spTree>
    <p:extLst>
      <p:ext uri="{BB962C8B-B14F-4D97-AF65-F5344CB8AC3E}">
        <p14:creationId xmlns:p14="http://schemas.microsoft.com/office/powerpoint/2010/main" val="11565113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Conclusion</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728116178"/>
      </p:ext>
    </p:extLst>
  </p:cSld>
  <p:clrMapOvr>
    <a:masterClrMapping/>
  </p:clrMapOvr>
  <p:transition spd="slow">
    <p:wip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Enjeux</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4738255"/>
          </a:xfrm>
        </p:spPr>
        <p:txBody>
          <a:bodyPr>
            <a:normAutofit lnSpcReduction="10000"/>
          </a:bodyPr>
          <a:lstStyle/>
          <a:p>
            <a:pPr marL="0" indent="0">
              <a:buNone/>
            </a:pPr>
            <a:r>
              <a:rPr lang="fr-FR" b="1" dirty="0"/>
              <a:t>Données : </a:t>
            </a:r>
          </a:p>
          <a:p>
            <a:r>
              <a:rPr lang="fr-FR" dirty="0"/>
              <a:t>Avoir des données en quantité suffisante  </a:t>
            </a:r>
            <a:r>
              <a:rPr lang="fr-FR" dirty="0">
                <a:solidFill>
                  <a:schemeClr val="accent5"/>
                </a:solidFill>
              </a:rPr>
              <a:t>&gt;&gt;&gt;</a:t>
            </a:r>
            <a:r>
              <a:rPr lang="fr-FR" dirty="0"/>
              <a:t> contrôle des données de qualité : </a:t>
            </a:r>
            <a:r>
              <a:rPr lang="fr-FR" dirty="0">
                <a:solidFill>
                  <a:schemeClr val="accent5"/>
                </a:solidFill>
              </a:rPr>
              <a:t>formation</a:t>
            </a:r>
            <a:r>
              <a:rPr lang="fr-FR" dirty="0"/>
              <a:t> des participants, </a:t>
            </a:r>
            <a:r>
              <a:rPr lang="fr-FR" dirty="0">
                <a:solidFill>
                  <a:schemeClr val="accent5"/>
                </a:solidFill>
              </a:rPr>
              <a:t>gestion des données </a:t>
            </a:r>
            <a:r>
              <a:rPr lang="fr-FR" dirty="0"/>
              <a:t>de la recherche.</a:t>
            </a:r>
          </a:p>
          <a:p>
            <a:pPr marL="0" indent="0">
              <a:buNone/>
            </a:pPr>
            <a:endParaRPr lang="fr-FR" dirty="0"/>
          </a:p>
          <a:p>
            <a:pPr marL="0" indent="0">
              <a:buNone/>
            </a:pPr>
            <a:r>
              <a:rPr lang="fr-FR" b="1" dirty="0"/>
              <a:t>Evolution de la société / Vivre ensemble : </a:t>
            </a:r>
          </a:p>
          <a:p>
            <a:r>
              <a:rPr lang="fr-FR" dirty="0"/>
              <a:t>Inscrire la science dans les enjeux de la société : depuis les problèmes jusqu’aux actions et applications possibles  </a:t>
            </a:r>
            <a:r>
              <a:rPr lang="fr-FR" dirty="0">
                <a:solidFill>
                  <a:schemeClr val="accent5"/>
                </a:solidFill>
              </a:rPr>
              <a:t>&gt;&gt;&gt;</a:t>
            </a:r>
            <a:r>
              <a:rPr lang="fr-FR" dirty="0"/>
              <a:t> Viser une science respectueuse de la justice sociale : une recherche participative qui dépasse la collecte de données, mais encore vise à toucher tous les citoyens, et pas seulement les citoyens avertis : un travail sur la </a:t>
            </a:r>
            <a:r>
              <a:rPr lang="fr-FR" dirty="0">
                <a:solidFill>
                  <a:schemeClr val="accent5"/>
                </a:solidFill>
              </a:rPr>
              <a:t>motivation</a:t>
            </a:r>
            <a:r>
              <a:rPr lang="fr-FR" dirty="0"/>
              <a:t> et sur les </a:t>
            </a:r>
            <a:r>
              <a:rPr lang="fr-FR" dirty="0">
                <a:solidFill>
                  <a:schemeClr val="accent5"/>
                </a:solidFill>
              </a:rPr>
              <a:t>protocoles</a:t>
            </a:r>
            <a:endParaRPr lang="fr-FR" b="1" dirty="0">
              <a:solidFill>
                <a:schemeClr val="accent5"/>
              </a:solidFill>
            </a:endParaRPr>
          </a:p>
          <a:p>
            <a:pPr marL="0" indent="0">
              <a:buNone/>
            </a:pPr>
            <a:r>
              <a:rPr lang="fr-FR" b="1" dirty="0"/>
              <a:t>Science : </a:t>
            </a:r>
          </a:p>
          <a:p>
            <a:r>
              <a:rPr lang="fr-FR" dirty="0"/>
              <a:t>Faire mieux comprendre les processus scientifiques (didactique des sciences) et les objets étudiés </a:t>
            </a:r>
            <a:r>
              <a:rPr lang="fr-FR" dirty="0">
                <a:solidFill>
                  <a:schemeClr val="accent5"/>
                </a:solidFill>
              </a:rPr>
              <a:t>&gt;&gt;&gt; </a:t>
            </a:r>
            <a:r>
              <a:rPr lang="fr-FR" dirty="0"/>
              <a:t>travail sur l’</a:t>
            </a:r>
            <a:r>
              <a:rPr lang="fr-FR" dirty="0">
                <a:solidFill>
                  <a:schemeClr val="accent5"/>
                </a:solidFill>
              </a:rPr>
              <a:t>engagement</a:t>
            </a:r>
            <a:r>
              <a:rPr lang="fr-FR" dirty="0"/>
              <a:t> et la </a:t>
            </a:r>
            <a:r>
              <a:rPr lang="fr-FR" dirty="0">
                <a:solidFill>
                  <a:schemeClr val="accent5"/>
                </a:solidFill>
              </a:rPr>
              <a:t>responsabilité</a:t>
            </a:r>
            <a:r>
              <a:rPr lang="fr-FR" dirty="0"/>
              <a:t> des chercheurs + facilitation des processus de confiance : </a:t>
            </a:r>
            <a:r>
              <a:rPr lang="fr-FR" dirty="0">
                <a:solidFill>
                  <a:schemeClr val="accent5"/>
                </a:solidFill>
              </a:rPr>
              <a:t>reconnaissance</a:t>
            </a:r>
            <a:r>
              <a:rPr lang="fr-FR" dirty="0"/>
              <a:t> et </a:t>
            </a:r>
            <a:r>
              <a:rPr lang="fr-FR" dirty="0">
                <a:solidFill>
                  <a:schemeClr val="accent5"/>
                </a:solidFill>
              </a:rPr>
              <a:t>restitution</a:t>
            </a:r>
          </a:p>
        </p:txBody>
      </p:sp>
      <p:sp>
        <p:nvSpPr>
          <p:cNvPr id="5" name="ZoneTexte 4">
            <a:extLst>
              <a:ext uri="{FF2B5EF4-FFF2-40B4-BE49-F238E27FC236}">
                <a16:creationId xmlns:a16="http://schemas.microsoft.com/office/drawing/2014/main" id="{079BD5AE-0ABA-4893-8A7F-9E95A252B69D}"/>
              </a:ext>
            </a:extLst>
          </p:cNvPr>
          <p:cNvSpPr txBox="1"/>
          <p:nvPr/>
        </p:nvSpPr>
        <p:spPr>
          <a:xfrm>
            <a:off x="6849466" y="590390"/>
            <a:ext cx="4587461" cy="923330"/>
          </a:xfrm>
          <a:prstGeom prst="rect">
            <a:avLst/>
          </a:prstGeom>
          <a:solidFill>
            <a:schemeClr val="accent5"/>
          </a:solidFill>
          <a:ln>
            <a:solidFill>
              <a:schemeClr val="accent5"/>
            </a:solidFill>
          </a:ln>
        </p:spPr>
        <p:txBody>
          <a:bodyPr wrap="square">
            <a:spAutoFit/>
          </a:bodyPr>
          <a:lstStyle/>
          <a:p>
            <a:pPr algn="r"/>
            <a:r>
              <a:rPr lang="fr-FR" sz="1800" dirty="0">
                <a:solidFill>
                  <a:schemeClr val="bg1"/>
                </a:solidFill>
              </a:rPr>
              <a:t>Injonctions de plus en plus fortes à faire de la science participative : voir les appels à financements, les AMI, etc. </a:t>
            </a:r>
          </a:p>
        </p:txBody>
      </p:sp>
    </p:spTree>
    <p:extLst>
      <p:ext uri="{BB962C8B-B14F-4D97-AF65-F5344CB8AC3E}">
        <p14:creationId xmlns:p14="http://schemas.microsoft.com/office/powerpoint/2010/main" val="38250911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A3BCD-6F0C-4AC5-8BD6-0C3E1B9DEC31}"/>
              </a:ext>
            </a:extLst>
          </p:cNvPr>
          <p:cNvSpPr>
            <a:spLocks noGrp="1"/>
          </p:cNvSpPr>
          <p:nvPr>
            <p:ph type="title"/>
          </p:nvPr>
        </p:nvSpPr>
        <p:spPr/>
        <p:txBody>
          <a:bodyPr/>
          <a:lstStyle/>
          <a:p>
            <a:r>
              <a:rPr lang="fr-FR" dirty="0"/>
              <a:t>L’avenir de la science participative</a:t>
            </a:r>
          </a:p>
        </p:txBody>
      </p:sp>
      <p:sp>
        <p:nvSpPr>
          <p:cNvPr id="4" name="Espace réservé du contenu 3">
            <a:extLst>
              <a:ext uri="{FF2B5EF4-FFF2-40B4-BE49-F238E27FC236}">
                <a16:creationId xmlns:a16="http://schemas.microsoft.com/office/drawing/2014/main" id="{FD5268F0-A750-43CE-B8F6-400E249F1D15}"/>
              </a:ext>
            </a:extLst>
          </p:cNvPr>
          <p:cNvSpPr>
            <a:spLocks noGrp="1"/>
          </p:cNvSpPr>
          <p:nvPr>
            <p:ph idx="1"/>
          </p:nvPr>
        </p:nvSpPr>
        <p:spPr>
          <a:xfrm>
            <a:off x="1371600" y="2660073"/>
            <a:ext cx="10120964" cy="3581400"/>
          </a:xfrm>
        </p:spPr>
        <p:txBody>
          <a:bodyPr>
            <a:normAutofit fontScale="92500"/>
          </a:bodyPr>
          <a:lstStyle/>
          <a:p>
            <a:r>
              <a:rPr lang="fr-FR" dirty="0"/>
              <a:t>De plus en plus de projets participatifs</a:t>
            </a:r>
          </a:p>
          <a:p>
            <a:r>
              <a:rPr lang="fr-FR" dirty="0"/>
              <a:t>De plus en plus locaux et en lien avec des situations locales de transformation des territoires</a:t>
            </a:r>
          </a:p>
          <a:p>
            <a:r>
              <a:rPr lang="fr-FR" dirty="0"/>
              <a:t>Une attention plus forte aux paroles des habitants dans ces projets, et donc une mobilisation plus forte des SHS dans ces projets &gt; développement des projets participatifs SHS</a:t>
            </a:r>
          </a:p>
          <a:p>
            <a:r>
              <a:rPr lang="fr-FR" dirty="0"/>
              <a:t>Une attention plus forte, du fait de la science ouverte, à la double circulation entre information scientifique et information profane.</a:t>
            </a:r>
          </a:p>
          <a:p>
            <a:r>
              <a:rPr lang="fr-FR" dirty="0"/>
              <a:t>Le développement de formations à la participation</a:t>
            </a:r>
          </a:p>
          <a:p>
            <a:r>
              <a:rPr lang="fr-FR" dirty="0"/>
              <a:t>Un intérêt plus fort pour mieux indexer les publications relatives aux sciences participatives</a:t>
            </a:r>
          </a:p>
        </p:txBody>
      </p:sp>
    </p:spTree>
    <p:extLst>
      <p:ext uri="{BB962C8B-B14F-4D97-AF65-F5344CB8AC3E}">
        <p14:creationId xmlns:p14="http://schemas.microsoft.com/office/powerpoint/2010/main" val="8595241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Références (sélection)</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r>
              <a:rPr lang="fr-FR" dirty="0"/>
              <a:t>Bonne lecture ! </a:t>
            </a:r>
          </a:p>
        </p:txBody>
      </p:sp>
    </p:spTree>
    <p:extLst>
      <p:ext uri="{BB962C8B-B14F-4D97-AF65-F5344CB8AC3E}">
        <p14:creationId xmlns:p14="http://schemas.microsoft.com/office/powerpoint/2010/main" val="2403606491"/>
      </p:ext>
    </p:extLst>
  </p:cSld>
  <p:clrMapOvr>
    <a:masterClrMapping/>
  </p:clrMapOvr>
  <p:transition spd="slow">
    <p:wip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604540-0174-495B-8A8D-C7EB9918EE14}"/>
              </a:ext>
            </a:extLst>
          </p:cNvPr>
          <p:cNvSpPr>
            <a:spLocks noGrp="1"/>
          </p:cNvSpPr>
          <p:nvPr>
            <p:ph type="title"/>
          </p:nvPr>
        </p:nvSpPr>
        <p:spPr>
          <a:xfrm>
            <a:off x="1371600" y="685800"/>
            <a:ext cx="9601200" cy="796636"/>
          </a:xfrm>
        </p:spPr>
        <p:txBody>
          <a:bodyPr/>
          <a:lstStyle/>
          <a:p>
            <a:r>
              <a:rPr lang="fr-FR" dirty="0"/>
              <a:t>Bibliographie à explorer et à compléter</a:t>
            </a:r>
          </a:p>
        </p:txBody>
      </p:sp>
      <p:sp>
        <p:nvSpPr>
          <p:cNvPr id="3" name="Espace réservé du contenu 2">
            <a:extLst>
              <a:ext uri="{FF2B5EF4-FFF2-40B4-BE49-F238E27FC236}">
                <a16:creationId xmlns:a16="http://schemas.microsoft.com/office/drawing/2014/main" id="{C2497E19-3D1A-4F99-BD53-7E6995D090FA}"/>
              </a:ext>
            </a:extLst>
          </p:cNvPr>
          <p:cNvSpPr>
            <a:spLocks noGrp="1"/>
          </p:cNvSpPr>
          <p:nvPr>
            <p:ph idx="1"/>
          </p:nvPr>
        </p:nvSpPr>
        <p:spPr>
          <a:xfrm>
            <a:off x="1208568" y="1789813"/>
            <a:ext cx="9601200" cy="4582634"/>
          </a:xfrm>
        </p:spPr>
        <p:txBody>
          <a:bodyPr>
            <a:normAutofit fontScale="55000" lnSpcReduction="20000"/>
          </a:bodyPr>
          <a:lstStyle/>
          <a:p>
            <a:pPr marL="0" indent="0">
              <a:buNone/>
            </a:pPr>
            <a:r>
              <a:rPr lang="fr-FR" i="1" dirty="0">
                <a:effectLst/>
              </a:rPr>
              <a:t>9 </a:t>
            </a:r>
            <a:r>
              <a:rPr lang="fr-FR" i="1" dirty="0" err="1">
                <a:effectLst/>
              </a:rPr>
              <a:t>things</a:t>
            </a:r>
            <a:r>
              <a:rPr lang="fr-FR" i="1" dirty="0">
                <a:effectLst/>
              </a:rPr>
              <a:t> to </a:t>
            </a:r>
            <a:r>
              <a:rPr lang="fr-FR" i="1" dirty="0" err="1">
                <a:effectLst/>
              </a:rPr>
              <a:t>make</a:t>
            </a:r>
            <a:r>
              <a:rPr lang="fr-FR" i="1" dirty="0">
                <a:effectLst/>
              </a:rPr>
              <a:t> </a:t>
            </a:r>
            <a:r>
              <a:rPr lang="fr-FR" i="1" dirty="0" err="1">
                <a:effectLst/>
              </a:rPr>
              <a:t>citizen</a:t>
            </a:r>
            <a:r>
              <a:rPr lang="fr-FR" i="1" dirty="0">
                <a:effectLst/>
              </a:rPr>
              <a:t> science data FAIR. A </a:t>
            </a:r>
            <a:r>
              <a:rPr lang="fr-FR" i="1" dirty="0" err="1">
                <a:effectLst/>
              </a:rPr>
              <a:t>research</a:t>
            </a:r>
            <a:r>
              <a:rPr lang="fr-FR" i="1" dirty="0">
                <a:effectLst/>
              </a:rPr>
              <a:t> </a:t>
            </a:r>
            <a:r>
              <a:rPr lang="fr-FR" i="1" dirty="0" err="1">
                <a:effectLst/>
              </a:rPr>
              <a:t>librarian’s</a:t>
            </a:r>
            <a:r>
              <a:rPr lang="fr-FR" i="1" dirty="0">
                <a:effectLst/>
              </a:rPr>
              <a:t> guide.</a:t>
            </a:r>
            <a:r>
              <a:rPr lang="fr-FR" dirty="0">
                <a:effectLst/>
              </a:rPr>
              <a:t> (2021, mars 18). [Online </a:t>
            </a:r>
            <a:r>
              <a:rPr lang="fr-FR" dirty="0" err="1">
                <a:effectLst/>
              </a:rPr>
              <a:t>resource</a:t>
            </a:r>
            <a:r>
              <a:rPr lang="fr-FR" dirty="0">
                <a:effectLst/>
              </a:rPr>
              <a:t>]. </a:t>
            </a:r>
            <a:r>
              <a:rPr lang="fr-FR" dirty="0" err="1">
                <a:effectLst/>
              </a:rPr>
              <a:t>Figshare</a:t>
            </a:r>
            <a:r>
              <a:rPr lang="fr-FR" dirty="0">
                <a:effectLst/>
              </a:rPr>
              <a:t>; </a:t>
            </a:r>
            <a:r>
              <a:rPr lang="fr-FR" dirty="0" err="1">
                <a:effectLst/>
              </a:rPr>
              <a:t>Technical</a:t>
            </a:r>
            <a:r>
              <a:rPr lang="fr-FR" dirty="0">
                <a:effectLst/>
              </a:rPr>
              <a:t> </a:t>
            </a:r>
            <a:r>
              <a:rPr lang="fr-FR" dirty="0" err="1">
                <a:effectLst/>
              </a:rPr>
              <a:t>University</a:t>
            </a:r>
            <a:r>
              <a:rPr lang="fr-FR" dirty="0">
                <a:effectLst/>
              </a:rPr>
              <a:t> of </a:t>
            </a:r>
            <a:r>
              <a:rPr lang="fr-FR" dirty="0" err="1">
                <a:effectLst/>
              </a:rPr>
              <a:t>Denmark</a:t>
            </a:r>
            <a:r>
              <a:rPr lang="fr-FR" dirty="0">
                <a:effectLst/>
              </a:rPr>
              <a:t>. </a:t>
            </a:r>
            <a:r>
              <a:rPr lang="fr-FR" dirty="0">
                <a:effectLst/>
                <a:hlinkClick r:id="rId2"/>
              </a:rPr>
              <a:t>https://doi.org/10.11583/DTU.12998663.v1</a:t>
            </a:r>
            <a:endParaRPr lang="fr-FR" dirty="0">
              <a:effectLst/>
            </a:endParaRPr>
          </a:p>
          <a:p>
            <a:pPr marL="0" indent="0">
              <a:buNone/>
            </a:pPr>
            <a:r>
              <a:rPr lang="fr-FR" dirty="0">
                <a:effectLst/>
              </a:rPr>
              <a:t>165176@au.dk. (s. d.). </a:t>
            </a:r>
            <a:r>
              <a:rPr lang="fr-FR" i="1" dirty="0">
                <a:effectLst/>
              </a:rPr>
              <a:t>PLACED</a:t>
            </a:r>
            <a:r>
              <a:rPr lang="fr-FR" dirty="0">
                <a:effectLst/>
              </a:rPr>
              <a:t>. </a:t>
            </a:r>
            <a:r>
              <a:rPr lang="fr-FR" dirty="0">
                <a:effectLst/>
                <a:hlinkClick r:id="rId3"/>
              </a:rPr>
              <a:t>https://placedproject.eu/</a:t>
            </a:r>
            <a:endParaRPr lang="fr-FR" dirty="0">
              <a:effectLst/>
            </a:endParaRPr>
          </a:p>
          <a:p>
            <a:pPr marL="0" indent="0">
              <a:buNone/>
            </a:pPr>
            <a:r>
              <a:rPr lang="fr-FR" sz="2000" dirty="0" err="1">
                <a:effectLst/>
              </a:rPr>
              <a:t>Aceves-Bueno</a:t>
            </a:r>
            <a:r>
              <a:rPr lang="fr-FR" sz="2000" dirty="0">
                <a:effectLst/>
              </a:rPr>
              <a:t>, E., </a:t>
            </a:r>
            <a:r>
              <a:rPr lang="fr-FR" sz="2000" dirty="0" err="1">
                <a:effectLst/>
              </a:rPr>
              <a:t>Adeleye</a:t>
            </a:r>
            <a:r>
              <a:rPr lang="fr-FR" sz="2000" dirty="0">
                <a:effectLst/>
              </a:rPr>
              <a:t>, A. S., </a:t>
            </a:r>
            <a:r>
              <a:rPr lang="fr-FR" sz="2000" dirty="0" err="1">
                <a:effectLst/>
              </a:rPr>
              <a:t>Feraud</a:t>
            </a:r>
            <a:r>
              <a:rPr lang="fr-FR" sz="2000" dirty="0">
                <a:effectLst/>
              </a:rPr>
              <a:t>, M., Huang, Y., Tao, M., Yang, Y., &amp; Anderson, S. E. (2017). The </a:t>
            </a:r>
            <a:r>
              <a:rPr lang="fr-FR" sz="2000" dirty="0" err="1">
                <a:effectLst/>
              </a:rPr>
              <a:t>Accuracy</a:t>
            </a:r>
            <a:r>
              <a:rPr lang="fr-FR" sz="2000" dirty="0">
                <a:effectLst/>
              </a:rPr>
              <a:t> of Citizen Science Data : A Quantitative </a:t>
            </a:r>
            <a:r>
              <a:rPr lang="fr-FR" sz="2000" dirty="0" err="1">
                <a:effectLst/>
              </a:rPr>
              <a:t>Review</a:t>
            </a:r>
            <a:r>
              <a:rPr lang="fr-FR" sz="2000" dirty="0">
                <a:effectLst/>
              </a:rPr>
              <a:t>. The Bulletin of the </a:t>
            </a:r>
            <a:r>
              <a:rPr lang="fr-FR" sz="2000" dirty="0" err="1">
                <a:effectLst/>
              </a:rPr>
              <a:t>Ecological</a:t>
            </a:r>
            <a:r>
              <a:rPr lang="fr-FR" sz="2000" dirty="0">
                <a:effectLst/>
              </a:rPr>
              <a:t> Society of America, 98(4), 278‑290. </a:t>
            </a:r>
            <a:r>
              <a:rPr lang="fr-FR" sz="2000" dirty="0">
                <a:effectLst/>
                <a:hlinkClick r:id="rId4"/>
              </a:rPr>
              <a:t>https://doi.org/10.1002/bes2.1336</a:t>
            </a:r>
            <a:endParaRPr lang="fr-FR" sz="2000" dirty="0">
              <a:effectLst/>
            </a:endParaRPr>
          </a:p>
          <a:p>
            <a:pPr marL="0" indent="0">
              <a:buNone/>
            </a:pPr>
            <a:r>
              <a:rPr lang="fr-FR" dirty="0" err="1">
                <a:effectLst/>
              </a:rPr>
              <a:t>Arnstein</a:t>
            </a:r>
            <a:r>
              <a:rPr lang="fr-FR" dirty="0">
                <a:effectLst/>
              </a:rPr>
              <a:t>, S. R. (1969). A Ladder of Citizen Participation. </a:t>
            </a:r>
            <a:r>
              <a:rPr lang="fr-FR" i="1" dirty="0">
                <a:effectLst/>
              </a:rPr>
              <a:t>Journal of the American Institute of Planners</a:t>
            </a:r>
            <a:r>
              <a:rPr lang="fr-FR" dirty="0">
                <a:effectLst/>
              </a:rPr>
              <a:t>, </a:t>
            </a:r>
            <a:r>
              <a:rPr lang="fr-FR" i="1" dirty="0">
                <a:effectLst/>
              </a:rPr>
              <a:t>35</a:t>
            </a:r>
            <a:r>
              <a:rPr lang="fr-FR" dirty="0">
                <a:effectLst/>
              </a:rPr>
              <a:t>(4).</a:t>
            </a:r>
          </a:p>
          <a:p>
            <a:pPr marL="0" indent="0">
              <a:buNone/>
            </a:pPr>
            <a:r>
              <a:rPr lang="fr-FR" dirty="0">
                <a:effectLst/>
              </a:rPr>
              <a:t>Bacqué, M.-H., Rey, H., &amp; </a:t>
            </a:r>
            <a:r>
              <a:rPr lang="fr-FR" dirty="0" err="1">
                <a:effectLst/>
              </a:rPr>
              <a:t>Sintomer</a:t>
            </a:r>
            <a:r>
              <a:rPr lang="fr-FR" dirty="0">
                <a:effectLst/>
              </a:rPr>
              <a:t>, Y. (2005). </a:t>
            </a:r>
            <a:r>
              <a:rPr lang="fr-FR" i="1" dirty="0">
                <a:effectLst/>
              </a:rPr>
              <a:t>Gestion de proximité et démocratie participative : Une perspective comparative</a:t>
            </a:r>
            <a:r>
              <a:rPr lang="fr-FR" dirty="0">
                <a:effectLst/>
              </a:rPr>
              <a:t> (Vol. 1‑1). la Découverte.</a:t>
            </a:r>
          </a:p>
          <a:p>
            <a:pPr marL="0" indent="0">
              <a:buNone/>
            </a:pPr>
            <a:r>
              <a:rPr lang="fr-FR" sz="2000" dirty="0" err="1">
                <a:effectLst/>
              </a:rPr>
              <a:t>Balázs</a:t>
            </a:r>
            <a:r>
              <a:rPr lang="fr-FR" sz="2000" dirty="0">
                <a:effectLst/>
              </a:rPr>
              <a:t>, B., </a:t>
            </a:r>
            <a:r>
              <a:rPr lang="fr-FR" sz="2000" dirty="0" err="1">
                <a:effectLst/>
              </a:rPr>
              <a:t>Mooney</a:t>
            </a:r>
            <a:r>
              <a:rPr lang="fr-FR" sz="2000" dirty="0">
                <a:effectLst/>
              </a:rPr>
              <a:t>, P., </a:t>
            </a:r>
            <a:r>
              <a:rPr lang="fr-FR" sz="2000" dirty="0" err="1">
                <a:effectLst/>
              </a:rPr>
              <a:t>Nováková</a:t>
            </a:r>
            <a:r>
              <a:rPr lang="fr-FR" sz="2000" dirty="0">
                <a:effectLst/>
              </a:rPr>
              <a:t>, E., </a:t>
            </a:r>
            <a:r>
              <a:rPr lang="fr-FR" sz="2000" dirty="0" err="1">
                <a:effectLst/>
              </a:rPr>
              <a:t>Bastin</a:t>
            </a:r>
            <a:r>
              <a:rPr lang="fr-FR" sz="2000" dirty="0">
                <a:effectLst/>
              </a:rPr>
              <a:t>, L., &amp; </a:t>
            </a:r>
            <a:r>
              <a:rPr lang="fr-FR" sz="2000" dirty="0" err="1">
                <a:effectLst/>
              </a:rPr>
              <a:t>Jokar</a:t>
            </a:r>
            <a:r>
              <a:rPr lang="fr-FR" sz="2000" dirty="0">
                <a:effectLst/>
              </a:rPr>
              <a:t> </a:t>
            </a:r>
            <a:r>
              <a:rPr lang="fr-FR" sz="2000" dirty="0" err="1">
                <a:effectLst/>
              </a:rPr>
              <a:t>Arsanjani</a:t>
            </a:r>
            <a:r>
              <a:rPr lang="fr-FR" sz="2000" dirty="0">
                <a:effectLst/>
              </a:rPr>
              <a:t>, J. (2021). Data </a:t>
            </a:r>
            <a:r>
              <a:rPr lang="fr-FR" sz="2000" dirty="0" err="1">
                <a:effectLst/>
              </a:rPr>
              <a:t>Quality</a:t>
            </a:r>
            <a:r>
              <a:rPr lang="fr-FR" sz="2000" dirty="0">
                <a:effectLst/>
              </a:rPr>
              <a:t> in Citizen Science. In K. </a:t>
            </a:r>
            <a:r>
              <a:rPr lang="fr-FR" sz="2000" dirty="0" err="1">
                <a:effectLst/>
              </a:rPr>
              <a:t>Vohland</a:t>
            </a:r>
            <a:r>
              <a:rPr lang="fr-FR" sz="2000" dirty="0">
                <a:effectLst/>
              </a:rPr>
              <a:t>, A. Land-</a:t>
            </a:r>
            <a:r>
              <a:rPr lang="fr-FR" sz="2000" dirty="0" err="1">
                <a:effectLst/>
              </a:rPr>
              <a:t>Zandstra</a:t>
            </a:r>
            <a:r>
              <a:rPr lang="fr-FR" sz="2000" dirty="0">
                <a:effectLst/>
              </a:rPr>
              <a:t>, L. </a:t>
            </a:r>
            <a:r>
              <a:rPr lang="fr-FR" sz="2000" dirty="0" err="1">
                <a:effectLst/>
              </a:rPr>
              <a:t>Ceccaroni</a:t>
            </a:r>
            <a:r>
              <a:rPr lang="fr-FR" sz="2000" dirty="0">
                <a:effectLst/>
              </a:rPr>
              <a:t>, R. Lemmens, J. </a:t>
            </a:r>
            <a:r>
              <a:rPr lang="fr-FR" sz="2000" dirty="0" err="1">
                <a:effectLst/>
              </a:rPr>
              <a:t>Perelló</a:t>
            </a:r>
            <a:r>
              <a:rPr lang="fr-FR" sz="2000" dirty="0">
                <a:effectLst/>
              </a:rPr>
              <a:t>, M. Ponti, R. Samson, &amp; K. </a:t>
            </a:r>
            <a:r>
              <a:rPr lang="fr-FR" sz="2000" dirty="0" err="1">
                <a:effectLst/>
              </a:rPr>
              <a:t>Wagenknecht</a:t>
            </a:r>
            <a:r>
              <a:rPr lang="fr-FR" sz="2000" dirty="0">
                <a:effectLst/>
              </a:rPr>
              <a:t> (</a:t>
            </a:r>
            <a:r>
              <a:rPr lang="fr-FR" sz="2000" dirty="0" err="1">
                <a:effectLst/>
              </a:rPr>
              <a:t>Éds</a:t>
            </a:r>
            <a:r>
              <a:rPr lang="fr-FR" sz="2000" dirty="0">
                <a:effectLst/>
              </a:rPr>
              <a:t>.), The Science of Citizen Science (p. 139‑157). Springer International </a:t>
            </a:r>
            <a:r>
              <a:rPr lang="fr-FR" sz="2000" dirty="0" err="1">
                <a:effectLst/>
              </a:rPr>
              <a:t>Publishing</a:t>
            </a:r>
            <a:r>
              <a:rPr lang="fr-FR" sz="2000" dirty="0">
                <a:effectLst/>
              </a:rPr>
              <a:t>. </a:t>
            </a:r>
            <a:r>
              <a:rPr lang="fr-FR" sz="2000" dirty="0">
                <a:effectLst/>
                <a:hlinkClick r:id="rId5"/>
              </a:rPr>
              <a:t>https://doi.org/10.1007/978-3-030-58278-4_8</a:t>
            </a:r>
            <a:endParaRPr lang="fr-FR" sz="2000" dirty="0">
              <a:effectLst/>
            </a:endParaRPr>
          </a:p>
          <a:p>
            <a:pPr marL="0" indent="0">
              <a:buNone/>
            </a:pPr>
            <a:r>
              <a:rPr lang="fr-FR" dirty="0">
                <a:effectLst/>
              </a:rPr>
              <a:t>Bazin, H. (2018). Les enjeux d’une science citoyenne au cœur de la société. </a:t>
            </a:r>
            <a:r>
              <a:rPr lang="fr-FR" i="1" dirty="0">
                <a:effectLst/>
              </a:rPr>
              <a:t>Cahiers de </a:t>
            </a:r>
            <a:r>
              <a:rPr lang="fr-FR" i="1" dirty="0" err="1">
                <a:effectLst/>
              </a:rPr>
              <a:t>laction</a:t>
            </a:r>
            <a:r>
              <a:rPr lang="fr-FR" dirty="0">
                <a:effectLst/>
              </a:rPr>
              <a:t>, </a:t>
            </a:r>
            <a:r>
              <a:rPr lang="fr-FR" i="1" dirty="0">
                <a:effectLst/>
              </a:rPr>
              <a:t>5152</a:t>
            </a:r>
            <a:r>
              <a:rPr lang="fr-FR" dirty="0">
                <a:effectLst/>
              </a:rPr>
              <a:t>(2), 157‑162.</a:t>
            </a:r>
          </a:p>
          <a:p>
            <a:pPr marL="0" indent="0">
              <a:buNone/>
            </a:pPr>
            <a:r>
              <a:rPr lang="fr-FR" dirty="0">
                <a:effectLst/>
              </a:rPr>
              <a:t>Billaud, J.-P., Hubert, B., &amp; Vivien, F.-D. (2017). Les recherches participatives : Plus de science ou une autre science ?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325‑326.</a:t>
            </a:r>
          </a:p>
          <a:p>
            <a:pPr marL="0" indent="0">
              <a:buNone/>
            </a:pPr>
            <a:r>
              <a:rPr lang="fr-FR" i="1" dirty="0" err="1">
                <a:effectLst/>
              </a:rPr>
              <a:t>BirdLab</a:t>
            </a:r>
            <a:r>
              <a:rPr lang="fr-FR" dirty="0">
                <a:effectLst/>
              </a:rPr>
              <a:t>. (s. d.). Vigie-Nature. </a:t>
            </a:r>
            <a:r>
              <a:rPr lang="fr-FR" dirty="0">
                <a:effectLst/>
                <a:hlinkClick r:id="rId6"/>
              </a:rPr>
              <a:t>https://www.vigienature.fr/fr/vigie-manip/birdlab</a:t>
            </a:r>
            <a:endParaRPr lang="fr-FR" dirty="0">
              <a:effectLst/>
            </a:endParaRPr>
          </a:p>
          <a:p>
            <a:pPr marL="0" indent="0">
              <a:buNone/>
            </a:pPr>
            <a:r>
              <a:rPr lang="fr-FR" sz="2000" dirty="0">
                <a:effectLst/>
              </a:rPr>
              <a:t>Bœuf, G., Allain, Y.-M., &amp; Bouvier, M. (2012). L’apport des sciences participatives à la connaissance de la biodiversité en France. La Lettre de l’OCIM. Musées, Patrimoine et Culture scientifiques et techniques, 144, 8‑18. </a:t>
            </a:r>
            <a:r>
              <a:rPr lang="fr-FR" sz="2000" dirty="0">
                <a:effectLst/>
                <a:hlinkClick r:id="rId7"/>
              </a:rPr>
              <a:t>https://doi.org/10.4000/ocim.1119</a:t>
            </a:r>
            <a:endParaRPr lang="fr-FR" sz="2000" dirty="0">
              <a:effectLst/>
            </a:endParaRPr>
          </a:p>
          <a:p>
            <a:pPr marL="0" indent="0">
              <a:buNone/>
            </a:pPr>
            <a:r>
              <a:rPr lang="fr-FR" i="1" dirty="0">
                <a:effectLst/>
              </a:rPr>
              <a:t>Boutiques des sciences | ECLM</a:t>
            </a:r>
            <a:r>
              <a:rPr lang="fr-FR" dirty="0">
                <a:effectLst/>
              </a:rPr>
              <a:t>. (s. d.). </a:t>
            </a:r>
            <a:r>
              <a:rPr lang="fr-FR" dirty="0">
                <a:effectLst/>
                <a:hlinkClick r:id="rId8"/>
              </a:rPr>
              <a:t>https://www.eclm.fr/livre/boutiques-des-sciences/</a:t>
            </a:r>
            <a:endParaRPr lang="fr-FR" dirty="0">
              <a:effectLst/>
            </a:endParaRPr>
          </a:p>
          <a:p>
            <a:pPr marL="0" indent="0">
              <a:buNone/>
            </a:pPr>
            <a:r>
              <a:rPr lang="fr-FR" sz="2000" dirty="0" err="1">
                <a:effectLst/>
              </a:rPr>
              <a:t>Bowser</a:t>
            </a:r>
            <a:r>
              <a:rPr lang="fr-FR" sz="2000" dirty="0">
                <a:effectLst/>
              </a:rPr>
              <a:t>, A., Hansen, D., He, Y., Boston, C., Reid, M., </a:t>
            </a:r>
            <a:r>
              <a:rPr lang="fr-FR" sz="2000" dirty="0" err="1">
                <a:effectLst/>
              </a:rPr>
              <a:t>Gunnell</a:t>
            </a:r>
            <a:r>
              <a:rPr lang="fr-FR" sz="2000" dirty="0">
                <a:effectLst/>
              </a:rPr>
              <a:t>, L., &amp; </a:t>
            </a:r>
            <a:r>
              <a:rPr lang="fr-FR" sz="2000" dirty="0" err="1">
                <a:effectLst/>
              </a:rPr>
              <a:t>Preece</a:t>
            </a:r>
            <a:r>
              <a:rPr lang="fr-FR" sz="2000" dirty="0">
                <a:effectLst/>
              </a:rPr>
              <a:t>, J. (2013). </a:t>
            </a:r>
            <a:r>
              <a:rPr lang="fr-FR" sz="2000" dirty="0" err="1">
                <a:effectLst/>
              </a:rPr>
              <a:t>Using</a:t>
            </a:r>
            <a:r>
              <a:rPr lang="fr-FR" sz="2000" dirty="0">
                <a:effectLst/>
              </a:rPr>
              <a:t> gamification to inspire new </a:t>
            </a:r>
            <a:r>
              <a:rPr lang="fr-FR" sz="2000" dirty="0" err="1">
                <a:effectLst/>
              </a:rPr>
              <a:t>citizen</a:t>
            </a:r>
            <a:r>
              <a:rPr lang="fr-FR" sz="2000" dirty="0">
                <a:effectLst/>
              </a:rPr>
              <a:t> science </a:t>
            </a:r>
            <a:r>
              <a:rPr lang="fr-FR" sz="2000" dirty="0" err="1">
                <a:effectLst/>
              </a:rPr>
              <a:t>volunteers</a:t>
            </a:r>
            <a:r>
              <a:rPr lang="fr-FR" sz="2000" dirty="0">
                <a:effectLst/>
              </a:rPr>
              <a:t>. </a:t>
            </a:r>
            <a:r>
              <a:rPr lang="fr-FR" sz="2000" dirty="0" err="1">
                <a:effectLst/>
              </a:rPr>
              <a:t>Proceedings</a:t>
            </a:r>
            <a:r>
              <a:rPr lang="fr-FR" sz="2000" dirty="0">
                <a:effectLst/>
              </a:rPr>
              <a:t> of the First International </a:t>
            </a:r>
            <a:r>
              <a:rPr lang="fr-FR" sz="2000" dirty="0" err="1">
                <a:effectLst/>
              </a:rPr>
              <a:t>Conference</a:t>
            </a:r>
            <a:r>
              <a:rPr lang="fr-FR" sz="2000" dirty="0">
                <a:effectLst/>
              </a:rPr>
              <a:t> on </a:t>
            </a:r>
            <a:r>
              <a:rPr lang="fr-FR" sz="2000" dirty="0" err="1">
                <a:effectLst/>
              </a:rPr>
              <a:t>Gameful</a:t>
            </a:r>
            <a:r>
              <a:rPr lang="fr-FR" sz="2000" dirty="0">
                <a:effectLst/>
              </a:rPr>
              <a:t> Design, </a:t>
            </a:r>
            <a:r>
              <a:rPr lang="fr-FR" sz="2000" dirty="0" err="1">
                <a:effectLst/>
              </a:rPr>
              <a:t>Research</a:t>
            </a:r>
            <a:r>
              <a:rPr lang="fr-FR" sz="2000" dirty="0">
                <a:effectLst/>
              </a:rPr>
              <a:t>, and Applications, 18‑25. </a:t>
            </a:r>
            <a:r>
              <a:rPr lang="fr-FR" sz="2000" dirty="0">
                <a:effectLst/>
                <a:hlinkClick r:id="rId9"/>
              </a:rPr>
              <a:t>https://doi.org/10.1145/2583008.2583011</a:t>
            </a:r>
            <a:endParaRPr lang="fr-FR" sz="2000" dirty="0">
              <a:effectLst/>
            </a:endParaRPr>
          </a:p>
        </p:txBody>
      </p:sp>
    </p:spTree>
    <p:extLst>
      <p:ext uri="{BB962C8B-B14F-4D97-AF65-F5344CB8AC3E}">
        <p14:creationId xmlns:p14="http://schemas.microsoft.com/office/powerpoint/2010/main" val="30832596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EF6679-762D-4AD5-B5A5-E3E97EC40CC4}"/>
              </a:ext>
            </a:extLst>
          </p:cNvPr>
          <p:cNvSpPr>
            <a:spLocks noGrp="1"/>
          </p:cNvSpPr>
          <p:nvPr>
            <p:ph idx="1"/>
          </p:nvPr>
        </p:nvSpPr>
        <p:spPr>
          <a:xfrm>
            <a:off x="1041991" y="318333"/>
            <a:ext cx="10866474" cy="6025761"/>
          </a:xfrm>
        </p:spPr>
        <p:txBody>
          <a:bodyPr>
            <a:noAutofit/>
          </a:bodyPr>
          <a:lstStyle/>
          <a:p>
            <a:pPr marL="0" indent="0">
              <a:buNone/>
            </a:pPr>
            <a:r>
              <a:rPr lang="fr-FR" sz="1200" dirty="0" err="1">
                <a:effectLst/>
              </a:rPr>
              <a:t>Charvolin</a:t>
            </a:r>
            <a:r>
              <a:rPr lang="fr-FR" sz="1200" dirty="0">
                <a:effectLst/>
              </a:rPr>
              <a:t>, F. (2013). Checklists, tricks and </a:t>
            </a:r>
            <a:r>
              <a:rPr lang="fr-FR" sz="1200" dirty="0" err="1">
                <a:effectLst/>
              </a:rPr>
              <a:t>practical</a:t>
            </a:r>
            <a:r>
              <a:rPr lang="fr-FR" sz="1200" dirty="0">
                <a:effectLst/>
              </a:rPr>
              <a:t> </a:t>
            </a:r>
            <a:r>
              <a:rPr lang="fr-FR" sz="1200" dirty="0" err="1">
                <a:effectLst/>
              </a:rPr>
              <a:t>recipes</a:t>
            </a:r>
            <a:r>
              <a:rPr lang="fr-FR" sz="1200" dirty="0">
                <a:effectLst/>
              </a:rPr>
              <a:t> </a:t>
            </a:r>
            <a:r>
              <a:rPr lang="fr-FR" sz="1200" dirty="0" err="1">
                <a:effectLst/>
              </a:rPr>
              <a:t>from</a:t>
            </a:r>
            <a:r>
              <a:rPr lang="fr-FR" sz="1200" dirty="0">
                <a:effectLst/>
              </a:rPr>
              <a:t> </a:t>
            </a:r>
            <a:r>
              <a:rPr lang="fr-FR" sz="1200" dirty="0" err="1">
                <a:effectLst/>
              </a:rPr>
              <a:t>gardeners-butterflies</a:t>
            </a:r>
            <a:r>
              <a:rPr lang="fr-FR" sz="1200" dirty="0">
                <a:effectLst/>
              </a:rPr>
              <a:t> </a:t>
            </a:r>
            <a:r>
              <a:rPr lang="fr-FR" sz="1200" dirty="0" err="1">
                <a:effectLst/>
              </a:rPr>
              <a:t>watchers</a:t>
            </a:r>
            <a:r>
              <a:rPr lang="fr-FR" sz="1200" dirty="0">
                <a:effectLst/>
              </a:rPr>
              <a:t>. </a:t>
            </a:r>
            <a:r>
              <a:rPr lang="fr-FR" sz="1200" i="1" dirty="0">
                <a:effectLst/>
              </a:rPr>
              <a:t>Revue d’anthropologie des connaissances</a:t>
            </a:r>
            <a:r>
              <a:rPr lang="fr-FR" sz="1200" dirty="0">
                <a:effectLst/>
              </a:rPr>
              <a:t>, </a:t>
            </a:r>
            <a:r>
              <a:rPr lang="fr-FR" sz="1200" i="1" dirty="0">
                <a:effectLst/>
              </a:rPr>
              <a:t>72</a:t>
            </a:r>
            <a:r>
              <a:rPr lang="fr-FR" sz="1200" dirty="0">
                <a:effectLst/>
              </a:rPr>
              <a:t>(2), 485‑500.</a:t>
            </a:r>
          </a:p>
          <a:p>
            <a:pPr marL="0" indent="0">
              <a:buNone/>
            </a:pPr>
            <a:r>
              <a:rPr lang="fr-FR" sz="1200" dirty="0">
                <a:effectLst/>
              </a:rPr>
              <a:t>Chupin, L. (2016). ‪</a:t>
            </a:r>
            <a:r>
              <a:rPr lang="fr-FR" sz="1200" dirty="0" err="1">
                <a:effectLst/>
              </a:rPr>
              <a:t>Documentarisation</a:t>
            </a:r>
            <a:r>
              <a:rPr lang="fr-FR" sz="1200" dirty="0">
                <a:effectLst/>
              </a:rPr>
              <a:t> participative et médiation du patrimoine scientifique numérisé. Le cas des herbiers‪. </a:t>
            </a:r>
            <a:r>
              <a:rPr lang="fr-FR" sz="1200" i="1" dirty="0">
                <a:effectLst/>
              </a:rPr>
              <a:t>Etudes de communication</a:t>
            </a:r>
            <a:r>
              <a:rPr lang="fr-FR" sz="1200" dirty="0">
                <a:effectLst/>
              </a:rPr>
              <a:t>, </a:t>
            </a:r>
            <a:r>
              <a:rPr lang="fr-FR" sz="1200" i="1" dirty="0">
                <a:effectLst/>
              </a:rPr>
              <a:t>46</a:t>
            </a:r>
            <a:r>
              <a:rPr lang="fr-FR" sz="1200" dirty="0">
                <a:effectLst/>
              </a:rPr>
              <a:t>(1), 33‑50.</a:t>
            </a:r>
          </a:p>
          <a:p>
            <a:pPr marL="0" indent="0">
              <a:buNone/>
            </a:pPr>
            <a:r>
              <a:rPr lang="fr-FR" sz="1200" i="1" dirty="0" err="1">
                <a:effectLst/>
              </a:rPr>
              <a:t>CoastSnap</a:t>
            </a:r>
            <a:r>
              <a:rPr lang="fr-FR" sz="1200" i="1" dirty="0">
                <a:effectLst/>
              </a:rPr>
              <a:t> Morbihan</a:t>
            </a:r>
            <a:r>
              <a:rPr lang="fr-FR" sz="1200" dirty="0">
                <a:effectLst/>
              </a:rPr>
              <a:t>. (s. d.). OCLM - Observatoire Citoyen du Littoral Morbihannais. </a:t>
            </a:r>
            <a:r>
              <a:rPr lang="fr-FR" sz="1200" dirty="0">
                <a:effectLst/>
                <a:hlinkClick r:id="rId2"/>
              </a:rPr>
              <a:t>https://observatoire-littoral-morbihan.fr/coastsnap-morbihan-2-2/</a:t>
            </a:r>
            <a:endParaRPr lang="fr-FR" sz="1200" dirty="0">
              <a:effectLst/>
            </a:endParaRPr>
          </a:p>
          <a:p>
            <a:pPr marL="0" indent="0">
              <a:buNone/>
            </a:pPr>
            <a:r>
              <a:rPr lang="fr-FR" sz="1200" dirty="0">
                <a:effectLst/>
              </a:rPr>
              <a:t>COESO </a:t>
            </a:r>
            <a:r>
              <a:rPr lang="fr-FR" sz="1200" dirty="0" err="1">
                <a:effectLst/>
              </a:rPr>
              <a:t>project</a:t>
            </a:r>
            <a:r>
              <a:rPr lang="fr-FR" sz="1200" dirty="0">
                <a:effectLst/>
              </a:rPr>
              <a:t>. (s. d.). </a:t>
            </a:r>
            <a:r>
              <a:rPr lang="fr-FR" sz="1200" i="1" dirty="0">
                <a:effectLst/>
              </a:rPr>
              <a:t>COESO</a:t>
            </a:r>
            <a:r>
              <a:rPr lang="fr-FR" sz="1200" dirty="0">
                <a:effectLst/>
              </a:rPr>
              <a:t>. Consulté 29 novembre 2021, à l’adresse </a:t>
            </a:r>
            <a:r>
              <a:rPr lang="fr-FR" sz="1200" dirty="0">
                <a:effectLst/>
                <a:hlinkClick r:id="rId3"/>
              </a:rPr>
              <a:t>https://coeso.hypotheses.org/</a:t>
            </a:r>
            <a:endParaRPr lang="fr-FR" sz="1200" dirty="0">
              <a:effectLst/>
            </a:endParaRPr>
          </a:p>
          <a:p>
            <a:pPr marL="0" indent="0">
              <a:buNone/>
            </a:pPr>
            <a:r>
              <a:rPr lang="fr-FR" sz="1200" i="1" dirty="0">
                <a:effectLst/>
              </a:rPr>
              <a:t>Collaborative Engagement on </a:t>
            </a:r>
            <a:r>
              <a:rPr lang="fr-FR" sz="1200" i="1" dirty="0" err="1">
                <a:effectLst/>
              </a:rPr>
              <a:t>Societal</a:t>
            </a:r>
            <a:r>
              <a:rPr lang="fr-FR" sz="1200" i="1" dirty="0">
                <a:effectLst/>
              </a:rPr>
              <a:t> Issues | COESO Project | Fact </a:t>
            </a:r>
            <a:r>
              <a:rPr lang="fr-FR" sz="1200" i="1" dirty="0" err="1">
                <a:effectLst/>
              </a:rPr>
              <a:t>Sheet</a:t>
            </a:r>
            <a:r>
              <a:rPr lang="fr-FR" sz="1200" i="1" dirty="0">
                <a:effectLst/>
              </a:rPr>
              <a:t> | H2020</a:t>
            </a:r>
            <a:r>
              <a:rPr lang="fr-FR" sz="1200" dirty="0">
                <a:effectLst/>
              </a:rPr>
              <a:t>. (s. d.). CORDIS | </a:t>
            </a:r>
            <a:r>
              <a:rPr lang="fr-FR" sz="1200" dirty="0" err="1">
                <a:effectLst/>
              </a:rPr>
              <a:t>European</a:t>
            </a:r>
            <a:r>
              <a:rPr lang="fr-FR" sz="1200" dirty="0">
                <a:effectLst/>
              </a:rPr>
              <a:t> Commission. </a:t>
            </a:r>
            <a:r>
              <a:rPr lang="fr-FR" sz="1200" dirty="0">
                <a:effectLst/>
                <a:hlinkClick r:id="rId4"/>
              </a:rPr>
              <a:t>https://cordis.europa.eu/project/id/101006325</a:t>
            </a:r>
            <a:endParaRPr lang="fr-FR" sz="1200" dirty="0">
              <a:effectLst/>
            </a:endParaRPr>
          </a:p>
          <a:p>
            <a:pPr marL="0" indent="0">
              <a:buNone/>
            </a:pPr>
            <a:r>
              <a:rPr lang="fr-FR" sz="1200" dirty="0">
                <a:effectLst/>
              </a:rPr>
              <a:t>Cosson, J.-F., Brun-Jacob, A., Marchand, J., Boniface, P., </a:t>
            </a:r>
            <a:r>
              <a:rPr lang="fr-FR" sz="1200" dirty="0" err="1">
                <a:effectLst/>
              </a:rPr>
              <a:t>Ortmans</a:t>
            </a:r>
            <a:r>
              <a:rPr lang="fr-FR" sz="1200" dirty="0">
                <a:effectLst/>
              </a:rPr>
              <a:t>, C., </a:t>
            </a:r>
            <a:r>
              <a:rPr lang="fr-FR" sz="1200" dirty="0" err="1">
                <a:effectLst/>
              </a:rPr>
              <a:t>Salvat</a:t>
            </a:r>
            <a:r>
              <a:rPr lang="fr-FR" sz="1200" dirty="0">
                <a:effectLst/>
              </a:rPr>
              <a:t>, G., &amp; Armand, J.-M. (2019). La recherche participative </a:t>
            </a:r>
            <a:r>
              <a:rPr lang="fr-FR" sz="1200" dirty="0" err="1">
                <a:effectLst/>
              </a:rPr>
              <a:t>CiTIQUE</a:t>
            </a:r>
            <a:r>
              <a:rPr lang="fr-FR" sz="1200" dirty="0">
                <a:effectLst/>
              </a:rPr>
              <a:t>. </a:t>
            </a:r>
            <a:r>
              <a:rPr lang="fr-FR" sz="1200" i="1" dirty="0">
                <a:effectLst/>
              </a:rPr>
              <a:t>Sante Publique</a:t>
            </a:r>
            <a:r>
              <a:rPr lang="fr-FR" sz="1200" dirty="0">
                <a:effectLst/>
              </a:rPr>
              <a:t>, </a:t>
            </a:r>
            <a:r>
              <a:rPr lang="fr-FR" sz="1200" i="1" dirty="0">
                <a:effectLst/>
              </a:rPr>
              <a:t>1</a:t>
            </a:r>
            <a:r>
              <a:rPr lang="fr-FR" sz="1200" dirty="0">
                <a:effectLst/>
              </a:rPr>
              <a:t>(HS1), 89‑90.</a:t>
            </a:r>
          </a:p>
          <a:p>
            <a:pPr marL="0" indent="0">
              <a:buNone/>
            </a:pPr>
            <a:r>
              <a:rPr lang="fr-FR" sz="1200" dirty="0" err="1">
                <a:effectLst/>
              </a:rPr>
              <a:t>Crall</a:t>
            </a:r>
            <a:r>
              <a:rPr lang="fr-FR" sz="1200" dirty="0">
                <a:effectLst/>
              </a:rPr>
              <a:t>, A. W., Newman, G. J., </a:t>
            </a:r>
            <a:r>
              <a:rPr lang="fr-FR" sz="1200" dirty="0" err="1">
                <a:effectLst/>
              </a:rPr>
              <a:t>Stohlgren</a:t>
            </a:r>
            <a:r>
              <a:rPr lang="fr-FR" sz="1200" dirty="0">
                <a:effectLst/>
              </a:rPr>
              <a:t>, T. J., </a:t>
            </a:r>
            <a:r>
              <a:rPr lang="fr-FR" sz="1200" dirty="0" err="1">
                <a:effectLst/>
              </a:rPr>
              <a:t>Holfelder</a:t>
            </a:r>
            <a:r>
              <a:rPr lang="fr-FR" sz="1200" dirty="0">
                <a:effectLst/>
              </a:rPr>
              <a:t>, K. A., Graham, J., &amp; Waller, D. M. (2011). </a:t>
            </a:r>
            <a:r>
              <a:rPr lang="fr-FR" sz="1200" dirty="0" err="1">
                <a:effectLst/>
              </a:rPr>
              <a:t>Assessing</a:t>
            </a:r>
            <a:r>
              <a:rPr lang="fr-FR" sz="1200" dirty="0">
                <a:effectLst/>
              </a:rPr>
              <a:t> </a:t>
            </a:r>
            <a:r>
              <a:rPr lang="fr-FR" sz="1200" dirty="0" err="1">
                <a:effectLst/>
              </a:rPr>
              <a:t>citizen</a:t>
            </a:r>
            <a:r>
              <a:rPr lang="fr-FR" sz="1200" dirty="0">
                <a:effectLst/>
              </a:rPr>
              <a:t> science data </a:t>
            </a:r>
            <a:r>
              <a:rPr lang="fr-FR" sz="1200" dirty="0" err="1">
                <a:effectLst/>
              </a:rPr>
              <a:t>quality</a:t>
            </a:r>
            <a:r>
              <a:rPr lang="fr-FR" sz="1200" dirty="0">
                <a:effectLst/>
              </a:rPr>
              <a:t> : An invasive </a:t>
            </a:r>
            <a:r>
              <a:rPr lang="fr-FR" sz="1200" dirty="0" err="1">
                <a:effectLst/>
              </a:rPr>
              <a:t>species</a:t>
            </a:r>
            <a:r>
              <a:rPr lang="fr-FR" sz="1200" dirty="0">
                <a:effectLst/>
              </a:rPr>
              <a:t> case </a:t>
            </a:r>
            <a:r>
              <a:rPr lang="fr-FR" sz="1200" dirty="0" err="1">
                <a:effectLst/>
              </a:rPr>
              <a:t>study</a:t>
            </a:r>
            <a:r>
              <a:rPr lang="fr-FR" sz="1200" dirty="0">
                <a:effectLst/>
              </a:rPr>
              <a:t>. Conservation </a:t>
            </a:r>
            <a:r>
              <a:rPr lang="fr-FR" sz="1200" dirty="0" err="1">
                <a:effectLst/>
              </a:rPr>
              <a:t>Letters</a:t>
            </a:r>
            <a:r>
              <a:rPr lang="fr-FR" sz="1200" dirty="0">
                <a:effectLst/>
              </a:rPr>
              <a:t>, 4(6), 433‑442. </a:t>
            </a:r>
            <a:r>
              <a:rPr lang="fr-FR" sz="1200" dirty="0">
                <a:effectLst/>
                <a:hlinkClick r:id="rId5"/>
              </a:rPr>
              <a:t>https://doi.org/10.1111/j.1755-263X.2011.00196.x</a:t>
            </a:r>
            <a:endParaRPr lang="fr-FR" sz="1200" dirty="0">
              <a:effectLst/>
            </a:endParaRPr>
          </a:p>
          <a:p>
            <a:pPr marL="0" indent="0">
              <a:buNone/>
            </a:pPr>
            <a:r>
              <a:rPr lang="fr-FR" sz="1200" dirty="0">
                <a:effectLst/>
              </a:rPr>
              <a:t>Crosnier, H. L., Neubauer, C., &amp; </a:t>
            </a:r>
            <a:r>
              <a:rPr lang="fr-FR" sz="1200" dirty="0" err="1">
                <a:effectLst/>
              </a:rPr>
              <a:t>Storup</a:t>
            </a:r>
            <a:r>
              <a:rPr lang="fr-FR" sz="1200" dirty="0">
                <a:effectLst/>
              </a:rPr>
              <a:t>, B. (2013). </a:t>
            </a:r>
            <a:r>
              <a:rPr lang="fr-FR" sz="1200" dirty="0" err="1">
                <a:effectLst/>
              </a:rPr>
              <a:t>Participatory</a:t>
            </a:r>
            <a:r>
              <a:rPr lang="fr-FR" sz="1200" dirty="0">
                <a:effectLst/>
              </a:rPr>
              <a:t> science or social engineering : </a:t>
            </a:r>
            <a:r>
              <a:rPr lang="fr-FR" sz="1200" dirty="0" err="1">
                <a:effectLst/>
              </a:rPr>
              <a:t>When</a:t>
            </a:r>
            <a:r>
              <a:rPr lang="fr-FR" sz="1200" dirty="0">
                <a:effectLst/>
              </a:rPr>
              <a:t> </a:t>
            </a:r>
            <a:r>
              <a:rPr lang="fr-FR" sz="1200" dirty="0" err="1">
                <a:effectLst/>
              </a:rPr>
              <a:t>laymen</a:t>
            </a:r>
            <a:r>
              <a:rPr lang="fr-FR" sz="1200" dirty="0">
                <a:effectLst/>
              </a:rPr>
              <a:t> and </a:t>
            </a:r>
            <a:r>
              <a:rPr lang="fr-FR" sz="1200" dirty="0" err="1">
                <a:effectLst/>
              </a:rPr>
              <a:t>researchers</a:t>
            </a:r>
            <a:r>
              <a:rPr lang="fr-FR" sz="1200" dirty="0">
                <a:effectLst/>
              </a:rPr>
              <a:t> </a:t>
            </a:r>
            <a:r>
              <a:rPr lang="fr-FR" sz="1200" dirty="0" err="1">
                <a:effectLst/>
              </a:rPr>
              <a:t>co-produce</a:t>
            </a:r>
            <a:r>
              <a:rPr lang="fr-FR" sz="1200" dirty="0">
                <a:effectLst/>
              </a:rPr>
              <a:t> </a:t>
            </a:r>
            <a:r>
              <a:rPr lang="fr-FR" sz="1200" dirty="0" err="1">
                <a:effectLst/>
              </a:rPr>
              <a:t>knowledge</a:t>
            </a:r>
            <a:r>
              <a:rPr lang="fr-FR" sz="1200" dirty="0">
                <a:effectLst/>
              </a:rPr>
              <a:t>. </a:t>
            </a:r>
            <a:r>
              <a:rPr lang="fr-FR" sz="1200" dirty="0" err="1">
                <a:effectLst/>
              </a:rPr>
              <a:t>Hermes</a:t>
            </a:r>
            <a:r>
              <a:rPr lang="fr-FR" sz="1200" dirty="0">
                <a:effectLst/>
              </a:rPr>
              <a:t>, La Revue, 67(3), 68‑74.</a:t>
            </a:r>
          </a:p>
          <a:p>
            <a:pPr marL="0" indent="0">
              <a:buNone/>
            </a:pPr>
            <a:r>
              <a:rPr lang="fr-FR" sz="1200" dirty="0">
                <a:effectLst/>
              </a:rPr>
              <a:t>Dalby, O., Sinha, I., </a:t>
            </a:r>
            <a:r>
              <a:rPr lang="fr-FR" sz="1200" dirty="0" err="1">
                <a:effectLst/>
              </a:rPr>
              <a:t>Unsworth</a:t>
            </a:r>
            <a:r>
              <a:rPr lang="fr-FR" sz="1200" dirty="0">
                <a:effectLst/>
              </a:rPr>
              <a:t>, R. K. F., McKenzie, L. J., Jones, B. L., &amp; Cullen-</a:t>
            </a:r>
            <a:r>
              <a:rPr lang="fr-FR" sz="1200" dirty="0" err="1">
                <a:effectLst/>
              </a:rPr>
              <a:t>Unsworth</a:t>
            </a:r>
            <a:r>
              <a:rPr lang="fr-FR" sz="1200" dirty="0">
                <a:effectLst/>
              </a:rPr>
              <a:t>, L. C. (2021). Citizen Science Driven Big Data Collection </a:t>
            </a:r>
            <a:r>
              <a:rPr lang="fr-FR" sz="1200" dirty="0" err="1">
                <a:effectLst/>
              </a:rPr>
              <a:t>Requires</a:t>
            </a:r>
            <a:r>
              <a:rPr lang="fr-FR" sz="1200" dirty="0">
                <a:effectLst/>
              </a:rPr>
              <a:t> </a:t>
            </a:r>
            <a:r>
              <a:rPr lang="fr-FR" sz="1200" dirty="0" err="1">
                <a:effectLst/>
              </a:rPr>
              <a:t>Improved</a:t>
            </a:r>
            <a:r>
              <a:rPr lang="fr-FR" sz="1200" dirty="0">
                <a:effectLst/>
              </a:rPr>
              <a:t> and Inclusive </a:t>
            </a:r>
            <a:r>
              <a:rPr lang="fr-FR" sz="1200" dirty="0" err="1">
                <a:effectLst/>
              </a:rPr>
              <a:t>Societal</a:t>
            </a:r>
            <a:r>
              <a:rPr lang="fr-FR" sz="1200" dirty="0">
                <a:effectLst/>
              </a:rPr>
              <a:t> Engagement. </a:t>
            </a:r>
            <a:r>
              <a:rPr lang="fr-FR" sz="1200" dirty="0" err="1">
                <a:effectLst/>
              </a:rPr>
              <a:t>Frontiers</a:t>
            </a:r>
            <a:r>
              <a:rPr lang="fr-FR" sz="1200" dirty="0">
                <a:effectLst/>
              </a:rPr>
              <a:t> in Marine Science, 8, 432. </a:t>
            </a:r>
            <a:r>
              <a:rPr lang="fr-FR" sz="1200" dirty="0">
                <a:effectLst/>
                <a:hlinkClick r:id="rId6"/>
              </a:rPr>
              <a:t>https://doi.org/10.3389/fmars.2021.610397</a:t>
            </a:r>
            <a:endParaRPr lang="fr-FR" sz="1200" dirty="0">
              <a:effectLst/>
            </a:endParaRPr>
          </a:p>
          <a:p>
            <a:pPr marL="0" indent="0">
              <a:buNone/>
            </a:pPr>
            <a:r>
              <a:rPr lang="fr-FR" sz="1200" i="1" dirty="0">
                <a:effectLst/>
              </a:rPr>
              <a:t>« Derrière le blob, la recherche », une expérience de science participative du CNRS | CNRS</a:t>
            </a:r>
            <a:r>
              <a:rPr lang="fr-FR" sz="1200" dirty="0">
                <a:effectLst/>
              </a:rPr>
              <a:t>. (2021, novembre). [Institutionnel]. CNRS. </a:t>
            </a:r>
            <a:r>
              <a:rPr lang="fr-FR" sz="1200" dirty="0">
                <a:effectLst/>
                <a:hlinkClick r:id="rId7"/>
              </a:rPr>
              <a:t>https://www.cnrs.fr/fr/cnrsinfo/derriere-le-blob-la-recherche-une-experience-de-science-participative-du-cnrs</a:t>
            </a:r>
            <a:endParaRPr lang="fr-FR" sz="1200" dirty="0">
              <a:effectLst/>
            </a:endParaRPr>
          </a:p>
          <a:p>
            <a:pPr marL="0" indent="0">
              <a:buNone/>
            </a:pPr>
            <a:r>
              <a:rPr lang="en-US" sz="1200" dirty="0"/>
              <a:t>De Vries, M., Land-Zandstra, A. and </a:t>
            </a:r>
            <a:r>
              <a:rPr lang="en-US" sz="1200" dirty="0" err="1"/>
              <a:t>Smeets</a:t>
            </a:r>
            <a:r>
              <a:rPr lang="en-US" sz="1200" dirty="0"/>
              <a:t>, I., 2019. Citizen Scientists’ Preferences for Communication of Scientific Output: A Literature Review. Citizen Science: Theory and Practice, 4(1), p.2. DOI: </a:t>
            </a:r>
            <a:r>
              <a:rPr lang="en-US" sz="1200" dirty="0">
                <a:hlinkClick r:id="rId8">
                  <a:extLst>
                    <a:ext uri="{A12FA001-AC4F-418D-AE19-62706E023703}">
                      <ahyp:hlinkClr xmlns:ahyp="http://schemas.microsoft.com/office/drawing/2018/hyperlinkcolor" val="tx"/>
                    </a:ext>
                  </a:extLst>
                </a:hlinkClick>
              </a:rPr>
              <a:t>http://doi.org/10.5334/cstp.136</a:t>
            </a:r>
            <a:endParaRPr lang="en-US" sz="1200" dirty="0"/>
          </a:p>
          <a:p>
            <a:pPr marL="0" indent="0">
              <a:buNone/>
            </a:pPr>
            <a:r>
              <a:rPr lang="fr-FR" sz="1200" dirty="0" err="1">
                <a:effectLst/>
              </a:rPr>
              <a:t>Dewitte</a:t>
            </a:r>
            <a:r>
              <a:rPr lang="fr-FR" sz="1200" dirty="0">
                <a:effectLst/>
              </a:rPr>
              <a:t>, V. (2021, novembre 25). </a:t>
            </a:r>
            <a:r>
              <a:rPr lang="fr-FR" sz="1200" i="1" dirty="0">
                <a:effectLst/>
              </a:rPr>
              <a:t>Érosion du littoral : L’outil de science participative </a:t>
            </a:r>
            <a:r>
              <a:rPr lang="fr-FR" sz="1200" i="1" dirty="0" err="1">
                <a:effectLst/>
              </a:rPr>
              <a:t>CoastSnap</a:t>
            </a:r>
            <a:r>
              <a:rPr lang="fr-FR" sz="1200" i="1" dirty="0">
                <a:effectLst/>
              </a:rPr>
              <a:t> se déploie en Nouvelle-Aquitaine</a:t>
            </a:r>
            <a:r>
              <a:rPr lang="fr-FR" sz="1200" dirty="0">
                <a:effectLst/>
              </a:rPr>
              <a:t>. </a:t>
            </a:r>
            <a:r>
              <a:rPr lang="fr-FR" sz="1200" dirty="0">
                <a:effectLst/>
                <a:hlinkClick r:id="rId9"/>
              </a:rPr>
              <a:t>https://www.sudouest.fr/pyrenees-atlantiques/bayonne/erosion-du-littoral-l-outil-de-science-participative-coastsnap-se-deploie-en-nouvelle-aquitaine-7101909.php</a:t>
            </a:r>
            <a:endParaRPr lang="fr-FR" sz="1200" dirty="0">
              <a:effectLst/>
            </a:endParaRPr>
          </a:p>
          <a:p>
            <a:pPr marL="0" indent="0">
              <a:buNone/>
            </a:pPr>
            <a:r>
              <a:rPr lang="fr-FR" sz="1200" i="1" dirty="0" err="1">
                <a:effectLst/>
              </a:rPr>
              <a:t>DipSO</a:t>
            </a:r>
            <a:r>
              <a:rPr lang="fr-FR" sz="1200" i="1" dirty="0">
                <a:effectLst/>
              </a:rPr>
              <a:t> - ... En sciences et recherches participatives</a:t>
            </a:r>
            <a:r>
              <a:rPr lang="fr-FR" sz="1200" dirty="0">
                <a:effectLst/>
              </a:rPr>
              <a:t>. (s. d.). </a:t>
            </a:r>
            <a:r>
              <a:rPr lang="fr-FR" sz="1200" dirty="0">
                <a:effectLst/>
                <a:hlinkClick r:id="rId10"/>
              </a:rPr>
              <a:t>https://www6.inrae.fr/dipso/Notre-offre-de-services/en-sciences-et-recherches-participatives</a:t>
            </a:r>
            <a:endParaRPr lang="fr-FR" sz="1200" dirty="0">
              <a:effectLst/>
            </a:endParaRPr>
          </a:p>
          <a:p>
            <a:pPr marL="0" indent="0">
              <a:buNone/>
            </a:pPr>
            <a:r>
              <a:rPr lang="fr-FR" sz="1200" i="1" dirty="0">
                <a:effectLst/>
              </a:rPr>
              <a:t>DNOSES</a:t>
            </a:r>
            <a:r>
              <a:rPr lang="fr-FR" sz="1200" dirty="0">
                <a:effectLst/>
              </a:rPr>
              <a:t>. (s. d.). DNOSES. </a:t>
            </a:r>
            <a:r>
              <a:rPr lang="fr-FR" sz="1200" dirty="0">
                <a:effectLst/>
                <a:hlinkClick r:id="rId11"/>
              </a:rPr>
              <a:t>https://dnoses.eu/</a:t>
            </a:r>
            <a:endParaRPr lang="fr-FR" sz="1200" dirty="0">
              <a:effectLst/>
            </a:endParaRPr>
          </a:p>
          <a:p>
            <a:pPr marL="0" indent="0">
              <a:buNone/>
            </a:pPr>
            <a:r>
              <a:rPr lang="fr-FR" sz="1200" dirty="0" err="1">
                <a:effectLst/>
              </a:rPr>
              <a:t>Domroese</a:t>
            </a:r>
            <a:r>
              <a:rPr lang="fr-FR" sz="1200" dirty="0">
                <a:effectLst/>
              </a:rPr>
              <a:t>, M. C., &amp; Johnson, E. A. (2017). </a:t>
            </a:r>
            <a:r>
              <a:rPr lang="fr-FR" sz="1200" dirty="0" err="1">
                <a:effectLst/>
              </a:rPr>
              <a:t>Why</a:t>
            </a:r>
            <a:r>
              <a:rPr lang="fr-FR" sz="1200" dirty="0">
                <a:effectLst/>
              </a:rPr>
              <a:t> </a:t>
            </a:r>
            <a:r>
              <a:rPr lang="fr-FR" sz="1200" dirty="0" err="1">
                <a:effectLst/>
              </a:rPr>
              <a:t>watch</a:t>
            </a:r>
            <a:r>
              <a:rPr lang="fr-FR" sz="1200" dirty="0">
                <a:effectLst/>
              </a:rPr>
              <a:t> </a:t>
            </a:r>
            <a:r>
              <a:rPr lang="fr-FR" sz="1200" dirty="0" err="1">
                <a:effectLst/>
              </a:rPr>
              <a:t>bees</a:t>
            </a:r>
            <a:r>
              <a:rPr lang="fr-FR" sz="1200" dirty="0">
                <a:effectLst/>
              </a:rPr>
              <a:t>? Motivations of </a:t>
            </a:r>
            <a:r>
              <a:rPr lang="fr-FR" sz="1200" dirty="0" err="1">
                <a:effectLst/>
              </a:rPr>
              <a:t>citizen</a:t>
            </a:r>
            <a:r>
              <a:rPr lang="fr-FR" sz="1200" dirty="0">
                <a:effectLst/>
              </a:rPr>
              <a:t> science </a:t>
            </a:r>
            <a:r>
              <a:rPr lang="fr-FR" sz="1200" dirty="0" err="1">
                <a:effectLst/>
              </a:rPr>
              <a:t>volunteers</a:t>
            </a:r>
            <a:r>
              <a:rPr lang="fr-FR" sz="1200" dirty="0">
                <a:effectLst/>
              </a:rPr>
              <a:t> in the Great </a:t>
            </a:r>
            <a:r>
              <a:rPr lang="fr-FR" sz="1200" dirty="0" err="1">
                <a:effectLst/>
              </a:rPr>
              <a:t>Pollinator</a:t>
            </a:r>
            <a:r>
              <a:rPr lang="fr-FR" sz="1200" dirty="0">
                <a:effectLst/>
              </a:rPr>
              <a:t> Project. </a:t>
            </a:r>
            <a:r>
              <a:rPr lang="fr-FR" sz="1200" dirty="0" err="1">
                <a:effectLst/>
              </a:rPr>
              <a:t>Biological</a:t>
            </a:r>
            <a:r>
              <a:rPr lang="fr-FR" sz="1200" dirty="0">
                <a:effectLst/>
              </a:rPr>
              <a:t> Conservation, 208, 40‑47. </a:t>
            </a:r>
            <a:r>
              <a:rPr lang="fr-FR" sz="1200" dirty="0">
                <a:effectLst/>
                <a:hlinkClick r:id="rId12"/>
              </a:rPr>
              <a:t>https://doi.org/10.1016/j.biocon.2016.08.020</a:t>
            </a:r>
            <a:endParaRPr lang="fr-FR" sz="1200" dirty="0">
              <a:effectLst/>
            </a:endParaRPr>
          </a:p>
        </p:txBody>
      </p:sp>
    </p:spTree>
    <p:extLst>
      <p:ext uri="{BB962C8B-B14F-4D97-AF65-F5344CB8AC3E}">
        <p14:creationId xmlns:p14="http://schemas.microsoft.com/office/powerpoint/2010/main" val="9434141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EF6679-762D-4AD5-B5A5-E3E97EC40CC4}"/>
              </a:ext>
            </a:extLst>
          </p:cNvPr>
          <p:cNvSpPr>
            <a:spLocks noGrp="1"/>
          </p:cNvSpPr>
          <p:nvPr>
            <p:ph idx="1"/>
          </p:nvPr>
        </p:nvSpPr>
        <p:spPr>
          <a:xfrm>
            <a:off x="1261730" y="573515"/>
            <a:ext cx="9902456" cy="6018672"/>
          </a:xfrm>
        </p:spPr>
        <p:txBody>
          <a:bodyPr>
            <a:normAutofit fontScale="62500" lnSpcReduction="20000"/>
          </a:bodyPr>
          <a:lstStyle/>
          <a:p>
            <a:pPr marL="0" indent="0">
              <a:buNone/>
            </a:pPr>
            <a:r>
              <a:rPr lang="fr-FR" sz="2400" dirty="0"/>
              <a:t>ECSA. (2016). </a:t>
            </a:r>
            <a:r>
              <a:rPr lang="fr-FR" sz="2400" dirty="0" err="1"/>
              <a:t>Ten</a:t>
            </a:r>
            <a:r>
              <a:rPr lang="fr-FR" sz="2400" dirty="0"/>
              <a:t> Principles in Citizen Science. ECSA</a:t>
            </a:r>
            <a:r>
              <a:rPr lang="fr-FR" sz="2000" i="1" dirty="0"/>
              <a:t>. </a:t>
            </a:r>
            <a:r>
              <a:rPr lang="fr-FR" sz="2000" dirty="0">
                <a:effectLst/>
                <a:hlinkClick r:id="rId2"/>
              </a:rPr>
              <a:t>https://ecsa.citizen-science.net/wp-content/uploads/2021/05/ECSA_Ten_principles_of_CS_French.pdf</a:t>
            </a:r>
            <a:endParaRPr lang="fr-FR" sz="2000" dirty="0">
              <a:effectLst/>
            </a:endParaRPr>
          </a:p>
          <a:p>
            <a:pPr marL="0" indent="0">
              <a:buNone/>
            </a:pPr>
            <a:r>
              <a:rPr lang="fr-FR" dirty="0">
                <a:effectLst/>
              </a:rPr>
              <a:t>Ernst, E. (s. d.). Survey on Citizen Science </a:t>
            </a:r>
            <a:r>
              <a:rPr lang="fr-FR" dirty="0" err="1">
                <a:effectLst/>
              </a:rPr>
              <a:t>funding</a:t>
            </a:r>
            <a:r>
              <a:rPr lang="fr-FR" dirty="0">
                <a:effectLst/>
              </a:rPr>
              <a:t> in the Social Sciences and </a:t>
            </a:r>
            <a:r>
              <a:rPr lang="fr-FR" dirty="0" err="1">
                <a:effectLst/>
              </a:rPr>
              <a:t>Humanities</a:t>
            </a:r>
            <a:r>
              <a:rPr lang="fr-FR" dirty="0">
                <a:effectLst/>
              </a:rPr>
              <a:t> [Billet]. </a:t>
            </a:r>
            <a:r>
              <a:rPr lang="fr-FR" i="1" dirty="0">
                <a:effectLst/>
              </a:rPr>
              <a:t>OPERAS</a:t>
            </a:r>
            <a:r>
              <a:rPr lang="fr-FR" dirty="0">
                <a:effectLst/>
              </a:rPr>
              <a:t>. </a:t>
            </a:r>
            <a:r>
              <a:rPr lang="fr-FR" dirty="0">
                <a:effectLst/>
                <a:hlinkClick r:id="rId3"/>
              </a:rPr>
              <a:t>https://operas.hypotheses.org/4592</a:t>
            </a:r>
            <a:endParaRPr lang="fr-FR" dirty="0">
              <a:effectLst/>
            </a:endParaRPr>
          </a:p>
          <a:p>
            <a:pPr marL="0" indent="0">
              <a:buNone/>
            </a:pPr>
            <a:r>
              <a:rPr lang="fr-FR" i="1" dirty="0" err="1">
                <a:effectLst/>
              </a:rPr>
              <a:t>EU-Citizen.Science</a:t>
            </a:r>
            <a:r>
              <a:rPr lang="fr-FR" dirty="0">
                <a:effectLst/>
              </a:rPr>
              <a:t>. (s. d.). </a:t>
            </a:r>
            <a:r>
              <a:rPr lang="fr-FR" dirty="0">
                <a:effectLst/>
                <a:hlinkClick r:id="rId4"/>
              </a:rPr>
              <a:t>https://eu-citizen.science/</a:t>
            </a:r>
            <a:endParaRPr lang="fr-FR" dirty="0">
              <a:effectLst/>
            </a:endParaRPr>
          </a:p>
          <a:p>
            <a:pPr marL="0" indent="0">
              <a:buNone/>
            </a:pPr>
            <a:r>
              <a:rPr lang="fr-FR" dirty="0">
                <a:effectLst/>
              </a:rPr>
              <a:t>Foucart, J. (2018). </a:t>
            </a:r>
            <a:r>
              <a:rPr lang="fr-FR" dirty="0" err="1">
                <a:effectLst/>
              </a:rPr>
              <a:t>Scientificity</a:t>
            </a:r>
            <a:r>
              <a:rPr lang="fr-FR" dirty="0">
                <a:effectLst/>
              </a:rPr>
              <a:t> </a:t>
            </a:r>
            <a:r>
              <a:rPr lang="fr-FR" dirty="0" err="1">
                <a:effectLst/>
              </a:rPr>
              <a:t>Schemes</a:t>
            </a:r>
            <a:r>
              <a:rPr lang="fr-FR" dirty="0">
                <a:effectLst/>
              </a:rPr>
              <a:t> and &amp;#8220;Participatory and/or Collaborative </a:t>
            </a:r>
            <a:r>
              <a:rPr lang="fr-FR" dirty="0" err="1">
                <a:effectLst/>
              </a:rPr>
              <a:t>Research</a:t>
            </a:r>
            <a:r>
              <a:rPr lang="fr-FR" dirty="0">
                <a:effectLst/>
              </a:rPr>
              <a:t>&amp;#8221; </a:t>
            </a:r>
            <a:r>
              <a:rPr lang="fr-FR" i="1" dirty="0" err="1">
                <a:effectLst/>
              </a:rPr>
              <a:t>Pensee</a:t>
            </a:r>
            <a:r>
              <a:rPr lang="fr-FR" i="1" dirty="0">
                <a:effectLst/>
              </a:rPr>
              <a:t> plurielle</a:t>
            </a:r>
            <a:r>
              <a:rPr lang="fr-FR" dirty="0">
                <a:effectLst/>
              </a:rPr>
              <a:t>, </a:t>
            </a:r>
            <a:r>
              <a:rPr lang="fr-FR" i="1" dirty="0">
                <a:effectLst/>
              </a:rPr>
              <a:t>48</a:t>
            </a:r>
            <a:r>
              <a:rPr lang="fr-FR" dirty="0">
                <a:effectLst/>
              </a:rPr>
              <a:t>(2), 23‑36.</a:t>
            </a:r>
          </a:p>
          <a:p>
            <a:pPr marL="0" indent="0">
              <a:buNone/>
            </a:pPr>
            <a:r>
              <a:rPr lang="fr-FR" dirty="0">
                <a:effectLst/>
              </a:rPr>
              <a:t>Fromont, N. (2014). Les sciences participatives au service de la gestion du littoral : L’observatoire citoyen </a:t>
            </a:r>
            <a:r>
              <a:rPr lang="fr-FR" dirty="0" err="1">
                <a:effectLst/>
              </a:rPr>
              <a:t>MedObs-sub</a:t>
            </a:r>
            <a:r>
              <a:rPr lang="fr-FR" dirty="0">
                <a:effectLst/>
              </a:rPr>
              <a:t>. </a:t>
            </a:r>
            <a:r>
              <a:rPr lang="fr-FR" i="1" dirty="0">
                <a:effectLst/>
              </a:rPr>
              <a:t>Pour</a:t>
            </a:r>
            <a:r>
              <a:rPr lang="fr-FR" dirty="0">
                <a:effectLst/>
              </a:rPr>
              <a:t>, </a:t>
            </a:r>
            <a:r>
              <a:rPr lang="fr-FR" i="1" dirty="0">
                <a:effectLst/>
              </a:rPr>
              <a:t>223</a:t>
            </a:r>
            <a:r>
              <a:rPr lang="fr-FR" dirty="0">
                <a:effectLst/>
              </a:rPr>
              <a:t>(3), 69‑77.</a:t>
            </a:r>
          </a:p>
          <a:p>
            <a:pPr marL="0" indent="0">
              <a:buNone/>
            </a:pPr>
            <a:r>
              <a:rPr lang="fr-FR" dirty="0" err="1">
                <a:effectLst/>
              </a:rPr>
              <a:t>Godrie</a:t>
            </a:r>
            <a:r>
              <a:rPr lang="fr-FR" dirty="0">
                <a:effectLst/>
              </a:rPr>
              <a:t>, B., &amp; Heck, I. (2021). chapitre 29 : L’approche participative, la recherche-action et leurs principales stratégies d’enquête et d’inclusion des groupes subalternisés. In F. Piron &amp; E. Arsenault, </a:t>
            </a:r>
            <a:r>
              <a:rPr lang="fr-FR" i="1" dirty="0">
                <a:effectLst/>
              </a:rPr>
              <a:t>Guide décolonisé et universel de formation à la recherche en sciences sociales et humaines</a:t>
            </a:r>
            <a:r>
              <a:rPr lang="fr-FR" dirty="0">
                <a:effectLst/>
              </a:rPr>
              <a:t>. Éditions science et bien commun. </a:t>
            </a:r>
            <a:r>
              <a:rPr lang="fr-FR" dirty="0">
                <a:effectLst/>
                <a:hlinkClick r:id="rId5"/>
              </a:rPr>
              <a:t>https://scienceetbiencommun.pressbooks.pub/projetthese/chapter/methodes-de-recherche-participative-recherche-action-et-sciences-citoyennes/</a:t>
            </a:r>
            <a:endParaRPr lang="fr-FR" dirty="0">
              <a:effectLst/>
            </a:endParaRPr>
          </a:p>
          <a:p>
            <a:pPr marL="0" indent="0">
              <a:buNone/>
            </a:pPr>
            <a:r>
              <a:rPr lang="fr-FR" dirty="0" err="1">
                <a:effectLst/>
              </a:rPr>
              <a:t>Granjou</a:t>
            </a:r>
            <a:r>
              <a:rPr lang="fr-FR" dirty="0">
                <a:effectLst/>
              </a:rPr>
              <a:t>, C. (2008). « Quand chercheurs et citoyens coproduisent les savoirs et les décisions scientifiques et techniques » (3e conférence internationale “Living </a:t>
            </a:r>
            <a:r>
              <a:rPr lang="fr-FR" dirty="0" err="1">
                <a:effectLst/>
              </a:rPr>
              <a:t>Knowledge</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16</a:t>
            </a:r>
            <a:r>
              <a:rPr lang="fr-FR" dirty="0">
                <a:effectLst/>
              </a:rPr>
              <a:t>(4), 385‑386.</a:t>
            </a:r>
          </a:p>
          <a:p>
            <a:pPr marL="0" indent="0">
              <a:buNone/>
            </a:pPr>
            <a:r>
              <a:rPr lang="fr-FR" dirty="0">
                <a:effectLst/>
              </a:rPr>
              <a:t>Group, L. C. S. W. (2021). </a:t>
            </a:r>
            <a:r>
              <a:rPr lang="fr-FR" i="1" dirty="0">
                <a:effectLst/>
              </a:rPr>
              <a:t>Citizen Science </a:t>
            </a:r>
            <a:r>
              <a:rPr lang="fr-FR" i="1" dirty="0" err="1">
                <a:effectLst/>
              </a:rPr>
              <a:t>Skilling</a:t>
            </a:r>
            <a:r>
              <a:rPr lang="fr-FR" i="1" dirty="0">
                <a:effectLst/>
              </a:rPr>
              <a:t> for Library Staff, </a:t>
            </a:r>
            <a:r>
              <a:rPr lang="fr-FR" i="1" dirty="0" err="1">
                <a:effectLst/>
              </a:rPr>
              <a:t>Researchers</a:t>
            </a:r>
            <a:r>
              <a:rPr lang="fr-FR" i="1" dirty="0">
                <a:effectLst/>
              </a:rPr>
              <a:t>, and the Public</a:t>
            </a:r>
            <a:r>
              <a:rPr lang="fr-FR" dirty="0">
                <a:effectLst/>
              </a:rPr>
              <a:t>. LIBER Citizen Science </a:t>
            </a:r>
            <a:r>
              <a:rPr lang="fr-FR" dirty="0" err="1">
                <a:effectLst/>
              </a:rPr>
              <a:t>Working</a:t>
            </a:r>
            <a:r>
              <a:rPr lang="fr-FR" dirty="0">
                <a:effectLst/>
              </a:rPr>
              <a:t> Group. </a:t>
            </a:r>
            <a:r>
              <a:rPr lang="fr-FR" dirty="0">
                <a:effectLst/>
                <a:hlinkClick r:id="rId6"/>
              </a:rPr>
              <a:t>https://doi.org/10.25815/hf0m-2a57</a:t>
            </a:r>
            <a:endParaRPr lang="fr-FR" dirty="0">
              <a:effectLst/>
            </a:endParaRPr>
          </a:p>
          <a:p>
            <a:pPr marL="0" indent="0">
              <a:buNone/>
            </a:pPr>
            <a:r>
              <a:rPr lang="fr-FR" dirty="0" err="1">
                <a:effectLst/>
              </a:rPr>
              <a:t>Haklay</a:t>
            </a:r>
            <a:r>
              <a:rPr lang="fr-FR" dirty="0">
                <a:effectLst/>
              </a:rPr>
              <a:t>, M. (2018). </a:t>
            </a:r>
            <a:r>
              <a:rPr lang="fr-FR" dirty="0" err="1">
                <a:effectLst/>
              </a:rPr>
              <a:t>Participatory</a:t>
            </a:r>
            <a:r>
              <a:rPr lang="fr-FR" dirty="0">
                <a:effectLst/>
              </a:rPr>
              <a:t> </a:t>
            </a:r>
            <a:r>
              <a:rPr lang="fr-FR" dirty="0" err="1">
                <a:effectLst/>
              </a:rPr>
              <a:t>citizen</a:t>
            </a:r>
            <a:r>
              <a:rPr lang="fr-FR" dirty="0">
                <a:effectLst/>
              </a:rPr>
              <a:t> science. In M. </a:t>
            </a:r>
            <a:r>
              <a:rPr lang="fr-FR" dirty="0" err="1">
                <a:effectLst/>
              </a:rPr>
              <a:t>Haklay</a:t>
            </a:r>
            <a:r>
              <a:rPr lang="fr-FR" dirty="0">
                <a:effectLst/>
              </a:rPr>
              <a:t>, S. Hecker, A. </a:t>
            </a:r>
            <a:r>
              <a:rPr lang="fr-FR" dirty="0" err="1">
                <a:effectLst/>
              </a:rPr>
              <a:t>Bowser</a:t>
            </a:r>
            <a:r>
              <a:rPr lang="fr-FR" dirty="0">
                <a:effectLst/>
              </a:rPr>
              <a:t>, Z. </a:t>
            </a:r>
            <a:r>
              <a:rPr lang="fr-FR" dirty="0" err="1">
                <a:effectLst/>
              </a:rPr>
              <a:t>Makuch</a:t>
            </a:r>
            <a:r>
              <a:rPr lang="fr-FR" dirty="0">
                <a:effectLst/>
              </a:rPr>
              <a:t>, J. Vogel, &amp; A. Bonn (</a:t>
            </a:r>
            <a:r>
              <a:rPr lang="fr-FR" dirty="0" err="1">
                <a:effectLst/>
              </a:rPr>
              <a:t>Éds</a:t>
            </a:r>
            <a:r>
              <a:rPr lang="fr-FR" dirty="0">
                <a:effectLst/>
              </a:rPr>
              <a:t>.), </a:t>
            </a:r>
            <a:r>
              <a:rPr lang="fr-FR" i="1" dirty="0">
                <a:effectLst/>
              </a:rPr>
              <a:t>Citizen Science</a:t>
            </a:r>
            <a:r>
              <a:rPr lang="fr-FR" dirty="0">
                <a:effectLst/>
              </a:rPr>
              <a:t> (p. 52‑62). UCL </a:t>
            </a:r>
            <a:r>
              <a:rPr lang="fr-FR" dirty="0" err="1">
                <a:effectLst/>
              </a:rPr>
              <a:t>Press</a:t>
            </a:r>
            <a:r>
              <a:rPr lang="fr-FR" dirty="0">
                <a:effectLst/>
              </a:rPr>
              <a:t>. </a:t>
            </a:r>
            <a:r>
              <a:rPr lang="fr-FR" dirty="0">
                <a:effectLst/>
                <a:hlinkClick r:id="rId7"/>
              </a:rPr>
              <a:t>https://www.jstor.org/stable/j.ctv550cf2.11</a:t>
            </a:r>
            <a:endParaRPr lang="fr-FR" dirty="0">
              <a:effectLst/>
            </a:endParaRPr>
          </a:p>
          <a:p>
            <a:pPr marL="0" indent="0">
              <a:buNone/>
            </a:pPr>
            <a:r>
              <a:rPr lang="fr-FR" dirty="0">
                <a:effectLst/>
              </a:rPr>
              <a:t>Horst, M., &amp; Irwin, A. (2010). Nations at </a:t>
            </a:r>
            <a:r>
              <a:rPr lang="fr-FR" dirty="0" err="1">
                <a:effectLst/>
              </a:rPr>
              <a:t>Ease</a:t>
            </a:r>
            <a:r>
              <a:rPr lang="fr-FR" dirty="0">
                <a:effectLst/>
              </a:rPr>
              <a:t> </a:t>
            </a:r>
            <a:r>
              <a:rPr lang="fr-FR" dirty="0" err="1">
                <a:effectLst/>
              </a:rPr>
              <a:t>with</a:t>
            </a:r>
            <a:r>
              <a:rPr lang="fr-FR" dirty="0">
                <a:effectLst/>
              </a:rPr>
              <a:t> Radical </a:t>
            </a:r>
            <a:r>
              <a:rPr lang="fr-FR" dirty="0" err="1">
                <a:effectLst/>
              </a:rPr>
              <a:t>Knowledge</a:t>
            </a:r>
            <a:r>
              <a:rPr lang="fr-FR" dirty="0">
                <a:effectLst/>
              </a:rPr>
              <a:t> : On Consensus, </a:t>
            </a:r>
            <a:r>
              <a:rPr lang="fr-FR" dirty="0" err="1">
                <a:effectLst/>
              </a:rPr>
              <a:t>Consensusing</a:t>
            </a:r>
            <a:r>
              <a:rPr lang="fr-FR" dirty="0">
                <a:effectLst/>
              </a:rPr>
              <a:t> and False </a:t>
            </a:r>
            <a:r>
              <a:rPr lang="fr-FR" dirty="0" err="1">
                <a:effectLst/>
              </a:rPr>
              <a:t>Consensusness</a:t>
            </a:r>
            <a:r>
              <a:rPr lang="fr-FR" dirty="0">
                <a:effectLst/>
              </a:rPr>
              <a:t>. </a:t>
            </a:r>
            <a:r>
              <a:rPr lang="fr-FR" i="1" dirty="0">
                <a:effectLst/>
              </a:rPr>
              <a:t>Social </a:t>
            </a:r>
            <a:r>
              <a:rPr lang="fr-FR" i="1" dirty="0" err="1">
                <a:effectLst/>
              </a:rPr>
              <a:t>Studies</a:t>
            </a:r>
            <a:r>
              <a:rPr lang="fr-FR" i="1" dirty="0">
                <a:effectLst/>
              </a:rPr>
              <a:t> of Science</a:t>
            </a:r>
            <a:r>
              <a:rPr lang="fr-FR" dirty="0">
                <a:effectLst/>
              </a:rPr>
              <a:t>, </a:t>
            </a:r>
            <a:r>
              <a:rPr lang="fr-FR" i="1" dirty="0">
                <a:effectLst/>
              </a:rPr>
              <a:t>40</a:t>
            </a:r>
            <a:r>
              <a:rPr lang="fr-FR" dirty="0">
                <a:effectLst/>
              </a:rPr>
              <a:t>(1), 105‑126.</a:t>
            </a:r>
          </a:p>
          <a:p>
            <a:pPr marL="0" indent="0">
              <a:buNone/>
            </a:pPr>
            <a:r>
              <a:rPr lang="fr-FR" dirty="0" err="1">
                <a:effectLst/>
              </a:rPr>
              <a:t>Houllier</a:t>
            </a:r>
            <a:r>
              <a:rPr lang="fr-FR" dirty="0">
                <a:effectLst/>
              </a:rPr>
              <a:t>, F., &amp; </a:t>
            </a:r>
            <a:r>
              <a:rPr lang="fr-FR" dirty="0" err="1">
                <a:effectLst/>
              </a:rPr>
              <a:t>Merilhou-Goudard</a:t>
            </a:r>
            <a:r>
              <a:rPr lang="fr-FR" dirty="0">
                <a:effectLst/>
              </a:rPr>
              <a:t>, J.-B. (2016). </a:t>
            </a:r>
            <a:r>
              <a:rPr lang="fr-FR" i="1" dirty="0">
                <a:effectLst/>
              </a:rPr>
              <a:t>Les sciences participatives en France</a:t>
            </a:r>
            <a:r>
              <a:rPr lang="fr-FR" dirty="0">
                <a:effectLst/>
              </a:rPr>
              <a:t> (p. 63 p.) [</a:t>
            </a:r>
            <a:r>
              <a:rPr lang="fr-FR" dirty="0" err="1">
                <a:effectLst/>
              </a:rPr>
              <a:t>Other</a:t>
            </a:r>
            <a:r>
              <a:rPr lang="fr-FR" dirty="0">
                <a:effectLst/>
              </a:rPr>
              <a:t>]. </a:t>
            </a:r>
            <a:r>
              <a:rPr lang="fr-FR" dirty="0">
                <a:effectLst/>
                <a:hlinkClick r:id="rId8"/>
              </a:rPr>
              <a:t>https://doi.org/10.15454/1.4606201248693647E12</a:t>
            </a:r>
            <a:endParaRPr lang="fr-FR" dirty="0">
              <a:effectLst/>
            </a:endParaRPr>
          </a:p>
          <a:p>
            <a:pPr marL="0" indent="0">
              <a:buNone/>
            </a:pPr>
            <a:r>
              <a:rPr lang="fr-FR" i="1" dirty="0">
                <a:effectLst/>
              </a:rPr>
              <a:t>INRAE – Sciences et recherches participatives – Site de l’Institut national de recherche pour l’agriculture, l’alimentation et l’environnement consacré aux sciences et recherches participatives.</a:t>
            </a:r>
            <a:r>
              <a:rPr lang="fr-FR" dirty="0">
                <a:effectLst/>
              </a:rPr>
              <a:t> (s. d.).  </a:t>
            </a:r>
            <a:r>
              <a:rPr lang="fr-FR" dirty="0">
                <a:effectLst/>
                <a:hlinkClick r:id="rId9"/>
              </a:rPr>
              <a:t>https://ist.blogs.inrae.fr/sciencesparticipatives/</a:t>
            </a:r>
            <a:endParaRPr lang="fr-FR" dirty="0">
              <a:effectLst/>
            </a:endParaRPr>
          </a:p>
          <a:p>
            <a:pPr marL="0" indent="0">
              <a:buNone/>
            </a:pPr>
            <a:r>
              <a:rPr lang="fr-FR" dirty="0">
                <a:effectLst/>
              </a:rPr>
              <a:t>Irwin, A. (2006). The </a:t>
            </a:r>
            <a:r>
              <a:rPr lang="fr-FR" dirty="0" err="1">
                <a:effectLst/>
              </a:rPr>
              <a:t>Politics</a:t>
            </a:r>
            <a:r>
              <a:rPr lang="fr-FR" dirty="0">
                <a:effectLst/>
              </a:rPr>
              <a:t> of Talk : </a:t>
            </a:r>
            <a:r>
              <a:rPr lang="fr-FR" dirty="0" err="1">
                <a:effectLst/>
              </a:rPr>
              <a:t>Coming</a:t>
            </a:r>
            <a:r>
              <a:rPr lang="fr-FR" dirty="0">
                <a:effectLst/>
              </a:rPr>
              <a:t> to </a:t>
            </a:r>
            <a:r>
              <a:rPr lang="fr-FR" dirty="0" err="1">
                <a:effectLst/>
              </a:rPr>
              <a:t>Terms</a:t>
            </a:r>
            <a:r>
              <a:rPr lang="fr-FR" dirty="0">
                <a:effectLst/>
              </a:rPr>
              <a:t> </a:t>
            </a:r>
            <a:r>
              <a:rPr lang="fr-FR" dirty="0" err="1">
                <a:effectLst/>
              </a:rPr>
              <a:t>with</a:t>
            </a:r>
            <a:r>
              <a:rPr lang="fr-FR" dirty="0">
                <a:effectLst/>
              </a:rPr>
              <a:t> the « New » Scientific </a:t>
            </a:r>
            <a:r>
              <a:rPr lang="fr-FR" dirty="0" err="1">
                <a:effectLst/>
              </a:rPr>
              <a:t>Governance</a:t>
            </a:r>
            <a:r>
              <a:rPr lang="fr-FR" dirty="0">
                <a:effectLst/>
              </a:rPr>
              <a:t>. </a:t>
            </a:r>
            <a:r>
              <a:rPr lang="fr-FR" i="1" dirty="0">
                <a:effectLst/>
              </a:rPr>
              <a:t>Social </a:t>
            </a:r>
            <a:r>
              <a:rPr lang="fr-FR" i="1" dirty="0" err="1">
                <a:effectLst/>
              </a:rPr>
              <a:t>Studies</a:t>
            </a:r>
            <a:r>
              <a:rPr lang="fr-FR" i="1" dirty="0">
                <a:effectLst/>
              </a:rPr>
              <a:t> of Science</a:t>
            </a:r>
            <a:r>
              <a:rPr lang="fr-FR" dirty="0">
                <a:effectLst/>
              </a:rPr>
              <a:t>, </a:t>
            </a:r>
            <a:r>
              <a:rPr lang="fr-FR" i="1" dirty="0">
                <a:effectLst/>
              </a:rPr>
              <a:t>36</a:t>
            </a:r>
            <a:r>
              <a:rPr lang="fr-FR" dirty="0">
                <a:effectLst/>
              </a:rPr>
              <a:t>(2), 299‑320.</a:t>
            </a:r>
          </a:p>
          <a:p>
            <a:pPr marL="0" indent="0">
              <a:buNone/>
            </a:pPr>
            <a:r>
              <a:rPr lang="fr-FR" dirty="0">
                <a:effectLst/>
              </a:rPr>
              <a:t>Irwin, A. &amp; Irwin a Staff. (1995). </a:t>
            </a:r>
            <a:r>
              <a:rPr lang="fr-FR" i="1" dirty="0">
                <a:effectLst/>
              </a:rPr>
              <a:t>Citizen science : A </a:t>
            </a:r>
            <a:r>
              <a:rPr lang="fr-FR" i="1" dirty="0" err="1">
                <a:effectLst/>
              </a:rPr>
              <a:t>study</a:t>
            </a:r>
            <a:r>
              <a:rPr lang="fr-FR" i="1" dirty="0">
                <a:effectLst/>
              </a:rPr>
              <a:t> of people, expertise, and </a:t>
            </a:r>
            <a:r>
              <a:rPr lang="fr-FR" i="1" dirty="0" err="1">
                <a:effectLst/>
              </a:rPr>
              <a:t>sustainable</a:t>
            </a:r>
            <a:r>
              <a:rPr lang="fr-FR" i="1" dirty="0">
                <a:effectLst/>
              </a:rPr>
              <a:t> </a:t>
            </a:r>
            <a:r>
              <a:rPr lang="fr-FR" i="1" dirty="0" err="1">
                <a:effectLst/>
              </a:rPr>
              <a:t>development</a:t>
            </a:r>
            <a:r>
              <a:rPr lang="fr-FR" dirty="0">
                <a:effectLst/>
              </a:rPr>
              <a:t>. Routledge.</a:t>
            </a:r>
          </a:p>
          <a:p>
            <a:pPr marL="0" indent="0">
              <a:buNone/>
            </a:pPr>
            <a:endParaRPr lang="fr-FR" dirty="0">
              <a:effectLst/>
            </a:endParaRPr>
          </a:p>
        </p:txBody>
      </p:sp>
    </p:spTree>
    <p:extLst>
      <p:ext uri="{BB962C8B-B14F-4D97-AF65-F5344CB8AC3E}">
        <p14:creationId xmlns:p14="http://schemas.microsoft.com/office/powerpoint/2010/main" val="42841001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1096343-AC0F-4655-8A3F-438C595FE231}"/>
              </a:ext>
            </a:extLst>
          </p:cNvPr>
          <p:cNvSpPr>
            <a:spLocks noGrp="1"/>
          </p:cNvSpPr>
          <p:nvPr>
            <p:ph idx="1"/>
          </p:nvPr>
        </p:nvSpPr>
        <p:spPr>
          <a:xfrm>
            <a:off x="1295400" y="211282"/>
            <a:ext cx="9601200" cy="6435436"/>
          </a:xfrm>
        </p:spPr>
        <p:txBody>
          <a:bodyPr>
            <a:normAutofit fontScale="70000" lnSpcReduction="20000"/>
          </a:bodyPr>
          <a:lstStyle/>
          <a:p>
            <a:pPr marL="0" indent="0">
              <a:buNone/>
            </a:pPr>
            <a:r>
              <a:rPr lang="fr-FR" sz="2000" dirty="0" err="1">
                <a:effectLst/>
              </a:rPr>
              <a:t>Jennett</a:t>
            </a:r>
            <a:r>
              <a:rPr lang="fr-FR" sz="2000" dirty="0">
                <a:effectLst/>
              </a:rPr>
              <a:t>, C., </a:t>
            </a:r>
            <a:r>
              <a:rPr lang="fr-FR" sz="2000" dirty="0" err="1">
                <a:effectLst/>
              </a:rPr>
              <a:t>Kloetzer</a:t>
            </a:r>
            <a:r>
              <a:rPr lang="fr-FR" sz="2000" dirty="0">
                <a:effectLst/>
              </a:rPr>
              <a:t>, L., Schneider, D., </a:t>
            </a:r>
            <a:r>
              <a:rPr lang="fr-FR" sz="2000" dirty="0" err="1">
                <a:effectLst/>
              </a:rPr>
              <a:t>Iacovides</a:t>
            </a:r>
            <a:r>
              <a:rPr lang="fr-FR" sz="2000" dirty="0">
                <a:effectLst/>
              </a:rPr>
              <a:t>, I., Cox, A., Gold, M., Fuchs, B., </a:t>
            </a:r>
            <a:r>
              <a:rPr lang="fr-FR" sz="2000" dirty="0" err="1">
                <a:effectLst/>
              </a:rPr>
              <a:t>Eveleigh</a:t>
            </a:r>
            <a:r>
              <a:rPr lang="fr-FR" sz="2000" dirty="0">
                <a:effectLst/>
              </a:rPr>
              <a:t>, A., Mathieu, K., </a:t>
            </a:r>
            <a:r>
              <a:rPr lang="fr-FR" sz="2000" dirty="0" err="1">
                <a:effectLst/>
              </a:rPr>
              <a:t>Ajani</a:t>
            </a:r>
            <a:r>
              <a:rPr lang="fr-FR" sz="2000" dirty="0">
                <a:effectLst/>
              </a:rPr>
              <a:t>, Z., &amp; Talsi, Y. (2016). Motivations, </a:t>
            </a:r>
            <a:r>
              <a:rPr lang="fr-FR" sz="2000" dirty="0" err="1">
                <a:effectLst/>
              </a:rPr>
              <a:t>learning</a:t>
            </a:r>
            <a:r>
              <a:rPr lang="fr-FR" sz="2000" dirty="0">
                <a:effectLst/>
              </a:rPr>
              <a:t> and </a:t>
            </a:r>
            <a:r>
              <a:rPr lang="fr-FR" sz="2000" dirty="0" err="1">
                <a:effectLst/>
              </a:rPr>
              <a:t>creativity</a:t>
            </a:r>
            <a:r>
              <a:rPr lang="fr-FR" sz="2000" dirty="0">
                <a:effectLst/>
              </a:rPr>
              <a:t> in online </a:t>
            </a:r>
            <a:r>
              <a:rPr lang="fr-FR" sz="2000" dirty="0" err="1">
                <a:effectLst/>
              </a:rPr>
              <a:t>citizen</a:t>
            </a:r>
            <a:r>
              <a:rPr lang="fr-FR" sz="2000" dirty="0">
                <a:effectLst/>
              </a:rPr>
              <a:t> science. Journal of Science Communication, 15(3), A05. </a:t>
            </a:r>
            <a:r>
              <a:rPr lang="fr-FR" sz="2000" dirty="0">
                <a:effectLst/>
                <a:hlinkClick r:id="rId2"/>
              </a:rPr>
              <a:t>https://doi.org/10.22323/2.15030205</a:t>
            </a:r>
            <a:endParaRPr lang="fr-FR" sz="2000" dirty="0">
              <a:effectLst/>
            </a:endParaRPr>
          </a:p>
          <a:p>
            <a:pPr marL="0" indent="0">
              <a:buNone/>
            </a:pPr>
            <a:r>
              <a:rPr lang="fr-FR" dirty="0" err="1">
                <a:effectLst/>
              </a:rPr>
              <a:t>Jankowski</a:t>
            </a:r>
            <a:r>
              <a:rPr lang="fr-FR" dirty="0">
                <a:effectLst/>
              </a:rPr>
              <a:t>, F., &amp; </a:t>
            </a:r>
            <a:r>
              <a:rPr lang="fr-FR" dirty="0" err="1">
                <a:effectLst/>
              </a:rPr>
              <a:t>Marec</a:t>
            </a:r>
            <a:r>
              <a:rPr lang="fr-FR" dirty="0">
                <a:effectLst/>
              </a:rPr>
              <a:t>, J. L. (2014). </a:t>
            </a:r>
            <a:r>
              <a:rPr lang="fr-FR" dirty="0" err="1">
                <a:effectLst/>
              </a:rPr>
              <a:t>Legitimation</a:t>
            </a:r>
            <a:r>
              <a:rPr lang="fr-FR" dirty="0">
                <a:effectLst/>
              </a:rPr>
              <a:t> of </a:t>
            </a:r>
            <a:r>
              <a:rPr lang="fr-FR" dirty="0" err="1">
                <a:effectLst/>
              </a:rPr>
              <a:t>environmental</a:t>
            </a:r>
            <a:r>
              <a:rPr lang="fr-FR" dirty="0">
                <a:effectLst/>
              </a:rPr>
              <a:t> </a:t>
            </a:r>
            <a:r>
              <a:rPr lang="fr-FR" dirty="0" err="1">
                <a:effectLst/>
              </a:rPr>
              <a:t>knowledge</a:t>
            </a:r>
            <a:r>
              <a:rPr lang="fr-FR" dirty="0">
                <a:effectLst/>
              </a:rPr>
              <a:t> in a participative </a:t>
            </a:r>
            <a:r>
              <a:rPr lang="fr-FR" dirty="0" err="1">
                <a:effectLst/>
              </a:rPr>
              <a:t>research</a:t>
            </a:r>
            <a:r>
              <a:rPr lang="fr-FR" dirty="0">
                <a:effectLst/>
              </a:rPr>
              <a:t> </a:t>
            </a:r>
            <a:r>
              <a:rPr lang="fr-FR" dirty="0" err="1">
                <a:effectLst/>
              </a:rPr>
              <a:t>project</a:t>
            </a:r>
            <a:r>
              <a:rPr lang="fr-FR" dirty="0">
                <a:effectLst/>
              </a:rPr>
              <a:t> in </a:t>
            </a:r>
            <a:r>
              <a:rPr lang="fr-FR" dirty="0" err="1">
                <a:effectLst/>
              </a:rPr>
              <a:t>Senegal</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22</a:t>
            </a:r>
            <a:r>
              <a:rPr lang="fr-FR" dirty="0">
                <a:effectLst/>
              </a:rPr>
              <a:t>(1), 15‑22.</a:t>
            </a:r>
          </a:p>
          <a:p>
            <a:pPr marL="0" indent="0">
              <a:buNone/>
            </a:pPr>
            <a:r>
              <a:rPr lang="fr-FR" sz="2000" dirty="0">
                <a:effectLst/>
              </a:rPr>
              <a:t>Jordan </a:t>
            </a:r>
            <a:r>
              <a:rPr lang="fr-FR" sz="2000" dirty="0" err="1">
                <a:effectLst/>
              </a:rPr>
              <a:t>Raddick</a:t>
            </a:r>
            <a:r>
              <a:rPr lang="fr-FR" sz="2000" dirty="0">
                <a:effectLst/>
              </a:rPr>
              <a:t>, M., </a:t>
            </a:r>
            <a:r>
              <a:rPr lang="fr-FR" sz="2000" dirty="0" err="1">
                <a:effectLst/>
              </a:rPr>
              <a:t>Bracey</a:t>
            </a:r>
            <a:r>
              <a:rPr lang="fr-FR" sz="2000" dirty="0">
                <a:effectLst/>
              </a:rPr>
              <a:t>, G., Gay, P. L., </a:t>
            </a:r>
            <a:r>
              <a:rPr lang="fr-FR" sz="2000" dirty="0" err="1">
                <a:effectLst/>
              </a:rPr>
              <a:t>Lintott</a:t>
            </a:r>
            <a:r>
              <a:rPr lang="fr-FR" sz="2000" dirty="0">
                <a:effectLst/>
              </a:rPr>
              <a:t>, C. J., Cardamone, C., Murray, P., </a:t>
            </a:r>
            <a:r>
              <a:rPr lang="fr-FR" sz="2000" dirty="0" err="1">
                <a:effectLst/>
              </a:rPr>
              <a:t>Schawinski</a:t>
            </a:r>
            <a:r>
              <a:rPr lang="fr-FR" sz="2000" dirty="0">
                <a:effectLst/>
              </a:rPr>
              <a:t>, K., </a:t>
            </a:r>
            <a:r>
              <a:rPr lang="fr-FR" sz="2000" dirty="0" err="1">
                <a:effectLst/>
              </a:rPr>
              <a:t>Szalay</a:t>
            </a:r>
            <a:r>
              <a:rPr lang="fr-FR" sz="2000" dirty="0">
                <a:effectLst/>
              </a:rPr>
              <a:t>, A. S., &amp; Vandenberg, J. (2013). Galaxy Zoo : Motivations of Citizen Scientists. </a:t>
            </a:r>
            <a:r>
              <a:rPr lang="fr-FR" sz="2000" dirty="0" err="1">
                <a:effectLst/>
              </a:rPr>
              <a:t>Astronomy</a:t>
            </a:r>
            <a:r>
              <a:rPr lang="fr-FR" sz="2000" dirty="0">
                <a:effectLst/>
              </a:rPr>
              <a:t> Education </a:t>
            </a:r>
            <a:r>
              <a:rPr lang="fr-FR" sz="2000" dirty="0" err="1">
                <a:effectLst/>
              </a:rPr>
              <a:t>Review</a:t>
            </a:r>
            <a:r>
              <a:rPr lang="fr-FR" sz="2000" dirty="0">
                <a:effectLst/>
              </a:rPr>
              <a:t>, 12(1). </a:t>
            </a:r>
            <a:r>
              <a:rPr lang="fr-FR" sz="2000" dirty="0">
                <a:effectLst/>
                <a:hlinkClick r:id="rId3"/>
              </a:rPr>
              <a:t>https://doi.org/10.3847/AER2011021</a:t>
            </a:r>
            <a:endParaRPr lang="fr-FR" sz="2000" dirty="0">
              <a:effectLst/>
            </a:endParaRPr>
          </a:p>
          <a:p>
            <a:pPr marL="0" indent="0">
              <a:buNone/>
            </a:pPr>
            <a:r>
              <a:rPr lang="fr-FR" i="1" dirty="0">
                <a:effectLst/>
              </a:rPr>
              <a:t>Kit de démarrage INOSC</a:t>
            </a:r>
            <a:r>
              <a:rPr lang="fr-FR" dirty="0">
                <a:effectLst/>
              </a:rPr>
              <a:t>. (s. d.). Kit de démarrage INOSC. </a:t>
            </a:r>
            <a:r>
              <a:rPr lang="fr-FR" dirty="0">
                <a:effectLst/>
                <a:hlinkClick r:id="rId4"/>
              </a:rPr>
              <a:t>https://www.startyourosc.com/fr/</a:t>
            </a:r>
            <a:endParaRPr lang="fr-FR" dirty="0">
              <a:effectLst/>
            </a:endParaRPr>
          </a:p>
          <a:p>
            <a:pPr marL="0" indent="0">
              <a:buNone/>
            </a:pPr>
            <a:r>
              <a:rPr lang="fr-FR" sz="2000" dirty="0" err="1">
                <a:effectLst/>
              </a:rPr>
              <a:t>Kosmala</a:t>
            </a:r>
            <a:r>
              <a:rPr lang="fr-FR" sz="2000" dirty="0">
                <a:effectLst/>
              </a:rPr>
              <a:t>, M., Wiggins, A., Swanson, A., &amp; Simmons, B. (2016). </a:t>
            </a:r>
            <a:r>
              <a:rPr lang="fr-FR" sz="2000" dirty="0" err="1">
                <a:effectLst/>
              </a:rPr>
              <a:t>Assessing</a:t>
            </a:r>
            <a:r>
              <a:rPr lang="fr-FR" sz="2000" dirty="0">
                <a:effectLst/>
              </a:rPr>
              <a:t> data </a:t>
            </a:r>
            <a:r>
              <a:rPr lang="fr-FR" sz="2000" dirty="0" err="1">
                <a:effectLst/>
              </a:rPr>
              <a:t>quality</a:t>
            </a:r>
            <a:r>
              <a:rPr lang="fr-FR" sz="2000" dirty="0">
                <a:effectLst/>
              </a:rPr>
              <a:t> in </a:t>
            </a:r>
            <a:r>
              <a:rPr lang="fr-FR" sz="2000" dirty="0" err="1">
                <a:effectLst/>
              </a:rPr>
              <a:t>citizen</a:t>
            </a:r>
            <a:r>
              <a:rPr lang="fr-FR" sz="2000" dirty="0">
                <a:effectLst/>
              </a:rPr>
              <a:t> science. </a:t>
            </a:r>
            <a:r>
              <a:rPr lang="fr-FR" sz="2000" dirty="0" err="1">
                <a:effectLst/>
              </a:rPr>
              <a:t>Frontiers</a:t>
            </a:r>
            <a:r>
              <a:rPr lang="fr-FR" sz="2000" dirty="0">
                <a:effectLst/>
              </a:rPr>
              <a:t> in </a:t>
            </a:r>
            <a:r>
              <a:rPr lang="fr-FR" sz="2000" dirty="0" err="1">
                <a:effectLst/>
              </a:rPr>
              <a:t>Ecology</a:t>
            </a:r>
            <a:r>
              <a:rPr lang="fr-FR" sz="2000" dirty="0">
                <a:effectLst/>
              </a:rPr>
              <a:t> and the </a:t>
            </a:r>
            <a:r>
              <a:rPr lang="fr-FR" sz="2000" dirty="0" err="1">
                <a:effectLst/>
              </a:rPr>
              <a:t>Environment</a:t>
            </a:r>
            <a:r>
              <a:rPr lang="fr-FR" sz="2000" dirty="0">
                <a:effectLst/>
              </a:rPr>
              <a:t>, 14(10), 551‑560. </a:t>
            </a:r>
            <a:r>
              <a:rPr lang="fr-FR" sz="2000" dirty="0">
                <a:effectLst/>
                <a:hlinkClick r:id="rId5"/>
              </a:rPr>
              <a:t>https://doi.org/10.1002/fee.1436</a:t>
            </a:r>
            <a:endParaRPr lang="fr-FR" sz="2000" dirty="0">
              <a:effectLst/>
            </a:endParaRPr>
          </a:p>
          <a:p>
            <a:pPr marL="0" indent="0">
              <a:buNone/>
            </a:pPr>
            <a:r>
              <a:rPr lang="fr-FR" dirty="0">
                <a:effectLst/>
              </a:rPr>
              <a:t>Laurent, B. (2011). </a:t>
            </a:r>
            <a:r>
              <a:rPr lang="fr-FR" i="1" dirty="0">
                <a:effectLst/>
              </a:rPr>
              <a:t>13. Un tournant participatif ?</a:t>
            </a:r>
            <a:r>
              <a:rPr lang="fr-FR" dirty="0">
                <a:effectLst/>
              </a:rPr>
              <a:t> La Découverte. </a:t>
            </a:r>
            <a:r>
              <a:rPr lang="fr-FR" dirty="0">
                <a:effectLst/>
                <a:hlinkClick r:id="rId6"/>
              </a:rPr>
              <a:t>https://www.cairn.info/la-democratie-participative--9782707157201-page-246.htm</a:t>
            </a:r>
            <a:endParaRPr lang="fr-FR" dirty="0">
              <a:effectLst/>
            </a:endParaRPr>
          </a:p>
          <a:p>
            <a:pPr marL="0" indent="0">
              <a:buNone/>
            </a:pPr>
            <a:r>
              <a:rPr lang="fr-FR" dirty="0">
                <a:effectLst/>
              </a:rPr>
              <a:t>Legrand, M., </a:t>
            </a:r>
            <a:r>
              <a:rPr lang="fr-FR" dirty="0" err="1">
                <a:effectLst/>
              </a:rPr>
              <a:t>Dozières</a:t>
            </a:r>
            <a:r>
              <a:rPr lang="fr-FR" dirty="0">
                <a:effectLst/>
              </a:rPr>
              <a:t>, A., Dupont, H., </a:t>
            </a:r>
            <a:r>
              <a:rPr lang="fr-FR" dirty="0" err="1">
                <a:effectLst/>
              </a:rPr>
              <a:t>Scapino</a:t>
            </a:r>
            <a:r>
              <a:rPr lang="fr-FR" dirty="0">
                <a:effectLst/>
              </a:rPr>
              <a:t>, J., &amp; </a:t>
            </a:r>
            <a:r>
              <a:rPr lang="fr-FR" dirty="0" err="1">
                <a:effectLst/>
              </a:rPr>
              <a:t>Chlous</a:t>
            </a:r>
            <a:r>
              <a:rPr lang="fr-FR" dirty="0">
                <a:effectLst/>
              </a:rPr>
              <a:t>, F. (2017). A </a:t>
            </a:r>
            <a:r>
              <a:rPr lang="fr-FR" dirty="0" err="1">
                <a:effectLst/>
              </a:rPr>
              <a:t>comparison</a:t>
            </a:r>
            <a:r>
              <a:rPr lang="fr-FR" dirty="0">
                <a:effectLst/>
              </a:rPr>
              <a:t> </a:t>
            </a:r>
            <a:r>
              <a:rPr lang="fr-FR" dirty="0" err="1">
                <a:effectLst/>
              </a:rPr>
              <a:t>between</a:t>
            </a:r>
            <a:r>
              <a:rPr lang="fr-FR" dirty="0">
                <a:effectLst/>
              </a:rPr>
              <a:t> </a:t>
            </a:r>
            <a:r>
              <a:rPr lang="fr-FR" dirty="0" err="1">
                <a:effectLst/>
              </a:rPr>
              <a:t>participatory</a:t>
            </a:r>
            <a:r>
              <a:rPr lang="fr-FR" dirty="0">
                <a:effectLst/>
              </a:rPr>
              <a:t> </a:t>
            </a:r>
            <a:r>
              <a:rPr lang="fr-FR" dirty="0" err="1">
                <a:effectLst/>
              </a:rPr>
              <a:t>research</a:t>
            </a:r>
            <a:r>
              <a:rPr lang="fr-FR" dirty="0">
                <a:effectLst/>
              </a:rPr>
              <a:t> </a:t>
            </a:r>
            <a:r>
              <a:rPr lang="fr-FR" dirty="0" err="1">
                <a:effectLst/>
              </a:rPr>
              <a:t>projects</a:t>
            </a:r>
            <a:r>
              <a:rPr lang="fr-FR" dirty="0">
                <a:effectLst/>
              </a:rPr>
              <a:t> at the French National Museum of Natural </a:t>
            </a:r>
            <a:r>
              <a:rPr lang="fr-FR" dirty="0" err="1">
                <a:effectLst/>
              </a:rPr>
              <a:t>History</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393‑402.</a:t>
            </a:r>
          </a:p>
          <a:p>
            <a:pPr marL="0" indent="0">
              <a:buNone/>
            </a:pPr>
            <a:r>
              <a:rPr lang="fr-FR" sz="2000" dirty="0"/>
              <a:t>Le Guillou, I. (2020, juillet 29). Citizen science </a:t>
            </a:r>
            <a:r>
              <a:rPr lang="fr-FR" sz="2000" dirty="0" err="1"/>
              <a:t>meets</a:t>
            </a:r>
            <a:r>
              <a:rPr lang="fr-FR" sz="2000" dirty="0"/>
              <a:t> science communication. </a:t>
            </a:r>
            <a:r>
              <a:rPr lang="fr-FR" sz="2000" dirty="0" err="1"/>
              <a:t>European</a:t>
            </a:r>
            <a:r>
              <a:rPr lang="fr-FR" sz="2000" dirty="0"/>
              <a:t> Science-Media Hub. </a:t>
            </a:r>
            <a:r>
              <a:rPr lang="fr-FR" sz="2000" dirty="0">
                <a:hlinkClick r:id="rId7">
                  <a:extLst>
                    <a:ext uri="{A12FA001-AC4F-418D-AE19-62706E023703}">
                      <ahyp:hlinkClr xmlns:ahyp="http://schemas.microsoft.com/office/drawing/2018/hyperlinkcolor" val="tx"/>
                    </a:ext>
                  </a:extLst>
                </a:hlinkClick>
              </a:rPr>
              <a:t>http://sciencemediahub.eu/2020/07/29/citizen-science-meets-science-communication/</a:t>
            </a:r>
            <a:endParaRPr lang="fr-FR" sz="2000" dirty="0"/>
          </a:p>
          <a:p>
            <a:pPr marL="0" indent="0">
              <a:buNone/>
            </a:pPr>
            <a:r>
              <a:rPr lang="fr-FR" i="1" dirty="0">
                <a:effectLst/>
              </a:rPr>
              <a:t>Les sciences et recherches participatives à INRAE</a:t>
            </a:r>
            <a:r>
              <a:rPr lang="fr-FR" dirty="0">
                <a:effectLst/>
              </a:rPr>
              <a:t>. (s. d.). INRAE Institutionnel. </a:t>
            </a:r>
            <a:r>
              <a:rPr lang="fr-FR" dirty="0">
                <a:effectLst/>
                <a:hlinkClick r:id="rId8"/>
              </a:rPr>
              <a:t>https://www.inrae.fr/actualites/sciences-recherches-participatives-inrae</a:t>
            </a:r>
            <a:endParaRPr lang="fr-FR" dirty="0">
              <a:effectLst/>
            </a:endParaRPr>
          </a:p>
          <a:p>
            <a:pPr marL="0" indent="0">
              <a:buNone/>
            </a:pPr>
            <a:r>
              <a:rPr lang="fr-FR" i="1" dirty="0">
                <a:effectLst/>
              </a:rPr>
              <a:t>Les sciences participatives au service des sols</a:t>
            </a:r>
            <a:r>
              <a:rPr lang="fr-FR" dirty="0">
                <a:effectLst/>
              </a:rPr>
              <a:t>. (s. d.). INRAE Institutionnel. </a:t>
            </a:r>
            <a:r>
              <a:rPr lang="fr-FR" dirty="0">
                <a:effectLst/>
                <a:hlinkClick r:id="rId9"/>
              </a:rPr>
              <a:t>https://www.inrae.fr/actualites/sciences-participatives-au-service-sols</a:t>
            </a:r>
            <a:endParaRPr lang="fr-FR" dirty="0">
              <a:effectLst/>
            </a:endParaRPr>
          </a:p>
          <a:p>
            <a:pPr marL="0" indent="0">
              <a:buNone/>
            </a:pPr>
            <a:r>
              <a:rPr lang="fr-FR" dirty="0">
                <a:effectLst/>
              </a:rPr>
              <a:t>LIBER Europe. (2021). </a:t>
            </a:r>
            <a:r>
              <a:rPr lang="fr-FR" i="1" dirty="0">
                <a:effectLst/>
              </a:rPr>
              <a:t>Citizen Science « Single point of contact ».</a:t>
            </a:r>
            <a:r>
              <a:rPr lang="fr-FR" dirty="0">
                <a:effectLst/>
              </a:rPr>
              <a:t> </a:t>
            </a:r>
            <a:r>
              <a:rPr lang="fr-FR" dirty="0">
                <a:effectLst/>
                <a:hlinkClick r:id="rId10"/>
              </a:rPr>
              <a:t>https://www.youtube.com/watch?v=ENu4pJG-3FA</a:t>
            </a:r>
            <a:endParaRPr lang="fr-FR" dirty="0">
              <a:effectLst/>
            </a:endParaRPr>
          </a:p>
          <a:p>
            <a:pPr marL="0" indent="0">
              <a:buNone/>
            </a:pPr>
            <a:r>
              <a:rPr lang="fr-FR" dirty="0">
                <a:effectLst/>
              </a:rPr>
              <a:t>Madelin, M. (2020). </a:t>
            </a:r>
            <a:r>
              <a:rPr lang="fr-FR" i="1" dirty="0">
                <a:effectLst/>
              </a:rPr>
              <a:t>Chapitre 7. La géographie biophysique participative</a:t>
            </a:r>
            <a:r>
              <a:rPr lang="fr-FR" dirty="0">
                <a:effectLst/>
              </a:rPr>
              <a:t>. Armand Colin. </a:t>
            </a:r>
            <a:r>
              <a:rPr lang="fr-FR" dirty="0">
                <a:effectLst/>
                <a:hlinkClick r:id="rId11"/>
              </a:rPr>
              <a:t>https://www.cairn.info/geographie-de-l-environnement--9782200627010-page-95.htm</a:t>
            </a:r>
            <a:endParaRPr lang="fr-FR" dirty="0">
              <a:effectLst/>
            </a:endParaRPr>
          </a:p>
          <a:p>
            <a:pPr marL="0" indent="0">
              <a:buNone/>
            </a:pPr>
            <a:r>
              <a:rPr lang="fr-FR" dirty="0">
                <a:effectLst/>
              </a:rPr>
              <a:t>Millerand, F. (2021). La participation citoyenne dans les sciences participatives : Formes et figures d’engagement. </a:t>
            </a:r>
            <a:r>
              <a:rPr lang="fr-FR" i="1" dirty="0">
                <a:effectLst/>
              </a:rPr>
              <a:t>Etudes de communication</a:t>
            </a:r>
            <a:r>
              <a:rPr lang="fr-FR" dirty="0">
                <a:effectLst/>
              </a:rPr>
              <a:t>, </a:t>
            </a:r>
            <a:r>
              <a:rPr lang="fr-FR" i="1" dirty="0">
                <a:effectLst/>
              </a:rPr>
              <a:t>56</a:t>
            </a:r>
            <a:r>
              <a:rPr lang="fr-FR" dirty="0">
                <a:effectLst/>
              </a:rPr>
              <a:t>(1), 21‑38.</a:t>
            </a:r>
          </a:p>
          <a:p>
            <a:pPr marL="0" indent="0">
              <a:buNone/>
            </a:pPr>
            <a:r>
              <a:rPr lang="fr-FR" dirty="0">
                <a:effectLst/>
              </a:rPr>
              <a:t>MNHN. (s. d.). </a:t>
            </a:r>
            <a:r>
              <a:rPr lang="fr-FR" i="1" dirty="0">
                <a:effectLst/>
              </a:rPr>
              <a:t>Participer à la science</a:t>
            </a:r>
            <a:r>
              <a:rPr lang="fr-FR" dirty="0">
                <a:effectLst/>
              </a:rPr>
              <a:t>. Muséum national d’Histoire naturelle. </a:t>
            </a:r>
            <a:r>
              <a:rPr lang="fr-FR" dirty="0">
                <a:effectLst/>
                <a:hlinkClick r:id="rId12"/>
              </a:rPr>
              <a:t>https://www.mnhn.fr/fr/participer-a-la-science</a:t>
            </a:r>
            <a:endParaRPr lang="fr-FR" dirty="0">
              <a:effectLst/>
            </a:endParaRPr>
          </a:p>
          <a:p>
            <a:pPr marL="0" indent="0">
              <a:buNone/>
            </a:pPr>
            <a:endParaRPr lang="fr-FR" dirty="0"/>
          </a:p>
          <a:p>
            <a:endParaRPr lang="fr-FR" dirty="0"/>
          </a:p>
        </p:txBody>
      </p:sp>
    </p:spTree>
    <p:extLst>
      <p:ext uri="{BB962C8B-B14F-4D97-AF65-F5344CB8AC3E}">
        <p14:creationId xmlns:p14="http://schemas.microsoft.com/office/powerpoint/2010/main" val="7336627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752D50-6A92-4CDB-A1E1-F0D098F0D8F3}"/>
              </a:ext>
            </a:extLst>
          </p:cNvPr>
          <p:cNvSpPr>
            <a:spLocks noGrp="1"/>
          </p:cNvSpPr>
          <p:nvPr>
            <p:ph idx="1"/>
          </p:nvPr>
        </p:nvSpPr>
        <p:spPr>
          <a:xfrm>
            <a:off x="1364672" y="491837"/>
            <a:ext cx="9601200" cy="5992091"/>
          </a:xfrm>
        </p:spPr>
        <p:txBody>
          <a:bodyPr>
            <a:normAutofit fontScale="70000" lnSpcReduction="20000"/>
          </a:bodyPr>
          <a:lstStyle/>
          <a:p>
            <a:pPr marL="0" indent="0">
              <a:buNone/>
            </a:pPr>
            <a:r>
              <a:rPr lang="fr-FR" i="1" dirty="0">
                <a:effectLst/>
              </a:rPr>
              <a:t>Océan I3</a:t>
            </a:r>
            <a:r>
              <a:rPr lang="fr-FR" dirty="0">
                <a:effectLst/>
              </a:rPr>
              <a:t>. (s. d.). </a:t>
            </a:r>
            <a:r>
              <a:rPr lang="fr-FR" dirty="0" err="1">
                <a:effectLst/>
              </a:rPr>
              <a:t>Ocean</a:t>
            </a:r>
            <a:r>
              <a:rPr lang="fr-FR" dirty="0">
                <a:effectLst/>
              </a:rPr>
              <a:t> i3. </a:t>
            </a:r>
            <a:r>
              <a:rPr lang="fr-FR" dirty="0">
                <a:effectLst/>
                <a:hlinkClick r:id="rId2"/>
              </a:rPr>
              <a:t>https://oceani3.com/fr/inicio-francais/</a:t>
            </a:r>
            <a:endParaRPr lang="fr-FR" dirty="0">
              <a:effectLst/>
            </a:endParaRPr>
          </a:p>
          <a:p>
            <a:pPr marL="0" indent="0">
              <a:buNone/>
            </a:pPr>
            <a:r>
              <a:rPr lang="fr-FR" sz="2000" dirty="0">
                <a:effectLst/>
              </a:rPr>
              <a:t>OPEN. (2019, décembre). Quel est la valeur scientifique des données opportunistes ? OPEN. </a:t>
            </a:r>
            <a:r>
              <a:rPr lang="fr-FR" sz="2000" dirty="0">
                <a:effectLst/>
                <a:hlinkClick r:id="rId3"/>
              </a:rPr>
              <a:t>https://www.open-sciences-participatives.org/actu/160</a:t>
            </a:r>
            <a:endParaRPr lang="fr-FR" sz="2000" dirty="0">
              <a:effectLst/>
            </a:endParaRPr>
          </a:p>
          <a:p>
            <a:pPr marL="0" indent="0">
              <a:buNone/>
            </a:pPr>
            <a:r>
              <a:rPr lang="fr-FR" i="1" dirty="0">
                <a:effectLst/>
              </a:rPr>
              <a:t>OPEN, le portail des sciences participatives</a:t>
            </a:r>
            <a:r>
              <a:rPr lang="fr-FR" dirty="0">
                <a:effectLst/>
              </a:rPr>
              <a:t>. (s. d.). Muséum national d’Histoire naturelle. </a:t>
            </a:r>
            <a:r>
              <a:rPr lang="fr-FR" dirty="0">
                <a:effectLst/>
                <a:hlinkClick r:id="rId4"/>
              </a:rPr>
              <a:t>https://www.mnhn.fr/fr/open-le-portail-des-sciences-participatives</a:t>
            </a:r>
            <a:endParaRPr lang="fr-FR" dirty="0">
              <a:effectLst/>
            </a:endParaRPr>
          </a:p>
          <a:p>
            <a:pPr marL="0" indent="0">
              <a:buNone/>
            </a:pPr>
            <a:r>
              <a:rPr lang="fr-FR" i="1" dirty="0">
                <a:effectLst/>
              </a:rPr>
              <a:t>OPEN : Les observatoires participatifs des espèces et de la nature</a:t>
            </a:r>
            <a:r>
              <a:rPr lang="fr-FR" dirty="0">
                <a:effectLst/>
              </a:rPr>
              <a:t>. (s. d.-a). </a:t>
            </a:r>
            <a:r>
              <a:rPr lang="fr-FR" dirty="0">
                <a:effectLst/>
                <a:hlinkClick r:id="rId5"/>
              </a:rPr>
              <a:t>https://www.open-sciences-participatives.org/home/</a:t>
            </a:r>
            <a:endParaRPr lang="fr-FR" dirty="0">
              <a:effectLst/>
            </a:endParaRPr>
          </a:p>
          <a:p>
            <a:pPr marL="0" indent="0">
              <a:buNone/>
            </a:pPr>
            <a:r>
              <a:rPr lang="fr-FR" i="1" dirty="0">
                <a:effectLst/>
              </a:rPr>
              <a:t>OPEN : Les observatoires participatifs des espèces et de la nature</a:t>
            </a:r>
            <a:r>
              <a:rPr lang="fr-FR" dirty="0">
                <a:effectLst/>
              </a:rPr>
              <a:t>. (s. d.-b). </a:t>
            </a:r>
            <a:r>
              <a:rPr lang="fr-FR" dirty="0">
                <a:effectLst/>
                <a:hlinkClick r:id="rId6"/>
              </a:rPr>
              <a:t>https://www.open-sciences-participatives.org/home/?mot_cle=&amp;taxon_Animaux%5B%5D=72</a:t>
            </a:r>
            <a:endParaRPr lang="fr-FR" dirty="0">
              <a:effectLst/>
            </a:endParaRPr>
          </a:p>
          <a:p>
            <a:pPr marL="0" indent="0">
              <a:buNone/>
            </a:pPr>
            <a:r>
              <a:rPr lang="fr-FR" dirty="0">
                <a:effectLst/>
              </a:rPr>
              <a:t>PARIS-SACLAY, V. des S. (2021, septembre 20). </a:t>
            </a:r>
            <a:r>
              <a:rPr lang="fr-FR" i="1" dirty="0">
                <a:effectLst/>
              </a:rPr>
              <a:t>Grands enjeux sociétaux de la science ouverte</a:t>
            </a:r>
            <a:r>
              <a:rPr lang="fr-FR" dirty="0">
                <a:effectLst/>
              </a:rPr>
              <a:t>. </a:t>
            </a:r>
            <a:r>
              <a:rPr lang="fr-FR" dirty="0">
                <a:effectLst/>
                <a:hlinkClick r:id="rId7"/>
              </a:rPr>
              <a:t>https://le-village-des-sciences-paris-saclay.fr/grands-enjeux-societaux-de-la-science-ouverte/</a:t>
            </a:r>
            <a:endParaRPr lang="fr-FR" dirty="0">
              <a:effectLst/>
            </a:endParaRPr>
          </a:p>
          <a:p>
            <a:pPr marL="0" indent="0">
              <a:buNone/>
            </a:pPr>
            <a:r>
              <a:rPr lang="fr-FR" dirty="0" err="1">
                <a:effectLst/>
              </a:rPr>
              <a:t>Pennsylvania</a:t>
            </a:r>
            <a:r>
              <a:rPr lang="fr-FR" dirty="0">
                <a:effectLst/>
              </a:rPr>
              <a:t>, U. of. (2021). </a:t>
            </a:r>
            <a:r>
              <a:rPr lang="fr-FR" i="1" dirty="0">
                <a:effectLst/>
              </a:rPr>
              <a:t>A </a:t>
            </a:r>
            <a:r>
              <a:rPr lang="fr-FR" i="1" dirty="0" err="1">
                <a:effectLst/>
              </a:rPr>
              <a:t>better</a:t>
            </a:r>
            <a:r>
              <a:rPr lang="fr-FR" i="1" dirty="0">
                <a:effectLst/>
              </a:rPr>
              <a:t> </a:t>
            </a:r>
            <a:r>
              <a:rPr lang="fr-FR" i="1" dirty="0" err="1">
                <a:effectLst/>
              </a:rPr>
              <a:t>estimate</a:t>
            </a:r>
            <a:r>
              <a:rPr lang="fr-FR" i="1" dirty="0">
                <a:effectLst/>
              </a:rPr>
              <a:t> for </a:t>
            </a:r>
            <a:r>
              <a:rPr lang="fr-FR" i="1" dirty="0" err="1">
                <a:effectLst/>
              </a:rPr>
              <a:t>tick</a:t>
            </a:r>
            <a:r>
              <a:rPr lang="fr-FR" i="1" dirty="0">
                <a:effectLst/>
              </a:rPr>
              <a:t> </a:t>
            </a:r>
            <a:r>
              <a:rPr lang="fr-FR" i="1" dirty="0" err="1">
                <a:effectLst/>
              </a:rPr>
              <a:t>numbers</a:t>
            </a:r>
            <a:r>
              <a:rPr lang="fr-FR" i="1" dirty="0">
                <a:effectLst/>
              </a:rPr>
              <a:t> </a:t>
            </a:r>
            <a:r>
              <a:rPr lang="fr-FR" i="1" dirty="0" err="1">
                <a:effectLst/>
              </a:rPr>
              <a:t>with</a:t>
            </a:r>
            <a:r>
              <a:rPr lang="fr-FR" i="1" dirty="0">
                <a:effectLst/>
              </a:rPr>
              <a:t> « </a:t>
            </a:r>
            <a:r>
              <a:rPr lang="fr-FR" i="1" dirty="0" err="1">
                <a:effectLst/>
              </a:rPr>
              <a:t>citizen</a:t>
            </a:r>
            <a:r>
              <a:rPr lang="fr-FR" i="1" dirty="0">
                <a:effectLst/>
              </a:rPr>
              <a:t> science » data</a:t>
            </a:r>
            <a:r>
              <a:rPr lang="fr-FR" dirty="0">
                <a:effectLst/>
              </a:rPr>
              <a:t>. </a:t>
            </a:r>
            <a:r>
              <a:rPr lang="fr-FR" dirty="0">
                <a:effectLst/>
                <a:hlinkClick r:id="rId8"/>
              </a:rPr>
              <a:t>https://phys.org/news/2021-11-citizen-science.html</a:t>
            </a:r>
            <a:endParaRPr lang="fr-FR" dirty="0">
              <a:effectLst/>
            </a:endParaRPr>
          </a:p>
          <a:p>
            <a:pPr marL="0" indent="0">
              <a:buNone/>
            </a:pPr>
            <a:r>
              <a:rPr lang="fr-FR" dirty="0">
                <a:effectLst/>
              </a:rPr>
              <a:t>Pilots. (s. d.). </a:t>
            </a:r>
            <a:r>
              <a:rPr lang="fr-FR" i="1" dirty="0">
                <a:effectLst/>
              </a:rPr>
              <a:t>COESO</a:t>
            </a:r>
            <a:r>
              <a:rPr lang="fr-FR" dirty="0">
                <a:effectLst/>
              </a:rPr>
              <a:t>. </a:t>
            </a:r>
            <a:r>
              <a:rPr lang="fr-FR" dirty="0">
                <a:effectLst/>
                <a:hlinkClick r:id="rId9"/>
              </a:rPr>
              <a:t>https://coeso.hypotheses.org/pilots</a:t>
            </a:r>
            <a:endParaRPr lang="fr-FR" dirty="0">
              <a:effectLst/>
            </a:endParaRPr>
          </a:p>
          <a:p>
            <a:pPr marL="0" indent="0">
              <a:buNone/>
            </a:pPr>
            <a:r>
              <a:rPr lang="fr-FR" dirty="0" err="1">
                <a:effectLst/>
              </a:rPr>
              <a:t>Pissaloux</a:t>
            </a:r>
            <a:r>
              <a:rPr lang="fr-FR" dirty="0">
                <a:effectLst/>
              </a:rPr>
              <a:t>, J.-L. (2011). La démocratie participative dans le domaine environnemental. </a:t>
            </a:r>
            <a:r>
              <a:rPr lang="fr-FR" i="1" dirty="0">
                <a:effectLst/>
              </a:rPr>
              <a:t>Revue </a:t>
            </a:r>
            <a:r>
              <a:rPr lang="fr-FR" i="1" dirty="0" err="1">
                <a:effectLst/>
              </a:rPr>
              <a:t>francaise</a:t>
            </a:r>
            <a:r>
              <a:rPr lang="fr-FR" i="1" dirty="0">
                <a:effectLst/>
              </a:rPr>
              <a:t> d’administration publique</a:t>
            </a:r>
            <a:r>
              <a:rPr lang="fr-FR" dirty="0">
                <a:effectLst/>
              </a:rPr>
              <a:t>, </a:t>
            </a:r>
            <a:r>
              <a:rPr lang="fr-FR" i="1" dirty="0">
                <a:effectLst/>
              </a:rPr>
              <a:t>137138</a:t>
            </a:r>
            <a:r>
              <a:rPr lang="fr-FR" dirty="0">
                <a:effectLst/>
              </a:rPr>
              <a:t>(1), 123‑137.</a:t>
            </a:r>
          </a:p>
          <a:p>
            <a:pPr marL="0" indent="0">
              <a:buNone/>
            </a:pPr>
            <a:r>
              <a:rPr lang="fr-FR" dirty="0">
                <a:effectLst/>
              </a:rPr>
              <a:t>Prévot, A.-C., </a:t>
            </a:r>
            <a:r>
              <a:rPr lang="fr-FR" dirty="0" err="1">
                <a:effectLst/>
              </a:rPr>
              <a:t>Dozières</a:t>
            </a:r>
            <a:r>
              <a:rPr lang="fr-FR" dirty="0">
                <a:effectLst/>
              </a:rPr>
              <a:t>, A., Turpin, S., &amp; Julliard, R. (2016). Les réseaux volontaires d’observateurs de la biodiversité (Vigie-nature) : Quelles opportunités d’apprentissage ? </a:t>
            </a:r>
            <a:r>
              <a:rPr lang="fr-FR" i="1" dirty="0">
                <a:effectLst/>
              </a:rPr>
              <a:t>Cahiers de </a:t>
            </a:r>
            <a:r>
              <a:rPr lang="fr-FR" i="1" dirty="0" err="1">
                <a:effectLst/>
              </a:rPr>
              <a:t>laction</a:t>
            </a:r>
            <a:r>
              <a:rPr lang="fr-FR" dirty="0">
                <a:effectLst/>
              </a:rPr>
              <a:t>, </a:t>
            </a:r>
            <a:r>
              <a:rPr lang="fr-FR" i="1" dirty="0">
                <a:effectLst/>
              </a:rPr>
              <a:t>47</a:t>
            </a:r>
            <a:r>
              <a:rPr lang="fr-FR" dirty="0">
                <a:effectLst/>
              </a:rPr>
              <a:t>(1), 35‑40.</a:t>
            </a:r>
          </a:p>
          <a:p>
            <a:pPr marL="0" indent="0">
              <a:buNone/>
            </a:pPr>
            <a:r>
              <a:rPr lang="fr-FR" i="1" dirty="0">
                <a:effectLst/>
              </a:rPr>
              <a:t>Prix de la recherche participative</a:t>
            </a:r>
            <a:r>
              <a:rPr lang="fr-FR" dirty="0">
                <a:effectLst/>
              </a:rPr>
              <a:t>. (s. d.). INRAE Institutionnel. </a:t>
            </a:r>
            <a:r>
              <a:rPr lang="fr-FR" dirty="0">
                <a:effectLst/>
                <a:hlinkClick r:id="rId10"/>
              </a:rPr>
              <a:t>https://www.inrae.fr/actualites/prix-recherche-participative</a:t>
            </a:r>
            <a:endParaRPr lang="fr-FR" dirty="0">
              <a:effectLst/>
            </a:endParaRPr>
          </a:p>
          <a:p>
            <a:pPr marL="0" indent="0">
              <a:buNone/>
            </a:pPr>
            <a:r>
              <a:rPr lang="fr-FR" i="1" dirty="0">
                <a:effectLst/>
              </a:rPr>
              <a:t>Projet de recherche participative, qui montre bien ses protocoles et ses outils</a:t>
            </a:r>
            <a:r>
              <a:rPr lang="fr-FR" dirty="0">
                <a:effectLst/>
              </a:rPr>
              <a:t>. (s. d.).</a:t>
            </a:r>
          </a:p>
          <a:p>
            <a:pPr marL="0" indent="0">
              <a:buNone/>
            </a:pPr>
            <a:r>
              <a:rPr lang="fr-FR" i="1" dirty="0">
                <a:effectLst/>
              </a:rPr>
              <a:t>Projet FUGASCIA</a:t>
            </a:r>
            <a:r>
              <a:rPr lang="fr-FR" dirty="0">
                <a:effectLst/>
              </a:rPr>
              <a:t>. (s. d.). OCLM - Observatoire Citoyen du Littoral Morbihannais. Consulté 28 novembre 2021, à l’adresse </a:t>
            </a:r>
            <a:r>
              <a:rPr lang="fr-FR" dirty="0">
                <a:effectLst/>
                <a:hlinkClick r:id="rId11"/>
              </a:rPr>
              <a:t>https://observatoire-littoral-morbihan.fr/projet-fugascia/</a:t>
            </a:r>
            <a:endParaRPr lang="fr-FR" dirty="0">
              <a:effectLst/>
            </a:endParaRPr>
          </a:p>
          <a:p>
            <a:pPr marL="0" indent="0">
              <a:buNone/>
            </a:pPr>
            <a:r>
              <a:rPr lang="fr-FR" i="1" dirty="0">
                <a:effectLst/>
              </a:rPr>
              <a:t>Protocole-OCLM-Gavres-Vfinale.pdf</a:t>
            </a:r>
            <a:r>
              <a:rPr lang="fr-FR" dirty="0">
                <a:effectLst/>
              </a:rPr>
              <a:t>. (s. d.). </a:t>
            </a:r>
            <a:r>
              <a:rPr lang="fr-FR" dirty="0">
                <a:effectLst/>
                <a:hlinkClick r:id="rId12"/>
              </a:rPr>
              <a:t>https://observatoire-littoral-morbihan.fr/wp-content/uploads/2021/07/Protocole-OCLM-Gavres-Vfinale.pdf</a:t>
            </a:r>
            <a:endParaRPr lang="fr-FR" dirty="0">
              <a:effectLst/>
            </a:endParaRPr>
          </a:p>
          <a:p>
            <a:pPr marL="0" indent="0">
              <a:buNone/>
            </a:pPr>
            <a:endParaRPr lang="fr-FR" dirty="0"/>
          </a:p>
        </p:txBody>
      </p:sp>
    </p:spTree>
    <p:extLst>
      <p:ext uri="{BB962C8B-B14F-4D97-AF65-F5344CB8AC3E}">
        <p14:creationId xmlns:p14="http://schemas.microsoft.com/office/powerpoint/2010/main" val="22225744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047CA64-CBB6-425F-B834-C7176923B52B}"/>
              </a:ext>
            </a:extLst>
          </p:cNvPr>
          <p:cNvSpPr>
            <a:spLocks noGrp="1"/>
          </p:cNvSpPr>
          <p:nvPr>
            <p:ph idx="1"/>
          </p:nvPr>
        </p:nvSpPr>
        <p:spPr>
          <a:xfrm>
            <a:off x="1371600" y="748145"/>
            <a:ext cx="9601200" cy="5735781"/>
          </a:xfrm>
        </p:spPr>
        <p:txBody>
          <a:bodyPr>
            <a:normAutofit fontScale="55000" lnSpcReduction="20000"/>
          </a:bodyPr>
          <a:lstStyle/>
          <a:p>
            <a:pPr marL="0" indent="0">
              <a:buNone/>
            </a:pPr>
            <a:r>
              <a:rPr lang="fr-FR" i="1" dirty="0">
                <a:effectLst/>
              </a:rPr>
              <a:t>Romain Julliard</a:t>
            </a:r>
            <a:r>
              <a:rPr lang="fr-FR" dirty="0">
                <a:effectLst/>
              </a:rPr>
              <a:t>. (s. d.). Cairn.info. </a:t>
            </a:r>
            <a:r>
              <a:rPr lang="fr-FR" dirty="0">
                <a:effectLst/>
                <a:hlinkClick r:id="rId2"/>
              </a:rPr>
              <a:t>https://www.cairn.info/publications-de-Julliard-Romain--99443.htm</a:t>
            </a:r>
            <a:endParaRPr lang="fr-FR" dirty="0">
              <a:effectLst/>
            </a:endParaRPr>
          </a:p>
          <a:p>
            <a:pPr marL="0" indent="0">
              <a:buNone/>
            </a:pPr>
            <a:r>
              <a:rPr lang="fr-FR" dirty="0">
                <a:effectLst/>
              </a:rPr>
              <a:t>Roturier, C., Desclaux, D., Cosson, J.-F., &amp; Frey-</a:t>
            </a:r>
            <a:r>
              <a:rPr lang="fr-FR" dirty="0" err="1">
                <a:effectLst/>
              </a:rPr>
              <a:t>Klett</a:t>
            </a:r>
            <a:r>
              <a:rPr lang="fr-FR" dirty="0">
                <a:effectLst/>
              </a:rPr>
              <a:t>, P. (2017). Les sciences participatives et la démarche scientifique. </a:t>
            </a:r>
            <a:r>
              <a:rPr lang="fr-FR" i="1" dirty="0">
                <a:effectLst/>
              </a:rPr>
              <a:t>The Conversation</a:t>
            </a:r>
            <a:r>
              <a:rPr lang="fr-FR" dirty="0">
                <a:effectLst/>
              </a:rPr>
              <a:t>. </a:t>
            </a:r>
            <a:r>
              <a:rPr lang="fr-FR" dirty="0">
                <a:effectLst/>
                <a:hlinkClick r:id="rId3"/>
              </a:rPr>
              <a:t>http://theconversation.com/les-sciences-participatives-et-la-demarche-scientifique-85198</a:t>
            </a:r>
            <a:endParaRPr lang="fr-FR" dirty="0">
              <a:effectLst/>
            </a:endParaRPr>
          </a:p>
          <a:p>
            <a:pPr marL="0" indent="0">
              <a:buNone/>
            </a:pPr>
            <a:r>
              <a:rPr lang="fr-FR" sz="2000" dirty="0" err="1">
                <a:effectLst/>
              </a:rPr>
              <a:t>Rüfenacht</a:t>
            </a:r>
            <a:r>
              <a:rPr lang="fr-FR" sz="2000" dirty="0">
                <a:effectLst/>
              </a:rPr>
              <a:t>, S., Woods, T., </a:t>
            </a:r>
            <a:r>
              <a:rPr lang="fr-FR" sz="2000" dirty="0" err="1">
                <a:effectLst/>
              </a:rPr>
              <a:t>Agnello</a:t>
            </a:r>
            <a:r>
              <a:rPr lang="fr-FR" sz="2000" dirty="0">
                <a:effectLst/>
              </a:rPr>
              <a:t>, G., Gold, M., </a:t>
            </a:r>
            <a:r>
              <a:rPr lang="fr-FR" sz="2000" dirty="0" err="1">
                <a:effectLst/>
              </a:rPr>
              <a:t>Hummer</a:t>
            </a:r>
            <a:r>
              <a:rPr lang="fr-FR" sz="2000" dirty="0">
                <a:effectLst/>
              </a:rPr>
              <a:t>, P., Land-</a:t>
            </a:r>
            <a:r>
              <a:rPr lang="fr-FR" sz="2000" dirty="0" err="1">
                <a:effectLst/>
              </a:rPr>
              <a:t>Zandstra</a:t>
            </a:r>
            <a:r>
              <a:rPr lang="fr-FR" sz="2000" dirty="0">
                <a:effectLst/>
              </a:rPr>
              <a:t>, A., &amp; Sieber, A. (2021). Communication and </a:t>
            </a:r>
            <a:r>
              <a:rPr lang="fr-FR" sz="2000" dirty="0" err="1">
                <a:effectLst/>
              </a:rPr>
              <a:t>Dissemination</a:t>
            </a:r>
            <a:r>
              <a:rPr lang="fr-FR" sz="2000" dirty="0">
                <a:effectLst/>
              </a:rPr>
              <a:t> in Citizen Science. In K. </a:t>
            </a:r>
            <a:r>
              <a:rPr lang="fr-FR" sz="2000" dirty="0" err="1">
                <a:effectLst/>
              </a:rPr>
              <a:t>Vohland</a:t>
            </a:r>
            <a:r>
              <a:rPr lang="fr-FR" sz="2000" dirty="0">
                <a:effectLst/>
              </a:rPr>
              <a:t>, A. Land-</a:t>
            </a:r>
            <a:r>
              <a:rPr lang="fr-FR" sz="2000" dirty="0" err="1">
                <a:effectLst/>
              </a:rPr>
              <a:t>Zandstra</a:t>
            </a:r>
            <a:r>
              <a:rPr lang="fr-FR" sz="2000" dirty="0">
                <a:effectLst/>
              </a:rPr>
              <a:t>, L. </a:t>
            </a:r>
            <a:r>
              <a:rPr lang="fr-FR" sz="2000" dirty="0" err="1">
                <a:effectLst/>
              </a:rPr>
              <a:t>Ceccaroni</a:t>
            </a:r>
            <a:r>
              <a:rPr lang="fr-FR" sz="2000" dirty="0">
                <a:effectLst/>
              </a:rPr>
              <a:t>, R. Lemmens, J. </a:t>
            </a:r>
            <a:r>
              <a:rPr lang="fr-FR" sz="2000" dirty="0" err="1">
                <a:effectLst/>
              </a:rPr>
              <a:t>Perelló</a:t>
            </a:r>
            <a:r>
              <a:rPr lang="fr-FR" sz="2000" dirty="0">
                <a:effectLst/>
              </a:rPr>
              <a:t>, M. Ponti, R. Samson, &amp; K. </a:t>
            </a:r>
            <a:r>
              <a:rPr lang="fr-FR" sz="2000" dirty="0" err="1">
                <a:effectLst/>
              </a:rPr>
              <a:t>Wagenknecht</a:t>
            </a:r>
            <a:r>
              <a:rPr lang="fr-FR" sz="2000" dirty="0">
                <a:effectLst/>
              </a:rPr>
              <a:t> (</a:t>
            </a:r>
            <a:r>
              <a:rPr lang="fr-FR" sz="2000" dirty="0" err="1">
                <a:effectLst/>
              </a:rPr>
              <a:t>Éds</a:t>
            </a:r>
            <a:r>
              <a:rPr lang="fr-FR" sz="2000" dirty="0">
                <a:effectLst/>
              </a:rPr>
              <a:t>.), </a:t>
            </a:r>
            <a:r>
              <a:rPr lang="fr-FR" sz="2000" i="1" dirty="0">
                <a:effectLst/>
              </a:rPr>
              <a:t>The Science of Citizen Science</a:t>
            </a:r>
            <a:r>
              <a:rPr lang="fr-FR" sz="2000" dirty="0">
                <a:effectLst/>
              </a:rPr>
              <a:t> (p. 475‑494). Springer International </a:t>
            </a:r>
            <a:r>
              <a:rPr lang="fr-FR" sz="2000" dirty="0" err="1">
                <a:effectLst/>
              </a:rPr>
              <a:t>Publishing</a:t>
            </a:r>
            <a:r>
              <a:rPr lang="fr-FR" sz="2000" dirty="0">
                <a:effectLst/>
              </a:rPr>
              <a:t>. </a:t>
            </a:r>
            <a:r>
              <a:rPr lang="fr-FR" sz="2000" dirty="0">
                <a:effectLst/>
                <a:hlinkClick r:id="rId4"/>
              </a:rPr>
              <a:t>https://doi.org/10.1007/978-3-030-58278-4_24</a:t>
            </a:r>
            <a:endParaRPr lang="fr-FR" sz="2000" dirty="0">
              <a:effectLst/>
            </a:endParaRPr>
          </a:p>
          <a:p>
            <a:pPr marL="0" indent="0">
              <a:buNone/>
            </a:pPr>
            <a:r>
              <a:rPr lang="fr-FR" dirty="0">
                <a:effectLst/>
              </a:rPr>
              <a:t>Schneider, D., </a:t>
            </a:r>
            <a:r>
              <a:rPr lang="fr-FR" dirty="0" err="1">
                <a:effectLst/>
              </a:rPr>
              <a:t>Kloetzer</a:t>
            </a:r>
            <a:r>
              <a:rPr lang="fr-FR" dirty="0">
                <a:effectLst/>
              </a:rPr>
              <a:t>, L., &amp; </a:t>
            </a:r>
            <a:r>
              <a:rPr lang="fr-FR" dirty="0" err="1">
                <a:effectLst/>
              </a:rPr>
              <a:t>DaCosta</a:t>
            </a:r>
            <a:r>
              <a:rPr lang="fr-FR" dirty="0">
                <a:effectLst/>
              </a:rPr>
              <a:t>, J. (2017). Apprendre en participant à des projets « </a:t>
            </a:r>
            <a:r>
              <a:rPr lang="fr-FR" dirty="0" err="1">
                <a:effectLst/>
              </a:rPr>
              <a:t>citizen</a:t>
            </a:r>
            <a:r>
              <a:rPr lang="fr-FR" dirty="0">
                <a:effectLst/>
              </a:rPr>
              <a:t> science » numériques. </a:t>
            </a:r>
            <a:r>
              <a:rPr lang="fr-FR" i="1" dirty="0">
                <a:effectLst/>
              </a:rPr>
              <a:t>Raisons </a:t>
            </a:r>
            <a:r>
              <a:rPr lang="fr-FR" i="1" dirty="0" err="1">
                <a:effectLst/>
              </a:rPr>
              <a:t>educatives</a:t>
            </a:r>
            <a:r>
              <a:rPr lang="fr-FR" dirty="0">
                <a:effectLst/>
              </a:rPr>
              <a:t>, </a:t>
            </a:r>
            <a:r>
              <a:rPr lang="fr-FR" i="1" dirty="0">
                <a:effectLst/>
              </a:rPr>
              <a:t>21</a:t>
            </a:r>
            <a:r>
              <a:rPr lang="fr-FR" dirty="0">
                <a:effectLst/>
              </a:rPr>
              <a:t>(1), 229‑248.</a:t>
            </a:r>
          </a:p>
          <a:p>
            <a:pPr marL="0" indent="0">
              <a:buNone/>
            </a:pPr>
            <a:r>
              <a:rPr lang="fr-FR" i="1" dirty="0">
                <a:effectLst/>
              </a:rPr>
              <a:t>Science participative : Un projet scientifique fait appel aux amateurs de jardinage !</a:t>
            </a:r>
            <a:r>
              <a:rPr lang="fr-FR" dirty="0">
                <a:effectLst/>
              </a:rPr>
              <a:t> (2021, février 15). Université Paris-Saclay. </a:t>
            </a:r>
            <a:r>
              <a:rPr lang="fr-FR" dirty="0">
                <a:effectLst/>
                <a:hlinkClick r:id="rId5"/>
              </a:rPr>
              <a:t>https://www.universite-paris-saclay.fr/actualites/science-participative-un-projet-scientifique-fait-appel-aux-amateurs-de-jardinage</a:t>
            </a:r>
            <a:endParaRPr lang="fr-FR" dirty="0">
              <a:effectLst/>
            </a:endParaRPr>
          </a:p>
          <a:p>
            <a:pPr marL="0" indent="0">
              <a:buNone/>
            </a:pPr>
            <a:r>
              <a:rPr lang="fr-FR" i="1" dirty="0">
                <a:effectLst/>
              </a:rPr>
              <a:t>Sciences participatives | INSU</a:t>
            </a:r>
            <a:r>
              <a:rPr lang="fr-FR" dirty="0">
                <a:effectLst/>
              </a:rPr>
              <a:t>. (s. d.). CNRS. </a:t>
            </a:r>
            <a:r>
              <a:rPr lang="fr-FR" dirty="0">
                <a:effectLst/>
                <a:hlinkClick r:id="rId6"/>
              </a:rPr>
              <a:t>https://www.insu.cnrs.fr/index.php/fr/sciences-participatives</a:t>
            </a:r>
            <a:endParaRPr lang="fr-FR" dirty="0">
              <a:effectLst/>
            </a:endParaRPr>
          </a:p>
          <a:p>
            <a:pPr marL="0" indent="0">
              <a:buNone/>
            </a:pPr>
            <a:r>
              <a:rPr lang="fr-FR" i="1" dirty="0">
                <a:effectLst/>
              </a:rPr>
              <a:t>Sciences participatives et gestion de la biodiversité</a:t>
            </a:r>
            <a:r>
              <a:rPr lang="fr-FR" dirty="0">
                <a:effectLst/>
              </a:rPr>
              <a:t>. (2014). </a:t>
            </a:r>
            <a:r>
              <a:rPr lang="fr-FR" dirty="0">
                <a:effectLst/>
                <a:hlinkClick r:id="rId7"/>
              </a:rPr>
              <a:t>https://www.uved.fr/fiche/ressource/sciences-participatives-et-gestion-de-la-biodiversite</a:t>
            </a:r>
            <a:endParaRPr lang="fr-FR" dirty="0">
              <a:effectLst/>
            </a:endParaRPr>
          </a:p>
          <a:p>
            <a:pPr marL="0" indent="0">
              <a:buNone/>
            </a:pPr>
            <a:r>
              <a:rPr lang="fr-FR" i="1" dirty="0">
                <a:effectLst/>
              </a:rPr>
              <a:t>Série MAB - Question n°14 : Qu’apportent les sciences participatives à la recherche et à la préservation de la biodiversité ?</a:t>
            </a:r>
            <a:r>
              <a:rPr lang="fr-FR" dirty="0">
                <a:effectLst/>
              </a:rPr>
              <a:t> (s. d.). Consulté 10 novembre 2021, à l’adresse </a:t>
            </a:r>
            <a:r>
              <a:rPr lang="fr-FR" dirty="0">
                <a:effectLst/>
                <a:hlinkClick r:id="rId8"/>
              </a:rPr>
              <a:t>https://www.uved.fr/fiche/ressource/serie-mab-question-n14-quapportent-les-sciences-participatives-a-la-recherche-et-a-la-preservation-de-la-biodiversite</a:t>
            </a:r>
            <a:endParaRPr lang="fr-FR" dirty="0">
              <a:effectLst/>
            </a:endParaRPr>
          </a:p>
          <a:p>
            <a:pPr marL="0" indent="0">
              <a:buNone/>
            </a:pPr>
            <a:r>
              <a:rPr lang="fr-FR" dirty="0" err="1">
                <a:effectLst/>
              </a:rPr>
              <a:t>Severo</a:t>
            </a:r>
            <a:r>
              <a:rPr lang="fr-FR" dirty="0">
                <a:effectLst/>
              </a:rPr>
              <a:t>, M. (2021). Sciences et recherches participatives. In </a:t>
            </a:r>
            <a:r>
              <a:rPr lang="fr-FR" i="1" dirty="0" err="1">
                <a:effectLst/>
              </a:rPr>
              <a:t>Publictionnaire</a:t>
            </a:r>
            <a:r>
              <a:rPr lang="fr-FR" i="1" dirty="0">
                <a:effectLst/>
              </a:rPr>
              <a:t>. Dictionnaire encyclopédique et critique des publics</a:t>
            </a:r>
            <a:r>
              <a:rPr lang="fr-FR" dirty="0">
                <a:effectLst/>
              </a:rPr>
              <a:t>. </a:t>
            </a:r>
            <a:r>
              <a:rPr lang="fr-FR" dirty="0">
                <a:effectLst/>
                <a:hlinkClick r:id="rId9"/>
              </a:rPr>
              <a:t>http://publictionnaire.huma-num.fr/notice/sciences-et-recherches-participatives/</a:t>
            </a:r>
            <a:endParaRPr lang="fr-FR" dirty="0">
              <a:effectLst/>
            </a:endParaRPr>
          </a:p>
          <a:p>
            <a:pPr marL="0" indent="0">
              <a:buNone/>
            </a:pPr>
            <a:r>
              <a:rPr lang="fr-FR" dirty="0" err="1">
                <a:effectLst/>
              </a:rPr>
              <a:t>Severo</a:t>
            </a:r>
            <a:r>
              <a:rPr lang="fr-FR" dirty="0">
                <a:effectLst/>
              </a:rPr>
              <a:t>, M., &amp; </a:t>
            </a:r>
            <a:r>
              <a:rPr lang="fr-FR" dirty="0" err="1">
                <a:effectLst/>
              </a:rPr>
              <a:t>Filipponi</a:t>
            </a:r>
            <a:r>
              <a:rPr lang="fr-FR" dirty="0">
                <a:effectLst/>
              </a:rPr>
              <a:t>, E. (2021). Les sociétés savantes face aux sciences participatives. </a:t>
            </a:r>
            <a:r>
              <a:rPr lang="fr-FR" i="1" dirty="0">
                <a:effectLst/>
              </a:rPr>
              <a:t>Approches </a:t>
            </a:r>
            <a:r>
              <a:rPr lang="fr-FR" i="1" dirty="0" err="1">
                <a:effectLst/>
              </a:rPr>
              <a:t>Theoriques</a:t>
            </a:r>
            <a:r>
              <a:rPr lang="fr-FR" i="1" dirty="0">
                <a:effectLst/>
              </a:rPr>
              <a:t> en Information-Communication (ATIC)</a:t>
            </a:r>
            <a:r>
              <a:rPr lang="fr-FR" dirty="0">
                <a:effectLst/>
              </a:rPr>
              <a:t>, </a:t>
            </a:r>
            <a:r>
              <a:rPr lang="fr-FR" i="1" dirty="0">
                <a:effectLst/>
              </a:rPr>
              <a:t>2</a:t>
            </a:r>
            <a:r>
              <a:rPr lang="fr-FR" dirty="0">
                <a:effectLst/>
              </a:rPr>
              <a:t>(1), 107‑126.</a:t>
            </a:r>
          </a:p>
          <a:p>
            <a:pPr marL="0" indent="0">
              <a:buNone/>
            </a:pPr>
            <a:r>
              <a:rPr lang="fr-FR" dirty="0">
                <a:effectLst/>
              </a:rPr>
              <a:t>Silva, P. D. da, </a:t>
            </a:r>
            <a:r>
              <a:rPr lang="fr-FR" dirty="0" err="1">
                <a:effectLst/>
              </a:rPr>
              <a:t>Heaton</a:t>
            </a:r>
            <a:r>
              <a:rPr lang="fr-FR" dirty="0">
                <a:effectLst/>
              </a:rPr>
              <a:t>, L., &amp; Millerand, F. (2017). A </a:t>
            </a:r>
            <a:r>
              <a:rPr lang="fr-FR" dirty="0" err="1">
                <a:effectLst/>
              </a:rPr>
              <a:t>review</a:t>
            </a:r>
            <a:r>
              <a:rPr lang="fr-FR" dirty="0">
                <a:effectLst/>
              </a:rPr>
              <a:t> of the </a:t>
            </a:r>
            <a:r>
              <a:rPr lang="fr-FR" dirty="0" err="1">
                <a:effectLst/>
              </a:rPr>
              <a:t>citizen</a:t>
            </a:r>
            <a:r>
              <a:rPr lang="fr-FR" dirty="0">
                <a:effectLst/>
              </a:rPr>
              <a:t> science </a:t>
            </a:r>
            <a:r>
              <a:rPr lang="fr-FR" dirty="0" err="1">
                <a:effectLst/>
              </a:rPr>
              <a:t>literature</a:t>
            </a:r>
            <a:r>
              <a:rPr lang="fr-FR" dirty="0">
                <a:effectLst/>
              </a:rPr>
              <a:t>&amp;#160; : </a:t>
            </a:r>
            <a:r>
              <a:rPr lang="fr-FR" dirty="0" err="1">
                <a:effectLst/>
              </a:rPr>
              <a:t>Producing</a:t>
            </a:r>
            <a:r>
              <a:rPr lang="fr-FR" dirty="0">
                <a:effectLst/>
              </a:rPr>
              <a:t> </a:t>
            </a:r>
            <a:r>
              <a:rPr lang="fr-FR" dirty="0" err="1">
                <a:effectLst/>
              </a:rPr>
              <a:t>naturalist</a:t>
            </a:r>
            <a:r>
              <a:rPr lang="fr-FR" dirty="0">
                <a:effectLst/>
              </a:rPr>
              <a:t> </a:t>
            </a:r>
            <a:r>
              <a:rPr lang="fr-FR" dirty="0" err="1">
                <a:effectLst/>
              </a:rPr>
              <a:t>knowledge</a:t>
            </a:r>
            <a:r>
              <a:rPr lang="fr-FR" dirty="0">
                <a:effectLst/>
              </a:rPr>
              <a:t> in the digital </a:t>
            </a:r>
            <a:r>
              <a:rPr lang="fr-FR" dirty="0" err="1">
                <a:effectLst/>
              </a:rPr>
              <a:t>age</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370‑380.</a:t>
            </a:r>
          </a:p>
          <a:p>
            <a:pPr marL="0" indent="0">
              <a:buNone/>
            </a:pPr>
            <a:r>
              <a:rPr lang="fr-FR" i="1" dirty="0">
                <a:effectLst/>
              </a:rPr>
              <a:t>Snapshot</a:t>
            </a:r>
            <a:r>
              <a:rPr lang="fr-FR" dirty="0">
                <a:effectLst/>
              </a:rPr>
              <a:t>. (s. d.). </a:t>
            </a:r>
            <a:r>
              <a:rPr lang="fr-FR" dirty="0">
                <a:effectLst/>
                <a:hlinkClick r:id="rId10"/>
              </a:rPr>
              <a:t>https://observatoire-littoral-morbihan.fr/projet-fugascia/</a:t>
            </a:r>
            <a:endParaRPr lang="fr-FR" dirty="0">
              <a:effectLst/>
            </a:endParaRPr>
          </a:p>
          <a:p>
            <a:pPr marL="0" indent="0">
              <a:buNone/>
            </a:pPr>
            <a:r>
              <a:rPr lang="fr-FR" i="1" dirty="0">
                <a:effectLst/>
              </a:rPr>
              <a:t>SPINE, laboratoire en ligne de neurosciences participatives</a:t>
            </a:r>
            <a:r>
              <a:rPr lang="fr-FR" dirty="0">
                <a:effectLst/>
              </a:rPr>
              <a:t>. (s. d.). fondation Bordeaux Université. Consulté 29 novembre 2021, à l’adresse </a:t>
            </a:r>
            <a:r>
              <a:rPr lang="fr-FR" dirty="0">
                <a:effectLst/>
                <a:hlinkClick r:id="rId11"/>
              </a:rPr>
              <a:t>http://www.fondation.univ-bordeaux.fr/projet/spine</a:t>
            </a:r>
            <a:endParaRPr lang="fr-FR" dirty="0">
              <a:effectLst/>
            </a:endParaRPr>
          </a:p>
          <a:p>
            <a:pPr marL="0" indent="0">
              <a:buNone/>
            </a:pPr>
            <a:r>
              <a:rPr lang="fr-FR" sz="2000" dirty="0" err="1">
                <a:effectLst/>
              </a:rPr>
              <a:t>Stylinski</a:t>
            </a:r>
            <a:r>
              <a:rPr lang="fr-FR" sz="2000" dirty="0">
                <a:effectLst/>
              </a:rPr>
              <a:t>, C. D., </a:t>
            </a:r>
            <a:r>
              <a:rPr lang="fr-FR" sz="2000" dirty="0" err="1">
                <a:effectLst/>
              </a:rPr>
              <a:t>Peterman</a:t>
            </a:r>
            <a:r>
              <a:rPr lang="fr-FR" sz="2000" dirty="0">
                <a:effectLst/>
              </a:rPr>
              <a:t>, K., Phillips, T., </a:t>
            </a:r>
            <a:r>
              <a:rPr lang="fr-FR" sz="2000" dirty="0" err="1">
                <a:effectLst/>
              </a:rPr>
              <a:t>Linhart</a:t>
            </a:r>
            <a:r>
              <a:rPr lang="fr-FR" sz="2000" dirty="0">
                <a:effectLst/>
              </a:rPr>
              <a:t>, J., &amp; Becker-Klein, R. (2020). </a:t>
            </a:r>
            <a:r>
              <a:rPr lang="fr-FR" sz="2000" dirty="0" err="1">
                <a:effectLst/>
              </a:rPr>
              <a:t>Assessing</a:t>
            </a:r>
            <a:r>
              <a:rPr lang="fr-FR" sz="2000" dirty="0">
                <a:effectLst/>
              </a:rPr>
              <a:t> science </a:t>
            </a:r>
            <a:r>
              <a:rPr lang="fr-FR" sz="2000" dirty="0" err="1">
                <a:effectLst/>
              </a:rPr>
              <a:t>inquiry</a:t>
            </a:r>
            <a:r>
              <a:rPr lang="fr-FR" sz="2000" dirty="0">
                <a:effectLst/>
              </a:rPr>
              <a:t> </a:t>
            </a:r>
            <a:r>
              <a:rPr lang="fr-FR" sz="2000" dirty="0" err="1">
                <a:effectLst/>
              </a:rPr>
              <a:t>skills</a:t>
            </a:r>
            <a:r>
              <a:rPr lang="fr-FR" sz="2000" dirty="0">
                <a:effectLst/>
              </a:rPr>
              <a:t> of </a:t>
            </a:r>
            <a:r>
              <a:rPr lang="fr-FR" sz="2000" dirty="0" err="1">
                <a:effectLst/>
              </a:rPr>
              <a:t>citizen</a:t>
            </a:r>
            <a:r>
              <a:rPr lang="fr-FR" sz="2000" dirty="0">
                <a:effectLst/>
              </a:rPr>
              <a:t> science </a:t>
            </a:r>
            <a:r>
              <a:rPr lang="fr-FR" sz="2000" dirty="0" err="1">
                <a:effectLst/>
              </a:rPr>
              <a:t>volunteers</a:t>
            </a:r>
            <a:r>
              <a:rPr lang="fr-FR" sz="2000" dirty="0">
                <a:effectLst/>
              </a:rPr>
              <a:t> : A snapshot of the </a:t>
            </a:r>
            <a:r>
              <a:rPr lang="fr-FR" sz="2000" dirty="0" err="1">
                <a:effectLst/>
              </a:rPr>
              <a:t>field</a:t>
            </a:r>
            <a:r>
              <a:rPr lang="fr-FR" sz="2000" dirty="0">
                <a:effectLst/>
              </a:rPr>
              <a:t>. International Journal of Science Education, Part B, 10(1), 77‑92. </a:t>
            </a:r>
            <a:r>
              <a:rPr lang="fr-FR" sz="2000" dirty="0">
                <a:effectLst/>
                <a:hlinkClick r:id="rId12"/>
              </a:rPr>
              <a:t>https://doi.org/10.1080/21548455.2020.1719288</a:t>
            </a:r>
            <a:endParaRPr lang="fr-FR" sz="2000" dirty="0">
              <a:effectLst/>
            </a:endParaRPr>
          </a:p>
          <a:p>
            <a:endParaRPr lang="fr-FR" dirty="0"/>
          </a:p>
        </p:txBody>
      </p:sp>
    </p:spTree>
    <p:extLst>
      <p:ext uri="{BB962C8B-B14F-4D97-AF65-F5344CB8AC3E}">
        <p14:creationId xmlns:p14="http://schemas.microsoft.com/office/powerpoint/2010/main" val="838212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sociologique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5999"/>
            <a:ext cx="9601200" cy="4363517"/>
          </a:xfrm>
        </p:spPr>
        <p:txBody>
          <a:bodyPr>
            <a:normAutofit/>
          </a:bodyPr>
          <a:lstStyle/>
          <a:p>
            <a:r>
              <a:rPr lang="fr-FR" dirty="0"/>
              <a:t>Parce qu'on veut ouvrir la science au plus grand nombre</a:t>
            </a:r>
          </a:p>
        </p:txBody>
      </p:sp>
      <p:pic>
        <p:nvPicPr>
          <p:cNvPr id="4" name="Espace réservé du contenu 4">
            <a:extLst>
              <a:ext uri="{FF2B5EF4-FFF2-40B4-BE49-F238E27FC236}">
                <a16:creationId xmlns:a16="http://schemas.microsoft.com/office/drawing/2014/main" id="{2993ED43-7605-96C9-6B0F-C4659F951AAF}"/>
              </a:ext>
            </a:extLst>
          </p:cNvPr>
          <p:cNvPicPr>
            <a:picLocks noChangeAspect="1"/>
          </p:cNvPicPr>
          <p:nvPr/>
        </p:nvPicPr>
        <p:blipFill rotWithShape="1">
          <a:blip r:embed="rId2"/>
          <a:srcRect l="26068" t="29311" r="7344" b="11047"/>
          <a:stretch/>
        </p:blipFill>
        <p:spPr>
          <a:xfrm>
            <a:off x="4157472" y="2841954"/>
            <a:ext cx="6376356" cy="3807562"/>
          </a:xfrm>
          <a:prstGeom prst="rect">
            <a:avLst/>
          </a:prstGeom>
        </p:spPr>
      </p:pic>
      <p:sp>
        <p:nvSpPr>
          <p:cNvPr id="5" name="ZoneTexte 4">
            <a:extLst>
              <a:ext uri="{FF2B5EF4-FFF2-40B4-BE49-F238E27FC236}">
                <a16:creationId xmlns:a16="http://schemas.microsoft.com/office/drawing/2014/main" id="{3676BB91-49C0-1FB0-1E08-2E67BBDDD94C}"/>
              </a:ext>
            </a:extLst>
          </p:cNvPr>
          <p:cNvSpPr txBox="1"/>
          <p:nvPr/>
        </p:nvSpPr>
        <p:spPr>
          <a:xfrm>
            <a:off x="1110082" y="6334780"/>
            <a:ext cx="3047390" cy="523220"/>
          </a:xfrm>
          <a:prstGeom prst="rect">
            <a:avLst/>
          </a:prstGeom>
          <a:noFill/>
        </p:spPr>
        <p:txBody>
          <a:bodyPr wrap="square">
            <a:spAutoFit/>
          </a:bodyPr>
          <a:lstStyle/>
          <a:p>
            <a:r>
              <a:rPr lang="fr-FR" sz="1400" dirty="0">
                <a:hlinkClick r:id="rId3"/>
              </a:rPr>
              <a:t>https://scistarter.org/training</a:t>
            </a:r>
            <a:endParaRPr lang="fr-FR" sz="1400" dirty="0"/>
          </a:p>
          <a:p>
            <a:endParaRPr lang="fr-FR" sz="1400" dirty="0"/>
          </a:p>
        </p:txBody>
      </p:sp>
    </p:spTree>
    <p:extLst>
      <p:ext uri="{BB962C8B-B14F-4D97-AF65-F5344CB8AC3E}">
        <p14:creationId xmlns:p14="http://schemas.microsoft.com/office/powerpoint/2010/main" val="201525832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C42C99-11AD-4E85-A0D8-A620FFF02BD7}"/>
              </a:ext>
            </a:extLst>
          </p:cNvPr>
          <p:cNvSpPr>
            <a:spLocks noGrp="1"/>
          </p:cNvSpPr>
          <p:nvPr>
            <p:ph idx="1"/>
          </p:nvPr>
        </p:nvSpPr>
        <p:spPr>
          <a:xfrm>
            <a:off x="1399954" y="584791"/>
            <a:ext cx="9601200" cy="6170428"/>
          </a:xfrm>
        </p:spPr>
        <p:txBody>
          <a:bodyPr>
            <a:normAutofit/>
          </a:bodyPr>
          <a:lstStyle/>
          <a:p>
            <a:pPr marL="0" indent="0">
              <a:buNone/>
            </a:pPr>
            <a:endParaRPr lang="fr-FR" sz="1500" dirty="0">
              <a:effectLst/>
            </a:endParaRPr>
          </a:p>
          <a:p>
            <a:pPr marL="0" indent="0">
              <a:buNone/>
            </a:pPr>
            <a:r>
              <a:rPr lang="fr-FR" sz="1600" dirty="0" err="1">
                <a:effectLst/>
              </a:rPr>
              <a:t>Tran</a:t>
            </a:r>
            <a:r>
              <a:rPr lang="fr-FR" sz="1600" dirty="0">
                <a:effectLst/>
              </a:rPr>
              <a:t>, T., Porter, W. T., </a:t>
            </a:r>
            <a:r>
              <a:rPr lang="fr-FR" sz="1600" dirty="0" err="1">
                <a:effectLst/>
              </a:rPr>
              <a:t>Salkeld</a:t>
            </a:r>
            <a:r>
              <a:rPr lang="fr-FR" sz="1600" dirty="0">
                <a:effectLst/>
              </a:rPr>
              <a:t>, D. J., </a:t>
            </a:r>
            <a:r>
              <a:rPr lang="fr-FR" sz="1600" dirty="0" err="1">
                <a:effectLst/>
              </a:rPr>
              <a:t>Prusinski</a:t>
            </a:r>
            <a:r>
              <a:rPr lang="fr-FR" sz="1600" dirty="0">
                <a:effectLst/>
              </a:rPr>
              <a:t>, M. A., Jensen, S. T., &amp; Brisson, D. (2021). </a:t>
            </a:r>
            <a:r>
              <a:rPr lang="fr-FR" sz="1600" dirty="0" err="1">
                <a:effectLst/>
              </a:rPr>
              <a:t>Estimating</a:t>
            </a:r>
            <a:r>
              <a:rPr lang="fr-FR" sz="1600" dirty="0">
                <a:effectLst/>
              </a:rPr>
              <a:t> </a:t>
            </a:r>
            <a:r>
              <a:rPr lang="fr-FR" sz="1600" dirty="0" err="1">
                <a:effectLst/>
              </a:rPr>
              <a:t>disease</a:t>
            </a:r>
            <a:r>
              <a:rPr lang="fr-FR" sz="1600" dirty="0">
                <a:effectLst/>
              </a:rPr>
              <a:t> </a:t>
            </a:r>
            <a:r>
              <a:rPr lang="fr-FR" sz="1600" dirty="0" err="1">
                <a:effectLst/>
              </a:rPr>
              <a:t>vector</a:t>
            </a:r>
            <a:r>
              <a:rPr lang="fr-FR" sz="1600" dirty="0">
                <a:effectLst/>
              </a:rPr>
              <a:t> population size </a:t>
            </a:r>
            <a:r>
              <a:rPr lang="fr-FR" sz="1600" dirty="0" err="1">
                <a:effectLst/>
              </a:rPr>
              <a:t>from</a:t>
            </a:r>
            <a:r>
              <a:rPr lang="fr-FR" sz="1600" dirty="0">
                <a:effectLst/>
              </a:rPr>
              <a:t> </a:t>
            </a:r>
            <a:r>
              <a:rPr lang="fr-FR" sz="1600" dirty="0" err="1">
                <a:effectLst/>
              </a:rPr>
              <a:t>citizen</a:t>
            </a:r>
            <a:r>
              <a:rPr lang="fr-FR" sz="1600" dirty="0">
                <a:effectLst/>
              </a:rPr>
              <a:t> science data. </a:t>
            </a:r>
            <a:r>
              <a:rPr lang="fr-FR" sz="1600" i="1" dirty="0">
                <a:effectLst/>
              </a:rPr>
              <a:t>Journal of The Royal Society Interface</a:t>
            </a:r>
            <a:r>
              <a:rPr lang="fr-FR" sz="1600" dirty="0">
                <a:effectLst/>
              </a:rPr>
              <a:t>, </a:t>
            </a:r>
            <a:r>
              <a:rPr lang="fr-FR" sz="1600" i="1" dirty="0">
                <a:effectLst/>
              </a:rPr>
              <a:t>18</a:t>
            </a:r>
            <a:r>
              <a:rPr lang="fr-FR" sz="1600" dirty="0">
                <a:effectLst/>
              </a:rPr>
              <a:t>(184), 20210610. </a:t>
            </a:r>
            <a:r>
              <a:rPr lang="fr-FR" sz="1600" dirty="0">
                <a:effectLst/>
                <a:hlinkClick r:id="rId2"/>
              </a:rPr>
              <a:t>https://doi.org/10.1098/rsif.2021.0610</a:t>
            </a:r>
            <a:endParaRPr lang="fr-FR" sz="1600" dirty="0">
              <a:effectLst/>
            </a:endParaRPr>
          </a:p>
          <a:p>
            <a:pPr marL="0" indent="0">
              <a:buNone/>
            </a:pPr>
            <a:r>
              <a:rPr lang="fr-FR" sz="1600" i="1" dirty="0" err="1">
                <a:effectLst/>
              </a:rPr>
              <a:t>Tree</a:t>
            </a:r>
            <a:r>
              <a:rPr lang="fr-FR" sz="1600" i="1" dirty="0">
                <a:effectLst/>
              </a:rPr>
              <a:t> </a:t>
            </a:r>
            <a:r>
              <a:rPr lang="fr-FR" sz="1600" i="1" dirty="0" err="1">
                <a:effectLst/>
              </a:rPr>
              <a:t>bodyguards</a:t>
            </a:r>
            <a:r>
              <a:rPr lang="fr-FR" sz="1600" i="1" dirty="0">
                <a:effectLst/>
              </a:rPr>
              <a:t>—</a:t>
            </a:r>
            <a:r>
              <a:rPr lang="fr-FR" sz="1600" i="1" dirty="0" err="1">
                <a:effectLst/>
              </a:rPr>
              <a:t>Tree</a:t>
            </a:r>
            <a:r>
              <a:rPr lang="fr-FR" sz="1600" i="1" dirty="0">
                <a:effectLst/>
              </a:rPr>
              <a:t> </a:t>
            </a:r>
            <a:r>
              <a:rPr lang="fr-FR" sz="1600" i="1" dirty="0" err="1">
                <a:effectLst/>
              </a:rPr>
              <a:t>bodyguards</a:t>
            </a:r>
            <a:r>
              <a:rPr lang="fr-FR" sz="1600" dirty="0">
                <a:effectLst/>
              </a:rPr>
              <a:t>. (s. d.). </a:t>
            </a:r>
            <a:r>
              <a:rPr lang="fr-FR" sz="1600" dirty="0">
                <a:effectLst/>
                <a:hlinkClick r:id="rId3"/>
              </a:rPr>
              <a:t>https://www6.inrae.fr/tree-bodyguards</a:t>
            </a:r>
            <a:endParaRPr lang="fr-FR" sz="1600" dirty="0">
              <a:effectLst/>
            </a:endParaRPr>
          </a:p>
          <a:p>
            <a:pPr marL="0" indent="0">
              <a:buNone/>
            </a:pPr>
            <a:r>
              <a:rPr lang="fr-FR" sz="1600" i="1" dirty="0">
                <a:effectLst/>
              </a:rPr>
              <a:t>Webinar </a:t>
            </a:r>
            <a:r>
              <a:rPr lang="fr-FR" sz="1600" i="1" dirty="0" err="1">
                <a:effectLst/>
              </a:rPr>
              <a:t>Recordings</a:t>
            </a:r>
            <a:r>
              <a:rPr lang="fr-FR" sz="1600" dirty="0">
                <a:effectLst/>
              </a:rPr>
              <a:t>. (s. d.). LIBER Europe. </a:t>
            </a:r>
            <a:r>
              <a:rPr lang="fr-FR" sz="1600" dirty="0">
                <a:effectLst/>
                <a:hlinkClick r:id="rId4"/>
              </a:rPr>
              <a:t>https://libereurope.eu/webinar-recordings/</a:t>
            </a:r>
            <a:endParaRPr lang="fr-FR" sz="1600" dirty="0">
              <a:effectLst/>
            </a:endParaRPr>
          </a:p>
          <a:p>
            <a:pPr marL="0" indent="0">
              <a:buNone/>
            </a:pPr>
            <a:r>
              <a:rPr lang="fr-FR" sz="1600" dirty="0">
                <a:effectLst/>
              </a:rPr>
              <a:t>Wiggins, A., &amp; </a:t>
            </a:r>
            <a:r>
              <a:rPr lang="fr-FR" sz="1600" dirty="0" err="1">
                <a:effectLst/>
              </a:rPr>
              <a:t>Crowston</a:t>
            </a:r>
            <a:r>
              <a:rPr lang="fr-FR" sz="1600" dirty="0">
                <a:effectLst/>
              </a:rPr>
              <a:t>, K. (2011). </a:t>
            </a:r>
            <a:r>
              <a:rPr lang="fr-FR" sz="1600" dirty="0" err="1">
                <a:effectLst/>
              </a:rPr>
              <a:t>From</a:t>
            </a:r>
            <a:r>
              <a:rPr lang="fr-FR" sz="1600" dirty="0">
                <a:effectLst/>
              </a:rPr>
              <a:t> Conservation to Crowdsourcing : A </a:t>
            </a:r>
            <a:r>
              <a:rPr lang="fr-FR" sz="1600" dirty="0" err="1">
                <a:effectLst/>
              </a:rPr>
              <a:t>Typology</a:t>
            </a:r>
            <a:r>
              <a:rPr lang="fr-FR" sz="1600" dirty="0">
                <a:effectLst/>
              </a:rPr>
              <a:t> of Citizen Science. </a:t>
            </a:r>
            <a:r>
              <a:rPr lang="fr-FR" sz="1600" i="1" dirty="0">
                <a:effectLst/>
              </a:rPr>
              <a:t>2011 44th Hawaii International </a:t>
            </a:r>
            <a:r>
              <a:rPr lang="fr-FR" sz="1600" i="1" dirty="0" err="1">
                <a:effectLst/>
              </a:rPr>
              <a:t>Conference</a:t>
            </a:r>
            <a:r>
              <a:rPr lang="fr-FR" sz="1600" i="1" dirty="0">
                <a:effectLst/>
              </a:rPr>
              <a:t> on System Sciences</a:t>
            </a:r>
            <a:r>
              <a:rPr lang="fr-FR" sz="1600" dirty="0">
                <a:effectLst/>
              </a:rPr>
              <a:t>, 1‑10. </a:t>
            </a:r>
            <a:r>
              <a:rPr lang="fr-FR" sz="1600" dirty="0">
                <a:effectLst/>
                <a:hlinkClick r:id="rId5"/>
              </a:rPr>
              <a:t>https://doi.org/10.1109/HICSS.2011.207</a:t>
            </a:r>
            <a:endParaRPr lang="fr-FR" sz="1600" dirty="0">
              <a:effectLst/>
            </a:endParaRPr>
          </a:p>
          <a:p>
            <a:pPr marL="0" indent="0">
              <a:buNone/>
            </a:pPr>
            <a:r>
              <a:rPr lang="fr-FR" sz="1500" dirty="0" err="1">
                <a:effectLst/>
              </a:rPr>
              <a:t>Weinhardt</a:t>
            </a:r>
            <a:r>
              <a:rPr lang="fr-FR" sz="1500" dirty="0">
                <a:effectLst/>
              </a:rPr>
              <a:t>, C., </a:t>
            </a:r>
            <a:r>
              <a:rPr lang="fr-FR" sz="1500" dirty="0" err="1">
                <a:effectLst/>
              </a:rPr>
              <a:t>Kloker</a:t>
            </a:r>
            <a:r>
              <a:rPr lang="fr-FR" sz="1500" dirty="0">
                <a:effectLst/>
              </a:rPr>
              <a:t>, S., </a:t>
            </a:r>
            <a:r>
              <a:rPr lang="fr-FR" sz="1500" dirty="0" err="1">
                <a:effectLst/>
              </a:rPr>
              <a:t>Hinz</a:t>
            </a:r>
            <a:r>
              <a:rPr lang="fr-FR" sz="1500" dirty="0">
                <a:effectLst/>
              </a:rPr>
              <a:t>, O., &amp; van der Aalst, W. M. P. (2020). Citizen Science in Information </a:t>
            </a:r>
            <a:r>
              <a:rPr lang="fr-FR" sz="1500" dirty="0" err="1">
                <a:effectLst/>
              </a:rPr>
              <a:t>Systems</a:t>
            </a:r>
            <a:r>
              <a:rPr lang="fr-FR" sz="1500" dirty="0">
                <a:effectLst/>
              </a:rPr>
              <a:t> </a:t>
            </a:r>
            <a:r>
              <a:rPr lang="fr-FR" sz="1500" dirty="0" err="1">
                <a:effectLst/>
              </a:rPr>
              <a:t>Research</a:t>
            </a:r>
            <a:r>
              <a:rPr lang="fr-FR" sz="1500" dirty="0">
                <a:effectLst/>
              </a:rPr>
              <a:t>. Business &amp; Information </a:t>
            </a:r>
            <a:r>
              <a:rPr lang="fr-FR" sz="1500" dirty="0" err="1">
                <a:effectLst/>
              </a:rPr>
              <a:t>Systems</a:t>
            </a:r>
            <a:r>
              <a:rPr lang="fr-FR" sz="1500" dirty="0">
                <a:effectLst/>
              </a:rPr>
              <a:t> Engineering, 62(4), 273‑277. </a:t>
            </a:r>
            <a:r>
              <a:rPr lang="fr-FR" sz="1500" dirty="0">
                <a:effectLst/>
                <a:hlinkClick r:id="rId6"/>
              </a:rPr>
              <a:t>https://doi.org/10.1007/s12599-020-00663-y</a:t>
            </a:r>
            <a:endParaRPr lang="fr-FR" sz="1500" dirty="0">
              <a:effectLst/>
            </a:endParaRPr>
          </a:p>
          <a:p>
            <a:pPr marL="0" indent="0">
              <a:buNone/>
            </a:pPr>
            <a:endParaRPr lang="fr-FR" sz="1500" dirty="0">
              <a:effectLst/>
            </a:endParaRPr>
          </a:p>
        </p:txBody>
      </p:sp>
    </p:spTree>
    <p:extLst>
      <p:ext uri="{BB962C8B-B14F-4D97-AF65-F5344CB8AC3E}">
        <p14:creationId xmlns:p14="http://schemas.microsoft.com/office/powerpoint/2010/main" val="1262914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Merci ! </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normAutofit fontScale="70000" lnSpcReduction="20000"/>
          </a:bodyPr>
          <a:lstStyle/>
          <a:p>
            <a:r>
              <a:rPr lang="fr-FR" dirty="0"/>
              <a:t>Raphaëlle Bats</a:t>
            </a:r>
          </a:p>
          <a:p>
            <a:r>
              <a:rPr lang="fr-FR" dirty="0"/>
              <a:t>2023</a:t>
            </a:r>
          </a:p>
          <a:p>
            <a:r>
              <a:rPr lang="fr-FR" dirty="0">
                <a:hlinkClick r:id="rId2"/>
              </a:rPr>
              <a:t>Rbats.pro@gmail.com</a:t>
            </a:r>
            <a:endParaRPr lang="fr-FR" dirty="0"/>
          </a:p>
          <a:p>
            <a:r>
              <a:rPr lang="fr-FR" dirty="0">
                <a:hlinkClick r:id="rId3"/>
              </a:rPr>
              <a:t>Raphaelle.bats@u-bordeaux.fr</a:t>
            </a:r>
            <a:endParaRPr lang="fr-FR" dirty="0"/>
          </a:p>
          <a:p>
            <a:endParaRPr lang="fr-FR" dirty="0"/>
          </a:p>
        </p:txBody>
      </p:sp>
    </p:spTree>
    <p:extLst>
      <p:ext uri="{BB962C8B-B14F-4D97-AF65-F5344CB8AC3E}">
        <p14:creationId xmlns:p14="http://schemas.microsoft.com/office/powerpoint/2010/main" val="3962297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politique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5999"/>
            <a:ext cx="9601200" cy="1283819"/>
          </a:xfrm>
        </p:spPr>
        <p:txBody>
          <a:bodyPr>
            <a:normAutofit/>
          </a:bodyPr>
          <a:lstStyle/>
          <a:p>
            <a:r>
              <a:rPr lang="fr-FR" dirty="0"/>
              <a:t>Parce que les SRP peuvent faciliter les transformations individuelles et collectives.</a:t>
            </a:r>
          </a:p>
          <a:p>
            <a:pPr marL="0" indent="0">
              <a:buNone/>
            </a:pPr>
            <a:endParaRPr lang="fr-FR" dirty="0"/>
          </a:p>
        </p:txBody>
      </p:sp>
      <p:sp>
        <p:nvSpPr>
          <p:cNvPr id="5" name="ZoneTexte 4">
            <a:extLst>
              <a:ext uri="{FF2B5EF4-FFF2-40B4-BE49-F238E27FC236}">
                <a16:creationId xmlns:a16="http://schemas.microsoft.com/office/drawing/2014/main" id="{A36DB7D7-AAA9-E5EB-51C6-3EF2D634786C}"/>
              </a:ext>
            </a:extLst>
          </p:cNvPr>
          <p:cNvSpPr txBox="1"/>
          <p:nvPr/>
        </p:nvSpPr>
        <p:spPr>
          <a:xfrm>
            <a:off x="2596896" y="3724350"/>
            <a:ext cx="7432243" cy="1754326"/>
          </a:xfrm>
          <a:prstGeom prst="rect">
            <a:avLst/>
          </a:prstGeom>
          <a:solidFill>
            <a:schemeClr val="accent6">
              <a:lumMod val="20000"/>
              <a:lumOff val="80000"/>
            </a:schemeClr>
          </a:solidFill>
        </p:spPr>
        <p:txBody>
          <a:bodyPr wrap="square">
            <a:spAutoFit/>
          </a:bodyPr>
          <a:lstStyle/>
          <a:p>
            <a:r>
              <a:rPr lang="fr-FR" i="1" dirty="0"/>
              <a:t>« La production et la diffusion des connaissances doivent en effet, selon Freire, s’imbriquer à des processus de conscientisation permettant à des personnes de devenir sujettes de leur propre histoire et à des actions qui visent à transformer les structures reproduisant les oppressions et les inégalités sociales. »</a:t>
            </a:r>
          </a:p>
          <a:p>
            <a:r>
              <a:rPr lang="fr-FR" dirty="0" err="1"/>
              <a:t>Godrie</a:t>
            </a:r>
            <a:r>
              <a:rPr lang="fr-FR" dirty="0"/>
              <a:t>, B., Juan, M. &amp; Carrel, M. (2022). </a:t>
            </a:r>
          </a:p>
        </p:txBody>
      </p:sp>
    </p:spTree>
    <p:extLst>
      <p:ext uri="{BB962C8B-B14F-4D97-AF65-F5344CB8AC3E}">
        <p14:creationId xmlns:p14="http://schemas.microsoft.com/office/powerpoint/2010/main" val="2437083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spatiale et temporelle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090350"/>
            <a:ext cx="9601200" cy="4363517"/>
          </a:xfrm>
        </p:spPr>
        <p:txBody>
          <a:bodyPr>
            <a:normAutofit/>
          </a:bodyPr>
          <a:lstStyle/>
          <a:p>
            <a:endParaRPr lang="fr-FR" dirty="0"/>
          </a:p>
          <a:p>
            <a:r>
              <a:rPr lang="fr-FR" dirty="0"/>
              <a:t>Parce que les SRP donnent accès à des espaces (physiques ou conceptuels) auxquels nous n’aurions pas accès, dans des moments où nous ne sommes pas toujours disponibles. </a:t>
            </a:r>
          </a:p>
          <a:p>
            <a:pPr marL="0" indent="0">
              <a:buNone/>
            </a:pPr>
            <a:endParaRPr lang="fr-FR" dirty="0"/>
          </a:p>
        </p:txBody>
      </p:sp>
      <p:pic>
        <p:nvPicPr>
          <p:cNvPr id="5" name="Image 4">
            <a:extLst>
              <a:ext uri="{FF2B5EF4-FFF2-40B4-BE49-F238E27FC236}">
                <a16:creationId xmlns:a16="http://schemas.microsoft.com/office/drawing/2014/main" id="{6A5F1548-B3F6-A054-65D1-99C90F320268}"/>
              </a:ext>
            </a:extLst>
          </p:cNvPr>
          <p:cNvPicPr>
            <a:picLocks noChangeAspect="1"/>
          </p:cNvPicPr>
          <p:nvPr/>
        </p:nvPicPr>
        <p:blipFill rotWithShape="1">
          <a:blip r:embed="rId2"/>
          <a:srcRect l="12074" t="26560" r="12904" b="35253"/>
          <a:stretch/>
        </p:blipFill>
        <p:spPr>
          <a:xfrm>
            <a:off x="2313432" y="3738067"/>
            <a:ext cx="7717536" cy="2618842"/>
          </a:xfrm>
          <a:prstGeom prst="rect">
            <a:avLst/>
          </a:prstGeom>
        </p:spPr>
      </p:pic>
      <p:sp>
        <p:nvSpPr>
          <p:cNvPr id="7" name="ZoneTexte 6">
            <a:extLst>
              <a:ext uri="{FF2B5EF4-FFF2-40B4-BE49-F238E27FC236}">
                <a16:creationId xmlns:a16="http://schemas.microsoft.com/office/drawing/2014/main" id="{72875012-27FC-C047-AE56-9C6249075D2D}"/>
              </a:ext>
            </a:extLst>
          </p:cNvPr>
          <p:cNvSpPr txBox="1"/>
          <p:nvPr/>
        </p:nvSpPr>
        <p:spPr>
          <a:xfrm>
            <a:off x="2318918" y="6372517"/>
            <a:ext cx="7717535" cy="553998"/>
          </a:xfrm>
          <a:prstGeom prst="rect">
            <a:avLst/>
          </a:prstGeom>
          <a:noFill/>
        </p:spPr>
        <p:txBody>
          <a:bodyPr wrap="square">
            <a:spAutoFit/>
          </a:bodyPr>
          <a:lstStyle/>
          <a:p>
            <a:r>
              <a:rPr lang="fr-FR" sz="1500" dirty="0">
                <a:hlinkClick r:id="rId3"/>
              </a:rPr>
              <a:t>https://www.vigienature.fr/fr/actualites/dix-jardins-quartier-peuvent-faire-difference-3330</a:t>
            </a:r>
            <a:endParaRPr lang="fr-FR" sz="1500" dirty="0"/>
          </a:p>
          <a:p>
            <a:endParaRPr lang="fr-FR" sz="1500" dirty="0"/>
          </a:p>
        </p:txBody>
      </p:sp>
    </p:spTree>
    <p:extLst>
      <p:ext uri="{BB962C8B-B14F-4D97-AF65-F5344CB8AC3E}">
        <p14:creationId xmlns:p14="http://schemas.microsoft.com/office/powerpoint/2010/main" val="2256276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Typologie par objectifs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Wiggins and </a:t>
            </a:r>
            <a:r>
              <a:rPr lang="fr-FR" dirty="0" err="1"/>
              <a:t>Crowston</a:t>
            </a:r>
            <a:r>
              <a:rPr lang="fr-FR" dirty="0"/>
              <a:t>, 2011</a:t>
            </a:r>
          </a:p>
        </p:txBody>
      </p:sp>
    </p:spTree>
    <p:extLst>
      <p:ext uri="{BB962C8B-B14F-4D97-AF65-F5344CB8AC3E}">
        <p14:creationId xmlns:p14="http://schemas.microsoft.com/office/powerpoint/2010/main" val="110543281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a:xfrm>
            <a:off x="1915126" y="2501963"/>
            <a:ext cx="8361229" cy="2098226"/>
          </a:xfrm>
        </p:spPr>
        <p:txBody>
          <a:bodyPr>
            <a:normAutofit/>
          </a:bodyPr>
          <a:lstStyle/>
          <a:p>
            <a:r>
              <a:rPr lang="fr-FR" dirty="0"/>
              <a:t>Un peu de vocabulaire</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a:xfrm>
            <a:off x="2679905" y="4926097"/>
            <a:ext cx="6831673" cy="1086237"/>
          </a:xfrm>
        </p:spPr>
        <p:txBody>
          <a:bodyPr/>
          <a:lstStyle/>
          <a:p>
            <a:r>
              <a:rPr lang="fr-FR" dirty="0"/>
              <a:t>Sciences participatives ?</a:t>
            </a:r>
          </a:p>
        </p:txBody>
      </p:sp>
    </p:spTree>
    <p:extLst>
      <p:ext uri="{BB962C8B-B14F-4D97-AF65-F5344CB8AC3E}">
        <p14:creationId xmlns:p14="http://schemas.microsoft.com/office/powerpoint/2010/main" val="38650669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15A0AB-DE18-4574-68AE-48CF5E60DEA5}"/>
              </a:ext>
            </a:extLst>
          </p:cNvPr>
          <p:cNvSpPr>
            <a:spLocks noGrp="1"/>
          </p:cNvSpPr>
          <p:nvPr>
            <p:ph type="title"/>
          </p:nvPr>
        </p:nvSpPr>
        <p:spPr/>
        <p:txBody>
          <a:bodyPr/>
          <a:lstStyle/>
          <a:p>
            <a:r>
              <a:rPr lang="fr-FR" dirty="0"/>
              <a:t>Tableau des sciences participatives</a:t>
            </a:r>
          </a:p>
        </p:txBody>
      </p:sp>
      <p:sp>
        <p:nvSpPr>
          <p:cNvPr id="3" name="Espace réservé du contenu 2">
            <a:extLst>
              <a:ext uri="{FF2B5EF4-FFF2-40B4-BE49-F238E27FC236}">
                <a16:creationId xmlns:a16="http://schemas.microsoft.com/office/drawing/2014/main" id="{059C3916-4C3C-F869-4CBC-D17303B9B0EB}"/>
              </a:ext>
            </a:extLst>
          </p:cNvPr>
          <p:cNvSpPr>
            <a:spLocks noGrp="1"/>
          </p:cNvSpPr>
          <p:nvPr>
            <p:ph idx="1"/>
          </p:nvPr>
        </p:nvSpPr>
        <p:spPr>
          <a:xfrm>
            <a:off x="1371600" y="2286000"/>
            <a:ext cx="9601200" cy="4334256"/>
          </a:xfrm>
        </p:spPr>
        <p:txBody>
          <a:bodyPr>
            <a:normAutofit fontScale="85000" lnSpcReduction="10000"/>
          </a:bodyPr>
          <a:lstStyle/>
          <a:p>
            <a:r>
              <a:rPr lang="fr-FR" dirty="0"/>
              <a:t>Wiggins et </a:t>
            </a:r>
            <a:r>
              <a:rPr lang="fr-FR" dirty="0" err="1"/>
              <a:t>Crowston</a:t>
            </a:r>
            <a:r>
              <a:rPr lang="fr-FR" dirty="0"/>
              <a:t>, 2011</a:t>
            </a:r>
          </a:p>
          <a:p>
            <a:endParaRPr lang="fr-FR" dirty="0"/>
          </a:p>
          <a:p>
            <a:pPr marL="0" indent="0">
              <a:buNone/>
            </a:pPr>
            <a:r>
              <a:rPr lang="fr-FR" dirty="0"/>
              <a:t>« Les </a:t>
            </a:r>
            <a:r>
              <a:rPr lang="fr-FR" b="1" dirty="0"/>
              <a:t>projets de science citoyenne orientés vers l'action </a:t>
            </a:r>
            <a:r>
              <a:rPr lang="fr-FR" dirty="0"/>
              <a:t>encouragent l'intervention des participants dans les préoccupations locales, en utilisant la recherche scientifique comme un outil pour soutenir les agendas civiques.</a:t>
            </a:r>
          </a:p>
          <a:p>
            <a:pPr marL="0" indent="0">
              <a:buNone/>
            </a:pPr>
            <a:r>
              <a:rPr lang="fr-FR" dirty="0"/>
              <a:t>Les </a:t>
            </a:r>
            <a:r>
              <a:rPr lang="fr-FR" b="1" dirty="0"/>
              <a:t>projets de conservation </a:t>
            </a:r>
            <a:r>
              <a:rPr lang="fr-FR" dirty="0"/>
              <a:t>soutiennent les objectifs d'intendance et de gestion des ressources naturelles, principalement dans le domaine de l'écologie ; ils impliquent les citoyens pour des raisons pratiques et de sensibilisation.</a:t>
            </a:r>
          </a:p>
          <a:p>
            <a:pPr marL="0" indent="0">
              <a:buNone/>
            </a:pPr>
            <a:r>
              <a:rPr lang="fr-FR" dirty="0"/>
              <a:t>Les </a:t>
            </a:r>
            <a:r>
              <a:rPr lang="fr-FR" b="1" dirty="0"/>
              <a:t>projets d'investigation </a:t>
            </a:r>
            <a:r>
              <a:rPr lang="fr-FR" dirty="0"/>
              <a:t>sont axés sur des objectifs de recherche scientifique nécessitant la collecte de données dans l'environnement physique.</a:t>
            </a:r>
          </a:p>
          <a:p>
            <a:pPr marL="0" indent="0">
              <a:buNone/>
            </a:pPr>
            <a:r>
              <a:rPr lang="fr-FR" dirty="0"/>
              <a:t>Dans les </a:t>
            </a:r>
            <a:r>
              <a:rPr lang="fr-FR" b="1" dirty="0"/>
              <a:t>projets virtuels à vocation scientifique</a:t>
            </a:r>
            <a:r>
              <a:rPr lang="fr-FR" dirty="0"/>
              <a:t>, toutes les activités du projet sont médiatisées par les TIC sans aucun élément physique, ce qui les différencie des projets d'investigation dans lesquels les lieux physiques de la participation des volontaires étaient également importants.</a:t>
            </a:r>
          </a:p>
          <a:p>
            <a:pPr marL="0" indent="0">
              <a:buNone/>
            </a:pPr>
            <a:r>
              <a:rPr lang="fr-FR" dirty="0"/>
              <a:t>Les </a:t>
            </a:r>
            <a:r>
              <a:rPr lang="fr-FR" b="1" dirty="0"/>
              <a:t>projets éducatifs </a:t>
            </a:r>
            <a:r>
              <a:rPr lang="fr-FR" dirty="0"/>
              <a:t>de cette typologie font de l'éducation et de la sensibilisation des objectifs principaux, qui incluent tous des aspects pertinents du lieu. »</a:t>
            </a:r>
          </a:p>
        </p:txBody>
      </p:sp>
    </p:spTree>
    <p:extLst>
      <p:ext uri="{BB962C8B-B14F-4D97-AF65-F5344CB8AC3E}">
        <p14:creationId xmlns:p14="http://schemas.microsoft.com/office/powerpoint/2010/main" val="234357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2C2B379-136A-BFF9-FCC7-E5CB0A6AFB21}"/>
              </a:ext>
            </a:extLst>
          </p:cNvPr>
          <p:cNvSpPr>
            <a:spLocks noGrp="1"/>
          </p:cNvSpPr>
          <p:nvPr>
            <p:ph type="title"/>
          </p:nvPr>
        </p:nvSpPr>
        <p:spPr/>
        <p:txBody>
          <a:bodyPr/>
          <a:lstStyle/>
          <a:p>
            <a:r>
              <a:rPr lang="fr-FR" dirty="0"/>
              <a:t>Actions locales</a:t>
            </a:r>
          </a:p>
        </p:txBody>
      </p:sp>
      <p:sp>
        <p:nvSpPr>
          <p:cNvPr id="5" name="Espace réservé du texte 4">
            <a:extLst>
              <a:ext uri="{FF2B5EF4-FFF2-40B4-BE49-F238E27FC236}">
                <a16:creationId xmlns:a16="http://schemas.microsoft.com/office/drawing/2014/main" id="{59BF0942-7FE5-8D45-976E-B639E93C4651}"/>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561863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Actions locales</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25237" y="5842337"/>
            <a:ext cx="10681854" cy="461665"/>
          </a:xfrm>
          <a:prstGeom prst="rect">
            <a:avLst/>
          </a:prstGeom>
          <a:noFill/>
        </p:spPr>
        <p:txBody>
          <a:bodyPr wrap="square">
            <a:spAutoFit/>
          </a:bodyPr>
          <a:lstStyle/>
          <a:p>
            <a:r>
              <a:rPr lang="en-US" sz="1200" dirty="0">
                <a:effectLst/>
              </a:rPr>
              <a:t>Wiggins, A., &amp; </a:t>
            </a:r>
            <a:r>
              <a:rPr lang="en-US" sz="1200" dirty="0" err="1">
                <a:effectLst/>
              </a:rPr>
              <a:t>Crowston</a:t>
            </a:r>
            <a:r>
              <a:rPr lang="en-US" sz="1200" dirty="0">
                <a:effectLst/>
              </a:rPr>
              <a:t>, K. (2011). From Conservation to Crowdsourcing : A Typology of Citizen Science. </a:t>
            </a:r>
            <a:r>
              <a:rPr lang="en-US" sz="1200" i="1" dirty="0">
                <a:effectLst/>
              </a:rPr>
              <a:t>2011 44th Hawaii International Conference on System Sciences</a:t>
            </a:r>
            <a:r>
              <a:rPr lang="en-US" sz="1200" dirty="0">
                <a:effectLst/>
              </a:rPr>
              <a:t>, 1‑10. </a:t>
            </a:r>
            <a:r>
              <a:rPr lang="en-US" sz="1200" dirty="0">
                <a:effectLst/>
                <a:hlinkClick r:id="rId2"/>
              </a:rPr>
              <a:t>https://doi.org/10.1109/HICSS.2011.207</a:t>
            </a:r>
            <a:endParaRPr lang="en-US" sz="1200"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1213600218"/>
              </p:ext>
            </p:extLst>
          </p:nvPr>
        </p:nvGraphicFramePr>
        <p:xfrm>
          <a:off x="949036" y="2052320"/>
          <a:ext cx="11111345" cy="2753360"/>
        </p:xfrm>
        <a:graphic>
          <a:graphicData uri="http://schemas.openxmlformats.org/drawingml/2006/table">
            <a:tbl>
              <a:tblPr firstRow="1" bandRow="1">
                <a:tableStyleId>{5C22544A-7EE6-4342-B048-85BDC9FD1C3A}</a:tableStyleId>
              </a:tblPr>
              <a:tblGrid>
                <a:gridCol w="2694387">
                  <a:extLst>
                    <a:ext uri="{9D8B030D-6E8A-4147-A177-3AD203B41FA5}">
                      <a16:colId xmlns:a16="http://schemas.microsoft.com/office/drawing/2014/main" val="1335179517"/>
                    </a:ext>
                  </a:extLst>
                </a:gridCol>
                <a:gridCol w="2743200">
                  <a:extLst>
                    <a:ext uri="{9D8B030D-6E8A-4147-A177-3AD203B41FA5}">
                      <a16:colId xmlns:a16="http://schemas.microsoft.com/office/drawing/2014/main" val="1310905007"/>
                    </a:ext>
                  </a:extLst>
                </a:gridCol>
                <a:gridCol w="2819722">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de science citoyenne orientés vers l'action encouragent l'intervention des participants dans les préoccupations locales, en utilisant la recherche scientifique comme un outil pour soutenir les agendas civiques. </a:t>
                      </a:r>
                    </a:p>
                  </a:txBody>
                  <a:tcPr/>
                </a:tc>
                <a:tc>
                  <a:txBody>
                    <a:bodyPr/>
                    <a:lstStyle/>
                    <a:p>
                      <a:r>
                        <a:rPr lang="en-US" sz="1400" dirty="0"/>
                        <a:t>Action citizen science projects are most likely to engage professional researchers as consultants or collaborators rather than initiators.</a:t>
                      </a:r>
                      <a:endParaRPr lang="fr-FR" sz="1400" dirty="0"/>
                    </a:p>
                  </a:txBody>
                  <a:tcPr/>
                </a:tc>
                <a:tc>
                  <a:txBody>
                    <a:bodyPr/>
                    <a:lstStyle/>
                    <a:p>
                      <a:r>
                        <a:rPr lang="en-US" sz="1400" dirty="0"/>
                        <a:t>The local scale of participation reduces the demand for a centralized online venue for interaction or data submission, as it can be far more efficient to use lightweight technologies and rely more heavily on co-presence at meetings and events to communicate.</a:t>
                      </a:r>
                      <a:endParaRPr lang="fr-FR" sz="1400" dirty="0"/>
                    </a:p>
                  </a:txBody>
                  <a:tcPr/>
                </a:tc>
                <a:tc>
                  <a:txBody>
                    <a:bodyPr/>
                    <a:lstStyle/>
                    <a:p>
                      <a:r>
                        <a:rPr lang="en-US" sz="1400" dirty="0"/>
                        <a:t>The bottom-up, grassroots organizing that characterizes these projects is typically only successful at a local level, and does not scale well without substantial organizational development. </a:t>
                      </a:r>
                      <a:endParaRPr lang="fr-FR" sz="1400" dirty="0"/>
                    </a:p>
                  </a:txBody>
                  <a:tcPr/>
                </a:tc>
                <a:extLst>
                  <a:ext uri="{0D108BD9-81ED-4DB2-BD59-A6C34878D82A}">
                    <a16:rowId xmlns:a16="http://schemas.microsoft.com/office/drawing/2014/main" val="3426587952"/>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975041536"/>
                  </a:ext>
                </a:extLst>
              </a:tr>
            </a:tbl>
          </a:graphicData>
        </a:graphic>
      </p:graphicFrame>
    </p:spTree>
    <p:extLst>
      <p:ext uri="{BB962C8B-B14F-4D97-AF65-F5344CB8AC3E}">
        <p14:creationId xmlns:p14="http://schemas.microsoft.com/office/powerpoint/2010/main" val="62024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FD2E1-E298-49B4-9247-34AC4777ED23}"/>
              </a:ext>
            </a:extLst>
          </p:cNvPr>
          <p:cNvSpPr>
            <a:spLocks noGrp="1"/>
          </p:cNvSpPr>
          <p:nvPr>
            <p:ph type="title"/>
          </p:nvPr>
        </p:nvSpPr>
        <p:spPr/>
        <p:txBody>
          <a:bodyPr/>
          <a:lstStyle/>
          <a:p>
            <a:r>
              <a:rPr lang="fr-FR" dirty="0" err="1"/>
              <a:t>Ocean</a:t>
            </a:r>
            <a:r>
              <a:rPr lang="fr-FR" dirty="0"/>
              <a:t> I3</a:t>
            </a:r>
          </a:p>
        </p:txBody>
      </p:sp>
      <p:sp>
        <p:nvSpPr>
          <p:cNvPr id="3" name="Espace réservé du contenu 2">
            <a:extLst>
              <a:ext uri="{FF2B5EF4-FFF2-40B4-BE49-F238E27FC236}">
                <a16:creationId xmlns:a16="http://schemas.microsoft.com/office/drawing/2014/main" id="{2489847A-3742-4A21-A848-ADB926362DF1}"/>
              </a:ext>
            </a:extLst>
          </p:cNvPr>
          <p:cNvSpPr>
            <a:spLocks noGrp="1"/>
          </p:cNvSpPr>
          <p:nvPr>
            <p:ph idx="1"/>
          </p:nvPr>
        </p:nvSpPr>
        <p:spPr>
          <a:xfrm>
            <a:off x="5888874" y="1974272"/>
            <a:ext cx="6095307" cy="4676487"/>
          </a:xfrm>
        </p:spPr>
        <p:txBody>
          <a:bodyPr>
            <a:normAutofit fontScale="85000" lnSpcReduction="10000"/>
          </a:bodyPr>
          <a:lstStyle/>
          <a:p>
            <a:r>
              <a:rPr lang="fr-FR" dirty="0"/>
              <a:t>Qui est à l’initiative ? Université de Bordeaux, </a:t>
            </a:r>
            <a:r>
              <a:rPr lang="fr-FR" dirty="0" err="1"/>
              <a:t>Euskampus</a:t>
            </a:r>
            <a:r>
              <a:rPr lang="fr-FR" dirty="0"/>
              <a:t> </a:t>
            </a:r>
            <a:r>
              <a:rPr lang="fr-FR" dirty="0" err="1"/>
              <a:t>Fundazioa</a:t>
            </a:r>
            <a:r>
              <a:rPr lang="fr-FR" dirty="0"/>
              <a:t>, Université du Pays Basque</a:t>
            </a:r>
          </a:p>
          <a:p>
            <a:r>
              <a:rPr lang="fr-FR" dirty="0"/>
              <a:t>Quel est l’objet de la recherche ? Innovation pédagogique au profit de la protection du littoral et de l’océan</a:t>
            </a:r>
          </a:p>
          <a:p>
            <a:r>
              <a:rPr lang="fr-FR" dirty="0"/>
              <a:t>Quel est l’objet de la participation ? Résoudre des problèmes relatifs à l’océan et au littoral tels que posés par des acteurs socio-économiques locaux</a:t>
            </a:r>
          </a:p>
          <a:p>
            <a:r>
              <a:rPr lang="fr-FR" dirty="0"/>
              <a:t>Pourquoi la participation ? Innovation pédagogique, vision de la complexité des problèmes environnementaux </a:t>
            </a:r>
          </a:p>
          <a:p>
            <a:r>
              <a:rPr lang="fr-FR" dirty="0"/>
              <a:t>Quelles sont les modalités de la participation : construction de problème,  et selon les problèmes collectes de données</a:t>
            </a:r>
          </a:p>
          <a:p>
            <a:r>
              <a:rPr lang="fr-FR" dirty="0"/>
              <a:t>Quels publics ? Les étudiants, les acteurs socio-économiques locaux et selon les problèmes des scolaires ou les habitants</a:t>
            </a:r>
          </a:p>
          <a:p>
            <a:r>
              <a:rPr lang="fr-FR" dirty="0"/>
              <a:t>Bénéfices ?</a:t>
            </a:r>
          </a:p>
          <a:p>
            <a:r>
              <a:rPr lang="fr-FR" dirty="0"/>
              <a:t>Outils ?</a:t>
            </a:r>
          </a:p>
          <a:p>
            <a:endParaRPr lang="fr-FR" dirty="0"/>
          </a:p>
        </p:txBody>
      </p:sp>
      <p:sp>
        <p:nvSpPr>
          <p:cNvPr id="4" name="Espace réservé du texte 3">
            <a:extLst>
              <a:ext uri="{FF2B5EF4-FFF2-40B4-BE49-F238E27FC236}">
                <a16:creationId xmlns:a16="http://schemas.microsoft.com/office/drawing/2014/main" id="{ABB90B8D-5891-4428-BF0D-C74C0E8B6E01}"/>
              </a:ext>
            </a:extLst>
          </p:cNvPr>
          <p:cNvSpPr>
            <a:spLocks noGrp="1"/>
          </p:cNvSpPr>
          <p:nvPr>
            <p:ph type="body" sz="half" idx="2"/>
          </p:nvPr>
        </p:nvSpPr>
        <p:spPr>
          <a:xfrm>
            <a:off x="346364" y="6012025"/>
            <a:ext cx="3855720" cy="572656"/>
          </a:xfrm>
        </p:spPr>
        <p:txBody>
          <a:bodyPr/>
          <a:lstStyle/>
          <a:p>
            <a:r>
              <a:rPr lang="fr-FR" dirty="0">
                <a:hlinkClick r:id="rId2"/>
              </a:rPr>
              <a:t>https://oceani3.com/fr/inicio-francais/</a:t>
            </a:r>
            <a:endParaRPr lang="fr-FR" dirty="0"/>
          </a:p>
          <a:p>
            <a:endParaRPr lang="fr-FR" dirty="0"/>
          </a:p>
        </p:txBody>
      </p:sp>
      <p:pic>
        <p:nvPicPr>
          <p:cNvPr id="5" name="Image 4">
            <a:extLst>
              <a:ext uri="{FF2B5EF4-FFF2-40B4-BE49-F238E27FC236}">
                <a16:creationId xmlns:a16="http://schemas.microsoft.com/office/drawing/2014/main" id="{CDF00621-C351-4098-B13B-56AA6A13BFC8}"/>
              </a:ext>
            </a:extLst>
          </p:cNvPr>
          <p:cNvPicPr>
            <a:picLocks noChangeAspect="1"/>
          </p:cNvPicPr>
          <p:nvPr/>
        </p:nvPicPr>
        <p:blipFill rotWithShape="1">
          <a:blip r:embed="rId3"/>
          <a:srcRect l="572" t="27475" r="36607" b="12363"/>
          <a:stretch/>
        </p:blipFill>
        <p:spPr>
          <a:xfrm>
            <a:off x="346364" y="2994658"/>
            <a:ext cx="4489566" cy="2866393"/>
          </a:xfrm>
          <a:prstGeom prst="rect">
            <a:avLst/>
          </a:prstGeom>
        </p:spPr>
      </p:pic>
    </p:spTree>
    <p:extLst>
      <p:ext uri="{BB962C8B-B14F-4D97-AF65-F5344CB8AC3E}">
        <p14:creationId xmlns:p14="http://schemas.microsoft.com/office/powerpoint/2010/main" val="424063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FD2E1-E298-49B4-9247-34AC4777ED23}"/>
              </a:ext>
            </a:extLst>
          </p:cNvPr>
          <p:cNvSpPr>
            <a:spLocks noGrp="1"/>
          </p:cNvSpPr>
          <p:nvPr>
            <p:ph type="title"/>
          </p:nvPr>
        </p:nvSpPr>
        <p:spPr/>
        <p:txBody>
          <a:bodyPr/>
          <a:lstStyle/>
          <a:p>
            <a:r>
              <a:rPr lang="fr-FR" dirty="0"/>
              <a:t>Universités populaires des parents</a:t>
            </a:r>
          </a:p>
        </p:txBody>
      </p:sp>
      <p:sp>
        <p:nvSpPr>
          <p:cNvPr id="3" name="Espace réservé du contenu 2">
            <a:extLst>
              <a:ext uri="{FF2B5EF4-FFF2-40B4-BE49-F238E27FC236}">
                <a16:creationId xmlns:a16="http://schemas.microsoft.com/office/drawing/2014/main" id="{2489847A-3742-4A21-A848-ADB926362DF1}"/>
              </a:ext>
            </a:extLst>
          </p:cNvPr>
          <p:cNvSpPr>
            <a:spLocks noGrp="1"/>
          </p:cNvSpPr>
          <p:nvPr>
            <p:ph idx="1"/>
          </p:nvPr>
        </p:nvSpPr>
        <p:spPr>
          <a:xfrm>
            <a:off x="5888874" y="1974272"/>
            <a:ext cx="6095307" cy="4676487"/>
          </a:xfrm>
        </p:spPr>
        <p:txBody>
          <a:bodyPr>
            <a:normAutofit lnSpcReduction="10000"/>
          </a:bodyPr>
          <a:lstStyle/>
          <a:p>
            <a:r>
              <a:rPr lang="fr-FR" dirty="0"/>
              <a:t>Les Universités populaires de Parents sont un exemple de projet participatif dans lequel l'universitaire est mobilisé par un groupe d'action, et pour lequel il joue un rôle de consultant et d'accompagnant scientifique. </a:t>
            </a:r>
          </a:p>
          <a:p>
            <a:endParaRPr lang="fr-FR" dirty="0"/>
          </a:p>
          <a:p>
            <a:r>
              <a:rPr lang="fr-FR" dirty="0"/>
              <a:t>Les UPP sont locales, elles réunissent des parents qui mènent des recherches sur la parentalité, l'éducation, avec le soutien d'animateurs et de scientifiques, surtout spécialisés en science sociales. </a:t>
            </a:r>
          </a:p>
          <a:p>
            <a:endParaRPr lang="fr-FR" dirty="0"/>
          </a:p>
          <a:p>
            <a:r>
              <a:rPr lang="fr-FR" dirty="0"/>
              <a:t>Les recherches menées dans le cadre des UPP font l'objet de rapports et de documents, mais aussi d'articles scientifiques. </a:t>
            </a:r>
          </a:p>
        </p:txBody>
      </p:sp>
      <p:sp>
        <p:nvSpPr>
          <p:cNvPr id="4" name="Espace réservé du texte 3">
            <a:extLst>
              <a:ext uri="{FF2B5EF4-FFF2-40B4-BE49-F238E27FC236}">
                <a16:creationId xmlns:a16="http://schemas.microsoft.com/office/drawing/2014/main" id="{ABB90B8D-5891-4428-BF0D-C74C0E8B6E01}"/>
              </a:ext>
            </a:extLst>
          </p:cNvPr>
          <p:cNvSpPr>
            <a:spLocks noGrp="1"/>
          </p:cNvSpPr>
          <p:nvPr>
            <p:ph type="body" sz="half" idx="2"/>
          </p:nvPr>
        </p:nvSpPr>
        <p:spPr>
          <a:xfrm>
            <a:off x="346364" y="6012025"/>
            <a:ext cx="3855720" cy="572656"/>
          </a:xfrm>
        </p:spPr>
        <p:txBody>
          <a:bodyPr/>
          <a:lstStyle/>
          <a:p>
            <a:r>
              <a:rPr lang="fr-FR" dirty="0">
                <a:hlinkClick r:id="rId2"/>
              </a:rPr>
              <a:t>https://oceani3.com/fr/inicio-francais/</a:t>
            </a:r>
            <a:endParaRPr lang="fr-FR" dirty="0"/>
          </a:p>
          <a:p>
            <a:endParaRPr lang="fr-FR" dirty="0"/>
          </a:p>
        </p:txBody>
      </p:sp>
      <p:pic>
        <p:nvPicPr>
          <p:cNvPr id="1026" name="Picture 2" descr="Universités populaires de parents | ACEPPRIF">
            <a:extLst>
              <a:ext uri="{FF2B5EF4-FFF2-40B4-BE49-F238E27FC236}">
                <a16:creationId xmlns:a16="http://schemas.microsoft.com/office/drawing/2014/main" id="{0A37E5CE-0B13-E73B-3DB3-22A5CD67B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2793206"/>
            <a:ext cx="21336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434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FD2E1-E298-49B4-9247-34AC4777ED23}"/>
              </a:ext>
            </a:extLst>
          </p:cNvPr>
          <p:cNvSpPr>
            <a:spLocks noGrp="1"/>
          </p:cNvSpPr>
          <p:nvPr>
            <p:ph type="title"/>
          </p:nvPr>
        </p:nvSpPr>
        <p:spPr/>
        <p:txBody>
          <a:bodyPr/>
          <a:lstStyle/>
          <a:p>
            <a:r>
              <a:rPr lang="fr-FR" dirty="0"/>
              <a:t>Des semences à l’assiette</a:t>
            </a:r>
          </a:p>
        </p:txBody>
      </p:sp>
      <p:sp>
        <p:nvSpPr>
          <p:cNvPr id="3" name="Espace réservé du contenu 2">
            <a:extLst>
              <a:ext uri="{FF2B5EF4-FFF2-40B4-BE49-F238E27FC236}">
                <a16:creationId xmlns:a16="http://schemas.microsoft.com/office/drawing/2014/main" id="{2489847A-3742-4A21-A848-ADB926362DF1}"/>
              </a:ext>
            </a:extLst>
          </p:cNvPr>
          <p:cNvSpPr>
            <a:spLocks noGrp="1"/>
          </p:cNvSpPr>
          <p:nvPr>
            <p:ph idx="1"/>
          </p:nvPr>
        </p:nvSpPr>
        <p:spPr>
          <a:xfrm>
            <a:off x="5888874" y="1974272"/>
            <a:ext cx="6095307" cy="4676487"/>
          </a:xfrm>
        </p:spPr>
        <p:txBody>
          <a:bodyPr>
            <a:normAutofit/>
          </a:bodyPr>
          <a:lstStyle/>
          <a:p>
            <a:pPr marL="0" indent="0">
              <a:buNone/>
            </a:pPr>
            <a:r>
              <a:rPr lang="fr-FR" dirty="0"/>
              <a:t>La mobilisation des scientifiques de l’INRAE : Voir l’exemple à propos du blé et des pâtes dans </a:t>
            </a:r>
            <a:r>
              <a:rPr lang="fr-FR" dirty="0">
                <a:effectLst/>
              </a:rPr>
              <a:t>Roturier, C., Desclaux, D., Cosson, J.-F., &amp; Frey-</a:t>
            </a:r>
            <a:r>
              <a:rPr lang="fr-FR" dirty="0" err="1">
                <a:effectLst/>
              </a:rPr>
              <a:t>Klett</a:t>
            </a:r>
            <a:r>
              <a:rPr lang="fr-FR" dirty="0">
                <a:effectLst/>
              </a:rPr>
              <a:t>, P. (2017). Les sciences participatives et la démarche scientifique. </a:t>
            </a:r>
            <a:r>
              <a:rPr lang="fr-FR" i="1" dirty="0">
                <a:effectLst/>
              </a:rPr>
              <a:t>The Conversation</a:t>
            </a:r>
            <a:r>
              <a:rPr lang="fr-FR" dirty="0">
                <a:effectLst/>
              </a:rPr>
              <a:t>. </a:t>
            </a:r>
            <a:r>
              <a:rPr lang="fr-FR" dirty="0">
                <a:effectLst/>
                <a:hlinkClick r:id="rId2"/>
              </a:rPr>
              <a:t>http://theconversation.com/les-sciences-participatives-et-la-demarche-scientifique-85198</a:t>
            </a:r>
            <a:endParaRPr lang="fr-FR" dirty="0">
              <a:effectLst/>
            </a:endParaRPr>
          </a:p>
          <a:p>
            <a:pPr marL="0" indent="0">
              <a:buNone/>
            </a:pPr>
            <a:r>
              <a:rPr lang="fr-FR" dirty="0"/>
              <a:t>Ce projet vient d'être récompensé en janvier 2023 par le Prix de la recherche participative, catégorie "Participatif" de l'INRAE. Prix INRAE : </a:t>
            </a:r>
            <a:r>
              <a:rPr lang="fr-FR" dirty="0">
                <a:hlinkClick r:id="rId3"/>
              </a:rPr>
              <a:t>https://www.inrae.fr/actualites/premiere-edition-du-prix-recherche-participative</a:t>
            </a:r>
            <a:endParaRPr lang="fr-FR" dirty="0"/>
          </a:p>
        </p:txBody>
      </p:sp>
      <p:sp>
        <p:nvSpPr>
          <p:cNvPr id="4" name="Espace réservé du texte 3">
            <a:extLst>
              <a:ext uri="{FF2B5EF4-FFF2-40B4-BE49-F238E27FC236}">
                <a16:creationId xmlns:a16="http://schemas.microsoft.com/office/drawing/2014/main" id="{ABB90B8D-5891-4428-BF0D-C74C0E8B6E01}"/>
              </a:ext>
            </a:extLst>
          </p:cNvPr>
          <p:cNvSpPr>
            <a:spLocks noGrp="1"/>
          </p:cNvSpPr>
          <p:nvPr>
            <p:ph type="body" sz="half" idx="2"/>
          </p:nvPr>
        </p:nvSpPr>
        <p:spPr>
          <a:xfrm>
            <a:off x="346364" y="6012025"/>
            <a:ext cx="3855720" cy="572656"/>
          </a:xfrm>
        </p:spPr>
        <p:txBody>
          <a:bodyPr/>
          <a:lstStyle/>
          <a:p>
            <a:r>
              <a:rPr lang="fr-FR" dirty="0">
                <a:hlinkClick r:id="rId4"/>
              </a:rPr>
              <a:t>https://oceani3.com/fr/inicio-francais/</a:t>
            </a:r>
            <a:endParaRPr lang="fr-FR" dirty="0"/>
          </a:p>
          <a:p>
            <a:endParaRPr lang="fr-FR" dirty="0"/>
          </a:p>
        </p:txBody>
      </p:sp>
      <p:pic>
        <p:nvPicPr>
          <p:cNvPr id="5" name="Image 4">
            <a:extLst>
              <a:ext uri="{FF2B5EF4-FFF2-40B4-BE49-F238E27FC236}">
                <a16:creationId xmlns:a16="http://schemas.microsoft.com/office/drawing/2014/main" id="{3A3FF5AB-516C-112E-268A-F4973C01EFB4}"/>
              </a:ext>
            </a:extLst>
          </p:cNvPr>
          <p:cNvPicPr>
            <a:picLocks noChangeAspect="1"/>
          </p:cNvPicPr>
          <p:nvPr/>
        </p:nvPicPr>
        <p:blipFill rotWithShape="1">
          <a:blip r:embed="rId5"/>
          <a:srcRect l="27546" t="19479" r="32246" b="45729"/>
          <a:stretch/>
        </p:blipFill>
        <p:spPr>
          <a:xfrm>
            <a:off x="583644" y="3007519"/>
            <a:ext cx="4136231" cy="2386014"/>
          </a:xfrm>
          <a:prstGeom prst="rect">
            <a:avLst/>
          </a:prstGeom>
        </p:spPr>
      </p:pic>
    </p:spTree>
    <p:extLst>
      <p:ext uri="{BB962C8B-B14F-4D97-AF65-F5344CB8AC3E}">
        <p14:creationId xmlns:p14="http://schemas.microsoft.com/office/powerpoint/2010/main" val="3176643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D9A267C-A051-3255-98F0-B90A0715F42F}"/>
              </a:ext>
            </a:extLst>
          </p:cNvPr>
          <p:cNvSpPr>
            <a:spLocks noGrp="1"/>
          </p:cNvSpPr>
          <p:nvPr>
            <p:ph type="ctrTitle"/>
          </p:nvPr>
        </p:nvSpPr>
        <p:spPr/>
        <p:txBody>
          <a:bodyPr/>
          <a:lstStyle/>
          <a:p>
            <a:r>
              <a:rPr lang="fr-FR" dirty="0"/>
              <a:t>Organisation</a:t>
            </a:r>
          </a:p>
        </p:txBody>
      </p:sp>
      <p:sp>
        <p:nvSpPr>
          <p:cNvPr id="6" name="Sous-titre 5">
            <a:extLst>
              <a:ext uri="{FF2B5EF4-FFF2-40B4-BE49-F238E27FC236}">
                <a16:creationId xmlns:a16="http://schemas.microsoft.com/office/drawing/2014/main" id="{7A8FE953-453F-AAFF-37E8-68C4CBB8B1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366988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9D16E61-AF74-0454-16CA-D9EC8A134663}"/>
              </a:ext>
            </a:extLst>
          </p:cNvPr>
          <p:cNvSpPr>
            <a:spLocks noGrp="1"/>
          </p:cNvSpPr>
          <p:nvPr>
            <p:ph type="title"/>
          </p:nvPr>
        </p:nvSpPr>
        <p:spPr/>
        <p:txBody>
          <a:bodyPr/>
          <a:lstStyle/>
          <a:p>
            <a:r>
              <a:rPr lang="fr-FR" dirty="0"/>
              <a:t>Echelle et participants</a:t>
            </a:r>
          </a:p>
        </p:txBody>
      </p:sp>
      <p:sp>
        <p:nvSpPr>
          <p:cNvPr id="5" name="Espace réservé du contenu 4">
            <a:extLst>
              <a:ext uri="{FF2B5EF4-FFF2-40B4-BE49-F238E27FC236}">
                <a16:creationId xmlns:a16="http://schemas.microsoft.com/office/drawing/2014/main" id="{B8CBF052-D8AF-4764-A947-4F46D894655C}"/>
              </a:ext>
            </a:extLst>
          </p:cNvPr>
          <p:cNvSpPr>
            <a:spLocks noGrp="1"/>
          </p:cNvSpPr>
          <p:nvPr>
            <p:ph idx="1"/>
          </p:nvPr>
        </p:nvSpPr>
        <p:spPr/>
        <p:txBody>
          <a:bodyPr/>
          <a:lstStyle/>
          <a:p>
            <a:pPr marL="0" indent="0">
              <a:buNone/>
            </a:pPr>
            <a:r>
              <a:rPr lang="fr-FR" dirty="0"/>
              <a:t>Ce type de projet de science participative pose plusieurs questions en termes d'organisation : </a:t>
            </a:r>
          </a:p>
          <a:p>
            <a:pPr marL="0" indent="0">
              <a:buNone/>
            </a:pPr>
            <a:endParaRPr lang="fr-FR" dirty="0"/>
          </a:p>
          <a:p>
            <a:r>
              <a:rPr lang="fr-FR" dirty="0"/>
              <a:t>* Qui sont les groupes locaux ? </a:t>
            </a:r>
          </a:p>
          <a:p>
            <a:r>
              <a:rPr lang="fr-FR" dirty="0"/>
              <a:t>* A quelle échelle le projet peut-il se mener ? </a:t>
            </a:r>
          </a:p>
          <a:p>
            <a:r>
              <a:rPr lang="fr-FR" dirty="0"/>
              <a:t>* Quelles passerelles pour la mise en contact entre ces groupes et les chercheurs ?</a:t>
            </a:r>
          </a:p>
          <a:p>
            <a:pPr marL="0" indent="0">
              <a:buNone/>
            </a:pPr>
            <a:endParaRPr lang="fr-FR" dirty="0"/>
          </a:p>
          <a:p>
            <a:pPr marL="0" indent="0">
              <a:buNone/>
            </a:pPr>
            <a:r>
              <a:rPr lang="fr-FR" dirty="0"/>
              <a:t>A travers ces questions, on évoquera aussi celle des financements. </a:t>
            </a:r>
          </a:p>
        </p:txBody>
      </p:sp>
    </p:spTree>
    <p:extLst>
      <p:ext uri="{BB962C8B-B14F-4D97-AF65-F5344CB8AC3E}">
        <p14:creationId xmlns:p14="http://schemas.microsoft.com/office/powerpoint/2010/main" val="717117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A6BBC-8657-DA16-CA73-D78F2A9D92C4}"/>
              </a:ext>
            </a:extLst>
          </p:cNvPr>
          <p:cNvSpPr>
            <a:spLocks noGrp="1"/>
          </p:cNvSpPr>
          <p:nvPr>
            <p:ph type="title"/>
          </p:nvPr>
        </p:nvSpPr>
        <p:spPr/>
        <p:txBody>
          <a:bodyPr/>
          <a:lstStyle/>
          <a:p>
            <a:r>
              <a:rPr lang="fr-FR" dirty="0"/>
              <a:t>Participants</a:t>
            </a:r>
          </a:p>
        </p:txBody>
      </p:sp>
      <p:sp>
        <p:nvSpPr>
          <p:cNvPr id="3" name="Espace réservé du contenu 2">
            <a:extLst>
              <a:ext uri="{FF2B5EF4-FFF2-40B4-BE49-F238E27FC236}">
                <a16:creationId xmlns:a16="http://schemas.microsoft.com/office/drawing/2014/main" id="{913006DA-ABBF-123D-80D2-CB2EA7853052}"/>
              </a:ext>
            </a:extLst>
          </p:cNvPr>
          <p:cNvSpPr>
            <a:spLocks noGrp="1"/>
          </p:cNvSpPr>
          <p:nvPr>
            <p:ph idx="1"/>
          </p:nvPr>
        </p:nvSpPr>
        <p:spPr/>
        <p:txBody>
          <a:bodyPr>
            <a:normAutofit/>
          </a:bodyPr>
          <a:lstStyle/>
          <a:p>
            <a:r>
              <a:rPr lang="fr-FR" dirty="0"/>
              <a:t>Dans ce type de projet participatif les questions d'identification, de recrutement et de motivation des participants sont moins prégnantes que dans des projets qui démarrent dans les laboratoires. = les groupes de participants </a:t>
            </a:r>
            <a:r>
              <a:rPr lang="fr-FR" dirty="0" err="1"/>
              <a:t>pré-existent</a:t>
            </a:r>
            <a:r>
              <a:rPr lang="fr-FR" dirty="0"/>
              <a:t> à sa traduction en projet scientifique ou du moins académique.</a:t>
            </a:r>
          </a:p>
          <a:p>
            <a:r>
              <a:rPr lang="fr-FR" dirty="0"/>
              <a:t>Cas 1 : Dans certains cas, les groupes de citoyens, réunis ou non en association, sont mobilisés autour d'un problème local, mais ne sont pas scientifiques.</a:t>
            </a:r>
          </a:p>
          <a:p>
            <a:r>
              <a:rPr lang="fr-FR" dirty="0"/>
              <a:t>Cas 2 : Dans d'autres cas, le groupe initiateur est aussi porteur d'une démarche de recherche. On appelle  Tiers-Secteur de la recherche l'ensemble de ces groupes qui mènent des recherches dans un contexte non académique. </a:t>
            </a:r>
          </a:p>
        </p:txBody>
      </p:sp>
    </p:spTree>
    <p:extLst>
      <p:ext uri="{BB962C8B-B14F-4D97-AF65-F5344CB8AC3E}">
        <p14:creationId xmlns:p14="http://schemas.microsoft.com/office/powerpoint/2010/main" val="3704612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Sciences citoyennes : l’association</a:t>
            </a:r>
          </a:p>
        </p:txBody>
      </p:sp>
      <p:pic>
        <p:nvPicPr>
          <p:cNvPr id="8" name="Image 7">
            <a:extLst>
              <a:ext uri="{FF2B5EF4-FFF2-40B4-BE49-F238E27FC236}">
                <a16:creationId xmlns:a16="http://schemas.microsoft.com/office/drawing/2014/main" id="{7B22636E-7370-433D-B485-D043854CDC9F}"/>
              </a:ext>
            </a:extLst>
          </p:cNvPr>
          <p:cNvPicPr>
            <a:picLocks noChangeAspect="1"/>
          </p:cNvPicPr>
          <p:nvPr/>
        </p:nvPicPr>
        <p:blipFill rotWithShape="1">
          <a:blip r:embed="rId2"/>
          <a:srcRect l="16483" t="11626" r="18735" b="37066"/>
          <a:stretch/>
        </p:blipFill>
        <p:spPr>
          <a:xfrm>
            <a:off x="1316736" y="1894637"/>
            <a:ext cx="8285158" cy="4374491"/>
          </a:xfrm>
          <a:prstGeom prst="rect">
            <a:avLst/>
          </a:prstGeom>
        </p:spPr>
      </p:pic>
      <p:sp>
        <p:nvSpPr>
          <p:cNvPr id="10" name="ZoneTexte 9">
            <a:extLst>
              <a:ext uri="{FF2B5EF4-FFF2-40B4-BE49-F238E27FC236}">
                <a16:creationId xmlns:a16="http://schemas.microsoft.com/office/drawing/2014/main" id="{DED75C7D-D189-45AD-9A50-972919FEAEAA}"/>
              </a:ext>
            </a:extLst>
          </p:cNvPr>
          <p:cNvSpPr txBox="1"/>
          <p:nvPr/>
        </p:nvSpPr>
        <p:spPr>
          <a:xfrm>
            <a:off x="8854440" y="6340493"/>
            <a:ext cx="3337560" cy="646331"/>
          </a:xfrm>
          <a:prstGeom prst="rect">
            <a:avLst/>
          </a:prstGeom>
          <a:noFill/>
        </p:spPr>
        <p:txBody>
          <a:bodyPr wrap="square">
            <a:spAutoFit/>
          </a:bodyPr>
          <a:lstStyle/>
          <a:p>
            <a:r>
              <a:rPr lang="fr-FR" dirty="0">
                <a:hlinkClick r:id="rId3"/>
              </a:rPr>
              <a:t>https://sciencescitoyennes.org/</a:t>
            </a:r>
            <a:endParaRPr lang="fr-FR" dirty="0"/>
          </a:p>
          <a:p>
            <a:endParaRPr lang="fr-FR" dirty="0"/>
          </a:p>
        </p:txBody>
      </p:sp>
    </p:spTree>
    <p:extLst>
      <p:ext uri="{BB962C8B-B14F-4D97-AF65-F5344CB8AC3E}">
        <p14:creationId xmlns:p14="http://schemas.microsoft.com/office/powerpoint/2010/main" val="2147470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Vocabulaire </a:t>
            </a:r>
          </a:p>
        </p:txBody>
      </p:sp>
      <p:sp>
        <p:nvSpPr>
          <p:cNvPr id="4" name="Espace réservé du contenu 2">
            <a:extLst>
              <a:ext uri="{FF2B5EF4-FFF2-40B4-BE49-F238E27FC236}">
                <a16:creationId xmlns:a16="http://schemas.microsoft.com/office/drawing/2014/main" id="{5ECFF1CD-92D5-6808-3608-6F4A29FBB233}"/>
              </a:ext>
            </a:extLst>
          </p:cNvPr>
          <p:cNvSpPr txBox="1">
            <a:spLocks/>
          </p:cNvSpPr>
          <p:nvPr/>
        </p:nvSpPr>
        <p:spPr>
          <a:xfrm>
            <a:off x="7039657" y="3059013"/>
            <a:ext cx="3165189" cy="1485900"/>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Citoyen</a:t>
            </a:r>
          </a:p>
          <a:p>
            <a:pPr marL="0" indent="0">
              <a:buFont typeface="Franklin Gothic Book" panose="020B0503020102020204" pitchFamily="34" charset="0"/>
              <a:buNone/>
            </a:pPr>
            <a:endParaRPr lang="fr-FR" sz="1900" b="1" dirty="0"/>
          </a:p>
          <a:p>
            <a:pPr>
              <a:spcBef>
                <a:spcPts val="0"/>
              </a:spcBef>
            </a:pPr>
            <a:r>
              <a:rPr lang="fr-FR" sz="1900" dirty="0"/>
              <a:t>Citizen Science</a:t>
            </a:r>
          </a:p>
          <a:p>
            <a:pPr>
              <a:spcBef>
                <a:spcPts val="0"/>
              </a:spcBef>
            </a:pPr>
            <a:r>
              <a:rPr lang="fr-FR" sz="1900" dirty="0"/>
              <a:t>Civic Science</a:t>
            </a:r>
          </a:p>
        </p:txBody>
      </p:sp>
      <p:sp>
        <p:nvSpPr>
          <p:cNvPr id="7" name="Espace réservé du contenu 2">
            <a:extLst>
              <a:ext uri="{FF2B5EF4-FFF2-40B4-BE49-F238E27FC236}">
                <a16:creationId xmlns:a16="http://schemas.microsoft.com/office/drawing/2014/main" id="{B1143B5E-36DF-0930-84EA-FF57F573ABC7}"/>
              </a:ext>
            </a:extLst>
          </p:cNvPr>
          <p:cNvSpPr txBox="1">
            <a:spLocks/>
          </p:cNvSpPr>
          <p:nvPr/>
        </p:nvSpPr>
        <p:spPr>
          <a:xfrm>
            <a:off x="1830674" y="1965708"/>
            <a:ext cx="4341019" cy="2254464"/>
          </a:xfrm>
          <a:prstGeom prst="rect">
            <a:avLst/>
          </a:prstGeom>
          <a:ln w="38100">
            <a:solidFill>
              <a:schemeClr val="accent1"/>
            </a:solidFill>
          </a:ln>
        </p:spPr>
        <p:txBody>
          <a:bodyPr vert="horz" lIns="91440" tIns="45720" rIns="91440" bIns="45720" rtlCol="0">
            <a:normAutofit fontScale="925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Participation</a:t>
            </a:r>
          </a:p>
          <a:p>
            <a:pPr marL="0" indent="0">
              <a:buFont typeface="Franklin Gothic Book" panose="020B0503020102020204" pitchFamily="34" charset="0"/>
              <a:buNone/>
            </a:pPr>
            <a:endParaRPr lang="fr-FR" sz="1900" b="1" dirty="0"/>
          </a:p>
          <a:p>
            <a:pPr>
              <a:spcBef>
                <a:spcPts val="0"/>
              </a:spcBef>
            </a:pPr>
            <a:r>
              <a:rPr lang="fr-FR" sz="1900" dirty="0"/>
              <a:t>Sciences participatives</a:t>
            </a:r>
          </a:p>
          <a:p>
            <a:pPr>
              <a:spcBef>
                <a:spcPts val="0"/>
              </a:spcBef>
            </a:pPr>
            <a:r>
              <a:rPr lang="fr-FR" sz="1900" dirty="0"/>
              <a:t>Recherches participatives</a:t>
            </a:r>
          </a:p>
          <a:p>
            <a:pPr>
              <a:spcBef>
                <a:spcPts val="0"/>
              </a:spcBef>
            </a:pPr>
            <a:r>
              <a:rPr lang="fr-FR" sz="1900" dirty="0"/>
              <a:t>Community Action </a:t>
            </a:r>
            <a:r>
              <a:rPr lang="fr-FR" sz="1900" dirty="0" err="1"/>
              <a:t>Research</a:t>
            </a:r>
            <a:endParaRPr lang="fr-FR" sz="1900" dirty="0"/>
          </a:p>
          <a:p>
            <a:pPr>
              <a:spcBef>
                <a:spcPts val="0"/>
              </a:spcBef>
            </a:pPr>
            <a:r>
              <a:rPr lang="fr-FR" sz="1900" dirty="0"/>
              <a:t>Community </a:t>
            </a:r>
            <a:r>
              <a:rPr lang="fr-FR" sz="1900" dirty="0" err="1"/>
              <a:t>Based</a:t>
            </a:r>
            <a:r>
              <a:rPr lang="fr-FR" sz="1900" dirty="0"/>
              <a:t> </a:t>
            </a:r>
            <a:r>
              <a:rPr lang="fr-FR" sz="1900" dirty="0" err="1"/>
              <a:t>Participatory</a:t>
            </a:r>
            <a:r>
              <a:rPr lang="fr-FR" sz="1900" dirty="0"/>
              <a:t> </a:t>
            </a:r>
            <a:r>
              <a:rPr lang="fr-FR" sz="1900" dirty="0" err="1"/>
              <a:t>Research</a:t>
            </a:r>
            <a:endParaRPr lang="fr-FR" sz="1900" dirty="0"/>
          </a:p>
          <a:p>
            <a:pPr>
              <a:spcBef>
                <a:spcPts val="0"/>
              </a:spcBef>
            </a:pPr>
            <a:r>
              <a:rPr lang="fr-FR" sz="1900" dirty="0"/>
              <a:t>….</a:t>
            </a:r>
          </a:p>
        </p:txBody>
      </p:sp>
      <p:sp>
        <p:nvSpPr>
          <p:cNvPr id="8" name="Espace réservé du contenu 2">
            <a:extLst>
              <a:ext uri="{FF2B5EF4-FFF2-40B4-BE49-F238E27FC236}">
                <a16:creationId xmlns:a16="http://schemas.microsoft.com/office/drawing/2014/main" id="{C078E611-5E03-0D9B-7BCB-E5C584B46926}"/>
              </a:ext>
            </a:extLst>
          </p:cNvPr>
          <p:cNvSpPr txBox="1">
            <a:spLocks/>
          </p:cNvSpPr>
          <p:nvPr/>
        </p:nvSpPr>
        <p:spPr>
          <a:xfrm>
            <a:off x="7039656" y="1206698"/>
            <a:ext cx="3165189" cy="1697830"/>
          </a:xfrm>
          <a:prstGeom prst="rect">
            <a:avLst/>
          </a:prstGeom>
          <a:ln w="38100">
            <a:solidFill>
              <a:schemeClr val="accent1"/>
            </a:solidFill>
          </a:ln>
        </p:spPr>
        <p:txBody>
          <a:bodyPr vert="horz" lIns="91440" tIns="45720" rIns="91440" bIns="45720" rtlCol="0">
            <a:normAutofit fontScale="925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Community </a:t>
            </a:r>
          </a:p>
          <a:p>
            <a:pPr marL="0" indent="0">
              <a:buFont typeface="Franklin Gothic Book" panose="020B0503020102020204" pitchFamily="34" charset="0"/>
              <a:buNone/>
            </a:pPr>
            <a:endParaRPr lang="fr-FR" sz="1900" b="1" dirty="0"/>
          </a:p>
          <a:p>
            <a:pPr>
              <a:spcBef>
                <a:spcPts val="0"/>
              </a:spcBef>
            </a:pPr>
            <a:r>
              <a:rPr lang="fr-FR" sz="1900" dirty="0"/>
              <a:t>Community Science</a:t>
            </a:r>
          </a:p>
          <a:p>
            <a:pPr>
              <a:spcBef>
                <a:spcPts val="0"/>
              </a:spcBef>
            </a:pPr>
            <a:r>
              <a:rPr lang="fr-FR" sz="1900" dirty="0"/>
              <a:t>Community </a:t>
            </a:r>
            <a:r>
              <a:rPr lang="fr-FR" sz="1900" dirty="0" err="1"/>
              <a:t>Based</a:t>
            </a:r>
            <a:r>
              <a:rPr lang="fr-FR" sz="1900" dirty="0"/>
              <a:t> </a:t>
            </a:r>
            <a:r>
              <a:rPr lang="fr-FR" sz="1900" dirty="0" err="1"/>
              <a:t>Participatory</a:t>
            </a:r>
            <a:r>
              <a:rPr lang="fr-FR" sz="1900" dirty="0"/>
              <a:t> </a:t>
            </a:r>
            <a:r>
              <a:rPr lang="fr-FR" sz="1900" dirty="0" err="1"/>
              <a:t>Research</a:t>
            </a:r>
            <a:endParaRPr lang="fr-FR" sz="1900" dirty="0"/>
          </a:p>
          <a:p>
            <a:pPr>
              <a:spcBef>
                <a:spcPts val="0"/>
              </a:spcBef>
            </a:pPr>
            <a:r>
              <a:rPr lang="fr-FR" sz="1900" dirty="0"/>
              <a:t>….</a:t>
            </a:r>
          </a:p>
        </p:txBody>
      </p:sp>
      <p:sp>
        <p:nvSpPr>
          <p:cNvPr id="9" name="Espace réservé du contenu 2">
            <a:extLst>
              <a:ext uri="{FF2B5EF4-FFF2-40B4-BE49-F238E27FC236}">
                <a16:creationId xmlns:a16="http://schemas.microsoft.com/office/drawing/2014/main" id="{0611BFB7-89CC-6554-0E7A-A83CF275BB7E}"/>
              </a:ext>
            </a:extLst>
          </p:cNvPr>
          <p:cNvSpPr txBox="1">
            <a:spLocks/>
          </p:cNvSpPr>
          <p:nvPr/>
        </p:nvSpPr>
        <p:spPr>
          <a:xfrm>
            <a:off x="2569797" y="4852987"/>
            <a:ext cx="3165189" cy="1747837"/>
          </a:xfrm>
          <a:prstGeom prst="rect">
            <a:avLst/>
          </a:prstGeom>
          <a:ln w="38100">
            <a:solidFill>
              <a:schemeClr val="accent1"/>
            </a:solidFill>
          </a:ln>
        </p:spPr>
        <p:txBody>
          <a:bodyPr vert="horz" lIns="91440" tIns="45720" rIns="91440" bIns="45720" rtlCol="0">
            <a:normAutofit fontScale="925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Co-….</a:t>
            </a:r>
          </a:p>
          <a:p>
            <a:pPr marL="0" indent="0">
              <a:buFont typeface="Franklin Gothic Book" panose="020B0503020102020204" pitchFamily="34" charset="0"/>
              <a:buNone/>
            </a:pPr>
            <a:endParaRPr lang="fr-FR" sz="1900" b="1" dirty="0"/>
          </a:p>
          <a:p>
            <a:pPr>
              <a:spcBef>
                <a:spcPts val="0"/>
              </a:spcBef>
            </a:pPr>
            <a:r>
              <a:rPr lang="fr-FR" sz="1900" dirty="0"/>
              <a:t>Collaborative Science</a:t>
            </a:r>
          </a:p>
          <a:p>
            <a:pPr>
              <a:spcBef>
                <a:spcPts val="0"/>
              </a:spcBef>
            </a:pPr>
            <a:r>
              <a:rPr lang="fr-FR" sz="1900" dirty="0" err="1"/>
              <a:t>Cocreated</a:t>
            </a:r>
            <a:r>
              <a:rPr lang="fr-FR" sz="1900" dirty="0"/>
              <a:t> Science</a:t>
            </a:r>
          </a:p>
          <a:p>
            <a:pPr>
              <a:spcBef>
                <a:spcPts val="0"/>
              </a:spcBef>
            </a:pPr>
            <a:r>
              <a:rPr lang="fr-FR" sz="1900" dirty="0" err="1"/>
              <a:t>Cooperative</a:t>
            </a:r>
            <a:r>
              <a:rPr lang="fr-FR" sz="1900" dirty="0"/>
              <a:t> Science</a:t>
            </a:r>
          </a:p>
          <a:p>
            <a:pPr>
              <a:spcBef>
                <a:spcPts val="0"/>
              </a:spcBef>
            </a:pPr>
            <a:r>
              <a:rPr lang="fr-FR" sz="1900" dirty="0"/>
              <a:t>…</a:t>
            </a:r>
          </a:p>
        </p:txBody>
      </p:sp>
      <p:sp>
        <p:nvSpPr>
          <p:cNvPr id="10" name="Espace réservé du contenu 2">
            <a:extLst>
              <a:ext uri="{FF2B5EF4-FFF2-40B4-BE49-F238E27FC236}">
                <a16:creationId xmlns:a16="http://schemas.microsoft.com/office/drawing/2014/main" id="{D1A58740-6D0B-DD70-F139-DB049FD3269B}"/>
              </a:ext>
            </a:extLst>
          </p:cNvPr>
          <p:cNvSpPr txBox="1">
            <a:spLocks/>
          </p:cNvSpPr>
          <p:nvPr/>
        </p:nvSpPr>
        <p:spPr>
          <a:xfrm>
            <a:off x="6288883" y="4983956"/>
            <a:ext cx="3165189" cy="1485900"/>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Monitoring / </a:t>
            </a:r>
            <a:r>
              <a:rPr lang="fr-FR" sz="1900" b="1" dirty="0" err="1"/>
              <a:t>Crowd</a:t>
            </a:r>
            <a:endParaRPr lang="fr-FR" sz="1900" b="1" dirty="0"/>
          </a:p>
          <a:p>
            <a:pPr marL="0" indent="0">
              <a:buFont typeface="Franklin Gothic Book" panose="020B0503020102020204" pitchFamily="34" charset="0"/>
              <a:buNone/>
            </a:pPr>
            <a:endParaRPr lang="fr-FR" sz="1900" b="1" dirty="0"/>
          </a:p>
          <a:p>
            <a:pPr>
              <a:spcBef>
                <a:spcPts val="0"/>
              </a:spcBef>
            </a:pPr>
            <a:r>
              <a:rPr lang="fr-FR" sz="1900" dirty="0"/>
              <a:t>Monitoring Science</a:t>
            </a:r>
          </a:p>
          <a:p>
            <a:pPr>
              <a:spcBef>
                <a:spcPts val="0"/>
              </a:spcBef>
            </a:pPr>
            <a:r>
              <a:rPr lang="fr-FR" sz="1900" dirty="0" err="1"/>
              <a:t>Crowdsourced</a:t>
            </a:r>
            <a:r>
              <a:rPr lang="fr-FR" sz="1900" dirty="0"/>
              <a:t> Science</a:t>
            </a:r>
          </a:p>
        </p:txBody>
      </p:sp>
    </p:spTree>
    <p:extLst>
      <p:ext uri="{BB962C8B-B14F-4D97-AF65-F5344CB8AC3E}">
        <p14:creationId xmlns:p14="http://schemas.microsoft.com/office/powerpoint/2010/main" val="543059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Les relais locaux</a:t>
            </a:r>
          </a:p>
        </p:txBody>
      </p:sp>
      <p:sp>
        <p:nvSpPr>
          <p:cNvPr id="10" name="ZoneTexte 9">
            <a:extLst>
              <a:ext uri="{FF2B5EF4-FFF2-40B4-BE49-F238E27FC236}">
                <a16:creationId xmlns:a16="http://schemas.microsoft.com/office/drawing/2014/main" id="{DED75C7D-D189-45AD-9A50-972919FEAEAA}"/>
              </a:ext>
            </a:extLst>
          </p:cNvPr>
          <p:cNvSpPr txBox="1"/>
          <p:nvPr/>
        </p:nvSpPr>
        <p:spPr>
          <a:xfrm>
            <a:off x="7216444" y="4686301"/>
            <a:ext cx="3337560" cy="1754326"/>
          </a:xfrm>
          <a:prstGeom prst="rect">
            <a:avLst/>
          </a:prstGeom>
          <a:noFill/>
        </p:spPr>
        <p:txBody>
          <a:bodyPr wrap="square">
            <a:spAutoFit/>
          </a:bodyPr>
          <a:lstStyle/>
          <a:p>
            <a:r>
              <a:rPr lang="fr-FR" dirty="0"/>
              <a:t>Conseil régional de Bretagne</a:t>
            </a:r>
          </a:p>
          <a:p>
            <a:r>
              <a:rPr lang="fr-FR" dirty="0">
                <a:hlinkClick r:id="rId2"/>
              </a:rPr>
              <a:t>https://www.bretagne.bzh/aides/fiches/appel-a-projets-recherche-et-societe/</a:t>
            </a:r>
            <a:endParaRPr lang="fr-FR" dirty="0"/>
          </a:p>
          <a:p>
            <a:endParaRPr lang="fr-FR" dirty="0"/>
          </a:p>
          <a:p>
            <a:endParaRPr lang="fr-FR" dirty="0"/>
          </a:p>
        </p:txBody>
      </p:sp>
      <p:pic>
        <p:nvPicPr>
          <p:cNvPr id="4" name="Image 3">
            <a:extLst>
              <a:ext uri="{FF2B5EF4-FFF2-40B4-BE49-F238E27FC236}">
                <a16:creationId xmlns:a16="http://schemas.microsoft.com/office/drawing/2014/main" id="{DF28DD6B-BEDB-47A5-9079-515B4CC32A1C}"/>
              </a:ext>
            </a:extLst>
          </p:cNvPr>
          <p:cNvPicPr>
            <a:picLocks noChangeAspect="1"/>
          </p:cNvPicPr>
          <p:nvPr/>
        </p:nvPicPr>
        <p:blipFill rotWithShape="1">
          <a:blip r:embed="rId3"/>
          <a:srcRect l="23185" t="28160" r="24069" b="7545"/>
          <a:stretch/>
        </p:blipFill>
        <p:spPr>
          <a:xfrm>
            <a:off x="1371600" y="1762920"/>
            <a:ext cx="5426049" cy="4409280"/>
          </a:xfrm>
          <a:prstGeom prst="rect">
            <a:avLst/>
          </a:prstGeom>
        </p:spPr>
      </p:pic>
    </p:spTree>
    <p:extLst>
      <p:ext uri="{BB962C8B-B14F-4D97-AF65-F5344CB8AC3E}">
        <p14:creationId xmlns:p14="http://schemas.microsoft.com/office/powerpoint/2010/main" val="1304136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12FDB-675B-24C7-DC65-6F0505B59FDE}"/>
              </a:ext>
            </a:extLst>
          </p:cNvPr>
          <p:cNvSpPr>
            <a:spLocks noGrp="1"/>
          </p:cNvSpPr>
          <p:nvPr>
            <p:ph type="title"/>
          </p:nvPr>
        </p:nvSpPr>
        <p:spPr/>
        <p:txBody>
          <a:bodyPr/>
          <a:lstStyle/>
          <a:p>
            <a:r>
              <a:rPr lang="fr-FR" dirty="0"/>
              <a:t>Echelle</a:t>
            </a:r>
          </a:p>
        </p:txBody>
      </p:sp>
      <p:sp>
        <p:nvSpPr>
          <p:cNvPr id="3" name="Espace réservé du contenu 2">
            <a:extLst>
              <a:ext uri="{FF2B5EF4-FFF2-40B4-BE49-F238E27FC236}">
                <a16:creationId xmlns:a16="http://schemas.microsoft.com/office/drawing/2014/main" id="{EA4BFCDD-0F32-01D1-74B0-823847FC02A8}"/>
              </a:ext>
            </a:extLst>
          </p:cNvPr>
          <p:cNvSpPr>
            <a:spLocks noGrp="1"/>
          </p:cNvSpPr>
          <p:nvPr>
            <p:ph idx="1"/>
          </p:nvPr>
        </p:nvSpPr>
        <p:spPr>
          <a:xfrm>
            <a:off x="1371599" y="2285999"/>
            <a:ext cx="10246659" cy="4374777"/>
          </a:xfrm>
        </p:spPr>
        <p:txBody>
          <a:bodyPr>
            <a:normAutofit/>
          </a:bodyPr>
          <a:lstStyle/>
          <a:p>
            <a:pPr marL="0" indent="0">
              <a:buNone/>
            </a:pPr>
            <a:r>
              <a:rPr lang="fr-FR" dirty="0"/>
              <a:t>Pour Wiggins et </a:t>
            </a:r>
            <a:r>
              <a:rPr lang="fr-FR" dirty="0" err="1"/>
              <a:t>Crowston</a:t>
            </a:r>
            <a:r>
              <a:rPr lang="fr-FR" dirty="0"/>
              <a:t> le fait que la mobilisation soit </a:t>
            </a:r>
            <a:r>
              <a:rPr lang="fr-FR" dirty="0" err="1"/>
              <a:t>bottom</a:t>
            </a:r>
            <a:r>
              <a:rPr lang="fr-FR" dirty="0"/>
              <a:t>-up, soit de la société civile vers le monde académique, en fait des projets qui réussiront mieux s'ils restent à un niveau local. Il faut faire la différence entre l'échelle d'organisation et l'échelle scientifique. </a:t>
            </a:r>
          </a:p>
          <a:p>
            <a:pPr marL="0" indent="0">
              <a:buNone/>
            </a:pPr>
            <a:r>
              <a:rPr lang="fr-FR" dirty="0"/>
              <a:t>Un projet scientifique qui a un terrain réduit et local peut néanmoins parvenir à des concepts et des résultats qui dépassent de loin le terrain. Ceci n'est pas remis en cause.</a:t>
            </a:r>
          </a:p>
          <a:p>
            <a:pPr marL="0" indent="0">
              <a:buNone/>
            </a:pPr>
            <a:r>
              <a:rPr lang="fr-FR" dirty="0"/>
              <a:t>Ce type de projet relève de pratiques de co-construction = fonctionne mieux avec un groupe restreint et déjà informé et sensibilisé par le problème social et économique qui est l'origine de la mobilisation. </a:t>
            </a:r>
          </a:p>
          <a:p>
            <a:pPr marL="0" indent="0">
              <a:buNone/>
            </a:pPr>
            <a:r>
              <a:rPr lang="fr-FR" dirty="0"/>
              <a:t>Ce type de projet peut gagner en échelle ; voir l'Université Populaire des Parents devenue une fédération.</a:t>
            </a:r>
          </a:p>
        </p:txBody>
      </p:sp>
    </p:spTree>
    <p:extLst>
      <p:ext uri="{BB962C8B-B14F-4D97-AF65-F5344CB8AC3E}">
        <p14:creationId xmlns:p14="http://schemas.microsoft.com/office/powerpoint/2010/main" val="2042082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12FDB-675B-24C7-DC65-6F0505B59FDE}"/>
              </a:ext>
            </a:extLst>
          </p:cNvPr>
          <p:cNvSpPr>
            <a:spLocks noGrp="1"/>
          </p:cNvSpPr>
          <p:nvPr>
            <p:ph type="title"/>
          </p:nvPr>
        </p:nvSpPr>
        <p:spPr/>
        <p:txBody>
          <a:bodyPr/>
          <a:lstStyle/>
          <a:p>
            <a:r>
              <a:rPr lang="fr-FR" dirty="0"/>
              <a:t>Passerelle Université et citoyens</a:t>
            </a:r>
            <a:br>
              <a:rPr lang="fr-FR" dirty="0"/>
            </a:br>
            <a:r>
              <a:rPr lang="fr-FR" dirty="0"/>
              <a:t>L’exemple des boutiques des sciences</a:t>
            </a:r>
          </a:p>
        </p:txBody>
      </p:sp>
      <p:sp>
        <p:nvSpPr>
          <p:cNvPr id="3" name="Espace réservé du contenu 2">
            <a:extLst>
              <a:ext uri="{FF2B5EF4-FFF2-40B4-BE49-F238E27FC236}">
                <a16:creationId xmlns:a16="http://schemas.microsoft.com/office/drawing/2014/main" id="{EA4BFCDD-0F32-01D1-74B0-823847FC02A8}"/>
              </a:ext>
            </a:extLst>
          </p:cNvPr>
          <p:cNvSpPr>
            <a:spLocks noGrp="1"/>
          </p:cNvSpPr>
          <p:nvPr>
            <p:ph idx="1"/>
          </p:nvPr>
        </p:nvSpPr>
        <p:spPr>
          <a:xfrm>
            <a:off x="1371600" y="2285999"/>
            <a:ext cx="10058400" cy="4250532"/>
          </a:xfrm>
        </p:spPr>
        <p:txBody>
          <a:bodyPr>
            <a:normAutofit fontScale="92500" lnSpcReduction="10000"/>
          </a:bodyPr>
          <a:lstStyle/>
          <a:p>
            <a:pPr>
              <a:buFont typeface="Wingdings" panose="05000000000000000000" pitchFamily="2" charset="2"/>
              <a:buChar char="Ø"/>
            </a:pPr>
            <a:r>
              <a:rPr lang="fr-FR" dirty="0"/>
              <a:t>Le premier science shop a été créé dans les années 70 aux Pays-Bas. Depuis, les sciences shops ont continué à se développer sur tous les continents et l'association des science shops travaille à faire du lobbying auprès de l'Europe pour la reconnaissance des sciences participatives et de l'importance de la mobilisation par les citoyens. </a:t>
            </a:r>
          </a:p>
          <a:p>
            <a:pPr>
              <a:buFont typeface="Wingdings" panose="05000000000000000000" pitchFamily="2" charset="2"/>
              <a:buChar char="Ø"/>
            </a:pPr>
            <a:r>
              <a:rPr lang="fr-FR" dirty="0"/>
              <a:t>Le site Living </a:t>
            </a:r>
            <a:r>
              <a:rPr lang="fr-FR" dirty="0" err="1"/>
              <a:t>Knowledge</a:t>
            </a:r>
            <a:r>
              <a:rPr lang="fr-FR" dirty="0"/>
              <a:t>, qui fédère les Science shops au niveau international, fournit des informations sur l'histoire des Science shops, des appels pour des écoles d'été, la plateforme </a:t>
            </a:r>
            <a:r>
              <a:rPr lang="fr-FR" dirty="0" err="1"/>
              <a:t>InSPIRES</a:t>
            </a:r>
            <a:r>
              <a:rPr lang="fr-FR" dirty="0"/>
              <a:t> et une série de guides pour monter un Science Shop dans son établissement. </a:t>
            </a:r>
            <a:r>
              <a:rPr lang="en-US" dirty="0">
                <a:hlinkClick r:id="rId2"/>
              </a:rPr>
              <a:t>https://livingknowledge.org/about-living-knowledge-network/preamble-living-knowledge-network/</a:t>
            </a:r>
            <a:endParaRPr lang="en-US" dirty="0"/>
          </a:p>
          <a:p>
            <a:pPr>
              <a:buFont typeface="Wingdings" panose="05000000000000000000" pitchFamily="2" charset="2"/>
              <a:buChar char="Ø"/>
            </a:pPr>
            <a:r>
              <a:rPr lang="fr-FR" dirty="0"/>
              <a:t>Projets soutenus par des Science shops, voir la plateforme </a:t>
            </a:r>
            <a:r>
              <a:rPr lang="fr-FR" dirty="0" err="1"/>
              <a:t>InsPIRES</a:t>
            </a:r>
            <a:r>
              <a:rPr lang="fr-FR" dirty="0"/>
              <a:t> : </a:t>
            </a:r>
            <a:r>
              <a:rPr lang="fr-FR" dirty="0">
                <a:hlinkClick r:id="rId3"/>
              </a:rPr>
              <a:t>https://livingknowledge.org/inspires-open-platform/</a:t>
            </a:r>
            <a:endParaRPr lang="fr-FR" dirty="0"/>
          </a:p>
          <a:p>
            <a:pPr>
              <a:buFont typeface="Wingdings" panose="05000000000000000000" pitchFamily="2" charset="2"/>
              <a:buChar char="Ø"/>
            </a:pPr>
            <a:r>
              <a:rPr lang="fr-FR" dirty="0"/>
              <a:t>En France, il y a plusieurs boutiques des sciences dont celle de Lille et celle de Lyon. Voir la présentation de la Boutique des sciences de Lille dans le webinaire organisé par LIBER et </a:t>
            </a:r>
            <a:r>
              <a:rPr lang="fr-FR" dirty="0" err="1"/>
              <a:t>SciStarter</a:t>
            </a:r>
            <a:r>
              <a:rPr lang="fr-FR" dirty="0"/>
              <a:t> en septembre 2022 : </a:t>
            </a:r>
            <a:r>
              <a:rPr lang="fr-FR" dirty="0">
                <a:hlinkClick r:id="rId4"/>
              </a:rPr>
              <a:t>https://youtu.be/iL_LpGMCW_E</a:t>
            </a:r>
            <a:endParaRPr lang="fr-FR" dirty="0"/>
          </a:p>
          <a:p>
            <a:pPr>
              <a:buFont typeface="Wingdings" panose="05000000000000000000" pitchFamily="2" charset="2"/>
              <a:buChar char="Ø"/>
            </a:pPr>
            <a:endParaRPr lang="fr-FR" dirty="0"/>
          </a:p>
        </p:txBody>
      </p:sp>
    </p:spTree>
    <p:extLst>
      <p:ext uri="{BB962C8B-B14F-4D97-AF65-F5344CB8AC3E}">
        <p14:creationId xmlns:p14="http://schemas.microsoft.com/office/powerpoint/2010/main" val="2614700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Les boutiques des sciences</a:t>
            </a:r>
          </a:p>
        </p:txBody>
      </p:sp>
      <p:pic>
        <p:nvPicPr>
          <p:cNvPr id="8" name="Image 7">
            <a:extLst>
              <a:ext uri="{FF2B5EF4-FFF2-40B4-BE49-F238E27FC236}">
                <a16:creationId xmlns:a16="http://schemas.microsoft.com/office/drawing/2014/main" id="{36DEECC1-7644-4273-BC69-B2C99B3E51FB}"/>
              </a:ext>
            </a:extLst>
          </p:cNvPr>
          <p:cNvPicPr>
            <a:picLocks noChangeAspect="1"/>
          </p:cNvPicPr>
          <p:nvPr/>
        </p:nvPicPr>
        <p:blipFill rotWithShape="1">
          <a:blip r:embed="rId2"/>
          <a:srcRect l="5532" t="20159" r="4583" b="24694"/>
          <a:stretch/>
        </p:blipFill>
        <p:spPr>
          <a:xfrm>
            <a:off x="1916583" y="1770278"/>
            <a:ext cx="9246412" cy="3781959"/>
          </a:xfrm>
          <a:prstGeom prst="rect">
            <a:avLst/>
          </a:prstGeom>
        </p:spPr>
      </p:pic>
      <p:sp>
        <p:nvSpPr>
          <p:cNvPr id="10" name="ZoneTexte 9">
            <a:extLst>
              <a:ext uri="{FF2B5EF4-FFF2-40B4-BE49-F238E27FC236}">
                <a16:creationId xmlns:a16="http://schemas.microsoft.com/office/drawing/2014/main" id="{EDCD82F3-D67C-4EF9-B02A-283C369BA56F}"/>
              </a:ext>
            </a:extLst>
          </p:cNvPr>
          <p:cNvSpPr txBox="1"/>
          <p:nvPr/>
        </p:nvSpPr>
        <p:spPr>
          <a:xfrm>
            <a:off x="1916583" y="5682125"/>
            <a:ext cx="6097218" cy="646331"/>
          </a:xfrm>
          <a:prstGeom prst="rect">
            <a:avLst/>
          </a:prstGeom>
          <a:noFill/>
        </p:spPr>
        <p:txBody>
          <a:bodyPr wrap="square">
            <a:spAutoFit/>
          </a:bodyPr>
          <a:lstStyle/>
          <a:p>
            <a:r>
              <a:rPr lang="fr-FR" dirty="0">
                <a:hlinkClick r:id="rId3"/>
              </a:rPr>
              <a:t>https://rechercheparticipative.univ-lille.fr/</a:t>
            </a:r>
            <a:endParaRPr lang="fr-FR" dirty="0"/>
          </a:p>
          <a:p>
            <a:endParaRPr lang="fr-FR" dirty="0"/>
          </a:p>
        </p:txBody>
      </p:sp>
    </p:spTree>
    <p:extLst>
      <p:ext uri="{BB962C8B-B14F-4D97-AF65-F5344CB8AC3E}">
        <p14:creationId xmlns:p14="http://schemas.microsoft.com/office/powerpoint/2010/main" val="1875028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D9A267C-A051-3255-98F0-B90A0715F42F}"/>
              </a:ext>
            </a:extLst>
          </p:cNvPr>
          <p:cNvSpPr>
            <a:spLocks noGrp="1"/>
          </p:cNvSpPr>
          <p:nvPr>
            <p:ph type="ctrTitle"/>
          </p:nvPr>
        </p:nvSpPr>
        <p:spPr/>
        <p:txBody>
          <a:bodyPr/>
          <a:lstStyle/>
          <a:p>
            <a:r>
              <a:rPr lang="fr-FR" dirty="0"/>
              <a:t>Outils</a:t>
            </a:r>
          </a:p>
        </p:txBody>
      </p:sp>
      <p:sp>
        <p:nvSpPr>
          <p:cNvPr id="6" name="Sous-titre 5">
            <a:extLst>
              <a:ext uri="{FF2B5EF4-FFF2-40B4-BE49-F238E27FC236}">
                <a16:creationId xmlns:a16="http://schemas.microsoft.com/office/drawing/2014/main" id="{7A8FE953-453F-AAFF-37E8-68C4CBB8B1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755143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898516B-58BB-2DC7-2682-9F67520866C0}"/>
              </a:ext>
            </a:extLst>
          </p:cNvPr>
          <p:cNvSpPr>
            <a:spLocks noGrp="1"/>
          </p:cNvSpPr>
          <p:nvPr>
            <p:ph type="title"/>
          </p:nvPr>
        </p:nvSpPr>
        <p:spPr/>
        <p:txBody>
          <a:bodyPr/>
          <a:lstStyle/>
          <a:p>
            <a:r>
              <a:rPr lang="fr-FR" dirty="0"/>
              <a:t>Enjeux technologiques</a:t>
            </a:r>
          </a:p>
        </p:txBody>
      </p:sp>
      <p:sp>
        <p:nvSpPr>
          <p:cNvPr id="5" name="Espace réservé du contenu 4">
            <a:extLst>
              <a:ext uri="{FF2B5EF4-FFF2-40B4-BE49-F238E27FC236}">
                <a16:creationId xmlns:a16="http://schemas.microsoft.com/office/drawing/2014/main" id="{EF5A41CA-2841-0864-CF73-1E3D8F270D78}"/>
              </a:ext>
            </a:extLst>
          </p:cNvPr>
          <p:cNvSpPr>
            <a:spLocks noGrp="1"/>
          </p:cNvSpPr>
          <p:nvPr>
            <p:ph idx="1"/>
          </p:nvPr>
        </p:nvSpPr>
        <p:spPr/>
        <p:txBody>
          <a:bodyPr>
            <a:normAutofit lnSpcReduction="10000"/>
          </a:bodyPr>
          <a:lstStyle/>
          <a:p>
            <a:pPr marL="0" indent="0">
              <a:buNone/>
            </a:pPr>
            <a:r>
              <a:rPr lang="fr-FR" dirty="0"/>
              <a:t>Pas de technologie spécifique ou dans tous les cas pas de technologie trop lourde. En effet, à la fois le niveau local et le nombre de participant réduit rend plus simple et plus directe les interactions et les échanges de données.</a:t>
            </a:r>
          </a:p>
          <a:p>
            <a:pPr marL="0" indent="0">
              <a:buNone/>
            </a:pPr>
            <a:r>
              <a:rPr lang="fr-FR" dirty="0"/>
              <a:t>Néanmoins, ce type de projet appelle à une attention particulière à la dynamique de groupes et aux échanges et à l'écoute mutuelle pour que la co-construction du projet comme du protocole puisse avoir lieu. </a:t>
            </a:r>
          </a:p>
          <a:p>
            <a:endParaRPr lang="fr-FR" dirty="0"/>
          </a:p>
          <a:p>
            <a:r>
              <a:rPr lang="fr-FR" dirty="0"/>
              <a:t>Enjeux de savoirs</a:t>
            </a:r>
          </a:p>
          <a:p>
            <a:r>
              <a:rPr lang="fr-FR" dirty="0"/>
              <a:t>Enjeux d’écoute</a:t>
            </a:r>
          </a:p>
          <a:p>
            <a:r>
              <a:rPr lang="fr-FR" dirty="0"/>
              <a:t>Outils</a:t>
            </a:r>
          </a:p>
        </p:txBody>
      </p:sp>
    </p:spTree>
    <p:extLst>
      <p:ext uri="{BB962C8B-B14F-4D97-AF65-F5344CB8AC3E}">
        <p14:creationId xmlns:p14="http://schemas.microsoft.com/office/powerpoint/2010/main" val="4218018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Expertises locales </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4738255"/>
          </a:xfrm>
        </p:spPr>
        <p:txBody>
          <a:bodyPr>
            <a:normAutofit/>
          </a:bodyPr>
          <a:lstStyle/>
          <a:p>
            <a:pPr marL="0" indent="0">
              <a:buNone/>
            </a:pPr>
            <a:r>
              <a:rPr lang="fr-FR" sz="1700" dirty="0"/>
              <a:t>L’expertise associative et locale est reconnue : </a:t>
            </a:r>
          </a:p>
          <a:p>
            <a:pPr marL="0" indent="0">
              <a:buNone/>
            </a:pPr>
            <a:r>
              <a:rPr lang="fr-FR" sz="1700" dirty="0"/>
              <a:t>« sur les questions médicales (associations de malades, mouvement féministe, épidémiologie populaire...); sur les questions environnementales (contre-expertises sur la mesure de radioactivité, alertes par des collectifs de paysans, mobilisation des </a:t>
            </a:r>
            <a:r>
              <a:rPr lang="fr-FR" sz="1700" dirty="0" err="1"/>
              <a:t>ONGs</a:t>
            </a:r>
            <a:r>
              <a:rPr lang="fr-FR" sz="1700" dirty="0"/>
              <a:t> climat dans les négociations...) ; sur les questions sociales (savoirs des personnes en situation d’extrême pauvreté ou de vulnérabilité, etc.)... » (Sciences Citoyennes, 2020)</a:t>
            </a:r>
          </a:p>
          <a:p>
            <a:pPr marL="0" indent="0">
              <a:buNone/>
            </a:pPr>
            <a:endParaRPr lang="fr-FR" sz="1700" dirty="0"/>
          </a:p>
          <a:p>
            <a:pPr marL="0" indent="0">
              <a:buNone/>
            </a:pPr>
            <a:r>
              <a:rPr lang="fr-FR" sz="1700" dirty="0"/>
              <a:t>On parlera de : </a:t>
            </a:r>
          </a:p>
          <a:p>
            <a:r>
              <a:rPr lang="fr-FR" sz="1700" dirty="0"/>
              <a:t>Mémoires individuelles ou communautaires</a:t>
            </a:r>
          </a:p>
          <a:p>
            <a:r>
              <a:rPr lang="fr-FR" sz="1700" dirty="0"/>
              <a:t>Pratiques individuelles ou communautaires</a:t>
            </a:r>
          </a:p>
          <a:p>
            <a:pPr marL="0" indent="0">
              <a:buNone/>
            </a:pPr>
            <a:endParaRPr lang="fr-FR" sz="1700" dirty="0"/>
          </a:p>
          <a:p>
            <a:pPr marL="0" indent="0">
              <a:buNone/>
            </a:pPr>
            <a:r>
              <a:rPr lang="fr-FR" sz="1700" dirty="0"/>
              <a:t>Ou de : </a:t>
            </a:r>
          </a:p>
          <a:p>
            <a:pPr>
              <a:buFont typeface="Wingdings" panose="05000000000000000000" pitchFamily="2" charset="2"/>
              <a:buChar char="Ø"/>
            </a:pPr>
            <a:r>
              <a:rPr lang="fr-FR" sz="1700" dirty="0"/>
              <a:t>Savoirs mobilisés</a:t>
            </a:r>
          </a:p>
          <a:p>
            <a:pPr>
              <a:buFont typeface="Wingdings" panose="05000000000000000000" pitchFamily="2" charset="2"/>
              <a:buChar char="Ø"/>
            </a:pPr>
            <a:r>
              <a:rPr lang="fr-FR" sz="1700" dirty="0"/>
              <a:t>Récits communautaires</a:t>
            </a:r>
          </a:p>
          <a:p>
            <a:pPr marL="0" indent="0">
              <a:buNone/>
            </a:pPr>
            <a:endParaRPr lang="fr-FR" sz="1700" dirty="0"/>
          </a:p>
        </p:txBody>
      </p:sp>
    </p:spTree>
    <p:extLst>
      <p:ext uri="{BB962C8B-B14F-4D97-AF65-F5344CB8AC3E}">
        <p14:creationId xmlns:p14="http://schemas.microsoft.com/office/powerpoint/2010/main" val="371155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Ecoute</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4738255"/>
          </a:xfrm>
        </p:spPr>
        <p:txBody>
          <a:bodyPr>
            <a:normAutofit/>
          </a:bodyPr>
          <a:lstStyle/>
          <a:p>
            <a:pPr marL="0" indent="0">
              <a:buNone/>
            </a:pPr>
            <a:r>
              <a:rPr lang="fr-FR" sz="1700" dirty="0"/>
              <a:t>Ecouter les savoirs = animation de groupe. </a:t>
            </a:r>
          </a:p>
          <a:p>
            <a:pPr marL="0" indent="0">
              <a:buNone/>
            </a:pPr>
            <a:r>
              <a:rPr lang="fr-FR" sz="1700" dirty="0"/>
              <a:t>&gt; Objectif : amener les savoirs et les expertises à être exprimés. </a:t>
            </a:r>
          </a:p>
          <a:p>
            <a:pPr marL="0" indent="0">
              <a:buNone/>
            </a:pPr>
            <a:endParaRPr lang="fr-FR" sz="1700" dirty="0"/>
          </a:p>
          <a:p>
            <a:pPr marL="0" indent="0">
              <a:buNone/>
            </a:pPr>
            <a:r>
              <a:rPr lang="fr-FR" sz="1700" dirty="0"/>
              <a:t>Limitations à la prise de parole : </a:t>
            </a:r>
          </a:p>
          <a:p>
            <a:r>
              <a:rPr lang="fr-FR" sz="1700" dirty="0"/>
              <a:t>niveau de maîtrise de la langue, </a:t>
            </a:r>
          </a:p>
          <a:p>
            <a:r>
              <a:rPr lang="fr-FR" sz="1700" dirty="0"/>
              <a:t>maîtrise des codes de l'échanges en collectif, </a:t>
            </a:r>
          </a:p>
          <a:p>
            <a:r>
              <a:rPr lang="fr-FR" sz="1700" dirty="0"/>
              <a:t>niveau d'élaboration et d'argumentation (typiquement avec des enfants), </a:t>
            </a:r>
          </a:p>
          <a:p>
            <a:r>
              <a:rPr lang="fr-FR" sz="1700" dirty="0"/>
              <a:t>etc. </a:t>
            </a:r>
          </a:p>
          <a:p>
            <a:pPr marL="0" indent="0">
              <a:buNone/>
            </a:pPr>
            <a:r>
              <a:rPr lang="fr-FR" sz="1700" dirty="0"/>
              <a:t>Ces limitations ont un effet autant sur l'expression (mépris intégré) que sur la réception (mépris dirigé). </a:t>
            </a:r>
          </a:p>
          <a:p>
            <a:pPr marL="0" indent="0">
              <a:buNone/>
            </a:pPr>
            <a:endParaRPr lang="fr-FR" sz="1700" dirty="0"/>
          </a:p>
          <a:p>
            <a:pPr marL="0" indent="0">
              <a:buNone/>
            </a:pPr>
            <a:r>
              <a:rPr lang="fr-FR" sz="1700" dirty="0"/>
              <a:t>Parmi ces limitations, celle sur les codes de l'échange collectif est un topic récurrent des recherches sur la participation. </a:t>
            </a:r>
          </a:p>
          <a:p>
            <a:pPr marL="0" indent="0">
              <a:buNone/>
            </a:pPr>
            <a:endParaRPr lang="fr-FR" sz="1700" dirty="0"/>
          </a:p>
        </p:txBody>
      </p:sp>
    </p:spTree>
    <p:extLst>
      <p:ext uri="{BB962C8B-B14F-4D97-AF65-F5344CB8AC3E}">
        <p14:creationId xmlns:p14="http://schemas.microsoft.com/office/powerpoint/2010/main" val="182378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0000000-1234-1234-1234-123412341234}" type="slidenum">
              <a:rPr lang="en" smtClean="0"/>
              <a:pPr/>
              <a:t>38</a:t>
            </a:fld>
            <a:endParaRPr lang="en"/>
          </a:p>
        </p:txBody>
      </p:sp>
      <p:sp>
        <p:nvSpPr>
          <p:cNvPr id="6" name="Titre 5">
            <a:extLst>
              <a:ext uri="{FF2B5EF4-FFF2-40B4-BE49-F238E27FC236}">
                <a16:creationId xmlns:a16="http://schemas.microsoft.com/office/drawing/2014/main" id="{1E6176E6-5EAC-40ED-9592-BED3D160D093}"/>
              </a:ext>
            </a:extLst>
          </p:cNvPr>
          <p:cNvSpPr>
            <a:spLocks noGrp="1"/>
          </p:cNvSpPr>
          <p:nvPr>
            <p:ph type="title"/>
          </p:nvPr>
        </p:nvSpPr>
        <p:spPr/>
        <p:txBody>
          <a:bodyPr/>
          <a:lstStyle/>
          <a:p>
            <a:r>
              <a:rPr lang="fr-FR" dirty="0"/>
              <a:t>Outils de brise glace</a:t>
            </a:r>
            <a:br>
              <a:rPr lang="fr-FR" dirty="0"/>
            </a:br>
            <a:endParaRPr lang="fr-FR" dirty="0"/>
          </a:p>
        </p:txBody>
      </p:sp>
      <p:sp>
        <p:nvSpPr>
          <p:cNvPr id="8" name="Espace réservé du texte 7">
            <a:extLst>
              <a:ext uri="{FF2B5EF4-FFF2-40B4-BE49-F238E27FC236}">
                <a16:creationId xmlns:a16="http://schemas.microsoft.com/office/drawing/2014/main" id="{DB487A98-9153-4192-9EEC-12A7941FCF73}"/>
              </a:ext>
            </a:extLst>
          </p:cNvPr>
          <p:cNvSpPr>
            <a:spLocks noGrp="1"/>
          </p:cNvSpPr>
          <p:nvPr>
            <p:ph type="body" sz="half" idx="2"/>
          </p:nvPr>
        </p:nvSpPr>
        <p:spPr/>
        <p:txBody>
          <a:bodyPr/>
          <a:lstStyle/>
          <a:p>
            <a:r>
              <a:rPr lang="fr-FR" dirty="0"/>
              <a:t>Pour faciliter la prise de parole au début de la constitution du groupe de participants</a:t>
            </a:r>
          </a:p>
        </p:txBody>
      </p:sp>
      <p:graphicFrame>
        <p:nvGraphicFramePr>
          <p:cNvPr id="9" name="Espace réservé du texte 2">
            <a:extLst>
              <a:ext uri="{FF2B5EF4-FFF2-40B4-BE49-F238E27FC236}">
                <a16:creationId xmlns:a16="http://schemas.microsoft.com/office/drawing/2014/main" id="{71384FCE-2813-4CC1-821B-D42D64B26696}"/>
              </a:ext>
            </a:extLst>
          </p:cNvPr>
          <p:cNvGraphicFramePr>
            <a:graphicFrameLocks/>
          </p:cNvGraphicFramePr>
          <p:nvPr/>
        </p:nvGraphicFramePr>
        <p:xfrm>
          <a:off x="6206836" y="1496291"/>
          <a:ext cx="5651837" cy="4652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755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0000000-1234-1234-1234-123412341234}" type="slidenum">
              <a:rPr lang="en" smtClean="0"/>
              <a:pPr/>
              <a:t>39</a:t>
            </a:fld>
            <a:endParaRPr lang="en"/>
          </a:p>
        </p:txBody>
      </p:sp>
      <p:sp>
        <p:nvSpPr>
          <p:cNvPr id="6" name="Titre 5">
            <a:extLst>
              <a:ext uri="{FF2B5EF4-FFF2-40B4-BE49-F238E27FC236}">
                <a16:creationId xmlns:a16="http://schemas.microsoft.com/office/drawing/2014/main" id="{1E6176E6-5EAC-40ED-9592-BED3D160D093}"/>
              </a:ext>
            </a:extLst>
          </p:cNvPr>
          <p:cNvSpPr>
            <a:spLocks noGrp="1"/>
          </p:cNvSpPr>
          <p:nvPr>
            <p:ph type="title"/>
          </p:nvPr>
        </p:nvSpPr>
        <p:spPr/>
        <p:txBody>
          <a:bodyPr/>
          <a:lstStyle/>
          <a:p>
            <a:r>
              <a:rPr lang="fr-FR" dirty="0"/>
              <a:t>Les outils de facilitation</a:t>
            </a:r>
          </a:p>
        </p:txBody>
      </p:sp>
      <p:sp>
        <p:nvSpPr>
          <p:cNvPr id="8" name="Espace réservé du texte 7">
            <a:extLst>
              <a:ext uri="{FF2B5EF4-FFF2-40B4-BE49-F238E27FC236}">
                <a16:creationId xmlns:a16="http://schemas.microsoft.com/office/drawing/2014/main" id="{DB487A98-9153-4192-9EEC-12A7941FCF73}"/>
              </a:ext>
            </a:extLst>
          </p:cNvPr>
          <p:cNvSpPr>
            <a:spLocks noGrp="1"/>
          </p:cNvSpPr>
          <p:nvPr>
            <p:ph type="body" sz="half" idx="2"/>
          </p:nvPr>
        </p:nvSpPr>
        <p:spPr/>
        <p:txBody>
          <a:bodyPr/>
          <a:lstStyle/>
          <a:p>
            <a:r>
              <a:rPr lang="fr-FR" dirty="0"/>
              <a:t>Pour faciliter la conception collaborative</a:t>
            </a:r>
          </a:p>
        </p:txBody>
      </p:sp>
      <p:graphicFrame>
        <p:nvGraphicFramePr>
          <p:cNvPr id="9" name="Espace réservé du texte 2">
            <a:extLst>
              <a:ext uri="{FF2B5EF4-FFF2-40B4-BE49-F238E27FC236}">
                <a16:creationId xmlns:a16="http://schemas.microsoft.com/office/drawing/2014/main" id="{71384FCE-2813-4CC1-821B-D42D64B26696}"/>
              </a:ext>
            </a:extLst>
          </p:cNvPr>
          <p:cNvGraphicFramePr>
            <a:graphicFrameLocks/>
          </p:cNvGraphicFramePr>
          <p:nvPr/>
        </p:nvGraphicFramePr>
        <p:xfrm>
          <a:off x="6096000" y="1350817"/>
          <a:ext cx="5658765" cy="4790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727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Analyse sémantique et thesaurus</a:t>
            </a:r>
          </a:p>
        </p:txBody>
      </p:sp>
      <p:sp>
        <p:nvSpPr>
          <p:cNvPr id="7" name="Espace réservé du contenu 2">
            <a:extLst>
              <a:ext uri="{FF2B5EF4-FFF2-40B4-BE49-F238E27FC236}">
                <a16:creationId xmlns:a16="http://schemas.microsoft.com/office/drawing/2014/main" id="{B1143B5E-36DF-0930-84EA-FF57F573ABC7}"/>
              </a:ext>
            </a:extLst>
          </p:cNvPr>
          <p:cNvSpPr txBox="1">
            <a:spLocks/>
          </p:cNvSpPr>
          <p:nvPr/>
        </p:nvSpPr>
        <p:spPr>
          <a:xfrm>
            <a:off x="1754981" y="2580071"/>
            <a:ext cx="4341019" cy="2254464"/>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Thesaurus</a:t>
            </a:r>
          </a:p>
          <a:p>
            <a:pPr marL="0" indent="0">
              <a:buFont typeface="Franklin Gothic Book" panose="020B0503020102020204" pitchFamily="34" charset="0"/>
              <a:buNone/>
            </a:pPr>
            <a:endParaRPr lang="fr-FR" sz="1900" b="1" dirty="0"/>
          </a:p>
          <a:p>
            <a:pPr>
              <a:spcBef>
                <a:spcPts val="0"/>
              </a:spcBef>
            </a:pPr>
            <a:r>
              <a:rPr lang="fr-FR" sz="1900" dirty="0"/>
              <a:t>INRAE</a:t>
            </a:r>
          </a:p>
          <a:p>
            <a:pPr>
              <a:spcBef>
                <a:spcPts val="0"/>
              </a:spcBef>
            </a:pPr>
            <a:r>
              <a:rPr lang="fr-FR" sz="1900" dirty="0"/>
              <a:t>LOTERRE</a:t>
            </a:r>
          </a:p>
          <a:p>
            <a:pPr>
              <a:spcBef>
                <a:spcPts val="0"/>
              </a:spcBef>
            </a:pPr>
            <a:r>
              <a:rPr lang="fr-FR" sz="1900" dirty="0"/>
              <a:t>MESH</a:t>
            </a:r>
          </a:p>
        </p:txBody>
      </p:sp>
      <p:sp>
        <p:nvSpPr>
          <p:cNvPr id="3" name="Espace réservé du contenu 2">
            <a:extLst>
              <a:ext uri="{FF2B5EF4-FFF2-40B4-BE49-F238E27FC236}">
                <a16:creationId xmlns:a16="http://schemas.microsoft.com/office/drawing/2014/main" id="{F4361951-4AFF-B778-F0E9-4A931A2F10FC}"/>
              </a:ext>
            </a:extLst>
          </p:cNvPr>
          <p:cNvSpPr txBox="1">
            <a:spLocks/>
          </p:cNvSpPr>
          <p:nvPr/>
        </p:nvSpPr>
        <p:spPr>
          <a:xfrm>
            <a:off x="6631781" y="2580070"/>
            <a:ext cx="4341019" cy="4106480"/>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Bats, Garnier, Ricaud, 2023</a:t>
            </a:r>
          </a:p>
          <a:p>
            <a:pPr marL="0" indent="0">
              <a:buNone/>
            </a:pPr>
            <a:r>
              <a:rPr lang="en-US" sz="1900" i="1" dirty="0"/>
              <a:t>Publications in Citizen Science Field: Identification and </a:t>
            </a:r>
            <a:r>
              <a:rPr lang="en-US" sz="1900" i="1" dirty="0" err="1"/>
              <a:t>Valorisation</a:t>
            </a:r>
            <a:r>
              <a:rPr lang="en-US" sz="1900" i="1" dirty="0"/>
              <a:t> Issues</a:t>
            </a:r>
            <a:endParaRPr lang="fr-FR" sz="1900" i="1" dirty="0"/>
          </a:p>
          <a:p>
            <a:pPr marL="0" indent="0">
              <a:buFont typeface="Franklin Gothic Book" panose="020B0503020102020204" pitchFamily="34" charset="0"/>
              <a:buNone/>
            </a:pPr>
            <a:endParaRPr lang="fr-FR" sz="1900" b="1" dirty="0"/>
          </a:p>
          <a:p>
            <a:pPr>
              <a:spcBef>
                <a:spcPts val="0"/>
              </a:spcBef>
            </a:pPr>
            <a:r>
              <a:rPr lang="fr-FR" sz="1900" dirty="0"/>
              <a:t>Analyse bibliométrique d’un corpus d’articles du </a:t>
            </a:r>
            <a:r>
              <a:rPr lang="fr-FR" sz="1900" dirty="0" err="1"/>
              <a:t>WoS</a:t>
            </a:r>
            <a:endParaRPr lang="fr-FR" sz="1900" dirty="0"/>
          </a:p>
          <a:p>
            <a:pPr>
              <a:spcBef>
                <a:spcPts val="0"/>
              </a:spcBef>
            </a:pPr>
            <a:r>
              <a:rPr lang="fr-FR" sz="1900" dirty="0"/>
              <a:t>Analyse sémantique</a:t>
            </a:r>
          </a:p>
          <a:p>
            <a:pPr>
              <a:spcBef>
                <a:spcPts val="0"/>
              </a:spcBef>
            </a:pPr>
            <a:r>
              <a:rPr lang="fr-FR" sz="1900" dirty="0"/>
              <a:t>Construction d’un outil d’aide à la décision.</a:t>
            </a:r>
          </a:p>
          <a:p>
            <a:pPr>
              <a:spcBef>
                <a:spcPts val="0"/>
              </a:spcBef>
            </a:pPr>
            <a:endParaRPr lang="fr-FR" sz="1900" dirty="0"/>
          </a:p>
          <a:p>
            <a:pPr marL="0" indent="0">
              <a:spcBef>
                <a:spcPts val="0"/>
              </a:spcBef>
              <a:buNone/>
            </a:pPr>
            <a:r>
              <a:rPr lang="fr-FR" sz="1900" dirty="0"/>
              <a:t>Présentation LIBER 2023 : </a:t>
            </a:r>
            <a:r>
              <a:rPr lang="fr-FR" sz="1900" dirty="0">
                <a:hlinkClick r:id="rId2"/>
              </a:rPr>
              <a:t>https://zenodo.org/record/8191936</a:t>
            </a:r>
            <a:endParaRPr lang="fr-FR" sz="1900" dirty="0"/>
          </a:p>
          <a:p>
            <a:pPr marL="0" indent="0">
              <a:spcBef>
                <a:spcPts val="0"/>
              </a:spcBef>
              <a:buNone/>
            </a:pPr>
            <a:endParaRPr lang="fr-FR" sz="1900" dirty="0"/>
          </a:p>
        </p:txBody>
      </p:sp>
    </p:spTree>
    <p:extLst>
      <p:ext uri="{BB962C8B-B14F-4D97-AF65-F5344CB8AC3E}">
        <p14:creationId xmlns:p14="http://schemas.microsoft.com/office/powerpoint/2010/main" val="3192429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0000000-1234-1234-1234-123412341234}" type="slidenum">
              <a:rPr lang="en" smtClean="0"/>
              <a:pPr/>
              <a:t>40</a:t>
            </a:fld>
            <a:endParaRPr lang="en"/>
          </a:p>
        </p:txBody>
      </p:sp>
      <p:sp>
        <p:nvSpPr>
          <p:cNvPr id="6" name="Titre 5">
            <a:extLst>
              <a:ext uri="{FF2B5EF4-FFF2-40B4-BE49-F238E27FC236}">
                <a16:creationId xmlns:a16="http://schemas.microsoft.com/office/drawing/2014/main" id="{1E6176E6-5EAC-40ED-9592-BED3D160D093}"/>
              </a:ext>
            </a:extLst>
          </p:cNvPr>
          <p:cNvSpPr>
            <a:spLocks noGrp="1"/>
          </p:cNvSpPr>
          <p:nvPr>
            <p:ph type="title"/>
          </p:nvPr>
        </p:nvSpPr>
        <p:spPr/>
        <p:txBody>
          <a:bodyPr/>
          <a:lstStyle/>
          <a:p>
            <a:r>
              <a:rPr lang="fr-FR" dirty="0" err="1"/>
              <a:t>UtiLO</a:t>
            </a:r>
            <a:endParaRPr lang="fr-FR" dirty="0"/>
          </a:p>
        </p:txBody>
      </p:sp>
      <p:pic>
        <p:nvPicPr>
          <p:cNvPr id="4" name="Image 3">
            <a:extLst>
              <a:ext uri="{FF2B5EF4-FFF2-40B4-BE49-F238E27FC236}">
                <a16:creationId xmlns:a16="http://schemas.microsoft.com/office/drawing/2014/main" id="{E3F40BF7-D3DF-2865-D84B-DED84A50B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2793205"/>
            <a:ext cx="2288543" cy="3293269"/>
          </a:xfrm>
          <a:prstGeom prst="rect">
            <a:avLst/>
          </a:prstGeom>
        </p:spPr>
      </p:pic>
      <p:pic>
        <p:nvPicPr>
          <p:cNvPr id="7" name="Image 6">
            <a:extLst>
              <a:ext uri="{FF2B5EF4-FFF2-40B4-BE49-F238E27FC236}">
                <a16:creationId xmlns:a16="http://schemas.microsoft.com/office/drawing/2014/main" id="{DBA80D8F-0FDB-597F-6B40-7111C03B6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464" y="2308326"/>
            <a:ext cx="7920735" cy="4455413"/>
          </a:xfrm>
          <a:prstGeom prst="rect">
            <a:avLst/>
          </a:prstGeom>
        </p:spPr>
      </p:pic>
      <p:pic>
        <p:nvPicPr>
          <p:cNvPr id="11" name="Image 10">
            <a:extLst>
              <a:ext uri="{FF2B5EF4-FFF2-40B4-BE49-F238E27FC236}">
                <a16:creationId xmlns:a16="http://schemas.microsoft.com/office/drawing/2014/main" id="{06C533BE-8BA7-0121-0B74-D9D5A16A2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8044" y="94261"/>
            <a:ext cx="3460155" cy="2027434"/>
          </a:xfrm>
          <a:prstGeom prst="rect">
            <a:avLst/>
          </a:prstGeom>
        </p:spPr>
      </p:pic>
      <p:sp>
        <p:nvSpPr>
          <p:cNvPr id="15" name="ZoneTexte 14">
            <a:extLst>
              <a:ext uri="{FF2B5EF4-FFF2-40B4-BE49-F238E27FC236}">
                <a16:creationId xmlns:a16="http://schemas.microsoft.com/office/drawing/2014/main" id="{DF95F81F-7791-4E2B-5CBB-4F881D4D2D5D}"/>
              </a:ext>
            </a:extLst>
          </p:cNvPr>
          <p:cNvSpPr txBox="1"/>
          <p:nvPr/>
        </p:nvSpPr>
        <p:spPr>
          <a:xfrm>
            <a:off x="5563195" y="94261"/>
            <a:ext cx="2430662" cy="1661993"/>
          </a:xfrm>
          <a:prstGeom prst="rect">
            <a:avLst/>
          </a:prstGeom>
          <a:noFill/>
        </p:spPr>
        <p:txBody>
          <a:bodyPr wrap="square">
            <a:spAutoFit/>
          </a:bodyPr>
          <a:lstStyle/>
          <a:p>
            <a:r>
              <a:rPr lang="fr-FR" sz="1400" dirty="0"/>
              <a:t>Pour information et téléchargement du guide et des cartes : </a:t>
            </a:r>
            <a:r>
              <a:rPr lang="fr-FR" sz="1400" dirty="0">
                <a:hlinkClick r:id="rId5"/>
              </a:rPr>
              <a:t>https://www.modernisation.gouv.fr/laboratoires/projets/boite-outils-utilo</a:t>
            </a:r>
            <a:endParaRPr lang="fr-FR" sz="1400" dirty="0"/>
          </a:p>
          <a:p>
            <a:endParaRPr lang="fr-FR" dirty="0"/>
          </a:p>
        </p:txBody>
      </p:sp>
    </p:spTree>
    <p:extLst>
      <p:ext uri="{BB962C8B-B14F-4D97-AF65-F5344CB8AC3E}">
        <p14:creationId xmlns:p14="http://schemas.microsoft.com/office/powerpoint/2010/main" val="1439876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p:txBody>
          <a:bodyPr/>
          <a:lstStyle/>
          <a:p>
            <a:r>
              <a:rPr lang="fr-FR" dirty="0"/>
              <a:t>Des formations</a:t>
            </a:r>
          </a:p>
        </p:txBody>
      </p:sp>
      <p:pic>
        <p:nvPicPr>
          <p:cNvPr id="5" name="Espace réservé du contenu 4">
            <a:extLst>
              <a:ext uri="{FF2B5EF4-FFF2-40B4-BE49-F238E27FC236}">
                <a16:creationId xmlns:a16="http://schemas.microsoft.com/office/drawing/2014/main" id="{82C6FAAF-8E36-4CBF-8C14-E5430D1D7854}"/>
              </a:ext>
            </a:extLst>
          </p:cNvPr>
          <p:cNvPicPr>
            <a:picLocks noGrp="1" noChangeAspect="1"/>
          </p:cNvPicPr>
          <p:nvPr>
            <p:ph idx="1"/>
          </p:nvPr>
        </p:nvPicPr>
        <p:blipFill rotWithShape="1">
          <a:blip r:embed="rId2"/>
          <a:srcRect l="870" t="11992" r="3192" b="9865"/>
          <a:stretch/>
        </p:blipFill>
        <p:spPr>
          <a:xfrm>
            <a:off x="5867399" y="2421343"/>
            <a:ext cx="6033656" cy="3276340"/>
          </a:xfrm>
        </p:spPr>
      </p:pic>
      <p:sp>
        <p:nvSpPr>
          <p:cNvPr id="6" name="Espace réservé du contenu 2">
            <a:extLst>
              <a:ext uri="{FF2B5EF4-FFF2-40B4-BE49-F238E27FC236}">
                <a16:creationId xmlns:a16="http://schemas.microsoft.com/office/drawing/2014/main" id="{4539158A-8CDB-4254-A6AB-44D2F53FD3FF}"/>
              </a:ext>
            </a:extLst>
          </p:cNvPr>
          <p:cNvSpPr txBox="1">
            <a:spLocks/>
          </p:cNvSpPr>
          <p:nvPr/>
        </p:nvSpPr>
        <p:spPr>
          <a:xfrm>
            <a:off x="1198418" y="2629031"/>
            <a:ext cx="4066309" cy="28609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27 formations pour les participants ou pour les chercheurs</a:t>
            </a:r>
          </a:p>
          <a:p>
            <a:pPr marL="0" indent="0">
              <a:buNone/>
            </a:pPr>
            <a:endParaRPr lang="fr-FR" dirty="0"/>
          </a:p>
          <a:p>
            <a:pPr marL="0" indent="0">
              <a:buNone/>
            </a:pPr>
            <a:r>
              <a:rPr lang="fr-FR" dirty="0"/>
              <a:t>Certains participants peuvent avoir un rôle d’animation de groupe.</a:t>
            </a:r>
          </a:p>
          <a:p>
            <a:endParaRPr lang="fr-FR" dirty="0"/>
          </a:p>
          <a:p>
            <a:endParaRPr lang="fr-FR" dirty="0"/>
          </a:p>
        </p:txBody>
      </p:sp>
      <p:sp>
        <p:nvSpPr>
          <p:cNvPr id="7" name="ZoneTexte 6">
            <a:extLst>
              <a:ext uri="{FF2B5EF4-FFF2-40B4-BE49-F238E27FC236}">
                <a16:creationId xmlns:a16="http://schemas.microsoft.com/office/drawing/2014/main" id="{82125B79-997B-4DC0-AE5A-B2EB4719AE7A}"/>
              </a:ext>
            </a:extLst>
          </p:cNvPr>
          <p:cNvSpPr txBox="1"/>
          <p:nvPr/>
        </p:nvSpPr>
        <p:spPr>
          <a:xfrm>
            <a:off x="5836227" y="5619558"/>
            <a:ext cx="6096000" cy="369332"/>
          </a:xfrm>
          <a:prstGeom prst="rect">
            <a:avLst/>
          </a:prstGeom>
          <a:noFill/>
        </p:spPr>
        <p:txBody>
          <a:bodyPr wrap="square">
            <a:spAutoFit/>
          </a:bodyPr>
          <a:lstStyle/>
          <a:p>
            <a:r>
              <a:rPr lang="fr-FR" dirty="0">
                <a:hlinkClick r:id="rId3"/>
              </a:rPr>
              <a:t>https://eu-citizen.science/training_resources</a:t>
            </a:r>
            <a:endParaRPr lang="fr-FR" dirty="0"/>
          </a:p>
        </p:txBody>
      </p:sp>
    </p:spTree>
    <p:extLst>
      <p:ext uri="{BB962C8B-B14F-4D97-AF65-F5344CB8AC3E}">
        <p14:creationId xmlns:p14="http://schemas.microsoft.com/office/powerpoint/2010/main" val="144680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a:xfrm>
            <a:off x="1371599" y="685800"/>
            <a:ext cx="10404765" cy="1485900"/>
          </a:xfrm>
        </p:spPr>
        <p:txBody>
          <a:bodyPr/>
          <a:lstStyle/>
          <a:p>
            <a:r>
              <a:rPr lang="fr-FR" dirty="0"/>
              <a:t>S’appuyer sur les compétences de partenaires</a:t>
            </a:r>
          </a:p>
        </p:txBody>
      </p:sp>
      <p:sp>
        <p:nvSpPr>
          <p:cNvPr id="4" name="Espace réservé du contenu 3">
            <a:extLst>
              <a:ext uri="{FF2B5EF4-FFF2-40B4-BE49-F238E27FC236}">
                <a16:creationId xmlns:a16="http://schemas.microsoft.com/office/drawing/2014/main" id="{D949C447-C3EF-4674-A654-E951A799661E}"/>
              </a:ext>
            </a:extLst>
          </p:cNvPr>
          <p:cNvSpPr>
            <a:spLocks noGrp="1"/>
          </p:cNvSpPr>
          <p:nvPr>
            <p:ph idx="1"/>
          </p:nvPr>
        </p:nvSpPr>
        <p:spPr>
          <a:xfrm>
            <a:off x="1627909" y="2493818"/>
            <a:ext cx="9601200" cy="3581400"/>
          </a:xfrm>
        </p:spPr>
        <p:txBody>
          <a:bodyPr/>
          <a:lstStyle/>
          <a:p>
            <a:r>
              <a:rPr lang="fr-FR" dirty="0"/>
              <a:t>Les associations de médiation scientifique</a:t>
            </a:r>
          </a:p>
          <a:p>
            <a:r>
              <a:rPr lang="fr-FR" dirty="0"/>
              <a:t>Les associations spécialisées dans la participation : </a:t>
            </a:r>
            <a:r>
              <a:rPr lang="fr-FR" b="0" i="0" dirty="0">
                <a:solidFill>
                  <a:srgbClr val="000000"/>
                </a:solidFill>
                <a:effectLst/>
                <a:latin typeface="Segoe UI" panose="020B0502040204020203" pitchFamily="34" charset="0"/>
              </a:rPr>
              <a:t>Sciences Citoyennes par exemple </a:t>
            </a:r>
            <a:r>
              <a:rPr lang="fr-FR" b="0" i="0" dirty="0">
                <a:solidFill>
                  <a:srgbClr val="000000"/>
                </a:solidFill>
                <a:effectLst/>
                <a:latin typeface="Segoe UI" panose="020B0502040204020203" pitchFamily="34" charset="0"/>
                <a:hlinkClick r:id="rId2"/>
              </a:rPr>
              <a:t>https://sciencescitoyennes.org/</a:t>
            </a:r>
            <a:r>
              <a:rPr lang="fr-FR" b="0" i="0" dirty="0">
                <a:solidFill>
                  <a:srgbClr val="000000"/>
                </a:solidFill>
                <a:effectLst/>
                <a:latin typeface="Segoe UI" panose="020B0502040204020203" pitchFamily="34" charset="0"/>
              </a:rPr>
              <a:t> ou le RIEM qui travaille pour OCLM…</a:t>
            </a:r>
            <a:endParaRPr lang="fr-FR" dirty="0"/>
          </a:p>
          <a:p>
            <a:r>
              <a:rPr lang="fr-FR" dirty="0"/>
              <a:t>Les laboratoires d’innovation sociale des départements ou des régions : ex Ti </a:t>
            </a:r>
            <a:r>
              <a:rPr lang="fr-FR" dirty="0" err="1"/>
              <a:t>Lab</a:t>
            </a:r>
            <a:r>
              <a:rPr lang="fr-FR" dirty="0"/>
              <a:t> à Rennes</a:t>
            </a:r>
          </a:p>
          <a:p>
            <a:r>
              <a:rPr lang="fr-FR" dirty="0"/>
              <a:t>Les collègues universitaires en design de services publics ou spécialistes de la participation</a:t>
            </a:r>
          </a:p>
          <a:p>
            <a:r>
              <a:rPr lang="fr-FR" dirty="0"/>
              <a:t>Le Museum et Vigie Nature</a:t>
            </a:r>
          </a:p>
          <a:p>
            <a:r>
              <a:rPr lang="fr-FR" dirty="0"/>
              <a:t>…</a:t>
            </a:r>
          </a:p>
        </p:txBody>
      </p:sp>
    </p:spTree>
    <p:extLst>
      <p:ext uri="{BB962C8B-B14F-4D97-AF65-F5344CB8AC3E}">
        <p14:creationId xmlns:p14="http://schemas.microsoft.com/office/powerpoint/2010/main" val="478614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2C2B379-136A-BFF9-FCC7-E5CB0A6AFB21}"/>
              </a:ext>
            </a:extLst>
          </p:cNvPr>
          <p:cNvSpPr>
            <a:spLocks noGrp="1"/>
          </p:cNvSpPr>
          <p:nvPr>
            <p:ph type="title"/>
          </p:nvPr>
        </p:nvSpPr>
        <p:spPr/>
        <p:txBody>
          <a:bodyPr/>
          <a:lstStyle/>
          <a:p>
            <a:r>
              <a:rPr lang="fr-FR" dirty="0"/>
              <a:t>Conservation</a:t>
            </a:r>
          </a:p>
        </p:txBody>
      </p:sp>
      <p:sp>
        <p:nvSpPr>
          <p:cNvPr id="5" name="Espace réservé du texte 4">
            <a:extLst>
              <a:ext uri="{FF2B5EF4-FFF2-40B4-BE49-F238E27FC236}">
                <a16:creationId xmlns:a16="http://schemas.microsoft.com/office/drawing/2014/main" id="{59BF0942-7FE5-8D45-976E-B639E93C4651}"/>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420600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Conservation</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25237" y="5842337"/>
            <a:ext cx="10681854" cy="461665"/>
          </a:xfrm>
          <a:prstGeom prst="rect">
            <a:avLst/>
          </a:prstGeom>
          <a:noFill/>
        </p:spPr>
        <p:txBody>
          <a:bodyPr wrap="square">
            <a:spAutoFit/>
          </a:bodyPr>
          <a:lstStyle/>
          <a:p>
            <a:r>
              <a:rPr lang="en-US" sz="1200" dirty="0">
                <a:effectLst/>
              </a:rPr>
              <a:t>Wiggins, A., &amp; </a:t>
            </a:r>
            <a:r>
              <a:rPr lang="en-US" sz="1200" dirty="0" err="1">
                <a:effectLst/>
              </a:rPr>
              <a:t>Crowston</a:t>
            </a:r>
            <a:r>
              <a:rPr lang="en-US" sz="1200" dirty="0">
                <a:effectLst/>
              </a:rPr>
              <a:t>, K. (2011). From Conservation to Crowdsourcing : A Typology of Citizen Science. </a:t>
            </a:r>
            <a:r>
              <a:rPr lang="en-US" sz="1200" i="1" dirty="0">
                <a:effectLst/>
              </a:rPr>
              <a:t>2011 44th Hawaii International Conference on System Sciences</a:t>
            </a:r>
            <a:r>
              <a:rPr lang="en-US" sz="1200" dirty="0">
                <a:effectLst/>
              </a:rPr>
              <a:t>, 1‑10. </a:t>
            </a:r>
            <a:r>
              <a:rPr lang="en-US" sz="1200" dirty="0">
                <a:effectLst/>
                <a:hlinkClick r:id="rId2"/>
              </a:rPr>
              <a:t>https://doi.org/10.1109/HICSS.2011.207</a:t>
            </a:r>
            <a:endParaRPr lang="en-US" sz="1200"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117833161"/>
              </p:ext>
            </p:extLst>
          </p:nvPr>
        </p:nvGraphicFramePr>
        <p:xfrm>
          <a:off x="941721" y="2011896"/>
          <a:ext cx="11111345" cy="2540000"/>
        </p:xfrm>
        <a:graphic>
          <a:graphicData uri="http://schemas.openxmlformats.org/drawingml/2006/table">
            <a:tbl>
              <a:tblPr firstRow="1" bandRow="1">
                <a:tableStyleId>{5C22544A-7EE6-4342-B048-85BDC9FD1C3A}</a:tableStyleId>
              </a:tblPr>
              <a:tblGrid>
                <a:gridCol w="2694387">
                  <a:extLst>
                    <a:ext uri="{9D8B030D-6E8A-4147-A177-3AD203B41FA5}">
                      <a16:colId xmlns:a16="http://schemas.microsoft.com/office/drawing/2014/main" val="1335179517"/>
                    </a:ext>
                  </a:extLst>
                </a:gridCol>
                <a:gridCol w="2743200">
                  <a:extLst>
                    <a:ext uri="{9D8B030D-6E8A-4147-A177-3AD203B41FA5}">
                      <a16:colId xmlns:a16="http://schemas.microsoft.com/office/drawing/2014/main" val="1310905007"/>
                    </a:ext>
                  </a:extLst>
                </a:gridCol>
                <a:gridCol w="2819722">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3426587952"/>
                  </a:ext>
                </a:extLst>
              </a:tr>
              <a:tr h="370840">
                <a:tc>
                  <a:txBody>
                    <a:bodyPr/>
                    <a:lstStyle/>
                    <a:p>
                      <a:r>
                        <a:rPr lang="fr-FR" sz="1400" dirty="0"/>
                        <a:t>Les projets de conservation soutiennent les objectifs d'intendance et de gestion des ressources naturelles, principalement dans le domaine de l'écologie ; ils impliquent les citoyens pour des raisons pratiques et de sensibilisation. </a:t>
                      </a:r>
                    </a:p>
                  </a:txBody>
                  <a:tcPr/>
                </a:tc>
                <a:tc>
                  <a:txBody>
                    <a:bodyPr/>
                    <a:lstStyle/>
                    <a:p>
                      <a:r>
                        <a:rPr lang="en-US" sz="1400" dirty="0"/>
                        <a:t>While the focus of these projects is management, careful attention is paid to scientific validity as well; projects without strong academic affiliations are typically lead by professional researchers employed in governmental organizations. </a:t>
                      </a:r>
                      <a:endParaRPr lang="fr-FR" sz="1400" dirty="0"/>
                    </a:p>
                  </a:txBody>
                  <a:tcPr/>
                </a:tc>
                <a:tc>
                  <a:txBody>
                    <a:bodyPr/>
                    <a:lstStyle/>
                    <a:p>
                      <a:r>
                        <a:rPr lang="en-US" sz="1400" dirty="0"/>
                        <a:t>The Conservation projects in our sample demonstrate a bimodal distribution with respect to technology uses—either fairly limited, or fairly sophisticated. </a:t>
                      </a:r>
                      <a:endParaRPr lang="fr-FR" sz="1400" dirty="0"/>
                    </a:p>
                  </a:txBody>
                  <a:tcPr/>
                </a:tc>
                <a:tc>
                  <a:txBody>
                    <a:bodyPr/>
                    <a:lstStyle/>
                    <a:p>
                      <a:r>
                        <a:rPr lang="en-US" sz="1400" dirty="0"/>
                        <a:t>(…) heavy dependence on federal or state funds, and grants from agencies (…)</a:t>
                      </a:r>
                      <a:endParaRPr lang="fr-FR" sz="1400" dirty="0"/>
                    </a:p>
                  </a:txBody>
                  <a:tcPr/>
                </a:tc>
                <a:extLst>
                  <a:ext uri="{0D108BD9-81ED-4DB2-BD59-A6C34878D82A}">
                    <a16:rowId xmlns:a16="http://schemas.microsoft.com/office/drawing/2014/main" val="975041536"/>
                  </a:ext>
                </a:extLst>
              </a:tr>
            </a:tbl>
          </a:graphicData>
        </a:graphic>
      </p:graphicFrame>
    </p:spTree>
    <p:extLst>
      <p:ext uri="{BB962C8B-B14F-4D97-AF65-F5344CB8AC3E}">
        <p14:creationId xmlns:p14="http://schemas.microsoft.com/office/powerpoint/2010/main" val="1927698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8C816-212A-4D68-96D1-A60C832C6F14}"/>
              </a:ext>
            </a:extLst>
          </p:cNvPr>
          <p:cNvSpPr>
            <a:spLocks noGrp="1"/>
          </p:cNvSpPr>
          <p:nvPr>
            <p:ph type="title"/>
          </p:nvPr>
        </p:nvSpPr>
        <p:spPr/>
        <p:txBody>
          <a:bodyPr/>
          <a:lstStyle/>
          <a:p>
            <a:r>
              <a:rPr lang="fr-FR" dirty="0" err="1"/>
              <a:t>Birdlab</a:t>
            </a:r>
            <a:endParaRPr lang="fr-FR" dirty="0"/>
          </a:p>
        </p:txBody>
      </p:sp>
      <p:sp>
        <p:nvSpPr>
          <p:cNvPr id="3" name="Espace réservé du contenu 2">
            <a:extLst>
              <a:ext uri="{FF2B5EF4-FFF2-40B4-BE49-F238E27FC236}">
                <a16:creationId xmlns:a16="http://schemas.microsoft.com/office/drawing/2014/main" id="{2155754A-055C-4E95-9214-2E7ADB7FC71C}"/>
              </a:ext>
            </a:extLst>
          </p:cNvPr>
          <p:cNvSpPr>
            <a:spLocks noGrp="1"/>
          </p:cNvSpPr>
          <p:nvPr>
            <p:ph idx="1"/>
          </p:nvPr>
        </p:nvSpPr>
        <p:spPr>
          <a:xfrm>
            <a:off x="5937364" y="1025236"/>
            <a:ext cx="5949835" cy="5583381"/>
          </a:xfrm>
        </p:spPr>
        <p:txBody>
          <a:bodyPr>
            <a:normAutofit/>
          </a:bodyPr>
          <a:lstStyle/>
          <a:p>
            <a:r>
              <a:rPr lang="fr-FR" dirty="0"/>
              <a:t>Qui est à l’initiative ? Paris Saclay, Vigie Nature</a:t>
            </a:r>
          </a:p>
          <a:p>
            <a:r>
              <a:rPr lang="fr-FR" dirty="0"/>
              <a:t>Quel est l’objet de la recherche ? Observer le comportement des oiseaux sur des mangeoires</a:t>
            </a:r>
          </a:p>
          <a:p>
            <a:r>
              <a:rPr lang="fr-FR" dirty="0"/>
              <a:t>Quel est l’objet de la participation ? Installer des mangeoires dans son jardin, balcon, fenêtre</a:t>
            </a:r>
          </a:p>
          <a:p>
            <a:r>
              <a:rPr lang="fr-FR" dirty="0"/>
              <a:t>Pourquoi la participation ? Avoir plus de données</a:t>
            </a:r>
          </a:p>
          <a:p>
            <a:r>
              <a:rPr lang="fr-FR" dirty="0"/>
              <a:t>Quelles sont les modalités de la participation : collecte de données</a:t>
            </a:r>
          </a:p>
          <a:p>
            <a:r>
              <a:rPr lang="fr-FR" dirty="0"/>
              <a:t>Quels publics ? Tous</a:t>
            </a:r>
          </a:p>
          <a:p>
            <a:r>
              <a:rPr lang="fr-FR" dirty="0"/>
              <a:t>Bénéfices ? Compréhension de la biodiversité et de la complexité de la science</a:t>
            </a:r>
          </a:p>
          <a:p>
            <a:r>
              <a:rPr lang="fr-FR" dirty="0"/>
              <a:t>Outils ? Application web + mangeoires</a:t>
            </a:r>
          </a:p>
          <a:p>
            <a:endParaRPr lang="fr-FR" dirty="0"/>
          </a:p>
          <a:p>
            <a:endParaRPr lang="fr-FR" dirty="0"/>
          </a:p>
        </p:txBody>
      </p:sp>
      <p:sp>
        <p:nvSpPr>
          <p:cNvPr id="4" name="Espace réservé du texte 3">
            <a:extLst>
              <a:ext uri="{FF2B5EF4-FFF2-40B4-BE49-F238E27FC236}">
                <a16:creationId xmlns:a16="http://schemas.microsoft.com/office/drawing/2014/main" id="{9AF51FB1-939D-44D6-8DFD-983325E43AB4}"/>
              </a:ext>
            </a:extLst>
          </p:cNvPr>
          <p:cNvSpPr>
            <a:spLocks noGrp="1"/>
          </p:cNvSpPr>
          <p:nvPr>
            <p:ph type="body" sz="half" idx="2"/>
          </p:nvPr>
        </p:nvSpPr>
        <p:spPr>
          <a:xfrm>
            <a:off x="535479" y="5820063"/>
            <a:ext cx="3855720" cy="704274"/>
          </a:xfrm>
        </p:spPr>
        <p:txBody>
          <a:bodyPr>
            <a:normAutofit fontScale="85000" lnSpcReduction="20000"/>
          </a:bodyPr>
          <a:lstStyle/>
          <a:p>
            <a:r>
              <a:rPr lang="fr-FR" dirty="0">
                <a:hlinkClick r:id="rId2"/>
              </a:rPr>
              <a:t>https://www.vigienature.fr/fr/vigie-manip/birdlab</a:t>
            </a:r>
            <a:endParaRPr lang="fr-FR" dirty="0"/>
          </a:p>
          <a:p>
            <a:endParaRPr lang="fr-FR" dirty="0"/>
          </a:p>
        </p:txBody>
      </p:sp>
      <p:pic>
        <p:nvPicPr>
          <p:cNvPr id="6" name="Image 5">
            <a:extLst>
              <a:ext uri="{FF2B5EF4-FFF2-40B4-BE49-F238E27FC236}">
                <a16:creationId xmlns:a16="http://schemas.microsoft.com/office/drawing/2014/main" id="{7C24C5AE-B600-4CFE-B65E-B63921D214AF}"/>
              </a:ext>
            </a:extLst>
          </p:cNvPr>
          <p:cNvPicPr>
            <a:picLocks noChangeAspect="1"/>
          </p:cNvPicPr>
          <p:nvPr/>
        </p:nvPicPr>
        <p:blipFill rotWithShape="1">
          <a:blip r:embed="rId3"/>
          <a:srcRect l="13098" t="32323" r="33704" b="17778"/>
          <a:stretch/>
        </p:blipFill>
        <p:spPr>
          <a:xfrm>
            <a:off x="604751" y="3286561"/>
            <a:ext cx="4094018" cy="2560058"/>
          </a:xfrm>
          <a:prstGeom prst="rect">
            <a:avLst/>
          </a:prstGeom>
        </p:spPr>
      </p:pic>
    </p:spTree>
    <p:extLst>
      <p:ext uri="{BB962C8B-B14F-4D97-AF65-F5344CB8AC3E}">
        <p14:creationId xmlns:p14="http://schemas.microsoft.com/office/powerpoint/2010/main" val="2824949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330BAE-5310-4A5A-B7AC-0670EC04AF41}"/>
              </a:ext>
            </a:extLst>
          </p:cNvPr>
          <p:cNvSpPr>
            <a:spLocks noGrp="1"/>
          </p:cNvSpPr>
          <p:nvPr>
            <p:ph type="title"/>
          </p:nvPr>
        </p:nvSpPr>
        <p:spPr>
          <a:xfrm>
            <a:off x="242455" y="685800"/>
            <a:ext cx="4717472" cy="2157884"/>
          </a:xfrm>
        </p:spPr>
        <p:txBody>
          <a:bodyPr/>
          <a:lstStyle/>
          <a:p>
            <a:r>
              <a:rPr lang="fr-FR" sz="3600" dirty="0"/>
              <a:t>OCLM - Observatoire Citoyen du Littoral Morbihannais</a:t>
            </a:r>
          </a:p>
        </p:txBody>
      </p:sp>
      <p:sp>
        <p:nvSpPr>
          <p:cNvPr id="3" name="Espace réservé du contenu 2">
            <a:extLst>
              <a:ext uri="{FF2B5EF4-FFF2-40B4-BE49-F238E27FC236}">
                <a16:creationId xmlns:a16="http://schemas.microsoft.com/office/drawing/2014/main" id="{C0697DFD-08E9-426F-96B8-7EBA13057108}"/>
              </a:ext>
            </a:extLst>
          </p:cNvPr>
          <p:cNvSpPr>
            <a:spLocks noGrp="1"/>
          </p:cNvSpPr>
          <p:nvPr>
            <p:ph idx="1"/>
          </p:nvPr>
        </p:nvSpPr>
        <p:spPr>
          <a:xfrm>
            <a:off x="5999018" y="1764742"/>
            <a:ext cx="5756564" cy="4447887"/>
          </a:xfrm>
        </p:spPr>
        <p:txBody>
          <a:bodyPr>
            <a:normAutofit fontScale="85000" lnSpcReduction="10000"/>
          </a:bodyPr>
          <a:lstStyle/>
          <a:p>
            <a:r>
              <a:rPr lang="fr-FR" dirty="0"/>
              <a:t>Qui est à l’initiative ? Laboratoire Géosciences Océan de l’Université de Bretagne Sud + Département du Morbihan + Réseau </a:t>
            </a:r>
            <a:r>
              <a:rPr lang="fr-FR" dirty="0" err="1"/>
              <a:t>Interassociatif</a:t>
            </a:r>
            <a:r>
              <a:rPr lang="fr-FR" dirty="0"/>
              <a:t> des Eco-Explorateurs de la Mer</a:t>
            </a:r>
          </a:p>
          <a:p>
            <a:r>
              <a:rPr lang="fr-FR" dirty="0"/>
              <a:t>Quel est l’objet de la recherche ? L’observation du littoral en vue de sa préservation</a:t>
            </a:r>
          </a:p>
          <a:p>
            <a:r>
              <a:rPr lang="fr-FR" dirty="0"/>
              <a:t>Quel est l’objet de la participation ? Photographier le littoral, faire des frises chronologiques des risques</a:t>
            </a:r>
          </a:p>
          <a:p>
            <a:r>
              <a:rPr lang="fr-FR" dirty="0"/>
              <a:t>Pourquoi la participation ? Avoir plus de données.</a:t>
            </a:r>
          </a:p>
          <a:p>
            <a:r>
              <a:rPr lang="fr-FR" dirty="0"/>
              <a:t>Quelles sont les modalités de la participation : Collecte de données, Ateliers participatifs</a:t>
            </a:r>
          </a:p>
          <a:p>
            <a:r>
              <a:rPr lang="fr-FR" dirty="0"/>
              <a:t>Quels publics ? Tous, Groupes organisés, mais aussi participation spontanées</a:t>
            </a:r>
          </a:p>
          <a:p>
            <a:r>
              <a:rPr lang="fr-FR" dirty="0"/>
              <a:t>Bénéfices ? Protéger son territoire</a:t>
            </a:r>
          </a:p>
          <a:p>
            <a:r>
              <a:rPr lang="fr-FR" dirty="0"/>
              <a:t>Outils ? </a:t>
            </a:r>
            <a:r>
              <a:rPr lang="fr-FR" dirty="0" err="1"/>
              <a:t>Coastsnap</a:t>
            </a:r>
            <a:r>
              <a:rPr lang="fr-FR" dirty="0"/>
              <a:t>, appareils photos</a:t>
            </a:r>
          </a:p>
          <a:p>
            <a:endParaRPr lang="fr-FR" dirty="0"/>
          </a:p>
          <a:p>
            <a:endParaRPr lang="fr-FR" dirty="0"/>
          </a:p>
        </p:txBody>
      </p:sp>
      <p:pic>
        <p:nvPicPr>
          <p:cNvPr id="5" name="Image 4">
            <a:extLst>
              <a:ext uri="{FF2B5EF4-FFF2-40B4-BE49-F238E27FC236}">
                <a16:creationId xmlns:a16="http://schemas.microsoft.com/office/drawing/2014/main" id="{E5771CDF-ED39-4151-9194-F4FCF69F07B0}"/>
              </a:ext>
            </a:extLst>
          </p:cNvPr>
          <p:cNvPicPr>
            <a:picLocks noChangeAspect="1"/>
          </p:cNvPicPr>
          <p:nvPr/>
        </p:nvPicPr>
        <p:blipFill>
          <a:blip r:embed="rId2"/>
          <a:stretch>
            <a:fillRect/>
          </a:stretch>
        </p:blipFill>
        <p:spPr>
          <a:xfrm>
            <a:off x="723900" y="2611582"/>
            <a:ext cx="3068651" cy="3073252"/>
          </a:xfrm>
          <a:prstGeom prst="rect">
            <a:avLst/>
          </a:prstGeom>
        </p:spPr>
      </p:pic>
      <p:sp>
        <p:nvSpPr>
          <p:cNvPr id="6" name="ZoneTexte 5">
            <a:extLst>
              <a:ext uri="{FF2B5EF4-FFF2-40B4-BE49-F238E27FC236}">
                <a16:creationId xmlns:a16="http://schemas.microsoft.com/office/drawing/2014/main" id="{712CD8C9-6303-4E80-A5D3-C43C1DB87171}"/>
              </a:ext>
            </a:extLst>
          </p:cNvPr>
          <p:cNvSpPr txBox="1"/>
          <p:nvPr/>
        </p:nvSpPr>
        <p:spPr>
          <a:xfrm>
            <a:off x="519545" y="5861051"/>
            <a:ext cx="3699164" cy="615553"/>
          </a:xfrm>
          <a:prstGeom prst="rect">
            <a:avLst/>
          </a:prstGeom>
          <a:noFill/>
        </p:spPr>
        <p:txBody>
          <a:bodyPr wrap="square">
            <a:spAutoFit/>
          </a:bodyPr>
          <a:lstStyle/>
          <a:p>
            <a:r>
              <a:rPr lang="fr-FR" sz="1600" dirty="0">
                <a:hlinkClick r:id="rId3"/>
              </a:rPr>
              <a:t>https://observatoire-littoral-morbihan.fr/</a:t>
            </a:r>
            <a:endParaRPr lang="fr-FR" sz="1600" dirty="0"/>
          </a:p>
          <a:p>
            <a:endParaRPr lang="fr-FR" dirty="0"/>
          </a:p>
        </p:txBody>
      </p:sp>
    </p:spTree>
    <p:extLst>
      <p:ext uri="{BB962C8B-B14F-4D97-AF65-F5344CB8AC3E}">
        <p14:creationId xmlns:p14="http://schemas.microsoft.com/office/powerpoint/2010/main" val="2981031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D9A267C-A051-3255-98F0-B90A0715F42F}"/>
              </a:ext>
            </a:extLst>
          </p:cNvPr>
          <p:cNvSpPr>
            <a:spLocks noGrp="1"/>
          </p:cNvSpPr>
          <p:nvPr>
            <p:ph type="ctrTitle"/>
          </p:nvPr>
        </p:nvSpPr>
        <p:spPr/>
        <p:txBody>
          <a:bodyPr/>
          <a:lstStyle/>
          <a:p>
            <a:r>
              <a:rPr lang="fr-FR" dirty="0"/>
              <a:t>Les associations</a:t>
            </a:r>
          </a:p>
        </p:txBody>
      </p:sp>
      <p:sp>
        <p:nvSpPr>
          <p:cNvPr id="6" name="Sous-titre 5">
            <a:extLst>
              <a:ext uri="{FF2B5EF4-FFF2-40B4-BE49-F238E27FC236}">
                <a16:creationId xmlns:a16="http://schemas.microsoft.com/office/drawing/2014/main" id="{7A8FE953-453F-AAFF-37E8-68C4CBB8B1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961895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48DDE1-11A0-4FD3-BEF9-E1648C3A5667}"/>
              </a:ext>
            </a:extLst>
          </p:cNvPr>
          <p:cNvSpPr>
            <a:spLocks noGrp="1"/>
          </p:cNvSpPr>
          <p:nvPr>
            <p:ph type="title"/>
          </p:nvPr>
        </p:nvSpPr>
        <p:spPr/>
        <p:txBody>
          <a:bodyPr/>
          <a:lstStyle/>
          <a:p>
            <a:r>
              <a:rPr lang="fr-FR" dirty="0"/>
              <a:t>National Audubon Society</a:t>
            </a:r>
          </a:p>
        </p:txBody>
      </p:sp>
      <p:pic>
        <p:nvPicPr>
          <p:cNvPr id="5" name="Espace réservé du contenu 4">
            <a:extLst>
              <a:ext uri="{FF2B5EF4-FFF2-40B4-BE49-F238E27FC236}">
                <a16:creationId xmlns:a16="http://schemas.microsoft.com/office/drawing/2014/main" id="{6F500D05-C2A2-4A60-A29A-FD18CD6159F2}"/>
              </a:ext>
            </a:extLst>
          </p:cNvPr>
          <p:cNvPicPr>
            <a:picLocks noGrp="1" noChangeAspect="1"/>
          </p:cNvPicPr>
          <p:nvPr>
            <p:ph idx="1"/>
          </p:nvPr>
        </p:nvPicPr>
        <p:blipFill rotWithShape="1">
          <a:blip r:embed="rId2"/>
          <a:srcRect t="10786" r="618" b="12815"/>
          <a:stretch/>
        </p:blipFill>
        <p:spPr>
          <a:xfrm>
            <a:off x="8364884" y="187882"/>
            <a:ext cx="3690751" cy="1891468"/>
          </a:xfrm>
        </p:spPr>
      </p:pic>
      <p:sp>
        <p:nvSpPr>
          <p:cNvPr id="7" name="ZoneTexte 6">
            <a:extLst>
              <a:ext uri="{FF2B5EF4-FFF2-40B4-BE49-F238E27FC236}">
                <a16:creationId xmlns:a16="http://schemas.microsoft.com/office/drawing/2014/main" id="{27B2A008-0A27-4601-B013-9B75BBB2F538}"/>
              </a:ext>
            </a:extLst>
          </p:cNvPr>
          <p:cNvSpPr txBox="1"/>
          <p:nvPr/>
        </p:nvSpPr>
        <p:spPr>
          <a:xfrm>
            <a:off x="10175622" y="2079350"/>
            <a:ext cx="1862355" cy="1569660"/>
          </a:xfrm>
          <a:prstGeom prst="rect">
            <a:avLst/>
          </a:prstGeom>
          <a:noFill/>
        </p:spPr>
        <p:txBody>
          <a:bodyPr wrap="square">
            <a:spAutoFit/>
          </a:bodyPr>
          <a:lstStyle/>
          <a:p>
            <a:pPr algn="r"/>
            <a:r>
              <a:rPr lang="fr-FR" sz="1600" dirty="0">
                <a:hlinkClick r:id="rId3"/>
              </a:rPr>
              <a:t>https://www.audubon.org/about/history-audubon-and-waterbird-conservation</a:t>
            </a:r>
            <a:endParaRPr lang="fr-FR" sz="1600" dirty="0"/>
          </a:p>
          <a:p>
            <a:pPr algn="r"/>
            <a:endParaRPr lang="fr-FR" sz="1600" dirty="0"/>
          </a:p>
        </p:txBody>
      </p:sp>
      <p:sp>
        <p:nvSpPr>
          <p:cNvPr id="9" name="ZoneTexte 8">
            <a:extLst>
              <a:ext uri="{FF2B5EF4-FFF2-40B4-BE49-F238E27FC236}">
                <a16:creationId xmlns:a16="http://schemas.microsoft.com/office/drawing/2014/main" id="{4F1A9501-4EF4-493F-A3FC-8ADCEABFA90B}"/>
              </a:ext>
            </a:extLst>
          </p:cNvPr>
          <p:cNvSpPr txBox="1"/>
          <p:nvPr/>
        </p:nvSpPr>
        <p:spPr>
          <a:xfrm>
            <a:off x="914401" y="2221359"/>
            <a:ext cx="7377544" cy="4524315"/>
          </a:xfrm>
          <a:prstGeom prst="rect">
            <a:avLst/>
          </a:prstGeom>
          <a:noFill/>
        </p:spPr>
        <p:txBody>
          <a:bodyPr wrap="square">
            <a:spAutoFit/>
          </a:bodyPr>
          <a:lstStyle/>
          <a:p>
            <a:r>
              <a:rPr lang="en-US" b="0" i="0" dirty="0">
                <a:solidFill>
                  <a:schemeClr val="accent1">
                    <a:lumMod val="75000"/>
                  </a:schemeClr>
                </a:solidFill>
                <a:effectLst/>
              </a:rPr>
              <a:t>1896</a:t>
            </a:r>
            <a:r>
              <a:rPr lang="en-US" b="0" i="0" dirty="0">
                <a:solidFill>
                  <a:srgbClr val="404040"/>
                </a:solidFill>
                <a:effectLst/>
              </a:rPr>
              <a:t> : Foundation of the Massachusetts Audubon Society in 1896. Then other societies in other states.</a:t>
            </a:r>
          </a:p>
          <a:p>
            <a:endParaRPr lang="en-US" dirty="0">
              <a:solidFill>
                <a:srgbClr val="404040"/>
              </a:solidFill>
            </a:endParaRPr>
          </a:p>
          <a:p>
            <a:r>
              <a:rPr lang="en-US" dirty="0">
                <a:solidFill>
                  <a:schemeClr val="accent1">
                    <a:lumMod val="75000"/>
                  </a:schemeClr>
                </a:solidFill>
              </a:rPr>
              <a:t>1900 </a:t>
            </a:r>
            <a:r>
              <a:rPr lang="en-US" b="0" i="0" dirty="0">
                <a:solidFill>
                  <a:srgbClr val="404040"/>
                </a:solidFill>
                <a:effectLst/>
              </a:rPr>
              <a:t>: First Christmas Bird Count, Franck Chapman, member of Audubon Society</a:t>
            </a:r>
          </a:p>
          <a:p>
            <a:endParaRPr lang="en-US" dirty="0">
              <a:solidFill>
                <a:srgbClr val="404040"/>
              </a:solidFill>
            </a:endParaRPr>
          </a:p>
          <a:p>
            <a:r>
              <a:rPr lang="en-US" dirty="0">
                <a:solidFill>
                  <a:schemeClr val="accent1">
                    <a:lumMod val="75000"/>
                  </a:schemeClr>
                </a:solidFill>
              </a:rPr>
              <a:t>1905</a:t>
            </a:r>
            <a:r>
              <a:rPr lang="en-US" b="0" i="0" dirty="0">
                <a:solidFill>
                  <a:srgbClr val="404040"/>
                </a:solidFill>
                <a:effectLst/>
              </a:rPr>
              <a:t> : Creation of the National Audubon Society</a:t>
            </a:r>
          </a:p>
          <a:p>
            <a:endParaRPr lang="en-US" dirty="0">
              <a:solidFill>
                <a:srgbClr val="404040"/>
              </a:solidFill>
            </a:endParaRPr>
          </a:p>
          <a:p>
            <a:r>
              <a:rPr lang="en-US" dirty="0">
                <a:solidFill>
                  <a:schemeClr val="accent1">
                    <a:lumMod val="75000"/>
                  </a:schemeClr>
                </a:solidFill>
              </a:rPr>
              <a:t>1960</a:t>
            </a:r>
            <a:r>
              <a:rPr lang="en-US" dirty="0">
                <a:solidFill>
                  <a:srgbClr val="404040"/>
                </a:solidFill>
              </a:rPr>
              <a:t> : The Audubon Society begins documenting the decline of bird species</a:t>
            </a:r>
          </a:p>
          <a:p>
            <a:endParaRPr lang="en-US" dirty="0">
              <a:solidFill>
                <a:srgbClr val="404040"/>
              </a:solidFill>
            </a:endParaRPr>
          </a:p>
          <a:p>
            <a:r>
              <a:rPr lang="en-US" dirty="0">
                <a:solidFill>
                  <a:schemeClr val="accent1">
                    <a:lumMod val="75000"/>
                  </a:schemeClr>
                </a:solidFill>
              </a:rPr>
              <a:t>1984 </a:t>
            </a:r>
            <a:r>
              <a:rPr lang="en-US" dirty="0">
                <a:solidFill>
                  <a:srgbClr val="404040"/>
                </a:solidFill>
              </a:rPr>
              <a:t>: Audubon starts the popular new children's educational program and publication Audubon Adventures.</a:t>
            </a:r>
          </a:p>
          <a:p>
            <a:endParaRPr lang="en-US" dirty="0">
              <a:solidFill>
                <a:srgbClr val="404040"/>
              </a:solidFill>
            </a:endParaRPr>
          </a:p>
          <a:p>
            <a:r>
              <a:rPr lang="en-US" dirty="0">
                <a:solidFill>
                  <a:schemeClr val="accent1">
                    <a:lumMod val="75000"/>
                  </a:schemeClr>
                </a:solidFill>
              </a:rPr>
              <a:t>1998</a:t>
            </a:r>
            <a:r>
              <a:rPr lang="en-US" dirty="0">
                <a:solidFill>
                  <a:srgbClr val="404040"/>
                </a:solidFill>
              </a:rPr>
              <a:t> : Audubon holds its first-ever Great Backyard Bird Count: 14,000 people participate.</a:t>
            </a:r>
            <a:endParaRPr lang="fr-FR" dirty="0">
              <a:solidFill>
                <a:srgbClr val="404040"/>
              </a:solidFill>
            </a:endParaRPr>
          </a:p>
        </p:txBody>
      </p:sp>
      <p:sp>
        <p:nvSpPr>
          <p:cNvPr id="11" name="ZoneTexte 10">
            <a:extLst>
              <a:ext uri="{FF2B5EF4-FFF2-40B4-BE49-F238E27FC236}">
                <a16:creationId xmlns:a16="http://schemas.microsoft.com/office/drawing/2014/main" id="{F07EC50D-650E-4DCA-8D42-0B3AC2E64492}"/>
              </a:ext>
            </a:extLst>
          </p:cNvPr>
          <p:cNvSpPr txBox="1"/>
          <p:nvPr/>
        </p:nvSpPr>
        <p:spPr>
          <a:xfrm>
            <a:off x="9019311" y="4116463"/>
            <a:ext cx="2687780" cy="2031325"/>
          </a:xfrm>
          <a:prstGeom prst="rect">
            <a:avLst/>
          </a:prstGeom>
          <a:noFill/>
          <a:ln w="38100">
            <a:solidFill>
              <a:schemeClr val="accent1"/>
            </a:solidFill>
          </a:ln>
        </p:spPr>
        <p:txBody>
          <a:bodyPr wrap="square" rtlCol="0">
            <a:spAutoFit/>
          </a:bodyPr>
          <a:lstStyle/>
          <a:p>
            <a:r>
              <a:rPr lang="fr-FR" dirty="0"/>
              <a:t>Science-</a:t>
            </a:r>
            <a:r>
              <a:rPr lang="fr-FR" dirty="0" err="1"/>
              <a:t>based</a:t>
            </a:r>
            <a:r>
              <a:rPr lang="fr-FR" dirty="0"/>
              <a:t> </a:t>
            </a:r>
          </a:p>
          <a:p>
            <a:r>
              <a:rPr lang="fr-FR" dirty="0"/>
              <a:t>Bird Conservation</a:t>
            </a:r>
          </a:p>
          <a:p>
            <a:endParaRPr lang="fr-FR" dirty="0"/>
          </a:p>
          <a:p>
            <a:r>
              <a:rPr lang="fr-FR" dirty="0"/>
              <a:t>Une équipe scientifique</a:t>
            </a:r>
          </a:p>
          <a:p>
            <a:endParaRPr lang="fr-FR" dirty="0"/>
          </a:p>
          <a:p>
            <a:r>
              <a:rPr lang="fr-FR" dirty="0"/>
              <a:t>Des partenariats avec Cornell U.   </a:t>
            </a:r>
          </a:p>
        </p:txBody>
      </p:sp>
    </p:spTree>
    <p:extLst>
      <p:ext uri="{BB962C8B-B14F-4D97-AF65-F5344CB8AC3E}">
        <p14:creationId xmlns:p14="http://schemas.microsoft.com/office/powerpoint/2010/main" val="4136897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C9472-3DDA-4478-B8DB-D83C69E22DD1}"/>
              </a:ext>
            </a:extLst>
          </p:cNvPr>
          <p:cNvSpPr>
            <a:spLocks noGrp="1"/>
          </p:cNvSpPr>
          <p:nvPr>
            <p:ph type="title"/>
          </p:nvPr>
        </p:nvSpPr>
        <p:spPr/>
        <p:txBody>
          <a:bodyPr/>
          <a:lstStyle/>
          <a:p>
            <a:r>
              <a:rPr lang="fr-FR" dirty="0"/>
              <a:t>Christmas Bird Count (CBC)</a:t>
            </a:r>
          </a:p>
        </p:txBody>
      </p:sp>
      <p:sp>
        <p:nvSpPr>
          <p:cNvPr id="3" name="Espace réservé du contenu 2">
            <a:extLst>
              <a:ext uri="{FF2B5EF4-FFF2-40B4-BE49-F238E27FC236}">
                <a16:creationId xmlns:a16="http://schemas.microsoft.com/office/drawing/2014/main" id="{0DCE08AC-E78A-44EA-9568-8CA92B6D10ED}"/>
              </a:ext>
            </a:extLst>
          </p:cNvPr>
          <p:cNvSpPr>
            <a:spLocks noGrp="1"/>
          </p:cNvSpPr>
          <p:nvPr>
            <p:ph idx="1"/>
          </p:nvPr>
        </p:nvSpPr>
        <p:spPr>
          <a:xfrm>
            <a:off x="900545" y="2067601"/>
            <a:ext cx="4440382" cy="4329546"/>
          </a:xfrm>
        </p:spPr>
        <p:txBody>
          <a:bodyPr>
            <a:noAutofit/>
          </a:bodyPr>
          <a:lstStyle/>
          <a:p>
            <a:pPr marL="0" indent="0">
              <a:buNone/>
            </a:pPr>
            <a:r>
              <a:rPr lang="fr-FR" sz="1400" dirty="0"/>
              <a:t>Le plus ancien projet participatif </a:t>
            </a:r>
          </a:p>
          <a:p>
            <a:pPr marL="0" indent="0">
              <a:buNone/>
            </a:pPr>
            <a:r>
              <a:rPr lang="fr-FR" sz="1400" b="0" i="0" dirty="0">
                <a:solidFill>
                  <a:srgbClr val="404040"/>
                </a:solidFill>
                <a:effectLst/>
              </a:rPr>
              <a:t>Frank M. Chapman : ornithologue</a:t>
            </a:r>
            <a:endParaRPr lang="fr-FR" sz="1400" dirty="0"/>
          </a:p>
          <a:p>
            <a:endParaRPr lang="fr-FR" sz="1400" dirty="0"/>
          </a:p>
          <a:p>
            <a:pPr marL="0" indent="0">
              <a:buNone/>
            </a:pPr>
            <a:r>
              <a:rPr lang="fr-FR" sz="1400" dirty="0"/>
              <a:t>Importance du protocole : Science-</a:t>
            </a:r>
            <a:r>
              <a:rPr lang="fr-FR" sz="1400" dirty="0" err="1"/>
              <a:t>Based</a:t>
            </a:r>
            <a:r>
              <a:rPr lang="fr-FR" sz="1400" dirty="0"/>
              <a:t> Bird Conservation</a:t>
            </a:r>
          </a:p>
          <a:p>
            <a:endParaRPr lang="fr-FR" sz="1400" dirty="0"/>
          </a:p>
          <a:p>
            <a:pPr marL="0" indent="0">
              <a:buNone/>
            </a:pPr>
            <a:r>
              <a:rPr lang="en-US" sz="1400" b="0" i="0" dirty="0">
                <a:solidFill>
                  <a:srgbClr val="404040"/>
                </a:solidFill>
                <a:effectLst/>
              </a:rPr>
              <a:t>“The data collected by observers over the past century allow Audubon researchers, conservation biologists, wildlife agencies and other interested individuals to study the long-term health and status of bird populations across North America. ” </a:t>
            </a:r>
            <a:r>
              <a:rPr lang="en-US" sz="1400" b="0" i="0" dirty="0">
                <a:solidFill>
                  <a:srgbClr val="404040"/>
                </a:solidFill>
                <a:effectLst/>
                <a:hlinkClick r:id="rId2"/>
              </a:rPr>
              <a:t>https://www.audubon.org/conservation/history-christmas-bird-count</a:t>
            </a:r>
            <a:endParaRPr lang="en-US" sz="1400" b="0" i="0" dirty="0">
              <a:solidFill>
                <a:srgbClr val="404040"/>
              </a:solidFill>
              <a:effectLst/>
            </a:endParaRPr>
          </a:p>
          <a:p>
            <a:endParaRPr lang="fr-FR" sz="1400" dirty="0"/>
          </a:p>
          <a:p>
            <a:pPr marL="0" indent="0">
              <a:buNone/>
            </a:pPr>
            <a:r>
              <a:rPr lang="fr-FR" sz="1400" dirty="0"/>
              <a:t>1999 : 50.000 participants pour la 100</a:t>
            </a:r>
            <a:r>
              <a:rPr lang="fr-FR" sz="1400" baseline="30000" dirty="0"/>
              <a:t>ème</a:t>
            </a:r>
            <a:r>
              <a:rPr lang="fr-FR" sz="1400" dirty="0"/>
              <a:t> édition</a:t>
            </a:r>
          </a:p>
        </p:txBody>
      </p:sp>
      <p:pic>
        <p:nvPicPr>
          <p:cNvPr id="5" name="Image 4">
            <a:extLst>
              <a:ext uri="{FF2B5EF4-FFF2-40B4-BE49-F238E27FC236}">
                <a16:creationId xmlns:a16="http://schemas.microsoft.com/office/drawing/2014/main" id="{D81153C4-2DE7-4384-8E32-A3D04D5ABFFB}"/>
              </a:ext>
            </a:extLst>
          </p:cNvPr>
          <p:cNvPicPr>
            <a:picLocks noChangeAspect="1"/>
          </p:cNvPicPr>
          <p:nvPr/>
        </p:nvPicPr>
        <p:blipFill rotWithShape="1">
          <a:blip r:embed="rId3"/>
          <a:srcRect l="6666" t="10909" r="12222" b="10001"/>
          <a:stretch/>
        </p:blipFill>
        <p:spPr>
          <a:xfrm>
            <a:off x="5666508" y="2250984"/>
            <a:ext cx="6096000" cy="3962780"/>
          </a:xfrm>
          <a:prstGeom prst="rect">
            <a:avLst/>
          </a:prstGeom>
        </p:spPr>
      </p:pic>
      <p:sp>
        <p:nvSpPr>
          <p:cNvPr id="7" name="ZoneTexte 6">
            <a:extLst>
              <a:ext uri="{FF2B5EF4-FFF2-40B4-BE49-F238E27FC236}">
                <a16:creationId xmlns:a16="http://schemas.microsoft.com/office/drawing/2014/main" id="{72C31BCE-ADC0-484B-93BE-53F26BE44490}"/>
              </a:ext>
            </a:extLst>
          </p:cNvPr>
          <p:cNvSpPr txBox="1"/>
          <p:nvPr/>
        </p:nvSpPr>
        <p:spPr>
          <a:xfrm>
            <a:off x="5666508" y="6213764"/>
            <a:ext cx="6096000" cy="523220"/>
          </a:xfrm>
          <a:prstGeom prst="rect">
            <a:avLst/>
          </a:prstGeom>
          <a:noFill/>
        </p:spPr>
        <p:txBody>
          <a:bodyPr wrap="square">
            <a:spAutoFit/>
          </a:bodyPr>
          <a:lstStyle/>
          <a:p>
            <a:r>
              <a:rPr lang="fr-FR" sz="1000" dirty="0">
                <a:hlinkClick r:id="rId4"/>
              </a:rPr>
              <a:t>https://www.audubon.org/conservation/science/christmas-bird-count/gallery?field_gallery_year_value=All</a:t>
            </a:r>
            <a:endParaRPr lang="fr-FR" sz="1000" dirty="0"/>
          </a:p>
          <a:p>
            <a:endParaRPr lang="fr-FR" dirty="0"/>
          </a:p>
        </p:txBody>
      </p:sp>
    </p:spTree>
    <p:extLst>
      <p:ext uri="{BB962C8B-B14F-4D97-AF65-F5344CB8AC3E}">
        <p14:creationId xmlns:p14="http://schemas.microsoft.com/office/powerpoint/2010/main" val="15151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a:xfrm>
            <a:off x="1915126" y="2501963"/>
            <a:ext cx="8361229" cy="2098226"/>
          </a:xfrm>
        </p:spPr>
        <p:txBody>
          <a:bodyPr>
            <a:normAutofit/>
          </a:bodyPr>
          <a:lstStyle/>
          <a:p>
            <a:r>
              <a:rPr lang="fr-FR" dirty="0"/>
              <a:t>Des sciences participatives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a:xfrm>
            <a:off x="2679905" y="4926097"/>
            <a:ext cx="6831673" cy="1086237"/>
          </a:xfrm>
        </p:spPr>
        <p:txBody>
          <a:bodyPr/>
          <a:lstStyle/>
          <a:p>
            <a:r>
              <a:rPr lang="fr-FR" dirty="0"/>
              <a:t>13 raisons pour lesquelles…</a:t>
            </a:r>
          </a:p>
        </p:txBody>
      </p:sp>
    </p:spTree>
    <p:extLst>
      <p:ext uri="{BB962C8B-B14F-4D97-AF65-F5344CB8AC3E}">
        <p14:creationId xmlns:p14="http://schemas.microsoft.com/office/powerpoint/2010/main" val="14417694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B87908-75F4-4B52-A265-8EAB5849B77C}"/>
              </a:ext>
            </a:extLst>
          </p:cNvPr>
          <p:cNvSpPr>
            <a:spLocks noGrp="1"/>
          </p:cNvSpPr>
          <p:nvPr>
            <p:ph type="title"/>
          </p:nvPr>
        </p:nvSpPr>
        <p:spPr/>
        <p:txBody>
          <a:bodyPr/>
          <a:lstStyle/>
          <a:p>
            <a:r>
              <a:rPr lang="fr-FR" dirty="0"/>
              <a:t>La professionnalisation de la science</a:t>
            </a:r>
          </a:p>
        </p:txBody>
      </p:sp>
      <p:sp>
        <p:nvSpPr>
          <p:cNvPr id="3" name="Espace réservé du contenu 2">
            <a:extLst>
              <a:ext uri="{FF2B5EF4-FFF2-40B4-BE49-F238E27FC236}">
                <a16:creationId xmlns:a16="http://schemas.microsoft.com/office/drawing/2014/main" id="{97504D32-F5C2-4256-A16B-A59A4F3FD109}"/>
              </a:ext>
            </a:extLst>
          </p:cNvPr>
          <p:cNvSpPr>
            <a:spLocks noGrp="1"/>
          </p:cNvSpPr>
          <p:nvPr>
            <p:ph idx="1"/>
          </p:nvPr>
        </p:nvSpPr>
        <p:spPr>
          <a:xfrm>
            <a:off x="1371600" y="2285999"/>
            <a:ext cx="5306291" cy="4031673"/>
          </a:xfrm>
        </p:spPr>
        <p:txBody>
          <a:bodyPr>
            <a:normAutofit fontScale="77500" lnSpcReduction="20000"/>
          </a:bodyPr>
          <a:lstStyle/>
          <a:p>
            <a:pPr marL="0" indent="0">
              <a:buNone/>
            </a:pPr>
            <a:r>
              <a:rPr lang="fr-FR" dirty="0"/>
              <a:t>Les universités et leur développement au 19</a:t>
            </a:r>
            <a:r>
              <a:rPr lang="fr-FR" baseline="30000" dirty="0"/>
              <a:t>ème</a:t>
            </a:r>
            <a:endParaRPr lang="fr-FR" dirty="0"/>
          </a:p>
          <a:p>
            <a:r>
              <a:rPr lang="fr-FR" dirty="0"/>
              <a:t>Scientifique : un métier</a:t>
            </a:r>
          </a:p>
          <a:p>
            <a:r>
              <a:rPr lang="fr-FR" dirty="0"/>
              <a:t>Outils et financements</a:t>
            </a:r>
          </a:p>
          <a:p>
            <a:r>
              <a:rPr lang="fr-FR" dirty="0"/>
              <a:t>Enseignement universitaire</a:t>
            </a:r>
          </a:p>
          <a:p>
            <a:endParaRPr lang="fr-FR" dirty="0"/>
          </a:p>
          <a:p>
            <a:endParaRPr lang="fr-FR" dirty="0"/>
          </a:p>
          <a:p>
            <a:pPr marL="0" indent="0">
              <a:buNone/>
            </a:pPr>
            <a:r>
              <a:rPr lang="fr-FR" dirty="0"/>
              <a:t>Les sociétés savantes : du 17</a:t>
            </a:r>
            <a:r>
              <a:rPr lang="fr-FR" baseline="30000" dirty="0"/>
              <a:t>ème</a:t>
            </a:r>
            <a:r>
              <a:rPr lang="fr-FR" dirty="0"/>
              <a:t> à aujourd’hui.</a:t>
            </a:r>
          </a:p>
          <a:p>
            <a:r>
              <a:rPr lang="fr-FR" dirty="0"/>
              <a:t>Disparition</a:t>
            </a:r>
          </a:p>
          <a:p>
            <a:r>
              <a:rPr lang="fr-FR" dirty="0"/>
              <a:t>Reconnaissances</a:t>
            </a:r>
          </a:p>
          <a:p>
            <a:r>
              <a:rPr lang="fr-FR" dirty="0"/>
              <a:t>Méthodologies et outils de la recherche </a:t>
            </a:r>
          </a:p>
          <a:p>
            <a:r>
              <a:rPr lang="fr-FR" dirty="0"/>
              <a:t>Vulgarisation et l’éducation à la science</a:t>
            </a:r>
          </a:p>
          <a:p>
            <a:r>
              <a:rPr lang="fr-FR" dirty="0"/>
              <a:t>La figure de l’amateur éclairé</a:t>
            </a:r>
          </a:p>
        </p:txBody>
      </p:sp>
      <p:sp>
        <p:nvSpPr>
          <p:cNvPr id="4" name="Espace réservé du contenu 2">
            <a:extLst>
              <a:ext uri="{FF2B5EF4-FFF2-40B4-BE49-F238E27FC236}">
                <a16:creationId xmlns:a16="http://schemas.microsoft.com/office/drawing/2014/main" id="{FE30E660-E890-4AEF-A3C0-620E3B8CE804}"/>
              </a:ext>
            </a:extLst>
          </p:cNvPr>
          <p:cNvSpPr txBox="1">
            <a:spLocks/>
          </p:cNvSpPr>
          <p:nvPr/>
        </p:nvSpPr>
        <p:spPr>
          <a:xfrm>
            <a:off x="7758548" y="3905250"/>
            <a:ext cx="3463636" cy="1562102"/>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fr-FR" dirty="0"/>
              <a:t>Aujourd’hui, des projets qui associent universités ou centres de recherche et associations ou sociétés savantes</a:t>
            </a:r>
          </a:p>
        </p:txBody>
      </p:sp>
    </p:spTree>
    <p:extLst>
      <p:ext uri="{BB962C8B-B14F-4D97-AF65-F5344CB8AC3E}">
        <p14:creationId xmlns:p14="http://schemas.microsoft.com/office/powerpoint/2010/main" val="2519142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451A07-4EE7-40CB-B42D-655DF15AB689}"/>
              </a:ext>
            </a:extLst>
          </p:cNvPr>
          <p:cNvSpPr>
            <a:spLocks noGrp="1"/>
          </p:cNvSpPr>
          <p:nvPr>
            <p:ph type="title"/>
          </p:nvPr>
        </p:nvSpPr>
        <p:spPr/>
        <p:txBody>
          <a:bodyPr/>
          <a:lstStyle/>
          <a:p>
            <a:r>
              <a:rPr lang="fr-FR" dirty="0"/>
              <a:t>Vigie nature</a:t>
            </a:r>
          </a:p>
        </p:txBody>
      </p:sp>
      <p:sp>
        <p:nvSpPr>
          <p:cNvPr id="3" name="Espace réservé du contenu 2">
            <a:extLst>
              <a:ext uri="{FF2B5EF4-FFF2-40B4-BE49-F238E27FC236}">
                <a16:creationId xmlns:a16="http://schemas.microsoft.com/office/drawing/2014/main" id="{849845E9-38EE-4165-857A-B99C6D0C32D9}"/>
              </a:ext>
            </a:extLst>
          </p:cNvPr>
          <p:cNvSpPr>
            <a:spLocks noGrp="1"/>
          </p:cNvSpPr>
          <p:nvPr>
            <p:ph idx="1"/>
          </p:nvPr>
        </p:nvSpPr>
        <p:spPr>
          <a:xfrm>
            <a:off x="2251364" y="2171700"/>
            <a:ext cx="4003964" cy="1246909"/>
          </a:xfrm>
        </p:spPr>
        <p:txBody>
          <a:bodyPr>
            <a:normAutofit lnSpcReduction="10000"/>
          </a:bodyPr>
          <a:lstStyle/>
          <a:p>
            <a:r>
              <a:rPr lang="fr-FR" dirty="0"/>
              <a:t>Porté et créé par le Muséum</a:t>
            </a:r>
          </a:p>
          <a:p>
            <a:r>
              <a:rPr lang="fr-FR" dirty="0"/>
              <a:t>Animé par des association</a:t>
            </a:r>
          </a:p>
          <a:p>
            <a:r>
              <a:rPr lang="fr-FR" dirty="0"/>
              <a:t>Coordonné par le Muséum</a:t>
            </a:r>
          </a:p>
        </p:txBody>
      </p:sp>
      <p:pic>
        <p:nvPicPr>
          <p:cNvPr id="5" name="Image 4">
            <a:extLst>
              <a:ext uri="{FF2B5EF4-FFF2-40B4-BE49-F238E27FC236}">
                <a16:creationId xmlns:a16="http://schemas.microsoft.com/office/drawing/2014/main" id="{E2A5AFCF-8A74-487B-83B8-87F05D425BE5}"/>
              </a:ext>
            </a:extLst>
          </p:cNvPr>
          <p:cNvPicPr>
            <a:picLocks noChangeAspect="1"/>
          </p:cNvPicPr>
          <p:nvPr/>
        </p:nvPicPr>
        <p:blipFill rotWithShape="1">
          <a:blip r:embed="rId2"/>
          <a:srcRect t="15253" b="14444"/>
          <a:stretch/>
        </p:blipFill>
        <p:spPr>
          <a:xfrm>
            <a:off x="1794163" y="3657600"/>
            <a:ext cx="6691745" cy="3136333"/>
          </a:xfrm>
          <a:prstGeom prst="rect">
            <a:avLst/>
          </a:prstGeom>
        </p:spPr>
      </p:pic>
      <p:pic>
        <p:nvPicPr>
          <p:cNvPr id="7" name="Image 6">
            <a:extLst>
              <a:ext uri="{FF2B5EF4-FFF2-40B4-BE49-F238E27FC236}">
                <a16:creationId xmlns:a16="http://schemas.microsoft.com/office/drawing/2014/main" id="{B77A9888-CE22-4013-BFD1-777E6F8AD575}"/>
              </a:ext>
            </a:extLst>
          </p:cNvPr>
          <p:cNvPicPr>
            <a:picLocks noChangeAspect="1"/>
          </p:cNvPicPr>
          <p:nvPr/>
        </p:nvPicPr>
        <p:blipFill rotWithShape="1">
          <a:blip r:embed="rId3"/>
          <a:srcRect l="21650" t="16061" r="24545" b="10000"/>
          <a:stretch/>
        </p:blipFill>
        <p:spPr>
          <a:xfrm>
            <a:off x="6421581" y="521276"/>
            <a:ext cx="5534891" cy="5070764"/>
          </a:xfrm>
          <a:prstGeom prst="rect">
            <a:avLst/>
          </a:prstGeom>
        </p:spPr>
      </p:pic>
    </p:spTree>
    <p:extLst>
      <p:ext uri="{BB962C8B-B14F-4D97-AF65-F5344CB8AC3E}">
        <p14:creationId xmlns:p14="http://schemas.microsoft.com/office/powerpoint/2010/main" val="1144614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D9A267C-A051-3255-98F0-B90A0715F42F}"/>
              </a:ext>
            </a:extLst>
          </p:cNvPr>
          <p:cNvSpPr>
            <a:spLocks noGrp="1"/>
          </p:cNvSpPr>
          <p:nvPr>
            <p:ph type="ctrTitle"/>
          </p:nvPr>
        </p:nvSpPr>
        <p:spPr/>
        <p:txBody>
          <a:bodyPr/>
          <a:lstStyle/>
          <a:p>
            <a:r>
              <a:rPr lang="fr-FR" dirty="0"/>
              <a:t>La communication</a:t>
            </a:r>
          </a:p>
        </p:txBody>
      </p:sp>
      <p:sp>
        <p:nvSpPr>
          <p:cNvPr id="6" name="Sous-titre 5">
            <a:extLst>
              <a:ext uri="{FF2B5EF4-FFF2-40B4-BE49-F238E27FC236}">
                <a16:creationId xmlns:a16="http://schemas.microsoft.com/office/drawing/2014/main" id="{7A8FE953-453F-AAFF-37E8-68C4CBB8B1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853630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CFB18B-5566-4735-8EF8-DCD3C8234243}"/>
              </a:ext>
            </a:extLst>
          </p:cNvPr>
          <p:cNvSpPr>
            <a:spLocks noGrp="1"/>
          </p:cNvSpPr>
          <p:nvPr>
            <p:ph type="title"/>
          </p:nvPr>
        </p:nvSpPr>
        <p:spPr/>
        <p:txBody>
          <a:bodyPr/>
          <a:lstStyle/>
          <a:p>
            <a:r>
              <a:rPr lang="fr-FR" dirty="0"/>
              <a:t>Des campagnes de communication</a:t>
            </a:r>
          </a:p>
        </p:txBody>
      </p:sp>
      <p:sp>
        <p:nvSpPr>
          <p:cNvPr id="6" name="Espace réservé du contenu 2">
            <a:extLst>
              <a:ext uri="{FF2B5EF4-FFF2-40B4-BE49-F238E27FC236}">
                <a16:creationId xmlns:a16="http://schemas.microsoft.com/office/drawing/2014/main" id="{BADED3A8-BA45-494B-9DC9-88C176388E98}"/>
              </a:ext>
            </a:extLst>
          </p:cNvPr>
          <p:cNvSpPr txBox="1">
            <a:spLocks/>
          </p:cNvSpPr>
          <p:nvPr/>
        </p:nvSpPr>
        <p:spPr>
          <a:xfrm>
            <a:off x="1371600" y="1925782"/>
            <a:ext cx="5853546" cy="4779818"/>
          </a:xfrm>
          <a:prstGeom prst="rect">
            <a:avLst/>
          </a:prstGeom>
        </p:spPr>
        <p:txBody>
          <a:bodyPr vert="horz" lIns="91440" tIns="45720" rIns="91440" bIns="45720" rtlCol="0">
            <a:normAutofit fontScale="70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2900" b="1" dirty="0"/>
              <a:t>CNRS  avec le blob </a:t>
            </a:r>
            <a:r>
              <a:rPr lang="fr-FR" b="1" dirty="0"/>
              <a:t>: </a:t>
            </a:r>
          </a:p>
          <a:p>
            <a:pPr marL="0" indent="0">
              <a:buFont typeface="Franklin Gothic Book" panose="020B0503020102020204" pitchFamily="34" charset="0"/>
              <a:buNone/>
            </a:pPr>
            <a:endParaRPr lang="fr-FR" b="1" dirty="0"/>
          </a:p>
          <a:p>
            <a:pPr marL="0" indent="0">
              <a:buFont typeface="Franklin Gothic Book" panose="020B0503020102020204" pitchFamily="34" charset="0"/>
              <a:buNone/>
            </a:pPr>
            <a:r>
              <a:rPr lang="fr-FR" dirty="0"/>
              <a:t>Huffington post : </a:t>
            </a:r>
            <a:r>
              <a:rPr lang="fr-FR" dirty="0">
                <a:hlinkClick r:id="rId2"/>
              </a:rPr>
              <a:t>https://www.huffingtonpost.fr/entry/le-cnrs-veut-vous-confier-la-garde-dun-blob-voici-la-marche-a-suivre_fr_61718514e4b066de4f5f75bb</a:t>
            </a:r>
            <a:endParaRPr lang="fr-FR" dirty="0"/>
          </a:p>
          <a:p>
            <a:pPr marL="0" indent="0">
              <a:buFont typeface="Franklin Gothic Book" panose="020B0503020102020204" pitchFamily="34" charset="0"/>
              <a:buNone/>
            </a:pPr>
            <a:r>
              <a:rPr lang="fr-FR" dirty="0"/>
              <a:t>Journal du geek : </a:t>
            </a:r>
            <a:r>
              <a:rPr lang="fr-FR" dirty="0">
                <a:hlinkClick r:id="rId3"/>
              </a:rPr>
              <a:t>https://www.journaldugeek.com/2021/10/27/les-scientifiques-du-cnrs-vous-laissent-maitre-de-cette-experience/</a:t>
            </a:r>
            <a:endParaRPr lang="fr-FR" dirty="0"/>
          </a:p>
          <a:p>
            <a:pPr marL="0" indent="0">
              <a:buFont typeface="Franklin Gothic Book" panose="020B0503020102020204" pitchFamily="34" charset="0"/>
              <a:buNone/>
            </a:pPr>
            <a:r>
              <a:rPr lang="fr-FR" dirty="0"/>
              <a:t>Le progrès : </a:t>
            </a:r>
            <a:r>
              <a:rPr lang="fr-FR" dirty="0">
                <a:hlinkClick r:id="rId4"/>
              </a:rPr>
              <a:t>https://www.leprogres.fr/science-et-technologie/2021/10/21/fascine-par-le-blob-le-cnrs-recrute-10-000-volontaires-pour-etudier-cet-etrange-organisme</a:t>
            </a:r>
            <a:endParaRPr lang="fr-FR" dirty="0"/>
          </a:p>
          <a:p>
            <a:pPr marL="0" indent="0">
              <a:buFont typeface="Franklin Gothic Book" panose="020B0503020102020204" pitchFamily="34" charset="0"/>
              <a:buNone/>
            </a:pPr>
            <a:r>
              <a:rPr lang="fr-FR" dirty="0"/>
              <a:t>Le figaro : </a:t>
            </a:r>
            <a:r>
              <a:rPr lang="fr-FR" dirty="0">
                <a:hlinkClick r:id="rId5"/>
              </a:rPr>
              <a:t>https://www.lefigaro.fr/flash-actu/le-cnrs-recherche-10-000-passionnes-du-blob-20211020</a:t>
            </a:r>
            <a:endParaRPr lang="fr-FR" dirty="0"/>
          </a:p>
          <a:p>
            <a:pPr marL="0" indent="0">
              <a:buFont typeface="Franklin Gothic Book" panose="020B0503020102020204" pitchFamily="34" charset="0"/>
              <a:buNone/>
            </a:pPr>
            <a:r>
              <a:rPr lang="fr-FR" dirty="0" err="1"/>
              <a:t>Geo</a:t>
            </a:r>
            <a:r>
              <a:rPr lang="fr-FR" dirty="0"/>
              <a:t> : </a:t>
            </a:r>
            <a:r>
              <a:rPr lang="fr-FR" dirty="0">
                <a:hlinkClick r:id="rId6"/>
              </a:rPr>
              <a:t>https://www.geo.fr/environnement/10-000-volontaires-recherches-par-le-cnrs-pour-etudier-un-blob-a-la-maison-206786</a:t>
            </a:r>
            <a:endParaRPr lang="fr-FR" dirty="0"/>
          </a:p>
          <a:p>
            <a:pPr marL="0" indent="0">
              <a:buFont typeface="Franklin Gothic Book" panose="020B0503020102020204" pitchFamily="34" charset="0"/>
              <a:buNone/>
            </a:pPr>
            <a:r>
              <a:rPr lang="fr-FR" dirty="0"/>
              <a:t>France Info : </a:t>
            </a:r>
            <a:r>
              <a:rPr lang="fr-FR" dirty="0">
                <a:hlinkClick r:id="rId7"/>
              </a:rPr>
              <a:t>https://www.francetvinfo.fr/monde/environnement/biodiversite/experience-sur-le-blob-le-cnrs-cherche-a-experimenter-le-rechauffement-climatique-sur-un-organisme-vivant-explique-une-biologiste_4816383.html</a:t>
            </a:r>
            <a:endParaRPr lang="fr-FR" dirty="0"/>
          </a:p>
          <a:p>
            <a:pPr marL="0" indent="0">
              <a:buFont typeface="Franklin Gothic Book" panose="020B0503020102020204" pitchFamily="34" charset="0"/>
              <a:buNone/>
            </a:pPr>
            <a:endParaRPr lang="fr-FR" dirty="0"/>
          </a:p>
          <a:p>
            <a:pPr marL="0" indent="0">
              <a:buFont typeface="Franklin Gothic Book" panose="020B0503020102020204" pitchFamily="34" charset="0"/>
              <a:buNone/>
            </a:pPr>
            <a:endParaRPr lang="fr-FR" dirty="0"/>
          </a:p>
        </p:txBody>
      </p:sp>
      <p:pic>
        <p:nvPicPr>
          <p:cNvPr id="2050" name="Picture 2" descr="Le blob dans les classes et dans l'espace | CNRS">
            <a:extLst>
              <a:ext uri="{FF2B5EF4-FFF2-40B4-BE49-F238E27FC236}">
                <a16:creationId xmlns:a16="http://schemas.microsoft.com/office/drawing/2014/main" id="{BEFD28DF-E385-4D67-91EC-FC66ABA8AF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5713" y="2299422"/>
            <a:ext cx="4364614" cy="328609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9FD5F1BC-ACF5-457F-910C-595B7302B9A3}"/>
              </a:ext>
            </a:extLst>
          </p:cNvPr>
          <p:cNvSpPr txBox="1"/>
          <p:nvPr/>
        </p:nvSpPr>
        <p:spPr>
          <a:xfrm>
            <a:off x="8922327" y="5641217"/>
            <a:ext cx="3048000" cy="600164"/>
          </a:xfrm>
          <a:prstGeom prst="rect">
            <a:avLst/>
          </a:prstGeom>
          <a:noFill/>
        </p:spPr>
        <p:txBody>
          <a:bodyPr wrap="square">
            <a:spAutoFit/>
          </a:bodyPr>
          <a:lstStyle/>
          <a:p>
            <a:pPr algn="r"/>
            <a:r>
              <a:rPr lang="fr-FR" sz="1100" dirty="0">
                <a:hlinkClick r:id="rId9"/>
              </a:rPr>
              <a:t>https://www.cnrs.fr/fr/cnrsinfo/le-blob-dans-les-classes-et-dans-lespace</a:t>
            </a:r>
            <a:endParaRPr lang="fr-FR" sz="1100" dirty="0"/>
          </a:p>
          <a:p>
            <a:pPr algn="r"/>
            <a:endParaRPr lang="fr-FR" sz="1100" dirty="0"/>
          </a:p>
        </p:txBody>
      </p:sp>
    </p:spTree>
    <p:extLst>
      <p:ext uri="{BB962C8B-B14F-4D97-AF65-F5344CB8AC3E}">
        <p14:creationId xmlns:p14="http://schemas.microsoft.com/office/powerpoint/2010/main" val="3243157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Des sites dédiés : Plateforme OPEN</a:t>
            </a:r>
          </a:p>
        </p:txBody>
      </p:sp>
      <p:pic>
        <p:nvPicPr>
          <p:cNvPr id="5" name="Espace réservé du contenu 4">
            <a:extLst>
              <a:ext uri="{FF2B5EF4-FFF2-40B4-BE49-F238E27FC236}">
                <a16:creationId xmlns:a16="http://schemas.microsoft.com/office/drawing/2014/main" id="{FEBB5390-4720-4F4E-A2C3-0E89134E20D8}"/>
              </a:ext>
            </a:extLst>
          </p:cNvPr>
          <p:cNvPicPr>
            <a:picLocks noGrp="1" noChangeAspect="1"/>
          </p:cNvPicPr>
          <p:nvPr>
            <p:ph idx="1"/>
          </p:nvPr>
        </p:nvPicPr>
        <p:blipFill rotWithShape="1">
          <a:blip r:embed="rId2"/>
          <a:srcRect l="6287" t="21857" r="6930" b="7157"/>
          <a:stretch/>
        </p:blipFill>
        <p:spPr>
          <a:xfrm>
            <a:off x="877318" y="3412266"/>
            <a:ext cx="6133082" cy="3344488"/>
          </a:xfrm>
        </p:spPr>
      </p:pic>
      <p:sp>
        <p:nvSpPr>
          <p:cNvPr id="6" name="ZoneTexte 5">
            <a:extLst>
              <a:ext uri="{FF2B5EF4-FFF2-40B4-BE49-F238E27FC236}">
                <a16:creationId xmlns:a16="http://schemas.microsoft.com/office/drawing/2014/main" id="{EDA9B667-660C-4942-B5AE-E5DE1948CEAB}"/>
              </a:ext>
            </a:extLst>
          </p:cNvPr>
          <p:cNvSpPr txBox="1"/>
          <p:nvPr/>
        </p:nvSpPr>
        <p:spPr>
          <a:xfrm>
            <a:off x="9434948" y="6045322"/>
            <a:ext cx="2521525" cy="738664"/>
          </a:xfrm>
          <a:prstGeom prst="rect">
            <a:avLst/>
          </a:prstGeom>
          <a:noFill/>
        </p:spPr>
        <p:txBody>
          <a:bodyPr wrap="square">
            <a:spAutoFit/>
          </a:bodyPr>
          <a:lstStyle/>
          <a:p>
            <a:r>
              <a:rPr lang="fr-FR" sz="1400" dirty="0">
                <a:hlinkClick r:id="rId3"/>
              </a:rPr>
              <a:t>https://www.open-sciences-participatives.org/home/</a:t>
            </a:r>
            <a:endParaRPr lang="fr-FR" sz="1400" dirty="0"/>
          </a:p>
          <a:p>
            <a:endParaRPr lang="fr-FR" sz="1400" dirty="0"/>
          </a:p>
        </p:txBody>
      </p:sp>
      <p:pic>
        <p:nvPicPr>
          <p:cNvPr id="3" name="Image 2">
            <a:extLst>
              <a:ext uri="{FF2B5EF4-FFF2-40B4-BE49-F238E27FC236}">
                <a16:creationId xmlns:a16="http://schemas.microsoft.com/office/drawing/2014/main" id="{7C105AEF-0A85-8615-046F-28EE661C6141}"/>
              </a:ext>
            </a:extLst>
          </p:cNvPr>
          <p:cNvPicPr>
            <a:picLocks noChangeAspect="1"/>
          </p:cNvPicPr>
          <p:nvPr/>
        </p:nvPicPr>
        <p:blipFill rotWithShape="1">
          <a:blip r:embed="rId4"/>
          <a:srcRect l="1919" t="11010" r="7038" b="10000"/>
          <a:stretch/>
        </p:blipFill>
        <p:spPr>
          <a:xfrm>
            <a:off x="7715927" y="1701494"/>
            <a:ext cx="3770694" cy="2180978"/>
          </a:xfrm>
          <a:prstGeom prst="rect">
            <a:avLst/>
          </a:prstGeom>
        </p:spPr>
      </p:pic>
      <p:pic>
        <p:nvPicPr>
          <p:cNvPr id="4" name="Espace réservé du contenu 4">
            <a:extLst>
              <a:ext uri="{FF2B5EF4-FFF2-40B4-BE49-F238E27FC236}">
                <a16:creationId xmlns:a16="http://schemas.microsoft.com/office/drawing/2014/main" id="{3135CD9B-648A-79CE-3F17-FB623B675665}"/>
              </a:ext>
            </a:extLst>
          </p:cNvPr>
          <p:cNvPicPr>
            <a:picLocks noChangeAspect="1"/>
          </p:cNvPicPr>
          <p:nvPr/>
        </p:nvPicPr>
        <p:blipFill rotWithShape="1">
          <a:blip r:embed="rId5"/>
          <a:srcRect l="14843" t="22310" r="13358" b="17996"/>
          <a:stretch/>
        </p:blipFill>
        <p:spPr>
          <a:xfrm>
            <a:off x="7282789" y="4157380"/>
            <a:ext cx="2910231" cy="1613034"/>
          </a:xfrm>
          <a:prstGeom prst="rect">
            <a:avLst/>
          </a:prstGeom>
        </p:spPr>
      </p:pic>
    </p:spTree>
    <p:extLst>
      <p:ext uri="{BB962C8B-B14F-4D97-AF65-F5344CB8AC3E}">
        <p14:creationId xmlns:p14="http://schemas.microsoft.com/office/powerpoint/2010/main" val="3104583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Des sites dédiés : CNRS</a:t>
            </a:r>
          </a:p>
        </p:txBody>
      </p:sp>
      <p:sp>
        <p:nvSpPr>
          <p:cNvPr id="8" name="Espace réservé du contenu 7">
            <a:extLst>
              <a:ext uri="{FF2B5EF4-FFF2-40B4-BE49-F238E27FC236}">
                <a16:creationId xmlns:a16="http://schemas.microsoft.com/office/drawing/2014/main" id="{40FC5F1A-8C29-29ED-80F1-2542B4EC2157}"/>
              </a:ext>
            </a:extLst>
          </p:cNvPr>
          <p:cNvSpPr>
            <a:spLocks noGrp="1"/>
          </p:cNvSpPr>
          <p:nvPr>
            <p:ph idx="1"/>
          </p:nvPr>
        </p:nvSpPr>
        <p:spPr>
          <a:xfrm>
            <a:off x="7709648" y="2227729"/>
            <a:ext cx="3899646" cy="3581400"/>
          </a:xfrm>
        </p:spPr>
        <p:txBody>
          <a:bodyPr/>
          <a:lstStyle/>
          <a:p>
            <a:r>
              <a:rPr lang="fr-FR" dirty="0"/>
              <a:t>Projets du CNRS : </a:t>
            </a:r>
            <a:r>
              <a:rPr lang="fr-FR" dirty="0">
                <a:hlinkClick r:id="rId2"/>
              </a:rPr>
              <a:t>https://www.insu.cnrs.fr/index.php/fr/sciences-participatives</a:t>
            </a:r>
            <a:endParaRPr lang="fr-FR" dirty="0"/>
          </a:p>
          <a:p>
            <a:pPr marL="285750" indent="-285750">
              <a:spcAft>
                <a:spcPts val="0"/>
              </a:spcAft>
              <a:buFont typeface="Arial" panose="020B0604020202020204" pitchFamily="34" charset="0"/>
              <a:buChar char="•"/>
            </a:pPr>
            <a:r>
              <a:rPr lang="fr-FR" dirty="0"/>
              <a:t>A la maison</a:t>
            </a:r>
          </a:p>
          <a:p>
            <a:pPr marL="285750" indent="-285750">
              <a:spcAft>
                <a:spcPts val="0"/>
              </a:spcAft>
              <a:buFont typeface="Arial" panose="020B0604020202020204" pitchFamily="34" charset="0"/>
              <a:buChar char="•"/>
            </a:pPr>
            <a:r>
              <a:rPr lang="fr-FR" dirty="0"/>
              <a:t>En promenade</a:t>
            </a:r>
          </a:p>
          <a:p>
            <a:pPr marL="285750" indent="-285750">
              <a:spcAft>
                <a:spcPts val="0"/>
              </a:spcAft>
              <a:buFont typeface="Arial" panose="020B0604020202020204" pitchFamily="34" charset="0"/>
              <a:buChar char="•"/>
            </a:pPr>
            <a:r>
              <a:rPr lang="fr-FR" dirty="0"/>
              <a:t>A la montagne</a:t>
            </a:r>
          </a:p>
          <a:p>
            <a:pPr marL="285750" indent="-285750">
              <a:spcAft>
                <a:spcPts val="0"/>
              </a:spcAft>
              <a:buFont typeface="Arial" panose="020B0604020202020204" pitchFamily="34" charset="0"/>
              <a:buChar char="•"/>
            </a:pPr>
            <a:r>
              <a:rPr lang="fr-FR" dirty="0"/>
              <a:t>A la mer</a:t>
            </a:r>
          </a:p>
          <a:p>
            <a:endParaRPr lang="fr-FR" dirty="0"/>
          </a:p>
        </p:txBody>
      </p:sp>
      <p:pic>
        <p:nvPicPr>
          <p:cNvPr id="9" name="Espace réservé du contenu 5">
            <a:extLst>
              <a:ext uri="{FF2B5EF4-FFF2-40B4-BE49-F238E27FC236}">
                <a16:creationId xmlns:a16="http://schemas.microsoft.com/office/drawing/2014/main" id="{CF117759-2DD0-E3BC-AFE7-11B71A7FB87E}"/>
              </a:ext>
            </a:extLst>
          </p:cNvPr>
          <p:cNvPicPr>
            <a:picLocks noChangeAspect="1"/>
          </p:cNvPicPr>
          <p:nvPr/>
        </p:nvPicPr>
        <p:blipFill rotWithShape="1">
          <a:blip r:embed="rId3"/>
          <a:srcRect l="4367" t="10217" r="13890" b="14619"/>
          <a:stretch/>
        </p:blipFill>
        <p:spPr>
          <a:xfrm>
            <a:off x="1025599" y="2286000"/>
            <a:ext cx="6170053" cy="3782292"/>
          </a:xfrm>
          <a:prstGeom prst="rect">
            <a:avLst/>
          </a:prstGeom>
        </p:spPr>
      </p:pic>
    </p:spTree>
    <p:extLst>
      <p:ext uri="{BB962C8B-B14F-4D97-AF65-F5344CB8AC3E}">
        <p14:creationId xmlns:p14="http://schemas.microsoft.com/office/powerpoint/2010/main" val="1728763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B3CC6C-BDF0-4573-8082-4F2A0376B48D}"/>
              </a:ext>
            </a:extLst>
          </p:cNvPr>
          <p:cNvSpPr>
            <a:spLocks noGrp="1"/>
          </p:cNvSpPr>
          <p:nvPr>
            <p:ph type="title"/>
          </p:nvPr>
        </p:nvSpPr>
        <p:spPr/>
        <p:txBody>
          <a:bodyPr/>
          <a:lstStyle/>
          <a:p>
            <a:r>
              <a:rPr lang="fr-FR" dirty="0"/>
              <a:t>Lieux d’information sur les projets de science participative</a:t>
            </a:r>
          </a:p>
        </p:txBody>
      </p:sp>
      <p:sp>
        <p:nvSpPr>
          <p:cNvPr id="3" name="Espace réservé du contenu 2">
            <a:extLst>
              <a:ext uri="{FF2B5EF4-FFF2-40B4-BE49-F238E27FC236}">
                <a16:creationId xmlns:a16="http://schemas.microsoft.com/office/drawing/2014/main" id="{C14DDADD-605E-42D7-9282-3EA5181469B4}"/>
              </a:ext>
            </a:extLst>
          </p:cNvPr>
          <p:cNvSpPr>
            <a:spLocks noGrp="1"/>
          </p:cNvSpPr>
          <p:nvPr>
            <p:ph idx="1"/>
          </p:nvPr>
        </p:nvSpPr>
        <p:spPr>
          <a:xfrm>
            <a:off x="962891" y="2743200"/>
            <a:ext cx="4052454" cy="3581400"/>
          </a:xfrm>
        </p:spPr>
        <p:txBody>
          <a:bodyPr>
            <a:normAutofit lnSpcReduction="10000"/>
          </a:bodyPr>
          <a:lstStyle/>
          <a:p>
            <a:pPr marL="0" indent="0">
              <a:buNone/>
            </a:pPr>
            <a:r>
              <a:rPr lang="fr-FR" dirty="0"/>
              <a:t>LIBER et les bibliothèques de recherche</a:t>
            </a:r>
          </a:p>
          <a:p>
            <a:r>
              <a:rPr lang="fr-FR" dirty="0"/>
              <a:t>Citizen Science Single Point of Contact</a:t>
            </a:r>
          </a:p>
          <a:p>
            <a:r>
              <a:rPr lang="fr-FR" dirty="0"/>
              <a:t>BESPOC : Broad Engagement in Science – Point of Contact</a:t>
            </a:r>
          </a:p>
          <a:p>
            <a:endParaRPr lang="fr-FR" dirty="0"/>
          </a:p>
          <a:p>
            <a:pPr marL="0" indent="0">
              <a:buNone/>
            </a:pPr>
            <a:r>
              <a:rPr lang="fr-FR" dirty="0">
                <a:hlinkClick r:id="rId2"/>
              </a:rPr>
              <a:t>https://www.youtube.com/watch?v=ENu4pJG-3FA&amp;ab_channel=LIBEREurope</a:t>
            </a:r>
            <a:endParaRPr lang="fr-FR" dirty="0"/>
          </a:p>
          <a:p>
            <a:endParaRPr lang="fr-FR" dirty="0"/>
          </a:p>
        </p:txBody>
      </p:sp>
      <p:pic>
        <p:nvPicPr>
          <p:cNvPr id="5" name="Image 4">
            <a:extLst>
              <a:ext uri="{FF2B5EF4-FFF2-40B4-BE49-F238E27FC236}">
                <a16:creationId xmlns:a16="http://schemas.microsoft.com/office/drawing/2014/main" id="{F1A86E42-F704-489F-8441-C121122F9940}"/>
              </a:ext>
            </a:extLst>
          </p:cNvPr>
          <p:cNvPicPr>
            <a:picLocks noChangeAspect="1"/>
          </p:cNvPicPr>
          <p:nvPr/>
        </p:nvPicPr>
        <p:blipFill rotWithShape="1">
          <a:blip r:embed="rId3"/>
          <a:srcRect l="1111" t="17677" r="32155" b="25556"/>
          <a:stretch/>
        </p:blipFill>
        <p:spPr>
          <a:xfrm>
            <a:off x="5167745" y="2649682"/>
            <a:ext cx="6864927" cy="3893128"/>
          </a:xfrm>
          <a:prstGeom prst="rect">
            <a:avLst/>
          </a:prstGeom>
        </p:spPr>
      </p:pic>
    </p:spTree>
    <p:extLst>
      <p:ext uri="{BB962C8B-B14F-4D97-AF65-F5344CB8AC3E}">
        <p14:creationId xmlns:p14="http://schemas.microsoft.com/office/powerpoint/2010/main" val="3174215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normAutofit/>
          </a:bodyPr>
          <a:lstStyle/>
          <a:p>
            <a:r>
              <a:rPr lang="fr-FR" sz="4000" dirty="0"/>
              <a:t>Les bibliothèques municipales</a:t>
            </a:r>
          </a:p>
        </p:txBody>
      </p:sp>
      <p:sp>
        <p:nvSpPr>
          <p:cNvPr id="6" name="ZoneTexte 5">
            <a:extLst>
              <a:ext uri="{FF2B5EF4-FFF2-40B4-BE49-F238E27FC236}">
                <a16:creationId xmlns:a16="http://schemas.microsoft.com/office/drawing/2014/main" id="{EDA9B667-660C-4942-B5AE-E5DE1948CEAB}"/>
              </a:ext>
            </a:extLst>
          </p:cNvPr>
          <p:cNvSpPr txBox="1"/>
          <p:nvPr/>
        </p:nvSpPr>
        <p:spPr>
          <a:xfrm>
            <a:off x="10168128" y="3199656"/>
            <a:ext cx="1836115" cy="1384995"/>
          </a:xfrm>
          <a:prstGeom prst="rect">
            <a:avLst/>
          </a:prstGeom>
          <a:noFill/>
        </p:spPr>
        <p:txBody>
          <a:bodyPr wrap="square">
            <a:spAutoFit/>
          </a:bodyPr>
          <a:lstStyle/>
          <a:p>
            <a:r>
              <a:rPr lang="fr-FR" sz="1400" dirty="0">
                <a:hlinkClick r:id="rId2"/>
              </a:rPr>
              <a:t>https://media.scistarter.org/curated/The+Library+and+Community+Guide+to+Citizen+Science.pdf</a:t>
            </a:r>
            <a:endParaRPr lang="fr-FR" sz="1400" dirty="0"/>
          </a:p>
          <a:p>
            <a:endParaRPr lang="fr-FR" sz="1400" dirty="0"/>
          </a:p>
        </p:txBody>
      </p:sp>
      <p:pic>
        <p:nvPicPr>
          <p:cNvPr id="8" name="Image 7">
            <a:extLst>
              <a:ext uri="{FF2B5EF4-FFF2-40B4-BE49-F238E27FC236}">
                <a16:creationId xmlns:a16="http://schemas.microsoft.com/office/drawing/2014/main" id="{F430BC36-0131-4046-B5DC-84E347B2EB57}"/>
              </a:ext>
            </a:extLst>
          </p:cNvPr>
          <p:cNvPicPr>
            <a:picLocks noChangeAspect="1"/>
          </p:cNvPicPr>
          <p:nvPr/>
        </p:nvPicPr>
        <p:blipFill rotWithShape="1">
          <a:blip r:embed="rId3"/>
          <a:srcRect l="4075" t="26453" r="8779" b="22027"/>
          <a:stretch/>
        </p:blipFill>
        <p:spPr>
          <a:xfrm>
            <a:off x="991209" y="1554670"/>
            <a:ext cx="8964778" cy="3533241"/>
          </a:xfrm>
          <a:prstGeom prst="rect">
            <a:avLst/>
          </a:prstGeom>
        </p:spPr>
      </p:pic>
      <p:pic>
        <p:nvPicPr>
          <p:cNvPr id="10" name="Image 9">
            <a:extLst>
              <a:ext uri="{FF2B5EF4-FFF2-40B4-BE49-F238E27FC236}">
                <a16:creationId xmlns:a16="http://schemas.microsoft.com/office/drawing/2014/main" id="{7F3EDC73-0BA2-4A64-AB7F-1FF6419E60B8}"/>
              </a:ext>
            </a:extLst>
          </p:cNvPr>
          <p:cNvPicPr>
            <a:picLocks noChangeAspect="1"/>
          </p:cNvPicPr>
          <p:nvPr/>
        </p:nvPicPr>
        <p:blipFill rotWithShape="1">
          <a:blip r:embed="rId4"/>
          <a:srcRect l="16412" t="23200" r="19232" b="5067"/>
          <a:stretch/>
        </p:blipFill>
        <p:spPr>
          <a:xfrm>
            <a:off x="8263737" y="74014"/>
            <a:ext cx="3928263" cy="2919068"/>
          </a:xfrm>
          <a:prstGeom prst="rect">
            <a:avLst/>
          </a:prstGeom>
        </p:spPr>
      </p:pic>
      <p:sp>
        <p:nvSpPr>
          <p:cNvPr id="11" name="ZoneTexte 10">
            <a:extLst>
              <a:ext uri="{FF2B5EF4-FFF2-40B4-BE49-F238E27FC236}">
                <a16:creationId xmlns:a16="http://schemas.microsoft.com/office/drawing/2014/main" id="{79B87D85-8168-46D0-817C-81EEF1D20991}"/>
              </a:ext>
            </a:extLst>
          </p:cNvPr>
          <p:cNvSpPr txBox="1"/>
          <p:nvPr/>
        </p:nvSpPr>
        <p:spPr>
          <a:xfrm>
            <a:off x="932688" y="5086522"/>
            <a:ext cx="3907536" cy="523220"/>
          </a:xfrm>
          <a:prstGeom prst="rect">
            <a:avLst/>
          </a:prstGeom>
          <a:noFill/>
        </p:spPr>
        <p:txBody>
          <a:bodyPr wrap="square">
            <a:spAutoFit/>
          </a:bodyPr>
          <a:lstStyle/>
          <a:p>
            <a:r>
              <a:rPr lang="fr-FR" sz="1400" dirty="0">
                <a:hlinkClick r:id="rId5"/>
              </a:rPr>
              <a:t>https://scistarter.org/library-kits</a:t>
            </a:r>
            <a:endParaRPr lang="fr-FR" sz="1400" dirty="0"/>
          </a:p>
          <a:p>
            <a:endParaRPr lang="fr-FR" sz="1400" dirty="0"/>
          </a:p>
        </p:txBody>
      </p:sp>
      <p:sp>
        <p:nvSpPr>
          <p:cNvPr id="9" name="ZoneTexte 8">
            <a:extLst>
              <a:ext uri="{FF2B5EF4-FFF2-40B4-BE49-F238E27FC236}">
                <a16:creationId xmlns:a16="http://schemas.microsoft.com/office/drawing/2014/main" id="{44C5A848-3AC0-8305-AC35-CC658BE6EDC1}"/>
              </a:ext>
            </a:extLst>
          </p:cNvPr>
          <p:cNvSpPr txBox="1"/>
          <p:nvPr/>
        </p:nvSpPr>
        <p:spPr>
          <a:xfrm>
            <a:off x="4667402" y="5294485"/>
            <a:ext cx="7192670" cy="1477328"/>
          </a:xfrm>
          <a:prstGeom prst="rect">
            <a:avLst/>
          </a:prstGeom>
          <a:noFill/>
        </p:spPr>
        <p:txBody>
          <a:bodyPr wrap="square">
            <a:spAutoFit/>
          </a:bodyPr>
          <a:lstStyle/>
          <a:p>
            <a:pPr marL="0" indent="0">
              <a:buNone/>
            </a:pPr>
            <a:r>
              <a:rPr lang="fr-FR" dirty="0">
                <a:solidFill>
                  <a:schemeClr val="accent5"/>
                </a:solidFill>
              </a:rPr>
              <a:t>Les bibliothèques municipales : </a:t>
            </a:r>
          </a:p>
          <a:p>
            <a:pPr marL="0" indent="0">
              <a:buNone/>
            </a:pPr>
            <a:r>
              <a:rPr lang="fr-FR" dirty="0"/>
              <a:t>Considérées comme des facilitatrices à la fois de la science et du contact avec les personnes vulnérables.</a:t>
            </a:r>
          </a:p>
          <a:p>
            <a:pPr marL="0" indent="0">
              <a:buNone/>
            </a:pPr>
            <a:r>
              <a:rPr lang="fr-FR" dirty="0"/>
              <a:t>Capacité à toucher un grand nombre de personnes différentes.</a:t>
            </a:r>
          </a:p>
          <a:p>
            <a:pPr marL="0" indent="0">
              <a:buNone/>
            </a:pPr>
            <a:r>
              <a:rPr lang="fr-FR" dirty="0"/>
              <a:t>Lieux de savoirs et d’expérimentation </a:t>
            </a:r>
          </a:p>
        </p:txBody>
      </p:sp>
    </p:spTree>
    <p:extLst>
      <p:ext uri="{BB962C8B-B14F-4D97-AF65-F5344CB8AC3E}">
        <p14:creationId xmlns:p14="http://schemas.microsoft.com/office/powerpoint/2010/main" val="4036119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F97813-01DD-1083-8596-3C49C553D366}"/>
              </a:ext>
            </a:extLst>
          </p:cNvPr>
          <p:cNvSpPr>
            <a:spLocks noGrp="1"/>
          </p:cNvSpPr>
          <p:nvPr>
            <p:ph type="title"/>
          </p:nvPr>
        </p:nvSpPr>
        <p:spPr/>
        <p:txBody>
          <a:bodyPr/>
          <a:lstStyle/>
          <a:p>
            <a:r>
              <a:rPr lang="fr-FR" dirty="0"/>
              <a:t>Les réseaux sociaux #citizenScience</a:t>
            </a:r>
          </a:p>
        </p:txBody>
      </p:sp>
      <p:pic>
        <p:nvPicPr>
          <p:cNvPr id="7" name="Espace réservé du contenu 6">
            <a:extLst>
              <a:ext uri="{FF2B5EF4-FFF2-40B4-BE49-F238E27FC236}">
                <a16:creationId xmlns:a16="http://schemas.microsoft.com/office/drawing/2014/main" id="{15FA6F31-7561-DF6E-F96E-ED4C84C26DE3}"/>
              </a:ext>
            </a:extLst>
          </p:cNvPr>
          <p:cNvPicPr>
            <a:picLocks noGrp="1" noChangeAspect="1"/>
          </p:cNvPicPr>
          <p:nvPr>
            <p:ph idx="1"/>
          </p:nvPr>
        </p:nvPicPr>
        <p:blipFill rotWithShape="1">
          <a:blip r:embed="rId2"/>
          <a:srcRect l="24294" t="35575" r="33901" b="11115"/>
          <a:stretch/>
        </p:blipFill>
        <p:spPr>
          <a:xfrm>
            <a:off x="811988" y="3416199"/>
            <a:ext cx="2245767" cy="1909267"/>
          </a:xfrm>
        </p:spPr>
      </p:pic>
      <p:sp>
        <p:nvSpPr>
          <p:cNvPr id="5" name="ZoneTexte 4">
            <a:extLst>
              <a:ext uri="{FF2B5EF4-FFF2-40B4-BE49-F238E27FC236}">
                <a16:creationId xmlns:a16="http://schemas.microsoft.com/office/drawing/2014/main" id="{7C2C681D-C497-DC3F-8AFB-5BCD847E9317}"/>
              </a:ext>
            </a:extLst>
          </p:cNvPr>
          <p:cNvSpPr txBox="1"/>
          <p:nvPr/>
        </p:nvSpPr>
        <p:spPr>
          <a:xfrm>
            <a:off x="8037576" y="1428750"/>
            <a:ext cx="3637483" cy="923330"/>
          </a:xfrm>
          <a:prstGeom prst="rect">
            <a:avLst/>
          </a:prstGeom>
          <a:noFill/>
        </p:spPr>
        <p:txBody>
          <a:bodyPr wrap="square">
            <a:spAutoFit/>
          </a:bodyPr>
          <a:lstStyle/>
          <a:p>
            <a:r>
              <a:rPr lang="fr-FR" dirty="0">
                <a:hlinkClick r:id="rId3"/>
              </a:rPr>
              <a:t>https://twitter.com/search?q=%23CitizenScience&amp;src=hashtag_click</a:t>
            </a:r>
            <a:endParaRPr lang="fr-FR" dirty="0"/>
          </a:p>
          <a:p>
            <a:endParaRPr lang="fr-FR" dirty="0"/>
          </a:p>
        </p:txBody>
      </p:sp>
      <p:pic>
        <p:nvPicPr>
          <p:cNvPr id="9" name="Image 8">
            <a:extLst>
              <a:ext uri="{FF2B5EF4-FFF2-40B4-BE49-F238E27FC236}">
                <a16:creationId xmlns:a16="http://schemas.microsoft.com/office/drawing/2014/main" id="{39A73EBF-0C01-7ED0-3735-209BB04594CC}"/>
              </a:ext>
            </a:extLst>
          </p:cNvPr>
          <p:cNvPicPr>
            <a:picLocks noChangeAspect="1"/>
          </p:cNvPicPr>
          <p:nvPr/>
        </p:nvPicPr>
        <p:blipFill rotWithShape="1">
          <a:blip r:embed="rId4"/>
          <a:srcRect l="24803" t="28053" r="32317" b="8480"/>
          <a:stretch/>
        </p:blipFill>
        <p:spPr>
          <a:xfrm>
            <a:off x="7578547" y="2352080"/>
            <a:ext cx="4411066" cy="4352544"/>
          </a:xfrm>
          <a:prstGeom prst="rect">
            <a:avLst/>
          </a:prstGeom>
        </p:spPr>
      </p:pic>
      <p:pic>
        <p:nvPicPr>
          <p:cNvPr id="11" name="Image 10">
            <a:extLst>
              <a:ext uri="{FF2B5EF4-FFF2-40B4-BE49-F238E27FC236}">
                <a16:creationId xmlns:a16="http://schemas.microsoft.com/office/drawing/2014/main" id="{7C3285FA-E3D6-299D-9D90-018BA99B0D90}"/>
              </a:ext>
            </a:extLst>
          </p:cNvPr>
          <p:cNvPicPr>
            <a:picLocks noChangeAspect="1"/>
          </p:cNvPicPr>
          <p:nvPr/>
        </p:nvPicPr>
        <p:blipFill rotWithShape="1">
          <a:blip r:embed="rId5"/>
          <a:srcRect l="25301" t="23360" r="33597" b="22987"/>
          <a:stretch/>
        </p:blipFill>
        <p:spPr>
          <a:xfrm>
            <a:off x="3246118" y="1645920"/>
            <a:ext cx="4228187" cy="3679546"/>
          </a:xfrm>
          <a:prstGeom prst="rect">
            <a:avLst/>
          </a:prstGeom>
        </p:spPr>
      </p:pic>
    </p:spTree>
    <p:extLst>
      <p:ext uri="{BB962C8B-B14F-4D97-AF65-F5344CB8AC3E}">
        <p14:creationId xmlns:p14="http://schemas.microsoft.com/office/powerpoint/2010/main" val="373270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2C2B379-136A-BFF9-FCC7-E5CB0A6AFB21}"/>
              </a:ext>
            </a:extLst>
          </p:cNvPr>
          <p:cNvSpPr>
            <a:spLocks noGrp="1"/>
          </p:cNvSpPr>
          <p:nvPr>
            <p:ph type="title"/>
          </p:nvPr>
        </p:nvSpPr>
        <p:spPr/>
        <p:txBody>
          <a:bodyPr/>
          <a:lstStyle/>
          <a:p>
            <a:r>
              <a:rPr lang="fr-FR" dirty="0"/>
              <a:t>Investigation scientifique</a:t>
            </a:r>
          </a:p>
        </p:txBody>
      </p:sp>
      <p:sp>
        <p:nvSpPr>
          <p:cNvPr id="5" name="Espace réservé du texte 4">
            <a:extLst>
              <a:ext uri="{FF2B5EF4-FFF2-40B4-BE49-F238E27FC236}">
                <a16:creationId xmlns:a16="http://schemas.microsoft.com/office/drawing/2014/main" id="{59BF0942-7FE5-8D45-976E-B639E93C4651}"/>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860050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démocratique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Un régime qui favorise l’expression des conflits, dissensus et controverses.</a:t>
            </a:r>
          </a:p>
          <a:p>
            <a:pPr marL="0" indent="0">
              <a:buNone/>
            </a:pPr>
            <a:r>
              <a:rPr lang="fr-FR" dirty="0"/>
              <a:t>Démocratie dialogique (Callon, </a:t>
            </a:r>
            <a:r>
              <a:rPr lang="fr-FR" dirty="0" err="1"/>
              <a:t>Lascoumes</a:t>
            </a:r>
            <a:r>
              <a:rPr lang="fr-FR" dirty="0"/>
              <a:t> et Barthe)</a:t>
            </a:r>
          </a:p>
          <a:p>
            <a:pPr marL="0" indent="0">
              <a:buNone/>
            </a:pPr>
            <a:endParaRPr lang="fr-FR" dirty="0"/>
          </a:p>
        </p:txBody>
      </p:sp>
      <p:sp>
        <p:nvSpPr>
          <p:cNvPr id="4" name="Espace réservé du contenu 2">
            <a:extLst>
              <a:ext uri="{FF2B5EF4-FFF2-40B4-BE49-F238E27FC236}">
                <a16:creationId xmlns:a16="http://schemas.microsoft.com/office/drawing/2014/main" id="{5ECFF1CD-92D5-6808-3608-6F4A29FBB233}"/>
              </a:ext>
            </a:extLst>
          </p:cNvPr>
          <p:cNvSpPr txBox="1">
            <a:spLocks/>
          </p:cNvSpPr>
          <p:nvPr/>
        </p:nvSpPr>
        <p:spPr>
          <a:xfrm>
            <a:off x="3949987" y="3987373"/>
            <a:ext cx="5589034" cy="1994327"/>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Diffusion de la participation dans d’autres domaines</a:t>
            </a:r>
          </a:p>
          <a:p>
            <a:pPr marL="0" indent="0">
              <a:buFont typeface="Franklin Gothic Book" panose="020B0503020102020204" pitchFamily="34" charset="0"/>
              <a:buNone/>
            </a:pPr>
            <a:endParaRPr lang="fr-FR" sz="1900" b="1" dirty="0"/>
          </a:p>
          <a:p>
            <a:pPr>
              <a:spcBef>
                <a:spcPts val="0"/>
              </a:spcBef>
            </a:pPr>
            <a:r>
              <a:rPr lang="fr-FR" sz="1900" dirty="0"/>
              <a:t>Web</a:t>
            </a:r>
          </a:p>
          <a:p>
            <a:pPr>
              <a:spcBef>
                <a:spcPts val="0"/>
              </a:spcBef>
            </a:pPr>
            <a:r>
              <a:rPr lang="fr-FR" sz="1900" dirty="0"/>
              <a:t>Participation politique</a:t>
            </a:r>
          </a:p>
          <a:p>
            <a:pPr>
              <a:spcBef>
                <a:spcPts val="0"/>
              </a:spcBef>
            </a:pPr>
            <a:r>
              <a:rPr lang="fr-FR" sz="1900" dirty="0"/>
              <a:t>Participation et éthique scientifique et médicale</a:t>
            </a:r>
          </a:p>
        </p:txBody>
      </p:sp>
    </p:spTree>
    <p:extLst>
      <p:ext uri="{BB962C8B-B14F-4D97-AF65-F5344CB8AC3E}">
        <p14:creationId xmlns:p14="http://schemas.microsoft.com/office/powerpoint/2010/main" val="3940532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Investigation scientifique</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3692873071"/>
              </p:ext>
            </p:extLst>
          </p:nvPr>
        </p:nvGraphicFramePr>
        <p:xfrm>
          <a:off x="942109" y="1844191"/>
          <a:ext cx="11111345" cy="275336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3283527">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d'investigation sont axés sur des objectifs de recherche scientifique nécessitant la collecte de données dans l'environnement physique. </a:t>
                      </a:r>
                    </a:p>
                  </a:txBody>
                  <a:tcPr/>
                </a:tc>
                <a:tc>
                  <a:txBody>
                    <a:bodyPr/>
                    <a:lstStyle/>
                    <a:p>
                      <a:r>
                        <a:rPr lang="en-US" sz="1400" dirty="0"/>
                        <a:t>Valid scientific results are a substantial concern for these projects, which are aimed at formal knowledge production and are most often organized by academics.</a:t>
                      </a:r>
                      <a:endParaRPr lang="fr-FR" sz="1400" dirty="0"/>
                    </a:p>
                  </a:txBody>
                  <a:tcPr/>
                </a:tc>
                <a:tc>
                  <a:txBody>
                    <a:bodyPr/>
                    <a:lstStyle/>
                    <a:p>
                      <a:r>
                        <a:rPr lang="en-US" sz="1400" dirty="0"/>
                        <a:t>Similarly to the Conservation projects, the Investigation projects employ a wide variety of technologies. These range from a combination of a Yahoo! </a:t>
                      </a:r>
                      <a:r>
                        <a:rPr lang="en-US" sz="1400" dirty="0" err="1"/>
                        <a:t>Sitebuilder</a:t>
                      </a:r>
                      <a:r>
                        <a:rPr lang="en-US" sz="1400" dirty="0"/>
                        <a:t> web site and SurveyMonkey form for data submission to a multi-million dollar custom platform with numerous localized portals commissioned by independent organizations contributing to the project. </a:t>
                      </a:r>
                      <a:endParaRPr lang="fr-FR" sz="1400" dirty="0"/>
                    </a:p>
                  </a:txBody>
                  <a:tcPr/>
                </a:tc>
                <a:tc>
                  <a:txBody>
                    <a:bodyPr/>
                    <a:lstStyle/>
                    <a:p>
                      <a:r>
                        <a:rPr lang="en-US" sz="1400" dirty="0"/>
                        <a:t>Operating at larger physical scales, these projects may attract substantially larger numbers of volunteers—several in our sample reported tens of thousands of contributors—which can quickly lead to management and sustainability challenges.</a:t>
                      </a:r>
                      <a:endParaRPr lang="fr-FR" sz="1400" dirty="0"/>
                    </a:p>
                  </a:txBody>
                  <a:tcPr/>
                </a:tc>
                <a:extLst>
                  <a:ext uri="{0D108BD9-81ED-4DB2-BD59-A6C34878D82A}">
                    <a16:rowId xmlns:a16="http://schemas.microsoft.com/office/drawing/2014/main" val="4279847768"/>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1305857732"/>
                  </a:ext>
                </a:extLst>
              </a:tr>
            </a:tbl>
          </a:graphicData>
        </a:graphic>
      </p:graphicFrame>
    </p:spTree>
    <p:extLst>
      <p:ext uri="{BB962C8B-B14F-4D97-AF65-F5344CB8AC3E}">
        <p14:creationId xmlns:p14="http://schemas.microsoft.com/office/powerpoint/2010/main" val="1797703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8C816-212A-4D68-96D1-A60C832C6F14}"/>
              </a:ext>
            </a:extLst>
          </p:cNvPr>
          <p:cNvSpPr>
            <a:spLocks noGrp="1"/>
          </p:cNvSpPr>
          <p:nvPr>
            <p:ph type="title"/>
          </p:nvPr>
        </p:nvSpPr>
        <p:spPr/>
        <p:txBody>
          <a:bodyPr/>
          <a:lstStyle/>
          <a:p>
            <a:r>
              <a:rPr lang="fr-FR" dirty="0"/>
              <a:t>INCREASE</a:t>
            </a:r>
          </a:p>
        </p:txBody>
      </p:sp>
      <p:sp>
        <p:nvSpPr>
          <p:cNvPr id="3" name="Espace réservé du contenu 2">
            <a:extLst>
              <a:ext uri="{FF2B5EF4-FFF2-40B4-BE49-F238E27FC236}">
                <a16:creationId xmlns:a16="http://schemas.microsoft.com/office/drawing/2014/main" id="{2155754A-055C-4E95-9214-2E7ADB7FC71C}"/>
              </a:ext>
            </a:extLst>
          </p:cNvPr>
          <p:cNvSpPr>
            <a:spLocks noGrp="1"/>
          </p:cNvSpPr>
          <p:nvPr>
            <p:ph idx="1"/>
          </p:nvPr>
        </p:nvSpPr>
        <p:spPr>
          <a:xfrm>
            <a:off x="5854238" y="1433946"/>
            <a:ext cx="6206144" cy="5175250"/>
          </a:xfrm>
        </p:spPr>
        <p:txBody>
          <a:bodyPr>
            <a:normAutofit lnSpcReduction="10000"/>
          </a:bodyPr>
          <a:lstStyle/>
          <a:p>
            <a:r>
              <a:rPr lang="fr-FR" dirty="0"/>
              <a:t>Qui est à l’initiative ? Paris Saclay et un consortium d’universités et de partenaires européens</a:t>
            </a:r>
          </a:p>
          <a:p>
            <a:r>
              <a:rPr lang="fr-FR" dirty="0"/>
              <a:t>Quel est l’objet de la recherche ? Préserver l’agro-biodiversité des légumineuses alimentaires. </a:t>
            </a:r>
          </a:p>
          <a:p>
            <a:r>
              <a:rPr lang="fr-FR" dirty="0"/>
              <a:t>Quel est l’objet de la participation ? Faire pousser des légumineuses dans un jardin ou sur balcon</a:t>
            </a:r>
          </a:p>
          <a:p>
            <a:r>
              <a:rPr lang="fr-FR" dirty="0"/>
              <a:t>Pourquoi la participation ? Collecter des données</a:t>
            </a:r>
          </a:p>
          <a:p>
            <a:r>
              <a:rPr lang="fr-FR" dirty="0"/>
              <a:t>Quelles sont les modalités de la participation : Collecte, Analyse, Choix méthode…</a:t>
            </a:r>
          </a:p>
          <a:p>
            <a:r>
              <a:rPr lang="fr-FR" dirty="0"/>
              <a:t>Quels publics ? Tous (mais il faut comprendre l’anglais)</a:t>
            </a:r>
          </a:p>
          <a:p>
            <a:r>
              <a:rPr lang="fr-FR" dirty="0"/>
              <a:t>Bénéfices ? Sensibiliser les citoyens à la biodiversité des plantes cultivées, comprendre la complexité de la science, prendre une part active à la recherche</a:t>
            </a:r>
          </a:p>
          <a:p>
            <a:r>
              <a:rPr lang="fr-FR" dirty="0"/>
              <a:t>Outils ? Application numérique + des graines</a:t>
            </a:r>
          </a:p>
          <a:p>
            <a:endParaRPr lang="fr-FR" dirty="0"/>
          </a:p>
          <a:p>
            <a:endParaRPr lang="fr-FR" dirty="0"/>
          </a:p>
        </p:txBody>
      </p:sp>
      <p:sp>
        <p:nvSpPr>
          <p:cNvPr id="4" name="Espace réservé du texte 3">
            <a:extLst>
              <a:ext uri="{FF2B5EF4-FFF2-40B4-BE49-F238E27FC236}">
                <a16:creationId xmlns:a16="http://schemas.microsoft.com/office/drawing/2014/main" id="{9AF51FB1-939D-44D6-8DFD-983325E43AB4}"/>
              </a:ext>
            </a:extLst>
          </p:cNvPr>
          <p:cNvSpPr>
            <a:spLocks noGrp="1"/>
          </p:cNvSpPr>
          <p:nvPr>
            <p:ph type="body" sz="half" idx="2"/>
          </p:nvPr>
        </p:nvSpPr>
        <p:spPr>
          <a:xfrm>
            <a:off x="107374" y="5295740"/>
            <a:ext cx="4205547" cy="1049443"/>
          </a:xfrm>
        </p:spPr>
        <p:txBody>
          <a:bodyPr>
            <a:normAutofit/>
          </a:bodyPr>
          <a:lstStyle/>
          <a:p>
            <a:r>
              <a:rPr lang="fr-FR" sz="1400" dirty="0">
                <a:hlinkClick r:id="rId2"/>
              </a:rPr>
              <a:t>https://www.universite-paris-saclay.fr/actualites/science-participative-un-projet-scientifique-fait-appel-aux-amateurs-de-jardinage</a:t>
            </a:r>
            <a:endParaRPr lang="fr-FR" sz="1400" dirty="0"/>
          </a:p>
          <a:p>
            <a:endParaRPr lang="fr-FR" dirty="0"/>
          </a:p>
        </p:txBody>
      </p:sp>
      <p:pic>
        <p:nvPicPr>
          <p:cNvPr id="6" name="Image 5">
            <a:extLst>
              <a:ext uri="{FF2B5EF4-FFF2-40B4-BE49-F238E27FC236}">
                <a16:creationId xmlns:a16="http://schemas.microsoft.com/office/drawing/2014/main" id="{54D89BD6-90B9-4AAB-85CD-81977058F25A}"/>
              </a:ext>
            </a:extLst>
          </p:cNvPr>
          <p:cNvPicPr>
            <a:picLocks noChangeAspect="1"/>
          </p:cNvPicPr>
          <p:nvPr/>
        </p:nvPicPr>
        <p:blipFill rotWithShape="1">
          <a:blip r:embed="rId3"/>
          <a:srcRect l="7441" t="26566" r="19764" b="28586"/>
          <a:stretch/>
        </p:blipFill>
        <p:spPr>
          <a:xfrm>
            <a:off x="124692" y="3248892"/>
            <a:ext cx="5084618" cy="2088410"/>
          </a:xfrm>
          <a:prstGeom prst="rect">
            <a:avLst/>
          </a:prstGeom>
        </p:spPr>
      </p:pic>
    </p:spTree>
    <p:extLst>
      <p:ext uri="{BB962C8B-B14F-4D97-AF65-F5344CB8AC3E}">
        <p14:creationId xmlns:p14="http://schemas.microsoft.com/office/powerpoint/2010/main" val="60365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0EBAB9-7030-4CD6-9710-FE979562D577}"/>
              </a:ext>
            </a:extLst>
          </p:cNvPr>
          <p:cNvSpPr>
            <a:spLocks noGrp="1"/>
          </p:cNvSpPr>
          <p:nvPr>
            <p:ph type="title"/>
          </p:nvPr>
        </p:nvSpPr>
        <p:spPr/>
        <p:txBody>
          <a:bodyPr/>
          <a:lstStyle/>
          <a:p>
            <a:r>
              <a:rPr lang="fr-FR" dirty="0"/>
              <a:t>PLACED Project</a:t>
            </a:r>
          </a:p>
        </p:txBody>
      </p:sp>
      <p:sp>
        <p:nvSpPr>
          <p:cNvPr id="3" name="Espace réservé du contenu 2">
            <a:extLst>
              <a:ext uri="{FF2B5EF4-FFF2-40B4-BE49-F238E27FC236}">
                <a16:creationId xmlns:a16="http://schemas.microsoft.com/office/drawing/2014/main" id="{D905746A-1E52-45BC-85F8-F7B9CE370FC4}"/>
              </a:ext>
            </a:extLst>
          </p:cNvPr>
          <p:cNvSpPr>
            <a:spLocks noGrp="1"/>
          </p:cNvSpPr>
          <p:nvPr>
            <p:ph idx="1"/>
          </p:nvPr>
        </p:nvSpPr>
        <p:spPr>
          <a:xfrm>
            <a:off x="5958146" y="1468583"/>
            <a:ext cx="6081453" cy="5175250"/>
          </a:xfrm>
        </p:spPr>
        <p:txBody>
          <a:bodyPr>
            <a:normAutofit fontScale="85000" lnSpcReduction="10000"/>
          </a:bodyPr>
          <a:lstStyle/>
          <a:p>
            <a:r>
              <a:rPr lang="fr-FR" dirty="0"/>
              <a:t>Qui est à l’initiative ? Universités de Lyon 1, Aarhus, </a:t>
            </a:r>
            <a:r>
              <a:rPr lang="fr-FR" dirty="0" err="1"/>
              <a:t>Chalmers</a:t>
            </a:r>
            <a:r>
              <a:rPr lang="fr-FR" dirty="0"/>
              <a:t> et Enssib, avec 3 bibliothèques partenaires en Europe</a:t>
            </a:r>
          </a:p>
          <a:p>
            <a:r>
              <a:rPr lang="fr-FR" dirty="0"/>
              <a:t>Quel est l’objet de la recherche ? Analyser la visualisation des savoirs produits par les experts comme par les participants à des événements menés en bibliothèque</a:t>
            </a:r>
          </a:p>
          <a:p>
            <a:r>
              <a:rPr lang="fr-FR" dirty="0"/>
              <a:t>Quel est l’objet de la participation ? Participer à des ateliers de co-construction d’un service numérique</a:t>
            </a:r>
          </a:p>
          <a:p>
            <a:r>
              <a:rPr lang="fr-FR" dirty="0"/>
              <a:t>Pourquoi la participation ? Coller aux besoins du terrain</a:t>
            </a:r>
          </a:p>
          <a:p>
            <a:r>
              <a:rPr lang="fr-FR" dirty="0"/>
              <a:t>Quelles sont les modalités de la participation : Co-construction de prototypes, design participatif de services publics</a:t>
            </a:r>
          </a:p>
          <a:p>
            <a:r>
              <a:rPr lang="fr-FR" dirty="0"/>
              <a:t>Quels publics ? Des professionnels des bibliothèques des trois bibliothèques partenaires</a:t>
            </a:r>
          </a:p>
          <a:p>
            <a:r>
              <a:rPr lang="fr-FR" dirty="0"/>
              <a:t>Bénéfices ? Interroger son métier, participer à un projet de recherche, mieux comprendre le processus scientifique, Travailler sur des prototypes </a:t>
            </a:r>
          </a:p>
          <a:p>
            <a:r>
              <a:rPr lang="fr-FR" dirty="0"/>
              <a:t>Outils ? Pas d’outils spécifiques, prototypes vidéos</a:t>
            </a:r>
          </a:p>
          <a:p>
            <a:endParaRPr lang="fr-FR" dirty="0"/>
          </a:p>
        </p:txBody>
      </p:sp>
      <p:sp>
        <p:nvSpPr>
          <p:cNvPr id="4" name="Espace réservé du texte 3">
            <a:extLst>
              <a:ext uri="{FF2B5EF4-FFF2-40B4-BE49-F238E27FC236}">
                <a16:creationId xmlns:a16="http://schemas.microsoft.com/office/drawing/2014/main" id="{69678F87-C0D3-4FD8-9A92-7D738457154A}"/>
              </a:ext>
            </a:extLst>
          </p:cNvPr>
          <p:cNvSpPr>
            <a:spLocks noGrp="1"/>
          </p:cNvSpPr>
          <p:nvPr>
            <p:ph type="body" sz="half" idx="2"/>
          </p:nvPr>
        </p:nvSpPr>
        <p:spPr>
          <a:xfrm>
            <a:off x="287481" y="5798127"/>
            <a:ext cx="4561609" cy="955964"/>
          </a:xfrm>
        </p:spPr>
        <p:txBody>
          <a:bodyPr>
            <a:normAutofit/>
          </a:bodyPr>
          <a:lstStyle/>
          <a:p>
            <a:r>
              <a:rPr lang="fr-FR" dirty="0">
                <a:hlinkClick r:id="rId2"/>
              </a:rPr>
              <a:t>https://placedproject.eu/</a:t>
            </a:r>
            <a:endParaRPr lang="fr-FR" dirty="0"/>
          </a:p>
          <a:p>
            <a:endParaRPr lang="fr-FR" dirty="0"/>
          </a:p>
        </p:txBody>
      </p:sp>
      <p:pic>
        <p:nvPicPr>
          <p:cNvPr id="6" name="Image 5">
            <a:extLst>
              <a:ext uri="{FF2B5EF4-FFF2-40B4-BE49-F238E27FC236}">
                <a16:creationId xmlns:a16="http://schemas.microsoft.com/office/drawing/2014/main" id="{5B8DCD16-DBE5-4814-B87B-F7166637FB03}"/>
              </a:ext>
            </a:extLst>
          </p:cNvPr>
          <p:cNvPicPr>
            <a:picLocks noChangeAspect="1"/>
          </p:cNvPicPr>
          <p:nvPr/>
        </p:nvPicPr>
        <p:blipFill rotWithShape="1">
          <a:blip r:embed="rId3"/>
          <a:srcRect l="1380" t="34849" r="59159" b="34646"/>
          <a:stretch/>
        </p:blipFill>
        <p:spPr>
          <a:xfrm>
            <a:off x="287481" y="3103418"/>
            <a:ext cx="4597048" cy="2369127"/>
          </a:xfrm>
          <a:prstGeom prst="rect">
            <a:avLst/>
          </a:prstGeom>
        </p:spPr>
      </p:pic>
    </p:spTree>
    <p:extLst>
      <p:ext uri="{BB962C8B-B14F-4D97-AF65-F5344CB8AC3E}">
        <p14:creationId xmlns:p14="http://schemas.microsoft.com/office/powerpoint/2010/main" val="2490210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a:t>Les projets </a:t>
            </a:r>
            <a:br>
              <a:rPr lang="fr-FR" dirty="0"/>
            </a:br>
            <a:r>
              <a:rPr lang="fr-FR" dirty="0"/>
              <a:t>EU-Citizen Science</a:t>
            </a:r>
          </a:p>
        </p:txBody>
      </p:sp>
      <p:pic>
        <p:nvPicPr>
          <p:cNvPr id="6" name="Espace réservé du contenu 5">
            <a:extLst>
              <a:ext uri="{FF2B5EF4-FFF2-40B4-BE49-F238E27FC236}">
                <a16:creationId xmlns:a16="http://schemas.microsoft.com/office/drawing/2014/main" id="{47BA952E-CF4E-41F0-A7BF-7EA44AD4AE95}"/>
              </a:ext>
            </a:extLst>
          </p:cNvPr>
          <p:cNvPicPr>
            <a:picLocks noGrp="1" noChangeAspect="1"/>
          </p:cNvPicPr>
          <p:nvPr>
            <p:ph idx="1"/>
          </p:nvPr>
        </p:nvPicPr>
        <p:blipFill rotWithShape="1">
          <a:blip r:embed="rId2"/>
          <a:srcRect l="1649" t="10981" r="4729" b="4160"/>
          <a:stretch/>
        </p:blipFill>
        <p:spPr>
          <a:xfrm>
            <a:off x="5742708" y="1794165"/>
            <a:ext cx="6293712" cy="3803072"/>
          </a:xfrm>
        </p:spPr>
      </p:pic>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p:txBody>
          <a:bodyPr/>
          <a:lstStyle/>
          <a:p>
            <a:r>
              <a:rPr lang="fr-FR" dirty="0">
                <a:hlinkClick r:id="rId3"/>
              </a:rPr>
              <a:t>https://eu-citizen.science/projects</a:t>
            </a:r>
            <a:endParaRPr lang="fr-FR" dirty="0"/>
          </a:p>
          <a:p>
            <a:endParaRPr lang="fr-FR" dirty="0"/>
          </a:p>
          <a:p>
            <a:r>
              <a:rPr lang="fr-FR" dirty="0"/>
              <a:t>199 projets recensés.</a:t>
            </a:r>
          </a:p>
          <a:p>
            <a:endParaRPr lang="fr-FR" dirty="0"/>
          </a:p>
        </p:txBody>
      </p:sp>
    </p:spTree>
    <p:extLst>
      <p:ext uri="{BB962C8B-B14F-4D97-AF65-F5344CB8AC3E}">
        <p14:creationId xmlns:p14="http://schemas.microsoft.com/office/powerpoint/2010/main" val="21821443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a:t>Des projets en SHS</a:t>
            </a:r>
          </a:p>
        </p:txBody>
      </p:sp>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a:xfrm>
            <a:off x="723900" y="2856343"/>
            <a:ext cx="3855720" cy="3627583"/>
          </a:xfrm>
        </p:spPr>
        <p:txBody>
          <a:bodyPr>
            <a:normAutofit fontScale="92500" lnSpcReduction="10000"/>
          </a:bodyPr>
          <a:lstStyle/>
          <a:p>
            <a:r>
              <a:rPr lang="fr-FR" dirty="0"/>
              <a:t>Le COESO : </a:t>
            </a:r>
            <a:r>
              <a:rPr lang="fr-FR" dirty="0">
                <a:hlinkClick r:id="rId2"/>
              </a:rPr>
              <a:t>https://coeso.hypotheses.org/</a:t>
            </a:r>
            <a:endParaRPr lang="fr-FR" dirty="0"/>
          </a:p>
          <a:p>
            <a:r>
              <a:rPr lang="fr-FR" dirty="0"/>
              <a:t>Exemples de projets de science citoyenne en SHS : </a:t>
            </a:r>
            <a:r>
              <a:rPr lang="fr-FR" dirty="0">
                <a:hlinkClick r:id="rId3"/>
              </a:rPr>
              <a:t>https://coeso.hypotheses.org/pilots</a:t>
            </a:r>
            <a:endParaRPr lang="fr-FR" dirty="0"/>
          </a:p>
          <a:p>
            <a:endParaRPr lang="fr-FR" dirty="0"/>
          </a:p>
          <a:p>
            <a:pPr>
              <a:spcAft>
                <a:spcPts val="600"/>
              </a:spcAft>
            </a:pPr>
            <a:r>
              <a:rPr lang="fr-FR" dirty="0"/>
              <a:t>Et les SHS ? Projet H2020 CORDIS (Collaborative Engagement on </a:t>
            </a:r>
            <a:r>
              <a:rPr lang="fr-FR" dirty="0" err="1"/>
              <a:t>Societal</a:t>
            </a:r>
            <a:r>
              <a:rPr lang="fr-FR" dirty="0"/>
              <a:t> Issues) : </a:t>
            </a:r>
            <a:r>
              <a:rPr lang="fr-FR" dirty="0">
                <a:hlinkClick r:id="rId4"/>
              </a:rPr>
              <a:t>https://cordis.europa.eu/project/id/101006325</a:t>
            </a:r>
            <a:endParaRPr lang="fr-FR" dirty="0"/>
          </a:p>
          <a:p>
            <a:r>
              <a:rPr lang="en-US" i="0" u="none" strike="noStrike" dirty="0">
                <a:solidFill>
                  <a:srgbClr val="333333"/>
                </a:solidFill>
                <a:effectLst/>
                <a:latin typeface="Arial" panose="020B0604020202020204" pitchFamily="34" charset="0"/>
              </a:rPr>
              <a:t>Aim: Supporting participatory research in the social sciences and humanities</a:t>
            </a:r>
          </a:p>
          <a:p>
            <a:endParaRPr lang="fr-FR" dirty="0"/>
          </a:p>
          <a:p>
            <a:endParaRPr lang="fr-FR" dirty="0"/>
          </a:p>
          <a:p>
            <a:endParaRPr lang="fr-FR" dirty="0"/>
          </a:p>
        </p:txBody>
      </p:sp>
      <p:pic>
        <p:nvPicPr>
          <p:cNvPr id="7" name="Espace réservé du contenu 6">
            <a:extLst>
              <a:ext uri="{FF2B5EF4-FFF2-40B4-BE49-F238E27FC236}">
                <a16:creationId xmlns:a16="http://schemas.microsoft.com/office/drawing/2014/main" id="{B48806B2-A27A-4049-ACAE-2F252AB992FC}"/>
              </a:ext>
            </a:extLst>
          </p:cNvPr>
          <p:cNvPicPr>
            <a:picLocks noGrp="1" noChangeAspect="1"/>
          </p:cNvPicPr>
          <p:nvPr>
            <p:ph idx="1"/>
          </p:nvPr>
        </p:nvPicPr>
        <p:blipFill>
          <a:blip r:embed="rId5"/>
          <a:stretch>
            <a:fillRect/>
          </a:stretch>
        </p:blipFill>
        <p:spPr>
          <a:xfrm>
            <a:off x="6256338" y="1165030"/>
            <a:ext cx="5211762" cy="4216789"/>
          </a:xfrm>
          <a:prstGeom prst="rect">
            <a:avLst/>
          </a:prstGeom>
        </p:spPr>
      </p:pic>
    </p:spTree>
    <p:extLst>
      <p:ext uri="{BB962C8B-B14F-4D97-AF65-F5344CB8AC3E}">
        <p14:creationId xmlns:p14="http://schemas.microsoft.com/office/powerpoint/2010/main" val="11588011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A711D-D52C-4C68-B771-5DEAD19AA4BB}"/>
              </a:ext>
            </a:extLst>
          </p:cNvPr>
          <p:cNvSpPr>
            <a:spLocks noGrp="1"/>
          </p:cNvSpPr>
          <p:nvPr>
            <p:ph type="title"/>
          </p:nvPr>
        </p:nvSpPr>
        <p:spPr>
          <a:xfrm>
            <a:off x="1253836" y="506506"/>
            <a:ext cx="4939145" cy="1485900"/>
          </a:xfrm>
        </p:spPr>
        <p:txBody>
          <a:bodyPr/>
          <a:lstStyle/>
          <a:p>
            <a:r>
              <a:rPr lang="fr-FR" dirty="0"/>
              <a:t>Définir le projet</a:t>
            </a:r>
          </a:p>
        </p:txBody>
      </p:sp>
      <p:sp>
        <p:nvSpPr>
          <p:cNvPr id="3" name="Espace réservé du contenu 2">
            <a:extLst>
              <a:ext uri="{FF2B5EF4-FFF2-40B4-BE49-F238E27FC236}">
                <a16:creationId xmlns:a16="http://schemas.microsoft.com/office/drawing/2014/main" id="{E0D93CF9-1768-45E7-9D13-45B98F8EC793}"/>
              </a:ext>
            </a:extLst>
          </p:cNvPr>
          <p:cNvSpPr>
            <a:spLocks noGrp="1"/>
          </p:cNvSpPr>
          <p:nvPr>
            <p:ph idx="1"/>
          </p:nvPr>
        </p:nvSpPr>
        <p:spPr>
          <a:xfrm>
            <a:off x="1253836" y="5285508"/>
            <a:ext cx="3165764" cy="1343891"/>
          </a:xfrm>
        </p:spPr>
        <p:txBody>
          <a:bodyPr>
            <a:normAutofit/>
          </a:bodyPr>
          <a:lstStyle/>
          <a:p>
            <a:pPr marL="0" indent="0">
              <a:buNone/>
            </a:pPr>
            <a:r>
              <a:rPr lang="fr-FR" dirty="0">
                <a:effectLst/>
              </a:rPr>
              <a:t>Open et MNHN en 2023, dans le MOOC sur les SPB</a:t>
            </a:r>
          </a:p>
        </p:txBody>
      </p:sp>
      <p:pic>
        <p:nvPicPr>
          <p:cNvPr id="6" name="Image 5">
            <a:extLst>
              <a:ext uri="{FF2B5EF4-FFF2-40B4-BE49-F238E27FC236}">
                <a16:creationId xmlns:a16="http://schemas.microsoft.com/office/drawing/2014/main" id="{959B889B-F455-DE42-F52B-5BA245CE6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372" y="1428750"/>
            <a:ext cx="7496128" cy="4997418"/>
          </a:xfrm>
          <a:prstGeom prst="rect">
            <a:avLst/>
          </a:prstGeom>
        </p:spPr>
      </p:pic>
    </p:spTree>
    <p:extLst>
      <p:ext uri="{BB962C8B-B14F-4D97-AF65-F5344CB8AC3E}">
        <p14:creationId xmlns:p14="http://schemas.microsoft.com/office/powerpoint/2010/main" val="2682352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CD93FB-CB0A-4324-981D-93A95B73DB9D}"/>
              </a:ext>
            </a:extLst>
          </p:cNvPr>
          <p:cNvSpPr>
            <a:spLocks noGrp="1"/>
          </p:cNvSpPr>
          <p:nvPr>
            <p:ph type="title"/>
          </p:nvPr>
        </p:nvSpPr>
        <p:spPr/>
        <p:txBody>
          <a:bodyPr/>
          <a:lstStyle/>
          <a:p>
            <a:r>
              <a:rPr lang="fr-FR" dirty="0"/>
              <a:t>Quelles compétences ?</a:t>
            </a:r>
          </a:p>
        </p:txBody>
      </p:sp>
      <p:sp>
        <p:nvSpPr>
          <p:cNvPr id="3" name="Espace réservé du contenu 2">
            <a:extLst>
              <a:ext uri="{FF2B5EF4-FFF2-40B4-BE49-F238E27FC236}">
                <a16:creationId xmlns:a16="http://schemas.microsoft.com/office/drawing/2014/main" id="{BB9900E4-4CAA-4F5D-92D2-C7EC604494E7}"/>
              </a:ext>
            </a:extLst>
          </p:cNvPr>
          <p:cNvSpPr>
            <a:spLocks noGrp="1"/>
          </p:cNvSpPr>
          <p:nvPr>
            <p:ph idx="1"/>
          </p:nvPr>
        </p:nvSpPr>
        <p:spPr>
          <a:xfrm>
            <a:off x="1787237" y="2414717"/>
            <a:ext cx="9601200" cy="3614909"/>
          </a:xfrm>
        </p:spPr>
        <p:txBody>
          <a:bodyPr>
            <a:normAutofit/>
          </a:bodyPr>
          <a:lstStyle/>
          <a:p>
            <a:r>
              <a:rPr lang="fr-FR" dirty="0"/>
              <a:t>Construire des protocoles participatifs (méthodologie et attention à la diversité des participants)</a:t>
            </a:r>
          </a:p>
          <a:p>
            <a:r>
              <a:rPr lang="fr-FR" dirty="0"/>
              <a:t>Gérer les données en intégrant la question de la diffusion au grand public (accès aux données, datavisualisation, etc.)</a:t>
            </a:r>
          </a:p>
          <a:p>
            <a:r>
              <a:rPr lang="fr-FR" dirty="0"/>
              <a:t>Savoir transmettre les savoirs nécessaires à la participation (didactique des sciences et médiation scientifique)</a:t>
            </a:r>
          </a:p>
          <a:p>
            <a:r>
              <a:rPr lang="fr-FR" dirty="0"/>
              <a:t>Savoir animer des groupes de participants (Outils participatifs et d’animation de groupe, restitution)</a:t>
            </a:r>
          </a:p>
          <a:p>
            <a:r>
              <a:rPr lang="fr-FR" dirty="0"/>
              <a:t>Savoir diffuser les résultats (visibilité, organisation des savoirs, etc.)</a:t>
            </a:r>
          </a:p>
          <a:p>
            <a:endParaRPr lang="fr-FR" dirty="0"/>
          </a:p>
        </p:txBody>
      </p:sp>
    </p:spTree>
    <p:extLst>
      <p:ext uri="{BB962C8B-B14F-4D97-AF65-F5344CB8AC3E}">
        <p14:creationId xmlns:p14="http://schemas.microsoft.com/office/powerpoint/2010/main" val="36312788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Engagement et motivation</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Des chercheurs</a:t>
            </a:r>
          </a:p>
        </p:txBody>
      </p:sp>
    </p:spTree>
    <p:extLst>
      <p:ext uri="{BB962C8B-B14F-4D97-AF65-F5344CB8AC3E}">
        <p14:creationId xmlns:p14="http://schemas.microsoft.com/office/powerpoint/2010/main" val="1071263242"/>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Objectifs et motivation</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pPr marL="0" indent="0">
              <a:buNone/>
            </a:pPr>
            <a:r>
              <a:rPr lang="fr-FR" dirty="0"/>
              <a:t>Pourquoi faire un projet de SRP : </a:t>
            </a:r>
          </a:p>
          <a:p>
            <a:r>
              <a:rPr lang="fr-FR" dirty="0"/>
              <a:t>1. Produire de nouvelles connaissances</a:t>
            </a:r>
          </a:p>
          <a:p>
            <a:r>
              <a:rPr lang="fr-FR" dirty="0"/>
              <a:t>2. faire apprendre</a:t>
            </a:r>
          </a:p>
          <a:p>
            <a:r>
              <a:rPr lang="fr-FR" dirty="0"/>
              <a:t>3. avoir un effet sur la participation civique</a:t>
            </a:r>
          </a:p>
          <a:p>
            <a:endParaRPr lang="fr-FR" dirty="0"/>
          </a:p>
        </p:txBody>
      </p:sp>
    </p:spTree>
    <p:extLst>
      <p:ext uri="{BB962C8B-B14F-4D97-AF65-F5344CB8AC3E}">
        <p14:creationId xmlns:p14="http://schemas.microsoft.com/office/powerpoint/2010/main" val="33861422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Produire de nouvelles connaissances</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r>
              <a:rPr lang="fr-FR" dirty="0"/>
              <a:t>Baptiste </a:t>
            </a:r>
            <a:r>
              <a:rPr lang="fr-FR" dirty="0" err="1"/>
              <a:t>Bedessem</a:t>
            </a:r>
            <a:r>
              <a:rPr lang="fr-FR" dirty="0"/>
              <a:t> (Colloque Enjeux Ethiques des Sciences et Recherches participatives) : les chercheurs pensent que leurs recherches sont moins l’occasion de produire de nouvelles connaissances scientifiques que de faire apprendre diverses connaissances aux participants et que d’avoir un levier d’action publique.</a:t>
            </a:r>
          </a:p>
          <a:p>
            <a:endParaRPr lang="fr-FR" dirty="0"/>
          </a:p>
          <a:p>
            <a:r>
              <a:rPr lang="fr-FR" dirty="0"/>
              <a:t>Enjeux d’évaluation : Problème si ces recherches sont moins reconnues.</a:t>
            </a:r>
          </a:p>
          <a:p>
            <a:endParaRPr lang="fr-FR" dirty="0"/>
          </a:p>
          <a:p>
            <a:endParaRPr lang="fr-FR" dirty="0"/>
          </a:p>
        </p:txBody>
      </p:sp>
    </p:spTree>
    <p:extLst>
      <p:ext uri="{BB962C8B-B14F-4D97-AF65-F5344CB8AC3E}">
        <p14:creationId xmlns:p14="http://schemas.microsoft.com/office/powerpoint/2010/main" val="301643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économique</a:t>
            </a:r>
          </a:p>
        </p:txBody>
      </p:sp>
      <p:pic>
        <p:nvPicPr>
          <p:cNvPr id="1026" name="Picture 2" descr="graphs showing rate of volunteer contributions compared to professional contributions">
            <a:extLst>
              <a:ext uri="{FF2B5EF4-FFF2-40B4-BE49-F238E27FC236}">
                <a16:creationId xmlns:a16="http://schemas.microsoft.com/office/drawing/2014/main" id="{D4A8E622-4A80-8DF5-632C-F8E49652D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377" y="1666037"/>
            <a:ext cx="5538521" cy="372323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E0BF2B3-6BEC-CF1F-82D8-EC9B48453D60}"/>
              </a:ext>
            </a:extLst>
          </p:cNvPr>
          <p:cNvSpPr txBox="1"/>
          <p:nvPr/>
        </p:nvSpPr>
        <p:spPr>
          <a:xfrm>
            <a:off x="5479086" y="3899514"/>
            <a:ext cx="6205116" cy="1923604"/>
          </a:xfrm>
          <a:prstGeom prst="rect">
            <a:avLst/>
          </a:prstGeom>
          <a:noFill/>
        </p:spPr>
        <p:txBody>
          <a:bodyPr wrap="square">
            <a:spAutoFit/>
          </a:bodyPr>
          <a:lstStyle/>
          <a:p>
            <a:pPr rtl="0">
              <a:spcBef>
                <a:spcPts val="0"/>
              </a:spcBef>
              <a:spcAft>
                <a:spcPts val="0"/>
              </a:spcAft>
            </a:pPr>
            <a:r>
              <a:rPr lang="en-US" sz="1400" b="0" i="0" u="none" strike="noStrike" dirty="0">
                <a:solidFill>
                  <a:schemeClr val="tx1">
                    <a:lumMod val="75000"/>
                    <a:lumOff val="25000"/>
                  </a:schemeClr>
                </a:solidFill>
                <a:effectLst/>
                <a:latin typeface="+mj-lt"/>
              </a:rPr>
              <a:t>In a study of </a:t>
            </a:r>
            <a:r>
              <a:rPr lang="en-US" sz="1400" b="1" i="0" u="none" strike="noStrike" dirty="0">
                <a:solidFill>
                  <a:schemeClr val="tx1">
                    <a:lumMod val="75000"/>
                    <a:lumOff val="25000"/>
                  </a:schemeClr>
                </a:solidFill>
                <a:effectLst/>
                <a:latin typeface="+mj-lt"/>
              </a:rPr>
              <a:t>338 </a:t>
            </a:r>
            <a:r>
              <a:rPr lang="en-US" sz="1400" b="0" i="0" u="none" strike="noStrike" dirty="0">
                <a:solidFill>
                  <a:schemeClr val="tx1">
                    <a:lumMod val="75000"/>
                    <a:lumOff val="25000"/>
                  </a:schemeClr>
                </a:solidFill>
                <a:effectLst/>
                <a:latin typeface="+mj-lt"/>
              </a:rPr>
              <a:t>citizen science projects: </a:t>
            </a:r>
            <a:r>
              <a:rPr lang="en-US" sz="1400" b="1" i="0" u="none" strike="noStrike" dirty="0">
                <a:solidFill>
                  <a:schemeClr val="tx1">
                    <a:lumMod val="75000"/>
                    <a:lumOff val="25000"/>
                  </a:schemeClr>
                </a:solidFill>
                <a:effectLst/>
                <a:latin typeface="+mj-lt"/>
              </a:rPr>
              <a:t>1.3–2.3 million </a:t>
            </a:r>
            <a:r>
              <a:rPr lang="en-US" sz="1400" b="0" i="0" u="none" strike="noStrike" dirty="0">
                <a:solidFill>
                  <a:schemeClr val="tx1">
                    <a:lumMod val="75000"/>
                    <a:lumOff val="25000"/>
                  </a:schemeClr>
                </a:solidFill>
                <a:effectLst/>
                <a:latin typeface="+mj-lt"/>
              </a:rPr>
              <a:t>citizen scientists  had an economic value of </a:t>
            </a:r>
            <a:r>
              <a:rPr lang="en-US" sz="1400" b="1" i="0" u="none" strike="noStrike" dirty="0">
                <a:solidFill>
                  <a:schemeClr val="tx1">
                    <a:lumMod val="75000"/>
                    <a:lumOff val="25000"/>
                  </a:schemeClr>
                </a:solidFill>
                <a:effectLst/>
                <a:latin typeface="+mj-lt"/>
              </a:rPr>
              <a:t>$2.5 billion </a:t>
            </a:r>
            <a:r>
              <a:rPr lang="en-US" sz="1400" b="0" i="0" u="none" strike="noStrike" dirty="0">
                <a:solidFill>
                  <a:schemeClr val="tx1">
                    <a:lumMod val="75000"/>
                    <a:lumOff val="25000"/>
                  </a:schemeClr>
                </a:solidFill>
                <a:effectLst/>
                <a:latin typeface="+mj-lt"/>
              </a:rPr>
              <a:t>per year.  </a:t>
            </a:r>
          </a:p>
          <a:p>
            <a:pPr rtl="0">
              <a:spcBef>
                <a:spcPts val="0"/>
              </a:spcBef>
              <a:spcAft>
                <a:spcPts val="0"/>
              </a:spcAft>
            </a:pPr>
            <a:endParaRPr lang="en-US" sz="1400" b="0" dirty="0">
              <a:solidFill>
                <a:schemeClr val="tx1">
                  <a:lumMod val="75000"/>
                  <a:lumOff val="25000"/>
                </a:schemeClr>
              </a:solidFill>
              <a:effectLst/>
              <a:latin typeface="+mj-lt"/>
            </a:endParaRPr>
          </a:p>
          <a:p>
            <a:pPr rtl="0">
              <a:spcBef>
                <a:spcPts val="560"/>
              </a:spcBef>
              <a:spcAft>
                <a:spcPts val="0"/>
              </a:spcAft>
            </a:pPr>
            <a:br>
              <a:rPr lang="en-US" dirty="0"/>
            </a:br>
            <a:r>
              <a:rPr lang="en-US" dirty="0">
                <a:solidFill>
                  <a:schemeClr val="tx1">
                    <a:lumMod val="75000"/>
                    <a:lumOff val="25000"/>
                  </a:schemeClr>
                </a:solidFill>
              </a:rPr>
              <a:t>Source : </a:t>
            </a:r>
            <a:r>
              <a:rPr lang="en-US" sz="1800" b="0" i="1" u="none" strike="noStrike" dirty="0">
                <a:solidFill>
                  <a:schemeClr val="tx1">
                    <a:lumMod val="75000"/>
                    <a:lumOff val="25000"/>
                  </a:schemeClr>
                </a:solidFill>
                <a:effectLst/>
                <a:latin typeface="Arial" panose="020B0604020202020204" pitchFamily="34" charset="0"/>
              </a:rPr>
              <a:t>P</a:t>
            </a:r>
            <a:r>
              <a:rPr lang="en-US" sz="1800" b="0" i="1" u="none" strike="noStrike" dirty="0">
                <a:solidFill>
                  <a:schemeClr val="tx1">
                    <a:lumMod val="75000"/>
                    <a:lumOff val="25000"/>
                  </a:schemeClr>
                </a:solidFill>
                <a:effectLst/>
                <a:latin typeface="Nunito" pitchFamily="2" charset="0"/>
              </a:rPr>
              <a:t>arrish, Julia. University of Washington (2014), cite dans la </a:t>
            </a:r>
            <a:r>
              <a:rPr lang="en-US" dirty="0" err="1">
                <a:solidFill>
                  <a:schemeClr val="tx1">
                    <a:lumMod val="75000"/>
                    <a:lumOff val="25000"/>
                  </a:schemeClr>
                </a:solidFill>
              </a:rPr>
              <a:t>Présentation</a:t>
            </a:r>
            <a:r>
              <a:rPr lang="en-US" dirty="0">
                <a:solidFill>
                  <a:schemeClr val="tx1">
                    <a:lumMod val="75000"/>
                    <a:lumOff val="25000"/>
                  </a:schemeClr>
                </a:solidFill>
              </a:rPr>
              <a:t>  </a:t>
            </a:r>
            <a:r>
              <a:rPr lang="en-US" dirty="0" err="1">
                <a:solidFill>
                  <a:schemeClr val="tx1">
                    <a:lumMod val="75000"/>
                    <a:lumOff val="25000"/>
                  </a:schemeClr>
                </a:solidFill>
              </a:rPr>
              <a:t>SciStarter</a:t>
            </a:r>
            <a:r>
              <a:rPr lang="en-US" dirty="0">
                <a:solidFill>
                  <a:schemeClr val="tx1">
                    <a:lumMod val="75000"/>
                    <a:lumOff val="25000"/>
                  </a:schemeClr>
                </a:solidFill>
              </a:rPr>
              <a:t>, 14 sept 2022, Webinar LIBER-</a:t>
            </a:r>
            <a:r>
              <a:rPr lang="en-US" dirty="0" err="1">
                <a:solidFill>
                  <a:schemeClr val="tx1">
                    <a:lumMod val="75000"/>
                    <a:lumOff val="25000"/>
                  </a:schemeClr>
                </a:solidFill>
              </a:rPr>
              <a:t>SciStarter</a:t>
            </a:r>
            <a:endParaRPr lang="fr-FR" dirty="0">
              <a:solidFill>
                <a:schemeClr val="tx1">
                  <a:lumMod val="75000"/>
                  <a:lumOff val="25000"/>
                </a:schemeClr>
              </a:solidFill>
            </a:endParaRPr>
          </a:p>
        </p:txBody>
      </p:sp>
    </p:spTree>
    <p:extLst>
      <p:ext uri="{BB962C8B-B14F-4D97-AF65-F5344CB8AC3E}">
        <p14:creationId xmlns:p14="http://schemas.microsoft.com/office/powerpoint/2010/main" val="12036805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Faire apprendre</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1917404"/>
            <a:ext cx="9601200" cy="3997036"/>
          </a:xfrm>
        </p:spPr>
        <p:txBody>
          <a:bodyPr>
            <a:normAutofit fontScale="92500" lnSpcReduction="20000"/>
          </a:bodyPr>
          <a:lstStyle/>
          <a:p>
            <a:r>
              <a:rPr lang="fr-FR" dirty="0"/>
              <a:t>Sur le thème de la recherche : </a:t>
            </a:r>
          </a:p>
          <a:p>
            <a:pPr lvl="1"/>
            <a:r>
              <a:rPr lang="fr-FR" dirty="0"/>
              <a:t>mon enfant reconnaît maintenant les papillons, etc.</a:t>
            </a:r>
          </a:p>
          <a:p>
            <a:pPr lvl="1"/>
            <a:r>
              <a:rPr lang="fr-FR" dirty="0"/>
              <a:t>J’ai conscience des enjeux relatifs à la biodiversité</a:t>
            </a:r>
          </a:p>
          <a:p>
            <a:pPr lvl="1"/>
            <a:r>
              <a:rPr lang="fr-FR" dirty="0"/>
              <a:t>J’ai idée de ce que je peux faire pour changer mes pratiques </a:t>
            </a:r>
          </a:p>
          <a:p>
            <a:endParaRPr lang="fr-FR" dirty="0"/>
          </a:p>
          <a:p>
            <a:r>
              <a:rPr lang="fr-FR" dirty="0"/>
              <a:t>Sur la science elle-même : </a:t>
            </a:r>
            <a:r>
              <a:rPr lang="fr-FR" dirty="0" err="1"/>
              <a:t>research</a:t>
            </a:r>
            <a:r>
              <a:rPr lang="fr-FR" dirty="0"/>
              <a:t> </a:t>
            </a:r>
            <a:r>
              <a:rPr lang="fr-FR" dirty="0" err="1"/>
              <a:t>literacy</a:t>
            </a:r>
            <a:r>
              <a:rPr lang="fr-FR" dirty="0"/>
              <a:t> / science </a:t>
            </a:r>
            <a:r>
              <a:rPr lang="fr-FR" dirty="0" err="1"/>
              <a:t>literacy</a:t>
            </a:r>
            <a:endParaRPr lang="fr-FR" dirty="0"/>
          </a:p>
          <a:p>
            <a:pPr lvl="1"/>
            <a:r>
              <a:rPr lang="fr-FR" dirty="0"/>
              <a:t>Sur ses méthodes</a:t>
            </a:r>
          </a:p>
          <a:p>
            <a:pPr lvl="1"/>
            <a:r>
              <a:rPr lang="fr-FR" dirty="0"/>
              <a:t>Sur le rôle des scientifiques</a:t>
            </a:r>
          </a:p>
          <a:p>
            <a:pPr lvl="1"/>
            <a:r>
              <a:rPr lang="fr-FR" dirty="0"/>
              <a:t>Sur la valeur de la parole scientifique</a:t>
            </a:r>
          </a:p>
          <a:p>
            <a:pPr lvl="1"/>
            <a:endParaRPr lang="fr-FR" dirty="0"/>
          </a:p>
          <a:p>
            <a:r>
              <a:rPr lang="fr-FR" dirty="0"/>
              <a:t>Expérience d’avoir participé</a:t>
            </a:r>
          </a:p>
          <a:p>
            <a:pPr lvl="1"/>
            <a:r>
              <a:rPr lang="fr-FR" dirty="0"/>
              <a:t>A des projets et des décisions locaux</a:t>
            </a:r>
          </a:p>
          <a:p>
            <a:pPr lvl="1"/>
            <a:endParaRPr lang="fr-FR" dirty="0"/>
          </a:p>
        </p:txBody>
      </p:sp>
    </p:spTree>
    <p:extLst>
      <p:ext uri="{BB962C8B-B14F-4D97-AF65-F5344CB8AC3E}">
        <p14:creationId xmlns:p14="http://schemas.microsoft.com/office/powerpoint/2010/main" val="1106451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Faire apprendre</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pPr marL="0" indent="0">
              <a:buNone/>
            </a:pPr>
            <a:r>
              <a:rPr lang="en-US" dirty="0">
                <a:effectLst/>
              </a:rPr>
              <a:t>Jordan, R. C., Gray, S. A., Howe, D. V., Brooks, W. R., &amp; Ehrenfeld, J. G. (2011). Knowledge gain and behavioral change in citizen-science programs. </a:t>
            </a:r>
            <a:r>
              <a:rPr lang="en-US" i="1" dirty="0">
                <a:effectLst/>
              </a:rPr>
              <a:t>Conservation Biology: The Journal of the Society for Conservation Biology</a:t>
            </a:r>
            <a:r>
              <a:rPr lang="en-US" dirty="0">
                <a:effectLst/>
              </a:rPr>
              <a:t>, </a:t>
            </a:r>
            <a:r>
              <a:rPr lang="en-US" i="1" dirty="0">
                <a:effectLst/>
              </a:rPr>
              <a:t>25</a:t>
            </a:r>
            <a:r>
              <a:rPr lang="en-US" dirty="0">
                <a:effectLst/>
              </a:rPr>
              <a:t>(6), 1148‑1154. </a:t>
            </a:r>
            <a:r>
              <a:rPr lang="en-US" dirty="0">
                <a:effectLst/>
                <a:hlinkClick r:id="rId2"/>
              </a:rPr>
              <a:t>https://doi.org/10.1111/j.1523-1739.2011.01745.x</a:t>
            </a:r>
            <a:endParaRPr lang="en-US" dirty="0">
              <a:effectLst/>
            </a:endParaRPr>
          </a:p>
          <a:p>
            <a:pPr marL="0" indent="0">
              <a:buNone/>
            </a:pPr>
            <a:r>
              <a:rPr lang="fr-FR" dirty="0"/>
              <a:t>&gt; montre que les participants acquièrent une une bonne connaissance sur les plantes, mais pas sur le processus scientifique. </a:t>
            </a:r>
          </a:p>
          <a:p>
            <a:pPr marL="0" indent="0">
              <a:buNone/>
            </a:pPr>
            <a:endParaRPr lang="fr-FR" dirty="0"/>
          </a:p>
        </p:txBody>
      </p:sp>
    </p:spTree>
    <p:extLst>
      <p:ext uri="{BB962C8B-B14F-4D97-AF65-F5344CB8AC3E}">
        <p14:creationId xmlns:p14="http://schemas.microsoft.com/office/powerpoint/2010/main" val="1376808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Avoir un effet sur la participation civique</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r>
              <a:rPr lang="fr-FR" dirty="0"/>
              <a:t>Sur les actions des individus : Voir les effets des projets SRP sur les actions de protection de l’environnement. </a:t>
            </a:r>
          </a:p>
          <a:p>
            <a:pPr lvl="1"/>
            <a:r>
              <a:rPr lang="en-US" dirty="0" err="1">
                <a:effectLst/>
              </a:rPr>
              <a:t>Deguines</a:t>
            </a:r>
            <a:r>
              <a:rPr lang="en-US" dirty="0">
                <a:effectLst/>
              </a:rPr>
              <a:t>, N., </a:t>
            </a:r>
            <a:r>
              <a:rPr lang="en-US" dirty="0" err="1">
                <a:effectLst/>
              </a:rPr>
              <a:t>Princé</a:t>
            </a:r>
            <a:r>
              <a:rPr lang="en-US" dirty="0">
                <a:effectLst/>
              </a:rPr>
              <a:t>, K., </a:t>
            </a:r>
            <a:r>
              <a:rPr lang="en-US" dirty="0" err="1">
                <a:effectLst/>
              </a:rPr>
              <a:t>Prévot</a:t>
            </a:r>
            <a:r>
              <a:rPr lang="en-US" dirty="0">
                <a:effectLst/>
              </a:rPr>
              <a:t>, A.-C., &amp; Fontaine, B. (2020). Assessing the emergence of pro-biodiversity practices in citizen scientists of a backyard butterfly survey. </a:t>
            </a:r>
            <a:r>
              <a:rPr lang="en-US" i="1" dirty="0">
                <a:effectLst/>
              </a:rPr>
              <a:t>Science of The Total Environment</a:t>
            </a:r>
            <a:r>
              <a:rPr lang="en-US" dirty="0">
                <a:effectLst/>
              </a:rPr>
              <a:t>, </a:t>
            </a:r>
            <a:r>
              <a:rPr lang="en-US" i="1" dirty="0">
                <a:effectLst/>
              </a:rPr>
              <a:t>716</a:t>
            </a:r>
            <a:r>
              <a:rPr lang="en-US" dirty="0">
                <a:effectLst/>
              </a:rPr>
              <a:t>, 136842. </a:t>
            </a:r>
            <a:r>
              <a:rPr lang="en-US" dirty="0">
                <a:effectLst/>
                <a:hlinkClick r:id="rId2"/>
              </a:rPr>
              <a:t>https://doi.org/10.1016/j.scitotenv.2020.136842</a:t>
            </a:r>
            <a:endParaRPr lang="en-US" dirty="0">
              <a:effectLst/>
            </a:endParaRPr>
          </a:p>
          <a:p>
            <a:endParaRPr lang="fr-FR" dirty="0"/>
          </a:p>
          <a:p>
            <a:r>
              <a:rPr lang="fr-FR" dirty="0"/>
              <a:t>Sur les politiques publiques : </a:t>
            </a:r>
          </a:p>
          <a:p>
            <a:pPr lvl="1"/>
            <a:r>
              <a:rPr lang="en-US" dirty="0" err="1">
                <a:effectLst/>
              </a:rPr>
              <a:t>Göbel</a:t>
            </a:r>
            <a:r>
              <a:rPr lang="en-US" dirty="0">
                <a:effectLst/>
              </a:rPr>
              <a:t>, C., </a:t>
            </a:r>
            <a:r>
              <a:rPr lang="en-US" dirty="0" err="1">
                <a:effectLst/>
              </a:rPr>
              <a:t>Nold</a:t>
            </a:r>
            <a:r>
              <a:rPr lang="en-US" dirty="0">
                <a:effectLst/>
              </a:rPr>
              <a:t>, C., </a:t>
            </a:r>
            <a:r>
              <a:rPr lang="en-US" dirty="0" err="1">
                <a:effectLst/>
              </a:rPr>
              <a:t>Berditchevskaia</a:t>
            </a:r>
            <a:r>
              <a:rPr lang="en-US" dirty="0">
                <a:effectLst/>
              </a:rPr>
              <a:t>, A., &amp; </a:t>
            </a:r>
            <a:r>
              <a:rPr lang="en-US" dirty="0" err="1">
                <a:effectLst/>
              </a:rPr>
              <a:t>Haklay</a:t>
            </a:r>
            <a:r>
              <a:rPr lang="en-US" dirty="0">
                <a:effectLst/>
              </a:rPr>
              <a:t>, M. (2019). How Does Citizen Science “Do” Governance? Reflections from the DITOs Project. </a:t>
            </a:r>
            <a:r>
              <a:rPr lang="en-US" i="1" dirty="0">
                <a:effectLst/>
              </a:rPr>
              <a:t>Citizen Science: Theory and Practice</a:t>
            </a:r>
            <a:r>
              <a:rPr lang="en-US" dirty="0">
                <a:effectLst/>
              </a:rPr>
              <a:t>, </a:t>
            </a:r>
            <a:r>
              <a:rPr lang="en-US" i="1" dirty="0">
                <a:effectLst/>
              </a:rPr>
              <a:t>4</a:t>
            </a:r>
            <a:r>
              <a:rPr lang="en-US" dirty="0">
                <a:effectLst/>
              </a:rPr>
              <a:t>(1), Art. 1. </a:t>
            </a:r>
            <a:r>
              <a:rPr lang="en-US" dirty="0">
                <a:effectLst/>
                <a:hlinkClick r:id="rId3"/>
              </a:rPr>
              <a:t>https://doi.org/10.5334/cstp.204</a:t>
            </a:r>
            <a:endParaRPr lang="en-US" dirty="0">
              <a:effectLst/>
            </a:endParaRPr>
          </a:p>
        </p:txBody>
      </p:sp>
    </p:spTree>
    <p:extLst>
      <p:ext uri="{BB962C8B-B14F-4D97-AF65-F5344CB8AC3E}">
        <p14:creationId xmlns:p14="http://schemas.microsoft.com/office/powerpoint/2010/main" val="4110589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140402-B406-DAE9-92D1-C02CA9249061}"/>
              </a:ext>
            </a:extLst>
          </p:cNvPr>
          <p:cNvSpPr>
            <a:spLocks noGrp="1"/>
          </p:cNvSpPr>
          <p:nvPr>
            <p:ph type="title"/>
          </p:nvPr>
        </p:nvSpPr>
        <p:spPr/>
        <p:txBody>
          <a:bodyPr>
            <a:normAutofit/>
          </a:bodyPr>
          <a:lstStyle/>
          <a:p>
            <a:r>
              <a:rPr lang="fr-FR" sz="4000" dirty="0"/>
              <a:t>Participation civique et changement social </a:t>
            </a:r>
          </a:p>
        </p:txBody>
      </p:sp>
      <p:sp>
        <p:nvSpPr>
          <p:cNvPr id="5" name="Espace réservé du texte 4">
            <a:extLst>
              <a:ext uri="{FF2B5EF4-FFF2-40B4-BE49-F238E27FC236}">
                <a16:creationId xmlns:a16="http://schemas.microsoft.com/office/drawing/2014/main" id="{A4632739-AF7D-C54E-3728-EA053D750802}"/>
              </a:ext>
            </a:extLst>
          </p:cNvPr>
          <p:cNvSpPr txBox="1">
            <a:spLocks noGrp="1"/>
          </p:cNvSpPr>
          <p:nvPr>
            <p:ph idx="1"/>
          </p:nvPr>
        </p:nvSpPr>
        <p:spPr>
          <a:xfrm>
            <a:off x="1371600" y="2286000"/>
            <a:ext cx="9938084" cy="4395947"/>
          </a:xfrm>
          <a:prstGeom prst="rect">
            <a:avLst/>
          </a:prstGeom>
          <a:noFill/>
        </p:spPr>
        <p:txBody>
          <a:bodyPr wrap="square">
            <a:spAutoFit/>
          </a:bodyPr>
          <a:lstStyle/>
          <a:p>
            <a:pPr algn="l"/>
            <a:r>
              <a:rPr lang="fr-FR" sz="1900" dirty="0"/>
              <a:t>« Les recherches participatives ne sont pas une simple juxtaposition de méthodes, mais une perspective de recherche visant des objectifs : de production des connaissances dans des rapports plus égalitaires, et de changement social selon des valeurs humanistes.  » Source :  </a:t>
            </a:r>
            <a:r>
              <a:rPr lang="fr-FR" sz="1900" dirty="0">
                <a:hlinkClick r:id="rId2"/>
              </a:rPr>
              <a:t>https://scienceetbiencommun.pressbooks.pub/projetthese/chapter/methodes-de-recherche-participative-recherche-action-et-sciences-citoyennes/</a:t>
            </a:r>
            <a:r>
              <a:rPr lang="fr-FR" sz="1900" dirty="0"/>
              <a:t>)</a:t>
            </a:r>
          </a:p>
          <a:p>
            <a:pPr algn="l"/>
            <a:endParaRPr lang="fr-FR" sz="1900" dirty="0"/>
          </a:p>
          <a:p>
            <a:r>
              <a:rPr lang="fr-FR" sz="1900" dirty="0"/>
              <a:t>« Patricia </a:t>
            </a:r>
            <a:r>
              <a:rPr lang="fr-FR" sz="1900" dirty="0" err="1"/>
              <a:t>Maguire</a:t>
            </a:r>
            <a:r>
              <a:rPr lang="fr-FR" sz="1900" dirty="0"/>
              <a:t> (1987) distingue trois échelles de changement social sur lesquelles les RP peuvent agir plus ou moins fortement : </a:t>
            </a:r>
          </a:p>
          <a:p>
            <a:pPr lvl="1"/>
            <a:r>
              <a:rPr lang="fr-FR" sz="1900" dirty="0"/>
              <a:t>celle des </a:t>
            </a:r>
            <a:r>
              <a:rPr lang="fr-FR" sz="1900" dirty="0" err="1"/>
              <a:t>participant·es</a:t>
            </a:r>
            <a:r>
              <a:rPr lang="fr-FR" sz="1900" dirty="0"/>
              <a:t> (confiance, conscience critique, politisation) ; </a:t>
            </a:r>
          </a:p>
          <a:p>
            <a:pPr lvl="1"/>
            <a:r>
              <a:rPr lang="fr-FR" sz="1900" dirty="0"/>
              <a:t>celle des communautés locales (amélioration des conditions de vie, renforcement du tissu associatif et militant) ; </a:t>
            </a:r>
          </a:p>
          <a:p>
            <a:pPr lvl="1"/>
            <a:r>
              <a:rPr lang="fr-FR" sz="1900" dirty="0"/>
              <a:t>et celle de la société plus largement (transformation des structures de pouvoir). » </a:t>
            </a:r>
          </a:p>
          <a:p>
            <a:r>
              <a:rPr lang="fr-FR" sz="1900" dirty="0" err="1"/>
              <a:t>Godrie</a:t>
            </a:r>
            <a:r>
              <a:rPr lang="fr-FR" sz="1900" dirty="0"/>
              <a:t>, B., Juan, M. &amp; Carrel, M. (2022). </a:t>
            </a:r>
          </a:p>
        </p:txBody>
      </p:sp>
    </p:spTree>
    <p:extLst>
      <p:ext uri="{BB962C8B-B14F-4D97-AF65-F5344CB8AC3E}">
        <p14:creationId xmlns:p14="http://schemas.microsoft.com/office/powerpoint/2010/main" val="3693826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Engagement et motivation</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Des publics</a:t>
            </a:r>
          </a:p>
        </p:txBody>
      </p:sp>
    </p:spTree>
    <p:extLst>
      <p:ext uri="{BB962C8B-B14F-4D97-AF65-F5344CB8AC3E}">
        <p14:creationId xmlns:p14="http://schemas.microsoft.com/office/powerpoint/2010/main" val="704368529"/>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EB05A-BE65-4DEE-91C0-4C4160B1F3CA}"/>
              </a:ext>
            </a:extLst>
          </p:cNvPr>
          <p:cNvSpPr>
            <a:spLocks noGrp="1"/>
          </p:cNvSpPr>
          <p:nvPr>
            <p:ph type="title"/>
          </p:nvPr>
        </p:nvSpPr>
        <p:spPr/>
        <p:txBody>
          <a:bodyPr/>
          <a:lstStyle/>
          <a:p>
            <a:r>
              <a:rPr lang="fr-FR" dirty="0"/>
              <a:t>Engagement des participants</a:t>
            </a:r>
          </a:p>
        </p:txBody>
      </p:sp>
      <p:sp>
        <p:nvSpPr>
          <p:cNvPr id="3" name="Espace réservé du contenu 2">
            <a:extLst>
              <a:ext uri="{FF2B5EF4-FFF2-40B4-BE49-F238E27FC236}">
                <a16:creationId xmlns:a16="http://schemas.microsoft.com/office/drawing/2014/main" id="{7783E0AC-A12A-4187-A302-D03D152DB218}"/>
              </a:ext>
            </a:extLst>
          </p:cNvPr>
          <p:cNvSpPr>
            <a:spLocks noGrp="1"/>
          </p:cNvSpPr>
          <p:nvPr>
            <p:ph idx="1"/>
          </p:nvPr>
        </p:nvSpPr>
        <p:spPr/>
        <p:txBody>
          <a:bodyPr>
            <a:normAutofit fontScale="92500" lnSpcReduction="10000"/>
          </a:bodyPr>
          <a:lstStyle/>
          <a:p>
            <a:r>
              <a:rPr lang="en-US" dirty="0"/>
              <a:t>90 % </a:t>
            </a:r>
            <a:r>
              <a:rPr lang="en-US" dirty="0" err="1"/>
              <a:t>d’inscrits</a:t>
            </a:r>
            <a:r>
              <a:rPr lang="en-US" dirty="0"/>
              <a:t> ne participant pas</a:t>
            </a:r>
          </a:p>
          <a:p>
            <a:r>
              <a:rPr lang="en-US" dirty="0"/>
              <a:t>9% </a:t>
            </a:r>
            <a:r>
              <a:rPr lang="en-US" dirty="0" err="1"/>
              <a:t>contribuent</a:t>
            </a:r>
            <a:r>
              <a:rPr lang="en-US" dirty="0"/>
              <a:t> </a:t>
            </a:r>
            <a:r>
              <a:rPr lang="en-US" dirty="0" err="1"/>
              <a:t>peu</a:t>
            </a:r>
            <a:r>
              <a:rPr lang="en-US" dirty="0"/>
              <a:t> </a:t>
            </a:r>
            <a:r>
              <a:rPr lang="en-US" dirty="0" err="1"/>
              <a:t>ou</a:t>
            </a:r>
            <a:r>
              <a:rPr lang="en-US" dirty="0"/>
              <a:t> de manière </a:t>
            </a:r>
            <a:r>
              <a:rPr lang="en-US" dirty="0" err="1"/>
              <a:t>irrégulière</a:t>
            </a:r>
            <a:endParaRPr lang="en-US" dirty="0"/>
          </a:p>
          <a:p>
            <a:r>
              <a:rPr lang="en-US" dirty="0"/>
              <a:t>1% </a:t>
            </a:r>
            <a:r>
              <a:rPr lang="en-US" dirty="0" err="1"/>
              <a:t>contribuent</a:t>
            </a:r>
            <a:r>
              <a:rPr lang="en-US" dirty="0"/>
              <a:t> </a:t>
            </a:r>
            <a:r>
              <a:rPr lang="en-US" dirty="0" err="1"/>
              <a:t>souvent</a:t>
            </a:r>
            <a:r>
              <a:rPr lang="en-US" dirty="0"/>
              <a:t> et de manière </a:t>
            </a:r>
            <a:r>
              <a:rPr lang="en-US" dirty="0" err="1"/>
              <a:t>régulière</a:t>
            </a:r>
            <a:endParaRPr lang="en-US" dirty="0"/>
          </a:p>
          <a:p>
            <a:endParaRPr lang="en-US" dirty="0"/>
          </a:p>
          <a:p>
            <a:endParaRPr lang="en-US" dirty="0"/>
          </a:p>
          <a:p>
            <a:pPr marL="0" indent="0">
              <a:buNone/>
            </a:pPr>
            <a:r>
              <a:rPr lang="en-US" dirty="0"/>
              <a:t>"</a:t>
            </a:r>
            <a:r>
              <a:rPr lang="en-US" i="1" dirty="0"/>
              <a:t>On the other hand, participation inequality demonstrates that most volunteers' depth of engagement is limited and even in the most successful projects that report high numbers of registered participants, the actual number of those who are highly engaged is small</a:t>
            </a:r>
            <a:r>
              <a:rPr lang="en-US" dirty="0"/>
              <a:t>."p.58 </a:t>
            </a:r>
            <a:r>
              <a:rPr lang="fr-FR" dirty="0" err="1">
                <a:effectLst/>
              </a:rPr>
              <a:t>Haklay</a:t>
            </a:r>
            <a:r>
              <a:rPr lang="fr-FR" dirty="0">
                <a:effectLst/>
              </a:rPr>
              <a:t>, M. (2018). </a:t>
            </a:r>
            <a:r>
              <a:rPr lang="fr-FR" dirty="0" err="1">
                <a:effectLst/>
              </a:rPr>
              <a:t>Participatory</a:t>
            </a:r>
            <a:r>
              <a:rPr lang="fr-FR" dirty="0">
                <a:effectLst/>
              </a:rPr>
              <a:t> </a:t>
            </a:r>
            <a:r>
              <a:rPr lang="fr-FR" dirty="0" err="1">
                <a:effectLst/>
              </a:rPr>
              <a:t>citizen</a:t>
            </a:r>
            <a:r>
              <a:rPr lang="fr-FR" dirty="0">
                <a:effectLst/>
              </a:rPr>
              <a:t> science. In M. </a:t>
            </a:r>
            <a:r>
              <a:rPr lang="fr-FR" dirty="0" err="1">
                <a:effectLst/>
              </a:rPr>
              <a:t>Haklay</a:t>
            </a:r>
            <a:r>
              <a:rPr lang="fr-FR" dirty="0">
                <a:effectLst/>
              </a:rPr>
              <a:t>, S. Hecker, A. </a:t>
            </a:r>
            <a:r>
              <a:rPr lang="fr-FR" dirty="0" err="1">
                <a:effectLst/>
              </a:rPr>
              <a:t>Bowser</a:t>
            </a:r>
            <a:r>
              <a:rPr lang="fr-FR" dirty="0">
                <a:effectLst/>
              </a:rPr>
              <a:t>, Z. </a:t>
            </a:r>
            <a:r>
              <a:rPr lang="fr-FR" dirty="0" err="1">
                <a:effectLst/>
              </a:rPr>
              <a:t>Makuch</a:t>
            </a:r>
            <a:r>
              <a:rPr lang="fr-FR" dirty="0">
                <a:effectLst/>
              </a:rPr>
              <a:t>, J. Vogel, &amp; A. Bonn (</a:t>
            </a:r>
            <a:r>
              <a:rPr lang="fr-FR" dirty="0" err="1">
                <a:effectLst/>
              </a:rPr>
              <a:t>Éds</a:t>
            </a:r>
            <a:r>
              <a:rPr lang="fr-FR" dirty="0">
                <a:effectLst/>
              </a:rPr>
              <a:t>.), </a:t>
            </a:r>
            <a:r>
              <a:rPr lang="fr-FR" i="1" dirty="0">
                <a:effectLst/>
              </a:rPr>
              <a:t>Citizen Science</a:t>
            </a:r>
            <a:r>
              <a:rPr lang="fr-FR" dirty="0">
                <a:effectLst/>
              </a:rPr>
              <a:t> (p. 52‑62). UCL </a:t>
            </a:r>
            <a:r>
              <a:rPr lang="fr-FR" dirty="0" err="1">
                <a:effectLst/>
              </a:rPr>
              <a:t>Press</a:t>
            </a:r>
            <a:r>
              <a:rPr lang="fr-FR" dirty="0">
                <a:effectLst/>
              </a:rPr>
              <a:t>. </a:t>
            </a:r>
            <a:r>
              <a:rPr lang="fr-FR" dirty="0">
                <a:effectLst/>
                <a:hlinkClick r:id="rId2"/>
              </a:rPr>
              <a:t>https://www.jstor.org/stable/j.ctv550cf2.11</a:t>
            </a:r>
            <a:endParaRPr lang="fr-FR" dirty="0">
              <a:effectLst/>
            </a:endParaRPr>
          </a:p>
          <a:p>
            <a:pPr marL="0" indent="0">
              <a:buNone/>
            </a:pPr>
            <a:endParaRPr lang="fr-FR" dirty="0"/>
          </a:p>
        </p:txBody>
      </p:sp>
    </p:spTree>
    <p:extLst>
      <p:ext uri="{BB962C8B-B14F-4D97-AF65-F5344CB8AC3E}">
        <p14:creationId xmlns:p14="http://schemas.microsoft.com/office/powerpoint/2010/main" val="39232601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F79232B-0829-4E18-9D9B-81536867B779}"/>
              </a:ext>
            </a:extLst>
          </p:cNvPr>
          <p:cNvSpPr>
            <a:spLocks noGrp="1"/>
          </p:cNvSpPr>
          <p:nvPr>
            <p:ph type="title"/>
          </p:nvPr>
        </p:nvSpPr>
        <p:spPr>
          <a:xfrm>
            <a:off x="8477250" y="603504"/>
            <a:ext cx="3144774" cy="1645920"/>
          </a:xfrm>
        </p:spPr>
        <p:txBody>
          <a:bodyPr anchor="b">
            <a:normAutofit fontScale="90000"/>
          </a:bodyPr>
          <a:lstStyle/>
          <a:p>
            <a:r>
              <a:rPr lang="en-US" dirty="0"/>
              <a:t>La motivation</a:t>
            </a:r>
            <a:br>
              <a:rPr lang="en-US" dirty="0"/>
            </a:br>
            <a:endParaRPr lang="en-US" dirty="0"/>
          </a:p>
        </p:txBody>
      </p:sp>
      <p:sp>
        <p:nvSpPr>
          <p:cNvPr id="3" name="Espace réservé du texte 2">
            <a:extLst>
              <a:ext uri="{FF2B5EF4-FFF2-40B4-BE49-F238E27FC236}">
                <a16:creationId xmlns:a16="http://schemas.microsoft.com/office/drawing/2014/main" id="{3F989BFC-82F9-4283-BE55-0D067DEAAA91}"/>
              </a:ext>
            </a:extLst>
          </p:cNvPr>
          <p:cNvSpPr>
            <a:spLocks noGrp="1"/>
          </p:cNvSpPr>
          <p:nvPr>
            <p:ph type="body" sz="half" idx="2"/>
          </p:nvPr>
        </p:nvSpPr>
        <p:spPr>
          <a:xfrm>
            <a:off x="8477250" y="2386584"/>
            <a:ext cx="3144774" cy="3511296"/>
          </a:xfrm>
        </p:spPr>
        <p:txBody>
          <a:bodyPr>
            <a:normAutofit/>
          </a:bodyPr>
          <a:lstStyle/>
          <a:p>
            <a:r>
              <a:rPr lang="fr-FR" dirty="0"/>
              <a:t>Source : </a:t>
            </a:r>
            <a:r>
              <a:rPr lang="fr-FR" dirty="0">
                <a:hlinkClick r:id="rId2"/>
              </a:rPr>
              <a:t>https://blog.scommc.fr/quon-ne-vous-dit-pas-sur-la-motivation/</a:t>
            </a:r>
            <a:endParaRPr lang="fr-FR" dirty="0"/>
          </a:p>
          <a:p>
            <a:endParaRPr lang="fr-FR" dirty="0"/>
          </a:p>
        </p:txBody>
      </p:sp>
      <p:sp>
        <p:nvSpPr>
          <p:cNvPr id="4" name="Espace réservé du numéro de diapositive 3" hidden="1">
            <a:extLst>
              <a:ext uri="{FF2B5EF4-FFF2-40B4-BE49-F238E27FC236}">
                <a16:creationId xmlns:a16="http://schemas.microsoft.com/office/drawing/2014/main" id="{DF68B80F-5936-4D93-9670-06AAC4055DA0}"/>
              </a:ext>
            </a:extLst>
          </p:cNvPr>
          <p:cNvSpPr>
            <a:spLocks noGrp="1"/>
          </p:cNvSpPr>
          <p:nvPr>
            <p:ph type="sldNum" sz="quarter" idx="12"/>
          </p:nvPr>
        </p:nvSpPr>
        <p:spPr/>
        <p:txBody>
          <a:bodyPr/>
          <a:lstStyle/>
          <a:p>
            <a:pPr>
              <a:spcAft>
                <a:spcPts val="600"/>
              </a:spcAft>
            </a:pPr>
            <a:fld id="{00000000-1234-1234-1234-123412341234}" type="slidenum">
              <a:rPr lang="en" smtClean="0">
                <a:latin typeface="Vidaloka"/>
                <a:ea typeface="Vidaloka"/>
                <a:cs typeface="Vidaloka"/>
                <a:sym typeface="Vidaloka"/>
              </a:rPr>
              <a:pPr>
                <a:spcAft>
                  <a:spcPts val="600"/>
                </a:spcAft>
              </a:pPr>
              <a:t>76</a:t>
            </a:fld>
            <a:endParaRPr lang="en">
              <a:latin typeface="Vidaloka"/>
              <a:ea typeface="Vidaloka"/>
              <a:cs typeface="Vidaloka"/>
              <a:sym typeface="Vidaloka"/>
            </a:endParaRPr>
          </a:p>
        </p:txBody>
      </p:sp>
      <p:pic>
        <p:nvPicPr>
          <p:cNvPr id="15362" name="Picture 2">
            <a:extLst>
              <a:ext uri="{FF2B5EF4-FFF2-40B4-BE49-F238E27FC236}">
                <a16:creationId xmlns:a16="http://schemas.microsoft.com/office/drawing/2014/main" id="{CB9635C7-220D-45B1-A1AF-9755DD6DE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25" y="1226561"/>
            <a:ext cx="7515225"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1314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F79232B-0829-4E18-9D9B-81536867B779}"/>
              </a:ext>
            </a:extLst>
          </p:cNvPr>
          <p:cNvSpPr>
            <a:spLocks noGrp="1"/>
          </p:cNvSpPr>
          <p:nvPr>
            <p:ph type="title"/>
          </p:nvPr>
        </p:nvSpPr>
        <p:spPr>
          <a:xfrm>
            <a:off x="1066800" y="642594"/>
            <a:ext cx="10058400" cy="1371600"/>
          </a:xfrm>
        </p:spPr>
        <p:txBody>
          <a:bodyPr anchor="ctr">
            <a:normAutofit/>
          </a:bodyPr>
          <a:lstStyle/>
          <a:p>
            <a:r>
              <a:rPr lang="en-US" dirty="0"/>
              <a:t>La motivation</a:t>
            </a:r>
            <a:br>
              <a:rPr lang="en-US" dirty="0"/>
            </a:br>
            <a:endParaRPr lang="en-US" dirty="0"/>
          </a:p>
        </p:txBody>
      </p:sp>
      <p:pic>
        <p:nvPicPr>
          <p:cNvPr id="17410" name="Picture 2" descr="Image">
            <a:extLst>
              <a:ext uri="{FF2B5EF4-FFF2-40B4-BE49-F238E27FC236}">
                <a16:creationId xmlns:a16="http://schemas.microsoft.com/office/drawing/2014/main" id="{DEE0336D-8338-4A61-AFDA-5232BC180B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5855" y="1446553"/>
            <a:ext cx="10483272" cy="4376767"/>
          </a:xfrm>
          <a:prstGeom prst="rect">
            <a:avLst/>
          </a:prstGeom>
          <a:solidFill>
            <a:srgbClr val="FFFFFF"/>
          </a:solidFill>
        </p:spPr>
      </p:pic>
      <p:sp>
        <p:nvSpPr>
          <p:cNvPr id="4" name="Espace réservé du numéro de diapositive 3" hidden="1">
            <a:extLst>
              <a:ext uri="{FF2B5EF4-FFF2-40B4-BE49-F238E27FC236}">
                <a16:creationId xmlns:a16="http://schemas.microsoft.com/office/drawing/2014/main" id="{DF68B80F-5936-4D93-9670-06AAC4055DA0}"/>
              </a:ext>
            </a:extLst>
          </p:cNvPr>
          <p:cNvSpPr>
            <a:spLocks noGrp="1"/>
          </p:cNvSpPr>
          <p:nvPr>
            <p:ph type="sldNum" sz="quarter" idx="12"/>
          </p:nvPr>
        </p:nvSpPr>
        <p:spPr/>
        <p:txBody>
          <a:bodyPr/>
          <a:lstStyle/>
          <a:p>
            <a:pPr>
              <a:spcAft>
                <a:spcPts val="600"/>
              </a:spcAft>
            </a:pPr>
            <a:fld id="{00000000-1234-1234-1234-123412341234}" type="slidenum">
              <a:rPr lang="en" smtClean="0">
                <a:latin typeface="Vidaloka"/>
                <a:ea typeface="Vidaloka"/>
                <a:cs typeface="Vidaloka"/>
                <a:sym typeface="Vidaloka"/>
              </a:rPr>
              <a:pPr>
                <a:spcAft>
                  <a:spcPts val="600"/>
                </a:spcAft>
              </a:pPr>
              <a:t>77</a:t>
            </a:fld>
            <a:endParaRPr lang="en">
              <a:latin typeface="Vidaloka"/>
              <a:ea typeface="Vidaloka"/>
              <a:cs typeface="Vidaloka"/>
              <a:sym typeface="Vidaloka"/>
            </a:endParaRPr>
          </a:p>
        </p:txBody>
      </p:sp>
      <p:sp>
        <p:nvSpPr>
          <p:cNvPr id="9" name="ZoneTexte 8">
            <a:extLst>
              <a:ext uri="{FF2B5EF4-FFF2-40B4-BE49-F238E27FC236}">
                <a16:creationId xmlns:a16="http://schemas.microsoft.com/office/drawing/2014/main" id="{33811A22-ED0A-4E13-83D4-89FDB09FC2E9}"/>
              </a:ext>
            </a:extLst>
          </p:cNvPr>
          <p:cNvSpPr txBox="1"/>
          <p:nvPr/>
        </p:nvSpPr>
        <p:spPr>
          <a:xfrm>
            <a:off x="658770" y="5831633"/>
            <a:ext cx="8552873" cy="461665"/>
          </a:xfrm>
          <a:prstGeom prst="rect">
            <a:avLst/>
          </a:prstGeom>
          <a:noFill/>
        </p:spPr>
        <p:txBody>
          <a:bodyPr wrap="square">
            <a:spAutoFit/>
          </a:bodyPr>
          <a:lstStyle/>
          <a:p>
            <a:r>
              <a:rPr lang="fr-FR" sz="1200" dirty="0">
                <a:hlinkClick r:id="rId3"/>
              </a:rPr>
              <a:t>https://medium.com/@pascale.haag/bien-%C3%AAtre-et-motivation-%C3%A0-l%C3%A9cole-2-134036460016#.3vlz9cfzo</a:t>
            </a:r>
            <a:endParaRPr lang="fr-FR" sz="1200" dirty="0"/>
          </a:p>
          <a:p>
            <a:endParaRPr lang="fr-FR" sz="1200" dirty="0"/>
          </a:p>
        </p:txBody>
      </p:sp>
    </p:spTree>
    <p:extLst>
      <p:ext uri="{BB962C8B-B14F-4D97-AF65-F5344CB8AC3E}">
        <p14:creationId xmlns:p14="http://schemas.microsoft.com/office/powerpoint/2010/main" val="7144559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264A2-4651-466B-80A1-E232A90ADD2A}"/>
              </a:ext>
            </a:extLst>
          </p:cNvPr>
          <p:cNvSpPr>
            <a:spLocks noGrp="1"/>
          </p:cNvSpPr>
          <p:nvPr>
            <p:ph type="title"/>
          </p:nvPr>
        </p:nvSpPr>
        <p:spPr/>
        <p:txBody>
          <a:bodyPr/>
          <a:lstStyle/>
          <a:p>
            <a:r>
              <a:rPr lang="fr-FR" dirty="0"/>
              <a:t>Les motivations</a:t>
            </a:r>
          </a:p>
        </p:txBody>
      </p:sp>
      <p:pic>
        <p:nvPicPr>
          <p:cNvPr id="9" name="Espace réservé du contenu 8">
            <a:extLst>
              <a:ext uri="{FF2B5EF4-FFF2-40B4-BE49-F238E27FC236}">
                <a16:creationId xmlns:a16="http://schemas.microsoft.com/office/drawing/2014/main" id="{BF20B6F6-8F0A-4376-B0B0-6B353729B6B6}"/>
              </a:ext>
            </a:extLst>
          </p:cNvPr>
          <p:cNvPicPr>
            <a:picLocks noGrp="1" noChangeAspect="1"/>
          </p:cNvPicPr>
          <p:nvPr>
            <p:ph idx="1"/>
          </p:nvPr>
        </p:nvPicPr>
        <p:blipFill rotWithShape="1">
          <a:blip r:embed="rId2"/>
          <a:srcRect l="4999" t="28232" r="36364" b="36534"/>
          <a:stretch/>
        </p:blipFill>
        <p:spPr>
          <a:xfrm>
            <a:off x="1081026" y="1650926"/>
            <a:ext cx="5960251" cy="2387674"/>
          </a:xfrm>
          <a:ln w="19050">
            <a:solidFill>
              <a:schemeClr val="accent1"/>
            </a:solidFill>
          </a:ln>
        </p:spPr>
      </p:pic>
      <p:pic>
        <p:nvPicPr>
          <p:cNvPr id="4" name="Image 3">
            <a:extLst>
              <a:ext uri="{FF2B5EF4-FFF2-40B4-BE49-F238E27FC236}">
                <a16:creationId xmlns:a16="http://schemas.microsoft.com/office/drawing/2014/main" id="{2928FD4C-88C2-44AA-A0C1-6AFC5657F711}"/>
              </a:ext>
            </a:extLst>
          </p:cNvPr>
          <p:cNvPicPr>
            <a:picLocks noChangeAspect="1"/>
          </p:cNvPicPr>
          <p:nvPr/>
        </p:nvPicPr>
        <p:blipFill>
          <a:blip r:embed="rId3"/>
          <a:stretch>
            <a:fillRect/>
          </a:stretch>
        </p:blipFill>
        <p:spPr>
          <a:xfrm>
            <a:off x="10105955" y="435411"/>
            <a:ext cx="1733690" cy="1736289"/>
          </a:xfrm>
          <a:prstGeom prst="rect">
            <a:avLst/>
          </a:prstGeom>
        </p:spPr>
      </p:pic>
      <p:sp>
        <p:nvSpPr>
          <p:cNvPr id="5" name="ZoneTexte 4">
            <a:extLst>
              <a:ext uri="{FF2B5EF4-FFF2-40B4-BE49-F238E27FC236}">
                <a16:creationId xmlns:a16="http://schemas.microsoft.com/office/drawing/2014/main" id="{4BB49749-0803-4321-81EB-EBB8E5415571}"/>
              </a:ext>
            </a:extLst>
          </p:cNvPr>
          <p:cNvSpPr txBox="1"/>
          <p:nvPr/>
        </p:nvSpPr>
        <p:spPr>
          <a:xfrm>
            <a:off x="10070834" y="2171700"/>
            <a:ext cx="1741102" cy="1107996"/>
          </a:xfrm>
          <a:prstGeom prst="rect">
            <a:avLst/>
          </a:prstGeom>
          <a:noFill/>
        </p:spPr>
        <p:txBody>
          <a:bodyPr wrap="square">
            <a:spAutoFit/>
          </a:bodyPr>
          <a:lstStyle/>
          <a:p>
            <a:r>
              <a:rPr lang="fr-FR" sz="1600" dirty="0">
                <a:hlinkClick r:id="rId4"/>
              </a:rPr>
              <a:t>https://observatoire-littoral-morbihan.fr/</a:t>
            </a:r>
            <a:endParaRPr lang="fr-FR" sz="1600" dirty="0"/>
          </a:p>
          <a:p>
            <a:endParaRPr lang="fr-FR" dirty="0"/>
          </a:p>
        </p:txBody>
      </p:sp>
      <p:pic>
        <p:nvPicPr>
          <p:cNvPr id="14" name="Image 13">
            <a:extLst>
              <a:ext uri="{FF2B5EF4-FFF2-40B4-BE49-F238E27FC236}">
                <a16:creationId xmlns:a16="http://schemas.microsoft.com/office/drawing/2014/main" id="{64422846-F056-4328-B74F-329DBADA7B9D}"/>
              </a:ext>
            </a:extLst>
          </p:cNvPr>
          <p:cNvPicPr>
            <a:picLocks noChangeAspect="1"/>
          </p:cNvPicPr>
          <p:nvPr/>
        </p:nvPicPr>
        <p:blipFill rotWithShape="1">
          <a:blip r:embed="rId5"/>
          <a:srcRect l="5622" t="33889" r="37072" b="21751"/>
          <a:stretch/>
        </p:blipFill>
        <p:spPr>
          <a:xfrm>
            <a:off x="5309756" y="1077080"/>
            <a:ext cx="5895110" cy="3042228"/>
          </a:xfrm>
          <a:prstGeom prst="rect">
            <a:avLst/>
          </a:prstGeom>
          <a:ln w="28575">
            <a:solidFill>
              <a:schemeClr val="accent1"/>
            </a:solidFill>
          </a:ln>
        </p:spPr>
      </p:pic>
      <p:pic>
        <p:nvPicPr>
          <p:cNvPr id="16" name="Image 15">
            <a:extLst>
              <a:ext uri="{FF2B5EF4-FFF2-40B4-BE49-F238E27FC236}">
                <a16:creationId xmlns:a16="http://schemas.microsoft.com/office/drawing/2014/main" id="{E6DB0289-9755-4955-A1C0-987042272AFC}"/>
              </a:ext>
            </a:extLst>
          </p:cNvPr>
          <p:cNvPicPr>
            <a:picLocks noChangeAspect="1"/>
          </p:cNvPicPr>
          <p:nvPr/>
        </p:nvPicPr>
        <p:blipFill rotWithShape="1">
          <a:blip r:embed="rId6"/>
          <a:srcRect l="5893" t="21717" r="37609" b="12525"/>
          <a:stretch/>
        </p:blipFill>
        <p:spPr>
          <a:xfrm>
            <a:off x="1081026" y="2297547"/>
            <a:ext cx="5811982" cy="4509654"/>
          </a:xfrm>
          <a:prstGeom prst="rect">
            <a:avLst/>
          </a:prstGeom>
          <a:ln w="28575">
            <a:solidFill>
              <a:schemeClr val="accent1"/>
            </a:solidFill>
          </a:ln>
        </p:spPr>
      </p:pic>
      <p:pic>
        <p:nvPicPr>
          <p:cNvPr id="18" name="Image 17">
            <a:extLst>
              <a:ext uri="{FF2B5EF4-FFF2-40B4-BE49-F238E27FC236}">
                <a16:creationId xmlns:a16="http://schemas.microsoft.com/office/drawing/2014/main" id="{0F4B3DA4-8BB1-4B76-B3CB-82A226C41469}"/>
              </a:ext>
            </a:extLst>
          </p:cNvPr>
          <p:cNvPicPr>
            <a:picLocks noChangeAspect="1"/>
          </p:cNvPicPr>
          <p:nvPr/>
        </p:nvPicPr>
        <p:blipFill rotWithShape="1">
          <a:blip r:embed="rId7"/>
          <a:srcRect l="5892" t="17475" r="37609" b="32929"/>
          <a:stretch/>
        </p:blipFill>
        <p:spPr>
          <a:xfrm>
            <a:off x="5725095" y="2992508"/>
            <a:ext cx="5811982" cy="3401291"/>
          </a:xfrm>
          <a:prstGeom prst="rect">
            <a:avLst/>
          </a:prstGeom>
          <a:ln w="38100">
            <a:solidFill>
              <a:schemeClr val="accent1"/>
            </a:solidFill>
          </a:ln>
        </p:spPr>
      </p:pic>
    </p:spTree>
    <p:extLst>
      <p:ext uri="{BB962C8B-B14F-4D97-AF65-F5344CB8AC3E}">
        <p14:creationId xmlns:p14="http://schemas.microsoft.com/office/powerpoint/2010/main" val="8743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EB05A-BE65-4DEE-91C0-4C4160B1F3CA}"/>
              </a:ext>
            </a:extLst>
          </p:cNvPr>
          <p:cNvSpPr>
            <a:spLocks noGrp="1"/>
          </p:cNvSpPr>
          <p:nvPr>
            <p:ph type="title"/>
          </p:nvPr>
        </p:nvSpPr>
        <p:spPr/>
        <p:txBody>
          <a:bodyPr/>
          <a:lstStyle/>
          <a:p>
            <a:r>
              <a:rPr lang="fr-FR" dirty="0"/>
              <a:t>Les bénéfices</a:t>
            </a:r>
          </a:p>
        </p:txBody>
      </p:sp>
      <p:sp>
        <p:nvSpPr>
          <p:cNvPr id="3" name="Espace réservé du contenu 2">
            <a:extLst>
              <a:ext uri="{FF2B5EF4-FFF2-40B4-BE49-F238E27FC236}">
                <a16:creationId xmlns:a16="http://schemas.microsoft.com/office/drawing/2014/main" id="{7783E0AC-A12A-4187-A302-D03D152DB218}"/>
              </a:ext>
            </a:extLst>
          </p:cNvPr>
          <p:cNvSpPr>
            <a:spLocks noGrp="1"/>
          </p:cNvSpPr>
          <p:nvPr>
            <p:ph idx="1"/>
          </p:nvPr>
        </p:nvSpPr>
        <p:spPr>
          <a:xfrm>
            <a:off x="1371600" y="2285999"/>
            <a:ext cx="9601200" cy="4010891"/>
          </a:xfrm>
        </p:spPr>
        <p:txBody>
          <a:bodyPr>
            <a:normAutofit lnSpcReduction="10000"/>
          </a:bodyPr>
          <a:lstStyle/>
          <a:p>
            <a:r>
              <a:rPr lang="fr-FR" dirty="0"/>
              <a:t>Validation des expériences / Certificat </a:t>
            </a:r>
          </a:p>
          <a:p>
            <a:r>
              <a:rPr lang="fr-FR" dirty="0"/>
              <a:t>Occupation du temps </a:t>
            </a:r>
          </a:p>
          <a:p>
            <a:r>
              <a:rPr lang="fr-FR" dirty="0"/>
              <a:t>Graines gratuites / Modèles de mangeoires</a:t>
            </a:r>
          </a:p>
          <a:p>
            <a:r>
              <a:rPr lang="fr-FR" dirty="0"/>
              <a:t>Gain de connaissances (voir slides 55…)</a:t>
            </a:r>
          </a:p>
          <a:p>
            <a:r>
              <a:rPr lang="fr-FR" dirty="0"/>
              <a:t>Changement de pratiques de comportements</a:t>
            </a:r>
          </a:p>
          <a:p>
            <a:r>
              <a:rPr lang="fr-FR" dirty="0"/>
              <a:t>« Se réapproprier l’espace quotidien » (voir aussi la vidéo de l’UVED, slide suivante)</a:t>
            </a:r>
          </a:p>
          <a:p>
            <a:r>
              <a:rPr lang="fr-FR" dirty="0"/>
              <a:t>Participer à un projet scientifique</a:t>
            </a:r>
          </a:p>
          <a:p>
            <a:r>
              <a:rPr lang="fr-FR" dirty="0"/>
              <a:t>Se rendre utile</a:t>
            </a:r>
          </a:p>
          <a:p>
            <a:r>
              <a:rPr lang="fr-FR" dirty="0"/>
              <a:t>La reconnaissance : avoir identifié un oiseau, avoir son nom sur un projet de recherche…</a:t>
            </a:r>
          </a:p>
          <a:p>
            <a:endParaRPr lang="fr-FR" dirty="0"/>
          </a:p>
          <a:p>
            <a:endParaRPr lang="fr-FR" dirty="0"/>
          </a:p>
          <a:p>
            <a:endParaRPr lang="fr-FR" dirty="0"/>
          </a:p>
        </p:txBody>
      </p:sp>
    </p:spTree>
    <p:extLst>
      <p:ext uri="{BB962C8B-B14F-4D97-AF65-F5344CB8AC3E}">
        <p14:creationId xmlns:p14="http://schemas.microsoft.com/office/powerpoint/2010/main" val="2580447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C2816-B97C-D0F0-5DBA-99D54E767509}"/>
              </a:ext>
            </a:extLst>
          </p:cNvPr>
          <p:cNvSpPr>
            <a:spLocks noGrp="1"/>
          </p:cNvSpPr>
          <p:nvPr>
            <p:ph type="title"/>
          </p:nvPr>
        </p:nvSpPr>
        <p:spPr/>
        <p:txBody>
          <a:bodyPr/>
          <a:lstStyle/>
          <a:p>
            <a:r>
              <a:rPr lang="fr-FR" dirty="0"/>
              <a:t>Raison technique</a:t>
            </a:r>
          </a:p>
        </p:txBody>
      </p:sp>
      <p:sp>
        <p:nvSpPr>
          <p:cNvPr id="3" name="Espace réservé du contenu 2">
            <a:extLst>
              <a:ext uri="{FF2B5EF4-FFF2-40B4-BE49-F238E27FC236}">
                <a16:creationId xmlns:a16="http://schemas.microsoft.com/office/drawing/2014/main" id="{6A187668-E828-3B70-B77E-4FCE0DA3A125}"/>
              </a:ext>
            </a:extLst>
          </p:cNvPr>
          <p:cNvSpPr>
            <a:spLocks noGrp="1"/>
          </p:cNvSpPr>
          <p:nvPr>
            <p:ph idx="1"/>
          </p:nvPr>
        </p:nvSpPr>
        <p:spPr/>
        <p:txBody>
          <a:bodyPr/>
          <a:lstStyle/>
          <a:p>
            <a:r>
              <a:rPr lang="fr-FR" dirty="0"/>
              <a:t>Des outils de plus en plus simples pour participer</a:t>
            </a:r>
          </a:p>
        </p:txBody>
      </p:sp>
      <p:sp>
        <p:nvSpPr>
          <p:cNvPr id="4" name="Espace réservé du contenu 2">
            <a:extLst>
              <a:ext uri="{FF2B5EF4-FFF2-40B4-BE49-F238E27FC236}">
                <a16:creationId xmlns:a16="http://schemas.microsoft.com/office/drawing/2014/main" id="{22D052DB-7922-C647-6BB9-F0672A0141A5}"/>
              </a:ext>
            </a:extLst>
          </p:cNvPr>
          <p:cNvSpPr txBox="1">
            <a:spLocks/>
          </p:cNvSpPr>
          <p:nvPr/>
        </p:nvSpPr>
        <p:spPr>
          <a:xfrm>
            <a:off x="3536899" y="3672035"/>
            <a:ext cx="4883727" cy="1716413"/>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a:t>Les outils web 2.0 vers 2005</a:t>
            </a:r>
          </a:p>
          <a:p>
            <a:pPr>
              <a:spcBef>
                <a:spcPts val="0"/>
              </a:spcBef>
            </a:pPr>
            <a:r>
              <a:rPr lang="fr-FR" sz="1900"/>
              <a:t>Plus grande accessibilité aux outils</a:t>
            </a:r>
          </a:p>
          <a:p>
            <a:pPr>
              <a:spcBef>
                <a:spcPts val="0"/>
              </a:spcBef>
            </a:pPr>
            <a:r>
              <a:rPr lang="fr-FR" sz="1900"/>
              <a:t>Plus grande visibilité des programmes</a:t>
            </a:r>
          </a:p>
          <a:p>
            <a:pPr>
              <a:spcBef>
                <a:spcPts val="0"/>
              </a:spcBef>
            </a:pPr>
            <a:r>
              <a:rPr lang="fr-FR" sz="1900"/>
              <a:t>Plus grande visibilité des individus participants</a:t>
            </a:r>
            <a:endParaRPr lang="fr-FR" sz="1900" dirty="0"/>
          </a:p>
        </p:txBody>
      </p:sp>
    </p:spTree>
    <p:extLst>
      <p:ext uri="{BB962C8B-B14F-4D97-AF65-F5344CB8AC3E}">
        <p14:creationId xmlns:p14="http://schemas.microsoft.com/office/powerpoint/2010/main" val="28757235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C173D95-F085-44F0-BD5D-B32D785630AD}"/>
              </a:ext>
            </a:extLst>
          </p:cNvPr>
          <p:cNvSpPr>
            <a:spLocks noGrp="1"/>
          </p:cNvSpPr>
          <p:nvPr>
            <p:ph idx="1"/>
          </p:nvPr>
        </p:nvSpPr>
        <p:spPr>
          <a:xfrm>
            <a:off x="1981200" y="5798127"/>
            <a:ext cx="6844145" cy="1059873"/>
          </a:xfrm>
        </p:spPr>
        <p:txBody>
          <a:bodyPr/>
          <a:lstStyle/>
          <a:p>
            <a:pPr marL="0" indent="0">
              <a:buNone/>
            </a:pPr>
            <a:r>
              <a:rPr lang="fr-FR" sz="1400" dirty="0">
                <a:hlinkClick r:id="rId2"/>
              </a:rPr>
              <a:t>https://www.uved.fr/fiche/ressource/serie-mab-question-n14-quapportent-les-sciences-participatives-a-la-recherche-et-a-la-preservation-de-la-biodiversite</a:t>
            </a:r>
            <a:endParaRPr lang="fr-FR" sz="1400" dirty="0"/>
          </a:p>
          <a:p>
            <a:endParaRPr lang="fr-FR" dirty="0"/>
          </a:p>
        </p:txBody>
      </p:sp>
      <p:pic>
        <p:nvPicPr>
          <p:cNvPr id="7" name="Image 6">
            <a:extLst>
              <a:ext uri="{FF2B5EF4-FFF2-40B4-BE49-F238E27FC236}">
                <a16:creationId xmlns:a16="http://schemas.microsoft.com/office/drawing/2014/main" id="{CE088AE4-24AC-440F-803C-DE8963B22352}"/>
              </a:ext>
            </a:extLst>
          </p:cNvPr>
          <p:cNvPicPr>
            <a:picLocks noChangeAspect="1"/>
          </p:cNvPicPr>
          <p:nvPr/>
        </p:nvPicPr>
        <p:blipFill rotWithShape="1">
          <a:blip r:embed="rId3"/>
          <a:srcRect l="9260" t="26363" r="11683" b="17172"/>
          <a:stretch/>
        </p:blipFill>
        <p:spPr>
          <a:xfrm>
            <a:off x="1905000" y="1808018"/>
            <a:ext cx="8132618" cy="3872346"/>
          </a:xfrm>
          <a:prstGeom prst="rect">
            <a:avLst/>
          </a:prstGeom>
        </p:spPr>
      </p:pic>
      <p:sp>
        <p:nvSpPr>
          <p:cNvPr id="4" name="Titre 1">
            <a:extLst>
              <a:ext uri="{FF2B5EF4-FFF2-40B4-BE49-F238E27FC236}">
                <a16:creationId xmlns:a16="http://schemas.microsoft.com/office/drawing/2014/main" id="{5C799457-77BA-4E2A-9D01-7B1704A0E3A1}"/>
              </a:ext>
            </a:extLst>
          </p:cNvPr>
          <p:cNvSpPr>
            <a:spLocks noGrp="1"/>
          </p:cNvSpPr>
          <p:nvPr>
            <p:ph type="title"/>
          </p:nvPr>
        </p:nvSpPr>
        <p:spPr>
          <a:xfrm>
            <a:off x="1378527" y="322118"/>
            <a:ext cx="9601200" cy="1485900"/>
          </a:xfrm>
        </p:spPr>
        <p:txBody>
          <a:bodyPr/>
          <a:lstStyle/>
          <a:p>
            <a:r>
              <a:rPr lang="fr-FR" dirty="0"/>
              <a:t>Les gains et bénéfices pour les participants</a:t>
            </a:r>
          </a:p>
        </p:txBody>
      </p:sp>
    </p:spTree>
    <p:extLst>
      <p:ext uri="{BB962C8B-B14F-4D97-AF65-F5344CB8AC3E}">
        <p14:creationId xmlns:p14="http://schemas.microsoft.com/office/powerpoint/2010/main" val="506620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51495-FE26-9C35-1267-9185834935AA}"/>
              </a:ext>
            </a:extLst>
          </p:cNvPr>
          <p:cNvSpPr>
            <a:spLocks noGrp="1"/>
          </p:cNvSpPr>
          <p:nvPr>
            <p:ph type="title"/>
          </p:nvPr>
        </p:nvSpPr>
        <p:spPr/>
        <p:txBody>
          <a:bodyPr>
            <a:normAutofit/>
          </a:bodyPr>
          <a:lstStyle/>
          <a:p>
            <a:r>
              <a:rPr lang="fr-FR" dirty="0" err="1"/>
              <a:t>SciStarter</a:t>
            </a:r>
            <a:r>
              <a:rPr lang="fr-FR" dirty="0"/>
              <a:t> et les badges</a:t>
            </a:r>
          </a:p>
        </p:txBody>
      </p:sp>
      <p:pic>
        <p:nvPicPr>
          <p:cNvPr id="5" name="Espace réservé du contenu 4">
            <a:extLst>
              <a:ext uri="{FF2B5EF4-FFF2-40B4-BE49-F238E27FC236}">
                <a16:creationId xmlns:a16="http://schemas.microsoft.com/office/drawing/2014/main" id="{353EFEC0-A5B8-D658-0FE7-6361BB6A95D3}"/>
              </a:ext>
            </a:extLst>
          </p:cNvPr>
          <p:cNvPicPr>
            <a:picLocks noGrp="1" noChangeAspect="1"/>
          </p:cNvPicPr>
          <p:nvPr>
            <p:ph idx="1"/>
          </p:nvPr>
        </p:nvPicPr>
        <p:blipFill rotWithShape="1">
          <a:blip r:embed="rId2"/>
          <a:srcRect l="26068" t="29311" r="7344" b="11047"/>
          <a:stretch/>
        </p:blipFill>
        <p:spPr>
          <a:xfrm>
            <a:off x="1291132" y="1772871"/>
            <a:ext cx="8416055" cy="5025543"/>
          </a:xfrm>
        </p:spPr>
      </p:pic>
      <p:sp>
        <p:nvSpPr>
          <p:cNvPr id="7" name="ZoneTexte 6">
            <a:extLst>
              <a:ext uri="{FF2B5EF4-FFF2-40B4-BE49-F238E27FC236}">
                <a16:creationId xmlns:a16="http://schemas.microsoft.com/office/drawing/2014/main" id="{3E1C542C-D2E4-8CD1-4CD2-9BD6EF7D5B69}"/>
              </a:ext>
            </a:extLst>
          </p:cNvPr>
          <p:cNvSpPr txBox="1"/>
          <p:nvPr/>
        </p:nvSpPr>
        <p:spPr>
          <a:xfrm>
            <a:off x="8930031" y="1249651"/>
            <a:ext cx="3047390" cy="523220"/>
          </a:xfrm>
          <a:prstGeom prst="rect">
            <a:avLst/>
          </a:prstGeom>
          <a:noFill/>
        </p:spPr>
        <p:txBody>
          <a:bodyPr wrap="square">
            <a:spAutoFit/>
          </a:bodyPr>
          <a:lstStyle/>
          <a:p>
            <a:r>
              <a:rPr lang="fr-FR" sz="1400" dirty="0">
                <a:hlinkClick r:id="rId3"/>
              </a:rPr>
              <a:t>https://scistarter.org/training</a:t>
            </a:r>
            <a:endParaRPr lang="fr-FR" sz="1400" dirty="0"/>
          </a:p>
          <a:p>
            <a:endParaRPr lang="fr-FR" sz="1400" dirty="0"/>
          </a:p>
        </p:txBody>
      </p:sp>
    </p:spTree>
    <p:extLst>
      <p:ext uri="{BB962C8B-B14F-4D97-AF65-F5344CB8AC3E}">
        <p14:creationId xmlns:p14="http://schemas.microsoft.com/office/powerpoint/2010/main" val="5529669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8EDA2-875D-4F43-AEFE-D0623C9F906A}"/>
              </a:ext>
            </a:extLst>
          </p:cNvPr>
          <p:cNvSpPr>
            <a:spLocks noGrp="1"/>
          </p:cNvSpPr>
          <p:nvPr>
            <p:ph type="title"/>
          </p:nvPr>
        </p:nvSpPr>
        <p:spPr/>
        <p:txBody>
          <a:bodyPr/>
          <a:lstStyle/>
          <a:p>
            <a:r>
              <a:rPr lang="fr-FR" dirty="0"/>
              <a:t>Engagement et niveau d’étude</a:t>
            </a:r>
          </a:p>
        </p:txBody>
      </p:sp>
      <p:pic>
        <p:nvPicPr>
          <p:cNvPr id="5" name="Espace réservé du contenu 4">
            <a:extLst>
              <a:ext uri="{FF2B5EF4-FFF2-40B4-BE49-F238E27FC236}">
                <a16:creationId xmlns:a16="http://schemas.microsoft.com/office/drawing/2014/main" id="{E54ADC5E-DAA1-4979-98BD-B214CC02AE4D}"/>
              </a:ext>
            </a:extLst>
          </p:cNvPr>
          <p:cNvPicPr>
            <a:picLocks noGrp="1" noChangeAspect="1"/>
          </p:cNvPicPr>
          <p:nvPr>
            <p:ph idx="1"/>
          </p:nvPr>
        </p:nvPicPr>
        <p:blipFill rotWithShape="1">
          <a:blip r:embed="rId2"/>
          <a:srcRect l="41618" t="28046" r="12605" b="12573"/>
          <a:stretch/>
        </p:blipFill>
        <p:spPr>
          <a:xfrm>
            <a:off x="1004454" y="1535455"/>
            <a:ext cx="5361710" cy="4636745"/>
          </a:xfrm>
        </p:spPr>
      </p:pic>
      <p:sp>
        <p:nvSpPr>
          <p:cNvPr id="7" name="ZoneTexte 6">
            <a:extLst>
              <a:ext uri="{FF2B5EF4-FFF2-40B4-BE49-F238E27FC236}">
                <a16:creationId xmlns:a16="http://schemas.microsoft.com/office/drawing/2014/main" id="{1E168720-750E-4CDD-B1FF-D573D1EDB72C}"/>
              </a:ext>
            </a:extLst>
          </p:cNvPr>
          <p:cNvSpPr txBox="1"/>
          <p:nvPr/>
        </p:nvSpPr>
        <p:spPr>
          <a:xfrm>
            <a:off x="1004454" y="6172200"/>
            <a:ext cx="5465619" cy="646331"/>
          </a:xfrm>
          <a:prstGeom prst="rect">
            <a:avLst/>
          </a:prstGeom>
          <a:noFill/>
        </p:spPr>
        <p:txBody>
          <a:bodyPr wrap="square">
            <a:spAutoFit/>
          </a:bodyPr>
          <a:lstStyle/>
          <a:p>
            <a:r>
              <a:rPr lang="fr-FR" sz="1200" dirty="0" err="1">
                <a:effectLst/>
              </a:rPr>
              <a:t>Haklay</a:t>
            </a:r>
            <a:r>
              <a:rPr lang="fr-FR" sz="1200" dirty="0">
                <a:effectLst/>
              </a:rPr>
              <a:t>, M. (2018). </a:t>
            </a:r>
            <a:r>
              <a:rPr lang="fr-FR" sz="1200" dirty="0" err="1">
                <a:effectLst/>
              </a:rPr>
              <a:t>Participatory</a:t>
            </a:r>
            <a:r>
              <a:rPr lang="fr-FR" sz="1200" dirty="0">
                <a:effectLst/>
              </a:rPr>
              <a:t> </a:t>
            </a:r>
            <a:r>
              <a:rPr lang="fr-FR" sz="1200" dirty="0" err="1">
                <a:effectLst/>
              </a:rPr>
              <a:t>citizen</a:t>
            </a:r>
            <a:r>
              <a:rPr lang="fr-FR" sz="1200" dirty="0">
                <a:effectLst/>
              </a:rPr>
              <a:t> science. In M. </a:t>
            </a:r>
            <a:r>
              <a:rPr lang="fr-FR" sz="1200" dirty="0" err="1">
                <a:effectLst/>
              </a:rPr>
              <a:t>Haklay</a:t>
            </a:r>
            <a:r>
              <a:rPr lang="fr-FR" sz="1200" dirty="0">
                <a:effectLst/>
              </a:rPr>
              <a:t>, S. Hecker, A. </a:t>
            </a:r>
            <a:r>
              <a:rPr lang="fr-FR" sz="1200" dirty="0" err="1">
                <a:effectLst/>
              </a:rPr>
              <a:t>Bowser</a:t>
            </a:r>
            <a:r>
              <a:rPr lang="fr-FR" sz="1200" dirty="0">
                <a:effectLst/>
              </a:rPr>
              <a:t>, Z. </a:t>
            </a:r>
            <a:r>
              <a:rPr lang="fr-FR" sz="1200" dirty="0" err="1">
                <a:effectLst/>
              </a:rPr>
              <a:t>Makuch</a:t>
            </a:r>
            <a:r>
              <a:rPr lang="fr-FR" sz="1200" dirty="0">
                <a:effectLst/>
              </a:rPr>
              <a:t>, J. Vogel, &amp; A. Bonn (</a:t>
            </a:r>
            <a:r>
              <a:rPr lang="fr-FR" sz="1200" dirty="0" err="1">
                <a:effectLst/>
              </a:rPr>
              <a:t>Éds</a:t>
            </a:r>
            <a:r>
              <a:rPr lang="fr-FR" sz="1200" dirty="0">
                <a:effectLst/>
              </a:rPr>
              <a:t>.), </a:t>
            </a:r>
            <a:r>
              <a:rPr lang="fr-FR" sz="1200" i="1" dirty="0">
                <a:effectLst/>
              </a:rPr>
              <a:t>Citizen Science</a:t>
            </a:r>
            <a:r>
              <a:rPr lang="fr-FR" sz="1200" dirty="0">
                <a:effectLst/>
              </a:rPr>
              <a:t> (p. 52‑62). UCL </a:t>
            </a:r>
            <a:r>
              <a:rPr lang="fr-FR" sz="1200" dirty="0" err="1">
                <a:effectLst/>
              </a:rPr>
              <a:t>Press</a:t>
            </a:r>
            <a:r>
              <a:rPr lang="fr-FR" sz="1200" dirty="0">
                <a:effectLst/>
              </a:rPr>
              <a:t>. </a:t>
            </a:r>
            <a:r>
              <a:rPr lang="fr-FR" sz="1200" dirty="0">
                <a:effectLst/>
                <a:hlinkClick r:id="rId3"/>
              </a:rPr>
              <a:t>https://www.jstor.org/stable/j.ctv550cf2.11</a:t>
            </a:r>
            <a:endParaRPr lang="fr-FR" sz="1200" dirty="0">
              <a:effectLst/>
            </a:endParaRPr>
          </a:p>
        </p:txBody>
      </p:sp>
      <p:sp>
        <p:nvSpPr>
          <p:cNvPr id="6" name="Espace réservé du contenu 2">
            <a:extLst>
              <a:ext uri="{FF2B5EF4-FFF2-40B4-BE49-F238E27FC236}">
                <a16:creationId xmlns:a16="http://schemas.microsoft.com/office/drawing/2014/main" id="{A685399A-2AC1-4136-9A62-8ECA7D09C5A6}"/>
              </a:ext>
            </a:extLst>
          </p:cNvPr>
          <p:cNvSpPr txBox="1">
            <a:spLocks/>
          </p:cNvSpPr>
          <p:nvPr/>
        </p:nvSpPr>
        <p:spPr>
          <a:xfrm>
            <a:off x="6643254" y="2286000"/>
            <a:ext cx="5285510" cy="3581400"/>
          </a:xfrm>
          <a:prstGeom prst="rect">
            <a:avLst/>
          </a:prstGeom>
        </p:spPr>
        <p:txBody>
          <a:bodyPr vert="horz" lIns="91440" tIns="45720" rIns="91440" bIns="45720" rtlCol="0">
            <a:normAutofit fontScale="850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fr-FR" dirty="0"/>
          </a:p>
          <a:p>
            <a:pPr marL="0" indent="0">
              <a:buFont typeface="Franklin Gothic Book" panose="020B0503020102020204" pitchFamily="34" charset="0"/>
              <a:buNone/>
            </a:pPr>
            <a:r>
              <a:rPr lang="fr-FR" dirty="0"/>
              <a:t>Les projets en CS montrent une relation entre la participation et le niveau d’étude différents de la démographie. </a:t>
            </a:r>
          </a:p>
          <a:p>
            <a:r>
              <a:rPr lang="fr-FR" dirty="0"/>
              <a:t>Par exemple, dans la société 1à 2% de docteurs, alors que dans les projets participatifs 10%. </a:t>
            </a:r>
          </a:p>
          <a:p>
            <a:r>
              <a:rPr lang="fr-FR" dirty="0"/>
              <a:t>33% ont un niveau d’étude universitaire, alors que dans les projets participatifs : 65%</a:t>
            </a:r>
          </a:p>
          <a:p>
            <a:r>
              <a:rPr lang="fr-FR" dirty="0"/>
              <a:t>Source : </a:t>
            </a:r>
            <a:r>
              <a:rPr lang="fr-FR" dirty="0" err="1"/>
              <a:t>Haklay</a:t>
            </a:r>
            <a:r>
              <a:rPr lang="fr-FR" dirty="0"/>
              <a:t>, M. (2018). </a:t>
            </a:r>
            <a:r>
              <a:rPr lang="fr-FR" dirty="0" err="1"/>
              <a:t>Participatory</a:t>
            </a:r>
            <a:r>
              <a:rPr lang="fr-FR" dirty="0"/>
              <a:t> </a:t>
            </a:r>
            <a:r>
              <a:rPr lang="fr-FR" dirty="0" err="1"/>
              <a:t>citizen</a:t>
            </a:r>
            <a:r>
              <a:rPr lang="fr-FR" dirty="0"/>
              <a:t> science. In M. </a:t>
            </a:r>
            <a:r>
              <a:rPr lang="fr-FR" dirty="0" err="1"/>
              <a:t>Haklay</a:t>
            </a:r>
            <a:r>
              <a:rPr lang="fr-FR" dirty="0"/>
              <a:t>, S. Hecker, A. </a:t>
            </a:r>
            <a:r>
              <a:rPr lang="fr-FR" dirty="0" err="1"/>
              <a:t>Bowser</a:t>
            </a:r>
            <a:r>
              <a:rPr lang="fr-FR" dirty="0"/>
              <a:t>, Z. </a:t>
            </a:r>
            <a:r>
              <a:rPr lang="fr-FR" dirty="0" err="1"/>
              <a:t>Makuch</a:t>
            </a:r>
            <a:r>
              <a:rPr lang="fr-FR" dirty="0"/>
              <a:t>, J. Vogel, &amp; A. Bonn (</a:t>
            </a:r>
            <a:r>
              <a:rPr lang="fr-FR" dirty="0" err="1"/>
              <a:t>Éds</a:t>
            </a:r>
            <a:r>
              <a:rPr lang="fr-FR" dirty="0"/>
              <a:t>.), </a:t>
            </a:r>
            <a:r>
              <a:rPr lang="fr-FR" i="1" dirty="0"/>
              <a:t>Citizen Science</a:t>
            </a:r>
            <a:r>
              <a:rPr lang="fr-FR" dirty="0"/>
              <a:t> (p. 52‑62). UCL </a:t>
            </a:r>
            <a:r>
              <a:rPr lang="fr-FR" dirty="0" err="1"/>
              <a:t>Press</a:t>
            </a:r>
            <a:r>
              <a:rPr lang="fr-FR" dirty="0"/>
              <a:t>. </a:t>
            </a:r>
            <a:r>
              <a:rPr lang="fr-FR" dirty="0">
                <a:hlinkClick r:id="rId3"/>
              </a:rPr>
              <a:t>https://www.jstor.org/stable/j.ctv550cf2.11</a:t>
            </a:r>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42458503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27F99-1286-7762-C1A3-3A498C9393B9}"/>
              </a:ext>
            </a:extLst>
          </p:cNvPr>
          <p:cNvSpPr>
            <a:spLocks noGrp="1"/>
          </p:cNvSpPr>
          <p:nvPr>
            <p:ph type="title"/>
          </p:nvPr>
        </p:nvSpPr>
        <p:spPr/>
        <p:txBody>
          <a:bodyPr/>
          <a:lstStyle/>
          <a:p>
            <a:r>
              <a:rPr lang="fr-FR" dirty="0"/>
              <a:t>Agrandir le champ des participants</a:t>
            </a:r>
          </a:p>
        </p:txBody>
      </p:sp>
      <p:sp>
        <p:nvSpPr>
          <p:cNvPr id="3" name="Espace réservé du contenu 2">
            <a:extLst>
              <a:ext uri="{FF2B5EF4-FFF2-40B4-BE49-F238E27FC236}">
                <a16:creationId xmlns:a16="http://schemas.microsoft.com/office/drawing/2014/main" id="{0C173354-F675-00C2-3D74-8D756A7949BA}"/>
              </a:ext>
            </a:extLst>
          </p:cNvPr>
          <p:cNvSpPr>
            <a:spLocks noGrp="1"/>
          </p:cNvSpPr>
          <p:nvPr>
            <p:ph idx="1"/>
          </p:nvPr>
        </p:nvSpPr>
        <p:spPr/>
        <p:txBody>
          <a:bodyPr/>
          <a:lstStyle/>
          <a:p>
            <a:r>
              <a:rPr lang="fr-FR" dirty="0"/>
              <a:t>Toucher les personnes les plus éloignées de la science ou de l’université.</a:t>
            </a:r>
          </a:p>
        </p:txBody>
      </p:sp>
      <p:sp>
        <p:nvSpPr>
          <p:cNvPr id="4" name="Espace réservé du contenu 2">
            <a:extLst>
              <a:ext uri="{FF2B5EF4-FFF2-40B4-BE49-F238E27FC236}">
                <a16:creationId xmlns:a16="http://schemas.microsoft.com/office/drawing/2014/main" id="{6DF2C2A1-9B88-69FD-746E-9761580027E4}"/>
              </a:ext>
            </a:extLst>
          </p:cNvPr>
          <p:cNvSpPr txBox="1">
            <a:spLocks/>
          </p:cNvSpPr>
          <p:nvPr/>
        </p:nvSpPr>
        <p:spPr>
          <a:xfrm>
            <a:off x="1544782" y="3276600"/>
            <a:ext cx="4239491" cy="3581400"/>
          </a:xfrm>
          <a:prstGeom prst="rect">
            <a:avLst/>
          </a:prstGeom>
        </p:spPr>
        <p:txBody>
          <a:bodyPr vert="horz" lIns="91440" tIns="45720" rIns="91440" bIns="45720" rtlCol="0">
            <a:normAutofit fontScale="925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dirty="0"/>
              <a:t>Limites à l’engagement </a:t>
            </a:r>
          </a:p>
          <a:p>
            <a:r>
              <a:rPr lang="fr-FR" dirty="0"/>
              <a:t>Langue</a:t>
            </a:r>
          </a:p>
          <a:p>
            <a:r>
              <a:rPr lang="fr-FR" dirty="0"/>
              <a:t>Temps</a:t>
            </a:r>
          </a:p>
          <a:p>
            <a:r>
              <a:rPr lang="fr-FR" dirty="0"/>
              <a:t>Durée de l’engagement</a:t>
            </a:r>
          </a:p>
          <a:p>
            <a:endParaRPr lang="fr-FR" dirty="0"/>
          </a:p>
          <a:p>
            <a:pPr marL="0" indent="0">
              <a:buFont typeface="Franklin Gothic Book" panose="020B0503020102020204" pitchFamily="34" charset="0"/>
              <a:buNone/>
            </a:pPr>
            <a:r>
              <a:rPr lang="fr-FR" dirty="0"/>
              <a:t>Problèmes de diversité  </a:t>
            </a:r>
          </a:p>
          <a:p>
            <a:r>
              <a:rPr lang="fr-FR" dirty="0"/>
              <a:t>Niveau scolaire</a:t>
            </a:r>
          </a:p>
          <a:p>
            <a:r>
              <a:rPr lang="fr-FR" dirty="0"/>
              <a:t>Localisation</a:t>
            </a:r>
          </a:p>
          <a:p>
            <a:r>
              <a:rPr lang="fr-FR" dirty="0"/>
              <a:t>Compétences numériques/ techniques</a:t>
            </a:r>
          </a:p>
        </p:txBody>
      </p:sp>
    </p:spTree>
    <p:extLst>
      <p:ext uri="{BB962C8B-B14F-4D97-AF65-F5344CB8AC3E}">
        <p14:creationId xmlns:p14="http://schemas.microsoft.com/office/powerpoint/2010/main" val="3395807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27F99-1286-7762-C1A3-3A498C9393B9}"/>
              </a:ext>
            </a:extLst>
          </p:cNvPr>
          <p:cNvSpPr>
            <a:spLocks noGrp="1"/>
          </p:cNvSpPr>
          <p:nvPr>
            <p:ph type="title"/>
          </p:nvPr>
        </p:nvSpPr>
        <p:spPr/>
        <p:txBody>
          <a:bodyPr/>
          <a:lstStyle/>
          <a:p>
            <a:r>
              <a:rPr lang="fr-FR" dirty="0"/>
              <a:t>Solutions</a:t>
            </a:r>
          </a:p>
        </p:txBody>
      </p:sp>
      <p:sp>
        <p:nvSpPr>
          <p:cNvPr id="3" name="Espace réservé du contenu 2">
            <a:extLst>
              <a:ext uri="{FF2B5EF4-FFF2-40B4-BE49-F238E27FC236}">
                <a16:creationId xmlns:a16="http://schemas.microsoft.com/office/drawing/2014/main" id="{0C173354-F675-00C2-3D74-8D756A7949BA}"/>
              </a:ext>
            </a:extLst>
          </p:cNvPr>
          <p:cNvSpPr>
            <a:spLocks noGrp="1"/>
          </p:cNvSpPr>
          <p:nvPr>
            <p:ph idx="1"/>
          </p:nvPr>
        </p:nvSpPr>
        <p:spPr/>
        <p:txBody>
          <a:bodyPr/>
          <a:lstStyle/>
          <a:p>
            <a:pPr marL="0" indent="0">
              <a:buFont typeface="Franklin Gothic Book" panose="020B0503020102020204" pitchFamily="34" charset="0"/>
              <a:buNone/>
            </a:pPr>
            <a:r>
              <a:rPr lang="fr-FR" dirty="0"/>
              <a:t>Améliorer la communication</a:t>
            </a:r>
          </a:p>
          <a:p>
            <a:pPr marL="0" indent="0">
              <a:buFont typeface="Franklin Gothic Book" panose="020B0503020102020204" pitchFamily="34" charset="0"/>
              <a:buNone/>
            </a:pPr>
            <a:r>
              <a:rPr lang="fr-FR" dirty="0"/>
              <a:t>Adaptation des protocoles : variété des modes d’action</a:t>
            </a:r>
          </a:p>
          <a:p>
            <a:pPr marL="0" indent="0">
              <a:buFont typeface="Franklin Gothic Book" panose="020B0503020102020204" pitchFamily="34" charset="0"/>
              <a:buNone/>
            </a:pPr>
            <a:r>
              <a:rPr lang="fr-FR" dirty="0"/>
              <a:t>Trouver des partenaires</a:t>
            </a:r>
          </a:p>
          <a:p>
            <a:pPr marL="0" indent="0">
              <a:buFont typeface="Franklin Gothic Book" panose="020B0503020102020204" pitchFamily="34" charset="0"/>
              <a:buNone/>
            </a:pPr>
            <a:r>
              <a:rPr lang="fr-FR" dirty="0"/>
              <a:t>Améliorer la transmission des connaissances dans le projet</a:t>
            </a:r>
          </a:p>
        </p:txBody>
      </p:sp>
      <p:sp>
        <p:nvSpPr>
          <p:cNvPr id="5" name="Espace réservé du contenu 2">
            <a:extLst>
              <a:ext uri="{FF2B5EF4-FFF2-40B4-BE49-F238E27FC236}">
                <a16:creationId xmlns:a16="http://schemas.microsoft.com/office/drawing/2014/main" id="{8DCD1D31-7F2B-B8C0-F2CB-E4521D75FA44}"/>
              </a:ext>
            </a:extLst>
          </p:cNvPr>
          <p:cNvSpPr txBox="1">
            <a:spLocks/>
          </p:cNvSpPr>
          <p:nvPr/>
        </p:nvSpPr>
        <p:spPr>
          <a:xfrm>
            <a:off x="6845368" y="4336472"/>
            <a:ext cx="5140036" cy="252152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fr-FR" dirty="0"/>
          </a:p>
        </p:txBody>
      </p:sp>
    </p:spTree>
    <p:extLst>
      <p:ext uri="{BB962C8B-B14F-4D97-AF65-F5344CB8AC3E}">
        <p14:creationId xmlns:p14="http://schemas.microsoft.com/office/powerpoint/2010/main" val="12529533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Enquêtes virtuelles</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963818620"/>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Enquêtes virtuelles</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2858330566"/>
              </p:ext>
            </p:extLst>
          </p:nvPr>
        </p:nvGraphicFramePr>
        <p:xfrm>
          <a:off x="942109" y="1390650"/>
          <a:ext cx="11111345" cy="318008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3283527">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4279847768"/>
                  </a:ext>
                </a:extLst>
              </a:tr>
              <a:tr h="370840">
                <a:tc>
                  <a:txBody>
                    <a:bodyPr/>
                    <a:lstStyle/>
                    <a:p>
                      <a:r>
                        <a:rPr lang="fr-FR" sz="1400" dirty="0"/>
                        <a:t>Dans les projets virtuels à vocation scientifique, toutes les activités du projet sont médiatisées par les TIC sans aucun élément physique, ce qui les différencie des projets d'investigation dans lesquels les lieux physiques de la participation des volontaires étaient également importants.</a:t>
                      </a:r>
                    </a:p>
                  </a:txBody>
                  <a:tcPr/>
                </a:tc>
                <a:tc>
                  <a:txBody>
                    <a:bodyPr/>
                    <a:lstStyle/>
                    <a:p>
                      <a:r>
                        <a:rPr lang="en-US" sz="1400" dirty="0"/>
                        <a:t>(…) the primary challenge for Virtual projects is ensuring valid scientific results. The matter is complicated by the requirement of designing tasks suited to online participation that will elicit valuable contributions while maintaining volunteers’ interest.</a:t>
                      </a:r>
                      <a:endParaRPr lang="fr-FR" sz="1400" dirty="0"/>
                    </a:p>
                  </a:txBody>
                  <a:tcPr/>
                </a:tc>
                <a:tc>
                  <a:txBody>
                    <a:bodyPr/>
                    <a:lstStyle/>
                    <a:p>
                      <a:r>
                        <a:rPr lang="en-US" sz="1400" dirty="0"/>
                        <a:t>All of the Virtual projects were formed through top-down organizing by academics, and most projects’ affiliations are exclusively academic, a characteristic somewhat ironically consistent with relatively little provision of educational materials for participants. None of the Virtual projects are operated by nonprofit organizations, relying instead on research funding.</a:t>
                      </a:r>
                      <a:endParaRPr lang="fr-FR" sz="1400" dirty="0"/>
                    </a:p>
                  </a:txBody>
                  <a:tcPr/>
                </a:tc>
                <a:tc>
                  <a:txBody>
                    <a:bodyPr/>
                    <a:lstStyle/>
                    <a:p>
                      <a:r>
                        <a:rPr lang="en-US" sz="1400" dirty="0"/>
                        <a:t>Virtual projects take advantage of advanced technology tools to make extensive use of reputational rewards and friendly competition; they award points, display leaderboards, and offer incentives such as naming privileges or co-authorship as rewards for discovery.</a:t>
                      </a:r>
                      <a:endParaRPr lang="fr-FR" sz="1400" dirty="0"/>
                    </a:p>
                  </a:txBody>
                  <a:tcPr/>
                </a:tc>
                <a:extLst>
                  <a:ext uri="{0D108BD9-81ED-4DB2-BD59-A6C34878D82A}">
                    <a16:rowId xmlns:a16="http://schemas.microsoft.com/office/drawing/2014/main" val="1305857732"/>
                  </a:ext>
                </a:extLst>
              </a:tr>
            </a:tbl>
          </a:graphicData>
        </a:graphic>
      </p:graphicFrame>
    </p:spTree>
    <p:extLst>
      <p:ext uri="{BB962C8B-B14F-4D97-AF65-F5344CB8AC3E}">
        <p14:creationId xmlns:p14="http://schemas.microsoft.com/office/powerpoint/2010/main" val="26384504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934B1B-0A32-4E22-A68B-A95F2D0BCAFC}"/>
              </a:ext>
            </a:extLst>
          </p:cNvPr>
          <p:cNvSpPr>
            <a:spLocks noGrp="1"/>
          </p:cNvSpPr>
          <p:nvPr>
            <p:ph type="title"/>
          </p:nvPr>
        </p:nvSpPr>
        <p:spPr/>
        <p:txBody>
          <a:bodyPr/>
          <a:lstStyle/>
          <a:p>
            <a:r>
              <a:rPr lang="fr-FR" dirty="0"/>
              <a:t>SPINE</a:t>
            </a:r>
          </a:p>
        </p:txBody>
      </p:sp>
      <p:sp>
        <p:nvSpPr>
          <p:cNvPr id="3" name="Espace réservé du contenu 2">
            <a:extLst>
              <a:ext uri="{FF2B5EF4-FFF2-40B4-BE49-F238E27FC236}">
                <a16:creationId xmlns:a16="http://schemas.microsoft.com/office/drawing/2014/main" id="{AC3A1B72-1A6E-4FF1-82E8-3E911B564ECB}"/>
              </a:ext>
            </a:extLst>
          </p:cNvPr>
          <p:cNvSpPr>
            <a:spLocks noGrp="1"/>
          </p:cNvSpPr>
          <p:nvPr>
            <p:ph idx="1"/>
          </p:nvPr>
        </p:nvSpPr>
        <p:spPr>
          <a:xfrm>
            <a:off x="5908964" y="1371601"/>
            <a:ext cx="5936672" cy="5175250"/>
          </a:xfrm>
        </p:spPr>
        <p:txBody>
          <a:bodyPr>
            <a:normAutofit fontScale="92500" lnSpcReduction="10000"/>
          </a:bodyPr>
          <a:lstStyle/>
          <a:p>
            <a:r>
              <a:rPr lang="fr-FR" dirty="0"/>
              <a:t>Qui est à l’initiative ? Université de Bordeaux, Harvard </a:t>
            </a:r>
            <a:r>
              <a:rPr lang="fr-FR" dirty="0" err="1"/>
              <a:t>Medical</a:t>
            </a:r>
            <a:r>
              <a:rPr lang="fr-FR" dirty="0"/>
              <a:t> Center </a:t>
            </a:r>
          </a:p>
          <a:p>
            <a:r>
              <a:rPr lang="fr-FR" dirty="0"/>
              <a:t>Quel est l’objet de la recherche ? Recherche clinique sur les maladies neurodégénératives </a:t>
            </a:r>
          </a:p>
          <a:p>
            <a:r>
              <a:rPr lang="fr-FR" dirty="0"/>
              <a:t>Quel est l’objet de la participation ? Analyser des images à partir d’un modèle d’analyse.</a:t>
            </a:r>
          </a:p>
          <a:p>
            <a:r>
              <a:rPr lang="fr-FR" dirty="0"/>
              <a:t>Pourquoi la participation ? Collecter des données d’analyse des images</a:t>
            </a:r>
          </a:p>
          <a:p>
            <a:r>
              <a:rPr lang="fr-FR" dirty="0"/>
              <a:t>Quelles sont les modalités de la participation : Collecte de données et Analyse des données</a:t>
            </a:r>
          </a:p>
          <a:p>
            <a:r>
              <a:rPr lang="fr-FR" dirty="0"/>
              <a:t>Quels publics ? Adultes</a:t>
            </a:r>
          </a:p>
          <a:p>
            <a:r>
              <a:rPr lang="fr-FR" dirty="0"/>
              <a:t>Bénéfices ? Appréhender la complexité de la science, Apprendre des connaissances sur l’imagerie médicale et les pathologies observées</a:t>
            </a:r>
          </a:p>
          <a:p>
            <a:r>
              <a:rPr lang="fr-FR" dirty="0"/>
              <a:t>Outils ? Plateforme de consultation et d’analyse des images + jeu sur tablette pour le public</a:t>
            </a:r>
          </a:p>
          <a:p>
            <a:endParaRPr lang="fr-FR" dirty="0"/>
          </a:p>
        </p:txBody>
      </p:sp>
      <p:sp>
        <p:nvSpPr>
          <p:cNvPr id="4" name="Espace réservé du texte 3">
            <a:extLst>
              <a:ext uri="{FF2B5EF4-FFF2-40B4-BE49-F238E27FC236}">
                <a16:creationId xmlns:a16="http://schemas.microsoft.com/office/drawing/2014/main" id="{C76785FA-BD88-43F7-938F-E4BBA285F7AF}"/>
              </a:ext>
            </a:extLst>
          </p:cNvPr>
          <p:cNvSpPr>
            <a:spLocks noGrp="1"/>
          </p:cNvSpPr>
          <p:nvPr>
            <p:ph type="body" sz="half" idx="2"/>
          </p:nvPr>
        </p:nvSpPr>
        <p:spPr>
          <a:xfrm>
            <a:off x="287482" y="5680363"/>
            <a:ext cx="3855720" cy="983674"/>
          </a:xfrm>
        </p:spPr>
        <p:txBody>
          <a:bodyPr>
            <a:normAutofit/>
          </a:bodyPr>
          <a:lstStyle/>
          <a:p>
            <a:r>
              <a:rPr lang="fr-FR" dirty="0">
                <a:hlinkClick r:id="rId2"/>
              </a:rPr>
              <a:t>http://www.fondation.univ-bordeaux.fr/projet/spine</a:t>
            </a:r>
            <a:endParaRPr lang="fr-FR" dirty="0"/>
          </a:p>
          <a:p>
            <a:endParaRPr lang="fr-FR" dirty="0"/>
          </a:p>
        </p:txBody>
      </p:sp>
      <p:pic>
        <p:nvPicPr>
          <p:cNvPr id="6" name="Image 5">
            <a:extLst>
              <a:ext uri="{FF2B5EF4-FFF2-40B4-BE49-F238E27FC236}">
                <a16:creationId xmlns:a16="http://schemas.microsoft.com/office/drawing/2014/main" id="{B52578D9-75F2-48F3-82E6-6D36E3F40B3E}"/>
              </a:ext>
            </a:extLst>
          </p:cNvPr>
          <p:cNvPicPr>
            <a:picLocks noChangeAspect="1"/>
          </p:cNvPicPr>
          <p:nvPr/>
        </p:nvPicPr>
        <p:blipFill rotWithShape="1">
          <a:blip r:embed="rId3"/>
          <a:srcRect l="10741" t="30303" r="37003" b="24546"/>
          <a:stretch/>
        </p:blipFill>
        <p:spPr>
          <a:xfrm>
            <a:off x="287482" y="2488404"/>
            <a:ext cx="4831773" cy="2783251"/>
          </a:xfrm>
          <a:prstGeom prst="rect">
            <a:avLst/>
          </a:prstGeom>
        </p:spPr>
      </p:pic>
    </p:spTree>
    <p:extLst>
      <p:ext uri="{BB962C8B-B14F-4D97-AF65-F5344CB8AC3E}">
        <p14:creationId xmlns:p14="http://schemas.microsoft.com/office/powerpoint/2010/main" val="35388923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err="1"/>
              <a:t>Glyph</a:t>
            </a:r>
            <a:endParaRPr lang="fr-FR" dirty="0"/>
          </a:p>
        </p:txBody>
      </p:sp>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a:xfrm>
            <a:off x="249106" y="4989832"/>
            <a:ext cx="4747564" cy="1374690"/>
          </a:xfrm>
        </p:spPr>
        <p:txBody>
          <a:bodyPr>
            <a:normAutofit/>
          </a:bodyPr>
          <a:lstStyle/>
          <a:p>
            <a:r>
              <a:rPr lang="fr-FR" dirty="0">
                <a:hlinkClick r:id="rId2"/>
              </a:rPr>
              <a:t>https://glyph.shh.mpg.de/</a:t>
            </a:r>
            <a:endParaRPr lang="fr-FR" dirty="0"/>
          </a:p>
          <a:p>
            <a:r>
              <a:rPr lang="fr-FR" sz="1300" dirty="0">
                <a:solidFill>
                  <a:srgbClr val="333333"/>
                </a:solidFill>
                <a:latin typeface="Arial" panose="020B0604020202020204" pitchFamily="34" charset="0"/>
                <a:hlinkClick r:id="rId3"/>
              </a:rPr>
              <a:t>https://www.francetvinfo.fr/culture/jeux-video/glyph-un-jeu-video-de-science-participatif-pour-percer-le-mystere-de-la-forme-des-lettres_4992843.html</a:t>
            </a:r>
            <a:endParaRPr lang="fr-FR" sz="1300" dirty="0">
              <a:solidFill>
                <a:srgbClr val="333333"/>
              </a:solidFill>
              <a:latin typeface="Arial" panose="020B0604020202020204" pitchFamily="34" charset="0"/>
            </a:endParaRPr>
          </a:p>
        </p:txBody>
      </p:sp>
      <p:pic>
        <p:nvPicPr>
          <p:cNvPr id="1026" name="Picture 2" descr="Le jeu vidéo Glyph a été conçu par la&amp;nbsp;Société Max-Planck pour le développement des sciences. (CAPTURE D'ÉCRAN)">
            <a:extLst>
              <a:ext uri="{FF2B5EF4-FFF2-40B4-BE49-F238E27FC236}">
                <a16:creationId xmlns:a16="http://schemas.microsoft.com/office/drawing/2014/main" id="{D6DD51E3-E349-4BFB-BBA5-18CAC60EB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79" y="1880006"/>
            <a:ext cx="4627494" cy="2602965"/>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a:extLst>
              <a:ext uri="{FF2B5EF4-FFF2-40B4-BE49-F238E27FC236}">
                <a16:creationId xmlns:a16="http://schemas.microsoft.com/office/drawing/2014/main" id="{CF7722E1-9DC3-ADE4-BCFC-5F0384DE091B}"/>
              </a:ext>
            </a:extLst>
          </p:cNvPr>
          <p:cNvSpPr>
            <a:spLocks noGrp="1"/>
          </p:cNvSpPr>
          <p:nvPr>
            <p:ph idx="1"/>
          </p:nvPr>
        </p:nvSpPr>
        <p:spPr>
          <a:xfrm>
            <a:off x="6380379" y="919887"/>
            <a:ext cx="5212080" cy="5175250"/>
          </a:xfrm>
        </p:spPr>
        <p:txBody>
          <a:bodyPr>
            <a:normAutofit fontScale="92500" lnSpcReduction="10000"/>
          </a:bodyPr>
          <a:lstStyle/>
          <a:p>
            <a:r>
              <a:rPr lang="fr-FR" dirty="0"/>
              <a:t>Qui est à l’initiative ? CNRS – Max Planck Institut </a:t>
            </a:r>
          </a:p>
          <a:p>
            <a:r>
              <a:rPr lang="fr-FR" dirty="0"/>
              <a:t>Quel est l’objet de la recherche ? Classer les formes des lettres</a:t>
            </a:r>
          </a:p>
          <a:p>
            <a:r>
              <a:rPr lang="fr-FR" dirty="0"/>
              <a:t>Quel est l’objet de la participation ?Classer et inventer des règles de classement entre des lettres de différents alphabets.</a:t>
            </a:r>
          </a:p>
          <a:p>
            <a:r>
              <a:rPr lang="fr-FR" dirty="0"/>
              <a:t>Pourquoi la participation ? Intelligence collective</a:t>
            </a:r>
          </a:p>
          <a:p>
            <a:r>
              <a:rPr lang="fr-FR" dirty="0"/>
              <a:t>Quelles sont les modalités de la participation : collecte de données</a:t>
            </a:r>
          </a:p>
          <a:p>
            <a:r>
              <a:rPr lang="fr-FR" dirty="0"/>
              <a:t>Quels publics ? Tous, mais certainement difficile pour les enfants</a:t>
            </a:r>
          </a:p>
          <a:p>
            <a:r>
              <a:rPr lang="fr-FR" dirty="0"/>
              <a:t>Bénéfices ? Sentiment de participer à la science</a:t>
            </a:r>
          </a:p>
          <a:p>
            <a:r>
              <a:rPr lang="fr-FR" dirty="0"/>
              <a:t>Outils ? Jeu vidéo</a:t>
            </a:r>
          </a:p>
          <a:p>
            <a:endParaRPr lang="fr-FR" dirty="0"/>
          </a:p>
        </p:txBody>
      </p:sp>
    </p:spTree>
    <p:extLst>
      <p:ext uri="{BB962C8B-B14F-4D97-AF65-F5344CB8AC3E}">
        <p14:creationId xmlns:p14="http://schemas.microsoft.com/office/powerpoint/2010/main" val="23639346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7372A3-C098-0909-1C75-19231D58AABD}"/>
              </a:ext>
            </a:extLst>
          </p:cNvPr>
          <p:cNvSpPr>
            <a:spLocks noGrp="1"/>
          </p:cNvSpPr>
          <p:nvPr>
            <p:ph type="title"/>
          </p:nvPr>
        </p:nvSpPr>
        <p:spPr/>
        <p:txBody>
          <a:bodyPr/>
          <a:lstStyle/>
          <a:p>
            <a:r>
              <a:rPr lang="fr-FR" dirty="0"/>
              <a:t>Transcrire</a:t>
            </a:r>
          </a:p>
        </p:txBody>
      </p:sp>
      <p:sp>
        <p:nvSpPr>
          <p:cNvPr id="3" name="Espace réservé du contenu 2">
            <a:extLst>
              <a:ext uri="{FF2B5EF4-FFF2-40B4-BE49-F238E27FC236}">
                <a16:creationId xmlns:a16="http://schemas.microsoft.com/office/drawing/2014/main" id="{A44AA3B7-D8B8-B9E5-225E-43C27D25C884}"/>
              </a:ext>
            </a:extLst>
          </p:cNvPr>
          <p:cNvSpPr>
            <a:spLocks noGrp="1"/>
          </p:cNvSpPr>
          <p:nvPr>
            <p:ph idx="1"/>
          </p:nvPr>
        </p:nvSpPr>
        <p:spPr>
          <a:xfrm>
            <a:off x="6256020" y="1044246"/>
            <a:ext cx="5212080" cy="5175250"/>
          </a:xfrm>
        </p:spPr>
        <p:txBody>
          <a:bodyPr>
            <a:normAutofit fontScale="92500" lnSpcReduction="20000"/>
          </a:bodyPr>
          <a:lstStyle/>
          <a:p>
            <a:r>
              <a:rPr lang="fr-FR" dirty="0"/>
              <a:t>Qui est à l’initiative ? Consortium Archives des ethnologues, </a:t>
            </a:r>
            <a:r>
              <a:rPr lang="fr-FR" sz="2100" dirty="0"/>
              <a:t>TGIR </a:t>
            </a:r>
            <a:r>
              <a:rPr lang="fr-FR" sz="2100" dirty="0" err="1"/>
              <a:t>Huma-Num</a:t>
            </a:r>
            <a:r>
              <a:rPr lang="fr-FR" sz="2100" dirty="0"/>
              <a:t>, </a:t>
            </a:r>
            <a:r>
              <a:rPr lang="fr-FR" sz="2100" dirty="0" err="1"/>
              <a:t>Collex</a:t>
            </a:r>
            <a:r>
              <a:rPr lang="fr-FR" sz="2100" dirty="0"/>
              <a:t>-Persée, Bibliothèques avec des chercheurs.</a:t>
            </a:r>
          </a:p>
          <a:p>
            <a:r>
              <a:rPr lang="fr-FR" dirty="0"/>
              <a:t>Quel est l’objet de la recherche ? Recherches sur des documents patrimoniaux et notamment des lettres.</a:t>
            </a:r>
          </a:p>
          <a:p>
            <a:r>
              <a:rPr lang="fr-FR" dirty="0"/>
              <a:t>Quel est l’objet de la participation ?Transcrire les textes des lettres.</a:t>
            </a:r>
          </a:p>
          <a:p>
            <a:r>
              <a:rPr lang="fr-FR" dirty="0"/>
              <a:t>Pourquoi la participation ? Crowdsourcing</a:t>
            </a:r>
          </a:p>
          <a:p>
            <a:r>
              <a:rPr lang="fr-FR" dirty="0"/>
              <a:t>Quelles sont les modalités de la participation : Crowdsourcing</a:t>
            </a:r>
          </a:p>
          <a:p>
            <a:r>
              <a:rPr lang="fr-FR" dirty="0"/>
              <a:t>Quels publics ? Tous, mais très difficile pour les enfants</a:t>
            </a:r>
          </a:p>
          <a:p>
            <a:r>
              <a:rPr lang="fr-FR" dirty="0"/>
              <a:t>Bénéfices ? Sentiment de participer à la science</a:t>
            </a:r>
          </a:p>
          <a:p>
            <a:r>
              <a:rPr lang="fr-FR" dirty="0"/>
              <a:t>Outils ? Site web – plateforme de dépôt de documents à transcrire</a:t>
            </a:r>
          </a:p>
          <a:p>
            <a:endParaRPr lang="fr-FR" dirty="0"/>
          </a:p>
        </p:txBody>
      </p:sp>
      <p:sp>
        <p:nvSpPr>
          <p:cNvPr id="4" name="Espace réservé du texte 3">
            <a:extLst>
              <a:ext uri="{FF2B5EF4-FFF2-40B4-BE49-F238E27FC236}">
                <a16:creationId xmlns:a16="http://schemas.microsoft.com/office/drawing/2014/main" id="{B26C103C-03DD-7BB5-E3D7-712A557D6357}"/>
              </a:ext>
            </a:extLst>
          </p:cNvPr>
          <p:cNvSpPr>
            <a:spLocks noGrp="1"/>
          </p:cNvSpPr>
          <p:nvPr>
            <p:ph type="body" sz="half" idx="2"/>
          </p:nvPr>
        </p:nvSpPr>
        <p:spPr>
          <a:xfrm>
            <a:off x="658063" y="5429149"/>
            <a:ext cx="3855720" cy="863803"/>
          </a:xfrm>
        </p:spPr>
        <p:txBody>
          <a:bodyPr/>
          <a:lstStyle/>
          <a:p>
            <a:r>
              <a:rPr lang="fr-FR" dirty="0">
                <a:hlinkClick r:id="rId2"/>
              </a:rPr>
              <a:t>https://transcrire.huma-num.fr/</a:t>
            </a:r>
            <a:endParaRPr lang="fr-FR" dirty="0"/>
          </a:p>
          <a:p>
            <a:endParaRPr lang="fr-FR" dirty="0"/>
          </a:p>
        </p:txBody>
      </p:sp>
      <p:pic>
        <p:nvPicPr>
          <p:cNvPr id="6" name="Image 5">
            <a:extLst>
              <a:ext uri="{FF2B5EF4-FFF2-40B4-BE49-F238E27FC236}">
                <a16:creationId xmlns:a16="http://schemas.microsoft.com/office/drawing/2014/main" id="{BD045832-6CE2-F9E8-AB90-956DC4834F03}"/>
              </a:ext>
            </a:extLst>
          </p:cNvPr>
          <p:cNvPicPr>
            <a:picLocks noChangeAspect="1"/>
          </p:cNvPicPr>
          <p:nvPr/>
        </p:nvPicPr>
        <p:blipFill rotWithShape="1">
          <a:blip r:embed="rId3"/>
          <a:srcRect l="8234" t="17493" r="9846" b="4747"/>
          <a:stretch/>
        </p:blipFill>
        <p:spPr>
          <a:xfrm>
            <a:off x="175565" y="1951331"/>
            <a:ext cx="4927374" cy="3118104"/>
          </a:xfrm>
          <a:prstGeom prst="rect">
            <a:avLst/>
          </a:prstGeom>
        </p:spPr>
      </p:pic>
    </p:spTree>
    <p:extLst>
      <p:ext uri="{BB962C8B-B14F-4D97-AF65-F5344CB8AC3E}">
        <p14:creationId xmlns:p14="http://schemas.microsoft.com/office/powerpoint/2010/main" val="2125481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33ABE-B036-2512-C0EC-FA790D7AD95C}"/>
              </a:ext>
            </a:extLst>
          </p:cNvPr>
          <p:cNvSpPr>
            <a:spLocks noGrp="1"/>
          </p:cNvSpPr>
          <p:nvPr>
            <p:ph type="title"/>
          </p:nvPr>
        </p:nvSpPr>
        <p:spPr/>
        <p:txBody>
          <a:bodyPr/>
          <a:lstStyle/>
          <a:p>
            <a:r>
              <a:rPr lang="fr-FR" dirty="0"/>
              <a:t>Raison historique</a:t>
            </a:r>
          </a:p>
        </p:txBody>
      </p:sp>
      <p:sp>
        <p:nvSpPr>
          <p:cNvPr id="3" name="Espace réservé du contenu 2">
            <a:extLst>
              <a:ext uri="{FF2B5EF4-FFF2-40B4-BE49-F238E27FC236}">
                <a16:creationId xmlns:a16="http://schemas.microsoft.com/office/drawing/2014/main" id="{DA556EB2-631B-60A9-6D23-742D9851FED3}"/>
              </a:ext>
            </a:extLst>
          </p:cNvPr>
          <p:cNvSpPr>
            <a:spLocks noGrp="1"/>
          </p:cNvSpPr>
          <p:nvPr>
            <p:ph idx="1"/>
          </p:nvPr>
        </p:nvSpPr>
        <p:spPr>
          <a:xfrm>
            <a:off x="1371600" y="2973628"/>
            <a:ext cx="4517136" cy="3581400"/>
          </a:xfrm>
        </p:spPr>
        <p:txBody>
          <a:bodyPr>
            <a:normAutofit fontScale="92500" lnSpcReduction="10000"/>
          </a:bodyPr>
          <a:lstStyle/>
          <a:p>
            <a:r>
              <a:rPr lang="fr-FR" dirty="0"/>
              <a:t>Avant et pendant le développement des universités : sociétés savantes</a:t>
            </a:r>
          </a:p>
          <a:p>
            <a:r>
              <a:rPr lang="fr-FR" dirty="0"/>
              <a:t>Depuis les années 1970 : collectifs de recherche qui travaillent sur les limites du monopole de la production de la connaissance. </a:t>
            </a:r>
          </a:p>
          <a:p>
            <a:r>
              <a:rPr lang="fr-FR" dirty="0"/>
              <a:t>1975 : numéro de la revue Convergence sur la recherche participative : </a:t>
            </a:r>
            <a:r>
              <a:rPr lang="fr-FR" dirty="0">
                <a:hlinkClick r:id="rId2"/>
              </a:rPr>
              <a:t>https://www.researchgate.net/publication/313794951_Participatory_Research_An_Approach_for_Change</a:t>
            </a:r>
            <a:endParaRPr lang="fr-FR" dirty="0"/>
          </a:p>
          <a:p>
            <a:endParaRPr lang="fr-FR" dirty="0"/>
          </a:p>
        </p:txBody>
      </p:sp>
      <p:pic>
        <p:nvPicPr>
          <p:cNvPr id="5" name="Image 4">
            <a:extLst>
              <a:ext uri="{FF2B5EF4-FFF2-40B4-BE49-F238E27FC236}">
                <a16:creationId xmlns:a16="http://schemas.microsoft.com/office/drawing/2014/main" id="{D248C3E1-971C-3F64-46D2-BAB622A246E5}"/>
              </a:ext>
            </a:extLst>
          </p:cNvPr>
          <p:cNvPicPr>
            <a:picLocks noChangeAspect="1"/>
          </p:cNvPicPr>
          <p:nvPr/>
        </p:nvPicPr>
        <p:blipFill rotWithShape="1">
          <a:blip r:embed="rId3"/>
          <a:srcRect l="25514" t="32640" r="25419" b="12214"/>
          <a:stretch/>
        </p:blipFill>
        <p:spPr>
          <a:xfrm>
            <a:off x="6759244" y="1762963"/>
            <a:ext cx="5047489" cy="3781959"/>
          </a:xfrm>
          <a:prstGeom prst="rect">
            <a:avLst/>
          </a:prstGeom>
        </p:spPr>
      </p:pic>
    </p:spTree>
    <p:extLst>
      <p:ext uri="{BB962C8B-B14F-4D97-AF65-F5344CB8AC3E}">
        <p14:creationId xmlns:p14="http://schemas.microsoft.com/office/powerpoint/2010/main" val="20782435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F858-BB7B-4041-A6D8-C27E3F613AFD}"/>
              </a:ext>
            </a:extLst>
          </p:cNvPr>
          <p:cNvSpPr>
            <a:spLocks noGrp="1"/>
          </p:cNvSpPr>
          <p:nvPr>
            <p:ph type="title"/>
          </p:nvPr>
        </p:nvSpPr>
        <p:spPr>
          <a:xfrm>
            <a:off x="1087582" y="803832"/>
            <a:ext cx="3546764" cy="1485900"/>
          </a:xfrm>
        </p:spPr>
        <p:txBody>
          <a:bodyPr/>
          <a:lstStyle/>
          <a:p>
            <a:r>
              <a:rPr lang="fr-FR" dirty="0"/>
              <a:t>Des applications</a:t>
            </a:r>
          </a:p>
        </p:txBody>
      </p:sp>
      <p:pic>
        <p:nvPicPr>
          <p:cNvPr id="5" name="Espace réservé du contenu 4">
            <a:extLst>
              <a:ext uri="{FF2B5EF4-FFF2-40B4-BE49-F238E27FC236}">
                <a16:creationId xmlns:a16="http://schemas.microsoft.com/office/drawing/2014/main" id="{D3B58208-6F73-4025-B129-A04B687E3151}"/>
              </a:ext>
            </a:extLst>
          </p:cNvPr>
          <p:cNvPicPr>
            <a:picLocks noGrp="1" noChangeAspect="1"/>
          </p:cNvPicPr>
          <p:nvPr>
            <p:ph idx="1"/>
          </p:nvPr>
        </p:nvPicPr>
        <p:blipFill rotWithShape="1">
          <a:blip r:embed="rId2"/>
          <a:srcRect l="36442" t="29985" r="33738" b="10243"/>
          <a:stretch/>
        </p:blipFill>
        <p:spPr>
          <a:xfrm>
            <a:off x="1141227" y="2289732"/>
            <a:ext cx="3140149" cy="4196130"/>
          </a:xfrm>
        </p:spPr>
      </p:pic>
      <p:sp>
        <p:nvSpPr>
          <p:cNvPr id="7" name="ZoneTexte 6">
            <a:extLst>
              <a:ext uri="{FF2B5EF4-FFF2-40B4-BE49-F238E27FC236}">
                <a16:creationId xmlns:a16="http://schemas.microsoft.com/office/drawing/2014/main" id="{39BCDE4C-581E-4D6F-993D-DC94CBF39A1B}"/>
              </a:ext>
            </a:extLst>
          </p:cNvPr>
          <p:cNvSpPr txBox="1"/>
          <p:nvPr/>
        </p:nvSpPr>
        <p:spPr>
          <a:xfrm>
            <a:off x="1141227" y="6004282"/>
            <a:ext cx="2948763" cy="599612"/>
          </a:xfrm>
          <a:prstGeom prst="rect">
            <a:avLst/>
          </a:prstGeom>
          <a:noFill/>
        </p:spPr>
        <p:txBody>
          <a:bodyPr wrap="square">
            <a:spAutoFit/>
          </a:bodyPr>
          <a:lstStyle/>
          <a:p>
            <a:r>
              <a:rPr lang="fr-FR" sz="1100" dirty="0">
                <a:hlinkClick r:id="rId3"/>
              </a:rPr>
              <a:t>https://www.audubon.org/about/history-audubon-and-waterbird-conservation</a:t>
            </a:r>
            <a:endParaRPr lang="fr-FR" sz="1100" dirty="0"/>
          </a:p>
          <a:p>
            <a:endParaRPr lang="fr-FR" sz="1100" dirty="0"/>
          </a:p>
        </p:txBody>
      </p:sp>
      <p:pic>
        <p:nvPicPr>
          <p:cNvPr id="6" name="Picture 2" descr="Contribuez à l'enquête de l'ANCT sur l'importance d'OpenStreetMap pour les  acteurs publics | Drupal | inno³ | Open Innovation, Open Source et Open  Data |">
            <a:extLst>
              <a:ext uri="{FF2B5EF4-FFF2-40B4-BE49-F238E27FC236}">
                <a16:creationId xmlns:a16="http://schemas.microsoft.com/office/drawing/2014/main" id="{C1D9C174-BDDC-45E4-A3D6-8D2CCF24B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7174" y="4121727"/>
            <a:ext cx="5830249" cy="2182361"/>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a:extLst>
              <a:ext uri="{FF2B5EF4-FFF2-40B4-BE49-F238E27FC236}">
                <a16:creationId xmlns:a16="http://schemas.microsoft.com/office/drawing/2014/main" id="{FD4F3843-545F-4F8A-A47B-2F45AA3C27A0}"/>
              </a:ext>
            </a:extLst>
          </p:cNvPr>
          <p:cNvSpPr txBox="1">
            <a:spLocks/>
          </p:cNvSpPr>
          <p:nvPr/>
        </p:nvSpPr>
        <p:spPr>
          <a:xfrm>
            <a:off x="5867399" y="2535382"/>
            <a:ext cx="5910023"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fr-FR" dirty="0"/>
              <a:t>Des logiciels open source</a:t>
            </a:r>
          </a:p>
        </p:txBody>
      </p:sp>
    </p:spTree>
    <p:extLst>
      <p:ext uri="{BB962C8B-B14F-4D97-AF65-F5344CB8AC3E}">
        <p14:creationId xmlns:p14="http://schemas.microsoft.com/office/powerpoint/2010/main" val="4304435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BE186-7F37-44AA-88F5-A517FC5E652B}"/>
              </a:ext>
            </a:extLst>
          </p:cNvPr>
          <p:cNvSpPr>
            <a:spLocks noGrp="1"/>
          </p:cNvSpPr>
          <p:nvPr>
            <p:ph type="title"/>
          </p:nvPr>
        </p:nvSpPr>
        <p:spPr/>
        <p:txBody>
          <a:bodyPr/>
          <a:lstStyle/>
          <a:p>
            <a:r>
              <a:rPr lang="fr-FR" dirty="0"/>
              <a:t>Des applications : </a:t>
            </a:r>
            <a:r>
              <a:rPr lang="fr-FR" dirty="0" err="1"/>
              <a:t>Spotteron</a:t>
            </a:r>
            <a:endParaRPr lang="fr-FR" dirty="0"/>
          </a:p>
        </p:txBody>
      </p:sp>
      <p:pic>
        <p:nvPicPr>
          <p:cNvPr id="2050" name="Picture 2">
            <a:extLst>
              <a:ext uri="{FF2B5EF4-FFF2-40B4-BE49-F238E27FC236}">
                <a16:creationId xmlns:a16="http://schemas.microsoft.com/office/drawing/2014/main" id="{77808E7C-0D2A-4726-9EA8-CAEE9AED3F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4760" y="2061630"/>
            <a:ext cx="1716947" cy="44308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41BE15B-A635-4E0B-93CF-313B226D7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533" y="1757142"/>
            <a:ext cx="1881631" cy="48558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358206C-3D9A-4870-A030-E7C34C37A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294" y="1463262"/>
            <a:ext cx="194881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8FCFE77-3074-4B59-B398-2D4F77D7A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935" y="1231748"/>
            <a:ext cx="2038527" cy="526071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E0D092C5-C3AA-4186-BEBF-CCD77740E3E3}"/>
              </a:ext>
            </a:extLst>
          </p:cNvPr>
          <p:cNvSpPr txBox="1"/>
          <p:nvPr/>
        </p:nvSpPr>
        <p:spPr>
          <a:xfrm>
            <a:off x="921488" y="6407520"/>
            <a:ext cx="6096000" cy="646331"/>
          </a:xfrm>
          <a:prstGeom prst="rect">
            <a:avLst/>
          </a:prstGeom>
          <a:noFill/>
        </p:spPr>
        <p:txBody>
          <a:bodyPr wrap="square">
            <a:spAutoFit/>
          </a:bodyPr>
          <a:lstStyle/>
          <a:p>
            <a:r>
              <a:rPr lang="fr-FR" dirty="0">
                <a:hlinkClick r:id="rId6"/>
              </a:rPr>
              <a:t>https://www.spotteron.net/</a:t>
            </a:r>
            <a:endParaRPr lang="fr-FR" dirty="0"/>
          </a:p>
          <a:p>
            <a:endParaRPr lang="fr-FR" dirty="0"/>
          </a:p>
        </p:txBody>
      </p:sp>
    </p:spTree>
    <p:extLst>
      <p:ext uri="{BB962C8B-B14F-4D97-AF65-F5344CB8AC3E}">
        <p14:creationId xmlns:p14="http://schemas.microsoft.com/office/powerpoint/2010/main" val="24789797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F42967-14CE-4360-AC46-027321ED55E7}"/>
              </a:ext>
            </a:extLst>
          </p:cNvPr>
          <p:cNvSpPr>
            <a:spLocks noGrp="1"/>
          </p:cNvSpPr>
          <p:nvPr>
            <p:ph type="title"/>
          </p:nvPr>
        </p:nvSpPr>
        <p:spPr/>
        <p:txBody>
          <a:bodyPr/>
          <a:lstStyle/>
          <a:p>
            <a:r>
              <a:rPr lang="fr-FR" dirty="0"/>
              <a:t>Des outils pour la participation spontanée : </a:t>
            </a:r>
            <a:r>
              <a:rPr lang="fr-FR" dirty="0" err="1"/>
              <a:t>Coastsnap</a:t>
            </a:r>
            <a:endParaRPr lang="fr-FR" dirty="0"/>
          </a:p>
        </p:txBody>
      </p:sp>
      <p:sp>
        <p:nvSpPr>
          <p:cNvPr id="3" name="Espace réservé du contenu 2">
            <a:extLst>
              <a:ext uri="{FF2B5EF4-FFF2-40B4-BE49-F238E27FC236}">
                <a16:creationId xmlns:a16="http://schemas.microsoft.com/office/drawing/2014/main" id="{33BF1594-0369-4EDD-A2F2-400458C4C41B}"/>
              </a:ext>
            </a:extLst>
          </p:cNvPr>
          <p:cNvSpPr>
            <a:spLocks noGrp="1"/>
          </p:cNvSpPr>
          <p:nvPr>
            <p:ph idx="1"/>
          </p:nvPr>
        </p:nvSpPr>
        <p:spPr/>
        <p:txBody>
          <a:bodyPr>
            <a:normAutofit lnSpcReduction="10000"/>
          </a:bodyPr>
          <a:lstStyle/>
          <a:p>
            <a:r>
              <a:rPr lang="fr-FR" dirty="0">
                <a:hlinkClick r:id="rId2"/>
              </a:rPr>
              <a:t>https://www.sudouest.fr/pyrenees-atlantiques/bayonne/erosion-du-littoral-l-outil-de-science-participative-coastsnap-se-deploie-en-nouvelle-aquitaine-7101909.php</a:t>
            </a:r>
            <a:endParaRPr lang="fr-FR" dirty="0"/>
          </a:p>
          <a:p>
            <a:r>
              <a:rPr lang="fr-FR" dirty="0">
                <a:hlinkClick r:id="rId3"/>
              </a:rPr>
              <a:t>https://observatoire-littoral-morbihan.fr/coastsnap-morbihan-2-2/</a:t>
            </a:r>
            <a:endParaRPr lang="fr-FR" dirty="0"/>
          </a:p>
          <a:p>
            <a:r>
              <a:rPr lang="fr-FR" dirty="0">
                <a:hlinkClick r:id="rId4"/>
              </a:rPr>
              <a:t>https://observatoire-littoral-morbihan.fr/wp-content/uploads/2020/06/CoastSnap-Morbihan-2020-LA_12juin.pdf</a:t>
            </a:r>
            <a:endParaRPr lang="fr-FR" dirty="0"/>
          </a:p>
          <a:p>
            <a:endParaRPr lang="fr-FR" dirty="0"/>
          </a:p>
          <a:p>
            <a:pPr marL="0" indent="0">
              <a:buNone/>
            </a:pPr>
            <a:r>
              <a:rPr lang="fr-FR" dirty="0"/>
              <a:t>Statistiques, avril 2019 et mai 2020</a:t>
            </a:r>
          </a:p>
          <a:p>
            <a:r>
              <a:rPr lang="fr-FR" dirty="0"/>
              <a:t>258 photos pour la station Ouest, </a:t>
            </a:r>
          </a:p>
          <a:p>
            <a:r>
              <a:rPr lang="fr-FR" dirty="0"/>
              <a:t>54 pour la station Est</a:t>
            </a:r>
          </a:p>
        </p:txBody>
      </p:sp>
      <p:pic>
        <p:nvPicPr>
          <p:cNvPr id="1028" name="Picture 4">
            <a:extLst>
              <a:ext uri="{FF2B5EF4-FFF2-40B4-BE49-F238E27FC236}">
                <a16:creationId xmlns:a16="http://schemas.microsoft.com/office/drawing/2014/main" id="{F9B3061E-C112-4821-9007-D641BF7BF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4008" y="3848985"/>
            <a:ext cx="4382188" cy="246498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4815727E-A040-4C3C-AA10-17EF01ABD86A}"/>
              </a:ext>
            </a:extLst>
          </p:cNvPr>
          <p:cNvSpPr txBox="1"/>
          <p:nvPr/>
        </p:nvSpPr>
        <p:spPr>
          <a:xfrm>
            <a:off x="7818473" y="6313966"/>
            <a:ext cx="3898605" cy="692497"/>
          </a:xfrm>
          <a:prstGeom prst="rect">
            <a:avLst/>
          </a:prstGeom>
          <a:noFill/>
        </p:spPr>
        <p:txBody>
          <a:bodyPr wrap="square">
            <a:spAutoFit/>
          </a:bodyPr>
          <a:lstStyle/>
          <a:p>
            <a:r>
              <a:rPr lang="fr-FR" sz="1050" dirty="0"/>
              <a:t>Source : </a:t>
            </a:r>
            <a:r>
              <a:rPr lang="fr-FR" sz="1050" dirty="0">
                <a:hlinkClick r:id="rId3"/>
              </a:rPr>
              <a:t>https://observatoire-littoral-morbihan.fr/coastsnap-morbihan-2-2/</a:t>
            </a:r>
            <a:endParaRPr lang="fr-FR" sz="1050" dirty="0"/>
          </a:p>
          <a:p>
            <a:endParaRPr lang="fr-FR" dirty="0"/>
          </a:p>
        </p:txBody>
      </p:sp>
      <p:pic>
        <p:nvPicPr>
          <p:cNvPr id="6" name="Image 5">
            <a:extLst>
              <a:ext uri="{FF2B5EF4-FFF2-40B4-BE49-F238E27FC236}">
                <a16:creationId xmlns:a16="http://schemas.microsoft.com/office/drawing/2014/main" id="{C52B6D49-46B2-47E5-928E-0DB96342DA3B}"/>
              </a:ext>
            </a:extLst>
          </p:cNvPr>
          <p:cNvPicPr>
            <a:picLocks noChangeAspect="1"/>
          </p:cNvPicPr>
          <p:nvPr/>
        </p:nvPicPr>
        <p:blipFill rotWithShape="1">
          <a:blip r:embed="rId6"/>
          <a:srcRect l="5969" t="20466" r="5555" b="18656"/>
          <a:stretch/>
        </p:blipFill>
        <p:spPr>
          <a:xfrm>
            <a:off x="4444409" y="5224078"/>
            <a:ext cx="3303181" cy="1515244"/>
          </a:xfrm>
          <a:prstGeom prst="rect">
            <a:avLst/>
          </a:prstGeom>
        </p:spPr>
      </p:pic>
    </p:spTree>
    <p:extLst>
      <p:ext uri="{BB962C8B-B14F-4D97-AF65-F5344CB8AC3E}">
        <p14:creationId xmlns:p14="http://schemas.microsoft.com/office/powerpoint/2010/main" val="16125591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Projets éducatifs</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046856028"/>
      </p:ext>
    </p:extLst>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Projets éducatifs</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1080655" y="1852724"/>
          <a:ext cx="11111345" cy="238252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2806028">
                  <a:extLst>
                    <a:ext uri="{9D8B030D-6E8A-4147-A177-3AD203B41FA5}">
                      <a16:colId xmlns:a16="http://schemas.microsoft.com/office/drawing/2014/main" val="4259360173"/>
                    </a:ext>
                  </a:extLst>
                </a:gridCol>
                <a:gridCol w="3331535">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éducatifs de cette typologie font de l'éducation et de la sensibilisation des objectifs principaux, qui incluent tous des aspects pertinents du lieu.</a:t>
                      </a:r>
                    </a:p>
                  </a:txBody>
                  <a:tcPr/>
                </a:tc>
                <a:tc>
                  <a:txBody>
                    <a:bodyPr/>
                    <a:lstStyle/>
                    <a:p>
                      <a:r>
                        <a:rPr lang="en-US" sz="1400" dirty="0"/>
                        <a:t>Some can be considered citizen science only by virtue of including a research partner as an organizer; that is, these would otherwise be </a:t>
                      </a:r>
                      <a:r>
                        <a:rPr lang="en-US" sz="1400" kern="1200" dirty="0">
                          <a:solidFill>
                            <a:schemeClr val="dk1"/>
                          </a:solidFill>
                          <a:latin typeface="+mn-lt"/>
                          <a:ea typeface="+mn-ea"/>
                          <a:cs typeface="+mn-cs"/>
                        </a:rPr>
                        <a:t>classroom projects that </a:t>
                      </a:r>
                      <a:r>
                        <a:rPr lang="en-US" sz="1400" dirty="0"/>
                        <a:t>would not involve contribution of observations or analysis to larger scientific research efforts. </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All of the Education projects used technology to support data entry tasks, with some making fairly sophisticated uses of technology.</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intended duration and sustainability of these projects is therefore an open question. Since half of the projects we examined appeared to be short-term projects and half </a:t>
                      </a:r>
                      <a:r>
                        <a:rPr lang="en-US" sz="1400" dirty="0" err="1"/>
                        <a:t>longterm</a:t>
                      </a:r>
                      <a:r>
                        <a:rPr lang="en-US" sz="1400" dirty="0"/>
                        <a:t>, it is likely that ongoing project operation is not an intended outcome for some Education projects</a:t>
                      </a:r>
                      <a:endParaRPr lang="fr-FR" sz="1400" dirty="0"/>
                    </a:p>
                    <a:p>
                      <a:endParaRPr lang="fr-FR" sz="1400" dirty="0"/>
                    </a:p>
                  </a:txBody>
                  <a:tcPr/>
                </a:tc>
                <a:extLst>
                  <a:ext uri="{0D108BD9-81ED-4DB2-BD59-A6C34878D82A}">
                    <a16:rowId xmlns:a16="http://schemas.microsoft.com/office/drawing/2014/main" val="4279847768"/>
                  </a:ext>
                </a:extLst>
              </a:tr>
            </a:tbl>
          </a:graphicData>
        </a:graphic>
      </p:graphicFrame>
    </p:spTree>
    <p:extLst>
      <p:ext uri="{BB962C8B-B14F-4D97-AF65-F5344CB8AC3E}">
        <p14:creationId xmlns:p14="http://schemas.microsoft.com/office/powerpoint/2010/main" val="26383180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934B1B-0A32-4E22-A68B-A95F2D0BCAFC}"/>
              </a:ext>
            </a:extLst>
          </p:cNvPr>
          <p:cNvSpPr>
            <a:spLocks noGrp="1"/>
          </p:cNvSpPr>
          <p:nvPr>
            <p:ph type="title"/>
          </p:nvPr>
        </p:nvSpPr>
        <p:spPr>
          <a:xfrm>
            <a:off x="207819" y="490105"/>
            <a:ext cx="4939087" cy="1357745"/>
          </a:xfrm>
        </p:spPr>
        <p:txBody>
          <a:bodyPr/>
          <a:lstStyle/>
          <a:p>
            <a:r>
              <a:rPr lang="fr-FR" dirty="0"/>
              <a:t>Body </a:t>
            </a:r>
            <a:r>
              <a:rPr lang="fr-FR" dirty="0" err="1"/>
              <a:t>Tree</a:t>
            </a:r>
            <a:r>
              <a:rPr lang="fr-FR" dirty="0"/>
              <a:t> </a:t>
            </a:r>
            <a:r>
              <a:rPr lang="fr-FR" dirty="0" err="1"/>
              <a:t>Guards</a:t>
            </a:r>
            <a:endParaRPr lang="fr-FR" dirty="0"/>
          </a:p>
        </p:txBody>
      </p:sp>
      <p:sp>
        <p:nvSpPr>
          <p:cNvPr id="3" name="Espace réservé du contenu 2">
            <a:extLst>
              <a:ext uri="{FF2B5EF4-FFF2-40B4-BE49-F238E27FC236}">
                <a16:creationId xmlns:a16="http://schemas.microsoft.com/office/drawing/2014/main" id="{AC3A1B72-1A6E-4FF1-82E8-3E911B564ECB}"/>
              </a:ext>
            </a:extLst>
          </p:cNvPr>
          <p:cNvSpPr>
            <a:spLocks noGrp="1"/>
          </p:cNvSpPr>
          <p:nvPr>
            <p:ph idx="1"/>
          </p:nvPr>
        </p:nvSpPr>
        <p:spPr>
          <a:xfrm>
            <a:off x="5923510" y="1572492"/>
            <a:ext cx="6060671" cy="5175250"/>
          </a:xfrm>
        </p:spPr>
        <p:txBody>
          <a:bodyPr>
            <a:normAutofit fontScale="92500" lnSpcReduction="10000"/>
          </a:bodyPr>
          <a:lstStyle/>
          <a:p>
            <a:r>
              <a:rPr lang="fr-FR" dirty="0"/>
              <a:t>Qui est à l’initiative ? INRAE et d’autres partenaires européens</a:t>
            </a:r>
          </a:p>
          <a:p>
            <a:r>
              <a:rPr lang="fr-FR" dirty="0"/>
              <a:t>Quel est l’objet de la recherche ? Etudier l’effet du changement climatique sur la prolifération des insectes parasites des arbres.</a:t>
            </a:r>
          </a:p>
          <a:p>
            <a:r>
              <a:rPr lang="fr-FR" dirty="0"/>
              <a:t>Quel est l’objet de la participation ? Fabriquer des chenilles en pâte à modeler et observer leur devenir</a:t>
            </a:r>
          </a:p>
          <a:p>
            <a:r>
              <a:rPr lang="fr-FR" dirty="0"/>
              <a:t>Pourquoi la participation ? Collecter des données, Faire découvrir la science aux enfants</a:t>
            </a:r>
          </a:p>
          <a:p>
            <a:r>
              <a:rPr lang="fr-FR" dirty="0"/>
              <a:t>Quelles sont les modalités de la participation : Collecte de données</a:t>
            </a:r>
          </a:p>
          <a:p>
            <a:r>
              <a:rPr lang="fr-FR" dirty="0"/>
              <a:t>Quels publics ? Scolaires et donc des enseignants</a:t>
            </a:r>
          </a:p>
          <a:p>
            <a:r>
              <a:rPr lang="fr-FR" dirty="0"/>
              <a:t>Bénéfices ? Découvrir la science, S’intéresser à la biodiversité.</a:t>
            </a:r>
          </a:p>
          <a:p>
            <a:r>
              <a:rPr lang="fr-FR" dirty="0"/>
              <a:t>Outils ? Pâte à modeler </a:t>
            </a:r>
          </a:p>
          <a:p>
            <a:endParaRPr lang="fr-FR" dirty="0"/>
          </a:p>
        </p:txBody>
      </p:sp>
      <p:sp>
        <p:nvSpPr>
          <p:cNvPr id="4" name="Espace réservé du texte 3">
            <a:extLst>
              <a:ext uri="{FF2B5EF4-FFF2-40B4-BE49-F238E27FC236}">
                <a16:creationId xmlns:a16="http://schemas.microsoft.com/office/drawing/2014/main" id="{C76785FA-BD88-43F7-938F-E4BBA285F7AF}"/>
              </a:ext>
            </a:extLst>
          </p:cNvPr>
          <p:cNvSpPr>
            <a:spLocks noGrp="1"/>
          </p:cNvSpPr>
          <p:nvPr>
            <p:ph type="body" sz="half" idx="2"/>
          </p:nvPr>
        </p:nvSpPr>
        <p:spPr>
          <a:xfrm>
            <a:off x="436477" y="5642842"/>
            <a:ext cx="1977736" cy="778740"/>
          </a:xfrm>
        </p:spPr>
        <p:txBody>
          <a:bodyPr>
            <a:normAutofit/>
          </a:bodyPr>
          <a:lstStyle/>
          <a:p>
            <a:r>
              <a:rPr lang="fr-FR" dirty="0">
                <a:hlinkClick r:id="rId2"/>
              </a:rPr>
              <a:t>https://www6.inrae.fr/tree-bodyguards</a:t>
            </a:r>
            <a:endParaRPr lang="fr-FR" dirty="0"/>
          </a:p>
        </p:txBody>
      </p:sp>
      <p:pic>
        <p:nvPicPr>
          <p:cNvPr id="1026" name="Picture 2" descr="tree bodyguards">
            <a:extLst>
              <a:ext uri="{FF2B5EF4-FFF2-40B4-BE49-F238E27FC236}">
                <a16:creationId xmlns:a16="http://schemas.microsoft.com/office/drawing/2014/main" id="{07DE9EAA-CBA1-4027-8C4F-006C541D8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480" y="2062595"/>
            <a:ext cx="2224405"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1536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A57973-5031-4FEA-B0DB-949553032BBE}"/>
              </a:ext>
            </a:extLst>
          </p:cNvPr>
          <p:cNvSpPr>
            <a:spLocks noGrp="1"/>
          </p:cNvSpPr>
          <p:nvPr>
            <p:ph type="title"/>
          </p:nvPr>
        </p:nvSpPr>
        <p:spPr/>
        <p:txBody>
          <a:bodyPr/>
          <a:lstStyle/>
          <a:p>
            <a:r>
              <a:rPr lang="fr-FR" dirty="0"/>
              <a:t>Un public cible bien particulier</a:t>
            </a:r>
          </a:p>
        </p:txBody>
      </p:sp>
      <p:sp>
        <p:nvSpPr>
          <p:cNvPr id="3" name="Espace réservé du contenu 2">
            <a:extLst>
              <a:ext uri="{FF2B5EF4-FFF2-40B4-BE49-F238E27FC236}">
                <a16:creationId xmlns:a16="http://schemas.microsoft.com/office/drawing/2014/main" id="{6004EE02-FC21-4503-B7BE-D0F95E547FD7}"/>
              </a:ext>
            </a:extLst>
          </p:cNvPr>
          <p:cNvSpPr>
            <a:spLocks noGrp="1"/>
          </p:cNvSpPr>
          <p:nvPr>
            <p:ph idx="1"/>
          </p:nvPr>
        </p:nvSpPr>
        <p:spPr>
          <a:xfrm>
            <a:off x="1371600" y="2286000"/>
            <a:ext cx="9432950" cy="3581400"/>
          </a:xfrm>
        </p:spPr>
        <p:txBody>
          <a:bodyPr/>
          <a:lstStyle/>
          <a:p>
            <a:r>
              <a:rPr lang="fr-FR" dirty="0"/>
              <a:t>Les scolaires : des publics captifs</a:t>
            </a:r>
          </a:p>
          <a:p>
            <a:endParaRPr lang="fr-FR" dirty="0"/>
          </a:p>
          <a:p>
            <a:r>
              <a:rPr lang="fr-FR" dirty="0"/>
              <a:t>Deux publics : les enfants et les enseignants</a:t>
            </a:r>
          </a:p>
          <a:p>
            <a:pPr marL="0" indent="0">
              <a:buNone/>
            </a:pPr>
            <a:endParaRPr lang="fr-FR" dirty="0"/>
          </a:p>
          <a:p>
            <a:r>
              <a:rPr lang="fr-FR" dirty="0"/>
              <a:t>Au rectorat : des chargés de mission médiation scientifique pour les scolaires</a:t>
            </a:r>
          </a:p>
          <a:p>
            <a:endParaRPr lang="fr-FR" dirty="0"/>
          </a:p>
          <a:p>
            <a:r>
              <a:rPr lang="fr-FR" dirty="0"/>
              <a:t>Des enjeux de convaincre l’Education Nationale : reconnaissance des enseignants, facilitations à la transversalité, etc. </a:t>
            </a:r>
          </a:p>
        </p:txBody>
      </p:sp>
    </p:spTree>
    <p:extLst>
      <p:ext uri="{BB962C8B-B14F-4D97-AF65-F5344CB8AC3E}">
        <p14:creationId xmlns:p14="http://schemas.microsoft.com/office/powerpoint/2010/main" val="21195882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A57973-5031-4FEA-B0DB-949553032BBE}"/>
              </a:ext>
            </a:extLst>
          </p:cNvPr>
          <p:cNvSpPr>
            <a:spLocks noGrp="1"/>
          </p:cNvSpPr>
          <p:nvPr>
            <p:ph type="title"/>
          </p:nvPr>
        </p:nvSpPr>
        <p:spPr/>
        <p:txBody>
          <a:bodyPr/>
          <a:lstStyle/>
          <a:p>
            <a:r>
              <a:rPr lang="fr-FR" dirty="0"/>
              <a:t>La motivation des scolaires</a:t>
            </a:r>
          </a:p>
        </p:txBody>
      </p:sp>
      <p:sp>
        <p:nvSpPr>
          <p:cNvPr id="3" name="Espace réservé du contenu 2">
            <a:extLst>
              <a:ext uri="{FF2B5EF4-FFF2-40B4-BE49-F238E27FC236}">
                <a16:creationId xmlns:a16="http://schemas.microsoft.com/office/drawing/2014/main" id="{6004EE02-FC21-4503-B7BE-D0F95E547FD7}"/>
              </a:ext>
            </a:extLst>
          </p:cNvPr>
          <p:cNvSpPr>
            <a:spLocks noGrp="1"/>
          </p:cNvSpPr>
          <p:nvPr>
            <p:ph idx="1"/>
          </p:nvPr>
        </p:nvSpPr>
        <p:spPr>
          <a:xfrm>
            <a:off x="1577788" y="6172200"/>
            <a:ext cx="8150997" cy="561742"/>
          </a:xfrm>
        </p:spPr>
        <p:txBody>
          <a:bodyPr>
            <a:normAutofit fontScale="62500" lnSpcReduction="20000"/>
          </a:bodyPr>
          <a:lstStyle/>
          <a:p>
            <a:pPr marL="0" indent="0">
              <a:buNone/>
            </a:pPr>
            <a:r>
              <a:rPr lang="fr-FR" dirty="0"/>
              <a:t>Voir l'article de Maria </a:t>
            </a:r>
            <a:r>
              <a:rPr lang="fr-FR" dirty="0" err="1"/>
              <a:t>Aristeidou</a:t>
            </a:r>
            <a:r>
              <a:rPr lang="fr-FR" dirty="0"/>
              <a:t>, Julia </a:t>
            </a:r>
            <a:r>
              <a:rPr lang="fr-FR" dirty="0" err="1"/>
              <a:t>Lorke</a:t>
            </a:r>
            <a:r>
              <a:rPr lang="fr-FR" dirty="0"/>
              <a:t>, </a:t>
            </a:r>
            <a:r>
              <a:rPr lang="fr-FR" dirty="0" err="1"/>
              <a:t>Nashwa</a:t>
            </a:r>
            <a:r>
              <a:rPr lang="fr-FR" dirty="0"/>
              <a:t> Ismail, (2022), </a:t>
            </a:r>
            <a:r>
              <a:rPr lang="fr-FR" i="1" dirty="0"/>
              <a:t>Citizen Science: </a:t>
            </a:r>
            <a:r>
              <a:rPr lang="fr-FR" i="1" dirty="0" err="1"/>
              <a:t>Schoolteachers</a:t>
            </a:r>
            <a:r>
              <a:rPr lang="fr-FR" i="1" dirty="0"/>
              <a:t>’ Motivation, </a:t>
            </a:r>
            <a:r>
              <a:rPr lang="fr-FR" i="1" dirty="0" err="1"/>
              <a:t>Experiences</a:t>
            </a:r>
            <a:r>
              <a:rPr lang="fr-FR" i="1" dirty="0"/>
              <a:t>, and </a:t>
            </a:r>
            <a:r>
              <a:rPr lang="fr-FR" i="1" dirty="0" err="1"/>
              <a:t>Recommendations</a:t>
            </a:r>
            <a:r>
              <a:rPr lang="fr-FR" dirty="0"/>
              <a:t>,  International Journal of Science and </a:t>
            </a:r>
            <a:r>
              <a:rPr lang="fr-FR" dirty="0" err="1"/>
              <a:t>Mathematics</a:t>
            </a:r>
            <a:r>
              <a:rPr lang="fr-FR" dirty="0"/>
              <a:t> Education, 10.1007/s10763-022-10340-z </a:t>
            </a:r>
          </a:p>
          <a:p>
            <a:endParaRPr lang="fr-FR" dirty="0"/>
          </a:p>
          <a:p>
            <a:endParaRPr lang="fr-FR" dirty="0"/>
          </a:p>
        </p:txBody>
      </p:sp>
      <p:sp>
        <p:nvSpPr>
          <p:cNvPr id="5" name="ZoneTexte 4">
            <a:extLst>
              <a:ext uri="{FF2B5EF4-FFF2-40B4-BE49-F238E27FC236}">
                <a16:creationId xmlns:a16="http://schemas.microsoft.com/office/drawing/2014/main" id="{016B4169-E6E5-4D9E-C8D6-A27615676549}"/>
              </a:ext>
            </a:extLst>
          </p:cNvPr>
          <p:cNvSpPr txBox="1"/>
          <p:nvPr/>
        </p:nvSpPr>
        <p:spPr>
          <a:xfrm>
            <a:off x="1577787" y="1800803"/>
            <a:ext cx="4320989" cy="2723823"/>
          </a:xfrm>
          <a:prstGeom prst="rect">
            <a:avLst/>
          </a:prstGeom>
          <a:noFill/>
        </p:spPr>
        <p:txBody>
          <a:bodyPr wrap="square">
            <a:spAutoFit/>
          </a:bodyPr>
          <a:lstStyle/>
          <a:p>
            <a:r>
              <a:rPr lang="fr-FR" b="1" dirty="0"/>
              <a:t>La </a:t>
            </a:r>
            <a:r>
              <a:rPr lang="fr-FR" sz="1900" b="1" dirty="0">
                <a:solidFill>
                  <a:schemeClr val="tx2"/>
                </a:solidFill>
              </a:rPr>
              <a:t>motivation : </a:t>
            </a:r>
          </a:p>
          <a:p>
            <a:pPr marL="285750" indent="-285750">
              <a:buFont typeface="Arial" panose="020B0604020202020204" pitchFamily="34" charset="0"/>
              <a:buChar char="•"/>
            </a:pPr>
            <a:r>
              <a:rPr lang="fr-FR" sz="1900" dirty="0">
                <a:solidFill>
                  <a:schemeClr val="tx2"/>
                </a:solidFill>
              </a:rPr>
              <a:t>Renouveler les méthodes pédagogiques</a:t>
            </a:r>
          </a:p>
          <a:p>
            <a:pPr marL="285750" indent="-285750">
              <a:buFont typeface="Arial" panose="020B0604020202020204" pitchFamily="34" charset="0"/>
              <a:buChar char="•"/>
            </a:pPr>
            <a:endParaRPr lang="fr-FR" sz="1900" dirty="0">
              <a:solidFill>
                <a:schemeClr val="tx2"/>
              </a:solidFill>
            </a:endParaRPr>
          </a:p>
          <a:p>
            <a:pPr marL="285750" indent="-285750">
              <a:buFont typeface="Arial" panose="020B0604020202020204" pitchFamily="34" charset="0"/>
              <a:buChar char="•"/>
            </a:pPr>
            <a:r>
              <a:rPr lang="fr-FR" sz="1900" dirty="0">
                <a:solidFill>
                  <a:schemeClr val="tx2"/>
                </a:solidFill>
              </a:rPr>
              <a:t>intéresser les élèves, notamment par l'ouverture sur le monde réel, par le lien avec d'autres acteurs de la connaissance, etc. </a:t>
            </a:r>
          </a:p>
          <a:p>
            <a:pPr marL="285750" indent="-285750">
              <a:buFont typeface="Arial" panose="020B0604020202020204" pitchFamily="34" charset="0"/>
              <a:buChar char="•"/>
            </a:pPr>
            <a:endParaRPr lang="fr-FR" sz="1900" dirty="0">
              <a:solidFill>
                <a:schemeClr val="tx2"/>
              </a:solidFill>
            </a:endParaRPr>
          </a:p>
        </p:txBody>
      </p:sp>
      <p:sp>
        <p:nvSpPr>
          <p:cNvPr id="6" name="ZoneTexte 5">
            <a:extLst>
              <a:ext uri="{FF2B5EF4-FFF2-40B4-BE49-F238E27FC236}">
                <a16:creationId xmlns:a16="http://schemas.microsoft.com/office/drawing/2014/main" id="{5AA88B1A-F84E-64E0-17BD-E0FA8F01BF97}"/>
              </a:ext>
            </a:extLst>
          </p:cNvPr>
          <p:cNvSpPr txBox="1"/>
          <p:nvPr/>
        </p:nvSpPr>
        <p:spPr>
          <a:xfrm>
            <a:off x="7155914" y="1800803"/>
            <a:ext cx="4320989" cy="2139047"/>
          </a:xfrm>
          <a:prstGeom prst="rect">
            <a:avLst/>
          </a:prstGeom>
          <a:noFill/>
        </p:spPr>
        <p:txBody>
          <a:bodyPr wrap="square">
            <a:spAutoFit/>
          </a:bodyPr>
          <a:lstStyle/>
          <a:p>
            <a:r>
              <a:rPr lang="fr-FR" sz="1900" b="1" dirty="0">
                <a:solidFill>
                  <a:schemeClr val="tx2"/>
                </a:solidFill>
              </a:rPr>
              <a:t>Difficultés : </a:t>
            </a:r>
          </a:p>
          <a:p>
            <a:pPr marL="285750" indent="-285750">
              <a:buFont typeface="Arial" panose="020B0604020202020204" pitchFamily="34" charset="0"/>
              <a:buChar char="•"/>
            </a:pPr>
            <a:r>
              <a:rPr lang="fr-FR" sz="1900" dirty="0">
                <a:solidFill>
                  <a:schemeClr val="tx2"/>
                </a:solidFill>
              </a:rPr>
              <a:t>Temps, </a:t>
            </a:r>
          </a:p>
          <a:p>
            <a:pPr marL="285750" indent="-285750">
              <a:buFont typeface="Arial" panose="020B0604020202020204" pitchFamily="34" charset="0"/>
              <a:buChar char="•"/>
            </a:pPr>
            <a:endParaRPr lang="fr-FR" sz="1900" dirty="0">
              <a:solidFill>
                <a:schemeClr val="tx2"/>
              </a:solidFill>
            </a:endParaRPr>
          </a:p>
          <a:p>
            <a:pPr marL="285750" indent="-285750">
              <a:buFont typeface="Arial" panose="020B0604020202020204" pitchFamily="34" charset="0"/>
              <a:buChar char="•"/>
            </a:pPr>
            <a:r>
              <a:rPr lang="fr-FR" sz="1900" dirty="0">
                <a:solidFill>
                  <a:schemeClr val="tx2"/>
                </a:solidFill>
              </a:rPr>
              <a:t>L'argent, </a:t>
            </a:r>
          </a:p>
          <a:p>
            <a:pPr marL="285750" indent="-285750">
              <a:buFont typeface="Arial" panose="020B0604020202020204" pitchFamily="34" charset="0"/>
              <a:buChar char="•"/>
            </a:pPr>
            <a:endParaRPr lang="fr-FR" sz="1900" dirty="0">
              <a:solidFill>
                <a:schemeClr val="tx2"/>
              </a:solidFill>
            </a:endParaRPr>
          </a:p>
          <a:p>
            <a:pPr marL="285750" indent="-285750">
              <a:buFont typeface="Arial" panose="020B0604020202020204" pitchFamily="34" charset="0"/>
              <a:buChar char="•"/>
            </a:pPr>
            <a:r>
              <a:rPr lang="fr-FR" sz="1900" dirty="0">
                <a:solidFill>
                  <a:schemeClr val="tx2"/>
                </a:solidFill>
              </a:rPr>
              <a:t>La motivation des scolaires dans la durée.</a:t>
            </a:r>
          </a:p>
        </p:txBody>
      </p:sp>
      <p:sp>
        <p:nvSpPr>
          <p:cNvPr id="8" name="ZoneTexte 7">
            <a:extLst>
              <a:ext uri="{FF2B5EF4-FFF2-40B4-BE49-F238E27FC236}">
                <a16:creationId xmlns:a16="http://schemas.microsoft.com/office/drawing/2014/main" id="{3A1960BC-870F-D13B-D228-D333DF7B5487}"/>
              </a:ext>
            </a:extLst>
          </p:cNvPr>
          <p:cNvSpPr txBox="1"/>
          <p:nvPr/>
        </p:nvSpPr>
        <p:spPr>
          <a:xfrm>
            <a:off x="1577787" y="4678261"/>
            <a:ext cx="9601199" cy="1261884"/>
          </a:xfrm>
          <a:prstGeom prst="rect">
            <a:avLst/>
          </a:prstGeom>
          <a:noFill/>
        </p:spPr>
        <p:txBody>
          <a:bodyPr wrap="square">
            <a:spAutoFit/>
          </a:bodyPr>
          <a:lstStyle/>
          <a:p>
            <a:r>
              <a:rPr lang="fr-FR" sz="1900" b="1" dirty="0">
                <a:solidFill>
                  <a:schemeClr val="tx2"/>
                </a:solidFill>
              </a:rPr>
              <a:t>Motiver les enfants </a:t>
            </a:r>
            <a:r>
              <a:rPr lang="fr-FR" sz="1900" dirty="0">
                <a:solidFill>
                  <a:schemeClr val="tx2"/>
                </a:solidFill>
              </a:rPr>
              <a:t>: l'importance des outils technologiques, l'importance des méthodes d'enseignement,</a:t>
            </a:r>
          </a:p>
          <a:p>
            <a:r>
              <a:rPr lang="fr-FR" sz="1900" b="1" dirty="0">
                <a:solidFill>
                  <a:schemeClr val="tx2"/>
                </a:solidFill>
              </a:rPr>
              <a:t>Motiver les enseignants </a:t>
            </a:r>
            <a:r>
              <a:rPr lang="fr-FR" sz="1900" dirty="0">
                <a:solidFill>
                  <a:schemeClr val="tx2"/>
                </a:solidFill>
              </a:rPr>
              <a:t>: insister sur l'aspect développement de compétences et sur les enjeux de réseau et de collaboration.</a:t>
            </a:r>
          </a:p>
        </p:txBody>
      </p:sp>
    </p:spTree>
    <p:extLst>
      <p:ext uri="{BB962C8B-B14F-4D97-AF65-F5344CB8AC3E}">
        <p14:creationId xmlns:p14="http://schemas.microsoft.com/office/powerpoint/2010/main" val="8932720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Trouver des projets / S’inspirer</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037284"/>
            <a:ext cx="10047427" cy="3581400"/>
          </a:xfrm>
        </p:spPr>
        <p:txBody>
          <a:bodyPr>
            <a:normAutofit/>
          </a:bodyPr>
          <a:lstStyle/>
          <a:p>
            <a:r>
              <a:rPr lang="fr-FR" dirty="0"/>
              <a:t>Vigie-Nature école</a:t>
            </a:r>
          </a:p>
        </p:txBody>
      </p:sp>
      <p:pic>
        <p:nvPicPr>
          <p:cNvPr id="5" name="Image 4">
            <a:extLst>
              <a:ext uri="{FF2B5EF4-FFF2-40B4-BE49-F238E27FC236}">
                <a16:creationId xmlns:a16="http://schemas.microsoft.com/office/drawing/2014/main" id="{603672DC-4F70-2280-D916-B4E708D28DAA}"/>
              </a:ext>
            </a:extLst>
          </p:cNvPr>
          <p:cNvPicPr>
            <a:picLocks noChangeAspect="1"/>
          </p:cNvPicPr>
          <p:nvPr/>
        </p:nvPicPr>
        <p:blipFill rotWithShape="1">
          <a:blip r:embed="rId2"/>
          <a:srcRect l="2593" t="11093" r="3517" b="18187"/>
          <a:stretch/>
        </p:blipFill>
        <p:spPr>
          <a:xfrm>
            <a:off x="2587142" y="2813997"/>
            <a:ext cx="7346899" cy="3689216"/>
          </a:xfrm>
          <a:prstGeom prst="rect">
            <a:avLst/>
          </a:prstGeom>
        </p:spPr>
      </p:pic>
      <p:sp>
        <p:nvSpPr>
          <p:cNvPr id="7" name="ZoneTexte 6">
            <a:extLst>
              <a:ext uri="{FF2B5EF4-FFF2-40B4-BE49-F238E27FC236}">
                <a16:creationId xmlns:a16="http://schemas.microsoft.com/office/drawing/2014/main" id="{842E0460-2B82-9B9F-5DDB-6CEA2AE680D3}"/>
              </a:ext>
            </a:extLst>
          </p:cNvPr>
          <p:cNvSpPr txBox="1"/>
          <p:nvPr/>
        </p:nvSpPr>
        <p:spPr>
          <a:xfrm>
            <a:off x="7006134" y="6497810"/>
            <a:ext cx="6097218" cy="523220"/>
          </a:xfrm>
          <a:prstGeom prst="rect">
            <a:avLst/>
          </a:prstGeom>
          <a:noFill/>
        </p:spPr>
        <p:txBody>
          <a:bodyPr wrap="square">
            <a:spAutoFit/>
          </a:bodyPr>
          <a:lstStyle/>
          <a:p>
            <a:r>
              <a:rPr lang="fr-FR" sz="1400" dirty="0">
                <a:hlinkClick r:id="rId3"/>
              </a:rPr>
              <a:t>https://www.vigienature-ecole.fr/</a:t>
            </a:r>
            <a:endParaRPr lang="fr-FR" sz="1400" dirty="0"/>
          </a:p>
          <a:p>
            <a:endParaRPr lang="fr-FR" sz="1400" dirty="0"/>
          </a:p>
        </p:txBody>
      </p:sp>
    </p:spTree>
    <p:extLst>
      <p:ext uri="{BB962C8B-B14F-4D97-AF65-F5344CB8AC3E}">
        <p14:creationId xmlns:p14="http://schemas.microsoft.com/office/powerpoint/2010/main" val="25945334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Questions transversales</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r>
              <a:rPr lang="fr-FR" dirty="0"/>
              <a:t>.</a:t>
            </a:r>
          </a:p>
        </p:txBody>
      </p:sp>
    </p:spTree>
    <p:extLst>
      <p:ext uri="{BB962C8B-B14F-4D97-AF65-F5344CB8AC3E}">
        <p14:creationId xmlns:p14="http://schemas.microsoft.com/office/powerpoint/2010/main" val="1043411217"/>
      </p:ext>
    </p:extLst>
  </p:cSld>
  <p:clrMapOvr>
    <a:masterClrMapping/>
  </p:clrMapOvr>
  <p:transition spd="slow">
    <p:wipe/>
  </p:transition>
</p:sld>
</file>

<file path=ppt/theme/theme1.xml><?xml version="1.0" encoding="utf-8"?>
<a:theme xmlns:a="http://schemas.openxmlformats.org/drawingml/2006/main" name="Cadrage">
  <a:themeElements>
    <a:clrScheme name="Cadrage">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adr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dr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TM10001105[[fn=Cadrage]]</Template>
  <TotalTime>42774</TotalTime>
  <Words>13768</Words>
  <Application>Microsoft Office PowerPoint</Application>
  <PresentationFormat>Grand écran</PresentationFormat>
  <Paragraphs>1067</Paragraphs>
  <Slides>161</Slides>
  <Notes>1</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161</vt:i4>
      </vt:variant>
    </vt:vector>
  </HeadingPairs>
  <TitlesOfParts>
    <vt:vector size="173" baseType="lpstr">
      <vt:lpstr>Alegreya</vt:lpstr>
      <vt:lpstr>Arial</vt:lpstr>
      <vt:lpstr>Calibri</vt:lpstr>
      <vt:lpstr>Franklin Gothic Book</vt:lpstr>
      <vt:lpstr>Lora</vt:lpstr>
      <vt:lpstr>Nunito</vt:lpstr>
      <vt:lpstr>Open sans</vt:lpstr>
      <vt:lpstr>Quicksand</vt:lpstr>
      <vt:lpstr>Segoe UI</vt:lpstr>
      <vt:lpstr>Vidaloka</vt:lpstr>
      <vt:lpstr>Wingdings</vt:lpstr>
      <vt:lpstr>Cadrage</vt:lpstr>
      <vt:lpstr>Sciences et recherches participatives</vt:lpstr>
      <vt:lpstr>Un peu de vocabulaire</vt:lpstr>
      <vt:lpstr>Vocabulaire </vt:lpstr>
      <vt:lpstr>Analyse sémantique et thesaurus</vt:lpstr>
      <vt:lpstr>Des sciences participatives</vt:lpstr>
      <vt:lpstr>Raison démocratique</vt:lpstr>
      <vt:lpstr>Raison économique</vt:lpstr>
      <vt:lpstr>Raison technique</vt:lpstr>
      <vt:lpstr>Raison historique</vt:lpstr>
      <vt:lpstr>Raison sociale</vt:lpstr>
      <vt:lpstr>Raison académique</vt:lpstr>
      <vt:lpstr>Raison militante</vt:lpstr>
      <vt:lpstr>Raison anthropologique</vt:lpstr>
      <vt:lpstr>Raison culturelle</vt:lpstr>
      <vt:lpstr>Raison éducative</vt:lpstr>
      <vt:lpstr>Raison sociologique</vt:lpstr>
      <vt:lpstr>Raison politique</vt:lpstr>
      <vt:lpstr>Raison spatiale et temporelle</vt:lpstr>
      <vt:lpstr>Typologie par objectifs</vt:lpstr>
      <vt:lpstr>Tableau des sciences participatives</vt:lpstr>
      <vt:lpstr>Actions locales</vt:lpstr>
      <vt:lpstr>Actions locales</vt:lpstr>
      <vt:lpstr>Ocean I3</vt:lpstr>
      <vt:lpstr>Universités populaires des parents</vt:lpstr>
      <vt:lpstr>Des semences à l’assiette</vt:lpstr>
      <vt:lpstr>Organisation</vt:lpstr>
      <vt:lpstr>Echelle et participants</vt:lpstr>
      <vt:lpstr>Participants</vt:lpstr>
      <vt:lpstr>Sciences citoyennes : l’association</vt:lpstr>
      <vt:lpstr>Les relais locaux</vt:lpstr>
      <vt:lpstr>Echelle</vt:lpstr>
      <vt:lpstr>Passerelle Université et citoyens L’exemple des boutiques des sciences</vt:lpstr>
      <vt:lpstr>Les boutiques des sciences</vt:lpstr>
      <vt:lpstr>Outils</vt:lpstr>
      <vt:lpstr>Enjeux technologiques</vt:lpstr>
      <vt:lpstr>Expertises locales </vt:lpstr>
      <vt:lpstr>Ecoute</vt:lpstr>
      <vt:lpstr>Outils de brise glace </vt:lpstr>
      <vt:lpstr>Les outils de facilitation</vt:lpstr>
      <vt:lpstr>UtiLO</vt:lpstr>
      <vt:lpstr>Des formations</vt:lpstr>
      <vt:lpstr>S’appuyer sur les compétences de partenaires</vt:lpstr>
      <vt:lpstr>Conservation</vt:lpstr>
      <vt:lpstr>Conservation</vt:lpstr>
      <vt:lpstr>Birdlab</vt:lpstr>
      <vt:lpstr>OCLM - Observatoire Citoyen du Littoral Morbihannais</vt:lpstr>
      <vt:lpstr>Les associations</vt:lpstr>
      <vt:lpstr>National Audubon Society</vt:lpstr>
      <vt:lpstr>Christmas Bird Count (CBC)</vt:lpstr>
      <vt:lpstr>La professionnalisation de la science</vt:lpstr>
      <vt:lpstr>Vigie nature</vt:lpstr>
      <vt:lpstr>La communication</vt:lpstr>
      <vt:lpstr>Des campagnes de communication</vt:lpstr>
      <vt:lpstr>Des sites dédiés : Plateforme OPEN</vt:lpstr>
      <vt:lpstr>Des sites dédiés : CNRS</vt:lpstr>
      <vt:lpstr>Lieux d’information sur les projets de science participative</vt:lpstr>
      <vt:lpstr>Les bibliothèques municipales</vt:lpstr>
      <vt:lpstr>Les réseaux sociaux #citizenScience</vt:lpstr>
      <vt:lpstr>Investigation scientifique</vt:lpstr>
      <vt:lpstr>Investigation scientifique</vt:lpstr>
      <vt:lpstr>INCREASE</vt:lpstr>
      <vt:lpstr>PLACED Project</vt:lpstr>
      <vt:lpstr>Les projets  EU-Citizen Science</vt:lpstr>
      <vt:lpstr>Des projets en SHS</vt:lpstr>
      <vt:lpstr>Définir le projet</vt:lpstr>
      <vt:lpstr>Quelles compétences ?</vt:lpstr>
      <vt:lpstr>Engagement et motivation</vt:lpstr>
      <vt:lpstr>Objectifs et motivation</vt:lpstr>
      <vt:lpstr>Produire de nouvelles connaissances</vt:lpstr>
      <vt:lpstr>Faire apprendre</vt:lpstr>
      <vt:lpstr>Faire apprendre</vt:lpstr>
      <vt:lpstr>Avoir un effet sur la participation civique</vt:lpstr>
      <vt:lpstr>Participation civique et changement social </vt:lpstr>
      <vt:lpstr>Engagement et motivation</vt:lpstr>
      <vt:lpstr>Engagement des participants</vt:lpstr>
      <vt:lpstr>La motivation </vt:lpstr>
      <vt:lpstr>La motivation </vt:lpstr>
      <vt:lpstr>Les motivations</vt:lpstr>
      <vt:lpstr>Les bénéfices</vt:lpstr>
      <vt:lpstr>Les gains et bénéfices pour les participants</vt:lpstr>
      <vt:lpstr>SciStarter et les badges</vt:lpstr>
      <vt:lpstr>Engagement et niveau d’étude</vt:lpstr>
      <vt:lpstr>Agrandir le champ des participants</vt:lpstr>
      <vt:lpstr>Solutions</vt:lpstr>
      <vt:lpstr>Enquêtes virtuelles</vt:lpstr>
      <vt:lpstr>Enquêtes virtuelles</vt:lpstr>
      <vt:lpstr>SPINE</vt:lpstr>
      <vt:lpstr>Glyph</vt:lpstr>
      <vt:lpstr>Transcrire</vt:lpstr>
      <vt:lpstr>Des applications</vt:lpstr>
      <vt:lpstr>Des applications : Spotteron</vt:lpstr>
      <vt:lpstr>Des outils pour la participation spontanée : Coastsnap</vt:lpstr>
      <vt:lpstr>Projets éducatifs</vt:lpstr>
      <vt:lpstr>Projets éducatifs</vt:lpstr>
      <vt:lpstr>Body Tree Guards</vt:lpstr>
      <vt:lpstr>Un public cible bien particulier</vt:lpstr>
      <vt:lpstr>La motivation des scolaires</vt:lpstr>
      <vt:lpstr>Trouver des projets / S’inspirer</vt:lpstr>
      <vt:lpstr>Questions transversales</vt:lpstr>
      <vt:lpstr>Définir la participation attendue</vt:lpstr>
      <vt:lpstr>Typologie de la participation </vt:lpstr>
      <vt:lpstr>Engagement</vt:lpstr>
      <vt:lpstr>Echelle de la participation des publics</vt:lpstr>
      <vt:lpstr>Echelle de la participation des publics dans les projets de CS</vt:lpstr>
      <vt:lpstr>Protocoles</vt:lpstr>
      <vt:lpstr>Enjeux du protocole</vt:lpstr>
      <vt:lpstr>Participer ? Dans quelle langue ?</vt:lpstr>
      <vt:lpstr>Connaissances pour participer</vt:lpstr>
      <vt:lpstr>Connaissances pour participer</vt:lpstr>
      <vt:lpstr>Connaissances à aquérir</vt:lpstr>
      <vt:lpstr>Connaissances à acquérir</vt:lpstr>
      <vt:lpstr>Des protocoles</vt:lpstr>
      <vt:lpstr>Des protocoles</vt:lpstr>
      <vt:lpstr>Exemple Engagement et actions</vt:lpstr>
      <vt:lpstr>Ethique</vt:lpstr>
      <vt:lpstr>Le débat public</vt:lpstr>
      <vt:lpstr>Le scientifique et le débat public</vt:lpstr>
      <vt:lpstr>Risques et facteurs d’échec/réussite</vt:lpstr>
      <vt:lpstr>Enjeux éthiques</vt:lpstr>
      <vt:lpstr>Neutralité et engagement des chercheurs</vt:lpstr>
      <vt:lpstr>Grille d’éthique les 10 principes de l’ECSA : European Citizen Science Association</vt:lpstr>
      <vt:lpstr>A ne pas manquer</vt:lpstr>
      <vt:lpstr>SRP et productions</vt:lpstr>
      <vt:lpstr>Des données participatives</vt:lpstr>
      <vt:lpstr>Enjeux</vt:lpstr>
      <vt:lpstr>Présentation PowerPoint</vt:lpstr>
      <vt:lpstr>Accès et utilisation des données</vt:lpstr>
      <vt:lpstr>Data Management Plan Plan de Gestion des Données</vt:lpstr>
      <vt:lpstr>Données, qualité et biais</vt:lpstr>
      <vt:lpstr>Données, qualité et biais</vt:lpstr>
      <vt:lpstr>Données, qualité et biais</vt:lpstr>
      <vt:lpstr>Publier</vt:lpstr>
      <vt:lpstr>Publications des SRP</vt:lpstr>
      <vt:lpstr>Co-autorat et temporalité</vt:lpstr>
      <vt:lpstr>Co-autorat et autorat collectif</vt:lpstr>
      <vt:lpstr>Autorat collectif et enjeux</vt:lpstr>
      <vt:lpstr>Autorat collectif</vt:lpstr>
      <vt:lpstr>SRP et bibliothèques</vt:lpstr>
      <vt:lpstr>Remerciements</vt:lpstr>
      <vt:lpstr>La restitution</vt:lpstr>
      <vt:lpstr>Restitution : Reconnaissance </vt:lpstr>
      <vt:lpstr>3 des 10 principes de l’ECSA</vt:lpstr>
      <vt:lpstr>Restitution : Voir les résultats</vt:lpstr>
      <vt:lpstr>Restitution : Voir les résultats</vt:lpstr>
      <vt:lpstr>Restitution : Voir les résultats</vt:lpstr>
      <vt:lpstr>Restitution : Voir les résultats</vt:lpstr>
      <vt:lpstr>Entre restitution et données de terrain : Comment quitter un projet participatif ?</vt:lpstr>
      <vt:lpstr>Restitution et conflits</vt:lpstr>
      <vt:lpstr>Prix</vt:lpstr>
      <vt:lpstr>Conclusion</vt:lpstr>
      <vt:lpstr>Enjeux</vt:lpstr>
      <vt:lpstr>L’avenir de la science participative</vt:lpstr>
      <vt:lpstr>Références (sélection)</vt:lpstr>
      <vt:lpstr>Bibliographie à explorer et à compléter</vt:lpstr>
      <vt:lpstr>Présentation PowerPoint</vt:lpstr>
      <vt:lpstr>Présentation PowerPoint</vt:lpstr>
      <vt:lpstr>Présentation PowerPoint</vt:lpstr>
      <vt:lpstr>Présentation PowerPoint</vt:lpstr>
      <vt:lpstr>Présentation PowerPoint</vt:lpstr>
      <vt:lpstr>Présentation PowerPoint</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Bibliothécaires chercheurs</dc:title>
  <dc:creator>raphaelle bats</dc:creator>
  <cp:lastModifiedBy>raphaelle bats</cp:lastModifiedBy>
  <cp:revision>88</cp:revision>
  <dcterms:created xsi:type="dcterms:W3CDTF">2021-10-07T19:25:28Z</dcterms:created>
  <dcterms:modified xsi:type="dcterms:W3CDTF">2023-09-26T12:40:02Z</dcterms:modified>
</cp:coreProperties>
</file>