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69" r:id="rId3"/>
    <p:sldId id="266" r:id="rId4"/>
    <p:sldId id="289" r:id="rId5"/>
    <p:sldId id="290" r:id="rId6"/>
    <p:sldId id="288" r:id="rId7"/>
    <p:sldId id="278" r:id="rId8"/>
    <p:sldId id="294" r:id="rId9"/>
    <p:sldId id="296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6" r:id="rId19"/>
    <p:sldId id="307" r:id="rId20"/>
    <p:sldId id="308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9" autoAdjust="0"/>
    <p:restoredTop sz="91572" autoAdjust="0"/>
  </p:normalViewPr>
  <p:slideViewPr>
    <p:cSldViewPr snapToGrid="0" snapToObjects="1">
      <p:cViewPr varScale="1">
        <p:scale>
          <a:sx n="64" d="100"/>
          <a:sy n="64" d="100"/>
        </p:scale>
        <p:origin x="-114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1C5F8-0761-4F16-9195-27C518D050D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AD555-40CF-468B-A0A5-9DB149337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6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5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delft.nl/librar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4tu.nl/repository/uuid:5146dd06-98e4-426c-9ae5-dc8fa65c549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21021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data.4tu.nl/en/home/" TargetMode="External"/><Relationship Id="rId7" Type="http://schemas.openxmlformats.org/officeDocument/2006/relationships/hyperlink" Target="http://datacite.tudelft.nl/info/ho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data.4tu.nl/en/about-4turesearchdata/news/news-item/?tx_ttnews%5btt_news%5d=264&amp;cHash=a8d909159383f3d2a06460c801418432" TargetMode="External"/><Relationship Id="rId5" Type="http://schemas.openxmlformats.org/officeDocument/2006/relationships/hyperlink" Target="http://researchdata.4tu.nl/en/training-events/" TargetMode="External"/><Relationship Id="rId4" Type="http://schemas.openxmlformats.org/officeDocument/2006/relationships/hyperlink" Target="http://researchdata.4tu.nl/en/planning-research/data-management-pla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4turesearchdata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4tu.nl/repositor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data.4tu.nl/en/publishing-research/data-refinement-fun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data.4tu.nl/en/publishing-research/data-paper-fun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bath.ac.uk/research360/abou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datasealofapproval.org/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ata.4tu.nl/repository/uuid:4400f37c-7168-4275-a778-09b237bd34c6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11.org/group/fairgroup/fairprincipl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data.4tu.nl/repository/uuid:5146dd06-98e4-426c-9ae5-dc8fa65c549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26" Type="http://schemas.openxmlformats.org/officeDocument/2006/relationships/image" Target="../media/image31.png"/><Relationship Id="rId39" Type="http://schemas.openxmlformats.org/officeDocument/2006/relationships/image" Target="../media/image44.jpg"/><Relationship Id="rId3" Type="http://schemas.openxmlformats.org/officeDocument/2006/relationships/hyperlink" Target="https://data.4tu.nl/repository/uuid:5146dd06-98e4-426c-9ae5-dc8fa65c549f" TargetMode="External"/><Relationship Id="rId21" Type="http://schemas.openxmlformats.org/officeDocument/2006/relationships/image" Target="../media/image26.png"/><Relationship Id="rId34" Type="http://schemas.openxmlformats.org/officeDocument/2006/relationships/image" Target="../media/image39.jpg"/><Relationship Id="rId42" Type="http://schemas.openxmlformats.org/officeDocument/2006/relationships/image" Target="../media/image47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5" Type="http://schemas.openxmlformats.org/officeDocument/2006/relationships/image" Target="../media/image30.png"/><Relationship Id="rId33" Type="http://schemas.openxmlformats.org/officeDocument/2006/relationships/image" Target="../media/image38.jpg"/><Relationship Id="rId38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jpg"/><Relationship Id="rId40" Type="http://schemas.openxmlformats.org/officeDocument/2006/relationships/image" Target="../media/image45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jpg"/><Relationship Id="rId10" Type="http://schemas.openxmlformats.org/officeDocument/2006/relationships/image" Target="../media/image15.jpg"/><Relationship Id="rId19" Type="http://schemas.openxmlformats.org/officeDocument/2006/relationships/image" Target="../media/image24.png"/><Relationship Id="rId31" Type="http://schemas.openxmlformats.org/officeDocument/2006/relationships/image" Target="../media/image36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Relationship Id="rId22" Type="http://schemas.openxmlformats.org/officeDocument/2006/relationships/image" Target="../media/image27.jpg"/><Relationship Id="rId27" Type="http://schemas.openxmlformats.org/officeDocument/2006/relationships/image" Target="../media/image32.png"/><Relationship Id="rId30" Type="http://schemas.openxmlformats.org/officeDocument/2006/relationships/image" Target="../media/image35.jpg"/><Relationship Id="rId35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LNS3501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3" descr="TU_P5#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804000"/>
            <a:ext cx="9246868" cy="1408997"/>
            <a:chOff x="542608" y="804000"/>
            <a:chExt cx="8698158" cy="1408997"/>
          </a:xfrm>
        </p:grpSpPr>
        <p:sp>
          <p:nvSpPr>
            <p:cNvPr id="9" name="Rectangle 8"/>
            <p:cNvSpPr/>
            <p:nvPr/>
          </p:nvSpPr>
          <p:spPr bwMode="auto">
            <a:xfrm>
              <a:off x="542608" y="804000"/>
              <a:ext cx="8601392" cy="10232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</a:bodyPr>
            <a:lstStyle/>
            <a:p>
              <a:pPr defTabSz="914260" eaLnBrk="0" hangingPunct="0"/>
              <a:endParaRPr lang="en-US" sz="36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9374" y="951113"/>
              <a:ext cx="8601392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U Delft-UltraLight" panose="02000000000000000000" pitchFamily="2" charset="0"/>
                  <a:ea typeface="ＭＳ Ｐゴシック" pitchFamily="1" charset="-128"/>
                </a:rPr>
                <a:t>Research Data Services @ TU Delft Library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 Delft-UltraLight" panose="02000000000000000000" pitchFamily="2" charset="0"/>
                <a:ea typeface="ＭＳ Ｐゴシック" pitchFamily="1" charset="-128"/>
              </a:endParaRPr>
            </a:p>
            <a:p>
              <a:endParaRPr lang="en-GB" sz="36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5884094"/>
            <a:ext cx="91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Essentials for Data Support 2017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Data Services and 4TU.Centre for Research Data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GB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2017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|  Jasmin K. Böhmer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72" y="0"/>
            <a:ext cx="950026" cy="3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388620"/>
            <a:ext cx="9155429" cy="5806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7" y="544590"/>
            <a:ext cx="8708506" cy="543440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6D6"/>
                </a:solidFill>
              </a:rPr>
              <a:t>FAIR</a:t>
            </a:r>
            <a:endParaRPr lang="en-GB" b="1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/>
          <a:lstStyle/>
          <a:p>
            <a:r>
              <a:rPr lang="en-US" dirty="0" smtClean="0"/>
              <a:t>Highlighting Facets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1" y="1144070"/>
            <a:ext cx="7280800" cy="4902200"/>
          </a:xfrm>
        </p:spPr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 sz="2400" b="1" dirty="0" smtClean="0"/>
              <a:t>F</a:t>
            </a:r>
            <a:r>
              <a:rPr lang="en" sz="2400" dirty="0" smtClean="0"/>
              <a:t>  </a:t>
            </a:r>
            <a:r>
              <a:rPr lang="en" sz="2400" b="1" dirty="0" smtClean="0"/>
              <a:t>49</a:t>
            </a:r>
            <a:r>
              <a:rPr lang="en" sz="2400" b="1" dirty="0"/>
              <a:t>%</a:t>
            </a:r>
            <a:r>
              <a:rPr lang="en" sz="2400" dirty="0"/>
              <a:t> </a:t>
            </a:r>
            <a:r>
              <a:rPr lang="en" sz="2400" dirty="0" smtClean="0"/>
              <a:t>  	of </a:t>
            </a:r>
            <a:r>
              <a:rPr lang="en" sz="2400" dirty="0"/>
              <a:t>the repositories </a:t>
            </a:r>
            <a:r>
              <a:rPr lang="en" sz="2400" b="1" dirty="0"/>
              <a:t>do not assign DOI</a:t>
            </a:r>
            <a:r>
              <a:rPr lang="en" sz="2400" dirty="0"/>
              <a:t>,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		HANDLE</a:t>
            </a:r>
            <a:r>
              <a:rPr lang="en" sz="2400" dirty="0"/>
              <a:t>, or URN</a:t>
            </a:r>
            <a:r>
              <a:rPr lang="en" sz="2400" dirty="0" smtClean="0"/>
              <a:t>.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en" sz="800" dirty="0" smtClean="0"/>
          </a:p>
          <a:p>
            <a:pPr marL="457200" lvl="0" indent="-228600">
              <a:spcBef>
                <a:spcPts val="0"/>
              </a:spcBef>
              <a:buChar char="-"/>
            </a:pPr>
            <a:endParaRPr lang="en" sz="8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sz="2400" b="1" dirty="0" smtClean="0"/>
              <a:t>A  97</a:t>
            </a:r>
            <a:r>
              <a:rPr lang="en" sz="2400" b="1" dirty="0"/>
              <a:t>%</a:t>
            </a:r>
            <a:r>
              <a:rPr lang="en" sz="2400" dirty="0"/>
              <a:t> </a:t>
            </a:r>
            <a:r>
              <a:rPr lang="en" sz="2400" dirty="0" smtClean="0"/>
              <a:t>	of </a:t>
            </a:r>
            <a:r>
              <a:rPr lang="en" sz="2400" dirty="0"/>
              <a:t>the repository </a:t>
            </a:r>
            <a:r>
              <a:rPr lang="en" sz="2400" b="1" dirty="0"/>
              <a:t>do not clearly write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		about </a:t>
            </a:r>
            <a:r>
              <a:rPr lang="en" sz="2400" dirty="0"/>
              <a:t>their </a:t>
            </a:r>
            <a:r>
              <a:rPr lang="en" sz="2400" b="1" dirty="0"/>
              <a:t>metadata </a:t>
            </a:r>
            <a:r>
              <a:rPr lang="en" sz="2400" b="1" dirty="0" smtClean="0"/>
              <a:t>persistency</a:t>
            </a:r>
            <a:r>
              <a:rPr lang="en" sz="2400" dirty="0"/>
              <a:t>, if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		the data </a:t>
            </a:r>
            <a:r>
              <a:rPr lang="en" sz="2400" dirty="0"/>
              <a:t>is not available (anymore</a:t>
            </a:r>
            <a:r>
              <a:rPr lang="en" sz="2400" dirty="0" smtClean="0"/>
              <a:t>).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en" sz="800" dirty="0" smtClean="0"/>
          </a:p>
          <a:p>
            <a:pPr marL="457200" lvl="0" indent="-228600">
              <a:spcBef>
                <a:spcPts val="0"/>
              </a:spcBef>
              <a:buChar char="-"/>
            </a:pPr>
            <a:endParaRPr lang="en" sz="8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sz="2400" b="1" dirty="0" smtClean="0"/>
              <a:t>I  100</a:t>
            </a:r>
            <a:r>
              <a:rPr lang="en" sz="2400" b="1" dirty="0"/>
              <a:t>% </a:t>
            </a:r>
            <a:r>
              <a:rPr lang="en" sz="2400" b="1" dirty="0" smtClean="0"/>
              <a:t>	</a:t>
            </a:r>
            <a:r>
              <a:rPr lang="en" sz="2400" dirty="0" smtClean="0"/>
              <a:t>of </a:t>
            </a:r>
            <a:r>
              <a:rPr lang="en" sz="2400" dirty="0"/>
              <a:t>the repositories </a:t>
            </a:r>
            <a:r>
              <a:rPr lang="en" sz="2400" b="1" dirty="0"/>
              <a:t>do not have </a:t>
            </a:r>
            <a:r>
              <a:rPr lang="en" sz="2400" dirty="0"/>
              <a:t>visible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		</a:t>
            </a:r>
            <a:r>
              <a:rPr lang="en" sz="2400" b="1" dirty="0" smtClean="0"/>
              <a:t>ontologies</a:t>
            </a:r>
            <a:r>
              <a:rPr lang="en" sz="2400" dirty="0" smtClean="0"/>
              <a:t> </a:t>
            </a:r>
            <a:r>
              <a:rPr lang="en" sz="2400" dirty="0"/>
              <a:t>or (controlled) </a:t>
            </a:r>
            <a:r>
              <a:rPr lang="en" sz="2400" dirty="0" smtClean="0"/>
              <a:t>vocabulary.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en" sz="800" dirty="0" smtClean="0"/>
          </a:p>
          <a:p>
            <a:pPr marL="457200" lvl="0" indent="-228600">
              <a:spcBef>
                <a:spcPts val="0"/>
              </a:spcBef>
              <a:buChar char="-"/>
            </a:pPr>
            <a:endParaRPr lang="en" sz="8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sz="2400" b="1" dirty="0" smtClean="0"/>
              <a:t>R</a:t>
            </a:r>
            <a:r>
              <a:rPr lang="en" sz="2400" dirty="0" smtClean="0"/>
              <a:t>  </a:t>
            </a:r>
            <a:r>
              <a:rPr lang="en" sz="2400" b="1" dirty="0" smtClean="0"/>
              <a:t>38</a:t>
            </a:r>
            <a:r>
              <a:rPr lang="en" sz="2400" b="1" dirty="0"/>
              <a:t>%</a:t>
            </a:r>
            <a:r>
              <a:rPr lang="en" sz="2400" dirty="0"/>
              <a:t> </a:t>
            </a:r>
            <a:r>
              <a:rPr lang="en" sz="2400" dirty="0" smtClean="0"/>
              <a:t>	of </a:t>
            </a:r>
            <a:r>
              <a:rPr lang="en" sz="2400" dirty="0"/>
              <a:t>the repositories </a:t>
            </a:r>
            <a:r>
              <a:rPr lang="en" sz="2400" b="1" dirty="0"/>
              <a:t>do not </a:t>
            </a:r>
            <a:r>
              <a:rPr lang="en" sz="2400" b="1" dirty="0" smtClean="0"/>
              <a:t>provide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		</a:t>
            </a:r>
            <a:r>
              <a:rPr lang="en" sz="2400" b="1" dirty="0" smtClean="0"/>
              <a:t>sufficient </a:t>
            </a:r>
            <a:r>
              <a:rPr lang="en" sz="2400" b="1" dirty="0"/>
              <a:t>information </a:t>
            </a:r>
            <a:r>
              <a:rPr lang="en" sz="2400" dirty="0"/>
              <a:t>that </a:t>
            </a:r>
            <a:r>
              <a:rPr lang="en" sz="2400" dirty="0" smtClean="0"/>
              <a:t>helps </a:t>
            </a:r>
            <a:r>
              <a:rPr lang="en" sz="2400" dirty="0"/>
              <a:t>to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		determine </a:t>
            </a:r>
            <a:r>
              <a:rPr lang="en" sz="2400" dirty="0"/>
              <a:t>the </a:t>
            </a:r>
            <a:r>
              <a:rPr lang="en" sz="2400" b="1" dirty="0"/>
              <a:t>value of reuse </a:t>
            </a:r>
            <a:r>
              <a:rPr lang="en" sz="2400" dirty="0"/>
              <a:t>for </a:t>
            </a:r>
            <a:r>
              <a:rPr lang="en" sz="2400" dirty="0" smtClean="0"/>
              <a:t>the </a:t>
            </a:r>
            <a:br>
              <a:rPr lang="en" sz="2400" dirty="0" smtClean="0"/>
            </a:br>
            <a:r>
              <a:rPr lang="en" sz="2400" dirty="0" smtClean="0"/>
              <a:t>			information </a:t>
            </a:r>
            <a:r>
              <a:rPr lang="en" sz="2400" dirty="0"/>
              <a:t>seeker.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FAIR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/>
          <a:lstStyle/>
          <a:p>
            <a:r>
              <a:rPr lang="en-US" dirty="0" smtClean="0"/>
              <a:t>Interpretation of the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1" y="1235510"/>
            <a:ext cx="7280800" cy="4902200"/>
          </a:xfrm>
        </p:spPr>
        <p:txBody>
          <a:bodyPr>
            <a:norm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 sz="2400" dirty="0" smtClean="0"/>
              <a:t>Some are easily measured, some are rather subjective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 sz="2400" dirty="0" smtClean="0"/>
              <a:t>Some are narrow, some are broad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endParaRPr lang="en" sz="2400" dirty="0" smtClean="0"/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 sz="2400" dirty="0" smtClean="0"/>
              <a:t>Domain-relevant community standards are the bottle necks</a:t>
            </a:r>
            <a:endParaRPr lang="en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FAIR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331470" y="1864160"/>
            <a:ext cx="4194810" cy="4376620"/>
          </a:xfrm>
          <a:noFill/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28600" indent="0">
              <a:spcBef>
                <a:spcPts val="0"/>
              </a:spcBef>
              <a:buNone/>
            </a:pPr>
            <a:r>
              <a:rPr lang="en" sz="2400" dirty="0"/>
              <a:t>+ </a:t>
            </a:r>
            <a:r>
              <a:rPr lang="en" sz="2400" dirty="0" smtClean="0"/>
              <a:t>Data </a:t>
            </a:r>
            <a:r>
              <a:rPr lang="en" sz="2400" dirty="0"/>
              <a:t>availability	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/>
              <a:t>+ </a:t>
            </a:r>
            <a:r>
              <a:rPr lang="en" sz="2400" dirty="0" smtClean="0"/>
              <a:t>License </a:t>
            </a:r>
            <a:r>
              <a:rPr lang="en" sz="2400" dirty="0"/>
              <a:t>		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/>
              <a:t>+ </a:t>
            </a:r>
            <a:r>
              <a:rPr lang="en" sz="2400" dirty="0" smtClean="0"/>
              <a:t>Documentation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 smtClean="0"/>
              <a:t>+ Structured </a:t>
            </a:r>
            <a:r>
              <a:rPr lang="en" sz="2400" dirty="0"/>
              <a:t>metadata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per </a:t>
            </a:r>
            <a:r>
              <a:rPr lang="en" sz="2400" dirty="0"/>
              <a:t>dataset</a:t>
            </a:r>
          </a:p>
          <a:p>
            <a:pPr marL="228600" indent="0">
              <a:spcBef>
                <a:spcPts val="0"/>
              </a:spcBef>
              <a:buNone/>
            </a:pPr>
            <a:endParaRPr lang="en" sz="2400" dirty="0" smtClean="0"/>
          </a:p>
          <a:p>
            <a:pPr marL="228600" indent="0">
              <a:spcBef>
                <a:spcPts val="0"/>
              </a:spcBef>
              <a:buNone/>
            </a:pPr>
            <a:endParaRPr lang="en" sz="2400" dirty="0" smtClean="0"/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 smtClean="0"/>
              <a:t>= </a:t>
            </a:r>
            <a:r>
              <a:rPr lang="en" sz="2400" dirty="0"/>
              <a:t>But still seem to work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well </a:t>
            </a:r>
            <a:r>
              <a:rPr lang="en" sz="2400" dirty="0"/>
              <a:t>within the </a:t>
            </a:r>
            <a:r>
              <a:rPr lang="en" sz="2400" dirty="0" smtClean="0"/>
              <a:t>discipline</a:t>
            </a:r>
            <a:endParaRPr lang="en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480185" y="35306"/>
            <a:ext cx="6183630" cy="1143000"/>
          </a:xfrm>
        </p:spPr>
        <p:txBody>
          <a:bodyPr/>
          <a:lstStyle/>
          <a:p>
            <a:r>
              <a:rPr lang="en-US" dirty="0" smtClean="0"/>
              <a:t>Subject Based Repositories</a:t>
            </a:r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652010" y="1887020"/>
            <a:ext cx="4434840" cy="435376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None/>
            </a:pPr>
            <a:r>
              <a:rPr lang="en" sz="2400" dirty="0" smtClean="0"/>
              <a:t>+  Data </a:t>
            </a:r>
            <a:r>
              <a:rPr lang="en" sz="2400" dirty="0"/>
              <a:t>availability	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/>
              <a:t>+  </a:t>
            </a:r>
            <a:r>
              <a:rPr lang="en" sz="2400" dirty="0" smtClean="0"/>
              <a:t>License/Documentation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 smtClean="0"/>
              <a:t>+  Structured </a:t>
            </a:r>
            <a:r>
              <a:rPr lang="en" sz="2400" dirty="0"/>
              <a:t>metadata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  per </a:t>
            </a:r>
            <a:r>
              <a:rPr lang="en" sz="2400" dirty="0"/>
              <a:t>dataset 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 smtClean="0"/>
              <a:t>+  Persistent </a:t>
            </a:r>
            <a:r>
              <a:rPr lang="en" sz="2400" dirty="0"/>
              <a:t>Identifier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" sz="2400" dirty="0" smtClean="0"/>
          </a:p>
          <a:p>
            <a:pPr marL="228600" lvl="0" indent="0">
              <a:spcBef>
                <a:spcPts val="0"/>
              </a:spcBef>
              <a:buNone/>
            </a:pPr>
            <a:endParaRPr lang="en" sz="2400" dirty="0" smtClean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400" dirty="0" smtClean="0"/>
              <a:t>= </a:t>
            </a:r>
            <a:r>
              <a:rPr lang="en" sz="2400" dirty="0"/>
              <a:t>Meeting existing disciplinary norms but not fully embedded as machine readable </a:t>
            </a:r>
            <a:r>
              <a:rPr lang="en" sz="2400" dirty="0" smtClean="0"/>
              <a:t>data</a:t>
            </a:r>
            <a:endParaRPr lang="en" sz="2400" dirty="0"/>
          </a:p>
        </p:txBody>
      </p:sp>
      <p:sp>
        <p:nvSpPr>
          <p:cNvPr id="49" name="&quot;No&quot; Symbol 48"/>
          <p:cNvSpPr/>
          <p:nvPr/>
        </p:nvSpPr>
        <p:spPr>
          <a:xfrm>
            <a:off x="3268980" y="1977390"/>
            <a:ext cx="308610" cy="285215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43250" y="2553267"/>
            <a:ext cx="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52" name="&quot;No&quot; Symbol 51"/>
          <p:cNvSpPr/>
          <p:nvPr/>
        </p:nvSpPr>
        <p:spPr>
          <a:xfrm>
            <a:off x="3272790" y="2335530"/>
            <a:ext cx="308610" cy="285215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47579" y="3285322"/>
            <a:ext cx="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84350" y="1849219"/>
            <a:ext cx="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84351" y="2244923"/>
            <a:ext cx="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56" name="&quot;No&quot; Symbol 55"/>
          <p:cNvSpPr/>
          <p:nvPr/>
        </p:nvSpPr>
        <p:spPr>
          <a:xfrm>
            <a:off x="8618220" y="2788384"/>
            <a:ext cx="308610" cy="285215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&quot;No&quot; Symbol 56"/>
          <p:cNvSpPr/>
          <p:nvPr/>
        </p:nvSpPr>
        <p:spPr>
          <a:xfrm>
            <a:off x="8606790" y="3465879"/>
            <a:ext cx="308610" cy="285215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70" y="1288195"/>
            <a:ext cx="419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Social Science Repositories</a:t>
            </a:r>
            <a:endParaRPr lang="en-GB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663440" y="1311055"/>
            <a:ext cx="442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Climate Data Repositories</a:t>
            </a:r>
            <a:endParaRPr lang="en-GB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6D6"/>
                </a:solidFill>
              </a:rPr>
              <a:t>FAIR</a:t>
            </a:r>
            <a:endParaRPr lang="en-GB" b="1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/>
          <a:lstStyle/>
          <a:p>
            <a:r>
              <a:rPr lang="en-US" dirty="0" smtClean="0"/>
              <a:t>Quick Steps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0" y="1235510"/>
            <a:ext cx="7555229" cy="4902200"/>
          </a:xfrm>
        </p:spPr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 sz="2400" dirty="0"/>
              <a:t>Be more transparent and display crucial information publicly </a:t>
            </a:r>
            <a:r>
              <a:rPr lang="en" sz="2400" dirty="0" smtClean="0"/>
              <a:t>online: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" sz="24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400" dirty="0" smtClean="0"/>
              <a:t>	</a:t>
            </a:r>
            <a:r>
              <a:rPr lang="en" sz="2000" dirty="0" smtClean="0"/>
              <a:t>Persistent </a:t>
            </a:r>
            <a:r>
              <a:rPr lang="en" sz="2000" dirty="0"/>
              <a:t>Identifier		</a:t>
            </a:r>
            <a:r>
              <a:rPr lang="en" sz="2000" dirty="0" smtClean="0"/>
              <a:t>				(</a:t>
            </a:r>
            <a:r>
              <a:rPr lang="en" sz="2000" dirty="0"/>
              <a:t>e.g. </a:t>
            </a:r>
            <a:r>
              <a:rPr lang="en" sz="2000" b="1" dirty="0" smtClean="0"/>
              <a:t>DOI</a:t>
            </a:r>
            <a:r>
              <a:rPr lang="en" sz="2000" dirty="0" smtClean="0"/>
              <a:t>)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" sz="20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000" dirty="0" smtClean="0"/>
              <a:t>	Usage </a:t>
            </a:r>
            <a:r>
              <a:rPr lang="en" sz="2000" dirty="0"/>
              <a:t>License 			</a:t>
            </a:r>
            <a:r>
              <a:rPr lang="en" sz="2000" dirty="0" smtClean="0"/>
              <a:t>				(</a:t>
            </a:r>
            <a:r>
              <a:rPr lang="en" sz="2000" dirty="0"/>
              <a:t>e.g. </a:t>
            </a:r>
            <a:r>
              <a:rPr lang="en" sz="2000" b="1" dirty="0" smtClean="0"/>
              <a:t>CC-BY</a:t>
            </a:r>
            <a:r>
              <a:rPr lang="en" sz="2000" dirty="0" smtClean="0"/>
              <a:t>)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" sz="20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000" dirty="0" smtClean="0"/>
              <a:t>	Type of Metadata Standard</a:t>
            </a:r>
            <a:r>
              <a:rPr lang="en" sz="2000" dirty="0"/>
              <a:t>	</a:t>
            </a:r>
            <a:r>
              <a:rPr lang="en" sz="2000" dirty="0" smtClean="0"/>
              <a:t>			(e.g. </a:t>
            </a:r>
            <a:r>
              <a:rPr lang="en" sz="2000" b="1" dirty="0" smtClean="0"/>
              <a:t>Dublin Core</a:t>
            </a:r>
            <a:r>
              <a:rPr lang="en" sz="2000" dirty="0" smtClean="0"/>
              <a:t>)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" sz="20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000" dirty="0" smtClean="0"/>
              <a:t>	Standardized Communication Protocol	(e.g</a:t>
            </a:r>
            <a:r>
              <a:rPr lang="en" sz="2000" dirty="0"/>
              <a:t>. </a:t>
            </a:r>
            <a:r>
              <a:rPr lang="en" sz="2000" b="1" dirty="0"/>
              <a:t>http(s</a:t>
            </a:r>
            <a:r>
              <a:rPr lang="en" sz="2000" b="1" dirty="0" smtClean="0"/>
              <a:t>)</a:t>
            </a:r>
            <a:r>
              <a:rPr lang="en" sz="2000" dirty="0" smtClean="0"/>
              <a:t>)</a:t>
            </a:r>
          </a:p>
          <a:p>
            <a:pPr marL="914400" lvl="0" indent="0">
              <a:spcBef>
                <a:spcPts val="0"/>
              </a:spcBef>
              <a:buNone/>
            </a:pPr>
            <a:endParaRPr lang="en" sz="2000" b="1" dirty="0"/>
          </a:p>
          <a:p>
            <a:pPr marL="914400" lvl="0" indent="0">
              <a:spcBef>
                <a:spcPts val="0"/>
              </a:spcBef>
              <a:buNone/>
            </a:pPr>
            <a:r>
              <a:rPr lang="en" sz="2000" b="1" dirty="0" smtClean="0"/>
              <a:t>									= </a:t>
            </a:r>
            <a:r>
              <a:rPr lang="en" sz="2000" b="1" dirty="0"/>
              <a:t>FAIR minimum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FAIR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/>
          <a:lstStyle/>
          <a:p>
            <a:r>
              <a:rPr lang="en-US" dirty="0" smtClean="0"/>
              <a:t>Slow Steps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0" y="1235510"/>
            <a:ext cx="7555229" cy="4902200"/>
          </a:xfrm>
        </p:spPr>
        <p:txBody>
          <a:bodyPr>
            <a:norm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 sz="2400" dirty="0"/>
              <a:t>Display metadata for data that is no longer available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 sz="2400" dirty="0"/>
              <a:t>Link to other references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 sz="2400" dirty="0"/>
              <a:t>Document provenance and data creation process</a:t>
            </a:r>
          </a:p>
          <a:p>
            <a:pPr marL="22860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" sz="2400" dirty="0"/>
          </a:p>
          <a:p>
            <a:pPr marL="457200" indent="-2286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" sz="2400" dirty="0"/>
              <a:t>Develop and establish community standards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 sz="2400" dirty="0"/>
              <a:t>Advance metadata-set towards interoperability and reusability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FAIR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7" y="1056347"/>
            <a:ext cx="4008787" cy="564163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17170" y="34798"/>
            <a:ext cx="8652400" cy="1143000"/>
          </a:xfrm>
        </p:spPr>
        <p:txBody>
          <a:bodyPr/>
          <a:lstStyle/>
          <a:p>
            <a:pPr algn="ctr"/>
            <a:r>
              <a:rPr lang="en-US" dirty="0" smtClean="0"/>
              <a:t>Data Stewardship at TU Delft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6D6"/>
                </a:solidFill>
              </a:rPr>
              <a:t>Data Steward</a:t>
            </a:r>
            <a:endParaRPr lang="en-GB" b="1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/>
          <a:lstStyle/>
          <a:p>
            <a:r>
              <a:rPr lang="en-US" dirty="0"/>
              <a:t>Data Stewardship at Delft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0" y="1235510"/>
            <a:ext cx="7555229" cy="4902200"/>
          </a:xfrm>
        </p:spPr>
        <p:txBody>
          <a:bodyPr>
            <a:norm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-GB" sz="2400" dirty="0"/>
              <a:t>Overall aim is to improve RDM practice </a:t>
            </a:r>
            <a:endParaRPr lang="en-GB" sz="2400" dirty="0" smtClean="0"/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endParaRPr lang="en-GB" sz="2400" dirty="0" smtClean="0"/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-GB" sz="2400" dirty="0" smtClean="0"/>
              <a:t>Contextual </a:t>
            </a:r>
            <a:r>
              <a:rPr lang="en-GB" sz="2400" dirty="0"/>
              <a:t>Benefits </a:t>
            </a:r>
            <a:endParaRPr lang="en-GB" sz="2400" dirty="0" smtClean="0"/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endParaRPr lang="en-GB" sz="2400" dirty="0" smtClean="0"/>
          </a:p>
          <a:p>
            <a:pPr marL="97155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Broader </a:t>
            </a:r>
            <a:r>
              <a:rPr lang="en-GB" dirty="0"/>
              <a:t>Open Science programme at TU Delft </a:t>
            </a:r>
            <a:endParaRPr lang="en-GB" dirty="0" smtClean="0"/>
          </a:p>
          <a:p>
            <a:pPr marL="97155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TU </a:t>
            </a:r>
            <a:r>
              <a:rPr lang="en-GB" dirty="0"/>
              <a:t>Delft as hosts of 4TU.Centre for Research Data</a:t>
            </a:r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Data Steward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/>
          <a:lstStyle/>
          <a:p>
            <a:r>
              <a:rPr lang="en-US" dirty="0"/>
              <a:t>Data Stewardship at Delft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0" y="1406960"/>
            <a:ext cx="7555229" cy="4902200"/>
          </a:xfrm>
        </p:spPr>
        <p:txBody>
          <a:bodyPr>
            <a:normAutofit/>
          </a:bodyPr>
          <a:lstStyle/>
          <a:p>
            <a:r>
              <a:rPr lang="en-GB" sz="2400" i="1" dirty="0"/>
              <a:t>Early adaptors</a:t>
            </a:r>
            <a:r>
              <a:rPr lang="en-GB" sz="2400" dirty="0"/>
              <a:t>: EWI, </a:t>
            </a:r>
            <a:r>
              <a:rPr lang="en-GB" sz="2400" dirty="0" err="1"/>
              <a:t>CiTG</a:t>
            </a:r>
            <a:r>
              <a:rPr lang="en-GB" sz="2400" dirty="0"/>
              <a:t> </a:t>
            </a:r>
            <a:r>
              <a:rPr lang="en-GB" sz="2400" dirty="0" smtClean="0"/>
              <a:t>and AE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94961"/>
              </p:ext>
            </p:extLst>
          </p:nvPr>
        </p:nvGraphicFramePr>
        <p:xfrm>
          <a:off x="1751186" y="2736683"/>
          <a:ext cx="7280800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7880"/>
                <a:gridCol w="4452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EWI, </a:t>
                      </a:r>
                      <a:r>
                        <a:rPr lang="en-GB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CiTG</a:t>
                      </a:r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AE</a:t>
                      </a:r>
                      <a:endParaRPr lang="nl-NL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nl-NL" sz="2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 Delft </a:t>
                      </a:r>
                      <a:r>
                        <a:rPr lang="nl-NL" sz="2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Faculties</a:t>
                      </a:r>
                      <a:endParaRPr lang="nl-NL" sz="2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nl-NL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nl-NL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18" y="2526865"/>
            <a:ext cx="1066036" cy="1066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90" y="2526865"/>
            <a:ext cx="1066036" cy="1066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90" y="2526865"/>
            <a:ext cx="1066036" cy="10660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58" y="2526865"/>
            <a:ext cx="1066036" cy="10660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30" y="2526865"/>
            <a:ext cx="1066036" cy="10660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62" y="2492813"/>
            <a:ext cx="1145086" cy="11450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64" y="2462477"/>
            <a:ext cx="1145086" cy="1145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50" y="2492813"/>
            <a:ext cx="1145086" cy="114508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Data Steward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/>
          <a:lstStyle/>
          <a:p>
            <a:r>
              <a:rPr lang="en-US" dirty="0"/>
              <a:t>Data Stewardship at Delft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0" y="1235510"/>
            <a:ext cx="7555229" cy="4902200"/>
          </a:xfrm>
        </p:spPr>
        <p:txBody>
          <a:bodyPr>
            <a:normAutofit lnSpcReduction="10000"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-GB" sz="2400" b="1" dirty="0"/>
              <a:t>Persuading</a:t>
            </a:r>
            <a:r>
              <a:rPr lang="en-GB" sz="2400" dirty="0"/>
              <a:t> researchers on the importance of data management </a:t>
            </a:r>
            <a:endParaRPr lang="en-GB" sz="2400" dirty="0" smtClean="0"/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endParaRPr lang="en-GB" sz="2400" dirty="0" smtClean="0"/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-GB" sz="2400" dirty="0" smtClean="0"/>
              <a:t>Understanding </a:t>
            </a:r>
            <a:r>
              <a:rPr lang="en-GB" sz="2400" b="1" dirty="0"/>
              <a:t>broader trends </a:t>
            </a:r>
            <a:r>
              <a:rPr lang="en-GB" sz="2400" dirty="0"/>
              <a:t>in research data management across their faculty and advising on potential solutions across faculties or university as a whole </a:t>
            </a:r>
            <a:endParaRPr lang="en-GB" sz="2400" dirty="0" smtClean="0"/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endParaRPr lang="en-GB" sz="2400" dirty="0" smtClean="0"/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-GB" sz="2400" dirty="0" smtClean="0"/>
              <a:t>Running </a:t>
            </a:r>
            <a:r>
              <a:rPr lang="en-GB" sz="2400" dirty="0"/>
              <a:t>faculty or department </a:t>
            </a:r>
            <a:r>
              <a:rPr lang="en-GB" sz="2400" b="1" dirty="0"/>
              <a:t>specific </a:t>
            </a:r>
            <a:r>
              <a:rPr lang="en-GB" sz="2400" b="1" dirty="0" smtClean="0"/>
              <a:t>training</a:t>
            </a:r>
            <a:endParaRPr lang="e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Data Steward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/>
          <a:lstStyle/>
          <a:p>
            <a:r>
              <a:rPr lang="en-US" dirty="0" smtClean="0"/>
              <a:t>Library Research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033" y="1144070"/>
            <a:ext cx="6801537" cy="49022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Research Data Services </a:t>
            </a:r>
            <a:endParaRPr lang="en-GB" dirty="0"/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4TU.Centre for Research Data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formerly: </a:t>
            </a:r>
            <a:r>
              <a:rPr lang="en-GB" dirty="0" smtClean="0"/>
              <a:t>3TU.Datacentrum)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data </a:t>
            </a:r>
            <a:r>
              <a:rPr lang="en-GB" dirty="0"/>
              <a:t>repository </a:t>
            </a:r>
            <a:r>
              <a:rPr lang="en-GB" dirty="0" smtClean="0"/>
              <a:t>service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data labs</a:t>
            </a:r>
          </a:p>
          <a:p>
            <a:pPr marL="457200" lvl="1" indent="0"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data </a:t>
            </a:r>
            <a:r>
              <a:rPr lang="en-GB" dirty="0">
                <a:hlinkClick r:id="rId4"/>
              </a:rPr>
              <a:t>management plan </a:t>
            </a:r>
            <a:r>
              <a:rPr lang="en-GB" dirty="0"/>
              <a:t>review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training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support funds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hlinkClick r:id="rId7"/>
              </a:rPr>
              <a:t>DataCite</a:t>
            </a:r>
            <a:r>
              <a:rPr lang="en-GB" dirty="0"/>
              <a:t> Netherlands</a:t>
            </a:r>
            <a:endParaRPr lang="nl-NL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RDS / 4TU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n-GB" b="1" dirty="0" smtClean="0"/>
          </a:p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endParaRPr lang="en-GB" b="1" dirty="0" smtClean="0"/>
          </a:p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r>
              <a:rPr lang="en-GB" b="1" dirty="0" smtClean="0"/>
              <a:t>Research </a:t>
            </a:r>
            <a:r>
              <a:rPr lang="en-GB" b="1" dirty="0"/>
              <a:t>Data Services</a:t>
            </a:r>
            <a:endParaRPr lang="en-GB" dirty="0"/>
          </a:p>
          <a:p>
            <a:pPr marL="0" indent="0" algn="r">
              <a:buNone/>
            </a:pPr>
            <a:r>
              <a:rPr lang="en-GB" dirty="0"/>
              <a:t>4TU.ResearchData, hosted at TU Delft </a:t>
            </a:r>
            <a:r>
              <a:rPr lang="en-GB" dirty="0" smtClean="0"/>
              <a:t>Library</a:t>
            </a:r>
          </a:p>
          <a:p>
            <a:pPr marL="0" indent="0" algn="r">
              <a:buNone/>
            </a:pPr>
            <a:r>
              <a:rPr lang="en-GB" dirty="0"/>
              <a:t>T +31 (0)15 27 88 600</a:t>
            </a:r>
            <a:br>
              <a:rPr lang="en-GB" dirty="0"/>
            </a:br>
            <a:r>
              <a:rPr lang="en-GB" dirty="0"/>
              <a:t>E </a:t>
            </a:r>
            <a:r>
              <a:rPr lang="en-GB" dirty="0" smtClean="0"/>
              <a:t>researchdata@4tu.nl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 tooltip="Opens external link in new window"/>
              </a:rPr>
              <a:t>@</a:t>
            </a:r>
            <a:r>
              <a:rPr lang="en-GB" dirty="0" smtClean="0">
                <a:hlinkClick r:id="rId2" tooltip="Opens external link in new window"/>
              </a:rPr>
              <a:t>4TU.ResearchData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4818"/>
            <a:ext cx="7106464" cy="1143000"/>
          </a:xfrm>
        </p:spPr>
        <p:txBody>
          <a:bodyPr/>
          <a:lstStyle/>
          <a:p>
            <a:r>
              <a:rPr lang="en-US" dirty="0" smtClean="0"/>
              <a:t>4TU.Research Data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112" y="1343753"/>
            <a:ext cx="7045378" cy="490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600" dirty="0">
                <a:hlinkClick r:id="rId3"/>
              </a:rPr>
              <a:t>Long term </a:t>
            </a:r>
            <a:r>
              <a:rPr lang="en-GB" sz="2600" dirty="0">
                <a:solidFill>
                  <a:srgbClr val="00A6D6"/>
                </a:solidFill>
                <a:hlinkClick r:id="rId3"/>
              </a:rPr>
              <a:t>access</a:t>
            </a:r>
            <a:r>
              <a:rPr lang="en-GB" sz="2600" dirty="0">
                <a:hlinkClick r:id="rId3"/>
              </a:rPr>
              <a:t> to valuable </a:t>
            </a:r>
            <a:r>
              <a:rPr lang="en-GB" sz="2600" dirty="0">
                <a:solidFill>
                  <a:srgbClr val="00A6D6"/>
                </a:solidFill>
                <a:hlinkClick r:id="rId3"/>
              </a:rPr>
              <a:t>research data </a:t>
            </a:r>
            <a:endParaRPr lang="en-GB" sz="2600" dirty="0" smtClean="0">
              <a:solidFill>
                <a:srgbClr val="00A6D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2600" dirty="0" smtClean="0">
                <a:solidFill>
                  <a:srgbClr val="00A6D6"/>
                </a:solidFill>
              </a:rPr>
              <a:t>Discoverable</a:t>
            </a:r>
            <a:r>
              <a:rPr lang="en-GB" sz="2600" dirty="0" smtClean="0"/>
              <a:t> </a:t>
            </a:r>
            <a:r>
              <a:rPr lang="en-GB" sz="2600" dirty="0"/>
              <a:t>and usable data collections </a:t>
            </a:r>
            <a:endParaRPr lang="en-GB" sz="2600" dirty="0" smtClean="0"/>
          </a:p>
          <a:p>
            <a:pPr algn="just">
              <a:lnSpc>
                <a:spcPct val="150000"/>
              </a:lnSpc>
            </a:pPr>
            <a:r>
              <a:rPr lang="en-GB" sz="2600" dirty="0" smtClean="0">
                <a:solidFill>
                  <a:srgbClr val="00A6D6"/>
                </a:solidFill>
              </a:rPr>
              <a:t>Reskilling</a:t>
            </a:r>
            <a:r>
              <a:rPr lang="en-GB" sz="2600" dirty="0" smtClean="0"/>
              <a:t> </a:t>
            </a:r>
            <a:r>
              <a:rPr lang="en-GB" sz="2600" dirty="0"/>
              <a:t>researchers and support staff </a:t>
            </a:r>
            <a:endParaRPr lang="en-GB" sz="2600" dirty="0" smtClean="0"/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Providing </a:t>
            </a:r>
            <a:r>
              <a:rPr lang="en-GB" sz="2600" dirty="0">
                <a:solidFill>
                  <a:srgbClr val="00A6D6"/>
                </a:solidFill>
              </a:rPr>
              <a:t>access to tools </a:t>
            </a:r>
            <a:r>
              <a:rPr lang="en-GB" sz="2600" dirty="0"/>
              <a:t>for management of research data </a:t>
            </a:r>
            <a:endParaRPr lang="en-GB" sz="2600" dirty="0" smtClean="0"/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Offering </a:t>
            </a:r>
            <a:r>
              <a:rPr lang="en-GB" sz="2600" dirty="0">
                <a:solidFill>
                  <a:srgbClr val="00A6D6"/>
                </a:solidFill>
              </a:rPr>
              <a:t>support services </a:t>
            </a:r>
            <a:r>
              <a:rPr lang="en-GB" sz="2600" dirty="0"/>
              <a:t>for research data management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RDS / 4TU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4818"/>
            <a:ext cx="7106464" cy="1143000"/>
          </a:xfrm>
        </p:spPr>
        <p:txBody>
          <a:bodyPr/>
          <a:lstStyle/>
          <a:p>
            <a:r>
              <a:rPr lang="en-US" dirty="0" smtClean="0"/>
              <a:t>Our Support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618" y="1308157"/>
            <a:ext cx="6610952" cy="490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600" dirty="0" smtClean="0"/>
              <a:t>DMP advice and template</a:t>
            </a:r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Training for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200" dirty="0"/>
              <a:t>Data Support Staff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200" dirty="0"/>
              <a:t>Researchers</a:t>
            </a:r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Support Funds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200" dirty="0" smtClean="0">
                <a:hlinkClick r:id="rId3"/>
              </a:rPr>
              <a:t>Data Refinement Fund</a:t>
            </a:r>
            <a:endParaRPr lang="en-GB" sz="2200" dirty="0" smtClean="0"/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200" dirty="0" smtClean="0">
                <a:hlinkClick r:id="rId4"/>
              </a:rPr>
              <a:t>Data Paper Fund</a:t>
            </a:r>
            <a:endParaRPr lang="en-GB" sz="2200" dirty="0" smtClean="0"/>
          </a:p>
          <a:p>
            <a:pPr algn="just">
              <a:lnSpc>
                <a:spcPct val="150000"/>
              </a:lnSpc>
            </a:pPr>
            <a:endParaRPr lang="en-GB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RDS / 4TU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342" y="0"/>
            <a:ext cx="7106464" cy="1143000"/>
          </a:xfrm>
        </p:spPr>
        <p:txBody>
          <a:bodyPr/>
          <a:lstStyle/>
          <a:p>
            <a:r>
              <a:rPr lang="en-GB" dirty="0" smtClean="0"/>
              <a:t>Your Research, Our Support</a:t>
            </a:r>
            <a:endParaRPr lang="en-GB" dirty="0"/>
          </a:p>
        </p:txBody>
      </p:sp>
      <p:pic>
        <p:nvPicPr>
          <p:cNvPr id="4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30" y="1405537"/>
            <a:ext cx="4831080" cy="4709160"/>
          </a:xfrm>
          <a:prstGeom prst="rect">
            <a:avLst/>
          </a:prstGeom>
        </p:spPr>
      </p:pic>
      <p:sp>
        <p:nvSpPr>
          <p:cNvPr id="6" name="Tekstvak 2"/>
          <p:cNvSpPr txBox="1"/>
          <p:nvPr/>
        </p:nvSpPr>
        <p:spPr>
          <a:xfrm>
            <a:off x="7403316" y="3205737"/>
            <a:ext cx="201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Search for research data / download</a:t>
            </a:r>
            <a:endParaRPr lang="nl-NL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kstvak 3"/>
          <p:cNvSpPr txBox="1"/>
          <p:nvPr/>
        </p:nvSpPr>
        <p:spPr>
          <a:xfrm>
            <a:off x="6967958" y="54504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Data Lab</a:t>
            </a:r>
            <a:endParaRPr lang="nl-NL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Tekstvak 11"/>
          <p:cNvSpPr txBox="1"/>
          <p:nvPr/>
        </p:nvSpPr>
        <p:spPr>
          <a:xfrm>
            <a:off x="2011062" y="5260152"/>
            <a:ext cx="223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Deposit in 4TU.ResearchData</a:t>
            </a:r>
            <a:endParaRPr lang="nl-NL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kstvak 12"/>
          <p:cNvSpPr txBox="1"/>
          <p:nvPr/>
        </p:nvSpPr>
        <p:spPr>
          <a:xfrm>
            <a:off x="1719684" y="1561598"/>
            <a:ext cx="232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Visibility and citation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w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ith DOI</a:t>
            </a:r>
            <a:endParaRPr lang="nl-NL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kstvak 13"/>
          <p:cNvSpPr txBox="1"/>
          <p:nvPr/>
        </p:nvSpPr>
        <p:spPr>
          <a:xfrm>
            <a:off x="6578948" y="1541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Data management plan</a:t>
            </a:r>
            <a:endParaRPr lang="nl-NL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1735000" y="3181677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Data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</a:rPr>
              <a:t>publication</a:t>
            </a:r>
            <a:endParaRPr lang="nl-NL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Rechthoek 15"/>
          <p:cNvSpPr/>
          <p:nvPr/>
        </p:nvSpPr>
        <p:spPr>
          <a:xfrm>
            <a:off x="4782147" y="6584187"/>
            <a:ext cx="4295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http://blogs.bath.ac.uk/research360/about/</a:t>
            </a:r>
            <a:endParaRPr lang="nl-NL" sz="1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47" y="5917933"/>
            <a:ext cx="886617" cy="8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RDS / 4TU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" y="1051366"/>
            <a:ext cx="8786622" cy="44352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6678" y="4818"/>
            <a:ext cx="82106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Data Publication in 4TU.Research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6D6"/>
                </a:solidFill>
              </a:rPr>
              <a:t>RDS / 4TU</a:t>
            </a:r>
            <a:endParaRPr lang="en-GB" b="1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0958" y="4818"/>
            <a:ext cx="8302085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Data Publication in 4TU.Research Data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" y="1051366"/>
            <a:ext cx="8786622" cy="44352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Rounded Rectangular Callout 1"/>
          <p:cNvSpPr/>
          <p:nvPr/>
        </p:nvSpPr>
        <p:spPr>
          <a:xfrm>
            <a:off x="3954780" y="1463040"/>
            <a:ext cx="5010531" cy="308610"/>
          </a:xfrm>
          <a:prstGeom prst="wedgeRoundRectCallout">
            <a:avLst>
              <a:gd name="adj1" fmla="val 33459"/>
              <a:gd name="adj2" fmla="val 9583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1741171" y="4370070"/>
            <a:ext cx="5010531" cy="308610"/>
          </a:xfrm>
          <a:prstGeom prst="wedgeRoundRectCallout">
            <a:avLst>
              <a:gd name="adj1" fmla="val 53762"/>
              <a:gd name="adj2" fmla="val 694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327661" y="4850129"/>
            <a:ext cx="5010531" cy="636461"/>
          </a:xfrm>
          <a:prstGeom prst="wedgeRoundRectCallout">
            <a:avLst>
              <a:gd name="adj1" fmla="val -35433"/>
              <a:gd name="adj2" fmla="val 6800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106412" y="1946910"/>
            <a:ext cx="18588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Citable Data-DOI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59003" y="1402318"/>
            <a:ext cx="198805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Link to ORCID-Info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741171" y="1939290"/>
            <a:ext cx="1630680" cy="689610"/>
          </a:xfrm>
          <a:prstGeom prst="wedgeRoundRectCallout">
            <a:avLst>
              <a:gd name="adj1" fmla="val -36162"/>
              <a:gd name="adj2" fmla="val -83888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977253" y="4297918"/>
            <a:ext cx="198805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Link to Publication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" y="5639038"/>
            <a:ext cx="28194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Openly Available Data Files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6D6"/>
                </a:solidFill>
              </a:rPr>
              <a:t>RDS / 4TU</a:t>
            </a:r>
            <a:endParaRPr lang="en-GB" b="1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34798"/>
            <a:ext cx="7106464" cy="1143000"/>
          </a:xfrm>
        </p:spPr>
        <p:txBody>
          <a:bodyPr>
            <a:normAutofit/>
          </a:bodyPr>
          <a:lstStyle/>
          <a:p>
            <a:r>
              <a:rPr lang="en-US" dirty="0"/>
              <a:t>FAIR Data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033" y="1144070"/>
            <a:ext cx="6801537" cy="4902200"/>
          </a:xfrm>
        </p:spPr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-GB" dirty="0">
                <a:hlinkClick r:id="rId3"/>
              </a:rPr>
              <a:t>FAIR principles </a:t>
            </a:r>
            <a:r>
              <a:rPr lang="en-GB" dirty="0"/>
              <a:t>as scoring matrix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GB" dirty="0"/>
              <a:t>Traffic-Light Rating system</a:t>
            </a:r>
            <a:r>
              <a:rPr lang="en-GB" dirty="0" smtClean="0"/>
              <a:t>: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en-GB" dirty="0"/>
          </a:p>
          <a:p>
            <a:pPr marL="457200" lvl="0" indent="-228600">
              <a:spcBef>
                <a:spcPts val="0"/>
              </a:spcBef>
              <a:buChar char="-"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GB" dirty="0"/>
              <a:t>Evaluated 37 repository, mainly from the </a:t>
            </a:r>
            <a:r>
              <a:rPr lang="en-GB" dirty="0" smtClean="0"/>
              <a:t>Netherlands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GB" dirty="0"/>
              <a:t>Used information online available on their web-interface</a:t>
            </a:r>
          </a:p>
          <a:p>
            <a:endParaRPr lang="en-US" dirty="0"/>
          </a:p>
        </p:txBody>
      </p:sp>
      <p:pic>
        <p:nvPicPr>
          <p:cNvPr id="4" name="Shape 77" descr="FAIR-colourcode.JP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65" y="2379657"/>
            <a:ext cx="3600450" cy="1026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FAIR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hlinkClick r:id="rId3"/>
          </p:cNvPr>
          <p:cNvSpPr/>
          <p:nvPr/>
        </p:nvSpPr>
        <p:spPr>
          <a:xfrm>
            <a:off x="0" y="388620"/>
            <a:ext cx="9155429" cy="5806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57395" y="634966"/>
            <a:ext cx="8834604" cy="4822824"/>
            <a:chOff x="157395" y="231175"/>
            <a:chExt cx="8834604" cy="4822824"/>
          </a:xfrm>
          <a:solidFill>
            <a:schemeClr val="bg1">
              <a:lumMod val="95000"/>
            </a:schemeClr>
          </a:solidFill>
        </p:grpSpPr>
        <p:pic>
          <p:nvPicPr>
            <p:cNvPr id="7" name="Shape 122" descr="4TU-logo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7126" y="2396197"/>
              <a:ext cx="1066424" cy="41338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8" name="Shape 123" descr="acs-logo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32955" y="926663"/>
              <a:ext cx="1911930" cy="46301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Shape 124" descr="algaebase-logo.JP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27803" y="2333171"/>
              <a:ext cx="1547128" cy="58251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Shape 125" descr="cancerdata-logo.JP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85693" y="4632046"/>
              <a:ext cx="2806306" cy="32542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Shape 126" descr="Caribic_Logo_v4.2_MUC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09527" y="3708918"/>
              <a:ext cx="1763774" cy="129696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" name="Shape 127" descr="cessda-logo.JP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1083" y="3876525"/>
              <a:ext cx="1805797" cy="52774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" name="Shape 128" descr="dhs-dataacess-logo.JPG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545820" y="1765948"/>
              <a:ext cx="1577327" cy="32181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Shape 129" descr="eca&amp;d-logo.JP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57400" y="1648601"/>
              <a:ext cx="961464" cy="85136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5" name="Shape 130" descr="eida-logo.JPG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670796" y="870442"/>
              <a:ext cx="3304120" cy="23399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6" name="Shape 131" descr="esa-iso-logo.JP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445882" y="2974117"/>
              <a:ext cx="634449" cy="49788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7" name="Shape 132" descr="esa-logo.JPG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294057" y="2974122"/>
              <a:ext cx="1151805" cy="49787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8" name="Shape 133" descr="europeana-logo.JPG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213270" y="1648601"/>
              <a:ext cx="1014643" cy="35724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9" name="Shape 134" descr="figshare-logo.png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417843" y="4158986"/>
              <a:ext cx="815048" cy="25889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0" name="Shape 135" descr="icos-logo.JPG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213270" y="2095785"/>
              <a:ext cx="1014643" cy="36691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1" name="Shape 136" descr="isric-logo.jpg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6202775" y="3844186"/>
              <a:ext cx="2772142" cy="72191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2" name="Shape 137" descr="knmi-logo.png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157403" y="3890716"/>
              <a:ext cx="1577312" cy="110533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3" name="Shape 138" descr="lasa-logo.png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4900182" y="249568"/>
              <a:ext cx="1066424" cy="50935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4" name="Shape 139" descr="lisspanel-logo.png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3191447" y="269773"/>
              <a:ext cx="531478" cy="54213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5" name="Shape 140" descr="Logo_ACS.jpg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3363869" y="4028920"/>
              <a:ext cx="815048" cy="100072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6" name="Shape 141" descr="logo_dans.png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2112441" y="352486"/>
              <a:ext cx="961445" cy="31525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7" name="Shape 142" descr="logo_easy.png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2227128" y="666075"/>
              <a:ext cx="732079" cy="19417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8" name="Shape 143" descr="logo_edgar_240.png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1154457" y="2576875"/>
              <a:ext cx="1132272" cy="38502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9" name="Shape 144" descr="logo_profiles_60.png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1710527" y="4590978"/>
              <a:ext cx="1522726" cy="46302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0" name="Shape 145" descr="Logo_SeaDataNet_fond_transparent.png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2355701" y="2800901"/>
              <a:ext cx="1066424" cy="58977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1" name="Shape 146" descr="logo-eudat-b2share.png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1154439" y="3107678"/>
              <a:ext cx="1132283" cy="63727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2" name="Shape 147" descr="logo-trails.png"/>
            <p:cNvPicPr preferRelativeResize="0"/>
            <p:nvPr/>
          </p:nvPicPr>
          <p:blipFill>
            <a:blip r:embed="rId29">
              <a:alphaModFix/>
            </a:blip>
            <a:stretch>
              <a:fillRect/>
            </a:stretch>
          </p:blipFill>
          <p:spPr>
            <a:xfrm>
              <a:off x="1454859" y="354684"/>
              <a:ext cx="531475" cy="39330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3" name="Shape 148" descr="LOVD3_logo145x50.jpg"/>
            <p:cNvPicPr preferRelativeResize="0"/>
            <p:nvPr/>
          </p:nvPicPr>
          <p:blipFill>
            <a:blip r:embed="rId30">
              <a:alphaModFix/>
            </a:blip>
            <a:stretch>
              <a:fillRect/>
            </a:stretch>
          </p:blipFill>
          <p:spPr>
            <a:xfrm>
              <a:off x="157395" y="1328244"/>
              <a:ext cx="707677" cy="24893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4" name="Shape 149" descr="mendeley-data-logo.JPG"/>
            <p:cNvPicPr preferRelativeResize="0"/>
            <p:nvPr/>
          </p:nvPicPr>
          <p:blipFill>
            <a:blip r:embed="rId31">
              <a:alphaModFix/>
            </a:blip>
            <a:stretch>
              <a:fillRect/>
            </a:stretch>
          </p:blipFill>
          <p:spPr>
            <a:xfrm>
              <a:off x="3545827" y="3497914"/>
              <a:ext cx="1317743" cy="19914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5" name="Shape 150" descr="merkteken-logo.png"/>
            <p:cNvPicPr preferRelativeResize="0"/>
            <p:nvPr/>
          </p:nvPicPr>
          <p:blipFill>
            <a:blip r:embed="rId32">
              <a:alphaModFix/>
            </a:blip>
            <a:stretch>
              <a:fillRect/>
            </a:stretch>
          </p:blipFill>
          <p:spPr>
            <a:xfrm>
              <a:off x="2379550" y="1736836"/>
              <a:ext cx="1014644" cy="29575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6" name="Shape 151" descr="mycobank-logo.JPG"/>
            <p:cNvPicPr preferRelativeResize="0"/>
            <p:nvPr/>
          </p:nvPicPr>
          <p:blipFill>
            <a:blip r:embed="rId33">
              <a:alphaModFix/>
            </a:blip>
            <a:stretch>
              <a:fillRect/>
            </a:stretch>
          </p:blipFill>
          <p:spPr>
            <a:xfrm>
              <a:off x="4744842" y="840583"/>
              <a:ext cx="893137" cy="29374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7" name="Shape 152" descr="openML-logo.JPG"/>
            <p:cNvPicPr preferRelativeResize="0"/>
            <p:nvPr/>
          </p:nvPicPr>
          <p:blipFill>
            <a:blip r:embed="rId34">
              <a:alphaModFix/>
            </a:blip>
            <a:stretch>
              <a:fillRect/>
            </a:stretch>
          </p:blipFill>
          <p:spPr>
            <a:xfrm>
              <a:off x="7149603" y="2981635"/>
              <a:ext cx="1825319" cy="79659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8" name="Shape 153" descr="pseudobase-logo.JPG"/>
            <p:cNvPicPr preferRelativeResize="0"/>
            <p:nvPr/>
          </p:nvPicPr>
          <p:blipFill>
            <a:blip r:embed="rId35">
              <a:alphaModFix/>
            </a:blip>
            <a:stretch>
              <a:fillRect/>
            </a:stretch>
          </p:blipFill>
          <p:spPr>
            <a:xfrm>
              <a:off x="5748883" y="1215980"/>
              <a:ext cx="3226031" cy="101565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9" name="Shape 154" descr="rodrep-logo.JPG"/>
            <p:cNvPicPr preferRelativeResize="0"/>
            <p:nvPr/>
          </p:nvPicPr>
          <p:blipFill>
            <a:blip r:embed="rId36">
              <a:alphaModFix/>
            </a:blip>
            <a:stretch>
              <a:fillRect/>
            </a:stretch>
          </p:blipFill>
          <p:spPr>
            <a:xfrm>
              <a:off x="2508146" y="3565876"/>
              <a:ext cx="634469" cy="31863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0" name="Shape 155" descr="saca&amp;d-logo.JPG"/>
            <p:cNvPicPr preferRelativeResize="0"/>
            <p:nvPr/>
          </p:nvPicPr>
          <p:blipFill>
            <a:blip r:embed="rId37">
              <a:alphaModFix/>
            </a:blip>
            <a:stretch>
              <a:fillRect/>
            </a:stretch>
          </p:blipFill>
          <p:spPr>
            <a:xfrm>
              <a:off x="157422" y="2526172"/>
              <a:ext cx="961445" cy="97174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1" name="Shape 156" descr="shareERIC-logo.JPG"/>
            <p:cNvPicPr preferRelativeResize="0"/>
            <p:nvPr/>
          </p:nvPicPr>
          <p:blipFill>
            <a:blip r:embed="rId38">
              <a:alphaModFix/>
            </a:blip>
            <a:stretch>
              <a:fillRect/>
            </a:stretch>
          </p:blipFill>
          <p:spPr>
            <a:xfrm>
              <a:off x="3759156" y="249574"/>
              <a:ext cx="1066421" cy="58251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2" name="Shape 157" descr="stitch-logo.JPG"/>
            <p:cNvPicPr preferRelativeResize="0"/>
            <p:nvPr/>
          </p:nvPicPr>
          <p:blipFill>
            <a:blip r:embed="rId39">
              <a:alphaModFix/>
            </a:blip>
            <a:stretch>
              <a:fillRect/>
            </a:stretch>
          </p:blipFill>
          <p:spPr>
            <a:xfrm>
              <a:off x="157405" y="870452"/>
              <a:ext cx="1307723" cy="39330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3" name="Shape 158" descr="worldclim-logo.JPG"/>
            <p:cNvPicPr preferRelativeResize="0"/>
            <p:nvPr/>
          </p:nvPicPr>
          <p:blipFill>
            <a:blip r:embed="rId40">
              <a:alphaModFix/>
            </a:blip>
            <a:stretch>
              <a:fillRect/>
            </a:stretch>
          </p:blipFill>
          <p:spPr>
            <a:xfrm>
              <a:off x="6041718" y="231175"/>
              <a:ext cx="2933200" cy="52774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4" name="Shape 159" descr="zenodo-logo.JPG"/>
            <p:cNvPicPr preferRelativeResize="0"/>
            <p:nvPr/>
          </p:nvPicPr>
          <p:blipFill>
            <a:blip r:embed="rId41">
              <a:alphaModFix/>
            </a:blip>
            <a:stretch>
              <a:fillRect/>
            </a:stretch>
          </p:blipFill>
          <p:spPr>
            <a:xfrm>
              <a:off x="157411" y="352472"/>
              <a:ext cx="1171315" cy="45348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5" name="Shape 160" descr="re3datalogo_black.png"/>
            <p:cNvPicPr preferRelativeResize="0"/>
            <p:nvPr/>
          </p:nvPicPr>
          <p:blipFill>
            <a:blip r:embed="rId42">
              <a:alphaModFix/>
            </a:blip>
            <a:stretch>
              <a:fillRect/>
            </a:stretch>
          </p:blipFill>
          <p:spPr>
            <a:xfrm>
              <a:off x="3491131" y="2253112"/>
              <a:ext cx="2161737" cy="63727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47" name="TextBox 46"/>
          <p:cNvSpPr txBox="1"/>
          <p:nvPr/>
        </p:nvSpPr>
        <p:spPr>
          <a:xfrm>
            <a:off x="0" y="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6D6"/>
                </a:solidFill>
              </a:rPr>
              <a:t>FAIR</a:t>
            </a:r>
            <a:endParaRPr lang="en-GB" b="1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437</Words>
  <Application>Microsoft Office PowerPoint</Application>
  <PresentationFormat>On-screen Show (4:3)</PresentationFormat>
  <Paragraphs>181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PowerPoint Presentation</vt:lpstr>
      <vt:lpstr>Library Research Services</vt:lpstr>
      <vt:lpstr>4TU.Research Data Goals</vt:lpstr>
      <vt:lpstr>Our Support Services</vt:lpstr>
      <vt:lpstr>Your Research, Our Support</vt:lpstr>
      <vt:lpstr>PowerPoint Presentation</vt:lpstr>
      <vt:lpstr>Data Publication in 4TU.Research Data</vt:lpstr>
      <vt:lpstr>FAIR Data Principles</vt:lpstr>
      <vt:lpstr>PowerPoint Presentation</vt:lpstr>
      <vt:lpstr>PowerPoint Presentation</vt:lpstr>
      <vt:lpstr>Highlighting Facets</vt:lpstr>
      <vt:lpstr>Interpretation of the Principles</vt:lpstr>
      <vt:lpstr>Subject Based Repositories</vt:lpstr>
      <vt:lpstr>Quick Steps To Improve</vt:lpstr>
      <vt:lpstr>Slow Steps To Improve</vt:lpstr>
      <vt:lpstr>Data Stewardship at TU Delft</vt:lpstr>
      <vt:lpstr>Data Stewardship at Delft</vt:lpstr>
      <vt:lpstr>Data Stewardship at Delft</vt:lpstr>
      <vt:lpstr>Data Stewardship at Delft</vt:lpstr>
      <vt:lpstr>Further Questions?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JKB</dc:creator>
  <cp:lastModifiedBy>Jasmin K. Böhmer</cp:lastModifiedBy>
  <cp:revision>86</cp:revision>
  <dcterms:created xsi:type="dcterms:W3CDTF">2015-07-09T11:57:30Z</dcterms:created>
  <dcterms:modified xsi:type="dcterms:W3CDTF">2018-03-30T16:12:09Z</dcterms:modified>
</cp:coreProperties>
</file>