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png"/>
  <Override PartName="/ppt/media/image18.jpg" ContentType="image/png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8" r:id="rId2"/>
    <p:sldId id="278" r:id="rId3"/>
    <p:sldId id="276" r:id="rId4"/>
    <p:sldId id="269" r:id="rId5"/>
    <p:sldId id="281" r:id="rId6"/>
    <p:sldId id="270" r:id="rId7"/>
    <p:sldId id="271" r:id="rId8"/>
    <p:sldId id="282" r:id="rId9"/>
    <p:sldId id="272" r:id="rId10"/>
    <p:sldId id="283" r:id="rId11"/>
    <p:sldId id="285" r:id="rId12"/>
    <p:sldId id="286" r:id="rId13"/>
    <p:sldId id="273" r:id="rId14"/>
    <p:sldId id="287" r:id="rId15"/>
    <p:sldId id="289" r:id="rId16"/>
    <p:sldId id="290" r:id="rId17"/>
    <p:sldId id="291" r:id="rId18"/>
    <p:sldId id="292" r:id="rId19"/>
    <p:sldId id="293" r:id="rId20"/>
    <p:sldId id="294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</p:sldIdLst>
  <p:sldSz cx="9144000" cy="5143500" type="screen16x9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min K. Böhmer" initials="jk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9" autoAdjust="0"/>
    <p:restoredTop sz="96682" autoAdjust="0"/>
  </p:normalViewPr>
  <p:slideViewPr>
    <p:cSldViewPr snapToGrid="0" snapToObjects="1">
      <p:cViewPr>
        <p:scale>
          <a:sx n="90" d="100"/>
          <a:sy n="90" d="100"/>
        </p:scale>
        <p:origin x="-619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27T09:37:32.755" idx="1">
    <p:pos x="6084" y="810"/>
    <p:text>bridging sentence fromt his slide to selfish interest: how do you engage people that are so used to their own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BAE3B3E-782A-9745-8E84-372F7B6771BF}" type="datetimeFigureOut">
              <a:rPr lang="en-US" smtClean="0"/>
              <a:t>3/30/2018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C73672D-6DBA-48CA-AEE6-77C7C08CE987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D11429-5875-4908-BC7E-BE2B399B2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46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C3AA0-0127-1F48-84B6-5EC0961FA8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Original</a:t>
            </a:r>
            <a:r>
              <a:rPr lang="en-GB" baseline="0" dirty="0" smtClean="0"/>
              <a:t> purpose of initiative was to get more training done</a:t>
            </a:r>
          </a:p>
          <a:p>
            <a:r>
              <a:rPr lang="en-GB" baseline="0" dirty="0" smtClean="0"/>
              <a:t>Junior members not confident enough to do training yet and SOME more senior people happy to be involved and advocate but may not want to run formal training</a:t>
            </a:r>
          </a:p>
          <a:p>
            <a:r>
              <a:rPr lang="en-GB" baseline="0" dirty="0" smtClean="0"/>
              <a:t>So far information sessions rather than full workshops seem to be popular with more senior people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06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67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8FBF1-13C4-4343-83DD-C927DF31F5B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67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emf"/><Relationship Id="rId7" Type="http://schemas.openxmlformats.org/officeDocument/2006/relationships/hyperlink" Target="https://unsplash.com/@rawpixel?utm_medium=referral&amp;amp;utm_campaign=photographer-credit&amp;amp;utm_content=creditBadg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twitter.com/RosieHLib?lang=eng" TargetMode="External"/><Relationship Id="rId4" Type="http://schemas.openxmlformats.org/officeDocument/2006/relationships/hyperlink" Target="https://twitter.com/JasminBoehmer?lang=en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awpixel?utm_medium=referral&amp;amp;utm_campaign=photographer-credit&amp;amp;utm_content=creditBadg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9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tudelft.nl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openworking.wordpress.com/2017/09/18/training-for-data-steward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hyperlink" Target="http://www.library.manchester.ac.uk/locations-and-opening-hours/" TargetMode="External"/><Relationship Id="rId4" Type="http://schemas.openxmlformats.org/officeDocument/2006/relationships/hyperlink" Target="http://wp.lancs.ac.uk/highly-relevant/2017/05/11/2nd-data-conversations-4-may-2017-data-security-and-confidentiality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cam.ac.uk/datachamp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-library.ch.cam.ac.uk/open-data-faqs-chemis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blog.research-plus.library.manchester.ac.uk/" TargetMode="External"/><Relationship Id="rId7" Type="http://schemas.openxmlformats.org/officeDocument/2006/relationships/hyperlink" Target="http://doi.org/10.5281/zenodo.1001031" TargetMode="External"/><Relationship Id="rId2" Type="http://schemas.openxmlformats.org/officeDocument/2006/relationships/hyperlink" Target="mailto:rosie.higman@manchester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working.wordpress.com/" TargetMode="External"/><Relationship Id="rId5" Type="http://schemas.openxmlformats.org/officeDocument/2006/relationships/hyperlink" Target="mailto:j.k.boehmer@tudelft.n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hyperlink" Target="https://unsplash.com/@kaip?utm_medium=referral&amp;amp;utm_campaign=photographer-credit&amp;amp;utm_content=creditBadg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.jpeg"/><Relationship Id="rId4" Type="http://schemas.openxmlformats.org/officeDocument/2006/relationships/hyperlink" Target="https://sellathechemist.wordpress.com/2012/09/03/why-do-we-wear-disposable-gloves-in-chemistry-lab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0" y="-1062645"/>
            <a:ext cx="9398000" cy="6412810"/>
          </a:xfrm>
          <a:prstGeom prst="rect">
            <a:avLst/>
          </a:prstGeom>
        </p:spPr>
      </p:pic>
      <p:pic>
        <p:nvPicPr>
          <p:cNvPr id="9" name="Afbeelding 8" descr="TUDelft_LogoZWAR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  <p:sp>
        <p:nvSpPr>
          <p:cNvPr id="7" name="Subtitle 4"/>
          <p:cNvSpPr txBox="1">
            <a:spLocks/>
          </p:cNvSpPr>
          <p:nvPr/>
        </p:nvSpPr>
        <p:spPr>
          <a:xfrm>
            <a:off x="-57600" y="2042160"/>
            <a:ext cx="9398000" cy="14935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GB" b="1" dirty="0" smtClean="0"/>
              <a:t>How to motivate researcher engagement?</a:t>
            </a:r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r>
              <a:rPr lang="en-GB" sz="1400" dirty="0" smtClean="0"/>
              <a:t>Jasmin K. Böhmer // TU Delft Library / 4TU.Centre for Research 			</a:t>
            </a:r>
            <a:r>
              <a:rPr lang="en-GB" sz="1400" dirty="0" smtClean="0">
                <a:hlinkClick r:id="rId4"/>
              </a:rPr>
              <a:t>@JasminBoehmer</a:t>
            </a:r>
            <a:r>
              <a:rPr lang="en-GB" sz="1400" dirty="0" smtClean="0"/>
              <a:t>		</a:t>
            </a:r>
            <a:br>
              <a:rPr lang="en-GB" sz="1400" dirty="0" smtClean="0"/>
            </a:br>
            <a:r>
              <a:rPr lang="en-GB" sz="1400" dirty="0" smtClean="0"/>
              <a:t>Rosie Higman // University of Manchester Library / Research Data Services		</a:t>
            </a:r>
            <a:r>
              <a:rPr lang="en-GB" sz="1400" dirty="0" smtClean="0">
                <a:hlinkClick r:id="rId5"/>
              </a:rPr>
              <a:t>@RosieHLib</a:t>
            </a:r>
            <a:r>
              <a:rPr lang="en-GB" sz="1400" dirty="0" smtClean="0"/>
              <a:t>	</a:t>
            </a:r>
          </a:p>
          <a:p>
            <a:pPr>
              <a:spcAft>
                <a:spcPts val="600"/>
              </a:spcAft>
            </a:pPr>
            <a:endParaRPr lang="en-GB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24" y="4848518"/>
            <a:ext cx="677688" cy="236220"/>
          </a:xfrm>
          <a:prstGeom prst="rect">
            <a:avLst/>
          </a:prstGeom>
        </p:spPr>
      </p:pic>
      <p:sp>
        <p:nvSpPr>
          <p:cNvPr id="10" name="Subtitle 4"/>
          <p:cNvSpPr txBox="1">
            <a:spLocks/>
          </p:cNvSpPr>
          <p:nvPr/>
        </p:nvSpPr>
        <p:spPr>
          <a:xfrm>
            <a:off x="-57600" y="4139151"/>
            <a:ext cx="9241200" cy="36576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GB" sz="1600" dirty="0" smtClean="0"/>
              <a:t>LCRDM Data Stewardship Meeting // Utrecht, 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December 2017 </a:t>
            </a:r>
            <a:endParaRPr lang="en-GB" sz="1600" dirty="0"/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70" y="4831436"/>
            <a:ext cx="1028789" cy="228620"/>
          </a:xfrm>
          <a:prstGeom prst="rect">
            <a:avLst/>
          </a:prstGeom>
        </p:spPr>
      </p:pic>
      <p:pic>
        <p:nvPicPr>
          <p:cNvPr id="12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544" y="1187410"/>
            <a:ext cx="6134734" cy="334744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78478" y="4137779"/>
            <a:ext cx="2997587" cy="40553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656644" y="3779270"/>
            <a:ext cx="1997326" cy="92333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People can self-service instead of bothering you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21080" y="246619"/>
            <a:ext cx="71018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mtClean="0"/>
              <a:t>Selfish Reason: </a:t>
            </a:r>
            <a:br>
              <a:rPr lang="en-GB" smtClean="0"/>
            </a:br>
            <a:r>
              <a:rPr lang="en-GB" smtClean="0"/>
              <a:t>Share once and don’t be bothered</a:t>
            </a:r>
            <a:endParaRPr lang="en-GB" dirty="0"/>
          </a:p>
        </p:txBody>
      </p:sp>
      <p:pic>
        <p:nvPicPr>
          <p:cNvPr id="11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83190"/>
            <a:ext cx="9143999" cy="857250"/>
          </a:xfrm>
        </p:spPr>
        <p:txBody>
          <a:bodyPr/>
          <a:lstStyle/>
          <a:p>
            <a:pPr algn="ctr"/>
            <a:r>
              <a:rPr lang="en-GB" dirty="0" smtClean="0"/>
              <a:t>Who looks in repositories?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882" y="1375002"/>
            <a:ext cx="5880237" cy="23934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75610" y="4046220"/>
            <a:ext cx="3192780" cy="739140"/>
            <a:chOff x="5044440" y="4175760"/>
            <a:chExt cx="3192780" cy="739140"/>
          </a:xfrm>
        </p:grpSpPr>
        <p:sp>
          <p:nvSpPr>
            <p:cNvPr id="10" name="TextBox 9"/>
            <p:cNvSpPr txBox="1"/>
            <p:nvPr/>
          </p:nvSpPr>
          <p:spPr>
            <a:xfrm>
              <a:off x="5044440" y="4222164"/>
              <a:ext cx="3192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smtClean="0"/>
                <a:t>Google does!!!</a:t>
              </a:r>
              <a:endParaRPr lang="en-GB" sz="3600" b="1" dirty="0"/>
            </a:p>
          </p:txBody>
        </p:sp>
        <p:sp>
          <p:nvSpPr>
            <p:cNvPr id="2" name="Rectangular Callout 1"/>
            <p:cNvSpPr/>
            <p:nvPr/>
          </p:nvSpPr>
          <p:spPr>
            <a:xfrm>
              <a:off x="5044440" y="4175760"/>
              <a:ext cx="3070860" cy="739140"/>
            </a:xfrm>
            <a:prstGeom prst="wedgeRectCallout">
              <a:avLst>
                <a:gd name="adj1" fmla="val -21081"/>
                <a:gd name="adj2" fmla="val -72552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8890"/>
            <a:ext cx="9143999" cy="857250"/>
          </a:xfrm>
        </p:spPr>
        <p:txBody>
          <a:bodyPr/>
          <a:lstStyle/>
          <a:p>
            <a:pPr algn="ctr"/>
            <a:r>
              <a:rPr lang="en-GB" dirty="0" smtClean="0"/>
              <a:t>Google searches repositories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530" y="868680"/>
            <a:ext cx="5382941" cy="416052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0" y="-33945"/>
            <a:ext cx="9398000" cy="6412810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30" y="4823390"/>
            <a:ext cx="1028789" cy="2286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68890"/>
            <a:ext cx="4641400" cy="163037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engage</a:t>
            </a:r>
            <a:b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Researcher?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8940" y="2029770"/>
            <a:ext cx="6216200" cy="163037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Impressions from</a:t>
            </a:r>
            <a:b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Delft University </a:t>
            </a:r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Technology &amp;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Universities</a:t>
            </a:r>
            <a:endParaRPr lang="en-GB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jbohmer\Downloads\TU_Delft_logo_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4318567"/>
            <a:ext cx="1348739" cy="83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4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83190"/>
            <a:ext cx="9143999" cy="857250"/>
          </a:xfrm>
        </p:spPr>
        <p:txBody>
          <a:bodyPr/>
          <a:lstStyle/>
          <a:p>
            <a:pPr algn="ctr"/>
            <a:r>
              <a:rPr lang="en-GB" dirty="0" smtClean="0"/>
              <a:t>Open Science at TU Delft</a:t>
            </a:r>
            <a:endParaRPr lang="en-GB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3891" y="1071567"/>
            <a:ext cx="6136218" cy="194519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84320" y="4558129"/>
            <a:ext cx="232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http://open.tudelft.nl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354" y="2848308"/>
            <a:ext cx="1727510" cy="181946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42089" y="3098533"/>
            <a:ext cx="4162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“The </a:t>
            </a:r>
            <a:r>
              <a:rPr lang="en-GB" i="1" dirty="0"/>
              <a:t>world is facing challenges that our university of technology alone cannot meet</a:t>
            </a:r>
            <a:r>
              <a:rPr lang="en-GB" i="1" dirty="0" smtClean="0"/>
              <a:t>.”</a:t>
            </a:r>
          </a:p>
          <a:p>
            <a:endParaRPr lang="en-GB" sz="800" dirty="0" smtClean="0"/>
          </a:p>
          <a:p>
            <a:r>
              <a:rPr lang="en-GB" dirty="0" smtClean="0"/>
              <a:t>Karel </a:t>
            </a:r>
            <a:r>
              <a:rPr lang="en-GB" dirty="0" err="1" smtClean="0"/>
              <a:t>Luyben</a:t>
            </a:r>
            <a:r>
              <a:rPr lang="en-GB" dirty="0" smtClean="0"/>
              <a:t>, Rector </a:t>
            </a:r>
            <a:r>
              <a:rPr lang="en-GB" dirty="0" err="1" smtClean="0"/>
              <a:t>Magnificus</a:t>
            </a:r>
            <a:r>
              <a:rPr lang="en-GB" dirty="0" smtClean="0"/>
              <a:t>, TU Delft</a:t>
            </a:r>
            <a:endParaRPr lang="en-GB" dirty="0"/>
          </a:p>
        </p:txBody>
      </p:sp>
      <p:sp>
        <p:nvSpPr>
          <p:cNvPr id="16" name="Rectangular Callout 15"/>
          <p:cNvSpPr/>
          <p:nvPr/>
        </p:nvSpPr>
        <p:spPr>
          <a:xfrm>
            <a:off x="2270760" y="3098533"/>
            <a:ext cx="4137660" cy="1323439"/>
          </a:xfrm>
          <a:prstGeom prst="wedgeRectCallout">
            <a:avLst>
              <a:gd name="adj1" fmla="val 55563"/>
              <a:gd name="adj2" fmla="val -21873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2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Steward Project at TU Delft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04" y="1200151"/>
            <a:ext cx="7090513" cy="169545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SzPct val="100000"/>
            </a:pPr>
            <a:r>
              <a:rPr lang="en-US" sz="2400" b="1" dirty="0">
                <a:solidFill>
                  <a:schemeClr val="dk1"/>
                </a:solidFill>
                <a:ea typeface="Arial"/>
                <a:sym typeface="Arial"/>
              </a:rPr>
              <a:t>Goal: </a:t>
            </a:r>
            <a:r>
              <a:rPr lang="en-US" sz="2400" dirty="0">
                <a:solidFill>
                  <a:schemeClr val="dk1"/>
                </a:solidFill>
                <a:ea typeface="Arial"/>
                <a:sym typeface="Arial"/>
              </a:rPr>
              <a:t>Create mature working practices and policies across TU Delft faculties, so that data from every research project can be managed well on a daily basis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72404" y="3078484"/>
            <a:ext cx="7090513" cy="169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560"/>
              </a:spcBef>
              <a:buSzPct val="100000"/>
            </a:pPr>
            <a:r>
              <a:rPr lang="en-US" sz="2400" b="1" dirty="0">
                <a:solidFill>
                  <a:schemeClr val="dk1"/>
                </a:solidFill>
                <a:ea typeface="Arial"/>
                <a:sym typeface="Arial"/>
              </a:rPr>
              <a:t>Key to this: </a:t>
            </a:r>
            <a:r>
              <a:rPr lang="en-US" sz="2400" i="1" dirty="0">
                <a:solidFill>
                  <a:schemeClr val="dk1"/>
                </a:solidFill>
                <a:ea typeface="Arial"/>
                <a:sym typeface="Arial"/>
              </a:rPr>
              <a:t>working practices (and policies) need to be discipline-specific and relevant to local communities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1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57038" y="279342"/>
            <a:ext cx="7829925" cy="4584817"/>
            <a:chOff x="899592" y="123477"/>
            <a:chExt cx="7829925" cy="45848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95" y="123477"/>
              <a:ext cx="6420389" cy="45848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747049"/>
              <a:ext cx="796436" cy="10871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734320"/>
              <a:ext cx="899972" cy="121456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727138"/>
              <a:ext cx="971652" cy="12105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727138"/>
              <a:ext cx="852186" cy="110704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847" y="2730338"/>
              <a:ext cx="967670" cy="121854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211960" y="1851670"/>
              <a:ext cx="1512168" cy="345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u="sng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H.E.AndrewsMancilla@tudelft.nl</a:t>
              </a:r>
              <a:endParaRPr lang="en-GB" sz="8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8110" y="3873883"/>
              <a:ext cx="504056" cy="377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Dijck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9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the Data Stewards?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04" y="1200150"/>
            <a:ext cx="7090513" cy="3425189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  <a:spcBef>
                <a:spcPts val="400"/>
              </a:spcBef>
              <a:buSzPct val="100000"/>
            </a:pPr>
            <a:r>
              <a:rPr lang="en-US" sz="2400" dirty="0">
                <a:solidFill>
                  <a:schemeClr val="dk1"/>
                </a:solidFill>
                <a:ea typeface="Arial"/>
                <a:sym typeface="Arial"/>
              </a:rPr>
              <a:t>Disciplinary experts:</a:t>
            </a:r>
          </a:p>
          <a:p>
            <a:pPr lvl="1">
              <a:lnSpc>
                <a:spcPct val="160000"/>
              </a:lnSpc>
              <a:spcBef>
                <a:spcPts val="400"/>
              </a:spcBef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sym typeface="Arial"/>
              </a:rPr>
              <a:t>Research expertise related to Faculty’s research area</a:t>
            </a:r>
          </a:p>
          <a:p>
            <a:pPr lvl="0">
              <a:lnSpc>
                <a:spcPct val="160000"/>
              </a:lnSpc>
              <a:spcBef>
                <a:spcPts val="400"/>
              </a:spcBef>
              <a:buSzPct val="100000"/>
            </a:pPr>
            <a:r>
              <a:rPr lang="en-US" sz="2400" dirty="0">
                <a:solidFill>
                  <a:schemeClr val="dk1"/>
                </a:solidFill>
                <a:ea typeface="Arial"/>
                <a:sym typeface="Arial"/>
              </a:rPr>
              <a:t>Research Data Management experts:</a:t>
            </a:r>
          </a:p>
          <a:p>
            <a:pPr lvl="1">
              <a:lnSpc>
                <a:spcPct val="160000"/>
              </a:lnSpc>
              <a:spcBef>
                <a:spcPts val="320"/>
              </a:spcBef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sym typeface="Arial"/>
              </a:rPr>
              <a:t>Intense internal and external training on data management</a:t>
            </a:r>
          </a:p>
          <a:p>
            <a:pPr lvl="1">
              <a:lnSpc>
                <a:spcPct val="160000"/>
              </a:lnSpc>
              <a:spcBef>
                <a:spcPts val="320"/>
              </a:spcBef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sym typeface="Arial"/>
              </a:rPr>
              <a:t>See the </a:t>
            </a:r>
            <a:r>
              <a:rPr lang="en-GB" sz="1800" dirty="0" smtClean="0">
                <a:solidFill>
                  <a:schemeClr val="dk1"/>
                </a:solidFill>
                <a:ea typeface="Arial"/>
                <a:sym typeface="Arial"/>
              </a:rPr>
              <a:t>programme</a:t>
            </a:r>
            <a:r>
              <a:rPr lang="en-US" sz="1800" dirty="0" smtClean="0">
                <a:solidFill>
                  <a:schemeClr val="dk1"/>
                </a:solidFill>
                <a:ea typeface="Arial"/>
                <a:sym typeface="Arial"/>
              </a:rPr>
              <a:t>: </a:t>
            </a:r>
            <a:r>
              <a:rPr lang="en-US" sz="1800" dirty="0">
                <a:solidFill>
                  <a:schemeClr val="dk1"/>
                </a:solidFill>
                <a:ea typeface="Arial"/>
                <a:sym typeface="Arial"/>
                <a:hlinkClick r:id="rId2"/>
              </a:rPr>
              <a:t>https://openworking.wordpress.com/2017/09/18/training-for-data-stewards/</a:t>
            </a:r>
            <a:r>
              <a:rPr lang="en-US" sz="1800" dirty="0">
                <a:solidFill>
                  <a:schemeClr val="dk1"/>
                </a:solidFill>
                <a:ea typeface="Arial"/>
                <a:sym typeface="Arial"/>
              </a:rPr>
              <a:t>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the Data Stewards?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04" y="1200150"/>
            <a:ext cx="7090513" cy="3425189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400"/>
              </a:spcBef>
              <a:buSzPct val="100000"/>
            </a:pPr>
            <a:r>
              <a:rPr lang="en-US" sz="2400" dirty="0">
                <a:solidFill>
                  <a:schemeClr val="dk1"/>
                </a:solidFill>
                <a:ea typeface="Arial"/>
                <a:sym typeface="Arial"/>
              </a:rPr>
              <a:t>Embedded in the Faculty</a:t>
            </a:r>
          </a:p>
          <a:p>
            <a:pPr lvl="1">
              <a:lnSpc>
                <a:spcPct val="150000"/>
              </a:lnSpc>
              <a:spcBef>
                <a:spcPts val="320"/>
              </a:spcBef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sym typeface="Arial"/>
              </a:rPr>
              <a:t>The ‘go-to’ people</a:t>
            </a:r>
          </a:p>
          <a:p>
            <a:pPr>
              <a:lnSpc>
                <a:spcPct val="150000"/>
              </a:lnSpc>
              <a:spcBef>
                <a:spcPts val="400"/>
              </a:spcBef>
              <a:buSzPct val="100000"/>
            </a:pPr>
            <a:r>
              <a:rPr lang="en-US" sz="2400" dirty="0">
                <a:solidFill>
                  <a:schemeClr val="dk1"/>
                </a:solidFill>
                <a:ea typeface="Arial"/>
                <a:sym typeface="Arial"/>
              </a:rPr>
              <a:t>Led centrally by the Data Stewardship Coordinator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 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04" y="1200150"/>
            <a:ext cx="7090513" cy="3425189"/>
          </a:xfrm>
        </p:spPr>
        <p:txBody>
          <a:bodyPr>
            <a:normAutofit/>
          </a:bodyPr>
          <a:lstStyle/>
          <a:p>
            <a:r>
              <a:rPr lang="en-GB" sz="2400" dirty="0"/>
              <a:t>Can one Steward per Faculty have sufficient disciplinary understanding?</a:t>
            </a:r>
          </a:p>
          <a:p>
            <a:endParaRPr lang="en-GB" sz="2400" dirty="0"/>
          </a:p>
          <a:p>
            <a:r>
              <a:rPr lang="en-GB" sz="2400" dirty="0"/>
              <a:t>Would one Steward per Faculty successfully engage with researchers?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3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 will cover…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04" y="1200150"/>
            <a:ext cx="7371596" cy="36155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External and internal driver for data management</a:t>
            </a:r>
          </a:p>
          <a:p>
            <a:r>
              <a:rPr lang="en-US" sz="2400" dirty="0" smtClean="0"/>
              <a:t>Researcher Feedback</a:t>
            </a:r>
          </a:p>
          <a:p>
            <a:r>
              <a:rPr lang="en-US" sz="2400" dirty="0" smtClean="0"/>
              <a:t>Data Stewardship at TU Delft</a:t>
            </a:r>
          </a:p>
          <a:p>
            <a:r>
              <a:rPr lang="en-US" sz="2400" dirty="0" smtClean="0"/>
              <a:t>Data Championship at Cambridge University</a:t>
            </a:r>
          </a:p>
          <a:p>
            <a:r>
              <a:rPr lang="en-US" sz="2400" dirty="0" smtClean="0"/>
              <a:t>How to intertwine both approaches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" y="-906780"/>
            <a:ext cx="9555480" cy="6370320"/>
          </a:xfrm>
          <a:prstGeom prst="rect">
            <a:avLst/>
          </a:prstGeom>
        </p:spPr>
      </p:pic>
      <p:pic>
        <p:nvPicPr>
          <p:cNvPr id="9" name="Picture 2" descr="C:\Users\jbohmer\Downloads\TU_Delft_logo_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" y="4440574"/>
            <a:ext cx="1348739" cy="7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83820" y="559528"/>
            <a:ext cx="9555480" cy="12083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about Data Stewards working </a:t>
            </a:r>
          </a:p>
          <a:p>
            <a:pPr marL="0" indent="0" algn="ctr">
              <a:buNone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Data Champions?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ohn rylands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35" y="948301"/>
            <a:ext cx="3533994" cy="157697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Approaches to Engagement</a:t>
            </a:r>
            <a:endParaRPr lang="en-GB" dirty="0"/>
          </a:p>
        </p:txBody>
      </p:sp>
      <p:pic>
        <p:nvPicPr>
          <p:cNvPr id="5" name="Picture 4" descr="https://i2.wp.com/wp.lancs.ac.uk/highly-relevant/files/2017/05/Data-Conversation-2-Agenda-pic.jpg?resize=660%2C4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85" y="1736787"/>
            <a:ext cx="3533994" cy="198787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5451" y="4800600"/>
            <a:ext cx="7019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Photo credits: </a:t>
            </a:r>
            <a:r>
              <a:rPr lang="en-GB" sz="1400" dirty="0" smtClean="0">
                <a:hlinkClick r:id="rId4"/>
              </a:rPr>
              <a:t>Lancaster University Library</a:t>
            </a:r>
            <a:r>
              <a:rPr lang="en-GB" sz="1400" dirty="0" smtClean="0"/>
              <a:t> and </a:t>
            </a:r>
            <a:r>
              <a:rPr lang="en-GB" sz="1400" dirty="0" smtClean="0">
                <a:hlinkClick r:id="rId5"/>
              </a:rPr>
              <a:t>University of Manchester Library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/>
          <a:stretch/>
        </p:blipFill>
        <p:spPr>
          <a:xfrm>
            <a:off x="5083163" y="2913324"/>
            <a:ext cx="3533994" cy="162267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Approaches to Engagement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763107" y="4270846"/>
            <a:ext cx="690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Open Research Forums -&gt; Data Conversations -&gt; Data Champions</a:t>
            </a:r>
            <a:endParaRPr lang="en-GB" dirty="0"/>
          </a:p>
        </p:txBody>
      </p:sp>
      <p:pic>
        <p:nvPicPr>
          <p:cNvPr id="7" name="Picture 2" descr="https://pbs.twimg.com/media/DNEWb3YXkAAvaLQ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3133725" y="1287084"/>
            <a:ext cx="3722740" cy="26203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4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7165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Who are the Data Champions?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424" y="984370"/>
            <a:ext cx="3100296" cy="3243109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GB" sz="2400" dirty="0" smtClean="0"/>
              <a:t>Volunteers who promote and advise on good data management in their departments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2819531" y="4637609"/>
            <a:ext cx="435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www.data.cam.ac.uk/datachampions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3" t="7297" r="24825" b="54978"/>
          <a:stretch/>
        </p:blipFill>
        <p:spPr bwMode="auto">
          <a:xfrm>
            <a:off x="4789606" y="1063230"/>
            <a:ext cx="4079963" cy="325756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1658104" y="964933"/>
            <a:ext cx="2898656" cy="3355859"/>
          </a:xfrm>
          <a:prstGeom prst="wedgeRectCallout">
            <a:avLst>
              <a:gd name="adj1" fmla="val 57218"/>
              <a:gd name="adj2" fmla="val 1650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0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 champions engage researchers?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869939" y="1143668"/>
            <a:ext cx="706070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u="sng" dirty="0" smtClean="0"/>
              <a:t>We suggested:</a:t>
            </a:r>
            <a:r>
              <a:rPr lang="en-GB" sz="2400" dirty="0" smtClean="0"/>
              <a:t> deliver training on data management.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400" u="sng" dirty="0" smtClean="0"/>
              <a:t>They did:</a:t>
            </a:r>
          </a:p>
          <a:p>
            <a:pPr marL="342900" indent="-342900">
              <a:lnSpc>
                <a:spcPct val="150000"/>
              </a:lnSpc>
              <a:buClr>
                <a:srgbClr val="00A6D6"/>
              </a:buClr>
              <a:buFont typeface="Arial" charset="0"/>
              <a:buChar char="•"/>
            </a:pPr>
            <a:r>
              <a:rPr lang="en-GB" dirty="0" smtClean="0"/>
              <a:t>Workshops – using GitHub for version control</a:t>
            </a:r>
          </a:p>
          <a:p>
            <a:pPr marL="342900" indent="-342900">
              <a:lnSpc>
                <a:spcPct val="150000"/>
              </a:lnSpc>
              <a:buClr>
                <a:srgbClr val="00A6D6"/>
              </a:buClr>
              <a:buFont typeface="Arial" charset="0"/>
              <a:buChar char="•"/>
            </a:pPr>
            <a:r>
              <a:rPr lang="en-GB" dirty="0" smtClean="0"/>
              <a:t>Weekly data management ‘tips’ emails</a:t>
            </a:r>
          </a:p>
          <a:p>
            <a:pPr marL="342900" lvl="0" indent="-342900">
              <a:lnSpc>
                <a:spcPct val="150000"/>
              </a:lnSpc>
              <a:buClr>
                <a:srgbClr val="00A6D6"/>
              </a:buClr>
              <a:buFont typeface="Arial" charset="0"/>
              <a:buChar char="•"/>
            </a:pPr>
            <a:r>
              <a:rPr lang="en-GB" dirty="0" smtClean="0"/>
              <a:t>Demonstrating best practice</a:t>
            </a:r>
          </a:p>
          <a:p>
            <a:pPr marL="342900" lvl="0" indent="-342900">
              <a:lnSpc>
                <a:spcPct val="150000"/>
              </a:lnSpc>
              <a:buClr>
                <a:srgbClr val="00A6D6"/>
              </a:buClr>
              <a:buFont typeface="Arial" charset="0"/>
              <a:buChar char="•"/>
            </a:pPr>
            <a:r>
              <a:rPr lang="en-GB" dirty="0" smtClean="0"/>
              <a:t>Embedded data management teaching </a:t>
            </a:r>
          </a:p>
          <a:p>
            <a:pPr marL="342900" indent="-342900">
              <a:lnSpc>
                <a:spcPct val="150000"/>
              </a:lnSpc>
              <a:buClr>
                <a:srgbClr val="00A6D6"/>
              </a:buClr>
              <a:buFont typeface="Arial" charset="0"/>
              <a:buChar char="•"/>
            </a:pPr>
            <a:r>
              <a:rPr lang="en-GB" dirty="0" smtClean="0"/>
              <a:t>Open data FAQs for chemists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6932" y="160338"/>
            <a:ext cx="6239818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Demonstrating best practice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12668" y="4673436"/>
            <a:ext cx="37264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Andrew Thwaites, University of Cambridge</a:t>
            </a:r>
            <a:endParaRPr lang="en-GB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6" t="10100" r="7263" b="51227"/>
          <a:stretch/>
        </p:blipFill>
        <p:spPr bwMode="auto">
          <a:xfrm>
            <a:off x="2046932" y="964384"/>
            <a:ext cx="6477001" cy="370905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4" descr="Image result for cc-b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0" name="Picture 6" descr="Image result for cc-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18" y="4678435"/>
            <a:ext cx="946150" cy="33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4146" y="205979"/>
            <a:ext cx="6236132" cy="857250"/>
          </a:xfrm>
        </p:spPr>
        <p:txBody>
          <a:bodyPr/>
          <a:lstStyle/>
          <a:p>
            <a:r>
              <a:rPr lang="en-GB" dirty="0" smtClean="0"/>
              <a:t>Open Data FAQ for chemists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14317" y="4508997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www-library.ch.cam.ac.uk/open-data-faqs-chemists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317" y="1063229"/>
            <a:ext cx="6667460" cy="32877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Did researchers engage?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3100" y="1143764"/>
            <a:ext cx="65455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Yes!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Interesting approaches taken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Champions understand local needs well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Built relationships across the University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But…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It was resource intensive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We lacked structure</a:t>
            </a:r>
          </a:p>
          <a:p>
            <a:pPr marL="742950" lvl="1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Limited rewards for researchers’ engagement</a:t>
            </a:r>
            <a:endParaRPr lang="en-GB" dirty="0"/>
          </a:p>
        </p:txBody>
      </p:sp>
      <p:pic>
        <p:nvPicPr>
          <p:cNvPr id="6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3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 you engage and reward researchers?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Euro, Money, Currency, The Europe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209357"/>
            <a:ext cx="2689226" cy="179634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rophy, Award, Winner, Prize, Cup, Victory, Achieve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986"/>
          <a:stretch/>
        </p:blipFill>
        <p:spPr bwMode="auto">
          <a:xfrm>
            <a:off x="3829048" y="1667578"/>
            <a:ext cx="2168525" cy="24847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Light, Long Exposure, Bulb, Question Mark, Box, W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566988"/>
            <a:ext cx="3333749" cy="22225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4505338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3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404" y="87441"/>
            <a:ext cx="7090513" cy="857250"/>
          </a:xfrm>
        </p:spPr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04" y="818292"/>
            <a:ext cx="7090513" cy="1840230"/>
          </a:xfrm>
          <a:ln>
            <a:solidFill>
              <a:srgbClr val="00A6D6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smtClean="0"/>
              <a:t>Rosie Higman </a:t>
            </a:r>
          </a:p>
          <a:p>
            <a:pPr marL="0" indent="0">
              <a:buNone/>
            </a:pPr>
            <a:r>
              <a:rPr lang="en-GB" sz="2400" dirty="0" smtClean="0"/>
              <a:t>	</a:t>
            </a:r>
            <a:r>
              <a:rPr lang="en-GB" sz="1600" dirty="0" smtClean="0"/>
              <a:t>Research </a:t>
            </a:r>
            <a:r>
              <a:rPr lang="en-GB" sz="1600" dirty="0"/>
              <a:t>Data Librarian </a:t>
            </a:r>
            <a:r>
              <a:rPr lang="en-GB" sz="1600" dirty="0" smtClean="0"/>
              <a:t>/ </a:t>
            </a:r>
            <a:r>
              <a:rPr lang="en-GB" sz="1600" dirty="0"/>
              <a:t>Research Data Services </a:t>
            </a:r>
            <a:r>
              <a:rPr lang="en-GB" sz="1600" dirty="0" smtClean="0"/>
              <a:t> 	</a:t>
            </a:r>
            <a:br>
              <a:rPr lang="en-GB" sz="1600" dirty="0" smtClean="0"/>
            </a:br>
            <a:r>
              <a:rPr lang="en-GB" sz="1600" dirty="0" smtClean="0"/>
              <a:t>	University </a:t>
            </a:r>
            <a:r>
              <a:rPr lang="en-GB" sz="1600" dirty="0"/>
              <a:t>of Manchester Library </a:t>
            </a:r>
            <a:r>
              <a:rPr lang="en-GB" sz="1600" dirty="0" smtClean="0"/>
              <a:t>/ </a:t>
            </a:r>
            <a:r>
              <a:rPr lang="en-GB" sz="1600" dirty="0"/>
              <a:t>The University of </a:t>
            </a:r>
            <a:r>
              <a:rPr lang="en-GB" sz="1600" dirty="0" smtClean="0"/>
              <a:t>Manchester</a:t>
            </a:r>
            <a:br>
              <a:rPr lang="en-GB" sz="1600" dirty="0" smtClean="0"/>
            </a:br>
            <a:r>
              <a:rPr lang="en-GB" sz="1600" dirty="0" smtClean="0"/>
              <a:t>	</a:t>
            </a:r>
            <a:r>
              <a:rPr lang="en-GB" sz="1600" dirty="0" smtClean="0">
                <a:hlinkClick r:id="rId2"/>
              </a:rPr>
              <a:t>rosie.higman@manchester.ac.uk</a:t>
            </a:r>
            <a:r>
              <a:rPr lang="en-GB" sz="1600" dirty="0" smtClean="0"/>
              <a:t>  </a:t>
            </a:r>
            <a:r>
              <a:rPr lang="en-GB" sz="1600" dirty="0"/>
              <a:t>@</a:t>
            </a:r>
            <a:r>
              <a:rPr lang="en-GB" sz="1600" dirty="0" err="1"/>
              <a:t>RosieHLib</a:t>
            </a:r>
            <a:r>
              <a:rPr lang="en-GB" sz="1600" dirty="0"/>
              <a:t> </a:t>
            </a:r>
            <a:r>
              <a:rPr lang="en-GB" sz="1600" dirty="0" smtClean="0"/>
              <a:t>	</a:t>
            </a:r>
            <a:br>
              <a:rPr lang="en-GB" sz="1600" dirty="0" smtClean="0"/>
            </a:br>
            <a:r>
              <a:rPr lang="en-GB" sz="1600" dirty="0" smtClean="0"/>
              <a:t>	orcid.org/0000-0001-5329-7168  </a:t>
            </a:r>
            <a:br>
              <a:rPr lang="en-GB" sz="1600" dirty="0" smtClean="0"/>
            </a:br>
            <a:r>
              <a:rPr lang="en-GB" sz="1600" dirty="0" smtClean="0"/>
              <a:t>	</a:t>
            </a:r>
            <a:r>
              <a:rPr lang="en-GB" sz="1600" dirty="0" smtClean="0">
                <a:hlinkClick r:id="rId3"/>
              </a:rPr>
              <a:t>https</a:t>
            </a:r>
            <a:r>
              <a:rPr lang="en-GB" sz="1600" dirty="0">
                <a:hlinkClick r:id="rId3"/>
              </a:rPr>
              <a:t>://blog.research-plus.library.manchester.ac.uk</a:t>
            </a:r>
            <a:r>
              <a:rPr lang="en-GB" sz="1600" dirty="0" smtClean="0">
                <a:hlinkClick r:id="rId3"/>
              </a:rPr>
              <a:t>/</a:t>
            </a:r>
            <a:r>
              <a:rPr lang="en-GB" sz="1600" dirty="0" smtClean="0"/>
              <a:t> </a:t>
            </a:r>
            <a:endParaRPr lang="en-GB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8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72404" y="2734300"/>
            <a:ext cx="7098133" cy="1840230"/>
          </a:xfrm>
          <a:prstGeom prst="rect">
            <a:avLst/>
          </a:prstGeom>
          <a:ln>
            <a:solidFill>
              <a:srgbClr val="00A6D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000" b="1" dirty="0"/>
              <a:t>Jasmin K. Böhmer</a:t>
            </a:r>
            <a:r>
              <a:rPr lang="en-GB" sz="2000" dirty="0"/>
              <a:t> </a:t>
            </a:r>
            <a:endParaRPr lang="en-GB" sz="2000" dirty="0" smtClean="0"/>
          </a:p>
          <a:p>
            <a:pPr marL="0" indent="0" algn="r">
              <a:buNone/>
            </a:pPr>
            <a:r>
              <a:rPr lang="en-GB" sz="2400" dirty="0" smtClean="0"/>
              <a:t>	</a:t>
            </a:r>
            <a:r>
              <a:rPr lang="en-GB" sz="1600" dirty="0" smtClean="0"/>
              <a:t>Research Data Officer / Research Data Services</a:t>
            </a:r>
            <a:br>
              <a:rPr lang="en-GB" sz="1600" dirty="0" smtClean="0"/>
            </a:br>
            <a:r>
              <a:rPr lang="en-GB" sz="1600" dirty="0" smtClean="0"/>
              <a:t>	TU Delft Library </a:t>
            </a:r>
            <a:r>
              <a:rPr lang="en-GB" sz="1600" dirty="0"/>
              <a:t>/ Delft University of Technology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	</a:t>
            </a:r>
            <a:r>
              <a:rPr lang="nl-NL" sz="1600" u="sng" dirty="0">
                <a:hlinkClick r:id="rId5"/>
              </a:rPr>
              <a:t>j.k.boehmer@tudelft.nl</a:t>
            </a:r>
            <a:r>
              <a:rPr lang="nl-NL" sz="1600" u="sng" dirty="0"/>
              <a:t> </a:t>
            </a:r>
            <a:r>
              <a:rPr lang="en-GB" sz="1600" dirty="0" smtClean="0"/>
              <a:t>  @</a:t>
            </a:r>
            <a:r>
              <a:rPr lang="en-GB" sz="1600" dirty="0" err="1" smtClean="0"/>
              <a:t>JasminBoehmer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/>
              <a:t>	orcid.org/0000-0001-8767-2042 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/>
              <a:t>	</a:t>
            </a:r>
            <a:r>
              <a:rPr lang="en-GB" sz="1600" dirty="0">
                <a:hlinkClick r:id="rId6"/>
              </a:rPr>
              <a:t>https://openworking.wordpress.com</a:t>
            </a:r>
            <a:r>
              <a:rPr lang="en-GB" sz="1600" dirty="0" smtClean="0">
                <a:hlinkClick r:id="rId6"/>
              </a:rPr>
              <a:t>/</a:t>
            </a:r>
            <a:r>
              <a:rPr lang="en-GB" sz="1600" dirty="0" smtClean="0"/>
              <a:t>  </a:t>
            </a:r>
            <a:endParaRPr lang="en-GB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72404" y="4650730"/>
            <a:ext cx="709813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A6D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72404" y="4650730"/>
            <a:ext cx="7090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Teperek, Marta, &amp; Dunning, Alastair. (2017, October). How to effectively engage researchers with data management. </a:t>
            </a: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1000" dirty="0" err="1" smtClean="0"/>
              <a:t>Zenodo</a:t>
            </a:r>
            <a:r>
              <a:rPr lang="en-GB" sz="1000" dirty="0"/>
              <a:t>. </a:t>
            </a:r>
            <a:r>
              <a:rPr lang="en-GB" sz="1000" dirty="0">
                <a:hlinkClick r:id="rId7"/>
              </a:rPr>
              <a:t>http://</a:t>
            </a:r>
            <a:r>
              <a:rPr lang="en-GB" sz="1000" dirty="0" smtClean="0">
                <a:hlinkClick r:id="rId7"/>
              </a:rPr>
              <a:t>doi.org/10.5281/zenodo.1001031</a:t>
            </a:r>
            <a:r>
              <a:rPr lang="en-GB" sz="1000" dirty="0" smtClean="0"/>
              <a:t> </a:t>
            </a:r>
            <a:endParaRPr lang="en-GB" sz="1000" dirty="0"/>
          </a:p>
        </p:txBody>
      </p:sp>
      <p:pic>
        <p:nvPicPr>
          <p:cNvPr id="9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1" y="3884272"/>
            <a:ext cx="1123047" cy="4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67933" y="140098"/>
            <a:ext cx="4209472" cy="3632131"/>
            <a:chOff x="152210" y="8530"/>
            <a:chExt cx="4209472" cy="36321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10" y="8530"/>
              <a:ext cx="4209472" cy="36321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76" y="3352730"/>
              <a:ext cx="552577" cy="27946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198327" y="467615"/>
            <a:ext cx="2929961" cy="3632131"/>
            <a:chOff x="3036647" y="460652"/>
            <a:chExt cx="2929961" cy="36321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647" y="460652"/>
              <a:ext cx="2929961" cy="3632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647" y="3775303"/>
              <a:ext cx="458393" cy="317480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11786" r="25194" b="47403"/>
          <a:stretch/>
        </p:blipFill>
        <p:spPr bwMode="auto">
          <a:xfrm>
            <a:off x="5299324" y="1321814"/>
            <a:ext cx="2929961" cy="37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8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JqKafUuiH0CLgJRlRI49GlLy26lUAykNyeiSTs629_HoxBmRaWdGfkj7seJy_7No5_vwybJJ06ytMzAwGSWlFkTo0x5S59F_L60Rc2Vl-BcCJ-8zfiCXYVIk5jmUCg9-a3MnbIUtT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2" y="131565"/>
            <a:ext cx="2853581" cy="26542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92" y="718302"/>
            <a:ext cx="2340074" cy="26591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13462" r="12703" b="17288"/>
          <a:stretch/>
        </p:blipFill>
        <p:spPr>
          <a:xfrm>
            <a:off x="2096291" y="718302"/>
            <a:ext cx="2344125" cy="26591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15" y="1779610"/>
            <a:ext cx="3358568" cy="195013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999" y="2932023"/>
            <a:ext cx="3624199" cy="203861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3" y="4501121"/>
            <a:ext cx="1336675" cy="56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611"/>
            <a:ext cx="9367666" cy="6245111"/>
          </a:xfrm>
          <a:prstGeom prst="rect">
            <a:avLst/>
          </a:prstGeom>
        </p:spPr>
      </p:pic>
      <p:pic>
        <p:nvPicPr>
          <p:cNvPr id="9" name="Afbeelding 8" descr="TUDelft_LogoZWAR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55" y="299"/>
            <a:ext cx="845893" cy="243861"/>
          </a:xfrm>
          <a:prstGeom prst="rect">
            <a:avLst/>
          </a:prstGeom>
        </p:spPr>
      </p:pic>
      <p:pic>
        <p:nvPicPr>
          <p:cNvPr id="8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771546" y="135473"/>
            <a:ext cx="7600909" cy="468376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solidFill>
                  <a:srgbClr val="00A6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 Feedback: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This is not my priority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People will steal my results!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My data is not interesting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The person who had the data left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Data management is a waste of time (and money)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It would take me 5 years to find all my data!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85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2" y="732126"/>
            <a:ext cx="6984056" cy="372955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Shape 626"/>
          <p:cNvSpPr txBox="1"/>
          <p:nvPr/>
        </p:nvSpPr>
        <p:spPr>
          <a:xfrm>
            <a:off x="3177539" y="4476924"/>
            <a:ext cx="4886489" cy="3716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GB" sz="105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‘Quantitative </a:t>
            </a:r>
            <a:r>
              <a:rPr lang="en-GB" sz="105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assessment of research data management </a:t>
            </a:r>
            <a:r>
              <a:rPr lang="en-GB" sz="105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practice’ survey 2017; EPFL and TU Delft participation, 27-11-2017.  Complete Survey to be published in spring 2018.</a:t>
            </a:r>
            <a:endParaRPr lang="en-GB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0470"/>
            <a:ext cx="9143999" cy="857250"/>
          </a:xfrm>
        </p:spPr>
        <p:txBody>
          <a:bodyPr/>
          <a:lstStyle/>
          <a:p>
            <a:pPr algn="ctr"/>
            <a:r>
              <a:rPr lang="en-GB" dirty="0" smtClean="0"/>
              <a:t>More Researcher Feedback:</a:t>
            </a:r>
            <a:endParaRPr lang="en-GB" dirty="0"/>
          </a:p>
        </p:txBody>
      </p:sp>
      <p:pic>
        <p:nvPicPr>
          <p:cNvPr id="8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963" y="1098197"/>
            <a:ext cx="6222075" cy="337382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Shape 625" descr="Image result for cc by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6638" y="3777651"/>
            <a:ext cx="755937" cy="2664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626"/>
          <p:cNvSpPr txBox="1"/>
          <p:nvPr/>
        </p:nvSpPr>
        <p:spPr>
          <a:xfrm>
            <a:off x="7735859" y="4100337"/>
            <a:ext cx="857494" cy="3716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Vincent Gaggioli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83190"/>
            <a:ext cx="9143999" cy="857250"/>
          </a:xfrm>
        </p:spPr>
        <p:txBody>
          <a:bodyPr/>
          <a:lstStyle/>
          <a:p>
            <a:pPr algn="ctr"/>
            <a:r>
              <a:rPr lang="en-GB" dirty="0" smtClean="0"/>
              <a:t>How research data is organised:</a:t>
            </a:r>
            <a:endParaRPr lang="en-GB" dirty="0"/>
          </a:p>
        </p:txBody>
      </p:sp>
      <p:pic>
        <p:nvPicPr>
          <p:cNvPr id="10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83190"/>
            <a:ext cx="9143999" cy="85725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How research data is documented:</a:t>
            </a:r>
            <a:endParaRPr lang="en-GB" dirty="0"/>
          </a:p>
        </p:txBody>
      </p:sp>
      <p:pic>
        <p:nvPicPr>
          <p:cNvPr id="9" name="Shape 63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982" y="976723"/>
            <a:ext cx="4764168" cy="31712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2" descr="Image result for bin lab glov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015" y="2212126"/>
            <a:ext cx="1591914" cy="227698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47982" y="4183938"/>
            <a:ext cx="45347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4"/>
              </a:rPr>
              <a:t>https://sellathechemist.wordpress.com/2012/09/03/why-do-we-wear-disposable-gloves-in-chemistry-labs</a:t>
            </a:r>
            <a:r>
              <a:rPr lang="en-GB" sz="1100" dirty="0" smtClean="0">
                <a:hlinkClick r:id="rId4"/>
              </a:rPr>
              <a:t>/</a:t>
            </a:r>
            <a:r>
              <a:rPr lang="en-GB" sz="1100" dirty="0" smtClean="0"/>
              <a:t> </a:t>
            </a:r>
            <a:endParaRPr lang="en-GB" sz="1100" dirty="0"/>
          </a:p>
        </p:txBody>
      </p:sp>
      <p:pic>
        <p:nvPicPr>
          <p:cNvPr id="7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" y="246619"/>
            <a:ext cx="7101840" cy="857250"/>
          </a:xfrm>
        </p:spPr>
        <p:txBody>
          <a:bodyPr>
            <a:noAutofit/>
          </a:bodyPr>
          <a:lstStyle/>
          <a:p>
            <a:r>
              <a:rPr lang="en-GB" dirty="0" smtClean="0"/>
              <a:t>Selfish Reason: </a:t>
            </a:r>
            <a:br>
              <a:rPr lang="en-GB" dirty="0" smtClean="0"/>
            </a:br>
            <a:r>
              <a:rPr lang="en-GB" dirty="0" smtClean="0"/>
              <a:t>Share once and don’t be bothered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194146" y="1381122"/>
            <a:ext cx="7019408" cy="2917019"/>
            <a:chOff x="1194146" y="1269362"/>
            <a:chExt cx="7019408" cy="291701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94146" y="1269362"/>
              <a:ext cx="7019408" cy="226173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146" y="3662075"/>
              <a:ext cx="7019408" cy="524306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8" name="Picture 4" descr="http://assets.manchester.ac.uk/logos/hi-res/TAB_UNI_MAIN_logo/Black_and_white/TAB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3" y="4599315"/>
            <a:ext cx="1060385" cy="4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608</Words>
  <Application>Microsoft Office PowerPoint</Application>
  <PresentationFormat>On-screen Show (16:9)</PresentationFormat>
  <Paragraphs>101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Custom Design</vt:lpstr>
      <vt:lpstr>PowerPoint Presentation</vt:lpstr>
      <vt:lpstr>This talk will cover…</vt:lpstr>
      <vt:lpstr>PowerPoint Presentation</vt:lpstr>
      <vt:lpstr>PowerPoint Presentation</vt:lpstr>
      <vt:lpstr>PowerPoint Presentation</vt:lpstr>
      <vt:lpstr>More Researcher Feedback:</vt:lpstr>
      <vt:lpstr>How research data is organised:</vt:lpstr>
      <vt:lpstr>How research data is documented:</vt:lpstr>
      <vt:lpstr>Selfish Reason:  Share once and don’t be bothered</vt:lpstr>
      <vt:lpstr>PowerPoint Presentation</vt:lpstr>
      <vt:lpstr>Who looks in repositories?</vt:lpstr>
      <vt:lpstr>Google searches repositories</vt:lpstr>
      <vt:lpstr>How to engage Researcher?</vt:lpstr>
      <vt:lpstr>Open Science at TU Delft</vt:lpstr>
      <vt:lpstr>Data Steward Project at TU Delft</vt:lpstr>
      <vt:lpstr>PowerPoint Presentation</vt:lpstr>
      <vt:lpstr>Who are the Data Stewards?</vt:lpstr>
      <vt:lpstr>Who are the Data Stewards?</vt:lpstr>
      <vt:lpstr>However ….</vt:lpstr>
      <vt:lpstr>PowerPoint Presentation</vt:lpstr>
      <vt:lpstr>UK Approaches to Engagement</vt:lpstr>
      <vt:lpstr>UK Approaches to Engagement</vt:lpstr>
      <vt:lpstr>Who are the Data Champions?</vt:lpstr>
      <vt:lpstr>How do champions engage researchers?</vt:lpstr>
      <vt:lpstr>Demonstrating best practice</vt:lpstr>
      <vt:lpstr>Open Data FAQ for chemists</vt:lpstr>
      <vt:lpstr>Did researchers engage?</vt:lpstr>
      <vt:lpstr>How do you engage and reward researchers?</vt:lpstr>
      <vt:lpstr>Thank you for your attention!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 K. Böhmer; Rosie Higman</dc:creator>
  <cp:lastModifiedBy>Jasmin K. Böhmer</cp:lastModifiedBy>
  <cp:revision>115</cp:revision>
  <cp:lastPrinted>2017-12-08T12:18:37Z</cp:lastPrinted>
  <dcterms:created xsi:type="dcterms:W3CDTF">2015-07-09T11:57:30Z</dcterms:created>
  <dcterms:modified xsi:type="dcterms:W3CDTF">2018-03-30T15:08:33Z</dcterms:modified>
</cp:coreProperties>
</file>