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3" r:id="rId4"/>
    <p:sldId id="270" r:id="rId5"/>
    <p:sldId id="263" r:id="rId6"/>
    <p:sldId id="278" r:id="rId7"/>
    <p:sldId id="280" r:id="rId8"/>
    <p:sldId id="279" r:id="rId9"/>
    <p:sldId id="258" r:id="rId10"/>
    <p:sldId id="284" r:id="rId11"/>
    <p:sldId id="259" r:id="rId12"/>
    <p:sldId id="277" r:id="rId13"/>
    <p:sldId id="283" r:id="rId14"/>
    <p:sldId id="281" r:id="rId15"/>
    <p:sldId id="260" r:id="rId16"/>
    <p:sldId id="262" r:id="rId17"/>
    <p:sldId id="261" r:id="rId18"/>
    <p:sldId id="267" r:id="rId19"/>
    <p:sldId id="274" r:id="rId20"/>
    <p:sldId id="276" r:id="rId21"/>
    <p:sldId id="265" r:id="rId22"/>
    <p:sldId id="285" r:id="rId23"/>
    <p:sldId id="292" r:id="rId24"/>
    <p:sldId id="293" r:id="rId25"/>
    <p:sldId id="294" r:id="rId26"/>
    <p:sldId id="295" r:id="rId27"/>
    <p:sldId id="296" r:id="rId28"/>
    <p:sldId id="286" r:id="rId29"/>
    <p:sldId id="287" r:id="rId30"/>
    <p:sldId id="289" r:id="rId31"/>
    <p:sldId id="291" r:id="rId32"/>
    <p:sldId id="290" r:id="rId33"/>
    <p:sldId id="288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arina Busch" initials="CB" lastIdx="1" clrIdx="0">
    <p:extLst>
      <p:ext uri="{19B8F6BF-5375-455C-9EA6-DF929625EA0E}">
        <p15:presenceInfo xmlns:p15="http://schemas.microsoft.com/office/powerpoint/2012/main" userId="697d26f8c97e4b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1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7d26f8c97e4b54/Labor/Daten/Imaging/NHS%20stimuliert/NHS-Stimul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7d26f8c97e4b54/Labor/PCR/Auswertung/&#220;bersicht%20Auswertu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7d26f8c97e4b54/Labor/PCR/Auswertung/&#220;bersicht%20Auswertun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7d26f8c97e4b54/Labor/PCR/Auswertung/&#220;bersicht%20Auswertung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7d26f8c97e4b54/Labor/PCR/Auswertung/&#220;bersicht%20Auswertun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d.docs.live.net/697d26f8c97e4b54/Labor/Ca-Imaging/Imaging/Serumproben%20Berlin/44B/44B-Pat.serum-vorstimuliert/44B-Stimulation%20Gesam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40048118985126"/>
          <c:y val="5.0925925925925923E-2"/>
          <c:w val="0.52348290143565723"/>
          <c:h val="0.74915135608048999"/>
        </c:manualLayout>
      </c:layout>
      <c:lineChart>
        <c:grouping val="standard"/>
        <c:varyColors val="0"/>
        <c:ser>
          <c:idx val="0"/>
          <c:order val="0"/>
          <c:tx>
            <c:v>#44 stimulated cells, n=25 cells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'[Imaging-Kurven Grafisch.xlsx]#3 - 44BS'!$BZ$30:$BZ$185</c:f>
              <c:numCache>
                <c:formatCode>General</c:formatCode>
                <c:ptCount val="156"/>
                <c:pt idx="0">
                  <c:v>0.62734456722175924</c:v>
                </c:pt>
                <c:pt idx="1">
                  <c:v>0.63111221557074015</c:v>
                </c:pt>
                <c:pt idx="2">
                  <c:v>0.62680622117233165</c:v>
                </c:pt>
                <c:pt idx="3">
                  <c:v>0.62938961469144084</c:v>
                </c:pt>
                <c:pt idx="4">
                  <c:v>0.62623270717108559</c:v>
                </c:pt>
                <c:pt idx="5">
                  <c:v>0.62077116899408824</c:v>
                </c:pt>
                <c:pt idx="6">
                  <c:v>0.62456924112977508</c:v>
                </c:pt>
                <c:pt idx="7">
                  <c:v>0.62626715770962449</c:v>
                </c:pt>
                <c:pt idx="8">
                  <c:v>0.6530761527915111</c:v>
                </c:pt>
                <c:pt idx="9">
                  <c:v>0.77321120272485999</c:v>
                </c:pt>
                <c:pt idx="10">
                  <c:v>0.89832473085999798</c:v>
                </c:pt>
                <c:pt idx="11">
                  <c:v>0.99518069915609952</c:v>
                </c:pt>
                <c:pt idx="12">
                  <c:v>1.0282606655066469</c:v>
                </c:pt>
                <c:pt idx="13">
                  <c:v>1.0358817571858341</c:v>
                </c:pt>
                <c:pt idx="14">
                  <c:v>1.0454915610179729</c:v>
                </c:pt>
                <c:pt idx="15">
                  <c:v>1.0563795755711907</c:v>
                </c:pt>
                <c:pt idx="16">
                  <c:v>1.0595756721991516</c:v>
                </c:pt>
                <c:pt idx="17">
                  <c:v>1.0622975362627307</c:v>
                </c:pt>
                <c:pt idx="18">
                  <c:v>1.0730676290816759</c:v>
                </c:pt>
                <c:pt idx="19">
                  <c:v>1.0640896718519079</c:v>
                </c:pt>
                <c:pt idx="20">
                  <c:v>1.0655679887732612</c:v>
                </c:pt>
                <c:pt idx="21">
                  <c:v>1.0648286221426233</c:v>
                </c:pt>
                <c:pt idx="22">
                  <c:v>1.0630211291344223</c:v>
                </c:pt>
                <c:pt idx="23">
                  <c:v>1.0653412003617326</c:v>
                </c:pt>
                <c:pt idx="24">
                  <c:v>1.0632962790209364</c:v>
                </c:pt>
                <c:pt idx="25">
                  <c:v>1.061729723629971</c:v>
                </c:pt>
                <c:pt idx="26">
                  <c:v>1.0598492743264036</c:v>
                </c:pt>
                <c:pt idx="27">
                  <c:v>1.0583158262755092</c:v>
                </c:pt>
                <c:pt idx="28">
                  <c:v>1.056762429997268</c:v>
                </c:pt>
                <c:pt idx="29">
                  <c:v>1.0537143243480931</c:v>
                </c:pt>
                <c:pt idx="30">
                  <c:v>1.0613216500661327</c:v>
                </c:pt>
                <c:pt idx="31">
                  <c:v>1.0549047221517283</c:v>
                </c:pt>
                <c:pt idx="32">
                  <c:v>1.051489873456779</c:v>
                </c:pt>
                <c:pt idx="33">
                  <c:v>1.0503537281072786</c:v>
                </c:pt>
                <c:pt idx="34">
                  <c:v>1.0488143622351971</c:v>
                </c:pt>
                <c:pt idx="35">
                  <c:v>1.0456140872793478</c:v>
                </c:pt>
                <c:pt idx="36">
                  <c:v>1.0461415134299055</c:v>
                </c:pt>
                <c:pt idx="37">
                  <c:v>1.0443248430716821</c:v>
                </c:pt>
                <c:pt idx="38">
                  <c:v>1.0384813618915254</c:v>
                </c:pt>
                <c:pt idx="39">
                  <c:v>1.0374273077586178</c:v>
                </c:pt>
                <c:pt idx="40">
                  <c:v>1.0305951187815696</c:v>
                </c:pt>
                <c:pt idx="41">
                  <c:v>1.0328973026305885</c:v>
                </c:pt>
                <c:pt idx="42">
                  <c:v>1.0371917596111004</c:v>
                </c:pt>
                <c:pt idx="43">
                  <c:v>1.0367276931772826</c:v>
                </c:pt>
                <c:pt idx="44">
                  <c:v>1.030958400697592</c:v>
                </c:pt>
                <c:pt idx="45">
                  <c:v>1.027666373096076</c:v>
                </c:pt>
                <c:pt idx="46">
                  <c:v>1.0259723359027844</c:v>
                </c:pt>
                <c:pt idx="47">
                  <c:v>1.0209936088362912</c:v>
                </c:pt>
                <c:pt idx="48">
                  <c:v>1.0181254630365755</c:v>
                </c:pt>
                <c:pt idx="49">
                  <c:v>1.0117505450653637</c:v>
                </c:pt>
                <c:pt idx="50">
                  <c:v>1.0161369640874249</c:v>
                </c:pt>
                <c:pt idx="51">
                  <c:v>1.0189768037234666</c:v>
                </c:pt>
                <c:pt idx="52">
                  <c:v>1.0096475618041594</c:v>
                </c:pt>
                <c:pt idx="53">
                  <c:v>1.0071831453884477</c:v>
                </c:pt>
                <c:pt idx="54">
                  <c:v>1.001534902721936</c:v>
                </c:pt>
                <c:pt idx="55">
                  <c:v>1.0048410864240411</c:v>
                </c:pt>
                <c:pt idx="56">
                  <c:v>1.0087667493929542</c:v>
                </c:pt>
                <c:pt idx="57">
                  <c:v>0.99868804155968616</c:v>
                </c:pt>
                <c:pt idx="58">
                  <c:v>0.99729748571426213</c:v>
                </c:pt>
                <c:pt idx="59">
                  <c:v>1.0036402943098219</c:v>
                </c:pt>
                <c:pt idx="60">
                  <c:v>0.99237970611563453</c:v>
                </c:pt>
                <c:pt idx="61">
                  <c:v>0.99826492446769477</c:v>
                </c:pt>
                <c:pt idx="62">
                  <c:v>0.9874177920129622</c:v>
                </c:pt>
                <c:pt idx="63">
                  <c:v>0.99514830405700838</c:v>
                </c:pt>
                <c:pt idx="64">
                  <c:v>0.98115571957320502</c:v>
                </c:pt>
                <c:pt idx="65">
                  <c:v>0.98397660875867132</c:v>
                </c:pt>
                <c:pt idx="66">
                  <c:v>0.98505050019292484</c:v>
                </c:pt>
                <c:pt idx="67">
                  <c:v>0.97833534535706623</c:v>
                </c:pt>
                <c:pt idx="68">
                  <c:v>0.97885196296066124</c:v>
                </c:pt>
                <c:pt idx="69">
                  <c:v>0.97744764220054281</c:v>
                </c:pt>
                <c:pt idx="70">
                  <c:v>0.97668635384396441</c:v>
                </c:pt>
                <c:pt idx="71">
                  <c:v>0.96931509423672468</c:v>
                </c:pt>
                <c:pt idx="72">
                  <c:v>0.97366230439754586</c:v>
                </c:pt>
                <c:pt idx="73">
                  <c:v>0.96685966737023565</c:v>
                </c:pt>
                <c:pt idx="74">
                  <c:v>0.96904961280896496</c:v>
                </c:pt>
                <c:pt idx="75">
                  <c:v>0.96770220592262346</c:v>
                </c:pt>
                <c:pt idx="76">
                  <c:v>0.9630360627012855</c:v>
                </c:pt>
                <c:pt idx="77">
                  <c:v>0.96876865952186586</c:v>
                </c:pt>
                <c:pt idx="78">
                  <c:v>0.9593895095820264</c:v>
                </c:pt>
                <c:pt idx="79">
                  <c:v>0.96255859872682981</c:v>
                </c:pt>
                <c:pt idx="80">
                  <c:v>0.95623701045170562</c:v>
                </c:pt>
                <c:pt idx="81">
                  <c:v>0.95711432909857264</c:v>
                </c:pt>
                <c:pt idx="82">
                  <c:v>0.95812964615555163</c:v>
                </c:pt>
                <c:pt idx="83">
                  <c:v>0.96066295623592834</c:v>
                </c:pt>
                <c:pt idx="84">
                  <c:v>0.95463059068771361</c:v>
                </c:pt>
                <c:pt idx="85">
                  <c:v>0.9509582577917095</c:v>
                </c:pt>
                <c:pt idx="86">
                  <c:v>0.95575496420458839</c:v>
                </c:pt>
                <c:pt idx="87">
                  <c:v>0.95019038665063094</c:v>
                </c:pt>
                <c:pt idx="88">
                  <c:v>0.95206179006025593</c:v>
                </c:pt>
                <c:pt idx="89">
                  <c:v>0.95551234881981062</c:v>
                </c:pt>
                <c:pt idx="90">
                  <c:v>0.95154640339750463</c:v>
                </c:pt>
                <c:pt idx="91">
                  <c:v>0.94426845215073785</c:v>
                </c:pt>
                <c:pt idx="92">
                  <c:v>0.94439453552329378</c:v>
                </c:pt>
                <c:pt idx="93">
                  <c:v>0.94006815249263564</c:v>
                </c:pt>
                <c:pt idx="94">
                  <c:v>0.94561550664281024</c:v>
                </c:pt>
                <c:pt idx="95">
                  <c:v>0.94421556380359295</c:v>
                </c:pt>
                <c:pt idx="96">
                  <c:v>0.93873171553398604</c:v>
                </c:pt>
                <c:pt idx="97">
                  <c:v>0.94445938115518724</c:v>
                </c:pt>
                <c:pt idx="98">
                  <c:v>0.94231070899406977</c:v>
                </c:pt>
                <c:pt idx="99">
                  <c:v>0.94093228229246439</c:v>
                </c:pt>
                <c:pt idx="100">
                  <c:v>0.93752094583780743</c:v>
                </c:pt>
                <c:pt idx="101">
                  <c:v>0.93965955738696738</c:v>
                </c:pt>
                <c:pt idx="102">
                  <c:v>0.93694973387410496</c:v>
                </c:pt>
                <c:pt idx="103">
                  <c:v>0.93133684338552958</c:v>
                </c:pt>
                <c:pt idx="104">
                  <c:v>0.93966741149490896</c:v>
                </c:pt>
                <c:pt idx="105">
                  <c:v>0.93027038861017108</c:v>
                </c:pt>
                <c:pt idx="106">
                  <c:v>0.93503133370796532</c:v>
                </c:pt>
                <c:pt idx="107">
                  <c:v>0.93905246656387364</c:v>
                </c:pt>
                <c:pt idx="108">
                  <c:v>0.93195395863705277</c:v>
                </c:pt>
                <c:pt idx="109">
                  <c:v>0.93031238332419464</c:v>
                </c:pt>
                <c:pt idx="110">
                  <c:v>0.9292091344720198</c:v>
                </c:pt>
                <c:pt idx="111">
                  <c:v>0.93023126176696735</c:v>
                </c:pt>
                <c:pt idx="112">
                  <c:v>0.92811408882044544</c:v>
                </c:pt>
                <c:pt idx="113">
                  <c:v>0.9270087371543283</c:v>
                </c:pt>
                <c:pt idx="114">
                  <c:v>0.92944774131574792</c:v>
                </c:pt>
                <c:pt idx="115">
                  <c:v>0.92645751370003415</c:v>
                </c:pt>
                <c:pt idx="116">
                  <c:v>0.92641058406640686</c:v>
                </c:pt>
                <c:pt idx="117">
                  <c:v>0.92302601975616938</c:v>
                </c:pt>
                <c:pt idx="118">
                  <c:v>0.92148627682937556</c:v>
                </c:pt>
                <c:pt idx="119">
                  <c:v>0.92271722575731929</c:v>
                </c:pt>
                <c:pt idx="120">
                  <c:v>0.92096973952693806</c:v>
                </c:pt>
                <c:pt idx="121">
                  <c:v>0.92142342388236953</c:v>
                </c:pt>
                <c:pt idx="122">
                  <c:v>0.92282585354134583</c:v>
                </c:pt>
                <c:pt idx="123">
                  <c:v>0.91718523340134372</c:v>
                </c:pt>
                <c:pt idx="124">
                  <c:v>0.92500870627522913</c:v>
                </c:pt>
                <c:pt idx="125">
                  <c:v>0.91316139946600616</c:v>
                </c:pt>
                <c:pt idx="126">
                  <c:v>0.91927232580058627</c:v>
                </c:pt>
                <c:pt idx="127">
                  <c:v>0.91820207935584519</c:v>
                </c:pt>
                <c:pt idx="128">
                  <c:v>0.91663693205937635</c:v>
                </c:pt>
                <c:pt idx="129">
                  <c:v>0.91324184458614466</c:v>
                </c:pt>
                <c:pt idx="130">
                  <c:v>0.91520078875794608</c:v>
                </c:pt>
                <c:pt idx="131">
                  <c:v>0.91261933814196139</c:v>
                </c:pt>
                <c:pt idx="132">
                  <c:v>0.91256067510688577</c:v>
                </c:pt>
                <c:pt idx="133">
                  <c:v>0.91092752266634991</c:v>
                </c:pt>
                <c:pt idx="134">
                  <c:v>0.91583877920815882</c:v>
                </c:pt>
                <c:pt idx="135">
                  <c:v>0.91520548937143897</c:v>
                </c:pt>
                <c:pt idx="136">
                  <c:v>0.910159515478972</c:v>
                </c:pt>
                <c:pt idx="137">
                  <c:v>0.90654867870790368</c:v>
                </c:pt>
                <c:pt idx="138">
                  <c:v>0.90844505023010569</c:v>
                </c:pt>
                <c:pt idx="139">
                  <c:v>0.90652462508596232</c:v>
                </c:pt>
                <c:pt idx="140">
                  <c:v>0.91326852204169828</c:v>
                </c:pt>
                <c:pt idx="141">
                  <c:v>0.90754316447081818</c:v>
                </c:pt>
                <c:pt idx="142">
                  <c:v>0.90862635737116126</c:v>
                </c:pt>
                <c:pt idx="143">
                  <c:v>0.90852692825332393</c:v>
                </c:pt>
                <c:pt idx="144">
                  <c:v>0.90938517999839508</c:v>
                </c:pt>
                <c:pt idx="145">
                  <c:v>0.90611059980863995</c:v>
                </c:pt>
                <c:pt idx="146">
                  <c:v>0.90598934625598304</c:v>
                </c:pt>
                <c:pt idx="147">
                  <c:v>0.90522086118306433</c:v>
                </c:pt>
                <c:pt idx="148">
                  <c:v>0.90444993652485284</c:v>
                </c:pt>
                <c:pt idx="149">
                  <c:v>0.90238470947585814</c:v>
                </c:pt>
                <c:pt idx="150">
                  <c:v>0.90451501955408919</c:v>
                </c:pt>
                <c:pt idx="151">
                  <c:v>0.90380540406855814</c:v>
                </c:pt>
                <c:pt idx="152">
                  <c:v>0.90142657222317524</c:v>
                </c:pt>
                <c:pt idx="153">
                  <c:v>0.90091625689061883</c:v>
                </c:pt>
                <c:pt idx="154">
                  <c:v>0.90279447347733222</c:v>
                </c:pt>
                <c:pt idx="155">
                  <c:v>0.89800349851914718</c:v>
                </c:pt>
              </c:numCache>
            </c:numRef>
          </c:val>
          <c:smooth val="0"/>
        </c:ser>
        <c:ser>
          <c:idx val="1"/>
          <c:order val="1"/>
          <c:tx>
            <c:v>#44 unstimulated cells, n=10 cells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'[Imaging-Kurven Grafisch.xlsx]44B-#3 '!$A$5:$A$185</c:f>
              <c:numCache>
                <c:formatCode>General</c:formatCode>
                <c:ptCount val="18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</c:numCache>
            </c:numRef>
          </c:cat>
          <c:val>
            <c:numRef>
              <c:f>'[Imaging-Kurven Grafisch.xlsx]44B-#3 '!$AG$30:$AG$185</c:f>
              <c:numCache>
                <c:formatCode>General</c:formatCode>
                <c:ptCount val="156"/>
                <c:pt idx="0">
                  <c:v>0.63038258429185723</c:v>
                </c:pt>
                <c:pt idx="1">
                  <c:v>0.62689000538995654</c:v>
                </c:pt>
                <c:pt idx="2">
                  <c:v>0.62762438923456787</c:v>
                </c:pt>
                <c:pt idx="3">
                  <c:v>0.62701695228834509</c:v>
                </c:pt>
                <c:pt idx="4">
                  <c:v>0.62597588058609133</c:v>
                </c:pt>
                <c:pt idx="5">
                  <c:v>0.62554384867795498</c:v>
                </c:pt>
                <c:pt idx="6">
                  <c:v>0.62273321125709125</c:v>
                </c:pt>
                <c:pt idx="7">
                  <c:v>0.6298411959809378</c:v>
                </c:pt>
                <c:pt idx="8">
                  <c:v>0.63114428731467698</c:v>
                </c:pt>
                <c:pt idx="9">
                  <c:v>0.63369648590044603</c:v>
                </c:pt>
                <c:pt idx="10">
                  <c:v>0.67433545362929659</c:v>
                </c:pt>
                <c:pt idx="11">
                  <c:v>0.78759157897687448</c:v>
                </c:pt>
                <c:pt idx="12">
                  <c:v>0.90022920301783871</c:v>
                </c:pt>
                <c:pt idx="13">
                  <c:v>0.9108407777159</c:v>
                </c:pt>
                <c:pt idx="14">
                  <c:v>0.91182626328857064</c:v>
                </c:pt>
                <c:pt idx="15">
                  <c:v>0.92319235629308927</c:v>
                </c:pt>
                <c:pt idx="16">
                  <c:v>0.92961807395903517</c:v>
                </c:pt>
                <c:pt idx="17">
                  <c:v>0.93369722558927459</c:v>
                </c:pt>
                <c:pt idx="18">
                  <c:v>0.94026244562409755</c:v>
                </c:pt>
                <c:pt idx="19">
                  <c:v>0.94089133028106264</c:v>
                </c:pt>
                <c:pt idx="20">
                  <c:v>0.95191778975935493</c:v>
                </c:pt>
                <c:pt idx="21">
                  <c:v>0.95450777533838327</c:v>
                </c:pt>
                <c:pt idx="22">
                  <c:v>0.95134970735290314</c:v>
                </c:pt>
                <c:pt idx="23">
                  <c:v>0.95420410296649671</c:v>
                </c:pt>
                <c:pt idx="24">
                  <c:v>0.95656381372917632</c:v>
                </c:pt>
                <c:pt idx="25">
                  <c:v>0.9590342194724204</c:v>
                </c:pt>
                <c:pt idx="26">
                  <c:v>0.96136667877152393</c:v>
                </c:pt>
                <c:pt idx="27">
                  <c:v>0.96091063570150248</c:v>
                </c:pt>
                <c:pt idx="28">
                  <c:v>0.96678018399841681</c:v>
                </c:pt>
                <c:pt idx="29">
                  <c:v>0.97312425548524606</c:v>
                </c:pt>
                <c:pt idx="30">
                  <c:v>0.9694063943396799</c:v>
                </c:pt>
                <c:pt idx="31">
                  <c:v>0.9715981698632461</c:v>
                </c:pt>
                <c:pt idx="32">
                  <c:v>0.97570363627778411</c:v>
                </c:pt>
                <c:pt idx="33">
                  <c:v>0.97918374920997342</c:v>
                </c:pt>
                <c:pt idx="34">
                  <c:v>0.97131734988846019</c:v>
                </c:pt>
                <c:pt idx="35">
                  <c:v>0.98296473910637316</c:v>
                </c:pt>
                <c:pt idx="36">
                  <c:v>0.97516299277491481</c:v>
                </c:pt>
                <c:pt idx="37">
                  <c:v>0.97922689797352613</c:v>
                </c:pt>
                <c:pt idx="38">
                  <c:v>0.97599911069694656</c:v>
                </c:pt>
                <c:pt idx="39">
                  <c:v>0.97624699464799747</c:v>
                </c:pt>
                <c:pt idx="40">
                  <c:v>0.97575324182919165</c:v>
                </c:pt>
                <c:pt idx="41">
                  <c:v>0.97616410493823602</c:v>
                </c:pt>
                <c:pt idx="42">
                  <c:v>0.97512993024042205</c:v>
                </c:pt>
                <c:pt idx="43">
                  <c:v>0.9774736947179834</c:v>
                </c:pt>
                <c:pt idx="44">
                  <c:v>0.97982970506955647</c:v>
                </c:pt>
                <c:pt idx="45">
                  <c:v>0.97363715019129715</c:v>
                </c:pt>
                <c:pt idx="46">
                  <c:v>0.97659859632877632</c:v>
                </c:pt>
                <c:pt idx="47">
                  <c:v>0.9836402005164594</c:v>
                </c:pt>
                <c:pt idx="48">
                  <c:v>0.97580587004132724</c:v>
                </c:pt>
                <c:pt idx="49">
                  <c:v>0.97718764876223863</c:v>
                </c:pt>
                <c:pt idx="50">
                  <c:v>0.97453914615898984</c:v>
                </c:pt>
                <c:pt idx="51">
                  <c:v>0.97670079450138358</c:v>
                </c:pt>
                <c:pt idx="52">
                  <c:v>0.97558707213334495</c:v>
                </c:pt>
                <c:pt idx="53">
                  <c:v>0.97678070013851603</c:v>
                </c:pt>
                <c:pt idx="54">
                  <c:v>0.97562532133506941</c:v>
                </c:pt>
                <c:pt idx="55">
                  <c:v>0.96705670027312096</c:v>
                </c:pt>
                <c:pt idx="56">
                  <c:v>0.96761497811674657</c:v>
                </c:pt>
                <c:pt idx="57">
                  <c:v>0.9714740315271575</c:v>
                </c:pt>
                <c:pt idx="58">
                  <c:v>0.972588369769678</c:v>
                </c:pt>
                <c:pt idx="59">
                  <c:v>0.97178959564885692</c:v>
                </c:pt>
                <c:pt idx="60">
                  <c:v>0.96718213709534595</c:v>
                </c:pt>
                <c:pt idx="61">
                  <c:v>0.96706452140360477</c:v>
                </c:pt>
                <c:pt idx="62">
                  <c:v>0.96783283796398401</c:v>
                </c:pt>
                <c:pt idx="63">
                  <c:v>0.96655699521921346</c:v>
                </c:pt>
                <c:pt idx="64">
                  <c:v>0.96345750237713257</c:v>
                </c:pt>
                <c:pt idx="65">
                  <c:v>0.96365339105757974</c:v>
                </c:pt>
                <c:pt idx="66">
                  <c:v>0.96277388421654542</c:v>
                </c:pt>
                <c:pt idx="67">
                  <c:v>0.95528377701887579</c:v>
                </c:pt>
                <c:pt idx="68">
                  <c:v>0.9607522907462972</c:v>
                </c:pt>
                <c:pt idx="69">
                  <c:v>0.95332540099358098</c:v>
                </c:pt>
                <c:pt idx="70">
                  <c:v>0.95397191382404078</c:v>
                </c:pt>
                <c:pt idx="71">
                  <c:v>0.95660127806822826</c:v>
                </c:pt>
                <c:pt idx="72">
                  <c:v>0.94902279667272427</c:v>
                </c:pt>
                <c:pt idx="73">
                  <c:v>0.95583484818692399</c:v>
                </c:pt>
                <c:pt idx="74">
                  <c:v>0.95190731110855575</c:v>
                </c:pt>
                <c:pt idx="75">
                  <c:v>0.95261759174908955</c:v>
                </c:pt>
                <c:pt idx="76">
                  <c:v>0.9489202357114459</c:v>
                </c:pt>
                <c:pt idx="77">
                  <c:v>0.94664055185126705</c:v>
                </c:pt>
                <c:pt idx="78">
                  <c:v>0.94518217386644832</c:v>
                </c:pt>
                <c:pt idx="79">
                  <c:v>0.94442669527823941</c:v>
                </c:pt>
                <c:pt idx="80">
                  <c:v>0.9451031983335394</c:v>
                </c:pt>
                <c:pt idx="81">
                  <c:v>0.94173108842986064</c:v>
                </c:pt>
                <c:pt idx="82">
                  <c:v>0.93850056100625312</c:v>
                </c:pt>
                <c:pt idx="83">
                  <c:v>0.93947785994472033</c:v>
                </c:pt>
                <c:pt idx="84">
                  <c:v>0.94518056547982998</c:v>
                </c:pt>
                <c:pt idx="85">
                  <c:v>0.94220646678231768</c:v>
                </c:pt>
                <c:pt idx="86">
                  <c:v>0.93647832724214908</c:v>
                </c:pt>
                <c:pt idx="87">
                  <c:v>0.93686386602889171</c:v>
                </c:pt>
                <c:pt idx="88">
                  <c:v>0.9346555615746448</c:v>
                </c:pt>
                <c:pt idx="89">
                  <c:v>0.93152812685386677</c:v>
                </c:pt>
                <c:pt idx="90">
                  <c:v>0.9285751013357656</c:v>
                </c:pt>
                <c:pt idx="91">
                  <c:v>0.93655141803684772</c:v>
                </c:pt>
                <c:pt idx="92">
                  <c:v>0.92510191451068535</c:v>
                </c:pt>
                <c:pt idx="93">
                  <c:v>0.92932346925544795</c:v>
                </c:pt>
                <c:pt idx="94">
                  <c:v>0.92768275255442423</c:v>
                </c:pt>
                <c:pt idx="95">
                  <c:v>0.92830620578561152</c:v>
                </c:pt>
                <c:pt idx="96">
                  <c:v>0.93061287655723335</c:v>
                </c:pt>
                <c:pt idx="97">
                  <c:v>0.92656778609427537</c:v>
                </c:pt>
                <c:pt idx="98">
                  <c:v>0.92686942560602348</c:v>
                </c:pt>
                <c:pt idx="99">
                  <c:v>0.93146969207379549</c:v>
                </c:pt>
                <c:pt idx="100">
                  <c:v>0.92328157574638414</c:v>
                </c:pt>
                <c:pt idx="101">
                  <c:v>0.92395437575422146</c:v>
                </c:pt>
                <c:pt idx="102">
                  <c:v>0.92863593197042549</c:v>
                </c:pt>
                <c:pt idx="103">
                  <c:v>0.91709941002857642</c:v>
                </c:pt>
                <c:pt idx="104">
                  <c:v>0.92799511141581004</c:v>
                </c:pt>
                <c:pt idx="105">
                  <c:v>0.92327717960883304</c:v>
                </c:pt>
                <c:pt idx="106">
                  <c:v>0.91761477279417214</c:v>
                </c:pt>
                <c:pt idx="107">
                  <c:v>0.92407230084532055</c:v>
                </c:pt>
                <c:pt idx="108">
                  <c:v>0.91470933588257353</c:v>
                </c:pt>
                <c:pt idx="109">
                  <c:v>0.91494903110113801</c:v>
                </c:pt>
                <c:pt idx="110">
                  <c:v>0.913205512638678</c:v>
                </c:pt>
                <c:pt idx="111">
                  <c:v>0.92296673567911536</c:v>
                </c:pt>
                <c:pt idx="112">
                  <c:v>0.91316110893316238</c:v>
                </c:pt>
                <c:pt idx="113">
                  <c:v>0.92048579765517347</c:v>
                </c:pt>
                <c:pt idx="114">
                  <c:v>0.91834888725224639</c:v>
                </c:pt>
                <c:pt idx="115">
                  <c:v>0.91311207854627141</c:v>
                </c:pt>
                <c:pt idx="116">
                  <c:v>0.91664250950102932</c:v>
                </c:pt>
                <c:pt idx="117">
                  <c:v>0.91218867592347197</c:v>
                </c:pt>
                <c:pt idx="118">
                  <c:v>0.91654599391969249</c:v>
                </c:pt>
                <c:pt idx="119">
                  <c:v>0.91541488116648639</c:v>
                </c:pt>
                <c:pt idx="120">
                  <c:v>0.91110622726917145</c:v>
                </c:pt>
                <c:pt idx="121">
                  <c:v>0.91060129601439088</c:v>
                </c:pt>
                <c:pt idx="122">
                  <c:v>0.91379297902816981</c:v>
                </c:pt>
                <c:pt idx="123">
                  <c:v>0.91015640259800423</c:v>
                </c:pt>
                <c:pt idx="124">
                  <c:v>0.91070181086823188</c:v>
                </c:pt>
                <c:pt idx="125">
                  <c:v>0.9111315519165567</c:v>
                </c:pt>
                <c:pt idx="126">
                  <c:v>0.90784727698155088</c:v>
                </c:pt>
                <c:pt idx="127">
                  <c:v>0.90733441408996318</c:v>
                </c:pt>
                <c:pt idx="128">
                  <c:v>0.90865807276313615</c:v>
                </c:pt>
                <c:pt idx="129">
                  <c:v>0.9076421698685827</c:v>
                </c:pt>
                <c:pt idx="130">
                  <c:v>0.90986917684389879</c:v>
                </c:pt>
                <c:pt idx="131">
                  <c:v>0.9052010030749994</c:v>
                </c:pt>
                <c:pt idx="132">
                  <c:v>0.90621667301296738</c:v>
                </c:pt>
                <c:pt idx="133">
                  <c:v>0.90828019964105933</c:v>
                </c:pt>
                <c:pt idx="134">
                  <c:v>0.91076240747672055</c:v>
                </c:pt>
                <c:pt idx="135">
                  <c:v>0.90453221186160759</c:v>
                </c:pt>
                <c:pt idx="136">
                  <c:v>0.90512372555247878</c:v>
                </c:pt>
                <c:pt idx="137">
                  <c:v>0.90165158993740258</c:v>
                </c:pt>
                <c:pt idx="138">
                  <c:v>0.90310534296076173</c:v>
                </c:pt>
                <c:pt idx="139">
                  <c:v>0.90166384743238337</c:v>
                </c:pt>
                <c:pt idx="140">
                  <c:v>0.90201306859635566</c:v>
                </c:pt>
                <c:pt idx="141">
                  <c:v>0.90315699735523758</c:v>
                </c:pt>
                <c:pt idx="142">
                  <c:v>0.9004530824780248</c:v>
                </c:pt>
                <c:pt idx="143">
                  <c:v>0.90295179164809736</c:v>
                </c:pt>
                <c:pt idx="144">
                  <c:v>0.90034237287906382</c:v>
                </c:pt>
                <c:pt idx="145">
                  <c:v>0.89327368258688222</c:v>
                </c:pt>
                <c:pt idx="146">
                  <c:v>0.89858827081424963</c:v>
                </c:pt>
                <c:pt idx="147">
                  <c:v>0.8959652586943283</c:v>
                </c:pt>
                <c:pt idx="148">
                  <c:v>0.89615790790319116</c:v>
                </c:pt>
                <c:pt idx="149">
                  <c:v>0.8965287630524742</c:v>
                </c:pt>
                <c:pt idx="150">
                  <c:v>0.8900267611012781</c:v>
                </c:pt>
                <c:pt idx="151">
                  <c:v>0.89427372028475127</c:v>
                </c:pt>
                <c:pt idx="152">
                  <c:v>0.89455760560906028</c:v>
                </c:pt>
                <c:pt idx="153">
                  <c:v>0.89421885538291546</c:v>
                </c:pt>
                <c:pt idx="154">
                  <c:v>0.89080596461883721</c:v>
                </c:pt>
                <c:pt idx="155">
                  <c:v>0.89474036536050439</c:v>
                </c:pt>
              </c:numCache>
            </c:numRef>
          </c:val>
          <c:smooth val="0"/>
        </c:ser>
        <c:ser>
          <c:idx val="2"/>
          <c:order val="2"/>
          <c:tx>
            <c:v>#44 heat-inactivated serum, unstimulated cells, n=20 cells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'[Imaging-Kurven Grafisch.xlsx]#44-HI1+2 MW'!$D$30:$D$185</c:f>
              <c:numCache>
                <c:formatCode>General</c:formatCode>
                <c:ptCount val="156"/>
                <c:pt idx="0">
                  <c:v>0.64627477999557303</c:v>
                </c:pt>
                <c:pt idx="1">
                  <c:v>0.6446378673901898</c:v>
                </c:pt>
                <c:pt idx="2">
                  <c:v>0.64587315159940284</c:v>
                </c:pt>
                <c:pt idx="3">
                  <c:v>0.64327006435675349</c:v>
                </c:pt>
                <c:pt idx="4">
                  <c:v>0.64286072783229153</c:v>
                </c:pt>
                <c:pt idx="5">
                  <c:v>0.64111721548200729</c:v>
                </c:pt>
                <c:pt idx="6">
                  <c:v>0.64414503886272201</c:v>
                </c:pt>
                <c:pt idx="7">
                  <c:v>0.64294480479866722</c:v>
                </c:pt>
                <c:pt idx="8">
                  <c:v>0.63708360592156177</c:v>
                </c:pt>
                <c:pt idx="9">
                  <c:v>0.6419726585378549</c:v>
                </c:pt>
                <c:pt idx="10">
                  <c:v>0.63882005408898213</c:v>
                </c:pt>
                <c:pt idx="11">
                  <c:v>0.63808108677531727</c:v>
                </c:pt>
                <c:pt idx="12">
                  <c:v>0.64074422542283416</c:v>
                </c:pt>
                <c:pt idx="13">
                  <c:v>0.63694980683589464</c:v>
                </c:pt>
                <c:pt idx="14">
                  <c:v>0.63895505251757967</c:v>
                </c:pt>
                <c:pt idx="15">
                  <c:v>0.63787274997046861</c:v>
                </c:pt>
                <c:pt idx="16">
                  <c:v>0.63918096486121434</c:v>
                </c:pt>
                <c:pt idx="17">
                  <c:v>0.63716394842851365</c:v>
                </c:pt>
                <c:pt idx="18">
                  <c:v>0.63707561840474036</c:v>
                </c:pt>
                <c:pt idx="19">
                  <c:v>0.63547597010297352</c:v>
                </c:pt>
                <c:pt idx="20">
                  <c:v>0.64119747430864393</c:v>
                </c:pt>
                <c:pt idx="21">
                  <c:v>0.64030065789636503</c:v>
                </c:pt>
                <c:pt idx="22">
                  <c:v>0.640461938759598</c:v>
                </c:pt>
                <c:pt idx="23">
                  <c:v>0.64103028062882195</c:v>
                </c:pt>
                <c:pt idx="24">
                  <c:v>0.63866571420521923</c:v>
                </c:pt>
                <c:pt idx="25">
                  <c:v>0.63986949368857415</c:v>
                </c:pt>
                <c:pt idx="26">
                  <c:v>0.64150876362478582</c:v>
                </c:pt>
                <c:pt idx="27">
                  <c:v>0.64063588580230335</c:v>
                </c:pt>
                <c:pt idx="28">
                  <c:v>0.64035530552308495</c:v>
                </c:pt>
                <c:pt idx="29">
                  <c:v>0.64083926404783764</c:v>
                </c:pt>
                <c:pt idx="30">
                  <c:v>0.64182162701216594</c:v>
                </c:pt>
                <c:pt idx="31">
                  <c:v>0.64202609959550605</c:v>
                </c:pt>
                <c:pt idx="32">
                  <c:v>0.64019037356233499</c:v>
                </c:pt>
                <c:pt idx="33">
                  <c:v>0.63903621839457347</c:v>
                </c:pt>
                <c:pt idx="34">
                  <c:v>0.64550598476248533</c:v>
                </c:pt>
                <c:pt idx="35">
                  <c:v>0.64279443632617395</c:v>
                </c:pt>
                <c:pt idx="36">
                  <c:v>0.64467149205651286</c:v>
                </c:pt>
                <c:pt idx="37">
                  <c:v>0.64476944558556215</c:v>
                </c:pt>
                <c:pt idx="38">
                  <c:v>0.64637558449456956</c:v>
                </c:pt>
                <c:pt idx="39">
                  <c:v>0.64801386109277193</c:v>
                </c:pt>
                <c:pt idx="40">
                  <c:v>0.64692701061903612</c:v>
                </c:pt>
                <c:pt idx="41">
                  <c:v>0.64827120035887265</c:v>
                </c:pt>
                <c:pt idx="42">
                  <c:v>0.64663387945973638</c:v>
                </c:pt>
                <c:pt idx="43">
                  <c:v>0.64937818970283867</c:v>
                </c:pt>
                <c:pt idx="44">
                  <c:v>0.65195089186593913</c:v>
                </c:pt>
                <c:pt idx="45">
                  <c:v>0.65310719821364038</c:v>
                </c:pt>
                <c:pt idx="46">
                  <c:v>0.64993967687159548</c:v>
                </c:pt>
                <c:pt idx="47">
                  <c:v>0.65436270755112591</c:v>
                </c:pt>
                <c:pt idx="48">
                  <c:v>0.65254798822580529</c:v>
                </c:pt>
                <c:pt idx="49">
                  <c:v>0.65097868313310481</c:v>
                </c:pt>
                <c:pt idx="50">
                  <c:v>0.6478783779641748</c:v>
                </c:pt>
                <c:pt idx="51">
                  <c:v>0.65365398070807568</c:v>
                </c:pt>
                <c:pt idx="52">
                  <c:v>0.65400009250599167</c:v>
                </c:pt>
                <c:pt idx="53">
                  <c:v>0.65638299880717987</c:v>
                </c:pt>
                <c:pt idx="54">
                  <c:v>0.65709372423510404</c:v>
                </c:pt>
                <c:pt idx="55">
                  <c:v>0.65647570113302622</c:v>
                </c:pt>
                <c:pt idx="56">
                  <c:v>0.65587298160529883</c:v>
                </c:pt>
                <c:pt idx="57">
                  <c:v>0.65614930950231232</c:v>
                </c:pt>
                <c:pt idx="58">
                  <c:v>0.65273391492375299</c:v>
                </c:pt>
                <c:pt idx="59">
                  <c:v>0.65816670584248804</c:v>
                </c:pt>
                <c:pt idx="60">
                  <c:v>0.65830590950707679</c:v>
                </c:pt>
                <c:pt idx="61">
                  <c:v>0.6573430616504703</c:v>
                </c:pt>
                <c:pt idx="62">
                  <c:v>0.65814653499336484</c:v>
                </c:pt>
                <c:pt idx="63">
                  <c:v>0.65955494299058492</c:v>
                </c:pt>
                <c:pt idx="64">
                  <c:v>0.66003963629732132</c:v>
                </c:pt>
                <c:pt idx="65">
                  <c:v>0.65954617093358681</c:v>
                </c:pt>
                <c:pt idx="66">
                  <c:v>0.66295888917203749</c:v>
                </c:pt>
                <c:pt idx="67">
                  <c:v>0.66271158334159019</c:v>
                </c:pt>
                <c:pt idx="68">
                  <c:v>0.6632988930286251</c:v>
                </c:pt>
                <c:pt idx="69">
                  <c:v>0.66323572190539481</c:v>
                </c:pt>
                <c:pt idx="70">
                  <c:v>0.66130838523812419</c:v>
                </c:pt>
                <c:pt idx="71">
                  <c:v>0.66168204976344736</c:v>
                </c:pt>
                <c:pt idx="72">
                  <c:v>0.66336848516239222</c:v>
                </c:pt>
                <c:pt idx="73">
                  <c:v>0.66372063321668673</c:v>
                </c:pt>
                <c:pt idx="74">
                  <c:v>0.66446297945862454</c:v>
                </c:pt>
                <c:pt idx="75">
                  <c:v>0.66710191919688466</c:v>
                </c:pt>
                <c:pt idx="76">
                  <c:v>0.66456085848688418</c:v>
                </c:pt>
                <c:pt idx="77">
                  <c:v>0.66878444032129358</c:v>
                </c:pt>
                <c:pt idx="78">
                  <c:v>0.66778210432544283</c:v>
                </c:pt>
                <c:pt idx="79">
                  <c:v>0.66847521286328571</c:v>
                </c:pt>
                <c:pt idx="80">
                  <c:v>0.66930785906519086</c:v>
                </c:pt>
                <c:pt idx="81">
                  <c:v>0.67125449618019128</c:v>
                </c:pt>
                <c:pt idx="82">
                  <c:v>0.66675655936991163</c:v>
                </c:pt>
                <c:pt idx="83">
                  <c:v>0.66960796835947156</c:v>
                </c:pt>
                <c:pt idx="84">
                  <c:v>0.6691220240177107</c:v>
                </c:pt>
                <c:pt idx="85">
                  <c:v>0.6673012144473498</c:v>
                </c:pt>
                <c:pt idx="86">
                  <c:v>0.66761301491403136</c:v>
                </c:pt>
                <c:pt idx="87">
                  <c:v>0.67086631223896398</c:v>
                </c:pt>
                <c:pt idx="88">
                  <c:v>0.67167796139003155</c:v>
                </c:pt>
                <c:pt idx="89">
                  <c:v>0.66613398358975418</c:v>
                </c:pt>
                <c:pt idx="90">
                  <c:v>0.67292643267725138</c:v>
                </c:pt>
                <c:pt idx="91">
                  <c:v>0.67291067415884442</c:v>
                </c:pt>
                <c:pt idx="92">
                  <c:v>0.67302600036103355</c:v>
                </c:pt>
                <c:pt idx="93">
                  <c:v>0.66991111515424495</c:v>
                </c:pt>
                <c:pt idx="94">
                  <c:v>0.66971044845903616</c:v>
                </c:pt>
                <c:pt idx="95">
                  <c:v>0.67418489455733843</c:v>
                </c:pt>
                <c:pt idx="96">
                  <c:v>0.66697618584574858</c:v>
                </c:pt>
                <c:pt idx="97">
                  <c:v>0.66910572234643728</c:v>
                </c:pt>
                <c:pt idx="98">
                  <c:v>0.67028821428651564</c:v>
                </c:pt>
                <c:pt idx="99">
                  <c:v>0.67315407117940329</c:v>
                </c:pt>
                <c:pt idx="100">
                  <c:v>0.67146152017742367</c:v>
                </c:pt>
                <c:pt idx="101">
                  <c:v>0.66941971894641017</c:v>
                </c:pt>
                <c:pt idx="102">
                  <c:v>0.67249188300735852</c:v>
                </c:pt>
                <c:pt idx="103">
                  <c:v>0.67287540389436462</c:v>
                </c:pt>
                <c:pt idx="104">
                  <c:v>0.67523256915834717</c:v>
                </c:pt>
                <c:pt idx="105">
                  <c:v>0.67318700371283891</c:v>
                </c:pt>
                <c:pt idx="106">
                  <c:v>0.67743965914818061</c:v>
                </c:pt>
                <c:pt idx="107">
                  <c:v>0.67549605821918468</c:v>
                </c:pt>
                <c:pt idx="108">
                  <c:v>0.67575700676206707</c:v>
                </c:pt>
                <c:pt idx="109">
                  <c:v>0.67655010544896543</c:v>
                </c:pt>
                <c:pt idx="110">
                  <c:v>0.67276349522611334</c:v>
                </c:pt>
                <c:pt idx="111">
                  <c:v>0.67581639791063797</c:v>
                </c:pt>
                <c:pt idx="112">
                  <c:v>0.67386132337611815</c:v>
                </c:pt>
                <c:pt idx="113">
                  <c:v>0.67743069236504116</c:v>
                </c:pt>
                <c:pt idx="114">
                  <c:v>0.6747187102591834</c:v>
                </c:pt>
                <c:pt idx="115">
                  <c:v>0.67824741904788288</c:v>
                </c:pt>
                <c:pt idx="116">
                  <c:v>0.67525608622185307</c:v>
                </c:pt>
                <c:pt idx="117">
                  <c:v>0.6771048946940591</c:v>
                </c:pt>
                <c:pt idx="118">
                  <c:v>0.6742851223952071</c:v>
                </c:pt>
                <c:pt idx="119">
                  <c:v>0.67794965967181087</c:v>
                </c:pt>
                <c:pt idx="120">
                  <c:v>0.67453313966408057</c:v>
                </c:pt>
                <c:pt idx="121">
                  <c:v>0.67748152635751113</c:v>
                </c:pt>
                <c:pt idx="122">
                  <c:v>0.6725536762242168</c:v>
                </c:pt>
                <c:pt idx="123">
                  <c:v>0.67158860250472452</c:v>
                </c:pt>
                <c:pt idx="124">
                  <c:v>0.67579385335803233</c:v>
                </c:pt>
                <c:pt idx="125">
                  <c:v>0.67609313703164997</c:v>
                </c:pt>
                <c:pt idx="126">
                  <c:v>0.67393259083577695</c:v>
                </c:pt>
                <c:pt idx="127">
                  <c:v>0.6739560905498041</c:v>
                </c:pt>
                <c:pt idx="128">
                  <c:v>0.67769272465299157</c:v>
                </c:pt>
                <c:pt idx="129">
                  <c:v>0.67641444973921938</c:v>
                </c:pt>
                <c:pt idx="130">
                  <c:v>0.67517674171427533</c:v>
                </c:pt>
                <c:pt idx="131">
                  <c:v>0.67920536783960683</c:v>
                </c:pt>
                <c:pt idx="132">
                  <c:v>0.67606909235890522</c:v>
                </c:pt>
                <c:pt idx="133">
                  <c:v>0.6768793598138434</c:v>
                </c:pt>
                <c:pt idx="134">
                  <c:v>0.67685063630392717</c:v>
                </c:pt>
                <c:pt idx="135">
                  <c:v>0.67799119441461664</c:v>
                </c:pt>
                <c:pt idx="136">
                  <c:v>0.67722397922374356</c:v>
                </c:pt>
                <c:pt idx="137">
                  <c:v>0.67376735307096602</c:v>
                </c:pt>
                <c:pt idx="138">
                  <c:v>0.6748940319259229</c:v>
                </c:pt>
                <c:pt idx="139">
                  <c:v>0.6762379412807149</c:v>
                </c:pt>
                <c:pt idx="140">
                  <c:v>0.67751523219675813</c:v>
                </c:pt>
                <c:pt idx="141">
                  <c:v>0.67619201823962394</c:v>
                </c:pt>
                <c:pt idx="142">
                  <c:v>0.67388388473474392</c:v>
                </c:pt>
                <c:pt idx="143">
                  <c:v>0.67473081207590968</c:v>
                </c:pt>
                <c:pt idx="144">
                  <c:v>0.67672213209628473</c:v>
                </c:pt>
                <c:pt idx="145">
                  <c:v>0.6761029722786196</c:v>
                </c:pt>
                <c:pt idx="146">
                  <c:v>0.67290891952929455</c:v>
                </c:pt>
                <c:pt idx="147">
                  <c:v>0.67442609091386529</c:v>
                </c:pt>
                <c:pt idx="148">
                  <c:v>0.67614189823341686</c:v>
                </c:pt>
                <c:pt idx="149">
                  <c:v>0.67633010272477079</c:v>
                </c:pt>
                <c:pt idx="150">
                  <c:v>0.67519136639570698</c:v>
                </c:pt>
                <c:pt idx="151">
                  <c:v>0.67485454028455483</c:v>
                </c:pt>
                <c:pt idx="152">
                  <c:v>0.67873486526115334</c:v>
                </c:pt>
                <c:pt idx="153">
                  <c:v>0.67714787092268591</c:v>
                </c:pt>
                <c:pt idx="154">
                  <c:v>0.67438331608041191</c:v>
                </c:pt>
                <c:pt idx="155">
                  <c:v>0.67455484847288372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281160"/>
        <c:axId val="151282336"/>
      </c:lineChart>
      <c:catAx>
        <c:axId val="151281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900" b="1"/>
                  <a:t>time [sec]</a:t>
                </a:r>
              </a:p>
            </c:rich>
          </c:tx>
          <c:layout>
            <c:manualLayout>
              <c:xMode val="edge"/>
              <c:yMode val="edge"/>
              <c:x val="0.5238760477520954"/>
              <c:y val="0.883854666794699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282336"/>
        <c:crosses val="autoZero"/>
        <c:auto val="1"/>
        <c:lblAlgn val="ctr"/>
        <c:lblOffset val="100"/>
        <c:tickLblSkip val="30"/>
        <c:tickMarkSkip val="30"/>
        <c:noMultiLvlLbl val="0"/>
      </c:catAx>
      <c:valAx>
        <c:axId val="151282336"/>
        <c:scaling>
          <c:orientation val="minMax"/>
          <c:min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900" b="1"/>
                  <a:t>FI ratio [340/380] </a:t>
                </a:r>
              </a:p>
            </c:rich>
          </c:tx>
          <c:layout>
            <c:manualLayout>
              <c:xMode val="edge"/>
              <c:yMode val="edge"/>
              <c:x val="1.0528585640504613E-2"/>
              <c:y val="0.271195826131489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75000"/>
                <a:alpha val="96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281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04909391523582"/>
          <c:y val="7.5808544765237684E-2"/>
          <c:w val="0.31625250326037729"/>
          <c:h val="0.62153105861767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74642809726606"/>
          <c:y val="4.6413502109704644E-2"/>
          <c:w val="0.52339362248979582"/>
          <c:h val="0.76623077178643806"/>
        </c:manualLayout>
      </c:layout>
      <c:lineChart>
        <c:grouping val="standard"/>
        <c:varyColors val="0"/>
        <c:ser>
          <c:idx val="0"/>
          <c:order val="0"/>
          <c:tx>
            <c:v>normal human serum, unstimulated cells, n = 30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'[NHS-Stimulation.xlsx]Kurven unstimuliert'!$A$3:$A$183</c:f>
              <c:numCache>
                <c:formatCode>General</c:formatCode>
                <c:ptCount val="18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</c:numCache>
            </c:numRef>
          </c:cat>
          <c:val>
            <c:numRef>
              <c:f>'[NHS-Stimulation.xlsx]Kurven unstimuliert'!$AF$38:$AF$193</c:f>
              <c:numCache>
                <c:formatCode>0.000</c:formatCode>
                <c:ptCount val="156"/>
                <c:pt idx="0">
                  <c:v>0.65763734854376754</c:v>
                </c:pt>
                <c:pt idx="1">
                  <c:v>0.65641660650846878</c:v>
                </c:pt>
                <c:pt idx="2">
                  <c:v>0.65733586826652646</c:v>
                </c:pt>
                <c:pt idx="3">
                  <c:v>0.6539830071314553</c:v>
                </c:pt>
                <c:pt idx="4">
                  <c:v>0.65708911120421176</c:v>
                </c:pt>
                <c:pt idx="5">
                  <c:v>0.66163973581078539</c:v>
                </c:pt>
                <c:pt idx="6">
                  <c:v>0.66434357089720464</c:v>
                </c:pt>
                <c:pt idx="7">
                  <c:v>0.66595956069087692</c:v>
                </c:pt>
                <c:pt idx="8">
                  <c:v>0.66863520199615079</c:v>
                </c:pt>
                <c:pt idx="9">
                  <c:v>0.67523598967969989</c:v>
                </c:pt>
                <c:pt idx="10">
                  <c:v>0.6780570528480816</c:v>
                </c:pt>
                <c:pt idx="11">
                  <c:v>0.68601444079462659</c:v>
                </c:pt>
                <c:pt idx="12">
                  <c:v>0.70501787933953719</c:v>
                </c:pt>
                <c:pt idx="13">
                  <c:v>0.73031148649804889</c:v>
                </c:pt>
                <c:pt idx="14">
                  <c:v>0.76021287301474993</c:v>
                </c:pt>
                <c:pt idx="15">
                  <c:v>0.78825103717301437</c:v>
                </c:pt>
                <c:pt idx="16">
                  <c:v>0.80650978388848271</c:v>
                </c:pt>
                <c:pt idx="17">
                  <c:v>0.82719927780641034</c:v>
                </c:pt>
                <c:pt idx="18">
                  <c:v>0.84664225223807532</c:v>
                </c:pt>
                <c:pt idx="19">
                  <c:v>0.867951215458445</c:v>
                </c:pt>
                <c:pt idx="20">
                  <c:v>0.88657101474002253</c:v>
                </c:pt>
                <c:pt idx="21">
                  <c:v>0.90141460493164194</c:v>
                </c:pt>
                <c:pt idx="22">
                  <c:v>0.90809819522784052</c:v>
                </c:pt>
                <c:pt idx="23">
                  <c:v>0.91787412235417043</c:v>
                </c:pt>
                <c:pt idx="24">
                  <c:v>0.92507742882708244</c:v>
                </c:pt>
                <c:pt idx="25">
                  <c:v>0.93232882162315189</c:v>
                </c:pt>
                <c:pt idx="26">
                  <c:v>0.93741810855688679</c:v>
                </c:pt>
                <c:pt idx="27">
                  <c:v>0.94145188142205893</c:v>
                </c:pt>
                <c:pt idx="28">
                  <c:v>0.95143716675630119</c:v>
                </c:pt>
                <c:pt idx="29">
                  <c:v>0.95282563262217335</c:v>
                </c:pt>
                <c:pt idx="30">
                  <c:v>0.95968584275464497</c:v>
                </c:pt>
                <c:pt idx="31">
                  <c:v>0.96031844011416001</c:v>
                </c:pt>
                <c:pt idx="32">
                  <c:v>0.9678971581423228</c:v>
                </c:pt>
                <c:pt idx="33">
                  <c:v>0.97099974597339833</c:v>
                </c:pt>
                <c:pt idx="34">
                  <c:v>0.97165124170259964</c:v>
                </c:pt>
                <c:pt idx="35">
                  <c:v>0.97692266056801058</c:v>
                </c:pt>
                <c:pt idx="36">
                  <c:v>0.97973316766712781</c:v>
                </c:pt>
                <c:pt idx="37">
                  <c:v>0.98400751979473333</c:v>
                </c:pt>
                <c:pt idx="38">
                  <c:v>0.98815183625316405</c:v>
                </c:pt>
                <c:pt idx="39">
                  <c:v>0.99473452657223727</c:v>
                </c:pt>
                <c:pt idx="40">
                  <c:v>0.99440596516851121</c:v>
                </c:pt>
                <c:pt idx="41">
                  <c:v>0.99708197591384307</c:v>
                </c:pt>
                <c:pt idx="42">
                  <c:v>1.0006908087093116</c:v>
                </c:pt>
                <c:pt idx="43">
                  <c:v>1.0007334002190558</c:v>
                </c:pt>
                <c:pt idx="44">
                  <c:v>0.99806827365438666</c:v>
                </c:pt>
                <c:pt idx="45">
                  <c:v>1.0009112020483255</c:v>
                </c:pt>
                <c:pt idx="46">
                  <c:v>1.0008154484553928</c:v>
                </c:pt>
                <c:pt idx="47">
                  <c:v>1.0044652573797244</c:v>
                </c:pt>
                <c:pt idx="48">
                  <c:v>0.99629072633620896</c:v>
                </c:pt>
                <c:pt idx="49">
                  <c:v>1.0011765779857664</c:v>
                </c:pt>
                <c:pt idx="50">
                  <c:v>1.0025997258310089</c:v>
                </c:pt>
                <c:pt idx="51">
                  <c:v>1.0019356389429863</c:v>
                </c:pt>
                <c:pt idx="52">
                  <c:v>1.0025795968298272</c:v>
                </c:pt>
                <c:pt idx="53">
                  <c:v>0.99701003976200164</c:v>
                </c:pt>
                <c:pt idx="54">
                  <c:v>0.9993686811683119</c:v>
                </c:pt>
                <c:pt idx="55">
                  <c:v>0.99717507218485346</c:v>
                </c:pt>
                <c:pt idx="56">
                  <c:v>0.99409999527507142</c:v>
                </c:pt>
                <c:pt idx="57">
                  <c:v>0.99306972762415591</c:v>
                </c:pt>
                <c:pt idx="58">
                  <c:v>0.99433199704914821</c:v>
                </c:pt>
                <c:pt idx="59">
                  <c:v>0.99520487917440581</c:v>
                </c:pt>
                <c:pt idx="60">
                  <c:v>0.9928143803089976</c:v>
                </c:pt>
                <c:pt idx="61">
                  <c:v>0.99371740495698857</c:v>
                </c:pt>
                <c:pt idx="62">
                  <c:v>0.99155823434511348</c:v>
                </c:pt>
                <c:pt idx="63">
                  <c:v>0.99154860409747658</c:v>
                </c:pt>
                <c:pt idx="64">
                  <c:v>0.99007101624910476</c:v>
                </c:pt>
                <c:pt idx="65">
                  <c:v>0.99113394302025648</c:v>
                </c:pt>
                <c:pt idx="66">
                  <c:v>0.98795372728936426</c:v>
                </c:pt>
                <c:pt idx="67">
                  <c:v>0.98219125327539281</c:v>
                </c:pt>
                <c:pt idx="68">
                  <c:v>0.98389216225703857</c:v>
                </c:pt>
                <c:pt idx="69">
                  <c:v>0.9795378698473326</c:v>
                </c:pt>
                <c:pt idx="70">
                  <c:v>0.97748716442747063</c:v>
                </c:pt>
                <c:pt idx="71">
                  <c:v>0.97924025069647869</c:v>
                </c:pt>
                <c:pt idx="72">
                  <c:v>0.97642859089110334</c:v>
                </c:pt>
                <c:pt idx="73">
                  <c:v>0.9767862816428946</c:v>
                </c:pt>
                <c:pt idx="74">
                  <c:v>0.97108682768178745</c:v>
                </c:pt>
                <c:pt idx="75">
                  <c:v>0.97262034292914312</c:v>
                </c:pt>
                <c:pt idx="76">
                  <c:v>0.96637664197379181</c:v>
                </c:pt>
                <c:pt idx="77">
                  <c:v>0.96720208616711423</c:v>
                </c:pt>
                <c:pt idx="78">
                  <c:v>0.96797974745671134</c:v>
                </c:pt>
                <c:pt idx="79">
                  <c:v>0.96444551473547635</c:v>
                </c:pt>
                <c:pt idx="80">
                  <c:v>0.96552449452907574</c:v>
                </c:pt>
                <c:pt idx="81">
                  <c:v>0.96674317177713542</c:v>
                </c:pt>
                <c:pt idx="82">
                  <c:v>0.96299259762672174</c:v>
                </c:pt>
                <c:pt idx="83">
                  <c:v>0.96344059107347269</c:v>
                </c:pt>
                <c:pt idx="84">
                  <c:v>0.95976461168425609</c:v>
                </c:pt>
                <c:pt idx="85">
                  <c:v>0.96221373150347345</c:v>
                </c:pt>
                <c:pt idx="86">
                  <c:v>0.95871875020551023</c:v>
                </c:pt>
                <c:pt idx="87">
                  <c:v>0.95662577199946808</c:v>
                </c:pt>
                <c:pt idx="88">
                  <c:v>0.95542822086112478</c:v>
                </c:pt>
                <c:pt idx="89">
                  <c:v>0.95271130683106287</c:v>
                </c:pt>
                <c:pt idx="90">
                  <c:v>0.95277989322115508</c:v>
                </c:pt>
                <c:pt idx="91">
                  <c:v>0.95435586090670532</c:v>
                </c:pt>
                <c:pt idx="92">
                  <c:v>0.95269962913088913</c:v>
                </c:pt>
                <c:pt idx="93">
                  <c:v>0.95130615049709766</c:v>
                </c:pt>
                <c:pt idx="94">
                  <c:v>0.94867954736619431</c:v>
                </c:pt>
                <c:pt idx="95">
                  <c:v>0.94939865624837549</c:v>
                </c:pt>
                <c:pt idx="96">
                  <c:v>0.94731920944074344</c:v>
                </c:pt>
                <c:pt idx="97">
                  <c:v>0.94430652937599369</c:v>
                </c:pt>
                <c:pt idx="98">
                  <c:v>0.94315148856117526</c:v>
                </c:pt>
                <c:pt idx="99">
                  <c:v>0.94150604643306046</c:v>
                </c:pt>
                <c:pt idx="100">
                  <c:v>0.94126907412559602</c:v>
                </c:pt>
                <c:pt idx="101">
                  <c:v>0.94381554414968361</c:v>
                </c:pt>
                <c:pt idx="102">
                  <c:v>0.93870566804684252</c:v>
                </c:pt>
                <c:pt idx="103">
                  <c:v>0.93784329436191938</c:v>
                </c:pt>
                <c:pt idx="104">
                  <c:v>0.93818963246566733</c:v>
                </c:pt>
                <c:pt idx="105">
                  <c:v>0.93675047088518482</c:v>
                </c:pt>
                <c:pt idx="106">
                  <c:v>0.93508039893325201</c:v>
                </c:pt>
                <c:pt idx="107">
                  <c:v>0.93508618450873715</c:v>
                </c:pt>
                <c:pt idx="108">
                  <c:v>0.93283621737912292</c:v>
                </c:pt>
                <c:pt idx="109">
                  <c:v>0.93378064858522791</c:v>
                </c:pt>
                <c:pt idx="110">
                  <c:v>0.93357239316179796</c:v>
                </c:pt>
                <c:pt idx="111">
                  <c:v>0.93088420892211721</c:v>
                </c:pt>
                <c:pt idx="112">
                  <c:v>0.92709902118172793</c:v>
                </c:pt>
                <c:pt idx="113">
                  <c:v>0.92301360400894161</c:v>
                </c:pt>
                <c:pt idx="114">
                  <c:v>0.92225726648053141</c:v>
                </c:pt>
                <c:pt idx="115">
                  <c:v>0.92625893708657325</c:v>
                </c:pt>
                <c:pt idx="116">
                  <c:v>0.91938891760841945</c:v>
                </c:pt>
                <c:pt idx="117">
                  <c:v>0.92258508909164261</c:v>
                </c:pt>
                <c:pt idx="118">
                  <c:v>0.92238527954084537</c:v>
                </c:pt>
                <c:pt idx="119">
                  <c:v>0.92026374757383911</c:v>
                </c:pt>
                <c:pt idx="120">
                  <c:v>0.92028445407421389</c:v>
                </c:pt>
                <c:pt idx="121">
                  <c:v>0.91716279651933563</c:v>
                </c:pt>
                <c:pt idx="122">
                  <c:v>0.91364684423297615</c:v>
                </c:pt>
                <c:pt idx="123">
                  <c:v>0.91452275781546533</c:v>
                </c:pt>
                <c:pt idx="124">
                  <c:v>0.91644095039255868</c:v>
                </c:pt>
                <c:pt idx="125">
                  <c:v>0.9142420111842362</c:v>
                </c:pt>
                <c:pt idx="126">
                  <c:v>0.91705877720844464</c:v>
                </c:pt>
                <c:pt idx="127">
                  <c:v>0.91690103434226944</c:v>
                </c:pt>
                <c:pt idx="128">
                  <c:v>0.91096367681336177</c:v>
                </c:pt>
                <c:pt idx="129">
                  <c:v>0.90886037783327078</c:v>
                </c:pt>
                <c:pt idx="130">
                  <c:v>0.90963548862504251</c:v>
                </c:pt>
                <c:pt idx="131">
                  <c:v>0.90748673591777995</c:v>
                </c:pt>
                <c:pt idx="132">
                  <c:v>0.907692234146253</c:v>
                </c:pt>
                <c:pt idx="133">
                  <c:v>0.90532034272323181</c:v>
                </c:pt>
                <c:pt idx="134">
                  <c:v>0.90449818894113088</c:v>
                </c:pt>
                <c:pt idx="135">
                  <c:v>0.90382446747270895</c:v>
                </c:pt>
                <c:pt idx="136">
                  <c:v>0.90080796539771435</c:v>
                </c:pt>
                <c:pt idx="137">
                  <c:v>0.90207907576848811</c:v>
                </c:pt>
                <c:pt idx="138">
                  <c:v>0.90125914007516894</c:v>
                </c:pt>
                <c:pt idx="139">
                  <c:v>0.89969537834671764</c:v>
                </c:pt>
                <c:pt idx="140">
                  <c:v>0.89686184853056827</c:v>
                </c:pt>
                <c:pt idx="141">
                  <c:v>0.90339537114231405</c:v>
                </c:pt>
                <c:pt idx="142">
                  <c:v>0.90062849417119917</c:v>
                </c:pt>
                <c:pt idx="143">
                  <c:v>0.89832051860825135</c:v>
                </c:pt>
                <c:pt idx="144">
                  <c:v>0.90048808293015703</c:v>
                </c:pt>
                <c:pt idx="145">
                  <c:v>0.89465410535940759</c:v>
                </c:pt>
                <c:pt idx="146">
                  <c:v>0.89614200360348806</c:v>
                </c:pt>
                <c:pt idx="147">
                  <c:v>0.89506846247634009</c:v>
                </c:pt>
                <c:pt idx="148">
                  <c:v>0.89327565891696259</c:v>
                </c:pt>
                <c:pt idx="149">
                  <c:v>0.89636859091665477</c:v>
                </c:pt>
                <c:pt idx="150">
                  <c:v>0.8937831855292957</c:v>
                </c:pt>
                <c:pt idx="151">
                  <c:v>0.89324905779737718</c:v>
                </c:pt>
                <c:pt idx="152">
                  <c:v>0.89205256351516093</c:v>
                </c:pt>
                <c:pt idx="153">
                  <c:v>0.89087727287929852</c:v>
                </c:pt>
                <c:pt idx="154">
                  <c:v>0.88922536744858904</c:v>
                </c:pt>
                <c:pt idx="155">
                  <c:v>0.88952566409269951</c:v>
                </c:pt>
              </c:numCache>
            </c:numRef>
          </c:val>
          <c:smooth val="0"/>
        </c:ser>
        <c:ser>
          <c:idx val="1"/>
          <c:order val="1"/>
          <c:tx>
            <c:v>normal human serum, stimulated cells, n = 30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'[NHS-Stimulation.xlsx]Kurven stimuliert'!$AF$38:$AF$193</c:f>
              <c:numCache>
                <c:formatCode>0.000</c:formatCode>
                <c:ptCount val="156"/>
                <c:pt idx="0">
                  <c:v>0.66285568083916202</c:v>
                </c:pt>
                <c:pt idx="1">
                  <c:v>0.66336560922623911</c:v>
                </c:pt>
                <c:pt idx="2">
                  <c:v>0.66893853764163214</c:v>
                </c:pt>
                <c:pt idx="3">
                  <c:v>0.66921838078155937</c:v>
                </c:pt>
                <c:pt idx="4">
                  <c:v>0.66996428287251164</c:v>
                </c:pt>
                <c:pt idx="5">
                  <c:v>0.67194717227383549</c:v>
                </c:pt>
                <c:pt idx="6">
                  <c:v>0.67324088723743014</c:v>
                </c:pt>
                <c:pt idx="7">
                  <c:v>0.67626846025824139</c:v>
                </c:pt>
                <c:pt idx="8">
                  <c:v>0.67489923846711042</c:v>
                </c:pt>
                <c:pt idx="9">
                  <c:v>0.67670733573298292</c:v>
                </c:pt>
                <c:pt idx="10">
                  <c:v>0.6811733800887827</c:v>
                </c:pt>
                <c:pt idx="11">
                  <c:v>0.68452597274379412</c:v>
                </c:pt>
                <c:pt idx="12">
                  <c:v>0.69309410193389942</c:v>
                </c:pt>
                <c:pt idx="13">
                  <c:v>0.70268768565342987</c:v>
                </c:pt>
                <c:pt idx="14">
                  <c:v>0.71718746804441358</c:v>
                </c:pt>
                <c:pt idx="15">
                  <c:v>0.74196197705439682</c:v>
                </c:pt>
                <c:pt idx="16">
                  <c:v>0.75837095262146925</c:v>
                </c:pt>
                <c:pt idx="17">
                  <c:v>0.7738636661710514</c:v>
                </c:pt>
                <c:pt idx="18">
                  <c:v>0.79635487085007506</c:v>
                </c:pt>
                <c:pt idx="19">
                  <c:v>0.81821630846659343</c:v>
                </c:pt>
                <c:pt idx="20">
                  <c:v>0.8335401853497435</c:v>
                </c:pt>
                <c:pt idx="21">
                  <c:v>0.83895944501529485</c:v>
                </c:pt>
                <c:pt idx="22">
                  <c:v>0.85222120607866458</c:v>
                </c:pt>
                <c:pt idx="23">
                  <c:v>0.87383895210277041</c:v>
                </c:pt>
                <c:pt idx="24">
                  <c:v>0.88693029262470402</c:v>
                </c:pt>
                <c:pt idx="25">
                  <c:v>0.89725879613243653</c:v>
                </c:pt>
                <c:pt idx="26">
                  <c:v>0.91023842953653777</c:v>
                </c:pt>
                <c:pt idx="27">
                  <c:v>0.92342640251541341</c:v>
                </c:pt>
                <c:pt idx="28">
                  <c:v>0.93620490020803604</c:v>
                </c:pt>
                <c:pt idx="29">
                  <c:v>0.95169705037042007</c:v>
                </c:pt>
                <c:pt idx="30">
                  <c:v>0.9611657096834284</c:v>
                </c:pt>
                <c:pt idx="31">
                  <c:v>0.96528973107387195</c:v>
                </c:pt>
                <c:pt idx="32">
                  <c:v>0.97166821861301078</c:v>
                </c:pt>
                <c:pt idx="33">
                  <c:v>0.97550396513379523</c:v>
                </c:pt>
                <c:pt idx="34">
                  <c:v>0.98202202904475111</c:v>
                </c:pt>
                <c:pt idx="35">
                  <c:v>0.98125288414072576</c:v>
                </c:pt>
                <c:pt idx="36">
                  <c:v>0.98191762157655116</c:v>
                </c:pt>
                <c:pt idx="37">
                  <c:v>0.9789689976935162</c:v>
                </c:pt>
                <c:pt idx="38">
                  <c:v>0.98352742473271448</c:v>
                </c:pt>
                <c:pt idx="39">
                  <c:v>0.9844862860013428</c:v>
                </c:pt>
                <c:pt idx="40">
                  <c:v>0.98739871811655355</c:v>
                </c:pt>
                <c:pt idx="41">
                  <c:v>0.9864614064100089</c:v>
                </c:pt>
                <c:pt idx="42">
                  <c:v>0.98198491032023094</c:v>
                </c:pt>
                <c:pt idx="43">
                  <c:v>0.98207771372655261</c:v>
                </c:pt>
                <c:pt idx="44">
                  <c:v>0.98423371047094976</c:v>
                </c:pt>
                <c:pt idx="45">
                  <c:v>0.98386848257906268</c:v>
                </c:pt>
                <c:pt idx="46">
                  <c:v>0.98303678690064067</c:v>
                </c:pt>
                <c:pt idx="47">
                  <c:v>0.98173304147528673</c:v>
                </c:pt>
                <c:pt idx="48">
                  <c:v>0.9818098553022121</c:v>
                </c:pt>
                <c:pt idx="49">
                  <c:v>0.98995758108671206</c:v>
                </c:pt>
                <c:pt idx="50">
                  <c:v>0.9780949359026313</c:v>
                </c:pt>
                <c:pt idx="51">
                  <c:v>0.97646258462841595</c:v>
                </c:pt>
                <c:pt idx="52">
                  <c:v>0.97642666386470855</c:v>
                </c:pt>
                <c:pt idx="53">
                  <c:v>0.98132818124239718</c:v>
                </c:pt>
                <c:pt idx="54">
                  <c:v>0.97532059086284506</c:v>
                </c:pt>
                <c:pt idx="55">
                  <c:v>0.97224699326294017</c:v>
                </c:pt>
                <c:pt idx="56">
                  <c:v>0.97145573146461472</c:v>
                </c:pt>
                <c:pt idx="57">
                  <c:v>0.97019765710663441</c:v>
                </c:pt>
                <c:pt idx="58">
                  <c:v>0.97189507962940669</c:v>
                </c:pt>
                <c:pt idx="59">
                  <c:v>0.96908951281477873</c:v>
                </c:pt>
                <c:pt idx="60">
                  <c:v>0.96563853355556117</c:v>
                </c:pt>
                <c:pt idx="61">
                  <c:v>0.97071335069103915</c:v>
                </c:pt>
                <c:pt idx="62">
                  <c:v>0.96685754816705716</c:v>
                </c:pt>
                <c:pt idx="63">
                  <c:v>0.96447895242270587</c:v>
                </c:pt>
                <c:pt idx="64">
                  <c:v>0.96185668683764702</c:v>
                </c:pt>
                <c:pt idx="65">
                  <c:v>0.9611977365524228</c:v>
                </c:pt>
                <c:pt idx="66">
                  <c:v>0.95819419154931695</c:v>
                </c:pt>
                <c:pt idx="67">
                  <c:v>0.95693281134105901</c:v>
                </c:pt>
                <c:pt idx="68">
                  <c:v>0.95744364380839431</c:v>
                </c:pt>
                <c:pt idx="69">
                  <c:v>0.95487004838746592</c:v>
                </c:pt>
                <c:pt idx="70">
                  <c:v>0.95229444209956959</c:v>
                </c:pt>
                <c:pt idx="71">
                  <c:v>0.95600851742559678</c:v>
                </c:pt>
                <c:pt idx="72">
                  <c:v>0.94919134104016467</c:v>
                </c:pt>
                <c:pt idx="73">
                  <c:v>0.95287099294152566</c:v>
                </c:pt>
                <c:pt idx="74">
                  <c:v>0.94813342098738684</c:v>
                </c:pt>
                <c:pt idx="75">
                  <c:v>0.94516367137971402</c:v>
                </c:pt>
                <c:pt idx="76">
                  <c:v>0.9467400540481069</c:v>
                </c:pt>
                <c:pt idx="77">
                  <c:v>0.94631174446877542</c:v>
                </c:pt>
                <c:pt idx="78">
                  <c:v>0.94089105275924823</c:v>
                </c:pt>
                <c:pt idx="79">
                  <c:v>0.9391657333507385</c:v>
                </c:pt>
                <c:pt idx="80">
                  <c:v>0.93935549923618256</c:v>
                </c:pt>
                <c:pt idx="81">
                  <c:v>0.93013134311245904</c:v>
                </c:pt>
                <c:pt idx="82">
                  <c:v>0.93178986737364011</c:v>
                </c:pt>
                <c:pt idx="83">
                  <c:v>0.93448451359528384</c:v>
                </c:pt>
                <c:pt idx="84">
                  <c:v>0.93238311465981571</c:v>
                </c:pt>
                <c:pt idx="85">
                  <c:v>0.9296946953289541</c:v>
                </c:pt>
                <c:pt idx="86">
                  <c:v>0.92916884568680291</c:v>
                </c:pt>
                <c:pt idx="87">
                  <c:v>0.92932192139688707</c:v>
                </c:pt>
                <c:pt idx="88">
                  <c:v>0.92877901080105008</c:v>
                </c:pt>
                <c:pt idx="89">
                  <c:v>0.92261715452039372</c:v>
                </c:pt>
                <c:pt idx="90">
                  <c:v>0.92552201020311442</c:v>
                </c:pt>
                <c:pt idx="91">
                  <c:v>0.92346568967238085</c:v>
                </c:pt>
                <c:pt idx="92">
                  <c:v>0.91732372947793661</c:v>
                </c:pt>
                <c:pt idx="93">
                  <c:v>0.92148576740573229</c:v>
                </c:pt>
                <c:pt idx="94">
                  <c:v>0.92075751561790253</c:v>
                </c:pt>
                <c:pt idx="95">
                  <c:v>0.9200947900500539</c:v>
                </c:pt>
                <c:pt idx="96">
                  <c:v>0.91815751731471262</c:v>
                </c:pt>
                <c:pt idx="97">
                  <c:v>0.91597907222359654</c:v>
                </c:pt>
                <c:pt idx="98">
                  <c:v>0.91288371372123323</c:v>
                </c:pt>
                <c:pt idx="99">
                  <c:v>0.91200960097674055</c:v>
                </c:pt>
                <c:pt idx="100">
                  <c:v>0.90766738869293384</c:v>
                </c:pt>
                <c:pt idx="101">
                  <c:v>0.90940307394405273</c:v>
                </c:pt>
                <c:pt idx="102">
                  <c:v>0.90677582586200922</c:v>
                </c:pt>
                <c:pt idx="103">
                  <c:v>0.90582845150013136</c:v>
                </c:pt>
                <c:pt idx="104">
                  <c:v>0.90381712531806258</c:v>
                </c:pt>
                <c:pt idx="105">
                  <c:v>0.90545718474570314</c:v>
                </c:pt>
                <c:pt idx="106">
                  <c:v>0.90654715483234738</c:v>
                </c:pt>
                <c:pt idx="107">
                  <c:v>0.90162153156270552</c:v>
                </c:pt>
                <c:pt idx="108">
                  <c:v>0.90384858287885328</c:v>
                </c:pt>
                <c:pt idx="109">
                  <c:v>0.90331937982073518</c:v>
                </c:pt>
                <c:pt idx="110">
                  <c:v>0.90052243592823777</c:v>
                </c:pt>
                <c:pt idx="111">
                  <c:v>0.90032236913038977</c:v>
                </c:pt>
                <c:pt idx="112">
                  <c:v>0.90070856265884314</c:v>
                </c:pt>
                <c:pt idx="113">
                  <c:v>0.89595297309767874</c:v>
                </c:pt>
                <c:pt idx="114">
                  <c:v>0.89527512576247692</c:v>
                </c:pt>
                <c:pt idx="115">
                  <c:v>0.89442565985652223</c:v>
                </c:pt>
                <c:pt idx="116">
                  <c:v>0.88831255202356851</c:v>
                </c:pt>
                <c:pt idx="117">
                  <c:v>0.88971004416492072</c:v>
                </c:pt>
                <c:pt idx="118">
                  <c:v>0.8884486239324938</c:v>
                </c:pt>
                <c:pt idx="119">
                  <c:v>0.88771138078380296</c:v>
                </c:pt>
                <c:pt idx="120">
                  <c:v>0.88790470790769471</c:v>
                </c:pt>
                <c:pt idx="121">
                  <c:v>0.88497453746318711</c:v>
                </c:pt>
                <c:pt idx="122">
                  <c:v>0.88620278644222095</c:v>
                </c:pt>
                <c:pt idx="123">
                  <c:v>0.88445368948150338</c:v>
                </c:pt>
                <c:pt idx="124">
                  <c:v>0.88322950640256148</c:v>
                </c:pt>
                <c:pt idx="125">
                  <c:v>0.88247865677359827</c:v>
                </c:pt>
                <c:pt idx="126">
                  <c:v>0.87944815601086013</c:v>
                </c:pt>
                <c:pt idx="127">
                  <c:v>0.88126344513558652</c:v>
                </c:pt>
                <c:pt idx="128">
                  <c:v>0.87126983265902025</c:v>
                </c:pt>
                <c:pt idx="129">
                  <c:v>0.87381456760337484</c:v>
                </c:pt>
                <c:pt idx="130">
                  <c:v>0.87687065275006359</c:v>
                </c:pt>
                <c:pt idx="131">
                  <c:v>0.87663244624739856</c:v>
                </c:pt>
                <c:pt idx="132">
                  <c:v>0.8728600860057415</c:v>
                </c:pt>
                <c:pt idx="133">
                  <c:v>0.86882258594821971</c:v>
                </c:pt>
                <c:pt idx="134">
                  <c:v>0.86755476528039566</c:v>
                </c:pt>
                <c:pt idx="135">
                  <c:v>0.86932682723880883</c:v>
                </c:pt>
                <c:pt idx="136">
                  <c:v>0.86603557731387848</c:v>
                </c:pt>
                <c:pt idx="137">
                  <c:v>0.86747338836298971</c:v>
                </c:pt>
                <c:pt idx="138">
                  <c:v>0.86425663448484413</c:v>
                </c:pt>
                <c:pt idx="139">
                  <c:v>0.86785430652417905</c:v>
                </c:pt>
                <c:pt idx="140">
                  <c:v>0.86842782359576232</c:v>
                </c:pt>
                <c:pt idx="141">
                  <c:v>0.86615775589756272</c:v>
                </c:pt>
                <c:pt idx="142">
                  <c:v>0.86389711409025416</c:v>
                </c:pt>
                <c:pt idx="143">
                  <c:v>0.86418311853885332</c:v>
                </c:pt>
                <c:pt idx="144">
                  <c:v>0.86075446974139458</c:v>
                </c:pt>
                <c:pt idx="145">
                  <c:v>0.85726081110177144</c:v>
                </c:pt>
                <c:pt idx="146">
                  <c:v>0.86108199787826933</c:v>
                </c:pt>
                <c:pt idx="147">
                  <c:v>0.85722508603840264</c:v>
                </c:pt>
                <c:pt idx="148">
                  <c:v>0.85951004565234379</c:v>
                </c:pt>
                <c:pt idx="149">
                  <c:v>0.85566920879400288</c:v>
                </c:pt>
                <c:pt idx="150">
                  <c:v>0.8549266556384596</c:v>
                </c:pt>
                <c:pt idx="151">
                  <c:v>0.85272119714221573</c:v>
                </c:pt>
                <c:pt idx="152">
                  <c:v>0.85135424020140038</c:v>
                </c:pt>
                <c:pt idx="153">
                  <c:v>0.85238939475767606</c:v>
                </c:pt>
                <c:pt idx="154">
                  <c:v>0.8503976977618779</c:v>
                </c:pt>
                <c:pt idx="155">
                  <c:v>0.84763200680180117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283120"/>
        <c:axId val="151283512"/>
      </c:lineChart>
      <c:catAx>
        <c:axId val="15128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>
                    <a:solidFill>
                      <a:schemeClr val="bg2">
                        <a:lumMod val="50000"/>
                      </a:schemeClr>
                    </a:solidFill>
                  </a:rPr>
                  <a:t>time [sec]</a:t>
                </a:r>
              </a:p>
            </c:rich>
          </c:tx>
          <c:layout>
            <c:manualLayout>
              <c:xMode val="edge"/>
              <c:yMode val="edge"/>
              <c:x val="0.48849978127734023"/>
              <c:y val="0.88793963254593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283512"/>
        <c:crosses val="autoZero"/>
        <c:auto val="1"/>
        <c:lblAlgn val="ctr"/>
        <c:lblOffset val="100"/>
        <c:tickLblSkip val="30"/>
        <c:tickMarkSkip val="30"/>
        <c:noMultiLvlLbl val="0"/>
      </c:catAx>
      <c:valAx>
        <c:axId val="151283512"/>
        <c:scaling>
          <c:orientation val="minMax"/>
          <c:max val="1.2"/>
          <c:min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>
                    <a:solidFill>
                      <a:schemeClr val="bg2">
                        <a:lumMod val="50000"/>
                      </a:schemeClr>
                    </a:solidFill>
                  </a:rPr>
                  <a:t>Fi ratio [340/380]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27680920093321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2831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8937751133896852"/>
          <c:y val="0.23575799860460483"/>
          <c:w val="0.29332893051144221"/>
          <c:h val="0.54114223063889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</a:gradFill>
    <a:ln>
      <a:solidFill>
        <a:schemeClr val="tx1">
          <a:lumMod val="15000"/>
          <a:lumOff val="85000"/>
        </a:schemeClr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normal human serum, n = 3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'[Übersicht Auswertung.xlsx]Patientenseren unbehandelt'!$C$24:$M$24</c:f>
              <c:strCache>
                <c:ptCount val="11"/>
                <c:pt idx="0">
                  <c:v>C3</c:v>
                </c:pt>
                <c:pt idx="1">
                  <c:v>C3aR </c:v>
                </c:pt>
                <c:pt idx="2">
                  <c:v>C5 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  <c:pt idx="9">
                  <c:v>GCLM</c:v>
                </c:pt>
                <c:pt idx="10">
                  <c:v>Srebf-1</c:v>
                </c:pt>
              </c:strCache>
            </c:strRef>
          </c:cat>
          <c:val>
            <c:numRef>
              <c:f>'[Übersicht Auswertung.xlsx]Patientenseren unbehandelt'!$C$42:$M$42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ser>
          <c:idx val="1"/>
          <c:order val="1"/>
          <c:tx>
            <c:v>patient serum, n = 16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'[Übersicht Auswertung.xlsx]Patientenseren unbehandelt'!$C$24:$M$24</c:f>
              <c:strCache>
                <c:ptCount val="11"/>
                <c:pt idx="0">
                  <c:v>C3</c:v>
                </c:pt>
                <c:pt idx="1">
                  <c:v>C3aR </c:v>
                </c:pt>
                <c:pt idx="2">
                  <c:v>C5 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  <c:pt idx="9">
                  <c:v>GCLM</c:v>
                </c:pt>
                <c:pt idx="10">
                  <c:v>Srebf-1</c:v>
                </c:pt>
              </c:strCache>
            </c:strRef>
          </c:cat>
          <c:val>
            <c:numRef>
              <c:f>'[Übersicht Auswertung.xlsx]Patientenseren unbehandelt'!$C$44:$M$44</c:f>
              <c:numCache>
                <c:formatCode>General</c:formatCode>
                <c:ptCount val="11"/>
                <c:pt idx="0">
                  <c:v>0.50592395892493414</c:v>
                </c:pt>
                <c:pt idx="1">
                  <c:v>1.085023350815443</c:v>
                </c:pt>
                <c:pt idx="2">
                  <c:v>4.3805468880817644</c:v>
                </c:pt>
                <c:pt idx="3">
                  <c:v>1.8326102045108621</c:v>
                </c:pt>
                <c:pt idx="4">
                  <c:v>2.0818668237423257</c:v>
                </c:pt>
                <c:pt idx="5">
                  <c:v>1.5123107285619548</c:v>
                </c:pt>
                <c:pt idx="6">
                  <c:v>1.4870543572428638</c:v>
                </c:pt>
                <c:pt idx="7">
                  <c:v>0.331687033922132</c:v>
                </c:pt>
                <c:pt idx="8">
                  <c:v>0.29632651905439616</c:v>
                </c:pt>
                <c:pt idx="9">
                  <c:v>1.0187587792913859</c:v>
                </c:pt>
                <c:pt idx="10">
                  <c:v>1.0408642691441135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718464"/>
        <c:axId val="335718856"/>
      </c:barChart>
      <c:catAx>
        <c:axId val="33571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5718856"/>
        <c:crosses val="autoZero"/>
        <c:auto val="1"/>
        <c:lblAlgn val="ctr"/>
        <c:lblOffset val="100"/>
        <c:noMultiLvlLbl val="0"/>
      </c:catAx>
      <c:valAx>
        <c:axId val="33571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571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'[Übersicht Auswertung.xlsx]HI'!$B$36</c:f>
              <c:strCache>
                <c:ptCount val="1"/>
                <c:pt idx="0">
                  <c:v>normal human serum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'[Übersicht Auswertung.xlsx]HI'!$C$35:$K$35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Auswertung.xlsx]HI'!$C$36:$K$36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1"/>
          <c:order val="1"/>
          <c:tx>
            <c:strRef>
              <c:f>'[Übersicht Auswertung.xlsx]HI'!$B$37</c:f>
              <c:strCache>
                <c:ptCount val="1"/>
                <c:pt idx="0">
                  <c:v>patient serum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'[Übersicht Auswertung.xlsx]HI'!$C$35:$K$35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Auswertung.xlsx]HI'!$C$37:$K$37</c:f>
              <c:numCache>
                <c:formatCode>General</c:formatCode>
                <c:ptCount val="9"/>
                <c:pt idx="0">
                  <c:v>0.50592395892493414</c:v>
                </c:pt>
                <c:pt idx="1">
                  <c:v>1.085023350815443</c:v>
                </c:pt>
                <c:pt idx="2">
                  <c:v>4.3805468880817644</c:v>
                </c:pt>
                <c:pt idx="3">
                  <c:v>1.8326102045108621</c:v>
                </c:pt>
                <c:pt idx="4">
                  <c:v>2.0818668237423257</c:v>
                </c:pt>
                <c:pt idx="5">
                  <c:v>1.5123107285619548</c:v>
                </c:pt>
                <c:pt idx="6">
                  <c:v>1.4870543572428638</c:v>
                </c:pt>
                <c:pt idx="7">
                  <c:v>0.331687033922132</c:v>
                </c:pt>
                <c:pt idx="8">
                  <c:v>0.29632651905439616</c:v>
                </c:pt>
              </c:numCache>
            </c:numRef>
          </c:val>
        </c:ser>
        <c:ser>
          <c:idx val="2"/>
          <c:order val="2"/>
          <c:tx>
            <c:strRef>
              <c:f>'[Übersicht Auswertung.xlsx]HI'!$B$38</c:f>
              <c:strCache>
                <c:ptCount val="1"/>
                <c:pt idx="0">
                  <c:v>patient serum heatinactivated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'[Übersicht Auswertung.xlsx]HI'!$C$35:$K$35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Auswertung.xlsx]HI'!$C$38:$K$38</c:f>
              <c:numCache>
                <c:formatCode>General</c:formatCode>
                <c:ptCount val="9"/>
                <c:pt idx="0">
                  <c:v>0.49618905480012848</c:v>
                </c:pt>
                <c:pt idx="1">
                  <c:v>1.2923528306374947</c:v>
                </c:pt>
                <c:pt idx="2">
                  <c:v>2.9310032868854572</c:v>
                </c:pt>
                <c:pt idx="3">
                  <c:v>1.4472692374403737</c:v>
                </c:pt>
                <c:pt idx="4">
                  <c:v>2.3949574092378616</c:v>
                </c:pt>
                <c:pt idx="5">
                  <c:v>1.4948492486349352</c:v>
                </c:pt>
                <c:pt idx="7">
                  <c:v>0.48173691498723603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7069560"/>
        <c:axId val="293710120"/>
      </c:barChart>
      <c:catAx>
        <c:axId val="33706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3710120"/>
        <c:crosses val="autoZero"/>
        <c:auto val="1"/>
        <c:lblAlgn val="ctr"/>
        <c:lblOffset val="100"/>
        <c:noMultiLvlLbl val="0"/>
      </c:catAx>
      <c:valAx>
        <c:axId val="29371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706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'[Übersicht Auswertung.xlsx]Nifedipin'!$B$30</c:f>
              <c:strCache>
                <c:ptCount val="1"/>
                <c:pt idx="0">
                  <c:v>normal human serum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'[Übersicht Auswertung.xlsx]Nifedipin'!$C$29:$F$29</c:f>
              <c:strCache>
                <c:ptCount val="4"/>
                <c:pt idx="0">
                  <c:v>C3</c:v>
                </c:pt>
                <c:pt idx="1">
                  <c:v>C5</c:v>
                </c:pt>
                <c:pt idx="2">
                  <c:v>C5aR</c:v>
                </c:pt>
                <c:pt idx="3">
                  <c:v>VEGF-A</c:v>
                </c:pt>
              </c:strCache>
            </c:strRef>
          </c:cat>
          <c:val>
            <c:numRef>
              <c:f>'[Übersicht Auswertung.xlsx]Nifedipin'!$C$30:$F$30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'[Übersicht Auswertung.xlsx]Nifedipin'!$B$31</c:f>
              <c:strCache>
                <c:ptCount val="1"/>
                <c:pt idx="0">
                  <c:v>normal human serum +  nifedipine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'[Übersicht Auswertung.xlsx]Nifedipin'!$C$29:$F$29</c:f>
              <c:strCache>
                <c:ptCount val="4"/>
                <c:pt idx="0">
                  <c:v>C3</c:v>
                </c:pt>
                <c:pt idx="1">
                  <c:v>C5</c:v>
                </c:pt>
                <c:pt idx="2">
                  <c:v>C5aR</c:v>
                </c:pt>
                <c:pt idx="3">
                  <c:v>VEGF-A</c:v>
                </c:pt>
              </c:strCache>
            </c:strRef>
          </c:cat>
          <c:val>
            <c:numRef>
              <c:f>'[Übersicht Auswertung.xlsx]Nifedipin'!$C$31:$F$31</c:f>
              <c:numCache>
                <c:formatCode>General</c:formatCode>
                <c:ptCount val="4"/>
                <c:pt idx="0">
                  <c:v>0.79350155027565883</c:v>
                </c:pt>
                <c:pt idx="1">
                  <c:v>0.90997753832461192</c:v>
                </c:pt>
                <c:pt idx="3">
                  <c:v>1.0325725470245846</c:v>
                </c:pt>
              </c:numCache>
            </c:numRef>
          </c:val>
        </c:ser>
        <c:ser>
          <c:idx val="2"/>
          <c:order val="2"/>
          <c:tx>
            <c:strRef>
              <c:f>'[Übersicht Auswertung.xlsx]Nifedipin'!$B$32</c:f>
              <c:strCache>
                <c:ptCount val="1"/>
                <c:pt idx="0">
                  <c:v>patient serum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'[Übersicht Auswertung.xlsx]Nifedipin'!$C$29:$F$29</c:f>
              <c:strCache>
                <c:ptCount val="4"/>
                <c:pt idx="0">
                  <c:v>C3</c:v>
                </c:pt>
                <c:pt idx="1">
                  <c:v>C5</c:v>
                </c:pt>
                <c:pt idx="2">
                  <c:v>C5aR</c:v>
                </c:pt>
                <c:pt idx="3">
                  <c:v>VEGF-A</c:v>
                </c:pt>
              </c:strCache>
            </c:strRef>
          </c:cat>
          <c:val>
            <c:numRef>
              <c:f>'[Übersicht Auswertung.xlsx]Nifedipin'!$C$32:$F$32</c:f>
              <c:numCache>
                <c:formatCode>General</c:formatCode>
                <c:ptCount val="4"/>
                <c:pt idx="0">
                  <c:v>0.50592395892493414</c:v>
                </c:pt>
                <c:pt idx="1">
                  <c:v>4.3805468880817644</c:v>
                </c:pt>
                <c:pt idx="2">
                  <c:v>1.8326102045108621</c:v>
                </c:pt>
                <c:pt idx="3">
                  <c:v>0.331687033922132</c:v>
                </c:pt>
              </c:numCache>
            </c:numRef>
          </c:val>
        </c:ser>
        <c:ser>
          <c:idx val="3"/>
          <c:order val="3"/>
          <c:tx>
            <c:strRef>
              <c:f>'[Übersicht Auswertung.xlsx]Nifedipin'!$B$33</c:f>
              <c:strCache>
                <c:ptCount val="1"/>
                <c:pt idx="0">
                  <c:v>patient serum + nifedipine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'[Übersicht Auswertung.xlsx]Nifedipin'!$C$29:$F$29</c:f>
              <c:strCache>
                <c:ptCount val="4"/>
                <c:pt idx="0">
                  <c:v>C3</c:v>
                </c:pt>
                <c:pt idx="1">
                  <c:v>C5</c:v>
                </c:pt>
                <c:pt idx="2">
                  <c:v>C5aR</c:v>
                </c:pt>
                <c:pt idx="3">
                  <c:v>VEGF-A</c:v>
                </c:pt>
              </c:strCache>
            </c:strRef>
          </c:cat>
          <c:val>
            <c:numRef>
              <c:f>'[Übersicht Auswertung.xlsx]Nifedipin'!$C$33:$F$33</c:f>
              <c:numCache>
                <c:formatCode>General</c:formatCode>
                <c:ptCount val="4"/>
                <c:pt idx="0">
                  <c:v>0.31584777844523604</c:v>
                </c:pt>
                <c:pt idx="1">
                  <c:v>3.0526708235813902</c:v>
                </c:pt>
                <c:pt idx="2">
                  <c:v>0.74915353843834143</c:v>
                </c:pt>
                <c:pt idx="3">
                  <c:v>0.36657894916927675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18704"/>
        <c:axId val="433019096"/>
      </c:barChart>
      <c:catAx>
        <c:axId val="43301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3019096"/>
        <c:crosses val="autoZero"/>
        <c:auto val="1"/>
        <c:lblAlgn val="ctr"/>
        <c:lblOffset val="100"/>
        <c:noMultiLvlLbl val="0"/>
      </c:catAx>
      <c:valAx>
        <c:axId val="433019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301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'[Übersicht Auswertung.xlsx]Paxillin'!$B$33</c:f>
              <c:strCache>
                <c:ptCount val="1"/>
                <c:pt idx="0">
                  <c:v>normal human serum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'[Übersicht Auswertung.xlsx]Paxillin'!$C$32:$G$32</c:f>
              <c:strCache>
                <c:ptCount val="5"/>
                <c:pt idx="0">
                  <c:v>C3</c:v>
                </c:pt>
                <c:pt idx="1">
                  <c:v>C5</c:v>
                </c:pt>
                <c:pt idx="2">
                  <c:v>CD55</c:v>
                </c:pt>
                <c:pt idx="3">
                  <c:v>CD59</c:v>
                </c:pt>
                <c:pt idx="4">
                  <c:v>VEGF-A</c:v>
                </c:pt>
              </c:strCache>
            </c:strRef>
          </c:cat>
          <c:val>
            <c:numRef>
              <c:f>'[Übersicht Auswertung.xlsx]Paxillin'!$C$33:$G$33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'[Übersicht Auswertung.xlsx]Paxillin'!$B$34</c:f>
              <c:strCache>
                <c:ptCount val="1"/>
                <c:pt idx="0">
                  <c:v>normal human serum +  paxilline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'[Übersicht Auswertung.xlsx]Paxillin'!$C$32:$G$32</c:f>
              <c:strCache>
                <c:ptCount val="5"/>
                <c:pt idx="0">
                  <c:v>C3</c:v>
                </c:pt>
                <c:pt idx="1">
                  <c:v>C5</c:v>
                </c:pt>
                <c:pt idx="2">
                  <c:v>CD55</c:v>
                </c:pt>
                <c:pt idx="3">
                  <c:v>CD59</c:v>
                </c:pt>
                <c:pt idx="4">
                  <c:v>VEGF-A</c:v>
                </c:pt>
              </c:strCache>
            </c:strRef>
          </c:cat>
          <c:val>
            <c:numRef>
              <c:f>'[Übersicht Auswertung.xlsx]Paxillin'!$C$34:$G$34</c:f>
              <c:numCache>
                <c:formatCode>General</c:formatCode>
                <c:ptCount val="5"/>
                <c:pt idx="0">
                  <c:v>0.72421364359587115</c:v>
                </c:pt>
                <c:pt idx="1">
                  <c:v>0.75908869353501685</c:v>
                </c:pt>
                <c:pt idx="2">
                  <c:v>0.80478017243590949</c:v>
                </c:pt>
                <c:pt idx="3">
                  <c:v>0.76312960448027845</c:v>
                </c:pt>
                <c:pt idx="4">
                  <c:v>0.91758213172485859</c:v>
                </c:pt>
              </c:numCache>
            </c:numRef>
          </c:val>
        </c:ser>
        <c:ser>
          <c:idx val="2"/>
          <c:order val="2"/>
          <c:tx>
            <c:strRef>
              <c:f>'[Übersicht Auswertung.xlsx]Paxillin'!$B$35</c:f>
              <c:strCache>
                <c:ptCount val="1"/>
                <c:pt idx="0">
                  <c:v>patient serum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'[Übersicht Auswertung.xlsx]Paxillin'!$C$32:$G$32</c:f>
              <c:strCache>
                <c:ptCount val="5"/>
                <c:pt idx="0">
                  <c:v>C3</c:v>
                </c:pt>
                <c:pt idx="1">
                  <c:v>C5</c:v>
                </c:pt>
                <c:pt idx="2">
                  <c:v>CD55</c:v>
                </c:pt>
                <c:pt idx="3">
                  <c:v>CD59</c:v>
                </c:pt>
                <c:pt idx="4">
                  <c:v>VEGF-A</c:v>
                </c:pt>
              </c:strCache>
            </c:strRef>
          </c:cat>
          <c:val>
            <c:numRef>
              <c:f>'[Übersicht Auswertung.xlsx]Paxillin'!$C$35:$G$35</c:f>
              <c:numCache>
                <c:formatCode>General</c:formatCode>
                <c:ptCount val="5"/>
                <c:pt idx="0">
                  <c:v>0.50592395892493414</c:v>
                </c:pt>
                <c:pt idx="1">
                  <c:v>4.3805468880817644</c:v>
                </c:pt>
                <c:pt idx="2">
                  <c:v>2.0818668237423257</c:v>
                </c:pt>
                <c:pt idx="3">
                  <c:v>1.5123107285619548</c:v>
                </c:pt>
                <c:pt idx="4">
                  <c:v>0.331687033922132</c:v>
                </c:pt>
              </c:numCache>
            </c:numRef>
          </c:val>
        </c:ser>
        <c:ser>
          <c:idx val="3"/>
          <c:order val="3"/>
          <c:tx>
            <c:strRef>
              <c:f>'[Übersicht Auswertung.xlsx]Paxillin'!$B$36</c:f>
              <c:strCache>
                <c:ptCount val="1"/>
                <c:pt idx="0">
                  <c:v>patient serum + paxilline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'[Übersicht Auswertung.xlsx]Paxillin'!$C$32:$G$32</c:f>
              <c:strCache>
                <c:ptCount val="5"/>
                <c:pt idx="0">
                  <c:v>C3</c:v>
                </c:pt>
                <c:pt idx="1">
                  <c:v>C5</c:v>
                </c:pt>
                <c:pt idx="2">
                  <c:v>CD55</c:v>
                </c:pt>
                <c:pt idx="3">
                  <c:v>CD59</c:v>
                </c:pt>
                <c:pt idx="4">
                  <c:v>VEGF-A</c:v>
                </c:pt>
              </c:strCache>
            </c:strRef>
          </c:cat>
          <c:val>
            <c:numRef>
              <c:f>'[Übersicht Auswertung.xlsx]Paxillin'!$C$36:$G$36</c:f>
              <c:numCache>
                <c:formatCode>General</c:formatCode>
                <c:ptCount val="5"/>
                <c:pt idx="0">
                  <c:v>0.36703113817183514</c:v>
                </c:pt>
                <c:pt idx="1">
                  <c:v>3.1871799732937811</c:v>
                </c:pt>
                <c:pt idx="2">
                  <c:v>2.1864311935588656</c:v>
                </c:pt>
                <c:pt idx="3">
                  <c:v>1.0564881086876643</c:v>
                </c:pt>
                <c:pt idx="4">
                  <c:v>0.35164756238132078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283208"/>
        <c:axId val="438761208"/>
      </c:barChart>
      <c:catAx>
        <c:axId val="440283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61208"/>
        <c:crosses val="autoZero"/>
        <c:auto val="1"/>
        <c:lblAlgn val="ctr"/>
        <c:lblOffset val="100"/>
        <c:noMultiLvlLbl val="0"/>
      </c:catAx>
      <c:valAx>
        <c:axId val="43876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283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'[Übersicht Auswertung.xlsx]HI'!$B$41</c:f>
              <c:strCache>
                <c:ptCount val="1"/>
                <c:pt idx="0">
                  <c:v>normal human serum n =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'[Übersicht Auswertung.xlsx]HI'!$C$40:$K$40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Auswertung.xlsx]HI'!$C$41:$K$41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1"/>
          <c:order val="1"/>
          <c:tx>
            <c:strRef>
              <c:f>'[Übersicht Auswertung.xlsx]HI'!$B$42</c:f>
              <c:strCache>
                <c:ptCount val="1"/>
                <c:pt idx="0">
                  <c:v>normal human serum heatinactivated n =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'[Übersicht Auswertung.xlsx]HI'!$C$40:$K$40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Auswertung.xlsx]HI'!$C$42:$K$42</c:f>
              <c:numCache>
                <c:formatCode>General</c:formatCode>
                <c:ptCount val="9"/>
                <c:pt idx="0">
                  <c:v>0.11460026241660022</c:v>
                </c:pt>
                <c:pt idx="2">
                  <c:v>0.63905832528830031</c:v>
                </c:pt>
                <c:pt idx="4">
                  <c:v>0.6387544461639566</c:v>
                </c:pt>
                <c:pt idx="5">
                  <c:v>0.32085647439072568</c:v>
                </c:pt>
                <c:pt idx="7">
                  <c:v>0.55358193446143134</c:v>
                </c:pt>
                <c:pt idx="8">
                  <c:v>0.23218285250963741</c:v>
                </c:pt>
              </c:numCache>
            </c:numRef>
          </c:val>
        </c:ser>
        <c:ser>
          <c:idx val="2"/>
          <c:order val="2"/>
          <c:tx>
            <c:strRef>
              <c:f>'[Übersicht Auswertung.xlsx]HI'!$B$43</c:f>
              <c:strCache>
                <c:ptCount val="1"/>
                <c:pt idx="0">
                  <c:v>serumfree conditions n =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'[Übersicht Auswertung.xlsx]HI'!$C$40:$K$40</c:f>
              <c:strCache>
                <c:ptCount val="9"/>
                <c:pt idx="0">
                  <c:v>C3</c:v>
                </c:pt>
                <c:pt idx="1">
                  <c:v>C3aR</c:v>
                </c:pt>
                <c:pt idx="2">
                  <c:v>C5</c:v>
                </c:pt>
                <c:pt idx="3">
                  <c:v>C5aR</c:v>
                </c:pt>
                <c:pt idx="4">
                  <c:v>CD55</c:v>
                </c:pt>
                <c:pt idx="5">
                  <c:v>CD59</c:v>
                </c:pt>
                <c:pt idx="6">
                  <c:v>CFH</c:v>
                </c:pt>
                <c:pt idx="7">
                  <c:v>VEGF-A</c:v>
                </c:pt>
                <c:pt idx="8">
                  <c:v>IL-1beta</c:v>
                </c:pt>
              </c:strCache>
            </c:strRef>
          </c:cat>
          <c:val>
            <c:numRef>
              <c:f>'[Übersicht Auswertung.xlsx]HI'!$C$43:$K$43</c:f>
              <c:numCache>
                <c:formatCode>General</c:formatCode>
                <c:ptCount val="9"/>
                <c:pt idx="0">
                  <c:v>0.72316920899664283</c:v>
                </c:pt>
                <c:pt idx="1">
                  <c:v>0.6146258317705805</c:v>
                </c:pt>
                <c:pt idx="2">
                  <c:v>0.9526786825821757</c:v>
                </c:pt>
                <c:pt idx="3">
                  <c:v>2.6789642537634482</c:v>
                </c:pt>
                <c:pt idx="4">
                  <c:v>1.3974360705840461</c:v>
                </c:pt>
                <c:pt idx="5">
                  <c:v>0.712048878177172</c:v>
                </c:pt>
                <c:pt idx="6">
                  <c:v>2.7350676017779922</c:v>
                </c:pt>
                <c:pt idx="7">
                  <c:v>1.3534735241372504</c:v>
                </c:pt>
                <c:pt idx="8">
                  <c:v>0.35577450401211741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4018936"/>
        <c:axId val="334018152"/>
      </c:barChart>
      <c:catAx>
        <c:axId val="33401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4018152"/>
        <c:crosses val="autoZero"/>
        <c:auto val="1"/>
        <c:lblAlgn val="ctr"/>
        <c:lblOffset val="100"/>
        <c:noMultiLvlLbl val="0"/>
      </c:catAx>
      <c:valAx>
        <c:axId val="33401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401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#44 25%, pt.'s serum prestimulated cells</c:v>
          </c:tx>
          <c:spPr>
            <a:ln w="28575" cap="rnd">
              <a:solidFill>
                <a:sysClr val="windowText" lastClr="000000">
                  <a:lumMod val="85000"/>
                  <a:lumOff val="1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'[44B-Stimulation Gesamt.xlsx]Gesamt'!$A$5:$A$185</c:f>
              <c:numCache>
                <c:formatCode>General</c:formatCode>
                <c:ptCount val="18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</c:numCache>
            </c:numRef>
          </c:cat>
          <c:val>
            <c:numRef>
              <c:f>'[44B-Stimulation Gesamt.xlsx]#3 Kurve'!$BE$30:$BE$185</c:f>
              <c:numCache>
                <c:formatCode>General</c:formatCode>
                <c:ptCount val="156"/>
                <c:pt idx="0">
                  <c:v>0.6416104947755441</c:v>
                </c:pt>
                <c:pt idx="1">
                  <c:v>0.64551593927114825</c:v>
                </c:pt>
                <c:pt idx="2">
                  <c:v>0.64099801735114992</c:v>
                </c:pt>
                <c:pt idx="3">
                  <c:v>0.64364007478928009</c:v>
                </c:pt>
                <c:pt idx="4">
                  <c:v>0.64038134475760478</c:v>
                </c:pt>
                <c:pt idx="5">
                  <c:v>0.63508062351823691</c:v>
                </c:pt>
                <c:pt idx="6">
                  <c:v>0.6391543438471331</c:v>
                </c:pt>
                <c:pt idx="7">
                  <c:v>0.64147960195530851</c:v>
                </c:pt>
                <c:pt idx="8">
                  <c:v>0.66919034018449619</c:v>
                </c:pt>
                <c:pt idx="9">
                  <c:v>0.8159524525238202</c:v>
                </c:pt>
                <c:pt idx="10">
                  <c:v>0.93167566348175257</c:v>
                </c:pt>
                <c:pt idx="11">
                  <c:v>0.98748472913815655</c:v>
                </c:pt>
                <c:pt idx="12">
                  <c:v>1.0167308179661356</c:v>
                </c:pt>
                <c:pt idx="13">
                  <c:v>1.0273612257796811</c:v>
                </c:pt>
                <c:pt idx="14">
                  <c:v>1.0377530963370365</c:v>
                </c:pt>
                <c:pt idx="15">
                  <c:v>1.0468253121685123</c:v>
                </c:pt>
                <c:pt idx="16">
                  <c:v>1.0476158521922398</c:v>
                </c:pt>
                <c:pt idx="17">
                  <c:v>1.0489022886546073</c:v>
                </c:pt>
                <c:pt idx="18">
                  <c:v>1.0586258554651622</c:v>
                </c:pt>
                <c:pt idx="19">
                  <c:v>1.0489781209605764</c:v>
                </c:pt>
                <c:pt idx="20">
                  <c:v>1.0501325836829245</c:v>
                </c:pt>
                <c:pt idx="21">
                  <c:v>1.0490083516518889</c:v>
                </c:pt>
                <c:pt idx="22">
                  <c:v>1.0467937719472089</c:v>
                </c:pt>
                <c:pt idx="23">
                  <c:v>1.048925945742021</c:v>
                </c:pt>
                <c:pt idx="24">
                  <c:v>1.0468854117506869</c:v>
                </c:pt>
                <c:pt idx="25">
                  <c:v>1.045297929908426</c:v>
                </c:pt>
                <c:pt idx="26">
                  <c:v>1.0436030833612384</c:v>
                </c:pt>
                <c:pt idx="27">
                  <c:v>1.042196291754993</c:v>
                </c:pt>
                <c:pt idx="28">
                  <c:v>1.0404888706181026</c:v>
                </c:pt>
                <c:pt idx="29">
                  <c:v>1.0375596320025147</c:v>
                </c:pt>
                <c:pt idx="30">
                  <c:v>1.0449554832961756</c:v>
                </c:pt>
                <c:pt idx="31">
                  <c:v>1.038461729600467</c:v>
                </c:pt>
                <c:pt idx="32">
                  <c:v>1.0353297755124355</c:v>
                </c:pt>
                <c:pt idx="33">
                  <c:v>1.0339529674915782</c:v>
                </c:pt>
                <c:pt idx="34">
                  <c:v>1.0327514076627429</c:v>
                </c:pt>
                <c:pt idx="35">
                  <c:v>1.0295763805104372</c:v>
                </c:pt>
                <c:pt idx="36">
                  <c:v>1.0299291603091136</c:v>
                </c:pt>
                <c:pt idx="37">
                  <c:v>1.0283194286907908</c:v>
                </c:pt>
                <c:pt idx="38">
                  <c:v>1.0225113256803908</c:v>
                </c:pt>
                <c:pt idx="39">
                  <c:v>1.0217628788126925</c:v>
                </c:pt>
                <c:pt idx="40">
                  <c:v>1.0149973373474745</c:v>
                </c:pt>
                <c:pt idx="41">
                  <c:v>1.0175654581982374</c:v>
                </c:pt>
                <c:pt idx="42">
                  <c:v>1.0217926728972198</c:v>
                </c:pt>
                <c:pt idx="43">
                  <c:v>1.0213750559702888</c:v>
                </c:pt>
                <c:pt idx="44">
                  <c:v>1.0156702330911167</c:v>
                </c:pt>
                <c:pt idx="45">
                  <c:v>1.0123525777715769</c:v>
                </c:pt>
                <c:pt idx="46">
                  <c:v>1.0109817899256168</c:v>
                </c:pt>
                <c:pt idx="47">
                  <c:v>1.0061204398439605</c:v>
                </c:pt>
                <c:pt idx="48">
                  <c:v>1.0032172873282645</c:v>
                </c:pt>
                <c:pt idx="49">
                  <c:v>0.99683046846557088</c:v>
                </c:pt>
                <c:pt idx="50">
                  <c:v>1.0014149972615347</c:v>
                </c:pt>
                <c:pt idx="51">
                  <c:v>1.0042907090508431</c:v>
                </c:pt>
                <c:pt idx="52">
                  <c:v>0.99518817359739975</c:v>
                </c:pt>
                <c:pt idx="53">
                  <c:v>0.9929007869881854</c:v>
                </c:pt>
                <c:pt idx="54">
                  <c:v>0.98721277364059212</c:v>
                </c:pt>
                <c:pt idx="55">
                  <c:v>0.99090417462374469</c:v>
                </c:pt>
                <c:pt idx="56">
                  <c:v>0.99476820227891416</c:v>
                </c:pt>
                <c:pt idx="57">
                  <c:v>0.9845640374716752</c:v>
                </c:pt>
                <c:pt idx="58">
                  <c:v>0.98321256218865116</c:v>
                </c:pt>
                <c:pt idx="59">
                  <c:v>0.98980901282812561</c:v>
                </c:pt>
                <c:pt idx="60">
                  <c:v>0.97838070591741344</c:v>
                </c:pt>
                <c:pt idx="61">
                  <c:v>0.98462137335604127</c:v>
                </c:pt>
                <c:pt idx="62">
                  <c:v>0.97386626935321141</c:v>
                </c:pt>
                <c:pt idx="63">
                  <c:v>0.98174855349635037</c:v>
                </c:pt>
                <c:pt idx="64">
                  <c:v>0.96769993943627874</c:v>
                </c:pt>
                <c:pt idx="65">
                  <c:v>0.97070566895186816</c:v>
                </c:pt>
                <c:pt idx="66">
                  <c:v>0.97199178441087142</c:v>
                </c:pt>
                <c:pt idx="67">
                  <c:v>0.96520579271142226</c:v>
                </c:pt>
                <c:pt idx="68">
                  <c:v>0.96592371241627972</c:v>
                </c:pt>
                <c:pt idx="69">
                  <c:v>0.96467115841363893</c:v>
                </c:pt>
                <c:pt idx="70">
                  <c:v>0.96423538715240498</c:v>
                </c:pt>
                <c:pt idx="71">
                  <c:v>0.95672955050155828</c:v>
                </c:pt>
                <c:pt idx="72">
                  <c:v>0.96173043797568902</c:v>
                </c:pt>
                <c:pt idx="73">
                  <c:v>0.95467038606865295</c:v>
                </c:pt>
                <c:pt idx="74">
                  <c:v>0.95706114042645529</c:v>
                </c:pt>
                <c:pt idx="75">
                  <c:v>0.95602659614651309</c:v>
                </c:pt>
                <c:pt idx="76">
                  <c:v>0.95147918611112303</c:v>
                </c:pt>
                <c:pt idx="77">
                  <c:v>0.95750774991619225</c:v>
                </c:pt>
                <c:pt idx="78">
                  <c:v>0.9481870895533403</c:v>
                </c:pt>
                <c:pt idx="79">
                  <c:v>0.95154761862253545</c:v>
                </c:pt>
                <c:pt idx="80">
                  <c:v>0.94538923785141649</c:v>
                </c:pt>
                <c:pt idx="81">
                  <c:v>0.94641790329505027</c:v>
                </c:pt>
                <c:pt idx="82">
                  <c:v>0.94772820941491709</c:v>
                </c:pt>
                <c:pt idx="83">
                  <c:v>0.95039994105742354</c:v>
                </c:pt>
                <c:pt idx="84">
                  <c:v>0.94434591914064725</c:v>
                </c:pt>
                <c:pt idx="85">
                  <c:v>0.94089390332212397</c:v>
                </c:pt>
                <c:pt idx="86">
                  <c:v>0.94591730923835426</c:v>
                </c:pt>
                <c:pt idx="87">
                  <c:v>0.94035571321070499</c:v>
                </c:pt>
                <c:pt idx="88">
                  <c:v>0.94252536359776151</c:v>
                </c:pt>
                <c:pt idx="89">
                  <c:v>0.94607752175033233</c:v>
                </c:pt>
                <c:pt idx="90">
                  <c:v>0.94229429329202141</c:v>
                </c:pt>
                <c:pt idx="91">
                  <c:v>0.9351612885033368</c:v>
                </c:pt>
                <c:pt idx="92">
                  <c:v>0.93538025450173778</c:v>
                </c:pt>
                <c:pt idx="93">
                  <c:v>0.93114587352727185</c:v>
                </c:pt>
                <c:pt idx="94">
                  <c:v>0.93703262281124067</c:v>
                </c:pt>
                <c:pt idx="95">
                  <c:v>0.93585373892867041</c:v>
                </c:pt>
                <c:pt idx="96">
                  <c:v>0.93039512497100518</c:v>
                </c:pt>
                <c:pt idx="97">
                  <c:v>0.93618686214849178</c:v>
                </c:pt>
                <c:pt idx="98">
                  <c:v>0.93412804476432909</c:v>
                </c:pt>
                <c:pt idx="99">
                  <c:v>0.93282848319961154</c:v>
                </c:pt>
                <c:pt idx="100">
                  <c:v>0.92967218474739277</c:v>
                </c:pt>
                <c:pt idx="101">
                  <c:v>0.93206550502757912</c:v>
                </c:pt>
                <c:pt idx="102">
                  <c:v>0.92937442237865775</c:v>
                </c:pt>
                <c:pt idx="103">
                  <c:v>0.92373122346250114</c:v>
                </c:pt>
                <c:pt idx="104">
                  <c:v>0.93222276488329903</c:v>
                </c:pt>
                <c:pt idx="105">
                  <c:v>0.9230701849300057</c:v>
                </c:pt>
                <c:pt idx="106">
                  <c:v>0.92788868177445727</c:v>
                </c:pt>
                <c:pt idx="107">
                  <c:v>0.93221227705435739</c:v>
                </c:pt>
                <c:pt idx="108">
                  <c:v>0.92516297363243671</c:v>
                </c:pt>
                <c:pt idx="109">
                  <c:v>0.92382830097265733</c:v>
                </c:pt>
                <c:pt idx="110">
                  <c:v>0.92282435397506524</c:v>
                </c:pt>
                <c:pt idx="111">
                  <c:v>0.92408506489141196</c:v>
                </c:pt>
                <c:pt idx="112">
                  <c:v>0.92217768815713219</c:v>
                </c:pt>
                <c:pt idx="113">
                  <c:v>0.92122974466181295</c:v>
                </c:pt>
                <c:pt idx="114">
                  <c:v>0.9236885600970276</c:v>
                </c:pt>
                <c:pt idx="115">
                  <c:v>0.92087490386227189</c:v>
                </c:pt>
                <c:pt idx="116">
                  <c:v>0.92100148063231069</c:v>
                </c:pt>
                <c:pt idx="117">
                  <c:v>0.91742525966545685</c:v>
                </c:pt>
                <c:pt idx="118">
                  <c:v>0.91593673860738944</c:v>
                </c:pt>
                <c:pt idx="119">
                  <c:v>0.91716261491516093</c:v>
                </c:pt>
                <c:pt idx="120">
                  <c:v>0.91537792252409012</c:v>
                </c:pt>
                <c:pt idx="121">
                  <c:v>0.91600072146576339</c:v>
                </c:pt>
                <c:pt idx="122">
                  <c:v>0.91767587246975779</c:v>
                </c:pt>
                <c:pt idx="123">
                  <c:v>0.91201724736444412</c:v>
                </c:pt>
                <c:pt idx="124">
                  <c:v>0.92017584203644909</c:v>
                </c:pt>
                <c:pt idx="125">
                  <c:v>0.90809931366436258</c:v>
                </c:pt>
                <c:pt idx="126">
                  <c:v>0.91433747272925359</c:v>
                </c:pt>
                <c:pt idx="127">
                  <c:v>0.91333156675064531</c:v>
                </c:pt>
                <c:pt idx="128">
                  <c:v>0.91177723332944938</c:v>
                </c:pt>
                <c:pt idx="129">
                  <c:v>0.90827952915500232</c:v>
                </c:pt>
                <c:pt idx="130">
                  <c:v>0.91037135430987326</c:v>
                </c:pt>
                <c:pt idx="131">
                  <c:v>0.90774095769882712</c:v>
                </c:pt>
                <c:pt idx="132">
                  <c:v>0.90790030050357906</c:v>
                </c:pt>
                <c:pt idx="133">
                  <c:v>0.90622777705660695</c:v>
                </c:pt>
                <c:pt idx="134">
                  <c:v>0.91127033245094202</c:v>
                </c:pt>
                <c:pt idx="135">
                  <c:v>0.91083341394745687</c:v>
                </c:pt>
                <c:pt idx="136">
                  <c:v>0.90562616526650375</c:v>
                </c:pt>
                <c:pt idx="137">
                  <c:v>0.90202862262187211</c:v>
                </c:pt>
                <c:pt idx="138">
                  <c:v>0.90383741132327566</c:v>
                </c:pt>
                <c:pt idx="139">
                  <c:v>0.90207376653169602</c:v>
                </c:pt>
                <c:pt idx="140">
                  <c:v>0.90894568280506127</c:v>
                </c:pt>
                <c:pt idx="141">
                  <c:v>0.90319549197046711</c:v>
                </c:pt>
                <c:pt idx="142">
                  <c:v>0.90438680710539565</c:v>
                </c:pt>
                <c:pt idx="143">
                  <c:v>0.90433181848133237</c:v>
                </c:pt>
                <c:pt idx="144">
                  <c:v>0.90530937892536179</c:v>
                </c:pt>
                <c:pt idx="145">
                  <c:v>0.90201634935898056</c:v>
                </c:pt>
                <c:pt idx="146">
                  <c:v>0.90197536190756367</c:v>
                </c:pt>
                <c:pt idx="147">
                  <c:v>0.90114142153364318</c:v>
                </c:pt>
                <c:pt idx="148">
                  <c:v>0.90046229510073006</c:v>
                </c:pt>
                <c:pt idx="149">
                  <c:v>0.89809728222438112</c:v>
                </c:pt>
                <c:pt idx="150">
                  <c:v>0.90039700139722223</c:v>
                </c:pt>
                <c:pt idx="151">
                  <c:v>0.89950258034823749</c:v>
                </c:pt>
                <c:pt idx="152">
                  <c:v>0.89758548693470119</c:v>
                </c:pt>
                <c:pt idx="153">
                  <c:v>0.8969655588229517</c:v>
                </c:pt>
                <c:pt idx="154">
                  <c:v>0.8988896556326248</c:v>
                </c:pt>
                <c:pt idx="155">
                  <c:v>0.89392080517770145</c:v>
                </c:pt>
              </c:numCache>
            </c:numRef>
          </c:val>
          <c:smooth val="0"/>
          <c:extLst/>
        </c:ser>
        <c:ser>
          <c:idx val="9"/>
          <c:order val="1"/>
          <c:tx>
            <c:v>#44 25%, non prestimulated cells</c:v>
          </c:tx>
          <c:spPr>
            <a:ln w="28575" cap="rnd">
              <a:solidFill>
                <a:sysClr val="windowText" lastClr="000000">
                  <a:lumMod val="65000"/>
                  <a:lumOff val="3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'[44B-Stimulation Gesamt.xlsx]Gesamt'!$A$5:$A$185</c:f>
              <c:numCache>
                <c:formatCode>General</c:formatCode>
                <c:ptCount val="18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</c:numCache>
            </c:numRef>
          </c:cat>
          <c:val>
            <c:numRef>
              <c:f>'[44B0min-Gesamt^MStatistik NEU.xlsx]#2 kurve'!$AP$30:$AP$185</c:f>
              <c:numCache>
                <c:formatCode>General</c:formatCode>
                <c:ptCount val="156"/>
                <c:pt idx="0">
                  <c:v>0.65876575896611078</c:v>
                </c:pt>
                <c:pt idx="1">
                  <c:v>0.65937601052742645</c:v>
                </c:pt>
                <c:pt idx="2">
                  <c:v>0.66285458563992339</c:v>
                </c:pt>
                <c:pt idx="3">
                  <c:v>0.66014724344720566</c:v>
                </c:pt>
                <c:pt idx="4">
                  <c:v>0.65772411643587403</c:v>
                </c:pt>
                <c:pt idx="5">
                  <c:v>0.657987914421584</c:v>
                </c:pt>
                <c:pt idx="6">
                  <c:v>0.65637076223632151</c:v>
                </c:pt>
                <c:pt idx="7">
                  <c:v>0.67109152322216059</c:v>
                </c:pt>
                <c:pt idx="8">
                  <c:v>0.78743601365510496</c:v>
                </c:pt>
                <c:pt idx="9">
                  <c:v>0.89865970558110186</c:v>
                </c:pt>
                <c:pt idx="10">
                  <c:v>0.93158321064499328</c:v>
                </c:pt>
                <c:pt idx="11">
                  <c:v>0.92890216585494789</c:v>
                </c:pt>
                <c:pt idx="12">
                  <c:v>0.94638986987395057</c:v>
                </c:pt>
                <c:pt idx="13">
                  <c:v>0.94504485367711433</c:v>
                </c:pt>
                <c:pt idx="14">
                  <c:v>0.95224915999198834</c:v>
                </c:pt>
                <c:pt idx="15">
                  <c:v>0.95358346609317646</c:v>
                </c:pt>
                <c:pt idx="16">
                  <c:v>0.95214064724108693</c:v>
                </c:pt>
                <c:pt idx="17">
                  <c:v>0.95900728002827773</c:v>
                </c:pt>
                <c:pt idx="18">
                  <c:v>0.95641606671669455</c:v>
                </c:pt>
                <c:pt idx="19">
                  <c:v>0.96011512849204683</c:v>
                </c:pt>
                <c:pt idx="20">
                  <c:v>0.95869462350557089</c:v>
                </c:pt>
                <c:pt idx="21">
                  <c:v>0.96279879298153681</c:v>
                </c:pt>
                <c:pt idx="22">
                  <c:v>0.95760061064952073</c:v>
                </c:pt>
                <c:pt idx="23">
                  <c:v>0.957808250559959</c:v>
                </c:pt>
                <c:pt idx="24">
                  <c:v>0.95700884994023283</c:v>
                </c:pt>
                <c:pt idx="25">
                  <c:v>0.95751478067871543</c:v>
                </c:pt>
                <c:pt idx="26">
                  <c:v>0.9522271289628641</c:v>
                </c:pt>
                <c:pt idx="27">
                  <c:v>0.95718977357701407</c:v>
                </c:pt>
                <c:pt idx="28">
                  <c:v>0.95497755235534754</c:v>
                </c:pt>
                <c:pt idx="29">
                  <c:v>0.95755072163182975</c:v>
                </c:pt>
                <c:pt idx="30">
                  <c:v>0.95574128199768049</c:v>
                </c:pt>
                <c:pt idx="31">
                  <c:v>0.94831077488837867</c:v>
                </c:pt>
                <c:pt idx="32">
                  <c:v>0.95443445890056922</c:v>
                </c:pt>
                <c:pt idx="33">
                  <c:v>0.95680082016448131</c:v>
                </c:pt>
                <c:pt idx="34">
                  <c:v>0.9552169787480197</c:v>
                </c:pt>
                <c:pt idx="35">
                  <c:v>0.95771238335915954</c:v>
                </c:pt>
                <c:pt idx="36">
                  <c:v>0.95603832746550144</c:v>
                </c:pt>
                <c:pt idx="37">
                  <c:v>0.96460904997245855</c:v>
                </c:pt>
                <c:pt idx="38">
                  <c:v>0.95059637726762836</c:v>
                </c:pt>
                <c:pt idx="39">
                  <c:v>0.95287717216545476</c:v>
                </c:pt>
                <c:pt idx="40">
                  <c:v>0.95954063949317492</c:v>
                </c:pt>
                <c:pt idx="41">
                  <c:v>0.95612712686181545</c:v>
                </c:pt>
                <c:pt idx="42">
                  <c:v>0.95817737404261705</c:v>
                </c:pt>
                <c:pt idx="43">
                  <c:v>0.95765985017549127</c:v>
                </c:pt>
                <c:pt idx="44">
                  <c:v>0.95345961539184154</c:v>
                </c:pt>
                <c:pt idx="45">
                  <c:v>0.95677534392692576</c:v>
                </c:pt>
                <c:pt idx="46">
                  <c:v>0.95748092365063842</c:v>
                </c:pt>
                <c:pt idx="47">
                  <c:v>0.95904699832797757</c:v>
                </c:pt>
                <c:pt idx="48">
                  <c:v>0.95528397581386615</c:v>
                </c:pt>
                <c:pt idx="49">
                  <c:v>0.95108019233644181</c:v>
                </c:pt>
                <c:pt idx="50">
                  <c:v>0.96067518097870397</c:v>
                </c:pt>
                <c:pt idx="51">
                  <c:v>0.96489791892852383</c:v>
                </c:pt>
                <c:pt idx="52">
                  <c:v>0.95851711521996796</c:v>
                </c:pt>
                <c:pt idx="53">
                  <c:v>0.95167790282645792</c:v>
                </c:pt>
                <c:pt idx="54">
                  <c:v>0.95576429287221154</c:v>
                </c:pt>
                <c:pt idx="55">
                  <c:v>0.95340757600223658</c:v>
                </c:pt>
                <c:pt idx="56">
                  <c:v>0.96025783071217241</c:v>
                </c:pt>
                <c:pt idx="57">
                  <c:v>0.95157264925780594</c:v>
                </c:pt>
                <c:pt idx="58">
                  <c:v>0.95581774364700456</c:v>
                </c:pt>
                <c:pt idx="59">
                  <c:v>0.95028203757945207</c:v>
                </c:pt>
                <c:pt idx="60">
                  <c:v>0.95143888230475682</c:v>
                </c:pt>
                <c:pt idx="61">
                  <c:v>0.94601167020034815</c:v>
                </c:pt>
                <c:pt idx="62">
                  <c:v>0.946359812557518</c:v>
                </c:pt>
                <c:pt idx="63">
                  <c:v>0.95710427101026785</c:v>
                </c:pt>
                <c:pt idx="64">
                  <c:v>0.94503118863297131</c:v>
                </c:pt>
                <c:pt idx="65">
                  <c:v>0.95217301616953887</c:v>
                </c:pt>
                <c:pt idx="66">
                  <c:v>0.95468856874021946</c:v>
                </c:pt>
                <c:pt idx="67">
                  <c:v>0.94806310281607198</c:v>
                </c:pt>
                <c:pt idx="68">
                  <c:v>0.93966840345060254</c:v>
                </c:pt>
                <c:pt idx="69">
                  <c:v>0.94209629189575828</c:v>
                </c:pt>
                <c:pt idx="70">
                  <c:v>0.93752413439061955</c:v>
                </c:pt>
                <c:pt idx="71">
                  <c:v>0.94355861947306319</c:v>
                </c:pt>
                <c:pt idx="72">
                  <c:v>0.95023773738375084</c:v>
                </c:pt>
                <c:pt idx="73">
                  <c:v>0.93301032986901933</c:v>
                </c:pt>
                <c:pt idx="74">
                  <c:v>0.94036944995736549</c:v>
                </c:pt>
                <c:pt idx="75">
                  <c:v>0.94155984234955759</c:v>
                </c:pt>
                <c:pt idx="76">
                  <c:v>0.93707528664740802</c:v>
                </c:pt>
                <c:pt idx="77">
                  <c:v>0.93649256079242105</c:v>
                </c:pt>
                <c:pt idx="78">
                  <c:v>0.93481657888631231</c:v>
                </c:pt>
                <c:pt idx="79">
                  <c:v>0.92901754097505151</c:v>
                </c:pt>
                <c:pt idx="80">
                  <c:v>0.93264772624861336</c:v>
                </c:pt>
                <c:pt idx="81">
                  <c:v>0.93214912117877546</c:v>
                </c:pt>
                <c:pt idx="82">
                  <c:v>0.93316552108174666</c:v>
                </c:pt>
                <c:pt idx="83">
                  <c:v>0.92365889241236809</c:v>
                </c:pt>
                <c:pt idx="84">
                  <c:v>0.93039864519357218</c:v>
                </c:pt>
                <c:pt idx="85">
                  <c:v>0.92727449823829167</c:v>
                </c:pt>
                <c:pt idx="86">
                  <c:v>0.92814961753040848</c:v>
                </c:pt>
                <c:pt idx="87">
                  <c:v>0.91907313307800664</c:v>
                </c:pt>
                <c:pt idx="88">
                  <c:v>0.92515259581733134</c:v>
                </c:pt>
                <c:pt idx="89">
                  <c:v>0.91869401485061575</c:v>
                </c:pt>
                <c:pt idx="90">
                  <c:v>0.92264711086738704</c:v>
                </c:pt>
                <c:pt idx="91">
                  <c:v>0.92075174938764615</c:v>
                </c:pt>
                <c:pt idx="92">
                  <c:v>0.91331664218655484</c:v>
                </c:pt>
                <c:pt idx="93">
                  <c:v>0.91944302850435855</c:v>
                </c:pt>
                <c:pt idx="94">
                  <c:v>0.91459116764869053</c:v>
                </c:pt>
                <c:pt idx="95">
                  <c:v>0.91127229038297797</c:v>
                </c:pt>
                <c:pt idx="96">
                  <c:v>0.91202343632299843</c:v>
                </c:pt>
                <c:pt idx="97">
                  <c:v>0.90990988120457017</c:v>
                </c:pt>
                <c:pt idx="98">
                  <c:v>0.90888615993585209</c:v>
                </c:pt>
                <c:pt idx="99">
                  <c:v>0.90804579953358577</c:v>
                </c:pt>
                <c:pt idx="100">
                  <c:v>0.90262586231499342</c:v>
                </c:pt>
                <c:pt idx="101">
                  <c:v>0.90341367077938051</c:v>
                </c:pt>
                <c:pt idx="102">
                  <c:v>0.89899011711968813</c:v>
                </c:pt>
                <c:pt idx="103">
                  <c:v>0.89737650049875428</c:v>
                </c:pt>
                <c:pt idx="104">
                  <c:v>0.89626461716582806</c:v>
                </c:pt>
                <c:pt idx="105">
                  <c:v>0.90606790773293833</c:v>
                </c:pt>
                <c:pt idx="106">
                  <c:v>0.89808537393903154</c:v>
                </c:pt>
                <c:pt idx="107">
                  <c:v>0.89904549091951591</c:v>
                </c:pt>
                <c:pt idx="108">
                  <c:v>0.89291605435750521</c:v>
                </c:pt>
                <c:pt idx="109">
                  <c:v>0.89536685597073173</c:v>
                </c:pt>
                <c:pt idx="110">
                  <c:v>0.8952900930675417</c:v>
                </c:pt>
                <c:pt idx="111">
                  <c:v>0.89362335827400508</c:v>
                </c:pt>
                <c:pt idx="112">
                  <c:v>0.89119698526481406</c:v>
                </c:pt>
                <c:pt idx="113">
                  <c:v>0.88879566113267461</c:v>
                </c:pt>
                <c:pt idx="114">
                  <c:v>0.88847645667899178</c:v>
                </c:pt>
                <c:pt idx="115">
                  <c:v>0.88503363567312909</c:v>
                </c:pt>
                <c:pt idx="116">
                  <c:v>0.89178689709460734</c:v>
                </c:pt>
                <c:pt idx="117">
                  <c:v>0.88480039334603944</c:v>
                </c:pt>
                <c:pt idx="118">
                  <c:v>0.8780337391558265</c:v>
                </c:pt>
                <c:pt idx="119">
                  <c:v>0.88184128281549734</c:v>
                </c:pt>
                <c:pt idx="120">
                  <c:v>0.87933448712654083</c:v>
                </c:pt>
                <c:pt idx="121">
                  <c:v>0.88206068037370966</c:v>
                </c:pt>
                <c:pt idx="122">
                  <c:v>0.87392341346602975</c:v>
                </c:pt>
                <c:pt idx="123">
                  <c:v>0.88218594353225521</c:v>
                </c:pt>
                <c:pt idx="124">
                  <c:v>0.87384205517174796</c:v>
                </c:pt>
                <c:pt idx="125">
                  <c:v>0.87263926701125694</c:v>
                </c:pt>
                <c:pt idx="126">
                  <c:v>0.87568954067700355</c:v>
                </c:pt>
                <c:pt idx="127">
                  <c:v>0.86523959041821308</c:v>
                </c:pt>
                <c:pt idx="128">
                  <c:v>0.86590698655556886</c:v>
                </c:pt>
                <c:pt idx="129">
                  <c:v>0.87264569481410881</c:v>
                </c:pt>
                <c:pt idx="130">
                  <c:v>0.86591405213404227</c:v>
                </c:pt>
                <c:pt idx="131">
                  <c:v>0.86310154812125606</c:v>
                </c:pt>
                <c:pt idx="132">
                  <c:v>0.86511552394567603</c:v>
                </c:pt>
                <c:pt idx="133">
                  <c:v>0.8621917731073746</c:v>
                </c:pt>
                <c:pt idx="134">
                  <c:v>0.86021979947779192</c:v>
                </c:pt>
                <c:pt idx="135">
                  <c:v>0.86195891034639815</c:v>
                </c:pt>
                <c:pt idx="136">
                  <c:v>0.85751854251030069</c:v>
                </c:pt>
                <c:pt idx="137">
                  <c:v>0.85826760703552807</c:v>
                </c:pt>
                <c:pt idx="138">
                  <c:v>0.8557856756176947</c:v>
                </c:pt>
                <c:pt idx="139">
                  <c:v>0.85412024755330351</c:v>
                </c:pt>
                <c:pt idx="140">
                  <c:v>0.84991291598404406</c:v>
                </c:pt>
                <c:pt idx="141">
                  <c:v>0.85368702451785639</c:v>
                </c:pt>
                <c:pt idx="142">
                  <c:v>0.85331951026865582</c:v>
                </c:pt>
                <c:pt idx="143">
                  <c:v>0.84674886903108681</c:v>
                </c:pt>
                <c:pt idx="144">
                  <c:v>0.85107627138528685</c:v>
                </c:pt>
                <c:pt idx="145">
                  <c:v>0.84495959916018515</c:v>
                </c:pt>
                <c:pt idx="146">
                  <c:v>0.84536890737516501</c:v>
                </c:pt>
                <c:pt idx="147">
                  <c:v>0.84539542908637644</c:v>
                </c:pt>
                <c:pt idx="148">
                  <c:v>0.84099207587778912</c:v>
                </c:pt>
                <c:pt idx="149">
                  <c:v>0.84408322173240569</c:v>
                </c:pt>
                <c:pt idx="150">
                  <c:v>0.84811045069815572</c:v>
                </c:pt>
                <c:pt idx="151">
                  <c:v>0.84129123092366842</c:v>
                </c:pt>
                <c:pt idx="152">
                  <c:v>0.84546495659832188</c:v>
                </c:pt>
                <c:pt idx="153">
                  <c:v>0.83708218062908857</c:v>
                </c:pt>
                <c:pt idx="154">
                  <c:v>0.8455209725329641</c:v>
                </c:pt>
                <c:pt idx="155">
                  <c:v>0.83346536560457507</c:v>
                </c:pt>
              </c:numCache>
            </c:numRef>
          </c:val>
          <c:smooth val="0"/>
        </c:ser>
        <c:ser>
          <c:idx val="1"/>
          <c:order val="2"/>
          <c:tx>
            <c:v>#44 25%, nhs-prestimulated cells</c:v>
          </c:tx>
          <c:spPr>
            <a:ln w="28575" cap="rnd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'[44B-Stimulation Gesamt.xlsx]Gesamt'!$A$5:$A$185</c:f>
              <c:numCache>
                <c:formatCode>General</c:formatCode>
                <c:ptCount val="18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</c:numCache>
            </c:numRef>
          </c:cat>
          <c:val>
            <c:numRef>
              <c:f>'[44B-NHS-vorstimuliert-Gesamt.xlsx]#1 Kurve'!$AJ$30:$AJ$185</c:f>
              <c:numCache>
                <c:formatCode>General</c:formatCode>
                <c:ptCount val="156"/>
                <c:pt idx="0">
                  <c:v>0.62306778536827434</c:v>
                </c:pt>
                <c:pt idx="1">
                  <c:v>0.62952672156305267</c:v>
                </c:pt>
                <c:pt idx="2">
                  <c:v>0.62801587499704936</c:v>
                </c:pt>
                <c:pt idx="3">
                  <c:v>0.62329644271114137</c:v>
                </c:pt>
                <c:pt idx="4">
                  <c:v>0.62344745821352932</c:v>
                </c:pt>
                <c:pt idx="5">
                  <c:v>0.62127167163856178</c:v>
                </c:pt>
                <c:pt idx="6">
                  <c:v>0.62279777034826223</c:v>
                </c:pt>
                <c:pt idx="7">
                  <c:v>0.64040838754165741</c:v>
                </c:pt>
                <c:pt idx="8">
                  <c:v>0.73747219834291888</c:v>
                </c:pt>
                <c:pt idx="9">
                  <c:v>0.92713900784176384</c:v>
                </c:pt>
                <c:pt idx="10">
                  <c:v>0.99707843588898903</c:v>
                </c:pt>
                <c:pt idx="11">
                  <c:v>1.0250536449452945</c:v>
                </c:pt>
                <c:pt idx="12">
                  <c:v>1.0171398850163331</c:v>
                </c:pt>
                <c:pt idx="13">
                  <c:v>1.0278310858239539</c:v>
                </c:pt>
                <c:pt idx="14">
                  <c:v>1.0244161703059493</c:v>
                </c:pt>
                <c:pt idx="15">
                  <c:v>1.0334342643667283</c:v>
                </c:pt>
                <c:pt idx="16">
                  <c:v>1.0375039492857978</c:v>
                </c:pt>
                <c:pt idx="17">
                  <c:v>1.0448139732263755</c:v>
                </c:pt>
                <c:pt idx="18">
                  <c:v>1.0507694978823201</c:v>
                </c:pt>
                <c:pt idx="19">
                  <c:v>1.0427317809301166</c:v>
                </c:pt>
                <c:pt idx="20">
                  <c:v>1.0409187750458913</c:v>
                </c:pt>
                <c:pt idx="21">
                  <c:v>1.0375099760342008</c:v>
                </c:pt>
                <c:pt idx="22">
                  <c:v>1.0442602437863313</c:v>
                </c:pt>
                <c:pt idx="23">
                  <c:v>1.045797619805336</c:v>
                </c:pt>
                <c:pt idx="24">
                  <c:v>1.038838653417286</c:v>
                </c:pt>
                <c:pt idx="25">
                  <c:v>1.0451972640785259</c:v>
                </c:pt>
                <c:pt idx="26">
                  <c:v>1.041210313433149</c:v>
                </c:pt>
                <c:pt idx="27">
                  <c:v>1.0407359611082976</c:v>
                </c:pt>
                <c:pt idx="28">
                  <c:v>1.0401282074723681</c:v>
                </c:pt>
                <c:pt idx="29">
                  <c:v>1.0347886425437016</c:v>
                </c:pt>
                <c:pt idx="30">
                  <c:v>1.0312660385530672</c:v>
                </c:pt>
                <c:pt idx="31">
                  <c:v>1.0275901224120105</c:v>
                </c:pt>
                <c:pt idx="32">
                  <c:v>1.0312486185103495</c:v>
                </c:pt>
                <c:pt idx="33">
                  <c:v>1.0200031954144275</c:v>
                </c:pt>
                <c:pt idx="34">
                  <c:v>1.0238613067430771</c:v>
                </c:pt>
                <c:pt idx="35">
                  <c:v>1.0210031218398703</c:v>
                </c:pt>
                <c:pt idx="36">
                  <c:v>1.0169758790279133</c:v>
                </c:pt>
                <c:pt idx="37">
                  <c:v>1.0084710832140784</c:v>
                </c:pt>
                <c:pt idx="38">
                  <c:v>1.0120557196698037</c:v>
                </c:pt>
                <c:pt idx="39">
                  <c:v>1.0027785323877332</c:v>
                </c:pt>
                <c:pt idx="40">
                  <c:v>1.0001695277528044</c:v>
                </c:pt>
                <c:pt idx="41">
                  <c:v>1.0052919888743614</c:v>
                </c:pt>
                <c:pt idx="42">
                  <c:v>0.99899427924343664</c:v>
                </c:pt>
                <c:pt idx="43">
                  <c:v>1.0019518030677899</c:v>
                </c:pt>
                <c:pt idx="44">
                  <c:v>0.99010444706318135</c:v>
                </c:pt>
                <c:pt idx="45">
                  <c:v>0.98145682218038033</c:v>
                </c:pt>
                <c:pt idx="46">
                  <c:v>0.98367254249506531</c:v>
                </c:pt>
                <c:pt idx="47">
                  <c:v>0.98706225626182953</c:v>
                </c:pt>
                <c:pt idx="48">
                  <c:v>0.97399916835433376</c:v>
                </c:pt>
                <c:pt idx="49">
                  <c:v>0.97208944254863294</c:v>
                </c:pt>
                <c:pt idx="50">
                  <c:v>0.97198033200949285</c:v>
                </c:pt>
                <c:pt idx="51">
                  <c:v>0.95701637763244807</c:v>
                </c:pt>
                <c:pt idx="52">
                  <c:v>0.95258658328758727</c:v>
                </c:pt>
                <c:pt idx="53">
                  <c:v>0.95366437902620804</c:v>
                </c:pt>
                <c:pt idx="54">
                  <c:v>0.94038207692806008</c:v>
                </c:pt>
                <c:pt idx="55">
                  <c:v>0.94817227349951283</c:v>
                </c:pt>
                <c:pt idx="56">
                  <c:v>0.93388118824367583</c:v>
                </c:pt>
                <c:pt idx="57">
                  <c:v>0.92488226127941386</c:v>
                </c:pt>
                <c:pt idx="58">
                  <c:v>0.92394622007886984</c:v>
                </c:pt>
                <c:pt idx="59">
                  <c:v>0.92506373792882857</c:v>
                </c:pt>
                <c:pt idx="60">
                  <c:v>0.91523130409768949</c:v>
                </c:pt>
                <c:pt idx="61">
                  <c:v>0.91008827638080847</c:v>
                </c:pt>
                <c:pt idx="62">
                  <c:v>0.90379139078981519</c:v>
                </c:pt>
                <c:pt idx="63">
                  <c:v>0.89862900544724877</c:v>
                </c:pt>
                <c:pt idx="64">
                  <c:v>0.89937620852016553</c:v>
                </c:pt>
                <c:pt idx="65">
                  <c:v>0.88603920237019518</c:v>
                </c:pt>
                <c:pt idx="66">
                  <c:v>0.88748985506971922</c:v>
                </c:pt>
                <c:pt idx="67">
                  <c:v>0.88194035085569444</c:v>
                </c:pt>
                <c:pt idx="68">
                  <c:v>0.87770978097365027</c:v>
                </c:pt>
                <c:pt idx="69">
                  <c:v>0.86956928212248241</c:v>
                </c:pt>
                <c:pt idx="70">
                  <c:v>0.86921397219620655</c:v>
                </c:pt>
                <c:pt idx="71">
                  <c:v>0.86702083716940226</c:v>
                </c:pt>
                <c:pt idx="72">
                  <c:v>0.85884554159306059</c:v>
                </c:pt>
                <c:pt idx="73">
                  <c:v>0.85426540810603169</c:v>
                </c:pt>
                <c:pt idx="74">
                  <c:v>0.85318713137853142</c:v>
                </c:pt>
                <c:pt idx="75">
                  <c:v>0.84751611546881156</c:v>
                </c:pt>
                <c:pt idx="76">
                  <c:v>0.84702632317994642</c:v>
                </c:pt>
                <c:pt idx="77">
                  <c:v>0.84452033104041679</c:v>
                </c:pt>
                <c:pt idx="78">
                  <c:v>0.84088020640844963</c:v>
                </c:pt>
                <c:pt idx="79">
                  <c:v>0.83244533336946536</c:v>
                </c:pt>
                <c:pt idx="80">
                  <c:v>0.83253298252670538</c:v>
                </c:pt>
                <c:pt idx="81">
                  <c:v>0.83098644487513129</c:v>
                </c:pt>
                <c:pt idx="82">
                  <c:v>0.82361796581365754</c:v>
                </c:pt>
                <c:pt idx="83">
                  <c:v>0.83106342578607972</c:v>
                </c:pt>
                <c:pt idx="84">
                  <c:v>0.82461521942149463</c:v>
                </c:pt>
                <c:pt idx="85">
                  <c:v>0.82275198746801914</c:v>
                </c:pt>
                <c:pt idx="86">
                  <c:v>0.8220047638179715</c:v>
                </c:pt>
                <c:pt idx="87">
                  <c:v>0.81833965900344119</c:v>
                </c:pt>
                <c:pt idx="88">
                  <c:v>0.8192593159112751</c:v>
                </c:pt>
                <c:pt idx="89">
                  <c:v>0.81695353738572796</c:v>
                </c:pt>
                <c:pt idx="90">
                  <c:v>0.81039722418188087</c:v>
                </c:pt>
                <c:pt idx="91">
                  <c:v>0.80849561206964438</c:v>
                </c:pt>
                <c:pt idx="92">
                  <c:v>0.81311511537047354</c:v>
                </c:pt>
                <c:pt idx="93">
                  <c:v>0.80849225437158634</c:v>
                </c:pt>
                <c:pt idx="94">
                  <c:v>0.80666454445172231</c:v>
                </c:pt>
                <c:pt idx="95">
                  <c:v>0.80399159080193638</c:v>
                </c:pt>
                <c:pt idx="96">
                  <c:v>0.80542909999026169</c:v>
                </c:pt>
                <c:pt idx="97">
                  <c:v>0.80745817393019126</c:v>
                </c:pt>
                <c:pt idx="98">
                  <c:v>0.80310861986821747</c:v>
                </c:pt>
                <c:pt idx="99">
                  <c:v>0.79496291487034054</c:v>
                </c:pt>
                <c:pt idx="100">
                  <c:v>0.80347546284892291</c:v>
                </c:pt>
                <c:pt idx="101">
                  <c:v>0.80073520628940109</c:v>
                </c:pt>
                <c:pt idx="102">
                  <c:v>0.79682319585070471</c:v>
                </c:pt>
                <c:pt idx="103">
                  <c:v>0.79255138594743324</c:v>
                </c:pt>
                <c:pt idx="104">
                  <c:v>0.7945909339258681</c:v>
                </c:pt>
                <c:pt idx="105">
                  <c:v>0.79852417786642826</c:v>
                </c:pt>
                <c:pt idx="106">
                  <c:v>0.79915353132086475</c:v>
                </c:pt>
                <c:pt idx="107">
                  <c:v>0.7913930843907746</c:v>
                </c:pt>
                <c:pt idx="108">
                  <c:v>0.7913720865278363</c:v>
                </c:pt>
                <c:pt idx="109">
                  <c:v>0.79335562516321001</c:v>
                </c:pt>
                <c:pt idx="110">
                  <c:v>0.79336916151601011</c:v>
                </c:pt>
                <c:pt idx="111">
                  <c:v>0.79578502716025379</c:v>
                </c:pt>
                <c:pt idx="112">
                  <c:v>0.79152788677261621</c:v>
                </c:pt>
                <c:pt idx="113">
                  <c:v>0.79373820360484193</c:v>
                </c:pt>
                <c:pt idx="114">
                  <c:v>0.7914770579616075</c:v>
                </c:pt>
                <c:pt idx="115">
                  <c:v>0.79163167725657158</c:v>
                </c:pt>
                <c:pt idx="116">
                  <c:v>0.79161236547452996</c:v>
                </c:pt>
                <c:pt idx="117">
                  <c:v>0.78585517805626282</c:v>
                </c:pt>
                <c:pt idx="118">
                  <c:v>0.79030617744548903</c:v>
                </c:pt>
                <c:pt idx="119">
                  <c:v>0.79171812337171654</c:v>
                </c:pt>
                <c:pt idx="120">
                  <c:v>0.78848246057706495</c:v>
                </c:pt>
                <c:pt idx="121">
                  <c:v>0.79534523704474502</c:v>
                </c:pt>
                <c:pt idx="122">
                  <c:v>0.78812001872622839</c:v>
                </c:pt>
                <c:pt idx="123">
                  <c:v>0.78478501851065985</c:v>
                </c:pt>
                <c:pt idx="124">
                  <c:v>0.79018365521750733</c:v>
                </c:pt>
                <c:pt idx="125">
                  <c:v>0.7868103302405679</c:v>
                </c:pt>
                <c:pt idx="126">
                  <c:v>0.79087360005905782</c:v>
                </c:pt>
                <c:pt idx="127">
                  <c:v>0.79218035461428393</c:v>
                </c:pt>
                <c:pt idx="128">
                  <c:v>0.79691447196480036</c:v>
                </c:pt>
                <c:pt idx="129">
                  <c:v>0.79161275588344115</c:v>
                </c:pt>
                <c:pt idx="130">
                  <c:v>0.79465038289809653</c:v>
                </c:pt>
                <c:pt idx="131">
                  <c:v>0.79291712657595248</c:v>
                </c:pt>
                <c:pt idx="132">
                  <c:v>0.79776996866497241</c:v>
                </c:pt>
                <c:pt idx="133">
                  <c:v>0.79447443565605724</c:v>
                </c:pt>
                <c:pt idx="134">
                  <c:v>0.79544557187065756</c:v>
                </c:pt>
                <c:pt idx="135">
                  <c:v>0.79229961837477036</c:v>
                </c:pt>
                <c:pt idx="136">
                  <c:v>0.79215286791525397</c:v>
                </c:pt>
                <c:pt idx="137">
                  <c:v>0.79509710886368024</c:v>
                </c:pt>
                <c:pt idx="138">
                  <c:v>0.7980889359146297</c:v>
                </c:pt>
                <c:pt idx="139">
                  <c:v>0.79142635275638784</c:v>
                </c:pt>
                <c:pt idx="140">
                  <c:v>0.79788524412647488</c:v>
                </c:pt>
                <c:pt idx="141">
                  <c:v>0.79844947343301242</c:v>
                </c:pt>
                <c:pt idx="142">
                  <c:v>0.7938990411879977</c:v>
                </c:pt>
                <c:pt idx="143">
                  <c:v>0.79378497741330134</c:v>
                </c:pt>
                <c:pt idx="144">
                  <c:v>0.80014341192455407</c:v>
                </c:pt>
                <c:pt idx="145">
                  <c:v>0.79807733523674651</c:v>
                </c:pt>
                <c:pt idx="146">
                  <c:v>0.80452882118936841</c:v>
                </c:pt>
                <c:pt idx="147">
                  <c:v>0.80136994251220384</c:v>
                </c:pt>
                <c:pt idx="148">
                  <c:v>0.80309618255611637</c:v>
                </c:pt>
                <c:pt idx="149">
                  <c:v>0.80008324750117776</c:v>
                </c:pt>
                <c:pt idx="150">
                  <c:v>0.80252970715878957</c:v>
                </c:pt>
                <c:pt idx="151">
                  <c:v>0.79817382691669703</c:v>
                </c:pt>
                <c:pt idx="152">
                  <c:v>0.79888554388404398</c:v>
                </c:pt>
                <c:pt idx="153">
                  <c:v>0.80489639976730099</c:v>
                </c:pt>
                <c:pt idx="154">
                  <c:v>0.8055261877726877</c:v>
                </c:pt>
                <c:pt idx="155">
                  <c:v>0.80234821665231759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884784"/>
        <c:axId val="150882432"/>
      </c:lineChart>
      <c:catAx>
        <c:axId val="150884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0882432"/>
        <c:crosses val="autoZero"/>
        <c:auto val="1"/>
        <c:lblAlgn val="ctr"/>
        <c:lblOffset val="100"/>
        <c:tickLblSkip val="30"/>
        <c:tickMarkSkip val="60"/>
        <c:noMultiLvlLbl val="0"/>
      </c:catAx>
      <c:valAx>
        <c:axId val="150882432"/>
        <c:scaling>
          <c:orientation val="minMax"/>
          <c:max val="1.100000000000000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088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41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07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24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02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27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06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04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20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10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37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93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9AA7-016F-4B9B-ACF6-4AF7DB879961}" type="datetimeFigureOut">
              <a:rPr lang="de-DE" smtClean="0"/>
              <a:t>18.02.2015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370B-14C6-4BB9-8BC6-E5443BFB88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48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103" y="117248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1000" dirty="0" smtClean="0"/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de-DE" sz="3600" dirty="0" smtClean="0"/>
              <a:t>Einfluss des Serums von Patienten mit feuchter AMD</a:t>
            </a:r>
          </a:p>
          <a:p>
            <a:pPr marL="0" indent="0" algn="ctr">
              <a:buNone/>
            </a:pPr>
            <a:r>
              <a:rPr lang="de-DE" sz="3600" dirty="0" smtClean="0"/>
              <a:t>auf ARPE-19 Zellen</a:t>
            </a:r>
          </a:p>
          <a:p>
            <a:pPr marL="0" indent="0" algn="ctr">
              <a:buNone/>
            </a:pPr>
            <a:endParaRPr lang="de-DE" sz="3600" dirty="0"/>
          </a:p>
          <a:p>
            <a:pPr algn="ctr">
              <a:buFontTx/>
              <a:buChar char="-"/>
            </a:pPr>
            <a:r>
              <a:rPr lang="de-DE" sz="2000" dirty="0" smtClean="0"/>
              <a:t>bisherige Ergebnisse -</a:t>
            </a:r>
          </a:p>
          <a:p>
            <a:pPr marL="0" indent="0" algn="ctr">
              <a:buNone/>
            </a:pPr>
            <a:endParaRPr lang="de-DE" sz="2000" dirty="0"/>
          </a:p>
          <a:p>
            <a:pPr marL="0" indent="0" algn="ctr">
              <a:buNone/>
            </a:pPr>
            <a:endParaRPr lang="de-DE" sz="2000" dirty="0" smtClean="0"/>
          </a:p>
          <a:p>
            <a:pPr marL="0" indent="0" algn="ctr">
              <a:buNone/>
            </a:pPr>
            <a:r>
              <a:rPr lang="de-DE" sz="2000" dirty="0" smtClean="0"/>
              <a:t>Catharina Busch</a:t>
            </a:r>
            <a:endParaRPr lang="de-DE" sz="2000" dirty="0"/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endParaRPr lang="de-DE" sz="2000" dirty="0"/>
          </a:p>
          <a:p>
            <a:pPr marL="0" indent="0" algn="ctr">
              <a:buNone/>
            </a:pP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39423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2476" y="784"/>
            <a:ext cx="667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Frühphase – maximale intrazelluläre Calciumkonzentration (Peak) II</a:t>
            </a:r>
            <a:endParaRPr lang="de-DE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6" y="844510"/>
            <a:ext cx="5991225" cy="4800600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 flipV="1">
            <a:off x="1756514" y="1448548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2154832" y="122271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2274709" y="2016217"/>
            <a:ext cx="118872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686831" y="180907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cxnSp>
        <p:nvCxnSpPr>
          <p:cNvPr id="8" name="Gerader Verbinder 7"/>
          <p:cNvCxnSpPr/>
          <p:nvPr/>
        </p:nvCxnSpPr>
        <p:spPr>
          <a:xfrm flipV="1">
            <a:off x="2943552" y="1436425"/>
            <a:ext cx="118872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332345" y="1201071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4121000" y="2323787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203431" y="215495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2939675" y="233071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001696" y="215060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1753172" y="2330716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808326" y="214872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3933604" y="48018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89215" y="47949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471497" y="478850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416532" y="48018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172143" y="47949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954425" y="478850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1751176" y="1173145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870705" y="94689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2236473" y="1725943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232177" y="149969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46" y="844510"/>
            <a:ext cx="5991225" cy="4800600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9564504" y="482052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113925" y="481820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327491" y="48320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051534" y="482052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600955" y="481820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8814521" y="48320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3" name="Gerader Verbinder 32"/>
          <p:cNvCxnSpPr/>
          <p:nvPr/>
        </p:nvCxnSpPr>
        <p:spPr>
          <a:xfrm flipV="1">
            <a:off x="7434727" y="1863483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7833045" y="1637654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5" name="Gerader Verbinder 34"/>
          <p:cNvCxnSpPr/>
          <p:nvPr/>
        </p:nvCxnSpPr>
        <p:spPr>
          <a:xfrm flipV="1">
            <a:off x="7434727" y="1215820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497106" y="98957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37" name="Gerader Verbinder 36"/>
          <p:cNvCxnSpPr/>
          <p:nvPr/>
        </p:nvCxnSpPr>
        <p:spPr>
          <a:xfrm flipV="1">
            <a:off x="7875308" y="1490197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937687" y="1263949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39" name="Gerader Verbinder 38"/>
          <p:cNvCxnSpPr/>
          <p:nvPr/>
        </p:nvCxnSpPr>
        <p:spPr>
          <a:xfrm flipV="1">
            <a:off x="8646473" y="1853942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9044791" y="1628113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sp>
        <p:nvSpPr>
          <p:cNvPr id="41" name="Textfeld 40"/>
          <p:cNvSpPr txBox="1"/>
          <p:nvPr/>
        </p:nvSpPr>
        <p:spPr>
          <a:xfrm>
            <a:off x="9871521" y="207364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42" name="Textfeld 41"/>
          <p:cNvSpPr txBox="1"/>
          <p:nvPr/>
        </p:nvSpPr>
        <p:spPr>
          <a:xfrm>
            <a:off x="8669786" y="206929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7421262" y="2256327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7476416" y="206741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8594062" y="2252166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V="1">
            <a:off x="9817648" y="2250234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feil nach rechts 46"/>
          <p:cNvSpPr/>
          <p:nvPr/>
        </p:nvSpPr>
        <p:spPr>
          <a:xfrm>
            <a:off x="493413" y="5650488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/>
          <p:cNvSpPr txBox="1"/>
          <p:nvPr/>
        </p:nvSpPr>
        <p:spPr>
          <a:xfrm>
            <a:off x="952045" y="5602981"/>
            <a:ext cx="11317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Rauchen geht wie auch das Tragen mind. eines CFH-</a:t>
            </a:r>
            <a:r>
              <a:rPr lang="de-DE" sz="1600" dirty="0" err="1" smtClean="0"/>
              <a:t>Riskallels</a:t>
            </a:r>
            <a:r>
              <a:rPr lang="de-DE" sz="1600" dirty="0" smtClean="0"/>
              <a:t> einher mit einem stärkeren initialen Calciumanstiegs in ARPE-19 Zellen</a:t>
            </a:r>
            <a:endParaRPr lang="de-DE" sz="1600" dirty="0"/>
          </a:p>
        </p:txBody>
      </p:sp>
      <p:sp>
        <p:nvSpPr>
          <p:cNvPr id="49" name="Pfeil nach rechts 48"/>
          <p:cNvSpPr/>
          <p:nvPr/>
        </p:nvSpPr>
        <p:spPr>
          <a:xfrm>
            <a:off x="493412" y="6192241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949119" y="6137109"/>
            <a:ext cx="960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auch serumveränderte Zellen zeigen weiterhin dieses Phänomen =&gt; es scheint also keine Anpassung der Calciumantwort an veränderte CFH-Aktivität zu erfolgen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159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6" y="644485"/>
            <a:ext cx="5991225" cy="4867794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1199209" y="1468082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2422549" y="1466180"/>
            <a:ext cx="108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597527" y="1242253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824353" y="1242252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7" name="Textfeld 16"/>
          <p:cNvSpPr txBox="1"/>
          <p:nvPr/>
        </p:nvSpPr>
        <p:spPr>
          <a:xfrm>
            <a:off x="3636816" y="166661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2435081" y="166226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1186557" y="1849299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241711" y="166038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348036" y="464255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97457" y="464023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111023" y="46540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835066" y="464255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384487" y="464023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598053" y="46540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12476" y="784"/>
            <a:ext cx="667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Frühphase – maximale intrazelluläre Calciumkonzentration (Peak) III</a:t>
            </a:r>
          </a:p>
          <a:p>
            <a:endParaRPr lang="de-DE" b="1" u="sng" dirty="0"/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2359357" y="1845138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V="1">
            <a:off x="3582943" y="1843206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V="1">
            <a:off x="1159817" y="1154363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2222196" y="928115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83" name="Pfeil nach rechts 82"/>
          <p:cNvSpPr/>
          <p:nvPr/>
        </p:nvSpPr>
        <p:spPr>
          <a:xfrm>
            <a:off x="493413" y="5564763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extfeld 83"/>
          <p:cNvSpPr txBox="1"/>
          <p:nvPr/>
        </p:nvSpPr>
        <p:spPr>
          <a:xfrm>
            <a:off x="952045" y="5517256"/>
            <a:ext cx="9856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Abhängigkeit des initialen Calciumanstieges vom ARMS2-Genotyp in naiven ARPE-19 Zellen, </a:t>
            </a:r>
          </a:p>
          <a:p>
            <a:r>
              <a:rPr lang="de-DE" sz="1600" dirty="0" smtClean="0"/>
              <a:t>nicht jedoch in serumveränderten Zellen =&gt; Kompensation eines verminderten ARMS2-Proteinlevels scheint möglich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565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2476" y="784"/>
            <a:ext cx="237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Spätphase – (Plateau) I</a:t>
            </a:r>
            <a:endParaRPr lang="de-DE" b="1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619125"/>
            <a:ext cx="5991225" cy="4800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74614" y="279478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27819" y="278785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74587" y="279420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49986" y="279420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48328" y="280113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01533" y="27942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48301" y="280055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23700" y="280055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839" y="619125"/>
            <a:ext cx="4439079" cy="2952750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 flipV="1">
            <a:off x="8290418" y="1531804"/>
            <a:ext cx="73152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516482" y="134767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8320103" y="1218766"/>
            <a:ext cx="17373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983207" y="100982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290418" y="916339"/>
            <a:ext cx="256032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9383257" y="73221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9188783" y="1818697"/>
            <a:ext cx="8229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9404735" y="165323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9127213" y="1527613"/>
            <a:ext cx="17373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20002" y="134348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10074518" y="1810315"/>
            <a:ext cx="8229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0280945" y="164484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195" y="3688214"/>
            <a:ext cx="4439079" cy="295275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8074060" y="28099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947178" y="280298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9775468" y="2809329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0676302" y="280932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074060" y="585778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947178" y="585085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9775468" y="585720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0676302" y="585720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7" name="Gerader Verbinder 36"/>
          <p:cNvCxnSpPr/>
          <p:nvPr/>
        </p:nvCxnSpPr>
        <p:spPr>
          <a:xfrm flipV="1">
            <a:off x="8290418" y="3944713"/>
            <a:ext cx="256032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9383257" y="376058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1417164" y="1138117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529468" y="94920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2617314" y="1138117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2691518" y="94920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9113378" y="4203011"/>
            <a:ext cx="17373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9806167" y="401888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7" name="Gerader Verbinder 46"/>
          <p:cNvCxnSpPr/>
          <p:nvPr/>
        </p:nvCxnSpPr>
        <p:spPr>
          <a:xfrm flipV="1">
            <a:off x="3743260" y="1136861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3817464" y="94794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2" name="Gerader Verbinder 51"/>
          <p:cNvCxnSpPr/>
          <p:nvPr/>
        </p:nvCxnSpPr>
        <p:spPr>
          <a:xfrm flipV="1">
            <a:off x="10055468" y="4468282"/>
            <a:ext cx="82296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10261895" y="430281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4" name="Gerader Verbinder 53"/>
          <p:cNvCxnSpPr/>
          <p:nvPr/>
        </p:nvCxnSpPr>
        <p:spPr>
          <a:xfrm flipV="1">
            <a:off x="4939309" y="1156568"/>
            <a:ext cx="504245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5013513" y="96765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56" name="Pfeil nach rechts 55"/>
          <p:cNvSpPr/>
          <p:nvPr/>
        </p:nvSpPr>
        <p:spPr>
          <a:xfrm>
            <a:off x="484265" y="5947594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789378" y="5747400"/>
            <a:ext cx="538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/>
              <a:t>Homozygoter Genotyp für ARMS2- und/oder CFH geht einher mit einem höheren Calciumkonzentration in der Spätphase in naiven und serumveränderten ARPE-19 Zellen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716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50" y="752475"/>
            <a:ext cx="5991225" cy="4800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2476" y="784"/>
            <a:ext cx="24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Spätphase – (Plateau) II</a:t>
            </a:r>
            <a:endParaRPr lang="de-DE" b="1" u="sng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21" y="752475"/>
            <a:ext cx="5991225" cy="4800600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1482372" y="1077327"/>
            <a:ext cx="237744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493459" y="885828"/>
            <a:ext cx="522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1939572" y="1360225"/>
            <a:ext cx="237744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950659" y="1168726"/>
            <a:ext cx="522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2709750" y="1910204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108068" y="1684375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3235812" y="1639555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634130" y="1413726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cxnSp>
        <p:nvCxnSpPr>
          <p:cNvPr id="16" name="Gerader Verbinder 15"/>
          <p:cNvCxnSpPr/>
          <p:nvPr/>
        </p:nvCxnSpPr>
        <p:spPr>
          <a:xfrm flipV="1">
            <a:off x="3864605" y="2245744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947036" y="207691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2635655" y="225267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697676" y="207256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1449152" y="225267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504306" y="207068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7225811" y="1077327"/>
            <a:ext cx="237744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8236898" y="885828"/>
            <a:ext cx="522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7683011" y="1360225"/>
            <a:ext cx="237744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8694098" y="1168726"/>
            <a:ext cx="522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7174748" y="1784758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573066" y="155892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8" name="Gerader Verbinder 27"/>
          <p:cNvCxnSpPr/>
          <p:nvPr/>
        </p:nvCxnSpPr>
        <p:spPr>
          <a:xfrm flipV="1">
            <a:off x="9567781" y="2208626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9650212" y="203979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0" name="Gerader Verbinder 29"/>
          <p:cNvCxnSpPr/>
          <p:nvPr/>
        </p:nvCxnSpPr>
        <p:spPr>
          <a:xfrm flipV="1">
            <a:off x="8338831" y="2215552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8400852" y="203544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7152328" y="2215555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207482" y="203356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4" name="Textfeld 33"/>
          <p:cNvSpPr txBox="1"/>
          <p:nvPr/>
        </p:nvSpPr>
        <p:spPr>
          <a:xfrm>
            <a:off x="3643311" y="469017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192732" y="468786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406298" y="470171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130341" y="469017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679762" y="468786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893328" y="470171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9344724" y="473260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894145" y="47302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107711" y="474414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9831754" y="473260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381175" y="47302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594741" y="474414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6" name="Pfeil nach rechts 45"/>
          <p:cNvSpPr/>
          <p:nvPr/>
        </p:nvSpPr>
        <p:spPr>
          <a:xfrm>
            <a:off x="493413" y="5650488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952045" y="5602981"/>
            <a:ext cx="10849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Rauchen geht wie auch das Tragen mind. eines CFH-</a:t>
            </a:r>
            <a:r>
              <a:rPr lang="de-DE" sz="1600" dirty="0" err="1" smtClean="0"/>
              <a:t>Riskallels</a:t>
            </a:r>
            <a:r>
              <a:rPr lang="de-DE" sz="1600" dirty="0" smtClean="0"/>
              <a:t> einher mit einer höheren Calciumkonzentration in der Spätphase in ARPE-19 Zellen</a:t>
            </a:r>
            <a:endParaRPr lang="de-DE" sz="1600" dirty="0"/>
          </a:p>
        </p:txBody>
      </p:sp>
      <p:sp>
        <p:nvSpPr>
          <p:cNvPr id="48" name="Pfeil nach rechts 47"/>
          <p:cNvSpPr/>
          <p:nvPr/>
        </p:nvSpPr>
        <p:spPr>
          <a:xfrm>
            <a:off x="493412" y="6192241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949119" y="6137109"/>
            <a:ext cx="960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auch serumveränderte Zellen zeigen weiterhin dieses Phänomen =&gt; es scheint also keine Anpassung der Calciumantwort an veränderte CFH-Aktivität zu erfolgen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215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2476" y="784"/>
            <a:ext cx="24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Spätphase – (Plateau) III</a:t>
            </a:r>
            <a:endParaRPr lang="de-DE" b="1" u="sng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0" y="857250"/>
            <a:ext cx="5991225" cy="4800600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V="1">
            <a:off x="1345680" y="1891858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743998" y="166602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1885680" y="1531853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283998" y="1306024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1345680" y="1202457"/>
            <a:ext cx="237744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356767" y="1010958"/>
            <a:ext cx="522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2548639" y="1894456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946957" y="1668627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5" name="Gerader Verbinder 24"/>
          <p:cNvCxnSpPr/>
          <p:nvPr/>
        </p:nvCxnSpPr>
        <p:spPr>
          <a:xfrm flipV="1">
            <a:off x="3710381" y="2271691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792812" y="210286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7" name="Gerader Verbinder 26"/>
          <p:cNvCxnSpPr/>
          <p:nvPr/>
        </p:nvCxnSpPr>
        <p:spPr>
          <a:xfrm flipV="1">
            <a:off x="2481431" y="2278617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543452" y="2098511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9" name="Gerader Verbinder 28"/>
          <p:cNvCxnSpPr/>
          <p:nvPr/>
        </p:nvCxnSpPr>
        <p:spPr>
          <a:xfrm flipV="1">
            <a:off x="1294928" y="227862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350082" y="209662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7" name="Textfeld 36"/>
          <p:cNvSpPr txBox="1"/>
          <p:nvPr/>
        </p:nvSpPr>
        <p:spPr>
          <a:xfrm>
            <a:off x="3471861" y="479495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021282" y="479263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234848" y="48064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958891" y="479495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508312" y="479263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721878" y="480649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3" name="Pfeil nach rechts 42"/>
          <p:cNvSpPr/>
          <p:nvPr/>
        </p:nvSpPr>
        <p:spPr>
          <a:xfrm>
            <a:off x="493413" y="5698113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/>
          <p:cNvSpPr txBox="1"/>
          <p:nvPr/>
        </p:nvSpPr>
        <p:spPr>
          <a:xfrm>
            <a:off x="952045" y="5650606"/>
            <a:ext cx="9856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Abhängigkeit der Calciumkonzentration in der </a:t>
            </a:r>
            <a:r>
              <a:rPr lang="de-DE" sz="1600" dirty="0" err="1" smtClean="0"/>
              <a:t>Spätohase</a:t>
            </a:r>
            <a:r>
              <a:rPr lang="de-DE" sz="1600" dirty="0" smtClean="0"/>
              <a:t> vom ARMS2-Genotyp in naiven ARPE-19 Zellen, </a:t>
            </a:r>
          </a:p>
          <a:p>
            <a:r>
              <a:rPr lang="de-DE" sz="1600" dirty="0" smtClean="0"/>
              <a:t>nicht jedoch in serumveränderten Zellen =&gt; Kompensation eines verminderten ARMS2-Proteinlevels scheint möglich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89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702" y="3678440"/>
            <a:ext cx="4365280" cy="292619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985" y="637757"/>
            <a:ext cx="4388142" cy="29261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36" y="589155"/>
            <a:ext cx="5991225" cy="4800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17259" y="277793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57958" y="27792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12658" y="277735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0678" y="277735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90973" y="278427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89338" y="276911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409146" y="278369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69316" y="278369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416960" y="278133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290078" y="277440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118368" y="278075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019202" y="278075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416960" y="582921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290078" y="58222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118368" y="582863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019202" y="582863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9" name="Gerader Verbinder 38"/>
          <p:cNvCxnSpPr/>
          <p:nvPr/>
        </p:nvCxnSpPr>
        <p:spPr>
          <a:xfrm flipV="1">
            <a:off x="9686205" y="1339179"/>
            <a:ext cx="165600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0374607" y="1152987"/>
            <a:ext cx="342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8585693" y="1341304"/>
            <a:ext cx="981818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8935582" y="115717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8585693" y="958339"/>
            <a:ext cx="2772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9741342" y="75432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8595672" y="1145441"/>
            <a:ext cx="176400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9322438" y="96232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7" name="Gerader Verbinder 46"/>
          <p:cNvCxnSpPr/>
          <p:nvPr/>
        </p:nvCxnSpPr>
        <p:spPr>
          <a:xfrm flipV="1">
            <a:off x="10360387" y="1558308"/>
            <a:ext cx="981818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10702671" y="1381471"/>
            <a:ext cx="342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5319245" y="1122214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456764" y="94715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34" name="Gerader Verbinder 33"/>
          <p:cNvCxnSpPr/>
          <p:nvPr/>
        </p:nvCxnSpPr>
        <p:spPr>
          <a:xfrm flipV="1">
            <a:off x="4144439" y="1122214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4197875" y="94903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6" name="Gerader Verbinder 35"/>
          <p:cNvCxnSpPr/>
          <p:nvPr/>
        </p:nvCxnSpPr>
        <p:spPr>
          <a:xfrm flipV="1">
            <a:off x="3039596" y="112914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3154957" y="949034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38" name="Gerader Verbinder 37"/>
          <p:cNvCxnSpPr/>
          <p:nvPr/>
        </p:nvCxnSpPr>
        <p:spPr>
          <a:xfrm flipV="1">
            <a:off x="1782989" y="112914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1838143" y="94715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0" name="Gerader Verbinder 49"/>
          <p:cNvCxnSpPr/>
          <p:nvPr/>
        </p:nvCxnSpPr>
        <p:spPr>
          <a:xfrm flipV="1">
            <a:off x="8570205" y="4012062"/>
            <a:ext cx="2772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9863014" y="3808050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52" name="Gerader Verbinder 51"/>
          <p:cNvCxnSpPr/>
          <p:nvPr/>
        </p:nvCxnSpPr>
        <p:spPr>
          <a:xfrm flipV="1">
            <a:off x="9686205" y="4298435"/>
            <a:ext cx="1656000" cy="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10374607" y="4112243"/>
            <a:ext cx="342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54" name="Textfeld 53"/>
          <p:cNvSpPr txBox="1"/>
          <p:nvPr/>
        </p:nvSpPr>
        <p:spPr>
          <a:xfrm>
            <a:off x="612476" y="784"/>
            <a:ext cx="109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Verhältnis Calciumkonzentration in Spätphase (Plateau) </a:t>
            </a:r>
            <a:r>
              <a:rPr lang="de-DE" b="1" u="sng" dirty="0"/>
              <a:t>/ maximale Calciumkonzentration in Frühphase (Peak) I</a:t>
            </a:r>
            <a:endParaRPr lang="de-DE" b="1" u="sng" dirty="0" smtClean="0"/>
          </a:p>
        </p:txBody>
      </p:sp>
      <p:sp>
        <p:nvSpPr>
          <p:cNvPr id="55" name="Pfeil nach rechts 54"/>
          <p:cNvSpPr/>
          <p:nvPr/>
        </p:nvSpPr>
        <p:spPr>
          <a:xfrm>
            <a:off x="484265" y="5947594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/>
          <p:cNvSpPr txBox="1"/>
          <p:nvPr/>
        </p:nvSpPr>
        <p:spPr>
          <a:xfrm>
            <a:off x="789378" y="5747400"/>
            <a:ext cx="538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/>
              <a:t>Homozygoter Genotyp für ARMS2- und/oder CFH geht einher mit einem höheren Peak/Plateau-Ratio in naiven und serumveränderten ARPE-19 Zellen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220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972" y="781167"/>
            <a:ext cx="5991225" cy="48006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49" y="781167"/>
            <a:ext cx="5991225" cy="4800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496832" y="476614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46253" y="476383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259819" y="4769449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983862" y="476614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33283" y="476383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746849" y="4769449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9745883" y="2424091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9828314" y="225526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8541698" y="2431017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603719" y="2250911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6" name="Gerader Verbinder 15"/>
          <p:cNvCxnSpPr/>
          <p:nvPr/>
        </p:nvCxnSpPr>
        <p:spPr>
          <a:xfrm flipV="1">
            <a:off x="7332335" y="243102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7387489" y="224902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8564558" y="1927178"/>
            <a:ext cx="1152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989222" y="1703250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3" name="Gerader Verbinder 22"/>
          <p:cNvCxnSpPr/>
          <p:nvPr/>
        </p:nvCxnSpPr>
        <p:spPr>
          <a:xfrm flipV="1">
            <a:off x="7332335" y="1637618"/>
            <a:ext cx="2376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412319" y="1413690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3515296" y="47351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064717" y="473283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278283" y="47380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02326" y="472690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551747" y="473283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765313" y="472982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0" name="Gerader Verbinder 29"/>
          <p:cNvCxnSpPr/>
          <p:nvPr/>
        </p:nvCxnSpPr>
        <p:spPr>
          <a:xfrm flipV="1">
            <a:off x="2583760" y="2533545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645781" y="235343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1397257" y="2533548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1452411" y="235155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4" name="Gerader Verbinder 33"/>
          <p:cNvCxnSpPr/>
          <p:nvPr/>
        </p:nvCxnSpPr>
        <p:spPr>
          <a:xfrm flipV="1">
            <a:off x="1397257" y="1793715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1795575" y="1567886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6" name="Gerader Verbinder 35"/>
          <p:cNvCxnSpPr/>
          <p:nvPr/>
        </p:nvCxnSpPr>
        <p:spPr>
          <a:xfrm flipV="1">
            <a:off x="1288244" y="1100515"/>
            <a:ext cx="252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2470780" y="909016"/>
            <a:ext cx="446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8" name="Gerader Verbinder 37"/>
          <p:cNvCxnSpPr/>
          <p:nvPr/>
        </p:nvCxnSpPr>
        <p:spPr>
          <a:xfrm flipV="1">
            <a:off x="1900329" y="1405696"/>
            <a:ext cx="252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3082865" y="1214197"/>
            <a:ext cx="446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0" name="Gerader Verbinder 39"/>
          <p:cNvCxnSpPr/>
          <p:nvPr/>
        </p:nvCxnSpPr>
        <p:spPr>
          <a:xfrm flipV="1">
            <a:off x="2616987" y="1793715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3015305" y="1567886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2" name="Gerader Verbinder 41"/>
          <p:cNvCxnSpPr/>
          <p:nvPr/>
        </p:nvCxnSpPr>
        <p:spPr>
          <a:xfrm flipV="1">
            <a:off x="3184981" y="2072663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3583299" y="1846834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44" name="Pfeil nach rechts 43"/>
          <p:cNvSpPr/>
          <p:nvPr/>
        </p:nvSpPr>
        <p:spPr>
          <a:xfrm>
            <a:off x="493413" y="5745738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/>
          <p:cNvSpPr txBox="1"/>
          <p:nvPr/>
        </p:nvSpPr>
        <p:spPr>
          <a:xfrm>
            <a:off x="952045" y="5698231"/>
            <a:ext cx="10849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Rauchen geht wie auch das Tragen mind. eines CFH-</a:t>
            </a:r>
            <a:r>
              <a:rPr lang="de-DE" sz="1600" dirty="0" err="1" smtClean="0"/>
              <a:t>Riskallels</a:t>
            </a:r>
            <a:r>
              <a:rPr lang="de-DE" sz="1600" dirty="0" smtClean="0"/>
              <a:t> einher mit einer höheren Peak/Plateau-Ratio in ARPE-19 Zellen</a:t>
            </a:r>
            <a:endParaRPr lang="de-DE" sz="1600" dirty="0"/>
          </a:p>
        </p:txBody>
      </p:sp>
      <p:sp>
        <p:nvSpPr>
          <p:cNvPr id="46" name="Pfeil nach rechts 45"/>
          <p:cNvSpPr/>
          <p:nvPr/>
        </p:nvSpPr>
        <p:spPr>
          <a:xfrm>
            <a:off x="493412" y="6287491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949119" y="6232359"/>
            <a:ext cx="960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auch serumveränderte Zellen zeigen z.T. weiterhin dieses Phänomen =&gt; es scheint also keine Anpassung der Calciumantwort an veränderte CFH-Aktivität zu erfolgen</a:t>
            </a:r>
            <a:endParaRPr lang="de-DE" sz="1600" dirty="0"/>
          </a:p>
        </p:txBody>
      </p:sp>
      <p:sp>
        <p:nvSpPr>
          <p:cNvPr id="48" name="Textfeld 47"/>
          <p:cNvSpPr txBox="1"/>
          <p:nvPr/>
        </p:nvSpPr>
        <p:spPr>
          <a:xfrm>
            <a:off x="612476" y="784"/>
            <a:ext cx="109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Verhältnis Calciumkonzentration in Spätphase (Plateau) </a:t>
            </a:r>
            <a:r>
              <a:rPr lang="de-DE" b="1" u="sng" dirty="0"/>
              <a:t>/ maximale Calciumkonzentration in Frühphase (Peak) </a:t>
            </a:r>
            <a:r>
              <a:rPr lang="de-DE" b="1" u="sng" dirty="0" smtClean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9344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14"/>
            <a:ext cx="5991225" cy="4800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313532" y="463789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2953" y="463558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76519" y="464943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00562" y="463789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349983" y="463558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63549" y="464943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1164705" y="1453708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1839405" y="1909006"/>
            <a:ext cx="108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563023" y="122787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2225969" y="1685078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1164705" y="1049350"/>
            <a:ext cx="252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2347242" y="857851"/>
            <a:ext cx="354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3597515" y="2452666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3679946" y="228383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cxnSp>
        <p:nvCxnSpPr>
          <p:cNvPr id="28" name="Gerader Verbinder 27"/>
          <p:cNvCxnSpPr/>
          <p:nvPr/>
        </p:nvCxnSpPr>
        <p:spPr>
          <a:xfrm flipV="1">
            <a:off x="2407569" y="2459592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2469590" y="227948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0" name="Gerader Verbinder 29"/>
          <p:cNvCxnSpPr/>
          <p:nvPr/>
        </p:nvCxnSpPr>
        <p:spPr>
          <a:xfrm flipV="1">
            <a:off x="1203809" y="2459595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258963" y="227760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44" name="Pfeil nach rechts 43"/>
          <p:cNvSpPr/>
          <p:nvPr/>
        </p:nvSpPr>
        <p:spPr>
          <a:xfrm>
            <a:off x="493413" y="5698113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952045" y="5650606"/>
            <a:ext cx="866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</a:t>
            </a:r>
            <a:r>
              <a:rPr lang="de-DE" sz="1600" dirty="0" smtClean="0"/>
              <a:t>rhöhte Peak/Plateau-Ratio durch Serum von ARMS2-Homozygoten</a:t>
            </a:r>
          </a:p>
          <a:p>
            <a:r>
              <a:rPr lang="de-DE" sz="1600" dirty="0" smtClean="0"/>
              <a:t>kein signifikanter Unterschied zwischen homozygoten- und WT-Genotyp in serumveränderten Zellen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12476" y="784"/>
            <a:ext cx="109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Verhältnis Calciumkonzentration in Spätphase (Plateau) </a:t>
            </a:r>
            <a:r>
              <a:rPr lang="de-DE" b="1" u="sng" dirty="0"/>
              <a:t>/ maximale Calciumkonzentration in Frühphase (Peak) </a:t>
            </a:r>
            <a:r>
              <a:rPr lang="de-DE" b="1" u="sng" dirty="0" smtClean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2490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82" y="1442768"/>
            <a:ext cx="7259938" cy="53375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43531" y="207034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n = 16</a:t>
            </a:r>
            <a:endParaRPr lang="de-DE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1445468" y="462532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1454612" y="4816677"/>
            <a:ext cx="275325" cy="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411684" y="182411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2448260" y="2015476"/>
            <a:ext cx="275325" cy="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215844" y="462532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252420" y="4816677"/>
            <a:ext cx="275325" cy="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638543" y="2551176"/>
            <a:ext cx="5258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signifikant supprimierte Expression von C3 und VEGF-A sowie induzierte Expression von C5 nach 24-stündiger Stimulation mit AMD-Patientenseren verglichen mit NHS-stimulierten ARPE-19-Zellen</a:t>
            </a:r>
            <a:r>
              <a:rPr lang="de-DE" dirty="0">
                <a:solidFill>
                  <a:srgbClr val="FF0000"/>
                </a:solidFill>
              </a:rPr>
              <a:t>      </a:t>
            </a:r>
            <a:endParaRPr lang="de-DE" dirty="0"/>
          </a:p>
          <a:p>
            <a:pPr algn="just"/>
            <a:endParaRPr lang="de-D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supprimierte VEGF-A  Genexpression im Rahmen der </a:t>
            </a:r>
            <a:r>
              <a:rPr lang="de-DE" dirty="0" smtClean="0"/>
              <a:t>laufenden anti-VEGF-Therapie</a:t>
            </a:r>
            <a:r>
              <a:rPr lang="de-DE" dirty="0"/>
              <a:t>? (siehe Patientenübersicht)    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802154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 I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26126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783" y="1323986"/>
            <a:ext cx="4832922" cy="38724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18995" y="985432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u="sng" dirty="0" smtClean="0"/>
              <a:t>C5</a:t>
            </a:r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4799632" y="1883648"/>
            <a:ext cx="201168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641169" y="1701656"/>
            <a:ext cx="323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sp>
        <p:nvSpPr>
          <p:cNvPr id="18" name="Textfeld 17"/>
          <p:cNvSpPr txBox="1"/>
          <p:nvPr/>
        </p:nvSpPr>
        <p:spPr>
          <a:xfrm>
            <a:off x="4726545" y="433343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627095" y="4326511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591540" y="4323016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537543" y="4323016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4796974" y="1592924"/>
            <a:ext cx="109728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998044" y="135711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 p = 0.1</a:t>
            </a:r>
            <a:endParaRPr lang="de-DE" sz="12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4796974" y="2204073"/>
            <a:ext cx="292608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5707160" y="1947877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 p = 0.11</a:t>
            </a:r>
            <a:endParaRPr lang="de-DE" sz="1200" dirty="0"/>
          </a:p>
        </p:txBody>
      </p:sp>
      <p:sp>
        <p:nvSpPr>
          <p:cNvPr id="42" name="Textfeld 41"/>
          <p:cNvSpPr txBox="1"/>
          <p:nvPr/>
        </p:nvSpPr>
        <p:spPr>
          <a:xfrm>
            <a:off x="1802155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 II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3430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5118662" y="179889"/>
            <a:ext cx="19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Patientenübersicht</a:t>
            </a:r>
            <a:endParaRPr lang="de-DE" b="1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82449"/>
            <a:ext cx="11218477" cy="45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1002792" y="823856"/>
            <a:ext cx="1670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u="sng" dirty="0" smtClean="0"/>
              <a:t>Ratio C5aR/C3aR</a:t>
            </a:r>
            <a:endParaRPr lang="de-DE" sz="1600" b="1" u="sng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29" y="1129284"/>
            <a:ext cx="4831236" cy="3871134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83494" y="4138737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2484044" y="413180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448489" y="4128314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394492" y="4128314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34" name="Gerader Verbinder 33"/>
          <p:cNvCxnSpPr/>
          <p:nvPr/>
        </p:nvCxnSpPr>
        <p:spPr>
          <a:xfrm flipV="1">
            <a:off x="1575841" y="1653167"/>
            <a:ext cx="109728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1776911" y="1417355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 p = 0.08</a:t>
            </a:r>
            <a:endParaRPr lang="de-DE" sz="1200" dirty="0"/>
          </a:p>
        </p:txBody>
      </p:sp>
      <p:cxnSp>
        <p:nvCxnSpPr>
          <p:cNvPr id="38" name="Gerader Verbinder 37"/>
          <p:cNvCxnSpPr/>
          <p:nvPr/>
        </p:nvCxnSpPr>
        <p:spPr>
          <a:xfrm flipV="1">
            <a:off x="2740060" y="1410428"/>
            <a:ext cx="19202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3366193" y="116240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 p = 0.055</a:t>
            </a:r>
            <a:endParaRPr lang="de-DE" sz="1200" dirty="0"/>
          </a:p>
        </p:txBody>
      </p:sp>
      <p:cxnSp>
        <p:nvCxnSpPr>
          <p:cNvPr id="40" name="Gerader Verbinder 39"/>
          <p:cNvCxnSpPr/>
          <p:nvPr/>
        </p:nvCxnSpPr>
        <p:spPr>
          <a:xfrm flipV="1">
            <a:off x="2740060" y="1646240"/>
            <a:ext cx="109728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3156844" y="1474331"/>
            <a:ext cx="323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sp>
        <p:nvSpPr>
          <p:cNvPr id="36" name="Textfeld 35"/>
          <p:cNvSpPr txBox="1"/>
          <p:nvPr/>
        </p:nvSpPr>
        <p:spPr>
          <a:xfrm>
            <a:off x="1771697" y="161519"/>
            <a:ext cx="899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 III</a:t>
            </a:r>
            <a:endParaRPr lang="de-DE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205" y="1129284"/>
            <a:ext cx="5991225" cy="4800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899273" y="1432744"/>
            <a:ext cx="10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</a:rPr>
              <a:t>Leider nicht </a:t>
            </a:r>
          </a:p>
          <a:p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</a:rPr>
              <a:t>signifikant!</a:t>
            </a:r>
            <a:endParaRPr lang="de-D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40025" y="5255363"/>
            <a:ext cx="451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möglicherweise hat ARMS2 Einfluss auf das C5aR/C3aR-Expressionsgleichgewicht?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2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41960" y="76200"/>
            <a:ext cx="112547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Zusammenfassung:</a:t>
            </a:r>
          </a:p>
          <a:p>
            <a:pPr lvl="1"/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eine 24-stündige Seruminkubation von ARPE-19 Zellen scheint Einfluss auf die Zellmorphologie und Zellvitalität von ARPE-19 Zellen zu nehmen, dieser Einfluss scheint durch AMD-Patientenserum stärker zu erfolgen als durch NHS</a:t>
            </a:r>
          </a:p>
          <a:p>
            <a:pPr lvl="1"/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Serumveränderte ARPE-19 Zellen reagieren sensitiver auf die AMD-Seren nicht jedoch auf NHS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Serum von Patienten mit homozygoten Genotyp für CFH und/oder ARMS2 führt zu einer signifikant stärkeren Calciumantwort der ARPE-19 Zellen, möglicherweise durch ein verändertes Serum-Komplementprofil</a:t>
            </a:r>
          </a:p>
          <a:p>
            <a:pPr lvl="2"/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Serumveränderte ARPE-19 Zellen modulieren ihre Calciumantwort in Bezug auf den ARMS2-Genotyp nicht jedoch in Bezug auf den CFH-Genotyp oder positiver Raucheranamnese</a:t>
            </a:r>
          </a:p>
          <a:p>
            <a:pPr lvl="1"/>
            <a:endParaRPr lang="de-DE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 positiver Raucherstatus und das Vorhandensein von CFH-</a:t>
            </a:r>
            <a:r>
              <a:rPr lang="de-DE" sz="1600" dirty="0" err="1" smtClean="0"/>
              <a:t>Riskallelen</a:t>
            </a:r>
            <a:r>
              <a:rPr lang="de-DE" sz="1600" dirty="0" smtClean="0"/>
              <a:t> scheinen ähnlichen Einfluss auf die </a:t>
            </a:r>
            <a:r>
              <a:rPr lang="de-DE" sz="1600" dirty="0" err="1" smtClean="0"/>
              <a:t>Cacliumantwort</a:t>
            </a:r>
            <a:r>
              <a:rPr lang="de-DE" sz="1600" dirty="0" smtClean="0"/>
              <a:t> von </a:t>
            </a:r>
            <a:r>
              <a:rPr lang="de-DE" sz="1600" dirty="0" err="1" smtClean="0"/>
              <a:t>unstimulierten</a:t>
            </a:r>
            <a:r>
              <a:rPr lang="de-DE" sz="1600" dirty="0"/>
              <a:t> </a:t>
            </a:r>
            <a:r>
              <a:rPr lang="de-DE" sz="1600" dirty="0" smtClean="0"/>
              <a:t>und serumveränderten ARPE-19 Zellen zu nehmen, was für eine induzierte CFH-Insuffizienz durch Rauchen sprechen könnte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AMD-Patientenseren supprimieren die Genexpression von C3 und VEGF-A und induzieren eine C5-Expression im Vergleich zu normalem humanen Serum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546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5" y="1177862"/>
            <a:ext cx="5991225" cy="4800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08492" y="161519"/>
            <a:ext cx="71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</a:t>
            </a:r>
            <a:r>
              <a:rPr lang="de-DE" b="1" u="sng" dirty="0" smtClean="0"/>
              <a:t>Zellvitalität </a:t>
            </a:r>
            <a:r>
              <a:rPr lang="de-DE" b="1" u="sng" dirty="0"/>
              <a:t>von </a:t>
            </a:r>
            <a:r>
              <a:rPr lang="de-DE" b="1" u="sng" dirty="0" smtClean="0"/>
              <a:t>ARPE-19-Zellen</a:t>
            </a:r>
            <a:endParaRPr lang="de-DE" b="1" u="sng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3866586" y="1978617"/>
            <a:ext cx="237744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015424" y="1732396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*</a:t>
            </a:r>
          </a:p>
        </p:txBody>
      </p:sp>
      <p:cxnSp>
        <p:nvCxnSpPr>
          <p:cNvPr id="8" name="Gerader Verbinder 7"/>
          <p:cNvCxnSpPr/>
          <p:nvPr/>
        </p:nvCxnSpPr>
        <p:spPr>
          <a:xfrm flipV="1">
            <a:off x="2658012" y="1623193"/>
            <a:ext cx="228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631355" y="137697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>
            <a:off x="7529924" y="1315416"/>
            <a:ext cx="42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Zellviabilität</a:t>
            </a:r>
            <a:r>
              <a:rPr lang="de-DE" dirty="0" smtClean="0"/>
              <a:t> unter AMD-Patientenseren</a:t>
            </a:r>
          </a:p>
          <a:p>
            <a:r>
              <a:rPr lang="de-DE" dirty="0"/>
              <a:t> </a:t>
            </a:r>
            <a:r>
              <a:rPr lang="de-DE" dirty="0" smtClean="0"/>
              <a:t>     über 90%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jedoch signifikant reduzierte </a:t>
            </a:r>
            <a:r>
              <a:rPr lang="de-DE" dirty="0" err="1" smtClean="0"/>
              <a:t>Viabilität</a:t>
            </a:r>
            <a:r>
              <a:rPr lang="de-DE" dirty="0" smtClean="0"/>
              <a:t> im Vergleich zur NHS-Stimulation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kein signifikanter Unterschied in der </a:t>
            </a:r>
            <a:r>
              <a:rPr lang="de-DE" dirty="0" err="1" smtClean="0"/>
              <a:t>Viabilität</a:t>
            </a:r>
            <a:r>
              <a:rPr lang="de-DE" dirty="0" smtClean="0"/>
              <a:t> zwischen hitzeinaktivierten und nativem Patientenserum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4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064405"/>
              </p:ext>
            </p:extLst>
          </p:nvPr>
        </p:nvGraphicFramePr>
        <p:xfrm>
          <a:off x="931937" y="1356622"/>
          <a:ext cx="7029450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802154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</a:t>
            </a:r>
            <a:endParaRPr lang="de-DE" b="1" u="sng" dirty="0"/>
          </a:p>
        </p:txBody>
      </p:sp>
      <p:sp>
        <p:nvSpPr>
          <p:cNvPr id="7" name="Textfeld 6"/>
          <p:cNvSpPr txBox="1"/>
          <p:nvPr/>
        </p:nvSpPr>
        <p:spPr>
          <a:xfrm>
            <a:off x="1405668" y="412515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66472" y="1722362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154707" y="3507009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39354" y="376092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68579" y="3380051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351240" y="376092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42887" y="412515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536848" y="412515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017524" y="1464932"/>
            <a:ext cx="3997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signifikant erhöhte Genexpression von C5, C5aR, CD55, CD59 und CFH nach 24 h Patientenserumstimulation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</a:t>
            </a:r>
            <a:r>
              <a:rPr lang="de-DE" sz="1400" dirty="0" smtClean="0"/>
              <a:t>ignifikant reduzierte Genexpression von C3, VEGF-A und IL-1beta nach 24 h Patientenserumstimulation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83769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802154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 I</a:t>
            </a:r>
            <a:endParaRPr lang="de-DE" b="1" u="sng" dirty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29906"/>
              </p:ext>
            </p:extLst>
          </p:nvPr>
        </p:nvGraphicFramePr>
        <p:xfrm>
          <a:off x="1802154" y="1121657"/>
          <a:ext cx="6743700" cy="394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04538" y="3962785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66444" y="1465989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727278" y="4289989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= 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32890" y="4289989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= 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94732" y="4281443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= 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856" y="42814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56034" y="42899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48666" y="42814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4" name="Textfeld 13"/>
          <p:cNvSpPr txBox="1"/>
          <p:nvPr/>
        </p:nvSpPr>
        <p:spPr>
          <a:xfrm flipH="1">
            <a:off x="5322897" y="4289989"/>
            <a:ext cx="30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768965" y="1181296"/>
            <a:ext cx="3263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Signifkante</a:t>
            </a:r>
            <a:r>
              <a:rPr lang="de-DE" sz="1600" dirty="0" smtClean="0"/>
              <a:t> Reduktion der patientenseruminduzierten C5-Genexpression durch Hitzeinaktivierung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weitere PCRs für C3aR/C5aR/CD55/CD59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0895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743360"/>
              </p:ext>
            </p:extLst>
          </p:nvPr>
        </p:nvGraphicFramePr>
        <p:xfrm>
          <a:off x="1340265" y="1194370"/>
          <a:ext cx="5188721" cy="331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802154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</a:t>
            </a:r>
            <a:endParaRPr lang="de-DE" b="1" u="sng" dirty="0"/>
          </a:p>
        </p:txBody>
      </p:sp>
      <p:sp>
        <p:nvSpPr>
          <p:cNvPr id="6" name="Textfeld 5"/>
          <p:cNvSpPr txBox="1"/>
          <p:nvPr/>
        </p:nvSpPr>
        <p:spPr>
          <a:xfrm>
            <a:off x="2311679" y="328924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78565" y="1440351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43927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83159" y="354650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01891" y="35465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846020" y="1231498"/>
            <a:ext cx="3263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Signifkante</a:t>
            </a:r>
            <a:r>
              <a:rPr lang="de-DE" sz="1600" dirty="0" smtClean="0"/>
              <a:t> Reduktion der patientenseruminduzierten C5-Genexpression durch </a:t>
            </a:r>
            <a:r>
              <a:rPr lang="de-DE" sz="1600" dirty="0" err="1" smtClean="0"/>
              <a:t>Nifedipin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</a:t>
            </a:r>
            <a:r>
              <a:rPr lang="de-DE" sz="1600" dirty="0" smtClean="0"/>
              <a:t>ein Einfluss von </a:t>
            </a:r>
            <a:r>
              <a:rPr lang="de-DE" sz="1600" dirty="0" err="1" smtClean="0"/>
              <a:t>Nifedipin</a:t>
            </a:r>
            <a:r>
              <a:rPr lang="de-DE" sz="1600" dirty="0" smtClean="0"/>
              <a:t> auf die VEGF-A-Expression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kein signifikanter Unterschied bei </a:t>
            </a:r>
            <a:r>
              <a:rPr lang="de-DE" sz="1600" dirty="0" err="1" smtClean="0"/>
              <a:t>NHS+Nifedipin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weitere PCRs für C3aR/C5aR/CD55/CD59</a:t>
            </a:r>
            <a:endParaRPr lang="de-DE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3616403" y="354650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10566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019583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567821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360152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195972" y="353982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999000" y="353982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807411" y="353982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212272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391499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747785" y="354561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573996" y="3546505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378072" y="616269"/>
            <a:ext cx="1834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/>
              <a:t>Einfluss von </a:t>
            </a:r>
            <a:r>
              <a:rPr lang="de-DE" sz="1400" b="1" u="sng" dirty="0" err="1" smtClean="0"/>
              <a:t>Nifedipin</a:t>
            </a:r>
            <a:r>
              <a:rPr lang="de-DE" sz="1400" b="1" u="sng" dirty="0" smtClean="0"/>
              <a:t> 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3997749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Diagramm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276679"/>
              </p:ext>
            </p:extLst>
          </p:nvPr>
        </p:nvGraphicFramePr>
        <p:xfrm>
          <a:off x="1296702" y="1730908"/>
          <a:ext cx="5137014" cy="322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802154" y="161519"/>
            <a:ext cx="89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</a:t>
            </a:r>
            <a:endParaRPr lang="de-DE" b="1" u="sng" dirty="0"/>
          </a:p>
        </p:txBody>
      </p:sp>
      <p:sp>
        <p:nvSpPr>
          <p:cNvPr id="7" name="Textfeld 6"/>
          <p:cNvSpPr txBox="1"/>
          <p:nvPr/>
        </p:nvSpPr>
        <p:spPr>
          <a:xfrm>
            <a:off x="3034450" y="193490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***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79395" y="399461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768965" y="1181296"/>
            <a:ext cx="3263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Signifkante</a:t>
            </a:r>
            <a:r>
              <a:rPr lang="de-DE" sz="1600" dirty="0" smtClean="0"/>
              <a:t> Reduktion der patientenseruminduzierten C5- und CD59-Genexpression durch </a:t>
            </a:r>
            <a:r>
              <a:rPr lang="de-DE" sz="1600" dirty="0" err="1" smtClean="0"/>
              <a:t>Paxillin</a:t>
            </a:r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kein signifikanter Unterschied bei </a:t>
            </a:r>
            <a:r>
              <a:rPr lang="de-DE" sz="1600" dirty="0" err="1" smtClean="0"/>
              <a:t>NHS+Paxillin</a:t>
            </a:r>
            <a:endParaRPr lang="de-DE" sz="1600" dirty="0" smtClean="0"/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weitere PCRs für C3aR/C5aR/CD55/CD59</a:t>
            </a:r>
            <a:endParaRPr lang="de-DE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3121012" y="399470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821346" y="3986066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878453" y="399461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567821" y="383706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013505" y="399461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378072" y="616269"/>
            <a:ext cx="174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/>
              <a:t>Einfluss von </a:t>
            </a:r>
            <a:r>
              <a:rPr lang="de-DE" sz="1400" b="1" u="sng" dirty="0" err="1" smtClean="0"/>
              <a:t>Paxillin</a:t>
            </a:r>
            <a:r>
              <a:rPr lang="de-DE" sz="1400" b="1" u="sng" dirty="0" smtClean="0"/>
              <a:t> </a:t>
            </a:r>
            <a:endParaRPr lang="de-DE" sz="1400" b="1" u="sng" dirty="0"/>
          </a:p>
        </p:txBody>
      </p:sp>
      <p:sp>
        <p:nvSpPr>
          <p:cNvPr id="32" name="Textfeld 31"/>
          <p:cNvSpPr txBox="1"/>
          <p:nvPr/>
        </p:nvSpPr>
        <p:spPr>
          <a:xfrm>
            <a:off x="1721591" y="3986066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954273" y="399461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62359" y="3986066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081779" y="3994612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034694" y="3986066"/>
            <a:ext cx="374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919478" y="3994612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969772" y="3297980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*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612024" y="3553779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 smtClean="0"/>
              <a:t>p = 0.08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43471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683958"/>
              </p:ext>
            </p:extLst>
          </p:nvPr>
        </p:nvGraphicFramePr>
        <p:xfrm>
          <a:off x="1340265" y="1527559"/>
          <a:ext cx="5735652" cy="3574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889517" y="161519"/>
            <a:ext cx="876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u="sng" dirty="0"/>
              <a:t>Einfluss von AMD-Patientenseren auf die Komplement-Genexpression von </a:t>
            </a:r>
            <a:r>
              <a:rPr lang="de-DE" b="1" u="sng" dirty="0" smtClean="0"/>
              <a:t>ARPE-19-Zellen</a:t>
            </a:r>
          </a:p>
        </p:txBody>
      </p:sp>
    </p:spTree>
    <p:extLst>
      <p:ext uri="{BB962C8B-B14F-4D97-AF65-F5344CB8AC3E}">
        <p14:creationId xmlns:p14="http://schemas.microsoft.com/office/powerpoint/2010/main" val="1938051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342070" y="137160"/>
            <a:ext cx="95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/>
              <a:t>Einfluss von AMD-Patientenseren auf die intrazelluläre </a:t>
            </a:r>
            <a:r>
              <a:rPr lang="de-DE" b="1" u="sng" dirty="0" smtClean="0"/>
              <a:t>Calciumkonzentration </a:t>
            </a:r>
            <a:r>
              <a:rPr lang="de-DE" b="1" u="sng" dirty="0"/>
              <a:t>von ARPE-19 Zellen</a:t>
            </a:r>
          </a:p>
        </p:txBody>
      </p:sp>
      <p:pic>
        <p:nvPicPr>
          <p:cNvPr id="16" name="Grafik 1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43625" y="3600069"/>
            <a:ext cx="4068000" cy="306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26" y="540877"/>
            <a:ext cx="4068284" cy="3059193"/>
          </a:xfrm>
          <a:prstGeom prst="rect">
            <a:avLst/>
          </a:prstGeom>
        </p:spPr>
      </p:pic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200168"/>
              </p:ext>
            </p:extLst>
          </p:nvPr>
        </p:nvGraphicFramePr>
        <p:xfrm>
          <a:off x="1342070" y="1196944"/>
          <a:ext cx="4990364" cy="2887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5" name="Gerader Verbinder 24"/>
          <p:cNvCxnSpPr/>
          <p:nvPr/>
        </p:nvCxnSpPr>
        <p:spPr>
          <a:xfrm flipV="1">
            <a:off x="8225781" y="1250258"/>
            <a:ext cx="154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8839133" y="1068267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9" name="Gerader Verbinder 28"/>
          <p:cNvCxnSpPr/>
          <p:nvPr/>
        </p:nvCxnSpPr>
        <p:spPr>
          <a:xfrm flipV="1">
            <a:off x="8235235" y="1489552"/>
            <a:ext cx="7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8488842" y="130860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</a:p>
        </p:txBody>
      </p:sp>
      <p:cxnSp>
        <p:nvCxnSpPr>
          <p:cNvPr id="35" name="Gerader Verbinder 34"/>
          <p:cNvCxnSpPr/>
          <p:nvPr/>
        </p:nvCxnSpPr>
        <p:spPr>
          <a:xfrm flipV="1">
            <a:off x="8226689" y="991263"/>
            <a:ext cx="237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9177625" y="758560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9850376" y="1489552"/>
            <a:ext cx="7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10061253" y="130860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8224873" y="4115296"/>
            <a:ext cx="154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8838225" y="3933305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7" name="Gerader Verbinder 46"/>
          <p:cNvCxnSpPr/>
          <p:nvPr/>
        </p:nvCxnSpPr>
        <p:spPr>
          <a:xfrm flipV="1">
            <a:off x="8234327" y="4354590"/>
            <a:ext cx="7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8470842" y="417364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9" name="Gerader Verbinder 48"/>
          <p:cNvCxnSpPr/>
          <p:nvPr/>
        </p:nvCxnSpPr>
        <p:spPr>
          <a:xfrm flipV="1">
            <a:off x="8225781" y="3856301"/>
            <a:ext cx="237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9176717" y="3623598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1" name="Gerader Verbinder 50"/>
          <p:cNvCxnSpPr/>
          <p:nvPr/>
        </p:nvCxnSpPr>
        <p:spPr>
          <a:xfrm flipV="1">
            <a:off x="9849468" y="4354590"/>
            <a:ext cx="7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10060345" y="417364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396689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342070" y="137160"/>
            <a:ext cx="95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/>
              <a:t>Einfluss von AMD-Patientenseren auf die intrazelluläre </a:t>
            </a:r>
            <a:r>
              <a:rPr lang="de-DE" b="1" u="sng" dirty="0" smtClean="0"/>
              <a:t>Calciumkonzentration </a:t>
            </a:r>
            <a:r>
              <a:rPr lang="de-DE" b="1" u="sng" dirty="0"/>
              <a:t>von ARPE-19 Zellen</a:t>
            </a:r>
          </a:p>
        </p:txBody>
      </p:sp>
      <p:pic>
        <p:nvPicPr>
          <p:cNvPr id="6" name="Grafik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8713" y="1413414"/>
            <a:ext cx="4320000" cy="3420000"/>
          </a:xfrm>
          <a:prstGeom prst="rect">
            <a:avLst/>
          </a:prstGeom>
        </p:spPr>
      </p:pic>
      <p:pic>
        <p:nvPicPr>
          <p:cNvPr id="7" name="Grafik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64317" y="1413413"/>
            <a:ext cx="4320000" cy="3240000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2124081" y="1977810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797255" y="179581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2124081" y="2217104"/>
            <a:ext cx="8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414448" y="2024948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2124081" y="1738383"/>
            <a:ext cx="25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168285" y="1532506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7190313" y="1977810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863487" y="179581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8" name="Gerader Verbinder 27"/>
          <p:cNvCxnSpPr/>
          <p:nvPr/>
        </p:nvCxnSpPr>
        <p:spPr>
          <a:xfrm flipV="1">
            <a:off x="7190313" y="2217104"/>
            <a:ext cx="8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7480680" y="2024948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0" name="Gerader Verbinder 29"/>
          <p:cNvCxnSpPr/>
          <p:nvPr/>
        </p:nvCxnSpPr>
        <p:spPr>
          <a:xfrm flipV="1">
            <a:off x="7190313" y="1738383"/>
            <a:ext cx="255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8234517" y="1532506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3831602" y="2234196"/>
            <a:ext cx="8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4121969" y="2042040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4" name="Gerader Verbinder 33"/>
          <p:cNvCxnSpPr/>
          <p:nvPr/>
        </p:nvCxnSpPr>
        <p:spPr>
          <a:xfrm flipV="1">
            <a:off x="8876663" y="2241123"/>
            <a:ext cx="8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9167030" y="2048967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>
            <a:off x="998712" y="4920523"/>
            <a:ext cx="1050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NHS-prästimulierte Zellen reagieren auf Patientenserum mit der geringsten kumulativen Calciumkonzentrationserhöhung und der geringsten Calciumkonzentration in der Spätphase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</a:t>
            </a:r>
            <a:r>
              <a:rPr lang="de-DE" sz="1600" dirty="0" smtClean="0"/>
              <a:t>öchste intrazelluläre Calciumkonzentration in der Spätphase bei Patientenserum-prästimulierten Zellen</a:t>
            </a:r>
          </a:p>
        </p:txBody>
      </p:sp>
    </p:spTree>
    <p:extLst>
      <p:ext uri="{BB962C8B-B14F-4D97-AF65-F5344CB8AC3E}">
        <p14:creationId xmlns:p14="http://schemas.microsoft.com/office/powerpoint/2010/main" val="66003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-266" r="11267" b="30800"/>
          <a:stretch/>
        </p:blipFill>
        <p:spPr>
          <a:xfrm>
            <a:off x="1042415" y="868681"/>
            <a:ext cx="4836035" cy="3255264"/>
          </a:xfrm>
          <a:prstGeom prst="roundRect">
            <a:avLst/>
          </a:prstGeom>
        </p:spPr>
      </p:pic>
      <p:pic>
        <p:nvPicPr>
          <p:cNvPr id="6" name="Grafik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2483" r="8232" b="31355"/>
          <a:stretch/>
        </p:blipFill>
        <p:spPr>
          <a:xfrm>
            <a:off x="6943344" y="868681"/>
            <a:ext cx="4587240" cy="3255264"/>
          </a:xfrm>
          <a:prstGeom prst="round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45136" y="4800600"/>
            <a:ext cx="92171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u="sng" dirty="0" smtClean="0"/>
              <a:t>Exemplarisch durchgeführter </a:t>
            </a:r>
            <a:r>
              <a:rPr lang="de-DE" sz="1600" b="1" u="sng" dirty="0" err="1" smtClean="0"/>
              <a:t>Tryphanblau</a:t>
            </a:r>
            <a:r>
              <a:rPr lang="de-DE" sz="1600" b="1" u="sng" dirty="0" smtClean="0"/>
              <a:t>-Test der Zellvitalität nach 24-stündiger Serumstimulation (10%):</a:t>
            </a:r>
          </a:p>
          <a:p>
            <a:endParaRPr lang="de-DE" sz="1600" b="1" u="sng" dirty="0"/>
          </a:p>
          <a:p>
            <a:r>
              <a:rPr lang="de-DE" sz="1600" dirty="0" smtClean="0"/>
              <a:t>NHS-Stimulation: 	94,7 % Zellvitalität (72/76)</a:t>
            </a:r>
          </a:p>
          <a:p>
            <a:r>
              <a:rPr lang="de-DE" sz="1600" dirty="0" smtClean="0"/>
              <a:t>#4 		</a:t>
            </a:r>
            <a:r>
              <a:rPr lang="de-DE" sz="1600" dirty="0"/>
              <a:t>41,9 % Zellvitalität (</a:t>
            </a:r>
            <a:r>
              <a:rPr lang="de-DE" sz="1600" dirty="0" smtClean="0"/>
              <a:t>13/31)</a:t>
            </a:r>
          </a:p>
          <a:p>
            <a:r>
              <a:rPr lang="de-DE" sz="1600" dirty="0" smtClean="0"/>
              <a:t>#45		79,5 % Zellvitalität (31/39)</a:t>
            </a:r>
          </a:p>
          <a:p>
            <a:r>
              <a:rPr lang="de-DE" sz="1600" dirty="0" smtClean="0"/>
              <a:t>#86		54,8 % Zellvitalität (23/42)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998960" y="560902"/>
            <a:ext cx="4922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u="sng" dirty="0" smtClean="0"/>
              <a:t>ARPE-19 Zellen, </a:t>
            </a:r>
            <a:r>
              <a:rPr lang="de-DE" sz="1400" b="1" u="sng" dirty="0" err="1" smtClean="0"/>
              <a:t>unstimuliert</a:t>
            </a:r>
            <a:r>
              <a:rPr lang="de-DE" sz="1400" b="1" u="sng" dirty="0" smtClean="0"/>
              <a:t>, kultiviert in serumfreien Medium</a:t>
            </a:r>
            <a:endParaRPr lang="de-DE" sz="1400" b="1" u="sng" dirty="0"/>
          </a:p>
        </p:txBody>
      </p:sp>
      <p:sp>
        <p:nvSpPr>
          <p:cNvPr id="9" name="Textfeld 8"/>
          <p:cNvSpPr txBox="1"/>
          <p:nvPr/>
        </p:nvSpPr>
        <p:spPr>
          <a:xfrm>
            <a:off x="5966125" y="560903"/>
            <a:ext cx="591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u="sng" dirty="0" smtClean="0"/>
              <a:t>ARPE-19 Zellen, 24 Stunden nach Stimulation mit 10%-</a:t>
            </a:r>
            <a:r>
              <a:rPr lang="de-DE" sz="1400" b="1" u="sng" dirty="0" err="1" smtClean="0"/>
              <a:t>igem</a:t>
            </a:r>
            <a:r>
              <a:rPr lang="de-DE" sz="1400" b="1" u="sng" dirty="0" smtClean="0"/>
              <a:t> Serum Patient #4</a:t>
            </a:r>
            <a:endParaRPr lang="de-DE" sz="1400" b="1" u="sng" dirty="0"/>
          </a:p>
        </p:txBody>
      </p:sp>
      <p:sp>
        <p:nvSpPr>
          <p:cNvPr id="10" name="Textfeld 9"/>
          <p:cNvSpPr txBox="1"/>
          <p:nvPr/>
        </p:nvSpPr>
        <p:spPr>
          <a:xfrm>
            <a:off x="5084064" y="3846946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10x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709890" y="3846946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10x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3080783" y="155448"/>
            <a:ext cx="707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Einfluss von AMD-Patientenseren auf die Zellmorphologie und –</a:t>
            </a:r>
            <a:r>
              <a:rPr lang="de-DE" b="1" u="sng" dirty="0" err="1" smtClean="0"/>
              <a:t>vitalität</a:t>
            </a:r>
            <a:r>
              <a:rPr lang="de-DE" b="1" u="sng" dirty="0" smtClean="0"/>
              <a:t> I</a:t>
            </a:r>
            <a:endParaRPr lang="de-DE" b="1" u="sng" dirty="0"/>
          </a:p>
        </p:txBody>
      </p:sp>
      <p:sp>
        <p:nvSpPr>
          <p:cNvPr id="2" name="Textfeld 1"/>
          <p:cNvSpPr txBox="1"/>
          <p:nvPr/>
        </p:nvSpPr>
        <p:spPr>
          <a:xfrm>
            <a:off x="8993364" y="5144500"/>
            <a:ext cx="2712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bg2">
                    <a:lumMod val="50000"/>
                  </a:schemeClr>
                </a:solidFill>
              </a:rPr>
              <a:t>Resazurin</a:t>
            </a:r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</a:rPr>
              <a:t> Assay in Arbeit!</a:t>
            </a:r>
            <a:endParaRPr lang="de-DE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/>
          <p:nvPr/>
        </p:nvSpPr>
        <p:spPr>
          <a:xfrm>
            <a:off x="1061319" y="169587"/>
            <a:ext cx="656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Gesamtreaktion – kumulative intrazelluläre Calciumkonzentration I</a:t>
            </a:r>
            <a:endParaRPr lang="de-DE" b="1" u="sng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07" y="1173978"/>
            <a:ext cx="4659194" cy="3936407"/>
          </a:xfrm>
          <a:prstGeom prst="rect">
            <a:avLst/>
          </a:prstGeom>
        </p:spPr>
      </p:pic>
      <p:cxnSp>
        <p:nvCxnSpPr>
          <p:cNvPr id="29" name="Gerader Verbinder 28"/>
          <p:cNvCxnSpPr/>
          <p:nvPr/>
        </p:nvCxnSpPr>
        <p:spPr>
          <a:xfrm flipV="1">
            <a:off x="1987825" y="1745805"/>
            <a:ext cx="11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380226" y="156096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702330" y="435822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6</a:t>
            </a:r>
            <a:r>
              <a:rPr lang="de-DE" sz="10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938684" y="4358228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3" name="Gerader Verbinder 32"/>
          <p:cNvCxnSpPr/>
          <p:nvPr/>
        </p:nvCxnSpPr>
        <p:spPr>
          <a:xfrm flipV="1">
            <a:off x="3241249" y="1734296"/>
            <a:ext cx="11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3633650" y="154945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143754" y="435302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300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99" y="1173978"/>
            <a:ext cx="4912698" cy="3936407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9882608" y="435302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300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8566918" y="435302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405025" y="435302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660</a:t>
            </a:r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7622154" y="2074704"/>
            <a:ext cx="11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8014555" y="188986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7622154" y="1749268"/>
            <a:ext cx="252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8663900" y="151560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557254" y="5244154"/>
            <a:ext cx="89223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erhöhte intrazelluläre Gesamt-Calciumkonzentration: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zunehmender Anzahl an homozygoten Genotypen im ARMS2- und/oder CFH-Gen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abnehmender ARMS2-Proteinfunktion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abnehmender CFH-Aktivität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dirty="0" smtClean="0"/>
              <a:t>ei Rauchern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615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/>
          <p:nvPr/>
        </p:nvSpPr>
        <p:spPr>
          <a:xfrm>
            <a:off x="1061319" y="169587"/>
            <a:ext cx="656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Gesamtreaktion – kumulative intrazelluläre Calciumkonzentration II</a:t>
            </a:r>
            <a:endParaRPr lang="de-DE" b="1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35" y="1370531"/>
            <a:ext cx="4784715" cy="3833857"/>
          </a:xfrm>
          <a:prstGeom prst="rect">
            <a:avLst/>
          </a:prstGeom>
        </p:spPr>
      </p:pic>
      <p:cxnSp>
        <p:nvCxnSpPr>
          <p:cNvPr id="20" name="Gerader Verbinder 19"/>
          <p:cNvCxnSpPr/>
          <p:nvPr/>
        </p:nvCxnSpPr>
        <p:spPr>
          <a:xfrm flipV="1">
            <a:off x="2583222" y="2084674"/>
            <a:ext cx="190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377276" y="184538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11" y="1370531"/>
            <a:ext cx="4784715" cy="4038957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264865" y="4426464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1260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205727" y="4426465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560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82024" y="442646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300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594223" y="442646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336659" y="442646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660</a:t>
            </a:r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8934216" y="2077747"/>
            <a:ext cx="11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9326617" y="189290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7" name="Gerader Verbinder 46"/>
          <p:cNvCxnSpPr/>
          <p:nvPr/>
        </p:nvCxnSpPr>
        <p:spPr>
          <a:xfrm flipV="1">
            <a:off x="7622154" y="1749268"/>
            <a:ext cx="252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8663900" y="151560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9" name="Gerader Verbinder 48"/>
          <p:cNvCxnSpPr/>
          <p:nvPr/>
        </p:nvCxnSpPr>
        <p:spPr>
          <a:xfrm flipV="1">
            <a:off x="7632728" y="2084674"/>
            <a:ext cx="11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8059313" y="189983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5477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61319" y="169587"/>
            <a:ext cx="226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Spätphase – (Plateau)</a:t>
            </a:r>
            <a:endParaRPr lang="de-DE" b="1" u="sng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878" y="1267578"/>
            <a:ext cx="4902032" cy="3927860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V="1">
            <a:off x="7628470" y="2191749"/>
            <a:ext cx="972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935411" y="200690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7628470" y="1959812"/>
            <a:ext cx="201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447957" y="1756321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7139935" y="1474834"/>
            <a:ext cx="201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959422" y="128843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8183935" y="1693898"/>
            <a:ext cx="972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8490876" y="147487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096115" y="446932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300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132470" y="446932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122734" y="446932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660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57254" y="5244154"/>
            <a:ext cx="89223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</a:t>
            </a:r>
            <a:r>
              <a:rPr lang="de-DE" dirty="0" smtClean="0"/>
              <a:t>unehmende intrazelluläre Calciumkonzentration in der Spätphase: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zunehmender Anzahl an homozygoten Genotypen im ARMS2- und/oder CFH-Gen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abnehmender ARMS2-Proteinfunktion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mit abnehmender CFH-Aktivität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dirty="0" smtClean="0"/>
              <a:t>ei Rauchern</a:t>
            </a:r>
            <a:endParaRPr lang="de-DE" dirty="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90" y="1267578"/>
            <a:ext cx="4912698" cy="3936407"/>
          </a:xfrm>
          <a:prstGeom prst="rect">
            <a:avLst/>
          </a:prstGeom>
        </p:spPr>
      </p:pic>
      <p:cxnSp>
        <p:nvCxnSpPr>
          <p:cNvPr id="33" name="Gerader Verbinder 32"/>
          <p:cNvCxnSpPr/>
          <p:nvPr/>
        </p:nvCxnSpPr>
        <p:spPr>
          <a:xfrm flipV="1">
            <a:off x="2294049" y="1832418"/>
            <a:ext cx="93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652266" y="1639031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</a:p>
        </p:txBody>
      </p:sp>
      <p:cxnSp>
        <p:nvCxnSpPr>
          <p:cNvPr id="35" name="Gerader Verbinder 34"/>
          <p:cNvCxnSpPr/>
          <p:nvPr/>
        </p:nvCxnSpPr>
        <p:spPr>
          <a:xfrm flipV="1">
            <a:off x="1859325" y="1550736"/>
            <a:ext cx="93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2183358" y="136589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779949" y="445182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</a:t>
            </a:r>
            <a:r>
              <a:rPr lang="de-DE" sz="1000" dirty="0">
                <a:solidFill>
                  <a:schemeClr val="bg1"/>
                </a:solidFill>
              </a:rPr>
              <a:t>6</a:t>
            </a:r>
            <a:r>
              <a:rPr lang="de-DE" sz="10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776659" y="444662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9" name="Gerader Verbinder 38"/>
          <p:cNvCxnSpPr/>
          <p:nvPr/>
        </p:nvCxnSpPr>
        <p:spPr>
          <a:xfrm flipV="1">
            <a:off x="3266049" y="1815991"/>
            <a:ext cx="93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3572990" y="163115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2848417" y="1543809"/>
            <a:ext cx="93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3172450" y="135896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747047" y="444662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300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15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4" y="1250891"/>
            <a:ext cx="5168665" cy="4141506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2628283" y="1977810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301457" y="1795819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4" name="Textfeld 13"/>
          <p:cNvSpPr txBox="1"/>
          <p:nvPr/>
        </p:nvSpPr>
        <p:spPr>
          <a:xfrm>
            <a:off x="1675122" y="4426593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1260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324526" y="44265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560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48673" y="4426593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1260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998077" y="44265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560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061319" y="169587"/>
            <a:ext cx="226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Spätphase – (Plateau)</a:t>
            </a:r>
            <a:endParaRPr lang="de-DE" b="1" u="sng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619" y="1250891"/>
            <a:ext cx="5262060" cy="4141506"/>
          </a:xfrm>
          <a:prstGeom prst="rect">
            <a:avLst/>
          </a:prstGeom>
        </p:spPr>
      </p:pic>
      <p:cxnSp>
        <p:nvCxnSpPr>
          <p:cNvPr id="37" name="Gerader Verbinder 36"/>
          <p:cNvCxnSpPr/>
          <p:nvPr/>
        </p:nvCxnSpPr>
        <p:spPr>
          <a:xfrm flipV="1">
            <a:off x="7925251" y="1736903"/>
            <a:ext cx="20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794978" y="1556126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cxnSp>
        <p:nvCxnSpPr>
          <p:cNvPr id="39" name="Gerader Verbinder 38"/>
          <p:cNvCxnSpPr/>
          <p:nvPr/>
        </p:nvCxnSpPr>
        <p:spPr>
          <a:xfrm flipV="1">
            <a:off x="7445263" y="1457803"/>
            <a:ext cx="208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8314990" y="1277026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</a:p>
          <a:p>
            <a:endParaRPr lang="de-DE" sz="1000" dirty="0"/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7942342" y="2076923"/>
            <a:ext cx="104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8297898" y="1889612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43" name="Textfeld 42"/>
          <p:cNvSpPr txBox="1"/>
          <p:nvPr/>
        </p:nvSpPr>
        <p:spPr>
          <a:xfrm>
            <a:off x="9538288" y="44265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454999" y="44265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840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7402533" y="4426593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780</a:t>
            </a:r>
          </a:p>
        </p:txBody>
      </p:sp>
    </p:spTree>
    <p:extLst>
      <p:ext uri="{BB962C8B-B14F-4D97-AF65-F5344CB8AC3E}">
        <p14:creationId xmlns:p14="http://schemas.microsoft.com/office/powerpoint/2010/main" val="183784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42550" y="1552990"/>
            <a:ext cx="493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 smtClean="0"/>
              <a:t>ARPE-19 Zellen, </a:t>
            </a:r>
            <a:r>
              <a:rPr lang="de-DE" sz="1400" u="sng" dirty="0" err="1" smtClean="0"/>
              <a:t>unstimuliert</a:t>
            </a:r>
            <a:r>
              <a:rPr lang="de-DE" sz="1400" u="sng" dirty="0" smtClean="0"/>
              <a:t>, kultiviert </a:t>
            </a:r>
            <a:r>
              <a:rPr lang="de-DE" sz="1400" b="1" u="sng" dirty="0" smtClean="0"/>
              <a:t>in serumfreien Medium</a:t>
            </a:r>
            <a:r>
              <a:rPr lang="de-DE" sz="1400" u="sng" dirty="0" smtClean="0"/>
              <a:t>, </a:t>
            </a:r>
          </a:p>
          <a:p>
            <a:r>
              <a:rPr lang="de-DE" sz="1400" u="sng" dirty="0" smtClean="0"/>
              <a:t>mit 2µM FURA-2 beladen</a:t>
            </a:r>
            <a:endParaRPr lang="de-DE" sz="1400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83" y="2073027"/>
            <a:ext cx="5282595" cy="333593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901214" y="1552989"/>
            <a:ext cx="60577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 smtClean="0"/>
              <a:t>ARPE-19 Zellen, 24 Stunden nach Stimulation mit </a:t>
            </a:r>
            <a:r>
              <a:rPr lang="de-DE" sz="1400" b="1" u="sng" dirty="0" smtClean="0"/>
              <a:t>10%-</a:t>
            </a:r>
            <a:r>
              <a:rPr lang="de-DE" sz="1400" b="1" u="sng" dirty="0" err="1" smtClean="0"/>
              <a:t>igem</a:t>
            </a:r>
            <a:r>
              <a:rPr lang="de-DE" sz="1400" b="1" u="sng" dirty="0" smtClean="0"/>
              <a:t> Serum Patient #18</a:t>
            </a:r>
            <a:r>
              <a:rPr lang="de-DE" sz="1400" u="sng" dirty="0" smtClean="0"/>
              <a:t>,</a:t>
            </a:r>
          </a:p>
          <a:p>
            <a:r>
              <a:rPr lang="de-DE" sz="1400" u="sng" dirty="0"/>
              <a:t>mit 2µM FURA-2 beladen</a:t>
            </a:r>
          </a:p>
          <a:p>
            <a:endParaRPr lang="de-DE" sz="1400" u="sng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" y="2073027"/>
            <a:ext cx="5282595" cy="333593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80783" y="155448"/>
            <a:ext cx="720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Einfluss von AMD-Patientenseren auf die Zellmorphologie und –</a:t>
            </a:r>
            <a:r>
              <a:rPr lang="de-DE" b="1" u="sng" dirty="0" err="1" smtClean="0"/>
              <a:t>vitalität</a:t>
            </a:r>
            <a:r>
              <a:rPr lang="de-DE" b="1" u="sng" dirty="0" smtClean="0"/>
              <a:t> II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42360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7952" y="588264"/>
            <a:ext cx="118140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Ergebnisse I – Einfluss von Patientenserum im Vergleich zu normalem humanen Serum:</a:t>
            </a:r>
          </a:p>
          <a:p>
            <a:pPr lvl="1"/>
            <a:endParaRPr lang="de-DE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für 24 h mit Patientenserum stimulierte ARPE-19 Zellen hingegen reagieren mit einer signifikant höheren Calciumkonzentration in Früh- und Spätphase sowie einem signifikant höheren Peak/Plateau-Verhältnis im Vergleich zu naiven ARPE-19 Zellen und mit humanem Normalserum stimulierte Zellen</a:t>
            </a:r>
          </a:p>
          <a:p>
            <a:pPr lvl="1"/>
            <a:endParaRPr lang="de-DE" sz="1600" dirty="0"/>
          </a:p>
          <a:p>
            <a:pPr lvl="1"/>
            <a:r>
              <a:rPr lang="de-DE" sz="1600" dirty="0" smtClean="0"/>
              <a:t>	eine 24-stündige Inkubation mit AMD-Patientenserum stellt für ARPE-19 Zellen ein Stimulus zur Modifikation/Verstärkung ihrer 	Calciumantwort dar, nicht jedoch normales humanes Serum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42070" y="137160"/>
            <a:ext cx="95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/>
              <a:t>Einfluss von AMD-Patientenseren auf die intrazelluläre </a:t>
            </a:r>
            <a:r>
              <a:rPr lang="de-DE" b="1" u="sng" dirty="0" smtClean="0"/>
              <a:t>Calciumkonzentration </a:t>
            </a:r>
            <a:r>
              <a:rPr lang="de-DE" b="1" u="sng" dirty="0"/>
              <a:t>von ARPE-19 Zellen</a:t>
            </a:r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289990"/>
              </p:ext>
            </p:extLst>
          </p:nvPr>
        </p:nvGraphicFramePr>
        <p:xfrm>
          <a:off x="1586864" y="3646170"/>
          <a:ext cx="4432935" cy="302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926146"/>
              </p:ext>
            </p:extLst>
          </p:nvPr>
        </p:nvGraphicFramePr>
        <p:xfrm>
          <a:off x="6862764" y="3657600"/>
          <a:ext cx="4406265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feil nach rechts 11"/>
          <p:cNvSpPr/>
          <p:nvPr/>
        </p:nvSpPr>
        <p:spPr>
          <a:xfrm>
            <a:off x="940400" y="2234770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4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418" y="3990398"/>
            <a:ext cx="4555137" cy="28570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418" y="977411"/>
            <a:ext cx="4555137" cy="28386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34" y="844092"/>
            <a:ext cx="5991225" cy="4800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2476" y="362734"/>
            <a:ext cx="656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Gesamtreaktion – kumulative intrazelluläre Calciumkonzentration I</a:t>
            </a:r>
            <a:endParaRPr lang="de-DE" b="1" u="sng" dirty="0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8721436" y="2156114"/>
            <a:ext cx="796636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8721436" y="1899804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7790072" y="1657348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7790072" y="1421819"/>
            <a:ext cx="26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968772" y="122378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8" name="Textfeld 27"/>
          <p:cNvSpPr txBox="1"/>
          <p:nvPr/>
        </p:nvSpPr>
        <p:spPr>
          <a:xfrm>
            <a:off x="8534700" y="146308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9407832" y="172315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0" name="Textfeld 29"/>
          <p:cNvSpPr txBox="1"/>
          <p:nvPr/>
        </p:nvSpPr>
        <p:spPr>
          <a:xfrm>
            <a:off x="8975866" y="1974123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2" name="Textfeld 31"/>
          <p:cNvSpPr txBox="1"/>
          <p:nvPr/>
        </p:nvSpPr>
        <p:spPr>
          <a:xfrm>
            <a:off x="7560225" y="304679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433343" y="30398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261633" y="304621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162467" y="304621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560225" y="610573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433343" y="60988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9261633" y="610515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162467" y="610515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40" name="Gerader Verbinder 39"/>
          <p:cNvCxnSpPr/>
          <p:nvPr/>
        </p:nvCxnSpPr>
        <p:spPr>
          <a:xfrm flipV="1">
            <a:off x="7790072" y="4173859"/>
            <a:ext cx="265176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8951973" y="400757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2" name="Gerader Verbinder 41"/>
          <p:cNvCxnSpPr/>
          <p:nvPr/>
        </p:nvCxnSpPr>
        <p:spPr>
          <a:xfrm flipV="1">
            <a:off x="7790072" y="4341382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8514114" y="417164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4" name="Gerader Verbinder 43"/>
          <p:cNvCxnSpPr/>
          <p:nvPr/>
        </p:nvCxnSpPr>
        <p:spPr>
          <a:xfrm flipV="1">
            <a:off x="5174113" y="147502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5265912" y="129995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6" name="Gerader Verbinder 45"/>
          <p:cNvCxnSpPr/>
          <p:nvPr/>
        </p:nvCxnSpPr>
        <p:spPr>
          <a:xfrm flipV="1">
            <a:off x="4031945" y="147502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4085381" y="130183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2795756" y="149109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2857777" y="131098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0" name="Gerader Verbinder 49"/>
          <p:cNvCxnSpPr/>
          <p:nvPr/>
        </p:nvCxnSpPr>
        <p:spPr>
          <a:xfrm flipV="1">
            <a:off x="1645829" y="149109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700983" y="130910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52" name="Textfeld 51"/>
          <p:cNvSpPr txBox="1"/>
          <p:nvPr/>
        </p:nvSpPr>
        <p:spPr>
          <a:xfrm>
            <a:off x="1393689" y="302338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2546894" y="301645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693662" y="302280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843183" y="302280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967403" y="302973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3120608" y="30228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267376" y="302915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5416897" y="302915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833230" y="0"/>
            <a:ext cx="1358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Signifikanzniveaus:</a:t>
            </a:r>
          </a:p>
          <a:p>
            <a:r>
              <a:rPr lang="de-DE" sz="1200" dirty="0" smtClean="0"/>
              <a:t>p ≤ 0,05 *</a:t>
            </a:r>
          </a:p>
          <a:p>
            <a:r>
              <a:rPr lang="de-DE" sz="1200" dirty="0"/>
              <a:t>p ≤ </a:t>
            </a:r>
            <a:r>
              <a:rPr lang="de-DE" sz="1200" dirty="0" smtClean="0"/>
              <a:t>0,01 **</a:t>
            </a:r>
          </a:p>
          <a:p>
            <a:r>
              <a:rPr lang="de-DE" sz="1200" dirty="0"/>
              <a:t>p ≤ </a:t>
            </a:r>
            <a:r>
              <a:rPr lang="de-DE" sz="1200" dirty="0" smtClean="0"/>
              <a:t>0,005 ***</a:t>
            </a:r>
          </a:p>
          <a:p>
            <a:endParaRPr lang="de-DE" sz="1200" dirty="0"/>
          </a:p>
        </p:txBody>
      </p:sp>
      <p:cxnSp>
        <p:nvCxnSpPr>
          <p:cNvPr id="60" name="Gerader Verbinder 59"/>
          <p:cNvCxnSpPr/>
          <p:nvPr/>
        </p:nvCxnSpPr>
        <p:spPr>
          <a:xfrm flipV="1">
            <a:off x="8692280" y="4502926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9416322" y="433318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62" name="Gerader Verbinder 61"/>
          <p:cNvCxnSpPr/>
          <p:nvPr/>
        </p:nvCxnSpPr>
        <p:spPr>
          <a:xfrm flipV="1">
            <a:off x="9623644" y="4670442"/>
            <a:ext cx="796636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9878074" y="4488451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" name="Textfeld 2"/>
          <p:cNvSpPr txBox="1"/>
          <p:nvPr/>
        </p:nvSpPr>
        <p:spPr>
          <a:xfrm>
            <a:off x="603328" y="-38411"/>
            <a:ext cx="5406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/>
              <a:t>Ergebnisse </a:t>
            </a:r>
            <a:r>
              <a:rPr lang="de-DE" b="1" u="sng" dirty="0" smtClean="0"/>
              <a:t>II </a:t>
            </a:r>
            <a:r>
              <a:rPr lang="de-DE" b="1" u="sng" dirty="0"/>
              <a:t>– Einfluss von </a:t>
            </a:r>
            <a:r>
              <a:rPr lang="de-DE" b="1" u="sng" dirty="0" smtClean="0"/>
              <a:t>ARMS2- und CFH-Aktivität</a:t>
            </a:r>
            <a:endParaRPr lang="de-DE" b="1" u="sng" dirty="0"/>
          </a:p>
          <a:p>
            <a:endParaRPr lang="de-DE" dirty="0"/>
          </a:p>
        </p:txBody>
      </p:sp>
      <p:sp>
        <p:nvSpPr>
          <p:cNvPr id="64" name="Pfeil nach rechts 63"/>
          <p:cNvSpPr/>
          <p:nvPr/>
        </p:nvSpPr>
        <p:spPr>
          <a:xfrm>
            <a:off x="484265" y="5947594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89378" y="5747400"/>
            <a:ext cx="538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/>
              <a:t>Homozygoter Genotyp für ARMS2- und/oder CFH geht einher mit einer stärkere Calciumantwort in naiven und serumveränderten ARPE-19 Zellen</a:t>
            </a:r>
            <a:endParaRPr lang="de-DE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38668"/>
          <a:stretch/>
        </p:blipFill>
        <p:spPr>
          <a:xfrm>
            <a:off x="136415" y="4853181"/>
            <a:ext cx="1171950" cy="79151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073433" y="4549342"/>
            <a:ext cx="2334970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612476" y="784"/>
            <a:ext cx="668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Gesamtreaktion – kumulative intrazelluläre Calciumkonzentration II</a:t>
            </a:r>
            <a:endParaRPr lang="de-DE" b="1" u="sng" dirty="0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8" y="830024"/>
            <a:ext cx="5991225" cy="487189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295" y="830024"/>
            <a:ext cx="6059682" cy="4871899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9174535" y="460494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723956" y="460263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937522" y="460824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9661565" y="460494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210986" y="460263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424552" y="460824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1" name="Gerader Verbinder 30"/>
          <p:cNvCxnSpPr/>
          <p:nvPr/>
        </p:nvCxnSpPr>
        <p:spPr>
          <a:xfrm flipV="1">
            <a:off x="9421756" y="2147867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9504187" y="197903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3" name="Gerader Verbinder 32"/>
          <p:cNvCxnSpPr/>
          <p:nvPr/>
        </p:nvCxnSpPr>
        <p:spPr>
          <a:xfrm flipV="1">
            <a:off x="8217571" y="215479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8279592" y="197468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5" name="Gerader Verbinder 34"/>
          <p:cNvCxnSpPr/>
          <p:nvPr/>
        </p:nvCxnSpPr>
        <p:spPr>
          <a:xfrm flipV="1">
            <a:off x="7008208" y="2154796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7063362" y="197280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7" name="Gerader Verbinder 36"/>
          <p:cNvCxnSpPr/>
          <p:nvPr/>
        </p:nvCxnSpPr>
        <p:spPr>
          <a:xfrm flipV="1">
            <a:off x="8240431" y="1793829"/>
            <a:ext cx="1152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665095" y="1569901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39" name="Gerader Verbinder 38"/>
          <p:cNvCxnSpPr/>
          <p:nvPr/>
        </p:nvCxnSpPr>
        <p:spPr>
          <a:xfrm flipV="1">
            <a:off x="7008208" y="1180419"/>
            <a:ext cx="2376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8088192" y="975541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2" name="Gerader Verbinder 41"/>
          <p:cNvCxnSpPr/>
          <p:nvPr/>
        </p:nvCxnSpPr>
        <p:spPr>
          <a:xfrm flipV="1">
            <a:off x="1902074" y="1956706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2300392" y="173087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4" name="Gerader Verbinder 43"/>
          <p:cNvCxnSpPr/>
          <p:nvPr/>
        </p:nvCxnSpPr>
        <p:spPr>
          <a:xfrm flipV="1">
            <a:off x="2653125" y="1649316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3051443" y="1423485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6" name="Gerader Verbinder 45"/>
          <p:cNvCxnSpPr/>
          <p:nvPr/>
        </p:nvCxnSpPr>
        <p:spPr>
          <a:xfrm flipV="1">
            <a:off x="3744848" y="2240641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3827279" y="207180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2563523" y="2247567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2625544" y="206745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0" name="Gerader Verbinder 49"/>
          <p:cNvCxnSpPr/>
          <p:nvPr/>
        </p:nvCxnSpPr>
        <p:spPr>
          <a:xfrm flipV="1">
            <a:off x="1377020" y="224757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432174" y="206557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52" name="Textfeld 51"/>
          <p:cNvSpPr txBox="1"/>
          <p:nvPr/>
        </p:nvSpPr>
        <p:spPr>
          <a:xfrm>
            <a:off x="3583940" y="464716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2339551" y="464032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1121833" y="463384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066868" y="464716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60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2822479" y="464032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1604761" y="463384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58" name="Gerader Verbinder 57"/>
          <p:cNvCxnSpPr/>
          <p:nvPr/>
        </p:nvCxnSpPr>
        <p:spPr>
          <a:xfrm flipV="1">
            <a:off x="3122427" y="1943394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3520745" y="172670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60" name="Gerader Verbinder 59"/>
          <p:cNvCxnSpPr/>
          <p:nvPr/>
        </p:nvCxnSpPr>
        <p:spPr>
          <a:xfrm flipV="1">
            <a:off x="1909978" y="1364397"/>
            <a:ext cx="228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2910225" y="114761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62" name="Gerader Verbinder 61"/>
          <p:cNvCxnSpPr/>
          <p:nvPr/>
        </p:nvCxnSpPr>
        <p:spPr>
          <a:xfrm flipV="1">
            <a:off x="1386713" y="1096425"/>
            <a:ext cx="228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2386960" y="87964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64" name="Gerader Verbinder 63"/>
          <p:cNvCxnSpPr/>
          <p:nvPr/>
        </p:nvCxnSpPr>
        <p:spPr>
          <a:xfrm flipV="1">
            <a:off x="7493983" y="1447119"/>
            <a:ext cx="2376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>
            <a:off x="8573967" y="12422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</a:t>
            </a:r>
            <a:endParaRPr lang="de-DE" sz="1000" dirty="0"/>
          </a:p>
        </p:txBody>
      </p:sp>
      <p:sp>
        <p:nvSpPr>
          <p:cNvPr id="66" name="Pfeil nach rechts 65"/>
          <p:cNvSpPr/>
          <p:nvPr/>
        </p:nvSpPr>
        <p:spPr>
          <a:xfrm>
            <a:off x="493413" y="5564763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952045" y="5517256"/>
            <a:ext cx="9765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Rauchen geht wie auch ein homozygoter CFH-Genotyp einher mit einer stärkeren Calciumantwort in ARPE-19 Zellen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-168" t="-919" r="50336" b="63170"/>
          <a:stretch/>
        </p:blipFill>
        <p:spPr>
          <a:xfrm>
            <a:off x="11035125" y="5701804"/>
            <a:ext cx="1020948" cy="851654"/>
          </a:xfrm>
          <a:prstGeom prst="rect">
            <a:avLst/>
          </a:prstGeom>
        </p:spPr>
      </p:pic>
      <p:sp>
        <p:nvSpPr>
          <p:cNvPr id="67" name="Pfeil nach rechts 66"/>
          <p:cNvSpPr/>
          <p:nvPr/>
        </p:nvSpPr>
        <p:spPr>
          <a:xfrm>
            <a:off x="493412" y="6106516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/>
          <p:cNvSpPr txBox="1"/>
          <p:nvPr/>
        </p:nvSpPr>
        <p:spPr>
          <a:xfrm>
            <a:off x="949119" y="6051384"/>
            <a:ext cx="960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auch serumveränderte Zellen zeigen eine stärkere Calciumantwort bei </a:t>
            </a:r>
            <a:r>
              <a:rPr lang="de-DE" sz="1600" dirty="0" err="1" smtClean="0"/>
              <a:t>homozygten</a:t>
            </a:r>
            <a:r>
              <a:rPr lang="de-DE" sz="1600" dirty="0" smtClean="0"/>
              <a:t> Genotyp und positivem Raucherstatus =&gt; es scheint also keine Anpassung der Calciumantwort an veränderte CFH-Aktivität zu erfolgen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247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419"/>
            <a:ext cx="6013377" cy="5052227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1259895" y="1148723"/>
            <a:ext cx="1080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2470341" y="1147006"/>
            <a:ext cx="108000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599740" y="932622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872145" y="923078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6" name="Gerader Verbinder 15"/>
          <p:cNvCxnSpPr/>
          <p:nvPr/>
        </p:nvCxnSpPr>
        <p:spPr>
          <a:xfrm flipV="1">
            <a:off x="3667424" y="1688878"/>
            <a:ext cx="36576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667424" y="1515961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2416891" y="1715273"/>
            <a:ext cx="36576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411179" y="153478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1259895" y="1715274"/>
            <a:ext cx="36576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270901" y="1515961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331820" y="455732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926961" y="455501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103951" y="455058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818850" y="455732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413991" y="4555014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590981" y="455058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210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41" name="Gerader Verbinder 40"/>
          <p:cNvCxnSpPr/>
          <p:nvPr/>
        </p:nvCxnSpPr>
        <p:spPr>
          <a:xfrm flipV="1">
            <a:off x="2891927" y="1427672"/>
            <a:ext cx="1188720" cy="6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3366883" y="1203744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1685316" y="1427672"/>
            <a:ext cx="1097280" cy="3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2077976" y="1200595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</a:t>
            </a:r>
            <a:endParaRPr lang="de-DE" sz="1000" dirty="0"/>
          </a:p>
        </p:txBody>
      </p:sp>
      <p:sp>
        <p:nvSpPr>
          <p:cNvPr id="52" name="Textfeld 51"/>
          <p:cNvSpPr txBox="1"/>
          <p:nvPr/>
        </p:nvSpPr>
        <p:spPr>
          <a:xfrm>
            <a:off x="612476" y="784"/>
            <a:ext cx="668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Gesamtreaktion – kumulative intrazelluläre Calciumkonzentration III</a:t>
            </a:r>
            <a:endParaRPr lang="de-DE" b="1" u="sng" dirty="0"/>
          </a:p>
        </p:txBody>
      </p:sp>
      <p:cxnSp>
        <p:nvCxnSpPr>
          <p:cNvPr id="65" name="Gerader Verbinder 64"/>
          <p:cNvCxnSpPr/>
          <p:nvPr/>
        </p:nvCxnSpPr>
        <p:spPr>
          <a:xfrm flipV="1">
            <a:off x="1264341" y="870891"/>
            <a:ext cx="2286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/>
        </p:nvSpPr>
        <p:spPr>
          <a:xfrm>
            <a:off x="2264588" y="65411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6" name="Pfeil nach rechts 25"/>
          <p:cNvSpPr/>
          <p:nvPr/>
        </p:nvSpPr>
        <p:spPr>
          <a:xfrm>
            <a:off x="493413" y="5564763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952045" y="5517256"/>
            <a:ext cx="9856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Abhängigkeit der Calciumantwort vom ARMS2-Genotyp in naiven ARPE-19 Zellen, </a:t>
            </a:r>
          </a:p>
          <a:p>
            <a:r>
              <a:rPr lang="de-DE" sz="1600" dirty="0" smtClean="0"/>
              <a:t>nicht jedoch in serumveränderten Zellen =&gt; Kompensation eines verminderten ARMS2-Proteinlevels scheint möglich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950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46" y="3620441"/>
            <a:ext cx="4381853" cy="28752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826" y="580267"/>
            <a:ext cx="4362473" cy="28597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1" y="523834"/>
            <a:ext cx="5991225" cy="4800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2476" y="784"/>
            <a:ext cx="655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/>
              <a:t>Frühphase – maximale intrazelluläre Calciumkonzentration (Peak) I</a:t>
            </a:r>
            <a:endParaRPr lang="de-DE" b="1" u="sng" dirty="0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8721436" y="1794164"/>
            <a:ext cx="796636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9665121" y="1791834"/>
            <a:ext cx="796636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8721436" y="1537854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7790072" y="1295398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7790072" y="1059869"/>
            <a:ext cx="266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968772" y="86183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8" name="Textfeld 27"/>
          <p:cNvSpPr txBox="1"/>
          <p:nvPr/>
        </p:nvSpPr>
        <p:spPr>
          <a:xfrm>
            <a:off x="8534700" y="110113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9407832" y="136120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0" name="Textfeld 29"/>
          <p:cNvSpPr txBox="1"/>
          <p:nvPr/>
        </p:nvSpPr>
        <p:spPr>
          <a:xfrm>
            <a:off x="8975866" y="1612173"/>
            <a:ext cx="28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31" name="Textfeld 30"/>
          <p:cNvSpPr txBox="1"/>
          <p:nvPr/>
        </p:nvSpPr>
        <p:spPr>
          <a:xfrm>
            <a:off x="9928634" y="1594921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*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560225" y="268484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433343" y="267791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261633" y="26842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162467" y="26842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560225" y="574378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433343" y="573685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9261633" y="574320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162467" y="574320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40" name="Gerader Verbinder 39"/>
          <p:cNvCxnSpPr/>
          <p:nvPr/>
        </p:nvCxnSpPr>
        <p:spPr>
          <a:xfrm flipV="1">
            <a:off x="9620367" y="4151896"/>
            <a:ext cx="796636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9892383" y="397683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2" name="Gerader Verbinder 41"/>
          <p:cNvCxnSpPr/>
          <p:nvPr/>
        </p:nvCxnSpPr>
        <p:spPr>
          <a:xfrm flipV="1">
            <a:off x="8689599" y="3930210"/>
            <a:ext cx="1728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9375995" y="375356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4" name="Gerader Verbinder 43"/>
          <p:cNvCxnSpPr/>
          <p:nvPr/>
        </p:nvCxnSpPr>
        <p:spPr>
          <a:xfrm flipV="1">
            <a:off x="5174113" y="111307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5265912" y="93800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6" name="Gerader Verbinder 45"/>
          <p:cNvCxnSpPr/>
          <p:nvPr/>
        </p:nvCxnSpPr>
        <p:spPr>
          <a:xfrm flipV="1">
            <a:off x="4031945" y="111307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4085381" y="939888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2795756" y="1129140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2857777" y="94903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cxnSp>
        <p:nvCxnSpPr>
          <p:cNvPr id="50" name="Gerader Verbinder 49"/>
          <p:cNvCxnSpPr/>
          <p:nvPr/>
        </p:nvCxnSpPr>
        <p:spPr>
          <a:xfrm flipV="1">
            <a:off x="1645829" y="1129143"/>
            <a:ext cx="504000" cy="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700983" y="94715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***</a:t>
            </a:r>
            <a:endParaRPr lang="de-DE" sz="1000" dirty="0"/>
          </a:p>
        </p:txBody>
      </p:sp>
      <p:sp>
        <p:nvSpPr>
          <p:cNvPr id="52" name="Textfeld 51"/>
          <p:cNvSpPr txBox="1"/>
          <p:nvPr/>
        </p:nvSpPr>
        <p:spPr>
          <a:xfrm>
            <a:off x="1393689" y="266143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2546894" y="26545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693662" y="2660857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869061" y="2660856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967403" y="266778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3120608" y="266085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90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267376" y="2667202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120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5442775" y="266720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n = 180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60" name="Pfeil nach rechts 59"/>
          <p:cNvSpPr/>
          <p:nvPr/>
        </p:nvSpPr>
        <p:spPr>
          <a:xfrm>
            <a:off x="484265" y="5947594"/>
            <a:ext cx="238125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89378" y="5747400"/>
            <a:ext cx="538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/>
              <a:t>Homozygoter Genotyp für ARMS2- und/oder CFH geht einher mit einem stärkeren </a:t>
            </a:r>
            <a:r>
              <a:rPr lang="de-DE" sz="1600" dirty="0" err="1" smtClean="0"/>
              <a:t>intialen</a:t>
            </a:r>
            <a:r>
              <a:rPr lang="de-DE" sz="1600" dirty="0" smtClean="0"/>
              <a:t> Calciumanstiegs in naiven und serumveränderten ARPE-19 Zellen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779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1892</Words>
  <Application>Microsoft Office PowerPoint</Application>
  <PresentationFormat>Breitbild</PresentationFormat>
  <Paragraphs>542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Catharina Busch</dc:creator>
  <cp:lastModifiedBy>Catharina Busch</cp:lastModifiedBy>
  <cp:revision>155</cp:revision>
  <dcterms:created xsi:type="dcterms:W3CDTF">2014-10-22T16:54:53Z</dcterms:created>
  <dcterms:modified xsi:type="dcterms:W3CDTF">2015-02-18T12:08:32Z</dcterms:modified>
</cp:coreProperties>
</file>