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5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v>Contig (350)</c:v>
          </c:tx>
          <c:spPr>
            <a:ln w="19050" cap="rnd">
              <a:noFill/>
              <a:round/>
            </a:ln>
            <a:effectLst/>
          </c:spPr>
          <c:marker>
            <c:symbol val="none"/>
          </c:marker>
          <c:trendline>
            <c:name>Contig # (350)</c:name>
            <c:spPr>
              <a:ln w="19050" cap="rnd">
                <a:solidFill>
                  <a:schemeClr val="accent1"/>
                </a:solidFill>
                <a:prstDash val="solid"/>
              </a:ln>
              <a:effectLst/>
            </c:spPr>
            <c:trendlineType val="poly"/>
            <c:order val="2"/>
            <c:dispRSqr val="0"/>
            <c:dispEq val="0"/>
          </c:trendline>
          <c:cat>
            <c:numRef>
              <c:f>[CLCTranAssembEval110518.xlsx]Sheet1!$A$2:$A$6</c:f>
              <c:numCache>
                <c:formatCode>General</c:formatCode>
                <c:ptCount val="5"/>
                <c:pt idx="0">
                  <c:v>31</c:v>
                </c:pt>
                <c:pt idx="1">
                  <c:v>37</c:v>
                </c:pt>
                <c:pt idx="2">
                  <c:v>41</c:v>
                </c:pt>
                <c:pt idx="3">
                  <c:v>47</c:v>
                </c:pt>
                <c:pt idx="4">
                  <c:v>51</c:v>
                </c:pt>
              </c:numCache>
            </c:numRef>
          </c:cat>
          <c:val>
            <c:numRef>
              <c:f>[CLCTranAssembEval110518.xlsx]Sheet1!$C$2:$C$6</c:f>
              <c:numCache>
                <c:formatCode>#,##0</c:formatCode>
                <c:ptCount val="5"/>
                <c:pt idx="0">
                  <c:v>154679</c:v>
                </c:pt>
                <c:pt idx="1">
                  <c:v>156475</c:v>
                </c:pt>
                <c:pt idx="2">
                  <c:v>156724</c:v>
                </c:pt>
                <c:pt idx="3">
                  <c:v>156927</c:v>
                </c:pt>
                <c:pt idx="4">
                  <c:v>155095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6E1-45AE-9B64-87E42D79EF5D}"/>
            </c:ext>
          </c:extLst>
        </c:ser>
        <c:ser>
          <c:idx val="1"/>
          <c:order val="1"/>
          <c:tx>
            <c:v>Contig (250)</c:v>
          </c:tx>
          <c:spPr>
            <a:ln w="19050" cap="rnd">
              <a:noFill/>
              <a:round/>
            </a:ln>
            <a:effectLst/>
          </c:spPr>
          <c:marker>
            <c:symbol val="none"/>
          </c:marker>
          <c:trendline>
            <c:name>Contig # (350)</c:name>
            <c:spPr>
              <a:ln w="19050" cap="rnd">
                <a:solidFill>
                  <a:schemeClr val="accent2"/>
                </a:solidFill>
                <a:prstDash val="solid"/>
              </a:ln>
              <a:effectLst/>
            </c:spPr>
            <c:trendlineType val="poly"/>
            <c:order val="2"/>
            <c:dispRSqr val="0"/>
            <c:dispEq val="0"/>
          </c:trendline>
          <c:cat>
            <c:numRef>
              <c:f>[CLCTranAssembEval110518.xlsx]Sheet1!$A$2:$A$6</c:f>
              <c:numCache>
                <c:formatCode>General</c:formatCode>
                <c:ptCount val="5"/>
                <c:pt idx="0">
                  <c:v>31</c:v>
                </c:pt>
                <c:pt idx="1">
                  <c:v>37</c:v>
                </c:pt>
                <c:pt idx="2">
                  <c:v>41</c:v>
                </c:pt>
                <c:pt idx="3">
                  <c:v>47</c:v>
                </c:pt>
                <c:pt idx="4">
                  <c:v>51</c:v>
                </c:pt>
              </c:numCache>
            </c:numRef>
          </c:cat>
          <c:val>
            <c:numRef>
              <c:f>[CLCTranAssembEval110518.xlsx]Sheet1!$C$7:$C$11</c:f>
              <c:numCache>
                <c:formatCode>#,##0</c:formatCode>
                <c:ptCount val="5"/>
                <c:pt idx="0">
                  <c:v>155095</c:v>
                </c:pt>
                <c:pt idx="1">
                  <c:v>156907</c:v>
                </c:pt>
                <c:pt idx="2">
                  <c:v>157257</c:v>
                </c:pt>
                <c:pt idx="3">
                  <c:v>157534</c:v>
                </c:pt>
                <c:pt idx="4">
                  <c:v>157351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E1-45AE-9B64-87E42D79EF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4066351"/>
        <c:axId val="904067183"/>
      </c:lineChart>
      <c:lineChart>
        <c:grouping val="standard"/>
        <c:varyColors val="0"/>
        <c:ser>
          <c:idx val="2"/>
          <c:order val="2"/>
          <c:tx>
            <c:v>N50(350)</c:v>
          </c:tx>
          <c:spPr>
            <a:ln w="19050" cap="rnd">
              <a:noFill/>
              <a:round/>
            </a:ln>
            <a:effectLst/>
          </c:spPr>
          <c:marker>
            <c:symbol val="none"/>
          </c:marker>
          <c:trendline>
            <c:name>N50 (350)</c:name>
            <c:spPr>
              <a:ln w="19050" cap="rnd">
                <a:solidFill>
                  <a:schemeClr val="accent3"/>
                </a:solidFill>
                <a:prstDash val="solid"/>
              </a:ln>
              <a:effectLst/>
            </c:spPr>
            <c:trendlineType val="poly"/>
            <c:order val="2"/>
            <c:dispRSqr val="0"/>
            <c:dispEq val="0"/>
          </c:trendline>
          <c:val>
            <c:numRef>
              <c:f>[CLCTranAssembEval110518.xlsx]Sheet1!$E$2:$E$6</c:f>
              <c:numCache>
                <c:formatCode>#,##0</c:formatCode>
                <c:ptCount val="5"/>
                <c:pt idx="0">
                  <c:v>1263</c:v>
                </c:pt>
                <c:pt idx="1">
                  <c:v>1262</c:v>
                </c:pt>
                <c:pt idx="2">
                  <c:v>1265</c:v>
                </c:pt>
                <c:pt idx="3">
                  <c:v>1260</c:v>
                </c:pt>
                <c:pt idx="4">
                  <c:v>1261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6E1-45AE-9B64-87E42D79EF5D}"/>
            </c:ext>
          </c:extLst>
        </c:ser>
        <c:ser>
          <c:idx val="3"/>
          <c:order val="3"/>
          <c:tx>
            <c:v>N50(250)</c:v>
          </c:tx>
          <c:spPr>
            <a:ln w="19050" cap="rnd">
              <a:noFill/>
              <a:round/>
            </a:ln>
            <a:effectLst/>
          </c:spPr>
          <c:marker>
            <c:symbol val="none"/>
          </c:marker>
          <c:trendline>
            <c:name>N50 (250)</c:name>
            <c:spPr>
              <a:ln w="19050" cap="rnd">
                <a:solidFill>
                  <a:schemeClr val="accent4"/>
                </a:solidFill>
                <a:prstDash val="solid"/>
              </a:ln>
              <a:effectLst/>
            </c:spPr>
            <c:trendlineType val="poly"/>
            <c:order val="2"/>
            <c:dispRSqr val="0"/>
            <c:dispEq val="0"/>
          </c:trendline>
          <c:val>
            <c:numRef>
              <c:f>[CLCTranAssembEval110518.xlsx]Sheet1!$E$7:$E$11</c:f>
              <c:numCache>
                <c:formatCode>#,##0</c:formatCode>
                <c:ptCount val="5"/>
                <c:pt idx="0">
                  <c:v>1261</c:v>
                </c:pt>
                <c:pt idx="1">
                  <c:v>1258</c:v>
                </c:pt>
                <c:pt idx="2">
                  <c:v>1258</c:v>
                </c:pt>
                <c:pt idx="3">
                  <c:v>1251</c:v>
                </c:pt>
                <c:pt idx="4">
                  <c:v>1243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6E1-45AE-9B64-87E42D79EF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5438655"/>
        <c:axId val="1005439071"/>
        <c:extLst>
          <c:ext xmlns:c15="http://schemas.microsoft.com/office/drawing/2012/chart" uri="{02D57815-91ED-43cb-92C2-25804820EDAC}">
            <c15:filteredLineSeries>
              <c15:ser>
                <c:idx val="4"/>
                <c:order val="4"/>
                <c:tx>
                  <c:v>Total (350)</c:v>
                </c:tx>
                <c:spPr>
                  <a:ln w="25400" cap="rnd">
                    <a:noFill/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[CLCTranAssembEval110518.xlsx]Sheet1!$I$2:$I$6</c15:sqref>
                        </c15:formulaRef>
                      </c:ext>
                    </c:extLst>
                    <c:numCache>
                      <c:formatCode>#,##0</c:formatCode>
                      <c:ptCount val="5"/>
                      <c:pt idx="0">
                        <c:v>145794081</c:v>
                      </c:pt>
                      <c:pt idx="1">
                        <c:v>147412575</c:v>
                      </c:pt>
                      <c:pt idx="2">
                        <c:v>147537886</c:v>
                      </c:pt>
                      <c:pt idx="3">
                        <c:v>146992376</c:v>
                      </c:pt>
                      <c:pt idx="4">
                        <c:v>146265347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66E1-45AE-9B64-87E42D79EF5D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v>Total (250)</c:v>
                </c:tx>
                <c:spPr>
                  <a:ln w="25400" cap="rnd">
                    <a:noFill/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[CLCTranAssembEval110518.xlsx]Sheet1!$I$7:$I$11</c15:sqref>
                        </c15:formulaRef>
                      </c:ext>
                    </c:extLst>
                    <c:numCache>
                      <c:formatCode>#,##0</c:formatCode>
                      <c:ptCount val="5"/>
                      <c:pt idx="0">
                        <c:v>146066178</c:v>
                      </c:pt>
                      <c:pt idx="1">
                        <c:v>147588365</c:v>
                      </c:pt>
                      <c:pt idx="2">
                        <c:v>147729348</c:v>
                      </c:pt>
                      <c:pt idx="3">
                        <c:v>147167110</c:v>
                      </c:pt>
                      <c:pt idx="4">
                        <c:v>146347495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66E1-45AE-9B64-87E42D79EF5D}"/>
                  </c:ext>
                </c:extLst>
              </c15:ser>
            </c15:filteredLineSeries>
          </c:ext>
        </c:extLst>
      </c:lineChart>
      <c:catAx>
        <c:axId val="9040663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r>
                  <a:rPr lang="en-US"/>
                  <a:t>Word Size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en-US"/>
          </a:p>
        </c:txPr>
        <c:crossAx val="904067183"/>
        <c:crosses val="autoZero"/>
        <c:auto val="1"/>
        <c:lblAlgn val="ctr"/>
        <c:lblOffset val="100"/>
        <c:noMultiLvlLbl val="0"/>
      </c:catAx>
      <c:valAx>
        <c:axId val="9040671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r>
                  <a:rPr lang="en-US"/>
                  <a:t>Contig (#)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en-US"/>
          </a:p>
        </c:txPr>
        <c:crossAx val="904066351"/>
        <c:crosses val="autoZero"/>
        <c:crossBetween val="between"/>
      </c:valAx>
      <c:valAx>
        <c:axId val="1005439071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r>
                  <a:rPr lang="en-US"/>
                  <a:t>N50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en-US"/>
          </a:p>
        </c:txPr>
        <c:crossAx val="1005438655"/>
        <c:crosses val="max"/>
        <c:crossBetween val="between"/>
      </c:valAx>
      <c:catAx>
        <c:axId val="1005438655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0543907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aseline="0">
          <a:latin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168B-1B29-4197-B4D1-54DD537BBB36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90CC-DF72-4E58-99DB-161D3AEF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18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168B-1B29-4197-B4D1-54DD537BBB36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90CC-DF72-4E58-99DB-161D3AEF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343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168B-1B29-4197-B4D1-54DD537BBB36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90CC-DF72-4E58-99DB-161D3AEF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168B-1B29-4197-B4D1-54DD537BBB36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90CC-DF72-4E58-99DB-161D3AEF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0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168B-1B29-4197-B4D1-54DD537BBB36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90CC-DF72-4E58-99DB-161D3AEF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11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168B-1B29-4197-B4D1-54DD537BBB36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90CC-DF72-4E58-99DB-161D3AEF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0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168B-1B29-4197-B4D1-54DD537BBB36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90CC-DF72-4E58-99DB-161D3AEF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29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168B-1B29-4197-B4D1-54DD537BBB36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90CC-DF72-4E58-99DB-161D3AEF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24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168B-1B29-4197-B4D1-54DD537BBB36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90CC-DF72-4E58-99DB-161D3AEF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65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168B-1B29-4197-B4D1-54DD537BBB36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90CC-DF72-4E58-99DB-161D3AEF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9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168B-1B29-4197-B4D1-54DD537BBB36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90CC-DF72-4E58-99DB-161D3AEF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0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6168B-1B29-4197-B4D1-54DD537BBB36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C90CC-DF72-4E58-99DB-161D3AEF6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8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9840" y="457200"/>
            <a:ext cx="6215459" cy="5302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 S1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Transcriptome Assembly.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 billion clean and trimmed reads were used in the de novo transcriptome assembly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CLC Genomics Workbench V11.0.1 was used to construct multiple de novo assemblies which were evaluated for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and N50.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156,724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assembly was selected (word size 41, bubble size: 350)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105,307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contigs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primary transcriptome assembly were selected via mapping with a 95% coverage and identity to multiple reference genomic assemblies within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Andropogoneae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784833"/>
              </p:ext>
            </p:extLst>
          </p:nvPr>
        </p:nvGraphicFramePr>
        <p:xfrm>
          <a:off x="3887788" y="987425"/>
          <a:ext cx="462915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821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62566" y="235730"/>
            <a:ext cx="8618867" cy="662781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Paired read mapping of raw reads to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novo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transcriptome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assembly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985" y="898511"/>
            <a:ext cx="6344028" cy="583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966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991444"/>
              </p:ext>
            </p:extLst>
          </p:nvPr>
        </p:nvGraphicFramePr>
        <p:xfrm>
          <a:off x="0" y="2449173"/>
          <a:ext cx="9144000" cy="1914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Worksheet" r:id="rId3" imgW="6734224" imgH="1409607" progId="Excel.Sheet.12">
                  <p:embed/>
                </p:oleObj>
              </mc:Choice>
              <mc:Fallback>
                <p:oleObj name="Worksheet" r:id="rId3" imgW="6734224" imgH="1409607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2449173"/>
                        <a:ext cx="9144000" cy="19141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9292" y="365406"/>
            <a:ext cx="8745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Reads utilization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transcriptome assembly (CLC WB 11.0.1)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323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976" y="1102951"/>
            <a:ext cx="7278048" cy="5755049"/>
          </a:xfrm>
          <a:prstGeom prst="rect">
            <a:avLst/>
          </a:prstGeom>
        </p:spPr>
      </p:pic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262566" y="235730"/>
            <a:ext cx="8618867" cy="662781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Paired read mapping of raw reads to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cluster enriched assembly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537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696923"/>
              </p:ext>
            </p:extLst>
          </p:nvPr>
        </p:nvGraphicFramePr>
        <p:xfrm>
          <a:off x="0" y="2096222"/>
          <a:ext cx="9144000" cy="3063998"/>
        </p:xfrm>
        <a:graphic>
          <a:graphicData uri="http://schemas.openxmlformats.org/drawingml/2006/table">
            <a:tbl>
              <a:tblPr/>
              <a:tblGrid>
                <a:gridCol w="1716624">
                  <a:extLst>
                    <a:ext uri="{9D8B030D-6E8A-4147-A177-3AD203B41FA5}">
                      <a16:colId xmlns:a16="http://schemas.microsoft.com/office/drawing/2014/main" val="515207244"/>
                    </a:ext>
                  </a:extLst>
                </a:gridCol>
                <a:gridCol w="1274722">
                  <a:extLst>
                    <a:ext uri="{9D8B030D-6E8A-4147-A177-3AD203B41FA5}">
                      <a16:colId xmlns:a16="http://schemas.microsoft.com/office/drawing/2014/main" val="2436312358"/>
                    </a:ext>
                  </a:extLst>
                </a:gridCol>
                <a:gridCol w="1682632">
                  <a:extLst>
                    <a:ext uri="{9D8B030D-6E8A-4147-A177-3AD203B41FA5}">
                      <a16:colId xmlns:a16="http://schemas.microsoft.com/office/drawing/2014/main" val="395995016"/>
                    </a:ext>
                  </a:extLst>
                </a:gridCol>
                <a:gridCol w="1274722">
                  <a:extLst>
                    <a:ext uri="{9D8B030D-6E8A-4147-A177-3AD203B41FA5}">
                      <a16:colId xmlns:a16="http://schemas.microsoft.com/office/drawing/2014/main" val="2765840893"/>
                    </a:ext>
                  </a:extLst>
                </a:gridCol>
                <a:gridCol w="1478676">
                  <a:extLst>
                    <a:ext uri="{9D8B030D-6E8A-4147-A177-3AD203B41FA5}">
                      <a16:colId xmlns:a16="http://schemas.microsoft.com/office/drawing/2014/main" val="2037026981"/>
                    </a:ext>
                  </a:extLst>
                </a:gridCol>
                <a:gridCol w="1716624">
                  <a:extLst>
                    <a:ext uri="{9D8B030D-6E8A-4147-A177-3AD203B41FA5}">
                      <a16:colId xmlns:a16="http://schemas.microsoft.com/office/drawing/2014/main" val="579127608"/>
                    </a:ext>
                  </a:extLst>
                </a:gridCol>
              </a:tblGrid>
              <a:tr h="437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Percentage of reads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Average length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bases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Percentage of bases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0453589"/>
                  </a:ext>
                </a:extLst>
              </a:tr>
              <a:tr h="437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References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105,307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1,058.49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111,466,222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920521"/>
                  </a:ext>
                </a:extLst>
              </a:tr>
              <a:tr h="437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Mapped reads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894,774,002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78.24%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131.15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117,346,705,662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78.27%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398900"/>
                  </a:ext>
                </a:extLst>
              </a:tr>
              <a:tr h="437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Not mapped reads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248,898,356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21.76%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130.89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32,577,793,707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21.73%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3120810"/>
                  </a:ext>
                </a:extLst>
              </a:tr>
              <a:tr h="437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Reads in pairs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756,487,638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66.15%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230.4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99,178,020,696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66.15%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343081"/>
                  </a:ext>
                </a:extLst>
              </a:tr>
              <a:tr h="437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Broken paired reads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138,286,364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12.09%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131.38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18,168,684,966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12.12%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7274086"/>
                  </a:ext>
                </a:extLst>
              </a:tr>
              <a:tr h="437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reads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1,143,672,358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149,924,499,369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352153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96515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Reads mapped and utilized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cluster enriched assembly. CD-Hit and genomic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mapping (GMAP) based transcript enrichment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Andropogonae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Zea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Sorghum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bicolor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Saccharum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officinarum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CLC WB 11.0.1)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721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141210"/>
              </p:ext>
            </p:extLst>
          </p:nvPr>
        </p:nvGraphicFramePr>
        <p:xfrm>
          <a:off x="0" y="1880552"/>
          <a:ext cx="9144000" cy="3123489"/>
        </p:xfrm>
        <a:graphic>
          <a:graphicData uri="http://schemas.openxmlformats.org/drawingml/2006/table">
            <a:tbl>
              <a:tblPr/>
              <a:tblGrid>
                <a:gridCol w="1716624">
                  <a:extLst>
                    <a:ext uri="{9D8B030D-6E8A-4147-A177-3AD203B41FA5}">
                      <a16:colId xmlns:a16="http://schemas.microsoft.com/office/drawing/2014/main" val="515207244"/>
                    </a:ext>
                  </a:extLst>
                </a:gridCol>
                <a:gridCol w="1274722">
                  <a:extLst>
                    <a:ext uri="{9D8B030D-6E8A-4147-A177-3AD203B41FA5}">
                      <a16:colId xmlns:a16="http://schemas.microsoft.com/office/drawing/2014/main" val="2436312358"/>
                    </a:ext>
                  </a:extLst>
                </a:gridCol>
                <a:gridCol w="1295982">
                  <a:extLst>
                    <a:ext uri="{9D8B030D-6E8A-4147-A177-3AD203B41FA5}">
                      <a16:colId xmlns:a16="http://schemas.microsoft.com/office/drawing/2014/main" val="395995016"/>
                    </a:ext>
                  </a:extLst>
                </a:gridCol>
                <a:gridCol w="1328468">
                  <a:extLst>
                    <a:ext uri="{9D8B030D-6E8A-4147-A177-3AD203B41FA5}">
                      <a16:colId xmlns:a16="http://schemas.microsoft.com/office/drawing/2014/main" val="2765840893"/>
                    </a:ext>
                  </a:extLst>
                </a:gridCol>
                <a:gridCol w="1811580">
                  <a:extLst>
                    <a:ext uri="{9D8B030D-6E8A-4147-A177-3AD203B41FA5}">
                      <a16:colId xmlns:a16="http://schemas.microsoft.com/office/drawing/2014/main" val="2037026981"/>
                    </a:ext>
                  </a:extLst>
                </a:gridCol>
                <a:gridCol w="1716624">
                  <a:extLst>
                    <a:ext uri="{9D8B030D-6E8A-4147-A177-3AD203B41FA5}">
                      <a16:colId xmlns:a16="http://schemas.microsoft.com/office/drawing/2014/main" val="579127608"/>
                    </a:ext>
                  </a:extLst>
                </a:gridCol>
              </a:tblGrid>
              <a:tr h="437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Percentage of reads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Average length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bases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Percentage of bases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0453589"/>
                  </a:ext>
                </a:extLst>
              </a:tr>
              <a:tr h="437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References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65,696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2,227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146,320,100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920521"/>
                  </a:ext>
                </a:extLst>
              </a:tr>
              <a:tr h="437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Mapped reads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923,488,351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121,109,996,429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398900"/>
                  </a:ext>
                </a:extLst>
              </a:tr>
              <a:tr h="437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Not mapped reads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276,575,690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23.05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36,200,993,750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23.01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3120810"/>
                  </a:ext>
                </a:extLst>
              </a:tr>
              <a:tr h="437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Reads in pairs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796,955,704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104,501,177,770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66.43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343081"/>
                  </a:ext>
                </a:extLst>
              </a:tr>
              <a:tr h="437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Broken paired reads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64,296,584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8,440,825,573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5.37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7274086"/>
                  </a:ext>
                </a:extLst>
              </a:tr>
              <a:tr h="4377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reads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1,200,064,041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157,310,990,179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352153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96515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mapping in consensus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Iso-Seq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reads assembly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(CLC WB 11.0.1)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427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</TotalTime>
  <Words>296</Words>
  <Application>Microsoft Office PowerPoint</Application>
  <PresentationFormat>On-screen Show (4:3)</PresentationFormat>
  <Paragraphs>97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Microsoft Excel Worksheet</vt:lpstr>
      <vt:lpstr>Fig. S1 Transcriptome Assembly.</vt:lpstr>
      <vt:lpstr>Paired read mapping of raw reads to primary de novo transcriptome assembly</vt:lpstr>
      <vt:lpstr>PowerPoint Presentation</vt:lpstr>
      <vt:lpstr>Paired read mapping of raw reads to cluster enriched assembly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Transcriptome Assembly</dc:title>
  <dc:creator>Nathan Maren</dc:creator>
  <cp:lastModifiedBy>Nathan Maren</cp:lastModifiedBy>
  <cp:revision>12</cp:revision>
  <dcterms:created xsi:type="dcterms:W3CDTF">2020-08-22T19:04:52Z</dcterms:created>
  <dcterms:modified xsi:type="dcterms:W3CDTF">2020-08-22T23:25:18Z</dcterms:modified>
</cp:coreProperties>
</file>