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80" r:id="rId23"/>
    <p:sldId id="281" r:id="rId24"/>
    <p:sldId id="282" r:id="rId25"/>
    <p:sldId id="283" r:id="rId26"/>
    <p:sldId id="275" r:id="rId27"/>
    <p:sldId id="278" r:id="rId28"/>
    <p:sldId id="279"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60"/>
  </p:normalViewPr>
  <p:slideViewPr>
    <p:cSldViewPr>
      <p:cViewPr varScale="1">
        <p:scale>
          <a:sx n="40" d="100"/>
          <a:sy n="40" d="100"/>
        </p:scale>
        <p:origin x="-148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19" name="页脚占位符 18"/>
          <p:cNvSpPr>
            <a:spLocks noGrp="1"/>
          </p:cNvSpPr>
          <p:nvPr>
            <p:ph type="ftr" sz="quarter" idx="11"/>
          </p:nvPr>
        </p:nvSpPr>
        <p:spPr/>
        <p:txBody>
          <a:bodyPr/>
          <a:lstStyle/>
          <a:p>
            <a:endParaRPr lang="zh-CN" altLang="en-US"/>
          </a:p>
        </p:txBody>
      </p:sp>
      <p:sp>
        <p:nvSpPr>
          <p:cNvPr id="27" name="灯片编号占位符 26"/>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4401"/>
            <a:ext cx="2057400" cy="5211763"/>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914401"/>
            <a:ext cx="6019800" cy="521176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tIns="45720" anchor="b"/>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7489B5-BC89-42A9-B417-54619704374F}"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标题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1909B52C-A0E6-422D-89F0-DA4410474965}" type="datetimeFigureOut">
              <a:rPr lang="zh-CN" altLang="en-US" smtClean="0"/>
              <a:pPr/>
              <a:t>2018/8/29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077200" y="6356350"/>
            <a:ext cx="609600" cy="365125"/>
          </a:xfrm>
        </p:spPr>
        <p:txBody>
          <a:bodyPr/>
          <a:lstStyle/>
          <a:p>
            <a:fld id="{1F7489B5-BC89-42A9-B417-54619704374F}" type="slidenum">
              <a:rPr lang="zh-CN" altLang="en-US" smtClean="0"/>
              <a:pPr/>
              <a:t>‹#›</a:t>
            </a:fld>
            <a:endParaRPr lang="zh-CN" altLang="en-US"/>
          </a:p>
        </p:txBody>
      </p:sp>
      <p:sp>
        <p:nvSpPr>
          <p:cNvPr id="3" name="图片占位符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任意多边形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任意多边形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任意多边形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标题占位符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909B52C-A0E6-422D-89F0-DA4410474965}" type="datetimeFigureOut">
              <a:rPr lang="zh-CN" altLang="en-US" smtClean="0"/>
              <a:pPr/>
              <a:t>2018/8/29</a:t>
            </a:fld>
            <a:endParaRPr lang="zh-CN" altLang="en-US"/>
          </a:p>
        </p:txBody>
      </p:sp>
      <p:sp>
        <p:nvSpPr>
          <p:cNvPr id="22" name="页脚占位符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灯片编号占位符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F7489B5-BC89-42A9-B417-54619704374F}" type="slidenum">
              <a:rPr lang="zh-CN" altLang="en-US" smtClean="0"/>
              <a:pPr/>
              <a:t>‹#›</a:t>
            </a:fld>
            <a:endParaRPr lang="zh-CN" altLang="en-US"/>
          </a:p>
        </p:txBody>
      </p:sp>
      <p:grpSp>
        <p:nvGrpSpPr>
          <p:cNvPr id="2" name="组合 1"/>
          <p:cNvGrpSpPr/>
          <p:nvPr/>
        </p:nvGrpSpPr>
        <p:grpSpPr>
          <a:xfrm>
            <a:off x="-19017" y="202408"/>
            <a:ext cx="9180548" cy="649224"/>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en-GB" dirty="0"/>
              <a:t>Effect on </a:t>
            </a:r>
            <a:r>
              <a:rPr lang="en-GB" dirty="0" err="1"/>
              <a:t>electrospun</a:t>
            </a:r>
            <a:r>
              <a:rPr lang="en-GB" dirty="0"/>
              <a:t> </a:t>
            </a:r>
            <a:r>
              <a:rPr lang="en-GB" dirty="0" err="1"/>
              <a:t>fibers</a:t>
            </a:r>
            <a:r>
              <a:rPr lang="en-GB" dirty="0"/>
              <a:t> by synthesis of high branching poly-lactic (PLA)</a:t>
            </a:r>
            <a:endParaRPr lang="zh-CN" altLang="en-US" dirty="0"/>
          </a:p>
        </p:txBody>
      </p:sp>
      <p:sp>
        <p:nvSpPr>
          <p:cNvPr id="3" name="副标题 2"/>
          <p:cNvSpPr>
            <a:spLocks noGrp="1"/>
          </p:cNvSpPr>
          <p:nvPr>
            <p:ph type="subTitle" idx="1"/>
          </p:nvPr>
        </p:nvSpPr>
        <p:spPr/>
        <p:txBody>
          <a:bodyPr/>
          <a:lstStyle/>
          <a:p>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2800" dirty="0" smtClean="0">
                <a:latin typeface="Times New Roman" pitchFamily="18" charset="0"/>
                <a:cs typeface="Times New Roman" pitchFamily="18" charset="0"/>
              </a:rPr>
              <a:t>DSC curves about the first heating scan of linear PLA</a:t>
            </a:r>
            <a:endParaRPr lang="zh-CN" altLang="en-US" sz="2800" dirty="0">
              <a:latin typeface="Times New Roman" pitchFamily="18" charset="0"/>
              <a:cs typeface="Times New Roman" pitchFamily="18" charset="0"/>
            </a:endParaRPr>
          </a:p>
        </p:txBody>
      </p:sp>
      <p:pic>
        <p:nvPicPr>
          <p:cNvPr id="34818" name="Picture 2" descr="E:\三臂 合成 2017.9.5\RSC新\公开数据\dsc\linear PLA 1.tif"/>
          <p:cNvPicPr>
            <a:picLocks noChangeAspect="1" noChangeArrowheads="1"/>
          </p:cNvPicPr>
          <p:nvPr/>
        </p:nvPicPr>
        <p:blipFill>
          <a:blip r:embed="rId2"/>
          <a:srcRect/>
          <a:stretch>
            <a:fillRect/>
          </a:stretch>
        </p:blipFill>
        <p:spPr bwMode="auto">
          <a:xfrm>
            <a:off x="1857356" y="2214554"/>
            <a:ext cx="5786478" cy="403983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2800" dirty="0" smtClean="0">
                <a:latin typeface="Times New Roman" pitchFamily="18" charset="0"/>
                <a:cs typeface="Times New Roman" pitchFamily="18" charset="0"/>
              </a:rPr>
              <a:t>DSC curves about the first heating scan of 3-arm PLA</a:t>
            </a:r>
            <a:endParaRPr lang="zh-CN" altLang="en-US" sz="2800" dirty="0"/>
          </a:p>
        </p:txBody>
      </p:sp>
      <p:pic>
        <p:nvPicPr>
          <p:cNvPr id="35842" name="Picture 2" descr="E:\三臂 合成 2017.9.5\RSC新\公开数据\dsc\3-arm PLA 1.tif"/>
          <p:cNvPicPr>
            <a:picLocks noChangeAspect="1" noChangeArrowheads="1"/>
          </p:cNvPicPr>
          <p:nvPr/>
        </p:nvPicPr>
        <p:blipFill>
          <a:blip r:embed="rId2"/>
          <a:srcRect/>
          <a:stretch>
            <a:fillRect/>
          </a:stretch>
        </p:blipFill>
        <p:spPr bwMode="auto">
          <a:xfrm>
            <a:off x="1500166" y="2143116"/>
            <a:ext cx="5814261" cy="405923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14480" y="704088"/>
            <a:ext cx="6572296" cy="1143000"/>
          </a:xfrm>
        </p:spPr>
        <p:txBody>
          <a:bodyPr>
            <a:normAutofit/>
          </a:bodyPr>
          <a:lstStyle/>
          <a:p>
            <a:r>
              <a:rPr lang="en-GB" sz="2800" dirty="0" smtClean="0">
                <a:latin typeface="Times New Roman" pitchFamily="18" charset="0"/>
                <a:cs typeface="Times New Roman" pitchFamily="18" charset="0"/>
              </a:rPr>
              <a:t>DSC curves about the first heating scan of high-branching PLA</a:t>
            </a:r>
            <a:endParaRPr lang="zh-CN" altLang="en-US" sz="2800" dirty="0"/>
          </a:p>
        </p:txBody>
      </p:sp>
      <p:pic>
        <p:nvPicPr>
          <p:cNvPr id="36866" name="Picture 2" descr="E:\三臂 合成 2017.9.5\RSC新\公开数据\dsc\H-PLA 1.tif"/>
          <p:cNvPicPr>
            <a:picLocks noChangeAspect="1" noChangeArrowheads="1"/>
          </p:cNvPicPr>
          <p:nvPr/>
        </p:nvPicPr>
        <p:blipFill>
          <a:blip r:embed="rId2"/>
          <a:srcRect/>
          <a:stretch>
            <a:fillRect/>
          </a:stretch>
        </p:blipFill>
        <p:spPr bwMode="auto">
          <a:xfrm>
            <a:off x="1857356" y="2000240"/>
            <a:ext cx="5907093" cy="412404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DSC curves about the second heating scan of linear PLA</a:t>
            </a:r>
            <a:endParaRPr lang="zh-CN" altLang="en-US" sz="3600" dirty="0"/>
          </a:p>
        </p:txBody>
      </p:sp>
      <p:pic>
        <p:nvPicPr>
          <p:cNvPr id="37891" name="Picture 3" descr="E:\三臂 合成 2017.9.5\RSC新\公开数据\dsc\linear PLA 2.tif"/>
          <p:cNvPicPr>
            <a:picLocks noChangeAspect="1" noChangeArrowheads="1"/>
          </p:cNvPicPr>
          <p:nvPr/>
        </p:nvPicPr>
        <p:blipFill>
          <a:blip r:embed="rId2"/>
          <a:srcRect/>
          <a:stretch>
            <a:fillRect/>
          </a:stretch>
        </p:blipFill>
        <p:spPr bwMode="auto">
          <a:xfrm>
            <a:off x="1285852" y="2071678"/>
            <a:ext cx="6012102" cy="419735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DSC curves about the second heating scan of 3-arm PLA</a:t>
            </a:r>
            <a:endParaRPr lang="zh-CN" altLang="en-US" sz="3600" dirty="0"/>
          </a:p>
        </p:txBody>
      </p:sp>
      <p:pic>
        <p:nvPicPr>
          <p:cNvPr id="38914" name="Picture 2" descr="E:\三臂 合成 2017.9.5\RSC新\公开数据\dsc\3-arm PLA  2.tif"/>
          <p:cNvPicPr>
            <a:picLocks noChangeAspect="1" noChangeArrowheads="1"/>
          </p:cNvPicPr>
          <p:nvPr/>
        </p:nvPicPr>
        <p:blipFill>
          <a:blip r:embed="rId2"/>
          <a:srcRect/>
          <a:stretch>
            <a:fillRect/>
          </a:stretch>
        </p:blipFill>
        <p:spPr bwMode="auto">
          <a:xfrm>
            <a:off x="1285852" y="1785926"/>
            <a:ext cx="6480184" cy="452414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DSC curves about the second heating scan of high branching PLA</a:t>
            </a:r>
            <a:endParaRPr lang="zh-CN" altLang="en-US" sz="3600" dirty="0"/>
          </a:p>
        </p:txBody>
      </p:sp>
      <p:pic>
        <p:nvPicPr>
          <p:cNvPr id="39938" name="Picture 2" descr="E:\三臂 合成 2017.9.5\RSC新\公开数据\dsc\H-PLA 2.tif"/>
          <p:cNvPicPr>
            <a:picLocks noChangeAspect="1" noChangeArrowheads="1"/>
          </p:cNvPicPr>
          <p:nvPr/>
        </p:nvPicPr>
        <p:blipFill>
          <a:blip r:embed="rId2"/>
          <a:srcRect/>
          <a:stretch>
            <a:fillRect/>
          </a:stretch>
        </p:blipFill>
        <p:spPr bwMode="auto">
          <a:xfrm>
            <a:off x="1643042" y="1928802"/>
            <a:ext cx="6000792" cy="418945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GPC characterization results</a:t>
            </a:r>
            <a:endParaRPr lang="zh-CN" altLang="en-US" dirty="0">
              <a:latin typeface="Times New Roman" pitchFamily="18" charset="0"/>
              <a:cs typeface="Times New Roman" pitchFamily="18" charset="0"/>
            </a:endParaRPr>
          </a:p>
        </p:txBody>
      </p:sp>
      <p:graphicFrame>
        <p:nvGraphicFramePr>
          <p:cNvPr id="6" name="表格 5"/>
          <p:cNvGraphicFramePr>
            <a:graphicFrameLocks noGrp="1"/>
          </p:cNvGraphicFramePr>
          <p:nvPr/>
        </p:nvGraphicFramePr>
        <p:xfrm>
          <a:off x="1142974" y="2091690"/>
          <a:ext cx="6715173" cy="3980515"/>
        </p:xfrm>
        <a:graphic>
          <a:graphicData uri="http://schemas.openxmlformats.org/drawingml/2006/table">
            <a:tbl>
              <a:tblPr/>
              <a:tblGrid>
                <a:gridCol w="1118801"/>
                <a:gridCol w="1118801"/>
                <a:gridCol w="1118801"/>
                <a:gridCol w="1119590"/>
                <a:gridCol w="1119590"/>
                <a:gridCol w="1119590"/>
              </a:tblGrid>
              <a:tr h="238150">
                <a:tc>
                  <a:txBody>
                    <a:bodyPr/>
                    <a:lstStyle/>
                    <a:p>
                      <a:pPr algn="just">
                        <a:spcAft>
                          <a:spcPts val="0"/>
                        </a:spcAft>
                      </a:pPr>
                      <a:endParaRPr lang="zh-CN" sz="105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a:spcAft>
                          <a:spcPts val="0"/>
                        </a:spcAft>
                      </a:pPr>
                      <a:r>
                        <a:rPr lang="en-US" sz="1050" b="1" kern="100">
                          <a:solidFill>
                            <a:srgbClr val="FFFFFF"/>
                          </a:solidFill>
                          <a:latin typeface="Times New Roman"/>
                          <a:ea typeface="宋体"/>
                          <a:cs typeface="Times New Roman"/>
                        </a:rPr>
                        <a:t>level</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a:spcAft>
                          <a:spcPts val="0"/>
                        </a:spcAft>
                      </a:pPr>
                      <a:r>
                        <a:rPr lang="en-US" sz="1050" b="1" kern="100">
                          <a:solidFill>
                            <a:srgbClr val="FFFFFF"/>
                          </a:solidFill>
                          <a:latin typeface="Times New Roman"/>
                          <a:ea typeface="宋体"/>
                          <a:cs typeface="Times New Roman"/>
                        </a:rPr>
                        <a:t>Mw</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a:spcAft>
                          <a:spcPts val="0"/>
                        </a:spcAft>
                      </a:pPr>
                      <a:r>
                        <a:rPr lang="en-US" sz="1050" b="1" kern="100">
                          <a:solidFill>
                            <a:srgbClr val="FFFFFF"/>
                          </a:solidFill>
                          <a:latin typeface="Times New Roman"/>
                          <a:ea typeface="宋体"/>
                          <a:cs typeface="Times New Roman"/>
                        </a:rPr>
                        <a:t>Mw Error</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a:spcAft>
                          <a:spcPts val="0"/>
                        </a:spcAft>
                      </a:pPr>
                      <a:r>
                        <a:rPr lang="en-US" sz="1050" b="1" kern="100">
                          <a:solidFill>
                            <a:srgbClr val="FFFFFF"/>
                          </a:solidFill>
                          <a:latin typeface="Times New Roman"/>
                          <a:ea typeface="宋体"/>
                          <a:cs typeface="Times New Roman"/>
                        </a:rPr>
                        <a:t>PDI</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000000"/>
                    </a:solidFill>
                  </a:tcPr>
                </a:tc>
                <a:tc>
                  <a:txBody>
                    <a:bodyPr/>
                    <a:lstStyle/>
                    <a:p>
                      <a:pPr algn="ctr">
                        <a:spcAft>
                          <a:spcPts val="0"/>
                        </a:spcAft>
                      </a:pPr>
                      <a:r>
                        <a:rPr lang="en-US" sz="1050" b="1" kern="100">
                          <a:solidFill>
                            <a:srgbClr val="FFFFFF"/>
                          </a:solidFill>
                          <a:latin typeface="Times New Roman"/>
                          <a:ea typeface="宋体"/>
                          <a:cs typeface="Times New Roman"/>
                        </a:rPr>
                        <a:t>PDI Error</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0000"/>
                    </a:solidFill>
                  </a:tcPr>
                </a:tc>
              </a:tr>
              <a:tr h="249491">
                <a:tc rowSpan="5">
                  <a:txBody>
                    <a:bodyPr/>
                    <a:lstStyle/>
                    <a:p>
                      <a:pPr algn="just">
                        <a:spcAft>
                          <a:spcPts val="0"/>
                        </a:spcAft>
                      </a:pPr>
                      <a:r>
                        <a:rPr lang="en-US" sz="1050" b="1" kern="100">
                          <a:latin typeface="Times New Roman"/>
                          <a:ea typeface="宋体"/>
                          <a:cs typeface="Times New Roman"/>
                        </a:rPr>
                        <a:t>Sn(Oct)</a:t>
                      </a:r>
                      <a:r>
                        <a:rPr lang="en-US" sz="1050" b="1" kern="100" baseline="-25000">
                          <a:latin typeface="Times New Roman"/>
                          <a:ea typeface="宋体"/>
                          <a:cs typeface="Times New Roman"/>
                        </a:rPr>
                        <a:t>2</a:t>
                      </a:r>
                      <a:endParaRPr lang="zh-CN" sz="1050" kern="100">
                        <a:latin typeface="Times New Roman"/>
                        <a:ea typeface="宋体"/>
                        <a:cs typeface="Times New Roman"/>
                      </a:endParaRPr>
                    </a:p>
                    <a:p>
                      <a:pPr algn="just">
                        <a:spcAft>
                          <a:spcPts val="0"/>
                        </a:spcAft>
                      </a:pPr>
                      <a:r>
                        <a:rPr lang="en-US" sz="1050" b="1" kern="100">
                          <a:latin typeface="Times New Roman"/>
                          <a:ea typeface="宋体"/>
                          <a:cs typeface="Times New Roman"/>
                        </a:rPr>
                        <a:t>W%</a:t>
                      </a:r>
                      <a:endParaRPr lang="zh-CN" sz="105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1.5%</a:t>
                      </a:r>
                      <a:endParaRPr lang="zh-CN" sz="1050" kern="100">
                        <a:latin typeface="Times New Roman"/>
                        <a:ea typeface="宋体"/>
                        <a:cs typeface="Times New Roman"/>
                      </a:endParaRPr>
                    </a:p>
                  </a:txBody>
                  <a:tcPr marL="68580" marR="6858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75136</a:t>
                      </a:r>
                      <a:endParaRPr lang="zh-CN" sz="1050" kern="100">
                        <a:latin typeface="Times New Roman"/>
                        <a:ea typeface="宋体"/>
                        <a:cs typeface="Times New Roman"/>
                      </a:endParaRPr>
                    </a:p>
                  </a:txBody>
                  <a:tcPr marL="68580" marR="6858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10633</a:t>
                      </a:r>
                      <a:endParaRPr lang="zh-CN" sz="1050" kern="100">
                        <a:latin typeface="Times New Roman"/>
                        <a:ea typeface="宋体"/>
                        <a:cs typeface="Times New Roman"/>
                      </a:endParaRPr>
                    </a:p>
                  </a:txBody>
                  <a:tcPr marL="68580" marR="6858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3.699</a:t>
                      </a:r>
                      <a:endParaRPr lang="zh-CN" sz="1050" kern="100">
                        <a:latin typeface="Times New Roman"/>
                        <a:ea typeface="宋体"/>
                        <a:cs typeface="Times New Roman"/>
                      </a:endParaRPr>
                    </a:p>
                  </a:txBody>
                  <a:tcPr marL="68580" marR="68580" marT="0" marB="0">
                    <a:lnL>
                      <a:noFill/>
                    </a:lnL>
                    <a:lnR>
                      <a:noFill/>
                    </a:lnR>
                    <a:lnT>
                      <a:noFill/>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0.453</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2%</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19726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9102</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1.687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0.21</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2.5%</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167306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22798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1.586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0.166</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3%</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69761</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6467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1.208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0.171</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3.5%</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5603</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3236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1.564</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0.122</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rowSpan="5">
                  <a:txBody>
                    <a:bodyPr/>
                    <a:lstStyle/>
                    <a:p>
                      <a:pPr algn="just">
                        <a:spcAft>
                          <a:spcPts val="0"/>
                        </a:spcAft>
                      </a:pPr>
                      <a:r>
                        <a:rPr lang="en-US" sz="1050" b="1" kern="100">
                          <a:latin typeface="Times New Roman"/>
                          <a:ea typeface="宋体"/>
                          <a:cs typeface="Times New Roman"/>
                        </a:rPr>
                        <a:t>Time</a:t>
                      </a:r>
                      <a:endParaRPr lang="zh-CN" sz="105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8h</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167306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22798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1.586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0.166</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16h</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223047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57412</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1.479</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0.102</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24h</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743951</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70900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1.218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0.071</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32h</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638651</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96128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1.398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0.126</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100" kern="100">
                          <a:solidFill>
                            <a:srgbClr val="000000"/>
                          </a:solidFill>
                          <a:latin typeface="Times New Roman"/>
                          <a:ea typeface="宋体"/>
                          <a:cs typeface="Times New Roman"/>
                        </a:rPr>
                        <a:t>40h</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642187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74937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1.187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0.057</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rowSpan="5">
                  <a:txBody>
                    <a:bodyPr/>
                    <a:lstStyle/>
                    <a:p>
                      <a:pPr algn="just">
                        <a:spcAft>
                          <a:spcPts val="0"/>
                        </a:spcAft>
                      </a:pPr>
                      <a:r>
                        <a:rPr lang="en-US" sz="1050" b="1" kern="100">
                          <a:latin typeface="Times New Roman"/>
                          <a:ea typeface="宋体"/>
                          <a:cs typeface="Times New Roman"/>
                        </a:rPr>
                        <a:t>Reactant ratio (glycerol: Lactide / mol:mol)</a:t>
                      </a:r>
                      <a:endParaRPr lang="zh-CN" sz="1050" kern="100">
                        <a:latin typeface="Times New Roman"/>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050" kern="100">
                          <a:latin typeface="Times New Roman"/>
                          <a:ea typeface="宋体"/>
                          <a:cs typeface="Times New Roman"/>
                        </a:rPr>
                        <a:t>1:100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743951</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70900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1.218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0.071</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050" kern="100">
                          <a:latin typeface="Times New Roman"/>
                          <a:ea typeface="宋体"/>
                          <a:cs typeface="Times New Roman"/>
                        </a:rPr>
                        <a:t>1.5:100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1.02E+06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126408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1.637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dirty="0">
                          <a:solidFill>
                            <a:srgbClr val="000000"/>
                          </a:solidFill>
                          <a:latin typeface="Times New Roman"/>
                          <a:ea typeface="宋体"/>
                          <a:cs typeface="Times New Roman"/>
                        </a:rPr>
                        <a:t>0.277</a:t>
                      </a:r>
                      <a:endParaRPr lang="zh-CN" sz="1050" kern="100" dirty="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050" kern="100">
                          <a:latin typeface="Times New Roman"/>
                          <a:ea typeface="宋体"/>
                          <a:cs typeface="Times New Roman"/>
                        </a:rPr>
                        <a:t>2:100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657105</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75967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1.197</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0.097</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050" kern="100">
                          <a:latin typeface="Times New Roman"/>
                          <a:ea typeface="宋体"/>
                          <a:cs typeface="Times New Roman"/>
                        </a:rPr>
                        <a:t>2.5:100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543218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39584</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1.52</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0.226</a:t>
                      </a:r>
                      <a:endParaRPr lang="zh-CN" sz="1050" kern="10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249491">
                <a:tc vMerge="1">
                  <a:txBody>
                    <a:bodyPr/>
                    <a:lstStyle/>
                    <a:p>
                      <a:endParaRPr lang="zh-CN" altLang="en-US"/>
                    </a:p>
                  </a:txBody>
                  <a:tcPr/>
                </a:tc>
                <a:tc>
                  <a:txBody>
                    <a:bodyPr/>
                    <a:lstStyle/>
                    <a:p>
                      <a:pPr algn="ctr">
                        <a:spcAft>
                          <a:spcPts val="0"/>
                        </a:spcAft>
                      </a:pPr>
                      <a:r>
                        <a:rPr lang="en-US" sz="1050" kern="100">
                          <a:latin typeface="Times New Roman"/>
                          <a:ea typeface="宋体"/>
                          <a:cs typeface="Times New Roman"/>
                        </a:rPr>
                        <a:t>3:100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107586</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64330</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a:solidFill>
                            <a:srgbClr val="000000"/>
                          </a:solidFill>
                          <a:latin typeface="Times New Roman"/>
                          <a:ea typeface="宋体"/>
                          <a:cs typeface="Times New Roman"/>
                        </a:rPr>
                        <a:t>2.388</a:t>
                      </a:r>
                      <a:endParaRPr lang="zh-CN" sz="1050" kern="100">
                        <a:latin typeface="Times New Roman"/>
                        <a:ea typeface="宋体"/>
                        <a:cs typeface="Times New Roman"/>
                      </a:endParaRPr>
                    </a:p>
                  </a:txBody>
                  <a:tcPr marL="68580" marR="68580"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en-US" sz="1100" kern="100" dirty="0">
                          <a:solidFill>
                            <a:srgbClr val="000000"/>
                          </a:solidFill>
                          <a:latin typeface="Times New Roman"/>
                          <a:ea typeface="宋体"/>
                          <a:cs typeface="Times New Roman"/>
                        </a:rPr>
                        <a:t>0.31</a:t>
                      </a:r>
                      <a:endParaRPr lang="zh-CN" sz="1050" kern="100" dirty="0">
                        <a:latin typeface="Times New Roman"/>
                        <a:ea typeface="宋体"/>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GPC characterization of branching PLA with molecular weight of 1,000,000 </a:t>
            </a:r>
            <a:r>
              <a:rPr lang="en-US" altLang="zh-CN" sz="3600" dirty="0" err="1" smtClean="0"/>
              <a:t>Da</a:t>
            </a:r>
            <a:endParaRPr lang="zh-CN" altLang="en-US" sz="3600" dirty="0"/>
          </a:p>
        </p:txBody>
      </p:sp>
      <p:pic>
        <p:nvPicPr>
          <p:cNvPr id="4" name="图片 3"/>
          <p:cNvPicPr/>
          <p:nvPr/>
        </p:nvPicPr>
        <p:blipFill>
          <a:blip r:embed="rId2"/>
          <a:srcRect/>
          <a:stretch>
            <a:fillRect/>
          </a:stretch>
        </p:blipFill>
        <p:spPr bwMode="auto">
          <a:xfrm>
            <a:off x="571473" y="2143116"/>
            <a:ext cx="3714776" cy="3143272"/>
          </a:xfrm>
          <a:prstGeom prst="rect">
            <a:avLst/>
          </a:prstGeom>
          <a:noFill/>
          <a:ln w="9525">
            <a:noFill/>
            <a:miter lim="800000"/>
            <a:headEnd/>
            <a:tailEnd/>
          </a:ln>
        </p:spPr>
      </p:pic>
      <p:pic>
        <p:nvPicPr>
          <p:cNvPr id="5" name="图片 4"/>
          <p:cNvPicPr/>
          <p:nvPr/>
        </p:nvPicPr>
        <p:blipFill>
          <a:blip r:embed="rId3"/>
          <a:srcRect/>
          <a:stretch>
            <a:fillRect/>
          </a:stretch>
        </p:blipFill>
        <p:spPr bwMode="auto">
          <a:xfrm>
            <a:off x="4714876" y="4500570"/>
            <a:ext cx="2857520" cy="2071702"/>
          </a:xfrm>
          <a:prstGeom prst="rect">
            <a:avLst/>
          </a:prstGeom>
          <a:noFill/>
          <a:ln w="9525">
            <a:noFill/>
            <a:miter lim="800000"/>
            <a:headEnd/>
            <a:tailEnd/>
          </a:ln>
        </p:spPr>
      </p:pic>
      <p:pic>
        <p:nvPicPr>
          <p:cNvPr id="41985" name="Picture 1" descr="C:\Users\lenovo\AppData\Roaming\Tencent\Users\285248300\QQ\WinTemp\RichOle\HK6PDT`UWH25N_6NKBY2)FH.png"/>
          <p:cNvPicPr>
            <a:picLocks noChangeAspect="1" noChangeArrowheads="1"/>
          </p:cNvPicPr>
          <p:nvPr/>
        </p:nvPicPr>
        <p:blipFill>
          <a:blip r:embed="rId4"/>
          <a:srcRect/>
          <a:stretch>
            <a:fillRect/>
          </a:stretch>
        </p:blipFill>
        <p:spPr bwMode="auto">
          <a:xfrm>
            <a:off x="5143504" y="2285992"/>
            <a:ext cx="3590925" cy="173355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200" dirty="0" smtClean="0">
                <a:latin typeface="Times New Roman" pitchFamily="18" charset="0"/>
                <a:cs typeface="Times New Roman" pitchFamily="18" charset="0"/>
              </a:rPr>
              <a:t>Surface features of linear PLA, 3-arm PLA and high branching PLA obtained by AFM</a:t>
            </a:r>
            <a:endParaRPr lang="zh-CN" altLang="en-US" sz="3200" dirty="0">
              <a:latin typeface="Times New Roman" pitchFamily="18" charset="0"/>
              <a:cs typeface="Times New Roman" pitchFamily="18" charset="0"/>
            </a:endParaRPr>
          </a:p>
        </p:txBody>
      </p:sp>
      <p:pic>
        <p:nvPicPr>
          <p:cNvPr id="43010" name="Picture 2" descr="E:\沈文\沈文sw\原子粒电镜\PLA均聚物 三维 2014.4.4GPC表征11号.bmp"/>
          <p:cNvPicPr>
            <a:picLocks noChangeAspect="1" noChangeArrowheads="1"/>
          </p:cNvPicPr>
          <p:nvPr/>
        </p:nvPicPr>
        <p:blipFill>
          <a:blip r:embed="rId2"/>
          <a:srcRect/>
          <a:stretch>
            <a:fillRect/>
          </a:stretch>
        </p:blipFill>
        <p:spPr bwMode="auto">
          <a:xfrm>
            <a:off x="142844" y="2714620"/>
            <a:ext cx="2939445" cy="3771905"/>
          </a:xfrm>
          <a:prstGeom prst="rect">
            <a:avLst/>
          </a:prstGeom>
          <a:noFill/>
        </p:spPr>
      </p:pic>
      <p:pic>
        <p:nvPicPr>
          <p:cNvPr id="43012" name="Picture 4" descr="E:\沈文\沈文sw\原子粒电镜\甘油三臂聚合物 三维2014.3.21GPC表征8号.bmp"/>
          <p:cNvPicPr>
            <a:picLocks noChangeAspect="1" noChangeArrowheads="1"/>
          </p:cNvPicPr>
          <p:nvPr/>
        </p:nvPicPr>
        <p:blipFill>
          <a:blip r:embed="rId3"/>
          <a:srcRect/>
          <a:stretch>
            <a:fillRect/>
          </a:stretch>
        </p:blipFill>
        <p:spPr bwMode="auto">
          <a:xfrm>
            <a:off x="6193404" y="2714620"/>
            <a:ext cx="2950596" cy="3786214"/>
          </a:xfrm>
          <a:prstGeom prst="rect">
            <a:avLst/>
          </a:prstGeom>
          <a:noFill/>
        </p:spPr>
      </p:pic>
      <p:pic>
        <p:nvPicPr>
          <p:cNvPr id="43013" name="Picture 5" descr="E:\沈文\沈文sw\原子粒电镜\甘油三臂聚合物 三维2014.4.4GPC表征9号.bmp"/>
          <p:cNvPicPr>
            <a:picLocks noChangeAspect="1" noChangeArrowheads="1"/>
          </p:cNvPicPr>
          <p:nvPr/>
        </p:nvPicPr>
        <p:blipFill>
          <a:blip r:embed="rId4"/>
          <a:srcRect/>
          <a:stretch>
            <a:fillRect/>
          </a:stretch>
        </p:blipFill>
        <p:spPr bwMode="auto">
          <a:xfrm>
            <a:off x="3143240" y="2714620"/>
            <a:ext cx="2950596" cy="3786214"/>
          </a:xfrm>
          <a:prstGeom prst="rect">
            <a:avLst/>
          </a:prstGeom>
          <a:noFill/>
        </p:spPr>
      </p:pic>
      <p:sp>
        <p:nvSpPr>
          <p:cNvPr id="8" name="矩形 7"/>
          <p:cNvSpPr/>
          <p:nvPr/>
        </p:nvSpPr>
        <p:spPr>
          <a:xfrm>
            <a:off x="928662" y="2285992"/>
            <a:ext cx="1281120" cy="369332"/>
          </a:xfrm>
          <a:prstGeom prst="rect">
            <a:avLst/>
          </a:prstGeom>
        </p:spPr>
        <p:txBody>
          <a:bodyPr wrap="none">
            <a:spAutoFit/>
          </a:bodyPr>
          <a:lstStyle/>
          <a:p>
            <a:r>
              <a:rPr lang="en-GB" dirty="0" smtClean="0">
                <a:latin typeface="Times New Roman" pitchFamily="18" charset="0"/>
                <a:cs typeface="Times New Roman" pitchFamily="18" charset="0"/>
              </a:rPr>
              <a:t>Linear PLA</a:t>
            </a:r>
            <a:endParaRPr lang="zh-CN" altLang="en-US" dirty="0"/>
          </a:p>
        </p:txBody>
      </p:sp>
      <p:sp>
        <p:nvSpPr>
          <p:cNvPr id="9" name="矩形 8"/>
          <p:cNvSpPr/>
          <p:nvPr/>
        </p:nvSpPr>
        <p:spPr>
          <a:xfrm>
            <a:off x="3929058" y="2285992"/>
            <a:ext cx="1274773" cy="369332"/>
          </a:xfrm>
          <a:prstGeom prst="rect">
            <a:avLst/>
          </a:prstGeom>
        </p:spPr>
        <p:txBody>
          <a:bodyPr wrap="none">
            <a:spAutoFit/>
          </a:bodyPr>
          <a:lstStyle/>
          <a:p>
            <a:r>
              <a:rPr lang="en-GB" dirty="0" smtClean="0">
                <a:latin typeface="Times New Roman" pitchFamily="18" charset="0"/>
                <a:cs typeface="Times New Roman" pitchFamily="18" charset="0"/>
              </a:rPr>
              <a:t>3-arm PLA </a:t>
            </a:r>
            <a:endParaRPr lang="zh-CN" altLang="en-US" dirty="0"/>
          </a:p>
        </p:txBody>
      </p:sp>
      <p:sp>
        <p:nvSpPr>
          <p:cNvPr id="10" name="矩形 9"/>
          <p:cNvSpPr/>
          <p:nvPr/>
        </p:nvSpPr>
        <p:spPr>
          <a:xfrm>
            <a:off x="6715140" y="2285992"/>
            <a:ext cx="2166042" cy="369332"/>
          </a:xfrm>
          <a:prstGeom prst="rect">
            <a:avLst/>
          </a:prstGeom>
        </p:spPr>
        <p:txBody>
          <a:bodyPr wrap="none">
            <a:spAutoFit/>
          </a:bodyPr>
          <a:lstStyle/>
          <a:p>
            <a:r>
              <a:rPr lang="en-GB" dirty="0" smtClean="0">
                <a:latin typeface="Times New Roman" pitchFamily="18" charset="0"/>
                <a:cs typeface="Times New Roman" pitchFamily="18" charset="0"/>
              </a:rPr>
              <a:t>High branching PLA </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Morphology of linear PLA  </a:t>
            </a:r>
            <a:r>
              <a:rPr lang="en-GB" sz="3600" dirty="0" err="1" smtClean="0">
                <a:latin typeface="Times New Roman" pitchFamily="18" charset="0"/>
                <a:cs typeface="Times New Roman" pitchFamily="18" charset="0"/>
              </a:rPr>
              <a:t>electrospun</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fibers</a:t>
            </a:r>
            <a:r>
              <a:rPr lang="en-GB" sz="3600" dirty="0" smtClean="0">
                <a:latin typeface="Times New Roman" pitchFamily="18" charset="0"/>
                <a:cs typeface="Times New Roman" pitchFamily="18" charset="0"/>
              </a:rPr>
              <a:t> obtained at different temperatures</a:t>
            </a:r>
            <a:endParaRPr lang="zh-CN" altLang="en-US" sz="3600" dirty="0">
              <a:latin typeface="Times New Roman" pitchFamily="18" charset="0"/>
              <a:cs typeface="Times New Roman" pitchFamily="18" charset="0"/>
            </a:endParaRPr>
          </a:p>
        </p:txBody>
      </p:sp>
      <p:pic>
        <p:nvPicPr>
          <p:cNvPr id="44043" name="Picture 11" descr="E:\三臂 合成 2017.9.5\RSC新\SEM\sem\1.1.tif"/>
          <p:cNvPicPr>
            <a:picLocks noChangeAspect="1" noChangeArrowheads="1"/>
          </p:cNvPicPr>
          <p:nvPr/>
        </p:nvPicPr>
        <p:blipFill>
          <a:blip r:embed="rId2"/>
          <a:srcRect/>
          <a:stretch>
            <a:fillRect/>
          </a:stretch>
        </p:blipFill>
        <p:spPr bwMode="auto">
          <a:xfrm>
            <a:off x="357158" y="2285992"/>
            <a:ext cx="2571768" cy="1928825"/>
          </a:xfrm>
          <a:prstGeom prst="rect">
            <a:avLst/>
          </a:prstGeom>
          <a:noFill/>
        </p:spPr>
      </p:pic>
      <p:pic>
        <p:nvPicPr>
          <p:cNvPr id="44044" name="Picture 12" descr="E:\三臂 合成 2017.9.5\RSC新\SEM\sem\1.2.tif"/>
          <p:cNvPicPr>
            <a:picLocks noChangeAspect="1" noChangeArrowheads="1"/>
          </p:cNvPicPr>
          <p:nvPr/>
        </p:nvPicPr>
        <p:blipFill>
          <a:blip r:embed="rId3"/>
          <a:srcRect/>
          <a:stretch>
            <a:fillRect/>
          </a:stretch>
        </p:blipFill>
        <p:spPr bwMode="auto">
          <a:xfrm>
            <a:off x="3357554" y="2285992"/>
            <a:ext cx="2571768" cy="1928827"/>
          </a:xfrm>
          <a:prstGeom prst="rect">
            <a:avLst/>
          </a:prstGeom>
          <a:noFill/>
        </p:spPr>
      </p:pic>
      <p:pic>
        <p:nvPicPr>
          <p:cNvPr id="44045" name="Picture 13" descr="E:\三臂 合成 2017.9.5\RSC新\SEM\sem\1.3.tif"/>
          <p:cNvPicPr>
            <a:picLocks noChangeAspect="1" noChangeArrowheads="1"/>
          </p:cNvPicPr>
          <p:nvPr/>
        </p:nvPicPr>
        <p:blipFill>
          <a:blip r:embed="rId4"/>
          <a:srcRect/>
          <a:stretch>
            <a:fillRect/>
          </a:stretch>
        </p:blipFill>
        <p:spPr bwMode="auto">
          <a:xfrm>
            <a:off x="6357950" y="2285992"/>
            <a:ext cx="2500330" cy="1875246"/>
          </a:xfrm>
          <a:prstGeom prst="rect">
            <a:avLst/>
          </a:prstGeom>
          <a:noFill/>
        </p:spPr>
      </p:pic>
      <p:sp>
        <p:nvSpPr>
          <p:cNvPr id="16" name="矩形 15"/>
          <p:cNvSpPr/>
          <p:nvPr/>
        </p:nvSpPr>
        <p:spPr>
          <a:xfrm>
            <a:off x="642910" y="4929198"/>
            <a:ext cx="7786742" cy="923330"/>
          </a:xfrm>
          <a:prstGeom prst="rect">
            <a:avLst/>
          </a:prstGeom>
        </p:spPr>
        <p:txBody>
          <a:bodyPr wrap="square">
            <a:spAutoFit/>
          </a:bodyPr>
          <a:lstStyle/>
          <a:p>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Electrospun</a:t>
            </a:r>
            <a:r>
              <a:rPr lang="en-GB" dirty="0" smtClean="0">
                <a:latin typeface="Times New Roman" pitchFamily="18" charset="0"/>
                <a:cs typeface="Times New Roman" pitchFamily="18" charset="0"/>
              </a:rPr>
              <a:t> </a:t>
            </a:r>
            <a:r>
              <a:rPr lang="en-GB" dirty="0" err="1">
                <a:latin typeface="Times New Roman" pitchFamily="18" charset="0"/>
                <a:cs typeface="Times New Roman" pitchFamily="18" charset="0"/>
              </a:rPr>
              <a:t>fibers</a:t>
            </a:r>
            <a:r>
              <a:rPr lang="en-GB" dirty="0">
                <a:latin typeface="Times New Roman" pitchFamily="18" charset="0"/>
                <a:cs typeface="Times New Roman" pitchFamily="18" charset="0"/>
              </a:rPr>
              <a:t> were carried out in spinning chamber at a </a:t>
            </a:r>
            <a:r>
              <a:rPr lang="en-GB" dirty="0" smtClean="0">
                <a:latin typeface="Times New Roman" pitchFamily="18" charset="0"/>
                <a:cs typeface="Times New Roman" pitchFamily="18" charset="0"/>
              </a:rPr>
              <a:t>relative </a:t>
            </a:r>
            <a:r>
              <a:rPr lang="en-GB" dirty="0">
                <a:latin typeface="Times New Roman" pitchFamily="18" charset="0"/>
                <a:cs typeface="Times New Roman" pitchFamily="18" charset="0"/>
              </a:rPr>
              <a:t>humidity of 35% from 20 °C - 40 °C, voltage was 15kV, the electric distance was 10cm, the injection speed was 1.2 ml/h, the syringe needle was No. 6 with flat-ended.</a:t>
            </a:r>
            <a:endParaRPr lang="zh-CN" altLang="en-US" dirty="0">
              <a:latin typeface="Times New Roman" pitchFamily="18" charset="0"/>
              <a:cs typeface="Times New Roman" pitchFamily="18" charset="0"/>
            </a:endParaRPr>
          </a:p>
        </p:txBody>
      </p:sp>
      <p:sp>
        <p:nvSpPr>
          <p:cNvPr id="17" name="矩形 16"/>
          <p:cNvSpPr/>
          <p:nvPr/>
        </p:nvSpPr>
        <p:spPr>
          <a:xfrm>
            <a:off x="1214414" y="4286256"/>
            <a:ext cx="764312" cy="369332"/>
          </a:xfrm>
          <a:prstGeom prst="rect">
            <a:avLst/>
          </a:prstGeom>
        </p:spPr>
        <p:txBody>
          <a:bodyPr wrap="none">
            <a:spAutoFit/>
          </a:bodyPr>
          <a:lstStyle/>
          <a:p>
            <a:r>
              <a:rPr lang="en-GB" dirty="0" smtClean="0">
                <a:latin typeface="Times New Roman" pitchFamily="18" charset="0"/>
                <a:cs typeface="Times New Roman" pitchFamily="18" charset="0"/>
              </a:rPr>
              <a:t>20</a:t>
            </a:r>
            <a:r>
              <a:rPr lang="en-GB" dirty="0" smtClean="0"/>
              <a:t> °C </a:t>
            </a:r>
            <a:endParaRPr lang="zh-CN" altLang="en-US" dirty="0"/>
          </a:p>
        </p:txBody>
      </p:sp>
      <p:sp>
        <p:nvSpPr>
          <p:cNvPr id="18" name="矩形 17"/>
          <p:cNvSpPr/>
          <p:nvPr/>
        </p:nvSpPr>
        <p:spPr>
          <a:xfrm>
            <a:off x="4286248" y="4286256"/>
            <a:ext cx="777777" cy="369332"/>
          </a:xfrm>
          <a:prstGeom prst="rect">
            <a:avLst/>
          </a:prstGeom>
        </p:spPr>
        <p:txBody>
          <a:bodyPr wrap="none">
            <a:spAutoFit/>
          </a:bodyPr>
          <a:lstStyle/>
          <a:p>
            <a:r>
              <a:rPr lang="en-GB" dirty="0" smtClean="0">
                <a:latin typeface="Times New Roman" pitchFamily="18" charset="0"/>
                <a:cs typeface="Times New Roman" pitchFamily="18" charset="0"/>
              </a:rPr>
              <a:t>30 °C </a:t>
            </a:r>
            <a:endParaRPr lang="zh-CN" altLang="en-US" dirty="0">
              <a:latin typeface="Times New Roman" pitchFamily="18" charset="0"/>
              <a:cs typeface="Times New Roman" pitchFamily="18" charset="0"/>
            </a:endParaRPr>
          </a:p>
        </p:txBody>
      </p:sp>
      <p:sp>
        <p:nvSpPr>
          <p:cNvPr id="19" name="矩形 18"/>
          <p:cNvSpPr/>
          <p:nvPr/>
        </p:nvSpPr>
        <p:spPr>
          <a:xfrm>
            <a:off x="7358082" y="4286256"/>
            <a:ext cx="773930" cy="369332"/>
          </a:xfrm>
          <a:prstGeom prst="rect">
            <a:avLst/>
          </a:prstGeom>
        </p:spPr>
        <p:txBody>
          <a:bodyPr wrap="none">
            <a:spAutoFit/>
          </a:bodyPr>
          <a:lstStyle/>
          <a:p>
            <a:r>
              <a:rPr lang="en-GB" dirty="0" smtClean="0">
                <a:latin typeface="Times New Roman" pitchFamily="18" charset="0"/>
                <a:cs typeface="Times New Roman" pitchFamily="18" charset="0"/>
              </a:rPr>
              <a:t>40 °C </a:t>
            </a:r>
            <a:endParaRPr lang="zh-CN" altLang="en-US"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Introduction</a:t>
            </a:r>
            <a:endParaRPr lang="zh-CN" altLang="en-US" dirty="0"/>
          </a:p>
        </p:txBody>
      </p:sp>
      <p:sp>
        <p:nvSpPr>
          <p:cNvPr id="3" name="内容占位符 2"/>
          <p:cNvSpPr>
            <a:spLocks noGrp="1"/>
          </p:cNvSpPr>
          <p:nvPr>
            <p:ph idx="1"/>
          </p:nvPr>
        </p:nvSpPr>
        <p:spPr/>
        <p:txBody>
          <a:bodyPr>
            <a:normAutofit fontScale="92500" lnSpcReduction="10000"/>
          </a:bodyPr>
          <a:lstStyle/>
          <a:p>
            <a:pPr>
              <a:buNone/>
            </a:pPr>
            <a:r>
              <a:rPr lang="en-GB" dirty="0" smtClean="0"/>
              <a:t>          </a:t>
            </a:r>
            <a:r>
              <a:rPr lang="en-GB" dirty="0" smtClean="0">
                <a:latin typeface="Times New Roman" pitchFamily="18" charset="0"/>
                <a:cs typeface="Times New Roman" pitchFamily="18" charset="0"/>
              </a:rPr>
              <a:t>In this study, we synthesized high branching PLA. We characterized the ultra-high molecular weight hydrophilic high branching </a:t>
            </a:r>
            <a:r>
              <a:rPr lang="en-GB" dirty="0" err="1" smtClean="0">
                <a:latin typeface="Times New Roman" pitchFamily="18" charset="0"/>
                <a:cs typeface="Times New Roman" pitchFamily="18" charset="0"/>
              </a:rPr>
              <a:t>polylactic</a:t>
            </a:r>
            <a:r>
              <a:rPr lang="en-GB" dirty="0" smtClean="0">
                <a:latin typeface="Times New Roman" pitchFamily="18" charset="0"/>
                <a:cs typeface="Times New Roman" pitchFamily="18" charset="0"/>
              </a:rPr>
              <a:t> acid by IR, </a:t>
            </a:r>
            <a:r>
              <a:rPr lang="en-GB" baseline="30000" dirty="0" smtClean="0">
                <a:latin typeface="Times New Roman" pitchFamily="18" charset="0"/>
                <a:cs typeface="Times New Roman" pitchFamily="18" charset="0"/>
              </a:rPr>
              <a:t>1</a:t>
            </a:r>
            <a:r>
              <a:rPr lang="en-GB" dirty="0" smtClean="0">
                <a:latin typeface="Times New Roman" pitchFamily="18" charset="0"/>
                <a:cs typeface="Times New Roman" pitchFamily="18" charset="0"/>
              </a:rPr>
              <a:t>H-NMR, GPC and DSC. In addition, from the different surface morphology of films characterized by atomic force microscope (AFM), it is found that high branching PLA has higher pores forming ability, and its porous </a:t>
            </a:r>
            <a:r>
              <a:rPr lang="en-GB" dirty="0" err="1" smtClean="0">
                <a:latin typeface="Times New Roman" pitchFamily="18" charset="0"/>
                <a:cs typeface="Times New Roman" pitchFamily="18" charset="0"/>
              </a:rPr>
              <a:t>nanofibers</a:t>
            </a:r>
            <a:r>
              <a:rPr lang="en-GB" dirty="0" smtClean="0">
                <a:latin typeface="Times New Roman" pitchFamily="18" charset="0"/>
                <a:cs typeface="Times New Roman" pitchFamily="18" charset="0"/>
              </a:rPr>
              <a:t> were prepared by </a:t>
            </a:r>
            <a:r>
              <a:rPr lang="en-GB" dirty="0" err="1" smtClean="0">
                <a:latin typeface="Times New Roman" pitchFamily="18" charset="0"/>
                <a:cs typeface="Times New Roman" pitchFamily="18" charset="0"/>
              </a:rPr>
              <a:t>electrospinning</a:t>
            </a:r>
            <a:r>
              <a:rPr lang="en-GB" dirty="0" smtClean="0">
                <a:latin typeface="Times New Roman" pitchFamily="18" charset="0"/>
                <a:cs typeface="Times New Roman" pitchFamily="18" charset="0"/>
              </a:rPr>
              <a:t> of phase separation solution. The adsorption of silver ion (Ag</a:t>
            </a:r>
            <a:r>
              <a:rPr lang="en-GB" baseline="30000" dirty="0" smtClean="0">
                <a:latin typeface="Times New Roman" pitchFamily="18" charset="0"/>
                <a:cs typeface="Times New Roman" pitchFamily="18" charset="0"/>
              </a:rPr>
              <a:t>+</a:t>
            </a:r>
            <a:r>
              <a:rPr lang="en-GB" dirty="0" smtClean="0">
                <a:latin typeface="Times New Roman" pitchFamily="18" charset="0"/>
                <a:cs typeface="Times New Roman" pitchFamily="18" charset="0"/>
              </a:rPr>
              <a:t>) results showed that porous </a:t>
            </a:r>
            <a:r>
              <a:rPr lang="en-GB" dirty="0" err="1" smtClean="0">
                <a:latin typeface="Times New Roman" pitchFamily="18" charset="0"/>
                <a:cs typeface="Times New Roman" pitchFamily="18" charset="0"/>
              </a:rPr>
              <a:t>nanofibers</a:t>
            </a:r>
            <a:r>
              <a:rPr lang="en-GB" dirty="0" smtClean="0">
                <a:latin typeface="Times New Roman" pitchFamily="18" charset="0"/>
                <a:cs typeface="Times New Roman" pitchFamily="18" charset="0"/>
              </a:rPr>
              <a:t> of the high branching PLA had a high adsorption of Ag</a:t>
            </a:r>
            <a:r>
              <a:rPr lang="en-GB" baseline="30000" dirty="0" smtClean="0">
                <a:latin typeface="Times New Roman" pitchFamily="18" charset="0"/>
                <a:cs typeface="Times New Roman" pitchFamily="18" charset="0"/>
              </a:rPr>
              <a:t>+</a:t>
            </a:r>
            <a:r>
              <a:rPr lang="en-GB" dirty="0" smtClean="0">
                <a:latin typeface="Times New Roman" pitchFamily="18" charset="0"/>
                <a:cs typeface="Times New Roman" pitchFamily="18" charset="0"/>
              </a:rPr>
              <a:t>. The high branching PLA has a potential possibility as scaffold for tissue engineering or antibacterial dressing. </a:t>
            </a:r>
            <a:endParaRPr lang="zh-CN" altLang="en-US" dirty="0" smtClean="0">
              <a:latin typeface="Times New Roman" pitchFamily="18" charset="0"/>
              <a:cs typeface="Times New Roman" pitchFamily="18" charset="0"/>
            </a:endParaRPr>
          </a:p>
          <a:p>
            <a:endParaRPr lang="zh-CN" altLang="en-US" dirty="0"/>
          </a:p>
        </p:txBody>
      </p:sp>
      <p:pic>
        <p:nvPicPr>
          <p:cNvPr id="4" name="Picture 1" descr="C:\Users\lenovo\AppData\Roaming\Tencent\Users\285248300\QQ\WinTemp\RichOle\41UND~KNZX@`A2D$Y]FW}}9.png"/>
          <p:cNvPicPr>
            <a:picLocks noChangeAspect="1" noChangeArrowheads="1"/>
          </p:cNvPicPr>
          <p:nvPr/>
        </p:nvPicPr>
        <p:blipFill>
          <a:blip r:embed="rId2"/>
          <a:srcRect/>
          <a:stretch>
            <a:fillRect/>
          </a:stretch>
        </p:blipFill>
        <p:spPr bwMode="auto">
          <a:xfrm>
            <a:off x="5572132" y="0"/>
            <a:ext cx="3295650" cy="183832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Morphology of 3-arm PLA </a:t>
            </a:r>
            <a:r>
              <a:rPr lang="en-GB" sz="3600" dirty="0" err="1" smtClean="0">
                <a:latin typeface="Times New Roman" pitchFamily="18" charset="0"/>
                <a:cs typeface="Times New Roman" pitchFamily="18" charset="0"/>
              </a:rPr>
              <a:t>electrospun</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fibers</a:t>
            </a:r>
            <a:r>
              <a:rPr lang="en-GB" sz="3600" dirty="0" smtClean="0">
                <a:latin typeface="Times New Roman" pitchFamily="18" charset="0"/>
                <a:cs typeface="Times New Roman" pitchFamily="18" charset="0"/>
              </a:rPr>
              <a:t> obtained at different temperatures</a:t>
            </a:r>
            <a:endParaRPr lang="zh-CN" altLang="en-US" sz="3600" dirty="0">
              <a:latin typeface="Times New Roman" pitchFamily="18" charset="0"/>
              <a:cs typeface="Times New Roman" pitchFamily="18" charset="0"/>
            </a:endParaRPr>
          </a:p>
        </p:txBody>
      </p:sp>
      <p:sp>
        <p:nvSpPr>
          <p:cNvPr id="16" name="矩形 15"/>
          <p:cNvSpPr/>
          <p:nvPr/>
        </p:nvSpPr>
        <p:spPr>
          <a:xfrm>
            <a:off x="642910" y="4929198"/>
            <a:ext cx="7786742" cy="923330"/>
          </a:xfrm>
          <a:prstGeom prst="rect">
            <a:avLst/>
          </a:prstGeom>
        </p:spPr>
        <p:txBody>
          <a:bodyPr wrap="square">
            <a:spAutoFit/>
          </a:bodyPr>
          <a:lstStyle/>
          <a:p>
            <a:r>
              <a:rPr lang="en-GB" dirty="0" err="1" smtClean="0">
                <a:latin typeface="Times New Roman" pitchFamily="18" charset="0"/>
                <a:cs typeface="Times New Roman" pitchFamily="18" charset="0"/>
              </a:rPr>
              <a:t>Electrospun</a:t>
            </a:r>
            <a:r>
              <a:rPr lang="en-GB" dirty="0" smtClean="0">
                <a:latin typeface="Times New Roman" pitchFamily="18" charset="0"/>
                <a:cs typeface="Times New Roman" pitchFamily="18" charset="0"/>
              </a:rPr>
              <a:t> </a:t>
            </a:r>
            <a:r>
              <a:rPr lang="en-GB" dirty="0" err="1">
                <a:latin typeface="Times New Roman" pitchFamily="18" charset="0"/>
                <a:cs typeface="Times New Roman" pitchFamily="18" charset="0"/>
              </a:rPr>
              <a:t>fibers</a:t>
            </a:r>
            <a:r>
              <a:rPr lang="en-GB" dirty="0">
                <a:latin typeface="Times New Roman" pitchFamily="18" charset="0"/>
                <a:cs typeface="Times New Roman" pitchFamily="18" charset="0"/>
              </a:rPr>
              <a:t> were carried out in spinning chamber at a </a:t>
            </a:r>
            <a:r>
              <a:rPr lang="en-GB" dirty="0" smtClean="0">
                <a:latin typeface="Times New Roman" pitchFamily="18" charset="0"/>
                <a:cs typeface="Times New Roman" pitchFamily="18" charset="0"/>
              </a:rPr>
              <a:t>relative </a:t>
            </a:r>
            <a:r>
              <a:rPr lang="en-GB" dirty="0">
                <a:latin typeface="Times New Roman" pitchFamily="18" charset="0"/>
                <a:cs typeface="Times New Roman" pitchFamily="18" charset="0"/>
              </a:rPr>
              <a:t>humidity of 35% from 20 °C - 40 °C, voltage was 15kV, the electric distance was 10cm, the injection speed was 1.2 ml/h, the syringe needle was No. 6 with flat-ended.</a:t>
            </a:r>
            <a:endParaRPr lang="zh-CN" altLang="en-US" dirty="0">
              <a:latin typeface="Times New Roman" pitchFamily="18" charset="0"/>
              <a:cs typeface="Times New Roman" pitchFamily="18" charset="0"/>
            </a:endParaRPr>
          </a:p>
        </p:txBody>
      </p:sp>
      <p:sp>
        <p:nvSpPr>
          <p:cNvPr id="17" name="矩形 16"/>
          <p:cNvSpPr/>
          <p:nvPr/>
        </p:nvSpPr>
        <p:spPr>
          <a:xfrm>
            <a:off x="1214414" y="4286256"/>
            <a:ext cx="764312" cy="369332"/>
          </a:xfrm>
          <a:prstGeom prst="rect">
            <a:avLst/>
          </a:prstGeom>
        </p:spPr>
        <p:txBody>
          <a:bodyPr wrap="none">
            <a:spAutoFit/>
          </a:bodyPr>
          <a:lstStyle/>
          <a:p>
            <a:r>
              <a:rPr lang="en-GB" dirty="0" smtClean="0">
                <a:latin typeface="Times New Roman" pitchFamily="18" charset="0"/>
                <a:cs typeface="Times New Roman" pitchFamily="18" charset="0"/>
              </a:rPr>
              <a:t>20</a:t>
            </a:r>
            <a:r>
              <a:rPr lang="en-GB" dirty="0" smtClean="0"/>
              <a:t> °C </a:t>
            </a:r>
            <a:endParaRPr lang="zh-CN" altLang="en-US" dirty="0"/>
          </a:p>
        </p:txBody>
      </p:sp>
      <p:sp>
        <p:nvSpPr>
          <p:cNvPr id="18" name="矩形 17"/>
          <p:cNvSpPr/>
          <p:nvPr/>
        </p:nvSpPr>
        <p:spPr>
          <a:xfrm>
            <a:off x="4286248" y="4286256"/>
            <a:ext cx="777777" cy="369332"/>
          </a:xfrm>
          <a:prstGeom prst="rect">
            <a:avLst/>
          </a:prstGeom>
        </p:spPr>
        <p:txBody>
          <a:bodyPr wrap="none">
            <a:spAutoFit/>
          </a:bodyPr>
          <a:lstStyle/>
          <a:p>
            <a:r>
              <a:rPr lang="en-GB" dirty="0" smtClean="0">
                <a:latin typeface="Times New Roman" pitchFamily="18" charset="0"/>
                <a:cs typeface="Times New Roman" pitchFamily="18" charset="0"/>
              </a:rPr>
              <a:t>30 °C </a:t>
            </a:r>
            <a:endParaRPr lang="zh-CN" altLang="en-US" dirty="0">
              <a:latin typeface="Times New Roman" pitchFamily="18" charset="0"/>
              <a:cs typeface="Times New Roman" pitchFamily="18" charset="0"/>
            </a:endParaRPr>
          </a:p>
        </p:txBody>
      </p:sp>
      <p:sp>
        <p:nvSpPr>
          <p:cNvPr id="19" name="矩形 18"/>
          <p:cNvSpPr/>
          <p:nvPr/>
        </p:nvSpPr>
        <p:spPr>
          <a:xfrm>
            <a:off x="7358082" y="4286256"/>
            <a:ext cx="773930" cy="369332"/>
          </a:xfrm>
          <a:prstGeom prst="rect">
            <a:avLst/>
          </a:prstGeom>
        </p:spPr>
        <p:txBody>
          <a:bodyPr wrap="none">
            <a:spAutoFit/>
          </a:bodyPr>
          <a:lstStyle/>
          <a:p>
            <a:r>
              <a:rPr lang="en-GB" dirty="0" smtClean="0">
                <a:latin typeface="Times New Roman" pitchFamily="18" charset="0"/>
                <a:cs typeface="Times New Roman" pitchFamily="18" charset="0"/>
              </a:rPr>
              <a:t>40 °C </a:t>
            </a:r>
            <a:endParaRPr lang="zh-CN" altLang="en-US" dirty="0">
              <a:latin typeface="Times New Roman" pitchFamily="18" charset="0"/>
              <a:cs typeface="Times New Roman" pitchFamily="18" charset="0"/>
            </a:endParaRPr>
          </a:p>
        </p:txBody>
      </p:sp>
      <p:pic>
        <p:nvPicPr>
          <p:cNvPr id="45058" name="Picture 2" descr="E:\三臂 合成 2017.9.5\RSC新\SEM\sem\2.1.tif"/>
          <p:cNvPicPr>
            <a:picLocks noChangeAspect="1" noChangeArrowheads="1"/>
          </p:cNvPicPr>
          <p:nvPr/>
        </p:nvPicPr>
        <p:blipFill>
          <a:blip r:embed="rId2"/>
          <a:srcRect/>
          <a:stretch>
            <a:fillRect/>
          </a:stretch>
        </p:blipFill>
        <p:spPr bwMode="auto">
          <a:xfrm>
            <a:off x="517460" y="2071678"/>
            <a:ext cx="2571769" cy="1928826"/>
          </a:xfrm>
          <a:prstGeom prst="rect">
            <a:avLst/>
          </a:prstGeom>
          <a:noFill/>
        </p:spPr>
      </p:pic>
      <p:pic>
        <p:nvPicPr>
          <p:cNvPr id="45059" name="Picture 3" descr="E:\三臂 合成 2017.9.5\RSC新\SEM\sem\2.2.tif"/>
          <p:cNvPicPr>
            <a:picLocks noChangeAspect="1" noChangeArrowheads="1"/>
          </p:cNvPicPr>
          <p:nvPr/>
        </p:nvPicPr>
        <p:blipFill>
          <a:blip r:embed="rId3"/>
          <a:srcRect/>
          <a:stretch>
            <a:fillRect/>
          </a:stretch>
        </p:blipFill>
        <p:spPr bwMode="auto">
          <a:xfrm>
            <a:off x="3286116" y="2071678"/>
            <a:ext cx="2590800" cy="1943100"/>
          </a:xfrm>
          <a:prstGeom prst="rect">
            <a:avLst/>
          </a:prstGeom>
          <a:noFill/>
        </p:spPr>
      </p:pic>
      <p:pic>
        <p:nvPicPr>
          <p:cNvPr id="45060" name="Picture 4" descr="E:\三臂 合成 2017.9.5\RSC新\SEM\sem\2.3.tif"/>
          <p:cNvPicPr>
            <a:picLocks noChangeAspect="1" noChangeArrowheads="1"/>
          </p:cNvPicPr>
          <p:nvPr/>
        </p:nvPicPr>
        <p:blipFill>
          <a:blip r:embed="rId4"/>
          <a:srcRect/>
          <a:stretch>
            <a:fillRect/>
          </a:stretch>
        </p:blipFill>
        <p:spPr bwMode="auto">
          <a:xfrm>
            <a:off x="6143636" y="2071678"/>
            <a:ext cx="2571768" cy="192882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sz="3600" dirty="0" smtClean="0">
                <a:latin typeface="Times New Roman" pitchFamily="18" charset="0"/>
                <a:cs typeface="Times New Roman" pitchFamily="18" charset="0"/>
              </a:rPr>
              <a:t>Morphology of high branching PLA  </a:t>
            </a:r>
            <a:r>
              <a:rPr lang="en-GB" sz="3600" dirty="0" err="1" smtClean="0">
                <a:latin typeface="Times New Roman" pitchFamily="18" charset="0"/>
                <a:cs typeface="Times New Roman" pitchFamily="18" charset="0"/>
              </a:rPr>
              <a:t>electrospun</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fibers</a:t>
            </a:r>
            <a:r>
              <a:rPr lang="en-GB" sz="3600" dirty="0" smtClean="0">
                <a:latin typeface="Times New Roman" pitchFamily="18" charset="0"/>
                <a:cs typeface="Times New Roman" pitchFamily="18" charset="0"/>
              </a:rPr>
              <a:t> obtained at different temperatures</a:t>
            </a:r>
            <a:endParaRPr lang="zh-CN" altLang="en-US" sz="3600" dirty="0">
              <a:latin typeface="Times New Roman" pitchFamily="18" charset="0"/>
              <a:cs typeface="Times New Roman" pitchFamily="18" charset="0"/>
            </a:endParaRPr>
          </a:p>
        </p:txBody>
      </p:sp>
      <p:sp>
        <p:nvSpPr>
          <p:cNvPr id="16" name="矩形 15"/>
          <p:cNvSpPr/>
          <p:nvPr/>
        </p:nvSpPr>
        <p:spPr>
          <a:xfrm>
            <a:off x="642910" y="4929198"/>
            <a:ext cx="7786742" cy="923330"/>
          </a:xfrm>
          <a:prstGeom prst="rect">
            <a:avLst/>
          </a:prstGeom>
        </p:spPr>
        <p:txBody>
          <a:bodyPr wrap="square">
            <a:spAutoFit/>
          </a:bodyPr>
          <a:lstStyle/>
          <a:p>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Electrospun</a:t>
            </a:r>
            <a:r>
              <a:rPr lang="en-GB" dirty="0" smtClean="0">
                <a:latin typeface="Times New Roman" pitchFamily="18" charset="0"/>
                <a:cs typeface="Times New Roman" pitchFamily="18" charset="0"/>
              </a:rPr>
              <a:t> </a:t>
            </a:r>
            <a:r>
              <a:rPr lang="en-GB" dirty="0" err="1">
                <a:latin typeface="Times New Roman" pitchFamily="18" charset="0"/>
                <a:cs typeface="Times New Roman" pitchFamily="18" charset="0"/>
              </a:rPr>
              <a:t>fibers</a:t>
            </a:r>
            <a:r>
              <a:rPr lang="en-GB" dirty="0">
                <a:latin typeface="Times New Roman" pitchFamily="18" charset="0"/>
                <a:cs typeface="Times New Roman" pitchFamily="18" charset="0"/>
              </a:rPr>
              <a:t> were carried out in spinning chamber at a </a:t>
            </a:r>
            <a:r>
              <a:rPr lang="en-GB" dirty="0" smtClean="0">
                <a:latin typeface="Times New Roman" pitchFamily="18" charset="0"/>
                <a:cs typeface="Times New Roman" pitchFamily="18" charset="0"/>
              </a:rPr>
              <a:t>relative </a:t>
            </a:r>
            <a:r>
              <a:rPr lang="en-GB" dirty="0">
                <a:latin typeface="Times New Roman" pitchFamily="18" charset="0"/>
                <a:cs typeface="Times New Roman" pitchFamily="18" charset="0"/>
              </a:rPr>
              <a:t>humidity of 35% from 20 °C - 40 °C, voltage was 15kV, the electric distance was 10cm, the injection speed was 1.2 ml/h, the syringe needle was No. 6 with flat-ended.</a:t>
            </a:r>
            <a:endParaRPr lang="zh-CN" altLang="en-US" dirty="0">
              <a:latin typeface="Times New Roman" pitchFamily="18" charset="0"/>
              <a:cs typeface="Times New Roman" pitchFamily="18" charset="0"/>
            </a:endParaRPr>
          </a:p>
        </p:txBody>
      </p:sp>
      <p:sp>
        <p:nvSpPr>
          <p:cNvPr id="17" name="矩形 16"/>
          <p:cNvSpPr/>
          <p:nvPr/>
        </p:nvSpPr>
        <p:spPr>
          <a:xfrm>
            <a:off x="1214414" y="4286256"/>
            <a:ext cx="764312" cy="369332"/>
          </a:xfrm>
          <a:prstGeom prst="rect">
            <a:avLst/>
          </a:prstGeom>
        </p:spPr>
        <p:txBody>
          <a:bodyPr wrap="none">
            <a:spAutoFit/>
          </a:bodyPr>
          <a:lstStyle/>
          <a:p>
            <a:r>
              <a:rPr lang="en-GB" dirty="0" smtClean="0">
                <a:latin typeface="Times New Roman" pitchFamily="18" charset="0"/>
                <a:cs typeface="Times New Roman" pitchFamily="18" charset="0"/>
              </a:rPr>
              <a:t>20</a:t>
            </a:r>
            <a:r>
              <a:rPr lang="en-GB" dirty="0" smtClean="0"/>
              <a:t> °C </a:t>
            </a:r>
            <a:endParaRPr lang="zh-CN" altLang="en-US" dirty="0"/>
          </a:p>
        </p:txBody>
      </p:sp>
      <p:sp>
        <p:nvSpPr>
          <p:cNvPr id="18" name="矩形 17"/>
          <p:cNvSpPr/>
          <p:nvPr/>
        </p:nvSpPr>
        <p:spPr>
          <a:xfrm>
            <a:off x="4286248" y="4286256"/>
            <a:ext cx="777777" cy="369332"/>
          </a:xfrm>
          <a:prstGeom prst="rect">
            <a:avLst/>
          </a:prstGeom>
        </p:spPr>
        <p:txBody>
          <a:bodyPr wrap="none">
            <a:spAutoFit/>
          </a:bodyPr>
          <a:lstStyle/>
          <a:p>
            <a:r>
              <a:rPr lang="en-GB" dirty="0" smtClean="0">
                <a:latin typeface="Times New Roman" pitchFamily="18" charset="0"/>
                <a:cs typeface="Times New Roman" pitchFamily="18" charset="0"/>
              </a:rPr>
              <a:t>30 °C </a:t>
            </a:r>
            <a:endParaRPr lang="zh-CN" altLang="en-US" dirty="0">
              <a:latin typeface="Times New Roman" pitchFamily="18" charset="0"/>
              <a:cs typeface="Times New Roman" pitchFamily="18" charset="0"/>
            </a:endParaRPr>
          </a:p>
        </p:txBody>
      </p:sp>
      <p:sp>
        <p:nvSpPr>
          <p:cNvPr id="19" name="矩形 18"/>
          <p:cNvSpPr/>
          <p:nvPr/>
        </p:nvSpPr>
        <p:spPr>
          <a:xfrm>
            <a:off x="7358082" y="4286256"/>
            <a:ext cx="773930" cy="369332"/>
          </a:xfrm>
          <a:prstGeom prst="rect">
            <a:avLst/>
          </a:prstGeom>
        </p:spPr>
        <p:txBody>
          <a:bodyPr wrap="none">
            <a:spAutoFit/>
          </a:bodyPr>
          <a:lstStyle/>
          <a:p>
            <a:r>
              <a:rPr lang="en-GB" dirty="0" smtClean="0">
                <a:latin typeface="Times New Roman" pitchFamily="18" charset="0"/>
                <a:cs typeface="Times New Roman" pitchFamily="18" charset="0"/>
              </a:rPr>
              <a:t>40 °C </a:t>
            </a:r>
            <a:endParaRPr lang="zh-CN" altLang="en-US" dirty="0">
              <a:latin typeface="Times New Roman" pitchFamily="18" charset="0"/>
              <a:cs typeface="Times New Roman" pitchFamily="18" charset="0"/>
            </a:endParaRPr>
          </a:p>
        </p:txBody>
      </p:sp>
      <p:pic>
        <p:nvPicPr>
          <p:cNvPr id="46082" name="Picture 2" descr="E:\三臂 合成 2017.9.5\RSC新\SEM\sem\3.1.jpg"/>
          <p:cNvPicPr>
            <a:picLocks noChangeAspect="1" noChangeArrowheads="1"/>
          </p:cNvPicPr>
          <p:nvPr/>
        </p:nvPicPr>
        <p:blipFill>
          <a:blip r:embed="rId2"/>
          <a:srcRect/>
          <a:stretch>
            <a:fillRect/>
          </a:stretch>
        </p:blipFill>
        <p:spPr bwMode="auto">
          <a:xfrm>
            <a:off x="500034" y="2143116"/>
            <a:ext cx="2500330" cy="1875247"/>
          </a:xfrm>
          <a:prstGeom prst="rect">
            <a:avLst/>
          </a:prstGeom>
          <a:noFill/>
        </p:spPr>
      </p:pic>
      <p:pic>
        <p:nvPicPr>
          <p:cNvPr id="46083" name="Picture 3" descr="E:\三臂 合成 2017.9.5\RSC新\SEM\sem\3.2.tif"/>
          <p:cNvPicPr>
            <a:picLocks noChangeAspect="1" noChangeArrowheads="1"/>
          </p:cNvPicPr>
          <p:nvPr/>
        </p:nvPicPr>
        <p:blipFill>
          <a:blip r:embed="rId3"/>
          <a:srcRect/>
          <a:stretch>
            <a:fillRect/>
          </a:stretch>
        </p:blipFill>
        <p:spPr bwMode="auto">
          <a:xfrm>
            <a:off x="3357554" y="2143116"/>
            <a:ext cx="2500330" cy="1875248"/>
          </a:xfrm>
          <a:prstGeom prst="rect">
            <a:avLst/>
          </a:prstGeom>
          <a:noFill/>
        </p:spPr>
      </p:pic>
      <p:pic>
        <p:nvPicPr>
          <p:cNvPr id="46084" name="Picture 4" descr="E:\三臂 合成 2017.9.5\RSC新\SEM\sem\3.3.tif"/>
          <p:cNvPicPr>
            <a:picLocks noChangeAspect="1" noChangeArrowheads="1"/>
          </p:cNvPicPr>
          <p:nvPr/>
        </p:nvPicPr>
        <p:blipFill>
          <a:blip r:embed="rId4"/>
          <a:srcRect/>
          <a:stretch>
            <a:fillRect/>
          </a:stretch>
        </p:blipFill>
        <p:spPr bwMode="auto">
          <a:xfrm>
            <a:off x="6143637" y="2143116"/>
            <a:ext cx="2476518" cy="18573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Morphology of  </a:t>
            </a:r>
            <a:r>
              <a:rPr lang="en-US" sz="3200" dirty="0" err="1" smtClean="0">
                <a:latin typeface="Times New Roman" pitchFamily="18" charset="0"/>
                <a:cs typeface="Times New Roman" pitchFamily="18" charset="0"/>
              </a:rPr>
              <a:t>electrospun</a:t>
            </a:r>
            <a:r>
              <a:rPr lang="en-US" sz="3200" dirty="0" smtClean="0">
                <a:latin typeface="Times New Roman" pitchFamily="18" charset="0"/>
                <a:cs typeface="Times New Roman" pitchFamily="18" charset="0"/>
              </a:rPr>
              <a:t> fibers obtained at humidity of 45%, 40°C, 15kV</a:t>
            </a:r>
            <a:endParaRPr lang="zh-CN" altLang="en-US" sz="3200" dirty="0" smtClean="0">
              <a:latin typeface="Times New Roman" pitchFamily="18" charset="0"/>
              <a:cs typeface="Times New Roman" pitchFamily="18" charset="0"/>
            </a:endParaRPr>
          </a:p>
        </p:txBody>
      </p:sp>
      <p:pic>
        <p:nvPicPr>
          <p:cNvPr id="1026" name="Picture 2" descr="C:\Users\I AM APPLE\Desktop\Data\fig 8a.tif"/>
          <p:cNvPicPr>
            <a:picLocks noGrp="1" noChangeAspect="1" noChangeArrowheads="1"/>
          </p:cNvPicPr>
          <p:nvPr>
            <p:ph idx="1"/>
          </p:nvPr>
        </p:nvPicPr>
        <p:blipFill>
          <a:blip r:embed="rId2"/>
          <a:srcRect/>
          <a:stretch>
            <a:fillRect/>
          </a:stretch>
        </p:blipFill>
        <p:spPr bwMode="auto">
          <a:xfrm>
            <a:off x="428596" y="2214554"/>
            <a:ext cx="2502000" cy="1876500"/>
          </a:xfrm>
          <a:prstGeom prst="rect">
            <a:avLst/>
          </a:prstGeom>
          <a:noFill/>
        </p:spPr>
      </p:pic>
      <p:pic>
        <p:nvPicPr>
          <p:cNvPr id="1028" name="Picture 4" descr="C:\Users\I AM APPLE\Desktop\Data\fig 8b.tif"/>
          <p:cNvPicPr>
            <a:picLocks noChangeAspect="1" noChangeArrowheads="1"/>
          </p:cNvPicPr>
          <p:nvPr/>
        </p:nvPicPr>
        <p:blipFill>
          <a:blip r:embed="rId3"/>
          <a:srcRect/>
          <a:stretch>
            <a:fillRect/>
          </a:stretch>
        </p:blipFill>
        <p:spPr bwMode="auto">
          <a:xfrm>
            <a:off x="3226263" y="2214554"/>
            <a:ext cx="2703059" cy="1875600"/>
          </a:xfrm>
          <a:prstGeom prst="rect">
            <a:avLst/>
          </a:prstGeom>
          <a:noFill/>
        </p:spPr>
      </p:pic>
      <p:pic>
        <p:nvPicPr>
          <p:cNvPr id="1029" name="Picture 5" descr="C:\Users\I AM APPLE\Desktop\Data\fig 8c.tif"/>
          <p:cNvPicPr>
            <a:picLocks noChangeAspect="1" noChangeArrowheads="1"/>
          </p:cNvPicPr>
          <p:nvPr/>
        </p:nvPicPr>
        <p:blipFill>
          <a:blip r:embed="rId4"/>
          <a:srcRect/>
          <a:stretch>
            <a:fillRect/>
          </a:stretch>
        </p:blipFill>
        <p:spPr bwMode="auto">
          <a:xfrm>
            <a:off x="6143636" y="2214554"/>
            <a:ext cx="2500800" cy="1875600"/>
          </a:xfrm>
          <a:prstGeom prst="rect">
            <a:avLst/>
          </a:prstGeom>
          <a:noFill/>
        </p:spPr>
      </p:pic>
      <p:sp>
        <p:nvSpPr>
          <p:cNvPr id="8" name="矩形 7"/>
          <p:cNvSpPr/>
          <p:nvPr/>
        </p:nvSpPr>
        <p:spPr>
          <a:xfrm>
            <a:off x="571472" y="4714884"/>
            <a:ext cx="8143932" cy="646331"/>
          </a:xfrm>
          <a:prstGeom prst="rect">
            <a:avLst/>
          </a:prstGeom>
        </p:spPr>
        <p:txBody>
          <a:bodyPr wrap="square">
            <a:spAutoFit/>
          </a:bodyPr>
          <a:lstStyle/>
          <a:p>
            <a:r>
              <a:rPr lang="en-US" dirty="0" smtClean="0">
                <a:latin typeface="Times New Roman" pitchFamily="18" charset="0"/>
                <a:cs typeface="Times New Roman" pitchFamily="18" charset="0"/>
              </a:rPr>
              <a:t>Morphology of  linear PLA(a), 3-arm PLA (b)and high branching PLA(c) </a:t>
            </a:r>
            <a:r>
              <a:rPr lang="en-US" dirty="0" err="1" smtClean="0">
                <a:latin typeface="Times New Roman" pitchFamily="18" charset="0"/>
                <a:cs typeface="Times New Roman" pitchFamily="18" charset="0"/>
              </a:rPr>
              <a:t>electrospun</a:t>
            </a:r>
            <a:r>
              <a:rPr lang="en-US" dirty="0" smtClean="0">
                <a:latin typeface="Times New Roman" pitchFamily="18" charset="0"/>
                <a:cs typeface="Times New Roman" pitchFamily="18" charset="0"/>
              </a:rPr>
              <a:t> fibers </a:t>
            </a:r>
            <a:r>
              <a:rPr lang="en-US" dirty="0" smtClean="0">
                <a:latin typeface="Times New Roman" pitchFamily="18" charset="0"/>
                <a:cs typeface="Times New Roman" pitchFamily="18" charset="0"/>
              </a:rPr>
              <a:t>obtained</a:t>
            </a:r>
            <a:r>
              <a:rPr lang="en-US" dirty="0" smtClean="0">
                <a:latin typeface="Times New Roman" pitchFamily="18" charset="0"/>
                <a:cs typeface="Times New Roman" pitchFamily="18" charset="0"/>
              </a:rPr>
              <a:t> at humidity of 45%, 40°C, 15kV</a:t>
            </a:r>
            <a:endParaRPr lang="zh-CN" altLang="en-US" dirty="0"/>
          </a:p>
        </p:txBody>
      </p:sp>
      <p:sp>
        <p:nvSpPr>
          <p:cNvPr id="9" name="矩形 8"/>
          <p:cNvSpPr/>
          <p:nvPr/>
        </p:nvSpPr>
        <p:spPr>
          <a:xfrm>
            <a:off x="928662" y="4214818"/>
            <a:ext cx="1422184" cy="369332"/>
          </a:xfrm>
          <a:prstGeom prst="rect">
            <a:avLst/>
          </a:prstGeom>
        </p:spPr>
        <p:txBody>
          <a:bodyPr wrap="none">
            <a:spAutoFit/>
          </a:bodyPr>
          <a:lstStyle/>
          <a:p>
            <a:r>
              <a:rPr lang="en-US" dirty="0" smtClean="0">
                <a:latin typeface="Times New Roman" pitchFamily="18" charset="0"/>
                <a:cs typeface="Times New Roman" pitchFamily="18" charset="0"/>
              </a:rPr>
              <a:t>a. linear PLA</a:t>
            </a:r>
            <a:endParaRPr lang="zh-CN" altLang="en-US" dirty="0"/>
          </a:p>
        </p:txBody>
      </p:sp>
      <p:sp>
        <p:nvSpPr>
          <p:cNvPr id="10" name="矩形 9"/>
          <p:cNvSpPr/>
          <p:nvPr/>
        </p:nvSpPr>
        <p:spPr>
          <a:xfrm>
            <a:off x="3786182" y="4202676"/>
            <a:ext cx="1505605" cy="369332"/>
          </a:xfrm>
          <a:prstGeom prst="rect">
            <a:avLst/>
          </a:prstGeom>
        </p:spPr>
        <p:txBody>
          <a:bodyPr wrap="none">
            <a:spAutoFit/>
          </a:bodyPr>
          <a:lstStyle/>
          <a:p>
            <a:r>
              <a:rPr lang="en-US" dirty="0" smtClean="0">
                <a:latin typeface="Times New Roman" pitchFamily="18" charset="0"/>
                <a:cs typeface="Times New Roman" pitchFamily="18" charset="0"/>
              </a:rPr>
              <a:t>b. 3-arm </a:t>
            </a:r>
            <a:r>
              <a:rPr lang="en-US" dirty="0" smtClean="0">
                <a:latin typeface="Times New Roman" pitchFamily="18" charset="0"/>
                <a:cs typeface="Times New Roman" pitchFamily="18" charset="0"/>
              </a:rPr>
              <a:t>PLA </a:t>
            </a:r>
            <a:endParaRPr lang="zh-CN" altLang="en-US" dirty="0"/>
          </a:p>
        </p:txBody>
      </p:sp>
      <p:sp>
        <p:nvSpPr>
          <p:cNvPr id="11" name="矩形 10"/>
          <p:cNvSpPr/>
          <p:nvPr/>
        </p:nvSpPr>
        <p:spPr>
          <a:xfrm>
            <a:off x="6286512" y="4214818"/>
            <a:ext cx="2287806" cy="369332"/>
          </a:xfrm>
          <a:prstGeom prst="rect">
            <a:avLst/>
          </a:prstGeom>
        </p:spPr>
        <p:txBody>
          <a:bodyPr wrap="none">
            <a:spAutoFit/>
          </a:bodyPr>
          <a:lstStyle/>
          <a:p>
            <a:r>
              <a:rPr lang="en-US" dirty="0" smtClean="0">
                <a:latin typeface="Times New Roman" pitchFamily="18" charset="0"/>
                <a:cs typeface="Times New Roman" pitchFamily="18" charset="0"/>
              </a:rPr>
              <a:t>c. high </a:t>
            </a:r>
            <a:r>
              <a:rPr lang="en-US" dirty="0" smtClean="0">
                <a:latin typeface="Times New Roman" pitchFamily="18" charset="0"/>
                <a:cs typeface="Times New Roman" pitchFamily="18" charset="0"/>
              </a:rPr>
              <a:t>branching PLA</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00182"/>
            <a:ext cx="8229600" cy="1143000"/>
          </a:xfrm>
        </p:spPr>
        <p:txBody>
          <a:bodyPr>
            <a:normAutofit fontScale="90000"/>
          </a:bodyPr>
          <a:lstStyle/>
          <a:p>
            <a:r>
              <a:rPr lang="en-US" sz="3600" dirty="0" smtClean="0">
                <a:latin typeface="Times New Roman" pitchFamily="18" charset="0"/>
                <a:cs typeface="Times New Roman" pitchFamily="18" charset="0"/>
              </a:rPr>
              <a:t>Morphology of </a:t>
            </a:r>
            <a:r>
              <a:rPr lang="en-US" sz="3600" dirty="0" err="1" smtClean="0">
                <a:latin typeface="Times New Roman" pitchFamily="18" charset="0"/>
                <a:cs typeface="Times New Roman" pitchFamily="18" charset="0"/>
              </a:rPr>
              <a:t>electrospun</a:t>
            </a:r>
            <a:r>
              <a:rPr lang="en-US" sz="3600" dirty="0" smtClean="0">
                <a:latin typeface="Times New Roman" pitchFamily="18" charset="0"/>
                <a:cs typeface="Times New Roman" pitchFamily="18" charset="0"/>
              </a:rPr>
              <a:t> fibers obtained at humidity of 45%, 40°C, 18kV</a:t>
            </a:r>
            <a:r>
              <a:rPr lang="zh-CN" altLang="en-US" dirty="0" smtClean="0">
                <a:latin typeface="Times New Roman" pitchFamily="18" charset="0"/>
                <a:cs typeface="Times New Roman" pitchFamily="18" charset="0"/>
              </a:rPr>
              <a:t/>
            </a:r>
            <a:br>
              <a:rPr lang="zh-CN" altLang="en-US" dirty="0" smtClean="0">
                <a:latin typeface="Times New Roman" pitchFamily="18" charset="0"/>
                <a:cs typeface="Times New Roman" pitchFamily="18" charset="0"/>
              </a:rPr>
            </a:br>
            <a:endParaRPr lang="zh-CN" altLang="en-US" dirty="0"/>
          </a:p>
        </p:txBody>
      </p:sp>
      <p:pic>
        <p:nvPicPr>
          <p:cNvPr id="2050" name="Picture 2" descr="C:\Users\I AM APPLE\Desktop\Data\fig 9a.tif"/>
          <p:cNvPicPr>
            <a:picLocks noChangeAspect="1" noChangeArrowheads="1"/>
          </p:cNvPicPr>
          <p:nvPr/>
        </p:nvPicPr>
        <p:blipFill>
          <a:blip r:embed="rId2"/>
          <a:srcRect/>
          <a:stretch>
            <a:fillRect/>
          </a:stretch>
        </p:blipFill>
        <p:spPr bwMode="auto">
          <a:xfrm>
            <a:off x="428126" y="2357430"/>
            <a:ext cx="2500800" cy="1875600"/>
          </a:xfrm>
          <a:prstGeom prst="rect">
            <a:avLst/>
          </a:prstGeom>
          <a:noFill/>
        </p:spPr>
      </p:pic>
      <p:pic>
        <p:nvPicPr>
          <p:cNvPr id="2051" name="Picture 3" descr="C:\Users\I AM APPLE\Desktop\Data\fig 9b.tif"/>
          <p:cNvPicPr>
            <a:picLocks noChangeAspect="1" noChangeArrowheads="1"/>
          </p:cNvPicPr>
          <p:nvPr/>
        </p:nvPicPr>
        <p:blipFill>
          <a:blip r:embed="rId3"/>
          <a:srcRect/>
          <a:stretch>
            <a:fillRect/>
          </a:stretch>
        </p:blipFill>
        <p:spPr bwMode="auto">
          <a:xfrm>
            <a:off x="3214678" y="2357430"/>
            <a:ext cx="2500800" cy="1875600"/>
          </a:xfrm>
          <a:prstGeom prst="rect">
            <a:avLst/>
          </a:prstGeom>
          <a:noFill/>
        </p:spPr>
      </p:pic>
      <p:pic>
        <p:nvPicPr>
          <p:cNvPr id="2052" name="Picture 4" descr="C:\Users\I AM APPLE\Desktop\Data\fig 9c.tif"/>
          <p:cNvPicPr>
            <a:picLocks noChangeAspect="1" noChangeArrowheads="1"/>
          </p:cNvPicPr>
          <p:nvPr/>
        </p:nvPicPr>
        <p:blipFill>
          <a:blip r:embed="rId4"/>
          <a:srcRect/>
          <a:stretch>
            <a:fillRect/>
          </a:stretch>
        </p:blipFill>
        <p:spPr bwMode="auto">
          <a:xfrm>
            <a:off x="6072198" y="2357430"/>
            <a:ext cx="2500800" cy="1875600"/>
          </a:xfrm>
          <a:prstGeom prst="rect">
            <a:avLst/>
          </a:prstGeom>
          <a:noFill/>
        </p:spPr>
      </p:pic>
      <p:sp>
        <p:nvSpPr>
          <p:cNvPr id="7" name="矩形 6"/>
          <p:cNvSpPr/>
          <p:nvPr/>
        </p:nvSpPr>
        <p:spPr>
          <a:xfrm>
            <a:off x="428596" y="5068685"/>
            <a:ext cx="8215370" cy="646331"/>
          </a:xfrm>
          <a:prstGeom prst="rect">
            <a:avLst/>
          </a:prstGeom>
        </p:spPr>
        <p:txBody>
          <a:bodyPr wrap="square">
            <a:spAutoFit/>
          </a:bodyPr>
          <a:lstStyle/>
          <a:p>
            <a:r>
              <a:rPr lang="en-US" dirty="0" smtClean="0">
                <a:latin typeface="Times New Roman" pitchFamily="18" charset="0"/>
                <a:cs typeface="Times New Roman" pitchFamily="18" charset="0"/>
              </a:rPr>
              <a:t>Morphology of linear PLA(a), 3-arm PLA (b)and high branching PLA(c) </a:t>
            </a:r>
            <a:r>
              <a:rPr lang="en-US" dirty="0" err="1" smtClean="0">
                <a:latin typeface="Times New Roman" pitchFamily="18" charset="0"/>
                <a:cs typeface="Times New Roman" pitchFamily="18" charset="0"/>
              </a:rPr>
              <a:t>electrospun</a:t>
            </a:r>
            <a:r>
              <a:rPr lang="en-US" dirty="0" smtClean="0">
                <a:latin typeface="Times New Roman" pitchFamily="18" charset="0"/>
                <a:cs typeface="Times New Roman" pitchFamily="18" charset="0"/>
              </a:rPr>
              <a:t> fibers obtained at humidity of 45%, 40°C, 18kV</a:t>
            </a:r>
            <a:endParaRPr lang="zh-CN" altLang="en-US" dirty="0" smtClean="0">
              <a:latin typeface="Times New Roman" pitchFamily="18" charset="0"/>
              <a:cs typeface="Times New Roman" pitchFamily="18" charset="0"/>
            </a:endParaRPr>
          </a:p>
        </p:txBody>
      </p:sp>
      <p:sp>
        <p:nvSpPr>
          <p:cNvPr id="8" name="矩形 7"/>
          <p:cNvSpPr/>
          <p:nvPr/>
        </p:nvSpPr>
        <p:spPr>
          <a:xfrm>
            <a:off x="928662" y="4274114"/>
            <a:ext cx="1422184" cy="369332"/>
          </a:xfrm>
          <a:prstGeom prst="rect">
            <a:avLst/>
          </a:prstGeom>
        </p:spPr>
        <p:txBody>
          <a:bodyPr wrap="none">
            <a:spAutoFit/>
          </a:bodyPr>
          <a:lstStyle/>
          <a:p>
            <a:r>
              <a:rPr lang="en-US" dirty="0" smtClean="0">
                <a:latin typeface="Times New Roman" pitchFamily="18" charset="0"/>
                <a:cs typeface="Times New Roman" pitchFamily="18" charset="0"/>
              </a:rPr>
              <a:t>a. linear PLA</a:t>
            </a:r>
            <a:endParaRPr lang="zh-CN" altLang="en-US" dirty="0"/>
          </a:p>
        </p:txBody>
      </p:sp>
      <p:sp>
        <p:nvSpPr>
          <p:cNvPr id="9" name="矩形 8"/>
          <p:cNvSpPr/>
          <p:nvPr/>
        </p:nvSpPr>
        <p:spPr>
          <a:xfrm>
            <a:off x="3786182" y="4274114"/>
            <a:ext cx="1505605" cy="369332"/>
          </a:xfrm>
          <a:prstGeom prst="rect">
            <a:avLst/>
          </a:prstGeom>
        </p:spPr>
        <p:txBody>
          <a:bodyPr wrap="none">
            <a:spAutoFit/>
          </a:bodyPr>
          <a:lstStyle/>
          <a:p>
            <a:r>
              <a:rPr lang="en-US" dirty="0" smtClean="0">
                <a:latin typeface="Times New Roman" pitchFamily="18" charset="0"/>
                <a:cs typeface="Times New Roman" pitchFamily="18" charset="0"/>
              </a:rPr>
              <a:t>b. 3-arm </a:t>
            </a:r>
            <a:r>
              <a:rPr lang="en-US" dirty="0" smtClean="0">
                <a:latin typeface="Times New Roman" pitchFamily="18" charset="0"/>
                <a:cs typeface="Times New Roman" pitchFamily="18" charset="0"/>
              </a:rPr>
              <a:t>PLA </a:t>
            </a:r>
            <a:endParaRPr lang="zh-CN" altLang="en-US" dirty="0"/>
          </a:p>
        </p:txBody>
      </p:sp>
      <p:sp>
        <p:nvSpPr>
          <p:cNvPr id="10" name="矩形 9"/>
          <p:cNvSpPr/>
          <p:nvPr/>
        </p:nvSpPr>
        <p:spPr>
          <a:xfrm>
            <a:off x="6286512" y="4274114"/>
            <a:ext cx="2287806" cy="369332"/>
          </a:xfrm>
          <a:prstGeom prst="rect">
            <a:avLst/>
          </a:prstGeom>
        </p:spPr>
        <p:txBody>
          <a:bodyPr wrap="none">
            <a:spAutoFit/>
          </a:bodyPr>
          <a:lstStyle/>
          <a:p>
            <a:r>
              <a:rPr lang="en-US" dirty="0" smtClean="0">
                <a:latin typeface="Times New Roman" pitchFamily="18" charset="0"/>
                <a:cs typeface="Times New Roman" pitchFamily="18" charset="0"/>
              </a:rPr>
              <a:t>c. high </a:t>
            </a:r>
            <a:r>
              <a:rPr lang="en-US" dirty="0" smtClean="0">
                <a:latin typeface="Times New Roman" pitchFamily="18" charset="0"/>
                <a:cs typeface="Times New Roman" pitchFamily="18" charset="0"/>
              </a:rPr>
              <a:t>branching PLA</a:t>
            </a:r>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000108"/>
            <a:ext cx="8229600" cy="1143000"/>
          </a:xfrm>
        </p:spPr>
        <p:txBody>
          <a:bodyPr>
            <a:normAutofit fontScale="90000"/>
          </a:bodyPr>
          <a:lstStyle/>
          <a:p>
            <a:r>
              <a:rPr lang="en-US" altLang="zh-CN" sz="3600" dirty="0" smtClean="0">
                <a:latin typeface="Times New Roman" pitchFamily="18" charset="0"/>
                <a:cs typeface="Times New Roman" pitchFamily="18" charset="0"/>
              </a:rPr>
              <a:t>Surface features by OCA</a:t>
            </a:r>
            <a:r>
              <a:rPr lang="zh-CN" altLang="en-US" dirty="0" smtClean="0"/>
              <a:t/>
            </a:r>
            <a:br>
              <a:rPr lang="zh-CN" altLang="en-US" dirty="0" smtClean="0"/>
            </a:br>
            <a:endParaRPr lang="zh-CN" altLang="en-US" dirty="0"/>
          </a:p>
        </p:txBody>
      </p:sp>
      <p:pic>
        <p:nvPicPr>
          <p:cNvPr id="3080" name="Picture 8" descr="C:\Users\I AM APPLE\Desktop\Data\水接触角\6a.bmp"/>
          <p:cNvPicPr>
            <a:picLocks noChangeAspect="1" noChangeArrowheads="1"/>
          </p:cNvPicPr>
          <p:nvPr/>
        </p:nvPicPr>
        <p:blipFill>
          <a:blip r:embed="rId2"/>
          <a:srcRect/>
          <a:stretch>
            <a:fillRect/>
          </a:stretch>
        </p:blipFill>
        <p:spPr bwMode="auto">
          <a:xfrm>
            <a:off x="500034" y="2285992"/>
            <a:ext cx="2520001" cy="2520000"/>
          </a:xfrm>
          <a:prstGeom prst="rect">
            <a:avLst/>
          </a:prstGeom>
          <a:noFill/>
        </p:spPr>
      </p:pic>
      <p:pic>
        <p:nvPicPr>
          <p:cNvPr id="3081" name="Picture 9" descr="C:\Users\I AM APPLE\Desktop\Data\水接触角\6b.bmp"/>
          <p:cNvPicPr>
            <a:picLocks noChangeAspect="1" noChangeArrowheads="1"/>
          </p:cNvPicPr>
          <p:nvPr/>
        </p:nvPicPr>
        <p:blipFill>
          <a:blip r:embed="rId3"/>
          <a:srcRect/>
          <a:stretch>
            <a:fillRect/>
          </a:stretch>
        </p:blipFill>
        <p:spPr bwMode="auto">
          <a:xfrm>
            <a:off x="3286116" y="2143116"/>
            <a:ext cx="2357454" cy="2643206"/>
          </a:xfrm>
          <a:prstGeom prst="rect">
            <a:avLst/>
          </a:prstGeom>
          <a:noFill/>
        </p:spPr>
      </p:pic>
      <p:pic>
        <p:nvPicPr>
          <p:cNvPr id="3082" name="Picture 10" descr="C:\Users\I AM APPLE\Desktop\Data\水接触角\6c.bmp"/>
          <p:cNvPicPr>
            <a:picLocks noChangeAspect="1" noChangeArrowheads="1"/>
          </p:cNvPicPr>
          <p:nvPr/>
        </p:nvPicPr>
        <p:blipFill>
          <a:blip r:embed="rId4"/>
          <a:srcRect/>
          <a:stretch>
            <a:fillRect/>
          </a:stretch>
        </p:blipFill>
        <p:spPr bwMode="auto">
          <a:xfrm>
            <a:off x="6000760" y="2143116"/>
            <a:ext cx="2357454" cy="2643206"/>
          </a:xfrm>
          <a:prstGeom prst="rect">
            <a:avLst/>
          </a:prstGeom>
          <a:noFill/>
        </p:spPr>
      </p:pic>
      <p:sp>
        <p:nvSpPr>
          <p:cNvPr id="13" name="矩形 12"/>
          <p:cNvSpPr/>
          <p:nvPr/>
        </p:nvSpPr>
        <p:spPr>
          <a:xfrm>
            <a:off x="357158" y="5568751"/>
            <a:ext cx="8858312" cy="646331"/>
          </a:xfrm>
          <a:prstGeom prst="rect">
            <a:avLst/>
          </a:prstGeom>
        </p:spPr>
        <p:txBody>
          <a:bodyPr wrap="square">
            <a:spAutoFit/>
          </a:bodyPr>
          <a:lstStyle/>
          <a:p>
            <a:r>
              <a:rPr lang="en-US" altLang="zh-CN" dirty="0" smtClean="0">
                <a:latin typeface="Times New Roman" pitchFamily="18" charset="0"/>
                <a:cs typeface="Times New Roman" pitchFamily="18" charset="0"/>
              </a:rPr>
              <a:t>Surface features of linear PLA (a), 3-arm PLA (b) and high branching PLA(c) obtained </a:t>
            </a:r>
            <a:r>
              <a:rPr lang="en-US" altLang="zh-CN" dirty="0" smtClean="0">
                <a:latin typeface="Times New Roman" pitchFamily="18" charset="0"/>
                <a:cs typeface="Times New Roman" pitchFamily="18" charset="0"/>
              </a:rPr>
              <a:t>by </a:t>
            </a:r>
            <a:r>
              <a:rPr lang="en-US" altLang="zh-CN" dirty="0" smtClean="0">
                <a:latin typeface="Times New Roman" pitchFamily="18" charset="0"/>
                <a:cs typeface="Times New Roman" pitchFamily="18" charset="0"/>
              </a:rPr>
              <a:t>OCA.</a:t>
            </a:r>
            <a:endParaRPr lang="zh-CN" altLang="en-US" dirty="0" smtClean="0">
              <a:latin typeface="Times New Roman" pitchFamily="18" charset="0"/>
              <a:cs typeface="Times New Roman" pitchFamily="18" charset="0"/>
            </a:endParaRPr>
          </a:p>
        </p:txBody>
      </p:sp>
      <p:sp>
        <p:nvSpPr>
          <p:cNvPr id="14" name="矩形 13"/>
          <p:cNvSpPr/>
          <p:nvPr/>
        </p:nvSpPr>
        <p:spPr>
          <a:xfrm>
            <a:off x="714348" y="4929198"/>
            <a:ext cx="1422184" cy="369332"/>
          </a:xfrm>
          <a:prstGeom prst="rect">
            <a:avLst/>
          </a:prstGeom>
        </p:spPr>
        <p:txBody>
          <a:bodyPr wrap="none">
            <a:spAutoFit/>
          </a:bodyPr>
          <a:lstStyle/>
          <a:p>
            <a:r>
              <a:rPr lang="en-US" dirty="0" smtClean="0">
                <a:latin typeface="Times New Roman" pitchFamily="18" charset="0"/>
                <a:cs typeface="Times New Roman" pitchFamily="18" charset="0"/>
              </a:rPr>
              <a:t>a. linear PLA</a:t>
            </a:r>
            <a:endParaRPr lang="zh-CN" altLang="en-US" dirty="0"/>
          </a:p>
        </p:txBody>
      </p:sp>
      <p:sp>
        <p:nvSpPr>
          <p:cNvPr id="15" name="矩形 14"/>
          <p:cNvSpPr/>
          <p:nvPr/>
        </p:nvSpPr>
        <p:spPr>
          <a:xfrm>
            <a:off x="3571868" y="4929198"/>
            <a:ext cx="1505605" cy="369332"/>
          </a:xfrm>
          <a:prstGeom prst="rect">
            <a:avLst/>
          </a:prstGeom>
        </p:spPr>
        <p:txBody>
          <a:bodyPr wrap="none">
            <a:spAutoFit/>
          </a:bodyPr>
          <a:lstStyle/>
          <a:p>
            <a:r>
              <a:rPr lang="en-US" dirty="0" smtClean="0">
                <a:latin typeface="Times New Roman" pitchFamily="18" charset="0"/>
                <a:cs typeface="Times New Roman" pitchFamily="18" charset="0"/>
              </a:rPr>
              <a:t>b. 3-arm </a:t>
            </a:r>
            <a:r>
              <a:rPr lang="en-US" dirty="0" smtClean="0">
                <a:latin typeface="Times New Roman" pitchFamily="18" charset="0"/>
                <a:cs typeface="Times New Roman" pitchFamily="18" charset="0"/>
              </a:rPr>
              <a:t>PLA </a:t>
            </a:r>
            <a:endParaRPr lang="zh-CN" altLang="en-US" dirty="0"/>
          </a:p>
        </p:txBody>
      </p:sp>
      <p:sp>
        <p:nvSpPr>
          <p:cNvPr id="16" name="矩形 15"/>
          <p:cNvSpPr/>
          <p:nvPr/>
        </p:nvSpPr>
        <p:spPr>
          <a:xfrm>
            <a:off x="6072198" y="4929198"/>
            <a:ext cx="2287806" cy="369332"/>
          </a:xfrm>
          <a:prstGeom prst="rect">
            <a:avLst/>
          </a:prstGeom>
        </p:spPr>
        <p:txBody>
          <a:bodyPr wrap="none">
            <a:spAutoFit/>
          </a:bodyPr>
          <a:lstStyle/>
          <a:p>
            <a:r>
              <a:rPr lang="en-US" dirty="0" smtClean="0">
                <a:latin typeface="Times New Roman" pitchFamily="18" charset="0"/>
                <a:cs typeface="Times New Roman" pitchFamily="18" charset="0"/>
              </a:rPr>
              <a:t>c. high </a:t>
            </a:r>
            <a:r>
              <a:rPr lang="en-US" dirty="0" smtClean="0">
                <a:latin typeface="Times New Roman" pitchFamily="18" charset="0"/>
                <a:cs typeface="Times New Roman" pitchFamily="18" charset="0"/>
              </a:rPr>
              <a:t>branching PLA</a:t>
            </a:r>
            <a:endParaRPr lang="zh-CN"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85728"/>
            <a:ext cx="8229600" cy="1143000"/>
          </a:xfrm>
        </p:spPr>
        <p:txBody>
          <a:bodyPr>
            <a:noAutofit/>
          </a:bodyPr>
          <a:lstStyle/>
          <a:p>
            <a:r>
              <a:rPr lang="en-US" altLang="zh-CN" sz="3200" dirty="0" smtClean="0">
                <a:latin typeface="Times New Roman" pitchFamily="18" charset="0"/>
                <a:cs typeface="Times New Roman" pitchFamily="18" charset="0"/>
              </a:rPr>
              <a:t>Surface features of </a:t>
            </a:r>
            <a:r>
              <a:rPr lang="en-US" altLang="zh-CN" sz="3200" dirty="0" err="1" smtClean="0">
                <a:latin typeface="Times New Roman" pitchFamily="18" charset="0"/>
                <a:cs typeface="Times New Roman" pitchFamily="18" charset="0"/>
              </a:rPr>
              <a:t>electrospun</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fibres</a:t>
            </a:r>
            <a:r>
              <a:rPr lang="en-US" altLang="zh-CN" sz="3200" dirty="0" smtClean="0">
                <a:latin typeface="Times New Roman" pitchFamily="18" charset="0"/>
                <a:cs typeface="Times New Roman" pitchFamily="18" charset="0"/>
              </a:rPr>
              <a:t> by OCA</a:t>
            </a:r>
            <a:endParaRPr lang="zh-CN" altLang="en-US" sz="3200" dirty="0" smtClean="0">
              <a:latin typeface="Times New Roman" pitchFamily="18" charset="0"/>
              <a:cs typeface="Times New Roman" pitchFamily="18" charset="0"/>
            </a:endParaRPr>
          </a:p>
        </p:txBody>
      </p:sp>
      <p:pic>
        <p:nvPicPr>
          <p:cNvPr id="4098" name="Picture 2" descr="C:\Users\I AM APPLE\Desktop\Data\水接触角\9a.bmp"/>
          <p:cNvPicPr>
            <a:picLocks noChangeAspect="1" noChangeArrowheads="1"/>
          </p:cNvPicPr>
          <p:nvPr/>
        </p:nvPicPr>
        <p:blipFill>
          <a:blip r:embed="rId2"/>
          <a:srcRect/>
          <a:stretch>
            <a:fillRect/>
          </a:stretch>
        </p:blipFill>
        <p:spPr bwMode="auto">
          <a:xfrm>
            <a:off x="571472" y="2000240"/>
            <a:ext cx="2571767" cy="2428892"/>
          </a:xfrm>
          <a:prstGeom prst="rect">
            <a:avLst/>
          </a:prstGeom>
          <a:noFill/>
        </p:spPr>
      </p:pic>
      <p:pic>
        <p:nvPicPr>
          <p:cNvPr id="4099" name="Picture 3" descr="C:\Users\I AM APPLE\Desktop\Data\水接触角\9b.bmp"/>
          <p:cNvPicPr>
            <a:picLocks noChangeAspect="1" noChangeArrowheads="1"/>
          </p:cNvPicPr>
          <p:nvPr/>
        </p:nvPicPr>
        <p:blipFill>
          <a:blip r:embed="rId3"/>
          <a:srcRect/>
          <a:stretch>
            <a:fillRect/>
          </a:stretch>
        </p:blipFill>
        <p:spPr bwMode="auto">
          <a:xfrm>
            <a:off x="3500430" y="2000240"/>
            <a:ext cx="2301056" cy="2428892"/>
          </a:xfrm>
          <a:prstGeom prst="rect">
            <a:avLst/>
          </a:prstGeom>
          <a:noFill/>
        </p:spPr>
      </p:pic>
      <p:pic>
        <p:nvPicPr>
          <p:cNvPr id="4100" name="Picture 4" descr="C:\Users\I AM APPLE\Desktop\Data\水接触角\9c.bmp"/>
          <p:cNvPicPr>
            <a:picLocks noChangeAspect="1" noChangeArrowheads="1"/>
          </p:cNvPicPr>
          <p:nvPr/>
        </p:nvPicPr>
        <p:blipFill>
          <a:blip r:embed="rId4"/>
          <a:srcRect/>
          <a:stretch>
            <a:fillRect/>
          </a:stretch>
        </p:blipFill>
        <p:spPr bwMode="auto">
          <a:xfrm>
            <a:off x="6143636" y="1928802"/>
            <a:ext cx="2500330" cy="2500330"/>
          </a:xfrm>
          <a:prstGeom prst="rect">
            <a:avLst/>
          </a:prstGeom>
          <a:noFill/>
        </p:spPr>
      </p:pic>
      <p:sp>
        <p:nvSpPr>
          <p:cNvPr id="7" name="矩形 6"/>
          <p:cNvSpPr/>
          <p:nvPr/>
        </p:nvSpPr>
        <p:spPr>
          <a:xfrm>
            <a:off x="998310" y="4643446"/>
            <a:ext cx="1422184" cy="369332"/>
          </a:xfrm>
          <a:prstGeom prst="rect">
            <a:avLst/>
          </a:prstGeom>
        </p:spPr>
        <p:txBody>
          <a:bodyPr wrap="none">
            <a:spAutoFit/>
          </a:bodyPr>
          <a:lstStyle/>
          <a:p>
            <a:r>
              <a:rPr lang="en-US" dirty="0" smtClean="0">
                <a:latin typeface="Times New Roman" pitchFamily="18" charset="0"/>
                <a:cs typeface="Times New Roman" pitchFamily="18" charset="0"/>
              </a:rPr>
              <a:t>a. linear PLA</a:t>
            </a:r>
            <a:endParaRPr lang="zh-CN" altLang="en-US" dirty="0"/>
          </a:p>
        </p:txBody>
      </p:sp>
      <p:sp>
        <p:nvSpPr>
          <p:cNvPr id="8" name="矩形 7"/>
          <p:cNvSpPr/>
          <p:nvPr/>
        </p:nvSpPr>
        <p:spPr>
          <a:xfrm>
            <a:off x="3855830" y="4643446"/>
            <a:ext cx="1505605" cy="369332"/>
          </a:xfrm>
          <a:prstGeom prst="rect">
            <a:avLst/>
          </a:prstGeom>
        </p:spPr>
        <p:txBody>
          <a:bodyPr wrap="none">
            <a:spAutoFit/>
          </a:bodyPr>
          <a:lstStyle/>
          <a:p>
            <a:r>
              <a:rPr lang="en-US" dirty="0" smtClean="0">
                <a:latin typeface="Times New Roman" pitchFamily="18" charset="0"/>
                <a:cs typeface="Times New Roman" pitchFamily="18" charset="0"/>
              </a:rPr>
              <a:t>b. 3-arm </a:t>
            </a:r>
            <a:r>
              <a:rPr lang="en-US" dirty="0" smtClean="0">
                <a:latin typeface="Times New Roman" pitchFamily="18" charset="0"/>
                <a:cs typeface="Times New Roman" pitchFamily="18" charset="0"/>
              </a:rPr>
              <a:t>PLA </a:t>
            </a:r>
            <a:endParaRPr lang="zh-CN" altLang="en-US" dirty="0"/>
          </a:p>
        </p:txBody>
      </p:sp>
      <p:sp>
        <p:nvSpPr>
          <p:cNvPr id="9" name="矩形 8"/>
          <p:cNvSpPr/>
          <p:nvPr/>
        </p:nvSpPr>
        <p:spPr>
          <a:xfrm>
            <a:off x="6356160" y="4643446"/>
            <a:ext cx="2287806" cy="369332"/>
          </a:xfrm>
          <a:prstGeom prst="rect">
            <a:avLst/>
          </a:prstGeom>
        </p:spPr>
        <p:txBody>
          <a:bodyPr wrap="none">
            <a:spAutoFit/>
          </a:bodyPr>
          <a:lstStyle/>
          <a:p>
            <a:r>
              <a:rPr lang="en-US" dirty="0" smtClean="0">
                <a:latin typeface="Times New Roman" pitchFamily="18" charset="0"/>
                <a:cs typeface="Times New Roman" pitchFamily="18" charset="0"/>
              </a:rPr>
              <a:t>c. high </a:t>
            </a:r>
            <a:r>
              <a:rPr lang="en-US" dirty="0" smtClean="0">
                <a:latin typeface="Times New Roman" pitchFamily="18" charset="0"/>
                <a:cs typeface="Times New Roman" pitchFamily="18" charset="0"/>
              </a:rPr>
              <a:t>branching PLA</a:t>
            </a:r>
            <a:endParaRPr lang="zh-CN" altLang="en-US" dirty="0"/>
          </a:p>
        </p:txBody>
      </p:sp>
      <p:sp>
        <p:nvSpPr>
          <p:cNvPr id="10" name="矩形 9"/>
          <p:cNvSpPr/>
          <p:nvPr/>
        </p:nvSpPr>
        <p:spPr>
          <a:xfrm>
            <a:off x="500034" y="5143512"/>
            <a:ext cx="8001056" cy="646331"/>
          </a:xfrm>
          <a:prstGeom prst="rect">
            <a:avLst/>
          </a:prstGeom>
        </p:spPr>
        <p:txBody>
          <a:bodyPr wrap="square">
            <a:spAutoFit/>
          </a:bodyPr>
          <a:lstStyle/>
          <a:p>
            <a:r>
              <a:rPr lang="en-US" altLang="zh-CN" dirty="0" smtClean="0">
                <a:latin typeface="Times New Roman" pitchFamily="18" charset="0"/>
                <a:cs typeface="Times New Roman" pitchFamily="18" charset="0"/>
              </a:rPr>
              <a:t>OAC of linear PLA (a), 3-arm PLA (b) and high branching PLA (c) </a:t>
            </a:r>
            <a:r>
              <a:rPr lang="en-US" altLang="zh-CN" dirty="0" err="1" smtClean="0">
                <a:latin typeface="Times New Roman" pitchFamily="18" charset="0"/>
                <a:cs typeface="Times New Roman" pitchFamily="18" charset="0"/>
              </a:rPr>
              <a:t>electrospun</a:t>
            </a:r>
            <a:r>
              <a:rPr lang="en-US" altLang="zh-CN" dirty="0" smtClean="0">
                <a:latin typeface="Times New Roman" pitchFamily="18" charset="0"/>
                <a:cs typeface="Times New Roman" pitchFamily="18" charset="0"/>
              </a:rPr>
              <a:t> </a:t>
            </a:r>
            <a:r>
              <a:rPr lang="en-US" altLang="zh-CN" dirty="0" err="1" smtClean="0">
                <a:latin typeface="Times New Roman" pitchFamily="18" charset="0"/>
                <a:cs typeface="Times New Roman" pitchFamily="18" charset="0"/>
              </a:rPr>
              <a:t>fibres</a:t>
            </a:r>
            <a:r>
              <a:rPr lang="en-US" altLang="zh-CN" dirty="0" smtClean="0">
                <a:latin typeface="Times New Roman" pitchFamily="18" charset="0"/>
                <a:cs typeface="Times New Roman" pitchFamily="18" charset="0"/>
              </a:rPr>
              <a:t> obtained at humidity of 45%, </a:t>
            </a:r>
            <a:r>
              <a:rPr lang="en-US" altLang="zh-CN" dirty="0" smtClean="0">
                <a:latin typeface="Times New Roman" pitchFamily="18" charset="0"/>
                <a:cs typeface="Times New Roman" pitchFamily="18" charset="0"/>
              </a:rPr>
              <a:t>40</a:t>
            </a:r>
            <a:r>
              <a:rPr lang="zh-CN" altLang="en-US" dirty="0" smtClean="0">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latin typeface="Times New Roman" pitchFamily="18" charset="0"/>
                <a:cs typeface="Times New Roman" pitchFamily="18" charset="0"/>
              </a:rPr>
              <a:t>18 kV.</a:t>
            </a:r>
            <a:endParaRPr lang="zh-CN" altLang="en-US" dirty="0" smtClean="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GB" sz="3600" dirty="0" smtClean="0">
                <a:latin typeface="Times New Roman" pitchFamily="18" charset="0"/>
                <a:cs typeface="Times New Roman" pitchFamily="18" charset="0"/>
              </a:rPr>
              <a:t>Adsorption of Ag</a:t>
            </a:r>
            <a:r>
              <a:rPr lang="en-GB" sz="3600" baseline="30000" dirty="0" smtClean="0">
                <a:latin typeface="Times New Roman" pitchFamily="18" charset="0"/>
                <a:cs typeface="Times New Roman" pitchFamily="18" charset="0"/>
              </a:rPr>
              <a:t>+</a:t>
            </a:r>
            <a:r>
              <a:rPr lang="en-GB" sz="3600" dirty="0" smtClean="0">
                <a:latin typeface="Times New Roman" pitchFamily="18" charset="0"/>
                <a:cs typeface="Times New Roman" pitchFamily="18" charset="0"/>
              </a:rPr>
              <a:t> by different </a:t>
            </a:r>
            <a:r>
              <a:rPr lang="en-GB" sz="3600" dirty="0" err="1" smtClean="0">
                <a:latin typeface="Times New Roman" pitchFamily="18" charset="0"/>
                <a:cs typeface="Times New Roman" pitchFamily="18" charset="0"/>
              </a:rPr>
              <a:t>fibers</a:t>
            </a:r>
            <a:r>
              <a:rPr lang="en-GB" sz="3600" dirty="0" smtClean="0">
                <a:latin typeface="Times New Roman" pitchFamily="18" charset="0"/>
                <a:cs typeface="Times New Roman" pitchFamily="18" charset="0"/>
              </a:rPr>
              <a:t/>
            </a:r>
            <a:br>
              <a:rPr lang="en-GB" sz="3600" dirty="0" smtClean="0">
                <a:latin typeface="Times New Roman" pitchFamily="18" charset="0"/>
                <a:cs typeface="Times New Roman" pitchFamily="18" charset="0"/>
              </a:rPr>
            </a:br>
            <a:r>
              <a:rPr lang="en-GB" sz="3600" dirty="0" smtClean="0"/>
              <a:t> </a:t>
            </a:r>
            <a:r>
              <a:rPr lang="en-GB" sz="2800" dirty="0" smtClean="0"/>
              <a:t>Wide spectrum and Ag peak of linear PLA </a:t>
            </a:r>
            <a:r>
              <a:rPr lang="en-GB" sz="2800" dirty="0" err="1" smtClean="0"/>
              <a:t>fiber</a:t>
            </a:r>
            <a:endParaRPr lang="zh-CN" altLang="en-US" sz="2800" dirty="0">
              <a:latin typeface="Times New Roman" pitchFamily="18" charset="0"/>
              <a:cs typeface="Times New Roman" pitchFamily="18" charset="0"/>
            </a:endParaRPr>
          </a:p>
        </p:txBody>
      </p:sp>
      <p:pic>
        <p:nvPicPr>
          <p:cNvPr id="47106" name="Picture 2" descr="E:\三臂 合成 2017.9.5\RSC新\公开数据\XPS\w1.tif"/>
          <p:cNvPicPr>
            <a:picLocks noChangeAspect="1" noChangeArrowheads="1"/>
          </p:cNvPicPr>
          <p:nvPr/>
        </p:nvPicPr>
        <p:blipFill>
          <a:blip r:embed="rId2"/>
          <a:srcRect r="31596"/>
          <a:stretch>
            <a:fillRect/>
          </a:stretch>
        </p:blipFill>
        <p:spPr bwMode="auto">
          <a:xfrm>
            <a:off x="1000100" y="2000240"/>
            <a:ext cx="3571900" cy="3224834"/>
          </a:xfrm>
          <a:prstGeom prst="rect">
            <a:avLst/>
          </a:prstGeom>
          <a:noFill/>
        </p:spPr>
      </p:pic>
      <p:pic>
        <p:nvPicPr>
          <p:cNvPr id="47107" name="Picture 3" descr="E:\三臂 合成 2017.9.5\RSC新\公开数据\XPS\Ag1.tif"/>
          <p:cNvPicPr>
            <a:picLocks noChangeAspect="1" noChangeArrowheads="1"/>
          </p:cNvPicPr>
          <p:nvPr/>
        </p:nvPicPr>
        <p:blipFill>
          <a:blip r:embed="rId3"/>
          <a:srcRect r="30591"/>
          <a:stretch>
            <a:fillRect/>
          </a:stretch>
        </p:blipFill>
        <p:spPr bwMode="auto">
          <a:xfrm>
            <a:off x="4643438" y="2000240"/>
            <a:ext cx="3508250" cy="3143272"/>
          </a:xfrm>
          <a:prstGeom prst="rect">
            <a:avLst/>
          </a:prstGeom>
          <a:noFill/>
        </p:spPr>
      </p:pic>
      <p:sp>
        <p:nvSpPr>
          <p:cNvPr id="6" name="矩形 5"/>
          <p:cNvSpPr/>
          <p:nvPr/>
        </p:nvSpPr>
        <p:spPr>
          <a:xfrm>
            <a:off x="857224" y="5429264"/>
            <a:ext cx="7358114" cy="923330"/>
          </a:xfrm>
          <a:prstGeom prst="rect">
            <a:avLst/>
          </a:prstGeom>
        </p:spPr>
        <p:txBody>
          <a:bodyPr wrap="square">
            <a:spAutoFit/>
          </a:bodyPr>
          <a:lstStyle/>
          <a:p>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Fibers</a:t>
            </a:r>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prepared by 5ml </a:t>
            </a:r>
            <a:r>
              <a:rPr lang="en-GB" dirty="0" err="1">
                <a:latin typeface="Times New Roman" pitchFamily="18" charset="0"/>
                <a:cs typeface="Times New Roman" pitchFamily="18" charset="0"/>
              </a:rPr>
              <a:t>electrospun</a:t>
            </a:r>
            <a:r>
              <a:rPr lang="en-GB" dirty="0">
                <a:latin typeface="Times New Roman" pitchFamily="18" charset="0"/>
                <a:cs typeface="Times New Roman" pitchFamily="18" charset="0"/>
              </a:rPr>
              <a:t> solution at 40 °C were used for this experiment. The porous </a:t>
            </a:r>
            <a:r>
              <a:rPr lang="en-GB" dirty="0" err="1">
                <a:latin typeface="Times New Roman" pitchFamily="18" charset="0"/>
                <a:cs typeface="Times New Roman" pitchFamily="18" charset="0"/>
              </a:rPr>
              <a:t>fibers</a:t>
            </a:r>
            <a:r>
              <a:rPr lang="en-GB" dirty="0">
                <a:latin typeface="Times New Roman" pitchFamily="18" charset="0"/>
                <a:cs typeface="Times New Roman" pitchFamily="18" charset="0"/>
              </a:rPr>
              <a:t> were added into AgNO</a:t>
            </a:r>
            <a:r>
              <a:rPr lang="en-GB" baseline="-25000" dirty="0">
                <a:latin typeface="Times New Roman" pitchFamily="18" charset="0"/>
                <a:cs typeface="Times New Roman" pitchFamily="18" charset="0"/>
              </a:rPr>
              <a:t>3</a:t>
            </a:r>
            <a:r>
              <a:rPr lang="en-GB" dirty="0">
                <a:latin typeface="Times New Roman" pitchFamily="18" charset="0"/>
                <a:cs typeface="Times New Roman" pitchFamily="18" charset="0"/>
              </a:rPr>
              <a:t> solution of 0.5 g/100 </a:t>
            </a:r>
            <a:r>
              <a:rPr lang="en-GB" dirty="0" err="1">
                <a:latin typeface="Times New Roman" pitchFamily="18" charset="0"/>
                <a:cs typeface="Times New Roman" pitchFamily="18" charset="0"/>
              </a:rPr>
              <a:t>mL</a:t>
            </a:r>
            <a:r>
              <a:rPr lang="en-GB" dirty="0">
                <a:latin typeface="Times New Roman" pitchFamily="18" charset="0"/>
                <a:cs typeface="Times New Roman" pitchFamily="18" charset="0"/>
              </a:rPr>
              <a:t> for 20 min to adsorb Ag</a:t>
            </a:r>
            <a:r>
              <a:rPr lang="en-GB" baseline="30000" dirty="0">
                <a:latin typeface="Times New Roman" pitchFamily="18" charset="0"/>
                <a:cs typeface="Times New Roman" pitchFamily="18" charset="0"/>
              </a:rPr>
              <a:t>+</a:t>
            </a:r>
            <a:r>
              <a:rPr lang="en-GB" dirty="0">
                <a:latin typeface="Times New Roman" pitchFamily="18" charset="0"/>
                <a:cs typeface="Times New Roman" pitchFamily="18" charset="0"/>
              </a:rPr>
              <a:t>, which were dried at 30 °C.</a:t>
            </a:r>
            <a:endParaRPr lang="zh-CN" altLang="en-US"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GB" sz="3600" dirty="0" smtClean="0">
                <a:latin typeface="Times New Roman" pitchFamily="18" charset="0"/>
                <a:cs typeface="Times New Roman" pitchFamily="18" charset="0"/>
              </a:rPr>
              <a:t>Adsorption of Ag</a:t>
            </a:r>
            <a:r>
              <a:rPr lang="en-GB" sz="3600" baseline="30000" dirty="0" smtClean="0">
                <a:latin typeface="Times New Roman" pitchFamily="18" charset="0"/>
                <a:cs typeface="Times New Roman" pitchFamily="18" charset="0"/>
              </a:rPr>
              <a:t>+</a:t>
            </a:r>
            <a:r>
              <a:rPr lang="en-GB" sz="3600" dirty="0" smtClean="0">
                <a:latin typeface="Times New Roman" pitchFamily="18" charset="0"/>
                <a:cs typeface="Times New Roman" pitchFamily="18" charset="0"/>
              </a:rPr>
              <a:t> by different </a:t>
            </a:r>
            <a:r>
              <a:rPr lang="en-GB" sz="3600" dirty="0" err="1" smtClean="0">
                <a:latin typeface="Times New Roman" pitchFamily="18" charset="0"/>
                <a:cs typeface="Times New Roman" pitchFamily="18" charset="0"/>
              </a:rPr>
              <a:t>fibers</a:t>
            </a:r>
            <a:r>
              <a:rPr lang="en-GB" sz="3600" dirty="0" smtClean="0">
                <a:latin typeface="Times New Roman" pitchFamily="18" charset="0"/>
                <a:cs typeface="Times New Roman" pitchFamily="18" charset="0"/>
              </a:rPr>
              <a:t/>
            </a:r>
            <a:br>
              <a:rPr lang="en-GB" sz="3600" dirty="0" smtClean="0">
                <a:latin typeface="Times New Roman" pitchFamily="18" charset="0"/>
                <a:cs typeface="Times New Roman" pitchFamily="18" charset="0"/>
              </a:rPr>
            </a:br>
            <a:r>
              <a:rPr lang="en-GB" sz="3600" dirty="0" smtClean="0"/>
              <a:t> </a:t>
            </a:r>
            <a:r>
              <a:rPr lang="en-GB" sz="2800" dirty="0" smtClean="0"/>
              <a:t>Wide spectrum and Ag peak of 3-arm PLA </a:t>
            </a:r>
            <a:r>
              <a:rPr lang="en-GB" sz="2800" dirty="0" err="1" smtClean="0"/>
              <a:t>fiber</a:t>
            </a:r>
            <a:endParaRPr lang="zh-CN" altLang="en-US" sz="2800" dirty="0">
              <a:latin typeface="Times New Roman" pitchFamily="18" charset="0"/>
              <a:cs typeface="Times New Roman" pitchFamily="18" charset="0"/>
            </a:endParaRPr>
          </a:p>
        </p:txBody>
      </p:sp>
      <p:sp>
        <p:nvSpPr>
          <p:cNvPr id="6" name="矩形 5"/>
          <p:cNvSpPr/>
          <p:nvPr/>
        </p:nvSpPr>
        <p:spPr>
          <a:xfrm>
            <a:off x="857224" y="5429264"/>
            <a:ext cx="7358114" cy="923330"/>
          </a:xfrm>
          <a:prstGeom prst="rect">
            <a:avLst/>
          </a:prstGeom>
        </p:spPr>
        <p:txBody>
          <a:bodyPr wrap="square">
            <a:spAutoFit/>
          </a:bodyPr>
          <a:lstStyle/>
          <a:p>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Fibers</a:t>
            </a:r>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prepared by 5ml </a:t>
            </a:r>
            <a:r>
              <a:rPr lang="en-GB" dirty="0" err="1">
                <a:latin typeface="Times New Roman" pitchFamily="18" charset="0"/>
                <a:cs typeface="Times New Roman" pitchFamily="18" charset="0"/>
              </a:rPr>
              <a:t>electrospun</a:t>
            </a:r>
            <a:r>
              <a:rPr lang="en-GB" dirty="0">
                <a:latin typeface="Times New Roman" pitchFamily="18" charset="0"/>
                <a:cs typeface="Times New Roman" pitchFamily="18" charset="0"/>
              </a:rPr>
              <a:t> solution at 40 °C were used for this experiment. The porous </a:t>
            </a:r>
            <a:r>
              <a:rPr lang="en-GB" dirty="0" err="1">
                <a:latin typeface="Times New Roman" pitchFamily="18" charset="0"/>
                <a:cs typeface="Times New Roman" pitchFamily="18" charset="0"/>
              </a:rPr>
              <a:t>fibers</a:t>
            </a:r>
            <a:r>
              <a:rPr lang="en-GB" dirty="0">
                <a:latin typeface="Times New Roman" pitchFamily="18" charset="0"/>
                <a:cs typeface="Times New Roman" pitchFamily="18" charset="0"/>
              </a:rPr>
              <a:t> were added into AgNO</a:t>
            </a:r>
            <a:r>
              <a:rPr lang="en-GB" baseline="-25000" dirty="0">
                <a:latin typeface="Times New Roman" pitchFamily="18" charset="0"/>
                <a:cs typeface="Times New Roman" pitchFamily="18" charset="0"/>
              </a:rPr>
              <a:t>3</a:t>
            </a:r>
            <a:r>
              <a:rPr lang="en-GB" dirty="0">
                <a:latin typeface="Times New Roman" pitchFamily="18" charset="0"/>
                <a:cs typeface="Times New Roman" pitchFamily="18" charset="0"/>
              </a:rPr>
              <a:t> solution of 0.5 g/100 </a:t>
            </a:r>
            <a:r>
              <a:rPr lang="en-GB" dirty="0" err="1">
                <a:latin typeface="Times New Roman" pitchFamily="18" charset="0"/>
                <a:cs typeface="Times New Roman" pitchFamily="18" charset="0"/>
              </a:rPr>
              <a:t>mL</a:t>
            </a:r>
            <a:r>
              <a:rPr lang="en-GB" dirty="0">
                <a:latin typeface="Times New Roman" pitchFamily="18" charset="0"/>
                <a:cs typeface="Times New Roman" pitchFamily="18" charset="0"/>
              </a:rPr>
              <a:t> for 20 min to adsorb Ag</a:t>
            </a:r>
            <a:r>
              <a:rPr lang="en-GB" baseline="30000" dirty="0">
                <a:latin typeface="Times New Roman" pitchFamily="18" charset="0"/>
                <a:cs typeface="Times New Roman" pitchFamily="18" charset="0"/>
              </a:rPr>
              <a:t>+</a:t>
            </a:r>
            <a:r>
              <a:rPr lang="en-GB" dirty="0">
                <a:latin typeface="Times New Roman" pitchFamily="18" charset="0"/>
                <a:cs typeface="Times New Roman" pitchFamily="18" charset="0"/>
              </a:rPr>
              <a:t>, which were dried at 30 °C.</a:t>
            </a:r>
            <a:endParaRPr lang="zh-CN" altLang="en-US" dirty="0">
              <a:latin typeface="Times New Roman" pitchFamily="18" charset="0"/>
              <a:cs typeface="Times New Roman" pitchFamily="18" charset="0"/>
            </a:endParaRPr>
          </a:p>
        </p:txBody>
      </p:sp>
      <p:pic>
        <p:nvPicPr>
          <p:cNvPr id="48130" name="Picture 2" descr="E:\三臂 合成 2017.9.5\RSC新\公开数据\XPS\W2.tif"/>
          <p:cNvPicPr>
            <a:picLocks noChangeAspect="1" noChangeArrowheads="1"/>
          </p:cNvPicPr>
          <p:nvPr/>
        </p:nvPicPr>
        <p:blipFill>
          <a:blip r:embed="rId2"/>
          <a:srcRect r="22036"/>
          <a:stretch>
            <a:fillRect/>
          </a:stretch>
        </p:blipFill>
        <p:spPr bwMode="auto">
          <a:xfrm>
            <a:off x="642910" y="2000240"/>
            <a:ext cx="3906810" cy="3146451"/>
          </a:xfrm>
          <a:prstGeom prst="rect">
            <a:avLst/>
          </a:prstGeom>
          <a:noFill/>
        </p:spPr>
      </p:pic>
      <p:pic>
        <p:nvPicPr>
          <p:cNvPr id="48131" name="Picture 3" descr="E:\三臂 合成 2017.9.5\RSC新\公开数据\XPS\Ag2.tif"/>
          <p:cNvPicPr>
            <a:picLocks noChangeAspect="1" noChangeArrowheads="1"/>
          </p:cNvPicPr>
          <p:nvPr/>
        </p:nvPicPr>
        <p:blipFill>
          <a:blip r:embed="rId3"/>
          <a:srcRect r="29859"/>
          <a:stretch>
            <a:fillRect/>
          </a:stretch>
        </p:blipFill>
        <p:spPr bwMode="auto">
          <a:xfrm>
            <a:off x="4572000" y="2000239"/>
            <a:ext cx="3571900" cy="318006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GB" sz="3600" dirty="0" smtClean="0">
                <a:latin typeface="Times New Roman" pitchFamily="18" charset="0"/>
                <a:cs typeface="Times New Roman" pitchFamily="18" charset="0"/>
              </a:rPr>
              <a:t>Adsorption of Ag</a:t>
            </a:r>
            <a:r>
              <a:rPr lang="en-GB" sz="3600" baseline="30000" dirty="0" smtClean="0">
                <a:latin typeface="Times New Roman" pitchFamily="18" charset="0"/>
                <a:cs typeface="Times New Roman" pitchFamily="18" charset="0"/>
              </a:rPr>
              <a:t>+</a:t>
            </a:r>
            <a:r>
              <a:rPr lang="en-GB" sz="3600" dirty="0" smtClean="0">
                <a:latin typeface="Times New Roman" pitchFamily="18" charset="0"/>
                <a:cs typeface="Times New Roman" pitchFamily="18" charset="0"/>
              </a:rPr>
              <a:t> by different </a:t>
            </a:r>
            <a:r>
              <a:rPr lang="en-GB" sz="3600" dirty="0" err="1" smtClean="0">
                <a:latin typeface="Times New Roman" pitchFamily="18" charset="0"/>
                <a:cs typeface="Times New Roman" pitchFamily="18" charset="0"/>
              </a:rPr>
              <a:t>fibers</a:t>
            </a:r>
            <a:r>
              <a:rPr lang="en-GB" sz="3600" dirty="0" smtClean="0">
                <a:latin typeface="Times New Roman" pitchFamily="18" charset="0"/>
                <a:cs typeface="Times New Roman" pitchFamily="18" charset="0"/>
              </a:rPr>
              <a:t/>
            </a:r>
            <a:br>
              <a:rPr lang="en-GB" sz="3600" dirty="0" smtClean="0">
                <a:latin typeface="Times New Roman" pitchFamily="18" charset="0"/>
                <a:cs typeface="Times New Roman" pitchFamily="18" charset="0"/>
              </a:rPr>
            </a:br>
            <a:r>
              <a:rPr lang="en-GB" sz="3600" dirty="0" smtClean="0"/>
              <a:t> </a:t>
            </a:r>
            <a:r>
              <a:rPr lang="en-GB" sz="2800" dirty="0" smtClean="0"/>
              <a:t>Wide spectrum and Ag peak of high branching PLA </a:t>
            </a:r>
            <a:r>
              <a:rPr lang="en-GB" sz="2800" dirty="0" err="1" smtClean="0"/>
              <a:t>fiber</a:t>
            </a:r>
            <a:endParaRPr lang="zh-CN" altLang="en-US" sz="2800" dirty="0">
              <a:latin typeface="Times New Roman" pitchFamily="18" charset="0"/>
              <a:cs typeface="Times New Roman" pitchFamily="18" charset="0"/>
            </a:endParaRPr>
          </a:p>
        </p:txBody>
      </p:sp>
      <p:sp>
        <p:nvSpPr>
          <p:cNvPr id="6" name="矩形 5"/>
          <p:cNvSpPr/>
          <p:nvPr/>
        </p:nvSpPr>
        <p:spPr>
          <a:xfrm>
            <a:off x="857224" y="5429264"/>
            <a:ext cx="7358114" cy="923330"/>
          </a:xfrm>
          <a:prstGeom prst="rect">
            <a:avLst/>
          </a:prstGeom>
        </p:spPr>
        <p:txBody>
          <a:bodyPr wrap="square">
            <a:spAutoFit/>
          </a:bodyPr>
          <a:lstStyle/>
          <a:p>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Fibers</a:t>
            </a:r>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prepared by 5ml </a:t>
            </a:r>
            <a:r>
              <a:rPr lang="en-GB" dirty="0" err="1">
                <a:latin typeface="Times New Roman" pitchFamily="18" charset="0"/>
                <a:cs typeface="Times New Roman" pitchFamily="18" charset="0"/>
              </a:rPr>
              <a:t>electrospun</a:t>
            </a:r>
            <a:r>
              <a:rPr lang="en-GB" dirty="0">
                <a:latin typeface="Times New Roman" pitchFamily="18" charset="0"/>
                <a:cs typeface="Times New Roman" pitchFamily="18" charset="0"/>
              </a:rPr>
              <a:t> solution at 40 °C were used for this experiment. The porous </a:t>
            </a:r>
            <a:r>
              <a:rPr lang="en-GB" dirty="0" err="1">
                <a:latin typeface="Times New Roman" pitchFamily="18" charset="0"/>
                <a:cs typeface="Times New Roman" pitchFamily="18" charset="0"/>
              </a:rPr>
              <a:t>fibers</a:t>
            </a:r>
            <a:r>
              <a:rPr lang="en-GB" dirty="0">
                <a:latin typeface="Times New Roman" pitchFamily="18" charset="0"/>
                <a:cs typeface="Times New Roman" pitchFamily="18" charset="0"/>
              </a:rPr>
              <a:t> were added into AgNO</a:t>
            </a:r>
            <a:r>
              <a:rPr lang="en-GB" baseline="-25000" dirty="0">
                <a:latin typeface="Times New Roman" pitchFamily="18" charset="0"/>
                <a:cs typeface="Times New Roman" pitchFamily="18" charset="0"/>
              </a:rPr>
              <a:t>3</a:t>
            </a:r>
            <a:r>
              <a:rPr lang="en-GB" dirty="0">
                <a:latin typeface="Times New Roman" pitchFamily="18" charset="0"/>
                <a:cs typeface="Times New Roman" pitchFamily="18" charset="0"/>
              </a:rPr>
              <a:t> solution of 0.5 g/100 </a:t>
            </a:r>
            <a:r>
              <a:rPr lang="en-GB" dirty="0" err="1">
                <a:latin typeface="Times New Roman" pitchFamily="18" charset="0"/>
                <a:cs typeface="Times New Roman" pitchFamily="18" charset="0"/>
              </a:rPr>
              <a:t>mL</a:t>
            </a:r>
            <a:r>
              <a:rPr lang="en-GB" dirty="0">
                <a:latin typeface="Times New Roman" pitchFamily="18" charset="0"/>
                <a:cs typeface="Times New Roman" pitchFamily="18" charset="0"/>
              </a:rPr>
              <a:t> for 20 min to adsorb Ag</a:t>
            </a:r>
            <a:r>
              <a:rPr lang="en-GB" baseline="30000" dirty="0">
                <a:latin typeface="Times New Roman" pitchFamily="18" charset="0"/>
                <a:cs typeface="Times New Roman" pitchFamily="18" charset="0"/>
              </a:rPr>
              <a:t>+</a:t>
            </a:r>
            <a:r>
              <a:rPr lang="en-GB" dirty="0">
                <a:latin typeface="Times New Roman" pitchFamily="18" charset="0"/>
                <a:cs typeface="Times New Roman" pitchFamily="18" charset="0"/>
              </a:rPr>
              <a:t>, which were dried at 30 °C.</a:t>
            </a:r>
            <a:endParaRPr lang="zh-CN" altLang="en-US" dirty="0">
              <a:latin typeface="Times New Roman" pitchFamily="18" charset="0"/>
              <a:cs typeface="Times New Roman" pitchFamily="18" charset="0"/>
            </a:endParaRPr>
          </a:p>
        </p:txBody>
      </p:sp>
      <p:pic>
        <p:nvPicPr>
          <p:cNvPr id="49154" name="Picture 2" descr="E:\三臂 合成 2017.9.5\RSC新\公开数据\XPS\W3.tif"/>
          <p:cNvPicPr>
            <a:picLocks noChangeAspect="1" noChangeArrowheads="1"/>
          </p:cNvPicPr>
          <p:nvPr/>
        </p:nvPicPr>
        <p:blipFill>
          <a:blip r:embed="rId2"/>
          <a:srcRect r="31525"/>
          <a:stretch>
            <a:fillRect/>
          </a:stretch>
        </p:blipFill>
        <p:spPr bwMode="auto">
          <a:xfrm>
            <a:off x="1011199" y="1857365"/>
            <a:ext cx="3560802" cy="3238316"/>
          </a:xfrm>
          <a:prstGeom prst="rect">
            <a:avLst/>
          </a:prstGeom>
          <a:noFill/>
        </p:spPr>
      </p:pic>
      <p:pic>
        <p:nvPicPr>
          <p:cNvPr id="49155" name="Picture 3" descr="E:\三臂 合成 2017.9.5\RSC新\公开数据\XPS\Ag3.tif"/>
          <p:cNvPicPr>
            <a:picLocks noChangeAspect="1" noChangeArrowheads="1"/>
          </p:cNvPicPr>
          <p:nvPr/>
        </p:nvPicPr>
        <p:blipFill>
          <a:blip r:embed="rId3"/>
          <a:srcRect r="30993"/>
          <a:stretch>
            <a:fillRect/>
          </a:stretch>
        </p:blipFill>
        <p:spPr bwMode="auto">
          <a:xfrm>
            <a:off x="4782195" y="1857364"/>
            <a:ext cx="3547542" cy="321471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4282" y="857232"/>
            <a:ext cx="8658196" cy="1143000"/>
          </a:xfrm>
        </p:spPr>
        <p:txBody>
          <a:bodyPr>
            <a:normAutofit/>
          </a:bodyPr>
          <a:lstStyle/>
          <a:p>
            <a:r>
              <a:rPr lang="en-GB" sz="3600" dirty="0" smtClean="0">
                <a:latin typeface="Times New Roman" pitchFamily="18" charset="0"/>
                <a:cs typeface="Times New Roman" pitchFamily="18" charset="0"/>
              </a:rPr>
              <a:t>Chemical formula of the highly branched PLA</a:t>
            </a:r>
            <a:endParaRPr lang="zh-CN" altLang="en-US" sz="3600" dirty="0">
              <a:latin typeface="Times New Roman" pitchFamily="18" charset="0"/>
              <a:cs typeface="Times New Roman" pitchFamily="18" charset="0"/>
            </a:endParaRPr>
          </a:p>
        </p:txBody>
      </p:sp>
      <p:pic>
        <p:nvPicPr>
          <p:cNvPr id="1026" name="Picture 2" descr="C:\Users\lenovo\AppData\Roaming\Tencent\Users\285248300\QQ\WinTemp\RichOle\XD2`G{JVQ$$EC3H9N$CTD11.png"/>
          <p:cNvPicPr>
            <a:picLocks noChangeAspect="1" noChangeArrowheads="1"/>
          </p:cNvPicPr>
          <p:nvPr/>
        </p:nvPicPr>
        <p:blipFill>
          <a:blip r:embed="rId2" cstate="print"/>
          <a:srcRect/>
          <a:stretch>
            <a:fillRect/>
          </a:stretch>
        </p:blipFill>
        <p:spPr bwMode="auto">
          <a:xfrm>
            <a:off x="2428860" y="2500306"/>
            <a:ext cx="3786214" cy="347752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dirty="0" smtClean="0">
                <a:latin typeface="Times New Roman" pitchFamily="18" charset="0"/>
                <a:cs typeface="Times New Roman" pitchFamily="18" charset="0"/>
              </a:rPr>
              <a:t>FTIR spectrum of linear PLA</a:t>
            </a:r>
            <a:endParaRPr lang="zh-CN" altLang="en-US" dirty="0">
              <a:latin typeface="Times New Roman" pitchFamily="18" charset="0"/>
              <a:cs typeface="Times New Roman" pitchFamily="18" charset="0"/>
            </a:endParaRPr>
          </a:p>
        </p:txBody>
      </p:sp>
      <p:pic>
        <p:nvPicPr>
          <p:cNvPr id="28674" name="Picture 2" descr="E:\三臂 合成 2017.9.5\RSC新\公开数据\IR\Linear PLA.tiff"/>
          <p:cNvPicPr>
            <a:picLocks noChangeAspect="1" noChangeArrowheads="1"/>
          </p:cNvPicPr>
          <p:nvPr/>
        </p:nvPicPr>
        <p:blipFill>
          <a:blip r:embed="rId2"/>
          <a:srcRect/>
          <a:stretch>
            <a:fillRect/>
          </a:stretch>
        </p:blipFill>
        <p:spPr bwMode="auto">
          <a:xfrm>
            <a:off x="1643042" y="2052844"/>
            <a:ext cx="5857916" cy="416223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dirty="0" smtClean="0">
                <a:latin typeface="Times New Roman" pitchFamily="18" charset="0"/>
                <a:cs typeface="Times New Roman" pitchFamily="18" charset="0"/>
              </a:rPr>
              <a:t>FTIR spectrum of 3-arm PLA</a:t>
            </a:r>
            <a:endParaRPr lang="zh-CN" altLang="en-US" dirty="0">
              <a:latin typeface="Times New Roman" pitchFamily="18" charset="0"/>
              <a:cs typeface="Times New Roman" pitchFamily="18" charset="0"/>
            </a:endParaRPr>
          </a:p>
        </p:txBody>
      </p:sp>
      <p:pic>
        <p:nvPicPr>
          <p:cNvPr id="29698" name="Picture 2" descr="E:\三臂 合成 2017.9.5\RSC新\公开数据\IR\3-arm PLA.tiff"/>
          <p:cNvPicPr>
            <a:picLocks noChangeAspect="1" noChangeArrowheads="1"/>
          </p:cNvPicPr>
          <p:nvPr/>
        </p:nvPicPr>
        <p:blipFill>
          <a:blip r:embed="rId2"/>
          <a:srcRect/>
          <a:stretch>
            <a:fillRect/>
          </a:stretch>
        </p:blipFill>
        <p:spPr bwMode="auto">
          <a:xfrm>
            <a:off x="1142976" y="1928802"/>
            <a:ext cx="6753236" cy="471733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4000" dirty="0" smtClean="0">
                <a:latin typeface="Times New Roman" pitchFamily="18" charset="0"/>
                <a:cs typeface="Times New Roman" pitchFamily="18" charset="0"/>
              </a:rPr>
              <a:t>FTIR spectrum of high branching PLA</a:t>
            </a:r>
            <a:endParaRPr lang="zh-CN" altLang="en-US" sz="4000" dirty="0">
              <a:latin typeface="Times New Roman" pitchFamily="18" charset="0"/>
              <a:cs typeface="Times New Roman" pitchFamily="18" charset="0"/>
            </a:endParaRPr>
          </a:p>
        </p:txBody>
      </p:sp>
      <p:pic>
        <p:nvPicPr>
          <p:cNvPr id="30722" name="Picture 2" descr="E:\三臂 合成 2017.9.5\RSC新\公开数据\IR\High-branching PLA.tiff"/>
          <p:cNvPicPr>
            <a:picLocks noChangeAspect="1" noChangeArrowheads="1"/>
          </p:cNvPicPr>
          <p:nvPr/>
        </p:nvPicPr>
        <p:blipFill>
          <a:blip r:embed="rId2"/>
          <a:srcRect/>
          <a:stretch>
            <a:fillRect/>
          </a:stretch>
        </p:blipFill>
        <p:spPr bwMode="auto">
          <a:xfrm>
            <a:off x="1214414" y="1928802"/>
            <a:ext cx="6715637" cy="469107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dirty="0" smtClean="0">
                <a:latin typeface="Times New Roman" pitchFamily="18" charset="0"/>
                <a:cs typeface="Times New Roman" pitchFamily="18" charset="0"/>
              </a:rPr>
              <a:t>1H-NMR spectrum of linear PLA</a:t>
            </a:r>
            <a:endParaRPr lang="zh-CN" altLang="en-US" dirty="0">
              <a:latin typeface="Times New Roman" pitchFamily="18" charset="0"/>
              <a:cs typeface="Times New Roman" pitchFamily="18" charset="0"/>
            </a:endParaRPr>
          </a:p>
        </p:txBody>
      </p:sp>
      <p:pic>
        <p:nvPicPr>
          <p:cNvPr id="31746" name="Picture 2" descr="E:\三臂 合成 2017.9.5\RSC新\公开数据\1HNMR\Linear PLA.tiff"/>
          <p:cNvPicPr>
            <a:picLocks noChangeAspect="1" noChangeArrowheads="1"/>
          </p:cNvPicPr>
          <p:nvPr/>
        </p:nvPicPr>
        <p:blipFill>
          <a:blip r:embed="rId2"/>
          <a:srcRect/>
          <a:stretch>
            <a:fillRect/>
          </a:stretch>
        </p:blipFill>
        <p:spPr bwMode="auto">
          <a:xfrm>
            <a:off x="1428728" y="2214554"/>
            <a:ext cx="5967418" cy="416841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dirty="0" smtClean="0"/>
              <a:t>1H-NMR spectrum of 3-arm PLA</a:t>
            </a:r>
            <a:endParaRPr lang="zh-CN" altLang="en-US" dirty="0"/>
          </a:p>
        </p:txBody>
      </p:sp>
      <p:pic>
        <p:nvPicPr>
          <p:cNvPr id="32770" name="Picture 2" descr="E:\三臂 合成 2017.9.5\RSC新\公开数据\1HNMR\3-arm PLA.tiff"/>
          <p:cNvPicPr>
            <a:picLocks noChangeAspect="1" noChangeArrowheads="1"/>
          </p:cNvPicPr>
          <p:nvPr/>
        </p:nvPicPr>
        <p:blipFill>
          <a:blip r:embed="rId2"/>
          <a:srcRect/>
          <a:stretch>
            <a:fillRect/>
          </a:stretch>
        </p:blipFill>
        <p:spPr bwMode="auto">
          <a:xfrm>
            <a:off x="1214414" y="2000240"/>
            <a:ext cx="6500858" cy="454104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sz="3600" dirty="0" smtClean="0">
                <a:latin typeface="Times New Roman" pitchFamily="18" charset="0"/>
                <a:cs typeface="Times New Roman" pitchFamily="18" charset="0"/>
              </a:rPr>
              <a:t>1H-NMR spectrum of high branching PLA</a:t>
            </a:r>
            <a:endParaRPr lang="zh-CN" altLang="en-US" sz="3600" dirty="0">
              <a:latin typeface="Times New Roman" pitchFamily="18" charset="0"/>
              <a:cs typeface="Times New Roman" pitchFamily="18" charset="0"/>
            </a:endParaRPr>
          </a:p>
        </p:txBody>
      </p:sp>
      <p:pic>
        <p:nvPicPr>
          <p:cNvPr id="33794" name="Picture 2" descr="E:\三臂 合成 2017.9.5\RSC新\公开数据\1HNMR\High-banching PLA.tiff"/>
          <p:cNvPicPr>
            <a:picLocks noChangeAspect="1" noChangeArrowheads="1"/>
          </p:cNvPicPr>
          <p:nvPr/>
        </p:nvPicPr>
        <p:blipFill>
          <a:blip r:embed="rId2"/>
          <a:srcRect/>
          <a:stretch>
            <a:fillRect/>
          </a:stretch>
        </p:blipFill>
        <p:spPr bwMode="auto">
          <a:xfrm>
            <a:off x="1714480" y="2000240"/>
            <a:ext cx="6181732" cy="4318122"/>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127</TotalTime>
  <Words>892</Words>
  <Application>Microsoft Office PowerPoint</Application>
  <PresentationFormat>全屏显示(4:3)</PresentationFormat>
  <Paragraphs>147</Paragraphs>
  <Slides>28</Slides>
  <Notes>0</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流畅</vt:lpstr>
      <vt:lpstr>Effect on electrospun fibers by synthesis of high branching poly-lactic (PLA)</vt:lpstr>
      <vt:lpstr>Introduction</vt:lpstr>
      <vt:lpstr>Chemical formula of the highly branched PLA</vt:lpstr>
      <vt:lpstr>FTIR spectrum of linear PLA</vt:lpstr>
      <vt:lpstr>FTIR spectrum of 3-arm PLA</vt:lpstr>
      <vt:lpstr>FTIR spectrum of high branching PLA</vt:lpstr>
      <vt:lpstr>1H-NMR spectrum of linear PLA</vt:lpstr>
      <vt:lpstr>1H-NMR spectrum of 3-arm PLA</vt:lpstr>
      <vt:lpstr>1H-NMR spectrum of high branching PLA</vt:lpstr>
      <vt:lpstr>DSC curves about the first heating scan of linear PLA</vt:lpstr>
      <vt:lpstr>DSC curves about the first heating scan of 3-arm PLA</vt:lpstr>
      <vt:lpstr>DSC curves about the first heating scan of high-branching PLA</vt:lpstr>
      <vt:lpstr>DSC curves about the second heating scan of linear PLA</vt:lpstr>
      <vt:lpstr>DSC curves about the second heating scan of 3-arm PLA</vt:lpstr>
      <vt:lpstr>DSC curves about the second heating scan of high branching PLA</vt:lpstr>
      <vt:lpstr>GPC characterization results</vt:lpstr>
      <vt:lpstr>GPC characterization of branching PLA with molecular weight of 1,000,000 Da</vt:lpstr>
      <vt:lpstr>Surface features of linear PLA, 3-arm PLA and high branching PLA obtained by AFM</vt:lpstr>
      <vt:lpstr>Morphology of linear PLA  electrospun fibers obtained at different temperatures</vt:lpstr>
      <vt:lpstr>Morphology of 3-arm PLA electrospun fibers obtained at different temperatures</vt:lpstr>
      <vt:lpstr>Morphology of high branching PLA  electrospun fibers obtained at different temperatures</vt:lpstr>
      <vt:lpstr>Morphology of  electrospun fibers obtained at humidity of 45%, 40°C, 15kV</vt:lpstr>
      <vt:lpstr>Morphology of electrospun fibers obtained at humidity of 45%, 40°C, 18kV </vt:lpstr>
      <vt:lpstr>Surface features by OCA </vt:lpstr>
      <vt:lpstr>Surface features of electrospun fibres by OCA</vt:lpstr>
      <vt:lpstr>Adsorption of Ag+ by different fibers  Wide spectrum and Ag peak of linear PLA fiber</vt:lpstr>
      <vt:lpstr>Adsorption of Ag+ by different fibers  Wide spectrum and Ag peak of 3-arm PLA fiber</vt:lpstr>
      <vt:lpstr>Adsorption of Ag+ by different fibers  Wide spectrum and Ag peak of high branching PLA fiber</vt:lpstr>
    </vt:vector>
  </TitlesOfParts>
  <Company>Lenovo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on electrospun fibers by synthesis of high branching poly-lactic (PLA)</dc:title>
  <dc:creator>lenovo</dc:creator>
  <cp:lastModifiedBy>I AM APPLE</cp:lastModifiedBy>
  <cp:revision>26</cp:revision>
  <dcterms:created xsi:type="dcterms:W3CDTF">2018-02-01T07:22:32Z</dcterms:created>
  <dcterms:modified xsi:type="dcterms:W3CDTF">2018-08-29T03:05:20Z</dcterms:modified>
</cp:coreProperties>
</file>