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4" r:id="rId3"/>
    <p:sldId id="258" r:id="rId4"/>
    <p:sldId id="274" r:id="rId5"/>
    <p:sldId id="259" r:id="rId6"/>
    <p:sldId id="265" r:id="rId7"/>
    <p:sldId id="260" r:id="rId8"/>
    <p:sldId id="266" r:id="rId9"/>
    <p:sldId id="269" r:id="rId10"/>
    <p:sldId id="271" r:id="rId11"/>
    <p:sldId id="261" r:id="rId12"/>
    <p:sldId id="270" r:id="rId13"/>
    <p:sldId id="262" r:id="rId14"/>
    <p:sldId id="272" r:id="rId15"/>
    <p:sldId id="273" r:id="rId16"/>
    <p:sldId id="267" r:id="rId17"/>
    <p:sldId id="263"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5"/>
    <p:restoredTop sz="96197"/>
  </p:normalViewPr>
  <p:slideViewPr>
    <p:cSldViewPr snapToGrid="0" snapToObjects="1">
      <p:cViewPr varScale="1">
        <p:scale>
          <a:sx n="71" d="100"/>
          <a:sy n="71" d="100"/>
        </p:scale>
        <p:origin x="6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323D10-4F0C-9F49-8A43-E1D42BCBDDE1}"/>
              </a:ext>
            </a:extLst>
          </p:cNvPr>
          <p:cNvSpPr/>
          <p:nvPr/>
        </p:nvSpPr>
        <p:spPr>
          <a:xfrm>
            <a:off x="0" y="4625933"/>
            <a:ext cx="12192000" cy="2232068"/>
          </a:xfrm>
          <a:prstGeom prst="rect">
            <a:avLst/>
          </a:prstGeom>
          <a:solidFill>
            <a:srgbClr val="F0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endParaRPr lang="en-US" sz="6400" dirty="0">
              <a:solidFill>
                <a:schemeClr val="tx1"/>
              </a:solidFill>
              <a:latin typeface="Source Sans Pro" panose="020B0503030403020204" pitchFamily="34" charset="77"/>
            </a:endParaRPr>
          </a:p>
        </p:txBody>
      </p:sp>
      <p:sp>
        <p:nvSpPr>
          <p:cNvPr id="10" name="Rectangle 9"/>
          <p:cNvSpPr/>
          <p:nvPr/>
        </p:nvSpPr>
        <p:spPr bwMode="ltGray">
          <a:xfrm>
            <a:off x="2" y="-10244"/>
            <a:ext cx="12191997" cy="4636176"/>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latin typeface="Calibri"/>
            </a:endParaRPr>
          </a:p>
        </p:txBody>
      </p:sp>
      <p:sp>
        <p:nvSpPr>
          <p:cNvPr id="2" name="Title 1"/>
          <p:cNvSpPr>
            <a:spLocks noGrp="1"/>
          </p:cNvSpPr>
          <p:nvPr>
            <p:ph type="ctrTitle"/>
          </p:nvPr>
        </p:nvSpPr>
        <p:spPr bwMode="gray">
          <a:xfrm>
            <a:off x="1705662" y="1296932"/>
            <a:ext cx="8780679" cy="769826"/>
          </a:xfrm>
        </p:spPr>
        <p:txBody>
          <a:bodyPr wrap="square" anchor="ctr" anchorCtr="0">
            <a:spAutoFit/>
          </a:bodyPr>
          <a:lstStyle>
            <a:lvl1pPr algn="ctr">
              <a:lnSpc>
                <a:spcPct val="90000"/>
              </a:lnSpc>
              <a:defRPr sz="4800" b="0" i="0">
                <a:ln>
                  <a:noFill/>
                </a:ln>
                <a:solidFill>
                  <a:srgbClr val="EDF2F3"/>
                </a:solidFill>
                <a:effectLst/>
                <a:latin typeface="Fjord One" panose="02060503050500050A03" pitchFamily="18" charset="77"/>
                <a:ea typeface="Fjord One" panose="02060503050500050A03" pitchFamily="18" charset="77"/>
                <a:cs typeface="Fjord One" panose="02060503050500050A03" pitchFamily="18" charset="77"/>
              </a:defRPr>
            </a:lvl1pPr>
          </a:lstStyle>
          <a:p>
            <a:r>
              <a:rPr lang="en-US"/>
              <a:t>Click to edit Master title style</a:t>
            </a:r>
            <a:endParaRPr lang="en-US" dirty="0"/>
          </a:p>
        </p:txBody>
      </p:sp>
      <p:sp>
        <p:nvSpPr>
          <p:cNvPr id="3" name="Subtitle 2"/>
          <p:cNvSpPr>
            <a:spLocks noGrp="1"/>
          </p:cNvSpPr>
          <p:nvPr>
            <p:ph type="subTitle" idx="1"/>
          </p:nvPr>
        </p:nvSpPr>
        <p:spPr bwMode="gray">
          <a:xfrm>
            <a:off x="1827582" y="2773713"/>
            <a:ext cx="8536839" cy="543995"/>
          </a:xfrm>
        </p:spPr>
        <p:txBody>
          <a:bodyPr wrap="square" anchor="t" anchorCtr="0">
            <a:spAutoFit/>
          </a:bodyPr>
          <a:lstStyle>
            <a:lvl1pPr marL="0" indent="0" algn="ctr">
              <a:lnSpc>
                <a:spcPct val="90000"/>
              </a:lnSpc>
              <a:spcBef>
                <a:spcPts val="0"/>
              </a:spcBef>
              <a:buNone/>
              <a:defRPr sz="3200" b="0" i="0">
                <a:solidFill>
                  <a:srgbClr val="FFFFFF"/>
                </a:solidFill>
                <a:effectLst/>
                <a:latin typeface="Fjord One" panose="02060503050500050A03" pitchFamily="18" charset="77"/>
                <a:ea typeface="Fjord One" panose="02060503050500050A03" pitchFamily="18" charset="77"/>
                <a:cs typeface="Fjord One" panose="02060503050500050A03" pitchFamily="18"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7" name="Picture 16">
            <a:extLst>
              <a:ext uri="{FF2B5EF4-FFF2-40B4-BE49-F238E27FC236}">
                <a16:creationId xmlns:a16="http://schemas.microsoft.com/office/drawing/2014/main" id="{93ABC900-F956-0C4F-8B60-C664D59AEC4B}"/>
              </a:ext>
            </a:extLst>
          </p:cNvPr>
          <p:cNvPicPr>
            <a:picLocks noChangeAspect="1"/>
          </p:cNvPicPr>
          <p:nvPr/>
        </p:nvPicPr>
        <p:blipFill>
          <a:blip r:embed="rId2"/>
          <a:stretch>
            <a:fillRect/>
          </a:stretch>
        </p:blipFill>
        <p:spPr>
          <a:xfrm>
            <a:off x="2725478" y="4696866"/>
            <a:ext cx="6741045" cy="1797612"/>
          </a:xfrm>
          <a:prstGeom prst="rect">
            <a:avLst/>
          </a:prstGeom>
        </p:spPr>
      </p:pic>
    </p:spTree>
    <p:extLst>
      <p:ext uri="{BB962C8B-B14F-4D97-AF65-F5344CB8AC3E}">
        <p14:creationId xmlns:p14="http://schemas.microsoft.com/office/powerpoint/2010/main" val="981617546"/>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A2FC09-FEF3-7349-9D41-FE0F720A259A}"/>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3" name="Footer Placeholder 2">
            <a:extLst>
              <a:ext uri="{FF2B5EF4-FFF2-40B4-BE49-F238E27FC236}">
                <a16:creationId xmlns:a16="http://schemas.microsoft.com/office/drawing/2014/main" id="{2E1D10B9-BECB-8242-AA90-834AA653BD3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F6E1A7-9462-A84E-85EE-910D56AEA1C4}"/>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253246066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2AAA-6935-224E-97F6-EFA455F3E135}"/>
              </a:ext>
            </a:extLst>
          </p:cNvPr>
          <p:cNvSpPr>
            <a:spLocks noGrp="1"/>
          </p:cNvSpPr>
          <p:nvPr>
            <p:ph type="title"/>
          </p:nvPr>
        </p:nvSpPr>
        <p:spPr>
          <a:xfrm>
            <a:off x="840318" y="900160"/>
            <a:ext cx="3932767" cy="1157240"/>
          </a:xfrm>
        </p:spPr>
        <p:txBody>
          <a:bodyPr anchor="b"/>
          <a:lstStyle>
            <a:lvl1pPr>
              <a:defRPr sz="3733"/>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F881A6F-0D01-C24D-985B-F528BA6A04C7}"/>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atin typeface="Source Sans Pro" panose="020B0503030403020204" pitchFamily="34" charset="0"/>
                <a:ea typeface="Source Sans Pro" panose="020B0503030403020204" pitchFamily="34" charset="0"/>
              </a:defRPr>
            </a:lvl4pPr>
            <a:lvl5pPr>
              <a:defRPr sz="2667">
                <a:latin typeface="Source Sans Pro" panose="020B0503030403020204" pitchFamily="34" charset="0"/>
                <a:ea typeface="Source Sans Pro" panose="020B0503030403020204" pitchFamily="34" charset="0"/>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BF645D7-FBF9-0242-A19D-38E6FA2E4A26}"/>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4A3AF59-B39E-2D46-ABF6-3A9DF42EFE90}"/>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6" name="Footer Placeholder 5">
            <a:extLst>
              <a:ext uri="{FF2B5EF4-FFF2-40B4-BE49-F238E27FC236}">
                <a16:creationId xmlns:a16="http://schemas.microsoft.com/office/drawing/2014/main" id="{5856F050-AD37-844B-BD83-CA3A6BF2250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492845-B6A7-BE47-A74A-33E02F375EDC}"/>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4156588880"/>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6D64-ED2E-5648-9AA6-9FD1A4240F3F}"/>
              </a:ext>
            </a:extLst>
          </p:cNvPr>
          <p:cNvSpPr>
            <a:spLocks noGrp="1"/>
          </p:cNvSpPr>
          <p:nvPr>
            <p:ph type="title"/>
          </p:nvPr>
        </p:nvSpPr>
        <p:spPr>
          <a:xfrm>
            <a:off x="840318" y="900160"/>
            <a:ext cx="3932767" cy="1157240"/>
          </a:xfrm>
        </p:spPr>
        <p:txBody>
          <a:bodyPr anchor="b"/>
          <a:lstStyle>
            <a:lvl1pPr>
              <a:defRPr sz="3733"/>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17692FC-F652-D444-AB9F-C226A83406C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23C0527-BBDE-4241-91DE-4B1FF6DE4156}"/>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CAC030-33D4-6B47-B483-87A28716FB3F}"/>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6" name="Footer Placeholder 5">
            <a:extLst>
              <a:ext uri="{FF2B5EF4-FFF2-40B4-BE49-F238E27FC236}">
                <a16:creationId xmlns:a16="http://schemas.microsoft.com/office/drawing/2014/main" id="{EAE11F8C-54E9-4243-8DA9-A5FACD61F0D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7CAAE4-957A-FF40-8DCA-A642F6DBA54A}"/>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895777802"/>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B73A-4810-B840-AD91-168562BBAB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71F5FA-BA0C-7841-B34D-3AC5848D8B41}"/>
              </a:ext>
            </a:extLst>
          </p:cNvPr>
          <p:cNvSpPr>
            <a:spLocks noGrp="1"/>
          </p:cNvSpPr>
          <p:nvPr>
            <p:ph type="body" orient="vert" idx="1"/>
          </p:nvPr>
        </p:nvSpPr>
        <p:spPr/>
        <p:txBody>
          <a:bodyPr vert="eaVert"/>
          <a:lstStyle>
            <a:lvl4pPr>
              <a:defRPr lang="en-US" sz="2400" b="0" i="0" kern="1200" dirty="0" smtClean="0">
                <a:solidFill>
                  <a:srgbClr val="262626"/>
                </a:solidFill>
                <a:latin typeface="Source Sans Pro" charset="0"/>
                <a:ea typeface="Source Sans Pro" charset="0"/>
                <a:cs typeface="Source Sans Pro" charset="0"/>
              </a:defRPr>
            </a:lvl4pPr>
            <a:lvl5pPr>
              <a:defRPr lang="en-US" sz="2400" b="0" i="0" kern="1200" dirty="0">
                <a:solidFill>
                  <a:srgbClr val="262626"/>
                </a:solidFill>
                <a:latin typeface="Source Sans Pro" charset="0"/>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CEB1656-19C7-914F-B5D6-E0AE799AAF64}"/>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5" name="Footer Placeholder 4">
            <a:extLst>
              <a:ext uri="{FF2B5EF4-FFF2-40B4-BE49-F238E27FC236}">
                <a16:creationId xmlns:a16="http://schemas.microsoft.com/office/drawing/2014/main" id="{14E94B8E-50C8-C74B-BF08-D1DFEF6F93C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5AA991-8ECF-A342-B556-9EF7A1E980E4}"/>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261658520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762AA-0AC7-8143-BBE8-5CA629829993}"/>
              </a:ext>
            </a:extLst>
          </p:cNvPr>
          <p:cNvSpPr>
            <a:spLocks noGrp="1"/>
          </p:cNvSpPr>
          <p:nvPr>
            <p:ph type="title" orient="vert"/>
          </p:nvPr>
        </p:nvSpPr>
        <p:spPr>
          <a:xfrm>
            <a:off x="8724901" y="366185"/>
            <a:ext cx="1383071" cy="581024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298C124-4C65-5947-8B5F-50EB20744FFC}"/>
              </a:ext>
            </a:extLst>
          </p:cNvPr>
          <p:cNvSpPr>
            <a:spLocks noGrp="1"/>
          </p:cNvSpPr>
          <p:nvPr>
            <p:ph type="body" orient="vert" idx="1"/>
          </p:nvPr>
        </p:nvSpPr>
        <p:spPr>
          <a:xfrm>
            <a:off x="838201" y="366185"/>
            <a:ext cx="7683500" cy="5810249"/>
          </a:xfrm>
        </p:spPr>
        <p:txBody>
          <a:bodyPr vert="eaVert"/>
          <a:lstStyle>
            <a:lvl4pPr>
              <a:defRPr lang="en-US" sz="2400" b="0" i="0" kern="1200" dirty="0" smtClean="0">
                <a:solidFill>
                  <a:srgbClr val="262626"/>
                </a:solidFill>
                <a:latin typeface="Source Sans Pro" charset="0"/>
                <a:ea typeface="Source Sans Pro" charset="0"/>
                <a:cs typeface="Source Sans Pro" charset="0"/>
              </a:defRPr>
            </a:lvl4pPr>
            <a:lvl5pPr>
              <a:defRPr lang="en-US" sz="2400" b="0" i="0" kern="1200" dirty="0">
                <a:solidFill>
                  <a:srgbClr val="262626"/>
                </a:solidFill>
                <a:latin typeface="Source Sans Pro" charset="0"/>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BA093A-1D95-7644-A961-C339720A0CF8}"/>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5" name="Footer Placeholder 4">
            <a:extLst>
              <a:ext uri="{FF2B5EF4-FFF2-40B4-BE49-F238E27FC236}">
                <a16:creationId xmlns:a16="http://schemas.microsoft.com/office/drawing/2014/main" id="{BF7354CB-E76E-0F41-8758-FEF8E0998A7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AA9162-51CE-B144-A7E1-E7E3D5BF0B29}"/>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4778542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425572"/>
            <a:ext cx="8534400" cy="694677"/>
          </a:xfrm>
        </p:spPr>
        <p:txBody>
          <a:bodyPr/>
          <a:lstStyle>
            <a:lvl1pPr>
              <a:defRPr>
                <a:latin typeface="Fjord One" panose="02060503050500050A03" pitchFamily="18" charset="77"/>
              </a:defRPr>
            </a:lvl1pPr>
          </a:lstStyle>
          <a:p>
            <a:r>
              <a:rPr lang="en-US"/>
              <a:t>Click to edit Master title style</a:t>
            </a:r>
            <a:endParaRPr lang="en-US" dirty="0"/>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latin typeface="Source Sans Pro" charset="0"/>
                <a:ea typeface="Source Sans Pro" charset="0"/>
                <a:cs typeface="Source Sans Pro" charset="0"/>
              </a:defRPr>
            </a:lvl1pPr>
            <a:lvl2pPr>
              <a:defRPr>
                <a:solidFill>
                  <a:srgbClr val="262626"/>
                </a:solidFill>
                <a:latin typeface="Source Sans Pro" charset="0"/>
                <a:ea typeface="Source Sans Pro" charset="0"/>
                <a:cs typeface="Source Sans Pro" charset="0"/>
              </a:defRPr>
            </a:lvl2pPr>
            <a:lvl3pPr>
              <a:defRPr>
                <a:solidFill>
                  <a:srgbClr val="262626"/>
                </a:solidFill>
                <a:latin typeface="Source Sans Pro" charset="0"/>
                <a:ea typeface="Source Sans Pro" charset="0"/>
                <a:cs typeface="Source Sans Pro" charset="0"/>
              </a:defRPr>
            </a:lvl3pPr>
          </a:lstStyle>
          <a:p>
            <a:pPr lvl="0"/>
            <a:r>
              <a:rPr lang="en-US"/>
              <a:t>Click to edit Master text styles</a:t>
            </a:r>
          </a:p>
          <a:p>
            <a:pPr lvl="1"/>
            <a:r>
              <a:rPr lang="en-US"/>
              <a:t>Second level</a:t>
            </a:r>
          </a:p>
          <a:p>
            <a:pPr lvl="2"/>
            <a:r>
              <a:rPr lang="en-US"/>
              <a:t>Third level</a:t>
            </a:r>
          </a:p>
        </p:txBody>
      </p:sp>
      <p:sp>
        <p:nvSpPr>
          <p:cNvPr id="3" name="TextBox 2"/>
          <p:cNvSpPr txBox="1"/>
          <p:nvPr/>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
        <p:nvSpPr>
          <p:cNvPr id="5" name="Slide Number Placeholder 4">
            <a:extLst>
              <a:ext uri="{FF2B5EF4-FFF2-40B4-BE49-F238E27FC236}">
                <a16:creationId xmlns:a16="http://schemas.microsoft.com/office/drawing/2014/main" id="{7B2710B9-4BF6-6949-98D4-A877E8088E32}"/>
              </a:ext>
            </a:extLst>
          </p:cNvPr>
          <p:cNvSpPr>
            <a:spLocks noGrp="1"/>
          </p:cNvSpPr>
          <p:nvPr>
            <p:ph type="sldNum" sz="quarter" idx="11"/>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80696473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D7F2-9578-0F40-9087-FC1D32AF52C7}"/>
              </a:ext>
            </a:extLst>
          </p:cNvPr>
          <p:cNvSpPr>
            <a:spLocks noGrp="1"/>
          </p:cNvSpPr>
          <p:nvPr>
            <p:ph type="ctrTitle"/>
          </p:nvPr>
        </p:nvSpPr>
        <p:spPr>
          <a:xfrm>
            <a:off x="1524000" y="1121833"/>
            <a:ext cx="9144000" cy="2387600"/>
          </a:xfrm>
        </p:spPr>
        <p:txBody>
          <a:bodyPr anchor="b"/>
          <a:lstStyle>
            <a:lvl1pPr algn="ctr">
              <a:defRPr sz="8000">
                <a:latin typeface="Fjord One" panose="02060503050500050A03"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D9B7C3B-8E52-B44B-8AB2-A513112DB1BC}"/>
              </a:ext>
            </a:extLst>
          </p:cNvPr>
          <p:cNvSpPr>
            <a:spLocks noGrp="1"/>
          </p:cNvSpPr>
          <p:nvPr>
            <p:ph type="subTitle" idx="1"/>
          </p:nvPr>
        </p:nvSpPr>
        <p:spPr>
          <a:xfrm>
            <a:off x="1524000" y="3602568"/>
            <a:ext cx="9144000" cy="1655233"/>
          </a:xfrm>
        </p:spPr>
        <p:txBody>
          <a:bodyPr/>
          <a:lstStyle>
            <a:lvl1pPr marL="0" indent="0" algn="ctr">
              <a:buNone/>
              <a:defRPr sz="3200">
                <a:latin typeface="Fjord One" panose="02060503050500050A03" pitchFamily="18"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48C4F42-016B-C946-AFF4-1C2589238350}"/>
              </a:ext>
            </a:extLst>
          </p:cNvPr>
          <p:cNvSpPr>
            <a:spLocks noGrp="1"/>
          </p:cNvSpPr>
          <p:nvPr>
            <p:ph type="dt" sz="half" idx="10"/>
          </p:nvPr>
        </p:nvSpPr>
        <p:spPr>
          <a:xfrm>
            <a:off x="838200" y="6356351"/>
            <a:ext cx="2743200" cy="366183"/>
          </a:xfrm>
          <a:prstGeom prst="rect">
            <a:avLst/>
          </a:prstGeom>
        </p:spPr>
        <p:txBody>
          <a:bodyPr/>
          <a:lstStyle>
            <a:lvl1pPr>
              <a:defRPr>
                <a:latin typeface="Source Sans Pro" panose="020B0503030403020204" pitchFamily="34" charset="0"/>
                <a:ea typeface="Source Sans Pro" panose="020B0503030403020204" pitchFamily="34" charset="0"/>
              </a:defRPr>
            </a:lvl1pPr>
          </a:lstStyle>
          <a:p>
            <a:fld id="{CA1440B4-5F6D-A54B-B08C-A87B9D7D11FA}" type="datetimeFigureOut">
              <a:rPr lang="en-US" smtClean="0"/>
              <a:t>4/20/22</a:t>
            </a:fld>
            <a:endParaRPr lang="en-US"/>
          </a:p>
        </p:txBody>
      </p:sp>
      <p:sp>
        <p:nvSpPr>
          <p:cNvPr id="5" name="Footer Placeholder 4">
            <a:extLst>
              <a:ext uri="{FF2B5EF4-FFF2-40B4-BE49-F238E27FC236}">
                <a16:creationId xmlns:a16="http://schemas.microsoft.com/office/drawing/2014/main" id="{CC7A2E8F-1E43-EF42-8EEC-22D1D69E01C6}"/>
              </a:ext>
            </a:extLst>
          </p:cNvPr>
          <p:cNvSpPr>
            <a:spLocks noGrp="1"/>
          </p:cNvSpPr>
          <p:nvPr>
            <p:ph type="ftr" sz="quarter" idx="11"/>
          </p:nvPr>
        </p:nvSpPr>
        <p:spPr>
          <a:xfrm>
            <a:off x="4038601" y="6356351"/>
            <a:ext cx="3468511" cy="366183"/>
          </a:xfrm>
          <a:prstGeom prst="rect">
            <a:avLst/>
          </a:prstGeom>
        </p:spPr>
        <p:txBody>
          <a:bodyPr/>
          <a:lstStyle>
            <a:lvl1pPr>
              <a:defRPr>
                <a:latin typeface="Source Sans Pro" panose="020B0503030403020204" pitchFamily="34" charset="0"/>
                <a:ea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D875FB61-95C2-5E47-9563-38A993155B78}"/>
              </a:ext>
            </a:extLst>
          </p:cNvPr>
          <p:cNvSpPr>
            <a:spLocks noGrp="1"/>
          </p:cNvSpPr>
          <p:nvPr>
            <p:ph type="sldNum" sz="quarter" idx="12"/>
          </p:nvPr>
        </p:nvSpPr>
        <p:spPr>
          <a:xfrm>
            <a:off x="406400" y="6366299"/>
            <a:ext cx="431800" cy="366183"/>
          </a:xfrm>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1615734776"/>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77EB-E25C-9047-AD2C-48EA68CA8C10}"/>
              </a:ext>
            </a:extLst>
          </p:cNvPr>
          <p:cNvSpPr>
            <a:spLocks noGrp="1"/>
          </p:cNvSpPr>
          <p:nvPr>
            <p:ph type="title"/>
          </p:nvPr>
        </p:nvSpPr>
        <p:spPr/>
        <p:txBody>
          <a:bodyPr/>
          <a:lstStyle>
            <a:lvl1pPr>
              <a:defRPr>
                <a:latin typeface="Fjord One" panose="02060503050500050A03" pitchFamily="18"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18F393-9988-2A49-95BE-F5D4DDA32ECD}"/>
              </a:ext>
            </a:extLst>
          </p:cNvPr>
          <p:cNvSpPr>
            <a:spLocks noGrp="1"/>
          </p:cNvSpPr>
          <p:nvPr>
            <p:ph idx="1"/>
          </p:nvPr>
        </p:nvSpPr>
        <p:spPr/>
        <p:txBody>
          <a:bodyPr/>
          <a:lstStyle>
            <a:lvl4pPr algn="l" rtl="0" eaLnBrk="1" latinLnBrk="0" hangingPunct="1">
              <a:lnSpc>
                <a:spcPct val="90000"/>
              </a:lnSpc>
              <a:spcBef>
                <a:spcPts val="0"/>
              </a:spcBef>
              <a:spcAft>
                <a:spcPts val="533"/>
              </a:spcAft>
              <a:buFont typeface="Arial"/>
              <a:defRPr lang="en-US" sz="2400" b="0" i="0" kern="1200" dirty="0" smtClean="0">
                <a:solidFill>
                  <a:srgbClr val="262626"/>
                </a:solidFill>
                <a:latin typeface="Source Sans Pro" charset="0"/>
                <a:ea typeface="Source Sans Pro" charset="0"/>
                <a:cs typeface="Source Sans Pro" charset="0"/>
              </a:defRPr>
            </a:lvl4pPr>
            <a:lvl5pPr algn="l" rtl="0" eaLnBrk="1" latinLnBrk="0" hangingPunct="1">
              <a:lnSpc>
                <a:spcPct val="90000"/>
              </a:lnSpc>
              <a:spcBef>
                <a:spcPts val="0"/>
              </a:spcBef>
              <a:spcAft>
                <a:spcPts val="533"/>
              </a:spcAft>
              <a:buFont typeface="Arial"/>
              <a:defRPr lang="en-US" sz="2400" b="0" i="0" kern="1200" dirty="0">
                <a:solidFill>
                  <a:srgbClr val="262626"/>
                </a:solidFill>
                <a:latin typeface="Source Sans Pro" charset="0"/>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4CDE352-A610-FE49-A686-68A70B8C2DE9}"/>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5" name="Footer Placeholder 4">
            <a:extLst>
              <a:ext uri="{FF2B5EF4-FFF2-40B4-BE49-F238E27FC236}">
                <a16:creationId xmlns:a16="http://schemas.microsoft.com/office/drawing/2014/main" id="{E8648A40-4074-9F47-B952-3B3E59D81141}"/>
              </a:ext>
            </a:extLst>
          </p:cNvPr>
          <p:cNvSpPr>
            <a:spLocks noGrp="1"/>
          </p:cNvSpPr>
          <p:nvPr>
            <p:ph type="ftr" sz="quarter" idx="11"/>
          </p:nvPr>
        </p:nvSpPr>
        <p:spPr>
          <a:xfrm>
            <a:off x="4038601" y="6356351"/>
            <a:ext cx="3536244"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862910-B409-B84A-A60A-4684BB02F452}"/>
              </a:ext>
            </a:extLst>
          </p:cNvPr>
          <p:cNvSpPr>
            <a:spLocks noGrp="1"/>
          </p:cNvSpPr>
          <p:nvPr>
            <p:ph type="sldNum" sz="quarter" idx="12"/>
          </p:nvPr>
        </p:nvSpPr>
        <p:spPr>
          <a:xfrm>
            <a:off x="381001" y="6356351"/>
            <a:ext cx="457200" cy="366183"/>
          </a:xfrm>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9382103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0105-E8F0-634A-BF8D-E9D6B203A9CE}"/>
              </a:ext>
            </a:extLst>
          </p:cNvPr>
          <p:cNvSpPr>
            <a:spLocks noGrp="1"/>
          </p:cNvSpPr>
          <p:nvPr>
            <p:ph type="title"/>
          </p:nvPr>
        </p:nvSpPr>
        <p:spPr>
          <a:xfrm>
            <a:off x="831851" y="2234050"/>
            <a:ext cx="10515600" cy="2329484"/>
          </a:xfrm>
        </p:spPr>
        <p:txBody>
          <a:bodyPr anchor="b"/>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924D3F-6F46-4848-88B6-4E3B6021F6B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E6FBD2-E90B-9F40-9A87-2C90374B12F7}"/>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5" name="Footer Placeholder 4">
            <a:extLst>
              <a:ext uri="{FF2B5EF4-FFF2-40B4-BE49-F238E27FC236}">
                <a16:creationId xmlns:a16="http://schemas.microsoft.com/office/drawing/2014/main" id="{C9C3C390-027B-2A41-BA08-6775B6C48F8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96F99B-4786-F341-B223-A7666A9035BA}"/>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3968026682"/>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B559-81A4-7E4C-B8EF-E79D410DE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CA6FE-6BFA-F447-9175-6DAF66DBB7E8}"/>
              </a:ext>
            </a:extLst>
          </p:cNvPr>
          <p:cNvSpPr>
            <a:spLocks noGrp="1"/>
          </p:cNvSpPr>
          <p:nvPr>
            <p:ph sz="half" idx="1"/>
          </p:nvPr>
        </p:nvSpPr>
        <p:spPr>
          <a:xfrm>
            <a:off x="838200" y="1826685"/>
            <a:ext cx="5156200" cy="4235449"/>
          </a:xfrm>
        </p:spPr>
        <p:txBody>
          <a:bodyPr/>
          <a:lstStyle>
            <a:lvl4pPr algn="l" rtl="0" eaLnBrk="1" latinLnBrk="0" hangingPunct="1">
              <a:lnSpc>
                <a:spcPct val="90000"/>
              </a:lnSpc>
              <a:spcBef>
                <a:spcPts val="0"/>
              </a:spcBef>
              <a:spcAft>
                <a:spcPts val="533"/>
              </a:spcAft>
              <a:buFont typeface="Arial"/>
              <a:defRPr lang="en-US" sz="2400" b="0" i="0" kern="1200" dirty="0" smtClean="0">
                <a:solidFill>
                  <a:srgbClr val="262626"/>
                </a:solidFill>
                <a:latin typeface="Source Sans Pro" charset="0"/>
                <a:ea typeface="Source Sans Pro" charset="0"/>
                <a:cs typeface="Source Sans Pro" charset="0"/>
              </a:defRPr>
            </a:lvl4pPr>
            <a:lvl5pPr algn="l" rtl="0" eaLnBrk="1" latinLnBrk="0" hangingPunct="1">
              <a:lnSpc>
                <a:spcPct val="90000"/>
              </a:lnSpc>
              <a:spcBef>
                <a:spcPts val="0"/>
              </a:spcBef>
              <a:spcAft>
                <a:spcPts val="533"/>
              </a:spcAft>
              <a:buFont typeface="Arial"/>
              <a:defRPr lang="en-US" sz="2400" b="0" i="0" kern="1200" dirty="0">
                <a:solidFill>
                  <a:srgbClr val="262626"/>
                </a:solidFill>
                <a:latin typeface="Source Sans Pro" charset="0"/>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6D0706-6869-E24D-B8D5-5C2224F3413B}"/>
              </a:ext>
            </a:extLst>
          </p:cNvPr>
          <p:cNvSpPr>
            <a:spLocks noGrp="1"/>
          </p:cNvSpPr>
          <p:nvPr>
            <p:ph sz="half" idx="2"/>
          </p:nvPr>
        </p:nvSpPr>
        <p:spPr>
          <a:xfrm>
            <a:off x="6197600" y="1826685"/>
            <a:ext cx="5156200" cy="4235449"/>
          </a:xfrm>
        </p:spPr>
        <p:txBody>
          <a:bodyPr/>
          <a:lstStyle>
            <a:lvl4pPr>
              <a:defRPr lang="en-US" sz="2400" b="0" i="0" kern="1200" dirty="0" smtClean="0">
                <a:solidFill>
                  <a:srgbClr val="262626"/>
                </a:solidFill>
                <a:latin typeface="Source Sans Pro" charset="0"/>
                <a:ea typeface="Source Sans Pro" charset="0"/>
                <a:cs typeface="Source Sans Pro" charset="0"/>
              </a:defRPr>
            </a:lvl4pPr>
            <a:lvl5pPr>
              <a:defRPr lang="en-US" sz="2400" b="0" i="0" kern="1200" dirty="0">
                <a:solidFill>
                  <a:srgbClr val="262626"/>
                </a:solidFill>
                <a:latin typeface="Source Sans Pro" charset="0"/>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EA7ABAA-20FD-C843-B9A0-BAF21BCB7437}"/>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6" name="Footer Placeholder 5">
            <a:extLst>
              <a:ext uri="{FF2B5EF4-FFF2-40B4-BE49-F238E27FC236}">
                <a16:creationId xmlns:a16="http://schemas.microsoft.com/office/drawing/2014/main" id="{9AA199C1-1475-7744-86C2-26ADB8FB2D6F}"/>
              </a:ext>
            </a:extLst>
          </p:cNvPr>
          <p:cNvSpPr>
            <a:spLocks noGrp="1"/>
          </p:cNvSpPr>
          <p:nvPr>
            <p:ph type="ftr" sz="quarter" idx="11"/>
          </p:nvPr>
        </p:nvSpPr>
        <p:spPr>
          <a:xfrm>
            <a:off x="4038601" y="6356351"/>
            <a:ext cx="3299177"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301E50-16CB-CC41-9328-9516388B564E}"/>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354441364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45F7-3880-644B-8EDB-57AE5FAB0A7D}"/>
              </a:ext>
            </a:extLst>
          </p:cNvPr>
          <p:cNvSpPr>
            <a:spLocks noGrp="1"/>
          </p:cNvSpPr>
          <p:nvPr>
            <p:ph type="title"/>
          </p:nvPr>
        </p:nvSpPr>
        <p:spPr>
          <a:xfrm>
            <a:off x="840317" y="996541"/>
            <a:ext cx="10515600" cy="6946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DF03AE-7BA5-C84B-BF32-FBA1CB6D493A}"/>
              </a:ext>
            </a:extLst>
          </p:cNvPr>
          <p:cNvSpPr>
            <a:spLocks noGrp="1"/>
          </p:cNvSpPr>
          <p:nvPr>
            <p:ph type="body" idx="1"/>
          </p:nvPr>
        </p:nvSpPr>
        <p:spPr>
          <a:xfrm>
            <a:off x="840318" y="1680634"/>
            <a:ext cx="5158316" cy="825500"/>
          </a:xfrm>
        </p:spPr>
        <p:txBody>
          <a:bodyPr anchor="b"/>
          <a:lstStyle>
            <a:lvl1pPr marL="0" indent="0">
              <a:buNone/>
              <a:defRPr sz="3200" b="1">
                <a:latin typeface="Fjord One" panose="02060503050500050A03" pitchFamily="18" charset="77"/>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0AA90133-537A-4D4D-86A8-E5B390F2CC01}"/>
              </a:ext>
            </a:extLst>
          </p:cNvPr>
          <p:cNvSpPr>
            <a:spLocks noGrp="1"/>
          </p:cNvSpPr>
          <p:nvPr>
            <p:ph sz="half" idx="2"/>
          </p:nvPr>
        </p:nvSpPr>
        <p:spPr>
          <a:xfrm>
            <a:off x="840318" y="2506133"/>
            <a:ext cx="5158316" cy="3683000"/>
          </a:xfrm>
        </p:spPr>
        <p:txBody>
          <a:bodyPr/>
          <a:lstStyle>
            <a:lvl4pPr>
              <a:defRPr lang="en-US" sz="2400" b="0" i="0" kern="1200" dirty="0" smtClean="0">
                <a:solidFill>
                  <a:srgbClr val="262626"/>
                </a:solidFill>
                <a:latin typeface="Source Sans Pro" charset="0"/>
                <a:ea typeface="Source Sans Pro" charset="0"/>
                <a:cs typeface="Source Sans Pro" charset="0"/>
              </a:defRPr>
            </a:lvl4pPr>
            <a:lvl5pPr>
              <a:defRPr lang="en-US" sz="2400" b="0" i="0" kern="1200" dirty="0">
                <a:solidFill>
                  <a:srgbClr val="262626"/>
                </a:solidFill>
                <a:latin typeface="Source Sans Pro" charset="0"/>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958F537-5AE5-8548-B662-F98D023F9A17}"/>
              </a:ext>
            </a:extLst>
          </p:cNvPr>
          <p:cNvSpPr>
            <a:spLocks noGrp="1"/>
          </p:cNvSpPr>
          <p:nvPr>
            <p:ph type="body" sz="quarter" idx="3"/>
          </p:nvPr>
        </p:nvSpPr>
        <p:spPr>
          <a:xfrm>
            <a:off x="6172200" y="1680634"/>
            <a:ext cx="5183717" cy="825500"/>
          </a:xfrm>
        </p:spPr>
        <p:txBody>
          <a:bodyPr anchor="b"/>
          <a:lstStyle>
            <a:lvl1pPr marL="0" indent="0">
              <a:buNone/>
              <a:defRPr sz="3200" b="1">
                <a:latin typeface="Fjord One" panose="02060503050500050A03" pitchFamily="18" charset="77"/>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C28182-55A8-4A40-B29C-7723C2F4323C}"/>
              </a:ext>
            </a:extLst>
          </p:cNvPr>
          <p:cNvSpPr>
            <a:spLocks noGrp="1"/>
          </p:cNvSpPr>
          <p:nvPr>
            <p:ph sz="quarter" idx="4"/>
          </p:nvPr>
        </p:nvSpPr>
        <p:spPr>
          <a:xfrm>
            <a:off x="6172200" y="2506133"/>
            <a:ext cx="5183717" cy="3683000"/>
          </a:xfrm>
        </p:spPr>
        <p:txBody>
          <a:bodyPr/>
          <a:lstStyle>
            <a:lvl4pPr>
              <a:defRPr lang="en-US" sz="2400" b="0" i="0" kern="1200" dirty="0" smtClean="0">
                <a:solidFill>
                  <a:srgbClr val="262626"/>
                </a:solidFill>
                <a:latin typeface="Source Sans Pro" charset="0"/>
                <a:ea typeface="Source Sans Pro" charset="0"/>
                <a:cs typeface="Source Sans Pro" charset="0"/>
              </a:defRPr>
            </a:lvl4pPr>
            <a:lvl5pPr>
              <a:defRPr lang="en-US" sz="2400" b="0" i="0" kern="1200" dirty="0">
                <a:solidFill>
                  <a:srgbClr val="262626"/>
                </a:solidFill>
                <a:latin typeface="Source Sans Pro" charset="0"/>
                <a:ea typeface="Source Sans Pro" charset="0"/>
                <a:cs typeface="Source Sans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AB1CC8F-BC4C-9F47-B566-7C8AEC9F5114}"/>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8" name="Footer Placeholder 7">
            <a:extLst>
              <a:ext uri="{FF2B5EF4-FFF2-40B4-BE49-F238E27FC236}">
                <a16:creationId xmlns:a16="http://schemas.microsoft.com/office/drawing/2014/main" id="{FED654ED-7800-674B-BF7F-84AE2D4939A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5DFD73-27E6-2743-8FF2-C4A7A1046FAA}"/>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323432535"/>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83CB-1A96-5840-A16D-F2F1ED787C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132F0C-8D2D-AB4A-AA41-F965230D5E5A}"/>
              </a:ext>
            </a:extLst>
          </p:cNvPr>
          <p:cNvSpPr>
            <a:spLocks noGrp="1"/>
          </p:cNvSpPr>
          <p:nvPr>
            <p:ph type="dt" sz="half" idx="10"/>
          </p:nvPr>
        </p:nvSpPr>
        <p:spPr>
          <a:xfrm>
            <a:off x="838200" y="6356351"/>
            <a:ext cx="2743200" cy="366183"/>
          </a:xfrm>
          <a:prstGeom prst="rect">
            <a:avLst/>
          </a:prstGeom>
        </p:spPr>
        <p:txBody>
          <a:bodyPr/>
          <a:lstStyle/>
          <a:p>
            <a:fld id="{CA1440B4-5F6D-A54B-B08C-A87B9D7D11FA}" type="datetimeFigureOut">
              <a:rPr lang="en-US" smtClean="0"/>
              <a:t>4/20/22</a:t>
            </a:fld>
            <a:endParaRPr lang="en-US"/>
          </a:p>
        </p:txBody>
      </p:sp>
      <p:sp>
        <p:nvSpPr>
          <p:cNvPr id="4" name="Footer Placeholder 3">
            <a:extLst>
              <a:ext uri="{FF2B5EF4-FFF2-40B4-BE49-F238E27FC236}">
                <a16:creationId xmlns:a16="http://schemas.microsoft.com/office/drawing/2014/main" id="{A1DA545A-E4FA-0049-8BDB-08A3B468352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22EA07B-6105-4747-9A20-554567F62979}"/>
              </a:ext>
            </a:extLst>
          </p:cNvPr>
          <p:cNvSpPr>
            <a:spLocks noGrp="1"/>
          </p:cNvSpPr>
          <p:nvPr>
            <p:ph type="sldNum" sz="quarter" idx="12"/>
          </p:nvPr>
        </p:nvSpPr>
        <p:spPr/>
        <p:txBody>
          <a:bodyPr/>
          <a:lstStyle/>
          <a:p>
            <a:fld id="{E3133C88-588A-3140-8001-934D4148EDC1}" type="slidenum">
              <a:rPr lang="en-US" smtClean="0"/>
              <a:t>‹#›</a:t>
            </a:fld>
            <a:endParaRPr lang="en-US"/>
          </a:p>
        </p:txBody>
      </p:sp>
    </p:spTree>
    <p:extLst>
      <p:ext uri="{BB962C8B-B14F-4D97-AF65-F5344CB8AC3E}">
        <p14:creationId xmlns:p14="http://schemas.microsoft.com/office/powerpoint/2010/main" val="207513478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slide for big graphic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1DA545A-E4FA-0049-8BDB-08A3B468352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Rectangle 6"/>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8986453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414577"/>
            <a:ext cx="8534400" cy="694677"/>
          </a:xfrm>
          <a:prstGeom prst="rect">
            <a:avLst/>
          </a:prstGeom>
        </p:spPr>
        <p:txBody>
          <a:bodyPr vert="horz" wrap="square"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06400" y="1506287"/>
            <a:ext cx="11379200" cy="4619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Rectangle 10"/>
          <p:cNvSpPr/>
          <p:nvPr/>
        </p:nvSpPr>
        <p:spPr bwMode="ltGray">
          <a:xfrm>
            <a:off x="1" y="0"/>
            <a:ext cx="272153" cy="6858000"/>
          </a:xfrm>
          <a:prstGeom prst="rect">
            <a:avLst/>
          </a:prstGeom>
          <a:solidFill>
            <a:srgbClr val="78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latin typeface="Calibri"/>
            </a:endParaRPr>
          </a:p>
        </p:txBody>
      </p:sp>
      <p:sp>
        <p:nvSpPr>
          <p:cNvPr id="17" name="Slide Number Placeholder 16"/>
          <p:cNvSpPr>
            <a:spLocks noGrp="1"/>
          </p:cNvSpPr>
          <p:nvPr>
            <p:ph type="sldNum" sz="quarter" idx="4"/>
          </p:nvPr>
        </p:nvSpPr>
        <p:spPr>
          <a:xfrm>
            <a:off x="406400" y="6309149"/>
            <a:ext cx="938111" cy="366183"/>
          </a:xfrm>
          <a:prstGeom prst="rect">
            <a:avLst/>
          </a:prstGeom>
        </p:spPr>
        <p:txBody>
          <a:bodyPr vert="horz" lIns="91440" tIns="45720" rIns="91440" bIns="45720" rtlCol="0" anchor="ctr"/>
          <a:lstStyle>
            <a:lvl1pPr algn="l">
              <a:defRPr sz="1600" b="0" i="0">
                <a:solidFill>
                  <a:schemeClr val="tx1">
                    <a:tint val="75000"/>
                  </a:schemeClr>
                </a:solidFill>
                <a:latin typeface="Helvetica Light"/>
                <a:cs typeface="Helvetica Light"/>
              </a:defRPr>
            </a:lvl1pPr>
          </a:lstStyle>
          <a:p>
            <a:fld id="{E3133C88-588A-3140-8001-934D4148EDC1}" type="slidenum">
              <a:rPr lang="en-US" smtClean="0"/>
              <a:t>‹#›</a:t>
            </a:fld>
            <a:endParaRPr lang="en-US"/>
          </a:p>
        </p:txBody>
      </p:sp>
      <p:pic>
        <p:nvPicPr>
          <p:cNvPr id="9" name="Picture 8">
            <a:extLst>
              <a:ext uri="{FF2B5EF4-FFF2-40B4-BE49-F238E27FC236}">
                <a16:creationId xmlns:a16="http://schemas.microsoft.com/office/drawing/2014/main" id="{5C7A9411-A432-FA4D-B0D1-13F618D3F3A2}"/>
              </a:ext>
            </a:extLst>
          </p:cNvPr>
          <p:cNvPicPr>
            <a:picLocks noChangeAspect="1"/>
          </p:cNvPicPr>
          <p:nvPr/>
        </p:nvPicPr>
        <p:blipFill>
          <a:blip r:embed="rId16"/>
          <a:stretch>
            <a:fillRect/>
          </a:stretch>
        </p:blipFill>
        <p:spPr>
          <a:xfrm>
            <a:off x="7908376" y="5792185"/>
            <a:ext cx="3877225" cy="1033927"/>
          </a:xfrm>
          <a:prstGeom prst="rect">
            <a:avLst/>
          </a:prstGeom>
        </p:spPr>
      </p:pic>
    </p:spTree>
    <p:extLst>
      <p:ext uri="{BB962C8B-B14F-4D97-AF65-F5344CB8AC3E}">
        <p14:creationId xmlns:p14="http://schemas.microsoft.com/office/powerpoint/2010/main" val="4012721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wipe dir="r"/>
  </p:transition>
  <p:txStyles>
    <p:titleStyle>
      <a:lvl1pPr algn="l" defTabSz="609585" rtl="0" eaLnBrk="1" latinLnBrk="0" hangingPunct="1">
        <a:lnSpc>
          <a:spcPct val="90000"/>
        </a:lnSpc>
        <a:spcBef>
          <a:spcPct val="0"/>
        </a:spcBef>
        <a:buNone/>
        <a:defRPr sz="4267" b="0" i="0" kern="1200">
          <a:solidFill>
            <a:schemeClr val="accent1"/>
          </a:solidFill>
          <a:latin typeface="Fjord One" panose="02060503050500050A03" pitchFamily="18" charset="77"/>
          <a:ea typeface="Fjord One" panose="02060503050500050A03" pitchFamily="18" charset="77"/>
          <a:cs typeface="Fjord One" panose="02060503050500050A03" pitchFamily="18" charset="77"/>
        </a:defRPr>
      </a:lvl1pPr>
    </p:titleStyle>
    <p:bodyStyle>
      <a:lvl1pPr marL="311143" indent="-311143" algn="l" defTabSz="609585" rtl="0" eaLnBrk="1" latinLnBrk="0" hangingPunct="1">
        <a:lnSpc>
          <a:spcPct val="90000"/>
        </a:lnSpc>
        <a:spcBef>
          <a:spcPts val="533"/>
        </a:spcBef>
        <a:spcAft>
          <a:spcPts val="533"/>
        </a:spcAft>
        <a:buSzPct val="110000"/>
        <a:buFont typeface="Arial"/>
        <a:buChar char="•"/>
        <a:defRPr sz="2667" b="0" i="0" kern="1200">
          <a:solidFill>
            <a:srgbClr val="262626"/>
          </a:solidFill>
          <a:latin typeface="Source Sans Pro" charset="0"/>
          <a:ea typeface="Source Sans Pro" charset="0"/>
          <a:cs typeface="Source Sans Pro" charset="0"/>
        </a:defRPr>
      </a:lvl1pPr>
      <a:lvl2pPr marL="761981" indent="-311143" algn="l" defTabSz="609585" rtl="0" eaLnBrk="1" latinLnBrk="0" hangingPunct="1">
        <a:lnSpc>
          <a:spcPct val="90000"/>
        </a:lnSpc>
        <a:spcBef>
          <a:spcPts val="0"/>
        </a:spcBef>
        <a:spcAft>
          <a:spcPts val="533"/>
        </a:spcAft>
        <a:buFont typeface="Arial"/>
        <a:buChar char="–"/>
        <a:defRPr sz="2400" b="0" i="0" kern="1200">
          <a:solidFill>
            <a:srgbClr val="262626"/>
          </a:solidFill>
          <a:latin typeface="Source Sans Pro" charset="0"/>
          <a:ea typeface="Source Sans Pro" charset="0"/>
          <a:cs typeface="Source Sans Pro" charset="0"/>
        </a:defRPr>
      </a:lvl2pPr>
      <a:lvl3pPr marL="1066773" indent="-304792" algn="l" defTabSz="605352" rtl="0" eaLnBrk="1" latinLnBrk="0" hangingPunct="1">
        <a:lnSpc>
          <a:spcPct val="90000"/>
        </a:lnSpc>
        <a:spcBef>
          <a:spcPts val="0"/>
        </a:spcBef>
        <a:spcAft>
          <a:spcPts val="533"/>
        </a:spcAft>
        <a:buSzPct val="80000"/>
        <a:buFont typeface="Arial"/>
        <a:buChar char="•"/>
        <a:defRPr sz="2400" b="0" i="0" kern="1200">
          <a:solidFill>
            <a:srgbClr val="262626"/>
          </a:solidFill>
          <a:latin typeface="Source Sans Pro" charset="0"/>
          <a:ea typeface="Source Sans Pro" charset="0"/>
          <a:cs typeface="Source Sans Pro" charset="0"/>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5D02-BEFA-A84C-B965-201AA2671887}"/>
              </a:ext>
            </a:extLst>
          </p:cNvPr>
          <p:cNvSpPr>
            <a:spLocks noGrp="1"/>
          </p:cNvSpPr>
          <p:nvPr>
            <p:ph type="ctrTitle"/>
          </p:nvPr>
        </p:nvSpPr>
        <p:spPr>
          <a:xfrm>
            <a:off x="1705660" y="1496868"/>
            <a:ext cx="8780679" cy="1932132"/>
          </a:xfrm>
        </p:spPr>
        <p:txBody>
          <a:bodyPr/>
          <a:lstStyle/>
          <a:p>
            <a:pPr algn="l"/>
            <a:r>
              <a:rPr lang="en-US" sz="4400" b="1" dirty="0"/>
              <a:t>An Evaluation of the Openness of COVID-19-Related Randomized Control Trials</a:t>
            </a:r>
            <a:endParaRPr lang="en-US" sz="4400" dirty="0"/>
          </a:p>
        </p:txBody>
      </p:sp>
    </p:spTree>
    <p:extLst>
      <p:ext uri="{BB962C8B-B14F-4D97-AF65-F5344CB8AC3E}">
        <p14:creationId xmlns:p14="http://schemas.microsoft.com/office/powerpoint/2010/main" val="785042455"/>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7E95-9194-5049-87A6-9BDD585CCA2B}"/>
              </a:ext>
            </a:extLst>
          </p:cNvPr>
          <p:cNvSpPr>
            <a:spLocks noGrp="1"/>
          </p:cNvSpPr>
          <p:nvPr>
            <p:ph type="title"/>
          </p:nvPr>
        </p:nvSpPr>
        <p:spPr/>
        <p:txBody>
          <a:bodyPr/>
          <a:lstStyle/>
          <a:p>
            <a:r>
              <a:rPr lang="en-US" dirty="0"/>
              <a:t>Preprints</a:t>
            </a:r>
          </a:p>
        </p:txBody>
      </p:sp>
      <p:sp>
        <p:nvSpPr>
          <p:cNvPr id="3" name="Text Placeholder 2">
            <a:extLst>
              <a:ext uri="{FF2B5EF4-FFF2-40B4-BE49-F238E27FC236}">
                <a16:creationId xmlns:a16="http://schemas.microsoft.com/office/drawing/2014/main" id="{B7570714-B673-DD45-B8D6-2F32A80FA900}"/>
              </a:ext>
            </a:extLst>
          </p:cNvPr>
          <p:cNvSpPr>
            <a:spLocks noGrp="1"/>
          </p:cNvSpPr>
          <p:nvPr>
            <p:ph type="body" sz="quarter" idx="10"/>
          </p:nvPr>
        </p:nvSpPr>
        <p:spPr>
          <a:xfrm>
            <a:off x="406400" y="1561261"/>
            <a:ext cx="5456518" cy="4386921"/>
          </a:xfrm>
        </p:spPr>
        <p:txBody>
          <a:bodyPr/>
          <a:lstStyle/>
          <a:p>
            <a:pPr marL="0" indent="0">
              <a:buNone/>
            </a:pPr>
            <a:r>
              <a:rPr lang="en-US" sz="2400" dirty="0"/>
              <a:t>To identify if a published report was preceded by a freely available preprint, we’re checking </a:t>
            </a:r>
            <a:r>
              <a:rPr lang="en-US" sz="2400" b="1" dirty="0"/>
              <a:t>Europe PMC </a:t>
            </a:r>
            <a:r>
              <a:rPr lang="en-US" sz="2400" dirty="0"/>
              <a:t>and </a:t>
            </a:r>
            <a:r>
              <a:rPr lang="en-US" sz="2400" b="1" dirty="0"/>
              <a:t>Google Scholar </a:t>
            </a:r>
            <a:r>
              <a:rPr lang="en-US" sz="2400" dirty="0"/>
              <a:t>for title and author matches.</a:t>
            </a:r>
          </a:p>
          <a:p>
            <a:pPr marL="0" indent="0">
              <a:buNone/>
            </a:pPr>
            <a:endParaRPr lang="en-US" dirty="0"/>
          </a:p>
        </p:txBody>
      </p:sp>
    </p:spTree>
    <p:extLst>
      <p:ext uri="{BB962C8B-B14F-4D97-AF65-F5344CB8AC3E}">
        <p14:creationId xmlns:p14="http://schemas.microsoft.com/office/powerpoint/2010/main" val="4050412709"/>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47E95-9194-5049-87A6-9BDD585CCA2B}"/>
              </a:ext>
            </a:extLst>
          </p:cNvPr>
          <p:cNvSpPr>
            <a:spLocks noGrp="1"/>
          </p:cNvSpPr>
          <p:nvPr>
            <p:ph type="title"/>
          </p:nvPr>
        </p:nvSpPr>
        <p:spPr/>
        <p:txBody>
          <a:bodyPr/>
          <a:lstStyle/>
          <a:p>
            <a:r>
              <a:rPr lang="en-US" dirty="0"/>
              <a:t>Preprints</a:t>
            </a:r>
          </a:p>
        </p:txBody>
      </p:sp>
      <p:sp>
        <p:nvSpPr>
          <p:cNvPr id="3" name="Text Placeholder 2">
            <a:extLst>
              <a:ext uri="{FF2B5EF4-FFF2-40B4-BE49-F238E27FC236}">
                <a16:creationId xmlns:a16="http://schemas.microsoft.com/office/drawing/2014/main" id="{B7570714-B673-DD45-B8D6-2F32A80FA900}"/>
              </a:ext>
            </a:extLst>
          </p:cNvPr>
          <p:cNvSpPr>
            <a:spLocks noGrp="1"/>
          </p:cNvSpPr>
          <p:nvPr>
            <p:ph type="body" sz="quarter" idx="10"/>
          </p:nvPr>
        </p:nvSpPr>
        <p:spPr>
          <a:xfrm>
            <a:off x="406400" y="1561261"/>
            <a:ext cx="5456518" cy="4386921"/>
          </a:xfrm>
        </p:spPr>
        <p:txBody>
          <a:bodyPr/>
          <a:lstStyle/>
          <a:p>
            <a:pPr marL="0" indent="0">
              <a:buNone/>
            </a:pPr>
            <a:r>
              <a:rPr lang="en-US" sz="2400" dirty="0"/>
              <a:t>To identify if a published report was preceded by a freely available preprint, we’re checking </a:t>
            </a:r>
            <a:r>
              <a:rPr lang="en-US" sz="2400" b="1" dirty="0"/>
              <a:t>Europe PMC </a:t>
            </a:r>
            <a:r>
              <a:rPr lang="en-US" sz="2400" dirty="0"/>
              <a:t>and </a:t>
            </a:r>
            <a:r>
              <a:rPr lang="en-US" sz="2400" b="1" dirty="0"/>
              <a:t>Google Scholar </a:t>
            </a:r>
            <a:r>
              <a:rPr lang="en-US" sz="2400" dirty="0"/>
              <a:t>for title and author matches.</a:t>
            </a:r>
          </a:p>
          <a:p>
            <a:pPr marL="0" indent="0">
              <a:buNone/>
            </a:pPr>
            <a:endParaRPr lang="en-US" dirty="0"/>
          </a:p>
        </p:txBody>
      </p:sp>
      <p:pic>
        <p:nvPicPr>
          <p:cNvPr id="5" name="Picture 4">
            <a:extLst>
              <a:ext uri="{FF2B5EF4-FFF2-40B4-BE49-F238E27FC236}">
                <a16:creationId xmlns:a16="http://schemas.microsoft.com/office/drawing/2014/main" id="{8FD67EAC-F5FA-654B-8CAA-C3C0E5D42DF9}"/>
              </a:ext>
            </a:extLst>
          </p:cNvPr>
          <p:cNvPicPr>
            <a:picLocks noChangeAspect="1"/>
          </p:cNvPicPr>
          <p:nvPr/>
        </p:nvPicPr>
        <p:blipFill>
          <a:blip r:embed="rId2"/>
          <a:stretch>
            <a:fillRect/>
          </a:stretch>
        </p:blipFill>
        <p:spPr>
          <a:xfrm>
            <a:off x="6329084" y="425572"/>
            <a:ext cx="5212443" cy="2802301"/>
          </a:xfrm>
          <a:prstGeom prst="rect">
            <a:avLst/>
          </a:prstGeom>
        </p:spPr>
      </p:pic>
      <p:pic>
        <p:nvPicPr>
          <p:cNvPr id="6" name="Picture 5">
            <a:extLst>
              <a:ext uri="{FF2B5EF4-FFF2-40B4-BE49-F238E27FC236}">
                <a16:creationId xmlns:a16="http://schemas.microsoft.com/office/drawing/2014/main" id="{95822CAC-075B-2A47-BFA5-83115177D750}"/>
              </a:ext>
            </a:extLst>
          </p:cNvPr>
          <p:cNvPicPr>
            <a:picLocks noChangeAspect="1"/>
          </p:cNvPicPr>
          <p:nvPr/>
        </p:nvPicPr>
        <p:blipFill>
          <a:blip r:embed="rId3"/>
          <a:stretch>
            <a:fillRect/>
          </a:stretch>
        </p:blipFill>
        <p:spPr>
          <a:xfrm>
            <a:off x="6171655" y="3630128"/>
            <a:ext cx="5708373" cy="1767114"/>
          </a:xfrm>
          <a:prstGeom prst="rect">
            <a:avLst/>
          </a:prstGeom>
        </p:spPr>
      </p:pic>
      <p:pic>
        <p:nvPicPr>
          <p:cNvPr id="8" name="Picture 7">
            <a:extLst>
              <a:ext uri="{FF2B5EF4-FFF2-40B4-BE49-F238E27FC236}">
                <a16:creationId xmlns:a16="http://schemas.microsoft.com/office/drawing/2014/main" id="{077EAC79-5956-B34A-BA6F-AD3EB1046651}"/>
              </a:ext>
            </a:extLst>
          </p:cNvPr>
          <p:cNvPicPr>
            <a:picLocks noChangeAspect="1"/>
          </p:cNvPicPr>
          <p:nvPr/>
        </p:nvPicPr>
        <p:blipFill>
          <a:blip r:embed="rId4"/>
          <a:stretch>
            <a:fillRect/>
          </a:stretch>
        </p:blipFill>
        <p:spPr>
          <a:xfrm>
            <a:off x="406400" y="3227873"/>
            <a:ext cx="5175731" cy="3489520"/>
          </a:xfrm>
          <a:prstGeom prst="rect">
            <a:avLst/>
          </a:prstGeom>
        </p:spPr>
      </p:pic>
    </p:spTree>
    <p:extLst>
      <p:ext uri="{BB962C8B-B14F-4D97-AF65-F5344CB8AC3E}">
        <p14:creationId xmlns:p14="http://schemas.microsoft.com/office/powerpoint/2010/main" val="275773959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4437C1B-980C-634C-AE7A-43F7447CB5BB}"/>
              </a:ext>
            </a:extLst>
          </p:cNvPr>
          <p:cNvGraphicFramePr>
            <a:graphicFrameLocks noGrp="1"/>
          </p:cNvGraphicFramePr>
          <p:nvPr>
            <p:extLst>
              <p:ext uri="{D42A27DB-BD31-4B8C-83A1-F6EECF244321}">
                <p14:modId xmlns:p14="http://schemas.microsoft.com/office/powerpoint/2010/main" val="3396118067"/>
              </p:ext>
            </p:extLst>
          </p:nvPr>
        </p:nvGraphicFramePr>
        <p:xfrm>
          <a:off x="1063357" y="1994297"/>
          <a:ext cx="3958094" cy="2869405"/>
        </p:xfrm>
        <a:graphic>
          <a:graphicData uri="http://schemas.openxmlformats.org/drawingml/2006/table">
            <a:tbl>
              <a:tblPr firstRow="1">
                <a:tableStyleId>{5C22544A-7EE6-4342-B048-85BDC9FD1C3A}</a:tableStyleId>
              </a:tblPr>
              <a:tblGrid>
                <a:gridCol w="2487145">
                  <a:extLst>
                    <a:ext uri="{9D8B030D-6E8A-4147-A177-3AD203B41FA5}">
                      <a16:colId xmlns:a16="http://schemas.microsoft.com/office/drawing/2014/main" val="1972142201"/>
                    </a:ext>
                  </a:extLst>
                </a:gridCol>
                <a:gridCol w="1470949">
                  <a:extLst>
                    <a:ext uri="{9D8B030D-6E8A-4147-A177-3AD203B41FA5}">
                      <a16:colId xmlns:a16="http://schemas.microsoft.com/office/drawing/2014/main" val="875737681"/>
                    </a:ext>
                  </a:extLst>
                </a:gridCol>
              </a:tblGrid>
              <a:tr h="464541">
                <a:tc>
                  <a:txBody>
                    <a:bodyPr/>
                    <a:lstStyle/>
                    <a:p>
                      <a:r>
                        <a:rPr lang="en-US" sz="2000" dirty="0">
                          <a:latin typeface="Source Sans Pro" panose="020B0503030403020204" pitchFamily="34" charset="0"/>
                          <a:ea typeface="Source Sans Pro" panose="020B0503030403020204" pitchFamily="34" charset="0"/>
                        </a:rPr>
                        <a:t>Preprinted</a:t>
                      </a:r>
                    </a:p>
                  </a:txBody>
                  <a:tcPr anchor="ctr"/>
                </a:tc>
                <a:tc>
                  <a:txBody>
                    <a:bodyPr/>
                    <a:lstStyle/>
                    <a:p>
                      <a:pPr algn="ctr"/>
                      <a:r>
                        <a:rPr lang="en-US" sz="2000" dirty="0">
                          <a:latin typeface="Source Sans Pro" panose="020B0503030403020204" pitchFamily="34" charset="0"/>
                          <a:ea typeface="Source Sans Pro" panose="020B0503030403020204" pitchFamily="34" charset="0"/>
                        </a:rPr>
                        <a:t>Number</a:t>
                      </a:r>
                    </a:p>
                  </a:txBody>
                  <a:tcPr anchor="ctr"/>
                </a:tc>
                <a:extLst>
                  <a:ext uri="{0D108BD9-81ED-4DB2-BD59-A6C34878D82A}">
                    <a16:rowId xmlns:a16="http://schemas.microsoft.com/office/drawing/2014/main" val="1290193401"/>
                  </a:ext>
                </a:extLst>
              </a:tr>
              <a:tr h="464541">
                <a:tc>
                  <a:txBody>
                    <a:bodyPr/>
                    <a:lstStyle/>
                    <a:p>
                      <a:r>
                        <a:rPr lang="en-US" sz="2000" b="1" dirty="0">
                          <a:latin typeface="Source Sans Pro" panose="020B0503030403020204" pitchFamily="34" charset="0"/>
                          <a:ea typeface="Source Sans Pro" panose="020B0503030403020204" pitchFamily="34" charset="0"/>
                        </a:rPr>
                        <a:t>Preprints Found</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b="1" dirty="0">
                          <a:latin typeface="Source Sans Pro" panose="020B0503030403020204" pitchFamily="34" charset="0"/>
                          <a:ea typeface="Source Sans Pro" panose="020B0503030403020204" pitchFamily="34" charset="0"/>
                        </a:rPr>
                        <a:t>23</a:t>
                      </a:r>
                    </a:p>
                  </a:txBody>
                  <a:tcPr anchor="ctr"/>
                </a:tc>
                <a:extLst>
                  <a:ext uri="{0D108BD9-81ED-4DB2-BD59-A6C34878D82A}">
                    <a16:rowId xmlns:a16="http://schemas.microsoft.com/office/drawing/2014/main" val="2991525465"/>
                  </a:ext>
                </a:extLst>
              </a:tr>
              <a:tr h="464541">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a:t>
                      </a:r>
                      <a:r>
                        <a:rPr lang="en-US" sz="2000" i="0" dirty="0" err="1">
                          <a:latin typeface="Source Sans Pro" panose="020B0503030403020204" pitchFamily="34" charset="0"/>
                          <a:ea typeface="Source Sans Pro" panose="020B0503030403020204" pitchFamily="34" charset="0"/>
                        </a:rPr>
                        <a:t>medRxiv</a:t>
                      </a:r>
                      <a:endParaRPr lang="en-US" sz="2000" i="0" dirty="0">
                        <a:latin typeface="Source Sans Pro" panose="020B0503030403020204" pitchFamily="34" charset="0"/>
                        <a:ea typeface="Source Sans Pro" panose="020B0503030403020204" pitchFamily="34" charset="0"/>
                      </a:endParaRP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13</a:t>
                      </a:r>
                    </a:p>
                  </a:txBody>
                  <a:tcPr anchor="ctr"/>
                </a:tc>
                <a:extLst>
                  <a:ext uri="{0D108BD9-81ED-4DB2-BD59-A6C34878D82A}">
                    <a16:rowId xmlns:a16="http://schemas.microsoft.com/office/drawing/2014/main" val="420608745"/>
                  </a:ext>
                </a:extLst>
              </a:tr>
              <a:tr h="464541">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Research Square</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6</a:t>
                      </a:r>
                    </a:p>
                  </a:txBody>
                  <a:tcPr anchor="ctr"/>
                </a:tc>
                <a:extLst>
                  <a:ext uri="{0D108BD9-81ED-4DB2-BD59-A6C34878D82A}">
                    <a16:rowId xmlns:a16="http://schemas.microsoft.com/office/drawing/2014/main" val="3144659587"/>
                  </a:ext>
                </a:extLst>
              </a:tr>
              <a:tr h="546700">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SSRN</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4</a:t>
                      </a:r>
                    </a:p>
                  </a:txBody>
                  <a:tcPr anchor="ctr"/>
                </a:tc>
                <a:extLst>
                  <a:ext uri="{0D108BD9-81ED-4DB2-BD59-A6C34878D82A}">
                    <a16:rowId xmlns:a16="http://schemas.microsoft.com/office/drawing/2014/main" val="2346997136"/>
                  </a:ext>
                </a:extLst>
              </a:tr>
              <a:tr h="464541">
                <a:tc>
                  <a:txBody>
                    <a:bodyPr/>
                    <a:lstStyle/>
                    <a:p>
                      <a:pPr marL="6350" indent="0">
                        <a:buFont typeface="Arial" panose="020B0604020202020204" pitchFamily="34" charset="0"/>
                        <a:buNone/>
                        <a:tabLst/>
                      </a:pPr>
                      <a:r>
                        <a:rPr lang="en-US" sz="2000" b="1" dirty="0">
                          <a:latin typeface="Source Sans Pro" panose="020B0503030403020204" pitchFamily="34" charset="0"/>
                          <a:ea typeface="Source Sans Pro" panose="020B0503030403020204" pitchFamily="34" charset="0"/>
                        </a:rPr>
                        <a:t>Not Found</a:t>
                      </a:r>
                    </a:p>
                  </a:txBody>
                  <a:tcPr anchor="ctr"/>
                </a:tc>
                <a:tc>
                  <a:txBody>
                    <a:bodyPr/>
                    <a:lstStyle/>
                    <a:p>
                      <a:pPr algn="ctr"/>
                      <a:r>
                        <a:rPr lang="en-US" sz="2000" b="1" dirty="0">
                          <a:latin typeface="Source Sans Pro" panose="020B0503030403020204" pitchFamily="34" charset="0"/>
                          <a:ea typeface="Source Sans Pro" panose="020B0503030403020204" pitchFamily="34" charset="0"/>
                        </a:rPr>
                        <a:t>77</a:t>
                      </a:r>
                    </a:p>
                  </a:txBody>
                  <a:tcPr anchor="ctr"/>
                </a:tc>
                <a:extLst>
                  <a:ext uri="{0D108BD9-81ED-4DB2-BD59-A6C34878D82A}">
                    <a16:rowId xmlns:a16="http://schemas.microsoft.com/office/drawing/2014/main" val="727935273"/>
                  </a:ext>
                </a:extLst>
              </a:tr>
            </a:tbl>
          </a:graphicData>
        </a:graphic>
      </p:graphicFrame>
      <p:pic>
        <p:nvPicPr>
          <p:cNvPr id="8" name="Picture 7" descr="A screenshot of a game&#10;&#10;Description automatically generated with medium confidence">
            <a:extLst>
              <a:ext uri="{FF2B5EF4-FFF2-40B4-BE49-F238E27FC236}">
                <a16:creationId xmlns:a16="http://schemas.microsoft.com/office/drawing/2014/main" id="{084D8170-EE27-8E40-906B-A911B311EF7E}"/>
              </a:ext>
            </a:extLst>
          </p:cNvPr>
          <p:cNvPicPr>
            <a:picLocks noChangeAspect="1"/>
          </p:cNvPicPr>
          <p:nvPr/>
        </p:nvPicPr>
        <p:blipFill>
          <a:blip r:embed="rId2"/>
          <a:stretch>
            <a:fillRect/>
          </a:stretch>
        </p:blipFill>
        <p:spPr>
          <a:xfrm>
            <a:off x="5629974" y="-1930831"/>
            <a:ext cx="4816744" cy="9633488"/>
          </a:xfrm>
          <a:prstGeom prst="rect">
            <a:avLst/>
          </a:prstGeom>
        </p:spPr>
      </p:pic>
    </p:spTree>
    <p:extLst>
      <p:ext uri="{BB962C8B-B14F-4D97-AF65-F5344CB8AC3E}">
        <p14:creationId xmlns:p14="http://schemas.microsoft.com/office/powerpoint/2010/main" val="379618213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B948-3F4B-664C-A7AF-87588E83ED34}"/>
              </a:ext>
            </a:extLst>
          </p:cNvPr>
          <p:cNvSpPr>
            <a:spLocks noGrp="1"/>
          </p:cNvSpPr>
          <p:nvPr>
            <p:ph type="title"/>
          </p:nvPr>
        </p:nvSpPr>
        <p:spPr/>
        <p:txBody>
          <a:bodyPr/>
          <a:lstStyle/>
          <a:p>
            <a:r>
              <a:rPr lang="en-US" dirty="0"/>
              <a:t>Data Availability</a:t>
            </a:r>
          </a:p>
        </p:txBody>
      </p:sp>
      <p:sp>
        <p:nvSpPr>
          <p:cNvPr id="3" name="Text Placeholder 2">
            <a:extLst>
              <a:ext uri="{FF2B5EF4-FFF2-40B4-BE49-F238E27FC236}">
                <a16:creationId xmlns:a16="http://schemas.microsoft.com/office/drawing/2014/main" id="{74A8D104-4201-5841-BA86-9AA9D2BF0AF1}"/>
              </a:ext>
            </a:extLst>
          </p:cNvPr>
          <p:cNvSpPr>
            <a:spLocks noGrp="1"/>
          </p:cNvSpPr>
          <p:nvPr>
            <p:ph type="body" sz="quarter" idx="10"/>
          </p:nvPr>
        </p:nvSpPr>
        <p:spPr>
          <a:xfrm>
            <a:off x="406400" y="1561260"/>
            <a:ext cx="5689600" cy="4386921"/>
          </a:xfrm>
        </p:spPr>
        <p:txBody>
          <a:bodyPr/>
          <a:lstStyle/>
          <a:p>
            <a:pPr marL="0" indent="0">
              <a:buNone/>
            </a:pPr>
            <a:r>
              <a:rPr lang="en-US" dirty="0"/>
              <a:t>To examine if, how, and where data is being shared, we’re extracting information from </a:t>
            </a:r>
            <a:r>
              <a:rPr lang="en-US" b="1" dirty="0"/>
              <a:t>data availability statements </a:t>
            </a:r>
            <a:r>
              <a:rPr lang="en-US" dirty="0"/>
              <a:t>attached to each paper.</a:t>
            </a:r>
          </a:p>
        </p:txBody>
      </p:sp>
    </p:spTree>
    <p:extLst>
      <p:ext uri="{BB962C8B-B14F-4D97-AF65-F5344CB8AC3E}">
        <p14:creationId xmlns:p14="http://schemas.microsoft.com/office/powerpoint/2010/main" val="3933462296"/>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B948-3F4B-664C-A7AF-87588E83ED34}"/>
              </a:ext>
            </a:extLst>
          </p:cNvPr>
          <p:cNvSpPr>
            <a:spLocks noGrp="1"/>
          </p:cNvSpPr>
          <p:nvPr>
            <p:ph type="title"/>
          </p:nvPr>
        </p:nvSpPr>
        <p:spPr/>
        <p:txBody>
          <a:bodyPr/>
          <a:lstStyle/>
          <a:p>
            <a:r>
              <a:rPr lang="en-US" dirty="0"/>
              <a:t>Data Availability</a:t>
            </a:r>
          </a:p>
        </p:txBody>
      </p:sp>
      <p:sp>
        <p:nvSpPr>
          <p:cNvPr id="3" name="Text Placeholder 2">
            <a:extLst>
              <a:ext uri="{FF2B5EF4-FFF2-40B4-BE49-F238E27FC236}">
                <a16:creationId xmlns:a16="http://schemas.microsoft.com/office/drawing/2014/main" id="{74A8D104-4201-5841-BA86-9AA9D2BF0AF1}"/>
              </a:ext>
            </a:extLst>
          </p:cNvPr>
          <p:cNvSpPr>
            <a:spLocks noGrp="1"/>
          </p:cNvSpPr>
          <p:nvPr>
            <p:ph type="body" sz="quarter" idx="10"/>
          </p:nvPr>
        </p:nvSpPr>
        <p:spPr>
          <a:xfrm>
            <a:off x="406400" y="1561260"/>
            <a:ext cx="5689600" cy="4386921"/>
          </a:xfrm>
        </p:spPr>
        <p:txBody>
          <a:bodyPr/>
          <a:lstStyle/>
          <a:p>
            <a:pPr marL="0" indent="0">
              <a:buNone/>
            </a:pPr>
            <a:r>
              <a:rPr lang="en-US" dirty="0"/>
              <a:t>To examine if, how, and where data is being share, we’re extracting information from </a:t>
            </a:r>
            <a:r>
              <a:rPr lang="en-US" b="1" dirty="0"/>
              <a:t>data availability statements </a:t>
            </a:r>
            <a:r>
              <a:rPr lang="en-US" dirty="0"/>
              <a:t>attached to each paper.</a:t>
            </a:r>
          </a:p>
        </p:txBody>
      </p:sp>
      <p:pic>
        <p:nvPicPr>
          <p:cNvPr id="4" name="Picture 3">
            <a:extLst>
              <a:ext uri="{FF2B5EF4-FFF2-40B4-BE49-F238E27FC236}">
                <a16:creationId xmlns:a16="http://schemas.microsoft.com/office/drawing/2014/main" id="{8829CCB0-7619-AC42-9F43-FB398E0D89CC}"/>
              </a:ext>
            </a:extLst>
          </p:cNvPr>
          <p:cNvPicPr>
            <a:picLocks noChangeAspect="1"/>
          </p:cNvPicPr>
          <p:nvPr/>
        </p:nvPicPr>
        <p:blipFill>
          <a:blip r:embed="rId2"/>
          <a:stretch>
            <a:fillRect/>
          </a:stretch>
        </p:blipFill>
        <p:spPr>
          <a:xfrm>
            <a:off x="388139" y="3754720"/>
            <a:ext cx="5726121" cy="2288721"/>
          </a:xfrm>
          <a:prstGeom prst="rect">
            <a:avLst/>
          </a:prstGeom>
        </p:spPr>
      </p:pic>
      <p:pic>
        <p:nvPicPr>
          <p:cNvPr id="5" name="Picture 4">
            <a:extLst>
              <a:ext uri="{FF2B5EF4-FFF2-40B4-BE49-F238E27FC236}">
                <a16:creationId xmlns:a16="http://schemas.microsoft.com/office/drawing/2014/main" id="{E90946BD-D0BB-4A49-9FDA-E5369277A134}"/>
              </a:ext>
            </a:extLst>
          </p:cNvPr>
          <p:cNvPicPr>
            <a:picLocks noChangeAspect="1"/>
          </p:cNvPicPr>
          <p:nvPr/>
        </p:nvPicPr>
        <p:blipFill>
          <a:blip r:embed="rId3"/>
          <a:stretch>
            <a:fillRect/>
          </a:stretch>
        </p:blipFill>
        <p:spPr>
          <a:xfrm>
            <a:off x="6114260" y="814559"/>
            <a:ext cx="5900458" cy="2288721"/>
          </a:xfrm>
          <a:prstGeom prst="rect">
            <a:avLst/>
          </a:prstGeom>
        </p:spPr>
      </p:pic>
      <p:pic>
        <p:nvPicPr>
          <p:cNvPr id="7" name="Picture 6">
            <a:extLst>
              <a:ext uri="{FF2B5EF4-FFF2-40B4-BE49-F238E27FC236}">
                <a16:creationId xmlns:a16="http://schemas.microsoft.com/office/drawing/2014/main" id="{32A8AE4D-C9D0-2741-80C8-1B9D88F66554}"/>
              </a:ext>
            </a:extLst>
          </p:cNvPr>
          <p:cNvPicPr>
            <a:picLocks noChangeAspect="1"/>
          </p:cNvPicPr>
          <p:nvPr/>
        </p:nvPicPr>
        <p:blipFill>
          <a:blip r:embed="rId4"/>
          <a:stretch>
            <a:fillRect/>
          </a:stretch>
        </p:blipFill>
        <p:spPr>
          <a:xfrm>
            <a:off x="6077740" y="4182508"/>
            <a:ext cx="5726121" cy="1555243"/>
          </a:xfrm>
          <a:prstGeom prst="rect">
            <a:avLst/>
          </a:prstGeom>
        </p:spPr>
      </p:pic>
    </p:spTree>
    <p:extLst>
      <p:ext uri="{BB962C8B-B14F-4D97-AF65-F5344CB8AC3E}">
        <p14:creationId xmlns:p14="http://schemas.microsoft.com/office/powerpoint/2010/main" val="172065578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AD50EA2-2C6C-1A48-BAAF-669E8FC58B57}"/>
              </a:ext>
            </a:extLst>
          </p:cNvPr>
          <p:cNvGraphicFramePr>
            <a:graphicFrameLocks noGrp="1"/>
          </p:cNvGraphicFramePr>
          <p:nvPr>
            <p:extLst>
              <p:ext uri="{D42A27DB-BD31-4B8C-83A1-F6EECF244321}">
                <p14:modId xmlns:p14="http://schemas.microsoft.com/office/powerpoint/2010/main" val="1094338729"/>
              </p:ext>
            </p:extLst>
          </p:nvPr>
        </p:nvGraphicFramePr>
        <p:xfrm>
          <a:off x="1257085" y="1384880"/>
          <a:ext cx="3958094" cy="3760222"/>
        </p:xfrm>
        <a:graphic>
          <a:graphicData uri="http://schemas.openxmlformats.org/drawingml/2006/table">
            <a:tbl>
              <a:tblPr firstRow="1">
                <a:tableStyleId>{5C22544A-7EE6-4342-B048-85BDC9FD1C3A}</a:tableStyleId>
              </a:tblPr>
              <a:tblGrid>
                <a:gridCol w="2487145">
                  <a:extLst>
                    <a:ext uri="{9D8B030D-6E8A-4147-A177-3AD203B41FA5}">
                      <a16:colId xmlns:a16="http://schemas.microsoft.com/office/drawing/2014/main" val="1972142201"/>
                    </a:ext>
                  </a:extLst>
                </a:gridCol>
                <a:gridCol w="1470949">
                  <a:extLst>
                    <a:ext uri="{9D8B030D-6E8A-4147-A177-3AD203B41FA5}">
                      <a16:colId xmlns:a16="http://schemas.microsoft.com/office/drawing/2014/main" val="875737681"/>
                    </a:ext>
                  </a:extLst>
                </a:gridCol>
              </a:tblGrid>
              <a:tr h="511336">
                <a:tc>
                  <a:txBody>
                    <a:bodyPr/>
                    <a:lstStyle/>
                    <a:p>
                      <a:r>
                        <a:rPr lang="en-US" sz="2000" dirty="0">
                          <a:latin typeface="Source Sans Pro" panose="020B0503030403020204" pitchFamily="34" charset="0"/>
                          <a:ea typeface="Source Sans Pro" panose="020B0503030403020204" pitchFamily="34" charset="0"/>
                        </a:rPr>
                        <a:t>Data Availability</a:t>
                      </a:r>
                    </a:p>
                  </a:txBody>
                  <a:tcPr anchor="ctr"/>
                </a:tc>
                <a:tc>
                  <a:txBody>
                    <a:bodyPr/>
                    <a:lstStyle/>
                    <a:p>
                      <a:pPr algn="ctr"/>
                      <a:r>
                        <a:rPr lang="en-US" sz="2000" dirty="0">
                          <a:latin typeface="Source Sans Pro" panose="020B0503030403020204" pitchFamily="34" charset="0"/>
                          <a:ea typeface="Source Sans Pro" panose="020B0503030403020204" pitchFamily="34" charset="0"/>
                        </a:rPr>
                        <a:t>Number</a:t>
                      </a:r>
                    </a:p>
                  </a:txBody>
                  <a:tcPr anchor="ctr"/>
                </a:tc>
                <a:extLst>
                  <a:ext uri="{0D108BD9-81ED-4DB2-BD59-A6C34878D82A}">
                    <a16:rowId xmlns:a16="http://schemas.microsoft.com/office/drawing/2014/main" val="1290193401"/>
                  </a:ext>
                </a:extLst>
              </a:tr>
              <a:tr h="511336">
                <a:tc>
                  <a:txBody>
                    <a:bodyPr/>
                    <a:lstStyle/>
                    <a:p>
                      <a:r>
                        <a:rPr lang="en-US" sz="2000" b="1" dirty="0">
                          <a:latin typeface="Source Sans Pro" panose="020B0503030403020204" pitchFamily="34" charset="0"/>
                          <a:ea typeface="Source Sans Pro" panose="020B0503030403020204" pitchFamily="34" charset="0"/>
                        </a:rPr>
                        <a:t>Statement Found</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b="1" dirty="0">
                          <a:latin typeface="Source Sans Pro" panose="020B0503030403020204" pitchFamily="34" charset="0"/>
                          <a:ea typeface="Source Sans Pro" panose="020B0503030403020204" pitchFamily="34" charset="0"/>
                        </a:rPr>
                        <a:t>53</a:t>
                      </a:r>
                    </a:p>
                  </a:txBody>
                  <a:tcPr anchor="ctr"/>
                </a:tc>
                <a:extLst>
                  <a:ext uri="{0D108BD9-81ED-4DB2-BD59-A6C34878D82A}">
                    <a16:rowId xmlns:a16="http://schemas.microsoft.com/office/drawing/2014/main" val="2991525465"/>
                  </a:ext>
                </a:extLst>
              </a:tr>
              <a:tr h="511336">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By request</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46</a:t>
                      </a:r>
                    </a:p>
                  </a:txBody>
                  <a:tcPr anchor="ctr"/>
                </a:tc>
                <a:extLst>
                  <a:ext uri="{0D108BD9-81ED-4DB2-BD59-A6C34878D82A}">
                    <a16:rowId xmlns:a16="http://schemas.microsoft.com/office/drawing/2014/main" val="420608745"/>
                  </a:ext>
                </a:extLst>
              </a:tr>
              <a:tr h="511336">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Paper</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3</a:t>
                      </a:r>
                    </a:p>
                  </a:txBody>
                  <a:tcPr anchor="ctr"/>
                </a:tc>
                <a:extLst>
                  <a:ext uri="{0D108BD9-81ED-4DB2-BD59-A6C34878D82A}">
                    <a16:rowId xmlns:a16="http://schemas.microsoft.com/office/drawing/2014/main" val="3144659587"/>
                  </a:ext>
                </a:extLst>
              </a:tr>
              <a:tr h="601771">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Repository</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2</a:t>
                      </a:r>
                    </a:p>
                  </a:txBody>
                  <a:tcPr anchor="ctr"/>
                </a:tc>
                <a:extLst>
                  <a:ext uri="{0D108BD9-81ED-4DB2-BD59-A6C34878D82A}">
                    <a16:rowId xmlns:a16="http://schemas.microsoft.com/office/drawing/2014/main" val="2346997136"/>
                  </a:ext>
                </a:extLst>
              </a:tr>
              <a:tr h="601771">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Paper + Request</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2</a:t>
                      </a:r>
                    </a:p>
                  </a:txBody>
                  <a:tcPr anchor="ctr"/>
                </a:tc>
                <a:extLst>
                  <a:ext uri="{0D108BD9-81ED-4DB2-BD59-A6C34878D82A}">
                    <a16:rowId xmlns:a16="http://schemas.microsoft.com/office/drawing/2014/main" val="648537807"/>
                  </a:ext>
                </a:extLst>
              </a:tr>
              <a:tr h="511336">
                <a:tc>
                  <a:txBody>
                    <a:bodyPr/>
                    <a:lstStyle/>
                    <a:p>
                      <a:pPr marL="6350" indent="0">
                        <a:buFont typeface="Arial" panose="020B0604020202020204" pitchFamily="34" charset="0"/>
                        <a:buNone/>
                        <a:tabLst/>
                      </a:pPr>
                      <a:r>
                        <a:rPr lang="en-US" sz="2000" b="1" dirty="0">
                          <a:latin typeface="Source Sans Pro" panose="020B0503030403020204" pitchFamily="34" charset="0"/>
                          <a:ea typeface="Source Sans Pro" panose="020B0503030403020204" pitchFamily="34" charset="0"/>
                        </a:rPr>
                        <a:t>Not Found</a:t>
                      </a:r>
                    </a:p>
                  </a:txBody>
                  <a:tcPr anchor="ctr"/>
                </a:tc>
                <a:tc>
                  <a:txBody>
                    <a:bodyPr/>
                    <a:lstStyle/>
                    <a:p>
                      <a:pPr algn="ctr"/>
                      <a:r>
                        <a:rPr lang="en-US" sz="2000" b="1" dirty="0">
                          <a:latin typeface="Source Sans Pro" panose="020B0503030403020204" pitchFamily="34" charset="0"/>
                          <a:ea typeface="Source Sans Pro" panose="020B0503030403020204" pitchFamily="34" charset="0"/>
                        </a:rPr>
                        <a:t>47</a:t>
                      </a:r>
                    </a:p>
                  </a:txBody>
                  <a:tcPr anchor="ctr"/>
                </a:tc>
                <a:extLst>
                  <a:ext uri="{0D108BD9-81ED-4DB2-BD59-A6C34878D82A}">
                    <a16:rowId xmlns:a16="http://schemas.microsoft.com/office/drawing/2014/main" val="727935273"/>
                  </a:ext>
                </a:extLst>
              </a:tr>
            </a:tbl>
          </a:graphicData>
        </a:graphic>
      </p:graphicFrame>
      <p:pic>
        <p:nvPicPr>
          <p:cNvPr id="11" name="Picture 10" descr="A screenshot of a computer&#10;&#10;Description automatically generated with medium confidence">
            <a:extLst>
              <a:ext uri="{FF2B5EF4-FFF2-40B4-BE49-F238E27FC236}">
                <a16:creationId xmlns:a16="http://schemas.microsoft.com/office/drawing/2014/main" id="{1A4919D1-6569-BC43-A606-0EC7C01FA306}"/>
              </a:ext>
            </a:extLst>
          </p:cNvPr>
          <p:cNvPicPr>
            <a:picLocks noChangeAspect="1"/>
          </p:cNvPicPr>
          <p:nvPr/>
        </p:nvPicPr>
        <p:blipFill>
          <a:blip r:embed="rId2"/>
          <a:stretch>
            <a:fillRect/>
          </a:stretch>
        </p:blipFill>
        <p:spPr>
          <a:xfrm>
            <a:off x="5870197" y="-1930831"/>
            <a:ext cx="4816744" cy="9633488"/>
          </a:xfrm>
          <a:prstGeom prst="rect">
            <a:avLst/>
          </a:prstGeom>
        </p:spPr>
      </p:pic>
    </p:spTree>
    <p:extLst>
      <p:ext uri="{BB962C8B-B14F-4D97-AF65-F5344CB8AC3E}">
        <p14:creationId xmlns:p14="http://schemas.microsoft.com/office/powerpoint/2010/main" val="3223102550"/>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B948-3F4B-664C-A7AF-87588E83ED34}"/>
              </a:ext>
            </a:extLst>
          </p:cNvPr>
          <p:cNvSpPr>
            <a:spLocks noGrp="1"/>
          </p:cNvSpPr>
          <p:nvPr>
            <p:ph type="title"/>
          </p:nvPr>
        </p:nvSpPr>
        <p:spPr/>
        <p:txBody>
          <a:bodyPr/>
          <a:lstStyle/>
          <a:p>
            <a:r>
              <a:rPr lang="en-US" dirty="0"/>
              <a:t>Registration and Protocols</a:t>
            </a:r>
          </a:p>
        </p:txBody>
      </p:sp>
      <p:sp>
        <p:nvSpPr>
          <p:cNvPr id="3" name="Text Placeholder 2">
            <a:extLst>
              <a:ext uri="{FF2B5EF4-FFF2-40B4-BE49-F238E27FC236}">
                <a16:creationId xmlns:a16="http://schemas.microsoft.com/office/drawing/2014/main" id="{74A8D104-4201-5841-BA86-9AA9D2BF0AF1}"/>
              </a:ext>
            </a:extLst>
          </p:cNvPr>
          <p:cNvSpPr>
            <a:spLocks noGrp="1"/>
          </p:cNvSpPr>
          <p:nvPr>
            <p:ph type="body" sz="quarter" idx="10"/>
          </p:nvPr>
        </p:nvSpPr>
        <p:spPr>
          <a:xfrm>
            <a:off x="406400" y="1453683"/>
            <a:ext cx="5689600" cy="4386921"/>
          </a:xfrm>
        </p:spPr>
        <p:txBody>
          <a:bodyPr/>
          <a:lstStyle/>
          <a:p>
            <a:pPr marL="0" indent="0">
              <a:buNone/>
            </a:pPr>
            <a:r>
              <a:rPr lang="en-US" dirty="0"/>
              <a:t>We are inspecting each paper to identify if (and where) any related trials are registered and if (and how) the full protocol is available.</a:t>
            </a:r>
          </a:p>
        </p:txBody>
      </p:sp>
      <p:pic>
        <p:nvPicPr>
          <p:cNvPr id="10" name="Picture 9" descr="A screenshot of a computer&#10;&#10;Description automatically generated with medium confidence">
            <a:extLst>
              <a:ext uri="{FF2B5EF4-FFF2-40B4-BE49-F238E27FC236}">
                <a16:creationId xmlns:a16="http://schemas.microsoft.com/office/drawing/2014/main" id="{578DC0F9-16AD-FE4B-A258-42BC39AA0438}"/>
              </a:ext>
            </a:extLst>
          </p:cNvPr>
          <p:cNvPicPr>
            <a:picLocks noChangeAspect="1"/>
          </p:cNvPicPr>
          <p:nvPr/>
        </p:nvPicPr>
        <p:blipFill>
          <a:blip r:embed="rId2"/>
          <a:stretch>
            <a:fillRect/>
          </a:stretch>
        </p:blipFill>
        <p:spPr>
          <a:xfrm>
            <a:off x="7542865" y="-616017"/>
            <a:ext cx="3852512" cy="7705023"/>
          </a:xfrm>
          <a:prstGeom prst="rect">
            <a:avLst/>
          </a:prstGeom>
        </p:spPr>
      </p:pic>
    </p:spTree>
    <p:extLst>
      <p:ext uri="{BB962C8B-B14F-4D97-AF65-F5344CB8AC3E}">
        <p14:creationId xmlns:p14="http://schemas.microsoft.com/office/powerpoint/2010/main" val="4195526632"/>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7764-0B9D-644C-B7C5-16BAF571FF34}"/>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08A14D69-3DBD-9D4D-AD80-52A5B27FE069}"/>
              </a:ext>
            </a:extLst>
          </p:cNvPr>
          <p:cNvSpPr>
            <a:spLocks noGrp="1"/>
          </p:cNvSpPr>
          <p:nvPr>
            <p:ph type="body" sz="quarter" idx="10"/>
          </p:nvPr>
        </p:nvSpPr>
        <p:spPr/>
        <p:txBody>
          <a:bodyPr>
            <a:noAutofit/>
          </a:bodyPr>
          <a:lstStyle/>
          <a:p>
            <a:r>
              <a:rPr lang="en-US" sz="2500" dirty="0"/>
              <a:t>After we complete data extraction, we will begin to look for trends and comparisons:</a:t>
            </a:r>
          </a:p>
          <a:p>
            <a:pPr lvl="1"/>
            <a:r>
              <a:rPr lang="en-US" sz="2500" dirty="0"/>
              <a:t>ICMJE Journals</a:t>
            </a:r>
          </a:p>
          <a:p>
            <a:pPr lvl="1"/>
            <a:r>
              <a:rPr lang="en-US" sz="2500" dirty="0"/>
              <a:t>Signatories of the </a:t>
            </a:r>
            <a:r>
              <a:rPr lang="en-US" sz="2500" dirty="0" err="1"/>
              <a:t>Wellcome</a:t>
            </a:r>
            <a:r>
              <a:rPr lang="en-US" sz="2500" dirty="0"/>
              <a:t> statement</a:t>
            </a:r>
          </a:p>
          <a:p>
            <a:pPr lvl="1"/>
            <a:r>
              <a:rPr lang="en-US" sz="2500" dirty="0"/>
              <a:t>Role of funding sources</a:t>
            </a:r>
          </a:p>
          <a:p>
            <a:pPr lvl="1"/>
            <a:endParaRPr lang="en-US" sz="2500" dirty="0"/>
          </a:p>
          <a:p>
            <a:r>
              <a:rPr lang="en-US" sz="2500" dirty="0"/>
              <a:t>We are committed to making our results and conclusions as open as possible. We will post a preprint describing our findings prior to publication. The data and code that underlie our analyses will be archived and published through the </a:t>
            </a:r>
            <a:r>
              <a:rPr lang="en-US" sz="2500" b="1" dirty="0"/>
              <a:t>Dryad Data Repository </a:t>
            </a:r>
            <a:r>
              <a:rPr lang="en-US" sz="2500" dirty="0"/>
              <a:t>and </a:t>
            </a:r>
            <a:r>
              <a:rPr lang="en-US" sz="2500" b="1" dirty="0" err="1"/>
              <a:t>Zenodo</a:t>
            </a:r>
            <a:r>
              <a:rPr lang="en-US" sz="2500" dirty="0"/>
              <a:t> respectively. Documentation and instructions for manuscript screening and data extraction will be made available via </a:t>
            </a:r>
            <a:r>
              <a:rPr lang="en-US" sz="2500" b="1" dirty="0" err="1"/>
              <a:t>Protocols.io</a:t>
            </a:r>
            <a:r>
              <a:rPr lang="en-US" sz="2500" dirty="0"/>
              <a:t>.</a:t>
            </a:r>
          </a:p>
          <a:p>
            <a:pPr marL="0" indent="0">
              <a:buNone/>
            </a:pPr>
            <a:br>
              <a:rPr lang="en-US" sz="2500" dirty="0"/>
            </a:br>
            <a:endParaRPr lang="en-US" sz="2500" dirty="0"/>
          </a:p>
        </p:txBody>
      </p:sp>
    </p:spTree>
    <p:extLst>
      <p:ext uri="{BB962C8B-B14F-4D97-AF65-F5344CB8AC3E}">
        <p14:creationId xmlns:p14="http://schemas.microsoft.com/office/powerpoint/2010/main" val="2168028167"/>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B10EA54-1A21-8544-B01F-0B3B569BFFA2}"/>
              </a:ext>
            </a:extLst>
          </p:cNvPr>
          <p:cNvGraphicFramePr>
            <a:graphicFrameLocks noGrp="1"/>
          </p:cNvGraphicFramePr>
          <p:nvPr>
            <p:extLst>
              <p:ext uri="{D42A27DB-BD31-4B8C-83A1-F6EECF244321}">
                <p14:modId xmlns:p14="http://schemas.microsoft.com/office/powerpoint/2010/main" val="3016955125"/>
              </p:ext>
            </p:extLst>
          </p:nvPr>
        </p:nvGraphicFramePr>
        <p:xfrm>
          <a:off x="3238948" y="2345167"/>
          <a:ext cx="5714104" cy="1005840"/>
        </p:xfrm>
        <a:graphic>
          <a:graphicData uri="http://schemas.openxmlformats.org/drawingml/2006/table">
            <a:tbl>
              <a:tblPr firstRow="1" bandRow="1">
                <a:tableStyleId>{2D5ABB26-0587-4C30-8999-92F81FD0307C}</a:tableStyleId>
              </a:tblPr>
              <a:tblGrid>
                <a:gridCol w="1646578">
                  <a:extLst>
                    <a:ext uri="{9D8B030D-6E8A-4147-A177-3AD203B41FA5}">
                      <a16:colId xmlns:a16="http://schemas.microsoft.com/office/drawing/2014/main" val="524080731"/>
                    </a:ext>
                  </a:extLst>
                </a:gridCol>
                <a:gridCol w="4067526">
                  <a:extLst>
                    <a:ext uri="{9D8B030D-6E8A-4147-A177-3AD203B41FA5}">
                      <a16:colId xmlns:a16="http://schemas.microsoft.com/office/drawing/2014/main" val="1837359880"/>
                    </a:ext>
                  </a:extLst>
                </a:gridCol>
              </a:tblGrid>
              <a:tr h="370840">
                <a:tc>
                  <a:txBody>
                    <a:bodyPr/>
                    <a:lstStyle/>
                    <a:p>
                      <a:r>
                        <a:rPr lang="en-US" sz="3000" b="1" dirty="0">
                          <a:latin typeface="Source Sans Pro" panose="020B0503030403020204" pitchFamily="34" charset="0"/>
                          <a:ea typeface="Source Sans Pro" panose="020B0503030403020204" pitchFamily="34" charset="0"/>
                        </a:rPr>
                        <a:t>Contact:</a:t>
                      </a:r>
                    </a:p>
                  </a:txBody>
                  <a:tcPr anchor="ctr"/>
                </a:tc>
                <a:tc>
                  <a:txBody>
                    <a:bodyPr/>
                    <a:lstStyle/>
                    <a:p>
                      <a:r>
                        <a:rPr lang="en-US" sz="3000" b="0" dirty="0">
                          <a:latin typeface="Source Sans Pro" panose="020B0503030403020204" pitchFamily="34" charset="0"/>
                          <a:ea typeface="Source Sans Pro" panose="020B0503030403020204" pitchFamily="34" charset="0"/>
                        </a:rPr>
                        <a:t>John </a:t>
                      </a:r>
                      <a:r>
                        <a:rPr lang="en-US" sz="3000" b="0" dirty="0" err="1">
                          <a:latin typeface="Source Sans Pro" panose="020B0503030403020204" pitchFamily="34" charset="0"/>
                          <a:ea typeface="Source Sans Pro" panose="020B0503030403020204" pitchFamily="34" charset="0"/>
                        </a:rPr>
                        <a:t>Borghi</a:t>
                      </a:r>
                      <a:endParaRPr lang="en-US" sz="3000" b="0" dirty="0">
                        <a:latin typeface="Source Sans Pro" panose="020B0503030403020204" pitchFamily="34" charset="0"/>
                        <a:ea typeface="Source Sans Pro" panose="020B0503030403020204" pitchFamily="34" charset="0"/>
                      </a:endParaRPr>
                    </a:p>
                    <a:p>
                      <a:r>
                        <a:rPr lang="en-US" sz="3000" b="0" dirty="0" err="1">
                          <a:latin typeface="Source Sans Pro" panose="020B0503030403020204" pitchFamily="34" charset="0"/>
                          <a:ea typeface="Source Sans Pro" panose="020B0503030403020204" pitchFamily="34" charset="0"/>
                        </a:rPr>
                        <a:t>Jborghi@stanford.edu</a:t>
                      </a:r>
                      <a:endParaRPr lang="en-US" sz="3000" b="0" dirty="0">
                        <a:latin typeface="Source Sans Pro" panose="020B0503030403020204" pitchFamily="34" charset="0"/>
                        <a:ea typeface="Source Sans Pro" panose="020B0503030403020204" pitchFamily="34" charset="0"/>
                      </a:endParaRPr>
                    </a:p>
                  </a:txBody>
                  <a:tcPr anchor="ctr"/>
                </a:tc>
                <a:extLst>
                  <a:ext uri="{0D108BD9-81ED-4DB2-BD59-A6C34878D82A}">
                    <a16:rowId xmlns:a16="http://schemas.microsoft.com/office/drawing/2014/main" val="2256178030"/>
                  </a:ext>
                </a:extLst>
              </a:tr>
            </a:tbl>
          </a:graphicData>
        </a:graphic>
      </p:graphicFrame>
      <p:sp>
        <p:nvSpPr>
          <p:cNvPr id="7" name="TextBox 6">
            <a:extLst>
              <a:ext uri="{FF2B5EF4-FFF2-40B4-BE49-F238E27FC236}">
                <a16:creationId xmlns:a16="http://schemas.microsoft.com/office/drawing/2014/main" id="{AE9B89AB-2329-2241-8720-C735AC8230F0}"/>
              </a:ext>
            </a:extLst>
          </p:cNvPr>
          <p:cNvSpPr txBox="1"/>
          <p:nvPr/>
        </p:nvSpPr>
        <p:spPr>
          <a:xfrm>
            <a:off x="2731938" y="5723069"/>
            <a:ext cx="6728124" cy="507831"/>
          </a:xfrm>
          <a:prstGeom prst="rect">
            <a:avLst/>
          </a:prstGeom>
          <a:noFill/>
        </p:spPr>
        <p:txBody>
          <a:bodyPr wrap="none" rtlCol="0">
            <a:spAutoFit/>
          </a:bodyPr>
          <a:lstStyle/>
          <a:p>
            <a:pPr>
              <a:lnSpc>
                <a:spcPct val="90000"/>
              </a:lnSpc>
            </a:pPr>
            <a:r>
              <a:rPr lang="en-US" sz="3000" dirty="0">
                <a:latin typeface="Source Sans Pro" panose="020B0503030403020204" pitchFamily="34" charset="0"/>
                <a:ea typeface="Source Sans Pro" panose="020B0503030403020204" pitchFamily="34" charset="0"/>
              </a:rPr>
              <a:t>Look for our preprint (and dataset) soon!</a:t>
            </a:r>
          </a:p>
        </p:txBody>
      </p:sp>
    </p:spTree>
    <p:extLst>
      <p:ext uri="{BB962C8B-B14F-4D97-AF65-F5344CB8AC3E}">
        <p14:creationId xmlns:p14="http://schemas.microsoft.com/office/powerpoint/2010/main" val="1228147740"/>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C61B-A7AF-0946-B91A-E8F09DBAFBF9}"/>
              </a:ext>
            </a:extLst>
          </p:cNvPr>
          <p:cNvSpPr>
            <a:spLocks noGrp="1"/>
          </p:cNvSpPr>
          <p:nvPr>
            <p:ph type="title"/>
          </p:nvPr>
        </p:nvSpPr>
        <p:spPr/>
        <p:txBody>
          <a:bodyPr/>
          <a:lstStyle/>
          <a:p>
            <a:r>
              <a:rPr lang="en-US" dirty="0"/>
              <a:t>Who we are</a:t>
            </a:r>
          </a:p>
        </p:txBody>
      </p:sp>
      <p:pic>
        <p:nvPicPr>
          <p:cNvPr id="8" name="Picture 7">
            <a:extLst>
              <a:ext uri="{FF2B5EF4-FFF2-40B4-BE49-F238E27FC236}">
                <a16:creationId xmlns:a16="http://schemas.microsoft.com/office/drawing/2014/main" id="{8D34B946-4534-D64B-A22D-E42B0F5FC5FB}"/>
              </a:ext>
            </a:extLst>
          </p:cNvPr>
          <p:cNvPicPr>
            <a:picLocks noChangeAspect="1"/>
          </p:cNvPicPr>
          <p:nvPr/>
        </p:nvPicPr>
        <p:blipFill rotWithShape="1">
          <a:blip r:embed="rId2"/>
          <a:srcRect l="4872" t="14592" r="9251" b="21001"/>
          <a:stretch/>
        </p:blipFill>
        <p:spPr>
          <a:xfrm>
            <a:off x="5441033" y="1450694"/>
            <a:ext cx="1309931" cy="1309931"/>
          </a:xfrm>
          <a:prstGeom prst="rect">
            <a:avLst/>
          </a:prstGeom>
        </p:spPr>
      </p:pic>
      <p:pic>
        <p:nvPicPr>
          <p:cNvPr id="9" name="Picture 8">
            <a:extLst>
              <a:ext uri="{FF2B5EF4-FFF2-40B4-BE49-F238E27FC236}">
                <a16:creationId xmlns:a16="http://schemas.microsoft.com/office/drawing/2014/main" id="{BB51570C-FD57-F048-AC0A-0C8D5659D518}"/>
              </a:ext>
            </a:extLst>
          </p:cNvPr>
          <p:cNvPicPr>
            <a:picLocks noChangeAspect="1"/>
          </p:cNvPicPr>
          <p:nvPr/>
        </p:nvPicPr>
        <p:blipFill rotWithShape="1">
          <a:blip r:embed="rId3"/>
          <a:srcRect t="7080" r="7519" b="438"/>
          <a:stretch/>
        </p:blipFill>
        <p:spPr>
          <a:xfrm>
            <a:off x="5451227" y="2880950"/>
            <a:ext cx="1309931" cy="1309932"/>
          </a:xfrm>
          <a:prstGeom prst="rect">
            <a:avLst/>
          </a:prstGeom>
        </p:spPr>
      </p:pic>
      <p:pic>
        <p:nvPicPr>
          <p:cNvPr id="11" name="Picture 10">
            <a:extLst>
              <a:ext uri="{FF2B5EF4-FFF2-40B4-BE49-F238E27FC236}">
                <a16:creationId xmlns:a16="http://schemas.microsoft.com/office/drawing/2014/main" id="{E245A29C-C782-A042-A7F9-AF1A9EE0006D}"/>
              </a:ext>
            </a:extLst>
          </p:cNvPr>
          <p:cNvPicPr>
            <a:picLocks noChangeAspect="1"/>
          </p:cNvPicPr>
          <p:nvPr/>
        </p:nvPicPr>
        <p:blipFill rotWithShape="1">
          <a:blip r:embed="rId4"/>
          <a:srcRect l="29017" t="18576" r="28046" b="25493"/>
          <a:stretch/>
        </p:blipFill>
        <p:spPr>
          <a:xfrm>
            <a:off x="588330" y="2880950"/>
            <a:ext cx="1309931" cy="1315028"/>
          </a:xfrm>
          <a:prstGeom prst="rect">
            <a:avLst/>
          </a:prstGeom>
        </p:spPr>
      </p:pic>
      <p:pic>
        <p:nvPicPr>
          <p:cNvPr id="13" name="Picture 12" descr="A picture containing person, tree&#10;&#10;Description automatically generated">
            <a:extLst>
              <a:ext uri="{FF2B5EF4-FFF2-40B4-BE49-F238E27FC236}">
                <a16:creationId xmlns:a16="http://schemas.microsoft.com/office/drawing/2014/main" id="{71F5427C-8DC5-0949-94D1-B43EEFDA72FC}"/>
              </a:ext>
            </a:extLst>
          </p:cNvPr>
          <p:cNvPicPr>
            <a:picLocks noChangeAspect="1"/>
          </p:cNvPicPr>
          <p:nvPr/>
        </p:nvPicPr>
        <p:blipFill rotWithShape="1">
          <a:blip r:embed="rId5"/>
          <a:srcRect l="16516" t="16366" r="36861" b="13700"/>
          <a:stretch/>
        </p:blipFill>
        <p:spPr>
          <a:xfrm rot="5400000">
            <a:off x="578136" y="1450694"/>
            <a:ext cx="1309931" cy="1309931"/>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51487F0C-82D9-B145-A8CE-A076F5820A52}"/>
              </a:ext>
            </a:extLst>
          </p:cNvPr>
          <p:cNvPicPr>
            <a:picLocks noChangeAspect="1"/>
          </p:cNvPicPr>
          <p:nvPr/>
        </p:nvPicPr>
        <p:blipFill rotWithShape="1">
          <a:blip r:embed="rId6"/>
          <a:srcRect l="17578" t="9802" r="17132" b="10985"/>
          <a:stretch/>
        </p:blipFill>
        <p:spPr>
          <a:xfrm>
            <a:off x="5441033" y="4385558"/>
            <a:ext cx="1309931" cy="1311646"/>
          </a:xfrm>
          <a:prstGeom prst="rect">
            <a:avLst/>
          </a:prstGeom>
        </p:spPr>
      </p:pic>
      <p:sp>
        <p:nvSpPr>
          <p:cNvPr id="16" name="TextBox 15">
            <a:extLst>
              <a:ext uri="{FF2B5EF4-FFF2-40B4-BE49-F238E27FC236}">
                <a16:creationId xmlns:a16="http://schemas.microsoft.com/office/drawing/2014/main" id="{21249FF8-4089-AC49-834A-1B941C7BFE08}"/>
              </a:ext>
            </a:extLst>
          </p:cNvPr>
          <p:cNvSpPr txBox="1"/>
          <p:nvPr/>
        </p:nvSpPr>
        <p:spPr>
          <a:xfrm>
            <a:off x="2129028" y="1817118"/>
            <a:ext cx="2978701" cy="577081"/>
          </a:xfrm>
          <a:prstGeom prst="rect">
            <a:avLst/>
          </a:prstGeom>
          <a:noFill/>
        </p:spPr>
        <p:txBody>
          <a:bodyPr wrap="none" rtlCol="0">
            <a:spAutoFit/>
          </a:bodyPr>
          <a:lstStyle/>
          <a:p>
            <a:pPr>
              <a:lnSpc>
                <a:spcPct val="90000"/>
              </a:lnSpc>
            </a:pPr>
            <a:r>
              <a:rPr lang="en-US" sz="2000" b="1" dirty="0">
                <a:latin typeface="Source Sans Pro" panose="020B0503030403020204" pitchFamily="34" charset="0"/>
                <a:ea typeface="Source Sans Pro" panose="020B0503030403020204" pitchFamily="34" charset="0"/>
              </a:rPr>
              <a:t>John </a:t>
            </a:r>
            <a:r>
              <a:rPr lang="en-US" sz="2000" b="1" dirty="0" err="1">
                <a:latin typeface="Source Sans Pro" panose="020B0503030403020204" pitchFamily="34" charset="0"/>
                <a:ea typeface="Source Sans Pro" panose="020B0503030403020204" pitchFamily="34" charset="0"/>
              </a:rPr>
              <a:t>Borghi</a:t>
            </a:r>
            <a:r>
              <a:rPr lang="en-US" sz="2000" b="1" dirty="0">
                <a:latin typeface="Source Sans Pro" panose="020B0503030403020204" pitchFamily="34" charset="0"/>
                <a:ea typeface="Source Sans Pro" panose="020B0503030403020204" pitchFamily="34" charset="0"/>
              </a:rPr>
              <a:t>, PhD</a:t>
            </a:r>
          </a:p>
          <a:p>
            <a:pPr>
              <a:lnSpc>
                <a:spcPct val="90000"/>
              </a:lnSpc>
            </a:pPr>
            <a:r>
              <a:rPr lang="en-US" sz="1500" dirty="0">
                <a:latin typeface="Source Sans Pro" panose="020B0503030403020204" pitchFamily="34" charset="0"/>
                <a:ea typeface="Source Sans Pro" panose="020B0503030403020204" pitchFamily="34" charset="0"/>
              </a:rPr>
              <a:t>Manager, Research and Instruction</a:t>
            </a:r>
          </a:p>
        </p:txBody>
      </p:sp>
      <p:sp>
        <p:nvSpPr>
          <p:cNvPr id="17" name="TextBox 16">
            <a:extLst>
              <a:ext uri="{FF2B5EF4-FFF2-40B4-BE49-F238E27FC236}">
                <a16:creationId xmlns:a16="http://schemas.microsoft.com/office/drawing/2014/main" id="{29DB7297-9D73-F74A-9397-A34378D9F3B6}"/>
              </a:ext>
            </a:extLst>
          </p:cNvPr>
          <p:cNvSpPr txBox="1"/>
          <p:nvPr/>
        </p:nvSpPr>
        <p:spPr>
          <a:xfrm>
            <a:off x="2119527" y="3247375"/>
            <a:ext cx="2218877" cy="577081"/>
          </a:xfrm>
          <a:prstGeom prst="rect">
            <a:avLst/>
          </a:prstGeom>
          <a:noFill/>
        </p:spPr>
        <p:txBody>
          <a:bodyPr wrap="none" rtlCol="0">
            <a:spAutoFit/>
          </a:bodyPr>
          <a:lstStyle/>
          <a:p>
            <a:pPr>
              <a:lnSpc>
                <a:spcPct val="90000"/>
              </a:lnSpc>
            </a:pPr>
            <a:r>
              <a:rPr lang="en-US" sz="2000" b="1" dirty="0">
                <a:latin typeface="Source Sans Pro" panose="020B0503030403020204" pitchFamily="34" charset="0"/>
                <a:ea typeface="Source Sans Pro" panose="020B0503030403020204" pitchFamily="34" charset="0"/>
              </a:rPr>
              <a:t>Cheyenne Payne</a:t>
            </a:r>
          </a:p>
          <a:p>
            <a:pPr>
              <a:lnSpc>
                <a:spcPct val="90000"/>
              </a:lnSpc>
            </a:pPr>
            <a:r>
              <a:rPr lang="en-US" sz="1500" dirty="0" err="1">
                <a:latin typeface="Source Sans Pro" panose="020B0503030403020204" pitchFamily="34" charset="0"/>
                <a:ea typeface="Source Sans Pro" panose="020B0503030403020204" pitchFamily="34" charset="0"/>
              </a:rPr>
              <a:t>Bioinformationist</a:t>
            </a:r>
            <a:r>
              <a:rPr lang="en-US" sz="1500" dirty="0">
                <a:latin typeface="Source Sans Pro" panose="020B0503030403020204" pitchFamily="34" charset="0"/>
                <a:ea typeface="Source Sans Pro" panose="020B0503030403020204" pitchFamily="34" charset="0"/>
              </a:rPr>
              <a:t> Liaison</a:t>
            </a:r>
          </a:p>
        </p:txBody>
      </p:sp>
      <p:sp>
        <p:nvSpPr>
          <p:cNvPr id="18" name="TextBox 17">
            <a:extLst>
              <a:ext uri="{FF2B5EF4-FFF2-40B4-BE49-F238E27FC236}">
                <a16:creationId xmlns:a16="http://schemas.microsoft.com/office/drawing/2014/main" id="{C06BE0A1-8FB0-424A-8B85-9F708ACAC431}"/>
              </a:ext>
            </a:extLst>
          </p:cNvPr>
          <p:cNvSpPr txBox="1"/>
          <p:nvPr/>
        </p:nvSpPr>
        <p:spPr>
          <a:xfrm>
            <a:off x="6991925" y="1851742"/>
            <a:ext cx="3225563" cy="577081"/>
          </a:xfrm>
          <a:prstGeom prst="rect">
            <a:avLst/>
          </a:prstGeom>
          <a:noFill/>
        </p:spPr>
        <p:txBody>
          <a:bodyPr wrap="none" rtlCol="0">
            <a:spAutoFit/>
          </a:bodyPr>
          <a:lstStyle/>
          <a:p>
            <a:pPr>
              <a:lnSpc>
                <a:spcPct val="90000"/>
              </a:lnSpc>
            </a:pPr>
            <a:r>
              <a:rPr lang="en-US" sz="2000" b="1" dirty="0">
                <a:latin typeface="Source Sans Pro" panose="020B0503030403020204" pitchFamily="34" charset="0"/>
                <a:ea typeface="Source Sans Pro" panose="020B0503030403020204" pitchFamily="34" charset="0"/>
              </a:rPr>
              <a:t>Christopher Stave, MLS</a:t>
            </a:r>
          </a:p>
          <a:p>
            <a:pPr>
              <a:lnSpc>
                <a:spcPct val="90000"/>
              </a:lnSpc>
            </a:pPr>
            <a:r>
              <a:rPr lang="en-US" sz="1500" dirty="0">
                <a:latin typeface="Source Sans Pro" panose="020B0503030403020204" pitchFamily="34" charset="0"/>
                <a:ea typeface="Source Sans Pro" panose="020B0503030403020204" pitchFamily="34" charset="0"/>
              </a:rPr>
              <a:t>Graduate Medical Education Librarian</a:t>
            </a:r>
          </a:p>
        </p:txBody>
      </p:sp>
      <p:sp>
        <p:nvSpPr>
          <p:cNvPr id="19" name="TextBox 18">
            <a:extLst>
              <a:ext uri="{FF2B5EF4-FFF2-40B4-BE49-F238E27FC236}">
                <a16:creationId xmlns:a16="http://schemas.microsoft.com/office/drawing/2014/main" id="{4B172078-D132-5E4F-A540-EBA5F3DC11A8}"/>
              </a:ext>
            </a:extLst>
          </p:cNvPr>
          <p:cNvSpPr txBox="1"/>
          <p:nvPr/>
        </p:nvSpPr>
        <p:spPr>
          <a:xfrm>
            <a:off x="6991925" y="3282000"/>
            <a:ext cx="3781805" cy="577081"/>
          </a:xfrm>
          <a:prstGeom prst="rect">
            <a:avLst/>
          </a:prstGeom>
          <a:noFill/>
        </p:spPr>
        <p:txBody>
          <a:bodyPr wrap="none" rtlCol="0">
            <a:spAutoFit/>
          </a:bodyPr>
          <a:lstStyle/>
          <a:p>
            <a:pPr>
              <a:lnSpc>
                <a:spcPct val="90000"/>
              </a:lnSpc>
            </a:pPr>
            <a:r>
              <a:rPr lang="en-US" sz="2000" b="1" dirty="0">
                <a:latin typeface="Source Sans Pro" panose="020B0503030403020204" pitchFamily="34" charset="0"/>
                <a:ea typeface="Source Sans Pro" panose="020B0503030403020204" pitchFamily="34" charset="0"/>
              </a:rPr>
              <a:t>Connie Wong, MLIS, MPVM, DVM</a:t>
            </a:r>
          </a:p>
          <a:p>
            <a:pPr>
              <a:lnSpc>
                <a:spcPct val="90000"/>
              </a:lnSpc>
            </a:pPr>
            <a:r>
              <a:rPr lang="en-US" sz="1500" dirty="0">
                <a:latin typeface="Source Sans Pro" panose="020B0503030403020204" pitchFamily="34" charset="0"/>
                <a:ea typeface="Source Sans Pro" panose="020B0503030403020204" pitchFamily="34" charset="0"/>
              </a:rPr>
              <a:t>Medical Education Librarian</a:t>
            </a:r>
          </a:p>
        </p:txBody>
      </p:sp>
      <p:sp>
        <p:nvSpPr>
          <p:cNvPr id="20" name="TextBox 19">
            <a:extLst>
              <a:ext uri="{FF2B5EF4-FFF2-40B4-BE49-F238E27FC236}">
                <a16:creationId xmlns:a16="http://schemas.microsoft.com/office/drawing/2014/main" id="{A6CB84B1-5BEE-7545-BF2E-8473CF0F8C62}"/>
              </a:ext>
            </a:extLst>
          </p:cNvPr>
          <p:cNvSpPr txBox="1"/>
          <p:nvPr/>
        </p:nvSpPr>
        <p:spPr>
          <a:xfrm>
            <a:off x="6991925" y="4751982"/>
            <a:ext cx="3068469" cy="577081"/>
          </a:xfrm>
          <a:prstGeom prst="rect">
            <a:avLst/>
          </a:prstGeom>
          <a:noFill/>
        </p:spPr>
        <p:txBody>
          <a:bodyPr wrap="none" rtlCol="0">
            <a:spAutoFit/>
          </a:bodyPr>
          <a:lstStyle/>
          <a:p>
            <a:pPr>
              <a:lnSpc>
                <a:spcPct val="90000"/>
              </a:lnSpc>
            </a:pPr>
            <a:r>
              <a:rPr lang="en-US" sz="2000" b="1" dirty="0">
                <a:latin typeface="Source Sans Pro" panose="020B0503030403020204" pitchFamily="34" charset="0"/>
                <a:ea typeface="Source Sans Pro" panose="020B0503030403020204" pitchFamily="34" charset="0"/>
              </a:rPr>
              <a:t>Amanda Woodward, MLIS</a:t>
            </a:r>
          </a:p>
          <a:p>
            <a:pPr>
              <a:lnSpc>
                <a:spcPct val="90000"/>
              </a:lnSpc>
            </a:pPr>
            <a:r>
              <a:rPr lang="en-US" sz="1500" dirty="0">
                <a:latin typeface="Source Sans Pro" panose="020B0503030403020204" pitchFamily="34" charset="0"/>
                <a:ea typeface="Source Sans Pro" panose="020B0503030403020204" pitchFamily="34" charset="0"/>
              </a:rPr>
              <a:t>Web Services Librarian</a:t>
            </a:r>
          </a:p>
        </p:txBody>
      </p:sp>
      <p:sp>
        <p:nvSpPr>
          <p:cNvPr id="22" name="TextBox 21">
            <a:extLst>
              <a:ext uri="{FF2B5EF4-FFF2-40B4-BE49-F238E27FC236}">
                <a16:creationId xmlns:a16="http://schemas.microsoft.com/office/drawing/2014/main" id="{5CEE3CDF-F1AE-8747-98F2-36429858F843}"/>
              </a:ext>
            </a:extLst>
          </p:cNvPr>
          <p:cNvSpPr txBox="1"/>
          <p:nvPr/>
        </p:nvSpPr>
        <p:spPr>
          <a:xfrm>
            <a:off x="2129028" y="4751982"/>
            <a:ext cx="3105337" cy="577081"/>
          </a:xfrm>
          <a:prstGeom prst="rect">
            <a:avLst/>
          </a:prstGeom>
          <a:noFill/>
        </p:spPr>
        <p:txBody>
          <a:bodyPr wrap="none" rtlCol="0">
            <a:spAutoFit/>
          </a:bodyPr>
          <a:lstStyle/>
          <a:p>
            <a:pPr>
              <a:lnSpc>
                <a:spcPct val="90000"/>
              </a:lnSpc>
            </a:pPr>
            <a:r>
              <a:rPr lang="en-US" sz="2000" b="1" dirty="0">
                <a:latin typeface="Source Sans Pro" panose="020B0503030403020204" pitchFamily="34" charset="0"/>
                <a:ea typeface="Source Sans Pro" panose="020B0503030403020204" pitchFamily="34" charset="0"/>
              </a:rPr>
              <a:t>Lily Ren, MI</a:t>
            </a:r>
          </a:p>
          <a:p>
            <a:pPr>
              <a:lnSpc>
                <a:spcPct val="90000"/>
              </a:lnSpc>
            </a:pPr>
            <a:r>
              <a:rPr lang="en-US" sz="1500" dirty="0">
                <a:latin typeface="Source Sans Pro" panose="020B0503030403020204" pitchFamily="34" charset="0"/>
                <a:ea typeface="Source Sans Pro" panose="020B0503030403020204" pitchFamily="34" charset="0"/>
              </a:rPr>
              <a:t>Research Communications Librarian</a:t>
            </a:r>
          </a:p>
        </p:txBody>
      </p:sp>
      <p:pic>
        <p:nvPicPr>
          <p:cNvPr id="3" name="Picture 2">
            <a:extLst>
              <a:ext uri="{FF2B5EF4-FFF2-40B4-BE49-F238E27FC236}">
                <a16:creationId xmlns:a16="http://schemas.microsoft.com/office/drawing/2014/main" id="{F7384ACA-6664-3749-9066-D38A801EF516}"/>
              </a:ext>
            </a:extLst>
          </p:cNvPr>
          <p:cNvPicPr>
            <a:picLocks noChangeAspect="1"/>
          </p:cNvPicPr>
          <p:nvPr/>
        </p:nvPicPr>
        <p:blipFill rotWithShape="1">
          <a:blip r:embed="rId7"/>
          <a:srcRect l="6970" t="13081" r="6901" b="22483"/>
          <a:stretch/>
        </p:blipFill>
        <p:spPr>
          <a:xfrm>
            <a:off x="577169" y="4385558"/>
            <a:ext cx="1311864" cy="1309931"/>
          </a:xfrm>
          <a:prstGeom prst="rect">
            <a:avLst/>
          </a:prstGeom>
        </p:spPr>
      </p:pic>
    </p:spTree>
    <p:extLst>
      <p:ext uri="{BB962C8B-B14F-4D97-AF65-F5344CB8AC3E}">
        <p14:creationId xmlns:p14="http://schemas.microsoft.com/office/powerpoint/2010/main" val="744046007"/>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0039-14B0-7A42-958C-F51D1BB2766E}"/>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A3538BF7-5443-A449-89A8-BB1DCB191780}"/>
              </a:ext>
            </a:extLst>
          </p:cNvPr>
          <p:cNvSpPr>
            <a:spLocks noGrp="1"/>
          </p:cNvSpPr>
          <p:nvPr>
            <p:ph type="body" sz="quarter" idx="10"/>
          </p:nvPr>
        </p:nvSpPr>
        <p:spPr/>
        <p:txBody>
          <a:bodyPr>
            <a:normAutofit/>
          </a:bodyPr>
          <a:lstStyle/>
          <a:p>
            <a:pPr marL="0" indent="0">
              <a:buNone/>
            </a:pPr>
            <a:r>
              <a:rPr lang="en-US" sz="2200" b="1" dirty="0"/>
              <a:t>Open science </a:t>
            </a:r>
            <a:r>
              <a:rPr lang="en-US" sz="2200" dirty="0"/>
              <a:t>is an umbrella term that covers a broad array of efforts aimed at ensuring that that scientific research is accessible and transparent.</a:t>
            </a:r>
          </a:p>
          <a:p>
            <a:pPr marL="0" indent="0">
              <a:buNone/>
            </a:pPr>
            <a:endParaRPr lang="en-US" sz="1000" dirty="0"/>
          </a:p>
          <a:p>
            <a:pPr marL="0" indent="0">
              <a:buNone/>
            </a:pPr>
            <a:r>
              <a:rPr lang="en-US" sz="2200" dirty="0"/>
              <a:t>Related practices exist along a continuum of openness and an individual research effort can be “open” along multiple dimensions:</a:t>
            </a:r>
          </a:p>
          <a:p>
            <a:r>
              <a:rPr lang="en-US" sz="2200" dirty="0"/>
              <a:t>Accessibility of publications (for both readers and computational tools)</a:t>
            </a:r>
          </a:p>
          <a:p>
            <a:r>
              <a:rPr lang="en-US" sz="2200" dirty="0"/>
              <a:t>Availability of datasets, code, and other research materials.</a:t>
            </a:r>
          </a:p>
          <a:p>
            <a:r>
              <a:rPr lang="en-US" sz="2200" dirty="0"/>
              <a:t>Application of strategies like (pre-)registration and protocol sharing that are aimed at increasing transparency for project aims, methods, and results.</a:t>
            </a:r>
          </a:p>
          <a:p>
            <a:pPr marL="0" indent="0">
              <a:buNone/>
            </a:pPr>
            <a:endParaRPr lang="en-US" sz="2200" dirty="0"/>
          </a:p>
        </p:txBody>
      </p:sp>
    </p:spTree>
    <p:extLst>
      <p:ext uri="{BB962C8B-B14F-4D97-AF65-F5344CB8AC3E}">
        <p14:creationId xmlns:p14="http://schemas.microsoft.com/office/powerpoint/2010/main" val="3862695030"/>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F90E-EC23-B540-B562-B95973F61F47}"/>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59C0C37C-1C33-7A4E-80EC-D6F8308D3989}"/>
              </a:ext>
            </a:extLst>
          </p:cNvPr>
          <p:cNvSpPr>
            <a:spLocks noGrp="1"/>
          </p:cNvSpPr>
          <p:nvPr>
            <p:ph type="body" sz="quarter" idx="10"/>
          </p:nvPr>
        </p:nvSpPr>
        <p:spPr>
          <a:xfrm>
            <a:off x="406400" y="1561260"/>
            <a:ext cx="11379200" cy="4721206"/>
          </a:xfrm>
        </p:spPr>
        <p:txBody>
          <a:bodyPr>
            <a:normAutofit/>
          </a:bodyPr>
          <a:lstStyle/>
          <a:p>
            <a:pPr marL="0" indent="0">
              <a:buNone/>
            </a:pPr>
            <a:r>
              <a:rPr lang="en-US" sz="2200" dirty="0"/>
              <a:t>Since the onset of the pandemic, there have been a wide variety of calls and initiatives to make sure that COVID-19-related publications, datasets, and other resources are broadly available.</a:t>
            </a:r>
          </a:p>
          <a:p>
            <a:pPr marL="0" indent="0">
              <a:buNone/>
            </a:pPr>
            <a:endParaRPr lang="en-US" sz="1000" dirty="0"/>
          </a:p>
          <a:p>
            <a:pPr marL="0" indent="0">
              <a:buNone/>
            </a:pPr>
            <a:r>
              <a:rPr lang="en-US" sz="2200" b="1" dirty="0"/>
              <a:t>For example:</a:t>
            </a:r>
          </a:p>
          <a:p>
            <a:r>
              <a:rPr lang="en-US" sz="2200" dirty="0"/>
              <a:t>The </a:t>
            </a:r>
            <a:r>
              <a:rPr lang="en-US" sz="2200" dirty="0" err="1"/>
              <a:t>Wellcome</a:t>
            </a:r>
            <a:r>
              <a:rPr lang="en-US" sz="2200" dirty="0"/>
              <a:t> statement on data sharing during public health emergencies</a:t>
            </a:r>
          </a:p>
          <a:p>
            <a:r>
              <a:rPr lang="en-US" sz="2200" dirty="0"/>
              <a:t>The Public Health Emergency COVID-19 Initiative</a:t>
            </a:r>
          </a:p>
          <a:p>
            <a:endParaRPr lang="en-US" sz="1000" dirty="0"/>
          </a:p>
          <a:p>
            <a:pPr marL="0" indent="0">
              <a:buNone/>
            </a:pPr>
            <a:r>
              <a:rPr lang="en-US" sz="2200" dirty="0"/>
              <a:t>Prior to the pandemic, the International Committee of Medical Journal Editors (ICMJE) began requiring that all clinical trials be registered prior to publication and that articles be accompanied by data availability statements.</a:t>
            </a:r>
          </a:p>
          <a:p>
            <a:endParaRPr lang="en-US" sz="2200" dirty="0"/>
          </a:p>
          <a:p>
            <a:endParaRPr lang="en-US" sz="2200" dirty="0"/>
          </a:p>
        </p:txBody>
      </p:sp>
    </p:spTree>
    <p:extLst>
      <p:ext uri="{BB962C8B-B14F-4D97-AF65-F5344CB8AC3E}">
        <p14:creationId xmlns:p14="http://schemas.microsoft.com/office/powerpoint/2010/main" val="3459016682"/>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F90E-EC23-B540-B562-B95973F61F47}"/>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59C0C37C-1C33-7A4E-80EC-D6F8308D3989}"/>
              </a:ext>
            </a:extLst>
          </p:cNvPr>
          <p:cNvSpPr>
            <a:spLocks noGrp="1"/>
          </p:cNvSpPr>
          <p:nvPr>
            <p:ph type="body" sz="quarter" idx="10"/>
          </p:nvPr>
        </p:nvSpPr>
        <p:spPr/>
        <p:txBody>
          <a:bodyPr>
            <a:normAutofit/>
          </a:bodyPr>
          <a:lstStyle/>
          <a:p>
            <a:pPr marL="0" indent="0">
              <a:buNone/>
            </a:pPr>
            <a:r>
              <a:rPr lang="en-US" sz="2700" b="1" dirty="0"/>
              <a:t>Randomized Control Trials (RCTs) </a:t>
            </a:r>
            <a:r>
              <a:rPr lang="en-US" sz="2700" dirty="0"/>
              <a:t>are often referred to as the “gold standard” of evidence.</a:t>
            </a:r>
          </a:p>
          <a:p>
            <a:endParaRPr lang="en-US" sz="2700" dirty="0"/>
          </a:p>
          <a:p>
            <a:endParaRPr lang="en-US" sz="2700" dirty="0"/>
          </a:p>
        </p:txBody>
      </p:sp>
      <p:pic>
        <p:nvPicPr>
          <p:cNvPr id="4" name="Picture 3">
            <a:extLst>
              <a:ext uri="{FF2B5EF4-FFF2-40B4-BE49-F238E27FC236}">
                <a16:creationId xmlns:a16="http://schemas.microsoft.com/office/drawing/2014/main" id="{B2874A83-2CAC-F446-99E0-1471CA0FE141}"/>
              </a:ext>
            </a:extLst>
          </p:cNvPr>
          <p:cNvPicPr>
            <a:picLocks noChangeAspect="1"/>
          </p:cNvPicPr>
          <p:nvPr/>
        </p:nvPicPr>
        <p:blipFill>
          <a:blip r:embed="rId2"/>
          <a:stretch>
            <a:fillRect/>
          </a:stretch>
        </p:blipFill>
        <p:spPr>
          <a:xfrm>
            <a:off x="888982" y="2654300"/>
            <a:ext cx="1563112" cy="1549400"/>
          </a:xfrm>
          <a:prstGeom prst="rect">
            <a:avLst/>
          </a:prstGeom>
        </p:spPr>
      </p:pic>
      <p:sp>
        <p:nvSpPr>
          <p:cNvPr id="5" name="TextBox 4">
            <a:extLst>
              <a:ext uri="{FF2B5EF4-FFF2-40B4-BE49-F238E27FC236}">
                <a16:creationId xmlns:a16="http://schemas.microsoft.com/office/drawing/2014/main" id="{111EA3A9-D554-1A4F-8336-7D3595F378B9}"/>
              </a:ext>
            </a:extLst>
          </p:cNvPr>
          <p:cNvSpPr txBox="1"/>
          <p:nvPr/>
        </p:nvSpPr>
        <p:spPr>
          <a:xfrm>
            <a:off x="2934676" y="2822332"/>
            <a:ext cx="7250703" cy="2336024"/>
          </a:xfrm>
          <a:prstGeom prst="rect">
            <a:avLst/>
          </a:prstGeom>
          <a:noFill/>
        </p:spPr>
        <p:txBody>
          <a:bodyPr wrap="none" rtlCol="0">
            <a:spAutoFit/>
          </a:bodyPr>
          <a:lstStyle/>
          <a:p>
            <a:pPr>
              <a:lnSpc>
                <a:spcPct val="90000"/>
              </a:lnSpc>
            </a:pPr>
            <a:r>
              <a:rPr lang="en-US" sz="2700" dirty="0">
                <a:latin typeface="Source Sans Pro" panose="020B0503030403020204" pitchFamily="34" charset="0"/>
                <a:ea typeface="Source Sans Pro" panose="020B0503030403020204" pitchFamily="34" charset="0"/>
              </a:rPr>
              <a:t>But how open are they?</a:t>
            </a:r>
          </a:p>
          <a:p>
            <a:pPr marL="457200" indent="-457200">
              <a:lnSpc>
                <a:spcPct val="90000"/>
              </a:lnSpc>
              <a:buFont typeface="Arial" panose="020B0604020202020204" pitchFamily="34" charset="0"/>
              <a:buChar char="•"/>
            </a:pPr>
            <a:r>
              <a:rPr lang="en-US" sz="2700" dirty="0">
                <a:latin typeface="Source Sans Pro" panose="020B0503030403020204" pitchFamily="34" charset="0"/>
                <a:ea typeface="Source Sans Pro" panose="020B0503030403020204" pitchFamily="34" charset="0"/>
              </a:rPr>
              <a:t>Registration</a:t>
            </a:r>
          </a:p>
          <a:p>
            <a:pPr marL="457200" indent="-457200">
              <a:lnSpc>
                <a:spcPct val="90000"/>
              </a:lnSpc>
              <a:buFont typeface="Arial" panose="020B0604020202020204" pitchFamily="34" charset="0"/>
              <a:buChar char="•"/>
            </a:pPr>
            <a:r>
              <a:rPr lang="en-US" sz="2700" dirty="0">
                <a:latin typeface="Source Sans Pro" panose="020B0503030403020204" pitchFamily="34" charset="0"/>
                <a:ea typeface="Source Sans Pro" panose="020B0503030403020204" pitchFamily="34" charset="0"/>
              </a:rPr>
              <a:t>Transparency of protocols</a:t>
            </a:r>
          </a:p>
          <a:p>
            <a:pPr marL="457200" indent="-457200">
              <a:lnSpc>
                <a:spcPct val="90000"/>
              </a:lnSpc>
              <a:buFont typeface="Arial" panose="020B0604020202020204" pitchFamily="34" charset="0"/>
              <a:buChar char="•"/>
            </a:pPr>
            <a:r>
              <a:rPr lang="en-US" sz="2700" dirty="0">
                <a:latin typeface="Source Sans Pro" panose="020B0503030403020204" pitchFamily="34" charset="0"/>
                <a:ea typeface="Source Sans Pro" panose="020B0503030403020204" pitchFamily="34" charset="0"/>
              </a:rPr>
              <a:t>Openness for reports (publications, preprints)</a:t>
            </a:r>
          </a:p>
          <a:p>
            <a:pPr marL="457200" indent="-457200">
              <a:lnSpc>
                <a:spcPct val="90000"/>
              </a:lnSpc>
              <a:buFont typeface="Arial" panose="020B0604020202020204" pitchFamily="34" charset="0"/>
              <a:buChar char="•"/>
            </a:pPr>
            <a:r>
              <a:rPr lang="en-US" sz="2700" dirty="0">
                <a:latin typeface="Source Sans Pro" panose="020B0503030403020204" pitchFamily="34" charset="0"/>
                <a:ea typeface="Source Sans Pro" panose="020B0503030403020204" pitchFamily="34" charset="0"/>
              </a:rPr>
              <a:t>Availability of data </a:t>
            </a:r>
          </a:p>
          <a:p>
            <a:pPr marL="457200" indent="-457200">
              <a:lnSpc>
                <a:spcPct val="90000"/>
              </a:lnSpc>
              <a:buFont typeface="Arial" panose="020B0604020202020204" pitchFamily="34" charset="0"/>
              <a:buChar char="•"/>
            </a:pPr>
            <a:endParaRPr lang="en-US" sz="27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04439048"/>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C680-D8D6-2847-91C9-BABF5E820692}"/>
              </a:ext>
            </a:extLst>
          </p:cNvPr>
          <p:cNvSpPr>
            <a:spLocks noGrp="1"/>
          </p:cNvSpPr>
          <p:nvPr>
            <p:ph type="title"/>
          </p:nvPr>
        </p:nvSpPr>
        <p:spPr/>
        <p:txBody>
          <a:bodyPr/>
          <a:lstStyle/>
          <a:p>
            <a:r>
              <a:rPr lang="en-US" dirty="0"/>
              <a:t>Identifying Published RCTs</a:t>
            </a:r>
          </a:p>
        </p:txBody>
      </p:sp>
      <p:sp>
        <p:nvSpPr>
          <p:cNvPr id="3" name="Text Placeholder 2">
            <a:extLst>
              <a:ext uri="{FF2B5EF4-FFF2-40B4-BE49-F238E27FC236}">
                <a16:creationId xmlns:a16="http://schemas.microsoft.com/office/drawing/2014/main" id="{EC9700AF-11D8-CB41-BE61-EBA2F5720ACC}"/>
              </a:ext>
            </a:extLst>
          </p:cNvPr>
          <p:cNvSpPr>
            <a:spLocks noGrp="1"/>
          </p:cNvSpPr>
          <p:nvPr>
            <p:ph type="body" sz="quarter" idx="10"/>
          </p:nvPr>
        </p:nvSpPr>
        <p:spPr>
          <a:xfrm>
            <a:off x="406400" y="1561260"/>
            <a:ext cx="5689600" cy="4386921"/>
          </a:xfrm>
        </p:spPr>
        <p:txBody>
          <a:bodyPr>
            <a:normAutofit/>
          </a:bodyPr>
          <a:lstStyle/>
          <a:p>
            <a:pPr marL="0" indent="0">
              <a:buNone/>
            </a:pPr>
            <a:r>
              <a:rPr lang="en-US" sz="2500" dirty="0"/>
              <a:t>We are conducting a comprehensive literature search to identify published reports of RCTs examining pharmaceutical interventions for preventing or treating COVID-19.</a:t>
            </a:r>
          </a:p>
          <a:p>
            <a:pPr marL="0" indent="0">
              <a:buNone/>
            </a:pPr>
            <a:endParaRPr lang="en-US" sz="1000" dirty="0"/>
          </a:p>
          <a:p>
            <a:pPr marL="0" indent="0">
              <a:buNone/>
            </a:pPr>
            <a:r>
              <a:rPr lang="en-US" sz="2500" dirty="0"/>
              <a:t>Every paper is being screened by 2 members of the research team to ensure it meets our inclusion criteria.</a:t>
            </a:r>
          </a:p>
          <a:p>
            <a:pPr marL="0" indent="0">
              <a:buNone/>
            </a:pPr>
            <a:endParaRPr lang="en-US" sz="1000" dirty="0"/>
          </a:p>
          <a:p>
            <a:pPr marL="0" indent="0">
              <a:buNone/>
            </a:pPr>
            <a:r>
              <a:rPr lang="en-US" sz="2500" dirty="0"/>
              <a:t>Screening and de-duplication is being done using </a:t>
            </a:r>
            <a:r>
              <a:rPr lang="en-US" sz="2500" b="1" dirty="0"/>
              <a:t>Covidence</a:t>
            </a:r>
            <a:r>
              <a:rPr lang="en-US" sz="2500" dirty="0"/>
              <a:t>.</a:t>
            </a:r>
          </a:p>
        </p:txBody>
      </p:sp>
      <p:pic>
        <p:nvPicPr>
          <p:cNvPr id="1026" name="Picture 2">
            <a:extLst>
              <a:ext uri="{FF2B5EF4-FFF2-40B4-BE49-F238E27FC236}">
                <a16:creationId xmlns:a16="http://schemas.microsoft.com/office/drawing/2014/main" id="{D9023E4B-F7FF-E944-B81B-1E5451CCF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600" y="1561260"/>
            <a:ext cx="3185160" cy="1132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sevier opens up Embase to Research4Life">
            <a:extLst>
              <a:ext uri="{FF2B5EF4-FFF2-40B4-BE49-F238E27FC236}">
                <a16:creationId xmlns:a16="http://schemas.microsoft.com/office/drawing/2014/main" id="{C4235CB4-5B79-D34B-A0D0-02228909C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0" y="3134496"/>
            <a:ext cx="3292165" cy="6946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Cochrane Library | Cochrane Switzerland">
            <a:extLst>
              <a:ext uri="{FF2B5EF4-FFF2-40B4-BE49-F238E27FC236}">
                <a16:creationId xmlns:a16="http://schemas.microsoft.com/office/drawing/2014/main" id="{03AE31BE-9F49-D640-8E83-FC4E04EFD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4390846"/>
            <a:ext cx="3366770" cy="107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47688"/>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7AB7-F473-824E-A156-A419989F5CDB}"/>
              </a:ext>
            </a:extLst>
          </p:cNvPr>
          <p:cNvSpPr>
            <a:spLocks noGrp="1"/>
          </p:cNvSpPr>
          <p:nvPr>
            <p:ph type="title"/>
          </p:nvPr>
        </p:nvSpPr>
        <p:spPr/>
        <p:txBody>
          <a:bodyPr/>
          <a:lstStyle/>
          <a:p>
            <a:r>
              <a:rPr lang="en-US" dirty="0"/>
              <a:t>Inclusion and Exclusion Criteria</a:t>
            </a:r>
          </a:p>
        </p:txBody>
      </p:sp>
      <p:graphicFrame>
        <p:nvGraphicFramePr>
          <p:cNvPr id="4" name="Table 4">
            <a:extLst>
              <a:ext uri="{FF2B5EF4-FFF2-40B4-BE49-F238E27FC236}">
                <a16:creationId xmlns:a16="http://schemas.microsoft.com/office/drawing/2014/main" id="{242182B3-6762-9948-B5DC-AB9C67479940}"/>
              </a:ext>
            </a:extLst>
          </p:cNvPr>
          <p:cNvGraphicFramePr>
            <a:graphicFrameLocks noGrp="1"/>
          </p:cNvGraphicFramePr>
          <p:nvPr>
            <p:extLst>
              <p:ext uri="{D42A27DB-BD31-4B8C-83A1-F6EECF244321}">
                <p14:modId xmlns:p14="http://schemas.microsoft.com/office/powerpoint/2010/main" val="539651930"/>
              </p:ext>
            </p:extLst>
          </p:nvPr>
        </p:nvGraphicFramePr>
        <p:xfrm>
          <a:off x="491266" y="1261775"/>
          <a:ext cx="11209468" cy="4728320"/>
        </p:xfrm>
        <a:graphic>
          <a:graphicData uri="http://schemas.openxmlformats.org/drawingml/2006/table">
            <a:tbl>
              <a:tblPr firstRow="1">
                <a:tableStyleId>{5C22544A-7EE6-4342-B048-85BDC9FD1C3A}</a:tableStyleId>
              </a:tblPr>
              <a:tblGrid>
                <a:gridCol w="5604734">
                  <a:extLst>
                    <a:ext uri="{9D8B030D-6E8A-4147-A177-3AD203B41FA5}">
                      <a16:colId xmlns:a16="http://schemas.microsoft.com/office/drawing/2014/main" val="4103044400"/>
                    </a:ext>
                  </a:extLst>
                </a:gridCol>
                <a:gridCol w="5604734">
                  <a:extLst>
                    <a:ext uri="{9D8B030D-6E8A-4147-A177-3AD203B41FA5}">
                      <a16:colId xmlns:a16="http://schemas.microsoft.com/office/drawing/2014/main" val="1623510588"/>
                    </a:ext>
                  </a:extLst>
                </a:gridCol>
              </a:tblGrid>
              <a:tr h="407555">
                <a:tc>
                  <a:txBody>
                    <a:bodyPr/>
                    <a:lstStyle/>
                    <a:p>
                      <a:r>
                        <a:rPr lang="en-US" sz="2000" dirty="0">
                          <a:latin typeface="Source Sans Pro" panose="020B0503030403020204" pitchFamily="34" charset="0"/>
                          <a:ea typeface="Source Sans Pro" panose="020B0503030403020204" pitchFamily="34" charset="0"/>
                        </a:rPr>
                        <a:t>Inclusion</a:t>
                      </a:r>
                    </a:p>
                  </a:txBody>
                  <a:tcPr/>
                </a:tc>
                <a:tc>
                  <a:txBody>
                    <a:bodyPr/>
                    <a:lstStyle/>
                    <a:p>
                      <a:r>
                        <a:rPr lang="en-US" sz="2000" dirty="0">
                          <a:latin typeface="Source Sans Pro" panose="020B0503030403020204" pitchFamily="34" charset="0"/>
                          <a:ea typeface="Source Sans Pro" panose="020B0503030403020204" pitchFamily="34" charset="0"/>
                        </a:rPr>
                        <a:t>Exclusion</a:t>
                      </a:r>
                    </a:p>
                  </a:txBody>
                  <a:tcPr/>
                </a:tc>
                <a:extLst>
                  <a:ext uri="{0D108BD9-81ED-4DB2-BD59-A6C34878D82A}">
                    <a16:rowId xmlns:a16="http://schemas.microsoft.com/office/drawing/2014/main" val="284810733"/>
                  </a:ext>
                </a:extLst>
              </a:tr>
              <a:tr h="535606">
                <a:tc row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The trial must be described in a published manuscript (i.e. not an abstract, preprint)</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The report is not a published manuscript (i.e. a preprint).</a:t>
                      </a:r>
                    </a:p>
                  </a:txBody>
                  <a:tcPr anchor="ctr"/>
                </a:tc>
                <a:extLst>
                  <a:ext uri="{0D108BD9-81ED-4DB2-BD59-A6C34878D82A}">
                    <a16:rowId xmlns:a16="http://schemas.microsoft.com/office/drawing/2014/main" val="3803353305"/>
                  </a:ext>
                </a:extLst>
              </a:tr>
              <a:tr h="658359">
                <a:tc v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US" sz="2000" dirty="0">
                        <a:latin typeface="Source Sans Pro" panose="020B0503030403020204" pitchFamily="34" charset="0"/>
                        <a:ea typeface="Source Sans Pro" panose="020B0503030403020204" pitchFamily="34" charset="0"/>
                      </a:endParaRPr>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The study examines an intervention that is not designed to prevent or treat COVID-19.</a:t>
                      </a:r>
                    </a:p>
                  </a:txBody>
                  <a:tcPr anchor="ctr"/>
                </a:tc>
                <a:extLst>
                  <a:ext uri="{0D108BD9-81ED-4DB2-BD59-A6C34878D82A}">
                    <a16:rowId xmlns:a16="http://schemas.microsoft.com/office/drawing/2014/main" val="1632511634"/>
                  </a:ext>
                </a:extLst>
              </a:tr>
              <a:tr h="1001349">
                <a:tc row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The study must be examining a pharmaceutical intervention designed to prevent or treat COVID-19.</a:t>
                      </a:r>
                    </a:p>
                  </a:txBody>
                  <a:tcPr anchor="ctr"/>
                </a:tc>
                <a:tc>
                  <a:txBody>
                    <a:bodyPr/>
                    <a:lstStyle/>
                    <a:p>
                      <a:r>
                        <a:rPr lang="en-US" sz="1800" dirty="0">
                          <a:latin typeface="Source Sans Pro" panose="020B0503030403020204" pitchFamily="34" charset="0"/>
                          <a:ea typeface="Source Sans Pro" panose="020B0503030403020204" pitchFamily="34" charset="0"/>
                        </a:rPr>
                        <a:t>The study examines treatments/procedures that are impacted by COVID but don't directly bear on the treatment of COVID.</a:t>
                      </a:r>
                    </a:p>
                  </a:txBody>
                  <a:tcPr anchor="ctr"/>
                </a:tc>
                <a:extLst>
                  <a:ext uri="{0D108BD9-81ED-4DB2-BD59-A6C34878D82A}">
                    <a16:rowId xmlns:a16="http://schemas.microsoft.com/office/drawing/2014/main" val="1603353671"/>
                  </a:ext>
                </a:extLst>
              </a:tr>
              <a:tr h="768477">
                <a:tc vMerge="1">
                  <a:txBody>
                    <a:bodyPr/>
                    <a:lstStyle/>
                    <a:p>
                      <a:endParaRPr lang="en-US" sz="2000" dirty="0">
                        <a:latin typeface="Source Sans Pro" panose="020B0503030403020204" pitchFamily="34" charset="0"/>
                        <a:ea typeface="Source Sans Pro" panose="020B0503030403020204" pitchFamily="34" charset="0"/>
                      </a:endParaRPr>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Published manuscripts that cover studies that are not RCTs (observational studies, retrospective studies, </a:t>
                      </a:r>
                      <a:r>
                        <a:rPr lang="en-US" sz="1800" dirty="0" err="1">
                          <a:latin typeface="Source Sans Pro" panose="020B0503030403020204" pitchFamily="34" charset="0"/>
                          <a:ea typeface="Source Sans Pro" panose="020B0503030403020204" pitchFamily="34" charset="0"/>
                        </a:rPr>
                        <a:t>etc</a:t>
                      </a:r>
                      <a:r>
                        <a:rPr lang="en-US" sz="1800" dirty="0">
                          <a:latin typeface="Source Sans Pro" panose="020B0503030403020204" pitchFamily="34" charset="0"/>
                          <a:ea typeface="Source Sans Pro" panose="020B0503030403020204" pitchFamily="34" charset="0"/>
                        </a:rPr>
                        <a:t>)</a:t>
                      </a:r>
                    </a:p>
                  </a:txBody>
                  <a:tcPr anchor="ctr"/>
                </a:tc>
                <a:extLst>
                  <a:ext uri="{0D108BD9-81ED-4DB2-BD59-A6C34878D82A}">
                    <a16:rowId xmlns:a16="http://schemas.microsoft.com/office/drawing/2014/main" val="2586826251"/>
                  </a:ext>
                </a:extLst>
              </a:tr>
              <a:tr h="658359">
                <a:tc row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The study design must be a randomized controlled trial (RCT) - Meaning participants must be prospectively and randomly assigned to different groups.</a:t>
                      </a:r>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Meta-analyses/reviews that synthesize the results of previously published trials.</a:t>
                      </a:r>
                    </a:p>
                  </a:txBody>
                  <a:tcPr anchor="ctr"/>
                </a:tc>
                <a:extLst>
                  <a:ext uri="{0D108BD9-81ED-4DB2-BD59-A6C34878D82A}">
                    <a16:rowId xmlns:a16="http://schemas.microsoft.com/office/drawing/2014/main" val="1862912777"/>
                  </a:ext>
                </a:extLst>
              </a:tr>
              <a:tr h="698615">
                <a:tc vMerge="1">
                  <a:txBody>
                    <a:bodyPr/>
                    <a:lstStyle/>
                    <a:p>
                      <a:endParaRPr lang="en-US" sz="2000" dirty="0">
                        <a:latin typeface="Source Sans Pro" panose="020B0503030403020204" pitchFamily="34" charset="0"/>
                        <a:ea typeface="Source Sans Pro" panose="020B0503030403020204" pitchFamily="34" charset="0"/>
                      </a:endParaRPr>
                    </a:p>
                  </a:txBody>
                  <a:tcPr/>
                </a:tc>
                <a:tc>
                  <a:txBody>
                    <a:bodyPr/>
                    <a:lstStyle/>
                    <a:p>
                      <a:r>
                        <a:rPr lang="en-US" sz="1800" dirty="0">
                          <a:latin typeface="Source Sans Pro" panose="020B0503030403020204" pitchFamily="34" charset="0"/>
                          <a:ea typeface="Source Sans Pro" panose="020B0503030403020204" pitchFamily="34" charset="0"/>
                        </a:rPr>
                        <a:t>Protocols and other works published in advance of data collection.</a:t>
                      </a:r>
                    </a:p>
                  </a:txBody>
                  <a:tcPr anchor="ctr"/>
                </a:tc>
                <a:extLst>
                  <a:ext uri="{0D108BD9-81ED-4DB2-BD59-A6C34878D82A}">
                    <a16:rowId xmlns:a16="http://schemas.microsoft.com/office/drawing/2014/main" val="2706628128"/>
                  </a:ext>
                </a:extLst>
              </a:tr>
            </a:tbl>
          </a:graphicData>
        </a:graphic>
      </p:graphicFrame>
    </p:spTree>
    <p:extLst>
      <p:ext uri="{BB962C8B-B14F-4D97-AF65-F5344CB8AC3E}">
        <p14:creationId xmlns:p14="http://schemas.microsoft.com/office/powerpoint/2010/main" val="1135542881"/>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9827-686D-EA4C-BF51-B9B5A2F0666C}"/>
              </a:ext>
            </a:extLst>
          </p:cNvPr>
          <p:cNvSpPr>
            <a:spLocks noGrp="1"/>
          </p:cNvSpPr>
          <p:nvPr>
            <p:ph type="title"/>
          </p:nvPr>
        </p:nvSpPr>
        <p:spPr/>
        <p:txBody>
          <a:bodyPr/>
          <a:lstStyle/>
          <a:p>
            <a:r>
              <a:rPr lang="en-US" dirty="0"/>
              <a:t>Openness for Articles</a:t>
            </a:r>
          </a:p>
        </p:txBody>
      </p:sp>
      <p:sp>
        <p:nvSpPr>
          <p:cNvPr id="3" name="Text Placeholder 2">
            <a:extLst>
              <a:ext uri="{FF2B5EF4-FFF2-40B4-BE49-F238E27FC236}">
                <a16:creationId xmlns:a16="http://schemas.microsoft.com/office/drawing/2014/main" id="{025C76A1-7C7C-3B44-9C67-FA716A98FC03}"/>
              </a:ext>
            </a:extLst>
          </p:cNvPr>
          <p:cNvSpPr>
            <a:spLocks noGrp="1"/>
          </p:cNvSpPr>
          <p:nvPr>
            <p:ph type="body" sz="quarter" idx="10"/>
          </p:nvPr>
        </p:nvSpPr>
        <p:spPr>
          <a:xfrm>
            <a:off x="406400" y="1561260"/>
            <a:ext cx="10308216" cy="4871168"/>
          </a:xfrm>
        </p:spPr>
        <p:txBody>
          <a:bodyPr>
            <a:normAutofit/>
          </a:bodyPr>
          <a:lstStyle/>
          <a:p>
            <a:pPr marL="0" indent="0">
              <a:buNone/>
            </a:pPr>
            <a:r>
              <a:rPr lang="en-US" sz="2400" dirty="0"/>
              <a:t>To identify the OA status of papers, we’re querying the </a:t>
            </a:r>
            <a:r>
              <a:rPr lang="en-US" sz="2400" dirty="0" err="1"/>
              <a:t>Unpaywall</a:t>
            </a:r>
            <a:r>
              <a:rPr lang="en-US" sz="2400" dirty="0"/>
              <a:t> database.</a:t>
            </a:r>
          </a:p>
          <a:p>
            <a:r>
              <a:rPr lang="en-US" sz="2400" b="1" dirty="0"/>
              <a:t>Gold OA </a:t>
            </a:r>
            <a:r>
              <a:rPr lang="en-US" sz="2400" dirty="0"/>
              <a:t>– Article is published in an OA journal</a:t>
            </a:r>
          </a:p>
          <a:p>
            <a:r>
              <a:rPr lang="en-US" sz="2400" b="1" dirty="0"/>
              <a:t>Green OA </a:t>
            </a:r>
            <a:r>
              <a:rPr lang="en-US" sz="2400" dirty="0"/>
              <a:t>– Article is published in a “traditional” journal but available through an OA archive.</a:t>
            </a:r>
          </a:p>
          <a:p>
            <a:r>
              <a:rPr lang="en-US" sz="2400" b="1" dirty="0"/>
              <a:t>Bronze OA </a:t>
            </a:r>
            <a:r>
              <a:rPr lang="en-US" sz="2400" dirty="0"/>
              <a:t>– Article is free to read, but without a license that grants other rights.</a:t>
            </a:r>
          </a:p>
          <a:p>
            <a:r>
              <a:rPr lang="en-US" sz="2400" b="1" dirty="0"/>
              <a:t>Hybrid</a:t>
            </a:r>
            <a:r>
              <a:rPr lang="en-US" sz="2400" dirty="0"/>
              <a:t> – Article is open, but after the author pays an additional article processing charge.</a:t>
            </a:r>
          </a:p>
          <a:p>
            <a:r>
              <a:rPr lang="en-US" sz="2400" b="1" dirty="0"/>
              <a:t>Closed </a:t>
            </a:r>
            <a:r>
              <a:rPr lang="en-US" sz="2400" dirty="0"/>
              <a:t>– Article is not open or freely available to read.</a:t>
            </a:r>
          </a:p>
          <a:p>
            <a:pPr marL="0" indent="0">
              <a:buNone/>
            </a:pPr>
            <a:endParaRPr lang="en-US" sz="2400" dirty="0"/>
          </a:p>
        </p:txBody>
      </p:sp>
    </p:spTree>
    <p:extLst>
      <p:ext uri="{BB962C8B-B14F-4D97-AF65-F5344CB8AC3E}">
        <p14:creationId xmlns:p14="http://schemas.microsoft.com/office/powerpoint/2010/main" val="898125144"/>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FFBA1E3-F020-2647-A759-BF5EADEA4DA0}"/>
              </a:ext>
            </a:extLst>
          </p:cNvPr>
          <p:cNvGraphicFramePr>
            <a:graphicFrameLocks noGrp="1"/>
          </p:cNvGraphicFramePr>
          <p:nvPr>
            <p:extLst>
              <p:ext uri="{D42A27DB-BD31-4B8C-83A1-F6EECF244321}">
                <p14:modId xmlns:p14="http://schemas.microsoft.com/office/powerpoint/2010/main" val="4166510324"/>
              </p:ext>
            </p:extLst>
          </p:nvPr>
        </p:nvGraphicFramePr>
        <p:xfrm>
          <a:off x="1745282" y="1730825"/>
          <a:ext cx="3289946" cy="3396349"/>
        </p:xfrm>
        <a:graphic>
          <a:graphicData uri="http://schemas.openxmlformats.org/drawingml/2006/table">
            <a:tbl>
              <a:tblPr firstRow="1">
                <a:tableStyleId>{5C22544A-7EE6-4342-B048-85BDC9FD1C3A}</a:tableStyleId>
              </a:tblPr>
              <a:tblGrid>
                <a:gridCol w="1865824">
                  <a:extLst>
                    <a:ext uri="{9D8B030D-6E8A-4147-A177-3AD203B41FA5}">
                      <a16:colId xmlns:a16="http://schemas.microsoft.com/office/drawing/2014/main" val="1972142201"/>
                    </a:ext>
                  </a:extLst>
                </a:gridCol>
                <a:gridCol w="1424122">
                  <a:extLst>
                    <a:ext uri="{9D8B030D-6E8A-4147-A177-3AD203B41FA5}">
                      <a16:colId xmlns:a16="http://schemas.microsoft.com/office/drawing/2014/main" val="875737681"/>
                    </a:ext>
                  </a:extLst>
                </a:gridCol>
              </a:tblGrid>
              <a:tr h="473236">
                <a:tc>
                  <a:txBody>
                    <a:bodyPr/>
                    <a:lstStyle/>
                    <a:p>
                      <a:r>
                        <a:rPr lang="en-US" sz="2000" dirty="0">
                          <a:latin typeface="Source Sans Pro" panose="020B0503030403020204" pitchFamily="34" charset="0"/>
                          <a:ea typeface="Source Sans Pro" panose="020B0503030403020204" pitchFamily="34" charset="0"/>
                        </a:rPr>
                        <a:t>OA Status</a:t>
                      </a:r>
                    </a:p>
                  </a:txBody>
                  <a:tcPr anchor="ctr"/>
                </a:tc>
                <a:tc>
                  <a:txBody>
                    <a:bodyPr/>
                    <a:lstStyle/>
                    <a:p>
                      <a:pPr algn="ctr"/>
                      <a:r>
                        <a:rPr lang="en-US" sz="2000" dirty="0">
                          <a:latin typeface="Source Sans Pro" panose="020B0503030403020204" pitchFamily="34" charset="0"/>
                          <a:ea typeface="Source Sans Pro" panose="020B0503030403020204" pitchFamily="34" charset="0"/>
                        </a:rPr>
                        <a:t>Number</a:t>
                      </a:r>
                    </a:p>
                  </a:txBody>
                  <a:tcPr anchor="ctr"/>
                </a:tc>
                <a:extLst>
                  <a:ext uri="{0D108BD9-81ED-4DB2-BD59-A6C34878D82A}">
                    <a16:rowId xmlns:a16="http://schemas.microsoft.com/office/drawing/2014/main" val="1290193401"/>
                  </a:ext>
                </a:extLst>
              </a:tr>
              <a:tr h="473236">
                <a:tc>
                  <a:txBody>
                    <a:bodyPr/>
                    <a:lstStyle/>
                    <a:p>
                      <a:r>
                        <a:rPr lang="en-US" sz="2000" b="1" dirty="0">
                          <a:latin typeface="Source Sans Pro" panose="020B0503030403020204" pitchFamily="34" charset="0"/>
                          <a:ea typeface="Source Sans Pro" panose="020B0503030403020204" pitchFamily="34" charset="0"/>
                        </a:rPr>
                        <a:t>Open</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b="1" dirty="0">
                          <a:latin typeface="Source Sans Pro" panose="020B0503030403020204" pitchFamily="34" charset="0"/>
                          <a:ea typeface="Source Sans Pro" panose="020B0503030403020204" pitchFamily="34" charset="0"/>
                        </a:rPr>
                        <a:t>93</a:t>
                      </a:r>
                    </a:p>
                  </a:txBody>
                  <a:tcPr anchor="ctr"/>
                </a:tc>
                <a:extLst>
                  <a:ext uri="{0D108BD9-81ED-4DB2-BD59-A6C34878D82A}">
                    <a16:rowId xmlns:a16="http://schemas.microsoft.com/office/drawing/2014/main" val="2991525465"/>
                  </a:ext>
                </a:extLst>
              </a:tr>
              <a:tr h="473236">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Gold</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41</a:t>
                      </a:r>
                    </a:p>
                  </a:txBody>
                  <a:tcPr anchor="ctr"/>
                </a:tc>
                <a:extLst>
                  <a:ext uri="{0D108BD9-81ED-4DB2-BD59-A6C34878D82A}">
                    <a16:rowId xmlns:a16="http://schemas.microsoft.com/office/drawing/2014/main" val="420608745"/>
                  </a:ext>
                </a:extLst>
              </a:tr>
              <a:tr h="473236">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Bronze</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32</a:t>
                      </a:r>
                    </a:p>
                  </a:txBody>
                  <a:tcPr anchor="ctr"/>
                </a:tc>
                <a:extLst>
                  <a:ext uri="{0D108BD9-81ED-4DB2-BD59-A6C34878D82A}">
                    <a16:rowId xmlns:a16="http://schemas.microsoft.com/office/drawing/2014/main" val="3144659587"/>
                  </a:ext>
                </a:extLst>
              </a:tr>
              <a:tr h="556933">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Green</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000" i="0" dirty="0">
                          <a:latin typeface="Source Sans Pro" panose="020B0503030403020204" pitchFamily="34" charset="0"/>
                          <a:ea typeface="Source Sans Pro" panose="020B0503030403020204" pitchFamily="34" charset="0"/>
                        </a:rPr>
                        <a:t>12</a:t>
                      </a:r>
                    </a:p>
                  </a:txBody>
                  <a:tcPr anchor="ctr"/>
                </a:tc>
                <a:extLst>
                  <a:ext uri="{0D108BD9-81ED-4DB2-BD59-A6C34878D82A}">
                    <a16:rowId xmlns:a16="http://schemas.microsoft.com/office/drawing/2014/main" val="2346997136"/>
                  </a:ext>
                </a:extLst>
              </a:tr>
              <a:tr h="473236">
                <a:tc>
                  <a:txBody>
                    <a:bodyPr/>
                    <a:lstStyle/>
                    <a:p>
                      <a:pPr marL="342900" indent="-111125">
                        <a:buFont typeface="Arial" panose="020B0604020202020204" pitchFamily="34" charset="0"/>
                        <a:buChar char="•"/>
                        <a:tabLst/>
                      </a:pPr>
                      <a:r>
                        <a:rPr lang="en-US" sz="2000" i="0" dirty="0">
                          <a:latin typeface="Source Sans Pro" panose="020B0503030403020204" pitchFamily="34" charset="0"/>
                          <a:ea typeface="Source Sans Pro" panose="020B0503030403020204" pitchFamily="34" charset="0"/>
                        </a:rPr>
                        <a:t>  Hybrid</a:t>
                      </a:r>
                    </a:p>
                  </a:txBody>
                  <a:tcPr anchor="ctr"/>
                </a:tc>
                <a:tc>
                  <a:txBody>
                    <a:bodyPr/>
                    <a:lstStyle/>
                    <a:p>
                      <a:pPr algn="ctr"/>
                      <a:r>
                        <a:rPr lang="en-US" sz="2000" i="0" dirty="0">
                          <a:latin typeface="Source Sans Pro" panose="020B0503030403020204" pitchFamily="34" charset="0"/>
                          <a:ea typeface="Source Sans Pro" panose="020B0503030403020204" pitchFamily="34" charset="0"/>
                        </a:rPr>
                        <a:t>8</a:t>
                      </a:r>
                    </a:p>
                  </a:txBody>
                  <a:tcPr anchor="ctr"/>
                </a:tc>
                <a:extLst>
                  <a:ext uri="{0D108BD9-81ED-4DB2-BD59-A6C34878D82A}">
                    <a16:rowId xmlns:a16="http://schemas.microsoft.com/office/drawing/2014/main" val="2283044151"/>
                  </a:ext>
                </a:extLst>
              </a:tr>
              <a:tr h="473236">
                <a:tc>
                  <a:txBody>
                    <a:bodyPr/>
                    <a:lstStyle/>
                    <a:p>
                      <a:pPr marL="6350" indent="0">
                        <a:buFont typeface="Arial" panose="020B0604020202020204" pitchFamily="34" charset="0"/>
                        <a:buNone/>
                        <a:tabLst/>
                      </a:pPr>
                      <a:r>
                        <a:rPr lang="en-US" sz="2000" b="1" dirty="0">
                          <a:latin typeface="Source Sans Pro" panose="020B0503030403020204" pitchFamily="34" charset="0"/>
                          <a:ea typeface="Source Sans Pro" panose="020B0503030403020204" pitchFamily="34" charset="0"/>
                        </a:rPr>
                        <a:t>Closed</a:t>
                      </a:r>
                    </a:p>
                  </a:txBody>
                  <a:tcPr anchor="ctr"/>
                </a:tc>
                <a:tc>
                  <a:txBody>
                    <a:bodyPr/>
                    <a:lstStyle/>
                    <a:p>
                      <a:pPr algn="ctr"/>
                      <a:r>
                        <a:rPr lang="en-US" sz="2000" b="1" dirty="0">
                          <a:latin typeface="Source Sans Pro" panose="020B0503030403020204" pitchFamily="34" charset="0"/>
                          <a:ea typeface="Source Sans Pro" panose="020B0503030403020204" pitchFamily="34" charset="0"/>
                        </a:rPr>
                        <a:t>7</a:t>
                      </a:r>
                    </a:p>
                  </a:txBody>
                  <a:tcPr anchor="ctr"/>
                </a:tc>
                <a:extLst>
                  <a:ext uri="{0D108BD9-81ED-4DB2-BD59-A6C34878D82A}">
                    <a16:rowId xmlns:a16="http://schemas.microsoft.com/office/drawing/2014/main" val="727935273"/>
                  </a:ext>
                </a:extLst>
              </a:tr>
            </a:tbl>
          </a:graphicData>
        </a:graphic>
      </p:graphicFrame>
      <p:pic>
        <p:nvPicPr>
          <p:cNvPr id="9" name="Picture 8" descr="A screenshot of a computer&#10;&#10;Description automatically generated with low confidence">
            <a:extLst>
              <a:ext uri="{FF2B5EF4-FFF2-40B4-BE49-F238E27FC236}">
                <a16:creationId xmlns:a16="http://schemas.microsoft.com/office/drawing/2014/main" id="{20F734EC-97E4-9944-BC3A-DC7F7557DBD8}"/>
              </a:ext>
            </a:extLst>
          </p:cNvPr>
          <p:cNvPicPr>
            <a:picLocks noChangeAspect="1"/>
          </p:cNvPicPr>
          <p:nvPr/>
        </p:nvPicPr>
        <p:blipFill>
          <a:blip r:embed="rId2"/>
          <a:stretch>
            <a:fillRect/>
          </a:stretch>
        </p:blipFill>
        <p:spPr>
          <a:xfrm>
            <a:off x="5629974" y="-1923082"/>
            <a:ext cx="4816744" cy="9633488"/>
          </a:xfrm>
          <a:prstGeom prst="rect">
            <a:avLst/>
          </a:prstGeom>
        </p:spPr>
      </p:pic>
    </p:spTree>
    <p:extLst>
      <p:ext uri="{BB962C8B-B14F-4D97-AF65-F5344CB8AC3E}">
        <p14:creationId xmlns:p14="http://schemas.microsoft.com/office/powerpoint/2010/main" val="4167500677"/>
      </p:ext>
    </p:extLst>
  </p:cSld>
  <p:clrMapOvr>
    <a:masterClrMapping/>
  </p:clrMapOvr>
  <p:transition>
    <p:wipe dir="r"/>
  </p:transition>
</p:sld>
</file>

<file path=ppt/theme/theme1.xml><?xml version="1.0" encoding="utf-8"?>
<a:theme xmlns:a="http://schemas.openxmlformats.org/drawingml/2006/main" name="Stanford_Lane">
  <a:themeElements>
    <a:clrScheme name="Custom 48">
      <a:dk1>
        <a:sysClr val="windowText" lastClr="000000"/>
      </a:dk1>
      <a:lt1>
        <a:sysClr val="window" lastClr="FFFFFF"/>
      </a:lt1>
      <a:dk2>
        <a:srgbClr val="696253"/>
      </a:dk2>
      <a:lt2>
        <a:srgbClr val="B9AE98"/>
      </a:lt2>
      <a:accent1>
        <a:srgbClr val="8C1515"/>
      </a:accent1>
      <a:accent2>
        <a:srgbClr val="718899"/>
      </a:accent2>
      <a:accent3>
        <a:srgbClr val="ED9A4F"/>
      </a:accent3>
      <a:accent4>
        <a:srgbClr val="A4B924"/>
      </a:accent4>
      <a:accent5>
        <a:srgbClr val="D9C393"/>
      </a:accent5>
      <a:accent6>
        <a:srgbClr val="104B35"/>
      </a:accent6>
      <a:hlink>
        <a:srgbClr val="56324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cap="flat" cmpd="sng" algn="ctr">
          <a:solidFill>
            <a:schemeClr val="bg2"/>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0000"/>
          </a:lnSpc>
          <a:defRPr dirty="0" smtClean="0">
            <a:solidFill>
              <a:srgbClr val="696253"/>
            </a:solidFill>
          </a:defRPr>
        </a:defPPr>
      </a:lstStyle>
    </a:txDef>
  </a:objectDefaults>
  <a:extraClrSchemeLst/>
  <a:extLst>
    <a:ext uri="{05A4C25C-085E-4340-85A3-A5531E510DB2}">
      <thm15:themeFamily xmlns:thm15="http://schemas.microsoft.com/office/thememl/2012/main" name="Stanford_Lane" id="{D968A591-A36A-6B4A-9893-9994D399743A}" vid="{35B002AE-2EEA-2749-917D-F2A780E2D50C}"/>
    </a:ext>
  </a:extLst>
</a:theme>
</file>

<file path=docProps/app.xml><?xml version="1.0" encoding="utf-8"?>
<Properties xmlns="http://schemas.openxmlformats.org/officeDocument/2006/extended-properties" xmlns:vt="http://schemas.openxmlformats.org/officeDocument/2006/docPropsVTypes">
  <Template>Stanford_Lane</Template>
  <TotalTime>24531</TotalTime>
  <Words>908</Words>
  <Application>Microsoft Macintosh PowerPoint</Application>
  <PresentationFormat>Widescreen</PresentationFormat>
  <Paragraphs>123</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Fjord One</vt:lpstr>
      <vt:lpstr>Helvetica Light</vt:lpstr>
      <vt:lpstr>Source Sans Pro</vt:lpstr>
      <vt:lpstr>Stanford_Lane</vt:lpstr>
      <vt:lpstr>An Evaluation of the Openness of COVID-19-Related Randomized Control Trials</vt:lpstr>
      <vt:lpstr>Who we are</vt:lpstr>
      <vt:lpstr>Background</vt:lpstr>
      <vt:lpstr>Background</vt:lpstr>
      <vt:lpstr>Background</vt:lpstr>
      <vt:lpstr>Identifying Published RCTs</vt:lpstr>
      <vt:lpstr>Inclusion and Exclusion Criteria</vt:lpstr>
      <vt:lpstr>Openness for Articles</vt:lpstr>
      <vt:lpstr>PowerPoint Presentation</vt:lpstr>
      <vt:lpstr>Preprints</vt:lpstr>
      <vt:lpstr>Preprints</vt:lpstr>
      <vt:lpstr>PowerPoint Presentation</vt:lpstr>
      <vt:lpstr>Data Availability</vt:lpstr>
      <vt:lpstr>Data Availability</vt:lpstr>
      <vt:lpstr>PowerPoint Presentation</vt:lpstr>
      <vt:lpstr>Registration and Protocols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Borghi</dc:creator>
  <cp:lastModifiedBy>John Borghi</cp:lastModifiedBy>
  <cp:revision>10</cp:revision>
  <dcterms:created xsi:type="dcterms:W3CDTF">2022-04-12T17:45:29Z</dcterms:created>
  <dcterms:modified xsi:type="dcterms:W3CDTF">2022-04-29T18:37:48Z</dcterms:modified>
</cp:coreProperties>
</file>