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732FEEE-5709-4542-AC7F-BF6A6BC84D46}" type="datetimeFigureOut">
              <a:rPr lang="en-GB" smtClean="0"/>
              <a:t>21/02/2020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7B518D9-D799-4188-9E3B-F1C8026142C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FEEE-5709-4542-AC7F-BF6A6BC84D46}" type="datetimeFigureOut">
              <a:rPr lang="en-GB" smtClean="0"/>
              <a:t>21/02/2020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18D9-D799-4188-9E3B-F1C8026142C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FEEE-5709-4542-AC7F-BF6A6BC84D46}" type="datetimeFigureOut">
              <a:rPr lang="en-GB" smtClean="0"/>
              <a:t>21/02/2020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18D9-D799-4188-9E3B-F1C8026142C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FEEE-5709-4542-AC7F-BF6A6BC84D46}" type="datetimeFigureOut">
              <a:rPr lang="en-GB" smtClean="0"/>
              <a:t>21/02/2020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C7B518D9-D799-4188-9E3B-F1C8026142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1228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FEEE-5709-4542-AC7F-BF6A6BC84D46}" type="datetimeFigureOut">
              <a:rPr lang="en-GB" smtClean="0"/>
              <a:t>21/02/2020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18D9-D799-4188-9E3B-F1C8026142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4142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FEEE-5709-4542-AC7F-BF6A6BC84D46}" type="datetimeFigureOut">
              <a:rPr lang="en-GB" smtClean="0"/>
              <a:t>21/02/2020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7B518D9-D799-4188-9E3B-F1C8026142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9105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FEEE-5709-4542-AC7F-BF6A6BC84D46}" type="datetimeFigureOut">
              <a:rPr lang="en-GB" smtClean="0"/>
              <a:t>21/02/2020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7B518D9-D799-4188-9E3B-F1C8026142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2619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FEEE-5709-4542-AC7F-BF6A6BC84D46}" type="datetimeFigureOut">
              <a:rPr lang="en-GB" smtClean="0"/>
              <a:t>21/02/2020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7B518D9-D799-4188-9E3B-F1C8026142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5946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FEEE-5709-4542-AC7F-BF6A6BC84D46}" type="datetimeFigureOut">
              <a:rPr lang="en-GB" smtClean="0"/>
              <a:t>21/02/2020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18D9-D799-4188-9E3B-F1C8026142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0411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FEEE-5709-4542-AC7F-BF6A6BC84D46}" type="datetimeFigureOut">
              <a:rPr lang="en-GB" smtClean="0"/>
              <a:t>21/02/2020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18D9-D799-4188-9E3B-F1C8026142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0357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FEEE-5709-4542-AC7F-BF6A6BC84D46}" type="datetimeFigureOut">
              <a:rPr lang="en-GB" smtClean="0"/>
              <a:t>21/02/2020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18D9-D799-4188-9E3B-F1C8026142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297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FEEE-5709-4542-AC7F-BF6A6BC84D46}" type="datetimeFigureOut">
              <a:rPr lang="en-GB" smtClean="0"/>
              <a:t>21/02/2020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18D9-D799-4188-9E3B-F1C8026142CD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FEEE-5709-4542-AC7F-BF6A6BC84D46}" type="datetimeFigureOut">
              <a:rPr lang="en-GB" smtClean="0"/>
              <a:t>21/02/2020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7B518D9-D799-4188-9E3B-F1C8026142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89561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FEEE-5709-4542-AC7F-BF6A6BC84D46}" type="datetimeFigureOut">
              <a:rPr lang="en-GB" smtClean="0"/>
              <a:t>21/02/2020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7B518D9-D799-4188-9E3B-F1C8026142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83278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FEEE-5709-4542-AC7F-BF6A6BC84D46}" type="datetimeFigureOut">
              <a:rPr lang="en-GB" smtClean="0"/>
              <a:t>21/02/2020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7B518D9-D799-4188-9E3B-F1C8026142CD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608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FEEE-5709-4542-AC7F-BF6A6BC84D46}" type="datetimeFigureOut">
              <a:rPr lang="en-GB" smtClean="0"/>
              <a:t>21/02/2020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7B518D9-D799-4188-9E3B-F1C8026142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54068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FEEE-5709-4542-AC7F-BF6A6BC84D46}" type="datetimeFigureOut">
              <a:rPr lang="en-GB" smtClean="0"/>
              <a:t>21/02/2020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7B518D9-D799-4188-9E3B-F1C8026142CD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336445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FEEE-5709-4542-AC7F-BF6A6BC84D46}" type="datetimeFigureOut">
              <a:rPr lang="en-GB" smtClean="0"/>
              <a:t>21/02/2020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7B518D9-D799-4188-9E3B-F1C8026142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1759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FEEE-5709-4542-AC7F-BF6A6BC84D46}" type="datetimeFigureOut">
              <a:rPr lang="en-GB" smtClean="0"/>
              <a:t>21/02/2020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18D9-D799-4188-9E3B-F1C8026142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42532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FEEE-5709-4542-AC7F-BF6A6BC84D46}" type="datetimeFigureOut">
              <a:rPr lang="en-GB" smtClean="0"/>
              <a:t>21/02/2020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18D9-D799-4188-9E3B-F1C8026142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019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FEEE-5709-4542-AC7F-BF6A6BC84D46}" type="datetimeFigureOut">
              <a:rPr lang="en-GB" smtClean="0"/>
              <a:t>21/02/2020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18D9-D799-4188-9E3B-F1C8026142CD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FEEE-5709-4542-AC7F-BF6A6BC84D46}" type="datetimeFigureOut">
              <a:rPr lang="en-GB" smtClean="0"/>
              <a:t>21/02/2020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18D9-D799-4188-9E3B-F1C8026142CD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FEEE-5709-4542-AC7F-BF6A6BC84D46}" type="datetimeFigureOut">
              <a:rPr lang="en-GB" smtClean="0"/>
              <a:t>21/02/2020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18D9-D799-4188-9E3B-F1C8026142CD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FEEE-5709-4542-AC7F-BF6A6BC84D46}" type="datetimeFigureOut">
              <a:rPr lang="en-GB" smtClean="0"/>
              <a:t>21/02/2020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18D9-D799-4188-9E3B-F1C8026142CD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FEEE-5709-4542-AC7F-BF6A6BC84D46}" type="datetimeFigureOut">
              <a:rPr lang="en-GB" smtClean="0"/>
              <a:t>21/02/2020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18D9-D799-4188-9E3B-F1C8026142C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732FEEE-5709-4542-AC7F-BF6A6BC84D46}" type="datetimeFigureOut">
              <a:rPr lang="en-GB" smtClean="0"/>
              <a:t>21/02/2020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18D9-D799-4188-9E3B-F1C8026142CD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732FEEE-5709-4542-AC7F-BF6A6BC84D46}" type="datetimeFigureOut">
              <a:rPr lang="en-GB" smtClean="0"/>
              <a:t>21/02/2020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7B518D9-D799-4188-9E3B-F1C8026142CD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732FEEE-5709-4542-AC7F-BF6A6BC84D46}" type="datetimeFigureOut">
              <a:rPr lang="en-GB" smtClean="0"/>
              <a:t>21/02/2020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7B518D9-D799-4188-9E3B-F1C8026142C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2FEEE-5709-4542-AC7F-BF6A6BC84D46}" type="datetimeFigureOut">
              <a:rPr lang="en-GB" smtClean="0"/>
              <a:t>21/02/2020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7B518D9-D799-4188-9E3B-F1C8026142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435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1829761"/>
          </a:xfrm>
        </p:spPr>
        <p:txBody>
          <a:bodyPr>
            <a:normAutofit fontScale="90000"/>
          </a:bodyPr>
          <a:lstStyle/>
          <a:p>
            <a:r>
              <a:rPr lang="en-GB" sz="6600" dirty="0" err="1">
                <a:latin typeface="Arno Pro Smbd" panose="02020702050506020403" pitchFamily="18" charset="0"/>
              </a:rPr>
              <a:t>Kualitas</a:t>
            </a:r>
            <a:r>
              <a:rPr lang="en-GB" sz="6600" dirty="0">
                <a:latin typeface="Arno Pro Smbd" panose="02020702050506020403" pitchFamily="18" charset="0"/>
              </a:rPr>
              <a:t> </a:t>
            </a:r>
            <a:r>
              <a:rPr lang="en-GB" sz="6600" dirty="0" err="1">
                <a:latin typeface="Arno Pro Smbd" panose="02020702050506020403" pitchFamily="18" charset="0"/>
              </a:rPr>
              <a:t>Pelayan</a:t>
            </a:r>
            <a:r>
              <a:rPr lang="en-GB" sz="6600" dirty="0">
                <a:latin typeface="Arno Pro Smbd" panose="02020702050506020403" pitchFamily="18" charset="0"/>
              </a:rPr>
              <a:t> </a:t>
            </a:r>
            <a:r>
              <a:rPr lang="en-GB" sz="6600" dirty="0" err="1">
                <a:latin typeface="Arno Pro Smbd" panose="02020702050506020403" pitchFamily="18" charset="0"/>
              </a:rPr>
              <a:t>Kristus</a:t>
            </a:r>
            <a:endParaRPr lang="en-GB" dirty="0">
              <a:latin typeface="Arno Pro Smbd" panose="020207020505060204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780928"/>
            <a:ext cx="7772400" cy="1199704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GB" sz="2800" b="1" dirty="0" err="1"/>
              <a:t>Pembinaan</a:t>
            </a:r>
            <a:r>
              <a:rPr lang="en-GB" sz="2800" b="1" dirty="0"/>
              <a:t> </a:t>
            </a:r>
            <a:r>
              <a:rPr lang="en-GB" sz="2800" b="1" dirty="0" err="1"/>
              <a:t>Majelis</a:t>
            </a:r>
            <a:r>
              <a:rPr lang="en-GB" sz="2800" b="1" dirty="0"/>
              <a:t>, </a:t>
            </a:r>
            <a:r>
              <a:rPr lang="en-GB" sz="2800" b="1" dirty="0" err="1"/>
              <a:t>Pengurus</a:t>
            </a:r>
            <a:r>
              <a:rPr lang="en-GB" sz="2800" b="1" dirty="0"/>
              <a:t> </a:t>
            </a:r>
            <a:r>
              <a:rPr lang="en-GB" sz="2800" b="1" dirty="0" err="1"/>
              <a:t>Seksi</a:t>
            </a:r>
            <a:r>
              <a:rPr lang="en-GB" sz="2800" b="1" dirty="0"/>
              <a:t>, </a:t>
            </a:r>
          </a:p>
          <a:p>
            <a:pPr algn="ctr"/>
            <a:r>
              <a:rPr lang="en-GB" sz="2800" b="1" dirty="0" err="1"/>
              <a:t>Pemimpin</a:t>
            </a:r>
            <a:r>
              <a:rPr lang="en-GB" sz="2800" b="1" dirty="0"/>
              <a:t> Class Meeting &amp; </a:t>
            </a:r>
            <a:r>
              <a:rPr lang="en-GB" sz="2800" b="1" dirty="0" err="1"/>
              <a:t>Aktifis</a:t>
            </a:r>
            <a:r>
              <a:rPr lang="en-GB" sz="2800" b="1" dirty="0"/>
              <a:t> </a:t>
            </a:r>
          </a:p>
          <a:p>
            <a:pPr algn="ctr"/>
            <a:r>
              <a:rPr lang="en-GB" sz="2800" b="1" dirty="0"/>
              <a:t>di GMI </a:t>
            </a:r>
            <a:r>
              <a:rPr lang="en-GB" sz="2800" b="1" dirty="0" err="1"/>
              <a:t>Imanuel</a:t>
            </a:r>
            <a:r>
              <a:rPr lang="en-GB" sz="2800" b="1" dirty="0"/>
              <a:t> </a:t>
            </a:r>
            <a:r>
              <a:rPr lang="en-GB" sz="2800" b="1" dirty="0" err="1"/>
              <a:t>Prabumulih</a:t>
            </a:r>
            <a:endParaRPr lang="en-GB" sz="2800" b="1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1F9B475-93F6-47FB-A37F-421B5B228173}"/>
              </a:ext>
            </a:extLst>
          </p:cNvPr>
          <p:cNvSpPr txBox="1">
            <a:spLocks/>
          </p:cNvSpPr>
          <p:nvPr/>
        </p:nvSpPr>
        <p:spPr>
          <a:xfrm>
            <a:off x="899592" y="4317528"/>
            <a:ext cx="7772400" cy="1199704"/>
          </a:xfrm>
          <a:prstGeom prst="rect">
            <a:avLst/>
          </a:prstGeom>
        </p:spPr>
        <p:txBody>
          <a:bodyPr vert="horz"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1800" dirty="0" err="1"/>
              <a:t>Febriaman</a:t>
            </a:r>
            <a:r>
              <a:rPr lang="en-GB" sz="1800" dirty="0"/>
              <a:t> </a:t>
            </a:r>
            <a:r>
              <a:rPr lang="en-GB" sz="1800" dirty="0" err="1"/>
              <a:t>Lalaziduhu</a:t>
            </a:r>
            <a:r>
              <a:rPr lang="en-GB" sz="1800" dirty="0"/>
              <a:t> </a:t>
            </a:r>
            <a:r>
              <a:rPr lang="en-GB" sz="1800" dirty="0" err="1"/>
              <a:t>Harefa</a:t>
            </a:r>
            <a:r>
              <a:rPr lang="en-GB" sz="1800" dirty="0"/>
              <a:t>., </a:t>
            </a:r>
            <a:r>
              <a:rPr lang="en-GB" sz="1800" dirty="0" err="1"/>
              <a:t>M.Th</a:t>
            </a:r>
            <a:endParaRPr lang="en-GB" sz="1800" dirty="0"/>
          </a:p>
          <a:p>
            <a:r>
              <a:rPr lang="en-GB" sz="1800" dirty="0"/>
              <a:t>NIDN : 2304028501</a:t>
            </a:r>
          </a:p>
          <a:p>
            <a:r>
              <a:rPr lang="en-GB" sz="1400" b="1" dirty="0" err="1">
                <a:solidFill>
                  <a:srgbClr val="FF0000"/>
                </a:solidFill>
              </a:rPr>
              <a:t>Dosen</a:t>
            </a:r>
            <a:r>
              <a:rPr lang="en-GB" sz="1400" b="1" dirty="0">
                <a:solidFill>
                  <a:srgbClr val="FF0000"/>
                </a:solidFill>
              </a:rPr>
              <a:t> STT </a:t>
            </a:r>
            <a:r>
              <a:rPr lang="en-GB" sz="1400" b="1" dirty="0" err="1">
                <a:solidFill>
                  <a:srgbClr val="FF0000"/>
                </a:solidFill>
              </a:rPr>
              <a:t>Ebenhaezer</a:t>
            </a:r>
            <a:r>
              <a:rPr lang="en-GB" sz="1400" b="1" dirty="0">
                <a:solidFill>
                  <a:srgbClr val="FF0000"/>
                </a:solidFill>
              </a:rPr>
              <a:t> </a:t>
            </a:r>
            <a:r>
              <a:rPr lang="en-GB" sz="1400" b="1" dirty="0" err="1">
                <a:solidFill>
                  <a:srgbClr val="FF0000"/>
                </a:solidFill>
              </a:rPr>
              <a:t>Tanjung</a:t>
            </a:r>
            <a:r>
              <a:rPr lang="en-GB" sz="1400" b="1" dirty="0">
                <a:solidFill>
                  <a:srgbClr val="FF0000"/>
                </a:solidFill>
              </a:rPr>
              <a:t> </a:t>
            </a:r>
            <a:r>
              <a:rPr lang="en-GB" sz="1400" b="1" dirty="0" err="1">
                <a:solidFill>
                  <a:srgbClr val="FF0000"/>
                </a:solidFill>
              </a:rPr>
              <a:t>Enim</a:t>
            </a:r>
            <a:endParaRPr lang="en-GB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255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5B9D8-8FE9-419A-8411-25C995015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/>
              <a:t>Tugas</a:t>
            </a:r>
            <a:r>
              <a:rPr lang="en-GB" b="1" dirty="0"/>
              <a:t> </a:t>
            </a:r>
            <a:r>
              <a:rPr lang="en-GB" b="1" dirty="0" err="1"/>
              <a:t>Pelayan</a:t>
            </a:r>
            <a:r>
              <a:rPr lang="en-GB" b="1" dirty="0"/>
              <a:t> </a:t>
            </a:r>
            <a:r>
              <a:rPr lang="en-GB" b="1" dirty="0" err="1"/>
              <a:t>Kristus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DE831-A5C8-4B1A-AF22-AEC9ECEB8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56792"/>
            <a:ext cx="7924801" cy="4677098"/>
          </a:xfrm>
        </p:spPr>
        <p:txBody>
          <a:bodyPr>
            <a:normAutofit fontScale="92500"/>
          </a:bodyPr>
          <a:lstStyle/>
          <a:p>
            <a:r>
              <a:rPr lang="en-GB" sz="2800" b="1" dirty="0" err="1"/>
              <a:t>Melaksanakan</a:t>
            </a:r>
            <a:r>
              <a:rPr lang="en-GB" sz="2800" b="1" dirty="0"/>
              <a:t> </a:t>
            </a:r>
            <a:r>
              <a:rPr lang="en-GB" sz="2800" b="1" dirty="0" err="1"/>
              <a:t>Pelayanan</a:t>
            </a:r>
            <a:r>
              <a:rPr lang="en-GB" sz="2800" b="1" dirty="0"/>
              <a:t> </a:t>
            </a:r>
            <a:r>
              <a:rPr lang="en-GB" sz="2800" b="1" dirty="0" err="1"/>
              <a:t>Maraturia</a:t>
            </a:r>
            <a:endParaRPr lang="en-GB" sz="2800" b="1" dirty="0"/>
          </a:p>
          <a:p>
            <a:r>
              <a:rPr lang="id-ID" sz="2800" dirty="0"/>
              <a:t>Istilah Marturia berasal dari bahasa Yunani: </a:t>
            </a:r>
            <a:r>
              <a:rPr lang="id-ID" sz="2800" i="1" dirty="0"/>
              <a:t>“Marturia”</a:t>
            </a:r>
            <a:r>
              <a:rPr lang="id-ID" sz="2800" dirty="0"/>
              <a:t>: Kesaksian. </a:t>
            </a:r>
            <a:r>
              <a:rPr lang="id-ID" sz="2800" i="1" dirty="0"/>
              <a:t>“Marturein”</a:t>
            </a:r>
            <a:r>
              <a:rPr lang="id-ID" sz="2800" dirty="0"/>
              <a:t>: Bersaksi. </a:t>
            </a:r>
            <a:endParaRPr lang="en-GB" sz="2800" dirty="0"/>
          </a:p>
          <a:p>
            <a:r>
              <a:rPr lang="id-ID" sz="2800" i="1" dirty="0"/>
              <a:t>Marturein </a:t>
            </a:r>
            <a:r>
              <a:rPr lang="id-ID" sz="2800" dirty="0"/>
              <a:t>dalam Perjanjian Baru memberi arti antara lain: </a:t>
            </a:r>
            <a:r>
              <a:rPr lang="id-ID" sz="2800" b="1" dirty="0"/>
              <a:t>Memberi kesaksian tentang fakta atau kebenaran</a:t>
            </a:r>
            <a:r>
              <a:rPr lang="id-ID" sz="2800" dirty="0"/>
              <a:t> (Luk. 24: 48; Mat. 23: 31), </a:t>
            </a:r>
            <a:r>
              <a:rPr lang="id-ID" sz="2800" b="1" dirty="0"/>
              <a:t>Memberi kesaksian baik tentang seseorang</a:t>
            </a:r>
            <a:r>
              <a:rPr lang="id-ID" sz="2800" dirty="0"/>
              <a:t> (Luk. 4: 22; Ibr. 2: 4), </a:t>
            </a:r>
            <a:r>
              <a:rPr lang="id-ID" sz="2800" b="1" dirty="0"/>
              <a:t>Membawakan khotbah untuk Pekabaran Injil</a:t>
            </a:r>
            <a:r>
              <a:rPr lang="id-ID" sz="2800" dirty="0"/>
              <a:t> (Kis. 23:11) di sini bersaksi sebagai istilah pengutusan/pekabaran injil.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424103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22E71-BDF3-4C64-9870-6C9D06F5B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/>
              <a:t>Tugas</a:t>
            </a:r>
            <a:r>
              <a:rPr lang="en-GB" b="1" dirty="0"/>
              <a:t> </a:t>
            </a:r>
            <a:r>
              <a:rPr lang="en-GB" b="1" dirty="0" err="1"/>
              <a:t>Pelayan</a:t>
            </a:r>
            <a:r>
              <a:rPr lang="en-GB" b="1" dirty="0"/>
              <a:t> </a:t>
            </a:r>
            <a:r>
              <a:rPr lang="en-GB" b="1" dirty="0" err="1"/>
              <a:t>Kristus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4A28C-372A-4D22-A685-5E84BA56C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5" y="1905000"/>
            <a:ext cx="7706816" cy="4764360"/>
          </a:xfrm>
        </p:spPr>
        <p:txBody>
          <a:bodyPr>
            <a:normAutofit/>
          </a:bodyPr>
          <a:lstStyle/>
          <a:p>
            <a:r>
              <a:rPr lang="en-GB" sz="2800" b="1" dirty="0" err="1"/>
              <a:t>Melaksanakan</a:t>
            </a:r>
            <a:r>
              <a:rPr lang="en-GB" sz="2800" b="1" dirty="0"/>
              <a:t> </a:t>
            </a:r>
            <a:r>
              <a:rPr lang="en-GB" sz="2800" b="1" dirty="0" err="1"/>
              <a:t>Pelayanan</a:t>
            </a:r>
            <a:r>
              <a:rPr lang="en-GB" sz="2800" b="1" dirty="0"/>
              <a:t> Koinonia</a:t>
            </a:r>
          </a:p>
          <a:p>
            <a:r>
              <a:rPr lang="id-ID" sz="2800" dirty="0"/>
              <a:t>Persekutuan (koinonia) berhubungan erat dengan gereja yang memuliakan Allah</a:t>
            </a:r>
            <a:r>
              <a:rPr lang="en-GB" sz="2800" dirty="0"/>
              <a:t> </a:t>
            </a:r>
            <a:r>
              <a:rPr lang="id-ID" sz="2800" dirty="0"/>
              <a:t>: </a:t>
            </a:r>
            <a:r>
              <a:rPr lang="id-ID" sz="2800" b="1" dirty="0"/>
              <a:t>terimalah satu akan yang lain,</a:t>
            </a:r>
            <a:r>
              <a:rPr lang="id-ID" sz="2800" dirty="0"/>
              <a:t> sama seperti Kristus juga telah menerima kita, untuk kemulian Allah (Rm. 15:7), </a:t>
            </a:r>
            <a:r>
              <a:rPr lang="id-ID" sz="2800" b="1" dirty="0"/>
              <a:t>hidup saling tolong menolong dalam menanggung beban</a:t>
            </a:r>
            <a:r>
              <a:rPr lang="id-ID" sz="2800" dirty="0"/>
              <a:t> (Gal. 6:2), </a:t>
            </a:r>
            <a:r>
              <a:rPr lang="id-ID" sz="2800" b="1" dirty="0"/>
              <a:t>saling memberi semangat</a:t>
            </a:r>
            <a:r>
              <a:rPr lang="id-ID" sz="2800" dirty="0"/>
              <a:t> (Ibr. 10:25) dan </a:t>
            </a:r>
            <a:r>
              <a:rPr lang="id-ID" sz="2800" b="1" dirty="0"/>
              <a:t>saling mendoakan</a:t>
            </a:r>
            <a:r>
              <a:rPr lang="id-ID" sz="2800" dirty="0"/>
              <a:t> (Flp. 1:9-11,19).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888155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3A931-613B-4A60-B70B-5042657B0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/>
              <a:t>Tugas</a:t>
            </a:r>
            <a:r>
              <a:rPr lang="en-GB" b="1" dirty="0"/>
              <a:t> </a:t>
            </a:r>
            <a:r>
              <a:rPr lang="en-GB" b="1" dirty="0" err="1"/>
              <a:t>Pelayan</a:t>
            </a:r>
            <a:r>
              <a:rPr lang="en-GB" b="1" dirty="0"/>
              <a:t> </a:t>
            </a:r>
            <a:r>
              <a:rPr lang="en-GB" b="1" dirty="0" err="1"/>
              <a:t>Kristus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C892C-33F9-4ACA-80D6-10368AC2A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08" y="1772816"/>
            <a:ext cx="7776863" cy="4752528"/>
          </a:xfrm>
        </p:spPr>
        <p:txBody>
          <a:bodyPr>
            <a:normAutofit/>
          </a:bodyPr>
          <a:lstStyle/>
          <a:p>
            <a:r>
              <a:rPr lang="en-GB" sz="2800" b="1" dirty="0" err="1"/>
              <a:t>Melaksanakan</a:t>
            </a:r>
            <a:r>
              <a:rPr lang="en-GB" sz="2800" b="1" dirty="0"/>
              <a:t> </a:t>
            </a:r>
            <a:r>
              <a:rPr lang="en-GB" sz="2800" b="1" dirty="0" err="1"/>
              <a:t>Pelayanan</a:t>
            </a:r>
            <a:r>
              <a:rPr lang="en-GB" sz="2800" b="1" dirty="0"/>
              <a:t> </a:t>
            </a:r>
            <a:r>
              <a:rPr lang="en-GB" sz="2800" b="1" dirty="0" err="1"/>
              <a:t>Diakonia</a:t>
            </a:r>
            <a:endParaRPr lang="en-GB" sz="2800" b="1" dirty="0"/>
          </a:p>
          <a:p>
            <a:r>
              <a:rPr lang="id-ID" sz="2800" dirty="0"/>
              <a:t>Istilah diakonia memiliki pengertian secara harafiah adalah berarti memberi pertolongan atau pelayanan. Pelayanan diakonia berasal dari bahasa Yunani diakonia</a:t>
            </a:r>
            <a:r>
              <a:rPr lang="en-GB" sz="2800" dirty="0"/>
              <a:t> </a:t>
            </a:r>
            <a:r>
              <a:rPr lang="en-GB" sz="2800" dirty="0" err="1"/>
              <a:t>artinya</a:t>
            </a:r>
            <a:r>
              <a:rPr lang="en-GB" sz="2800" dirty="0"/>
              <a:t> </a:t>
            </a:r>
            <a:r>
              <a:rPr lang="en-GB" sz="2800" dirty="0" err="1"/>
              <a:t>melayani</a:t>
            </a:r>
            <a:endParaRPr lang="en-GB" sz="2800" dirty="0"/>
          </a:p>
          <a:p>
            <a:r>
              <a:rPr lang="id-ID" sz="2800" b="1" dirty="0"/>
              <a:t>Pelayanan diakonia ini berbicara tentang pemberian bantuan</a:t>
            </a:r>
            <a:r>
              <a:rPr lang="en-GB" sz="2800" b="1" dirty="0"/>
              <a:t> </a:t>
            </a:r>
            <a:r>
              <a:rPr lang="en-GB" sz="2800" b="1" dirty="0" err="1"/>
              <a:t>kepada</a:t>
            </a:r>
            <a:r>
              <a:rPr lang="en-GB" sz="2800" b="1" dirty="0"/>
              <a:t> orang yang </a:t>
            </a:r>
            <a:r>
              <a:rPr lang="en-GB" sz="2800" b="1" dirty="0" err="1"/>
              <a:t>tidak</a:t>
            </a:r>
            <a:r>
              <a:rPr lang="en-GB" sz="2800" b="1" dirty="0"/>
              <a:t> </a:t>
            </a:r>
            <a:r>
              <a:rPr lang="en-GB" sz="2800" b="1" dirty="0" err="1"/>
              <a:t>mampu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3839971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11A57-C361-4EDD-AB55-7FD0FF663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/>
              <a:t>Tugas</a:t>
            </a:r>
            <a:r>
              <a:rPr lang="en-GB" b="1" dirty="0"/>
              <a:t> </a:t>
            </a:r>
            <a:r>
              <a:rPr lang="en-GB" b="1" dirty="0" err="1"/>
              <a:t>Pelayan</a:t>
            </a:r>
            <a:r>
              <a:rPr lang="en-GB" b="1" dirty="0"/>
              <a:t> </a:t>
            </a:r>
            <a:r>
              <a:rPr lang="en-GB" b="1" dirty="0" err="1"/>
              <a:t>Kristus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ACDB6-285C-43CF-9611-54CB6CEBC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7" y="1905000"/>
            <a:ext cx="7778824" cy="4548336"/>
          </a:xfrm>
        </p:spPr>
        <p:txBody>
          <a:bodyPr>
            <a:normAutofit fontScale="92500"/>
          </a:bodyPr>
          <a:lstStyle/>
          <a:p>
            <a:r>
              <a:rPr lang="en-GB" sz="3200" dirty="0" err="1"/>
              <a:t>Melaksanakan</a:t>
            </a:r>
            <a:r>
              <a:rPr lang="en-GB" sz="3200" dirty="0"/>
              <a:t> </a:t>
            </a:r>
            <a:r>
              <a:rPr lang="en-GB" sz="3200" dirty="0" err="1"/>
              <a:t>Pengajaran</a:t>
            </a:r>
            <a:r>
              <a:rPr lang="en-GB" sz="3200" dirty="0"/>
              <a:t> Iman Kristen</a:t>
            </a:r>
          </a:p>
          <a:p>
            <a:r>
              <a:rPr lang="id-ID" sz="3200" dirty="0"/>
              <a:t>Pengajaran yang perlu dilaksanakan oleh </a:t>
            </a:r>
            <a:r>
              <a:rPr lang="en-GB" sz="3200" dirty="0" err="1"/>
              <a:t>Pelayanan</a:t>
            </a:r>
            <a:r>
              <a:rPr lang="en-GB" sz="3200" dirty="0"/>
              <a:t> </a:t>
            </a:r>
            <a:r>
              <a:rPr lang="en-GB" sz="3200" dirty="0" err="1"/>
              <a:t>Kristus</a:t>
            </a:r>
            <a:r>
              <a:rPr lang="en-GB" sz="3200" dirty="0"/>
              <a:t> </a:t>
            </a:r>
            <a:r>
              <a:rPr lang="id-ID" sz="3200" dirty="0"/>
              <a:t>terhadap warga jemaat adalah meliputi pengetahuan Alkitab, dasar-dasar Alkitab untuk kehidupan Kristen, dan doktrin tentang Allah, keselamatan, doa dan lain-lain.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944518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DEEF957-F366-47D2-AEE3-3E78B2D5B5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201101"/>
            <a:ext cx="2951448" cy="197503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496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4400" dirty="0" err="1">
                <a:solidFill>
                  <a:schemeClr val="tx1"/>
                </a:solidFill>
              </a:rPr>
              <a:t>Siapa</a:t>
            </a:r>
            <a:r>
              <a:rPr lang="en-GB" sz="4400" dirty="0">
                <a:solidFill>
                  <a:schemeClr val="tx1"/>
                </a:solidFill>
              </a:rPr>
              <a:t> </a:t>
            </a:r>
            <a:r>
              <a:rPr lang="en-GB" sz="4400" dirty="0" err="1">
                <a:solidFill>
                  <a:schemeClr val="tx1"/>
                </a:solidFill>
              </a:rPr>
              <a:t>Pelayan</a:t>
            </a:r>
            <a:r>
              <a:rPr lang="en-GB" sz="4400" dirty="0">
                <a:solidFill>
                  <a:srgbClr val="FF0000"/>
                </a:solidFill>
              </a:rPr>
              <a:t> </a:t>
            </a:r>
            <a:r>
              <a:rPr lang="en-GB" sz="6000" dirty="0" err="1">
                <a:solidFill>
                  <a:srgbClr val="FF0000"/>
                </a:solidFill>
              </a:rPr>
              <a:t>Kristus</a:t>
            </a:r>
            <a:r>
              <a:rPr lang="en-GB" sz="8900" dirty="0"/>
              <a:t>?</a:t>
            </a:r>
            <a:endParaRPr lang="en-GB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AFC5565-7E06-43A8-8321-D2E52102132D}"/>
              </a:ext>
            </a:extLst>
          </p:cNvPr>
          <p:cNvSpPr/>
          <p:nvPr/>
        </p:nvSpPr>
        <p:spPr>
          <a:xfrm>
            <a:off x="369467" y="3207187"/>
            <a:ext cx="2022547" cy="1749380"/>
          </a:xfrm>
          <a:custGeom>
            <a:avLst/>
            <a:gdLst>
              <a:gd name="connsiteX0" fmla="*/ 0 w 2022547"/>
              <a:gd name="connsiteY0" fmla="*/ 874690 h 1749380"/>
              <a:gd name="connsiteX1" fmla="*/ 499798 w 2022547"/>
              <a:gd name="connsiteY1" fmla="*/ 0 h 1749380"/>
              <a:gd name="connsiteX2" fmla="*/ 1522749 w 2022547"/>
              <a:gd name="connsiteY2" fmla="*/ 0 h 1749380"/>
              <a:gd name="connsiteX3" fmla="*/ 2022547 w 2022547"/>
              <a:gd name="connsiteY3" fmla="*/ 874690 h 1749380"/>
              <a:gd name="connsiteX4" fmla="*/ 1522749 w 2022547"/>
              <a:gd name="connsiteY4" fmla="*/ 1749380 h 1749380"/>
              <a:gd name="connsiteX5" fmla="*/ 499798 w 2022547"/>
              <a:gd name="connsiteY5" fmla="*/ 1749380 h 1749380"/>
              <a:gd name="connsiteX6" fmla="*/ 0 w 2022547"/>
              <a:gd name="connsiteY6" fmla="*/ 874690 h 1749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22547" h="1749380">
                <a:moveTo>
                  <a:pt x="0" y="874690"/>
                </a:moveTo>
                <a:lnTo>
                  <a:pt x="499798" y="0"/>
                </a:lnTo>
                <a:lnTo>
                  <a:pt x="1522749" y="0"/>
                </a:lnTo>
                <a:lnTo>
                  <a:pt x="2022547" y="874690"/>
                </a:lnTo>
                <a:lnTo>
                  <a:pt x="1522749" y="1749380"/>
                </a:lnTo>
                <a:lnTo>
                  <a:pt x="499798" y="1749380"/>
                </a:lnTo>
                <a:lnTo>
                  <a:pt x="0" y="87469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5625" tIns="320360" rIns="365625" bIns="320360" numCol="1" spcCol="1270" anchor="ctr" anchorCtr="0">
            <a:noAutofit/>
          </a:bodyPr>
          <a:lstStyle/>
          <a:p>
            <a:pPr marL="0" lvl="0" indent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400" b="1" kern="1200" dirty="0"/>
              <a:t>ORANG </a:t>
            </a:r>
            <a:r>
              <a:rPr lang="en-GB" sz="2400" b="1" kern="1200" dirty="0">
                <a:solidFill>
                  <a:srgbClr val="FF0000"/>
                </a:solidFill>
              </a:rPr>
              <a:t>TERPILIH</a:t>
            </a:r>
          </a:p>
        </p:txBody>
      </p:sp>
      <p:sp>
        <p:nvSpPr>
          <p:cNvPr id="19" name="Hexagon 18">
            <a:extLst>
              <a:ext uri="{FF2B5EF4-FFF2-40B4-BE49-F238E27FC236}">
                <a16:creationId xmlns:a16="http://schemas.microsoft.com/office/drawing/2014/main" id="{AB68C4E2-BCCF-4736-8A65-313BDB63FEF8}"/>
              </a:ext>
            </a:extLst>
          </p:cNvPr>
          <p:cNvSpPr/>
          <p:nvPr/>
        </p:nvSpPr>
        <p:spPr>
          <a:xfrm>
            <a:off x="1635872" y="2370226"/>
            <a:ext cx="763206" cy="657435"/>
          </a:xfrm>
          <a:prstGeom prst="hexagon">
            <a:avLst>
              <a:gd name="adj" fmla="val 28900"/>
              <a:gd name="vf" fmla="val 115470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C859B56-C4E0-4CEC-84D8-64F08450808A}"/>
              </a:ext>
            </a:extLst>
          </p:cNvPr>
          <p:cNvSpPr/>
          <p:nvPr/>
        </p:nvSpPr>
        <p:spPr>
          <a:xfrm>
            <a:off x="555812" y="1616124"/>
            <a:ext cx="1657257" cy="1433732"/>
          </a:xfrm>
          <a:custGeom>
            <a:avLst/>
            <a:gdLst>
              <a:gd name="connsiteX0" fmla="*/ 0 w 1657257"/>
              <a:gd name="connsiteY0" fmla="*/ 716866 h 1433732"/>
              <a:gd name="connsiteX1" fmla="*/ 409617 w 1657257"/>
              <a:gd name="connsiteY1" fmla="*/ 0 h 1433732"/>
              <a:gd name="connsiteX2" fmla="*/ 1247640 w 1657257"/>
              <a:gd name="connsiteY2" fmla="*/ 0 h 1433732"/>
              <a:gd name="connsiteX3" fmla="*/ 1657257 w 1657257"/>
              <a:gd name="connsiteY3" fmla="*/ 716866 h 1433732"/>
              <a:gd name="connsiteX4" fmla="*/ 1247640 w 1657257"/>
              <a:gd name="connsiteY4" fmla="*/ 1433732 h 1433732"/>
              <a:gd name="connsiteX5" fmla="*/ 409617 w 1657257"/>
              <a:gd name="connsiteY5" fmla="*/ 1433732 h 1433732"/>
              <a:gd name="connsiteX6" fmla="*/ 0 w 1657257"/>
              <a:gd name="connsiteY6" fmla="*/ 716866 h 1433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7257" h="1433732">
                <a:moveTo>
                  <a:pt x="0" y="716866"/>
                </a:moveTo>
                <a:lnTo>
                  <a:pt x="409617" y="0"/>
                </a:lnTo>
                <a:lnTo>
                  <a:pt x="1247640" y="0"/>
                </a:lnTo>
                <a:lnTo>
                  <a:pt x="1657257" y="716866"/>
                </a:lnTo>
                <a:lnTo>
                  <a:pt x="1247640" y="1433732"/>
                </a:lnTo>
                <a:lnTo>
                  <a:pt x="409617" y="1433732"/>
                </a:lnTo>
                <a:lnTo>
                  <a:pt x="0" y="71686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4964" tIns="257921" rIns="294964" bIns="257921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600" kern="1200" dirty="0"/>
              <a:t>UTUSAN ALLAH / </a:t>
            </a:r>
            <a:r>
              <a:rPr lang="en-GB" sz="1600" b="1" kern="1200" dirty="0">
                <a:solidFill>
                  <a:srgbClr val="FF0000"/>
                </a:solidFill>
              </a:rPr>
              <a:t>DUTA ALLAH</a:t>
            </a:r>
          </a:p>
        </p:txBody>
      </p:sp>
      <p:sp>
        <p:nvSpPr>
          <p:cNvPr id="21" name="Hexagon 20">
            <a:extLst>
              <a:ext uri="{FF2B5EF4-FFF2-40B4-BE49-F238E27FC236}">
                <a16:creationId xmlns:a16="http://schemas.microsoft.com/office/drawing/2014/main" id="{D6A3D6BF-A42A-46D5-89F9-F8355A249478}"/>
              </a:ext>
            </a:extLst>
          </p:cNvPr>
          <p:cNvSpPr/>
          <p:nvPr/>
        </p:nvSpPr>
        <p:spPr>
          <a:xfrm>
            <a:off x="2526560" y="3599281"/>
            <a:ext cx="763206" cy="657435"/>
          </a:xfrm>
          <a:prstGeom prst="hexagon">
            <a:avLst>
              <a:gd name="adj" fmla="val 28900"/>
              <a:gd name="vf" fmla="val 115470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969AFD26-3D53-4053-B680-670BDC171819}"/>
              </a:ext>
            </a:extLst>
          </p:cNvPr>
          <p:cNvSpPr/>
          <p:nvPr/>
        </p:nvSpPr>
        <p:spPr>
          <a:xfrm>
            <a:off x="2075834" y="2497965"/>
            <a:ext cx="1657257" cy="1433732"/>
          </a:xfrm>
          <a:custGeom>
            <a:avLst/>
            <a:gdLst>
              <a:gd name="connsiteX0" fmla="*/ 0 w 1657257"/>
              <a:gd name="connsiteY0" fmla="*/ 716866 h 1433732"/>
              <a:gd name="connsiteX1" fmla="*/ 409617 w 1657257"/>
              <a:gd name="connsiteY1" fmla="*/ 0 h 1433732"/>
              <a:gd name="connsiteX2" fmla="*/ 1247640 w 1657257"/>
              <a:gd name="connsiteY2" fmla="*/ 0 h 1433732"/>
              <a:gd name="connsiteX3" fmla="*/ 1657257 w 1657257"/>
              <a:gd name="connsiteY3" fmla="*/ 716866 h 1433732"/>
              <a:gd name="connsiteX4" fmla="*/ 1247640 w 1657257"/>
              <a:gd name="connsiteY4" fmla="*/ 1433732 h 1433732"/>
              <a:gd name="connsiteX5" fmla="*/ 409617 w 1657257"/>
              <a:gd name="connsiteY5" fmla="*/ 1433732 h 1433732"/>
              <a:gd name="connsiteX6" fmla="*/ 0 w 1657257"/>
              <a:gd name="connsiteY6" fmla="*/ 716866 h 1433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7257" h="1433732">
                <a:moveTo>
                  <a:pt x="0" y="716866"/>
                </a:moveTo>
                <a:lnTo>
                  <a:pt x="409617" y="0"/>
                </a:lnTo>
                <a:lnTo>
                  <a:pt x="1247640" y="0"/>
                </a:lnTo>
                <a:lnTo>
                  <a:pt x="1657257" y="716866"/>
                </a:lnTo>
                <a:lnTo>
                  <a:pt x="1247640" y="1433732"/>
                </a:lnTo>
                <a:lnTo>
                  <a:pt x="409617" y="1433732"/>
                </a:lnTo>
                <a:lnTo>
                  <a:pt x="0" y="71686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2424" tIns="255381" rIns="292424" bIns="255381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400" kern="1200" dirty="0"/>
              <a:t>PELAYAN ALLAH</a:t>
            </a:r>
          </a:p>
        </p:txBody>
      </p:sp>
      <p:sp>
        <p:nvSpPr>
          <p:cNvPr id="23" name="Hexagon 22">
            <a:extLst>
              <a:ext uri="{FF2B5EF4-FFF2-40B4-BE49-F238E27FC236}">
                <a16:creationId xmlns:a16="http://schemas.microsoft.com/office/drawing/2014/main" id="{F97F2E13-43A5-4319-9DE6-F590367702E7}"/>
              </a:ext>
            </a:extLst>
          </p:cNvPr>
          <p:cNvSpPr/>
          <p:nvPr/>
        </p:nvSpPr>
        <p:spPr>
          <a:xfrm>
            <a:off x="1907653" y="4986652"/>
            <a:ext cx="763206" cy="657435"/>
          </a:xfrm>
          <a:prstGeom prst="hexagon">
            <a:avLst>
              <a:gd name="adj" fmla="val 28900"/>
              <a:gd name="vf" fmla="val 115470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F4C53D3-426D-4525-A6AF-D4CE4A5E4EEC}"/>
              </a:ext>
            </a:extLst>
          </p:cNvPr>
          <p:cNvSpPr/>
          <p:nvPr/>
        </p:nvSpPr>
        <p:spPr>
          <a:xfrm>
            <a:off x="2075834" y="4231563"/>
            <a:ext cx="1657257" cy="1433732"/>
          </a:xfrm>
          <a:custGeom>
            <a:avLst/>
            <a:gdLst>
              <a:gd name="connsiteX0" fmla="*/ 0 w 1657257"/>
              <a:gd name="connsiteY0" fmla="*/ 716866 h 1433732"/>
              <a:gd name="connsiteX1" fmla="*/ 409617 w 1657257"/>
              <a:gd name="connsiteY1" fmla="*/ 0 h 1433732"/>
              <a:gd name="connsiteX2" fmla="*/ 1247640 w 1657257"/>
              <a:gd name="connsiteY2" fmla="*/ 0 h 1433732"/>
              <a:gd name="connsiteX3" fmla="*/ 1657257 w 1657257"/>
              <a:gd name="connsiteY3" fmla="*/ 716866 h 1433732"/>
              <a:gd name="connsiteX4" fmla="*/ 1247640 w 1657257"/>
              <a:gd name="connsiteY4" fmla="*/ 1433732 h 1433732"/>
              <a:gd name="connsiteX5" fmla="*/ 409617 w 1657257"/>
              <a:gd name="connsiteY5" fmla="*/ 1433732 h 1433732"/>
              <a:gd name="connsiteX6" fmla="*/ 0 w 1657257"/>
              <a:gd name="connsiteY6" fmla="*/ 716866 h 1433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7257" h="1433732">
                <a:moveTo>
                  <a:pt x="0" y="716866"/>
                </a:moveTo>
                <a:lnTo>
                  <a:pt x="409617" y="0"/>
                </a:lnTo>
                <a:lnTo>
                  <a:pt x="1247640" y="0"/>
                </a:lnTo>
                <a:lnTo>
                  <a:pt x="1657257" y="716866"/>
                </a:lnTo>
                <a:lnTo>
                  <a:pt x="1247640" y="1433732"/>
                </a:lnTo>
                <a:lnTo>
                  <a:pt x="409617" y="1433732"/>
                </a:lnTo>
                <a:lnTo>
                  <a:pt x="0" y="71686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4964" tIns="257921" rIns="294964" bIns="257921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600" kern="1200" dirty="0"/>
              <a:t>REKAN SEKERJA ALLAH</a:t>
            </a: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B76480AE-AE9A-43EA-96D5-E0B8FE6674EB}"/>
              </a:ext>
            </a:extLst>
          </p:cNvPr>
          <p:cNvSpPr/>
          <p:nvPr/>
        </p:nvSpPr>
        <p:spPr>
          <a:xfrm>
            <a:off x="555812" y="5114391"/>
            <a:ext cx="1657257" cy="1433732"/>
          </a:xfrm>
          <a:custGeom>
            <a:avLst/>
            <a:gdLst>
              <a:gd name="connsiteX0" fmla="*/ 0 w 1657257"/>
              <a:gd name="connsiteY0" fmla="*/ 716866 h 1433732"/>
              <a:gd name="connsiteX1" fmla="*/ 409617 w 1657257"/>
              <a:gd name="connsiteY1" fmla="*/ 0 h 1433732"/>
              <a:gd name="connsiteX2" fmla="*/ 1247640 w 1657257"/>
              <a:gd name="connsiteY2" fmla="*/ 0 h 1433732"/>
              <a:gd name="connsiteX3" fmla="*/ 1657257 w 1657257"/>
              <a:gd name="connsiteY3" fmla="*/ 716866 h 1433732"/>
              <a:gd name="connsiteX4" fmla="*/ 1247640 w 1657257"/>
              <a:gd name="connsiteY4" fmla="*/ 1433732 h 1433732"/>
              <a:gd name="connsiteX5" fmla="*/ 409617 w 1657257"/>
              <a:gd name="connsiteY5" fmla="*/ 1433732 h 1433732"/>
              <a:gd name="connsiteX6" fmla="*/ 0 w 1657257"/>
              <a:gd name="connsiteY6" fmla="*/ 716866 h 1433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7257" h="1433732">
                <a:moveTo>
                  <a:pt x="0" y="716866"/>
                </a:moveTo>
                <a:lnTo>
                  <a:pt x="409617" y="0"/>
                </a:lnTo>
                <a:lnTo>
                  <a:pt x="1247640" y="0"/>
                </a:lnTo>
                <a:lnTo>
                  <a:pt x="1657257" y="716866"/>
                </a:lnTo>
                <a:lnTo>
                  <a:pt x="1247640" y="1433732"/>
                </a:lnTo>
                <a:lnTo>
                  <a:pt x="409617" y="1433732"/>
                </a:lnTo>
                <a:lnTo>
                  <a:pt x="0" y="71686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6074" tIns="249031" rIns="286074" bIns="249031" numCol="1" spcCol="1270" anchor="ctr" anchorCtr="0">
            <a:noAutofit/>
          </a:bodyPr>
          <a:lstStyle/>
          <a:p>
            <a:pPr marL="0" lvl="0" indent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900" kern="1200" dirty="0"/>
              <a:t>PENYAMBUNG</a:t>
            </a:r>
            <a:r>
              <a:rPr lang="en-GB" sz="1200" kern="1200" dirty="0"/>
              <a:t> </a:t>
            </a:r>
            <a:r>
              <a:rPr lang="en-GB" sz="1400" kern="1200" dirty="0"/>
              <a:t>LIDAH ALLAH</a:t>
            </a:r>
          </a:p>
        </p:txBody>
      </p:sp>
      <p:sp>
        <p:nvSpPr>
          <p:cNvPr id="8" name="Block Arc 7">
            <a:extLst>
              <a:ext uri="{FF2B5EF4-FFF2-40B4-BE49-F238E27FC236}">
                <a16:creationId xmlns:a16="http://schemas.microsoft.com/office/drawing/2014/main" id="{31B09A4F-AEFE-4FB6-BDC1-87A308E7BF63}"/>
              </a:ext>
            </a:extLst>
          </p:cNvPr>
          <p:cNvSpPr/>
          <p:nvPr/>
        </p:nvSpPr>
        <p:spPr>
          <a:xfrm>
            <a:off x="2800905" y="2176006"/>
            <a:ext cx="3585625" cy="3737660"/>
          </a:xfrm>
          <a:prstGeom prst="blockArc">
            <a:avLst>
              <a:gd name="adj1" fmla="val 16509444"/>
              <a:gd name="adj2" fmla="val 5088054"/>
              <a:gd name="adj3" fmla="val 5240"/>
            </a:avLst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7F291FB-D679-4D96-B0B8-EEAB1F8E1330}"/>
              </a:ext>
            </a:extLst>
          </p:cNvPr>
          <p:cNvSpPr/>
          <p:nvPr/>
        </p:nvSpPr>
        <p:spPr>
          <a:xfrm>
            <a:off x="5020703" y="2029296"/>
            <a:ext cx="953207" cy="953008"/>
          </a:xfrm>
          <a:prstGeom prst="ellipse">
            <a:avLst/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1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74BCB5F-164E-442C-A1D1-AE0E1C193CDF}"/>
              </a:ext>
            </a:extLst>
          </p:cNvPr>
          <p:cNvSpPr/>
          <p:nvPr/>
        </p:nvSpPr>
        <p:spPr>
          <a:xfrm>
            <a:off x="6046510" y="2041487"/>
            <a:ext cx="2845090" cy="922528"/>
          </a:xfrm>
          <a:custGeom>
            <a:avLst/>
            <a:gdLst>
              <a:gd name="connsiteX0" fmla="*/ 0 w 1275991"/>
              <a:gd name="connsiteY0" fmla="*/ 0 h 922528"/>
              <a:gd name="connsiteX1" fmla="*/ 1275991 w 1275991"/>
              <a:gd name="connsiteY1" fmla="*/ 0 h 922528"/>
              <a:gd name="connsiteX2" fmla="*/ 1275991 w 1275991"/>
              <a:gd name="connsiteY2" fmla="*/ 922528 h 922528"/>
              <a:gd name="connsiteX3" fmla="*/ 0 w 1275991"/>
              <a:gd name="connsiteY3" fmla="*/ 922528 h 922528"/>
              <a:gd name="connsiteX4" fmla="*/ 0 w 1275991"/>
              <a:gd name="connsiteY4" fmla="*/ 0 h 922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5991" h="922528">
                <a:moveTo>
                  <a:pt x="0" y="0"/>
                </a:moveTo>
                <a:lnTo>
                  <a:pt x="1275991" y="0"/>
                </a:lnTo>
                <a:lnTo>
                  <a:pt x="1275991" y="922528"/>
                </a:lnTo>
                <a:lnTo>
                  <a:pt x="0" y="92252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5880" tIns="55880" rIns="55880" bIns="55880" numCol="1" spcCol="1270" anchor="ctr" anchorCtr="0">
            <a:noAutofit/>
          </a:bodyPr>
          <a:lstStyle/>
          <a:p>
            <a:pPr marL="0" lvl="0" indent="0" algn="l" defTabSz="195580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None/>
            </a:pPr>
            <a:r>
              <a:rPr lang="en-GB" sz="2800" dirty="0"/>
              <a:t>2 Kor.5:20</a:t>
            </a:r>
            <a:endParaRPr lang="en-GB" sz="4400" kern="1200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B185DA8-CCE3-4B31-B267-5D889C2F97F0}"/>
              </a:ext>
            </a:extLst>
          </p:cNvPr>
          <p:cNvSpPr/>
          <p:nvPr/>
        </p:nvSpPr>
        <p:spPr>
          <a:xfrm>
            <a:off x="5724770" y="2916873"/>
            <a:ext cx="953207" cy="953008"/>
          </a:xfrm>
          <a:prstGeom prst="ellipse">
            <a:avLst/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1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1B69AF0-BCB6-4039-9A62-0FE982E4A3B1}"/>
              </a:ext>
            </a:extLst>
          </p:cNvPr>
          <p:cNvSpPr/>
          <p:nvPr/>
        </p:nvSpPr>
        <p:spPr>
          <a:xfrm>
            <a:off x="6747966" y="2933535"/>
            <a:ext cx="2396034" cy="922528"/>
          </a:xfrm>
          <a:custGeom>
            <a:avLst/>
            <a:gdLst>
              <a:gd name="connsiteX0" fmla="*/ 0 w 1275991"/>
              <a:gd name="connsiteY0" fmla="*/ 0 h 922528"/>
              <a:gd name="connsiteX1" fmla="*/ 1275991 w 1275991"/>
              <a:gd name="connsiteY1" fmla="*/ 0 h 922528"/>
              <a:gd name="connsiteX2" fmla="*/ 1275991 w 1275991"/>
              <a:gd name="connsiteY2" fmla="*/ 922528 h 922528"/>
              <a:gd name="connsiteX3" fmla="*/ 0 w 1275991"/>
              <a:gd name="connsiteY3" fmla="*/ 922528 h 922528"/>
              <a:gd name="connsiteX4" fmla="*/ 0 w 1275991"/>
              <a:gd name="connsiteY4" fmla="*/ 0 h 922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5991" h="922528">
                <a:moveTo>
                  <a:pt x="0" y="0"/>
                </a:moveTo>
                <a:lnTo>
                  <a:pt x="1275991" y="0"/>
                </a:lnTo>
                <a:lnTo>
                  <a:pt x="1275991" y="922528"/>
                </a:lnTo>
                <a:lnTo>
                  <a:pt x="0" y="92252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5880" tIns="55880" rIns="55880" bIns="55880" numCol="1" spcCol="1270" anchor="ctr" anchorCtr="0">
            <a:noAutofit/>
          </a:bodyPr>
          <a:lstStyle/>
          <a:p>
            <a:pPr marL="0" lvl="0" indent="0" algn="l" defTabSz="195580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None/>
            </a:pPr>
            <a:r>
              <a:rPr lang="en-GB" sz="2800" kern="1200" dirty="0"/>
              <a:t>2 Kor.3:5-6</a:t>
            </a:r>
            <a:endParaRPr lang="en-GB" sz="4400" kern="1200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2558097-225D-4078-9BEA-9E99EA9D9E2F}"/>
              </a:ext>
            </a:extLst>
          </p:cNvPr>
          <p:cNvSpPr/>
          <p:nvPr/>
        </p:nvSpPr>
        <p:spPr>
          <a:xfrm>
            <a:off x="5721114" y="4221823"/>
            <a:ext cx="953207" cy="953008"/>
          </a:xfrm>
          <a:prstGeom prst="ellipse">
            <a:avLst/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1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B990972-27B4-4F37-9099-1E1F3EC32FE5}"/>
              </a:ext>
            </a:extLst>
          </p:cNvPr>
          <p:cNvSpPr/>
          <p:nvPr/>
        </p:nvSpPr>
        <p:spPr>
          <a:xfrm>
            <a:off x="6747966" y="4237267"/>
            <a:ext cx="1938834" cy="922528"/>
          </a:xfrm>
          <a:custGeom>
            <a:avLst/>
            <a:gdLst>
              <a:gd name="connsiteX0" fmla="*/ 0 w 1275991"/>
              <a:gd name="connsiteY0" fmla="*/ 0 h 922528"/>
              <a:gd name="connsiteX1" fmla="*/ 1275991 w 1275991"/>
              <a:gd name="connsiteY1" fmla="*/ 0 h 922528"/>
              <a:gd name="connsiteX2" fmla="*/ 1275991 w 1275991"/>
              <a:gd name="connsiteY2" fmla="*/ 922528 h 922528"/>
              <a:gd name="connsiteX3" fmla="*/ 0 w 1275991"/>
              <a:gd name="connsiteY3" fmla="*/ 922528 h 922528"/>
              <a:gd name="connsiteX4" fmla="*/ 0 w 1275991"/>
              <a:gd name="connsiteY4" fmla="*/ 0 h 922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5991" h="922528">
                <a:moveTo>
                  <a:pt x="0" y="0"/>
                </a:moveTo>
                <a:lnTo>
                  <a:pt x="1275991" y="0"/>
                </a:lnTo>
                <a:lnTo>
                  <a:pt x="1275991" y="922528"/>
                </a:lnTo>
                <a:lnTo>
                  <a:pt x="0" y="92252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5880" tIns="55880" rIns="55880" bIns="55880" numCol="1" spcCol="1270" anchor="ctr" anchorCtr="0">
            <a:noAutofit/>
          </a:bodyPr>
          <a:lstStyle/>
          <a:p>
            <a:pPr marL="0" lvl="0" indent="0" algn="l" defTabSz="195580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None/>
            </a:pPr>
            <a:r>
              <a:rPr lang="en-GB" sz="2800" kern="1200" dirty="0"/>
              <a:t>1 Kor. 3:9</a:t>
            </a:r>
            <a:endParaRPr lang="en-GB" sz="4400" kern="1200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97941BF-8B44-4A7C-B1D0-3050C8E37EFD}"/>
              </a:ext>
            </a:extLst>
          </p:cNvPr>
          <p:cNvSpPr/>
          <p:nvPr/>
        </p:nvSpPr>
        <p:spPr>
          <a:xfrm>
            <a:off x="5020703" y="5140287"/>
            <a:ext cx="953207" cy="953008"/>
          </a:xfrm>
          <a:prstGeom prst="ellipse">
            <a:avLst/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1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EF63D2-84EC-4D27-90C4-34C65A6A1952}"/>
              </a:ext>
            </a:extLst>
          </p:cNvPr>
          <p:cNvSpPr/>
          <p:nvPr/>
        </p:nvSpPr>
        <p:spPr>
          <a:xfrm>
            <a:off x="6012160" y="5242776"/>
            <a:ext cx="3097490" cy="922528"/>
          </a:xfrm>
          <a:custGeom>
            <a:avLst/>
            <a:gdLst>
              <a:gd name="connsiteX0" fmla="*/ 0 w 1275991"/>
              <a:gd name="connsiteY0" fmla="*/ 0 h 922528"/>
              <a:gd name="connsiteX1" fmla="*/ 1275991 w 1275991"/>
              <a:gd name="connsiteY1" fmla="*/ 0 h 922528"/>
              <a:gd name="connsiteX2" fmla="*/ 1275991 w 1275991"/>
              <a:gd name="connsiteY2" fmla="*/ 922528 h 922528"/>
              <a:gd name="connsiteX3" fmla="*/ 0 w 1275991"/>
              <a:gd name="connsiteY3" fmla="*/ 922528 h 922528"/>
              <a:gd name="connsiteX4" fmla="*/ 0 w 1275991"/>
              <a:gd name="connsiteY4" fmla="*/ 0 h 922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5991" h="922528">
                <a:moveTo>
                  <a:pt x="0" y="0"/>
                </a:moveTo>
                <a:lnTo>
                  <a:pt x="1275991" y="0"/>
                </a:lnTo>
                <a:lnTo>
                  <a:pt x="1275991" y="922528"/>
                </a:lnTo>
                <a:lnTo>
                  <a:pt x="0" y="92252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5880" tIns="55880" rIns="55880" bIns="55880" numCol="1" spcCol="1270" anchor="ctr" anchorCtr="0">
            <a:noAutofit/>
          </a:bodyPr>
          <a:lstStyle/>
          <a:p>
            <a:pPr marL="0" lvl="0" indent="0" algn="l" defTabSz="195580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None/>
            </a:pPr>
            <a:r>
              <a:rPr lang="en-GB" sz="2800" dirty="0" err="1"/>
              <a:t>Keluran</a:t>
            </a:r>
            <a:r>
              <a:rPr lang="en-GB" sz="2800" dirty="0"/>
              <a:t> 4:11-12</a:t>
            </a:r>
            <a:endParaRPr lang="en-GB" sz="4000" kern="1200" dirty="0"/>
          </a:p>
        </p:txBody>
      </p:sp>
    </p:spTree>
    <p:extLst>
      <p:ext uri="{BB962C8B-B14F-4D97-AF65-F5344CB8AC3E}">
        <p14:creationId xmlns:p14="http://schemas.microsoft.com/office/powerpoint/2010/main" val="2949322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8" grpId="0" animBg="1"/>
      <p:bldP spid="20" grpId="0" animBg="1"/>
      <p:bldP spid="22" grpId="0" animBg="1"/>
      <p:bldP spid="24" grpId="0" animBg="1"/>
      <p:bldP spid="25" grpId="0" animBg="1"/>
      <p:bldP spid="10" grpId="0"/>
      <p:bldP spid="12" grpId="0"/>
      <p:bldP spid="14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B747F52-CDC0-4C29-92D7-60079D6BC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Apa</a:t>
            </a:r>
            <a:r>
              <a:rPr lang="en-GB" dirty="0"/>
              <a:t> </a:t>
            </a:r>
            <a:r>
              <a:rPr lang="en-GB" sz="6700" dirty="0" err="1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Syarat</a:t>
            </a:r>
            <a:r>
              <a:rPr lang="en-GB" sz="6700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GB" sz="6700" dirty="0" err="1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Pelayan</a:t>
            </a:r>
            <a:r>
              <a:rPr lang="en-GB" sz="6700" dirty="0"/>
              <a:t> </a:t>
            </a:r>
            <a:br>
              <a:rPr lang="en-GB" sz="5300" dirty="0"/>
            </a:br>
            <a:r>
              <a:rPr lang="en-GB" dirty="0" err="1"/>
              <a:t>Menurut</a:t>
            </a:r>
            <a:r>
              <a:rPr lang="en-GB" dirty="0"/>
              <a:t> </a:t>
            </a:r>
            <a:r>
              <a:rPr lang="en-GB" dirty="0" err="1"/>
              <a:t>Alkitab</a:t>
            </a:r>
            <a:r>
              <a:rPr lang="en-GB" dirty="0"/>
              <a:t>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FDC9FBE-135F-4183-A704-DF662D28AE1F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202059" y="2799605"/>
            <a:ext cx="6746205" cy="3941763"/>
          </a:xfrm>
        </p:spPr>
        <p:txBody>
          <a:bodyPr>
            <a:normAutofit/>
          </a:bodyPr>
          <a:lstStyle/>
          <a:p>
            <a:r>
              <a:rPr lang="en-GB" sz="4400" dirty="0" err="1"/>
              <a:t>Syarat</a:t>
            </a:r>
            <a:r>
              <a:rPr lang="en-GB" sz="4400" dirty="0"/>
              <a:t> </a:t>
            </a:r>
            <a:r>
              <a:rPr lang="en-GB" sz="4400" b="1" dirty="0" err="1">
                <a:latin typeface="Arial Black" panose="020B0A04020102020204" pitchFamily="34" charset="0"/>
              </a:rPr>
              <a:t>Rohani</a:t>
            </a:r>
            <a:endParaRPr lang="en-GB" sz="4400" b="1" dirty="0">
              <a:latin typeface="Arial Black" panose="020B0A04020102020204" pitchFamily="34" charset="0"/>
            </a:endParaRPr>
          </a:p>
          <a:p>
            <a:r>
              <a:rPr lang="en-GB" sz="4400" dirty="0" err="1"/>
              <a:t>Syarat</a:t>
            </a:r>
            <a:r>
              <a:rPr lang="en-GB" sz="4400" dirty="0"/>
              <a:t> </a:t>
            </a:r>
            <a:r>
              <a:rPr lang="en-GB" sz="4400" b="1" dirty="0" err="1">
                <a:latin typeface="Arial Black" panose="020B0A04020102020204" pitchFamily="34" charset="0"/>
              </a:rPr>
              <a:t>Sosial</a:t>
            </a:r>
            <a:endParaRPr lang="en-GB" sz="4400" b="1" dirty="0">
              <a:latin typeface="Arial Black" panose="020B0A04020102020204" pitchFamily="34" charset="0"/>
            </a:endParaRPr>
          </a:p>
          <a:p>
            <a:r>
              <a:rPr lang="en-GB" sz="4400" dirty="0" err="1"/>
              <a:t>Syarat</a:t>
            </a:r>
            <a:r>
              <a:rPr lang="en-GB" sz="4400" dirty="0"/>
              <a:t> </a:t>
            </a:r>
            <a:r>
              <a:rPr lang="en-GB" sz="4400" b="1" dirty="0">
                <a:latin typeface="Arial Black" panose="020B0A04020102020204" pitchFamily="34" charset="0"/>
              </a:rPr>
              <a:t>Moral</a:t>
            </a:r>
          </a:p>
          <a:p>
            <a:r>
              <a:rPr lang="en-GB" sz="4400" dirty="0" err="1"/>
              <a:t>Syarat</a:t>
            </a:r>
            <a:r>
              <a:rPr lang="en-GB" sz="4400" dirty="0"/>
              <a:t> </a:t>
            </a:r>
            <a:r>
              <a:rPr lang="en-GB" sz="3900" b="1" dirty="0" err="1">
                <a:latin typeface="Arial Black" panose="020B0A04020102020204" pitchFamily="34" charset="0"/>
              </a:rPr>
              <a:t>Kepemimpinan</a:t>
            </a:r>
            <a:endParaRPr lang="en-GB" sz="4400" b="1" dirty="0">
              <a:latin typeface="Arial Black" panose="020B0A04020102020204" pitchFamily="34" charset="0"/>
            </a:endParaRPr>
          </a:p>
        </p:txBody>
      </p:sp>
      <p:pic>
        <p:nvPicPr>
          <p:cNvPr id="17" name="Content Placeholder 16">
            <a:extLst>
              <a:ext uri="{FF2B5EF4-FFF2-40B4-BE49-F238E27FC236}">
                <a16:creationId xmlns:a16="http://schemas.microsoft.com/office/drawing/2014/main" id="{DE591699-78F7-4D07-ADBA-341A4E07965E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86195">
            <a:off x="6516688" y="1700808"/>
            <a:ext cx="2170112" cy="316835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851375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9E19B2D-C749-4440-86EF-43058398BD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16632"/>
            <a:ext cx="5297910" cy="365623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26E8428-BE0F-44BA-8E83-2B9D8EB0DF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4495" y="5161359"/>
            <a:ext cx="2857500" cy="1724025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8B451A5-271A-410D-BE91-EC92F32321C1}"/>
              </a:ext>
            </a:extLst>
          </p:cNvPr>
          <p:cNvSpPr/>
          <p:nvPr/>
        </p:nvSpPr>
        <p:spPr>
          <a:xfrm>
            <a:off x="1519417" y="546398"/>
            <a:ext cx="4714242" cy="4714242"/>
          </a:xfrm>
          <a:custGeom>
            <a:avLst/>
            <a:gdLst>
              <a:gd name="connsiteX0" fmla="*/ 2357121 w 4714242"/>
              <a:gd name="connsiteY0" fmla="*/ 0 h 4714242"/>
              <a:gd name="connsiteX1" fmla="*/ 4398448 w 4714242"/>
              <a:gd name="connsiteY1" fmla="*/ 1178560 h 4714242"/>
              <a:gd name="connsiteX2" fmla="*/ 4398448 w 4714242"/>
              <a:gd name="connsiteY2" fmla="*/ 3535681 h 4714242"/>
              <a:gd name="connsiteX3" fmla="*/ 2357121 w 4714242"/>
              <a:gd name="connsiteY3" fmla="*/ 2357121 h 4714242"/>
              <a:gd name="connsiteX4" fmla="*/ 2357121 w 4714242"/>
              <a:gd name="connsiteY4" fmla="*/ 0 h 4714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14242" h="4714242">
                <a:moveTo>
                  <a:pt x="2357121" y="0"/>
                </a:moveTo>
                <a:cubicBezTo>
                  <a:pt x="3199239" y="0"/>
                  <a:pt x="3977389" y="449265"/>
                  <a:pt x="4398448" y="1178560"/>
                </a:cubicBezTo>
                <a:cubicBezTo>
                  <a:pt x="4819507" y="1907856"/>
                  <a:pt x="4819507" y="2806385"/>
                  <a:pt x="4398448" y="3535681"/>
                </a:cubicBezTo>
                <a:lnTo>
                  <a:pt x="2357121" y="2357121"/>
                </a:lnTo>
                <a:lnTo>
                  <a:pt x="2357121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514998" tIns="1029450" rIns="576547" bIns="2342704" numCol="1" spcCol="1270" anchor="ctr" anchorCtr="0">
            <a:noAutofit/>
          </a:bodyPr>
          <a:lstStyle/>
          <a:p>
            <a:pPr marL="0" lvl="0" indent="0" algn="ctr" defTabSz="10668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en-GB" sz="2400" kern="1200" dirty="0" err="1"/>
              <a:t>Tidak</a:t>
            </a:r>
            <a:r>
              <a:rPr lang="en-GB" sz="2400" kern="1200" dirty="0"/>
              <a:t> </a:t>
            </a:r>
            <a:r>
              <a:rPr lang="en-GB" sz="2400" kern="1200" dirty="0" err="1"/>
              <a:t>Bercacat</a:t>
            </a:r>
            <a:r>
              <a:rPr lang="en-GB" sz="2400" kern="1200" dirty="0"/>
              <a:t> </a:t>
            </a:r>
          </a:p>
          <a:p>
            <a:pPr marL="0" lvl="0" indent="0" algn="ctr" defTabSz="10668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en-GB" sz="2400" kern="1200" dirty="0"/>
              <a:t>(1 Tim.3:2</a:t>
            </a:r>
          </a:p>
          <a:p>
            <a:pPr marL="0" lvl="0" indent="0" algn="ctr" defTabSz="10668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en-GB" sz="2400" kern="1200" dirty="0"/>
              <a:t>/Tit.1:6)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91629675-39C0-4B56-8FCC-76178B3431DC}"/>
              </a:ext>
            </a:extLst>
          </p:cNvPr>
          <p:cNvSpPr/>
          <p:nvPr/>
        </p:nvSpPr>
        <p:spPr>
          <a:xfrm>
            <a:off x="1422326" y="714764"/>
            <a:ext cx="4714242" cy="4714242"/>
          </a:xfrm>
          <a:custGeom>
            <a:avLst/>
            <a:gdLst>
              <a:gd name="connsiteX0" fmla="*/ 4398448 w 4714242"/>
              <a:gd name="connsiteY0" fmla="*/ 3535681 h 4714242"/>
              <a:gd name="connsiteX1" fmla="*/ 2357121 w 4714242"/>
              <a:gd name="connsiteY1" fmla="*/ 4714242 h 4714242"/>
              <a:gd name="connsiteX2" fmla="*/ 315794 w 4714242"/>
              <a:gd name="connsiteY2" fmla="*/ 3535682 h 4714242"/>
              <a:gd name="connsiteX3" fmla="*/ 2357121 w 4714242"/>
              <a:gd name="connsiteY3" fmla="*/ 2357121 h 4714242"/>
              <a:gd name="connsiteX4" fmla="*/ 4398448 w 4714242"/>
              <a:gd name="connsiteY4" fmla="*/ 3535681 h 4714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14242" h="4714242">
                <a:moveTo>
                  <a:pt x="4398448" y="3535681"/>
                </a:moveTo>
                <a:cubicBezTo>
                  <a:pt x="3977389" y="4264977"/>
                  <a:pt x="3199240" y="4714242"/>
                  <a:pt x="2357121" y="4714242"/>
                </a:cubicBezTo>
                <a:cubicBezTo>
                  <a:pt x="1515003" y="4714242"/>
                  <a:pt x="736853" y="4264977"/>
                  <a:pt x="315794" y="3535682"/>
                </a:cubicBezTo>
                <a:lnTo>
                  <a:pt x="2357121" y="2357121"/>
                </a:lnTo>
                <a:lnTo>
                  <a:pt x="4398448" y="353568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52919" tIns="3089125" rIns="1096797" bIns="451395" numCol="1" spcCol="1270" anchor="ctr" anchorCtr="0">
            <a:noAutofit/>
          </a:bodyPr>
          <a:lstStyle/>
          <a:p>
            <a:pPr marL="0" lvl="0" indent="0" algn="ctr" defTabSz="10668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en-GB" sz="2400" kern="1200" dirty="0" err="1"/>
              <a:t>Sudah</a:t>
            </a:r>
            <a:r>
              <a:rPr lang="en-GB" sz="2400" kern="1200" dirty="0"/>
              <a:t> </a:t>
            </a:r>
            <a:r>
              <a:rPr lang="en-GB" sz="2400" kern="1200" dirty="0" err="1"/>
              <a:t>Bertobat</a:t>
            </a:r>
            <a:r>
              <a:rPr lang="en-GB" sz="2400" kern="1200" dirty="0"/>
              <a:t> </a:t>
            </a:r>
          </a:p>
          <a:p>
            <a:pPr marL="0" lvl="0" indent="0" algn="ctr" defTabSz="10668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en-GB" sz="2400" kern="1200" dirty="0"/>
              <a:t>1Tim 3:6)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FC9D7F6-C9CF-4AF5-B6F3-5BE4BC454CA6}"/>
              </a:ext>
            </a:extLst>
          </p:cNvPr>
          <p:cNvSpPr/>
          <p:nvPr/>
        </p:nvSpPr>
        <p:spPr>
          <a:xfrm>
            <a:off x="1325236" y="546398"/>
            <a:ext cx="4714242" cy="4714242"/>
          </a:xfrm>
          <a:custGeom>
            <a:avLst/>
            <a:gdLst>
              <a:gd name="connsiteX0" fmla="*/ 315794 w 4714242"/>
              <a:gd name="connsiteY0" fmla="*/ 3535682 h 4714242"/>
              <a:gd name="connsiteX1" fmla="*/ 315794 w 4714242"/>
              <a:gd name="connsiteY1" fmla="*/ 1178561 h 4714242"/>
              <a:gd name="connsiteX2" fmla="*/ 2357121 w 4714242"/>
              <a:gd name="connsiteY2" fmla="*/ 0 h 4714242"/>
              <a:gd name="connsiteX3" fmla="*/ 2357121 w 4714242"/>
              <a:gd name="connsiteY3" fmla="*/ 2357121 h 4714242"/>
              <a:gd name="connsiteX4" fmla="*/ 315794 w 4714242"/>
              <a:gd name="connsiteY4" fmla="*/ 3535682 h 4714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14242" h="4714242">
                <a:moveTo>
                  <a:pt x="315794" y="3535682"/>
                </a:moveTo>
                <a:cubicBezTo>
                  <a:pt x="-105265" y="2806386"/>
                  <a:pt x="-105265" y="1907857"/>
                  <a:pt x="315794" y="1178561"/>
                </a:cubicBezTo>
                <a:cubicBezTo>
                  <a:pt x="736853" y="449265"/>
                  <a:pt x="1515002" y="0"/>
                  <a:pt x="2357121" y="0"/>
                </a:cubicBezTo>
                <a:lnTo>
                  <a:pt x="2357121" y="2357121"/>
                </a:lnTo>
                <a:lnTo>
                  <a:pt x="315794" y="353568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76546" tIns="1029450" rIns="2514999" bIns="2342704" numCol="1" spcCol="1270" anchor="ctr" anchorCtr="0">
            <a:noAutofit/>
          </a:bodyPr>
          <a:lstStyle/>
          <a:p>
            <a:pPr marL="0" lvl="0" indent="0" algn="ctr" defTabSz="10668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en-GB" sz="2400" kern="1200" dirty="0" err="1"/>
              <a:t>Hidup</a:t>
            </a:r>
            <a:r>
              <a:rPr lang="en-GB" sz="2400" kern="1200" dirty="0"/>
              <a:t> Saleh </a:t>
            </a:r>
          </a:p>
          <a:p>
            <a:pPr marL="0" lvl="0" indent="0" algn="ctr" defTabSz="10668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en-GB" sz="2400" kern="1200" dirty="0"/>
              <a:t>(Tit 1:8)</a:t>
            </a:r>
          </a:p>
        </p:txBody>
      </p:sp>
      <p:sp>
        <p:nvSpPr>
          <p:cNvPr id="14" name="Arrow: Circular 13">
            <a:extLst>
              <a:ext uri="{FF2B5EF4-FFF2-40B4-BE49-F238E27FC236}">
                <a16:creationId xmlns:a16="http://schemas.microsoft.com/office/drawing/2014/main" id="{2BA7CCB9-309F-4F16-9BD6-C00620FF05FA}"/>
              </a:ext>
            </a:extLst>
          </p:cNvPr>
          <p:cNvSpPr/>
          <p:nvPr/>
        </p:nvSpPr>
        <p:spPr>
          <a:xfrm>
            <a:off x="1227972" y="254564"/>
            <a:ext cx="5297910" cy="5297910"/>
          </a:xfrm>
          <a:prstGeom prst="circularArrow">
            <a:avLst>
              <a:gd name="adj1" fmla="val 5085"/>
              <a:gd name="adj2" fmla="val 327528"/>
              <a:gd name="adj3" fmla="val 1472472"/>
              <a:gd name="adj4" fmla="val 16199432"/>
              <a:gd name="adj5" fmla="val 5932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Arrow: Circular 14">
            <a:extLst>
              <a:ext uri="{FF2B5EF4-FFF2-40B4-BE49-F238E27FC236}">
                <a16:creationId xmlns:a16="http://schemas.microsoft.com/office/drawing/2014/main" id="{79D3DFEB-1191-4719-9A1D-B1293CDB2040}"/>
              </a:ext>
            </a:extLst>
          </p:cNvPr>
          <p:cNvSpPr/>
          <p:nvPr/>
        </p:nvSpPr>
        <p:spPr>
          <a:xfrm>
            <a:off x="1130492" y="422632"/>
            <a:ext cx="5297910" cy="5297910"/>
          </a:xfrm>
          <a:prstGeom prst="circularArrow">
            <a:avLst>
              <a:gd name="adj1" fmla="val 5085"/>
              <a:gd name="adj2" fmla="val 327528"/>
              <a:gd name="adj3" fmla="val 8671970"/>
              <a:gd name="adj4" fmla="val 1800502"/>
              <a:gd name="adj5" fmla="val 5932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Arrow: Circular 15">
            <a:extLst>
              <a:ext uri="{FF2B5EF4-FFF2-40B4-BE49-F238E27FC236}">
                <a16:creationId xmlns:a16="http://schemas.microsoft.com/office/drawing/2014/main" id="{39DC7854-E518-4AA9-9686-F9A1CFA48B46}"/>
              </a:ext>
            </a:extLst>
          </p:cNvPr>
          <p:cNvSpPr/>
          <p:nvPr/>
        </p:nvSpPr>
        <p:spPr>
          <a:xfrm>
            <a:off x="1033012" y="254564"/>
            <a:ext cx="5297910" cy="5297910"/>
          </a:xfrm>
          <a:prstGeom prst="circularArrow">
            <a:avLst>
              <a:gd name="adj1" fmla="val 5085"/>
              <a:gd name="adj2" fmla="val 327528"/>
              <a:gd name="adj3" fmla="val 15873039"/>
              <a:gd name="adj4" fmla="val 9000000"/>
              <a:gd name="adj5" fmla="val 5932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E8EDB320-C481-46AD-BB5B-6D7B3747C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3888" y="5373216"/>
            <a:ext cx="5466640" cy="1143000"/>
          </a:xfrm>
        </p:spPr>
        <p:txBody>
          <a:bodyPr>
            <a:normAutofit fontScale="90000"/>
          </a:bodyPr>
          <a:lstStyle/>
          <a:p>
            <a:r>
              <a:rPr lang="en-GB" dirty="0" err="1">
                <a:latin typeface="Arial Black" panose="020B0A04020102020204" pitchFamily="34" charset="0"/>
              </a:rPr>
              <a:t>Syarat</a:t>
            </a:r>
            <a:r>
              <a:rPr lang="en-GB" dirty="0">
                <a:latin typeface="Arial Black" panose="020B0A04020102020204" pitchFamily="34" charset="0"/>
              </a:rPr>
              <a:t> </a:t>
            </a:r>
            <a:r>
              <a:rPr lang="en-GB" sz="8000" dirty="0" err="1">
                <a:solidFill>
                  <a:srgbClr val="FF0000"/>
                </a:solidFill>
                <a:latin typeface="Arial Black" panose="020B0A04020102020204" pitchFamily="34" charset="0"/>
              </a:rPr>
              <a:t>Rohani</a:t>
            </a:r>
            <a:endParaRPr lang="en-GB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C98F53E-9ACC-485F-8099-F1E4F5EAD8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8329" y="5445224"/>
            <a:ext cx="5715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782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790D03A8-C21D-4A57-A73F-A742BC006128}"/>
              </a:ext>
            </a:extLst>
          </p:cNvPr>
          <p:cNvSpPr/>
          <p:nvPr/>
        </p:nvSpPr>
        <p:spPr>
          <a:xfrm>
            <a:off x="2384572" y="3062142"/>
            <a:ext cx="1970166" cy="1970670"/>
          </a:xfrm>
          <a:prstGeom prst="ellipse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Circle: Hollow 9">
            <a:extLst>
              <a:ext uri="{FF2B5EF4-FFF2-40B4-BE49-F238E27FC236}">
                <a16:creationId xmlns:a16="http://schemas.microsoft.com/office/drawing/2014/main" id="{30FD0D46-9214-420C-831B-949536466BEA}"/>
              </a:ext>
            </a:extLst>
          </p:cNvPr>
          <p:cNvSpPr/>
          <p:nvPr/>
        </p:nvSpPr>
        <p:spPr>
          <a:xfrm>
            <a:off x="5655015" y="4491303"/>
            <a:ext cx="325069" cy="324750"/>
          </a:xfrm>
          <a:prstGeom prst="donut">
            <a:avLst>
              <a:gd name="adj" fmla="val 746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1B5D932-3912-42FF-A5C9-9C6BBC2C79D4}"/>
              </a:ext>
            </a:extLst>
          </p:cNvPr>
          <p:cNvSpPr/>
          <p:nvPr/>
        </p:nvSpPr>
        <p:spPr>
          <a:xfrm>
            <a:off x="2460284" y="3137917"/>
            <a:ext cx="1819564" cy="1819120"/>
          </a:xfrm>
          <a:prstGeom prst="ellipse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33000" r="-33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BA33628-A413-47D0-B85F-FE03A8419D13}"/>
              </a:ext>
            </a:extLst>
          </p:cNvPr>
          <p:cNvSpPr/>
          <p:nvPr/>
        </p:nvSpPr>
        <p:spPr>
          <a:xfrm>
            <a:off x="4571999" y="3456224"/>
            <a:ext cx="1031168" cy="1030955"/>
          </a:xfrm>
          <a:prstGeom prst="ellipse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000F2FA-EE60-4DA5-A904-82D141023213}"/>
              </a:ext>
            </a:extLst>
          </p:cNvPr>
          <p:cNvSpPr/>
          <p:nvPr/>
        </p:nvSpPr>
        <p:spPr>
          <a:xfrm>
            <a:off x="4632899" y="3516793"/>
            <a:ext cx="909370" cy="909560"/>
          </a:xfrm>
          <a:prstGeom prst="ellipse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47000" r="-47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7070C4D-8931-49AC-866D-C8269F181965}"/>
              </a:ext>
            </a:extLst>
          </p:cNvPr>
          <p:cNvSpPr/>
          <p:nvPr/>
        </p:nvSpPr>
        <p:spPr>
          <a:xfrm>
            <a:off x="457200" y="1866562"/>
            <a:ext cx="2912455" cy="1143000"/>
          </a:xfrm>
          <a:custGeom>
            <a:avLst/>
            <a:gdLst>
              <a:gd name="connsiteX0" fmla="*/ 0 w 2923976"/>
              <a:gd name="connsiteY0" fmla="*/ 0 h 554138"/>
              <a:gd name="connsiteX1" fmla="*/ 2923976 w 2923976"/>
              <a:gd name="connsiteY1" fmla="*/ 0 h 554138"/>
              <a:gd name="connsiteX2" fmla="*/ 2923976 w 2923976"/>
              <a:gd name="connsiteY2" fmla="*/ 554138 h 554138"/>
              <a:gd name="connsiteX3" fmla="*/ 0 w 2923976"/>
              <a:gd name="connsiteY3" fmla="*/ 554138 h 554138"/>
              <a:gd name="connsiteX4" fmla="*/ 0 w 2923976"/>
              <a:gd name="connsiteY4" fmla="*/ 0 h 554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23976" h="554138">
                <a:moveTo>
                  <a:pt x="0" y="0"/>
                </a:moveTo>
                <a:lnTo>
                  <a:pt x="2923976" y="0"/>
                </a:lnTo>
                <a:lnTo>
                  <a:pt x="2923976" y="554138"/>
                </a:lnTo>
                <a:lnTo>
                  <a:pt x="0" y="55413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780" tIns="17780" rIns="17780" bIns="1778" numCol="1" spcCol="1270" anchor="b" anchorCtr="0">
            <a:noAutofit/>
          </a:bodyPr>
          <a:lstStyle/>
          <a:p>
            <a:pPr marL="0" lvl="0" indent="0" algn="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800" kern="1200" dirty="0" err="1"/>
              <a:t>Suka</a:t>
            </a:r>
            <a:r>
              <a:rPr lang="en-GB" sz="2800" kern="1200" dirty="0"/>
              <a:t> </a:t>
            </a:r>
            <a:r>
              <a:rPr lang="en-GB" sz="2800" kern="1200" dirty="0" err="1"/>
              <a:t>Memberi</a:t>
            </a:r>
            <a:r>
              <a:rPr lang="en-GB" sz="2800" kern="1200" dirty="0"/>
              <a:t> </a:t>
            </a:r>
            <a:r>
              <a:rPr lang="en-GB" sz="2800" kern="1200" dirty="0" err="1"/>
              <a:t>Tumpangan</a:t>
            </a:r>
            <a:r>
              <a:rPr lang="en-GB" sz="2800" kern="1200" dirty="0"/>
              <a:t> (1Tim.3:2)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00C586B8-F242-4648-81BE-216D9EDEF64C}"/>
              </a:ext>
            </a:extLst>
          </p:cNvPr>
          <p:cNvSpPr/>
          <p:nvPr/>
        </p:nvSpPr>
        <p:spPr>
          <a:xfrm>
            <a:off x="3707904" y="4608121"/>
            <a:ext cx="4729372" cy="1970670"/>
          </a:xfrm>
          <a:custGeom>
            <a:avLst/>
            <a:gdLst>
              <a:gd name="connsiteX0" fmla="*/ 0 w 2923976"/>
              <a:gd name="connsiteY0" fmla="*/ 0 h 909560"/>
              <a:gd name="connsiteX1" fmla="*/ 2923976 w 2923976"/>
              <a:gd name="connsiteY1" fmla="*/ 0 h 909560"/>
              <a:gd name="connsiteX2" fmla="*/ 2923976 w 2923976"/>
              <a:gd name="connsiteY2" fmla="*/ 909560 h 909560"/>
              <a:gd name="connsiteX3" fmla="*/ 0 w 2923976"/>
              <a:gd name="connsiteY3" fmla="*/ 909560 h 909560"/>
              <a:gd name="connsiteX4" fmla="*/ 0 w 2923976"/>
              <a:gd name="connsiteY4" fmla="*/ 0 h 909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23976" h="909560">
                <a:moveTo>
                  <a:pt x="0" y="0"/>
                </a:moveTo>
                <a:lnTo>
                  <a:pt x="2923976" y="0"/>
                </a:lnTo>
                <a:lnTo>
                  <a:pt x="2923976" y="909560"/>
                </a:lnTo>
                <a:lnTo>
                  <a:pt x="0" y="90956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marL="0" lvl="0" indent="0" algn="r" defTabSz="622300">
              <a:lnSpc>
                <a:spcPct val="90000"/>
              </a:lnSpc>
              <a:spcBef>
                <a:spcPct val="0"/>
              </a:spcBef>
              <a:buNone/>
            </a:pPr>
            <a:r>
              <a:rPr lang="en-GB" sz="3200" kern="1200" dirty="0" err="1"/>
              <a:t>Mempunyai</a:t>
            </a:r>
            <a:r>
              <a:rPr lang="en-GB" sz="3200" dirty="0"/>
              <a:t> </a:t>
            </a:r>
            <a:r>
              <a:rPr lang="en-GB" sz="3200" kern="1200" dirty="0"/>
              <a:t>Nama </a:t>
            </a:r>
            <a:r>
              <a:rPr lang="en-GB" sz="3200" kern="1200" dirty="0" err="1"/>
              <a:t>Baik</a:t>
            </a:r>
            <a:r>
              <a:rPr lang="en-GB" sz="3200" kern="1200" dirty="0"/>
              <a:t> </a:t>
            </a:r>
          </a:p>
          <a:p>
            <a:pPr marL="0" lvl="0" indent="0" algn="r" defTabSz="622300">
              <a:lnSpc>
                <a:spcPct val="90000"/>
              </a:lnSpc>
              <a:spcBef>
                <a:spcPct val="0"/>
              </a:spcBef>
              <a:buNone/>
            </a:pPr>
            <a:r>
              <a:rPr lang="en-GB" sz="3200" kern="1200" dirty="0"/>
              <a:t>(1Tim.3:7-8</a:t>
            </a:r>
            <a:r>
              <a:rPr lang="en-GB" sz="2400" kern="1200" dirty="0"/>
              <a:t>)</a:t>
            </a:r>
          </a:p>
        </p:txBody>
      </p:sp>
      <p:sp>
        <p:nvSpPr>
          <p:cNvPr id="4" name="Title 6">
            <a:extLst>
              <a:ext uri="{FF2B5EF4-FFF2-40B4-BE49-F238E27FC236}">
                <a16:creationId xmlns:a16="http://schemas.microsoft.com/office/drawing/2014/main" id="{8C0E6E4F-B213-4080-8A87-53EF475BE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864" y="44624"/>
            <a:ext cx="8229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en-GB" dirty="0" err="1">
                <a:latin typeface="Arial Black" panose="020B0A04020102020204" pitchFamily="34" charset="0"/>
              </a:rPr>
              <a:t>Syarat</a:t>
            </a:r>
            <a:r>
              <a:rPr lang="en-GB" dirty="0">
                <a:latin typeface="Arial Black" panose="020B0A04020102020204" pitchFamily="34" charset="0"/>
              </a:rPr>
              <a:t> </a:t>
            </a:r>
            <a:r>
              <a:rPr lang="en-GB" sz="8000" dirty="0" err="1">
                <a:solidFill>
                  <a:srgbClr val="FF0000"/>
                </a:solidFill>
                <a:latin typeface="Arial Black" panose="020B0A04020102020204" pitchFamily="34" charset="0"/>
              </a:rPr>
              <a:t>Sosial</a:t>
            </a:r>
            <a:endParaRPr lang="en-GB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8E65A9F-8C24-4A81-AB28-060439796C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9848" y="127548"/>
            <a:ext cx="5715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184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lock Arc 5">
            <a:extLst>
              <a:ext uri="{FF2B5EF4-FFF2-40B4-BE49-F238E27FC236}">
                <a16:creationId xmlns:a16="http://schemas.microsoft.com/office/drawing/2014/main" id="{CC63F993-FC4A-4AB2-B680-44E74DEFA91B}"/>
              </a:ext>
            </a:extLst>
          </p:cNvPr>
          <p:cNvSpPr/>
          <p:nvPr/>
        </p:nvSpPr>
        <p:spPr>
          <a:xfrm>
            <a:off x="-4659766" y="700919"/>
            <a:ext cx="6093692" cy="6093692"/>
          </a:xfrm>
          <a:prstGeom prst="blockArc">
            <a:avLst>
              <a:gd name="adj1" fmla="val 18900000"/>
              <a:gd name="adj2" fmla="val 2700000"/>
              <a:gd name="adj3" fmla="val 354"/>
            </a:avLst>
          </a:prstGeom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507446B-069A-4F84-B510-44AA942FAF8D}"/>
              </a:ext>
            </a:extLst>
          </p:cNvPr>
          <p:cNvSpPr/>
          <p:nvPr/>
        </p:nvSpPr>
        <p:spPr>
          <a:xfrm>
            <a:off x="1085403" y="1937380"/>
            <a:ext cx="7538938" cy="905192"/>
          </a:xfrm>
          <a:custGeom>
            <a:avLst/>
            <a:gdLst>
              <a:gd name="connsiteX0" fmla="*/ 0 w 7538938"/>
              <a:gd name="connsiteY0" fmla="*/ 0 h 905192"/>
              <a:gd name="connsiteX1" fmla="*/ 7538938 w 7538938"/>
              <a:gd name="connsiteY1" fmla="*/ 0 h 905192"/>
              <a:gd name="connsiteX2" fmla="*/ 7538938 w 7538938"/>
              <a:gd name="connsiteY2" fmla="*/ 905192 h 905192"/>
              <a:gd name="connsiteX3" fmla="*/ 0 w 7538938"/>
              <a:gd name="connsiteY3" fmla="*/ 905192 h 905192"/>
              <a:gd name="connsiteX4" fmla="*/ 0 w 7538938"/>
              <a:gd name="connsiteY4" fmla="*/ 0 h 905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38938" h="905192">
                <a:moveTo>
                  <a:pt x="0" y="0"/>
                </a:moveTo>
                <a:lnTo>
                  <a:pt x="7538938" y="0"/>
                </a:lnTo>
                <a:lnTo>
                  <a:pt x="7538938" y="905192"/>
                </a:lnTo>
                <a:lnTo>
                  <a:pt x="0" y="905192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18496" tIns="88900" rIns="88900" bIns="88900" numCol="1" spcCol="1270" anchor="ctr" anchorCtr="0">
            <a:noAutofit/>
          </a:bodyPr>
          <a:lstStyle/>
          <a:p>
            <a:pPr marL="0" lvl="0" indent="0" algn="l" defTabSz="155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3500" kern="1200" dirty="0" err="1"/>
              <a:t>Suami</a:t>
            </a:r>
            <a:r>
              <a:rPr lang="en-GB" sz="3500" kern="1200" dirty="0"/>
              <a:t> </a:t>
            </a:r>
            <a:r>
              <a:rPr lang="en-GB" sz="3500" kern="1200" dirty="0" err="1"/>
              <a:t>dari</a:t>
            </a:r>
            <a:r>
              <a:rPr lang="en-GB" sz="3500" kern="1200" dirty="0"/>
              <a:t> </a:t>
            </a:r>
            <a:r>
              <a:rPr lang="en-GB" sz="3500" kern="1200" dirty="0" err="1"/>
              <a:t>satu</a:t>
            </a:r>
            <a:r>
              <a:rPr lang="en-GB" sz="3500" kern="1200" dirty="0"/>
              <a:t> </a:t>
            </a:r>
            <a:r>
              <a:rPr lang="en-GB" sz="3500" kern="1200" dirty="0" err="1"/>
              <a:t>Istri</a:t>
            </a:r>
            <a:r>
              <a:rPr lang="en-GB" sz="3500" kern="1200" dirty="0"/>
              <a:t> (1Tim.3:2)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8BDB350-9964-4492-85F3-336EBB4C135F}"/>
              </a:ext>
            </a:extLst>
          </p:cNvPr>
          <p:cNvSpPr/>
          <p:nvPr/>
        </p:nvSpPr>
        <p:spPr>
          <a:xfrm>
            <a:off x="519658" y="1824231"/>
            <a:ext cx="1131490" cy="1131490"/>
          </a:xfrm>
          <a:prstGeom prst="ellipse">
            <a:avLst/>
          </a:pr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20E1609-5AB6-4C75-A787-C560753C00CC}"/>
              </a:ext>
            </a:extLst>
          </p:cNvPr>
          <p:cNvSpPr/>
          <p:nvPr/>
        </p:nvSpPr>
        <p:spPr>
          <a:xfrm>
            <a:off x="1414440" y="3295168"/>
            <a:ext cx="7209900" cy="905192"/>
          </a:xfrm>
          <a:custGeom>
            <a:avLst/>
            <a:gdLst>
              <a:gd name="connsiteX0" fmla="*/ 0 w 7209900"/>
              <a:gd name="connsiteY0" fmla="*/ 0 h 905192"/>
              <a:gd name="connsiteX1" fmla="*/ 7209900 w 7209900"/>
              <a:gd name="connsiteY1" fmla="*/ 0 h 905192"/>
              <a:gd name="connsiteX2" fmla="*/ 7209900 w 7209900"/>
              <a:gd name="connsiteY2" fmla="*/ 905192 h 905192"/>
              <a:gd name="connsiteX3" fmla="*/ 0 w 7209900"/>
              <a:gd name="connsiteY3" fmla="*/ 905192 h 905192"/>
              <a:gd name="connsiteX4" fmla="*/ 0 w 7209900"/>
              <a:gd name="connsiteY4" fmla="*/ 0 h 905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09900" h="905192">
                <a:moveTo>
                  <a:pt x="0" y="0"/>
                </a:moveTo>
                <a:lnTo>
                  <a:pt x="7209900" y="0"/>
                </a:lnTo>
                <a:lnTo>
                  <a:pt x="7209900" y="905192"/>
                </a:lnTo>
                <a:lnTo>
                  <a:pt x="0" y="905192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18496" tIns="88900" rIns="88900" bIns="88900" numCol="1" spcCol="1270" anchor="ctr" anchorCtr="0">
            <a:noAutofit/>
          </a:bodyPr>
          <a:lstStyle/>
          <a:p>
            <a:pPr marL="0" lvl="0" indent="0" algn="l" defTabSz="155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3500" kern="1200" dirty="0" err="1"/>
              <a:t>Bukan</a:t>
            </a:r>
            <a:r>
              <a:rPr lang="en-GB" sz="3500" kern="1200" dirty="0"/>
              <a:t> </a:t>
            </a:r>
            <a:r>
              <a:rPr lang="en-GB" sz="3500" kern="1200" dirty="0" err="1"/>
              <a:t>Peminum</a:t>
            </a:r>
            <a:r>
              <a:rPr lang="en-GB" sz="3500" kern="1200" dirty="0"/>
              <a:t> (1Tim.3:3)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E179C1B-80AF-4125-8A67-7D53BFF655F9}"/>
              </a:ext>
            </a:extLst>
          </p:cNvPr>
          <p:cNvSpPr/>
          <p:nvPr/>
        </p:nvSpPr>
        <p:spPr>
          <a:xfrm>
            <a:off x="848695" y="3182019"/>
            <a:ext cx="1131490" cy="1131490"/>
          </a:xfrm>
          <a:prstGeom prst="ellipse">
            <a:avLst/>
          </a:pr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24D55B1-9F28-4C4C-8D50-412BEFC4EE1F}"/>
              </a:ext>
            </a:extLst>
          </p:cNvPr>
          <p:cNvSpPr/>
          <p:nvPr/>
        </p:nvSpPr>
        <p:spPr>
          <a:xfrm>
            <a:off x="1085403" y="4652957"/>
            <a:ext cx="7538938" cy="905192"/>
          </a:xfrm>
          <a:custGeom>
            <a:avLst/>
            <a:gdLst>
              <a:gd name="connsiteX0" fmla="*/ 0 w 7538938"/>
              <a:gd name="connsiteY0" fmla="*/ 0 h 905192"/>
              <a:gd name="connsiteX1" fmla="*/ 7538938 w 7538938"/>
              <a:gd name="connsiteY1" fmla="*/ 0 h 905192"/>
              <a:gd name="connsiteX2" fmla="*/ 7538938 w 7538938"/>
              <a:gd name="connsiteY2" fmla="*/ 905192 h 905192"/>
              <a:gd name="connsiteX3" fmla="*/ 0 w 7538938"/>
              <a:gd name="connsiteY3" fmla="*/ 905192 h 905192"/>
              <a:gd name="connsiteX4" fmla="*/ 0 w 7538938"/>
              <a:gd name="connsiteY4" fmla="*/ 0 h 905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38938" h="905192">
                <a:moveTo>
                  <a:pt x="0" y="0"/>
                </a:moveTo>
                <a:lnTo>
                  <a:pt x="7538938" y="0"/>
                </a:lnTo>
                <a:lnTo>
                  <a:pt x="7538938" y="905192"/>
                </a:lnTo>
                <a:lnTo>
                  <a:pt x="0" y="905192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18496" tIns="88900" rIns="88900" bIns="88900" numCol="1" spcCol="1270" anchor="ctr" anchorCtr="0">
            <a:noAutofit/>
          </a:bodyPr>
          <a:lstStyle/>
          <a:p>
            <a:pPr marL="0" lvl="0" indent="0" algn="l" defTabSz="155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3500" kern="1200" dirty="0" err="1"/>
              <a:t>Bukan</a:t>
            </a:r>
            <a:r>
              <a:rPr lang="en-GB" sz="3500" kern="1200" dirty="0"/>
              <a:t> </a:t>
            </a:r>
            <a:r>
              <a:rPr lang="en-GB" sz="3500" kern="1200" dirty="0" err="1"/>
              <a:t>Hamba</a:t>
            </a:r>
            <a:r>
              <a:rPr lang="en-GB" sz="3500" kern="1200" dirty="0"/>
              <a:t> </a:t>
            </a:r>
            <a:r>
              <a:rPr lang="en-GB" sz="3500" kern="1200" dirty="0" err="1"/>
              <a:t>Uang</a:t>
            </a:r>
            <a:r>
              <a:rPr lang="en-GB" sz="3500" kern="1200" dirty="0"/>
              <a:t> (1Tim.3:3)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4764558-362B-4BE5-ADF4-D74A95B11E05}"/>
              </a:ext>
            </a:extLst>
          </p:cNvPr>
          <p:cNvSpPr/>
          <p:nvPr/>
        </p:nvSpPr>
        <p:spPr>
          <a:xfrm>
            <a:off x="519658" y="4539808"/>
            <a:ext cx="1131490" cy="1131490"/>
          </a:xfrm>
          <a:prstGeom prst="ellipse">
            <a:avLst/>
          </a:pr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1A9D030-746D-4337-883C-D19520F39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>
                <a:latin typeface="Arial Black" panose="020B0A04020102020204" pitchFamily="34" charset="0"/>
              </a:rPr>
              <a:t>Syarat</a:t>
            </a:r>
            <a:r>
              <a:rPr lang="en-GB" dirty="0">
                <a:latin typeface="Arial Black" panose="020B0A04020102020204" pitchFamily="34" charset="0"/>
              </a:rPr>
              <a:t> </a:t>
            </a:r>
            <a:r>
              <a:rPr lang="en-GB" sz="8000" dirty="0">
                <a:solidFill>
                  <a:srgbClr val="FF0000"/>
                </a:solidFill>
                <a:latin typeface="Arial Black" panose="020B0A04020102020204" pitchFamily="34" charset="0"/>
              </a:rPr>
              <a:t>Moral</a:t>
            </a:r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EC7DF88-E311-4D65-8A36-70FC55013F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6787" y="293546"/>
            <a:ext cx="571500" cy="52387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79C3E3D-4F16-4E86-8AF3-72807F5663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3751"/>
            <a:ext cx="1522512" cy="1544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743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A871B0A7-DE93-4B66-BFD8-60E1DE9385A8}"/>
              </a:ext>
            </a:extLst>
          </p:cNvPr>
          <p:cNvSpPr/>
          <p:nvPr/>
        </p:nvSpPr>
        <p:spPr>
          <a:xfrm>
            <a:off x="3757011" y="260774"/>
            <a:ext cx="1485000" cy="1485000"/>
          </a:xfrm>
          <a:custGeom>
            <a:avLst/>
            <a:gdLst>
              <a:gd name="connsiteX0" fmla="*/ 0 w 1485000"/>
              <a:gd name="connsiteY0" fmla="*/ 742500 h 1485000"/>
              <a:gd name="connsiteX1" fmla="*/ 742500 w 1485000"/>
              <a:gd name="connsiteY1" fmla="*/ 0 h 1485000"/>
              <a:gd name="connsiteX2" fmla="*/ 1485000 w 1485000"/>
              <a:gd name="connsiteY2" fmla="*/ 742500 h 1485000"/>
              <a:gd name="connsiteX3" fmla="*/ 742500 w 1485000"/>
              <a:gd name="connsiteY3" fmla="*/ 1485000 h 1485000"/>
              <a:gd name="connsiteX4" fmla="*/ 0 w 1485000"/>
              <a:gd name="connsiteY4" fmla="*/ 742500 h 148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85000" h="1485000">
                <a:moveTo>
                  <a:pt x="0" y="742500"/>
                </a:moveTo>
                <a:cubicBezTo>
                  <a:pt x="0" y="332429"/>
                  <a:pt x="332429" y="0"/>
                  <a:pt x="742500" y="0"/>
                </a:cubicBezTo>
                <a:cubicBezTo>
                  <a:pt x="1152571" y="0"/>
                  <a:pt x="1485000" y="332429"/>
                  <a:pt x="1485000" y="742500"/>
                </a:cubicBezTo>
                <a:cubicBezTo>
                  <a:pt x="1485000" y="1152571"/>
                  <a:pt x="1152571" y="1485000"/>
                  <a:pt x="742500" y="1485000"/>
                </a:cubicBezTo>
                <a:cubicBezTo>
                  <a:pt x="332429" y="1485000"/>
                  <a:pt x="0" y="1152571"/>
                  <a:pt x="0" y="742500"/>
                </a:cubicBez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5253" tIns="235253" rIns="235253" bIns="235253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400" kern="1200" dirty="0" err="1"/>
              <a:t>Bijaksana</a:t>
            </a:r>
            <a:r>
              <a:rPr lang="en-GB" sz="1400" kern="1200" dirty="0"/>
              <a:t>  (1Tim3:6)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75EC20E-CFDC-46B4-842D-96AA2AA4F117}"/>
              </a:ext>
            </a:extLst>
          </p:cNvPr>
          <p:cNvSpPr/>
          <p:nvPr/>
        </p:nvSpPr>
        <p:spPr>
          <a:xfrm rot="1542857">
            <a:off x="5296725" y="1231767"/>
            <a:ext cx="395240" cy="501187"/>
          </a:xfrm>
          <a:custGeom>
            <a:avLst/>
            <a:gdLst>
              <a:gd name="connsiteX0" fmla="*/ 0 w 395240"/>
              <a:gd name="connsiteY0" fmla="*/ 100237 h 501187"/>
              <a:gd name="connsiteX1" fmla="*/ 197620 w 395240"/>
              <a:gd name="connsiteY1" fmla="*/ 100237 h 501187"/>
              <a:gd name="connsiteX2" fmla="*/ 197620 w 395240"/>
              <a:gd name="connsiteY2" fmla="*/ 0 h 501187"/>
              <a:gd name="connsiteX3" fmla="*/ 395240 w 395240"/>
              <a:gd name="connsiteY3" fmla="*/ 250594 h 501187"/>
              <a:gd name="connsiteX4" fmla="*/ 197620 w 395240"/>
              <a:gd name="connsiteY4" fmla="*/ 501187 h 501187"/>
              <a:gd name="connsiteX5" fmla="*/ 197620 w 395240"/>
              <a:gd name="connsiteY5" fmla="*/ 400950 h 501187"/>
              <a:gd name="connsiteX6" fmla="*/ 0 w 395240"/>
              <a:gd name="connsiteY6" fmla="*/ 400950 h 501187"/>
              <a:gd name="connsiteX7" fmla="*/ 0 w 395240"/>
              <a:gd name="connsiteY7" fmla="*/ 100237 h 501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95240" h="501187">
                <a:moveTo>
                  <a:pt x="0" y="100237"/>
                </a:moveTo>
                <a:lnTo>
                  <a:pt x="197620" y="100237"/>
                </a:lnTo>
                <a:lnTo>
                  <a:pt x="197620" y="0"/>
                </a:lnTo>
                <a:lnTo>
                  <a:pt x="395240" y="250594"/>
                </a:lnTo>
                <a:lnTo>
                  <a:pt x="197620" y="501187"/>
                </a:lnTo>
                <a:lnTo>
                  <a:pt x="197620" y="400950"/>
                </a:lnTo>
                <a:lnTo>
                  <a:pt x="0" y="400950"/>
                </a:lnTo>
                <a:lnTo>
                  <a:pt x="0" y="100237"/>
                </a:ln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182000" contourW="19050" prstMaterial="metal">
            <a:bevelT w="88900" h="203200"/>
            <a:bevelB w="165100" h="254000"/>
          </a:sp3d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00237" rIns="118571" bIns="100236" numCol="1" spcCol="1270" anchor="ctr" anchorCtr="0">
            <a:no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GB" sz="1100" kern="120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9D112B2F-D580-4021-979E-B7A714A8B996}"/>
              </a:ext>
            </a:extLst>
          </p:cNvPr>
          <p:cNvSpPr/>
          <p:nvPr/>
        </p:nvSpPr>
        <p:spPr>
          <a:xfrm>
            <a:off x="5766835" y="1228654"/>
            <a:ext cx="1485000" cy="1485000"/>
          </a:xfrm>
          <a:custGeom>
            <a:avLst/>
            <a:gdLst>
              <a:gd name="connsiteX0" fmla="*/ 0 w 1485000"/>
              <a:gd name="connsiteY0" fmla="*/ 742500 h 1485000"/>
              <a:gd name="connsiteX1" fmla="*/ 742500 w 1485000"/>
              <a:gd name="connsiteY1" fmla="*/ 0 h 1485000"/>
              <a:gd name="connsiteX2" fmla="*/ 1485000 w 1485000"/>
              <a:gd name="connsiteY2" fmla="*/ 742500 h 1485000"/>
              <a:gd name="connsiteX3" fmla="*/ 742500 w 1485000"/>
              <a:gd name="connsiteY3" fmla="*/ 1485000 h 1485000"/>
              <a:gd name="connsiteX4" fmla="*/ 0 w 1485000"/>
              <a:gd name="connsiteY4" fmla="*/ 742500 h 148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85000" h="1485000">
                <a:moveTo>
                  <a:pt x="0" y="742500"/>
                </a:moveTo>
                <a:cubicBezTo>
                  <a:pt x="0" y="332429"/>
                  <a:pt x="332429" y="0"/>
                  <a:pt x="742500" y="0"/>
                </a:cubicBezTo>
                <a:cubicBezTo>
                  <a:pt x="1152571" y="0"/>
                  <a:pt x="1485000" y="332429"/>
                  <a:pt x="1485000" y="742500"/>
                </a:cubicBezTo>
                <a:cubicBezTo>
                  <a:pt x="1485000" y="1152571"/>
                  <a:pt x="1152571" y="1485000"/>
                  <a:pt x="742500" y="1485000"/>
                </a:cubicBezTo>
                <a:cubicBezTo>
                  <a:pt x="332429" y="1485000"/>
                  <a:pt x="0" y="1152571"/>
                  <a:pt x="0" y="742500"/>
                </a:cubicBez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5253" tIns="235253" rIns="235253" bIns="235253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400" kern="1200" dirty="0" err="1"/>
              <a:t>Dapat</a:t>
            </a:r>
            <a:r>
              <a:rPr lang="en-GB" sz="1400" kern="1200" dirty="0"/>
              <a:t> </a:t>
            </a:r>
            <a:r>
              <a:rPr lang="en-GB" sz="1400" kern="1200" dirty="0" err="1"/>
              <a:t>Menahan</a:t>
            </a:r>
            <a:r>
              <a:rPr lang="en-GB" sz="1400" kern="1200" dirty="0"/>
              <a:t> </a:t>
            </a:r>
            <a:r>
              <a:rPr lang="en-GB" sz="1400" kern="1200" dirty="0" err="1"/>
              <a:t>Diri</a:t>
            </a:r>
            <a:r>
              <a:rPr lang="en-GB" sz="1400" kern="1200" dirty="0"/>
              <a:t> (1Tim.3.2)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BE51247-8934-42EF-AC8E-E51FBEB814E3}"/>
              </a:ext>
            </a:extLst>
          </p:cNvPr>
          <p:cNvSpPr/>
          <p:nvPr/>
        </p:nvSpPr>
        <p:spPr>
          <a:xfrm rot="4628571">
            <a:off x="6557419" y="2797058"/>
            <a:ext cx="395240" cy="501187"/>
          </a:xfrm>
          <a:custGeom>
            <a:avLst/>
            <a:gdLst>
              <a:gd name="connsiteX0" fmla="*/ 0 w 395240"/>
              <a:gd name="connsiteY0" fmla="*/ 100237 h 501187"/>
              <a:gd name="connsiteX1" fmla="*/ 197620 w 395240"/>
              <a:gd name="connsiteY1" fmla="*/ 100237 h 501187"/>
              <a:gd name="connsiteX2" fmla="*/ 197620 w 395240"/>
              <a:gd name="connsiteY2" fmla="*/ 0 h 501187"/>
              <a:gd name="connsiteX3" fmla="*/ 395240 w 395240"/>
              <a:gd name="connsiteY3" fmla="*/ 250594 h 501187"/>
              <a:gd name="connsiteX4" fmla="*/ 197620 w 395240"/>
              <a:gd name="connsiteY4" fmla="*/ 501187 h 501187"/>
              <a:gd name="connsiteX5" fmla="*/ 197620 w 395240"/>
              <a:gd name="connsiteY5" fmla="*/ 400950 h 501187"/>
              <a:gd name="connsiteX6" fmla="*/ 0 w 395240"/>
              <a:gd name="connsiteY6" fmla="*/ 400950 h 501187"/>
              <a:gd name="connsiteX7" fmla="*/ 0 w 395240"/>
              <a:gd name="connsiteY7" fmla="*/ 100237 h 501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95240" h="501187">
                <a:moveTo>
                  <a:pt x="0" y="100237"/>
                </a:moveTo>
                <a:lnTo>
                  <a:pt x="197620" y="100237"/>
                </a:lnTo>
                <a:lnTo>
                  <a:pt x="197620" y="0"/>
                </a:lnTo>
                <a:lnTo>
                  <a:pt x="395240" y="250594"/>
                </a:lnTo>
                <a:lnTo>
                  <a:pt x="197620" y="501187"/>
                </a:lnTo>
                <a:lnTo>
                  <a:pt x="197620" y="400950"/>
                </a:lnTo>
                <a:lnTo>
                  <a:pt x="0" y="400950"/>
                </a:lnTo>
                <a:lnTo>
                  <a:pt x="0" y="100237"/>
                </a:ln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182000" contourW="19050" prstMaterial="metal">
            <a:bevelT w="88900" h="203200"/>
            <a:bevelB w="165100" h="254000"/>
          </a:sp3d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00236" rIns="118571" bIns="100237" numCol="1" spcCol="1270" anchor="ctr" anchorCtr="0">
            <a:no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GB" sz="1100" kern="120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836127F-77D4-4874-BE30-FAD2223994AA}"/>
              </a:ext>
            </a:extLst>
          </p:cNvPr>
          <p:cNvSpPr/>
          <p:nvPr/>
        </p:nvSpPr>
        <p:spPr>
          <a:xfrm>
            <a:off x="6263221" y="3403461"/>
            <a:ext cx="1485000" cy="1485000"/>
          </a:xfrm>
          <a:custGeom>
            <a:avLst/>
            <a:gdLst>
              <a:gd name="connsiteX0" fmla="*/ 0 w 1485000"/>
              <a:gd name="connsiteY0" fmla="*/ 742500 h 1485000"/>
              <a:gd name="connsiteX1" fmla="*/ 742500 w 1485000"/>
              <a:gd name="connsiteY1" fmla="*/ 0 h 1485000"/>
              <a:gd name="connsiteX2" fmla="*/ 1485000 w 1485000"/>
              <a:gd name="connsiteY2" fmla="*/ 742500 h 1485000"/>
              <a:gd name="connsiteX3" fmla="*/ 742500 w 1485000"/>
              <a:gd name="connsiteY3" fmla="*/ 1485000 h 1485000"/>
              <a:gd name="connsiteX4" fmla="*/ 0 w 1485000"/>
              <a:gd name="connsiteY4" fmla="*/ 742500 h 148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85000" h="1485000">
                <a:moveTo>
                  <a:pt x="0" y="742500"/>
                </a:moveTo>
                <a:cubicBezTo>
                  <a:pt x="0" y="332429"/>
                  <a:pt x="332429" y="0"/>
                  <a:pt x="742500" y="0"/>
                </a:cubicBezTo>
                <a:cubicBezTo>
                  <a:pt x="1152571" y="0"/>
                  <a:pt x="1485000" y="332429"/>
                  <a:pt x="1485000" y="742500"/>
                </a:cubicBezTo>
                <a:cubicBezTo>
                  <a:pt x="1485000" y="1152571"/>
                  <a:pt x="1152571" y="1485000"/>
                  <a:pt x="742500" y="1485000"/>
                </a:cubicBezTo>
                <a:cubicBezTo>
                  <a:pt x="332429" y="1485000"/>
                  <a:pt x="0" y="1152571"/>
                  <a:pt x="0" y="742500"/>
                </a:cubicBez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5253" tIns="235253" rIns="235253" bIns="235253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400" kern="1200" dirty="0" err="1"/>
              <a:t>Cakap</a:t>
            </a:r>
            <a:r>
              <a:rPr lang="en-GB" sz="1400" kern="1200" dirty="0"/>
              <a:t> </a:t>
            </a:r>
            <a:r>
              <a:rPr lang="en-GB" sz="1400" kern="1200" dirty="0" err="1"/>
              <a:t>Mengajar</a:t>
            </a:r>
            <a:r>
              <a:rPr lang="en-GB" sz="1400" kern="1200" dirty="0"/>
              <a:t> Orang (1Tim.3:2)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4B05C28-9A13-458F-A8C9-6851DAEDB5EA}"/>
              </a:ext>
            </a:extLst>
          </p:cNvPr>
          <p:cNvSpPr/>
          <p:nvPr/>
        </p:nvSpPr>
        <p:spPr>
          <a:xfrm rot="18514286">
            <a:off x="6119655" y="4758651"/>
            <a:ext cx="395241" cy="501188"/>
          </a:xfrm>
          <a:custGeom>
            <a:avLst/>
            <a:gdLst>
              <a:gd name="connsiteX0" fmla="*/ 0 w 395240"/>
              <a:gd name="connsiteY0" fmla="*/ 100237 h 501187"/>
              <a:gd name="connsiteX1" fmla="*/ 197620 w 395240"/>
              <a:gd name="connsiteY1" fmla="*/ 100237 h 501187"/>
              <a:gd name="connsiteX2" fmla="*/ 197620 w 395240"/>
              <a:gd name="connsiteY2" fmla="*/ 0 h 501187"/>
              <a:gd name="connsiteX3" fmla="*/ 395240 w 395240"/>
              <a:gd name="connsiteY3" fmla="*/ 250594 h 501187"/>
              <a:gd name="connsiteX4" fmla="*/ 197620 w 395240"/>
              <a:gd name="connsiteY4" fmla="*/ 501187 h 501187"/>
              <a:gd name="connsiteX5" fmla="*/ 197620 w 395240"/>
              <a:gd name="connsiteY5" fmla="*/ 400950 h 501187"/>
              <a:gd name="connsiteX6" fmla="*/ 0 w 395240"/>
              <a:gd name="connsiteY6" fmla="*/ 400950 h 501187"/>
              <a:gd name="connsiteX7" fmla="*/ 0 w 395240"/>
              <a:gd name="connsiteY7" fmla="*/ 100237 h 501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95240" h="501187">
                <a:moveTo>
                  <a:pt x="395240" y="400950"/>
                </a:moveTo>
                <a:lnTo>
                  <a:pt x="197620" y="400950"/>
                </a:lnTo>
                <a:lnTo>
                  <a:pt x="197620" y="501187"/>
                </a:lnTo>
                <a:lnTo>
                  <a:pt x="0" y="250593"/>
                </a:lnTo>
                <a:lnTo>
                  <a:pt x="197620" y="0"/>
                </a:lnTo>
                <a:lnTo>
                  <a:pt x="197620" y="100237"/>
                </a:lnTo>
                <a:lnTo>
                  <a:pt x="395240" y="100237"/>
                </a:lnTo>
                <a:lnTo>
                  <a:pt x="395240" y="400950"/>
                </a:ln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182000" contourW="19050" prstMaterial="metal">
            <a:bevelT w="88900" h="203200"/>
            <a:bevelB w="165100" h="254000"/>
          </a:sp3d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8571" tIns="100237" rIns="1" bIns="100237" numCol="1" spcCol="1270" anchor="ctr" anchorCtr="0">
            <a:no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GB" sz="1100" kern="120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4205156-0E61-42D9-96F2-E27A301460BA}"/>
              </a:ext>
            </a:extLst>
          </p:cNvPr>
          <p:cNvSpPr/>
          <p:nvPr/>
        </p:nvSpPr>
        <p:spPr>
          <a:xfrm>
            <a:off x="4872380" y="5147521"/>
            <a:ext cx="1485000" cy="1485000"/>
          </a:xfrm>
          <a:custGeom>
            <a:avLst/>
            <a:gdLst>
              <a:gd name="connsiteX0" fmla="*/ 0 w 1485000"/>
              <a:gd name="connsiteY0" fmla="*/ 742500 h 1485000"/>
              <a:gd name="connsiteX1" fmla="*/ 742500 w 1485000"/>
              <a:gd name="connsiteY1" fmla="*/ 0 h 1485000"/>
              <a:gd name="connsiteX2" fmla="*/ 1485000 w 1485000"/>
              <a:gd name="connsiteY2" fmla="*/ 742500 h 1485000"/>
              <a:gd name="connsiteX3" fmla="*/ 742500 w 1485000"/>
              <a:gd name="connsiteY3" fmla="*/ 1485000 h 1485000"/>
              <a:gd name="connsiteX4" fmla="*/ 0 w 1485000"/>
              <a:gd name="connsiteY4" fmla="*/ 742500 h 148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85000" h="1485000">
                <a:moveTo>
                  <a:pt x="0" y="742500"/>
                </a:moveTo>
                <a:cubicBezTo>
                  <a:pt x="0" y="332429"/>
                  <a:pt x="332429" y="0"/>
                  <a:pt x="742500" y="0"/>
                </a:cubicBezTo>
                <a:cubicBezTo>
                  <a:pt x="1152571" y="0"/>
                  <a:pt x="1485000" y="332429"/>
                  <a:pt x="1485000" y="742500"/>
                </a:cubicBezTo>
                <a:cubicBezTo>
                  <a:pt x="1485000" y="1152571"/>
                  <a:pt x="1152571" y="1485000"/>
                  <a:pt x="742500" y="1485000"/>
                </a:cubicBezTo>
                <a:cubicBezTo>
                  <a:pt x="332429" y="1485000"/>
                  <a:pt x="0" y="1152571"/>
                  <a:pt x="0" y="742500"/>
                </a:cubicBez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5253" tIns="235253" rIns="235253" bIns="235253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400" kern="1200" dirty="0" err="1"/>
              <a:t>Bukan</a:t>
            </a:r>
            <a:r>
              <a:rPr lang="en-GB" sz="1400" kern="1200" dirty="0"/>
              <a:t> </a:t>
            </a:r>
            <a:r>
              <a:rPr lang="en-GB" sz="1400" kern="1200" dirty="0" err="1"/>
              <a:t>Pemarah</a:t>
            </a:r>
            <a:r>
              <a:rPr lang="en-GB" sz="1400" kern="1200" dirty="0"/>
              <a:t> (1Tim.3:3)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FD7BA30-87BD-4511-A161-FE165D311360}"/>
              </a:ext>
            </a:extLst>
          </p:cNvPr>
          <p:cNvSpPr/>
          <p:nvPr/>
        </p:nvSpPr>
        <p:spPr>
          <a:xfrm>
            <a:off x="4313077" y="5639426"/>
            <a:ext cx="395241" cy="501188"/>
          </a:xfrm>
          <a:custGeom>
            <a:avLst/>
            <a:gdLst>
              <a:gd name="connsiteX0" fmla="*/ 0 w 395240"/>
              <a:gd name="connsiteY0" fmla="*/ 100237 h 501187"/>
              <a:gd name="connsiteX1" fmla="*/ 197620 w 395240"/>
              <a:gd name="connsiteY1" fmla="*/ 100237 h 501187"/>
              <a:gd name="connsiteX2" fmla="*/ 197620 w 395240"/>
              <a:gd name="connsiteY2" fmla="*/ 0 h 501187"/>
              <a:gd name="connsiteX3" fmla="*/ 395240 w 395240"/>
              <a:gd name="connsiteY3" fmla="*/ 250594 h 501187"/>
              <a:gd name="connsiteX4" fmla="*/ 197620 w 395240"/>
              <a:gd name="connsiteY4" fmla="*/ 501187 h 501187"/>
              <a:gd name="connsiteX5" fmla="*/ 197620 w 395240"/>
              <a:gd name="connsiteY5" fmla="*/ 400950 h 501187"/>
              <a:gd name="connsiteX6" fmla="*/ 0 w 395240"/>
              <a:gd name="connsiteY6" fmla="*/ 400950 h 501187"/>
              <a:gd name="connsiteX7" fmla="*/ 0 w 395240"/>
              <a:gd name="connsiteY7" fmla="*/ 100237 h 501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95240" h="501187">
                <a:moveTo>
                  <a:pt x="395240" y="400950"/>
                </a:moveTo>
                <a:lnTo>
                  <a:pt x="197620" y="400950"/>
                </a:lnTo>
                <a:lnTo>
                  <a:pt x="197620" y="501187"/>
                </a:lnTo>
                <a:lnTo>
                  <a:pt x="0" y="250593"/>
                </a:lnTo>
                <a:lnTo>
                  <a:pt x="197620" y="0"/>
                </a:lnTo>
                <a:lnTo>
                  <a:pt x="197620" y="100237"/>
                </a:lnTo>
                <a:lnTo>
                  <a:pt x="395240" y="100237"/>
                </a:lnTo>
                <a:lnTo>
                  <a:pt x="395240" y="400950"/>
                </a:ln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182000" contourW="19050" prstMaterial="metal">
            <a:bevelT w="88900" h="203200"/>
            <a:bevelB w="165100" h="254000"/>
          </a:sp3d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8572" tIns="100238" rIns="1" bIns="100237" numCol="1" spcCol="1270" anchor="ctr" anchorCtr="0">
            <a:no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GB" sz="1100" kern="120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9B2ABE3-4C9D-49E9-8836-9F5340726079}"/>
              </a:ext>
            </a:extLst>
          </p:cNvPr>
          <p:cNvSpPr/>
          <p:nvPr/>
        </p:nvSpPr>
        <p:spPr>
          <a:xfrm>
            <a:off x="2641643" y="5147521"/>
            <a:ext cx="1485000" cy="1485000"/>
          </a:xfrm>
          <a:custGeom>
            <a:avLst/>
            <a:gdLst>
              <a:gd name="connsiteX0" fmla="*/ 0 w 1485000"/>
              <a:gd name="connsiteY0" fmla="*/ 742500 h 1485000"/>
              <a:gd name="connsiteX1" fmla="*/ 742500 w 1485000"/>
              <a:gd name="connsiteY1" fmla="*/ 0 h 1485000"/>
              <a:gd name="connsiteX2" fmla="*/ 1485000 w 1485000"/>
              <a:gd name="connsiteY2" fmla="*/ 742500 h 1485000"/>
              <a:gd name="connsiteX3" fmla="*/ 742500 w 1485000"/>
              <a:gd name="connsiteY3" fmla="*/ 1485000 h 1485000"/>
              <a:gd name="connsiteX4" fmla="*/ 0 w 1485000"/>
              <a:gd name="connsiteY4" fmla="*/ 742500 h 148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85000" h="1485000">
                <a:moveTo>
                  <a:pt x="0" y="742500"/>
                </a:moveTo>
                <a:cubicBezTo>
                  <a:pt x="0" y="332429"/>
                  <a:pt x="332429" y="0"/>
                  <a:pt x="742500" y="0"/>
                </a:cubicBezTo>
                <a:cubicBezTo>
                  <a:pt x="1152571" y="0"/>
                  <a:pt x="1485000" y="332429"/>
                  <a:pt x="1485000" y="742500"/>
                </a:cubicBezTo>
                <a:cubicBezTo>
                  <a:pt x="1485000" y="1152571"/>
                  <a:pt x="1152571" y="1485000"/>
                  <a:pt x="742500" y="1485000"/>
                </a:cubicBezTo>
                <a:cubicBezTo>
                  <a:pt x="332429" y="1485000"/>
                  <a:pt x="0" y="1152571"/>
                  <a:pt x="0" y="742500"/>
                </a:cubicBez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5253" tIns="235253" rIns="235253" bIns="235253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400" kern="1200" dirty="0" err="1"/>
              <a:t>Kepala</a:t>
            </a:r>
            <a:r>
              <a:rPr lang="en-GB" sz="1400" kern="1200" dirty="0"/>
              <a:t> </a:t>
            </a:r>
            <a:r>
              <a:rPr lang="en-GB" sz="1400" kern="1200" dirty="0" err="1"/>
              <a:t>Keluarga</a:t>
            </a:r>
            <a:r>
              <a:rPr lang="en-GB" sz="1400" kern="1200" dirty="0"/>
              <a:t> Yang </a:t>
            </a:r>
            <a:r>
              <a:rPr lang="en-GB" sz="1400" kern="1200" dirty="0" err="1"/>
              <a:t>Baik</a:t>
            </a:r>
            <a:r>
              <a:rPr lang="en-GB" sz="1400" kern="1200" dirty="0"/>
              <a:t> (1Tim3:4)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3EB4DE11-389B-4AA4-BB64-B92E2F61F518}"/>
              </a:ext>
            </a:extLst>
          </p:cNvPr>
          <p:cNvSpPr/>
          <p:nvPr/>
        </p:nvSpPr>
        <p:spPr>
          <a:xfrm rot="3085714">
            <a:off x="2498077" y="4776143"/>
            <a:ext cx="395241" cy="501187"/>
          </a:xfrm>
          <a:custGeom>
            <a:avLst/>
            <a:gdLst>
              <a:gd name="connsiteX0" fmla="*/ 0 w 395240"/>
              <a:gd name="connsiteY0" fmla="*/ 100237 h 501187"/>
              <a:gd name="connsiteX1" fmla="*/ 197620 w 395240"/>
              <a:gd name="connsiteY1" fmla="*/ 100237 h 501187"/>
              <a:gd name="connsiteX2" fmla="*/ 197620 w 395240"/>
              <a:gd name="connsiteY2" fmla="*/ 0 h 501187"/>
              <a:gd name="connsiteX3" fmla="*/ 395240 w 395240"/>
              <a:gd name="connsiteY3" fmla="*/ 250594 h 501187"/>
              <a:gd name="connsiteX4" fmla="*/ 197620 w 395240"/>
              <a:gd name="connsiteY4" fmla="*/ 501187 h 501187"/>
              <a:gd name="connsiteX5" fmla="*/ 197620 w 395240"/>
              <a:gd name="connsiteY5" fmla="*/ 400950 h 501187"/>
              <a:gd name="connsiteX6" fmla="*/ 0 w 395240"/>
              <a:gd name="connsiteY6" fmla="*/ 400950 h 501187"/>
              <a:gd name="connsiteX7" fmla="*/ 0 w 395240"/>
              <a:gd name="connsiteY7" fmla="*/ 100237 h 501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95240" h="501187">
                <a:moveTo>
                  <a:pt x="395240" y="400950"/>
                </a:moveTo>
                <a:lnTo>
                  <a:pt x="197620" y="400950"/>
                </a:lnTo>
                <a:lnTo>
                  <a:pt x="197620" y="501187"/>
                </a:lnTo>
                <a:lnTo>
                  <a:pt x="0" y="250593"/>
                </a:lnTo>
                <a:lnTo>
                  <a:pt x="197620" y="0"/>
                </a:lnTo>
                <a:lnTo>
                  <a:pt x="197620" y="100237"/>
                </a:lnTo>
                <a:lnTo>
                  <a:pt x="395240" y="100237"/>
                </a:lnTo>
                <a:lnTo>
                  <a:pt x="395240" y="400950"/>
                </a:ln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182000" contourW="19050" prstMaterial="metal">
            <a:bevelT w="88900" h="203200"/>
            <a:bevelB w="165100" h="254000"/>
          </a:sp3d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8572" tIns="100237" rIns="0" bIns="100236" numCol="1" spcCol="1270" anchor="ctr" anchorCtr="0">
            <a:no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GB" sz="1100" kern="120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2FBEF5D4-3A96-4F2E-84DF-6EBC3440ADB7}"/>
              </a:ext>
            </a:extLst>
          </p:cNvPr>
          <p:cNvSpPr/>
          <p:nvPr/>
        </p:nvSpPr>
        <p:spPr>
          <a:xfrm>
            <a:off x="1250802" y="3403461"/>
            <a:ext cx="1485000" cy="1485000"/>
          </a:xfrm>
          <a:custGeom>
            <a:avLst/>
            <a:gdLst>
              <a:gd name="connsiteX0" fmla="*/ 0 w 1485000"/>
              <a:gd name="connsiteY0" fmla="*/ 742500 h 1485000"/>
              <a:gd name="connsiteX1" fmla="*/ 742500 w 1485000"/>
              <a:gd name="connsiteY1" fmla="*/ 0 h 1485000"/>
              <a:gd name="connsiteX2" fmla="*/ 1485000 w 1485000"/>
              <a:gd name="connsiteY2" fmla="*/ 742500 h 1485000"/>
              <a:gd name="connsiteX3" fmla="*/ 742500 w 1485000"/>
              <a:gd name="connsiteY3" fmla="*/ 1485000 h 1485000"/>
              <a:gd name="connsiteX4" fmla="*/ 0 w 1485000"/>
              <a:gd name="connsiteY4" fmla="*/ 742500 h 148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85000" h="1485000">
                <a:moveTo>
                  <a:pt x="0" y="742500"/>
                </a:moveTo>
                <a:cubicBezTo>
                  <a:pt x="0" y="332429"/>
                  <a:pt x="332429" y="0"/>
                  <a:pt x="742500" y="0"/>
                </a:cubicBezTo>
                <a:cubicBezTo>
                  <a:pt x="1152571" y="0"/>
                  <a:pt x="1485000" y="332429"/>
                  <a:pt x="1485000" y="742500"/>
                </a:cubicBezTo>
                <a:cubicBezTo>
                  <a:pt x="1485000" y="1152571"/>
                  <a:pt x="1152571" y="1485000"/>
                  <a:pt x="742500" y="1485000"/>
                </a:cubicBezTo>
                <a:cubicBezTo>
                  <a:pt x="332429" y="1485000"/>
                  <a:pt x="0" y="1152571"/>
                  <a:pt x="0" y="742500"/>
                </a:cubicBez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5253" tIns="235253" rIns="235253" bIns="235253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400" kern="1200" dirty="0" err="1"/>
              <a:t>Tidak</a:t>
            </a:r>
            <a:r>
              <a:rPr lang="en-GB" sz="1400" kern="1200" dirty="0"/>
              <a:t> </a:t>
            </a:r>
            <a:r>
              <a:rPr lang="en-GB" sz="1400" kern="1200" dirty="0" err="1"/>
              <a:t>Angkuh</a:t>
            </a:r>
            <a:r>
              <a:rPr lang="en-GB" sz="1400" kern="1200" dirty="0"/>
              <a:t> (Tit.1:3-7)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B31CB05-7F70-4138-B23C-E8497A4C2C5A}"/>
              </a:ext>
            </a:extLst>
          </p:cNvPr>
          <p:cNvSpPr/>
          <p:nvPr/>
        </p:nvSpPr>
        <p:spPr>
          <a:xfrm rot="16971429">
            <a:off x="2041386" y="2818870"/>
            <a:ext cx="395240" cy="501187"/>
          </a:xfrm>
          <a:custGeom>
            <a:avLst/>
            <a:gdLst>
              <a:gd name="connsiteX0" fmla="*/ 0 w 395240"/>
              <a:gd name="connsiteY0" fmla="*/ 100237 h 501187"/>
              <a:gd name="connsiteX1" fmla="*/ 197620 w 395240"/>
              <a:gd name="connsiteY1" fmla="*/ 100237 h 501187"/>
              <a:gd name="connsiteX2" fmla="*/ 197620 w 395240"/>
              <a:gd name="connsiteY2" fmla="*/ 0 h 501187"/>
              <a:gd name="connsiteX3" fmla="*/ 395240 w 395240"/>
              <a:gd name="connsiteY3" fmla="*/ 250594 h 501187"/>
              <a:gd name="connsiteX4" fmla="*/ 197620 w 395240"/>
              <a:gd name="connsiteY4" fmla="*/ 501187 h 501187"/>
              <a:gd name="connsiteX5" fmla="*/ 197620 w 395240"/>
              <a:gd name="connsiteY5" fmla="*/ 400950 h 501187"/>
              <a:gd name="connsiteX6" fmla="*/ 0 w 395240"/>
              <a:gd name="connsiteY6" fmla="*/ 400950 h 501187"/>
              <a:gd name="connsiteX7" fmla="*/ 0 w 395240"/>
              <a:gd name="connsiteY7" fmla="*/ 100237 h 501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95240" h="501187">
                <a:moveTo>
                  <a:pt x="0" y="100237"/>
                </a:moveTo>
                <a:lnTo>
                  <a:pt x="197620" y="100237"/>
                </a:lnTo>
                <a:lnTo>
                  <a:pt x="197620" y="0"/>
                </a:lnTo>
                <a:lnTo>
                  <a:pt x="395240" y="250594"/>
                </a:lnTo>
                <a:lnTo>
                  <a:pt x="197620" y="501187"/>
                </a:lnTo>
                <a:lnTo>
                  <a:pt x="197620" y="400950"/>
                </a:lnTo>
                <a:lnTo>
                  <a:pt x="0" y="400950"/>
                </a:lnTo>
                <a:lnTo>
                  <a:pt x="0" y="100237"/>
                </a:ln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182000" contourW="19050" prstMaterial="metal">
            <a:bevelT w="88900" h="203200"/>
            <a:bevelB w="165100" h="254000"/>
          </a:sp3d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-1" tIns="100237" rIns="118572" bIns="100236" numCol="1" spcCol="1270" anchor="ctr" anchorCtr="0">
            <a:no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GB" sz="1100" kern="120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CDFC1924-8F62-427A-A0C5-EBC70248A9D3}"/>
              </a:ext>
            </a:extLst>
          </p:cNvPr>
          <p:cNvSpPr/>
          <p:nvPr/>
        </p:nvSpPr>
        <p:spPr>
          <a:xfrm>
            <a:off x="1747188" y="1228654"/>
            <a:ext cx="1485000" cy="1485000"/>
          </a:xfrm>
          <a:custGeom>
            <a:avLst/>
            <a:gdLst>
              <a:gd name="connsiteX0" fmla="*/ 0 w 1485000"/>
              <a:gd name="connsiteY0" fmla="*/ 742500 h 1485000"/>
              <a:gd name="connsiteX1" fmla="*/ 742500 w 1485000"/>
              <a:gd name="connsiteY1" fmla="*/ 0 h 1485000"/>
              <a:gd name="connsiteX2" fmla="*/ 1485000 w 1485000"/>
              <a:gd name="connsiteY2" fmla="*/ 742500 h 1485000"/>
              <a:gd name="connsiteX3" fmla="*/ 742500 w 1485000"/>
              <a:gd name="connsiteY3" fmla="*/ 1485000 h 1485000"/>
              <a:gd name="connsiteX4" fmla="*/ 0 w 1485000"/>
              <a:gd name="connsiteY4" fmla="*/ 742500 h 148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85000" h="1485000">
                <a:moveTo>
                  <a:pt x="0" y="742500"/>
                </a:moveTo>
                <a:cubicBezTo>
                  <a:pt x="0" y="332429"/>
                  <a:pt x="332429" y="0"/>
                  <a:pt x="742500" y="0"/>
                </a:cubicBezTo>
                <a:cubicBezTo>
                  <a:pt x="1152571" y="0"/>
                  <a:pt x="1485000" y="332429"/>
                  <a:pt x="1485000" y="742500"/>
                </a:cubicBezTo>
                <a:cubicBezTo>
                  <a:pt x="1485000" y="1152571"/>
                  <a:pt x="1152571" y="1485000"/>
                  <a:pt x="742500" y="1485000"/>
                </a:cubicBezTo>
                <a:cubicBezTo>
                  <a:pt x="332429" y="1485000"/>
                  <a:pt x="0" y="1152571"/>
                  <a:pt x="0" y="742500"/>
                </a:cubicBez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5253" tIns="235253" rIns="235253" bIns="235253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400" kern="1200" dirty="0" err="1"/>
              <a:t>Berkata</a:t>
            </a:r>
            <a:r>
              <a:rPr lang="en-GB" sz="1400" kern="1200" dirty="0"/>
              <a:t> </a:t>
            </a:r>
            <a:r>
              <a:rPr lang="en-GB" sz="1400" kern="1200" dirty="0" err="1"/>
              <a:t>Benar</a:t>
            </a:r>
            <a:r>
              <a:rPr lang="en-GB" sz="1400" kern="1200" dirty="0"/>
              <a:t> (Tit.1:9)</a:t>
            </a: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11AFE92-1620-4B0C-A4F0-57741C22AC30}"/>
              </a:ext>
            </a:extLst>
          </p:cNvPr>
          <p:cNvSpPr/>
          <p:nvPr/>
        </p:nvSpPr>
        <p:spPr>
          <a:xfrm rot="20057143">
            <a:off x="3286901" y="1241474"/>
            <a:ext cx="395240" cy="501187"/>
          </a:xfrm>
          <a:custGeom>
            <a:avLst/>
            <a:gdLst>
              <a:gd name="connsiteX0" fmla="*/ 0 w 395240"/>
              <a:gd name="connsiteY0" fmla="*/ 100237 h 501187"/>
              <a:gd name="connsiteX1" fmla="*/ 197620 w 395240"/>
              <a:gd name="connsiteY1" fmla="*/ 100237 h 501187"/>
              <a:gd name="connsiteX2" fmla="*/ 197620 w 395240"/>
              <a:gd name="connsiteY2" fmla="*/ 0 h 501187"/>
              <a:gd name="connsiteX3" fmla="*/ 395240 w 395240"/>
              <a:gd name="connsiteY3" fmla="*/ 250594 h 501187"/>
              <a:gd name="connsiteX4" fmla="*/ 197620 w 395240"/>
              <a:gd name="connsiteY4" fmla="*/ 501187 h 501187"/>
              <a:gd name="connsiteX5" fmla="*/ 197620 w 395240"/>
              <a:gd name="connsiteY5" fmla="*/ 400950 h 501187"/>
              <a:gd name="connsiteX6" fmla="*/ 0 w 395240"/>
              <a:gd name="connsiteY6" fmla="*/ 400950 h 501187"/>
              <a:gd name="connsiteX7" fmla="*/ 0 w 395240"/>
              <a:gd name="connsiteY7" fmla="*/ 100237 h 501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95240" h="501187">
                <a:moveTo>
                  <a:pt x="0" y="100237"/>
                </a:moveTo>
                <a:lnTo>
                  <a:pt x="197620" y="100237"/>
                </a:lnTo>
                <a:lnTo>
                  <a:pt x="197620" y="0"/>
                </a:lnTo>
                <a:lnTo>
                  <a:pt x="395240" y="250594"/>
                </a:lnTo>
                <a:lnTo>
                  <a:pt x="197620" y="501187"/>
                </a:lnTo>
                <a:lnTo>
                  <a:pt x="197620" y="400950"/>
                </a:lnTo>
                <a:lnTo>
                  <a:pt x="0" y="400950"/>
                </a:lnTo>
                <a:lnTo>
                  <a:pt x="0" y="100237"/>
                </a:ln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182000" contourW="19050" prstMaterial="metal">
            <a:bevelT w="88900" h="203200"/>
            <a:bevelB w="165100" h="254000"/>
          </a:sp3d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-1" tIns="100236" rIns="118572" bIns="100237" numCol="1" spcCol="1270" anchor="ctr" anchorCtr="0">
            <a:no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GB" sz="1100" kern="1200"/>
          </a:p>
        </p:txBody>
      </p:sp>
      <p:sp>
        <p:nvSpPr>
          <p:cNvPr id="4" name="Title 6">
            <a:extLst>
              <a:ext uri="{FF2B5EF4-FFF2-40B4-BE49-F238E27FC236}">
                <a16:creationId xmlns:a16="http://schemas.microsoft.com/office/drawing/2014/main" id="{38B44473-DA11-4404-AFDA-A513ADCE8F43}"/>
              </a:ext>
            </a:extLst>
          </p:cNvPr>
          <p:cNvSpPr txBox="1">
            <a:spLocks/>
          </p:cNvSpPr>
          <p:nvPr/>
        </p:nvSpPr>
        <p:spPr>
          <a:xfrm>
            <a:off x="2915816" y="2955221"/>
            <a:ext cx="3240361" cy="1121851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GB" sz="2500" dirty="0" err="1">
                <a:latin typeface="Arial Black" panose="020B0A04020102020204" pitchFamily="34" charset="0"/>
              </a:rPr>
              <a:t>Syarat</a:t>
            </a:r>
            <a:r>
              <a:rPr lang="en-GB" sz="1200" dirty="0">
                <a:latin typeface="Arial Black" panose="020B0A04020102020204" pitchFamily="34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Arial Black" panose="020B0A04020102020204" pitchFamily="34" charset="0"/>
              </a:rPr>
              <a:t>Kepemimpinan</a:t>
            </a:r>
            <a:endParaRPr lang="en-GB" sz="24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BED60D10-7EA3-4D61-80C5-819E1A07D5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250" y="2545085"/>
            <a:ext cx="571500" cy="523875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CFB31A79-67E1-4BCF-B491-15676FDDBE9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7062" y="5178854"/>
            <a:ext cx="2697480" cy="1652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778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DC3433D-3215-4CF7-8245-7D97B1843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/>
              <a:t>Tugas</a:t>
            </a:r>
            <a:r>
              <a:rPr lang="en-GB" b="1" dirty="0"/>
              <a:t> </a:t>
            </a:r>
            <a:r>
              <a:rPr lang="en-GB" b="1" dirty="0" err="1"/>
              <a:t>Pelayan</a:t>
            </a:r>
            <a:r>
              <a:rPr lang="en-GB" b="1" dirty="0"/>
              <a:t> </a:t>
            </a:r>
            <a:r>
              <a:rPr lang="en-GB" b="1" dirty="0" err="1"/>
              <a:t>Kristus</a:t>
            </a:r>
            <a:r>
              <a:rPr lang="en-GB" dirty="0"/>
              <a:t>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0D1C5D6-DE88-4A2D-9006-8E9A1CA528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617" y="1412776"/>
            <a:ext cx="7418784" cy="5328592"/>
          </a:xfrm>
        </p:spPr>
        <p:txBody>
          <a:bodyPr>
            <a:normAutofit/>
          </a:bodyPr>
          <a:lstStyle/>
          <a:p>
            <a:r>
              <a:rPr lang="en-GB" sz="2600" b="1" dirty="0" err="1"/>
              <a:t>Melaksanakan</a:t>
            </a:r>
            <a:r>
              <a:rPr lang="en-GB" sz="2600" b="1" dirty="0"/>
              <a:t> </a:t>
            </a:r>
            <a:r>
              <a:rPr lang="en-GB" sz="2600" b="1" dirty="0" err="1"/>
              <a:t>Pelayanan</a:t>
            </a:r>
            <a:r>
              <a:rPr lang="en-GB" sz="2600" b="1" dirty="0"/>
              <a:t> </a:t>
            </a:r>
            <a:r>
              <a:rPr lang="en-GB" sz="2600" b="1" dirty="0" err="1"/>
              <a:t>Pengembalaan</a:t>
            </a:r>
            <a:endParaRPr lang="en-GB" sz="2600" b="1" dirty="0"/>
          </a:p>
          <a:p>
            <a:r>
              <a:rPr lang="id-ID" sz="2600" dirty="0"/>
              <a:t>Pelayanan pengembalaan adalah pelayanan yang mencakup kehadiran, mendengarkan, kehangatan, dan dukungan praktis oleh </a:t>
            </a:r>
            <a:r>
              <a:rPr lang="en-GB" sz="2600" dirty="0" err="1"/>
              <a:t>Pelayan</a:t>
            </a:r>
            <a:r>
              <a:rPr lang="en-GB" sz="2600" dirty="0"/>
              <a:t> </a:t>
            </a:r>
            <a:r>
              <a:rPr lang="en-GB" sz="2600" dirty="0" err="1"/>
              <a:t>Kristus</a:t>
            </a:r>
            <a:r>
              <a:rPr lang="id-ID" sz="2600" dirty="0"/>
              <a:t> (</a:t>
            </a:r>
            <a:r>
              <a:rPr lang="en-GB" sz="2600" dirty="0" err="1"/>
              <a:t>Gembala</a:t>
            </a:r>
            <a:r>
              <a:rPr lang="en-GB" sz="2600" dirty="0"/>
              <a:t> </a:t>
            </a:r>
            <a:r>
              <a:rPr lang="en-GB" sz="2600" dirty="0" err="1"/>
              <a:t>Jemaat</a:t>
            </a:r>
            <a:r>
              <a:rPr lang="id-ID" sz="2600" dirty="0"/>
              <a:t>, </a:t>
            </a:r>
            <a:r>
              <a:rPr lang="en-GB" sz="2600" dirty="0" err="1"/>
              <a:t>Majelis</a:t>
            </a:r>
            <a:r>
              <a:rPr lang="en-GB" sz="2600" dirty="0"/>
              <a:t>, </a:t>
            </a:r>
            <a:r>
              <a:rPr lang="en-GB" sz="2600" dirty="0" err="1"/>
              <a:t>Pemimpin</a:t>
            </a:r>
            <a:r>
              <a:rPr lang="en-GB" sz="2600" dirty="0"/>
              <a:t> Class Meeting </a:t>
            </a:r>
            <a:r>
              <a:rPr lang="en-GB" sz="2600" dirty="0" err="1"/>
              <a:t>atau</a:t>
            </a:r>
            <a:r>
              <a:rPr lang="en-GB" sz="2600" dirty="0"/>
              <a:t> </a:t>
            </a:r>
            <a:r>
              <a:rPr lang="en-GB" sz="2600" dirty="0" err="1"/>
              <a:t>Pengurus</a:t>
            </a:r>
            <a:r>
              <a:rPr lang="en-GB" sz="2600" dirty="0"/>
              <a:t> </a:t>
            </a:r>
            <a:r>
              <a:rPr lang="en-GB" sz="2600" dirty="0" err="1"/>
              <a:t>Seksi</a:t>
            </a:r>
            <a:r>
              <a:rPr lang="id-ID" sz="2600" dirty="0"/>
              <a:t>) sebagai pendamping. </a:t>
            </a:r>
            <a:endParaRPr lang="en-GB" sz="2600" dirty="0"/>
          </a:p>
          <a:p>
            <a:r>
              <a:rPr lang="id-ID" sz="2600" dirty="0"/>
              <a:t>Yesus menghendaki supaya pengikut-pengikut-Nya bergaul satu sama lain dan bertindak satu sama lain sebagai seorang gembala</a:t>
            </a:r>
            <a:r>
              <a:rPr lang="en-GB" sz="2600" dirty="0"/>
              <a:t>.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778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B0BA0-0B63-4044-A894-6F5394028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/>
              <a:t>Tugas</a:t>
            </a:r>
            <a:r>
              <a:rPr lang="en-GB" b="1" dirty="0"/>
              <a:t> </a:t>
            </a:r>
            <a:r>
              <a:rPr lang="en-GB" b="1" dirty="0" err="1"/>
              <a:t>Pelayan</a:t>
            </a:r>
            <a:r>
              <a:rPr lang="en-GB" b="1" dirty="0"/>
              <a:t> </a:t>
            </a:r>
            <a:r>
              <a:rPr lang="en-GB" b="1" dirty="0" err="1"/>
              <a:t>Kristus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644663-2DA2-4FA9-A912-96A2DD5198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600" y="1556792"/>
            <a:ext cx="7704855" cy="4968552"/>
          </a:xfrm>
        </p:spPr>
        <p:txBody>
          <a:bodyPr>
            <a:normAutofit fontScale="92500" lnSpcReduction="10000"/>
          </a:bodyPr>
          <a:lstStyle/>
          <a:p>
            <a:r>
              <a:rPr lang="en-GB" sz="2600" b="1" dirty="0" err="1"/>
              <a:t>Melaksanakan</a:t>
            </a:r>
            <a:r>
              <a:rPr lang="en-GB" sz="2600" b="1" dirty="0"/>
              <a:t> </a:t>
            </a:r>
            <a:r>
              <a:rPr lang="en-GB" sz="2600" b="1" dirty="0" err="1"/>
              <a:t>Perkunjungan</a:t>
            </a:r>
            <a:r>
              <a:rPr lang="en-GB" sz="2600" b="1" dirty="0"/>
              <a:t> </a:t>
            </a:r>
            <a:r>
              <a:rPr lang="en-GB" sz="2600" b="1" dirty="0" err="1"/>
              <a:t>Rumah</a:t>
            </a:r>
            <a:r>
              <a:rPr lang="en-GB" sz="2600" b="1" dirty="0"/>
              <a:t> </a:t>
            </a:r>
            <a:r>
              <a:rPr lang="en-GB" sz="2600" b="1" dirty="0" err="1"/>
              <a:t>Tangga</a:t>
            </a:r>
            <a:endParaRPr lang="en-GB" sz="2600" b="1" dirty="0"/>
          </a:p>
          <a:p>
            <a:r>
              <a:rPr lang="fi-FI" sz="2600" dirty="0"/>
              <a:t>Aspek ini membutuhkan peran aktif Majelis untuk ”</a:t>
            </a:r>
            <a:r>
              <a:rPr lang="fi-FI" sz="2600" b="1" u="sng" dirty="0"/>
              <a:t>turun lapangan</a:t>
            </a:r>
            <a:r>
              <a:rPr lang="fi-FI" sz="2600" dirty="0"/>
              <a:t>”, melihat secara langsung keadaan jemaat, baik dalam hidup kerohanian sehari-hari mau pun kelayakan hidup dalam hal jasmani. Para penatu</a:t>
            </a:r>
            <a:r>
              <a:rPr lang="id-ID" sz="2600" dirty="0"/>
              <a:t>a memiliki tugas yaitu</a:t>
            </a:r>
            <a:r>
              <a:rPr lang="fi-FI" sz="2600" dirty="0"/>
              <a:t> memelihara atau menggembalakan </a:t>
            </a:r>
            <a:r>
              <a:rPr lang="id-ID" sz="2600" dirty="0"/>
              <a:t>j</a:t>
            </a:r>
            <a:r>
              <a:rPr lang="fi-FI" sz="2600" dirty="0"/>
              <a:t>emaat.</a:t>
            </a:r>
          </a:p>
          <a:p>
            <a:r>
              <a:rPr lang="en-GB" sz="2600" dirty="0"/>
              <a:t>P</a:t>
            </a:r>
            <a:r>
              <a:rPr lang="id-ID" sz="2600" dirty="0"/>
              <a:t>erkunjungan yang dilakukan oleh majelis </a:t>
            </a:r>
            <a:r>
              <a:rPr lang="id-ID" sz="2600" b="1" u="sng" dirty="0"/>
              <a:t>harus didasarkan kasih</a:t>
            </a:r>
            <a:r>
              <a:rPr lang="id-ID" sz="2600" dirty="0"/>
              <a:t> terhadap jemaat untuk berangkat berjalan dan memasuki rumah-rumah orang Kristen, untuk mengunjungi dan berbicara dengan mereka. </a:t>
            </a:r>
            <a:endParaRPr lang="en-GB" sz="26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6793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466</TotalTime>
  <Words>569</Words>
  <Application>Microsoft Office PowerPoint</Application>
  <PresentationFormat>On-screen Show (4:3)</PresentationFormat>
  <Paragraphs>68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Aharoni</vt:lpstr>
      <vt:lpstr>Arial</vt:lpstr>
      <vt:lpstr>Arial Black</vt:lpstr>
      <vt:lpstr>Arno Pro Smbd</vt:lpstr>
      <vt:lpstr>Century Gothic</vt:lpstr>
      <vt:lpstr>Lucida Sans Unicode</vt:lpstr>
      <vt:lpstr>Verdana</vt:lpstr>
      <vt:lpstr>Wingdings 2</vt:lpstr>
      <vt:lpstr>Wingdings 3</vt:lpstr>
      <vt:lpstr>Concourse</vt:lpstr>
      <vt:lpstr>Wisp</vt:lpstr>
      <vt:lpstr>Kualitas Pelayan Kristus</vt:lpstr>
      <vt:lpstr>Siapa Pelayan Kristus?</vt:lpstr>
      <vt:lpstr>Apa Syarat Pelayan  Menurut Alkitab?</vt:lpstr>
      <vt:lpstr>Syarat Rohani</vt:lpstr>
      <vt:lpstr>Syarat Sosial</vt:lpstr>
      <vt:lpstr>Syarat Moral</vt:lpstr>
      <vt:lpstr>PowerPoint Presentation</vt:lpstr>
      <vt:lpstr>Tugas Pelayan Kristus </vt:lpstr>
      <vt:lpstr>Tugas Pelayan Kristus</vt:lpstr>
      <vt:lpstr>Tugas Pelayan Kristus</vt:lpstr>
      <vt:lpstr>Tugas Pelayan Kristus</vt:lpstr>
      <vt:lpstr>Tugas Pelayan Kristus</vt:lpstr>
      <vt:lpstr>Tugas Pelayan Kristus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Kepempinan Dalam Gereja</dc:title>
  <dc:creator>ismail - [2010]</dc:creator>
  <cp:lastModifiedBy>ismail - [2010]</cp:lastModifiedBy>
  <cp:revision>43</cp:revision>
  <dcterms:created xsi:type="dcterms:W3CDTF">2020-02-07T15:01:49Z</dcterms:created>
  <dcterms:modified xsi:type="dcterms:W3CDTF">2020-02-22T02:36:54Z</dcterms:modified>
</cp:coreProperties>
</file>