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337" r:id="rId7"/>
    <p:sldId id="287" r:id="rId8"/>
    <p:sldId id="334" r:id="rId9"/>
    <p:sldId id="330" r:id="rId10"/>
    <p:sldId id="342" r:id="rId11"/>
    <p:sldId id="339" r:id="rId12"/>
    <p:sldId id="316" r:id="rId13"/>
    <p:sldId id="343" r:id="rId14"/>
    <p:sldId id="335" r:id="rId15"/>
    <p:sldId id="344" r:id="rId16"/>
    <p:sldId id="336" r:id="rId17"/>
    <p:sldId id="341" r:id="rId18"/>
    <p:sldId id="338" r:id="rId19"/>
  </p:sldIdLst>
  <p:sldSz cx="9144000" cy="6858000" type="screen4x3"/>
  <p:notesSz cx="7099300" cy="102346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3300"/>
    <a:srgbClr val="0066FF"/>
    <a:srgbClr val="008000"/>
    <a:srgbClr val="800000"/>
    <a:srgbClr val="0066CC"/>
    <a:srgbClr val="006600"/>
    <a:srgbClr val="0033CC"/>
    <a:srgbClr val="FF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Destaqu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Estilo Escuro 1 - Destaqu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Escuro 1 - Destaqu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Escuro 1 - Destaqu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Escuro 1 - Destaqu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édio 4 - Destaqu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Estilo Claro 3 - Destaqu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Destaqu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Destaqu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8800" autoAdjust="0"/>
  </p:normalViewPr>
  <p:slideViewPr>
    <p:cSldViewPr snapToGrid="0" showGuides="1">
      <p:cViewPr varScale="1">
        <p:scale>
          <a:sx n="100" d="100"/>
          <a:sy n="100" d="100"/>
        </p:scale>
        <p:origin x="-1872" y="-84"/>
      </p:cViewPr>
      <p:guideLst>
        <p:guide orient="horz" pos="2164"/>
        <p:guide pos="2883"/>
      </p:guideLst>
    </p:cSldViewPr>
  </p:slideViewPr>
  <p:outlineViewPr>
    <p:cViewPr>
      <p:scale>
        <a:sx n="33" d="100"/>
        <a:sy n="33" d="100"/>
      </p:scale>
      <p:origin x="0" y="29172"/>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76" d="100"/>
          <a:sy n="76" d="100"/>
        </p:scale>
        <p:origin x="-3978" y="-108"/>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3077034" cy="511732"/>
          </a:xfrm>
          <a:prstGeom prst="rect">
            <a:avLst/>
          </a:prstGeom>
        </p:spPr>
        <p:txBody>
          <a:bodyPr vert="horz" lIns="95738" tIns="47869" rIns="95738" bIns="47869" rtlCol="0"/>
          <a:lstStyle>
            <a:lvl1pPr algn="l">
              <a:defRPr sz="1300"/>
            </a:lvl1pPr>
          </a:lstStyle>
          <a:p>
            <a:endParaRPr lang="fr-FR"/>
          </a:p>
        </p:txBody>
      </p:sp>
      <p:sp>
        <p:nvSpPr>
          <p:cNvPr id="3" name="Marcador de Posição da Data 2"/>
          <p:cNvSpPr>
            <a:spLocks noGrp="1"/>
          </p:cNvSpPr>
          <p:nvPr>
            <p:ph type="dt" sz="quarter" idx="1"/>
          </p:nvPr>
        </p:nvSpPr>
        <p:spPr>
          <a:xfrm>
            <a:off x="4020591" y="1"/>
            <a:ext cx="3077034" cy="511732"/>
          </a:xfrm>
          <a:prstGeom prst="rect">
            <a:avLst/>
          </a:prstGeom>
        </p:spPr>
        <p:txBody>
          <a:bodyPr vert="horz" lIns="95738" tIns="47869" rIns="95738" bIns="47869" rtlCol="0"/>
          <a:lstStyle>
            <a:lvl1pPr algn="r">
              <a:defRPr sz="1300"/>
            </a:lvl1pPr>
          </a:lstStyle>
          <a:p>
            <a:fld id="{78FF941A-E3B1-49FD-A719-B8115CEB2757}" type="datetime1">
              <a:rPr lang="fr-FR" smtClean="0"/>
              <a:t>13/06/2019</a:t>
            </a:fld>
            <a:endParaRPr lang="fr-FR"/>
          </a:p>
        </p:txBody>
      </p:sp>
      <p:sp>
        <p:nvSpPr>
          <p:cNvPr id="4" name="Marcador de Posição do Rodapé 3"/>
          <p:cNvSpPr>
            <a:spLocks noGrp="1"/>
          </p:cNvSpPr>
          <p:nvPr>
            <p:ph type="ftr" sz="quarter" idx="2"/>
          </p:nvPr>
        </p:nvSpPr>
        <p:spPr>
          <a:xfrm>
            <a:off x="0" y="9721239"/>
            <a:ext cx="3077034" cy="511732"/>
          </a:xfrm>
          <a:prstGeom prst="rect">
            <a:avLst/>
          </a:prstGeom>
        </p:spPr>
        <p:txBody>
          <a:bodyPr vert="horz" lIns="95738" tIns="47869" rIns="95738" bIns="47869" rtlCol="0" anchor="b"/>
          <a:lstStyle>
            <a:lvl1pPr algn="l">
              <a:defRPr sz="1300"/>
            </a:lvl1pPr>
          </a:lstStyle>
          <a:p>
            <a:endParaRPr lang="fr-FR"/>
          </a:p>
        </p:txBody>
      </p:sp>
      <p:sp>
        <p:nvSpPr>
          <p:cNvPr id="5" name="Marcador de Posição do Número do Diapositivo 4"/>
          <p:cNvSpPr>
            <a:spLocks noGrp="1"/>
          </p:cNvSpPr>
          <p:nvPr>
            <p:ph type="sldNum" sz="quarter" idx="3"/>
          </p:nvPr>
        </p:nvSpPr>
        <p:spPr>
          <a:xfrm>
            <a:off x="4020591" y="9721239"/>
            <a:ext cx="3077034" cy="511732"/>
          </a:xfrm>
          <a:prstGeom prst="rect">
            <a:avLst/>
          </a:prstGeom>
        </p:spPr>
        <p:txBody>
          <a:bodyPr vert="horz" lIns="95738" tIns="47869" rIns="95738" bIns="47869" rtlCol="0" anchor="b"/>
          <a:lstStyle>
            <a:lvl1pPr algn="r">
              <a:defRPr sz="1300"/>
            </a:lvl1pPr>
          </a:lstStyle>
          <a:p>
            <a:fld id="{26124C75-0EED-4C54-9B4D-366E62D3C0F7}" type="slidenum">
              <a:rPr lang="fr-FR" smtClean="0"/>
              <a:t>‹nº›</a:t>
            </a:fld>
            <a:endParaRPr lang="fr-FR"/>
          </a:p>
        </p:txBody>
      </p:sp>
    </p:spTree>
    <p:extLst>
      <p:ext uri="{BB962C8B-B14F-4D97-AF65-F5344CB8AC3E}">
        <p14:creationId xmlns:p14="http://schemas.microsoft.com/office/powerpoint/2010/main" val="415833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2" y="1"/>
            <a:ext cx="3076363" cy="511732"/>
          </a:xfrm>
          <a:prstGeom prst="rect">
            <a:avLst/>
          </a:prstGeom>
        </p:spPr>
        <p:txBody>
          <a:bodyPr vert="horz" lIns="95738" tIns="47869" rIns="95738" bIns="47869" rtlCol="0"/>
          <a:lstStyle>
            <a:lvl1pPr algn="l">
              <a:defRPr sz="1300"/>
            </a:lvl1pPr>
          </a:lstStyle>
          <a:p>
            <a:endParaRPr lang="pt-PT"/>
          </a:p>
        </p:txBody>
      </p:sp>
      <p:sp>
        <p:nvSpPr>
          <p:cNvPr id="3" name="Marcador de Posição da Data 2"/>
          <p:cNvSpPr>
            <a:spLocks noGrp="1"/>
          </p:cNvSpPr>
          <p:nvPr>
            <p:ph type="dt" idx="1"/>
          </p:nvPr>
        </p:nvSpPr>
        <p:spPr>
          <a:xfrm>
            <a:off x="4021294" y="1"/>
            <a:ext cx="3076363" cy="511732"/>
          </a:xfrm>
          <a:prstGeom prst="rect">
            <a:avLst/>
          </a:prstGeom>
        </p:spPr>
        <p:txBody>
          <a:bodyPr vert="horz" lIns="95738" tIns="47869" rIns="95738" bIns="47869" rtlCol="0"/>
          <a:lstStyle>
            <a:lvl1pPr algn="r">
              <a:defRPr sz="1300"/>
            </a:lvl1pPr>
          </a:lstStyle>
          <a:p>
            <a:fld id="{F8DCE793-E39A-4F5A-A488-85446962BCB8}" type="datetime1">
              <a:rPr lang="fr-FR" smtClean="0"/>
              <a:t>13/06/2019</a:t>
            </a:fld>
            <a:endParaRPr lang="pt-PT"/>
          </a:p>
        </p:txBody>
      </p:sp>
      <p:sp>
        <p:nvSpPr>
          <p:cNvPr id="4" name="Marcador de Posição da Imagem do Diapositivo 3"/>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95738" tIns="47869" rIns="95738" bIns="47869" rtlCol="0" anchor="ctr"/>
          <a:lstStyle/>
          <a:p>
            <a:endParaRPr lang="pt-PT"/>
          </a:p>
        </p:txBody>
      </p:sp>
      <p:sp>
        <p:nvSpPr>
          <p:cNvPr id="5" name="Marcador de Posição de Notas 4"/>
          <p:cNvSpPr>
            <a:spLocks noGrp="1"/>
          </p:cNvSpPr>
          <p:nvPr>
            <p:ph type="body" sz="quarter" idx="3"/>
          </p:nvPr>
        </p:nvSpPr>
        <p:spPr>
          <a:xfrm>
            <a:off x="709930" y="4861442"/>
            <a:ext cx="5679440" cy="4605577"/>
          </a:xfrm>
          <a:prstGeom prst="rect">
            <a:avLst/>
          </a:prstGeom>
        </p:spPr>
        <p:txBody>
          <a:bodyPr vert="horz" lIns="95738" tIns="47869" rIns="95738" bIns="47869"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2" y="9721108"/>
            <a:ext cx="3076363" cy="511732"/>
          </a:xfrm>
          <a:prstGeom prst="rect">
            <a:avLst/>
          </a:prstGeom>
        </p:spPr>
        <p:txBody>
          <a:bodyPr vert="horz" lIns="95738" tIns="47869" rIns="95738" bIns="47869"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4021294" y="9721108"/>
            <a:ext cx="3076363" cy="511732"/>
          </a:xfrm>
          <a:prstGeom prst="rect">
            <a:avLst/>
          </a:prstGeom>
        </p:spPr>
        <p:txBody>
          <a:bodyPr vert="horz" lIns="95738" tIns="47869" rIns="95738" bIns="47869" rtlCol="0" anchor="b"/>
          <a:lstStyle>
            <a:lvl1pPr algn="r">
              <a:defRPr sz="1300"/>
            </a:lvl1pPr>
          </a:lstStyle>
          <a:p>
            <a:fld id="{3B4D80A6-EA1B-4101-8E17-F17F82AEFEEC}" type="slidenum">
              <a:rPr lang="pt-PT" smtClean="0"/>
              <a:pPr/>
              <a:t>‹nº›</a:t>
            </a:fld>
            <a:endParaRPr lang="pt-PT"/>
          </a:p>
        </p:txBody>
      </p:sp>
    </p:spTree>
    <p:extLst>
      <p:ext uri="{BB962C8B-B14F-4D97-AF65-F5344CB8AC3E}">
        <p14:creationId xmlns:p14="http://schemas.microsoft.com/office/powerpoint/2010/main" val="12377433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43042" y="2130425"/>
            <a:ext cx="6572296" cy="1470025"/>
          </a:xfrm>
        </p:spPr>
        <p:txBody>
          <a:bodyPr>
            <a:normAutofit/>
          </a:bodyPr>
          <a:lstStyle>
            <a:lvl1pPr>
              <a:defRPr sz="3200">
                <a:solidFill>
                  <a:srgbClr val="003300"/>
                </a:solidFill>
              </a:defRPr>
            </a:lvl1pPr>
          </a:lstStyle>
          <a:p>
            <a:r>
              <a:rPr lang="pt-PT" dirty="0" smtClean="0"/>
              <a:t>Clique para editar o estilo</a:t>
            </a:r>
            <a:endParaRPr lang="pt-PT" dirty="0"/>
          </a:p>
        </p:txBody>
      </p:sp>
      <p:sp>
        <p:nvSpPr>
          <p:cNvPr id="3" name="Subtítulo 2"/>
          <p:cNvSpPr>
            <a:spLocks noGrp="1"/>
          </p:cNvSpPr>
          <p:nvPr>
            <p:ph type="subTitle" idx="1"/>
          </p:nvPr>
        </p:nvSpPr>
        <p:spPr>
          <a:xfrm>
            <a:off x="1643042" y="3886200"/>
            <a:ext cx="6129358" cy="1752600"/>
          </a:xfrm>
        </p:spPr>
        <p:txBody>
          <a:bodyPr/>
          <a:lstStyle>
            <a:lvl1pPr marL="0" indent="0" algn="l">
              <a:buNone/>
              <a:defRPr>
                <a:solidFill>
                  <a:srgbClr val="00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grpSp>
        <p:nvGrpSpPr>
          <p:cNvPr id="14" name="Grupo 13"/>
          <p:cNvGrpSpPr/>
          <p:nvPr userDrawn="1"/>
        </p:nvGrpSpPr>
        <p:grpSpPr>
          <a:xfrm>
            <a:off x="0" y="0"/>
            <a:ext cx="9144000" cy="1197710"/>
            <a:chOff x="0" y="0"/>
            <a:chExt cx="9144000" cy="1197710"/>
          </a:xfrm>
        </p:grpSpPr>
        <p:sp>
          <p:nvSpPr>
            <p:cNvPr id="10" name="Rectângulo 9"/>
            <p:cNvSpPr/>
            <p:nvPr userDrawn="1"/>
          </p:nvSpPr>
          <p:spPr>
            <a:xfrm>
              <a:off x="0" y="714355"/>
              <a:ext cx="9144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userDrawn="1"/>
          </p:nvSpPr>
          <p:spPr>
            <a:xfrm>
              <a:off x="0" y="0"/>
              <a:ext cx="9144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2" descr="G:\DIDAE\UPQ\PIN\Edicoes\GabDesign\Fotos IPQ varios logos produtos historicos\MVC-045S.JPG"/>
            <p:cNvPicPr>
              <a:picLocks noChangeAspect="1" noChangeArrowheads="1"/>
            </p:cNvPicPr>
            <p:nvPr userDrawn="1"/>
          </p:nvPicPr>
          <p:blipFill>
            <a:blip r:embed="rId2" cstate="print"/>
            <a:srcRect/>
            <a:stretch>
              <a:fillRect/>
            </a:stretch>
          </p:blipFill>
          <p:spPr bwMode="auto">
            <a:xfrm>
              <a:off x="357158" y="0"/>
              <a:ext cx="1231009" cy="1197710"/>
            </a:xfrm>
            <a:prstGeom prst="rect">
              <a:avLst/>
            </a:prstGeom>
            <a:noFill/>
            <a:ln>
              <a:noFill/>
            </a:ln>
          </p:spPr>
        </p:pic>
        <p:pic>
          <p:nvPicPr>
            <p:cNvPr id="9" name="Imagem 8" descr="Logo_IPQ_fundo azul.jpg"/>
            <p:cNvPicPr>
              <a:picLocks noChangeAspect="1"/>
            </p:cNvPicPr>
            <p:nvPr userDrawn="1"/>
          </p:nvPicPr>
          <p:blipFill>
            <a:blip r:embed="rId3" cstate="print"/>
            <a:stretch>
              <a:fillRect/>
            </a:stretch>
          </p:blipFill>
          <p:spPr>
            <a:xfrm>
              <a:off x="1714480" y="214290"/>
              <a:ext cx="2636240" cy="339662"/>
            </a:xfrm>
            <a:prstGeom prst="rect">
              <a:avLst/>
            </a:prstGeom>
          </p:spPr>
        </p:pic>
      </p:grpSp>
    </p:spTree>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306476" y="743710"/>
            <a:ext cx="8441988" cy="453042"/>
          </a:xfrm>
        </p:spPr>
        <p:txBody>
          <a:bodyPr/>
          <a:lstStyle/>
          <a:p>
            <a:r>
              <a:rPr lang="pt-PT" dirty="0" smtClean="0"/>
              <a:t>Clique para editar o estilo</a:t>
            </a:r>
            <a:endParaRPr lang="pt-PT" dirty="0"/>
          </a:p>
        </p:txBody>
      </p:sp>
      <p:sp>
        <p:nvSpPr>
          <p:cNvPr id="3" name="Marcador de Posição de Conteúdo 2"/>
          <p:cNvSpPr>
            <a:spLocks noGrp="1"/>
          </p:cNvSpPr>
          <p:nvPr>
            <p:ph idx="1"/>
          </p:nvPr>
        </p:nvSpPr>
        <p:spPr>
          <a:xfrm>
            <a:off x="303847" y="1700808"/>
            <a:ext cx="8444617" cy="4248472"/>
          </a:xfrm>
        </p:spPr>
        <p:txBody>
          <a:bodyPr/>
          <a:lstStyle>
            <a:lvl1pPr marL="0" indent="0">
              <a:buNone/>
              <a:defRPr/>
            </a:lvl1pPr>
            <a:lvl2pPr marL="742950" indent="-285750">
              <a:buFont typeface="Arial" pitchFamily="34" charset="0"/>
              <a:buChar char="•"/>
              <a:defRPr/>
            </a:lvl2pPr>
            <a:lvl4pPr marL="1600200" indent="-228600">
              <a:buFont typeface="Arial" pitchFamily="34" charset="0"/>
              <a:buChar char="•"/>
              <a:defRPr/>
            </a:lvl4pPr>
            <a:lvl5pPr marL="2057400" indent="-228600">
              <a:buFont typeface="Arial" pitchFamily="34" charset="0"/>
              <a:buChar char="•"/>
              <a:defRPr/>
            </a:lvl5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6" name="Marcador de Posição do Número do Diapositivo 5"/>
          <p:cNvSpPr>
            <a:spLocks noGrp="1"/>
          </p:cNvSpPr>
          <p:nvPr>
            <p:ph type="sldNum" sz="quarter" idx="12"/>
          </p:nvPr>
        </p:nvSpPr>
        <p:spPr/>
        <p:txBody>
          <a:bodyPr/>
          <a:lstStyle>
            <a:lvl1pPr algn="l">
              <a:defRPr/>
            </a:lvl1pPr>
          </a:lstStyle>
          <a:p>
            <a:fld id="{3965C07C-10C6-463B-951F-84156EB3A7E5}" type="slidenum">
              <a:rPr lang="pt-PT" smtClean="0"/>
              <a:pPr/>
              <a:t>‹nº›</a:t>
            </a:fld>
            <a:endParaRPr lang="pt-P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234468" y="743710"/>
            <a:ext cx="8441988" cy="453042"/>
          </a:xfr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32352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57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7" name="Marcador de Posição do Número do Diapositivo 6"/>
          <p:cNvSpPr>
            <a:spLocks noGrp="1"/>
          </p:cNvSpPr>
          <p:nvPr>
            <p:ph type="sldNum" sz="quarter" idx="12"/>
          </p:nvPr>
        </p:nvSpPr>
        <p:spPr/>
        <p:txBody>
          <a:bodyPr/>
          <a:lstStyle>
            <a:lvl1pPr algn="l">
              <a:defRPr/>
            </a:lvl1pPr>
          </a:lstStyle>
          <a:p>
            <a:fld id="{3965C07C-10C6-463B-951F-84156EB3A7E5}"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4468" y="743710"/>
            <a:ext cx="8441988" cy="453042"/>
          </a:xfrm>
        </p:spPr>
        <p:txBody>
          <a:bodyPr/>
          <a:lstStyle/>
          <a:p>
            <a:r>
              <a:rPr lang="pt-PT" dirty="0" smtClean="0"/>
              <a:t>Clique para editar o estilo</a:t>
            </a:r>
            <a:endParaRPr lang="pt-PT" dirty="0"/>
          </a:p>
        </p:txBody>
      </p:sp>
      <p:sp>
        <p:nvSpPr>
          <p:cNvPr id="5" name="Marcador de Posição do Número do Diapositivo 4"/>
          <p:cNvSpPr>
            <a:spLocks noGrp="1"/>
          </p:cNvSpPr>
          <p:nvPr>
            <p:ph type="sldNum" sz="quarter" idx="12"/>
          </p:nvPr>
        </p:nvSpPr>
        <p:spPr/>
        <p:txBody>
          <a:bodyPr/>
          <a:lstStyle>
            <a:lvl1pPr algn="l">
              <a:defRPr/>
            </a:lvl1pPr>
          </a:lstStyle>
          <a:p>
            <a:fld id="{3965C07C-10C6-463B-951F-84156EB3A7E5}"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Marcador de Posição do Número do Diapositivo 6"/>
          <p:cNvSpPr>
            <a:spLocks noGrp="1"/>
          </p:cNvSpPr>
          <p:nvPr>
            <p:ph type="sldNum" sz="quarter" idx="12"/>
          </p:nvPr>
        </p:nvSpPr>
        <p:spPr>
          <a:xfrm>
            <a:off x="8077200" y="6525344"/>
            <a:ext cx="1066800" cy="213744"/>
          </a:xfrm>
        </p:spPr>
        <p:txBody>
          <a:bodyPr/>
          <a:lstStyle>
            <a:lvl1pPr algn="l">
              <a:defRPr/>
            </a:lvl1pPr>
          </a:lstStyle>
          <a:p>
            <a:fld id="{3965C07C-10C6-463B-951F-84156EB3A7E5}"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ítulo e objecto sobre texto">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228600" y="1905000"/>
            <a:ext cx="8610600" cy="1981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28600" y="4038600"/>
            <a:ext cx="8610600" cy="1981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85800" y="6248400"/>
            <a:ext cx="1905000" cy="457200"/>
          </a:xfrm>
          <a:prstGeom prst="rect">
            <a:avLst/>
          </a:prstGeom>
        </p:spPr>
        <p:txBody>
          <a:bodyPr/>
          <a:lstStyle>
            <a:lvl1pPr>
              <a:defRPr/>
            </a:lvl1pPr>
          </a:lstStyle>
          <a:p>
            <a:fld id="{0EAE308E-A218-47F4-A434-CCAD0BF3219C}" type="datetime1">
              <a:rPr lang="pt-PT" smtClean="0"/>
              <a:pPr/>
              <a:t>13-06-2019</a:t>
            </a:fld>
            <a:endParaRPr lang="en-US"/>
          </a:p>
        </p:txBody>
      </p:sp>
      <p:sp>
        <p:nvSpPr>
          <p:cNvPr id="6" name="Marcador de Posição do Rodapé 5"/>
          <p:cNvSpPr>
            <a:spLocks noGrp="1"/>
          </p:cNvSpPr>
          <p:nvPr>
            <p:ph type="ftr" sz="quarter" idx="11"/>
          </p:nvPr>
        </p:nvSpPr>
        <p:spPr>
          <a:xfrm>
            <a:off x="2743200" y="6248400"/>
            <a:ext cx="3657600" cy="457200"/>
          </a:xfrm>
          <a:prstGeom prst="rect">
            <a:avLst/>
          </a:prstGeom>
        </p:spPr>
        <p:txBody>
          <a:bodyPr/>
          <a:lstStyle>
            <a:lvl1pPr>
              <a:defRPr/>
            </a:lvl1pPr>
          </a:lstStyle>
          <a:p>
            <a:r>
              <a:rPr lang="en-US" smtClean="0"/>
              <a:t>Elsa Batista</a:t>
            </a:r>
            <a:endParaRPr lang="en-US"/>
          </a:p>
        </p:txBody>
      </p:sp>
      <p:sp>
        <p:nvSpPr>
          <p:cNvPr id="7" name="Marcador de Posição do Número do Diapositivo 6"/>
          <p:cNvSpPr>
            <a:spLocks noGrp="1"/>
          </p:cNvSpPr>
          <p:nvPr>
            <p:ph type="sldNum" sz="quarter" idx="12"/>
          </p:nvPr>
        </p:nvSpPr>
        <p:spPr>
          <a:xfrm>
            <a:off x="6553200" y="6248400"/>
            <a:ext cx="1905000" cy="457200"/>
          </a:xfrm>
        </p:spPr>
        <p:txBody>
          <a:bodyPr/>
          <a:lstStyle>
            <a:lvl1pPr>
              <a:defRPr/>
            </a:lvl1pPr>
          </a:lstStyle>
          <a:p>
            <a:fld id="{39A25E33-63B2-4355-97DE-F627B342F768}" type="slidenum">
              <a:rPr lang="en-US"/>
              <a:pPr/>
              <a:t>‹nº›</a:t>
            </a:fld>
            <a:endParaRPr lang="en-US"/>
          </a:p>
        </p:txBody>
      </p:sp>
    </p:spTree>
    <p:extLst>
      <p:ext uri="{BB962C8B-B14F-4D97-AF65-F5344CB8AC3E}">
        <p14:creationId xmlns:p14="http://schemas.microsoft.com/office/powerpoint/2010/main" val="101705125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ângulo 14"/>
          <p:cNvSpPr/>
          <p:nvPr/>
        </p:nvSpPr>
        <p:spPr>
          <a:xfrm>
            <a:off x="0" y="714355"/>
            <a:ext cx="9144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ângulo 13"/>
          <p:cNvSpPr/>
          <p:nvPr/>
        </p:nvSpPr>
        <p:spPr>
          <a:xfrm>
            <a:off x="0" y="0"/>
            <a:ext cx="9144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Marcador de Posição do Título 1"/>
          <p:cNvSpPr>
            <a:spLocks noGrp="1"/>
          </p:cNvSpPr>
          <p:nvPr>
            <p:ph type="title"/>
          </p:nvPr>
        </p:nvSpPr>
        <p:spPr>
          <a:xfrm>
            <a:off x="306476" y="743710"/>
            <a:ext cx="8441988" cy="453042"/>
          </a:xfrm>
          <a:prstGeom prst="rect">
            <a:avLst/>
          </a:prstGeom>
        </p:spPr>
        <p:txBody>
          <a:bodyPr vert="horz" lIns="91440" tIns="45720" rIns="91440" bIns="45720" rtlCol="0" anchor="ctr">
            <a:normAutofit/>
          </a:bodyPr>
          <a:lstStyle/>
          <a:p>
            <a:r>
              <a:rPr lang="pt-PT" dirty="0" smtClean="0"/>
              <a:t>Clique para editar o estilo</a:t>
            </a:r>
            <a:endParaRPr lang="pt-PT" dirty="0"/>
          </a:p>
        </p:txBody>
      </p:sp>
      <p:sp>
        <p:nvSpPr>
          <p:cNvPr id="3" name="Marcador de Posição do Texto 2"/>
          <p:cNvSpPr>
            <a:spLocks noGrp="1"/>
          </p:cNvSpPr>
          <p:nvPr>
            <p:ph type="body" idx="1"/>
          </p:nvPr>
        </p:nvSpPr>
        <p:spPr>
          <a:xfrm>
            <a:off x="323528" y="1700808"/>
            <a:ext cx="8444617" cy="4248472"/>
          </a:xfrm>
          <a:prstGeom prst="rect">
            <a:avLst/>
          </a:prstGeom>
        </p:spPr>
        <p:txBody>
          <a:bodyPr vert="horz" lIns="91440" tIns="45720" rIns="91440" bIns="45720" rtlCol="0">
            <a:normAutofit/>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6" name="Marcador de Posição do Número do Diapositivo 5"/>
          <p:cNvSpPr>
            <a:spLocks noGrp="1"/>
          </p:cNvSpPr>
          <p:nvPr>
            <p:ph type="sldNum" sz="quarter" idx="4"/>
          </p:nvPr>
        </p:nvSpPr>
        <p:spPr>
          <a:xfrm>
            <a:off x="8077200" y="6525344"/>
            <a:ext cx="1066800" cy="213744"/>
          </a:xfrm>
          <a:prstGeom prst="rect">
            <a:avLst/>
          </a:prstGeom>
          <a:solidFill>
            <a:srgbClr val="0066CC"/>
          </a:solidFill>
        </p:spPr>
        <p:txBody>
          <a:bodyPr vert="horz" lIns="91440" tIns="45720" rIns="91440" bIns="45720" rtlCol="0" anchor="ctr"/>
          <a:lstStyle>
            <a:lvl1pPr algn="r">
              <a:defRPr sz="1200">
                <a:solidFill>
                  <a:schemeClr val="bg1"/>
                </a:solidFill>
              </a:defRPr>
            </a:lvl1pPr>
          </a:lstStyle>
          <a:p>
            <a:pPr algn="l"/>
            <a:fld id="{3965C07C-10C6-463B-951F-84156EB3A7E5}" type="slidenum">
              <a:rPr lang="pt-PT" smtClean="0"/>
              <a:pPr algn="l"/>
              <a:t>‹nº›</a:t>
            </a:fld>
            <a:endParaRPr lang="pt-PT" dirty="0"/>
          </a:p>
        </p:txBody>
      </p:sp>
      <p:pic>
        <p:nvPicPr>
          <p:cNvPr id="13" name="Imagem 12" descr="Fachada_IPQ.jpg"/>
          <p:cNvPicPr>
            <a:picLocks noChangeAspect="1"/>
          </p:cNvPicPr>
          <p:nvPr/>
        </p:nvPicPr>
        <p:blipFill>
          <a:blip r:embed="rId8" cstate="print"/>
          <a:stretch>
            <a:fillRect/>
          </a:stretch>
        </p:blipFill>
        <p:spPr>
          <a:xfrm>
            <a:off x="8072461" y="0"/>
            <a:ext cx="729567" cy="715332"/>
          </a:xfrm>
          <a:prstGeom prst="rect">
            <a:avLst/>
          </a:prstGeom>
        </p:spPr>
      </p:pic>
      <p:pic>
        <p:nvPicPr>
          <p:cNvPr id="21" name="Imagem 20" descr="Sigla_IPQ_fundo azul.jpg"/>
          <p:cNvPicPr>
            <a:picLocks noChangeAspect="1"/>
          </p:cNvPicPr>
          <p:nvPr/>
        </p:nvPicPr>
        <p:blipFill>
          <a:blip r:embed="rId9" cstate="print"/>
          <a:stretch>
            <a:fillRect/>
          </a:stretch>
        </p:blipFill>
        <p:spPr>
          <a:xfrm>
            <a:off x="7519527" y="253731"/>
            <a:ext cx="460976" cy="252000"/>
          </a:xfrm>
          <a:prstGeom prst="rect">
            <a:avLst/>
          </a:prstGeom>
        </p:spPr>
      </p:pic>
      <p:sp>
        <p:nvSpPr>
          <p:cNvPr id="16" name="Marcador de Posição do Rodapé 4"/>
          <p:cNvSpPr txBox="1">
            <a:spLocks/>
          </p:cNvSpPr>
          <p:nvPr userDrawn="1"/>
        </p:nvSpPr>
        <p:spPr>
          <a:xfrm>
            <a:off x="4999839" y="6448426"/>
            <a:ext cx="2956537" cy="293687"/>
          </a:xfrm>
          <a:prstGeom prst="rect">
            <a:avLst/>
          </a:prstGeom>
        </p:spPr>
        <p:txBody>
          <a:bodyPr vert="horz" lIns="91440" tIns="45720" rIns="91440" bIns="45720" rtlCol="0" anchor="ctr"/>
          <a:lstStyle>
            <a:lvl1pPr algn="l">
              <a:defRPr sz="1200">
                <a:solidFill>
                  <a:srgbClr val="0066C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smtClean="0">
                <a:ln>
                  <a:noFill/>
                </a:ln>
                <a:solidFill>
                  <a:srgbClr val="003300"/>
                </a:solidFill>
                <a:effectLst/>
                <a:uLnTx/>
                <a:uFillTx/>
                <a:latin typeface="+mn-lt"/>
                <a:ea typeface="+mn-ea"/>
                <a:cs typeface="+mn-cs"/>
              </a:rPr>
              <a:t>Elsa </a:t>
            </a:r>
            <a:r>
              <a:rPr kumimoji="0" lang="pt-PT" sz="1200" b="0" i="0" u="none" strike="noStrike" kern="1200" cap="none" spc="0" normalizeH="0" baseline="0" noProof="0" dirty="0" smtClean="0">
                <a:ln>
                  <a:noFill/>
                </a:ln>
                <a:solidFill>
                  <a:srgbClr val="003300"/>
                </a:solidFill>
                <a:effectLst/>
                <a:uLnTx/>
                <a:uFillTx/>
                <a:latin typeface="+mn-lt"/>
                <a:ea typeface="+mn-ea"/>
                <a:cs typeface="+mn-cs"/>
              </a:rPr>
              <a:t>Batista/Florestan Ogheard| CIM 2019</a:t>
            </a:r>
            <a:endParaRPr kumimoji="0" lang="pt-PT" sz="1200" b="0" i="0" u="none" strike="noStrike" kern="1200" cap="none" spc="0" normalizeH="0" baseline="0" noProof="0" dirty="0">
              <a:ln>
                <a:noFill/>
              </a:ln>
              <a:solidFill>
                <a:srgbClr val="0033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rgbClr val="0033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kern="1200">
          <a:solidFill>
            <a:srgbClr val="00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00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00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00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7.jp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6.jp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emf"/><Relationship Id="rId2" Type="http://schemas.openxmlformats.org/officeDocument/2006/relationships/image" Target="../media/image11.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gif"/><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http://msu.euramet.org/images/empi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080" y="1580050"/>
            <a:ext cx="3314700" cy="866776"/>
          </a:xfrm>
          <a:prstGeom prst="rect">
            <a:avLst/>
          </a:prstGeom>
          <a:noFill/>
          <a:extLst>
            <a:ext uri="{909E8E84-426E-40DD-AFC4-6F175D3DCCD1}">
              <a14:hiddenFill xmlns:a14="http://schemas.microsoft.com/office/drawing/2010/main">
                <a:solidFill>
                  <a:srgbClr val="FFFFFF"/>
                </a:solidFill>
              </a14:hiddenFill>
            </a:ext>
          </a:extLst>
        </p:spPr>
      </p:pic>
      <p:sp>
        <p:nvSpPr>
          <p:cNvPr id="5" name="Rectângulo 4"/>
          <p:cNvSpPr/>
          <p:nvPr/>
        </p:nvSpPr>
        <p:spPr>
          <a:xfrm>
            <a:off x="912773" y="2427853"/>
            <a:ext cx="7077127" cy="3631763"/>
          </a:xfrm>
          <a:prstGeom prst="rect">
            <a:avLst/>
          </a:prstGeom>
        </p:spPr>
        <p:txBody>
          <a:bodyPr wrap="square">
            <a:spAutoFit/>
          </a:bodyPr>
          <a:lstStyle/>
          <a:p>
            <a:pPr algn="ctr"/>
            <a:r>
              <a:rPr lang="en-US" sz="4000" dirty="0">
                <a:solidFill>
                  <a:srgbClr val="0066CC"/>
                </a:solidFill>
              </a:rPr>
              <a:t>Metrology for Drug Delivery II: a new joint research project for metrology in </a:t>
            </a:r>
            <a:r>
              <a:rPr lang="en-US" sz="4000" dirty="0" smtClean="0">
                <a:solidFill>
                  <a:srgbClr val="0066CC"/>
                </a:solidFill>
              </a:rPr>
              <a:t>healthcare</a:t>
            </a:r>
          </a:p>
          <a:p>
            <a:pPr algn="ctr"/>
            <a:endParaRPr lang="en-US" sz="4000" dirty="0">
              <a:solidFill>
                <a:srgbClr val="0066CC"/>
              </a:solidFill>
            </a:endParaRPr>
          </a:p>
          <a:p>
            <a:pPr algn="ctr"/>
            <a:r>
              <a:rPr lang="pt-PT" sz="1500" dirty="0" smtClean="0"/>
              <a:t>E</a:t>
            </a:r>
            <a:r>
              <a:rPr lang="pt-PT" sz="1500" dirty="0"/>
              <a:t>. </a:t>
            </a:r>
            <a:r>
              <a:rPr lang="pt-PT" sz="1500" dirty="0" smtClean="0"/>
              <a:t>Batista, </a:t>
            </a:r>
            <a:r>
              <a:rPr lang="pt-PT" sz="1500" dirty="0"/>
              <a:t>A. </a:t>
            </a:r>
            <a:r>
              <a:rPr lang="pt-PT" sz="1500" dirty="0" smtClean="0"/>
              <a:t>Furtado, </a:t>
            </a:r>
            <a:r>
              <a:rPr lang="pt-PT" sz="1500" dirty="0"/>
              <a:t>J. </a:t>
            </a:r>
            <a:r>
              <a:rPr lang="pt-PT" sz="1500" dirty="0" smtClean="0"/>
              <a:t>Pereira, </a:t>
            </a:r>
            <a:r>
              <a:rPr lang="pt-PT" sz="1500" dirty="0"/>
              <a:t>M.  </a:t>
            </a:r>
            <a:r>
              <a:rPr lang="pt-PT" sz="1500" dirty="0" smtClean="0"/>
              <a:t>Ferreira, </a:t>
            </a:r>
            <a:r>
              <a:rPr lang="pt-PT" sz="1500" dirty="0"/>
              <a:t>H. </a:t>
            </a:r>
            <a:r>
              <a:rPr lang="de-CH" sz="1500" dirty="0" smtClean="0"/>
              <a:t>Bissig, </a:t>
            </a:r>
            <a:r>
              <a:rPr lang="de-CH" sz="1500" dirty="0"/>
              <a:t>E. </a:t>
            </a:r>
            <a:r>
              <a:rPr lang="de-CH" sz="1500" dirty="0" smtClean="0"/>
              <a:t>Graham, </a:t>
            </a:r>
            <a:r>
              <a:rPr lang="de-CH" sz="1500" dirty="0"/>
              <a:t>A. </a:t>
            </a:r>
            <a:r>
              <a:rPr lang="de-CH" sz="1500" dirty="0" smtClean="0"/>
              <a:t>Niemann,  </a:t>
            </a:r>
            <a:r>
              <a:rPr lang="de-CH" sz="1500" dirty="0"/>
              <a:t>A. </a:t>
            </a:r>
            <a:r>
              <a:rPr lang="de-CH" sz="1500" dirty="0"/>
              <a:t>Timmerman, </a:t>
            </a:r>
            <a:r>
              <a:rPr lang="pt-PT" sz="1500" b="1" dirty="0"/>
              <a:t>F. </a:t>
            </a:r>
            <a:r>
              <a:rPr lang="pt-PT" sz="1500" b="1" dirty="0"/>
              <a:t>Ogheard</a:t>
            </a:r>
            <a:r>
              <a:rPr lang="pt-PT" sz="1500" dirty="0"/>
              <a:t>, </a:t>
            </a:r>
            <a:r>
              <a:rPr lang="de-CH" sz="1500" dirty="0" smtClean="0"/>
              <a:t>J</a:t>
            </a:r>
            <a:r>
              <a:rPr lang="de-CH" sz="1500" dirty="0"/>
              <a:t>. Alves e </a:t>
            </a:r>
            <a:r>
              <a:rPr lang="de-CH" sz="1500" dirty="0" smtClean="0"/>
              <a:t>Sousa</a:t>
            </a:r>
            <a:endParaRPr lang="pt-PT" sz="1500" dirty="0"/>
          </a:p>
          <a:p>
            <a:pPr algn="ctr"/>
            <a:endParaRPr lang="pt-PT" sz="4000" dirty="0"/>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90" y="1519240"/>
            <a:ext cx="2475093" cy="927586"/>
          </a:xfrm>
          <a:prstGeom prst="rect">
            <a:avLst/>
          </a:prstGeom>
        </p:spPr>
      </p:pic>
      <p:pic>
        <p:nvPicPr>
          <p:cNvPr id="7"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59256"/>
          <a:stretch/>
        </p:blipFill>
        <p:spPr>
          <a:xfrm>
            <a:off x="2042752" y="5749148"/>
            <a:ext cx="5139101" cy="546194"/>
          </a:xfrm>
          <a:prstGeom prst="rect">
            <a:avLst/>
          </a:prstGeom>
        </p:spPr>
      </p:pic>
    </p:spTree>
    <p:extLst>
      <p:ext uri="{BB962C8B-B14F-4D97-AF65-F5344CB8AC3E}">
        <p14:creationId xmlns:p14="http://schemas.microsoft.com/office/powerpoint/2010/main" val="29731742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10</a:t>
            </a:fld>
            <a:endParaRPr lang="en-US" dirty="0"/>
          </a:p>
        </p:txBody>
      </p:sp>
      <p:sp>
        <p:nvSpPr>
          <p:cNvPr id="68610" name="Rectangle 2"/>
          <p:cNvSpPr>
            <a:spLocks noGrp="1" noChangeArrowheads="1"/>
          </p:cNvSpPr>
          <p:nvPr>
            <p:ph type="title"/>
          </p:nvPr>
        </p:nvSpPr>
        <p:spPr>
          <a:xfrm>
            <a:off x="159494" y="569939"/>
            <a:ext cx="7164583" cy="762000"/>
          </a:xfrm>
        </p:spPr>
        <p:txBody>
          <a:bodyPr>
            <a:normAutofit/>
          </a:bodyPr>
          <a:lstStyle/>
          <a:p>
            <a:r>
              <a:rPr lang="en-US" sz="3200" b="1" dirty="0">
                <a:solidFill>
                  <a:srgbClr val="0066FF"/>
                </a:solidFill>
              </a:rPr>
              <a:t>Work Packages</a:t>
            </a:r>
            <a:endParaRPr lang="en-US" sz="3200" b="1" dirty="0">
              <a:solidFill>
                <a:srgbClr val="0066FF"/>
              </a:solidFill>
            </a:endParaRPr>
          </a:p>
        </p:txBody>
      </p:sp>
      <p:sp>
        <p:nvSpPr>
          <p:cNvPr id="4" name="Rectângulo 3"/>
          <p:cNvSpPr/>
          <p:nvPr/>
        </p:nvSpPr>
        <p:spPr>
          <a:xfrm>
            <a:off x="311679" y="1468421"/>
            <a:ext cx="8205000" cy="400110"/>
          </a:xfrm>
          <a:prstGeom prst="rect">
            <a:avLst/>
          </a:prstGeom>
        </p:spPr>
        <p:txBody>
          <a:bodyPr wrap="square">
            <a:spAutoFit/>
          </a:bodyPr>
          <a:lstStyle/>
          <a:p>
            <a:r>
              <a:rPr lang="en-AU" sz="2000" dirty="0" smtClean="0"/>
              <a:t> </a:t>
            </a:r>
            <a:endParaRPr lang="pt-PT" sz="2000" dirty="0"/>
          </a:p>
        </p:txBody>
      </p:sp>
      <p:grpSp>
        <p:nvGrpSpPr>
          <p:cNvPr id="17" name="Group 57">
            <a:extLst>
              <a:ext uri="{FF2B5EF4-FFF2-40B4-BE49-F238E27FC236}">
                <a16:creationId xmlns:a16="http://schemas.microsoft.com/office/drawing/2014/main" xmlns="" id="{061AC3C0-CB11-4B25-80B9-B96D46900586}"/>
              </a:ext>
            </a:extLst>
          </p:cNvPr>
          <p:cNvGrpSpPr/>
          <p:nvPr/>
        </p:nvGrpSpPr>
        <p:grpSpPr>
          <a:xfrm>
            <a:off x="311679" y="1766554"/>
            <a:ext cx="8172598" cy="3840849"/>
            <a:chOff x="15336018" y="19640109"/>
            <a:chExt cx="14428374" cy="6480000"/>
          </a:xfrm>
        </p:grpSpPr>
        <p:sp>
          <p:nvSpPr>
            <p:cNvPr id="20" name="Rounded Rectangle 853"/>
            <p:cNvSpPr/>
            <p:nvPr/>
          </p:nvSpPr>
          <p:spPr bwMode="auto">
            <a:xfrm>
              <a:off x="15336018" y="19640109"/>
              <a:ext cx="14428374" cy="6480000"/>
            </a:xfrm>
            <a:prstGeom prst="roundRect">
              <a:avLst>
                <a:gd name="adj" fmla="val 5488"/>
              </a:avLst>
            </a:prstGeom>
            <a:solidFill>
              <a:schemeClr val="bg1"/>
            </a:solidFill>
            <a:ln w="38100">
              <a:solidFill>
                <a:srgbClr val="114981"/>
              </a:solidFill>
            </a:ln>
            <a:effectLst/>
            <a:extLst/>
          </p:spPr>
          <p:txBody>
            <a:bodyPr vert="horz" wrap="square" lIns="91440" tIns="45720" rIns="91440" bIns="45720" numCol="1" rtlCol="0" anchor="t" anchorCtr="0" compatLnSpc="1">
              <a:prstTxWarp prst="textNoShape">
                <a:avLst/>
              </a:prstTxWarp>
            </a:bodyPr>
            <a:lstStyle/>
            <a:p>
              <a:pPr>
                <a:spcBef>
                  <a:spcPts val="0"/>
                </a:spcBef>
                <a:buNone/>
              </a:pPr>
              <a:r>
                <a:rPr lang="en-US" b="1" dirty="0" smtClean="0">
                  <a:solidFill>
                    <a:srgbClr val="01A7E1"/>
                  </a:solidFill>
                  <a:cs typeface="Arial" panose="020B0604020202020204" pitchFamily="34" charset="0"/>
                </a:rPr>
                <a:t>Development </a:t>
              </a:r>
              <a:r>
                <a:rPr lang="en-US" b="1" dirty="0">
                  <a:solidFill>
                    <a:srgbClr val="01A7E1"/>
                  </a:solidFill>
                  <a:cs typeface="Arial" panose="020B0604020202020204" pitchFamily="34" charset="0"/>
                </a:rPr>
                <a:t>of </a:t>
              </a:r>
              <a:r>
                <a:rPr lang="en-US" b="1" dirty="0" smtClean="0">
                  <a:solidFill>
                    <a:srgbClr val="01A7E1"/>
                  </a:solidFill>
                  <a:cs typeface="Arial" panose="020B0604020202020204" pitchFamily="34" charset="0"/>
                </a:rPr>
                <a:t>a </a:t>
              </a:r>
              <a:r>
                <a:rPr lang="en-US" b="1" dirty="0">
                  <a:solidFill>
                    <a:srgbClr val="01A7E1"/>
                  </a:solidFill>
                  <a:cs typeface="Arial" panose="020B0604020202020204" pitchFamily="34" charset="0"/>
                </a:rPr>
                <a:t>microchip pump and new </a:t>
              </a:r>
              <a:r>
                <a:rPr lang="en-US" b="1" dirty="0" smtClean="0">
                  <a:solidFill>
                    <a:srgbClr val="01A7E1"/>
                  </a:solidFill>
                  <a:cs typeface="Arial" panose="020B0604020202020204" pitchFamily="34" charset="0"/>
                </a:rPr>
                <a:t>calibration </a:t>
              </a:r>
              <a:r>
                <a:rPr lang="en-US" b="1" dirty="0" smtClean="0">
                  <a:solidFill>
                    <a:srgbClr val="01A7E1"/>
                  </a:solidFill>
                  <a:cs typeface="Arial" panose="020B0604020202020204" pitchFamily="34" charset="0"/>
                </a:rPr>
                <a:t>procedures of </a:t>
              </a:r>
              <a:endParaRPr lang="en-US" b="1" dirty="0" smtClean="0">
                <a:solidFill>
                  <a:srgbClr val="01A7E1"/>
                </a:solidFill>
                <a:cs typeface="Arial" panose="020B0604020202020204" pitchFamily="34" charset="0"/>
              </a:endParaRPr>
            </a:p>
            <a:p>
              <a:pPr>
                <a:spcBef>
                  <a:spcPts val="0"/>
                </a:spcBef>
                <a:buNone/>
              </a:pPr>
              <a:r>
                <a:rPr lang="en-US" b="1" dirty="0" smtClean="0">
                  <a:solidFill>
                    <a:srgbClr val="01A7E1"/>
                  </a:solidFill>
                  <a:cs typeface="Arial" panose="020B0604020202020204" pitchFamily="34" charset="0"/>
                </a:rPr>
                <a:t>existing </a:t>
              </a:r>
              <a:r>
                <a:rPr lang="en-US" b="1" dirty="0" smtClean="0">
                  <a:solidFill>
                    <a:srgbClr val="01A7E1"/>
                  </a:solidFill>
                  <a:cs typeface="Arial" panose="020B0604020202020204" pitchFamily="34" charset="0"/>
                </a:rPr>
                <a:t>medical </a:t>
              </a:r>
              <a:r>
                <a:rPr lang="en-US" b="1" dirty="0" smtClean="0">
                  <a:solidFill>
                    <a:srgbClr val="01A7E1"/>
                  </a:solidFill>
                  <a:cs typeface="Arial" panose="020B0604020202020204" pitchFamily="34" charset="0"/>
                </a:rPr>
                <a:t>devices</a:t>
              </a:r>
              <a:endParaRPr lang="en-US" b="1" dirty="0" smtClean="0">
                <a:solidFill>
                  <a:srgbClr val="01A7E1"/>
                </a:solidFill>
                <a:cs typeface="Arial" panose="020B0604020202020204" pitchFamily="34" charset="0"/>
              </a:endParaRPr>
            </a:p>
            <a:p>
              <a:pPr>
                <a:spcBef>
                  <a:spcPts val="600"/>
                </a:spcBef>
                <a:buNone/>
              </a:pPr>
              <a:endParaRPr lang="en-US" dirty="0" smtClean="0">
                <a:solidFill>
                  <a:schemeClr val="tx1"/>
                </a:solidFill>
                <a:cs typeface="Arial" panose="020B0604020202020204" pitchFamily="34" charset="0"/>
              </a:endParaRPr>
            </a:p>
            <a:p>
              <a:pPr marL="457200" indent="-457200" algn="just">
                <a:spcBef>
                  <a:spcPts val="600"/>
                </a:spcBef>
                <a:buFont typeface="Wingdings" panose="05000000000000000000" pitchFamily="2" charset="2"/>
                <a:buChar char="Ø"/>
              </a:pPr>
              <a:r>
                <a:rPr lang="en-US" b="1" dirty="0" smtClean="0">
                  <a:solidFill>
                    <a:schemeClr val="tx1"/>
                  </a:solidFill>
                  <a:cs typeface="Arial" panose="020B0604020202020204" pitchFamily="34" charset="0"/>
                </a:rPr>
                <a:t>Identify </a:t>
              </a:r>
              <a:r>
                <a:rPr lang="en-US" b="1" dirty="0">
                  <a:solidFill>
                    <a:schemeClr val="tx1"/>
                  </a:solidFill>
                  <a:cs typeface="Arial" panose="020B0604020202020204" pitchFamily="34" charset="0"/>
                </a:rPr>
                <a:t>the metrology infrastructure </a:t>
              </a:r>
              <a:r>
                <a:rPr lang="en-US" dirty="0">
                  <a:solidFill>
                    <a:schemeClr val="tx1"/>
                  </a:solidFill>
                  <a:cs typeface="Arial" panose="020B0604020202020204" pitchFamily="34" charset="0"/>
                </a:rPr>
                <a:t>for drug delivery devices and </a:t>
              </a:r>
              <a:r>
                <a:rPr lang="en-GB" dirty="0"/>
                <a:t>multi infusion </a:t>
              </a:r>
              <a:r>
                <a:rPr lang="en-GB" dirty="0" smtClean="0"/>
                <a:t>systems. </a:t>
              </a:r>
              <a:endParaRPr lang="en-GB" dirty="0" smtClean="0"/>
            </a:p>
            <a:p>
              <a:pPr marL="457200" indent="-457200" algn="just">
                <a:spcBef>
                  <a:spcPts val="600"/>
                </a:spcBef>
                <a:buFont typeface="Wingdings" panose="05000000000000000000" pitchFamily="2" charset="2"/>
                <a:buChar char="Ø"/>
              </a:pPr>
              <a:endParaRPr lang="en-US" dirty="0">
                <a:solidFill>
                  <a:schemeClr val="tx1"/>
                </a:solidFill>
                <a:cs typeface="Arial" panose="020B0604020202020204" pitchFamily="34" charset="0"/>
              </a:endParaRPr>
            </a:p>
            <a:p>
              <a:pPr marL="457200" indent="-457200" algn="just">
                <a:spcBef>
                  <a:spcPts val="600"/>
                </a:spcBef>
                <a:buFont typeface="Wingdings" panose="05000000000000000000" pitchFamily="2" charset="2"/>
                <a:buChar char="Ø"/>
              </a:pPr>
              <a:r>
                <a:rPr lang="en-US" dirty="0">
                  <a:cs typeface="Arial" panose="020B0604020202020204" pitchFamily="34" charset="0"/>
                </a:rPr>
                <a:t>Develop </a:t>
              </a:r>
              <a:r>
                <a:rPr lang="en-US" dirty="0" smtClean="0">
                  <a:cs typeface="Arial" panose="020B0604020202020204" pitchFamily="34" charset="0"/>
                </a:rPr>
                <a:t>and validate </a:t>
              </a:r>
              <a:r>
                <a:rPr lang="en-US" b="1" dirty="0" smtClean="0">
                  <a:cs typeface="Arial" panose="020B0604020202020204" pitchFamily="34" charset="0"/>
                </a:rPr>
                <a:t>calibration </a:t>
              </a:r>
              <a:r>
                <a:rPr lang="en-US" b="1" dirty="0">
                  <a:cs typeface="Arial" panose="020B0604020202020204" pitchFamily="34" charset="0"/>
                </a:rPr>
                <a:t>procedures </a:t>
              </a:r>
              <a:r>
                <a:rPr lang="en-US" dirty="0">
                  <a:cs typeface="Arial" panose="020B0604020202020204" pitchFamily="34" charset="0"/>
                </a:rPr>
                <a:t>for drug delivery devices and on-chip flow </a:t>
              </a:r>
              <a:r>
                <a:rPr lang="en-US" dirty="0" err="1">
                  <a:cs typeface="Arial" panose="020B0604020202020204" pitchFamily="34" charset="0"/>
                </a:rPr>
                <a:t>micropump</a:t>
              </a:r>
              <a:r>
                <a:rPr lang="en-US" dirty="0">
                  <a:cs typeface="Arial" panose="020B0604020202020204" pitchFamily="34" charset="0"/>
                </a:rPr>
                <a:t> demonstrator. </a:t>
              </a:r>
              <a:endParaRPr lang="en-US" dirty="0" smtClean="0">
                <a:cs typeface="Arial" panose="020B0604020202020204" pitchFamily="34" charset="0"/>
              </a:endParaRPr>
            </a:p>
            <a:p>
              <a:pPr marL="457200" indent="-457200" algn="just">
                <a:spcBef>
                  <a:spcPts val="600"/>
                </a:spcBef>
                <a:buFont typeface="Wingdings" panose="05000000000000000000" pitchFamily="2" charset="2"/>
                <a:buChar char="Ø"/>
              </a:pPr>
              <a:endParaRPr lang="en-US" dirty="0">
                <a:cs typeface="Arial" panose="020B0604020202020204" pitchFamily="34" charset="0"/>
              </a:endParaRPr>
            </a:p>
            <a:p>
              <a:pPr marL="457200" indent="-457200" algn="just">
                <a:spcBef>
                  <a:spcPts val="600"/>
                </a:spcBef>
                <a:buFont typeface="Wingdings" panose="05000000000000000000" pitchFamily="2" charset="2"/>
                <a:buChar char="Ø"/>
              </a:pPr>
              <a:r>
                <a:rPr lang="en-US" dirty="0" smtClean="0">
                  <a:cs typeface="Arial" panose="020B0604020202020204" pitchFamily="34" charset="0"/>
                </a:rPr>
                <a:t>Fabricate</a:t>
              </a:r>
              <a:r>
                <a:rPr lang="en-US" dirty="0" smtClean="0">
                  <a:solidFill>
                    <a:schemeClr val="tx1"/>
                  </a:solidFill>
                  <a:cs typeface="Arial" panose="020B0604020202020204" pitchFamily="34" charset="0"/>
                </a:rPr>
                <a:t> </a:t>
              </a:r>
              <a:r>
                <a:rPr lang="en-US" dirty="0">
                  <a:solidFill>
                    <a:schemeClr val="tx1"/>
                  </a:solidFill>
                  <a:cs typeface="Arial" panose="020B0604020202020204" pitchFamily="34" charset="0"/>
                </a:rPr>
                <a:t>and characterize a novel on-chip flow micropump as a </a:t>
              </a:r>
              <a:r>
                <a:rPr lang="en-US" b="1" dirty="0">
                  <a:solidFill>
                    <a:schemeClr val="tx1"/>
                  </a:solidFill>
                  <a:cs typeface="Arial" panose="020B0604020202020204" pitchFamily="34" charset="0"/>
                </a:rPr>
                <a:t>transfer </a:t>
              </a:r>
              <a:r>
                <a:rPr lang="en-US" b="1" dirty="0" smtClean="0">
                  <a:solidFill>
                    <a:schemeClr val="tx1"/>
                  </a:solidFill>
                  <a:cs typeface="Arial" panose="020B0604020202020204" pitchFamily="34" charset="0"/>
                </a:rPr>
                <a:t>standard.</a:t>
              </a:r>
              <a:endParaRPr lang="en-US" b="1" dirty="0">
                <a:solidFill>
                  <a:schemeClr val="tx1"/>
                </a:solidFill>
                <a:cs typeface="Arial" panose="020B0604020202020204" pitchFamily="34" charset="0"/>
              </a:endParaRPr>
            </a:p>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de-CH" b="0" i="0" u="none" strike="noStrike" cap="none" normalizeH="0" baseline="0" dirty="0">
                <a:ln>
                  <a:noFill/>
                </a:ln>
                <a:solidFill>
                  <a:schemeClr val="tx1"/>
                </a:solidFill>
                <a:effectLst/>
                <a:latin typeface="Calibri" pitchFamily="34" charset="0"/>
              </a:endParaRPr>
            </a:p>
          </p:txBody>
        </p:sp>
        <p:pic>
          <p:nvPicPr>
            <p:cNvPr id="19" name="Imagem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62887" y="19812159"/>
              <a:ext cx="1508223" cy="1104152"/>
            </a:xfrm>
            <a:prstGeom prst="rect">
              <a:avLst/>
            </a:prstGeom>
          </p:spPr>
        </p:pic>
      </p:grpSp>
      <p:pic>
        <p:nvPicPr>
          <p:cNvPr id="1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sp>
        <p:nvSpPr>
          <p:cNvPr id="16" name="Rectangle 127">
            <a:extLst>
              <a:ext uri="{FF2B5EF4-FFF2-40B4-BE49-F238E27FC236}">
                <a16:creationId xmlns:a16="http://schemas.microsoft.com/office/drawing/2014/main" xmlns="" id="{92CD54E8-F2DA-4406-A412-B35BD18BE372}"/>
              </a:ext>
            </a:extLst>
          </p:cNvPr>
          <p:cNvSpPr/>
          <p:nvPr/>
        </p:nvSpPr>
        <p:spPr>
          <a:xfrm>
            <a:off x="416454" y="1330696"/>
            <a:ext cx="3464024" cy="369332"/>
          </a:xfrm>
          <a:prstGeom prst="rect">
            <a:avLst/>
          </a:prstGeom>
          <a:solidFill>
            <a:schemeClr val="bg1"/>
          </a:solidFill>
        </p:spPr>
        <p:txBody>
          <a:bodyPr wrap="square">
            <a:spAutoFit/>
          </a:bodyPr>
          <a:lstStyle/>
          <a:p>
            <a:pPr>
              <a:buNone/>
            </a:pPr>
            <a:r>
              <a:rPr lang="en-US" b="1" dirty="0" smtClean="0">
                <a:solidFill>
                  <a:srgbClr val="114981"/>
                </a:solidFill>
                <a:cs typeface="Arial" panose="020B0604020202020204" pitchFamily="34" charset="0"/>
              </a:rPr>
              <a:t>WP3 </a:t>
            </a:r>
            <a:r>
              <a:rPr lang="en-US" dirty="0">
                <a:solidFill>
                  <a:srgbClr val="114981"/>
                </a:solidFill>
                <a:cs typeface="Arial" panose="020B0604020202020204" pitchFamily="34" charset="0"/>
              </a:rPr>
              <a:t>OBJECTIVE </a:t>
            </a:r>
            <a:r>
              <a:rPr lang="en-US" dirty="0" smtClean="0">
                <a:solidFill>
                  <a:srgbClr val="114981"/>
                </a:solidFill>
                <a:cs typeface="Arial" panose="020B0604020202020204" pitchFamily="34" charset="0"/>
              </a:rPr>
              <a:t>3</a:t>
            </a:r>
            <a:r>
              <a:rPr lang="en-US" b="1" dirty="0" smtClean="0">
                <a:solidFill>
                  <a:srgbClr val="114981"/>
                </a:solidFill>
                <a:cs typeface="Arial" panose="020B0604020202020204" pitchFamily="34" charset="0"/>
              </a:rPr>
              <a:t> </a:t>
            </a:r>
            <a:endParaRPr lang="en-US" b="1" dirty="0">
              <a:solidFill>
                <a:srgbClr val="114981"/>
              </a:solidFill>
              <a:cs typeface="Arial" panose="020B0604020202020204" pitchFamily="34" charset="0"/>
            </a:endParaRPr>
          </a:p>
        </p:txBody>
      </p:sp>
    </p:spTree>
    <p:extLst>
      <p:ext uri="{BB962C8B-B14F-4D97-AF65-F5344CB8AC3E}">
        <p14:creationId xmlns:p14="http://schemas.microsoft.com/office/powerpoint/2010/main" val="222707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11</a:t>
            </a:fld>
            <a:endParaRPr lang="en-US" dirty="0"/>
          </a:p>
        </p:txBody>
      </p:sp>
      <p:sp>
        <p:nvSpPr>
          <p:cNvPr id="68610" name="Rectangle 2"/>
          <p:cNvSpPr>
            <a:spLocks noGrp="1" noChangeArrowheads="1"/>
          </p:cNvSpPr>
          <p:nvPr>
            <p:ph type="title"/>
          </p:nvPr>
        </p:nvSpPr>
        <p:spPr>
          <a:xfrm>
            <a:off x="159494" y="569939"/>
            <a:ext cx="7164583" cy="762000"/>
          </a:xfrm>
        </p:spPr>
        <p:txBody>
          <a:bodyPr>
            <a:normAutofit/>
          </a:bodyPr>
          <a:lstStyle/>
          <a:p>
            <a:r>
              <a:rPr lang="en-US" sz="3200" b="1" dirty="0">
                <a:solidFill>
                  <a:srgbClr val="0066FF"/>
                </a:solidFill>
              </a:rPr>
              <a:t>Work Packages</a:t>
            </a:r>
            <a:endParaRPr lang="en-US" sz="3200" b="1" dirty="0">
              <a:solidFill>
                <a:srgbClr val="0066FF"/>
              </a:solidFill>
            </a:endParaRPr>
          </a:p>
        </p:txBody>
      </p:sp>
      <p:sp>
        <p:nvSpPr>
          <p:cNvPr id="4" name="Rectângulo 3"/>
          <p:cNvSpPr/>
          <p:nvPr/>
        </p:nvSpPr>
        <p:spPr>
          <a:xfrm>
            <a:off x="311679" y="1468421"/>
            <a:ext cx="8205000" cy="400110"/>
          </a:xfrm>
          <a:prstGeom prst="rect">
            <a:avLst/>
          </a:prstGeom>
        </p:spPr>
        <p:txBody>
          <a:bodyPr wrap="square">
            <a:spAutoFit/>
          </a:bodyPr>
          <a:lstStyle/>
          <a:p>
            <a:r>
              <a:rPr lang="en-AU" sz="2000" dirty="0" smtClean="0"/>
              <a:t> </a:t>
            </a:r>
            <a:endParaRPr lang="pt-PT" sz="2000" dirty="0"/>
          </a:p>
        </p:txBody>
      </p:sp>
      <p:grpSp>
        <p:nvGrpSpPr>
          <p:cNvPr id="22" name="Group 53">
            <a:extLst>
              <a:ext uri="{FF2B5EF4-FFF2-40B4-BE49-F238E27FC236}">
                <a16:creationId xmlns:a16="http://schemas.microsoft.com/office/drawing/2014/main" xmlns="" id="{255218AC-9BCE-43EE-8120-FCD8FD91DC0D}"/>
              </a:ext>
            </a:extLst>
          </p:cNvPr>
          <p:cNvGrpSpPr/>
          <p:nvPr/>
        </p:nvGrpSpPr>
        <p:grpSpPr>
          <a:xfrm>
            <a:off x="326748" y="1302749"/>
            <a:ext cx="8388626" cy="4297446"/>
            <a:chOff x="17463970" y="27518680"/>
            <a:chExt cx="12300422" cy="20044838"/>
          </a:xfrm>
        </p:grpSpPr>
        <p:grpSp>
          <p:nvGrpSpPr>
            <p:cNvPr id="23" name="Group 48">
              <a:extLst>
                <a:ext uri="{FF2B5EF4-FFF2-40B4-BE49-F238E27FC236}">
                  <a16:creationId xmlns:a16="http://schemas.microsoft.com/office/drawing/2014/main" xmlns="" id="{FE3EEDF7-A09C-43AE-BF45-3581AA9E64DD}"/>
                </a:ext>
              </a:extLst>
            </p:cNvPr>
            <p:cNvGrpSpPr/>
            <p:nvPr/>
          </p:nvGrpSpPr>
          <p:grpSpPr>
            <a:xfrm>
              <a:off x="17463970" y="27518680"/>
              <a:ext cx="12300422" cy="20044838"/>
              <a:chOff x="17463970" y="27518680"/>
              <a:chExt cx="12300422" cy="20044838"/>
            </a:xfrm>
          </p:grpSpPr>
          <p:sp>
            <p:nvSpPr>
              <p:cNvPr id="25" name="Rounded Rectangle 852"/>
              <p:cNvSpPr/>
              <p:nvPr/>
            </p:nvSpPr>
            <p:spPr bwMode="auto">
              <a:xfrm>
                <a:off x="17463970" y="29491131"/>
                <a:ext cx="12300422" cy="18072387"/>
              </a:xfrm>
              <a:prstGeom prst="roundRect">
                <a:avLst>
                  <a:gd name="adj" fmla="val 5488"/>
                </a:avLst>
              </a:prstGeom>
              <a:solidFill>
                <a:schemeClr val="bg1"/>
              </a:solidFill>
              <a:ln w="38100">
                <a:solidFill>
                  <a:srgbClr val="114981"/>
                </a:solidFill>
              </a:ln>
              <a:effectLst/>
              <a:extLst/>
            </p:spPr>
            <p:txBody>
              <a:bodyPr vert="horz" wrap="square" lIns="91440" tIns="45720" rIns="91440" bIns="45720" numCol="1" rtlCol="0" anchor="t" anchorCtr="0" compatLnSpc="1">
                <a:prstTxWarp prst="textNoShape">
                  <a:avLst/>
                </a:prstTxWarp>
              </a:bodyPr>
              <a:lstStyle/>
              <a:p>
                <a:pPr>
                  <a:spcBef>
                    <a:spcPts val="0"/>
                  </a:spcBef>
                  <a:buNone/>
                </a:pPr>
                <a:r>
                  <a:rPr lang="en-US" b="1" dirty="0" smtClean="0">
                    <a:solidFill>
                      <a:srgbClr val="01A7E1"/>
                    </a:solidFill>
                    <a:cs typeface="Arial" panose="020B0604020202020204" pitchFamily="34" charset="0"/>
                  </a:rPr>
                  <a:t>Design </a:t>
                </a:r>
                <a:r>
                  <a:rPr lang="en-US" b="1" dirty="0">
                    <a:solidFill>
                      <a:srgbClr val="01A7E1"/>
                    </a:solidFill>
                    <a:cs typeface="Arial" panose="020B0604020202020204" pitchFamily="34" charset="0"/>
                  </a:rPr>
                  <a:t>and characterization of a </a:t>
                </a:r>
                <a:r>
                  <a:rPr lang="en-US" b="1" dirty="0" smtClean="0">
                    <a:solidFill>
                      <a:srgbClr val="01A7E1"/>
                    </a:solidFill>
                    <a:cs typeface="Arial" panose="020B0604020202020204" pitchFamily="34" charset="0"/>
                  </a:rPr>
                  <a:t>multi-infusion </a:t>
                </a:r>
                <a:r>
                  <a:rPr lang="en-US" b="1" dirty="0">
                    <a:solidFill>
                      <a:srgbClr val="01A7E1"/>
                    </a:solidFill>
                    <a:cs typeface="Arial" panose="020B0604020202020204" pitchFamily="34" charset="0"/>
                  </a:rPr>
                  <a:t>system</a:t>
                </a:r>
              </a:p>
              <a:p>
                <a:pPr>
                  <a:spcBef>
                    <a:spcPts val="0"/>
                  </a:spcBef>
                  <a:buNone/>
                </a:pPr>
                <a:endParaRPr lang="en-US" dirty="0">
                  <a:solidFill>
                    <a:schemeClr val="tx1"/>
                  </a:solidFill>
                  <a:cs typeface="Arial" panose="020B0604020202020204" pitchFamily="34" charset="0"/>
                </a:endParaRPr>
              </a:p>
              <a:p>
                <a:pPr marL="457200" indent="-457200" algn="just">
                  <a:spcBef>
                    <a:spcPts val="0"/>
                  </a:spcBef>
                  <a:buFont typeface="Wingdings" panose="05000000000000000000" pitchFamily="2" charset="2"/>
                  <a:buChar char="Ø"/>
                </a:pPr>
                <a:r>
                  <a:rPr lang="en-US" dirty="0">
                    <a:solidFill>
                      <a:schemeClr val="tx1"/>
                    </a:solidFill>
                    <a:cs typeface="Arial" panose="020B0604020202020204" pitchFamily="34" charset="0"/>
                  </a:rPr>
                  <a:t>Develop </a:t>
                </a:r>
                <a:r>
                  <a:rPr lang="en-US" b="1" dirty="0">
                    <a:cs typeface="Arial" panose="020B0604020202020204" pitchFamily="34" charset="0"/>
                  </a:rPr>
                  <a:t>multi-infusion setups </a:t>
                </a:r>
                <a:r>
                  <a:rPr lang="en-US" dirty="0">
                    <a:cs typeface="Arial" panose="020B0604020202020204" pitchFamily="34" charset="0"/>
                  </a:rPr>
                  <a:t>to investigate mixing and drug concentration at the patient’s point of medication </a:t>
                </a:r>
                <a:r>
                  <a:rPr lang="en-US" dirty="0" smtClean="0">
                    <a:solidFill>
                      <a:schemeClr val="tx1"/>
                    </a:solidFill>
                    <a:cs typeface="Arial" panose="020B0604020202020204" pitchFamily="34" charset="0"/>
                  </a:rPr>
                  <a:t>entry</a:t>
                </a:r>
                <a:r>
                  <a:rPr lang="en-US" dirty="0" smtClean="0">
                    <a:solidFill>
                      <a:schemeClr val="tx1"/>
                    </a:solidFill>
                    <a:cs typeface="Arial" panose="020B0604020202020204" pitchFamily="34" charset="0"/>
                  </a:rPr>
                  <a:t>.</a:t>
                </a:r>
              </a:p>
              <a:p>
                <a:pPr algn="just">
                  <a:spcBef>
                    <a:spcPts val="0"/>
                  </a:spcBef>
                </a:pPr>
                <a:endParaRPr lang="en-US" dirty="0">
                  <a:solidFill>
                    <a:schemeClr val="tx1"/>
                  </a:solidFill>
                  <a:cs typeface="Arial" panose="020B0604020202020204" pitchFamily="34" charset="0"/>
                </a:endParaRPr>
              </a:p>
              <a:p>
                <a:pPr marL="457200" indent="-457200" algn="just">
                  <a:spcBef>
                    <a:spcPts val="0"/>
                  </a:spcBef>
                  <a:buFont typeface="Wingdings" panose="05000000000000000000" pitchFamily="2" charset="2"/>
                  <a:buChar char="Ø"/>
                </a:pPr>
                <a:r>
                  <a:rPr lang="en-US" dirty="0">
                    <a:solidFill>
                      <a:schemeClr val="tx1"/>
                    </a:solidFill>
                    <a:cs typeface="Arial" panose="020B0604020202020204" pitchFamily="34" charset="0"/>
                  </a:rPr>
                  <a:t>Extend and validate a </a:t>
                </a:r>
                <a:r>
                  <a:rPr lang="en-US" b="1" dirty="0">
                    <a:solidFill>
                      <a:schemeClr val="tx1"/>
                    </a:solidFill>
                    <a:cs typeface="Arial" panose="020B0604020202020204" pitchFamily="34" charset="0"/>
                  </a:rPr>
                  <a:t>predictive model </a:t>
                </a:r>
                <a:r>
                  <a:rPr lang="en-US" dirty="0">
                    <a:solidFill>
                      <a:schemeClr val="tx1"/>
                    </a:solidFill>
                    <a:cs typeface="Arial" panose="020B0604020202020204" pitchFamily="34" charset="0"/>
                  </a:rPr>
                  <a:t>for </a:t>
                </a:r>
                <a:r>
                  <a:rPr lang="en-US" dirty="0" smtClean="0">
                    <a:solidFill>
                      <a:schemeClr val="tx1"/>
                    </a:solidFill>
                    <a:cs typeface="Arial" panose="020B0604020202020204" pitchFamily="34" charset="0"/>
                  </a:rPr>
                  <a:t>multi-infusions</a:t>
                </a:r>
                <a:r>
                  <a:rPr lang="en-US" dirty="0" smtClean="0">
                    <a:solidFill>
                      <a:schemeClr val="tx1"/>
                    </a:solidFill>
                    <a:cs typeface="Arial" panose="020B0604020202020204" pitchFamily="34" charset="0"/>
                  </a:rPr>
                  <a:t>.</a:t>
                </a:r>
              </a:p>
              <a:p>
                <a:pPr algn="just">
                  <a:spcBef>
                    <a:spcPts val="0"/>
                  </a:spcBef>
                </a:pPr>
                <a:endParaRPr lang="en-US" dirty="0">
                  <a:solidFill>
                    <a:schemeClr val="tx1"/>
                  </a:solidFill>
                  <a:cs typeface="Arial" panose="020B0604020202020204" pitchFamily="34" charset="0"/>
                </a:endParaRPr>
              </a:p>
              <a:p>
                <a:pPr marL="457200" indent="-457200" algn="just">
                  <a:buFont typeface="Wingdings" panose="05000000000000000000" pitchFamily="2" charset="2"/>
                  <a:buChar char="Ø"/>
                </a:pPr>
                <a:r>
                  <a:rPr lang="en-US" dirty="0">
                    <a:cs typeface="Arial" panose="020B0604020202020204" pitchFamily="34" charset="0"/>
                  </a:rPr>
                  <a:t>Develop </a:t>
                </a:r>
                <a:r>
                  <a:rPr lang="en-US" dirty="0">
                    <a:solidFill>
                      <a:schemeClr val="tx1"/>
                    </a:solidFill>
                    <a:cs typeface="Arial" panose="020B0604020202020204" pitchFamily="34" charset="0"/>
                  </a:rPr>
                  <a:t>a </a:t>
                </a:r>
                <a:r>
                  <a:rPr lang="en-US" b="1" dirty="0">
                    <a:solidFill>
                      <a:schemeClr val="tx1"/>
                    </a:solidFill>
                    <a:cs typeface="Arial" panose="020B0604020202020204" pitchFamily="34" charset="0"/>
                  </a:rPr>
                  <a:t>Best Practice Guide </a:t>
                </a:r>
                <a:r>
                  <a:rPr lang="en-US" dirty="0">
                    <a:solidFill>
                      <a:schemeClr val="tx1"/>
                    </a:solidFill>
                    <a:cs typeface="Arial" panose="020B0604020202020204" pitchFamily="34" charset="0"/>
                  </a:rPr>
                  <a:t>providing methodologies to </a:t>
                </a:r>
                <a:r>
                  <a:rPr lang="en-US" dirty="0">
                    <a:cs typeface="Arial" panose="020B0604020202020204" pitchFamily="34" charset="0"/>
                  </a:rPr>
                  <a:t>build/assemble/use </a:t>
                </a:r>
                <a:r>
                  <a:rPr lang="en-US" dirty="0">
                    <a:solidFill>
                      <a:schemeClr val="tx1"/>
                    </a:solidFill>
                    <a:cs typeface="Arial" panose="020B0604020202020204" pitchFamily="34" charset="0"/>
                  </a:rPr>
                  <a:t>multi-infusion set-ups to guarantee the most effective dosing of drugs and fluids to the </a:t>
                </a:r>
                <a:r>
                  <a:rPr lang="en-US" dirty="0" smtClean="0">
                    <a:solidFill>
                      <a:schemeClr val="tx1"/>
                    </a:solidFill>
                    <a:cs typeface="Arial" panose="020B0604020202020204" pitchFamily="34" charset="0"/>
                  </a:rPr>
                  <a:t>patient.</a:t>
                </a:r>
                <a:endParaRPr lang="en-US" dirty="0">
                  <a:solidFill>
                    <a:schemeClr val="tx1"/>
                  </a:solidFill>
                  <a:cs typeface="Arial" panose="020B0604020202020204" pitchFamily="34" charset="0"/>
                </a:endParaRPr>
              </a:p>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de-CH" b="0" i="0" u="none" strike="noStrike" cap="none" normalizeH="0" baseline="0" dirty="0">
                  <a:ln>
                    <a:noFill/>
                  </a:ln>
                  <a:solidFill>
                    <a:schemeClr val="tx1"/>
                  </a:solidFill>
                  <a:effectLst/>
                  <a:latin typeface="Calibri" pitchFamily="34" charset="0"/>
                </a:endParaRPr>
              </a:p>
            </p:txBody>
          </p:sp>
          <p:sp>
            <p:nvSpPr>
              <p:cNvPr id="26" name="Rectangle 130">
                <a:extLst>
                  <a:ext uri="{FF2B5EF4-FFF2-40B4-BE49-F238E27FC236}">
                    <a16:creationId xmlns:a16="http://schemas.microsoft.com/office/drawing/2014/main" xmlns="" id="{CFB096D6-1CA5-46ED-B908-630C146F24FA}"/>
                  </a:ext>
                </a:extLst>
              </p:cNvPr>
              <p:cNvSpPr/>
              <p:nvPr/>
            </p:nvSpPr>
            <p:spPr>
              <a:xfrm>
                <a:off x="17579565" y="27518680"/>
                <a:ext cx="5685736" cy="1722698"/>
              </a:xfrm>
              <a:prstGeom prst="rect">
                <a:avLst/>
              </a:prstGeom>
              <a:solidFill>
                <a:schemeClr val="bg1"/>
              </a:solidFill>
            </p:spPr>
            <p:txBody>
              <a:bodyPr wrap="square">
                <a:spAutoFit/>
              </a:bodyPr>
              <a:lstStyle/>
              <a:p>
                <a:pPr>
                  <a:buNone/>
                </a:pPr>
                <a:r>
                  <a:rPr lang="en-US" b="1" dirty="0">
                    <a:solidFill>
                      <a:srgbClr val="114981"/>
                    </a:solidFill>
                    <a:cs typeface="Arial" panose="020B0604020202020204" pitchFamily="34" charset="0"/>
                  </a:rPr>
                  <a:t>WP4 </a:t>
                </a:r>
                <a:r>
                  <a:rPr lang="en-US" dirty="0">
                    <a:solidFill>
                      <a:srgbClr val="114981"/>
                    </a:solidFill>
                    <a:cs typeface="Arial" panose="020B0604020202020204" pitchFamily="34" charset="0"/>
                  </a:rPr>
                  <a:t>OBJECTIVE 4</a:t>
                </a:r>
                <a:r>
                  <a:rPr lang="en-US" b="1" dirty="0">
                    <a:solidFill>
                      <a:srgbClr val="114981"/>
                    </a:solidFill>
                    <a:cs typeface="Arial" panose="020B0604020202020204" pitchFamily="34" charset="0"/>
                  </a:rPr>
                  <a:t> </a:t>
                </a:r>
              </a:p>
            </p:txBody>
          </p:sp>
        </p:grpSp>
        <p:pic>
          <p:nvPicPr>
            <p:cNvPr id="24" name="Image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8055" y="29699175"/>
              <a:ext cx="1415153" cy="3057792"/>
            </a:xfrm>
            <a:prstGeom prst="rect">
              <a:avLst/>
            </a:prstGeom>
          </p:spPr>
        </p:pic>
      </p:grpSp>
      <p:pic>
        <p:nvPicPr>
          <p:cNvPr id="1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spTree>
    <p:extLst>
      <p:ext uri="{BB962C8B-B14F-4D97-AF65-F5344CB8AC3E}">
        <p14:creationId xmlns:p14="http://schemas.microsoft.com/office/powerpoint/2010/main" val="256010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12</a:t>
            </a:fld>
            <a:endParaRPr lang="en-US" dirty="0"/>
          </a:p>
        </p:txBody>
      </p:sp>
      <p:sp>
        <p:nvSpPr>
          <p:cNvPr id="68610" name="Rectangle 2"/>
          <p:cNvSpPr>
            <a:spLocks noGrp="1" noChangeArrowheads="1"/>
          </p:cNvSpPr>
          <p:nvPr>
            <p:ph type="title"/>
          </p:nvPr>
        </p:nvSpPr>
        <p:spPr>
          <a:xfrm>
            <a:off x="159494" y="569939"/>
            <a:ext cx="7164583" cy="762000"/>
          </a:xfrm>
        </p:spPr>
        <p:txBody>
          <a:bodyPr>
            <a:normAutofit/>
          </a:bodyPr>
          <a:lstStyle/>
          <a:p>
            <a:r>
              <a:rPr lang="en-US" sz="3200" b="1" dirty="0" smtClean="0">
                <a:solidFill>
                  <a:srgbClr val="0066FF"/>
                </a:solidFill>
              </a:rPr>
              <a:t>IMPACT</a:t>
            </a:r>
            <a:endParaRPr lang="en-US" sz="3200" b="1" dirty="0">
              <a:solidFill>
                <a:srgbClr val="0066FF"/>
              </a:solidFill>
            </a:endParaRPr>
          </a:p>
        </p:txBody>
      </p:sp>
      <p:sp>
        <p:nvSpPr>
          <p:cNvPr id="2" name="Rectângulo 1"/>
          <p:cNvSpPr/>
          <p:nvPr/>
        </p:nvSpPr>
        <p:spPr>
          <a:xfrm>
            <a:off x="430566" y="1495372"/>
            <a:ext cx="7398983" cy="1323439"/>
          </a:xfrm>
          <a:prstGeom prst="rect">
            <a:avLst/>
          </a:prstGeom>
        </p:spPr>
        <p:txBody>
          <a:bodyPr wrap="square">
            <a:spAutoFit/>
          </a:bodyPr>
          <a:lstStyle/>
          <a:p>
            <a:pPr lvl="0">
              <a:spcBef>
                <a:spcPts val="0"/>
              </a:spcBef>
              <a:buNone/>
            </a:pPr>
            <a:endParaRPr lang="pt-PT" sz="2000" dirty="0"/>
          </a:p>
          <a:p>
            <a:pPr lvl="0">
              <a:buNone/>
            </a:pPr>
            <a:endParaRPr lang="pt-PT" sz="2000" dirty="0"/>
          </a:p>
          <a:p>
            <a:pPr lvl="1" indent="-457200" algn="just" defTabSz="2271004">
              <a:buFont typeface="Wingdings" panose="05000000000000000000" pitchFamily="2" charset="2"/>
              <a:buChar char="q"/>
              <a:defRPr/>
            </a:pPr>
            <a:r>
              <a:rPr lang="pt-PT" sz="2000" dirty="0" err="1" smtClean="0"/>
              <a:t>Draft</a:t>
            </a:r>
            <a:r>
              <a:rPr lang="pt-PT" sz="2000" dirty="0" smtClean="0"/>
              <a:t> </a:t>
            </a:r>
            <a:r>
              <a:rPr lang="pt-PT" sz="2000" b="1" dirty="0" err="1"/>
              <a:t>new</a:t>
            </a:r>
            <a:r>
              <a:rPr lang="pt-PT" sz="2000" b="1" dirty="0"/>
              <a:t> </a:t>
            </a:r>
            <a:r>
              <a:rPr lang="pt-PT" sz="2000" b="1" dirty="0" err="1"/>
              <a:t>calibration</a:t>
            </a:r>
            <a:r>
              <a:rPr lang="pt-PT" sz="2000" b="1" dirty="0"/>
              <a:t> </a:t>
            </a:r>
            <a:r>
              <a:rPr lang="pt-PT" sz="2000" b="1" dirty="0" err="1" smtClean="0"/>
              <a:t>procedures</a:t>
            </a:r>
            <a:r>
              <a:rPr lang="pt-PT" sz="2000" b="1" dirty="0" smtClean="0"/>
              <a:t> </a:t>
            </a:r>
            <a:r>
              <a:rPr lang="pt-PT" sz="2000" b="1" dirty="0" err="1" smtClean="0"/>
              <a:t>and</a:t>
            </a:r>
            <a:r>
              <a:rPr lang="pt-PT" sz="2000" b="1" dirty="0" smtClean="0"/>
              <a:t> </a:t>
            </a:r>
            <a:r>
              <a:rPr lang="pt-PT" sz="2000" b="1" dirty="0" err="1" smtClean="0"/>
              <a:t>guides</a:t>
            </a:r>
            <a:r>
              <a:rPr lang="pt-PT" sz="2000" b="1" dirty="0" smtClean="0"/>
              <a:t> </a:t>
            </a:r>
            <a:r>
              <a:rPr lang="pt-PT" sz="2000" dirty="0" err="1"/>
              <a:t>of</a:t>
            </a:r>
            <a:r>
              <a:rPr lang="pt-PT" sz="2000" dirty="0"/>
              <a:t> </a:t>
            </a:r>
            <a:r>
              <a:rPr lang="pt-PT" sz="2000" dirty="0" err="1"/>
              <a:t>drug</a:t>
            </a:r>
            <a:r>
              <a:rPr lang="pt-PT" sz="2000" dirty="0"/>
              <a:t> delivery </a:t>
            </a:r>
            <a:r>
              <a:rPr lang="pt-PT" sz="2000" dirty="0" err="1"/>
              <a:t>devices</a:t>
            </a:r>
            <a:r>
              <a:rPr lang="pt-PT" sz="2000" dirty="0"/>
              <a:t> </a:t>
            </a:r>
            <a:r>
              <a:rPr lang="en-GB" sz="2000" dirty="0"/>
              <a:t>and multi infusion systems </a:t>
            </a:r>
            <a:endParaRPr lang="en-US" sz="2000" dirty="0">
              <a:cs typeface="Arial" panose="020B0604020202020204" pitchFamily="34" charset="0"/>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sp>
        <p:nvSpPr>
          <p:cNvPr id="4" name="Rectângulo 3"/>
          <p:cNvSpPr/>
          <p:nvPr/>
        </p:nvSpPr>
        <p:spPr>
          <a:xfrm>
            <a:off x="248968" y="1495372"/>
            <a:ext cx="2791726" cy="400110"/>
          </a:xfrm>
          <a:prstGeom prst="rect">
            <a:avLst/>
          </a:prstGeom>
        </p:spPr>
        <p:txBody>
          <a:bodyPr wrap="none">
            <a:spAutoFit/>
          </a:bodyPr>
          <a:lstStyle/>
          <a:p>
            <a:r>
              <a:rPr lang="pt-PT" sz="2000" b="1" cap="small" dirty="0">
                <a:solidFill>
                  <a:srgbClr val="660066"/>
                </a:solidFill>
                <a:cs typeface="Arial" panose="020B0604020202020204" pitchFamily="34" charset="0"/>
              </a:rPr>
              <a:t>New </a:t>
            </a:r>
            <a:r>
              <a:rPr lang="pt-PT" sz="2000" b="1" cap="small" dirty="0" err="1">
                <a:solidFill>
                  <a:srgbClr val="660066"/>
                </a:solidFill>
                <a:cs typeface="Arial" panose="020B0604020202020204" pitchFamily="34" charset="0"/>
              </a:rPr>
              <a:t>guidance</a:t>
            </a:r>
            <a:r>
              <a:rPr lang="pt-PT" sz="2000" b="1" cap="small" dirty="0">
                <a:solidFill>
                  <a:srgbClr val="660066"/>
                </a:solidFill>
                <a:cs typeface="Arial" panose="020B0604020202020204" pitchFamily="34" charset="0"/>
              </a:rPr>
              <a:t> </a:t>
            </a:r>
            <a:r>
              <a:rPr lang="pt-PT" sz="2000" b="1" cap="small" dirty="0" err="1">
                <a:solidFill>
                  <a:srgbClr val="660066"/>
                </a:solidFill>
                <a:cs typeface="Arial" panose="020B0604020202020204" pitchFamily="34" charset="0"/>
              </a:rPr>
              <a:t>documents</a:t>
            </a:r>
            <a:endParaRPr lang="pt-PT" sz="2000" b="1" cap="small" dirty="0">
              <a:solidFill>
                <a:srgbClr val="660066"/>
              </a:solidFill>
              <a:cs typeface="Arial" panose="020B0604020202020204" pitchFamily="34" charset="0"/>
            </a:endParaRPr>
          </a:p>
        </p:txBody>
      </p:sp>
      <p:pic>
        <p:nvPicPr>
          <p:cNvPr id="13" name="Picture 2">
            <a:extLst>
              <a:ext uri="{FF2B5EF4-FFF2-40B4-BE49-F238E27FC236}">
                <a16:creationId xmlns="" xmlns:a16="http://schemas.microsoft.com/office/drawing/2014/main" id="{0CB82BBA-EFCA-4DD5-8EED-82F36F3D14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49" y="1248645"/>
            <a:ext cx="1649341" cy="103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ângulo 13"/>
          <p:cNvSpPr/>
          <p:nvPr/>
        </p:nvSpPr>
        <p:spPr>
          <a:xfrm>
            <a:off x="353743" y="3412040"/>
            <a:ext cx="4899803" cy="400110"/>
          </a:xfrm>
          <a:prstGeom prst="rect">
            <a:avLst/>
          </a:prstGeom>
        </p:spPr>
        <p:txBody>
          <a:bodyPr wrap="none">
            <a:spAutoFit/>
          </a:bodyPr>
          <a:lstStyle/>
          <a:p>
            <a:r>
              <a:rPr lang="pt-PT" sz="2000" b="1" cap="small" dirty="0">
                <a:solidFill>
                  <a:srgbClr val="660066"/>
                </a:solidFill>
                <a:cs typeface="Arial" panose="020B0604020202020204" pitchFamily="34" charset="0"/>
              </a:rPr>
              <a:t>Input for </a:t>
            </a:r>
            <a:r>
              <a:rPr lang="pt-PT" sz="2000" b="1" cap="small" dirty="0" err="1">
                <a:solidFill>
                  <a:srgbClr val="660066"/>
                </a:solidFill>
                <a:cs typeface="Arial" panose="020B0604020202020204" pitchFamily="34" charset="0"/>
              </a:rPr>
              <a:t>the</a:t>
            </a:r>
            <a:r>
              <a:rPr lang="pt-PT" sz="2000" b="1" cap="small" dirty="0">
                <a:solidFill>
                  <a:srgbClr val="660066"/>
                </a:solidFill>
                <a:cs typeface="Arial" panose="020B0604020202020204" pitchFamily="34" charset="0"/>
              </a:rPr>
              <a:t> </a:t>
            </a:r>
            <a:r>
              <a:rPr lang="pt-PT" sz="2000" b="1" cap="small" dirty="0" err="1">
                <a:solidFill>
                  <a:srgbClr val="660066"/>
                </a:solidFill>
                <a:cs typeface="Arial" panose="020B0604020202020204" pitchFamily="34" charset="0"/>
              </a:rPr>
              <a:t>revision</a:t>
            </a:r>
            <a:r>
              <a:rPr lang="pt-PT" sz="2000" b="1" cap="small" dirty="0">
                <a:solidFill>
                  <a:srgbClr val="660066"/>
                </a:solidFill>
                <a:cs typeface="Arial" panose="020B0604020202020204" pitchFamily="34" charset="0"/>
              </a:rPr>
              <a:t> </a:t>
            </a:r>
            <a:r>
              <a:rPr lang="pt-PT" sz="2000" b="1" cap="small" dirty="0" err="1">
                <a:solidFill>
                  <a:srgbClr val="660066"/>
                </a:solidFill>
                <a:cs typeface="Arial" panose="020B0604020202020204" pitchFamily="34" charset="0"/>
              </a:rPr>
              <a:t>of</a:t>
            </a:r>
            <a:r>
              <a:rPr lang="pt-PT" sz="2000" b="1" cap="small" dirty="0">
                <a:solidFill>
                  <a:srgbClr val="660066"/>
                </a:solidFill>
                <a:cs typeface="Arial" panose="020B0604020202020204" pitchFamily="34" charset="0"/>
              </a:rPr>
              <a:t> </a:t>
            </a:r>
            <a:r>
              <a:rPr lang="pt-PT" sz="2000" b="1" cap="small" dirty="0" err="1">
                <a:solidFill>
                  <a:srgbClr val="660066"/>
                </a:solidFill>
                <a:cs typeface="Arial" panose="020B0604020202020204" pitchFamily="34" charset="0"/>
              </a:rPr>
              <a:t>reference</a:t>
            </a:r>
            <a:r>
              <a:rPr lang="pt-PT" sz="2000" b="1" cap="small" dirty="0">
                <a:solidFill>
                  <a:srgbClr val="660066"/>
                </a:solidFill>
                <a:cs typeface="Arial" panose="020B0604020202020204" pitchFamily="34" charset="0"/>
              </a:rPr>
              <a:t> </a:t>
            </a:r>
            <a:r>
              <a:rPr lang="pt-PT" sz="2000" b="1" cap="small" dirty="0" err="1">
                <a:solidFill>
                  <a:srgbClr val="660066"/>
                </a:solidFill>
                <a:cs typeface="Arial" panose="020B0604020202020204" pitchFamily="34" charset="0"/>
              </a:rPr>
              <a:t>documents</a:t>
            </a:r>
            <a:endParaRPr lang="pt-PT" sz="2000" b="1" cap="small" dirty="0">
              <a:solidFill>
                <a:srgbClr val="660066"/>
              </a:solidFill>
              <a:cs typeface="Arial" panose="020B0604020202020204" pitchFamily="34" charset="0"/>
            </a:endParaRPr>
          </a:p>
        </p:txBody>
      </p:sp>
      <p:sp>
        <p:nvSpPr>
          <p:cNvPr id="15" name="Rectângulo 14"/>
          <p:cNvSpPr/>
          <p:nvPr/>
        </p:nvSpPr>
        <p:spPr>
          <a:xfrm>
            <a:off x="353742" y="4030444"/>
            <a:ext cx="7780607" cy="2246769"/>
          </a:xfrm>
          <a:prstGeom prst="rect">
            <a:avLst/>
          </a:prstGeom>
        </p:spPr>
        <p:txBody>
          <a:bodyPr wrap="square">
            <a:spAutoFit/>
          </a:bodyPr>
          <a:lstStyle/>
          <a:p>
            <a:pPr lvl="1" indent="-457200" algn="just" defTabSz="2271004">
              <a:buFont typeface="Wingdings" panose="05000000000000000000" pitchFamily="2" charset="2"/>
              <a:buChar char="q"/>
              <a:defRPr/>
            </a:pPr>
            <a:r>
              <a:rPr lang="pt-PT" sz="2000" dirty="0" err="1"/>
              <a:t>Promote</a:t>
            </a:r>
            <a:r>
              <a:rPr lang="pt-PT" sz="2000" dirty="0"/>
              <a:t> </a:t>
            </a:r>
            <a:r>
              <a:rPr lang="pt-PT" sz="2000" b="1" dirty="0" err="1"/>
              <a:t>Knowledge</a:t>
            </a:r>
            <a:r>
              <a:rPr lang="pt-PT" sz="2000" b="1" dirty="0"/>
              <a:t> </a:t>
            </a:r>
            <a:r>
              <a:rPr lang="pt-PT" sz="2000" b="1" dirty="0" err="1"/>
              <a:t>transfer</a:t>
            </a:r>
            <a:r>
              <a:rPr lang="pt-PT" sz="2000" b="1" dirty="0"/>
              <a:t> </a:t>
            </a:r>
            <a:r>
              <a:rPr lang="pt-PT" sz="2000" b="1" dirty="0" err="1"/>
              <a:t>and</a:t>
            </a:r>
            <a:r>
              <a:rPr lang="pt-PT" sz="2000" b="1" dirty="0"/>
              <a:t> </a:t>
            </a:r>
            <a:r>
              <a:rPr lang="pt-PT" sz="2000" b="1" dirty="0" err="1"/>
              <a:t>exchange</a:t>
            </a:r>
            <a:r>
              <a:rPr lang="pt-PT" sz="2000" b="1" dirty="0"/>
              <a:t> </a:t>
            </a:r>
            <a:r>
              <a:rPr lang="pt-PT" sz="2000" dirty="0" err="1"/>
              <a:t>with</a:t>
            </a:r>
            <a:r>
              <a:rPr lang="pt-PT" sz="2000" dirty="0"/>
              <a:t> </a:t>
            </a:r>
            <a:r>
              <a:rPr lang="pt-PT" sz="2000" dirty="0" err="1"/>
              <a:t>International</a:t>
            </a:r>
            <a:r>
              <a:rPr lang="pt-PT" sz="2000" dirty="0"/>
              <a:t> Standards </a:t>
            </a:r>
            <a:r>
              <a:rPr lang="pt-PT" sz="2000" dirty="0" err="1"/>
              <a:t>Committees</a:t>
            </a:r>
            <a:r>
              <a:rPr lang="pt-PT" sz="2000" dirty="0" smtClean="0"/>
              <a:t>.</a:t>
            </a:r>
          </a:p>
          <a:p>
            <a:pPr lvl="2" indent="-457200" algn="just" defTabSz="2271004">
              <a:buFont typeface="Wingdings" panose="05000000000000000000" pitchFamily="2" charset="2"/>
              <a:buChar char="q"/>
              <a:defRPr/>
            </a:pPr>
            <a:r>
              <a:rPr lang="pt-PT" sz="2000" dirty="0" smtClean="0"/>
              <a:t>ISO 60601-2-24</a:t>
            </a:r>
          </a:p>
          <a:p>
            <a:pPr lvl="2" indent="-457200" algn="just" defTabSz="2271004">
              <a:buFont typeface="Wingdings" panose="05000000000000000000" pitchFamily="2" charset="2"/>
              <a:buChar char="q"/>
              <a:defRPr/>
            </a:pPr>
            <a:r>
              <a:rPr lang="pt-PT" sz="2000" dirty="0" smtClean="0"/>
              <a:t>ISO 7886-2</a:t>
            </a:r>
          </a:p>
          <a:p>
            <a:pPr lvl="2" indent="-457200" algn="just" defTabSz="2271004">
              <a:buFont typeface="Wingdings" panose="05000000000000000000" pitchFamily="2" charset="2"/>
              <a:buChar char="q"/>
              <a:defRPr/>
            </a:pPr>
            <a:r>
              <a:rPr lang="pt-PT" sz="2000" dirty="0" smtClean="0"/>
              <a:t>New OIML </a:t>
            </a:r>
            <a:r>
              <a:rPr lang="pt-PT" sz="2000" dirty="0" err="1" smtClean="0"/>
              <a:t>documents</a:t>
            </a:r>
            <a:endParaRPr lang="pt-PT" sz="2000" dirty="0" smtClean="0"/>
          </a:p>
          <a:p>
            <a:pPr lvl="2" indent="-457200" algn="just" defTabSz="2271004">
              <a:buFont typeface="Wingdings" panose="05000000000000000000" pitchFamily="2" charset="2"/>
              <a:buChar char="q"/>
              <a:defRPr/>
            </a:pPr>
            <a:r>
              <a:rPr lang="pt-PT" sz="2000" dirty="0" smtClean="0"/>
              <a:t>ISO 8655-9</a:t>
            </a:r>
          </a:p>
          <a:p>
            <a:pPr lvl="2" indent="-457200" algn="just" defTabSz="2271004">
              <a:buFont typeface="Wingdings" panose="05000000000000000000" pitchFamily="2" charset="2"/>
              <a:buChar char="q"/>
              <a:defRPr/>
            </a:pPr>
            <a:endParaRPr lang="en-GB" sz="2000" dirty="0"/>
          </a:p>
        </p:txBody>
      </p:sp>
      <p:pic>
        <p:nvPicPr>
          <p:cNvPr id="16" name="Picture 62" descr="Resultado de imagem para documents icon 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066510" y="4546645"/>
            <a:ext cx="1307904" cy="13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4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13</a:t>
            </a:fld>
            <a:endParaRPr lang="en-US" dirty="0"/>
          </a:p>
        </p:txBody>
      </p:sp>
      <p:sp>
        <p:nvSpPr>
          <p:cNvPr id="68610" name="Rectangle 2"/>
          <p:cNvSpPr>
            <a:spLocks noGrp="1" noChangeArrowheads="1"/>
          </p:cNvSpPr>
          <p:nvPr>
            <p:ph type="title"/>
          </p:nvPr>
        </p:nvSpPr>
        <p:spPr>
          <a:xfrm>
            <a:off x="159494" y="569939"/>
            <a:ext cx="7164583" cy="762000"/>
          </a:xfrm>
        </p:spPr>
        <p:txBody>
          <a:bodyPr>
            <a:normAutofit/>
          </a:bodyPr>
          <a:lstStyle/>
          <a:p>
            <a:r>
              <a:rPr lang="en-US" sz="3200" b="1" dirty="0" smtClean="0">
                <a:solidFill>
                  <a:srgbClr val="0066FF"/>
                </a:solidFill>
              </a:rPr>
              <a:t>IMPACT</a:t>
            </a:r>
            <a:endParaRPr lang="en-US" sz="3200" b="1" dirty="0">
              <a:solidFill>
                <a:srgbClr val="0066FF"/>
              </a:solidFill>
            </a:endParaRPr>
          </a:p>
        </p:txBody>
      </p:sp>
      <p:sp>
        <p:nvSpPr>
          <p:cNvPr id="6" name="CaixaDeTexto 5"/>
          <p:cNvSpPr txBox="1"/>
          <p:nvPr/>
        </p:nvSpPr>
        <p:spPr>
          <a:xfrm>
            <a:off x="1540184" y="5175960"/>
            <a:ext cx="6010182" cy="400110"/>
          </a:xfrm>
          <a:prstGeom prst="rect">
            <a:avLst/>
          </a:prstGeom>
          <a:noFill/>
        </p:spPr>
        <p:txBody>
          <a:bodyPr wrap="square" rtlCol="0">
            <a:spAutoFit/>
          </a:bodyPr>
          <a:lstStyle/>
          <a:p>
            <a:pPr algn="ctr"/>
            <a:r>
              <a:rPr lang="pt-PT" sz="2000" b="1" dirty="0" err="1" smtClean="0">
                <a:solidFill>
                  <a:srgbClr val="FF3300"/>
                </a:solidFill>
              </a:rPr>
              <a:t>Kick</a:t>
            </a:r>
            <a:r>
              <a:rPr lang="pt-PT" sz="2000" b="1" dirty="0" smtClean="0">
                <a:solidFill>
                  <a:srgbClr val="FF3300"/>
                </a:solidFill>
              </a:rPr>
              <a:t> </a:t>
            </a:r>
            <a:r>
              <a:rPr lang="pt-PT" sz="2000" b="1" dirty="0" err="1" smtClean="0">
                <a:solidFill>
                  <a:srgbClr val="FF3300"/>
                </a:solidFill>
              </a:rPr>
              <a:t>off</a:t>
            </a:r>
            <a:r>
              <a:rPr lang="pt-PT" sz="2000" b="1" dirty="0" smtClean="0">
                <a:solidFill>
                  <a:srgbClr val="FF3300"/>
                </a:solidFill>
              </a:rPr>
              <a:t> meeting 1 </a:t>
            </a:r>
            <a:r>
              <a:rPr lang="pt-PT" sz="2000" b="1" dirty="0" err="1" smtClean="0">
                <a:solidFill>
                  <a:srgbClr val="FF3300"/>
                </a:solidFill>
              </a:rPr>
              <a:t>and</a:t>
            </a:r>
            <a:r>
              <a:rPr lang="pt-PT" sz="2000" b="1" dirty="0" smtClean="0">
                <a:solidFill>
                  <a:srgbClr val="FF3300"/>
                </a:solidFill>
              </a:rPr>
              <a:t> 2 </a:t>
            </a:r>
            <a:r>
              <a:rPr lang="pt-PT" sz="2000" b="1" dirty="0" err="1" smtClean="0">
                <a:solidFill>
                  <a:srgbClr val="FF3300"/>
                </a:solidFill>
              </a:rPr>
              <a:t>of</a:t>
            </a:r>
            <a:r>
              <a:rPr lang="pt-PT" sz="2000" b="1" dirty="0" smtClean="0">
                <a:solidFill>
                  <a:srgbClr val="FF3300"/>
                </a:solidFill>
              </a:rPr>
              <a:t> </a:t>
            </a:r>
            <a:r>
              <a:rPr lang="pt-PT" sz="2000" b="1" dirty="0" err="1">
                <a:solidFill>
                  <a:srgbClr val="FF3300"/>
                </a:solidFill>
              </a:rPr>
              <a:t>J</a:t>
            </a:r>
            <a:r>
              <a:rPr lang="pt-PT" sz="2000" b="1" dirty="0" err="1" smtClean="0">
                <a:solidFill>
                  <a:srgbClr val="FF3300"/>
                </a:solidFill>
              </a:rPr>
              <a:t>uly</a:t>
            </a:r>
            <a:r>
              <a:rPr lang="pt-PT" sz="2000" b="1" dirty="0" smtClean="0">
                <a:solidFill>
                  <a:srgbClr val="FF3300"/>
                </a:solidFill>
              </a:rPr>
              <a:t> 2019</a:t>
            </a:r>
            <a:endParaRPr lang="pt-PT" sz="2000" b="1" dirty="0">
              <a:solidFill>
                <a:srgbClr val="FF3300"/>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sp>
        <p:nvSpPr>
          <p:cNvPr id="7" name="Rectângulo 6"/>
          <p:cNvSpPr/>
          <p:nvPr/>
        </p:nvSpPr>
        <p:spPr>
          <a:xfrm>
            <a:off x="419100" y="1612286"/>
            <a:ext cx="7543800" cy="1938992"/>
          </a:xfrm>
          <a:prstGeom prst="rect">
            <a:avLst/>
          </a:prstGeom>
        </p:spPr>
        <p:txBody>
          <a:bodyPr wrap="square">
            <a:spAutoFit/>
          </a:bodyPr>
          <a:lstStyle/>
          <a:p>
            <a:pPr lvl="1" indent="-457200" algn="just">
              <a:buFont typeface="Wingdings" panose="05000000000000000000" pitchFamily="2" charset="2"/>
              <a:buChar char="q"/>
            </a:pPr>
            <a:r>
              <a:rPr lang="pt-PT" sz="2000" dirty="0" err="1"/>
              <a:t>Understand</a:t>
            </a:r>
            <a:r>
              <a:rPr lang="pt-PT" sz="2000" dirty="0"/>
              <a:t> </a:t>
            </a:r>
            <a:r>
              <a:rPr lang="pt-PT" sz="2000" dirty="0" err="1"/>
              <a:t>the</a:t>
            </a:r>
            <a:r>
              <a:rPr lang="pt-PT" sz="2000" dirty="0"/>
              <a:t> </a:t>
            </a:r>
            <a:r>
              <a:rPr lang="pt-PT" sz="2000" dirty="0" err="1"/>
              <a:t>behaviour</a:t>
            </a:r>
            <a:r>
              <a:rPr lang="pt-PT" sz="2000" dirty="0"/>
              <a:t> </a:t>
            </a:r>
            <a:r>
              <a:rPr lang="pt-PT" sz="2000" dirty="0" err="1"/>
              <a:t>of</a:t>
            </a:r>
            <a:r>
              <a:rPr lang="pt-PT" sz="2000" dirty="0"/>
              <a:t> </a:t>
            </a:r>
            <a:r>
              <a:rPr lang="pt-PT" sz="2000" dirty="0" err="1"/>
              <a:t>multi-infusion</a:t>
            </a:r>
            <a:r>
              <a:rPr lang="pt-PT" sz="2000" dirty="0"/>
              <a:t> </a:t>
            </a:r>
            <a:r>
              <a:rPr lang="pt-PT" sz="2000" dirty="0" err="1"/>
              <a:t>systems</a:t>
            </a:r>
            <a:r>
              <a:rPr lang="pt-PT" sz="2000" dirty="0"/>
              <a:t> </a:t>
            </a:r>
            <a:r>
              <a:rPr lang="pt-PT" sz="2000" dirty="0" err="1"/>
              <a:t>and</a:t>
            </a:r>
            <a:r>
              <a:rPr lang="pt-PT" sz="2000" dirty="0"/>
              <a:t> </a:t>
            </a:r>
            <a:r>
              <a:rPr lang="pt-PT" sz="2000" b="1" dirty="0" err="1"/>
              <a:t>increase</a:t>
            </a:r>
            <a:r>
              <a:rPr lang="pt-PT" sz="2000" b="1" dirty="0"/>
              <a:t> </a:t>
            </a:r>
            <a:r>
              <a:rPr lang="pt-PT" sz="2000" b="1" dirty="0" err="1"/>
              <a:t>user</a:t>
            </a:r>
            <a:r>
              <a:rPr lang="pt-PT" sz="2000" b="1" dirty="0"/>
              <a:t> </a:t>
            </a:r>
            <a:r>
              <a:rPr lang="pt-PT" sz="2000" b="1" dirty="0" err="1"/>
              <a:t>knowledge</a:t>
            </a:r>
            <a:r>
              <a:rPr lang="pt-PT" sz="2000" b="1" dirty="0"/>
              <a:t> </a:t>
            </a:r>
            <a:r>
              <a:rPr lang="pt-PT" sz="2000" dirty="0"/>
              <a:t>to </a:t>
            </a:r>
            <a:r>
              <a:rPr lang="pt-PT" sz="2000" dirty="0" err="1"/>
              <a:t>prevent</a:t>
            </a:r>
            <a:r>
              <a:rPr lang="pt-PT" sz="2000" dirty="0"/>
              <a:t>  </a:t>
            </a:r>
            <a:r>
              <a:rPr lang="pt-PT" sz="2000" dirty="0" err="1"/>
              <a:t>drug</a:t>
            </a:r>
            <a:r>
              <a:rPr lang="pt-PT" sz="2000" dirty="0"/>
              <a:t> </a:t>
            </a:r>
            <a:r>
              <a:rPr lang="pt-PT" sz="2000" dirty="0" err="1"/>
              <a:t>dosing</a:t>
            </a:r>
            <a:r>
              <a:rPr lang="pt-PT" sz="2000" dirty="0"/>
              <a:t> </a:t>
            </a:r>
            <a:r>
              <a:rPr lang="pt-PT" sz="2000" dirty="0" err="1"/>
              <a:t>errors</a:t>
            </a:r>
            <a:r>
              <a:rPr lang="pt-PT" sz="2000" dirty="0" smtClean="0"/>
              <a:t>.</a:t>
            </a:r>
          </a:p>
          <a:p>
            <a:pPr marL="0" lvl="1" algn="just"/>
            <a:endParaRPr lang="pt-PT" sz="2000" dirty="0" smtClean="0"/>
          </a:p>
          <a:p>
            <a:pPr marL="0" lvl="1" algn="just"/>
            <a:endParaRPr lang="pt-PT" sz="2000" dirty="0"/>
          </a:p>
          <a:p>
            <a:pPr lvl="1" indent="-457200" algn="just">
              <a:buFont typeface="Wingdings" panose="05000000000000000000" pitchFamily="2" charset="2"/>
              <a:buChar char="q"/>
            </a:pPr>
            <a:r>
              <a:rPr lang="pt-PT" sz="2000" dirty="0" err="1"/>
              <a:t>Develop</a:t>
            </a:r>
            <a:r>
              <a:rPr lang="pt-PT" sz="2000" dirty="0"/>
              <a:t> </a:t>
            </a:r>
            <a:r>
              <a:rPr lang="pt-PT" sz="2000" b="1" dirty="0" err="1"/>
              <a:t>new</a:t>
            </a:r>
            <a:r>
              <a:rPr lang="pt-PT" sz="2000" b="1" dirty="0"/>
              <a:t> </a:t>
            </a:r>
            <a:r>
              <a:rPr lang="pt-PT" sz="2000" b="1" dirty="0" err="1"/>
              <a:t>traceable</a:t>
            </a:r>
            <a:r>
              <a:rPr lang="pt-PT" sz="2000" b="1" dirty="0"/>
              <a:t> </a:t>
            </a:r>
            <a:r>
              <a:rPr lang="pt-PT" sz="2000" b="1" dirty="0" err="1"/>
              <a:t>calibration</a:t>
            </a:r>
            <a:r>
              <a:rPr lang="pt-PT" sz="2000" b="1" dirty="0"/>
              <a:t> </a:t>
            </a:r>
            <a:r>
              <a:rPr lang="pt-PT" sz="2000" b="1" dirty="0" err="1"/>
              <a:t>methods</a:t>
            </a:r>
            <a:r>
              <a:rPr lang="pt-PT" sz="2000" b="1" dirty="0"/>
              <a:t> </a:t>
            </a:r>
            <a:r>
              <a:rPr lang="pt-PT" sz="2000" dirty="0"/>
              <a:t>for </a:t>
            </a:r>
            <a:r>
              <a:rPr lang="pt-PT" sz="2000" dirty="0" err="1"/>
              <a:t>infusion</a:t>
            </a:r>
            <a:r>
              <a:rPr lang="pt-PT" sz="2000" dirty="0"/>
              <a:t> </a:t>
            </a:r>
            <a:r>
              <a:rPr lang="pt-PT" sz="2000" dirty="0" err="1"/>
              <a:t>flow</a:t>
            </a:r>
            <a:r>
              <a:rPr lang="pt-PT" sz="2000" dirty="0"/>
              <a:t> rates as </a:t>
            </a:r>
            <a:r>
              <a:rPr lang="pt-PT" sz="2000" dirty="0" err="1"/>
              <a:t>low</a:t>
            </a:r>
            <a:r>
              <a:rPr lang="pt-PT" sz="2000" dirty="0"/>
              <a:t> as 5 nL.min</a:t>
            </a:r>
            <a:r>
              <a:rPr lang="pt-PT" sz="2000" baseline="30000" dirty="0"/>
              <a:t>-1</a:t>
            </a:r>
            <a:endParaRPr lang="pt-PT" sz="2000" baseline="30000" dirty="0"/>
          </a:p>
        </p:txBody>
      </p:sp>
    </p:spTree>
    <p:extLst>
      <p:ext uri="{BB962C8B-B14F-4D97-AF65-F5344CB8AC3E}">
        <p14:creationId xmlns:p14="http://schemas.microsoft.com/office/powerpoint/2010/main" val="240881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1303" y="693275"/>
            <a:ext cx="3042049" cy="5418650"/>
          </a:xfrm>
          <a:prstGeom prst="rect">
            <a:avLst/>
          </a:prstGeom>
        </p:spPr>
      </p:pic>
      <p:sp>
        <p:nvSpPr>
          <p:cNvPr id="5" name="TextBox 4"/>
          <p:cNvSpPr txBox="1"/>
          <p:nvPr/>
        </p:nvSpPr>
        <p:spPr>
          <a:xfrm>
            <a:off x="2219229" y="2084991"/>
            <a:ext cx="5610321" cy="715581"/>
          </a:xfrm>
          <a:prstGeom prst="rect">
            <a:avLst/>
          </a:prstGeom>
          <a:noFill/>
        </p:spPr>
        <p:txBody>
          <a:bodyPr wrap="square" rtlCol="0">
            <a:spAutoFit/>
          </a:bodyPr>
          <a:lstStyle/>
          <a:p>
            <a:pPr algn="ctr"/>
            <a:r>
              <a:rPr lang="en-GB" sz="4050" dirty="0">
                <a:solidFill>
                  <a:srgbClr val="0070C0"/>
                </a:solidFill>
                <a:latin typeface="Latha" panose="020B0604020202020204" pitchFamily="34" charset="0"/>
                <a:cs typeface="Latha" panose="020B0604020202020204" pitchFamily="34" charset="0"/>
              </a:rPr>
              <a:t>THANK </a:t>
            </a:r>
            <a:r>
              <a:rPr lang="en-GB" sz="4050" dirty="0" smtClean="0">
                <a:solidFill>
                  <a:srgbClr val="0070C0"/>
                </a:solidFill>
                <a:latin typeface="Latha" panose="020B0604020202020204" pitchFamily="34" charset="0"/>
                <a:cs typeface="Latha" panose="020B0604020202020204" pitchFamily="34" charset="0"/>
              </a:rPr>
              <a:t>YOU</a:t>
            </a:r>
            <a:endParaRPr lang="en-GB" sz="4050" dirty="0">
              <a:solidFill>
                <a:srgbClr val="0070C0"/>
              </a:solidFill>
              <a:latin typeface="Latha" panose="020B0604020202020204" pitchFamily="34" charset="0"/>
              <a:cs typeface="Latha"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618" y="1362937"/>
            <a:ext cx="1766447" cy="662009"/>
          </a:xfrm>
          <a:prstGeom prst="rect">
            <a:avLst/>
          </a:prstGeom>
        </p:spPr>
      </p:pic>
      <p:grpSp>
        <p:nvGrpSpPr>
          <p:cNvPr id="4" name="Group 3"/>
          <p:cNvGrpSpPr/>
          <p:nvPr/>
        </p:nvGrpSpPr>
        <p:grpSpPr>
          <a:xfrm>
            <a:off x="4072870" y="3285556"/>
            <a:ext cx="5008270" cy="3508850"/>
            <a:chOff x="3811220" y="2516430"/>
            <a:chExt cx="5008270" cy="350885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394" t="22250" r="27142" b="4856"/>
            <a:stretch/>
          </p:blipFill>
          <p:spPr>
            <a:xfrm>
              <a:off x="3811220" y="2516430"/>
              <a:ext cx="5008270" cy="3508850"/>
            </a:xfrm>
            <a:prstGeom prst="rect">
              <a:avLst/>
            </a:prstGeom>
            <a:effectLst>
              <a:softEdge rad="381000"/>
            </a:effectLst>
          </p:spPr>
        </p:pic>
        <p:sp>
          <p:nvSpPr>
            <p:cNvPr id="9" name="Rectangle 8"/>
            <p:cNvSpPr/>
            <p:nvPr/>
          </p:nvSpPr>
          <p:spPr bwMode="auto">
            <a:xfrm>
              <a:off x="6033049" y="3075663"/>
              <a:ext cx="2534287" cy="12192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rPr>
                <a:t>Elsa Batista</a:t>
              </a:r>
              <a:endParaRPr kumimoji="0" lang="en-GB" sz="1400" b="0" i="0" u="none" strike="noStrike" cap="none" normalizeH="0" baseline="0" dirty="0" smtClean="0">
                <a:ln>
                  <a:noFill/>
                </a:ln>
                <a:solidFill>
                  <a:schemeClr val="tx1"/>
                </a:solidFill>
                <a:effectLst/>
                <a:latin typeface="Arial Black"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GB" sz="1400" dirty="0" smtClean="0">
                <a:latin typeface="Arial Black"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chemeClr val="bg1">
                      <a:lumMod val="50000"/>
                    </a:schemeClr>
                  </a:solidFill>
                  <a:latin typeface="Arial Black" pitchFamily="34" charset="0"/>
                </a:rPr>
                <a:t>ebatista@ipq.pt</a:t>
              </a:r>
              <a:endParaRPr lang="en-GB" sz="1200" dirty="0" smtClean="0">
                <a:solidFill>
                  <a:schemeClr val="bg1">
                    <a:lumMod val="50000"/>
                  </a:schemeClr>
                </a:solidFill>
                <a:latin typeface="Arial Black"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Black" pitchFamily="34" charset="0"/>
              </a:endParaRPr>
            </a:p>
            <a:p>
              <a:pPr algn="ctr"/>
              <a:r>
                <a:rPr lang="en-GB" sz="1400" dirty="0" smtClean="0">
                  <a:latin typeface="Arial Black" pitchFamily="34" charset="0"/>
                </a:rPr>
                <a:t>+351212948167</a:t>
              </a:r>
              <a:endParaRPr lang="en-GB" sz="1400" dirty="0">
                <a:latin typeface="Arial Black" pitchFamily="34" charset="0"/>
              </a:endParaRPr>
            </a:p>
          </p:txBody>
        </p:sp>
      </p:grpSp>
      <p:sp>
        <p:nvSpPr>
          <p:cNvPr id="12" name="Slide Number Placeholder 11"/>
          <p:cNvSpPr>
            <a:spLocks noGrp="1"/>
          </p:cNvSpPr>
          <p:nvPr>
            <p:ph type="sldNum" sz="quarter" idx="12"/>
          </p:nvPr>
        </p:nvSpPr>
        <p:spPr/>
        <p:txBody>
          <a:bodyPr/>
          <a:lstStyle/>
          <a:p>
            <a:fld id="{9C34F7E3-2D30-4783-B7AB-D76CCDFD68C4}" type="slidenum">
              <a:rPr lang="de-CH" smtClean="0"/>
              <a:t>14</a:t>
            </a:fld>
            <a:endParaRPr lang="de-CH"/>
          </a:p>
        </p:txBody>
      </p:sp>
      <p:sp>
        <p:nvSpPr>
          <p:cNvPr id="3" name="Rectângulo 2"/>
          <p:cNvSpPr/>
          <p:nvPr/>
        </p:nvSpPr>
        <p:spPr>
          <a:xfrm>
            <a:off x="601302" y="6108234"/>
            <a:ext cx="2922947" cy="400110"/>
          </a:xfrm>
          <a:prstGeom prst="rect">
            <a:avLst/>
          </a:prstGeom>
        </p:spPr>
        <p:txBody>
          <a:bodyPr wrap="square">
            <a:spAutoFit/>
          </a:bodyPr>
          <a:lstStyle/>
          <a:p>
            <a:pPr algn="ctr"/>
            <a:r>
              <a:rPr lang="en-GB" sz="2000" dirty="0">
                <a:solidFill>
                  <a:srgbClr val="0070C0"/>
                </a:solidFill>
                <a:latin typeface="Latha" panose="020B0604020202020204" pitchFamily="34" charset="0"/>
                <a:cs typeface="Latha" panose="020B0604020202020204" pitchFamily="34" charset="0"/>
              </a:rPr>
              <a:t>www.drugmetrology.com</a:t>
            </a:r>
            <a:endParaRPr lang="en-GB" sz="2000" dirty="0">
              <a:solidFill>
                <a:srgbClr val="0070C0"/>
              </a:solidFill>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208312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a:xfrm>
            <a:off x="8026400" y="6486525"/>
            <a:ext cx="1117600" cy="228599"/>
          </a:xfrm>
        </p:spPr>
        <p:txBody>
          <a:bodyPr/>
          <a:lstStyle/>
          <a:p>
            <a:pPr algn="l"/>
            <a:fld id="{39A25E33-63B2-4355-97DE-F627B342F768}" type="slidenum">
              <a:rPr lang="en-US" smtClean="0"/>
              <a:pPr algn="l"/>
              <a:t>2</a:t>
            </a:fld>
            <a:endParaRPr lang="en-US" dirty="0"/>
          </a:p>
        </p:txBody>
      </p:sp>
      <p:sp>
        <p:nvSpPr>
          <p:cNvPr id="5" name="Text Box 3"/>
          <p:cNvSpPr txBox="1">
            <a:spLocks noChangeArrowheads="1"/>
          </p:cNvSpPr>
          <p:nvPr/>
        </p:nvSpPr>
        <p:spPr bwMode="auto">
          <a:xfrm>
            <a:off x="282575" y="1521843"/>
            <a:ext cx="8610600" cy="2677656"/>
          </a:xfrm>
          <a:prstGeom prst="rect">
            <a:avLst/>
          </a:prstGeom>
          <a:noFill/>
          <a:ln w="9525">
            <a:noFill/>
            <a:miter lim="800000"/>
            <a:headEnd/>
            <a:tailEnd/>
          </a:ln>
          <a:effectLst/>
        </p:spPr>
        <p:txBody>
          <a:bodyPr>
            <a:spAutoFit/>
          </a:bodyPr>
          <a:lstStyle/>
          <a:p>
            <a:pPr>
              <a:spcBef>
                <a:spcPct val="20000"/>
              </a:spcBef>
              <a:buFont typeface="Wingdings" pitchFamily="2" charset="2"/>
              <a:buChar char="ü"/>
              <a:tabLst>
                <a:tab pos="900113" algn="l"/>
              </a:tabLst>
            </a:pPr>
            <a:r>
              <a:rPr lang="en-US" sz="2400" dirty="0" smtClean="0"/>
              <a:t>Project description</a:t>
            </a:r>
            <a:endParaRPr lang="en-US" sz="2400" dirty="0"/>
          </a:p>
          <a:p>
            <a:pPr>
              <a:spcBef>
                <a:spcPct val="20000"/>
              </a:spcBef>
              <a:buFont typeface="Wingdings" pitchFamily="2" charset="2"/>
              <a:buChar char="ü"/>
              <a:tabLst>
                <a:tab pos="900113" algn="l"/>
              </a:tabLst>
            </a:pPr>
            <a:r>
              <a:rPr lang="en-US" sz="2400" dirty="0" smtClean="0"/>
              <a:t>Consortium</a:t>
            </a:r>
            <a:endParaRPr lang="en-US" sz="2400" dirty="0" smtClean="0"/>
          </a:p>
          <a:p>
            <a:pPr>
              <a:spcBef>
                <a:spcPct val="20000"/>
              </a:spcBef>
              <a:buFont typeface="Wingdings" pitchFamily="2" charset="2"/>
              <a:buChar char="ü"/>
              <a:tabLst>
                <a:tab pos="900113" algn="l"/>
              </a:tabLst>
            </a:pPr>
            <a:r>
              <a:rPr lang="en-US" sz="2400" dirty="0" smtClean="0"/>
              <a:t>Overview</a:t>
            </a:r>
            <a:endParaRPr lang="en-US" sz="2400" dirty="0" smtClean="0"/>
          </a:p>
          <a:p>
            <a:pPr>
              <a:spcBef>
                <a:spcPct val="20000"/>
              </a:spcBef>
              <a:buFont typeface="Wingdings" pitchFamily="2" charset="2"/>
              <a:buChar char="ü"/>
              <a:tabLst>
                <a:tab pos="900113" algn="l"/>
              </a:tabLst>
            </a:pPr>
            <a:r>
              <a:rPr lang="en-US" sz="2400" dirty="0" smtClean="0"/>
              <a:t>Needs and motivation</a:t>
            </a:r>
            <a:endParaRPr lang="en-US" sz="2400" dirty="0" smtClean="0"/>
          </a:p>
          <a:p>
            <a:pPr>
              <a:spcBef>
                <a:spcPct val="20000"/>
              </a:spcBef>
              <a:buFont typeface="Wingdings" pitchFamily="2" charset="2"/>
              <a:buChar char="ü"/>
              <a:tabLst>
                <a:tab pos="900113" algn="l"/>
              </a:tabLst>
            </a:pPr>
            <a:r>
              <a:rPr lang="en-US" sz="2400" dirty="0" smtClean="0"/>
              <a:t>Work packages</a:t>
            </a:r>
            <a:endParaRPr lang="en-US" sz="2400" dirty="0"/>
          </a:p>
          <a:p>
            <a:pPr>
              <a:spcBef>
                <a:spcPct val="20000"/>
              </a:spcBef>
              <a:buFont typeface="Wingdings" pitchFamily="2" charset="2"/>
              <a:buChar char="ü"/>
              <a:tabLst>
                <a:tab pos="900113" algn="l"/>
              </a:tabLst>
            </a:pPr>
            <a:r>
              <a:rPr lang="en-US" sz="2400" dirty="0" smtClean="0"/>
              <a:t>Impact</a:t>
            </a:r>
            <a:endParaRPr lang="en-US" sz="2400" dirty="0"/>
          </a:p>
        </p:txBody>
      </p:sp>
      <p:sp>
        <p:nvSpPr>
          <p:cNvPr id="6" name="Rectangle 2"/>
          <p:cNvSpPr txBox="1">
            <a:spLocks noChangeArrowheads="1"/>
          </p:cNvSpPr>
          <p:nvPr/>
        </p:nvSpPr>
        <p:spPr>
          <a:xfrm>
            <a:off x="159495" y="676471"/>
            <a:ext cx="4724400" cy="762000"/>
          </a:xfrm>
          <a:prstGeom prst="rect">
            <a:avLst/>
          </a:prstGeom>
        </p:spPr>
        <p:txBody>
          <a:bodyPr>
            <a:normAutofit fontScale="97500"/>
          </a:bodyPr>
          <a:lstStyle>
            <a:lvl1pPr algn="l" defTabSz="914400" rtl="0" eaLnBrk="1" latinLnBrk="0" hangingPunct="1">
              <a:spcBef>
                <a:spcPct val="0"/>
              </a:spcBef>
              <a:buNone/>
              <a:defRPr sz="2800" kern="1200">
                <a:solidFill>
                  <a:srgbClr val="003300"/>
                </a:solidFill>
                <a:latin typeface="+mj-lt"/>
                <a:ea typeface="+mj-ea"/>
                <a:cs typeface="+mj-cs"/>
              </a:defRPr>
            </a:lvl1pPr>
          </a:lstStyle>
          <a:p>
            <a:r>
              <a:rPr lang="en-US" sz="3200" b="1" dirty="0" smtClean="0">
                <a:solidFill>
                  <a:srgbClr val="0066FF"/>
                </a:solidFill>
              </a:rPr>
              <a:t>Resume</a:t>
            </a:r>
            <a:endParaRPr lang="en-US" sz="3200" b="1" dirty="0">
              <a:solidFill>
                <a:srgbClr val="0066FF"/>
              </a:solidFill>
            </a:endParaRPr>
          </a:p>
        </p:txBody>
      </p:sp>
      <p:pic>
        <p:nvPicPr>
          <p:cNvPr id="7"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169" y="1769493"/>
            <a:ext cx="2319251" cy="1454727"/>
          </a:xfrm>
          <a:prstGeom prst="rect">
            <a:avLst/>
          </a:prstGeom>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9793" y="3771900"/>
            <a:ext cx="2556164" cy="1171575"/>
          </a:xfrm>
          <a:prstGeom prst="rect">
            <a:avLst/>
          </a:prstGeom>
        </p:spPr>
      </p:pic>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9149" y="3405187"/>
            <a:ext cx="2474026" cy="1905000"/>
          </a:xfrm>
          <a:prstGeom prst="rect">
            <a:avLst/>
          </a:prstGeom>
        </p:spPr>
      </p:pic>
    </p:spTree>
    <p:extLst>
      <p:ext uri="{BB962C8B-B14F-4D97-AF65-F5344CB8AC3E}">
        <p14:creationId xmlns:p14="http://schemas.microsoft.com/office/powerpoint/2010/main" val="16594674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3</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fontScale="90000"/>
          </a:bodyPr>
          <a:lstStyle/>
          <a:p>
            <a:r>
              <a:rPr lang="en-US" sz="3200" b="1" dirty="0" smtClean="0">
                <a:solidFill>
                  <a:srgbClr val="0066FF"/>
                </a:solidFill>
              </a:rPr>
              <a:t>EMPIR – </a:t>
            </a:r>
            <a:r>
              <a:rPr lang="en-US" sz="3200" b="1" dirty="0" err="1" smtClean="0">
                <a:solidFill>
                  <a:srgbClr val="0066FF"/>
                </a:solidFill>
              </a:rPr>
              <a:t>MeDDII</a:t>
            </a:r>
            <a:r>
              <a:rPr lang="en-US" sz="3200" b="1" dirty="0" smtClean="0">
                <a:solidFill>
                  <a:srgbClr val="0066FF"/>
                </a:solidFill>
              </a:rPr>
              <a:t> – 18HLT08 </a:t>
            </a:r>
            <a:endParaRPr lang="en-US" sz="3200" b="1" dirty="0">
              <a:solidFill>
                <a:srgbClr val="0066FF"/>
              </a:solidFill>
            </a:endParaRPr>
          </a:p>
        </p:txBody>
      </p:sp>
      <p:sp>
        <p:nvSpPr>
          <p:cNvPr id="4" name="Rectângulo 3"/>
          <p:cNvSpPr/>
          <p:nvPr/>
        </p:nvSpPr>
        <p:spPr>
          <a:xfrm>
            <a:off x="469499" y="1122183"/>
            <a:ext cx="8512575" cy="7478970"/>
          </a:xfrm>
          <a:prstGeom prst="rect">
            <a:avLst/>
          </a:prstGeom>
        </p:spPr>
        <p:txBody>
          <a:bodyPr wrap="square">
            <a:spAutoFit/>
          </a:bodyPr>
          <a:lstStyle/>
          <a:p>
            <a:pPr>
              <a:lnSpc>
                <a:spcPct val="150000"/>
              </a:lnSpc>
            </a:pPr>
            <a:r>
              <a:rPr lang="en-AU" sz="2400" b="1" dirty="0" smtClean="0"/>
              <a:t>Call: </a:t>
            </a:r>
            <a:r>
              <a:rPr lang="en-AU" sz="2400" dirty="0" smtClean="0"/>
              <a:t>2018 Health</a:t>
            </a:r>
            <a:endParaRPr lang="en-AU" sz="2400" dirty="0" smtClean="0"/>
          </a:p>
          <a:p>
            <a:pPr>
              <a:lnSpc>
                <a:spcPct val="150000"/>
              </a:lnSpc>
            </a:pPr>
            <a:r>
              <a:rPr lang="pt-PT" sz="2400" b="1" dirty="0"/>
              <a:t>JRP </a:t>
            </a:r>
            <a:r>
              <a:rPr lang="pt-PT" sz="2400" b="1" dirty="0" err="1"/>
              <a:t>name</a:t>
            </a:r>
            <a:r>
              <a:rPr lang="pt-PT" sz="2400" b="1" dirty="0"/>
              <a:t>: </a:t>
            </a:r>
            <a:r>
              <a:rPr lang="en-US" sz="2400" dirty="0" smtClean="0"/>
              <a:t>Metrology for drug delivery</a:t>
            </a:r>
            <a:endParaRPr lang="en-US" sz="2400" dirty="0"/>
          </a:p>
          <a:p>
            <a:pPr>
              <a:lnSpc>
                <a:spcPct val="150000"/>
              </a:lnSpc>
            </a:pPr>
            <a:r>
              <a:rPr lang="pt-PT" sz="2400" b="1" dirty="0"/>
              <a:t>JRP </a:t>
            </a:r>
            <a:r>
              <a:rPr lang="pt-PT" sz="2400" b="1" dirty="0" err="1"/>
              <a:t>reference</a:t>
            </a:r>
            <a:r>
              <a:rPr lang="pt-PT" sz="2400" b="1" dirty="0"/>
              <a:t>: </a:t>
            </a:r>
            <a:r>
              <a:rPr lang="pt-PT" sz="2400" dirty="0" smtClean="0"/>
              <a:t>18HLT08 </a:t>
            </a:r>
            <a:r>
              <a:rPr lang="pt-PT" sz="2400" dirty="0" err="1" smtClean="0"/>
              <a:t>MeDDII</a:t>
            </a:r>
            <a:endParaRPr lang="pt-PT" sz="2400" dirty="0"/>
          </a:p>
          <a:p>
            <a:pPr>
              <a:lnSpc>
                <a:spcPct val="150000"/>
              </a:lnSpc>
            </a:pPr>
            <a:r>
              <a:rPr lang="en-US" sz="2400" b="1" dirty="0" smtClean="0">
                <a:cs typeface="Arial" panose="020B0604020202020204" pitchFamily="34" charset="0"/>
              </a:rPr>
              <a:t>Total budget: </a:t>
            </a:r>
            <a:r>
              <a:rPr lang="en-US" sz="2400" dirty="0" smtClean="0">
                <a:cs typeface="Arial" panose="020B0604020202020204" pitchFamily="34" charset="0"/>
              </a:rPr>
              <a:t>~ 1,7 M€ </a:t>
            </a:r>
          </a:p>
          <a:p>
            <a:pPr>
              <a:lnSpc>
                <a:spcPct val="150000"/>
              </a:lnSpc>
            </a:pPr>
            <a:r>
              <a:rPr lang="en-US" sz="2400" b="1" dirty="0" smtClean="0">
                <a:cs typeface="Arial" panose="020B0604020202020204" pitchFamily="34" charset="0"/>
              </a:rPr>
              <a:t>Total </a:t>
            </a:r>
            <a:r>
              <a:rPr lang="en-US" sz="2400" b="1" dirty="0" err="1" smtClean="0">
                <a:cs typeface="Arial" panose="020B0604020202020204" pitchFamily="34" charset="0"/>
              </a:rPr>
              <a:t>labour</a:t>
            </a:r>
            <a:r>
              <a:rPr lang="en-US" sz="2400" b="1" dirty="0" smtClean="0">
                <a:cs typeface="Arial" panose="020B0604020202020204" pitchFamily="34" charset="0"/>
              </a:rPr>
              <a:t>: </a:t>
            </a:r>
            <a:r>
              <a:rPr lang="en-US" sz="2400" dirty="0" smtClean="0">
                <a:cs typeface="Arial" panose="020B0604020202020204" pitchFamily="34" charset="0"/>
              </a:rPr>
              <a:t>~200 MM </a:t>
            </a:r>
          </a:p>
          <a:p>
            <a:pPr>
              <a:lnSpc>
                <a:spcPct val="150000"/>
              </a:lnSpc>
            </a:pPr>
            <a:r>
              <a:rPr lang="en-US" sz="2400" b="1" dirty="0" smtClean="0">
                <a:cs typeface="Arial" panose="020B0604020202020204" pitchFamily="34" charset="0"/>
              </a:rPr>
              <a:t>Duration: </a:t>
            </a:r>
            <a:r>
              <a:rPr lang="en-US" sz="2400" dirty="0" smtClean="0">
                <a:cs typeface="Arial" panose="020B0604020202020204" pitchFamily="34" charset="0"/>
              </a:rPr>
              <a:t>36 months</a:t>
            </a:r>
          </a:p>
          <a:p>
            <a:pPr>
              <a:lnSpc>
                <a:spcPct val="150000"/>
              </a:lnSpc>
            </a:pPr>
            <a:r>
              <a:rPr lang="en-US" sz="2400" b="1" dirty="0" smtClean="0">
                <a:cs typeface="Arial" panose="020B0604020202020204" pitchFamily="34" charset="0"/>
              </a:rPr>
              <a:t>Start date: </a:t>
            </a:r>
            <a:r>
              <a:rPr lang="en-US" sz="2400" dirty="0" smtClean="0">
                <a:cs typeface="Arial" panose="020B0604020202020204" pitchFamily="34" charset="0"/>
              </a:rPr>
              <a:t>June 2019</a:t>
            </a:r>
          </a:p>
          <a:p>
            <a:pPr>
              <a:lnSpc>
                <a:spcPct val="150000"/>
              </a:lnSpc>
            </a:pPr>
            <a:r>
              <a:rPr lang="pt-PT" sz="2400" b="1" dirty="0" err="1" smtClean="0"/>
              <a:t>Coordinating</a:t>
            </a:r>
            <a:r>
              <a:rPr lang="pt-PT" sz="2400" b="1" dirty="0" smtClean="0"/>
              <a:t> </a:t>
            </a:r>
            <a:r>
              <a:rPr lang="pt-PT" sz="2400" b="1" dirty="0" err="1"/>
              <a:t>Organisation</a:t>
            </a:r>
            <a:r>
              <a:rPr lang="pt-PT" sz="2400" b="1" dirty="0"/>
              <a:t>: </a:t>
            </a:r>
            <a:r>
              <a:rPr lang="pt-PT" sz="2400" dirty="0" smtClean="0"/>
              <a:t>IPQ</a:t>
            </a:r>
          </a:p>
          <a:p>
            <a:pPr>
              <a:lnSpc>
                <a:spcPct val="150000"/>
              </a:lnSpc>
            </a:pPr>
            <a:r>
              <a:rPr lang="pt-PT" sz="2400" b="1" dirty="0" err="1" smtClean="0"/>
              <a:t>Partners</a:t>
            </a:r>
            <a:r>
              <a:rPr lang="pt-PT" sz="2400" dirty="0" smtClean="0"/>
              <a:t> -</a:t>
            </a:r>
            <a:r>
              <a:rPr lang="en-AU" sz="2400" dirty="0" smtClean="0"/>
              <a:t> </a:t>
            </a:r>
            <a:r>
              <a:rPr lang="en-US" sz="2400" dirty="0">
                <a:cs typeface="Arial" panose="020B0604020202020204" pitchFamily="34" charset="0"/>
              </a:rPr>
              <a:t>9 NMIs/DIs, 4 universities, 2 </a:t>
            </a:r>
            <a:r>
              <a:rPr lang="en-US" sz="2400" dirty="0" smtClean="0">
                <a:cs typeface="Arial" panose="020B0604020202020204" pitchFamily="34" charset="0"/>
              </a:rPr>
              <a:t>manufacturers. 11 countries </a:t>
            </a:r>
            <a:endParaRPr lang="en-US" sz="2400" dirty="0">
              <a:cs typeface="Arial" panose="020B0604020202020204" pitchFamily="34" charset="0"/>
            </a:endParaRPr>
          </a:p>
          <a:p>
            <a:pPr>
              <a:lnSpc>
                <a:spcPct val="150000"/>
              </a:lnSpc>
            </a:pPr>
            <a:r>
              <a:rPr lang="en-US" sz="2400" b="1" dirty="0" err="1" smtClean="0">
                <a:cs typeface="Arial" panose="020B0604020202020204" pitchFamily="34" charset="0"/>
              </a:rPr>
              <a:t>Colaborators</a:t>
            </a:r>
            <a:r>
              <a:rPr lang="en-US" sz="2400" dirty="0" smtClean="0">
                <a:cs typeface="Arial" panose="020B0604020202020204" pitchFamily="34" charset="0"/>
              </a:rPr>
              <a:t> - </a:t>
            </a:r>
            <a:r>
              <a:rPr lang="en-US" sz="2400" dirty="0" smtClean="0">
                <a:cs typeface="Arial" panose="020B0604020202020204" pitchFamily="34" charset="0"/>
              </a:rPr>
              <a:t>30</a:t>
            </a:r>
            <a:endParaRPr lang="en-AU" sz="2400" dirty="0" smtClean="0"/>
          </a:p>
          <a:p>
            <a:pPr marL="342900" indent="-342900">
              <a:buFont typeface="Arial" panose="020B0604020202020204" pitchFamily="34" charset="0"/>
              <a:buChar char="•"/>
            </a:pPr>
            <a:endParaRPr lang="en-AU" sz="2400" dirty="0" smtClean="0"/>
          </a:p>
          <a:p>
            <a:pPr marL="342900" indent="-342900">
              <a:buFont typeface="Arial" panose="020B0604020202020204" pitchFamily="34" charset="0"/>
              <a:buChar char="•"/>
            </a:pPr>
            <a:endParaRPr lang="en-AU" sz="2400" dirty="0" smtClean="0"/>
          </a:p>
          <a:p>
            <a:endParaRPr lang="en-AU" sz="2400" dirty="0" smtClean="0"/>
          </a:p>
          <a:p>
            <a:endParaRPr lang="en-AU" sz="2400" dirty="0" smtClean="0"/>
          </a:p>
          <a:p>
            <a:r>
              <a:rPr lang="en-AU" sz="2400" dirty="0" smtClean="0"/>
              <a:t> </a:t>
            </a:r>
            <a:endParaRPr lang="pt-PT"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spTree>
    <p:extLst>
      <p:ext uri="{BB962C8B-B14F-4D97-AF65-F5344CB8AC3E}">
        <p14:creationId xmlns:p14="http://schemas.microsoft.com/office/powerpoint/2010/main" val="140136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4</a:t>
            </a:fld>
            <a:endParaRPr lang="en-US" dirty="0"/>
          </a:p>
        </p:txBody>
      </p:sp>
      <p:sp>
        <p:nvSpPr>
          <p:cNvPr id="68610" name="Rectangle 2"/>
          <p:cNvSpPr>
            <a:spLocks noGrp="1" noChangeArrowheads="1"/>
          </p:cNvSpPr>
          <p:nvPr>
            <p:ph type="title"/>
          </p:nvPr>
        </p:nvSpPr>
        <p:spPr>
          <a:xfrm>
            <a:off x="159495" y="596572"/>
            <a:ext cx="4724400" cy="762000"/>
          </a:xfrm>
        </p:spPr>
        <p:txBody>
          <a:bodyPr>
            <a:normAutofit/>
          </a:bodyPr>
          <a:lstStyle/>
          <a:p>
            <a:r>
              <a:rPr lang="en-US" sz="3200" b="1" dirty="0" smtClean="0">
                <a:solidFill>
                  <a:srgbClr val="0066FF"/>
                </a:solidFill>
              </a:rPr>
              <a:t>Consortium</a:t>
            </a:r>
            <a:endParaRPr lang="en-US" sz="3200" b="1" dirty="0">
              <a:solidFill>
                <a:srgbClr val="0066FF"/>
              </a:solidFill>
            </a:endParaRPr>
          </a:p>
        </p:txBody>
      </p:sp>
      <p:pic>
        <p:nvPicPr>
          <p:cNvPr id="27" name="Image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5109" y="6081320"/>
            <a:ext cx="2903395" cy="446676"/>
          </a:xfrm>
          <a:prstGeom prst="rect">
            <a:avLst/>
          </a:prstGeom>
        </p:spPr>
      </p:pic>
      <p:pic>
        <p:nvPicPr>
          <p:cNvPr id="19"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cxnSp>
        <p:nvCxnSpPr>
          <p:cNvPr id="47" name="Conexão recta unidireccional 46"/>
          <p:cNvCxnSpPr>
            <a:stCxn id="34" idx="2"/>
          </p:cNvCxnSpPr>
          <p:nvPr/>
        </p:nvCxnSpPr>
        <p:spPr>
          <a:xfrm>
            <a:off x="1118926" y="2250143"/>
            <a:ext cx="3224474" cy="201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613" name="Grupo 68612"/>
          <p:cNvGrpSpPr/>
          <p:nvPr/>
        </p:nvGrpSpPr>
        <p:grpSpPr>
          <a:xfrm>
            <a:off x="387977" y="870702"/>
            <a:ext cx="8383777" cy="5812094"/>
            <a:chOff x="387977" y="870702"/>
            <a:chExt cx="8383777" cy="5812094"/>
          </a:xfrm>
        </p:grpSpPr>
        <p:pic>
          <p:nvPicPr>
            <p:cNvPr id="21" name="Picture 30" descr="Resultado de imagem para ip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10" y="4788552"/>
              <a:ext cx="996583" cy="484919"/>
            </a:xfrm>
            <a:prstGeom prst="rect">
              <a:avLst/>
            </a:prstGeom>
            <a:noFill/>
            <a:ln>
              <a:noFill/>
            </a:ln>
            <a:extLst/>
          </p:spPr>
        </p:pic>
        <p:pic>
          <p:nvPicPr>
            <p:cNvPr id="22" name="Image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79" y="2660015"/>
              <a:ext cx="918053" cy="1023084"/>
            </a:xfrm>
            <a:prstGeom prst="rect">
              <a:avLst/>
            </a:prstGeom>
          </p:spPr>
        </p:pic>
        <p:pic>
          <p:nvPicPr>
            <p:cNvPr id="23" name="Imagem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01" y="4310304"/>
              <a:ext cx="1441534" cy="466629"/>
            </a:xfrm>
            <a:prstGeom prst="rect">
              <a:avLst/>
            </a:prstGeom>
          </p:spPr>
        </p:pic>
        <p:pic>
          <p:nvPicPr>
            <p:cNvPr id="24" name="Imagem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8438" y="3507354"/>
              <a:ext cx="1807031" cy="663733"/>
            </a:xfrm>
            <a:prstGeom prst="rect">
              <a:avLst/>
            </a:prstGeom>
          </p:spPr>
        </p:pic>
        <p:pic>
          <p:nvPicPr>
            <p:cNvPr id="25" name="Imagem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2014" y="5067105"/>
              <a:ext cx="1610708" cy="839383"/>
            </a:xfrm>
            <a:prstGeom prst="rect">
              <a:avLst/>
            </a:prstGeom>
          </p:spPr>
        </p:pic>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6194" y="870702"/>
              <a:ext cx="1578800" cy="781736"/>
            </a:xfrm>
            <a:prstGeom prst="rect">
              <a:avLst/>
            </a:prstGeom>
          </p:spPr>
        </p:pic>
        <p:pic>
          <p:nvPicPr>
            <p:cNvPr id="28" name="Imagem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19888" y="919283"/>
              <a:ext cx="570368" cy="790519"/>
            </a:xfrm>
            <a:prstGeom prst="rect">
              <a:avLst/>
            </a:prstGeom>
          </p:spPr>
        </p:pic>
        <p:pic>
          <p:nvPicPr>
            <p:cNvPr id="29" name="Imagem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678" y="3839221"/>
              <a:ext cx="1593034" cy="471083"/>
            </a:xfrm>
            <a:prstGeom prst="rect">
              <a:avLst/>
            </a:prstGeom>
          </p:spPr>
        </p:pic>
        <p:pic>
          <p:nvPicPr>
            <p:cNvPr id="30" name="Imagem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38147" y="1347314"/>
              <a:ext cx="1207612" cy="724976"/>
            </a:xfrm>
            <a:prstGeom prst="rect">
              <a:avLst/>
            </a:prstGeom>
          </p:spPr>
        </p:pic>
        <p:pic>
          <p:nvPicPr>
            <p:cNvPr id="31" name="Imagem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37" y="5749537"/>
              <a:ext cx="1691896" cy="933259"/>
            </a:xfrm>
            <a:prstGeom prst="rect">
              <a:avLst/>
            </a:prstGeom>
          </p:spPr>
        </p:pic>
        <p:pic>
          <p:nvPicPr>
            <p:cNvPr id="32" name="Imagem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64929" y="872047"/>
              <a:ext cx="1080456" cy="893773"/>
            </a:xfrm>
            <a:prstGeom prst="rect">
              <a:avLst/>
            </a:prstGeom>
          </p:spPr>
        </p:pic>
        <p:pic>
          <p:nvPicPr>
            <p:cNvPr id="33" name="Imagem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22027" y="1211707"/>
              <a:ext cx="889527" cy="889527"/>
            </a:xfrm>
            <a:prstGeom prst="rect">
              <a:avLst/>
            </a:prstGeom>
          </p:spPr>
        </p:pic>
        <p:pic>
          <p:nvPicPr>
            <p:cNvPr id="34" name="Imagem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7977" y="1424757"/>
              <a:ext cx="1461897" cy="825386"/>
            </a:xfrm>
            <a:prstGeom prst="rect">
              <a:avLst/>
            </a:prstGeom>
          </p:spPr>
        </p:pic>
        <p:pic>
          <p:nvPicPr>
            <p:cNvPr id="35" name="Imagem 3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23489" y="2364820"/>
              <a:ext cx="1748265" cy="806737"/>
            </a:xfrm>
            <a:prstGeom prst="rect">
              <a:avLst/>
            </a:prstGeom>
          </p:spPr>
        </p:pic>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2758" y="1963767"/>
              <a:ext cx="4077426" cy="394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exão recta unidireccional 11"/>
            <p:cNvCxnSpPr>
              <a:stCxn id="31" idx="3"/>
            </p:cNvCxnSpPr>
            <p:nvPr/>
          </p:nvCxnSpPr>
          <p:spPr>
            <a:xfrm flipV="1">
              <a:off x="2456533" y="5514975"/>
              <a:ext cx="647698" cy="70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exão recta unidireccional 17"/>
            <p:cNvCxnSpPr>
              <a:stCxn id="32" idx="2"/>
            </p:cNvCxnSpPr>
            <p:nvPr/>
          </p:nvCxnSpPr>
          <p:spPr>
            <a:xfrm>
              <a:off x="3405157" y="1765820"/>
              <a:ext cx="938243" cy="2501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exão recta unidireccional 40"/>
            <p:cNvCxnSpPr>
              <a:stCxn id="26" idx="1"/>
            </p:cNvCxnSpPr>
            <p:nvPr/>
          </p:nvCxnSpPr>
          <p:spPr>
            <a:xfrm>
              <a:off x="4026194" y="1261570"/>
              <a:ext cx="555331" cy="2557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exão recta unidireccional 42"/>
            <p:cNvCxnSpPr>
              <a:stCxn id="28" idx="2"/>
            </p:cNvCxnSpPr>
            <p:nvPr/>
          </p:nvCxnSpPr>
          <p:spPr>
            <a:xfrm flipH="1">
              <a:off x="4938559" y="1709802"/>
              <a:ext cx="1166513" cy="1420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onexão recta unidireccional 50"/>
            <p:cNvCxnSpPr>
              <a:stCxn id="22" idx="3"/>
            </p:cNvCxnSpPr>
            <p:nvPr/>
          </p:nvCxnSpPr>
          <p:spPr>
            <a:xfrm>
              <a:off x="1351232" y="3171557"/>
              <a:ext cx="2523046" cy="903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onexão recta unidireccional 52"/>
            <p:cNvCxnSpPr>
              <a:stCxn id="29" idx="3"/>
            </p:cNvCxnSpPr>
            <p:nvPr/>
          </p:nvCxnSpPr>
          <p:spPr>
            <a:xfrm>
              <a:off x="2156712" y="4074763"/>
              <a:ext cx="1869482" cy="713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onexão recta unidireccional 54"/>
            <p:cNvCxnSpPr>
              <a:stCxn id="21" idx="3"/>
            </p:cNvCxnSpPr>
            <p:nvPr/>
          </p:nvCxnSpPr>
          <p:spPr>
            <a:xfrm>
              <a:off x="1699493" y="5031012"/>
              <a:ext cx="1391960" cy="48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exão recta unidireccional 56"/>
            <p:cNvCxnSpPr>
              <a:stCxn id="30" idx="1"/>
            </p:cNvCxnSpPr>
            <p:nvPr/>
          </p:nvCxnSpPr>
          <p:spPr>
            <a:xfrm flipH="1">
              <a:off x="4670323" y="1709802"/>
              <a:ext cx="2567824" cy="2600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Conexão recta unidireccional 58"/>
            <p:cNvCxnSpPr>
              <a:stCxn id="35" idx="1"/>
            </p:cNvCxnSpPr>
            <p:nvPr/>
          </p:nvCxnSpPr>
          <p:spPr>
            <a:xfrm flipH="1">
              <a:off x="4670323" y="2768189"/>
              <a:ext cx="2353166" cy="15421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exão recta unidireccional 60"/>
            <p:cNvCxnSpPr>
              <a:stCxn id="24" idx="1"/>
            </p:cNvCxnSpPr>
            <p:nvPr/>
          </p:nvCxnSpPr>
          <p:spPr>
            <a:xfrm flipH="1">
              <a:off x="5024284" y="3839221"/>
              <a:ext cx="1914154" cy="704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Conexão recta unidireccional 62"/>
            <p:cNvCxnSpPr>
              <a:stCxn id="23" idx="1"/>
            </p:cNvCxnSpPr>
            <p:nvPr/>
          </p:nvCxnSpPr>
          <p:spPr>
            <a:xfrm flipH="1">
              <a:off x="4491471" y="4543619"/>
              <a:ext cx="2545130" cy="244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609" name="Conexão recta unidireccional 68608"/>
            <p:cNvCxnSpPr>
              <a:stCxn id="25" idx="1"/>
            </p:cNvCxnSpPr>
            <p:nvPr/>
          </p:nvCxnSpPr>
          <p:spPr>
            <a:xfrm flipH="1">
              <a:off x="5604994" y="5486797"/>
              <a:ext cx="1347020" cy="28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612" name="Conexão recta unidireccional 68611"/>
            <p:cNvCxnSpPr>
              <a:stCxn id="33" idx="2"/>
            </p:cNvCxnSpPr>
            <p:nvPr/>
          </p:nvCxnSpPr>
          <p:spPr>
            <a:xfrm>
              <a:off x="2366791" y="2101234"/>
              <a:ext cx="1976609" cy="2165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073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5</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a:bodyPr>
          <a:lstStyle/>
          <a:p>
            <a:r>
              <a:rPr lang="en-US" sz="3200" b="1" dirty="0" smtClean="0">
                <a:solidFill>
                  <a:srgbClr val="0066FF"/>
                </a:solidFill>
              </a:rPr>
              <a:t>Overview</a:t>
            </a:r>
            <a:endParaRPr lang="en-US" sz="3200" b="1" dirty="0">
              <a:solidFill>
                <a:srgbClr val="0066FF"/>
              </a:solidFill>
            </a:endParaRPr>
          </a:p>
        </p:txBody>
      </p:sp>
      <p:sp>
        <p:nvSpPr>
          <p:cNvPr id="2" name="Rectângulo 1"/>
          <p:cNvSpPr/>
          <p:nvPr/>
        </p:nvSpPr>
        <p:spPr>
          <a:xfrm>
            <a:off x="248574" y="1433302"/>
            <a:ext cx="5323551" cy="4154984"/>
          </a:xfrm>
          <a:prstGeom prst="rect">
            <a:avLst/>
          </a:prstGeom>
        </p:spPr>
        <p:txBody>
          <a:bodyPr wrap="square">
            <a:spAutoFit/>
          </a:bodyPr>
          <a:lstStyle/>
          <a:p>
            <a:pPr algn="just">
              <a:buNone/>
            </a:pPr>
            <a:r>
              <a:rPr lang="en-GB" sz="2000" dirty="0"/>
              <a:t>This project aims to characterize and improve dosing accuracy of existing drug delivery devices and multi infusion systems and enable traceable measurements of their volume, flow rate, pressure and inline sensing operation at very low infusion rates:</a:t>
            </a:r>
          </a:p>
          <a:p>
            <a:pPr marL="444500" lvl="1" indent="-444500" algn="just">
              <a:lnSpc>
                <a:spcPct val="120000"/>
              </a:lnSpc>
              <a:buFont typeface="Wingdings" panose="05000000000000000000" pitchFamily="2" charset="2"/>
              <a:buChar char="ü"/>
            </a:pPr>
            <a:r>
              <a:rPr lang="en-GB" sz="2000" dirty="0"/>
              <a:t>by the development of </a:t>
            </a:r>
            <a:r>
              <a:rPr lang="en-GB" sz="2000" b="1" dirty="0"/>
              <a:t>new calibration methods </a:t>
            </a:r>
            <a:endParaRPr lang="en-GB" sz="2000" b="1" dirty="0" smtClean="0"/>
          </a:p>
          <a:p>
            <a:pPr marL="444500" lvl="1" indent="-444500" algn="just">
              <a:lnSpc>
                <a:spcPct val="120000"/>
              </a:lnSpc>
              <a:buFont typeface="Wingdings" panose="05000000000000000000" pitchFamily="2" charset="2"/>
              <a:buChar char="ü"/>
            </a:pPr>
            <a:endParaRPr lang="en-GB" sz="2000" b="1" dirty="0"/>
          </a:p>
          <a:p>
            <a:pPr marL="444500" lvl="1" indent="-444500" algn="just">
              <a:lnSpc>
                <a:spcPct val="120000"/>
              </a:lnSpc>
              <a:buFont typeface="Wingdings" panose="05000000000000000000" pitchFamily="2" charset="2"/>
              <a:buChar char="ü"/>
            </a:pPr>
            <a:r>
              <a:rPr lang="en-GB" sz="2000" dirty="0"/>
              <a:t>by </a:t>
            </a:r>
            <a:r>
              <a:rPr lang="en-GB" sz="2000" b="1" dirty="0"/>
              <a:t>expanding the existing metrological infrastructure</a:t>
            </a:r>
          </a:p>
          <a:p>
            <a:pPr marL="2087564" lvl="1" algn="just">
              <a:lnSpc>
                <a:spcPct val="120000"/>
              </a:lnSpc>
            </a:pPr>
            <a:endParaRPr lang="en-GB" sz="2000" dirty="0"/>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4438" y="2501378"/>
            <a:ext cx="2638052" cy="1368153"/>
          </a:xfrm>
          <a:prstGeom prst="rect">
            <a:avLst/>
          </a:prstGeom>
          <a:ln w="12700">
            <a:solidFill>
              <a:schemeClr val="tx1">
                <a:lumMod val="50000"/>
                <a:lumOff val="50000"/>
              </a:schemeClr>
            </a:solidFill>
          </a:ln>
        </p:spPr>
      </p:pic>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spTree>
    <p:extLst>
      <p:ext uri="{BB962C8B-B14F-4D97-AF65-F5344CB8AC3E}">
        <p14:creationId xmlns:p14="http://schemas.microsoft.com/office/powerpoint/2010/main" val="207164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6</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a:bodyPr>
          <a:lstStyle/>
          <a:p>
            <a:r>
              <a:rPr lang="en-US" sz="3200" b="1" dirty="0" smtClean="0">
                <a:solidFill>
                  <a:srgbClr val="0066FF"/>
                </a:solidFill>
              </a:rPr>
              <a:t>Overview</a:t>
            </a:r>
            <a:endParaRPr lang="en-US" sz="3200" b="1" dirty="0">
              <a:solidFill>
                <a:srgbClr val="0066FF"/>
              </a:solidFill>
            </a:endParaRPr>
          </a:p>
        </p:txBody>
      </p:sp>
      <p:sp>
        <p:nvSpPr>
          <p:cNvPr id="2" name="Rectângulo 1"/>
          <p:cNvSpPr/>
          <p:nvPr/>
        </p:nvSpPr>
        <p:spPr>
          <a:xfrm>
            <a:off x="248573" y="1433302"/>
            <a:ext cx="8123067" cy="1877437"/>
          </a:xfrm>
          <a:prstGeom prst="rect">
            <a:avLst/>
          </a:prstGeom>
        </p:spPr>
        <p:txBody>
          <a:bodyPr wrap="square">
            <a:spAutoFit/>
          </a:bodyPr>
          <a:lstStyle/>
          <a:p>
            <a:pPr algn="just">
              <a:buNone/>
            </a:pPr>
            <a:r>
              <a:rPr lang="en-GB" sz="2000" dirty="0" smtClean="0"/>
              <a:t>Additionally </a:t>
            </a:r>
            <a:r>
              <a:rPr lang="en-GB" sz="2000" dirty="0"/>
              <a:t>this project will </a:t>
            </a:r>
            <a:r>
              <a:rPr lang="en-US" sz="2000" dirty="0"/>
              <a:t>investigate: </a:t>
            </a:r>
          </a:p>
          <a:p>
            <a:pPr marL="0" lvl="1" algn="just">
              <a:lnSpc>
                <a:spcPct val="120000"/>
              </a:lnSpc>
              <a:buFont typeface="Wingdings" panose="05000000000000000000" pitchFamily="2" charset="2"/>
              <a:buChar char="Ø"/>
            </a:pPr>
            <a:r>
              <a:rPr lang="en-US" sz="2000" dirty="0"/>
              <a:t>the effects of </a:t>
            </a:r>
            <a:r>
              <a:rPr lang="en-US" sz="2000" b="1" dirty="0"/>
              <a:t>fast transient flows </a:t>
            </a:r>
            <a:r>
              <a:rPr lang="en-US" sz="2000" dirty="0"/>
              <a:t>on dosing response</a:t>
            </a:r>
            <a:endParaRPr lang="en-US" sz="2000" dirty="0">
              <a:solidFill>
                <a:srgbClr val="FF0000"/>
              </a:solidFill>
              <a:highlight>
                <a:srgbClr val="FFFF00"/>
              </a:highlight>
            </a:endParaRPr>
          </a:p>
          <a:p>
            <a:pPr marL="0" lvl="1" algn="just">
              <a:lnSpc>
                <a:spcPct val="120000"/>
              </a:lnSpc>
              <a:buFont typeface="Wingdings" panose="05000000000000000000" pitchFamily="2" charset="2"/>
              <a:buChar char="Ø"/>
            </a:pPr>
            <a:r>
              <a:rPr lang="en-US" sz="2000" dirty="0"/>
              <a:t>the </a:t>
            </a:r>
            <a:r>
              <a:rPr lang="en-US" sz="2000" b="1" dirty="0"/>
              <a:t>physical properties </a:t>
            </a:r>
            <a:r>
              <a:rPr lang="en-US" sz="2000" dirty="0"/>
              <a:t>of liquid mixtures used in infusion</a:t>
            </a:r>
          </a:p>
          <a:p>
            <a:pPr marL="0" lvl="1" algn="just">
              <a:lnSpc>
                <a:spcPct val="120000"/>
              </a:lnSpc>
              <a:buFont typeface="Wingdings" panose="05000000000000000000" pitchFamily="2" charset="2"/>
              <a:buChar char="Ø"/>
            </a:pPr>
            <a:r>
              <a:rPr lang="en-US" sz="2000" dirty="0"/>
              <a:t>the </a:t>
            </a:r>
            <a:r>
              <a:rPr lang="en-US" sz="2000" b="1" dirty="0"/>
              <a:t>occlusion phenomena </a:t>
            </a:r>
            <a:r>
              <a:rPr lang="en-US" sz="2000" dirty="0"/>
              <a:t>in multi-infusion </a:t>
            </a:r>
            <a:r>
              <a:rPr lang="en-US" sz="2000" dirty="0" smtClean="0"/>
              <a:t>systems</a:t>
            </a:r>
          </a:p>
          <a:p>
            <a:pPr marL="0" lvl="1" algn="just">
              <a:lnSpc>
                <a:spcPct val="120000"/>
              </a:lnSpc>
              <a:buFont typeface="Wingdings" panose="05000000000000000000" pitchFamily="2" charset="2"/>
              <a:buChar char="Ø"/>
            </a:pPr>
            <a:r>
              <a:rPr lang="en-US" sz="2000" dirty="0"/>
              <a:t>d</a:t>
            </a:r>
            <a:r>
              <a:rPr lang="en-US" sz="2000" dirty="0" smtClean="0"/>
              <a:t>evelopment of a new </a:t>
            </a:r>
            <a:r>
              <a:rPr lang="en-US" sz="2000" dirty="0" err="1" smtClean="0"/>
              <a:t>micropump</a:t>
            </a:r>
            <a:endParaRPr lang="en-US" sz="2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206" y="3793511"/>
            <a:ext cx="2953043" cy="1786172"/>
          </a:xfrm>
          <a:prstGeom prst="rect">
            <a:avLst/>
          </a:prstGeom>
          <a:ln w="12700">
            <a:solidFill>
              <a:schemeClr val="tx1">
                <a:lumMod val="50000"/>
                <a:lumOff val="50000"/>
              </a:schemeClr>
            </a:solidFill>
          </a:ln>
        </p:spPr>
      </p:pic>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786" y="4004553"/>
            <a:ext cx="1188133" cy="1364088"/>
          </a:xfrm>
          <a:prstGeom prst="rect">
            <a:avLst/>
          </a:prstGeom>
          <a:ln w="12700">
            <a:solidFill>
              <a:schemeClr val="tx1">
                <a:lumMod val="50000"/>
                <a:lumOff val="50000"/>
              </a:schemeClr>
            </a:solidFill>
          </a:ln>
        </p:spPr>
      </p:pic>
      <p:pic>
        <p:nvPicPr>
          <p:cNvPr id="10"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spTree>
    <p:extLst>
      <p:ext uri="{BB962C8B-B14F-4D97-AF65-F5344CB8AC3E}">
        <p14:creationId xmlns:p14="http://schemas.microsoft.com/office/powerpoint/2010/main" val="401515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7</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a:bodyPr>
          <a:lstStyle/>
          <a:p>
            <a:r>
              <a:rPr lang="en-US" sz="3200" b="1" dirty="0" smtClean="0">
                <a:solidFill>
                  <a:srgbClr val="0066FF"/>
                </a:solidFill>
              </a:rPr>
              <a:t>Needs and motivation</a:t>
            </a:r>
            <a:endParaRPr lang="en-US" sz="3200" b="1" dirty="0">
              <a:solidFill>
                <a:srgbClr val="0066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29917"/>
            <a:ext cx="1748901" cy="655432"/>
          </a:xfrm>
          <a:prstGeom prst="rect">
            <a:avLst/>
          </a:prstGeom>
        </p:spPr>
      </p:pic>
      <p:sp>
        <p:nvSpPr>
          <p:cNvPr id="14" name="Rounded Rectangle 853"/>
          <p:cNvSpPr/>
          <p:nvPr/>
        </p:nvSpPr>
        <p:spPr bwMode="auto">
          <a:xfrm>
            <a:off x="248575" y="1702195"/>
            <a:ext cx="8695400" cy="4822429"/>
          </a:xfrm>
          <a:prstGeom prst="roundRect">
            <a:avLst>
              <a:gd name="adj" fmla="val 5488"/>
            </a:avLst>
          </a:prstGeom>
          <a:solidFill>
            <a:schemeClr val="bg1"/>
          </a:solidFill>
          <a:ln w="38100">
            <a:solidFill>
              <a:srgbClr val="114981"/>
            </a:solidFill>
          </a:ln>
          <a:effectLst/>
          <a:extLst/>
        </p:spPr>
        <p:txBody>
          <a:bodyPr vert="horz" wrap="square" lIns="91440" tIns="45720" rIns="91440" bIns="45720" numCol="1" rtlCol="0" anchor="t" anchorCtr="0" compatLnSpc="1">
            <a:prstTxWarp prst="textNoShape">
              <a:avLst/>
            </a:prstTxWarp>
          </a:bodyPr>
          <a:lstStyle/>
          <a:p>
            <a:pPr marL="457200" indent="-457200" algn="just">
              <a:spcBef>
                <a:spcPts val="600"/>
              </a:spcBef>
              <a:buFont typeface="Wingdings" panose="05000000000000000000" pitchFamily="2" charset="2"/>
              <a:buChar char="Ø"/>
            </a:pPr>
            <a:r>
              <a:rPr lang="en-GB" sz="1600" b="1" dirty="0"/>
              <a:t>Infusion therapy  </a:t>
            </a:r>
            <a:r>
              <a:rPr lang="en-GB" sz="1600" dirty="0"/>
              <a:t>→  Main form of therapy in health care. </a:t>
            </a:r>
            <a:endParaRPr lang="en-GB" sz="1600" b="1" dirty="0"/>
          </a:p>
          <a:p>
            <a:pPr marL="457200" indent="-457200" algn="just">
              <a:spcBef>
                <a:spcPts val="600"/>
              </a:spcBef>
              <a:buFont typeface="Wingdings" panose="05000000000000000000" pitchFamily="2" charset="2"/>
              <a:buChar char="Ø"/>
            </a:pPr>
            <a:r>
              <a:rPr lang="en-GB" sz="1600" b="1" dirty="0"/>
              <a:t>Deviations</a:t>
            </a:r>
            <a:r>
              <a:rPr lang="en-GB" sz="1600" dirty="0"/>
              <a:t> in medication dose into the patient bloodstream</a:t>
            </a:r>
            <a:r>
              <a:rPr lang="en-GB" sz="1600" b="1" dirty="0"/>
              <a:t> </a:t>
            </a:r>
            <a:r>
              <a:rPr lang="en-GB" sz="1600" dirty="0"/>
              <a:t>have </a:t>
            </a:r>
            <a:r>
              <a:rPr lang="en-GB" sz="1600" b="1" dirty="0"/>
              <a:t>dramatic effects.</a:t>
            </a:r>
          </a:p>
          <a:p>
            <a:pPr marL="457200" indent="-457200" algn="just">
              <a:spcBef>
                <a:spcPts val="600"/>
              </a:spcBef>
              <a:buFont typeface="Wingdings" panose="05000000000000000000" pitchFamily="2" charset="2"/>
              <a:buChar char="Ø"/>
            </a:pPr>
            <a:r>
              <a:rPr lang="en-GB" sz="1600" dirty="0"/>
              <a:t>Wide range of applications (vasoactive drugs, multi-infusion therapy, pre-term babies therapy, organ-on-a-chip technology, etc.). </a:t>
            </a:r>
            <a:endParaRPr lang="en-GB" sz="1600" dirty="0"/>
          </a:p>
        </p:txBody>
      </p:sp>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725" y="1319718"/>
            <a:ext cx="764956" cy="764956"/>
          </a:xfrm>
          <a:prstGeom prst="rect">
            <a:avLst/>
          </a:prstGeom>
        </p:spPr>
      </p:pic>
      <p:sp>
        <p:nvSpPr>
          <p:cNvPr id="18" name="Rounded Rectangle 811">
            <a:extLst>
              <a:ext uri="{FF2B5EF4-FFF2-40B4-BE49-F238E27FC236}">
                <a16:creationId xmlns="" xmlns:a16="http://schemas.microsoft.com/office/drawing/2014/main" id="{EF14E8D3-75F1-4271-A6F7-74805C5736D8}"/>
              </a:ext>
            </a:extLst>
          </p:cNvPr>
          <p:cNvSpPr/>
          <p:nvPr/>
        </p:nvSpPr>
        <p:spPr bwMode="auto">
          <a:xfrm>
            <a:off x="1121152" y="3103716"/>
            <a:ext cx="7199576" cy="1037807"/>
          </a:xfrm>
          <a:prstGeom prst="roundRect">
            <a:avLst>
              <a:gd name="adj" fmla="val 5488"/>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None/>
              <a:tabLst/>
            </a:pPr>
            <a:r>
              <a:rPr lang="de-CH" sz="1600" dirty="0" smtClean="0"/>
              <a:t>Validated </a:t>
            </a:r>
            <a:r>
              <a:rPr lang="de-CH" sz="1600" dirty="0"/>
              <a:t>metrological infrastructure for traceable measurement and calibration</a:t>
            </a:r>
            <a:endParaRPr kumimoji="0" lang="de-CH" sz="1600" b="0" i="0" u="none" strike="noStrike" cap="none" normalizeH="0" baseline="0" dirty="0">
              <a:ln>
                <a:noFill/>
              </a:ln>
              <a:effectLst/>
            </a:endParaRPr>
          </a:p>
        </p:txBody>
      </p:sp>
      <p:sp>
        <p:nvSpPr>
          <p:cNvPr id="19" name="Rounded Rectangle 811">
            <a:extLst>
              <a:ext uri="{FF2B5EF4-FFF2-40B4-BE49-F238E27FC236}">
                <a16:creationId xmlns="" xmlns:a16="http://schemas.microsoft.com/office/drawing/2014/main" id="{D36BC2C0-49F7-46EA-B0D4-263B0C01CBCD}"/>
              </a:ext>
            </a:extLst>
          </p:cNvPr>
          <p:cNvSpPr/>
          <p:nvPr/>
        </p:nvSpPr>
        <p:spPr bwMode="auto">
          <a:xfrm>
            <a:off x="1879836" y="3658024"/>
            <a:ext cx="5682208" cy="1062245"/>
          </a:xfrm>
          <a:prstGeom prst="roundRect">
            <a:avLst>
              <a:gd name="adj" fmla="val 5488"/>
            </a:avLst>
          </a:prstGeom>
          <a:solidFill>
            <a:srgbClr val="114981"/>
          </a:solidFill>
          <a:ln>
            <a:noFill/>
          </a:ln>
          <a:effectLst/>
          <a:extLst/>
        </p:spPr>
        <p:txBody>
          <a:bodyPr vert="horz" wrap="square" lIns="91440" tIns="45720" rIns="91440" bIns="45720" numCol="2" spcCol="756000" rtlCol="0" anchor="t" anchorCtr="0" compatLnSpc="1">
            <a:prstTxWarp prst="textNoShape">
              <a:avLst/>
            </a:prstTxWarp>
          </a:bodyPr>
          <a:lstStyle/>
          <a:p>
            <a:pPr marL="457200" indent="-457200">
              <a:buFont typeface="Arial" panose="020B0604020202020204" pitchFamily="34" charset="0"/>
              <a:buChar char="•"/>
            </a:pPr>
            <a:r>
              <a:rPr lang="de-CH" sz="1600" dirty="0">
                <a:solidFill>
                  <a:schemeClr val="bg1"/>
                </a:solidFill>
              </a:rPr>
              <a:t>volume</a:t>
            </a:r>
          </a:p>
          <a:p>
            <a:pPr marL="457200" indent="-457200">
              <a:buFont typeface="Arial" panose="020B0604020202020204" pitchFamily="34" charset="0"/>
              <a:buChar char="•"/>
            </a:pPr>
            <a:r>
              <a:rPr lang="de-CH" sz="1600" dirty="0">
                <a:solidFill>
                  <a:schemeClr val="bg1"/>
                </a:solidFill>
              </a:rPr>
              <a:t>ultra-low flow rates (&lt; 100 </a:t>
            </a:r>
            <a:r>
              <a:rPr lang="de-CH" sz="1600" dirty="0" smtClean="0">
                <a:solidFill>
                  <a:schemeClr val="bg1"/>
                </a:solidFill>
              </a:rPr>
              <a:t>nL.min</a:t>
            </a:r>
            <a:r>
              <a:rPr lang="de-CH" sz="1600" baseline="30000" dirty="0" smtClean="0">
                <a:solidFill>
                  <a:schemeClr val="bg1"/>
                </a:solidFill>
              </a:rPr>
              <a:t>-1</a:t>
            </a:r>
            <a:r>
              <a:rPr lang="de-CH" sz="1600" dirty="0">
                <a:solidFill>
                  <a:schemeClr val="bg1"/>
                </a:solidFill>
              </a:rPr>
              <a:t>)</a:t>
            </a:r>
          </a:p>
          <a:p>
            <a:pPr marL="457200" indent="-457200">
              <a:buFont typeface="Arial" panose="020B0604020202020204" pitchFamily="34" charset="0"/>
              <a:buChar char="•"/>
            </a:pPr>
            <a:r>
              <a:rPr lang="de-CH" sz="1600" dirty="0">
                <a:solidFill>
                  <a:schemeClr val="bg1"/>
                </a:solidFill>
              </a:rPr>
              <a:t>pressure </a:t>
            </a:r>
          </a:p>
          <a:p>
            <a:pPr marL="457200" indent="-457200">
              <a:buFont typeface="Arial" panose="020B0604020202020204" pitchFamily="34" charset="0"/>
              <a:buChar char="•"/>
            </a:pPr>
            <a:r>
              <a:rPr lang="de-CH" sz="1600" dirty="0">
                <a:solidFill>
                  <a:schemeClr val="bg1"/>
                </a:solidFill>
              </a:rPr>
              <a:t>fast changing </a:t>
            </a:r>
            <a:r>
              <a:rPr lang="de-CH" sz="1600" dirty="0" smtClean="0">
                <a:solidFill>
                  <a:schemeClr val="bg1"/>
                </a:solidFill>
              </a:rPr>
              <a:t>flow rate</a:t>
            </a:r>
          </a:p>
          <a:p>
            <a:pPr marL="457200" indent="-457200">
              <a:buFont typeface="Arial" panose="020B0604020202020204" pitchFamily="34" charset="0"/>
              <a:buChar char="•"/>
            </a:pPr>
            <a:r>
              <a:rPr lang="de-CH" sz="1600" dirty="0" smtClean="0">
                <a:solidFill>
                  <a:schemeClr val="bg1"/>
                </a:solidFill>
              </a:rPr>
              <a:t> physical </a:t>
            </a:r>
            <a:r>
              <a:rPr lang="de-CH" sz="1600" dirty="0">
                <a:solidFill>
                  <a:schemeClr val="bg1"/>
                </a:solidFill>
              </a:rPr>
              <a:t>properties of mixtures</a:t>
            </a:r>
          </a:p>
          <a:p>
            <a:pPr marL="457200" indent="-457200">
              <a:buFont typeface="Arial" panose="020B0604020202020204" pitchFamily="34" charset="0"/>
              <a:buChar char="•"/>
            </a:pPr>
            <a:r>
              <a:rPr lang="de-CH" sz="1600" dirty="0">
                <a:solidFill>
                  <a:schemeClr val="bg1"/>
                </a:solidFill>
              </a:rPr>
              <a:t>occlusion phenomena</a:t>
            </a:r>
            <a:endParaRPr kumimoji="0" lang="de-CH" sz="1600" b="0" i="0" u="none" strike="noStrike" cap="none" normalizeH="0" baseline="0" dirty="0">
              <a:ln>
                <a:noFill/>
              </a:ln>
              <a:solidFill>
                <a:schemeClr val="bg1"/>
              </a:solidFill>
              <a:effectLst/>
            </a:endParaRPr>
          </a:p>
        </p:txBody>
      </p:sp>
      <p:sp>
        <p:nvSpPr>
          <p:cNvPr id="20" name="Rounded Rectangle 811">
            <a:extLst>
              <a:ext uri="{FF2B5EF4-FFF2-40B4-BE49-F238E27FC236}">
                <a16:creationId xmlns="" xmlns:a16="http://schemas.microsoft.com/office/drawing/2014/main" id="{BCD6D472-A9BF-4148-BFD0-E46A79D8A044}"/>
              </a:ext>
            </a:extLst>
          </p:cNvPr>
          <p:cNvSpPr/>
          <p:nvPr/>
        </p:nvSpPr>
        <p:spPr bwMode="auto">
          <a:xfrm>
            <a:off x="2526490" y="4758369"/>
            <a:ext cx="4484541" cy="298605"/>
          </a:xfrm>
          <a:prstGeom prst="roundRect">
            <a:avLst>
              <a:gd name="adj" fmla="val 5488"/>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None/>
              <a:tabLst/>
            </a:pPr>
            <a:r>
              <a:rPr lang="de-CH" sz="1600" b="1" dirty="0">
                <a:solidFill>
                  <a:srgbClr val="01A7E1"/>
                </a:solidFill>
              </a:rPr>
              <a:t>C</a:t>
            </a:r>
            <a:r>
              <a:rPr kumimoji="0" lang="de-CH" sz="1600" b="1" i="0" u="none" strike="noStrike" cap="none" normalizeH="0" baseline="0" dirty="0" smtClean="0">
                <a:ln>
                  <a:noFill/>
                </a:ln>
                <a:solidFill>
                  <a:srgbClr val="01A7E1"/>
                </a:solidFill>
                <a:effectLst/>
              </a:rPr>
              <a:t>rucial </a:t>
            </a:r>
            <a:r>
              <a:rPr kumimoji="0" lang="de-CH" sz="1600" b="1" i="0" u="none" strike="noStrike" cap="none" normalizeH="0" baseline="0" dirty="0">
                <a:ln>
                  <a:noFill/>
                </a:ln>
                <a:solidFill>
                  <a:srgbClr val="01A7E1"/>
                </a:solidFill>
                <a:effectLst/>
              </a:rPr>
              <a:t>for patient</a:t>
            </a:r>
            <a:r>
              <a:rPr kumimoji="0" lang="de-CH" sz="1600" b="1" i="0" u="none" strike="noStrike" cap="none" normalizeH="0" dirty="0">
                <a:ln>
                  <a:noFill/>
                </a:ln>
                <a:solidFill>
                  <a:srgbClr val="01A7E1"/>
                </a:solidFill>
                <a:effectLst/>
              </a:rPr>
              <a:t> safety  and to advances </a:t>
            </a:r>
            <a:r>
              <a:rPr kumimoji="0" lang="de-CH" sz="1600" b="1" i="0" u="none" strike="noStrike" cap="none" normalizeH="0" dirty="0" smtClean="0">
                <a:ln>
                  <a:noFill/>
                </a:ln>
                <a:solidFill>
                  <a:srgbClr val="01A7E1"/>
                </a:solidFill>
                <a:effectLst/>
              </a:rPr>
              <a:t>in:</a:t>
            </a:r>
            <a:endParaRPr kumimoji="0" lang="de-CH" sz="1600" b="1" i="0" u="none" strike="noStrike" cap="none" normalizeH="0" baseline="0" dirty="0">
              <a:ln>
                <a:noFill/>
              </a:ln>
              <a:solidFill>
                <a:srgbClr val="01A7E1"/>
              </a:solidFill>
              <a:effectLst/>
            </a:endParaRPr>
          </a:p>
        </p:txBody>
      </p:sp>
      <p:sp>
        <p:nvSpPr>
          <p:cNvPr id="21" name="Rounded Rectangle 811">
            <a:extLst>
              <a:ext uri="{FF2B5EF4-FFF2-40B4-BE49-F238E27FC236}">
                <a16:creationId xmlns="" xmlns:a16="http://schemas.microsoft.com/office/drawing/2014/main" id="{88AC44DC-5072-4323-BAFA-DB58684F5B79}"/>
              </a:ext>
            </a:extLst>
          </p:cNvPr>
          <p:cNvSpPr/>
          <p:nvPr/>
        </p:nvSpPr>
        <p:spPr bwMode="auto">
          <a:xfrm>
            <a:off x="1879835" y="5124449"/>
            <a:ext cx="5682209" cy="1114083"/>
          </a:xfrm>
          <a:prstGeom prst="roundRect">
            <a:avLst>
              <a:gd name="adj" fmla="val 5488"/>
            </a:avLst>
          </a:prstGeom>
          <a:solidFill>
            <a:srgbClr val="114981"/>
          </a:solidFill>
          <a:ln>
            <a:noFill/>
          </a:ln>
          <a:effectLst/>
          <a:extLst/>
        </p:spPr>
        <p:txBody>
          <a:bodyPr vert="horz" wrap="square" lIns="91440" tIns="45720" rIns="91440" bIns="45720" numCol="1" rtlCol="0" anchor="t" anchorCtr="0" compatLnSpc="1">
            <a:prstTxWarp prst="textNoShape">
              <a:avLst/>
            </a:prstTxWarp>
          </a:bodyPr>
          <a:lstStyle/>
          <a:p>
            <a:pPr marL="457200" indent="-457200">
              <a:buFont typeface="Wingdings" panose="05000000000000000000" pitchFamily="2" charset="2"/>
              <a:buChar char="ü"/>
            </a:pPr>
            <a:r>
              <a:rPr lang="de-CH" sz="1600" dirty="0">
                <a:solidFill>
                  <a:schemeClr val="bg1"/>
                </a:solidFill>
              </a:rPr>
              <a:t>microfluidics and organ-on-a-chip  faithfull reproduction of multi-organ functions</a:t>
            </a:r>
            <a:endParaRPr kumimoji="0" lang="de-CH" sz="1600" i="0" u="none" strike="noStrike" cap="none" normalizeH="0" baseline="0" dirty="0">
              <a:ln>
                <a:noFill/>
              </a:ln>
              <a:solidFill>
                <a:schemeClr val="bg1"/>
              </a:solidFill>
              <a:effectLst/>
              <a:latin typeface="Calibri" pitchFamily="34" charset="0"/>
            </a:endParaRPr>
          </a:p>
          <a:p>
            <a:pPr marL="457200" indent="-457200">
              <a:buFont typeface="Wingdings" panose="05000000000000000000" pitchFamily="2" charset="2"/>
              <a:buChar char="ü"/>
            </a:pPr>
            <a:r>
              <a:rPr lang="de-CH" sz="1600" dirty="0" smtClean="0">
                <a:solidFill>
                  <a:schemeClr val="bg1"/>
                </a:solidFill>
              </a:rPr>
              <a:t>reproducibility </a:t>
            </a:r>
            <a:r>
              <a:rPr lang="de-CH" sz="1600" dirty="0">
                <a:solidFill>
                  <a:schemeClr val="bg1"/>
                </a:solidFill>
              </a:rPr>
              <a:t>and accuracy of multi-infusion therapies</a:t>
            </a:r>
          </a:p>
          <a:p>
            <a:pPr marL="457200" indent="-457200">
              <a:buFont typeface="Wingdings" panose="05000000000000000000" pitchFamily="2" charset="2"/>
              <a:buChar char="ü"/>
            </a:pPr>
            <a:r>
              <a:rPr lang="de-CH" sz="1600" dirty="0">
                <a:solidFill>
                  <a:schemeClr val="bg1"/>
                </a:solidFill>
              </a:rPr>
              <a:t>reliability of drug delivery devices</a:t>
            </a:r>
          </a:p>
          <a:p>
            <a:pPr algn="ctr">
              <a:buNone/>
            </a:pPr>
            <a:endParaRPr kumimoji="0" lang="de-CH" sz="1600" i="0" u="none" strike="noStrike" cap="none" normalizeH="0" baseline="0" dirty="0">
              <a:ln>
                <a:noFill/>
              </a:ln>
              <a:solidFill>
                <a:schemeClr val="bg1"/>
              </a:solidFill>
              <a:effectLst/>
              <a:latin typeface="Calibri" pitchFamily="34" charset="0"/>
            </a:endParaRPr>
          </a:p>
          <a:p>
            <a:pPr algn="ctr">
              <a:buNone/>
            </a:pPr>
            <a:endParaRPr kumimoji="0" lang="de-CH" sz="1600" i="0" u="none" strike="noStrike" cap="none" normalizeH="0" baseline="0" dirty="0">
              <a:ln>
                <a:noFill/>
              </a:ln>
              <a:solidFill>
                <a:schemeClr val="bg1"/>
              </a:solidFill>
              <a:effectLst/>
              <a:latin typeface="Calibri" pitchFamily="34" charset="0"/>
            </a:endParaRPr>
          </a:p>
        </p:txBody>
      </p:sp>
      <p:sp>
        <p:nvSpPr>
          <p:cNvPr id="22" name="Isosceles Triangle 39">
            <a:extLst>
              <a:ext uri="{FF2B5EF4-FFF2-40B4-BE49-F238E27FC236}">
                <a16:creationId xmlns="" xmlns:a16="http://schemas.microsoft.com/office/drawing/2014/main" id="{AE48A330-6733-44B6-8833-7A7641572E11}"/>
              </a:ext>
            </a:extLst>
          </p:cNvPr>
          <p:cNvSpPr/>
          <p:nvPr/>
        </p:nvSpPr>
        <p:spPr>
          <a:xfrm flipV="1">
            <a:off x="1447799" y="3437214"/>
            <a:ext cx="6641925" cy="185405"/>
          </a:xfrm>
          <a:prstGeom prst="triangle">
            <a:avLst/>
          </a:prstGeom>
          <a:solidFill>
            <a:srgbClr val="114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320770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8</a:t>
            </a:fld>
            <a:endParaRPr lang="en-US" dirty="0"/>
          </a:p>
        </p:txBody>
      </p:sp>
      <p:sp>
        <p:nvSpPr>
          <p:cNvPr id="68610" name="Rectangle 2"/>
          <p:cNvSpPr>
            <a:spLocks noGrp="1" noChangeArrowheads="1"/>
          </p:cNvSpPr>
          <p:nvPr>
            <p:ph type="title"/>
          </p:nvPr>
        </p:nvSpPr>
        <p:spPr>
          <a:xfrm>
            <a:off x="167548" y="603992"/>
            <a:ext cx="7164583" cy="762000"/>
          </a:xfrm>
        </p:spPr>
        <p:txBody>
          <a:bodyPr>
            <a:normAutofit/>
          </a:bodyPr>
          <a:lstStyle/>
          <a:p>
            <a:r>
              <a:rPr lang="en-US" sz="3200" b="1" dirty="0" smtClean="0">
                <a:solidFill>
                  <a:srgbClr val="0066FF"/>
                </a:solidFill>
              </a:rPr>
              <a:t>Work Packages</a:t>
            </a:r>
            <a:endParaRPr lang="en-US" sz="3200" b="1" dirty="0">
              <a:solidFill>
                <a:srgbClr val="0066FF"/>
              </a:solidFill>
            </a:endParaRPr>
          </a:p>
        </p:txBody>
      </p:sp>
      <p:sp>
        <p:nvSpPr>
          <p:cNvPr id="4" name="Rectângulo 3"/>
          <p:cNvSpPr/>
          <p:nvPr/>
        </p:nvSpPr>
        <p:spPr>
          <a:xfrm>
            <a:off x="311679" y="1468421"/>
            <a:ext cx="8205000" cy="400110"/>
          </a:xfrm>
          <a:prstGeom prst="rect">
            <a:avLst/>
          </a:prstGeom>
        </p:spPr>
        <p:txBody>
          <a:bodyPr wrap="square">
            <a:spAutoFit/>
          </a:bodyPr>
          <a:lstStyle/>
          <a:p>
            <a:r>
              <a:rPr lang="en-AU" sz="2000" dirty="0" smtClean="0"/>
              <a:t> </a:t>
            </a:r>
            <a:endParaRPr lang="pt-PT" sz="2000" dirty="0"/>
          </a:p>
        </p:txBody>
      </p:sp>
      <p:grpSp>
        <p:nvGrpSpPr>
          <p:cNvPr id="6" name="Group 58">
            <a:extLst>
              <a:ext uri="{FF2B5EF4-FFF2-40B4-BE49-F238E27FC236}">
                <a16:creationId xmlns:a16="http://schemas.microsoft.com/office/drawing/2014/main" xmlns="" id="{C86EC387-1C67-41FD-9B71-18467A4197F7}"/>
              </a:ext>
            </a:extLst>
          </p:cNvPr>
          <p:cNvGrpSpPr/>
          <p:nvPr/>
        </p:nvGrpSpPr>
        <p:grpSpPr>
          <a:xfrm>
            <a:off x="311679" y="1345312"/>
            <a:ext cx="8356071" cy="4558341"/>
            <a:chOff x="343307" y="19043156"/>
            <a:chExt cx="12213601" cy="7084471"/>
          </a:xfrm>
        </p:grpSpPr>
        <p:grpSp>
          <p:nvGrpSpPr>
            <p:cNvPr id="7" name="Group 46">
              <a:extLst>
                <a:ext uri="{FF2B5EF4-FFF2-40B4-BE49-F238E27FC236}">
                  <a16:creationId xmlns:a16="http://schemas.microsoft.com/office/drawing/2014/main" xmlns="" id="{669224A9-FB68-4AFE-9FE9-8BFCD2D8819E}"/>
                </a:ext>
              </a:extLst>
            </p:cNvPr>
            <p:cNvGrpSpPr/>
            <p:nvPr/>
          </p:nvGrpSpPr>
          <p:grpSpPr>
            <a:xfrm>
              <a:off x="343307" y="19043156"/>
              <a:ext cx="12213601" cy="7084471"/>
              <a:chOff x="343307" y="19043156"/>
              <a:chExt cx="12213601" cy="7084471"/>
            </a:xfrm>
          </p:grpSpPr>
          <p:sp>
            <p:nvSpPr>
              <p:cNvPr id="10" name="Rounded Rectangle 831"/>
              <p:cNvSpPr/>
              <p:nvPr/>
            </p:nvSpPr>
            <p:spPr bwMode="auto">
              <a:xfrm>
                <a:off x="343307" y="19647627"/>
                <a:ext cx="12213601" cy="6480000"/>
              </a:xfrm>
              <a:prstGeom prst="roundRect">
                <a:avLst>
                  <a:gd name="adj" fmla="val 5488"/>
                </a:avLst>
              </a:prstGeom>
              <a:solidFill>
                <a:schemeClr val="bg1"/>
              </a:solidFill>
              <a:ln w="38100">
                <a:solidFill>
                  <a:srgbClr val="114981"/>
                </a:solidFill>
              </a:ln>
              <a:effectLst/>
              <a:extLst/>
            </p:spPr>
            <p:txBody>
              <a:bodyPr vert="horz" wrap="square" lIns="91440" tIns="45720" rIns="91440" bIns="45720" numCol="1" rtlCol="0" anchor="t" anchorCtr="0" compatLnSpc="1">
                <a:prstTxWarp prst="textNoShape">
                  <a:avLst/>
                </a:prstTxWarp>
              </a:bodyPr>
              <a:lstStyle/>
              <a:p>
                <a:pPr>
                  <a:buNone/>
                </a:pPr>
                <a:endParaRPr lang="en-US" b="1" dirty="0">
                  <a:solidFill>
                    <a:srgbClr val="01A7E1"/>
                  </a:solidFill>
                  <a:cs typeface="Arial" panose="020B0604020202020204" pitchFamily="34" charset="0"/>
                </a:endParaRPr>
              </a:p>
              <a:p>
                <a:pPr>
                  <a:buNone/>
                </a:pPr>
                <a:r>
                  <a:rPr lang="en-US" b="1" dirty="0">
                    <a:solidFill>
                      <a:srgbClr val="01A7E1"/>
                    </a:solidFill>
                    <a:cs typeface="Arial" panose="020B0604020202020204" pitchFamily="34" charset="0"/>
                  </a:rPr>
                  <a:t>Development of metrology </a:t>
                </a:r>
                <a:r>
                  <a:rPr lang="en-US" b="1" dirty="0" smtClean="0">
                    <a:solidFill>
                      <a:srgbClr val="01A7E1"/>
                    </a:solidFill>
                    <a:cs typeface="Arial" panose="020B0604020202020204" pitchFamily="34" charset="0"/>
                  </a:rPr>
                  <a:t>infrastructure </a:t>
                </a:r>
                <a:r>
                  <a:rPr lang="en-US" b="1" dirty="0">
                    <a:solidFill>
                      <a:srgbClr val="01A7E1"/>
                    </a:solidFill>
                    <a:cs typeface="Arial" panose="020B0604020202020204" pitchFamily="34" charset="0"/>
                  </a:rPr>
                  <a:t>for ultra-low flow rates</a:t>
                </a:r>
              </a:p>
              <a:p>
                <a:pPr marL="457200" indent="-457200">
                  <a:buFontTx/>
                  <a:buChar char="-"/>
                </a:pPr>
                <a:endParaRPr lang="en-US" dirty="0">
                  <a:solidFill>
                    <a:schemeClr val="tx1"/>
                  </a:solidFill>
                  <a:cs typeface="Arial" panose="020B0604020202020204" pitchFamily="34" charset="0"/>
                </a:endParaRPr>
              </a:p>
              <a:p>
                <a:pPr marL="457200" indent="-457200" algn="just">
                  <a:buFont typeface="Wingdings" panose="05000000000000000000" pitchFamily="2" charset="2"/>
                  <a:buChar char="Ø"/>
                </a:pPr>
                <a:r>
                  <a:rPr lang="en-US" dirty="0">
                    <a:solidFill>
                      <a:schemeClr val="tx1"/>
                    </a:solidFill>
                    <a:cs typeface="Arial" panose="020B0604020202020204" pitchFamily="34" charset="0"/>
                  </a:rPr>
                  <a:t>Upgrade existing flow facilities and/or develop new techniques for measurement of </a:t>
                </a:r>
                <a:r>
                  <a:rPr lang="en-US" b="1" dirty="0">
                    <a:solidFill>
                      <a:schemeClr val="tx1"/>
                    </a:solidFill>
                    <a:cs typeface="Arial" panose="020B0604020202020204" pitchFamily="34" charset="0"/>
                  </a:rPr>
                  <a:t>flow rates down to </a:t>
                </a:r>
                <a:r>
                  <a:rPr lang="en-US" b="1" dirty="0" smtClean="0">
                    <a:solidFill>
                      <a:schemeClr val="tx1"/>
                    </a:solidFill>
                    <a:cs typeface="Arial" panose="020B0604020202020204" pitchFamily="34" charset="0"/>
                  </a:rPr>
                  <a:t>5 nL.min</a:t>
                </a:r>
                <a:r>
                  <a:rPr lang="en-US" b="1" baseline="30000" dirty="0" smtClean="0">
                    <a:solidFill>
                      <a:schemeClr val="tx1"/>
                    </a:solidFill>
                    <a:cs typeface="Arial" panose="020B0604020202020204" pitchFamily="34" charset="0"/>
                  </a:rPr>
                  <a:t>-1</a:t>
                </a:r>
                <a:r>
                  <a:rPr lang="en-US" b="1" dirty="0" smtClean="0">
                    <a:solidFill>
                      <a:schemeClr val="tx1"/>
                    </a:solidFill>
                    <a:cs typeface="Arial" panose="020B0604020202020204" pitchFamily="34" charset="0"/>
                  </a:rPr>
                  <a:t> </a:t>
                </a:r>
                <a:r>
                  <a:rPr lang="en-US" dirty="0">
                    <a:solidFill>
                      <a:schemeClr val="tx1"/>
                    </a:solidFill>
                    <a:cs typeface="Arial" panose="020B0604020202020204" pitchFamily="34" charset="0"/>
                  </a:rPr>
                  <a:t>for steady </a:t>
                </a:r>
                <a:r>
                  <a:rPr lang="en-US" dirty="0">
                    <a:cs typeface="Arial" panose="020B0604020202020204" pitchFamily="34" charset="0"/>
                  </a:rPr>
                  <a:t>and</a:t>
                </a:r>
                <a:r>
                  <a:rPr lang="en-US" dirty="0">
                    <a:solidFill>
                      <a:schemeClr val="tx1"/>
                    </a:solidFill>
                    <a:cs typeface="Arial" panose="020B0604020202020204" pitchFamily="34" charset="0"/>
                  </a:rPr>
                  <a:t> fast transient </a:t>
                </a:r>
                <a:r>
                  <a:rPr lang="en-US" dirty="0" smtClean="0">
                    <a:solidFill>
                      <a:schemeClr val="tx1"/>
                    </a:solidFill>
                    <a:cs typeface="Arial" panose="020B0604020202020204" pitchFamily="34" charset="0"/>
                  </a:rPr>
                  <a:t>flows</a:t>
                </a:r>
                <a:r>
                  <a:rPr lang="en-US" dirty="0" smtClean="0">
                    <a:solidFill>
                      <a:schemeClr val="tx1"/>
                    </a:solidFill>
                    <a:cs typeface="Arial" panose="020B0604020202020204" pitchFamily="34" charset="0"/>
                  </a:rPr>
                  <a:t>.</a:t>
                </a:r>
              </a:p>
              <a:p>
                <a:pPr algn="just"/>
                <a:endParaRPr lang="en-US" dirty="0">
                  <a:solidFill>
                    <a:schemeClr val="tx1"/>
                  </a:solidFill>
                  <a:cs typeface="Arial" panose="020B0604020202020204" pitchFamily="34" charset="0"/>
                </a:endParaRPr>
              </a:p>
              <a:p>
                <a:pPr marL="457200" indent="-457200" algn="just">
                  <a:buFont typeface="Wingdings" panose="05000000000000000000" pitchFamily="2" charset="2"/>
                  <a:buChar char="Ø"/>
                </a:pPr>
                <a:r>
                  <a:rPr lang="en-US" dirty="0" smtClean="0">
                    <a:solidFill>
                      <a:schemeClr val="tx1"/>
                    </a:solidFill>
                    <a:cs typeface="Arial" panose="020B0604020202020204" pitchFamily="34" charset="0"/>
                  </a:rPr>
                  <a:t>Establish </a:t>
                </a:r>
                <a:r>
                  <a:rPr lang="en-US" dirty="0">
                    <a:solidFill>
                      <a:schemeClr val="tx1"/>
                    </a:solidFill>
                    <a:cs typeface="Arial" panose="020B0604020202020204" pitchFamily="34" charset="0"/>
                  </a:rPr>
                  <a:t>robust and realistic </a:t>
                </a:r>
                <a:r>
                  <a:rPr lang="en-US" b="1" dirty="0">
                    <a:solidFill>
                      <a:schemeClr val="tx1"/>
                    </a:solidFill>
                    <a:cs typeface="Arial" panose="020B0604020202020204" pitchFamily="34" charset="0"/>
                  </a:rPr>
                  <a:t>uncertainty budgets</a:t>
                </a:r>
                <a:r>
                  <a:rPr lang="en-US" dirty="0">
                    <a:solidFill>
                      <a:schemeClr val="tx1"/>
                    </a:solidFill>
                    <a:cs typeface="Arial" panose="020B0604020202020204" pitchFamily="34" charset="0"/>
                  </a:rPr>
                  <a:t>. Target uncertainties at </a:t>
                </a:r>
                <a:r>
                  <a:rPr lang="en-US" dirty="0" smtClean="0">
                    <a:solidFill>
                      <a:schemeClr val="tx1"/>
                    </a:solidFill>
                    <a:cs typeface="Arial" panose="020B0604020202020204" pitchFamily="34" charset="0"/>
                  </a:rPr>
                  <a:t>1 % </a:t>
                </a:r>
                <a:r>
                  <a:rPr lang="en-US" dirty="0">
                    <a:solidFill>
                      <a:schemeClr val="tx1"/>
                    </a:solidFill>
                    <a:cs typeface="Arial" panose="020B0604020202020204" pitchFamily="34" charset="0"/>
                  </a:rPr>
                  <a:t>(</a:t>
                </a:r>
                <a:r>
                  <a:rPr lang="en-US" i="1" dirty="0">
                    <a:solidFill>
                      <a:schemeClr val="tx1"/>
                    </a:solidFill>
                    <a:cs typeface="Arial" panose="020B0604020202020204" pitchFamily="34" charset="0"/>
                  </a:rPr>
                  <a:t>k</a:t>
                </a:r>
                <a:r>
                  <a:rPr lang="en-US" dirty="0">
                    <a:solidFill>
                      <a:schemeClr val="tx1"/>
                    </a:solidFill>
                    <a:cs typeface="Arial" panose="020B0604020202020204" pitchFamily="34" charset="0"/>
                  </a:rPr>
                  <a:t> = 2) for steady flows and </a:t>
                </a:r>
                <a:r>
                  <a:rPr lang="en-US" dirty="0" smtClean="0">
                    <a:solidFill>
                      <a:schemeClr val="tx1"/>
                    </a:solidFill>
                    <a:cs typeface="Arial" panose="020B0604020202020204" pitchFamily="34" charset="0"/>
                  </a:rPr>
                  <a:t>2 % </a:t>
                </a:r>
                <a:r>
                  <a:rPr lang="en-US" dirty="0">
                    <a:solidFill>
                      <a:schemeClr val="tx1"/>
                    </a:solidFill>
                    <a:cs typeface="Arial" panose="020B0604020202020204" pitchFamily="34" charset="0"/>
                  </a:rPr>
                  <a:t>(</a:t>
                </a:r>
                <a:r>
                  <a:rPr lang="en-US" i="1" dirty="0">
                    <a:solidFill>
                      <a:schemeClr val="tx1"/>
                    </a:solidFill>
                    <a:cs typeface="Arial" panose="020B0604020202020204" pitchFamily="34" charset="0"/>
                  </a:rPr>
                  <a:t>k </a:t>
                </a:r>
                <a:r>
                  <a:rPr lang="en-US" dirty="0">
                    <a:solidFill>
                      <a:schemeClr val="tx1"/>
                    </a:solidFill>
                    <a:cs typeface="Arial" panose="020B0604020202020204" pitchFamily="34" charset="0"/>
                  </a:rPr>
                  <a:t>= 2) for fast transient </a:t>
                </a:r>
                <a:r>
                  <a:rPr lang="en-US" dirty="0" smtClean="0">
                    <a:solidFill>
                      <a:schemeClr val="tx1"/>
                    </a:solidFill>
                    <a:cs typeface="Arial" panose="020B0604020202020204" pitchFamily="34" charset="0"/>
                  </a:rPr>
                  <a:t>flows</a:t>
                </a:r>
                <a:r>
                  <a:rPr lang="en-US" dirty="0" smtClean="0">
                    <a:solidFill>
                      <a:schemeClr val="tx1"/>
                    </a:solidFill>
                    <a:cs typeface="Arial" panose="020B0604020202020204" pitchFamily="34" charset="0"/>
                  </a:rPr>
                  <a:t>.</a:t>
                </a:r>
              </a:p>
              <a:p>
                <a:pPr algn="just"/>
                <a:endParaRPr lang="en-US" dirty="0">
                  <a:solidFill>
                    <a:schemeClr val="tx1"/>
                  </a:solidFill>
                  <a:cs typeface="Arial" panose="020B0604020202020204" pitchFamily="34" charset="0"/>
                </a:endParaRPr>
              </a:p>
              <a:p>
                <a:pPr marL="457200" indent="-457200" algn="just">
                  <a:buFont typeface="Wingdings" panose="05000000000000000000" pitchFamily="2" charset="2"/>
                  <a:buChar char="Ø"/>
                </a:pPr>
                <a:r>
                  <a:rPr lang="en-US" b="1" dirty="0">
                    <a:solidFill>
                      <a:schemeClr val="tx1"/>
                    </a:solidFill>
                    <a:cs typeface="Arial" panose="020B0604020202020204" pitchFamily="34" charset="0"/>
                  </a:rPr>
                  <a:t>Validate primary standards</a:t>
                </a:r>
                <a:r>
                  <a:rPr lang="en-US" dirty="0">
                    <a:solidFill>
                      <a:schemeClr val="tx1"/>
                    </a:solidFill>
                    <a:cs typeface="Arial" panose="020B0604020202020204" pitchFamily="34" charset="0"/>
                  </a:rPr>
                  <a:t>, needed for the characterization of </a:t>
                </a:r>
                <a:r>
                  <a:rPr lang="en-GB" dirty="0"/>
                  <a:t>drug delivery devices and multi infusion </a:t>
                </a:r>
                <a:r>
                  <a:rPr lang="en-GB" dirty="0" smtClean="0"/>
                  <a:t>systems.</a:t>
                </a:r>
                <a:endParaRPr lang="en-US" dirty="0">
                  <a:solidFill>
                    <a:schemeClr val="tx1"/>
                  </a:solidFill>
                  <a:cs typeface="Arial" panose="020B0604020202020204" pitchFamily="34" charset="0"/>
                </a:endParaRPr>
              </a:p>
            </p:txBody>
          </p:sp>
          <p:sp>
            <p:nvSpPr>
              <p:cNvPr id="11" name="Rectangle 128">
                <a:extLst>
                  <a:ext uri="{FF2B5EF4-FFF2-40B4-BE49-F238E27FC236}">
                    <a16:creationId xmlns:a16="http://schemas.microsoft.com/office/drawing/2014/main" xmlns="" id="{822CCE80-5A27-48E9-AE2B-5D3A0A03C90B}"/>
                  </a:ext>
                </a:extLst>
              </p:cNvPr>
              <p:cNvSpPr/>
              <p:nvPr/>
            </p:nvSpPr>
            <p:spPr>
              <a:xfrm>
                <a:off x="540699" y="19043156"/>
                <a:ext cx="5603119" cy="574007"/>
              </a:xfrm>
              <a:prstGeom prst="rect">
                <a:avLst/>
              </a:prstGeom>
              <a:solidFill>
                <a:schemeClr val="bg1"/>
              </a:solidFill>
            </p:spPr>
            <p:txBody>
              <a:bodyPr wrap="square">
                <a:spAutoFit/>
              </a:bodyPr>
              <a:lstStyle/>
              <a:p>
                <a:pPr>
                  <a:buNone/>
                </a:pPr>
                <a:r>
                  <a:rPr lang="en-US" b="1" dirty="0">
                    <a:solidFill>
                      <a:srgbClr val="114981"/>
                    </a:solidFill>
                    <a:cs typeface="Arial" panose="020B0604020202020204" pitchFamily="34" charset="0"/>
                  </a:rPr>
                  <a:t>WP1 </a:t>
                </a:r>
                <a:r>
                  <a:rPr lang="en-US" dirty="0">
                    <a:solidFill>
                      <a:srgbClr val="114981"/>
                    </a:solidFill>
                    <a:cs typeface="Arial" panose="020B0604020202020204" pitchFamily="34" charset="0"/>
                  </a:rPr>
                  <a:t>OBJECTIVE 1</a:t>
                </a:r>
                <a:r>
                  <a:rPr lang="en-US" b="1" dirty="0">
                    <a:solidFill>
                      <a:srgbClr val="114981"/>
                    </a:solidFill>
                    <a:cs typeface="Arial" panose="020B0604020202020204" pitchFamily="34" charset="0"/>
                  </a:rPr>
                  <a:t> </a:t>
                </a:r>
              </a:p>
            </p:txBody>
          </p:sp>
        </p:gr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682" y="19856331"/>
              <a:ext cx="1537414" cy="1429745"/>
            </a:xfrm>
            <a:prstGeom prst="rect">
              <a:avLst/>
            </a:prstGeom>
          </p:spPr>
        </p:pic>
      </p:grpSp>
    </p:spTree>
    <p:extLst>
      <p:ext uri="{BB962C8B-B14F-4D97-AF65-F5344CB8AC3E}">
        <p14:creationId xmlns:p14="http://schemas.microsoft.com/office/powerpoint/2010/main" val="349157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9</a:t>
            </a:fld>
            <a:endParaRPr lang="en-US" dirty="0"/>
          </a:p>
        </p:txBody>
      </p:sp>
      <p:sp>
        <p:nvSpPr>
          <p:cNvPr id="68610" name="Rectangle 2"/>
          <p:cNvSpPr>
            <a:spLocks noGrp="1" noChangeArrowheads="1"/>
          </p:cNvSpPr>
          <p:nvPr>
            <p:ph type="title"/>
          </p:nvPr>
        </p:nvSpPr>
        <p:spPr>
          <a:xfrm>
            <a:off x="159494" y="569939"/>
            <a:ext cx="7164583" cy="762000"/>
          </a:xfrm>
        </p:spPr>
        <p:txBody>
          <a:bodyPr>
            <a:normAutofit/>
          </a:bodyPr>
          <a:lstStyle/>
          <a:p>
            <a:r>
              <a:rPr lang="en-US" sz="3200" b="1" dirty="0">
                <a:solidFill>
                  <a:srgbClr val="0066FF"/>
                </a:solidFill>
              </a:rPr>
              <a:t>Work Packages</a:t>
            </a:r>
            <a:endParaRPr lang="en-US" sz="3200" b="1" dirty="0">
              <a:solidFill>
                <a:srgbClr val="0066FF"/>
              </a:solidFill>
            </a:endParaRPr>
          </a:p>
        </p:txBody>
      </p:sp>
      <p:sp>
        <p:nvSpPr>
          <p:cNvPr id="4" name="Rectângulo 3"/>
          <p:cNvSpPr/>
          <p:nvPr/>
        </p:nvSpPr>
        <p:spPr>
          <a:xfrm>
            <a:off x="311679" y="1468421"/>
            <a:ext cx="8205000" cy="400110"/>
          </a:xfrm>
          <a:prstGeom prst="rect">
            <a:avLst/>
          </a:prstGeom>
        </p:spPr>
        <p:txBody>
          <a:bodyPr wrap="square">
            <a:spAutoFit/>
          </a:bodyPr>
          <a:lstStyle/>
          <a:p>
            <a:r>
              <a:rPr lang="en-AU" sz="2000" dirty="0" smtClean="0"/>
              <a:t> </a:t>
            </a:r>
            <a:endParaRPr lang="pt-PT" sz="2000" dirty="0"/>
          </a:p>
        </p:txBody>
      </p:sp>
      <p:grpSp>
        <p:nvGrpSpPr>
          <p:cNvPr id="12" name="Group 51">
            <a:extLst>
              <a:ext uri="{FF2B5EF4-FFF2-40B4-BE49-F238E27FC236}">
                <a16:creationId xmlns:a16="http://schemas.microsoft.com/office/drawing/2014/main" xmlns="" id="{BCBC1507-0E34-42D9-AD73-CF3BCE2AFB72}"/>
              </a:ext>
            </a:extLst>
          </p:cNvPr>
          <p:cNvGrpSpPr/>
          <p:nvPr/>
        </p:nvGrpSpPr>
        <p:grpSpPr>
          <a:xfrm>
            <a:off x="436983" y="1330696"/>
            <a:ext cx="8259342" cy="4572957"/>
            <a:chOff x="334661" y="27273228"/>
            <a:chExt cx="12012040" cy="7066887"/>
          </a:xfrm>
        </p:grpSpPr>
        <p:grpSp>
          <p:nvGrpSpPr>
            <p:cNvPr id="13" name="Group 44">
              <a:extLst>
                <a:ext uri="{FF2B5EF4-FFF2-40B4-BE49-F238E27FC236}">
                  <a16:creationId xmlns:a16="http://schemas.microsoft.com/office/drawing/2014/main" xmlns="" id="{779FBA88-B8F9-4B02-996B-5E17E583981C}"/>
                </a:ext>
              </a:extLst>
            </p:cNvPr>
            <p:cNvGrpSpPr/>
            <p:nvPr/>
          </p:nvGrpSpPr>
          <p:grpSpPr>
            <a:xfrm>
              <a:off x="334661" y="27273228"/>
              <a:ext cx="12012040" cy="7066887"/>
              <a:chOff x="334661" y="27273228"/>
              <a:chExt cx="12012040" cy="7066887"/>
            </a:xfrm>
          </p:grpSpPr>
          <p:sp>
            <p:nvSpPr>
              <p:cNvPr id="15" name="Rounded Rectangle 832"/>
              <p:cNvSpPr/>
              <p:nvPr/>
            </p:nvSpPr>
            <p:spPr bwMode="auto">
              <a:xfrm>
                <a:off x="334661" y="27860115"/>
                <a:ext cx="12012040" cy="6480000"/>
              </a:xfrm>
              <a:prstGeom prst="roundRect">
                <a:avLst>
                  <a:gd name="adj" fmla="val 5488"/>
                </a:avLst>
              </a:prstGeom>
              <a:solidFill>
                <a:schemeClr val="bg1"/>
              </a:solidFill>
              <a:ln w="38100">
                <a:solidFill>
                  <a:srgbClr val="114981"/>
                </a:solidFill>
              </a:ln>
              <a:effectLst/>
              <a:extLst/>
            </p:spPr>
            <p:txBody>
              <a:bodyPr vert="horz" wrap="square" lIns="91440" tIns="45720" rIns="91440" bIns="45720" numCol="1" rtlCol="0" anchor="t" anchorCtr="0" compatLnSpc="1">
                <a:prstTxWarp prst="textNoShape">
                  <a:avLst/>
                </a:prstTxWarp>
              </a:bodyPr>
              <a:lstStyle/>
              <a:p>
                <a:pPr>
                  <a:spcBef>
                    <a:spcPts val="0"/>
                  </a:spcBef>
                  <a:buNone/>
                </a:pPr>
                <a:endParaRPr lang="en-US" b="1" dirty="0">
                  <a:solidFill>
                    <a:srgbClr val="01A7E1"/>
                  </a:solidFill>
                  <a:cs typeface="Arial" panose="020B0604020202020204" pitchFamily="34" charset="0"/>
                </a:endParaRPr>
              </a:p>
              <a:p>
                <a:pPr>
                  <a:spcBef>
                    <a:spcPts val="0"/>
                  </a:spcBef>
                  <a:buNone/>
                </a:pPr>
                <a:r>
                  <a:rPr lang="en-US" b="1" dirty="0">
                    <a:solidFill>
                      <a:srgbClr val="01A7E1"/>
                    </a:solidFill>
                    <a:cs typeface="Arial" panose="020B0604020202020204" pitchFamily="34" charset="0"/>
                  </a:rPr>
                  <a:t>In-line measurement of physical </a:t>
                </a:r>
                <a:r>
                  <a:rPr lang="en-US" b="1" dirty="0" smtClean="0">
                    <a:solidFill>
                      <a:srgbClr val="01A7E1"/>
                    </a:solidFill>
                    <a:cs typeface="Arial" panose="020B0604020202020204" pitchFamily="34" charset="0"/>
                  </a:rPr>
                  <a:t>and </a:t>
                </a:r>
                <a:r>
                  <a:rPr lang="en-US" b="1" dirty="0">
                    <a:solidFill>
                      <a:srgbClr val="01A7E1"/>
                    </a:solidFill>
                    <a:cs typeface="Arial" panose="020B0604020202020204" pitchFamily="34" charset="0"/>
                  </a:rPr>
                  <a:t>thermodynamic properties</a:t>
                </a:r>
              </a:p>
              <a:p>
                <a:pPr marL="457200" indent="-457200">
                  <a:spcBef>
                    <a:spcPts val="0"/>
                  </a:spcBef>
                  <a:buFontTx/>
                  <a:buChar char="-"/>
                </a:pPr>
                <a:endParaRPr lang="en-US" dirty="0">
                  <a:solidFill>
                    <a:schemeClr val="tx1"/>
                  </a:solidFill>
                  <a:cs typeface="Arial" panose="020B0604020202020204" pitchFamily="34" charset="0"/>
                </a:endParaRPr>
              </a:p>
              <a:p>
                <a:pPr marL="457200" indent="-457200" algn="just">
                  <a:spcBef>
                    <a:spcPts val="0"/>
                  </a:spcBef>
                  <a:buFont typeface="Wingdings" panose="05000000000000000000" pitchFamily="2" charset="2"/>
                  <a:buChar char="Ø"/>
                </a:pPr>
                <a:r>
                  <a:rPr lang="en-US" dirty="0">
                    <a:cs typeface="Arial" panose="020B0604020202020204" pitchFamily="34" charset="0"/>
                  </a:rPr>
                  <a:t>U</a:t>
                </a:r>
                <a:r>
                  <a:rPr lang="en-US" dirty="0" smtClean="0">
                    <a:cs typeface="Arial" panose="020B0604020202020204" pitchFamily="34" charset="0"/>
                  </a:rPr>
                  <a:t>pgrade </a:t>
                </a:r>
                <a:r>
                  <a:rPr lang="en-US" dirty="0">
                    <a:cs typeface="Arial" panose="020B0604020202020204" pitchFamily="34" charset="0"/>
                  </a:rPr>
                  <a:t>the existing flow facilities </a:t>
                </a:r>
                <a:r>
                  <a:rPr lang="en-US" dirty="0" smtClean="0">
                    <a:cs typeface="Arial" panose="020B0604020202020204" pitchFamily="34" charset="0"/>
                  </a:rPr>
                  <a:t>of the </a:t>
                </a:r>
                <a:r>
                  <a:rPr lang="en-US" dirty="0">
                    <a:cs typeface="Arial" panose="020B0604020202020204" pitchFamily="34" charset="0"/>
                  </a:rPr>
                  <a:t>participant NMIs in order to enable </a:t>
                </a:r>
                <a:r>
                  <a:rPr lang="en-US" b="1" dirty="0">
                    <a:cs typeface="Arial" panose="020B0604020202020204" pitchFamily="34" charset="0"/>
                  </a:rPr>
                  <a:t>traceable inline measurement</a:t>
                </a:r>
                <a:r>
                  <a:rPr lang="en-US" dirty="0">
                    <a:cs typeface="Arial" panose="020B0604020202020204" pitchFamily="34" charset="0"/>
                  </a:rPr>
                  <a:t> of the dynamic viscosity of Newtonian liquids, as a function of the flow rate and pressure difference, with a target uncertainty value of 2 % (</a:t>
                </a:r>
                <a:r>
                  <a:rPr lang="en-US" i="1" dirty="0">
                    <a:cs typeface="Arial" panose="020B0604020202020204" pitchFamily="34" charset="0"/>
                  </a:rPr>
                  <a:t>k</a:t>
                </a:r>
                <a:r>
                  <a:rPr lang="en-US" dirty="0">
                    <a:cs typeface="Arial" panose="020B0604020202020204" pitchFamily="34" charset="0"/>
                  </a:rPr>
                  <a:t>=2). </a:t>
                </a:r>
                <a:endParaRPr lang="en-US" dirty="0" smtClean="0">
                  <a:cs typeface="Arial" panose="020B0604020202020204" pitchFamily="34" charset="0"/>
                </a:endParaRPr>
              </a:p>
              <a:p>
                <a:pPr algn="just">
                  <a:spcBef>
                    <a:spcPts val="0"/>
                  </a:spcBef>
                </a:pPr>
                <a:endParaRPr lang="en-US" dirty="0" smtClean="0">
                  <a:cs typeface="Arial" panose="020B0604020202020204" pitchFamily="34" charset="0"/>
                </a:endParaRPr>
              </a:p>
              <a:p>
                <a:pPr marL="457200" indent="-457200" algn="just">
                  <a:spcBef>
                    <a:spcPts val="0"/>
                  </a:spcBef>
                  <a:buFont typeface="Wingdings" panose="05000000000000000000" pitchFamily="2" charset="2"/>
                  <a:buChar char="Ø"/>
                </a:pPr>
                <a:r>
                  <a:rPr lang="en-US" dirty="0" smtClean="0">
                    <a:cs typeface="Arial" panose="020B0604020202020204" pitchFamily="34" charset="0"/>
                  </a:rPr>
                  <a:t>Characterize flow </a:t>
                </a:r>
                <a:r>
                  <a:rPr lang="en-US" dirty="0">
                    <a:cs typeface="Arial" panose="020B0604020202020204" pitchFamily="34" charset="0"/>
                  </a:rPr>
                  <a:t>devices for in-line measurements of </a:t>
                </a:r>
                <a:r>
                  <a:rPr lang="en-US" b="1" dirty="0">
                    <a:cs typeface="Arial" panose="020B0604020202020204" pitchFamily="34" charset="0"/>
                  </a:rPr>
                  <a:t>physical and thermodynamic properties</a:t>
                </a:r>
                <a:r>
                  <a:rPr lang="en-US" dirty="0">
                    <a:cs typeface="Arial" panose="020B0604020202020204" pitchFamily="34" charset="0"/>
                  </a:rPr>
                  <a:t>. These properties are needed to determine the proportion of components of a mixture of liquids.</a:t>
                </a:r>
              </a:p>
            </p:txBody>
          </p:sp>
          <p:sp>
            <p:nvSpPr>
              <p:cNvPr id="16" name="Rectangle 127">
                <a:extLst>
                  <a:ext uri="{FF2B5EF4-FFF2-40B4-BE49-F238E27FC236}">
                    <a16:creationId xmlns:a16="http://schemas.microsoft.com/office/drawing/2014/main" xmlns="" id="{92CD54E8-F2DA-4406-A412-B35BD18BE372}"/>
                  </a:ext>
                </a:extLst>
              </p:cNvPr>
              <p:cNvSpPr/>
              <p:nvPr/>
            </p:nvSpPr>
            <p:spPr>
              <a:xfrm>
                <a:off x="521020" y="27273228"/>
                <a:ext cx="5037931" cy="570753"/>
              </a:xfrm>
              <a:prstGeom prst="rect">
                <a:avLst/>
              </a:prstGeom>
              <a:solidFill>
                <a:schemeClr val="bg1"/>
              </a:solidFill>
            </p:spPr>
            <p:txBody>
              <a:bodyPr wrap="square">
                <a:spAutoFit/>
              </a:bodyPr>
              <a:lstStyle/>
              <a:p>
                <a:pPr>
                  <a:buNone/>
                </a:pPr>
                <a:r>
                  <a:rPr lang="en-US" b="1" dirty="0">
                    <a:solidFill>
                      <a:srgbClr val="114981"/>
                    </a:solidFill>
                    <a:cs typeface="Arial" panose="020B0604020202020204" pitchFamily="34" charset="0"/>
                  </a:rPr>
                  <a:t>WP2 </a:t>
                </a:r>
                <a:r>
                  <a:rPr lang="en-US" dirty="0">
                    <a:solidFill>
                      <a:srgbClr val="114981"/>
                    </a:solidFill>
                    <a:cs typeface="Arial" panose="020B0604020202020204" pitchFamily="34" charset="0"/>
                  </a:rPr>
                  <a:t>OBJECTIVE 2</a:t>
                </a:r>
                <a:r>
                  <a:rPr lang="en-US" b="1" dirty="0">
                    <a:solidFill>
                      <a:srgbClr val="114981"/>
                    </a:solidFill>
                    <a:cs typeface="Arial" panose="020B0604020202020204" pitchFamily="34" charset="0"/>
                  </a:rPr>
                  <a:t> </a:t>
                </a:r>
              </a:p>
            </p:txBody>
          </p:sp>
        </p:grpSp>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839" y="27977871"/>
              <a:ext cx="2407040" cy="715303"/>
            </a:xfrm>
            <a:prstGeom prst="rect">
              <a:avLst/>
            </a:prstGeom>
          </p:spPr>
        </p:pic>
      </p:grpSp>
    </p:spTree>
    <p:extLst>
      <p:ext uri="{BB962C8B-B14F-4D97-AF65-F5344CB8AC3E}">
        <p14:creationId xmlns:p14="http://schemas.microsoft.com/office/powerpoint/2010/main" val="230285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16b16a7-de2f-47cc-9eaa-991bdb9199e1">IPQDOC-493-68338</_dlc_DocId>
    <_dlc_DocIdUrl xmlns="716b16a7-de2f-47cc-9eaa-991bdb9199e1">
      <Url>http://ipq1sapp01:9999/DMET/UMCA/AMVP/_layouts/DocIdRedir.aspx?ID=IPQDOC-493-68338</Url>
      <Description>IPQDOC-493-68338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A74BB58EBABEB0498AFD4ABBECB9B1C0" ma:contentTypeVersion="4" ma:contentTypeDescription="Criar um novo documento." ma:contentTypeScope="" ma:versionID="2a7b2dac59aeada0b15a5fad58fc1b3b">
  <xsd:schema xmlns:xsd="http://www.w3.org/2001/XMLSchema" xmlns:xs="http://www.w3.org/2001/XMLSchema" xmlns:p="http://schemas.microsoft.com/office/2006/metadata/properties" xmlns:ns2="716b16a7-de2f-47cc-9eaa-991bdb9199e1" targetNamespace="http://schemas.microsoft.com/office/2006/metadata/properties" ma:root="true" ma:fieldsID="b6f2a426b6149898afcc24684ec03f47" ns2:_="">
    <xsd:import namespace="716b16a7-de2f-47cc-9eaa-991bdb9199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b16a7-de2f-47cc-9eaa-991bdb9199e1" elementFormDefault="qualified">
    <xsd:import namespace="http://schemas.microsoft.com/office/2006/documentManagement/types"/>
    <xsd:import namespace="http://schemas.microsoft.com/office/infopath/2007/PartnerControls"/>
    <xsd:element name="_dlc_DocId" ma:index="8" nillable="true" ma:displayName="Valor do ID do Documento" ma:description="O valor do ID do documento atribuído a este item." ma:internalName="_dlc_DocId" ma:readOnly="true">
      <xsd:simpleType>
        <xsd:restriction base="dms:Text"/>
      </xsd:simpleType>
    </xsd:element>
    <xsd:element name="_dlc_DocIdUrl" ma:index="9" nillable="true" ma:displayName="ID do Documento" ma:description="Ligaçã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0451FA-4BD8-488C-8052-E64D7EEDB5E4}"/>
</file>

<file path=customXml/itemProps2.xml><?xml version="1.0" encoding="utf-8"?>
<ds:datastoreItem xmlns:ds="http://schemas.openxmlformats.org/officeDocument/2006/customXml" ds:itemID="{90DA9492-8B6F-4E79-A2F5-F7D4103CA0A3}"/>
</file>

<file path=customXml/itemProps3.xml><?xml version="1.0" encoding="utf-8"?>
<ds:datastoreItem xmlns:ds="http://schemas.openxmlformats.org/officeDocument/2006/customXml" ds:itemID="{69122EE7-024F-4380-AF2C-BB81624D07F0}"/>
</file>

<file path=customXml/itemProps4.xml><?xml version="1.0" encoding="utf-8"?>
<ds:datastoreItem xmlns:ds="http://schemas.openxmlformats.org/officeDocument/2006/customXml" ds:itemID="{4B942926-C64D-4D24-AB98-B3686CB4EB1D}"/>
</file>

<file path=docProps/app.xml><?xml version="1.0" encoding="utf-8"?>
<Properties xmlns="http://schemas.openxmlformats.org/officeDocument/2006/extended-properties" xmlns:vt="http://schemas.openxmlformats.org/officeDocument/2006/docPropsVTypes">
  <TotalTime>4772</TotalTime>
  <Words>728</Words>
  <Application>Microsoft Office PowerPoint</Application>
  <PresentationFormat>Apresentação no Ecrã (4:3)</PresentationFormat>
  <Paragraphs>131</Paragraphs>
  <Slides>14</Slides>
  <Notes>0</Notes>
  <HiddenSlides>0</HiddenSlides>
  <MMClips>0</MMClips>
  <ScaleCrop>false</ScaleCrop>
  <HeadingPairs>
    <vt:vector size="4" baseType="variant">
      <vt:variant>
        <vt:lpstr>Tema</vt:lpstr>
      </vt:variant>
      <vt:variant>
        <vt:i4>1</vt:i4>
      </vt:variant>
      <vt:variant>
        <vt:lpstr>Títulos dos diapositivos</vt:lpstr>
      </vt:variant>
      <vt:variant>
        <vt:i4>14</vt:i4>
      </vt:variant>
    </vt:vector>
  </HeadingPairs>
  <TitlesOfParts>
    <vt:vector size="15" baseType="lpstr">
      <vt:lpstr>Tema do Office</vt:lpstr>
      <vt:lpstr>Apresentação do PowerPoint</vt:lpstr>
      <vt:lpstr>Apresentação do PowerPoint</vt:lpstr>
      <vt:lpstr>EMPIR – MeDDII – 18HLT08 </vt:lpstr>
      <vt:lpstr>Consortium</vt:lpstr>
      <vt:lpstr>Overview</vt:lpstr>
      <vt:lpstr>Overview</vt:lpstr>
      <vt:lpstr>Needs and motivation</vt:lpstr>
      <vt:lpstr>Work Packages</vt:lpstr>
      <vt:lpstr>Work Packages</vt:lpstr>
      <vt:lpstr>Work Packages</vt:lpstr>
      <vt:lpstr>Work Packages</vt:lpstr>
      <vt:lpstr>IMPACT</vt:lpstr>
      <vt:lpstr>IMPACT</vt:lpstr>
      <vt:lpstr>Apresentação do PowerPoint</vt:lpstr>
    </vt:vector>
  </TitlesOfParts>
  <Company>IPQ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Isabel maria pereira silva</dc:creator>
  <cp:lastModifiedBy>Elsa Batista</cp:lastModifiedBy>
  <cp:revision>462</cp:revision>
  <cp:lastPrinted>2013-05-13T21:04:34Z</cp:lastPrinted>
  <dcterms:created xsi:type="dcterms:W3CDTF">2010-04-21T11:54:18Z</dcterms:created>
  <dcterms:modified xsi:type="dcterms:W3CDTF">2019-06-13T14:49:21Z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0x010100A74BB58EBABEB0498AFD4ABBECB9B1C0</vt:lpwstr>
  </property>
  <property fmtid="{D5CDD505-2E9C-101B-9397-08002B2CF9AE}" pid="3" name="_dlc_DocIdItemGuid">
    <vt:lpwstr>b0dd90b5-edef-45f6-99d0-f65c88004835</vt:lpwstr>
  </property>
</Properties>
</file>