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306" r:id="rId6"/>
    <p:sldId id="261" r:id="rId7"/>
    <p:sldId id="262" r:id="rId8"/>
    <p:sldId id="296" r:id="rId9"/>
    <p:sldId id="299" r:id="rId10"/>
    <p:sldId id="294" r:id="rId11"/>
    <p:sldId id="297" r:id="rId12"/>
    <p:sldId id="274" r:id="rId13"/>
    <p:sldId id="301" r:id="rId14"/>
    <p:sldId id="302" r:id="rId15"/>
    <p:sldId id="308" r:id="rId16"/>
    <p:sldId id="298" r:id="rId17"/>
    <p:sldId id="300" r:id="rId18"/>
    <p:sldId id="303" r:id="rId19"/>
    <p:sldId id="304" r:id="rId20"/>
    <p:sldId id="305" r:id="rId21"/>
    <p:sldId id="30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522D0-A394-42EA-B449-BAB568F72261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23FD-7CAC-41B4-8661-C5D21BC20F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48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36e570ba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736e570ba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2F09F-1A6D-6F96-13A9-78D921564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3D6E65-2084-B8A7-28FE-F223A4A0B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9B9EFD-578D-9DB6-B51A-7061E719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3D7981-DCB0-263B-A578-6E84BA48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13671-3679-BEB9-1557-2943C183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5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3214B-CAC6-236A-37A9-08D72522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600517-AE45-9726-F56C-BAEF9F0EA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F3A880-2201-ED68-D59D-BA80B4D3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78FA04-2E68-856B-A684-9EED97FE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D6362E-1DEA-2DBB-03A6-E703264A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28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F60240-B051-50CC-DBAD-FE5A028B9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3B098F2-35E6-99CC-7D1B-E133FF63A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8EC6D5-6BD5-0D74-C6F0-EF1D88BE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FF0A7A-D5B5-C373-B7DE-0482D3D4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A2CFF7-426C-60E6-7C83-80246004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80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1A9874-9C6C-9730-BE89-A46352A7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010269-8514-2DDB-1D96-FD2F18E23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D33690-524D-89C6-C574-0BB6E6E5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4B79EB-6DE5-712A-69B9-002E3540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FAA7CD-8A2B-42CF-FEE0-8EE54752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86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63CE2-5256-794E-A0FF-B551E21B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C70838-D620-2005-BFEC-26CF4CE0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A10BEE-A7D1-DF8F-2222-4FBB6206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459339-597E-90EC-77BC-9658218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8B2C5D-274B-7F41-E26D-E7FDFA57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54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485B2-98D8-5DB1-3D92-6C4055F4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5D1AE2-F4D2-081C-4746-75E2BD02C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3749BD-987D-FBF8-3187-B191788B2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DA0D1C-0C21-C8A4-2288-64B5628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1F9085-0199-AE7B-AC1E-0982672C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504562-D288-2116-6BE8-B85B3C402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68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B7754-BC7F-E966-4CCF-A9ABFE3F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9A0B87-1EE6-B1D0-B93E-C222BABDD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5A72F1-2999-8772-8833-D7E777321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7E5355-1364-3ED6-19C9-7CA444493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D15543-94F8-1C3D-7D64-B8E867C70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D3D2EA-C811-1188-19CF-758F8CD4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75FCC9-98BE-1174-65E3-3159447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ED6D12-2165-186E-3E7B-FF73F19D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74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12B35-E099-DB88-2EB5-F4A86458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880E34-5989-4A74-7750-5EEEFC9A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355342-5CA2-DBDC-419A-2FDE643E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DE4ACC-7C8C-199F-B26A-EE7F2A4B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69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9C1C0C-0E44-4206-A683-036A35AB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5CF526F-997C-98AF-1339-6E38EC5D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F4F395-AB84-B21C-40FF-C0AF4F8C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88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F848D-D222-34D2-9702-134F7FA2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E5A801-73A7-218F-E814-DDAE6D932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319FC0-725C-1789-6DC4-387B3ED60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78E5B1-4E4C-C297-9E9E-85048750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47A554-C877-CE74-D14B-33726866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D61A21-7A5C-3715-1CC8-1F7C4DED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66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5B652F-D37D-D503-18AB-5361A42B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6A49C43-6FD2-2644-5489-819A5CDAD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E8305C-77B1-D357-5CB6-78F134F5C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694651-5021-8F15-88D2-B40043E0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B6D66E-E81A-525E-5098-0EE3A2DB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5B3DD7-EE7C-136E-C482-3D7170D3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1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1A1FD8C-0F9E-74BB-8DBE-22F1EC1E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365684-7B24-A2E3-E3B8-E2193D367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38A11A-7811-0EBF-7C05-761B743A5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6676-676C-4E1B-B52F-8D5B409CBBDC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3DC775-1D97-4EC5-2D27-C46E94E79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D16211-F8D9-3CC7-2DF1-F6A41048F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2BFA5-B128-4250-8335-0DA1B1C8E6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ohnRInglis/status/122359841449307750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atnews.com/2020/02/03/retraction-faulty-coronavirus-paper-good-moment-for-science/" TargetMode="External"/><Relationship Id="rId4" Type="http://schemas.openxmlformats.org/officeDocument/2006/relationships/hyperlink" Target="https://www.biorxiv.org/content/10.1101/2020.01.30.927871v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biology/article?id=10.1371/journal.pbio.300223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research-europe.ec.europa.eu/articles/1-22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ournals.plos.org/plosbiology/article?id=10.1371/journal.pbio.300223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18931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hyperlink" Target="https://github.com/mozilla/fxemoji" TargetMode="External"/><Relationship Id="rId9" Type="http://schemas.openxmlformats.org/officeDocument/2006/relationships/image" Target="../media/image20.png"/><Relationship Id="rId14" Type="http://schemas.openxmlformats.org/officeDocument/2006/relationships/hyperlink" Target="https://docs.google.com/presentation/d/14Zhr5IqVE9m3V-NA_UmabKDQHciZchxBdkBUm9Fqyjk/edit#slide=id.g5cf00b1ab7_0_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4C1C6-74FB-3473-3353-F541A34C2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23"/>
            <a:ext cx="9144000" cy="2387600"/>
          </a:xfrm>
          <a:solidFill>
            <a:srgbClr val="6E9DB9">
              <a:alpha val="67000"/>
            </a:srgbClr>
          </a:solidFill>
        </p:spPr>
        <p:txBody>
          <a:bodyPr>
            <a:normAutofit fontScale="90000"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Infrastrutture pubbliche per la disseminazione e validazione della ricerca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8A2BAE-A9DF-72B5-2C69-D36CFEA88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8750"/>
            <a:ext cx="9144000" cy="1040572"/>
          </a:xfrm>
          <a:solidFill>
            <a:srgbClr val="6E9DB9">
              <a:alpha val="68000"/>
            </a:srgbClr>
          </a:solidFill>
        </p:spPr>
        <p:txBody>
          <a:bodyPr>
            <a:normAutofit/>
          </a:bodyPr>
          <a:lstStyle/>
          <a:p>
            <a:r>
              <a:rPr lang="it-IT" sz="1800" dirty="0">
                <a:latin typeface="Arial Narrow" panose="020B0606020202030204" pitchFamily="34" charset="0"/>
              </a:rPr>
              <a:t>Paola Galimberti </a:t>
            </a:r>
          </a:p>
          <a:p>
            <a:r>
              <a:rPr lang="it-IT" sz="1800" dirty="0">
                <a:latin typeface="Arial Narrow" panose="020B0606020202030204" pitchFamily="34" charset="0"/>
              </a:rPr>
              <a:t>Direzione Performance assicurazione qualità valutazione e politiche di Open Science 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9CD024-41D2-1AC8-EED7-5A35C331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0948" y="343176"/>
            <a:ext cx="4114800" cy="365125"/>
          </a:xfrm>
        </p:spPr>
        <p:txBody>
          <a:bodyPr/>
          <a:lstStyle/>
          <a:p>
            <a:r>
              <a:rPr lang="it-IT" sz="3200" dirty="0" err="1">
                <a:solidFill>
                  <a:schemeClr val="bg1"/>
                </a:solidFill>
              </a:rPr>
              <a:t>GenOA</a:t>
            </a:r>
            <a:r>
              <a:rPr lang="it-IT" sz="3200" dirty="0">
                <a:solidFill>
                  <a:schemeClr val="bg1"/>
                </a:solidFill>
              </a:rPr>
              <a:t> week 2023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C5663E-E961-3B73-B2DE-FC71B15B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40521" cy="8857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240AB0-316F-3EF9-40FF-A0F839B38983}"/>
              </a:ext>
            </a:extLst>
          </p:cNvPr>
          <p:cNvSpPr txBox="1"/>
          <p:nvPr/>
        </p:nvSpPr>
        <p:spPr>
          <a:xfrm>
            <a:off x="1524000" y="6121283"/>
            <a:ext cx="9511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This work © 2023 by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paola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galimberti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is licensed under CC BY-SA 4.0. To view a copy of this license, visit http://creativecommons.org/licenses/by-sa/4.0/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34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B08CA2-E6FF-C3D8-9D69-8D44323F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0" t="12083" r="11563" b="5417"/>
          <a:stretch/>
        </p:blipFill>
        <p:spPr>
          <a:xfrm>
            <a:off x="1266824" y="828674"/>
            <a:ext cx="9515475" cy="56578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5CD099-3E60-6FBF-C81F-3E4F299FBD0A}"/>
              </a:ext>
            </a:extLst>
          </p:cNvPr>
          <p:cNvSpPr txBox="1"/>
          <p:nvPr/>
        </p:nvSpPr>
        <p:spPr>
          <a:xfrm>
            <a:off x="1266824" y="2048871"/>
            <a:ext cx="6097554" cy="3693319"/>
          </a:xfrm>
          <a:prstGeom prst="rect">
            <a:avLst/>
          </a:prstGeom>
          <a:solidFill>
            <a:srgbClr val="6E9DB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“[T]he reaction from the scientific community to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bioRxiv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paper was swift. In a nutshell,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commenters 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bioRxiv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and Twitter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said, the author’s methods seemed rushed, and the findings were at most a coincidence. By Saturday morning,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bioRxiv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had placed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1FADB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special warning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on all papers about coronavirus. Later Saturday, the authors commented on their paper, saying they were withdrawing it.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on Sunday, a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ADB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4"/>
              </a:rPr>
              <a:t>more formal retraction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appeared.”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https://www.statnews.com/2020/02/03/retraction-faulty-coronavirus-paper-good-moment-for-science/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AD26D59-1473-346E-6F0E-31262C96C6B4}"/>
              </a:ext>
            </a:extLst>
          </p:cNvPr>
          <p:cNvSpPr/>
          <p:nvPr/>
        </p:nvSpPr>
        <p:spPr>
          <a:xfrm>
            <a:off x="7658100" y="2048871"/>
            <a:ext cx="4210050" cy="1265829"/>
          </a:xfrm>
          <a:prstGeom prst="rect">
            <a:avLst/>
          </a:prstGeom>
          <a:solidFill>
            <a:srgbClr val="6E9D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1C1C1C"/>
                </a:solidFill>
                <a:latin typeface="Times New Roman" panose="02020603050405020304" pitchFamily="18" charset="0"/>
              </a:rPr>
              <a:t>Forte capacità di autocorrezione della comunità scientifica</a:t>
            </a:r>
          </a:p>
        </p:txBody>
      </p:sp>
    </p:spTree>
    <p:extLst>
      <p:ext uri="{BB962C8B-B14F-4D97-AF65-F5344CB8AC3E}">
        <p14:creationId xmlns:p14="http://schemas.microsoft.com/office/powerpoint/2010/main" val="16654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D49A2B-269D-13A8-BFD0-9FACFD2D2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4" t="38261" r="9837" b="37681"/>
          <a:stretch/>
        </p:blipFill>
        <p:spPr>
          <a:xfrm>
            <a:off x="1202634" y="2623930"/>
            <a:ext cx="9790043" cy="16498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A1D888-85E6-B64C-3718-C2373565F2F4}"/>
              </a:ext>
            </a:extLst>
          </p:cNvPr>
          <p:cNvSpPr txBox="1"/>
          <p:nvPr/>
        </p:nvSpPr>
        <p:spPr>
          <a:xfrm>
            <a:off x="308113" y="6072809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hlinkClick r:id="rId3"/>
              </a:rPr>
              <a:t>https://journals.plos.org/plosbiology/article?id=10.1371/journal.pbio.3002234</a:t>
            </a:r>
            <a:endParaRPr lang="it-IT" sz="1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477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07BB222F-9956-75D0-3B36-32FEA569E402}"/>
              </a:ext>
            </a:extLst>
          </p:cNvPr>
          <p:cNvSpPr/>
          <p:nvPr/>
        </p:nvSpPr>
        <p:spPr>
          <a:xfrm>
            <a:off x="1852613" y="1619249"/>
            <a:ext cx="3109912" cy="30670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Validazione e disseminazione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E5F4828-EFD5-C631-F65A-8396AC450422}"/>
              </a:ext>
            </a:extLst>
          </p:cNvPr>
          <p:cNvSpPr/>
          <p:nvPr/>
        </p:nvSpPr>
        <p:spPr>
          <a:xfrm>
            <a:off x="5029200" y="3657600"/>
            <a:ext cx="3109913" cy="30670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Validazione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0D9074E3-1698-E4F0-4D39-03CE44016B81}"/>
              </a:ext>
            </a:extLst>
          </p:cNvPr>
          <p:cNvSpPr/>
          <p:nvPr/>
        </p:nvSpPr>
        <p:spPr>
          <a:xfrm>
            <a:off x="4967290" y="161923"/>
            <a:ext cx="3171823" cy="32670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Disseminazione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A5671F-B58C-2B2D-3FE8-9CBFB7032287}"/>
              </a:ext>
            </a:extLst>
          </p:cNvPr>
          <p:cNvSpPr txBox="1"/>
          <p:nvPr/>
        </p:nvSpPr>
        <p:spPr>
          <a:xfrm>
            <a:off x="85725" y="2886075"/>
            <a:ext cx="163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Infrastrutture proprietarie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1455A1-6FB8-D4FE-EF29-6EF3AB415F92}"/>
              </a:ext>
            </a:extLst>
          </p:cNvPr>
          <p:cNvSpPr txBox="1"/>
          <p:nvPr/>
        </p:nvSpPr>
        <p:spPr>
          <a:xfrm>
            <a:off x="8105775" y="1028700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PREPRINTS ARCHIVES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Infrastrutture pubbliche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75ED05-2995-AB81-B08A-4F7F3BD87019}"/>
              </a:ext>
            </a:extLst>
          </p:cNvPr>
          <p:cNvSpPr txBox="1"/>
          <p:nvPr/>
        </p:nvSpPr>
        <p:spPr>
          <a:xfrm>
            <a:off x="8105775" y="5229225"/>
            <a:ext cx="29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REVIEW PLATTFORMS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white"/>
                </a:solidFill>
                <a:latin typeface="Calibri" panose="020F0502020204030204"/>
              </a:rPr>
              <a:t>Infrastrutture pubbliche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Rxiv">
            <a:extLst>
              <a:ext uri="{FF2B5EF4-FFF2-40B4-BE49-F238E27FC236}">
                <a16:creationId xmlns:a16="http://schemas.microsoft.com/office/drawing/2014/main" id="{E4E13E69-7942-BA77-F0B8-84B1308C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4" y="2109787"/>
            <a:ext cx="15811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Rxiv">
            <a:extLst>
              <a:ext uri="{FF2B5EF4-FFF2-40B4-BE49-F238E27FC236}">
                <a16:creationId xmlns:a16="http://schemas.microsoft.com/office/drawing/2014/main" id="{A12FE66F-6B96-9F91-B61A-B4507821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685800"/>
            <a:ext cx="31623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Xiv">
            <a:extLst>
              <a:ext uri="{FF2B5EF4-FFF2-40B4-BE49-F238E27FC236}">
                <a16:creationId xmlns:a16="http://schemas.microsoft.com/office/drawing/2014/main" id="{CC6E0FFC-E1F1-FCF9-C281-52F43C7E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08" y="2814637"/>
            <a:ext cx="31623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DC8503-6040-F235-87C1-1D3720AB8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4562476"/>
            <a:ext cx="2076450" cy="4381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078FEA0-A93D-E361-7CE5-06AF0F1E67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40" t="33472" r="43516" b="50000"/>
          <a:stretch/>
        </p:blipFill>
        <p:spPr>
          <a:xfrm>
            <a:off x="4225311" y="1543049"/>
            <a:ext cx="1504949" cy="11334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54D22B-C21A-B359-FE0B-CDAA789A2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97" y="5698916"/>
            <a:ext cx="3723256" cy="9334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695CE64-A2DF-188F-E25C-C7D5BE133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741" y="841443"/>
            <a:ext cx="5334462" cy="54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3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AB23B8-B9C0-4D69-88A7-4880021FD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54" y="1597696"/>
            <a:ext cx="3170254" cy="8175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040A1F2-D327-4B1D-9F73-9E21D3B9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80" y="3222346"/>
            <a:ext cx="1400175" cy="7715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E8B1B6-2C0C-4203-AA16-152C4A59E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01" y="4980610"/>
            <a:ext cx="2762054" cy="101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D0A987B-AEE3-43B3-A4C9-37E2CDA2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796" y="3931440"/>
            <a:ext cx="3569616" cy="102254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D7B13F6-D43A-4D80-AF44-72A734510E70}"/>
              </a:ext>
            </a:extLst>
          </p:cNvPr>
          <p:cNvSpPr/>
          <p:nvPr/>
        </p:nvSpPr>
        <p:spPr>
          <a:xfrm>
            <a:off x="7418895" y="772998"/>
            <a:ext cx="4302404" cy="5225889"/>
          </a:xfrm>
          <a:prstGeom prst="rect">
            <a:avLst/>
          </a:prstGeom>
          <a:solidFill>
            <a:srgbClr val="6E9D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Non è necessario appoggiarsi ad una piattaforma di Open Peer review.</a:t>
            </a:r>
          </a:p>
          <a:p>
            <a:endParaRPr lang="it-IT" dirty="0"/>
          </a:p>
          <a:p>
            <a:r>
              <a:rPr lang="it-IT" dirty="0"/>
              <a:t>Il </a:t>
            </a:r>
            <a:r>
              <a:rPr lang="it-IT" dirty="0" err="1"/>
              <a:t>pledge</a:t>
            </a:r>
            <a:r>
              <a:rPr lang="it-IT" dirty="0"/>
              <a:t> di </a:t>
            </a:r>
            <a:r>
              <a:rPr lang="it-IT" dirty="0" err="1"/>
              <a:t>Publish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reviews</a:t>
            </a:r>
            <a:r>
              <a:rPr lang="it-IT" dirty="0"/>
              <a:t> prevede che si possa pubblicare la propria parte della review escludendo  la raccomandazione finale (ad esempio su </a:t>
            </a:r>
            <a:r>
              <a:rPr lang="it-IT" dirty="0" err="1"/>
              <a:t>Zenodo</a:t>
            </a:r>
            <a:r>
              <a:rPr lang="it-IT" dirty="0"/>
              <a:t>).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547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3AD70C-A8E1-4370-A5FA-1E569A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1" r="2113" b="5291"/>
          <a:stretch/>
        </p:blipFill>
        <p:spPr>
          <a:xfrm>
            <a:off x="128833" y="699940"/>
            <a:ext cx="11934334" cy="54581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057149-516A-41BB-8519-A18EC300B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3" r="1057" b="5430"/>
          <a:stretch/>
        </p:blipFill>
        <p:spPr>
          <a:xfrm>
            <a:off x="64416" y="575035"/>
            <a:ext cx="12063167" cy="60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E18DC5-9381-F3D1-7702-0528BF963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7" r="970" b="5850"/>
          <a:stretch/>
        </p:blipFill>
        <p:spPr>
          <a:xfrm>
            <a:off x="0" y="1026367"/>
            <a:ext cx="12073812" cy="54304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689014-3652-D59A-4495-19C75159581B}"/>
              </a:ext>
            </a:extLst>
          </p:cNvPr>
          <p:cNvSpPr txBox="1"/>
          <p:nvPr/>
        </p:nvSpPr>
        <p:spPr>
          <a:xfrm>
            <a:off x="307910" y="6456785"/>
            <a:ext cx="762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https://open-research-europe.ec.europa.eu/articles/1-22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181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BDA0A-A684-7B94-FD5A-D7A39BD0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PCI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9FC5DF-F930-7331-BB41-10C128C20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90688"/>
            <a:ext cx="97536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06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F0370ED-689A-F6A6-9EBD-FAF504D99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3611" r="7031" b="5138"/>
          <a:stretch/>
        </p:blipFill>
        <p:spPr>
          <a:xfrm>
            <a:off x="1" y="933450"/>
            <a:ext cx="113347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6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F02B94-CD02-D9DA-3168-F599EA852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2" r="5625" b="6805"/>
          <a:stretch/>
        </p:blipFill>
        <p:spPr>
          <a:xfrm>
            <a:off x="685799" y="900111"/>
            <a:ext cx="11506200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45722-0EFE-52C4-2051-00437F01B0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2000"/>
            </a:schemeClr>
          </a:solidFill>
        </p:spPr>
        <p:txBody>
          <a:bodyPr/>
          <a:lstStyle/>
          <a:p>
            <a:pPr algn="ctr"/>
            <a:r>
              <a:rPr lang="it-IT" dirty="0"/>
              <a:t>Community over </a:t>
            </a:r>
            <a:r>
              <a:rPr lang="it-IT" dirty="0" err="1"/>
              <a:t>Commercialization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4D86D6-E98A-9C17-24DD-FBCB98DD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When commercial interests are prioritized over those of the communities that research seeks to serve, many concerning issues arise…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521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068559-A908-4544-820D-53C1C26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49" y="0"/>
            <a:ext cx="739290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303365-2B3C-44AD-99AE-4916D41F99BD}"/>
              </a:ext>
            </a:extLst>
          </p:cNvPr>
          <p:cNvSpPr txBox="1"/>
          <p:nvPr/>
        </p:nvSpPr>
        <p:spPr>
          <a:xfrm>
            <a:off x="0" y="6309199"/>
            <a:ext cx="23995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hlinkClick r:id="rId4"/>
              </a:rPr>
              <a:t>https://journals.plos.org/plosbiology/article?id=10.1371/journal.pbio.3002234</a:t>
            </a:r>
            <a:endParaRPr lang="it-IT" sz="1050" dirty="0"/>
          </a:p>
          <a:p>
            <a:endParaRPr lang="it-IT" sz="105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7D5303B-6B44-8AD7-4226-DEBC41F11D0D}"/>
              </a:ext>
            </a:extLst>
          </p:cNvPr>
          <p:cNvSpPr/>
          <p:nvPr/>
        </p:nvSpPr>
        <p:spPr>
          <a:xfrm>
            <a:off x="9962132" y="1738312"/>
            <a:ext cx="2161425" cy="3381375"/>
          </a:xfrm>
          <a:prstGeom prst="rect">
            <a:avLst/>
          </a:prstGeom>
          <a:solidFill>
            <a:srgbClr val="6E9D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Percorso unico,  definito, non sempre trasparente, fallibile, guidato dal publisher (e dai suoi interessi)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4ACCC11-9455-0EBD-CFAD-17B31C60DCC3}"/>
              </a:ext>
            </a:extLst>
          </p:cNvPr>
          <p:cNvSpPr/>
          <p:nvPr/>
        </p:nvSpPr>
        <p:spPr>
          <a:xfrm>
            <a:off x="161924" y="1738312"/>
            <a:ext cx="2161425" cy="3381375"/>
          </a:xfrm>
          <a:prstGeom prst="rect">
            <a:avLst/>
          </a:prstGeom>
          <a:solidFill>
            <a:srgbClr val="6E9D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Molteplici percorsi, trasparenti,  interazione con la comunità scientifica guidata da interessi scientifici</a:t>
            </a:r>
          </a:p>
        </p:txBody>
      </p:sp>
    </p:spTree>
    <p:extLst>
      <p:ext uri="{BB962C8B-B14F-4D97-AF65-F5344CB8AC3E}">
        <p14:creationId xmlns:p14="http://schemas.microsoft.com/office/powerpoint/2010/main" val="25493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5C23649-D0D4-9FFD-DBCF-AAD881B81B44}"/>
              </a:ext>
            </a:extLst>
          </p:cNvPr>
          <p:cNvSpPr/>
          <p:nvPr/>
        </p:nvSpPr>
        <p:spPr>
          <a:xfrm>
            <a:off x="1438275" y="2638425"/>
            <a:ext cx="9315450" cy="1285875"/>
          </a:xfrm>
          <a:prstGeom prst="rect">
            <a:avLst/>
          </a:prstGeom>
          <a:solidFill>
            <a:srgbClr val="6E9DB9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latin typeface="Arial Narrow" panose="020B0606020202030204" pitchFamily="34" charset="0"/>
              </a:rPr>
              <a:t>Grazie per l’attenzione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62CA9E-A686-824F-D2F8-3BB27601C290}"/>
              </a:ext>
            </a:extLst>
          </p:cNvPr>
          <p:cNvSpPr txBox="1"/>
          <p:nvPr/>
        </p:nvSpPr>
        <p:spPr>
          <a:xfrm>
            <a:off x="371475" y="6353175"/>
            <a:ext cx="1022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 immagini utilizzate sono tratte da </a:t>
            </a:r>
            <a:r>
              <a:rPr lang="it-IT" dirty="0" err="1">
                <a:solidFill>
                  <a:schemeClr val="bg1"/>
                </a:solidFill>
              </a:rPr>
              <a:t>Unsplash</a:t>
            </a:r>
            <a:r>
              <a:rPr lang="it-IT" dirty="0">
                <a:solidFill>
                  <a:schemeClr val="bg1"/>
                </a:solidFill>
              </a:rPr>
              <a:t>. Si ringraziano gli autori</a:t>
            </a:r>
          </a:p>
        </p:txBody>
      </p:sp>
    </p:spTree>
    <p:extLst>
      <p:ext uri="{BB962C8B-B14F-4D97-AF65-F5344CB8AC3E}">
        <p14:creationId xmlns:p14="http://schemas.microsoft.com/office/powerpoint/2010/main" val="373685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7F055E-C60A-E26B-6B8D-35F6F31746D7}"/>
              </a:ext>
            </a:extLst>
          </p:cNvPr>
          <p:cNvSpPr txBox="1"/>
          <p:nvPr/>
        </p:nvSpPr>
        <p:spPr>
          <a:xfrm>
            <a:off x="0" y="0"/>
            <a:ext cx="5372100" cy="67403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Neuroimage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e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Neuroimage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reports (Elsevier) l’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editorial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board si dimette e fonda Imaging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Neuroscience</a:t>
            </a:r>
            <a:endParaRPr lang="it-IT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Journal of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political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philosophy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</a:rPr>
              <a:t>W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iley)  l’editor viene rimosso e parte dell’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editorial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board si dimette </a:t>
            </a: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Publications (MDPI) Gemma Derrick e 25 altri membri dell’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editorial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board si dimettono</a:t>
            </a: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Critic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Public health (Taylor and Francis) l’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editorial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board fonda una nuova rivista con PKP</a:t>
            </a: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Design studies (Elsevier) l’editor è sostituito perché non accetta l’imposizione di un aumento di articoli del 600%</a:t>
            </a: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Journal of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biogeography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(Wiley) l’</a:t>
            </a:r>
            <a:r>
              <a:rPr lang="it-IT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editorial</a:t>
            </a:r>
            <a:r>
              <a:rPr lang="it-IT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board entra in sciopero e poi si dimette</a:t>
            </a:r>
          </a:p>
          <a:p>
            <a:pPr algn="ctr"/>
            <a:endParaRPr lang="it-IT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endParaRPr lang="it-IT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1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50A448B-9180-BEA7-DEBE-4F5FF868E4A4}"/>
              </a:ext>
            </a:extLst>
          </p:cNvPr>
          <p:cNvSpPr/>
          <p:nvPr/>
        </p:nvSpPr>
        <p:spPr>
          <a:xfrm>
            <a:off x="0" y="0"/>
            <a:ext cx="4429125" cy="24860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Arial Narrow" panose="020B0606020202030204" pitchFamily="34" charset="0"/>
              </a:rPr>
              <a:t>Di genere diverso ma altrettanto grave la </a:t>
            </a:r>
            <a:r>
              <a:rPr lang="it-IT" sz="2400" dirty="0" err="1">
                <a:latin typeface="Arial Narrow" panose="020B0606020202030204" pitchFamily="34" charset="0"/>
              </a:rPr>
              <a:t>retraction</a:t>
            </a:r>
            <a:r>
              <a:rPr lang="it-IT" sz="2400" dirty="0">
                <a:latin typeface="Arial Narrow" panose="020B0606020202030204" pitchFamily="34" charset="0"/>
              </a:rPr>
              <a:t> fatta da Springer di un articolo sul </a:t>
            </a:r>
            <a:r>
              <a:rPr lang="it-IT" sz="2400" dirty="0" err="1">
                <a:latin typeface="Arial Narrow" panose="020B0606020202030204" pitchFamily="34" charset="0"/>
              </a:rPr>
              <a:t>climate</a:t>
            </a:r>
            <a:r>
              <a:rPr lang="it-IT" sz="2400" dirty="0">
                <a:latin typeface="Arial Narrow" panose="020B0606020202030204" pitchFamily="34" charset="0"/>
              </a:rPr>
              <a:t> </a:t>
            </a:r>
            <a:r>
              <a:rPr lang="it-IT" sz="2400" dirty="0" err="1">
                <a:latin typeface="Arial Narrow" panose="020B0606020202030204" pitchFamily="34" charset="0"/>
              </a:rPr>
              <a:t>change</a:t>
            </a:r>
            <a:r>
              <a:rPr lang="it-IT" sz="2400" dirty="0">
                <a:latin typeface="Arial Narrow" panose="020B0606020202030204" pitchFamily="34" charset="0"/>
              </a:rPr>
              <a:t>. Non si discute del merito ma del metodo adottato dall’editore</a:t>
            </a:r>
          </a:p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8B3E9F-0E48-4606-9104-2B59D2ED8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9" r="625" b="6087"/>
          <a:stretch/>
        </p:blipFill>
        <p:spPr>
          <a:xfrm>
            <a:off x="6790103" y="0"/>
            <a:ext cx="5401897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4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6815306-51A5-C945-FDF4-48EBD6E8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77" y="658128"/>
            <a:ext cx="7510923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americanscientist.org/sites/americanscientist.org/files/2019-107-2-78-ethics-4-figcap.jpg">
            <a:extLst>
              <a:ext uri="{FF2B5EF4-FFF2-40B4-BE49-F238E27FC236}">
                <a16:creationId xmlns:a16="http://schemas.microsoft.com/office/drawing/2014/main" id="{7FDEB611-5E0D-7B81-6D20-14C5958B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47" y="375331"/>
            <a:ext cx="9319705" cy="58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518DB3-81BE-F07F-833B-FBB3282E0479}"/>
              </a:ext>
            </a:extLst>
          </p:cNvPr>
          <p:cNvSpPr txBox="1"/>
          <p:nvPr/>
        </p:nvSpPr>
        <p:spPr>
          <a:xfrm>
            <a:off x="1421296" y="6420678"/>
            <a:ext cx="10189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Ross-</a:t>
            </a:r>
            <a:r>
              <a:rPr lang="it-IT" dirty="0" err="1"/>
              <a:t>Hellauer</a:t>
            </a:r>
            <a:r>
              <a:rPr lang="it-IT" dirty="0"/>
              <a:t> T  et al. (2017) </a:t>
            </a:r>
            <a:r>
              <a:rPr lang="it-IT" dirty="0">
                <a:hlinkClick r:id="rId3"/>
              </a:rPr>
              <a:t>https://journals.plos.org/plosone/article?id=10.1371/journal.pone.0189311</a:t>
            </a:r>
            <a:endParaRPr lang="it-IT" dirty="0"/>
          </a:p>
          <a:p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53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645B65-C4AD-05BF-2B41-5116F1AD8FBD}"/>
              </a:ext>
            </a:extLst>
          </p:cNvPr>
          <p:cNvSpPr txBox="1"/>
          <p:nvPr/>
        </p:nvSpPr>
        <p:spPr>
          <a:xfrm>
            <a:off x="390525" y="571500"/>
            <a:ext cx="60483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rial Narrow" panose="020B0606020202030204" pitchFamily="34" charset="0"/>
              </a:rPr>
              <a:t>Mancanza di apertura (codice dati metodi software)</a:t>
            </a:r>
          </a:p>
          <a:p>
            <a:endParaRPr lang="it-IT" sz="2800" dirty="0">
              <a:latin typeface="Arial Narrow" panose="020B0606020202030204" pitchFamily="34" charset="0"/>
            </a:endParaRPr>
          </a:p>
          <a:p>
            <a:r>
              <a:rPr lang="it-IT" sz="2800" dirty="0">
                <a:latin typeface="Arial Narrow" panose="020B0606020202030204" pitchFamily="34" charset="0"/>
              </a:rPr>
              <a:t>Ritardi e inefficienze (soprattutto determinati dai tempi di validazione e dal sovraccarico dei revisori)</a:t>
            </a:r>
          </a:p>
          <a:p>
            <a:endParaRPr lang="it-IT" sz="2800" dirty="0">
              <a:latin typeface="Arial Narrow" panose="020B0606020202030204" pitchFamily="34" charset="0"/>
            </a:endParaRPr>
          </a:p>
          <a:p>
            <a:r>
              <a:rPr lang="it-IT" sz="2800" dirty="0">
                <a:latin typeface="Arial Narrow" panose="020B0606020202030204" pitchFamily="34" charset="0"/>
              </a:rPr>
              <a:t>Costi eccessivi e disuguaglianze (introdotte dal </a:t>
            </a:r>
            <a:r>
              <a:rPr lang="it-IT" sz="2800" dirty="0" err="1">
                <a:latin typeface="Arial Narrow" panose="020B0606020202030204" pitchFamily="34" charset="0"/>
              </a:rPr>
              <a:t>gold</a:t>
            </a:r>
            <a:r>
              <a:rPr lang="it-IT" sz="2800" dirty="0">
                <a:latin typeface="Arial Narrow" panose="020B0606020202030204" pitchFamily="34" charset="0"/>
              </a:rPr>
              <a:t> open access e dai TA e che rischiano di replicare la serial </a:t>
            </a:r>
            <a:r>
              <a:rPr lang="it-IT" sz="2800" dirty="0" err="1">
                <a:latin typeface="Arial Narrow" panose="020B0606020202030204" pitchFamily="34" charset="0"/>
              </a:rPr>
              <a:t>crisis</a:t>
            </a:r>
            <a:r>
              <a:rPr lang="it-IT" sz="2800" dirty="0">
                <a:latin typeface="Arial Narrow" panose="020B0606020202030204" pitchFamily="34" charset="0"/>
              </a:rPr>
              <a:t>, tagliando fuori intere parti del mondo)</a:t>
            </a:r>
          </a:p>
          <a:p>
            <a:endParaRPr lang="it-IT" sz="2800" dirty="0">
              <a:latin typeface="Arial Narrow" panose="020B0606020202030204" pitchFamily="34" charset="0"/>
            </a:endParaRPr>
          </a:p>
          <a:p>
            <a:r>
              <a:rPr lang="it-IT" sz="2800" dirty="0">
                <a:latin typeface="Arial Narrow" panose="020B0606020202030204" pitchFamily="34" charset="0"/>
              </a:rPr>
              <a:t>Mancanza di incentivi verso un sistema più aperto e trasparente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D4570-4799-BAF8-C3CD-415CFAC1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58" y="184471"/>
            <a:ext cx="1282376" cy="12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2F47176-A57A-E554-605B-E2118FFA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58" y="2039774"/>
            <a:ext cx="800878" cy="8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741040-0E34-9BA2-19B6-67CD7B33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661" y="3656036"/>
            <a:ext cx="1091681" cy="109168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F1ABE7F-1363-77BF-9417-4A0F90DD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61" y="5489459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9"/>
          <p:cNvSpPr/>
          <p:nvPr/>
        </p:nvSpPr>
        <p:spPr>
          <a:xfrm>
            <a:off x="-985" y="3576207"/>
            <a:ext cx="12185200" cy="3344000"/>
          </a:xfrm>
          <a:prstGeom prst="rect">
            <a:avLst/>
          </a:prstGeom>
          <a:solidFill>
            <a:srgbClr val="26262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9" descr="Page Facing Up Emoj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292" y="1999702"/>
            <a:ext cx="1235717" cy="123571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9"/>
          <p:cNvSpPr txBox="1"/>
          <p:nvPr/>
        </p:nvSpPr>
        <p:spPr>
          <a:xfrm>
            <a:off x="9766475" y="6526775"/>
            <a:ext cx="23696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ker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Emojis by </a:t>
            </a:r>
            <a:r>
              <a:rPr lang="en" sz="1200" kern="0">
                <a:solidFill>
                  <a:srgbClr val="DD3333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Mozilla</a:t>
            </a:r>
            <a:r>
              <a:rPr lang="en" sz="1200" ker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(CC BY 4.0)</a:t>
            </a:r>
            <a:endParaRPr sz="1467" kern="0">
              <a:solidFill>
                <a:srgbClr val="7F7F7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59"/>
          <p:cNvSpPr txBox="1"/>
          <p:nvPr/>
        </p:nvSpPr>
        <p:spPr>
          <a:xfrm>
            <a:off x="2551701" y="4101881"/>
            <a:ext cx="1037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Journal 1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Google Shape;317;p59"/>
          <p:cNvSpPr txBox="1"/>
          <p:nvPr/>
        </p:nvSpPr>
        <p:spPr>
          <a:xfrm>
            <a:off x="5928853" y="4124789"/>
            <a:ext cx="1037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Journal 2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59"/>
          <p:cNvSpPr txBox="1"/>
          <p:nvPr/>
        </p:nvSpPr>
        <p:spPr>
          <a:xfrm>
            <a:off x="9217055" y="4139631"/>
            <a:ext cx="1037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Journal 3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9" name="Google Shape;319;p59" descr="Bookmark Emoj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9847" y="1987924"/>
            <a:ext cx="757496" cy="7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9" descr="Page Facing Up Emoj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64" y="4353128"/>
            <a:ext cx="1235717" cy="123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9" descr="Closed Book Emoj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8594" y="4440574"/>
            <a:ext cx="1235717" cy="123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9" descr="Speech Balloon Emoj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8006" y="1647967"/>
            <a:ext cx="1160108" cy="116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9" descr="Heavy Check Mark Emoj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7202" y="5248290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9" descr="Orange Book Emoji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15322" y="4478144"/>
            <a:ext cx="1213745" cy="121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9" descr="Green Book Emoj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77989" y="4462548"/>
            <a:ext cx="1213745" cy="121374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9"/>
          <p:cNvSpPr txBox="1"/>
          <p:nvPr/>
        </p:nvSpPr>
        <p:spPr>
          <a:xfrm>
            <a:off x="1907716" y="3609961"/>
            <a:ext cx="835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Private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7" name="Google Shape;327;p59"/>
          <p:cNvSpPr txBox="1"/>
          <p:nvPr/>
        </p:nvSpPr>
        <p:spPr>
          <a:xfrm>
            <a:off x="1950195" y="3225089"/>
            <a:ext cx="750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i="1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Public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8" name="Google Shape;328;p59"/>
          <p:cNvSpPr txBox="1"/>
          <p:nvPr/>
        </p:nvSpPr>
        <p:spPr>
          <a:xfrm>
            <a:off x="3589165" y="5831664"/>
            <a:ext cx="14680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Peer Review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29" name="Google Shape;329;p59"/>
          <p:cNvCxnSpPr/>
          <p:nvPr/>
        </p:nvCxnSpPr>
        <p:spPr>
          <a:xfrm>
            <a:off x="1324524" y="4724821"/>
            <a:ext cx="11152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0" name="Google Shape;330;p59"/>
          <p:cNvSpPr txBox="1"/>
          <p:nvPr/>
        </p:nvSpPr>
        <p:spPr>
          <a:xfrm>
            <a:off x="1347951" y="4290473"/>
            <a:ext cx="84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Submit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1" name="Google Shape;331;p59"/>
          <p:cNvSpPr txBox="1"/>
          <p:nvPr/>
        </p:nvSpPr>
        <p:spPr>
          <a:xfrm>
            <a:off x="6389961" y="5839475"/>
            <a:ext cx="1082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Revise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32" name="Google Shape;332;p59"/>
          <p:cNvCxnSpPr/>
          <p:nvPr/>
        </p:nvCxnSpPr>
        <p:spPr>
          <a:xfrm>
            <a:off x="4888239" y="4724821"/>
            <a:ext cx="9504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3" name="Google Shape;333;p59"/>
          <p:cNvCxnSpPr>
            <a:endCxn id="324" idx="1"/>
          </p:cNvCxnSpPr>
          <p:nvPr/>
        </p:nvCxnSpPr>
        <p:spPr>
          <a:xfrm flipH="1">
            <a:off x="5815321" y="5067016"/>
            <a:ext cx="2279600" cy="18000"/>
          </a:xfrm>
          <a:prstGeom prst="bentConnector5">
            <a:avLst>
              <a:gd name="adj1" fmla="val -10023"/>
              <a:gd name="adj2" fmla="val 6526383"/>
              <a:gd name="adj3" fmla="val 115990"/>
            </a:avLst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4" name="Google Shape;334;p59"/>
          <p:cNvCxnSpPr/>
          <p:nvPr/>
        </p:nvCxnSpPr>
        <p:spPr>
          <a:xfrm>
            <a:off x="8094913" y="4659805"/>
            <a:ext cx="9504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5" name="Google Shape;335;p59"/>
          <p:cNvCxnSpPr/>
          <p:nvPr/>
        </p:nvCxnSpPr>
        <p:spPr>
          <a:xfrm flipH="1">
            <a:off x="9169935" y="5048467"/>
            <a:ext cx="2279600" cy="18000"/>
          </a:xfrm>
          <a:prstGeom prst="bentConnector5">
            <a:avLst>
              <a:gd name="adj1" fmla="val -1289"/>
              <a:gd name="adj2" fmla="val 6526056"/>
              <a:gd name="adj3" fmla="val 115985"/>
            </a:avLst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6" name="Google Shape;336;p59"/>
          <p:cNvCxnSpPr>
            <a:endCxn id="314" idx="3"/>
          </p:cNvCxnSpPr>
          <p:nvPr/>
        </p:nvCxnSpPr>
        <p:spPr>
          <a:xfrm rot="5400000" flipH="1">
            <a:off x="9630209" y="3207360"/>
            <a:ext cx="2438400" cy="1258800"/>
          </a:xfrm>
          <a:prstGeom prst="bentConnector2">
            <a:avLst/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7" name="Google Shape;337;p59"/>
          <p:cNvSpPr txBox="1"/>
          <p:nvPr/>
        </p:nvSpPr>
        <p:spPr>
          <a:xfrm>
            <a:off x="150025" y="5645767"/>
            <a:ext cx="1254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Manuscript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8" name="Google Shape;338;p59"/>
          <p:cNvSpPr txBox="1"/>
          <p:nvPr/>
        </p:nvSpPr>
        <p:spPr>
          <a:xfrm>
            <a:off x="8809363" y="1313312"/>
            <a:ext cx="158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Peer reviewed paper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9" name="Google Shape;339;p59"/>
          <p:cNvSpPr txBox="1"/>
          <p:nvPr/>
        </p:nvSpPr>
        <p:spPr>
          <a:xfrm>
            <a:off x="4279436" y="3101804"/>
            <a:ext cx="3852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Community feedback, ideas, discussion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0" name="Google Shape;340;p59"/>
          <p:cNvSpPr txBox="1"/>
          <p:nvPr/>
        </p:nvSpPr>
        <p:spPr>
          <a:xfrm>
            <a:off x="10333464" y="2853185"/>
            <a:ext cx="12356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i="1" kern="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Months to years</a:t>
            </a:r>
            <a:endParaRPr sz="1600" kern="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1" name="Google Shape;341;p59" descr="Heavy Multiplication X Emoj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84951" y="4118807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9" descr="Heavy Multiplication X Emoj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84951" y="4705031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9" descr="Heavy Multiplication X Emoj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84951" y="5291255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9" descr="Heavy Multiplication X Emoj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37202" y="4041727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9" descr="Heavy Check Mark Emoj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7202" y="4645009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9" descr="Heavy Check Mark Emoj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39079" y="5232870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9" descr="Heavy Check Mark Emoj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39079" y="4652317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9" descr="Heavy Check Mark Emoj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39079" y="4071763"/>
            <a:ext cx="455428" cy="45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9" descr="Earth Globe Europe-Africa Emoji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49770" y="1579314"/>
            <a:ext cx="1082841" cy="108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9" descr="Page Facing Up Emoj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316" y="1952110"/>
            <a:ext cx="1235717" cy="12357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59"/>
          <p:cNvCxnSpPr/>
          <p:nvPr/>
        </p:nvCxnSpPr>
        <p:spPr>
          <a:xfrm rot="-5400000">
            <a:off x="144345" y="2713155"/>
            <a:ext cx="2114400" cy="926400"/>
          </a:xfrm>
          <a:prstGeom prst="bentConnector3">
            <a:avLst>
              <a:gd name="adj1" fmla="val 99901"/>
            </a:avLst>
          </a:prstGeom>
          <a:noFill/>
          <a:ln w="38100" cap="flat" cmpd="sng">
            <a:solidFill>
              <a:srgbClr val="B7B7B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2" name="Google Shape;352;p59"/>
          <p:cNvSpPr txBox="1"/>
          <p:nvPr/>
        </p:nvSpPr>
        <p:spPr>
          <a:xfrm>
            <a:off x="1740107" y="1168397"/>
            <a:ext cx="1585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Preprint server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3" name="Google Shape;353;p59"/>
          <p:cNvSpPr txBox="1"/>
          <p:nvPr/>
        </p:nvSpPr>
        <p:spPr>
          <a:xfrm>
            <a:off x="792804" y="2286167"/>
            <a:ext cx="1157200" cy="9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i="1" kern="0" dirty="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&lt;48 hrs screening process</a:t>
            </a:r>
            <a:endParaRPr sz="1600" kern="0" dirty="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4" name="Google Shape;354;p59"/>
          <p:cNvSpPr txBox="1"/>
          <p:nvPr/>
        </p:nvSpPr>
        <p:spPr>
          <a:xfrm>
            <a:off x="9700436" y="5813425"/>
            <a:ext cx="1082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Revise</a:t>
            </a:r>
            <a:endParaRPr sz="16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5" name="Google Shape;355;p59"/>
          <p:cNvSpPr txBox="1">
            <a:spLocks noGrp="1"/>
          </p:cNvSpPr>
          <p:nvPr>
            <p:ph type="title"/>
          </p:nvPr>
        </p:nvSpPr>
        <p:spPr>
          <a:xfrm>
            <a:off x="411117" y="2527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Un doppio binario – infrastrutture pubbliche per la prepubblicazione dei contenuti</a:t>
            </a:r>
            <a:endParaRPr sz="3200" dirty="0"/>
          </a:p>
        </p:txBody>
      </p:sp>
      <p:pic>
        <p:nvPicPr>
          <p:cNvPr id="356" name="Google Shape;356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1584" y="6540498"/>
            <a:ext cx="1253667" cy="313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C91D9E-8B98-FE19-B6D8-DAA848E1EA18}"/>
              </a:ext>
            </a:extLst>
          </p:cNvPr>
          <p:cNvSpPr txBox="1"/>
          <p:nvPr/>
        </p:nvSpPr>
        <p:spPr>
          <a:xfrm>
            <a:off x="1849770" y="6540498"/>
            <a:ext cx="695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14"/>
              </a:rPr>
              <a:t>J Polka, Peer review in the </a:t>
            </a:r>
            <a:r>
              <a:rPr lang="it-IT" dirty="0" err="1">
                <a:solidFill>
                  <a:schemeClr val="bg1"/>
                </a:solidFill>
                <a:hlinkClick r:id="rId14"/>
              </a:rPr>
              <a:t>context</a:t>
            </a:r>
            <a:r>
              <a:rPr lang="it-IT" dirty="0">
                <a:solidFill>
                  <a:schemeClr val="bg1"/>
                </a:solidFill>
                <a:hlinkClick r:id="rId14"/>
              </a:rPr>
              <a:t> of preprints UCSF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F5C3A33-4BDD-E87B-A694-255B1BDB12EB}"/>
              </a:ext>
            </a:extLst>
          </p:cNvPr>
          <p:cNvSpPr/>
          <p:nvPr/>
        </p:nvSpPr>
        <p:spPr>
          <a:xfrm>
            <a:off x="4071257" y="4627983"/>
            <a:ext cx="4049485" cy="11663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dirty="0">
                <a:solidFill>
                  <a:srgbClr val="002060"/>
                </a:solidFill>
              </a:rPr>
              <a:t>PREPRINT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00E24A6-9C1A-F985-5436-981DF79F77EF}"/>
              </a:ext>
            </a:extLst>
          </p:cNvPr>
          <p:cNvSpPr/>
          <p:nvPr/>
        </p:nvSpPr>
        <p:spPr>
          <a:xfrm>
            <a:off x="438150" y="619125"/>
            <a:ext cx="5029200" cy="5657850"/>
          </a:xfrm>
          <a:prstGeom prst="rect">
            <a:avLst/>
          </a:prstGeom>
          <a:solidFill>
            <a:srgbClr val="6E9DB9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 e contro per i ricercatori (autori)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Tempi brevi di pubblicazione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Possibilità di usare licenze aperte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Visibilità e riconoscimento del proprio lavoro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Possibilità di essere citati se DOI presente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Feedback veloce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Alcune (poche) riviste non accettano manoscritti pubblicati come preprint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A8BB05-4735-8CC7-F419-E2A9285A6651}"/>
              </a:ext>
            </a:extLst>
          </p:cNvPr>
          <p:cNvSpPr/>
          <p:nvPr/>
        </p:nvSpPr>
        <p:spPr>
          <a:xfrm>
            <a:off x="6496050" y="619125"/>
            <a:ext cx="5029200" cy="5657850"/>
          </a:xfrm>
          <a:prstGeom prst="rect">
            <a:avLst/>
          </a:prstGeom>
          <a:solidFill>
            <a:srgbClr val="6E9DB9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 e contro per ricercatori e  pubblico (fruitori)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Accesso alle pubblicazioni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Possibile sviluppo di nuove collaborazioni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Possibilità di aggiungere commenti (una volta autenticati)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Pseudoscienza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Non sempre possibile distinguere fra ricerca di alta e bassa qualità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97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719</Words>
  <Application>Microsoft Office PowerPoint</Application>
  <PresentationFormat>Widescreen</PresentationFormat>
  <Paragraphs>123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Fira Sans</vt:lpstr>
      <vt:lpstr>Nunito</vt:lpstr>
      <vt:lpstr>Source Sans Pro</vt:lpstr>
      <vt:lpstr>Times New Roman</vt:lpstr>
      <vt:lpstr>Verdana</vt:lpstr>
      <vt:lpstr>Tema di Office</vt:lpstr>
      <vt:lpstr>Infrastrutture pubbliche per la disseminazione e validazione della ricerca</vt:lpstr>
      <vt:lpstr>Community over Commercialization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doppio binario – infrastrutture pubbliche per la prepubblicazione dei contenuti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PCI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 Galimberti</dc:creator>
  <cp:lastModifiedBy>Reviewer</cp:lastModifiedBy>
  <cp:revision>16</cp:revision>
  <dcterms:created xsi:type="dcterms:W3CDTF">2023-10-06T04:21:16Z</dcterms:created>
  <dcterms:modified xsi:type="dcterms:W3CDTF">2023-10-23T14:51:53Z</dcterms:modified>
</cp:coreProperties>
</file>