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74" r:id="rId2"/>
    <p:sldId id="508" r:id="rId3"/>
    <p:sldId id="503" r:id="rId4"/>
    <p:sldId id="330" r:id="rId5"/>
    <p:sldId id="504" r:id="rId6"/>
    <p:sldId id="550" r:id="rId7"/>
    <p:sldId id="477" r:id="rId8"/>
    <p:sldId id="547" r:id="rId9"/>
    <p:sldId id="443" r:id="rId10"/>
    <p:sldId id="506" r:id="rId11"/>
    <p:sldId id="478" r:id="rId12"/>
    <p:sldId id="510" r:id="rId13"/>
    <p:sldId id="507" r:id="rId14"/>
    <p:sldId id="470" r:id="rId15"/>
    <p:sldId id="509" r:id="rId16"/>
    <p:sldId id="513" r:id="rId17"/>
    <p:sldId id="511" r:id="rId18"/>
    <p:sldId id="519" r:id="rId19"/>
    <p:sldId id="520" r:id="rId20"/>
    <p:sldId id="554" r:id="rId21"/>
    <p:sldId id="546" r:id="rId22"/>
    <p:sldId id="536" r:id="rId23"/>
    <p:sldId id="555" r:id="rId24"/>
    <p:sldId id="540" r:id="rId25"/>
    <p:sldId id="541" r:id="rId26"/>
    <p:sldId id="514" r:id="rId27"/>
    <p:sldId id="449" r:id="rId28"/>
    <p:sldId id="543" r:id="rId29"/>
    <p:sldId id="499" r:id="rId30"/>
    <p:sldId id="542" r:id="rId31"/>
    <p:sldId id="529" r:id="rId32"/>
    <p:sldId id="527" r:id="rId33"/>
    <p:sldId id="528" r:id="rId34"/>
    <p:sldId id="512" r:id="rId35"/>
    <p:sldId id="549" r:id="rId36"/>
    <p:sldId id="530" r:id="rId37"/>
    <p:sldId id="531" r:id="rId38"/>
    <p:sldId id="53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lmiit" id="{320B13B1-F324-4B5D-9F5D-69242E3EA495}">
          <p14:sldIdLst>
            <p14:sldId id="274"/>
            <p14:sldId id="508"/>
            <p14:sldId id="503"/>
            <p14:sldId id="330"/>
            <p14:sldId id="504"/>
            <p14:sldId id="550"/>
            <p14:sldId id="477"/>
            <p14:sldId id="547"/>
            <p14:sldId id="443"/>
            <p14:sldId id="506"/>
            <p14:sldId id="478"/>
            <p14:sldId id="510"/>
            <p14:sldId id="507"/>
            <p14:sldId id="470"/>
            <p14:sldId id="509"/>
            <p14:sldId id="513"/>
            <p14:sldId id="511"/>
            <p14:sldId id="519"/>
            <p14:sldId id="520"/>
            <p14:sldId id="554"/>
            <p14:sldId id="546"/>
            <p14:sldId id="536"/>
            <p14:sldId id="555"/>
            <p14:sldId id="540"/>
            <p14:sldId id="541"/>
            <p14:sldId id="514"/>
            <p14:sldId id="449"/>
            <p14:sldId id="543"/>
            <p14:sldId id="499"/>
            <p14:sldId id="542"/>
            <p14:sldId id="529"/>
            <p14:sldId id="527"/>
            <p14:sldId id="528"/>
            <p14:sldId id="512"/>
            <p14:sldId id="549"/>
            <p14:sldId id="530"/>
            <p14:sldId id="531"/>
            <p14:sldId id="5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unen Salla (Ruoka)" initials="HS(" lastIdx="1" clrIdx="0">
    <p:extLst>
      <p:ext uri="{19B8F6BF-5375-455C-9EA6-DF929625EA0E}">
        <p15:presenceInfo xmlns:p15="http://schemas.microsoft.com/office/powerpoint/2012/main" userId="S::salla.hannunen@ruokavirasto.fi::417f9585-6c30-4c24-b75d-eb244ccaf4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484"/>
    <a:srgbClr val="F7E7EB"/>
    <a:srgbClr val="F40000"/>
    <a:srgbClr val="FC8B00"/>
    <a:srgbClr val="F5F500"/>
    <a:srgbClr val="4DE600"/>
    <a:srgbClr val="38A700"/>
    <a:srgbClr val="D0006F"/>
    <a:srgbClr val="BEE8FF"/>
    <a:srgbClr val="E1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74359" autoAdjust="0"/>
  </p:normalViewPr>
  <p:slideViewPr>
    <p:cSldViewPr snapToGrid="0" snapToObjects="1">
      <p:cViewPr varScale="1">
        <p:scale>
          <a:sx n="46" d="100"/>
          <a:sy n="46" d="100"/>
        </p:scale>
        <p:origin x="1444" y="44"/>
      </p:cViewPr>
      <p:guideLst/>
    </p:cSldViewPr>
  </p:slideViewPr>
  <p:outlineViewPr>
    <p:cViewPr>
      <p:scale>
        <a:sx n="33" d="100"/>
        <a:sy n="33" d="100"/>
      </p:scale>
      <p:origin x="0" y="-56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1239D-8906-2842-82F9-5F471360B498}" type="datetimeFigureOut">
              <a:t>18.1.2023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600B0-3FF5-C141-ACF1-72D20473C34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6162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258CA-B7C8-704B-93C3-D9DBEA465A84}" type="datetimeFigureOut">
              <a:t>18.1.2023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49EF4-CEE7-B44F-8B5F-3B48DC0FF9A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9704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This presentation can be used for introducing </a:t>
            </a:r>
          </a:p>
          <a:p>
            <a:pPr marL="228600" indent="-228600">
              <a:buAutoNum type="alphaLcParenR"/>
            </a:pPr>
            <a:r>
              <a:rPr lang="en-GB" noProof="0" dirty="0"/>
              <a:t>design prevalences and </a:t>
            </a:r>
          </a:p>
          <a:p>
            <a:pPr marL="228600" indent="-228600">
              <a:buAutoNum type="alphaLcParenR"/>
            </a:pPr>
            <a:r>
              <a:rPr lang="en-GB" noProof="0" dirty="0"/>
              <a:t>the questions on which decisions are needed </a:t>
            </a:r>
          </a:p>
          <a:p>
            <a:pPr marL="0" indent="0">
              <a:buNone/>
            </a:pPr>
            <a:r>
              <a:rPr lang="en-GB" noProof="0" dirty="0"/>
              <a:t>to risk managers. </a:t>
            </a:r>
          </a:p>
          <a:p>
            <a:pPr marL="0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/>
              <a:t>It can be modified as needed to meet the needs of each country in the NoBa-PWN project.</a:t>
            </a:r>
          </a:p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72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If you want to include only the components relevant for your country, you can modify the slide as you like.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54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n kuvan paikkamerkki 1">
            <a:extLst>
              <a:ext uri="{FF2B5EF4-FFF2-40B4-BE49-F238E27FC236}">
                <a16:creationId xmlns:a16="http://schemas.microsoft.com/office/drawing/2014/main" id="{46C4A15B-A4A3-45C1-AD4C-D0DE814D1F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Huomautusten paikkamerkki 2">
            <a:extLst>
              <a:ext uri="{FF2B5EF4-FFF2-40B4-BE49-F238E27FC236}">
                <a16:creationId xmlns:a16="http://schemas.microsoft.com/office/drawing/2014/main" id="{9254580B-405E-4DE4-83A4-D661BC7D5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i-FI" alt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E24C0D4-42EE-44E2-A8B6-F1B950F2B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2E7F7-AB44-40EA-ADEB-9D9065DD4C4B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9736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349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Note that also this slide must be modified if you don’t explain the difference between true and apparent prevalence.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733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432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Note that also this slide must be modified if you don’t explain the difference between true and apparent prevalence.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8198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6085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039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472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In this slide you can present the prevalence estimates and the 95% confidence limits of your country. </a:t>
            </a:r>
          </a:p>
          <a:p>
            <a:r>
              <a:rPr lang="en-GB" noProof="0" dirty="0"/>
              <a:t>You can the find the data to populate the table form the file “B. mucronatus prevalence estimates.docx” 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876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118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Include only the components relevant for your country.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The last point (“If you do not…”) means, at least, that if, e.g.,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the estimate is lower for symptomatic wood than for Monochamus, then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also the design prevalence for symptomatic wood should be lower than for Monochamus.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If you can think of a better way to express this last point, please let me know.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797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700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8334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3200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6007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445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98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779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7402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334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If you think it is better, you can modify the slides so that instead of explaining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true and apparent prevalence,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true and apparent design prevalence, and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noProof="0" dirty="0"/>
              <a:t>method sensitivity</a:t>
            </a:r>
          </a:p>
          <a:p>
            <a:r>
              <a:rPr lang="en-GB" noProof="0" dirty="0"/>
              <a:t>you just talk about prevalence and design prevalence. </a:t>
            </a:r>
          </a:p>
          <a:p>
            <a:r>
              <a:rPr lang="en-GB" noProof="0" dirty="0"/>
              <a:t>If you decide to do this, please take care that you check that all the remaining slides make sense.</a:t>
            </a:r>
          </a:p>
          <a:p>
            <a:endParaRPr lang="en-GB" noProof="0" dirty="0"/>
          </a:p>
          <a:p>
            <a:r>
              <a:rPr lang="en-GB" noProof="0" dirty="0"/>
              <a:t>And, if someone in the audience brings the removed things up, you may want to be prepared to explain them to everybody. </a:t>
            </a:r>
          </a:p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400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5679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62782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figure is here just for information. Note that in NoBa-PWN we cannot define design prevalences separately for different plant species. </a:t>
            </a: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69772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figure is here just for information. Note that in NoBa-PWN we cannot define design prevalences separately for different vector species. </a:t>
            </a:r>
            <a:endParaRPr lang="fi-FI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95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959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34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183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994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If you want to include only the components relevant for your country, you can modify the slide as you like.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7449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If you want to include only the components relevant for your country, you can modify the slide as you like.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49EF4-CEE7-B44F-8B5F-3B48DC0FF9A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41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328" y="1508289"/>
            <a:ext cx="409106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1710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17535" y="1825624"/>
            <a:ext cx="5024231" cy="435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 dirty="0"/>
              <a:t>Tähän sisältödian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 dirty="0"/>
              <a:t>Tämä on leipätekstiä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795" y="197791"/>
            <a:ext cx="1137816" cy="9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672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ulukon paikkamerkki 4"/>
          <p:cNvSpPr>
            <a:spLocks noGrp="1"/>
          </p:cNvSpPr>
          <p:nvPr>
            <p:ph type="tbl" sz="quarter" idx="16"/>
          </p:nvPr>
        </p:nvSpPr>
        <p:spPr>
          <a:xfrm>
            <a:off x="6017534" y="1825625"/>
            <a:ext cx="5024231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fi-FI"/>
              <a:t>Lisää taulukko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 dirty="0"/>
              <a:t>Tähän sisältödian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 dirty="0"/>
              <a:t>Tämä on leipätekstiä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795" y="197791"/>
            <a:ext cx="1137816" cy="9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848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aavion paikkamerkki 7"/>
          <p:cNvSpPr>
            <a:spLocks noGrp="1"/>
          </p:cNvSpPr>
          <p:nvPr>
            <p:ph type="chart" sz="quarter" idx="17"/>
          </p:nvPr>
        </p:nvSpPr>
        <p:spPr>
          <a:xfrm>
            <a:off x="6017533" y="1825625"/>
            <a:ext cx="5024231" cy="4351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 dirty="0"/>
              <a:t>Tähän sisältödian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 dirty="0"/>
              <a:t>Tämä on leipätekstiä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795" y="197791"/>
            <a:ext cx="1137816" cy="9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97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 dirty="0"/>
              <a:t>Tähän sisältödian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99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16081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88161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9152290" y="1825625"/>
            <a:ext cx="2580862" cy="435133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charset="0"/>
              <a:buChar char="•"/>
              <a:defRPr sz="20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sz="1000"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sz="800"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tekstiä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795" y="197791"/>
            <a:ext cx="1137816" cy="9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365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016833" y="1825625"/>
            <a:ext cx="502423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 dirty="0"/>
              <a:t>Tämä on leipätekstiä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 dirty="0"/>
              <a:t>Tähän sisältödian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98" y="1825625"/>
            <a:ext cx="502423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 dirty="0"/>
              <a:t>Tämä on leipätekstiä</a:t>
            </a:r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795" y="197791"/>
            <a:ext cx="1137816" cy="9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73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for graphs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 dirty="0"/>
              <a:t>Tähän sisältödian otsikko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795" y="197791"/>
            <a:ext cx="1137816" cy="9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5537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 txBox="1">
            <a:spLocks/>
          </p:cNvSpPr>
          <p:nvPr userDrawn="1"/>
        </p:nvSpPr>
        <p:spPr>
          <a:xfrm>
            <a:off x="5230849" y="1325821"/>
            <a:ext cx="1968286" cy="11498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/>
            <a:r>
              <a:rPr lang="fi-FI" sz="10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6930" y="1907679"/>
            <a:ext cx="10278140" cy="31075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6500"/>
              </a:lnSpc>
              <a:defRPr sz="60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 err="1"/>
              <a:t>Sitaatti</a:t>
            </a:r>
            <a:r>
              <a:rPr lang="en-US" dirty="0"/>
              <a:t> tai </a:t>
            </a:r>
            <a:r>
              <a:rPr lang="en-US" dirty="0" err="1"/>
              <a:t>lainaus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56930" y="5319423"/>
            <a:ext cx="10278140" cy="845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Sitaatin</a:t>
            </a:r>
            <a:r>
              <a:rPr lang="en-US" dirty="0"/>
              <a:t> </a:t>
            </a:r>
            <a:r>
              <a:rPr lang="en-US" dirty="0" err="1"/>
              <a:t>lähde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795" y="197791"/>
            <a:ext cx="1137816" cy="9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6431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 txBox="1">
            <a:spLocks/>
          </p:cNvSpPr>
          <p:nvPr userDrawn="1"/>
        </p:nvSpPr>
        <p:spPr>
          <a:xfrm>
            <a:off x="5230849" y="1325821"/>
            <a:ext cx="1968286" cy="11498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/>
            <a:r>
              <a:rPr lang="fi-FI" sz="10000" dirty="0">
                <a:solidFill>
                  <a:schemeClr val="tx2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56930" y="1907679"/>
            <a:ext cx="10278140" cy="310756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6500"/>
              </a:lnSpc>
              <a:defRPr sz="60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 err="1"/>
              <a:t>Sitaatti</a:t>
            </a:r>
            <a:r>
              <a:rPr lang="en-US" dirty="0"/>
              <a:t> tai </a:t>
            </a:r>
            <a:r>
              <a:rPr lang="en-US" dirty="0" err="1"/>
              <a:t>lainaus</a:t>
            </a:r>
            <a:endParaRPr lang="fi-FI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956930" y="5319423"/>
            <a:ext cx="10278140" cy="845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ts val="2400"/>
              </a:lnSpc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Sitaatin</a:t>
            </a:r>
            <a:r>
              <a:rPr lang="en-US" dirty="0"/>
              <a:t> </a:t>
            </a:r>
            <a:r>
              <a:rPr lang="en-US" dirty="0" err="1"/>
              <a:t>lähde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795" y="197791"/>
            <a:ext cx="1137816" cy="9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464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 userDrawn="1"/>
        </p:nvSpPr>
        <p:spPr>
          <a:xfrm>
            <a:off x="564708" y="5366170"/>
            <a:ext cx="4662884" cy="8568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lnSpc>
                <a:spcPts val="6500"/>
              </a:lnSpc>
              <a:spcBef>
                <a:spcPct val="0"/>
              </a:spcBef>
              <a:buNone/>
              <a:defRPr sz="32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>
              <a:lnSpc>
                <a:spcPts val="2000"/>
              </a:lnSpc>
              <a:spcBef>
                <a:spcPts val="1000"/>
              </a:spcBef>
            </a:pPr>
            <a:r>
              <a:rPr lang="en-US" sz="1800" b="0" dirty="0" err="1"/>
              <a:t>Sitaatin</a:t>
            </a:r>
            <a:r>
              <a:rPr lang="en-US" sz="1800" b="0" dirty="0"/>
              <a:t> </a:t>
            </a:r>
            <a:r>
              <a:rPr lang="en-US" sz="1800" b="0" dirty="0" err="1"/>
              <a:t>lähde</a:t>
            </a:r>
            <a:endParaRPr lang="fi-FI" sz="1800" b="0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64708" y="1628710"/>
            <a:ext cx="4662884" cy="360798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ts val="90"/>
              </a:lnSpc>
              <a:spcBef>
                <a:spcPts val="1000"/>
              </a:spcBef>
              <a:defRPr sz="32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sitaatti</a:t>
            </a:r>
            <a:r>
              <a:rPr lang="en-US" dirty="0"/>
              <a:t> tai </a:t>
            </a:r>
            <a:r>
              <a:rPr lang="en-US" dirty="0" err="1"/>
              <a:t>lainaus</a:t>
            </a:r>
            <a:endParaRPr lang="fi-FI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796833" y="1628709"/>
            <a:ext cx="4732598" cy="4594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1963308" y="990166"/>
            <a:ext cx="1968286" cy="11498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pPr algn="ctr"/>
            <a:r>
              <a:rPr lang="fi-FI" sz="10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795" y="197791"/>
            <a:ext cx="1137816" cy="9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83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099595" y="2307960"/>
            <a:ext cx="10058400" cy="1520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  <a:endParaRPr lang="fi-FI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8" y="4178599"/>
            <a:ext cx="4770437" cy="480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Etunimi Sukunimi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731970" y="4680856"/>
            <a:ext cx="4770437" cy="328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titteli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tarpeen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31970" y="5347393"/>
            <a:ext cx="4770437" cy="12895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yhteystietoja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tai </a:t>
            </a:r>
            <a:r>
              <a:rPr lang="en-US" dirty="0" err="1"/>
              <a:t>esimerkiksi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Twitter-</a:t>
            </a:r>
            <a:r>
              <a:rPr lang="en-US" dirty="0" err="1"/>
              <a:t>käyttäjätili</a:t>
            </a:r>
            <a:r>
              <a:rPr lang="en-US" dirty="0"/>
              <a:t> 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320" y="406279"/>
            <a:ext cx="181824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1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60" y="1476061"/>
            <a:ext cx="409106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615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722688" y="4178599"/>
            <a:ext cx="4770437" cy="4808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Etunimi Sukunimi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731970" y="4680856"/>
            <a:ext cx="4770437" cy="328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titteli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</a:t>
            </a:r>
            <a:r>
              <a:rPr lang="en-US" dirty="0" err="1"/>
              <a:t>tarpeen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731970" y="5347393"/>
            <a:ext cx="4770437" cy="128957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None/>
              <a:defRPr sz="1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yhteystietoja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tai </a:t>
            </a:r>
            <a:r>
              <a:rPr lang="en-US" dirty="0" err="1"/>
              <a:t>esimerkiksi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Twitter-</a:t>
            </a:r>
            <a:r>
              <a:rPr lang="en-US" dirty="0" err="1"/>
              <a:t>käyttäjätili</a:t>
            </a:r>
            <a:r>
              <a:rPr lang="en-US" dirty="0"/>
              <a:t> 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099595" y="2307960"/>
            <a:ext cx="10058400" cy="152068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0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781" y="518008"/>
            <a:ext cx="1818249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03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0773" y="-86535"/>
            <a:ext cx="3061227" cy="621688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69" y="2250761"/>
            <a:ext cx="5462027" cy="154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9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- blue log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70831CE6-6A24-4893-A20C-65CE9B160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5C95101-6A37-41E0-A279-9192477C09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60" y="1476061"/>
            <a:ext cx="409106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1477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500" y="2072953"/>
            <a:ext cx="9144000" cy="22042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5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8557" y="5000796"/>
            <a:ext cx="4056668" cy="4378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Etunimi</a:t>
            </a:r>
            <a:r>
              <a:rPr lang="en-US" dirty="0"/>
              <a:t> </a:t>
            </a:r>
            <a:r>
              <a:rPr lang="en-US" dirty="0" err="1"/>
              <a:t>Sukunimi</a:t>
            </a:r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063331" y="1760184"/>
            <a:ext cx="1052052" cy="88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63331" y="4501474"/>
            <a:ext cx="1052052" cy="884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968375" y="5589588"/>
            <a:ext cx="4748613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/>
              <a:t>titteli</a:t>
            </a:r>
            <a:r>
              <a:rPr lang="en-US" dirty="0"/>
              <a:t> (</a:t>
            </a:r>
            <a:r>
              <a:rPr lang="en-US" dirty="0" err="1"/>
              <a:t>pienellä</a:t>
            </a:r>
            <a:r>
              <a:rPr lang="en-US" dirty="0"/>
              <a:t> </a:t>
            </a:r>
            <a:r>
              <a:rPr lang="en-US" dirty="0" err="1"/>
              <a:t>alkukirjaimella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jaosto</a:t>
            </a:r>
            <a:r>
              <a:rPr lang="en-US" dirty="0"/>
              <a:t>, </a:t>
            </a:r>
            <a:r>
              <a:rPr lang="en-US" dirty="0" err="1"/>
              <a:t>yksikkö</a:t>
            </a:r>
            <a:r>
              <a:rPr lang="en-US" dirty="0"/>
              <a:t>, </a:t>
            </a:r>
            <a:r>
              <a:rPr lang="en-US" dirty="0" err="1"/>
              <a:t>osasto</a:t>
            </a:r>
            <a:r>
              <a:rPr lang="en-US" dirty="0"/>
              <a:t> (</a:t>
            </a:r>
            <a:r>
              <a:rPr lang="en-US" dirty="0" err="1"/>
              <a:t>pienellä</a:t>
            </a:r>
            <a:r>
              <a:rPr lang="en-US" dirty="0"/>
              <a:t> </a:t>
            </a:r>
            <a:r>
              <a:rPr lang="en-US" dirty="0" err="1"/>
              <a:t>alkukirjaimella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321287" y="5000626"/>
            <a:ext cx="5406113" cy="751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r">
              <a:buNone/>
              <a:defRPr sz="1600" b="1">
                <a:solidFill>
                  <a:schemeClr val="bg2"/>
                </a:solidFill>
              </a:defRPr>
            </a:lvl2pPr>
            <a:lvl3pPr marL="914400" indent="0" algn="r">
              <a:buNone/>
              <a:defRPr sz="1600" b="1">
                <a:solidFill>
                  <a:schemeClr val="bg2"/>
                </a:solidFill>
              </a:defRPr>
            </a:lvl3pPr>
            <a:lvl4pPr marL="1371600" indent="0" algn="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Tilaisuuden nimi</a:t>
            </a:r>
            <a:endParaRPr lang="fi-FI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0193408" y="5752312"/>
            <a:ext cx="1533828" cy="381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Päivämäärä</a:t>
            </a:r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12" y="413764"/>
            <a:ext cx="2910791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317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tr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52500" y="2072953"/>
            <a:ext cx="9144000" cy="220424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48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8557" y="5000796"/>
            <a:ext cx="4056668" cy="4378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063331" y="1760184"/>
            <a:ext cx="1052052" cy="884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63331" y="4501474"/>
            <a:ext cx="1052052" cy="884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968375" y="5589588"/>
            <a:ext cx="4748613" cy="660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err="1"/>
              <a:t>titteli</a:t>
            </a:r>
            <a:r>
              <a:rPr lang="en-US" dirty="0"/>
              <a:t> (</a:t>
            </a:r>
            <a:r>
              <a:rPr lang="en-US" dirty="0" err="1"/>
              <a:t>pienellä</a:t>
            </a:r>
            <a:r>
              <a:rPr lang="en-US" dirty="0"/>
              <a:t> </a:t>
            </a:r>
            <a:r>
              <a:rPr lang="en-US" dirty="0" err="1"/>
              <a:t>alkukirjaimella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jaosto</a:t>
            </a:r>
            <a:r>
              <a:rPr lang="en-US" dirty="0"/>
              <a:t>, </a:t>
            </a:r>
            <a:r>
              <a:rPr lang="en-US" dirty="0" err="1"/>
              <a:t>yksikkö</a:t>
            </a:r>
            <a:r>
              <a:rPr lang="en-US" dirty="0"/>
              <a:t>, </a:t>
            </a:r>
            <a:r>
              <a:rPr lang="en-US" dirty="0" err="1"/>
              <a:t>osasto</a:t>
            </a:r>
            <a:r>
              <a:rPr lang="en-US" dirty="0"/>
              <a:t> (</a:t>
            </a:r>
            <a:r>
              <a:rPr lang="en-US" dirty="0" err="1"/>
              <a:t>pienellä</a:t>
            </a:r>
            <a:r>
              <a:rPr lang="en-US" dirty="0"/>
              <a:t> </a:t>
            </a:r>
            <a:r>
              <a:rPr lang="en-US" dirty="0" err="1"/>
              <a:t>alkukirjaimella</a:t>
            </a:r>
            <a:r>
              <a:rPr lang="en-US" dirty="0"/>
              <a:t>)</a:t>
            </a:r>
            <a:endParaRPr lang="fi-FI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6321287" y="5000626"/>
            <a:ext cx="5406113" cy="7516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400" b="1">
                <a:solidFill>
                  <a:schemeClr val="tx2"/>
                </a:solidFill>
              </a:defRPr>
            </a:lvl1pPr>
            <a:lvl2pPr marL="457200" indent="0" algn="r">
              <a:buNone/>
              <a:defRPr sz="1600" b="1">
                <a:solidFill>
                  <a:schemeClr val="bg2"/>
                </a:solidFill>
              </a:defRPr>
            </a:lvl2pPr>
            <a:lvl3pPr marL="914400" indent="0" algn="r">
              <a:buNone/>
              <a:defRPr sz="1600" b="1">
                <a:solidFill>
                  <a:schemeClr val="bg2"/>
                </a:solidFill>
              </a:defRPr>
            </a:lvl3pPr>
            <a:lvl4pPr marL="1371600" indent="0" algn="r">
              <a:buNone/>
              <a:defRPr sz="1600" b="1">
                <a:solidFill>
                  <a:schemeClr val="bg2"/>
                </a:solidFill>
              </a:defRPr>
            </a:lvl4pPr>
            <a:lvl5pPr marL="1828800" indent="0" algn="r">
              <a:buNone/>
              <a:defRPr sz="1600" b="1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Tilaisuuden nimi</a:t>
            </a:r>
            <a:endParaRPr lang="fi-FI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10193408" y="5752312"/>
            <a:ext cx="1533828" cy="38133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600">
                <a:solidFill>
                  <a:schemeClr val="tx2"/>
                </a:solidFill>
              </a:defRPr>
            </a:lvl1pPr>
            <a:lvl2pPr marL="457200" indent="0" algn="r">
              <a:buNone/>
              <a:defRPr sz="1600">
                <a:solidFill>
                  <a:schemeClr val="bg1"/>
                </a:solidFill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</a:defRPr>
            </a:lvl3pPr>
            <a:lvl4pPr marL="1371600" indent="0" algn="r">
              <a:buNone/>
              <a:defRPr sz="1600">
                <a:solidFill>
                  <a:schemeClr val="bg1"/>
                </a:solidFill>
              </a:defRPr>
            </a:lvl4pPr>
            <a:lvl5pPr marL="1828800" indent="0" algn="r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Päivämäärä</a:t>
            </a:r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737AB36F-0C11-402B-BB3C-209480F76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54" y="405787"/>
            <a:ext cx="2910791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280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r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Tätä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väliotsikkodiana</a:t>
            </a:r>
            <a:endParaRPr lang="fi-FI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632154" y="1446252"/>
            <a:ext cx="1052052" cy="884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1632154" y="5469195"/>
            <a:ext cx="1052052" cy="884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F9CEF652-B3EF-411E-B642-92252B04D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54" y="405787"/>
            <a:ext cx="2910791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704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632154" y="1446252"/>
            <a:ext cx="1052052" cy="884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632154" y="5469195"/>
            <a:ext cx="1052052" cy="884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Tätä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väliotsikkodiana</a:t>
            </a:r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C0788F8-0C04-4726-9325-DBA5D0589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54" y="405787"/>
            <a:ext cx="2910791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98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54" y="405787"/>
            <a:ext cx="2910791" cy="5688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632154" y="1446252"/>
            <a:ext cx="1052052" cy="884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632154" y="5469195"/>
            <a:ext cx="1052052" cy="884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507317" y="2140197"/>
            <a:ext cx="9144000" cy="27235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lnSpc>
                <a:spcPts val="5500"/>
              </a:lnSpc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Tätä</a:t>
            </a:r>
            <a:r>
              <a:rPr lang="en-US" dirty="0"/>
              <a:t> </a:t>
            </a:r>
            <a:r>
              <a:rPr lang="en-US" dirty="0" err="1"/>
              <a:t>voi</a:t>
            </a:r>
            <a:r>
              <a:rPr lang="en-US" dirty="0"/>
              <a:t> </a:t>
            </a:r>
            <a:r>
              <a:rPr lang="en-US" dirty="0" err="1"/>
              <a:t>käyttää</a:t>
            </a:r>
            <a:r>
              <a:rPr lang="en-US" dirty="0"/>
              <a:t> </a:t>
            </a:r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väliotsikkodiana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924327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098" y="365125"/>
            <a:ext cx="975745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ts val="4000"/>
              </a:lnSpc>
              <a:defRPr sz="3800" b="1" baseline="0">
                <a:ln>
                  <a:noFill/>
                </a:ln>
                <a:solidFill>
                  <a:schemeClr val="tx2"/>
                </a:solidFill>
                <a:latin typeface="calibri" charset="0"/>
                <a:ea typeface="Trebuchet MS" charset="0"/>
                <a:cs typeface="Trebuchet MS" charset="0"/>
              </a:defRPr>
            </a:lvl1pPr>
          </a:lstStyle>
          <a:p>
            <a:r>
              <a:rPr lang="fi-FI" dirty="0"/>
              <a:t>Tähän sisältödian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8098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600" baseline="0">
                <a:latin typeface="calibri" charset="0"/>
                <a:ea typeface="Georgia" charset="0"/>
                <a:cs typeface="Georgia" charset="0"/>
              </a:defRPr>
            </a:lvl1pPr>
            <a:lvl2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2pPr>
            <a:lvl3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3pPr>
            <a:lvl4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4pPr>
            <a:lvl5pPr>
              <a:buClr>
                <a:schemeClr val="accent1"/>
              </a:buClr>
              <a:defRPr baseline="0">
                <a:latin typeface="calibri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fi-FI" noProof="0" dirty="0"/>
              <a:t>Tämä on leipätekstiä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795" y="197791"/>
            <a:ext cx="1137816" cy="9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528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8187" y="6476853"/>
            <a:ext cx="624068" cy="299631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6041CBB-80FB-464C-A5AF-4C3146BE7B1C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8200977" y="6476853"/>
            <a:ext cx="3153136" cy="29963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720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65" r:id="rId5"/>
    <p:sldLayoutId id="2147483664" r:id="rId6"/>
    <p:sldLayoutId id="2147483663" r:id="rId7"/>
    <p:sldLayoutId id="2147483666" r:id="rId8"/>
    <p:sldLayoutId id="2147483650" r:id="rId9"/>
    <p:sldLayoutId id="2147483667" r:id="rId10"/>
    <p:sldLayoutId id="2147483678" r:id="rId11"/>
    <p:sldLayoutId id="2147483679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6" r:id="rId20"/>
    <p:sldLayoutId id="2147483677" r:id="rId21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j.1539-6924.2010.01431.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F39924-F3BF-47FB-A64B-998A7DDCC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Defining design prevalences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17C3700-78D7-412F-AF81-E111118F9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NoBa PWN workshop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E688A535-D393-4A1B-BD89-69CAAE60EE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24060" y="5752312"/>
            <a:ext cx="2103176" cy="381333"/>
          </a:xfrm>
        </p:spPr>
        <p:txBody>
          <a:bodyPr/>
          <a:lstStyle/>
          <a:p>
            <a:r>
              <a:rPr lang="en-GB" dirty="0"/>
              <a:t>9 January 2023</a:t>
            </a:r>
          </a:p>
        </p:txBody>
      </p:sp>
    </p:spTree>
    <p:extLst>
      <p:ext uri="{BB962C8B-B14F-4D97-AF65-F5344CB8AC3E}">
        <p14:creationId xmlns:p14="http://schemas.microsoft.com/office/powerpoint/2010/main" val="370072939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survey in NoBa-PWN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7" y="1825625"/>
            <a:ext cx="11043417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A survey may be composed of these components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Sampling of </a:t>
            </a:r>
            <a:r>
              <a:rPr lang="en-GB" sz="2400" u="sng" dirty="0"/>
              <a:t>symptomatic wood</a:t>
            </a:r>
            <a:r>
              <a:rPr lang="en-GB" sz="2400" dirty="0"/>
              <a:t>, i.e., with signs of </a:t>
            </a:r>
            <a:r>
              <a:rPr lang="en-GB" sz="2400" i="1" dirty="0"/>
              <a:t>Monochamus</a:t>
            </a:r>
            <a:r>
              <a:rPr lang="en-GB" sz="2400" dirty="0"/>
              <a:t>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Sampling of </a:t>
            </a:r>
            <a:r>
              <a:rPr lang="en-GB" sz="2400" u="sng" dirty="0"/>
              <a:t>asymptomatic wood</a:t>
            </a:r>
            <a:r>
              <a:rPr lang="en-GB" sz="2400" dirty="0"/>
              <a:t>, i.e., without signs of </a:t>
            </a:r>
            <a:r>
              <a:rPr lang="en-GB" sz="2400" i="1" dirty="0"/>
              <a:t>Monochamus</a:t>
            </a:r>
            <a:r>
              <a:rPr lang="en-GB" sz="2400" dirty="0"/>
              <a:t>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Trapping of </a:t>
            </a:r>
            <a:r>
              <a:rPr lang="en-GB" sz="2400" i="1" u="sng" dirty="0"/>
              <a:t>Monochamus</a:t>
            </a:r>
            <a:r>
              <a:rPr lang="en-GB" sz="2400" dirty="0"/>
              <a:t> adults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If PWN would be present, its prevalence in symptomatic wood, asymptomatic wood and </a:t>
            </a:r>
            <a:r>
              <a:rPr lang="en-GB" sz="2400" i="1" dirty="0"/>
              <a:t>Monochamus</a:t>
            </a:r>
            <a:r>
              <a:rPr lang="en-GB" sz="2400" dirty="0"/>
              <a:t> adults would likely differ</a:t>
            </a:r>
          </a:p>
          <a:p>
            <a:pPr marL="0" indent="0">
              <a:buNone/>
            </a:pPr>
            <a:endParaRPr lang="en-GB" sz="2400" dirty="0"/>
          </a:p>
          <a:p>
            <a:pPr marL="446088" indent="-446088">
              <a:buFont typeface="Symbol" panose="05050102010706020507" pitchFamily="18" charset="2"/>
              <a:buChar char="Þ"/>
            </a:pPr>
            <a:r>
              <a:rPr lang="en-GB" sz="2400" b="1" dirty="0">
                <a:solidFill>
                  <a:schemeClr val="accent1"/>
                </a:solidFill>
              </a:rPr>
              <a:t>Inspection site level design prevalence is defined separately for each component</a:t>
            </a:r>
          </a:p>
          <a:p>
            <a:pPr>
              <a:buFont typeface="Symbol" panose="05050102010706020507" pitchFamily="18" charset="2"/>
              <a:buChar char="Þ"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7307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6" y="365125"/>
            <a:ext cx="10912789" cy="1325563"/>
          </a:xfrm>
        </p:spPr>
        <p:txBody>
          <a:bodyPr>
            <a:normAutofit/>
          </a:bodyPr>
          <a:lstStyle/>
          <a:p>
            <a:r>
              <a:rPr lang="en-GB" dirty="0"/>
              <a:t>Design prevalences in NoBa-PWN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955" y="1811564"/>
            <a:ext cx="1080393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fi-FI" sz="2400" b="1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Inspection site level</a:t>
            </a: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design prevalence is defined as </a:t>
            </a:r>
            <a:r>
              <a:rPr lang="en-US" altLang="fi-FI" sz="2400" b="1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the proportion of infested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sz="2400" u="sng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symptomatic wood</a:t>
            </a: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objects suitable for sampling of all such wood objects</a:t>
            </a:r>
            <a:endParaRPr lang="en-GB" altLang="fi-FI" sz="2400" dirty="0"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sz="2400" u="sng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asymptomatic wood</a:t>
            </a: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objects suitable for sampling of all such wood objects</a:t>
            </a:r>
            <a:endParaRPr lang="en-GB" sz="24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sz="2400" i="1" u="sng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Monochamus</a:t>
            </a:r>
            <a:r>
              <a:rPr lang="en-US" altLang="fi-FI" sz="2400" u="sng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adults</a:t>
            </a: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of all </a:t>
            </a:r>
            <a:r>
              <a:rPr lang="en-US" altLang="fi-FI" sz="2400" i="1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Monochamus</a:t>
            </a: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adults</a:t>
            </a:r>
          </a:p>
          <a:p>
            <a:pPr marL="0" indent="0">
              <a:buNone/>
            </a:pP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that an inspection is aiming to detect</a:t>
            </a:r>
          </a:p>
          <a:p>
            <a:pPr marL="0" indent="0">
              <a:buNone/>
            </a:pPr>
            <a:endParaRPr lang="en-US" altLang="fi-FI" sz="240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altLang="fi-FI" sz="2400" b="1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Areal level*</a:t>
            </a: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design prevalences are defined as </a:t>
            </a:r>
            <a:r>
              <a:rPr lang="en-US" altLang="fi-FI" sz="2400" b="1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the proportion of infested </a:t>
            </a:r>
          </a:p>
          <a:p>
            <a:pPr marL="0" indent="0">
              <a:buNone/>
            </a:pP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area of the total area with host plants </a:t>
            </a:r>
          </a:p>
          <a:p>
            <a:pPr marL="0" indent="0">
              <a:buNone/>
            </a:pP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that the survey is aiming to detect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8EE4914-0EBF-4297-B293-784405522786}"/>
              </a:ext>
            </a:extLst>
          </p:cNvPr>
          <p:cNvSpPr txBox="1"/>
          <p:nvPr/>
        </p:nvSpPr>
        <p:spPr>
          <a:xfrm>
            <a:off x="8826771" y="6130491"/>
            <a:ext cx="2879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fi-FI" sz="20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*Region and country level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3784804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29660-9C8A-4212-9D49-E240D26F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400" dirty="0"/>
              <a:t>Design prevalence parameters needed in NoBa-PWN</a:t>
            </a:r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AE681B1B-96A6-4F86-BECB-59277E7F1A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808311"/>
              </p:ext>
            </p:extLst>
          </p:nvPr>
        </p:nvGraphicFramePr>
        <p:xfrm>
          <a:off x="639465" y="1690688"/>
          <a:ext cx="10537872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5819">
                  <a:extLst>
                    <a:ext uri="{9D8B030D-6E8A-4147-A177-3AD203B41FA5}">
                      <a16:colId xmlns:a16="http://schemas.microsoft.com/office/drawing/2014/main" val="253822796"/>
                    </a:ext>
                  </a:extLst>
                </a:gridCol>
                <a:gridCol w="3470573">
                  <a:extLst>
                    <a:ext uri="{9D8B030D-6E8A-4147-A177-3AD203B41FA5}">
                      <a16:colId xmlns:a16="http://schemas.microsoft.com/office/drawing/2014/main" val="3412951163"/>
                    </a:ext>
                  </a:extLst>
                </a:gridCol>
                <a:gridCol w="4591480">
                  <a:extLst>
                    <a:ext uri="{9D8B030D-6E8A-4147-A177-3AD203B41FA5}">
                      <a16:colId xmlns:a16="http://schemas.microsoft.com/office/drawing/2014/main" val="2107469001"/>
                    </a:ext>
                  </a:extLst>
                </a:gridCol>
              </a:tblGrid>
              <a:tr h="391658"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noProof="0" dirty="0"/>
                        <a:t>The aim of the survey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551996"/>
                  </a:ext>
                </a:extLst>
              </a:tr>
              <a:tr h="504644">
                <a:tc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noProof="0" dirty="0">
                          <a:solidFill>
                            <a:schemeClr val="bg1"/>
                          </a:solidFill>
                        </a:rPr>
                        <a:t>Proving pest freedom to facilitate trade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noProof="0" dirty="0">
                          <a:solidFill>
                            <a:schemeClr val="bg1"/>
                          </a:solidFill>
                        </a:rPr>
                        <a:t>Ensuring early detection to facilitate eradication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29002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GB" sz="2000" b="1" noProof="0" dirty="0"/>
                        <a:t>Inspection site level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b="1" noProof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1" noProof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72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Symptomatic wood</a:t>
                      </a:r>
                    </a:p>
                  </a:txBody>
                  <a:tcPr>
                    <a:solidFill>
                      <a:srgbClr val="F7E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Design prevalence</a:t>
                      </a:r>
                    </a:p>
                  </a:txBody>
                  <a:tcPr>
                    <a:solidFill>
                      <a:srgbClr val="F7E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Design prevalence</a:t>
                      </a:r>
                    </a:p>
                  </a:txBody>
                  <a:tcPr>
                    <a:solidFill>
                      <a:srgbClr val="F7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88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Asymptomatic wood</a:t>
                      </a:r>
                    </a:p>
                  </a:txBody>
                  <a:tcPr>
                    <a:solidFill>
                      <a:srgbClr val="F7E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Design prevalence</a:t>
                      </a:r>
                    </a:p>
                  </a:txBody>
                  <a:tcPr>
                    <a:solidFill>
                      <a:srgbClr val="F7E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Design prevalence</a:t>
                      </a:r>
                    </a:p>
                  </a:txBody>
                  <a:tcPr>
                    <a:solidFill>
                      <a:srgbClr val="F7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50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i="1" noProof="0" dirty="0"/>
                        <a:t>Monochamus</a:t>
                      </a:r>
                      <a:r>
                        <a:rPr lang="en-GB" sz="2000" noProof="0" dirty="0"/>
                        <a:t> adults</a:t>
                      </a:r>
                    </a:p>
                  </a:txBody>
                  <a:tcPr>
                    <a:solidFill>
                      <a:srgbClr val="F7E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Design prevalence</a:t>
                      </a:r>
                      <a:endParaRPr kumimoji="0" lang="en-GB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4384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7E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4384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Design prevalence</a:t>
                      </a:r>
                    </a:p>
                  </a:txBody>
                  <a:tcPr>
                    <a:solidFill>
                      <a:srgbClr val="F7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266902"/>
                  </a:ext>
                </a:extLst>
              </a:tr>
              <a:tr h="358775">
                <a:tc gridSpan="3">
                  <a:txBody>
                    <a:bodyPr/>
                    <a:lstStyle/>
                    <a:p>
                      <a:r>
                        <a:rPr lang="en-GB" sz="2000" b="1" noProof="0" dirty="0"/>
                        <a:t>Areal level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noProof="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9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Area with host plants</a:t>
                      </a:r>
                    </a:p>
                  </a:txBody>
                  <a:tcPr>
                    <a:solidFill>
                      <a:srgbClr val="F7E7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Design prevalence</a:t>
                      </a:r>
                    </a:p>
                  </a:txBody>
                  <a:tcPr>
                    <a:solidFill>
                      <a:srgbClr val="F7E7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noProof="0" dirty="0"/>
                        <a:t>Maximum acceptable size of infestation at detection, km</a:t>
                      </a:r>
                      <a:r>
                        <a:rPr lang="en-GB" sz="2000" baseline="30000" noProof="0" dirty="0"/>
                        <a:t>2</a:t>
                      </a:r>
                    </a:p>
                  </a:txBody>
                  <a:tcPr>
                    <a:solidFill>
                      <a:srgbClr val="F7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513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6577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9AA398-E6A6-43EE-9E67-982246FB4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317" y="2140197"/>
            <a:ext cx="9596112" cy="2723543"/>
          </a:xfrm>
        </p:spPr>
        <p:txBody>
          <a:bodyPr/>
          <a:lstStyle/>
          <a:p>
            <a:r>
              <a:rPr lang="en-GB" dirty="0"/>
              <a:t>How to define design prevalences?</a:t>
            </a:r>
          </a:p>
        </p:txBody>
      </p:sp>
    </p:spTree>
    <p:extLst>
      <p:ext uri="{BB962C8B-B14F-4D97-AF65-F5344CB8AC3E}">
        <p14:creationId xmlns:p14="http://schemas.microsoft.com/office/powerpoint/2010/main" val="16540833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C6401E13-DD4B-45FC-B868-0D7784C397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365125"/>
            <a:ext cx="97567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fi-FI" sz="3400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Design prevalences must be biologically plausible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532B6195-AB38-4803-9279-9CEAB35C16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8638" y="1825625"/>
            <a:ext cx="11129962" cy="43513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800" b="1" dirty="0">
                <a:latin typeface="+mn-lt"/>
              </a:rPr>
              <a:t>The pest must be able to reach the design prevalences</a:t>
            </a:r>
            <a:r>
              <a:rPr lang="en-GB" sz="2800" dirty="0">
                <a:latin typeface="+mn-lt"/>
              </a:rPr>
              <a:t> </a:t>
            </a:r>
          </a:p>
          <a:p>
            <a:pPr marL="0" indent="0">
              <a:buNone/>
            </a:pPr>
            <a:r>
              <a:rPr lang="en-GB" sz="2800" dirty="0">
                <a:latin typeface="+mn-lt"/>
              </a:rPr>
              <a:t>given its biology in the local conditions</a:t>
            </a:r>
            <a:endParaRPr lang="en-US" sz="2800" dirty="0">
              <a:latin typeface="+mn-lt"/>
            </a:endParaRPr>
          </a:p>
          <a:p>
            <a:pPr marL="0" indent="0">
              <a:buNone/>
            </a:pPr>
            <a:endParaRPr lang="en-US" altLang="fi-FI" sz="2400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Biological plausibility of design prevalence can be assessed</a:t>
            </a:r>
          </a:p>
          <a:p>
            <a:pPr marL="0" indent="0">
              <a:buNone/>
            </a:pPr>
            <a:r>
              <a:rPr lang="en-US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based on observed prevalence of ecologically similar species </a:t>
            </a:r>
          </a:p>
          <a:p>
            <a:pPr marL="0" indent="0">
              <a:buNone/>
            </a:pPr>
            <a:endParaRPr lang="en-US" altLang="fi-FI" sz="2400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 eaLnBrk="1" hangingPunct="1">
              <a:buNone/>
            </a:pPr>
            <a:endParaRPr lang="en-US" altLang="fi-FI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60474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98" y="365125"/>
            <a:ext cx="10052816" cy="1325563"/>
          </a:xfrm>
        </p:spPr>
        <p:txBody>
          <a:bodyPr>
            <a:normAutofit/>
          </a:bodyPr>
          <a:lstStyle/>
          <a:p>
            <a:r>
              <a:rPr lang="en-US" sz="3400" dirty="0"/>
              <a:t>Design prevalences must reflect the aim of the survey</a:t>
            </a:r>
            <a:endParaRPr lang="en-GB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8" y="1825625"/>
            <a:ext cx="10515600" cy="4457609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Detection surveys can have two alternative aims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/>
              <a:t>1) Pest freedom survey</a:t>
            </a:r>
            <a:endParaRPr lang="en-GB" sz="2400" dirty="0"/>
          </a:p>
          <a:p>
            <a:pPr marL="0" indent="0">
              <a:buNone/>
            </a:pPr>
            <a:r>
              <a:rPr lang="en-GB" sz="2200" dirty="0"/>
              <a:t>Aims to provide evidence for pest freedom to facilitate international trade</a:t>
            </a:r>
          </a:p>
          <a:p>
            <a:pPr marL="358775" indent="-358775">
              <a:buFont typeface="Symbol" panose="05050102010706020507" pitchFamily="18" charset="2"/>
              <a:buChar char="Þ"/>
            </a:pPr>
            <a:r>
              <a:rPr lang="en-GB" sz="2200" dirty="0"/>
              <a:t>Design prevalences can be defined based on </a:t>
            </a:r>
            <a:r>
              <a:rPr lang="en-US" sz="2200" dirty="0"/>
              <a:t>requirements of the trading partners, </a:t>
            </a:r>
            <a:r>
              <a:rPr lang="en-GB" sz="2200" dirty="0"/>
              <a:t>political considerations and availability of resources</a:t>
            </a:r>
            <a:endParaRPr lang="en-GB" sz="22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2) Early detection survey</a:t>
            </a:r>
          </a:p>
          <a:p>
            <a:pPr marL="0" indent="0">
              <a:buNone/>
            </a:pPr>
            <a:r>
              <a:rPr lang="en-GB" sz="2200" dirty="0"/>
              <a:t>Aims to detect invasions so early that they can be eradicated</a:t>
            </a:r>
          </a:p>
          <a:p>
            <a:pPr marL="358775" indent="-358775">
              <a:buFont typeface="Symbol" panose="05050102010706020507" pitchFamily="18" charset="2"/>
              <a:buChar char="Þ"/>
            </a:pPr>
            <a:r>
              <a:rPr lang="en-GB" sz="2200" dirty="0"/>
              <a:t>Design prevalences </a:t>
            </a:r>
            <a:r>
              <a:rPr lang="en-US" sz="2200" dirty="0"/>
              <a:t>should represent an infestation that can still be eradicated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85844280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836C-F368-48EE-88DE-FB0F24AE2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fi-FI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Defining </a:t>
            </a:r>
            <a:r>
              <a:rPr lang="en-US" altLang="fi-FI" dirty="0">
                <a:solidFill>
                  <a:schemeClr val="accent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inspection site level</a:t>
            </a:r>
            <a:r>
              <a:rPr lang="en-US" altLang="fi-FI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design prevalences in NoBa-PWN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477928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FE7E47-88ED-4E61-932B-6323BB55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Ensuring biological plausibility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0DB0AA-5464-48D5-88D3-694A4691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7" y="1690688"/>
            <a:ext cx="10685335" cy="4361196"/>
          </a:xfrm>
        </p:spPr>
        <p:txBody>
          <a:bodyPr/>
          <a:lstStyle/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400" dirty="0"/>
              <a:t>By using the </a:t>
            </a:r>
            <a:r>
              <a:rPr lang="en-GB" sz="2400" b="1" dirty="0"/>
              <a:t>apparent prevalence of </a:t>
            </a:r>
            <a:r>
              <a:rPr lang="en-GB" sz="2400" b="1" i="1" dirty="0"/>
              <a:t>Bursaphelenchus mucronatus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observed in the wood and </a:t>
            </a:r>
            <a:r>
              <a:rPr lang="en-GB" sz="2400" i="1" dirty="0"/>
              <a:t>Monochamus</a:t>
            </a:r>
            <a:r>
              <a:rPr lang="en-GB" sz="2400" dirty="0"/>
              <a:t> that were sampled in the PWN surveys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to define </a:t>
            </a:r>
            <a:r>
              <a:rPr lang="en-GB" sz="2400" b="1" dirty="0"/>
              <a:t>apparent design prevalences for PWN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3551427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FE7E47-88ED-4E61-932B-6323BB55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Ensuring biological plausibility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0DB0AA-5464-48D5-88D3-694A4691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7" y="1690688"/>
            <a:ext cx="10264229" cy="4802187"/>
          </a:xfrm>
        </p:spPr>
        <p:txBody>
          <a:bodyPr/>
          <a:lstStyle/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r>
              <a:rPr lang="en-US" sz="2800" b="1" i="1" dirty="0"/>
              <a:t>B. mucronatus </a:t>
            </a:r>
            <a:r>
              <a:rPr lang="en-US" sz="2800" b="1" dirty="0"/>
              <a:t>is suitable for this purpose</a:t>
            </a:r>
            <a:r>
              <a:rPr lang="en-US" sz="2800" dirty="0"/>
              <a:t> since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It is closely related and ecologically similar to PWN, e.g., it is vectored by the same species as PWN</a:t>
            </a:r>
          </a:p>
          <a:p>
            <a:pPr>
              <a:spcBef>
                <a:spcPts val="600"/>
              </a:spcBef>
            </a:pPr>
            <a:r>
              <a:rPr lang="en-US" dirty="0"/>
              <a:t>it does not cause symptoms, which is expected to be true also for PWN in the Nordic Baltic countries</a:t>
            </a:r>
          </a:p>
          <a:p>
            <a:pPr>
              <a:spcBef>
                <a:spcPts val="600"/>
              </a:spcBef>
            </a:pPr>
            <a:r>
              <a:rPr lang="en-US" dirty="0"/>
              <a:t>it is widely established in Nordic-Baltic countries in coniferous forests</a:t>
            </a:r>
            <a:endParaRPr lang="en-GB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02427730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FE7E47-88ED-4E61-932B-6323BB55A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Ensuring biological plausibility</a:t>
            </a:r>
            <a:endParaRPr lang="en-GB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0DB0AA-5464-48D5-88D3-694A4691D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7" y="1690688"/>
            <a:ext cx="10324240" cy="4802187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2800" b="1" dirty="0"/>
              <a:t>Apparent prevalence in the materials sampled in the PWN surveys is perfect for this purpose</a:t>
            </a:r>
            <a:r>
              <a:rPr lang="en-GB" sz="2800" dirty="0"/>
              <a:t> since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it tells us the prevalence of the surrogate species in the exact same materials that were targeted in the PWN survey</a:t>
            </a:r>
          </a:p>
          <a:p>
            <a:pPr marL="0" indent="0">
              <a:spcBef>
                <a:spcPts val="600"/>
              </a:spcBef>
              <a:buNone/>
            </a:pPr>
            <a:endParaRPr lang="en-GB" dirty="0"/>
          </a:p>
          <a:p>
            <a:pPr marL="0" indent="0">
              <a:spcBef>
                <a:spcPts val="600"/>
              </a:spcBef>
              <a:buNone/>
            </a:pPr>
            <a:r>
              <a:rPr lang="en-GB" i="1" dirty="0"/>
              <a:t>Also, </a:t>
            </a:r>
            <a:r>
              <a:rPr lang="en-GB" b="1" i="1" dirty="0"/>
              <a:t>by using apparent prevalence to define apparent design prevalence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i="1" dirty="0"/>
              <a:t>we avoid having to use highly uncertain estimates for method sensitivity!</a:t>
            </a:r>
            <a:endParaRPr lang="en-GB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2516720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9AA398-E6A6-43EE-9E67-982246FB47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are design prevalences?</a:t>
            </a:r>
          </a:p>
        </p:txBody>
      </p:sp>
    </p:spTree>
    <p:extLst>
      <p:ext uri="{BB962C8B-B14F-4D97-AF65-F5344CB8AC3E}">
        <p14:creationId xmlns:p14="http://schemas.microsoft.com/office/powerpoint/2010/main" val="2966075743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774DE6-9F60-4C9C-925B-5BFAF68F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>
            <a:normAutofit/>
          </a:bodyPr>
          <a:lstStyle/>
          <a:p>
            <a:r>
              <a:rPr lang="en-US" dirty="0"/>
              <a:t>Ensuring biological plausibility</a:t>
            </a:r>
            <a:endParaRPr lang="en-GB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AA12AE1C-432A-42DD-8E96-F8F12635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2336800"/>
            <a:ext cx="4816788" cy="344547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Because of the similarities of PWN and </a:t>
            </a:r>
            <a:r>
              <a:rPr lang="en-GB" sz="2400" i="1" dirty="0"/>
              <a:t>B. mucronatus</a:t>
            </a:r>
            <a:r>
              <a:rPr lang="en-GB" sz="2400" dirty="0"/>
              <a:t> in northern European conditions, we assume that</a:t>
            </a:r>
          </a:p>
          <a:p>
            <a:pPr marL="0" indent="0">
              <a:buNone/>
            </a:pPr>
            <a:r>
              <a:rPr lang="en-GB" sz="2400" dirty="0"/>
              <a:t> </a:t>
            </a:r>
          </a:p>
          <a:p>
            <a:pPr marL="0" indent="0">
              <a:buNone/>
            </a:pPr>
            <a:r>
              <a:rPr lang="en-GB" sz="2400" dirty="0"/>
              <a:t>the prevalence of </a:t>
            </a:r>
            <a:r>
              <a:rPr lang="en-GB" sz="2400" i="1" dirty="0"/>
              <a:t>B. mucronatus </a:t>
            </a:r>
            <a:r>
              <a:rPr lang="en-GB" sz="2400" dirty="0"/>
              <a:t>observed in the PWN surveys</a:t>
            </a:r>
          </a:p>
          <a:p>
            <a:pPr marL="0" indent="0">
              <a:buNone/>
            </a:pPr>
            <a:r>
              <a:rPr lang="en-GB" sz="2400" dirty="0"/>
              <a:t>= the maximum prevalence that  PWN could reach if it was introduced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988BB75-5F7F-4C67-8BBB-B66ADA51A14B}"/>
              </a:ext>
            </a:extLst>
          </p:cNvPr>
          <p:cNvSpPr txBox="1"/>
          <p:nvPr/>
        </p:nvSpPr>
        <p:spPr>
          <a:xfrm>
            <a:off x="2188765" y="6282807"/>
            <a:ext cx="988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Remember that here we refer to local population density, not the distribution of the pest in the country.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96C4BB9-6A87-4F82-84F9-EB749592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314" y="1981199"/>
            <a:ext cx="6657510" cy="38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38139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D57A7B-D69C-409B-B65A-B48069AC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Ensuring biological plausibility &amp; the aim of the survey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DE9C7A-951C-440E-BCA3-67A605439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6575" indent="-536575">
              <a:buFont typeface="Symbol" panose="05050102010706020507" pitchFamily="18" charset="2"/>
              <a:buChar char="Þ"/>
              <a:tabLst>
                <a:tab pos="8969375" algn="l"/>
              </a:tabLst>
            </a:pPr>
            <a:r>
              <a:rPr lang="en-GB" sz="2800" dirty="0"/>
              <a:t>Inspection site level design prevalences should not be higher than the observed prevalence of </a:t>
            </a:r>
            <a:r>
              <a:rPr lang="en-GB" sz="2800" i="1" dirty="0"/>
              <a:t>B. mucronatus</a:t>
            </a:r>
          </a:p>
          <a:p>
            <a:pPr marL="0" indent="0">
              <a:buNone/>
              <a:tabLst>
                <a:tab pos="8969375" algn="l"/>
              </a:tabLst>
            </a:pPr>
            <a:endParaRPr lang="en-GB" b="1" dirty="0">
              <a:solidFill>
                <a:schemeClr val="accent1"/>
              </a:solidFill>
            </a:endParaRPr>
          </a:p>
          <a:p>
            <a:pPr marL="0" indent="0">
              <a:buNone/>
              <a:tabLst>
                <a:tab pos="8969375" algn="l"/>
              </a:tabLst>
            </a:pPr>
            <a:r>
              <a:rPr lang="en-GB" sz="2800" dirty="0"/>
              <a:t>But should it be lower than it, </a:t>
            </a:r>
          </a:p>
          <a:p>
            <a:pPr marL="0" indent="0">
              <a:buNone/>
              <a:tabLst>
                <a:tab pos="8969375" algn="l"/>
              </a:tabLst>
            </a:pPr>
            <a:r>
              <a:rPr lang="en-GB" sz="2800" dirty="0"/>
              <a:t>for surveys aiming to</a:t>
            </a:r>
          </a:p>
          <a:p>
            <a:pPr marL="0" indent="0">
              <a:buNone/>
            </a:pPr>
            <a:r>
              <a:rPr lang="en-US" sz="2800" dirty="0"/>
              <a:t>a) provide evidence for </a:t>
            </a:r>
            <a:r>
              <a:rPr lang="en-US" sz="2800" b="1" dirty="0"/>
              <a:t>pest freedom</a:t>
            </a:r>
            <a:r>
              <a:rPr lang="en-US" sz="2800" dirty="0"/>
              <a:t> to facilitate trade</a:t>
            </a:r>
          </a:p>
          <a:p>
            <a:pPr marL="0" indent="0">
              <a:buNone/>
            </a:pPr>
            <a:r>
              <a:rPr lang="en-US" sz="2800" dirty="0"/>
              <a:t>b) ensure </a:t>
            </a:r>
            <a:r>
              <a:rPr lang="en-US" sz="2800" b="1" dirty="0"/>
              <a:t>early detection</a:t>
            </a:r>
            <a:r>
              <a:rPr lang="en-US" sz="2800" dirty="0"/>
              <a:t> to facilitate eradication</a:t>
            </a:r>
          </a:p>
          <a:p>
            <a:pPr marL="0" indent="0">
              <a:buNone/>
              <a:tabLst>
                <a:tab pos="8969375" algn="l"/>
              </a:tabLst>
            </a:pP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C15D905-0906-4282-8830-A04B7E9E02FD}"/>
              </a:ext>
            </a:extLst>
          </p:cNvPr>
          <p:cNvSpPr txBox="1"/>
          <p:nvPr/>
        </p:nvSpPr>
        <p:spPr>
          <a:xfrm>
            <a:off x="8967000" y="3429000"/>
            <a:ext cx="14848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800" b="1" dirty="0">
                <a:solidFill>
                  <a:schemeClr val="accent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11391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774DE6-9F60-4C9C-925B-5BFAF68F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9757458" cy="1325563"/>
          </a:xfrm>
        </p:spPr>
        <p:txBody>
          <a:bodyPr>
            <a:normAutofit/>
          </a:bodyPr>
          <a:lstStyle/>
          <a:p>
            <a:r>
              <a:rPr lang="en-US" dirty="0"/>
              <a:t>Ensuring biological plausibility &amp; the aim of the survey</a:t>
            </a:r>
            <a:endParaRPr lang="en-GB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AA12AE1C-432A-42DD-8E96-F8F126359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981199"/>
            <a:ext cx="4816788" cy="4195763"/>
          </a:xfrm>
        </p:spPr>
        <p:txBody>
          <a:bodyPr/>
          <a:lstStyle/>
          <a:p>
            <a:pPr marL="0" indent="0">
              <a:buNone/>
            </a:pPr>
            <a:r>
              <a:rPr lang="en-GB" sz="2200" dirty="0"/>
              <a:t>This depends on how early we want PWN populations to be detected in pest freedom and early detection surveys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Is it ok that the population has reached its maximum density when it is detected?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Or do we want to detect the population when it is still growing?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D988BB75-5F7F-4C67-8BBB-B66ADA51A14B}"/>
              </a:ext>
            </a:extLst>
          </p:cNvPr>
          <p:cNvSpPr txBox="1"/>
          <p:nvPr/>
        </p:nvSpPr>
        <p:spPr>
          <a:xfrm>
            <a:off x="2188765" y="6282807"/>
            <a:ext cx="988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Remember that here we refer to local population density, not the distribution of the pest in the country.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96C4BB9-6A87-4F82-84F9-EB749592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314" y="1981199"/>
            <a:ext cx="6657510" cy="380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6429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8A6B1-040F-4AF5-91E0-C8C81B15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prevalence of </a:t>
            </a:r>
            <a:r>
              <a:rPr lang="en-GB" i="1" dirty="0"/>
              <a:t>B. mucronatus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CF5A189-05C2-4C6D-ACD1-96374A76A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prevalence of </a:t>
            </a:r>
            <a:r>
              <a:rPr lang="en-GB" i="1" dirty="0"/>
              <a:t>B. mucronatus</a:t>
            </a:r>
            <a:r>
              <a:rPr lang="en-GB" dirty="0"/>
              <a:t> in the samples collected in the PWN surveys in </a:t>
            </a:r>
            <a:r>
              <a:rPr lang="en-GB" b="1" dirty="0">
                <a:solidFill>
                  <a:srgbClr val="FF0000"/>
                </a:solidFill>
              </a:rPr>
              <a:t>country X</a:t>
            </a:r>
          </a:p>
          <a:p>
            <a:endParaRPr lang="en-GB" dirty="0"/>
          </a:p>
        </p:txBody>
      </p:sp>
      <p:graphicFrame>
        <p:nvGraphicFramePr>
          <p:cNvPr id="4" name="Taulukko 4">
            <a:extLst>
              <a:ext uri="{FF2B5EF4-FFF2-40B4-BE49-F238E27FC236}">
                <a16:creationId xmlns:a16="http://schemas.microsoft.com/office/drawing/2014/main" id="{C8152123-7394-4ED6-B653-87078B1E1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630149"/>
              </p:ext>
            </p:extLst>
          </p:nvPr>
        </p:nvGraphicFramePr>
        <p:xfrm>
          <a:off x="659353" y="2885123"/>
          <a:ext cx="9073102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2033">
                  <a:extLst>
                    <a:ext uri="{9D8B030D-6E8A-4147-A177-3AD203B41FA5}">
                      <a16:colId xmlns:a16="http://schemas.microsoft.com/office/drawing/2014/main" val="2284194162"/>
                    </a:ext>
                  </a:extLst>
                </a:gridCol>
                <a:gridCol w="1651941">
                  <a:extLst>
                    <a:ext uri="{9D8B030D-6E8A-4147-A177-3AD203B41FA5}">
                      <a16:colId xmlns:a16="http://schemas.microsoft.com/office/drawing/2014/main" val="2981223373"/>
                    </a:ext>
                  </a:extLst>
                </a:gridCol>
                <a:gridCol w="2409080">
                  <a:extLst>
                    <a:ext uri="{9D8B030D-6E8A-4147-A177-3AD203B41FA5}">
                      <a16:colId xmlns:a16="http://schemas.microsoft.com/office/drawing/2014/main" val="3561361391"/>
                    </a:ext>
                  </a:extLst>
                </a:gridCol>
                <a:gridCol w="2470048">
                  <a:extLst>
                    <a:ext uri="{9D8B030D-6E8A-4147-A177-3AD203B41FA5}">
                      <a16:colId xmlns:a16="http://schemas.microsoft.com/office/drawing/2014/main" val="3887183152"/>
                    </a:ext>
                  </a:extLst>
                </a:gridCol>
              </a:tblGrid>
              <a:tr h="402329">
                <a:tc>
                  <a:txBody>
                    <a:bodyPr/>
                    <a:lstStyle/>
                    <a:p>
                      <a:r>
                        <a:rPr lang="en-GB" sz="2400" noProof="0" dirty="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/>
                        <a:t>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noProof="0" dirty="0"/>
                        <a:t>Lower limit of 95% CI*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kern="1200" noProof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Upper limit of 95% CI*</a:t>
                      </a:r>
                      <a:endParaRPr lang="en-GB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676368"/>
                  </a:ext>
                </a:extLst>
              </a:tr>
              <a:tr h="422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/>
                        <a:t>Symptomatic 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15332"/>
                  </a:ext>
                </a:extLst>
              </a:tr>
              <a:tr h="4538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noProof="0" dirty="0"/>
                        <a:t>Asymptomatic wood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979775"/>
                  </a:ext>
                </a:extLst>
              </a:tr>
              <a:tr h="471940">
                <a:tc>
                  <a:txBody>
                    <a:bodyPr/>
                    <a:lstStyle/>
                    <a:p>
                      <a:r>
                        <a:rPr lang="en-GB" sz="2400" i="1" noProof="0" dirty="0"/>
                        <a:t>Monochamus</a:t>
                      </a:r>
                      <a:r>
                        <a:rPr lang="en-GB" sz="2400" noProof="0" dirty="0"/>
                        <a:t> adults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58673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A83333AC-777A-4649-BE55-AA5FA9C6129C}"/>
              </a:ext>
            </a:extLst>
          </p:cNvPr>
          <p:cNvSpPr txBox="1"/>
          <p:nvPr/>
        </p:nvSpPr>
        <p:spPr>
          <a:xfrm>
            <a:off x="9732455" y="6288314"/>
            <a:ext cx="2337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*Confidence interval</a:t>
            </a:r>
          </a:p>
        </p:txBody>
      </p:sp>
    </p:spTree>
    <p:extLst>
      <p:ext uri="{BB962C8B-B14F-4D97-AF65-F5344CB8AC3E}">
        <p14:creationId xmlns:p14="http://schemas.microsoft.com/office/powerpoint/2010/main" val="109634166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1760CE-FD08-4148-938F-A243DD86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TO BE DECIDED for pest freedom surveys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3996DD0-7271-4A48-8E46-CDBD07A4283C}"/>
              </a:ext>
            </a:extLst>
          </p:cNvPr>
          <p:cNvSpPr txBox="1"/>
          <p:nvPr/>
        </p:nvSpPr>
        <p:spPr>
          <a:xfrm>
            <a:off x="528098" y="5167312"/>
            <a:ext cx="107204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1"/>
                </a:solidFill>
              </a:rPr>
              <a:t>We recommend using the estimates of B. mucronatus prevalence</a:t>
            </a:r>
          </a:p>
          <a:p>
            <a:pPr marL="536575" indent="-274638">
              <a:buFont typeface="Arial" panose="020B0604020202020204" pitchFamily="34" charset="0"/>
              <a:buChar char="•"/>
            </a:pPr>
            <a:r>
              <a:rPr lang="en-GB" sz="2400" i="1" dirty="0">
                <a:solidFill>
                  <a:schemeClr val="accent1"/>
                </a:solidFill>
              </a:rPr>
              <a:t>If you do not use the estimates, remember that the design prevalences of the different components should correspond to a similar PWN infestation level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BC2FE55-39BB-4BCB-BF6F-CAA58CA91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690688"/>
            <a:ext cx="10515600" cy="3171597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4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should be used as inspection site level design prevalence for pest freedom surveys for</a:t>
            </a:r>
          </a:p>
          <a:p>
            <a:pPr marL="696913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2800" dirty="0">
                <a:solidFill>
                  <a:srgbClr val="343841"/>
                </a:solidFill>
                <a:latin typeface="Calibri" panose="020F0502020204030204"/>
                <a:ea typeface="+mn-ea"/>
                <a:cs typeface="+mn-cs"/>
              </a:rPr>
              <a:t> s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ymptomatic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wood?</a:t>
            </a:r>
          </a:p>
          <a:p>
            <a:pPr marL="696913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2800" dirty="0">
                <a:solidFill>
                  <a:srgbClr val="343841"/>
                </a:solidFill>
                <a:latin typeface="Calibri" panose="020F0502020204030204"/>
                <a:ea typeface="+mn-ea"/>
                <a:cs typeface="+mn-cs"/>
              </a:rPr>
              <a:t> asymptomatic wood?</a:t>
            </a:r>
          </a:p>
          <a:p>
            <a:pPr marL="696913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2800" b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Monochamus</a:t>
            </a:r>
            <a:r>
              <a:rPr kumimoji="0" lang="en-GB" sz="2800" b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adults?</a:t>
            </a:r>
          </a:p>
        </p:txBody>
      </p:sp>
    </p:spTree>
    <p:extLst>
      <p:ext uri="{BB962C8B-B14F-4D97-AF65-F5344CB8AC3E}">
        <p14:creationId xmlns:p14="http://schemas.microsoft.com/office/powerpoint/2010/main" val="210870999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1760CE-FD08-4148-938F-A243DD86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TO BE DECIDED for early detection surveys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47B321-E7B4-41BF-A312-417D2EE3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2217511"/>
            <a:ext cx="10515600" cy="2804432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4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 the inspection site level design prevalence </a:t>
            </a: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early detection surveys be lower than that of pest freedom survey?</a:t>
            </a: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800" dirty="0">
              <a:solidFill>
                <a:srgbClr val="343841"/>
              </a:solidFill>
              <a:latin typeface="Calibri" panose="020F0502020204030204"/>
              <a:ea typeface="+mn-ea"/>
              <a:cs typeface="+mn-cs"/>
            </a:endParaRPr>
          </a:p>
          <a:p>
            <a:pPr marL="18256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yes, how much lower (%)?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DA92F99-995D-4381-AD11-73172C7A57E5}"/>
              </a:ext>
            </a:extLst>
          </p:cNvPr>
          <p:cNvSpPr txBox="1"/>
          <p:nvPr/>
        </p:nvSpPr>
        <p:spPr>
          <a:xfrm>
            <a:off x="528098" y="5548766"/>
            <a:ext cx="10832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chemeClr val="accent1"/>
                </a:solidFill>
              </a:rPr>
              <a:t>We recommend using </a:t>
            </a:r>
            <a:r>
              <a:rPr lang="en-GB" sz="2800" b="1" i="1" dirty="0">
                <a:solidFill>
                  <a:schemeClr val="accent1"/>
                </a:solidFill>
              </a:rPr>
              <a:t>50% lower </a:t>
            </a:r>
            <a:r>
              <a:rPr lang="en-GB" sz="2800" i="1" dirty="0">
                <a:solidFill>
                  <a:schemeClr val="accent1"/>
                </a:solidFill>
              </a:rPr>
              <a:t>design prevalences for early detection than for pest freedom surveys </a:t>
            </a:r>
            <a:endParaRPr lang="en-GB" sz="2800" i="1" baseline="30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5837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836C-F368-48EE-88DE-FB0F24AE29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fi-FI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Defining </a:t>
            </a:r>
            <a:r>
              <a:rPr lang="en-US" altLang="fi-FI" dirty="0">
                <a:solidFill>
                  <a:schemeClr val="accent1"/>
                </a:solidFill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areal level </a:t>
            </a:r>
            <a:r>
              <a:rPr lang="en-US" altLang="fi-FI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design prevalences in NoBa-PWN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051240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1CBC29-87CE-4E9D-8ED1-06675954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10231342" cy="13255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/>
              <a:t>Pest freedom survey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050D36-6CB7-4B74-9A20-2272969DA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Design prevalence for pest freedom survey</a:t>
            </a:r>
          </a:p>
          <a:p>
            <a:r>
              <a:rPr lang="en-GB" sz="2400" dirty="0"/>
              <a:t>can be defined based on the </a:t>
            </a:r>
            <a:r>
              <a:rPr lang="en-US" sz="2400" dirty="0"/>
              <a:t>requirements of the trading partners, </a:t>
            </a:r>
            <a:r>
              <a:rPr lang="en-GB" sz="2400" dirty="0"/>
              <a:t>political considerations and availability of resources</a:t>
            </a:r>
          </a:p>
          <a:p>
            <a:r>
              <a:rPr lang="en-GB" sz="2400" dirty="0"/>
              <a:t>must be biologically plausible, i.e., such that PWN could reach it if it was present in the country</a:t>
            </a:r>
            <a:endParaRPr lang="en-US" altLang="fi-FI" sz="2400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14790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1760CE-FD08-4148-938F-A243DD86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TO BE DECIDED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47B321-E7B4-41BF-A312-417D2EE3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2459173"/>
            <a:ext cx="10515600" cy="1969135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en-GB" sz="2800" noProof="0" dirty="0"/>
          </a:p>
          <a:p>
            <a:pPr marL="182563" indent="0">
              <a:buNone/>
            </a:pPr>
            <a:r>
              <a:rPr lang="en-GB" sz="2800" noProof="0" dirty="0"/>
              <a:t>What should be used as country level design prevalence for pest freedom surveys?</a:t>
            </a:r>
          </a:p>
          <a:p>
            <a:pPr marL="0" indent="0">
              <a:buNone/>
            </a:pP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306363679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1CBC29-87CE-4E9D-8ED1-06675954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10231342" cy="1325563"/>
          </a:xfrm>
        </p:spPr>
        <p:txBody>
          <a:bodyPr>
            <a:normAutofit/>
          </a:bodyPr>
          <a:lstStyle/>
          <a:p>
            <a:r>
              <a:rPr lang="en-US" altLang="fi-FI" sz="3400" b="1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Areal level design prevalence for early detection survey</a:t>
            </a:r>
            <a:endParaRPr lang="en-US" sz="34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050D36-6CB7-4B74-9A20-2272969DA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1690688"/>
            <a:ext cx="10515600" cy="44862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Is calculated from </a:t>
            </a:r>
            <a:r>
              <a:rPr lang="en-US" altLang="fi-FI" sz="2400" u="sng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the maximum acceptable size of PWN infestation at detection, km</a:t>
            </a:r>
            <a:r>
              <a:rPr lang="en-US" altLang="fi-FI" sz="2400" u="sng" baseline="300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2</a:t>
            </a: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, which should be such that the infestation can be eradicated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The estimated maximum area from which eradication could be </a:t>
            </a:r>
            <a:r>
              <a:rPr lang="en-US" altLang="fi-FI" sz="2400" b="1" i="1" dirty="0">
                <a:solidFill>
                  <a:schemeClr val="accent1"/>
                </a:solidFill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attempted</a:t>
            </a: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, given the resources available for logging</a:t>
            </a:r>
          </a:p>
          <a:p>
            <a:pPr marL="719138" lvl="2">
              <a:buFont typeface="Arial" panose="020B0604020202020204" pitchFamily="34" charset="0"/>
              <a:buChar char="•"/>
            </a:pPr>
            <a:r>
              <a:rPr lang="en-US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FI: 598 km</a:t>
            </a:r>
            <a:r>
              <a:rPr lang="en-US" altLang="fi-FI" baseline="300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2</a:t>
            </a:r>
            <a:r>
              <a:rPr lang="en-US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(Hannunen &amp; Tuomola unpublished) </a:t>
            </a:r>
          </a:p>
          <a:p>
            <a:pPr marL="1176338" lvl="3">
              <a:buFont typeface="Arial" panose="020B0604020202020204" pitchFamily="34" charset="0"/>
              <a:buChar char="•"/>
            </a:pPr>
            <a:r>
              <a:rPr lang="en-US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Time &amp; resources needed for delimiting surveys are not considered = &gt; It is assumed that the size of the infested area is known perfectly right away, and that the pest doesn’t spread during the eradication measures</a:t>
            </a:r>
          </a:p>
          <a:p>
            <a:pPr marL="719138" lvl="2">
              <a:buFont typeface="Arial" panose="020B0604020202020204" pitchFamily="34" charset="0"/>
              <a:buChar char="•"/>
            </a:pPr>
            <a:r>
              <a:rPr lang="en-US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NO: 426 km</a:t>
            </a:r>
            <a:r>
              <a:rPr lang="en-US" altLang="fi-FI" baseline="300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2</a:t>
            </a:r>
            <a:r>
              <a:rPr lang="en-US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(</a:t>
            </a:r>
            <a:r>
              <a:rPr lang="en-US" altLang="fi-FI" dirty="0" err="1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Økland</a:t>
            </a:r>
            <a:r>
              <a:rPr lang="en-US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et al. 2010*)</a:t>
            </a:r>
          </a:p>
          <a:p>
            <a:pPr marL="1176338" lvl="3">
              <a:buFont typeface="Arial" panose="020B0604020202020204" pitchFamily="34" charset="0"/>
              <a:buChar char="•"/>
            </a:pPr>
            <a:r>
              <a:rPr lang="en-US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The maximum area of forest that can be removed by </a:t>
            </a:r>
            <a:r>
              <a:rPr lang="en-US" altLang="fi-FI" b="1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all</a:t>
            </a:r>
            <a:r>
              <a:rPr lang="en-US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Norwegian harvesters August 1</a:t>
            </a:r>
            <a:r>
              <a:rPr lang="en-US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sym typeface="Symbol" panose="05050102010706020507" pitchFamily="18" charset="2"/>
              </a:rPr>
              <a:t></a:t>
            </a:r>
            <a:r>
              <a:rPr lang="en-US" altLang="fi-FI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May 1</a:t>
            </a:r>
            <a:endParaRPr lang="en-US" altLang="fi-FI" baseline="3000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EU emergency measures for PWN allow member states to refrain from attempting eradication if the diameter of the infested area &gt; 20 km (= circular area of 314 km</a:t>
            </a:r>
            <a:r>
              <a:rPr lang="en-US" altLang="fi-FI" sz="2400" baseline="300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2</a:t>
            </a: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)</a:t>
            </a:r>
            <a:endParaRPr lang="en-US" altLang="fi-FI" sz="2400" baseline="3000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5EDCF31-A892-4EE7-A020-F94DC03A0ED9}"/>
              </a:ext>
            </a:extLst>
          </p:cNvPr>
          <p:cNvSpPr txBox="1"/>
          <p:nvPr/>
        </p:nvSpPr>
        <p:spPr>
          <a:xfrm>
            <a:off x="6273922" y="6135044"/>
            <a:ext cx="561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fi-FI" sz="20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  <a:hlinkClick r:id="rId3"/>
              </a:rPr>
              <a:t>*https://doi.org/10.1111/j.1539-6924.2010.01431.x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7000735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Prevalence &amp; Design prevalence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Prevalence</a:t>
            </a:r>
          </a:p>
          <a:p>
            <a:pPr marL="0" indent="0">
              <a:buNone/>
            </a:pPr>
            <a:r>
              <a:rPr lang="en-US" dirty="0"/>
              <a:t>The proportion of infested individuals in a population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b="1" dirty="0"/>
              <a:t>Design prevalence</a:t>
            </a:r>
          </a:p>
          <a:p>
            <a:pPr marL="0" indent="0">
              <a:buNone/>
            </a:pPr>
            <a:r>
              <a:rPr lang="en-US" dirty="0"/>
              <a:t>The minimum prevalence that the survey is aiming to detect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Proving that a pest is totally absent from an area is not possible, unless all host individuals are tested with a perfect test. Therefore, we need to define the prevalence that we aim to detect with the survey, i.e., design prevalence.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2370047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1760CE-FD08-4148-938F-A243DD86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TO BE DECIDED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647B321-E7B4-41BF-A312-417D2EE3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98" y="2596333"/>
            <a:ext cx="10515600" cy="1949541"/>
          </a:xfrm>
          <a:ln w="38100">
            <a:solidFill>
              <a:schemeClr val="accent1"/>
            </a:solidFill>
          </a:ln>
        </p:spPr>
        <p:txBody>
          <a:bodyPr/>
          <a:lstStyle/>
          <a:p>
            <a:endParaRPr lang="en-GB" sz="2800" dirty="0"/>
          </a:p>
          <a:p>
            <a:pPr marL="182563" indent="0">
              <a:buNone/>
            </a:pPr>
            <a:r>
              <a:rPr lang="en-GB" sz="2800" noProof="0" dirty="0"/>
              <a:t>What is the maximum acceptable size of PWN infestation at detection</a:t>
            </a:r>
            <a:r>
              <a:rPr lang="en-GB" sz="2800" baseline="0" noProof="0" dirty="0"/>
              <a:t>?</a:t>
            </a:r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403D7C8-0A88-401C-82F9-D09CE4EB105D}"/>
              </a:ext>
            </a:extLst>
          </p:cNvPr>
          <p:cNvSpPr txBox="1"/>
          <p:nvPr/>
        </p:nvSpPr>
        <p:spPr>
          <a:xfrm>
            <a:off x="528098" y="5189909"/>
            <a:ext cx="8462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>
                <a:solidFill>
                  <a:schemeClr val="accent1"/>
                </a:solidFill>
              </a:rPr>
              <a:t>We recommend that it should not be more than 600 km</a:t>
            </a:r>
            <a:r>
              <a:rPr lang="en-GB" sz="2800" i="1" baseline="30000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6411682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99A281-110E-42B8-9195-35D2442A1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fi-FI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The decisions to be made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914039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29660-9C8A-4212-9D49-E240D26F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400" dirty="0"/>
              <a:t>Decisions to be made for </a:t>
            </a:r>
            <a:r>
              <a:rPr lang="en-GB" sz="3400" dirty="0">
                <a:solidFill>
                  <a:schemeClr val="accent1"/>
                </a:solidFill>
              </a:rPr>
              <a:t>pest freedom</a:t>
            </a:r>
            <a:r>
              <a:rPr lang="en-GB" sz="3400" dirty="0"/>
              <a:t> surveys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3CDD87E-4683-4D85-8D48-D874B6450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should be used as inspection site level design prevalence for</a:t>
            </a:r>
          </a:p>
          <a:p>
            <a:pPr lvl="2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symptomatic wood?</a:t>
            </a:r>
          </a:p>
          <a:p>
            <a:pPr lvl="2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asymptomatic wood?</a:t>
            </a:r>
          </a:p>
          <a:p>
            <a:pPr lvl="2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Monochamus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adults?</a:t>
            </a:r>
          </a:p>
          <a:p>
            <a:pPr lvl="2"/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4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en-GB" sz="2600" i="1" dirty="0">
                <a:solidFill>
                  <a:schemeClr val="accent1"/>
                </a:solidFill>
              </a:rPr>
              <a:t>We recommend using the estimates of B. mucronatus prevalence </a:t>
            </a:r>
            <a:endParaRPr lang="en-GB" sz="2600" i="1" baseline="300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4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noProof="0" dirty="0"/>
              <a:t>What should be used as country level design prevalence?</a:t>
            </a:r>
          </a:p>
          <a:p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4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C87C544-DE29-44E6-8D5D-D305CECD9375}"/>
              </a:ext>
            </a:extLst>
          </p:cNvPr>
          <p:cNvSpPr txBox="1"/>
          <p:nvPr/>
        </p:nvSpPr>
        <p:spPr>
          <a:xfrm>
            <a:off x="7316329" y="6176963"/>
            <a:ext cx="44730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*In the materials sampled in the surveys!</a:t>
            </a:r>
          </a:p>
        </p:txBody>
      </p:sp>
    </p:spTree>
    <p:extLst>
      <p:ext uri="{BB962C8B-B14F-4D97-AF65-F5344CB8AC3E}">
        <p14:creationId xmlns:p14="http://schemas.microsoft.com/office/powerpoint/2010/main" val="154274354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529660-9C8A-4212-9D49-E240D26FF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9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400" dirty="0"/>
              <a:t>Decisions to be made for </a:t>
            </a:r>
            <a:r>
              <a:rPr lang="en-GB" sz="3400" dirty="0">
                <a:solidFill>
                  <a:schemeClr val="accent1"/>
                </a:solidFill>
              </a:rPr>
              <a:t>early detection </a:t>
            </a:r>
            <a:r>
              <a:rPr lang="en-GB" sz="3400" dirty="0"/>
              <a:t>surveys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3CDD87E-4683-4D85-8D48-D874B6450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3438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Should the inspection site level design prevalence for early detection survey be lower than the respective design prevalence for pest freedom survey? If yes, how much lower?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34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GB" sz="2600" i="1" dirty="0">
                <a:solidFill>
                  <a:schemeClr val="accent1"/>
                </a:solidFill>
              </a:rPr>
              <a:t>We recommend using a 50% lower value </a:t>
            </a:r>
            <a:endParaRPr lang="en-GB" sz="2600" i="1" baseline="30000" dirty="0">
              <a:solidFill>
                <a:schemeClr val="accent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34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lang="en-GB" dirty="0">
              <a:solidFill>
                <a:srgbClr val="343841"/>
              </a:solidFill>
              <a:latin typeface="Calibri" panose="020F0502020204030204"/>
              <a:ea typeface="+mn-ea"/>
              <a:cs typeface="+mn-cs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ClrTx/>
              <a:buFont typeface="+mj-lt"/>
              <a:buAutoNum type="arabicParenR"/>
              <a:defRPr/>
            </a:pPr>
            <a:r>
              <a:rPr lang="en-GB" noProof="0" dirty="0"/>
              <a:t>What is the maximum acceptable size (km</a:t>
            </a:r>
            <a:r>
              <a:rPr lang="en-GB" baseline="30000" noProof="0" dirty="0"/>
              <a:t>2</a:t>
            </a:r>
            <a:r>
              <a:rPr lang="en-GB" noProof="0" dirty="0"/>
              <a:t>) of PWN infestation at detection</a:t>
            </a:r>
            <a:r>
              <a:rPr lang="en-GB" baseline="0" noProof="0" dirty="0"/>
              <a:t>?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endParaRPr lang="en-GB" sz="2600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ClrTx/>
              <a:buNone/>
              <a:defRPr/>
            </a:pPr>
            <a:r>
              <a:rPr lang="en-GB" sz="2600" i="1" dirty="0">
                <a:solidFill>
                  <a:schemeClr val="accent1"/>
                </a:solidFill>
              </a:rPr>
              <a:t>We recommend that it should not be more than 600 km</a:t>
            </a:r>
            <a:r>
              <a:rPr lang="en-GB" sz="2600" i="1" baseline="30000" dirty="0">
                <a:solidFill>
                  <a:schemeClr val="accent1"/>
                </a:solidFill>
              </a:rPr>
              <a:t>2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3438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783326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99A281-110E-42B8-9195-35D2442A1D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fi-FI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Prevalence of </a:t>
            </a:r>
            <a:r>
              <a:rPr lang="en-US" altLang="fi-FI" i="1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B. mucronatus</a:t>
            </a:r>
            <a:r>
              <a:rPr lang="en-US" altLang="fi-FI" dirty="0"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in the materials sampled in the PWN surveys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517428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4CA68A-3DD6-43F3-A144-75074999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Note that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A9415F-4FA5-478F-9337-389CD272F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estimates presented do not represent the prevalence of </a:t>
            </a:r>
            <a:r>
              <a:rPr lang="en-US" i="1" dirty="0"/>
              <a:t>B. mucronatus</a:t>
            </a:r>
            <a:r>
              <a:rPr lang="en-US" dirty="0"/>
              <a:t> in the forest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Instead, they represent the prevalence of </a:t>
            </a:r>
            <a:r>
              <a:rPr lang="en-US" i="1" dirty="0"/>
              <a:t>B. mucronatus</a:t>
            </a:r>
            <a:r>
              <a:rPr lang="en-US" dirty="0"/>
              <a:t> </a:t>
            </a:r>
            <a:r>
              <a:rPr lang="en-US" b="1" dirty="0"/>
              <a:t>in the type of wood material and </a:t>
            </a:r>
            <a:r>
              <a:rPr lang="en-US" b="1" i="1" dirty="0"/>
              <a:t>Monochamus</a:t>
            </a:r>
            <a:r>
              <a:rPr lang="en-US" b="1" dirty="0"/>
              <a:t> that has been sampled in the PWN surveys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defining inspection site level design prevalences for NoBa-PWN, these estimates are exactly what is needed!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496434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97FF1BD8-05EA-4CF0-9EF2-DE56E9CBB125}"/>
              </a:ext>
            </a:extLst>
          </p:cNvPr>
          <p:cNvSpPr txBox="1"/>
          <p:nvPr/>
        </p:nvSpPr>
        <p:spPr>
          <a:xfrm>
            <a:off x="1665514" y="6097072"/>
            <a:ext cx="867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dots indicate the estimates. and the whiskers indicated their 95% confidence intervals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ECF2C99-E0B3-44FB-BF23-BEEF22110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720000"/>
            <a:ext cx="9760542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21439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17D30C37-FE77-4B22-B71D-99B30C4EF052}"/>
              </a:ext>
            </a:extLst>
          </p:cNvPr>
          <p:cNvSpPr txBox="1"/>
          <p:nvPr/>
        </p:nvSpPr>
        <p:spPr>
          <a:xfrm>
            <a:off x="1665514" y="6097072"/>
            <a:ext cx="867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dots indicate the estimates. and the whiskers indicated their 95% confidence intervals</a:t>
            </a:r>
            <a:endParaRPr lang="fi-FI" dirty="0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50AB6A9-3505-431F-8C17-B6412C73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720000"/>
            <a:ext cx="9760542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00459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0D8F2541-516F-41F7-96FA-E43861E27C6C}"/>
              </a:ext>
            </a:extLst>
          </p:cNvPr>
          <p:cNvSpPr txBox="1"/>
          <p:nvPr/>
        </p:nvSpPr>
        <p:spPr>
          <a:xfrm>
            <a:off x="1665514" y="6097072"/>
            <a:ext cx="867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dots indicate the estimates. and the whiskers indicated their 95% confidence intervals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19CE8F4-BC19-4BAB-AF9F-338CBB014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720000"/>
            <a:ext cx="9345978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80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&amp; apparent prevalence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7" y="1825625"/>
            <a:ext cx="10727731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True prevalence</a:t>
            </a:r>
            <a:endParaRPr lang="en-GB" sz="2800" dirty="0"/>
          </a:p>
          <a:p>
            <a:pPr marL="0" indent="0">
              <a:buNone/>
            </a:pPr>
            <a:r>
              <a:rPr lang="en-US" sz="2400" dirty="0"/>
              <a:t>The proportion of infested individuals in the population</a:t>
            </a:r>
            <a:endParaRPr lang="en-GB" sz="2400" dirty="0"/>
          </a:p>
          <a:p>
            <a:pPr marL="0" indent="0">
              <a:buNone/>
            </a:pPr>
            <a:r>
              <a:rPr lang="en-GB" sz="2400" dirty="0"/>
              <a:t>“The real prevalence”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b="1" dirty="0"/>
              <a:t>Apparent prevalence</a:t>
            </a:r>
            <a:endParaRPr lang="en-US" sz="2800" dirty="0"/>
          </a:p>
          <a:p>
            <a:pPr marL="0" indent="0">
              <a:buNone/>
            </a:pPr>
            <a:r>
              <a:rPr lang="en-US" sz="2400" dirty="0"/>
              <a:t>The proportion of the samples testing positive</a:t>
            </a:r>
          </a:p>
          <a:p>
            <a:pPr marL="0" indent="0">
              <a:buNone/>
            </a:pPr>
            <a:r>
              <a:rPr lang="en-US" sz="2400" dirty="0"/>
              <a:t>“The prevalence that we see”</a:t>
            </a:r>
          </a:p>
        </p:txBody>
      </p:sp>
    </p:spTree>
    <p:extLst>
      <p:ext uri="{BB962C8B-B14F-4D97-AF65-F5344CB8AC3E}">
        <p14:creationId xmlns:p14="http://schemas.microsoft.com/office/powerpoint/2010/main" val="36993605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&amp; apparent prevalence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97" y="1825625"/>
            <a:ext cx="10727731" cy="435133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True prevalence = apparent prevalence × method sensitivity</a:t>
            </a:r>
            <a:endParaRPr lang="en-GB" dirty="0"/>
          </a:p>
          <a:p>
            <a:pPr marL="0" indent="0">
              <a:buNone/>
            </a:pPr>
            <a:endParaRPr lang="en-US" altLang="fi-FI" sz="240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altLang="fi-FI" sz="240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Method sensitivity = the probability of selecting infested parts from an infested sampling unit × </a:t>
            </a:r>
            <a:r>
              <a:rPr lang="en-US" sz="2400" dirty="0">
                <a:latin typeface="Calibri" panose="020F0502020204030204" pitchFamily="34" charset="0"/>
              </a:rPr>
              <a:t>the probability that an infested sample will test positive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</a:rPr>
              <a:t>Method sensitivity is often impossible to estimate reliably</a:t>
            </a:r>
            <a:r>
              <a:rPr lang="en-US" sz="2400" dirty="0">
                <a:latin typeface="Calibri" panose="020F0502020204030204" pitchFamily="34" charset="0"/>
              </a:rPr>
              <a:t>. Therefore, if using </a:t>
            </a:r>
            <a:r>
              <a:rPr lang="en-US" sz="2400" i="1" dirty="0">
                <a:latin typeface="Calibri" panose="020F0502020204030204" pitchFamily="34" charset="0"/>
              </a:rPr>
              <a:t>apparent prevalence</a:t>
            </a:r>
            <a:r>
              <a:rPr lang="en-US" sz="2400" dirty="0">
                <a:latin typeface="Calibri" panose="020F0502020204030204" pitchFamily="34" charset="0"/>
              </a:rPr>
              <a:t> is possible, the assessment will be much less uncertain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93159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&amp; apparent design prevalence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Design prevalence</a:t>
            </a:r>
          </a:p>
          <a:p>
            <a:pPr marL="0" indent="0">
              <a:buNone/>
            </a:pPr>
            <a:r>
              <a:rPr lang="en-US" sz="2400" dirty="0"/>
              <a:t>Determines </a:t>
            </a:r>
            <a:r>
              <a:rPr lang="en-US" sz="2400" u="sng" dirty="0"/>
              <a:t>the minimum true prevalence </a:t>
            </a:r>
            <a:r>
              <a:rPr lang="en-US" sz="2400" dirty="0"/>
              <a:t>that the survey is aimed to detect</a:t>
            </a:r>
          </a:p>
          <a:p>
            <a:pPr marL="0" indent="0">
              <a:buNone/>
            </a:pPr>
            <a:r>
              <a:rPr lang="en-US" sz="2400" dirty="0"/>
              <a:t>To use this, the method sensitivity must be known</a:t>
            </a: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b="1" dirty="0"/>
              <a:t>Apparent design prevalence</a:t>
            </a:r>
          </a:p>
          <a:p>
            <a:pPr marL="0" indent="0">
              <a:buNone/>
            </a:pPr>
            <a:r>
              <a:rPr lang="en-US" sz="2400" dirty="0"/>
              <a:t>Determines </a:t>
            </a:r>
            <a:r>
              <a:rPr lang="en-US" sz="2400" u="sng" dirty="0"/>
              <a:t>the minimum apparent prevalence</a:t>
            </a:r>
            <a:r>
              <a:rPr lang="en-US" sz="2400" b="1" dirty="0"/>
              <a:t> </a:t>
            </a:r>
            <a:r>
              <a:rPr lang="en-US" sz="2400" dirty="0"/>
              <a:t>that the survey is aimed to detect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To use this, we don’t need to know the method sensitivity!</a:t>
            </a:r>
            <a:endParaRPr lang="en-GB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487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&amp; apparent design prevalence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b="1" dirty="0">
                <a:solidFill>
                  <a:schemeClr val="accent1"/>
                </a:solidFill>
              </a:rPr>
              <a:t>In NoBa-PWN we use apparent design prevalence</a:t>
            </a:r>
            <a:r>
              <a:rPr lang="en-GB" sz="2800" dirty="0"/>
              <a:t> </a:t>
            </a:r>
          </a:p>
          <a:p>
            <a:pPr marL="0" indent="0">
              <a:buNone/>
            </a:pPr>
            <a:r>
              <a:rPr lang="en-GB" dirty="0"/>
              <a:t>because we can determine it based on the apparent prevalence of </a:t>
            </a:r>
            <a:r>
              <a:rPr lang="en-GB" i="1" dirty="0"/>
              <a:t>B. mucronatus</a:t>
            </a:r>
            <a:r>
              <a:rPr lang="en-GB" dirty="0"/>
              <a:t> observed in the samples collected in the PWN surveys without using a highly uncertain estimate of method sensitivity</a:t>
            </a:r>
          </a:p>
          <a:p>
            <a:pPr marL="0" indent="0">
              <a:buNone/>
            </a:pPr>
            <a:r>
              <a:rPr lang="en-GB" dirty="0"/>
              <a:t>=&gt; </a:t>
            </a:r>
            <a:r>
              <a:rPr lang="en-GB" b="1" dirty="0"/>
              <a:t>The results of the assessment will be much less uncertain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b="1" dirty="0"/>
              <a:t>In the following slides</a:t>
            </a:r>
          </a:p>
          <a:p>
            <a:r>
              <a:rPr lang="en-GB" dirty="0"/>
              <a:t>prevalence = apparent prevalence</a:t>
            </a:r>
          </a:p>
          <a:p>
            <a:r>
              <a:rPr lang="en-GB" dirty="0"/>
              <a:t>design prevalence = apparent design prevalence</a:t>
            </a:r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60BB2C3-24FF-46F6-8C6E-DBAB039B336F}"/>
              </a:ext>
            </a:extLst>
          </p:cNvPr>
          <p:cNvCxnSpPr>
            <a:cxnSpLocks/>
          </p:cNvCxnSpPr>
          <p:nvPr/>
        </p:nvCxnSpPr>
        <p:spPr>
          <a:xfrm>
            <a:off x="203200" y="4209143"/>
            <a:ext cx="1153885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920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F79CDC-6E36-4362-84FF-B98D6C0DE5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Design prevalences in NoBa-PWN</a:t>
            </a:r>
          </a:p>
        </p:txBody>
      </p:sp>
    </p:spTree>
    <p:extLst>
      <p:ext uri="{BB962C8B-B14F-4D97-AF65-F5344CB8AC3E}">
        <p14:creationId xmlns:p14="http://schemas.microsoft.com/office/powerpoint/2010/main" val="40732391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E342CE21-0D72-4421-9EBB-C8B134F05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64" y="365125"/>
            <a:ext cx="9618291" cy="1325563"/>
          </a:xfrm>
        </p:spPr>
        <p:txBody>
          <a:bodyPr>
            <a:normAutofit/>
          </a:bodyPr>
          <a:lstStyle/>
          <a:p>
            <a:r>
              <a:rPr lang="en-GB" dirty="0"/>
              <a:t>2-step approach used in NoBa-PWN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2D7576-F781-4747-846C-CA4713BF3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27" y="1568129"/>
            <a:ext cx="9645627" cy="5006842"/>
          </a:xfrm>
        </p:spPr>
        <p:txBody>
          <a:bodyPr/>
          <a:lstStyle/>
          <a:p>
            <a:pPr marL="0" lvl="1" indent="0">
              <a:spcAft>
                <a:spcPts val="1200"/>
              </a:spcAft>
              <a:buNone/>
              <a:defRPr/>
            </a:pPr>
            <a:r>
              <a:rPr lang="en-GB" dirty="0"/>
              <a:t>In NoBa-PWN, a survey is composed of inspections, and in each inspection a given number wood objects or </a:t>
            </a:r>
            <a:r>
              <a:rPr lang="en-GB" i="1" dirty="0"/>
              <a:t>Monochamus</a:t>
            </a:r>
            <a:r>
              <a:rPr lang="en-GB" dirty="0"/>
              <a:t> adults is sampled</a:t>
            </a:r>
          </a:p>
          <a:p>
            <a:pPr marL="0" lvl="1" indent="0" eaLnBrk="1" fontAlgn="auto" hangingPunct="1">
              <a:spcAft>
                <a:spcPts val="1200"/>
              </a:spcAft>
              <a:buNone/>
              <a:defRPr/>
            </a:pPr>
            <a:endParaRPr lang="en-GB" sz="1050" dirty="0"/>
          </a:p>
          <a:p>
            <a:pPr marL="0" lvl="1" indent="0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dirty="0"/>
              <a:t>The statistical confidence of the survey is assessed with a 2-step approach* </a:t>
            </a:r>
          </a:p>
          <a:p>
            <a:pPr marL="1436688" lvl="2" indent="-1077913">
              <a:spcAft>
                <a:spcPts val="1200"/>
              </a:spcAft>
              <a:buNone/>
              <a:defRPr/>
            </a:pPr>
            <a:r>
              <a:rPr lang="en-GB" sz="2200" b="1" dirty="0"/>
              <a:t>1</a:t>
            </a:r>
            <a:r>
              <a:rPr lang="en-GB" sz="2200" b="1" baseline="30000" dirty="0"/>
              <a:t>st</a:t>
            </a:r>
            <a:r>
              <a:rPr lang="en-GB" sz="2200" b="1" dirty="0"/>
              <a:t> step:	</a:t>
            </a:r>
            <a:r>
              <a:rPr lang="en-GB" sz="2200" dirty="0"/>
              <a:t>The confidence level of inspections is assessed</a:t>
            </a:r>
          </a:p>
          <a:p>
            <a:pPr marL="1436688" lvl="2" indent="-1077913">
              <a:spcAft>
                <a:spcPts val="1200"/>
              </a:spcAft>
              <a:buNone/>
              <a:defRPr/>
            </a:pPr>
            <a:r>
              <a:rPr lang="en-GB" sz="2200" b="1" dirty="0"/>
              <a:t>2</a:t>
            </a:r>
            <a:r>
              <a:rPr lang="en-GB" sz="2200" b="1" baseline="30000" dirty="0"/>
              <a:t>nd</a:t>
            </a:r>
            <a:r>
              <a:rPr lang="en-GB" sz="2200" b="1" dirty="0"/>
              <a:t> step:	</a:t>
            </a:r>
            <a:r>
              <a:rPr lang="en-GB" sz="2200" dirty="0"/>
              <a:t>The confidence level of the survey is assessed using the confidence level of inspections as method sensitivity</a:t>
            </a:r>
          </a:p>
          <a:p>
            <a:pPr marL="401638" lvl="1" indent="-444500" eaLnBrk="1" fontAlgn="auto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Þ"/>
              <a:defRPr/>
            </a:pPr>
            <a:r>
              <a:rPr lang="en-GB" b="1" dirty="0">
                <a:solidFill>
                  <a:schemeClr val="accent1"/>
                </a:solidFill>
              </a:rPr>
              <a:t>Design prevalences must be defined separately for both steps</a:t>
            </a:r>
          </a:p>
          <a:p>
            <a:pPr marL="1431925" lvl="1" indent="-446088" eaLnBrk="1" fontAlgn="auto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chemeClr val="accent1"/>
                </a:solidFill>
              </a:rPr>
              <a:t>Inspection site level design prevalence (1</a:t>
            </a:r>
            <a:r>
              <a:rPr lang="en-GB" sz="2200" b="1" baseline="30000" dirty="0">
                <a:solidFill>
                  <a:schemeClr val="accent1"/>
                </a:solidFill>
              </a:rPr>
              <a:t>st</a:t>
            </a:r>
            <a:r>
              <a:rPr lang="en-GB" sz="2200" b="1" dirty="0">
                <a:solidFill>
                  <a:schemeClr val="accent1"/>
                </a:solidFill>
              </a:rPr>
              <a:t> step)</a:t>
            </a:r>
          </a:p>
          <a:p>
            <a:pPr marL="1431925" lvl="1" indent="-446088" eaLnBrk="1" fontAlgn="auto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schemeClr val="accent1"/>
                </a:solidFill>
              </a:rPr>
              <a:t>Areal level design prevalence (2</a:t>
            </a:r>
            <a:r>
              <a:rPr lang="en-GB" sz="2200" b="1" baseline="30000" dirty="0">
                <a:solidFill>
                  <a:schemeClr val="accent1"/>
                </a:solidFill>
              </a:rPr>
              <a:t>nd</a:t>
            </a:r>
            <a:r>
              <a:rPr lang="en-GB" sz="2200" b="1" dirty="0">
                <a:solidFill>
                  <a:schemeClr val="accent1"/>
                </a:solidFill>
              </a:rPr>
              <a:t> step)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AD87B8E-0D26-47B7-AC72-E485C7010329}"/>
              </a:ext>
            </a:extLst>
          </p:cNvPr>
          <p:cNvSpPr txBox="1"/>
          <p:nvPr/>
        </p:nvSpPr>
        <p:spPr>
          <a:xfrm>
            <a:off x="2678033" y="6217940"/>
            <a:ext cx="9318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*Adopted from EFSA’s guidelines for statistically sound and risk-based surveys of </a:t>
            </a:r>
            <a:r>
              <a:rPr lang="en-US" i="1" dirty="0"/>
              <a:t>Xylella fastidiosa</a:t>
            </a:r>
          </a:p>
        </p:txBody>
      </p:sp>
    </p:spTree>
    <p:extLst>
      <p:ext uri="{BB962C8B-B14F-4D97-AF65-F5344CB8AC3E}">
        <p14:creationId xmlns:p14="http://schemas.microsoft.com/office/powerpoint/2010/main" val="31105763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ema">
  <a:themeElements>
    <a:clrScheme name="Ruokavirasto">
      <a:dk1>
        <a:srgbClr val="343841"/>
      </a:dk1>
      <a:lt1>
        <a:srgbClr val="FFFFFF"/>
      </a:lt1>
      <a:dk2>
        <a:srgbClr val="004F71"/>
      </a:dk2>
      <a:lt2>
        <a:srgbClr val="CEB888"/>
      </a:lt2>
      <a:accent1>
        <a:srgbClr val="D0006F"/>
      </a:accent1>
      <a:accent2>
        <a:srgbClr val="ADD2EE"/>
      </a:accent2>
      <a:accent3>
        <a:srgbClr val="0D5F2C"/>
      </a:accent3>
      <a:accent4>
        <a:srgbClr val="F7CE3C"/>
      </a:accent4>
      <a:accent5>
        <a:srgbClr val="C1D119"/>
      </a:accent5>
      <a:accent6>
        <a:srgbClr val="F4C8C2"/>
      </a:accent6>
      <a:hlink>
        <a:srgbClr val="D0006F"/>
      </a:hlink>
      <a:folHlink>
        <a:srgbClr val="912D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okavirasto_PP_pohja_EN_2021.potx" id="{158599D9-60C0-4A6E-9CC7-5C3659E55FE5}" vid="{5A9D1B7E-5B07-4A43-8304-D824F55C75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NoBa PWN</Template>
  <TotalTime>10080</TotalTime>
  <Words>2260</Words>
  <Application>Microsoft Office PowerPoint</Application>
  <PresentationFormat>Laajakuva</PresentationFormat>
  <Paragraphs>291</Paragraphs>
  <Slides>38</Slides>
  <Notes>33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</vt:lpstr>
      <vt:lpstr>Symbol</vt:lpstr>
      <vt:lpstr>Office-teema</vt:lpstr>
      <vt:lpstr>Defining design prevalences</vt:lpstr>
      <vt:lpstr>What are design prevalences?</vt:lpstr>
      <vt:lpstr>Prevalence &amp; Design prevalence</vt:lpstr>
      <vt:lpstr>True &amp; apparent prevalence</vt:lpstr>
      <vt:lpstr>True &amp; apparent prevalence</vt:lpstr>
      <vt:lpstr>True &amp; apparent design prevalence</vt:lpstr>
      <vt:lpstr>True &amp; apparent design prevalence</vt:lpstr>
      <vt:lpstr>Design prevalences in NoBa-PWN</vt:lpstr>
      <vt:lpstr>2-step approach used in NoBa-PWN</vt:lpstr>
      <vt:lpstr>Components of the survey in NoBa-PWN</vt:lpstr>
      <vt:lpstr>Design prevalences in NoBa-PWN</vt:lpstr>
      <vt:lpstr>Design prevalence parameters needed in NoBa-PWN</vt:lpstr>
      <vt:lpstr>How to define design prevalences?</vt:lpstr>
      <vt:lpstr>Design prevalences must be biologically plausible</vt:lpstr>
      <vt:lpstr>Design prevalences must reflect the aim of the survey</vt:lpstr>
      <vt:lpstr>Defining inspection site level design prevalences in NoBa-PWN</vt:lpstr>
      <vt:lpstr>Ensuring biological plausibility</vt:lpstr>
      <vt:lpstr>Ensuring biological plausibility</vt:lpstr>
      <vt:lpstr>Ensuring biological plausibility</vt:lpstr>
      <vt:lpstr>Ensuring biological plausibility</vt:lpstr>
      <vt:lpstr>Ensuring biological plausibility &amp; the aim of the survey</vt:lpstr>
      <vt:lpstr>Ensuring biological plausibility &amp; the aim of the survey</vt:lpstr>
      <vt:lpstr>The prevalence of B. mucronatus</vt:lpstr>
      <vt:lpstr>TO BE DECIDED for pest freedom surveys</vt:lpstr>
      <vt:lpstr>TO BE DECIDED for early detection surveys </vt:lpstr>
      <vt:lpstr>Defining areal level design prevalences in NoBa-PWN</vt:lpstr>
      <vt:lpstr>Pest freedom survey</vt:lpstr>
      <vt:lpstr>TO BE DECIDED</vt:lpstr>
      <vt:lpstr>Areal level design prevalence for early detection survey</vt:lpstr>
      <vt:lpstr>TO BE DECIDED</vt:lpstr>
      <vt:lpstr>The decisions to be made</vt:lpstr>
      <vt:lpstr>Decisions to be made for pest freedom surveys</vt:lpstr>
      <vt:lpstr>Decisions to be made for early detection surveys</vt:lpstr>
      <vt:lpstr>Prevalence of B. mucronatus in the materials sampled in the PWN surveys</vt:lpstr>
      <vt:lpstr>Note that 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Ohjeita esityksen tekijälle</dc:title>
  <dc:subject/>
  <dc:creator>Hannunen Salla (Ruokavirasto)</dc:creator>
  <cp:keywords/>
  <dc:description/>
  <cp:lastModifiedBy>Hannunen Salla (Ruokavirasto)</cp:lastModifiedBy>
  <cp:revision>364</cp:revision>
  <dcterms:created xsi:type="dcterms:W3CDTF">2021-05-21T06:28:44Z</dcterms:created>
  <dcterms:modified xsi:type="dcterms:W3CDTF">2023-01-18T09:27:09Z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</Properties>
</file>