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9" r:id="rId5"/>
    <p:sldId id="260" r:id="rId6"/>
    <p:sldId id="305" r:id="rId7"/>
    <p:sldId id="265" r:id="rId8"/>
    <p:sldId id="303" r:id="rId9"/>
    <p:sldId id="306" r:id="rId10"/>
    <p:sldId id="268" r:id="rId11"/>
    <p:sldId id="307" r:id="rId12"/>
    <p:sldId id="308" r:id="rId13"/>
    <p:sldId id="304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006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712" autoAdjust="0"/>
  </p:normalViewPr>
  <p:slideViewPr>
    <p:cSldViewPr snapToGrid="0" snapToObjects="1">
      <p:cViewPr varScale="1">
        <p:scale>
          <a:sx n="85" d="100"/>
          <a:sy n="85" d="100"/>
        </p:scale>
        <p:origin x="102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5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28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9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6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6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99D28C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 + Beeld</a:t>
            </a: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9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9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1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1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22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Alleen titel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35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35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en 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27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8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27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9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28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98" name="Rechthoek 7"/>
          <p:cNvSpPr/>
          <p:nvPr/>
        </p:nvSpPr>
        <p:spPr>
          <a:xfrm>
            <a:off x="4259367" y="0"/>
            <a:ext cx="7934401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259367" y="189167"/>
            <a:ext cx="7932633" cy="6668832"/>
          </a:xfrm>
          <a:prstGeom prst="rect">
            <a:avLst/>
          </a:prstGeom>
          <a:solidFill>
            <a:srgbClr val="00B7D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rPr dirty="0"/>
              <a:t> 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0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4304678" y="265339"/>
            <a:ext cx="7932633" cy="6856567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dirty="0"/>
          </a:p>
        </p:txBody>
      </p:sp>
      <p:sp>
        <p:nvSpPr>
          <p:cNvPr id="1301" name="Kort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2799444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Korte titel</a:t>
            </a:r>
          </a:p>
        </p:txBody>
      </p:sp>
      <p:sp>
        <p:nvSpPr>
          <p:cNvPr id="1302" name="Tijdelijke aanduiding voor verticale tekst 2"/>
          <p:cNvSpPr>
            <a:spLocks noGrp="1"/>
          </p:cNvSpPr>
          <p:nvPr>
            <p:ph type="body" sz="quarter" idx="22"/>
          </p:nvPr>
        </p:nvSpPr>
        <p:spPr>
          <a:xfrm>
            <a:off x="698499" y="1591899"/>
            <a:ext cx="2799445" cy="43564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0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Beeld (L)</a:t>
            </a:r>
          </a:p>
        </p:txBody>
      </p:sp>
      <p:sp>
        <p:nvSpPr>
          <p:cNvPr id="1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eld en Teks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61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2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61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63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62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8" name="Rechthoek 206"/>
          <p:cNvSpPr/>
          <p:nvPr/>
        </p:nvSpPr>
        <p:spPr>
          <a:xfrm>
            <a:off x="-16403" y="0"/>
            <a:ext cx="1220840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-12032" y="2"/>
            <a:ext cx="6992126" cy="6857997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4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2" y="1433"/>
            <a:ext cx="7654745" cy="685656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641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8374743" y="741499"/>
            <a:ext cx="3118757" cy="49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Plaats hier je titel</a:t>
            </a:r>
          </a:p>
        </p:txBody>
      </p:sp>
      <p:sp>
        <p:nvSpPr>
          <p:cNvPr id="1642" name="Tijdelijke aanduiding voor verticale tekst 2"/>
          <p:cNvSpPr>
            <a:spLocks noGrp="1"/>
          </p:cNvSpPr>
          <p:nvPr>
            <p:ph type="body" sz="quarter" idx="22"/>
          </p:nvPr>
        </p:nvSpPr>
        <p:spPr>
          <a:xfrm>
            <a:off x="8374743" y="1591899"/>
            <a:ext cx="3118758" cy="4356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4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Beeld en Tekst (Blauw)</a:t>
            </a:r>
          </a:p>
        </p:txBody>
      </p:sp>
      <p:sp>
        <p:nvSpPr>
          <p:cNvPr id="16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C275FECF-91C0-014F-AC2A-F0151E974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837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48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838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9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0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1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2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3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4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5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6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7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858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850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1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2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3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6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7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9" name="Rechthoek 7"/>
          <p:cNvSpPr/>
          <p:nvPr/>
        </p:nvSpPr>
        <p:spPr>
          <a:xfrm>
            <a:off x="-12033" y="0"/>
            <a:ext cx="12192001" cy="537138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600" y="716"/>
            <a:ext cx="12193200" cy="537138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861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Hoofdstuk</a:t>
            </a:r>
          </a:p>
        </p:txBody>
      </p:sp>
      <p:sp>
        <p:nvSpPr>
          <p:cNvPr id="19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02625" y="2770414"/>
            <a:ext cx="6786751" cy="298746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100">
                <a:solidFill>
                  <a:schemeClr val="accent1"/>
                </a:solidFill>
              </a:defRPr>
            </a:lvl1pPr>
            <a:lvl2pPr marL="280689" indent="-17164">
              <a:buClrTx/>
              <a:defRPr sz="100">
                <a:solidFill>
                  <a:schemeClr val="accent1"/>
                </a:solidFill>
              </a:defRPr>
            </a:lvl2pPr>
            <a:lvl3pPr>
              <a:buClrTx/>
              <a:buFontTx/>
              <a:defRPr sz="100">
                <a:solidFill>
                  <a:schemeClr val="accent1"/>
                </a:solidFill>
              </a:defRPr>
            </a:lvl3pPr>
            <a:lvl4pPr>
              <a:buClrTx/>
              <a:buFontTx/>
              <a:defRPr sz="100">
                <a:solidFill>
                  <a:schemeClr val="accent1"/>
                </a:solidFill>
              </a:defRPr>
            </a:lvl4pPr>
            <a:lvl5pPr marL="16470" indent="-16470">
              <a:buClrTx/>
              <a:buFontTx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1927" name="Tijdelijke aanduiding voor tekst 78"/>
          <p:cNvSpPr>
            <a:spLocks noGrp="1"/>
          </p:cNvSpPr>
          <p:nvPr>
            <p:ph type="body" sz="half" idx="22" hasCustomPrompt="1"/>
          </p:nvPr>
        </p:nvSpPr>
        <p:spPr>
          <a:xfrm>
            <a:off x="2702627" y="2770414"/>
            <a:ext cx="6514419" cy="29874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rPr dirty="0"/>
              <a:t>  </a:t>
            </a:r>
          </a:p>
        </p:txBody>
      </p:sp>
      <p:sp>
        <p:nvSpPr>
          <p:cNvPr id="1928" name="Tijdelijke aanduiding voor verticale tekst 2"/>
          <p:cNvSpPr>
            <a:spLocks noGrp="1"/>
          </p:cNvSpPr>
          <p:nvPr>
            <p:ph type="body" sz="quarter" idx="23"/>
          </p:nvPr>
        </p:nvSpPr>
        <p:spPr>
          <a:xfrm>
            <a:off x="3086309" y="3917564"/>
            <a:ext cx="6019384" cy="11014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Tx/>
              <a:buSzTx/>
              <a:buNone/>
              <a:defRPr sz="34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29" name="Tijdelijke aanduiding voor verticale tekst 2"/>
          <p:cNvSpPr>
            <a:spLocks noGrp="1"/>
          </p:cNvSpPr>
          <p:nvPr>
            <p:ph type="body" sz="quarter" idx="24"/>
          </p:nvPr>
        </p:nvSpPr>
        <p:spPr>
          <a:xfrm>
            <a:off x="5661995" y="3100404"/>
            <a:ext cx="868008" cy="719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618458">
              <a:spcBef>
                <a:spcPts val="1000"/>
              </a:spcBef>
              <a:buClrTx/>
              <a:buSzTx/>
              <a:buNone/>
              <a:defRPr sz="43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30" name="Tijdelijke aanduiding voor verticale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3088948" y="5168239"/>
            <a:ext cx="6014106" cy="280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t>Ruimte voor een subtitel</a:t>
            </a:r>
          </a:p>
        </p:txBody>
      </p:sp>
      <p:sp>
        <p:nvSpPr>
          <p:cNvPr id="1931" name="Tijdelijke aanduiding voor tekst 17"/>
          <p:cNvSpPr>
            <a:spLocks noGrp="1"/>
          </p:cNvSpPr>
          <p:nvPr>
            <p:ph type="body" sz="quarter" idx="26" hasCustomPrompt="1"/>
          </p:nvPr>
        </p:nvSpPr>
        <p:spPr>
          <a:xfrm>
            <a:off x="5700000" y="3894066"/>
            <a:ext cx="792001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493D16D-3009-48A7-8CAE-D76DFD02422C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Tijdelijke aanduiding voor tekst 183">
            <a:extLst>
              <a:ext uri="{FF2B5EF4-FFF2-40B4-BE49-F238E27FC236}">
                <a16:creationId xmlns:a16="http://schemas.microsoft.com/office/drawing/2014/main" id="{53F1B21A-CF3B-6441-A870-5260B9155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1608"/>
            <a:ext cx="12191998" cy="6869608"/>
          </a:xfrm>
          <a:custGeom>
            <a:avLst/>
            <a:gdLst>
              <a:gd name="connsiteX0" fmla="*/ 3185333 w 12191998"/>
              <a:gd name="connsiteY0" fmla="*/ 0 h 6869608"/>
              <a:gd name="connsiteX1" fmla="*/ 8925946 w 12191998"/>
              <a:gd name="connsiteY1" fmla="*/ 0 h 6869608"/>
              <a:gd name="connsiteX2" fmla="*/ 8948177 w 12191998"/>
              <a:gd name="connsiteY2" fmla="*/ 48565 h 6869608"/>
              <a:gd name="connsiteX3" fmla="*/ 11992586 w 12191998"/>
              <a:gd name="connsiteY3" fmla="*/ 1044578 h 6869608"/>
              <a:gd name="connsiteX4" fmla="*/ 12191998 w 12191998"/>
              <a:gd name="connsiteY4" fmla="*/ 989575 h 6869608"/>
              <a:gd name="connsiteX5" fmla="*/ 12191998 w 12191998"/>
              <a:gd name="connsiteY5" fmla="*/ 6196705 h 6869608"/>
              <a:gd name="connsiteX6" fmla="*/ 11851510 w 12191998"/>
              <a:gd name="connsiteY6" fmla="*/ 6626723 h 6869608"/>
              <a:gd name="connsiteX7" fmla="*/ 11646947 w 12191998"/>
              <a:gd name="connsiteY7" fmla="*/ 6869608 h 6869608"/>
              <a:gd name="connsiteX8" fmla="*/ 6613960 w 12191998"/>
              <a:gd name="connsiteY8" fmla="*/ 6869608 h 6869608"/>
              <a:gd name="connsiteX9" fmla="*/ 6636609 w 12191998"/>
              <a:gd name="connsiteY9" fmla="*/ 6805697 h 6869608"/>
              <a:gd name="connsiteX10" fmla="*/ 7241039 w 12191998"/>
              <a:gd name="connsiteY10" fmla="*/ 4210206 h 6869608"/>
              <a:gd name="connsiteX11" fmla="*/ 7198578 w 12191998"/>
              <a:gd name="connsiteY11" fmla="*/ 3111481 h 6869608"/>
              <a:gd name="connsiteX12" fmla="*/ 6593496 w 12191998"/>
              <a:gd name="connsiteY12" fmla="*/ 3838657 h 6869608"/>
              <a:gd name="connsiteX13" fmla="*/ 1147743 w 12191998"/>
              <a:gd name="connsiteY13" fmla="*/ 4894917 h 6869608"/>
              <a:gd name="connsiteX14" fmla="*/ 3182435 w 12191998"/>
              <a:gd name="connsiteY14" fmla="*/ 5149 h 6869608"/>
              <a:gd name="connsiteX15" fmla="*/ 0 w 12191998"/>
              <a:gd name="connsiteY15" fmla="*/ 0 h 6869608"/>
              <a:gd name="connsiteX16" fmla="*/ 1541390 w 12191998"/>
              <a:gd name="connsiteY16" fmla="*/ 0 h 6869608"/>
              <a:gd name="connsiteX17" fmla="*/ 1224979 w 12191998"/>
              <a:gd name="connsiteY17" fmla="*/ 267087 h 6869608"/>
              <a:gd name="connsiteX18" fmla="*/ 354211 w 12191998"/>
              <a:gd name="connsiteY18" fmla="*/ 947343 h 6869608"/>
              <a:gd name="connsiteX19" fmla="*/ 0 w 12191998"/>
              <a:gd name="connsiteY19" fmla="*/ 1210989 h 68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8" h="6869608">
                <a:moveTo>
                  <a:pt x="3185333" y="0"/>
                </a:moveTo>
                <a:lnTo>
                  <a:pt x="8925946" y="0"/>
                </a:lnTo>
                <a:lnTo>
                  <a:pt x="8948177" y="48565"/>
                </a:lnTo>
                <a:cubicBezTo>
                  <a:pt x="9485809" y="1122949"/>
                  <a:pt x="10723864" y="1348553"/>
                  <a:pt x="11992586" y="1044578"/>
                </a:cubicBezTo>
                <a:lnTo>
                  <a:pt x="12191998" y="989575"/>
                </a:lnTo>
                <a:lnTo>
                  <a:pt x="12191998" y="6196705"/>
                </a:lnTo>
                <a:lnTo>
                  <a:pt x="11851510" y="6626723"/>
                </a:lnTo>
                <a:lnTo>
                  <a:pt x="11646947" y="6869608"/>
                </a:lnTo>
                <a:lnTo>
                  <a:pt x="6613960" y="6869608"/>
                </a:lnTo>
                <a:lnTo>
                  <a:pt x="6636609" y="6805697"/>
                </a:lnTo>
                <a:cubicBezTo>
                  <a:pt x="6886291" y="6046491"/>
                  <a:pt x="7073513" y="5195475"/>
                  <a:pt x="7241039" y="4210206"/>
                </a:cubicBezTo>
                <a:cubicBezTo>
                  <a:pt x="7325965" y="3711264"/>
                  <a:pt x="7331269" y="3159250"/>
                  <a:pt x="7198578" y="3111481"/>
                </a:cubicBezTo>
                <a:cubicBezTo>
                  <a:pt x="7012804" y="3047785"/>
                  <a:pt x="6864186" y="3355642"/>
                  <a:pt x="6593496" y="3838657"/>
                </a:cubicBezTo>
                <a:cubicBezTo>
                  <a:pt x="5579714" y="5590242"/>
                  <a:pt x="2288907" y="7617838"/>
                  <a:pt x="1147743" y="4894917"/>
                </a:cubicBezTo>
                <a:cubicBezTo>
                  <a:pt x="486928" y="3322469"/>
                  <a:pt x="2068305" y="1869445"/>
                  <a:pt x="3182435" y="5149"/>
                </a:cubicBezTo>
                <a:close/>
                <a:moveTo>
                  <a:pt x="0" y="0"/>
                </a:moveTo>
                <a:lnTo>
                  <a:pt x="1541390" y="0"/>
                </a:lnTo>
                <a:lnTo>
                  <a:pt x="1224979" y="267087"/>
                </a:lnTo>
                <a:cubicBezTo>
                  <a:pt x="944161" y="496828"/>
                  <a:pt x="652150" y="722628"/>
                  <a:pt x="354211" y="947343"/>
                </a:cubicBezTo>
                <a:lnTo>
                  <a:pt x="0" y="1210989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98499" y="718513"/>
            <a:ext cx="10798175" cy="5229851"/>
          </a:xfrm>
        </p:spPr>
        <p:txBody>
          <a:bodyPr vert="horz" lIns="0" tIns="0" rIns="0" bIns="0" anchor="ctr" anchorCtr="0"/>
          <a:lstStyle>
            <a:lvl1pPr marL="0" indent="0" algn="ctr">
              <a:buClr>
                <a:schemeClr val="bg1"/>
              </a:buClr>
              <a:buNone/>
              <a:defRPr sz="4400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Clr>
                <a:schemeClr val="bg1"/>
              </a:buClr>
              <a:buNone/>
              <a:defRPr sz="3600" i="0"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6pPr>
            <a:lvl7pPr marL="0" indent="0" algn="ctr">
              <a:buClr>
                <a:schemeClr val="bg1"/>
              </a:buClr>
              <a:buNone/>
              <a:defRPr sz="3600" i="0">
                <a:solidFill>
                  <a:schemeClr val="bg1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F0ABF8FD-475B-8344-9393-4BC5BAD9A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B2A1188-7655-3942-B402-ABAD519EE9F7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6A52489-BD48-5A40-AF40-C7FE89A51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748" y="0"/>
            <a:ext cx="12202750" cy="6858000"/>
          </a:xfrm>
          <a:custGeom>
            <a:avLst/>
            <a:gdLst>
              <a:gd name="connsiteX0" fmla="*/ 12202750 w 12202750"/>
              <a:gd name="connsiteY0" fmla="*/ 4626493 h 6858000"/>
              <a:gd name="connsiteX1" fmla="*/ 12202750 w 12202750"/>
              <a:gd name="connsiteY1" fmla="*/ 6858000 h 6858000"/>
              <a:gd name="connsiteX2" fmla="*/ 11270933 w 12202750"/>
              <a:gd name="connsiteY2" fmla="*/ 6858000 h 6858000"/>
              <a:gd name="connsiteX3" fmla="*/ 11292806 w 12202750"/>
              <a:gd name="connsiteY3" fmla="*/ 6823366 h 6858000"/>
              <a:gd name="connsiteX4" fmla="*/ 12132976 w 12202750"/>
              <a:gd name="connsiteY4" fmla="*/ 4864546 h 6858000"/>
              <a:gd name="connsiteX5" fmla="*/ 7211067 w 12202750"/>
              <a:gd name="connsiteY5" fmla="*/ 0 h 6858000"/>
              <a:gd name="connsiteX6" fmla="*/ 12202750 w 12202750"/>
              <a:gd name="connsiteY6" fmla="*/ 0 h 6858000"/>
              <a:gd name="connsiteX7" fmla="*/ 12202750 w 12202750"/>
              <a:gd name="connsiteY7" fmla="*/ 1701685 h 6858000"/>
              <a:gd name="connsiteX8" fmla="*/ 12201531 w 12202750"/>
              <a:gd name="connsiteY8" fmla="*/ 1703737 h 6858000"/>
              <a:gd name="connsiteX9" fmla="*/ 12013073 w 12202750"/>
              <a:gd name="connsiteY9" fmla="*/ 2040528 h 6858000"/>
              <a:gd name="connsiteX10" fmla="*/ 6393116 w 12202750"/>
              <a:gd name="connsiteY10" fmla="*/ 3130572 h 6858000"/>
              <a:gd name="connsiteX11" fmla="*/ 7006806 w 12202750"/>
              <a:gd name="connsiteY11" fmla="*/ 307865 h 6858000"/>
              <a:gd name="connsiteX12" fmla="*/ 0 w 12202750"/>
              <a:gd name="connsiteY12" fmla="*/ 0 h 6858000"/>
              <a:gd name="connsiteX13" fmla="*/ 4305911 w 12202750"/>
              <a:gd name="connsiteY13" fmla="*/ 0 h 6858000"/>
              <a:gd name="connsiteX14" fmla="*/ 4155867 w 12202750"/>
              <a:gd name="connsiteY14" fmla="*/ 111493 h 6858000"/>
              <a:gd name="connsiteX15" fmla="*/ 71946 w 12202750"/>
              <a:gd name="connsiteY15" fmla="*/ 4799708 h 6858000"/>
              <a:gd name="connsiteX16" fmla="*/ 0 w 12202750"/>
              <a:gd name="connsiteY16" fmla="*/ 5036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8000">
                <a:moveTo>
                  <a:pt x="12202750" y="4626493"/>
                </a:moveTo>
                <a:lnTo>
                  <a:pt x="12202750" y="6858000"/>
                </a:lnTo>
                <a:lnTo>
                  <a:pt x="11270933" y="6858000"/>
                </a:lnTo>
                <a:lnTo>
                  <a:pt x="11292806" y="6823366"/>
                </a:lnTo>
                <a:cubicBezTo>
                  <a:pt x="11642946" y="6229435"/>
                  <a:pt x="11912279" y="5587138"/>
                  <a:pt x="12132976" y="4864546"/>
                </a:cubicBezTo>
                <a:close/>
                <a:moveTo>
                  <a:pt x="7211067" y="0"/>
                </a:moveTo>
                <a:lnTo>
                  <a:pt x="12202750" y="0"/>
                </a:lnTo>
                <a:lnTo>
                  <a:pt x="12202750" y="1701685"/>
                </a:lnTo>
                <a:lnTo>
                  <a:pt x="12201531" y="1703737"/>
                </a:lnTo>
                <a:cubicBezTo>
                  <a:pt x="12144874" y="1802592"/>
                  <a:pt x="12082910" y="1915911"/>
                  <a:pt x="12013073" y="2040528"/>
                </a:cubicBezTo>
                <a:cubicBezTo>
                  <a:pt x="10966860" y="3848144"/>
                  <a:pt x="7570785" y="5940600"/>
                  <a:pt x="6393116" y="3130572"/>
                </a:cubicBezTo>
                <a:cubicBezTo>
                  <a:pt x="5995310" y="2183970"/>
                  <a:pt x="6384878" y="1279305"/>
                  <a:pt x="7006806" y="307865"/>
                </a:cubicBezTo>
                <a:close/>
                <a:moveTo>
                  <a:pt x="0" y="0"/>
                </a:moveTo>
                <a:lnTo>
                  <a:pt x="4305911" y="0"/>
                </a:lnTo>
                <a:lnTo>
                  <a:pt x="4155867" y="111493"/>
                </a:lnTo>
                <a:cubicBezTo>
                  <a:pt x="2427429" y="1408339"/>
                  <a:pt x="762773" y="2806566"/>
                  <a:pt x="71946" y="4799708"/>
                </a:cubicBezTo>
                <a:lnTo>
                  <a:pt x="0" y="50361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  <a:endParaRPr lang="en-GB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7AE71AD1-5D76-2045-8B27-CC0C09C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13" y="3879852"/>
            <a:ext cx="9358256" cy="1621063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CFFB82-1AE5-3D4E-9AD9-487B27AD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64394"/>
            <a:ext cx="5415669" cy="248472"/>
          </a:xfrm>
        </p:spPr>
        <p:txBody>
          <a:bodyPr anchor="ctr"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9C7039-4CB9-294D-98BC-738FE5C22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Logo (Animatie)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9" r:id="rId5"/>
    <p:sldLayoutId id="2147483661" r:id="rId6"/>
    <p:sldLayoutId id="2147483662" r:id="rId7"/>
    <p:sldLayoutId id="2147483673" r:id="rId8"/>
    <p:sldLayoutId id="2147483674" r:id="rId9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791318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social/@toothFAIRy" TargetMode="External"/><Relationship Id="rId2" Type="http://schemas.openxmlformats.org/officeDocument/2006/relationships/hyperlink" Target="mailto:E.plomp@tudelft.n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oi.org/10.5281/zenodo.791318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lifesci.org/" TargetMode="External"/><Relationship Id="rId3" Type="http://schemas.openxmlformats.org/officeDocument/2006/relationships/hyperlink" Target="mailto:e.plomp@tudelft.nl" TargetMode="External"/><Relationship Id="rId7" Type="http://schemas.openxmlformats.org/officeDocument/2006/relationships/hyperlink" Target="https://the-turing-way.netlify.app/welcome" TargetMode="External"/><Relationship Id="rId12" Type="http://schemas.openxmlformats.org/officeDocument/2006/relationships/hyperlink" Target="https://doi.org/10.5281/zenodo.791318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soarch.eu/" TargetMode="External"/><Relationship Id="rId11" Type="http://schemas.openxmlformats.org/officeDocument/2006/relationships/hyperlink" Target="https://opensciency.github.io/sprint-content/" TargetMode="External"/><Relationship Id="rId5" Type="http://schemas.openxmlformats.org/officeDocument/2006/relationships/hyperlink" Target="https://orcid.org/0000-0003-3625-1357" TargetMode="External"/><Relationship Id="rId10" Type="http://schemas.openxmlformats.org/officeDocument/2006/relationships/hyperlink" Target="https://science.nasa.gov/open-science/transform-to-open-science" TargetMode="External"/><Relationship Id="rId4" Type="http://schemas.openxmlformats.org/officeDocument/2006/relationships/hyperlink" Target="https://scholar.social/@toothFAIRy" TargetMode="External"/><Relationship Id="rId9" Type="http://schemas.openxmlformats.org/officeDocument/2006/relationships/hyperlink" Target="https://openresearchcalenda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turing-way.netlify.app/reproducible-research/rdm/rdm-dmp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5281/zenodo.79131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tudelft.nl/" TargetMode="External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5281/zenodo.7913186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europe.org/our-resources/practical-guide-to-the-international-alignment-of-research-data-manage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5281/zenodo.7913186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91318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9131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91318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Tijdelijke aanduiding voor tekst 18"/>
          <p:cNvSpPr>
            <a:spLocks noGrp="1"/>
          </p:cNvSpPr>
          <p:nvPr>
            <p:ph type="title" idx="4294967295"/>
          </p:nvPr>
        </p:nvSpPr>
        <p:spPr>
          <a:xfrm>
            <a:off x="698500" y="1414463"/>
            <a:ext cx="3729038" cy="2924175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rPr>
              <a:t>(Reviewing) data management plans</a:t>
            </a:r>
          </a:p>
        </p:txBody>
      </p:sp>
      <p:grpSp>
        <p:nvGrpSpPr>
          <p:cNvPr id="3151" name="Tijdelijke aanduiding voor afbeelding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52465" y="0"/>
            <a:ext cx="7339534" cy="6858000"/>
            <a:chOff x="0" y="0"/>
            <a:chExt cx="7339532" cy="6858000"/>
          </a:xfrm>
        </p:grpSpPr>
        <p:sp>
          <p:nvSpPr>
            <p:cNvPr id="3149" name="Rectangle"/>
            <p:cNvSpPr/>
            <p:nvPr/>
          </p:nvSpPr>
          <p:spPr>
            <a:xfrm>
              <a:off x="0" y="0"/>
              <a:ext cx="7339533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150" name="image11.jpeg" descr="image11.jpeg"/>
            <p:cNvPicPr>
              <a:picLocks noChangeAspect="1"/>
            </p:cNvPicPr>
            <p:nvPr/>
          </p:nvPicPr>
          <p:blipFill>
            <a:blip r:embed="rId2"/>
            <a:srcRect t="32" b="32"/>
            <a:stretch>
              <a:fillRect/>
            </a:stretch>
          </p:blipFill>
          <p:spPr>
            <a:xfrm>
              <a:off x="0" y="-1"/>
              <a:ext cx="7339533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2" name="Ondertitel 23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Esther Plomp 2023-05-11</a:t>
            </a:r>
          </a:p>
        </p:txBody>
      </p:sp>
      <p:sp>
        <p:nvSpPr>
          <p:cNvPr id="3154" name="Tijdelijke aanduiding voor teks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  <p:pic>
        <p:nvPicPr>
          <p:cNvPr id="8" name="Picture 1" descr="CC-BY-SA license">
            <a:extLst>
              <a:ext uri="{FF2B5EF4-FFF2-40B4-BE49-F238E27FC236}">
                <a16:creationId xmlns:a16="http://schemas.microsoft.com/office/drawing/2014/main" id="{F269C421-44CA-4204-A836-976AF8F47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8" y="137498"/>
            <a:ext cx="1022020" cy="36010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ADE3122-8B5B-4519-BE06-DB8B1FE5147A}"/>
              </a:ext>
            </a:extLst>
          </p:cNvPr>
          <p:cNvSpPr/>
          <p:nvPr/>
        </p:nvSpPr>
        <p:spPr>
          <a:xfrm>
            <a:off x="1209508" y="137498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43B21ADF-AC91-4738-AAFA-9356794F9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00A6D6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19F502-C245-4036-9F1B-103CAB35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4" name="Ondertitel 33">
            <a:extLst>
              <a:ext uri="{FF2B5EF4-FFF2-40B4-BE49-F238E27FC236}">
                <a16:creationId xmlns:a16="http://schemas.microsoft.com/office/drawing/2014/main" id="{55F2191D-2484-4649-8731-A1464E3F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 </a:t>
            </a: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E.plomp@tudelft.nl</a:t>
            </a:r>
            <a:r>
              <a:rPr lang="nl-NL" dirty="0"/>
              <a:t> / </a:t>
            </a:r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@toothFAIRy</a:t>
            </a:r>
            <a:endParaRPr lang="nl-NL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B66FAC-0153-2388-B055-3B502A2CB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822533-44D2-4503-8C97-F2337A016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25348" y="741499"/>
            <a:ext cx="4317623" cy="6006372"/>
          </a:xfrm>
          <a:prstGeom prst="rect">
            <a:avLst/>
          </a:prstGeom>
          <a:ln>
            <a:noFill/>
          </a:ln>
        </p:spPr>
      </p:pic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741499"/>
            <a:ext cx="10775072" cy="490401"/>
          </a:xfrm>
          <a:prstGeom prst="rect">
            <a:avLst/>
          </a:prstGeom>
        </p:spPr>
        <p:txBody>
          <a:bodyPr/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dirty="0"/>
              <a:t>Esther Plomp</a:t>
            </a:r>
            <a:endParaRPr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4390767" y="741499"/>
            <a:ext cx="7081233" cy="520686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j-lt"/>
                <a:cs typeface="Calibri" panose="020F0502020204030204" pitchFamily="34" charset="0"/>
              </a:rPr>
              <a:t>Data Steward TU Delft, Faculty of Applied Sciences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Since 2018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Reviewing DMPs, advise on data/code 	management/sharing, Open Access &amp; Open Science 	questions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>
                <a:latin typeface="+mj-lt"/>
                <a:cs typeface="Calibri" panose="020F0502020204030204" pitchFamily="34" charset="0"/>
              </a:rPr>
              <a:t>Before Data Steward: 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Researcher in Archaeology/Forensics/Earth Sciences,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analysing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human teeth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she/her / 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e.plomp@tudelft.nl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/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</a:rPr>
              <a:t> 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@toothFAIRy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/ 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0000-0003-3625-1357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Open Research Ambassador &amp; Secretary General @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IsoArcH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</a:rPr>
              <a:t>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Contributor @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Turing Way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</a:rPr>
              <a:t>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Mentor @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Life Science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</a:rPr>
              <a:t> 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ea typeface="Arial"/>
              </a:rPr>
              <a:t>Team member @</a:t>
            </a:r>
            <a:r>
              <a:rPr kumimoji="0" lang="en-US" sz="1600" b="0" i="0" u="sng" strike="noStrike" kern="1200" cap="none" spc="-1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Research Calendar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A6D6"/>
              </a:buClr>
              <a:buSzTx/>
              <a:tabLst/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Open Data Expert for @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NASA/TOPS</a:t>
            </a:r>
            <a:r>
              <a:rPr lang="en-US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&amp; </a:t>
            </a:r>
            <a:r>
              <a:rPr lang="en-US" sz="1600" dirty="0" err="1">
                <a:solidFill>
                  <a:schemeClr val="accent2"/>
                </a:solidFill>
                <a:latin typeface="+mj-lt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OpenSciency</a:t>
            </a:r>
            <a:r>
              <a:rPr lang="en-US" sz="16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</a:rPr>
              <a:t> contributor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6C25480-673F-45A7-A1F3-2A0B6B5C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741499"/>
            <a:ext cx="10775072" cy="490401"/>
          </a:xfrm>
          <a:prstGeom prst="rect">
            <a:avLst/>
          </a:prstGeom>
        </p:spPr>
        <p:txBody>
          <a:bodyPr/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dirty="0"/>
              <a:t>Data Management </a:t>
            </a:r>
            <a:r>
              <a:rPr lang="nl-NL" dirty="0" err="1"/>
              <a:t>Plans</a:t>
            </a:r>
            <a:r>
              <a:rPr lang="nl-NL" dirty="0"/>
              <a:t> (DMP)</a:t>
            </a:r>
            <a:endParaRPr dirty="0"/>
          </a:p>
        </p:txBody>
      </p:sp>
      <p:sp>
        <p:nvSpPr>
          <p:cNvPr id="3158" name="Tijdelijke aanduiding voor verticale tekst 10"/>
          <p:cNvSpPr txBox="1">
            <a:spLocks noGrp="1"/>
          </p:cNvSpPr>
          <p:nvPr>
            <p:ph type="body" idx="1"/>
          </p:nvPr>
        </p:nvSpPr>
        <p:spPr>
          <a:xfrm>
            <a:off x="696929" y="1524000"/>
            <a:ext cx="10775071" cy="4424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Planning how to manage your data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Roles &amp; Responsibilities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Type of Data, Documentation 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Storage/Back up solutions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Preservation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Reuse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The Turing Way section on Data Management Plans">
            <a:extLst>
              <a:ext uri="{FF2B5EF4-FFF2-40B4-BE49-F238E27FC236}">
                <a16:creationId xmlns:a16="http://schemas.microsoft.com/office/drawing/2014/main" id="{7808D505-89CF-4642-8068-5E9A9234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47" y="4190583"/>
            <a:ext cx="9114210" cy="204988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A8BE803-0DC0-465E-B8C1-192F8F7F00D6}"/>
              </a:ext>
            </a:extLst>
          </p:cNvPr>
          <p:cNvSpPr txBox="1"/>
          <p:nvPr/>
        </p:nvSpPr>
        <p:spPr>
          <a:xfrm>
            <a:off x="3414486" y="6240464"/>
            <a:ext cx="866139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A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https://the-turing-way.netlify.app/reproducible-research/rdm/rdm-dmp.html</a:t>
            </a:r>
            <a:r>
              <a:rPr lang="nl-NL" sz="1800" dirty="0">
                <a:solidFill>
                  <a:srgbClr val="00A6D6"/>
                </a:solidFill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D6A82F-5205-5C77-87AC-70D0FF020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6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Titel 10"/>
          <p:cNvSpPr txBox="1">
            <a:spLocks noGrp="1"/>
          </p:cNvSpPr>
          <p:nvPr>
            <p:ph type="title"/>
          </p:nvPr>
        </p:nvSpPr>
        <p:spPr>
          <a:xfrm>
            <a:off x="698499" y="741499"/>
            <a:ext cx="2799445" cy="4904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dirty="0"/>
              <a:t>TU Delft </a:t>
            </a:r>
            <a:r>
              <a:rPr lang="nl-NL" dirty="0" err="1"/>
              <a:t>instance</a:t>
            </a:r>
            <a:r>
              <a:rPr lang="nl-NL" dirty="0"/>
              <a:t> DMPonline</a:t>
            </a:r>
          </a:p>
        </p:txBody>
      </p:sp>
      <p:sp>
        <p:nvSpPr>
          <p:cNvPr id="3190" name="Tijdelijke aanduiding voor teks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59367" y="189167"/>
            <a:ext cx="7932633" cy="66688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8B053-F89D-4B33-8BDD-5C4A0EA2FF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9413" y="2161067"/>
            <a:ext cx="2639787" cy="4356465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https://dmponline.dcc.ac.uk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https://dmponline.tudelft.nl</a:t>
            </a:r>
            <a:r>
              <a:rPr lang="nl-NL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9" name="Afbeelding 8" descr="Screenshot of the TU Delft interface of DMP online, which is in the colour of the TU Delft University (light blue)">
            <a:extLst>
              <a:ext uri="{FF2B5EF4-FFF2-40B4-BE49-F238E27FC236}">
                <a16:creationId xmlns:a16="http://schemas.microsoft.com/office/drawing/2014/main" id="{680590CB-0440-4E67-9158-AA3807C79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86" y="0"/>
            <a:ext cx="9902112" cy="6858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9F8580-A2EF-4661-ADC7-40CE49DD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D4E6C-3BAA-4FB2-B07C-A512F5F8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0"/>
            <a:ext cx="12191998" cy="686960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9" name="Vertical Text Placeholder 18">
            <a:extLst>
              <a:ext uri="{FF2B5EF4-FFF2-40B4-BE49-F238E27FC236}">
                <a16:creationId xmlns:a16="http://schemas.microsoft.com/office/drawing/2014/main" id="{60AE976A-F7FB-4937-8D43-09C94C8BE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0975" y="1423988"/>
            <a:ext cx="4305300" cy="491966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Science Europe –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practical guide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the alignment of Research data Management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Science Europe - guidance for researchers">
            <a:extLst>
              <a:ext uri="{FF2B5EF4-FFF2-40B4-BE49-F238E27FC236}">
                <a16:creationId xmlns:a16="http://schemas.microsoft.com/office/drawing/2014/main" id="{8600C374-BEF7-4AFA-B32D-F089750063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2145" r="-1"/>
          <a:stretch/>
        </p:blipFill>
        <p:spPr>
          <a:xfrm>
            <a:off x="348343" y="1424759"/>
            <a:ext cx="3759200" cy="5098312"/>
          </a:xfrm>
          <a:prstGeom prst="rect">
            <a:avLst/>
          </a:prstGeom>
        </p:spPr>
      </p:pic>
      <p:pic>
        <p:nvPicPr>
          <p:cNvPr id="6" name="Picture 5" descr="Science Europe - guidance for reviewers">
            <a:extLst>
              <a:ext uri="{FF2B5EF4-FFF2-40B4-BE49-F238E27FC236}">
                <a16:creationId xmlns:a16="http://schemas.microsoft.com/office/drawing/2014/main" id="{B4A4849F-90C9-45ED-8B56-EEA7C5AD4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-1" b="-1326"/>
          <a:stretch/>
        </p:blipFill>
        <p:spPr>
          <a:xfrm>
            <a:off x="8296867" y="1334865"/>
            <a:ext cx="3759200" cy="534170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FBF8BC5-642A-8AB3-EE25-21426642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7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Titel 10"/>
          <p:cNvSpPr txBox="1">
            <a:spLocks noGrp="1"/>
          </p:cNvSpPr>
          <p:nvPr>
            <p:ph type="title"/>
          </p:nvPr>
        </p:nvSpPr>
        <p:spPr>
          <a:xfrm>
            <a:off x="8374743" y="741499"/>
            <a:ext cx="3118758" cy="490401"/>
          </a:xfrm>
          <a:prstGeom prst="rect">
            <a:avLst/>
          </a:prstGeom>
        </p:spPr>
        <p:txBody>
          <a:bodyPr/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 dirty="0"/>
              <a:t>Google Docs</a:t>
            </a:r>
          </a:p>
        </p:txBody>
      </p:sp>
      <p:sp>
        <p:nvSpPr>
          <p:cNvPr id="3216" name="Tijdelijke aanduiding voor verticale tekst 11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 sz="2400" dirty="0"/>
              <a:t>Agenda</a:t>
            </a:r>
          </a:p>
          <a:p>
            <a:r>
              <a:rPr lang="en-US" sz="2400" dirty="0"/>
              <a:t>Discussion info</a:t>
            </a:r>
          </a:p>
          <a:p>
            <a:r>
              <a:rPr lang="en-US" sz="2400" dirty="0"/>
              <a:t>Additional resources</a:t>
            </a:r>
          </a:p>
        </p:txBody>
      </p:sp>
      <p:pic>
        <p:nvPicPr>
          <p:cNvPr id="4" name="Afbeelding 3" descr="Screenshot of the google doc">
            <a:extLst>
              <a:ext uri="{FF2B5EF4-FFF2-40B4-BE49-F238E27FC236}">
                <a16:creationId xmlns:a16="http://schemas.microsoft.com/office/drawing/2014/main" id="{A5D363CB-D4FA-5A5C-A949-A4728EBB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3" y="6869"/>
            <a:ext cx="7554739" cy="684426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3F18FEE-04C6-8B6C-4353-9CBE7C85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6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00" y="716"/>
            <a:ext cx="12193200" cy="5371384"/>
            <a:chOff x="0" y="0"/>
            <a:chExt cx="12193199" cy="5371382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title" idx="4294967295"/>
          </p:nvPr>
        </p:nvSpPr>
        <p:spPr>
          <a:xfrm>
            <a:off x="3086100" y="3917950"/>
            <a:ext cx="6019800" cy="1101725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rPr>
              <a:t>Discussions</a:t>
            </a:r>
            <a:r>
              <a:rPr kumimoji="0" lang="nl-NL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 Regular Regular"/>
                <a:ea typeface="Roboto Slab Regular Regular"/>
                <a:cs typeface="Roboto Slab Regular Regular"/>
                <a:sym typeface="Roboto Slab Regular Regular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D4E6C-3BAA-4FB2-B07C-A512F5F8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0"/>
            <a:ext cx="12191998" cy="686960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9" name="Vertical Text Placeholder 18">
            <a:extLst>
              <a:ext uri="{FF2B5EF4-FFF2-40B4-BE49-F238E27FC236}">
                <a16:creationId xmlns:a16="http://schemas.microsoft.com/office/drawing/2014/main" id="{60AE976A-F7FB-4937-8D43-09C94C8BE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0975" y="1423988"/>
            <a:ext cx="4305300" cy="491966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 1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 collection/</a:t>
            </a:r>
          </a:p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documentation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75BF63D-663B-4C75-ABA1-FAEFBA34344D}"/>
              </a:ext>
            </a:extLst>
          </p:cNvPr>
          <p:cNvSpPr txBox="1">
            <a:spLocks/>
          </p:cNvSpPr>
          <p:nvPr/>
        </p:nvSpPr>
        <p:spPr>
          <a:xfrm>
            <a:off x="439049" y="1616724"/>
            <a:ext cx="3528000" cy="4968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fill out the questions about your Data Management Plan. 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Afterwards: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CAF164-9527-4121-B5C0-22B588C31291}"/>
              </a:ext>
            </a:extLst>
          </p:cNvPr>
          <p:cNvSpPr txBox="1"/>
          <p:nvPr/>
        </p:nvSpPr>
        <p:spPr>
          <a:xfrm>
            <a:off x="8296867" y="1629880"/>
            <a:ext cx="3730171" cy="4585871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Stewards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discuss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expectations about data management plan reviewing! </a:t>
            </a:r>
          </a:p>
          <a:p>
            <a:pPr marL="0" indent="0"/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Afterwards: Review the answers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Researchers.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1C9827-146D-A72A-CE76-7E871BA0D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4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D4E6C-3BAA-4FB2-B07C-A512F5F8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" y="0"/>
            <a:ext cx="12191998" cy="686960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9" name="Vertical Text Placeholder 18">
            <a:extLst>
              <a:ext uri="{FF2B5EF4-FFF2-40B4-BE49-F238E27FC236}">
                <a16:creationId xmlns:a16="http://schemas.microsoft.com/office/drawing/2014/main" id="{60AE976A-F7FB-4937-8D43-09C94C8BE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0975" y="1423988"/>
            <a:ext cx="4305300" cy="4919662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 2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</a:p>
          <a:p>
            <a:pPr marL="0" marR="0" lvl="0" indent="0" algn="ctr" defTabSz="71913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Feedback/</a:t>
            </a:r>
            <a:b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kumimoji="0" lang="fr-FR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Reflection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75BF63D-663B-4C75-ABA1-FAEFBA34344D}"/>
              </a:ext>
            </a:extLst>
          </p:cNvPr>
          <p:cNvSpPr txBox="1"/>
          <p:nvPr/>
        </p:nvSpPr>
        <p:spPr>
          <a:xfrm>
            <a:off x="439058" y="1616724"/>
            <a:ext cx="3730171" cy="4968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over the feedback that you have been given and provide feedback/comments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CAF164-9527-4121-B5C0-22B588C31291}"/>
              </a:ext>
            </a:extLst>
          </p:cNvPr>
          <p:cNvSpPr txBox="1"/>
          <p:nvPr/>
        </p:nvSpPr>
        <p:spPr>
          <a:xfrm>
            <a:off x="8296867" y="1629878"/>
            <a:ext cx="3730171" cy="50400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Stewards: </a:t>
            </a:r>
          </a:p>
          <a:p>
            <a:pPr marL="0" indent="0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feedback experience and provide feedback on each other’s feedback. </a:t>
            </a:r>
          </a:p>
          <a:p>
            <a:pPr marL="0" indent="0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740CCE-5379-8677-512E-6DD68499E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869"/>
            <a:ext cx="3280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https://doi.org/10.5281/zenodo.7913186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ABB9B31-C26E-9F45-B8E1-C4367596BD41}" vid="{D87E1F4C-5743-0647-9856-AA25850189FC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D4DCF60591A44AAB3EE560AB47ABB" ma:contentTypeVersion="4" ma:contentTypeDescription="Een nieuw document maken." ma:contentTypeScope="" ma:versionID="82ac3a51116a7e2a5ddbdd1ed37f67c1">
  <xsd:schema xmlns:xsd="http://www.w3.org/2001/XMLSchema" xmlns:xs="http://www.w3.org/2001/XMLSchema" xmlns:p="http://schemas.microsoft.com/office/2006/metadata/properties" xmlns:ns2="0fee4eeb-e725-4e09-a2c6-b2e7e1963b2c" xmlns:ns3="4878a322-d110-404d-8591-8977e4f7768d" targetNamespace="http://schemas.microsoft.com/office/2006/metadata/properties" ma:root="true" ma:fieldsID="d0d60f5b3da63a431ec21b1780a4f539" ns2:_="" ns3:_="">
    <xsd:import namespace="0fee4eeb-e725-4e09-a2c6-b2e7e1963b2c"/>
    <xsd:import namespace="4878a322-d110-404d-8591-8977e4f77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e4eeb-e725-4e09-a2c6-b2e7e1963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8a322-d110-404d-8591-8977e4f77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568F7-A774-482F-B5F0-2BA4960E3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e4eeb-e725-4e09-a2c6-b2e7e1963b2c"/>
    <ds:schemaRef ds:uri="4878a322-d110-404d-8591-8977e4f77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67568-1C19-45B7-9A10-46A54BABB3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907AC6-0320-4B90-94BB-78233CD63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stramien Powerpoint (uitgebreid)(1)</Template>
  <TotalTime>239</TotalTime>
  <Words>403</Words>
  <Application>Microsoft Office PowerPoint</Application>
  <PresentationFormat>Breedbeeld</PresentationFormat>
  <Paragraphs>68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Roboto Slab Bold</vt:lpstr>
      <vt:lpstr>Roboto Slab Regular Regular</vt:lpstr>
      <vt:lpstr>Wingdings</vt:lpstr>
      <vt:lpstr>TU Delft</vt:lpstr>
      <vt:lpstr>(Reviewing) data management plans</vt:lpstr>
      <vt:lpstr>Esther Plomp</vt:lpstr>
      <vt:lpstr>Data Management Plans (DMP)</vt:lpstr>
      <vt:lpstr>TU Delft instance DMPonline</vt:lpstr>
      <vt:lpstr>Science Europe – practical guide to the alignment of Research data Management</vt:lpstr>
      <vt:lpstr>Google Docs</vt:lpstr>
      <vt:lpstr>Discussions!</vt:lpstr>
      <vt:lpstr>Part 1:  Data collection/ documentation</vt:lpstr>
      <vt:lpstr>Part 2:  Feedback/ Reflection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Plomp</dc:creator>
  <cp:lastModifiedBy>Esther Plomp</cp:lastModifiedBy>
  <cp:revision>10</cp:revision>
  <dcterms:created xsi:type="dcterms:W3CDTF">2022-06-01T09:17:12Z</dcterms:created>
  <dcterms:modified xsi:type="dcterms:W3CDTF">2023-05-09T12:00:47Z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0x01010051ED4DCF60591A44AAB3EE560AB47ABB</vt:lpwstr>
  </property>
</Properties>
</file>