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5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  <p:sldMasterId id="2147483901" r:id="rId2"/>
  </p:sldMasterIdLst>
  <p:notesMasterIdLst>
    <p:notesMasterId r:id="rId44"/>
  </p:notesMasterIdLst>
  <p:handoutMasterIdLst>
    <p:handoutMasterId r:id="rId45"/>
  </p:handoutMasterIdLst>
  <p:sldIdLst>
    <p:sldId id="256" r:id="rId3"/>
    <p:sldId id="508" r:id="rId4"/>
    <p:sldId id="565" r:id="rId5"/>
    <p:sldId id="517" r:id="rId6"/>
    <p:sldId id="501" r:id="rId7"/>
    <p:sldId id="515" r:id="rId8"/>
    <p:sldId id="570" r:id="rId9"/>
    <p:sldId id="571" r:id="rId10"/>
    <p:sldId id="575" r:id="rId11"/>
    <p:sldId id="581" r:id="rId12"/>
    <p:sldId id="582" r:id="rId13"/>
    <p:sldId id="583" r:id="rId14"/>
    <p:sldId id="584" r:id="rId15"/>
    <p:sldId id="473" r:id="rId16"/>
    <p:sldId id="591" r:id="rId17"/>
    <p:sldId id="585" r:id="rId18"/>
    <p:sldId id="454" r:id="rId19"/>
    <p:sldId id="510" r:id="rId20"/>
    <p:sldId id="523" r:id="rId21"/>
    <p:sldId id="512" r:id="rId22"/>
    <p:sldId id="442" r:id="rId23"/>
    <p:sldId id="592" r:id="rId24"/>
    <p:sldId id="444" r:id="rId25"/>
    <p:sldId id="514" r:id="rId26"/>
    <p:sldId id="572" r:id="rId27"/>
    <p:sldId id="445" r:id="rId28"/>
    <p:sldId id="447" r:id="rId29"/>
    <p:sldId id="593" r:id="rId30"/>
    <p:sldId id="522" r:id="rId31"/>
    <p:sldId id="448" r:id="rId32"/>
    <p:sldId id="569" r:id="rId33"/>
    <p:sldId id="599" r:id="rId34"/>
    <p:sldId id="594" r:id="rId35"/>
    <p:sldId id="574" r:id="rId36"/>
    <p:sldId id="558" r:id="rId37"/>
    <p:sldId id="543" r:id="rId38"/>
    <p:sldId id="596" r:id="rId39"/>
    <p:sldId id="587" r:id="rId40"/>
    <p:sldId id="597" r:id="rId41"/>
    <p:sldId id="598" r:id="rId42"/>
    <p:sldId id="364" r:id="rId4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95664" autoAdjust="0"/>
  </p:normalViewPr>
  <p:slideViewPr>
    <p:cSldViewPr>
      <p:cViewPr varScale="1">
        <p:scale>
          <a:sx n="92" d="100"/>
          <a:sy n="92" d="100"/>
        </p:scale>
        <p:origin x="95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D8250-C5EE-454C-882D-E41981A0C780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56BB-B69F-4ABC-89EF-99181E9819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00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B19F-D127-4FB0-A50F-C02DCB7CD4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724F-C886-4176-BD31-FEB7AAADF5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90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808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0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439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644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852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528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642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740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383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07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93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391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697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28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65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571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315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0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592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B724F-C886-4176-BD31-FEB7AAADF5E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956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7162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B724F-C886-4176-BD31-FEB7AAADF5E9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42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740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459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043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44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026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037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348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29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9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63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30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60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280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80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85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11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406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73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379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5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108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18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4"/>
          <p:cNvSpPr txBox="1">
            <a:spLocks noGrp="1"/>
          </p:cNvSpPr>
          <p:nvPr>
            <p:ph type="title"/>
          </p:nvPr>
        </p:nvSpPr>
        <p:spPr>
          <a:xfrm>
            <a:off x="1381251" y="1230225"/>
            <a:ext cx="3878399" cy="5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body" idx="1"/>
          </p:nvPr>
        </p:nvSpPr>
        <p:spPr>
          <a:xfrm>
            <a:off x="1381250" y="2158267"/>
            <a:ext cx="3425400" cy="4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64"/>
          <p:cNvSpPr txBox="1">
            <a:spLocks noGrp="1"/>
          </p:cNvSpPr>
          <p:nvPr>
            <p:ph type="body" idx="2"/>
          </p:nvPr>
        </p:nvSpPr>
        <p:spPr>
          <a:xfrm>
            <a:off x="5012916" y="2158267"/>
            <a:ext cx="3425400" cy="4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E92105-06CC-434C-6162-17604FAF5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BB65C5-2783-9517-39A2-F5B588036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02CF05-6369-03F7-C8C9-711B0AA6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232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3"/>
          <p:cNvSpPr txBox="1">
            <a:spLocks noGrp="1"/>
          </p:cNvSpPr>
          <p:nvPr>
            <p:ph type="title"/>
          </p:nvPr>
        </p:nvSpPr>
        <p:spPr>
          <a:xfrm>
            <a:off x="1381251" y="1230225"/>
            <a:ext cx="3878399" cy="5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6" name="Google Shape;16;p63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None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None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None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66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36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48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80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85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43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42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CC BY NC SA - Raphaëlle Bats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CC BY NC SA - Raphaëlle Bats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E32DCAD-C1BB-4ED6-9CFA-DED71E959DC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1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ve.ch/fr/autorites-administration/conseil-administratif/programme-legislatu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geneve.ch/sites/default/files/2021-03/programme-legislature-2020-2025-b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aphaellebats.blogspot.com/2021/02/une-roue-des-odd-pour-un-exercic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la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s://www.ifla.org/unit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la.org/advocating-for-librari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ifla.org/faife" TargetMode="External"/><Relationship Id="rId4" Type="http://schemas.openxmlformats.org/officeDocument/2006/relationships/hyperlink" Target="https://www.ifla.org/resources/?_sfm_resource_type=Statement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ifla.org/lpa/2019/01/10/introducing-the-10-minute-library-advocat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blogs.ifla.org/lpa/tag/10minuteinternationallibrarian/" TargetMode="External"/><Relationship Id="rId5" Type="http://schemas.openxmlformats.org/officeDocument/2006/relationships/hyperlink" Target="https://blogs.ifla.org/lpa/tag/everylibrariananadvocate/" TargetMode="External"/><Relationship Id="rId4" Type="http://schemas.openxmlformats.org/officeDocument/2006/relationships/hyperlink" Target="https://blogs.ifla.org/lp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logs.ifla.org/lpa/2019/11/22/the-10-minute-library-advocate-45-learn-a-striking-library-fact/" TargetMode="Externa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lida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lida.org/activities/" TargetMode="External"/><Relationship Id="rId7" Type="http://schemas.openxmlformats.org/officeDocument/2006/relationships/hyperlink" Target="http://www.eblida.org/activities/position-papers/take-down-the-digital-barriers-aarhus-declaration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blida.org/publications/fundraising-general-structural-funds.html" TargetMode="External"/><Relationship Id="rId5" Type="http://schemas.openxmlformats.org/officeDocument/2006/relationships/hyperlink" Target="http://www.eblida.org/activities/the-eblida-matrix.html" TargetMode="External"/><Relationship Id="rId4" Type="http://schemas.openxmlformats.org/officeDocument/2006/relationships/hyperlink" Target="http://www.eblida.org/publications/eblida-position-papers-and-statements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libraries2030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libraries2030.eu/resources/eu-library-factsheet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libraries2030.eu/projects/generation-code/" TargetMode="External"/><Relationship Id="rId7" Type="http://schemas.openxmlformats.org/officeDocument/2006/relationships/hyperlink" Target="https://publiclibraries2030.eu/our-project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ubliclibraries2030.eu/lighthouse-libraries/" TargetMode="External"/><Relationship Id="rId5" Type="http://schemas.openxmlformats.org/officeDocument/2006/relationships/hyperlink" Target="https://publiclibraries2030.eu/resources/eu-library-factsheets/" TargetMode="External"/><Relationship Id="rId4" Type="http://schemas.openxmlformats.org/officeDocument/2006/relationships/hyperlink" Target="https://publiclibraries2030.eu/projects/mep-library-lover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ifla.org/lpa/tag/everylibrariananadvocat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xFTW6_RjbFM&amp;ab_channel=OXYGENART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blida.org/news/eblida,-naple-and-pl2030-team-up-for-libraries-in-europe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ala.org/advocacy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dvocacy/federal-resourc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la.org/advocacy/tools" TargetMode="Externa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ala.org/advocacy/library-value-calculato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dvocacy/quotable-fact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107504" y="6384288"/>
            <a:ext cx="8784977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Raphaëlle Bats / </a:t>
            </a:r>
            <a:r>
              <a:rPr lang="fr-FR" sz="1200" dirty="0" err="1">
                <a:solidFill>
                  <a:schemeClr val="bg1">
                    <a:lumMod val="95000"/>
                  </a:schemeClr>
                </a:solidFill>
              </a:rPr>
              <a:t>Urfist</a:t>
            </a:r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 de Bordeaux, U-Bordeaux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0C412322-173D-217E-A57B-533413ED7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/>
          <a:lstStyle/>
          <a:p>
            <a:r>
              <a:rPr lang="fr-FR" dirty="0"/>
              <a:t>Raphaëlle Bats</a:t>
            </a:r>
          </a:p>
          <a:p>
            <a:r>
              <a:rPr lang="fr-FR" dirty="0"/>
              <a:t>2023</a:t>
            </a:r>
          </a:p>
          <a:p>
            <a:endParaRPr lang="fr-FR" dirty="0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21841F2E-23CB-38C2-7AD4-FB7D96B8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/>
          <a:p>
            <a:pPr algn="l"/>
            <a:r>
              <a:rPr lang="fr-FR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Advocacy</a:t>
            </a:r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bibliothèque </a:t>
            </a:r>
            <a:b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2 : arguments, preuves et outils</a:t>
            </a:r>
            <a:endParaRPr lang="fr-FR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9D32A2-6E4D-EFCF-E2B1-2147A53FC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38011"/>
            <a:ext cx="1127199" cy="3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0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4896543" y="4452769"/>
            <a:ext cx="3923928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fr-FR" sz="1200" dirty="0">
                <a:hlinkClick r:id="rId3"/>
              </a:rPr>
              <a:t>https://www.geneve.ch/fr/autorites-administration/conseil-administratif/programme-legislature</a:t>
            </a:r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>
                <a:hlinkClick r:id="rId4"/>
              </a:rPr>
              <a:t>https://www.geneve.ch/sites/default/files/2021-03/programme-legislature-2020-2025-b.pdf</a:t>
            </a:r>
            <a:endParaRPr lang="fr-FR" sz="1200" dirty="0"/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1" y="1288663"/>
            <a:ext cx="5639021" cy="4355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sz="3000" dirty="0"/>
              <a:t>Référentiel Genève</a:t>
            </a:r>
            <a:endParaRPr lang="en" sz="3000" dirty="0"/>
          </a:p>
        </p:txBody>
      </p:sp>
      <p:sp>
        <p:nvSpPr>
          <p:cNvPr id="83" name="Shape 83"/>
          <p:cNvSpPr txBox="1"/>
          <p:nvPr/>
        </p:nvSpPr>
        <p:spPr>
          <a:xfrm>
            <a:off x="323529" y="2564904"/>
            <a:ext cx="4176464" cy="27519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Référentiel</a:t>
            </a:r>
            <a:r>
              <a:rPr lang="fr-FR" sz="2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2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fr-FR" dirty="0">
                <a:latin typeface="Quattrocento Sans"/>
                <a:sym typeface="Quattrocento Sans"/>
              </a:rPr>
              <a:t>un plan de législature 2020-2025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Principes, objectifs, indicateurs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local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Couvre l’action publique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Pour tous les services de la ville, pour les élus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3D08D4A-BAEA-66FB-490C-F9B07BD6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97E33F-D5E9-354E-05B2-B877CE19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39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611560" y="2478867"/>
            <a:ext cx="8208912" cy="3051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Les principes du programme de législature de Genève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« Genève, ville résiliente, durable, et inclusive, solidaire »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En groupe :</a:t>
            </a:r>
          </a:p>
          <a:p>
            <a:pPr lvl="1">
              <a:spcBef>
                <a:spcPts val="600"/>
              </a:spcBef>
            </a:pPr>
            <a:r>
              <a:rPr lang="fr-FR" sz="1600" dirty="0">
                <a:latin typeface="Quattrocento Sans"/>
              </a:rPr>
              <a:t>1/ Est-ce qu'il y a la bibliothèque dans le programme ?</a:t>
            </a:r>
          </a:p>
          <a:p>
            <a:pPr lvl="1">
              <a:spcBef>
                <a:spcPts val="600"/>
              </a:spcBef>
            </a:pPr>
            <a:r>
              <a:rPr lang="fr-FR" sz="1600" dirty="0">
                <a:latin typeface="Quattrocento Sans"/>
              </a:rPr>
              <a:t>2/ Relation entre les objectifs du programme de législature et les référentiels des bibliothèque = légitimité de la bibliothèque sur ce domaine ?</a:t>
            </a:r>
          </a:p>
          <a:p>
            <a:pPr lvl="1">
              <a:spcBef>
                <a:spcPts val="600"/>
              </a:spcBef>
            </a:pPr>
            <a:r>
              <a:rPr lang="fr-FR" sz="1600" dirty="0">
                <a:latin typeface="Quattrocento Sans"/>
                <a:sym typeface="Quattrocento Sans"/>
              </a:rPr>
              <a:t>3/ Donnez des exemples d’action des bibliothèques pour ce champ.</a:t>
            </a:r>
          </a:p>
          <a:p>
            <a:pPr lvl="1">
              <a:spcBef>
                <a:spcPts val="600"/>
              </a:spcBef>
            </a:pPr>
            <a:r>
              <a:rPr lang="fr-FR" sz="1600" dirty="0">
                <a:latin typeface="Quattrocento Sans"/>
                <a:sym typeface="Quattrocento Sans"/>
              </a:rPr>
              <a:t>4/ Duel rôle pensez-vous que les bibliothèques peuvent jouer ?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18A74F96-4E11-468F-98B4-3559EA7512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3500" dirty="0"/>
              <a:t>à vous de jouer !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B52E29-3210-B452-C38F-BBC56C88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5A1122-08B7-EB8E-B870-F1BFE2B1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8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1" y="1288663"/>
            <a:ext cx="5639021" cy="4355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sz="3000" dirty="0"/>
              <a:t>Référentiels Internationaux</a:t>
            </a:r>
            <a:endParaRPr lang="en" sz="3000" dirty="0"/>
          </a:p>
        </p:txBody>
      </p:sp>
      <p:sp>
        <p:nvSpPr>
          <p:cNvPr id="83" name="Shape 83"/>
          <p:cNvSpPr txBox="1"/>
          <p:nvPr/>
        </p:nvSpPr>
        <p:spPr>
          <a:xfrm>
            <a:off x="1187624" y="2708920"/>
            <a:ext cx="7706257" cy="2751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Référentiel </a:t>
            </a:r>
            <a:r>
              <a:rPr lang="en" sz="2000" b="1" dirty="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document qui définir les cadres d’action que doivent adapter les pays.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International &gt; national &gt; local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thématique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Etat, services municipaux, citoyens, société civile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26CDE55-9878-4A34-8E25-F4AF5015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B17AE62-9A9A-8BC5-6BCE-D2958F96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7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87624" y="1052736"/>
            <a:ext cx="6143077" cy="4355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sz="3000" dirty="0"/>
              <a:t>Référentiel International : l’Agenda 2030</a:t>
            </a:r>
            <a:endParaRPr lang="en" sz="3000" dirty="0"/>
          </a:p>
        </p:txBody>
      </p:sp>
      <p:sp>
        <p:nvSpPr>
          <p:cNvPr id="83" name="Shape 83"/>
          <p:cNvSpPr txBox="1"/>
          <p:nvPr/>
        </p:nvSpPr>
        <p:spPr>
          <a:xfrm>
            <a:off x="1187624" y="2708920"/>
            <a:ext cx="7706257" cy="2751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Référentiel </a:t>
            </a:r>
            <a:r>
              <a:rPr lang="en" sz="2000" b="1" dirty="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document qui définir les cadres d’action que doivent adapter les pays en matière de développement durable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International &gt; national &gt; local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Thématique : développement durable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Etat, services municipaux, citoyens, société civile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A902CC2-D2B2-A3ED-D7C9-F10D5118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2E3BBF-B894-7492-59C5-4D13D85E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6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443814" cy="514350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E757EA-54A6-ABF2-8DEC-676309C2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6E700A-57B3-0BB0-026D-ECD5F1EA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89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899592" y="2478867"/>
            <a:ext cx="7687991" cy="3051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Tournez la roue des ODD et donnez-moi un exemple d’action menée par une bibliothèque et qui serait utile à la réalisation de l’objectif que vous avez obtenu en faisant tourner la roue.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http://raphaellebats.blogspot.com/2021/02/une-roue-des-odd-pour-un-exercice.html</a:t>
            </a: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9B05A10A-A24A-8F48-0B31-05409F9799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3500" dirty="0"/>
              <a:t>à vous de jouer !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749C7F-D34F-8DC3-24CA-C5259637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8C53C4-4D94-68BF-1AFD-06DF27EF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50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40442" y="764704"/>
            <a:ext cx="5263116" cy="2880320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PROUVER  </a:t>
            </a:r>
          </a:p>
          <a:p>
            <a:pPr algn="ctr"/>
            <a:endParaRPr lang="fr-FR" sz="3600" dirty="0"/>
          </a:p>
          <a:p>
            <a:pPr algn="ctr"/>
            <a:r>
              <a:rPr lang="fr-FR" sz="2800" dirty="0">
                <a:solidFill>
                  <a:schemeClr val="accent4"/>
                </a:solidFill>
              </a:rPr>
              <a:t>Avoir des indicateurs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2E88C08-1D70-E68F-AAC9-CACD78EE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C8D671-34F5-A846-DBE5-3ABA64C6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80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31640" y="1315050"/>
            <a:ext cx="3878399" cy="4355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000" dirty="0"/>
              <a:t>Montrer l’action</a:t>
            </a:r>
          </a:p>
        </p:txBody>
      </p:sp>
      <p:grpSp>
        <p:nvGrpSpPr>
          <p:cNvPr id="77" name="Shape 77"/>
          <p:cNvGrpSpPr/>
          <p:nvPr/>
        </p:nvGrpSpPr>
        <p:grpSpPr>
          <a:xfrm>
            <a:off x="916458" y="1340373"/>
            <a:ext cx="214624" cy="214624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3" name="Shape 83"/>
          <p:cNvSpPr txBox="1"/>
          <p:nvPr/>
        </p:nvSpPr>
        <p:spPr>
          <a:xfrm>
            <a:off x="1131082" y="2492896"/>
            <a:ext cx="7228348" cy="28101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" sz="1600" b="1" dirty="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Fonctionnement : </a:t>
            </a: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indicateurs de l’énergie mise pour réaliser un projet : temps, homme, argent, etc.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Résultat: </a:t>
            </a: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Indicateurs du succès quantitatif des projets réalisés : fréquentation, emprunt, visites, etc.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E5973EF-6FEB-E443-BD7D-A19D8702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F9A3754-BB3B-7E3B-0C97-133CBC777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53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1" y="1351084"/>
            <a:ext cx="3878399" cy="4355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000" dirty="0"/>
              <a:t>Montrer l’effet</a:t>
            </a:r>
          </a:p>
        </p:txBody>
      </p:sp>
      <p:grpSp>
        <p:nvGrpSpPr>
          <p:cNvPr id="77" name="Shape 77"/>
          <p:cNvGrpSpPr/>
          <p:nvPr/>
        </p:nvGrpSpPr>
        <p:grpSpPr>
          <a:xfrm>
            <a:off x="971600" y="1402724"/>
            <a:ext cx="214624" cy="214624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" name="Shape 82"/>
          <p:cNvSpPr txBox="1"/>
          <p:nvPr/>
        </p:nvSpPr>
        <p:spPr>
          <a:xfrm>
            <a:off x="1381251" y="2209801"/>
            <a:ext cx="7031099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endParaRPr lang="en" sz="12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971600" y="2492896"/>
            <a:ext cx="7726726" cy="25278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" sz="1600" b="1" dirty="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Impact  et effet : </a:t>
            </a: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Indicateurs de la transformation économique ou sociale du public par le projet : nombre de personnes ayant trouvé un travail après avoir suivi des formations au numérique, etc.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solidFill>
                  <a:schemeClr val="accent4"/>
                </a:solidFill>
                <a:latin typeface="Quattrocento Sans"/>
                <a:sym typeface="Quattrocento Sans"/>
              </a:rPr>
              <a:t>Outcome : </a:t>
            </a:r>
            <a:r>
              <a:rPr lang="en" dirty="0">
                <a:latin typeface="Quattrocento Sans"/>
                <a:sym typeface="Quattrocento Sans"/>
              </a:rPr>
              <a:t>impact direct sur les bénéficiaires : </a:t>
            </a:r>
            <a:r>
              <a:rPr lang="fr-FR" dirty="0">
                <a:latin typeface="Quattrocento Sans"/>
              </a:rPr>
              <a:t>construire des indicateurs ad hoc.</a:t>
            </a:r>
          </a:p>
          <a:p>
            <a:pPr>
              <a:spcBef>
                <a:spcPts val="600"/>
              </a:spcBef>
            </a:pPr>
            <a:endParaRPr lang="en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solidFill>
                  <a:schemeClr val="accent4"/>
                </a:solidFill>
                <a:latin typeface="Quattrocento Sans"/>
                <a:sym typeface="Quattrocento Sans"/>
              </a:rPr>
              <a:t>Effet : </a:t>
            </a:r>
            <a:r>
              <a:rPr lang="en" dirty="0">
                <a:latin typeface="Quattrocento Sans"/>
                <a:sym typeface="Quattrocento Sans"/>
              </a:rPr>
              <a:t>effets à plus long terme sur la société : </a:t>
            </a:r>
            <a:r>
              <a:rPr lang="fr-FR" dirty="0">
                <a:latin typeface="Quattrocento Sans"/>
              </a:rPr>
              <a:t>montrer par déduction (Le </a:t>
            </a:r>
            <a:r>
              <a:rPr lang="fr-FR" dirty="0" err="1">
                <a:latin typeface="Quattrocento Sans"/>
              </a:rPr>
              <a:t>queau</a:t>
            </a:r>
            <a:r>
              <a:rPr lang="fr-FR" dirty="0">
                <a:latin typeface="Quattrocento Sans"/>
              </a:rPr>
              <a:t>-Zerbib)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F99F9BA-F5E6-E202-F7FE-EBB6139D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27DD95-56C3-DA72-DD32-5994C404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74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31640" y="1196752"/>
            <a:ext cx="3878399" cy="4355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dirty="0"/>
              <a:t>Bonus</a:t>
            </a:r>
            <a:endParaRPr lang="en" dirty="0"/>
          </a:p>
        </p:txBody>
      </p:sp>
      <p:grpSp>
        <p:nvGrpSpPr>
          <p:cNvPr id="77" name="Shape 77"/>
          <p:cNvGrpSpPr/>
          <p:nvPr/>
        </p:nvGrpSpPr>
        <p:grpSpPr>
          <a:xfrm>
            <a:off x="971600" y="1414551"/>
            <a:ext cx="214624" cy="214624"/>
            <a:chOff x="2594050" y="1631825"/>
            <a:chExt cx="439625" cy="439625"/>
          </a:xfrm>
        </p:grpSpPr>
        <p:sp>
          <p:nvSpPr>
            <p:cNvPr id="78" name="Shape 7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5" name="Shape 85"/>
          <p:cNvSpPr txBox="1"/>
          <p:nvPr/>
        </p:nvSpPr>
        <p:spPr>
          <a:xfrm>
            <a:off x="675650" y="4991776"/>
            <a:ext cx="78462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endParaRPr sz="1100" i="1" dirty="0">
              <a:latin typeface="Lora"/>
              <a:ea typeface="Lora"/>
              <a:cs typeface="Lora"/>
              <a:sym typeface="Lora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sz="1100" i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" name="Shape 83"/>
          <p:cNvSpPr txBox="1"/>
          <p:nvPr/>
        </p:nvSpPr>
        <p:spPr>
          <a:xfrm>
            <a:off x="1153233" y="2413229"/>
            <a:ext cx="7697983" cy="3824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sz="1600" b="1" dirty="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Témoignage</a:t>
            </a:r>
            <a:r>
              <a:rPr lang="en" sz="1600" b="1" dirty="0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: </a:t>
            </a:r>
          </a:p>
          <a:p>
            <a:pPr>
              <a:spcBef>
                <a:spcPts val="600"/>
              </a:spcBef>
            </a:pPr>
            <a:endParaRPr lang="en" sz="1600" b="1" dirty="0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fr-FR" sz="2000" dirty="0">
                <a:latin typeface="Quattrocento Sans"/>
                <a:sym typeface="Quattrocento Sans"/>
              </a:rPr>
              <a:t>Toutes les traces produites par la bibliothèque : communications, photos, etc.</a:t>
            </a:r>
          </a:p>
          <a:p>
            <a:pPr>
              <a:spcBef>
                <a:spcPts val="600"/>
              </a:spcBef>
            </a:pPr>
            <a:endParaRPr lang="fr-FR" sz="2000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fr-FR" sz="2000" dirty="0">
                <a:latin typeface="Quattrocento Sans"/>
                <a:sym typeface="Quattrocento Sans"/>
              </a:rPr>
              <a:t>Les témoignages du public 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Quattrocento Sans"/>
                <a:sym typeface="Quattrocento Sans"/>
              </a:rPr>
              <a:t>Spontanés bien que suscités : </a:t>
            </a:r>
            <a:r>
              <a:rPr lang="fr-FR" sz="1200" dirty="0" err="1">
                <a:latin typeface="Quattrocento Sans"/>
                <a:sym typeface="Quattrocento Sans"/>
              </a:rPr>
              <a:t>library</a:t>
            </a:r>
            <a:r>
              <a:rPr lang="fr-FR" sz="1200" dirty="0">
                <a:latin typeface="Quattrocento Sans"/>
                <a:sym typeface="Quattrocento Sans"/>
              </a:rPr>
              <a:t> </a:t>
            </a:r>
            <a:r>
              <a:rPr lang="fr-FR" sz="1200" dirty="0" err="1">
                <a:latin typeface="Quattrocento Sans"/>
                <a:sym typeface="Quattrocento Sans"/>
              </a:rPr>
              <a:t>snapchat</a:t>
            </a:r>
            <a:r>
              <a:rPr lang="fr-FR" sz="1200" dirty="0">
                <a:latin typeface="Quattrocento Sans"/>
                <a:sym typeface="Quattrocento Sans"/>
              </a:rPr>
              <a:t> </a:t>
            </a:r>
            <a:r>
              <a:rPr lang="fr-FR" sz="1200" dirty="0" err="1">
                <a:latin typeface="Quattrocento Sans"/>
                <a:sym typeface="Quattrocento Sans"/>
              </a:rPr>
              <a:t>day</a:t>
            </a:r>
            <a:endParaRPr lang="fr-FR" sz="1200" dirty="0">
              <a:latin typeface="Quattrocento Sans"/>
              <a:sym typeface="Quattrocento Sans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Quattrocento Sans"/>
                <a:sym typeface="Quattrocento Sans"/>
              </a:rPr>
              <a:t>A votre demande : enquête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1200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fr-FR" sz="2000" dirty="0">
                <a:latin typeface="Quattrocento Sans"/>
                <a:sym typeface="Quattrocento Sans"/>
              </a:rPr>
              <a:t>Histoires : Exemple : Martigues</a:t>
            </a:r>
            <a:endParaRPr lang="en" sz="2000" dirty="0">
              <a:latin typeface="Quattrocento Sans"/>
              <a:sym typeface="Quattrocento Sans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9C7428E-D93D-4332-9E27-72059D4F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C3AB6CF-35ED-7522-57EF-A5DE1FB1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51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Bonjour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E4EF5-B985-4174-A87F-A2543DF353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FR" sz="2000" dirty="0"/>
              <a:t>Dr. Raphaëlle Bats</a:t>
            </a:r>
          </a:p>
          <a:p>
            <a:pPr lvl="1"/>
            <a:r>
              <a:rPr lang="fr-FR" dirty="0"/>
              <a:t>Co-</a:t>
            </a:r>
            <a:r>
              <a:rPr lang="fr-FR" dirty="0" err="1"/>
              <a:t>resp</a:t>
            </a:r>
            <a:r>
              <a:rPr lang="fr-FR" dirty="0"/>
              <a:t> </a:t>
            </a:r>
            <a:r>
              <a:rPr lang="fr-FR" dirty="0" err="1"/>
              <a:t>Urfist</a:t>
            </a:r>
            <a:r>
              <a:rPr lang="fr-FR" dirty="0"/>
              <a:t> de Bordeaux</a:t>
            </a:r>
          </a:p>
          <a:p>
            <a:pPr lvl="1"/>
            <a:r>
              <a:rPr lang="fr-FR" dirty="0"/>
              <a:t>Université de Bordeaux</a:t>
            </a:r>
          </a:p>
          <a:p>
            <a:pPr lvl="1"/>
            <a:r>
              <a:rPr lang="fr-FR" dirty="0"/>
              <a:t>Centre Emile Durkheim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/>
              <a:t>Membre de </a:t>
            </a:r>
          </a:p>
          <a:p>
            <a:pPr lvl="1"/>
            <a:r>
              <a:rPr lang="fr-FR" dirty="0"/>
              <a:t>IAP - IFLA, </a:t>
            </a:r>
          </a:p>
          <a:p>
            <a:pPr lvl="1"/>
            <a:r>
              <a:rPr lang="fr-FR" dirty="0"/>
              <a:t>ELSIA-EG – EBLIDA</a:t>
            </a:r>
          </a:p>
          <a:p>
            <a:pPr lvl="1"/>
            <a:r>
              <a:rPr lang="fr-FR" dirty="0"/>
              <a:t>WG Citizen Science - LIBER</a:t>
            </a:r>
          </a:p>
          <a:p>
            <a:pPr lvl="0"/>
            <a:endParaRPr lang="fr-FR" sz="2000" dirty="0"/>
          </a:p>
          <a:p>
            <a:pPr lvl="0"/>
            <a:r>
              <a:rPr lang="fr-FR" dirty="0"/>
              <a:t>Contact</a:t>
            </a:r>
          </a:p>
          <a:p>
            <a:pPr lvl="1"/>
            <a:r>
              <a:rPr lang="fr-FR" dirty="0"/>
              <a:t>rbats.pro@gmail.com</a:t>
            </a:r>
          </a:p>
          <a:p>
            <a:pPr lvl="1"/>
            <a:r>
              <a:rPr lang="fr-FR" dirty="0"/>
              <a:t>Twitter : @knitandb</a:t>
            </a:r>
          </a:p>
          <a:p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20DBCB7-1DBC-44B9-97E8-66C409A3F9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87" y="2987675"/>
            <a:ext cx="2057400" cy="261937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5F0646-E6B6-9C76-99B9-23DE45E2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1BE237-115A-58BD-36F0-D1799B89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DD4B-32A2-401B-AA55-7B5B882439D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131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952689" y="2067959"/>
            <a:ext cx="7736623" cy="3669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A partir du travail fait sur la ville de Genève, prendre 1 des actions définie par votre groupe et donner pour cette action des indicateurs (déjà existants ou à construire) qui prouveraient l’utilité de cette action pour la stratégie de la mairie de Genève. 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1 indicateur de fonctionnement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1 indicateur de résultat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1 indicateur d’impact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1 type de collecte de témoignage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C2F63469-CE66-2E93-0665-941CA28122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3500" dirty="0"/>
              <a:t>à vous de jouer !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FF0B6C-8507-894D-A5DB-D286A67E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79ABB0-DFFF-F059-3A28-C93A7323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06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624B8-290C-438D-9FA6-08197A4B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280831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Besoin d’Un coup de pouce ?</a:t>
            </a:r>
            <a:br>
              <a:rPr lang="fr-FR" dirty="0"/>
            </a:br>
            <a:br>
              <a:rPr lang="fr-FR" dirty="0"/>
            </a:br>
            <a:r>
              <a:rPr lang="fr-FR" dirty="0"/>
              <a:t>les acteurs de l’</a:t>
            </a:r>
            <a:r>
              <a:rPr lang="fr-FR" dirty="0" err="1"/>
              <a:t>advocacy</a:t>
            </a:r>
            <a:br>
              <a:rPr lang="fr-FR" dirty="0"/>
            </a:br>
            <a:r>
              <a:rPr lang="fr-FR" dirty="0"/>
              <a:t> en bibliothèque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DE0F59-7F6F-EAFF-731D-E95EC99D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45ADC5-0CB6-F738-59D9-B834066D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502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dirty="0"/>
              <a:t>L’IFLA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idx="1"/>
          </p:nvPr>
        </p:nvSpPr>
        <p:spPr>
          <a:xfrm>
            <a:off x="768096" y="5229200"/>
            <a:ext cx="7290055" cy="10801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228600">
              <a:spcBef>
                <a:spcPts val="0"/>
              </a:spcBef>
              <a:buSzPts val="1400"/>
            </a:pPr>
            <a:r>
              <a:rPr lang="fr-FR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https://www.ifla.org/</a:t>
            </a: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r>
              <a:rPr lang="fr-FR" sz="1800" dirty="0"/>
              <a:t>Les sections : </a:t>
            </a:r>
          </a:p>
          <a:p>
            <a:pPr indent="-228600">
              <a:spcBef>
                <a:spcPts val="0"/>
              </a:spcBef>
              <a:buSzPts val="1400"/>
            </a:pPr>
            <a:r>
              <a:rPr lang="fr-FR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https://www.ifla.org/units/</a:t>
            </a: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</p:txBody>
      </p:sp>
      <p:pic>
        <p:nvPicPr>
          <p:cNvPr id="5124" name="Picture 4" descr="IFLA">
            <a:extLst>
              <a:ext uri="{FF2B5EF4-FFF2-40B4-BE49-F238E27FC236}">
                <a16:creationId xmlns:a16="http://schemas.microsoft.com/office/drawing/2014/main" id="{D36707B5-7A16-4FCD-ADA9-429D694EE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4948042" cy="12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4A1A274-96CB-165C-BB3E-87B108A7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00806-9B38-3B10-E057-CF703A53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018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dirty="0"/>
              <a:t>L’IFLA et l’advocacy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228600">
              <a:spcBef>
                <a:spcPts val="0"/>
              </a:spcBef>
              <a:buSzPts val="1400"/>
            </a:pPr>
            <a:r>
              <a:rPr lang="fr-FR" sz="1800" dirty="0" err="1"/>
              <a:t>Advocating</a:t>
            </a:r>
            <a:r>
              <a:rPr lang="fr-FR" sz="1800" dirty="0"/>
              <a:t> for </a:t>
            </a:r>
            <a:r>
              <a:rPr lang="fr-FR" sz="1800" dirty="0" err="1"/>
              <a:t>Libraries</a:t>
            </a:r>
            <a:r>
              <a:rPr lang="fr-FR" sz="1800" dirty="0"/>
              <a:t> : </a:t>
            </a:r>
          </a:p>
          <a:p>
            <a:pPr marL="625475" lvl="1" indent="-228600">
              <a:spcBef>
                <a:spcPts val="0"/>
              </a:spcBef>
              <a:buSzPts val="1400"/>
            </a:pPr>
            <a:r>
              <a:rPr lang="fr-F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https://www.ifla.org/advocating-for-libraries/</a:t>
            </a:r>
            <a:endParaRPr lang="fr-FR" sz="1400" dirty="0"/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r>
              <a:rPr lang="fr-FR" sz="1800" dirty="0"/>
              <a:t>Déclarations : un exemple : </a:t>
            </a:r>
          </a:p>
          <a:p>
            <a:pPr marL="625475" lvl="1" indent="-228600">
              <a:spcBef>
                <a:spcPts val="0"/>
              </a:spcBef>
              <a:buSzPts val="1400"/>
            </a:pPr>
            <a:r>
              <a:rPr lang="fr-FR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https://www.ifla.org/resources/?_sfm_resource_type=Statements</a:t>
            </a:r>
            <a:endParaRPr lang="fr-FR" sz="1400" dirty="0"/>
          </a:p>
          <a:p>
            <a:pPr marL="625475" lvl="1" indent="-228600">
              <a:spcBef>
                <a:spcPts val="0"/>
              </a:spcBef>
              <a:buSzPts val="1400"/>
            </a:pP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r>
              <a:rPr lang="fr-FR" sz="1800" dirty="0"/>
              <a:t>IAP : Un exemple d’</a:t>
            </a:r>
            <a:r>
              <a:rPr lang="fr-FR" sz="1800" dirty="0" err="1"/>
              <a:t>advocacy</a:t>
            </a:r>
            <a:r>
              <a:rPr lang="fr-FR" sz="1800" dirty="0"/>
              <a:t>.</a:t>
            </a:r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r>
              <a:rPr lang="fr-FR" sz="1800" dirty="0"/>
              <a:t>Des comités en soutien : FAIFE  &amp; CLM : </a:t>
            </a:r>
          </a:p>
          <a:p>
            <a:pPr marL="625475" lvl="1" indent="-228600">
              <a:spcBef>
                <a:spcPts val="0"/>
              </a:spcBef>
              <a:buSzPts val="1400"/>
            </a:pPr>
            <a:r>
              <a:rPr lang="fr-FR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https://www.ifla.org/faife</a:t>
            </a:r>
            <a:endParaRPr lang="fr-FR" sz="1400" dirty="0"/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7A76926-1E4E-FC79-B8BA-43DB532C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68304B-01DD-F084-130A-2B10E1C8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64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10-Minute Library Advoc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3" y="2030226"/>
            <a:ext cx="3621277" cy="20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77830" y="270892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3"/>
              </a:rPr>
              <a:t>https://blogs.ifla.org/lpa/2019/01/10/introducing-the-10-minute-library-advocate/</a:t>
            </a:r>
            <a:endParaRPr lang="fr-FR" sz="1200" dirty="0"/>
          </a:p>
        </p:txBody>
      </p:sp>
      <p:sp>
        <p:nvSpPr>
          <p:cNvPr id="6" name="Google Shape;154;p29">
            <a:extLst>
              <a:ext uri="{FF2B5EF4-FFF2-40B4-BE49-F238E27FC236}">
                <a16:creationId xmlns:a16="http://schemas.microsoft.com/office/drawing/2014/main" id="{012F33A9-10F0-479A-9824-64A4E90D2A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dirty="0"/>
              <a:t>L’IFLA et l’advocacy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3E5C8A-3E2D-4A58-946E-F3DF0311E244}"/>
              </a:ext>
            </a:extLst>
          </p:cNvPr>
          <p:cNvSpPr txBox="1"/>
          <p:nvPr/>
        </p:nvSpPr>
        <p:spPr>
          <a:xfrm>
            <a:off x="1280775" y="4801248"/>
            <a:ext cx="626469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spcBef>
                <a:spcPts val="0"/>
              </a:spcBef>
              <a:buSzPts val="1400"/>
            </a:pPr>
            <a:r>
              <a:rPr lang="fr-FR" sz="1800" dirty="0"/>
              <a:t>Le blog </a:t>
            </a:r>
            <a:r>
              <a:rPr lang="fr-FR" sz="1800" dirty="0" err="1"/>
              <a:t>Advocacy</a:t>
            </a:r>
            <a:r>
              <a:rPr lang="fr-FR" sz="1800" dirty="0"/>
              <a:t> : </a:t>
            </a:r>
          </a:p>
          <a:p>
            <a:pPr marL="625475" lvl="1" indent="-228600">
              <a:spcBef>
                <a:spcPts val="0"/>
              </a:spcBef>
              <a:buSzPts val="1400"/>
            </a:pPr>
            <a:r>
              <a:rPr lang="fr-FR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https://blogs.ifla.org/lpa/</a:t>
            </a:r>
            <a:endParaRPr lang="fr-FR" sz="1400" dirty="0"/>
          </a:p>
          <a:p>
            <a:pPr marL="625475" lvl="1" indent="-228600">
              <a:spcBef>
                <a:spcPts val="0"/>
              </a:spcBef>
              <a:buSzPts val="1400"/>
            </a:pPr>
            <a:endParaRPr lang="fr-FR" sz="1400" dirty="0"/>
          </a:p>
          <a:p>
            <a:pPr marL="625475" lvl="1" indent="-228600">
              <a:spcBef>
                <a:spcPts val="0"/>
              </a:spcBef>
              <a:buSzPts val="1400"/>
            </a:pPr>
            <a:r>
              <a:rPr lang="fr-FR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https://blogs.ifla.org/lpa/tag/everylibrariananadvocate/</a:t>
            </a:r>
            <a:endParaRPr lang="fr-FR" sz="1400" dirty="0"/>
          </a:p>
          <a:p>
            <a:pPr marL="625475" lvl="1" indent="-228600">
              <a:spcBef>
                <a:spcPts val="0"/>
              </a:spcBef>
              <a:buSzPts val="1400"/>
            </a:pPr>
            <a:endParaRPr lang="fr-FR" sz="1400" dirty="0"/>
          </a:p>
          <a:p>
            <a:pPr marL="625475" lvl="1" indent="-228600">
              <a:spcBef>
                <a:spcPts val="0"/>
              </a:spcBef>
              <a:buSzPts val="1400"/>
            </a:pPr>
            <a:r>
              <a:rPr lang="fr-FR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https://blogs.ifla.org/lpa/tag/10minuteinternationallibrarian/</a:t>
            </a:r>
            <a:endParaRPr lang="fr-FR" sz="1400" dirty="0"/>
          </a:p>
          <a:p>
            <a:pPr marL="625475" lvl="1" indent="-228600">
              <a:spcBef>
                <a:spcPts val="0"/>
              </a:spcBef>
              <a:buSzPts val="1400"/>
            </a:pPr>
            <a:endParaRPr lang="fr-FR" sz="14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3977A5B-0EFB-8B41-79F3-4D014EF51351}"/>
              </a:ext>
            </a:extLst>
          </p:cNvPr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 dirty="0"/>
              <a:t>CC BY NC SA - Raphaëlle Bats</a:t>
            </a:r>
          </a:p>
        </p:txBody>
      </p:sp>
    </p:spTree>
    <p:extLst>
      <p:ext uri="{BB962C8B-B14F-4D97-AF65-F5344CB8AC3E}">
        <p14:creationId xmlns:p14="http://schemas.microsoft.com/office/powerpoint/2010/main" val="58710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3648" y="580526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https://blogs.ifla.org/lpa/2019/11/22/the-10-minute-library-advocate-45-learn-a-striking-library-fact/</a:t>
            </a:r>
            <a:endParaRPr lang="en-US" sz="1200" u="sng" dirty="0"/>
          </a:p>
          <a:p>
            <a:endParaRPr lang="fr-FR" sz="1200" dirty="0"/>
          </a:p>
        </p:txBody>
      </p:sp>
      <p:sp>
        <p:nvSpPr>
          <p:cNvPr id="6" name="Google Shape;154;p29">
            <a:extLst>
              <a:ext uri="{FF2B5EF4-FFF2-40B4-BE49-F238E27FC236}">
                <a16:creationId xmlns:a16="http://schemas.microsoft.com/office/drawing/2014/main" id="{012F33A9-10F0-479A-9824-64A4E90D2A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dirty="0"/>
              <a:t>L’IFLA et l’advocacy</a:t>
            </a:r>
            <a:endParaRPr dirty="0">
              <a:highlight>
                <a:srgbClr val="FFCD00"/>
              </a:highlight>
            </a:endParaRPr>
          </a:p>
        </p:txBody>
      </p:sp>
      <p:pic>
        <p:nvPicPr>
          <p:cNvPr id="7170" name="Picture 2" descr="The 10-Minute Library Advocate #45: Learn a Striking Library Fact">
            <a:extLst>
              <a:ext uri="{FF2B5EF4-FFF2-40B4-BE49-F238E27FC236}">
                <a16:creationId xmlns:a16="http://schemas.microsoft.com/office/drawing/2014/main" id="{04A5CD2D-4124-4524-BFEF-BA877CA99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73" y="1844824"/>
            <a:ext cx="6482777" cy="36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36E72D37-C4E2-FD17-4DB3-174CC3ED454B}"/>
              </a:ext>
            </a:extLst>
          </p:cNvPr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 dirty="0"/>
              <a:t>CC BY NC SA - Raphaëlle Bats</a:t>
            </a:r>
          </a:p>
        </p:txBody>
      </p:sp>
    </p:spTree>
    <p:extLst>
      <p:ext uri="{BB962C8B-B14F-4D97-AF65-F5344CB8AC3E}">
        <p14:creationId xmlns:p14="http://schemas.microsoft.com/office/powerpoint/2010/main" val="2347519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54EA4D1A-391F-EF0B-77E1-21B079EE65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3500" dirty="0"/>
              <a:t>à vous de jouer ! </a:t>
            </a:r>
          </a:p>
        </p:txBody>
      </p:sp>
      <p:sp>
        <p:nvSpPr>
          <p:cNvPr id="155" name="Google Shape;155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228600">
              <a:spcBef>
                <a:spcPts val="0"/>
              </a:spcBef>
              <a:buSzPts val="1400"/>
            </a:pPr>
            <a:r>
              <a:rPr lang="fr-FR" dirty="0"/>
              <a:t>Les </a:t>
            </a:r>
            <a:r>
              <a:rPr lang="fr-FR" dirty="0" err="1"/>
              <a:t>striking</a:t>
            </a:r>
            <a:r>
              <a:rPr lang="fr-FR" dirty="0"/>
              <a:t> </a:t>
            </a:r>
            <a:r>
              <a:rPr lang="fr-FR" dirty="0" err="1"/>
              <a:t>facts</a:t>
            </a:r>
            <a:r>
              <a:rPr lang="fr-FR" dirty="0"/>
              <a:t> ! </a:t>
            </a:r>
          </a:p>
          <a:p>
            <a:pPr marL="688086" lvl="1" indent="-285750">
              <a:spcBef>
                <a:spcPts val="0"/>
              </a:spcBef>
              <a:buSzPts val="1400"/>
            </a:pPr>
            <a:r>
              <a:rPr lang="fr-FR" sz="1800" dirty="0"/>
              <a:t>Quels </a:t>
            </a:r>
            <a:r>
              <a:rPr lang="fr-FR" sz="1800" dirty="0" err="1"/>
              <a:t>striking</a:t>
            </a:r>
            <a:r>
              <a:rPr lang="fr-FR" sz="1800" dirty="0"/>
              <a:t> </a:t>
            </a:r>
            <a:r>
              <a:rPr lang="fr-FR" sz="1800" dirty="0" err="1"/>
              <a:t>facts</a:t>
            </a:r>
            <a:r>
              <a:rPr lang="fr-FR" sz="1800" dirty="0"/>
              <a:t> pourriez-vous utiliser pour prouver l’utilité de la bibliothèque ?</a:t>
            </a:r>
          </a:p>
          <a:p>
            <a:pPr marL="228600" indent="0">
              <a:spcBef>
                <a:spcPts val="0"/>
              </a:spcBef>
              <a:buSzPts val="1400"/>
              <a:buNone/>
            </a:pPr>
            <a:endParaRPr lang="en-US" sz="1800" u="sng" dirty="0"/>
          </a:p>
          <a:p>
            <a:pPr marL="228600" indent="0">
              <a:spcBef>
                <a:spcPts val="0"/>
              </a:spcBef>
              <a:buSzPts val="1400"/>
              <a:buNone/>
            </a:pPr>
            <a:endParaRPr sz="1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CDA63FD-4FF4-E572-00C7-F7BAF4B7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40FB4D-7AE5-011D-F93C-59A1F0DD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424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dirty="0"/>
              <a:t>EBLIDA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idx="1"/>
          </p:nvPr>
        </p:nvSpPr>
        <p:spPr>
          <a:xfrm>
            <a:off x="768096" y="5301208"/>
            <a:ext cx="7290055" cy="10081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228600">
              <a:spcBef>
                <a:spcPts val="0"/>
              </a:spcBef>
              <a:buSzPts val="1400"/>
            </a:pP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http://www.eblida.org</a:t>
            </a:r>
            <a:endParaRPr lang="fr-FR" dirty="0"/>
          </a:p>
          <a:p>
            <a:pPr indent="-228600">
              <a:spcBef>
                <a:spcPts val="0"/>
              </a:spcBef>
              <a:buSzPts val="1400"/>
            </a:pPr>
            <a:endParaRPr lang="fr-FR" b="1" dirty="0"/>
          </a:p>
          <a:p>
            <a:pPr marL="228600" indent="0">
              <a:spcBef>
                <a:spcPts val="0"/>
              </a:spcBef>
              <a:buSzPts val="1400"/>
              <a:buNone/>
            </a:pPr>
            <a:endParaRPr lang="fr-FR" b="1" dirty="0"/>
          </a:p>
          <a:p>
            <a:pPr marL="228600" indent="0">
              <a:spcBef>
                <a:spcPts val="0"/>
              </a:spcBef>
              <a:buSzPts val="1400"/>
              <a:buNone/>
            </a:pPr>
            <a:endParaRPr lang="fr-FR" b="1" dirty="0"/>
          </a:p>
          <a:p>
            <a:pPr indent="-228600">
              <a:spcBef>
                <a:spcPts val="0"/>
              </a:spcBef>
              <a:buSzPts val="1400"/>
            </a:pPr>
            <a:endParaRPr lang="fr-FR" b="1" dirty="0"/>
          </a:p>
          <a:p>
            <a:pPr indent="-228600">
              <a:spcBef>
                <a:spcPts val="0"/>
              </a:spcBef>
              <a:buSzPts val="1400"/>
            </a:pPr>
            <a:endParaRPr dirty="0"/>
          </a:p>
        </p:txBody>
      </p:sp>
      <p:pic>
        <p:nvPicPr>
          <p:cNvPr id="2052" name="Picture 4" descr="EBLIDA (@eblida) | Twitter">
            <a:extLst>
              <a:ext uri="{FF2B5EF4-FFF2-40B4-BE49-F238E27FC236}">
                <a16:creationId xmlns:a16="http://schemas.microsoft.com/office/drawing/2014/main" id="{B4772BC8-5AA3-45DC-8A9D-F2B3CCE6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312095" cy="23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A948BF2-748B-0446-31F9-89FF17A0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962027-7CB9-7C5B-17F9-12DBB211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653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dirty="0"/>
              <a:t>EBLIDA et l’</a:t>
            </a:r>
            <a:r>
              <a:rPr lang="fr-FR" dirty="0" err="1"/>
              <a:t>advocacy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idx="1"/>
          </p:nvPr>
        </p:nvSpPr>
        <p:spPr>
          <a:xfrm>
            <a:off x="251520" y="2084832"/>
            <a:ext cx="8424936" cy="4368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228600">
              <a:spcBef>
                <a:spcPts val="0"/>
              </a:spcBef>
              <a:buSzPts val="1400"/>
            </a:pPr>
            <a:r>
              <a:rPr lang="fr-FR" dirty="0"/>
              <a:t>Actions</a:t>
            </a:r>
            <a:r>
              <a:rPr lang="fr-FR" b="1" dirty="0"/>
              <a:t> : </a:t>
            </a: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http://www.eblida.org/activities/</a:t>
            </a:r>
            <a:endParaRPr lang="fr-FR" dirty="0"/>
          </a:p>
          <a:p>
            <a:pPr marL="625475" lvl="1" indent="-228600">
              <a:spcBef>
                <a:spcPts val="0"/>
              </a:spcBef>
              <a:buSzPts val="1400"/>
            </a:pPr>
            <a:endParaRPr lang="fr-FR" b="1" dirty="0"/>
          </a:p>
          <a:p>
            <a:pPr indent="-228600">
              <a:spcBef>
                <a:spcPts val="0"/>
              </a:spcBef>
              <a:buSzPts val="1400"/>
            </a:pPr>
            <a:r>
              <a:rPr lang="fr-FR" dirty="0"/>
              <a:t>Positions</a:t>
            </a:r>
            <a:r>
              <a:rPr lang="fr-FR" b="1" dirty="0"/>
              <a:t> : </a:t>
            </a:r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http://www.eblida.org/publications/eblida-position-papers-and-statements.html</a:t>
            </a:r>
            <a:endParaRPr lang="fr-FR" dirty="0"/>
          </a:p>
          <a:p>
            <a:pPr marL="625475" lvl="1" indent="-228600">
              <a:spcBef>
                <a:spcPts val="0"/>
              </a:spcBef>
              <a:buSzPts val="1400"/>
            </a:pPr>
            <a:endParaRPr lang="fr-FR" b="1" dirty="0"/>
          </a:p>
          <a:p>
            <a:pPr marL="228600" indent="0">
              <a:spcBef>
                <a:spcPts val="0"/>
              </a:spcBef>
              <a:buSzPts val="1400"/>
              <a:buNone/>
            </a:pPr>
            <a:r>
              <a:rPr lang="fr-FR" dirty="0"/>
              <a:t>ELSIA-EG / EBLIDA MATRIX : </a:t>
            </a:r>
            <a:r>
              <a:rPr lang="fr-F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http://www.eblida.org/activities/the-eblida-matrix.html</a:t>
            </a:r>
            <a:endParaRPr lang="fr-FR" dirty="0"/>
          </a:p>
          <a:p>
            <a:pPr marL="688086" lvl="1" indent="-285750">
              <a:spcBef>
                <a:spcPts val="0"/>
              </a:spcBef>
              <a:buSzPts val="1400"/>
            </a:pPr>
            <a:endParaRPr lang="fr-FR" b="1" dirty="0"/>
          </a:p>
          <a:p>
            <a:pPr marL="228600" indent="0">
              <a:spcBef>
                <a:spcPts val="0"/>
              </a:spcBef>
              <a:buSzPts val="1400"/>
              <a:buNone/>
            </a:pPr>
            <a:r>
              <a:rPr lang="fr-FR" dirty="0" err="1"/>
              <a:t>Think</a:t>
            </a:r>
            <a:r>
              <a:rPr lang="fr-FR" dirty="0"/>
              <a:t> the </a:t>
            </a:r>
            <a:r>
              <a:rPr lang="fr-FR" dirty="0" err="1"/>
              <a:t>Unthinkable</a:t>
            </a:r>
            <a:r>
              <a:rPr lang="fr-FR" dirty="0"/>
              <a:t> : </a:t>
            </a:r>
            <a:r>
              <a:rPr lang="fr-FR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http://www.eblida.org/publications/fundraising-general-structural-funds.html</a:t>
            </a:r>
            <a:endParaRPr lang="fr-FR" sz="1200" dirty="0"/>
          </a:p>
          <a:p>
            <a:pPr marL="573786" lvl="1" indent="-171450">
              <a:spcBef>
                <a:spcPts val="0"/>
              </a:spcBef>
              <a:buSzPts val="1400"/>
            </a:pPr>
            <a:endParaRPr lang="fr-FR" dirty="0"/>
          </a:p>
          <a:p>
            <a:pPr marL="228600" indent="0">
              <a:spcBef>
                <a:spcPts val="0"/>
              </a:spcBef>
              <a:buSzPts val="1400"/>
              <a:buNone/>
            </a:pPr>
            <a:r>
              <a:rPr lang="fr-FR" dirty="0"/>
              <a:t>Aarhus </a:t>
            </a:r>
            <a:r>
              <a:rPr lang="fr-FR" dirty="0" err="1"/>
              <a:t>declaration</a:t>
            </a:r>
            <a:r>
              <a:rPr lang="fr-FR" dirty="0"/>
              <a:t> / digital </a:t>
            </a:r>
            <a:r>
              <a:rPr lang="fr-FR" dirty="0" err="1"/>
              <a:t>barriers</a:t>
            </a:r>
            <a:r>
              <a:rPr lang="fr-FR" dirty="0"/>
              <a:t> : </a:t>
            </a:r>
            <a:r>
              <a:rPr lang="fr-FR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http://www.eblida.org/activities/position-papers/take-down-the-digital-barriers-aarhus-declaration.html</a:t>
            </a:r>
            <a:endParaRPr lang="fr-FR" dirty="0"/>
          </a:p>
          <a:p>
            <a:pPr marL="573786" lvl="1" indent="-17145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28600" indent="0">
              <a:spcBef>
                <a:spcPts val="0"/>
              </a:spcBef>
              <a:buSzPts val="1400"/>
              <a:buNone/>
            </a:pPr>
            <a:endParaRPr lang="fr-FR" b="1" dirty="0"/>
          </a:p>
          <a:p>
            <a:pPr marL="228600" indent="0">
              <a:spcBef>
                <a:spcPts val="0"/>
              </a:spcBef>
              <a:buSzPts val="1400"/>
              <a:buNone/>
            </a:pPr>
            <a:endParaRPr lang="fr-FR" b="1" dirty="0"/>
          </a:p>
          <a:p>
            <a:pPr indent="-228600">
              <a:spcBef>
                <a:spcPts val="0"/>
              </a:spcBef>
              <a:buSzPts val="1400"/>
            </a:pPr>
            <a:endParaRPr lang="fr-FR" b="1" dirty="0"/>
          </a:p>
          <a:p>
            <a:pPr indent="-228600">
              <a:spcBef>
                <a:spcPts val="0"/>
              </a:spcBef>
              <a:buSzPts val="1400"/>
            </a:pPr>
            <a:endParaRPr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EF8F211-10FD-E579-0237-B6120C36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EA3022-04CE-8052-0B4F-6EA4BEAE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59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2736204F-3039-7248-319B-E4C21334B6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3500" dirty="0"/>
              <a:t>à vous de jouer ! </a:t>
            </a:r>
          </a:p>
        </p:txBody>
      </p:sp>
      <p:sp>
        <p:nvSpPr>
          <p:cNvPr id="155" name="Google Shape;155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228600">
              <a:spcBef>
                <a:spcPts val="0"/>
              </a:spcBef>
              <a:buSzPts val="1400"/>
            </a:pPr>
            <a:r>
              <a:rPr lang="fr-FR" sz="1800" dirty="0"/>
              <a:t>Aarhus </a:t>
            </a:r>
            <a:r>
              <a:rPr lang="fr-FR" sz="1800" dirty="0" err="1"/>
              <a:t>Declaration</a:t>
            </a:r>
            <a:r>
              <a:rPr lang="fr-FR" sz="1800" dirty="0"/>
              <a:t>/ Digital </a:t>
            </a:r>
            <a:r>
              <a:rPr lang="fr-FR" sz="1800" dirty="0" err="1"/>
              <a:t>Barriers</a:t>
            </a:r>
            <a:r>
              <a:rPr lang="fr-FR" sz="1800" dirty="0"/>
              <a:t>: </a:t>
            </a:r>
          </a:p>
          <a:p>
            <a:pPr marL="688086" lvl="1" indent="-285750">
              <a:spcBef>
                <a:spcPts val="0"/>
              </a:spcBef>
              <a:buSzPts val="1400"/>
            </a:pPr>
            <a:r>
              <a:rPr lang="fr-FR" sz="1400" dirty="0"/>
              <a:t>Que présenteriez-vous comme service de la bibliothèque qui soit emblématique de son rôle en matière de lutte contre les fractures numériques ?</a:t>
            </a:r>
          </a:p>
          <a:p>
            <a:pPr marL="228600" indent="0">
              <a:spcBef>
                <a:spcPts val="0"/>
              </a:spcBef>
              <a:buSzPts val="1400"/>
              <a:buNone/>
            </a:pPr>
            <a:endParaRPr lang="fr-FR" sz="1800" dirty="0"/>
          </a:p>
          <a:p>
            <a:pPr marL="228600" indent="0">
              <a:spcBef>
                <a:spcPts val="0"/>
              </a:spcBef>
              <a:buSzPts val="1400"/>
              <a:buNone/>
            </a:pP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r>
              <a:rPr lang="fr-FR" sz="1800" dirty="0"/>
              <a:t>EBLIDA MATRIX</a:t>
            </a:r>
          </a:p>
          <a:p>
            <a:pPr marL="688086" lvl="1" indent="-285750">
              <a:spcBef>
                <a:spcPts val="0"/>
              </a:spcBef>
              <a:buSzPts val="1400"/>
            </a:pPr>
            <a:r>
              <a:rPr lang="fr-FR" sz="1400" dirty="0"/>
              <a:t>Que présenteriez-vous comme service de la bibliothèque qui soit emblématique de son rôle en matière de développement durable ?</a:t>
            </a:r>
          </a:p>
          <a:p>
            <a:pPr marL="228600" indent="0">
              <a:spcBef>
                <a:spcPts val="0"/>
              </a:spcBef>
              <a:buSzPts val="1400"/>
              <a:buNone/>
            </a:pPr>
            <a:endParaRPr sz="1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9E4F0B5-0087-C821-A749-73180854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4D13888-982F-CF88-138F-2B2C7D2D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32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4A747-1A83-464C-948C-9DDE5028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Préalables et plan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 quoi allons-nous parler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BE62C8-90E9-E91D-02F6-FAE5CE19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E7405B-0DCA-BCF2-3A5B-DDABC7F8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DD4B-32A2-401B-AA55-7B5B882439D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631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dirty="0"/>
              <a:t>PUBLIC LIBRARIES 2030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idx="1"/>
          </p:nvPr>
        </p:nvSpPr>
        <p:spPr>
          <a:xfrm>
            <a:off x="768096" y="5805264"/>
            <a:ext cx="7290055" cy="5040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228600">
              <a:spcBef>
                <a:spcPts val="0"/>
              </a:spcBef>
              <a:buSzPts val="1400"/>
            </a:pP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https://publiclibraries2030.eu/</a:t>
            </a:r>
            <a:endParaRPr lang="fr-FR" dirty="0"/>
          </a:p>
          <a:p>
            <a:pPr indent="-228600">
              <a:spcBef>
                <a:spcPts val="0"/>
              </a:spcBef>
              <a:buSzPts val="1400"/>
            </a:pPr>
            <a:endParaRPr lang="fr-FR" dirty="0"/>
          </a:p>
        </p:txBody>
      </p:sp>
      <p:pic>
        <p:nvPicPr>
          <p:cNvPr id="3074" name="Picture 2" descr="Public Libraries 2030 | Biblio Project">
            <a:extLst>
              <a:ext uri="{FF2B5EF4-FFF2-40B4-BE49-F238E27FC236}">
                <a16:creationId xmlns:a16="http://schemas.microsoft.com/office/drawing/2014/main" id="{8FBFA8C2-3E79-4ED8-9F96-F098529A5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752528" cy="314295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0BAA976-BFF4-AAC4-7F9A-52328CC1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806F66-5631-F42B-9D06-C08A1AA4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36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dirty="0"/>
              <a:t>PUBLIC LIBRARIES 2030 et l’</a:t>
            </a:r>
            <a:r>
              <a:rPr lang="fr-FR" dirty="0" err="1"/>
              <a:t>advocacy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1400"/>
              <a:buNone/>
            </a:pPr>
            <a:r>
              <a:rPr lang="fr-FR" dirty="0"/>
              <a:t>Library </a:t>
            </a:r>
            <a:r>
              <a:rPr lang="fr-FR" dirty="0" err="1"/>
              <a:t>factsheets</a:t>
            </a:r>
            <a:r>
              <a:rPr lang="fr-FR" dirty="0"/>
              <a:t> : </a:t>
            </a:r>
          </a:p>
          <a:p>
            <a:pPr marL="0" indent="0">
              <a:spcBef>
                <a:spcPts val="0"/>
              </a:spcBef>
              <a:buSzPts val="1400"/>
              <a:buNone/>
            </a:pPr>
            <a:endParaRPr lang="fr-FR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spcBef>
                <a:spcPts val="0"/>
              </a:spcBef>
              <a:buSzPts val="1400"/>
              <a:buNone/>
            </a:pPr>
            <a:endParaRPr lang="fr-FR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spcBef>
                <a:spcPts val="0"/>
              </a:spcBef>
              <a:buSzPts val="1400"/>
              <a:buNone/>
            </a:pP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https://publiclibraries2030.eu/resources/eu-library-factsheets/</a:t>
            </a:r>
            <a:endParaRPr lang="fr-FR" dirty="0"/>
          </a:p>
          <a:p>
            <a:pPr marL="459486" lvl="1" indent="-285750">
              <a:spcBef>
                <a:spcPts val="0"/>
              </a:spcBef>
              <a:buSzPts val="1400"/>
            </a:pP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665DD8E-A76C-DB88-071A-286DE60C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306706-E882-134C-4FC3-337DE924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417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dirty="0"/>
              <a:t>PUBLIC LIBRARIES 2030 et l’</a:t>
            </a:r>
            <a:r>
              <a:rPr lang="fr-FR" dirty="0" err="1"/>
              <a:t>advocacy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1400"/>
              <a:buNone/>
            </a:pPr>
            <a:r>
              <a:rPr lang="fr-FR" dirty="0" err="1"/>
              <a:t>Generation</a:t>
            </a:r>
            <a:r>
              <a:rPr lang="fr-FR" dirty="0"/>
              <a:t> code : </a:t>
            </a:r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https://publiclibraries2030.eu/projects/generation-code/</a:t>
            </a:r>
            <a:endParaRPr lang="fr-FR" b="1" dirty="0"/>
          </a:p>
          <a:p>
            <a:pPr indent="-228600">
              <a:spcBef>
                <a:spcPts val="0"/>
              </a:spcBef>
              <a:buSzPts val="1400"/>
            </a:pPr>
            <a:endParaRPr lang="fr-FR" b="1" dirty="0"/>
          </a:p>
          <a:p>
            <a:pPr marL="0" indent="0">
              <a:spcBef>
                <a:spcPts val="0"/>
              </a:spcBef>
              <a:buSzPts val="1400"/>
              <a:buNone/>
            </a:pPr>
            <a:r>
              <a:rPr lang="fr-FR" dirty="0" err="1"/>
              <a:t>MEPs</a:t>
            </a:r>
            <a:r>
              <a:rPr lang="fr-FR" dirty="0"/>
              <a:t> </a:t>
            </a:r>
            <a:r>
              <a:rPr lang="fr-FR" dirty="0" err="1"/>
              <a:t>library</a:t>
            </a:r>
            <a:r>
              <a:rPr lang="fr-FR" dirty="0"/>
              <a:t> </a:t>
            </a:r>
            <a:r>
              <a:rPr lang="fr-FR" dirty="0" err="1"/>
              <a:t>lovers</a:t>
            </a:r>
            <a:r>
              <a:rPr lang="fr-FR" dirty="0"/>
              <a:t> : </a:t>
            </a:r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https://publiclibraries2030.eu/projects/mep-library-lovers/</a:t>
            </a:r>
            <a:endParaRPr lang="fr-FR" b="1" dirty="0"/>
          </a:p>
          <a:p>
            <a:pPr indent="-228600">
              <a:spcBef>
                <a:spcPts val="0"/>
              </a:spcBef>
              <a:buSzPts val="1400"/>
            </a:pPr>
            <a:endParaRPr lang="fr-FR" b="1" dirty="0"/>
          </a:p>
          <a:p>
            <a:pPr marL="0" indent="0">
              <a:spcBef>
                <a:spcPts val="0"/>
              </a:spcBef>
              <a:buSzPts val="1400"/>
              <a:buNone/>
            </a:pPr>
            <a:r>
              <a:rPr lang="fr-FR" dirty="0"/>
              <a:t>Library </a:t>
            </a:r>
            <a:r>
              <a:rPr lang="fr-FR" dirty="0" err="1"/>
              <a:t>factsheets</a:t>
            </a:r>
            <a:r>
              <a:rPr lang="fr-FR" dirty="0"/>
              <a:t> : </a:t>
            </a:r>
            <a:r>
              <a:rPr lang="fr-FR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https://publiclibraries2030.eu/resources/eu-library-factsheets/</a:t>
            </a:r>
            <a:endParaRPr lang="fr-FR" dirty="0"/>
          </a:p>
          <a:p>
            <a:pPr marL="459486" lvl="1" indent="-285750">
              <a:spcBef>
                <a:spcPts val="0"/>
              </a:spcBef>
              <a:buSzPts val="1400"/>
            </a:pPr>
            <a:endParaRPr lang="fr-FR" dirty="0"/>
          </a:p>
          <a:p>
            <a:pPr marL="0" indent="0">
              <a:spcBef>
                <a:spcPts val="0"/>
              </a:spcBef>
              <a:buSzPts val="1400"/>
              <a:buNone/>
            </a:pPr>
            <a:r>
              <a:rPr lang="en-US" dirty="0"/>
              <a:t>Lighthouse : </a:t>
            </a: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https://publiclibraries2030.eu/lighthouse-libraries/</a:t>
            </a:r>
            <a:endParaRPr lang="en-US" dirty="0"/>
          </a:p>
          <a:p>
            <a:pPr marL="459486" lvl="1" indent="-285750">
              <a:spcBef>
                <a:spcPts val="0"/>
              </a:spcBef>
              <a:buSzPts val="1400"/>
            </a:pPr>
            <a:endParaRPr lang="fr-FR" dirty="0"/>
          </a:p>
          <a:p>
            <a:pPr marL="0" indent="0">
              <a:spcBef>
                <a:spcPts val="0"/>
              </a:spcBef>
              <a:buSzPts val="1400"/>
              <a:buNone/>
            </a:pP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: </a:t>
            </a:r>
            <a:r>
              <a:rPr lang="fr-FR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https://publiclibraries2030.eu/our-projects/</a:t>
            </a:r>
            <a:endParaRPr lang="fr-FR" dirty="0"/>
          </a:p>
          <a:p>
            <a:pPr marL="459486" lvl="1" indent="-285750">
              <a:spcBef>
                <a:spcPts val="0"/>
              </a:spcBef>
              <a:buSzPts val="1400"/>
            </a:pP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E9EDAAE-0552-03EF-C752-C70BBB99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043DB2-9224-8B84-FF76-4DD2B2A1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245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08EE3798-DCE5-79D1-B51B-9A180C932F6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3500" dirty="0"/>
              <a:t>à vous de jouer ! </a:t>
            </a:r>
          </a:p>
        </p:txBody>
      </p:sp>
      <p:sp>
        <p:nvSpPr>
          <p:cNvPr id="155" name="Google Shape;155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1400"/>
              <a:buNone/>
            </a:pPr>
            <a:r>
              <a:rPr lang="fr-FR" sz="1800" i="1" dirty="0" err="1"/>
              <a:t>Generation</a:t>
            </a:r>
            <a:r>
              <a:rPr lang="fr-FR" sz="1800" i="1" dirty="0"/>
              <a:t> Code</a:t>
            </a:r>
          </a:p>
          <a:p>
            <a:pPr lvl="1" indent="-228600">
              <a:spcBef>
                <a:spcPts val="0"/>
              </a:spcBef>
              <a:buSzPts val="1400"/>
            </a:pPr>
            <a:r>
              <a:rPr lang="fr-FR" sz="1400" dirty="0"/>
              <a:t>Que présenteriez-vous comme service de la bibliothèque qui soit emblématique du rôle de la bibliothèque comme lieu d’innovation numérique ? </a:t>
            </a:r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  <a:p>
            <a:pPr indent="-228600">
              <a:spcBef>
                <a:spcPts val="0"/>
              </a:spcBef>
              <a:buSzPts val="1400"/>
            </a:pPr>
            <a:endParaRPr lang="fr-FR" sz="1800" dirty="0"/>
          </a:p>
          <a:p>
            <a:pPr marL="0" indent="0">
              <a:spcBef>
                <a:spcPts val="0"/>
              </a:spcBef>
              <a:buSzPts val="1400"/>
              <a:buNone/>
            </a:pPr>
            <a:r>
              <a:rPr lang="fr-FR" sz="1800" i="1" dirty="0"/>
              <a:t>Public Library </a:t>
            </a:r>
            <a:r>
              <a:rPr lang="fr-FR" sz="1800" i="1" dirty="0" err="1"/>
              <a:t>Lighthouse</a:t>
            </a:r>
            <a:endParaRPr lang="fr-FR" sz="1800" i="1" dirty="0"/>
          </a:p>
          <a:p>
            <a:pPr lvl="1" indent="-228600">
              <a:spcBef>
                <a:spcPts val="0"/>
              </a:spcBef>
              <a:buSzPts val="1400"/>
            </a:pPr>
            <a:r>
              <a:rPr lang="fr-FR" sz="1400" dirty="0"/>
              <a:t>Que présenteriez-vous comme service de la bibliothèque qui soit emblématique du rôle de la bibliothèque comme phare pour les citoyens ? </a:t>
            </a:r>
          </a:p>
          <a:p>
            <a:pPr indent="-228600">
              <a:spcBef>
                <a:spcPts val="0"/>
              </a:spcBef>
              <a:buSzPts val="1400"/>
            </a:pPr>
            <a:endParaRPr lang="fr-FR" sz="1800" b="1" u="sng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indent="0">
              <a:spcBef>
                <a:spcPts val="0"/>
              </a:spcBef>
              <a:buSzPts val="1400"/>
              <a:buNone/>
            </a:pPr>
            <a:endParaRPr sz="1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5CA5237-45F9-B856-3126-6890C874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4591B1D-35C3-65A2-5056-A46B1D5E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7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AE3A7-419A-4F1D-96A9-446AF87A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200" dirty="0"/>
              <a:t>EBLIDA – Public </a:t>
            </a:r>
            <a:r>
              <a:rPr lang="fr-FR" sz="4200" dirty="0" err="1"/>
              <a:t>Libraries</a:t>
            </a:r>
            <a:r>
              <a:rPr lang="fr-FR" sz="4200" dirty="0"/>
              <a:t> 2030 - NAPLE</a:t>
            </a:r>
          </a:p>
        </p:txBody>
      </p:sp>
      <p:pic>
        <p:nvPicPr>
          <p:cNvPr id="5" name="Espace réservé du contenu 4">
            <a:hlinkClick r:id="rId2"/>
            <a:extLst>
              <a:ext uri="{FF2B5EF4-FFF2-40B4-BE49-F238E27FC236}">
                <a16:creationId xmlns:a16="http://schemas.microsoft.com/office/drawing/2014/main" id="{AAE36FAB-7DE4-4360-ACBD-B8D8CEAF6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537" t="39154" r="35436" b="33995"/>
          <a:stretch/>
        </p:blipFill>
        <p:spPr>
          <a:xfrm>
            <a:off x="2096508" y="2204864"/>
            <a:ext cx="4950984" cy="2856337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E869931-2DFC-4E5B-9584-FA42E10D80AA}"/>
              </a:ext>
            </a:extLst>
          </p:cNvPr>
          <p:cNvSpPr txBox="1"/>
          <p:nvPr/>
        </p:nvSpPr>
        <p:spPr>
          <a:xfrm>
            <a:off x="971599" y="5517455"/>
            <a:ext cx="7399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http://www.eblida.org/news/eblida,-naple-and-pl2030-team-up-for-libraries-in-europe.html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6AE27C-578F-BF11-AFF6-D86523B7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3B713F-5A34-5ABC-7F65-9276F98D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069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E7F8E7E7-A327-4693-BE33-7EF88135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08720"/>
            <a:ext cx="8388424" cy="580799"/>
          </a:xfrm>
        </p:spPr>
        <p:txBody>
          <a:bodyPr>
            <a:noAutofit/>
          </a:bodyPr>
          <a:lstStyle/>
          <a:p>
            <a:r>
              <a:rPr lang="fr-FR" sz="3000" dirty="0"/>
              <a:t>L’ALA : </a:t>
            </a:r>
            <a:br>
              <a:rPr lang="fr-FR" sz="3000" dirty="0"/>
            </a:br>
            <a:r>
              <a:rPr lang="fr-FR" sz="2400" dirty="0"/>
              <a:t>les champions de la boite à outils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DEDDF15-235A-41F5-8BB2-5389E2C59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2" t="30936" r="72337" b="26647"/>
          <a:stretch/>
        </p:blipFill>
        <p:spPr>
          <a:xfrm>
            <a:off x="5103745" y="1908734"/>
            <a:ext cx="3600400" cy="4248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F55260-D25A-40AA-8F95-B09DAB0E1837}"/>
              </a:ext>
            </a:extLst>
          </p:cNvPr>
          <p:cNvSpPr/>
          <p:nvPr/>
        </p:nvSpPr>
        <p:spPr>
          <a:xfrm>
            <a:off x="1381251" y="3573016"/>
            <a:ext cx="372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http://www.ala.org/advocacy/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3C1F6BF-B273-395F-2714-4D2C247D20C2}"/>
              </a:ext>
            </a:extLst>
          </p:cNvPr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 dirty="0"/>
              <a:t>CC BY NC SA - Raphaëlle Bats</a:t>
            </a:r>
          </a:p>
        </p:txBody>
      </p:sp>
    </p:spTree>
    <p:extLst>
      <p:ext uri="{BB962C8B-B14F-4D97-AF65-F5344CB8AC3E}">
        <p14:creationId xmlns:p14="http://schemas.microsoft.com/office/powerpoint/2010/main" val="2200147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783" t="8981" r="10756" b="8698"/>
          <a:stretch/>
        </p:blipFill>
        <p:spPr>
          <a:xfrm>
            <a:off x="1187624" y="476672"/>
            <a:ext cx="7263643" cy="5472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1640" y="6165304"/>
            <a:ext cx="5663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http://www.ala.org/advocacy/federal-resources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8C6302F-4059-CCB9-D96C-56523FF28701}"/>
              </a:ext>
            </a:extLst>
          </p:cNvPr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 dirty="0"/>
              <a:t>CC BY NC SA - Raphaëlle Bats</a:t>
            </a:r>
          </a:p>
        </p:txBody>
      </p:sp>
    </p:spTree>
    <p:extLst>
      <p:ext uri="{BB962C8B-B14F-4D97-AF65-F5344CB8AC3E}">
        <p14:creationId xmlns:p14="http://schemas.microsoft.com/office/powerpoint/2010/main" val="290869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891056" y="4120716"/>
            <a:ext cx="423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http://www.ala.org/advocacy/tools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ECA808-174B-4839-8D17-97CA9EB37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3" t="12201" r="11413" b="5113"/>
          <a:stretch/>
        </p:blipFill>
        <p:spPr>
          <a:xfrm>
            <a:off x="1691680" y="-8127"/>
            <a:ext cx="6678444" cy="6317447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4FD6ADE-6084-810F-2EF4-019CA0CEC2B2}"/>
              </a:ext>
            </a:extLst>
          </p:cNvPr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 dirty="0"/>
              <a:t>CC BY NC SA - Raphaëlle Bats</a:t>
            </a:r>
          </a:p>
        </p:txBody>
      </p:sp>
    </p:spTree>
    <p:extLst>
      <p:ext uri="{BB962C8B-B14F-4D97-AF65-F5344CB8AC3E}">
        <p14:creationId xmlns:p14="http://schemas.microsoft.com/office/powerpoint/2010/main" val="524656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899592" y="2478867"/>
            <a:ext cx="7687991" cy="3051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Promenez-vous sur la page des </a:t>
            </a:r>
            <a:r>
              <a:rPr lang="fr-FR" dirty="0" err="1">
                <a:latin typeface="Quattrocento Sans"/>
                <a:ea typeface="Quattrocento Sans"/>
                <a:cs typeface="Quattrocento Sans"/>
                <a:sym typeface="Quattrocento Sans"/>
              </a:rPr>
              <a:t>Talking</a:t>
            </a: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 Points.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Choisissez un thème sur lequel l’ALA veut démontrer le rôle de la bibliothèque.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Observez comment l’ALA traite le sujet. 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32ED18F3-1A68-E0BF-7BB1-13B2BBC41B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3500" dirty="0"/>
              <a:t>à vous de jouer !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731B1C-6246-CF58-C22F-5720AD80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9B7455-8F34-3811-2F7F-ADCAB0A7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22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9047" t="12683" r="10822" b="5782"/>
          <a:stretch/>
        </p:blipFill>
        <p:spPr>
          <a:xfrm>
            <a:off x="827584" y="289524"/>
            <a:ext cx="7364019" cy="5616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634067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http://www.ala.org/advocacy/library-value-calculator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6EA1DDB-96E2-6227-4FBF-8FA99C1FBD7D}"/>
              </a:ext>
            </a:extLst>
          </p:cNvPr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 dirty="0"/>
              <a:t>CC BY NC SA - Raphaëlle Bats</a:t>
            </a:r>
          </a:p>
        </p:txBody>
      </p:sp>
    </p:spTree>
    <p:extLst>
      <p:ext uri="{BB962C8B-B14F-4D97-AF65-F5344CB8AC3E}">
        <p14:creationId xmlns:p14="http://schemas.microsoft.com/office/powerpoint/2010/main" val="253269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dirty="0"/>
              <a:t>Préalable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228600">
              <a:spcBef>
                <a:spcPts val="0"/>
              </a:spcBef>
              <a:buSzPts val="1400"/>
            </a:pPr>
            <a:r>
              <a:rPr lang="fr-FR" dirty="0"/>
              <a:t>Ce cours fait suite à « </a:t>
            </a:r>
            <a:r>
              <a:rPr lang="fr-FR" dirty="0" err="1"/>
              <a:t>Advocacy</a:t>
            </a:r>
            <a:r>
              <a:rPr lang="fr-FR" dirty="0"/>
              <a:t> et Bibliothèques, session 1 ».</a:t>
            </a:r>
          </a:p>
          <a:p>
            <a:pPr indent="-228600">
              <a:spcBef>
                <a:spcPts val="0"/>
              </a:spcBef>
              <a:buSzPts val="1400"/>
            </a:pPr>
            <a:endParaRPr lang="fr-FR" b="1" dirty="0"/>
          </a:p>
          <a:p>
            <a:pPr marL="228600" indent="0">
              <a:spcBef>
                <a:spcPts val="0"/>
              </a:spcBef>
              <a:buSzPts val="1400"/>
              <a:buNone/>
            </a:pPr>
            <a:endParaRPr sz="1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793A2E7-D9B5-678A-9732-91110968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958C71-60E4-C4E5-CF2D-A13EDEDE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DD4B-32A2-401B-AA55-7B5B882439D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98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ochure cover image. The title is white text on a blue background: &quot;Quotable Facts About America's Libraries&quot; AL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2392001" cy="421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624565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http://www.ala.org/advocacy/quotable-facts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9CF7CE2-F782-FF5C-6E8C-C4BC7CDE10B3}"/>
              </a:ext>
            </a:extLst>
          </p:cNvPr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 dirty="0"/>
              <a:t>CC BY NC SA - Raphaëlle Bats</a:t>
            </a:r>
          </a:p>
        </p:txBody>
      </p:sp>
    </p:spTree>
    <p:extLst>
      <p:ext uri="{BB962C8B-B14F-4D97-AF65-F5344CB8AC3E}">
        <p14:creationId xmlns:p14="http://schemas.microsoft.com/office/powerpoint/2010/main" val="4181144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0" y="10862"/>
            <a:ext cx="91440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Britannic Bold" panose="020B0903060703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979712" y="5301208"/>
            <a:ext cx="3843954" cy="1224136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Merci !</a:t>
            </a:r>
            <a:b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03EEEBB8-BE04-69EA-699C-DC0D6F80F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/>
          <a:lstStyle/>
          <a:p>
            <a:r>
              <a:rPr lang="fr-FR" dirty="0"/>
              <a:t>Raphaëlle Bats</a:t>
            </a:r>
          </a:p>
          <a:p>
            <a:r>
              <a:rPr lang="fr-FR" dirty="0"/>
              <a:t>2023</a:t>
            </a:r>
          </a:p>
          <a:p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627CDE-6C8E-995D-0EB1-B3B4A0808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38011"/>
            <a:ext cx="1127199" cy="3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4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Programme de la session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96" y="2636912"/>
            <a:ext cx="7692336" cy="3672448"/>
          </a:xfrm>
        </p:spPr>
        <p:txBody>
          <a:bodyPr>
            <a:normAutofit/>
          </a:bodyPr>
          <a:lstStyle/>
          <a:p>
            <a:pPr marL="470919" lvl="1" indent="-342900">
              <a:buFont typeface="+mj-lt"/>
              <a:buAutoNum type="arabicPeriod"/>
            </a:pPr>
            <a:r>
              <a:rPr lang="fr-FR" sz="1800" dirty="0"/>
              <a:t>Argumenter : s’appuyer sur des référentiels pour parler un même langage</a:t>
            </a:r>
          </a:p>
          <a:p>
            <a:pPr marL="470919" lvl="1" indent="-342900">
              <a:buFont typeface="+mj-lt"/>
              <a:buAutoNum type="arabicPeriod"/>
            </a:pPr>
            <a:r>
              <a:rPr lang="fr-FR" sz="1800" dirty="0"/>
              <a:t>Prouver : avec des indicateurs</a:t>
            </a:r>
          </a:p>
          <a:p>
            <a:pPr marL="470919" lvl="1" indent="-342900">
              <a:buFont typeface="+mj-lt"/>
              <a:buAutoNum type="arabicPeriod"/>
            </a:pPr>
            <a:r>
              <a:rPr lang="fr-FR" sz="1800" dirty="0"/>
              <a:t>Trouver des coups de pouce : grâce aux acteurs de l’</a:t>
            </a:r>
            <a:r>
              <a:rPr lang="fr-FR" sz="1800" dirty="0" err="1"/>
              <a:t>advocacy</a:t>
            </a:r>
            <a:r>
              <a:rPr lang="fr-FR" sz="1800" dirty="0"/>
              <a:t> en bibliothèque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653CDD-5F96-63C6-1224-9C233FD8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F700F7-5972-297B-0F51-410891DB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DD4B-32A2-401B-AA55-7B5B882439D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09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118" y="764704"/>
            <a:ext cx="9036496" cy="2880320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ARGUMENTER  </a:t>
            </a:r>
          </a:p>
          <a:p>
            <a:pPr algn="ctr"/>
            <a:endParaRPr lang="fr-FR" sz="3600" dirty="0"/>
          </a:p>
          <a:p>
            <a:pPr algn="ctr"/>
            <a:r>
              <a:rPr lang="fr-FR" sz="2800" dirty="0">
                <a:solidFill>
                  <a:schemeClr val="tx2"/>
                </a:solidFill>
              </a:rPr>
              <a:t>Parler un langage commun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5CCEB59-A7CB-AB6C-0C3F-397E05E1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F09121-0B24-B69D-5A15-AA199E81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74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827584" y="2852936"/>
            <a:ext cx="7687991" cy="25278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Trouver des arguments du point de vue des maires / présidents d’université pour considérer l’utilité de la bibliothèque.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1E7DCB7E-7493-5E39-05CA-0A3DA29C9A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r-FR" sz="3500" dirty="0"/>
              <a:t>à vous de jouer !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4D29D3-185A-83C6-A049-C7CC2008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661D7B-8F56-2212-A6E3-3B814014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3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1" y="1288663"/>
            <a:ext cx="5639021" cy="4355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sz="3000" dirty="0"/>
              <a:t>Référentiels</a:t>
            </a:r>
            <a:endParaRPr lang="en" sz="3000" dirty="0"/>
          </a:p>
        </p:txBody>
      </p:sp>
      <p:sp>
        <p:nvSpPr>
          <p:cNvPr id="83" name="Shape 83"/>
          <p:cNvSpPr txBox="1"/>
          <p:nvPr/>
        </p:nvSpPr>
        <p:spPr>
          <a:xfrm>
            <a:off x="1187624" y="2708920"/>
            <a:ext cx="7706257" cy="2751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Référentiel </a:t>
            </a:r>
            <a:r>
              <a:rPr lang="en" sz="2000" b="1" dirty="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</a:t>
            </a: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document qui définit les cadres d’action du service, de l’institution, de l’entreprise qui s’inscrit dans ce référentiel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Principes, exemples, objectifs, indicateurs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Peut-être universel, national, local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Peut-être thématique ou non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Peut-être ciblé sur un type d’institution ou pas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E07001-EE7B-0539-1658-AD8715BE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E74350-EC02-F33D-3049-B45415C3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45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381251" y="1288663"/>
            <a:ext cx="5639021" cy="4355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fr-FR" sz="3000" dirty="0"/>
              <a:t>Référentiels Territoriaux</a:t>
            </a:r>
            <a:endParaRPr lang="en" sz="3000" dirty="0"/>
          </a:p>
        </p:txBody>
      </p:sp>
      <p:sp>
        <p:nvSpPr>
          <p:cNvPr id="83" name="Shape 83"/>
          <p:cNvSpPr txBox="1"/>
          <p:nvPr/>
        </p:nvSpPr>
        <p:spPr>
          <a:xfrm>
            <a:off x="1187624" y="2708920"/>
            <a:ext cx="7706257" cy="2751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Référentiel </a:t>
            </a:r>
            <a:r>
              <a:rPr lang="en" sz="2000" b="1" dirty="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r>
              <a:rPr lang="en" sz="2000" b="1" dirty="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document qui définir les cadres d’action de la ville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Principes, exemples, objectifs, indicateurs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Local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Peut-être thématique ou non</a:t>
            </a:r>
          </a:p>
          <a:p>
            <a:pPr>
              <a:spcBef>
                <a:spcPts val="600"/>
              </a:spcBef>
            </a:pPr>
            <a:r>
              <a:rPr lang="fr-FR" dirty="0">
                <a:latin typeface="Quattrocento Sans"/>
                <a:ea typeface="Quattrocento Sans"/>
                <a:cs typeface="Quattrocento Sans"/>
                <a:sym typeface="Quattrocento Sans"/>
              </a:rPr>
              <a:t>Services de la ville et les citoyens</a:t>
            </a: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endParaRPr lang="fr-FR" dirty="0">
              <a:latin typeface="Quattrocento Sans"/>
              <a:sym typeface="Quattrocento Sans"/>
            </a:endParaRPr>
          </a:p>
          <a:p>
            <a:pPr>
              <a:spcBef>
                <a:spcPts val="600"/>
              </a:spcBef>
            </a:pPr>
            <a:r>
              <a:rPr lang="en" sz="1600" b="1" dirty="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8734633-2B15-6FC9-4147-480995EB1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CC BY NC SA - Raphaëlle Bats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66FD48-8D22-3514-92A9-95AE5965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DCAD-C1BB-4ED6-9CFA-DED71E959DC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0667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égral">
  <a:themeElements>
    <a:clrScheme name="Inté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65431</TotalTime>
  <Words>1657</Words>
  <Application>Microsoft Office PowerPoint</Application>
  <PresentationFormat>Affichage à l'écran (4:3)</PresentationFormat>
  <Paragraphs>319</Paragraphs>
  <Slides>41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41</vt:i4>
      </vt:variant>
    </vt:vector>
  </HeadingPairs>
  <TitlesOfParts>
    <vt:vector size="53" baseType="lpstr">
      <vt:lpstr>Arial</vt:lpstr>
      <vt:lpstr>Britannic Bold</vt:lpstr>
      <vt:lpstr>Calibri</vt:lpstr>
      <vt:lpstr>Calibri Light</vt:lpstr>
      <vt:lpstr>Lora</vt:lpstr>
      <vt:lpstr>Quattrocento Sans</vt:lpstr>
      <vt:lpstr>Tw Cen MT</vt:lpstr>
      <vt:lpstr>Tw Cen MT Condensed</vt:lpstr>
      <vt:lpstr>Wingdings</vt:lpstr>
      <vt:lpstr>Wingdings 3</vt:lpstr>
      <vt:lpstr>Conception personnalisée</vt:lpstr>
      <vt:lpstr>Intégral</vt:lpstr>
      <vt:lpstr>Advocacy et bibliothèque  Session 2 : arguments, preuves et outils</vt:lpstr>
      <vt:lpstr>Bonjour ! </vt:lpstr>
      <vt:lpstr>Préalables et plan</vt:lpstr>
      <vt:lpstr>Préalable</vt:lpstr>
      <vt:lpstr>Programme de la session 2</vt:lpstr>
      <vt:lpstr>Présentation PowerPoint</vt:lpstr>
      <vt:lpstr>à vous de jouer ! </vt:lpstr>
      <vt:lpstr>Référentiels</vt:lpstr>
      <vt:lpstr>Référentiels Territoriaux</vt:lpstr>
      <vt:lpstr>Référentiel Genève</vt:lpstr>
      <vt:lpstr>à vous de jouer ! </vt:lpstr>
      <vt:lpstr>Référentiels Internationaux</vt:lpstr>
      <vt:lpstr>Référentiel International : l’Agenda 2030</vt:lpstr>
      <vt:lpstr>Présentation PowerPoint</vt:lpstr>
      <vt:lpstr>à vous de jouer ! </vt:lpstr>
      <vt:lpstr>Présentation PowerPoint</vt:lpstr>
      <vt:lpstr>Montrer l’action</vt:lpstr>
      <vt:lpstr>Montrer l’effet</vt:lpstr>
      <vt:lpstr>Bonus</vt:lpstr>
      <vt:lpstr>à vous de jouer ! </vt:lpstr>
      <vt:lpstr>Besoin d’Un coup de pouce ?  les acteurs de l’advocacy  en bibliothèque</vt:lpstr>
      <vt:lpstr>L’IFLA</vt:lpstr>
      <vt:lpstr>L’IFLA et l’advocacy</vt:lpstr>
      <vt:lpstr>L’IFLA et l’advocacy</vt:lpstr>
      <vt:lpstr>L’IFLA et l’advocacy</vt:lpstr>
      <vt:lpstr>à vous de jouer ! </vt:lpstr>
      <vt:lpstr>EBLIDA</vt:lpstr>
      <vt:lpstr>EBLIDA et l’advocacy</vt:lpstr>
      <vt:lpstr>à vous de jouer ! </vt:lpstr>
      <vt:lpstr>PUBLIC LIBRARIES 2030</vt:lpstr>
      <vt:lpstr>PUBLIC LIBRARIES 2030 et l’advocacy</vt:lpstr>
      <vt:lpstr>PUBLIC LIBRARIES 2030 et l’advocacy</vt:lpstr>
      <vt:lpstr>à vous de jouer ! </vt:lpstr>
      <vt:lpstr>EBLIDA – Public Libraries 2030 - NAPLE</vt:lpstr>
      <vt:lpstr>L’ALA :  les champions de la boite à outils</vt:lpstr>
      <vt:lpstr>Présentation PowerPoint</vt:lpstr>
      <vt:lpstr>Présentation PowerPoint</vt:lpstr>
      <vt:lpstr>à vous de jouer ! </vt:lpstr>
      <vt:lpstr>Présentation PowerPoint</vt:lpstr>
      <vt:lpstr>Présentation PowerPoint</vt:lpstr>
      <vt:lpstr>Merci ! </vt:lpstr>
    </vt:vector>
  </TitlesOfParts>
  <Company>ENSSIB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L’Accueil ?</dc:title>
  <dc:creator>Raphaëlle Bats</dc:creator>
  <cp:lastModifiedBy>Raphaelle Bats</cp:lastModifiedBy>
  <cp:revision>178</cp:revision>
  <cp:lastPrinted>2020-03-09T18:04:05Z</cp:lastPrinted>
  <dcterms:created xsi:type="dcterms:W3CDTF">2016-09-27T05:29:02Z</dcterms:created>
  <dcterms:modified xsi:type="dcterms:W3CDTF">2023-12-15T08:41:28Z</dcterms:modified>
</cp:coreProperties>
</file>