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62" r:id="rId2"/>
    <p:sldId id="264" r:id="rId3"/>
    <p:sldId id="346" r:id="rId4"/>
    <p:sldId id="266" r:id="rId5"/>
    <p:sldId id="281" r:id="rId6"/>
    <p:sldId id="279" r:id="rId7"/>
    <p:sldId id="309" r:id="rId8"/>
    <p:sldId id="337" r:id="rId9"/>
    <p:sldId id="311" r:id="rId10"/>
    <p:sldId id="316" r:id="rId11"/>
    <p:sldId id="315" r:id="rId12"/>
    <p:sldId id="298" r:id="rId13"/>
    <p:sldId id="275" r:id="rId14"/>
    <p:sldId id="277" r:id="rId15"/>
    <p:sldId id="272" r:id="rId16"/>
    <p:sldId id="276" r:id="rId17"/>
    <p:sldId id="282" r:id="rId18"/>
    <p:sldId id="288" r:id="rId19"/>
    <p:sldId id="287" r:id="rId20"/>
    <p:sldId id="336" r:id="rId21"/>
    <p:sldId id="345" r:id="rId22"/>
    <p:sldId id="338" r:id="rId23"/>
    <p:sldId id="290" r:id="rId24"/>
    <p:sldId id="273" r:id="rId25"/>
    <p:sldId id="289" r:id="rId26"/>
    <p:sldId id="284" r:id="rId27"/>
    <p:sldId id="291" r:id="rId28"/>
    <p:sldId id="292" r:id="rId29"/>
    <p:sldId id="297" r:id="rId30"/>
    <p:sldId id="296" r:id="rId31"/>
    <p:sldId id="274" r:id="rId32"/>
    <p:sldId id="295" r:id="rId33"/>
    <p:sldId id="268" r:id="rId34"/>
    <p:sldId id="269" r:id="rId35"/>
    <p:sldId id="270" r:id="rId36"/>
    <p:sldId id="271" r:id="rId37"/>
    <p:sldId id="310" r:id="rId38"/>
    <p:sldId id="317" r:id="rId39"/>
    <p:sldId id="344" r:id="rId40"/>
  </p:sldIdLst>
  <p:sldSz cx="9144000" cy="6858000" type="screen4x3"/>
  <p:notesSz cx="6735763" cy="986631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-10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1CCD5A6C-E386-49E5-8934-0012BB49D2E5}">
          <p14:sldIdLst>
            <p14:sldId id="262"/>
            <p14:sldId id="264"/>
            <p14:sldId id="346"/>
            <p14:sldId id="266"/>
          </p14:sldIdLst>
        </p14:section>
        <p14:section name="Die Rahmenbedingungen" id="{8788C427-916A-45B8-8F85-F0D4DFCD664F}">
          <p14:sldIdLst>
            <p14:sldId id="281"/>
            <p14:sldId id="279"/>
          </p14:sldIdLst>
        </p14:section>
        <p14:section name="Siedlung - eh klar" id="{FDEC818E-4F49-43D3-BB18-A1325BAD21E3}">
          <p14:sldIdLst>
            <p14:sldId id="309"/>
            <p14:sldId id="337"/>
            <p14:sldId id="311"/>
            <p14:sldId id="316"/>
            <p14:sldId id="315"/>
            <p14:sldId id="298"/>
            <p14:sldId id="275"/>
            <p14:sldId id="277"/>
            <p14:sldId id="272"/>
            <p14:sldId id="276"/>
            <p14:sldId id="282"/>
            <p14:sldId id="288"/>
            <p14:sldId id="287"/>
            <p14:sldId id="336"/>
            <p14:sldId id="345"/>
            <p14:sldId id="338"/>
          </p14:sldIdLst>
        </p14:section>
        <p14:section name="Stadt-Land" id="{D4D81018-BCAC-4912-9644-323AA6C1A8F7}">
          <p14:sldIdLst>
            <p14:sldId id="290"/>
            <p14:sldId id="273"/>
            <p14:sldId id="289"/>
            <p14:sldId id="284"/>
            <p14:sldId id="291"/>
            <p14:sldId id="292"/>
          </p14:sldIdLst>
        </p14:section>
        <p14:section name="Flächennutzung und Verkehr" id="{91B21DD5-7033-4B99-880F-9090CB5C21EE}">
          <p14:sldIdLst>
            <p14:sldId id="297"/>
            <p14:sldId id="296"/>
            <p14:sldId id="274"/>
            <p14:sldId id="295"/>
            <p14:sldId id="268"/>
            <p14:sldId id="269"/>
            <p14:sldId id="270"/>
            <p14:sldId id="271"/>
            <p14:sldId id="310"/>
            <p14:sldId id="317"/>
          </p14:sldIdLst>
        </p14:section>
        <p14:section name="Ausblick" id="{0BE6C064-25A3-4CFD-9F7A-0B502FCC0FEC}">
          <p14:sldIdLst>
            <p14:sldId id="3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rl-Michael Höferl" initials="KM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7823"/>
    <a:srgbClr val="33CC33"/>
    <a:srgbClr val="0099FF"/>
    <a:srgbClr val="001E3C"/>
    <a:srgbClr val="000000"/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042" autoAdjust="0"/>
    <p:restoredTop sz="80047" autoAdjust="0"/>
  </p:normalViewPr>
  <p:slideViewPr>
    <p:cSldViewPr snapToObjects="1">
      <p:cViewPr varScale="1">
        <p:scale>
          <a:sx n="127" d="100"/>
          <a:sy n="127" d="100"/>
        </p:scale>
        <p:origin x="1694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28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-8074"/>
    </p:cViewPr>
  </p:sorterViewPr>
  <p:notesViewPr>
    <p:cSldViewPr snapToObjects="1">
      <p:cViewPr>
        <p:scale>
          <a:sx n="100" d="100"/>
          <a:sy n="100" d="100"/>
        </p:scale>
        <p:origin x="-1302" y="2052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r">
              <a:defRPr sz="1100"/>
            </a:lvl1pPr>
          </a:lstStyle>
          <a:p>
            <a:fld id="{00409FC4-61F4-4970-A640-5B07E8A6213E}" type="datetimeFigureOut">
              <a:rPr lang="de-AT" smtClean="0"/>
              <a:pPr/>
              <a:t>29.07.2020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l">
              <a:defRPr sz="1100"/>
            </a:lvl1pPr>
          </a:lstStyle>
          <a:p>
            <a:r>
              <a:rPr lang="de-AT" dirty="0"/>
              <a:t>KMH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r">
              <a:defRPr sz="1100"/>
            </a:lvl1pPr>
          </a:lstStyle>
          <a:p>
            <a:fld id="{CD1EC9DE-968F-4124-AC99-8AE59BE1BCAA}" type="slidenum">
              <a:rPr lang="de-AT" smtClean="0"/>
              <a:pPr/>
              <a:t>‹Nr.›</a:t>
            </a:fld>
            <a:endParaRPr lang="de-AT" dirty="0"/>
          </a:p>
        </p:txBody>
      </p:sp>
      <p:sp>
        <p:nvSpPr>
          <p:cNvPr id="6" name="Datumsplatzhalter 2"/>
          <p:cNvSpPr txBox="1">
            <a:spLocks/>
          </p:cNvSpPr>
          <p:nvPr/>
        </p:nvSpPr>
        <p:spPr>
          <a:xfrm>
            <a:off x="28768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defPPr>
              <a:defRPr lang="de-DE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04" charset="-128"/>
                <a:cs typeface="+mn-cs"/>
              </a:defRPr>
            </a:lvl9pPr>
          </a:lstStyle>
          <a:p>
            <a:pPr algn="l"/>
            <a:r>
              <a:rPr lang="de-AT" dirty="0"/>
              <a:t>VU Techniken wiss. Arbeitens</a:t>
            </a:r>
          </a:p>
        </p:txBody>
      </p:sp>
    </p:spTree>
    <p:extLst>
      <p:ext uri="{BB962C8B-B14F-4D97-AF65-F5344CB8AC3E}">
        <p14:creationId xmlns:p14="http://schemas.microsoft.com/office/powerpoint/2010/main" val="4161444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/>
          <a:lstStyle>
            <a:lvl1pPr algn="r">
              <a:defRPr sz="1100"/>
            </a:lvl1pPr>
          </a:lstStyle>
          <a:p>
            <a:fld id="{32C1AC8B-CEB6-403D-8F77-2050842C44F2}" type="datetimeFigureOut">
              <a:rPr lang="de-AT" smtClean="0"/>
              <a:pPr/>
              <a:t>29.07.2020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1" tIns="45376" rIns="90751" bIns="45376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51" tIns="45376" rIns="90751" bIns="4537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l">
              <a:defRPr sz="11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1" tIns="45376" rIns="90751" bIns="45376" rtlCol="0" anchor="b"/>
          <a:lstStyle>
            <a:lvl1pPr algn="r">
              <a:defRPr sz="1100"/>
            </a:lvl1pPr>
          </a:lstStyle>
          <a:p>
            <a:fld id="{B134760B-3763-4458-991D-CD3579C771E2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5661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85974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Weingut Preisinger, Gols, Burgenland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06004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821638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08916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Analytischer Blick auf Siedlungssystem</a:t>
            </a:r>
          </a:p>
          <a:p>
            <a:endParaRPr lang="de-AT" dirty="0"/>
          </a:p>
          <a:p>
            <a:r>
              <a:rPr lang="de-AT" dirty="0"/>
              <a:t>Rechts o: Rennbahn- &amp; Großfeldsiedlung</a:t>
            </a:r>
            <a:r>
              <a:rPr lang="de-AT" baseline="0" dirty="0"/>
              <a:t> 1983</a:t>
            </a:r>
          </a:p>
          <a:p>
            <a:r>
              <a:rPr lang="de-AT" baseline="0" dirty="0"/>
              <a:t>Lu: Seestadt Aspern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0250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8090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de-AT" dirty="0"/>
              <a:t>+ 3.069 SE</a:t>
            </a:r>
            <a:r>
              <a:rPr lang="de-AT" baseline="0" dirty="0"/>
              <a:t> (2011) mit 570 Gebäuden &amp; 2.400 EW</a:t>
            </a:r>
          </a:p>
          <a:p>
            <a:pPr marL="0" indent="0">
              <a:buFont typeface="Arial" charset="0"/>
              <a:buNone/>
            </a:pPr>
            <a:endParaRPr lang="de-AT" baseline="0" dirty="0"/>
          </a:p>
          <a:p>
            <a:pPr marL="0" indent="0">
              <a:buFont typeface="Arial" charset="0"/>
              <a:buNone/>
            </a:pPr>
            <a:r>
              <a:rPr lang="de-AT" baseline="0" dirty="0"/>
              <a:t>	* Ca. 80% aller Gebäude</a:t>
            </a:r>
          </a:p>
          <a:p>
            <a:pPr marL="0" indent="0">
              <a:buFont typeface="Arial" charset="0"/>
              <a:buNone/>
            </a:pPr>
            <a:endParaRPr lang="de-AT" baseline="0" dirty="0"/>
          </a:p>
          <a:p>
            <a:pPr marL="0" indent="0">
              <a:buFont typeface="Arial" charset="0"/>
              <a:buNone/>
            </a:pPr>
            <a:r>
              <a:rPr lang="de-AT" baseline="0" dirty="0"/>
              <a:t>	* Ca. 7,3 Mio EW → 87% Bevölkerung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66696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13% der Bev außerhalb der Siedlungseinheiten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81620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2/3 der BEV lebt in 38 Stadtregionen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593860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AT" dirty="0"/>
              <a:t>2/3 der BEV lebt in 38 Stadtregionen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401613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50% EW &lt;=10.000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19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39502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75931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952782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2018: knapp über 10 ha/d</a:t>
            </a:r>
          </a:p>
          <a:p>
            <a:endParaRPr lang="de-AT" dirty="0"/>
          </a:p>
          <a:p>
            <a:r>
              <a:rPr lang="de-AT" dirty="0"/>
              <a:t>Ziel: 2,5 ha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Nachhaltigkeitsstrategie Österreich (bis 2010)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Ab 2010: Strategie Nachhaltige Entwicklung</a:t>
            </a:r>
          </a:p>
          <a:p>
            <a:endParaRPr lang="de-AT" dirty="0"/>
          </a:p>
          <a:p>
            <a:r>
              <a:rPr lang="de-AT" dirty="0"/>
              <a:t>http://www.umweltbundesamt.at/umweltsituation/raumordnung/rp_flaecheninanspruchnahme/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2166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317873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41 % „überwiegend ländlichen Gebieten“</a:t>
            </a:r>
          </a:p>
          <a:p>
            <a:r>
              <a:rPr lang="de-A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37 % in „maßgeblich ländlich geprägten Gebieten“</a:t>
            </a:r>
          </a:p>
          <a:p>
            <a:r>
              <a:rPr lang="de-A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→ 78 % im weitesten Sinne ländlich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06726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41 % „überwiegend ländlichen Gebieten“</a:t>
            </a:r>
          </a:p>
          <a:p>
            <a:r>
              <a:rPr lang="de-A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37 % in „maßgeblich ländlich geprägten Gebieten“</a:t>
            </a:r>
          </a:p>
          <a:p>
            <a:r>
              <a:rPr lang="de-AT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→ 78 % im weitesten Sinne ländlich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067262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@ Salzburg – Wels: Gmunden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104918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991698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Analyse von Daten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66835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7 Mio KFZ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29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356157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72105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930966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863183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32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884266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264297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397947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216935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651005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Kosten für Kyoto-Ziel: ca. 0,5</a:t>
            </a:r>
            <a:r>
              <a:rPr lang="de-AT" baseline="0" dirty="0"/>
              <a:t> Mrd. €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234441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300087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39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93096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2 Sonderthemen: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75931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62443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Zusammenschau dieser beiden Faktoren: </a:t>
            </a:r>
          </a:p>
          <a:p>
            <a:endParaRPr lang="de-AT" dirty="0"/>
          </a:p>
          <a:p>
            <a:r>
              <a:rPr lang="de-AT" dirty="0"/>
              <a:t>Daseinsgrundfunktion Wohnen (Arbeiten, Bilden &amp; in Gemeinschaft leben) -&gt; eigene Geometrie</a:t>
            </a:r>
            <a:r>
              <a:rPr lang="de-AT" baseline="0" dirty="0"/>
              <a:t>  der Besiedlung Österreichs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15613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Klassisch: Siedlung über den ländlichen Raum gedacht</a:t>
            </a:r>
          </a:p>
          <a:p>
            <a:endParaRPr lang="de-AT" dirty="0"/>
          </a:p>
          <a:p>
            <a:r>
              <a:rPr lang="de-AT" dirty="0"/>
              <a:t>-&gt; regionale Unterschiede,</a:t>
            </a:r>
            <a:r>
              <a:rPr lang="de-AT" baseline="0" dirty="0"/>
              <a:t> historisierend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19828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Rückführung der Gebäudetypologie auf Land-</a:t>
            </a:r>
            <a:r>
              <a:rPr lang="de-AT" baseline="0" dirty="0"/>
              <a:t> bzw. Viehbewirtschaftung</a:t>
            </a:r>
            <a:endParaRPr lang="de-AT" dirty="0"/>
          </a:p>
          <a:p>
            <a:endParaRPr lang="de-AT" dirty="0"/>
          </a:p>
          <a:p>
            <a:r>
              <a:rPr lang="de-AT" dirty="0"/>
              <a:t>Stenzel:</a:t>
            </a:r>
          </a:p>
          <a:p>
            <a:r>
              <a:rPr lang="de-AT" dirty="0"/>
              <a:t>* Von Burg zu Burg</a:t>
            </a:r>
          </a:p>
          <a:p>
            <a:r>
              <a:rPr lang="de-AT" dirty="0"/>
              <a:t>* Von Schloß ...</a:t>
            </a:r>
          </a:p>
          <a:p>
            <a:r>
              <a:rPr lang="de-AT" dirty="0"/>
              <a:t>* Von Stift ...</a:t>
            </a:r>
          </a:p>
          <a:p>
            <a:r>
              <a:rPr lang="de-AT" dirty="0"/>
              <a:t>* Von Stadt ...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60075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Weingut Preisinger, Gols, Burgenland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4760B-3763-4458-991D-CD3579C771E2}" type="slidenum">
              <a:rPr lang="de-AT" smtClean="0"/>
              <a:pPr/>
              <a:t>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83862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eg"/><Relationship Id="rId7" Type="http://schemas.openxmlformats.org/officeDocument/2006/relationships/hyperlink" Target="https://creativecommons.org/licenses/by-sa/4.0/" TargetMode="External"/><Relationship Id="rId2" Type="http://schemas.openxmlformats.org/officeDocument/2006/relationships/hyperlink" Target="https://de.wikipedia.org/wiki/DKT_&#8211;_Das_kaufm&#228;nnische_Talent#/media/Datei:DKT8.jpg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www.uibk.ac.at/geographie" TargetMode="Externa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Kami\Documents\3___LVA\SS_17\VO Österreich\0_Materialien\DKT8.jpg">
            <a:hlinkClick r:id="rId2"/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2" t="44244" r="21103"/>
          <a:stretch/>
        </p:blipFill>
        <p:spPr bwMode="auto">
          <a:xfrm>
            <a:off x="0" y="0"/>
            <a:ext cx="9144000" cy="68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 userDrawn="1"/>
        </p:nvSpPr>
        <p:spPr>
          <a:xfrm rot="21376088">
            <a:off x="-1367978" y="4251324"/>
            <a:ext cx="12097344" cy="322309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lvl="0" algn="ctr"/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4"/>
          </p:nvPr>
        </p:nvSpPr>
        <p:spPr>
          <a:xfrm>
            <a:off x="5089171" y="6160117"/>
            <a:ext cx="37496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0" indent="0" algn="r">
              <a:buNone/>
              <a:defRPr lang="de-AT" sz="1100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  <a:ea typeface="ＭＳ Ｐゴシック" pitchFamily="-104" charset="-128"/>
                <a:cs typeface="Calibri" pitchFamily="34" charset="0"/>
              </a:defRPr>
            </a:lvl1pPr>
          </a:lstStyle>
          <a:p>
            <a:pPr lvl="0" algn="r">
              <a:spcBef>
                <a:spcPct val="0"/>
              </a:spcBef>
            </a:pPr>
            <a:r>
              <a:rPr lang="de-DE" dirty="0"/>
              <a:t>Textmasterformat bearbeiten</a:t>
            </a:r>
            <a:endParaRPr lang="de-AT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-1" y="5223368"/>
            <a:ext cx="8838847" cy="504000"/>
          </a:xfrm>
          <a:prstGeom prst="rect">
            <a:avLst/>
          </a:prstGeom>
          <a:noFill/>
        </p:spPr>
        <p:txBody>
          <a:bodyPr anchor="ctr"/>
          <a:lstStyle>
            <a:lvl1pPr algn="r">
              <a:defRPr lang="de-AT" sz="2400" b="1">
                <a:solidFill>
                  <a:srgbClr val="E37823"/>
                </a:solidFill>
              </a:defRPr>
            </a:lvl1pPr>
          </a:lstStyle>
          <a:p>
            <a:pPr lvl="0" algn="r"/>
            <a:r>
              <a:rPr lang="de-DE" dirty="0"/>
              <a:t>Titelmasterformat </a:t>
            </a:r>
            <a:r>
              <a:rPr lang="de-DE" dirty="0" err="1"/>
              <a:t>asdfasdfKlicken</a:t>
            </a:r>
            <a:r>
              <a:rPr lang="de-DE" dirty="0"/>
              <a:t>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-1" y="4815344"/>
            <a:ext cx="8838847" cy="504000"/>
          </a:xfrm>
          <a:prstGeom prst="rect">
            <a:avLst/>
          </a:prstGeom>
        </p:spPr>
        <p:txBody>
          <a:bodyPr vert="horz" anchor="ctr"/>
          <a:lstStyle>
            <a:lvl1pPr marL="0" marR="0" indent="0" algn="r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AT" sz="2300" b="0" baseline="0"/>
            </a:lvl1pPr>
          </a:lstStyle>
          <a:p>
            <a:pPr marL="0" lvl="0" indent="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de-DE" dirty="0"/>
              <a:t>LVA Nummer &amp; Name</a:t>
            </a:r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0661">
            <a:off x="195961" y="-702442"/>
            <a:ext cx="2063896" cy="8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Grafik 13">
            <a:hlinkClick r:id="rId5"/>
          </p:cNvPr>
          <p:cNvPicPr>
            <a:picLocks noChangeAspect="1"/>
          </p:cNvPicPr>
          <p:nvPr userDrawn="1"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59392"/>
            <a:ext cx="1499762" cy="73973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9FF1C2A-5EB3-4F10-AA2A-68E53AAF153E}"/>
              </a:ext>
            </a:extLst>
          </p:cNvPr>
          <p:cNvSpPr txBox="1"/>
          <p:nvPr userDrawn="1"/>
        </p:nvSpPr>
        <p:spPr>
          <a:xfrm rot="16200000">
            <a:off x="-2492518" y="1801158"/>
            <a:ext cx="5200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AT" sz="800" b="0" i="0" kern="1200" dirty="0" err="1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Brevillier</a:t>
            </a:r>
            <a:r>
              <a:rPr lang="de-AT" sz="800" b="0" i="0" kern="1200" dirty="0">
                <a:solidFill>
                  <a:schemeClr val="bg1"/>
                </a:solidFill>
                <a:effectLst/>
                <a:latin typeface="+mj-lt"/>
                <a:ea typeface="ＭＳ Ｐゴシック" pitchFamily="-104" charset="-128"/>
                <a:cs typeface="+mn-cs"/>
              </a:rPr>
              <a:t>-Urban Schreibwarenfabrik, CC BY-SA 2.0 de</a:t>
            </a:r>
            <a:endParaRPr lang="de-AT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1B55C7E5-A130-4A57-AAE6-762A66C8CA28}"/>
              </a:ext>
            </a:extLst>
          </p:cNvPr>
          <p:cNvSpPr txBox="1"/>
          <p:nvPr userDrawn="1"/>
        </p:nvSpPr>
        <p:spPr>
          <a:xfrm>
            <a:off x="611560" y="548680"/>
            <a:ext cx="3528392" cy="1296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 err="1">
              <a:latin typeface="+mn-lt"/>
            </a:endParaRPr>
          </a:p>
        </p:txBody>
      </p:sp>
      <p:pic>
        <p:nvPicPr>
          <p:cNvPr id="2052" name="Picture 4" descr="https://mirrors.creativecommons.org/presskit/buttons/80x15/png/by-sa.png">
            <a:hlinkClick r:id="rId7"/>
            <a:extLst>
              <a:ext uri="{FF2B5EF4-FFF2-40B4-BE49-F238E27FC236}">
                <a16:creationId xmlns:a16="http://schemas.microsoft.com/office/drawing/2014/main" id="{62309D25-8D0F-49AF-8414-32455865A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60" y="6205455"/>
            <a:ext cx="806916" cy="15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972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0" y="6654800"/>
            <a:ext cx="9144000" cy="202340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0"/>
            <a:ext cx="9144000" cy="692696"/>
          </a:xfrm>
          <a:prstGeom prst="rect">
            <a:avLst/>
          </a:prstGeom>
          <a:solidFill>
            <a:srgbClr val="E37823"/>
          </a:solidFill>
          <a:ln w="28575">
            <a:noFill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24" y="93723"/>
            <a:ext cx="8628496" cy="457200"/>
          </a:xfrm>
          <a:prstGeom prst="rect">
            <a:avLst/>
          </a:prstGeom>
        </p:spPr>
        <p:txBody>
          <a:bodyPr vert="horz"/>
          <a:lstStyle>
            <a:lvl1pPr algn="l">
              <a:defRPr sz="2800" b="1" baseline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r>
              <a:rPr lang="de-AT" dirty="0"/>
              <a:t>Mastertitelformat bearbeiten</a:t>
            </a:r>
            <a:endParaRPr lang="de-DE" dirty="0"/>
          </a:p>
        </p:txBody>
      </p:sp>
      <p:sp>
        <p:nvSpPr>
          <p:cNvPr id="15" name="Inhaltsplatzhalter 14"/>
          <p:cNvSpPr>
            <a:spLocks noGrp="1"/>
          </p:cNvSpPr>
          <p:nvPr>
            <p:ph sz="quarter" idx="11" hasCustomPrompt="1"/>
          </p:nvPr>
        </p:nvSpPr>
        <p:spPr>
          <a:xfrm>
            <a:off x="232264" y="1181512"/>
            <a:ext cx="8766048" cy="4968552"/>
          </a:xfrm>
          <a:prstGeom prst="rect">
            <a:avLst/>
          </a:prstGeom>
        </p:spPr>
        <p:txBody>
          <a:bodyPr vert="horz" anchor="ctr"/>
          <a:lstStyle>
            <a:lvl1pPr marL="228600" indent="-228600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2400" b="0" baseline="0">
                <a:solidFill>
                  <a:schemeClr val="tx1"/>
                </a:solidFill>
                <a:latin typeface="+mn-lt"/>
              </a:defRPr>
            </a:lvl1pPr>
            <a:lvl2pPr marL="658813" indent="-201613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»"/>
              <a:defRPr sz="2100">
                <a:solidFill>
                  <a:schemeClr val="tx1"/>
                </a:solidFill>
              </a:defRPr>
            </a:lvl2pPr>
            <a:lvl3pPr marL="1108075" indent="-193675" algn="l">
              <a:lnSpc>
                <a:spcPct val="114000"/>
              </a:lnSpc>
              <a:spcBef>
                <a:spcPts val="600"/>
              </a:spcBef>
              <a:spcAft>
                <a:spcPts val="0"/>
              </a:spcAft>
              <a:buFont typeface="Symbol" pitchFamily="18" charset="2"/>
              <a:buChar char="-"/>
              <a:tabLst/>
              <a:defRPr sz="1800">
                <a:solidFill>
                  <a:schemeClr val="tx1"/>
                </a:solidFill>
              </a:defRPr>
            </a:lvl3pPr>
            <a:lvl4pPr marL="1520825" indent="-149225">
              <a:lnSpc>
                <a:spcPct val="114000"/>
              </a:lnSpc>
              <a:spcBef>
                <a:spcPts val="600"/>
              </a:spcBef>
              <a:buFont typeface="Arial" pitchFamily="34" charset="0"/>
              <a:buChar char="•"/>
              <a:defRPr sz="1600"/>
            </a:lvl4pPr>
          </a:lstStyle>
          <a:p>
            <a:pPr lvl="0"/>
            <a:r>
              <a:rPr lang="de-AT" dirty="0"/>
              <a:t>Mastertextformat bearbeiten</a:t>
            </a:r>
          </a:p>
          <a:p>
            <a:pPr lvl="1"/>
            <a:r>
              <a:rPr lang="de-AT" dirty="0" err="1"/>
              <a:t>Asdfasdf</a:t>
            </a:r>
            <a:endParaRPr lang="de-AT" dirty="0"/>
          </a:p>
          <a:p>
            <a:pPr lvl="2"/>
            <a:r>
              <a:rPr lang="de-AT" dirty="0" err="1"/>
              <a:t>Sadfasdf</a:t>
            </a:r>
            <a:endParaRPr lang="de-AT" dirty="0"/>
          </a:p>
          <a:p>
            <a:pPr lvl="3"/>
            <a:r>
              <a:rPr lang="de-AT" dirty="0" err="1"/>
              <a:t>sdf</a:t>
            </a:r>
            <a:endParaRPr lang="de-AT" dirty="0"/>
          </a:p>
        </p:txBody>
      </p:sp>
      <p:sp>
        <p:nvSpPr>
          <p:cNvPr id="2" name="Textfeld 1"/>
          <p:cNvSpPr txBox="1"/>
          <p:nvPr userDrawn="1"/>
        </p:nvSpPr>
        <p:spPr>
          <a:xfrm>
            <a:off x="323528" y="6654396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VO</a:t>
            </a:r>
            <a:r>
              <a:rPr lang="de-AT" sz="800" baseline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Regionale Geographie Österreichs </a:t>
            </a:r>
            <a:r>
              <a:rPr lang="de-AT" sz="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| KMH</a:t>
            </a:r>
          </a:p>
        </p:txBody>
      </p:sp>
      <p:sp>
        <p:nvSpPr>
          <p:cNvPr id="6" name="Textfeld 5"/>
          <p:cNvSpPr txBox="1"/>
          <p:nvPr userDrawn="1"/>
        </p:nvSpPr>
        <p:spPr>
          <a:xfrm>
            <a:off x="8460432" y="6654396"/>
            <a:ext cx="384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0D87B3D-9F2E-4AB4-9472-248B74A58E90}" type="slidenum">
              <a:rPr lang="de-AT" sz="80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pPr algn="r"/>
              <a:t>‹Nr.›</a:t>
            </a:fld>
            <a:endParaRPr lang="de-AT" sz="8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4427984" y="6654396"/>
            <a:ext cx="3887391" cy="215444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>
            <a:lvl1pPr marL="0" indent="0" algn="r">
              <a:buNone/>
              <a:defRPr lang="de-DE" sz="80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-104" charset="-128"/>
                <a:cs typeface="+mn-cs"/>
              </a:defRPr>
            </a:lvl1pPr>
            <a:lvl2pPr>
              <a:defRPr lang="de-DE" smtClean="0">
                <a:latin typeface="Arial" charset="0"/>
                <a:ea typeface="ＭＳ Ｐゴシック" pitchFamily="-104" charset="-128"/>
              </a:defRPr>
            </a:lvl2pPr>
            <a:lvl3pPr>
              <a:defRPr lang="de-DE" smtClean="0">
                <a:latin typeface="Arial" charset="0"/>
                <a:ea typeface="ＭＳ Ｐゴシック" pitchFamily="-104" charset="-128"/>
              </a:defRPr>
            </a:lvl3pPr>
            <a:lvl4pPr>
              <a:defRPr lang="de-DE" smtClean="0">
                <a:latin typeface="Arial" charset="0"/>
                <a:ea typeface="ＭＳ Ｐゴシック" pitchFamily="-104" charset="-128"/>
              </a:defRPr>
            </a:lvl4pPr>
            <a:lvl5pPr>
              <a:defRPr lang="de-AT">
                <a:latin typeface="Arial" charset="0"/>
                <a:ea typeface="ＭＳ Ｐゴシック" pitchFamily="-104" charset="-128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de-AT" dirty="0" err="1"/>
              <a:t>asdfasdfasdf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5026219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692" r:id="rId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s-weinkonzept.de/wein-berg/oesterreich/weingut/claus-preisinger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6/6c/Factory-farming.jpg/1024px-Factory-farming.jp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hyperlink" Target="http://www.pleamle-magazin.com/2010/09/dorf-und-hof/" TargetMode="External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9.jpeg"/><Relationship Id="rId10" Type="http://schemas.microsoft.com/office/2007/relationships/hdphoto" Target="../media/hdphoto6.wdp"/><Relationship Id="rId4" Type="http://schemas.openxmlformats.org/officeDocument/2006/relationships/hyperlink" Target="https://austria-forum.org/af/Wissenssammlungen/ABC_zur_Volkskunde_%C3%96sterreichs/Siedlungsformen" TargetMode="External"/><Relationship Id="rId9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hyperlink" Target="http://www.tourist-destinations.com/wp-content/uploads/2011/08/alpbach-tirol-02_02.jpg" TargetMode="External"/><Relationship Id="rId7" Type="http://schemas.openxmlformats.org/officeDocument/2006/relationships/hyperlink" Target="https://images.kurier.at/46-69394507.jpg/620x340/125.134.924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s://media05.regionaut.meinbezirk.at/2014/11/01/7433477_web.jpg" TargetMode="External"/><Relationship Id="rId10" Type="http://schemas.openxmlformats.org/officeDocument/2006/relationships/image" Target="../media/image24.jpeg"/><Relationship Id="rId4" Type="http://schemas.openxmlformats.org/officeDocument/2006/relationships/image" Target="../media/image21.jpeg"/><Relationship Id="rId9" Type="http://schemas.openxmlformats.org/officeDocument/2006/relationships/hyperlink" Target="http://www.gregorsemrad.com/flashgalerie/Wachau_2013_1/content/bin/images/large/10_Duernstein.jpg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chhaltiges-bauen.jetzt/wp-content/uploads/2016/09/Siedlungsenwicklung.jp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ldarchivaustria.at/Preview/16063648.jp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hyperlink" Target="http://www.umweltbundesamt.at/umweltsituation/raumordnung/rp_flaecheninanspruchnahme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lt.de/img/motor/mobile130565000/7872505657-ci102l-w1024/Spiesserautos-Weindl.jp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49561324@N03/41426901750/in/photolist-2bCMTwE-8ugviE-8qMMYd-8qJFGZ-9vuvAM-NjGfaW-Z4eEHm-aEuDkk-LGdz9r-8TKxFR-5oJRsc-LGdzwv-5V4c1c-9bD5wW-SWjQ2J-8qMMe3-297bVqy-XnZ8SP-c4b8K7-8qMMRC-oogVJv-c4bbKy-8qJFak-8qMMFh-8qJEXa-bJNvvH-8qMMju-8qMM77-bogUSo-24UcJza-267KGAJ-RiYJm2-267KHnd-2gN6ZZ9-2gN6eNn-4uwEyR-XWyPgv-QLkxb8-MCqD9J-41hi2-rN6puC-4ByWWQ-8htbkN-6zE53T-5dpq2V-276dKbh-B9rfuM-255Csar-KVpNhM-RK6KHD/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mweltbundesamt.at/fileadmin/site/umweltkontrolle/2019/ukb19_07_multifunktionale_raeume.pdf" TargetMode="Externa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coe.at/presse/presseaussendungen/detail/klimastrategi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49561324@N03/41426901750/in/photolist-2bCMTwE-8ugviE-8qMMYd-8qJFGZ-9vuvAM-NjGfaW-Z4eEHm-aEuDkk-LGdz9r-8TKxFR-5oJRsc-LGdzwv-5V4c1c-9bD5wW-SWjQ2J-8qMMe3-297bVqy-XnZ8SP-c4b8K7-8qMMRC-oogVJv-c4bbKy-8qJFak-8qMMFh-8qJEXa-bJNvvH-8qMMju-8qMM77-bogUSo-24UcJza-267KGAJ-RiYJm2-267KHnd-2gN6ZZ9-2gN6eNn-4uwEyR-XWyPgv-QLkxb8-MCqD9J-41hi2-rN6puC-4ByWWQ-8htbkN-6zE53T-5dpq2V-276dKbh-B9rfuM-255Csar-KVpNhM-RK6KHD/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rok-atlas.at/#indicator/1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://www.pleamle-magazin.com/2010/09/dorf-und-hof/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hyperlink" Target="https://austria-forum.org/af/Wissenssammlungen/ABC_zur_Volkskunde_%C3%96sterreichs/Siedlungsforme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xtroom.at/building.php?id=33105&amp;inc=home&amp;sid=33708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AT" dirty="0"/>
              <a:t>SS 20 | KMH</a:t>
            </a:r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/>
              <a:t>Stadt-Land(-Schluss) I: Strukturen </a:t>
            </a: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AT" dirty="0"/>
              <a:t>VO Regionale Geographie Österreichs &amp; der Ostalpen</a:t>
            </a:r>
          </a:p>
        </p:txBody>
      </p:sp>
    </p:spTree>
    <p:extLst>
      <p:ext uri="{BB962C8B-B14F-4D97-AF65-F5344CB8AC3E}">
        <p14:creationId xmlns:p14="http://schemas.microsoft.com/office/powerpoint/2010/main" val="1707480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(Weinkonzept 2010)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Reality Check: landwirtschaftliche Gebäudetypen</a:t>
            </a:r>
          </a:p>
        </p:txBody>
      </p:sp>
      <p:pic>
        <p:nvPicPr>
          <p:cNvPr id="7" name="Inhaltsplatzhalter 6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914350" y="1190278"/>
            <a:ext cx="7401026" cy="495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57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AT" dirty="0"/>
              <a:t>https://upload.wikimedia.org/wikipedia/commons/thumb/6/6c/Factory-farming.jpg/1024px-Factory-farming.jpg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Reality Check: landwirtschaftliche Gebäudetypen</a:t>
            </a:r>
          </a:p>
        </p:txBody>
      </p:sp>
      <p:pic>
        <p:nvPicPr>
          <p:cNvPr id="1028" name="Picture 4" descr="https://upload.wikimedia.org/wikipedia/commons/thumb/6/6c/Factory-farming.jpg/1024px-Factory-farming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528" y="1230212"/>
            <a:ext cx="9753600" cy="479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835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weiterer klassischer Zugang: Siedlungsformen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4483752" cy="496855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e-AT" b="1" dirty="0"/>
              <a:t>Haufendorf:</a:t>
            </a:r>
          </a:p>
          <a:p>
            <a:pPr lvl="1">
              <a:spcAft>
                <a:spcPts val="600"/>
              </a:spcAft>
            </a:pPr>
            <a:r>
              <a:rPr lang="de-AT" dirty="0"/>
              <a:t>Unregelmäßige Lage von Parzellen um Zentrum</a:t>
            </a:r>
          </a:p>
          <a:p>
            <a:pPr>
              <a:spcAft>
                <a:spcPts val="600"/>
              </a:spcAft>
            </a:pPr>
            <a:r>
              <a:rPr lang="de-AT" b="1" dirty="0"/>
              <a:t>Straßendorf:</a:t>
            </a:r>
          </a:p>
          <a:p>
            <a:pPr lvl="1">
              <a:spcAft>
                <a:spcPts val="600"/>
              </a:spcAft>
            </a:pPr>
            <a:r>
              <a:rPr lang="de-AT" dirty="0"/>
              <a:t>Ausrichtung Parzellen entlang dominanter Straßen</a:t>
            </a:r>
          </a:p>
          <a:p>
            <a:pPr>
              <a:spcAft>
                <a:spcPts val="600"/>
              </a:spcAft>
            </a:pPr>
            <a:r>
              <a:rPr lang="de-AT" b="1" dirty="0"/>
              <a:t>Angerdorf:</a:t>
            </a:r>
          </a:p>
          <a:p>
            <a:pPr lvl="1">
              <a:spcAft>
                <a:spcPts val="600"/>
              </a:spcAft>
            </a:pPr>
            <a:r>
              <a:rPr lang="de-AT" dirty="0"/>
              <a:t>Anger umschlossen von Straßen</a:t>
            </a:r>
          </a:p>
          <a:p>
            <a:pPr lvl="2">
              <a:spcAft>
                <a:spcPts val="600"/>
              </a:spcAft>
            </a:pPr>
            <a:r>
              <a:rPr lang="de-AT" dirty="0"/>
              <a:t>Allmende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(Stenzel 1985:161ff.)</a:t>
            </a:r>
          </a:p>
        </p:txBody>
      </p:sp>
      <p:sp>
        <p:nvSpPr>
          <p:cNvPr id="7" name="Rechteck 6"/>
          <p:cNvSpPr/>
          <p:nvPr/>
        </p:nvSpPr>
        <p:spPr>
          <a:xfrm>
            <a:off x="2483768" y="746144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dirty="0">
                <a:hlinkClick r:id="rId3"/>
              </a:rPr>
              <a:t>http://www.pleamle-magazin.com/2010/09/dorf-und-hof/</a:t>
            </a:r>
            <a:endParaRPr lang="de-AT" dirty="0"/>
          </a:p>
          <a:p>
            <a:endParaRPr lang="de-AT" dirty="0"/>
          </a:p>
          <a:p>
            <a:r>
              <a:rPr lang="de-AT" dirty="0">
                <a:hlinkClick r:id="rId4"/>
              </a:rPr>
              <a:t>https://austria-forum.org/af/Wissenssammlungen/ABC_zur_Volkskunde_%C3%96sterreichs/Siedlungsformen</a:t>
            </a:r>
            <a:endParaRPr lang="de-AT" dirty="0"/>
          </a:p>
          <a:p>
            <a:endParaRPr lang="de-AT" dirty="0"/>
          </a:p>
        </p:txBody>
      </p:sp>
      <p:pic>
        <p:nvPicPr>
          <p:cNvPr id="1026" name="Picture 2" descr="http://www.pleamle-magazin.com/wp-content/uploads/2010/09/Strassendorf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084" y="2928300"/>
            <a:ext cx="2817709" cy="142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leamle-magazin.com/wp-content/uploads/2010/09/Haufendorf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764" y="764704"/>
            <a:ext cx="2296348" cy="211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pleamle-magazin.com/wp-content/uploads/2010/09/Dreieckanger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93096"/>
            <a:ext cx="2889717" cy="224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22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Siedlung – eh klar(?)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25000" lnSpcReduction="20000"/>
          </a:bodyPr>
          <a:lstStyle/>
          <a:p>
            <a:r>
              <a:rPr lang="de-AT" dirty="0"/>
              <a:t>http://www.tourist-destinations.com/wp-content/uploads/2011/08/alpbach-tirol-02_02.jpg</a:t>
            </a:r>
          </a:p>
          <a:p>
            <a:r>
              <a:rPr lang="de-AT" dirty="0"/>
              <a:t>http://www.gregorsemrad.com/flashgalerie/Wachau_2013_1/content/bin/images/large/10_Duernstein.jpg</a:t>
            </a:r>
          </a:p>
          <a:p>
            <a:r>
              <a:rPr lang="de-AT" dirty="0"/>
              <a:t>https://images.kurier.at/46-69394507.jpg/620x340/125.134.924</a:t>
            </a:r>
          </a:p>
        </p:txBody>
      </p:sp>
      <p:pic>
        <p:nvPicPr>
          <p:cNvPr id="2050" name="Picture 2" descr="http://www.tourist-destinations.com/wp-content/uploads/2011/08/alpbach-tirol-02_0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68095"/>
            <a:ext cx="4037179" cy="268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media05.regionaut.meinbezirk.at/2014/11/01/7433477_web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3"/>
          <a:stretch/>
        </p:blipFill>
        <p:spPr bwMode="auto">
          <a:xfrm>
            <a:off x="4855513" y="868095"/>
            <a:ext cx="3852588" cy="268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estadt Aspern…">
            <a:hlinkClick r:id="rId7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42" b="8235"/>
          <a:stretch/>
        </p:blipFill>
        <p:spPr bwMode="auto">
          <a:xfrm>
            <a:off x="395536" y="3801729"/>
            <a:ext cx="4037179" cy="26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gregorsemrad.com/flashgalerie/Wachau_2013_1/content/bin/images/large/10_Duernstein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513" y="3801729"/>
            <a:ext cx="3852588" cy="267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bgerundetes Rechteck 7"/>
          <p:cNvSpPr/>
          <p:nvPr/>
        </p:nvSpPr>
        <p:spPr>
          <a:xfrm>
            <a:off x="539552" y="980728"/>
            <a:ext cx="288032" cy="28803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 dirty="0">
                <a:latin typeface="+mj-lt"/>
              </a:rPr>
              <a:t>A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8244408" y="980728"/>
            <a:ext cx="288032" cy="28803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 dirty="0">
                <a:latin typeface="+mj-lt"/>
              </a:rPr>
              <a:t>B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539552" y="6093296"/>
            <a:ext cx="288032" cy="28803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 dirty="0">
                <a:latin typeface="+mj-lt"/>
              </a:rPr>
              <a:t>C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8244408" y="6093296"/>
            <a:ext cx="288032" cy="288032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AT" b="1" dirty="0">
                <a:latin typeface="+mj-lt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861862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Siedlung – eh klar(?)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de-AT" b="1" dirty="0"/>
              <a:t>Allgemein: </a:t>
            </a:r>
            <a:r>
              <a:rPr lang="de-AT" dirty="0"/>
              <a:t>Ort an dem sich Menschen niederlassen</a:t>
            </a:r>
          </a:p>
          <a:p>
            <a:pPr lvl="1"/>
            <a:r>
              <a:rPr lang="de-AT" dirty="0"/>
              <a:t>Gebäuden (temporär bzw. permanent)</a:t>
            </a:r>
          </a:p>
          <a:p>
            <a:pPr lvl="1"/>
            <a:r>
              <a:rPr lang="de-AT" dirty="0"/>
              <a:t>Zweck Wohnen und/oder Arbeiten</a:t>
            </a:r>
          </a:p>
          <a:p>
            <a:pPr lvl="1"/>
            <a:endParaRPr lang="de-AT" dirty="0"/>
          </a:p>
          <a:p>
            <a:r>
              <a:rPr lang="de-AT" b="1" dirty="0"/>
              <a:t>Empirisch: </a:t>
            </a:r>
            <a:r>
              <a:rPr lang="de-AT" dirty="0"/>
              <a:t>Siedlungseinheiten (UN)</a:t>
            </a:r>
          </a:p>
          <a:p>
            <a:pPr lvl="1"/>
            <a:r>
              <a:rPr lang="de-AT" dirty="0"/>
              <a:t>Kleinste global vergleichbare geographische Einheit</a:t>
            </a:r>
          </a:p>
          <a:p>
            <a:pPr lvl="1"/>
            <a:r>
              <a:rPr lang="de-AT" dirty="0"/>
              <a:t>Zusammenhängende verbaute Gebiete</a:t>
            </a:r>
          </a:p>
          <a:p>
            <a:pPr lvl="2"/>
            <a:r>
              <a:rPr lang="de-AT" dirty="0"/>
              <a:t>Unabhängig von administrativen Grenzen</a:t>
            </a:r>
          </a:p>
          <a:p>
            <a:pPr lvl="1"/>
            <a:r>
              <a:rPr lang="de-AT" dirty="0"/>
              <a:t>Mit mind. 200 Einwohnern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73520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Siedlungseinheiten Österreichs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t="1599" r="1751" b="3078"/>
          <a:stretch/>
        </p:blipFill>
        <p:spPr>
          <a:xfrm>
            <a:off x="33895" y="1110784"/>
            <a:ext cx="9110106" cy="5036482"/>
          </a:xfr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(Höferl 2014)</a:t>
            </a:r>
          </a:p>
        </p:txBody>
      </p:sp>
    </p:spTree>
    <p:extLst>
      <p:ext uri="{BB962C8B-B14F-4D97-AF65-F5344CB8AC3E}">
        <p14:creationId xmlns:p14="http://schemas.microsoft.com/office/powerpoint/2010/main" val="2317373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Siedlungseinheiten Österreichs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1026" name="Picture 2" descr="http://www.nachhaltiges-bauen.jetzt/wp-content/uploads/2016/09/Siedlungsenwicklung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0" b="17467"/>
          <a:stretch/>
        </p:blipFill>
        <p:spPr bwMode="auto">
          <a:xfrm>
            <a:off x="0" y="1005800"/>
            <a:ext cx="9144000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93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Stadtregionen in Österreich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AT" dirty="0"/>
              <a:t>http://www.oerok.gv.at/fileadmin/Bilder/2.Reiter-Raum_u._Region/1.OEREK/OEREK_2011/2._Stadtregionstag_Salzburg/Agenda_Werkstattbericht_SCHAFFER.pdf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1508740"/>
            <a:ext cx="8316416" cy="436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5704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Stadtregionen in Österreich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268760"/>
            <a:ext cx="8766048" cy="4896544"/>
          </a:xfrm>
        </p:spPr>
        <p:txBody>
          <a:bodyPr/>
          <a:lstStyle/>
          <a:p>
            <a:r>
              <a:rPr lang="de-AT" b="1" dirty="0"/>
              <a:t>Kernsiedlungsgebiet: </a:t>
            </a:r>
          </a:p>
          <a:p>
            <a:pPr lvl="1"/>
            <a:r>
              <a:rPr lang="de-AT" dirty="0"/>
              <a:t>Einwohner-/Beschäftigtendichte </a:t>
            </a:r>
            <a:br>
              <a:rPr lang="de-AT" dirty="0"/>
            </a:br>
            <a:r>
              <a:rPr lang="de-AT" dirty="0"/>
              <a:t>&gt; 250 Personen je km²</a:t>
            </a:r>
          </a:p>
          <a:p>
            <a:pPr lvl="1"/>
            <a:r>
              <a:rPr lang="de-AT" dirty="0"/>
              <a:t>&gt; 20.000 Personen gesamt</a:t>
            </a:r>
          </a:p>
          <a:p>
            <a:r>
              <a:rPr lang="de-AT" b="1" dirty="0"/>
              <a:t>Ergänzungsgebiet:</a:t>
            </a:r>
          </a:p>
          <a:p>
            <a:pPr lvl="1"/>
            <a:r>
              <a:rPr lang="de-AT" dirty="0"/>
              <a:t>Gemeinden mit &gt; Hälfte Einwohner </a:t>
            </a:r>
            <a:br>
              <a:rPr lang="de-AT" dirty="0"/>
            </a:br>
            <a:r>
              <a:rPr lang="de-AT" dirty="0"/>
              <a:t>&amp; Beschäftigte </a:t>
            </a:r>
            <a:br>
              <a:rPr lang="de-AT" dirty="0"/>
            </a:br>
            <a:r>
              <a:rPr lang="de-AT" dirty="0"/>
              <a:t>in Kernsiedlungsgebiet</a:t>
            </a:r>
          </a:p>
          <a:p>
            <a:r>
              <a:rPr lang="de-AT" b="1" dirty="0"/>
              <a:t>Außenzone:</a:t>
            </a:r>
          </a:p>
          <a:p>
            <a:pPr lvl="1"/>
            <a:r>
              <a:rPr lang="de-AT" dirty="0"/>
              <a:t>Gemeinden mit mehr als </a:t>
            </a:r>
            <a:br>
              <a:rPr lang="de-AT" dirty="0"/>
            </a:br>
            <a:r>
              <a:rPr lang="de-AT" dirty="0"/>
              <a:t>45% Auspendlern in </a:t>
            </a:r>
            <a:br>
              <a:rPr lang="de-AT" dirty="0"/>
            </a:br>
            <a:r>
              <a:rPr lang="de-AT" dirty="0"/>
              <a:t>Agglomerationsraum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3"/>
          <a:stretch/>
        </p:blipFill>
        <p:spPr bwMode="auto">
          <a:xfrm>
            <a:off x="5004048" y="3789040"/>
            <a:ext cx="3959083" cy="249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349" y="1461515"/>
            <a:ext cx="2345026" cy="173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391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Verteilung Gemeindengrößenklasse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(Eigene Erstellung 2017; Daten: Statistik Austria 2016)</a:t>
            </a:r>
            <a:endParaRPr lang="de-AT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35" y="1309786"/>
            <a:ext cx="8229256" cy="471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122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Rückblick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4848314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Wozu Wissen über demogr. Prozesse?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Komponenten der Bevölkerungsentwicklung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Ausgewählte Konsequenzen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Entwicklungen aus räumlicher Perspektive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Prognosen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5" name="Picture 3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277" y="2049273"/>
            <a:ext cx="3720723" cy="346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9722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Vergleich: Größe von Gemeinden in Europa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427984" y="6662090"/>
            <a:ext cx="3887391" cy="200055"/>
          </a:xfrm>
        </p:spPr>
        <p:txBody>
          <a:bodyPr/>
          <a:lstStyle/>
          <a:p>
            <a:r>
              <a:rPr lang="de-AT" sz="700" dirty="0"/>
              <a:t>(Eigene Adaption 2017 von: https://de.wikipedia.org/wiki/Gemeinden_der_Staaten_Europas)</a:t>
            </a:r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88" y="1884860"/>
            <a:ext cx="8267204" cy="3561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3176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FAA224-02B0-48DB-BCD2-32F7425D7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Siedlung als Flächeninanspruchnahme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D5EAD05-7B5D-43F3-B8E5-C4C731B0396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40281" y="2101875"/>
            <a:ext cx="8349164" cy="3127326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F48D768-B3D7-4DA3-8B54-265674EA2B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/>
              <a:t>(UKB 2019:91)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52686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Siedlung als Flächeninanspruchnahme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427984" y="6662090"/>
            <a:ext cx="3887391" cy="200055"/>
          </a:xfrm>
        </p:spPr>
        <p:txBody>
          <a:bodyPr/>
          <a:lstStyle/>
          <a:p>
            <a:r>
              <a:rPr lang="de-AT" sz="700" dirty="0"/>
              <a:t>(UBA 2019)</a:t>
            </a:r>
          </a:p>
        </p:txBody>
      </p:sp>
      <p:pic>
        <p:nvPicPr>
          <p:cNvPr id="6" name="Picture 2" descr="© Umweltbundesamt 2016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537" y="4645768"/>
            <a:ext cx="8367642" cy="499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umweltbundesamt.at/uploads/pics/bodenverbrauch1_05.jpg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" t="1446" r="777" b="372"/>
          <a:stretch/>
        </p:blipFill>
        <p:spPr bwMode="auto">
          <a:xfrm>
            <a:off x="537420" y="1234811"/>
            <a:ext cx="8067028" cy="496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71A40F4D-B855-4361-88D0-FF32499EAA83}"/>
              </a:ext>
            </a:extLst>
          </p:cNvPr>
          <p:cNvCxnSpPr>
            <a:cxnSpLocks/>
          </p:cNvCxnSpPr>
          <p:nvPr/>
        </p:nvCxnSpPr>
        <p:spPr>
          <a:xfrm>
            <a:off x="985889" y="4840019"/>
            <a:ext cx="7205611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348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Was ist dann „der“ ländliche Raum?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(Google Maps 2016)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240361"/>
            <a:ext cx="9818101" cy="4909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313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2400" dirty="0"/>
              <a:t>Stadt-Land Differenzierung nach der OECD Regional Typology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(Statistik Austria 2016)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233909"/>
            <a:ext cx="8766175" cy="486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886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OECD Regional Typology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07840"/>
            <a:ext cx="8697913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Gerade Verbindung 5"/>
          <p:cNvCxnSpPr/>
          <p:nvPr/>
        </p:nvCxnSpPr>
        <p:spPr>
          <a:xfrm>
            <a:off x="3707904" y="2526804"/>
            <a:ext cx="1728192" cy="0"/>
          </a:xfrm>
          <a:prstGeom prst="line">
            <a:avLst/>
          </a:prstGeom>
          <a:ln w="57150"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1336973" y="4029447"/>
            <a:ext cx="1728192" cy="0"/>
          </a:xfrm>
          <a:prstGeom prst="line">
            <a:avLst/>
          </a:prstGeom>
          <a:ln w="28575"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4557911" y="4797152"/>
            <a:ext cx="1137642" cy="0"/>
          </a:xfrm>
          <a:prstGeom prst="line">
            <a:avLst/>
          </a:prstGeom>
          <a:ln w="28575"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5306566" y="5570190"/>
            <a:ext cx="2505794" cy="0"/>
          </a:xfrm>
          <a:prstGeom prst="line">
            <a:avLst/>
          </a:prstGeom>
          <a:ln w="28575">
            <a:solidFill>
              <a:srgbClr val="E37823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72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24" y="93723"/>
            <a:ext cx="8927976" cy="457200"/>
          </a:xfrm>
        </p:spPr>
        <p:txBody>
          <a:bodyPr/>
          <a:lstStyle/>
          <a:p>
            <a:r>
              <a:rPr lang="de-AT" dirty="0"/>
              <a:t>Stadt-Land Differenzierung nach der Urban-Rural-Typology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(Statistik Austria 2016)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39" y="1181100"/>
            <a:ext cx="8488246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709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Die Rural-Urban-Typology der Statistik Austria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(Statistik Austria 2016)</a:t>
            </a:r>
          </a:p>
        </p:txBody>
      </p:sp>
      <p:sp>
        <p:nvSpPr>
          <p:cNvPr id="6" name="Pfeil nach rechts 5"/>
          <p:cNvSpPr/>
          <p:nvPr/>
        </p:nvSpPr>
        <p:spPr>
          <a:xfrm rot="10800000">
            <a:off x="9324528" y="5517232"/>
            <a:ext cx="2411760" cy="1055568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897262" y="839996"/>
            <a:ext cx="7419154" cy="5613339"/>
            <a:chOff x="-2016473" y="-531440"/>
            <a:chExt cx="12888913" cy="961265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16473" y="-531440"/>
              <a:ext cx="12888913" cy="5745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09780" y="5147393"/>
              <a:ext cx="12869863" cy="393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06718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… also nicht „der“ ländlicher Raum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(Höferl et al. 2007)</a:t>
            </a:r>
          </a:p>
        </p:txBody>
      </p:sp>
      <p:pic>
        <p:nvPicPr>
          <p:cNvPr id="5" name="Picture 3" descr="cluster_cluster_COLOR_ab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157" r="557" b="18582"/>
          <a:stretch/>
        </p:blipFill>
        <p:spPr bwMode="auto">
          <a:xfrm>
            <a:off x="732346" y="959958"/>
            <a:ext cx="3698876" cy="542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5439334" y="1196751"/>
            <a:ext cx="2654300" cy="2984500"/>
            <a:chOff x="4581" y="1091"/>
            <a:chExt cx="1042" cy="1172"/>
          </a:xfrm>
        </p:grpSpPr>
        <p:pic>
          <p:nvPicPr>
            <p:cNvPr id="7" name="Picture 10" descr="cluster_cluster_COLOR_ab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19" t="81654" r="25899" b="1567"/>
            <a:stretch>
              <a:fillRect/>
            </a:stretch>
          </p:blipFill>
          <p:spPr bwMode="auto">
            <a:xfrm>
              <a:off x="4581" y="1091"/>
              <a:ext cx="1042" cy="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1" descr="cluster_cluster_COLOR_ab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69" t="81654" r="2019" b="1567"/>
            <a:stretch>
              <a:fillRect/>
            </a:stretch>
          </p:blipFill>
          <p:spPr bwMode="auto">
            <a:xfrm>
              <a:off x="4584" y="1610"/>
              <a:ext cx="1039" cy="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4" descr="bearbeitungsgebi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334" y="4725143"/>
            <a:ext cx="3165114" cy="162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9080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Was Stadt und Land verbindet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(Welt.de 2010)</a:t>
            </a:r>
          </a:p>
        </p:txBody>
      </p:sp>
      <p:pic>
        <p:nvPicPr>
          <p:cNvPr id="6" name="Picture 2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727" y="1181100"/>
            <a:ext cx="5058270" cy="4968875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ffectLst>
            <a:outerShdw blurRad="254000" dist="107763" dir="27000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67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5757"/>
            <a:ext cx="9144000" cy="457200"/>
          </a:xfrm>
        </p:spPr>
        <p:txBody>
          <a:bodyPr/>
          <a:lstStyle/>
          <a:p>
            <a:pPr algn="ctr"/>
            <a:r>
              <a:rPr lang="de-AT" dirty="0"/>
              <a:t>Rückblick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524984" y="1223847"/>
            <a:ext cx="4407056" cy="2493185"/>
          </a:xfrm>
        </p:spPr>
        <p:txBody>
          <a:bodyPr/>
          <a:lstStyle/>
          <a:p>
            <a:r>
              <a:rPr lang="de-AT" b="1" dirty="0"/>
              <a:t>Stadt, Land – Schluss?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(Marco Verch, Flickr, CC BY 2.0)</a:t>
            </a:r>
            <a:endParaRPr lang="de-AT" dirty="0"/>
          </a:p>
        </p:txBody>
      </p:sp>
      <p:pic>
        <p:nvPicPr>
          <p:cNvPr id="5" name="Grafik 4" descr="Marco Verch, Flickr, CC BY 2.0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8567" b="9542"/>
          <a:stretch/>
        </p:blipFill>
        <p:spPr>
          <a:xfrm>
            <a:off x="34361" y="3510321"/>
            <a:ext cx="4610783" cy="2423178"/>
          </a:xfrm>
          <a:prstGeom prst="rect">
            <a:avLst/>
          </a:prstGeom>
        </p:spPr>
      </p:pic>
      <p:pic>
        <p:nvPicPr>
          <p:cNvPr id="7" name="Grafik 6">
            <a:hlinkClick r:id="rId6"/>
            <a:extLst>
              <a:ext uri="{FF2B5EF4-FFF2-40B4-BE49-F238E27FC236}">
                <a16:creationId xmlns:a16="http://schemas.microsoft.com/office/drawing/2014/main" id="{97D0CD61-70FD-41D0-91F0-E012A6DA52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88268">
            <a:off x="5297871" y="1683061"/>
            <a:ext cx="2898559" cy="4100161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54000" dist="107763" dir="2699994" algn="tl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388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Der Zusammenhang Flächennutzung &amp; Verkehr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(Wegener und Fürst 1999)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" y="1181100"/>
            <a:ext cx="775144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446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Verkehrsmittelwahl nach Dichtekategorie (CH)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(bubenhofer 2014)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498692"/>
            <a:ext cx="8766175" cy="433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979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Wegdistanz nach Dichtekategorie (CH)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(bubenhofer 2014)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569998"/>
            <a:ext cx="8766175" cy="419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11294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Österreichische Siedlungen … powered by MIV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7" y="949747"/>
            <a:ext cx="7603030" cy="5431582"/>
          </a:xfrm>
        </p:spPr>
      </p:pic>
    </p:spTree>
    <p:extLst>
      <p:ext uri="{BB962C8B-B14F-4D97-AF65-F5344CB8AC3E}">
        <p14:creationId xmlns:p14="http://schemas.microsoft.com/office/powerpoint/2010/main" val="4206901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Österreichische Siedlungen … powered by MIV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7" y="949747"/>
            <a:ext cx="7603030" cy="5431582"/>
          </a:xfr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41156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Österreichische Siedlungen … powered by MIV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99" y="877739"/>
            <a:ext cx="7804128" cy="5575598"/>
          </a:xfrm>
        </p:spPr>
      </p:pic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02351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Österreichische Siedlungen … powered by MIV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9" name="Inhaltsplatzhalter 8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75" y="1275251"/>
            <a:ext cx="8766175" cy="4780573"/>
          </a:xfrm>
        </p:spPr>
      </p:pic>
    </p:spTree>
    <p:extLst>
      <p:ext uri="{BB962C8B-B14F-4D97-AF65-F5344CB8AC3E}">
        <p14:creationId xmlns:p14="http://schemas.microsoft.com/office/powerpoint/2010/main" val="3950521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6" y="980728"/>
            <a:ext cx="6338290" cy="538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7"/>
          <a:stretch/>
        </p:blipFill>
        <p:spPr bwMode="auto">
          <a:xfrm>
            <a:off x="6516216" y="980728"/>
            <a:ext cx="3560114" cy="5387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Problem Verkehr?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 dirty="0"/>
          </a:p>
        </p:txBody>
      </p:sp>
      <p:cxnSp>
        <p:nvCxnSpPr>
          <p:cNvPr id="6" name="Gerade Verbindung 5"/>
          <p:cNvCxnSpPr/>
          <p:nvPr/>
        </p:nvCxnSpPr>
        <p:spPr>
          <a:xfrm>
            <a:off x="1141054" y="3356992"/>
            <a:ext cx="3490292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2291594" y="34044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b="1" dirty="0">
                <a:latin typeface="+mj-lt"/>
              </a:rPr>
              <a:t>Kyoto-Ziel (2012): </a:t>
            </a:r>
            <a:r>
              <a:rPr lang="de-AT" dirty="0">
                <a:latin typeface="+mj-lt"/>
              </a:rPr>
              <a:t>68,8</a:t>
            </a:r>
          </a:p>
        </p:txBody>
      </p:sp>
      <p:sp>
        <p:nvSpPr>
          <p:cNvPr id="11" name="Rechteck 10"/>
          <p:cNvSpPr/>
          <p:nvPr/>
        </p:nvSpPr>
        <p:spPr>
          <a:xfrm>
            <a:off x="7542658" y="3429000"/>
            <a:ext cx="1709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b="1" dirty="0">
                <a:latin typeface="+mj-lt"/>
              </a:rPr>
              <a:t>Reduktionsziel </a:t>
            </a:r>
            <a:br>
              <a:rPr lang="de-AT" b="1" dirty="0">
                <a:latin typeface="+mj-lt"/>
              </a:rPr>
            </a:br>
            <a:r>
              <a:rPr lang="de-AT" b="1" dirty="0">
                <a:latin typeface="+mj-lt"/>
              </a:rPr>
              <a:t>2030: </a:t>
            </a:r>
            <a:br>
              <a:rPr lang="de-AT" b="1" dirty="0">
                <a:latin typeface="+mj-lt"/>
              </a:rPr>
            </a:br>
            <a:r>
              <a:rPr lang="de-AT" dirty="0">
                <a:latin typeface="+mj-lt"/>
              </a:rPr>
              <a:t>59,7</a:t>
            </a:r>
          </a:p>
        </p:txBody>
      </p:sp>
      <p:sp>
        <p:nvSpPr>
          <p:cNvPr id="9" name="Rechteck 8"/>
          <p:cNvSpPr/>
          <p:nvPr/>
        </p:nvSpPr>
        <p:spPr>
          <a:xfrm>
            <a:off x="9505056" y="119675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dirty="0"/>
              <a:t>https://www.bmwfw.gv.at/EnergieUndBergbau/EnergiestrategieUndEnergiepolitik/Documents/THG-Ziele%202030%20September%202014%20Langfassung.pdf</a:t>
            </a:r>
          </a:p>
        </p:txBody>
      </p:sp>
      <p:cxnSp>
        <p:nvCxnSpPr>
          <p:cNvPr id="12" name="Gerade Verbindung 5"/>
          <p:cNvCxnSpPr/>
          <p:nvPr/>
        </p:nvCxnSpPr>
        <p:spPr>
          <a:xfrm flipV="1">
            <a:off x="4623726" y="3356992"/>
            <a:ext cx="0" cy="2020416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4568228" y="3300774"/>
            <a:ext cx="109176" cy="1091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DDECF6"/>
              </a:clrFrom>
              <a:clrTo>
                <a:srgbClr val="DDEC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9" t="82189" b="15949"/>
          <a:stretch/>
        </p:blipFill>
        <p:spPr bwMode="auto">
          <a:xfrm>
            <a:off x="4262760" y="5409706"/>
            <a:ext cx="5542902" cy="1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Gerade Verbindung 5"/>
          <p:cNvCxnSpPr>
            <a:endCxn id="20" idx="6"/>
          </p:cNvCxnSpPr>
          <p:nvPr/>
        </p:nvCxnSpPr>
        <p:spPr>
          <a:xfrm flipV="1">
            <a:off x="5733653" y="3611729"/>
            <a:ext cx="1783393" cy="637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5"/>
          <p:cNvCxnSpPr/>
          <p:nvPr/>
        </p:nvCxnSpPr>
        <p:spPr>
          <a:xfrm flipV="1">
            <a:off x="7463368" y="3612366"/>
            <a:ext cx="0" cy="1797340"/>
          </a:xfrm>
          <a:prstGeom prst="line">
            <a:avLst/>
          </a:prstGeom>
          <a:ln w="3810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llipse 19"/>
          <p:cNvSpPr/>
          <p:nvPr/>
        </p:nvSpPr>
        <p:spPr>
          <a:xfrm>
            <a:off x="7407870" y="3557141"/>
            <a:ext cx="109176" cy="1091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2" name="Textfeld 21"/>
          <p:cNvSpPr txBox="1"/>
          <p:nvPr/>
        </p:nvSpPr>
        <p:spPr>
          <a:xfrm>
            <a:off x="6967352" y="5486622"/>
            <a:ext cx="9709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600" dirty="0">
                <a:latin typeface="+mn-lt"/>
              </a:rPr>
              <a:t>2030</a:t>
            </a:r>
          </a:p>
        </p:txBody>
      </p:sp>
    </p:spTree>
    <p:extLst>
      <p:ext uri="{BB962C8B-B14F-4D97-AF65-F5344CB8AC3E}">
        <p14:creationId xmlns:p14="http://schemas.microsoft.com/office/powerpoint/2010/main" val="6990963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Problem Verkehr?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(VCÖ 2018)</a:t>
            </a:r>
          </a:p>
        </p:txBody>
      </p:sp>
      <p:pic>
        <p:nvPicPr>
          <p:cNvPr id="2050" name="Picture 2" descr="GroÃer Reduktionsbedarf bei Treibhausgas-Emissionen des Verkehrs in Ãsterreich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6"/>
          <a:stretch/>
        </p:blipFill>
        <p:spPr bwMode="auto">
          <a:xfrm>
            <a:off x="827584" y="1628800"/>
            <a:ext cx="7498302" cy="416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532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5757"/>
            <a:ext cx="9144000" cy="457200"/>
          </a:xfrm>
        </p:spPr>
        <p:txBody>
          <a:bodyPr/>
          <a:lstStyle/>
          <a:p>
            <a:pPr algn="ctr"/>
            <a:r>
              <a:rPr lang="de-AT" dirty="0"/>
              <a:t>Ausblick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757232" y="1223847"/>
            <a:ext cx="4407056" cy="2493185"/>
          </a:xfrm>
        </p:spPr>
        <p:txBody>
          <a:bodyPr/>
          <a:lstStyle/>
          <a:p>
            <a:r>
              <a:rPr lang="de-AT" b="1" dirty="0"/>
              <a:t>Stadt, Land – Schluss? - Ausgewählte aktuelle städtische Entwicklungen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(Marco Verch, Flickr, CC BY 2.0)</a:t>
            </a:r>
            <a:endParaRPr lang="de-AT" dirty="0"/>
          </a:p>
        </p:txBody>
      </p:sp>
      <p:pic>
        <p:nvPicPr>
          <p:cNvPr id="5" name="Grafik 4" descr="Marco Verch, Flickr, CC BY 2.0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r="8567" b="9542"/>
          <a:stretch/>
        </p:blipFill>
        <p:spPr>
          <a:xfrm>
            <a:off x="2266609" y="3510321"/>
            <a:ext cx="4610783" cy="242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37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Überblick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1"/>
          </p:nvPr>
        </p:nvSpPr>
        <p:spPr>
          <a:xfrm>
            <a:off x="232264" y="1181512"/>
            <a:ext cx="4848314" cy="4968552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Die Rahmenbedingungen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Siedlung in Österreich 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Stadt &amp; Land</a:t>
            </a:r>
          </a:p>
          <a:p>
            <a:pPr>
              <a:lnSpc>
                <a:spcPct val="100000"/>
              </a:lnSpc>
              <a:spcAft>
                <a:spcPts val="1400"/>
              </a:spcAft>
            </a:pPr>
            <a:r>
              <a:rPr lang="de-AT" b="1" dirty="0"/>
              <a:t>Was Siedlungsentwicklung antreibt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(Stenzel 1985:166)</a:t>
            </a:r>
          </a:p>
        </p:txBody>
      </p:sp>
      <p:pic>
        <p:nvPicPr>
          <p:cNvPr id="6" name="Picture 4" descr="http://www.pleamle-magazin.com/wp-content/uploads/2010/09/Haufendor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" r="522" b="9295"/>
          <a:stretch/>
        </p:blipFill>
        <p:spPr bwMode="auto">
          <a:xfrm>
            <a:off x="9900592" y="1617494"/>
            <a:ext cx="293742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638005"/>
            <a:ext cx="3936735" cy="230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9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Demographische Veränderungen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http://www.oerok-atlas.at/#indicator/12</a:t>
            </a:r>
          </a:p>
        </p:txBody>
      </p:sp>
      <p:pic>
        <p:nvPicPr>
          <p:cNvPr id="6" name="Picture 2">
            <a:hlinkClick r:id="rId3"/>
          </p:cNvPr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22" y="1181100"/>
            <a:ext cx="798928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6245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Konsequenz der Topographie: Dauersiedlungsraum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4427984" y="6592841"/>
            <a:ext cx="3887391" cy="338554"/>
          </a:xfrm>
        </p:spPr>
        <p:txBody>
          <a:bodyPr/>
          <a:lstStyle/>
          <a:p>
            <a:r>
              <a:rPr lang="de-AT" dirty="0"/>
              <a:t>http://www.statistik.at/web_de/static/flaeche_und_benuetztungsarten_dauersiedlungsraum_031181.pdf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"/>
          <a:stretch/>
        </p:blipFill>
        <p:spPr bwMode="auto">
          <a:xfrm>
            <a:off x="457323" y="1181100"/>
            <a:ext cx="8315079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1601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Hofformen - Ein Klassiker der regionalen Geographie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(Lichtenberger 2002:228)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6" y="1181100"/>
            <a:ext cx="8447832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637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Ein weiterer klassischer Zugang: Siedlungsformen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AT" dirty="0"/>
              <a:t>(Stenzel 1985:166)</a:t>
            </a:r>
          </a:p>
        </p:txBody>
      </p:sp>
      <p:sp>
        <p:nvSpPr>
          <p:cNvPr id="7" name="Rechteck 6"/>
          <p:cNvSpPr/>
          <p:nvPr/>
        </p:nvSpPr>
        <p:spPr>
          <a:xfrm>
            <a:off x="2483768" y="746144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AT" dirty="0">
                <a:hlinkClick r:id="rId3"/>
              </a:rPr>
              <a:t>http://www.pleamle-magazin.com/2010/09/dorf-und-hof/</a:t>
            </a:r>
            <a:endParaRPr lang="de-AT" dirty="0"/>
          </a:p>
          <a:p>
            <a:endParaRPr lang="de-AT" dirty="0"/>
          </a:p>
          <a:p>
            <a:r>
              <a:rPr lang="de-AT" dirty="0">
                <a:hlinkClick r:id="rId4"/>
              </a:rPr>
              <a:t>https://austria-forum.org/af/Wissenssammlungen/ABC_zur_Volkskunde_%C3%96sterreichs/Siedlungsformen</a:t>
            </a:r>
            <a:endParaRPr lang="de-AT" dirty="0"/>
          </a:p>
          <a:p>
            <a:endParaRPr lang="de-AT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sz="quarter" idx="1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0000">
            <a:off x="-5393986" y="1403071"/>
            <a:ext cx="3059951" cy="49688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51210" y="3694434"/>
            <a:ext cx="1486107" cy="280074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4574667" y="555510"/>
            <a:ext cx="147320" cy="1728191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8728" y="985374"/>
            <a:ext cx="3303087" cy="55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26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de-AT" dirty="0"/>
              <a:t>(Nextroom 2010)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Reality Check: landwirtschaftliche Gebäudetypen</a:t>
            </a:r>
          </a:p>
        </p:txBody>
      </p:sp>
      <p:pic>
        <p:nvPicPr>
          <p:cNvPr id="10" name="Inhaltsplatzhalter 9">
            <a:hlinkClick r:id="rId3"/>
          </p:cNvPr>
          <p:cNvPicPr>
            <a:picLocks noGrp="1" noChangeAspect="1"/>
          </p:cNvPicPr>
          <p:nvPr>
            <p:ph sz="quarter" idx="11"/>
          </p:nvPr>
        </p:nvPicPr>
        <p:blipFill>
          <a:blip r:embed="rId4"/>
          <a:stretch>
            <a:fillRect/>
          </a:stretch>
        </p:blipFill>
        <p:spPr>
          <a:xfrm>
            <a:off x="-10050" y="1268760"/>
            <a:ext cx="9154050" cy="484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475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8575">
          <a:solidFill>
            <a:schemeClr val="tx1"/>
          </a:solidFill>
          <a:headEnd type="none" w="med" len="med"/>
          <a:tailEnd type="none" w="med" len="med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27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1036</Words>
  <Application>Microsoft Office PowerPoint</Application>
  <PresentationFormat>Bildschirmpräsentation (4:3)</PresentationFormat>
  <Paragraphs>203</Paragraphs>
  <Slides>39</Slides>
  <Notes>38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5" baseType="lpstr">
      <vt:lpstr>ＭＳ Ｐゴシック</vt:lpstr>
      <vt:lpstr>Arial</vt:lpstr>
      <vt:lpstr>Calibri</vt:lpstr>
      <vt:lpstr>Symbol</vt:lpstr>
      <vt:lpstr>Wingdings</vt:lpstr>
      <vt:lpstr>Office-Design</vt:lpstr>
      <vt:lpstr>Stadt-Land(-Schluss) I: Strukturen </vt:lpstr>
      <vt:lpstr>Rückblick</vt:lpstr>
      <vt:lpstr>Rückblick</vt:lpstr>
      <vt:lpstr>Überblick</vt:lpstr>
      <vt:lpstr>Demographische Veränderungen</vt:lpstr>
      <vt:lpstr>Konsequenz der Topographie: Dauersiedlungsraum</vt:lpstr>
      <vt:lpstr>Hofformen - Ein Klassiker der regionalen Geographie</vt:lpstr>
      <vt:lpstr>Ein weiterer klassischer Zugang: Siedlungsformen</vt:lpstr>
      <vt:lpstr>Reality Check: landwirtschaftliche Gebäudetypen</vt:lpstr>
      <vt:lpstr>Reality Check: landwirtschaftliche Gebäudetypen</vt:lpstr>
      <vt:lpstr>Reality Check: landwirtschaftliche Gebäudetypen</vt:lpstr>
      <vt:lpstr>Ein weiterer klassischer Zugang: Siedlungsformen</vt:lpstr>
      <vt:lpstr>Siedlung – eh klar(?)</vt:lpstr>
      <vt:lpstr>Siedlung – eh klar(?)</vt:lpstr>
      <vt:lpstr>Siedlungseinheiten Österreichs</vt:lpstr>
      <vt:lpstr>Siedlungseinheiten Österreichs</vt:lpstr>
      <vt:lpstr>Stadtregionen in Österreich</vt:lpstr>
      <vt:lpstr>Stadtregionen in Österreich</vt:lpstr>
      <vt:lpstr>Verteilung Gemeindengrößenklasse</vt:lpstr>
      <vt:lpstr>Ein Vergleich: Größe von Gemeinden in Europa</vt:lpstr>
      <vt:lpstr>Siedlung als Flächeninanspruchnahme</vt:lpstr>
      <vt:lpstr>Siedlung als Flächeninanspruchnahme</vt:lpstr>
      <vt:lpstr>Was ist dann „der“ ländliche Raum?</vt:lpstr>
      <vt:lpstr>Stadt-Land Differenzierung nach der OECD Regional Typology</vt:lpstr>
      <vt:lpstr>Die OECD Regional Typology</vt:lpstr>
      <vt:lpstr>Stadt-Land Differenzierung nach der Urban-Rural-Typology</vt:lpstr>
      <vt:lpstr>Die Rural-Urban-Typology der Statistik Austria</vt:lpstr>
      <vt:lpstr>… also nicht „der“ ländlicher Raum</vt:lpstr>
      <vt:lpstr>Was Stadt und Land verbindet</vt:lpstr>
      <vt:lpstr>Der Zusammenhang Flächennutzung &amp; Verkehr</vt:lpstr>
      <vt:lpstr>Verkehrsmittelwahl nach Dichtekategorie (CH)</vt:lpstr>
      <vt:lpstr>Wegdistanz nach Dichtekategorie (CH)</vt:lpstr>
      <vt:lpstr>Österreichische Siedlungen … powered by MIV</vt:lpstr>
      <vt:lpstr>Österreichische Siedlungen … powered by MIV</vt:lpstr>
      <vt:lpstr>Österreichische Siedlungen … powered by MIV</vt:lpstr>
      <vt:lpstr>Österreichische Siedlungen … powered by MIV</vt:lpstr>
      <vt:lpstr>Problem Verkehr?</vt:lpstr>
      <vt:lpstr>Problem Verkehr?</vt:lpstr>
      <vt:lpstr>Ausblick</vt:lpstr>
    </vt:vector>
  </TitlesOfParts>
  <Company>UNI Innsbruck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Kami Höferl</dc:creator>
  <cp:lastModifiedBy>Höferl, Karl-Michael</cp:lastModifiedBy>
  <cp:revision>5625</cp:revision>
  <cp:lastPrinted>2015-10-13T09:01:31Z</cp:lastPrinted>
  <dcterms:created xsi:type="dcterms:W3CDTF">2011-08-24T13:15:55Z</dcterms:created>
  <dcterms:modified xsi:type="dcterms:W3CDTF">2020-07-29T14:32:26Z</dcterms:modified>
</cp:coreProperties>
</file>