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36" r:id="rId2"/>
    <p:sldId id="337" r:id="rId3"/>
    <p:sldId id="338" r:id="rId4"/>
    <p:sldId id="339" r:id="rId5"/>
    <p:sldId id="340" r:id="rId6"/>
    <p:sldId id="342" r:id="rId7"/>
    <p:sldId id="343" r:id="rId8"/>
    <p:sldId id="278" r:id="rId9"/>
    <p:sldId id="279" r:id="rId10"/>
    <p:sldId id="280" r:id="rId11"/>
    <p:sldId id="282" r:id="rId12"/>
    <p:sldId id="283" r:id="rId13"/>
    <p:sldId id="284" r:id="rId14"/>
    <p:sldId id="285" r:id="rId15"/>
    <p:sldId id="294" r:id="rId16"/>
    <p:sldId id="295" r:id="rId17"/>
    <p:sldId id="296" r:id="rId18"/>
    <p:sldId id="297" r:id="rId19"/>
    <p:sldId id="298" r:id="rId20"/>
    <p:sldId id="301" r:id="rId21"/>
    <p:sldId id="302" r:id="rId22"/>
    <p:sldId id="303" r:id="rId23"/>
    <p:sldId id="354" r:id="rId24"/>
    <p:sldId id="355" r:id="rId25"/>
    <p:sldId id="305" r:id="rId26"/>
    <p:sldId id="344" r:id="rId27"/>
    <p:sldId id="307" r:id="rId28"/>
    <p:sldId id="308" r:id="rId29"/>
    <p:sldId id="357" r:id="rId30"/>
    <p:sldId id="359" r:id="rId31"/>
    <p:sldId id="345" r:id="rId32"/>
    <p:sldId id="311" r:id="rId33"/>
    <p:sldId id="312" r:id="rId34"/>
    <p:sldId id="360" r:id="rId35"/>
    <p:sldId id="362" r:id="rId36"/>
    <p:sldId id="361" r:id="rId37"/>
    <p:sldId id="313" r:id="rId38"/>
    <p:sldId id="314" r:id="rId39"/>
    <p:sldId id="370" r:id="rId40"/>
    <p:sldId id="315" r:id="rId41"/>
    <p:sldId id="316" r:id="rId42"/>
    <p:sldId id="317" r:id="rId43"/>
    <p:sldId id="318" r:id="rId44"/>
    <p:sldId id="325" r:id="rId45"/>
    <p:sldId id="368" r:id="rId46"/>
    <p:sldId id="326" r:id="rId47"/>
    <p:sldId id="371" r:id="rId48"/>
    <p:sldId id="327" r:id="rId49"/>
    <p:sldId id="329" r:id="rId50"/>
    <p:sldId id="330" r:id="rId51"/>
    <p:sldId id="331" r:id="rId52"/>
    <p:sldId id="332" r:id="rId53"/>
    <p:sldId id="369" r:id="rId54"/>
    <p:sldId id="333" r:id="rId55"/>
    <p:sldId id="453" r:id="rId56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E4246C2-00DF-4D38-8E2D-AE2AB3AF91A3}">
          <p14:sldIdLst>
            <p14:sldId id="336"/>
            <p14:sldId id="337"/>
            <p14:sldId id="338"/>
            <p14:sldId id="339"/>
            <p14:sldId id="340"/>
          </p14:sldIdLst>
        </p14:section>
        <p14:section name="Rules" id="{5E84C4D3-1BEC-4AC7-B3BC-6A9DA6B630B4}">
          <p14:sldIdLst>
            <p14:sldId id="342"/>
            <p14:sldId id="343"/>
          </p14:sldIdLst>
        </p14:section>
        <p14:section name="Empirie - wozu?" id="{8A45A699-9448-4293-A2DB-81556CA5BAF4}">
          <p14:sldIdLst>
            <p14:sldId id="278"/>
            <p14:sldId id="279"/>
            <p14:sldId id="280"/>
          </p14:sldIdLst>
        </p14:section>
        <p14:section name="Von der Forschungsperspektive zum -stil" id="{8C39003D-54E7-486A-971C-CC4A17E83A91}">
          <p14:sldIdLst>
            <p14:sldId id="282"/>
            <p14:sldId id="283"/>
            <p14:sldId id="284"/>
            <p14:sldId id="285"/>
          </p14:sldIdLst>
        </p14:section>
        <p14:section name="Forschungsprozesse im Überblick" id="{86C2EED4-5AFA-43A9-AC2B-CADC1B102B4D}">
          <p14:sldIdLst>
            <p14:sldId id="294"/>
            <p14:sldId id="295"/>
          </p14:sldIdLst>
        </p14:section>
        <p14:section name="Die EXPLORATIVE Untersuchung" id="{6C350DE1-1BB1-4F78-9D78-DDF602F2E2D9}">
          <p14:sldIdLst>
            <p14:sldId id="296"/>
            <p14:sldId id="297"/>
            <p14:sldId id="298"/>
            <p14:sldId id="301"/>
            <p14:sldId id="302"/>
            <p14:sldId id="303"/>
            <p14:sldId id="354"/>
            <p14:sldId id="355"/>
            <p14:sldId id="305"/>
          </p14:sldIdLst>
        </p14:section>
        <p14:section name="Die EXPLANATIVE Untersuchung" id="{93907358-BFD6-4382-9E7A-61E90AFB3049}">
          <p14:sldIdLst>
            <p14:sldId id="344"/>
            <p14:sldId id="307"/>
            <p14:sldId id="308"/>
            <p14:sldId id="357"/>
            <p14:sldId id="359"/>
          </p14:sldIdLst>
        </p14:section>
        <p14:section name="Die DESKRIPTIVE Untersuchung" id="{DE7CD566-44B5-4D6D-8A9E-6B5FE17DDE6D}">
          <p14:sldIdLst>
            <p14:sldId id="345"/>
            <p14:sldId id="311"/>
            <p14:sldId id="312"/>
            <p14:sldId id="360"/>
            <p14:sldId id="362"/>
            <p14:sldId id="361"/>
          </p14:sldIdLst>
        </p14:section>
        <p14:section name="Die Forschungsplanung" id="{6A7B4CDA-2A02-443B-A968-17B9809ECDE4}">
          <p14:sldIdLst>
            <p14:sldId id="313"/>
            <p14:sldId id="314"/>
            <p14:sldId id="370"/>
            <p14:sldId id="315"/>
            <p14:sldId id="316"/>
            <p14:sldId id="317"/>
            <p14:sldId id="318"/>
            <p14:sldId id="325"/>
            <p14:sldId id="368"/>
            <p14:sldId id="326"/>
            <p14:sldId id="371"/>
            <p14:sldId id="327"/>
            <p14:sldId id="329"/>
            <p14:sldId id="330"/>
            <p14:sldId id="331"/>
            <p14:sldId id="332"/>
            <p14:sldId id="369"/>
            <p14:sldId id="333"/>
          </p14:sldIdLst>
        </p14:section>
        <p14:section name="Ausblick" id="{71894687-2A86-4CA3-80C5-02E2BD6E2D42}">
          <p14:sldIdLst>
            <p14:sldId id="4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F79646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62" autoAdjust="0"/>
    <p:restoredTop sz="79953" autoAdjust="0"/>
  </p:normalViewPr>
  <p:slideViewPr>
    <p:cSldViewPr snapToObjects="1">
      <p:cViewPr varScale="1">
        <p:scale>
          <a:sx n="89" d="100"/>
          <a:sy n="89" d="100"/>
        </p:scale>
        <p:origin x="90" y="3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1758" y="-25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6AFD2-3E6A-49B2-900B-47512058B02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6796AFD-368E-4E5E-914C-E4E7B4EA05F3}">
      <dgm:prSet phldrT="[Text]" custT="1"/>
      <dgm:spPr/>
      <dgm:t>
        <a:bodyPr/>
        <a:lstStyle/>
        <a:p>
          <a:r>
            <a:rPr lang="de-AT" sz="1600" dirty="0"/>
            <a:t>Frage- </a:t>
          </a:r>
          <a:br>
            <a:rPr lang="de-AT" sz="1600" dirty="0"/>
          </a:br>
          <a:r>
            <a:rPr lang="de-AT" sz="1600" dirty="0"/>
            <a:t>bzw. Hypothesen-bildung</a:t>
          </a:r>
        </a:p>
      </dgm:t>
    </dgm:pt>
    <dgm:pt modelId="{D753934C-4650-4239-B81E-53075E717499}" type="parTrans" cxnId="{027A2749-C6C1-4154-8299-6D46873A4A25}">
      <dgm:prSet/>
      <dgm:spPr/>
      <dgm:t>
        <a:bodyPr/>
        <a:lstStyle/>
        <a:p>
          <a:endParaRPr lang="de-AT" sz="4400"/>
        </a:p>
      </dgm:t>
    </dgm:pt>
    <dgm:pt modelId="{431FCBC0-786F-4563-A733-AB0BE8E0F320}" type="sibTrans" cxnId="{027A2749-C6C1-4154-8299-6D46873A4A25}">
      <dgm:prSet/>
      <dgm:spPr/>
      <dgm:t>
        <a:bodyPr/>
        <a:lstStyle/>
        <a:p>
          <a:endParaRPr lang="de-AT" sz="4400"/>
        </a:p>
      </dgm:t>
    </dgm:pt>
    <dgm:pt modelId="{513E2C3E-C150-4758-AAD5-56966104868E}">
      <dgm:prSet phldrT="[Text]" custT="1"/>
      <dgm:spPr/>
      <dgm:t>
        <a:bodyPr/>
        <a:lstStyle/>
        <a:p>
          <a:r>
            <a:rPr lang="de-AT" sz="1600" dirty="0"/>
            <a:t>Operationalisierung</a:t>
          </a:r>
          <a:br>
            <a:rPr lang="de-AT" sz="1600" dirty="0"/>
          </a:br>
          <a:r>
            <a:rPr lang="de-AT" sz="1600" dirty="0"/>
            <a:t>Planung</a:t>
          </a:r>
        </a:p>
      </dgm:t>
    </dgm:pt>
    <dgm:pt modelId="{C70B6ADF-2387-42E6-926B-16C46C7F3012}" type="parTrans" cxnId="{4509A732-3EAC-4117-9705-ED3DB7FB4EB0}">
      <dgm:prSet/>
      <dgm:spPr/>
      <dgm:t>
        <a:bodyPr/>
        <a:lstStyle/>
        <a:p>
          <a:endParaRPr lang="de-AT" sz="4400"/>
        </a:p>
      </dgm:t>
    </dgm:pt>
    <dgm:pt modelId="{67D5DBA7-4F4F-4B91-9B3B-87770FA71CF5}" type="sibTrans" cxnId="{4509A732-3EAC-4117-9705-ED3DB7FB4EB0}">
      <dgm:prSet/>
      <dgm:spPr/>
      <dgm:t>
        <a:bodyPr/>
        <a:lstStyle/>
        <a:p>
          <a:endParaRPr lang="de-AT" sz="4400"/>
        </a:p>
      </dgm:t>
    </dgm:pt>
    <dgm:pt modelId="{1A066FC5-CC5B-4FBF-8ACE-29E0E1EA1C6F}">
      <dgm:prSet phldrT="[Text]" custT="1"/>
      <dgm:spPr/>
      <dgm:t>
        <a:bodyPr/>
        <a:lstStyle/>
        <a:p>
          <a:r>
            <a:rPr lang="de-AT" sz="1600" dirty="0"/>
            <a:t>Datenerhebung</a:t>
          </a:r>
        </a:p>
      </dgm:t>
    </dgm:pt>
    <dgm:pt modelId="{0037478C-80B6-46A6-8BF3-268BC3B73FF6}" type="parTrans" cxnId="{4A6D9310-8183-4DEF-83B2-902BDFD9A8A0}">
      <dgm:prSet/>
      <dgm:spPr/>
      <dgm:t>
        <a:bodyPr/>
        <a:lstStyle/>
        <a:p>
          <a:endParaRPr lang="de-AT" sz="4400"/>
        </a:p>
      </dgm:t>
    </dgm:pt>
    <dgm:pt modelId="{4FEBB5F8-D225-4844-9432-3611F03AE1ED}" type="sibTrans" cxnId="{4A6D9310-8183-4DEF-83B2-902BDFD9A8A0}">
      <dgm:prSet/>
      <dgm:spPr/>
      <dgm:t>
        <a:bodyPr/>
        <a:lstStyle/>
        <a:p>
          <a:endParaRPr lang="de-AT" sz="4400"/>
        </a:p>
      </dgm:t>
    </dgm:pt>
    <dgm:pt modelId="{8A9DBDC5-FA2C-41D3-9AF9-D2AD7461A209}">
      <dgm:prSet phldrT="[Text]" custT="1"/>
      <dgm:spPr/>
      <dgm:t>
        <a:bodyPr/>
        <a:lstStyle/>
        <a:p>
          <a:r>
            <a:rPr lang="de-AT" sz="1600" dirty="0"/>
            <a:t>Publikation</a:t>
          </a:r>
          <a:br>
            <a:rPr lang="de-AT" sz="1600" dirty="0"/>
          </a:br>
          <a:r>
            <a:rPr lang="de-AT" sz="1100" dirty="0"/>
            <a:t>(Methode, Theorie, Hypothese)</a:t>
          </a:r>
        </a:p>
      </dgm:t>
    </dgm:pt>
    <dgm:pt modelId="{5F6116BA-AD2D-46EF-BA5F-3C572F11212B}" type="parTrans" cxnId="{207F6B8E-2425-46FF-9CA9-DA3619FA4C82}">
      <dgm:prSet/>
      <dgm:spPr/>
      <dgm:t>
        <a:bodyPr/>
        <a:lstStyle/>
        <a:p>
          <a:endParaRPr lang="de-AT" sz="4400"/>
        </a:p>
      </dgm:t>
    </dgm:pt>
    <dgm:pt modelId="{51E5682B-B44B-4646-B0F0-437681CD4E44}" type="sibTrans" cxnId="{207F6B8E-2425-46FF-9CA9-DA3619FA4C82}">
      <dgm:prSet/>
      <dgm:spPr/>
      <dgm:t>
        <a:bodyPr/>
        <a:lstStyle/>
        <a:p>
          <a:endParaRPr lang="de-AT" sz="4400"/>
        </a:p>
      </dgm:t>
    </dgm:pt>
    <dgm:pt modelId="{A7886854-3359-4263-ADB3-D0A4ED772A61}">
      <dgm:prSet phldrT="[Text]" custT="1"/>
      <dgm:spPr/>
      <dgm:t>
        <a:bodyPr/>
        <a:lstStyle/>
        <a:p>
          <a:r>
            <a:rPr lang="de-AT" sz="1600" dirty="0"/>
            <a:t>Exploration</a:t>
          </a:r>
        </a:p>
      </dgm:t>
    </dgm:pt>
    <dgm:pt modelId="{E25AEC62-A601-4187-902D-427601F362D7}" type="parTrans" cxnId="{9D7020FF-7049-4236-BBFB-10A2A0C15DC7}">
      <dgm:prSet/>
      <dgm:spPr/>
      <dgm:t>
        <a:bodyPr/>
        <a:lstStyle/>
        <a:p>
          <a:endParaRPr lang="de-AT" sz="4400"/>
        </a:p>
      </dgm:t>
    </dgm:pt>
    <dgm:pt modelId="{1B71F593-1B6A-4988-9A39-92F801368D6E}" type="sibTrans" cxnId="{9D7020FF-7049-4236-BBFB-10A2A0C15DC7}">
      <dgm:prSet/>
      <dgm:spPr/>
      <dgm:t>
        <a:bodyPr/>
        <a:lstStyle/>
        <a:p>
          <a:endParaRPr lang="de-AT" sz="4400"/>
        </a:p>
      </dgm:t>
    </dgm:pt>
    <dgm:pt modelId="{96F23D7F-C695-4878-BEE5-F7659E82B3EE}">
      <dgm:prSet phldrT="[Text]" custT="1"/>
      <dgm:spPr/>
      <dgm:t>
        <a:bodyPr/>
        <a:lstStyle/>
        <a:p>
          <a:r>
            <a:rPr lang="de-AT" sz="1600" dirty="0"/>
            <a:t>Datenanalyse Interpretation</a:t>
          </a:r>
          <a:br>
            <a:rPr lang="de-AT" sz="1600" dirty="0"/>
          </a:br>
          <a:r>
            <a:rPr lang="de-AT" sz="1600" dirty="0"/>
            <a:t>krit. Überprüfen</a:t>
          </a:r>
        </a:p>
      </dgm:t>
    </dgm:pt>
    <dgm:pt modelId="{E3FA32B5-A548-45CC-856C-8E51A1B7A047}" type="parTrans" cxnId="{1E72E253-EDE1-4163-A6E1-98ED81ACC9D5}">
      <dgm:prSet/>
      <dgm:spPr/>
      <dgm:t>
        <a:bodyPr/>
        <a:lstStyle/>
        <a:p>
          <a:endParaRPr lang="de-AT" sz="4400"/>
        </a:p>
      </dgm:t>
    </dgm:pt>
    <dgm:pt modelId="{F3ED49BE-A4C0-4671-B186-52098804BF7E}" type="sibTrans" cxnId="{1E72E253-EDE1-4163-A6E1-98ED81ACC9D5}">
      <dgm:prSet/>
      <dgm:spPr/>
      <dgm:t>
        <a:bodyPr/>
        <a:lstStyle/>
        <a:p>
          <a:endParaRPr lang="de-AT" sz="4400"/>
        </a:p>
      </dgm:t>
    </dgm:pt>
    <dgm:pt modelId="{F0FDB828-927F-4384-B153-86F916E877BA}">
      <dgm:prSet phldrT="[Text]" custT="1"/>
      <dgm:spPr/>
      <dgm:t>
        <a:bodyPr/>
        <a:lstStyle/>
        <a:p>
          <a:r>
            <a:rPr lang="de-AT" sz="1600" dirty="0"/>
            <a:t>Interesse</a:t>
          </a:r>
        </a:p>
      </dgm:t>
    </dgm:pt>
    <dgm:pt modelId="{61F7E747-C01A-464F-B3EF-F543DEE964D9}" type="parTrans" cxnId="{13AF00EB-CA79-454F-8AED-0171F2BD0264}">
      <dgm:prSet/>
      <dgm:spPr/>
      <dgm:t>
        <a:bodyPr/>
        <a:lstStyle/>
        <a:p>
          <a:endParaRPr lang="de-AT"/>
        </a:p>
      </dgm:t>
    </dgm:pt>
    <dgm:pt modelId="{E8A2E31C-CA35-4DEA-8FA2-BFC6605321A1}" type="sibTrans" cxnId="{13AF00EB-CA79-454F-8AED-0171F2BD0264}">
      <dgm:prSet/>
      <dgm:spPr/>
      <dgm:t>
        <a:bodyPr/>
        <a:lstStyle/>
        <a:p>
          <a:endParaRPr lang="de-AT"/>
        </a:p>
      </dgm:t>
    </dgm:pt>
    <dgm:pt modelId="{D09FE444-59A9-4633-9F10-BD3AFECA4E39}" type="pres">
      <dgm:prSet presAssocID="{7B46AFD2-3E6A-49B2-900B-47512058B02E}" presName="cycle" presStyleCnt="0">
        <dgm:presLayoutVars>
          <dgm:dir/>
          <dgm:resizeHandles val="exact"/>
        </dgm:presLayoutVars>
      </dgm:prSet>
      <dgm:spPr/>
    </dgm:pt>
    <dgm:pt modelId="{4C10C54B-4A95-4A52-AB62-F3615ABB0126}" type="pres">
      <dgm:prSet presAssocID="{86796AFD-368E-4E5E-914C-E4E7B4EA05F3}" presName="dummy" presStyleCnt="0"/>
      <dgm:spPr/>
    </dgm:pt>
    <dgm:pt modelId="{EEDFFAB2-E901-4211-8673-12FEF424BEEF}" type="pres">
      <dgm:prSet presAssocID="{86796AFD-368E-4E5E-914C-E4E7B4EA05F3}" presName="node" presStyleLbl="revTx" presStyleIdx="0" presStyleCnt="7" custScaleX="137882">
        <dgm:presLayoutVars>
          <dgm:bulletEnabled val="1"/>
        </dgm:presLayoutVars>
      </dgm:prSet>
      <dgm:spPr/>
    </dgm:pt>
    <dgm:pt modelId="{94B094D0-B626-4ED6-A6D9-1422C8C152AE}" type="pres">
      <dgm:prSet presAssocID="{431FCBC0-786F-4563-A733-AB0BE8E0F320}" presName="sibTrans" presStyleLbl="node1" presStyleIdx="0" presStyleCnt="7"/>
      <dgm:spPr/>
    </dgm:pt>
    <dgm:pt modelId="{B1044180-C790-49F3-947A-52859F3802B7}" type="pres">
      <dgm:prSet presAssocID="{513E2C3E-C150-4758-AAD5-56966104868E}" presName="dummy" presStyleCnt="0"/>
      <dgm:spPr/>
    </dgm:pt>
    <dgm:pt modelId="{ABADCA13-7093-470E-855C-63259F8E75C7}" type="pres">
      <dgm:prSet presAssocID="{513E2C3E-C150-4758-AAD5-56966104868E}" presName="node" presStyleLbl="revTx" presStyleIdx="1" presStyleCnt="7" custScaleX="216077">
        <dgm:presLayoutVars>
          <dgm:bulletEnabled val="1"/>
        </dgm:presLayoutVars>
      </dgm:prSet>
      <dgm:spPr/>
    </dgm:pt>
    <dgm:pt modelId="{194E1ED9-E7BB-43B9-8A76-0E011B8067B1}" type="pres">
      <dgm:prSet presAssocID="{67D5DBA7-4F4F-4B91-9B3B-87770FA71CF5}" presName="sibTrans" presStyleLbl="node1" presStyleIdx="1" presStyleCnt="7"/>
      <dgm:spPr/>
    </dgm:pt>
    <dgm:pt modelId="{7560A758-9422-4E6A-983E-48036F69D97D}" type="pres">
      <dgm:prSet presAssocID="{1A066FC5-CC5B-4FBF-8ACE-29E0E1EA1C6F}" presName="dummy" presStyleCnt="0"/>
      <dgm:spPr/>
    </dgm:pt>
    <dgm:pt modelId="{2734C54B-8B97-4E88-8226-CDDB87DB4D67}" type="pres">
      <dgm:prSet presAssocID="{1A066FC5-CC5B-4FBF-8ACE-29E0E1EA1C6F}" presName="node" presStyleLbl="revTx" presStyleIdx="2" presStyleCnt="7" custScaleX="150675" custScaleY="46196">
        <dgm:presLayoutVars>
          <dgm:bulletEnabled val="1"/>
        </dgm:presLayoutVars>
      </dgm:prSet>
      <dgm:spPr/>
    </dgm:pt>
    <dgm:pt modelId="{CE1A3F16-3BB3-42A0-BE7B-500535A9F7F9}" type="pres">
      <dgm:prSet presAssocID="{4FEBB5F8-D225-4844-9432-3611F03AE1ED}" presName="sibTrans" presStyleLbl="node1" presStyleIdx="2" presStyleCnt="7"/>
      <dgm:spPr/>
    </dgm:pt>
    <dgm:pt modelId="{127D4A88-5177-48B0-97A3-9529581691F2}" type="pres">
      <dgm:prSet presAssocID="{96F23D7F-C695-4878-BEE5-F7659E82B3EE}" presName="dummy" presStyleCnt="0"/>
      <dgm:spPr/>
    </dgm:pt>
    <dgm:pt modelId="{DA4B4412-75CA-4625-9AC7-43985279EFDF}" type="pres">
      <dgm:prSet presAssocID="{96F23D7F-C695-4878-BEE5-F7659E82B3EE}" presName="node" presStyleLbl="revTx" presStyleIdx="3" presStyleCnt="7" custScaleX="171058">
        <dgm:presLayoutVars>
          <dgm:bulletEnabled val="1"/>
        </dgm:presLayoutVars>
      </dgm:prSet>
      <dgm:spPr/>
    </dgm:pt>
    <dgm:pt modelId="{5B6DFF19-ADDE-4A12-9860-090F91ECAE71}" type="pres">
      <dgm:prSet presAssocID="{F3ED49BE-A4C0-4671-B186-52098804BF7E}" presName="sibTrans" presStyleLbl="node1" presStyleIdx="3" presStyleCnt="7"/>
      <dgm:spPr/>
    </dgm:pt>
    <dgm:pt modelId="{3156962C-6FDE-44A3-99D0-EA9256DA8D62}" type="pres">
      <dgm:prSet presAssocID="{8A9DBDC5-FA2C-41D3-9AF9-D2AD7461A209}" presName="dummy" presStyleCnt="0"/>
      <dgm:spPr/>
    </dgm:pt>
    <dgm:pt modelId="{B33E7C25-A049-425A-A655-E604AEBE2995}" type="pres">
      <dgm:prSet presAssocID="{8A9DBDC5-FA2C-41D3-9AF9-D2AD7461A209}" presName="node" presStyleLbl="revTx" presStyleIdx="4" presStyleCnt="7" custScaleX="226038">
        <dgm:presLayoutVars>
          <dgm:bulletEnabled val="1"/>
        </dgm:presLayoutVars>
      </dgm:prSet>
      <dgm:spPr/>
    </dgm:pt>
    <dgm:pt modelId="{761FAD49-735D-4611-86D8-3AAFB9B3E7BC}" type="pres">
      <dgm:prSet presAssocID="{51E5682B-B44B-4646-B0F0-437681CD4E44}" presName="sibTrans" presStyleLbl="node1" presStyleIdx="4" presStyleCnt="7"/>
      <dgm:spPr/>
    </dgm:pt>
    <dgm:pt modelId="{CA242080-EFF6-4901-BD2D-6615A4B7A8D0}" type="pres">
      <dgm:prSet presAssocID="{F0FDB828-927F-4384-B153-86F916E877BA}" presName="dummy" presStyleCnt="0"/>
      <dgm:spPr/>
    </dgm:pt>
    <dgm:pt modelId="{58EA8481-ACE4-49B1-9BC5-77D21BA9E37E}" type="pres">
      <dgm:prSet presAssocID="{F0FDB828-927F-4384-B153-86F916E877BA}" presName="node" presStyleLbl="revTx" presStyleIdx="5" presStyleCnt="7">
        <dgm:presLayoutVars>
          <dgm:bulletEnabled val="1"/>
        </dgm:presLayoutVars>
      </dgm:prSet>
      <dgm:spPr/>
    </dgm:pt>
    <dgm:pt modelId="{CF8BC508-DE19-4CF3-8C38-D1842957EEC4}" type="pres">
      <dgm:prSet presAssocID="{E8A2E31C-CA35-4DEA-8FA2-BFC6605321A1}" presName="sibTrans" presStyleLbl="node1" presStyleIdx="5" presStyleCnt="7"/>
      <dgm:spPr/>
    </dgm:pt>
    <dgm:pt modelId="{86CB97B3-8164-4776-989F-948F43C2B25D}" type="pres">
      <dgm:prSet presAssocID="{A7886854-3359-4263-ADB3-D0A4ED772A61}" presName="dummy" presStyleCnt="0"/>
      <dgm:spPr/>
    </dgm:pt>
    <dgm:pt modelId="{E52B1DC0-3859-443C-BE3E-48404A35B52A}" type="pres">
      <dgm:prSet presAssocID="{A7886854-3359-4263-ADB3-D0A4ED772A61}" presName="node" presStyleLbl="revTx" presStyleIdx="6" presStyleCnt="7" custScaleX="139548">
        <dgm:presLayoutVars>
          <dgm:bulletEnabled val="1"/>
        </dgm:presLayoutVars>
      </dgm:prSet>
      <dgm:spPr/>
    </dgm:pt>
    <dgm:pt modelId="{A46843FD-AA30-48D5-B439-32D0EABAD96C}" type="pres">
      <dgm:prSet presAssocID="{1B71F593-1B6A-4988-9A39-92F801368D6E}" presName="sibTrans" presStyleLbl="node1" presStyleIdx="6" presStyleCnt="7"/>
      <dgm:spPr/>
    </dgm:pt>
  </dgm:ptLst>
  <dgm:cxnLst>
    <dgm:cxn modelId="{096B4A02-BFFB-4D68-8F7E-0B41551978E3}" type="presOf" srcId="{67D5DBA7-4F4F-4B91-9B3B-87770FA71CF5}" destId="{194E1ED9-E7BB-43B9-8A76-0E011B8067B1}" srcOrd="0" destOrd="0" presId="urn:microsoft.com/office/officeart/2005/8/layout/cycle1"/>
    <dgm:cxn modelId="{2321E503-9EE6-440A-B888-490179C66424}" type="presOf" srcId="{1A066FC5-CC5B-4FBF-8ACE-29E0E1EA1C6F}" destId="{2734C54B-8B97-4E88-8226-CDDB87DB4D67}" srcOrd="0" destOrd="0" presId="urn:microsoft.com/office/officeart/2005/8/layout/cycle1"/>
    <dgm:cxn modelId="{99BF4C0B-3F72-4656-B71D-43C3957D2D2B}" type="presOf" srcId="{96F23D7F-C695-4878-BEE5-F7659E82B3EE}" destId="{DA4B4412-75CA-4625-9AC7-43985279EFDF}" srcOrd="0" destOrd="0" presId="urn:microsoft.com/office/officeart/2005/8/layout/cycle1"/>
    <dgm:cxn modelId="{EE2DDE0B-790B-4F91-BFE1-750B0EC79026}" type="presOf" srcId="{F0FDB828-927F-4384-B153-86F916E877BA}" destId="{58EA8481-ACE4-49B1-9BC5-77D21BA9E37E}" srcOrd="0" destOrd="0" presId="urn:microsoft.com/office/officeart/2005/8/layout/cycle1"/>
    <dgm:cxn modelId="{4A6D9310-8183-4DEF-83B2-902BDFD9A8A0}" srcId="{7B46AFD2-3E6A-49B2-900B-47512058B02E}" destId="{1A066FC5-CC5B-4FBF-8ACE-29E0E1EA1C6F}" srcOrd="2" destOrd="0" parTransId="{0037478C-80B6-46A6-8BF3-268BC3B73FF6}" sibTransId="{4FEBB5F8-D225-4844-9432-3611F03AE1ED}"/>
    <dgm:cxn modelId="{026F271D-FBA2-431A-9260-1FC306EB0DC4}" type="presOf" srcId="{F3ED49BE-A4C0-4671-B186-52098804BF7E}" destId="{5B6DFF19-ADDE-4A12-9860-090F91ECAE71}" srcOrd="0" destOrd="0" presId="urn:microsoft.com/office/officeart/2005/8/layout/cycle1"/>
    <dgm:cxn modelId="{2F018B2F-61F4-4EA7-B626-27844423ADC7}" type="presOf" srcId="{7B46AFD2-3E6A-49B2-900B-47512058B02E}" destId="{D09FE444-59A9-4633-9F10-BD3AFECA4E39}" srcOrd="0" destOrd="0" presId="urn:microsoft.com/office/officeart/2005/8/layout/cycle1"/>
    <dgm:cxn modelId="{4509A732-3EAC-4117-9705-ED3DB7FB4EB0}" srcId="{7B46AFD2-3E6A-49B2-900B-47512058B02E}" destId="{513E2C3E-C150-4758-AAD5-56966104868E}" srcOrd="1" destOrd="0" parTransId="{C70B6ADF-2387-42E6-926B-16C46C7F3012}" sibTransId="{67D5DBA7-4F4F-4B91-9B3B-87770FA71CF5}"/>
    <dgm:cxn modelId="{5C883C37-A91D-4A5E-842A-01519BB6509A}" type="presOf" srcId="{86796AFD-368E-4E5E-914C-E4E7B4EA05F3}" destId="{EEDFFAB2-E901-4211-8673-12FEF424BEEF}" srcOrd="0" destOrd="0" presId="urn:microsoft.com/office/officeart/2005/8/layout/cycle1"/>
    <dgm:cxn modelId="{6399DD39-1BD6-41EF-A842-66155AADF20B}" type="presOf" srcId="{51E5682B-B44B-4646-B0F0-437681CD4E44}" destId="{761FAD49-735D-4611-86D8-3AAFB9B3E7BC}" srcOrd="0" destOrd="0" presId="urn:microsoft.com/office/officeart/2005/8/layout/cycle1"/>
    <dgm:cxn modelId="{027A2749-C6C1-4154-8299-6D46873A4A25}" srcId="{7B46AFD2-3E6A-49B2-900B-47512058B02E}" destId="{86796AFD-368E-4E5E-914C-E4E7B4EA05F3}" srcOrd="0" destOrd="0" parTransId="{D753934C-4650-4239-B81E-53075E717499}" sibTransId="{431FCBC0-786F-4563-A733-AB0BE8E0F320}"/>
    <dgm:cxn modelId="{5AFFA372-893F-44CC-8BC0-A374DD30F1E8}" type="presOf" srcId="{431FCBC0-786F-4563-A733-AB0BE8E0F320}" destId="{94B094D0-B626-4ED6-A6D9-1422C8C152AE}" srcOrd="0" destOrd="0" presId="urn:microsoft.com/office/officeart/2005/8/layout/cycle1"/>
    <dgm:cxn modelId="{1E72E253-EDE1-4163-A6E1-98ED81ACC9D5}" srcId="{7B46AFD2-3E6A-49B2-900B-47512058B02E}" destId="{96F23D7F-C695-4878-BEE5-F7659E82B3EE}" srcOrd="3" destOrd="0" parTransId="{E3FA32B5-A548-45CC-856C-8E51A1B7A047}" sibTransId="{F3ED49BE-A4C0-4671-B186-52098804BF7E}"/>
    <dgm:cxn modelId="{38283383-BA9C-41E6-AF4B-2AB97CAD06ED}" type="presOf" srcId="{E8A2E31C-CA35-4DEA-8FA2-BFC6605321A1}" destId="{CF8BC508-DE19-4CF3-8C38-D1842957EEC4}" srcOrd="0" destOrd="0" presId="urn:microsoft.com/office/officeart/2005/8/layout/cycle1"/>
    <dgm:cxn modelId="{207F6B8E-2425-46FF-9CA9-DA3619FA4C82}" srcId="{7B46AFD2-3E6A-49B2-900B-47512058B02E}" destId="{8A9DBDC5-FA2C-41D3-9AF9-D2AD7461A209}" srcOrd="4" destOrd="0" parTransId="{5F6116BA-AD2D-46EF-BA5F-3C572F11212B}" sibTransId="{51E5682B-B44B-4646-B0F0-437681CD4E44}"/>
    <dgm:cxn modelId="{BC2145B3-8DA6-4B89-82C4-70B1CE9564EF}" type="presOf" srcId="{8A9DBDC5-FA2C-41D3-9AF9-D2AD7461A209}" destId="{B33E7C25-A049-425A-A655-E604AEBE2995}" srcOrd="0" destOrd="0" presId="urn:microsoft.com/office/officeart/2005/8/layout/cycle1"/>
    <dgm:cxn modelId="{FC22B3C5-2245-4A90-80BE-7668EB85DA90}" type="presOf" srcId="{513E2C3E-C150-4758-AAD5-56966104868E}" destId="{ABADCA13-7093-470E-855C-63259F8E75C7}" srcOrd="0" destOrd="0" presId="urn:microsoft.com/office/officeart/2005/8/layout/cycle1"/>
    <dgm:cxn modelId="{13AF00EB-CA79-454F-8AED-0171F2BD0264}" srcId="{7B46AFD2-3E6A-49B2-900B-47512058B02E}" destId="{F0FDB828-927F-4384-B153-86F916E877BA}" srcOrd="5" destOrd="0" parTransId="{61F7E747-C01A-464F-B3EF-F543DEE964D9}" sibTransId="{E8A2E31C-CA35-4DEA-8FA2-BFC6605321A1}"/>
    <dgm:cxn modelId="{10CC14FB-C389-4C0E-B9DC-28FC898A692E}" type="presOf" srcId="{1B71F593-1B6A-4988-9A39-92F801368D6E}" destId="{A46843FD-AA30-48D5-B439-32D0EABAD96C}" srcOrd="0" destOrd="0" presId="urn:microsoft.com/office/officeart/2005/8/layout/cycle1"/>
    <dgm:cxn modelId="{6A0C7EFE-ACF6-4A88-ACEA-15B12F856B39}" type="presOf" srcId="{4FEBB5F8-D225-4844-9432-3611F03AE1ED}" destId="{CE1A3F16-3BB3-42A0-BE7B-500535A9F7F9}" srcOrd="0" destOrd="0" presId="urn:microsoft.com/office/officeart/2005/8/layout/cycle1"/>
    <dgm:cxn modelId="{9D7020FF-7049-4236-BBFB-10A2A0C15DC7}" srcId="{7B46AFD2-3E6A-49B2-900B-47512058B02E}" destId="{A7886854-3359-4263-ADB3-D0A4ED772A61}" srcOrd="6" destOrd="0" parTransId="{E25AEC62-A601-4187-902D-427601F362D7}" sibTransId="{1B71F593-1B6A-4988-9A39-92F801368D6E}"/>
    <dgm:cxn modelId="{9330B5FF-1153-4433-B7B9-2DFA2818B602}" type="presOf" srcId="{A7886854-3359-4263-ADB3-D0A4ED772A61}" destId="{E52B1DC0-3859-443C-BE3E-48404A35B52A}" srcOrd="0" destOrd="0" presId="urn:microsoft.com/office/officeart/2005/8/layout/cycle1"/>
    <dgm:cxn modelId="{23766619-A372-40D5-BE00-E3793FB911AB}" type="presParOf" srcId="{D09FE444-59A9-4633-9F10-BD3AFECA4E39}" destId="{4C10C54B-4A95-4A52-AB62-F3615ABB0126}" srcOrd="0" destOrd="0" presId="urn:microsoft.com/office/officeart/2005/8/layout/cycle1"/>
    <dgm:cxn modelId="{1F60404E-090C-42E3-979B-0DEDF279A8ED}" type="presParOf" srcId="{D09FE444-59A9-4633-9F10-BD3AFECA4E39}" destId="{EEDFFAB2-E901-4211-8673-12FEF424BEEF}" srcOrd="1" destOrd="0" presId="urn:microsoft.com/office/officeart/2005/8/layout/cycle1"/>
    <dgm:cxn modelId="{29C4B6D0-0DA3-40D6-9920-8268E4499C15}" type="presParOf" srcId="{D09FE444-59A9-4633-9F10-BD3AFECA4E39}" destId="{94B094D0-B626-4ED6-A6D9-1422C8C152AE}" srcOrd="2" destOrd="0" presId="urn:microsoft.com/office/officeart/2005/8/layout/cycle1"/>
    <dgm:cxn modelId="{F5241CF9-20F0-400F-9D04-4A47F0D39456}" type="presParOf" srcId="{D09FE444-59A9-4633-9F10-BD3AFECA4E39}" destId="{B1044180-C790-49F3-947A-52859F3802B7}" srcOrd="3" destOrd="0" presId="urn:microsoft.com/office/officeart/2005/8/layout/cycle1"/>
    <dgm:cxn modelId="{C5AD6D5C-2A73-4329-9FF4-237A89EC4DF2}" type="presParOf" srcId="{D09FE444-59A9-4633-9F10-BD3AFECA4E39}" destId="{ABADCA13-7093-470E-855C-63259F8E75C7}" srcOrd="4" destOrd="0" presId="urn:microsoft.com/office/officeart/2005/8/layout/cycle1"/>
    <dgm:cxn modelId="{FCAF3E64-08B8-4C45-AA7D-AFD9960495E0}" type="presParOf" srcId="{D09FE444-59A9-4633-9F10-BD3AFECA4E39}" destId="{194E1ED9-E7BB-43B9-8A76-0E011B8067B1}" srcOrd="5" destOrd="0" presId="urn:microsoft.com/office/officeart/2005/8/layout/cycle1"/>
    <dgm:cxn modelId="{5AAF35FB-39F4-40DB-A0EB-A85885696E9D}" type="presParOf" srcId="{D09FE444-59A9-4633-9F10-BD3AFECA4E39}" destId="{7560A758-9422-4E6A-983E-48036F69D97D}" srcOrd="6" destOrd="0" presId="urn:microsoft.com/office/officeart/2005/8/layout/cycle1"/>
    <dgm:cxn modelId="{6DCBBA92-C8BF-4C6F-A977-B837EB7857E4}" type="presParOf" srcId="{D09FE444-59A9-4633-9F10-BD3AFECA4E39}" destId="{2734C54B-8B97-4E88-8226-CDDB87DB4D67}" srcOrd="7" destOrd="0" presId="urn:microsoft.com/office/officeart/2005/8/layout/cycle1"/>
    <dgm:cxn modelId="{B565B6D8-6CDC-4422-A533-8B9E65CF8DB7}" type="presParOf" srcId="{D09FE444-59A9-4633-9F10-BD3AFECA4E39}" destId="{CE1A3F16-3BB3-42A0-BE7B-500535A9F7F9}" srcOrd="8" destOrd="0" presId="urn:microsoft.com/office/officeart/2005/8/layout/cycle1"/>
    <dgm:cxn modelId="{FBCAAD84-9830-4A88-A05E-24815AA2A5ED}" type="presParOf" srcId="{D09FE444-59A9-4633-9F10-BD3AFECA4E39}" destId="{127D4A88-5177-48B0-97A3-9529581691F2}" srcOrd="9" destOrd="0" presId="urn:microsoft.com/office/officeart/2005/8/layout/cycle1"/>
    <dgm:cxn modelId="{E6A0CE3E-0DFB-419D-B0B6-111F49D21695}" type="presParOf" srcId="{D09FE444-59A9-4633-9F10-BD3AFECA4E39}" destId="{DA4B4412-75CA-4625-9AC7-43985279EFDF}" srcOrd="10" destOrd="0" presId="urn:microsoft.com/office/officeart/2005/8/layout/cycle1"/>
    <dgm:cxn modelId="{5F4D582B-F69E-457D-806F-DF7C8867F9F2}" type="presParOf" srcId="{D09FE444-59A9-4633-9F10-BD3AFECA4E39}" destId="{5B6DFF19-ADDE-4A12-9860-090F91ECAE71}" srcOrd="11" destOrd="0" presId="urn:microsoft.com/office/officeart/2005/8/layout/cycle1"/>
    <dgm:cxn modelId="{DEC959AB-457A-4AAA-921D-45B7B4F7EC4D}" type="presParOf" srcId="{D09FE444-59A9-4633-9F10-BD3AFECA4E39}" destId="{3156962C-6FDE-44A3-99D0-EA9256DA8D62}" srcOrd="12" destOrd="0" presId="urn:microsoft.com/office/officeart/2005/8/layout/cycle1"/>
    <dgm:cxn modelId="{3BD30A3B-16E3-41EE-8DE8-C309D6734155}" type="presParOf" srcId="{D09FE444-59A9-4633-9F10-BD3AFECA4E39}" destId="{B33E7C25-A049-425A-A655-E604AEBE2995}" srcOrd="13" destOrd="0" presId="urn:microsoft.com/office/officeart/2005/8/layout/cycle1"/>
    <dgm:cxn modelId="{D4BA3B45-36CE-4E0C-8580-A64FABDDC70C}" type="presParOf" srcId="{D09FE444-59A9-4633-9F10-BD3AFECA4E39}" destId="{761FAD49-735D-4611-86D8-3AAFB9B3E7BC}" srcOrd="14" destOrd="0" presId="urn:microsoft.com/office/officeart/2005/8/layout/cycle1"/>
    <dgm:cxn modelId="{A3434FB5-74D9-491B-87E5-8C08E5D99ACB}" type="presParOf" srcId="{D09FE444-59A9-4633-9F10-BD3AFECA4E39}" destId="{CA242080-EFF6-4901-BD2D-6615A4B7A8D0}" srcOrd="15" destOrd="0" presId="urn:microsoft.com/office/officeart/2005/8/layout/cycle1"/>
    <dgm:cxn modelId="{8805E27E-7FC6-44CD-BCA5-96679020686E}" type="presParOf" srcId="{D09FE444-59A9-4633-9F10-BD3AFECA4E39}" destId="{58EA8481-ACE4-49B1-9BC5-77D21BA9E37E}" srcOrd="16" destOrd="0" presId="urn:microsoft.com/office/officeart/2005/8/layout/cycle1"/>
    <dgm:cxn modelId="{AF0821DD-A172-4AD9-ABC0-641BEC41675C}" type="presParOf" srcId="{D09FE444-59A9-4633-9F10-BD3AFECA4E39}" destId="{CF8BC508-DE19-4CF3-8C38-D1842957EEC4}" srcOrd="17" destOrd="0" presId="urn:microsoft.com/office/officeart/2005/8/layout/cycle1"/>
    <dgm:cxn modelId="{EE70E95A-2F6F-45CC-A67F-698F613F7A71}" type="presParOf" srcId="{D09FE444-59A9-4633-9F10-BD3AFECA4E39}" destId="{86CB97B3-8164-4776-989F-948F43C2B25D}" srcOrd="18" destOrd="0" presId="urn:microsoft.com/office/officeart/2005/8/layout/cycle1"/>
    <dgm:cxn modelId="{C6340319-B371-4355-964B-A5DDF2C6FFE1}" type="presParOf" srcId="{D09FE444-59A9-4633-9F10-BD3AFECA4E39}" destId="{E52B1DC0-3859-443C-BE3E-48404A35B52A}" srcOrd="19" destOrd="0" presId="urn:microsoft.com/office/officeart/2005/8/layout/cycle1"/>
    <dgm:cxn modelId="{23FF2023-E21E-4385-9B1A-911466C55FB4}" type="presParOf" srcId="{D09FE444-59A9-4633-9F10-BD3AFECA4E39}" destId="{A46843FD-AA30-48D5-B439-32D0EABAD96C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6AFD2-3E6A-49B2-900B-47512058B02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6796AFD-368E-4E5E-914C-E4E7B4EA05F3}">
      <dgm:prSet phldrT="[Text]" custT="1"/>
      <dgm:spPr/>
      <dgm:t>
        <a:bodyPr/>
        <a:lstStyle/>
        <a:p>
          <a:r>
            <a:rPr lang="de-AT" sz="1600" b="1" i="0" baseline="0" dirty="0"/>
            <a:t>Frage- </a:t>
          </a:r>
          <a:br>
            <a:rPr lang="de-AT" sz="1600" b="1" i="0" baseline="0" dirty="0"/>
          </a:br>
          <a:r>
            <a:rPr lang="de-AT" sz="1600" b="1" i="0" baseline="0" dirty="0"/>
            <a:t>bzw. Hypothesen-</a:t>
          </a:r>
          <a:br>
            <a:rPr lang="de-AT" sz="1600" b="1" i="0" baseline="0" dirty="0"/>
          </a:br>
          <a:r>
            <a:rPr lang="de-AT" sz="1600" b="1" i="0" baseline="0" dirty="0"/>
            <a:t>bildung</a:t>
          </a:r>
        </a:p>
      </dgm:t>
    </dgm:pt>
    <dgm:pt modelId="{D753934C-4650-4239-B81E-53075E717499}" type="parTrans" cxnId="{027A2749-C6C1-4154-8299-6D46873A4A25}">
      <dgm:prSet/>
      <dgm:spPr/>
      <dgm:t>
        <a:bodyPr/>
        <a:lstStyle/>
        <a:p>
          <a:endParaRPr lang="de-AT" sz="4400"/>
        </a:p>
      </dgm:t>
    </dgm:pt>
    <dgm:pt modelId="{431FCBC0-786F-4563-A733-AB0BE8E0F320}" type="sibTrans" cxnId="{027A2749-C6C1-4154-8299-6D46873A4A25}">
      <dgm:prSet/>
      <dgm:spPr/>
      <dgm:t>
        <a:bodyPr/>
        <a:lstStyle/>
        <a:p>
          <a:endParaRPr lang="de-AT" sz="4400"/>
        </a:p>
      </dgm:t>
    </dgm:pt>
    <dgm:pt modelId="{513E2C3E-C150-4758-AAD5-56966104868E}">
      <dgm:prSet phldrT="[Text]" custT="1"/>
      <dgm:spPr/>
      <dgm:t>
        <a:bodyPr/>
        <a:lstStyle/>
        <a:p>
          <a:r>
            <a:rPr lang="de-AT" sz="1600" dirty="0"/>
            <a:t>Operationali-</a:t>
          </a:r>
          <a:br>
            <a:rPr lang="de-AT" sz="1600" dirty="0"/>
          </a:br>
          <a:r>
            <a:rPr lang="de-AT" sz="1600" dirty="0"/>
            <a:t>sierung &amp;</a:t>
          </a:r>
          <a:br>
            <a:rPr lang="de-AT" sz="1600" dirty="0"/>
          </a:br>
          <a:r>
            <a:rPr lang="de-AT" sz="1600" dirty="0"/>
            <a:t>Planung</a:t>
          </a:r>
        </a:p>
      </dgm:t>
    </dgm:pt>
    <dgm:pt modelId="{C70B6ADF-2387-42E6-926B-16C46C7F3012}" type="parTrans" cxnId="{4509A732-3EAC-4117-9705-ED3DB7FB4EB0}">
      <dgm:prSet/>
      <dgm:spPr/>
      <dgm:t>
        <a:bodyPr/>
        <a:lstStyle/>
        <a:p>
          <a:endParaRPr lang="de-AT" sz="4400"/>
        </a:p>
      </dgm:t>
    </dgm:pt>
    <dgm:pt modelId="{67D5DBA7-4F4F-4B91-9B3B-87770FA71CF5}" type="sibTrans" cxnId="{4509A732-3EAC-4117-9705-ED3DB7FB4EB0}">
      <dgm:prSet/>
      <dgm:spPr/>
      <dgm:t>
        <a:bodyPr/>
        <a:lstStyle/>
        <a:p>
          <a:endParaRPr lang="de-AT" sz="4400"/>
        </a:p>
      </dgm:t>
    </dgm:pt>
    <dgm:pt modelId="{1A066FC5-CC5B-4FBF-8ACE-29E0E1EA1C6F}">
      <dgm:prSet phldrT="[Text]" custT="1"/>
      <dgm:spPr/>
      <dgm:t>
        <a:bodyPr/>
        <a:lstStyle/>
        <a:p>
          <a:r>
            <a:rPr lang="de-AT" sz="1600" dirty="0"/>
            <a:t>Datenerhebung</a:t>
          </a:r>
        </a:p>
      </dgm:t>
    </dgm:pt>
    <dgm:pt modelId="{0037478C-80B6-46A6-8BF3-268BC3B73FF6}" type="parTrans" cxnId="{4A6D9310-8183-4DEF-83B2-902BDFD9A8A0}">
      <dgm:prSet/>
      <dgm:spPr/>
      <dgm:t>
        <a:bodyPr/>
        <a:lstStyle/>
        <a:p>
          <a:endParaRPr lang="de-AT" sz="4400"/>
        </a:p>
      </dgm:t>
    </dgm:pt>
    <dgm:pt modelId="{4FEBB5F8-D225-4844-9432-3611F03AE1ED}" type="sibTrans" cxnId="{4A6D9310-8183-4DEF-83B2-902BDFD9A8A0}">
      <dgm:prSet/>
      <dgm:spPr/>
      <dgm:t>
        <a:bodyPr/>
        <a:lstStyle/>
        <a:p>
          <a:endParaRPr lang="de-AT" sz="4400"/>
        </a:p>
      </dgm:t>
    </dgm:pt>
    <dgm:pt modelId="{8A9DBDC5-FA2C-41D3-9AF9-D2AD7461A209}">
      <dgm:prSet phldrT="[Text]" custT="1"/>
      <dgm:spPr/>
      <dgm:t>
        <a:bodyPr/>
        <a:lstStyle/>
        <a:p>
          <a:r>
            <a:rPr lang="de-AT" sz="1600" b="1" i="0" baseline="0" dirty="0"/>
            <a:t>Publikation</a:t>
          </a:r>
          <a:br>
            <a:rPr lang="de-AT" sz="1600" b="1" i="0" baseline="0" dirty="0"/>
          </a:br>
          <a:r>
            <a:rPr lang="de-AT" sz="1200" b="1" i="0" baseline="0" dirty="0"/>
            <a:t>(Methode, </a:t>
          </a:r>
          <a:br>
            <a:rPr lang="de-AT" sz="1200" b="1" i="0" baseline="0" dirty="0"/>
          </a:br>
          <a:r>
            <a:rPr lang="de-AT" sz="1200" b="1" i="0" baseline="0" dirty="0"/>
            <a:t>Theorie, </a:t>
          </a:r>
          <a:br>
            <a:rPr lang="de-AT" sz="1200" b="1" i="0" baseline="0" dirty="0"/>
          </a:br>
          <a:r>
            <a:rPr lang="de-AT" sz="1200" b="1" i="0" baseline="0" dirty="0"/>
            <a:t>Hypothese)</a:t>
          </a:r>
        </a:p>
      </dgm:t>
    </dgm:pt>
    <dgm:pt modelId="{5F6116BA-AD2D-46EF-BA5F-3C572F11212B}" type="parTrans" cxnId="{207F6B8E-2425-46FF-9CA9-DA3619FA4C82}">
      <dgm:prSet/>
      <dgm:spPr/>
      <dgm:t>
        <a:bodyPr/>
        <a:lstStyle/>
        <a:p>
          <a:endParaRPr lang="de-AT" sz="4400"/>
        </a:p>
      </dgm:t>
    </dgm:pt>
    <dgm:pt modelId="{51E5682B-B44B-4646-B0F0-437681CD4E44}" type="sibTrans" cxnId="{207F6B8E-2425-46FF-9CA9-DA3619FA4C82}">
      <dgm:prSet/>
      <dgm:spPr/>
      <dgm:t>
        <a:bodyPr/>
        <a:lstStyle/>
        <a:p>
          <a:endParaRPr lang="de-AT" sz="4400"/>
        </a:p>
      </dgm:t>
    </dgm:pt>
    <dgm:pt modelId="{A7886854-3359-4263-ADB3-D0A4ED772A61}">
      <dgm:prSet phldrT="[Text]" custT="1"/>
      <dgm:spPr/>
      <dgm:t>
        <a:bodyPr/>
        <a:lstStyle/>
        <a:p>
          <a:r>
            <a:rPr lang="de-AT" sz="1600" dirty="0"/>
            <a:t>Exploration</a:t>
          </a:r>
        </a:p>
      </dgm:t>
    </dgm:pt>
    <dgm:pt modelId="{E25AEC62-A601-4187-902D-427601F362D7}" type="parTrans" cxnId="{9D7020FF-7049-4236-BBFB-10A2A0C15DC7}">
      <dgm:prSet/>
      <dgm:spPr/>
      <dgm:t>
        <a:bodyPr/>
        <a:lstStyle/>
        <a:p>
          <a:endParaRPr lang="de-AT" sz="4400"/>
        </a:p>
      </dgm:t>
    </dgm:pt>
    <dgm:pt modelId="{1B71F593-1B6A-4988-9A39-92F801368D6E}" type="sibTrans" cxnId="{9D7020FF-7049-4236-BBFB-10A2A0C15DC7}">
      <dgm:prSet/>
      <dgm:spPr/>
      <dgm:t>
        <a:bodyPr/>
        <a:lstStyle/>
        <a:p>
          <a:endParaRPr lang="de-AT" sz="4400"/>
        </a:p>
      </dgm:t>
    </dgm:pt>
    <dgm:pt modelId="{96F23D7F-C695-4878-BEE5-F7659E82B3EE}">
      <dgm:prSet phldrT="[Text]" custT="1"/>
      <dgm:spPr/>
      <dgm:t>
        <a:bodyPr/>
        <a:lstStyle/>
        <a:p>
          <a:r>
            <a:rPr lang="de-AT" sz="1600" dirty="0"/>
            <a:t>Datenanalyse Interpretation</a:t>
          </a:r>
          <a:br>
            <a:rPr lang="de-AT" sz="1600" dirty="0"/>
          </a:br>
          <a:r>
            <a:rPr lang="de-AT" sz="1600" dirty="0"/>
            <a:t>krit. Überprüfen</a:t>
          </a:r>
        </a:p>
      </dgm:t>
    </dgm:pt>
    <dgm:pt modelId="{E3FA32B5-A548-45CC-856C-8E51A1B7A047}" type="parTrans" cxnId="{1E72E253-EDE1-4163-A6E1-98ED81ACC9D5}">
      <dgm:prSet/>
      <dgm:spPr/>
      <dgm:t>
        <a:bodyPr/>
        <a:lstStyle/>
        <a:p>
          <a:endParaRPr lang="de-AT" sz="4400"/>
        </a:p>
      </dgm:t>
    </dgm:pt>
    <dgm:pt modelId="{F3ED49BE-A4C0-4671-B186-52098804BF7E}" type="sibTrans" cxnId="{1E72E253-EDE1-4163-A6E1-98ED81ACC9D5}">
      <dgm:prSet/>
      <dgm:spPr/>
      <dgm:t>
        <a:bodyPr/>
        <a:lstStyle/>
        <a:p>
          <a:endParaRPr lang="de-AT" sz="4400"/>
        </a:p>
      </dgm:t>
    </dgm:pt>
    <dgm:pt modelId="{F0FDB828-927F-4384-B153-86F916E877BA}">
      <dgm:prSet phldrT="[Text]" custT="1"/>
      <dgm:spPr/>
      <dgm:t>
        <a:bodyPr/>
        <a:lstStyle/>
        <a:p>
          <a:r>
            <a:rPr lang="de-AT" sz="1600" dirty="0"/>
            <a:t>Interesse</a:t>
          </a:r>
        </a:p>
      </dgm:t>
    </dgm:pt>
    <dgm:pt modelId="{61F7E747-C01A-464F-B3EF-F543DEE964D9}" type="parTrans" cxnId="{13AF00EB-CA79-454F-8AED-0171F2BD0264}">
      <dgm:prSet/>
      <dgm:spPr/>
      <dgm:t>
        <a:bodyPr/>
        <a:lstStyle/>
        <a:p>
          <a:endParaRPr lang="de-AT"/>
        </a:p>
      </dgm:t>
    </dgm:pt>
    <dgm:pt modelId="{E8A2E31C-CA35-4DEA-8FA2-BFC6605321A1}" type="sibTrans" cxnId="{13AF00EB-CA79-454F-8AED-0171F2BD0264}">
      <dgm:prSet/>
      <dgm:spPr/>
      <dgm:t>
        <a:bodyPr/>
        <a:lstStyle/>
        <a:p>
          <a:endParaRPr lang="de-AT"/>
        </a:p>
      </dgm:t>
    </dgm:pt>
    <dgm:pt modelId="{D09FE444-59A9-4633-9F10-BD3AFECA4E39}" type="pres">
      <dgm:prSet presAssocID="{7B46AFD2-3E6A-49B2-900B-47512058B02E}" presName="cycle" presStyleCnt="0">
        <dgm:presLayoutVars>
          <dgm:dir/>
          <dgm:resizeHandles val="exact"/>
        </dgm:presLayoutVars>
      </dgm:prSet>
      <dgm:spPr/>
    </dgm:pt>
    <dgm:pt modelId="{4C10C54B-4A95-4A52-AB62-F3615ABB0126}" type="pres">
      <dgm:prSet presAssocID="{86796AFD-368E-4E5E-914C-E4E7B4EA05F3}" presName="dummy" presStyleCnt="0"/>
      <dgm:spPr/>
    </dgm:pt>
    <dgm:pt modelId="{EEDFFAB2-E901-4211-8673-12FEF424BEEF}" type="pres">
      <dgm:prSet presAssocID="{86796AFD-368E-4E5E-914C-E4E7B4EA05F3}" presName="node" presStyleLbl="revTx" presStyleIdx="0" presStyleCnt="7" custScaleX="137882">
        <dgm:presLayoutVars>
          <dgm:bulletEnabled val="1"/>
        </dgm:presLayoutVars>
      </dgm:prSet>
      <dgm:spPr/>
    </dgm:pt>
    <dgm:pt modelId="{94B094D0-B626-4ED6-A6D9-1422C8C152AE}" type="pres">
      <dgm:prSet presAssocID="{431FCBC0-786F-4563-A733-AB0BE8E0F320}" presName="sibTrans" presStyleLbl="node1" presStyleIdx="0" presStyleCnt="7"/>
      <dgm:spPr/>
    </dgm:pt>
    <dgm:pt modelId="{B1044180-C790-49F3-947A-52859F3802B7}" type="pres">
      <dgm:prSet presAssocID="{513E2C3E-C150-4758-AAD5-56966104868E}" presName="dummy" presStyleCnt="0"/>
      <dgm:spPr/>
    </dgm:pt>
    <dgm:pt modelId="{ABADCA13-7093-470E-855C-63259F8E75C7}" type="pres">
      <dgm:prSet presAssocID="{513E2C3E-C150-4758-AAD5-56966104868E}" presName="node" presStyleLbl="revTx" presStyleIdx="1" presStyleCnt="7" custScaleX="216077">
        <dgm:presLayoutVars>
          <dgm:bulletEnabled val="1"/>
        </dgm:presLayoutVars>
      </dgm:prSet>
      <dgm:spPr/>
    </dgm:pt>
    <dgm:pt modelId="{194E1ED9-E7BB-43B9-8A76-0E011B8067B1}" type="pres">
      <dgm:prSet presAssocID="{67D5DBA7-4F4F-4B91-9B3B-87770FA71CF5}" presName="sibTrans" presStyleLbl="node1" presStyleIdx="1" presStyleCnt="7"/>
      <dgm:spPr/>
    </dgm:pt>
    <dgm:pt modelId="{7560A758-9422-4E6A-983E-48036F69D97D}" type="pres">
      <dgm:prSet presAssocID="{1A066FC5-CC5B-4FBF-8ACE-29E0E1EA1C6F}" presName="dummy" presStyleCnt="0"/>
      <dgm:spPr/>
    </dgm:pt>
    <dgm:pt modelId="{2734C54B-8B97-4E88-8226-CDDB87DB4D67}" type="pres">
      <dgm:prSet presAssocID="{1A066FC5-CC5B-4FBF-8ACE-29E0E1EA1C6F}" presName="node" presStyleLbl="revTx" presStyleIdx="2" presStyleCnt="7" custScaleX="150675" custScaleY="46196">
        <dgm:presLayoutVars>
          <dgm:bulletEnabled val="1"/>
        </dgm:presLayoutVars>
      </dgm:prSet>
      <dgm:spPr/>
    </dgm:pt>
    <dgm:pt modelId="{CE1A3F16-3BB3-42A0-BE7B-500535A9F7F9}" type="pres">
      <dgm:prSet presAssocID="{4FEBB5F8-D225-4844-9432-3611F03AE1ED}" presName="sibTrans" presStyleLbl="node1" presStyleIdx="2" presStyleCnt="7"/>
      <dgm:spPr/>
    </dgm:pt>
    <dgm:pt modelId="{127D4A88-5177-48B0-97A3-9529581691F2}" type="pres">
      <dgm:prSet presAssocID="{96F23D7F-C695-4878-BEE5-F7659E82B3EE}" presName="dummy" presStyleCnt="0"/>
      <dgm:spPr/>
    </dgm:pt>
    <dgm:pt modelId="{DA4B4412-75CA-4625-9AC7-43985279EFDF}" type="pres">
      <dgm:prSet presAssocID="{96F23D7F-C695-4878-BEE5-F7659E82B3EE}" presName="node" presStyleLbl="revTx" presStyleIdx="3" presStyleCnt="7" custScaleX="171058">
        <dgm:presLayoutVars>
          <dgm:bulletEnabled val="1"/>
        </dgm:presLayoutVars>
      </dgm:prSet>
      <dgm:spPr/>
    </dgm:pt>
    <dgm:pt modelId="{5B6DFF19-ADDE-4A12-9860-090F91ECAE71}" type="pres">
      <dgm:prSet presAssocID="{F3ED49BE-A4C0-4671-B186-52098804BF7E}" presName="sibTrans" presStyleLbl="node1" presStyleIdx="3" presStyleCnt="7"/>
      <dgm:spPr/>
    </dgm:pt>
    <dgm:pt modelId="{3156962C-6FDE-44A3-99D0-EA9256DA8D62}" type="pres">
      <dgm:prSet presAssocID="{8A9DBDC5-FA2C-41D3-9AF9-D2AD7461A209}" presName="dummy" presStyleCnt="0"/>
      <dgm:spPr/>
    </dgm:pt>
    <dgm:pt modelId="{B33E7C25-A049-425A-A655-E604AEBE2995}" type="pres">
      <dgm:prSet presAssocID="{8A9DBDC5-FA2C-41D3-9AF9-D2AD7461A209}" presName="node" presStyleLbl="revTx" presStyleIdx="4" presStyleCnt="7" custScaleX="226038">
        <dgm:presLayoutVars>
          <dgm:bulletEnabled val="1"/>
        </dgm:presLayoutVars>
      </dgm:prSet>
      <dgm:spPr/>
    </dgm:pt>
    <dgm:pt modelId="{761FAD49-735D-4611-86D8-3AAFB9B3E7BC}" type="pres">
      <dgm:prSet presAssocID="{51E5682B-B44B-4646-B0F0-437681CD4E44}" presName="sibTrans" presStyleLbl="node1" presStyleIdx="4" presStyleCnt="7"/>
      <dgm:spPr/>
    </dgm:pt>
    <dgm:pt modelId="{CA242080-EFF6-4901-BD2D-6615A4B7A8D0}" type="pres">
      <dgm:prSet presAssocID="{F0FDB828-927F-4384-B153-86F916E877BA}" presName="dummy" presStyleCnt="0"/>
      <dgm:spPr/>
    </dgm:pt>
    <dgm:pt modelId="{58EA8481-ACE4-49B1-9BC5-77D21BA9E37E}" type="pres">
      <dgm:prSet presAssocID="{F0FDB828-927F-4384-B153-86F916E877BA}" presName="node" presStyleLbl="revTx" presStyleIdx="5" presStyleCnt="7">
        <dgm:presLayoutVars>
          <dgm:bulletEnabled val="1"/>
        </dgm:presLayoutVars>
      </dgm:prSet>
      <dgm:spPr/>
    </dgm:pt>
    <dgm:pt modelId="{CF8BC508-DE19-4CF3-8C38-D1842957EEC4}" type="pres">
      <dgm:prSet presAssocID="{E8A2E31C-CA35-4DEA-8FA2-BFC6605321A1}" presName="sibTrans" presStyleLbl="node1" presStyleIdx="5" presStyleCnt="7"/>
      <dgm:spPr/>
    </dgm:pt>
    <dgm:pt modelId="{86CB97B3-8164-4776-989F-948F43C2B25D}" type="pres">
      <dgm:prSet presAssocID="{A7886854-3359-4263-ADB3-D0A4ED772A61}" presName="dummy" presStyleCnt="0"/>
      <dgm:spPr/>
    </dgm:pt>
    <dgm:pt modelId="{E52B1DC0-3859-443C-BE3E-48404A35B52A}" type="pres">
      <dgm:prSet presAssocID="{A7886854-3359-4263-ADB3-D0A4ED772A61}" presName="node" presStyleLbl="revTx" presStyleIdx="6" presStyleCnt="7" custScaleX="139548">
        <dgm:presLayoutVars>
          <dgm:bulletEnabled val="1"/>
        </dgm:presLayoutVars>
      </dgm:prSet>
      <dgm:spPr/>
    </dgm:pt>
    <dgm:pt modelId="{A46843FD-AA30-48D5-B439-32D0EABAD96C}" type="pres">
      <dgm:prSet presAssocID="{1B71F593-1B6A-4988-9A39-92F801368D6E}" presName="sibTrans" presStyleLbl="node1" presStyleIdx="6" presStyleCnt="7"/>
      <dgm:spPr/>
    </dgm:pt>
  </dgm:ptLst>
  <dgm:cxnLst>
    <dgm:cxn modelId="{9A3F190F-56AF-4178-867F-086DEB805470}" type="presOf" srcId="{67D5DBA7-4F4F-4B91-9B3B-87770FA71CF5}" destId="{194E1ED9-E7BB-43B9-8A76-0E011B8067B1}" srcOrd="0" destOrd="0" presId="urn:microsoft.com/office/officeart/2005/8/layout/cycle1"/>
    <dgm:cxn modelId="{AB913810-A212-4AF7-80C5-AB54E7D8902A}" type="presOf" srcId="{96F23D7F-C695-4878-BEE5-F7659E82B3EE}" destId="{DA4B4412-75CA-4625-9AC7-43985279EFDF}" srcOrd="0" destOrd="0" presId="urn:microsoft.com/office/officeart/2005/8/layout/cycle1"/>
    <dgm:cxn modelId="{4A6D9310-8183-4DEF-83B2-902BDFD9A8A0}" srcId="{7B46AFD2-3E6A-49B2-900B-47512058B02E}" destId="{1A066FC5-CC5B-4FBF-8ACE-29E0E1EA1C6F}" srcOrd="2" destOrd="0" parTransId="{0037478C-80B6-46A6-8BF3-268BC3B73FF6}" sibTransId="{4FEBB5F8-D225-4844-9432-3611F03AE1ED}"/>
    <dgm:cxn modelId="{4509A732-3EAC-4117-9705-ED3DB7FB4EB0}" srcId="{7B46AFD2-3E6A-49B2-900B-47512058B02E}" destId="{513E2C3E-C150-4758-AAD5-56966104868E}" srcOrd="1" destOrd="0" parTransId="{C70B6ADF-2387-42E6-926B-16C46C7F3012}" sibTransId="{67D5DBA7-4F4F-4B91-9B3B-87770FA71CF5}"/>
    <dgm:cxn modelId="{FFA75A48-500B-4F1C-92A3-9B9A73C9EF70}" type="presOf" srcId="{7B46AFD2-3E6A-49B2-900B-47512058B02E}" destId="{D09FE444-59A9-4633-9F10-BD3AFECA4E39}" srcOrd="0" destOrd="0" presId="urn:microsoft.com/office/officeart/2005/8/layout/cycle1"/>
    <dgm:cxn modelId="{027A2749-C6C1-4154-8299-6D46873A4A25}" srcId="{7B46AFD2-3E6A-49B2-900B-47512058B02E}" destId="{86796AFD-368E-4E5E-914C-E4E7B4EA05F3}" srcOrd="0" destOrd="0" parTransId="{D753934C-4650-4239-B81E-53075E717499}" sibTransId="{431FCBC0-786F-4563-A733-AB0BE8E0F320}"/>
    <dgm:cxn modelId="{708DD44C-B629-4E8E-9091-7846848344B4}" type="presOf" srcId="{51E5682B-B44B-4646-B0F0-437681CD4E44}" destId="{761FAD49-735D-4611-86D8-3AAFB9B3E7BC}" srcOrd="0" destOrd="0" presId="urn:microsoft.com/office/officeart/2005/8/layout/cycle1"/>
    <dgm:cxn modelId="{54D08A4D-79D3-4B5E-BE1D-5BA752BABB05}" type="presOf" srcId="{F3ED49BE-A4C0-4671-B186-52098804BF7E}" destId="{5B6DFF19-ADDE-4A12-9860-090F91ECAE71}" srcOrd="0" destOrd="0" presId="urn:microsoft.com/office/officeart/2005/8/layout/cycle1"/>
    <dgm:cxn modelId="{6246BD6F-6E8B-44D1-A60C-A60ECB55C01D}" type="presOf" srcId="{431FCBC0-786F-4563-A733-AB0BE8E0F320}" destId="{94B094D0-B626-4ED6-A6D9-1422C8C152AE}" srcOrd="0" destOrd="0" presId="urn:microsoft.com/office/officeart/2005/8/layout/cycle1"/>
    <dgm:cxn modelId="{1E72E253-EDE1-4163-A6E1-98ED81ACC9D5}" srcId="{7B46AFD2-3E6A-49B2-900B-47512058B02E}" destId="{96F23D7F-C695-4878-BEE5-F7659E82B3EE}" srcOrd="3" destOrd="0" parTransId="{E3FA32B5-A548-45CC-856C-8E51A1B7A047}" sibTransId="{F3ED49BE-A4C0-4671-B186-52098804BF7E}"/>
    <dgm:cxn modelId="{27C97054-1359-45CF-9EC6-F940C29B829B}" type="presOf" srcId="{4FEBB5F8-D225-4844-9432-3611F03AE1ED}" destId="{CE1A3F16-3BB3-42A0-BE7B-500535A9F7F9}" srcOrd="0" destOrd="0" presId="urn:microsoft.com/office/officeart/2005/8/layout/cycle1"/>
    <dgm:cxn modelId="{D792AF75-91D3-4AFB-B92A-FA36C14E021E}" type="presOf" srcId="{1A066FC5-CC5B-4FBF-8ACE-29E0E1EA1C6F}" destId="{2734C54B-8B97-4E88-8226-CDDB87DB4D67}" srcOrd="0" destOrd="0" presId="urn:microsoft.com/office/officeart/2005/8/layout/cycle1"/>
    <dgm:cxn modelId="{3501B959-37D3-4019-8098-2F6CB909EC1C}" type="presOf" srcId="{513E2C3E-C150-4758-AAD5-56966104868E}" destId="{ABADCA13-7093-470E-855C-63259F8E75C7}" srcOrd="0" destOrd="0" presId="urn:microsoft.com/office/officeart/2005/8/layout/cycle1"/>
    <dgm:cxn modelId="{F9A90A7A-FFD2-4766-B056-911875C76D59}" type="presOf" srcId="{A7886854-3359-4263-ADB3-D0A4ED772A61}" destId="{E52B1DC0-3859-443C-BE3E-48404A35B52A}" srcOrd="0" destOrd="0" presId="urn:microsoft.com/office/officeart/2005/8/layout/cycle1"/>
    <dgm:cxn modelId="{5CE80085-554B-4432-9539-F4316BCDB7EF}" type="presOf" srcId="{8A9DBDC5-FA2C-41D3-9AF9-D2AD7461A209}" destId="{B33E7C25-A049-425A-A655-E604AEBE2995}" srcOrd="0" destOrd="0" presId="urn:microsoft.com/office/officeart/2005/8/layout/cycle1"/>
    <dgm:cxn modelId="{207F6B8E-2425-46FF-9CA9-DA3619FA4C82}" srcId="{7B46AFD2-3E6A-49B2-900B-47512058B02E}" destId="{8A9DBDC5-FA2C-41D3-9AF9-D2AD7461A209}" srcOrd="4" destOrd="0" parTransId="{5F6116BA-AD2D-46EF-BA5F-3C572F11212B}" sibTransId="{51E5682B-B44B-4646-B0F0-437681CD4E44}"/>
    <dgm:cxn modelId="{0387F9AB-4FFF-4577-8131-7CA1C6244391}" type="presOf" srcId="{F0FDB828-927F-4384-B153-86F916E877BA}" destId="{58EA8481-ACE4-49B1-9BC5-77D21BA9E37E}" srcOrd="0" destOrd="0" presId="urn:microsoft.com/office/officeart/2005/8/layout/cycle1"/>
    <dgm:cxn modelId="{DD7DE6E7-39AA-405B-B94E-368829B6A462}" type="presOf" srcId="{E8A2E31C-CA35-4DEA-8FA2-BFC6605321A1}" destId="{CF8BC508-DE19-4CF3-8C38-D1842957EEC4}" srcOrd="0" destOrd="0" presId="urn:microsoft.com/office/officeart/2005/8/layout/cycle1"/>
    <dgm:cxn modelId="{13AF00EB-CA79-454F-8AED-0171F2BD0264}" srcId="{7B46AFD2-3E6A-49B2-900B-47512058B02E}" destId="{F0FDB828-927F-4384-B153-86F916E877BA}" srcOrd="5" destOrd="0" parTransId="{61F7E747-C01A-464F-B3EF-F543DEE964D9}" sibTransId="{E8A2E31C-CA35-4DEA-8FA2-BFC6605321A1}"/>
    <dgm:cxn modelId="{ECDD86EE-CA20-4DF2-A65E-22B84E83FDDB}" type="presOf" srcId="{86796AFD-368E-4E5E-914C-E4E7B4EA05F3}" destId="{EEDFFAB2-E901-4211-8673-12FEF424BEEF}" srcOrd="0" destOrd="0" presId="urn:microsoft.com/office/officeart/2005/8/layout/cycle1"/>
    <dgm:cxn modelId="{D3B832FB-E4FA-4060-A09D-B51A04CDD127}" type="presOf" srcId="{1B71F593-1B6A-4988-9A39-92F801368D6E}" destId="{A46843FD-AA30-48D5-B439-32D0EABAD96C}" srcOrd="0" destOrd="0" presId="urn:microsoft.com/office/officeart/2005/8/layout/cycle1"/>
    <dgm:cxn modelId="{9D7020FF-7049-4236-BBFB-10A2A0C15DC7}" srcId="{7B46AFD2-3E6A-49B2-900B-47512058B02E}" destId="{A7886854-3359-4263-ADB3-D0A4ED772A61}" srcOrd="6" destOrd="0" parTransId="{E25AEC62-A601-4187-902D-427601F362D7}" sibTransId="{1B71F593-1B6A-4988-9A39-92F801368D6E}"/>
    <dgm:cxn modelId="{2C60ECC5-4931-4675-8CE7-EB599BDBD209}" type="presParOf" srcId="{D09FE444-59A9-4633-9F10-BD3AFECA4E39}" destId="{4C10C54B-4A95-4A52-AB62-F3615ABB0126}" srcOrd="0" destOrd="0" presId="urn:microsoft.com/office/officeart/2005/8/layout/cycle1"/>
    <dgm:cxn modelId="{701FC593-7947-4C84-B598-EFA53BC2E8C7}" type="presParOf" srcId="{D09FE444-59A9-4633-9F10-BD3AFECA4E39}" destId="{EEDFFAB2-E901-4211-8673-12FEF424BEEF}" srcOrd="1" destOrd="0" presId="urn:microsoft.com/office/officeart/2005/8/layout/cycle1"/>
    <dgm:cxn modelId="{2C546BCA-74C7-443D-88B9-3ADC4B03E428}" type="presParOf" srcId="{D09FE444-59A9-4633-9F10-BD3AFECA4E39}" destId="{94B094D0-B626-4ED6-A6D9-1422C8C152AE}" srcOrd="2" destOrd="0" presId="urn:microsoft.com/office/officeart/2005/8/layout/cycle1"/>
    <dgm:cxn modelId="{85F13A29-BBEB-4187-A493-1FBE754E9333}" type="presParOf" srcId="{D09FE444-59A9-4633-9F10-BD3AFECA4E39}" destId="{B1044180-C790-49F3-947A-52859F3802B7}" srcOrd="3" destOrd="0" presId="urn:microsoft.com/office/officeart/2005/8/layout/cycle1"/>
    <dgm:cxn modelId="{6071C721-070B-46AB-B011-77F502BA6264}" type="presParOf" srcId="{D09FE444-59A9-4633-9F10-BD3AFECA4E39}" destId="{ABADCA13-7093-470E-855C-63259F8E75C7}" srcOrd="4" destOrd="0" presId="urn:microsoft.com/office/officeart/2005/8/layout/cycle1"/>
    <dgm:cxn modelId="{FCC3BB5C-3F5C-4DCD-860E-645D4A2BDBB4}" type="presParOf" srcId="{D09FE444-59A9-4633-9F10-BD3AFECA4E39}" destId="{194E1ED9-E7BB-43B9-8A76-0E011B8067B1}" srcOrd="5" destOrd="0" presId="urn:microsoft.com/office/officeart/2005/8/layout/cycle1"/>
    <dgm:cxn modelId="{0FB96802-DFE2-4B19-86CF-6A94E594AC99}" type="presParOf" srcId="{D09FE444-59A9-4633-9F10-BD3AFECA4E39}" destId="{7560A758-9422-4E6A-983E-48036F69D97D}" srcOrd="6" destOrd="0" presId="urn:microsoft.com/office/officeart/2005/8/layout/cycle1"/>
    <dgm:cxn modelId="{DEF16475-3DF5-4613-BC9F-B479DC93829E}" type="presParOf" srcId="{D09FE444-59A9-4633-9F10-BD3AFECA4E39}" destId="{2734C54B-8B97-4E88-8226-CDDB87DB4D67}" srcOrd="7" destOrd="0" presId="urn:microsoft.com/office/officeart/2005/8/layout/cycle1"/>
    <dgm:cxn modelId="{5BE6D4B4-F945-4A40-893B-3A81330E5D7E}" type="presParOf" srcId="{D09FE444-59A9-4633-9F10-BD3AFECA4E39}" destId="{CE1A3F16-3BB3-42A0-BE7B-500535A9F7F9}" srcOrd="8" destOrd="0" presId="urn:microsoft.com/office/officeart/2005/8/layout/cycle1"/>
    <dgm:cxn modelId="{2CCCF653-37DC-4E2E-8007-2223825F3801}" type="presParOf" srcId="{D09FE444-59A9-4633-9F10-BD3AFECA4E39}" destId="{127D4A88-5177-48B0-97A3-9529581691F2}" srcOrd="9" destOrd="0" presId="urn:microsoft.com/office/officeart/2005/8/layout/cycle1"/>
    <dgm:cxn modelId="{F32AC4B9-2919-4E11-83C5-7A6033889899}" type="presParOf" srcId="{D09FE444-59A9-4633-9F10-BD3AFECA4E39}" destId="{DA4B4412-75CA-4625-9AC7-43985279EFDF}" srcOrd="10" destOrd="0" presId="urn:microsoft.com/office/officeart/2005/8/layout/cycle1"/>
    <dgm:cxn modelId="{AD18FAF1-27B0-4BBA-BF60-FD3223636297}" type="presParOf" srcId="{D09FE444-59A9-4633-9F10-BD3AFECA4E39}" destId="{5B6DFF19-ADDE-4A12-9860-090F91ECAE71}" srcOrd="11" destOrd="0" presId="urn:microsoft.com/office/officeart/2005/8/layout/cycle1"/>
    <dgm:cxn modelId="{736EAC11-0B47-42B4-8790-672A11E7EA76}" type="presParOf" srcId="{D09FE444-59A9-4633-9F10-BD3AFECA4E39}" destId="{3156962C-6FDE-44A3-99D0-EA9256DA8D62}" srcOrd="12" destOrd="0" presId="urn:microsoft.com/office/officeart/2005/8/layout/cycle1"/>
    <dgm:cxn modelId="{79042D5E-C4D8-4A7D-ACB5-094570336F09}" type="presParOf" srcId="{D09FE444-59A9-4633-9F10-BD3AFECA4E39}" destId="{B33E7C25-A049-425A-A655-E604AEBE2995}" srcOrd="13" destOrd="0" presId="urn:microsoft.com/office/officeart/2005/8/layout/cycle1"/>
    <dgm:cxn modelId="{F0BCD34D-0086-4AEA-9E36-4AA7BAFEB3A2}" type="presParOf" srcId="{D09FE444-59A9-4633-9F10-BD3AFECA4E39}" destId="{761FAD49-735D-4611-86D8-3AAFB9B3E7BC}" srcOrd="14" destOrd="0" presId="urn:microsoft.com/office/officeart/2005/8/layout/cycle1"/>
    <dgm:cxn modelId="{AE481BF0-4BF8-4EAC-B07F-8C654D9F2DA2}" type="presParOf" srcId="{D09FE444-59A9-4633-9F10-BD3AFECA4E39}" destId="{CA242080-EFF6-4901-BD2D-6615A4B7A8D0}" srcOrd="15" destOrd="0" presId="urn:microsoft.com/office/officeart/2005/8/layout/cycle1"/>
    <dgm:cxn modelId="{DE85E6FF-CFF7-48A8-BECF-32930E882958}" type="presParOf" srcId="{D09FE444-59A9-4633-9F10-BD3AFECA4E39}" destId="{58EA8481-ACE4-49B1-9BC5-77D21BA9E37E}" srcOrd="16" destOrd="0" presId="urn:microsoft.com/office/officeart/2005/8/layout/cycle1"/>
    <dgm:cxn modelId="{4FDA645C-7C7A-44EA-ABA0-5464841516B3}" type="presParOf" srcId="{D09FE444-59A9-4633-9F10-BD3AFECA4E39}" destId="{CF8BC508-DE19-4CF3-8C38-D1842957EEC4}" srcOrd="17" destOrd="0" presId="urn:microsoft.com/office/officeart/2005/8/layout/cycle1"/>
    <dgm:cxn modelId="{32A41E1B-2DDA-4AF9-8255-6607E1A5C8D5}" type="presParOf" srcId="{D09FE444-59A9-4633-9F10-BD3AFECA4E39}" destId="{86CB97B3-8164-4776-989F-948F43C2B25D}" srcOrd="18" destOrd="0" presId="urn:microsoft.com/office/officeart/2005/8/layout/cycle1"/>
    <dgm:cxn modelId="{1F6D9D4F-7230-4C82-9BD0-AC8433C023B0}" type="presParOf" srcId="{D09FE444-59A9-4633-9F10-BD3AFECA4E39}" destId="{E52B1DC0-3859-443C-BE3E-48404A35B52A}" srcOrd="19" destOrd="0" presId="urn:microsoft.com/office/officeart/2005/8/layout/cycle1"/>
    <dgm:cxn modelId="{5F50B816-B7F7-4D17-B547-61BE641D8D8F}" type="presParOf" srcId="{D09FE444-59A9-4633-9F10-BD3AFECA4E39}" destId="{A46843FD-AA30-48D5-B439-32D0EABAD96C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6AFD2-3E6A-49B2-900B-47512058B02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513E2C3E-C150-4758-AAD5-56966104868E}">
      <dgm:prSet phldrT="[Text]" custT="1"/>
      <dgm:spPr/>
      <dgm:t>
        <a:bodyPr/>
        <a:lstStyle/>
        <a:p>
          <a:r>
            <a:rPr lang="de-AT" sz="1600" dirty="0"/>
            <a:t>Operationali-</a:t>
          </a:r>
          <a:br>
            <a:rPr lang="de-AT" sz="1600" dirty="0"/>
          </a:br>
          <a:r>
            <a:rPr lang="de-AT" sz="1600" dirty="0"/>
            <a:t>sierung &amp;</a:t>
          </a:r>
          <a:br>
            <a:rPr lang="de-AT" sz="1600" dirty="0"/>
          </a:br>
          <a:r>
            <a:rPr lang="de-AT" sz="1600" dirty="0"/>
            <a:t>Planung</a:t>
          </a:r>
        </a:p>
      </dgm:t>
    </dgm:pt>
    <dgm:pt modelId="{C70B6ADF-2387-42E6-926B-16C46C7F3012}" type="parTrans" cxnId="{4509A732-3EAC-4117-9705-ED3DB7FB4EB0}">
      <dgm:prSet/>
      <dgm:spPr/>
      <dgm:t>
        <a:bodyPr/>
        <a:lstStyle/>
        <a:p>
          <a:endParaRPr lang="de-AT" sz="4400"/>
        </a:p>
      </dgm:t>
    </dgm:pt>
    <dgm:pt modelId="{67D5DBA7-4F4F-4B91-9B3B-87770FA71CF5}" type="sibTrans" cxnId="{4509A732-3EAC-4117-9705-ED3DB7FB4EB0}">
      <dgm:prSet/>
      <dgm:spPr/>
      <dgm:t>
        <a:bodyPr/>
        <a:lstStyle/>
        <a:p>
          <a:endParaRPr lang="de-AT" sz="4400"/>
        </a:p>
      </dgm:t>
    </dgm:pt>
    <dgm:pt modelId="{1A066FC5-CC5B-4FBF-8ACE-29E0E1EA1C6F}">
      <dgm:prSet phldrT="[Text]" custT="1"/>
      <dgm:spPr/>
      <dgm:t>
        <a:bodyPr/>
        <a:lstStyle/>
        <a:p>
          <a:r>
            <a:rPr lang="de-AT" sz="1600" dirty="0"/>
            <a:t>Datenerhebung</a:t>
          </a:r>
        </a:p>
      </dgm:t>
    </dgm:pt>
    <dgm:pt modelId="{0037478C-80B6-46A6-8BF3-268BC3B73FF6}" type="parTrans" cxnId="{4A6D9310-8183-4DEF-83B2-902BDFD9A8A0}">
      <dgm:prSet/>
      <dgm:spPr/>
      <dgm:t>
        <a:bodyPr/>
        <a:lstStyle/>
        <a:p>
          <a:endParaRPr lang="de-AT" sz="4400"/>
        </a:p>
      </dgm:t>
    </dgm:pt>
    <dgm:pt modelId="{4FEBB5F8-D225-4844-9432-3611F03AE1ED}" type="sibTrans" cxnId="{4A6D9310-8183-4DEF-83B2-902BDFD9A8A0}">
      <dgm:prSet/>
      <dgm:spPr/>
      <dgm:t>
        <a:bodyPr/>
        <a:lstStyle/>
        <a:p>
          <a:endParaRPr lang="de-AT" sz="4400"/>
        </a:p>
      </dgm:t>
    </dgm:pt>
    <dgm:pt modelId="{8A9DBDC5-FA2C-41D3-9AF9-D2AD7461A209}">
      <dgm:prSet phldrT="[Text]" custT="1"/>
      <dgm:spPr/>
      <dgm:t>
        <a:bodyPr/>
        <a:lstStyle/>
        <a:p>
          <a:r>
            <a:rPr lang="de-AT" sz="1600" b="1" i="0" baseline="0" dirty="0"/>
            <a:t>Hypothese, Typenbildung</a:t>
          </a:r>
          <a:br>
            <a:rPr lang="de-AT" sz="1600" b="1" i="0" baseline="0" dirty="0"/>
          </a:br>
          <a:r>
            <a:rPr lang="de-AT" sz="1600" b="1" i="0" baseline="0" dirty="0"/>
            <a:t>(</a:t>
          </a:r>
          <a:r>
            <a:rPr lang="de-AT" sz="1600" b="0" i="0" baseline="0" dirty="0"/>
            <a:t>→ Publikation)</a:t>
          </a:r>
          <a:endParaRPr lang="de-AT" sz="1200" b="0" i="0" baseline="0" dirty="0"/>
        </a:p>
      </dgm:t>
    </dgm:pt>
    <dgm:pt modelId="{5F6116BA-AD2D-46EF-BA5F-3C572F11212B}" type="parTrans" cxnId="{207F6B8E-2425-46FF-9CA9-DA3619FA4C82}">
      <dgm:prSet/>
      <dgm:spPr/>
      <dgm:t>
        <a:bodyPr/>
        <a:lstStyle/>
        <a:p>
          <a:endParaRPr lang="de-AT" sz="4400"/>
        </a:p>
      </dgm:t>
    </dgm:pt>
    <dgm:pt modelId="{51E5682B-B44B-4646-B0F0-437681CD4E44}" type="sibTrans" cxnId="{207F6B8E-2425-46FF-9CA9-DA3619FA4C82}">
      <dgm:prSet/>
      <dgm:spPr/>
      <dgm:t>
        <a:bodyPr/>
        <a:lstStyle/>
        <a:p>
          <a:endParaRPr lang="de-AT" sz="4400"/>
        </a:p>
      </dgm:t>
    </dgm:pt>
    <dgm:pt modelId="{96F23D7F-C695-4878-BEE5-F7659E82B3EE}">
      <dgm:prSet phldrT="[Text]" custT="1"/>
      <dgm:spPr/>
      <dgm:t>
        <a:bodyPr/>
        <a:lstStyle/>
        <a:p>
          <a:r>
            <a:rPr lang="de-AT" sz="1600" dirty="0"/>
            <a:t>Datenanalyse Interpretation</a:t>
          </a:r>
        </a:p>
      </dgm:t>
    </dgm:pt>
    <dgm:pt modelId="{E3FA32B5-A548-45CC-856C-8E51A1B7A047}" type="parTrans" cxnId="{1E72E253-EDE1-4163-A6E1-98ED81ACC9D5}">
      <dgm:prSet/>
      <dgm:spPr/>
      <dgm:t>
        <a:bodyPr/>
        <a:lstStyle/>
        <a:p>
          <a:endParaRPr lang="de-AT" sz="4400"/>
        </a:p>
      </dgm:t>
    </dgm:pt>
    <dgm:pt modelId="{F3ED49BE-A4C0-4671-B186-52098804BF7E}" type="sibTrans" cxnId="{1E72E253-EDE1-4163-A6E1-98ED81ACC9D5}">
      <dgm:prSet/>
      <dgm:spPr/>
      <dgm:t>
        <a:bodyPr/>
        <a:lstStyle/>
        <a:p>
          <a:endParaRPr lang="de-AT" sz="4400"/>
        </a:p>
      </dgm:t>
    </dgm:pt>
    <dgm:pt modelId="{F0FDB828-927F-4384-B153-86F916E877BA}">
      <dgm:prSet phldrT="[Text]" custT="1"/>
      <dgm:spPr/>
      <dgm:t>
        <a:bodyPr/>
        <a:lstStyle/>
        <a:p>
          <a:r>
            <a:rPr lang="de-AT" sz="2400" b="1" dirty="0"/>
            <a:t>Interesse</a:t>
          </a:r>
        </a:p>
      </dgm:t>
    </dgm:pt>
    <dgm:pt modelId="{61F7E747-C01A-464F-B3EF-F543DEE964D9}" type="parTrans" cxnId="{13AF00EB-CA79-454F-8AED-0171F2BD0264}">
      <dgm:prSet/>
      <dgm:spPr/>
      <dgm:t>
        <a:bodyPr/>
        <a:lstStyle/>
        <a:p>
          <a:endParaRPr lang="de-AT"/>
        </a:p>
      </dgm:t>
    </dgm:pt>
    <dgm:pt modelId="{E8A2E31C-CA35-4DEA-8FA2-BFC6605321A1}" type="sibTrans" cxnId="{13AF00EB-CA79-454F-8AED-0171F2BD0264}">
      <dgm:prSet/>
      <dgm:spPr/>
      <dgm:t>
        <a:bodyPr/>
        <a:lstStyle/>
        <a:p>
          <a:endParaRPr lang="de-AT"/>
        </a:p>
      </dgm:t>
    </dgm:pt>
    <dgm:pt modelId="{D09FE444-59A9-4633-9F10-BD3AFECA4E39}" type="pres">
      <dgm:prSet presAssocID="{7B46AFD2-3E6A-49B2-900B-47512058B02E}" presName="cycle" presStyleCnt="0">
        <dgm:presLayoutVars>
          <dgm:dir/>
          <dgm:resizeHandles val="exact"/>
        </dgm:presLayoutVars>
      </dgm:prSet>
      <dgm:spPr/>
    </dgm:pt>
    <dgm:pt modelId="{B1044180-C790-49F3-947A-52859F3802B7}" type="pres">
      <dgm:prSet presAssocID="{513E2C3E-C150-4758-AAD5-56966104868E}" presName="dummy" presStyleCnt="0"/>
      <dgm:spPr/>
    </dgm:pt>
    <dgm:pt modelId="{ABADCA13-7093-470E-855C-63259F8E75C7}" type="pres">
      <dgm:prSet presAssocID="{513E2C3E-C150-4758-AAD5-56966104868E}" presName="node" presStyleLbl="revTx" presStyleIdx="0" presStyleCnt="5" custScaleX="118855" custRadScaleRad="98919" custRadScaleInc="-8434">
        <dgm:presLayoutVars>
          <dgm:bulletEnabled val="1"/>
        </dgm:presLayoutVars>
      </dgm:prSet>
      <dgm:spPr/>
    </dgm:pt>
    <dgm:pt modelId="{194E1ED9-E7BB-43B9-8A76-0E011B8067B1}" type="pres">
      <dgm:prSet presAssocID="{67D5DBA7-4F4F-4B91-9B3B-87770FA71CF5}" presName="sibTrans" presStyleLbl="node1" presStyleIdx="0" presStyleCnt="5"/>
      <dgm:spPr/>
    </dgm:pt>
    <dgm:pt modelId="{7560A758-9422-4E6A-983E-48036F69D97D}" type="pres">
      <dgm:prSet presAssocID="{1A066FC5-CC5B-4FBF-8ACE-29E0E1EA1C6F}" presName="dummy" presStyleCnt="0"/>
      <dgm:spPr/>
    </dgm:pt>
    <dgm:pt modelId="{2734C54B-8B97-4E88-8226-CDDB87DB4D67}" type="pres">
      <dgm:prSet presAssocID="{1A066FC5-CC5B-4FBF-8ACE-29E0E1EA1C6F}" presName="node" presStyleLbl="revTx" presStyleIdx="1" presStyleCnt="5" custScaleX="150675" custScaleY="46196">
        <dgm:presLayoutVars>
          <dgm:bulletEnabled val="1"/>
        </dgm:presLayoutVars>
      </dgm:prSet>
      <dgm:spPr/>
    </dgm:pt>
    <dgm:pt modelId="{CE1A3F16-3BB3-42A0-BE7B-500535A9F7F9}" type="pres">
      <dgm:prSet presAssocID="{4FEBB5F8-D225-4844-9432-3611F03AE1ED}" presName="sibTrans" presStyleLbl="node1" presStyleIdx="1" presStyleCnt="5"/>
      <dgm:spPr/>
    </dgm:pt>
    <dgm:pt modelId="{127D4A88-5177-48B0-97A3-9529581691F2}" type="pres">
      <dgm:prSet presAssocID="{96F23D7F-C695-4878-BEE5-F7659E82B3EE}" presName="dummy" presStyleCnt="0"/>
      <dgm:spPr/>
    </dgm:pt>
    <dgm:pt modelId="{DA4B4412-75CA-4625-9AC7-43985279EFDF}" type="pres">
      <dgm:prSet presAssocID="{96F23D7F-C695-4878-BEE5-F7659E82B3EE}" presName="node" presStyleLbl="revTx" presStyleIdx="2" presStyleCnt="5" custScaleX="118855" custRadScaleRad="99821" custRadScaleInc="-21208">
        <dgm:presLayoutVars>
          <dgm:bulletEnabled val="1"/>
        </dgm:presLayoutVars>
      </dgm:prSet>
      <dgm:spPr/>
    </dgm:pt>
    <dgm:pt modelId="{5B6DFF19-ADDE-4A12-9860-090F91ECAE71}" type="pres">
      <dgm:prSet presAssocID="{F3ED49BE-A4C0-4671-B186-52098804BF7E}" presName="sibTrans" presStyleLbl="node1" presStyleIdx="2" presStyleCnt="5" custLinFactNeighborX="-1294" custLinFactNeighborY="6"/>
      <dgm:spPr/>
    </dgm:pt>
    <dgm:pt modelId="{3156962C-6FDE-44A3-99D0-EA9256DA8D62}" type="pres">
      <dgm:prSet presAssocID="{8A9DBDC5-FA2C-41D3-9AF9-D2AD7461A209}" presName="dummy" presStyleCnt="0"/>
      <dgm:spPr/>
    </dgm:pt>
    <dgm:pt modelId="{B33E7C25-A049-425A-A655-E604AEBE2995}" type="pres">
      <dgm:prSet presAssocID="{8A9DBDC5-FA2C-41D3-9AF9-D2AD7461A209}" presName="node" presStyleLbl="revTx" presStyleIdx="3" presStyleCnt="5" custScaleX="176320" custScaleY="57068">
        <dgm:presLayoutVars>
          <dgm:bulletEnabled val="1"/>
        </dgm:presLayoutVars>
      </dgm:prSet>
      <dgm:spPr/>
    </dgm:pt>
    <dgm:pt modelId="{761FAD49-735D-4611-86D8-3AAFB9B3E7BC}" type="pres">
      <dgm:prSet presAssocID="{51E5682B-B44B-4646-B0F0-437681CD4E44}" presName="sibTrans" presStyleLbl="node1" presStyleIdx="3" presStyleCnt="5"/>
      <dgm:spPr/>
    </dgm:pt>
    <dgm:pt modelId="{CA242080-EFF6-4901-BD2D-6615A4B7A8D0}" type="pres">
      <dgm:prSet presAssocID="{F0FDB828-927F-4384-B153-86F916E877BA}" presName="dummy" presStyleCnt="0"/>
      <dgm:spPr/>
    </dgm:pt>
    <dgm:pt modelId="{58EA8481-ACE4-49B1-9BC5-77D21BA9E37E}" type="pres">
      <dgm:prSet presAssocID="{F0FDB828-927F-4384-B153-86F916E877BA}" presName="node" presStyleLbl="revTx" presStyleIdx="4" presStyleCnt="5" custScaleX="116096" custScaleY="71737">
        <dgm:presLayoutVars>
          <dgm:bulletEnabled val="1"/>
        </dgm:presLayoutVars>
      </dgm:prSet>
      <dgm:spPr/>
    </dgm:pt>
    <dgm:pt modelId="{CF8BC508-DE19-4CF3-8C38-D1842957EEC4}" type="pres">
      <dgm:prSet presAssocID="{E8A2E31C-CA35-4DEA-8FA2-BFC6605321A1}" presName="sibTrans" presStyleLbl="node1" presStyleIdx="4" presStyleCnt="5"/>
      <dgm:spPr/>
    </dgm:pt>
  </dgm:ptLst>
  <dgm:cxnLst>
    <dgm:cxn modelId="{4A6D9310-8183-4DEF-83B2-902BDFD9A8A0}" srcId="{7B46AFD2-3E6A-49B2-900B-47512058B02E}" destId="{1A066FC5-CC5B-4FBF-8ACE-29E0E1EA1C6F}" srcOrd="1" destOrd="0" parTransId="{0037478C-80B6-46A6-8BF3-268BC3B73FF6}" sibTransId="{4FEBB5F8-D225-4844-9432-3611F03AE1ED}"/>
    <dgm:cxn modelId="{431C4516-D30D-4A6F-B041-26CA8507B572}" type="presOf" srcId="{8A9DBDC5-FA2C-41D3-9AF9-D2AD7461A209}" destId="{B33E7C25-A049-425A-A655-E604AEBE2995}" srcOrd="0" destOrd="0" presId="urn:microsoft.com/office/officeart/2005/8/layout/cycle1"/>
    <dgm:cxn modelId="{4509A732-3EAC-4117-9705-ED3DB7FB4EB0}" srcId="{7B46AFD2-3E6A-49B2-900B-47512058B02E}" destId="{513E2C3E-C150-4758-AAD5-56966104868E}" srcOrd="0" destOrd="0" parTransId="{C70B6ADF-2387-42E6-926B-16C46C7F3012}" sibTransId="{67D5DBA7-4F4F-4B91-9B3B-87770FA71CF5}"/>
    <dgm:cxn modelId="{42F6F968-9A50-4082-9A5C-5E75B41C976C}" type="presOf" srcId="{F3ED49BE-A4C0-4671-B186-52098804BF7E}" destId="{5B6DFF19-ADDE-4A12-9860-090F91ECAE71}" srcOrd="0" destOrd="0" presId="urn:microsoft.com/office/officeart/2005/8/layout/cycle1"/>
    <dgm:cxn modelId="{1E72E253-EDE1-4163-A6E1-98ED81ACC9D5}" srcId="{7B46AFD2-3E6A-49B2-900B-47512058B02E}" destId="{96F23D7F-C695-4878-BEE5-F7659E82B3EE}" srcOrd="2" destOrd="0" parTransId="{E3FA32B5-A548-45CC-856C-8E51A1B7A047}" sibTransId="{F3ED49BE-A4C0-4671-B186-52098804BF7E}"/>
    <dgm:cxn modelId="{43DF7654-8B48-4059-AB7F-EB566B6B2188}" type="presOf" srcId="{1A066FC5-CC5B-4FBF-8ACE-29E0E1EA1C6F}" destId="{2734C54B-8B97-4E88-8226-CDDB87DB4D67}" srcOrd="0" destOrd="0" presId="urn:microsoft.com/office/officeart/2005/8/layout/cycle1"/>
    <dgm:cxn modelId="{5A819B5A-5701-436B-87EF-CE1AF09DF070}" type="presOf" srcId="{67D5DBA7-4F4F-4B91-9B3B-87770FA71CF5}" destId="{194E1ED9-E7BB-43B9-8A76-0E011B8067B1}" srcOrd="0" destOrd="0" presId="urn:microsoft.com/office/officeart/2005/8/layout/cycle1"/>
    <dgm:cxn modelId="{C33ABD86-4FBF-4332-ADAE-6CC7E1878AA0}" type="presOf" srcId="{E8A2E31C-CA35-4DEA-8FA2-BFC6605321A1}" destId="{CF8BC508-DE19-4CF3-8C38-D1842957EEC4}" srcOrd="0" destOrd="0" presId="urn:microsoft.com/office/officeart/2005/8/layout/cycle1"/>
    <dgm:cxn modelId="{207F6B8E-2425-46FF-9CA9-DA3619FA4C82}" srcId="{7B46AFD2-3E6A-49B2-900B-47512058B02E}" destId="{8A9DBDC5-FA2C-41D3-9AF9-D2AD7461A209}" srcOrd="3" destOrd="0" parTransId="{5F6116BA-AD2D-46EF-BA5F-3C572F11212B}" sibTransId="{51E5682B-B44B-4646-B0F0-437681CD4E44}"/>
    <dgm:cxn modelId="{97FD2DA7-49C1-4BF4-B479-0680F97750D5}" type="presOf" srcId="{F0FDB828-927F-4384-B153-86F916E877BA}" destId="{58EA8481-ACE4-49B1-9BC5-77D21BA9E37E}" srcOrd="0" destOrd="0" presId="urn:microsoft.com/office/officeart/2005/8/layout/cycle1"/>
    <dgm:cxn modelId="{F80440B9-8D36-4668-8976-4FCF20C2E472}" type="presOf" srcId="{51E5682B-B44B-4646-B0F0-437681CD4E44}" destId="{761FAD49-735D-4611-86D8-3AAFB9B3E7BC}" srcOrd="0" destOrd="0" presId="urn:microsoft.com/office/officeart/2005/8/layout/cycle1"/>
    <dgm:cxn modelId="{F7CA89BD-8F99-4F0F-9701-BC39D4F2DDBE}" type="presOf" srcId="{4FEBB5F8-D225-4844-9432-3611F03AE1ED}" destId="{CE1A3F16-3BB3-42A0-BE7B-500535A9F7F9}" srcOrd="0" destOrd="0" presId="urn:microsoft.com/office/officeart/2005/8/layout/cycle1"/>
    <dgm:cxn modelId="{EA3EE6C8-39EA-43FB-ADB8-27B80E5A56C9}" type="presOf" srcId="{513E2C3E-C150-4758-AAD5-56966104868E}" destId="{ABADCA13-7093-470E-855C-63259F8E75C7}" srcOrd="0" destOrd="0" presId="urn:microsoft.com/office/officeart/2005/8/layout/cycle1"/>
    <dgm:cxn modelId="{689515D3-0B34-40D7-953A-F4C986C15BF0}" type="presOf" srcId="{7B46AFD2-3E6A-49B2-900B-47512058B02E}" destId="{D09FE444-59A9-4633-9F10-BD3AFECA4E39}" srcOrd="0" destOrd="0" presId="urn:microsoft.com/office/officeart/2005/8/layout/cycle1"/>
    <dgm:cxn modelId="{13AF00EB-CA79-454F-8AED-0171F2BD0264}" srcId="{7B46AFD2-3E6A-49B2-900B-47512058B02E}" destId="{F0FDB828-927F-4384-B153-86F916E877BA}" srcOrd="4" destOrd="0" parTransId="{61F7E747-C01A-464F-B3EF-F543DEE964D9}" sibTransId="{E8A2E31C-CA35-4DEA-8FA2-BFC6605321A1}"/>
    <dgm:cxn modelId="{12A508EC-4D83-4723-9CA6-A312500D1171}" type="presOf" srcId="{96F23D7F-C695-4878-BEE5-F7659E82B3EE}" destId="{DA4B4412-75CA-4625-9AC7-43985279EFDF}" srcOrd="0" destOrd="0" presId="urn:microsoft.com/office/officeart/2005/8/layout/cycle1"/>
    <dgm:cxn modelId="{7A4E9D57-70AB-4944-B6B2-60BFD02AC506}" type="presParOf" srcId="{D09FE444-59A9-4633-9F10-BD3AFECA4E39}" destId="{B1044180-C790-49F3-947A-52859F3802B7}" srcOrd="0" destOrd="0" presId="urn:microsoft.com/office/officeart/2005/8/layout/cycle1"/>
    <dgm:cxn modelId="{9C9E5675-65F2-4851-91DF-40F83F9C82C3}" type="presParOf" srcId="{D09FE444-59A9-4633-9F10-BD3AFECA4E39}" destId="{ABADCA13-7093-470E-855C-63259F8E75C7}" srcOrd="1" destOrd="0" presId="urn:microsoft.com/office/officeart/2005/8/layout/cycle1"/>
    <dgm:cxn modelId="{7C51ADB5-DD71-4466-A97A-9B4B6751CF41}" type="presParOf" srcId="{D09FE444-59A9-4633-9F10-BD3AFECA4E39}" destId="{194E1ED9-E7BB-43B9-8A76-0E011B8067B1}" srcOrd="2" destOrd="0" presId="urn:microsoft.com/office/officeart/2005/8/layout/cycle1"/>
    <dgm:cxn modelId="{8B3D140F-72AF-4160-B35D-1C06FE9169F1}" type="presParOf" srcId="{D09FE444-59A9-4633-9F10-BD3AFECA4E39}" destId="{7560A758-9422-4E6A-983E-48036F69D97D}" srcOrd="3" destOrd="0" presId="urn:microsoft.com/office/officeart/2005/8/layout/cycle1"/>
    <dgm:cxn modelId="{414F5C3C-4E90-4B51-BECC-ABD6B4045DED}" type="presParOf" srcId="{D09FE444-59A9-4633-9F10-BD3AFECA4E39}" destId="{2734C54B-8B97-4E88-8226-CDDB87DB4D67}" srcOrd="4" destOrd="0" presId="urn:microsoft.com/office/officeart/2005/8/layout/cycle1"/>
    <dgm:cxn modelId="{35B056EB-B8DB-4031-9FBB-BC0339713AEC}" type="presParOf" srcId="{D09FE444-59A9-4633-9F10-BD3AFECA4E39}" destId="{CE1A3F16-3BB3-42A0-BE7B-500535A9F7F9}" srcOrd="5" destOrd="0" presId="urn:microsoft.com/office/officeart/2005/8/layout/cycle1"/>
    <dgm:cxn modelId="{B159D933-866F-4FEF-93AB-F741A11D9BC0}" type="presParOf" srcId="{D09FE444-59A9-4633-9F10-BD3AFECA4E39}" destId="{127D4A88-5177-48B0-97A3-9529581691F2}" srcOrd="6" destOrd="0" presId="urn:microsoft.com/office/officeart/2005/8/layout/cycle1"/>
    <dgm:cxn modelId="{4EBAD7A5-DE2E-43E6-AA9A-7B7D6DEA9F22}" type="presParOf" srcId="{D09FE444-59A9-4633-9F10-BD3AFECA4E39}" destId="{DA4B4412-75CA-4625-9AC7-43985279EFDF}" srcOrd="7" destOrd="0" presId="urn:microsoft.com/office/officeart/2005/8/layout/cycle1"/>
    <dgm:cxn modelId="{6B497DEC-2951-41DE-9DFB-173067BA2297}" type="presParOf" srcId="{D09FE444-59A9-4633-9F10-BD3AFECA4E39}" destId="{5B6DFF19-ADDE-4A12-9860-090F91ECAE71}" srcOrd="8" destOrd="0" presId="urn:microsoft.com/office/officeart/2005/8/layout/cycle1"/>
    <dgm:cxn modelId="{27083C92-27F2-4360-ACC4-710F6A7D4ED5}" type="presParOf" srcId="{D09FE444-59A9-4633-9F10-BD3AFECA4E39}" destId="{3156962C-6FDE-44A3-99D0-EA9256DA8D62}" srcOrd="9" destOrd="0" presId="urn:microsoft.com/office/officeart/2005/8/layout/cycle1"/>
    <dgm:cxn modelId="{416CA8A2-FA52-41B1-A561-1934899F829C}" type="presParOf" srcId="{D09FE444-59A9-4633-9F10-BD3AFECA4E39}" destId="{B33E7C25-A049-425A-A655-E604AEBE2995}" srcOrd="10" destOrd="0" presId="urn:microsoft.com/office/officeart/2005/8/layout/cycle1"/>
    <dgm:cxn modelId="{D690D5EE-58B9-49DE-81F3-DE0CE5D748CF}" type="presParOf" srcId="{D09FE444-59A9-4633-9F10-BD3AFECA4E39}" destId="{761FAD49-735D-4611-86D8-3AAFB9B3E7BC}" srcOrd="11" destOrd="0" presId="urn:microsoft.com/office/officeart/2005/8/layout/cycle1"/>
    <dgm:cxn modelId="{B5FF98ED-5AB9-4B38-9D39-1A40BEB3A673}" type="presParOf" srcId="{D09FE444-59A9-4633-9F10-BD3AFECA4E39}" destId="{CA242080-EFF6-4901-BD2D-6615A4B7A8D0}" srcOrd="12" destOrd="0" presId="urn:microsoft.com/office/officeart/2005/8/layout/cycle1"/>
    <dgm:cxn modelId="{44AD26B8-C3DE-4AB7-9372-8C785805931E}" type="presParOf" srcId="{D09FE444-59A9-4633-9F10-BD3AFECA4E39}" destId="{58EA8481-ACE4-49B1-9BC5-77D21BA9E37E}" srcOrd="13" destOrd="0" presId="urn:microsoft.com/office/officeart/2005/8/layout/cycle1"/>
    <dgm:cxn modelId="{C54E0553-E605-4B14-9478-34071D062E4E}" type="presParOf" srcId="{D09FE444-59A9-4633-9F10-BD3AFECA4E39}" destId="{CF8BC508-DE19-4CF3-8C38-D1842957EEC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46AFD2-3E6A-49B2-900B-47512058B02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6796AFD-368E-4E5E-914C-E4E7B4EA05F3}">
      <dgm:prSet phldrT="[Text]" custT="1"/>
      <dgm:spPr/>
      <dgm:t>
        <a:bodyPr/>
        <a:lstStyle/>
        <a:p>
          <a:r>
            <a:rPr lang="de-AT" sz="1600" b="1" dirty="0"/>
            <a:t>Hypothesen-auswahl</a:t>
          </a:r>
        </a:p>
      </dgm:t>
    </dgm:pt>
    <dgm:pt modelId="{D753934C-4650-4239-B81E-53075E717499}" type="parTrans" cxnId="{027A2749-C6C1-4154-8299-6D46873A4A25}">
      <dgm:prSet/>
      <dgm:spPr/>
      <dgm:t>
        <a:bodyPr/>
        <a:lstStyle/>
        <a:p>
          <a:endParaRPr lang="de-AT" sz="4400"/>
        </a:p>
      </dgm:t>
    </dgm:pt>
    <dgm:pt modelId="{431FCBC0-786F-4563-A733-AB0BE8E0F320}" type="sibTrans" cxnId="{027A2749-C6C1-4154-8299-6D46873A4A25}">
      <dgm:prSet/>
      <dgm:spPr/>
      <dgm:t>
        <a:bodyPr/>
        <a:lstStyle/>
        <a:p>
          <a:endParaRPr lang="de-AT" sz="4400"/>
        </a:p>
      </dgm:t>
    </dgm:pt>
    <dgm:pt modelId="{513E2C3E-C150-4758-AAD5-56966104868E}">
      <dgm:prSet phldrT="[Text]" custT="1"/>
      <dgm:spPr/>
      <dgm:t>
        <a:bodyPr/>
        <a:lstStyle/>
        <a:p>
          <a:r>
            <a:rPr lang="de-AT" sz="1600" dirty="0"/>
            <a:t>Operationali-</a:t>
          </a:r>
          <a:br>
            <a:rPr lang="de-AT" sz="1600" dirty="0"/>
          </a:br>
          <a:r>
            <a:rPr lang="de-AT" sz="1600" dirty="0"/>
            <a:t>sierung &amp; </a:t>
          </a:r>
          <a:br>
            <a:rPr lang="de-AT" sz="1600" dirty="0"/>
          </a:br>
          <a:r>
            <a:rPr lang="de-AT" sz="1600" dirty="0"/>
            <a:t>Planung</a:t>
          </a:r>
        </a:p>
      </dgm:t>
    </dgm:pt>
    <dgm:pt modelId="{C70B6ADF-2387-42E6-926B-16C46C7F3012}" type="parTrans" cxnId="{4509A732-3EAC-4117-9705-ED3DB7FB4EB0}">
      <dgm:prSet/>
      <dgm:spPr/>
      <dgm:t>
        <a:bodyPr/>
        <a:lstStyle/>
        <a:p>
          <a:endParaRPr lang="de-AT" sz="4400"/>
        </a:p>
      </dgm:t>
    </dgm:pt>
    <dgm:pt modelId="{67D5DBA7-4F4F-4B91-9B3B-87770FA71CF5}" type="sibTrans" cxnId="{4509A732-3EAC-4117-9705-ED3DB7FB4EB0}">
      <dgm:prSet/>
      <dgm:spPr/>
      <dgm:t>
        <a:bodyPr/>
        <a:lstStyle/>
        <a:p>
          <a:endParaRPr lang="de-AT" sz="4400"/>
        </a:p>
      </dgm:t>
    </dgm:pt>
    <dgm:pt modelId="{1A066FC5-CC5B-4FBF-8ACE-29E0E1EA1C6F}">
      <dgm:prSet phldrT="[Text]" custT="1"/>
      <dgm:spPr/>
      <dgm:t>
        <a:bodyPr/>
        <a:lstStyle/>
        <a:p>
          <a:r>
            <a:rPr lang="de-AT" sz="1600" dirty="0"/>
            <a:t>Datenerhebung</a:t>
          </a:r>
        </a:p>
      </dgm:t>
    </dgm:pt>
    <dgm:pt modelId="{0037478C-80B6-46A6-8BF3-268BC3B73FF6}" type="parTrans" cxnId="{4A6D9310-8183-4DEF-83B2-902BDFD9A8A0}">
      <dgm:prSet/>
      <dgm:spPr/>
      <dgm:t>
        <a:bodyPr/>
        <a:lstStyle/>
        <a:p>
          <a:endParaRPr lang="de-AT" sz="4400"/>
        </a:p>
      </dgm:t>
    </dgm:pt>
    <dgm:pt modelId="{4FEBB5F8-D225-4844-9432-3611F03AE1ED}" type="sibTrans" cxnId="{4A6D9310-8183-4DEF-83B2-902BDFD9A8A0}">
      <dgm:prSet/>
      <dgm:spPr/>
      <dgm:t>
        <a:bodyPr/>
        <a:lstStyle/>
        <a:p>
          <a:endParaRPr lang="de-AT" sz="4400"/>
        </a:p>
      </dgm:t>
    </dgm:pt>
    <dgm:pt modelId="{8A9DBDC5-FA2C-41D3-9AF9-D2AD7461A209}">
      <dgm:prSet phldrT="[Text]" custT="1"/>
      <dgm:spPr/>
      <dgm:t>
        <a:bodyPr/>
        <a:lstStyle/>
        <a:p>
          <a:r>
            <a:rPr lang="de-AT" sz="1600" b="1" dirty="0"/>
            <a:t>Publikation</a:t>
          </a:r>
          <a:br>
            <a:rPr lang="de-AT" sz="1600" dirty="0"/>
          </a:br>
          <a:r>
            <a:rPr lang="de-AT" sz="1600" dirty="0"/>
            <a:t>(Evaluation einer</a:t>
          </a:r>
          <a:br>
            <a:rPr lang="de-AT" sz="1600" dirty="0"/>
          </a:br>
          <a:r>
            <a:rPr lang="de-AT" sz="1600" dirty="0"/>
            <a:t>Theorie/Hypothese)</a:t>
          </a:r>
        </a:p>
      </dgm:t>
    </dgm:pt>
    <dgm:pt modelId="{5F6116BA-AD2D-46EF-BA5F-3C572F11212B}" type="parTrans" cxnId="{207F6B8E-2425-46FF-9CA9-DA3619FA4C82}">
      <dgm:prSet/>
      <dgm:spPr/>
      <dgm:t>
        <a:bodyPr/>
        <a:lstStyle/>
        <a:p>
          <a:endParaRPr lang="de-AT" sz="4400"/>
        </a:p>
      </dgm:t>
    </dgm:pt>
    <dgm:pt modelId="{51E5682B-B44B-4646-B0F0-437681CD4E44}" type="sibTrans" cxnId="{207F6B8E-2425-46FF-9CA9-DA3619FA4C82}">
      <dgm:prSet/>
      <dgm:spPr/>
      <dgm:t>
        <a:bodyPr/>
        <a:lstStyle/>
        <a:p>
          <a:endParaRPr lang="de-AT" sz="4400"/>
        </a:p>
      </dgm:t>
    </dgm:pt>
    <dgm:pt modelId="{96F23D7F-C695-4878-BEE5-F7659E82B3EE}">
      <dgm:prSet phldrT="[Text]" custT="1"/>
      <dgm:spPr/>
      <dgm:t>
        <a:bodyPr/>
        <a:lstStyle/>
        <a:p>
          <a:r>
            <a:rPr lang="de-AT" sz="1600" dirty="0"/>
            <a:t>Datenanalyse Interpretation</a:t>
          </a:r>
          <a:br>
            <a:rPr lang="de-AT" sz="1600" dirty="0"/>
          </a:br>
          <a:r>
            <a:rPr lang="de-AT" sz="1600" dirty="0"/>
            <a:t>krit. Überprüfen</a:t>
          </a:r>
        </a:p>
      </dgm:t>
    </dgm:pt>
    <dgm:pt modelId="{E3FA32B5-A548-45CC-856C-8E51A1B7A047}" type="parTrans" cxnId="{1E72E253-EDE1-4163-A6E1-98ED81ACC9D5}">
      <dgm:prSet/>
      <dgm:spPr/>
      <dgm:t>
        <a:bodyPr/>
        <a:lstStyle/>
        <a:p>
          <a:endParaRPr lang="de-AT" sz="4400"/>
        </a:p>
      </dgm:t>
    </dgm:pt>
    <dgm:pt modelId="{F3ED49BE-A4C0-4671-B186-52098804BF7E}" type="sibTrans" cxnId="{1E72E253-EDE1-4163-A6E1-98ED81ACC9D5}">
      <dgm:prSet/>
      <dgm:spPr/>
      <dgm:t>
        <a:bodyPr/>
        <a:lstStyle/>
        <a:p>
          <a:endParaRPr lang="de-AT" sz="4400"/>
        </a:p>
      </dgm:t>
    </dgm:pt>
    <dgm:pt modelId="{F0FDB828-927F-4384-B153-86F916E877BA}">
      <dgm:prSet phldrT="[Text]" custT="1"/>
      <dgm:spPr/>
      <dgm:t>
        <a:bodyPr/>
        <a:lstStyle/>
        <a:p>
          <a:r>
            <a:rPr lang="de-AT" sz="1600" dirty="0"/>
            <a:t>Interesse</a:t>
          </a:r>
        </a:p>
      </dgm:t>
    </dgm:pt>
    <dgm:pt modelId="{61F7E747-C01A-464F-B3EF-F543DEE964D9}" type="parTrans" cxnId="{13AF00EB-CA79-454F-8AED-0171F2BD0264}">
      <dgm:prSet/>
      <dgm:spPr/>
      <dgm:t>
        <a:bodyPr/>
        <a:lstStyle/>
        <a:p>
          <a:endParaRPr lang="de-AT"/>
        </a:p>
      </dgm:t>
    </dgm:pt>
    <dgm:pt modelId="{E8A2E31C-CA35-4DEA-8FA2-BFC6605321A1}" type="sibTrans" cxnId="{13AF00EB-CA79-454F-8AED-0171F2BD0264}">
      <dgm:prSet/>
      <dgm:spPr/>
      <dgm:t>
        <a:bodyPr/>
        <a:lstStyle/>
        <a:p>
          <a:endParaRPr lang="de-AT"/>
        </a:p>
      </dgm:t>
    </dgm:pt>
    <dgm:pt modelId="{D09FE444-59A9-4633-9F10-BD3AFECA4E39}" type="pres">
      <dgm:prSet presAssocID="{7B46AFD2-3E6A-49B2-900B-47512058B02E}" presName="cycle" presStyleCnt="0">
        <dgm:presLayoutVars>
          <dgm:dir/>
          <dgm:resizeHandles val="exact"/>
        </dgm:presLayoutVars>
      </dgm:prSet>
      <dgm:spPr/>
    </dgm:pt>
    <dgm:pt modelId="{4C10C54B-4A95-4A52-AB62-F3615ABB0126}" type="pres">
      <dgm:prSet presAssocID="{86796AFD-368E-4E5E-914C-E4E7B4EA05F3}" presName="dummy" presStyleCnt="0"/>
      <dgm:spPr/>
    </dgm:pt>
    <dgm:pt modelId="{EEDFFAB2-E901-4211-8673-12FEF424BEEF}" type="pres">
      <dgm:prSet presAssocID="{86796AFD-368E-4E5E-914C-E4E7B4EA05F3}" presName="node" presStyleLbl="revTx" presStyleIdx="0" presStyleCnt="6" custScaleX="137882">
        <dgm:presLayoutVars>
          <dgm:bulletEnabled val="1"/>
        </dgm:presLayoutVars>
      </dgm:prSet>
      <dgm:spPr/>
    </dgm:pt>
    <dgm:pt modelId="{94B094D0-B626-4ED6-A6D9-1422C8C152AE}" type="pres">
      <dgm:prSet presAssocID="{431FCBC0-786F-4563-A733-AB0BE8E0F320}" presName="sibTrans" presStyleLbl="node1" presStyleIdx="0" presStyleCnt="6"/>
      <dgm:spPr/>
    </dgm:pt>
    <dgm:pt modelId="{B1044180-C790-49F3-947A-52859F3802B7}" type="pres">
      <dgm:prSet presAssocID="{513E2C3E-C150-4758-AAD5-56966104868E}" presName="dummy" presStyleCnt="0"/>
      <dgm:spPr/>
    </dgm:pt>
    <dgm:pt modelId="{ABADCA13-7093-470E-855C-63259F8E75C7}" type="pres">
      <dgm:prSet presAssocID="{513E2C3E-C150-4758-AAD5-56966104868E}" presName="node" presStyleLbl="revTx" presStyleIdx="1" presStyleCnt="6" custScaleX="216077">
        <dgm:presLayoutVars>
          <dgm:bulletEnabled val="1"/>
        </dgm:presLayoutVars>
      </dgm:prSet>
      <dgm:spPr/>
    </dgm:pt>
    <dgm:pt modelId="{194E1ED9-E7BB-43B9-8A76-0E011B8067B1}" type="pres">
      <dgm:prSet presAssocID="{67D5DBA7-4F4F-4B91-9B3B-87770FA71CF5}" presName="sibTrans" presStyleLbl="node1" presStyleIdx="1" presStyleCnt="6"/>
      <dgm:spPr/>
    </dgm:pt>
    <dgm:pt modelId="{7560A758-9422-4E6A-983E-48036F69D97D}" type="pres">
      <dgm:prSet presAssocID="{1A066FC5-CC5B-4FBF-8ACE-29E0E1EA1C6F}" presName="dummy" presStyleCnt="0"/>
      <dgm:spPr/>
    </dgm:pt>
    <dgm:pt modelId="{2734C54B-8B97-4E88-8226-CDDB87DB4D67}" type="pres">
      <dgm:prSet presAssocID="{1A066FC5-CC5B-4FBF-8ACE-29E0E1EA1C6F}" presName="node" presStyleLbl="revTx" presStyleIdx="2" presStyleCnt="6" custScaleX="150675" custScaleY="46196">
        <dgm:presLayoutVars>
          <dgm:bulletEnabled val="1"/>
        </dgm:presLayoutVars>
      </dgm:prSet>
      <dgm:spPr/>
    </dgm:pt>
    <dgm:pt modelId="{CE1A3F16-3BB3-42A0-BE7B-500535A9F7F9}" type="pres">
      <dgm:prSet presAssocID="{4FEBB5F8-D225-4844-9432-3611F03AE1ED}" presName="sibTrans" presStyleLbl="node1" presStyleIdx="2" presStyleCnt="6"/>
      <dgm:spPr/>
    </dgm:pt>
    <dgm:pt modelId="{127D4A88-5177-48B0-97A3-9529581691F2}" type="pres">
      <dgm:prSet presAssocID="{96F23D7F-C695-4878-BEE5-F7659E82B3EE}" presName="dummy" presStyleCnt="0"/>
      <dgm:spPr/>
    </dgm:pt>
    <dgm:pt modelId="{DA4B4412-75CA-4625-9AC7-43985279EFDF}" type="pres">
      <dgm:prSet presAssocID="{96F23D7F-C695-4878-BEE5-F7659E82B3EE}" presName="node" presStyleLbl="revTx" presStyleIdx="3" presStyleCnt="6" custScaleX="171058">
        <dgm:presLayoutVars>
          <dgm:bulletEnabled val="1"/>
        </dgm:presLayoutVars>
      </dgm:prSet>
      <dgm:spPr/>
    </dgm:pt>
    <dgm:pt modelId="{5B6DFF19-ADDE-4A12-9860-090F91ECAE71}" type="pres">
      <dgm:prSet presAssocID="{F3ED49BE-A4C0-4671-B186-52098804BF7E}" presName="sibTrans" presStyleLbl="node1" presStyleIdx="3" presStyleCnt="6"/>
      <dgm:spPr/>
    </dgm:pt>
    <dgm:pt modelId="{3156962C-6FDE-44A3-99D0-EA9256DA8D62}" type="pres">
      <dgm:prSet presAssocID="{8A9DBDC5-FA2C-41D3-9AF9-D2AD7461A209}" presName="dummy" presStyleCnt="0"/>
      <dgm:spPr/>
    </dgm:pt>
    <dgm:pt modelId="{B33E7C25-A049-425A-A655-E604AEBE2995}" type="pres">
      <dgm:prSet presAssocID="{8A9DBDC5-FA2C-41D3-9AF9-D2AD7461A209}" presName="node" presStyleLbl="revTx" presStyleIdx="4" presStyleCnt="6" custScaleX="226038">
        <dgm:presLayoutVars>
          <dgm:bulletEnabled val="1"/>
        </dgm:presLayoutVars>
      </dgm:prSet>
      <dgm:spPr/>
    </dgm:pt>
    <dgm:pt modelId="{761FAD49-735D-4611-86D8-3AAFB9B3E7BC}" type="pres">
      <dgm:prSet presAssocID="{51E5682B-B44B-4646-B0F0-437681CD4E44}" presName="sibTrans" presStyleLbl="node1" presStyleIdx="4" presStyleCnt="6"/>
      <dgm:spPr/>
    </dgm:pt>
    <dgm:pt modelId="{CA242080-EFF6-4901-BD2D-6615A4B7A8D0}" type="pres">
      <dgm:prSet presAssocID="{F0FDB828-927F-4384-B153-86F916E877BA}" presName="dummy" presStyleCnt="0"/>
      <dgm:spPr/>
    </dgm:pt>
    <dgm:pt modelId="{58EA8481-ACE4-49B1-9BC5-77D21BA9E37E}" type="pres">
      <dgm:prSet presAssocID="{F0FDB828-927F-4384-B153-86F916E877BA}" presName="node" presStyleLbl="revTx" presStyleIdx="5" presStyleCnt="6">
        <dgm:presLayoutVars>
          <dgm:bulletEnabled val="1"/>
        </dgm:presLayoutVars>
      </dgm:prSet>
      <dgm:spPr/>
    </dgm:pt>
    <dgm:pt modelId="{CF8BC508-DE19-4CF3-8C38-D1842957EEC4}" type="pres">
      <dgm:prSet presAssocID="{E8A2E31C-CA35-4DEA-8FA2-BFC6605321A1}" presName="sibTrans" presStyleLbl="node1" presStyleIdx="5" presStyleCnt="6"/>
      <dgm:spPr/>
    </dgm:pt>
  </dgm:ptLst>
  <dgm:cxnLst>
    <dgm:cxn modelId="{4A6D9310-8183-4DEF-83B2-902BDFD9A8A0}" srcId="{7B46AFD2-3E6A-49B2-900B-47512058B02E}" destId="{1A066FC5-CC5B-4FBF-8ACE-29E0E1EA1C6F}" srcOrd="2" destOrd="0" parTransId="{0037478C-80B6-46A6-8BF3-268BC3B73FF6}" sibTransId="{4FEBB5F8-D225-4844-9432-3611F03AE1ED}"/>
    <dgm:cxn modelId="{926A4413-E7BE-402A-822F-DD06166BCDFF}" type="presOf" srcId="{67D5DBA7-4F4F-4B91-9B3B-87770FA71CF5}" destId="{194E1ED9-E7BB-43B9-8A76-0E011B8067B1}" srcOrd="0" destOrd="0" presId="urn:microsoft.com/office/officeart/2005/8/layout/cycle1"/>
    <dgm:cxn modelId="{0ECC3422-C254-4BD6-B626-927E0D9F64BA}" type="presOf" srcId="{86796AFD-368E-4E5E-914C-E4E7B4EA05F3}" destId="{EEDFFAB2-E901-4211-8673-12FEF424BEEF}" srcOrd="0" destOrd="0" presId="urn:microsoft.com/office/officeart/2005/8/layout/cycle1"/>
    <dgm:cxn modelId="{4509A732-3EAC-4117-9705-ED3DB7FB4EB0}" srcId="{7B46AFD2-3E6A-49B2-900B-47512058B02E}" destId="{513E2C3E-C150-4758-AAD5-56966104868E}" srcOrd="1" destOrd="0" parTransId="{C70B6ADF-2387-42E6-926B-16C46C7F3012}" sibTransId="{67D5DBA7-4F4F-4B91-9B3B-87770FA71CF5}"/>
    <dgm:cxn modelId="{6941FA5C-9ABD-4978-9D16-D4E5EAC82DEA}" type="presOf" srcId="{F0FDB828-927F-4384-B153-86F916E877BA}" destId="{58EA8481-ACE4-49B1-9BC5-77D21BA9E37E}" srcOrd="0" destOrd="0" presId="urn:microsoft.com/office/officeart/2005/8/layout/cycle1"/>
    <dgm:cxn modelId="{B4BFBF5F-9C6D-42AA-A29E-5AC971812C9C}" type="presOf" srcId="{7B46AFD2-3E6A-49B2-900B-47512058B02E}" destId="{D09FE444-59A9-4633-9F10-BD3AFECA4E39}" srcOrd="0" destOrd="0" presId="urn:microsoft.com/office/officeart/2005/8/layout/cycle1"/>
    <dgm:cxn modelId="{1F742747-1CE4-4886-8123-83DDE27D8950}" type="presOf" srcId="{4FEBB5F8-D225-4844-9432-3611F03AE1ED}" destId="{CE1A3F16-3BB3-42A0-BE7B-500535A9F7F9}" srcOrd="0" destOrd="0" presId="urn:microsoft.com/office/officeart/2005/8/layout/cycle1"/>
    <dgm:cxn modelId="{027A2749-C6C1-4154-8299-6D46873A4A25}" srcId="{7B46AFD2-3E6A-49B2-900B-47512058B02E}" destId="{86796AFD-368E-4E5E-914C-E4E7B4EA05F3}" srcOrd="0" destOrd="0" parTransId="{D753934C-4650-4239-B81E-53075E717499}" sibTransId="{431FCBC0-786F-4563-A733-AB0BE8E0F320}"/>
    <dgm:cxn modelId="{1E72E253-EDE1-4163-A6E1-98ED81ACC9D5}" srcId="{7B46AFD2-3E6A-49B2-900B-47512058B02E}" destId="{96F23D7F-C695-4878-BEE5-F7659E82B3EE}" srcOrd="3" destOrd="0" parTransId="{E3FA32B5-A548-45CC-856C-8E51A1B7A047}" sibTransId="{F3ED49BE-A4C0-4671-B186-52098804BF7E}"/>
    <dgm:cxn modelId="{6F574A55-2938-41AF-8CEC-7ABF4F1CC160}" type="presOf" srcId="{96F23D7F-C695-4878-BEE5-F7659E82B3EE}" destId="{DA4B4412-75CA-4625-9AC7-43985279EFDF}" srcOrd="0" destOrd="0" presId="urn:microsoft.com/office/officeart/2005/8/layout/cycle1"/>
    <dgm:cxn modelId="{0D52C475-16FD-44DD-9BC5-1EB358077872}" type="presOf" srcId="{E8A2E31C-CA35-4DEA-8FA2-BFC6605321A1}" destId="{CF8BC508-DE19-4CF3-8C38-D1842957EEC4}" srcOrd="0" destOrd="0" presId="urn:microsoft.com/office/officeart/2005/8/layout/cycle1"/>
    <dgm:cxn modelId="{ACDA2F59-09C5-436F-BAF0-16858F557965}" type="presOf" srcId="{8A9DBDC5-FA2C-41D3-9AF9-D2AD7461A209}" destId="{B33E7C25-A049-425A-A655-E604AEBE2995}" srcOrd="0" destOrd="0" presId="urn:microsoft.com/office/officeart/2005/8/layout/cycle1"/>
    <dgm:cxn modelId="{F560DC7C-2FC4-4175-B3BB-8316F8FCE846}" type="presOf" srcId="{431FCBC0-786F-4563-A733-AB0BE8E0F320}" destId="{94B094D0-B626-4ED6-A6D9-1422C8C152AE}" srcOrd="0" destOrd="0" presId="urn:microsoft.com/office/officeart/2005/8/layout/cycle1"/>
    <dgm:cxn modelId="{4F936F7D-B3D9-47C1-BE28-24EBC2139BD3}" type="presOf" srcId="{51E5682B-B44B-4646-B0F0-437681CD4E44}" destId="{761FAD49-735D-4611-86D8-3AAFB9B3E7BC}" srcOrd="0" destOrd="0" presId="urn:microsoft.com/office/officeart/2005/8/layout/cycle1"/>
    <dgm:cxn modelId="{207F6B8E-2425-46FF-9CA9-DA3619FA4C82}" srcId="{7B46AFD2-3E6A-49B2-900B-47512058B02E}" destId="{8A9DBDC5-FA2C-41D3-9AF9-D2AD7461A209}" srcOrd="4" destOrd="0" parTransId="{5F6116BA-AD2D-46EF-BA5F-3C572F11212B}" sibTransId="{51E5682B-B44B-4646-B0F0-437681CD4E44}"/>
    <dgm:cxn modelId="{EAD7FF95-733C-4B70-8E0D-2D66ED7EBE99}" type="presOf" srcId="{513E2C3E-C150-4758-AAD5-56966104868E}" destId="{ABADCA13-7093-470E-855C-63259F8E75C7}" srcOrd="0" destOrd="0" presId="urn:microsoft.com/office/officeart/2005/8/layout/cycle1"/>
    <dgm:cxn modelId="{B73413C6-832A-4289-A9F4-E926D3239D6A}" type="presOf" srcId="{F3ED49BE-A4C0-4671-B186-52098804BF7E}" destId="{5B6DFF19-ADDE-4A12-9860-090F91ECAE71}" srcOrd="0" destOrd="0" presId="urn:microsoft.com/office/officeart/2005/8/layout/cycle1"/>
    <dgm:cxn modelId="{13AF00EB-CA79-454F-8AED-0171F2BD0264}" srcId="{7B46AFD2-3E6A-49B2-900B-47512058B02E}" destId="{F0FDB828-927F-4384-B153-86F916E877BA}" srcOrd="5" destOrd="0" parTransId="{61F7E747-C01A-464F-B3EF-F543DEE964D9}" sibTransId="{E8A2E31C-CA35-4DEA-8FA2-BFC6605321A1}"/>
    <dgm:cxn modelId="{68C346F9-F7BD-47FC-9864-056FDC235492}" type="presOf" srcId="{1A066FC5-CC5B-4FBF-8ACE-29E0E1EA1C6F}" destId="{2734C54B-8B97-4E88-8226-CDDB87DB4D67}" srcOrd="0" destOrd="0" presId="urn:microsoft.com/office/officeart/2005/8/layout/cycle1"/>
    <dgm:cxn modelId="{B7FF3AE3-DE16-45FE-9E1C-F6FCA8FDBE48}" type="presParOf" srcId="{D09FE444-59A9-4633-9F10-BD3AFECA4E39}" destId="{4C10C54B-4A95-4A52-AB62-F3615ABB0126}" srcOrd="0" destOrd="0" presId="urn:microsoft.com/office/officeart/2005/8/layout/cycle1"/>
    <dgm:cxn modelId="{99BFECF3-A334-412C-AAC0-D19100497E26}" type="presParOf" srcId="{D09FE444-59A9-4633-9F10-BD3AFECA4E39}" destId="{EEDFFAB2-E901-4211-8673-12FEF424BEEF}" srcOrd="1" destOrd="0" presId="urn:microsoft.com/office/officeart/2005/8/layout/cycle1"/>
    <dgm:cxn modelId="{EDEFE09B-A29D-4617-8E0C-CAA6A1AD7A1B}" type="presParOf" srcId="{D09FE444-59A9-4633-9F10-BD3AFECA4E39}" destId="{94B094D0-B626-4ED6-A6D9-1422C8C152AE}" srcOrd="2" destOrd="0" presId="urn:microsoft.com/office/officeart/2005/8/layout/cycle1"/>
    <dgm:cxn modelId="{87743FC3-2FD4-4C3B-BD4C-C2BFBA1933F4}" type="presParOf" srcId="{D09FE444-59A9-4633-9F10-BD3AFECA4E39}" destId="{B1044180-C790-49F3-947A-52859F3802B7}" srcOrd="3" destOrd="0" presId="urn:microsoft.com/office/officeart/2005/8/layout/cycle1"/>
    <dgm:cxn modelId="{B3F2309A-289E-489A-B86B-93C1464428F9}" type="presParOf" srcId="{D09FE444-59A9-4633-9F10-BD3AFECA4E39}" destId="{ABADCA13-7093-470E-855C-63259F8E75C7}" srcOrd="4" destOrd="0" presId="urn:microsoft.com/office/officeart/2005/8/layout/cycle1"/>
    <dgm:cxn modelId="{93F700F4-8AC0-4949-86FE-E3F7CBC9255E}" type="presParOf" srcId="{D09FE444-59A9-4633-9F10-BD3AFECA4E39}" destId="{194E1ED9-E7BB-43B9-8A76-0E011B8067B1}" srcOrd="5" destOrd="0" presId="urn:microsoft.com/office/officeart/2005/8/layout/cycle1"/>
    <dgm:cxn modelId="{0FCF1AC4-F0DB-4005-B4D7-6A7A53B4557B}" type="presParOf" srcId="{D09FE444-59A9-4633-9F10-BD3AFECA4E39}" destId="{7560A758-9422-4E6A-983E-48036F69D97D}" srcOrd="6" destOrd="0" presId="urn:microsoft.com/office/officeart/2005/8/layout/cycle1"/>
    <dgm:cxn modelId="{99CE2A2E-CAB8-417C-B60F-753DCAC880DC}" type="presParOf" srcId="{D09FE444-59A9-4633-9F10-BD3AFECA4E39}" destId="{2734C54B-8B97-4E88-8226-CDDB87DB4D67}" srcOrd="7" destOrd="0" presId="urn:microsoft.com/office/officeart/2005/8/layout/cycle1"/>
    <dgm:cxn modelId="{0E20EB38-C678-43C1-A5CB-6A4A22CFA0B9}" type="presParOf" srcId="{D09FE444-59A9-4633-9F10-BD3AFECA4E39}" destId="{CE1A3F16-3BB3-42A0-BE7B-500535A9F7F9}" srcOrd="8" destOrd="0" presId="urn:microsoft.com/office/officeart/2005/8/layout/cycle1"/>
    <dgm:cxn modelId="{E895DC5A-D09E-4262-9504-A1E77B842BDF}" type="presParOf" srcId="{D09FE444-59A9-4633-9F10-BD3AFECA4E39}" destId="{127D4A88-5177-48B0-97A3-9529581691F2}" srcOrd="9" destOrd="0" presId="urn:microsoft.com/office/officeart/2005/8/layout/cycle1"/>
    <dgm:cxn modelId="{D1B1D474-54C0-4C5C-B044-5078438677EA}" type="presParOf" srcId="{D09FE444-59A9-4633-9F10-BD3AFECA4E39}" destId="{DA4B4412-75CA-4625-9AC7-43985279EFDF}" srcOrd="10" destOrd="0" presId="urn:microsoft.com/office/officeart/2005/8/layout/cycle1"/>
    <dgm:cxn modelId="{E62160BA-195C-4398-8310-AC4F35D4C55F}" type="presParOf" srcId="{D09FE444-59A9-4633-9F10-BD3AFECA4E39}" destId="{5B6DFF19-ADDE-4A12-9860-090F91ECAE71}" srcOrd="11" destOrd="0" presId="urn:microsoft.com/office/officeart/2005/8/layout/cycle1"/>
    <dgm:cxn modelId="{7A92154C-4F18-4155-81A9-48B98C8DF015}" type="presParOf" srcId="{D09FE444-59A9-4633-9F10-BD3AFECA4E39}" destId="{3156962C-6FDE-44A3-99D0-EA9256DA8D62}" srcOrd="12" destOrd="0" presId="urn:microsoft.com/office/officeart/2005/8/layout/cycle1"/>
    <dgm:cxn modelId="{082056AB-E304-4DDB-8EB3-AE160500FFE9}" type="presParOf" srcId="{D09FE444-59A9-4633-9F10-BD3AFECA4E39}" destId="{B33E7C25-A049-425A-A655-E604AEBE2995}" srcOrd="13" destOrd="0" presId="urn:microsoft.com/office/officeart/2005/8/layout/cycle1"/>
    <dgm:cxn modelId="{33464676-AC2C-4F73-82DA-D4A3BA89F626}" type="presParOf" srcId="{D09FE444-59A9-4633-9F10-BD3AFECA4E39}" destId="{761FAD49-735D-4611-86D8-3AAFB9B3E7BC}" srcOrd="14" destOrd="0" presId="urn:microsoft.com/office/officeart/2005/8/layout/cycle1"/>
    <dgm:cxn modelId="{2CBAF6FB-8375-40DC-8AAD-AAAA8C582EC4}" type="presParOf" srcId="{D09FE444-59A9-4633-9F10-BD3AFECA4E39}" destId="{CA242080-EFF6-4901-BD2D-6615A4B7A8D0}" srcOrd="15" destOrd="0" presId="urn:microsoft.com/office/officeart/2005/8/layout/cycle1"/>
    <dgm:cxn modelId="{BB17A72E-3DE1-4076-81C6-061534842530}" type="presParOf" srcId="{D09FE444-59A9-4633-9F10-BD3AFECA4E39}" destId="{58EA8481-ACE4-49B1-9BC5-77D21BA9E37E}" srcOrd="16" destOrd="0" presId="urn:microsoft.com/office/officeart/2005/8/layout/cycle1"/>
    <dgm:cxn modelId="{EB9D6DF1-86F2-4E9A-94A6-1F1427BBC4E2}" type="presParOf" srcId="{D09FE444-59A9-4633-9F10-BD3AFECA4E39}" destId="{CF8BC508-DE19-4CF3-8C38-D1842957EEC4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46AFD2-3E6A-49B2-900B-47512058B02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6796AFD-368E-4E5E-914C-E4E7B4EA05F3}">
      <dgm:prSet phldrT="[Text]" custT="1"/>
      <dgm:spPr/>
      <dgm:t>
        <a:bodyPr/>
        <a:lstStyle/>
        <a:p>
          <a:r>
            <a:rPr lang="de-AT" sz="1600" b="1" dirty="0"/>
            <a:t>Auswahl</a:t>
          </a:r>
          <a:br>
            <a:rPr lang="de-AT" sz="1600" b="1" dirty="0"/>
          </a:br>
          <a:r>
            <a:rPr lang="de-AT" sz="1600" b="1" dirty="0"/>
            <a:t>zu beschreibender Sachverhalt</a:t>
          </a:r>
        </a:p>
      </dgm:t>
    </dgm:pt>
    <dgm:pt modelId="{D753934C-4650-4239-B81E-53075E717499}" type="parTrans" cxnId="{027A2749-C6C1-4154-8299-6D46873A4A25}">
      <dgm:prSet/>
      <dgm:spPr/>
      <dgm:t>
        <a:bodyPr/>
        <a:lstStyle/>
        <a:p>
          <a:endParaRPr lang="de-AT" sz="4400"/>
        </a:p>
      </dgm:t>
    </dgm:pt>
    <dgm:pt modelId="{431FCBC0-786F-4563-A733-AB0BE8E0F320}" type="sibTrans" cxnId="{027A2749-C6C1-4154-8299-6D46873A4A25}">
      <dgm:prSet/>
      <dgm:spPr/>
      <dgm:t>
        <a:bodyPr/>
        <a:lstStyle/>
        <a:p>
          <a:endParaRPr lang="de-AT" sz="4400"/>
        </a:p>
      </dgm:t>
    </dgm:pt>
    <dgm:pt modelId="{513E2C3E-C150-4758-AAD5-56966104868E}">
      <dgm:prSet phldrT="[Text]" custT="1"/>
      <dgm:spPr/>
      <dgm:t>
        <a:bodyPr/>
        <a:lstStyle/>
        <a:p>
          <a:r>
            <a:rPr lang="de-AT" sz="1600" dirty="0"/>
            <a:t>Operationali-</a:t>
          </a:r>
          <a:br>
            <a:rPr lang="de-AT" sz="1600" dirty="0"/>
          </a:br>
          <a:r>
            <a:rPr lang="de-AT" sz="1600" dirty="0"/>
            <a:t>sierung &amp;</a:t>
          </a:r>
          <a:br>
            <a:rPr lang="de-AT" sz="1600" dirty="0"/>
          </a:br>
          <a:r>
            <a:rPr lang="de-AT" sz="1600" dirty="0"/>
            <a:t>Planung</a:t>
          </a:r>
        </a:p>
      </dgm:t>
    </dgm:pt>
    <dgm:pt modelId="{C70B6ADF-2387-42E6-926B-16C46C7F3012}" type="parTrans" cxnId="{4509A732-3EAC-4117-9705-ED3DB7FB4EB0}">
      <dgm:prSet/>
      <dgm:spPr/>
      <dgm:t>
        <a:bodyPr/>
        <a:lstStyle/>
        <a:p>
          <a:endParaRPr lang="de-AT" sz="4400"/>
        </a:p>
      </dgm:t>
    </dgm:pt>
    <dgm:pt modelId="{67D5DBA7-4F4F-4B91-9B3B-87770FA71CF5}" type="sibTrans" cxnId="{4509A732-3EAC-4117-9705-ED3DB7FB4EB0}">
      <dgm:prSet/>
      <dgm:spPr/>
      <dgm:t>
        <a:bodyPr/>
        <a:lstStyle/>
        <a:p>
          <a:endParaRPr lang="de-AT" sz="4400"/>
        </a:p>
      </dgm:t>
    </dgm:pt>
    <dgm:pt modelId="{1A066FC5-CC5B-4FBF-8ACE-29E0E1EA1C6F}">
      <dgm:prSet phldrT="[Text]" custT="1"/>
      <dgm:spPr/>
      <dgm:t>
        <a:bodyPr/>
        <a:lstStyle/>
        <a:p>
          <a:r>
            <a:rPr lang="de-AT" sz="1600" dirty="0"/>
            <a:t>Datenerhebung</a:t>
          </a:r>
        </a:p>
      </dgm:t>
    </dgm:pt>
    <dgm:pt modelId="{0037478C-80B6-46A6-8BF3-268BC3B73FF6}" type="parTrans" cxnId="{4A6D9310-8183-4DEF-83B2-902BDFD9A8A0}">
      <dgm:prSet/>
      <dgm:spPr/>
      <dgm:t>
        <a:bodyPr/>
        <a:lstStyle/>
        <a:p>
          <a:endParaRPr lang="de-AT" sz="4400"/>
        </a:p>
      </dgm:t>
    </dgm:pt>
    <dgm:pt modelId="{4FEBB5F8-D225-4844-9432-3611F03AE1ED}" type="sibTrans" cxnId="{4A6D9310-8183-4DEF-83B2-902BDFD9A8A0}">
      <dgm:prSet/>
      <dgm:spPr/>
      <dgm:t>
        <a:bodyPr/>
        <a:lstStyle/>
        <a:p>
          <a:endParaRPr lang="de-AT" sz="4400"/>
        </a:p>
      </dgm:t>
    </dgm:pt>
    <dgm:pt modelId="{8A9DBDC5-FA2C-41D3-9AF9-D2AD7461A209}">
      <dgm:prSet phldrT="[Text]" custT="1"/>
      <dgm:spPr/>
      <dgm:t>
        <a:bodyPr/>
        <a:lstStyle/>
        <a:p>
          <a:r>
            <a:rPr lang="de-AT" sz="1600" b="1" dirty="0"/>
            <a:t>Deskription</a:t>
          </a:r>
          <a:br>
            <a:rPr lang="de-AT" sz="1600" b="1" dirty="0"/>
          </a:br>
          <a:r>
            <a:rPr lang="de-AT" sz="1600" b="1" dirty="0"/>
            <a:t>des Sachverhalts</a:t>
          </a:r>
        </a:p>
      </dgm:t>
    </dgm:pt>
    <dgm:pt modelId="{5F6116BA-AD2D-46EF-BA5F-3C572F11212B}" type="parTrans" cxnId="{207F6B8E-2425-46FF-9CA9-DA3619FA4C82}">
      <dgm:prSet/>
      <dgm:spPr/>
      <dgm:t>
        <a:bodyPr/>
        <a:lstStyle/>
        <a:p>
          <a:endParaRPr lang="de-AT" sz="4400"/>
        </a:p>
      </dgm:t>
    </dgm:pt>
    <dgm:pt modelId="{51E5682B-B44B-4646-B0F0-437681CD4E44}" type="sibTrans" cxnId="{207F6B8E-2425-46FF-9CA9-DA3619FA4C82}">
      <dgm:prSet/>
      <dgm:spPr/>
      <dgm:t>
        <a:bodyPr/>
        <a:lstStyle/>
        <a:p>
          <a:endParaRPr lang="de-AT" sz="4400"/>
        </a:p>
      </dgm:t>
    </dgm:pt>
    <dgm:pt modelId="{A7886854-3359-4263-ADB3-D0A4ED772A61}">
      <dgm:prSet phldrT="[Text]" custT="1"/>
      <dgm:spPr/>
      <dgm:t>
        <a:bodyPr/>
        <a:lstStyle/>
        <a:p>
          <a:r>
            <a:rPr lang="de-AT" sz="1600" dirty="0"/>
            <a:t>Exploration</a:t>
          </a:r>
        </a:p>
      </dgm:t>
    </dgm:pt>
    <dgm:pt modelId="{E25AEC62-A601-4187-902D-427601F362D7}" type="parTrans" cxnId="{9D7020FF-7049-4236-BBFB-10A2A0C15DC7}">
      <dgm:prSet/>
      <dgm:spPr/>
      <dgm:t>
        <a:bodyPr/>
        <a:lstStyle/>
        <a:p>
          <a:endParaRPr lang="de-AT" sz="4400"/>
        </a:p>
      </dgm:t>
    </dgm:pt>
    <dgm:pt modelId="{1B71F593-1B6A-4988-9A39-92F801368D6E}" type="sibTrans" cxnId="{9D7020FF-7049-4236-BBFB-10A2A0C15DC7}">
      <dgm:prSet/>
      <dgm:spPr/>
      <dgm:t>
        <a:bodyPr/>
        <a:lstStyle/>
        <a:p>
          <a:endParaRPr lang="de-AT" sz="4400"/>
        </a:p>
      </dgm:t>
    </dgm:pt>
    <dgm:pt modelId="{96F23D7F-C695-4878-BEE5-F7659E82B3EE}">
      <dgm:prSet phldrT="[Text]" custT="1"/>
      <dgm:spPr/>
      <dgm:t>
        <a:bodyPr/>
        <a:lstStyle/>
        <a:p>
          <a:r>
            <a:rPr lang="de-AT" sz="1600" b="1" dirty="0"/>
            <a:t>Deskriptive</a:t>
          </a:r>
          <a:br>
            <a:rPr lang="de-AT" sz="1600" b="1" dirty="0"/>
          </a:br>
          <a:r>
            <a:rPr lang="de-AT" sz="1600" b="1" dirty="0"/>
            <a:t>Datenanalyse</a:t>
          </a:r>
          <a:br>
            <a:rPr lang="de-AT" sz="1600" dirty="0"/>
          </a:br>
          <a:r>
            <a:rPr lang="de-AT" sz="1600" dirty="0"/>
            <a:t>Intervallschätzung etc.</a:t>
          </a:r>
        </a:p>
      </dgm:t>
    </dgm:pt>
    <dgm:pt modelId="{E3FA32B5-A548-45CC-856C-8E51A1B7A047}" type="parTrans" cxnId="{1E72E253-EDE1-4163-A6E1-98ED81ACC9D5}">
      <dgm:prSet/>
      <dgm:spPr/>
      <dgm:t>
        <a:bodyPr/>
        <a:lstStyle/>
        <a:p>
          <a:endParaRPr lang="de-AT" sz="4400"/>
        </a:p>
      </dgm:t>
    </dgm:pt>
    <dgm:pt modelId="{F3ED49BE-A4C0-4671-B186-52098804BF7E}" type="sibTrans" cxnId="{1E72E253-EDE1-4163-A6E1-98ED81ACC9D5}">
      <dgm:prSet/>
      <dgm:spPr/>
      <dgm:t>
        <a:bodyPr/>
        <a:lstStyle/>
        <a:p>
          <a:endParaRPr lang="de-AT" sz="4400"/>
        </a:p>
      </dgm:t>
    </dgm:pt>
    <dgm:pt modelId="{F0FDB828-927F-4384-B153-86F916E877BA}">
      <dgm:prSet phldrT="[Text]" custT="1"/>
      <dgm:spPr/>
      <dgm:t>
        <a:bodyPr/>
        <a:lstStyle/>
        <a:p>
          <a:r>
            <a:rPr lang="de-AT" sz="1600" dirty="0"/>
            <a:t>Interesse</a:t>
          </a:r>
        </a:p>
      </dgm:t>
    </dgm:pt>
    <dgm:pt modelId="{61F7E747-C01A-464F-B3EF-F543DEE964D9}" type="parTrans" cxnId="{13AF00EB-CA79-454F-8AED-0171F2BD0264}">
      <dgm:prSet/>
      <dgm:spPr/>
      <dgm:t>
        <a:bodyPr/>
        <a:lstStyle/>
        <a:p>
          <a:endParaRPr lang="de-AT"/>
        </a:p>
      </dgm:t>
    </dgm:pt>
    <dgm:pt modelId="{E8A2E31C-CA35-4DEA-8FA2-BFC6605321A1}" type="sibTrans" cxnId="{13AF00EB-CA79-454F-8AED-0171F2BD0264}">
      <dgm:prSet/>
      <dgm:spPr/>
      <dgm:t>
        <a:bodyPr/>
        <a:lstStyle/>
        <a:p>
          <a:endParaRPr lang="de-AT"/>
        </a:p>
      </dgm:t>
    </dgm:pt>
    <dgm:pt modelId="{D09FE444-59A9-4633-9F10-BD3AFECA4E39}" type="pres">
      <dgm:prSet presAssocID="{7B46AFD2-3E6A-49B2-900B-47512058B02E}" presName="cycle" presStyleCnt="0">
        <dgm:presLayoutVars>
          <dgm:dir/>
          <dgm:resizeHandles val="exact"/>
        </dgm:presLayoutVars>
      </dgm:prSet>
      <dgm:spPr/>
    </dgm:pt>
    <dgm:pt modelId="{4C10C54B-4A95-4A52-AB62-F3615ABB0126}" type="pres">
      <dgm:prSet presAssocID="{86796AFD-368E-4E5E-914C-E4E7B4EA05F3}" presName="dummy" presStyleCnt="0"/>
      <dgm:spPr/>
    </dgm:pt>
    <dgm:pt modelId="{EEDFFAB2-E901-4211-8673-12FEF424BEEF}" type="pres">
      <dgm:prSet presAssocID="{86796AFD-368E-4E5E-914C-E4E7B4EA05F3}" presName="node" presStyleLbl="revTx" presStyleIdx="0" presStyleCnt="7" custScaleX="188759">
        <dgm:presLayoutVars>
          <dgm:bulletEnabled val="1"/>
        </dgm:presLayoutVars>
      </dgm:prSet>
      <dgm:spPr/>
    </dgm:pt>
    <dgm:pt modelId="{94B094D0-B626-4ED6-A6D9-1422C8C152AE}" type="pres">
      <dgm:prSet presAssocID="{431FCBC0-786F-4563-A733-AB0BE8E0F320}" presName="sibTrans" presStyleLbl="node1" presStyleIdx="0" presStyleCnt="7"/>
      <dgm:spPr/>
    </dgm:pt>
    <dgm:pt modelId="{B1044180-C790-49F3-947A-52859F3802B7}" type="pres">
      <dgm:prSet presAssocID="{513E2C3E-C150-4758-AAD5-56966104868E}" presName="dummy" presStyleCnt="0"/>
      <dgm:spPr/>
    </dgm:pt>
    <dgm:pt modelId="{ABADCA13-7093-470E-855C-63259F8E75C7}" type="pres">
      <dgm:prSet presAssocID="{513E2C3E-C150-4758-AAD5-56966104868E}" presName="node" presStyleLbl="revTx" presStyleIdx="1" presStyleCnt="7" custScaleX="216077">
        <dgm:presLayoutVars>
          <dgm:bulletEnabled val="1"/>
        </dgm:presLayoutVars>
      </dgm:prSet>
      <dgm:spPr/>
    </dgm:pt>
    <dgm:pt modelId="{194E1ED9-E7BB-43B9-8A76-0E011B8067B1}" type="pres">
      <dgm:prSet presAssocID="{67D5DBA7-4F4F-4B91-9B3B-87770FA71CF5}" presName="sibTrans" presStyleLbl="node1" presStyleIdx="1" presStyleCnt="7"/>
      <dgm:spPr/>
    </dgm:pt>
    <dgm:pt modelId="{7560A758-9422-4E6A-983E-48036F69D97D}" type="pres">
      <dgm:prSet presAssocID="{1A066FC5-CC5B-4FBF-8ACE-29E0E1EA1C6F}" presName="dummy" presStyleCnt="0"/>
      <dgm:spPr/>
    </dgm:pt>
    <dgm:pt modelId="{2734C54B-8B97-4E88-8226-CDDB87DB4D67}" type="pres">
      <dgm:prSet presAssocID="{1A066FC5-CC5B-4FBF-8ACE-29E0E1EA1C6F}" presName="node" presStyleLbl="revTx" presStyleIdx="2" presStyleCnt="7" custScaleX="150675" custScaleY="46196">
        <dgm:presLayoutVars>
          <dgm:bulletEnabled val="1"/>
        </dgm:presLayoutVars>
      </dgm:prSet>
      <dgm:spPr/>
    </dgm:pt>
    <dgm:pt modelId="{CE1A3F16-3BB3-42A0-BE7B-500535A9F7F9}" type="pres">
      <dgm:prSet presAssocID="{4FEBB5F8-D225-4844-9432-3611F03AE1ED}" presName="sibTrans" presStyleLbl="node1" presStyleIdx="2" presStyleCnt="7"/>
      <dgm:spPr/>
    </dgm:pt>
    <dgm:pt modelId="{127D4A88-5177-48B0-97A3-9529581691F2}" type="pres">
      <dgm:prSet presAssocID="{96F23D7F-C695-4878-BEE5-F7659E82B3EE}" presName="dummy" presStyleCnt="0"/>
      <dgm:spPr/>
    </dgm:pt>
    <dgm:pt modelId="{DA4B4412-75CA-4625-9AC7-43985279EFDF}" type="pres">
      <dgm:prSet presAssocID="{96F23D7F-C695-4878-BEE5-F7659E82B3EE}" presName="node" presStyleLbl="revTx" presStyleIdx="3" presStyleCnt="7" custScaleX="171058">
        <dgm:presLayoutVars>
          <dgm:bulletEnabled val="1"/>
        </dgm:presLayoutVars>
      </dgm:prSet>
      <dgm:spPr/>
    </dgm:pt>
    <dgm:pt modelId="{5B6DFF19-ADDE-4A12-9860-090F91ECAE71}" type="pres">
      <dgm:prSet presAssocID="{F3ED49BE-A4C0-4671-B186-52098804BF7E}" presName="sibTrans" presStyleLbl="node1" presStyleIdx="3" presStyleCnt="7"/>
      <dgm:spPr/>
    </dgm:pt>
    <dgm:pt modelId="{3156962C-6FDE-44A3-99D0-EA9256DA8D62}" type="pres">
      <dgm:prSet presAssocID="{8A9DBDC5-FA2C-41D3-9AF9-D2AD7461A209}" presName="dummy" presStyleCnt="0"/>
      <dgm:spPr/>
    </dgm:pt>
    <dgm:pt modelId="{B33E7C25-A049-425A-A655-E604AEBE2995}" type="pres">
      <dgm:prSet presAssocID="{8A9DBDC5-FA2C-41D3-9AF9-D2AD7461A209}" presName="node" presStyleLbl="revTx" presStyleIdx="4" presStyleCnt="7" custScaleX="226038">
        <dgm:presLayoutVars>
          <dgm:bulletEnabled val="1"/>
        </dgm:presLayoutVars>
      </dgm:prSet>
      <dgm:spPr/>
    </dgm:pt>
    <dgm:pt modelId="{761FAD49-735D-4611-86D8-3AAFB9B3E7BC}" type="pres">
      <dgm:prSet presAssocID="{51E5682B-B44B-4646-B0F0-437681CD4E44}" presName="sibTrans" presStyleLbl="node1" presStyleIdx="4" presStyleCnt="7"/>
      <dgm:spPr/>
    </dgm:pt>
    <dgm:pt modelId="{CA242080-EFF6-4901-BD2D-6615A4B7A8D0}" type="pres">
      <dgm:prSet presAssocID="{F0FDB828-927F-4384-B153-86F916E877BA}" presName="dummy" presStyleCnt="0"/>
      <dgm:spPr/>
    </dgm:pt>
    <dgm:pt modelId="{58EA8481-ACE4-49B1-9BC5-77D21BA9E37E}" type="pres">
      <dgm:prSet presAssocID="{F0FDB828-927F-4384-B153-86F916E877BA}" presName="node" presStyleLbl="revTx" presStyleIdx="5" presStyleCnt="7">
        <dgm:presLayoutVars>
          <dgm:bulletEnabled val="1"/>
        </dgm:presLayoutVars>
      </dgm:prSet>
      <dgm:spPr/>
    </dgm:pt>
    <dgm:pt modelId="{CF8BC508-DE19-4CF3-8C38-D1842957EEC4}" type="pres">
      <dgm:prSet presAssocID="{E8A2E31C-CA35-4DEA-8FA2-BFC6605321A1}" presName="sibTrans" presStyleLbl="node1" presStyleIdx="5" presStyleCnt="7"/>
      <dgm:spPr/>
    </dgm:pt>
    <dgm:pt modelId="{86CB97B3-8164-4776-989F-948F43C2B25D}" type="pres">
      <dgm:prSet presAssocID="{A7886854-3359-4263-ADB3-D0A4ED772A61}" presName="dummy" presStyleCnt="0"/>
      <dgm:spPr/>
    </dgm:pt>
    <dgm:pt modelId="{E52B1DC0-3859-443C-BE3E-48404A35B52A}" type="pres">
      <dgm:prSet presAssocID="{A7886854-3359-4263-ADB3-D0A4ED772A61}" presName="node" presStyleLbl="revTx" presStyleIdx="6" presStyleCnt="7" custScaleX="139548">
        <dgm:presLayoutVars>
          <dgm:bulletEnabled val="1"/>
        </dgm:presLayoutVars>
      </dgm:prSet>
      <dgm:spPr/>
    </dgm:pt>
    <dgm:pt modelId="{A46843FD-AA30-48D5-B439-32D0EABAD96C}" type="pres">
      <dgm:prSet presAssocID="{1B71F593-1B6A-4988-9A39-92F801368D6E}" presName="sibTrans" presStyleLbl="node1" presStyleIdx="6" presStyleCnt="7"/>
      <dgm:spPr/>
    </dgm:pt>
  </dgm:ptLst>
  <dgm:cxnLst>
    <dgm:cxn modelId="{A5807203-3859-4BA7-8819-5DB59868E1FD}" type="presOf" srcId="{96F23D7F-C695-4878-BEE5-F7659E82B3EE}" destId="{DA4B4412-75CA-4625-9AC7-43985279EFDF}" srcOrd="0" destOrd="0" presId="urn:microsoft.com/office/officeart/2005/8/layout/cycle1"/>
    <dgm:cxn modelId="{4A6D9310-8183-4DEF-83B2-902BDFD9A8A0}" srcId="{7B46AFD2-3E6A-49B2-900B-47512058B02E}" destId="{1A066FC5-CC5B-4FBF-8ACE-29E0E1EA1C6F}" srcOrd="2" destOrd="0" parTransId="{0037478C-80B6-46A6-8BF3-268BC3B73FF6}" sibTransId="{4FEBB5F8-D225-4844-9432-3611F03AE1ED}"/>
    <dgm:cxn modelId="{3F2DBC14-CE62-417B-BD63-F37988216C5A}" type="presOf" srcId="{1B71F593-1B6A-4988-9A39-92F801368D6E}" destId="{A46843FD-AA30-48D5-B439-32D0EABAD96C}" srcOrd="0" destOrd="0" presId="urn:microsoft.com/office/officeart/2005/8/layout/cycle1"/>
    <dgm:cxn modelId="{D59C9025-4FF1-403A-8C6C-B5337EBDDB3B}" type="presOf" srcId="{8A9DBDC5-FA2C-41D3-9AF9-D2AD7461A209}" destId="{B33E7C25-A049-425A-A655-E604AEBE2995}" srcOrd="0" destOrd="0" presId="urn:microsoft.com/office/officeart/2005/8/layout/cycle1"/>
    <dgm:cxn modelId="{4509A732-3EAC-4117-9705-ED3DB7FB4EB0}" srcId="{7B46AFD2-3E6A-49B2-900B-47512058B02E}" destId="{513E2C3E-C150-4758-AAD5-56966104868E}" srcOrd="1" destOrd="0" parTransId="{C70B6ADF-2387-42E6-926B-16C46C7F3012}" sibTransId="{67D5DBA7-4F4F-4B91-9B3B-87770FA71CF5}"/>
    <dgm:cxn modelId="{8C0D6768-2BCE-4189-B30F-4AD00FDEE00D}" type="presOf" srcId="{E8A2E31C-CA35-4DEA-8FA2-BFC6605321A1}" destId="{CF8BC508-DE19-4CF3-8C38-D1842957EEC4}" srcOrd="0" destOrd="0" presId="urn:microsoft.com/office/officeart/2005/8/layout/cycle1"/>
    <dgm:cxn modelId="{027A2749-C6C1-4154-8299-6D46873A4A25}" srcId="{7B46AFD2-3E6A-49B2-900B-47512058B02E}" destId="{86796AFD-368E-4E5E-914C-E4E7B4EA05F3}" srcOrd="0" destOrd="0" parTransId="{D753934C-4650-4239-B81E-53075E717499}" sibTransId="{431FCBC0-786F-4563-A733-AB0BE8E0F320}"/>
    <dgm:cxn modelId="{1E72E253-EDE1-4163-A6E1-98ED81ACC9D5}" srcId="{7B46AFD2-3E6A-49B2-900B-47512058B02E}" destId="{96F23D7F-C695-4878-BEE5-F7659E82B3EE}" srcOrd="3" destOrd="0" parTransId="{E3FA32B5-A548-45CC-856C-8E51A1B7A047}" sibTransId="{F3ED49BE-A4C0-4671-B186-52098804BF7E}"/>
    <dgm:cxn modelId="{F8165476-E287-4529-96EA-2EFF23E48E37}" type="presOf" srcId="{1A066FC5-CC5B-4FBF-8ACE-29E0E1EA1C6F}" destId="{2734C54B-8B97-4E88-8226-CDDB87DB4D67}" srcOrd="0" destOrd="0" presId="urn:microsoft.com/office/officeart/2005/8/layout/cycle1"/>
    <dgm:cxn modelId="{5F18E757-0395-4707-BF0B-E701EF7CC8DE}" type="presOf" srcId="{7B46AFD2-3E6A-49B2-900B-47512058B02E}" destId="{D09FE444-59A9-4633-9F10-BD3AFECA4E39}" srcOrd="0" destOrd="0" presId="urn:microsoft.com/office/officeart/2005/8/layout/cycle1"/>
    <dgm:cxn modelId="{94631480-A69E-40DB-B044-A5F139B67798}" type="presOf" srcId="{51E5682B-B44B-4646-B0F0-437681CD4E44}" destId="{761FAD49-735D-4611-86D8-3AAFB9B3E7BC}" srcOrd="0" destOrd="0" presId="urn:microsoft.com/office/officeart/2005/8/layout/cycle1"/>
    <dgm:cxn modelId="{207F6B8E-2425-46FF-9CA9-DA3619FA4C82}" srcId="{7B46AFD2-3E6A-49B2-900B-47512058B02E}" destId="{8A9DBDC5-FA2C-41D3-9AF9-D2AD7461A209}" srcOrd="4" destOrd="0" parTransId="{5F6116BA-AD2D-46EF-BA5F-3C572F11212B}" sibTransId="{51E5682B-B44B-4646-B0F0-437681CD4E44}"/>
    <dgm:cxn modelId="{7B308B9C-0658-43E5-9F20-90A122CF7AB2}" type="presOf" srcId="{513E2C3E-C150-4758-AAD5-56966104868E}" destId="{ABADCA13-7093-470E-855C-63259F8E75C7}" srcOrd="0" destOrd="0" presId="urn:microsoft.com/office/officeart/2005/8/layout/cycle1"/>
    <dgm:cxn modelId="{359CAF9E-6229-4D1D-BF3C-F04DE9BF5CDC}" type="presOf" srcId="{67D5DBA7-4F4F-4B91-9B3B-87770FA71CF5}" destId="{194E1ED9-E7BB-43B9-8A76-0E011B8067B1}" srcOrd="0" destOrd="0" presId="urn:microsoft.com/office/officeart/2005/8/layout/cycle1"/>
    <dgm:cxn modelId="{6F1E06CE-D31B-47EC-A971-BFB49E307F92}" type="presOf" srcId="{86796AFD-368E-4E5E-914C-E4E7B4EA05F3}" destId="{EEDFFAB2-E901-4211-8673-12FEF424BEEF}" srcOrd="0" destOrd="0" presId="urn:microsoft.com/office/officeart/2005/8/layout/cycle1"/>
    <dgm:cxn modelId="{CA3E88D5-1B07-4594-8124-A427CE2D7BAC}" type="presOf" srcId="{F3ED49BE-A4C0-4671-B186-52098804BF7E}" destId="{5B6DFF19-ADDE-4A12-9860-090F91ECAE71}" srcOrd="0" destOrd="0" presId="urn:microsoft.com/office/officeart/2005/8/layout/cycle1"/>
    <dgm:cxn modelId="{F705DEE9-097E-4FDC-BE0B-F805B574D14F}" type="presOf" srcId="{F0FDB828-927F-4384-B153-86F916E877BA}" destId="{58EA8481-ACE4-49B1-9BC5-77D21BA9E37E}" srcOrd="0" destOrd="0" presId="urn:microsoft.com/office/officeart/2005/8/layout/cycle1"/>
    <dgm:cxn modelId="{13AF00EB-CA79-454F-8AED-0171F2BD0264}" srcId="{7B46AFD2-3E6A-49B2-900B-47512058B02E}" destId="{F0FDB828-927F-4384-B153-86F916E877BA}" srcOrd="5" destOrd="0" parTransId="{61F7E747-C01A-464F-B3EF-F543DEE964D9}" sibTransId="{E8A2E31C-CA35-4DEA-8FA2-BFC6605321A1}"/>
    <dgm:cxn modelId="{E1BF9FEB-5CC3-4FBE-AA50-44836FBB2C51}" type="presOf" srcId="{A7886854-3359-4263-ADB3-D0A4ED772A61}" destId="{E52B1DC0-3859-443C-BE3E-48404A35B52A}" srcOrd="0" destOrd="0" presId="urn:microsoft.com/office/officeart/2005/8/layout/cycle1"/>
    <dgm:cxn modelId="{A77D7AF0-D255-4D1E-9292-1306F4E83E7F}" type="presOf" srcId="{4FEBB5F8-D225-4844-9432-3611F03AE1ED}" destId="{CE1A3F16-3BB3-42A0-BE7B-500535A9F7F9}" srcOrd="0" destOrd="0" presId="urn:microsoft.com/office/officeart/2005/8/layout/cycle1"/>
    <dgm:cxn modelId="{26908EFC-726A-4528-91E3-3887E95B8F5F}" type="presOf" srcId="{431FCBC0-786F-4563-A733-AB0BE8E0F320}" destId="{94B094D0-B626-4ED6-A6D9-1422C8C152AE}" srcOrd="0" destOrd="0" presId="urn:microsoft.com/office/officeart/2005/8/layout/cycle1"/>
    <dgm:cxn modelId="{9D7020FF-7049-4236-BBFB-10A2A0C15DC7}" srcId="{7B46AFD2-3E6A-49B2-900B-47512058B02E}" destId="{A7886854-3359-4263-ADB3-D0A4ED772A61}" srcOrd="6" destOrd="0" parTransId="{E25AEC62-A601-4187-902D-427601F362D7}" sibTransId="{1B71F593-1B6A-4988-9A39-92F801368D6E}"/>
    <dgm:cxn modelId="{C604D240-B7D6-481E-B7E7-DB7D58F21263}" type="presParOf" srcId="{D09FE444-59A9-4633-9F10-BD3AFECA4E39}" destId="{4C10C54B-4A95-4A52-AB62-F3615ABB0126}" srcOrd="0" destOrd="0" presId="urn:microsoft.com/office/officeart/2005/8/layout/cycle1"/>
    <dgm:cxn modelId="{1E9800E1-32A1-4294-8E55-854CB4D4DF75}" type="presParOf" srcId="{D09FE444-59A9-4633-9F10-BD3AFECA4E39}" destId="{EEDFFAB2-E901-4211-8673-12FEF424BEEF}" srcOrd="1" destOrd="0" presId="urn:microsoft.com/office/officeart/2005/8/layout/cycle1"/>
    <dgm:cxn modelId="{FD6A893B-EA16-4D12-AD36-B66D88747E98}" type="presParOf" srcId="{D09FE444-59A9-4633-9F10-BD3AFECA4E39}" destId="{94B094D0-B626-4ED6-A6D9-1422C8C152AE}" srcOrd="2" destOrd="0" presId="urn:microsoft.com/office/officeart/2005/8/layout/cycle1"/>
    <dgm:cxn modelId="{4448AE5E-9639-4214-8BD3-780648FA9881}" type="presParOf" srcId="{D09FE444-59A9-4633-9F10-BD3AFECA4E39}" destId="{B1044180-C790-49F3-947A-52859F3802B7}" srcOrd="3" destOrd="0" presId="urn:microsoft.com/office/officeart/2005/8/layout/cycle1"/>
    <dgm:cxn modelId="{33814921-1150-4A33-BD35-5EA7BB44BC0B}" type="presParOf" srcId="{D09FE444-59A9-4633-9F10-BD3AFECA4E39}" destId="{ABADCA13-7093-470E-855C-63259F8E75C7}" srcOrd="4" destOrd="0" presId="urn:microsoft.com/office/officeart/2005/8/layout/cycle1"/>
    <dgm:cxn modelId="{850A15A5-1493-40B1-A8C9-9F460322EAF5}" type="presParOf" srcId="{D09FE444-59A9-4633-9F10-BD3AFECA4E39}" destId="{194E1ED9-E7BB-43B9-8A76-0E011B8067B1}" srcOrd="5" destOrd="0" presId="urn:microsoft.com/office/officeart/2005/8/layout/cycle1"/>
    <dgm:cxn modelId="{7B199A3F-816F-4C94-907E-E760807CEC6D}" type="presParOf" srcId="{D09FE444-59A9-4633-9F10-BD3AFECA4E39}" destId="{7560A758-9422-4E6A-983E-48036F69D97D}" srcOrd="6" destOrd="0" presId="urn:microsoft.com/office/officeart/2005/8/layout/cycle1"/>
    <dgm:cxn modelId="{6383541D-1861-413D-BE9D-5DCA315071F5}" type="presParOf" srcId="{D09FE444-59A9-4633-9F10-BD3AFECA4E39}" destId="{2734C54B-8B97-4E88-8226-CDDB87DB4D67}" srcOrd="7" destOrd="0" presId="urn:microsoft.com/office/officeart/2005/8/layout/cycle1"/>
    <dgm:cxn modelId="{1F2FC145-5A0C-414F-AAC4-9EEF3F66F987}" type="presParOf" srcId="{D09FE444-59A9-4633-9F10-BD3AFECA4E39}" destId="{CE1A3F16-3BB3-42A0-BE7B-500535A9F7F9}" srcOrd="8" destOrd="0" presId="urn:microsoft.com/office/officeart/2005/8/layout/cycle1"/>
    <dgm:cxn modelId="{E2780201-9111-4AE1-941A-438E5AFFC2F6}" type="presParOf" srcId="{D09FE444-59A9-4633-9F10-BD3AFECA4E39}" destId="{127D4A88-5177-48B0-97A3-9529581691F2}" srcOrd="9" destOrd="0" presId="urn:microsoft.com/office/officeart/2005/8/layout/cycle1"/>
    <dgm:cxn modelId="{6E04EF26-DF57-4430-93BC-89836006076E}" type="presParOf" srcId="{D09FE444-59A9-4633-9F10-BD3AFECA4E39}" destId="{DA4B4412-75CA-4625-9AC7-43985279EFDF}" srcOrd="10" destOrd="0" presId="urn:microsoft.com/office/officeart/2005/8/layout/cycle1"/>
    <dgm:cxn modelId="{3FC0DBC5-A476-43D0-8AD8-854DD4C99D67}" type="presParOf" srcId="{D09FE444-59A9-4633-9F10-BD3AFECA4E39}" destId="{5B6DFF19-ADDE-4A12-9860-090F91ECAE71}" srcOrd="11" destOrd="0" presId="urn:microsoft.com/office/officeart/2005/8/layout/cycle1"/>
    <dgm:cxn modelId="{A6FDFA37-B7F0-4AEE-8A68-455CCBFF3729}" type="presParOf" srcId="{D09FE444-59A9-4633-9F10-BD3AFECA4E39}" destId="{3156962C-6FDE-44A3-99D0-EA9256DA8D62}" srcOrd="12" destOrd="0" presId="urn:microsoft.com/office/officeart/2005/8/layout/cycle1"/>
    <dgm:cxn modelId="{B59A25F0-827F-489A-902A-E4B4C29A8303}" type="presParOf" srcId="{D09FE444-59A9-4633-9F10-BD3AFECA4E39}" destId="{B33E7C25-A049-425A-A655-E604AEBE2995}" srcOrd="13" destOrd="0" presId="urn:microsoft.com/office/officeart/2005/8/layout/cycle1"/>
    <dgm:cxn modelId="{619E39AB-2948-445D-86C7-B0E64A163517}" type="presParOf" srcId="{D09FE444-59A9-4633-9F10-BD3AFECA4E39}" destId="{761FAD49-735D-4611-86D8-3AAFB9B3E7BC}" srcOrd="14" destOrd="0" presId="urn:microsoft.com/office/officeart/2005/8/layout/cycle1"/>
    <dgm:cxn modelId="{48723988-E17E-40B6-8695-907829986283}" type="presParOf" srcId="{D09FE444-59A9-4633-9F10-BD3AFECA4E39}" destId="{CA242080-EFF6-4901-BD2D-6615A4B7A8D0}" srcOrd="15" destOrd="0" presId="urn:microsoft.com/office/officeart/2005/8/layout/cycle1"/>
    <dgm:cxn modelId="{B65AF48C-5816-4113-BC90-76ED1BCE8098}" type="presParOf" srcId="{D09FE444-59A9-4633-9F10-BD3AFECA4E39}" destId="{58EA8481-ACE4-49B1-9BC5-77D21BA9E37E}" srcOrd="16" destOrd="0" presId="urn:microsoft.com/office/officeart/2005/8/layout/cycle1"/>
    <dgm:cxn modelId="{F2286138-C621-490E-8278-A4A4337F402A}" type="presParOf" srcId="{D09FE444-59A9-4633-9F10-BD3AFECA4E39}" destId="{CF8BC508-DE19-4CF3-8C38-D1842957EEC4}" srcOrd="17" destOrd="0" presId="urn:microsoft.com/office/officeart/2005/8/layout/cycle1"/>
    <dgm:cxn modelId="{C7CAB014-4FCC-471B-8BB8-EDE1ACE918C9}" type="presParOf" srcId="{D09FE444-59A9-4633-9F10-BD3AFECA4E39}" destId="{86CB97B3-8164-4776-989F-948F43C2B25D}" srcOrd="18" destOrd="0" presId="urn:microsoft.com/office/officeart/2005/8/layout/cycle1"/>
    <dgm:cxn modelId="{AC56FAD8-EF70-44EE-8B3D-5248194295BE}" type="presParOf" srcId="{D09FE444-59A9-4633-9F10-BD3AFECA4E39}" destId="{E52B1DC0-3859-443C-BE3E-48404A35B52A}" srcOrd="19" destOrd="0" presId="urn:microsoft.com/office/officeart/2005/8/layout/cycle1"/>
    <dgm:cxn modelId="{143DAD58-9FAA-4697-B0C9-36F2586D0899}" type="presParOf" srcId="{D09FE444-59A9-4633-9F10-BD3AFECA4E39}" destId="{A46843FD-AA30-48D5-B439-32D0EABAD96C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FFAB2-E901-4211-8673-12FEF424BEEF}">
      <dsp:nvSpPr>
        <dsp:cNvPr id="0" name=""/>
        <dsp:cNvSpPr/>
      </dsp:nvSpPr>
      <dsp:spPr>
        <a:xfrm>
          <a:off x="4507769" y="699"/>
          <a:ext cx="1239387" cy="89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Frage- </a:t>
          </a:r>
          <a:br>
            <a:rPr lang="de-AT" sz="1600" kern="1200" dirty="0"/>
          </a:br>
          <a:r>
            <a:rPr lang="de-AT" sz="1600" kern="1200" dirty="0"/>
            <a:t>bzw. Hypothesen-bildung</a:t>
          </a:r>
        </a:p>
      </dsp:txBody>
      <dsp:txXfrm>
        <a:off x="4507769" y="699"/>
        <a:ext cx="1239387" cy="898875"/>
      </dsp:txXfrm>
    </dsp:sp>
    <dsp:sp modelId="{94B094D0-B626-4ED6-A6D9-1422C8C152AE}">
      <dsp:nvSpPr>
        <dsp:cNvPr id="0" name=""/>
        <dsp:cNvSpPr/>
      </dsp:nvSpPr>
      <dsp:spPr>
        <a:xfrm>
          <a:off x="1868666" y="48295"/>
          <a:ext cx="4660330" cy="4660330"/>
        </a:xfrm>
        <a:prstGeom prst="circularArrow">
          <a:avLst>
            <a:gd name="adj1" fmla="val 3761"/>
            <a:gd name="adj2" fmla="val 234661"/>
            <a:gd name="adj3" fmla="val 19827717"/>
            <a:gd name="adj4" fmla="val 18977543"/>
            <a:gd name="adj5" fmla="val 43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DCA13-7093-470E-855C-63259F8E75C7}">
      <dsp:nvSpPr>
        <dsp:cNvPr id="0" name=""/>
        <dsp:cNvSpPr/>
      </dsp:nvSpPr>
      <dsp:spPr>
        <a:xfrm>
          <a:off x="5314316" y="1452766"/>
          <a:ext cx="1942262" cy="89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Operationalisierung</a:t>
          </a:r>
          <a:br>
            <a:rPr lang="de-AT" sz="1600" kern="1200" dirty="0"/>
          </a:br>
          <a:r>
            <a:rPr lang="de-AT" sz="1600" kern="1200" dirty="0"/>
            <a:t>Planung</a:t>
          </a:r>
        </a:p>
      </dsp:txBody>
      <dsp:txXfrm>
        <a:off x="5314316" y="1452766"/>
        <a:ext cx="1942262" cy="898875"/>
      </dsp:txXfrm>
    </dsp:sp>
    <dsp:sp modelId="{194E1ED9-E7BB-43B9-8A76-0E011B8067B1}">
      <dsp:nvSpPr>
        <dsp:cNvPr id="0" name=""/>
        <dsp:cNvSpPr/>
      </dsp:nvSpPr>
      <dsp:spPr>
        <a:xfrm>
          <a:off x="1868666" y="48295"/>
          <a:ext cx="4660330" cy="4660330"/>
        </a:xfrm>
        <a:prstGeom prst="circularArrow">
          <a:avLst>
            <a:gd name="adj1" fmla="val 3761"/>
            <a:gd name="adj2" fmla="val 234661"/>
            <a:gd name="adj3" fmla="val 1671426"/>
            <a:gd name="adj4" fmla="val 21556922"/>
            <a:gd name="adj5" fmla="val 43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4C54B-8B97-4E88-8226-CDDB87DB4D67}">
      <dsp:nvSpPr>
        <dsp:cNvPr id="0" name=""/>
        <dsp:cNvSpPr/>
      </dsp:nvSpPr>
      <dsp:spPr>
        <a:xfrm>
          <a:off x="5194978" y="3505279"/>
          <a:ext cx="1354380" cy="415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Datenerhebung</a:t>
          </a:r>
        </a:p>
      </dsp:txBody>
      <dsp:txXfrm>
        <a:off x="5194978" y="3505279"/>
        <a:ext cx="1354380" cy="415244"/>
      </dsp:txXfrm>
    </dsp:sp>
    <dsp:sp modelId="{CE1A3F16-3BB3-42A0-BE7B-500535A9F7F9}">
      <dsp:nvSpPr>
        <dsp:cNvPr id="0" name=""/>
        <dsp:cNvSpPr/>
      </dsp:nvSpPr>
      <dsp:spPr>
        <a:xfrm>
          <a:off x="1868666" y="48295"/>
          <a:ext cx="4660330" cy="4660330"/>
        </a:xfrm>
        <a:prstGeom prst="circularArrow">
          <a:avLst>
            <a:gd name="adj1" fmla="val 3761"/>
            <a:gd name="adj2" fmla="val 234661"/>
            <a:gd name="adj3" fmla="val 3902255"/>
            <a:gd name="adj4" fmla="val 2765731"/>
            <a:gd name="adj5" fmla="val 43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B4412-75CA-4625-9AC7-43985279EFDF}">
      <dsp:nvSpPr>
        <dsp:cNvPr id="0" name=""/>
        <dsp:cNvSpPr/>
      </dsp:nvSpPr>
      <dsp:spPr>
        <a:xfrm>
          <a:off x="3430032" y="4069300"/>
          <a:ext cx="1537598" cy="89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Datenanalyse Interpretation</a:t>
          </a:r>
          <a:br>
            <a:rPr lang="de-AT" sz="1600" kern="1200" dirty="0"/>
          </a:br>
          <a:r>
            <a:rPr lang="de-AT" sz="1600" kern="1200" dirty="0"/>
            <a:t>krit. Überprüfen</a:t>
          </a:r>
        </a:p>
      </dsp:txBody>
      <dsp:txXfrm>
        <a:off x="3430032" y="4069300"/>
        <a:ext cx="1537598" cy="898875"/>
      </dsp:txXfrm>
    </dsp:sp>
    <dsp:sp modelId="{5B6DFF19-ADDE-4A12-9860-090F91ECAE71}">
      <dsp:nvSpPr>
        <dsp:cNvPr id="0" name=""/>
        <dsp:cNvSpPr/>
      </dsp:nvSpPr>
      <dsp:spPr>
        <a:xfrm>
          <a:off x="1868666" y="48295"/>
          <a:ext cx="4660330" cy="4660330"/>
        </a:xfrm>
        <a:prstGeom prst="circularArrow">
          <a:avLst>
            <a:gd name="adj1" fmla="val 3761"/>
            <a:gd name="adj2" fmla="val 234661"/>
            <a:gd name="adj3" fmla="val 7177864"/>
            <a:gd name="adj4" fmla="val 6663084"/>
            <a:gd name="adj5" fmla="val 43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E7C25-A049-425A-A655-E604AEBE2995}">
      <dsp:nvSpPr>
        <dsp:cNvPr id="0" name=""/>
        <dsp:cNvSpPr/>
      </dsp:nvSpPr>
      <dsp:spPr>
        <a:xfrm>
          <a:off x="1509595" y="3263464"/>
          <a:ext cx="2031799" cy="89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Publikation</a:t>
          </a:r>
          <a:br>
            <a:rPr lang="de-AT" sz="1600" kern="1200" dirty="0"/>
          </a:br>
          <a:r>
            <a:rPr lang="de-AT" sz="1100" kern="1200" dirty="0"/>
            <a:t>(Methode, Theorie, Hypothese)</a:t>
          </a:r>
        </a:p>
      </dsp:txBody>
      <dsp:txXfrm>
        <a:off x="1509595" y="3263464"/>
        <a:ext cx="2031799" cy="898875"/>
      </dsp:txXfrm>
    </dsp:sp>
    <dsp:sp modelId="{761FAD49-735D-4611-86D8-3AAFB9B3E7BC}">
      <dsp:nvSpPr>
        <dsp:cNvPr id="0" name=""/>
        <dsp:cNvSpPr/>
      </dsp:nvSpPr>
      <dsp:spPr>
        <a:xfrm>
          <a:off x="1868666" y="48295"/>
          <a:ext cx="4660330" cy="4660330"/>
        </a:xfrm>
        <a:prstGeom prst="circularArrow">
          <a:avLst>
            <a:gd name="adj1" fmla="val 3761"/>
            <a:gd name="adj2" fmla="val 234661"/>
            <a:gd name="adj3" fmla="val 10608417"/>
            <a:gd name="adj4" fmla="val 9334509"/>
            <a:gd name="adj5" fmla="val 43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A8481-ACE4-49B1-9BC5-77D21BA9E37E}">
      <dsp:nvSpPr>
        <dsp:cNvPr id="0" name=""/>
        <dsp:cNvSpPr/>
      </dsp:nvSpPr>
      <dsp:spPr>
        <a:xfrm>
          <a:off x="1662777" y="1452766"/>
          <a:ext cx="898875" cy="89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Interesse</a:t>
          </a:r>
        </a:p>
      </dsp:txBody>
      <dsp:txXfrm>
        <a:off x="1662777" y="1452766"/>
        <a:ext cx="898875" cy="898875"/>
      </dsp:txXfrm>
    </dsp:sp>
    <dsp:sp modelId="{CF8BC508-DE19-4CF3-8C38-D1842957EEC4}">
      <dsp:nvSpPr>
        <dsp:cNvPr id="0" name=""/>
        <dsp:cNvSpPr/>
      </dsp:nvSpPr>
      <dsp:spPr>
        <a:xfrm>
          <a:off x="1868666" y="48295"/>
          <a:ext cx="4660330" cy="4660330"/>
        </a:xfrm>
        <a:prstGeom prst="circularArrow">
          <a:avLst>
            <a:gd name="adj1" fmla="val 3761"/>
            <a:gd name="adj2" fmla="val 234661"/>
            <a:gd name="adj3" fmla="val 13187796"/>
            <a:gd name="adj4" fmla="val 12337622"/>
            <a:gd name="adj5" fmla="val 43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B1DC0-3859-443C-BE3E-48404A35B52A}">
      <dsp:nvSpPr>
        <dsp:cNvPr id="0" name=""/>
        <dsp:cNvSpPr/>
      </dsp:nvSpPr>
      <dsp:spPr>
        <a:xfrm>
          <a:off x="2643018" y="699"/>
          <a:ext cx="1254362" cy="89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Exploration</a:t>
          </a:r>
        </a:p>
      </dsp:txBody>
      <dsp:txXfrm>
        <a:off x="2643018" y="699"/>
        <a:ext cx="1254362" cy="898875"/>
      </dsp:txXfrm>
    </dsp:sp>
    <dsp:sp modelId="{A46843FD-AA30-48D5-B439-32D0EABAD96C}">
      <dsp:nvSpPr>
        <dsp:cNvPr id="0" name=""/>
        <dsp:cNvSpPr/>
      </dsp:nvSpPr>
      <dsp:spPr>
        <a:xfrm>
          <a:off x="1868666" y="48295"/>
          <a:ext cx="4660330" cy="4660330"/>
        </a:xfrm>
        <a:prstGeom prst="circularArrow">
          <a:avLst>
            <a:gd name="adj1" fmla="val 3761"/>
            <a:gd name="adj2" fmla="val 234661"/>
            <a:gd name="adj3" fmla="val 16463300"/>
            <a:gd name="adj4" fmla="val 15714190"/>
            <a:gd name="adj5" fmla="val 438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FFAB2-E901-4211-8673-12FEF424BEEF}">
      <dsp:nvSpPr>
        <dsp:cNvPr id="0" name=""/>
        <dsp:cNvSpPr/>
      </dsp:nvSpPr>
      <dsp:spPr>
        <a:xfrm>
          <a:off x="3421554" y="3121"/>
          <a:ext cx="1275216" cy="92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i="0" kern="1200" baseline="0" dirty="0"/>
            <a:t>Frage- </a:t>
          </a:r>
          <a:br>
            <a:rPr lang="de-AT" sz="1600" b="1" i="0" kern="1200" baseline="0" dirty="0"/>
          </a:br>
          <a:r>
            <a:rPr lang="de-AT" sz="1600" b="1" i="0" kern="1200" baseline="0" dirty="0"/>
            <a:t>bzw. Hypothesen-</a:t>
          </a:r>
          <a:br>
            <a:rPr lang="de-AT" sz="1600" b="1" i="0" kern="1200" baseline="0" dirty="0"/>
          </a:br>
          <a:r>
            <a:rPr lang="de-AT" sz="1600" b="1" i="0" kern="1200" baseline="0" dirty="0"/>
            <a:t>bildung</a:t>
          </a:r>
        </a:p>
      </dsp:txBody>
      <dsp:txXfrm>
        <a:off x="3421554" y="3121"/>
        <a:ext cx="1275216" cy="924860"/>
      </dsp:txXfrm>
    </dsp:sp>
    <dsp:sp modelId="{94B094D0-B626-4ED6-A6D9-1422C8C152AE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19826539"/>
            <a:gd name="adj4" fmla="val 18978678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DCA13-7093-470E-855C-63259F8E75C7}">
      <dsp:nvSpPr>
        <dsp:cNvPr id="0" name=""/>
        <dsp:cNvSpPr/>
      </dsp:nvSpPr>
      <dsp:spPr>
        <a:xfrm>
          <a:off x="4250064" y="1495468"/>
          <a:ext cx="1998410" cy="92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Operationali-</a:t>
          </a:r>
          <a:br>
            <a:rPr lang="de-AT" sz="1600" kern="1200" dirty="0"/>
          </a:br>
          <a:r>
            <a:rPr lang="de-AT" sz="1600" kern="1200" dirty="0"/>
            <a:t>sierung &amp;</a:t>
          </a:r>
          <a:br>
            <a:rPr lang="de-AT" sz="1600" kern="1200" dirty="0"/>
          </a:br>
          <a:r>
            <a:rPr lang="de-AT" sz="1600" kern="1200" dirty="0"/>
            <a:t>Planung</a:t>
          </a:r>
        </a:p>
      </dsp:txBody>
      <dsp:txXfrm>
        <a:off x="4250064" y="1495468"/>
        <a:ext cx="1998410" cy="924860"/>
      </dsp:txXfrm>
    </dsp:sp>
    <dsp:sp modelId="{194E1ED9-E7BB-43B9-8A76-0E011B8067B1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1670713"/>
            <a:gd name="adj4" fmla="val 21557743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4C54B-8B97-4E88-8226-CDDB87DB4D67}">
      <dsp:nvSpPr>
        <dsp:cNvPr id="0" name=""/>
        <dsp:cNvSpPr/>
      </dsp:nvSpPr>
      <dsp:spPr>
        <a:xfrm>
          <a:off x="4127759" y="3605201"/>
          <a:ext cx="1393533" cy="42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Datenerhebung</a:t>
          </a:r>
        </a:p>
      </dsp:txBody>
      <dsp:txXfrm>
        <a:off x="4127759" y="3605201"/>
        <a:ext cx="1393533" cy="427248"/>
      </dsp:txXfrm>
    </dsp:sp>
    <dsp:sp modelId="{CE1A3F16-3BB3-42A0-BE7B-500535A9F7F9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3900483"/>
            <a:gd name="adj4" fmla="val 2766278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B4412-75CA-4625-9AC7-43985279EFDF}">
      <dsp:nvSpPr>
        <dsp:cNvPr id="0" name=""/>
        <dsp:cNvSpPr/>
      </dsp:nvSpPr>
      <dsp:spPr>
        <a:xfrm>
          <a:off x="2313747" y="4184585"/>
          <a:ext cx="1582047" cy="92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Datenanalyse Interpretation</a:t>
          </a:r>
          <a:br>
            <a:rPr lang="de-AT" sz="1600" kern="1200" dirty="0"/>
          </a:br>
          <a:r>
            <a:rPr lang="de-AT" sz="1600" kern="1200" dirty="0"/>
            <a:t>krit. Überprüfen</a:t>
          </a:r>
        </a:p>
      </dsp:txBody>
      <dsp:txXfrm>
        <a:off x="2313747" y="4184585"/>
        <a:ext cx="1582047" cy="924860"/>
      </dsp:txXfrm>
    </dsp:sp>
    <dsp:sp modelId="{5B6DFF19-ADDE-4A12-9860-090F91ECAE71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7176111"/>
            <a:gd name="adj4" fmla="val 6664589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E7C25-A049-425A-A655-E604AEBE2995}">
      <dsp:nvSpPr>
        <dsp:cNvPr id="0" name=""/>
        <dsp:cNvSpPr/>
      </dsp:nvSpPr>
      <dsp:spPr>
        <a:xfrm>
          <a:off x="339748" y="3356395"/>
          <a:ext cx="2090536" cy="92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i="0" kern="1200" baseline="0" dirty="0"/>
            <a:t>Publikation</a:t>
          </a:r>
          <a:br>
            <a:rPr lang="de-AT" sz="1600" b="1" i="0" kern="1200" baseline="0" dirty="0"/>
          </a:br>
          <a:r>
            <a:rPr lang="de-AT" sz="1200" b="1" i="0" kern="1200" baseline="0" dirty="0"/>
            <a:t>(Methode, </a:t>
          </a:r>
          <a:br>
            <a:rPr lang="de-AT" sz="1200" b="1" i="0" kern="1200" baseline="0" dirty="0"/>
          </a:br>
          <a:r>
            <a:rPr lang="de-AT" sz="1200" b="1" i="0" kern="1200" baseline="0" dirty="0"/>
            <a:t>Theorie, </a:t>
          </a:r>
          <a:br>
            <a:rPr lang="de-AT" sz="1200" b="1" i="0" kern="1200" baseline="0" dirty="0"/>
          </a:br>
          <a:r>
            <a:rPr lang="de-AT" sz="1200" b="1" i="0" kern="1200" baseline="0" dirty="0"/>
            <a:t>Hypothese)</a:t>
          </a:r>
        </a:p>
      </dsp:txBody>
      <dsp:txXfrm>
        <a:off x="339748" y="3356395"/>
        <a:ext cx="2090536" cy="924860"/>
      </dsp:txXfrm>
    </dsp:sp>
    <dsp:sp modelId="{761FAD49-735D-4611-86D8-3AAFB9B3E7BC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10607329"/>
            <a:gd name="adj4" fmla="val 9335410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A8481-ACE4-49B1-9BC5-77D21BA9E37E}">
      <dsp:nvSpPr>
        <dsp:cNvPr id="0" name=""/>
        <dsp:cNvSpPr/>
      </dsp:nvSpPr>
      <dsp:spPr>
        <a:xfrm>
          <a:off x="497841" y="1495468"/>
          <a:ext cx="924860" cy="92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Interesse</a:t>
          </a:r>
        </a:p>
      </dsp:txBody>
      <dsp:txXfrm>
        <a:off x="497841" y="1495468"/>
        <a:ext cx="924860" cy="924860"/>
      </dsp:txXfrm>
    </dsp:sp>
    <dsp:sp modelId="{CF8BC508-DE19-4CF3-8C38-D1842957EEC4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13186394"/>
            <a:gd name="adj4" fmla="val 12338533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B1DC0-3859-443C-BE3E-48404A35B52A}">
      <dsp:nvSpPr>
        <dsp:cNvPr id="0" name=""/>
        <dsp:cNvSpPr/>
      </dsp:nvSpPr>
      <dsp:spPr>
        <a:xfrm>
          <a:off x="1505067" y="3121"/>
          <a:ext cx="1290624" cy="92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Exploration</a:t>
          </a:r>
        </a:p>
      </dsp:txBody>
      <dsp:txXfrm>
        <a:off x="1505067" y="3121"/>
        <a:ext cx="1290624" cy="924860"/>
      </dsp:txXfrm>
    </dsp:sp>
    <dsp:sp modelId="{A46843FD-AA30-48D5-B439-32D0EABAD96C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16461889"/>
            <a:gd name="adj4" fmla="val 15715347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DCA13-7093-470E-855C-63259F8E75C7}">
      <dsp:nvSpPr>
        <dsp:cNvPr id="0" name=""/>
        <dsp:cNvSpPr/>
      </dsp:nvSpPr>
      <dsp:spPr>
        <a:xfrm>
          <a:off x="3787845" y="13592"/>
          <a:ext cx="1502617" cy="126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Operationali-</a:t>
          </a:r>
          <a:br>
            <a:rPr lang="de-AT" sz="1600" kern="1200" dirty="0"/>
          </a:br>
          <a:r>
            <a:rPr lang="de-AT" sz="1600" kern="1200" dirty="0"/>
            <a:t>sierung &amp;</a:t>
          </a:r>
          <a:br>
            <a:rPr lang="de-AT" sz="1600" kern="1200" dirty="0"/>
          </a:br>
          <a:r>
            <a:rPr lang="de-AT" sz="1600" kern="1200" dirty="0"/>
            <a:t>Planung</a:t>
          </a:r>
        </a:p>
      </dsp:txBody>
      <dsp:txXfrm>
        <a:off x="3787845" y="13592"/>
        <a:ext cx="1502617" cy="1264244"/>
      </dsp:txXfrm>
    </dsp:sp>
    <dsp:sp modelId="{194E1ED9-E7BB-43B9-8A76-0E011B8067B1}">
      <dsp:nvSpPr>
        <dsp:cNvPr id="0" name=""/>
        <dsp:cNvSpPr/>
      </dsp:nvSpPr>
      <dsp:spPr>
        <a:xfrm>
          <a:off x="996896" y="34236"/>
          <a:ext cx="4745371" cy="4745371"/>
        </a:xfrm>
        <a:prstGeom prst="circularArrow">
          <a:avLst>
            <a:gd name="adj1" fmla="val 5195"/>
            <a:gd name="adj2" fmla="val 335546"/>
            <a:gd name="adj3" fmla="val 196705"/>
            <a:gd name="adj4" fmla="val 19654374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4C54B-8B97-4E88-8226-CDDB87DB4D67}">
      <dsp:nvSpPr>
        <dsp:cNvPr id="0" name=""/>
        <dsp:cNvSpPr/>
      </dsp:nvSpPr>
      <dsp:spPr>
        <a:xfrm>
          <a:off x="4425273" y="2731624"/>
          <a:ext cx="1904899" cy="58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Datenerhebung</a:t>
          </a:r>
        </a:p>
      </dsp:txBody>
      <dsp:txXfrm>
        <a:off x="4425273" y="2731624"/>
        <a:ext cx="1904899" cy="584030"/>
      </dsp:txXfrm>
    </dsp:sp>
    <dsp:sp modelId="{CE1A3F16-3BB3-42A0-BE7B-500535A9F7F9}">
      <dsp:nvSpPr>
        <dsp:cNvPr id="0" name=""/>
        <dsp:cNvSpPr/>
      </dsp:nvSpPr>
      <dsp:spPr>
        <a:xfrm>
          <a:off x="1005299" y="-5327"/>
          <a:ext cx="4745371" cy="4745371"/>
        </a:xfrm>
        <a:prstGeom prst="circularArrow">
          <a:avLst>
            <a:gd name="adj1" fmla="val 5195"/>
            <a:gd name="adj2" fmla="val 335546"/>
            <a:gd name="adj3" fmla="val 3482764"/>
            <a:gd name="adj4" fmla="val 160602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B4412-75CA-4625-9AC7-43985279EFDF}">
      <dsp:nvSpPr>
        <dsp:cNvPr id="0" name=""/>
        <dsp:cNvSpPr/>
      </dsp:nvSpPr>
      <dsp:spPr>
        <a:xfrm>
          <a:off x="2810330" y="3834403"/>
          <a:ext cx="1502617" cy="126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Datenanalyse Interpretation</a:t>
          </a:r>
        </a:p>
      </dsp:txBody>
      <dsp:txXfrm>
        <a:off x="2810330" y="3834403"/>
        <a:ext cx="1502617" cy="1264244"/>
      </dsp:txXfrm>
    </dsp:sp>
    <dsp:sp modelId="{5B6DFF19-ADDE-4A12-9860-090F91ECAE71}">
      <dsp:nvSpPr>
        <dsp:cNvPr id="0" name=""/>
        <dsp:cNvSpPr/>
      </dsp:nvSpPr>
      <dsp:spPr>
        <a:xfrm>
          <a:off x="938538" y="-4049"/>
          <a:ext cx="4745371" cy="4745371"/>
        </a:xfrm>
        <a:prstGeom prst="circularArrow">
          <a:avLst>
            <a:gd name="adj1" fmla="val 5195"/>
            <a:gd name="adj2" fmla="val 335546"/>
            <a:gd name="adj3" fmla="val 8733398"/>
            <a:gd name="adj4" fmla="val 6329319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E7C25-A049-425A-A655-E604AEBE2995}">
      <dsp:nvSpPr>
        <dsp:cNvPr id="0" name=""/>
        <dsp:cNvSpPr/>
      </dsp:nvSpPr>
      <dsp:spPr>
        <a:xfrm>
          <a:off x="258050" y="2662899"/>
          <a:ext cx="2229115" cy="72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i="0" kern="1200" baseline="0" dirty="0"/>
            <a:t>Hypothese, Typenbildung</a:t>
          </a:r>
          <a:br>
            <a:rPr lang="de-AT" sz="1600" b="1" i="0" kern="1200" baseline="0" dirty="0"/>
          </a:br>
          <a:r>
            <a:rPr lang="de-AT" sz="1600" b="1" i="0" kern="1200" baseline="0" dirty="0"/>
            <a:t>(</a:t>
          </a:r>
          <a:r>
            <a:rPr lang="de-AT" sz="1600" b="0" i="0" kern="1200" baseline="0" dirty="0"/>
            <a:t>→ Publikation)</a:t>
          </a:r>
          <a:endParaRPr lang="de-AT" sz="1200" b="0" i="0" kern="1200" baseline="0" dirty="0"/>
        </a:p>
      </dsp:txBody>
      <dsp:txXfrm>
        <a:off x="258050" y="2662899"/>
        <a:ext cx="2229115" cy="721478"/>
      </dsp:txXfrm>
    </dsp:sp>
    <dsp:sp modelId="{761FAD49-735D-4611-86D8-3AAFB9B3E7BC}">
      <dsp:nvSpPr>
        <dsp:cNvPr id="0" name=""/>
        <dsp:cNvSpPr/>
      </dsp:nvSpPr>
      <dsp:spPr>
        <a:xfrm>
          <a:off x="1002480" y="282"/>
          <a:ext cx="4745371" cy="4745371"/>
        </a:xfrm>
        <a:prstGeom prst="circularArrow">
          <a:avLst>
            <a:gd name="adj1" fmla="val 5195"/>
            <a:gd name="adj2" fmla="val 335546"/>
            <a:gd name="adj3" fmla="val 12649471"/>
            <a:gd name="adj4" fmla="val 10325133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A8481-ACE4-49B1-9BC5-77D21BA9E37E}">
      <dsp:nvSpPr>
        <dsp:cNvPr id="0" name=""/>
        <dsp:cNvSpPr/>
      </dsp:nvSpPr>
      <dsp:spPr>
        <a:xfrm>
          <a:off x="1403648" y="216025"/>
          <a:ext cx="1467736" cy="906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b="1" kern="1200" dirty="0"/>
            <a:t>Interesse</a:t>
          </a:r>
        </a:p>
      </dsp:txBody>
      <dsp:txXfrm>
        <a:off x="1403648" y="216025"/>
        <a:ext cx="1467736" cy="906930"/>
      </dsp:txXfrm>
    </dsp:sp>
    <dsp:sp modelId="{CF8BC508-DE19-4CF3-8C38-D1842957EEC4}">
      <dsp:nvSpPr>
        <dsp:cNvPr id="0" name=""/>
        <dsp:cNvSpPr/>
      </dsp:nvSpPr>
      <dsp:spPr>
        <a:xfrm>
          <a:off x="950428" y="12410"/>
          <a:ext cx="4745371" cy="4745371"/>
        </a:xfrm>
        <a:prstGeom prst="circularArrow">
          <a:avLst>
            <a:gd name="adj1" fmla="val 5195"/>
            <a:gd name="adj2" fmla="val 335546"/>
            <a:gd name="adj3" fmla="val 16629500"/>
            <a:gd name="adj4" fmla="val 15456704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FFAB2-E901-4211-8673-12FEF424BEEF}">
      <dsp:nvSpPr>
        <dsp:cNvPr id="0" name=""/>
        <dsp:cNvSpPr/>
      </dsp:nvSpPr>
      <dsp:spPr>
        <a:xfrm>
          <a:off x="3766926" y="11274"/>
          <a:ext cx="1441548" cy="104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/>
            <a:t>Hypothesen-auswahl</a:t>
          </a:r>
        </a:p>
      </dsp:txBody>
      <dsp:txXfrm>
        <a:off x="3766926" y="11274"/>
        <a:ext cx="1441548" cy="1045494"/>
      </dsp:txXfrm>
    </dsp:sp>
    <dsp:sp modelId="{94B094D0-B626-4ED6-A6D9-1422C8C152AE}">
      <dsp:nvSpPr>
        <dsp:cNvPr id="0" name=""/>
        <dsp:cNvSpPr/>
      </dsp:nvSpPr>
      <dsp:spPr>
        <a:xfrm>
          <a:off x="764179" y="315"/>
          <a:ext cx="5111936" cy="5111936"/>
        </a:xfrm>
        <a:prstGeom prst="circularArrow">
          <a:avLst>
            <a:gd name="adj1" fmla="val 3988"/>
            <a:gd name="adj2" fmla="val 250172"/>
            <a:gd name="adj3" fmla="val 20573662"/>
            <a:gd name="adj4" fmla="val 19202811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DCA13-7093-470E-855C-63259F8E75C7}">
      <dsp:nvSpPr>
        <dsp:cNvPr id="0" name=""/>
        <dsp:cNvSpPr/>
      </dsp:nvSpPr>
      <dsp:spPr>
        <a:xfrm>
          <a:off x="4525718" y="2033536"/>
          <a:ext cx="2259073" cy="104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Operationali-</a:t>
          </a:r>
          <a:br>
            <a:rPr lang="de-AT" sz="1600" kern="1200" dirty="0"/>
          </a:br>
          <a:r>
            <a:rPr lang="de-AT" sz="1600" kern="1200" dirty="0"/>
            <a:t>sierung &amp; </a:t>
          </a:r>
          <a:br>
            <a:rPr lang="de-AT" sz="1600" kern="1200" dirty="0"/>
          </a:br>
          <a:r>
            <a:rPr lang="de-AT" sz="1600" kern="1200" dirty="0"/>
            <a:t>Planung</a:t>
          </a:r>
        </a:p>
      </dsp:txBody>
      <dsp:txXfrm>
        <a:off x="4525718" y="2033536"/>
        <a:ext cx="2259073" cy="1045494"/>
      </dsp:txXfrm>
    </dsp:sp>
    <dsp:sp modelId="{194E1ED9-E7BB-43B9-8A76-0E011B8067B1}">
      <dsp:nvSpPr>
        <dsp:cNvPr id="0" name=""/>
        <dsp:cNvSpPr/>
      </dsp:nvSpPr>
      <dsp:spPr>
        <a:xfrm>
          <a:off x="764179" y="315"/>
          <a:ext cx="5111936" cy="5111936"/>
        </a:xfrm>
        <a:prstGeom prst="circularArrow">
          <a:avLst>
            <a:gd name="adj1" fmla="val 3988"/>
            <a:gd name="adj2" fmla="val 250172"/>
            <a:gd name="adj3" fmla="val 2731513"/>
            <a:gd name="adj4" fmla="val 776166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4C54B-8B97-4E88-8226-CDDB87DB4D67}">
      <dsp:nvSpPr>
        <dsp:cNvPr id="0" name=""/>
        <dsp:cNvSpPr/>
      </dsp:nvSpPr>
      <dsp:spPr>
        <a:xfrm>
          <a:off x="3700051" y="4337058"/>
          <a:ext cx="1575298" cy="482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Datenerhebung</a:t>
          </a:r>
        </a:p>
      </dsp:txBody>
      <dsp:txXfrm>
        <a:off x="3700051" y="4337058"/>
        <a:ext cx="1575298" cy="482976"/>
      </dsp:txXfrm>
    </dsp:sp>
    <dsp:sp modelId="{CE1A3F16-3BB3-42A0-BE7B-500535A9F7F9}">
      <dsp:nvSpPr>
        <dsp:cNvPr id="0" name=""/>
        <dsp:cNvSpPr/>
      </dsp:nvSpPr>
      <dsp:spPr>
        <a:xfrm>
          <a:off x="764179" y="315"/>
          <a:ext cx="5111936" cy="5111936"/>
        </a:xfrm>
        <a:prstGeom prst="circularArrow">
          <a:avLst>
            <a:gd name="adj1" fmla="val 3988"/>
            <a:gd name="adj2" fmla="val 250172"/>
            <a:gd name="adj3" fmla="val 5553183"/>
            <a:gd name="adj4" fmla="val 4547950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B4412-75CA-4625-9AC7-43985279EFDF}">
      <dsp:nvSpPr>
        <dsp:cNvPr id="0" name=""/>
        <dsp:cNvSpPr/>
      </dsp:nvSpPr>
      <dsp:spPr>
        <a:xfrm>
          <a:off x="1258392" y="4055799"/>
          <a:ext cx="1788402" cy="104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Datenanalyse Interpretation</a:t>
          </a:r>
          <a:br>
            <a:rPr lang="de-AT" sz="1600" kern="1200" dirty="0"/>
          </a:br>
          <a:r>
            <a:rPr lang="de-AT" sz="1600" kern="1200" dirty="0"/>
            <a:t>krit. Überprüfen</a:t>
          </a:r>
        </a:p>
      </dsp:txBody>
      <dsp:txXfrm>
        <a:off x="1258392" y="4055799"/>
        <a:ext cx="1788402" cy="1045494"/>
      </dsp:txXfrm>
    </dsp:sp>
    <dsp:sp modelId="{5B6DFF19-ADDE-4A12-9860-090F91ECAE71}">
      <dsp:nvSpPr>
        <dsp:cNvPr id="0" name=""/>
        <dsp:cNvSpPr/>
      </dsp:nvSpPr>
      <dsp:spPr>
        <a:xfrm>
          <a:off x="764179" y="315"/>
          <a:ext cx="5111936" cy="5111936"/>
        </a:xfrm>
        <a:prstGeom prst="circularArrow">
          <a:avLst>
            <a:gd name="adj1" fmla="val 3988"/>
            <a:gd name="adj2" fmla="val 250172"/>
            <a:gd name="adj3" fmla="val 9773662"/>
            <a:gd name="adj4" fmla="val 8402811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E7C25-A049-425A-A655-E604AEBE2995}">
      <dsp:nvSpPr>
        <dsp:cNvPr id="0" name=""/>
        <dsp:cNvSpPr/>
      </dsp:nvSpPr>
      <dsp:spPr>
        <a:xfrm>
          <a:off x="-196567" y="2033536"/>
          <a:ext cx="2363214" cy="104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/>
            <a:t>Publikation</a:t>
          </a:r>
          <a:br>
            <a:rPr lang="de-AT" sz="1600" kern="1200" dirty="0"/>
          </a:br>
          <a:r>
            <a:rPr lang="de-AT" sz="1600" kern="1200" dirty="0"/>
            <a:t>(Evaluation einer</a:t>
          </a:r>
          <a:br>
            <a:rPr lang="de-AT" sz="1600" kern="1200" dirty="0"/>
          </a:br>
          <a:r>
            <a:rPr lang="de-AT" sz="1600" kern="1200" dirty="0"/>
            <a:t>Theorie/Hypothese)</a:t>
          </a:r>
        </a:p>
      </dsp:txBody>
      <dsp:txXfrm>
        <a:off x="-196567" y="2033536"/>
        <a:ext cx="2363214" cy="1045494"/>
      </dsp:txXfrm>
    </dsp:sp>
    <dsp:sp modelId="{761FAD49-735D-4611-86D8-3AAFB9B3E7BC}">
      <dsp:nvSpPr>
        <dsp:cNvPr id="0" name=""/>
        <dsp:cNvSpPr/>
      </dsp:nvSpPr>
      <dsp:spPr>
        <a:xfrm>
          <a:off x="764179" y="315"/>
          <a:ext cx="5111936" cy="5111936"/>
        </a:xfrm>
        <a:prstGeom prst="circularArrow">
          <a:avLst>
            <a:gd name="adj1" fmla="val 3988"/>
            <a:gd name="adj2" fmla="val 250172"/>
            <a:gd name="adj3" fmla="val 13167361"/>
            <a:gd name="adj4" fmla="val 11576166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A8481-ACE4-49B1-9BC5-77D21BA9E37E}">
      <dsp:nvSpPr>
        <dsp:cNvPr id="0" name=""/>
        <dsp:cNvSpPr/>
      </dsp:nvSpPr>
      <dsp:spPr>
        <a:xfrm>
          <a:off x="1629846" y="11274"/>
          <a:ext cx="1045494" cy="104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Interesse</a:t>
          </a:r>
        </a:p>
      </dsp:txBody>
      <dsp:txXfrm>
        <a:off x="1629846" y="11274"/>
        <a:ext cx="1045494" cy="1045494"/>
      </dsp:txXfrm>
    </dsp:sp>
    <dsp:sp modelId="{CF8BC508-DE19-4CF3-8C38-D1842957EEC4}">
      <dsp:nvSpPr>
        <dsp:cNvPr id="0" name=""/>
        <dsp:cNvSpPr/>
      </dsp:nvSpPr>
      <dsp:spPr>
        <a:xfrm>
          <a:off x="764179" y="315"/>
          <a:ext cx="5111936" cy="5111936"/>
        </a:xfrm>
        <a:prstGeom prst="circularArrow">
          <a:avLst>
            <a:gd name="adj1" fmla="val 3988"/>
            <a:gd name="adj2" fmla="val 250172"/>
            <a:gd name="adj3" fmla="val 16611658"/>
            <a:gd name="adj4" fmla="val 15238218"/>
            <a:gd name="adj5" fmla="val 46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FFAB2-E901-4211-8673-12FEF424BEEF}">
      <dsp:nvSpPr>
        <dsp:cNvPr id="0" name=""/>
        <dsp:cNvSpPr/>
      </dsp:nvSpPr>
      <dsp:spPr>
        <a:xfrm>
          <a:off x="3186284" y="3121"/>
          <a:ext cx="1745757" cy="92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/>
            <a:t>Auswahl</a:t>
          </a:r>
          <a:br>
            <a:rPr lang="de-AT" sz="1600" b="1" kern="1200" dirty="0"/>
          </a:br>
          <a:r>
            <a:rPr lang="de-AT" sz="1600" b="1" kern="1200" dirty="0"/>
            <a:t>zu beschreibender Sachverhalt</a:t>
          </a:r>
        </a:p>
      </dsp:txBody>
      <dsp:txXfrm>
        <a:off x="3186284" y="3121"/>
        <a:ext cx="1745757" cy="924860"/>
      </dsp:txXfrm>
    </dsp:sp>
    <dsp:sp modelId="{94B094D0-B626-4ED6-A6D9-1422C8C152AE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19826539"/>
            <a:gd name="adj4" fmla="val 18978678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DCA13-7093-470E-855C-63259F8E75C7}">
      <dsp:nvSpPr>
        <dsp:cNvPr id="0" name=""/>
        <dsp:cNvSpPr/>
      </dsp:nvSpPr>
      <dsp:spPr>
        <a:xfrm>
          <a:off x="4250064" y="1495468"/>
          <a:ext cx="1998410" cy="92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Operationali-</a:t>
          </a:r>
          <a:br>
            <a:rPr lang="de-AT" sz="1600" kern="1200" dirty="0"/>
          </a:br>
          <a:r>
            <a:rPr lang="de-AT" sz="1600" kern="1200" dirty="0"/>
            <a:t>sierung &amp;</a:t>
          </a:r>
          <a:br>
            <a:rPr lang="de-AT" sz="1600" kern="1200" dirty="0"/>
          </a:br>
          <a:r>
            <a:rPr lang="de-AT" sz="1600" kern="1200" dirty="0"/>
            <a:t>Planung</a:t>
          </a:r>
        </a:p>
      </dsp:txBody>
      <dsp:txXfrm>
        <a:off x="4250064" y="1495468"/>
        <a:ext cx="1998410" cy="924860"/>
      </dsp:txXfrm>
    </dsp:sp>
    <dsp:sp modelId="{194E1ED9-E7BB-43B9-8A76-0E011B8067B1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1670713"/>
            <a:gd name="adj4" fmla="val 21557743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4C54B-8B97-4E88-8226-CDDB87DB4D67}">
      <dsp:nvSpPr>
        <dsp:cNvPr id="0" name=""/>
        <dsp:cNvSpPr/>
      </dsp:nvSpPr>
      <dsp:spPr>
        <a:xfrm>
          <a:off x="4127759" y="3605201"/>
          <a:ext cx="1393533" cy="42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Datenerhebung</a:t>
          </a:r>
        </a:p>
      </dsp:txBody>
      <dsp:txXfrm>
        <a:off x="4127759" y="3605201"/>
        <a:ext cx="1393533" cy="427248"/>
      </dsp:txXfrm>
    </dsp:sp>
    <dsp:sp modelId="{CE1A3F16-3BB3-42A0-BE7B-500535A9F7F9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3900483"/>
            <a:gd name="adj4" fmla="val 2766278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B4412-75CA-4625-9AC7-43985279EFDF}">
      <dsp:nvSpPr>
        <dsp:cNvPr id="0" name=""/>
        <dsp:cNvSpPr/>
      </dsp:nvSpPr>
      <dsp:spPr>
        <a:xfrm>
          <a:off x="2313747" y="4184585"/>
          <a:ext cx="1582047" cy="92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/>
            <a:t>Deskriptive</a:t>
          </a:r>
          <a:br>
            <a:rPr lang="de-AT" sz="1600" b="1" kern="1200" dirty="0"/>
          </a:br>
          <a:r>
            <a:rPr lang="de-AT" sz="1600" b="1" kern="1200" dirty="0"/>
            <a:t>Datenanalyse</a:t>
          </a:r>
          <a:br>
            <a:rPr lang="de-AT" sz="1600" kern="1200" dirty="0"/>
          </a:br>
          <a:r>
            <a:rPr lang="de-AT" sz="1600" kern="1200" dirty="0"/>
            <a:t>Intervallschätzung etc.</a:t>
          </a:r>
        </a:p>
      </dsp:txBody>
      <dsp:txXfrm>
        <a:off x="2313747" y="4184585"/>
        <a:ext cx="1582047" cy="924860"/>
      </dsp:txXfrm>
    </dsp:sp>
    <dsp:sp modelId="{5B6DFF19-ADDE-4A12-9860-090F91ECAE71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7176111"/>
            <a:gd name="adj4" fmla="val 6664589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E7C25-A049-425A-A655-E604AEBE2995}">
      <dsp:nvSpPr>
        <dsp:cNvPr id="0" name=""/>
        <dsp:cNvSpPr/>
      </dsp:nvSpPr>
      <dsp:spPr>
        <a:xfrm>
          <a:off x="339748" y="3356395"/>
          <a:ext cx="2090536" cy="92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/>
            <a:t>Deskription</a:t>
          </a:r>
          <a:br>
            <a:rPr lang="de-AT" sz="1600" b="1" kern="1200" dirty="0"/>
          </a:br>
          <a:r>
            <a:rPr lang="de-AT" sz="1600" b="1" kern="1200" dirty="0"/>
            <a:t>des Sachverhalts</a:t>
          </a:r>
        </a:p>
      </dsp:txBody>
      <dsp:txXfrm>
        <a:off x="339748" y="3356395"/>
        <a:ext cx="2090536" cy="924860"/>
      </dsp:txXfrm>
    </dsp:sp>
    <dsp:sp modelId="{761FAD49-735D-4611-86D8-3AAFB9B3E7BC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10607329"/>
            <a:gd name="adj4" fmla="val 9335410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A8481-ACE4-49B1-9BC5-77D21BA9E37E}">
      <dsp:nvSpPr>
        <dsp:cNvPr id="0" name=""/>
        <dsp:cNvSpPr/>
      </dsp:nvSpPr>
      <dsp:spPr>
        <a:xfrm>
          <a:off x="497841" y="1495468"/>
          <a:ext cx="924860" cy="92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Interesse</a:t>
          </a:r>
        </a:p>
      </dsp:txBody>
      <dsp:txXfrm>
        <a:off x="497841" y="1495468"/>
        <a:ext cx="924860" cy="924860"/>
      </dsp:txXfrm>
    </dsp:sp>
    <dsp:sp modelId="{CF8BC508-DE19-4CF3-8C38-D1842957EEC4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13186394"/>
            <a:gd name="adj4" fmla="val 12338533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B1DC0-3859-443C-BE3E-48404A35B52A}">
      <dsp:nvSpPr>
        <dsp:cNvPr id="0" name=""/>
        <dsp:cNvSpPr/>
      </dsp:nvSpPr>
      <dsp:spPr>
        <a:xfrm>
          <a:off x="1505067" y="3121"/>
          <a:ext cx="1290624" cy="924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Exploration</a:t>
          </a:r>
        </a:p>
      </dsp:txBody>
      <dsp:txXfrm>
        <a:off x="1505067" y="3121"/>
        <a:ext cx="1290624" cy="924860"/>
      </dsp:txXfrm>
    </dsp:sp>
    <dsp:sp modelId="{A46843FD-AA30-48D5-B439-32D0EABAD96C}">
      <dsp:nvSpPr>
        <dsp:cNvPr id="0" name=""/>
        <dsp:cNvSpPr/>
      </dsp:nvSpPr>
      <dsp:spPr>
        <a:xfrm>
          <a:off x="709745" y="52341"/>
          <a:ext cx="4790051" cy="4790051"/>
        </a:xfrm>
        <a:prstGeom prst="circularArrow">
          <a:avLst>
            <a:gd name="adj1" fmla="val 3765"/>
            <a:gd name="adj2" fmla="val 234928"/>
            <a:gd name="adj3" fmla="val 16092495"/>
            <a:gd name="adj4" fmla="val 15715347"/>
            <a:gd name="adj5" fmla="val 439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de-AT" dirty="0"/>
              <a:t>Sozialwiss. Methoden für Fortgeschrittene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C1BACB-2DC9-47FF-A3B9-F0B4258DD35A}" type="datetimeFigureOut">
              <a:rPr lang="de-AT" smtClean="0"/>
              <a:t>13.08.2020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AT" dirty="0"/>
              <a:t>KMH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94DFB2-13F0-4AD5-89C9-E378F9E0FB74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412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C1AC8B-CEB6-403D-8F77-2050842C44F2}" type="datetimeFigureOut">
              <a:rPr lang="de-AT" smtClean="0"/>
              <a:pPr/>
              <a:t>13.08.2020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34760B-3763-4458-991D-CD3579C771E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61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Herkunft der Teilnehmer</a:t>
            </a:r>
          </a:p>
          <a:p>
            <a:r>
              <a:rPr lang="de-AT" dirty="0"/>
              <a:t># Erwartungshaltung: Warum sind Sie hier?</a:t>
            </a:r>
          </a:p>
          <a:p>
            <a:r>
              <a:rPr lang="de-AT" dirty="0"/>
              <a:t>#</a:t>
            </a:r>
            <a:r>
              <a:rPr lang="de-AT" baseline="0" dirty="0"/>
              <a:t> Vorwissen zu Methoden:</a:t>
            </a:r>
          </a:p>
          <a:p>
            <a:r>
              <a:rPr lang="de-AT" baseline="0" dirty="0"/>
              <a:t>	* Karto</a:t>
            </a:r>
          </a:p>
          <a:p>
            <a:r>
              <a:rPr lang="de-AT" baseline="0" dirty="0"/>
              <a:t>	* Statistik</a:t>
            </a:r>
          </a:p>
          <a:p>
            <a:r>
              <a:rPr lang="de-AT" baseline="0" dirty="0"/>
              <a:t>	* Sozialwiss. Methodik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7491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@Aussagensysteme: Aussage, These, Hypothese, Theorie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4925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550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5354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5395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2409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3689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99616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6330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0052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1000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91426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196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1428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74468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73442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16821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1727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51825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3232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9095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3898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2769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99621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2547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5767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700" dirty="0"/>
              <a:t>Stichproben: Schneller &amp; geringerer Aufwand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93607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61860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744040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9534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1131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Gütekriterien: Objektivität, Reliabilität, Validität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4036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dirty="0"/>
              <a:t>@ Validität:</a:t>
            </a:r>
            <a:r>
              <a:rPr lang="de-AT" sz="1200" baseline="0" dirty="0"/>
              <a:t> 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Erhebungsziel einer Untersuchung auch wirklich zu erfassen</a:t>
            </a:r>
            <a:endParaRPr lang="de-AT" dirty="0"/>
          </a:p>
          <a:p>
            <a:r>
              <a:rPr lang="de-AT" sz="1200" dirty="0"/>
              <a:t>BSP: Intelligenztests – Messung der Wahren Intelligenz</a:t>
            </a:r>
            <a:r>
              <a:rPr lang="de-AT" sz="1200" baseline="0" dirty="0"/>
              <a:t> einer Person</a:t>
            </a:r>
          </a:p>
          <a:p>
            <a:r>
              <a:rPr lang="de-AT" sz="1200" baseline="0" dirty="0"/>
              <a:t>* Multiple-Choice: Messung eines Lernerfolgs</a:t>
            </a:r>
            <a:r>
              <a:rPr lang="de-AT" sz="1100" baseline="0" dirty="0"/>
              <a:t>?</a:t>
            </a:r>
            <a:endParaRPr lang="de-AT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320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655419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z.B. Wie berücksichtigen Tiroler Gemeinden ohne eigenen Planungsstab Lawinen in der örtlichen Raumplanung?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205796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59142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328339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Mehrere Erhebungsziele in einer Untersuchung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521054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73029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02840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47840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70441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64028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Dichte &amp; Detailliertheit: Orientiert sich an Erkenntnisinteresse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dirty="0"/>
              <a:t>Reflexion:</a:t>
            </a:r>
            <a:r>
              <a:rPr lang="de-AT" baseline="0" dirty="0"/>
              <a:t> Problem der Reifikation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60971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779878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13654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043901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25684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022309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@ überzeugend:</a:t>
            </a:r>
            <a:r>
              <a:rPr lang="de-AT" baseline="0" dirty="0"/>
              <a:t> Schlüssig aus dem dargestellten Untersuchungsaufbau heraus abgeleitet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671483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469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550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8039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130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→ Ist das wirklich das alleinige Ziel?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6460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uibk.ac.at/geographi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ikist.com/free-photo-vnbw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089171" y="6153626"/>
            <a:ext cx="3749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 algn="r">
              <a:buNone/>
              <a:defRPr lang="de-AT" sz="11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04" charset="-128"/>
                <a:cs typeface="Calibri" pitchFamily="34" charset="0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696" y="4653192"/>
            <a:ext cx="7003150" cy="50400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lang="de-AT" sz="2400" b="1">
                <a:solidFill>
                  <a:srgbClr val="E37823"/>
                </a:solidFill>
              </a:defRPr>
            </a:lvl1pPr>
          </a:lstStyle>
          <a:p>
            <a:pPr lvl="0" algn="r"/>
            <a:r>
              <a:rPr lang="de-DE" dirty="0"/>
              <a:t>Titelmasterformat </a:t>
            </a:r>
            <a:r>
              <a:rPr lang="de-DE" dirty="0" err="1"/>
              <a:t>asdfasdfKlicken</a:t>
            </a:r>
            <a:r>
              <a:rPr lang="de-DE" dirty="0"/>
              <a:t>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10462" y="4221144"/>
            <a:ext cx="8028384" cy="504000"/>
          </a:xfrm>
          <a:prstGeom prst="rect">
            <a:avLst/>
          </a:prstGeom>
        </p:spPr>
        <p:txBody>
          <a:bodyPr vert="horz" anchor="ctr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AT" sz="2000" b="0" baseline="0"/>
            </a:lvl1pPr>
          </a:lstStyle>
          <a:p>
            <a:pPr marL="0" lvl="0" indent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/>
              <a:t>LVA Nummer &amp; Name</a:t>
            </a:r>
            <a:endParaRPr lang="de-AT" dirty="0"/>
          </a:p>
        </p:txBody>
      </p:sp>
      <p:pic>
        <p:nvPicPr>
          <p:cNvPr id="13" name="Grafik 12">
            <a:hlinkClick r:id="rId2"/>
            <a:extLst>
              <a:ext uri="{FF2B5EF4-FFF2-40B4-BE49-F238E27FC236}">
                <a16:creationId xmlns:a16="http://schemas.microsoft.com/office/drawing/2014/main" id="{22EC7366-801E-4065-AC8D-FE7E88C12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59392"/>
            <a:ext cx="1499762" cy="739730"/>
          </a:xfrm>
          <a:prstGeom prst="rect">
            <a:avLst/>
          </a:prstGeom>
        </p:spPr>
      </p:pic>
      <p:pic>
        <p:nvPicPr>
          <p:cNvPr id="14" name="Picture 4" descr="https://mirrors.creativecommons.org/presskit/buttons/80x15/png/by-sa.png">
            <a:hlinkClick r:id="rId4"/>
            <a:extLst>
              <a:ext uri="{FF2B5EF4-FFF2-40B4-BE49-F238E27FC236}">
                <a16:creationId xmlns:a16="http://schemas.microsoft.com/office/drawing/2014/main" id="{020BF5E3-67C7-4397-BF9D-27AE7B8636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60" y="6205455"/>
            <a:ext cx="806916" cy="1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ssband, measure, tape measure, meter, length, centimeter, roller tape measure, distance, centimeters, millimeter, craft">
            <a:hlinkClick r:id="rId6"/>
            <a:extLst>
              <a:ext uri="{FF2B5EF4-FFF2-40B4-BE49-F238E27FC236}">
                <a16:creationId xmlns:a16="http://schemas.microsoft.com/office/drawing/2014/main" id="{1A5F704A-DBC5-439D-835D-06603BB81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46" y="727512"/>
            <a:ext cx="4629114" cy="30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405364B-4516-4C5C-A616-056B7BAAA370}"/>
              </a:ext>
            </a:extLst>
          </p:cNvPr>
          <p:cNvSpPr txBox="1"/>
          <p:nvPr userDrawn="1"/>
        </p:nvSpPr>
        <p:spPr>
          <a:xfrm rot="19842564">
            <a:off x="6405768" y="3150464"/>
            <a:ext cx="765959" cy="20005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700" b="0" i="0" kern="1200" dirty="0" err="1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Piksit</a:t>
            </a:r>
            <a:r>
              <a:rPr lang="de-AT" sz="700" b="0" i="0" kern="1200" dirty="0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, PD</a:t>
            </a:r>
            <a:endParaRPr lang="de-A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337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32264" y="1181512"/>
            <a:ext cx="8766048" cy="4968552"/>
          </a:xfrm>
          <a:prstGeom prst="rect">
            <a:avLst/>
          </a:prstGeom>
        </p:spPr>
        <p:txBody>
          <a:bodyPr vert="horz" anchor="ctr"/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39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76319" y="6650892"/>
            <a:ext cx="3887391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 algn="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689084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4499992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39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56039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32264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DBD940-EE8B-49FC-880C-98C0943378B4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382960569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16024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219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40656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932040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988CC9-6357-4AE0-A65B-6E7830AB0407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413440525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3" r:id="rId2"/>
    <p:sldLayoutId id="2147483694" r:id="rId3"/>
    <p:sldLayoutId id="2147483695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mathworks.de/products/statistics/description3.html" TargetMode="Externa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26483771730810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26483771730810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bk.ac.at/geographie/shop/inngeo/pdf/inngeo17_indonesien.pdf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9561324@N03/41426901750/in/photolist-2bCMTwE-8ugviE-8qMMYd-8qJFGZ-9vuvAM-NjGfaW-Z4eEHm-aEuDkk-LGdz9r-8TKxFR-5oJRsc-LGdzwv-5V4c1c-9bD5wW-SWjQ2J-8qMMe3-297bVqy-XnZ8SP-c4b8K7-8qMMRC-oogVJv-c4bbKy-8qJFak-8qMMFh-8qJEXa-bJNvvH-8qMMju-8qMM77-bogUSo-24UcJza-267KGAJ-RiYJm2-267KHnd-2gN6ZZ9-2gN6eNn-4uwEyR-XWyPgv-QLkxb8-MCqD9J-41hi2-rN6puC-4ByWWQ-8htbkN-6zE53T-5dpq2V-276dKbh-B9rfuM-255Csar-KVpNhM-RK6KHD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70D59B-E7DD-4C35-B659-9B04FE5514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SS 20  |  KMH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Intro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716408 | Sozialwiss. Methoden – How 2 do Things with Numbers</a:t>
            </a:r>
          </a:p>
        </p:txBody>
      </p:sp>
    </p:spTree>
    <p:extLst>
      <p:ext uri="{BB962C8B-B14F-4D97-AF65-F5344CB8AC3E}">
        <p14:creationId xmlns:p14="http://schemas.microsoft.com/office/powerpoint/2010/main" val="251434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 zum „bedeutsameren“ Ziel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AT" b="1" dirty="0"/>
              <a:t>Eigentlich interessiert uns ja meist:</a:t>
            </a:r>
            <a:br>
              <a:rPr lang="de-AT" b="1" dirty="0"/>
            </a:br>
            <a:r>
              <a:rPr lang="de-AT" dirty="0"/>
              <a:t>Beschreibung, Erklärung &amp; kritische Untersuchung gesell. </a:t>
            </a:r>
            <a:br>
              <a:rPr lang="de-AT" dirty="0"/>
            </a:br>
            <a:r>
              <a:rPr lang="de-AT" dirty="0"/>
              <a:t>bzw. sozialökolog. Zustände und/oder Prozesse</a:t>
            </a:r>
            <a:br>
              <a:rPr lang="de-AT" dirty="0"/>
            </a:br>
            <a:endParaRPr lang="de-AT" sz="1000" dirty="0"/>
          </a:p>
          <a:p>
            <a:pPr>
              <a:spcAft>
                <a:spcPts val="600"/>
              </a:spcAft>
            </a:pPr>
            <a:r>
              <a:rPr lang="de-AT" sz="2000" dirty="0"/>
              <a:t>Strukturierung &amp; Erklärung</a:t>
            </a:r>
          </a:p>
          <a:p>
            <a:pPr>
              <a:spcAft>
                <a:spcPts val="600"/>
              </a:spcAft>
            </a:pPr>
            <a:r>
              <a:rPr lang="de-AT" sz="2000" dirty="0"/>
              <a:t>Ausarbeitung empirisch fundierter Aussagensysteme</a:t>
            </a:r>
          </a:p>
          <a:p>
            <a:pPr>
              <a:spcAft>
                <a:spcPts val="600"/>
              </a:spcAft>
            </a:pPr>
            <a:r>
              <a:rPr lang="de-AT" sz="2000" dirty="0"/>
              <a:t>Dekonstruktion (&amp; Kritik) bestehender Deutungsmuster, </a:t>
            </a:r>
            <a:br>
              <a:rPr lang="de-AT" sz="2000" dirty="0"/>
            </a:br>
            <a:r>
              <a:rPr lang="de-AT" sz="2000" dirty="0"/>
              <a:t>Ordnungen &amp; Systeme</a:t>
            </a:r>
          </a:p>
          <a:p>
            <a:pPr>
              <a:spcAft>
                <a:spcPts val="600"/>
              </a:spcAft>
            </a:pPr>
            <a:r>
              <a:rPr lang="de-AT" sz="2000" dirty="0"/>
              <a:t>Überprüfen v. Faktoren, die zielgerichteten gesell. </a:t>
            </a:r>
            <a:br>
              <a:rPr lang="de-AT" sz="2000" dirty="0"/>
            </a:br>
            <a:r>
              <a:rPr lang="de-AT" sz="2000" dirty="0"/>
              <a:t>bzw. sozialökologischen Wandel befördern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5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ist jetzt aber die „passende“ Methode?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de-AT" i="1" dirty="0"/>
              <a:t>„Was Geographinnen und Geographen als eine ‚gute‘ Methode ansehen, ist […] kontextspezifisch: Es ist </a:t>
            </a:r>
            <a:r>
              <a:rPr lang="de-AT" i="1" dirty="0">
                <a:solidFill>
                  <a:srgbClr val="E37823"/>
                </a:solidFill>
              </a:rPr>
              <a:t>historisch</a:t>
            </a:r>
            <a:r>
              <a:rPr lang="de-AT" i="1" dirty="0"/>
              <a:t> und geographisch  ‚eingebettet‘ in die gesellschaftlichen Strukturen und </a:t>
            </a:r>
            <a:r>
              <a:rPr lang="de-AT" i="1" dirty="0">
                <a:solidFill>
                  <a:srgbClr val="E37823"/>
                </a:solidFill>
              </a:rPr>
              <a:t>Rahmenbedingungen</a:t>
            </a:r>
            <a:r>
              <a:rPr lang="de-AT" i="1" dirty="0"/>
              <a:t>, und es </a:t>
            </a:r>
            <a:r>
              <a:rPr lang="de-AT" b="1" i="1" dirty="0">
                <a:solidFill>
                  <a:srgbClr val="E37823"/>
                </a:solidFill>
              </a:rPr>
              <a:t>richtet sich entsprechend auch nach den Problemen, die die Gesellschaft ihrer Wissenschaft zur Bearbeitung aufgibt</a:t>
            </a:r>
            <a:r>
              <a:rPr lang="de-AT" i="1" dirty="0"/>
              <a:t>.“ </a:t>
            </a:r>
            <a:br>
              <a:rPr lang="de-AT" i="1" dirty="0"/>
            </a:br>
            <a:r>
              <a:rPr lang="de-AT" sz="1200" dirty="0"/>
              <a:t>(Reuber &amp; Pfaffenbach 2005:17)</a:t>
            </a:r>
          </a:p>
          <a:p>
            <a:pPr marL="0" indent="0">
              <a:buNone/>
            </a:pPr>
            <a:endParaRPr lang="de-AT" sz="1200" dirty="0"/>
          </a:p>
          <a:p>
            <a:pPr marL="0" indent="0">
              <a:buNone/>
            </a:pPr>
            <a:endParaRPr lang="de-AT" sz="1200" dirty="0"/>
          </a:p>
          <a:p>
            <a:pPr marL="0" indent="0">
              <a:buNone/>
            </a:pPr>
            <a:r>
              <a:rPr lang="de-AT" b="1" dirty="0">
                <a:solidFill>
                  <a:srgbClr val="E37823"/>
                </a:solidFill>
              </a:rPr>
              <a:t>Wahl des Forschungsprozesses → „gute“ Methode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936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7" y="1052736"/>
            <a:ext cx="7557341" cy="532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Methoden gibt es überhaupt - eine Auswahl: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(Überarbeitung von: Reuber &amp; Pfaffenbach 2005:21)</a:t>
            </a:r>
          </a:p>
        </p:txBody>
      </p:sp>
    </p:spTree>
    <p:extLst>
      <p:ext uri="{BB962C8B-B14F-4D97-AF65-F5344CB8AC3E}">
        <p14:creationId xmlns:p14="http://schemas.microsoft.com/office/powerpoint/2010/main" val="138774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Viele Methoden = bessere Forschung, oder?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0697"/>
            <a:ext cx="5256584" cy="352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67" y="208823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74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(K)Eine Frage des Geschmacks: Forschungsperspektive und -stil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Abgerundetes Rechteck 4"/>
          <p:cNvSpPr/>
          <p:nvPr/>
        </p:nvSpPr>
        <p:spPr>
          <a:xfrm>
            <a:off x="6084168" y="3708858"/>
            <a:ext cx="2664296" cy="216841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de-AT" sz="1600" dirty="0">
                <a:solidFill>
                  <a:schemeClr val="tx1"/>
                </a:solidFill>
              </a:rPr>
              <a:t>Auswahl Erhebungsinstrument &amp; Analyseverfahren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AT" sz="1600" dirty="0">
                <a:solidFill>
                  <a:schemeClr val="tx1"/>
                </a:solidFill>
              </a:rPr>
              <a:t>…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AT" sz="1600" dirty="0">
                <a:solidFill>
                  <a:schemeClr val="tx1"/>
                </a:solidFill>
              </a:rPr>
              <a:t>Interpretation &amp; Ergebnispräsentation</a:t>
            </a:r>
          </a:p>
        </p:txBody>
      </p:sp>
      <p:sp>
        <p:nvSpPr>
          <p:cNvPr id="6" name="Pfeil nach rechts 5"/>
          <p:cNvSpPr/>
          <p:nvPr/>
        </p:nvSpPr>
        <p:spPr>
          <a:xfrm>
            <a:off x="5148064" y="4509120"/>
            <a:ext cx="993121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3308367" y="3708858"/>
            <a:ext cx="1875259" cy="2168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/>
            <a:r>
              <a:rPr lang="de-AT" b="1" dirty="0">
                <a:solidFill>
                  <a:schemeClr val="tx1"/>
                </a:solidFill>
              </a:rPr>
              <a:t>Forschungs-</a:t>
            </a:r>
            <a:br>
              <a:rPr lang="de-AT" b="1" dirty="0">
                <a:solidFill>
                  <a:schemeClr val="tx1"/>
                </a:solidFill>
              </a:rPr>
            </a:br>
            <a:r>
              <a:rPr lang="de-AT" b="1" dirty="0">
                <a:solidFill>
                  <a:schemeClr val="tx1"/>
                </a:solidFill>
              </a:rPr>
              <a:t>stil</a:t>
            </a:r>
            <a:br>
              <a:rPr lang="de-AT" b="1" dirty="0">
                <a:solidFill>
                  <a:schemeClr val="tx1"/>
                </a:solidFill>
              </a:rPr>
            </a:br>
            <a:br>
              <a:rPr lang="de-AT" sz="1000" dirty="0">
                <a:solidFill>
                  <a:prstClr val="black"/>
                </a:solidFill>
              </a:rPr>
            </a:br>
            <a:r>
              <a:rPr lang="de-AT" sz="1000" dirty="0">
                <a:solidFill>
                  <a:prstClr val="black"/>
                </a:solidFill>
              </a:rPr>
              <a:t>quantitativ-analytischer, qualitativ-verstehender</a:t>
            </a:r>
            <a:br>
              <a:rPr lang="de-AT" sz="1000" dirty="0">
                <a:solidFill>
                  <a:prstClr val="black"/>
                </a:solidFill>
              </a:rPr>
            </a:br>
            <a:r>
              <a:rPr lang="de-AT" sz="1000" dirty="0">
                <a:solidFill>
                  <a:prstClr val="black"/>
                </a:solidFill>
              </a:rPr>
              <a:t>Forschungsstil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522156" y="3708859"/>
            <a:ext cx="3077294" cy="57606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600" dirty="0">
                <a:solidFill>
                  <a:schemeClr val="tx1"/>
                </a:solidFill>
              </a:rPr>
              <a:t>Methodologische Fundierungen &amp; Gütekriterien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522156" y="4505034"/>
            <a:ext cx="3077294" cy="57606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600" dirty="0">
                <a:solidFill>
                  <a:schemeClr val="tx1"/>
                </a:solidFill>
              </a:rPr>
              <a:t>Methodik: Instrumente zur Datenerhebung &amp; -auswertung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522156" y="5301208"/>
            <a:ext cx="3077294" cy="57606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400" dirty="0">
                <a:solidFill>
                  <a:schemeClr val="tx1"/>
                </a:solidFill>
              </a:rPr>
              <a:t>Reflexion der Einsatzmöglichkeiten &amp; -grenzen der Methodik</a:t>
            </a:r>
          </a:p>
        </p:txBody>
      </p:sp>
      <p:cxnSp>
        <p:nvCxnSpPr>
          <p:cNvPr id="11" name="Gekrümmte Verbindung 10"/>
          <p:cNvCxnSpPr/>
          <p:nvPr/>
        </p:nvCxnSpPr>
        <p:spPr>
          <a:xfrm rot="10800000" flipV="1">
            <a:off x="467545" y="3996890"/>
            <a:ext cx="12700" cy="796175"/>
          </a:xfrm>
          <a:prstGeom prst="curvedConnector3">
            <a:avLst>
              <a:gd name="adj1" fmla="val 1800000"/>
            </a:avLst>
          </a:prstGeom>
          <a:ln w="50800"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krümmte Verbindung 11"/>
          <p:cNvCxnSpPr/>
          <p:nvPr/>
        </p:nvCxnSpPr>
        <p:spPr>
          <a:xfrm rot="10800000" flipV="1">
            <a:off x="467545" y="4793066"/>
            <a:ext cx="12700" cy="796174"/>
          </a:xfrm>
          <a:prstGeom prst="curvedConnector3">
            <a:avLst>
              <a:gd name="adj1" fmla="val 1800000"/>
            </a:avLst>
          </a:prstGeom>
          <a:ln w="50800"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084168" y="1434262"/>
            <a:ext cx="2671790" cy="338554"/>
          </a:xfrm>
          <a:prstGeom prst="rect">
            <a:avLst/>
          </a:prstGeom>
          <a:noFill/>
          <a:ln w="1905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180975" indent="-180975">
              <a:buFont typeface="Arial" pitchFamily="34" charset="0"/>
              <a:buChar char="•"/>
              <a:defRPr sz="1600"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de-A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Phasen im </a:t>
            </a:r>
            <a:br>
              <a:rPr lang="de-A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A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Forschungszyklus</a:t>
            </a:r>
          </a:p>
        </p:txBody>
      </p:sp>
      <p:sp>
        <p:nvSpPr>
          <p:cNvPr id="14" name="Pfeil nach rechts 13"/>
          <p:cNvSpPr/>
          <p:nvPr/>
        </p:nvSpPr>
        <p:spPr>
          <a:xfrm rot="5400000">
            <a:off x="3857185" y="3431545"/>
            <a:ext cx="993121" cy="58052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  <p:cxnSp>
        <p:nvCxnSpPr>
          <p:cNvPr id="15" name="Gekrümmte Verbindung 14"/>
          <p:cNvCxnSpPr/>
          <p:nvPr/>
        </p:nvCxnSpPr>
        <p:spPr>
          <a:xfrm rot="10800000" flipV="1">
            <a:off x="467545" y="2393664"/>
            <a:ext cx="12700" cy="789620"/>
          </a:xfrm>
          <a:prstGeom prst="curvedConnector3">
            <a:avLst>
              <a:gd name="adj1" fmla="val 1800000"/>
            </a:avLst>
          </a:prstGeom>
          <a:ln w="50800"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feil nach rechts 15"/>
          <p:cNvSpPr/>
          <p:nvPr/>
        </p:nvSpPr>
        <p:spPr>
          <a:xfrm rot="5400000">
            <a:off x="7088198" y="3482418"/>
            <a:ext cx="876719" cy="580525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17" name="Abgerundetes Rechteck 16"/>
          <p:cNvSpPr/>
          <p:nvPr/>
        </p:nvSpPr>
        <p:spPr>
          <a:xfrm>
            <a:off x="6084168" y="2105631"/>
            <a:ext cx="2664296" cy="136568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de-AT" sz="1600" dirty="0">
                <a:solidFill>
                  <a:schemeClr val="tx1"/>
                </a:solidFill>
              </a:rPr>
              <a:t>Erkenntnisinteressen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AT" sz="1600" dirty="0">
                <a:solidFill>
                  <a:schemeClr val="tx1"/>
                </a:solidFill>
              </a:rPr>
              <a:t>Forschungsfragen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AT" sz="1600" dirty="0">
                <a:solidFill>
                  <a:schemeClr val="tx1"/>
                </a:solidFill>
              </a:rPr>
              <a:t>Untersuchungs- &amp; Erhebungsziele</a:t>
            </a:r>
          </a:p>
        </p:txBody>
      </p:sp>
      <p:sp>
        <p:nvSpPr>
          <p:cNvPr id="18" name="Pfeil nach rechts 17"/>
          <p:cNvSpPr/>
          <p:nvPr/>
        </p:nvSpPr>
        <p:spPr>
          <a:xfrm>
            <a:off x="5163054" y="2564904"/>
            <a:ext cx="993121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19" name="Rechteck 18"/>
          <p:cNvSpPr/>
          <p:nvPr/>
        </p:nvSpPr>
        <p:spPr>
          <a:xfrm>
            <a:off x="3311418" y="2105632"/>
            <a:ext cx="1872208" cy="1365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/>
            <a:r>
              <a:rPr lang="de-AT" b="1" dirty="0">
                <a:solidFill>
                  <a:schemeClr val="tx1"/>
                </a:solidFill>
              </a:rPr>
              <a:t>Forschungs-perspektive</a:t>
            </a:r>
            <a:br>
              <a:rPr lang="de-AT" b="1" dirty="0">
                <a:solidFill>
                  <a:schemeClr val="tx1"/>
                </a:solidFill>
              </a:rPr>
            </a:br>
            <a:r>
              <a:rPr lang="de-AT" sz="1000" dirty="0">
                <a:solidFill>
                  <a:schemeClr val="tx1"/>
                </a:solidFill>
              </a:rPr>
              <a:t>z.B.</a:t>
            </a:r>
            <a:br>
              <a:rPr lang="de-AT" sz="1000" dirty="0">
                <a:solidFill>
                  <a:schemeClr val="tx1"/>
                </a:solidFill>
              </a:rPr>
            </a:br>
            <a:r>
              <a:rPr lang="de-AT" sz="1000" dirty="0">
                <a:solidFill>
                  <a:schemeClr val="tx1"/>
                </a:solidFill>
              </a:rPr>
              <a:t>deduktiv-nomologische, hermeneutisch-</a:t>
            </a:r>
            <a:br>
              <a:rPr lang="de-AT" sz="1000" dirty="0">
                <a:solidFill>
                  <a:schemeClr val="tx1"/>
                </a:solidFill>
              </a:rPr>
            </a:br>
            <a:r>
              <a:rPr lang="de-AT" sz="1000" dirty="0">
                <a:solidFill>
                  <a:schemeClr val="tx1"/>
                </a:solidFill>
              </a:rPr>
              <a:t>interpretative Perspektive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20" name="Pfeil nach rechts 19"/>
          <p:cNvSpPr/>
          <p:nvPr/>
        </p:nvSpPr>
        <p:spPr>
          <a:xfrm>
            <a:off x="522156" y="2105632"/>
            <a:ext cx="3077294" cy="576064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E37823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Erkenntnistheoretische Grundlagen</a:t>
            </a:r>
          </a:p>
        </p:txBody>
      </p:sp>
      <p:sp>
        <p:nvSpPr>
          <p:cNvPr id="21" name="Pfeil nach rechts 20"/>
          <p:cNvSpPr/>
          <p:nvPr/>
        </p:nvSpPr>
        <p:spPr>
          <a:xfrm>
            <a:off x="522156" y="2895252"/>
            <a:ext cx="3077294" cy="57606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600" dirty="0">
                <a:solidFill>
                  <a:schemeClr val="tx1"/>
                </a:solidFill>
              </a:rPr>
              <a:t>Begrifflich-theoretische Grundlagen</a:t>
            </a:r>
          </a:p>
        </p:txBody>
      </p:sp>
    </p:spTree>
    <p:extLst>
      <p:ext uri="{BB962C8B-B14F-4D97-AF65-F5344CB8AC3E}">
        <p14:creationId xmlns:p14="http://schemas.microsoft.com/office/powerpoint/2010/main" val="309921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116632"/>
            <a:ext cx="8628496" cy="457200"/>
          </a:xfrm>
        </p:spPr>
        <p:txBody>
          <a:bodyPr/>
          <a:lstStyle/>
          <a:p>
            <a:pPr>
              <a:tabLst>
                <a:tab pos="1700213" algn="l"/>
              </a:tabLst>
            </a:pPr>
            <a:r>
              <a:rPr lang="de-AT" dirty="0"/>
              <a:t>Ein* wiss. Forschungszyklus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6080666"/>
              </p:ext>
            </p:extLst>
          </p:nvPr>
        </p:nvGraphicFramePr>
        <p:xfrm>
          <a:off x="1763688" y="1484461"/>
          <a:ext cx="8766175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23528" y="1628800"/>
            <a:ext cx="2952328" cy="4104456"/>
          </a:xfrm>
          <a:prstGeom prst="rect">
            <a:avLst/>
          </a:prstGeom>
        </p:spPr>
        <p:txBody>
          <a:bodyPr vert="horz" anchor="ctr"/>
          <a:lstStyle>
            <a:lvl1pPr marL="342900" indent="-342900" algn="l" defTabSz="457200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itchFamily="18" charset="2"/>
              <a:buChar char="-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000" b="1" dirty="0"/>
              <a:t>Eigentlich einfach:</a:t>
            </a:r>
          </a:p>
          <a:p>
            <a:r>
              <a:rPr lang="de-AT" sz="2000" dirty="0"/>
              <a:t>Die Idee</a:t>
            </a:r>
          </a:p>
          <a:p>
            <a:r>
              <a:rPr lang="de-AT" sz="2000" dirty="0"/>
              <a:t>Aus der Idee wird eine Hypothese</a:t>
            </a:r>
          </a:p>
          <a:p>
            <a:r>
              <a:rPr lang="de-AT" sz="2000" dirty="0"/>
              <a:t>Durch Beweise (empir. Überprüfung) wird aus der Hypothese eine Theorie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2314576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25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 beim wiss. Forschungszyklus beginnen?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09504"/>
            <a:ext cx="8766048" cy="4968552"/>
          </a:xfrm>
        </p:spPr>
        <p:txBody>
          <a:bodyPr anchor="t"/>
          <a:lstStyle/>
          <a:p>
            <a:r>
              <a:rPr lang="de-AT" dirty="0"/>
              <a:t>Forschungsperspektive &amp; -stil = nicht schlecht</a:t>
            </a:r>
          </a:p>
          <a:p>
            <a:pPr lvl="1"/>
            <a:r>
              <a:rPr lang="de-AT" dirty="0"/>
              <a:t>Erklären aber nicht,</a:t>
            </a:r>
            <a:br>
              <a:rPr lang="de-AT" dirty="0"/>
            </a:br>
            <a:r>
              <a:rPr lang="de-AT" b="1" dirty="0"/>
              <a:t>wie Forschung</a:t>
            </a:r>
            <a:br>
              <a:rPr lang="de-AT" b="1" dirty="0"/>
            </a:br>
            <a:r>
              <a:rPr lang="de-AT" b="1" dirty="0"/>
              <a:t>strukturiert</a:t>
            </a:r>
            <a:br>
              <a:rPr lang="de-AT" b="1" dirty="0"/>
            </a:br>
            <a:r>
              <a:rPr lang="de-AT" dirty="0"/>
              <a:t>werden kann</a:t>
            </a:r>
          </a:p>
          <a:p>
            <a:pPr marL="0" indent="0">
              <a:buNone/>
            </a:pPr>
            <a:endParaRPr lang="de-AT" sz="4800" b="1" dirty="0">
              <a:solidFill>
                <a:srgbClr val="E37823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76" y="1669040"/>
            <a:ext cx="6408712" cy="4712288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4211960" y="1916832"/>
            <a:ext cx="2736304" cy="2930084"/>
          </a:xfrm>
          <a:prstGeom prst="roundRect">
            <a:avLst>
              <a:gd name="adj" fmla="val 6091"/>
            </a:avLst>
          </a:prstGeom>
          <a:noFill/>
          <a:ln w="76200"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5952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bbogen 6"/>
          <p:cNvSpPr/>
          <p:nvPr/>
        </p:nvSpPr>
        <p:spPr>
          <a:xfrm>
            <a:off x="1619672" y="868462"/>
            <a:ext cx="6163789" cy="5851698"/>
          </a:xfrm>
          <a:prstGeom prst="blockArc">
            <a:avLst>
              <a:gd name="adj1" fmla="val 7284259"/>
              <a:gd name="adj2" fmla="val 19143285"/>
              <a:gd name="adj3" fmla="val 30712"/>
            </a:avLst>
          </a:prstGeom>
          <a:solidFill>
            <a:schemeClr val="accent6">
              <a:alpha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explorative Untersuchung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graphicFrame>
        <p:nvGraphicFramePr>
          <p:cNvPr id="6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150940"/>
              </p:ext>
            </p:extLst>
          </p:nvPr>
        </p:nvGraphicFramePr>
        <p:xfrm>
          <a:off x="1699293" y="1463576"/>
          <a:ext cx="65882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243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 kommt man jetzt zum empirischen Forschen?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Exploration:</a:t>
            </a:r>
          </a:p>
          <a:p>
            <a:pPr lvl="1"/>
            <a:r>
              <a:rPr lang="de-AT" dirty="0"/>
              <a:t>Mehr oder weniger systematisches </a:t>
            </a:r>
            <a:br>
              <a:rPr lang="de-AT" dirty="0"/>
            </a:br>
            <a:r>
              <a:rPr lang="de-AT" dirty="0"/>
              <a:t>Sammeln von Informationen </a:t>
            </a:r>
          </a:p>
          <a:p>
            <a:pPr lvl="1"/>
            <a:r>
              <a:rPr lang="de-AT" dirty="0"/>
              <a:t>Inhaltliche </a:t>
            </a:r>
            <a:br>
              <a:rPr lang="de-AT" dirty="0"/>
            </a:br>
            <a:r>
              <a:rPr lang="de-AT" dirty="0"/>
              <a:t>(nicht instrumentelle = Pretest)</a:t>
            </a:r>
            <a:br>
              <a:rPr lang="de-AT" dirty="0"/>
            </a:br>
            <a:r>
              <a:rPr lang="de-AT" dirty="0"/>
              <a:t>Voruntersuchung</a:t>
            </a:r>
          </a:p>
          <a:p>
            <a:pPr lvl="1"/>
            <a:endParaRPr lang="de-AT" dirty="0"/>
          </a:p>
          <a:p>
            <a:pPr marL="457200" lvl="1" indent="0">
              <a:buNone/>
            </a:pPr>
            <a:endParaRPr lang="de-AT" sz="700" dirty="0"/>
          </a:p>
          <a:p>
            <a:pPr marL="457200" lvl="1" indent="0">
              <a:buNone/>
            </a:pPr>
            <a:r>
              <a:rPr lang="de-AT" b="1" dirty="0">
                <a:solidFill>
                  <a:srgbClr val="E37823"/>
                </a:solidFill>
              </a:rPr>
              <a:t>→ empirisches Arbeiten als wissenschaftliches </a:t>
            </a:r>
            <a:br>
              <a:rPr lang="de-AT" b="1" dirty="0">
                <a:solidFill>
                  <a:srgbClr val="E37823"/>
                </a:solidFill>
              </a:rPr>
            </a:br>
            <a:r>
              <a:rPr lang="de-AT" b="1" dirty="0">
                <a:solidFill>
                  <a:srgbClr val="E37823"/>
                </a:solidFill>
              </a:rPr>
              <a:t>     (=nachvollziehbares)  Suchen nach Hypothesen </a:t>
            </a:r>
            <a:br>
              <a:rPr lang="de-AT" b="1" dirty="0">
                <a:solidFill>
                  <a:srgbClr val="E37823"/>
                </a:solidFill>
              </a:rPr>
            </a:br>
            <a:r>
              <a:rPr lang="de-AT" b="1" dirty="0">
                <a:solidFill>
                  <a:srgbClr val="E37823"/>
                </a:solidFill>
              </a:rPr>
              <a:t>     und Theorien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00404"/>
            <a:ext cx="2915816" cy="233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703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Formen der Exploration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84187" indent="-457200">
              <a:spcAft>
                <a:spcPts val="800"/>
              </a:spcAft>
              <a:buFont typeface="+mj-lt"/>
              <a:buAutoNum type="arabicPeriod"/>
            </a:pPr>
            <a:r>
              <a:rPr lang="de-AT" b="1" dirty="0"/>
              <a:t>Theoriebasierte Exploration:</a:t>
            </a:r>
          </a:p>
          <a:p>
            <a:pPr lvl="1">
              <a:spcAft>
                <a:spcPts val="800"/>
              </a:spcAft>
            </a:pPr>
            <a:r>
              <a:rPr lang="de-AT" dirty="0"/>
              <a:t>Neufassung, Ergänzung und Umformulierung bestehender Theorien</a:t>
            </a:r>
          </a:p>
          <a:p>
            <a:pPr marL="484187" indent="-457200">
              <a:spcAft>
                <a:spcPts val="800"/>
              </a:spcAft>
              <a:buFont typeface="+mj-lt"/>
              <a:buAutoNum type="arabicPeriod"/>
            </a:pPr>
            <a:r>
              <a:rPr lang="de-AT" b="1" dirty="0"/>
              <a:t>Methodenbasierte Exploration:</a:t>
            </a:r>
          </a:p>
          <a:p>
            <a:pPr lvl="1">
              <a:spcAft>
                <a:spcPts val="800"/>
              </a:spcAft>
            </a:pPr>
            <a:r>
              <a:rPr lang="de-AT" dirty="0"/>
              <a:t>Methoden als Anregung für neue Gegenstandsmodelle</a:t>
            </a:r>
          </a:p>
          <a:p>
            <a:pPr marL="484187" indent="-457200">
              <a:spcAft>
                <a:spcPts val="800"/>
              </a:spcAft>
              <a:buFont typeface="+mj-lt"/>
              <a:buAutoNum type="arabicPeriod"/>
            </a:pPr>
            <a:r>
              <a:rPr lang="de-AT" b="1" dirty="0"/>
              <a:t>Empirisch-quantitative Exploration:</a:t>
            </a:r>
          </a:p>
          <a:p>
            <a:pPr lvl="1">
              <a:spcAft>
                <a:spcPts val="800"/>
              </a:spcAft>
            </a:pPr>
            <a:r>
              <a:rPr lang="de-AT" dirty="0"/>
              <a:t>aus quant. Datenanalyse induktiv auf neue Hypothesen schließen</a:t>
            </a:r>
          </a:p>
          <a:p>
            <a:pPr marL="484187" indent="-457200">
              <a:spcAft>
                <a:spcPts val="800"/>
              </a:spcAft>
              <a:buFont typeface="+mj-lt"/>
              <a:buAutoNum type="arabicPeriod"/>
            </a:pPr>
            <a:r>
              <a:rPr lang="de-AT" b="1" dirty="0"/>
              <a:t>Empirisch-qualitative Exploration:</a:t>
            </a:r>
            <a:endParaRPr lang="de-AT" dirty="0"/>
          </a:p>
          <a:p>
            <a:pPr lvl="1">
              <a:spcAft>
                <a:spcPts val="800"/>
              </a:spcAft>
            </a:pPr>
            <a:r>
              <a:rPr lang="de-AT" dirty="0"/>
              <a:t>aus qual. Datenanalyse induktiv auf neue Hypothesen schließen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Geschweifte Klammer rechts 3"/>
          <p:cNvSpPr/>
          <p:nvPr/>
        </p:nvSpPr>
        <p:spPr>
          <a:xfrm>
            <a:off x="8100392" y="3811883"/>
            <a:ext cx="216024" cy="2024683"/>
          </a:xfrm>
          <a:prstGeom prst="rightBrace">
            <a:avLst>
              <a:gd name="adj1" fmla="val 4801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7820762" y="4516447"/>
            <a:ext cx="16561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700" b="1" dirty="0">
                <a:solidFill>
                  <a:srgbClr val="E37823"/>
                </a:solidFill>
                <a:latin typeface="+mn-lt"/>
              </a:rPr>
              <a:t>ev. mit Datenerhebung</a:t>
            </a:r>
          </a:p>
        </p:txBody>
      </p:sp>
    </p:spTree>
    <p:extLst>
      <p:ext uri="{BB962C8B-B14F-4D97-AF65-F5344CB8AC3E}">
        <p14:creationId xmlns:p14="http://schemas.microsoft.com/office/powerpoint/2010/main" val="211102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Intro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de-AT" b="1" dirty="0"/>
              <a:t>Warum und wozu?</a:t>
            </a:r>
          </a:p>
          <a:p>
            <a:pPr>
              <a:lnSpc>
                <a:spcPct val="150000"/>
              </a:lnSpc>
            </a:pPr>
            <a:r>
              <a:rPr lang="de-AT" b="1" dirty="0"/>
              <a:t>Ziele der VU</a:t>
            </a:r>
          </a:p>
          <a:p>
            <a:pPr>
              <a:lnSpc>
                <a:spcPct val="150000"/>
              </a:lnSpc>
            </a:pPr>
            <a:r>
              <a:rPr lang="de-AT" b="1" dirty="0"/>
              <a:t>Inhalte &amp; Zeitplanung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6" name="Picture 2" descr="http://2.bp.blogspot.com/-gJbjj-RJVJQ/TwBHRFg1OII/AAAAAAAAt0U/dflqBj3MVHA/s1600/What-why-ho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685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explorative Untersuchung mit Datenerhebung</a:t>
            </a:r>
            <a:br>
              <a:rPr lang="de-AT" dirty="0"/>
            </a:b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453362"/>
              </p:ext>
            </p:extLst>
          </p:nvPr>
        </p:nvGraphicFramePr>
        <p:xfrm>
          <a:off x="1115616" y="1268760"/>
          <a:ext cx="65882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8336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3. Empirisch-quantitative Exploration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de-AT" sz="2000" b="1" dirty="0"/>
              <a:t>Anhand der Aufbereitung und Darstellung quantitativer Daten 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de-AT" sz="2000" b="1" dirty="0">
                <a:solidFill>
                  <a:srgbClr val="E37823"/>
                </a:solidFill>
              </a:rPr>
              <a:t>→ unberücksichtigte bzw. unentdeckte Muster &amp; Regelmäßigkeiten</a:t>
            </a:r>
          </a:p>
          <a:p>
            <a:pPr marL="0" indent="0">
              <a:spcAft>
                <a:spcPts val="200"/>
              </a:spcAft>
              <a:buNone/>
            </a:pPr>
            <a:endParaRPr lang="de-AT" sz="1050" b="1" dirty="0">
              <a:solidFill>
                <a:srgbClr val="E37823"/>
              </a:solidFill>
            </a:endParaRPr>
          </a:p>
          <a:p>
            <a:pPr>
              <a:spcAft>
                <a:spcPts val="200"/>
              </a:spcAft>
            </a:pPr>
            <a:r>
              <a:rPr lang="de-AT" sz="2000" dirty="0"/>
              <a:t>Fokus nicht primär auf Datenerhebung</a:t>
            </a:r>
          </a:p>
          <a:p>
            <a:pPr>
              <a:spcAft>
                <a:spcPts val="200"/>
              </a:spcAft>
            </a:pPr>
            <a:r>
              <a:rPr lang="de-AT" sz="2000" dirty="0"/>
              <a:t>Viele Variablen </a:t>
            </a:r>
            <a:r>
              <a:rPr lang="de-AT" sz="2000" b="1" dirty="0"/>
              <a:t>→ grafische und multivariate Verfahren:</a:t>
            </a:r>
          </a:p>
          <a:p>
            <a:pPr lvl="1">
              <a:spcAft>
                <a:spcPts val="200"/>
              </a:spcAft>
            </a:pPr>
            <a:r>
              <a:rPr lang="de-AT" sz="2000" dirty="0"/>
              <a:t>Deskriptive Analysen (Klassiker: soziodemographische Merkmale)</a:t>
            </a:r>
          </a:p>
          <a:p>
            <a:pPr lvl="1">
              <a:spcAft>
                <a:spcPts val="200"/>
              </a:spcAft>
            </a:pPr>
            <a:r>
              <a:rPr lang="de-AT" sz="2000" dirty="0"/>
              <a:t>Exploratory Data Analysis (EDA)</a:t>
            </a:r>
          </a:p>
          <a:p>
            <a:pPr lvl="2">
              <a:spcAft>
                <a:spcPts val="200"/>
              </a:spcAft>
            </a:pPr>
            <a:r>
              <a:rPr lang="de-AT" sz="2000" dirty="0"/>
              <a:t>Stem-and-Leaf-Plots</a:t>
            </a:r>
          </a:p>
          <a:p>
            <a:pPr lvl="2">
              <a:spcAft>
                <a:spcPts val="200"/>
              </a:spcAft>
            </a:pPr>
            <a:r>
              <a:rPr lang="de-AT" sz="2000" dirty="0"/>
              <a:t>Box-Plots</a:t>
            </a:r>
          </a:p>
          <a:p>
            <a:pPr lvl="2">
              <a:spcAft>
                <a:spcPts val="200"/>
              </a:spcAft>
            </a:pPr>
            <a:r>
              <a:rPr lang="de-AT" sz="2000" dirty="0"/>
              <a:t>Scatter-Plots</a:t>
            </a:r>
          </a:p>
          <a:p>
            <a:pPr lvl="1">
              <a:spcAft>
                <a:spcPts val="200"/>
              </a:spcAft>
            </a:pPr>
            <a:r>
              <a:rPr lang="de-AT" sz="2000" dirty="0"/>
              <a:t>Multivariate Explorationstechniken:</a:t>
            </a:r>
          </a:p>
          <a:p>
            <a:pPr lvl="2">
              <a:spcAft>
                <a:spcPts val="200"/>
              </a:spcAft>
            </a:pPr>
            <a:r>
              <a:rPr lang="de-AT" sz="2000" dirty="0"/>
              <a:t>Cluster- &amp; Faktorenanalyse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Picture 2" descr="http://www.patterndesigner.eu/Jpegs/Antikenmuster/Muster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4077072"/>
            <a:ext cx="205222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31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3. Empirisch-quantitative Exploration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85725" indent="-85725">
              <a:lnSpc>
                <a:spcPct val="100000"/>
              </a:lnSpc>
            </a:pPr>
            <a:r>
              <a:rPr lang="de-AT" sz="1200" dirty="0"/>
              <a:t>Gesundheit (g)</a:t>
            </a:r>
          </a:p>
          <a:p>
            <a:pPr marL="85725" indent="-85725">
              <a:lnSpc>
                <a:spcPct val="100000"/>
              </a:lnSpc>
            </a:pPr>
            <a:r>
              <a:rPr lang="de-AT" sz="1200" dirty="0"/>
              <a:t>Erziehung (e)</a:t>
            </a:r>
          </a:p>
          <a:p>
            <a:pPr marL="85725" indent="-85725">
              <a:lnSpc>
                <a:spcPct val="100000"/>
              </a:lnSpc>
            </a:pPr>
            <a:r>
              <a:rPr lang="de-AT" sz="1200" dirty="0"/>
              <a:t>Freizeit (f)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04001"/>
            <a:ext cx="1549650" cy="261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54" y="2924302"/>
            <a:ext cx="3121534" cy="177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1916832"/>
            <a:ext cx="8992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de-AT" sz="2000" b="1" dirty="0">
                <a:latin typeface="+mj-lt"/>
              </a:rPr>
              <a:t>  Stem-and-Leaf-Plots                   Box-Plots                                           Scatter-Plots</a:t>
            </a:r>
          </a:p>
        </p:txBody>
      </p:sp>
      <p:sp>
        <p:nvSpPr>
          <p:cNvPr id="7" name="Rechteck 6"/>
          <p:cNvSpPr/>
          <p:nvPr/>
        </p:nvSpPr>
        <p:spPr>
          <a:xfrm>
            <a:off x="179512" y="5445224"/>
            <a:ext cx="1066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0" indent="-85725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AT" sz="12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Mode (m)</a:t>
            </a:r>
          </a:p>
          <a:p>
            <a:pPr marL="85725" lvl="0" indent="-85725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AT" sz="12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Schule (s)</a:t>
            </a:r>
          </a:p>
          <a:p>
            <a:pPr marL="85725" lvl="0" indent="-85725"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AT" sz="1200" dirty="0">
                <a:solidFill>
                  <a:prstClr val="black"/>
                </a:solidFill>
                <a:latin typeface="Calibri"/>
                <a:ea typeface="ＭＳ Ｐゴシック" charset="-128"/>
              </a:rPr>
              <a:t>Anderes (a)</a:t>
            </a:r>
          </a:p>
        </p:txBody>
      </p:sp>
      <p:pic>
        <p:nvPicPr>
          <p:cNvPr id="2050" name="Picture 2" descr="http://www.mathworks.de/cmsimages/62101_wl_stat_fig2_w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04001"/>
            <a:ext cx="3328523" cy="261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13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Empirisch-quant.(qual.) Exploration in Action</a:t>
            </a:r>
            <a:endParaRPr lang="en-GB" dirty="0"/>
          </a:p>
        </p:txBody>
      </p:sp>
      <p:pic>
        <p:nvPicPr>
          <p:cNvPr id="6" name="Inhaltsplatzhalter 5">
            <a:hlinkClick r:id="rId3"/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601128" y="1196429"/>
            <a:ext cx="8027469" cy="4968875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(Grüneis et al. 2018:391)</a:t>
            </a:r>
          </a:p>
        </p:txBody>
      </p:sp>
    </p:spTree>
    <p:extLst>
      <p:ext uri="{BB962C8B-B14F-4D97-AF65-F5344CB8AC3E}">
        <p14:creationId xmlns:p14="http://schemas.microsoft.com/office/powerpoint/2010/main" val="2748921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Empirisch-quant.(qual.) Exploration in Action</a:t>
            </a:r>
            <a:endParaRPr lang="en-GB" dirty="0"/>
          </a:p>
        </p:txBody>
      </p:sp>
      <p:pic>
        <p:nvPicPr>
          <p:cNvPr id="6" name="Inhaltsplatzhalter 5">
            <a:hlinkClick r:id="rId3"/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395536" y="2734419"/>
            <a:ext cx="2791982" cy="1728192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(Grüneis et al. 2018:391)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1052736"/>
            <a:ext cx="4918263" cy="51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62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4. Empirisch-qualitative Exploration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b="1" dirty="0"/>
              <a:t>Aufbereitung und Darstellung qualitativer Daten</a:t>
            </a:r>
            <a:br>
              <a:rPr lang="de-AT" sz="2000" b="1" dirty="0"/>
            </a:br>
            <a:r>
              <a:rPr lang="de-AT" sz="2000" b="1" dirty="0">
                <a:solidFill>
                  <a:srgbClr val="E37823"/>
                </a:solidFill>
              </a:rPr>
              <a:t>→ bislang vernachlässigte Phänomene, Wirkungszusammenhänge, </a:t>
            </a:r>
            <a:br>
              <a:rPr lang="de-AT" sz="2000" b="1" dirty="0">
                <a:solidFill>
                  <a:srgbClr val="E37823"/>
                </a:solidFill>
              </a:rPr>
            </a:br>
            <a:r>
              <a:rPr lang="de-AT" sz="2000" b="1" dirty="0">
                <a:solidFill>
                  <a:srgbClr val="E37823"/>
                </a:solidFill>
              </a:rPr>
              <a:t>     Verläufe etc. erkennbar</a:t>
            </a:r>
          </a:p>
          <a:p>
            <a:pPr marL="0" indent="0">
              <a:buNone/>
            </a:pPr>
            <a:endParaRPr lang="de-AT" sz="800" b="1" dirty="0">
              <a:solidFill>
                <a:srgbClr val="E37823"/>
              </a:solidFill>
            </a:endParaRPr>
          </a:p>
          <a:p>
            <a:r>
              <a:rPr lang="de-AT" sz="2000" b="1" dirty="0"/>
              <a:t>Daten: </a:t>
            </a:r>
            <a:r>
              <a:rPr lang="de-AT" sz="2000" dirty="0"/>
              <a:t>Gebrauchstexte, Graffiti, Flugblätter, Rundbriefe, Comics, Zeitungsannoncen, Facebook, Twitter, Erzählungen, Interviews, Tagebücher </a:t>
            </a:r>
          </a:p>
          <a:p>
            <a:r>
              <a:rPr lang="de-AT" sz="2000" b="1" dirty="0"/>
              <a:t>Aspekte von Interesse:</a:t>
            </a:r>
          </a:p>
          <a:p>
            <a:pPr lvl="1"/>
            <a:r>
              <a:rPr lang="de-AT" sz="2000" b="1" dirty="0"/>
              <a:t>Inventare: </a:t>
            </a:r>
            <a:r>
              <a:rPr lang="de-AT" sz="2000" dirty="0"/>
              <a:t>zentrale Aspekte, Facetten und Komponenten eines Phänomens </a:t>
            </a:r>
            <a:r>
              <a:rPr lang="de-AT" sz="1600" dirty="0"/>
              <a:t>(z.B. Wahrnehmung von Gestaltungselementen öffentlicher Plätze)</a:t>
            </a:r>
          </a:p>
          <a:p>
            <a:pPr lvl="1"/>
            <a:r>
              <a:rPr lang="de-AT" sz="2000" b="1" dirty="0"/>
              <a:t>Typen: </a:t>
            </a:r>
            <a:r>
              <a:rPr lang="de-AT" sz="2000" dirty="0"/>
              <a:t>Typische Anordnung von Aspekten und Merkmalskombinationen</a:t>
            </a:r>
          </a:p>
          <a:p>
            <a:pPr lvl="2"/>
            <a:r>
              <a:rPr lang="de-AT" sz="2000" dirty="0"/>
              <a:t>Welche Merkmale bilden denn einen Typus? (z.B. Verwandschaft)</a:t>
            </a:r>
          </a:p>
          <a:p>
            <a:pPr lvl="1"/>
            <a:r>
              <a:rPr lang="de-AT" sz="2000" b="1" dirty="0"/>
              <a:t>Ursachen und Gründe:</a:t>
            </a:r>
            <a:r>
              <a:rPr lang="de-AT" sz="2000" dirty="0"/>
              <a:t> inhaltliche Begründung kausaler Hypothesen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41" y="0"/>
            <a:ext cx="312186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267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 beim wiss. Forschungszyklus beginnen?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09504"/>
            <a:ext cx="8766048" cy="4968552"/>
          </a:xfrm>
        </p:spPr>
        <p:txBody>
          <a:bodyPr anchor="t"/>
          <a:lstStyle/>
          <a:p>
            <a:r>
              <a:rPr lang="de-AT" dirty="0"/>
              <a:t>Forschungsperspektive &amp; -stil = nicht schlecht</a:t>
            </a:r>
          </a:p>
          <a:p>
            <a:pPr lvl="1"/>
            <a:r>
              <a:rPr lang="de-AT" dirty="0"/>
              <a:t>Erklären aber nicht,</a:t>
            </a:r>
            <a:br>
              <a:rPr lang="de-AT" dirty="0"/>
            </a:br>
            <a:r>
              <a:rPr lang="de-AT" b="1" dirty="0"/>
              <a:t>wie Forschung</a:t>
            </a:r>
            <a:br>
              <a:rPr lang="de-AT" b="1" dirty="0"/>
            </a:br>
            <a:r>
              <a:rPr lang="de-AT" b="1" dirty="0"/>
              <a:t>strukturiert</a:t>
            </a:r>
            <a:br>
              <a:rPr lang="de-AT" b="1" dirty="0"/>
            </a:br>
            <a:r>
              <a:rPr lang="de-AT" dirty="0"/>
              <a:t>werden kann</a:t>
            </a:r>
          </a:p>
          <a:p>
            <a:pPr marL="0" indent="0">
              <a:buNone/>
            </a:pPr>
            <a:endParaRPr lang="de-AT" sz="4800" b="1" dirty="0">
              <a:solidFill>
                <a:srgbClr val="E37823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76" y="1669040"/>
            <a:ext cx="6408712" cy="4712288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4211960" y="1916832"/>
            <a:ext cx="2736304" cy="2930084"/>
          </a:xfrm>
          <a:prstGeom prst="roundRect">
            <a:avLst>
              <a:gd name="adj" fmla="val 6091"/>
            </a:avLst>
          </a:prstGeom>
          <a:noFill/>
          <a:ln w="76200"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02934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bbogen 6"/>
          <p:cNvSpPr/>
          <p:nvPr/>
        </p:nvSpPr>
        <p:spPr>
          <a:xfrm>
            <a:off x="1210884" y="775118"/>
            <a:ext cx="6588224" cy="6093652"/>
          </a:xfrm>
          <a:prstGeom prst="blockArc">
            <a:avLst>
              <a:gd name="adj1" fmla="val 16947184"/>
              <a:gd name="adj2" fmla="val 11473352"/>
              <a:gd name="adj3" fmla="val 31767"/>
            </a:avLst>
          </a:prstGeom>
          <a:solidFill>
            <a:schemeClr val="accent6">
              <a:alpha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explanative Untersuchung</a:t>
            </a:r>
            <a:br>
              <a:rPr lang="de-AT" dirty="0"/>
            </a:br>
            <a:endParaRPr lang="de-AT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2853688" y="6654396"/>
            <a:ext cx="3887391" cy="215444"/>
          </a:xfrm>
        </p:spPr>
        <p:txBody>
          <a:bodyPr/>
          <a:lstStyle/>
          <a:p>
            <a:endParaRPr lang="de-AT" dirty="0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670617"/>
              </p:ext>
            </p:extLst>
          </p:nvPr>
        </p:nvGraphicFramePr>
        <p:xfrm>
          <a:off x="1224136" y="1371832"/>
          <a:ext cx="65882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feil nach rechts 5"/>
          <p:cNvSpPr/>
          <p:nvPr/>
        </p:nvSpPr>
        <p:spPr>
          <a:xfrm rot="19400882">
            <a:off x="9634069" y="1901073"/>
            <a:ext cx="2587558" cy="687866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19518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explanative Untersuchung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b="1" dirty="0"/>
              <a:t>Ziel:</a:t>
            </a:r>
            <a:br>
              <a:rPr lang="de-AT" dirty="0"/>
            </a:br>
            <a:r>
              <a:rPr lang="de-AT" dirty="0">
                <a:solidFill>
                  <a:srgbClr val="E37823"/>
                </a:solidFill>
              </a:rPr>
              <a:t>(Statistischer) Test von Annahmen über Zusammenhänge, Unterschiede &amp; Veränderungen ausgewählter Merkmale </a:t>
            </a:r>
            <a:br>
              <a:rPr lang="de-AT" dirty="0">
                <a:solidFill>
                  <a:srgbClr val="E37823"/>
                </a:solidFill>
              </a:rPr>
            </a:br>
            <a:r>
              <a:rPr lang="de-AT" dirty="0">
                <a:solidFill>
                  <a:srgbClr val="E37823"/>
                </a:solidFill>
              </a:rPr>
              <a:t>zu untersuchender Phänomene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de-AT" sz="600" dirty="0">
              <a:solidFill>
                <a:srgbClr val="E37823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b="1" dirty="0"/>
              <a:t>Unterschied zu deskriptiven &amp; explorativen Untersuchungen: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sz="2000" b="1" dirty="0"/>
              <a:t>Vorkenntnisse</a:t>
            </a:r>
            <a:r>
              <a:rPr lang="de-AT" sz="2000" dirty="0"/>
              <a:t> notwendig </a:t>
            </a:r>
            <a:br>
              <a:rPr lang="de-AT" sz="2400" dirty="0"/>
            </a:br>
            <a:r>
              <a:rPr lang="de-AT" sz="2000" b="1" dirty="0">
                <a:solidFill>
                  <a:srgbClr val="E37823"/>
                </a:solidFill>
              </a:rPr>
              <a:t>→ VOR der Untersuchung untersuchbare Hypothese formulieren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b="1" dirty="0"/>
              <a:t>„Untersuchbar“: </a:t>
            </a:r>
            <a:br>
              <a:rPr lang="de-AT" b="1" dirty="0"/>
            </a:br>
            <a:r>
              <a:rPr lang="de-AT" dirty="0"/>
              <a:t>Präzise formulierte Wirkrichtung &amp; Effektgröße einer Hypothese</a:t>
            </a:r>
          </a:p>
          <a:p>
            <a:pPr marL="9144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AT" dirty="0"/>
              <a:t>   </a:t>
            </a:r>
            <a:r>
              <a:rPr lang="de-AT" b="1" dirty="0"/>
              <a:t>→ Sichert Überprüfbarkeit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95124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</p:spPr>
        <p:txBody>
          <a:bodyPr/>
          <a:lstStyle/>
          <a:p>
            <a:r>
              <a:rPr lang="de-AT" dirty="0"/>
              <a:t>Ein Klassiker: Die deduktiv-nomologische Perspektive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4483752" cy="4968552"/>
          </a:xfrm>
        </p:spPr>
        <p:txBody>
          <a:bodyPr anchor="ctr"/>
          <a:lstStyle/>
          <a:p>
            <a:r>
              <a:rPr lang="de-AT" b="1" dirty="0"/>
              <a:t>Deduktiv-nomologisch: </a:t>
            </a:r>
            <a:br>
              <a:rPr lang="de-AT" dirty="0"/>
            </a:br>
            <a:r>
              <a:rPr lang="de-AT" dirty="0"/>
              <a:t>Von einem allgemeinen Gesetz (nomos) und dem Vorliegen einer Rahmenbedingung auf das zu erklärende Phänomen schließen (Deduktion)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b="1" dirty="0"/>
              <a:t>→ „Hempel-Oppenheim“ Schema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(Meier Kruker &amp; Rauh 2005:10)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392488" cy="514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8100392" y="2420888"/>
            <a:ext cx="1152128" cy="23042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6343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 und wozu sozialwiss. Methoden?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4520591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Empirie = zentrales Element geographischer Erkenntnis</a:t>
            </a:r>
            <a:br>
              <a:rPr lang="de-AT" dirty="0"/>
            </a:br>
            <a:endParaRPr lang="de-AT" sz="1200" b="1" dirty="0">
              <a:solidFill>
                <a:srgbClr val="E37823"/>
              </a:solidFill>
            </a:endParaRPr>
          </a:p>
          <a:p>
            <a:pPr marL="0" indent="0">
              <a:buNone/>
            </a:pPr>
            <a:r>
              <a:rPr lang="de-AT" b="1" dirty="0">
                <a:solidFill>
                  <a:srgbClr val="E37823"/>
                </a:solidFill>
              </a:rPr>
              <a:t>→ „Geography of the Armchair“</a:t>
            </a:r>
          </a:p>
          <a:p>
            <a:pPr marL="358775" indent="0">
              <a:buNone/>
            </a:pPr>
            <a:br>
              <a:rPr lang="de-AT" sz="600" i="1" dirty="0"/>
            </a:br>
            <a:r>
              <a:rPr lang="de-AT" sz="2000" i="1" dirty="0"/>
              <a:t>„Man kann sagen, dass es nur in Afrika und Neuguinea wahre Neger gibt. […] Durch die Hitze des Erdstriches, und nicht ein besonderer Elternstamm hieran schuld sey […]“</a:t>
            </a:r>
            <a:br>
              <a:rPr lang="de-AT" sz="2000" i="1" dirty="0"/>
            </a:br>
            <a:r>
              <a:rPr lang="de-AT" sz="1200" dirty="0"/>
              <a:t>(Kant, „Der Neger“, 1802)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8" name="Picture 4" descr="http://images.designtrends.com/wp-content/uploads/2016/03/01103219/Blue-ArmChair-Desig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2441848" cy="24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81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explanative Untersuchung in Action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(Höferl 2017)</a:t>
            </a:r>
          </a:p>
        </p:txBody>
      </p:sp>
      <p:pic>
        <p:nvPicPr>
          <p:cNvPr id="5" name="Inhaltsplatzhalter 8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1322248"/>
            <a:ext cx="8766175" cy="4780573"/>
          </a:xfrm>
        </p:spPr>
      </p:pic>
    </p:spTree>
    <p:extLst>
      <p:ext uri="{BB962C8B-B14F-4D97-AF65-F5344CB8AC3E}">
        <p14:creationId xmlns:p14="http://schemas.microsoft.com/office/powerpoint/2010/main" val="3117953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 beim wiss. Forschungszyklus beginnen?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09504"/>
            <a:ext cx="8766048" cy="4968552"/>
          </a:xfrm>
        </p:spPr>
        <p:txBody>
          <a:bodyPr anchor="t"/>
          <a:lstStyle/>
          <a:p>
            <a:r>
              <a:rPr lang="de-AT" dirty="0"/>
              <a:t>Forschungsperspektive &amp; -stil = nicht schlecht</a:t>
            </a:r>
          </a:p>
          <a:p>
            <a:pPr lvl="1"/>
            <a:r>
              <a:rPr lang="de-AT" dirty="0"/>
              <a:t>Erklären aber nicht,</a:t>
            </a:r>
            <a:br>
              <a:rPr lang="de-AT" dirty="0"/>
            </a:br>
            <a:r>
              <a:rPr lang="de-AT" b="1" dirty="0"/>
              <a:t>wie Forschung</a:t>
            </a:r>
            <a:br>
              <a:rPr lang="de-AT" b="1" dirty="0"/>
            </a:br>
            <a:r>
              <a:rPr lang="de-AT" b="1" dirty="0"/>
              <a:t>strukturiert</a:t>
            </a:r>
            <a:br>
              <a:rPr lang="de-AT" b="1" dirty="0"/>
            </a:br>
            <a:r>
              <a:rPr lang="de-AT" dirty="0"/>
              <a:t>werden kann</a:t>
            </a:r>
          </a:p>
          <a:p>
            <a:pPr marL="0" indent="0">
              <a:buNone/>
            </a:pPr>
            <a:endParaRPr lang="de-AT" sz="4800" b="1" dirty="0">
              <a:solidFill>
                <a:srgbClr val="E37823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76" y="1669040"/>
            <a:ext cx="6408712" cy="4712288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4211960" y="1916832"/>
            <a:ext cx="2736304" cy="2930084"/>
          </a:xfrm>
          <a:prstGeom prst="roundRect">
            <a:avLst>
              <a:gd name="adj" fmla="val 6091"/>
            </a:avLst>
          </a:prstGeom>
          <a:noFill/>
          <a:ln w="76200"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4750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bbogen 5"/>
          <p:cNvSpPr/>
          <p:nvPr/>
        </p:nvSpPr>
        <p:spPr>
          <a:xfrm>
            <a:off x="899592" y="764704"/>
            <a:ext cx="6627201" cy="5991168"/>
          </a:xfrm>
          <a:prstGeom prst="blockArc">
            <a:avLst>
              <a:gd name="adj1" fmla="val 16617897"/>
              <a:gd name="adj2" fmla="val 9092235"/>
              <a:gd name="adj3" fmla="val 29679"/>
            </a:avLst>
          </a:prstGeom>
          <a:solidFill>
            <a:schemeClr val="accent6">
              <a:alpha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deskriptive Untersuchung</a:t>
            </a:r>
            <a:br>
              <a:rPr lang="de-AT" dirty="0"/>
            </a:b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2843808" y="6654396"/>
            <a:ext cx="3887391" cy="215444"/>
          </a:xfrm>
        </p:spPr>
        <p:txBody>
          <a:bodyPr/>
          <a:lstStyle/>
          <a:p>
            <a:endParaRPr lang="de-AT" dirty="0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731715"/>
              </p:ext>
            </p:extLst>
          </p:nvPr>
        </p:nvGraphicFramePr>
        <p:xfrm>
          <a:off x="1296144" y="1412776"/>
          <a:ext cx="65882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6670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36" y="3827481"/>
            <a:ext cx="3726876" cy="269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Deskriptive Untersuchungen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764703"/>
            <a:ext cx="8766048" cy="5328593"/>
          </a:xfrm>
        </p:spPr>
        <p:txBody>
          <a:bodyPr>
            <a:norm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de-AT" b="1" dirty="0"/>
              <a:t>Ziel: Auskunft über die Ausprägung und </a:t>
            </a:r>
            <a:br>
              <a:rPr lang="de-AT" b="1" dirty="0"/>
            </a:br>
            <a:r>
              <a:rPr lang="de-AT" b="1" dirty="0"/>
              <a:t>Verteilung von Merkmalen in Grundgesamtheiten</a:t>
            </a:r>
          </a:p>
          <a:p>
            <a:pPr marL="0" indent="0">
              <a:spcAft>
                <a:spcPct val="0"/>
              </a:spcAft>
              <a:buNone/>
            </a:pPr>
            <a:endParaRPr lang="de-AT" sz="1050" b="1" dirty="0"/>
          </a:p>
          <a:p>
            <a:pPr>
              <a:spcAft>
                <a:spcPct val="0"/>
              </a:spcAft>
            </a:pPr>
            <a:r>
              <a:rPr lang="de-AT" dirty="0"/>
              <a:t>Meist keine Erhebung der Grundgesamtheit möglich:</a:t>
            </a:r>
          </a:p>
          <a:p>
            <a:pPr lvl="1">
              <a:spcBef>
                <a:spcPts val="600"/>
              </a:spcBef>
              <a:spcAft>
                <a:spcPct val="0"/>
              </a:spcAft>
            </a:pPr>
            <a:r>
              <a:rPr lang="de-AT" sz="1800" dirty="0"/>
              <a:t>Grundgesamtheit ist (praktisch) unendlich (z.B. Zeitungen)</a:t>
            </a:r>
          </a:p>
          <a:p>
            <a:pPr lvl="1">
              <a:spcBef>
                <a:spcPts val="600"/>
              </a:spcBef>
              <a:spcAft>
                <a:spcPct val="0"/>
              </a:spcAft>
            </a:pPr>
            <a:r>
              <a:rPr lang="de-AT" sz="1800" dirty="0"/>
              <a:t>Grundgesamtheit ist manchmal (bestenfalls) teilweise bekannt </a:t>
            </a:r>
            <a:br>
              <a:rPr lang="de-AT" sz="1800" dirty="0"/>
            </a:br>
            <a:r>
              <a:rPr lang="de-AT" sz="1800" dirty="0"/>
              <a:t>(z.B. Medikamentensucht, Schwarzfahrer etc.)</a:t>
            </a:r>
          </a:p>
          <a:p>
            <a:pPr lvl="1">
              <a:spcBef>
                <a:spcPts val="600"/>
              </a:spcBef>
              <a:spcAft>
                <a:spcPct val="0"/>
              </a:spcAft>
            </a:pPr>
            <a:r>
              <a:rPr lang="de-AT" sz="1800" dirty="0"/>
              <a:t>Untersuchung würde Grundgesamtheit zu </a:t>
            </a:r>
            <a:br>
              <a:rPr lang="de-AT" sz="1800" dirty="0"/>
            </a:br>
            <a:r>
              <a:rPr lang="de-AT" sz="1800" dirty="0"/>
              <a:t>stark beeinträchtigen  (z.B. Qualitätskontrollen)</a:t>
            </a:r>
          </a:p>
          <a:p>
            <a:pPr lvl="1">
              <a:spcBef>
                <a:spcPts val="600"/>
              </a:spcBef>
              <a:spcAft>
                <a:spcPct val="0"/>
              </a:spcAft>
            </a:pPr>
            <a:r>
              <a:rPr lang="de-AT" sz="1800" dirty="0"/>
              <a:t>Untersuchung der Grundgesamtheit</a:t>
            </a:r>
            <a:br>
              <a:rPr lang="de-AT" sz="1800" dirty="0"/>
            </a:br>
            <a:r>
              <a:rPr lang="de-AT" sz="1800" dirty="0"/>
              <a:t> ist zu aufwändig</a:t>
            </a:r>
          </a:p>
          <a:p>
            <a:pPr lvl="1">
              <a:spcAft>
                <a:spcPct val="0"/>
              </a:spcAft>
            </a:pPr>
            <a:endParaRPr lang="de-AT" sz="1100" dirty="0"/>
          </a:p>
          <a:p>
            <a:pPr marL="0" indent="0">
              <a:spcAft>
                <a:spcPct val="0"/>
              </a:spcAft>
              <a:buNone/>
            </a:pPr>
            <a:r>
              <a:rPr lang="de-AT" b="1" dirty="0">
                <a:solidFill>
                  <a:srgbClr val="E37823"/>
                </a:solidFill>
              </a:rPr>
              <a:t>→ Erhebung von Stichproben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67785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</p:spPr>
        <p:txBody>
          <a:bodyPr anchor="ctr"/>
          <a:lstStyle/>
          <a:p>
            <a:r>
              <a:rPr lang="en-GB" sz="2000" dirty="0"/>
              <a:t>Exkurs: A Typology of Teenagers’ Climate Change Awareness in Germany &amp; Austria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(Kuthe et al. 2019)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339752" y="980728"/>
            <a:ext cx="4431495" cy="54006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54000" dist="107763" dir="2699994" algn="tl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701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</p:spPr>
        <p:txBody>
          <a:bodyPr anchor="ctr"/>
          <a:lstStyle/>
          <a:p>
            <a:r>
              <a:rPr lang="en-GB" sz="2000" dirty="0"/>
              <a:t>Exkurs: A Typology of Teenagers’ Climate Change Awareness in Germany &amp; Austria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31775" y="1791762"/>
            <a:ext cx="8766175" cy="4013502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(Kuthe et al. 2019)</a:t>
            </a:r>
          </a:p>
        </p:txBody>
      </p:sp>
    </p:spTree>
    <p:extLst>
      <p:ext uri="{BB962C8B-B14F-4D97-AF65-F5344CB8AC3E}">
        <p14:creationId xmlns:p14="http://schemas.microsoft.com/office/powerpoint/2010/main" val="3741527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</p:spPr>
        <p:txBody>
          <a:bodyPr anchor="ctr"/>
          <a:lstStyle/>
          <a:p>
            <a:r>
              <a:rPr lang="en-GB" sz="2000" dirty="0"/>
              <a:t>Exkurs: A Typology of Teenagers’ Climate Change Awareness in Germany &amp; Austria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(Kuthe et al. 2019)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411760" y="836712"/>
            <a:ext cx="4278476" cy="571684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54000" dist="107763" dir="2699994" algn="tl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698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Bestandteile eines Forschungsplans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427984" y="6536790"/>
            <a:ext cx="3887391" cy="215444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9" name="Freihandform 8"/>
          <p:cNvSpPr/>
          <p:nvPr/>
        </p:nvSpPr>
        <p:spPr>
          <a:xfrm>
            <a:off x="4588701" y="1295170"/>
            <a:ext cx="4663819" cy="354769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1. Themenwahl &amp; Formulierung Forschungsfrage</a:t>
            </a:r>
          </a:p>
        </p:txBody>
      </p:sp>
      <p:sp>
        <p:nvSpPr>
          <p:cNvPr id="10" name="Ellipse 9"/>
          <p:cNvSpPr/>
          <p:nvPr/>
        </p:nvSpPr>
        <p:spPr>
          <a:xfrm>
            <a:off x="4411318" y="1295171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ihandform 10"/>
          <p:cNvSpPr/>
          <p:nvPr/>
        </p:nvSpPr>
        <p:spPr>
          <a:xfrm>
            <a:off x="4588701" y="1755838"/>
            <a:ext cx="4663819" cy="354769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49531" rIns="92456" bIns="4953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300" b="1" kern="1200" dirty="0"/>
              <a:t>2. Auseinandersetzung mit Theorie &amp; Operationalisierung</a:t>
            </a:r>
          </a:p>
        </p:txBody>
      </p:sp>
      <p:sp>
        <p:nvSpPr>
          <p:cNvPr id="12" name="Ellipse 11"/>
          <p:cNvSpPr/>
          <p:nvPr/>
        </p:nvSpPr>
        <p:spPr>
          <a:xfrm>
            <a:off x="4411318" y="1755839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ihandform 12"/>
          <p:cNvSpPr/>
          <p:nvPr/>
        </p:nvSpPr>
        <p:spPr>
          <a:xfrm>
            <a:off x="4588701" y="2216506"/>
            <a:ext cx="4663819" cy="354769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3. Formulierung Untersuchungsziele</a:t>
            </a:r>
          </a:p>
        </p:txBody>
      </p:sp>
      <p:sp>
        <p:nvSpPr>
          <p:cNvPr id="14" name="Ellipse 13"/>
          <p:cNvSpPr/>
          <p:nvPr/>
        </p:nvSpPr>
        <p:spPr>
          <a:xfrm>
            <a:off x="4411318" y="2216507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ihandform 14"/>
          <p:cNvSpPr/>
          <p:nvPr/>
        </p:nvSpPr>
        <p:spPr>
          <a:xfrm>
            <a:off x="4588701" y="2677174"/>
            <a:ext cx="4663819" cy="354769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4. Auswahl Untersuchungsgegenstände</a:t>
            </a:r>
          </a:p>
        </p:txBody>
      </p:sp>
      <p:sp>
        <p:nvSpPr>
          <p:cNvPr id="16" name="Ellipse 15"/>
          <p:cNvSpPr/>
          <p:nvPr/>
        </p:nvSpPr>
        <p:spPr>
          <a:xfrm>
            <a:off x="4411318" y="2677175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ihandform 16"/>
          <p:cNvSpPr/>
          <p:nvPr/>
        </p:nvSpPr>
        <p:spPr>
          <a:xfrm>
            <a:off x="4499993" y="3137843"/>
            <a:ext cx="4752528" cy="354767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0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dirty="0"/>
              <a:t>5. </a:t>
            </a:r>
            <a:r>
              <a:rPr lang="de-AT" sz="1400" b="1" kern="1200" dirty="0"/>
              <a:t>Auswahl Erhebungsinstrumente  &amp; Analyseverfahren</a:t>
            </a:r>
          </a:p>
        </p:txBody>
      </p:sp>
      <p:sp>
        <p:nvSpPr>
          <p:cNvPr id="18" name="Ellipse 17"/>
          <p:cNvSpPr/>
          <p:nvPr/>
        </p:nvSpPr>
        <p:spPr>
          <a:xfrm>
            <a:off x="4411318" y="3137843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ihandform 18"/>
          <p:cNvSpPr/>
          <p:nvPr/>
        </p:nvSpPr>
        <p:spPr>
          <a:xfrm>
            <a:off x="4588701" y="3598510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6. Sampling</a:t>
            </a:r>
          </a:p>
        </p:txBody>
      </p:sp>
      <p:sp>
        <p:nvSpPr>
          <p:cNvPr id="20" name="Ellipse 19"/>
          <p:cNvSpPr/>
          <p:nvPr/>
        </p:nvSpPr>
        <p:spPr>
          <a:xfrm>
            <a:off x="4411318" y="3598511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ihandform 20"/>
          <p:cNvSpPr/>
          <p:nvPr/>
        </p:nvSpPr>
        <p:spPr>
          <a:xfrm>
            <a:off x="4588701" y="4059178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7. Erhebung</a:t>
            </a:r>
          </a:p>
        </p:txBody>
      </p:sp>
      <p:sp>
        <p:nvSpPr>
          <p:cNvPr id="22" name="Ellipse 21"/>
          <p:cNvSpPr/>
          <p:nvPr/>
        </p:nvSpPr>
        <p:spPr>
          <a:xfrm>
            <a:off x="4411318" y="4059179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ihandform 22"/>
          <p:cNvSpPr/>
          <p:nvPr/>
        </p:nvSpPr>
        <p:spPr>
          <a:xfrm>
            <a:off x="4588701" y="4519846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8. Datenaufbereitung</a:t>
            </a:r>
          </a:p>
        </p:txBody>
      </p:sp>
      <p:sp>
        <p:nvSpPr>
          <p:cNvPr id="24" name="Ellipse 23"/>
          <p:cNvSpPr/>
          <p:nvPr/>
        </p:nvSpPr>
        <p:spPr>
          <a:xfrm>
            <a:off x="4411318" y="4519847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ihandform 24"/>
          <p:cNvSpPr/>
          <p:nvPr/>
        </p:nvSpPr>
        <p:spPr>
          <a:xfrm>
            <a:off x="4588701" y="4980514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9. Analyse</a:t>
            </a:r>
          </a:p>
        </p:txBody>
      </p:sp>
      <p:sp>
        <p:nvSpPr>
          <p:cNvPr id="26" name="Ellipse 25"/>
          <p:cNvSpPr/>
          <p:nvPr/>
        </p:nvSpPr>
        <p:spPr>
          <a:xfrm>
            <a:off x="4411318" y="4980515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ihandform 26"/>
          <p:cNvSpPr/>
          <p:nvPr/>
        </p:nvSpPr>
        <p:spPr>
          <a:xfrm>
            <a:off x="4588701" y="5441182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10. Interpretation</a:t>
            </a:r>
          </a:p>
        </p:txBody>
      </p:sp>
      <p:sp>
        <p:nvSpPr>
          <p:cNvPr id="28" name="Ellipse 27"/>
          <p:cNvSpPr/>
          <p:nvPr/>
        </p:nvSpPr>
        <p:spPr>
          <a:xfrm>
            <a:off x="4411318" y="5441183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ihandform 28"/>
          <p:cNvSpPr/>
          <p:nvPr/>
        </p:nvSpPr>
        <p:spPr>
          <a:xfrm>
            <a:off x="4588701" y="5901850"/>
            <a:ext cx="4663820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9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11. Dokumentation &amp; Ergebnispräsentation</a:t>
            </a:r>
          </a:p>
        </p:txBody>
      </p:sp>
      <p:sp>
        <p:nvSpPr>
          <p:cNvPr id="30" name="Ellipse 29"/>
          <p:cNvSpPr/>
          <p:nvPr/>
        </p:nvSpPr>
        <p:spPr>
          <a:xfrm>
            <a:off x="4411318" y="5901851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2" name="Gewinkelte Verbindung 31"/>
          <p:cNvCxnSpPr>
            <a:stCxn id="28" idx="2"/>
            <a:endCxn id="20" idx="2"/>
          </p:cNvCxnSpPr>
          <p:nvPr/>
        </p:nvCxnSpPr>
        <p:spPr>
          <a:xfrm rot="10800000">
            <a:off x="4411318" y="3775895"/>
            <a:ext cx="12700" cy="1842672"/>
          </a:xfrm>
          <a:prstGeom prst="bentConnector3">
            <a:avLst>
              <a:gd name="adj1" fmla="val 2850000"/>
            </a:avLst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 Verbindung 33"/>
          <p:cNvCxnSpPr>
            <a:stCxn id="28" idx="2"/>
            <a:endCxn id="35" idx="1"/>
          </p:cNvCxnSpPr>
          <p:nvPr/>
        </p:nvCxnSpPr>
        <p:spPr>
          <a:xfrm rot="10800000">
            <a:off x="3965124" y="2375291"/>
            <a:ext cx="446195" cy="3243277"/>
          </a:xfrm>
          <a:prstGeom prst="bentConnector3">
            <a:avLst>
              <a:gd name="adj1" fmla="val 255123"/>
            </a:avLst>
          </a:prstGeom>
          <a:ln w="38100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Geschweifte Klammer links 34"/>
          <p:cNvSpPr/>
          <p:nvPr/>
        </p:nvSpPr>
        <p:spPr>
          <a:xfrm>
            <a:off x="3965123" y="1295170"/>
            <a:ext cx="360763" cy="2160240"/>
          </a:xfrm>
          <a:prstGeom prst="leftBrace">
            <a:avLst>
              <a:gd name="adj1" fmla="val 57617"/>
              <a:gd name="adj2" fmla="val 50000"/>
            </a:avLst>
          </a:prstGeom>
          <a:ln w="38100"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0" name="Runde Klammer links 39"/>
          <p:cNvSpPr/>
          <p:nvPr/>
        </p:nvSpPr>
        <p:spPr>
          <a:xfrm>
            <a:off x="2483768" y="1268760"/>
            <a:ext cx="360040" cy="4961447"/>
          </a:xfrm>
          <a:prstGeom prst="leftBracket">
            <a:avLst>
              <a:gd name="adj" fmla="val 91314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43" name="Gerade Verbindung mit Pfeil 42"/>
          <p:cNvCxnSpPr>
            <a:endCxn id="22" idx="2"/>
          </p:cNvCxnSpPr>
          <p:nvPr/>
        </p:nvCxnSpPr>
        <p:spPr>
          <a:xfrm>
            <a:off x="4050554" y="4236562"/>
            <a:ext cx="360764" cy="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 rot="16200000">
            <a:off x="2977438" y="4545450"/>
            <a:ext cx="185384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1300" b="1" dirty="0">
                <a:latin typeface="+mn-lt"/>
              </a:rPr>
              <a:t>weitere Daten erfassen</a:t>
            </a:r>
          </a:p>
        </p:txBody>
      </p:sp>
      <p:sp>
        <p:nvSpPr>
          <p:cNvPr id="45" name="Textfeld 44"/>
          <p:cNvSpPr txBox="1"/>
          <p:nvPr/>
        </p:nvSpPr>
        <p:spPr>
          <a:xfrm rot="16200000">
            <a:off x="1411154" y="3760007"/>
            <a:ext cx="322467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1300" b="1" dirty="0">
                <a:latin typeface="+mn-lt"/>
                <a:sym typeface="Webdings"/>
              </a:rPr>
              <a:t></a:t>
            </a:r>
            <a:r>
              <a:rPr lang="de-AT" sz="1300" b="1" dirty="0">
                <a:latin typeface="+mn-lt"/>
              </a:rPr>
              <a:t>strukturelle Veränderung</a:t>
            </a:r>
            <a:br>
              <a:rPr lang="de-AT" sz="1300" b="1" dirty="0">
                <a:latin typeface="+mn-lt"/>
              </a:rPr>
            </a:br>
            <a:r>
              <a:rPr lang="de-AT" sz="1300" b="1" dirty="0">
                <a:latin typeface="+mn-lt"/>
              </a:rPr>
              <a:t>Forschungsplan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395536" y="3080130"/>
            <a:ext cx="2016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de-AT" sz="1500" b="1" dirty="0">
                <a:latin typeface="+mn-lt"/>
              </a:rPr>
              <a:t>Dokumentation &amp; Reflexion des Forschungsprozesses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de-AT" sz="1500" b="1" dirty="0">
                <a:latin typeface="+mn-lt"/>
              </a:rPr>
              <a:t>Einhaltung von Gütekriterien</a:t>
            </a:r>
          </a:p>
        </p:txBody>
      </p:sp>
    </p:spTree>
    <p:extLst>
      <p:ext uri="{BB962C8B-B14F-4D97-AF65-F5344CB8AC3E}">
        <p14:creationId xmlns:p14="http://schemas.microsoft.com/office/powerpoint/2010/main" val="1047628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95" y="2348880"/>
            <a:ext cx="2339901" cy="233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Grundsätzliches: Dokumentation, Reflexion &amp; Güte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de-AT" sz="2000" b="1" dirty="0"/>
              <a:t> über den gesamten Forschungsprozess:</a:t>
            </a:r>
          </a:p>
          <a:p>
            <a:pPr lvl="1">
              <a:spcAft>
                <a:spcPts val="400"/>
              </a:spcAft>
            </a:pPr>
            <a:r>
              <a:rPr lang="de-AT" sz="2000" dirty="0"/>
              <a:t>Handlungen, Entscheidungen, Verfahrensweisen &amp; Methoden reflektieren, </a:t>
            </a:r>
            <a:r>
              <a:rPr lang="de-AT" sz="2000" dirty="0">
                <a:solidFill>
                  <a:srgbClr val="E37823"/>
                </a:solidFill>
              </a:rPr>
              <a:t>überprüfen &amp; dokumentieren</a:t>
            </a:r>
          </a:p>
          <a:p>
            <a:pPr marL="457200" lvl="1" indent="0">
              <a:spcAft>
                <a:spcPts val="400"/>
              </a:spcAft>
              <a:buNone/>
            </a:pPr>
            <a:r>
              <a:rPr lang="de-AT" sz="2000" b="1" dirty="0"/>
              <a:t>→ Kontinuierlicher Austausch (Kollegen, Profs. etc.) </a:t>
            </a:r>
            <a:br>
              <a:rPr lang="de-AT" sz="2000" b="1" dirty="0"/>
            </a:br>
            <a:r>
              <a:rPr lang="de-AT" sz="2000" b="1" dirty="0"/>
              <a:t>     zur Forschungsarbeit</a:t>
            </a:r>
          </a:p>
          <a:p>
            <a:pPr lvl="2">
              <a:spcAft>
                <a:spcPts val="400"/>
              </a:spcAft>
            </a:pPr>
            <a:r>
              <a:rPr lang="de-AT" sz="1800" dirty="0"/>
              <a:t>Ist das Thema relevant? Warum?</a:t>
            </a:r>
          </a:p>
          <a:p>
            <a:pPr lvl="2">
              <a:spcAft>
                <a:spcPts val="400"/>
              </a:spcAft>
            </a:pPr>
            <a:r>
              <a:rPr lang="de-AT" sz="1800" dirty="0"/>
              <a:t>Welche Positionen &amp; Theorien gibt es zum Thema?	</a:t>
            </a:r>
          </a:p>
          <a:p>
            <a:pPr lvl="2">
              <a:spcAft>
                <a:spcPts val="400"/>
              </a:spcAft>
            </a:pPr>
            <a:r>
              <a:rPr lang="de-AT" sz="1800" dirty="0"/>
              <a:t>Warum möchte ich welche davon nutzen?</a:t>
            </a:r>
          </a:p>
          <a:p>
            <a:pPr lvl="2">
              <a:spcAft>
                <a:spcPts val="400"/>
              </a:spcAft>
            </a:pPr>
            <a:r>
              <a:rPr lang="de-AT" sz="1800" dirty="0"/>
              <a:t>Welche Eingrenzungen ergeben sich aus den dabei vertretenen Forschungsperspektiven?</a:t>
            </a:r>
          </a:p>
          <a:p>
            <a:pPr lvl="1">
              <a:spcAft>
                <a:spcPts val="400"/>
              </a:spcAft>
            </a:pPr>
            <a:r>
              <a:rPr lang="de-AT" sz="2000" dirty="0"/>
              <a:t>Einhalten von </a:t>
            </a:r>
            <a:r>
              <a:rPr lang="de-AT" sz="2000" dirty="0">
                <a:solidFill>
                  <a:srgbClr val="E37823"/>
                </a:solidFill>
              </a:rPr>
              <a:t>forschungsstil-spezifsichen Gütekriterien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8713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Grundsätzliches: Gütekriterien im quant. Forschungsstil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950248"/>
            <a:ext cx="7868128" cy="543108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de-AT" b="1" dirty="0"/>
              <a:t>Objektivität (Unabhängigkeit):</a:t>
            </a:r>
          </a:p>
          <a:p>
            <a:pPr lvl="1">
              <a:spcAft>
                <a:spcPts val="400"/>
              </a:spcAft>
            </a:pPr>
            <a:r>
              <a:rPr lang="de-AT" sz="2400" dirty="0"/>
              <a:t>Unabhängigkeit eines Messinstruments von Untersucher &amp; Untersuchungssituation</a:t>
            </a:r>
          </a:p>
          <a:p>
            <a:pPr lvl="1">
              <a:spcAft>
                <a:spcPts val="400"/>
              </a:spcAft>
            </a:pPr>
            <a:endParaRPr lang="de-AT" sz="1050" dirty="0"/>
          </a:p>
          <a:p>
            <a:pPr>
              <a:spcAft>
                <a:spcPts val="400"/>
              </a:spcAft>
            </a:pPr>
            <a:r>
              <a:rPr lang="de-AT" b="1" dirty="0"/>
              <a:t>Reliabilität (Zuverlässigkeit):</a:t>
            </a:r>
          </a:p>
          <a:p>
            <a:pPr lvl="1">
              <a:spcAft>
                <a:spcPts val="400"/>
              </a:spcAft>
            </a:pPr>
            <a:r>
              <a:rPr lang="de-AT" sz="2400" dirty="0"/>
              <a:t>Reproduzierbarkeit von Messergebnissen</a:t>
            </a:r>
          </a:p>
          <a:p>
            <a:pPr lvl="1">
              <a:spcAft>
                <a:spcPts val="400"/>
              </a:spcAft>
            </a:pPr>
            <a:endParaRPr lang="de-AT" sz="1400" dirty="0"/>
          </a:p>
          <a:p>
            <a:pPr>
              <a:spcAft>
                <a:spcPts val="400"/>
              </a:spcAft>
            </a:pPr>
            <a:r>
              <a:rPr lang="de-AT" b="1" dirty="0"/>
              <a:t>Validität (Gültigkeit):</a:t>
            </a:r>
          </a:p>
          <a:p>
            <a:pPr lvl="1">
              <a:spcAft>
                <a:spcPts val="400"/>
              </a:spcAft>
            </a:pPr>
            <a:r>
              <a:rPr lang="de-AT" sz="2400" dirty="0"/>
              <a:t>Genauigkeit, mit dem ein Test das misst, </a:t>
            </a:r>
            <a:br>
              <a:rPr lang="de-AT" sz="2400" dirty="0"/>
            </a:br>
            <a:r>
              <a:rPr lang="de-AT" sz="2400" dirty="0"/>
              <a:t>was er messen soll (= Erkenntnisgegenstand)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81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algn="l"/>
            <a:r>
              <a:rPr lang="de-AT" b="1" dirty="0"/>
              <a:t>anwendungsorientierter Überblick </a:t>
            </a:r>
            <a:r>
              <a:rPr lang="de-AT" dirty="0"/>
              <a:t>auf:</a:t>
            </a:r>
          </a:p>
          <a:p>
            <a:pPr lvl="1"/>
            <a:r>
              <a:rPr lang="de-AT" b="1" dirty="0"/>
              <a:t>Formulierung</a:t>
            </a:r>
            <a:r>
              <a:rPr lang="de-AT" dirty="0"/>
              <a:t> Forschungsfrage bzw. -these</a:t>
            </a:r>
          </a:p>
          <a:p>
            <a:pPr lvl="1"/>
            <a:r>
              <a:rPr lang="de-AT" dirty="0"/>
              <a:t>Festlegung Untersuchungsdesign</a:t>
            </a:r>
          </a:p>
          <a:p>
            <a:pPr lvl="1"/>
            <a:r>
              <a:rPr lang="de-AT" dirty="0"/>
              <a:t>Auswahl d. Untersuchungsmethode</a:t>
            </a:r>
          </a:p>
          <a:p>
            <a:pPr lvl="1"/>
            <a:r>
              <a:rPr lang="de-AT" dirty="0"/>
              <a:t>Datengewinnung</a:t>
            </a:r>
          </a:p>
          <a:p>
            <a:pPr lvl="1"/>
            <a:r>
              <a:rPr lang="de-AT" dirty="0"/>
              <a:t>Datenauswertung</a:t>
            </a:r>
          </a:p>
          <a:p>
            <a:pPr lvl="1"/>
            <a:r>
              <a:rPr lang="de-AT" b="1" dirty="0"/>
              <a:t>Beantwortung</a:t>
            </a:r>
            <a:r>
              <a:rPr lang="de-AT" dirty="0"/>
              <a:t> Forschungsfrage</a:t>
            </a:r>
          </a:p>
          <a:p>
            <a:pPr marL="0" indent="0" algn="l">
              <a:buNone/>
            </a:pPr>
            <a:endParaRPr lang="de-AT" dirty="0"/>
          </a:p>
          <a:p>
            <a:pPr algn="l"/>
            <a:r>
              <a:rPr lang="de-AT" b="1" dirty="0"/>
              <a:t>Spannungsfeld: Quantitativ vs. qualitativ</a:t>
            </a:r>
            <a:endParaRPr lang="de-AT" dirty="0"/>
          </a:p>
          <a:p>
            <a:pPr lvl="1"/>
            <a:r>
              <a:rPr lang="de-AT" dirty="0"/>
              <a:t>erkenntnis- und wissenschafts-</a:t>
            </a:r>
            <a:br>
              <a:rPr lang="de-AT" dirty="0"/>
            </a:br>
            <a:r>
              <a:rPr lang="de-AT" dirty="0"/>
              <a:t>theoretischen Grundlagen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050" name="Picture 2" descr="http://homeschool.scienceprojectideasforkids.com/wp-content/uploads/2014/07/Tension-For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/>
          <a:stretch/>
        </p:blipFill>
        <p:spPr bwMode="auto">
          <a:xfrm>
            <a:off x="6300192" y="5038557"/>
            <a:ext cx="2235804" cy="119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eschweifte Klammer rechts 4"/>
          <p:cNvSpPr/>
          <p:nvPr/>
        </p:nvSpPr>
        <p:spPr>
          <a:xfrm>
            <a:off x="5836776" y="1844824"/>
            <a:ext cx="353189" cy="2376264"/>
          </a:xfrm>
          <a:prstGeom prst="rightBrace">
            <a:avLst>
              <a:gd name="adj1" fmla="val 34200"/>
              <a:gd name="adj2" fmla="val 50000"/>
            </a:avLst>
          </a:prstGeom>
          <a:ln>
            <a:solidFill>
              <a:srgbClr val="E37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6372200" y="2710661"/>
            <a:ext cx="247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E37823"/>
                </a:solidFill>
                <a:latin typeface="+mj-lt"/>
              </a:rPr>
              <a:t>Aufbau einer validen wiss. Argumentation</a:t>
            </a:r>
            <a:endParaRPr lang="en-GB" b="1" dirty="0">
              <a:solidFill>
                <a:srgbClr val="E3782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8453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1. Der Beginn: Themenwahl &amp; Forschungsfrage(n)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de-AT" dirty="0"/>
              <a:t>Oftmals Thema &amp; Forschungsfrage(n) grob vorgegeben:</a:t>
            </a:r>
          </a:p>
          <a:p>
            <a:pPr lvl="1">
              <a:spcBef>
                <a:spcPts val="600"/>
              </a:spcBef>
              <a:spcAft>
                <a:spcPct val="0"/>
              </a:spcAft>
            </a:pPr>
            <a:r>
              <a:rPr lang="de-AT" dirty="0"/>
              <a:t>Abschlussarbeiten, Ausschreibungen etc.</a:t>
            </a:r>
          </a:p>
          <a:p>
            <a:pPr lvl="1">
              <a:spcBef>
                <a:spcPts val="600"/>
              </a:spcBef>
              <a:spcAft>
                <a:spcPct val="0"/>
              </a:spcAft>
            </a:pPr>
            <a:endParaRPr lang="de-AT" sz="300" dirty="0"/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de-AT" dirty="0"/>
              <a:t>Nach der groben Themenauswahl:</a:t>
            </a:r>
          </a:p>
          <a:p>
            <a:pPr lvl="1">
              <a:spcBef>
                <a:spcPts val="600"/>
              </a:spcBef>
              <a:spcAft>
                <a:spcPct val="0"/>
              </a:spcAft>
            </a:pPr>
            <a:r>
              <a:rPr lang="de-AT" b="1" dirty="0"/>
              <a:t>Was will ich untersuchen?</a:t>
            </a:r>
          </a:p>
          <a:p>
            <a:pPr lvl="2">
              <a:spcBef>
                <a:spcPts val="600"/>
              </a:spcBef>
              <a:spcAft>
                <a:spcPct val="0"/>
              </a:spcAft>
            </a:pPr>
            <a:r>
              <a:rPr lang="de-AT" b="1" dirty="0"/>
              <a:t>Lesen &amp; umhören: </a:t>
            </a:r>
            <a:br>
              <a:rPr lang="de-AT" dirty="0"/>
            </a:br>
            <a:r>
              <a:rPr lang="de-AT" dirty="0"/>
              <a:t>z.B. Was ist am Thema Umgang mit Naturgefahren </a:t>
            </a:r>
            <a:br>
              <a:rPr lang="de-AT" dirty="0"/>
            </a:br>
            <a:r>
              <a:rPr lang="de-AT" dirty="0">
                <a:solidFill>
                  <a:srgbClr val="E37823"/>
                </a:solidFill>
              </a:rPr>
              <a:t>interessant &amp; fachspezifisch relevant</a:t>
            </a:r>
            <a:r>
              <a:rPr lang="de-AT" dirty="0"/>
              <a:t>?</a:t>
            </a:r>
          </a:p>
          <a:p>
            <a:pPr lvl="3">
              <a:spcBef>
                <a:spcPts val="600"/>
              </a:spcBef>
            </a:pPr>
            <a:r>
              <a:rPr lang="de-AT" dirty="0"/>
              <a:t>Wer schreibt darüber → Forschungsstand</a:t>
            </a:r>
          </a:p>
          <a:p>
            <a:pPr lvl="2">
              <a:spcBef>
                <a:spcPts val="600"/>
              </a:spcBef>
              <a:spcAft>
                <a:spcPct val="0"/>
              </a:spcAft>
            </a:pPr>
            <a:r>
              <a:rPr lang="de-AT" b="1" dirty="0"/>
              <a:t>Je umfangreicher der Forschungsstand </a:t>
            </a:r>
            <a:br>
              <a:rPr lang="de-AT" b="1" dirty="0"/>
            </a:br>
            <a:r>
              <a:rPr lang="de-AT" b="1" dirty="0"/>
              <a:t>→ je enger die Fragestellung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5339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2. Theoretische Fundierung &amp; Operationalisierung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950248"/>
            <a:ext cx="8766048" cy="5431080"/>
          </a:xfrm>
        </p:spPr>
        <p:txBody>
          <a:bodyPr anchor="ctr"/>
          <a:lstStyle/>
          <a:p>
            <a:r>
              <a:rPr lang="de-AT" sz="2000" b="1" dirty="0"/>
              <a:t>Vertiefung &amp; Fundierung der Untersuchungsfragen:</a:t>
            </a:r>
            <a:endParaRPr lang="de-AT" sz="2000" dirty="0"/>
          </a:p>
          <a:p>
            <a:pPr lvl="1"/>
            <a:r>
              <a:rPr lang="de-AT" sz="2000" dirty="0"/>
              <a:t>Welche </a:t>
            </a:r>
            <a:r>
              <a:rPr lang="de-AT" sz="2000" b="1" dirty="0"/>
              <a:t>Theorien &amp; Thesen </a:t>
            </a:r>
            <a:r>
              <a:rPr lang="de-AT" sz="2000" dirty="0"/>
              <a:t>(Relevanz &amp; Aktualität) gibt es zum </a:t>
            </a:r>
            <a:br>
              <a:rPr lang="de-AT" sz="2000" dirty="0"/>
            </a:br>
            <a:r>
              <a:rPr lang="de-AT" sz="2000" dirty="0"/>
              <a:t>zentralen Gegenstand der Forschung? </a:t>
            </a:r>
          </a:p>
          <a:p>
            <a:pPr lvl="1"/>
            <a:r>
              <a:rPr lang="de-AT" sz="2000" dirty="0"/>
              <a:t>Welche </a:t>
            </a:r>
            <a:r>
              <a:rPr lang="de-AT" sz="2000" b="1" dirty="0"/>
              <a:t>Forschungsperspektiven</a:t>
            </a:r>
            <a:r>
              <a:rPr lang="de-AT" sz="2000" dirty="0"/>
              <a:t> werden mit diesen Theorien verbunden?</a:t>
            </a:r>
          </a:p>
          <a:p>
            <a:pPr lvl="1"/>
            <a:r>
              <a:rPr lang="de-AT" sz="2000" dirty="0"/>
              <a:t>Auf welche </a:t>
            </a:r>
            <a:r>
              <a:rPr lang="de-AT" sz="2000" b="1" dirty="0"/>
              <a:t>Erkenntnisobjekte</a:t>
            </a:r>
            <a:r>
              <a:rPr lang="de-AT" sz="2000" dirty="0"/>
              <a:t> stellen diese Theorien ab?</a:t>
            </a:r>
            <a:br>
              <a:rPr lang="de-AT" sz="2000" dirty="0"/>
            </a:br>
            <a:r>
              <a:rPr lang="de-AT" sz="2000" dirty="0">
                <a:solidFill>
                  <a:srgbClr val="E37823"/>
                </a:solidFill>
              </a:rPr>
              <a:t>→ Definitionen &amp; Operationalisierungen</a:t>
            </a:r>
          </a:p>
          <a:p>
            <a:pPr marL="457200" lvl="1" indent="0">
              <a:buNone/>
            </a:pPr>
            <a:endParaRPr lang="de-AT" sz="1050" b="1" dirty="0"/>
          </a:p>
          <a:p>
            <a:pPr marL="457200" lvl="1" indent="0">
              <a:buNone/>
            </a:pPr>
            <a:r>
              <a:rPr lang="de-AT" sz="2000" dirty="0"/>
              <a:t>BSP: „Umgang mit Naturgefahren“:</a:t>
            </a:r>
          </a:p>
          <a:p>
            <a:pPr lvl="2"/>
            <a:r>
              <a:rPr lang="de-AT" dirty="0"/>
              <a:t>Indiv. Psychologische Verarbeitung von Ereignissen</a:t>
            </a:r>
          </a:p>
          <a:p>
            <a:pPr lvl="2"/>
            <a:r>
              <a:rPr lang="de-AT" dirty="0"/>
              <a:t>Wahrnehmungstheoretisch: Aspekte der Wahrnehmung von Naturgefahren</a:t>
            </a:r>
          </a:p>
          <a:p>
            <a:pPr lvl="2"/>
            <a:r>
              <a:rPr lang="de-AT" dirty="0"/>
              <a:t>Handlungstheoretisch: </a:t>
            </a:r>
            <a:br>
              <a:rPr lang="de-AT" dirty="0"/>
            </a:br>
            <a:r>
              <a:rPr lang="de-AT" dirty="0"/>
              <a:t>Rechtfertigung der (Nicht-)Berücksichtigung von Naturgefahren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45999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Definitionen &amp; Operationalisierung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8766048" cy="2823552"/>
          </a:xfrm>
        </p:spPr>
        <p:txBody>
          <a:bodyPr/>
          <a:lstStyle/>
          <a:p>
            <a:r>
              <a:rPr lang="de-AT" b="1" dirty="0"/>
              <a:t>Wichtig: Bei Forschungsfrage begriffliche Klarheit suchen</a:t>
            </a:r>
          </a:p>
          <a:p>
            <a:pPr lvl="1"/>
            <a:r>
              <a:rPr lang="de-AT" dirty="0"/>
              <a:t>Realdefinitionen: z.B. Lawinen zählen zur Gruppe der Naturgefahren</a:t>
            </a:r>
          </a:p>
          <a:p>
            <a:pPr lvl="1"/>
            <a:r>
              <a:rPr lang="de-AT" dirty="0"/>
              <a:t>Analyt. Definitionen: z.B. Unter Resilienz verstehen wir …</a:t>
            </a:r>
          </a:p>
          <a:p>
            <a:pPr lvl="1"/>
            <a:r>
              <a:rPr lang="de-AT" dirty="0"/>
              <a:t>Operative Definitionen: Von Bedeutung v.a. im quant. Forschungsstil</a:t>
            </a:r>
          </a:p>
          <a:p>
            <a:pPr lvl="2"/>
            <a:r>
              <a:rPr lang="de-AT" dirty="0"/>
              <a:t>Ziel: Thematische Gegenstände (Konstrukte) empirisch abbildbar zu machen</a:t>
            </a:r>
          </a:p>
          <a:p>
            <a:pPr marL="914400" lvl="2" indent="0">
              <a:buNone/>
            </a:pPr>
            <a:r>
              <a:rPr lang="de-AT" dirty="0"/>
              <a:t>   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 vgl. Schirmer 2009:116)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8541709" cy="204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577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3. Formulierung der Untersuchungsziele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de-AT" b="1" dirty="0"/>
              <a:t>Vgl. Forschungsprozesse:</a:t>
            </a:r>
          </a:p>
          <a:p>
            <a:pPr lvl="1">
              <a:spcAft>
                <a:spcPts val="800"/>
              </a:spcAft>
            </a:pPr>
            <a:r>
              <a:rPr lang="de-AT" b="1" dirty="0"/>
              <a:t>Exploration: </a:t>
            </a:r>
            <a:r>
              <a:rPr lang="de-AT" dirty="0"/>
              <a:t>Bisher unbekanntes Thema erschließen, Ursachenforschung</a:t>
            </a:r>
          </a:p>
          <a:p>
            <a:pPr lvl="1">
              <a:spcAft>
                <a:spcPts val="800"/>
              </a:spcAft>
            </a:pPr>
            <a:r>
              <a:rPr lang="de-AT" b="1" dirty="0"/>
              <a:t>Deskription: </a:t>
            </a:r>
            <a:r>
              <a:rPr lang="de-AT" dirty="0"/>
              <a:t>Beschreibgen eines bisher unbekannten Gegenstands bzw. die Beschreibung einer Population hinsichtlich ausgewählter Merkmale</a:t>
            </a:r>
          </a:p>
          <a:p>
            <a:pPr lvl="1">
              <a:spcAft>
                <a:spcPts val="800"/>
              </a:spcAft>
            </a:pPr>
            <a:r>
              <a:rPr lang="de-AT" b="1" dirty="0"/>
              <a:t>Explanation: </a:t>
            </a:r>
            <a:r>
              <a:rPr lang="de-AT" dirty="0"/>
              <a:t>Prüfung von Hypothesen zu einem Gegenstand</a:t>
            </a:r>
          </a:p>
          <a:p>
            <a:pPr lvl="1">
              <a:spcAft>
                <a:spcPts val="800"/>
              </a:spcAft>
            </a:pPr>
            <a:r>
              <a:rPr lang="de-AT" b="1" dirty="0"/>
              <a:t>Prognose: </a:t>
            </a:r>
            <a:r>
              <a:rPr lang="de-AT" dirty="0"/>
              <a:t>Verlauf bzw. Resultate von Prozessen abschätzen</a:t>
            </a:r>
          </a:p>
          <a:p>
            <a:pPr lvl="1">
              <a:spcAft>
                <a:spcPts val="800"/>
              </a:spcAft>
            </a:pPr>
            <a:r>
              <a:rPr lang="de-AT" b="1" dirty="0"/>
              <a:t>Evaluation: </a:t>
            </a:r>
            <a:r>
              <a:rPr lang="de-AT" dirty="0"/>
              <a:t>Prüfung der Wirksamkeit von Maßnahmen</a:t>
            </a:r>
          </a:p>
          <a:p>
            <a:pPr marL="57150" indent="0">
              <a:spcAft>
                <a:spcPts val="800"/>
              </a:spcAft>
              <a:buNone/>
            </a:pPr>
            <a:endParaRPr lang="de-AT" sz="1200" b="1" dirty="0">
              <a:solidFill>
                <a:srgbClr val="E37823"/>
              </a:solidFill>
            </a:endParaRPr>
          </a:p>
          <a:p>
            <a:pPr marL="57150" indent="0">
              <a:spcAft>
                <a:spcPts val="800"/>
              </a:spcAft>
              <a:buNone/>
            </a:pPr>
            <a:r>
              <a:rPr lang="de-AT" b="1" dirty="0">
                <a:solidFill>
                  <a:srgbClr val="E37823"/>
                </a:solidFill>
              </a:rPr>
              <a:t>→ häufig auch Mischung (z.B: Exploration &amp; Deskription)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71030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64288" y="797140"/>
            <a:ext cx="1758968" cy="133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4. Auswahl der Untersuchungsgegenstände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Ausgehend von Forschungsfrage &amp; Erhebungsziel:</a:t>
            </a:r>
            <a:br>
              <a:rPr lang="de-AT" dirty="0"/>
            </a:br>
            <a:r>
              <a:rPr lang="de-AT" b="1" dirty="0"/>
              <a:t>Welche Personen(gruppen), Räume &amp; Materialien </a:t>
            </a:r>
            <a:br>
              <a:rPr lang="de-AT" b="1" dirty="0"/>
            </a:br>
            <a:r>
              <a:rPr lang="de-AT" b="1" dirty="0"/>
              <a:t>eigenen sich als Datengrundlage?</a:t>
            </a:r>
            <a:br>
              <a:rPr lang="de-AT" b="1" dirty="0"/>
            </a:br>
            <a:br>
              <a:rPr lang="de-AT" sz="1050" dirty="0"/>
            </a:br>
            <a:r>
              <a:rPr lang="de-AT" dirty="0"/>
              <a:t>BSP „Umgang mit Naturgefahren“</a:t>
            </a:r>
          </a:p>
          <a:p>
            <a:pPr lvl="1"/>
            <a:r>
              <a:rPr lang="de-AT" dirty="0"/>
              <a:t>Einstellungen &amp; Erfahrungen von Entscheidern: Gespräch</a:t>
            </a:r>
          </a:p>
          <a:p>
            <a:pPr lvl="1"/>
            <a:r>
              <a:rPr lang="de-AT" dirty="0"/>
              <a:t>Handlungen zur ex-ante Schadenvorsorge: (Plan-)Dokumente, </a:t>
            </a:r>
            <a:br>
              <a:rPr lang="de-AT" dirty="0"/>
            </a:br>
            <a:r>
              <a:rPr lang="de-AT" dirty="0"/>
              <a:t>Protokolle, Sekundärstatistiken etc.</a:t>
            </a:r>
          </a:p>
          <a:p>
            <a:pPr lvl="1"/>
            <a:r>
              <a:rPr lang="de-AT" dirty="0"/>
              <a:t>Sinnstrukturen beim Umgang mit Naturgefahren: Journale, Sitzungsprotokolle, Gespräch etc.</a:t>
            </a:r>
          </a:p>
          <a:p>
            <a:pPr lvl="1"/>
            <a:endParaRPr lang="de-AT" sz="500" dirty="0"/>
          </a:p>
          <a:p>
            <a:pPr marL="0" indent="0">
              <a:buNone/>
            </a:pPr>
            <a:r>
              <a:rPr lang="de-AT" b="1" dirty="0">
                <a:solidFill>
                  <a:srgbClr val="E37823"/>
                </a:solidFill>
              </a:rPr>
              <a:t>→ Benennung des Materials zur Untersuchung der Forschungsfrage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24451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Bestandteile eines Forschungsplans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427984" y="6536790"/>
            <a:ext cx="3887391" cy="215444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9" name="Freihandform 8"/>
          <p:cNvSpPr/>
          <p:nvPr/>
        </p:nvSpPr>
        <p:spPr>
          <a:xfrm>
            <a:off x="4588701" y="1295170"/>
            <a:ext cx="4663819" cy="354769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1. Themenwahl &amp; Formulierung Forschungsfrage</a:t>
            </a:r>
          </a:p>
        </p:txBody>
      </p:sp>
      <p:sp>
        <p:nvSpPr>
          <p:cNvPr id="10" name="Ellipse 9"/>
          <p:cNvSpPr/>
          <p:nvPr/>
        </p:nvSpPr>
        <p:spPr>
          <a:xfrm>
            <a:off x="4411318" y="1295171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ihandform 10"/>
          <p:cNvSpPr/>
          <p:nvPr/>
        </p:nvSpPr>
        <p:spPr>
          <a:xfrm>
            <a:off x="4588701" y="1755838"/>
            <a:ext cx="4663819" cy="354769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49531" rIns="92456" bIns="4953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300" b="1" kern="1200" dirty="0"/>
              <a:t>2. Auseinandersetzung mit Theorie &amp; Operationalisierung</a:t>
            </a:r>
          </a:p>
        </p:txBody>
      </p:sp>
      <p:sp>
        <p:nvSpPr>
          <p:cNvPr id="12" name="Ellipse 11"/>
          <p:cNvSpPr/>
          <p:nvPr/>
        </p:nvSpPr>
        <p:spPr>
          <a:xfrm>
            <a:off x="4411318" y="1755839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ihandform 12"/>
          <p:cNvSpPr/>
          <p:nvPr/>
        </p:nvSpPr>
        <p:spPr>
          <a:xfrm>
            <a:off x="4588701" y="2216506"/>
            <a:ext cx="4663819" cy="354769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3. Formulierung Untersuchungsziele</a:t>
            </a:r>
          </a:p>
        </p:txBody>
      </p:sp>
      <p:sp>
        <p:nvSpPr>
          <p:cNvPr id="14" name="Ellipse 13"/>
          <p:cNvSpPr/>
          <p:nvPr/>
        </p:nvSpPr>
        <p:spPr>
          <a:xfrm>
            <a:off x="4411318" y="2216507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ihandform 14"/>
          <p:cNvSpPr/>
          <p:nvPr/>
        </p:nvSpPr>
        <p:spPr>
          <a:xfrm>
            <a:off x="4588701" y="2677174"/>
            <a:ext cx="4663819" cy="354769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4. Auswahl Untersuchungsgegenstände</a:t>
            </a:r>
          </a:p>
        </p:txBody>
      </p:sp>
      <p:sp>
        <p:nvSpPr>
          <p:cNvPr id="16" name="Ellipse 15"/>
          <p:cNvSpPr/>
          <p:nvPr/>
        </p:nvSpPr>
        <p:spPr>
          <a:xfrm>
            <a:off x="4411318" y="2677175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ihandform 16"/>
          <p:cNvSpPr/>
          <p:nvPr/>
        </p:nvSpPr>
        <p:spPr>
          <a:xfrm>
            <a:off x="4499993" y="3137843"/>
            <a:ext cx="4752528" cy="354767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0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dirty="0"/>
              <a:t>5. </a:t>
            </a:r>
            <a:r>
              <a:rPr lang="de-AT" sz="1400" b="1" kern="1200" dirty="0"/>
              <a:t>Auswahl Erhebungsinstrumente  &amp; Analyseverfahren</a:t>
            </a:r>
          </a:p>
        </p:txBody>
      </p:sp>
      <p:sp>
        <p:nvSpPr>
          <p:cNvPr id="18" name="Ellipse 17"/>
          <p:cNvSpPr/>
          <p:nvPr/>
        </p:nvSpPr>
        <p:spPr>
          <a:xfrm>
            <a:off x="4411318" y="3137843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ihandform 18"/>
          <p:cNvSpPr/>
          <p:nvPr/>
        </p:nvSpPr>
        <p:spPr>
          <a:xfrm>
            <a:off x="4588701" y="3598510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6. Sampling</a:t>
            </a:r>
          </a:p>
        </p:txBody>
      </p:sp>
      <p:sp>
        <p:nvSpPr>
          <p:cNvPr id="20" name="Ellipse 19"/>
          <p:cNvSpPr/>
          <p:nvPr/>
        </p:nvSpPr>
        <p:spPr>
          <a:xfrm>
            <a:off x="4411318" y="3598511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ihandform 20"/>
          <p:cNvSpPr/>
          <p:nvPr/>
        </p:nvSpPr>
        <p:spPr>
          <a:xfrm>
            <a:off x="4588701" y="4059178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7. Erhebung</a:t>
            </a:r>
          </a:p>
        </p:txBody>
      </p:sp>
      <p:sp>
        <p:nvSpPr>
          <p:cNvPr id="22" name="Ellipse 21"/>
          <p:cNvSpPr/>
          <p:nvPr/>
        </p:nvSpPr>
        <p:spPr>
          <a:xfrm>
            <a:off x="4411318" y="4059179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ihandform 22"/>
          <p:cNvSpPr/>
          <p:nvPr/>
        </p:nvSpPr>
        <p:spPr>
          <a:xfrm>
            <a:off x="4588701" y="4519846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8. Datenaufbereitung</a:t>
            </a:r>
          </a:p>
        </p:txBody>
      </p:sp>
      <p:sp>
        <p:nvSpPr>
          <p:cNvPr id="24" name="Ellipse 23"/>
          <p:cNvSpPr/>
          <p:nvPr/>
        </p:nvSpPr>
        <p:spPr>
          <a:xfrm>
            <a:off x="4411318" y="4519847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ihandform 24"/>
          <p:cNvSpPr/>
          <p:nvPr/>
        </p:nvSpPr>
        <p:spPr>
          <a:xfrm>
            <a:off x="4588701" y="4980514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9. Analyse</a:t>
            </a:r>
          </a:p>
        </p:txBody>
      </p:sp>
      <p:sp>
        <p:nvSpPr>
          <p:cNvPr id="26" name="Ellipse 25"/>
          <p:cNvSpPr/>
          <p:nvPr/>
        </p:nvSpPr>
        <p:spPr>
          <a:xfrm>
            <a:off x="4411318" y="4980515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ihandform 26"/>
          <p:cNvSpPr/>
          <p:nvPr/>
        </p:nvSpPr>
        <p:spPr>
          <a:xfrm>
            <a:off x="4588701" y="5441182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10. Interpretation</a:t>
            </a:r>
          </a:p>
        </p:txBody>
      </p:sp>
      <p:sp>
        <p:nvSpPr>
          <p:cNvPr id="28" name="Ellipse 27"/>
          <p:cNvSpPr/>
          <p:nvPr/>
        </p:nvSpPr>
        <p:spPr>
          <a:xfrm>
            <a:off x="4411318" y="5441183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ihandform 28"/>
          <p:cNvSpPr/>
          <p:nvPr/>
        </p:nvSpPr>
        <p:spPr>
          <a:xfrm>
            <a:off x="4588701" y="5901850"/>
            <a:ext cx="4663820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9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11. Dokumentation &amp; Ergebnispräsentation</a:t>
            </a:r>
          </a:p>
        </p:txBody>
      </p:sp>
      <p:sp>
        <p:nvSpPr>
          <p:cNvPr id="30" name="Ellipse 29"/>
          <p:cNvSpPr/>
          <p:nvPr/>
        </p:nvSpPr>
        <p:spPr>
          <a:xfrm>
            <a:off x="4411318" y="5901851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2" name="Gewinkelte Verbindung 31"/>
          <p:cNvCxnSpPr>
            <a:stCxn id="28" idx="2"/>
            <a:endCxn id="20" idx="2"/>
          </p:cNvCxnSpPr>
          <p:nvPr/>
        </p:nvCxnSpPr>
        <p:spPr>
          <a:xfrm rot="10800000">
            <a:off x="4411318" y="3775895"/>
            <a:ext cx="12700" cy="1842672"/>
          </a:xfrm>
          <a:prstGeom prst="bentConnector3">
            <a:avLst>
              <a:gd name="adj1" fmla="val 2850000"/>
            </a:avLst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 Verbindung 33"/>
          <p:cNvCxnSpPr>
            <a:stCxn id="28" idx="2"/>
            <a:endCxn id="35" idx="1"/>
          </p:cNvCxnSpPr>
          <p:nvPr/>
        </p:nvCxnSpPr>
        <p:spPr>
          <a:xfrm rot="10800000">
            <a:off x="3965124" y="2375291"/>
            <a:ext cx="446195" cy="3243277"/>
          </a:xfrm>
          <a:prstGeom prst="bentConnector3">
            <a:avLst>
              <a:gd name="adj1" fmla="val 255123"/>
            </a:avLst>
          </a:prstGeom>
          <a:ln w="38100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Geschweifte Klammer links 34"/>
          <p:cNvSpPr/>
          <p:nvPr/>
        </p:nvSpPr>
        <p:spPr>
          <a:xfrm>
            <a:off x="3965123" y="1295170"/>
            <a:ext cx="360763" cy="2160240"/>
          </a:xfrm>
          <a:prstGeom prst="leftBrace">
            <a:avLst>
              <a:gd name="adj1" fmla="val 57617"/>
              <a:gd name="adj2" fmla="val 50000"/>
            </a:avLst>
          </a:prstGeom>
          <a:ln w="38100"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0" name="Runde Klammer links 39"/>
          <p:cNvSpPr/>
          <p:nvPr/>
        </p:nvSpPr>
        <p:spPr>
          <a:xfrm>
            <a:off x="2483768" y="1268760"/>
            <a:ext cx="360040" cy="4961447"/>
          </a:xfrm>
          <a:prstGeom prst="leftBracket">
            <a:avLst>
              <a:gd name="adj" fmla="val 91314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43" name="Gerade Verbindung mit Pfeil 42"/>
          <p:cNvCxnSpPr>
            <a:endCxn id="22" idx="2"/>
          </p:cNvCxnSpPr>
          <p:nvPr/>
        </p:nvCxnSpPr>
        <p:spPr>
          <a:xfrm>
            <a:off x="4050554" y="4236562"/>
            <a:ext cx="360764" cy="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 rot="16200000">
            <a:off x="2977438" y="4545450"/>
            <a:ext cx="185384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1300" b="1" dirty="0">
                <a:latin typeface="+mn-lt"/>
              </a:rPr>
              <a:t>weitere Daten erfassen</a:t>
            </a:r>
          </a:p>
        </p:txBody>
      </p:sp>
      <p:sp>
        <p:nvSpPr>
          <p:cNvPr id="45" name="Textfeld 44"/>
          <p:cNvSpPr txBox="1"/>
          <p:nvPr/>
        </p:nvSpPr>
        <p:spPr>
          <a:xfrm rot="16200000">
            <a:off x="1411154" y="3760007"/>
            <a:ext cx="322467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1300" b="1" dirty="0">
                <a:latin typeface="+mn-lt"/>
                <a:sym typeface="Webdings"/>
              </a:rPr>
              <a:t></a:t>
            </a:r>
            <a:r>
              <a:rPr lang="de-AT" sz="1300" b="1" dirty="0">
                <a:latin typeface="+mn-lt"/>
              </a:rPr>
              <a:t>strukturelle Veränderung</a:t>
            </a:r>
            <a:br>
              <a:rPr lang="de-AT" sz="1300" b="1" dirty="0">
                <a:latin typeface="+mn-lt"/>
              </a:rPr>
            </a:br>
            <a:r>
              <a:rPr lang="de-AT" sz="1300" b="1" dirty="0">
                <a:latin typeface="+mn-lt"/>
              </a:rPr>
              <a:t>Forschungsplan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395536" y="3080130"/>
            <a:ext cx="2016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de-AT" sz="1500" b="1" dirty="0">
                <a:latin typeface="+mn-lt"/>
              </a:rPr>
              <a:t>Dokumentation &amp; Reflexion des Forschungsprozesses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de-AT" sz="1500" b="1" dirty="0">
                <a:latin typeface="+mn-lt"/>
              </a:rPr>
              <a:t>Einhaltung von Gütekriterien</a:t>
            </a:r>
          </a:p>
        </p:txBody>
      </p:sp>
    </p:spTree>
    <p:extLst>
      <p:ext uri="{BB962C8B-B14F-4D97-AF65-F5344CB8AC3E}">
        <p14:creationId xmlns:p14="http://schemas.microsoft.com/office/powerpoint/2010/main" val="112613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5. Auswahl Erhebungsinstrumente &amp; Analyseverfahren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AT" b="1" dirty="0"/>
              <a:t>= f (Forschungsfrage, Untersuchungs- &amp; Erhebungsziel,</a:t>
            </a:r>
            <a:br>
              <a:rPr lang="de-AT" b="1" dirty="0"/>
            </a:br>
            <a:r>
              <a:rPr lang="de-AT" b="1" dirty="0"/>
              <a:t>     Untersuchungsgegenstände)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AT" sz="2400" dirty="0"/>
              <a:t>Finanzielle, personelle &amp; zeitliche Ressourcen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AT" sz="2400" dirty="0"/>
              <a:t>Kapazitäten für Datenerhebung, -verarbeitung </a:t>
            </a:r>
            <a:br>
              <a:rPr lang="de-AT" sz="2400" dirty="0"/>
            </a:br>
            <a:r>
              <a:rPr lang="de-AT" sz="2400" dirty="0"/>
              <a:t>&amp; -auswertung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de-AT" sz="2400" dirty="0"/>
              <a:t>Weiterführende Verwendung der Daten &amp; Ergebnisse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de-AT" sz="5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46703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7" y="1052736"/>
            <a:ext cx="7557341" cy="532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Welche Methoden gibt es überhaupt - eine Auswahl: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(Überarbeitung von: Reuber &amp; Pfaffenbach 2005:21)</a:t>
            </a:r>
          </a:p>
        </p:txBody>
      </p:sp>
    </p:spTree>
    <p:extLst>
      <p:ext uri="{BB962C8B-B14F-4D97-AF65-F5344CB8AC3E}">
        <p14:creationId xmlns:p14="http://schemas.microsoft.com/office/powerpoint/2010/main" val="3119010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6. Sampling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indent="0">
              <a:lnSpc>
                <a:spcPct val="104000"/>
              </a:lnSpc>
              <a:spcAft>
                <a:spcPts val="1000"/>
              </a:spcAft>
              <a:buNone/>
            </a:pPr>
            <a:r>
              <a:rPr lang="de-AT" b="1" dirty="0"/>
              <a:t>Welche Personen(gruppen) befragen? Welche konkreten Materialien in Untersuchung aufnehmen?</a:t>
            </a:r>
          </a:p>
          <a:p>
            <a:pPr>
              <a:lnSpc>
                <a:spcPct val="104000"/>
              </a:lnSpc>
              <a:spcAft>
                <a:spcPts val="1000"/>
              </a:spcAft>
            </a:pPr>
            <a:r>
              <a:rPr lang="de-AT" dirty="0"/>
              <a:t>Oftmals: Eingrenzung (Zeitraum, Ort, Gruppe, Materialtyp etc.)</a:t>
            </a:r>
          </a:p>
          <a:p>
            <a:pPr>
              <a:lnSpc>
                <a:spcPct val="104000"/>
              </a:lnSpc>
              <a:spcAft>
                <a:spcPts val="1000"/>
              </a:spcAft>
            </a:pPr>
            <a:r>
              <a:rPr lang="de-AT" b="1" dirty="0"/>
              <a:t>Quant. Forschungsstil:</a:t>
            </a:r>
          </a:p>
          <a:p>
            <a:pPr lvl="1">
              <a:lnSpc>
                <a:spcPct val="104000"/>
              </a:lnSpc>
              <a:spcAft>
                <a:spcPts val="1000"/>
              </a:spcAft>
            </a:pPr>
            <a:r>
              <a:rPr lang="de-AT" sz="2000" b="1" dirty="0"/>
              <a:t>Grundgesamtheit</a:t>
            </a:r>
            <a:r>
              <a:rPr lang="de-AT" sz="2000" dirty="0"/>
              <a:t> zur der eine Aussage getroffen werden soll</a:t>
            </a:r>
            <a:br>
              <a:rPr lang="de-AT" sz="2000" dirty="0"/>
            </a:br>
            <a:r>
              <a:rPr lang="de-AT" sz="2000" dirty="0">
                <a:solidFill>
                  <a:srgbClr val="E37823"/>
                </a:solidFill>
              </a:rPr>
              <a:t>→ meist jedoch keine Gesamterhebung möglich</a:t>
            </a:r>
          </a:p>
          <a:p>
            <a:pPr lvl="1">
              <a:lnSpc>
                <a:spcPct val="104000"/>
              </a:lnSpc>
              <a:spcAft>
                <a:spcPts val="1000"/>
              </a:spcAft>
            </a:pPr>
            <a:r>
              <a:rPr lang="de-AT" sz="2000" dirty="0"/>
              <a:t>Teilgesamtheit („</a:t>
            </a:r>
            <a:r>
              <a:rPr lang="de-AT" sz="2000" b="1" dirty="0"/>
              <a:t>Stichprobe</a:t>
            </a:r>
            <a:r>
              <a:rPr lang="de-AT" sz="2000" dirty="0"/>
              <a:t>“) für Erhebung &amp; Analyse auswählen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57294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7. Erhebung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>
              <a:spcAft>
                <a:spcPts val="600"/>
              </a:spcAft>
            </a:pPr>
            <a:r>
              <a:rPr lang="de-AT" b="1" dirty="0"/>
              <a:t>Untersuchungsgegenstände → Daten</a:t>
            </a:r>
          </a:p>
          <a:p>
            <a:pPr lvl="1">
              <a:spcAft>
                <a:spcPts val="600"/>
              </a:spcAft>
            </a:pPr>
            <a:r>
              <a:rPr lang="de-AT" sz="2400" b="1" dirty="0"/>
              <a:t>Pragmatische Einflüsse: </a:t>
            </a:r>
          </a:p>
          <a:p>
            <a:pPr lvl="2">
              <a:spcAft>
                <a:spcPts val="600"/>
              </a:spcAft>
            </a:pPr>
            <a:r>
              <a:rPr lang="de-AT" dirty="0"/>
              <a:t>Zeitliche, finanzielle  &amp; personelle Ressourcen</a:t>
            </a:r>
          </a:p>
          <a:p>
            <a:pPr lvl="1">
              <a:spcAft>
                <a:spcPts val="600"/>
              </a:spcAft>
            </a:pPr>
            <a:r>
              <a:rPr lang="de-AT" sz="2400" b="1" dirty="0"/>
              <a:t>5 Regeln der Erhebung:</a:t>
            </a:r>
          </a:p>
          <a:p>
            <a:pPr lvl="2">
              <a:spcAft>
                <a:spcPts val="600"/>
              </a:spcAft>
            </a:pPr>
            <a:r>
              <a:rPr lang="de-AT" b="1" dirty="0"/>
              <a:t>Sorgfalt</a:t>
            </a:r>
            <a:r>
              <a:rPr lang="de-AT" dirty="0"/>
              <a:t>: Dokumentation, Transkription etc.</a:t>
            </a:r>
          </a:p>
          <a:p>
            <a:pPr lvl="2">
              <a:spcAft>
                <a:spcPts val="600"/>
              </a:spcAft>
            </a:pPr>
            <a:r>
              <a:rPr lang="de-AT" b="1" dirty="0"/>
              <a:t>Kontextbezug</a:t>
            </a:r>
            <a:r>
              <a:rPr lang="de-AT" dirty="0"/>
              <a:t>: Dokumentation des Kontextes</a:t>
            </a:r>
          </a:p>
          <a:p>
            <a:pPr lvl="2">
              <a:spcAft>
                <a:spcPts val="600"/>
              </a:spcAft>
            </a:pPr>
            <a:r>
              <a:rPr lang="de-AT" b="1" dirty="0"/>
              <a:t>Dichte</a:t>
            </a:r>
            <a:r>
              <a:rPr lang="de-AT" dirty="0"/>
              <a:t>: Detailliertheit* der Beschreibung</a:t>
            </a:r>
          </a:p>
          <a:p>
            <a:pPr lvl="2">
              <a:spcAft>
                <a:spcPts val="600"/>
              </a:spcAft>
            </a:pPr>
            <a:r>
              <a:rPr lang="de-AT" b="1" dirty="0"/>
              <a:t>Ausschöpfung</a:t>
            </a:r>
            <a:r>
              <a:rPr lang="de-AT" dirty="0"/>
              <a:t>: Relevantes vollständig dokumentieren &amp; ordnen</a:t>
            </a:r>
          </a:p>
          <a:p>
            <a:pPr lvl="2">
              <a:spcAft>
                <a:spcPts val="600"/>
              </a:spcAft>
            </a:pPr>
            <a:r>
              <a:rPr lang="de-AT" b="1" dirty="0"/>
              <a:t>Reflexion</a:t>
            </a:r>
            <a:r>
              <a:rPr lang="de-AT" dirty="0"/>
              <a:t>: der eigenen Rolle </a:t>
            </a:r>
            <a:r>
              <a:rPr lang="de-AT" dirty="0">
                <a:solidFill>
                  <a:srgbClr val="E37823"/>
                </a:solidFill>
              </a:rPr>
              <a:t>→ Einfluss Erhebungsziel auf Daten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5742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>
            <a:spLocks/>
          </p:cNvSpPr>
          <p:nvPr/>
        </p:nvSpPr>
        <p:spPr>
          <a:xfrm>
            <a:off x="5468105" y="6635215"/>
            <a:ext cx="3671367" cy="21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(Überarbeitung von: Reuber &amp; Pfaffenbach 2005:21)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Inhalte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1371325"/>
            <a:ext cx="8766175" cy="46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117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8. Datenaufbereitung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spcAft>
                <a:spcPts val="400"/>
              </a:spcAft>
              <a:buNone/>
            </a:pPr>
            <a:r>
              <a:rPr lang="de-AT" b="1" dirty="0"/>
              <a:t>Daten = Material das (soziale) Sachverhalte repräsentiert</a:t>
            </a:r>
          </a:p>
          <a:p>
            <a:pPr>
              <a:spcAft>
                <a:spcPts val="400"/>
              </a:spcAft>
            </a:pPr>
            <a:r>
              <a:rPr lang="de-AT" dirty="0"/>
              <a:t>Meist nicht direkt analysierbar:</a:t>
            </a:r>
          </a:p>
          <a:p>
            <a:pPr lvl="1">
              <a:spcAft>
                <a:spcPts val="400"/>
              </a:spcAft>
            </a:pPr>
            <a:r>
              <a:rPr lang="de-AT" sz="2000" dirty="0"/>
              <a:t>„das“ Interview, „der“ Fragebogen</a:t>
            </a:r>
          </a:p>
          <a:p>
            <a:pPr lvl="1">
              <a:spcAft>
                <a:spcPts val="400"/>
              </a:spcAft>
            </a:pPr>
            <a:endParaRPr lang="de-AT" sz="800" dirty="0"/>
          </a:p>
          <a:p>
            <a:pPr>
              <a:spcAft>
                <a:spcPts val="400"/>
              </a:spcAft>
            </a:pPr>
            <a:r>
              <a:rPr lang="de-AT" b="1" dirty="0"/>
              <a:t>Quant. Forschungsstil:</a:t>
            </a:r>
          </a:p>
          <a:p>
            <a:pPr lvl="1">
              <a:spcAft>
                <a:spcPts val="400"/>
              </a:spcAft>
            </a:pPr>
            <a:r>
              <a:rPr lang="de-AT" sz="2000" dirty="0"/>
              <a:t>Codierung (der Antwort-Items)</a:t>
            </a:r>
          </a:p>
          <a:p>
            <a:pPr lvl="1">
              <a:spcAft>
                <a:spcPts val="400"/>
              </a:spcAft>
            </a:pPr>
            <a:r>
              <a:rPr lang="de-AT" sz="2000" dirty="0"/>
              <a:t>Digitalisierung</a:t>
            </a:r>
          </a:p>
          <a:p>
            <a:pPr lvl="1">
              <a:spcAft>
                <a:spcPts val="400"/>
              </a:spcAft>
            </a:pPr>
            <a:r>
              <a:rPr lang="de-AT" sz="2000" dirty="0"/>
              <a:t>Fehlerkontrolle, -bereinigung &amp; </a:t>
            </a:r>
            <a:br>
              <a:rPr lang="de-AT" sz="2000" dirty="0"/>
            </a:br>
            <a:r>
              <a:rPr lang="de-AT" sz="2000" dirty="0"/>
              <a:t>-kennzeichnung</a:t>
            </a:r>
          </a:p>
          <a:p>
            <a:pPr lvl="1">
              <a:spcAft>
                <a:spcPts val="400"/>
              </a:spcAft>
            </a:pPr>
            <a:r>
              <a:rPr lang="de-AT" sz="2000" dirty="0"/>
              <a:t>Recodieren, Indexbildung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559">
            <a:off x="4878122" y="2708304"/>
            <a:ext cx="3909755" cy="560324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66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9 &amp; 10: Analyse &amp; Interpretation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sz="2000" b="1" dirty="0"/>
              <a:t>Analyse </a:t>
            </a:r>
            <a:r>
              <a:rPr lang="de-AT" sz="2000" dirty="0"/>
              <a:t>= interpretierendes Auswerten &amp; </a:t>
            </a:r>
            <a:br>
              <a:rPr lang="de-AT" sz="2000" dirty="0"/>
            </a:br>
            <a:r>
              <a:rPr lang="de-AT" sz="2000" dirty="0"/>
              <a:t>Ordnen von Daten für eine Fragestellung</a:t>
            </a:r>
          </a:p>
          <a:p>
            <a:endParaRPr lang="de-AT" sz="1200" b="1" dirty="0"/>
          </a:p>
          <a:p>
            <a:r>
              <a:rPr lang="de-AT" sz="2000" b="1" dirty="0"/>
              <a:t>Aufwand:</a:t>
            </a:r>
          </a:p>
          <a:p>
            <a:pPr lvl="1"/>
            <a:r>
              <a:rPr lang="de-AT" sz="2000" dirty="0"/>
              <a:t>Quant. Forschungsstil: weniger in der Analyse</a:t>
            </a:r>
            <a:br>
              <a:rPr lang="de-AT" sz="2000" dirty="0"/>
            </a:br>
            <a:r>
              <a:rPr lang="de-AT" sz="2000" dirty="0"/>
              <a:t>als in Instrumentenerstellung</a:t>
            </a:r>
          </a:p>
          <a:p>
            <a:endParaRPr lang="de-AT" sz="1200" b="1" dirty="0"/>
          </a:p>
          <a:p>
            <a:r>
              <a:rPr lang="de-AT" sz="2000" b="1" dirty="0"/>
              <a:t>Typ. Ablauf:</a:t>
            </a:r>
          </a:p>
          <a:p>
            <a:pPr lvl="1"/>
            <a:r>
              <a:rPr lang="de-AT" sz="2000" dirty="0"/>
              <a:t>Ordnung &amp; Beschreibung des Untersuchten</a:t>
            </a:r>
          </a:p>
          <a:p>
            <a:pPr lvl="1"/>
            <a:r>
              <a:rPr lang="de-AT" sz="2000" dirty="0"/>
              <a:t>Vergleich zwischen </a:t>
            </a:r>
          </a:p>
          <a:p>
            <a:pPr lvl="2"/>
            <a:r>
              <a:rPr lang="de-AT" sz="1600" dirty="0"/>
              <a:t>Teilen des Untersuchten</a:t>
            </a:r>
          </a:p>
          <a:p>
            <a:pPr lvl="2"/>
            <a:r>
              <a:rPr lang="de-AT" sz="1600" dirty="0"/>
              <a:t>(Von Teilen) des Untersuchten mit Theorien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1C4795-C023-4F22-9E59-7EC1D52B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412" y="2132856"/>
            <a:ext cx="4102596" cy="329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2166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11. Ergebnispräsentation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b="1" dirty="0"/>
              <a:t>Art der Darstellung &amp; Ausführlichkeit:</a:t>
            </a:r>
          </a:p>
          <a:p>
            <a:pPr lvl="1"/>
            <a:r>
              <a:rPr lang="de-AT" sz="2400" dirty="0"/>
              <a:t>Abh. Vom Zielpublikum:</a:t>
            </a:r>
          </a:p>
          <a:p>
            <a:pPr lvl="2"/>
            <a:r>
              <a:rPr lang="de-AT" dirty="0"/>
              <a:t>Sprache (Fachvokabular etc.), Komplexität &amp; </a:t>
            </a:r>
            <a:br>
              <a:rPr lang="de-AT" dirty="0"/>
            </a:br>
            <a:r>
              <a:rPr lang="de-AT" dirty="0"/>
              <a:t>Elemente der Textgliederung etc.</a:t>
            </a:r>
          </a:p>
          <a:p>
            <a:pPr lvl="1"/>
            <a:r>
              <a:rPr lang="de-AT" sz="2400" b="1" dirty="0"/>
              <a:t>Wiss. Bericht:</a:t>
            </a:r>
          </a:p>
          <a:p>
            <a:pPr lvl="2"/>
            <a:r>
              <a:rPr lang="de-AT" dirty="0"/>
              <a:t>Motivation (Zweck &amp; Fokus)</a:t>
            </a:r>
          </a:p>
          <a:p>
            <a:pPr lvl="2"/>
            <a:r>
              <a:rPr lang="de-AT" dirty="0"/>
              <a:t>Theoret. Fundierung</a:t>
            </a:r>
          </a:p>
          <a:p>
            <a:pPr lvl="2"/>
            <a:r>
              <a:rPr lang="de-AT" dirty="0"/>
              <a:t>Forschungsfrage</a:t>
            </a:r>
          </a:p>
          <a:p>
            <a:pPr lvl="2"/>
            <a:r>
              <a:rPr lang="de-AT" dirty="0"/>
              <a:t>Art der Datengewinnung &amp; Auswertemethoden</a:t>
            </a:r>
          </a:p>
          <a:p>
            <a:pPr lvl="2"/>
            <a:r>
              <a:rPr lang="de-AT" dirty="0"/>
              <a:t>Ergebnisse (übersichtlich in Zusammenfassung)</a:t>
            </a:r>
          </a:p>
          <a:p>
            <a:pPr lvl="1"/>
            <a:r>
              <a:rPr lang="de-AT" sz="2400" b="1" dirty="0"/>
              <a:t>Transparenz:</a:t>
            </a:r>
          </a:p>
          <a:p>
            <a:pPr lvl="2"/>
            <a:r>
              <a:rPr lang="de-AT" dirty="0"/>
              <a:t>Hinweise auf Probleme im Forschungsprozess, Widersprüchlichkeiten etc.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afik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2552">
            <a:off x="6375047" y="1181071"/>
            <a:ext cx="2249305" cy="315001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54000" dist="107763" dir="2699994" algn="tl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90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Bestandteile eines Forschungsplans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427984" y="6536790"/>
            <a:ext cx="3887391" cy="215444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9" name="Freihandform 8"/>
          <p:cNvSpPr/>
          <p:nvPr/>
        </p:nvSpPr>
        <p:spPr>
          <a:xfrm>
            <a:off x="4588701" y="1295170"/>
            <a:ext cx="4663819" cy="354769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1. Themenwahl &amp; Formulierung Forschungsfrage</a:t>
            </a:r>
          </a:p>
        </p:txBody>
      </p:sp>
      <p:sp>
        <p:nvSpPr>
          <p:cNvPr id="10" name="Ellipse 9"/>
          <p:cNvSpPr/>
          <p:nvPr/>
        </p:nvSpPr>
        <p:spPr>
          <a:xfrm>
            <a:off x="4411318" y="1295171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ihandform 10"/>
          <p:cNvSpPr/>
          <p:nvPr/>
        </p:nvSpPr>
        <p:spPr>
          <a:xfrm>
            <a:off x="4588701" y="1755838"/>
            <a:ext cx="4663819" cy="354769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49531" rIns="92456" bIns="4953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300" b="1" kern="1200" dirty="0"/>
              <a:t>2. Auseinandersetzung mit Theorie &amp; Operationalisierung</a:t>
            </a:r>
          </a:p>
        </p:txBody>
      </p:sp>
      <p:sp>
        <p:nvSpPr>
          <p:cNvPr id="12" name="Ellipse 11"/>
          <p:cNvSpPr/>
          <p:nvPr/>
        </p:nvSpPr>
        <p:spPr>
          <a:xfrm>
            <a:off x="4411318" y="1755839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ihandform 12"/>
          <p:cNvSpPr/>
          <p:nvPr/>
        </p:nvSpPr>
        <p:spPr>
          <a:xfrm>
            <a:off x="4588701" y="2216506"/>
            <a:ext cx="4663819" cy="354769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3. Formulierung Untersuchungsziele</a:t>
            </a:r>
          </a:p>
        </p:txBody>
      </p:sp>
      <p:sp>
        <p:nvSpPr>
          <p:cNvPr id="14" name="Ellipse 13"/>
          <p:cNvSpPr/>
          <p:nvPr/>
        </p:nvSpPr>
        <p:spPr>
          <a:xfrm>
            <a:off x="4411318" y="2216507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ihandform 14"/>
          <p:cNvSpPr/>
          <p:nvPr/>
        </p:nvSpPr>
        <p:spPr>
          <a:xfrm>
            <a:off x="4588701" y="2677174"/>
            <a:ext cx="4663819" cy="354769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4. Auswahl Untersuchungsgegenstände</a:t>
            </a:r>
          </a:p>
        </p:txBody>
      </p:sp>
      <p:sp>
        <p:nvSpPr>
          <p:cNvPr id="16" name="Ellipse 15"/>
          <p:cNvSpPr/>
          <p:nvPr/>
        </p:nvSpPr>
        <p:spPr>
          <a:xfrm>
            <a:off x="4411318" y="2677175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ihandform 16"/>
          <p:cNvSpPr/>
          <p:nvPr/>
        </p:nvSpPr>
        <p:spPr>
          <a:xfrm>
            <a:off x="4499993" y="3137843"/>
            <a:ext cx="4752528" cy="354767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0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dirty="0"/>
              <a:t>5. </a:t>
            </a:r>
            <a:r>
              <a:rPr lang="de-AT" sz="1400" b="1" kern="1200" dirty="0"/>
              <a:t>Auswahl Erhebungsinstrumente  &amp; Analyseverfahren</a:t>
            </a:r>
          </a:p>
        </p:txBody>
      </p:sp>
      <p:sp>
        <p:nvSpPr>
          <p:cNvPr id="18" name="Ellipse 17"/>
          <p:cNvSpPr/>
          <p:nvPr/>
        </p:nvSpPr>
        <p:spPr>
          <a:xfrm>
            <a:off x="4411318" y="3137843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ihandform 18"/>
          <p:cNvSpPr/>
          <p:nvPr/>
        </p:nvSpPr>
        <p:spPr>
          <a:xfrm>
            <a:off x="4588701" y="3598510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6. Sampling</a:t>
            </a:r>
          </a:p>
        </p:txBody>
      </p:sp>
      <p:sp>
        <p:nvSpPr>
          <p:cNvPr id="20" name="Ellipse 19"/>
          <p:cNvSpPr/>
          <p:nvPr/>
        </p:nvSpPr>
        <p:spPr>
          <a:xfrm>
            <a:off x="4411318" y="3598511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ihandform 20"/>
          <p:cNvSpPr/>
          <p:nvPr/>
        </p:nvSpPr>
        <p:spPr>
          <a:xfrm>
            <a:off x="4588701" y="4059178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7. Erhebung</a:t>
            </a:r>
          </a:p>
        </p:txBody>
      </p:sp>
      <p:sp>
        <p:nvSpPr>
          <p:cNvPr id="22" name="Ellipse 21"/>
          <p:cNvSpPr/>
          <p:nvPr/>
        </p:nvSpPr>
        <p:spPr>
          <a:xfrm>
            <a:off x="4411318" y="4059179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ihandform 22"/>
          <p:cNvSpPr/>
          <p:nvPr/>
        </p:nvSpPr>
        <p:spPr>
          <a:xfrm>
            <a:off x="4588701" y="4519846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8. Datenaufbereitung</a:t>
            </a:r>
          </a:p>
        </p:txBody>
      </p:sp>
      <p:sp>
        <p:nvSpPr>
          <p:cNvPr id="24" name="Ellipse 23"/>
          <p:cNvSpPr/>
          <p:nvPr/>
        </p:nvSpPr>
        <p:spPr>
          <a:xfrm>
            <a:off x="4411318" y="4519847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ihandform 24"/>
          <p:cNvSpPr/>
          <p:nvPr/>
        </p:nvSpPr>
        <p:spPr>
          <a:xfrm>
            <a:off x="4588701" y="4980514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9. Analyse</a:t>
            </a:r>
          </a:p>
        </p:txBody>
      </p:sp>
      <p:sp>
        <p:nvSpPr>
          <p:cNvPr id="26" name="Ellipse 25"/>
          <p:cNvSpPr/>
          <p:nvPr/>
        </p:nvSpPr>
        <p:spPr>
          <a:xfrm>
            <a:off x="4411318" y="4980515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ihandform 26"/>
          <p:cNvSpPr/>
          <p:nvPr/>
        </p:nvSpPr>
        <p:spPr>
          <a:xfrm>
            <a:off x="4588701" y="5441182"/>
            <a:ext cx="4663819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8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10. Interpretation</a:t>
            </a:r>
          </a:p>
        </p:txBody>
      </p:sp>
      <p:sp>
        <p:nvSpPr>
          <p:cNvPr id="28" name="Ellipse 27"/>
          <p:cNvSpPr/>
          <p:nvPr/>
        </p:nvSpPr>
        <p:spPr>
          <a:xfrm>
            <a:off x="4411318" y="5441183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ihandform 28"/>
          <p:cNvSpPr/>
          <p:nvPr/>
        </p:nvSpPr>
        <p:spPr>
          <a:xfrm>
            <a:off x="4588701" y="5901850"/>
            <a:ext cx="4663820" cy="354768"/>
          </a:xfrm>
          <a:custGeom>
            <a:avLst/>
            <a:gdLst>
              <a:gd name="connsiteX0" fmla="*/ 0 w 4357349"/>
              <a:gd name="connsiteY0" fmla="*/ 0 h 354767"/>
              <a:gd name="connsiteX1" fmla="*/ 4179966 w 4357349"/>
              <a:gd name="connsiteY1" fmla="*/ 0 h 354767"/>
              <a:gd name="connsiteX2" fmla="*/ 4357349 w 4357349"/>
              <a:gd name="connsiteY2" fmla="*/ 177384 h 354767"/>
              <a:gd name="connsiteX3" fmla="*/ 4179966 w 4357349"/>
              <a:gd name="connsiteY3" fmla="*/ 354767 h 354767"/>
              <a:gd name="connsiteX4" fmla="*/ 0 w 4357349"/>
              <a:gd name="connsiteY4" fmla="*/ 354767 h 354767"/>
              <a:gd name="connsiteX5" fmla="*/ 0 w 4357349"/>
              <a:gd name="connsiteY5" fmla="*/ 0 h 35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7349" h="354767">
                <a:moveTo>
                  <a:pt x="4357349" y="354766"/>
                </a:moveTo>
                <a:lnTo>
                  <a:pt x="177383" y="354766"/>
                </a:lnTo>
                <a:lnTo>
                  <a:pt x="0" y="177383"/>
                </a:lnTo>
                <a:lnTo>
                  <a:pt x="177383" y="1"/>
                </a:lnTo>
                <a:lnTo>
                  <a:pt x="4357349" y="1"/>
                </a:lnTo>
                <a:lnTo>
                  <a:pt x="4357349" y="354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135" tIns="53341" rIns="99569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1400" b="1" kern="1200" dirty="0"/>
              <a:t>11. Dokumentation &amp; Ergebnispräsentation</a:t>
            </a:r>
          </a:p>
        </p:txBody>
      </p:sp>
      <p:sp>
        <p:nvSpPr>
          <p:cNvPr id="30" name="Ellipse 29"/>
          <p:cNvSpPr/>
          <p:nvPr/>
        </p:nvSpPr>
        <p:spPr>
          <a:xfrm>
            <a:off x="4411318" y="5901851"/>
            <a:ext cx="354767" cy="3547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2" name="Gewinkelte Verbindung 31"/>
          <p:cNvCxnSpPr>
            <a:stCxn id="28" idx="2"/>
            <a:endCxn id="20" idx="2"/>
          </p:cNvCxnSpPr>
          <p:nvPr/>
        </p:nvCxnSpPr>
        <p:spPr>
          <a:xfrm rot="10800000">
            <a:off x="4411318" y="3775895"/>
            <a:ext cx="12700" cy="1842672"/>
          </a:xfrm>
          <a:prstGeom prst="bentConnector3">
            <a:avLst>
              <a:gd name="adj1" fmla="val 2850000"/>
            </a:avLst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 Verbindung 33"/>
          <p:cNvCxnSpPr>
            <a:stCxn id="28" idx="2"/>
            <a:endCxn id="35" idx="1"/>
          </p:cNvCxnSpPr>
          <p:nvPr/>
        </p:nvCxnSpPr>
        <p:spPr>
          <a:xfrm rot="10800000">
            <a:off x="3965124" y="2375291"/>
            <a:ext cx="446195" cy="3243277"/>
          </a:xfrm>
          <a:prstGeom prst="bentConnector3">
            <a:avLst>
              <a:gd name="adj1" fmla="val 255123"/>
            </a:avLst>
          </a:prstGeom>
          <a:ln w="38100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Geschweifte Klammer links 34"/>
          <p:cNvSpPr/>
          <p:nvPr/>
        </p:nvSpPr>
        <p:spPr>
          <a:xfrm>
            <a:off x="3965123" y="1295170"/>
            <a:ext cx="360763" cy="2160240"/>
          </a:xfrm>
          <a:prstGeom prst="leftBrace">
            <a:avLst>
              <a:gd name="adj1" fmla="val 57617"/>
              <a:gd name="adj2" fmla="val 50000"/>
            </a:avLst>
          </a:prstGeom>
          <a:ln w="38100"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0" name="Runde Klammer links 39"/>
          <p:cNvSpPr/>
          <p:nvPr/>
        </p:nvSpPr>
        <p:spPr>
          <a:xfrm>
            <a:off x="2483768" y="1268760"/>
            <a:ext cx="360040" cy="4961447"/>
          </a:xfrm>
          <a:prstGeom prst="leftBracket">
            <a:avLst>
              <a:gd name="adj" fmla="val 91314"/>
            </a:avLst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43" name="Gerade Verbindung mit Pfeil 42"/>
          <p:cNvCxnSpPr>
            <a:endCxn id="22" idx="2"/>
          </p:cNvCxnSpPr>
          <p:nvPr/>
        </p:nvCxnSpPr>
        <p:spPr>
          <a:xfrm>
            <a:off x="4050554" y="4236562"/>
            <a:ext cx="360764" cy="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 rot="16200000">
            <a:off x="2977438" y="4545450"/>
            <a:ext cx="185384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1300" b="1" dirty="0">
                <a:latin typeface="+mn-lt"/>
              </a:rPr>
              <a:t>weitere Daten erfassen</a:t>
            </a:r>
          </a:p>
        </p:txBody>
      </p:sp>
      <p:sp>
        <p:nvSpPr>
          <p:cNvPr id="45" name="Textfeld 44"/>
          <p:cNvSpPr txBox="1"/>
          <p:nvPr/>
        </p:nvSpPr>
        <p:spPr>
          <a:xfrm rot="16200000">
            <a:off x="1411154" y="3760007"/>
            <a:ext cx="322467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1300" b="1" dirty="0">
                <a:latin typeface="+mn-lt"/>
                <a:sym typeface="Webdings"/>
              </a:rPr>
              <a:t></a:t>
            </a:r>
            <a:r>
              <a:rPr lang="de-AT" sz="1300" b="1" dirty="0">
                <a:latin typeface="+mn-lt"/>
              </a:rPr>
              <a:t>strukturelle Veränderung</a:t>
            </a:r>
            <a:br>
              <a:rPr lang="de-AT" sz="1300" b="1" dirty="0">
                <a:latin typeface="+mn-lt"/>
              </a:rPr>
            </a:br>
            <a:r>
              <a:rPr lang="de-AT" sz="1300" b="1" dirty="0">
                <a:latin typeface="+mn-lt"/>
              </a:rPr>
              <a:t>Forschungsplan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395536" y="3080130"/>
            <a:ext cx="2016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de-AT" sz="1500" b="1" dirty="0">
                <a:latin typeface="+mn-lt"/>
              </a:rPr>
              <a:t>Dokumentation &amp; Reflexion des Forschungsprozesses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de-AT" sz="1500" b="1" dirty="0">
                <a:latin typeface="+mn-lt"/>
              </a:rPr>
              <a:t>Einhaltung von Gütekriterien</a:t>
            </a:r>
          </a:p>
        </p:txBody>
      </p:sp>
    </p:spTree>
    <p:extLst>
      <p:ext uri="{BB962C8B-B14F-4D97-AF65-F5344CB8AC3E}">
        <p14:creationId xmlns:p14="http://schemas.microsoft.com/office/powerpoint/2010/main" val="15098664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@Home1: Der Forschungsplanung auf der Spur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AT" b="1" dirty="0"/>
              <a:t>Rekonstruieren Sie den Forschungsplan:</a:t>
            </a:r>
          </a:p>
          <a:p>
            <a:pPr>
              <a:spcAft>
                <a:spcPts val="600"/>
              </a:spcAft>
            </a:pPr>
            <a:r>
              <a:rPr lang="de-AT" dirty="0"/>
              <a:t>Je Gruppe: 1 Paper (→ siehe OLAT)</a:t>
            </a:r>
          </a:p>
          <a:p>
            <a:pPr>
              <a:spcAft>
                <a:spcPts val="600"/>
              </a:spcAft>
            </a:pPr>
            <a:r>
              <a:rPr lang="de-AT" dirty="0"/>
              <a:t>Beschreibung des Papers (max. 0,5 A4)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dirty="0"/>
              <a:t>Beschreibung der einzelnen Bestandteile </a:t>
            </a:r>
            <a:br>
              <a:rPr lang="de-AT" dirty="0"/>
            </a:br>
            <a:r>
              <a:rPr lang="de-AT" dirty="0"/>
              <a:t>des Forschungsplans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dirty="0"/>
              <a:t>@Analyse &amp; Interpretation: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de-AT" dirty="0"/>
              <a:t>Wie überzeugend werden die Ergebnisse</a:t>
            </a:r>
            <a:br>
              <a:rPr lang="de-AT" dirty="0"/>
            </a:br>
            <a:r>
              <a:rPr lang="de-AT" dirty="0"/>
              <a:t>der Analyse aus Ihrer Sicht dargestellt?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AT" b="1" dirty="0">
                <a:solidFill>
                  <a:srgbClr val="E37823"/>
                </a:solidFill>
              </a:rPr>
              <a:t>→ bis: 01.04.19 12.00 @ OLAT (A4 PDF only)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42" y="1916832"/>
            <a:ext cx="2805294" cy="307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596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748464" cy="457200"/>
          </a:xfrm>
        </p:spPr>
        <p:txBody>
          <a:bodyPr>
            <a:normAutofit fontScale="90000"/>
          </a:bodyPr>
          <a:lstStyle/>
          <a:p>
            <a:r>
              <a:rPr lang="de-AT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564404" y="908720"/>
            <a:ext cx="4051704" cy="2880320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b="1" dirty="0"/>
              <a:t>Messen &amp; Skalen</a:t>
            </a:r>
          </a:p>
          <a:p>
            <a:pPr>
              <a:spcBef>
                <a:spcPts val="1200"/>
              </a:spcBef>
            </a:pPr>
            <a:r>
              <a:rPr lang="de-AT" b="1" dirty="0"/>
              <a:t>Überblick auf quant. Daten</a:t>
            </a:r>
          </a:p>
          <a:p>
            <a:pPr>
              <a:spcBef>
                <a:spcPts val="1200"/>
              </a:spcBef>
            </a:pPr>
            <a:r>
              <a:rPr lang="de-AT" b="1" dirty="0"/>
              <a:t>Einstieg Primärdatengewinnung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b="1" dirty="0">
                <a:solidFill>
                  <a:srgbClr val="E37823"/>
                </a:solidFill>
              </a:rPr>
              <a:t>→ ScreenTalks EH 2.1 &amp; 2.2</a:t>
            </a:r>
          </a:p>
        </p:txBody>
      </p:sp>
      <p:sp>
        <p:nvSpPr>
          <p:cNvPr id="4" name="Textplatzhalter 3" descr="Marco Verch, Flickr, CC BY 2.0">
            <a:hlinkClick r:id="rId3"/>
          </p:cNvPr>
          <p:cNvSpPr>
            <a:spLocks noGrp="1"/>
          </p:cNvSpPr>
          <p:nvPr>
            <p:ph type="body" sz="quarter" idx="12"/>
          </p:nvPr>
        </p:nvSpPr>
        <p:spPr>
          <a:xfrm>
            <a:off x="1907705" y="6654396"/>
            <a:ext cx="5400600" cy="215444"/>
          </a:xfrm>
        </p:spPr>
        <p:txBody>
          <a:bodyPr/>
          <a:lstStyle/>
          <a:p>
            <a:r>
              <a:rPr lang="en-US" dirty="0"/>
              <a:t>(Marco Verch, Flickr, CC BY 2.0)</a:t>
            </a:r>
            <a:endParaRPr lang="de-AT" dirty="0"/>
          </a:p>
        </p:txBody>
      </p:sp>
      <p:pic>
        <p:nvPicPr>
          <p:cNvPr id="6" name="Grafik 5" descr="Marco Verch, Flickr, CC BY 2.0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8567" b="9542"/>
          <a:stretch/>
        </p:blipFill>
        <p:spPr>
          <a:xfrm>
            <a:off x="2284865" y="3670118"/>
            <a:ext cx="4610783" cy="24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Rulez of the Game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6571984" cy="4968552"/>
          </a:xfrm>
        </p:spPr>
        <p:txBody>
          <a:bodyPr anchor="ctr"/>
          <a:lstStyle/>
          <a:p>
            <a:pPr lvl="0" algn="l">
              <a:spcBef>
                <a:spcPts val="600"/>
              </a:spcBef>
              <a:spcAft>
                <a:spcPts val="1000"/>
              </a:spcAft>
              <a:tabLst>
                <a:tab pos="541338" algn="l"/>
              </a:tabLst>
            </a:pPr>
            <a:r>
              <a:rPr lang="de-DE" dirty="0"/>
              <a:t>VU mit </a:t>
            </a:r>
            <a:r>
              <a:rPr lang="de-DE" b="1" dirty="0"/>
              <a:t>Anwesenheitspflicht</a:t>
            </a:r>
          </a:p>
          <a:p>
            <a:pPr lvl="0" algn="l">
              <a:spcBef>
                <a:spcPts val="600"/>
              </a:spcBef>
              <a:spcAft>
                <a:spcPts val="1000"/>
              </a:spcAft>
              <a:tabLst>
                <a:tab pos="541338" algn="l"/>
              </a:tabLst>
            </a:pPr>
            <a:r>
              <a:rPr lang="de-DE" dirty="0"/>
              <a:t>Bitte beachten Sie die Inhalte der UE </a:t>
            </a:r>
            <a:br>
              <a:rPr lang="de-DE" dirty="0"/>
            </a:br>
            <a:r>
              <a:rPr lang="de-DE" dirty="0"/>
              <a:t>„Einführung in das wissenschaftliche Arbeiten “!</a:t>
            </a:r>
          </a:p>
          <a:p>
            <a:pPr algn="l">
              <a:spcBef>
                <a:spcPts val="600"/>
              </a:spcBef>
              <a:spcAft>
                <a:spcPts val="1000"/>
              </a:spcAft>
              <a:tabLst>
                <a:tab pos="541338" algn="l"/>
              </a:tabLst>
            </a:pPr>
            <a:r>
              <a:rPr lang="de-DE" b="1" dirty="0"/>
              <a:t>Selber lesen </a:t>
            </a:r>
            <a:r>
              <a:rPr lang="de-DE" dirty="0"/>
              <a:t>macht satt!</a:t>
            </a:r>
          </a:p>
          <a:p>
            <a:pPr>
              <a:spcAft>
                <a:spcPts val="1000"/>
              </a:spcAft>
              <a:tabLst>
                <a:tab pos="541338" algn="l"/>
              </a:tabLst>
            </a:pPr>
            <a:r>
              <a:rPr lang="de-DE" b="1" dirty="0">
                <a:cs typeface="Calibri"/>
              </a:rPr>
              <a:t>Deadlines sind Deadlines sind Deadlines …</a:t>
            </a:r>
            <a:endParaRPr lang="de-DE" dirty="0"/>
          </a:p>
          <a:p>
            <a:pPr algn="l">
              <a:spcBef>
                <a:spcPts val="600"/>
              </a:spcBef>
              <a:spcAft>
                <a:spcPts val="1000"/>
              </a:spcAft>
              <a:tabLst>
                <a:tab pos="541338" algn="l"/>
              </a:tabLst>
            </a:pPr>
            <a:r>
              <a:rPr lang="de-DE" b="1" dirty="0"/>
              <a:t>→ „Kane G´schichtln“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171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Übungsteil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DE" b="1" dirty="0"/>
              <a:t>Übungen:</a:t>
            </a:r>
          </a:p>
          <a:p>
            <a:pPr lvl="1"/>
            <a:r>
              <a:rPr lang="de-DE" dirty="0"/>
              <a:t>In 2er Gruppen</a:t>
            </a:r>
          </a:p>
          <a:p>
            <a:pPr lvl="1"/>
            <a:r>
              <a:rPr lang="de-DE" dirty="0"/>
              <a:t>Jeweils min. 4</a:t>
            </a:r>
          </a:p>
          <a:p>
            <a:pPr lvl="1"/>
            <a:r>
              <a:rPr lang="de-DE" dirty="0"/>
              <a:t>Schriftl. Ausarbeitung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Bewertungskriterien:</a:t>
            </a:r>
          </a:p>
          <a:p>
            <a:pPr lvl="1"/>
            <a:r>
              <a:rPr lang="de-AT" dirty="0"/>
              <a:t>Übungsarbeiten:	65%</a:t>
            </a:r>
          </a:p>
          <a:p>
            <a:pPr lvl="1"/>
            <a:r>
              <a:rPr lang="de-AT" dirty="0"/>
              <a:t>Mitarbeit:			35%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63" y="1844824"/>
            <a:ext cx="4831925" cy="389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03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Überblick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de-AT" b="1" dirty="0"/>
              <a:t>Von den „guten“ Methoden</a:t>
            </a:r>
          </a:p>
          <a:p>
            <a:pPr>
              <a:lnSpc>
                <a:spcPct val="150000"/>
              </a:lnSpc>
            </a:pPr>
            <a:r>
              <a:rPr lang="de-AT" b="1" dirty="0"/>
              <a:t>Mögliche Forschungsprozesse</a:t>
            </a:r>
          </a:p>
          <a:p>
            <a:pPr>
              <a:lnSpc>
                <a:spcPct val="150000"/>
              </a:lnSpc>
            </a:pPr>
            <a:r>
              <a:rPr lang="de-AT" b="1" dirty="0"/>
              <a:t>Das Forschungsdesign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1"/>
          <a:stretch/>
        </p:blipFill>
        <p:spPr bwMode="auto">
          <a:xfrm>
            <a:off x="4932040" y="2087813"/>
            <a:ext cx="4762500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30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Antwort auf die „Geography of the Armchair“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7292064" cy="4968552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Empirisch fundierte, geographische Erkenntnis-gewinnung zu gesellschaftlichen bzw. sozialökolog. Zuständen und/oder Prozessen</a:t>
            </a:r>
          </a:p>
          <a:p>
            <a:endParaRPr lang="de-AT" dirty="0"/>
          </a:p>
          <a:p>
            <a:r>
              <a:rPr lang="de-AT" b="1" dirty="0"/>
              <a:t>Das „offensichtliche“ Ziel:</a:t>
            </a:r>
            <a:br>
              <a:rPr lang="de-AT" dirty="0"/>
            </a:br>
            <a:r>
              <a:rPr lang="de-AT" dirty="0"/>
              <a:t>mittels systematischer, methodisch kontrollierter Untersuchungen Daten über Mensch-Umwelt-Interaktionen erheben, sammeln, ordnen, verarbeiten, untersuchen &amp; deuten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Picture 4" descr="http://images.designtrends.com/wp-content/uploads/2016/03/01103219/Blue-ArmChair-Desig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72816"/>
            <a:ext cx="1109990" cy="11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88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  <a:effectLst/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2647</Words>
  <Application>Microsoft Office PowerPoint</Application>
  <PresentationFormat>Bildschirmpräsentation (4:3)</PresentationFormat>
  <Paragraphs>460</Paragraphs>
  <Slides>55</Slides>
  <Notes>55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2" baseType="lpstr">
      <vt:lpstr>ＭＳ Ｐゴシック</vt:lpstr>
      <vt:lpstr>Arial</vt:lpstr>
      <vt:lpstr>Calibri</vt:lpstr>
      <vt:lpstr>Symbol</vt:lpstr>
      <vt:lpstr>Webdings</vt:lpstr>
      <vt:lpstr>Wingdings</vt:lpstr>
      <vt:lpstr>Office-Design</vt:lpstr>
      <vt:lpstr>Intro</vt:lpstr>
      <vt:lpstr>Intro</vt:lpstr>
      <vt:lpstr>Warum und wozu sozialwiss. Methoden?</vt:lpstr>
      <vt:lpstr>Ziele</vt:lpstr>
      <vt:lpstr>Inhalte</vt:lpstr>
      <vt:lpstr>Rulez of the Game</vt:lpstr>
      <vt:lpstr>Der Übungsteil</vt:lpstr>
      <vt:lpstr>Überblick</vt:lpstr>
      <vt:lpstr>Die Antwort auf die „Geography of the Armchair“</vt:lpstr>
      <vt:lpstr>Exkurs zum „bedeutsameren“ Ziel</vt:lpstr>
      <vt:lpstr>Was ist jetzt aber die „passende“ Methode?</vt:lpstr>
      <vt:lpstr>Welche Methoden gibt es überhaupt - eine Auswahl:</vt:lpstr>
      <vt:lpstr>Viele Methoden = bessere Forschung, oder?</vt:lpstr>
      <vt:lpstr>(K)Eine Frage des Geschmacks: Forschungsperspektive und -stil</vt:lpstr>
      <vt:lpstr>Ein* wiss. Forschungszyklus</vt:lpstr>
      <vt:lpstr>Warum beim wiss. Forschungszyklus beginnen?</vt:lpstr>
      <vt:lpstr>Die explorative Untersuchung</vt:lpstr>
      <vt:lpstr>Wie kommt man jetzt zum empirischen Forschen?</vt:lpstr>
      <vt:lpstr>Formen der Exploration</vt:lpstr>
      <vt:lpstr>Die explorative Untersuchung mit Datenerhebung </vt:lpstr>
      <vt:lpstr>3. Empirisch-quantitative Exploration I</vt:lpstr>
      <vt:lpstr>3. Empirisch-quantitative Exploration II</vt:lpstr>
      <vt:lpstr>Exkurs: Empirisch-quant.(qual.) Exploration in Action</vt:lpstr>
      <vt:lpstr>Exkurs: Empirisch-quant.(qual.) Exploration in Action</vt:lpstr>
      <vt:lpstr>4. Empirisch-qualitative Exploration I</vt:lpstr>
      <vt:lpstr>Warum beim wiss. Forschungszyklus beginnen?</vt:lpstr>
      <vt:lpstr>Die explanative Untersuchung </vt:lpstr>
      <vt:lpstr>Die explanative Untersuchung</vt:lpstr>
      <vt:lpstr>Ein Klassiker: Die deduktiv-nomologische Perspektive</vt:lpstr>
      <vt:lpstr>Die explanative Untersuchung in Action</vt:lpstr>
      <vt:lpstr>Warum beim wiss. Forschungszyklus beginnen?</vt:lpstr>
      <vt:lpstr>Die deskriptive Untersuchung </vt:lpstr>
      <vt:lpstr>Deskriptive Untersuchungen</vt:lpstr>
      <vt:lpstr>Exkurs: A Typology of Teenagers’ Climate Change Awareness in Germany &amp; Austria</vt:lpstr>
      <vt:lpstr>Exkurs: A Typology of Teenagers’ Climate Change Awareness in Germany &amp; Austria</vt:lpstr>
      <vt:lpstr>Exkurs: A Typology of Teenagers’ Climate Change Awareness in Germany &amp; Austria</vt:lpstr>
      <vt:lpstr>Bestandteile eines Forschungsplans</vt:lpstr>
      <vt:lpstr>Grundsätzliches: Dokumentation, Reflexion &amp; Güte</vt:lpstr>
      <vt:lpstr>Grundsätzliches: Gütekriterien im quant. Forschungsstil</vt:lpstr>
      <vt:lpstr>1. Der Beginn: Themenwahl &amp; Forschungsfrage(n)</vt:lpstr>
      <vt:lpstr>2. Theoretische Fundierung &amp; Operationalisierung</vt:lpstr>
      <vt:lpstr>Exkurs: Definitionen &amp; Operationalisierung</vt:lpstr>
      <vt:lpstr>3. Formulierung der Untersuchungsziele</vt:lpstr>
      <vt:lpstr>4. Auswahl der Untersuchungsgegenstände</vt:lpstr>
      <vt:lpstr>Bestandteile eines Forschungsplans</vt:lpstr>
      <vt:lpstr>5. Auswahl Erhebungsinstrumente &amp; Analyseverfahren</vt:lpstr>
      <vt:lpstr>Welche Methoden gibt es überhaupt - eine Auswahl:</vt:lpstr>
      <vt:lpstr>6. Sampling</vt:lpstr>
      <vt:lpstr>7. Erhebung</vt:lpstr>
      <vt:lpstr>8. Datenaufbereitung</vt:lpstr>
      <vt:lpstr>9 &amp; 10: Analyse &amp; Interpretation</vt:lpstr>
      <vt:lpstr>11. Ergebnispräsentation</vt:lpstr>
      <vt:lpstr>Bestandteile eines Forschungsplans</vt:lpstr>
      <vt:lpstr>@Home1: Der Forschungsplanung auf der Spur</vt:lpstr>
      <vt:lpstr>Ausblick</vt:lpstr>
    </vt:vector>
  </TitlesOfParts>
  <Company>UNI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Melanie Staffner</dc:creator>
  <cp:lastModifiedBy>Höferl, Karl-Michael</cp:lastModifiedBy>
  <cp:revision>452</cp:revision>
  <dcterms:created xsi:type="dcterms:W3CDTF">2011-08-24T13:15:55Z</dcterms:created>
  <dcterms:modified xsi:type="dcterms:W3CDTF">2020-08-13T07:19:17Z</dcterms:modified>
</cp:coreProperties>
</file>