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4" r:id="rId2"/>
    <p:sldId id="421" r:id="rId3"/>
    <p:sldId id="464" r:id="rId4"/>
    <p:sldId id="337" r:id="rId5"/>
    <p:sldId id="458" r:id="rId6"/>
    <p:sldId id="459" r:id="rId7"/>
    <p:sldId id="418" r:id="rId8"/>
    <p:sldId id="371" r:id="rId9"/>
    <p:sldId id="372" r:id="rId10"/>
    <p:sldId id="436" r:id="rId11"/>
    <p:sldId id="437" r:id="rId12"/>
    <p:sldId id="427" r:id="rId13"/>
    <p:sldId id="435" r:id="rId14"/>
    <p:sldId id="366" r:id="rId15"/>
    <p:sldId id="388" r:id="rId16"/>
    <p:sldId id="389" r:id="rId17"/>
    <p:sldId id="390" r:id="rId18"/>
    <p:sldId id="391" r:id="rId19"/>
    <p:sldId id="392" r:id="rId20"/>
    <p:sldId id="367" r:id="rId21"/>
    <p:sldId id="417" r:id="rId22"/>
    <p:sldId id="368" r:id="rId23"/>
    <p:sldId id="460" r:id="rId24"/>
    <p:sldId id="461" r:id="rId25"/>
    <p:sldId id="415" r:id="rId26"/>
    <p:sldId id="370" r:id="rId27"/>
    <p:sldId id="462" r:id="rId28"/>
    <p:sldId id="463" r:id="rId29"/>
    <p:sldId id="453" r:id="rId30"/>
  </p:sldIdLst>
  <p:sldSz cx="9144000" cy="6858000" type="screen4x3"/>
  <p:notesSz cx="7104063" cy="10234613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FE4246C2-00DF-4D38-8E2D-AE2AB3AF91A3}">
          <p14:sldIdLst>
            <p14:sldId id="414"/>
            <p14:sldId id="421"/>
            <p14:sldId id="464"/>
            <p14:sldId id="337"/>
          </p14:sldIdLst>
        </p14:section>
        <p14:section name="informative Verfahren" id="{4160C196-15EB-40A7-8E18-9FECCD13FE7C}">
          <p14:sldIdLst>
            <p14:sldId id="458"/>
            <p14:sldId id="459"/>
            <p14:sldId id="418"/>
            <p14:sldId id="371"/>
            <p14:sldId id="372"/>
            <p14:sldId id="436"/>
            <p14:sldId id="437"/>
          </p14:sldIdLst>
        </p14:section>
        <p14:section name="Stichprobenziehung" id="{20CE68D1-FF9E-420F-A825-D6E99F259486}">
          <p14:sldIdLst>
            <p14:sldId id="427"/>
            <p14:sldId id="435"/>
            <p14:sldId id="366"/>
            <p14:sldId id="388"/>
            <p14:sldId id="389"/>
            <p14:sldId id="390"/>
            <p14:sldId id="391"/>
            <p14:sldId id="392"/>
          </p14:sldIdLst>
        </p14:section>
        <p14:section name="representative Verfahre" id="{0641B871-53BB-4B54-B8E6-623E2E162CB7}">
          <p14:sldIdLst>
            <p14:sldId id="367"/>
            <p14:sldId id="417"/>
            <p14:sldId id="368"/>
            <p14:sldId id="460"/>
            <p14:sldId id="461"/>
            <p14:sldId id="415"/>
            <p14:sldId id="370"/>
          </p14:sldIdLst>
        </p14:section>
        <p14:section name="Corona Special" id="{FEAEE1F7-B37F-48F2-9452-5A631DF0D199}">
          <p14:sldIdLst>
            <p14:sldId id="462"/>
            <p14:sldId id="463"/>
          </p14:sldIdLst>
        </p14:section>
        <p14:section name="Ausblick" id="{7FCC9F06-CB99-4FFC-BC94-0EFB979B2A11}">
          <p14:sldIdLst>
            <p14:sldId id="45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7823"/>
    <a:srgbClr val="001E3C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3" autoAdjust="0"/>
    <p:restoredTop sz="80000" autoAdjust="0"/>
  </p:normalViewPr>
  <p:slideViewPr>
    <p:cSldViewPr snapToObjects="1">
      <p:cViewPr varScale="1">
        <p:scale>
          <a:sx n="80" d="100"/>
          <a:sy n="80" d="100"/>
        </p:scale>
        <p:origin x="48" y="5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898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>
        <p:scale>
          <a:sx n="75" d="100"/>
          <a:sy n="75" d="100"/>
        </p:scale>
        <p:origin x="-1758" y="-25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060B6-0BCB-4B4C-9BD3-F5AC2F6069C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2AF4025-3E6F-4009-B3A0-A635910A5914}">
      <dgm:prSet phldrT="[Text]" custT="1"/>
      <dgm:spPr/>
      <dgm:t>
        <a:bodyPr/>
        <a:lstStyle/>
        <a:p>
          <a:r>
            <a:rPr lang="de-AT" sz="1800" dirty="0"/>
            <a:t>Fragestellung/Hypothese(n)</a:t>
          </a:r>
        </a:p>
      </dgm:t>
    </dgm:pt>
    <dgm:pt modelId="{28C99ACA-338D-48D3-B69F-2334CE6EAC48}" type="parTrans" cxnId="{1DB60703-4FEB-4036-900D-4F6C644B7DEE}">
      <dgm:prSet/>
      <dgm:spPr/>
      <dgm:t>
        <a:bodyPr/>
        <a:lstStyle/>
        <a:p>
          <a:endParaRPr lang="de-AT" sz="1400"/>
        </a:p>
      </dgm:t>
    </dgm:pt>
    <dgm:pt modelId="{34097843-0569-4BD1-A7B4-B14AADB29ECC}" type="sibTrans" cxnId="{1DB60703-4FEB-4036-900D-4F6C644B7DEE}">
      <dgm:prSet custT="1"/>
      <dgm:spPr/>
      <dgm:t>
        <a:bodyPr/>
        <a:lstStyle/>
        <a:p>
          <a:endParaRPr lang="de-AT" sz="1800"/>
        </a:p>
      </dgm:t>
    </dgm:pt>
    <dgm:pt modelId="{4A97BCA1-16B3-4E40-A3FB-C6FFD7F3BA5F}">
      <dgm:prSet phldrT="[Text]" custT="1"/>
      <dgm:spPr/>
      <dgm:t>
        <a:bodyPr/>
        <a:lstStyle/>
        <a:p>
          <a:r>
            <a:rPr lang="de-AT" sz="1800" dirty="0"/>
            <a:t>Auswahl Befragungseinheiten und -merkmale</a:t>
          </a:r>
        </a:p>
      </dgm:t>
    </dgm:pt>
    <dgm:pt modelId="{EC6D6308-229B-4F05-80AD-07D10257986A}" type="parTrans" cxnId="{3EFA4A59-D3A7-4820-924D-628F6AE32647}">
      <dgm:prSet/>
      <dgm:spPr/>
      <dgm:t>
        <a:bodyPr/>
        <a:lstStyle/>
        <a:p>
          <a:endParaRPr lang="de-AT" sz="1400"/>
        </a:p>
      </dgm:t>
    </dgm:pt>
    <dgm:pt modelId="{E0B75DC2-2045-47E0-8A42-85D46C483CAA}" type="sibTrans" cxnId="{3EFA4A59-D3A7-4820-924D-628F6AE32647}">
      <dgm:prSet custT="1"/>
      <dgm:spPr/>
      <dgm:t>
        <a:bodyPr/>
        <a:lstStyle/>
        <a:p>
          <a:endParaRPr lang="de-AT" sz="1800"/>
        </a:p>
      </dgm:t>
    </dgm:pt>
    <dgm:pt modelId="{DE74EF9D-4B33-4B69-8548-93B1DA899F53}">
      <dgm:prSet phldrT="[Text]" custT="1"/>
      <dgm:spPr/>
      <dgm:t>
        <a:bodyPr/>
        <a:lstStyle/>
        <a:p>
          <a:r>
            <a:rPr lang="de-AT" sz="1800" dirty="0"/>
            <a:t>Operationalisierung: Auswahl abfragbarer Indikatoren </a:t>
          </a:r>
        </a:p>
      </dgm:t>
    </dgm:pt>
    <dgm:pt modelId="{08131E7E-FDD7-4557-8521-9A7882D24E7C}" type="parTrans" cxnId="{49006198-09BA-4D85-9EEC-10568145FEB5}">
      <dgm:prSet/>
      <dgm:spPr/>
      <dgm:t>
        <a:bodyPr/>
        <a:lstStyle/>
        <a:p>
          <a:endParaRPr lang="de-AT" sz="1400"/>
        </a:p>
      </dgm:t>
    </dgm:pt>
    <dgm:pt modelId="{4E764FD8-C637-4B45-BDD9-3F7475E58250}" type="sibTrans" cxnId="{49006198-09BA-4D85-9EEC-10568145FEB5}">
      <dgm:prSet custT="1"/>
      <dgm:spPr/>
      <dgm:t>
        <a:bodyPr/>
        <a:lstStyle/>
        <a:p>
          <a:endParaRPr lang="de-AT" sz="1800"/>
        </a:p>
      </dgm:t>
    </dgm:pt>
    <dgm:pt modelId="{92F4BA56-BED8-4028-B447-A71DAACC4136}">
      <dgm:prSet phldrT="[Text]" custT="1"/>
      <dgm:spPr/>
      <dgm:t>
        <a:bodyPr/>
        <a:lstStyle/>
        <a:p>
          <a:r>
            <a:rPr lang="de-AT" sz="1800" dirty="0"/>
            <a:t>Erstellung eines strukturierten Fragebogens</a:t>
          </a:r>
        </a:p>
      </dgm:t>
    </dgm:pt>
    <dgm:pt modelId="{AD2F25B5-C5CC-4ED1-849F-5001183C1B3E}" type="parTrans" cxnId="{DEA256E4-5F0B-4416-915E-2433196E29D8}">
      <dgm:prSet/>
      <dgm:spPr/>
      <dgm:t>
        <a:bodyPr/>
        <a:lstStyle/>
        <a:p>
          <a:endParaRPr lang="de-AT" sz="1400"/>
        </a:p>
      </dgm:t>
    </dgm:pt>
    <dgm:pt modelId="{B7B65A7E-AED5-428D-A411-081EB5D5C011}" type="sibTrans" cxnId="{DEA256E4-5F0B-4416-915E-2433196E29D8}">
      <dgm:prSet custT="1"/>
      <dgm:spPr/>
      <dgm:t>
        <a:bodyPr/>
        <a:lstStyle/>
        <a:p>
          <a:endParaRPr lang="de-AT" sz="1800"/>
        </a:p>
      </dgm:t>
    </dgm:pt>
    <dgm:pt modelId="{F7F6EFFA-72FF-466A-BDF7-7D72D323BA48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AT" sz="1800" dirty="0"/>
            <a:t>Stichprobe &amp; Auswahl Untersuchungssituation</a:t>
          </a:r>
        </a:p>
      </dgm:t>
    </dgm:pt>
    <dgm:pt modelId="{A0CFE89D-2244-4E5E-980D-030FC1CFD59D}" type="parTrans" cxnId="{8B5E6687-FFA6-4E41-8298-0BCF8D6A353B}">
      <dgm:prSet/>
      <dgm:spPr/>
      <dgm:t>
        <a:bodyPr/>
        <a:lstStyle/>
        <a:p>
          <a:endParaRPr lang="de-AT" sz="1400"/>
        </a:p>
      </dgm:t>
    </dgm:pt>
    <dgm:pt modelId="{CD8AF213-5D1A-4BC2-829C-02C4D78A02BF}" type="sibTrans" cxnId="{8B5E6687-FFA6-4E41-8298-0BCF8D6A353B}">
      <dgm:prSet/>
      <dgm:spPr/>
      <dgm:t>
        <a:bodyPr/>
        <a:lstStyle/>
        <a:p>
          <a:endParaRPr lang="de-AT" sz="1400"/>
        </a:p>
      </dgm:t>
    </dgm:pt>
    <dgm:pt modelId="{9293B439-9D90-4420-BFC1-8FAE047BAC6D}">
      <dgm:prSet phldrT="[Text]" custT="1"/>
      <dgm:spPr/>
      <dgm:t>
        <a:bodyPr/>
        <a:lstStyle/>
        <a:p>
          <a:r>
            <a:rPr lang="de-AT" sz="1800" dirty="0"/>
            <a:t>Pretest (ev. Überarbeitung), Befragerschulung</a:t>
          </a:r>
        </a:p>
      </dgm:t>
    </dgm:pt>
    <dgm:pt modelId="{73DDC731-A4FE-497C-893D-4C73ECE14D41}" type="parTrans" cxnId="{4038F9CF-E247-4675-A71C-272B5B74C30C}">
      <dgm:prSet/>
      <dgm:spPr/>
      <dgm:t>
        <a:bodyPr/>
        <a:lstStyle/>
        <a:p>
          <a:endParaRPr lang="de-AT" sz="1400"/>
        </a:p>
      </dgm:t>
    </dgm:pt>
    <dgm:pt modelId="{B8225E39-8FB0-4814-9050-22A9B3879814}" type="sibTrans" cxnId="{4038F9CF-E247-4675-A71C-272B5B74C30C}">
      <dgm:prSet/>
      <dgm:spPr/>
      <dgm:t>
        <a:bodyPr/>
        <a:lstStyle/>
        <a:p>
          <a:endParaRPr lang="de-AT" sz="1400"/>
        </a:p>
      </dgm:t>
    </dgm:pt>
    <dgm:pt modelId="{D44F5A9C-15F1-435F-86B2-FFCDF65C2069}">
      <dgm:prSet phldrT="[Text]" custT="1"/>
      <dgm:spPr/>
      <dgm:t>
        <a:bodyPr/>
        <a:lstStyle/>
        <a:p>
          <a:r>
            <a:rPr lang="de-AT" sz="1800" dirty="0"/>
            <a:t>Durchführung der Befragung (Feldphase)</a:t>
          </a:r>
        </a:p>
      </dgm:t>
    </dgm:pt>
    <dgm:pt modelId="{10D08E2A-2F83-4D76-9C43-991FC90B7379}" type="parTrans" cxnId="{EA0DE28B-0499-42C4-B96E-460E5B4455F0}">
      <dgm:prSet/>
      <dgm:spPr/>
      <dgm:t>
        <a:bodyPr/>
        <a:lstStyle/>
        <a:p>
          <a:endParaRPr lang="de-AT" sz="1400"/>
        </a:p>
      </dgm:t>
    </dgm:pt>
    <dgm:pt modelId="{33E1E892-513E-4923-8762-8DBCEE79E099}" type="sibTrans" cxnId="{EA0DE28B-0499-42C4-B96E-460E5B4455F0}">
      <dgm:prSet/>
      <dgm:spPr/>
      <dgm:t>
        <a:bodyPr/>
        <a:lstStyle/>
        <a:p>
          <a:endParaRPr lang="de-AT" sz="1400"/>
        </a:p>
      </dgm:t>
    </dgm:pt>
    <dgm:pt modelId="{CC524A22-0A4A-4DA5-BCE7-F1405BAD8B9A}">
      <dgm:prSet phldrT="[Text]" custT="1"/>
      <dgm:spPr/>
      <dgm:t>
        <a:bodyPr/>
        <a:lstStyle/>
        <a:p>
          <a:r>
            <a:rPr lang="de-AT" sz="1800" dirty="0"/>
            <a:t>Datenübertragung, -aufbereitung &amp; -auswertung</a:t>
          </a:r>
        </a:p>
      </dgm:t>
    </dgm:pt>
    <dgm:pt modelId="{EAA5D8D3-A154-44D8-95B3-B089D9758333}" type="parTrans" cxnId="{24112545-D42E-432F-9EBB-5BED4F9DC749}">
      <dgm:prSet/>
      <dgm:spPr/>
      <dgm:t>
        <a:bodyPr/>
        <a:lstStyle/>
        <a:p>
          <a:endParaRPr lang="de-AT"/>
        </a:p>
      </dgm:t>
    </dgm:pt>
    <dgm:pt modelId="{A33B39F5-DA6F-421E-9A5D-1A9374B97070}" type="sibTrans" cxnId="{24112545-D42E-432F-9EBB-5BED4F9DC749}">
      <dgm:prSet/>
      <dgm:spPr/>
      <dgm:t>
        <a:bodyPr/>
        <a:lstStyle/>
        <a:p>
          <a:endParaRPr lang="de-AT"/>
        </a:p>
      </dgm:t>
    </dgm:pt>
    <dgm:pt modelId="{A398BA43-C5FD-49B1-B919-17C3A0CE5F68}" type="pres">
      <dgm:prSet presAssocID="{30D060B6-0BCB-4B4C-9BD3-F5AC2F6069C7}" presName="Name0" presStyleCnt="0">
        <dgm:presLayoutVars>
          <dgm:dir/>
          <dgm:animLvl val="lvl"/>
          <dgm:resizeHandles val="exact"/>
        </dgm:presLayoutVars>
      </dgm:prSet>
      <dgm:spPr/>
    </dgm:pt>
    <dgm:pt modelId="{1833113D-60EE-4E42-AED5-9ADE0F53A5D0}" type="pres">
      <dgm:prSet presAssocID="{CC524A22-0A4A-4DA5-BCE7-F1405BAD8B9A}" presName="boxAndChildren" presStyleCnt="0"/>
      <dgm:spPr/>
    </dgm:pt>
    <dgm:pt modelId="{293547F8-735B-4EE7-97DF-BBA3027E996A}" type="pres">
      <dgm:prSet presAssocID="{CC524A22-0A4A-4DA5-BCE7-F1405BAD8B9A}" presName="parentTextBox" presStyleLbl="node1" presStyleIdx="0" presStyleCnt="8"/>
      <dgm:spPr/>
    </dgm:pt>
    <dgm:pt modelId="{DCC13174-158F-46E4-BFDF-244BBC0696DC}" type="pres">
      <dgm:prSet presAssocID="{33E1E892-513E-4923-8762-8DBCEE79E099}" presName="sp" presStyleCnt="0"/>
      <dgm:spPr/>
    </dgm:pt>
    <dgm:pt modelId="{A3220220-9220-4FD4-92E5-5DBF1A4F9272}" type="pres">
      <dgm:prSet presAssocID="{D44F5A9C-15F1-435F-86B2-FFCDF65C2069}" presName="arrowAndChildren" presStyleCnt="0"/>
      <dgm:spPr/>
    </dgm:pt>
    <dgm:pt modelId="{D74E0F40-0C37-4D92-8980-EF999A757346}" type="pres">
      <dgm:prSet presAssocID="{D44F5A9C-15F1-435F-86B2-FFCDF65C2069}" presName="parentTextArrow" presStyleLbl="node1" presStyleIdx="1" presStyleCnt="8"/>
      <dgm:spPr/>
    </dgm:pt>
    <dgm:pt modelId="{BE3C4B1F-D283-49EB-84C0-4CD4AE711BB1}" type="pres">
      <dgm:prSet presAssocID="{B8225E39-8FB0-4814-9050-22A9B3879814}" presName="sp" presStyleCnt="0"/>
      <dgm:spPr/>
    </dgm:pt>
    <dgm:pt modelId="{C328D30A-D060-4689-B39F-EFB086115660}" type="pres">
      <dgm:prSet presAssocID="{9293B439-9D90-4420-BFC1-8FAE047BAC6D}" presName="arrowAndChildren" presStyleCnt="0"/>
      <dgm:spPr/>
    </dgm:pt>
    <dgm:pt modelId="{E3EE77A3-3FD6-462C-99A8-9D145B4E73E8}" type="pres">
      <dgm:prSet presAssocID="{9293B439-9D90-4420-BFC1-8FAE047BAC6D}" presName="parentTextArrow" presStyleLbl="node1" presStyleIdx="2" presStyleCnt="8"/>
      <dgm:spPr/>
    </dgm:pt>
    <dgm:pt modelId="{820FC43E-FD1F-4C2B-8033-AA94EA27339B}" type="pres">
      <dgm:prSet presAssocID="{CD8AF213-5D1A-4BC2-829C-02C4D78A02BF}" presName="sp" presStyleCnt="0"/>
      <dgm:spPr/>
    </dgm:pt>
    <dgm:pt modelId="{81C88339-486C-4D20-B09D-A41B6286439A}" type="pres">
      <dgm:prSet presAssocID="{F7F6EFFA-72FF-466A-BDF7-7D72D323BA48}" presName="arrowAndChildren" presStyleCnt="0"/>
      <dgm:spPr/>
    </dgm:pt>
    <dgm:pt modelId="{C72BE5FF-0300-4C7A-9F8F-D5409EC59094}" type="pres">
      <dgm:prSet presAssocID="{F7F6EFFA-72FF-466A-BDF7-7D72D323BA48}" presName="parentTextArrow" presStyleLbl="node1" presStyleIdx="3" presStyleCnt="8"/>
      <dgm:spPr/>
    </dgm:pt>
    <dgm:pt modelId="{72BE80EB-CD9D-4057-A5B4-E364154EAB75}" type="pres">
      <dgm:prSet presAssocID="{B7B65A7E-AED5-428D-A411-081EB5D5C011}" presName="sp" presStyleCnt="0"/>
      <dgm:spPr/>
    </dgm:pt>
    <dgm:pt modelId="{63C9B844-8DC4-4285-A361-FC6400A6F927}" type="pres">
      <dgm:prSet presAssocID="{92F4BA56-BED8-4028-B447-A71DAACC4136}" presName="arrowAndChildren" presStyleCnt="0"/>
      <dgm:spPr/>
    </dgm:pt>
    <dgm:pt modelId="{3D4BBE0B-0576-40CF-9BB5-A1E59A435D3C}" type="pres">
      <dgm:prSet presAssocID="{92F4BA56-BED8-4028-B447-A71DAACC4136}" presName="parentTextArrow" presStyleLbl="node1" presStyleIdx="4" presStyleCnt="8"/>
      <dgm:spPr/>
    </dgm:pt>
    <dgm:pt modelId="{3F2C3C5F-09F9-4C7A-8498-018D94240B32}" type="pres">
      <dgm:prSet presAssocID="{4E764FD8-C637-4B45-BDD9-3F7475E58250}" presName="sp" presStyleCnt="0"/>
      <dgm:spPr/>
    </dgm:pt>
    <dgm:pt modelId="{95C0169F-C067-433A-BE0E-D4AE3C733938}" type="pres">
      <dgm:prSet presAssocID="{DE74EF9D-4B33-4B69-8548-93B1DA899F53}" presName="arrowAndChildren" presStyleCnt="0"/>
      <dgm:spPr/>
    </dgm:pt>
    <dgm:pt modelId="{C3E5FE94-F59C-4E72-B9C7-C782F754C4E3}" type="pres">
      <dgm:prSet presAssocID="{DE74EF9D-4B33-4B69-8548-93B1DA899F53}" presName="parentTextArrow" presStyleLbl="node1" presStyleIdx="5" presStyleCnt="8"/>
      <dgm:spPr/>
    </dgm:pt>
    <dgm:pt modelId="{596F7847-C23D-4034-A906-72E8130E811D}" type="pres">
      <dgm:prSet presAssocID="{E0B75DC2-2045-47E0-8A42-85D46C483CAA}" presName="sp" presStyleCnt="0"/>
      <dgm:spPr/>
    </dgm:pt>
    <dgm:pt modelId="{33E864D8-B9CF-4162-9E58-645BDE2D69F9}" type="pres">
      <dgm:prSet presAssocID="{4A97BCA1-16B3-4E40-A3FB-C6FFD7F3BA5F}" presName="arrowAndChildren" presStyleCnt="0"/>
      <dgm:spPr/>
    </dgm:pt>
    <dgm:pt modelId="{AC9128D8-FE30-490A-A3FC-5BD90585A77D}" type="pres">
      <dgm:prSet presAssocID="{4A97BCA1-16B3-4E40-A3FB-C6FFD7F3BA5F}" presName="parentTextArrow" presStyleLbl="node1" presStyleIdx="6" presStyleCnt="8"/>
      <dgm:spPr/>
    </dgm:pt>
    <dgm:pt modelId="{C205B09C-4759-443C-8969-7EC3467E9994}" type="pres">
      <dgm:prSet presAssocID="{34097843-0569-4BD1-A7B4-B14AADB29ECC}" presName="sp" presStyleCnt="0"/>
      <dgm:spPr/>
    </dgm:pt>
    <dgm:pt modelId="{9B619B6E-67ED-46DE-A6AC-B54F4F7520B1}" type="pres">
      <dgm:prSet presAssocID="{62AF4025-3E6F-4009-B3A0-A635910A5914}" presName="arrowAndChildren" presStyleCnt="0"/>
      <dgm:spPr/>
    </dgm:pt>
    <dgm:pt modelId="{EC2B6264-FAE7-4FEA-A9AE-D921837A8EC7}" type="pres">
      <dgm:prSet presAssocID="{62AF4025-3E6F-4009-B3A0-A635910A5914}" presName="parentTextArrow" presStyleLbl="node1" presStyleIdx="7" presStyleCnt="8"/>
      <dgm:spPr/>
    </dgm:pt>
  </dgm:ptLst>
  <dgm:cxnLst>
    <dgm:cxn modelId="{1DB60703-4FEB-4036-900D-4F6C644B7DEE}" srcId="{30D060B6-0BCB-4B4C-9BD3-F5AC2F6069C7}" destId="{62AF4025-3E6F-4009-B3A0-A635910A5914}" srcOrd="0" destOrd="0" parTransId="{28C99ACA-338D-48D3-B69F-2334CE6EAC48}" sibTransId="{34097843-0569-4BD1-A7B4-B14AADB29ECC}"/>
    <dgm:cxn modelId="{E9460D15-07D6-4583-9C4F-985F90B7EDD3}" type="presOf" srcId="{62AF4025-3E6F-4009-B3A0-A635910A5914}" destId="{EC2B6264-FAE7-4FEA-A9AE-D921837A8EC7}" srcOrd="0" destOrd="0" presId="urn:microsoft.com/office/officeart/2005/8/layout/process4"/>
    <dgm:cxn modelId="{28797E24-E2D7-4D14-9814-7EB72C0D8702}" type="presOf" srcId="{4A97BCA1-16B3-4E40-A3FB-C6FFD7F3BA5F}" destId="{AC9128D8-FE30-490A-A3FC-5BD90585A77D}" srcOrd="0" destOrd="0" presId="urn:microsoft.com/office/officeart/2005/8/layout/process4"/>
    <dgm:cxn modelId="{81CD7E33-8A60-4987-B31B-F5C015F8A4EE}" type="presOf" srcId="{92F4BA56-BED8-4028-B447-A71DAACC4136}" destId="{3D4BBE0B-0576-40CF-9BB5-A1E59A435D3C}" srcOrd="0" destOrd="0" presId="urn:microsoft.com/office/officeart/2005/8/layout/process4"/>
    <dgm:cxn modelId="{15FAD040-50D5-4D76-AEEB-8D8F14730445}" type="presOf" srcId="{D44F5A9C-15F1-435F-86B2-FFCDF65C2069}" destId="{D74E0F40-0C37-4D92-8980-EF999A757346}" srcOrd="0" destOrd="0" presId="urn:microsoft.com/office/officeart/2005/8/layout/process4"/>
    <dgm:cxn modelId="{24112545-D42E-432F-9EBB-5BED4F9DC749}" srcId="{30D060B6-0BCB-4B4C-9BD3-F5AC2F6069C7}" destId="{CC524A22-0A4A-4DA5-BCE7-F1405BAD8B9A}" srcOrd="7" destOrd="0" parTransId="{EAA5D8D3-A154-44D8-95B3-B089D9758333}" sibTransId="{A33B39F5-DA6F-421E-9A5D-1A9374B97070}"/>
    <dgm:cxn modelId="{84CD2677-033A-4A4B-A279-A0584083BD60}" type="presOf" srcId="{9293B439-9D90-4420-BFC1-8FAE047BAC6D}" destId="{E3EE77A3-3FD6-462C-99A8-9D145B4E73E8}" srcOrd="0" destOrd="0" presId="urn:microsoft.com/office/officeart/2005/8/layout/process4"/>
    <dgm:cxn modelId="{3EFA4A59-D3A7-4820-924D-628F6AE32647}" srcId="{30D060B6-0BCB-4B4C-9BD3-F5AC2F6069C7}" destId="{4A97BCA1-16B3-4E40-A3FB-C6FFD7F3BA5F}" srcOrd="1" destOrd="0" parTransId="{EC6D6308-229B-4F05-80AD-07D10257986A}" sibTransId="{E0B75DC2-2045-47E0-8A42-85D46C483CAA}"/>
    <dgm:cxn modelId="{3661A07A-BE5A-40DD-B674-C5B29DA4849E}" type="presOf" srcId="{30D060B6-0BCB-4B4C-9BD3-F5AC2F6069C7}" destId="{A398BA43-C5FD-49B1-B919-17C3A0CE5F68}" srcOrd="0" destOrd="0" presId="urn:microsoft.com/office/officeart/2005/8/layout/process4"/>
    <dgm:cxn modelId="{8B5E6687-FFA6-4E41-8298-0BCF8D6A353B}" srcId="{30D060B6-0BCB-4B4C-9BD3-F5AC2F6069C7}" destId="{F7F6EFFA-72FF-466A-BDF7-7D72D323BA48}" srcOrd="4" destOrd="0" parTransId="{A0CFE89D-2244-4E5E-980D-030FC1CFD59D}" sibTransId="{CD8AF213-5D1A-4BC2-829C-02C4D78A02BF}"/>
    <dgm:cxn modelId="{EA0DE28B-0499-42C4-B96E-460E5B4455F0}" srcId="{30D060B6-0BCB-4B4C-9BD3-F5AC2F6069C7}" destId="{D44F5A9C-15F1-435F-86B2-FFCDF65C2069}" srcOrd="6" destOrd="0" parTransId="{10D08E2A-2F83-4D76-9C43-991FC90B7379}" sibTransId="{33E1E892-513E-4923-8762-8DBCEE79E099}"/>
    <dgm:cxn modelId="{ADD9F68C-3CA4-4E1D-97B3-097026A3D6A4}" type="presOf" srcId="{CC524A22-0A4A-4DA5-BCE7-F1405BAD8B9A}" destId="{293547F8-735B-4EE7-97DF-BBA3027E996A}" srcOrd="0" destOrd="0" presId="urn:microsoft.com/office/officeart/2005/8/layout/process4"/>
    <dgm:cxn modelId="{A22DDC97-201C-4F6C-A3D1-97B9ED87BB28}" type="presOf" srcId="{DE74EF9D-4B33-4B69-8548-93B1DA899F53}" destId="{C3E5FE94-F59C-4E72-B9C7-C782F754C4E3}" srcOrd="0" destOrd="0" presId="urn:microsoft.com/office/officeart/2005/8/layout/process4"/>
    <dgm:cxn modelId="{49006198-09BA-4D85-9EEC-10568145FEB5}" srcId="{30D060B6-0BCB-4B4C-9BD3-F5AC2F6069C7}" destId="{DE74EF9D-4B33-4B69-8548-93B1DA899F53}" srcOrd="2" destOrd="0" parTransId="{08131E7E-FDD7-4557-8521-9A7882D24E7C}" sibTransId="{4E764FD8-C637-4B45-BDD9-3F7475E58250}"/>
    <dgm:cxn modelId="{7AB295C7-726F-4DE2-B9CA-A1F31BD6D8EF}" type="presOf" srcId="{F7F6EFFA-72FF-466A-BDF7-7D72D323BA48}" destId="{C72BE5FF-0300-4C7A-9F8F-D5409EC59094}" srcOrd="0" destOrd="0" presId="urn:microsoft.com/office/officeart/2005/8/layout/process4"/>
    <dgm:cxn modelId="{4038F9CF-E247-4675-A71C-272B5B74C30C}" srcId="{30D060B6-0BCB-4B4C-9BD3-F5AC2F6069C7}" destId="{9293B439-9D90-4420-BFC1-8FAE047BAC6D}" srcOrd="5" destOrd="0" parTransId="{73DDC731-A4FE-497C-893D-4C73ECE14D41}" sibTransId="{B8225E39-8FB0-4814-9050-22A9B3879814}"/>
    <dgm:cxn modelId="{DEA256E4-5F0B-4416-915E-2433196E29D8}" srcId="{30D060B6-0BCB-4B4C-9BD3-F5AC2F6069C7}" destId="{92F4BA56-BED8-4028-B447-A71DAACC4136}" srcOrd="3" destOrd="0" parTransId="{AD2F25B5-C5CC-4ED1-849F-5001183C1B3E}" sibTransId="{B7B65A7E-AED5-428D-A411-081EB5D5C011}"/>
    <dgm:cxn modelId="{4DC8D85A-1072-414F-9CC2-7277F09B98FC}" type="presParOf" srcId="{A398BA43-C5FD-49B1-B919-17C3A0CE5F68}" destId="{1833113D-60EE-4E42-AED5-9ADE0F53A5D0}" srcOrd="0" destOrd="0" presId="urn:microsoft.com/office/officeart/2005/8/layout/process4"/>
    <dgm:cxn modelId="{59A59459-EABE-4A71-9129-4E3A5368C18B}" type="presParOf" srcId="{1833113D-60EE-4E42-AED5-9ADE0F53A5D0}" destId="{293547F8-735B-4EE7-97DF-BBA3027E996A}" srcOrd="0" destOrd="0" presId="urn:microsoft.com/office/officeart/2005/8/layout/process4"/>
    <dgm:cxn modelId="{1FD88286-87F4-44C6-BED5-DE9C20F72D05}" type="presParOf" srcId="{A398BA43-C5FD-49B1-B919-17C3A0CE5F68}" destId="{DCC13174-158F-46E4-BFDF-244BBC0696DC}" srcOrd="1" destOrd="0" presId="urn:microsoft.com/office/officeart/2005/8/layout/process4"/>
    <dgm:cxn modelId="{785ACD91-F147-436A-8B76-D9A4E85B58BD}" type="presParOf" srcId="{A398BA43-C5FD-49B1-B919-17C3A0CE5F68}" destId="{A3220220-9220-4FD4-92E5-5DBF1A4F9272}" srcOrd="2" destOrd="0" presId="urn:microsoft.com/office/officeart/2005/8/layout/process4"/>
    <dgm:cxn modelId="{79474D6B-458E-477A-9B43-018D2FA7936E}" type="presParOf" srcId="{A3220220-9220-4FD4-92E5-5DBF1A4F9272}" destId="{D74E0F40-0C37-4D92-8980-EF999A757346}" srcOrd="0" destOrd="0" presId="urn:microsoft.com/office/officeart/2005/8/layout/process4"/>
    <dgm:cxn modelId="{7A491C47-5C3B-4936-8DE8-5ECF9030F751}" type="presParOf" srcId="{A398BA43-C5FD-49B1-B919-17C3A0CE5F68}" destId="{BE3C4B1F-D283-49EB-84C0-4CD4AE711BB1}" srcOrd="3" destOrd="0" presId="urn:microsoft.com/office/officeart/2005/8/layout/process4"/>
    <dgm:cxn modelId="{FAA99B86-784A-4016-ACF6-CFE3259F59A6}" type="presParOf" srcId="{A398BA43-C5FD-49B1-B919-17C3A0CE5F68}" destId="{C328D30A-D060-4689-B39F-EFB086115660}" srcOrd="4" destOrd="0" presId="urn:microsoft.com/office/officeart/2005/8/layout/process4"/>
    <dgm:cxn modelId="{AD5A90BE-90D8-4467-9E96-6381A735845D}" type="presParOf" srcId="{C328D30A-D060-4689-B39F-EFB086115660}" destId="{E3EE77A3-3FD6-462C-99A8-9D145B4E73E8}" srcOrd="0" destOrd="0" presId="urn:microsoft.com/office/officeart/2005/8/layout/process4"/>
    <dgm:cxn modelId="{CF614C37-A885-4252-A8F5-423B091C4304}" type="presParOf" srcId="{A398BA43-C5FD-49B1-B919-17C3A0CE5F68}" destId="{820FC43E-FD1F-4C2B-8033-AA94EA27339B}" srcOrd="5" destOrd="0" presId="urn:microsoft.com/office/officeart/2005/8/layout/process4"/>
    <dgm:cxn modelId="{4E15AE50-F3E2-4689-BC3B-A36517F773CD}" type="presParOf" srcId="{A398BA43-C5FD-49B1-B919-17C3A0CE5F68}" destId="{81C88339-486C-4D20-B09D-A41B6286439A}" srcOrd="6" destOrd="0" presId="urn:microsoft.com/office/officeart/2005/8/layout/process4"/>
    <dgm:cxn modelId="{4B98CD55-2BB5-4396-B85D-8321DFED8199}" type="presParOf" srcId="{81C88339-486C-4D20-B09D-A41B6286439A}" destId="{C72BE5FF-0300-4C7A-9F8F-D5409EC59094}" srcOrd="0" destOrd="0" presId="urn:microsoft.com/office/officeart/2005/8/layout/process4"/>
    <dgm:cxn modelId="{56CDE8F6-D647-4299-96DC-26F501307C8B}" type="presParOf" srcId="{A398BA43-C5FD-49B1-B919-17C3A0CE5F68}" destId="{72BE80EB-CD9D-4057-A5B4-E364154EAB75}" srcOrd="7" destOrd="0" presId="urn:microsoft.com/office/officeart/2005/8/layout/process4"/>
    <dgm:cxn modelId="{8FCEB6CE-BCE7-4013-BF32-58FC8B9E0D22}" type="presParOf" srcId="{A398BA43-C5FD-49B1-B919-17C3A0CE5F68}" destId="{63C9B844-8DC4-4285-A361-FC6400A6F927}" srcOrd="8" destOrd="0" presId="urn:microsoft.com/office/officeart/2005/8/layout/process4"/>
    <dgm:cxn modelId="{97E1D106-8605-44F4-8EA0-D7B31B94362C}" type="presParOf" srcId="{63C9B844-8DC4-4285-A361-FC6400A6F927}" destId="{3D4BBE0B-0576-40CF-9BB5-A1E59A435D3C}" srcOrd="0" destOrd="0" presId="urn:microsoft.com/office/officeart/2005/8/layout/process4"/>
    <dgm:cxn modelId="{1BAA7971-DB59-42C6-8939-B6D713FA66FC}" type="presParOf" srcId="{A398BA43-C5FD-49B1-B919-17C3A0CE5F68}" destId="{3F2C3C5F-09F9-4C7A-8498-018D94240B32}" srcOrd="9" destOrd="0" presId="urn:microsoft.com/office/officeart/2005/8/layout/process4"/>
    <dgm:cxn modelId="{2843EB46-ED19-493F-A499-A40115632960}" type="presParOf" srcId="{A398BA43-C5FD-49B1-B919-17C3A0CE5F68}" destId="{95C0169F-C067-433A-BE0E-D4AE3C733938}" srcOrd="10" destOrd="0" presId="urn:microsoft.com/office/officeart/2005/8/layout/process4"/>
    <dgm:cxn modelId="{19150577-CD4C-4F63-AA89-381869ACFC63}" type="presParOf" srcId="{95C0169F-C067-433A-BE0E-D4AE3C733938}" destId="{C3E5FE94-F59C-4E72-B9C7-C782F754C4E3}" srcOrd="0" destOrd="0" presId="urn:microsoft.com/office/officeart/2005/8/layout/process4"/>
    <dgm:cxn modelId="{E1F606BA-335B-4DCE-B5E9-AE80437D5A28}" type="presParOf" srcId="{A398BA43-C5FD-49B1-B919-17C3A0CE5F68}" destId="{596F7847-C23D-4034-A906-72E8130E811D}" srcOrd="11" destOrd="0" presId="urn:microsoft.com/office/officeart/2005/8/layout/process4"/>
    <dgm:cxn modelId="{FC984BD7-2449-460B-A434-BD01C5568289}" type="presParOf" srcId="{A398BA43-C5FD-49B1-B919-17C3A0CE5F68}" destId="{33E864D8-B9CF-4162-9E58-645BDE2D69F9}" srcOrd="12" destOrd="0" presId="urn:microsoft.com/office/officeart/2005/8/layout/process4"/>
    <dgm:cxn modelId="{27CFCEC9-4AF2-4873-A39D-43E651D13116}" type="presParOf" srcId="{33E864D8-B9CF-4162-9E58-645BDE2D69F9}" destId="{AC9128D8-FE30-490A-A3FC-5BD90585A77D}" srcOrd="0" destOrd="0" presId="urn:microsoft.com/office/officeart/2005/8/layout/process4"/>
    <dgm:cxn modelId="{09206276-61F9-467B-83F7-5CF6EC38B3AB}" type="presParOf" srcId="{A398BA43-C5FD-49B1-B919-17C3A0CE5F68}" destId="{C205B09C-4759-443C-8969-7EC3467E9994}" srcOrd="13" destOrd="0" presId="urn:microsoft.com/office/officeart/2005/8/layout/process4"/>
    <dgm:cxn modelId="{85FFAFC8-F1F1-46E5-A7B6-6E96D4A8B17F}" type="presParOf" srcId="{A398BA43-C5FD-49B1-B919-17C3A0CE5F68}" destId="{9B619B6E-67ED-46DE-A6AC-B54F4F7520B1}" srcOrd="14" destOrd="0" presId="urn:microsoft.com/office/officeart/2005/8/layout/process4"/>
    <dgm:cxn modelId="{C8E2DF00-72CD-4D78-AF24-EFC1D3239583}" type="presParOf" srcId="{9B619B6E-67ED-46DE-A6AC-B54F4F7520B1}" destId="{EC2B6264-FAE7-4FEA-A9AE-D921837A8E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060B6-0BCB-4B4C-9BD3-F5AC2F6069C7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62AF4025-3E6F-4009-B3A0-A635910A5914}">
      <dgm:prSet phldrT="[Text]" custT="1"/>
      <dgm:spPr/>
      <dgm:t>
        <a:bodyPr/>
        <a:lstStyle/>
        <a:p>
          <a:r>
            <a:rPr lang="de-AT" sz="1800" dirty="0"/>
            <a:t>Fragestellung/Hypothese(n)</a:t>
          </a:r>
        </a:p>
      </dgm:t>
    </dgm:pt>
    <dgm:pt modelId="{28C99ACA-338D-48D3-B69F-2334CE6EAC48}" type="parTrans" cxnId="{1DB60703-4FEB-4036-900D-4F6C644B7DEE}">
      <dgm:prSet/>
      <dgm:spPr/>
      <dgm:t>
        <a:bodyPr/>
        <a:lstStyle/>
        <a:p>
          <a:endParaRPr lang="de-AT" sz="1400"/>
        </a:p>
      </dgm:t>
    </dgm:pt>
    <dgm:pt modelId="{34097843-0569-4BD1-A7B4-B14AADB29ECC}" type="sibTrans" cxnId="{1DB60703-4FEB-4036-900D-4F6C644B7DEE}">
      <dgm:prSet custT="1"/>
      <dgm:spPr/>
      <dgm:t>
        <a:bodyPr/>
        <a:lstStyle/>
        <a:p>
          <a:endParaRPr lang="de-AT" sz="1800"/>
        </a:p>
      </dgm:t>
    </dgm:pt>
    <dgm:pt modelId="{4A97BCA1-16B3-4E40-A3FB-C6FFD7F3BA5F}">
      <dgm:prSet phldrT="[Text]" custT="1"/>
      <dgm:spPr/>
      <dgm:t>
        <a:bodyPr/>
        <a:lstStyle/>
        <a:p>
          <a:r>
            <a:rPr lang="de-AT" sz="1800" dirty="0"/>
            <a:t>Auswahl Befragungseinheiten und -merkmale</a:t>
          </a:r>
        </a:p>
      </dgm:t>
    </dgm:pt>
    <dgm:pt modelId="{EC6D6308-229B-4F05-80AD-07D10257986A}" type="parTrans" cxnId="{3EFA4A59-D3A7-4820-924D-628F6AE32647}">
      <dgm:prSet/>
      <dgm:spPr/>
      <dgm:t>
        <a:bodyPr/>
        <a:lstStyle/>
        <a:p>
          <a:endParaRPr lang="de-AT" sz="1400"/>
        </a:p>
      </dgm:t>
    </dgm:pt>
    <dgm:pt modelId="{E0B75DC2-2045-47E0-8A42-85D46C483CAA}" type="sibTrans" cxnId="{3EFA4A59-D3A7-4820-924D-628F6AE32647}">
      <dgm:prSet custT="1"/>
      <dgm:spPr/>
      <dgm:t>
        <a:bodyPr/>
        <a:lstStyle/>
        <a:p>
          <a:endParaRPr lang="de-AT" sz="1800"/>
        </a:p>
      </dgm:t>
    </dgm:pt>
    <dgm:pt modelId="{DE74EF9D-4B33-4B69-8548-93B1DA899F53}">
      <dgm:prSet phldrT="[Text]" custT="1"/>
      <dgm:spPr/>
      <dgm:t>
        <a:bodyPr/>
        <a:lstStyle/>
        <a:p>
          <a:r>
            <a:rPr lang="de-AT" sz="1800" dirty="0"/>
            <a:t>Operationalisierung: Auswahl abfragbarer Indikatoren </a:t>
          </a:r>
        </a:p>
      </dgm:t>
    </dgm:pt>
    <dgm:pt modelId="{08131E7E-FDD7-4557-8521-9A7882D24E7C}" type="parTrans" cxnId="{49006198-09BA-4D85-9EEC-10568145FEB5}">
      <dgm:prSet/>
      <dgm:spPr/>
      <dgm:t>
        <a:bodyPr/>
        <a:lstStyle/>
        <a:p>
          <a:endParaRPr lang="de-AT" sz="1400"/>
        </a:p>
      </dgm:t>
    </dgm:pt>
    <dgm:pt modelId="{4E764FD8-C637-4B45-BDD9-3F7475E58250}" type="sibTrans" cxnId="{49006198-09BA-4D85-9EEC-10568145FEB5}">
      <dgm:prSet custT="1"/>
      <dgm:spPr/>
      <dgm:t>
        <a:bodyPr/>
        <a:lstStyle/>
        <a:p>
          <a:endParaRPr lang="de-AT" sz="1800"/>
        </a:p>
      </dgm:t>
    </dgm:pt>
    <dgm:pt modelId="{92F4BA56-BED8-4028-B447-A71DAACC4136}">
      <dgm:prSet phldrT="[Text]" custT="1"/>
      <dgm:spPr/>
      <dgm:t>
        <a:bodyPr/>
        <a:lstStyle/>
        <a:p>
          <a:r>
            <a:rPr lang="de-AT" sz="1800" dirty="0"/>
            <a:t>Erstellung eines strukturierten Fragebogens</a:t>
          </a:r>
        </a:p>
      </dgm:t>
    </dgm:pt>
    <dgm:pt modelId="{AD2F25B5-C5CC-4ED1-849F-5001183C1B3E}" type="parTrans" cxnId="{DEA256E4-5F0B-4416-915E-2433196E29D8}">
      <dgm:prSet/>
      <dgm:spPr/>
      <dgm:t>
        <a:bodyPr/>
        <a:lstStyle/>
        <a:p>
          <a:endParaRPr lang="de-AT" sz="1400"/>
        </a:p>
      </dgm:t>
    </dgm:pt>
    <dgm:pt modelId="{B7B65A7E-AED5-428D-A411-081EB5D5C011}" type="sibTrans" cxnId="{DEA256E4-5F0B-4416-915E-2433196E29D8}">
      <dgm:prSet custT="1"/>
      <dgm:spPr/>
      <dgm:t>
        <a:bodyPr/>
        <a:lstStyle/>
        <a:p>
          <a:endParaRPr lang="de-AT" sz="1800"/>
        </a:p>
      </dgm:t>
    </dgm:pt>
    <dgm:pt modelId="{F7F6EFFA-72FF-466A-BDF7-7D72D323BA48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AT" sz="1800" dirty="0"/>
            <a:t>Stichprobe &amp; Auswahl Untersuchungssituation</a:t>
          </a:r>
        </a:p>
      </dgm:t>
    </dgm:pt>
    <dgm:pt modelId="{A0CFE89D-2244-4E5E-980D-030FC1CFD59D}" type="parTrans" cxnId="{8B5E6687-FFA6-4E41-8298-0BCF8D6A353B}">
      <dgm:prSet/>
      <dgm:spPr/>
      <dgm:t>
        <a:bodyPr/>
        <a:lstStyle/>
        <a:p>
          <a:endParaRPr lang="de-AT" sz="1400"/>
        </a:p>
      </dgm:t>
    </dgm:pt>
    <dgm:pt modelId="{CD8AF213-5D1A-4BC2-829C-02C4D78A02BF}" type="sibTrans" cxnId="{8B5E6687-FFA6-4E41-8298-0BCF8D6A353B}">
      <dgm:prSet/>
      <dgm:spPr/>
      <dgm:t>
        <a:bodyPr/>
        <a:lstStyle/>
        <a:p>
          <a:endParaRPr lang="de-AT" sz="1400"/>
        </a:p>
      </dgm:t>
    </dgm:pt>
    <dgm:pt modelId="{9293B439-9D90-4420-BFC1-8FAE047BAC6D}">
      <dgm:prSet phldrT="[Text]" custT="1"/>
      <dgm:spPr/>
      <dgm:t>
        <a:bodyPr/>
        <a:lstStyle/>
        <a:p>
          <a:r>
            <a:rPr lang="de-AT" sz="1800" dirty="0"/>
            <a:t>Pretest (ev. Überarbeitung), Befragerschulung</a:t>
          </a:r>
        </a:p>
      </dgm:t>
    </dgm:pt>
    <dgm:pt modelId="{73DDC731-A4FE-497C-893D-4C73ECE14D41}" type="parTrans" cxnId="{4038F9CF-E247-4675-A71C-272B5B74C30C}">
      <dgm:prSet/>
      <dgm:spPr/>
      <dgm:t>
        <a:bodyPr/>
        <a:lstStyle/>
        <a:p>
          <a:endParaRPr lang="de-AT" sz="1400"/>
        </a:p>
      </dgm:t>
    </dgm:pt>
    <dgm:pt modelId="{B8225E39-8FB0-4814-9050-22A9B3879814}" type="sibTrans" cxnId="{4038F9CF-E247-4675-A71C-272B5B74C30C}">
      <dgm:prSet/>
      <dgm:spPr/>
      <dgm:t>
        <a:bodyPr/>
        <a:lstStyle/>
        <a:p>
          <a:endParaRPr lang="de-AT" sz="1400"/>
        </a:p>
      </dgm:t>
    </dgm:pt>
    <dgm:pt modelId="{D44F5A9C-15F1-435F-86B2-FFCDF65C2069}">
      <dgm:prSet phldrT="[Text]" custT="1"/>
      <dgm:spPr/>
      <dgm:t>
        <a:bodyPr/>
        <a:lstStyle/>
        <a:p>
          <a:r>
            <a:rPr lang="de-AT" sz="1800" dirty="0"/>
            <a:t>Durchführung der Befragung (Feldphase)</a:t>
          </a:r>
        </a:p>
      </dgm:t>
    </dgm:pt>
    <dgm:pt modelId="{10D08E2A-2F83-4D76-9C43-991FC90B7379}" type="parTrans" cxnId="{EA0DE28B-0499-42C4-B96E-460E5B4455F0}">
      <dgm:prSet/>
      <dgm:spPr/>
      <dgm:t>
        <a:bodyPr/>
        <a:lstStyle/>
        <a:p>
          <a:endParaRPr lang="de-AT" sz="1400"/>
        </a:p>
      </dgm:t>
    </dgm:pt>
    <dgm:pt modelId="{33E1E892-513E-4923-8762-8DBCEE79E099}" type="sibTrans" cxnId="{EA0DE28B-0499-42C4-B96E-460E5B4455F0}">
      <dgm:prSet/>
      <dgm:spPr/>
      <dgm:t>
        <a:bodyPr/>
        <a:lstStyle/>
        <a:p>
          <a:endParaRPr lang="de-AT" sz="1400"/>
        </a:p>
      </dgm:t>
    </dgm:pt>
    <dgm:pt modelId="{CC524A22-0A4A-4DA5-BCE7-F1405BAD8B9A}">
      <dgm:prSet phldrT="[Text]" custT="1"/>
      <dgm:spPr/>
      <dgm:t>
        <a:bodyPr/>
        <a:lstStyle/>
        <a:p>
          <a:r>
            <a:rPr lang="de-AT" sz="1800" dirty="0"/>
            <a:t>Datenübertragung, -aufbereitung &amp; -auswertung</a:t>
          </a:r>
        </a:p>
      </dgm:t>
    </dgm:pt>
    <dgm:pt modelId="{EAA5D8D3-A154-44D8-95B3-B089D9758333}" type="parTrans" cxnId="{24112545-D42E-432F-9EBB-5BED4F9DC749}">
      <dgm:prSet/>
      <dgm:spPr/>
      <dgm:t>
        <a:bodyPr/>
        <a:lstStyle/>
        <a:p>
          <a:endParaRPr lang="de-AT"/>
        </a:p>
      </dgm:t>
    </dgm:pt>
    <dgm:pt modelId="{A33B39F5-DA6F-421E-9A5D-1A9374B97070}" type="sibTrans" cxnId="{24112545-D42E-432F-9EBB-5BED4F9DC749}">
      <dgm:prSet/>
      <dgm:spPr/>
      <dgm:t>
        <a:bodyPr/>
        <a:lstStyle/>
        <a:p>
          <a:endParaRPr lang="de-AT"/>
        </a:p>
      </dgm:t>
    </dgm:pt>
    <dgm:pt modelId="{A398BA43-C5FD-49B1-B919-17C3A0CE5F68}" type="pres">
      <dgm:prSet presAssocID="{30D060B6-0BCB-4B4C-9BD3-F5AC2F6069C7}" presName="Name0" presStyleCnt="0">
        <dgm:presLayoutVars>
          <dgm:dir/>
          <dgm:animLvl val="lvl"/>
          <dgm:resizeHandles val="exact"/>
        </dgm:presLayoutVars>
      </dgm:prSet>
      <dgm:spPr/>
    </dgm:pt>
    <dgm:pt modelId="{1833113D-60EE-4E42-AED5-9ADE0F53A5D0}" type="pres">
      <dgm:prSet presAssocID="{CC524A22-0A4A-4DA5-BCE7-F1405BAD8B9A}" presName="boxAndChildren" presStyleCnt="0"/>
      <dgm:spPr/>
    </dgm:pt>
    <dgm:pt modelId="{293547F8-735B-4EE7-97DF-BBA3027E996A}" type="pres">
      <dgm:prSet presAssocID="{CC524A22-0A4A-4DA5-BCE7-F1405BAD8B9A}" presName="parentTextBox" presStyleLbl="node1" presStyleIdx="0" presStyleCnt="8"/>
      <dgm:spPr/>
    </dgm:pt>
    <dgm:pt modelId="{DCC13174-158F-46E4-BFDF-244BBC0696DC}" type="pres">
      <dgm:prSet presAssocID="{33E1E892-513E-4923-8762-8DBCEE79E099}" presName="sp" presStyleCnt="0"/>
      <dgm:spPr/>
    </dgm:pt>
    <dgm:pt modelId="{A3220220-9220-4FD4-92E5-5DBF1A4F9272}" type="pres">
      <dgm:prSet presAssocID="{D44F5A9C-15F1-435F-86B2-FFCDF65C2069}" presName="arrowAndChildren" presStyleCnt="0"/>
      <dgm:spPr/>
    </dgm:pt>
    <dgm:pt modelId="{D74E0F40-0C37-4D92-8980-EF999A757346}" type="pres">
      <dgm:prSet presAssocID="{D44F5A9C-15F1-435F-86B2-FFCDF65C2069}" presName="parentTextArrow" presStyleLbl="node1" presStyleIdx="1" presStyleCnt="8"/>
      <dgm:spPr/>
    </dgm:pt>
    <dgm:pt modelId="{BE3C4B1F-D283-49EB-84C0-4CD4AE711BB1}" type="pres">
      <dgm:prSet presAssocID="{B8225E39-8FB0-4814-9050-22A9B3879814}" presName="sp" presStyleCnt="0"/>
      <dgm:spPr/>
    </dgm:pt>
    <dgm:pt modelId="{C328D30A-D060-4689-B39F-EFB086115660}" type="pres">
      <dgm:prSet presAssocID="{9293B439-9D90-4420-BFC1-8FAE047BAC6D}" presName="arrowAndChildren" presStyleCnt="0"/>
      <dgm:spPr/>
    </dgm:pt>
    <dgm:pt modelId="{E3EE77A3-3FD6-462C-99A8-9D145B4E73E8}" type="pres">
      <dgm:prSet presAssocID="{9293B439-9D90-4420-BFC1-8FAE047BAC6D}" presName="parentTextArrow" presStyleLbl="node1" presStyleIdx="2" presStyleCnt="8"/>
      <dgm:spPr/>
    </dgm:pt>
    <dgm:pt modelId="{820FC43E-FD1F-4C2B-8033-AA94EA27339B}" type="pres">
      <dgm:prSet presAssocID="{CD8AF213-5D1A-4BC2-829C-02C4D78A02BF}" presName="sp" presStyleCnt="0"/>
      <dgm:spPr/>
    </dgm:pt>
    <dgm:pt modelId="{81C88339-486C-4D20-B09D-A41B6286439A}" type="pres">
      <dgm:prSet presAssocID="{F7F6EFFA-72FF-466A-BDF7-7D72D323BA48}" presName="arrowAndChildren" presStyleCnt="0"/>
      <dgm:spPr/>
    </dgm:pt>
    <dgm:pt modelId="{C72BE5FF-0300-4C7A-9F8F-D5409EC59094}" type="pres">
      <dgm:prSet presAssocID="{F7F6EFFA-72FF-466A-BDF7-7D72D323BA48}" presName="parentTextArrow" presStyleLbl="node1" presStyleIdx="3" presStyleCnt="8"/>
      <dgm:spPr/>
    </dgm:pt>
    <dgm:pt modelId="{72BE80EB-CD9D-4057-A5B4-E364154EAB75}" type="pres">
      <dgm:prSet presAssocID="{B7B65A7E-AED5-428D-A411-081EB5D5C011}" presName="sp" presStyleCnt="0"/>
      <dgm:spPr/>
    </dgm:pt>
    <dgm:pt modelId="{63C9B844-8DC4-4285-A361-FC6400A6F927}" type="pres">
      <dgm:prSet presAssocID="{92F4BA56-BED8-4028-B447-A71DAACC4136}" presName="arrowAndChildren" presStyleCnt="0"/>
      <dgm:spPr/>
    </dgm:pt>
    <dgm:pt modelId="{3D4BBE0B-0576-40CF-9BB5-A1E59A435D3C}" type="pres">
      <dgm:prSet presAssocID="{92F4BA56-BED8-4028-B447-A71DAACC4136}" presName="parentTextArrow" presStyleLbl="node1" presStyleIdx="4" presStyleCnt="8"/>
      <dgm:spPr/>
    </dgm:pt>
    <dgm:pt modelId="{3F2C3C5F-09F9-4C7A-8498-018D94240B32}" type="pres">
      <dgm:prSet presAssocID="{4E764FD8-C637-4B45-BDD9-3F7475E58250}" presName="sp" presStyleCnt="0"/>
      <dgm:spPr/>
    </dgm:pt>
    <dgm:pt modelId="{95C0169F-C067-433A-BE0E-D4AE3C733938}" type="pres">
      <dgm:prSet presAssocID="{DE74EF9D-4B33-4B69-8548-93B1DA899F53}" presName="arrowAndChildren" presStyleCnt="0"/>
      <dgm:spPr/>
    </dgm:pt>
    <dgm:pt modelId="{C3E5FE94-F59C-4E72-B9C7-C782F754C4E3}" type="pres">
      <dgm:prSet presAssocID="{DE74EF9D-4B33-4B69-8548-93B1DA899F53}" presName="parentTextArrow" presStyleLbl="node1" presStyleIdx="5" presStyleCnt="8"/>
      <dgm:spPr/>
    </dgm:pt>
    <dgm:pt modelId="{596F7847-C23D-4034-A906-72E8130E811D}" type="pres">
      <dgm:prSet presAssocID="{E0B75DC2-2045-47E0-8A42-85D46C483CAA}" presName="sp" presStyleCnt="0"/>
      <dgm:spPr/>
    </dgm:pt>
    <dgm:pt modelId="{33E864D8-B9CF-4162-9E58-645BDE2D69F9}" type="pres">
      <dgm:prSet presAssocID="{4A97BCA1-16B3-4E40-A3FB-C6FFD7F3BA5F}" presName="arrowAndChildren" presStyleCnt="0"/>
      <dgm:spPr/>
    </dgm:pt>
    <dgm:pt modelId="{AC9128D8-FE30-490A-A3FC-5BD90585A77D}" type="pres">
      <dgm:prSet presAssocID="{4A97BCA1-16B3-4E40-A3FB-C6FFD7F3BA5F}" presName="parentTextArrow" presStyleLbl="node1" presStyleIdx="6" presStyleCnt="8"/>
      <dgm:spPr/>
    </dgm:pt>
    <dgm:pt modelId="{C205B09C-4759-443C-8969-7EC3467E9994}" type="pres">
      <dgm:prSet presAssocID="{34097843-0569-4BD1-A7B4-B14AADB29ECC}" presName="sp" presStyleCnt="0"/>
      <dgm:spPr/>
    </dgm:pt>
    <dgm:pt modelId="{9B619B6E-67ED-46DE-A6AC-B54F4F7520B1}" type="pres">
      <dgm:prSet presAssocID="{62AF4025-3E6F-4009-B3A0-A635910A5914}" presName="arrowAndChildren" presStyleCnt="0"/>
      <dgm:spPr/>
    </dgm:pt>
    <dgm:pt modelId="{EC2B6264-FAE7-4FEA-A9AE-D921837A8EC7}" type="pres">
      <dgm:prSet presAssocID="{62AF4025-3E6F-4009-B3A0-A635910A5914}" presName="parentTextArrow" presStyleLbl="node1" presStyleIdx="7" presStyleCnt="8"/>
      <dgm:spPr/>
    </dgm:pt>
  </dgm:ptLst>
  <dgm:cxnLst>
    <dgm:cxn modelId="{1DB60703-4FEB-4036-900D-4F6C644B7DEE}" srcId="{30D060B6-0BCB-4B4C-9BD3-F5AC2F6069C7}" destId="{62AF4025-3E6F-4009-B3A0-A635910A5914}" srcOrd="0" destOrd="0" parTransId="{28C99ACA-338D-48D3-B69F-2334CE6EAC48}" sibTransId="{34097843-0569-4BD1-A7B4-B14AADB29ECC}"/>
    <dgm:cxn modelId="{E9460D15-07D6-4583-9C4F-985F90B7EDD3}" type="presOf" srcId="{62AF4025-3E6F-4009-B3A0-A635910A5914}" destId="{EC2B6264-FAE7-4FEA-A9AE-D921837A8EC7}" srcOrd="0" destOrd="0" presId="urn:microsoft.com/office/officeart/2005/8/layout/process4"/>
    <dgm:cxn modelId="{28797E24-E2D7-4D14-9814-7EB72C0D8702}" type="presOf" srcId="{4A97BCA1-16B3-4E40-A3FB-C6FFD7F3BA5F}" destId="{AC9128D8-FE30-490A-A3FC-5BD90585A77D}" srcOrd="0" destOrd="0" presId="urn:microsoft.com/office/officeart/2005/8/layout/process4"/>
    <dgm:cxn modelId="{81CD7E33-8A60-4987-B31B-F5C015F8A4EE}" type="presOf" srcId="{92F4BA56-BED8-4028-B447-A71DAACC4136}" destId="{3D4BBE0B-0576-40CF-9BB5-A1E59A435D3C}" srcOrd="0" destOrd="0" presId="urn:microsoft.com/office/officeart/2005/8/layout/process4"/>
    <dgm:cxn modelId="{15FAD040-50D5-4D76-AEEB-8D8F14730445}" type="presOf" srcId="{D44F5A9C-15F1-435F-86B2-FFCDF65C2069}" destId="{D74E0F40-0C37-4D92-8980-EF999A757346}" srcOrd="0" destOrd="0" presId="urn:microsoft.com/office/officeart/2005/8/layout/process4"/>
    <dgm:cxn modelId="{24112545-D42E-432F-9EBB-5BED4F9DC749}" srcId="{30D060B6-0BCB-4B4C-9BD3-F5AC2F6069C7}" destId="{CC524A22-0A4A-4DA5-BCE7-F1405BAD8B9A}" srcOrd="7" destOrd="0" parTransId="{EAA5D8D3-A154-44D8-95B3-B089D9758333}" sibTransId="{A33B39F5-DA6F-421E-9A5D-1A9374B97070}"/>
    <dgm:cxn modelId="{84CD2677-033A-4A4B-A279-A0584083BD60}" type="presOf" srcId="{9293B439-9D90-4420-BFC1-8FAE047BAC6D}" destId="{E3EE77A3-3FD6-462C-99A8-9D145B4E73E8}" srcOrd="0" destOrd="0" presId="urn:microsoft.com/office/officeart/2005/8/layout/process4"/>
    <dgm:cxn modelId="{3EFA4A59-D3A7-4820-924D-628F6AE32647}" srcId="{30D060B6-0BCB-4B4C-9BD3-F5AC2F6069C7}" destId="{4A97BCA1-16B3-4E40-A3FB-C6FFD7F3BA5F}" srcOrd="1" destOrd="0" parTransId="{EC6D6308-229B-4F05-80AD-07D10257986A}" sibTransId="{E0B75DC2-2045-47E0-8A42-85D46C483CAA}"/>
    <dgm:cxn modelId="{3661A07A-BE5A-40DD-B674-C5B29DA4849E}" type="presOf" srcId="{30D060B6-0BCB-4B4C-9BD3-F5AC2F6069C7}" destId="{A398BA43-C5FD-49B1-B919-17C3A0CE5F68}" srcOrd="0" destOrd="0" presId="urn:microsoft.com/office/officeart/2005/8/layout/process4"/>
    <dgm:cxn modelId="{8B5E6687-FFA6-4E41-8298-0BCF8D6A353B}" srcId="{30D060B6-0BCB-4B4C-9BD3-F5AC2F6069C7}" destId="{F7F6EFFA-72FF-466A-BDF7-7D72D323BA48}" srcOrd="4" destOrd="0" parTransId="{A0CFE89D-2244-4E5E-980D-030FC1CFD59D}" sibTransId="{CD8AF213-5D1A-4BC2-829C-02C4D78A02BF}"/>
    <dgm:cxn modelId="{EA0DE28B-0499-42C4-B96E-460E5B4455F0}" srcId="{30D060B6-0BCB-4B4C-9BD3-F5AC2F6069C7}" destId="{D44F5A9C-15F1-435F-86B2-FFCDF65C2069}" srcOrd="6" destOrd="0" parTransId="{10D08E2A-2F83-4D76-9C43-991FC90B7379}" sibTransId="{33E1E892-513E-4923-8762-8DBCEE79E099}"/>
    <dgm:cxn modelId="{ADD9F68C-3CA4-4E1D-97B3-097026A3D6A4}" type="presOf" srcId="{CC524A22-0A4A-4DA5-BCE7-F1405BAD8B9A}" destId="{293547F8-735B-4EE7-97DF-BBA3027E996A}" srcOrd="0" destOrd="0" presId="urn:microsoft.com/office/officeart/2005/8/layout/process4"/>
    <dgm:cxn modelId="{A22DDC97-201C-4F6C-A3D1-97B9ED87BB28}" type="presOf" srcId="{DE74EF9D-4B33-4B69-8548-93B1DA899F53}" destId="{C3E5FE94-F59C-4E72-B9C7-C782F754C4E3}" srcOrd="0" destOrd="0" presId="urn:microsoft.com/office/officeart/2005/8/layout/process4"/>
    <dgm:cxn modelId="{49006198-09BA-4D85-9EEC-10568145FEB5}" srcId="{30D060B6-0BCB-4B4C-9BD3-F5AC2F6069C7}" destId="{DE74EF9D-4B33-4B69-8548-93B1DA899F53}" srcOrd="2" destOrd="0" parTransId="{08131E7E-FDD7-4557-8521-9A7882D24E7C}" sibTransId="{4E764FD8-C637-4B45-BDD9-3F7475E58250}"/>
    <dgm:cxn modelId="{7AB295C7-726F-4DE2-B9CA-A1F31BD6D8EF}" type="presOf" srcId="{F7F6EFFA-72FF-466A-BDF7-7D72D323BA48}" destId="{C72BE5FF-0300-4C7A-9F8F-D5409EC59094}" srcOrd="0" destOrd="0" presId="urn:microsoft.com/office/officeart/2005/8/layout/process4"/>
    <dgm:cxn modelId="{4038F9CF-E247-4675-A71C-272B5B74C30C}" srcId="{30D060B6-0BCB-4B4C-9BD3-F5AC2F6069C7}" destId="{9293B439-9D90-4420-BFC1-8FAE047BAC6D}" srcOrd="5" destOrd="0" parTransId="{73DDC731-A4FE-497C-893D-4C73ECE14D41}" sibTransId="{B8225E39-8FB0-4814-9050-22A9B3879814}"/>
    <dgm:cxn modelId="{DEA256E4-5F0B-4416-915E-2433196E29D8}" srcId="{30D060B6-0BCB-4B4C-9BD3-F5AC2F6069C7}" destId="{92F4BA56-BED8-4028-B447-A71DAACC4136}" srcOrd="3" destOrd="0" parTransId="{AD2F25B5-C5CC-4ED1-849F-5001183C1B3E}" sibTransId="{B7B65A7E-AED5-428D-A411-081EB5D5C011}"/>
    <dgm:cxn modelId="{4DC8D85A-1072-414F-9CC2-7277F09B98FC}" type="presParOf" srcId="{A398BA43-C5FD-49B1-B919-17C3A0CE5F68}" destId="{1833113D-60EE-4E42-AED5-9ADE0F53A5D0}" srcOrd="0" destOrd="0" presId="urn:microsoft.com/office/officeart/2005/8/layout/process4"/>
    <dgm:cxn modelId="{59A59459-EABE-4A71-9129-4E3A5368C18B}" type="presParOf" srcId="{1833113D-60EE-4E42-AED5-9ADE0F53A5D0}" destId="{293547F8-735B-4EE7-97DF-BBA3027E996A}" srcOrd="0" destOrd="0" presId="urn:microsoft.com/office/officeart/2005/8/layout/process4"/>
    <dgm:cxn modelId="{1FD88286-87F4-44C6-BED5-DE9C20F72D05}" type="presParOf" srcId="{A398BA43-C5FD-49B1-B919-17C3A0CE5F68}" destId="{DCC13174-158F-46E4-BFDF-244BBC0696DC}" srcOrd="1" destOrd="0" presId="urn:microsoft.com/office/officeart/2005/8/layout/process4"/>
    <dgm:cxn modelId="{785ACD91-F147-436A-8B76-D9A4E85B58BD}" type="presParOf" srcId="{A398BA43-C5FD-49B1-B919-17C3A0CE5F68}" destId="{A3220220-9220-4FD4-92E5-5DBF1A4F9272}" srcOrd="2" destOrd="0" presId="urn:microsoft.com/office/officeart/2005/8/layout/process4"/>
    <dgm:cxn modelId="{79474D6B-458E-477A-9B43-018D2FA7936E}" type="presParOf" srcId="{A3220220-9220-4FD4-92E5-5DBF1A4F9272}" destId="{D74E0F40-0C37-4D92-8980-EF999A757346}" srcOrd="0" destOrd="0" presId="urn:microsoft.com/office/officeart/2005/8/layout/process4"/>
    <dgm:cxn modelId="{7A491C47-5C3B-4936-8DE8-5ECF9030F751}" type="presParOf" srcId="{A398BA43-C5FD-49B1-B919-17C3A0CE5F68}" destId="{BE3C4B1F-D283-49EB-84C0-4CD4AE711BB1}" srcOrd="3" destOrd="0" presId="urn:microsoft.com/office/officeart/2005/8/layout/process4"/>
    <dgm:cxn modelId="{FAA99B86-784A-4016-ACF6-CFE3259F59A6}" type="presParOf" srcId="{A398BA43-C5FD-49B1-B919-17C3A0CE5F68}" destId="{C328D30A-D060-4689-B39F-EFB086115660}" srcOrd="4" destOrd="0" presId="urn:microsoft.com/office/officeart/2005/8/layout/process4"/>
    <dgm:cxn modelId="{AD5A90BE-90D8-4467-9E96-6381A735845D}" type="presParOf" srcId="{C328D30A-D060-4689-B39F-EFB086115660}" destId="{E3EE77A3-3FD6-462C-99A8-9D145B4E73E8}" srcOrd="0" destOrd="0" presId="urn:microsoft.com/office/officeart/2005/8/layout/process4"/>
    <dgm:cxn modelId="{CF614C37-A885-4252-A8F5-423B091C4304}" type="presParOf" srcId="{A398BA43-C5FD-49B1-B919-17C3A0CE5F68}" destId="{820FC43E-FD1F-4C2B-8033-AA94EA27339B}" srcOrd="5" destOrd="0" presId="urn:microsoft.com/office/officeart/2005/8/layout/process4"/>
    <dgm:cxn modelId="{4E15AE50-F3E2-4689-BC3B-A36517F773CD}" type="presParOf" srcId="{A398BA43-C5FD-49B1-B919-17C3A0CE5F68}" destId="{81C88339-486C-4D20-B09D-A41B6286439A}" srcOrd="6" destOrd="0" presId="urn:microsoft.com/office/officeart/2005/8/layout/process4"/>
    <dgm:cxn modelId="{4B98CD55-2BB5-4396-B85D-8321DFED8199}" type="presParOf" srcId="{81C88339-486C-4D20-B09D-A41B6286439A}" destId="{C72BE5FF-0300-4C7A-9F8F-D5409EC59094}" srcOrd="0" destOrd="0" presId="urn:microsoft.com/office/officeart/2005/8/layout/process4"/>
    <dgm:cxn modelId="{56CDE8F6-D647-4299-96DC-26F501307C8B}" type="presParOf" srcId="{A398BA43-C5FD-49B1-B919-17C3A0CE5F68}" destId="{72BE80EB-CD9D-4057-A5B4-E364154EAB75}" srcOrd="7" destOrd="0" presId="urn:microsoft.com/office/officeart/2005/8/layout/process4"/>
    <dgm:cxn modelId="{8FCEB6CE-BCE7-4013-BF32-58FC8B9E0D22}" type="presParOf" srcId="{A398BA43-C5FD-49B1-B919-17C3A0CE5F68}" destId="{63C9B844-8DC4-4285-A361-FC6400A6F927}" srcOrd="8" destOrd="0" presId="urn:microsoft.com/office/officeart/2005/8/layout/process4"/>
    <dgm:cxn modelId="{97E1D106-8605-44F4-8EA0-D7B31B94362C}" type="presParOf" srcId="{63C9B844-8DC4-4285-A361-FC6400A6F927}" destId="{3D4BBE0B-0576-40CF-9BB5-A1E59A435D3C}" srcOrd="0" destOrd="0" presId="urn:microsoft.com/office/officeart/2005/8/layout/process4"/>
    <dgm:cxn modelId="{1BAA7971-DB59-42C6-8939-B6D713FA66FC}" type="presParOf" srcId="{A398BA43-C5FD-49B1-B919-17C3A0CE5F68}" destId="{3F2C3C5F-09F9-4C7A-8498-018D94240B32}" srcOrd="9" destOrd="0" presId="urn:microsoft.com/office/officeart/2005/8/layout/process4"/>
    <dgm:cxn modelId="{2843EB46-ED19-493F-A499-A40115632960}" type="presParOf" srcId="{A398BA43-C5FD-49B1-B919-17C3A0CE5F68}" destId="{95C0169F-C067-433A-BE0E-D4AE3C733938}" srcOrd="10" destOrd="0" presId="urn:microsoft.com/office/officeart/2005/8/layout/process4"/>
    <dgm:cxn modelId="{19150577-CD4C-4F63-AA89-381869ACFC63}" type="presParOf" srcId="{95C0169F-C067-433A-BE0E-D4AE3C733938}" destId="{C3E5FE94-F59C-4E72-B9C7-C782F754C4E3}" srcOrd="0" destOrd="0" presId="urn:microsoft.com/office/officeart/2005/8/layout/process4"/>
    <dgm:cxn modelId="{E1F606BA-335B-4DCE-B5E9-AE80437D5A28}" type="presParOf" srcId="{A398BA43-C5FD-49B1-B919-17C3A0CE5F68}" destId="{596F7847-C23D-4034-A906-72E8130E811D}" srcOrd="11" destOrd="0" presId="urn:microsoft.com/office/officeart/2005/8/layout/process4"/>
    <dgm:cxn modelId="{FC984BD7-2449-460B-A434-BD01C5568289}" type="presParOf" srcId="{A398BA43-C5FD-49B1-B919-17C3A0CE5F68}" destId="{33E864D8-B9CF-4162-9E58-645BDE2D69F9}" srcOrd="12" destOrd="0" presId="urn:microsoft.com/office/officeart/2005/8/layout/process4"/>
    <dgm:cxn modelId="{27CFCEC9-4AF2-4873-A39D-43E651D13116}" type="presParOf" srcId="{33E864D8-B9CF-4162-9E58-645BDE2D69F9}" destId="{AC9128D8-FE30-490A-A3FC-5BD90585A77D}" srcOrd="0" destOrd="0" presId="urn:microsoft.com/office/officeart/2005/8/layout/process4"/>
    <dgm:cxn modelId="{09206276-61F9-467B-83F7-5CF6EC38B3AB}" type="presParOf" srcId="{A398BA43-C5FD-49B1-B919-17C3A0CE5F68}" destId="{C205B09C-4759-443C-8969-7EC3467E9994}" srcOrd="13" destOrd="0" presId="urn:microsoft.com/office/officeart/2005/8/layout/process4"/>
    <dgm:cxn modelId="{85FFAFC8-F1F1-46E5-A7B6-6E96D4A8B17F}" type="presParOf" srcId="{A398BA43-C5FD-49B1-B919-17C3A0CE5F68}" destId="{9B619B6E-67ED-46DE-A6AC-B54F4F7520B1}" srcOrd="14" destOrd="0" presId="urn:microsoft.com/office/officeart/2005/8/layout/process4"/>
    <dgm:cxn modelId="{C8E2DF00-72CD-4D78-AF24-EFC1D3239583}" type="presParOf" srcId="{9B619B6E-67ED-46DE-A6AC-B54F4F7520B1}" destId="{EC2B6264-FAE7-4FEA-A9AE-D921837A8E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547F8-735B-4EE7-97DF-BBA3027E996A}">
      <dsp:nvSpPr>
        <dsp:cNvPr id="0" name=""/>
        <dsp:cNvSpPr/>
      </dsp:nvSpPr>
      <dsp:spPr>
        <a:xfrm>
          <a:off x="0" y="4541262"/>
          <a:ext cx="5674914" cy="42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Datenübertragung, -aufbereitung &amp; -auswertung</a:t>
          </a:r>
        </a:p>
      </dsp:txBody>
      <dsp:txXfrm>
        <a:off x="0" y="4541262"/>
        <a:ext cx="5674914" cy="425799"/>
      </dsp:txXfrm>
    </dsp:sp>
    <dsp:sp modelId="{D74E0F40-0C37-4D92-8980-EF999A757346}">
      <dsp:nvSpPr>
        <dsp:cNvPr id="0" name=""/>
        <dsp:cNvSpPr/>
      </dsp:nvSpPr>
      <dsp:spPr>
        <a:xfrm rot="10800000">
          <a:off x="0" y="3892769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Durchführung der Befragung (Feldphase)</a:t>
          </a:r>
        </a:p>
      </dsp:txBody>
      <dsp:txXfrm rot="10800000">
        <a:off x="0" y="3892769"/>
        <a:ext cx="5674914" cy="425521"/>
      </dsp:txXfrm>
    </dsp:sp>
    <dsp:sp modelId="{E3EE77A3-3FD6-462C-99A8-9D145B4E73E8}">
      <dsp:nvSpPr>
        <dsp:cNvPr id="0" name=""/>
        <dsp:cNvSpPr/>
      </dsp:nvSpPr>
      <dsp:spPr>
        <a:xfrm rot="10800000">
          <a:off x="0" y="3244276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Pretest (ev. Überarbeitung), Befragerschulung</a:t>
          </a:r>
        </a:p>
      </dsp:txBody>
      <dsp:txXfrm rot="10800000">
        <a:off x="0" y="3244276"/>
        <a:ext cx="5674914" cy="425521"/>
      </dsp:txXfrm>
    </dsp:sp>
    <dsp:sp modelId="{C72BE5FF-0300-4C7A-9F8F-D5409EC59094}">
      <dsp:nvSpPr>
        <dsp:cNvPr id="0" name=""/>
        <dsp:cNvSpPr/>
      </dsp:nvSpPr>
      <dsp:spPr>
        <a:xfrm rot="10800000">
          <a:off x="0" y="2595784"/>
          <a:ext cx="5674914" cy="654879"/>
        </a:xfrm>
        <a:prstGeom prst="upArrowCallou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Stichprobe &amp; Auswahl Untersuchungssituation</a:t>
          </a:r>
        </a:p>
      </dsp:txBody>
      <dsp:txXfrm rot="10800000">
        <a:off x="0" y="2595784"/>
        <a:ext cx="5674914" cy="425521"/>
      </dsp:txXfrm>
    </dsp:sp>
    <dsp:sp modelId="{3D4BBE0B-0576-40CF-9BB5-A1E59A435D3C}">
      <dsp:nvSpPr>
        <dsp:cNvPr id="0" name=""/>
        <dsp:cNvSpPr/>
      </dsp:nvSpPr>
      <dsp:spPr>
        <a:xfrm rot="10800000">
          <a:off x="0" y="1947291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Erstellung eines strukturierten Fragebogens</a:t>
          </a:r>
        </a:p>
      </dsp:txBody>
      <dsp:txXfrm rot="10800000">
        <a:off x="0" y="1947291"/>
        <a:ext cx="5674914" cy="425521"/>
      </dsp:txXfrm>
    </dsp:sp>
    <dsp:sp modelId="{C3E5FE94-F59C-4E72-B9C7-C782F754C4E3}">
      <dsp:nvSpPr>
        <dsp:cNvPr id="0" name=""/>
        <dsp:cNvSpPr/>
      </dsp:nvSpPr>
      <dsp:spPr>
        <a:xfrm rot="10800000">
          <a:off x="0" y="1298798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Operationalisierung: Auswahl abfragbarer Indikatoren </a:t>
          </a:r>
        </a:p>
      </dsp:txBody>
      <dsp:txXfrm rot="10800000">
        <a:off x="0" y="1298798"/>
        <a:ext cx="5674914" cy="425521"/>
      </dsp:txXfrm>
    </dsp:sp>
    <dsp:sp modelId="{AC9128D8-FE30-490A-A3FC-5BD90585A77D}">
      <dsp:nvSpPr>
        <dsp:cNvPr id="0" name=""/>
        <dsp:cNvSpPr/>
      </dsp:nvSpPr>
      <dsp:spPr>
        <a:xfrm rot="10800000">
          <a:off x="0" y="650305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Auswahl Befragungseinheiten und -merkmale</a:t>
          </a:r>
        </a:p>
      </dsp:txBody>
      <dsp:txXfrm rot="10800000">
        <a:off x="0" y="650305"/>
        <a:ext cx="5674914" cy="425521"/>
      </dsp:txXfrm>
    </dsp:sp>
    <dsp:sp modelId="{EC2B6264-FAE7-4FEA-A9AE-D921837A8EC7}">
      <dsp:nvSpPr>
        <dsp:cNvPr id="0" name=""/>
        <dsp:cNvSpPr/>
      </dsp:nvSpPr>
      <dsp:spPr>
        <a:xfrm rot="10800000">
          <a:off x="0" y="1812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Fragestellung/Hypothese(n)</a:t>
          </a:r>
        </a:p>
      </dsp:txBody>
      <dsp:txXfrm rot="10800000">
        <a:off x="0" y="1812"/>
        <a:ext cx="5674914" cy="4255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3547F8-735B-4EE7-97DF-BBA3027E996A}">
      <dsp:nvSpPr>
        <dsp:cNvPr id="0" name=""/>
        <dsp:cNvSpPr/>
      </dsp:nvSpPr>
      <dsp:spPr>
        <a:xfrm>
          <a:off x="0" y="4541262"/>
          <a:ext cx="5674914" cy="4257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Datenübertragung, -aufbereitung &amp; -auswertung</a:t>
          </a:r>
        </a:p>
      </dsp:txBody>
      <dsp:txXfrm>
        <a:off x="0" y="4541262"/>
        <a:ext cx="5674914" cy="425799"/>
      </dsp:txXfrm>
    </dsp:sp>
    <dsp:sp modelId="{D74E0F40-0C37-4D92-8980-EF999A757346}">
      <dsp:nvSpPr>
        <dsp:cNvPr id="0" name=""/>
        <dsp:cNvSpPr/>
      </dsp:nvSpPr>
      <dsp:spPr>
        <a:xfrm rot="10800000">
          <a:off x="0" y="3892769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Durchführung der Befragung (Feldphase)</a:t>
          </a:r>
        </a:p>
      </dsp:txBody>
      <dsp:txXfrm rot="10800000">
        <a:off x="0" y="3892769"/>
        <a:ext cx="5674914" cy="425521"/>
      </dsp:txXfrm>
    </dsp:sp>
    <dsp:sp modelId="{E3EE77A3-3FD6-462C-99A8-9D145B4E73E8}">
      <dsp:nvSpPr>
        <dsp:cNvPr id="0" name=""/>
        <dsp:cNvSpPr/>
      </dsp:nvSpPr>
      <dsp:spPr>
        <a:xfrm rot="10800000">
          <a:off x="0" y="3244276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Pretest (ev. Überarbeitung), Befragerschulung</a:t>
          </a:r>
        </a:p>
      </dsp:txBody>
      <dsp:txXfrm rot="10800000">
        <a:off x="0" y="3244276"/>
        <a:ext cx="5674914" cy="425521"/>
      </dsp:txXfrm>
    </dsp:sp>
    <dsp:sp modelId="{C72BE5FF-0300-4C7A-9F8F-D5409EC59094}">
      <dsp:nvSpPr>
        <dsp:cNvPr id="0" name=""/>
        <dsp:cNvSpPr/>
      </dsp:nvSpPr>
      <dsp:spPr>
        <a:xfrm rot="10800000">
          <a:off x="0" y="2595784"/>
          <a:ext cx="5674914" cy="654879"/>
        </a:xfrm>
        <a:prstGeom prst="upArrowCallout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Stichprobe &amp; Auswahl Untersuchungssituation</a:t>
          </a:r>
        </a:p>
      </dsp:txBody>
      <dsp:txXfrm rot="10800000">
        <a:off x="0" y="2595784"/>
        <a:ext cx="5674914" cy="425521"/>
      </dsp:txXfrm>
    </dsp:sp>
    <dsp:sp modelId="{3D4BBE0B-0576-40CF-9BB5-A1E59A435D3C}">
      <dsp:nvSpPr>
        <dsp:cNvPr id="0" name=""/>
        <dsp:cNvSpPr/>
      </dsp:nvSpPr>
      <dsp:spPr>
        <a:xfrm rot="10800000">
          <a:off x="0" y="1947291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Erstellung eines strukturierten Fragebogens</a:t>
          </a:r>
        </a:p>
      </dsp:txBody>
      <dsp:txXfrm rot="10800000">
        <a:off x="0" y="1947291"/>
        <a:ext cx="5674914" cy="425521"/>
      </dsp:txXfrm>
    </dsp:sp>
    <dsp:sp modelId="{C3E5FE94-F59C-4E72-B9C7-C782F754C4E3}">
      <dsp:nvSpPr>
        <dsp:cNvPr id="0" name=""/>
        <dsp:cNvSpPr/>
      </dsp:nvSpPr>
      <dsp:spPr>
        <a:xfrm rot="10800000">
          <a:off x="0" y="1298798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Operationalisierung: Auswahl abfragbarer Indikatoren </a:t>
          </a:r>
        </a:p>
      </dsp:txBody>
      <dsp:txXfrm rot="10800000">
        <a:off x="0" y="1298798"/>
        <a:ext cx="5674914" cy="425521"/>
      </dsp:txXfrm>
    </dsp:sp>
    <dsp:sp modelId="{AC9128D8-FE30-490A-A3FC-5BD90585A77D}">
      <dsp:nvSpPr>
        <dsp:cNvPr id="0" name=""/>
        <dsp:cNvSpPr/>
      </dsp:nvSpPr>
      <dsp:spPr>
        <a:xfrm rot="10800000">
          <a:off x="0" y="650305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Auswahl Befragungseinheiten und -merkmale</a:t>
          </a:r>
        </a:p>
      </dsp:txBody>
      <dsp:txXfrm rot="10800000">
        <a:off x="0" y="650305"/>
        <a:ext cx="5674914" cy="425521"/>
      </dsp:txXfrm>
    </dsp:sp>
    <dsp:sp modelId="{EC2B6264-FAE7-4FEA-A9AE-D921837A8EC7}">
      <dsp:nvSpPr>
        <dsp:cNvPr id="0" name=""/>
        <dsp:cNvSpPr/>
      </dsp:nvSpPr>
      <dsp:spPr>
        <a:xfrm rot="10800000">
          <a:off x="0" y="1812"/>
          <a:ext cx="5674914" cy="65487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Fragestellung/Hypothese(n)</a:t>
          </a:r>
        </a:p>
      </dsp:txBody>
      <dsp:txXfrm rot="10800000">
        <a:off x="0" y="1812"/>
        <a:ext cx="5674914" cy="425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de-AT" dirty="0"/>
              <a:t>Sozialwiss. Methoden für Fortgeschrittene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9C1BACB-2DC9-47FF-A3B9-F0B4258DD35A}" type="datetimeFigureOut">
              <a:rPr lang="de-AT" smtClean="0"/>
              <a:t>12.08.2020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AT" dirty="0"/>
              <a:t>KMH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B94DFB2-13F0-4AD5-89C9-E378F9E0FB74}" type="slidenum">
              <a:rPr lang="de-AT" smtClean="0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64123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2C1AC8B-CEB6-403D-8F77-2050842C44F2}" type="datetimeFigureOut">
              <a:rPr lang="de-AT" smtClean="0"/>
              <a:pPr/>
              <a:t>12.08.2020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134760B-3763-4458-991D-CD3579C771E2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661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Herkunft der Teilnehmer</a:t>
            </a:r>
          </a:p>
          <a:p>
            <a:r>
              <a:rPr lang="de-AT" dirty="0"/>
              <a:t>#</a:t>
            </a:r>
            <a:r>
              <a:rPr lang="de-AT" baseline="0" dirty="0"/>
              <a:t> Vorwissen zu Methoden: Karto</a:t>
            </a:r>
          </a:p>
          <a:p>
            <a:r>
              <a:rPr lang="de-AT" baseline="0" dirty="0"/>
              <a:t>––––––––––––––––––––––––––-</a:t>
            </a:r>
          </a:p>
          <a:p>
            <a:r>
              <a:rPr lang="de-AT" baseline="0" dirty="0"/>
              <a:t>→ Erwartungshaltung an LVA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36297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58988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39563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00408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sz="1700" dirty="0"/>
              <a:t>Stichproben: Schneller &amp; geringerer Aufwand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4883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04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 Einehit Einkommen: k$</a:t>
            </a:r>
          </a:p>
          <a:p>
            <a:r>
              <a:rPr lang="de-AT" dirty="0"/>
              <a:t># rechtsschiefe</a:t>
            </a:r>
            <a:r>
              <a:rPr lang="de-AT" baseline="0" dirty="0"/>
              <a:t> – linkssteile Verteilung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31581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27670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991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#</a:t>
            </a:r>
            <a:r>
              <a:rPr lang="de-AT" baseline="0" dirty="0"/>
              <a:t> </a:t>
            </a:r>
            <a:r>
              <a:rPr lang="de-AT" dirty="0"/>
              <a:t>alpha: Rückverweis auf die Standardabweichung</a:t>
            </a:r>
            <a:r>
              <a:rPr lang="de-AT" baseline="0" dirty="0"/>
              <a:t> → Anteile der Werte unter der Kurve (= Fläche)</a:t>
            </a:r>
          </a:p>
          <a:p>
            <a:endParaRPr lang="de-AT" baseline="0" dirty="0"/>
          </a:p>
          <a:p>
            <a:r>
              <a:rPr lang="de-AT" baseline="0" dirty="0"/>
              <a:t># Epsilon: Schwankungsbreite</a:t>
            </a:r>
          </a:p>
          <a:p>
            <a:endParaRPr lang="de-AT" baseline="0" dirty="0"/>
          </a:p>
          <a:p>
            <a:r>
              <a:rPr lang="de-AT" baseline="0" dirty="0"/>
              <a:t># u-wert: Ober – Untergrenze der Standardnormalverteilung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11611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699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3317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622159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32874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Ziehung in homogenen Gruppen per Zufall</a:t>
            </a:r>
          </a:p>
          <a:p>
            <a:endParaRPr lang="de-AT" dirty="0"/>
          </a:p>
          <a:p>
            <a:r>
              <a:rPr lang="de-AT" dirty="0"/>
              <a:t>Eher selten da Liste Grundgesamtheit oftmals</a:t>
            </a:r>
            <a:r>
              <a:rPr lang="de-AT" baseline="0" dirty="0"/>
              <a:t> nicht vorhanden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98254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SORA Institute for </a:t>
            </a:r>
            <a:r>
              <a:rPr lang="de-AT" dirty="0" err="1"/>
              <a:t>Social</a:t>
            </a:r>
            <a:r>
              <a:rPr lang="de-AT" dirty="0"/>
              <a:t> Research and Consulting (Projektleitung Koordination, Stichprobe, Erhebung, statische Auswertungen), in enger Zusammenarbeit mit:</a:t>
            </a:r>
          </a:p>
          <a:p>
            <a:r>
              <a:rPr lang="de-AT" dirty="0"/>
              <a:t>Institut für statistische Analysen Jaksch &amp; Partner GmbH (Hotline, Stichprobenmanagement, telefonische Interviews)</a:t>
            </a:r>
          </a:p>
          <a:p>
            <a:r>
              <a:rPr lang="de-AT" dirty="0"/>
              <a:t>Medizinische Universität Wien (Auswertung der PCR-Tests)</a:t>
            </a:r>
          </a:p>
          <a:p>
            <a:r>
              <a:rPr lang="de-AT" dirty="0" err="1"/>
              <a:t>Complexity</a:t>
            </a:r>
            <a:r>
              <a:rPr lang="de-AT" dirty="0"/>
              <a:t> Science Hub Vienna CSH (statistisch-medizinische Expertise)</a:t>
            </a:r>
          </a:p>
          <a:p>
            <a:endParaRPr lang="de-AT" dirty="0"/>
          </a:p>
          <a:p>
            <a:r>
              <a:rPr lang="de-AT" dirty="0"/>
              <a:t>######</a:t>
            </a:r>
          </a:p>
          <a:p>
            <a:endParaRPr lang="de-AT" dirty="0"/>
          </a:p>
          <a:p>
            <a:r>
              <a:rPr lang="de-AT" dirty="0"/>
              <a:t>RLD: Random Last Digit</a:t>
            </a:r>
          </a:p>
          <a:p>
            <a:r>
              <a:rPr lang="de-AT" dirty="0"/>
              <a:t>Letzte Nummer +/- durch eine zufällige Zahl</a:t>
            </a:r>
          </a:p>
          <a:p>
            <a:endParaRPr lang="de-AT" dirty="0"/>
          </a:p>
          <a:p>
            <a:r>
              <a:rPr lang="de-AT" dirty="0"/>
              <a:t>→ große sozioökonomische Unterschiede zwischen eingetragenen und nicht eingetragenen Personen</a:t>
            </a:r>
          </a:p>
          <a:p>
            <a:endParaRPr lang="de-AT" dirty="0"/>
          </a:p>
          <a:p>
            <a:r>
              <a:rPr lang="de-AT" dirty="0"/>
              <a:t>########## AUSWERTUNGEN</a:t>
            </a:r>
          </a:p>
          <a:p>
            <a:r>
              <a:rPr lang="de-AT" dirty="0"/>
              <a:t>https://www.sora.at/uploads/media/SORA_Praesentation_20123_0410.pdf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57120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→ Spezialfall eines mehrstufigen „räumlichen“ Verfahrens:</a:t>
            </a:r>
            <a:r>
              <a:rPr lang="de-AT" baseline="0" dirty="0"/>
              <a:t> Klumpen: Cluster – Primäreinheiten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baseline="0" dirty="0"/>
              <a:t># Klumpeneffekt: Genauigkeitsverlust im Vergleich zu einfacher Zufallsauswahl da Klumpen mit ähnlichen Elementen möglich sind → Segregation bei Flächenstichproben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993055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b="1" dirty="0"/>
              <a:t>Begrifflichkeiten: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dirty="0"/>
              <a:t># Grundgesamtheit</a:t>
            </a:r>
            <a:r>
              <a:rPr lang="de-AT" baseline="0" dirty="0"/>
              <a:t> in Gruppen (Primäreinheiten – primary sampling units) eingeteilt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baseline="0" dirty="0"/>
              <a:t># Aus Primäreinheit → Zufallsstichprobe auf Sekundäreinheiten (Haushalte oder direkt Erhebungseinheiten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AT" baseline="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e-AT" baseline="0" dirty="0"/>
              <a:t>	+ Bei Haushalten: Schwedenschlüssel um auf Erhebungseinheiten zu schließen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AT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AT" baseline="0" dirty="0"/>
              <a:t>-&gt; </a:t>
            </a:r>
            <a:r>
              <a:rPr lang="de-AT" dirty="0"/>
              <a:t>Primäreinheit meist Flächenstichproben: räumliche Einheiten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79211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76222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29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4696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76222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833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26258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87182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77650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60023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4760B-3763-4458-991D-CD3579C771E2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171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s://www.uibk.ac.at/geographie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pikist.com/free-photo-vnbwo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creativecommons.org/licenses/by-sa/4.0/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>
          <a:xfrm>
            <a:off x="5089171" y="6153626"/>
            <a:ext cx="37496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 algn="r">
              <a:buNone/>
              <a:defRPr lang="de-AT" sz="110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ＭＳ Ｐゴシック" pitchFamily="-104" charset="-128"/>
                <a:cs typeface="Calibri" pitchFamily="34" charset="0"/>
              </a:defRPr>
            </a:lvl1pPr>
          </a:lstStyle>
          <a:p>
            <a:pPr lvl="0" algn="r">
              <a:spcBef>
                <a:spcPct val="0"/>
              </a:spcBef>
            </a:pPr>
            <a:r>
              <a:rPr lang="de-DE" dirty="0"/>
              <a:t>Textmasterformat bearbeiten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5696" y="4653192"/>
            <a:ext cx="7003150" cy="504000"/>
          </a:xfrm>
          <a:prstGeom prst="rect">
            <a:avLst/>
          </a:prstGeom>
          <a:noFill/>
        </p:spPr>
        <p:txBody>
          <a:bodyPr anchor="ctr"/>
          <a:lstStyle>
            <a:lvl1pPr algn="r">
              <a:defRPr lang="de-AT" sz="2400" b="1">
                <a:solidFill>
                  <a:srgbClr val="E37823"/>
                </a:solidFill>
              </a:defRPr>
            </a:lvl1pPr>
          </a:lstStyle>
          <a:p>
            <a:pPr lvl="0" algn="r"/>
            <a:r>
              <a:rPr lang="de-DE" dirty="0"/>
              <a:t>Titelmasterformat </a:t>
            </a:r>
            <a:r>
              <a:rPr lang="de-DE" dirty="0" err="1"/>
              <a:t>asdfasdfKlicken</a:t>
            </a:r>
            <a:r>
              <a:rPr lang="de-DE" dirty="0"/>
              <a:t>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10462" y="4221144"/>
            <a:ext cx="8028384" cy="504000"/>
          </a:xfrm>
          <a:prstGeom prst="rect">
            <a:avLst/>
          </a:prstGeom>
        </p:spPr>
        <p:txBody>
          <a:bodyPr vert="horz" anchor="ctr"/>
          <a:lstStyle>
            <a:lvl1pPr marL="0" marR="0" indent="0" algn="r" defTabSz="4572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AT" sz="2000" b="0" baseline="0"/>
            </a:lvl1pPr>
          </a:lstStyle>
          <a:p>
            <a:pPr marL="0" lvl="0" indent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dirty="0"/>
              <a:t>LVA Nummer &amp; Name</a:t>
            </a:r>
            <a:endParaRPr lang="de-AT" dirty="0"/>
          </a:p>
        </p:txBody>
      </p:sp>
      <p:pic>
        <p:nvPicPr>
          <p:cNvPr id="13" name="Grafik 12">
            <a:hlinkClick r:id="rId2"/>
            <a:extLst>
              <a:ext uri="{FF2B5EF4-FFF2-40B4-BE49-F238E27FC236}">
                <a16:creationId xmlns:a16="http://schemas.microsoft.com/office/drawing/2014/main" id="{22EC7366-801E-4065-AC8D-FE7E88C124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059392"/>
            <a:ext cx="1499762" cy="739730"/>
          </a:xfrm>
          <a:prstGeom prst="rect">
            <a:avLst/>
          </a:prstGeom>
        </p:spPr>
      </p:pic>
      <p:pic>
        <p:nvPicPr>
          <p:cNvPr id="14" name="Picture 4" descr="https://mirrors.creativecommons.org/presskit/buttons/80x15/png/by-sa.png">
            <a:hlinkClick r:id="rId4"/>
            <a:extLst>
              <a:ext uri="{FF2B5EF4-FFF2-40B4-BE49-F238E27FC236}">
                <a16:creationId xmlns:a16="http://schemas.microsoft.com/office/drawing/2014/main" id="{020BF5E3-67C7-4397-BF9D-27AE7B863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60" y="6205455"/>
            <a:ext cx="806916" cy="15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ssband, measure, tape measure, meter, length, centimeter, roller tape measure, distance, centimeters, millimeter, craft">
            <a:hlinkClick r:id="rId6"/>
            <a:extLst>
              <a:ext uri="{FF2B5EF4-FFF2-40B4-BE49-F238E27FC236}">
                <a16:creationId xmlns:a16="http://schemas.microsoft.com/office/drawing/2014/main" id="{1A5F704A-DBC5-439D-835D-06603BB816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246" y="727512"/>
            <a:ext cx="4629114" cy="3061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405364B-4516-4C5C-A616-056B7BAAA370}"/>
              </a:ext>
            </a:extLst>
          </p:cNvPr>
          <p:cNvSpPr txBox="1"/>
          <p:nvPr userDrawn="1"/>
        </p:nvSpPr>
        <p:spPr>
          <a:xfrm rot="19842564">
            <a:off x="6405768" y="3150464"/>
            <a:ext cx="765959" cy="200055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AT" sz="700" b="0" i="0" kern="1200" dirty="0" err="1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Piksit</a:t>
            </a:r>
            <a:r>
              <a:rPr lang="de-AT" sz="700" b="0" i="0" kern="1200" dirty="0">
                <a:solidFill>
                  <a:schemeClr val="bg1"/>
                </a:solidFill>
                <a:effectLst/>
                <a:latin typeface="+mj-lt"/>
                <a:ea typeface="ＭＳ Ｐゴシック" pitchFamily="-104" charset="-128"/>
                <a:cs typeface="+mn-cs"/>
              </a:rPr>
              <a:t>, PD</a:t>
            </a:r>
            <a:endParaRPr lang="de-AT" sz="7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7697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62849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32264" y="1181512"/>
            <a:ext cx="8766048" cy="4968552"/>
          </a:xfrm>
          <a:prstGeom prst="rect">
            <a:avLst/>
          </a:prstGeom>
        </p:spPr>
        <p:txBody>
          <a:bodyPr vert="horz" anchor="ctr"/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2" name="Textfeld 1"/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  <p:sp>
        <p:nvSpPr>
          <p:cNvPr id="6" name="Textfeld 5"/>
          <p:cNvSpPr txBox="1"/>
          <p:nvPr userDrawn="1"/>
        </p:nvSpPr>
        <p:spPr>
          <a:xfrm>
            <a:off x="846043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427984" y="6654396"/>
            <a:ext cx="3887391" cy="2154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indent="0" algn="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7689084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4499992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392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56039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232264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FDBD940-EE8B-49FC-880C-98C0943378B4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65589491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6654800"/>
            <a:ext cx="9144000" cy="2023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" name="Rechteck 2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24" y="93723"/>
            <a:ext cx="8927976" cy="457200"/>
          </a:xfrm>
          <a:prstGeom prst="rect">
            <a:avLst/>
          </a:prstGeom>
        </p:spPr>
        <p:txBody>
          <a:bodyPr vert="horz"/>
          <a:lstStyle>
            <a:lvl1pPr algn="l">
              <a:defRPr sz="2800" b="1" baseline="0">
                <a:solidFill>
                  <a:schemeClr val="bg1"/>
                </a:solidFill>
                <a:latin typeface="+mn-lt"/>
                <a:cs typeface="Arial"/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216024" y="949910"/>
            <a:ext cx="4392488" cy="5465407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228600" indent="-22860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 sz="2400" b="0" baseline="0">
                <a:solidFill>
                  <a:schemeClr val="tx1"/>
                </a:solidFill>
                <a:latin typeface="+mn-lt"/>
              </a:defRPr>
            </a:lvl1pPr>
            <a:lvl2pPr marL="658813" indent="-201613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</a:defRPr>
            </a:lvl2pPr>
            <a:lvl3pPr marL="1108075" indent="-19367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Symbol" pitchFamily="18" charset="2"/>
              <a:buChar char="-"/>
              <a:tabLst/>
              <a:defRPr sz="1800">
                <a:solidFill>
                  <a:schemeClr val="tx1"/>
                </a:solidFill>
              </a:defRPr>
            </a:lvl3pPr>
            <a:lvl4pPr marL="1520825" indent="-149225">
              <a:lnSpc>
                <a:spcPct val="114000"/>
              </a:lnSpc>
              <a:spcBef>
                <a:spcPts val="600"/>
              </a:spcBef>
              <a:buFont typeface="Arial" pitchFamily="34" charset="0"/>
              <a:buChar char="•"/>
              <a:defRPr sz="1600"/>
            </a:lvl4pPr>
          </a:lstStyle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 err="1"/>
              <a:t>Asdfasdf</a:t>
            </a:r>
            <a:endParaRPr lang="de-AT" dirty="0"/>
          </a:p>
          <a:p>
            <a:pPr lvl="2"/>
            <a:r>
              <a:rPr lang="de-AT" dirty="0" err="1"/>
              <a:t>Sadfasdf</a:t>
            </a:r>
            <a:endParaRPr lang="de-AT" dirty="0"/>
          </a:p>
          <a:p>
            <a:pPr lvl="3"/>
            <a:r>
              <a:rPr lang="de-AT" dirty="0" err="1"/>
              <a:t>sdf</a:t>
            </a:r>
            <a:endParaRPr lang="de-AT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8508219" y="6654396"/>
            <a:ext cx="3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0D87B3D-9F2E-4AB4-9472-248B74A58E90}" type="slidenum">
              <a:rPr lang="de-AT" sz="8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 algn="r"/>
              <a:t>‹Nr.›</a:t>
            </a:fld>
            <a:endParaRPr lang="de-AT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940656" y="6654396"/>
            <a:ext cx="6407671" cy="215444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lvl1pPr marL="0" indent="0" algn="ctr">
              <a:buNone/>
              <a:defRPr lang="de-DE" sz="80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-104" charset="-128"/>
                <a:cs typeface="+mn-cs"/>
              </a:defRPr>
            </a:lvl1pPr>
            <a:lvl2pPr>
              <a:defRPr lang="de-DE" smtClean="0">
                <a:latin typeface="Arial" charset="0"/>
                <a:ea typeface="ＭＳ Ｐゴシック" pitchFamily="-104" charset="-128"/>
              </a:defRPr>
            </a:lvl2pPr>
            <a:lvl3pPr>
              <a:defRPr lang="de-DE" smtClean="0">
                <a:latin typeface="Arial" charset="0"/>
                <a:ea typeface="ＭＳ Ｐゴシック" pitchFamily="-104" charset="-128"/>
              </a:defRPr>
            </a:lvl3pPr>
            <a:lvl4pPr>
              <a:defRPr lang="de-DE" smtClean="0">
                <a:latin typeface="Arial" charset="0"/>
                <a:ea typeface="ＭＳ Ｐゴシック" pitchFamily="-104" charset="-128"/>
              </a:defRPr>
            </a:lvl4pPr>
            <a:lvl5pPr>
              <a:defRPr lang="de-AT">
                <a:latin typeface="Arial" charset="0"/>
                <a:ea typeface="ＭＳ Ｐゴシック" pitchFamily="-104" charset="-128"/>
              </a:defRPr>
            </a:lvl5pPr>
          </a:lstStyle>
          <a:p>
            <a:pPr lvl="0" algn="r">
              <a:spcBef>
                <a:spcPct val="0"/>
              </a:spcBef>
            </a:pPr>
            <a:r>
              <a:rPr lang="de-AT" dirty="0" err="1"/>
              <a:t>asdfasdfasdf</a:t>
            </a:r>
            <a:endParaRPr lang="de-AT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4932040" y="949910"/>
            <a:ext cx="3960267" cy="5465407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988CC9-6357-4AE0-A65B-6E7830AB0407}"/>
              </a:ext>
            </a:extLst>
          </p:cNvPr>
          <p:cNvSpPr txBox="1"/>
          <p:nvPr userDrawn="1"/>
        </p:nvSpPr>
        <p:spPr>
          <a:xfrm>
            <a:off x="323528" y="6654396"/>
            <a:ext cx="27363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</a:t>
            </a:r>
            <a:r>
              <a:rPr lang="de-AT" sz="800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Sozialwiss. Methoden </a:t>
            </a:r>
            <a:r>
              <a:rPr lang="de-AT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| KMH</a:t>
            </a:r>
          </a:p>
        </p:txBody>
      </p:sp>
    </p:spTree>
    <p:extLst>
      <p:ext uri="{BB962C8B-B14F-4D97-AF65-F5344CB8AC3E}">
        <p14:creationId xmlns:p14="http://schemas.microsoft.com/office/powerpoint/2010/main" val="39007394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693" r:id="rId2"/>
    <p:sldLayoutId id="2147483745" r:id="rId3"/>
    <p:sldLayoutId id="2147483746" r:id="rId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cushudec.at/download/docman/18/03%20Grenzwerts%C3%A4tze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9561324@N03/41426901750/in/photolist-2bCMTwE-8ugviE-8qMMYd-8qJFGZ-9vuvAM-NjGfaW-Z4eEHm-aEuDkk-LGdz9r-8TKxFR-5oJRsc-LGdzwv-5V4c1c-9bD5wW-SWjQ2J-8qMMe3-297bVqy-XnZ8SP-c4b8K7-8qMMRC-oogVJv-c4bbKy-8qJFak-8qMMFh-8qJEXa-bJNvvH-8qMMju-8qMM77-bogUSo-24UcJza-267KGAJ-RiYJm2-267KHnd-2gN6ZZ9-2gN6eNn-4uwEyR-XWyPgv-QLkxb8-MCqD9J-41hi2-rN6puC-4ByWWQ-8htbkN-6zE53T-5dpq2V-276dKbh-B9rfuM-255Csar-KVpNhM-RK6KHD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ist.com/free-photo-vnbw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-6517232" y="1122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How to do Things </a:t>
            </a:r>
            <a:b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</a:br>
            <a:r>
              <a:rPr lang="de-AT" sz="2800" b="1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with Numbers</a:t>
            </a:r>
          </a:p>
          <a:p>
            <a:pPr algn="r">
              <a:defRPr/>
            </a:pPr>
            <a:endParaRPr lang="de-AT" sz="2800" b="1" kern="0" dirty="0">
              <a:solidFill>
                <a:srgbClr val="E37823"/>
              </a:solidFill>
              <a:latin typeface="Calibri"/>
              <a:ea typeface="ＭＳ Ｐゴシック" charset="-128"/>
              <a:cs typeface="Arial"/>
            </a:endParaRPr>
          </a:p>
          <a:p>
            <a:pPr algn="r">
              <a:defRPr/>
            </a:pPr>
            <a:r>
              <a:rPr lang="de-AT" sz="2800" b="1" kern="0" dirty="0">
                <a:solidFill>
                  <a:srgbClr val="E37823"/>
                </a:solidFill>
                <a:latin typeface="Calibri"/>
                <a:ea typeface="ＭＳ Ｐゴシック" charset="-128"/>
                <a:cs typeface="Arial"/>
              </a:rPr>
              <a:t>Vorbesprechung</a:t>
            </a:r>
            <a:endParaRPr lang="de-DE" sz="2800" b="1" kern="0" dirty="0">
              <a:solidFill>
                <a:srgbClr val="000000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2052" name="Rechteck 7"/>
          <p:cNvSpPr>
            <a:spLocks noChangeArrowheads="1"/>
          </p:cNvSpPr>
          <p:nvPr/>
        </p:nvSpPr>
        <p:spPr bwMode="auto">
          <a:xfrm>
            <a:off x="10260632" y="5393526"/>
            <a:ext cx="19623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de-DE" sz="1600" kern="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716406 | </a:t>
            </a: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SS 16 | EH1</a:t>
            </a:r>
            <a:b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Karl-Michael Höferl</a:t>
            </a:r>
          </a:p>
        </p:txBody>
      </p:sp>
      <p:sp>
        <p:nvSpPr>
          <p:cNvPr id="3" name="Rechteck 2"/>
          <p:cNvSpPr/>
          <p:nvPr/>
        </p:nvSpPr>
        <p:spPr>
          <a:xfrm>
            <a:off x="-5509120" y="539352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defRPr/>
            </a:pPr>
            <a:r>
              <a:rPr lang="de-DE" sz="2200" b="1" kern="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Sozialwiss. Methoden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SS 20 | KMH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/>
              <a:t>Primärdatengewinnung durch Befragung: Die Stichprobe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716408 | Sozialwiss. Methoden – How 2 do Things with Numbers</a:t>
            </a:r>
          </a:p>
        </p:txBody>
      </p:sp>
    </p:spTree>
    <p:extLst>
      <p:ext uri="{BB962C8B-B14F-4D97-AF65-F5344CB8AC3E}">
        <p14:creationId xmlns:p14="http://schemas.microsoft.com/office/powerpoint/2010/main" val="93661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 3: Eine einfache Quotenstichprobe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de-AT" dirty="0"/>
              <a:t>Sie wollen Innsbrucker </a:t>
            </a:r>
            <a:r>
              <a:rPr lang="de-AT" dirty="0" err="1"/>
              <a:t>BürgerInnen</a:t>
            </a:r>
            <a:r>
              <a:rPr lang="de-AT" dirty="0"/>
              <a:t> zu deren Wohnzufriedenheit befragen. Erstellen Sie dazu eine Quotenauswahl nach Altersklassen und Wohnsituation mit einem Stichprobenumfang von n = 600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560" y="1158642"/>
            <a:ext cx="6420160" cy="310679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84" y="3140968"/>
            <a:ext cx="7935432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@Home 3: Eine einfache Quotenstichprobe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Erstellen Sie einen Kurzbericht:</a:t>
            </a:r>
          </a:p>
          <a:p>
            <a:pPr lvl="1"/>
            <a:r>
              <a:rPr lang="de-AT" dirty="0"/>
              <a:t>Rekapitulation Aufgabenstellung</a:t>
            </a:r>
          </a:p>
          <a:p>
            <a:pPr lvl="1"/>
            <a:r>
              <a:rPr lang="de-AT" dirty="0"/>
              <a:t>Datenbeschaffung &amp; -dokumentation</a:t>
            </a:r>
          </a:p>
          <a:p>
            <a:pPr lvl="1"/>
            <a:r>
              <a:rPr lang="de-AT" dirty="0"/>
              <a:t>Arbeitsablauf</a:t>
            </a:r>
          </a:p>
          <a:p>
            <a:pPr lvl="1"/>
            <a:r>
              <a:rPr lang="de-AT" dirty="0"/>
              <a:t>Kritische Würdigung Daten &amp; Ablauf </a:t>
            </a:r>
          </a:p>
          <a:p>
            <a:pPr lvl="1"/>
            <a:r>
              <a:rPr lang="de-AT" dirty="0"/>
              <a:t>Erstellung Quotenstichprobe</a:t>
            </a:r>
          </a:p>
          <a:p>
            <a:pPr lvl="1"/>
            <a:endParaRPr lang="de-AT" dirty="0"/>
          </a:p>
          <a:p>
            <a:r>
              <a:rPr lang="de-AT" dirty="0">
                <a:solidFill>
                  <a:srgbClr val="E37823"/>
                </a:solidFill>
              </a:rPr>
              <a:t>Abgabe per OLAT bis: 06.05.19 | 12.00 Uhr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00704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Ziehung von Stichproben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(Eigene Überarbeitung 2016 von: Meier-Kruker &amp; Rauh 2005:86)</a:t>
            </a:r>
            <a:endParaRPr lang="de-AT" dirty="0"/>
          </a:p>
        </p:txBody>
      </p:sp>
      <p:graphicFrame>
        <p:nvGraphicFramePr>
          <p:cNvPr id="8" name="Inhaltsplatzhalt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035335732"/>
              </p:ext>
            </p:extLst>
          </p:nvPr>
        </p:nvGraphicFramePr>
        <p:xfrm>
          <a:off x="1777406" y="1181100"/>
          <a:ext cx="5674914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334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180-Grad-Pfeil 56"/>
          <p:cNvSpPr/>
          <p:nvPr/>
        </p:nvSpPr>
        <p:spPr>
          <a:xfrm rot="18990518">
            <a:off x="4856349" y="3909641"/>
            <a:ext cx="2993569" cy="855785"/>
          </a:xfrm>
          <a:prstGeom prst="uturnArrow">
            <a:avLst>
              <a:gd name="adj1" fmla="val 25000"/>
              <a:gd name="adj2" fmla="val 25000"/>
              <a:gd name="adj3" fmla="val 37681"/>
              <a:gd name="adj4" fmla="val 43750"/>
              <a:gd name="adj5" fmla="val 75000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023" y="2406348"/>
            <a:ext cx="3726876" cy="269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Warum Stichproben?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980728"/>
            <a:ext cx="6821610" cy="4968552"/>
          </a:xfrm>
        </p:spPr>
        <p:txBody>
          <a:bodyPr>
            <a:normAutofit/>
          </a:bodyPr>
          <a:lstStyle/>
          <a:p>
            <a:pPr marL="0" indent="0">
              <a:spcAft>
                <a:spcPct val="0"/>
              </a:spcAft>
              <a:buNone/>
            </a:pPr>
            <a:r>
              <a:rPr lang="de-AT" b="1" dirty="0"/>
              <a:t>Ziel: Auskunft über die Ausprägung und </a:t>
            </a:r>
            <a:br>
              <a:rPr lang="de-AT" b="1" dirty="0"/>
            </a:br>
            <a:r>
              <a:rPr lang="de-AT" b="1" dirty="0"/>
              <a:t>Verteilung von Merkmalen in Grundgesamtheiten</a:t>
            </a:r>
          </a:p>
          <a:p>
            <a:pPr marL="0" indent="0">
              <a:spcAft>
                <a:spcPct val="0"/>
              </a:spcAft>
              <a:buNone/>
            </a:pPr>
            <a:endParaRPr lang="de-AT" sz="1100" b="1" dirty="0"/>
          </a:p>
          <a:p>
            <a:pPr>
              <a:spcAft>
                <a:spcPct val="0"/>
              </a:spcAft>
            </a:pPr>
            <a:r>
              <a:rPr lang="de-AT" dirty="0"/>
              <a:t>Meist keine Erhebung der Grundgesamtheit möglich: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r>
              <a:rPr lang="de-AT" sz="1800" dirty="0"/>
              <a:t>Grundgesamtheit ist (bestenfalls) teilweise bekannt </a:t>
            </a:r>
            <a:br>
              <a:rPr lang="de-AT" sz="1800" dirty="0"/>
            </a:br>
            <a:r>
              <a:rPr lang="de-AT" sz="1800" dirty="0"/>
              <a:t>(z.B. Medikamentensucht, Schwarzfahrer etc.)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r>
              <a:rPr lang="de-AT" sz="1800" dirty="0"/>
              <a:t>Untersuchung würde Grundgesamtheit zu stark </a:t>
            </a:r>
            <a:br>
              <a:rPr lang="de-AT" sz="1800" dirty="0"/>
            </a:br>
            <a:r>
              <a:rPr lang="de-AT" sz="1800" dirty="0"/>
              <a:t>beeinträchtigen  (z.B. Qualitätskontrollen)</a:t>
            </a:r>
          </a:p>
          <a:p>
            <a:pPr lvl="1">
              <a:spcBef>
                <a:spcPts val="600"/>
              </a:spcBef>
              <a:spcAft>
                <a:spcPct val="0"/>
              </a:spcAft>
            </a:pPr>
            <a:r>
              <a:rPr lang="de-AT" sz="1800" dirty="0"/>
              <a:t>Untersuchung der Grundgesamtheit</a:t>
            </a:r>
            <a:br>
              <a:rPr lang="de-AT" sz="1800" dirty="0"/>
            </a:br>
            <a:r>
              <a:rPr lang="de-AT" sz="1800" dirty="0"/>
              <a:t> ist zu aufwändig</a:t>
            </a:r>
          </a:p>
          <a:p>
            <a:pPr lvl="1">
              <a:spcAft>
                <a:spcPct val="0"/>
              </a:spcAft>
            </a:pPr>
            <a:endParaRPr lang="de-AT" sz="1100" dirty="0"/>
          </a:p>
          <a:p>
            <a:pPr marL="0" indent="0">
              <a:spcAft>
                <a:spcPct val="0"/>
              </a:spcAft>
              <a:buNone/>
            </a:pPr>
            <a:r>
              <a:rPr lang="de-AT" b="1" dirty="0">
                <a:solidFill>
                  <a:srgbClr val="E37823"/>
                </a:solidFill>
              </a:rPr>
              <a:t>→ Erhebung von Stichproben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Ellipse 6"/>
          <p:cNvSpPr/>
          <p:nvPr/>
        </p:nvSpPr>
        <p:spPr>
          <a:xfrm>
            <a:off x="5436096" y="5438919"/>
            <a:ext cx="1017414" cy="1017414"/>
          </a:xfrm>
          <a:prstGeom prst="ellipse">
            <a:avLst/>
          </a:prstGeom>
          <a:solidFill>
            <a:srgbClr val="E37823"/>
          </a:solidFill>
          <a:ln w="38100">
            <a:solidFill>
              <a:srgbClr val="001E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9" name="Ellipse 8"/>
          <p:cNvSpPr/>
          <p:nvPr/>
        </p:nvSpPr>
        <p:spPr>
          <a:xfrm>
            <a:off x="7164288" y="3403475"/>
            <a:ext cx="1800200" cy="1800200"/>
          </a:xfrm>
          <a:prstGeom prst="ellipse">
            <a:avLst/>
          </a:prstGeom>
          <a:solidFill>
            <a:schemeClr val="bg1">
              <a:alpha val="85000"/>
            </a:schemeClr>
          </a:solidFill>
          <a:ln w="38100">
            <a:solidFill>
              <a:srgbClr val="001E3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8" name="Ellipse 7"/>
          <p:cNvSpPr/>
          <p:nvPr/>
        </p:nvSpPr>
        <p:spPr>
          <a:xfrm>
            <a:off x="7947606" y="4425187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1" name="Ellipse 10"/>
          <p:cNvSpPr/>
          <p:nvPr/>
        </p:nvSpPr>
        <p:spPr>
          <a:xfrm>
            <a:off x="7869442" y="4768800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2" name="Ellipse 11"/>
          <p:cNvSpPr/>
          <p:nvPr/>
        </p:nvSpPr>
        <p:spPr>
          <a:xfrm>
            <a:off x="8676456" y="4128667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3" name="Ellipse 12"/>
          <p:cNvSpPr/>
          <p:nvPr/>
        </p:nvSpPr>
        <p:spPr>
          <a:xfrm>
            <a:off x="8252406" y="4729987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4" name="Ellipse 13"/>
          <p:cNvSpPr/>
          <p:nvPr/>
        </p:nvSpPr>
        <p:spPr>
          <a:xfrm>
            <a:off x="8287002" y="4144621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5" name="Ellipse 14"/>
          <p:cNvSpPr/>
          <p:nvPr/>
        </p:nvSpPr>
        <p:spPr>
          <a:xfrm>
            <a:off x="8059617" y="3854743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6" name="Ellipse 15"/>
          <p:cNvSpPr/>
          <p:nvPr/>
        </p:nvSpPr>
        <p:spPr>
          <a:xfrm>
            <a:off x="7380312" y="4225948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7" name="Ellipse 16"/>
          <p:cNvSpPr/>
          <p:nvPr/>
        </p:nvSpPr>
        <p:spPr>
          <a:xfrm>
            <a:off x="7783572" y="3896861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8" name="Ellipse 17"/>
          <p:cNvSpPr/>
          <p:nvPr/>
        </p:nvSpPr>
        <p:spPr>
          <a:xfrm>
            <a:off x="8456047" y="4383505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9" name="Ellipse 18"/>
          <p:cNvSpPr/>
          <p:nvPr/>
        </p:nvSpPr>
        <p:spPr>
          <a:xfrm>
            <a:off x="7587566" y="4430807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0" name="Ellipse 19"/>
          <p:cNvSpPr/>
          <p:nvPr/>
        </p:nvSpPr>
        <p:spPr>
          <a:xfrm>
            <a:off x="7997376" y="4186421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1" name="Ellipse 20"/>
          <p:cNvSpPr/>
          <p:nvPr/>
        </p:nvSpPr>
        <p:spPr>
          <a:xfrm>
            <a:off x="8137684" y="4401548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2" name="Ellipse 21"/>
          <p:cNvSpPr/>
          <p:nvPr/>
        </p:nvSpPr>
        <p:spPr>
          <a:xfrm>
            <a:off x="8384273" y="3876073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3" name="Ellipse 22"/>
          <p:cNvSpPr/>
          <p:nvPr/>
        </p:nvSpPr>
        <p:spPr>
          <a:xfrm>
            <a:off x="8122155" y="4948696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4" name="Ellipse 23"/>
          <p:cNvSpPr/>
          <p:nvPr/>
        </p:nvSpPr>
        <p:spPr>
          <a:xfrm>
            <a:off x="7596336" y="4104695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5" name="Ellipse 24"/>
          <p:cNvSpPr/>
          <p:nvPr/>
        </p:nvSpPr>
        <p:spPr>
          <a:xfrm>
            <a:off x="7950220" y="3598652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6" name="Ellipse 25"/>
          <p:cNvSpPr/>
          <p:nvPr/>
        </p:nvSpPr>
        <p:spPr>
          <a:xfrm>
            <a:off x="8100006" y="4577587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7" name="Ellipse 26"/>
          <p:cNvSpPr/>
          <p:nvPr/>
        </p:nvSpPr>
        <p:spPr>
          <a:xfrm>
            <a:off x="7555947" y="3713324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8" name="Ellipse 27"/>
          <p:cNvSpPr/>
          <p:nvPr/>
        </p:nvSpPr>
        <p:spPr>
          <a:xfrm>
            <a:off x="7434507" y="3934538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9" name="Ellipse 28"/>
          <p:cNvSpPr/>
          <p:nvPr/>
        </p:nvSpPr>
        <p:spPr>
          <a:xfrm>
            <a:off x="8344934" y="3669578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0" name="Ellipse 29"/>
          <p:cNvSpPr/>
          <p:nvPr/>
        </p:nvSpPr>
        <p:spPr>
          <a:xfrm>
            <a:off x="7395168" y="3739949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1" name="Ellipse 30"/>
          <p:cNvSpPr/>
          <p:nvPr/>
        </p:nvSpPr>
        <p:spPr>
          <a:xfrm>
            <a:off x="7540324" y="4729986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2" name="Ellipse 31"/>
          <p:cNvSpPr/>
          <p:nvPr/>
        </p:nvSpPr>
        <p:spPr>
          <a:xfrm>
            <a:off x="7730461" y="4282394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3" name="Ellipse 32"/>
          <p:cNvSpPr/>
          <p:nvPr/>
        </p:nvSpPr>
        <p:spPr>
          <a:xfrm>
            <a:off x="8568058" y="4691172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4" name="Ellipse 33"/>
          <p:cNvSpPr/>
          <p:nvPr/>
        </p:nvSpPr>
        <p:spPr>
          <a:xfrm>
            <a:off x="8710267" y="4401548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5" name="Ellipse 34"/>
          <p:cNvSpPr/>
          <p:nvPr/>
        </p:nvSpPr>
        <p:spPr>
          <a:xfrm>
            <a:off x="8581687" y="3858047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6" name="Ellipse 35"/>
          <p:cNvSpPr/>
          <p:nvPr/>
        </p:nvSpPr>
        <p:spPr>
          <a:xfrm>
            <a:off x="8100006" y="3519511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7" name="Ellipse 36"/>
          <p:cNvSpPr/>
          <p:nvPr/>
        </p:nvSpPr>
        <p:spPr>
          <a:xfrm>
            <a:off x="7366686" y="4518701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8" name="Ellipse 37"/>
          <p:cNvSpPr/>
          <p:nvPr/>
        </p:nvSpPr>
        <p:spPr>
          <a:xfrm>
            <a:off x="7812826" y="4987510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39" name="Ellipse 38"/>
          <p:cNvSpPr/>
          <p:nvPr/>
        </p:nvSpPr>
        <p:spPr>
          <a:xfrm>
            <a:off x="7807782" y="4575076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0" name="Ellipse 39"/>
          <p:cNvSpPr/>
          <p:nvPr/>
        </p:nvSpPr>
        <p:spPr>
          <a:xfrm>
            <a:off x="7810507" y="3669578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1" name="Ellipse 40"/>
          <p:cNvSpPr/>
          <p:nvPr/>
        </p:nvSpPr>
        <p:spPr>
          <a:xfrm>
            <a:off x="8375269" y="4932408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2" name="Ellipse 41"/>
          <p:cNvSpPr/>
          <p:nvPr/>
        </p:nvSpPr>
        <p:spPr>
          <a:xfrm>
            <a:off x="6061356" y="5938561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3" name="Ellipse 42"/>
          <p:cNvSpPr/>
          <p:nvPr/>
        </p:nvSpPr>
        <p:spPr>
          <a:xfrm>
            <a:off x="5643292" y="5769607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4" name="Ellipse 43"/>
          <p:cNvSpPr/>
          <p:nvPr/>
        </p:nvSpPr>
        <p:spPr>
          <a:xfrm>
            <a:off x="5658878" y="6055390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45" name="Ellipse 44"/>
          <p:cNvSpPr/>
          <p:nvPr/>
        </p:nvSpPr>
        <p:spPr>
          <a:xfrm>
            <a:off x="6072069" y="6145897"/>
            <a:ext cx="80778" cy="77627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46" name="Gerade Verbindung mit Pfeil 45"/>
          <p:cNvCxnSpPr/>
          <p:nvPr/>
        </p:nvCxnSpPr>
        <p:spPr>
          <a:xfrm flipH="1">
            <a:off x="5731017" y="4613889"/>
            <a:ext cx="1614153" cy="1430073"/>
          </a:xfrm>
          <a:prstGeom prst="straightConnector1">
            <a:avLst/>
          </a:prstGeom>
          <a:ln cap="rnd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H="1">
            <a:off x="6162108" y="5020609"/>
            <a:ext cx="1933258" cy="1129225"/>
          </a:xfrm>
          <a:prstGeom prst="straightConnector1">
            <a:avLst/>
          </a:prstGeom>
          <a:ln cap="rnd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H="1">
            <a:off x="5720895" y="4024071"/>
            <a:ext cx="1699806" cy="1740331"/>
          </a:xfrm>
          <a:prstGeom prst="straightConnector1">
            <a:avLst/>
          </a:prstGeom>
          <a:ln cap="rnd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H="1">
            <a:off x="6152847" y="4280167"/>
            <a:ext cx="1825479" cy="1648089"/>
          </a:xfrm>
          <a:prstGeom prst="straightConnector1">
            <a:avLst/>
          </a:prstGeom>
          <a:ln cap="rnd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 rot="18973097">
            <a:off x="5597153" y="3873665"/>
            <a:ext cx="12546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b="1" dirty="0">
                <a:solidFill>
                  <a:schemeClr val="bg1"/>
                </a:solidFill>
                <a:latin typeface="+mj-lt"/>
              </a:rPr>
              <a:t>Rückschluß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7027892" y="2833772"/>
            <a:ext cx="2115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400" b="1" dirty="0">
                <a:latin typeface="+mj-lt"/>
              </a:rPr>
              <a:t>Grund-</a:t>
            </a:r>
            <a:br>
              <a:rPr lang="de-AT" sz="1400" b="1" dirty="0">
                <a:latin typeface="+mj-lt"/>
              </a:rPr>
            </a:br>
            <a:r>
              <a:rPr lang="de-AT" sz="1400" b="1" dirty="0">
                <a:latin typeface="+mj-lt"/>
              </a:rPr>
              <a:t>gesamtheit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6493420" y="5949280"/>
            <a:ext cx="2115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rgbClr val="E37823"/>
                </a:solidFill>
                <a:latin typeface="+mj-lt"/>
              </a:rPr>
              <a:t>Stichprobe</a:t>
            </a:r>
          </a:p>
        </p:txBody>
      </p:sp>
    </p:spTree>
    <p:extLst>
      <p:ext uri="{BB962C8B-B14F-4D97-AF65-F5344CB8AC3E}">
        <p14:creationId xmlns:p14="http://schemas.microsoft.com/office/powerpoint/2010/main" val="2243477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Stichprobenziehung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68" y="-1755576"/>
            <a:ext cx="3448205" cy="4968875"/>
          </a:xfr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44016" y="1150144"/>
            <a:ext cx="8676456" cy="242287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4000"/>
              </a:lnSpc>
              <a:spcAft>
                <a:spcPts val="400"/>
              </a:spcAft>
            </a:pPr>
            <a:r>
              <a:rPr lang="de-AT" sz="2000" b="1" dirty="0"/>
              <a:t>„Repräsentativ“:</a:t>
            </a:r>
            <a:br>
              <a:rPr lang="de-AT" sz="2000" dirty="0"/>
            </a:br>
            <a:r>
              <a:rPr lang="de-AT" sz="2000" dirty="0"/>
              <a:t>Jedes Element der Grundgesamtheit → gleiche Chance in Stichprobe zu gelangen</a:t>
            </a:r>
            <a:br>
              <a:rPr lang="de-AT" sz="2000" dirty="0"/>
            </a:br>
            <a:r>
              <a:rPr lang="de-AT" sz="2000" b="1" dirty="0">
                <a:solidFill>
                  <a:srgbClr val="E37823"/>
                </a:solidFill>
              </a:rPr>
              <a:t>→ Strukturgleichheit=Häufigkeitsverteilung „wichtiger“ </a:t>
            </a:r>
            <a:br>
              <a:rPr lang="de-AT" sz="2000" b="1" dirty="0">
                <a:solidFill>
                  <a:srgbClr val="E37823"/>
                </a:solidFill>
              </a:rPr>
            </a:br>
            <a:r>
              <a:rPr lang="de-AT" sz="2000" b="1" dirty="0">
                <a:solidFill>
                  <a:srgbClr val="E37823"/>
                </a:solidFill>
              </a:rPr>
              <a:t>     Merkmale in der Grundgesamtheit exakt wiedergeben</a:t>
            </a:r>
          </a:p>
          <a:p>
            <a:pPr>
              <a:lnSpc>
                <a:spcPct val="104000"/>
              </a:lnSpc>
              <a:spcAft>
                <a:spcPts val="400"/>
              </a:spcAft>
            </a:pPr>
            <a:endParaRPr lang="de-AT" sz="1100" b="1" dirty="0">
              <a:solidFill>
                <a:srgbClr val="E37823"/>
              </a:solidFill>
            </a:endParaRPr>
          </a:p>
          <a:p>
            <a:pPr lvl="1">
              <a:lnSpc>
                <a:spcPct val="104000"/>
              </a:lnSpc>
              <a:spcAft>
                <a:spcPts val="400"/>
              </a:spcAft>
            </a:pPr>
            <a:r>
              <a:rPr lang="de-AT" sz="2000" dirty="0"/>
              <a:t>Voraussetzung für Rückschluss </a:t>
            </a:r>
            <a:br>
              <a:rPr lang="de-AT" sz="2000" dirty="0"/>
            </a:br>
            <a:r>
              <a:rPr lang="de-AT" sz="2000" dirty="0"/>
              <a:t>auf Grundgesamtheit </a:t>
            </a:r>
            <a:br>
              <a:rPr lang="de-AT" sz="2000" dirty="0"/>
            </a:br>
            <a:r>
              <a:rPr lang="de-AT" sz="2000" dirty="0"/>
              <a:t>(z.B. Spannweiten)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5184" y="3645024"/>
            <a:ext cx="4991856" cy="2232248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-2340768" y="4509120"/>
            <a:ext cx="6120680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2000" b="1" dirty="0">
                <a:solidFill>
                  <a:schemeClr val="tx1"/>
                </a:solidFill>
              </a:rPr>
              <a:t>Das Gegenteil:</a:t>
            </a:r>
          </a:p>
          <a:p>
            <a:pPr algn="r"/>
            <a:r>
              <a:rPr lang="de-AT" sz="2000" b="1" dirty="0">
                <a:solidFill>
                  <a:schemeClr val="tx1"/>
                </a:solidFill>
              </a:rPr>
              <a:t>Die „informative“ Stichprobe</a:t>
            </a:r>
          </a:p>
          <a:p>
            <a:pPr algn="r"/>
            <a:endParaRPr lang="de-AT" sz="1200" dirty="0">
              <a:solidFill>
                <a:schemeClr val="tx1"/>
              </a:solidFill>
            </a:endParaRPr>
          </a:p>
          <a:p>
            <a:pPr algn="r"/>
            <a:r>
              <a:rPr lang="de-AT" sz="2000" dirty="0">
                <a:solidFill>
                  <a:schemeClr val="tx1"/>
                </a:solidFill>
              </a:rPr>
              <a:t>→ kein Rückschluss auf </a:t>
            </a:r>
            <a:br>
              <a:rPr lang="de-AT" sz="2000" dirty="0">
                <a:solidFill>
                  <a:schemeClr val="tx1"/>
                </a:solidFill>
              </a:rPr>
            </a:br>
            <a:r>
              <a:rPr lang="de-AT" sz="2000" dirty="0">
                <a:solidFill>
                  <a:schemeClr val="tx1"/>
                </a:solidFill>
              </a:rPr>
              <a:t>     die Grundgesamtheit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644008" y="2780928"/>
            <a:ext cx="4286570" cy="3622561"/>
            <a:chOff x="4856349" y="2833772"/>
            <a:chExt cx="4286570" cy="3622561"/>
          </a:xfrm>
        </p:grpSpPr>
        <p:sp>
          <p:nvSpPr>
            <p:cNvPr id="9" name="180-Grad-Pfeil 8"/>
            <p:cNvSpPr/>
            <p:nvPr/>
          </p:nvSpPr>
          <p:spPr>
            <a:xfrm rot="18990518">
              <a:off x="4856349" y="3909641"/>
              <a:ext cx="2993569" cy="855785"/>
            </a:xfrm>
            <a:prstGeom prst="uturnArrow">
              <a:avLst>
                <a:gd name="adj1" fmla="val 25000"/>
                <a:gd name="adj2" fmla="val 25000"/>
                <a:gd name="adj3" fmla="val 37681"/>
                <a:gd name="adj4" fmla="val 43750"/>
                <a:gd name="adj5" fmla="val 75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5436096" y="5438919"/>
              <a:ext cx="1017414" cy="1017414"/>
            </a:xfrm>
            <a:prstGeom prst="ellipse">
              <a:avLst/>
            </a:prstGeom>
            <a:solidFill>
              <a:srgbClr val="E37823"/>
            </a:solidFill>
            <a:ln w="38100">
              <a:solidFill>
                <a:srgbClr val="001E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164288" y="3403475"/>
              <a:ext cx="1800200" cy="18002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rgbClr val="001E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947606" y="44251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869442" y="476880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676456" y="412866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8252406" y="47299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8287002" y="414462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8059617" y="3854743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380312" y="42259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783572" y="389686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8456047" y="4383505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7587566" y="443080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997376" y="418642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8137684" y="44015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8384273" y="3876073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8122155" y="494869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596336" y="4104695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7950220" y="3598652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8100006" y="45775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555947" y="3713324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434507" y="393453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8344934" y="366957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395168" y="3739949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7540324" y="472998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7730461" y="4282394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8568058" y="4691172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8710267" y="44015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8581687" y="385804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8100006" y="351951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366686" y="451870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7812826" y="498751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7807782" y="457507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7810507" y="366957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8375269" y="493240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6061356" y="593856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5643292" y="576960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658878" y="605539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6072069" y="614589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48" name="Gerade Verbindung mit Pfeil 47"/>
            <p:cNvCxnSpPr/>
            <p:nvPr/>
          </p:nvCxnSpPr>
          <p:spPr>
            <a:xfrm flipH="1">
              <a:off x="5731017" y="4613889"/>
              <a:ext cx="1614153" cy="1430073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 flipH="1">
              <a:off x="6162108" y="5020609"/>
              <a:ext cx="1933258" cy="1129225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/>
            <p:nvPr/>
          </p:nvCxnSpPr>
          <p:spPr>
            <a:xfrm flipH="1">
              <a:off x="5720895" y="4024071"/>
              <a:ext cx="1699806" cy="1740331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/>
            <p:nvPr/>
          </p:nvCxnSpPr>
          <p:spPr>
            <a:xfrm flipH="1">
              <a:off x="6152847" y="4280167"/>
              <a:ext cx="1825479" cy="1648089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51"/>
            <p:cNvSpPr txBox="1"/>
            <p:nvPr/>
          </p:nvSpPr>
          <p:spPr>
            <a:xfrm rot="18973097">
              <a:off x="5597153" y="3873665"/>
              <a:ext cx="1254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b="1" dirty="0">
                  <a:solidFill>
                    <a:schemeClr val="bg1"/>
                  </a:solidFill>
                  <a:latin typeface="+mj-lt"/>
                </a:rPr>
                <a:t>Rückschluß</a:t>
              </a: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7027892" y="2833772"/>
              <a:ext cx="2115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b="1" dirty="0">
                  <a:latin typeface="+mj-lt"/>
                </a:rPr>
                <a:t>Grund-</a:t>
              </a:r>
              <a:br>
                <a:rPr lang="de-AT" sz="1400" b="1" dirty="0">
                  <a:latin typeface="+mj-lt"/>
                </a:rPr>
              </a:br>
              <a:r>
                <a:rPr lang="de-AT" sz="1400" b="1" dirty="0">
                  <a:latin typeface="+mj-lt"/>
                </a:rPr>
                <a:t>gesamtheit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493420" y="5949280"/>
              <a:ext cx="21150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b="1" dirty="0">
                  <a:solidFill>
                    <a:srgbClr val="E37823"/>
                  </a:solidFill>
                  <a:latin typeface="+mj-lt"/>
                </a:rPr>
                <a:t>Stichprobe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36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Zentraler Grenzwertsatz der Statistik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Unabhängig von der konkreten Ausgangsverteilung konvergiert die Verteilungsfunktion einer Summe von Stichproben gegen die Normalverteilung</a:t>
            </a:r>
          </a:p>
          <a:p>
            <a:endParaRPr lang="de-AT" dirty="0"/>
          </a:p>
          <a:p>
            <a:endParaRPr lang="de-AT" sz="1000" dirty="0"/>
          </a:p>
          <a:p>
            <a:r>
              <a:rPr lang="de-AT" b="1" dirty="0"/>
              <a:t>BSP: </a:t>
            </a:r>
            <a:r>
              <a:rPr lang="en-US" dirty="0"/>
              <a:t>Canadian Survey of Labour </a:t>
            </a:r>
            <a:br>
              <a:rPr lang="en-US" dirty="0"/>
            </a:br>
            <a:r>
              <a:rPr lang="en-US" dirty="0"/>
              <a:t>and Income Dynamics (n=4.147)</a:t>
            </a:r>
          </a:p>
          <a:p>
            <a:pPr lvl="1"/>
            <a:r>
              <a:rPr lang="en-US" dirty="0"/>
              <a:t>Min: 2,30</a:t>
            </a:r>
          </a:p>
          <a:p>
            <a:pPr lvl="1"/>
            <a:r>
              <a:rPr lang="en-US" dirty="0"/>
              <a:t>Max: 49,92</a:t>
            </a:r>
          </a:p>
          <a:p>
            <a:pPr lvl="1"/>
            <a:r>
              <a:rPr lang="en-US" dirty="0"/>
              <a:t>Mean: 15,55</a:t>
            </a:r>
          </a:p>
          <a:p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Hudec 2010</a:t>
            </a:r>
          </a:p>
        </p:txBody>
      </p:sp>
      <p:pic>
        <p:nvPicPr>
          <p:cNvPr id="4098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09"/>
          <a:stretch/>
        </p:blipFill>
        <p:spPr bwMode="auto">
          <a:xfrm>
            <a:off x="4932040" y="2771499"/>
            <a:ext cx="4114130" cy="3647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41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Zentraler Grenzwertsatz der Statistik in Action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Hudec 2010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7991847" cy="2896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23528" y="537321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E37823"/>
                </a:solidFill>
                <a:latin typeface="+mn-lt"/>
              </a:rPr>
              <a:t>→ Mittelwert Grundgesamt: 15,55</a:t>
            </a:r>
            <a:endParaRPr lang="de-AT" sz="3200" b="1" dirty="0">
              <a:solidFill>
                <a:srgbClr val="E3782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685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223" y="1844824"/>
            <a:ext cx="4448265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Zentraler Grenzwertsatz der Statistik in Action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ctr"/>
          <a:lstStyle/>
          <a:p>
            <a:r>
              <a:rPr lang="de-AT" dirty="0"/>
              <a:t>Nicht 1 Stichprobe á 100</a:t>
            </a:r>
          </a:p>
          <a:p>
            <a:r>
              <a:rPr lang="de-AT" b="1" dirty="0"/>
              <a:t>1.000 Zufallsstichproben á 100</a:t>
            </a:r>
          </a:p>
          <a:p>
            <a:pPr lvl="1"/>
            <a:r>
              <a:rPr lang="de-AT" dirty="0"/>
              <a:t>Min: 13,37</a:t>
            </a:r>
          </a:p>
          <a:p>
            <a:pPr lvl="1"/>
            <a:r>
              <a:rPr lang="de-AT" dirty="0"/>
              <a:t>Max: 18,77</a:t>
            </a:r>
          </a:p>
          <a:p>
            <a:pPr lvl="1"/>
            <a:r>
              <a:rPr lang="de-AT" b="1" dirty="0">
                <a:solidFill>
                  <a:srgbClr val="E37823"/>
                </a:solidFill>
              </a:rPr>
              <a:t>Mean: 15,53</a:t>
            </a:r>
          </a:p>
          <a:p>
            <a:pPr lvl="1"/>
            <a:r>
              <a:rPr lang="de-AT" b="1" dirty="0">
                <a:solidFill>
                  <a:srgbClr val="E37823"/>
                </a:solidFill>
              </a:rPr>
              <a:t>Mean Grundgesamt: 15,55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Hudec 2010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896719" y="5664797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AT" sz="1200" b="1" dirty="0">
                <a:latin typeface="+mn-lt"/>
              </a:rPr>
              <a:t>durchschnittlicher Lohn</a:t>
            </a:r>
          </a:p>
        </p:txBody>
      </p:sp>
    </p:spTree>
    <p:extLst>
      <p:ext uri="{BB962C8B-B14F-4D97-AF65-F5344CB8AC3E}">
        <p14:creationId xmlns:p14="http://schemas.microsoft.com/office/powerpoint/2010/main" val="37450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Schätzen relativer Häufigkeiten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 anchor="t"/>
          <a:lstStyle/>
          <a:p>
            <a:r>
              <a:rPr lang="de-AT" sz="2000" b="1" dirty="0"/>
              <a:t>Grenzwertsatz</a:t>
            </a:r>
            <a:r>
              <a:rPr lang="de-AT" sz="2000" dirty="0"/>
              <a:t> der Statistik:</a:t>
            </a:r>
          </a:p>
          <a:p>
            <a:pPr lvl="1"/>
            <a:r>
              <a:rPr lang="de-AT" sz="2000" dirty="0"/>
              <a:t>Bei großem n (≥100) sind relative Häufigkeiten p annähernd </a:t>
            </a:r>
            <a:br>
              <a:rPr lang="de-AT" sz="2000" dirty="0"/>
            </a:br>
            <a:r>
              <a:rPr lang="de-AT" sz="2000" dirty="0"/>
              <a:t>normalverteilt mit dem Erwartungswert </a:t>
            </a:r>
            <a:r>
              <a:rPr lang="el-GR" sz="2000" dirty="0"/>
              <a:t>π</a:t>
            </a:r>
            <a:endParaRPr lang="de-AT" sz="2000" dirty="0"/>
          </a:p>
          <a:p>
            <a:pPr marL="457200" lvl="1" indent="0">
              <a:buNone/>
            </a:pPr>
            <a:r>
              <a:rPr lang="de-AT" sz="2000" b="1" dirty="0">
                <a:solidFill>
                  <a:srgbClr val="E37823"/>
                </a:solidFill>
              </a:rPr>
              <a:t>→ Aus Normalverteilung: </a:t>
            </a:r>
            <a:br>
              <a:rPr lang="de-AT" sz="2000" dirty="0">
                <a:solidFill>
                  <a:srgbClr val="E37823"/>
                </a:solidFill>
              </a:rPr>
            </a:br>
            <a:r>
              <a:rPr lang="de-AT" sz="2000" dirty="0">
                <a:solidFill>
                  <a:srgbClr val="E37823"/>
                </a:solidFill>
              </a:rPr>
              <a:t>Konfidenzintervall zur Sicherheit 1-</a:t>
            </a:r>
            <a:r>
              <a:rPr lang="el-GR" sz="2000" dirty="0">
                <a:solidFill>
                  <a:srgbClr val="E37823"/>
                </a:solidFill>
              </a:rPr>
              <a:t>α</a:t>
            </a:r>
            <a:r>
              <a:rPr lang="de-AT" sz="2000" dirty="0">
                <a:solidFill>
                  <a:srgbClr val="E37823"/>
                </a:solidFill>
              </a:rPr>
              <a:t> in </a:t>
            </a:r>
            <a:br>
              <a:rPr lang="de-AT" sz="2000" dirty="0">
                <a:solidFill>
                  <a:srgbClr val="E37823"/>
                </a:solidFill>
              </a:rPr>
            </a:br>
            <a:r>
              <a:rPr lang="de-AT" sz="2000" dirty="0">
                <a:solidFill>
                  <a:srgbClr val="E37823"/>
                </a:solidFill>
              </a:rPr>
              <a:t>dem der Parameter </a:t>
            </a:r>
            <a:r>
              <a:rPr lang="el-GR" sz="2000" dirty="0">
                <a:solidFill>
                  <a:srgbClr val="E37823"/>
                </a:solidFill>
              </a:rPr>
              <a:t>π</a:t>
            </a:r>
            <a:r>
              <a:rPr lang="de-AT" sz="2000" dirty="0">
                <a:solidFill>
                  <a:srgbClr val="E37823"/>
                </a:solidFill>
              </a:rPr>
              <a:t> ausgehend vom </a:t>
            </a:r>
            <a:br>
              <a:rPr lang="de-AT" sz="2000" dirty="0">
                <a:solidFill>
                  <a:srgbClr val="E37823"/>
                </a:solidFill>
              </a:rPr>
            </a:br>
            <a:r>
              <a:rPr lang="de-AT" sz="2000" dirty="0">
                <a:solidFill>
                  <a:srgbClr val="E37823"/>
                </a:solidFill>
              </a:rPr>
              <a:t>Stichprobenergebnis p liegt</a:t>
            </a:r>
            <a:endParaRPr lang="de-AT" sz="2000" dirty="0"/>
          </a:p>
          <a:p>
            <a:pPr lvl="1"/>
            <a:r>
              <a:rPr lang="de-AT" sz="2000" dirty="0"/>
              <a:t>Große Grundgesamt (~N&gt;10.000)</a:t>
            </a:r>
            <a:br>
              <a:rPr lang="de-AT" sz="2000" dirty="0"/>
            </a:br>
            <a:r>
              <a:rPr lang="de-AT" sz="2000" dirty="0"/>
              <a:t>&amp; große Stichprobe (n≥100):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(Quatember 2007:127)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62140"/>
            <a:ext cx="2186875" cy="975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2"/>
          <a:stretch/>
        </p:blipFill>
        <p:spPr bwMode="auto">
          <a:xfrm>
            <a:off x="4283968" y="2996952"/>
            <a:ext cx="5748547" cy="282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Geschweifte Klammer rechts 8"/>
          <p:cNvSpPr/>
          <p:nvPr/>
        </p:nvSpPr>
        <p:spPr>
          <a:xfrm rot="16200000">
            <a:off x="2530965" y="4402728"/>
            <a:ext cx="180020" cy="1538802"/>
          </a:xfrm>
          <a:prstGeom prst="rightBrace">
            <a:avLst>
              <a:gd name="adj1" fmla="val 42725"/>
              <a:gd name="adj2" fmla="val 49145"/>
            </a:avLst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2186211" y="4974107"/>
            <a:ext cx="864096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5775102" y="5248215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V="1">
            <a:off x="6938278" y="5248215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Rechteck 20"/>
          <p:cNvSpPr/>
          <p:nvPr/>
        </p:nvSpPr>
        <p:spPr>
          <a:xfrm>
            <a:off x="8159266" y="5601010"/>
            <a:ext cx="1513209" cy="29527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  <p:sp>
        <p:nvSpPr>
          <p:cNvPr id="23" name="Textfeld 22"/>
          <p:cNvSpPr txBox="1"/>
          <p:nvPr/>
        </p:nvSpPr>
        <p:spPr>
          <a:xfrm>
            <a:off x="7562428" y="5661221"/>
            <a:ext cx="218405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AT" b="1" dirty="0">
                <a:latin typeface="+mn-lt"/>
              </a:rPr>
              <a:t>p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 flipV="1">
            <a:off x="6485123" y="6106184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V="1">
            <a:off x="7665963" y="6100058"/>
            <a:ext cx="1173162" cy="6126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>
            <a:off x="6490816" y="5464238"/>
            <a:ext cx="0" cy="28803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>
            <a:off x="8460432" y="5525827"/>
            <a:ext cx="1008112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8556255" y="5661221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π</a:t>
            </a:r>
            <a:r>
              <a:rPr lang="de-AT" b="1" baseline="-25000" dirty="0">
                <a:latin typeface="+mn-lt"/>
              </a:rPr>
              <a:t>o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226162" y="5661221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π</a:t>
            </a:r>
            <a:r>
              <a:rPr lang="de-AT" b="1" baseline="-25000" dirty="0">
                <a:latin typeface="+mn-lt"/>
              </a:rPr>
              <a:t>u</a:t>
            </a:r>
          </a:p>
        </p:txBody>
      </p:sp>
      <p:cxnSp>
        <p:nvCxnSpPr>
          <p:cNvPr id="46" name="Gerade Verbindung 45"/>
          <p:cNvCxnSpPr/>
          <p:nvPr/>
        </p:nvCxnSpPr>
        <p:spPr>
          <a:xfrm>
            <a:off x="7671327" y="5464238"/>
            <a:ext cx="0" cy="28803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>
            <a:off x="8823455" y="5464238"/>
            <a:ext cx="0" cy="288032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2343621" y="4658517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ε</a:t>
            </a:r>
            <a:endParaRPr lang="de-AT" b="1" baseline="-25000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097029" y="4876804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>
                <a:latin typeface="+mn-lt"/>
              </a:rPr>
              <a:t>ε</a:t>
            </a:r>
            <a:r>
              <a:rPr lang="el-GR" baseline="-25000" dirty="0">
                <a:latin typeface="+mn-lt"/>
              </a:rPr>
              <a:t>π</a:t>
            </a:r>
            <a:endParaRPr lang="de-AT" baseline="-25000" dirty="0"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861861" y="6066445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ε</a:t>
            </a:r>
            <a:endParaRPr lang="de-AT" b="1" baseline="-25000" dirty="0"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7992809" y="6066445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b="1" dirty="0">
                <a:latin typeface="+mn-lt"/>
              </a:rPr>
              <a:t>ε</a:t>
            </a:r>
            <a:endParaRPr lang="de-AT" b="1" baseline="-25000" dirty="0"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7270191" y="4876804"/>
            <a:ext cx="52930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l-GR" dirty="0">
                <a:latin typeface="+mn-lt"/>
              </a:rPr>
              <a:t>ε</a:t>
            </a:r>
            <a:r>
              <a:rPr lang="el-GR" baseline="-25000" dirty="0">
                <a:latin typeface="+mn-lt"/>
              </a:rPr>
              <a:t>π</a:t>
            </a:r>
            <a:endParaRPr lang="de-AT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32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23" grpId="0"/>
      <p:bldP spid="40" grpId="0"/>
      <p:bldP spid="41" grpId="0"/>
      <p:bldP spid="48" grpId="0"/>
      <p:bldP spid="24" grpId="0"/>
      <p:bldP spid="27" grpId="0"/>
      <p:bldP spid="28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Konfidenzintervall – es funktioniert!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4703521" cy="4968552"/>
          </a:xfrm>
        </p:spPr>
        <p:txBody>
          <a:bodyPr/>
          <a:lstStyle/>
          <a:p>
            <a:r>
              <a:rPr lang="de-DE" dirty="0"/>
              <a:t>Die 95%-“Irrtumswahrscheinlichkeit“ als </a:t>
            </a:r>
            <a:r>
              <a:rPr lang="de-DE" b="1" dirty="0"/>
              <a:t>Überdeckungswahrscheinlichkeit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Annahme: 100 Stichproben aus gleicher Grundgesamt</a:t>
            </a:r>
          </a:p>
          <a:p>
            <a:pPr lvl="1">
              <a:buNone/>
            </a:pPr>
            <a:r>
              <a:rPr lang="de-DE" b="1" dirty="0">
                <a:solidFill>
                  <a:srgbClr val="E37823"/>
                </a:solidFill>
                <a:latin typeface="Calibri"/>
                <a:cs typeface="Calibri"/>
              </a:rPr>
              <a:t>→ stat. Verfahren zur Ermittlung des Konfidenzintervalls:</a:t>
            </a:r>
            <a:br>
              <a:rPr lang="de-DE" b="1" dirty="0">
                <a:solidFill>
                  <a:srgbClr val="E37823"/>
                </a:solidFill>
                <a:latin typeface="Calibri"/>
                <a:cs typeface="Calibri"/>
              </a:rPr>
            </a:br>
            <a:r>
              <a:rPr lang="de-DE" b="1" dirty="0">
                <a:solidFill>
                  <a:srgbClr val="E37823"/>
                </a:solidFill>
                <a:latin typeface="Calibri"/>
                <a:cs typeface="Calibri"/>
              </a:rPr>
              <a:t>Verfahren wird in 95 Fällen den unbekannten Parameter in Grundgesamt überdecken</a:t>
            </a:r>
          </a:p>
          <a:p>
            <a:pPr lvl="1"/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(adaptiert von: Liero 2009:o.S.)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5948"/>
          <a:stretch>
            <a:fillRect/>
          </a:stretch>
        </p:blipFill>
        <p:spPr bwMode="auto">
          <a:xfrm>
            <a:off x="4935785" y="1916832"/>
            <a:ext cx="410071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239122" y="5432524"/>
            <a:ext cx="39604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+mn-lt"/>
              </a:rPr>
              <a:t>10	  	                    15,55                                          20</a:t>
            </a:r>
          </a:p>
        </p:txBody>
      </p:sp>
    </p:spTree>
    <p:extLst>
      <p:ext uri="{BB962C8B-B14F-4D97-AF65-F5344CB8AC3E}">
        <p14:creationId xmlns:p14="http://schemas.microsoft.com/office/powerpoint/2010/main" val="395552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 txBox="1">
            <a:spLocks/>
          </p:cNvSpPr>
          <p:nvPr/>
        </p:nvSpPr>
        <p:spPr>
          <a:xfrm>
            <a:off x="5468105" y="6635215"/>
            <a:ext cx="3671367" cy="21544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900" dirty="0">
                <a:solidFill>
                  <a:schemeClr val="bg1">
                    <a:lumMod val="50000"/>
                  </a:schemeClr>
                </a:solidFill>
              </a:rPr>
              <a:t>(Überarbeitung von: Reuber &amp; Pfaffenbach 2005:21)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Struktur der VU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" y="1371325"/>
            <a:ext cx="8766175" cy="466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bgerundetes Rechteck 4"/>
          <p:cNvSpPr/>
          <p:nvPr/>
        </p:nvSpPr>
        <p:spPr>
          <a:xfrm>
            <a:off x="6948264" y="2437364"/>
            <a:ext cx="2808312" cy="964862"/>
          </a:xfrm>
          <a:prstGeom prst="roundRect">
            <a:avLst>
              <a:gd name="adj" fmla="val 14629"/>
            </a:avLst>
          </a:prstGeom>
          <a:noFill/>
          <a:ln w="76200"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1464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Stichprobenziehung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(Schnell, Hill &amp; Esser 1995:252)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4139952" y="0"/>
            <a:ext cx="4600358" cy="6525344"/>
            <a:chOff x="4139952" y="-522264"/>
            <a:chExt cx="4968552" cy="704760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274790"/>
              <a:ext cx="4968552" cy="6250554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7482152" y="-328562"/>
              <a:ext cx="1277632" cy="398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b="1" dirty="0">
                  <a:solidFill>
                    <a:srgbClr val="E37823"/>
                  </a:solidFill>
                  <a:latin typeface="+mn-lt"/>
                </a:rPr>
                <a:t>informativ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373266" y="-318526"/>
              <a:ext cx="1572714" cy="398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b="1" dirty="0">
                  <a:solidFill>
                    <a:srgbClr val="E37823"/>
                  </a:solidFill>
                  <a:latin typeface="+mn-lt"/>
                </a:rPr>
                <a:t>repräsentativ</a:t>
              </a:r>
            </a:p>
          </p:txBody>
        </p:sp>
        <p:cxnSp>
          <p:nvCxnSpPr>
            <p:cNvPr id="11" name="Gerade Verbindung 10"/>
            <p:cNvCxnSpPr/>
            <p:nvPr/>
          </p:nvCxnSpPr>
          <p:spPr>
            <a:xfrm>
              <a:off x="7082755" y="-522264"/>
              <a:ext cx="0" cy="6982149"/>
            </a:xfrm>
            <a:prstGeom prst="line">
              <a:avLst/>
            </a:prstGeom>
            <a:ln w="28575">
              <a:solidFill>
                <a:srgbClr val="E37823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2857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Stichprobenziehung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(Schnell, Hill &amp; Esser 1995:252)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23528" y="1340768"/>
            <a:ext cx="3888432" cy="4608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/>
              <a:t>Wahrscheinlichkeits-auswahl:</a:t>
            </a:r>
          </a:p>
          <a:p>
            <a:r>
              <a:rPr lang="de-AT" dirty="0"/>
              <a:t>Urnenmodell</a:t>
            </a:r>
          </a:p>
          <a:p>
            <a:pPr marL="57150" indent="0">
              <a:buNone/>
            </a:pPr>
            <a:endParaRPr lang="de-AT" sz="3600" dirty="0"/>
          </a:p>
          <a:p>
            <a:r>
              <a:rPr lang="de-AT" dirty="0"/>
              <a:t>Liefert bei Häufigkeiten:</a:t>
            </a:r>
          </a:p>
          <a:p>
            <a:pPr lvl="1"/>
            <a:endParaRPr lang="de-AT" dirty="0"/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52" y="1983507"/>
            <a:ext cx="889511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" y="3933056"/>
            <a:ext cx="3761942" cy="203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uppieren 14"/>
          <p:cNvGrpSpPr/>
          <p:nvPr/>
        </p:nvGrpSpPr>
        <p:grpSpPr>
          <a:xfrm>
            <a:off x="5468139" y="764704"/>
            <a:ext cx="2704261" cy="5688632"/>
            <a:chOff x="4370598" y="764704"/>
            <a:chExt cx="2704261" cy="5688632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4370598" y="764704"/>
              <a:ext cx="2577665" cy="5688632"/>
              <a:chOff x="4139952" y="274790"/>
              <a:chExt cx="2832287" cy="6250554"/>
            </a:xfrm>
          </p:grpSpPr>
          <p:pic>
            <p:nvPicPr>
              <p:cNvPr id="21" name="Grafik 2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2996"/>
              <a:stretch/>
            </p:blipFill>
            <p:spPr>
              <a:xfrm>
                <a:off x="4139952" y="274790"/>
                <a:ext cx="2832287" cy="6250554"/>
              </a:xfrm>
              <a:prstGeom prst="rect">
                <a:avLst/>
              </a:prstGeom>
            </p:spPr>
          </p:pic>
          <p:sp>
            <p:nvSpPr>
              <p:cNvPr id="22" name="Rechteck 21"/>
              <p:cNvSpPr/>
              <p:nvPr/>
            </p:nvSpPr>
            <p:spPr>
              <a:xfrm>
                <a:off x="4772703" y="6037591"/>
                <a:ext cx="720080" cy="470190"/>
              </a:xfrm>
              <a:prstGeom prst="rect">
                <a:avLst/>
              </a:prstGeom>
              <a:noFill/>
              <a:ln w="76200">
                <a:solidFill>
                  <a:srgbClr val="E37823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3435" y="908720"/>
              <a:ext cx="1781424" cy="144016"/>
            </a:xfrm>
            <a:prstGeom prst="rect">
              <a:avLst/>
            </a:prstGeom>
          </p:spPr>
        </p:pic>
        <p:pic>
          <p:nvPicPr>
            <p:cNvPr id="19" name="Grafik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3435" y="1772816"/>
              <a:ext cx="1781424" cy="144016"/>
            </a:xfrm>
            <a:prstGeom prst="rect">
              <a:avLst/>
            </a:prstGeom>
          </p:spPr>
        </p:pic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3435" y="2312784"/>
              <a:ext cx="1781424" cy="144016"/>
            </a:xfrm>
            <a:prstGeom prst="rect">
              <a:avLst/>
            </a:prstGeom>
          </p:spPr>
        </p:pic>
      </p:grpSp>
      <p:sp>
        <p:nvSpPr>
          <p:cNvPr id="23" name="Rechteck 22"/>
          <p:cNvSpPr/>
          <p:nvPr/>
        </p:nvSpPr>
        <p:spPr>
          <a:xfrm>
            <a:off x="5652120" y="219998"/>
            <a:ext cx="145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solidFill>
                  <a:srgbClr val="E37823"/>
                </a:solidFill>
                <a:latin typeface="+mn-lt"/>
              </a:rPr>
              <a:t>repräsentativ</a:t>
            </a:r>
          </a:p>
        </p:txBody>
      </p:sp>
    </p:spTree>
    <p:extLst>
      <p:ext uri="{BB962C8B-B14F-4D97-AF65-F5344CB8AC3E}">
        <p14:creationId xmlns:p14="http://schemas.microsoft.com/office/powerpoint/2010/main" val="34299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Stichprobenziehung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(Schnell, Hill &amp; Esser 1995:252)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179512" y="1412776"/>
            <a:ext cx="4320480" cy="4608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/>
              <a:t>Geschichtete Stichproben:</a:t>
            </a:r>
          </a:p>
          <a:p>
            <a:r>
              <a:rPr lang="de-AT" sz="2000" dirty="0"/>
              <a:t>Jedes Element Grundgesamt</a:t>
            </a:r>
            <a:br>
              <a:rPr lang="de-AT" sz="2000" dirty="0"/>
            </a:br>
            <a:r>
              <a:rPr lang="de-AT" sz="2000" dirty="0"/>
              <a:t>→ gehört einer Schicht an</a:t>
            </a:r>
          </a:p>
          <a:p>
            <a:endParaRPr lang="de-AT" sz="1400" dirty="0"/>
          </a:p>
          <a:p>
            <a:r>
              <a:rPr lang="de-AT" sz="2000" b="1" dirty="0"/>
              <a:t>Vorteile:</a:t>
            </a:r>
          </a:p>
          <a:p>
            <a:pPr lvl="1"/>
            <a:r>
              <a:rPr lang="de-AT" sz="1800" dirty="0"/>
              <a:t>Untersch. Streuung in Schichten </a:t>
            </a:r>
            <a:br>
              <a:rPr lang="de-AT" sz="1800" dirty="0"/>
            </a:br>
            <a:r>
              <a:rPr lang="de-AT" sz="1800" dirty="0"/>
              <a:t>→ genauere Messung</a:t>
            </a:r>
          </a:p>
          <a:p>
            <a:pPr lvl="1"/>
            <a:r>
              <a:rPr lang="de-AT" sz="1800" dirty="0"/>
              <a:t>Aussagen zu den Schichten selbst von Interesse</a:t>
            </a:r>
          </a:p>
          <a:p>
            <a:r>
              <a:rPr lang="de-AT" sz="2000" b="1" dirty="0"/>
              <a:t>Nachteile:</a:t>
            </a:r>
          </a:p>
          <a:p>
            <a:pPr lvl="1"/>
            <a:r>
              <a:rPr lang="de-AT" sz="1800" dirty="0"/>
              <a:t>Kenntnis/Schätzung Parameter Grundgesamtheit</a:t>
            </a:r>
          </a:p>
          <a:p>
            <a:pPr lvl="1"/>
            <a:r>
              <a:rPr lang="de-AT" sz="1800" dirty="0"/>
              <a:t>Nachtr. Gewichtung*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5468139" y="764704"/>
            <a:ext cx="2704261" cy="5688632"/>
            <a:chOff x="4370598" y="764704"/>
            <a:chExt cx="2704261" cy="5688632"/>
          </a:xfrm>
        </p:grpSpPr>
        <p:grpSp>
          <p:nvGrpSpPr>
            <p:cNvPr id="11" name="Gruppieren 10"/>
            <p:cNvGrpSpPr/>
            <p:nvPr/>
          </p:nvGrpSpPr>
          <p:grpSpPr>
            <a:xfrm>
              <a:off x="4370598" y="764704"/>
              <a:ext cx="2577665" cy="5688632"/>
              <a:chOff x="4139952" y="274790"/>
              <a:chExt cx="2832287" cy="6250554"/>
            </a:xfrm>
          </p:grpSpPr>
          <p:pic>
            <p:nvPicPr>
              <p:cNvPr id="17" name="Grafik 1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2996"/>
              <a:stretch/>
            </p:blipFill>
            <p:spPr>
              <a:xfrm>
                <a:off x="4139952" y="274790"/>
                <a:ext cx="2832287" cy="6250554"/>
              </a:xfrm>
              <a:prstGeom prst="rect">
                <a:avLst/>
              </a:prstGeom>
            </p:spPr>
          </p:pic>
          <p:sp>
            <p:nvSpPr>
              <p:cNvPr id="18" name="Rechteck 17"/>
              <p:cNvSpPr/>
              <p:nvPr/>
            </p:nvSpPr>
            <p:spPr>
              <a:xfrm>
                <a:off x="5687163" y="3763288"/>
                <a:ext cx="720080" cy="470190"/>
              </a:xfrm>
              <a:prstGeom prst="rect">
                <a:avLst/>
              </a:prstGeom>
              <a:noFill/>
              <a:ln w="76200">
                <a:solidFill>
                  <a:srgbClr val="E37823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3435" y="908720"/>
              <a:ext cx="1781424" cy="144016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3435" y="1772816"/>
              <a:ext cx="1781424" cy="144016"/>
            </a:xfrm>
            <a:prstGeom prst="rect">
              <a:avLst/>
            </a:prstGeom>
          </p:spPr>
        </p:pic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3435" y="2312784"/>
              <a:ext cx="1781424" cy="144016"/>
            </a:xfrm>
            <a:prstGeom prst="rect">
              <a:avLst/>
            </a:prstGeom>
          </p:spPr>
        </p:pic>
      </p:grpSp>
      <p:sp>
        <p:nvSpPr>
          <p:cNvPr id="19" name="Rechteck 18"/>
          <p:cNvSpPr/>
          <p:nvPr/>
        </p:nvSpPr>
        <p:spPr>
          <a:xfrm>
            <a:off x="5652120" y="219998"/>
            <a:ext cx="145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solidFill>
                  <a:srgbClr val="E37823"/>
                </a:solidFill>
                <a:latin typeface="+mn-lt"/>
              </a:rPr>
              <a:t>repräsentativ</a:t>
            </a:r>
          </a:p>
        </p:txBody>
      </p:sp>
    </p:spTree>
    <p:extLst>
      <p:ext uri="{BB962C8B-B14F-4D97-AF65-F5344CB8AC3E}">
        <p14:creationId xmlns:p14="http://schemas.microsoft.com/office/powerpoint/2010/main" val="24696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15DAF-1771-426A-916F-9FDE9A9D3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Ein Beispiel: Die COVID-19 Prävalenz Studie (2020)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0E4AE5-337D-4CB3-A4B9-7A1108D395A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de-AT" dirty="0"/>
              <a:t>n=1.544 (Zufallsstichprobe, österreichweit)</a:t>
            </a:r>
          </a:p>
          <a:p>
            <a:r>
              <a:rPr lang="de-AT" dirty="0"/>
              <a:t>Testzeitraum: 1.4. bis 6.4.2020</a:t>
            </a:r>
          </a:p>
          <a:p>
            <a:r>
              <a:rPr lang="de-AT" dirty="0"/>
              <a:t>Bruttostichprobe:</a:t>
            </a:r>
          </a:p>
          <a:p>
            <a:pPr lvl="1"/>
            <a:r>
              <a:rPr lang="de-AT" dirty="0"/>
              <a:t>Zufallsauswahl von 249 Gemeinden*:</a:t>
            </a:r>
          </a:p>
          <a:p>
            <a:pPr lvl="2"/>
            <a:r>
              <a:rPr lang="de-AT" dirty="0"/>
              <a:t>Schichtung entlang Bundesländer &amp; Gemeindegröße</a:t>
            </a:r>
          </a:p>
          <a:p>
            <a:pPr lvl="2"/>
            <a:r>
              <a:rPr lang="de-AT" dirty="0"/>
              <a:t>* … Wiener Bezirke = Gemeinde</a:t>
            </a:r>
          </a:p>
          <a:p>
            <a:pPr lvl="1"/>
            <a:r>
              <a:rPr lang="de-AT" dirty="0"/>
              <a:t>Innerhalb der Gemeinden: Zufallsauswahl Haushalte</a:t>
            </a:r>
          </a:p>
          <a:p>
            <a:pPr lvl="2"/>
            <a:r>
              <a:rPr lang="de-AT" dirty="0"/>
              <a:t>Adressdaten: Telefonverzeichnis &amp; RLD-Verfahren</a:t>
            </a:r>
          </a:p>
          <a:p>
            <a:pPr lvl="2"/>
            <a:r>
              <a:rPr lang="de-AT" dirty="0"/>
              <a:t>~ 2.197 / 0,77 = 2.850 kontaktierte HH</a:t>
            </a:r>
          </a:p>
          <a:p>
            <a:pPr lvl="2"/>
            <a:r>
              <a:rPr lang="de-AT" dirty="0"/>
              <a:t>23% Verweigerung bei HH</a:t>
            </a:r>
          </a:p>
          <a:p>
            <a:pPr lvl="1"/>
            <a:r>
              <a:rPr lang="de-AT" dirty="0"/>
              <a:t>Innerhalb der Haushalte: Zufallsauswahl Haushaltsmitglied</a:t>
            </a:r>
          </a:p>
          <a:p>
            <a:pPr lvl="2"/>
            <a:r>
              <a:rPr lang="de-AT" dirty="0"/>
              <a:t>Aus 2.197 HH → 1.544 Tests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680A7A-1A70-4BB1-8FD2-6E96C268F5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86611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27C8E5-6877-411E-998F-42712462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@ Schichtung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F15A332-86E8-4015-A10C-3687C637EA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23728" y="6677480"/>
            <a:ext cx="6191647" cy="169277"/>
          </a:xfrm>
        </p:spPr>
        <p:txBody>
          <a:bodyPr/>
          <a:lstStyle/>
          <a:p>
            <a:r>
              <a:rPr lang="de-AT" sz="500" dirty="0"/>
              <a:t>(Tabelle: Statistik Austria, 2020, https://www.sora.at/uploads/media/SORA_Praesentation_20123_0410.pdf, https://www.sora.at/nc/news-presse/news/news-einzelansicht/news/covid-19-praevalenz-1006.html)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984840E-1935-42AB-A3C8-D7FE0CAC8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8" y="2435484"/>
            <a:ext cx="8699947" cy="69218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D0FDB12-7B8E-4A7F-BB5F-11A82822E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93" y="1139809"/>
            <a:ext cx="5842300" cy="863644"/>
          </a:xfrm>
          <a:prstGeom prst="rect">
            <a:avLst/>
          </a:prstGeom>
        </p:spPr>
      </p:pic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D03084ED-E066-4655-9BCA-F2F75BCD7FC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B04910B-BBD1-41E9-91AC-86850D164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31" y="3501008"/>
            <a:ext cx="8808052" cy="27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28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Stichprobenziehung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(Schnell, Hill &amp; Esser 1995:252)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179512" y="1340768"/>
            <a:ext cx="4248472" cy="4608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/>
              <a:t>Klumpenstichproben:</a:t>
            </a:r>
          </a:p>
          <a:p>
            <a:r>
              <a:rPr lang="de-AT" sz="2000" dirty="0"/>
              <a:t>Auswahl nicht auf Grundgesamt sondern auf zusammengefasste Elemente (=Klumpen)</a:t>
            </a:r>
          </a:p>
          <a:p>
            <a:pPr marL="355600" indent="0">
              <a:buNone/>
            </a:pPr>
            <a:r>
              <a:rPr lang="de-AT" sz="2000" b="1" dirty="0">
                <a:solidFill>
                  <a:srgbClr val="E37823"/>
                </a:solidFill>
              </a:rPr>
              <a:t>→ wenn keine Liste Grundgesamt, aber der Klumpen vorhanden</a:t>
            </a:r>
          </a:p>
          <a:p>
            <a:pPr marL="355600" indent="0">
              <a:buNone/>
            </a:pPr>
            <a:endParaRPr lang="de-AT" sz="1400" b="1" dirty="0">
              <a:solidFill>
                <a:srgbClr val="E37823"/>
              </a:solidFill>
            </a:endParaRPr>
          </a:p>
          <a:p>
            <a:r>
              <a:rPr lang="de-AT" sz="1800" b="1" dirty="0"/>
              <a:t>BSP:</a:t>
            </a:r>
            <a:br>
              <a:rPr lang="de-AT" sz="1800" dirty="0"/>
            </a:br>
            <a:r>
              <a:rPr lang="de-AT" sz="1800" dirty="0"/>
              <a:t>Bewohner von Sozial-</a:t>
            </a:r>
            <a:br>
              <a:rPr lang="de-AT" sz="1800" dirty="0"/>
            </a:br>
            <a:r>
              <a:rPr lang="de-AT" sz="1800" dirty="0"/>
              <a:t>wohnbauten in Innsbruck</a:t>
            </a:r>
          </a:p>
          <a:p>
            <a:r>
              <a:rPr lang="de-AT" sz="1800" b="1" dirty="0"/>
              <a:t>Nachteil:</a:t>
            </a:r>
          </a:p>
          <a:p>
            <a:pPr lvl="1"/>
            <a:r>
              <a:rPr lang="de-AT" sz="1500" dirty="0"/>
              <a:t>Unterschiede in Klumpen gehen nicht ein → Klumpeneffekt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5468139" y="764704"/>
            <a:ext cx="2704261" cy="5688632"/>
            <a:chOff x="4370598" y="764704"/>
            <a:chExt cx="2704261" cy="5688632"/>
          </a:xfrm>
        </p:grpSpPr>
        <p:grpSp>
          <p:nvGrpSpPr>
            <p:cNvPr id="6" name="Gruppieren 5"/>
            <p:cNvGrpSpPr/>
            <p:nvPr/>
          </p:nvGrpSpPr>
          <p:grpSpPr>
            <a:xfrm>
              <a:off x="4370598" y="764704"/>
              <a:ext cx="2577665" cy="5688632"/>
              <a:chOff x="4139952" y="274790"/>
              <a:chExt cx="2832287" cy="6250554"/>
            </a:xfrm>
          </p:grpSpPr>
          <p:pic>
            <p:nvPicPr>
              <p:cNvPr id="3" name="Grafik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2996"/>
              <a:stretch/>
            </p:blipFill>
            <p:spPr>
              <a:xfrm>
                <a:off x="4139952" y="274790"/>
                <a:ext cx="2832287" cy="6250554"/>
              </a:xfrm>
              <a:prstGeom prst="rect">
                <a:avLst/>
              </a:prstGeom>
            </p:spPr>
          </p:pic>
          <p:sp>
            <p:nvSpPr>
              <p:cNvPr id="12" name="Rechteck 11"/>
              <p:cNvSpPr/>
              <p:nvPr/>
            </p:nvSpPr>
            <p:spPr>
              <a:xfrm>
                <a:off x="6182464" y="5566338"/>
                <a:ext cx="720080" cy="470190"/>
              </a:xfrm>
              <a:prstGeom prst="rect">
                <a:avLst/>
              </a:prstGeom>
              <a:noFill/>
              <a:ln w="76200">
                <a:solidFill>
                  <a:srgbClr val="E37823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3435" y="908720"/>
              <a:ext cx="1781424" cy="14401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3435" y="1772816"/>
              <a:ext cx="1781424" cy="144016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3435" y="2312784"/>
              <a:ext cx="1781424" cy="144016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/>
        </p:nvSpPr>
        <p:spPr>
          <a:xfrm>
            <a:off x="5652120" y="219998"/>
            <a:ext cx="145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solidFill>
                  <a:srgbClr val="E37823"/>
                </a:solidFill>
                <a:latin typeface="+mn-lt"/>
              </a:rPr>
              <a:t>repräsentativ</a:t>
            </a:r>
          </a:p>
        </p:txBody>
      </p:sp>
    </p:spTree>
    <p:extLst>
      <p:ext uri="{BB962C8B-B14F-4D97-AF65-F5344CB8AC3E}">
        <p14:creationId xmlns:p14="http://schemas.microsoft.com/office/powerpoint/2010/main" val="170252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Stichprobenziehung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(Schnell, Hill &amp; Esser 1995:252)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179512" y="1412776"/>
            <a:ext cx="3888432" cy="4608512"/>
          </a:xfrm>
          <a:prstGeom prst="rect">
            <a:avLst/>
          </a:prstGeom>
        </p:spPr>
        <p:txBody>
          <a:bodyPr vert="horz" anchor="ctr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/>
              <a:t>Mehrstufige Auswahlen:</a:t>
            </a:r>
          </a:p>
          <a:p>
            <a:r>
              <a:rPr lang="de-AT" sz="2000" dirty="0"/>
              <a:t>Zufallsauswahl in mehreren Stufen</a:t>
            </a:r>
            <a:br>
              <a:rPr lang="de-AT" sz="2000" dirty="0"/>
            </a:br>
            <a:r>
              <a:rPr lang="de-AT" sz="2000" b="1" dirty="0">
                <a:solidFill>
                  <a:srgbClr val="E37823"/>
                </a:solidFill>
              </a:rPr>
              <a:t>→ wenn keine Listen Grundgesamt, aber Listen aggr. Elemente von Grundgesamt</a:t>
            </a:r>
          </a:p>
          <a:p>
            <a:endParaRPr lang="de-AT" sz="1200" b="1" dirty="0">
              <a:solidFill>
                <a:srgbClr val="E37823"/>
              </a:solidFill>
            </a:endParaRPr>
          </a:p>
          <a:p>
            <a:r>
              <a:rPr lang="de-AT" sz="2000" b="1" dirty="0"/>
              <a:t>Klassiker: </a:t>
            </a:r>
            <a:r>
              <a:rPr lang="de-AT" sz="2000" dirty="0"/>
              <a:t>Flächenstichproben</a:t>
            </a:r>
          </a:p>
          <a:p>
            <a:pPr lvl="1"/>
            <a:r>
              <a:rPr lang="de-AT" sz="1700" dirty="0"/>
              <a:t>Flächen=Primäreinheit</a:t>
            </a:r>
          </a:p>
          <a:p>
            <a:pPr lvl="1"/>
            <a:r>
              <a:rPr lang="de-AT" sz="1700" dirty="0"/>
              <a:t>Darin Haushalte auswählen</a:t>
            </a:r>
            <a:br>
              <a:rPr lang="de-AT" sz="1700" dirty="0"/>
            </a:br>
            <a:r>
              <a:rPr lang="de-AT" sz="1700" dirty="0"/>
              <a:t>= Sekundäreinheiten</a:t>
            </a:r>
          </a:p>
          <a:p>
            <a:r>
              <a:rPr lang="de-AT" sz="2000" b="1" dirty="0"/>
              <a:t>Problem:</a:t>
            </a:r>
          </a:p>
          <a:p>
            <a:pPr lvl="1"/>
            <a:r>
              <a:rPr lang="de-AT" sz="1700" dirty="0"/>
              <a:t>Untersch. große Primäreinheiten</a:t>
            </a:r>
            <a:br>
              <a:rPr lang="de-AT" sz="1700" dirty="0"/>
            </a:br>
            <a:r>
              <a:rPr lang="de-AT" sz="1700" dirty="0"/>
              <a:t>→ propability proportinal to size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5468139" y="764704"/>
            <a:ext cx="2704261" cy="5688632"/>
            <a:chOff x="4370598" y="764704"/>
            <a:chExt cx="2704261" cy="5688632"/>
          </a:xfrm>
        </p:grpSpPr>
        <p:grpSp>
          <p:nvGrpSpPr>
            <p:cNvPr id="10" name="Gruppieren 9"/>
            <p:cNvGrpSpPr/>
            <p:nvPr/>
          </p:nvGrpSpPr>
          <p:grpSpPr>
            <a:xfrm>
              <a:off x="4370598" y="764704"/>
              <a:ext cx="2577665" cy="5688632"/>
              <a:chOff x="4139952" y="274790"/>
              <a:chExt cx="2832287" cy="6250554"/>
            </a:xfrm>
          </p:grpSpPr>
          <p:pic>
            <p:nvPicPr>
              <p:cNvPr id="16" name="Grafik 1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2996"/>
              <a:stretch/>
            </p:blipFill>
            <p:spPr>
              <a:xfrm>
                <a:off x="4139952" y="274790"/>
                <a:ext cx="2832287" cy="6250554"/>
              </a:xfrm>
              <a:prstGeom prst="rect">
                <a:avLst/>
              </a:prstGeom>
            </p:spPr>
          </p:pic>
          <p:sp>
            <p:nvSpPr>
              <p:cNvPr id="17" name="Rechteck 16"/>
              <p:cNvSpPr/>
              <p:nvPr/>
            </p:nvSpPr>
            <p:spPr>
              <a:xfrm>
                <a:off x="6182464" y="2727539"/>
                <a:ext cx="720080" cy="470190"/>
              </a:xfrm>
              <a:prstGeom prst="rect">
                <a:avLst/>
              </a:prstGeom>
              <a:noFill/>
              <a:ln w="76200">
                <a:solidFill>
                  <a:srgbClr val="E37823"/>
                </a:solidFill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3435" y="908720"/>
              <a:ext cx="1781424" cy="144016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3435" y="1772816"/>
              <a:ext cx="1781424" cy="144016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93435" y="2312784"/>
              <a:ext cx="1781424" cy="144016"/>
            </a:xfrm>
            <a:prstGeom prst="rect">
              <a:avLst/>
            </a:prstGeom>
          </p:spPr>
        </p:pic>
      </p:grpSp>
      <p:sp>
        <p:nvSpPr>
          <p:cNvPr id="18" name="Rechteck 17"/>
          <p:cNvSpPr/>
          <p:nvPr/>
        </p:nvSpPr>
        <p:spPr>
          <a:xfrm>
            <a:off x="5652120" y="219998"/>
            <a:ext cx="145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solidFill>
                  <a:srgbClr val="E37823"/>
                </a:solidFill>
                <a:latin typeface="+mn-lt"/>
              </a:rPr>
              <a:t>repräsentativ</a:t>
            </a:r>
          </a:p>
        </p:txBody>
      </p:sp>
    </p:spTree>
    <p:extLst>
      <p:ext uri="{BB962C8B-B14F-4D97-AF65-F5344CB8AC3E}">
        <p14:creationId xmlns:p14="http://schemas.microsoft.com/office/powerpoint/2010/main" val="24130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Primärerhebung quantitativer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907491" cy="4968552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de-AT" b="1" dirty="0"/>
              <a:t>3 zentrale Methoden:</a:t>
            </a:r>
          </a:p>
          <a:p>
            <a:pPr lvl="1">
              <a:spcAft>
                <a:spcPts val="600"/>
              </a:spcAft>
            </a:pPr>
            <a:r>
              <a:rPr lang="de-AT" b="1" dirty="0"/>
              <a:t>Beobachtung</a:t>
            </a:r>
            <a:br>
              <a:rPr lang="de-AT" b="1" dirty="0"/>
            </a:br>
            <a:r>
              <a:rPr lang="de-AT" dirty="0"/>
              <a:t>systematisches Beobachten &amp; quant. Registrieren „relevanter“ Sachverhalte </a:t>
            </a:r>
          </a:p>
          <a:p>
            <a:pPr lvl="1">
              <a:spcAft>
                <a:spcPts val="600"/>
              </a:spcAft>
            </a:pPr>
            <a:r>
              <a:rPr lang="de-AT" b="1" dirty="0">
                <a:solidFill>
                  <a:schemeClr val="accent6">
                    <a:lumMod val="75000"/>
                  </a:schemeClr>
                </a:solidFill>
              </a:rPr>
              <a:t>Nonreaktive Verfahren</a:t>
            </a:r>
            <a:br>
              <a:rPr lang="de-AT" b="1" dirty="0"/>
            </a:br>
            <a:r>
              <a:rPr lang="de-AT" dirty="0"/>
              <a:t>quant. Erfassen einzelner Merkmale von Interesse in Texten, Bildern &amp; Videos</a:t>
            </a:r>
          </a:p>
          <a:p>
            <a:pPr lvl="1">
              <a:spcAft>
                <a:spcPts val="600"/>
              </a:spcAft>
            </a:pPr>
            <a:r>
              <a:rPr lang="de-AT" b="1" dirty="0"/>
              <a:t>Befragen</a:t>
            </a:r>
            <a:br>
              <a:rPr lang="de-AT" b="1" dirty="0"/>
            </a:br>
            <a:r>
              <a:rPr lang="de-AT" dirty="0"/>
              <a:t>systematisch gesteuerte Kommunikation zwischen Personen; basierend auf standardisierten Fragen- &amp; Antwortenkatalog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E620E83-0E99-433D-9475-9D5D79351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0"/>
          <a:stretch/>
        </p:blipFill>
        <p:spPr bwMode="auto">
          <a:xfrm rot="237933">
            <a:off x="5997212" y="1581807"/>
            <a:ext cx="3605369" cy="38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629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C674B-DE9C-4766-ADCE-75C625D1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Bewergungs</a:t>
            </a:r>
            <a:r>
              <a:rPr lang="de-AT" dirty="0"/>
              <a:t>- und soz. Netzwerkdaten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E746D85-F46A-4793-9E18-E9D00174C74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tretch>
            <a:fillRect/>
          </a:stretch>
        </p:blipFill>
        <p:spPr>
          <a:xfrm>
            <a:off x="231775" y="1200051"/>
            <a:ext cx="8766175" cy="4930973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9B081F1-308C-4BCB-9734-3DB54936DA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5783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24" y="93723"/>
            <a:ext cx="8748464" cy="457200"/>
          </a:xfrm>
        </p:spPr>
        <p:txBody>
          <a:bodyPr>
            <a:normAutofit fontScale="90000"/>
          </a:bodyPr>
          <a:lstStyle/>
          <a:p>
            <a:r>
              <a:rPr lang="de-AT" dirty="0"/>
              <a:t>Ausblick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564404" y="908720"/>
            <a:ext cx="4051704" cy="2880320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de-AT" b="1" dirty="0"/>
              <a:t>Datenvalidierung</a:t>
            </a:r>
          </a:p>
          <a:p>
            <a:pPr>
              <a:spcBef>
                <a:spcPts val="1200"/>
              </a:spcBef>
            </a:pPr>
            <a:r>
              <a:rPr lang="de-AT" b="1" dirty="0"/>
              <a:t>Datenkodierung</a:t>
            </a:r>
          </a:p>
        </p:txBody>
      </p:sp>
      <p:sp>
        <p:nvSpPr>
          <p:cNvPr id="4" name="Textplatzhalter 3" descr="Marco Verch, Flickr, CC BY 2.0">
            <a:hlinkClick r:id="rId3"/>
          </p:cNvPr>
          <p:cNvSpPr>
            <a:spLocks noGrp="1"/>
          </p:cNvSpPr>
          <p:nvPr>
            <p:ph type="body" sz="quarter" idx="12"/>
          </p:nvPr>
        </p:nvSpPr>
        <p:spPr>
          <a:xfrm>
            <a:off x="1907705" y="6654396"/>
            <a:ext cx="5400600" cy="215444"/>
          </a:xfrm>
        </p:spPr>
        <p:txBody>
          <a:bodyPr/>
          <a:lstStyle/>
          <a:p>
            <a:r>
              <a:rPr lang="en-US" dirty="0"/>
              <a:t>(Marco Verch, Flickr, CC BY 2.0)</a:t>
            </a:r>
            <a:endParaRPr lang="de-AT" dirty="0"/>
          </a:p>
        </p:txBody>
      </p:sp>
      <p:pic>
        <p:nvPicPr>
          <p:cNvPr id="6" name="Grafik 5" descr="Marco Verch, Flickr, CC BY 2.0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8567" b="9542"/>
          <a:stretch/>
        </p:blipFill>
        <p:spPr>
          <a:xfrm>
            <a:off x="2284865" y="3670118"/>
            <a:ext cx="4610783" cy="242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7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Primärerhebung quantitativer 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907491" cy="4968552"/>
          </a:xfrm>
        </p:spPr>
        <p:txBody>
          <a:bodyPr anchor="ctr"/>
          <a:lstStyle/>
          <a:p>
            <a:pPr>
              <a:spcAft>
                <a:spcPts val="600"/>
              </a:spcAft>
            </a:pPr>
            <a:r>
              <a:rPr lang="de-AT" b="1" dirty="0"/>
              <a:t>3 zentrale Methoden:</a:t>
            </a:r>
          </a:p>
          <a:p>
            <a:pPr lvl="1">
              <a:spcAft>
                <a:spcPts val="600"/>
              </a:spcAft>
            </a:pPr>
            <a:r>
              <a:rPr lang="de-AT" b="1" dirty="0"/>
              <a:t>Beobachtung</a:t>
            </a:r>
            <a:br>
              <a:rPr lang="de-AT" b="1" dirty="0"/>
            </a:br>
            <a:r>
              <a:rPr lang="de-AT" dirty="0"/>
              <a:t>systematisches Beobachten &amp; quant. Registrieren „relevanter“ Sachverhalte </a:t>
            </a:r>
          </a:p>
          <a:p>
            <a:pPr lvl="1">
              <a:spcAft>
                <a:spcPts val="600"/>
              </a:spcAft>
            </a:pPr>
            <a:r>
              <a:rPr lang="de-AT" b="1" dirty="0"/>
              <a:t>Nonreaktive Verfahren</a:t>
            </a:r>
            <a:br>
              <a:rPr lang="de-AT" b="1" dirty="0"/>
            </a:br>
            <a:r>
              <a:rPr lang="de-AT" dirty="0"/>
              <a:t>quant. Erfassen einzelner Merkmale von Interesse in Texten, Bildern &amp; Videos</a:t>
            </a:r>
          </a:p>
          <a:p>
            <a:pPr lvl="1">
              <a:spcAft>
                <a:spcPts val="600"/>
              </a:spcAft>
            </a:pPr>
            <a:r>
              <a:rPr lang="de-AT" b="1" dirty="0">
                <a:solidFill>
                  <a:schemeClr val="accent6">
                    <a:lumMod val="75000"/>
                  </a:schemeClr>
                </a:solidFill>
              </a:rPr>
              <a:t>Befragen</a:t>
            </a:r>
            <a:br>
              <a:rPr lang="de-AT" b="1" dirty="0"/>
            </a:br>
            <a:r>
              <a:rPr lang="de-AT" dirty="0"/>
              <a:t>systematisch gesteuerte Kommunikation zwischen Personen; basierend auf standardisierten Fragen- &amp; Antwortenkatalog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>
          <a:xfrm>
            <a:off x="4427984" y="6654396"/>
            <a:ext cx="3887391" cy="215444"/>
          </a:xfrm>
        </p:spPr>
        <p:txBody>
          <a:bodyPr/>
          <a:lstStyle/>
          <a:p>
            <a:r>
              <a:rPr lang="de-AT" dirty="0" err="1"/>
              <a:t>Piksit</a:t>
            </a:r>
            <a:r>
              <a:rPr lang="de-AT" dirty="0"/>
              <a:t>, PD</a:t>
            </a:r>
          </a:p>
        </p:txBody>
      </p:sp>
      <p:pic>
        <p:nvPicPr>
          <p:cNvPr id="6" name="Picture 2" descr="massband, measure, tape measure, meter, length, centimeter, roller tape measure, distance, centimeters, millimeter, craft">
            <a:hlinkClick r:id="rId3"/>
            <a:extLst>
              <a:ext uri="{FF2B5EF4-FFF2-40B4-BE49-F238E27FC236}">
                <a16:creationId xmlns:a16="http://schemas.microsoft.com/office/drawing/2014/main" id="{AE5CA850-2AEC-487D-BDC3-2E5981E16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683" y="2816932"/>
            <a:ext cx="293970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37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3200" dirty="0"/>
              <a:t>Überblick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2264" y="1181512"/>
            <a:ext cx="5059816" cy="496855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de-AT" b="1" dirty="0"/>
              <a:t>Diskussion:</a:t>
            </a:r>
            <a:br>
              <a:rPr lang="de-AT" b="1" dirty="0"/>
            </a:br>
            <a:r>
              <a:rPr lang="de-AT" b="1" dirty="0"/>
              <a:t>Planung standardisierter Befragungen &amp; der Fragebogen</a:t>
            </a:r>
          </a:p>
          <a:p>
            <a:pPr>
              <a:lnSpc>
                <a:spcPct val="150000"/>
              </a:lnSpc>
            </a:pPr>
            <a:r>
              <a:rPr lang="de-AT" b="1" dirty="0"/>
              <a:t>Die Stichprobenziehung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4644008" y="1787675"/>
            <a:ext cx="4286570" cy="3622561"/>
            <a:chOff x="4856349" y="2833772"/>
            <a:chExt cx="4286570" cy="3622561"/>
          </a:xfrm>
        </p:grpSpPr>
        <p:sp>
          <p:nvSpPr>
            <p:cNvPr id="8" name="180-Grad-Pfeil 7"/>
            <p:cNvSpPr/>
            <p:nvPr/>
          </p:nvSpPr>
          <p:spPr>
            <a:xfrm rot="18990518">
              <a:off x="4856349" y="3909641"/>
              <a:ext cx="2993569" cy="855785"/>
            </a:xfrm>
            <a:prstGeom prst="uturnArrow">
              <a:avLst>
                <a:gd name="adj1" fmla="val 25000"/>
                <a:gd name="adj2" fmla="val 25000"/>
                <a:gd name="adj3" fmla="val 37681"/>
                <a:gd name="adj4" fmla="val 43750"/>
                <a:gd name="adj5" fmla="val 75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9" name="Ellipse 8"/>
            <p:cNvSpPr/>
            <p:nvPr/>
          </p:nvSpPr>
          <p:spPr>
            <a:xfrm>
              <a:off x="5436096" y="5438919"/>
              <a:ext cx="1017414" cy="1017414"/>
            </a:xfrm>
            <a:prstGeom prst="ellipse">
              <a:avLst/>
            </a:prstGeom>
            <a:solidFill>
              <a:srgbClr val="E37823"/>
            </a:solidFill>
            <a:ln w="38100">
              <a:solidFill>
                <a:srgbClr val="001E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Ellipse 9"/>
            <p:cNvSpPr/>
            <p:nvPr/>
          </p:nvSpPr>
          <p:spPr>
            <a:xfrm>
              <a:off x="7164288" y="3403475"/>
              <a:ext cx="1800200" cy="18002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rgbClr val="001E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947606" y="44251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869442" y="476880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8676456" y="412866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252406" y="47299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8287002" y="414462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8059617" y="3854743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7380312" y="42259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783572" y="389686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8456047" y="4383505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7587566" y="443080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7997376" y="418642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8137684" y="44015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8384273" y="3876073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8122155" y="494869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7596336" y="4104695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950220" y="3598652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8100006" y="45775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7555947" y="3713324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434507" y="393453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8344934" y="366957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7395168" y="3739949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540324" y="472998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7730461" y="4282394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8568058" y="4691172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8710267" y="44015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8581687" y="385804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8100006" y="351951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7366686" y="451870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812826" y="498751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7807782" y="457507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7810507" y="366957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8375269" y="493240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6061356" y="593856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5643292" y="576960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5658878" y="605539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6072069" y="614589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47" name="Gerade Verbindung mit Pfeil 46"/>
            <p:cNvCxnSpPr/>
            <p:nvPr/>
          </p:nvCxnSpPr>
          <p:spPr>
            <a:xfrm flipH="1">
              <a:off x="5731017" y="4613889"/>
              <a:ext cx="1614153" cy="1430073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/>
            <p:cNvCxnSpPr/>
            <p:nvPr/>
          </p:nvCxnSpPr>
          <p:spPr>
            <a:xfrm flipH="1">
              <a:off x="6162108" y="5020609"/>
              <a:ext cx="1933258" cy="1129225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 flipH="1">
              <a:off x="5720895" y="4024071"/>
              <a:ext cx="1699806" cy="1740331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/>
            <p:nvPr/>
          </p:nvCxnSpPr>
          <p:spPr>
            <a:xfrm flipH="1">
              <a:off x="6152847" y="4280167"/>
              <a:ext cx="1825479" cy="1648089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50"/>
            <p:cNvSpPr txBox="1"/>
            <p:nvPr/>
          </p:nvSpPr>
          <p:spPr>
            <a:xfrm rot="18973097">
              <a:off x="5597153" y="3873665"/>
              <a:ext cx="1254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b="1" dirty="0">
                  <a:solidFill>
                    <a:schemeClr val="bg1"/>
                  </a:solidFill>
                  <a:latin typeface="+mj-lt"/>
                </a:rPr>
                <a:t>Rückschluß</a:t>
              </a: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7027892" y="2833772"/>
              <a:ext cx="2115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b="1" dirty="0">
                  <a:latin typeface="+mj-lt"/>
                </a:rPr>
                <a:t>Grund-</a:t>
              </a:r>
              <a:br>
                <a:rPr lang="de-AT" sz="1400" b="1" dirty="0">
                  <a:latin typeface="+mj-lt"/>
                </a:rPr>
              </a:br>
              <a:r>
                <a:rPr lang="de-AT" sz="1400" b="1" dirty="0">
                  <a:latin typeface="+mj-lt"/>
                </a:rPr>
                <a:t>gesamtheit</a:t>
              </a: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6493420" y="5949280"/>
              <a:ext cx="21150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b="1" dirty="0">
                  <a:solidFill>
                    <a:srgbClr val="E37823"/>
                  </a:solidFill>
                  <a:latin typeface="+mj-lt"/>
                </a:rPr>
                <a:t>Stichprobe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750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Exkurs: Ziehung von Stichproben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(Eigene Überarbeitung 2016 von: Meier-Kruker &amp; Rauh 2005:86)</a:t>
            </a:r>
            <a:endParaRPr lang="de-AT" dirty="0"/>
          </a:p>
        </p:txBody>
      </p:sp>
      <p:graphicFrame>
        <p:nvGraphicFramePr>
          <p:cNvPr id="8" name="Inhaltsplatzhalter 3"/>
          <p:cNvGraphicFramePr>
            <a:graphicFrameLocks noGrp="1"/>
          </p:cNvGraphicFramePr>
          <p:nvPr>
            <p:ph sz="quarter" idx="11"/>
            <p:extLst/>
          </p:nvPr>
        </p:nvGraphicFramePr>
        <p:xfrm>
          <a:off x="1777406" y="1181100"/>
          <a:ext cx="5674914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123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Stichprobenziehung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568" y="-1755576"/>
            <a:ext cx="3448205" cy="4968875"/>
          </a:xfrm>
        </p:spPr>
      </p:pic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44016" y="1150144"/>
            <a:ext cx="8676456" cy="242287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4000"/>
              </a:lnSpc>
              <a:spcAft>
                <a:spcPts val="400"/>
              </a:spcAft>
            </a:pPr>
            <a:r>
              <a:rPr lang="de-AT" sz="2000" b="1" dirty="0"/>
              <a:t>„Repräsentativ“:</a:t>
            </a:r>
            <a:br>
              <a:rPr lang="de-AT" sz="2000" dirty="0"/>
            </a:br>
            <a:r>
              <a:rPr lang="de-AT" sz="2000" dirty="0"/>
              <a:t>Jedes Element der Grundgesamtheit → gleiche Chance in Stichprobe zu gelangen</a:t>
            </a:r>
            <a:br>
              <a:rPr lang="de-AT" sz="2000" dirty="0"/>
            </a:br>
            <a:r>
              <a:rPr lang="de-AT" sz="2000" b="1" dirty="0">
                <a:solidFill>
                  <a:srgbClr val="E37823"/>
                </a:solidFill>
              </a:rPr>
              <a:t>→ Strukturgleichheit=Häufigkeitsverteilung „wichtiger“ </a:t>
            </a:r>
            <a:br>
              <a:rPr lang="de-AT" sz="2000" b="1" dirty="0">
                <a:solidFill>
                  <a:srgbClr val="E37823"/>
                </a:solidFill>
              </a:rPr>
            </a:br>
            <a:r>
              <a:rPr lang="de-AT" sz="2000" b="1" dirty="0">
                <a:solidFill>
                  <a:srgbClr val="E37823"/>
                </a:solidFill>
              </a:rPr>
              <a:t>     Merkmale in der Grundgesamtheit exakt wiedergeben</a:t>
            </a:r>
          </a:p>
          <a:p>
            <a:pPr>
              <a:lnSpc>
                <a:spcPct val="104000"/>
              </a:lnSpc>
              <a:spcAft>
                <a:spcPts val="400"/>
              </a:spcAft>
            </a:pPr>
            <a:endParaRPr lang="de-AT" sz="1100" b="1" dirty="0">
              <a:solidFill>
                <a:srgbClr val="E37823"/>
              </a:solidFill>
            </a:endParaRPr>
          </a:p>
          <a:p>
            <a:pPr lvl="1">
              <a:lnSpc>
                <a:spcPct val="104000"/>
              </a:lnSpc>
              <a:spcAft>
                <a:spcPts val="400"/>
              </a:spcAft>
            </a:pPr>
            <a:r>
              <a:rPr lang="de-AT" sz="2000" dirty="0"/>
              <a:t>Voraussetzung für Rückschluss </a:t>
            </a:r>
            <a:br>
              <a:rPr lang="de-AT" sz="2000" dirty="0"/>
            </a:br>
            <a:r>
              <a:rPr lang="de-AT" sz="2000" dirty="0"/>
              <a:t>auf Grundgesamtheit </a:t>
            </a:r>
            <a:br>
              <a:rPr lang="de-AT" sz="2000" dirty="0"/>
            </a:br>
            <a:r>
              <a:rPr lang="de-AT" sz="2000" dirty="0"/>
              <a:t>(z.B. Spannweiten)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5184" y="3645024"/>
            <a:ext cx="4991856" cy="2232248"/>
          </a:xfrm>
          <a:prstGeom prst="rect">
            <a:avLst/>
          </a:prstGeom>
        </p:spPr>
      </p:pic>
      <p:sp>
        <p:nvSpPr>
          <p:cNvPr id="8" name="Abgerundetes Rechteck 7"/>
          <p:cNvSpPr/>
          <p:nvPr/>
        </p:nvSpPr>
        <p:spPr>
          <a:xfrm>
            <a:off x="-2340768" y="4509120"/>
            <a:ext cx="6120680" cy="1656184"/>
          </a:xfrm>
          <a:prstGeom prst="roundRect">
            <a:avLst/>
          </a:prstGeom>
          <a:solidFill>
            <a:schemeClr val="bg1"/>
          </a:solidFill>
          <a:ln>
            <a:solidFill>
              <a:srgbClr val="E3782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AT" sz="2000" b="1" dirty="0">
                <a:solidFill>
                  <a:schemeClr val="tx1"/>
                </a:solidFill>
              </a:rPr>
              <a:t>Das Gegenteil:</a:t>
            </a:r>
          </a:p>
          <a:p>
            <a:pPr algn="r"/>
            <a:r>
              <a:rPr lang="de-AT" sz="2000" b="1" dirty="0">
                <a:solidFill>
                  <a:schemeClr val="tx1"/>
                </a:solidFill>
              </a:rPr>
              <a:t>Die „informative“ Stichprobe</a:t>
            </a:r>
          </a:p>
          <a:p>
            <a:pPr algn="r"/>
            <a:endParaRPr lang="de-AT" sz="1200" dirty="0">
              <a:solidFill>
                <a:schemeClr val="tx1"/>
              </a:solidFill>
            </a:endParaRPr>
          </a:p>
          <a:p>
            <a:pPr algn="r"/>
            <a:r>
              <a:rPr lang="de-AT" sz="2000" dirty="0">
                <a:solidFill>
                  <a:schemeClr val="tx1"/>
                </a:solidFill>
              </a:rPr>
              <a:t>→ kein Rückschluss auf </a:t>
            </a:r>
            <a:br>
              <a:rPr lang="de-AT" sz="2000" dirty="0">
                <a:solidFill>
                  <a:schemeClr val="tx1"/>
                </a:solidFill>
              </a:rPr>
            </a:br>
            <a:r>
              <a:rPr lang="de-AT" sz="2000" dirty="0">
                <a:solidFill>
                  <a:schemeClr val="tx1"/>
                </a:solidFill>
              </a:rPr>
              <a:t>     die Grundgesamtheit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4644008" y="2780928"/>
            <a:ext cx="4286570" cy="3622561"/>
            <a:chOff x="4856349" y="2833772"/>
            <a:chExt cx="4286570" cy="3622561"/>
          </a:xfrm>
        </p:grpSpPr>
        <p:sp>
          <p:nvSpPr>
            <p:cNvPr id="9" name="180-Grad-Pfeil 8"/>
            <p:cNvSpPr/>
            <p:nvPr/>
          </p:nvSpPr>
          <p:spPr>
            <a:xfrm rot="18990518">
              <a:off x="4856349" y="3909641"/>
              <a:ext cx="2993569" cy="855785"/>
            </a:xfrm>
            <a:prstGeom prst="uturnArrow">
              <a:avLst>
                <a:gd name="adj1" fmla="val 25000"/>
                <a:gd name="adj2" fmla="val 25000"/>
                <a:gd name="adj3" fmla="val 37681"/>
                <a:gd name="adj4" fmla="val 43750"/>
                <a:gd name="adj5" fmla="val 75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5436096" y="5438919"/>
              <a:ext cx="1017414" cy="1017414"/>
            </a:xfrm>
            <a:prstGeom prst="ellipse">
              <a:avLst/>
            </a:prstGeom>
            <a:solidFill>
              <a:srgbClr val="E37823"/>
            </a:solidFill>
            <a:ln w="38100">
              <a:solidFill>
                <a:srgbClr val="001E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7164288" y="3403475"/>
              <a:ext cx="1800200" cy="1800200"/>
            </a:xfrm>
            <a:prstGeom prst="ellipse">
              <a:avLst/>
            </a:prstGeom>
            <a:solidFill>
              <a:schemeClr val="bg1">
                <a:alpha val="85000"/>
              </a:schemeClr>
            </a:solidFill>
            <a:ln w="38100">
              <a:solidFill>
                <a:srgbClr val="001E3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2" name="Ellipse 11"/>
            <p:cNvSpPr/>
            <p:nvPr/>
          </p:nvSpPr>
          <p:spPr>
            <a:xfrm>
              <a:off x="7947606" y="44251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Ellipse 12"/>
            <p:cNvSpPr/>
            <p:nvPr/>
          </p:nvSpPr>
          <p:spPr>
            <a:xfrm>
              <a:off x="7869442" y="476880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676456" y="412866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8252406" y="47299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Ellipse 15"/>
            <p:cNvSpPr/>
            <p:nvPr/>
          </p:nvSpPr>
          <p:spPr>
            <a:xfrm>
              <a:off x="8287002" y="414462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Ellipse 16"/>
            <p:cNvSpPr/>
            <p:nvPr/>
          </p:nvSpPr>
          <p:spPr>
            <a:xfrm>
              <a:off x="8059617" y="3854743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llipse 17"/>
            <p:cNvSpPr/>
            <p:nvPr/>
          </p:nvSpPr>
          <p:spPr>
            <a:xfrm>
              <a:off x="7380312" y="42259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llipse 18"/>
            <p:cNvSpPr/>
            <p:nvPr/>
          </p:nvSpPr>
          <p:spPr>
            <a:xfrm>
              <a:off x="7783572" y="389686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Ellipse 19"/>
            <p:cNvSpPr/>
            <p:nvPr/>
          </p:nvSpPr>
          <p:spPr>
            <a:xfrm>
              <a:off x="8456047" y="4383505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1" name="Ellipse 20"/>
            <p:cNvSpPr/>
            <p:nvPr/>
          </p:nvSpPr>
          <p:spPr>
            <a:xfrm>
              <a:off x="7587566" y="443080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Ellipse 21"/>
            <p:cNvSpPr/>
            <p:nvPr/>
          </p:nvSpPr>
          <p:spPr>
            <a:xfrm>
              <a:off x="7997376" y="418642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3" name="Ellipse 22"/>
            <p:cNvSpPr/>
            <p:nvPr/>
          </p:nvSpPr>
          <p:spPr>
            <a:xfrm>
              <a:off x="8137684" y="44015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4" name="Ellipse 23"/>
            <p:cNvSpPr/>
            <p:nvPr/>
          </p:nvSpPr>
          <p:spPr>
            <a:xfrm>
              <a:off x="8384273" y="3876073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5" name="Ellipse 24"/>
            <p:cNvSpPr/>
            <p:nvPr/>
          </p:nvSpPr>
          <p:spPr>
            <a:xfrm>
              <a:off x="8122155" y="494869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596336" y="4104695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llipse 26"/>
            <p:cNvSpPr/>
            <p:nvPr/>
          </p:nvSpPr>
          <p:spPr>
            <a:xfrm>
              <a:off x="7950220" y="3598652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llipse 27"/>
            <p:cNvSpPr/>
            <p:nvPr/>
          </p:nvSpPr>
          <p:spPr>
            <a:xfrm>
              <a:off x="8100006" y="457758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llipse 28"/>
            <p:cNvSpPr/>
            <p:nvPr/>
          </p:nvSpPr>
          <p:spPr>
            <a:xfrm>
              <a:off x="7555947" y="3713324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llipse 29"/>
            <p:cNvSpPr/>
            <p:nvPr/>
          </p:nvSpPr>
          <p:spPr>
            <a:xfrm>
              <a:off x="7434507" y="393453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1" name="Ellipse 30"/>
            <p:cNvSpPr/>
            <p:nvPr/>
          </p:nvSpPr>
          <p:spPr>
            <a:xfrm>
              <a:off x="8344934" y="366957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2" name="Ellipse 31"/>
            <p:cNvSpPr/>
            <p:nvPr/>
          </p:nvSpPr>
          <p:spPr>
            <a:xfrm>
              <a:off x="7395168" y="3739949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3" name="Ellipse 32"/>
            <p:cNvSpPr/>
            <p:nvPr/>
          </p:nvSpPr>
          <p:spPr>
            <a:xfrm>
              <a:off x="7540324" y="472998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4" name="Ellipse 33"/>
            <p:cNvSpPr/>
            <p:nvPr/>
          </p:nvSpPr>
          <p:spPr>
            <a:xfrm>
              <a:off x="7730461" y="4282394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5" name="Ellipse 34"/>
            <p:cNvSpPr/>
            <p:nvPr/>
          </p:nvSpPr>
          <p:spPr>
            <a:xfrm>
              <a:off x="8568058" y="4691172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6" name="Ellipse 35"/>
            <p:cNvSpPr/>
            <p:nvPr/>
          </p:nvSpPr>
          <p:spPr>
            <a:xfrm>
              <a:off x="8710267" y="440154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7" name="Ellipse 36"/>
            <p:cNvSpPr/>
            <p:nvPr/>
          </p:nvSpPr>
          <p:spPr>
            <a:xfrm>
              <a:off x="8581687" y="385804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8" name="Ellipse 37"/>
            <p:cNvSpPr/>
            <p:nvPr/>
          </p:nvSpPr>
          <p:spPr>
            <a:xfrm>
              <a:off x="8100006" y="351951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9" name="Ellipse 38"/>
            <p:cNvSpPr/>
            <p:nvPr/>
          </p:nvSpPr>
          <p:spPr>
            <a:xfrm>
              <a:off x="7366686" y="451870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7812826" y="498751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1" name="Ellipse 40"/>
            <p:cNvSpPr/>
            <p:nvPr/>
          </p:nvSpPr>
          <p:spPr>
            <a:xfrm>
              <a:off x="7807782" y="4575076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2" name="Ellipse 41"/>
            <p:cNvSpPr/>
            <p:nvPr/>
          </p:nvSpPr>
          <p:spPr>
            <a:xfrm>
              <a:off x="7810507" y="366957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3" name="Ellipse 42"/>
            <p:cNvSpPr/>
            <p:nvPr/>
          </p:nvSpPr>
          <p:spPr>
            <a:xfrm>
              <a:off x="8375269" y="4932408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4" name="Ellipse 43"/>
            <p:cNvSpPr/>
            <p:nvPr/>
          </p:nvSpPr>
          <p:spPr>
            <a:xfrm>
              <a:off x="6061356" y="5938561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5643292" y="576960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658878" y="6055390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7" name="Ellipse 46"/>
            <p:cNvSpPr/>
            <p:nvPr/>
          </p:nvSpPr>
          <p:spPr>
            <a:xfrm>
              <a:off x="6072069" y="6145897"/>
              <a:ext cx="80778" cy="77627"/>
            </a:xfrm>
            <a:prstGeom prst="ellipse">
              <a:avLst/>
            </a:prstGeom>
            <a:solidFill>
              <a:schemeClr val="tx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48" name="Gerade Verbindung mit Pfeil 47"/>
            <p:cNvCxnSpPr/>
            <p:nvPr/>
          </p:nvCxnSpPr>
          <p:spPr>
            <a:xfrm flipH="1">
              <a:off x="5731017" y="4613889"/>
              <a:ext cx="1614153" cy="1430073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/>
            <p:cNvCxnSpPr/>
            <p:nvPr/>
          </p:nvCxnSpPr>
          <p:spPr>
            <a:xfrm flipH="1">
              <a:off x="6162108" y="5020609"/>
              <a:ext cx="1933258" cy="1129225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49"/>
            <p:cNvCxnSpPr/>
            <p:nvPr/>
          </p:nvCxnSpPr>
          <p:spPr>
            <a:xfrm flipH="1">
              <a:off x="5720895" y="4024071"/>
              <a:ext cx="1699806" cy="1740331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/>
            <p:cNvCxnSpPr/>
            <p:nvPr/>
          </p:nvCxnSpPr>
          <p:spPr>
            <a:xfrm flipH="1">
              <a:off x="6152847" y="4280167"/>
              <a:ext cx="1825479" cy="1648089"/>
            </a:xfrm>
            <a:prstGeom prst="straightConnector1">
              <a:avLst/>
            </a:prstGeom>
            <a:ln cap="rnd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feld 51"/>
            <p:cNvSpPr txBox="1"/>
            <p:nvPr/>
          </p:nvSpPr>
          <p:spPr>
            <a:xfrm rot="18973097">
              <a:off x="5597153" y="3873665"/>
              <a:ext cx="12546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200" b="1" dirty="0">
                  <a:solidFill>
                    <a:schemeClr val="bg1"/>
                  </a:solidFill>
                  <a:latin typeface="+mj-lt"/>
                </a:rPr>
                <a:t>Rückschluß</a:t>
              </a:r>
            </a:p>
          </p:txBody>
        </p:sp>
        <p:sp>
          <p:nvSpPr>
            <p:cNvPr id="53" name="Textfeld 52"/>
            <p:cNvSpPr txBox="1"/>
            <p:nvPr/>
          </p:nvSpPr>
          <p:spPr>
            <a:xfrm>
              <a:off x="7027892" y="2833772"/>
              <a:ext cx="21150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AT" sz="1400" b="1" dirty="0">
                  <a:latin typeface="+mj-lt"/>
                </a:rPr>
                <a:t>Grund-</a:t>
              </a:r>
              <a:br>
                <a:rPr lang="de-AT" sz="1400" b="1" dirty="0">
                  <a:latin typeface="+mj-lt"/>
                </a:rPr>
              </a:br>
              <a:r>
                <a:rPr lang="de-AT" sz="1400" b="1" dirty="0">
                  <a:latin typeface="+mj-lt"/>
                </a:rPr>
                <a:t>gesamtheit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493420" y="5949280"/>
              <a:ext cx="21150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1400" b="1" dirty="0">
                  <a:solidFill>
                    <a:srgbClr val="E37823"/>
                  </a:solidFill>
                  <a:latin typeface="+mj-lt"/>
                </a:rPr>
                <a:t>Stichprobe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53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Stichprobenziehung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(Schnell, Hill &amp; Esser 1995:252)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4139952" y="0"/>
            <a:ext cx="4600358" cy="6525344"/>
            <a:chOff x="4139952" y="-522264"/>
            <a:chExt cx="4968552" cy="7047608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274790"/>
              <a:ext cx="4968552" cy="6250554"/>
            </a:xfrm>
            <a:prstGeom prst="rect">
              <a:avLst/>
            </a:prstGeom>
          </p:spPr>
        </p:pic>
        <p:sp>
          <p:nvSpPr>
            <p:cNvPr id="9" name="Rechteck 8"/>
            <p:cNvSpPr/>
            <p:nvPr/>
          </p:nvSpPr>
          <p:spPr>
            <a:xfrm>
              <a:off x="7482152" y="-328562"/>
              <a:ext cx="1277632" cy="398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b="1" dirty="0">
                  <a:solidFill>
                    <a:srgbClr val="E37823"/>
                  </a:solidFill>
                  <a:latin typeface="+mn-lt"/>
                </a:rPr>
                <a:t>informativ</a:t>
              </a:r>
            </a:p>
          </p:txBody>
        </p:sp>
        <p:sp>
          <p:nvSpPr>
            <p:cNvPr id="16" name="Rechteck 15"/>
            <p:cNvSpPr/>
            <p:nvPr/>
          </p:nvSpPr>
          <p:spPr>
            <a:xfrm>
              <a:off x="4373266" y="-318526"/>
              <a:ext cx="1572714" cy="398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AT" b="1" dirty="0">
                  <a:solidFill>
                    <a:srgbClr val="E37823"/>
                  </a:solidFill>
                  <a:latin typeface="+mn-lt"/>
                </a:rPr>
                <a:t>repräsentativ</a:t>
              </a:r>
            </a:p>
          </p:txBody>
        </p:sp>
        <p:cxnSp>
          <p:nvCxnSpPr>
            <p:cNvPr id="11" name="Gerade Verbindung 10"/>
            <p:cNvCxnSpPr/>
            <p:nvPr/>
          </p:nvCxnSpPr>
          <p:spPr>
            <a:xfrm>
              <a:off x="7082755" y="-522264"/>
              <a:ext cx="0" cy="6982149"/>
            </a:xfrm>
            <a:prstGeom prst="line">
              <a:avLst/>
            </a:prstGeom>
            <a:ln w="28575">
              <a:solidFill>
                <a:srgbClr val="E37823"/>
              </a:solidFill>
              <a:prstDash val="dash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620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Stichprobenziehung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(Schnell, Hill &amp; Esser 1995:252)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179512" y="1412776"/>
            <a:ext cx="4968552" cy="4608512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000" b="1" dirty="0"/>
              <a:t>Willkürliche Auswahl:</a:t>
            </a:r>
          </a:p>
          <a:p>
            <a:r>
              <a:rPr lang="de-AT" sz="2000" dirty="0"/>
              <a:t>Kein Grundgesamt definiert</a:t>
            </a:r>
          </a:p>
          <a:p>
            <a:r>
              <a:rPr lang="de-AT" sz="2000" dirty="0"/>
              <a:t>Massive Verzerrung → wertlos</a:t>
            </a:r>
          </a:p>
          <a:p>
            <a:endParaRPr lang="de-AT" sz="1050" dirty="0"/>
          </a:p>
          <a:p>
            <a:pPr marL="0" indent="0">
              <a:buNone/>
            </a:pPr>
            <a:r>
              <a:rPr lang="de-AT" sz="2000" b="1" dirty="0"/>
              <a:t>„Typische“ Fälle:</a:t>
            </a:r>
          </a:p>
          <a:p>
            <a:r>
              <a:rPr lang="de-AT" sz="2000" dirty="0"/>
              <a:t>Problem: Definition von „charakteristisch“ ohne Wissen über Grundgesamt</a:t>
            </a:r>
          </a:p>
          <a:p>
            <a:endParaRPr lang="de-AT" sz="1000" dirty="0"/>
          </a:p>
          <a:p>
            <a:pPr marL="0" indent="0">
              <a:buNone/>
            </a:pPr>
            <a:r>
              <a:rPr lang="de-AT" sz="2000" b="1" dirty="0"/>
              <a:t>„Extreme“ Fälle:</a:t>
            </a:r>
          </a:p>
          <a:p>
            <a:r>
              <a:rPr lang="de-AT" sz="2000" dirty="0"/>
              <a:t>Fälle mit „extremen“ Merkmalsausprägungen</a:t>
            </a:r>
            <a:br>
              <a:rPr lang="de-AT" sz="2000" dirty="0"/>
            </a:br>
            <a:r>
              <a:rPr lang="de-AT" sz="2000" dirty="0">
                <a:solidFill>
                  <a:srgbClr val="E37823"/>
                </a:solidFill>
              </a:rPr>
              <a:t>→ Redefinition von Grundgesamt</a:t>
            </a:r>
          </a:p>
          <a:p>
            <a:pPr marL="0" indent="0">
              <a:buNone/>
            </a:pPr>
            <a:endParaRPr lang="de-AT" sz="2000" dirty="0"/>
          </a:p>
          <a:p>
            <a:endParaRPr lang="de-AT" sz="2000" dirty="0"/>
          </a:p>
          <a:p>
            <a:endParaRPr lang="de-AT" sz="20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4644008" y="717506"/>
            <a:ext cx="3456384" cy="5807838"/>
            <a:chOff x="5894477" y="1124744"/>
            <a:chExt cx="3214027" cy="540060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70" t="13598"/>
            <a:stretch/>
          </p:blipFill>
          <p:spPr>
            <a:xfrm>
              <a:off x="7164288" y="1124744"/>
              <a:ext cx="1944216" cy="5400600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8369374" y="2564904"/>
              <a:ext cx="720080" cy="470190"/>
            </a:xfrm>
            <a:prstGeom prst="rect">
              <a:avLst/>
            </a:prstGeom>
            <a:noFill/>
            <a:ln w="76200">
              <a:solidFill>
                <a:srgbClr val="E37823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Rechteck 7"/>
            <p:cNvSpPr/>
            <p:nvPr/>
          </p:nvSpPr>
          <p:spPr>
            <a:xfrm>
              <a:off x="8372747" y="3304034"/>
              <a:ext cx="720080" cy="470190"/>
            </a:xfrm>
            <a:prstGeom prst="rect">
              <a:avLst/>
            </a:prstGeom>
            <a:noFill/>
            <a:ln w="76200">
              <a:solidFill>
                <a:srgbClr val="E37823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4477" y="1340768"/>
              <a:ext cx="1781424" cy="144016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4477" y="1950782"/>
              <a:ext cx="1781424" cy="144016"/>
            </a:xfrm>
            <a:prstGeom prst="rect">
              <a:avLst/>
            </a:prstGeom>
          </p:spPr>
        </p:pic>
        <p:sp>
          <p:nvSpPr>
            <p:cNvPr id="12" name="Rechteck 11"/>
            <p:cNvSpPr/>
            <p:nvPr/>
          </p:nvSpPr>
          <p:spPr>
            <a:xfrm>
              <a:off x="7668344" y="1224955"/>
              <a:ext cx="720080" cy="470190"/>
            </a:xfrm>
            <a:prstGeom prst="rect">
              <a:avLst/>
            </a:prstGeom>
            <a:noFill/>
            <a:ln w="76200">
              <a:solidFill>
                <a:srgbClr val="E37823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6" name="Rechteck 15"/>
          <p:cNvSpPr/>
          <p:nvPr/>
        </p:nvSpPr>
        <p:spPr>
          <a:xfrm>
            <a:off x="6341375" y="179348"/>
            <a:ext cx="118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solidFill>
                  <a:srgbClr val="E37823"/>
                </a:solidFill>
                <a:latin typeface="+mn-lt"/>
              </a:rPr>
              <a:t>informativ</a:t>
            </a:r>
          </a:p>
        </p:txBody>
      </p:sp>
    </p:spTree>
    <p:extLst>
      <p:ext uri="{BB962C8B-B14F-4D97-AF65-F5344CB8AC3E}">
        <p14:creationId xmlns:p14="http://schemas.microsoft.com/office/powerpoint/2010/main" val="26245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Stichprobenziehung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(Schnell, Hill &amp; Esser 1995:252)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179512" y="1484784"/>
            <a:ext cx="5112568" cy="4608512"/>
          </a:xfrm>
          <a:prstGeom prst="rect">
            <a:avLst/>
          </a:prstGeom>
        </p:spPr>
        <p:txBody>
          <a:bodyPr vert="horz" anchor="ctr"/>
          <a:lstStyle>
            <a:lvl1pPr marL="342900" indent="-3429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Wingdings" pitchFamily="2" charset="2"/>
              <a:buChar char="§"/>
              <a:defRPr sz="2400" b="0" kern="120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Font typeface="Symbol" pitchFamily="18" charset="2"/>
              <a:buChar char="-"/>
              <a:defRPr sz="1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14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sz="2000" b="1" dirty="0"/>
              <a:t>Konzentrationsprinzip</a:t>
            </a:r>
          </a:p>
          <a:p>
            <a:r>
              <a:rPr lang="de-AT" sz="2000" dirty="0"/>
              <a:t>Fälle die fast die gesamte Verteilung eines Merkmals in Grundgesamt bestimmen</a:t>
            </a:r>
          </a:p>
          <a:p>
            <a:endParaRPr lang="de-AT" sz="800" dirty="0"/>
          </a:p>
          <a:p>
            <a:pPr marL="0" indent="0">
              <a:buNone/>
            </a:pPr>
            <a:r>
              <a:rPr lang="de-AT" sz="2000" b="1" dirty="0"/>
              <a:t>Schneeballverfahren:</a:t>
            </a:r>
          </a:p>
          <a:p>
            <a:r>
              <a:rPr lang="de-AT" sz="2000" dirty="0"/>
              <a:t>Soziale Netzwerke</a:t>
            </a:r>
            <a:br>
              <a:rPr lang="de-AT" sz="2000" dirty="0"/>
            </a:br>
            <a:r>
              <a:rPr lang="de-AT" sz="2000" dirty="0"/>
              <a:t>→ Auswahl bei „seltenen“ Populationen</a:t>
            </a:r>
          </a:p>
          <a:p>
            <a:endParaRPr lang="de-AT" sz="800" dirty="0"/>
          </a:p>
          <a:p>
            <a:pPr marL="0" indent="0">
              <a:buNone/>
            </a:pPr>
            <a:br>
              <a:rPr lang="de-AT" sz="2000" b="1" dirty="0"/>
            </a:br>
            <a:r>
              <a:rPr lang="de-AT" sz="2000" b="1" dirty="0"/>
              <a:t>Quotenauswahl:</a:t>
            </a:r>
            <a:endParaRPr lang="de-AT" sz="2000" dirty="0"/>
          </a:p>
          <a:p>
            <a:endParaRPr lang="de-AT" sz="20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4644008" y="717506"/>
            <a:ext cx="3456384" cy="5807838"/>
            <a:chOff x="5894477" y="1124744"/>
            <a:chExt cx="3214027" cy="5400600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70" t="13598"/>
            <a:stretch/>
          </p:blipFill>
          <p:spPr>
            <a:xfrm>
              <a:off x="7164288" y="1124744"/>
              <a:ext cx="1944216" cy="5400600"/>
            </a:xfrm>
            <a:prstGeom prst="rect">
              <a:avLst/>
            </a:prstGeom>
          </p:spPr>
        </p:pic>
        <p:sp>
          <p:nvSpPr>
            <p:cNvPr id="14" name="Rechteck 13"/>
            <p:cNvSpPr/>
            <p:nvPr/>
          </p:nvSpPr>
          <p:spPr>
            <a:xfrm>
              <a:off x="8369374" y="4819414"/>
              <a:ext cx="720080" cy="470190"/>
            </a:xfrm>
            <a:prstGeom prst="rect">
              <a:avLst/>
            </a:prstGeom>
            <a:noFill/>
            <a:ln w="76200">
              <a:solidFill>
                <a:srgbClr val="E37823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8372747" y="5582482"/>
              <a:ext cx="720080" cy="470190"/>
            </a:xfrm>
            <a:prstGeom prst="rect">
              <a:avLst/>
            </a:prstGeom>
            <a:noFill/>
            <a:ln w="76200">
              <a:solidFill>
                <a:srgbClr val="E37823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pic>
          <p:nvPicPr>
            <p:cNvPr id="17" name="Grafik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4477" y="1340768"/>
              <a:ext cx="1781424" cy="144016"/>
            </a:xfrm>
            <a:prstGeom prst="rect">
              <a:avLst/>
            </a:prstGeom>
          </p:spPr>
        </p:pic>
        <p:pic>
          <p:nvPicPr>
            <p:cNvPr id="18" name="Grafik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94477" y="1950782"/>
              <a:ext cx="1781424" cy="144016"/>
            </a:xfrm>
            <a:prstGeom prst="rect">
              <a:avLst/>
            </a:prstGeom>
          </p:spPr>
        </p:pic>
        <p:sp>
          <p:nvSpPr>
            <p:cNvPr id="19" name="Rechteck 18"/>
            <p:cNvSpPr/>
            <p:nvPr/>
          </p:nvSpPr>
          <p:spPr>
            <a:xfrm>
              <a:off x="8369374" y="4079661"/>
              <a:ext cx="720080" cy="470190"/>
            </a:xfrm>
            <a:prstGeom prst="rect">
              <a:avLst/>
            </a:prstGeom>
            <a:noFill/>
            <a:ln w="76200">
              <a:solidFill>
                <a:srgbClr val="E37823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0" name="Rechteck 19"/>
          <p:cNvSpPr/>
          <p:nvPr/>
        </p:nvSpPr>
        <p:spPr>
          <a:xfrm>
            <a:off x="6341375" y="179348"/>
            <a:ext cx="1182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b="1" dirty="0">
                <a:solidFill>
                  <a:srgbClr val="E37823"/>
                </a:solidFill>
                <a:latin typeface="+mn-lt"/>
              </a:rPr>
              <a:t>informativ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155" y="4974185"/>
            <a:ext cx="2908894" cy="14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85000"/>
          </a:schemeClr>
        </a:solidFill>
        <a:ln>
          <a:noFill/>
        </a:ln>
        <a:effectLst/>
      </a:spPr>
      <a:bodyPr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>
              <a:lumMod val="95000"/>
              <a:lumOff val="5000"/>
            </a:schemeClr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1520</Words>
  <Application>Microsoft Office PowerPoint</Application>
  <PresentationFormat>Bildschirmpräsentation (4:3)</PresentationFormat>
  <Paragraphs>293</Paragraphs>
  <Slides>29</Slides>
  <Notes>27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Symbol</vt:lpstr>
      <vt:lpstr>Wingdings</vt:lpstr>
      <vt:lpstr>Office-Design</vt:lpstr>
      <vt:lpstr>Primärdatengewinnung durch Befragung: Die Stichprobe</vt:lpstr>
      <vt:lpstr>Struktur der VU</vt:lpstr>
      <vt:lpstr>Die Primärerhebung quantitativer Daten</vt:lpstr>
      <vt:lpstr>Überblick</vt:lpstr>
      <vt:lpstr>Exkurs: Ziehung von Stichproben</vt:lpstr>
      <vt:lpstr>Die Stichprobenziehung</vt:lpstr>
      <vt:lpstr>Die Stichprobenziehung</vt:lpstr>
      <vt:lpstr>Die Stichprobenziehung</vt:lpstr>
      <vt:lpstr>Die Stichprobenziehung</vt:lpstr>
      <vt:lpstr>@Home 3: Eine einfache Quotenstichprobe </vt:lpstr>
      <vt:lpstr>@Home 3: Eine einfache Quotenstichprobe </vt:lpstr>
      <vt:lpstr>Exkurs: Ziehung von Stichproben</vt:lpstr>
      <vt:lpstr>Warum Stichproben?</vt:lpstr>
      <vt:lpstr>Die Stichprobenziehung</vt:lpstr>
      <vt:lpstr>Zentraler Grenzwertsatz der Statistik</vt:lpstr>
      <vt:lpstr>Zentraler Grenzwertsatz der Statistik in Action</vt:lpstr>
      <vt:lpstr>Zentraler Grenzwertsatz der Statistik in Action</vt:lpstr>
      <vt:lpstr>Schätzen relativer Häufigkeiten</vt:lpstr>
      <vt:lpstr>Das Konfidenzintervall – es funktioniert!</vt:lpstr>
      <vt:lpstr>Die Stichprobenziehung</vt:lpstr>
      <vt:lpstr>Die Stichprobenziehung</vt:lpstr>
      <vt:lpstr>Die Stichprobenziehung</vt:lpstr>
      <vt:lpstr>Ein Beispiel: Die COVID-19 Prävalenz Studie (2020)</vt:lpstr>
      <vt:lpstr>@ Schichtung</vt:lpstr>
      <vt:lpstr>Die Stichprobenziehung</vt:lpstr>
      <vt:lpstr>Die Stichprobenziehung</vt:lpstr>
      <vt:lpstr>Die Primärerhebung quantitativer Daten</vt:lpstr>
      <vt:lpstr>Bewergungs- und soz. Netzwerkdaten</vt:lpstr>
      <vt:lpstr>Ausblick</vt:lpstr>
    </vt:vector>
  </TitlesOfParts>
  <Company>UNI Innsbruck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Melanie Staffner</dc:creator>
  <cp:lastModifiedBy>Höferl, Karl-Michael</cp:lastModifiedBy>
  <cp:revision>597</cp:revision>
  <dcterms:created xsi:type="dcterms:W3CDTF">2011-08-24T13:15:55Z</dcterms:created>
  <dcterms:modified xsi:type="dcterms:W3CDTF">2020-08-12T07:26:19Z</dcterms:modified>
</cp:coreProperties>
</file>