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29" r:id="rId2"/>
    <p:sldId id="344" r:id="rId3"/>
    <p:sldId id="319" r:id="rId4"/>
    <p:sldId id="266" r:id="rId5"/>
    <p:sldId id="340" r:id="rId6"/>
    <p:sldId id="354" r:id="rId7"/>
    <p:sldId id="355" r:id="rId8"/>
    <p:sldId id="334" r:id="rId9"/>
    <p:sldId id="335" r:id="rId10"/>
    <p:sldId id="333" r:id="rId11"/>
    <p:sldId id="382" r:id="rId12"/>
    <p:sldId id="350" r:id="rId13"/>
    <p:sldId id="352" r:id="rId14"/>
    <p:sldId id="357" r:id="rId15"/>
    <p:sldId id="358" r:id="rId16"/>
    <p:sldId id="373" r:id="rId17"/>
    <p:sldId id="381" r:id="rId18"/>
    <p:sldId id="361" r:id="rId19"/>
    <p:sldId id="378" r:id="rId20"/>
    <p:sldId id="360" r:id="rId21"/>
    <p:sldId id="370" r:id="rId22"/>
    <p:sldId id="371" r:id="rId23"/>
    <p:sldId id="369" r:id="rId24"/>
    <p:sldId id="376" r:id="rId25"/>
    <p:sldId id="372" r:id="rId26"/>
    <p:sldId id="377" r:id="rId27"/>
    <p:sldId id="356" r:id="rId28"/>
    <p:sldId id="380" r:id="rId29"/>
    <p:sldId id="375" r:id="rId30"/>
    <p:sldId id="383" r:id="rId31"/>
    <p:sldId id="374" r:id="rId32"/>
    <p:sldId id="363" r:id="rId33"/>
    <p:sldId id="379" r:id="rId34"/>
    <p:sldId id="364" r:id="rId35"/>
    <p:sldId id="365" r:id="rId36"/>
    <p:sldId id="367" r:id="rId37"/>
    <p:sldId id="310" r:id="rId38"/>
    <p:sldId id="384" r:id="rId39"/>
    <p:sldId id="317" r:id="rId40"/>
    <p:sldId id="346" r:id="rId41"/>
  </p:sldIdLst>
  <p:sldSz cx="9144000" cy="6858000" type="screen4x3"/>
  <p:notesSz cx="6735763" cy="986631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mart City &amp; Verkehr" id="{1CCD5A6C-E386-49E5-8934-0012BB49D2E5}">
          <p14:sldIdLst>
            <p14:sldId id="329"/>
            <p14:sldId id="344"/>
            <p14:sldId id="319"/>
            <p14:sldId id="266"/>
          </p14:sldIdLst>
        </p14:section>
        <p14:section name="Intro Mobilität &amp; Verkehr" id="{7AEECC9F-4DD2-4309-8DC4-8638414D64F6}">
          <p14:sldIdLst>
            <p14:sldId id="340"/>
            <p14:sldId id="354"/>
            <p14:sldId id="355"/>
            <p14:sldId id="334"/>
            <p14:sldId id="335"/>
            <p14:sldId id="333"/>
          </p14:sldIdLst>
        </p14:section>
        <p14:section name="Details zum Personenverkehr in Österreich" id="{30DE2714-52EF-4EED-8477-9ADFE7B56413}">
          <p14:sldIdLst>
            <p14:sldId id="382"/>
            <p14:sldId id="350"/>
            <p14:sldId id="352"/>
          </p14:sldIdLst>
        </p14:section>
        <p14:section name="Straßenverkehr in Österreich" id="{2545359F-8C3C-4872-B40B-3193F6256AD2}">
          <p14:sldIdLst>
            <p14:sldId id="357"/>
            <p14:sldId id="358"/>
            <p14:sldId id="373"/>
            <p14:sldId id="381"/>
            <p14:sldId id="361"/>
            <p14:sldId id="378"/>
            <p14:sldId id="360"/>
          </p14:sldIdLst>
        </p14:section>
        <p14:section name="Eisenbahnverkehr in Österreich" id="{61B405E2-58D2-4399-A47A-B49989432757}">
          <p14:sldIdLst>
            <p14:sldId id="370"/>
            <p14:sldId id="371"/>
            <p14:sldId id="369"/>
            <p14:sldId id="376"/>
            <p14:sldId id="372"/>
          </p14:sldIdLst>
        </p14:section>
        <p14:section name="Straße und Schiene gesamt betrachtet" id="{58186621-A371-44D8-9683-19D0E14ECCD2}">
          <p14:sldIdLst>
            <p14:sldId id="377"/>
            <p14:sldId id="356"/>
            <p14:sldId id="380"/>
            <p14:sldId id="375"/>
          </p14:sldIdLst>
        </p14:section>
        <p14:section name="Gütertransport" id="{B5AF7CF3-BEC4-46E0-92B7-56F834407087}">
          <p14:sldIdLst>
            <p14:sldId id="383"/>
            <p14:sldId id="374"/>
            <p14:sldId id="363"/>
            <p14:sldId id="379"/>
            <p14:sldId id="364"/>
            <p14:sldId id="365"/>
            <p14:sldId id="367"/>
          </p14:sldIdLst>
        </p14:section>
        <p14:section name="Verkehr &amp; Klimaschutz" id="{279D452D-D1B6-4B79-B94A-A30F73FBD417}">
          <p14:sldIdLst>
            <p14:sldId id="310"/>
            <p14:sldId id="384"/>
            <p14:sldId id="317"/>
          </p14:sldIdLst>
        </p14:section>
        <p14:section name="Outlook" id="{0E17777B-CEBD-4287-B3B5-9CCF1FAE5A37}">
          <p14:sldIdLst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l-Michael Höferl" initials="KM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823"/>
    <a:srgbClr val="33CC33"/>
    <a:srgbClr val="0099FF"/>
    <a:srgbClr val="001E3C"/>
    <a:srgbClr val="000000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832" autoAdjust="0"/>
    <p:restoredTop sz="80047" autoAdjust="0"/>
  </p:normalViewPr>
  <p:slideViewPr>
    <p:cSldViewPr snapToObjects="1">
      <p:cViewPr varScale="1">
        <p:scale>
          <a:sx n="101" d="100"/>
          <a:sy n="101" d="100"/>
        </p:scale>
        <p:origin x="195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84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50" d="100"/>
        <a:sy n="150" d="100"/>
      </p:scale>
      <p:origin x="0" y="-19306"/>
    </p:cViewPr>
  </p:sorterViewPr>
  <p:notesViewPr>
    <p:cSldViewPr snapToObjects="1">
      <p:cViewPr>
        <p:scale>
          <a:sx n="100" d="100"/>
          <a:sy n="100" d="100"/>
        </p:scale>
        <p:origin x="-1302" y="205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r">
              <a:defRPr sz="1100"/>
            </a:lvl1pPr>
          </a:lstStyle>
          <a:p>
            <a:fld id="{00409FC4-61F4-4970-A640-5B07E8A6213E}" type="datetimeFigureOut">
              <a:rPr lang="de-AT" smtClean="0"/>
              <a:pPr/>
              <a:t>29.07.2020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l">
              <a:defRPr sz="1100"/>
            </a:lvl1pPr>
          </a:lstStyle>
          <a:p>
            <a:r>
              <a:rPr lang="de-AT" dirty="0"/>
              <a:t>KMH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r">
              <a:defRPr sz="1100"/>
            </a:lvl1pPr>
          </a:lstStyle>
          <a:p>
            <a:fld id="{CD1EC9DE-968F-4124-AC99-8AE59BE1BCAA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6" name="Datumsplatzhalter 2"/>
          <p:cNvSpPr txBox="1">
            <a:spLocks/>
          </p:cNvSpPr>
          <p:nvPr/>
        </p:nvSpPr>
        <p:spPr>
          <a:xfrm>
            <a:off x="28768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defPPr>
              <a:defRPr lang="de-D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9pPr>
          </a:lstStyle>
          <a:p>
            <a:pPr algn="l"/>
            <a:r>
              <a:rPr lang="de-AT" dirty="0"/>
              <a:t>VU Techniken wiss. Arbeitens</a:t>
            </a:r>
          </a:p>
        </p:txBody>
      </p:sp>
    </p:spTree>
    <p:extLst>
      <p:ext uri="{BB962C8B-B14F-4D97-AF65-F5344CB8AC3E}">
        <p14:creationId xmlns:p14="http://schemas.microsoft.com/office/powerpoint/2010/main" val="416144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r">
              <a:defRPr sz="1100"/>
            </a:lvl1pPr>
          </a:lstStyle>
          <a:p>
            <a:fld id="{32C1AC8B-CEB6-403D-8F77-2050842C44F2}" type="datetimeFigureOut">
              <a:rPr lang="de-AT" smtClean="0"/>
              <a:pPr/>
              <a:t>29.07.2020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1" tIns="45376" rIns="90751" bIns="45376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51" tIns="45376" rIns="90751" bIns="4537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r">
              <a:defRPr sz="1100"/>
            </a:lvl1pPr>
          </a:lstStyle>
          <a:p>
            <a:fld id="{B134760B-3763-4458-991D-CD3579C771E2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661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0564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63933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ca. 120 Mrd. PersKM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AT" dirty="0"/>
              <a:t>Seit 1990: +45%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¾ mit PKWs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Wachstum: 2000-2017: 23% - Bev.Wachstum +9%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Besetzungsgrad: seit 2000 von 1.23 auf 1.15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07276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27 Mio. Wege je Werktag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Seit 1995: Tagesweglänge +20%</a:t>
            </a:r>
            <a:br>
              <a:rPr lang="de-AT" dirty="0"/>
            </a:br>
            <a:r>
              <a:rPr lang="de-AT" dirty="0"/>
              <a:t>→ dezentrale Siedlungsstrukturen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PKW Abstellplatz am Arbeitsort: 82%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98113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–&gt; Wien: Hoher Öffi-Anteil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56824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1938 Beginn Bau Westautobahn (Hitler Spatenstich am Walserberg &amp; 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Generalinspekteur für das deutsche Straßenwesen Fritz Todt</a:t>
            </a:r>
            <a:r>
              <a:rPr lang="de-AT" dirty="0"/>
              <a:t>)</a:t>
            </a:r>
            <a:endParaRPr lang="de-AT" baseline="0" dirty="0"/>
          </a:p>
          <a:p>
            <a:endParaRPr lang="de-AT" baseline="0" dirty="0"/>
          </a:p>
          <a:p>
            <a:r>
              <a:rPr lang="de-AT" baseline="0" dirty="0"/>
              <a:t># </a:t>
            </a:r>
            <a:r>
              <a:rPr lang="de-AT" dirty="0"/>
              <a:t>Fertigstellung Salzburg-Wien</a:t>
            </a:r>
            <a:r>
              <a:rPr lang="de-AT" baseline="0" dirty="0"/>
              <a:t> 1967</a:t>
            </a:r>
          </a:p>
          <a:p>
            <a:endParaRPr lang="de-AT" baseline="0" dirty="0"/>
          </a:p>
          <a:p>
            <a:r>
              <a:rPr lang="de-AT" baseline="0" dirty="0"/>
              <a:t># Längster &amp; ältester Autobahnabschnitt Österreichs</a:t>
            </a:r>
          </a:p>
          <a:p>
            <a:endParaRPr lang="de-AT" baseline="0" dirty="0"/>
          </a:p>
          <a:p>
            <a:r>
              <a:rPr lang="de-AT" baseline="0" dirty="0"/>
              <a:t># </a:t>
            </a:r>
            <a:r>
              <a:rPr lang="de-AT" dirty="0"/>
              <a:t>Bis dahin: ca. 9.000 km Bundesstraßen aus Erster Republik übernommen</a:t>
            </a:r>
          </a:p>
          <a:p>
            <a:endParaRPr lang="de-AT" dirty="0"/>
          </a:p>
          <a:p>
            <a:r>
              <a:rPr lang="de-AT" dirty="0"/>
              <a:t># Beginn 1930er Jahre erste Diskussionen um Transkontinentale London-Istanbul-Indien</a:t>
            </a:r>
            <a:r>
              <a:rPr lang="de-AT" baseline="0" dirty="0"/>
              <a:t> u.a. auch durch Österreich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94318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BSP: A9  OÖ 1987 Proteste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Forum Österreichischer Wissenschaftler</a:t>
            </a:r>
            <a:r>
              <a:rPr lang="de-AT" baseline="0" dirty="0"/>
              <a:t> für Umweltschutz → Kirchdorfer Resolution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1984 Besetzung der Hainburger Au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Strategische Bedeutung NATO-Partnerschaft Deutschland - Türkei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38319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1983 bis 84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7068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2.200 KM Bundesstraßen: Auto &amp; Schnellstraßen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130.400 KM Landes- &amp; Gemeindestraßen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5.600 KM Eisenbahn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7986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42082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115.000 km Straßen</a:t>
            </a:r>
          </a:p>
          <a:p>
            <a:endParaRPr lang="de-DE" dirty="0"/>
          </a:p>
          <a:p>
            <a:r>
              <a:rPr lang="de-DE" dirty="0"/>
              <a:t>2.200 km Autobahn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57222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Radiosendung 8. April 1957 bis zum 5. April 1999 insgesamt 15.153 mal ausgestrahlt u.a. mit Walter Niesner und Rosemarie Isopp. Beginn jeder Sendung: Signation „Blende auf“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&lt;b&gt;Link:&lt;/b&gt;&lt;br&gt;&lt;a href='https://www.youtube.com/watch?v=iNqQGlQWjKs' target='_blank'&gt;https://www.youtube.com/watch?v=iNqQGlQWjKs&lt;/a&gt;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515295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49384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Weltkulturerbe Semmeringbahn (1854 eröffnet)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33243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Ersatz für Südbahnhof: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über Lainzertunnel an Westbahn angebunden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2012 eröffnet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51936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Westösterreich vor 1938 elektrifiziert (da später errichtet)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38770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Hochrangig = 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54119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07705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01432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Generalverkehrsplan 2012: Doris Bures</a:t>
            </a:r>
          </a:p>
          <a:p>
            <a:endParaRPr lang="de-AT" dirty="0"/>
          </a:p>
          <a:p>
            <a:r>
              <a:rPr lang="de-AT" dirty="0"/>
              <a:t>Straße: Ca. 1,2 bis 1,4 Mrd. € jährlich Investitionen durch ASFINAG</a:t>
            </a:r>
          </a:p>
          <a:p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dirty="0"/>
              <a:t># 500 Neubau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dirty="0"/>
              <a:t>#</a:t>
            </a:r>
            <a:r>
              <a:rPr lang="de-AT" baseline="0" dirty="0"/>
              <a:t> </a:t>
            </a:r>
            <a:r>
              <a:rPr lang="de-AT" dirty="0"/>
              <a:t>500 Erhaltung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dirty="0"/>
              <a:t>#</a:t>
            </a:r>
            <a:r>
              <a:rPr lang="de-AT" baseline="0" dirty="0"/>
              <a:t> </a:t>
            </a:r>
            <a:r>
              <a:rPr lang="de-AT" dirty="0"/>
              <a:t>200 Mautsysteme</a:t>
            </a:r>
            <a:r>
              <a:rPr lang="de-AT" baseline="0" dirty="0"/>
              <a:t>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baseline="0" dirty="0"/>
              <a:t>–––––––––––––––––––––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AT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92544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ÖBB Rahmenplan 2018-2023: 13,9 Mrd €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750 Mio. Jährlich direkt in Personenverkehr (Instandhaltung,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100 Mio. direkt in Güterverkehr (s.o)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AT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baseline="0" dirty="0"/>
              <a:t>Koralmbahn: Villach – Graz ca. 5,2 Mrd. €</a:t>
            </a:r>
            <a:endParaRPr lang="de-AT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310198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74076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75931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1990: +133%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AT" dirty="0"/>
              <a:t>Bev.Entwicklung +9%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Prognose 2025: Fortsetzung Entwicklung vor 2008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1/3 Bahn → Rest: LKW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823286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Transit in Transportleistung deutlich stärker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218033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@Innerösterreichisch: Tauern, Schober &amp; Semmering</a:t>
            </a:r>
          </a:p>
          <a:p>
            <a:endParaRPr lang="de-AT" dirty="0"/>
          </a:p>
          <a:p>
            <a:r>
              <a:rPr lang="de-AT" dirty="0"/>
              <a:t>@</a:t>
            </a:r>
            <a:r>
              <a:rPr lang="de-AT" dirty="0" err="1"/>
              <a:t>Tranist</a:t>
            </a:r>
            <a:r>
              <a:rPr lang="de-AT" dirty="0"/>
              <a:t> – Transportleistung: Güter sind weit unterwegs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978151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# Transportierte Ladungen in 1.000 t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538252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141583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#Verhältnis Straße zu Schiene 1999 &amp; 2009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CH: 1 : 2,2		// 1 :</a:t>
            </a:r>
            <a:r>
              <a:rPr lang="de-AT" baseline="0" dirty="0"/>
              <a:t> 1,55</a:t>
            </a:r>
            <a:endParaRPr lang="de-A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AUT: 1 : 0,48	// 1 : 0,47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412363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Transportierte Ladungen in 1.000 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Brenner-Basis Tunnel – Berlin-Palermo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AT" dirty="0"/>
              <a:t>Tunnel: 64km (55km bis Franzensfeste – inkl. Umfahrung IBK 64)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de-AT" dirty="0"/>
              <a:t>Längste unterirdische Eisenbahnverbindung weltweit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AT" dirty="0"/>
              <a:t>Seit 1994 bis 2028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AT" dirty="0"/>
              <a:t>8 Mrd. €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A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Verona: für Schiene wichtig, da dort Umschlagterminal</a:t>
            </a:r>
            <a:r>
              <a:rPr lang="de-AT" baseline="0" dirty="0"/>
              <a:t> kombinierter Verkehr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091421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Kosten für Kyoto-Ziel: ca. 0,5</a:t>
            </a:r>
            <a:r>
              <a:rPr lang="de-AT" baseline="0" dirty="0"/>
              <a:t> Mrd. €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234441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-25000" dirty="0"/>
              <a:t>2017 Niveau von 2005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AT" baseline="-25000" dirty="0"/>
              <a:t>Biokraftstoffe ab 2005 vollständig kompensiert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AT" baseline="-25000" dirty="0"/>
              <a:t>@ Diesel PKW: 55% Bestand → 41% Emissionen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AT" baseline="-25000" dirty="0"/>
              <a:t>@ Benzin PKW: 43% Bestand → 19% Emissionen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e-AT" baseline="-25000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944070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30008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759312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93096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Stau auf der A10 (Tauern Autobahn – N-S-Achse Salzburg-Kärnten)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AUT: ca.  7 Mrd Volkswirtschaftlicher Kosten durch Getötete &amp; ca. 5,5 Mrd</a:t>
            </a:r>
            <a:r>
              <a:rPr lang="de-AT" baseline="0" dirty="0"/>
              <a:t> durch Stau</a:t>
            </a:r>
            <a:endParaRPr lang="de-AT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25874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64046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55909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57497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Wie viel Verkehr &amp; welcher Verkehrsträger </a:t>
            </a:r>
            <a:br>
              <a:rPr lang="de-AT" dirty="0"/>
            </a:br>
            <a:r>
              <a:rPr lang="de-AT" dirty="0"/>
              <a:t>nicht aus Mobilität ableitbar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7020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hyperlink" Target="https://creativecommons.org/licenses/by-sa/4.0/" TargetMode="External"/><Relationship Id="rId2" Type="http://schemas.openxmlformats.org/officeDocument/2006/relationships/hyperlink" Target="https://de.wikipedia.org/wiki/DKT_&#8211;_Das_kaufm&#228;nnische_Talent#/media/Datei:DKT8.jpg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www.uibk.ac.at/geographie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ami\Documents\3___LVA\SS_17\VO Österreich\0_Materialien\DKT8.jpg">
            <a:hlinkClick r:id="rId2"/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2" t="44244" r="21103"/>
          <a:stretch/>
        </p:blipFill>
        <p:spPr bwMode="auto">
          <a:xfrm>
            <a:off x="0" y="0"/>
            <a:ext cx="9144000" cy="68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 userDrawn="1"/>
        </p:nvSpPr>
        <p:spPr>
          <a:xfrm rot="21376088">
            <a:off x="-1367978" y="4251324"/>
            <a:ext cx="12097344" cy="322309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089171" y="6160117"/>
            <a:ext cx="37496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0" indent="0" algn="r">
              <a:buNone/>
              <a:defRPr lang="de-AT" sz="11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ＭＳ Ｐゴシック" pitchFamily="-104" charset="-128"/>
                <a:cs typeface="Calibri" pitchFamily="34" charset="0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de-DE" dirty="0"/>
              <a:t>Textmasterformat bearbeiten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-1" y="5277184"/>
            <a:ext cx="8838847" cy="50400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lang="de-AT" sz="2400" b="1">
                <a:solidFill>
                  <a:srgbClr val="E37823"/>
                </a:solidFill>
              </a:defRPr>
            </a:lvl1pPr>
          </a:lstStyle>
          <a:p>
            <a:pPr lvl="0" algn="r"/>
            <a:r>
              <a:rPr lang="de-DE" dirty="0"/>
              <a:t>Titelmasterformat </a:t>
            </a:r>
            <a:r>
              <a:rPr lang="de-DE" dirty="0" err="1"/>
              <a:t>asdfasdfKlicken</a:t>
            </a:r>
            <a:r>
              <a:rPr lang="de-DE" dirty="0"/>
              <a:t>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-1" y="4869160"/>
            <a:ext cx="8838847" cy="504000"/>
          </a:xfrm>
          <a:prstGeom prst="rect">
            <a:avLst/>
          </a:prstGeom>
        </p:spPr>
        <p:txBody>
          <a:bodyPr vert="horz" anchor="ctr"/>
          <a:lstStyle>
            <a:lvl1pPr marL="0" marR="0" indent="0" algn="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2300" b="0" baseline="0"/>
            </a:lvl1pPr>
          </a:lstStyle>
          <a:p>
            <a:pPr marL="0" lvl="0" indent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de-DE" dirty="0"/>
              <a:t>LVA Nummer &amp; Name</a:t>
            </a:r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0661">
            <a:off x="195961" y="-702442"/>
            <a:ext cx="2063896" cy="8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>
            <a:hlinkClick r:id="rId5"/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59392"/>
            <a:ext cx="1499762" cy="73973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9FF1C2A-5EB3-4F10-AA2A-68E53AAF153E}"/>
              </a:ext>
            </a:extLst>
          </p:cNvPr>
          <p:cNvSpPr txBox="1"/>
          <p:nvPr userDrawn="1"/>
        </p:nvSpPr>
        <p:spPr>
          <a:xfrm rot="16200000">
            <a:off x="-2492518" y="1801158"/>
            <a:ext cx="5200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sz="800" b="0" i="0" kern="1200" dirty="0" err="1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Brevillier</a:t>
            </a:r>
            <a:r>
              <a:rPr lang="de-AT" sz="800" b="0" i="0" kern="1200" dirty="0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-Urban Schreibwarenfabrik, CC BY-SA 2.0 de</a:t>
            </a:r>
            <a:endParaRPr lang="de-AT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B55C7E5-A130-4A57-AAE6-762A66C8CA28}"/>
              </a:ext>
            </a:extLst>
          </p:cNvPr>
          <p:cNvSpPr txBox="1"/>
          <p:nvPr userDrawn="1"/>
        </p:nvSpPr>
        <p:spPr>
          <a:xfrm>
            <a:off x="611560" y="548680"/>
            <a:ext cx="3528392" cy="1296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 err="1">
              <a:latin typeface="+mn-lt"/>
            </a:endParaRPr>
          </a:p>
        </p:txBody>
      </p:sp>
      <p:pic>
        <p:nvPicPr>
          <p:cNvPr id="2052" name="Picture 4" descr="https://mirrors.creativecommons.org/presskit/buttons/80x15/png/by-sa.png">
            <a:hlinkClick r:id="rId7"/>
            <a:extLst>
              <a:ext uri="{FF2B5EF4-FFF2-40B4-BE49-F238E27FC236}">
                <a16:creationId xmlns:a16="http://schemas.microsoft.com/office/drawing/2014/main" id="{62309D25-8D0F-49AF-8414-32455865A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60" y="6205455"/>
            <a:ext cx="806916" cy="1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82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654800"/>
            <a:ext cx="9144000" cy="20234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E37823"/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24" y="93723"/>
            <a:ext cx="8628496" cy="457200"/>
          </a:xfrm>
          <a:prstGeom prst="rect">
            <a:avLst/>
          </a:prstGeom>
        </p:spPr>
        <p:txBody>
          <a:bodyPr vert="horz"/>
          <a:lstStyle>
            <a:lvl1pPr algn="l">
              <a:defRPr sz="2800" b="1" baseline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32264" y="1181512"/>
            <a:ext cx="8766048" cy="4968552"/>
          </a:xfrm>
          <a:prstGeom prst="rect">
            <a:avLst/>
          </a:prstGeom>
        </p:spPr>
        <p:txBody>
          <a:bodyPr vert="horz" anchor="ctr"/>
          <a:lstStyle>
            <a:lvl1pPr marL="22860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658813" indent="-201613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</a:defRPr>
            </a:lvl2pPr>
            <a:lvl3pPr marL="1108075" indent="-193675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Symbol" pitchFamily="18" charset="2"/>
              <a:buChar char="-"/>
              <a:tabLst/>
              <a:defRPr sz="1800">
                <a:solidFill>
                  <a:schemeClr val="tx1"/>
                </a:solidFill>
              </a:defRPr>
            </a:lvl3pPr>
            <a:lvl4pPr marL="1520825" indent="-149225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 err="1"/>
              <a:t>Asdfasdf</a:t>
            </a:r>
            <a:endParaRPr lang="de-AT" dirty="0"/>
          </a:p>
          <a:p>
            <a:pPr lvl="2"/>
            <a:r>
              <a:rPr lang="de-AT" dirty="0" err="1"/>
              <a:t>Sadfasdf</a:t>
            </a:r>
            <a:endParaRPr lang="de-AT" dirty="0"/>
          </a:p>
          <a:p>
            <a:pPr lvl="3"/>
            <a:r>
              <a:rPr lang="de-AT" dirty="0" err="1"/>
              <a:t>sdf</a:t>
            </a:r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323528" y="6654396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VO</a:t>
            </a:r>
            <a:r>
              <a:rPr lang="de-AT" sz="800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Regionale Geographie Österreichs </a:t>
            </a:r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| KMH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8460432" y="6654396"/>
            <a:ext cx="38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0D87B3D-9F2E-4AB4-9472-248B74A58E90}" type="slidenum">
              <a:rPr lang="de-AT" sz="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/>
              <a:t>‹Nr.›</a:t>
            </a:fld>
            <a:endParaRPr lang="de-AT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427984" y="6654396"/>
            <a:ext cx="3887391" cy="21544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lvl1pPr marL="0" indent="0" algn="r">
              <a:buNone/>
              <a:defRPr lang="de-DE" sz="80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-104" charset="-128"/>
                <a:cs typeface="+mn-cs"/>
              </a:defRPr>
            </a:lvl1pPr>
            <a:lvl2pPr>
              <a:defRPr lang="de-DE" smtClean="0">
                <a:latin typeface="Arial" charset="0"/>
                <a:ea typeface="ＭＳ Ｐゴシック" pitchFamily="-104" charset="-128"/>
              </a:defRPr>
            </a:lvl2pPr>
            <a:lvl3pPr>
              <a:defRPr lang="de-DE" smtClean="0">
                <a:latin typeface="Arial" charset="0"/>
                <a:ea typeface="ＭＳ Ｐゴシック" pitchFamily="-104" charset="-128"/>
              </a:defRPr>
            </a:lvl3pPr>
            <a:lvl4pPr>
              <a:defRPr lang="de-DE" smtClean="0">
                <a:latin typeface="Arial" charset="0"/>
                <a:ea typeface="ＭＳ Ｐゴシック" pitchFamily="-104" charset="-128"/>
              </a:defRPr>
            </a:lvl4pPr>
            <a:lvl5pPr>
              <a:defRPr lang="de-AT">
                <a:latin typeface="Arial" charset="0"/>
                <a:ea typeface="ＭＳ Ｐゴシック" pitchFamily="-104" charset="-128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de-AT" dirty="0" err="1"/>
              <a:t>asdfasdfasdf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5026219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2" r:id="rId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weltbundesamt.at/umweltsituation/umweltkontrollbericht/ukb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vit.gv.at/verkehr/gesamtverkehr/gvp/downloads/gvp_gesamt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vit.gv.at/verkehr/gesamtverkehr/gvp/downloads/gvp_gesamt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de.wikipedia.org/wiki/West_Autobahn#/media/File:Bundesarchiv_Bild_183-H04560,_%C3%96sterreich,_Reichsautobahn,_Adolf_Hitler,_Spatenstich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hyperlink" Target="http://static3.nachrichten.at/storage/scl/import/alfa/nachrichten/kultur/rueckblick/1682862_m3w561h315q80s1v4786_xio-fcmsimage-20170316193502-006004-58cadad671507-.de00c36a-c282-4d7b-8d23-f5cf0b0eaed1.jpg?version=149213740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weltbundesamt.at/fileadmin/site/umweltkontrolle/2019/ukb19_09_mobilitaetswende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urier.at/chronik/oesterreich/autobahnen-sanieren-statt-neubau/43.748.806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usszeit.at/sites/default/files/bilder/jpeg-fz92299_viaduktpayerba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ommerfeldfamilien.net/sommerfeldbilder/oesterreich/hauptverkehrslinien2.jp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ienencontrol.gv.at/files/1-Homepage-Schienen-Control/1g-Presse/Pressemappen/Pressemappen%202017/Pr%C3%A4sentation-5.-IRG-Rail-Marktbericht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k.gv.at/themen/verkehrsplanung/gvp/strategie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thek.bmvit.gv.at/eisenbahn-investitionen-bahnland-nummer-1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ektrum.de/lexika/images/geogr/suburban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istik.at/wcm/idc/groups/u/documents/webobj/mdaw/mta3/~edisp/107349.gi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vit.gv.at/verkehr/gesamtverkehr/statistik/downloads/aqgv_2009/CAFT_09_broschuere.pdf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ergerklub-tirol.at/file/media/2012/luftsanierungsgebiet_tirol.jp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vit.gv.at/verkehr/gesamtverkehr/statistik/downloads/aqgv_2009/CAFT_09_broschuere.pdf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vit.gv.at/verkehr/gesamtverkehr/statistik/downloads/aqgv_2009/CAFT_09_broschuere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weltbundesamt.at/fileadmin/site/umweltkontrolle/2019/ukb19_09_mobilitaetswende.pdf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coe.at/presse/presseaussendungen/detail/klimastrategie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49561324@N03/41426901750/in/photolist-2bCMTwE-8ugviE-8qMMYd-8qJFGZ-9vuvAM-NjGfaW-Z4eEHm-aEuDkk-LGdz9r-8TKxFR-5oJRsc-LGdzwv-5V4c1c-9bD5wW-SWjQ2J-8qMMe3-297bVqy-XnZ8SP-c4b8K7-8qMMRC-oogVJv-c4bbKy-8qJFak-8qMMFh-8qJEXa-bJNvvH-8qMMju-8qMM77-bogUSo-24UcJza-267KGAJ-RiYJm2-267KHnd-2gN6ZZ9-2gN6eNn-4uwEyR-XWyPgv-QLkxb8-MCqD9J-41hi2-rN6puC-4ByWWQ-8htbkN-6zE53T-5dpq2V-276dKbh-B9rfuM-255Csar-KVpNhM-RK6KHD/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mweltbundesamt.at/fileadmin/site/umweltkontrolle/2019/ukb19_08_nachhaltige_landbewirtschaftung.pdf" TargetMode="External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03-www.oeamtc.at/autotouring/Stau-A10-15072006ai_Gurtner_CMS.jpg/1920x1080/8.745.23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dirty="0"/>
              <a:t>SS 20 | KMH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(Nicht nur) Autofahrer unterwegs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VO Regionale Geographie Österreichs &amp; der Ostalpen</a:t>
            </a:r>
          </a:p>
        </p:txBody>
      </p:sp>
    </p:spTree>
    <p:extLst>
      <p:ext uri="{BB962C8B-B14F-4D97-AF65-F5344CB8AC3E}">
        <p14:creationId xmlns:p14="http://schemas.microsoft.com/office/powerpoint/2010/main" val="2916331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Verkehr und seine Einflussfaktoren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(Gebhardt et al. 2007)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37" y="949747"/>
            <a:ext cx="5503050" cy="543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14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Verkehrsleistung des Personenverkehrs in Österreich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(UBA 2019)</a:t>
            </a:r>
          </a:p>
        </p:txBody>
      </p:sp>
      <p:pic>
        <p:nvPicPr>
          <p:cNvPr id="8" name="Content Placeholder 7">
            <a:hlinkClick r:id="rId3"/>
            <a:extLst>
              <a:ext uri="{FF2B5EF4-FFF2-40B4-BE49-F238E27FC236}">
                <a16:creationId xmlns:a16="http://schemas.microsoft.com/office/drawing/2014/main" id="{6E53A39F-4CA7-49F8-9903-33544EC6B4E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741085" y="1270000"/>
            <a:ext cx="7747555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67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Modal Split im Personenverkehr Österreichs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(BMVIT 2012)</a:t>
            </a:r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62" y="1140726"/>
            <a:ext cx="8421275" cy="50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51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Modal Split im Detail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(BMVIT 2012)</a:t>
            </a:r>
          </a:p>
        </p:txBody>
      </p:sp>
      <p:pic>
        <p:nvPicPr>
          <p:cNvPr id="6" name="Grafik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18" y="1095423"/>
            <a:ext cx="8064898" cy="519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45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Autobahnen in Österreich – der Anfang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(ASFINAG 2012)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0568" y="2005024"/>
            <a:ext cx="6309829" cy="3440200"/>
          </a:xfrm>
          <a:prstGeom prst="rect">
            <a:avLst/>
          </a:prstGeom>
        </p:spPr>
      </p:pic>
      <p:pic>
        <p:nvPicPr>
          <p:cNvPr id="6" name="Grafik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685" y="2005024"/>
            <a:ext cx="4507356" cy="342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63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Freie Fahrt für freie Bürger(?)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(ASFINAG 2012)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8640" y="1992809"/>
            <a:ext cx="6763975" cy="3640114"/>
          </a:xfrm>
          <a:prstGeom prst="rect">
            <a:avLst/>
          </a:prstGeom>
        </p:spPr>
      </p:pic>
      <p:pic>
        <p:nvPicPr>
          <p:cNvPr id="3076" name="Picture 4" descr="http://static3.nachrichten.at/storage/scl/import/alfa/nachrichten/kultur/rueckblick/1682862_m3w561h315q80s1v4786_xio-fcmsimage-20170316193502-006004-58cadad671507-.de00c36a-c282-4d7b-8d23-f5cf0b0eaed1.jpg?version=1492137401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7"/>
          <a:stretch/>
        </p:blipFill>
        <p:spPr bwMode="auto">
          <a:xfrm>
            <a:off x="5724128" y="1676452"/>
            <a:ext cx="3552440" cy="427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/>
          <a:srcRect b="9358"/>
          <a:stretch/>
        </p:blipFill>
        <p:spPr>
          <a:xfrm>
            <a:off x="5658868" y="-54168"/>
            <a:ext cx="3485131" cy="1394936"/>
          </a:xfrm>
          <a:prstGeom prst="rect">
            <a:avLst/>
          </a:prstGeom>
        </p:spPr>
      </p:pic>
      <p:pic>
        <p:nvPicPr>
          <p:cNvPr id="3074" name="Picture 2" descr="Verlauf der A 9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758" y="141633"/>
            <a:ext cx="1917180" cy="118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7568055" y="569777"/>
            <a:ext cx="288032" cy="285789"/>
          </a:xfrm>
          <a:prstGeom prst="ellipse">
            <a:avLst/>
          </a:prstGeom>
          <a:noFill/>
          <a:ln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6102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Hainburg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Picture 6" descr="Hainbu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215"/>
            <a:ext cx="6588224" cy="431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35201">
            <a:off x="5496788" y="1585360"/>
            <a:ext cx="3036972" cy="40811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09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625F7-468B-4C77-BD59-7F98DF43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Entwicklung der österreichischen (Straßen-)Infrastruktur</a:t>
            </a:r>
          </a:p>
        </p:txBody>
      </p:sp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EF51C485-4C41-41FA-8FF9-C6016C579F6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528298" y="1597819"/>
            <a:ext cx="8173130" cy="4135438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BE344A-7F15-4D24-BF0A-0AD2C78CBF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(UBA 2019)</a:t>
            </a:r>
          </a:p>
        </p:txBody>
      </p:sp>
    </p:spTree>
    <p:extLst>
      <p:ext uri="{BB962C8B-B14F-4D97-AF65-F5344CB8AC3E}">
        <p14:creationId xmlns:p14="http://schemas.microsoft.com/office/powerpoint/2010/main" val="4157376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Das österreichische Autobahnnetz im europ. Kontext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(BMVIT 2014)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47" y="1042527"/>
            <a:ext cx="5462513" cy="524652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1767294"/>
            <a:ext cx="1703320" cy="379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11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Was ist los auf Österreichs Autobahnen?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(BMVIT 2012:158)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64" y="1023128"/>
            <a:ext cx="8707212" cy="534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85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Autofahrer unterwegs?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8" name="Picture 2" descr="http://www.bildarchivaustria.at/Preview/3268316.jpg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33" y="1237778"/>
            <a:ext cx="7420458" cy="499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416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Was ist los auf Österreichs Autobahnen?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(Kurier 2014)</a:t>
            </a:r>
          </a:p>
        </p:txBody>
      </p:sp>
      <p:pic>
        <p:nvPicPr>
          <p:cNvPr id="5" name="Picture 2" descr="https://images.kurier.at/46-59345069.jpg/43.815.663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6" t="7608" r="-6" b="2475"/>
          <a:stretch/>
        </p:blipFill>
        <p:spPr bwMode="auto">
          <a:xfrm>
            <a:off x="948336" y="837803"/>
            <a:ext cx="7368080" cy="560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584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Unterwegs mit der Eisenbahn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http://www.genusszeit.at/sites/default/files/bilder/jpeg-fz92299_viaduktpayerba.jpg</a:t>
            </a:r>
          </a:p>
        </p:txBody>
      </p:sp>
      <p:pic>
        <p:nvPicPr>
          <p:cNvPr id="8" name="Inhaltsplatzhalter 7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323528" y="862198"/>
            <a:ext cx="8459316" cy="56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52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Unterwegs mit der Eisenbahn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AT" dirty="0"/>
              <a:t>http://wien-hauptbahnhof.oebb.at/de/Service/Bildergalerien/Auf_der_Baustelle/Stadtteilentwicklung.jpg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11560" y="1044333"/>
            <a:ext cx="7980996" cy="528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24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Das Österreichische Eisenbahnnetz 1934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http://sommerfeldfamilien.net/sommerfeldbilder/oesterreich/hauptverkehrslinien2.jpg</a:t>
            </a:r>
          </a:p>
        </p:txBody>
      </p:sp>
      <p:pic>
        <p:nvPicPr>
          <p:cNvPr id="6" name="Picture 2" descr="http://sommerfeldfamilien.net/sommerfeldbilder/oesterreich/hauptverkehrslinien2.jpg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7" y="1021754"/>
            <a:ext cx="8704930" cy="52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553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Das hochrangige* Österreichische Eisenbahnnetz 2012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(BMVIT 2012:160)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64" y="764704"/>
            <a:ext cx="8766048" cy="57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30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Bedeutung der Eisenbahn für den Personenverkehr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980728"/>
            <a:ext cx="6716000" cy="1743432"/>
          </a:xfrm>
        </p:spPr>
        <p:txBody>
          <a:bodyPr anchor="t"/>
          <a:lstStyle/>
          <a:p>
            <a:pPr marL="0" indent="0">
              <a:buNone/>
            </a:pPr>
            <a:r>
              <a:rPr lang="de-AT" b="1" dirty="0"/>
              <a:t>Pro Jahr durchschnittlich zurückgelegte Entfernung je Einwohnerin und Einwohner [km]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(IRG-Rail 2015)</a:t>
            </a:r>
          </a:p>
        </p:txBody>
      </p:sp>
      <p:pic>
        <p:nvPicPr>
          <p:cNvPr id="6" name="Grafik 5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b="7096"/>
          <a:stretch/>
        </p:blipFill>
        <p:spPr>
          <a:xfrm>
            <a:off x="251520" y="1916832"/>
            <a:ext cx="8406468" cy="441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72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Straßen- &amp; Schieneninfrastruktur im europ. Kontext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(BMVIT 2002)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64" y="1120850"/>
            <a:ext cx="7344816" cy="516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76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Ausbau der Verkehrsinfrastruktur Österreichs</a:t>
            </a:r>
          </a:p>
        </p:txBody>
      </p:sp>
      <p:pic>
        <p:nvPicPr>
          <p:cNvPr id="6" name="Content Placeholder 5">
            <a:hlinkClick r:id="rId3"/>
            <a:extLst>
              <a:ext uri="{FF2B5EF4-FFF2-40B4-BE49-F238E27FC236}">
                <a16:creationId xmlns:a16="http://schemas.microsoft.com/office/drawing/2014/main" id="{619452B9-74D2-4A40-A131-B8E5C8AF527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385204" y="715908"/>
            <a:ext cx="8459316" cy="589926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(BMVIT 2012)</a:t>
            </a:r>
          </a:p>
        </p:txBody>
      </p:sp>
    </p:spTree>
    <p:extLst>
      <p:ext uri="{BB962C8B-B14F-4D97-AF65-F5344CB8AC3E}">
        <p14:creationId xmlns:p14="http://schemas.microsoft.com/office/powerpoint/2010/main" val="2139924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061A1-A0F0-4E3C-93F2-48A3F5735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Ausbau der Verkehrsinfrastruktur Österreichs: Bahn</a:t>
            </a:r>
          </a:p>
        </p:txBody>
      </p:sp>
      <p:pic>
        <p:nvPicPr>
          <p:cNvPr id="6" name="Content Placeholder 5">
            <a:hlinkClick r:id="rId3"/>
            <a:extLst>
              <a:ext uri="{FF2B5EF4-FFF2-40B4-BE49-F238E27FC236}">
                <a16:creationId xmlns:a16="http://schemas.microsoft.com/office/drawing/2014/main" id="{F004B983-1F4F-4CD2-8B76-3F457509B23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914349" y="867753"/>
            <a:ext cx="7401026" cy="559557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71D182-12AD-41BF-BA86-0CB92A36CB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(BMK 2018)</a:t>
            </a:r>
          </a:p>
        </p:txBody>
      </p:sp>
    </p:spTree>
    <p:extLst>
      <p:ext uri="{BB962C8B-B14F-4D97-AF65-F5344CB8AC3E}">
        <p14:creationId xmlns:p14="http://schemas.microsoft.com/office/powerpoint/2010/main" val="1128169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Ausbau Strom- &amp; Erdgastankstellen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(BMVIT 2012:59)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67" y="1062261"/>
            <a:ext cx="8267897" cy="533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58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Rückblick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4555760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Suburbanisierung &amp; Zersiedelung - Versuch einer Erklärung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Innerurbane Entwicklungsprozesse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Österreichs Städte im Klimawandel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7" name="Picture 2" descr="http://www.spektrum.de/lexika/images/geogr/suburba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876" y="2060848"/>
            <a:ext cx="38695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929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24" y="93723"/>
            <a:ext cx="8628496" cy="457200"/>
          </a:xfrm>
        </p:spPr>
        <p:txBody>
          <a:bodyPr/>
          <a:lstStyle/>
          <a:p>
            <a:r>
              <a:rPr lang="de-AT" dirty="0"/>
              <a:t>Modal Split im Güterverkehr Österreichs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(BMVIT 2012)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E571CAB-3421-45CC-9C19-E66BF2A76DB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577652" y="1231900"/>
            <a:ext cx="8074421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17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Güterverkehr – woher und wohin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(BMVIT 2012:125)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34468" y="949747"/>
            <a:ext cx="7960790" cy="543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44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Sonderfall (alpenquerender) Transit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(Statistik Austria 2016)</a:t>
            </a:r>
          </a:p>
        </p:txBody>
      </p:sp>
      <p:pic>
        <p:nvPicPr>
          <p:cNvPr id="6" name="Picture 2" descr="http://www.statistik.at/wcm/idc/groups/u/documents/webobj/mdaw/mta3/~edisp/107350.gif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8" y="1165771"/>
            <a:ext cx="8676874" cy="499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95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räumlicher Blick auf das Transportaufkommen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(BMVIT 2009)</a:t>
            </a:r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8" y="864848"/>
            <a:ext cx="8496942" cy="559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95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Transitverkehr über den Alpenbogen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http://www.buergerklub-tirol.at/file/media/2012/luftsanierungsgebiet_tirol.jpg</a:t>
            </a:r>
          </a:p>
        </p:txBody>
      </p:sp>
      <p:pic>
        <p:nvPicPr>
          <p:cNvPr id="7172" name="Picture 4" descr="http://www.buergerklub-tirol.at/file/media/2012/luftsanierungsgebiet_tirol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6" y="1265495"/>
            <a:ext cx="8943975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145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Transportaufkommen im alpenquerenden Transit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(BMVIT 2009)</a:t>
            </a:r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79" y="840246"/>
            <a:ext cx="5290758" cy="2686928"/>
          </a:xfrm>
          <a:prstGeom prst="rect">
            <a:avLst/>
          </a:prstGeom>
        </p:spPr>
      </p:pic>
      <p:pic>
        <p:nvPicPr>
          <p:cNvPr id="6" name="Grafik 5">
            <a:hlinkClick r:id="rId3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9931" y="3789040"/>
            <a:ext cx="5244590" cy="264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19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Modal Split des alpenquerenden Transits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(BMVIT 2009)</a:t>
            </a:r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922788"/>
            <a:ext cx="8352928" cy="549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5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6" y="980728"/>
            <a:ext cx="6338290" cy="538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7"/>
          <a:stretch/>
        </p:blipFill>
        <p:spPr bwMode="auto">
          <a:xfrm>
            <a:off x="6516216" y="980728"/>
            <a:ext cx="3560114" cy="538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Problem Verkehr?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cxnSp>
        <p:nvCxnSpPr>
          <p:cNvPr id="6" name="Gerade Verbindung 5"/>
          <p:cNvCxnSpPr/>
          <p:nvPr/>
        </p:nvCxnSpPr>
        <p:spPr>
          <a:xfrm>
            <a:off x="1141054" y="3356992"/>
            <a:ext cx="3490292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2291594" y="34044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b="1" dirty="0">
                <a:latin typeface="+mj-lt"/>
              </a:rPr>
              <a:t>Kyoto-Ziel (2012): </a:t>
            </a:r>
            <a:r>
              <a:rPr lang="de-AT" dirty="0">
                <a:latin typeface="+mj-lt"/>
              </a:rPr>
              <a:t>68,8</a:t>
            </a:r>
          </a:p>
        </p:txBody>
      </p:sp>
      <p:sp>
        <p:nvSpPr>
          <p:cNvPr id="11" name="Rechteck 10"/>
          <p:cNvSpPr/>
          <p:nvPr/>
        </p:nvSpPr>
        <p:spPr>
          <a:xfrm>
            <a:off x="7542658" y="3429000"/>
            <a:ext cx="1709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>
                <a:latin typeface="+mj-lt"/>
              </a:rPr>
              <a:t>Reduktionsziel </a:t>
            </a:r>
            <a:br>
              <a:rPr lang="de-AT" b="1" dirty="0">
                <a:latin typeface="+mj-lt"/>
              </a:rPr>
            </a:br>
            <a:r>
              <a:rPr lang="de-AT" b="1" dirty="0">
                <a:latin typeface="+mj-lt"/>
              </a:rPr>
              <a:t>2030: </a:t>
            </a:r>
            <a:br>
              <a:rPr lang="de-AT" b="1" dirty="0">
                <a:latin typeface="+mj-lt"/>
              </a:rPr>
            </a:br>
            <a:r>
              <a:rPr lang="de-AT" dirty="0">
                <a:latin typeface="+mj-lt"/>
              </a:rPr>
              <a:t>59,7</a:t>
            </a:r>
          </a:p>
        </p:txBody>
      </p:sp>
      <p:sp>
        <p:nvSpPr>
          <p:cNvPr id="9" name="Rechteck 8"/>
          <p:cNvSpPr/>
          <p:nvPr/>
        </p:nvSpPr>
        <p:spPr>
          <a:xfrm>
            <a:off x="9505056" y="119675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dirty="0"/>
              <a:t>https://www.bmwfw.gv.at/EnergieUndBergbau/EnergiestrategieUndEnergiepolitik/Documents/THG-Ziele%202030%20September%202014%20Langfassung.pdf</a:t>
            </a:r>
          </a:p>
        </p:txBody>
      </p:sp>
      <p:cxnSp>
        <p:nvCxnSpPr>
          <p:cNvPr id="12" name="Gerade Verbindung 5"/>
          <p:cNvCxnSpPr/>
          <p:nvPr/>
        </p:nvCxnSpPr>
        <p:spPr>
          <a:xfrm flipV="1">
            <a:off x="4623726" y="3356992"/>
            <a:ext cx="0" cy="2020416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4568228" y="3300774"/>
            <a:ext cx="109176" cy="1091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DDECF6"/>
              </a:clrFrom>
              <a:clrTo>
                <a:srgbClr val="DDEC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9" t="82189" b="15949"/>
          <a:stretch/>
        </p:blipFill>
        <p:spPr bwMode="auto">
          <a:xfrm>
            <a:off x="4262760" y="5409706"/>
            <a:ext cx="5542902" cy="1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Gerade Verbindung 5"/>
          <p:cNvCxnSpPr>
            <a:endCxn id="20" idx="6"/>
          </p:cNvCxnSpPr>
          <p:nvPr/>
        </p:nvCxnSpPr>
        <p:spPr>
          <a:xfrm flipV="1">
            <a:off x="5733653" y="3611729"/>
            <a:ext cx="1783393" cy="637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5"/>
          <p:cNvCxnSpPr/>
          <p:nvPr/>
        </p:nvCxnSpPr>
        <p:spPr>
          <a:xfrm flipV="1">
            <a:off x="7463368" y="3612366"/>
            <a:ext cx="0" cy="179734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7407870" y="3557141"/>
            <a:ext cx="109176" cy="1091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2" name="Textfeld 21"/>
          <p:cNvSpPr txBox="1"/>
          <p:nvPr/>
        </p:nvSpPr>
        <p:spPr>
          <a:xfrm>
            <a:off x="6967352" y="5486622"/>
            <a:ext cx="970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latin typeface="+mn-lt"/>
              </a:rPr>
              <a:t>2030</a:t>
            </a:r>
          </a:p>
        </p:txBody>
      </p:sp>
    </p:spTree>
    <p:extLst>
      <p:ext uri="{BB962C8B-B14F-4D97-AF65-F5344CB8AC3E}">
        <p14:creationId xmlns:p14="http://schemas.microsoft.com/office/powerpoint/2010/main" val="699096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CE6584-C941-4165-BE69-B3157B94C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Verkehr und Klimaschutz in Österreich</a:t>
            </a:r>
          </a:p>
        </p:txBody>
      </p:sp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E7132180-AE04-40B2-9930-61BF9BE9A92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2065437" y="889911"/>
            <a:ext cx="5098852" cy="5551254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14AD30-E0D2-4A0D-80E3-8D4A0B3159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(UBA 2019)</a:t>
            </a:r>
          </a:p>
        </p:txBody>
      </p:sp>
    </p:spTree>
    <p:extLst>
      <p:ext uri="{BB962C8B-B14F-4D97-AF65-F5344CB8AC3E}">
        <p14:creationId xmlns:p14="http://schemas.microsoft.com/office/powerpoint/2010/main" val="3909158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24" y="93723"/>
            <a:ext cx="8628496" cy="457200"/>
          </a:xfrm>
        </p:spPr>
        <p:txBody>
          <a:bodyPr/>
          <a:lstStyle/>
          <a:p>
            <a:r>
              <a:rPr lang="de-AT" dirty="0"/>
              <a:t>Verkehr und Klimaschutz in Österreich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(VCÖ 2018)</a:t>
            </a:r>
          </a:p>
        </p:txBody>
      </p:sp>
      <p:pic>
        <p:nvPicPr>
          <p:cNvPr id="2050" name="Picture 2" descr="GroÃer Reduktionsbedarf bei Treibhausgas-Emissionen des Verkehrs in Ãsterreich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/>
          <a:stretch/>
        </p:blipFill>
        <p:spPr bwMode="auto">
          <a:xfrm>
            <a:off x="827584" y="1628800"/>
            <a:ext cx="7498302" cy="41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532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4848314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Vom Klimaschutz zu Mobilität &amp; Verkehr in Österreich: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Frei Fahrt für freie Bürger …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… und Güter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7" name="Picture 2" descr="https://images.kurier.at/46-59345069.jpg/43.815.66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6" t="7608" r="-6" b="2475"/>
          <a:stretch/>
        </p:blipFill>
        <p:spPr bwMode="auto">
          <a:xfrm>
            <a:off x="5436096" y="2420888"/>
            <a:ext cx="3240360" cy="246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196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5757"/>
            <a:ext cx="9144000" cy="457200"/>
          </a:xfrm>
        </p:spPr>
        <p:txBody>
          <a:bodyPr/>
          <a:lstStyle/>
          <a:p>
            <a:pPr algn="ctr"/>
            <a:r>
              <a:rPr lang="de-AT" dirty="0"/>
              <a:t>Ausblick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524984" y="1223847"/>
            <a:ext cx="4407056" cy="2493185"/>
          </a:xfrm>
        </p:spPr>
        <p:txBody>
          <a:bodyPr/>
          <a:lstStyle/>
          <a:p>
            <a:r>
              <a:rPr lang="de-AT" b="1" dirty="0"/>
              <a:t>(Autofahrer unterwegs)</a:t>
            </a:r>
          </a:p>
          <a:p>
            <a:r>
              <a:rPr lang="de-AT" b="1" dirty="0"/>
              <a:t>Land der Äcker &amp; Hämmer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(Marco Verch, Flickr, CC BY 2.0)</a:t>
            </a:r>
            <a:endParaRPr lang="de-AT" dirty="0"/>
          </a:p>
        </p:txBody>
      </p:sp>
      <p:pic>
        <p:nvPicPr>
          <p:cNvPr id="5" name="Grafik 4" descr="Marco Verch, Flickr, CC BY 2.0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8567" b="9542"/>
          <a:stretch/>
        </p:blipFill>
        <p:spPr>
          <a:xfrm>
            <a:off x="34361" y="3510321"/>
            <a:ext cx="4610783" cy="2423178"/>
          </a:xfrm>
          <a:prstGeom prst="rect">
            <a:avLst/>
          </a:prstGeom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97D0CD61-70FD-41D0-91F0-E012A6DA5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8268">
            <a:off x="5297871" y="1683061"/>
            <a:ext cx="2898559" cy="410016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388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Mobilität (?)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de-AT" dirty="0"/>
              <a:t>https://www.oeamtc.at/autotouring/club/das-universelle-staugesetz-der-strasse-8745298</a:t>
            </a:r>
          </a:p>
        </p:txBody>
      </p:sp>
      <p:pic>
        <p:nvPicPr>
          <p:cNvPr id="3074" name="Picture 2" descr="https://images03-www.oeamtc.at/autotouring/Stau-A10-15072006ai_Gurtner_CMS.jpg/1920x1080/8.745.235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05293"/>
            <a:ext cx="9144000" cy="514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242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Mobilität (?)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de-AT" dirty="0"/>
              <a:t>https://www.vcoe.at/news/details/richtig-packend-aufbruch-zu-neuen-geschaeftsmodellen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444176" y="898287"/>
            <a:ext cx="8341374" cy="557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88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Mobilität (?)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http://www.bus-bild.de/1200/bushaltestelle-untertilliach-winkl-am-992015-128826.jpg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899592" y="950824"/>
            <a:ext cx="7303280" cy="544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28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Mobilität (?)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AT" b="1" dirty="0"/>
              <a:t>Mobilität in Ö:</a:t>
            </a:r>
          </a:p>
          <a:p>
            <a:pPr lvl="1">
              <a:lnSpc>
                <a:spcPct val="150000"/>
              </a:lnSpc>
            </a:pPr>
            <a:r>
              <a:rPr lang="de-AT" dirty="0"/>
              <a:t>Ø Wege je Werktag &amp; Person: ~3,5 Wege</a:t>
            </a:r>
          </a:p>
          <a:p>
            <a:pPr lvl="1">
              <a:lnSpc>
                <a:spcPct val="150000"/>
              </a:lnSpc>
            </a:pPr>
            <a:r>
              <a:rPr lang="de-AT" dirty="0"/>
              <a:t>Ø Weglänge: ~9,5 km</a:t>
            </a:r>
          </a:p>
          <a:p>
            <a:pPr lvl="1">
              <a:lnSpc>
                <a:spcPct val="150000"/>
              </a:lnSpc>
            </a:pPr>
            <a:r>
              <a:rPr lang="de-AT" dirty="0"/>
              <a:t>Ø Wegdauer: ~ 22 Minuten</a:t>
            </a:r>
          </a:p>
          <a:p>
            <a:pPr lvl="1">
              <a:lnSpc>
                <a:spcPct val="150000"/>
              </a:lnSpc>
            </a:pPr>
            <a:r>
              <a:rPr lang="de-AT" dirty="0"/>
              <a:t>Ø Tagesweglänge: ~30 km</a:t>
            </a:r>
          </a:p>
          <a:p>
            <a:pPr lvl="1">
              <a:lnSpc>
                <a:spcPct val="150000"/>
              </a:lnSpc>
            </a:pPr>
            <a:r>
              <a:rPr lang="de-AT" dirty="0"/>
              <a:t>Ø Tageswegdauer: ~70 Minuten</a:t>
            </a:r>
          </a:p>
          <a:p>
            <a:pPr lvl="1">
              <a:lnSpc>
                <a:spcPct val="150000"/>
              </a:lnSpc>
            </a:pPr>
            <a:endParaRPr lang="de-AT" sz="1200" dirty="0"/>
          </a:p>
          <a:p>
            <a:pPr marL="0" indent="0">
              <a:lnSpc>
                <a:spcPct val="150000"/>
              </a:lnSpc>
              <a:buNone/>
            </a:pPr>
            <a:r>
              <a:rPr lang="de-AT" dirty="0">
                <a:solidFill>
                  <a:srgbClr val="E37823"/>
                </a:solidFill>
              </a:rPr>
              <a:t>→ Mobilitätsbudget in letzten 30 Jahren nahezu unverändert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AT" dirty="0">
                <a:solidFill>
                  <a:srgbClr val="E37823"/>
                </a:solidFill>
              </a:rPr>
              <a:t>→ Mobilitätsbudget ≠ Verkehrsaufkommen etc.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64068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Verkehr?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7292064" cy="4968552"/>
          </a:xfrm>
        </p:spPr>
        <p:txBody>
          <a:bodyPr/>
          <a:lstStyle/>
          <a:p>
            <a:pPr marL="0" indent="0">
              <a:buNone/>
            </a:pPr>
            <a:r>
              <a:rPr lang="de-AT" i="1" dirty="0"/>
              <a:t>„</a:t>
            </a:r>
            <a:r>
              <a:rPr lang="de-AT" b="1" i="1" dirty="0"/>
              <a:t>Zielgerichtete Ortsveränderung </a:t>
            </a:r>
            <a:r>
              <a:rPr lang="de-AT" i="1" dirty="0"/>
              <a:t>von </a:t>
            </a:r>
            <a:r>
              <a:rPr lang="de-AT" b="1" i="1" dirty="0"/>
              <a:t>Personen, Gütern, Nachrichten</a:t>
            </a:r>
            <a:r>
              <a:rPr lang="de-AT" i="1" dirty="0"/>
              <a:t> unter Verwendung von </a:t>
            </a:r>
            <a:r>
              <a:rPr lang="de-AT" b="1" i="1" dirty="0"/>
              <a:t>Energie</a:t>
            </a:r>
            <a:r>
              <a:rPr lang="de-AT" i="1" dirty="0"/>
              <a:t> und </a:t>
            </a:r>
            <a:r>
              <a:rPr lang="de-AT" b="1" i="1" dirty="0"/>
              <a:t>Information</a:t>
            </a:r>
            <a:r>
              <a:rPr lang="de-AT" i="1" dirty="0"/>
              <a:t> einschließlich </a:t>
            </a:r>
            <a:r>
              <a:rPr lang="de-AT" b="1" i="1" dirty="0"/>
              <a:t>Unterstützungsprozessen</a:t>
            </a:r>
            <a:r>
              <a:rPr lang="de-AT" i="1" dirty="0"/>
              <a:t> </a:t>
            </a:r>
            <a:br>
              <a:rPr lang="de-AT" i="1" dirty="0"/>
            </a:br>
            <a:r>
              <a:rPr lang="de-AT" i="1" dirty="0"/>
              <a:t>(z.B. Lager- und Umschlagprozesse)“</a:t>
            </a:r>
            <a:r>
              <a:rPr lang="de-AT" dirty="0"/>
              <a:t> </a:t>
            </a:r>
            <a:br>
              <a:rPr lang="de-AT" dirty="0"/>
            </a:br>
            <a:r>
              <a:rPr lang="de-AT" sz="1400" dirty="0"/>
              <a:t>(Becker et al. 1999: 71)</a:t>
            </a:r>
          </a:p>
          <a:p>
            <a:endParaRPr lang="de-AT" sz="3600" dirty="0"/>
          </a:p>
          <a:p>
            <a:pPr>
              <a:spcAft>
                <a:spcPts val="600"/>
              </a:spcAft>
            </a:pPr>
            <a:r>
              <a:rPr lang="de-AT" b="1" dirty="0">
                <a:solidFill>
                  <a:srgbClr val="E37823"/>
                </a:solidFill>
              </a:rPr>
              <a:t>Verkehr = </a:t>
            </a:r>
            <a:br>
              <a:rPr lang="de-AT" b="1" dirty="0">
                <a:solidFill>
                  <a:srgbClr val="E37823"/>
                </a:solidFill>
              </a:rPr>
            </a:br>
            <a:r>
              <a:rPr lang="de-AT" b="1" dirty="0">
                <a:solidFill>
                  <a:srgbClr val="E37823"/>
                </a:solidFill>
              </a:rPr>
              <a:t>Mittel zur Befriedigung unserer Mobilitätsbedürfnisse</a:t>
            </a:r>
          </a:p>
          <a:p>
            <a:pPr>
              <a:spcAft>
                <a:spcPts val="600"/>
              </a:spcAft>
            </a:pPr>
            <a:r>
              <a:rPr lang="de-AT" b="1" dirty="0"/>
              <a:t>Messung: </a:t>
            </a:r>
            <a:r>
              <a:rPr lang="de-AT" dirty="0"/>
              <a:t>Zählungen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5959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chemeClr val="tx1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1205</Words>
  <Application>Microsoft Office PowerPoint</Application>
  <PresentationFormat>Bildschirmpräsentation (4:3)</PresentationFormat>
  <Paragraphs>223</Paragraphs>
  <Slides>40</Slides>
  <Notes>40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6" baseType="lpstr">
      <vt:lpstr>ＭＳ Ｐゴシック</vt:lpstr>
      <vt:lpstr>Arial</vt:lpstr>
      <vt:lpstr>Calibri</vt:lpstr>
      <vt:lpstr>Symbol</vt:lpstr>
      <vt:lpstr>Wingdings</vt:lpstr>
      <vt:lpstr>Office-Design</vt:lpstr>
      <vt:lpstr>(Nicht nur) Autofahrer unterwegs</vt:lpstr>
      <vt:lpstr>Autofahrer unterwegs?</vt:lpstr>
      <vt:lpstr>Rückblick</vt:lpstr>
      <vt:lpstr>Überblick</vt:lpstr>
      <vt:lpstr>Mobilität (?)</vt:lpstr>
      <vt:lpstr>Mobilität (?)</vt:lpstr>
      <vt:lpstr>Mobilität (?)</vt:lpstr>
      <vt:lpstr>Mobilität (?)</vt:lpstr>
      <vt:lpstr>Verkehr?</vt:lpstr>
      <vt:lpstr>Verkehr und seine Einflussfaktoren</vt:lpstr>
      <vt:lpstr>Verkehrsleistung des Personenverkehrs in Österreich</vt:lpstr>
      <vt:lpstr>Modal Split im Personenverkehr Österreichs</vt:lpstr>
      <vt:lpstr>Modal Split im Detail</vt:lpstr>
      <vt:lpstr>Autobahnen in Österreich – der Anfang</vt:lpstr>
      <vt:lpstr>Freie Fahrt für freie Bürger(?)</vt:lpstr>
      <vt:lpstr>Exkurs: Hainburg</vt:lpstr>
      <vt:lpstr>Entwicklung der österreichischen (Straßen-)Infrastruktur</vt:lpstr>
      <vt:lpstr>Das österreichische Autobahnnetz im europ. Kontext</vt:lpstr>
      <vt:lpstr>Was ist los auf Österreichs Autobahnen?</vt:lpstr>
      <vt:lpstr>Was ist los auf Österreichs Autobahnen?</vt:lpstr>
      <vt:lpstr>Unterwegs mit der Eisenbahn</vt:lpstr>
      <vt:lpstr>Unterwegs mit der Eisenbahn</vt:lpstr>
      <vt:lpstr>Das Österreichische Eisenbahnnetz 1934</vt:lpstr>
      <vt:lpstr>Das hochrangige* Österreichische Eisenbahnnetz 2012</vt:lpstr>
      <vt:lpstr>Die Bedeutung der Eisenbahn für den Personenverkehr</vt:lpstr>
      <vt:lpstr>Die Straßen- &amp; Schieneninfrastruktur im europ. Kontext</vt:lpstr>
      <vt:lpstr>Ausbau der Verkehrsinfrastruktur Österreichs</vt:lpstr>
      <vt:lpstr>Ausbau der Verkehrsinfrastruktur Österreichs: Bahn</vt:lpstr>
      <vt:lpstr>Exkurs: Ausbau Strom- &amp; Erdgastankstellen</vt:lpstr>
      <vt:lpstr>Modal Split im Güterverkehr Österreichs</vt:lpstr>
      <vt:lpstr>Güterverkehr – woher und wohin</vt:lpstr>
      <vt:lpstr>Sonderfall (alpenquerender) Transit</vt:lpstr>
      <vt:lpstr>Ein räumlicher Blick auf das Transportaufkommen</vt:lpstr>
      <vt:lpstr>Exkurs: Transitverkehr über den Alpenbogen</vt:lpstr>
      <vt:lpstr>Transportaufkommen im alpenquerenden Transit</vt:lpstr>
      <vt:lpstr>Modal Split des alpenquerenden Transits </vt:lpstr>
      <vt:lpstr>Problem Verkehr?</vt:lpstr>
      <vt:lpstr>Verkehr und Klimaschutz in Österreich</vt:lpstr>
      <vt:lpstr>Verkehr und Klimaschutz in Österreich</vt:lpstr>
      <vt:lpstr>Ausblick</vt:lpstr>
    </vt:vector>
  </TitlesOfParts>
  <Company>UNI Innsbruck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Kami Höferl</dc:creator>
  <cp:lastModifiedBy>Höferl, Karl-Michael</cp:lastModifiedBy>
  <cp:revision>5947</cp:revision>
  <cp:lastPrinted>2015-10-13T09:01:31Z</cp:lastPrinted>
  <dcterms:created xsi:type="dcterms:W3CDTF">2011-08-24T13:15:55Z</dcterms:created>
  <dcterms:modified xsi:type="dcterms:W3CDTF">2020-07-29T14:35:25Z</dcterms:modified>
</cp:coreProperties>
</file>