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342" r:id="rId4"/>
    <p:sldId id="330" r:id="rId5"/>
    <p:sldId id="331" r:id="rId6"/>
    <p:sldId id="328" r:id="rId7"/>
    <p:sldId id="344" r:id="rId8"/>
    <p:sldId id="332" r:id="rId9"/>
    <p:sldId id="333" r:id="rId10"/>
    <p:sldId id="334" r:id="rId11"/>
    <p:sldId id="343" r:id="rId12"/>
    <p:sldId id="336" r:id="rId13"/>
    <p:sldId id="335" r:id="rId14"/>
    <p:sldId id="338" r:id="rId15"/>
    <p:sldId id="339" r:id="rId16"/>
    <p:sldId id="337" r:id="rId17"/>
    <p:sldId id="340" r:id="rId18"/>
    <p:sldId id="341" r:id="rId19"/>
    <p:sldId id="345" r:id="rId20"/>
    <p:sldId id="262" r:id="rId21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D5D"/>
    <a:srgbClr val="1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4" autoAdjust="0"/>
    <p:restoredTop sz="77273" autoAdjust="0"/>
  </p:normalViewPr>
  <p:slideViewPr>
    <p:cSldViewPr snapToGrid="0" snapToObjects="1">
      <p:cViewPr varScale="1">
        <p:scale>
          <a:sx n="89" d="100"/>
          <a:sy n="89" d="100"/>
        </p:scale>
        <p:origin x="20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7B37E-85E1-40FA-8376-DE5C3C1AC214}" type="datetimeFigureOut">
              <a:rPr lang="nl-BE" smtClean="0"/>
              <a:t>20/02/2020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84FB-2AF9-4420-B533-B30C42F8B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645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FE1A5-A99D-D94C-8142-832037CED5C2}" type="datetimeFigureOut">
              <a:rPr lang="nl-NL" smtClean="0"/>
              <a:t>20-2-2020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D7EE-41D4-F844-86FB-66557ACB02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21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20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6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Onderze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06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49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50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Verwachting</a:t>
            </a:r>
            <a:r>
              <a:rPr lang="en-US" dirty="0" smtClean="0"/>
              <a:t>:</a:t>
            </a:r>
            <a:r>
              <a:rPr lang="en-US" baseline="0" dirty="0" smtClean="0"/>
              <a:t> HR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56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problematisch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lidmaatschapgedrag</a:t>
            </a:r>
            <a:r>
              <a:rPr lang="en-US" baseline="0" dirty="0" smtClean="0"/>
              <a:t>, maar </a:t>
            </a:r>
            <a:r>
              <a:rPr lang="en-US" baseline="0" dirty="0" err="1" smtClean="0"/>
              <a:t>meerderheid</a:t>
            </a:r>
            <a:r>
              <a:rPr lang="en-US" baseline="0" dirty="0" smtClean="0"/>
              <a:t> pro-</a:t>
            </a:r>
            <a:r>
              <a:rPr lang="en-US" baseline="0" dirty="0" err="1" smtClean="0"/>
              <a:t>vakbond</a:t>
            </a:r>
            <a:r>
              <a:rPr lang="en-US" baseline="0" dirty="0" smtClean="0"/>
              <a:t>??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42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Stijgende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r>
              <a:rPr lang="en-US" dirty="0" smtClean="0"/>
              <a:t> voor </a:t>
            </a:r>
            <a:r>
              <a:rPr lang="en-US" dirty="0" err="1" smtClean="0"/>
              <a:t>vakbondvertegenwoordiging</a:t>
            </a:r>
            <a:r>
              <a:rPr lang="en-US" dirty="0" smtClean="0"/>
              <a:t>. </a:t>
            </a:r>
            <a:r>
              <a:rPr lang="en-US" dirty="0" err="1" smtClean="0"/>
              <a:t>Niet</a:t>
            </a:r>
            <a:r>
              <a:rPr lang="en-US" dirty="0" smtClean="0"/>
              <a:t> problem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vraag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aanbod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beperkt</a:t>
            </a:r>
            <a:r>
              <a:rPr lang="en-US" baseline="0" dirty="0" smtClean="0"/>
              <a:t> door </a:t>
            </a:r>
            <a:r>
              <a:rPr lang="en-US" baseline="0" dirty="0" err="1" smtClean="0"/>
              <a:t>obstakels</a:t>
            </a:r>
            <a:r>
              <a:rPr lang="en-US" baseline="0" dirty="0" smtClean="0"/>
              <a:t> VS-system.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Vakbond promo om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helpen</a:t>
            </a:r>
            <a:r>
              <a:rPr lang="en-US" baseline="0" dirty="0" smtClean="0"/>
              <a:t> met de </a:t>
            </a:r>
            <a:r>
              <a:rPr lang="en-US" baseline="0" dirty="0" err="1" smtClean="0"/>
              <a:t>inspraakkloof</a:t>
            </a:r>
            <a:r>
              <a:rPr lang="en-US" baseline="0" dirty="0" smtClean="0"/>
              <a:t>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83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01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vakbondsleden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kandideren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stemopkomst</a:t>
            </a:r>
            <a:r>
              <a:rPr lang="en-US" baseline="0" dirty="0" smtClean="0"/>
              <a:t> (in </a:t>
            </a:r>
            <a:r>
              <a:rPr lang="en-US" baseline="0" dirty="0" err="1" smtClean="0"/>
              <a:t>landen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stemplicht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Meer ‘civic behavior’, </a:t>
            </a:r>
            <a:r>
              <a:rPr lang="en-US" baseline="0" dirty="0" err="1" smtClean="0"/>
              <a:t>burgerschapgedrag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attitudes: </a:t>
            </a:r>
            <a:r>
              <a:rPr lang="en-US" baseline="0" dirty="0" err="1" smtClean="0"/>
              <a:t>verklaring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onderzoek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werknemers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democratische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praktijken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leren</a:t>
            </a:r>
            <a:r>
              <a:rPr lang="en-US" baseline="0" dirty="0" smtClean="0"/>
              <a:t> op de </a:t>
            </a:r>
            <a:r>
              <a:rPr lang="en-US" baseline="0" dirty="0" err="1" smtClean="0"/>
              <a:t>werkvloer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Autoritaire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werkplekking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bedreiging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democratisch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bestel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73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48000"/>
            <a:ext cx="9144000" cy="621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6"/>
            <a:ext cx="2810256" cy="126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7992000" cy="4024800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7992000" cy="82079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8334-A03D-1946-9445-60CA53F009F2}" type="datetime1">
              <a:rPr lang="nl-BE" smtClean="0"/>
              <a:t>20/02/2020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AE1F-8864-A643-BD5E-1B9C8A66C639}" type="datetime1">
              <a:rPr lang="nl-BE" smtClean="0"/>
              <a:t>20/02/2020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F406-9EEB-C449-9945-8BF4344FD190}" type="datetime1">
              <a:rPr lang="nl-BE" smtClean="0"/>
              <a:t>20/02/2020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168-BF71-3340-B7D9-C2BF39076A7E}" type="datetime1">
              <a:rPr lang="nl-BE" smtClean="0"/>
              <a:t>20/02/2020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F103-B8DC-A24B-89E2-5997841DED57}" type="datetime1">
              <a:rPr lang="nl-BE" smtClean="0"/>
              <a:t>20/02/2020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B146-BA7E-394F-97CA-11582A8B0AB3}" type="datetime1">
              <a:rPr lang="nl-BE" smtClean="0"/>
              <a:t>20/02/2020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D6D-DAB2-1B41-8A7D-13D1A6832398}" type="datetime1">
              <a:rPr lang="nl-BE" smtClean="0"/>
              <a:t>20/02/2020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2325" y="6210000"/>
            <a:ext cx="648000" cy="648000"/>
          </a:xfrm>
        </p:spPr>
        <p:txBody>
          <a:bodyPr/>
          <a:lstStyle/>
          <a:p>
            <a:fld id="{511A26E9-DBCF-7144-9590-D3680FCA9917}" type="datetime1">
              <a:rPr lang="nl-BE" smtClean="0"/>
              <a:t>20/02/2020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09999"/>
            <a:ext cx="648000" cy="648000"/>
          </a:xfrm>
        </p:spPr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99" b="55168"/>
          <a:stretch/>
        </p:blipFill>
        <p:spPr>
          <a:xfrm>
            <a:off x="4500000" y="676800"/>
            <a:ext cx="4644000" cy="552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86-112C-B94A-B65A-CD78C1545477}" type="datetime1">
              <a:rPr lang="nl-BE" smtClean="0"/>
              <a:t>20/02/2020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D2-B76E-4A45-BD86-553C82A5EEAE}" type="datetime1">
              <a:rPr lang="nl-BE" smtClean="0"/>
              <a:t>20/02/2020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E17A-D301-9E4B-B033-4F3BB2FECDFC}" type="datetime1">
              <a:rPr lang="nl-BE" smtClean="0"/>
              <a:t>20/02/2020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-9" r="37305" b="55176"/>
          <a:stretch/>
        </p:blipFill>
        <p:spPr>
          <a:xfrm>
            <a:off x="4500000" y="676800"/>
            <a:ext cx="4644000" cy="552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9997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494" y="2509200"/>
            <a:ext cx="4280400" cy="1188000"/>
          </a:xfrm>
        </p:spPr>
        <p:txBody>
          <a:bodyPr anchor="b">
            <a:norm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DDEC-548E-E044-9784-FFDAF6DCD24A}" type="datetime1">
              <a:rPr lang="nl-BE" smtClean="0"/>
              <a:t>20/02/2020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510D-2D62-1740-B5C7-D400630C74A3}" type="datetime1">
              <a:rPr lang="nl-BE" smtClean="0"/>
              <a:t>20/02/2020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2325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12066247-4124-F94C-8947-2682CAC90B66}" type="datetime1">
              <a:rPr lang="nl-BE" smtClean="0"/>
              <a:t>20/02/2020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6000" y="6210000"/>
            <a:ext cx="30861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209999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8EBB0EA-5BAC-FA4C-8300-43CFBEC3261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7390"/>
          <a:stretch/>
        </p:blipFill>
        <p:spPr>
          <a:xfrm>
            <a:off x="7596377" y="6353999"/>
            <a:ext cx="140512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75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1D8DB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F4D5D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F4D5D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F4D5D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616852"/>
            <a:ext cx="7992000" cy="3487947"/>
          </a:xfrm>
        </p:spPr>
        <p:txBody>
          <a:bodyPr anchor="ctr" anchorCtr="0">
            <a:normAutofit/>
          </a:bodyPr>
          <a:lstStyle/>
          <a:p>
            <a:r>
              <a:rPr lang="en-GB" dirty="0"/>
              <a:t>Worker participation and democracy in the </a:t>
            </a:r>
            <a:r>
              <a:rPr lang="en-GB" dirty="0" smtClean="0"/>
              <a:t>workplace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2633" y="5392800"/>
            <a:ext cx="8645235" cy="8207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CFTL </a:t>
            </a:r>
            <a:r>
              <a:rPr lang="en-US" b="1" dirty="0"/>
              <a:t>International Seminar </a:t>
            </a:r>
            <a:r>
              <a:rPr lang="nl-NL" b="1" dirty="0" smtClean="0"/>
              <a:t>| 2020-02-21</a:t>
            </a:r>
            <a:endParaRPr lang="en-US" b="1" dirty="0"/>
          </a:p>
          <a:p>
            <a:r>
              <a:rPr lang="en-US" b="1" dirty="0" smtClean="0"/>
              <a:t>"</a:t>
            </a:r>
            <a:r>
              <a:rPr lang="en-US" b="1" dirty="0"/>
              <a:t>Sharing wealth and </a:t>
            </a:r>
            <a:r>
              <a:rPr lang="en-US" b="1" dirty="0" smtClean="0"/>
              <a:t>power </a:t>
            </a:r>
            <a:r>
              <a:rPr lang="nl-NL" dirty="0"/>
              <a:t>–</a:t>
            </a:r>
            <a:r>
              <a:rPr lang="en-US" b="1" dirty="0" smtClean="0"/>
              <a:t> more </a:t>
            </a:r>
            <a:r>
              <a:rPr lang="en-US" b="1" dirty="0"/>
              <a:t>democracy in the workplace"</a:t>
            </a:r>
            <a:endParaRPr lang="nl-BE" b="1" dirty="0" smtClean="0"/>
          </a:p>
          <a:p>
            <a:pPr algn="r"/>
            <a:r>
              <a:rPr lang="nl-NL" dirty="0" smtClean="0"/>
              <a:t>Maarten </a:t>
            </a:r>
            <a:r>
              <a:rPr lang="nl-NL" dirty="0" smtClean="0"/>
              <a:t>Hermans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1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/>
              <a:t>How much employee voice?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>
                <a:solidFill>
                  <a:schemeClr val="accent3"/>
                </a:solidFill>
              </a:rPr>
              <a:t>The union employee voice paradox</a:t>
            </a:r>
            <a:endParaRPr lang="nl-BE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1" y="1690689"/>
            <a:ext cx="8469876" cy="42859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10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Kochan</a:t>
            </a:r>
            <a:r>
              <a:rPr lang="en-US" sz="1100" dirty="0">
                <a:solidFill>
                  <a:schemeClr val="bg1"/>
                </a:solidFill>
              </a:rPr>
              <a:t>, T. A., Yang, D., Kimball, W. T., &amp; Kelly, E. L. (2019). Worker Voice in America: Is There a Gap between What Workers Expect and What They Experience? ILR Review, 72(1), 3–38.</a:t>
            </a: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Benefits of employee voice</a:t>
            </a:r>
            <a:br>
              <a:rPr lang="en-US" dirty="0"/>
            </a:b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11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Selection of specific effects employee voice: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Occupational health &amp; safety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Company productivity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Employee wages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Civic attitudes and societal democracy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24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Benefits of employee voice</a:t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smtClean="0">
                <a:solidFill>
                  <a:schemeClr val="accent3"/>
                </a:solidFill>
              </a:rPr>
              <a:t>- a) Occupational health &amp; safety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12</a:t>
            </a:fld>
            <a:endParaRPr lang="nl-NL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" y="1690689"/>
            <a:ext cx="8871986" cy="3946401"/>
          </a:xfrm>
        </p:spPr>
      </p:pic>
      <p:sp>
        <p:nvSpPr>
          <p:cNvPr id="9" name="TextBox 8"/>
          <p:cNvSpPr txBox="1"/>
          <p:nvPr/>
        </p:nvSpPr>
        <p:spPr>
          <a:xfrm>
            <a:off x="952650" y="6318555"/>
            <a:ext cx="6444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De Spiegelaere, S., Hoffmann, A., </a:t>
            </a:r>
            <a:r>
              <a:rPr lang="nl-BE" sz="1100" dirty="0" err="1">
                <a:solidFill>
                  <a:schemeClr val="bg1"/>
                </a:solidFill>
              </a:rPr>
              <a:t>Jagodziński</a:t>
            </a:r>
            <a:r>
              <a:rPr lang="nl-BE" sz="1100" dirty="0">
                <a:solidFill>
                  <a:schemeClr val="bg1"/>
                </a:solidFill>
              </a:rPr>
              <a:t>, R., </a:t>
            </a:r>
            <a:r>
              <a:rPr lang="en-GB" sz="1100" dirty="0" err="1">
                <a:solidFill>
                  <a:schemeClr val="bg1"/>
                </a:solidFill>
              </a:rPr>
              <a:t>Lafuente</a:t>
            </a:r>
            <a:r>
              <a:rPr lang="en-GB" sz="1100" dirty="0">
                <a:solidFill>
                  <a:schemeClr val="bg1"/>
                </a:solidFill>
              </a:rPr>
              <a:t> Hernández, S.</a:t>
            </a:r>
            <a:r>
              <a:rPr lang="nl-BE" sz="1100" dirty="0">
                <a:solidFill>
                  <a:schemeClr val="bg1"/>
                </a:solidFill>
              </a:rPr>
              <a:t>, </a:t>
            </a:r>
            <a:r>
              <a:rPr lang="nl-BE" sz="1100" dirty="0" err="1">
                <a:solidFill>
                  <a:schemeClr val="bg1"/>
                </a:solidFill>
              </a:rPr>
              <a:t>Rasnača</a:t>
            </a:r>
            <a:r>
              <a:rPr lang="nl-BE" sz="1100" dirty="0">
                <a:solidFill>
                  <a:schemeClr val="bg1"/>
                </a:solidFill>
              </a:rPr>
              <a:t>, Z., &amp; </a:t>
            </a:r>
            <a:r>
              <a:rPr lang="nl-BE" sz="1100" dirty="0" err="1">
                <a:solidFill>
                  <a:schemeClr val="bg1"/>
                </a:solidFill>
              </a:rPr>
              <a:t>Vitols</a:t>
            </a:r>
            <a:r>
              <a:rPr lang="nl-BE" sz="1100" dirty="0">
                <a:solidFill>
                  <a:schemeClr val="bg1"/>
                </a:solidFill>
              </a:rPr>
              <a:t>, S. (2019). </a:t>
            </a:r>
            <a:r>
              <a:rPr lang="nl-BE" sz="1100" dirty="0" err="1">
                <a:solidFill>
                  <a:schemeClr val="bg1"/>
                </a:solidFill>
              </a:rPr>
              <a:t>Democracy</a:t>
            </a:r>
            <a:r>
              <a:rPr lang="nl-BE" sz="1100" dirty="0">
                <a:solidFill>
                  <a:schemeClr val="bg1"/>
                </a:solidFill>
              </a:rPr>
              <a:t> at </a:t>
            </a:r>
            <a:r>
              <a:rPr lang="nl-BE" sz="1100" dirty="0" err="1">
                <a:solidFill>
                  <a:schemeClr val="bg1"/>
                </a:solidFill>
              </a:rPr>
              <a:t>work</a:t>
            </a:r>
            <a:r>
              <a:rPr lang="nl-BE" sz="1100" dirty="0">
                <a:solidFill>
                  <a:schemeClr val="bg1"/>
                </a:solidFill>
              </a:rPr>
              <a:t>. In Benchmarking </a:t>
            </a:r>
            <a:r>
              <a:rPr lang="nl-BE" sz="1100" dirty="0" err="1">
                <a:solidFill>
                  <a:schemeClr val="bg1"/>
                </a:solidFill>
              </a:rPr>
              <a:t>Working</a:t>
            </a:r>
            <a:r>
              <a:rPr lang="nl-BE" sz="1100" dirty="0">
                <a:solidFill>
                  <a:schemeClr val="bg1"/>
                </a:solidFill>
              </a:rPr>
              <a:t> Europe 2019. Brussels: ETUI.</a:t>
            </a:r>
          </a:p>
        </p:txBody>
      </p:sp>
    </p:spTree>
    <p:extLst>
      <p:ext uri="{BB962C8B-B14F-4D97-AF65-F5344CB8AC3E}">
        <p14:creationId xmlns:p14="http://schemas.microsoft.com/office/powerpoint/2010/main" val="1941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Benefits of employee voice</a:t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smtClean="0">
                <a:solidFill>
                  <a:schemeClr val="accent3"/>
                </a:solidFill>
              </a:rPr>
              <a:t>b) </a:t>
            </a:r>
            <a:r>
              <a:rPr lang="en-US" sz="3400" i="1" dirty="0" err="1" smtClean="0">
                <a:solidFill>
                  <a:schemeClr val="accent3"/>
                </a:solidFill>
              </a:rPr>
              <a:t>delegado</a:t>
            </a:r>
            <a:r>
              <a:rPr lang="en-US" sz="3400" i="1" dirty="0" smtClean="0">
                <a:solidFill>
                  <a:schemeClr val="accent3"/>
                </a:solidFill>
              </a:rPr>
              <a:t> </a:t>
            </a:r>
            <a:r>
              <a:rPr lang="en-US" sz="3400" i="1" dirty="0" err="1" smtClean="0">
                <a:solidFill>
                  <a:schemeClr val="accent3"/>
                </a:solidFill>
              </a:rPr>
              <a:t>sindical</a:t>
            </a:r>
            <a:r>
              <a:rPr lang="en-US" sz="3400" dirty="0" smtClean="0">
                <a:solidFill>
                  <a:schemeClr val="accent3"/>
                </a:solidFill>
              </a:rPr>
              <a:t> and productivity</a:t>
            </a:r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28" y="1465107"/>
            <a:ext cx="5878943" cy="46366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13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Martins, P. S. (2019). The Microeconomic Impacts of Employee Representatives: Evidence from Membership Thresholds. Industrial Relations: A Journal of Economy and Society.</a:t>
            </a:r>
            <a:endParaRPr lang="nl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Benefits of employee voice</a:t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smtClean="0">
                <a:solidFill>
                  <a:schemeClr val="accent3"/>
                </a:solidFill>
              </a:rPr>
              <a:t>b) </a:t>
            </a:r>
            <a:r>
              <a:rPr lang="en-US" sz="3400" i="1" dirty="0" err="1" smtClean="0">
                <a:solidFill>
                  <a:schemeClr val="accent3"/>
                </a:solidFill>
              </a:rPr>
              <a:t>delegado</a:t>
            </a:r>
            <a:r>
              <a:rPr lang="en-US" sz="3400" i="1" dirty="0" smtClean="0">
                <a:solidFill>
                  <a:schemeClr val="accent3"/>
                </a:solidFill>
              </a:rPr>
              <a:t> </a:t>
            </a:r>
            <a:r>
              <a:rPr lang="en-US" sz="3400" i="1" dirty="0" err="1" smtClean="0">
                <a:solidFill>
                  <a:schemeClr val="accent3"/>
                </a:solidFill>
              </a:rPr>
              <a:t>sindical</a:t>
            </a:r>
            <a:r>
              <a:rPr lang="en-US" sz="3400" dirty="0" smtClean="0">
                <a:solidFill>
                  <a:schemeClr val="accent3"/>
                </a:solidFill>
              </a:rPr>
              <a:t> and productivity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14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Martins, P. S. (2019). The Microeconomic Impacts of Employee Representatives: Evidence from Membership Thresholds. Industrial Relations: A Journal of Economy and Society.</a:t>
            </a:r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result: higher representation (additional </a:t>
            </a:r>
            <a:r>
              <a:rPr lang="en-US" i="1" dirty="0" err="1" smtClean="0"/>
              <a:t>delegado</a:t>
            </a:r>
            <a:r>
              <a:rPr lang="en-US" i="1" dirty="0" smtClean="0"/>
              <a:t> </a:t>
            </a:r>
            <a:r>
              <a:rPr lang="en-US" i="1" dirty="0" err="1" smtClean="0"/>
              <a:t>sindical</a:t>
            </a:r>
            <a:r>
              <a:rPr lang="en-US" dirty="0" smtClean="0"/>
              <a:t>) </a:t>
            </a:r>
            <a:r>
              <a:rPr lang="en-US" u="sng" dirty="0" smtClean="0"/>
              <a:t>increases</a:t>
            </a:r>
            <a:r>
              <a:rPr lang="en-US" dirty="0" smtClean="0"/>
              <a:t> company performance (sales / worker)</a:t>
            </a:r>
          </a:p>
          <a:p>
            <a:r>
              <a:rPr lang="en-US" dirty="0" smtClean="0"/>
              <a:t>Likely causes: </a:t>
            </a:r>
            <a:r>
              <a:rPr lang="en-US" dirty="0"/>
              <a:t>additional </a:t>
            </a:r>
            <a:r>
              <a:rPr lang="en-US" i="1" dirty="0" err="1"/>
              <a:t>delegado</a:t>
            </a:r>
            <a:r>
              <a:rPr lang="en-US" i="1" dirty="0"/>
              <a:t> </a:t>
            </a:r>
            <a:r>
              <a:rPr lang="en-US" i="1" dirty="0" err="1"/>
              <a:t>sindical</a:t>
            </a:r>
            <a:r>
              <a:rPr lang="en-US" i="1" dirty="0"/>
              <a:t> </a:t>
            </a:r>
            <a:r>
              <a:rPr lang="en-US" dirty="0" smtClean="0"/>
              <a:t>increases provision of training</a:t>
            </a:r>
          </a:p>
          <a:p>
            <a:r>
              <a:rPr lang="en-US" dirty="0" smtClean="0"/>
              <a:t>(and bad PT managers)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48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Benefits of employee voice</a:t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smtClean="0">
                <a:solidFill>
                  <a:schemeClr val="accent3"/>
                </a:solidFill>
              </a:rPr>
              <a:t>- c) What about wages?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15</a:t>
            </a:fld>
            <a:endParaRPr lang="nl-NL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5625"/>
            <a:ext cx="5486400" cy="4114800"/>
          </a:xfrm>
        </p:spPr>
      </p:pic>
      <p:sp>
        <p:nvSpPr>
          <p:cNvPr id="7" name="TextBox 6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Garnero</a:t>
            </a:r>
            <a:r>
              <a:rPr lang="en-US" sz="1100" dirty="0">
                <a:solidFill>
                  <a:schemeClr val="bg1"/>
                </a:solidFill>
              </a:rPr>
              <a:t>, A., </a:t>
            </a:r>
            <a:r>
              <a:rPr lang="en-US" sz="1100" dirty="0" err="1">
                <a:solidFill>
                  <a:schemeClr val="bg1"/>
                </a:solidFill>
              </a:rPr>
              <a:t>Rycx</a:t>
            </a:r>
            <a:r>
              <a:rPr lang="en-US" sz="1100" dirty="0">
                <a:solidFill>
                  <a:schemeClr val="bg1"/>
                </a:solidFill>
              </a:rPr>
              <a:t>, F., &amp; </a:t>
            </a:r>
            <a:r>
              <a:rPr lang="en-US" sz="1100" dirty="0" err="1">
                <a:solidFill>
                  <a:schemeClr val="bg1"/>
                </a:solidFill>
              </a:rPr>
              <a:t>Terraz</a:t>
            </a:r>
            <a:r>
              <a:rPr lang="en-US" sz="1100" dirty="0">
                <a:solidFill>
                  <a:schemeClr val="bg1"/>
                </a:solidFill>
              </a:rPr>
              <a:t>, I. (2020). Productivity and Wage Effects of Firm-Level Collective Agreements: Evidence from Belgian Linked Panel Data. British Journal of Industrial Relations.</a:t>
            </a:r>
            <a:endParaRPr lang="nl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24894" cy="132556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2. Benefits of employee voice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>
                <a:solidFill>
                  <a:schemeClr val="accent3"/>
                </a:solidFill>
              </a:rPr>
              <a:t> - d) Democratic workplace in a democratic society</a:t>
            </a:r>
            <a:endParaRPr lang="nl-BE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16</a:t>
            </a:fld>
            <a:endParaRPr lang="nl-NL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96" y="1690689"/>
            <a:ext cx="4438202" cy="2953592"/>
          </a:xfrm>
        </p:spPr>
      </p:pic>
      <p:sp>
        <p:nvSpPr>
          <p:cNvPr id="7" name="TextBox 6"/>
          <p:cNvSpPr txBox="1"/>
          <p:nvPr/>
        </p:nvSpPr>
        <p:spPr>
          <a:xfrm>
            <a:off x="1487903" y="4707145"/>
            <a:ext cx="65063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Examples (recent) studies: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Budd</a:t>
            </a:r>
            <a:r>
              <a:rPr lang="en-US" sz="1100" dirty="0"/>
              <a:t>, J. W., </a:t>
            </a:r>
            <a:r>
              <a:rPr lang="en-US" sz="1100" dirty="0" err="1"/>
              <a:t>Lamare</a:t>
            </a:r>
            <a:r>
              <a:rPr lang="en-US" sz="1100" dirty="0"/>
              <a:t>, J. R., &amp; </a:t>
            </a:r>
            <a:r>
              <a:rPr lang="en-US" sz="1100" dirty="0" err="1"/>
              <a:t>Timming</a:t>
            </a:r>
            <a:r>
              <a:rPr lang="en-US" sz="1100" dirty="0"/>
              <a:t>, A. R. (2017). Learning about Democracy at Work: Cross-National Evidence on Individual Employee Voice Influencing Political Participation in Civil Society. ILR Review.; 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Timming</a:t>
            </a:r>
            <a:r>
              <a:rPr lang="en-US" sz="1100" dirty="0"/>
              <a:t>, A., &amp; Summers, J. (2018). Is workplace democracy associated with wider pro-democracy affect? A structural equation model. Economic and Industrial Democracy.; 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Turner</a:t>
            </a:r>
            <a:r>
              <a:rPr lang="en-US" sz="1100" dirty="0"/>
              <a:t>, T., Ryan, L., &amp; O’Sullivan, M. (2019). Does union membership matter? Political participation, attachment to democracy and generational change. European Journal of Industrial Relations.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12406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Trends reducing employee voice</a:t>
            </a:r>
            <a:r>
              <a:rPr lang="en-US" sz="3300" dirty="0"/>
              <a:t/>
            </a:r>
            <a:br>
              <a:rPr lang="en-US" sz="3300" dirty="0"/>
            </a:br>
            <a:r>
              <a:rPr lang="en-US" sz="3100" dirty="0">
                <a:solidFill>
                  <a:schemeClr val="accent3"/>
                </a:solidFill>
              </a:rPr>
              <a:t> </a:t>
            </a:r>
            <a:endParaRPr lang="nl-BE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17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9402"/>
            <a:ext cx="7886700" cy="4671023"/>
          </a:xfrm>
        </p:spPr>
        <p:txBody>
          <a:bodyPr>
            <a:normAutofit/>
          </a:bodyPr>
          <a:lstStyle/>
          <a:p>
            <a:r>
              <a:rPr lang="en-US" dirty="0" smtClean="0"/>
              <a:t>Most important: de-</a:t>
            </a:r>
            <a:r>
              <a:rPr lang="en-US" dirty="0" err="1" smtClean="0"/>
              <a:t>unionisation</a:t>
            </a:r>
            <a:endParaRPr lang="en-US" dirty="0"/>
          </a:p>
          <a:p>
            <a:r>
              <a:rPr lang="en-US" dirty="0" smtClean="0"/>
              <a:t>“Workplace fissuring” &amp; precarious (contractual) position of (young</a:t>
            </a:r>
            <a:r>
              <a:rPr lang="en-US" dirty="0"/>
              <a:t>) </a:t>
            </a:r>
            <a:r>
              <a:rPr lang="en-US" dirty="0" smtClean="0"/>
              <a:t>employees</a:t>
            </a:r>
            <a:endParaRPr lang="en-US" dirty="0"/>
          </a:p>
          <a:p>
            <a:r>
              <a:rPr lang="en-US" dirty="0" smtClean="0"/>
              <a:t>Digitalization: </a:t>
            </a:r>
            <a:r>
              <a:rPr lang="en-US" u="sng" dirty="0" smtClean="0"/>
              <a:t>not</a:t>
            </a:r>
            <a:r>
              <a:rPr lang="en-US" dirty="0" smtClean="0"/>
              <a:t> the hype, but </a:t>
            </a:r>
            <a:r>
              <a:rPr lang="en-US" dirty="0"/>
              <a:t>tracking and quantification</a:t>
            </a:r>
          </a:p>
          <a:p>
            <a:r>
              <a:rPr lang="en-US" dirty="0" smtClean="0"/>
              <a:t>Shrinking base (e.g. corporatist compromise) and scope (e.g. EU </a:t>
            </a:r>
            <a:r>
              <a:rPr lang="en-US" dirty="0"/>
              <a:t>limiting </a:t>
            </a:r>
            <a:r>
              <a:rPr lang="en-US" dirty="0" smtClean="0"/>
              <a:t>wage bargaining)</a:t>
            </a:r>
            <a:endParaRPr lang="en-US" dirty="0"/>
          </a:p>
          <a:p>
            <a:r>
              <a:rPr lang="en-US" dirty="0" smtClean="0"/>
              <a:t>Management</a:t>
            </a:r>
            <a:r>
              <a:rPr lang="en-US" dirty="0"/>
              <a:t>: </a:t>
            </a:r>
            <a:r>
              <a:rPr lang="en-US" dirty="0" err="1" smtClean="0"/>
              <a:t>unitarist</a:t>
            </a:r>
            <a:r>
              <a:rPr lang="en-US" dirty="0" smtClean="0"/>
              <a:t> </a:t>
            </a:r>
            <a:r>
              <a:rPr lang="en-US" dirty="0"/>
              <a:t>conceptions </a:t>
            </a:r>
            <a:r>
              <a:rPr lang="en-US" dirty="0" smtClean="0"/>
              <a:t>&amp; strategy </a:t>
            </a:r>
            <a:r>
              <a:rPr lang="en-US" dirty="0"/>
              <a:t>of direct employee </a:t>
            </a:r>
            <a:r>
              <a:rPr lang="en-US" dirty="0" smtClean="0"/>
              <a:t>involvement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79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32470" cy="132556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4. Strengthening employee voice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100" dirty="0">
                <a:solidFill>
                  <a:schemeClr val="accent3"/>
                </a:solidFill>
              </a:rPr>
              <a:t> </a:t>
            </a:r>
            <a:endParaRPr lang="nl-BE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18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Important</a:t>
            </a:r>
            <a:r>
              <a:rPr lang="en-US" dirty="0" smtClean="0"/>
              <a:t>: workplace participation requires a base of power, it cannot build power alone.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34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32470" cy="132556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4. Strengthening employee voice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100" dirty="0">
                <a:solidFill>
                  <a:schemeClr val="accent3"/>
                </a:solidFill>
              </a:rPr>
              <a:t> </a:t>
            </a:r>
            <a:endParaRPr lang="nl-BE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19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Important</a:t>
            </a:r>
            <a:r>
              <a:rPr lang="en-US" dirty="0" smtClean="0"/>
              <a:t>: workplace participation requires a base of power, it cannot build power alone.</a:t>
            </a:r>
          </a:p>
          <a:p>
            <a:pPr marL="0" indent="0">
              <a:buNone/>
            </a:pPr>
            <a:r>
              <a:rPr lang="en-US" u="sng" dirty="0" smtClean="0"/>
              <a:t>Possible directions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Identifying and using power resources, e.g. structural positions of power at local level.</a:t>
            </a:r>
          </a:p>
          <a:p>
            <a:r>
              <a:rPr lang="en-US" dirty="0" smtClean="0"/>
              <a:t>Finding allies, e.g. in push for stakeholder against shareholder model.</a:t>
            </a:r>
          </a:p>
          <a:p>
            <a:r>
              <a:rPr lang="en-US" dirty="0" smtClean="0"/>
              <a:t>Building local power: bottom-up organizing and internal union democracy(?)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86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9344"/>
            <a:ext cx="9144000" cy="3115662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 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smtClean="0">
                <a:solidFill>
                  <a:schemeClr val="accent3"/>
                </a:solidFill>
              </a:rPr>
              <a:t>Who?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8100"/>
            <a:ext cx="7886700" cy="22571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Maarten Hermans</a:t>
            </a:r>
            <a:endParaRPr lang="nl-BE" dirty="0" smtClean="0"/>
          </a:p>
          <a:p>
            <a:r>
              <a:rPr lang="en-US" dirty="0" smtClean="0"/>
              <a:t>HIVA </a:t>
            </a:r>
            <a:r>
              <a:rPr lang="en-US" dirty="0"/>
              <a:t>– KU </a:t>
            </a:r>
            <a:r>
              <a:rPr lang="en-US" dirty="0" smtClean="0"/>
              <a:t>Leuven, RU Labor, Organization and Social Dialogue.</a:t>
            </a:r>
          </a:p>
          <a:p>
            <a:r>
              <a:rPr lang="en-US" dirty="0" smtClean="0"/>
              <a:t>Research topics: employee voice, social dialogu</a:t>
            </a:r>
            <a:r>
              <a:rPr lang="en-US" dirty="0" smtClean="0"/>
              <a:t>e &amp; quality of work.</a:t>
            </a:r>
            <a:endParaRPr lang="en-US" dirty="0"/>
          </a:p>
          <a:p>
            <a:r>
              <a:rPr lang="en-US" dirty="0" err="1" smtClean="0"/>
              <a:t>Eurofound</a:t>
            </a:r>
            <a:r>
              <a:rPr lang="en-US" dirty="0" smtClean="0"/>
              <a:t> co</a:t>
            </a:r>
            <a:r>
              <a:rPr lang="en-US" dirty="0" smtClean="0"/>
              <a:t>-correspondent Belgium.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7915" y="1790009"/>
            <a:ext cx="6160991" cy="2987474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Comments</a:t>
            </a:r>
            <a:r>
              <a:rPr lang="nl-NL" dirty="0" smtClean="0"/>
              <a:t>?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/>
              <a:t>Questions</a:t>
            </a:r>
            <a:r>
              <a:rPr lang="nl-NL" dirty="0"/>
              <a:t>?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Experiences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451692" y="6345716"/>
            <a:ext cx="391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E-mail: maarten.hermans@kuleuven.be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Employee voice </a:t>
            </a:r>
            <a:r>
              <a:rPr lang="en-US" b="1" dirty="0" smtClean="0"/>
              <a:t>in the workplace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is there (wanted)?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it is beneficial?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reducing it?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strengthen it?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0. Introduction</a:t>
            </a:r>
            <a:r>
              <a:rPr lang="en-US" dirty="0"/>
              <a:t/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smtClean="0">
                <a:solidFill>
                  <a:schemeClr val="accent3"/>
                </a:solidFill>
              </a:rPr>
              <a:t>The program for the next </a:t>
            </a:r>
            <a:r>
              <a:rPr lang="en-US" sz="3400" dirty="0" smtClean="0">
                <a:solidFill>
                  <a:schemeClr val="accent3"/>
                </a:solidFill>
              </a:rPr>
              <a:t>30 minutes</a:t>
            </a:r>
            <a:endParaRPr lang="nl-BE" sz="3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How much employee voice?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smtClean="0">
                <a:solidFill>
                  <a:schemeClr val="accent3"/>
                </a:solidFill>
              </a:rPr>
              <a:t>Employee voice in Europe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4</a:t>
            </a:fld>
            <a:endParaRPr lang="nl-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4" y="1356188"/>
            <a:ext cx="6334759" cy="4751069"/>
          </a:xfrm>
        </p:spPr>
      </p:pic>
      <p:sp>
        <p:nvSpPr>
          <p:cNvPr id="3" name="Right Arrow 2"/>
          <p:cNvSpPr/>
          <p:nvPr/>
        </p:nvSpPr>
        <p:spPr>
          <a:xfrm>
            <a:off x="1097280" y="3324113"/>
            <a:ext cx="623944" cy="118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4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How much employee voice?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>
                <a:solidFill>
                  <a:schemeClr val="accent3"/>
                </a:solidFill>
              </a:rPr>
              <a:t>Employee voice in Europe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5</a:t>
            </a:fld>
            <a:endParaRPr lang="nl-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4" y="1356188"/>
            <a:ext cx="6334758" cy="4751069"/>
          </a:xfrm>
        </p:spPr>
      </p:pic>
      <p:sp>
        <p:nvSpPr>
          <p:cNvPr id="6" name="Right Arrow 5"/>
          <p:cNvSpPr/>
          <p:nvPr/>
        </p:nvSpPr>
        <p:spPr>
          <a:xfrm>
            <a:off x="1058547" y="4017981"/>
            <a:ext cx="623944" cy="118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2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How much employee voice?</a:t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smtClean="0">
                <a:solidFill>
                  <a:schemeClr val="accent3"/>
                </a:solidFill>
              </a:rPr>
              <a:t>The union employee voice paradox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20" y="1525742"/>
            <a:ext cx="7886700" cy="46842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Organized </a:t>
            </a:r>
            <a:r>
              <a:rPr lang="en-US" dirty="0"/>
              <a:t>employee voice </a:t>
            </a:r>
            <a:r>
              <a:rPr lang="en-US" dirty="0" smtClean="0"/>
              <a:t>(union membership) is </a:t>
            </a:r>
            <a:r>
              <a:rPr lang="en-US" dirty="0"/>
              <a:t>declining ...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6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" y="2410147"/>
            <a:ext cx="7190816" cy="3074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650" y="6403194"/>
            <a:ext cx="6418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Vandaele</a:t>
            </a:r>
            <a:r>
              <a:rPr lang="en-US" sz="1100" dirty="0">
                <a:solidFill>
                  <a:schemeClr val="bg1"/>
                </a:solidFill>
              </a:rPr>
              <a:t>, K. (2019). Bleak prospects: mapping trade union membership in Europe since 2000. ETUI: Brussels.</a:t>
            </a:r>
            <a:endParaRPr lang="nl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How much employee voice?</a:t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smtClean="0">
                <a:solidFill>
                  <a:schemeClr val="accent3"/>
                </a:solidFill>
              </a:rPr>
              <a:t>The union employee voice paradox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20" y="1525742"/>
            <a:ext cx="7886700" cy="46842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Organized </a:t>
            </a:r>
            <a:r>
              <a:rPr lang="en-US" dirty="0"/>
              <a:t>employee voice </a:t>
            </a:r>
            <a:r>
              <a:rPr lang="en-US" dirty="0" smtClean="0"/>
              <a:t>(union membership) is </a:t>
            </a:r>
            <a:r>
              <a:rPr lang="en-US" dirty="0"/>
              <a:t>declining ...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... </a:t>
            </a:r>
            <a:r>
              <a:rPr lang="en-US" dirty="0"/>
              <a:t>but demand for it is not.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7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2" y="2410147"/>
            <a:ext cx="7190816" cy="3074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650" y="6403194"/>
            <a:ext cx="6418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Vandaele</a:t>
            </a:r>
            <a:r>
              <a:rPr lang="en-US" sz="1100" dirty="0">
                <a:solidFill>
                  <a:schemeClr val="bg1"/>
                </a:solidFill>
              </a:rPr>
              <a:t>, K. (2019). Bleak prospects: mapping trade union membership in Europe since 2000. ETUI: Brussels.</a:t>
            </a:r>
            <a:endParaRPr lang="nl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/>
              <a:t>How much employee voice?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>
                <a:solidFill>
                  <a:schemeClr val="accent3"/>
                </a:solidFill>
              </a:rPr>
              <a:t>The union employee voice paradox</a:t>
            </a:r>
            <a:endParaRPr lang="nl-BE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8</a:t>
            </a:fld>
            <a:endParaRPr lang="nl-NL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22" y="1386405"/>
            <a:ext cx="4738955" cy="4738955"/>
          </a:xfrm>
        </p:spPr>
      </p:pic>
      <p:sp>
        <p:nvSpPr>
          <p:cNvPr id="12" name="TextBox 11"/>
          <p:cNvSpPr txBox="1"/>
          <p:nvPr/>
        </p:nvSpPr>
        <p:spPr>
          <a:xfrm>
            <a:off x="952650" y="6403194"/>
            <a:ext cx="5240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https://www.bls.gov/spotlight/2016/union-membership-in-the-united-states/home.htm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/>
              <a:t>How much employee voice?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>
                <a:solidFill>
                  <a:schemeClr val="accent3"/>
                </a:solidFill>
              </a:rPr>
              <a:t>The union employee voice paradox</a:t>
            </a:r>
            <a:endParaRPr lang="nl-BE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9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952650" y="6403194"/>
            <a:ext cx="6548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/>
                </a:solidFill>
              </a:rPr>
              <a:t>August </a:t>
            </a:r>
            <a:r>
              <a:rPr lang="nl-BE" sz="1100" dirty="0" smtClean="0">
                <a:solidFill>
                  <a:schemeClr val="bg1"/>
                </a:solidFill>
              </a:rPr>
              <a:t>2019, https</a:t>
            </a:r>
            <a:r>
              <a:rPr lang="nl-BE" sz="1100" dirty="0">
                <a:solidFill>
                  <a:schemeClr val="bg1"/>
                </a:solidFill>
              </a:rPr>
              <a:t>://news.gallup.com/poll/265916/labor-day-turns-125-union-approval-near-year-high.aspx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1398"/>
            <a:ext cx="7941826" cy="410327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NL.pptx" id="{DF1A2655-42B7-4E15-A3D7-A54A5778B15F}" vid="{15ECF971-2BAE-49DD-ACD6-C34A04DD6FC2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PPT_NL</Template>
  <TotalTime>6208</TotalTime>
  <Words>1026</Words>
  <Application>Microsoft Office PowerPoint</Application>
  <PresentationFormat>On-screen Show (4:3)</PresentationFormat>
  <Paragraphs>115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Office-thema</vt:lpstr>
      <vt:lpstr>Worker participation and democracy in the workplace</vt:lpstr>
      <vt:lpstr>0. Introduction  - Who?</vt:lpstr>
      <vt:lpstr>0. Introduction  - The program for the next 30 minutes</vt:lpstr>
      <vt:lpstr>1. How much employee voice?  - Employee voice in Europe</vt:lpstr>
      <vt:lpstr>1. How much employee voice?  - Employee voice in Europe</vt:lpstr>
      <vt:lpstr>1. How much employee voice?  - The union employee voice paradox</vt:lpstr>
      <vt:lpstr>1. How much employee voice?  - The union employee voice paradox</vt:lpstr>
      <vt:lpstr>1. How much employee voice?  - The union employee voice paradox</vt:lpstr>
      <vt:lpstr>1. How much employee voice?  - The union employee voice paradox</vt:lpstr>
      <vt:lpstr>1. How much employee voice?  - The union employee voice paradox</vt:lpstr>
      <vt:lpstr>2. Benefits of employee voice </vt:lpstr>
      <vt:lpstr>2. Benefits of employee voice  - a) Occupational health &amp; safety</vt:lpstr>
      <vt:lpstr>2. Benefits of employee voice  - b) delegado sindical and productivity</vt:lpstr>
      <vt:lpstr>2. Benefits of employee voice  - b) delegado sindical and productivity</vt:lpstr>
      <vt:lpstr>2. Benefits of employee voice  - c) What about wages?</vt:lpstr>
      <vt:lpstr>2. Benefits of employee voice  - d) Democratic workplace in a democratic society</vt:lpstr>
      <vt:lpstr>3. Trends reducing employee voice  </vt:lpstr>
      <vt:lpstr>4. Strengthening employee voice  </vt:lpstr>
      <vt:lpstr>4. Strengthening employee voice  </vt:lpstr>
      <vt:lpstr>Comments? Questions? Experiences?</vt:lpstr>
    </vt:vector>
  </TitlesOfParts>
  <Company>KU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rol van de vakbond en overlegorganen in organisaties</dc:title>
  <dc:creator>Maarten Hermans</dc:creator>
  <cp:lastModifiedBy>Maarten Hermans</cp:lastModifiedBy>
  <cp:revision>1038</cp:revision>
  <cp:lastPrinted>2019-02-21T05:42:58Z</cp:lastPrinted>
  <dcterms:created xsi:type="dcterms:W3CDTF">2019-02-20T08:55:00Z</dcterms:created>
  <dcterms:modified xsi:type="dcterms:W3CDTF">2020-02-21T09:11:10Z</dcterms:modified>
</cp:coreProperties>
</file>