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9" r:id="rId11"/>
    <p:sldId id="266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107475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4523303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135363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60170106_Implementation_of_quality_management_in_early_stages_of_research_and_development_projects_at_a_university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r.ac.uk/about-us/our-purpose/principles/adding-value-in-research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i.org/10.1016/S0140-6736(09)60329-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ari.lu/lari-services/lari-peer-coach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BB285-5402-4091-AFA7-6846B7336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7" y="1708700"/>
            <a:ext cx="8679915" cy="1748729"/>
          </a:xfrm>
        </p:spPr>
        <p:txBody>
          <a:bodyPr/>
          <a:lstStyle/>
          <a:p>
            <a:r>
              <a:rPr lang="en-AU" dirty="0"/>
              <a:t>How can Quality Improve your Research?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052A1-7249-4BC8-9A59-A171CD646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3788230"/>
            <a:ext cx="8673427" cy="1440624"/>
          </a:xfrm>
        </p:spPr>
        <p:txBody>
          <a:bodyPr>
            <a:noAutofit/>
          </a:bodyPr>
          <a:lstStyle/>
          <a:p>
            <a:r>
              <a:rPr lang="en-AU" b="1" dirty="0">
                <a:latin typeface="+mj-lt"/>
              </a:rPr>
              <a:t>Katrina A. Bramstedt, PhD</a:t>
            </a:r>
          </a:p>
          <a:p>
            <a:r>
              <a:rPr lang="en-AU" b="1" dirty="0">
                <a:latin typeface="+mj-lt"/>
              </a:rPr>
              <a:t>Secretary General; Bioethicist</a:t>
            </a:r>
          </a:p>
          <a:p>
            <a:r>
              <a:rPr lang="en-AU" b="1" dirty="0">
                <a:latin typeface="+mj-lt"/>
              </a:rPr>
              <a:t>Luxembourg Agency for Research Integrity (LARI)</a:t>
            </a:r>
          </a:p>
          <a:p>
            <a:r>
              <a:rPr lang="en-AU" b="1" dirty="0">
                <a:latin typeface="+mj-lt"/>
              </a:rPr>
              <a:t>22 Nov 2018 LCSB</a:t>
            </a:r>
            <a:endParaRPr lang="en-GB" b="1" dirty="0">
              <a:latin typeface="+mj-lt"/>
            </a:endParaRPr>
          </a:p>
        </p:txBody>
      </p:sp>
      <p:pic>
        <p:nvPicPr>
          <p:cNvPr id="1026" name="Picture 2" descr="Image result for lcsb luxembourg">
            <a:extLst>
              <a:ext uri="{FF2B5EF4-FFF2-40B4-BE49-F238E27FC236}">
                <a16:creationId xmlns:a16="http://schemas.microsoft.com/office/drawing/2014/main" id="{BE68007A-0C92-4433-9CBF-BDC85EE9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228853"/>
            <a:ext cx="1619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E62F3-82FE-41F6-8D29-DB48EC421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051" y="5109271"/>
            <a:ext cx="1654949" cy="1748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25058D-93C5-4276-986A-4E090E84834D}"/>
              </a:ext>
            </a:extLst>
          </p:cNvPr>
          <p:cNvSpPr txBox="1"/>
          <p:nvPr/>
        </p:nvSpPr>
        <p:spPr>
          <a:xfrm>
            <a:off x="4457700" y="6552054"/>
            <a:ext cx="3764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Images from </a:t>
            </a:r>
            <a:r>
              <a:rPr lang="en-AU" sz="1200" dirty="0" err="1"/>
              <a:t>Pixabay</a:t>
            </a:r>
            <a:r>
              <a:rPr lang="en-AU" sz="1200" dirty="0"/>
              <a:t>, public domain, no attribution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4522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A45C-5F78-4A3A-A0D4-FEEC8679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“Show Me the Money [does this work?]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59E533-92F9-4A20-9BEE-E8E598F93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080" y="727755"/>
            <a:ext cx="2926080" cy="19507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359BF3-0682-44AD-8888-E7363F2F62C9}"/>
              </a:ext>
            </a:extLst>
          </p:cNvPr>
          <p:cNvSpPr txBox="1"/>
          <p:nvPr/>
        </p:nvSpPr>
        <p:spPr>
          <a:xfrm>
            <a:off x="5345342" y="516996"/>
            <a:ext cx="63557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Negative findings often stay in lab notebooks, unpublished, as lack of value is seen and some journals don’t want these papers. NOTE: </a:t>
            </a:r>
            <a:r>
              <a:rPr lang="en-AU" sz="2000" i="1" dirty="0"/>
              <a:t>Lancet, JAMA</a:t>
            </a:r>
            <a:r>
              <a:rPr lang="en-AU" sz="2000" dirty="0"/>
              <a:t>, and </a:t>
            </a:r>
            <a:r>
              <a:rPr lang="en-AU" sz="2000" i="1" dirty="0"/>
              <a:t>NEJM</a:t>
            </a:r>
            <a:r>
              <a:rPr lang="en-AU" sz="2000" dirty="0"/>
              <a:t> increased their publishing of negative studies from 10% to 22% (from 1988 to 2008) </a:t>
            </a:r>
            <a:r>
              <a:rPr lang="en-AU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https://www.ncbi.nlm.nih.gov/pubmed/28107475</a:t>
            </a:r>
            <a:r>
              <a:rPr lang="en-AU" sz="1200" dirty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i="1" dirty="0" err="1"/>
              <a:t>PLoS</a:t>
            </a:r>
            <a:r>
              <a:rPr lang="en-AU" sz="2000" i="1" dirty="0"/>
              <a:t> ONE </a:t>
            </a:r>
            <a:r>
              <a:rPr lang="en-AU" sz="2000" dirty="0"/>
              <a:t>and</a:t>
            </a:r>
            <a:r>
              <a:rPr lang="en-AU" sz="2000" i="1" dirty="0"/>
              <a:t> Neurology® </a:t>
            </a:r>
            <a:r>
              <a:rPr lang="en-AU" sz="2000" dirty="0"/>
              <a:t>journals</a:t>
            </a:r>
            <a:r>
              <a:rPr lang="en-AU" sz="2000" i="1" dirty="0"/>
              <a:t> </a:t>
            </a:r>
            <a:r>
              <a:rPr lang="en-AU" sz="2000" dirty="0"/>
              <a:t>want negative results! Neg papers reduce bias due to the prevalence of pos papers.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A negative paper is still a publication!</a:t>
            </a:r>
            <a:endParaRPr lang="en-GB" sz="2000" dirty="0"/>
          </a:p>
        </p:txBody>
      </p:sp>
      <p:pic>
        <p:nvPicPr>
          <p:cNvPr id="2050" name="Picture 2" descr="Image result for plos one">
            <a:extLst>
              <a:ext uri="{FF2B5EF4-FFF2-40B4-BE49-F238E27FC236}">
                <a16:creationId xmlns:a16="http://schemas.microsoft.com/office/drawing/2014/main" id="{56C15A6E-D572-42B8-96B7-F714F8E0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92" y="4296678"/>
            <a:ext cx="2548443" cy="101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73AEFA-B224-47E5-8ECA-41FA84AFD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214" y="4581043"/>
            <a:ext cx="3137832" cy="45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1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A45C-5F78-4A3A-A0D4-FEEC8679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“Show Me the Money [does this work?]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59E533-92F9-4A20-9BEE-E8E598F93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080" y="727755"/>
            <a:ext cx="2926080" cy="19507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359BF3-0682-44AD-8888-E7363F2F62C9}"/>
              </a:ext>
            </a:extLst>
          </p:cNvPr>
          <p:cNvSpPr txBox="1"/>
          <p:nvPr/>
        </p:nvSpPr>
        <p:spPr>
          <a:xfrm>
            <a:off x="5549791" y="1407263"/>
            <a:ext cx="63557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Good Documentation Practices (a form of quality) facilitate good communication among researchers internally and externally. </a:t>
            </a:r>
            <a:r>
              <a:rPr lang="en-AU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https://www.ncbi.nlm.nih.gov/pubmed/24523303</a:t>
            </a:r>
            <a:endParaRPr lang="en-AU" sz="2800" dirty="0">
              <a:solidFill>
                <a:srgbClr val="0070C0"/>
              </a:solidFill>
            </a:endParaRPr>
          </a:p>
          <a:p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High quality research fosters the ethical principle of resource stewardship [less waste of time and materials, for example]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8390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19D765-16D3-46A9-B663-7BF4DDF49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"/>
          <a:stretch/>
        </p:blipFill>
        <p:spPr>
          <a:xfrm>
            <a:off x="1685109" y="469584"/>
            <a:ext cx="9012303" cy="58659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32B3F2-E020-436E-B2E2-8D8C891B9A9C}"/>
              </a:ext>
            </a:extLst>
          </p:cNvPr>
          <p:cNvSpPr/>
          <p:nvPr/>
        </p:nvSpPr>
        <p:spPr>
          <a:xfrm>
            <a:off x="5373187" y="6150820"/>
            <a:ext cx="6657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https://www.ncbi.nlm.nih.gov/pmc/articles/PMC6135363/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6639AF-0619-48CC-A098-0CF183A08B06}"/>
              </a:ext>
            </a:extLst>
          </p:cNvPr>
          <p:cNvSpPr/>
          <p:nvPr/>
        </p:nvSpPr>
        <p:spPr>
          <a:xfrm>
            <a:off x="1580605" y="2429691"/>
            <a:ext cx="2181497" cy="4833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D11ABB-546C-4DA0-81DF-1BF71521C342}"/>
              </a:ext>
            </a:extLst>
          </p:cNvPr>
          <p:cNvCxnSpPr/>
          <p:nvPr/>
        </p:nvCxnSpPr>
        <p:spPr>
          <a:xfrm>
            <a:off x="7860484" y="2913017"/>
            <a:ext cx="151001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48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2B65FE-5B4D-4015-B1D1-A2DEA84CD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413679"/>
            <a:ext cx="8595360" cy="58241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C1E891-E020-4D9C-ABBC-2AF692E36E24}"/>
              </a:ext>
            </a:extLst>
          </p:cNvPr>
          <p:cNvSpPr/>
          <p:nvPr/>
        </p:nvSpPr>
        <p:spPr>
          <a:xfrm>
            <a:off x="5429793" y="5677746"/>
            <a:ext cx="6500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https://www.researchgate.net/publication/260170106_Implementation_of_quality_management_in_early_stages_of_research_and_development_projects_at_a_university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23B5E39E-814B-4EE9-A61A-83DC901CDB88}"/>
              </a:ext>
            </a:extLst>
          </p:cNvPr>
          <p:cNvSpPr/>
          <p:nvPr/>
        </p:nvSpPr>
        <p:spPr>
          <a:xfrm>
            <a:off x="8833607" y="1216404"/>
            <a:ext cx="645952" cy="67950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A6BA6-C7E6-4261-BB1C-9F262A7574DD}"/>
              </a:ext>
            </a:extLst>
          </p:cNvPr>
          <p:cNvSpPr txBox="1"/>
          <p:nvPr/>
        </p:nvSpPr>
        <p:spPr>
          <a:xfrm>
            <a:off x="9479559" y="1094493"/>
            <a:ext cx="2455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Improved technology</a:t>
            </a:r>
          </a:p>
          <a:p>
            <a:r>
              <a:rPr lang="en-AU" dirty="0">
                <a:solidFill>
                  <a:srgbClr val="FF0000"/>
                </a:solidFill>
              </a:rPr>
              <a:t>transfer from univ to </a:t>
            </a:r>
          </a:p>
          <a:p>
            <a:r>
              <a:rPr lang="en-AU" dirty="0">
                <a:solidFill>
                  <a:srgbClr val="FF0000"/>
                </a:solidFill>
              </a:rPr>
              <a:t>ventures/industry!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84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CDA1A9-908F-44FF-BC83-1A899E226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303672"/>
            <a:ext cx="8693282" cy="6250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4D3B9F-6A8F-463F-A2D6-599329132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584200"/>
            <a:ext cx="31496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E46C2-5B95-4314-8A7B-17D46657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The Research Landscape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4E8FA-9A1A-49BD-A596-B15BC1744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699214"/>
          </a:xfrm>
        </p:spPr>
        <p:txBody>
          <a:bodyPr>
            <a:normAutofit fontScale="92500" lnSpcReduction="10000"/>
          </a:bodyPr>
          <a:lstStyle/>
          <a:p>
            <a:r>
              <a:rPr lang="en-AU" sz="3200" dirty="0"/>
              <a:t>Finite resources</a:t>
            </a:r>
          </a:p>
          <a:p>
            <a:r>
              <a:rPr lang="en-AU" sz="3200" dirty="0"/>
              <a:t>Time pressure</a:t>
            </a:r>
          </a:p>
          <a:p>
            <a:r>
              <a:rPr lang="en-AU" sz="3200" dirty="0"/>
              <a:t>Competition</a:t>
            </a:r>
          </a:p>
          <a:p>
            <a:r>
              <a:rPr lang="en-AU" sz="3200" dirty="0"/>
              <a:t>Regulations, laws, codes</a:t>
            </a:r>
          </a:p>
          <a:p>
            <a:r>
              <a:rPr lang="en-AU" sz="3200" dirty="0"/>
              <a:t>Policies</a:t>
            </a:r>
          </a:p>
          <a:p>
            <a:r>
              <a:rPr lang="en-AU" sz="3200" dirty="0"/>
              <a:t>Contracts</a:t>
            </a:r>
          </a:p>
          <a:p>
            <a:r>
              <a:rPr lang="en-AU" sz="3200" dirty="0"/>
              <a:t>Human behavior/personalities</a:t>
            </a:r>
          </a:p>
          <a:p>
            <a:r>
              <a:rPr lang="en-AU" sz="3200" dirty="0"/>
              <a:t>Drive for success, promotion, recognition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21BFB-02CD-4B7C-ABEA-01FB2FF23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10" y="660400"/>
            <a:ext cx="3259620" cy="21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4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C5069-8F32-4802-AB63-8B0AF87F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Concerns, Fears, Resistance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732E1-B860-43CE-B17C-61AD192E9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200" dirty="0"/>
              <a:t>GSP/GLP, quality management, research ethics: </a:t>
            </a:r>
          </a:p>
          <a:p>
            <a:r>
              <a:rPr lang="en-AU" sz="3200" dirty="0"/>
              <a:t>slow research</a:t>
            </a:r>
          </a:p>
          <a:p>
            <a:r>
              <a:rPr lang="en-AU" sz="3200" dirty="0"/>
              <a:t>add cost</a:t>
            </a:r>
          </a:p>
          <a:p>
            <a:r>
              <a:rPr lang="en-AU" sz="3200" dirty="0"/>
              <a:t>impede creativity</a:t>
            </a:r>
          </a:p>
          <a:p>
            <a:r>
              <a:rPr lang="en-AU" sz="3200" dirty="0"/>
              <a:t>there are few, if any, benefits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48B8EB-FB66-4F8D-9F31-59485717D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20" y="241300"/>
            <a:ext cx="4191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C8606-0A61-4DB7-A19A-D40809A03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STIPULATION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4722-A7DD-47D9-92DA-D5150F45D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Adding more documents, policies, procedures, forms, and lectures does NOT AUTOMATICALLY add quality</a:t>
            </a:r>
          </a:p>
          <a:p>
            <a:pPr marL="0" indent="0">
              <a:buNone/>
            </a:pPr>
            <a:endParaRPr lang="en-AU" sz="2800" dirty="0"/>
          </a:p>
          <a:p>
            <a:r>
              <a:rPr lang="en-AU" sz="2800" dirty="0"/>
              <a:t>Be prudent about what is added; make sure it has a purpose, it is best practice, it adds value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175C8E-932C-4922-B586-9488F3CEC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05"/>
          <a:stretch/>
        </p:blipFill>
        <p:spPr>
          <a:xfrm>
            <a:off x="791680" y="574040"/>
            <a:ext cx="3691420" cy="25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3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9B52E6-42BB-4940-A929-2138760BD7A2}"/>
              </a:ext>
            </a:extLst>
          </p:cNvPr>
          <p:cNvSpPr txBox="1"/>
          <p:nvPr/>
        </p:nvSpPr>
        <p:spPr>
          <a:xfrm>
            <a:off x="3293982" y="368300"/>
            <a:ext cx="5604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/>
              <a:t>Adding Value in Research</a:t>
            </a:r>
            <a:endParaRPr lang="en-GB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FF287-5AD7-4D74-A8FC-3AC2DF591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25" y="1649412"/>
            <a:ext cx="10900747" cy="39258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22DC5-F1AC-4863-A2BB-7FDCCCCF6F0D}"/>
              </a:ext>
            </a:extLst>
          </p:cNvPr>
          <p:cNvSpPr/>
          <p:nvPr/>
        </p:nvSpPr>
        <p:spPr>
          <a:xfrm>
            <a:off x="182482" y="6489700"/>
            <a:ext cx="10193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https://www.nihr.ac.uk/about-us/our-purpose/principles/adding-value-in-research.htm</a:t>
            </a:r>
            <a:r>
              <a:rPr lang="en-GB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8E8FA-F04B-438D-B7F2-C64342DB9C93}"/>
              </a:ext>
            </a:extLst>
          </p:cNvPr>
          <p:cNvSpPr/>
          <p:nvPr/>
        </p:nvSpPr>
        <p:spPr>
          <a:xfrm>
            <a:off x="182482" y="6025415"/>
            <a:ext cx="10093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Chalmers &amp; </a:t>
            </a:r>
            <a:r>
              <a:rPr lang="en-GB" dirty="0" err="1"/>
              <a:t>Glasziu</a:t>
            </a:r>
            <a:r>
              <a:rPr lang="en-GB" dirty="0"/>
              <a:t>. </a:t>
            </a:r>
            <a:r>
              <a:rPr lang="en-GB" i="1" dirty="0"/>
              <a:t>Lancet</a:t>
            </a:r>
            <a:r>
              <a:rPr lang="en-GB" dirty="0"/>
              <a:t> 2009;374:P86-P89 </a:t>
            </a:r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https://doi.org/10.1016/S0140-6736(09)60329-9</a:t>
            </a:r>
            <a:r>
              <a:rPr lang="en-GB" dirty="0"/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D40E4D1-ED36-4142-994D-1BA98A87F335}"/>
              </a:ext>
            </a:extLst>
          </p:cNvPr>
          <p:cNvSpPr/>
          <p:nvPr/>
        </p:nvSpPr>
        <p:spPr>
          <a:xfrm>
            <a:off x="2844800" y="1649412"/>
            <a:ext cx="4267200" cy="35591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76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ADA738-C9DC-4A5C-A97C-9C38449F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FE3200-8840-40C5-AC59-0F589E5D3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857653" cy="5248622"/>
          </a:xfrm>
        </p:spPr>
        <p:txBody>
          <a:bodyPr>
            <a:noAutofit/>
          </a:bodyPr>
          <a:lstStyle/>
          <a:p>
            <a:r>
              <a:rPr lang="en-AU" sz="2800" dirty="0"/>
              <a:t>What is the existing knowledge? Perform a robust lit search</a:t>
            </a:r>
          </a:p>
          <a:p>
            <a:r>
              <a:rPr lang="en-AU" sz="2800" dirty="0"/>
              <a:t>Build on existing knowledge using robust methods in a detailed protocol</a:t>
            </a:r>
          </a:p>
          <a:p>
            <a:r>
              <a:rPr lang="en-AU" sz="2800" dirty="0"/>
              <a:t>Ensure the methods chosen </a:t>
            </a:r>
            <a:r>
              <a:rPr lang="en-AU" sz="2800" u="sng" dirty="0"/>
              <a:t>align with </a:t>
            </a:r>
            <a:r>
              <a:rPr lang="en-AU" sz="2800" dirty="0"/>
              <a:t>the research question</a:t>
            </a:r>
          </a:p>
          <a:p>
            <a:r>
              <a:rPr lang="en-AU" sz="2800" dirty="0"/>
              <a:t>Keep legible/readable, findable, secure records</a:t>
            </a:r>
          </a:p>
          <a:p>
            <a:r>
              <a:rPr lang="en-AU" sz="2800" dirty="0"/>
              <a:t>Maintain a balance of enthusiasm and neutrality (this can help you find positivity in negative results)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30F307-AC6E-413C-B83C-72D698A5F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86"/>
          <a:stretch/>
        </p:blipFill>
        <p:spPr>
          <a:xfrm>
            <a:off x="717550" y="393357"/>
            <a:ext cx="4070350" cy="607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4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295860-6626-4080-935E-F9243C17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9BDE78-6BE7-47E2-B171-4DE4D4C0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2295614"/>
          </a:xfrm>
        </p:spPr>
        <p:txBody>
          <a:bodyPr>
            <a:noAutofit/>
          </a:bodyPr>
          <a:lstStyle/>
          <a:p>
            <a:r>
              <a:rPr lang="en-AU" sz="2400" dirty="0"/>
              <a:t>Ethics and the law are not the same thing and we should not need the law to tell us to ‘act right’ [moral </a:t>
            </a:r>
            <a:r>
              <a:rPr lang="en-AU" sz="2400" dirty="0" err="1"/>
              <a:t>fiber</a:t>
            </a:r>
            <a:r>
              <a:rPr lang="en-AU" sz="2400" dirty="0"/>
              <a:t>]</a:t>
            </a:r>
          </a:p>
          <a:p>
            <a:r>
              <a:rPr lang="en-AU" sz="2400" dirty="0"/>
              <a:t>Research ethics education can heighten your awareness so you </a:t>
            </a:r>
            <a:r>
              <a:rPr lang="en-AU" sz="2400" i="1" dirty="0"/>
              <a:t>avoid</a:t>
            </a:r>
            <a:r>
              <a:rPr lang="en-AU" sz="2400" dirty="0"/>
              <a:t> time-consuming and costly mistakes</a:t>
            </a:r>
          </a:p>
          <a:p>
            <a:r>
              <a:rPr lang="en-US" sz="2400" dirty="0"/>
              <a:t>Don’t view policies and regulations as a whip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7DA4D-80C7-469A-A2D2-B021B5E76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90"/>
          <a:stretch/>
        </p:blipFill>
        <p:spPr>
          <a:xfrm>
            <a:off x="795337" y="381000"/>
            <a:ext cx="3878263" cy="5645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1D9910-1BE0-4C9D-BDBF-F223BFC00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0" y="3561078"/>
            <a:ext cx="2367916" cy="3157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50E25B-C702-4F8D-8633-AD1B1C058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291" y="3429000"/>
            <a:ext cx="36957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19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295860-6626-4080-935E-F9243C17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9BDE78-6BE7-47E2-B171-4DE4D4C0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2339861"/>
            <a:ext cx="6281873" cy="2295614"/>
          </a:xfrm>
        </p:spPr>
        <p:txBody>
          <a:bodyPr>
            <a:noAutofit/>
          </a:bodyPr>
          <a:lstStyle/>
          <a:p>
            <a:r>
              <a:rPr lang="en-AU" sz="2400" dirty="0"/>
              <a:t>LCSB-LARI Coaches assist researchers to understand regulations, policies; and to find and remove roadblocks that prevent quality, meaningful research.</a:t>
            </a:r>
          </a:p>
          <a:p>
            <a:r>
              <a:rPr lang="en-AU" sz="2400" dirty="0"/>
              <a:t>Who are your Coaches?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Learn more about Coaches at </a:t>
            </a:r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https://lari.lu/lari-services/lari-peer-coaching/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7DA4D-80C7-469A-A2D2-B021B5E76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90"/>
          <a:stretch/>
        </p:blipFill>
        <p:spPr>
          <a:xfrm>
            <a:off x="795337" y="381000"/>
            <a:ext cx="3878263" cy="5645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4E57AD-5AAE-4FE4-B81C-DD99B7D51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358" y="3041917"/>
            <a:ext cx="1714500" cy="1143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23E6DF-6AAE-4043-95C1-099160D72019}"/>
              </a:ext>
            </a:extLst>
          </p:cNvPr>
          <p:cNvSpPr/>
          <p:nvPr/>
        </p:nvSpPr>
        <p:spPr>
          <a:xfrm>
            <a:off x="5358358" y="4325129"/>
            <a:ext cx="2464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Maria Lorena </a:t>
            </a:r>
          </a:p>
          <a:p>
            <a:r>
              <a:rPr lang="en-GB" b="1" dirty="0"/>
              <a:t>Cordero Maldonado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FF427-5802-4C7A-B64A-6EC67B5FE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26"/>
          <a:stretch/>
        </p:blipFill>
        <p:spPr>
          <a:xfrm>
            <a:off x="8507252" y="3054040"/>
            <a:ext cx="1446644" cy="12710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47F212-5A0D-41FF-BDD8-E3AC5AE43D7E}"/>
              </a:ext>
            </a:extLst>
          </p:cNvPr>
          <p:cNvSpPr/>
          <p:nvPr/>
        </p:nvSpPr>
        <p:spPr>
          <a:xfrm>
            <a:off x="8287367" y="4463628"/>
            <a:ext cx="1886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Nathalie </a:t>
            </a:r>
            <a:r>
              <a:rPr lang="en-GB" b="1" dirty="0" err="1"/>
              <a:t>Feltes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8067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A45C-5F78-4A3A-A0D4-FEEC8679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“Show Me the Money [does this work?]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59E533-92F9-4A20-9BEE-E8E598F93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080" y="727755"/>
            <a:ext cx="2926080" cy="19507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359BF3-0682-44AD-8888-E7363F2F62C9}"/>
              </a:ext>
            </a:extLst>
          </p:cNvPr>
          <p:cNvSpPr txBox="1"/>
          <p:nvPr/>
        </p:nvSpPr>
        <p:spPr>
          <a:xfrm>
            <a:off x="5252457" y="1517152"/>
            <a:ext cx="635574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The research Coach model is borrowed from industry [Philips Research] where I have seen it work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 improve the quality of </a:t>
            </a:r>
            <a:r>
              <a:rPr lang="en-AU" sz="2800"/>
              <a:t>human, animal, &amp; data protocols </a:t>
            </a:r>
            <a:r>
              <a:rPr lang="en-AU" sz="2800" dirty="0"/>
              <a:t>submitted to ethics committees;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↑speed of int &amp; </a:t>
            </a:r>
            <a:r>
              <a:rPr lang="en-AU" sz="2800" dirty="0" err="1"/>
              <a:t>ext</a:t>
            </a:r>
            <a:r>
              <a:rPr lang="en-AU" sz="2800" dirty="0"/>
              <a:t> approvals;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 improve use of resources (research not needed not performed).</a:t>
            </a:r>
          </a:p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9A163C-32AF-4772-9E2A-939E5B995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755" y="433093"/>
            <a:ext cx="1175506" cy="11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2129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219</TotalTime>
  <Words>635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 Light</vt:lpstr>
      <vt:lpstr>Rockwell</vt:lpstr>
      <vt:lpstr>Wingdings</vt:lpstr>
      <vt:lpstr>Atlas</vt:lpstr>
      <vt:lpstr>How can Quality Improve your Research?</vt:lpstr>
      <vt:lpstr>The Research Landscape</vt:lpstr>
      <vt:lpstr>Concerns, Fears, Resistance</vt:lpstr>
      <vt:lpstr>STIPULATION</vt:lpstr>
      <vt:lpstr>PowerPoint Presentation</vt:lpstr>
      <vt:lpstr>PowerPoint Presentation</vt:lpstr>
      <vt:lpstr>PowerPoint Presentation</vt:lpstr>
      <vt:lpstr>PowerPoint Presentation</vt:lpstr>
      <vt:lpstr>“Show Me the Money [does this work?]</vt:lpstr>
      <vt:lpstr>“Show Me the Money [does this work?]</vt:lpstr>
      <vt:lpstr>“Show Me the Money [does this work?]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GSP, Quality and the Value-Added</dc:title>
  <dc:creator>Katrina Bramstedt</dc:creator>
  <cp:lastModifiedBy>Katrina Bramstedt</cp:lastModifiedBy>
  <cp:revision>21</cp:revision>
  <dcterms:created xsi:type="dcterms:W3CDTF">2018-11-14T08:20:20Z</dcterms:created>
  <dcterms:modified xsi:type="dcterms:W3CDTF">2018-11-15T09:03:19Z</dcterms:modified>
</cp:coreProperties>
</file>