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8" r:id="rId2"/>
    <p:sldId id="419" r:id="rId3"/>
    <p:sldId id="401" r:id="rId4"/>
    <p:sldId id="398" r:id="rId5"/>
    <p:sldId id="399" r:id="rId6"/>
    <p:sldId id="409" r:id="rId7"/>
    <p:sldId id="415" r:id="rId8"/>
    <p:sldId id="426" r:id="rId9"/>
    <p:sldId id="483" r:id="rId10"/>
    <p:sldId id="431" r:id="rId11"/>
    <p:sldId id="427" r:id="rId12"/>
    <p:sldId id="430" r:id="rId13"/>
    <p:sldId id="454" r:id="rId14"/>
    <p:sldId id="453" r:id="rId15"/>
    <p:sldId id="482" r:id="rId16"/>
    <p:sldId id="457" r:id="rId17"/>
    <p:sldId id="455" r:id="rId18"/>
    <p:sldId id="371" r:id="rId19"/>
    <p:sldId id="458" r:id="rId20"/>
    <p:sldId id="403" r:id="rId21"/>
    <p:sldId id="405" r:id="rId22"/>
    <p:sldId id="411" r:id="rId23"/>
    <p:sldId id="467" r:id="rId24"/>
    <p:sldId id="434" r:id="rId25"/>
    <p:sldId id="440" r:id="rId26"/>
    <p:sldId id="436" r:id="rId27"/>
    <p:sldId id="437" r:id="rId28"/>
    <p:sldId id="438" r:id="rId29"/>
    <p:sldId id="460" r:id="rId30"/>
    <p:sldId id="478" r:id="rId31"/>
    <p:sldId id="424" r:id="rId32"/>
    <p:sldId id="423" r:id="rId33"/>
    <p:sldId id="422" r:id="rId34"/>
    <p:sldId id="402" r:id="rId35"/>
    <p:sldId id="408" r:id="rId36"/>
    <p:sldId id="425" r:id="rId37"/>
    <p:sldId id="443" r:id="rId38"/>
    <p:sldId id="445" r:id="rId39"/>
    <p:sldId id="446" r:id="rId40"/>
    <p:sldId id="452" r:id="rId41"/>
    <p:sldId id="447" r:id="rId42"/>
    <p:sldId id="448" r:id="rId43"/>
    <p:sldId id="414" r:id="rId44"/>
    <p:sldId id="418" r:id="rId45"/>
    <p:sldId id="432" r:id="rId46"/>
    <p:sldId id="459" r:id="rId47"/>
    <p:sldId id="433" r:id="rId48"/>
    <p:sldId id="461" r:id="rId49"/>
    <p:sldId id="462" r:id="rId50"/>
    <p:sldId id="463" r:id="rId51"/>
    <p:sldId id="468" r:id="rId52"/>
    <p:sldId id="465" r:id="rId53"/>
    <p:sldId id="469" r:id="rId54"/>
    <p:sldId id="470" r:id="rId55"/>
    <p:sldId id="471" r:id="rId56"/>
    <p:sldId id="472" r:id="rId57"/>
    <p:sldId id="473" r:id="rId58"/>
    <p:sldId id="474" r:id="rId59"/>
    <p:sldId id="476" r:id="rId60"/>
    <p:sldId id="479" r:id="rId61"/>
    <p:sldId id="480" r:id="rId62"/>
    <p:sldId id="481" r:id="rId63"/>
    <p:sldId id="320" r:id="rId64"/>
    <p:sldId id="477" r:id="rId6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CHARLOTTE DANHIEZ" initials="AD" lastIdx="6" clrIdx="0">
    <p:extLst>
      <p:ext uri="{19B8F6BF-5375-455C-9EA6-DF929625EA0E}">
        <p15:presenceInfo xmlns:p15="http://schemas.microsoft.com/office/powerpoint/2012/main" userId="S::anne-charlotte.danhiez@univ-reims.fr::f16e6e40-5933-40b3-819d-1493b2bcd6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8A3"/>
    <a:srgbClr val="990033"/>
    <a:srgbClr val="14BFCA"/>
    <a:srgbClr val="4C4C4C"/>
    <a:srgbClr val="F2F2F2"/>
    <a:srgbClr val="000000"/>
    <a:srgbClr val="ECD034"/>
    <a:srgbClr val="4EEC34"/>
    <a:srgbClr val="346EEC"/>
    <a:srgbClr val="348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76" autoAdjust="0"/>
    <p:restoredTop sz="83578" autoAdjust="0"/>
  </p:normalViewPr>
  <p:slideViewPr>
    <p:cSldViewPr>
      <p:cViewPr varScale="1">
        <p:scale>
          <a:sx n="84" d="100"/>
          <a:sy n="84" d="100"/>
        </p:scale>
        <p:origin x="804" y="78"/>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387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167B29E4-3807-49FF-A530-059C4ABD30C3}" type="datetimeFigureOut">
              <a:rPr lang="fr-FR" smtClean="0"/>
              <a:t>02/02/2022</a:t>
            </a:fld>
            <a:endParaRPr lang="fr-FR"/>
          </a:p>
        </p:txBody>
      </p:sp>
      <p:sp>
        <p:nvSpPr>
          <p:cNvPr id="4" name="Espace réservé du pied de page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016EC9A4-7EF4-4C90-BD05-A7EA8059BA3B}" type="slidenum">
              <a:rPr lang="fr-FR" smtClean="0"/>
              <a:t>‹N°›</a:t>
            </a:fld>
            <a:endParaRPr lang="fr-FR"/>
          </a:p>
        </p:txBody>
      </p:sp>
    </p:spTree>
    <p:extLst>
      <p:ext uri="{BB962C8B-B14F-4D97-AF65-F5344CB8AC3E}">
        <p14:creationId xmlns:p14="http://schemas.microsoft.com/office/powerpoint/2010/main" val="3261510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4BADE511-B187-4225-8C37-319A329272A6}" type="datetimeFigureOut">
              <a:rPr lang="fr-FR" smtClean="0"/>
              <a:t>02/02/2022</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48F468E6-A270-41CE-ACAB-8415A69E4931}" type="slidenum">
              <a:rPr lang="fr-FR" smtClean="0"/>
              <a:t>‹N°›</a:t>
            </a:fld>
            <a:endParaRPr lang="fr-FR"/>
          </a:p>
        </p:txBody>
      </p:sp>
    </p:spTree>
    <p:extLst>
      <p:ext uri="{BB962C8B-B14F-4D97-AF65-F5344CB8AC3E}">
        <p14:creationId xmlns:p14="http://schemas.microsoft.com/office/powerpoint/2010/main" val="250636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1</a:t>
            </a:fld>
            <a:endParaRPr lang="fr-FR"/>
          </a:p>
        </p:txBody>
      </p:sp>
    </p:spTree>
    <p:extLst>
      <p:ext uri="{BB962C8B-B14F-4D97-AF65-F5344CB8AC3E}">
        <p14:creationId xmlns:p14="http://schemas.microsoft.com/office/powerpoint/2010/main" val="167524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Même des sites sur lesquels on peut aller chercher de l’information participent à ce brouillage de l’information (qu’est-ce qui est de l’information / qu’est-ce qui n’en est pas ?).</a:t>
            </a:r>
          </a:p>
          <a:p>
            <a:r>
              <a:rPr lang="fr-FR" dirty="0"/>
              <a:t>ex. de Wikipédia (sur lequel on peut aller chercher des informations, ex. de site collaboratif du Web 2.0, mais attention à la fiabilité de l’information : qui écrit ? Grandes différences de qualité selon les articles) : Wikipédia inclut dans des articles qui citent parfois les spécialistes et experts de tel ou tel sujet une section « controverse », comme si la controverse, créée potentiellement par n’importe qui en tant qu’amateur, était sur le même plan que l’avis éclairé du ou de la spécialiste du sujet.</a:t>
            </a:r>
          </a:p>
          <a:p>
            <a:r>
              <a:rPr lang="fr-FR" dirty="0"/>
              <a:t>De même, Wikipédia, mais des émissions TV aussi, présentent des sources secondaires, avec traitement subjectif de journalistes, sur le même plan que des sources primaires avec des informations brutes (expliquer sources primaires / sources secondaires) : confusion entre l’objectif et le subjectif.</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10</a:t>
            </a:fld>
            <a:endParaRPr lang="fr-FR"/>
          </a:p>
        </p:txBody>
      </p:sp>
    </p:spTree>
    <p:extLst>
      <p:ext uri="{BB962C8B-B14F-4D97-AF65-F5344CB8AC3E}">
        <p14:creationId xmlns:p14="http://schemas.microsoft.com/office/powerpoint/2010/main" val="221664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désinformation n’était pas nouvelle, mais elle prend de nouvelles formes avec le passage du Web 1.0 (les internautes recevaient le contenu des sites Web) au Web 2.0 (dans les années 2000, Web participatif et collaboratif, puis apparition des RS). [On parle maintenant de Web 3.0 ou Web sémantique (depuis environ 2010 ; donner du sens aux données, utilisateurs mobiles sur plusieurs supports), voire de Web 4.0 ou Web intelligent.]</a:t>
            </a:r>
          </a:p>
          <a:p>
            <a:r>
              <a:rPr lang="fr-FR" dirty="0"/>
              <a:t>Lire la citation de D. Frau-</a:t>
            </a:r>
            <a:r>
              <a:rPr lang="fr-FR" dirty="0" err="1"/>
              <a:t>Meigs</a:t>
            </a:r>
            <a:r>
              <a:rPr lang="fr-FR" dirty="0"/>
              <a:t>, qui fait référence aux opinions journalistiques et politiques qui prévalaient. RS = libération de la parole, tout le monde peut parler quasiment à niveau égal, mais cela a des conséquences sur les informations (en nombre et en qualité)</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11</a:t>
            </a:fld>
            <a:endParaRPr lang="fr-FR"/>
          </a:p>
        </p:txBody>
      </p:sp>
    </p:spTree>
    <p:extLst>
      <p:ext uri="{BB962C8B-B14F-4D97-AF65-F5344CB8AC3E}">
        <p14:creationId xmlns:p14="http://schemas.microsoft.com/office/powerpoint/2010/main" val="2760646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Avec le développement du Web 2.0, </a:t>
            </a:r>
            <a:r>
              <a:rPr lang="fr-FR" dirty="0" err="1"/>
              <a:t>chacun.e</a:t>
            </a:r>
            <a:r>
              <a:rPr lang="fr-FR" dirty="0"/>
              <a:t> participe et produit du contenu (par ex. des mêmes).</a:t>
            </a:r>
          </a:p>
          <a:p>
            <a:r>
              <a:rPr lang="fr-FR" dirty="0"/>
              <a:t>Dans le même temps, cela brouille les frontières entre information et fiction (tout est sur le même plan, a la même forme… : confusion) : on ne s’attache plus tant à la vérité qu’à un sentiment d’authenticité (est-ce que ça a l’air vrai ? -&gt; par ex., illusion plus ou moins voulue par des influenceurs).</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12</a:t>
            </a:fld>
            <a:endParaRPr lang="fr-FR"/>
          </a:p>
        </p:txBody>
      </p:sp>
    </p:spTree>
    <p:extLst>
      <p:ext uri="{BB962C8B-B14F-4D97-AF65-F5344CB8AC3E}">
        <p14:creationId xmlns:p14="http://schemas.microsoft.com/office/powerpoint/2010/main" val="409794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raison est liée au type de </a:t>
            </a:r>
            <a:r>
              <a:rPr lang="fr-FR" i="1" dirty="0"/>
              <a:t>fake news</a:t>
            </a:r>
            <a:r>
              <a:rPr lang="fr-FR" i="0" dirty="0"/>
              <a:t> (ce qu’on verra un peu plus tard).</a:t>
            </a:r>
            <a:endParaRPr lang="fr-FR" dirty="0"/>
          </a:p>
          <a:p>
            <a:r>
              <a:rPr lang="fr-FR" dirty="0"/>
              <a:t>Les fausses nouvelles avaient déjà un intérêt financier, par ex. au XIXe siècle : canulars littéraires comme d’Edgar Allan Poe (publié dans un journal, donc l’auteur était payé).</a:t>
            </a:r>
          </a:p>
          <a:p>
            <a:r>
              <a:rPr lang="fr-FR" dirty="0"/>
              <a:t>On note surtout une évolution des proportions : les </a:t>
            </a:r>
            <a:r>
              <a:rPr lang="fr-FR" i="1" dirty="0"/>
              <a:t>fake news</a:t>
            </a:r>
            <a:r>
              <a:rPr lang="fr-FR" i="0" dirty="0"/>
              <a:t> sont partagées en très grand nombre et génèrent un rendement financier beaucoup plus important.</a:t>
            </a:r>
          </a:p>
          <a:p>
            <a:r>
              <a:rPr lang="fr-FR" i="0" dirty="0"/>
              <a:t>ex. des fermes à contenus à Saint-Pétersbourg et en Macédoine du Nord en 2016, pendant les élections américaines, capables de créer des propos sulfureux sur l’immigration, la « race » ou le port d’armes : influence politique + générait beaucoup de trafic et donc de revenus publicitaires</a:t>
            </a:r>
          </a:p>
          <a:p>
            <a:r>
              <a:rPr lang="fr-FR" i="0" dirty="0"/>
              <a:t>(article sur les fermes à contenus : https://www.lemonde.fr/pixels/article/2020/10/15/presidentielle-americaine-une-campagne-d-influence-similaire-a-celle-de-2016-est-elle-encore-possible_6056151_4408996.html)</a:t>
            </a:r>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13</a:t>
            </a:fld>
            <a:endParaRPr lang="fr-FR"/>
          </a:p>
        </p:txBody>
      </p:sp>
    </p:spTree>
    <p:extLst>
      <p:ext uri="{BB962C8B-B14F-4D97-AF65-F5344CB8AC3E}">
        <p14:creationId xmlns:p14="http://schemas.microsoft.com/office/powerpoint/2010/main" val="244106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Algorithme de Google : mécanismes de </a:t>
            </a:r>
            <a:r>
              <a:rPr lang="fr-FR" sz="1200" b="0" i="1" dirty="0" err="1"/>
              <a:t>ranking</a:t>
            </a:r>
            <a:r>
              <a:rPr lang="fr-FR" sz="1200" b="0" dirty="0"/>
              <a:t> et engagement</a:t>
            </a:r>
          </a:p>
          <a:p>
            <a:r>
              <a:rPr lang="fr-FR" dirty="0"/>
              <a:t>Quand on fait une recherche sur un moteur de recherche (par ex. Google, Yahoo, Bing, </a:t>
            </a:r>
            <a:r>
              <a:rPr lang="fr-FR" dirty="0" err="1"/>
              <a:t>Qwant</a:t>
            </a:r>
            <a:r>
              <a:rPr lang="fr-FR" dirty="0"/>
              <a:t>, etc.), l’ordre des résultats dépend de plusieurs critères (plus ou moins connus), par ex. le nombre de fois où l’expression cherchée apparaît sur la page (pas toujours un critère de pertinence) et l’engagement (plus il y a eu de clics sur une page et d’engagement (partages, likes), plus elle sera haute dans les résultats).</a:t>
            </a:r>
          </a:p>
          <a:p>
            <a:r>
              <a:rPr lang="fr-FR" dirty="0"/>
              <a:t>Chaque clic sur la page générant un revenu publicitaire, les titres </a:t>
            </a:r>
            <a:r>
              <a:rPr lang="fr-FR" i="1" dirty="0" err="1"/>
              <a:t>clickbait</a:t>
            </a:r>
            <a:r>
              <a:rPr lang="fr-FR" i="0" dirty="0"/>
              <a:t>/pièges à clic génèrent davantage de revenus (cercle vicieux).</a:t>
            </a:r>
          </a:p>
          <a:p>
            <a:r>
              <a:rPr lang="fr-FR" i="0" dirty="0"/>
              <a:t>L’algorithme est un cercle vicieux : plus vous cherchez des informations sur tel sujet, ou regardez de vidéos sur tels sujets, plus Google et YT vont vous proposer de sites ou vidéos sur ce sujet, renforçant artificiellement vos convictions de départ.</a:t>
            </a:r>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14</a:t>
            </a:fld>
            <a:endParaRPr lang="fr-FR"/>
          </a:p>
        </p:txBody>
      </p:sp>
    </p:spTree>
    <p:extLst>
      <p:ext uri="{BB962C8B-B14F-4D97-AF65-F5344CB8AC3E}">
        <p14:creationId xmlns:p14="http://schemas.microsoft.com/office/powerpoint/2010/main" val="3474049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Toute puissance des GAFAM, avec Google comme source privilégiée d’information.</a:t>
            </a:r>
          </a:p>
          <a:p>
            <a:r>
              <a:rPr lang="fr-FR" i="0" dirty="0"/>
              <a:t>Mais l’algorithme est un cercle vicieux : plus vous cherchez des informations sur tel sujet, ou regardez de vidéos sur tels sujets, plus Google et YT vont vous proposer de sites ou vidéos sur ce sujet, renforçant artificiellement vos convictions de départ.</a:t>
            </a:r>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15</a:t>
            </a:fld>
            <a:endParaRPr lang="fr-FR"/>
          </a:p>
        </p:txBody>
      </p:sp>
    </p:spTree>
    <p:extLst>
      <p:ext uri="{BB962C8B-B14F-4D97-AF65-F5344CB8AC3E}">
        <p14:creationId xmlns:p14="http://schemas.microsoft.com/office/powerpoint/2010/main" val="9410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être encore plus efficaces et maximiser les profits, les mécanismes de diffusion sont parfois automatiques.</a:t>
            </a:r>
          </a:p>
          <a:p>
            <a:r>
              <a:rPr lang="fr-FR" i="1" dirty="0"/>
              <a:t>Bots</a:t>
            </a:r>
            <a:r>
              <a:rPr lang="fr-FR" dirty="0"/>
              <a:t> : IA pour diffuser des messages ou de la propagande -&gt; selon Twitter, en 2018 5 à 8% des comptes Twitter étaient des </a:t>
            </a:r>
            <a:r>
              <a:rPr lang="fr-FR" i="1" dirty="0"/>
              <a:t>bots</a:t>
            </a:r>
            <a:r>
              <a:rPr lang="fr-FR" i="0" dirty="0"/>
              <a:t> (chiffres qu’on peut supposer en-dessous de la réalité)</a:t>
            </a:r>
            <a:endParaRPr lang="fr-FR" dirty="0"/>
          </a:p>
          <a:p>
            <a:r>
              <a:rPr lang="fr-FR" dirty="0"/>
              <a:t>Foule de synthèse : via des algorithmes, faux avis et commentaires sur des sites collaboratifs, comme Amazon, TripAdvisor, etc.</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16</a:t>
            </a:fld>
            <a:endParaRPr lang="fr-FR"/>
          </a:p>
        </p:txBody>
      </p:sp>
    </p:spTree>
    <p:extLst>
      <p:ext uri="{BB962C8B-B14F-4D97-AF65-F5344CB8AC3E}">
        <p14:creationId xmlns:p14="http://schemas.microsoft.com/office/powerpoint/2010/main" val="1116633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fois qu’une </a:t>
            </a:r>
            <a:r>
              <a:rPr lang="fr-FR" i="1" dirty="0"/>
              <a:t>fake news</a:t>
            </a:r>
            <a:r>
              <a:rPr lang="fr-FR" i="0" dirty="0"/>
              <a:t> apparaît, elle se diffuse tellement rapidement qu’il devient difficile, pour ne pas dire impossible, d’arrêter sa propagation, même une fois qu’on se rend compte que c’était de la désinformation.</a:t>
            </a:r>
          </a:p>
          <a:p>
            <a:r>
              <a:rPr lang="fr-FR" i="0" dirty="0"/>
              <a:t>Les sites de désinformation disparaissent et réapparaissent à une autre adresse, rendant toute suppression et législation difficiles.</a:t>
            </a:r>
          </a:p>
          <a:p>
            <a:r>
              <a:rPr lang="fr-FR" i="0" dirty="0"/>
              <a:t>Finalement, que faire ?!</a:t>
            </a:r>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17</a:t>
            </a:fld>
            <a:endParaRPr lang="fr-FR"/>
          </a:p>
        </p:txBody>
      </p:sp>
    </p:spTree>
    <p:extLst>
      <p:ext uri="{BB962C8B-B14F-4D97-AF65-F5344CB8AC3E}">
        <p14:creationId xmlns:p14="http://schemas.microsoft.com/office/powerpoint/2010/main" val="213878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18</a:t>
            </a:fld>
            <a:endParaRPr lang="fr-FR"/>
          </a:p>
        </p:txBody>
      </p:sp>
    </p:spTree>
    <p:extLst>
      <p:ext uri="{BB962C8B-B14F-4D97-AF65-F5344CB8AC3E}">
        <p14:creationId xmlns:p14="http://schemas.microsoft.com/office/powerpoint/2010/main" val="1075676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vocabulaire même que l’on emploie autour de cette idée de désinformation est multiple </a:t>
            </a:r>
            <a:r>
              <a:rPr lang="fr-FR" sz="1200" kern="1200" dirty="0">
                <a:solidFill>
                  <a:schemeClr val="tx1"/>
                </a:solidFill>
                <a:effectLst/>
                <a:latin typeface="+mn-lt"/>
                <a:ea typeface="+mn-ea"/>
                <a:cs typeface="+mn-cs"/>
              </a:rPr>
              <a:t>(apparition de nombreux mots pour décrire des phénomènes plus ou moins semblables, nombreux anglicismes)</a:t>
            </a:r>
            <a:r>
              <a:rPr lang="fr-FR" dirty="0"/>
              <a:t>, les nuances sont parfois difficiles à comprendre, ce qui renforce l’idée d’un flou autour de l’information.</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19</a:t>
            </a:fld>
            <a:endParaRPr lang="fr-FR"/>
          </a:p>
        </p:txBody>
      </p:sp>
    </p:spTree>
    <p:extLst>
      <p:ext uri="{BB962C8B-B14F-4D97-AF65-F5344CB8AC3E}">
        <p14:creationId xmlns:p14="http://schemas.microsoft.com/office/powerpoint/2010/main" val="289863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2</a:t>
            </a:fld>
            <a:endParaRPr lang="fr-FR"/>
          </a:p>
        </p:txBody>
      </p:sp>
    </p:spTree>
    <p:extLst>
      <p:ext uri="{BB962C8B-B14F-4D97-AF65-F5344CB8AC3E}">
        <p14:creationId xmlns:p14="http://schemas.microsoft.com/office/powerpoint/2010/main" val="4041790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20</a:t>
            </a:fld>
            <a:endParaRPr lang="fr-FR"/>
          </a:p>
        </p:txBody>
      </p:sp>
    </p:spTree>
    <p:extLst>
      <p:ext uri="{BB962C8B-B14F-4D97-AF65-F5344CB8AC3E}">
        <p14:creationId xmlns:p14="http://schemas.microsoft.com/office/powerpoint/2010/main" val="2852084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i="1" dirty="0"/>
              <a:t>fake news </a:t>
            </a:r>
            <a:r>
              <a:rPr lang="fr-FR" dirty="0"/>
              <a:t>: information n’est pas seulement erronée (erreur, fausse = objectif), mais elle est volontairement trompeuse (différence entre « false » et « fake » en anglais)</a:t>
            </a:r>
          </a:p>
          <a:p>
            <a:pPr marL="171450" indent="-171450">
              <a:buFontTx/>
              <a:buChar char="-"/>
            </a:pPr>
            <a:r>
              <a:rPr lang="fr-FR" dirty="0"/>
              <a:t>infox : traduction de la Commission d’enrichissement de la langue française ; néologisme à partir des mots « information » et « intoxication » (connote la volonté d’induire en erreur)</a:t>
            </a:r>
          </a:p>
          <a:p>
            <a:pPr marL="171450" indent="-171450">
              <a:buFontTx/>
              <a:buChar char="-"/>
            </a:pPr>
            <a:r>
              <a:rPr lang="fr-FR" i="1" dirty="0"/>
              <a:t>hoax</a:t>
            </a:r>
            <a:r>
              <a:rPr lang="fr-FR" dirty="0"/>
              <a:t> : en français, on parle de « canular »</a:t>
            </a:r>
          </a:p>
          <a:p>
            <a:pPr marL="171450" indent="-171450">
              <a:buFontTx/>
              <a:buChar char="-"/>
            </a:pPr>
            <a:r>
              <a:rPr lang="fr-FR" i="1" dirty="0"/>
              <a:t>alternative facts </a:t>
            </a:r>
            <a:r>
              <a:rPr lang="fr-FR" dirty="0"/>
              <a:t>: ex = nombre de participants à l’investiture de Trump par rapport à celle d’Obama (expression de </a:t>
            </a:r>
            <a:r>
              <a:rPr lang="fr-FR" dirty="0" err="1"/>
              <a:t>Kellyane</a:t>
            </a:r>
            <a:r>
              <a:rPr lang="fr-FR" dirty="0"/>
              <a:t> Conway, conseillère de Trump, en 2017)</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21</a:t>
            </a:fld>
            <a:endParaRPr lang="fr-FR"/>
          </a:p>
        </p:txBody>
      </p:sp>
    </p:spTree>
    <p:extLst>
      <p:ext uri="{BB962C8B-B14F-4D97-AF65-F5344CB8AC3E}">
        <p14:creationId xmlns:p14="http://schemas.microsoft.com/office/powerpoint/2010/main" val="778689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i="1" dirty="0"/>
              <a:t>deepfake</a:t>
            </a:r>
            <a:r>
              <a:rPr lang="fr-FR" i="0" dirty="0"/>
              <a:t> : exemple de la série </a:t>
            </a:r>
            <a:r>
              <a:rPr lang="fr-FR" i="1" dirty="0"/>
              <a:t>Lupin</a:t>
            </a:r>
            <a:r>
              <a:rPr lang="fr-FR" i="0" dirty="0"/>
              <a:t> (Lupin menace le policier de diffuser une vidéo de lui complètement fabriquée)</a:t>
            </a:r>
          </a:p>
          <a:p>
            <a:pPr marL="171450" indent="-171450">
              <a:buFontTx/>
              <a:buChar char="-"/>
            </a:pPr>
            <a:r>
              <a:rPr lang="fr-FR" i="0" dirty="0"/>
              <a:t>post-vérité : </a:t>
            </a:r>
            <a:r>
              <a:rPr lang="fr-FR" i="1" dirty="0"/>
              <a:t>post-</a:t>
            </a:r>
            <a:r>
              <a:rPr lang="fr-FR" i="1" dirty="0" err="1"/>
              <a:t>truth</a:t>
            </a:r>
            <a:endParaRPr lang="fr-FR" i="1" dirty="0"/>
          </a:p>
          <a:p>
            <a:pPr marL="171450" indent="-171450">
              <a:buFontTx/>
              <a:buChar char="-"/>
            </a:pPr>
            <a:r>
              <a:rPr lang="fr-FR" i="0" dirty="0"/>
              <a:t>théorie du complot : le manque de preuve serait une preuve en soi… ; on parle aussi de complotisme ou de conspirationnisme ; ex. des Illuminati + </a:t>
            </a:r>
            <a:r>
              <a:rPr lang="fr-FR" i="1" dirty="0"/>
              <a:t>Le cimetière de Prague</a:t>
            </a:r>
            <a:r>
              <a:rPr lang="fr-FR" i="0" dirty="0"/>
              <a:t> d’Umberto Eco sur un complot judéo-maçonnique</a:t>
            </a:r>
          </a:p>
          <a:p>
            <a:pPr marL="171450" indent="-171450">
              <a:buFontTx/>
              <a:buChar char="-"/>
            </a:pPr>
            <a:r>
              <a:rPr lang="fr-FR" i="1" dirty="0"/>
              <a:t>nudge</a:t>
            </a:r>
            <a:r>
              <a:rPr lang="fr-FR" i="0" dirty="0"/>
              <a:t> : ne relève donc pas des </a:t>
            </a:r>
            <a:r>
              <a:rPr lang="fr-FR" i="1" dirty="0"/>
              <a:t>fake news </a:t>
            </a:r>
            <a:r>
              <a:rPr lang="fr-FR" i="0" dirty="0"/>
              <a:t>à proprement parler</a:t>
            </a:r>
            <a:endParaRPr lang="fr-FR" i="1"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22</a:t>
            </a:fld>
            <a:endParaRPr lang="fr-FR"/>
          </a:p>
        </p:txBody>
      </p:sp>
    </p:spTree>
    <p:extLst>
      <p:ext uri="{BB962C8B-B14F-4D97-AF65-F5344CB8AC3E}">
        <p14:creationId xmlns:p14="http://schemas.microsoft.com/office/powerpoint/2010/main" val="1058120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Il existe différents types de </a:t>
            </a:r>
            <a:r>
              <a:rPr lang="fr-FR" sz="1200" i="1" kern="1200" dirty="0">
                <a:solidFill>
                  <a:schemeClr val="tx1"/>
                </a:solidFill>
                <a:effectLst/>
                <a:latin typeface="+mn-lt"/>
                <a:ea typeface="+mn-ea"/>
                <a:cs typeface="+mn-cs"/>
              </a:rPr>
              <a:t>fake news </a:t>
            </a:r>
            <a:r>
              <a:rPr lang="fr-FR" sz="1200" i="0" kern="1200" dirty="0">
                <a:solidFill>
                  <a:schemeClr val="tx1"/>
                </a:solidFill>
                <a:effectLst/>
                <a:latin typeface="+mn-lt"/>
                <a:ea typeface="+mn-ea"/>
                <a:cs typeface="+mn-cs"/>
              </a:rPr>
              <a:t>(celle que l’on va voir reprend partiellement la typologie de Caroline </a:t>
            </a:r>
            <a:r>
              <a:rPr lang="fr-FR" sz="1200" i="0" kern="1200" dirty="0" err="1">
                <a:solidFill>
                  <a:schemeClr val="tx1"/>
                </a:solidFill>
                <a:effectLst/>
                <a:latin typeface="+mn-lt"/>
                <a:ea typeface="+mn-ea"/>
                <a:cs typeface="+mn-cs"/>
              </a:rPr>
              <a:t>Faillet</a:t>
            </a:r>
            <a:r>
              <a:rPr lang="fr-FR" sz="1200" i="0" kern="1200" dirty="0">
                <a:solidFill>
                  <a:schemeClr val="tx1"/>
                </a:solidFill>
                <a:effectLst/>
                <a:latin typeface="+mn-lt"/>
                <a:ea typeface="+mn-ea"/>
                <a:cs typeface="+mn-cs"/>
              </a:rPr>
              <a:t>) : toutes les </a:t>
            </a:r>
            <a:r>
              <a:rPr lang="fr-FR" sz="1200" i="1" kern="1200" dirty="0">
                <a:solidFill>
                  <a:schemeClr val="tx1"/>
                </a:solidFill>
                <a:effectLst/>
                <a:latin typeface="+mn-lt"/>
                <a:ea typeface="+mn-ea"/>
                <a:cs typeface="+mn-cs"/>
              </a:rPr>
              <a:t>fake news</a:t>
            </a:r>
            <a:r>
              <a:rPr lang="fr-FR" sz="1200" i="0" kern="1200" dirty="0">
                <a:solidFill>
                  <a:schemeClr val="tx1"/>
                </a:solidFill>
                <a:effectLst/>
                <a:latin typeface="+mn-lt"/>
                <a:ea typeface="+mn-ea"/>
                <a:cs typeface="+mn-cs"/>
              </a:rPr>
              <a:t> n’ont pas </a:t>
            </a:r>
            <a:r>
              <a:rPr lang="fr-FR" sz="1200" kern="1200" dirty="0">
                <a:solidFill>
                  <a:schemeClr val="tx1"/>
                </a:solidFill>
                <a:effectLst/>
                <a:latin typeface="+mn-lt"/>
                <a:ea typeface="+mn-ea"/>
                <a:cs typeface="+mn-cs"/>
              </a:rPr>
              <a:t>la même forme, elles ne sont pas créées pour les mêmes raisons et n’ont pas les mêmes impacts</a:t>
            </a:r>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23</a:t>
            </a:fld>
            <a:endParaRPr lang="fr-FR"/>
          </a:p>
        </p:txBody>
      </p:sp>
    </p:spTree>
    <p:extLst>
      <p:ext uri="{BB962C8B-B14F-4D97-AF65-F5344CB8AC3E}">
        <p14:creationId xmlns:p14="http://schemas.microsoft.com/office/powerpoint/2010/main" val="882755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Date de 2016, contexte des élections américaines</a:t>
            </a:r>
          </a:p>
          <a:p>
            <a:r>
              <a:rPr lang="fr-FR" dirty="0"/>
              <a:t>S’est rapidement propagé avec le #</a:t>
            </a:r>
            <a:r>
              <a:rPr lang="fr-FR" dirty="0" err="1"/>
              <a:t>PizzaGate</a:t>
            </a:r>
            <a:endParaRPr lang="fr-FR" dirty="0"/>
          </a:p>
          <a:p>
            <a:r>
              <a:rPr lang="fr-FR" dirty="0"/>
              <a:t>= parfois, les fake news peuvent être très dangereuse, très rapidement</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24</a:t>
            </a:fld>
            <a:endParaRPr lang="fr-FR"/>
          </a:p>
        </p:txBody>
      </p:sp>
    </p:spTree>
    <p:extLst>
      <p:ext uri="{BB962C8B-B14F-4D97-AF65-F5344CB8AC3E}">
        <p14:creationId xmlns:p14="http://schemas.microsoft.com/office/powerpoint/2010/main" val="4102509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25</a:t>
            </a:fld>
            <a:endParaRPr lang="fr-FR"/>
          </a:p>
        </p:txBody>
      </p:sp>
    </p:spTree>
    <p:extLst>
      <p:ext uri="{BB962C8B-B14F-4D97-AF65-F5344CB8AC3E}">
        <p14:creationId xmlns:p14="http://schemas.microsoft.com/office/powerpoint/2010/main" val="4240430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26</a:t>
            </a:fld>
            <a:endParaRPr lang="fr-FR"/>
          </a:p>
        </p:txBody>
      </p:sp>
    </p:spTree>
    <p:extLst>
      <p:ext uri="{BB962C8B-B14F-4D97-AF65-F5344CB8AC3E}">
        <p14:creationId xmlns:p14="http://schemas.microsoft.com/office/powerpoint/2010/main" val="3590731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 de sites de fake news qui reprennent ce vocabulaire comme « Les moutons enragés : les moutons en ont marre, ils s’informent »</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27</a:t>
            </a:fld>
            <a:endParaRPr lang="fr-FR"/>
          </a:p>
        </p:txBody>
      </p:sp>
    </p:spTree>
    <p:extLst>
      <p:ext uri="{BB962C8B-B14F-4D97-AF65-F5344CB8AC3E}">
        <p14:creationId xmlns:p14="http://schemas.microsoft.com/office/powerpoint/2010/main" val="569431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28</a:t>
            </a:fld>
            <a:endParaRPr lang="fr-FR"/>
          </a:p>
        </p:txBody>
      </p:sp>
    </p:spTree>
    <p:extLst>
      <p:ext uri="{BB962C8B-B14F-4D97-AF65-F5344CB8AC3E}">
        <p14:creationId xmlns:p14="http://schemas.microsoft.com/office/powerpoint/2010/main" val="809474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placement de produits n’est pas tant une fake news qu’une forme de désinformation, dont il faut tout de même se méfier et garder à l’esprit que c’est une forme de publicité commerciale, un peu déguisée.</a:t>
            </a:r>
          </a:p>
          <a:p>
            <a:r>
              <a:rPr lang="fr-FR" dirty="0"/>
              <a:t>Ex. des films </a:t>
            </a:r>
            <a:r>
              <a:rPr lang="fr-FR" i="1" dirty="0"/>
              <a:t>James Bond</a:t>
            </a:r>
            <a:r>
              <a:rPr lang="fr-FR" i="0" dirty="0"/>
              <a:t> : historiquement Bollinger et Aston Martin, plus récemment Omega, Sony, Adidas</a:t>
            </a:r>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29</a:t>
            </a:fld>
            <a:endParaRPr lang="fr-FR"/>
          </a:p>
        </p:txBody>
      </p:sp>
    </p:spTree>
    <p:extLst>
      <p:ext uri="{BB962C8B-B14F-4D97-AF65-F5344CB8AC3E}">
        <p14:creationId xmlns:p14="http://schemas.microsoft.com/office/powerpoint/2010/main" val="94819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 commencer la formation, </a:t>
            </a:r>
            <a:r>
              <a:rPr lang="fr-FR" dirty="0" err="1"/>
              <a:t>chacun.e</a:t>
            </a:r>
            <a:r>
              <a:rPr lang="fr-FR" dirty="0"/>
              <a:t> note quelques mots et/ou expressions, pour essayer de définir la désinformation (définition, synonyme ou mots proches, qu’est-ce que ça vous évoque, etc.) -&gt; 1</a:t>
            </a:r>
            <a:r>
              <a:rPr lang="fr-FR" baseline="30000" dirty="0"/>
              <a:t>er</a:t>
            </a:r>
            <a:r>
              <a:rPr lang="fr-FR" dirty="0"/>
              <a:t> nuage de mots</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3</a:t>
            </a:fld>
            <a:endParaRPr lang="fr-FR"/>
          </a:p>
        </p:txBody>
      </p:sp>
    </p:spTree>
    <p:extLst>
      <p:ext uri="{BB962C8B-B14F-4D97-AF65-F5344CB8AC3E}">
        <p14:creationId xmlns:p14="http://schemas.microsoft.com/office/powerpoint/2010/main" val="2287184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Création de journaux parodiques : ex. de </a:t>
            </a:r>
            <a:r>
              <a:rPr lang="fr-FR" i="1" dirty="0"/>
              <a:t>The </a:t>
            </a:r>
            <a:r>
              <a:rPr lang="fr-FR" i="1" dirty="0" err="1"/>
              <a:t>Onion</a:t>
            </a:r>
            <a:r>
              <a:rPr lang="fr-FR" i="0" dirty="0"/>
              <a:t> (1988) et du </a:t>
            </a:r>
            <a:r>
              <a:rPr lang="fr-FR" i="1" dirty="0" err="1"/>
              <a:t>Gorafi</a:t>
            </a:r>
            <a:r>
              <a:rPr lang="fr-FR" i="0" dirty="0"/>
              <a:t> (créé en 2012, reprise de la charte graphique du </a:t>
            </a:r>
            <a:r>
              <a:rPr lang="fr-FR" i="1" dirty="0"/>
              <a:t>Figaro</a:t>
            </a:r>
            <a:r>
              <a:rPr lang="fr-FR" i="0" dirty="0"/>
              <a:t> et écho de son nom)</a:t>
            </a:r>
          </a:p>
          <a:p>
            <a:r>
              <a:rPr lang="fr-FR" i="0" dirty="0"/>
              <a:t>Visée parodique, mais peut parfois prêter à confusion (surtout lorsqu’ils viennent d’être créés) : en 2014, Christine Boutin reprend au premier degré un des titres du </a:t>
            </a:r>
            <a:r>
              <a:rPr lang="fr-FR" i="1" dirty="0" err="1"/>
              <a:t>Gorafi</a:t>
            </a:r>
            <a:r>
              <a:rPr lang="fr-FR" i="0" dirty="0"/>
              <a:t> (qui satirisait la lenteur de l’avancée du gouvernement avec la loi famille) (source : https://www.lefigaro.fr/politique/2014/02/04/01002-20140204ARTFIG00255-quand-christine-boutin-cite-sans-sourciller-le-site-parodique-le-gorafi.php)</a:t>
            </a:r>
          </a:p>
          <a:p>
            <a:r>
              <a:rPr lang="fr-FR" i="0" dirty="0"/>
              <a:t>La </a:t>
            </a:r>
            <a:r>
              <a:rPr lang="fr-FR" i="1" dirty="0"/>
              <a:t>fake news</a:t>
            </a:r>
            <a:r>
              <a:rPr lang="fr-FR" i="0" dirty="0"/>
              <a:t> parodique, voire de buzz (Charleville Papers ou la mort de la reine Elisabeth), n’est pas créée pour les mêmes raisons qu’une </a:t>
            </a:r>
            <a:r>
              <a:rPr lang="fr-FR" i="1" dirty="0"/>
              <a:t>fake news</a:t>
            </a:r>
            <a:r>
              <a:rPr lang="fr-FR" i="0" dirty="0"/>
              <a:t> de propagande (parodique : humour, nombre de clics, intérêt financier aussi potentiellement ; propagande : le </a:t>
            </a:r>
            <a:r>
              <a:rPr lang="fr-FR" i="0" dirty="0" err="1"/>
              <a:t>Pizzagate</a:t>
            </a:r>
            <a:r>
              <a:rPr lang="fr-FR" i="0" dirty="0"/>
              <a:t>, influence politique) et elles n’ont pas le même impact.</a:t>
            </a:r>
          </a:p>
          <a:p>
            <a:r>
              <a:rPr lang="fr-FR" i="0" dirty="0"/>
              <a:t>Quelles sont les </a:t>
            </a:r>
            <a:r>
              <a:rPr lang="fr-FR" i="1" dirty="0"/>
              <a:t>fake news</a:t>
            </a:r>
            <a:r>
              <a:rPr lang="fr-FR" i="0" dirty="0"/>
              <a:t> qui ont le plus d’impact, et pourquoi ?</a:t>
            </a:r>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30</a:t>
            </a:fld>
            <a:endParaRPr lang="fr-FR"/>
          </a:p>
        </p:txBody>
      </p:sp>
    </p:spTree>
    <p:extLst>
      <p:ext uri="{BB962C8B-B14F-4D97-AF65-F5344CB8AC3E}">
        <p14:creationId xmlns:p14="http://schemas.microsoft.com/office/powerpoint/2010/main" val="408018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Exercice individuel. But : voir ce que notre mémoire retient le plus, ou ne retient pas. Le temps de lecture donné est rapide.</a:t>
            </a:r>
          </a:p>
          <a:p>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31</a:t>
            </a:fld>
            <a:endParaRPr lang="fr-FR"/>
          </a:p>
        </p:txBody>
      </p:sp>
    </p:spTree>
    <p:extLst>
      <p:ext uri="{BB962C8B-B14F-4D97-AF65-F5344CB8AC3E}">
        <p14:creationId xmlns:p14="http://schemas.microsoft.com/office/powerpoint/2010/main" val="3858164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Consignes de l’exercice : </a:t>
            </a:r>
          </a:p>
          <a:p>
            <a:pPr marL="171450" indent="-171450">
              <a:buFontTx/>
              <a:buChar char="-"/>
            </a:pPr>
            <a:r>
              <a:rPr lang="fr-FR" dirty="0"/>
              <a:t>lire le texte (extrait du </a:t>
            </a:r>
            <a:r>
              <a:rPr lang="fr-FR" i="1" dirty="0"/>
              <a:t>Monde</a:t>
            </a:r>
            <a:r>
              <a:rPr lang="fr-FR" i="0" dirty="0"/>
              <a:t>)</a:t>
            </a:r>
            <a:r>
              <a:rPr lang="fr-FR" dirty="0"/>
              <a:t>, essayer de mémoriser le plus de choses possible</a:t>
            </a:r>
          </a:p>
          <a:p>
            <a:pPr marL="0" indent="0">
              <a:buFontTx/>
              <a:buNone/>
            </a:pPr>
            <a:r>
              <a:rPr lang="fr-FR" dirty="0"/>
              <a:t>2. Se connecter de nouveau à Wooclap :</a:t>
            </a:r>
          </a:p>
          <a:p>
            <a:pPr marL="171450" indent="-171450">
              <a:buFontTx/>
              <a:buChar char="-"/>
            </a:pPr>
            <a:r>
              <a:rPr lang="fr-FR" dirty="0"/>
              <a:t>écrire tout ce dont on se rappelle</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32</a:t>
            </a:fld>
            <a:endParaRPr lang="fr-FR"/>
          </a:p>
        </p:txBody>
      </p:sp>
    </p:spTree>
    <p:extLst>
      <p:ext uri="{BB962C8B-B14F-4D97-AF65-F5344CB8AC3E}">
        <p14:creationId xmlns:p14="http://schemas.microsoft.com/office/powerpoint/2010/main" val="3975015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1. Regarder l’image, essayer de mémoriser le plus de choses possible</a:t>
            </a:r>
          </a:p>
          <a:p>
            <a:pPr marL="0" indent="0">
              <a:buNone/>
            </a:pPr>
            <a:r>
              <a:rPr lang="fr-FR" dirty="0"/>
              <a:t>Laisser maximum 10 secondes aux </a:t>
            </a:r>
            <a:r>
              <a:rPr lang="fr-FR" dirty="0" err="1"/>
              <a:t>étudiant.e.s</a:t>
            </a:r>
            <a:r>
              <a:rPr lang="fr-FR" dirty="0"/>
              <a:t>.</a:t>
            </a:r>
          </a:p>
          <a:p>
            <a:pPr marL="0" indent="0">
              <a:buFontTx/>
              <a:buNone/>
            </a:pPr>
            <a:r>
              <a:rPr lang="fr-FR" dirty="0"/>
              <a:t>2. Se connecter de nouveau à Wooclap et écrire tout ce dont on se rappelle</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33</a:t>
            </a:fld>
            <a:endParaRPr lang="fr-FR"/>
          </a:p>
        </p:txBody>
      </p:sp>
    </p:spTree>
    <p:extLst>
      <p:ext uri="{BB962C8B-B14F-4D97-AF65-F5344CB8AC3E}">
        <p14:creationId xmlns:p14="http://schemas.microsoft.com/office/powerpoint/2010/main" val="1167637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L’image utilisée pour l’exercice de mémorisation est une image apparue notamment sur Twitter en 2017, véhiculant l’idée que « la police espagnole attaque des électeurs catalans » au moment du référendum jugé illégal sur l’indépendance de la Catalogne.</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34</a:t>
            </a:fld>
            <a:endParaRPr lang="fr-FR"/>
          </a:p>
        </p:txBody>
      </p:sp>
    </p:spTree>
    <p:extLst>
      <p:ext uri="{BB962C8B-B14F-4D97-AF65-F5344CB8AC3E}">
        <p14:creationId xmlns:p14="http://schemas.microsoft.com/office/powerpoint/2010/main" val="4197840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35</a:t>
            </a:fld>
            <a:endParaRPr lang="fr-FR"/>
          </a:p>
        </p:txBody>
      </p:sp>
    </p:spTree>
    <p:extLst>
      <p:ext uri="{BB962C8B-B14F-4D97-AF65-F5344CB8AC3E}">
        <p14:creationId xmlns:p14="http://schemas.microsoft.com/office/powerpoint/2010/main" val="754222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D’où de nombreuses images retouchées/trafiquées</a:t>
            </a:r>
          </a:p>
          <a:p>
            <a:pPr marL="0" indent="0">
              <a:buFontTx/>
              <a:buNone/>
            </a:pPr>
            <a:r>
              <a:rPr lang="fr-FR" dirty="0"/>
              <a:t>Recherche en sciences cognitives : les informations qui nous confortent nous offrent de la dopamine, alors que le cerveau réagit négativement lorsque l’on est contredit.</a:t>
            </a:r>
          </a:p>
          <a:p>
            <a:pPr marL="0" indent="0">
              <a:buFontTx/>
              <a:buNone/>
            </a:pPr>
            <a:r>
              <a:rPr lang="fr-FR" dirty="0"/>
              <a:t>Sentiment d’appartenir à un groupe.</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36</a:t>
            </a:fld>
            <a:endParaRPr lang="fr-FR"/>
          </a:p>
        </p:txBody>
      </p:sp>
    </p:spTree>
    <p:extLst>
      <p:ext uri="{BB962C8B-B14F-4D97-AF65-F5344CB8AC3E}">
        <p14:creationId xmlns:p14="http://schemas.microsoft.com/office/powerpoint/2010/main" val="1571975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37</a:t>
            </a:fld>
            <a:endParaRPr lang="fr-FR"/>
          </a:p>
        </p:txBody>
      </p:sp>
    </p:spTree>
    <p:extLst>
      <p:ext uri="{BB962C8B-B14F-4D97-AF65-F5344CB8AC3E}">
        <p14:creationId xmlns:p14="http://schemas.microsoft.com/office/powerpoint/2010/main" val="1689146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38</a:t>
            </a:fld>
            <a:endParaRPr lang="fr-FR"/>
          </a:p>
        </p:txBody>
      </p:sp>
    </p:spTree>
    <p:extLst>
      <p:ext uri="{BB962C8B-B14F-4D97-AF65-F5344CB8AC3E}">
        <p14:creationId xmlns:p14="http://schemas.microsoft.com/office/powerpoint/2010/main" val="4172212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39</a:t>
            </a:fld>
            <a:endParaRPr lang="fr-FR"/>
          </a:p>
        </p:txBody>
      </p:sp>
    </p:spTree>
    <p:extLst>
      <p:ext uri="{BB962C8B-B14F-4D97-AF65-F5344CB8AC3E}">
        <p14:creationId xmlns:p14="http://schemas.microsoft.com/office/powerpoint/2010/main" val="194371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4</a:t>
            </a:fld>
            <a:endParaRPr lang="fr-FR"/>
          </a:p>
        </p:txBody>
      </p:sp>
    </p:spTree>
    <p:extLst>
      <p:ext uri="{BB962C8B-B14F-4D97-AF65-F5344CB8AC3E}">
        <p14:creationId xmlns:p14="http://schemas.microsoft.com/office/powerpoint/2010/main" val="751062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40</a:t>
            </a:fld>
            <a:endParaRPr lang="fr-FR"/>
          </a:p>
        </p:txBody>
      </p:sp>
    </p:spTree>
    <p:extLst>
      <p:ext uri="{BB962C8B-B14F-4D97-AF65-F5344CB8AC3E}">
        <p14:creationId xmlns:p14="http://schemas.microsoft.com/office/powerpoint/2010/main" val="1255994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41</a:t>
            </a:fld>
            <a:endParaRPr lang="fr-FR"/>
          </a:p>
        </p:txBody>
      </p:sp>
    </p:spTree>
    <p:extLst>
      <p:ext uri="{BB962C8B-B14F-4D97-AF65-F5344CB8AC3E}">
        <p14:creationId xmlns:p14="http://schemas.microsoft.com/office/powerpoint/2010/main" val="1542235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Conclusion de l’exercice  : il devient de plus en plus difficile de distinguer au premier abord et qu’il faut donc se méfier, ne pas réagit trop vite mais se poser des questions.</a:t>
            </a:r>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42</a:t>
            </a:fld>
            <a:endParaRPr lang="fr-FR"/>
          </a:p>
        </p:txBody>
      </p:sp>
    </p:spTree>
    <p:extLst>
      <p:ext uri="{BB962C8B-B14F-4D97-AF65-F5344CB8AC3E}">
        <p14:creationId xmlns:p14="http://schemas.microsoft.com/office/powerpoint/2010/main" val="1712070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43</a:t>
            </a:fld>
            <a:endParaRPr lang="fr-FR"/>
          </a:p>
        </p:txBody>
      </p:sp>
    </p:spTree>
    <p:extLst>
      <p:ext uri="{BB962C8B-B14F-4D97-AF65-F5344CB8AC3E}">
        <p14:creationId xmlns:p14="http://schemas.microsoft.com/office/powerpoint/2010/main" val="704409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Depuis 2010, le CSA impose à la TV le logo de placement de produit par ex.</a:t>
            </a:r>
          </a:p>
          <a:p>
            <a:r>
              <a:rPr lang="fr-FR" sz="1200" kern="1200" dirty="0">
                <a:solidFill>
                  <a:schemeClr val="tx1"/>
                </a:solidFill>
                <a:effectLst/>
                <a:latin typeface="+mn-lt"/>
                <a:ea typeface="+mn-ea"/>
                <a:cs typeface="+mn-cs"/>
              </a:rPr>
              <a:t>Loi organique et loi ordinaire sur la lutte contre la manipulation de l’information en période électorale (2018) :</a:t>
            </a:r>
          </a:p>
          <a:p>
            <a:pPr marL="171450" indent="-171450">
              <a:buFontTx/>
              <a:buChar char="-"/>
            </a:pPr>
            <a:r>
              <a:rPr lang="fr-FR" sz="1200" kern="1200" dirty="0">
                <a:solidFill>
                  <a:schemeClr val="tx1"/>
                </a:solidFill>
                <a:effectLst/>
                <a:latin typeface="+mn-lt"/>
                <a:ea typeface="+mn-ea"/>
                <a:cs typeface="+mn-cs"/>
              </a:rPr>
              <a:t>impose aux plateformes un devoir de coopération et de transparence sur les contenus sponsorisés</a:t>
            </a:r>
          </a:p>
          <a:p>
            <a:pPr marL="171450" indent="-171450">
              <a:buFontTx/>
              <a:buChar char="-"/>
            </a:pPr>
            <a:r>
              <a:rPr lang="fr-FR" sz="1200" kern="1200" dirty="0">
                <a:solidFill>
                  <a:schemeClr val="tx1"/>
                </a:solidFill>
                <a:effectLst/>
                <a:latin typeface="+mn-lt"/>
                <a:ea typeface="+mn-ea"/>
                <a:cs typeface="+mn-cs"/>
              </a:rPr>
              <a:t>introduit la possibilité d’engager une procédure de référé, le juge se prononçant sous 48h pour suspendre la diffusion d’une fausse information dans les 3 mois précédant le scrutin (mais difficile à mettre en œuvre)</a:t>
            </a:r>
          </a:p>
          <a:p>
            <a:pPr marL="171450" indent="-171450">
              <a:buFontTx/>
              <a:buChar char="-"/>
            </a:pPr>
            <a:r>
              <a:rPr lang="fr-FR" sz="1200" kern="1200" dirty="0">
                <a:solidFill>
                  <a:schemeClr val="tx1"/>
                </a:solidFill>
                <a:effectLst/>
                <a:latin typeface="+mn-lt"/>
                <a:ea typeface="+mn-ea"/>
                <a:cs typeface="+mn-cs"/>
              </a:rPr>
              <a:t>crée un devoir de coopération des plateformes en ligne qui doivent mettre en place un dispositif permettant à leurs usagers de signaler la diffusion de fausses informations </a:t>
            </a:r>
          </a:p>
          <a:p>
            <a:pPr marL="171450" indent="-171450">
              <a:buFontTx/>
              <a:buChar char="-"/>
            </a:pPr>
            <a:r>
              <a:rPr lang="fr-FR" sz="1200" kern="1200" dirty="0">
                <a:solidFill>
                  <a:schemeClr val="tx1"/>
                </a:solidFill>
                <a:effectLst/>
                <a:latin typeface="+mn-lt"/>
                <a:ea typeface="+mn-ea"/>
                <a:cs typeface="+mn-cs"/>
              </a:rPr>
              <a:t>les opérateurs de plateformes en ligne qui dépassent le seuil de 5M° de visiteurs uniques/mois sur le territoire français doivent désigner un représentant légal en France</a:t>
            </a:r>
          </a:p>
          <a:p>
            <a:pPr marL="171450" indent="-171450">
              <a:buFontTx/>
              <a:buChar char="-"/>
            </a:pPr>
            <a:r>
              <a:rPr lang="fr-FR" sz="1200" kern="1200" dirty="0">
                <a:solidFill>
                  <a:schemeClr val="tx1"/>
                </a:solidFill>
                <a:effectLst/>
                <a:latin typeface="+mn-lt"/>
                <a:ea typeface="+mn-ea"/>
                <a:cs typeface="+mn-cs"/>
              </a:rPr>
              <a:t>le contrôle du respect de ces opérations est confié au CSA</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44</a:t>
            </a:fld>
            <a:endParaRPr lang="fr-FR"/>
          </a:p>
        </p:txBody>
      </p:sp>
    </p:spTree>
    <p:extLst>
      <p:ext uri="{BB962C8B-B14F-4D97-AF65-F5344CB8AC3E}">
        <p14:creationId xmlns:p14="http://schemas.microsoft.com/office/powerpoint/2010/main" val="1897470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Lien vers la vidéo (icône également cliquable sur la diapo) : https://www.youtube.com/watch?v=Il91bxLH1V0&amp;list=PLsH_13a9AhzRCyaRmfFCit-110Rk6Enbb&amp;index=7&amp;t=37s</a:t>
            </a:r>
          </a:p>
          <a:p>
            <a:r>
              <a:rPr lang="fr-FR" dirty="0"/>
              <a:t>Passer du début à 2’30 (possibilité de reprendre de 3’40 à 4’, pour montrer que c’est une vidéo faite par des lycéens dans le cadre d’un cours)</a:t>
            </a:r>
          </a:p>
          <a:p>
            <a:r>
              <a:rPr lang="fr-FR" dirty="0"/>
              <a:t>Vidéo comme appui, point de départ de la réflexion, mais les </a:t>
            </a:r>
            <a:r>
              <a:rPr lang="fr-FR" dirty="0" err="1"/>
              <a:t>étudiant.e.s</a:t>
            </a:r>
            <a:r>
              <a:rPr lang="fr-FR" dirty="0"/>
              <a:t> sont </a:t>
            </a:r>
            <a:r>
              <a:rPr lang="fr-FR" dirty="0" err="1"/>
              <a:t>invité.e.s</a:t>
            </a:r>
            <a:r>
              <a:rPr lang="fr-FR" dirty="0"/>
              <a:t> à ajouter d’autres éléments.</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45</a:t>
            </a:fld>
            <a:endParaRPr lang="fr-FR"/>
          </a:p>
        </p:txBody>
      </p:sp>
    </p:spTree>
    <p:extLst>
      <p:ext uri="{BB962C8B-B14F-4D97-AF65-F5344CB8AC3E}">
        <p14:creationId xmlns:p14="http://schemas.microsoft.com/office/powerpoint/2010/main" val="135797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Contraster les 2 nuages de mots obtenus avec le 1</a:t>
            </a:r>
            <a:r>
              <a:rPr lang="fr-FR" baseline="30000" dirty="0"/>
              <a:t>er</a:t>
            </a:r>
            <a:r>
              <a:rPr lang="fr-FR" dirty="0"/>
              <a:t> de la séance (définition sur la désinformation) : on a progressé !</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46</a:t>
            </a:fld>
            <a:endParaRPr lang="fr-FR"/>
          </a:p>
        </p:txBody>
      </p:sp>
    </p:spTree>
    <p:extLst>
      <p:ext uri="{BB962C8B-B14F-4D97-AF65-F5344CB8AC3E}">
        <p14:creationId xmlns:p14="http://schemas.microsoft.com/office/powerpoint/2010/main" val="164851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47</a:t>
            </a:fld>
            <a:endParaRPr lang="fr-FR"/>
          </a:p>
        </p:txBody>
      </p:sp>
    </p:spTree>
    <p:extLst>
      <p:ext uri="{BB962C8B-B14F-4D97-AF65-F5344CB8AC3E}">
        <p14:creationId xmlns:p14="http://schemas.microsoft.com/office/powerpoint/2010/main" val="853553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48</a:t>
            </a:fld>
            <a:endParaRPr lang="fr-FR"/>
          </a:p>
        </p:txBody>
      </p:sp>
    </p:spTree>
    <p:extLst>
      <p:ext uri="{BB962C8B-B14F-4D97-AF65-F5344CB8AC3E}">
        <p14:creationId xmlns:p14="http://schemas.microsoft.com/office/powerpoint/2010/main" val="3549462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49</a:t>
            </a:fld>
            <a:endParaRPr lang="fr-FR"/>
          </a:p>
        </p:txBody>
      </p:sp>
    </p:spTree>
    <p:extLst>
      <p:ext uri="{BB962C8B-B14F-4D97-AF65-F5344CB8AC3E}">
        <p14:creationId xmlns:p14="http://schemas.microsoft.com/office/powerpoint/2010/main" val="189950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5</a:t>
            </a:fld>
            <a:endParaRPr lang="fr-FR"/>
          </a:p>
        </p:txBody>
      </p:sp>
    </p:spTree>
    <p:extLst>
      <p:ext uri="{BB962C8B-B14F-4D97-AF65-F5344CB8AC3E}">
        <p14:creationId xmlns:p14="http://schemas.microsoft.com/office/powerpoint/2010/main" val="1566038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L’utilisation d’un de ces procédés doit mettre la puce à l’oreille, nous indiquer qu’il faut être plus attentif.ve, mais c’est l’accumulation de ces procédés qui devient significante.</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50</a:t>
            </a:fld>
            <a:endParaRPr lang="fr-FR"/>
          </a:p>
        </p:txBody>
      </p:sp>
    </p:spTree>
    <p:extLst>
      <p:ext uri="{BB962C8B-B14F-4D97-AF65-F5344CB8AC3E}">
        <p14:creationId xmlns:p14="http://schemas.microsoft.com/office/powerpoint/2010/main" val="5020945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Que faire ? Comment repérer des </a:t>
            </a:r>
            <a:r>
              <a:rPr lang="fr-FR" i="1" dirty="0"/>
              <a:t>fake news</a:t>
            </a:r>
            <a:r>
              <a:rPr lang="fr-FR" i="0" dirty="0"/>
              <a:t> ?</a:t>
            </a:r>
          </a:p>
          <a:p>
            <a:pPr marL="171450" indent="-171450">
              <a:buFontTx/>
              <a:buChar char="-"/>
            </a:pPr>
            <a:r>
              <a:rPr lang="fr-FR" i="0" dirty="0"/>
              <a:t>se poser des questions (et après on pourra s’appuyer sur certains outils, que l’on verra un peu plus tard)</a:t>
            </a:r>
          </a:p>
          <a:p>
            <a:pPr marL="171450" indent="-171450">
              <a:buFontTx/>
              <a:buChar char="-"/>
            </a:pPr>
            <a:r>
              <a:rPr lang="fr-FR" i="0" dirty="0"/>
              <a:t>test des 3 passoires de Socrate</a:t>
            </a:r>
          </a:p>
          <a:p>
            <a:pPr marL="0" indent="0">
              <a:buFontTx/>
              <a:buNone/>
            </a:pPr>
            <a:r>
              <a:rPr lang="fr-FR" i="0" dirty="0"/>
              <a:t>	1. As-tu vérifié si ce que tu veux me dire est vrai ?</a:t>
            </a:r>
          </a:p>
          <a:p>
            <a:pPr marL="0" indent="0">
              <a:buFontTx/>
              <a:buNone/>
            </a:pPr>
            <a:r>
              <a:rPr lang="fr-FR" i="0" dirty="0"/>
              <a:t>	2. Est-ce que c’est quelque chose de bien ?</a:t>
            </a:r>
          </a:p>
          <a:p>
            <a:pPr marL="0" indent="0">
              <a:buFontTx/>
              <a:buNone/>
            </a:pPr>
            <a:r>
              <a:rPr lang="fr-FR" i="0" dirty="0"/>
              <a:t>	3. Est-ce que c’est utile que je le sache ?</a:t>
            </a:r>
          </a:p>
          <a:p>
            <a:pPr marL="0" indent="0">
              <a:buFontTx/>
              <a:buNone/>
            </a:pPr>
            <a:r>
              <a:rPr lang="fr-FR" i="0" dirty="0"/>
              <a:t>	« </a:t>
            </a:r>
            <a:r>
              <a:rPr lang="fr-FR" sz="1200" b="0" i="0" kern="1200" dirty="0">
                <a:solidFill>
                  <a:schemeClr val="tx1"/>
                </a:solidFill>
                <a:effectLst/>
                <a:latin typeface="+mn-lt"/>
                <a:ea typeface="+mn-ea"/>
                <a:cs typeface="+mn-cs"/>
              </a:rPr>
              <a:t>Alors, conclut Socrate, si ce que tu as à me raconter n’est ni vrai, ni bien, ni utile, pourquoi vouloir me le dire ? »</a:t>
            </a:r>
            <a:endParaRPr lang="fr-FR"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i="0" dirty="0"/>
              <a:t>CRAAP : </a:t>
            </a:r>
            <a:r>
              <a:rPr lang="en-US" sz="1200" kern="1200" dirty="0">
                <a:solidFill>
                  <a:schemeClr val="tx1"/>
                </a:solidFill>
                <a:effectLst/>
                <a:latin typeface="+mn-lt"/>
                <a:ea typeface="+mn-ea"/>
                <a:cs typeface="+mn-cs"/>
              </a:rPr>
              <a:t>Currency, Relevance, Authority, Accuracy, Purpose (Meriam Library, California State University) </a:t>
            </a:r>
            <a:endParaRPr lang="fr-FR" i="0" dirty="0"/>
          </a:p>
          <a:p>
            <a:r>
              <a:rPr lang="fr-FR" i="1" dirty="0"/>
              <a:t>- </a:t>
            </a:r>
            <a:r>
              <a:rPr lang="fr-FR" i="0" dirty="0"/>
              <a:t>plus généralement, </a:t>
            </a:r>
            <a:r>
              <a:rPr lang="fr-FR" i="1" dirty="0" err="1"/>
              <a:t>fact</a:t>
            </a:r>
            <a:r>
              <a:rPr lang="fr-FR" i="1" dirty="0"/>
              <a:t>-checking</a:t>
            </a:r>
            <a:r>
              <a:rPr lang="fr-FR" i="0" dirty="0"/>
              <a:t> </a:t>
            </a:r>
          </a:p>
          <a:p>
            <a:endParaRPr lang="fr-FR" i="1"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51</a:t>
            </a:fld>
            <a:endParaRPr lang="fr-FR"/>
          </a:p>
        </p:txBody>
      </p:sp>
    </p:spTree>
    <p:extLst>
      <p:ext uri="{BB962C8B-B14F-4D97-AF65-F5344CB8AC3E}">
        <p14:creationId xmlns:p14="http://schemas.microsoft.com/office/powerpoint/2010/main" val="1872839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 </a:t>
            </a:r>
            <a:r>
              <a:rPr lang="fr-FR" i="0" dirty="0"/>
              <a:t>plus généralement, </a:t>
            </a:r>
            <a:r>
              <a:rPr lang="fr-FR" i="1" dirty="0" err="1"/>
              <a:t>fact</a:t>
            </a:r>
            <a:r>
              <a:rPr lang="fr-FR" i="1" dirty="0"/>
              <a:t>-checking</a:t>
            </a:r>
            <a:r>
              <a:rPr lang="fr-FR" i="0" dirty="0"/>
              <a:t> : cf. infographie de l’IFLA, qu’on va passer en détail (sauf le point sur l’humour, déjà abordé plus tôt dans la formation). Comme lorsque l’on parlait des procédés argumentatifs et rhétoriques, il ne faut pas s’arrêter à un seul critère, mais essayer de les multiplier pour avoir une vue plus précise.</a:t>
            </a:r>
          </a:p>
          <a:p>
            <a:endParaRPr lang="fr-FR" i="1"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52</a:t>
            </a:fld>
            <a:endParaRPr lang="fr-FR"/>
          </a:p>
        </p:txBody>
      </p:sp>
    </p:spTree>
    <p:extLst>
      <p:ext uri="{BB962C8B-B14F-4D97-AF65-F5344CB8AC3E}">
        <p14:creationId xmlns:p14="http://schemas.microsoft.com/office/powerpoint/2010/main" val="1029627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ex : https://www.etudes-litteraires.com/liaisons-dangereuses.php -&gt; s’appelle « études », a l’air sérieux, mais si l’on se renseigne à la page « à propos du site « (https://www.etudes-litteraires.com/a-propos/) : « animé par des passionnés bénévoles », « veuillez noter que le site Etudes littéraires n’est pas l’œuvre d’un professionnel de l’éducation »</a:t>
            </a:r>
          </a:p>
          <a:p>
            <a:endParaRPr lang="fr-FR" i="0"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53</a:t>
            </a:fld>
            <a:endParaRPr lang="fr-FR"/>
          </a:p>
        </p:txBody>
      </p:sp>
    </p:spTree>
    <p:extLst>
      <p:ext uri="{BB962C8B-B14F-4D97-AF65-F5344CB8AC3E}">
        <p14:creationId xmlns:p14="http://schemas.microsoft.com/office/powerpoint/2010/main" val="1544911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On peut vérifier qu’</a:t>
            </a:r>
            <a:r>
              <a:rPr lang="fr-FR" sz="1200" kern="1200" dirty="0" err="1">
                <a:solidFill>
                  <a:schemeClr val="tx1"/>
                </a:solidFill>
                <a:effectLst/>
                <a:latin typeface="+mn-lt"/>
                <a:ea typeface="+mn-ea"/>
                <a:cs typeface="+mn-cs"/>
              </a:rPr>
              <a:t>un.e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auteur.rice</a:t>
            </a:r>
            <a:r>
              <a:rPr lang="fr-FR" sz="1200" kern="1200" dirty="0">
                <a:solidFill>
                  <a:schemeClr val="tx1"/>
                </a:solidFill>
                <a:effectLst/>
                <a:latin typeface="+mn-lt"/>
                <a:ea typeface="+mn-ea"/>
                <a:cs typeface="+mn-cs"/>
              </a:rPr>
              <a:t> est bien qui il/elle dit être, par ex. en vérifiant qu’il/elle a bien fait une thèse sur ce sujet, ou en regardant les articles qui lui sont rattachés sur </a:t>
            </a:r>
            <a:r>
              <a:rPr lang="fr-FR" sz="1200" kern="1200" dirty="0" err="1">
                <a:solidFill>
                  <a:schemeClr val="tx1"/>
                </a:solidFill>
                <a:effectLst/>
                <a:latin typeface="+mn-lt"/>
                <a:ea typeface="+mn-ea"/>
                <a:cs typeface="+mn-cs"/>
              </a:rPr>
              <a:t>GoogleScholar</a:t>
            </a:r>
            <a:r>
              <a:rPr lang="fr-FR" sz="1200" kern="1200" dirty="0">
                <a:solidFill>
                  <a:schemeClr val="tx1"/>
                </a:solidFill>
                <a:effectLst/>
                <a:latin typeface="+mn-lt"/>
                <a:ea typeface="+mn-ea"/>
                <a:cs typeface="+mn-cs"/>
              </a:rPr>
              <a:t> ou des bases de données.</a:t>
            </a:r>
          </a:p>
          <a:p>
            <a:r>
              <a:rPr lang="fr-FR" sz="1200" kern="1200" dirty="0">
                <a:solidFill>
                  <a:schemeClr val="tx1"/>
                </a:solidFill>
                <a:effectLst/>
                <a:latin typeface="+mn-lt"/>
                <a:ea typeface="+mn-ea"/>
                <a:cs typeface="+mn-cs"/>
              </a:rPr>
              <a:t>Vérifier les noms qui ont l’air sérieux au premier abord.</a:t>
            </a:r>
          </a:p>
          <a:p>
            <a:r>
              <a:rPr lang="fr-FR" sz="1200" kern="1200" dirty="0">
                <a:solidFill>
                  <a:schemeClr val="tx1"/>
                </a:solidFill>
                <a:effectLst/>
                <a:latin typeface="+mn-lt"/>
                <a:ea typeface="+mn-ea"/>
                <a:cs typeface="+mn-cs"/>
              </a:rPr>
              <a:t>ex : ccdhbretagne.org = site qui dénonce ravages de psychiatrie pour les enfants ; « commission des citoyens pour les droits de l’homme » ; mais ce site n’a rien d’officiel. En parcourant la page « à propos de CCDH », on s’aperçoit qu’il est fondé par d’Eglise de scientologie !</a:t>
            </a:r>
            <a:endParaRPr lang="fr-FR" i="1"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54</a:t>
            </a:fld>
            <a:endParaRPr lang="fr-FR"/>
          </a:p>
        </p:txBody>
      </p:sp>
    </p:spTree>
    <p:extLst>
      <p:ext uri="{BB962C8B-B14F-4D97-AF65-F5344CB8AC3E}">
        <p14:creationId xmlns:p14="http://schemas.microsoft.com/office/powerpoint/2010/main" val="4185976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Attention : </a:t>
            </a:r>
          </a:p>
          <a:p>
            <a:pPr marL="171450" indent="-171450">
              <a:buFontTx/>
              <a:buChar char="-"/>
            </a:pPr>
            <a:r>
              <a:rPr lang="fr-FR" i="0" dirty="0"/>
              <a:t>en France, la loi n’impose pas à un site internet d’afficher une date de publication et/ou de mise à jour</a:t>
            </a:r>
          </a:p>
          <a:p>
            <a:pPr marL="171450" indent="-171450">
              <a:buFontTx/>
              <a:buChar char="-"/>
            </a:pPr>
            <a:r>
              <a:rPr lang="fr-FR" i="0" dirty="0"/>
              <a:t>Ce critère est à nuancer selon les disciplines : une information politique sera plus rapidement obsolète qu’un site internet sur la littérature à l’époque de Shakespeare</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55</a:t>
            </a:fld>
            <a:endParaRPr lang="fr-FR"/>
          </a:p>
        </p:txBody>
      </p:sp>
    </p:spTree>
    <p:extLst>
      <p:ext uri="{BB962C8B-B14F-4D97-AF65-F5344CB8AC3E}">
        <p14:creationId xmlns:p14="http://schemas.microsoft.com/office/powerpoint/2010/main" val="3943023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On s’abstient de chercher de nouvelles informations qui pourraient éclairer la question sous un autre jour.</a:t>
            </a:r>
            <a:endParaRPr lang="fr-FR" i="1"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56</a:t>
            </a:fld>
            <a:endParaRPr lang="fr-FR"/>
          </a:p>
        </p:txBody>
      </p:sp>
    </p:spTree>
    <p:extLst>
      <p:ext uri="{BB962C8B-B14F-4D97-AF65-F5344CB8AC3E}">
        <p14:creationId xmlns:p14="http://schemas.microsoft.com/office/powerpoint/2010/main" val="34461847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Nuancer le critère du design du site, surtout pour des sites récents. Attention également aux copies de sites professionnels ou officiels (cf. la question sur l’URL)</a:t>
            </a:r>
          </a:p>
          <a:p>
            <a:r>
              <a:rPr lang="fr-FR" i="0" dirty="0"/>
              <a:t>URL : se méfier des sites en .</a:t>
            </a:r>
            <a:r>
              <a:rPr lang="fr-FR" i="0" dirty="0" err="1"/>
              <a:t>edu</a:t>
            </a:r>
            <a:r>
              <a:rPr lang="fr-FR" i="0" dirty="0"/>
              <a:t>, .net, .info (ne sont pas forcément des sites spécialisés et fiables d’information ou sur l’éducation -&gt; ces noms de domaines peuvent être tout simplement achetés)</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57</a:t>
            </a:fld>
            <a:endParaRPr lang="fr-FR"/>
          </a:p>
        </p:txBody>
      </p:sp>
    </p:spTree>
    <p:extLst>
      <p:ext uri="{BB962C8B-B14F-4D97-AF65-F5344CB8AC3E}">
        <p14:creationId xmlns:p14="http://schemas.microsoft.com/office/powerpoint/2010/main" val="36964863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Vérifier les noms avancés comme arguments de crédibilité</a:t>
            </a:r>
          </a:p>
          <a:p>
            <a:r>
              <a:rPr lang="fr-FR" i="0" dirty="0"/>
              <a:t>ex : colloque « anti-</a:t>
            </a:r>
            <a:r>
              <a:rPr lang="fr-FR" i="0" dirty="0" err="1"/>
              <a:t>woke</a:t>
            </a:r>
            <a:r>
              <a:rPr lang="fr-FR" i="0" dirty="0"/>
              <a:t> » en Sorbonne les 7 et 8 janvier ; </a:t>
            </a:r>
            <a:r>
              <a:rPr lang="fr-FR" i="0" dirty="0" err="1"/>
              <a:t>certain.e.s</a:t>
            </a:r>
            <a:r>
              <a:rPr lang="fr-FR" i="0" dirty="0"/>
              <a:t> </a:t>
            </a:r>
            <a:r>
              <a:rPr lang="fr-FR" i="0" dirty="0" err="1"/>
              <a:t>intervenant.e.s</a:t>
            </a:r>
            <a:r>
              <a:rPr lang="fr-FR" i="0" dirty="0"/>
              <a:t> se disent </a:t>
            </a:r>
            <a:r>
              <a:rPr lang="fr-FR" i="0" dirty="0" err="1"/>
              <a:t>rattaché.e.s</a:t>
            </a:r>
            <a:r>
              <a:rPr lang="fr-FR" i="0" dirty="0"/>
              <a:t> au « Collège de philosophie », dont le nom fait penser au « Collège international de philosophie », très prestigieux = attention à ne pas confondre ! (La Société mathématique de France existe, pas la Société mathématique française)</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58</a:t>
            </a:fld>
            <a:endParaRPr lang="fr-FR"/>
          </a:p>
        </p:txBody>
      </p:sp>
    </p:spTree>
    <p:extLst>
      <p:ext uri="{BB962C8B-B14F-4D97-AF65-F5344CB8AC3E}">
        <p14:creationId xmlns:p14="http://schemas.microsoft.com/office/powerpoint/2010/main" val="1658267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ex. du site IVG.net, site apparemment de renseignements sur l’IVG : </a:t>
            </a:r>
          </a:p>
          <a:p>
            <a:pPr marL="171450" indent="-171450">
              <a:buFontTx/>
              <a:buChar char="-"/>
            </a:pPr>
            <a:r>
              <a:rPr lang="fr-FR" i="0" dirty="0"/>
              <a:t>design propre qui a l’air professionnel, ressemble à un site institutionnel</a:t>
            </a:r>
          </a:p>
          <a:p>
            <a:pPr marL="171450" indent="-171450">
              <a:buFontTx/>
              <a:buChar char="-"/>
            </a:pPr>
            <a:r>
              <a:rPr lang="fr-FR" i="0" dirty="0"/>
              <a:t>présence d’un numéro vert gratuit, chat en direct comme sur certains sites officiels</a:t>
            </a:r>
          </a:p>
          <a:p>
            <a:pPr marL="171450" indent="-171450">
              <a:buFontTx/>
              <a:buChar char="-"/>
            </a:pPr>
            <a:r>
              <a:rPr lang="fr-FR" i="0" dirty="0"/>
              <a:t>mentions légales : une association loi 1901 (= pas de but commercial)</a:t>
            </a:r>
          </a:p>
          <a:p>
            <a:pPr marL="171450" indent="-171450">
              <a:buFontTx/>
              <a:buChar char="-"/>
            </a:pPr>
            <a:r>
              <a:rPr lang="fr-FR" i="0" dirty="0"/>
              <a:t>« </a:t>
            </a:r>
            <a:r>
              <a:rPr lang="fr-FR" sz="1200" b="0" i="0" kern="1200" dirty="0">
                <a:solidFill>
                  <a:schemeClr val="tx1"/>
                </a:solidFill>
                <a:effectLst/>
                <a:latin typeface="+mn-lt"/>
                <a:ea typeface="+mn-ea"/>
                <a:cs typeface="+mn-cs"/>
              </a:rPr>
              <a:t>une sélection d’informations scientifiques et médicales qui se veulent pertinentes, fiables et synthétiques »</a:t>
            </a:r>
          </a:p>
          <a:p>
            <a:pPr marL="171450" indent="-171450">
              <a:buFontTx/>
              <a:buChar char="-"/>
            </a:pPr>
            <a:r>
              <a:rPr lang="fr-FR" sz="1200" b="0" i="0" kern="1200" dirty="0">
                <a:solidFill>
                  <a:schemeClr val="tx1"/>
                </a:solidFill>
                <a:effectLst/>
                <a:latin typeface="+mn-lt"/>
                <a:ea typeface="+mn-ea"/>
                <a:cs typeface="+mn-cs"/>
              </a:rPr>
              <a:t>avertissement sur la protection des données personnelles, comme sur des sites institutionnels</a:t>
            </a:r>
          </a:p>
          <a:p>
            <a:pPr marL="0" indent="0">
              <a:buFontTx/>
              <a:buNone/>
            </a:pPr>
            <a:r>
              <a:rPr lang="fr-FR" sz="1200" b="0" i="0" kern="1200" dirty="0">
                <a:solidFill>
                  <a:schemeClr val="tx1"/>
                </a:solidFill>
                <a:effectLst/>
                <a:latin typeface="+mn-lt"/>
                <a:ea typeface="+mn-ea"/>
                <a:cs typeface="+mn-cs"/>
              </a:rPr>
              <a:t>Mais</a:t>
            </a:r>
          </a:p>
          <a:p>
            <a:pPr marL="171450" indent="-171450">
              <a:buFontTx/>
              <a:buChar char="-"/>
            </a:pPr>
            <a:r>
              <a:rPr lang="fr-FR" sz="1200" b="0" i="0" kern="1200" dirty="0">
                <a:solidFill>
                  <a:schemeClr val="tx1"/>
                </a:solidFill>
                <a:effectLst/>
                <a:latin typeface="+mn-lt"/>
                <a:ea typeface="+mn-ea"/>
                <a:cs typeface="+mn-cs"/>
              </a:rPr>
              <a:t>uniquement des avis négatifs sur l’IVG </a:t>
            </a:r>
          </a:p>
          <a:p>
            <a:pPr marL="171450" indent="-171450">
              <a:buFontTx/>
              <a:buChar char="-"/>
            </a:pPr>
            <a:r>
              <a:rPr lang="fr-FR" sz="1200" b="0" i="0" kern="1200" dirty="0">
                <a:solidFill>
                  <a:schemeClr val="tx1"/>
                </a:solidFill>
                <a:effectLst/>
                <a:latin typeface="+mn-lt"/>
                <a:ea typeface="+mn-ea"/>
                <a:cs typeface="+mn-cs"/>
              </a:rPr>
              <a:t>quand on se renseigne ailleurs sur internet : </a:t>
            </a:r>
            <a:r>
              <a:rPr lang="fr-FR" i="0" dirty="0"/>
              <a:t>https://www.lemonde.fr/les-decodeurs/article/2016/12/07/ivg-net-le-site-tres-oriente-d-un-couple-de-militants-catholiques_5044551_4355770.html</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59</a:t>
            </a:fld>
            <a:endParaRPr lang="fr-FR"/>
          </a:p>
        </p:txBody>
      </p:sp>
    </p:spTree>
    <p:extLst>
      <p:ext uri="{BB962C8B-B14F-4D97-AF65-F5344CB8AC3E}">
        <p14:creationId xmlns:p14="http://schemas.microsoft.com/office/powerpoint/2010/main" val="117931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phénomène des </a:t>
            </a:r>
            <a:r>
              <a:rPr lang="fr-FR" i="1" dirty="0"/>
              <a:t>fake news</a:t>
            </a:r>
            <a:r>
              <a:rPr lang="fr-FR" i="0" dirty="0"/>
              <a:t> n’est pas totalement nouveau. La version officielle des faits était, ou est encore, remise en cause concernant :</a:t>
            </a:r>
          </a:p>
          <a:p>
            <a:pPr marL="171450" indent="-171450">
              <a:buFontTx/>
              <a:buChar char="-"/>
            </a:pPr>
            <a:r>
              <a:rPr lang="fr-FR" i="0" dirty="0"/>
              <a:t>l’assassinat de JFK (1963) : complot du FBI pour cacher la vérité,</a:t>
            </a:r>
          </a:p>
          <a:p>
            <a:pPr marL="171450" indent="-171450">
              <a:buFontTx/>
              <a:buChar char="-"/>
            </a:pPr>
            <a:r>
              <a:rPr lang="fr-FR" i="0" dirty="0"/>
              <a:t>et la conquête de la lune (1969) : elle aurait été mise en scène dans un contexte de Guerre froide. </a:t>
            </a:r>
          </a:p>
          <a:p>
            <a:pPr marL="0" indent="0">
              <a:buFontTx/>
              <a:buNone/>
            </a:pPr>
            <a:r>
              <a:rPr lang="fr-FR" i="0" dirty="0"/>
              <a:t>Cette remise en question d’une version officielle et politique d’événements est reprise et popularisée à travers la fiction, notamment dans :</a:t>
            </a:r>
          </a:p>
          <a:p>
            <a:pPr marL="171450" indent="-171450">
              <a:buFontTx/>
              <a:buChar char="-"/>
            </a:pPr>
            <a:r>
              <a:rPr lang="fr-FR" i="0" dirty="0"/>
              <a:t>La série </a:t>
            </a:r>
            <a:r>
              <a:rPr lang="fr-FR" i="1" dirty="0"/>
              <a:t>The X-Files </a:t>
            </a:r>
            <a:r>
              <a:rPr lang="fr-FR" i="0" dirty="0"/>
              <a:t>(1993-2002 ; 2016-2018) : mot-clef « the </a:t>
            </a:r>
            <a:r>
              <a:rPr lang="fr-FR" i="0" dirty="0" err="1"/>
              <a:t>truth</a:t>
            </a:r>
            <a:r>
              <a:rPr lang="fr-FR" i="0" dirty="0"/>
              <a:t> </a:t>
            </a:r>
            <a:r>
              <a:rPr lang="fr-FR" i="0" dirty="0" err="1"/>
              <a:t>is</a:t>
            </a:r>
            <a:r>
              <a:rPr lang="fr-FR" i="0" dirty="0"/>
              <a:t> out </a:t>
            </a:r>
            <a:r>
              <a:rPr lang="fr-FR" i="0" dirty="0" err="1"/>
              <a:t>there</a:t>
            </a:r>
            <a:r>
              <a:rPr lang="fr-FR" i="0" dirty="0"/>
              <a:t> », complot de l’homme à cigarette et version officielle qui cherche à étouffer ce que découvre Mulder, le protagoniste qui travaille pour le FBI</a:t>
            </a:r>
          </a:p>
          <a:p>
            <a:pPr marL="0" indent="0">
              <a:buFontTx/>
              <a:buNone/>
            </a:pPr>
            <a:r>
              <a:rPr lang="fr-FR" i="0" dirty="0"/>
              <a:t>Plus récemment, cette remise en question dépasse la sphère politique et touche à la médecine :</a:t>
            </a:r>
          </a:p>
          <a:p>
            <a:pPr marL="171450" indent="-171450">
              <a:buFontTx/>
              <a:buChar char="-"/>
            </a:pPr>
            <a:r>
              <a:rPr lang="fr-FR" i="0" dirty="0"/>
              <a:t>En 1998, dans la célèbre revue médicale </a:t>
            </a:r>
            <a:r>
              <a:rPr lang="fr-FR" i="1" dirty="0"/>
              <a:t>The Lancet</a:t>
            </a:r>
            <a:r>
              <a:rPr lang="fr-FR" i="0" dirty="0"/>
              <a:t>, le Dr Wakefield argue l’existence d’un lien entre la vaccination ROR et l’autisme, bien qu’il manque de preuve. Il faut attendre plusieurs années pour un démenti, mais l’idée s’est vite répandue.</a:t>
            </a:r>
          </a:p>
          <a:p>
            <a:pPr marL="0" indent="0">
              <a:buFontTx/>
              <a:buNone/>
            </a:pPr>
            <a:r>
              <a:rPr lang="fr-FR" i="0" dirty="0"/>
              <a:t>L’idée que la version officielle ne serait pas vraie, que l’ « on ne nous dit pas tout » n’est pas nouvelle : elle instaure un flou, et il devient difficile de savoir à quelle information faire confiance et comment distinguer le vrai du faux. Est-ce que le mensonge, c’est la version officielle, la plus répandue, ou cette nouvelle idée ?</a:t>
            </a:r>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6</a:t>
            </a:fld>
            <a:endParaRPr lang="fr-FR"/>
          </a:p>
        </p:txBody>
      </p:sp>
    </p:spTree>
    <p:extLst>
      <p:ext uri="{BB962C8B-B14F-4D97-AF65-F5344CB8AC3E}">
        <p14:creationId xmlns:p14="http://schemas.microsoft.com/office/powerpoint/2010/main" val="6628482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Il existe un certain nombre d’outils de </a:t>
            </a:r>
            <a:r>
              <a:rPr lang="fr-FR" sz="1200" b="0" i="1" kern="1200" dirty="0" err="1">
                <a:solidFill>
                  <a:schemeClr val="tx1"/>
                </a:solidFill>
                <a:effectLst/>
                <a:latin typeface="+mn-lt"/>
                <a:ea typeface="+mn-ea"/>
                <a:cs typeface="+mn-cs"/>
              </a:rPr>
              <a:t>fact</a:t>
            </a:r>
            <a:r>
              <a:rPr lang="fr-FR" sz="1200" b="0" i="1" kern="1200" dirty="0">
                <a:solidFill>
                  <a:schemeClr val="tx1"/>
                </a:solidFill>
                <a:effectLst/>
                <a:latin typeface="+mn-lt"/>
                <a:ea typeface="+mn-ea"/>
                <a:cs typeface="+mn-cs"/>
              </a:rPr>
              <a:t>-checking</a:t>
            </a:r>
            <a:r>
              <a:rPr lang="fr-FR" sz="1200" b="0" i="0" kern="1200" dirty="0">
                <a:solidFill>
                  <a:schemeClr val="tx1"/>
                </a:solidFill>
                <a:effectLst/>
                <a:latin typeface="+mn-lt"/>
                <a:ea typeface="+mn-ea"/>
                <a:cs typeface="+mn-cs"/>
              </a:rPr>
              <a:t>, créés principalement par des </a:t>
            </a:r>
            <a:r>
              <a:rPr lang="fr-FR" sz="1200" b="0" i="0" kern="1200" dirty="0" err="1">
                <a:solidFill>
                  <a:schemeClr val="tx1"/>
                </a:solidFill>
                <a:effectLst/>
                <a:latin typeface="+mn-lt"/>
                <a:ea typeface="+mn-ea"/>
                <a:cs typeface="+mn-cs"/>
              </a:rPr>
              <a:t>journalistes.Mentionner</a:t>
            </a:r>
            <a:r>
              <a:rPr lang="fr-FR" sz="1200" b="0" i="0" kern="1200" dirty="0">
                <a:solidFill>
                  <a:schemeClr val="tx1"/>
                </a:solidFill>
                <a:effectLst/>
                <a:latin typeface="+mn-lt"/>
                <a:ea typeface="+mn-ea"/>
                <a:cs typeface="+mn-cs"/>
              </a:rPr>
              <a:t> : par ex. </a:t>
            </a:r>
            <a:r>
              <a:rPr lang="fr-FR" sz="1200" b="0" i="0" kern="1200" dirty="0" err="1">
                <a:solidFill>
                  <a:schemeClr val="tx1"/>
                </a:solidFill>
                <a:effectLst/>
                <a:latin typeface="+mn-lt"/>
                <a:ea typeface="+mn-ea"/>
                <a:cs typeface="+mn-cs"/>
              </a:rPr>
              <a:t>RetractationWatch</a:t>
            </a:r>
            <a:r>
              <a:rPr lang="fr-FR" sz="1200" b="0" i="0" kern="1200" dirty="0">
                <a:solidFill>
                  <a:schemeClr val="tx1"/>
                </a:solidFill>
                <a:effectLst/>
                <a:latin typeface="+mn-lt"/>
                <a:ea typeface="+mn-ea"/>
                <a:cs typeface="+mn-cs"/>
              </a:rPr>
              <a:t> s’occupe des articles scientifiques</a:t>
            </a:r>
          </a:p>
          <a:p>
            <a:r>
              <a:rPr lang="fr-FR" sz="1200" b="0" i="0" kern="1200" dirty="0">
                <a:solidFill>
                  <a:schemeClr val="tx1"/>
                </a:solidFill>
                <a:effectLst/>
                <a:latin typeface="+mn-lt"/>
                <a:ea typeface="+mn-ea"/>
                <a:cs typeface="+mn-cs"/>
              </a:rPr>
              <a:t>- Ces outils sont spécialisés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i="0" kern="1200" dirty="0">
                <a:solidFill>
                  <a:schemeClr val="tx1"/>
                </a:solidFill>
                <a:effectLst/>
                <a:latin typeface="+mn-lt"/>
                <a:ea typeface="+mn-ea"/>
                <a:cs typeface="+mn-cs"/>
              </a:rPr>
              <a:t>Le </a:t>
            </a:r>
            <a:r>
              <a:rPr lang="fr-FR" sz="1200" b="0" i="0" kern="1200" dirty="0" err="1">
                <a:solidFill>
                  <a:schemeClr val="tx1"/>
                </a:solidFill>
                <a:effectLst/>
                <a:latin typeface="+mn-lt"/>
                <a:ea typeface="+mn-ea"/>
                <a:cs typeface="+mn-cs"/>
              </a:rPr>
              <a:t>Décodex</a:t>
            </a:r>
            <a:r>
              <a:rPr lang="fr-FR" sz="1200" b="0" i="0" kern="1200" dirty="0">
                <a:solidFill>
                  <a:schemeClr val="tx1"/>
                </a:solidFill>
                <a:effectLst/>
                <a:latin typeface="+mn-lt"/>
                <a:ea typeface="+mn-ea"/>
                <a:cs typeface="+mn-cs"/>
              </a:rPr>
              <a:t> du </a:t>
            </a:r>
            <a:r>
              <a:rPr lang="fr-FR" sz="1200" b="0" i="1" kern="1200" dirty="0">
                <a:solidFill>
                  <a:schemeClr val="tx1"/>
                </a:solidFill>
                <a:effectLst/>
                <a:latin typeface="+mn-lt"/>
                <a:ea typeface="+mn-ea"/>
                <a:cs typeface="+mn-cs"/>
              </a:rPr>
              <a:t>Monde </a:t>
            </a:r>
            <a:r>
              <a:rPr lang="fr-FR" sz="1200" b="0" i="0" kern="1200" dirty="0">
                <a:solidFill>
                  <a:schemeClr val="tx1"/>
                </a:solidFill>
                <a:effectLst/>
                <a:latin typeface="+mn-lt"/>
                <a:ea typeface="+mn-ea"/>
                <a:cs typeface="+mn-cs"/>
              </a:rPr>
              <a:t>: https://www.lemonde.fr/verification/</a:t>
            </a:r>
          </a:p>
          <a:p>
            <a:pPr marL="171450" indent="-171450">
              <a:buFontTx/>
              <a:buChar char="-"/>
            </a:pPr>
            <a:r>
              <a:rPr lang="fr-FR" sz="1200" b="0" i="0" kern="1200" dirty="0">
                <a:solidFill>
                  <a:schemeClr val="tx1"/>
                </a:solidFill>
                <a:effectLst/>
                <a:latin typeface="+mn-lt"/>
                <a:ea typeface="+mn-ea"/>
                <a:cs typeface="+mn-cs"/>
              </a:rPr>
              <a:t>ex. du </a:t>
            </a:r>
            <a:r>
              <a:rPr lang="fr-FR" sz="1200" b="0" i="0" kern="1200" dirty="0" err="1">
                <a:solidFill>
                  <a:schemeClr val="tx1"/>
                </a:solidFill>
                <a:effectLst/>
                <a:latin typeface="+mn-lt"/>
                <a:ea typeface="+mn-ea"/>
                <a:cs typeface="+mn-cs"/>
              </a:rPr>
              <a:t>FactoScope</a:t>
            </a:r>
            <a:r>
              <a:rPr lang="fr-FR" sz="1200" b="0" i="0" kern="1200" dirty="0">
                <a:solidFill>
                  <a:schemeClr val="tx1"/>
                </a:solidFill>
                <a:effectLst/>
                <a:latin typeface="+mn-lt"/>
                <a:ea typeface="+mn-ea"/>
                <a:cs typeface="+mn-cs"/>
              </a:rPr>
              <a:t> : https://rattrapages-actu.epjt.fr/factoscope. Vérifie les propos des personnalités politiques et donne accès au travail de vérification de la majeure partie des vérificateurs (</a:t>
            </a:r>
            <a:r>
              <a:rPr lang="fr-FR" sz="1200" b="0" i="0" kern="1200" dirty="0" err="1">
                <a:solidFill>
                  <a:schemeClr val="tx1"/>
                </a:solidFill>
                <a:effectLst/>
                <a:latin typeface="+mn-lt"/>
                <a:ea typeface="+mn-ea"/>
                <a:cs typeface="+mn-cs"/>
              </a:rPr>
              <a:t>fact</a:t>
            </a:r>
            <a:r>
              <a:rPr lang="fr-FR" sz="1200" b="0" i="0" kern="1200" dirty="0">
                <a:solidFill>
                  <a:schemeClr val="tx1"/>
                </a:solidFill>
                <a:effectLst/>
                <a:latin typeface="+mn-lt"/>
                <a:ea typeface="+mn-ea"/>
                <a:cs typeface="+mn-cs"/>
              </a:rPr>
              <a:t>-checkers) français. Ce projet innovant est piloté par les journalistes-étudiants de l’École publique de journalisme de Tours (EPJT).</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60</a:t>
            </a:fld>
            <a:endParaRPr lang="fr-FR"/>
          </a:p>
        </p:txBody>
      </p:sp>
    </p:spTree>
    <p:extLst>
      <p:ext uri="{BB962C8B-B14F-4D97-AF65-F5344CB8AC3E}">
        <p14:creationId xmlns:p14="http://schemas.microsoft.com/office/powerpoint/2010/main" val="35006946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Il existe aussi des outils pour vérifier :</a:t>
            </a:r>
          </a:p>
          <a:p>
            <a:pPr marL="171450" indent="-171450">
              <a:buFontTx/>
              <a:buChar char="-"/>
            </a:pPr>
            <a:r>
              <a:rPr lang="fr-FR" sz="1200" b="0" i="0" kern="1200" dirty="0">
                <a:solidFill>
                  <a:schemeClr val="tx1"/>
                </a:solidFill>
                <a:effectLst/>
                <a:latin typeface="+mn-lt"/>
                <a:ea typeface="+mn-ea"/>
                <a:cs typeface="+mn-cs"/>
              </a:rPr>
              <a:t>d’où vient une image (sur quels autres sites apparaît-elle, où a-t-elle été publiée en premier, etc. ?)</a:t>
            </a:r>
          </a:p>
          <a:p>
            <a:pPr marL="171450" indent="-171450">
              <a:buFontTx/>
              <a:buChar char="-"/>
            </a:pPr>
            <a:r>
              <a:rPr lang="fr-FR" sz="1200" b="0" i="0" kern="1200" dirty="0">
                <a:solidFill>
                  <a:schemeClr val="tx1"/>
                </a:solidFill>
                <a:effectLst/>
                <a:latin typeface="+mn-lt"/>
                <a:ea typeface="+mn-ea"/>
                <a:cs typeface="+mn-cs"/>
              </a:rPr>
              <a:t>si elle a été retouchée</a:t>
            </a:r>
          </a:p>
          <a:p>
            <a:pPr marL="0" indent="0">
              <a:buFontTx/>
              <a:buNone/>
            </a:pPr>
            <a:r>
              <a:rPr lang="fr-FR" sz="1200" b="0" i="0" kern="1200" dirty="0">
                <a:solidFill>
                  <a:schemeClr val="tx1"/>
                </a:solidFill>
                <a:effectLst/>
                <a:latin typeface="+mn-lt"/>
                <a:ea typeface="+mn-ea"/>
                <a:cs typeface="+mn-cs"/>
              </a:rPr>
              <a:t>(selon le temps restant, montrer un exemple)</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61</a:t>
            </a:fld>
            <a:endParaRPr lang="fr-FR"/>
          </a:p>
        </p:txBody>
      </p:sp>
    </p:spTree>
    <p:extLst>
      <p:ext uri="{BB962C8B-B14F-4D97-AF65-F5344CB8AC3E}">
        <p14:creationId xmlns:p14="http://schemas.microsoft.com/office/powerpoint/2010/main" val="6153878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62</a:t>
            </a:fld>
            <a:endParaRPr lang="fr-FR"/>
          </a:p>
        </p:txBody>
      </p:sp>
    </p:spTree>
    <p:extLst>
      <p:ext uri="{BB962C8B-B14F-4D97-AF65-F5344CB8AC3E}">
        <p14:creationId xmlns:p14="http://schemas.microsoft.com/office/powerpoint/2010/main" val="2789781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 passé en revue des critères de fiabilité (pour s’assurer que les sites sont fiables), mais dire d’un site qu’il est fiable ne veut pas dire qu’il est pertinent pour un travail universitaire !</a:t>
            </a:r>
          </a:p>
          <a:p>
            <a:r>
              <a:rPr lang="fr-FR" dirty="0"/>
              <a:t>Bibliographie pour aller plus loin sur le sujet de la désinformation et du numérique (+ rappeler le rôle de la BU).</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63</a:t>
            </a:fld>
            <a:endParaRPr lang="fr-FR"/>
          </a:p>
        </p:txBody>
      </p:sp>
    </p:spTree>
    <p:extLst>
      <p:ext uri="{BB962C8B-B14F-4D97-AF65-F5344CB8AC3E}">
        <p14:creationId xmlns:p14="http://schemas.microsoft.com/office/powerpoint/2010/main" val="24928869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64</a:t>
            </a:fld>
            <a:endParaRPr lang="fr-FR"/>
          </a:p>
        </p:txBody>
      </p:sp>
    </p:spTree>
    <p:extLst>
      <p:ext uri="{BB962C8B-B14F-4D97-AF65-F5344CB8AC3E}">
        <p14:creationId xmlns:p14="http://schemas.microsoft.com/office/powerpoint/2010/main" val="353272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héritage de l’écriture satirique : Sénèque, Horace, La Bruyère, La Fontaine, Molière, Pascal… = longue tradition littéraire</a:t>
            </a:r>
          </a:p>
          <a:p>
            <a:pPr marL="171450" indent="-171450">
              <a:buFontTx/>
              <a:buChar char="-"/>
            </a:pPr>
            <a:r>
              <a:rPr lang="fr-FR" dirty="0"/>
              <a:t>parodies dès l’apparition des journaux : Le Monstre pour </a:t>
            </a:r>
            <a:r>
              <a:rPr lang="fr-FR" i="1" dirty="0"/>
              <a:t>Le Monde</a:t>
            </a:r>
            <a:r>
              <a:rPr lang="fr-FR" i="0" dirty="0"/>
              <a:t>, L’Aberration pour </a:t>
            </a:r>
            <a:r>
              <a:rPr lang="fr-FR" i="1" dirty="0"/>
              <a:t>Libération</a:t>
            </a:r>
            <a:r>
              <a:rPr lang="fr-FR" i="0" dirty="0"/>
              <a:t>, Le </a:t>
            </a:r>
            <a:r>
              <a:rPr lang="fr-FR" i="0" dirty="0" err="1"/>
              <a:t>Figagaro</a:t>
            </a:r>
            <a:r>
              <a:rPr lang="fr-FR" i="0" dirty="0"/>
              <a:t> pour </a:t>
            </a:r>
            <a:r>
              <a:rPr lang="fr-FR" i="1" dirty="0"/>
              <a:t>Le Figaro</a:t>
            </a:r>
            <a:r>
              <a:rPr lang="fr-FR" i="0" dirty="0"/>
              <a:t> (jeux sonores aussi)</a:t>
            </a:r>
          </a:p>
          <a:p>
            <a:pPr marL="171450" indent="-171450">
              <a:buFontTx/>
              <a:buChar char="-"/>
            </a:pPr>
            <a:r>
              <a:rPr lang="fr-FR" i="0" dirty="0"/>
              <a:t>chaînes de spams par mail (« mail à envoyer à 10 personnes, sinon le malheur s’abattra sur toi », « je suis très malade, envoie de l’argent »)</a:t>
            </a:r>
          </a:p>
          <a:p>
            <a:pPr marL="171450" indent="-171450">
              <a:buFontTx/>
              <a:buChar char="-"/>
            </a:pPr>
            <a:r>
              <a:rPr lang="fr-FR" dirty="0"/>
              <a:t>sites internet : pièges à clic trompeurs, mais parfois plus dangereux avec des arnaques financières (création </a:t>
            </a:r>
            <a:r>
              <a:rPr lang="fr-FR" dirty="0" err="1"/>
              <a:t>d’ebay</a:t>
            </a:r>
            <a:r>
              <a:rPr lang="fr-FR" dirty="0"/>
              <a:t> : achats jamais envoyés ou acheteurs qui ne paient pas)</a:t>
            </a:r>
          </a:p>
          <a:p>
            <a:pPr marL="171450" indent="-171450">
              <a:buFontTx/>
              <a:buChar char="-"/>
            </a:pPr>
            <a:r>
              <a:rPr lang="fr-FR" dirty="0"/>
              <a:t>trolls et </a:t>
            </a:r>
            <a:r>
              <a:rPr lang="fr-FR" i="1" dirty="0"/>
              <a:t>bots</a:t>
            </a:r>
            <a:r>
              <a:rPr lang="fr-FR" i="0" dirty="0"/>
              <a:t> sur les réseaux sociaux : un message fait pour énerver des gens et provoquer de nombreuses réponses ; de l’anglais pour « pêche à la traîne ») ; bots : robots qui laissent des commentaires factices, avec par ex. des faux commentaires sur une marque</a:t>
            </a:r>
          </a:p>
          <a:p>
            <a:pPr marL="171450" indent="-171450">
              <a:buFontTx/>
              <a:buChar char="-"/>
            </a:pPr>
            <a:r>
              <a:rPr lang="fr-FR" i="0" dirty="0"/>
              <a:t>vol de données personnelles dans des bases de données : scandales à répétition (par ex., vol de données à l’AP-HP de Paris à l’automne 2021) ; </a:t>
            </a:r>
            <a:r>
              <a:rPr lang="fr-FR" i="1" dirty="0"/>
              <a:t>phishing</a:t>
            </a:r>
            <a:r>
              <a:rPr lang="fr-FR" i="0" dirty="0"/>
              <a:t> v. rançongiciels (pas tous du domaine des fake news donc)</a:t>
            </a:r>
            <a:endParaRPr lang="fr-FR" dirty="0"/>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7</a:t>
            </a:fld>
            <a:endParaRPr lang="fr-FR"/>
          </a:p>
        </p:txBody>
      </p:sp>
    </p:spTree>
    <p:extLst>
      <p:ext uri="{BB962C8B-B14F-4D97-AF65-F5344CB8AC3E}">
        <p14:creationId xmlns:p14="http://schemas.microsoft.com/office/powerpoint/2010/main" val="193439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8</a:t>
            </a:fld>
            <a:endParaRPr lang="fr-FR"/>
          </a:p>
        </p:txBody>
      </p:sp>
    </p:spTree>
    <p:extLst>
      <p:ext uri="{BB962C8B-B14F-4D97-AF65-F5344CB8AC3E}">
        <p14:creationId xmlns:p14="http://schemas.microsoft.com/office/powerpoint/2010/main" val="106667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Modèle traditionnel d’un journal : un journaliste écrit, les rédacteurs relisent + une personne spécialisée chargée de vérifier la véracité des informations.</a:t>
            </a:r>
          </a:p>
          <a:p>
            <a:r>
              <a:rPr lang="fr-FR" dirty="0"/>
              <a:t>Ce modèle est coûteux.</a:t>
            </a:r>
          </a:p>
          <a:p>
            <a:r>
              <a:rPr lang="fr-FR" dirty="0"/>
              <a:t>Des individus remplacent ce collectif dans l’information sur le Web 2.0.</a:t>
            </a:r>
          </a:p>
        </p:txBody>
      </p:sp>
      <p:sp>
        <p:nvSpPr>
          <p:cNvPr id="4" name="Espace réservé du numéro de diapositive 3"/>
          <p:cNvSpPr>
            <a:spLocks noGrp="1"/>
          </p:cNvSpPr>
          <p:nvPr>
            <p:ph type="sldNum" sz="quarter" idx="5"/>
          </p:nvPr>
        </p:nvSpPr>
        <p:spPr/>
        <p:txBody>
          <a:bodyPr/>
          <a:lstStyle/>
          <a:p>
            <a:fld id="{48F468E6-A270-41CE-ACAB-8415A69E4931}" type="slidenum">
              <a:rPr lang="fr-FR" smtClean="0"/>
              <a:t>9</a:t>
            </a:fld>
            <a:endParaRPr lang="fr-FR"/>
          </a:p>
        </p:txBody>
      </p:sp>
    </p:spTree>
    <p:extLst>
      <p:ext uri="{BB962C8B-B14F-4D97-AF65-F5344CB8AC3E}">
        <p14:creationId xmlns:p14="http://schemas.microsoft.com/office/powerpoint/2010/main" val="357728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011A238-8294-41BC-B6C9-2F705F02CEE4}" type="datetimeFigureOut">
              <a:rPr lang="fr-FR" smtClean="0"/>
              <a:t>02/02/2022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28AADF-7DEB-467B-BF9A-2FD80644B3F9}" type="slidenum">
              <a:rPr lang="fr-FR" smtClean="0"/>
              <a:t>‹N°›</a:t>
            </a:fld>
            <a:endParaRPr lang="fr-FR"/>
          </a:p>
        </p:txBody>
      </p:sp>
    </p:spTree>
    <p:extLst>
      <p:ext uri="{BB962C8B-B14F-4D97-AF65-F5344CB8AC3E}">
        <p14:creationId xmlns:p14="http://schemas.microsoft.com/office/powerpoint/2010/main" val="229279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011A238-8294-41BC-B6C9-2F705F02CEE4}" type="datetimeFigureOut">
              <a:rPr lang="fr-FR" smtClean="0"/>
              <a:t>02/02/2022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28AADF-7DEB-467B-BF9A-2FD80644B3F9}" type="slidenum">
              <a:rPr lang="fr-FR" smtClean="0"/>
              <a:t>‹N°›</a:t>
            </a:fld>
            <a:endParaRPr lang="fr-FR"/>
          </a:p>
        </p:txBody>
      </p:sp>
    </p:spTree>
    <p:extLst>
      <p:ext uri="{BB962C8B-B14F-4D97-AF65-F5344CB8AC3E}">
        <p14:creationId xmlns:p14="http://schemas.microsoft.com/office/powerpoint/2010/main" val="160351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011A238-8294-41BC-B6C9-2F705F02CEE4}" type="datetimeFigureOut">
              <a:rPr lang="fr-FR" smtClean="0"/>
              <a:t>02/02/2022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28AADF-7DEB-467B-BF9A-2FD80644B3F9}" type="slidenum">
              <a:rPr lang="fr-FR" smtClean="0"/>
              <a:t>‹N°›</a:t>
            </a:fld>
            <a:endParaRPr lang="fr-FR"/>
          </a:p>
        </p:txBody>
      </p:sp>
    </p:spTree>
    <p:extLst>
      <p:ext uri="{BB962C8B-B14F-4D97-AF65-F5344CB8AC3E}">
        <p14:creationId xmlns:p14="http://schemas.microsoft.com/office/powerpoint/2010/main" val="46144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011A238-8294-41BC-B6C9-2F705F02CEE4}" type="datetimeFigureOut">
              <a:rPr lang="fr-FR" smtClean="0"/>
              <a:t>02/02/2022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28AADF-7DEB-467B-BF9A-2FD80644B3F9}" type="slidenum">
              <a:rPr lang="fr-FR" smtClean="0"/>
              <a:t>‹N°›</a:t>
            </a:fld>
            <a:endParaRPr lang="fr-FR"/>
          </a:p>
        </p:txBody>
      </p:sp>
    </p:spTree>
    <p:extLst>
      <p:ext uri="{BB962C8B-B14F-4D97-AF65-F5344CB8AC3E}">
        <p14:creationId xmlns:p14="http://schemas.microsoft.com/office/powerpoint/2010/main" val="42816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011A238-8294-41BC-B6C9-2F705F02CEE4}" type="datetimeFigureOut">
              <a:rPr lang="fr-FR" smtClean="0"/>
              <a:t>02/02/2022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28AADF-7DEB-467B-BF9A-2FD80644B3F9}" type="slidenum">
              <a:rPr lang="fr-FR" smtClean="0"/>
              <a:t>‹N°›</a:t>
            </a:fld>
            <a:endParaRPr lang="fr-FR"/>
          </a:p>
        </p:txBody>
      </p:sp>
    </p:spTree>
    <p:extLst>
      <p:ext uri="{BB962C8B-B14F-4D97-AF65-F5344CB8AC3E}">
        <p14:creationId xmlns:p14="http://schemas.microsoft.com/office/powerpoint/2010/main" val="217985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011A238-8294-41BC-B6C9-2F705F02CEE4}" type="datetimeFigureOut">
              <a:rPr lang="fr-FR" smtClean="0"/>
              <a:t>02/02/2022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28AADF-7DEB-467B-BF9A-2FD80644B3F9}" type="slidenum">
              <a:rPr lang="fr-FR" smtClean="0"/>
              <a:t>‹N°›</a:t>
            </a:fld>
            <a:endParaRPr lang="fr-FR"/>
          </a:p>
        </p:txBody>
      </p:sp>
    </p:spTree>
    <p:extLst>
      <p:ext uri="{BB962C8B-B14F-4D97-AF65-F5344CB8AC3E}">
        <p14:creationId xmlns:p14="http://schemas.microsoft.com/office/powerpoint/2010/main" val="409877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011A238-8294-41BC-B6C9-2F705F02CEE4}" type="datetimeFigureOut">
              <a:rPr lang="fr-FR" smtClean="0"/>
              <a:t>02/02/2022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28AADF-7DEB-467B-BF9A-2FD80644B3F9}" type="slidenum">
              <a:rPr lang="fr-FR" smtClean="0"/>
              <a:t>‹N°›</a:t>
            </a:fld>
            <a:endParaRPr lang="fr-FR"/>
          </a:p>
        </p:txBody>
      </p:sp>
    </p:spTree>
    <p:extLst>
      <p:ext uri="{BB962C8B-B14F-4D97-AF65-F5344CB8AC3E}">
        <p14:creationId xmlns:p14="http://schemas.microsoft.com/office/powerpoint/2010/main" val="406799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011A238-8294-41BC-B6C9-2F705F02CEE4}" type="datetimeFigureOut">
              <a:rPr lang="fr-FR" smtClean="0"/>
              <a:t>02/02/2022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28AADF-7DEB-467B-BF9A-2FD80644B3F9}" type="slidenum">
              <a:rPr lang="fr-FR" smtClean="0"/>
              <a:t>‹N°›</a:t>
            </a:fld>
            <a:endParaRPr lang="fr-FR"/>
          </a:p>
        </p:txBody>
      </p:sp>
    </p:spTree>
    <p:extLst>
      <p:ext uri="{BB962C8B-B14F-4D97-AF65-F5344CB8AC3E}">
        <p14:creationId xmlns:p14="http://schemas.microsoft.com/office/powerpoint/2010/main" val="18110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11A238-8294-41BC-B6C9-2F705F02CEE4}" type="datetimeFigureOut">
              <a:rPr lang="fr-FR" smtClean="0"/>
              <a:t>02/02/2022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28AADF-7DEB-467B-BF9A-2FD80644B3F9}" type="slidenum">
              <a:rPr lang="fr-FR" smtClean="0"/>
              <a:t>‹N°›</a:t>
            </a:fld>
            <a:endParaRPr lang="fr-FR"/>
          </a:p>
        </p:txBody>
      </p:sp>
    </p:spTree>
    <p:extLst>
      <p:ext uri="{BB962C8B-B14F-4D97-AF65-F5344CB8AC3E}">
        <p14:creationId xmlns:p14="http://schemas.microsoft.com/office/powerpoint/2010/main" val="84763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011A238-8294-41BC-B6C9-2F705F02CEE4}" type="datetimeFigureOut">
              <a:rPr lang="fr-FR" smtClean="0"/>
              <a:t>02/02/2022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28AADF-7DEB-467B-BF9A-2FD80644B3F9}" type="slidenum">
              <a:rPr lang="fr-FR" smtClean="0"/>
              <a:t>‹N°›</a:t>
            </a:fld>
            <a:endParaRPr lang="fr-FR"/>
          </a:p>
        </p:txBody>
      </p:sp>
    </p:spTree>
    <p:extLst>
      <p:ext uri="{BB962C8B-B14F-4D97-AF65-F5344CB8AC3E}">
        <p14:creationId xmlns:p14="http://schemas.microsoft.com/office/powerpoint/2010/main" val="342777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011A238-8294-41BC-B6C9-2F705F02CEE4}" type="datetimeFigureOut">
              <a:rPr lang="fr-FR" smtClean="0"/>
              <a:t>02/02/2022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28AADF-7DEB-467B-BF9A-2FD80644B3F9}" type="slidenum">
              <a:rPr lang="fr-FR" smtClean="0"/>
              <a:t>‹N°›</a:t>
            </a:fld>
            <a:endParaRPr lang="fr-FR"/>
          </a:p>
        </p:txBody>
      </p:sp>
    </p:spTree>
    <p:extLst>
      <p:ext uri="{BB962C8B-B14F-4D97-AF65-F5344CB8AC3E}">
        <p14:creationId xmlns:p14="http://schemas.microsoft.com/office/powerpoint/2010/main" val="111772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1A238-8294-41BC-B6C9-2F705F02CEE4}" type="datetimeFigureOut">
              <a:rPr lang="fr-FR" smtClean="0"/>
              <a:t>02/02/2022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AADF-7DEB-467B-BF9A-2FD80644B3F9}" type="slidenum">
              <a:rPr lang="fr-FR" smtClean="0"/>
              <a:t>‹N°›</a:t>
            </a:fld>
            <a:endParaRPr lang="fr-FR"/>
          </a:p>
        </p:txBody>
      </p:sp>
    </p:spTree>
    <p:extLst>
      <p:ext uri="{BB962C8B-B14F-4D97-AF65-F5344CB8AC3E}">
        <p14:creationId xmlns:p14="http://schemas.microsoft.com/office/powerpoint/2010/main" val="7463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wooclap.com/DRFFQ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hyperlink" Target="http://www.wooclap.com/DRFFQ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hyperlink" Target="http://www.wooclap.com/DRFFQ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ooclap.com/DRFFQ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Il91bxLH1V0&amp;list=PLsH_13a9AhzRCyaRmfFCit-110Rk6Enbb&amp;index=7&amp;t=37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hyperlink" Target="http://www.wooclap.com/DRFFQ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lemonde.fr/verification/"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rattrapages-actu.epjt.fr/factoscop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tineye.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images.google.com/" TargetMode="External"/><Relationship Id="rId4" Type="http://schemas.openxmlformats.org/officeDocument/2006/relationships/hyperlink" Target="https://www.bing.com/visualsearch"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formation.busorbon@univ-reims.fr"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958975"/>
            <a:ext cx="7772400" cy="1470025"/>
          </a:xfrm>
        </p:spPr>
        <p:txBody>
          <a:bodyPr>
            <a:normAutofit fontScale="90000"/>
          </a:bodyPr>
          <a:lstStyle/>
          <a:p>
            <a:r>
              <a:rPr lang="fr-FR" dirty="0">
                <a:solidFill>
                  <a:srgbClr val="990033"/>
                </a:solidFill>
              </a:rPr>
              <a:t>Information et désinformation :</a:t>
            </a:r>
            <a:br>
              <a:rPr lang="fr-FR" dirty="0">
                <a:solidFill>
                  <a:srgbClr val="990033"/>
                </a:solidFill>
              </a:rPr>
            </a:br>
            <a:br>
              <a:rPr lang="fr-FR" sz="2000" dirty="0">
                <a:solidFill>
                  <a:srgbClr val="990033"/>
                </a:solidFill>
              </a:rPr>
            </a:br>
            <a:r>
              <a:rPr lang="fr-FR" dirty="0">
                <a:solidFill>
                  <a:srgbClr val="990033"/>
                </a:solidFill>
              </a:rPr>
              <a:t>comment repérer des </a:t>
            </a:r>
            <a:r>
              <a:rPr lang="fr-FR" i="1" dirty="0">
                <a:solidFill>
                  <a:srgbClr val="990033"/>
                </a:solidFill>
              </a:rPr>
              <a:t>fake news</a:t>
            </a:r>
            <a:endParaRPr lang="fr-FR" dirty="0">
              <a:solidFill>
                <a:srgbClr val="990033"/>
              </a:solidFill>
            </a:endParaRPr>
          </a:p>
        </p:txBody>
      </p:sp>
      <p:sp>
        <p:nvSpPr>
          <p:cNvPr id="3" name="Sous-titre 2"/>
          <p:cNvSpPr>
            <a:spLocks noGrp="1"/>
          </p:cNvSpPr>
          <p:nvPr>
            <p:ph type="subTitle" idx="1"/>
          </p:nvPr>
        </p:nvSpPr>
        <p:spPr>
          <a:xfrm>
            <a:off x="1441376" y="4509120"/>
            <a:ext cx="6400800" cy="1752600"/>
          </a:xfrm>
        </p:spPr>
        <p:txBody>
          <a:bodyPr/>
          <a:lstStyle/>
          <a:p>
            <a:r>
              <a:rPr lang="fr-FR" dirty="0">
                <a:solidFill>
                  <a:srgbClr val="000000"/>
                </a:solidFill>
              </a:rPr>
              <a:t>L1 LSH</a:t>
            </a:r>
          </a:p>
          <a:p>
            <a:endParaRPr lang="fr-FR" dirty="0">
              <a:solidFill>
                <a:srgbClr val="990033"/>
              </a:solidFill>
            </a:endParaRPr>
          </a:p>
          <a:p>
            <a:r>
              <a:rPr lang="fr-FR" dirty="0">
                <a:solidFill>
                  <a:srgbClr val="000000"/>
                </a:solidFill>
              </a:rPr>
              <a:t>2021-2022</a:t>
            </a:r>
          </a:p>
        </p:txBody>
      </p:sp>
      <p:pic>
        <p:nvPicPr>
          <p:cNvPr id="4" name="Image 3">
            <a:extLst>
              <a:ext uri="{FF2B5EF4-FFF2-40B4-BE49-F238E27FC236}">
                <a16:creationId xmlns:a16="http://schemas.microsoft.com/office/drawing/2014/main" id="{030C68F7-F5A8-40EA-A0B0-33E3F36FA5DC}"/>
              </a:ext>
            </a:extLst>
          </p:cNvPr>
          <p:cNvPicPr>
            <a:picLocks noChangeAspect="1"/>
          </p:cNvPicPr>
          <p:nvPr/>
        </p:nvPicPr>
        <p:blipFill>
          <a:blip r:embed="rId3"/>
          <a:stretch>
            <a:fillRect/>
          </a:stretch>
        </p:blipFill>
        <p:spPr>
          <a:xfrm>
            <a:off x="7092280" y="6453336"/>
            <a:ext cx="1224136" cy="388226"/>
          </a:xfrm>
          <a:prstGeom prst="rect">
            <a:avLst/>
          </a:prstGeom>
        </p:spPr>
      </p:pic>
    </p:spTree>
    <p:extLst>
      <p:ext uri="{BB962C8B-B14F-4D97-AF65-F5344CB8AC3E}">
        <p14:creationId xmlns:p14="http://schemas.microsoft.com/office/powerpoint/2010/main" val="48235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7200" y="2708920"/>
            <a:ext cx="8229600" cy="4149080"/>
          </a:xfrm>
        </p:spPr>
        <p:txBody>
          <a:bodyPr>
            <a:normAutofit fontScale="70000" lnSpcReduction="20000"/>
          </a:bodyPr>
          <a:lstStyle/>
          <a:p>
            <a:pPr>
              <a:lnSpc>
                <a:spcPct val="170000"/>
              </a:lnSpc>
            </a:pPr>
            <a:r>
              <a:rPr lang="fr-FR" dirty="0"/>
              <a:t>biais informationnel de Wikipédia : section « controverse »</a:t>
            </a:r>
          </a:p>
          <a:p>
            <a:pPr marL="0" indent="0">
              <a:lnSpc>
                <a:spcPct val="170000"/>
              </a:lnSpc>
              <a:buNone/>
            </a:pPr>
            <a:endParaRPr lang="fr-FR" sz="1600" dirty="0"/>
          </a:p>
          <a:p>
            <a:pPr>
              <a:lnSpc>
                <a:spcPct val="170000"/>
              </a:lnSpc>
            </a:pPr>
            <a:r>
              <a:rPr lang="fr-FR" dirty="0"/>
              <a:t>mise des « contributeurs à égalité qui conduit à une forme de relativisme excluant … la possibilité de certitudes scientifiques » </a:t>
            </a:r>
          </a:p>
          <a:p>
            <a:pPr marL="0" indent="0">
              <a:lnSpc>
                <a:spcPct val="170000"/>
              </a:lnSpc>
              <a:buNone/>
            </a:pPr>
            <a:endParaRPr lang="fr-FR" sz="1400" dirty="0"/>
          </a:p>
          <a:p>
            <a:pPr>
              <a:lnSpc>
                <a:spcPct val="170000"/>
              </a:lnSpc>
            </a:pPr>
            <a:r>
              <a:rPr lang="fr-FR" dirty="0"/>
              <a:t>mise en avant de sources secondaires avec traitement subjectif de journalistes plutôt que les sources primaires avec une information brute</a:t>
            </a:r>
            <a:endParaRPr lang="fr-FR" dirty="0">
              <a:solidFill>
                <a:srgbClr val="FF0000"/>
              </a:solidFill>
            </a:endParaRPr>
          </a:p>
        </p:txBody>
      </p:sp>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sp>
        <p:nvSpPr>
          <p:cNvPr id="5" name="ZoneTexte 4">
            <a:extLst>
              <a:ext uri="{FF2B5EF4-FFF2-40B4-BE49-F238E27FC236}">
                <a16:creationId xmlns:a16="http://schemas.microsoft.com/office/drawing/2014/main" id="{5D15D156-E825-44CB-A50C-9176CD5824FC}"/>
              </a:ext>
            </a:extLst>
          </p:cNvPr>
          <p:cNvSpPr txBox="1"/>
          <p:nvPr/>
        </p:nvSpPr>
        <p:spPr>
          <a:xfrm>
            <a:off x="0" y="6619503"/>
            <a:ext cx="8460432" cy="230832"/>
          </a:xfrm>
          <a:prstGeom prst="rect">
            <a:avLst/>
          </a:prstGeom>
          <a:noFill/>
        </p:spPr>
        <p:txBody>
          <a:bodyPr wrap="square" rtlCol="0">
            <a:spAutoFit/>
          </a:bodyPr>
          <a:lstStyle/>
          <a:p>
            <a:r>
              <a:rPr lang="fr-FR" sz="900" dirty="0"/>
              <a:t>source : </a:t>
            </a:r>
            <a:r>
              <a:rPr lang="fr-FR" sz="900" cap="small" dirty="0"/>
              <a:t>Faillet</a:t>
            </a:r>
            <a:r>
              <a:rPr lang="fr-FR" sz="900" dirty="0"/>
              <a:t>, Caroline. Décoder l'info : comment décrypter les Fake News ? Paris : Bréal, 2018.</a:t>
            </a:r>
            <a:endParaRPr lang="fr-FR" sz="900" dirty="0">
              <a:solidFill>
                <a:schemeClr val="accent1"/>
              </a:solidFill>
            </a:endParaRPr>
          </a:p>
        </p:txBody>
      </p:sp>
      <p:sp>
        <p:nvSpPr>
          <p:cNvPr id="6" name="Espace réservé du contenu 2">
            <a:extLst>
              <a:ext uri="{FF2B5EF4-FFF2-40B4-BE49-F238E27FC236}">
                <a16:creationId xmlns:a16="http://schemas.microsoft.com/office/drawing/2014/main" id="{DA9F2D8C-CB54-437E-88E8-EFF0DC4803EB}"/>
              </a:ext>
            </a:extLst>
          </p:cNvPr>
          <p:cNvSpPr txBox="1">
            <a:spLocks/>
          </p:cNvSpPr>
          <p:nvPr/>
        </p:nvSpPr>
        <p:spPr>
          <a:xfrm>
            <a:off x="228329" y="1893005"/>
            <a:ext cx="8651304"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2800" b="1" dirty="0"/>
              <a:t>Mise à égalité de contributeurs très différents</a:t>
            </a:r>
          </a:p>
        </p:txBody>
      </p:sp>
    </p:spTree>
    <p:extLst>
      <p:ext uri="{BB962C8B-B14F-4D97-AF65-F5344CB8AC3E}">
        <p14:creationId xmlns:p14="http://schemas.microsoft.com/office/powerpoint/2010/main" val="408527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7200" y="2916963"/>
            <a:ext cx="8229600" cy="3312368"/>
          </a:xfrm>
        </p:spPr>
        <p:txBody>
          <a:bodyPr>
            <a:normAutofit fontScale="85000" lnSpcReduction="10000"/>
          </a:bodyPr>
          <a:lstStyle/>
          <a:p>
            <a:pPr marL="0" indent="0" algn="ctr">
              <a:lnSpc>
                <a:spcPct val="150000"/>
              </a:lnSpc>
              <a:buNone/>
            </a:pPr>
            <a:r>
              <a:rPr lang="fr-FR" dirty="0"/>
              <a:t>Le passage du Web 1.0 au Web 2.0 entraîne</a:t>
            </a:r>
          </a:p>
          <a:p>
            <a:pPr marL="0" indent="0" algn="ctr">
              <a:lnSpc>
                <a:spcPct val="150000"/>
              </a:lnSpc>
              <a:buNone/>
            </a:pPr>
            <a:r>
              <a:rPr lang="fr-FR" dirty="0"/>
              <a:t> « une inversion du sens de la prescription et de la chaîne de valeur de l’information : celle-ci n’émane plus de certains leaders d’opinion […], mais des usagers qui partagent leurs expériences personnelles »</a:t>
            </a:r>
          </a:p>
        </p:txBody>
      </p:sp>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sp>
        <p:nvSpPr>
          <p:cNvPr id="5" name="ZoneTexte 4">
            <a:extLst>
              <a:ext uri="{FF2B5EF4-FFF2-40B4-BE49-F238E27FC236}">
                <a16:creationId xmlns:a16="http://schemas.microsoft.com/office/drawing/2014/main" id="{5D15D156-E825-44CB-A50C-9176CD5824FC}"/>
              </a:ext>
            </a:extLst>
          </p:cNvPr>
          <p:cNvSpPr txBox="1"/>
          <p:nvPr/>
        </p:nvSpPr>
        <p:spPr>
          <a:xfrm>
            <a:off x="0" y="6619503"/>
            <a:ext cx="8460432" cy="230832"/>
          </a:xfrm>
          <a:prstGeom prst="rect">
            <a:avLst/>
          </a:prstGeom>
          <a:noFill/>
        </p:spPr>
        <p:txBody>
          <a:bodyPr wrap="square" rtlCol="0">
            <a:spAutoFit/>
          </a:bodyPr>
          <a:lstStyle/>
          <a:p>
            <a:r>
              <a:rPr lang="fr-FR" sz="900" dirty="0"/>
              <a:t>source : </a:t>
            </a:r>
            <a:r>
              <a:rPr lang="fr-FR" sz="900" cap="small" dirty="0"/>
              <a:t>Frau-</a:t>
            </a:r>
            <a:r>
              <a:rPr lang="fr-FR" sz="900" cap="small" dirty="0" err="1"/>
              <a:t>Meigs</a:t>
            </a:r>
            <a:r>
              <a:rPr lang="fr-FR" sz="900" dirty="0"/>
              <a:t>, Divina. Faut-il avoir peur des fake news ? Paris : la Documentation française, 2019, p. 8. </a:t>
            </a:r>
            <a:endParaRPr lang="fr-FR" sz="900" dirty="0">
              <a:solidFill>
                <a:schemeClr val="accent1"/>
              </a:solidFill>
            </a:endParaRPr>
          </a:p>
        </p:txBody>
      </p:sp>
      <p:sp>
        <p:nvSpPr>
          <p:cNvPr id="6" name="Espace réservé du contenu 2">
            <a:extLst>
              <a:ext uri="{FF2B5EF4-FFF2-40B4-BE49-F238E27FC236}">
                <a16:creationId xmlns:a16="http://schemas.microsoft.com/office/drawing/2014/main" id="{03D89842-490E-4713-926E-8F8F916EE558}"/>
              </a:ext>
            </a:extLst>
          </p:cNvPr>
          <p:cNvSpPr txBox="1">
            <a:spLocks/>
          </p:cNvSpPr>
          <p:nvPr/>
        </p:nvSpPr>
        <p:spPr>
          <a:xfrm>
            <a:off x="228329" y="1893005"/>
            <a:ext cx="8651304"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2800" b="1" dirty="0"/>
              <a:t>Une inversion de la chaîne de valeur de l’information</a:t>
            </a:r>
          </a:p>
        </p:txBody>
      </p:sp>
    </p:spTree>
    <p:extLst>
      <p:ext uri="{BB962C8B-B14F-4D97-AF65-F5344CB8AC3E}">
        <p14:creationId xmlns:p14="http://schemas.microsoft.com/office/powerpoint/2010/main" val="42201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7200" y="2946890"/>
            <a:ext cx="8229600" cy="3384376"/>
          </a:xfrm>
        </p:spPr>
        <p:txBody>
          <a:bodyPr>
            <a:normAutofit fontScale="77500" lnSpcReduction="20000"/>
          </a:bodyPr>
          <a:lstStyle/>
          <a:p>
            <a:pPr marL="0" indent="0" algn="ctr">
              <a:lnSpc>
                <a:spcPct val="160000"/>
              </a:lnSpc>
              <a:buNone/>
            </a:pPr>
            <a:r>
              <a:rPr lang="fr-FR" dirty="0"/>
              <a:t>« Le public est incité à s’insérer lui-même dans le numérique […]. Ses productions alternatives, souvent issues de montages, d’échantillonnages, de mixages et de remixages, côtoient les faits conjoncturels du monde. […] La distinction entre information et fiction devient alors secondaire par rapport au sentiment d’authenticité »</a:t>
            </a:r>
          </a:p>
        </p:txBody>
      </p:sp>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sp>
        <p:nvSpPr>
          <p:cNvPr id="5" name="ZoneTexte 4">
            <a:extLst>
              <a:ext uri="{FF2B5EF4-FFF2-40B4-BE49-F238E27FC236}">
                <a16:creationId xmlns:a16="http://schemas.microsoft.com/office/drawing/2014/main" id="{5D15D156-E825-44CB-A50C-9176CD5824FC}"/>
              </a:ext>
            </a:extLst>
          </p:cNvPr>
          <p:cNvSpPr txBox="1"/>
          <p:nvPr/>
        </p:nvSpPr>
        <p:spPr>
          <a:xfrm>
            <a:off x="0" y="6619503"/>
            <a:ext cx="8460432" cy="230832"/>
          </a:xfrm>
          <a:prstGeom prst="rect">
            <a:avLst/>
          </a:prstGeom>
          <a:noFill/>
        </p:spPr>
        <p:txBody>
          <a:bodyPr wrap="square" rtlCol="0">
            <a:spAutoFit/>
          </a:bodyPr>
          <a:lstStyle/>
          <a:p>
            <a:r>
              <a:rPr lang="fr-FR" sz="900" dirty="0"/>
              <a:t>source : </a:t>
            </a:r>
            <a:r>
              <a:rPr lang="fr-FR" sz="900" cap="small" dirty="0"/>
              <a:t>Frau-</a:t>
            </a:r>
            <a:r>
              <a:rPr lang="fr-FR" sz="900" cap="small" dirty="0" err="1"/>
              <a:t>Meigs</a:t>
            </a:r>
            <a:r>
              <a:rPr lang="fr-FR" sz="900" dirty="0"/>
              <a:t>, Divina. Faut-il avoir peur des fake news ? Paris : la Documentation française, 2019, p. 34-5. </a:t>
            </a:r>
            <a:endParaRPr lang="fr-FR" sz="900" dirty="0">
              <a:solidFill>
                <a:schemeClr val="accent1"/>
              </a:solidFill>
            </a:endParaRPr>
          </a:p>
        </p:txBody>
      </p:sp>
      <p:sp>
        <p:nvSpPr>
          <p:cNvPr id="6" name="Espace réservé du contenu 2">
            <a:extLst>
              <a:ext uri="{FF2B5EF4-FFF2-40B4-BE49-F238E27FC236}">
                <a16:creationId xmlns:a16="http://schemas.microsoft.com/office/drawing/2014/main" id="{9793ECFA-5A0B-4494-9E73-CC57D802AA2A}"/>
              </a:ext>
            </a:extLst>
          </p:cNvPr>
          <p:cNvSpPr txBox="1">
            <a:spLocks/>
          </p:cNvSpPr>
          <p:nvPr/>
        </p:nvSpPr>
        <p:spPr>
          <a:xfrm>
            <a:off x="228329" y="1893005"/>
            <a:ext cx="8651304"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2800" b="1" dirty="0"/>
              <a:t>Confusion entre information et fiction</a:t>
            </a:r>
          </a:p>
        </p:txBody>
      </p:sp>
    </p:spTree>
    <p:extLst>
      <p:ext uri="{BB962C8B-B14F-4D97-AF65-F5344CB8AC3E}">
        <p14:creationId xmlns:p14="http://schemas.microsoft.com/office/powerpoint/2010/main" val="27517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47EC5BA9-9378-4BA7-9A6F-997903BDD8AF}"/>
              </a:ext>
            </a:extLst>
          </p:cNvPr>
          <p:cNvSpPr/>
          <p:nvPr/>
        </p:nvSpPr>
        <p:spPr>
          <a:xfrm>
            <a:off x="323528" y="2204864"/>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C8F1A460-2826-4F41-8DFB-B793AE05D479}"/>
              </a:ext>
            </a:extLst>
          </p:cNvPr>
          <p:cNvSpPr/>
          <p:nvPr/>
        </p:nvSpPr>
        <p:spPr>
          <a:xfrm>
            <a:off x="323528" y="3144041"/>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40F755F7-6990-43C8-A878-572350F8C0A0}"/>
              </a:ext>
            </a:extLst>
          </p:cNvPr>
          <p:cNvSpPr/>
          <p:nvPr/>
        </p:nvSpPr>
        <p:spPr>
          <a:xfrm>
            <a:off x="323528" y="4046761"/>
            <a:ext cx="8064896" cy="12057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18DC339F-6632-4412-9EC3-210BB5DE60AB}"/>
              </a:ext>
            </a:extLst>
          </p:cNvPr>
          <p:cNvSpPr/>
          <p:nvPr/>
        </p:nvSpPr>
        <p:spPr>
          <a:xfrm>
            <a:off x="323528" y="5444319"/>
            <a:ext cx="8016557" cy="93700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71EA0760-BDC9-45FE-AED6-FB0432171267}"/>
              </a:ext>
            </a:extLst>
          </p:cNvPr>
          <p:cNvSpPr txBox="1"/>
          <p:nvPr/>
        </p:nvSpPr>
        <p:spPr>
          <a:xfrm>
            <a:off x="371867" y="3246885"/>
            <a:ext cx="7632848" cy="461665"/>
          </a:xfrm>
          <a:prstGeom prst="rect">
            <a:avLst/>
          </a:prstGeom>
          <a:noFill/>
        </p:spPr>
        <p:txBody>
          <a:bodyPr wrap="square" rtlCol="0">
            <a:spAutoFit/>
          </a:bodyPr>
          <a:lstStyle/>
          <a:p>
            <a:pPr marL="342900" indent="-342900">
              <a:buFont typeface="Arial" panose="020B0604020202020204" pitchFamily="34" charset="0"/>
              <a:buChar char="•"/>
            </a:pPr>
            <a:r>
              <a:rPr lang="fr-FR" sz="2400" dirty="0"/>
              <a:t>faire parler de soi, faire le buzz</a:t>
            </a:r>
          </a:p>
        </p:txBody>
      </p:sp>
      <p:sp>
        <p:nvSpPr>
          <p:cNvPr id="10" name="ZoneTexte 9">
            <a:extLst>
              <a:ext uri="{FF2B5EF4-FFF2-40B4-BE49-F238E27FC236}">
                <a16:creationId xmlns:a16="http://schemas.microsoft.com/office/drawing/2014/main" id="{56AC51CB-6093-470F-93AD-1A03CFC6093E}"/>
              </a:ext>
            </a:extLst>
          </p:cNvPr>
          <p:cNvSpPr txBox="1"/>
          <p:nvPr/>
        </p:nvSpPr>
        <p:spPr>
          <a:xfrm>
            <a:off x="343787" y="2314502"/>
            <a:ext cx="8157592" cy="461665"/>
          </a:xfrm>
          <a:prstGeom prst="rect">
            <a:avLst/>
          </a:prstGeom>
          <a:noFill/>
        </p:spPr>
        <p:txBody>
          <a:bodyPr wrap="square" rtlCol="0">
            <a:spAutoFit/>
          </a:bodyPr>
          <a:lstStyle/>
          <a:p>
            <a:pPr marL="342900" indent="-342900">
              <a:buFont typeface="Arial" panose="020B0604020202020204" pitchFamily="34" charset="0"/>
              <a:buChar char="•"/>
            </a:pPr>
            <a:r>
              <a:rPr lang="fr-FR" sz="2400" dirty="0"/>
              <a:t>divertir</a:t>
            </a:r>
          </a:p>
        </p:txBody>
      </p:sp>
      <p:sp>
        <p:nvSpPr>
          <p:cNvPr id="11" name="ZoneTexte 10">
            <a:extLst>
              <a:ext uri="{FF2B5EF4-FFF2-40B4-BE49-F238E27FC236}">
                <a16:creationId xmlns:a16="http://schemas.microsoft.com/office/drawing/2014/main" id="{EFE68B44-4246-47AE-8CBD-6F3EA9B38D43}"/>
              </a:ext>
            </a:extLst>
          </p:cNvPr>
          <p:cNvSpPr txBox="1"/>
          <p:nvPr/>
        </p:nvSpPr>
        <p:spPr>
          <a:xfrm>
            <a:off x="338733" y="5478323"/>
            <a:ext cx="7632848" cy="830997"/>
          </a:xfrm>
          <a:prstGeom prst="rect">
            <a:avLst/>
          </a:prstGeom>
          <a:noFill/>
        </p:spPr>
        <p:txBody>
          <a:bodyPr wrap="square" rtlCol="0">
            <a:spAutoFit/>
          </a:bodyPr>
          <a:lstStyle/>
          <a:p>
            <a:pPr marL="342900" indent="-342900">
              <a:buFont typeface="Arial" panose="020B0604020202020204" pitchFamily="34" charset="0"/>
              <a:buChar char="•"/>
            </a:pPr>
            <a:r>
              <a:rPr lang="fr-FR" sz="2400" dirty="0"/>
              <a:t>vivre de revenus publicitaires grâce au « piège à clics » (</a:t>
            </a:r>
            <a:r>
              <a:rPr lang="fr-FR" sz="2400" i="1" dirty="0" err="1"/>
              <a:t>clickbait</a:t>
            </a:r>
            <a:r>
              <a:rPr lang="fr-FR" sz="2400" dirty="0"/>
              <a:t>)</a:t>
            </a:r>
            <a:endParaRPr lang="fr-FR" sz="2400" i="1" dirty="0"/>
          </a:p>
        </p:txBody>
      </p:sp>
      <p:sp>
        <p:nvSpPr>
          <p:cNvPr id="12" name="ZoneTexte 11">
            <a:extLst>
              <a:ext uri="{FF2B5EF4-FFF2-40B4-BE49-F238E27FC236}">
                <a16:creationId xmlns:a16="http://schemas.microsoft.com/office/drawing/2014/main" id="{8FAFBFAE-9E05-4155-8F12-2B0A4D7C004A}"/>
              </a:ext>
            </a:extLst>
          </p:cNvPr>
          <p:cNvSpPr txBox="1"/>
          <p:nvPr/>
        </p:nvSpPr>
        <p:spPr>
          <a:xfrm>
            <a:off x="343787" y="4161117"/>
            <a:ext cx="7632848" cy="830997"/>
          </a:xfrm>
          <a:prstGeom prst="rect">
            <a:avLst/>
          </a:prstGeom>
          <a:noFill/>
        </p:spPr>
        <p:txBody>
          <a:bodyPr wrap="square" rtlCol="0">
            <a:spAutoFit/>
          </a:bodyPr>
          <a:lstStyle/>
          <a:p>
            <a:pPr marL="342900" indent="-342900">
              <a:buFont typeface="Arial" panose="020B0604020202020204" pitchFamily="34" charset="0"/>
              <a:buChar char="•"/>
            </a:pPr>
            <a:r>
              <a:rPr lang="fr-FR" sz="2400" dirty="0"/>
              <a:t>Influencer un groupe de personnes (influence marketing pour ou contre une marque, influence politique…)</a:t>
            </a:r>
          </a:p>
        </p:txBody>
      </p:sp>
      <p:sp>
        <p:nvSpPr>
          <p:cNvPr id="14" name="ZoneTexte 13">
            <a:extLst>
              <a:ext uri="{FF2B5EF4-FFF2-40B4-BE49-F238E27FC236}">
                <a16:creationId xmlns:a16="http://schemas.microsoft.com/office/drawing/2014/main" id="{CBA1E288-D0FC-44AB-BE58-ABF1113FA7C8}"/>
              </a:ext>
            </a:extLst>
          </p:cNvPr>
          <p:cNvSpPr txBox="1"/>
          <p:nvPr/>
        </p:nvSpPr>
        <p:spPr>
          <a:xfrm>
            <a:off x="0" y="1412776"/>
            <a:ext cx="9144000" cy="523220"/>
          </a:xfrm>
          <a:prstGeom prst="rect">
            <a:avLst/>
          </a:prstGeom>
          <a:noFill/>
        </p:spPr>
        <p:txBody>
          <a:bodyPr wrap="square" rtlCol="0">
            <a:spAutoFit/>
          </a:bodyPr>
          <a:lstStyle/>
          <a:p>
            <a:pPr algn="ctr"/>
            <a:r>
              <a:rPr lang="fr-FR" sz="2800" b="1" dirty="0"/>
              <a:t>Pourquoi ?</a:t>
            </a:r>
          </a:p>
        </p:txBody>
      </p:sp>
      <p:sp>
        <p:nvSpPr>
          <p:cNvPr id="13" name="Titre 3">
            <a:extLst>
              <a:ext uri="{FF2B5EF4-FFF2-40B4-BE49-F238E27FC236}">
                <a16:creationId xmlns:a16="http://schemas.microsoft.com/office/drawing/2014/main" id="{D7AB8D20-EB8F-4900-8BB4-EF3BFE3A26D9}"/>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spTree>
    <p:extLst>
      <p:ext uri="{BB962C8B-B14F-4D97-AF65-F5344CB8AC3E}">
        <p14:creationId xmlns:p14="http://schemas.microsoft.com/office/powerpoint/2010/main" val="376186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7200" y="2368482"/>
            <a:ext cx="8229600" cy="4281339"/>
          </a:xfrm>
        </p:spPr>
        <p:txBody>
          <a:bodyPr>
            <a:noAutofit/>
          </a:bodyPr>
          <a:lstStyle/>
          <a:p>
            <a:pPr marL="0" indent="0" algn="ctr">
              <a:buNone/>
            </a:pPr>
            <a:r>
              <a:rPr lang="fr-FR" sz="3000" dirty="0"/>
              <a:t>« plus les sites obtiennent d’attention et de manifestations d’engagement (partages, </a:t>
            </a:r>
            <a:r>
              <a:rPr lang="fr-FR" sz="3000" i="1" dirty="0"/>
              <a:t>likes</a:t>
            </a:r>
            <a:r>
              <a:rPr lang="fr-FR" sz="3000" dirty="0"/>
              <a:t>…) du public, plus leur « </a:t>
            </a:r>
            <a:r>
              <a:rPr lang="fr-FR" sz="3000" i="1" dirty="0" err="1"/>
              <a:t>ranking</a:t>
            </a:r>
            <a:r>
              <a:rPr lang="fr-FR" sz="3000" dirty="0"/>
              <a:t> » – c’est-à-dire leur classement dans les résultats d’un moteur de recherche pour une requête donnée – est élevé et plus ils sont susceptibles de voir leur référencement s’améliorer et donc ensuite de monétiser les vues et les clics effectués sur les pages »</a:t>
            </a:r>
            <a:endParaRPr lang="fr-FR" sz="3000" b="1" dirty="0"/>
          </a:p>
        </p:txBody>
      </p:sp>
      <p:sp>
        <p:nvSpPr>
          <p:cNvPr id="5" name="ZoneTexte 4">
            <a:extLst>
              <a:ext uri="{FF2B5EF4-FFF2-40B4-BE49-F238E27FC236}">
                <a16:creationId xmlns:a16="http://schemas.microsoft.com/office/drawing/2014/main" id="{B66F2815-2F30-4ACF-A9E5-43CA23B6B0EC}"/>
              </a:ext>
            </a:extLst>
          </p:cNvPr>
          <p:cNvSpPr txBox="1"/>
          <p:nvPr/>
        </p:nvSpPr>
        <p:spPr>
          <a:xfrm>
            <a:off x="0" y="6619503"/>
            <a:ext cx="8460432" cy="230832"/>
          </a:xfrm>
          <a:prstGeom prst="rect">
            <a:avLst/>
          </a:prstGeom>
          <a:noFill/>
        </p:spPr>
        <p:txBody>
          <a:bodyPr wrap="square" rtlCol="0">
            <a:spAutoFit/>
          </a:bodyPr>
          <a:lstStyle/>
          <a:p>
            <a:r>
              <a:rPr lang="fr-FR" sz="900" dirty="0"/>
              <a:t>source : </a:t>
            </a:r>
            <a:r>
              <a:rPr lang="fr-FR" sz="900" cap="small" dirty="0"/>
              <a:t>Frau-</a:t>
            </a:r>
            <a:r>
              <a:rPr lang="fr-FR" sz="900" cap="small" dirty="0" err="1"/>
              <a:t>Meigs</a:t>
            </a:r>
            <a:r>
              <a:rPr lang="fr-FR" sz="900" dirty="0"/>
              <a:t>, Divina. Faut-il avoir peur des fake news ? Paris : la Documentation française, 2019, p. 53. </a:t>
            </a:r>
            <a:endParaRPr lang="fr-FR" sz="900" dirty="0">
              <a:solidFill>
                <a:schemeClr val="accent1"/>
              </a:solidFill>
            </a:endParaRPr>
          </a:p>
        </p:txBody>
      </p:sp>
      <p:sp>
        <p:nvSpPr>
          <p:cNvPr id="6" name="ZoneTexte 5">
            <a:extLst>
              <a:ext uri="{FF2B5EF4-FFF2-40B4-BE49-F238E27FC236}">
                <a16:creationId xmlns:a16="http://schemas.microsoft.com/office/drawing/2014/main" id="{E84F90E7-F285-43A6-B915-DA324F30F69B}"/>
              </a:ext>
            </a:extLst>
          </p:cNvPr>
          <p:cNvSpPr txBox="1"/>
          <p:nvPr/>
        </p:nvSpPr>
        <p:spPr>
          <a:xfrm>
            <a:off x="0" y="1552447"/>
            <a:ext cx="9144000" cy="523220"/>
          </a:xfrm>
          <a:prstGeom prst="rect">
            <a:avLst/>
          </a:prstGeom>
          <a:noFill/>
        </p:spPr>
        <p:txBody>
          <a:bodyPr wrap="square" rtlCol="0">
            <a:spAutoFit/>
          </a:bodyPr>
          <a:lstStyle/>
          <a:p>
            <a:pPr algn="ctr"/>
            <a:r>
              <a:rPr lang="fr-FR" sz="2800" b="1" dirty="0"/>
              <a:t>Mécanismes de </a:t>
            </a:r>
            <a:r>
              <a:rPr lang="fr-FR" sz="2800" b="1" i="1" dirty="0" err="1"/>
              <a:t>ranking</a:t>
            </a:r>
            <a:r>
              <a:rPr lang="fr-FR" sz="2800" b="1" dirty="0"/>
              <a:t> et d’engagement</a:t>
            </a:r>
          </a:p>
        </p:txBody>
      </p:sp>
      <p:sp>
        <p:nvSpPr>
          <p:cNvPr id="7" name="Titre 3">
            <a:extLst>
              <a:ext uri="{FF2B5EF4-FFF2-40B4-BE49-F238E27FC236}">
                <a16:creationId xmlns:a16="http://schemas.microsoft.com/office/drawing/2014/main" id="{F9BDA9B7-F714-40E2-81B9-50E89E23D793}"/>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spTree>
    <p:extLst>
      <p:ext uri="{BB962C8B-B14F-4D97-AF65-F5344CB8AC3E}">
        <p14:creationId xmlns:p14="http://schemas.microsoft.com/office/powerpoint/2010/main" val="78400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66F2815-2F30-4ACF-A9E5-43CA23B6B0EC}"/>
              </a:ext>
            </a:extLst>
          </p:cNvPr>
          <p:cNvSpPr txBox="1"/>
          <p:nvPr/>
        </p:nvSpPr>
        <p:spPr>
          <a:xfrm>
            <a:off x="0" y="6619503"/>
            <a:ext cx="8460432" cy="230832"/>
          </a:xfrm>
          <a:prstGeom prst="rect">
            <a:avLst/>
          </a:prstGeom>
          <a:noFill/>
        </p:spPr>
        <p:txBody>
          <a:bodyPr wrap="square" rtlCol="0">
            <a:spAutoFit/>
          </a:bodyPr>
          <a:lstStyle/>
          <a:p>
            <a:r>
              <a:rPr lang="fr-FR" sz="900" dirty="0"/>
              <a:t>source : </a:t>
            </a:r>
            <a:r>
              <a:rPr lang="fr-FR" sz="900" cap="small" dirty="0" err="1"/>
              <a:t>Bui</a:t>
            </a:r>
            <a:r>
              <a:rPr lang="fr-FR" sz="900" dirty="0"/>
              <a:t>, Doan. Fake News : l’info qui ne tourne pas rond. Paris : Delcourt, 2021, p. 23.</a:t>
            </a:r>
          </a:p>
        </p:txBody>
      </p:sp>
      <p:sp>
        <p:nvSpPr>
          <p:cNvPr id="6" name="ZoneTexte 5">
            <a:extLst>
              <a:ext uri="{FF2B5EF4-FFF2-40B4-BE49-F238E27FC236}">
                <a16:creationId xmlns:a16="http://schemas.microsoft.com/office/drawing/2014/main" id="{E84F90E7-F285-43A6-B915-DA324F30F69B}"/>
              </a:ext>
            </a:extLst>
          </p:cNvPr>
          <p:cNvSpPr txBox="1"/>
          <p:nvPr/>
        </p:nvSpPr>
        <p:spPr>
          <a:xfrm>
            <a:off x="0" y="1552447"/>
            <a:ext cx="9144000" cy="523220"/>
          </a:xfrm>
          <a:prstGeom prst="rect">
            <a:avLst/>
          </a:prstGeom>
          <a:noFill/>
        </p:spPr>
        <p:txBody>
          <a:bodyPr wrap="square" rtlCol="0">
            <a:spAutoFit/>
          </a:bodyPr>
          <a:lstStyle/>
          <a:p>
            <a:pPr algn="ctr"/>
            <a:r>
              <a:rPr lang="fr-FR" sz="2800" b="1" dirty="0"/>
              <a:t>Cercle vicieux des algorithmes</a:t>
            </a:r>
          </a:p>
        </p:txBody>
      </p:sp>
      <p:sp>
        <p:nvSpPr>
          <p:cNvPr id="7" name="Titre 3">
            <a:extLst>
              <a:ext uri="{FF2B5EF4-FFF2-40B4-BE49-F238E27FC236}">
                <a16:creationId xmlns:a16="http://schemas.microsoft.com/office/drawing/2014/main" id="{F9BDA9B7-F714-40E2-81B9-50E89E23D793}"/>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pic>
        <p:nvPicPr>
          <p:cNvPr id="8" name="Image 7" descr="Une image contenant texte&#10;&#10;Description générée automatiquement">
            <a:extLst>
              <a:ext uri="{FF2B5EF4-FFF2-40B4-BE49-F238E27FC236}">
                <a16:creationId xmlns:a16="http://schemas.microsoft.com/office/drawing/2014/main" id="{B67E8F89-07CA-4E11-943D-4F3715BB2263}"/>
              </a:ext>
            </a:extLst>
          </p:cNvPr>
          <p:cNvPicPr/>
          <p:nvPr/>
        </p:nvPicPr>
        <p:blipFill rotWithShape="1">
          <a:blip r:embed="rId3" cstate="print">
            <a:extLst>
              <a:ext uri="{28A0092B-C50C-407E-A947-70E740481C1C}">
                <a14:useLocalDpi xmlns:a14="http://schemas.microsoft.com/office/drawing/2010/main" val="0"/>
              </a:ext>
            </a:extLst>
          </a:blip>
          <a:srcRect l="30229" t="3608" r="38882" b="51845"/>
          <a:stretch/>
        </p:blipFill>
        <p:spPr bwMode="auto">
          <a:xfrm rot="5400000">
            <a:off x="2555776" y="1826822"/>
            <a:ext cx="4032448" cy="4932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994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BA1E288-D0FC-44AB-BE58-ABF1113FA7C8}"/>
              </a:ext>
            </a:extLst>
          </p:cNvPr>
          <p:cNvSpPr txBox="1"/>
          <p:nvPr/>
        </p:nvSpPr>
        <p:spPr>
          <a:xfrm>
            <a:off x="0" y="1412776"/>
            <a:ext cx="9144000" cy="523220"/>
          </a:xfrm>
          <a:prstGeom prst="rect">
            <a:avLst/>
          </a:prstGeom>
          <a:noFill/>
        </p:spPr>
        <p:txBody>
          <a:bodyPr wrap="square" rtlCol="0">
            <a:spAutoFit/>
          </a:bodyPr>
          <a:lstStyle/>
          <a:p>
            <a:pPr algn="ctr"/>
            <a:r>
              <a:rPr lang="fr-FR" sz="2800" b="1" dirty="0"/>
              <a:t>Mécanismes de diffusion</a:t>
            </a:r>
          </a:p>
        </p:txBody>
      </p:sp>
      <p:pic>
        <p:nvPicPr>
          <p:cNvPr id="2" name="Image 1">
            <a:extLst>
              <a:ext uri="{FF2B5EF4-FFF2-40B4-BE49-F238E27FC236}">
                <a16:creationId xmlns:a16="http://schemas.microsoft.com/office/drawing/2014/main" id="{1BBADDDF-5371-4E65-B35F-F1F363166A1A}"/>
              </a:ext>
            </a:extLst>
          </p:cNvPr>
          <p:cNvPicPr>
            <a:picLocks noChangeAspect="1"/>
          </p:cNvPicPr>
          <p:nvPr/>
        </p:nvPicPr>
        <p:blipFill>
          <a:blip r:embed="rId3"/>
          <a:stretch>
            <a:fillRect/>
          </a:stretch>
        </p:blipFill>
        <p:spPr>
          <a:xfrm>
            <a:off x="1907704" y="2204864"/>
            <a:ext cx="5328592" cy="3869974"/>
          </a:xfrm>
          <a:prstGeom prst="rect">
            <a:avLst/>
          </a:prstGeom>
        </p:spPr>
      </p:pic>
      <p:sp>
        <p:nvSpPr>
          <p:cNvPr id="16" name="ZoneTexte 15">
            <a:extLst>
              <a:ext uri="{FF2B5EF4-FFF2-40B4-BE49-F238E27FC236}">
                <a16:creationId xmlns:a16="http://schemas.microsoft.com/office/drawing/2014/main" id="{7A447F18-A867-4AF1-9300-2EE2CAD468C2}"/>
              </a:ext>
            </a:extLst>
          </p:cNvPr>
          <p:cNvSpPr txBox="1"/>
          <p:nvPr/>
        </p:nvSpPr>
        <p:spPr>
          <a:xfrm>
            <a:off x="0" y="6619503"/>
            <a:ext cx="8460432" cy="230832"/>
          </a:xfrm>
          <a:prstGeom prst="rect">
            <a:avLst/>
          </a:prstGeom>
          <a:noFill/>
        </p:spPr>
        <p:txBody>
          <a:bodyPr wrap="square" rtlCol="0">
            <a:spAutoFit/>
          </a:bodyPr>
          <a:lstStyle/>
          <a:p>
            <a:r>
              <a:rPr lang="fr-FR" sz="900" dirty="0"/>
              <a:t>source : </a:t>
            </a:r>
            <a:r>
              <a:rPr lang="fr-FR" sz="900" cap="small" dirty="0"/>
              <a:t>Frau-</a:t>
            </a:r>
            <a:r>
              <a:rPr lang="fr-FR" sz="900" cap="small" dirty="0" err="1"/>
              <a:t>Meigs</a:t>
            </a:r>
            <a:r>
              <a:rPr lang="fr-FR" sz="900" dirty="0"/>
              <a:t>, Divina. Faut-il avoir peur des fake news ? Paris : la Documentation française, 2019, p. 67. </a:t>
            </a:r>
            <a:endParaRPr lang="fr-FR" sz="900" dirty="0">
              <a:solidFill>
                <a:schemeClr val="accent1"/>
              </a:solidFill>
            </a:endParaRPr>
          </a:p>
        </p:txBody>
      </p:sp>
      <p:sp>
        <p:nvSpPr>
          <p:cNvPr id="6" name="Titre 3">
            <a:extLst>
              <a:ext uri="{FF2B5EF4-FFF2-40B4-BE49-F238E27FC236}">
                <a16:creationId xmlns:a16="http://schemas.microsoft.com/office/drawing/2014/main" id="{ADDABBF1-522C-467F-9D52-CAC590068FEE}"/>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spTree>
    <p:extLst>
      <p:ext uri="{BB962C8B-B14F-4D97-AF65-F5344CB8AC3E}">
        <p14:creationId xmlns:p14="http://schemas.microsoft.com/office/powerpoint/2010/main" val="265952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17C631E3-FAEE-4E2D-9F30-4470F470F9C3}"/>
              </a:ext>
            </a:extLst>
          </p:cNvPr>
          <p:cNvSpPr/>
          <p:nvPr/>
        </p:nvSpPr>
        <p:spPr>
          <a:xfrm>
            <a:off x="337706" y="2243484"/>
            <a:ext cx="7800012"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E2B1BFE6-E343-4FA2-8A5F-1B8413D4C082}"/>
              </a:ext>
            </a:extLst>
          </p:cNvPr>
          <p:cNvSpPr txBox="1"/>
          <p:nvPr/>
        </p:nvSpPr>
        <p:spPr>
          <a:xfrm>
            <a:off x="421288" y="2333905"/>
            <a:ext cx="7632848" cy="461665"/>
          </a:xfrm>
          <a:prstGeom prst="rect">
            <a:avLst/>
          </a:prstGeom>
          <a:noFill/>
        </p:spPr>
        <p:txBody>
          <a:bodyPr wrap="square" rtlCol="0">
            <a:spAutoFit/>
          </a:bodyPr>
          <a:lstStyle/>
          <a:p>
            <a:pPr marL="285750" indent="-285750">
              <a:buFont typeface="Arial" panose="020B0604020202020204" pitchFamily="34" charset="0"/>
              <a:buChar char="•"/>
            </a:pPr>
            <a:r>
              <a:rPr lang="fr-FR" sz="2400" dirty="0"/>
              <a:t>¼ de l’information se propage en moins de 4 minutes</a:t>
            </a:r>
          </a:p>
        </p:txBody>
      </p:sp>
      <p:sp>
        <p:nvSpPr>
          <p:cNvPr id="6" name="Rectangle : coins arrondis 5">
            <a:extLst>
              <a:ext uri="{FF2B5EF4-FFF2-40B4-BE49-F238E27FC236}">
                <a16:creationId xmlns:a16="http://schemas.microsoft.com/office/drawing/2014/main" id="{CA5082F2-730C-49DC-A7C8-80A5A7E83CB9}"/>
              </a:ext>
            </a:extLst>
          </p:cNvPr>
          <p:cNvSpPr/>
          <p:nvPr/>
        </p:nvSpPr>
        <p:spPr>
          <a:xfrm>
            <a:off x="375052" y="5160900"/>
            <a:ext cx="7811523" cy="97101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625C66F3-46CC-41C4-B83D-1BFC981C50A7}"/>
              </a:ext>
            </a:extLst>
          </p:cNvPr>
          <p:cNvSpPr/>
          <p:nvPr/>
        </p:nvSpPr>
        <p:spPr>
          <a:xfrm>
            <a:off x="351884" y="3159847"/>
            <a:ext cx="7800013"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3640309E-1829-4B78-9259-19CE9D4C0926}"/>
              </a:ext>
            </a:extLst>
          </p:cNvPr>
          <p:cNvSpPr/>
          <p:nvPr/>
        </p:nvSpPr>
        <p:spPr>
          <a:xfrm>
            <a:off x="357965" y="4043898"/>
            <a:ext cx="7800012" cy="8963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FA33DDD-605F-4AED-90B4-5642DB186836}"/>
              </a:ext>
            </a:extLst>
          </p:cNvPr>
          <p:cNvSpPr txBox="1"/>
          <p:nvPr/>
        </p:nvSpPr>
        <p:spPr>
          <a:xfrm>
            <a:off x="461978" y="4011386"/>
            <a:ext cx="7637673" cy="830997"/>
          </a:xfrm>
          <a:prstGeom prst="rect">
            <a:avLst/>
          </a:prstGeom>
          <a:noFill/>
        </p:spPr>
        <p:txBody>
          <a:bodyPr wrap="square" rtlCol="0">
            <a:spAutoFit/>
          </a:bodyPr>
          <a:lstStyle/>
          <a:p>
            <a:pPr marL="342900" indent="-342900">
              <a:buFont typeface="Arial" panose="020B0604020202020204" pitchFamily="34" charset="0"/>
              <a:buChar char="•"/>
            </a:pPr>
            <a:r>
              <a:rPr lang="fr-FR" sz="2400" dirty="0"/>
              <a:t>Les informations fausses prennent plus de 14h à être démenties</a:t>
            </a:r>
          </a:p>
        </p:txBody>
      </p:sp>
      <p:sp>
        <p:nvSpPr>
          <p:cNvPr id="13" name="ZoneTexte 12">
            <a:extLst>
              <a:ext uri="{FF2B5EF4-FFF2-40B4-BE49-F238E27FC236}">
                <a16:creationId xmlns:a16="http://schemas.microsoft.com/office/drawing/2014/main" id="{D7DAA1A6-1A3F-4DC8-B1BC-387AFAFFE77C}"/>
              </a:ext>
            </a:extLst>
          </p:cNvPr>
          <p:cNvSpPr txBox="1"/>
          <p:nvPr/>
        </p:nvSpPr>
        <p:spPr>
          <a:xfrm>
            <a:off x="452186" y="3273461"/>
            <a:ext cx="7657258" cy="461665"/>
          </a:xfrm>
          <a:prstGeom prst="rect">
            <a:avLst/>
          </a:prstGeom>
          <a:noFill/>
        </p:spPr>
        <p:txBody>
          <a:bodyPr wrap="square" rtlCol="0">
            <a:spAutoFit/>
          </a:bodyPr>
          <a:lstStyle/>
          <a:p>
            <a:pPr marL="342900" indent="-342900">
              <a:buFont typeface="Arial" panose="020B0604020202020204" pitchFamily="34" charset="0"/>
              <a:buChar char="•"/>
            </a:pPr>
            <a:r>
              <a:rPr lang="fr-FR" sz="2400" dirty="0"/>
              <a:t>Les vraies informations sont confirmées dans les 2h</a:t>
            </a:r>
          </a:p>
        </p:txBody>
      </p:sp>
      <p:sp>
        <p:nvSpPr>
          <p:cNvPr id="14" name="ZoneTexte 13">
            <a:extLst>
              <a:ext uri="{FF2B5EF4-FFF2-40B4-BE49-F238E27FC236}">
                <a16:creationId xmlns:a16="http://schemas.microsoft.com/office/drawing/2014/main" id="{E7CD268C-3236-4CC3-8269-D6ED59B63FC1}"/>
              </a:ext>
            </a:extLst>
          </p:cNvPr>
          <p:cNvSpPr txBox="1"/>
          <p:nvPr/>
        </p:nvSpPr>
        <p:spPr>
          <a:xfrm>
            <a:off x="461978" y="5195812"/>
            <a:ext cx="7778477" cy="830997"/>
          </a:xfrm>
          <a:prstGeom prst="rect">
            <a:avLst/>
          </a:prstGeom>
          <a:noFill/>
        </p:spPr>
        <p:txBody>
          <a:bodyPr wrap="square" rtlCol="0">
            <a:spAutoFit/>
          </a:bodyPr>
          <a:lstStyle/>
          <a:p>
            <a:pPr marL="342900" indent="-342900">
              <a:buFont typeface="Arial" panose="020B0604020202020204" pitchFamily="34" charset="0"/>
              <a:buChar char="•"/>
            </a:pPr>
            <a:r>
              <a:rPr lang="fr-FR" sz="2400" dirty="0"/>
              <a:t>La probabilité qu’une information fausse soit retweetée est 70% plus élevée que pour une vraie</a:t>
            </a:r>
          </a:p>
        </p:txBody>
      </p:sp>
      <p:sp>
        <p:nvSpPr>
          <p:cNvPr id="16" name="ZoneTexte 15">
            <a:extLst>
              <a:ext uri="{FF2B5EF4-FFF2-40B4-BE49-F238E27FC236}">
                <a16:creationId xmlns:a16="http://schemas.microsoft.com/office/drawing/2014/main" id="{C0DCE030-878E-481B-9EE3-CA809B03B350}"/>
              </a:ext>
            </a:extLst>
          </p:cNvPr>
          <p:cNvSpPr txBox="1"/>
          <p:nvPr/>
        </p:nvSpPr>
        <p:spPr>
          <a:xfrm>
            <a:off x="7496" y="6445004"/>
            <a:ext cx="8460432" cy="369332"/>
          </a:xfrm>
          <a:prstGeom prst="rect">
            <a:avLst/>
          </a:prstGeom>
          <a:noFill/>
        </p:spPr>
        <p:txBody>
          <a:bodyPr wrap="square" rtlCol="0">
            <a:spAutoFit/>
          </a:bodyPr>
          <a:lstStyle/>
          <a:p>
            <a:r>
              <a:rPr lang="fr-FR" sz="900" dirty="0"/>
              <a:t>sources : </a:t>
            </a:r>
            <a:r>
              <a:rPr lang="fr-FR" sz="900" cap="small" dirty="0"/>
              <a:t>Cagé</a:t>
            </a:r>
            <a:r>
              <a:rPr lang="fr-FR" sz="900" dirty="0"/>
              <a:t> Julia, </a:t>
            </a:r>
            <a:r>
              <a:rPr lang="fr-FR" sz="900" cap="small" dirty="0"/>
              <a:t>Hervé</a:t>
            </a:r>
            <a:r>
              <a:rPr lang="fr-FR" sz="900" dirty="0"/>
              <a:t> Nicolas, </a:t>
            </a:r>
            <a:r>
              <a:rPr lang="fr-FR" sz="900" cap="small" dirty="0"/>
              <a:t>Viaud</a:t>
            </a:r>
            <a:r>
              <a:rPr lang="fr-FR" sz="900" dirty="0"/>
              <a:t> Marie-Luce. </a:t>
            </a:r>
            <a:r>
              <a:rPr lang="fr-FR" sz="900" i="1" dirty="0"/>
              <a:t>L’Information à tout prix</a:t>
            </a:r>
            <a:r>
              <a:rPr lang="fr-FR" sz="900" dirty="0"/>
              <a:t>, 2017.</a:t>
            </a:r>
          </a:p>
          <a:p>
            <a:r>
              <a:rPr lang="fr-FR" sz="900" cap="small" dirty="0"/>
              <a:t>                 </a:t>
            </a:r>
            <a:r>
              <a:rPr lang="fr-FR" sz="900" cap="small" dirty="0" err="1"/>
              <a:t>Zubiaga</a:t>
            </a:r>
            <a:r>
              <a:rPr lang="fr-FR" sz="900" cap="small" dirty="0"/>
              <a:t> </a:t>
            </a:r>
            <a:r>
              <a:rPr lang="fr-FR" sz="900" dirty="0" err="1"/>
              <a:t>Arkaitz</a:t>
            </a:r>
            <a:r>
              <a:rPr lang="fr-FR" sz="900" dirty="0"/>
              <a:t> (et al.). « </a:t>
            </a:r>
            <a:r>
              <a:rPr lang="fr-FR" sz="900" dirty="0" err="1"/>
              <a:t>Analysing</a:t>
            </a:r>
            <a:r>
              <a:rPr lang="fr-FR" sz="900" dirty="0"/>
              <a:t> How People Orient to and Spread </a:t>
            </a:r>
            <a:r>
              <a:rPr lang="fr-FR" sz="900" dirty="0" err="1"/>
              <a:t>Rumours</a:t>
            </a:r>
            <a:r>
              <a:rPr lang="fr-FR" sz="900" dirty="0"/>
              <a:t> in Social Media by </a:t>
            </a:r>
            <a:r>
              <a:rPr lang="fr-FR" sz="900" dirty="0" err="1"/>
              <a:t>Looking</a:t>
            </a:r>
            <a:r>
              <a:rPr lang="fr-FR" sz="900" dirty="0"/>
              <a:t> at </a:t>
            </a:r>
            <a:r>
              <a:rPr lang="fr-FR" sz="900" dirty="0" err="1"/>
              <a:t>Conversational</a:t>
            </a:r>
            <a:r>
              <a:rPr lang="fr-FR" sz="900" dirty="0"/>
              <a:t> Threads », arXiv.org, février 2016.</a:t>
            </a:r>
            <a:endParaRPr lang="fr-FR" sz="900" dirty="0">
              <a:solidFill>
                <a:schemeClr val="accent1"/>
              </a:solidFill>
            </a:endParaRPr>
          </a:p>
        </p:txBody>
      </p:sp>
      <p:sp>
        <p:nvSpPr>
          <p:cNvPr id="17" name="Titre 3">
            <a:extLst>
              <a:ext uri="{FF2B5EF4-FFF2-40B4-BE49-F238E27FC236}">
                <a16:creationId xmlns:a16="http://schemas.microsoft.com/office/drawing/2014/main" id="{77D5B189-E063-4A99-BA0B-C6ED20AFCB2F}"/>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sp>
        <p:nvSpPr>
          <p:cNvPr id="18" name="ZoneTexte 17">
            <a:extLst>
              <a:ext uri="{FF2B5EF4-FFF2-40B4-BE49-F238E27FC236}">
                <a16:creationId xmlns:a16="http://schemas.microsoft.com/office/drawing/2014/main" id="{564D507B-DB48-4B1C-A596-4E33714F1504}"/>
              </a:ext>
            </a:extLst>
          </p:cNvPr>
          <p:cNvSpPr txBox="1"/>
          <p:nvPr/>
        </p:nvSpPr>
        <p:spPr>
          <a:xfrm>
            <a:off x="0" y="1412776"/>
            <a:ext cx="9144000" cy="523220"/>
          </a:xfrm>
          <a:prstGeom prst="rect">
            <a:avLst/>
          </a:prstGeom>
          <a:noFill/>
        </p:spPr>
        <p:txBody>
          <a:bodyPr wrap="square" rtlCol="0">
            <a:spAutoFit/>
          </a:bodyPr>
          <a:lstStyle/>
          <a:p>
            <a:pPr algn="ctr"/>
            <a:r>
              <a:rPr lang="fr-FR" sz="2800" b="1" dirty="0"/>
              <a:t>Temporalité et viralité</a:t>
            </a:r>
          </a:p>
        </p:txBody>
      </p:sp>
    </p:spTree>
    <p:extLst>
      <p:ext uri="{BB962C8B-B14F-4D97-AF65-F5344CB8AC3E}">
        <p14:creationId xmlns:p14="http://schemas.microsoft.com/office/powerpoint/2010/main" val="24416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6" grpId="0" animBg="1"/>
      <p:bldP spid="8" grpId="0" animBg="1"/>
      <p:bldP spid="9" grpId="0" animBg="1"/>
      <p:bldP spid="11" grpId="0"/>
      <p:bldP spid="13" grpId="0"/>
      <p:bldP spid="14" grpId="0"/>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2279425-C3A7-44DA-BA13-4B3178ECEBB1}"/>
              </a:ext>
            </a:extLst>
          </p:cNvPr>
          <p:cNvSpPr>
            <a:spLocks noGrp="1"/>
          </p:cNvSpPr>
          <p:nvPr>
            <p:ph type="title"/>
          </p:nvPr>
        </p:nvSpPr>
        <p:spPr>
          <a:xfrm>
            <a:off x="467544" y="2564904"/>
            <a:ext cx="8208912" cy="1362075"/>
          </a:xfrm>
        </p:spPr>
        <p:txBody>
          <a:bodyPr>
            <a:normAutofit fontScale="90000"/>
          </a:bodyPr>
          <a:lstStyle/>
          <a:p>
            <a:pPr algn="ctr"/>
            <a:r>
              <a:rPr lang="fr-FR" i="1" cap="small" dirty="0">
                <a:solidFill>
                  <a:srgbClr val="990033"/>
                </a:solidFill>
              </a:rPr>
              <a:t>Fake news</a:t>
            </a:r>
            <a:r>
              <a:rPr lang="fr-FR" cap="small" dirty="0">
                <a:solidFill>
                  <a:srgbClr val="990033"/>
                </a:solidFill>
              </a:rPr>
              <a:t>, intox, </a:t>
            </a:r>
            <a:r>
              <a:rPr lang="fr-FR" i="1" cap="small" dirty="0">
                <a:solidFill>
                  <a:srgbClr val="990033"/>
                </a:solidFill>
              </a:rPr>
              <a:t>alternative facts</a:t>
            </a:r>
            <a:r>
              <a:rPr lang="fr-FR" cap="small" dirty="0">
                <a:solidFill>
                  <a:srgbClr val="990033"/>
                </a:solidFill>
              </a:rPr>
              <a:t> :</a:t>
            </a:r>
            <a:br>
              <a:rPr lang="fr-FR" cap="small" dirty="0">
                <a:solidFill>
                  <a:srgbClr val="990033"/>
                </a:solidFill>
              </a:rPr>
            </a:br>
            <a:r>
              <a:rPr lang="fr-FR" cap="small" dirty="0">
                <a:solidFill>
                  <a:srgbClr val="990033"/>
                </a:solidFill>
              </a:rPr>
              <a:t>de quoi parle-t-on ?</a:t>
            </a:r>
          </a:p>
        </p:txBody>
      </p:sp>
      <p:pic>
        <p:nvPicPr>
          <p:cNvPr id="3" name="Image 2">
            <a:extLst>
              <a:ext uri="{FF2B5EF4-FFF2-40B4-BE49-F238E27FC236}">
                <a16:creationId xmlns:a16="http://schemas.microsoft.com/office/drawing/2014/main" id="{9E34692E-04E8-4C6D-9DCA-B3E96227E734}"/>
              </a:ext>
            </a:extLst>
          </p:cNvPr>
          <p:cNvPicPr>
            <a:picLocks noChangeAspect="1"/>
          </p:cNvPicPr>
          <p:nvPr/>
        </p:nvPicPr>
        <p:blipFill>
          <a:blip r:embed="rId3"/>
          <a:stretch>
            <a:fillRect/>
          </a:stretch>
        </p:blipFill>
        <p:spPr>
          <a:xfrm>
            <a:off x="7092280" y="6453336"/>
            <a:ext cx="1224136" cy="388226"/>
          </a:xfrm>
          <a:prstGeom prst="rect">
            <a:avLst/>
          </a:prstGeom>
        </p:spPr>
      </p:pic>
    </p:spTree>
    <p:extLst>
      <p:ext uri="{BB962C8B-B14F-4D97-AF65-F5344CB8AC3E}">
        <p14:creationId xmlns:p14="http://schemas.microsoft.com/office/powerpoint/2010/main" val="29984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 </a:t>
            </a:r>
            <a:r>
              <a:rPr lang="fr-FR" sz="2800" dirty="0">
                <a:solidFill>
                  <a:srgbClr val="990033"/>
                </a:solidFill>
              </a:rPr>
              <a:t>:</a:t>
            </a:r>
          </a:p>
          <a:p>
            <a:pPr algn="r"/>
            <a:r>
              <a:rPr lang="fr-FR" sz="2800" dirty="0">
                <a:solidFill>
                  <a:srgbClr val="990033"/>
                </a:solidFill>
              </a:rPr>
              <a:t>de quoi parle-t-on ?</a:t>
            </a:r>
          </a:p>
        </p:txBody>
      </p:sp>
      <p:sp>
        <p:nvSpPr>
          <p:cNvPr id="2" name="ZoneTexte 1">
            <a:extLst>
              <a:ext uri="{FF2B5EF4-FFF2-40B4-BE49-F238E27FC236}">
                <a16:creationId xmlns:a16="http://schemas.microsoft.com/office/drawing/2014/main" id="{AA443642-E75E-436A-8E26-C4E9797B0091}"/>
              </a:ext>
            </a:extLst>
          </p:cNvPr>
          <p:cNvSpPr txBox="1"/>
          <p:nvPr/>
        </p:nvSpPr>
        <p:spPr>
          <a:xfrm rot="21190953">
            <a:off x="2732301" y="3245268"/>
            <a:ext cx="4756554" cy="1015663"/>
          </a:xfrm>
          <a:prstGeom prst="rect">
            <a:avLst/>
          </a:prstGeom>
          <a:noFill/>
        </p:spPr>
        <p:txBody>
          <a:bodyPr wrap="square" rtlCol="0">
            <a:spAutoFit/>
          </a:bodyPr>
          <a:lstStyle/>
          <a:p>
            <a:r>
              <a:rPr lang="fr-FR" sz="6000" b="1" i="1" dirty="0">
                <a:solidFill>
                  <a:srgbClr val="990033"/>
                </a:solidFill>
              </a:rPr>
              <a:t>fake news</a:t>
            </a:r>
          </a:p>
        </p:txBody>
      </p:sp>
      <p:sp>
        <p:nvSpPr>
          <p:cNvPr id="5" name="ZoneTexte 4">
            <a:extLst>
              <a:ext uri="{FF2B5EF4-FFF2-40B4-BE49-F238E27FC236}">
                <a16:creationId xmlns:a16="http://schemas.microsoft.com/office/drawing/2014/main" id="{B83371E2-6D99-4F9F-8021-EAE8A761F44B}"/>
              </a:ext>
            </a:extLst>
          </p:cNvPr>
          <p:cNvSpPr txBox="1"/>
          <p:nvPr/>
        </p:nvSpPr>
        <p:spPr>
          <a:xfrm>
            <a:off x="4944972" y="5157191"/>
            <a:ext cx="3731484" cy="646331"/>
          </a:xfrm>
          <a:prstGeom prst="rect">
            <a:avLst/>
          </a:prstGeom>
          <a:noFill/>
        </p:spPr>
        <p:txBody>
          <a:bodyPr wrap="square" rtlCol="0">
            <a:spAutoFit/>
          </a:bodyPr>
          <a:lstStyle/>
          <a:p>
            <a:r>
              <a:rPr lang="fr-FR" sz="3600" b="1" i="1" dirty="0">
                <a:solidFill>
                  <a:srgbClr val="990033"/>
                </a:solidFill>
              </a:rPr>
              <a:t>alternative facts</a:t>
            </a:r>
          </a:p>
        </p:txBody>
      </p:sp>
      <p:sp>
        <p:nvSpPr>
          <p:cNvPr id="7" name="ZoneTexte 6">
            <a:extLst>
              <a:ext uri="{FF2B5EF4-FFF2-40B4-BE49-F238E27FC236}">
                <a16:creationId xmlns:a16="http://schemas.microsoft.com/office/drawing/2014/main" id="{9239A8D4-38EF-473F-B72E-68B12E6E8F45}"/>
              </a:ext>
            </a:extLst>
          </p:cNvPr>
          <p:cNvSpPr txBox="1"/>
          <p:nvPr/>
        </p:nvSpPr>
        <p:spPr>
          <a:xfrm>
            <a:off x="467544" y="3153183"/>
            <a:ext cx="2467911" cy="923330"/>
          </a:xfrm>
          <a:prstGeom prst="rect">
            <a:avLst/>
          </a:prstGeom>
          <a:noFill/>
        </p:spPr>
        <p:txBody>
          <a:bodyPr wrap="square" rtlCol="0">
            <a:spAutoFit/>
          </a:bodyPr>
          <a:lstStyle/>
          <a:p>
            <a:r>
              <a:rPr lang="fr-FR" sz="5400" b="1" dirty="0">
                <a:solidFill>
                  <a:srgbClr val="4C4C4C"/>
                </a:solidFill>
              </a:rPr>
              <a:t>infox</a:t>
            </a:r>
          </a:p>
        </p:txBody>
      </p:sp>
      <p:sp>
        <p:nvSpPr>
          <p:cNvPr id="8" name="ZoneTexte 7">
            <a:extLst>
              <a:ext uri="{FF2B5EF4-FFF2-40B4-BE49-F238E27FC236}">
                <a16:creationId xmlns:a16="http://schemas.microsoft.com/office/drawing/2014/main" id="{E207DBC0-5672-4B3E-B8E8-EE3C77274893}"/>
              </a:ext>
            </a:extLst>
          </p:cNvPr>
          <p:cNvSpPr txBox="1"/>
          <p:nvPr/>
        </p:nvSpPr>
        <p:spPr>
          <a:xfrm>
            <a:off x="6959105" y="3892888"/>
            <a:ext cx="2382810" cy="707886"/>
          </a:xfrm>
          <a:prstGeom prst="rect">
            <a:avLst/>
          </a:prstGeom>
          <a:noFill/>
        </p:spPr>
        <p:txBody>
          <a:bodyPr wrap="square" rtlCol="0">
            <a:spAutoFit/>
          </a:bodyPr>
          <a:lstStyle/>
          <a:p>
            <a:r>
              <a:rPr lang="fr-FR" sz="4000" b="1" i="1" dirty="0">
                <a:solidFill>
                  <a:srgbClr val="4C4C4C"/>
                </a:solidFill>
              </a:rPr>
              <a:t>hoax</a:t>
            </a:r>
          </a:p>
        </p:txBody>
      </p:sp>
      <p:sp>
        <p:nvSpPr>
          <p:cNvPr id="10" name="ZoneTexte 9">
            <a:extLst>
              <a:ext uri="{FF2B5EF4-FFF2-40B4-BE49-F238E27FC236}">
                <a16:creationId xmlns:a16="http://schemas.microsoft.com/office/drawing/2014/main" id="{BC40C87B-D14B-45E0-88DD-D181581B63AC}"/>
              </a:ext>
            </a:extLst>
          </p:cNvPr>
          <p:cNvSpPr txBox="1"/>
          <p:nvPr/>
        </p:nvSpPr>
        <p:spPr>
          <a:xfrm rot="833904">
            <a:off x="1311137" y="4994928"/>
            <a:ext cx="2420519" cy="1323439"/>
          </a:xfrm>
          <a:prstGeom prst="rect">
            <a:avLst/>
          </a:prstGeom>
          <a:noFill/>
        </p:spPr>
        <p:txBody>
          <a:bodyPr wrap="square" rtlCol="0">
            <a:spAutoFit/>
          </a:bodyPr>
          <a:lstStyle/>
          <a:p>
            <a:pPr algn="ctr"/>
            <a:r>
              <a:rPr lang="fr-FR" sz="4000" b="1" dirty="0">
                <a:solidFill>
                  <a:srgbClr val="0098A3"/>
                </a:solidFill>
              </a:rPr>
              <a:t>théorie du complot</a:t>
            </a:r>
          </a:p>
        </p:txBody>
      </p:sp>
      <p:sp>
        <p:nvSpPr>
          <p:cNvPr id="11" name="ZoneTexte 10">
            <a:extLst>
              <a:ext uri="{FF2B5EF4-FFF2-40B4-BE49-F238E27FC236}">
                <a16:creationId xmlns:a16="http://schemas.microsoft.com/office/drawing/2014/main" id="{BA5804A3-A5E2-430C-BFB5-649188B0E16F}"/>
              </a:ext>
            </a:extLst>
          </p:cNvPr>
          <p:cNvSpPr txBox="1"/>
          <p:nvPr/>
        </p:nvSpPr>
        <p:spPr>
          <a:xfrm>
            <a:off x="6810714" y="1824126"/>
            <a:ext cx="2127509" cy="646331"/>
          </a:xfrm>
          <a:prstGeom prst="rect">
            <a:avLst/>
          </a:prstGeom>
          <a:noFill/>
        </p:spPr>
        <p:txBody>
          <a:bodyPr wrap="square" rtlCol="0">
            <a:spAutoFit/>
          </a:bodyPr>
          <a:lstStyle/>
          <a:p>
            <a:r>
              <a:rPr lang="fr-FR" sz="3600" b="1" i="1" dirty="0">
                <a:solidFill>
                  <a:srgbClr val="4C4C4C"/>
                </a:solidFill>
              </a:rPr>
              <a:t>deep</a:t>
            </a:r>
            <a:r>
              <a:rPr lang="fr-FR" sz="3600" b="1" i="1" dirty="0">
                <a:solidFill>
                  <a:srgbClr val="ECD034"/>
                </a:solidFill>
              </a:rPr>
              <a:t> </a:t>
            </a:r>
            <a:r>
              <a:rPr lang="fr-FR" sz="3600" b="1" i="1" dirty="0">
                <a:solidFill>
                  <a:srgbClr val="4C4C4C"/>
                </a:solidFill>
              </a:rPr>
              <a:t>fake</a:t>
            </a:r>
          </a:p>
        </p:txBody>
      </p:sp>
      <p:sp>
        <p:nvSpPr>
          <p:cNvPr id="12" name="ZoneTexte 11">
            <a:extLst>
              <a:ext uri="{FF2B5EF4-FFF2-40B4-BE49-F238E27FC236}">
                <a16:creationId xmlns:a16="http://schemas.microsoft.com/office/drawing/2014/main" id="{10840955-F43F-4B65-A24A-2E08E14AC933}"/>
              </a:ext>
            </a:extLst>
          </p:cNvPr>
          <p:cNvSpPr txBox="1"/>
          <p:nvPr/>
        </p:nvSpPr>
        <p:spPr>
          <a:xfrm rot="20871724">
            <a:off x="1953463" y="1670944"/>
            <a:ext cx="3489115" cy="707886"/>
          </a:xfrm>
          <a:prstGeom prst="rect">
            <a:avLst/>
          </a:prstGeom>
          <a:noFill/>
        </p:spPr>
        <p:txBody>
          <a:bodyPr wrap="square" rtlCol="0">
            <a:spAutoFit/>
          </a:bodyPr>
          <a:lstStyle/>
          <a:p>
            <a:r>
              <a:rPr lang="fr-FR" sz="4000" b="1" i="1" dirty="0">
                <a:solidFill>
                  <a:srgbClr val="0098A3"/>
                </a:solidFill>
              </a:rPr>
              <a:t>nudge</a:t>
            </a:r>
          </a:p>
        </p:txBody>
      </p:sp>
      <p:sp>
        <p:nvSpPr>
          <p:cNvPr id="13" name="ZoneTexte 12">
            <a:extLst>
              <a:ext uri="{FF2B5EF4-FFF2-40B4-BE49-F238E27FC236}">
                <a16:creationId xmlns:a16="http://schemas.microsoft.com/office/drawing/2014/main" id="{72A14D3C-8C45-423C-9879-3526226931D8}"/>
              </a:ext>
            </a:extLst>
          </p:cNvPr>
          <p:cNvSpPr txBox="1"/>
          <p:nvPr/>
        </p:nvSpPr>
        <p:spPr>
          <a:xfrm rot="594072">
            <a:off x="4676741" y="2425281"/>
            <a:ext cx="3063613" cy="707886"/>
          </a:xfrm>
          <a:prstGeom prst="rect">
            <a:avLst/>
          </a:prstGeom>
          <a:noFill/>
        </p:spPr>
        <p:txBody>
          <a:bodyPr wrap="square" rtlCol="0">
            <a:spAutoFit/>
          </a:bodyPr>
          <a:lstStyle/>
          <a:p>
            <a:r>
              <a:rPr lang="fr-FR" sz="4000" b="1" dirty="0">
                <a:solidFill>
                  <a:srgbClr val="0098A3"/>
                </a:solidFill>
              </a:rPr>
              <a:t>post-vérité</a:t>
            </a:r>
          </a:p>
        </p:txBody>
      </p:sp>
    </p:spTree>
    <p:extLst>
      <p:ext uri="{BB962C8B-B14F-4D97-AF65-F5344CB8AC3E}">
        <p14:creationId xmlns:p14="http://schemas.microsoft.com/office/powerpoint/2010/main" val="331150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ABA2AB-80A5-40C9-903B-7AE95217AC4F}"/>
              </a:ext>
            </a:extLst>
          </p:cNvPr>
          <p:cNvPicPr>
            <a:picLocks noChangeAspect="1"/>
          </p:cNvPicPr>
          <p:nvPr/>
        </p:nvPicPr>
        <p:blipFill>
          <a:blip r:embed="rId3"/>
          <a:stretch>
            <a:fillRect/>
          </a:stretch>
        </p:blipFill>
        <p:spPr>
          <a:xfrm>
            <a:off x="7092280" y="6453336"/>
            <a:ext cx="1224136" cy="388226"/>
          </a:xfrm>
          <a:prstGeom prst="rect">
            <a:avLst/>
          </a:prstGeom>
        </p:spPr>
      </p:pic>
      <p:sp>
        <p:nvSpPr>
          <p:cNvPr id="5" name="Titre 3">
            <a:extLst>
              <a:ext uri="{FF2B5EF4-FFF2-40B4-BE49-F238E27FC236}">
                <a16:creationId xmlns:a16="http://schemas.microsoft.com/office/drawing/2014/main" id="{7C70BEE5-FD15-4B6F-BBAC-9394BA913676}"/>
              </a:ext>
            </a:extLst>
          </p:cNvPr>
          <p:cNvSpPr txBox="1">
            <a:spLocks/>
          </p:cNvSpPr>
          <p:nvPr/>
        </p:nvSpPr>
        <p:spPr>
          <a:xfrm>
            <a:off x="683568" y="548680"/>
            <a:ext cx="8229600"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Objectifs</a:t>
            </a:r>
          </a:p>
        </p:txBody>
      </p:sp>
      <p:pic>
        <p:nvPicPr>
          <p:cNvPr id="2" name="Image 1">
            <a:extLst>
              <a:ext uri="{FF2B5EF4-FFF2-40B4-BE49-F238E27FC236}">
                <a16:creationId xmlns:a16="http://schemas.microsoft.com/office/drawing/2014/main" id="{5648C592-FA79-4781-8A67-943D395BFE95}"/>
              </a:ext>
            </a:extLst>
          </p:cNvPr>
          <p:cNvPicPr>
            <a:picLocks noChangeAspect="1"/>
          </p:cNvPicPr>
          <p:nvPr/>
        </p:nvPicPr>
        <p:blipFill rotWithShape="1">
          <a:blip r:embed="rId4"/>
          <a:srcRect t="2158" b="2022"/>
          <a:stretch/>
        </p:blipFill>
        <p:spPr>
          <a:xfrm>
            <a:off x="2408008" y="1259156"/>
            <a:ext cx="4327984" cy="5529432"/>
          </a:xfrm>
          <a:prstGeom prst="rect">
            <a:avLst/>
          </a:prstGeom>
        </p:spPr>
      </p:pic>
    </p:spTree>
    <p:extLst>
      <p:ext uri="{BB962C8B-B14F-4D97-AF65-F5344CB8AC3E}">
        <p14:creationId xmlns:p14="http://schemas.microsoft.com/office/powerpoint/2010/main" val="41592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7200" y="5360922"/>
            <a:ext cx="8229600" cy="1497078"/>
          </a:xfrm>
        </p:spPr>
        <p:txBody>
          <a:bodyPr>
            <a:noAutofit/>
          </a:bodyPr>
          <a:lstStyle/>
          <a:p>
            <a:pPr marL="0" indent="0">
              <a:buNone/>
            </a:pPr>
            <a:r>
              <a:rPr lang="fr-FR" sz="2800" dirty="0"/>
              <a:t>OU </a:t>
            </a:r>
            <a:r>
              <a:rPr lang="fr-FR" sz="2800" b="1" dirty="0">
                <a:solidFill>
                  <a:srgbClr val="0098A3"/>
                </a:solidFill>
                <a:hlinkClick r:id="rId3">
                  <a:extLst>
                    <a:ext uri="{A12FA001-AC4F-418D-AE19-62706E023703}">
                      <ahyp:hlinkClr xmlns:ahyp="http://schemas.microsoft.com/office/drawing/2018/hyperlinkcolor" val="tx"/>
                    </a:ext>
                  </a:extLst>
                </a:hlinkClick>
              </a:rPr>
              <a:t>www.wooclap.com/DRFFQL</a:t>
            </a:r>
            <a:endParaRPr lang="fr-FR" sz="2800" b="1" dirty="0">
              <a:solidFill>
                <a:srgbClr val="0098A3"/>
              </a:solidFill>
            </a:endParaRPr>
          </a:p>
          <a:p>
            <a:pPr marL="0" indent="0">
              <a:buNone/>
            </a:pPr>
            <a:endParaRPr lang="fr-FR" sz="2000" dirty="0"/>
          </a:p>
          <a:p>
            <a:pPr marL="0" indent="0">
              <a:buNone/>
            </a:pPr>
            <a:r>
              <a:rPr lang="fr-FR" sz="2800" dirty="0"/>
              <a:t>OU envoyer </a:t>
            </a:r>
            <a:r>
              <a:rPr lang="fr-FR" sz="2800" b="1" dirty="0"/>
              <a:t>@DRFFQL</a:t>
            </a:r>
            <a:r>
              <a:rPr lang="fr-FR" sz="2800" dirty="0"/>
              <a:t> au </a:t>
            </a:r>
            <a:r>
              <a:rPr lang="fr-FR" sz="2800" b="1" dirty="0"/>
              <a:t>06 44 60 96 62</a:t>
            </a:r>
            <a:endParaRPr lang="fr-FR" sz="2800" dirty="0"/>
          </a:p>
        </p:txBody>
      </p:sp>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5" name="Image 4">
            <a:extLst>
              <a:ext uri="{FF2B5EF4-FFF2-40B4-BE49-F238E27FC236}">
                <a16:creationId xmlns:a16="http://schemas.microsoft.com/office/drawing/2014/main" id="{79B23D2E-5426-4F6A-8119-0ED59D16C73C}"/>
              </a:ext>
            </a:extLst>
          </p:cNvPr>
          <p:cNvPicPr>
            <a:picLocks noChangeAspect="1"/>
          </p:cNvPicPr>
          <p:nvPr/>
        </p:nvPicPr>
        <p:blipFill>
          <a:blip r:embed="rId4"/>
          <a:stretch>
            <a:fillRect/>
          </a:stretch>
        </p:blipFill>
        <p:spPr>
          <a:xfrm>
            <a:off x="457200" y="2780928"/>
            <a:ext cx="2462915" cy="2517111"/>
          </a:xfrm>
          <a:prstGeom prst="rect">
            <a:avLst/>
          </a:prstGeom>
        </p:spPr>
      </p:pic>
      <p:sp>
        <p:nvSpPr>
          <p:cNvPr id="6" name="Espace réservé du contenu 2">
            <a:extLst>
              <a:ext uri="{FF2B5EF4-FFF2-40B4-BE49-F238E27FC236}">
                <a16:creationId xmlns:a16="http://schemas.microsoft.com/office/drawing/2014/main" id="{019809A1-1605-4BFF-8BB5-CD4CEF3F850C}"/>
              </a:ext>
            </a:extLst>
          </p:cNvPr>
          <p:cNvSpPr txBox="1">
            <a:spLocks/>
          </p:cNvSpPr>
          <p:nvPr/>
        </p:nvSpPr>
        <p:spPr>
          <a:xfrm>
            <a:off x="457200" y="2274449"/>
            <a:ext cx="6624736"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800" dirty="0"/>
              <a:t>Exercice 2 sur </a:t>
            </a:r>
            <a:r>
              <a:rPr lang="fr-FR" sz="2800" u="sng" dirty="0">
                <a:solidFill>
                  <a:srgbClr val="0098A3"/>
                </a:solidFill>
              </a:rPr>
              <a:t>Wooclap</a:t>
            </a:r>
            <a:r>
              <a:rPr lang="fr-FR" sz="2800" dirty="0"/>
              <a:t> :</a:t>
            </a:r>
          </a:p>
        </p:txBody>
      </p:sp>
      <p:sp>
        <p:nvSpPr>
          <p:cNvPr id="7" name="ZoneTexte 6">
            <a:extLst>
              <a:ext uri="{FF2B5EF4-FFF2-40B4-BE49-F238E27FC236}">
                <a16:creationId xmlns:a16="http://schemas.microsoft.com/office/drawing/2014/main" id="{E41A21A7-6B36-4B54-B1E0-E986A7C42E61}"/>
              </a:ext>
            </a:extLst>
          </p:cNvPr>
          <p:cNvSpPr txBox="1"/>
          <p:nvPr/>
        </p:nvSpPr>
        <p:spPr>
          <a:xfrm>
            <a:off x="457200" y="1412776"/>
            <a:ext cx="7571184" cy="523220"/>
          </a:xfrm>
          <a:prstGeom prst="rect">
            <a:avLst/>
          </a:prstGeom>
          <a:noFill/>
        </p:spPr>
        <p:txBody>
          <a:bodyPr wrap="square" rtlCol="0">
            <a:spAutoFit/>
          </a:bodyPr>
          <a:lstStyle/>
          <a:p>
            <a:r>
              <a:rPr lang="fr-FR" sz="2800" b="1" dirty="0"/>
              <a:t>Associer l’expression à sa définition</a:t>
            </a:r>
          </a:p>
        </p:txBody>
      </p:sp>
    </p:spTree>
    <p:extLst>
      <p:ext uri="{BB962C8B-B14F-4D97-AF65-F5344CB8AC3E}">
        <p14:creationId xmlns:p14="http://schemas.microsoft.com/office/powerpoint/2010/main" val="39159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 coins arrondis 52">
            <a:extLst>
              <a:ext uri="{FF2B5EF4-FFF2-40B4-BE49-F238E27FC236}">
                <a16:creationId xmlns:a16="http://schemas.microsoft.com/office/drawing/2014/main" id="{05109D2B-7306-48AC-91E4-BD71A923F11A}"/>
              </a:ext>
            </a:extLst>
          </p:cNvPr>
          <p:cNvSpPr/>
          <p:nvPr/>
        </p:nvSpPr>
        <p:spPr>
          <a:xfrm>
            <a:off x="213555" y="5238573"/>
            <a:ext cx="2262813" cy="73464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 coins arrondis 51">
            <a:extLst>
              <a:ext uri="{FF2B5EF4-FFF2-40B4-BE49-F238E27FC236}">
                <a16:creationId xmlns:a16="http://schemas.microsoft.com/office/drawing/2014/main" id="{B2201D37-3300-481B-81A2-33E85F85E6EA}"/>
              </a:ext>
            </a:extLst>
          </p:cNvPr>
          <p:cNvSpPr/>
          <p:nvPr/>
        </p:nvSpPr>
        <p:spPr>
          <a:xfrm>
            <a:off x="240939" y="4221116"/>
            <a:ext cx="2262813" cy="5088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 coins arrondis 50">
            <a:extLst>
              <a:ext uri="{FF2B5EF4-FFF2-40B4-BE49-F238E27FC236}">
                <a16:creationId xmlns:a16="http://schemas.microsoft.com/office/drawing/2014/main" id="{B55CE790-C0FA-4CF5-B458-B262A3A44E30}"/>
              </a:ext>
            </a:extLst>
          </p:cNvPr>
          <p:cNvSpPr/>
          <p:nvPr/>
        </p:nvSpPr>
        <p:spPr>
          <a:xfrm>
            <a:off x="283339" y="3233674"/>
            <a:ext cx="2262813" cy="5088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 coins arrondis 48">
            <a:extLst>
              <a:ext uri="{FF2B5EF4-FFF2-40B4-BE49-F238E27FC236}">
                <a16:creationId xmlns:a16="http://schemas.microsoft.com/office/drawing/2014/main" id="{0504890B-8F27-4A54-BDD0-F25DA18F4917}"/>
              </a:ext>
            </a:extLst>
          </p:cNvPr>
          <p:cNvSpPr/>
          <p:nvPr/>
        </p:nvSpPr>
        <p:spPr>
          <a:xfrm>
            <a:off x="283340" y="2441954"/>
            <a:ext cx="2262813" cy="5088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8" name="Image 7">
            <a:extLst>
              <a:ext uri="{FF2B5EF4-FFF2-40B4-BE49-F238E27FC236}">
                <a16:creationId xmlns:a16="http://schemas.microsoft.com/office/drawing/2014/main" id="{85F8E892-ECA4-408E-B519-59F294025D38}"/>
              </a:ext>
            </a:extLst>
          </p:cNvPr>
          <p:cNvPicPr>
            <a:picLocks noChangeAspect="1"/>
          </p:cNvPicPr>
          <p:nvPr/>
        </p:nvPicPr>
        <p:blipFill rotWithShape="1">
          <a:blip r:embed="rId3"/>
          <a:srcRect b="83902"/>
          <a:stretch/>
        </p:blipFill>
        <p:spPr>
          <a:xfrm>
            <a:off x="0" y="1412776"/>
            <a:ext cx="9144000" cy="648072"/>
          </a:xfrm>
          <a:prstGeom prst="rect">
            <a:avLst/>
          </a:prstGeom>
        </p:spPr>
      </p:pic>
      <p:sp>
        <p:nvSpPr>
          <p:cNvPr id="19" name="ZoneTexte 18">
            <a:extLst>
              <a:ext uri="{FF2B5EF4-FFF2-40B4-BE49-F238E27FC236}">
                <a16:creationId xmlns:a16="http://schemas.microsoft.com/office/drawing/2014/main" id="{7161922E-A9FB-4E61-A708-4E2FD88FBAB7}"/>
              </a:ext>
            </a:extLst>
          </p:cNvPr>
          <p:cNvSpPr txBox="1"/>
          <p:nvPr/>
        </p:nvSpPr>
        <p:spPr>
          <a:xfrm>
            <a:off x="283341" y="2504019"/>
            <a:ext cx="2880320" cy="369332"/>
          </a:xfrm>
          <a:prstGeom prst="rect">
            <a:avLst/>
          </a:prstGeom>
          <a:noFill/>
        </p:spPr>
        <p:txBody>
          <a:bodyPr wrap="square" rtlCol="0">
            <a:spAutoFit/>
          </a:bodyPr>
          <a:lstStyle/>
          <a:p>
            <a:r>
              <a:rPr lang="fr-FR" b="1" dirty="0"/>
              <a:t>fake news</a:t>
            </a:r>
          </a:p>
        </p:txBody>
      </p:sp>
      <p:sp>
        <p:nvSpPr>
          <p:cNvPr id="21" name="ZoneTexte 20">
            <a:extLst>
              <a:ext uri="{FF2B5EF4-FFF2-40B4-BE49-F238E27FC236}">
                <a16:creationId xmlns:a16="http://schemas.microsoft.com/office/drawing/2014/main" id="{B23984BB-3334-42E0-B1FD-4CA427CAE4A6}"/>
              </a:ext>
            </a:extLst>
          </p:cNvPr>
          <p:cNvSpPr txBox="1"/>
          <p:nvPr/>
        </p:nvSpPr>
        <p:spPr>
          <a:xfrm>
            <a:off x="283340" y="3254061"/>
            <a:ext cx="2880320" cy="369332"/>
          </a:xfrm>
          <a:prstGeom prst="rect">
            <a:avLst/>
          </a:prstGeom>
          <a:noFill/>
        </p:spPr>
        <p:txBody>
          <a:bodyPr wrap="square" rtlCol="0">
            <a:spAutoFit/>
          </a:bodyPr>
          <a:lstStyle/>
          <a:p>
            <a:r>
              <a:rPr lang="fr-FR" b="1" dirty="0"/>
              <a:t>infox</a:t>
            </a:r>
          </a:p>
        </p:txBody>
      </p:sp>
      <p:sp>
        <p:nvSpPr>
          <p:cNvPr id="23" name="ZoneTexte 22">
            <a:extLst>
              <a:ext uri="{FF2B5EF4-FFF2-40B4-BE49-F238E27FC236}">
                <a16:creationId xmlns:a16="http://schemas.microsoft.com/office/drawing/2014/main" id="{66EBC119-43D7-4A76-80C5-7EE4E6FE9518}"/>
              </a:ext>
            </a:extLst>
          </p:cNvPr>
          <p:cNvSpPr txBox="1"/>
          <p:nvPr/>
        </p:nvSpPr>
        <p:spPr>
          <a:xfrm>
            <a:off x="283340" y="4289866"/>
            <a:ext cx="2880320" cy="369332"/>
          </a:xfrm>
          <a:prstGeom prst="rect">
            <a:avLst/>
          </a:prstGeom>
          <a:noFill/>
        </p:spPr>
        <p:txBody>
          <a:bodyPr wrap="square" rtlCol="0">
            <a:spAutoFit/>
          </a:bodyPr>
          <a:lstStyle/>
          <a:p>
            <a:r>
              <a:rPr lang="fr-FR" b="1" dirty="0"/>
              <a:t>hoax</a:t>
            </a:r>
          </a:p>
        </p:txBody>
      </p:sp>
      <p:sp>
        <p:nvSpPr>
          <p:cNvPr id="25" name="ZoneTexte 24">
            <a:extLst>
              <a:ext uri="{FF2B5EF4-FFF2-40B4-BE49-F238E27FC236}">
                <a16:creationId xmlns:a16="http://schemas.microsoft.com/office/drawing/2014/main" id="{7F95FBB1-A007-490D-9F86-EE69844ED8CE}"/>
              </a:ext>
            </a:extLst>
          </p:cNvPr>
          <p:cNvSpPr txBox="1"/>
          <p:nvPr/>
        </p:nvSpPr>
        <p:spPr>
          <a:xfrm>
            <a:off x="283340" y="5277308"/>
            <a:ext cx="2880320" cy="646331"/>
          </a:xfrm>
          <a:prstGeom prst="rect">
            <a:avLst/>
          </a:prstGeom>
          <a:noFill/>
        </p:spPr>
        <p:txBody>
          <a:bodyPr wrap="square" rtlCol="0">
            <a:spAutoFit/>
          </a:bodyPr>
          <a:lstStyle/>
          <a:p>
            <a:r>
              <a:rPr lang="fr-FR" b="1" dirty="0"/>
              <a:t>alternative facts</a:t>
            </a:r>
          </a:p>
          <a:p>
            <a:r>
              <a:rPr lang="fr-FR" b="1" dirty="0"/>
              <a:t>ou faits alternatifs</a:t>
            </a:r>
          </a:p>
        </p:txBody>
      </p:sp>
      <p:sp>
        <p:nvSpPr>
          <p:cNvPr id="26" name="Rectangle : coins arrondis 25">
            <a:extLst>
              <a:ext uri="{FF2B5EF4-FFF2-40B4-BE49-F238E27FC236}">
                <a16:creationId xmlns:a16="http://schemas.microsoft.com/office/drawing/2014/main" id="{D8E6CF27-9D4A-4111-AC3C-C529532D634D}"/>
              </a:ext>
            </a:extLst>
          </p:cNvPr>
          <p:cNvSpPr/>
          <p:nvPr/>
        </p:nvSpPr>
        <p:spPr>
          <a:xfrm>
            <a:off x="3535291" y="2450953"/>
            <a:ext cx="5491835" cy="50886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C3151DF3-2129-497C-ABB6-718A1E53C7AA}"/>
              </a:ext>
            </a:extLst>
          </p:cNvPr>
          <p:cNvSpPr txBox="1"/>
          <p:nvPr/>
        </p:nvSpPr>
        <p:spPr>
          <a:xfrm>
            <a:off x="3535290" y="2520721"/>
            <a:ext cx="5463239" cy="369332"/>
          </a:xfrm>
          <a:prstGeom prst="rect">
            <a:avLst/>
          </a:prstGeom>
          <a:noFill/>
        </p:spPr>
        <p:txBody>
          <a:bodyPr wrap="square" rtlCol="0">
            <a:spAutoFit/>
          </a:bodyPr>
          <a:lstStyle/>
          <a:p>
            <a:r>
              <a:rPr lang="fr-FR" dirty="0"/>
              <a:t>information volontairement mensongère et trompeuse</a:t>
            </a:r>
          </a:p>
        </p:txBody>
      </p:sp>
      <p:sp>
        <p:nvSpPr>
          <p:cNvPr id="28" name="Rectangle : coins arrondis 27">
            <a:extLst>
              <a:ext uri="{FF2B5EF4-FFF2-40B4-BE49-F238E27FC236}">
                <a16:creationId xmlns:a16="http://schemas.microsoft.com/office/drawing/2014/main" id="{B5C602A9-759A-4B38-AEC9-018A486A6130}"/>
              </a:ext>
            </a:extLst>
          </p:cNvPr>
          <p:cNvSpPr/>
          <p:nvPr/>
        </p:nvSpPr>
        <p:spPr>
          <a:xfrm>
            <a:off x="3535291" y="3210107"/>
            <a:ext cx="5463238" cy="7346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41E4CF97-A616-45AB-A173-FD40A12C5336}"/>
              </a:ext>
            </a:extLst>
          </p:cNvPr>
          <p:cNvSpPr txBox="1"/>
          <p:nvPr/>
        </p:nvSpPr>
        <p:spPr>
          <a:xfrm>
            <a:off x="3582380" y="3231948"/>
            <a:ext cx="5463239" cy="646331"/>
          </a:xfrm>
          <a:prstGeom prst="rect">
            <a:avLst/>
          </a:prstGeom>
          <a:noFill/>
        </p:spPr>
        <p:txBody>
          <a:bodyPr wrap="square" rtlCol="0">
            <a:spAutoFit/>
          </a:bodyPr>
          <a:lstStyle/>
          <a:p>
            <a:r>
              <a:rPr lang="fr-FR" dirty="0"/>
              <a:t>information volontairement mensongère et trompeuse ;</a:t>
            </a:r>
          </a:p>
          <a:p>
            <a:r>
              <a:rPr lang="fr-FR" dirty="0"/>
              <a:t>traduction de </a:t>
            </a:r>
            <a:r>
              <a:rPr lang="fr-FR" i="1" dirty="0"/>
              <a:t>fake news</a:t>
            </a:r>
            <a:endParaRPr lang="fr-FR" dirty="0"/>
          </a:p>
        </p:txBody>
      </p:sp>
      <p:sp>
        <p:nvSpPr>
          <p:cNvPr id="30" name="Rectangle : coins arrondis 29">
            <a:extLst>
              <a:ext uri="{FF2B5EF4-FFF2-40B4-BE49-F238E27FC236}">
                <a16:creationId xmlns:a16="http://schemas.microsoft.com/office/drawing/2014/main" id="{8929FBFA-94AC-4AE3-9A6A-04DBB0A0FEF9}"/>
              </a:ext>
            </a:extLst>
          </p:cNvPr>
          <p:cNvSpPr/>
          <p:nvPr/>
        </p:nvSpPr>
        <p:spPr>
          <a:xfrm>
            <a:off x="3522476" y="4222066"/>
            <a:ext cx="5463238" cy="7346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C9F46920-3302-4334-AFBC-B72B6E5C3495}"/>
              </a:ext>
            </a:extLst>
          </p:cNvPr>
          <p:cNvSpPr txBox="1"/>
          <p:nvPr/>
        </p:nvSpPr>
        <p:spPr>
          <a:xfrm>
            <a:off x="3534082" y="4271362"/>
            <a:ext cx="5463239" cy="646331"/>
          </a:xfrm>
          <a:prstGeom prst="rect">
            <a:avLst/>
          </a:prstGeom>
          <a:noFill/>
        </p:spPr>
        <p:txBody>
          <a:bodyPr wrap="square" rtlCol="0">
            <a:spAutoFit/>
          </a:bodyPr>
          <a:lstStyle/>
          <a:p>
            <a:r>
              <a:rPr lang="fr-FR" dirty="0"/>
              <a:t>plaisanterie avec l’intention de tromper quelqu’un, par exemple en profitant de sa crédulité</a:t>
            </a:r>
          </a:p>
        </p:txBody>
      </p:sp>
      <p:sp>
        <p:nvSpPr>
          <p:cNvPr id="32" name="Rectangle : coins arrondis 31">
            <a:extLst>
              <a:ext uri="{FF2B5EF4-FFF2-40B4-BE49-F238E27FC236}">
                <a16:creationId xmlns:a16="http://schemas.microsoft.com/office/drawing/2014/main" id="{5A506A64-F071-4DBF-83AB-1F6C9D230365}"/>
              </a:ext>
            </a:extLst>
          </p:cNvPr>
          <p:cNvSpPr/>
          <p:nvPr/>
        </p:nvSpPr>
        <p:spPr>
          <a:xfrm>
            <a:off x="3549589" y="5232473"/>
            <a:ext cx="5463238" cy="7346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11745689-73E1-4F24-A062-97FFBD3A5B07}"/>
              </a:ext>
            </a:extLst>
          </p:cNvPr>
          <p:cNvSpPr txBox="1"/>
          <p:nvPr/>
        </p:nvSpPr>
        <p:spPr>
          <a:xfrm>
            <a:off x="3582380" y="5389946"/>
            <a:ext cx="5463239" cy="369332"/>
          </a:xfrm>
          <a:prstGeom prst="rect">
            <a:avLst/>
          </a:prstGeom>
          <a:noFill/>
        </p:spPr>
        <p:txBody>
          <a:bodyPr wrap="square" rtlCol="0">
            <a:spAutoFit/>
          </a:bodyPr>
          <a:lstStyle/>
          <a:p>
            <a:r>
              <a:rPr lang="fr-FR" dirty="0"/>
              <a:t>affirmation contraire à des faits établis</a:t>
            </a:r>
          </a:p>
        </p:txBody>
      </p:sp>
      <p:cxnSp>
        <p:nvCxnSpPr>
          <p:cNvPr id="35" name="Connecteur droit avec flèche 34">
            <a:extLst>
              <a:ext uri="{FF2B5EF4-FFF2-40B4-BE49-F238E27FC236}">
                <a16:creationId xmlns:a16="http://schemas.microsoft.com/office/drawing/2014/main" id="{96E7A43D-DB0C-4132-AAA2-6CB500A8B3A7}"/>
              </a:ext>
            </a:extLst>
          </p:cNvPr>
          <p:cNvCxnSpPr>
            <a:cxnSpLocks/>
            <a:endCxn id="27" idx="1"/>
          </p:cNvCxnSpPr>
          <p:nvPr/>
        </p:nvCxnSpPr>
        <p:spPr>
          <a:xfrm>
            <a:off x="2267744" y="2705387"/>
            <a:ext cx="1267546" cy="0"/>
          </a:xfrm>
          <a:prstGeom prst="straightConnector1">
            <a:avLst/>
          </a:prstGeom>
          <a:ln w="28575">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0386C5C2-0505-4E3D-98E7-77DD1D7B920D}"/>
              </a:ext>
            </a:extLst>
          </p:cNvPr>
          <p:cNvCxnSpPr>
            <a:cxnSpLocks/>
          </p:cNvCxnSpPr>
          <p:nvPr/>
        </p:nvCxnSpPr>
        <p:spPr>
          <a:xfrm>
            <a:off x="2254679" y="3573016"/>
            <a:ext cx="1267546" cy="0"/>
          </a:xfrm>
          <a:prstGeom prst="straightConnector1">
            <a:avLst/>
          </a:prstGeom>
          <a:ln w="28575">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1C442B50-6A23-4144-936D-CC9CF2146071}"/>
              </a:ext>
            </a:extLst>
          </p:cNvPr>
          <p:cNvCxnSpPr>
            <a:cxnSpLocks/>
          </p:cNvCxnSpPr>
          <p:nvPr/>
        </p:nvCxnSpPr>
        <p:spPr>
          <a:xfrm>
            <a:off x="2267744" y="5462157"/>
            <a:ext cx="1267546" cy="0"/>
          </a:xfrm>
          <a:prstGeom prst="straightConnector1">
            <a:avLst/>
          </a:prstGeom>
          <a:ln w="28575">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B6B09253-DB9E-45B6-AE45-B30400EAD190}"/>
              </a:ext>
            </a:extLst>
          </p:cNvPr>
          <p:cNvCxnSpPr>
            <a:cxnSpLocks/>
          </p:cNvCxnSpPr>
          <p:nvPr/>
        </p:nvCxnSpPr>
        <p:spPr>
          <a:xfrm>
            <a:off x="2254679" y="4365104"/>
            <a:ext cx="1267546" cy="0"/>
          </a:xfrm>
          <a:prstGeom prst="straightConnector1">
            <a:avLst/>
          </a:prstGeom>
          <a:ln w="28575">
            <a:solidFill>
              <a:srgbClr val="9900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36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51" grpId="0" animBg="1"/>
      <p:bldP spid="49" grpId="0" animBg="1"/>
      <p:bldP spid="19" grpId="0"/>
      <p:bldP spid="21" grpId="0"/>
      <p:bldP spid="23" grpId="0"/>
      <p:bldP spid="25" grpId="0"/>
      <p:bldP spid="26" grpId="0" animBg="1"/>
      <p:bldP spid="27" grpId="0"/>
      <p:bldP spid="28" grpId="0" animBg="1"/>
      <p:bldP spid="29" grpId="0"/>
      <p:bldP spid="30" grpId="0" animBg="1"/>
      <p:bldP spid="31" grpId="0"/>
      <p:bldP spid="32" grpId="0"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 coins arrondis 38">
            <a:extLst>
              <a:ext uri="{FF2B5EF4-FFF2-40B4-BE49-F238E27FC236}">
                <a16:creationId xmlns:a16="http://schemas.microsoft.com/office/drawing/2014/main" id="{F4A0D526-962D-412D-988C-882C43CEE4D0}"/>
              </a:ext>
            </a:extLst>
          </p:cNvPr>
          <p:cNvSpPr/>
          <p:nvPr/>
        </p:nvSpPr>
        <p:spPr>
          <a:xfrm>
            <a:off x="199960" y="5443497"/>
            <a:ext cx="2262813" cy="5088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 coins arrondis 37">
            <a:extLst>
              <a:ext uri="{FF2B5EF4-FFF2-40B4-BE49-F238E27FC236}">
                <a16:creationId xmlns:a16="http://schemas.microsoft.com/office/drawing/2014/main" id="{198A4961-8A39-42D5-835C-13EA5688E443}"/>
              </a:ext>
            </a:extLst>
          </p:cNvPr>
          <p:cNvSpPr/>
          <p:nvPr/>
        </p:nvSpPr>
        <p:spPr>
          <a:xfrm>
            <a:off x="206992" y="3488521"/>
            <a:ext cx="2262813" cy="5088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 coins arrondis 36">
            <a:extLst>
              <a:ext uri="{FF2B5EF4-FFF2-40B4-BE49-F238E27FC236}">
                <a16:creationId xmlns:a16="http://schemas.microsoft.com/office/drawing/2014/main" id="{056BD5CE-F191-41FF-AB6A-CEB7393D8F3C}"/>
              </a:ext>
            </a:extLst>
          </p:cNvPr>
          <p:cNvSpPr/>
          <p:nvPr/>
        </p:nvSpPr>
        <p:spPr>
          <a:xfrm>
            <a:off x="197748" y="2452315"/>
            <a:ext cx="2262813" cy="5088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B1CD1C48-F7B6-49F3-80F8-E67239307909}"/>
              </a:ext>
            </a:extLst>
          </p:cNvPr>
          <p:cNvSpPr/>
          <p:nvPr/>
        </p:nvSpPr>
        <p:spPr>
          <a:xfrm>
            <a:off x="210930" y="4454716"/>
            <a:ext cx="2262813" cy="5088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8" name="Image 7">
            <a:extLst>
              <a:ext uri="{FF2B5EF4-FFF2-40B4-BE49-F238E27FC236}">
                <a16:creationId xmlns:a16="http://schemas.microsoft.com/office/drawing/2014/main" id="{85F8E892-ECA4-408E-B519-59F294025D38}"/>
              </a:ext>
            </a:extLst>
          </p:cNvPr>
          <p:cNvPicPr>
            <a:picLocks noChangeAspect="1"/>
          </p:cNvPicPr>
          <p:nvPr/>
        </p:nvPicPr>
        <p:blipFill rotWithShape="1">
          <a:blip r:embed="rId3"/>
          <a:srcRect b="83902"/>
          <a:stretch/>
        </p:blipFill>
        <p:spPr>
          <a:xfrm>
            <a:off x="0" y="1412776"/>
            <a:ext cx="9144000" cy="648072"/>
          </a:xfrm>
          <a:prstGeom prst="rect">
            <a:avLst/>
          </a:prstGeom>
        </p:spPr>
      </p:pic>
      <p:sp>
        <p:nvSpPr>
          <p:cNvPr id="19" name="ZoneTexte 18">
            <a:extLst>
              <a:ext uri="{FF2B5EF4-FFF2-40B4-BE49-F238E27FC236}">
                <a16:creationId xmlns:a16="http://schemas.microsoft.com/office/drawing/2014/main" id="{7161922E-A9FB-4E61-A708-4E2FD88FBAB7}"/>
              </a:ext>
            </a:extLst>
          </p:cNvPr>
          <p:cNvSpPr txBox="1"/>
          <p:nvPr/>
        </p:nvSpPr>
        <p:spPr>
          <a:xfrm>
            <a:off x="271738" y="2530995"/>
            <a:ext cx="2880320" cy="369332"/>
          </a:xfrm>
          <a:prstGeom prst="rect">
            <a:avLst/>
          </a:prstGeom>
          <a:noFill/>
        </p:spPr>
        <p:txBody>
          <a:bodyPr wrap="square" rtlCol="0">
            <a:spAutoFit/>
          </a:bodyPr>
          <a:lstStyle/>
          <a:p>
            <a:r>
              <a:rPr lang="fr-FR" b="1" i="1" dirty="0"/>
              <a:t>deepfake</a:t>
            </a:r>
          </a:p>
        </p:txBody>
      </p:sp>
      <p:sp>
        <p:nvSpPr>
          <p:cNvPr id="21" name="ZoneTexte 20">
            <a:extLst>
              <a:ext uri="{FF2B5EF4-FFF2-40B4-BE49-F238E27FC236}">
                <a16:creationId xmlns:a16="http://schemas.microsoft.com/office/drawing/2014/main" id="{B23984BB-3334-42E0-B1FD-4CA427CAE4A6}"/>
              </a:ext>
            </a:extLst>
          </p:cNvPr>
          <p:cNvSpPr txBox="1"/>
          <p:nvPr/>
        </p:nvSpPr>
        <p:spPr>
          <a:xfrm>
            <a:off x="278127" y="4489587"/>
            <a:ext cx="2880320" cy="369332"/>
          </a:xfrm>
          <a:prstGeom prst="rect">
            <a:avLst/>
          </a:prstGeom>
          <a:noFill/>
        </p:spPr>
        <p:txBody>
          <a:bodyPr wrap="square" rtlCol="0">
            <a:spAutoFit/>
          </a:bodyPr>
          <a:lstStyle/>
          <a:p>
            <a:r>
              <a:rPr lang="fr-FR" b="1" dirty="0"/>
              <a:t>théorie du complot</a:t>
            </a:r>
          </a:p>
        </p:txBody>
      </p:sp>
      <p:sp>
        <p:nvSpPr>
          <p:cNvPr id="23" name="ZoneTexte 22">
            <a:extLst>
              <a:ext uri="{FF2B5EF4-FFF2-40B4-BE49-F238E27FC236}">
                <a16:creationId xmlns:a16="http://schemas.microsoft.com/office/drawing/2014/main" id="{66EBC119-43D7-4A76-80C5-7EE4E6FE9518}"/>
              </a:ext>
            </a:extLst>
          </p:cNvPr>
          <p:cNvSpPr txBox="1"/>
          <p:nvPr/>
        </p:nvSpPr>
        <p:spPr>
          <a:xfrm>
            <a:off x="269379" y="3561448"/>
            <a:ext cx="2880320" cy="369332"/>
          </a:xfrm>
          <a:prstGeom prst="rect">
            <a:avLst/>
          </a:prstGeom>
          <a:noFill/>
        </p:spPr>
        <p:txBody>
          <a:bodyPr wrap="square" rtlCol="0">
            <a:spAutoFit/>
          </a:bodyPr>
          <a:lstStyle/>
          <a:p>
            <a:r>
              <a:rPr lang="fr-FR" b="1" dirty="0"/>
              <a:t>post-vérité</a:t>
            </a:r>
          </a:p>
        </p:txBody>
      </p:sp>
      <p:sp>
        <p:nvSpPr>
          <p:cNvPr id="26" name="Rectangle : coins arrondis 25">
            <a:extLst>
              <a:ext uri="{FF2B5EF4-FFF2-40B4-BE49-F238E27FC236}">
                <a16:creationId xmlns:a16="http://schemas.microsoft.com/office/drawing/2014/main" id="{D8E6CF27-9D4A-4111-AC3C-C529532D634D}"/>
              </a:ext>
            </a:extLst>
          </p:cNvPr>
          <p:cNvSpPr/>
          <p:nvPr/>
        </p:nvSpPr>
        <p:spPr>
          <a:xfrm>
            <a:off x="2800399" y="2450953"/>
            <a:ext cx="6226728" cy="7447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C3151DF3-2129-497C-ABB6-718A1E53C7AA}"/>
              </a:ext>
            </a:extLst>
          </p:cNvPr>
          <p:cNvSpPr txBox="1"/>
          <p:nvPr/>
        </p:nvSpPr>
        <p:spPr>
          <a:xfrm>
            <a:off x="2890897" y="2398235"/>
            <a:ext cx="6226729" cy="830997"/>
          </a:xfrm>
          <a:prstGeom prst="rect">
            <a:avLst/>
          </a:prstGeom>
          <a:noFill/>
        </p:spPr>
        <p:txBody>
          <a:bodyPr wrap="square" rtlCol="0">
            <a:spAutoFit/>
          </a:bodyPr>
          <a:lstStyle/>
          <a:p>
            <a:r>
              <a:rPr lang="fr-FR" sz="1600" dirty="0"/>
              <a:t>superposition d'un enregistrement existant (sonore ou vidéo) sur un autre son ou vidéo qui paraît réel(le), à partir d'une technologie d'intelligence artificielle</a:t>
            </a:r>
          </a:p>
        </p:txBody>
      </p:sp>
      <p:sp>
        <p:nvSpPr>
          <p:cNvPr id="28" name="Rectangle : coins arrondis 27">
            <a:extLst>
              <a:ext uri="{FF2B5EF4-FFF2-40B4-BE49-F238E27FC236}">
                <a16:creationId xmlns:a16="http://schemas.microsoft.com/office/drawing/2014/main" id="{B5C602A9-759A-4B38-AEC9-018A486A6130}"/>
              </a:ext>
            </a:extLst>
          </p:cNvPr>
          <p:cNvSpPr/>
          <p:nvPr/>
        </p:nvSpPr>
        <p:spPr>
          <a:xfrm>
            <a:off x="2859947" y="3476654"/>
            <a:ext cx="6107632" cy="7346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41E4CF97-A616-45AB-A173-FD40A12C5336}"/>
              </a:ext>
            </a:extLst>
          </p:cNvPr>
          <p:cNvSpPr txBox="1"/>
          <p:nvPr/>
        </p:nvSpPr>
        <p:spPr>
          <a:xfrm>
            <a:off x="2915816" y="3445848"/>
            <a:ext cx="6226729" cy="830997"/>
          </a:xfrm>
          <a:prstGeom prst="rect">
            <a:avLst/>
          </a:prstGeom>
          <a:noFill/>
        </p:spPr>
        <p:txBody>
          <a:bodyPr wrap="square" rtlCol="0">
            <a:spAutoFit/>
          </a:bodyPr>
          <a:lstStyle/>
          <a:p>
            <a:r>
              <a:rPr lang="fr-FR" sz="1600" dirty="0"/>
              <a:t>théorie selon laquelle les faits objectifs ont moins d'influence pour modeler l'opinion publique que les appels à émotion et aux opinions personnelles</a:t>
            </a:r>
          </a:p>
        </p:txBody>
      </p:sp>
      <p:sp>
        <p:nvSpPr>
          <p:cNvPr id="30" name="Rectangle : coins arrondis 29">
            <a:extLst>
              <a:ext uri="{FF2B5EF4-FFF2-40B4-BE49-F238E27FC236}">
                <a16:creationId xmlns:a16="http://schemas.microsoft.com/office/drawing/2014/main" id="{8929FBFA-94AC-4AE3-9A6A-04DBB0A0FEF9}"/>
              </a:ext>
            </a:extLst>
          </p:cNvPr>
          <p:cNvSpPr/>
          <p:nvPr/>
        </p:nvSpPr>
        <p:spPr>
          <a:xfrm>
            <a:off x="2858960" y="4445878"/>
            <a:ext cx="6082713" cy="7346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C9F46920-3302-4334-AFBC-B72B6E5C3495}"/>
              </a:ext>
            </a:extLst>
          </p:cNvPr>
          <p:cNvSpPr txBox="1"/>
          <p:nvPr/>
        </p:nvSpPr>
        <p:spPr>
          <a:xfrm>
            <a:off x="2890897" y="4496347"/>
            <a:ext cx="6226729" cy="830997"/>
          </a:xfrm>
          <a:prstGeom prst="rect">
            <a:avLst/>
          </a:prstGeom>
          <a:noFill/>
        </p:spPr>
        <p:txBody>
          <a:bodyPr wrap="square" rtlCol="0">
            <a:spAutoFit/>
          </a:bodyPr>
          <a:lstStyle/>
          <a:p>
            <a:r>
              <a:rPr lang="fr-FR" sz="1600" dirty="0"/>
              <a:t>idée selon laquelle des événements sont planifiés par un groupe secret qui cherche à dominer le monde, parfois depuis plusieurs siècles et sur plusieurs pays</a:t>
            </a:r>
          </a:p>
        </p:txBody>
      </p:sp>
      <p:sp>
        <p:nvSpPr>
          <p:cNvPr id="32" name="Rectangle : coins arrondis 31">
            <a:extLst>
              <a:ext uri="{FF2B5EF4-FFF2-40B4-BE49-F238E27FC236}">
                <a16:creationId xmlns:a16="http://schemas.microsoft.com/office/drawing/2014/main" id="{5A506A64-F071-4DBF-83AB-1F6C9D230365}"/>
              </a:ext>
            </a:extLst>
          </p:cNvPr>
          <p:cNvSpPr/>
          <p:nvPr/>
        </p:nvSpPr>
        <p:spPr>
          <a:xfrm>
            <a:off x="2873874" y="5445224"/>
            <a:ext cx="6124656" cy="6421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11745689-73E1-4F24-A062-97FFBD3A5B07}"/>
              </a:ext>
            </a:extLst>
          </p:cNvPr>
          <p:cNvSpPr txBox="1"/>
          <p:nvPr/>
        </p:nvSpPr>
        <p:spPr>
          <a:xfrm>
            <a:off x="2917271" y="5445224"/>
            <a:ext cx="6226729" cy="584775"/>
          </a:xfrm>
          <a:prstGeom prst="rect">
            <a:avLst/>
          </a:prstGeom>
          <a:noFill/>
        </p:spPr>
        <p:txBody>
          <a:bodyPr wrap="square" rtlCol="0">
            <a:spAutoFit/>
          </a:bodyPr>
          <a:lstStyle/>
          <a:p>
            <a:r>
              <a:rPr lang="fr-FR" sz="1600" dirty="0"/>
              <a:t>technique qui vise à influencer un choix ou des décisions à travers des suggestions ; technique de marketing</a:t>
            </a:r>
          </a:p>
        </p:txBody>
      </p:sp>
      <p:sp>
        <p:nvSpPr>
          <p:cNvPr id="36" name="ZoneTexte 35">
            <a:extLst>
              <a:ext uri="{FF2B5EF4-FFF2-40B4-BE49-F238E27FC236}">
                <a16:creationId xmlns:a16="http://schemas.microsoft.com/office/drawing/2014/main" id="{9A328D63-4CC0-455F-B4D2-3C3611AB1B98}"/>
              </a:ext>
            </a:extLst>
          </p:cNvPr>
          <p:cNvSpPr txBox="1"/>
          <p:nvPr/>
        </p:nvSpPr>
        <p:spPr>
          <a:xfrm>
            <a:off x="269379" y="5477179"/>
            <a:ext cx="2880320" cy="369332"/>
          </a:xfrm>
          <a:prstGeom prst="rect">
            <a:avLst/>
          </a:prstGeom>
          <a:noFill/>
        </p:spPr>
        <p:txBody>
          <a:bodyPr wrap="square" rtlCol="0">
            <a:spAutoFit/>
          </a:bodyPr>
          <a:lstStyle/>
          <a:p>
            <a:r>
              <a:rPr lang="fr-FR" b="1" i="1" dirty="0"/>
              <a:t>nudge</a:t>
            </a:r>
          </a:p>
        </p:txBody>
      </p:sp>
      <p:cxnSp>
        <p:nvCxnSpPr>
          <p:cNvPr id="41" name="Connecteur droit avec flèche 40">
            <a:extLst>
              <a:ext uri="{FF2B5EF4-FFF2-40B4-BE49-F238E27FC236}">
                <a16:creationId xmlns:a16="http://schemas.microsoft.com/office/drawing/2014/main" id="{E8331A54-E4F4-481A-B3D2-B35BA8A8683A}"/>
              </a:ext>
            </a:extLst>
          </p:cNvPr>
          <p:cNvCxnSpPr>
            <a:cxnSpLocks/>
          </p:cNvCxnSpPr>
          <p:nvPr/>
        </p:nvCxnSpPr>
        <p:spPr>
          <a:xfrm>
            <a:off x="2356776" y="4743077"/>
            <a:ext cx="519208" cy="0"/>
          </a:xfrm>
          <a:prstGeom prst="straightConnector1">
            <a:avLst/>
          </a:prstGeom>
          <a:ln w="28575">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22220D96-5141-460D-A0A1-04554C2AC791}"/>
              </a:ext>
            </a:extLst>
          </p:cNvPr>
          <p:cNvCxnSpPr>
            <a:cxnSpLocks/>
          </p:cNvCxnSpPr>
          <p:nvPr/>
        </p:nvCxnSpPr>
        <p:spPr>
          <a:xfrm>
            <a:off x="2339752" y="5661248"/>
            <a:ext cx="519208" cy="0"/>
          </a:xfrm>
          <a:prstGeom prst="straightConnector1">
            <a:avLst/>
          </a:prstGeom>
          <a:ln w="28575">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B1A8E313-8A8F-453A-982F-1A3E1F5BB3EC}"/>
              </a:ext>
            </a:extLst>
          </p:cNvPr>
          <p:cNvCxnSpPr>
            <a:cxnSpLocks/>
          </p:cNvCxnSpPr>
          <p:nvPr/>
        </p:nvCxnSpPr>
        <p:spPr>
          <a:xfrm>
            <a:off x="2281191" y="2708920"/>
            <a:ext cx="519208" cy="0"/>
          </a:xfrm>
          <a:prstGeom prst="straightConnector1">
            <a:avLst/>
          </a:prstGeom>
          <a:ln w="28575">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0264E96E-0016-46F9-A85F-EAD9A168B936}"/>
              </a:ext>
            </a:extLst>
          </p:cNvPr>
          <p:cNvCxnSpPr>
            <a:cxnSpLocks/>
          </p:cNvCxnSpPr>
          <p:nvPr/>
        </p:nvCxnSpPr>
        <p:spPr>
          <a:xfrm>
            <a:off x="2339752" y="3717032"/>
            <a:ext cx="519208" cy="0"/>
          </a:xfrm>
          <a:prstGeom prst="straightConnector1">
            <a:avLst/>
          </a:prstGeom>
          <a:ln w="28575">
            <a:solidFill>
              <a:srgbClr val="9900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74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22" grpId="0" animBg="1"/>
      <p:bldP spid="19" grpId="0"/>
      <p:bldP spid="21" grpId="0"/>
      <p:bldP spid="23" grpId="0"/>
      <p:bldP spid="26" grpId="0" animBg="1"/>
      <p:bldP spid="27" grpId="0"/>
      <p:bldP spid="28" grpId="0" animBg="1"/>
      <p:bldP spid="29" grpId="0"/>
      <p:bldP spid="30" grpId="0" animBg="1"/>
      <p:bldP spid="31" grpId="0"/>
      <p:bldP spid="32" grpId="0" animBg="1"/>
      <p:bldP spid="33"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2CEC188-564B-451D-B77B-A2C5D0088020}"/>
              </a:ext>
            </a:extLst>
          </p:cNvPr>
          <p:cNvSpPr txBox="1"/>
          <p:nvPr/>
        </p:nvSpPr>
        <p:spPr>
          <a:xfrm>
            <a:off x="0" y="6619503"/>
            <a:ext cx="8460432" cy="230832"/>
          </a:xfrm>
          <a:prstGeom prst="rect">
            <a:avLst/>
          </a:prstGeom>
          <a:noFill/>
        </p:spPr>
        <p:txBody>
          <a:bodyPr wrap="square" rtlCol="0">
            <a:spAutoFit/>
          </a:bodyPr>
          <a:lstStyle/>
          <a:p>
            <a:r>
              <a:rPr lang="fr-FR" sz="900" dirty="0"/>
              <a:t>source : </a:t>
            </a:r>
            <a:r>
              <a:rPr lang="fr-FR" sz="900" cap="small" dirty="0"/>
              <a:t>Faillet</a:t>
            </a:r>
            <a:r>
              <a:rPr lang="fr-FR" sz="900" dirty="0"/>
              <a:t>, Caroline. Décoder l'info : comment décrypter les Fake News ? Paris : Bréal, 2018, p. 26-32.</a:t>
            </a:r>
            <a:endParaRPr lang="fr-FR" sz="900" dirty="0">
              <a:solidFill>
                <a:schemeClr val="accent1"/>
              </a:solidFill>
            </a:endParaRPr>
          </a:p>
        </p:txBody>
      </p:sp>
      <p:sp>
        <p:nvSpPr>
          <p:cNvPr id="7" name="Titre 3">
            <a:extLst>
              <a:ext uri="{FF2B5EF4-FFF2-40B4-BE49-F238E27FC236}">
                <a16:creationId xmlns:a16="http://schemas.microsoft.com/office/drawing/2014/main" id="{2C1150F8-DB16-4C31-BB69-18CF0899DF4B}"/>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2" name="Image 1">
            <a:extLst>
              <a:ext uri="{FF2B5EF4-FFF2-40B4-BE49-F238E27FC236}">
                <a16:creationId xmlns:a16="http://schemas.microsoft.com/office/drawing/2014/main" id="{51DF2968-73BA-4FE7-82C8-932C93319DA3}"/>
              </a:ext>
            </a:extLst>
          </p:cNvPr>
          <p:cNvPicPr>
            <a:picLocks noChangeAspect="1"/>
          </p:cNvPicPr>
          <p:nvPr/>
        </p:nvPicPr>
        <p:blipFill rotWithShape="1">
          <a:blip r:embed="rId3"/>
          <a:srcRect l="10488" r="4221"/>
          <a:stretch/>
        </p:blipFill>
        <p:spPr>
          <a:xfrm>
            <a:off x="1763688" y="1283718"/>
            <a:ext cx="5616624" cy="5147797"/>
          </a:xfrm>
          <a:prstGeom prst="rect">
            <a:avLst/>
          </a:prstGeom>
        </p:spPr>
      </p:pic>
    </p:spTree>
    <p:extLst>
      <p:ext uri="{BB962C8B-B14F-4D97-AF65-F5344CB8AC3E}">
        <p14:creationId xmlns:p14="http://schemas.microsoft.com/office/powerpoint/2010/main" val="428702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84712DEA-6B06-473C-AE89-3DF2F7A2FF92}"/>
              </a:ext>
            </a:extLst>
          </p:cNvPr>
          <p:cNvSpPr/>
          <p:nvPr/>
        </p:nvSpPr>
        <p:spPr>
          <a:xfrm>
            <a:off x="2771800" y="1630945"/>
            <a:ext cx="5760376" cy="86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5871A66F-5ABB-4A37-9B07-50461AF4C897}"/>
              </a:ext>
            </a:extLst>
          </p:cNvPr>
          <p:cNvSpPr txBox="1"/>
          <p:nvPr/>
        </p:nvSpPr>
        <p:spPr>
          <a:xfrm>
            <a:off x="2920368" y="1709681"/>
            <a:ext cx="5632760" cy="646331"/>
          </a:xfrm>
          <a:prstGeom prst="rect">
            <a:avLst/>
          </a:prstGeom>
          <a:noFill/>
        </p:spPr>
        <p:txBody>
          <a:bodyPr wrap="square" rtlCol="0">
            <a:spAutoFit/>
          </a:bodyPr>
          <a:lstStyle/>
          <a:p>
            <a:r>
              <a:rPr lang="fr-FR" dirty="0"/>
              <a:t>vise à déstabiliser l’opinion ou à imposer une idée</a:t>
            </a:r>
          </a:p>
          <a:p>
            <a:r>
              <a:rPr lang="fr-FR" dirty="0"/>
              <a:t>(vise les entreprises, les personnalités, le monde politique)</a:t>
            </a:r>
          </a:p>
        </p:txBody>
      </p:sp>
      <p:pic>
        <p:nvPicPr>
          <p:cNvPr id="12" name="Image 11">
            <a:extLst>
              <a:ext uri="{FF2B5EF4-FFF2-40B4-BE49-F238E27FC236}">
                <a16:creationId xmlns:a16="http://schemas.microsoft.com/office/drawing/2014/main" id="{11C2BBFB-A9D6-4D76-B0B1-006BD18E671F}"/>
              </a:ext>
            </a:extLst>
          </p:cNvPr>
          <p:cNvPicPr>
            <a:picLocks noChangeAspect="1"/>
          </p:cNvPicPr>
          <p:nvPr/>
        </p:nvPicPr>
        <p:blipFill>
          <a:blip r:embed="rId3"/>
          <a:stretch>
            <a:fillRect/>
          </a:stretch>
        </p:blipFill>
        <p:spPr>
          <a:xfrm>
            <a:off x="2835241" y="2713926"/>
            <a:ext cx="5205395" cy="2292124"/>
          </a:xfrm>
          <a:prstGeom prst="rect">
            <a:avLst/>
          </a:prstGeom>
        </p:spPr>
      </p:pic>
      <p:pic>
        <p:nvPicPr>
          <p:cNvPr id="13" name="Image 12">
            <a:extLst>
              <a:ext uri="{FF2B5EF4-FFF2-40B4-BE49-F238E27FC236}">
                <a16:creationId xmlns:a16="http://schemas.microsoft.com/office/drawing/2014/main" id="{C34C1578-6AA8-4EB2-8123-53A6548D6594}"/>
              </a:ext>
            </a:extLst>
          </p:cNvPr>
          <p:cNvPicPr>
            <a:picLocks noChangeAspect="1"/>
          </p:cNvPicPr>
          <p:nvPr/>
        </p:nvPicPr>
        <p:blipFill rotWithShape="1">
          <a:blip r:embed="rId4"/>
          <a:srcRect t="5768" r="3857" b="22308"/>
          <a:stretch/>
        </p:blipFill>
        <p:spPr>
          <a:xfrm>
            <a:off x="2802694" y="4944042"/>
            <a:ext cx="5521635" cy="1365278"/>
          </a:xfrm>
          <a:prstGeom prst="rect">
            <a:avLst/>
          </a:prstGeom>
        </p:spPr>
      </p:pic>
      <p:sp>
        <p:nvSpPr>
          <p:cNvPr id="14" name="ZoneTexte 13">
            <a:extLst>
              <a:ext uri="{FF2B5EF4-FFF2-40B4-BE49-F238E27FC236}">
                <a16:creationId xmlns:a16="http://schemas.microsoft.com/office/drawing/2014/main" id="{B6EC7AAB-F1E7-4561-9CD2-482A6742E3C6}"/>
              </a:ext>
            </a:extLst>
          </p:cNvPr>
          <p:cNvSpPr txBox="1"/>
          <p:nvPr/>
        </p:nvSpPr>
        <p:spPr>
          <a:xfrm>
            <a:off x="2795713" y="6488668"/>
            <a:ext cx="5664719" cy="369332"/>
          </a:xfrm>
          <a:prstGeom prst="rect">
            <a:avLst/>
          </a:prstGeom>
          <a:noFill/>
        </p:spPr>
        <p:txBody>
          <a:bodyPr wrap="square" rtlCol="0">
            <a:spAutoFit/>
          </a:bodyPr>
          <a:lstStyle/>
          <a:p>
            <a:r>
              <a:rPr lang="fr-FR" sz="900" dirty="0"/>
              <a:t>source : https://www.lemonde.fr/big-browser/article/2016/12/06/de-la-theorie-du-complot-aux-coups-de-feu-dans-une-pizzeria-les-consequences-reelles-des-fake-news_5044047_4832693.html</a:t>
            </a:r>
            <a:endParaRPr lang="fr-FR" sz="900" dirty="0">
              <a:solidFill>
                <a:schemeClr val="accent1"/>
              </a:solidFill>
            </a:endParaRPr>
          </a:p>
        </p:txBody>
      </p:sp>
      <p:sp>
        <p:nvSpPr>
          <p:cNvPr id="15" name="Titre 3">
            <a:extLst>
              <a:ext uri="{FF2B5EF4-FFF2-40B4-BE49-F238E27FC236}">
                <a16:creationId xmlns:a16="http://schemas.microsoft.com/office/drawing/2014/main" id="{3E03324F-CDF8-4321-8C85-5DA921B2AAA9}"/>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2" name="Image 1">
            <a:extLst>
              <a:ext uri="{FF2B5EF4-FFF2-40B4-BE49-F238E27FC236}">
                <a16:creationId xmlns:a16="http://schemas.microsoft.com/office/drawing/2014/main" id="{A2EE52D3-F25D-440E-B764-64F55047E476}"/>
              </a:ext>
            </a:extLst>
          </p:cNvPr>
          <p:cNvPicPr>
            <a:picLocks noChangeAspect="1"/>
          </p:cNvPicPr>
          <p:nvPr/>
        </p:nvPicPr>
        <p:blipFill rotWithShape="1">
          <a:blip r:embed="rId5"/>
          <a:srcRect l="33918" t="934" r="33335" b="54346"/>
          <a:stretch/>
        </p:blipFill>
        <p:spPr>
          <a:xfrm>
            <a:off x="241360" y="2495042"/>
            <a:ext cx="2228052" cy="2292125"/>
          </a:xfrm>
          <a:prstGeom prst="rect">
            <a:avLst/>
          </a:prstGeom>
        </p:spPr>
      </p:pic>
    </p:spTree>
    <p:extLst>
      <p:ext uri="{BB962C8B-B14F-4D97-AF65-F5344CB8AC3E}">
        <p14:creationId xmlns:p14="http://schemas.microsoft.com/office/powerpoint/2010/main" val="263333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84712DEA-6B06-473C-AE89-3DF2F7A2FF92}"/>
              </a:ext>
            </a:extLst>
          </p:cNvPr>
          <p:cNvSpPr/>
          <p:nvPr/>
        </p:nvSpPr>
        <p:spPr>
          <a:xfrm>
            <a:off x="2771800" y="1630945"/>
            <a:ext cx="5760376" cy="5739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5871A66F-5ABB-4A37-9B07-50461AF4C897}"/>
              </a:ext>
            </a:extLst>
          </p:cNvPr>
          <p:cNvSpPr txBox="1"/>
          <p:nvPr/>
        </p:nvSpPr>
        <p:spPr>
          <a:xfrm>
            <a:off x="2835608" y="1702549"/>
            <a:ext cx="5632760" cy="369332"/>
          </a:xfrm>
          <a:prstGeom prst="rect">
            <a:avLst/>
          </a:prstGeom>
          <a:noFill/>
        </p:spPr>
        <p:txBody>
          <a:bodyPr wrap="square" rtlCol="0">
            <a:spAutoFit/>
          </a:bodyPr>
          <a:lstStyle/>
          <a:p>
            <a:r>
              <a:rPr lang="fr-FR" dirty="0"/>
              <a:t>vise à dénigrer une personne ou une entreprise</a:t>
            </a:r>
          </a:p>
        </p:txBody>
      </p:sp>
      <p:pic>
        <p:nvPicPr>
          <p:cNvPr id="9" name="Image 8">
            <a:extLst>
              <a:ext uri="{FF2B5EF4-FFF2-40B4-BE49-F238E27FC236}">
                <a16:creationId xmlns:a16="http://schemas.microsoft.com/office/drawing/2014/main" id="{594122BD-5180-483B-ADC4-2B08F27F4E87}"/>
              </a:ext>
            </a:extLst>
          </p:cNvPr>
          <p:cNvPicPr>
            <a:picLocks noChangeAspect="1"/>
          </p:cNvPicPr>
          <p:nvPr/>
        </p:nvPicPr>
        <p:blipFill rotWithShape="1">
          <a:blip r:embed="rId3"/>
          <a:srcRect l="7614" t="1700" b="29051"/>
          <a:stretch/>
        </p:blipFill>
        <p:spPr>
          <a:xfrm>
            <a:off x="2627784" y="2969516"/>
            <a:ext cx="3465511" cy="3576633"/>
          </a:xfrm>
          <a:prstGeom prst="rect">
            <a:avLst/>
          </a:prstGeom>
        </p:spPr>
      </p:pic>
      <p:pic>
        <p:nvPicPr>
          <p:cNvPr id="10" name="Image 9">
            <a:extLst>
              <a:ext uri="{FF2B5EF4-FFF2-40B4-BE49-F238E27FC236}">
                <a16:creationId xmlns:a16="http://schemas.microsoft.com/office/drawing/2014/main" id="{B8327050-8236-41DB-B31A-9098D7EEF8E8}"/>
              </a:ext>
            </a:extLst>
          </p:cNvPr>
          <p:cNvPicPr>
            <a:picLocks noChangeAspect="1"/>
          </p:cNvPicPr>
          <p:nvPr/>
        </p:nvPicPr>
        <p:blipFill rotWithShape="1">
          <a:blip r:embed="rId3"/>
          <a:srcRect t="69950" r="5183"/>
          <a:stretch/>
        </p:blipFill>
        <p:spPr>
          <a:xfrm>
            <a:off x="5292080" y="2985546"/>
            <a:ext cx="3740847" cy="1632418"/>
          </a:xfrm>
          <a:prstGeom prst="rect">
            <a:avLst/>
          </a:prstGeom>
        </p:spPr>
      </p:pic>
      <p:sp>
        <p:nvSpPr>
          <p:cNvPr id="11" name="ZoneTexte 10">
            <a:extLst>
              <a:ext uri="{FF2B5EF4-FFF2-40B4-BE49-F238E27FC236}">
                <a16:creationId xmlns:a16="http://schemas.microsoft.com/office/drawing/2014/main" id="{764DF3D2-47A8-4CCE-B78C-E6413B778E3F}"/>
              </a:ext>
            </a:extLst>
          </p:cNvPr>
          <p:cNvSpPr txBox="1"/>
          <p:nvPr/>
        </p:nvSpPr>
        <p:spPr>
          <a:xfrm>
            <a:off x="2771800" y="2506143"/>
            <a:ext cx="2619438" cy="369332"/>
          </a:xfrm>
          <a:prstGeom prst="rect">
            <a:avLst/>
          </a:prstGeom>
          <a:noFill/>
        </p:spPr>
        <p:txBody>
          <a:bodyPr wrap="square" rtlCol="0">
            <a:spAutoFit/>
          </a:bodyPr>
          <a:lstStyle/>
          <a:p>
            <a:r>
              <a:rPr lang="fr-FR" dirty="0"/>
              <a:t>#</a:t>
            </a:r>
            <a:r>
              <a:rPr lang="fr-FR" dirty="0" err="1"/>
              <a:t>BorderFreeCoffee</a:t>
            </a:r>
            <a:endParaRPr lang="fr-FR" dirty="0"/>
          </a:p>
        </p:txBody>
      </p:sp>
      <p:sp>
        <p:nvSpPr>
          <p:cNvPr id="13" name="ZoneTexte 12">
            <a:extLst>
              <a:ext uri="{FF2B5EF4-FFF2-40B4-BE49-F238E27FC236}">
                <a16:creationId xmlns:a16="http://schemas.microsoft.com/office/drawing/2014/main" id="{67C6A9DB-3FE9-41A9-868D-8130B1C0F4FC}"/>
              </a:ext>
            </a:extLst>
          </p:cNvPr>
          <p:cNvSpPr txBox="1"/>
          <p:nvPr/>
        </p:nvSpPr>
        <p:spPr>
          <a:xfrm>
            <a:off x="5271375" y="4701404"/>
            <a:ext cx="3672408" cy="230832"/>
          </a:xfrm>
          <a:prstGeom prst="rect">
            <a:avLst/>
          </a:prstGeom>
          <a:noFill/>
        </p:spPr>
        <p:txBody>
          <a:bodyPr wrap="square" rtlCol="0">
            <a:spAutoFit/>
          </a:bodyPr>
          <a:lstStyle/>
          <a:p>
            <a:r>
              <a:rPr lang="fr-FR" sz="900" dirty="0"/>
              <a:t>source : https://twitter.com/Starbucks/status/894960093124452353</a:t>
            </a:r>
            <a:endParaRPr lang="fr-FR" sz="900" dirty="0">
              <a:solidFill>
                <a:schemeClr val="accent1"/>
              </a:solidFill>
            </a:endParaRPr>
          </a:p>
        </p:txBody>
      </p:sp>
      <p:sp>
        <p:nvSpPr>
          <p:cNvPr id="14" name="Titre 3">
            <a:extLst>
              <a:ext uri="{FF2B5EF4-FFF2-40B4-BE49-F238E27FC236}">
                <a16:creationId xmlns:a16="http://schemas.microsoft.com/office/drawing/2014/main" id="{CC988675-23DB-4930-97BA-CD6771B3B895}"/>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2" name="Image 1">
            <a:extLst>
              <a:ext uri="{FF2B5EF4-FFF2-40B4-BE49-F238E27FC236}">
                <a16:creationId xmlns:a16="http://schemas.microsoft.com/office/drawing/2014/main" id="{18EC79C8-8AC0-4B57-B9AD-8664A4E13F00}"/>
              </a:ext>
            </a:extLst>
          </p:cNvPr>
          <p:cNvPicPr>
            <a:picLocks noChangeAspect="1"/>
          </p:cNvPicPr>
          <p:nvPr/>
        </p:nvPicPr>
        <p:blipFill rotWithShape="1">
          <a:blip r:embed="rId4"/>
          <a:srcRect l="66746" t="1703" b="54855"/>
          <a:stretch/>
        </p:blipFill>
        <p:spPr>
          <a:xfrm>
            <a:off x="295667" y="2204864"/>
            <a:ext cx="2287970" cy="2251689"/>
          </a:xfrm>
          <a:prstGeom prst="rect">
            <a:avLst/>
          </a:prstGeom>
        </p:spPr>
      </p:pic>
    </p:spTree>
    <p:extLst>
      <p:ext uri="{BB962C8B-B14F-4D97-AF65-F5344CB8AC3E}">
        <p14:creationId xmlns:p14="http://schemas.microsoft.com/office/powerpoint/2010/main" val="33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8540F1F-B575-4AED-89CB-97D30C555450}"/>
              </a:ext>
            </a:extLst>
          </p:cNvPr>
          <p:cNvPicPr>
            <a:picLocks noChangeAspect="1"/>
          </p:cNvPicPr>
          <p:nvPr/>
        </p:nvPicPr>
        <p:blipFill rotWithShape="1">
          <a:blip r:embed="rId3"/>
          <a:srcRect t="25211"/>
          <a:stretch/>
        </p:blipFill>
        <p:spPr>
          <a:xfrm>
            <a:off x="2653419" y="2695121"/>
            <a:ext cx="4209386" cy="3693313"/>
          </a:xfrm>
          <a:prstGeom prst="rect">
            <a:avLst/>
          </a:prstGeom>
        </p:spPr>
      </p:pic>
      <p:sp>
        <p:nvSpPr>
          <p:cNvPr id="6" name="ZoneTexte 5">
            <a:extLst>
              <a:ext uri="{FF2B5EF4-FFF2-40B4-BE49-F238E27FC236}">
                <a16:creationId xmlns:a16="http://schemas.microsoft.com/office/drawing/2014/main" id="{E89C2C9D-1901-43EE-B139-785C38CD502F}"/>
              </a:ext>
            </a:extLst>
          </p:cNvPr>
          <p:cNvSpPr txBox="1"/>
          <p:nvPr/>
        </p:nvSpPr>
        <p:spPr>
          <a:xfrm>
            <a:off x="2709980" y="6488668"/>
            <a:ext cx="5678444" cy="369332"/>
          </a:xfrm>
          <a:prstGeom prst="rect">
            <a:avLst/>
          </a:prstGeom>
          <a:noFill/>
        </p:spPr>
        <p:txBody>
          <a:bodyPr wrap="square" rtlCol="0">
            <a:spAutoFit/>
          </a:bodyPr>
          <a:lstStyle/>
          <a:p>
            <a:r>
              <a:rPr lang="fr-FR" sz="900" dirty="0"/>
              <a:t>source : https://www.francetvinfo.fr/internet/six-fake-photos-qui-ont-embrase-les-reseaux-sociaux-en-2015_1243814.html</a:t>
            </a:r>
            <a:endParaRPr lang="fr-FR" sz="900" dirty="0">
              <a:solidFill>
                <a:schemeClr val="accent1"/>
              </a:solidFill>
            </a:endParaRPr>
          </a:p>
        </p:txBody>
      </p:sp>
      <p:sp>
        <p:nvSpPr>
          <p:cNvPr id="7" name="Rectangle : coins arrondis 6">
            <a:extLst>
              <a:ext uri="{FF2B5EF4-FFF2-40B4-BE49-F238E27FC236}">
                <a16:creationId xmlns:a16="http://schemas.microsoft.com/office/drawing/2014/main" id="{011D8BF7-F920-40E1-8BED-46F5B342F29D}"/>
              </a:ext>
            </a:extLst>
          </p:cNvPr>
          <p:cNvSpPr/>
          <p:nvPr/>
        </p:nvSpPr>
        <p:spPr>
          <a:xfrm>
            <a:off x="2771800" y="1478355"/>
            <a:ext cx="5760376" cy="7465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C6A9E53-7110-4EE7-AFB4-C2A08A09521F}"/>
              </a:ext>
            </a:extLst>
          </p:cNvPr>
          <p:cNvSpPr txBox="1"/>
          <p:nvPr/>
        </p:nvSpPr>
        <p:spPr>
          <a:xfrm>
            <a:off x="2827672" y="1478355"/>
            <a:ext cx="5632760" cy="646331"/>
          </a:xfrm>
          <a:prstGeom prst="rect">
            <a:avLst/>
          </a:prstGeom>
          <a:noFill/>
        </p:spPr>
        <p:txBody>
          <a:bodyPr wrap="square" rtlCol="0">
            <a:spAutoFit/>
          </a:bodyPr>
          <a:lstStyle/>
          <a:p>
            <a:r>
              <a:rPr lang="fr-FR" dirty="0"/>
              <a:t>vise à propager une idéologie (provient souvent d’un lobby ou d’une religion)</a:t>
            </a:r>
          </a:p>
        </p:txBody>
      </p:sp>
      <p:pic>
        <p:nvPicPr>
          <p:cNvPr id="9" name="Image 8">
            <a:extLst>
              <a:ext uri="{FF2B5EF4-FFF2-40B4-BE49-F238E27FC236}">
                <a16:creationId xmlns:a16="http://schemas.microsoft.com/office/drawing/2014/main" id="{009C3818-02D3-4E98-B4DD-4CB24FCD8D60}"/>
              </a:ext>
            </a:extLst>
          </p:cNvPr>
          <p:cNvPicPr>
            <a:picLocks noChangeAspect="1"/>
          </p:cNvPicPr>
          <p:nvPr/>
        </p:nvPicPr>
        <p:blipFill rotWithShape="1">
          <a:blip r:embed="rId3"/>
          <a:srcRect b="88536"/>
          <a:stretch/>
        </p:blipFill>
        <p:spPr>
          <a:xfrm>
            <a:off x="2662994" y="2325369"/>
            <a:ext cx="3962115" cy="532876"/>
          </a:xfrm>
          <a:prstGeom prst="rect">
            <a:avLst/>
          </a:prstGeom>
        </p:spPr>
      </p:pic>
      <p:sp>
        <p:nvSpPr>
          <p:cNvPr id="10" name="Titre 3">
            <a:extLst>
              <a:ext uri="{FF2B5EF4-FFF2-40B4-BE49-F238E27FC236}">
                <a16:creationId xmlns:a16="http://schemas.microsoft.com/office/drawing/2014/main" id="{D09F3EAA-92F7-42D5-B15E-FD1C3F563E49}"/>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2" name="Image 1">
            <a:extLst>
              <a:ext uri="{FF2B5EF4-FFF2-40B4-BE49-F238E27FC236}">
                <a16:creationId xmlns:a16="http://schemas.microsoft.com/office/drawing/2014/main" id="{6F319EB4-8139-410E-B44B-00D5DEABAB63}"/>
              </a:ext>
            </a:extLst>
          </p:cNvPr>
          <p:cNvPicPr>
            <a:picLocks noChangeAspect="1"/>
          </p:cNvPicPr>
          <p:nvPr/>
        </p:nvPicPr>
        <p:blipFill rotWithShape="1">
          <a:blip r:embed="rId4"/>
          <a:srcRect l="66454" t="50000" r="3379" b="8742"/>
          <a:stretch/>
        </p:blipFill>
        <p:spPr>
          <a:xfrm>
            <a:off x="251520" y="2201777"/>
            <a:ext cx="2271176" cy="2340000"/>
          </a:xfrm>
          <a:prstGeom prst="rect">
            <a:avLst/>
          </a:prstGeom>
        </p:spPr>
      </p:pic>
    </p:spTree>
    <p:extLst>
      <p:ext uri="{BB962C8B-B14F-4D97-AF65-F5344CB8AC3E}">
        <p14:creationId xmlns:p14="http://schemas.microsoft.com/office/powerpoint/2010/main" val="101240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AB4A412-4A90-45C8-AA01-686AE646DC43}"/>
              </a:ext>
            </a:extLst>
          </p:cNvPr>
          <p:cNvSpPr/>
          <p:nvPr/>
        </p:nvSpPr>
        <p:spPr>
          <a:xfrm>
            <a:off x="2771800" y="1630945"/>
            <a:ext cx="5760376" cy="12755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FC38B3E-8E93-4214-9979-5900FCC25D72}"/>
              </a:ext>
            </a:extLst>
          </p:cNvPr>
          <p:cNvSpPr txBox="1"/>
          <p:nvPr/>
        </p:nvSpPr>
        <p:spPr>
          <a:xfrm>
            <a:off x="2835608" y="1666026"/>
            <a:ext cx="5632760" cy="1200329"/>
          </a:xfrm>
          <a:prstGeom prst="rect">
            <a:avLst/>
          </a:prstGeom>
          <a:noFill/>
        </p:spPr>
        <p:txBody>
          <a:bodyPr wrap="square" rtlCol="0">
            <a:spAutoFit/>
          </a:bodyPr>
          <a:lstStyle/>
          <a:p>
            <a:r>
              <a:rPr lang="fr-FR" dirty="0"/>
              <a:t>vise à faire croire que des autorités mentent ou cachent des informations ; vient d’un groupe de personnes qui se voient comme un contre-pouvoir (avec un avis éclairé contrairement aux « moutons »)</a:t>
            </a:r>
          </a:p>
        </p:txBody>
      </p:sp>
      <p:pic>
        <p:nvPicPr>
          <p:cNvPr id="7" name="Image 6">
            <a:extLst>
              <a:ext uri="{FF2B5EF4-FFF2-40B4-BE49-F238E27FC236}">
                <a16:creationId xmlns:a16="http://schemas.microsoft.com/office/drawing/2014/main" id="{6DAB16BD-491A-4E0F-B93D-BB59C7A8308E}"/>
              </a:ext>
            </a:extLst>
          </p:cNvPr>
          <p:cNvPicPr>
            <a:picLocks noChangeAspect="1"/>
          </p:cNvPicPr>
          <p:nvPr/>
        </p:nvPicPr>
        <p:blipFill rotWithShape="1">
          <a:blip r:embed="rId3"/>
          <a:srcRect b="6666"/>
          <a:stretch/>
        </p:blipFill>
        <p:spPr>
          <a:xfrm>
            <a:off x="2778706" y="3059551"/>
            <a:ext cx="3194985" cy="1808504"/>
          </a:xfrm>
          <a:prstGeom prst="rect">
            <a:avLst/>
          </a:prstGeom>
        </p:spPr>
      </p:pic>
      <p:sp>
        <p:nvSpPr>
          <p:cNvPr id="8" name="ZoneTexte 7">
            <a:extLst>
              <a:ext uri="{FF2B5EF4-FFF2-40B4-BE49-F238E27FC236}">
                <a16:creationId xmlns:a16="http://schemas.microsoft.com/office/drawing/2014/main" id="{595C71D2-A303-4D25-8DC8-D6FBA87E5F90}"/>
              </a:ext>
            </a:extLst>
          </p:cNvPr>
          <p:cNvSpPr txBox="1"/>
          <p:nvPr/>
        </p:nvSpPr>
        <p:spPr>
          <a:xfrm>
            <a:off x="2793196" y="4868055"/>
            <a:ext cx="5364088" cy="230832"/>
          </a:xfrm>
          <a:prstGeom prst="rect">
            <a:avLst/>
          </a:prstGeom>
          <a:noFill/>
        </p:spPr>
        <p:txBody>
          <a:bodyPr wrap="square" rtlCol="0">
            <a:spAutoFit/>
          </a:bodyPr>
          <a:lstStyle/>
          <a:p>
            <a:r>
              <a:rPr lang="fr-FR" sz="900" dirty="0"/>
              <a:t>source : https://www.bbc.com/future/article/20170809-the-accidental-invention-of-the-illuminati-conspiracy</a:t>
            </a:r>
            <a:endParaRPr lang="fr-FR" sz="900" dirty="0">
              <a:solidFill>
                <a:schemeClr val="accent1"/>
              </a:solidFill>
            </a:endParaRPr>
          </a:p>
        </p:txBody>
      </p:sp>
      <p:pic>
        <p:nvPicPr>
          <p:cNvPr id="10" name="Image 9">
            <a:extLst>
              <a:ext uri="{FF2B5EF4-FFF2-40B4-BE49-F238E27FC236}">
                <a16:creationId xmlns:a16="http://schemas.microsoft.com/office/drawing/2014/main" id="{F08D00B8-00B7-4F4C-8DC2-1F6AD4F5E735}"/>
              </a:ext>
            </a:extLst>
          </p:cNvPr>
          <p:cNvPicPr>
            <a:picLocks noChangeAspect="1"/>
          </p:cNvPicPr>
          <p:nvPr/>
        </p:nvPicPr>
        <p:blipFill rotWithShape="1">
          <a:blip r:embed="rId4"/>
          <a:srcRect r="22856" b="68728"/>
          <a:stretch/>
        </p:blipFill>
        <p:spPr>
          <a:xfrm>
            <a:off x="2835608" y="5291011"/>
            <a:ext cx="5940152" cy="503822"/>
          </a:xfrm>
          <a:prstGeom prst="rect">
            <a:avLst/>
          </a:prstGeom>
        </p:spPr>
      </p:pic>
      <p:pic>
        <p:nvPicPr>
          <p:cNvPr id="11" name="Image 10">
            <a:extLst>
              <a:ext uri="{FF2B5EF4-FFF2-40B4-BE49-F238E27FC236}">
                <a16:creationId xmlns:a16="http://schemas.microsoft.com/office/drawing/2014/main" id="{9005D2E1-7E4A-4762-86BD-03F7C277BDF2}"/>
              </a:ext>
            </a:extLst>
          </p:cNvPr>
          <p:cNvPicPr>
            <a:picLocks noChangeAspect="1"/>
          </p:cNvPicPr>
          <p:nvPr/>
        </p:nvPicPr>
        <p:blipFill rotWithShape="1">
          <a:blip r:embed="rId4"/>
          <a:srcRect l="35038" t="50693"/>
          <a:stretch/>
        </p:blipFill>
        <p:spPr>
          <a:xfrm>
            <a:off x="2855331" y="5794833"/>
            <a:ext cx="4112656" cy="653120"/>
          </a:xfrm>
          <a:prstGeom prst="rect">
            <a:avLst/>
          </a:prstGeom>
        </p:spPr>
      </p:pic>
      <p:sp>
        <p:nvSpPr>
          <p:cNvPr id="12" name="ZoneTexte 11">
            <a:extLst>
              <a:ext uri="{FF2B5EF4-FFF2-40B4-BE49-F238E27FC236}">
                <a16:creationId xmlns:a16="http://schemas.microsoft.com/office/drawing/2014/main" id="{55FED1F1-1FF3-4384-A71E-C4B4C7CBB884}"/>
              </a:ext>
            </a:extLst>
          </p:cNvPr>
          <p:cNvSpPr txBox="1"/>
          <p:nvPr/>
        </p:nvSpPr>
        <p:spPr>
          <a:xfrm>
            <a:off x="2788569" y="6445727"/>
            <a:ext cx="5364088" cy="230832"/>
          </a:xfrm>
          <a:prstGeom prst="rect">
            <a:avLst/>
          </a:prstGeom>
          <a:noFill/>
        </p:spPr>
        <p:txBody>
          <a:bodyPr wrap="square" rtlCol="0">
            <a:spAutoFit/>
          </a:bodyPr>
          <a:lstStyle/>
          <a:p>
            <a:r>
              <a:rPr lang="fr-FR" sz="900" dirty="0"/>
              <a:t>source : https://www.franceculture.fr/histoire/les-francs-macons-dirigent-ils-le-monde</a:t>
            </a:r>
            <a:endParaRPr lang="fr-FR" sz="900" dirty="0">
              <a:solidFill>
                <a:schemeClr val="accent1"/>
              </a:solidFill>
            </a:endParaRPr>
          </a:p>
        </p:txBody>
      </p:sp>
      <p:sp>
        <p:nvSpPr>
          <p:cNvPr id="13" name="Titre 3">
            <a:extLst>
              <a:ext uri="{FF2B5EF4-FFF2-40B4-BE49-F238E27FC236}">
                <a16:creationId xmlns:a16="http://schemas.microsoft.com/office/drawing/2014/main" id="{568B543B-8A45-4CC7-8009-005A8F2D590E}"/>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2" name="Image 1">
            <a:extLst>
              <a:ext uri="{FF2B5EF4-FFF2-40B4-BE49-F238E27FC236}">
                <a16:creationId xmlns:a16="http://schemas.microsoft.com/office/drawing/2014/main" id="{42C68916-E102-425A-86F1-A66BF23F45F4}"/>
              </a:ext>
            </a:extLst>
          </p:cNvPr>
          <p:cNvPicPr>
            <a:picLocks noChangeAspect="1"/>
          </p:cNvPicPr>
          <p:nvPr/>
        </p:nvPicPr>
        <p:blipFill rotWithShape="1">
          <a:blip r:embed="rId5"/>
          <a:srcRect l="33546" t="50000" r="34460" b="5102"/>
          <a:stretch/>
        </p:blipFill>
        <p:spPr>
          <a:xfrm>
            <a:off x="251520" y="2656486"/>
            <a:ext cx="2213514" cy="2340000"/>
          </a:xfrm>
          <a:prstGeom prst="rect">
            <a:avLst/>
          </a:prstGeom>
        </p:spPr>
      </p:pic>
    </p:spTree>
    <p:extLst>
      <p:ext uri="{BB962C8B-B14F-4D97-AF65-F5344CB8AC3E}">
        <p14:creationId xmlns:p14="http://schemas.microsoft.com/office/powerpoint/2010/main" val="277496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E4E2106-4C10-4002-844C-3E00D0423A27}"/>
              </a:ext>
            </a:extLst>
          </p:cNvPr>
          <p:cNvSpPr/>
          <p:nvPr/>
        </p:nvSpPr>
        <p:spPr>
          <a:xfrm>
            <a:off x="2771800" y="1630945"/>
            <a:ext cx="5760376" cy="86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A10F827-6DEE-4D58-A4B6-16FC80AFC133}"/>
              </a:ext>
            </a:extLst>
          </p:cNvPr>
          <p:cNvSpPr txBox="1"/>
          <p:nvPr/>
        </p:nvSpPr>
        <p:spPr>
          <a:xfrm>
            <a:off x="2920368" y="1709681"/>
            <a:ext cx="5632760" cy="646331"/>
          </a:xfrm>
          <a:prstGeom prst="rect">
            <a:avLst/>
          </a:prstGeom>
          <a:noFill/>
        </p:spPr>
        <p:txBody>
          <a:bodyPr wrap="square" rtlCol="0">
            <a:spAutoFit/>
          </a:bodyPr>
          <a:lstStyle/>
          <a:p>
            <a:r>
              <a:rPr lang="fr-FR" dirty="0"/>
              <a:t>vise à faire parler, faire du bruit</a:t>
            </a:r>
          </a:p>
          <a:p>
            <a:r>
              <a:rPr lang="fr-FR" dirty="0"/>
              <a:t>(</a:t>
            </a:r>
            <a:r>
              <a:rPr lang="fr-FR" dirty="0" err="1"/>
              <a:t>press</a:t>
            </a:r>
            <a:r>
              <a:rPr lang="fr-FR" dirty="0"/>
              <a:t> people, rumeurs sur des influenceurs, etc.)</a:t>
            </a:r>
          </a:p>
        </p:txBody>
      </p:sp>
      <p:sp>
        <p:nvSpPr>
          <p:cNvPr id="8" name="ZoneTexte 7">
            <a:extLst>
              <a:ext uri="{FF2B5EF4-FFF2-40B4-BE49-F238E27FC236}">
                <a16:creationId xmlns:a16="http://schemas.microsoft.com/office/drawing/2014/main" id="{34E9BB3B-5323-49FD-AAC6-B39911D1BD7D}"/>
              </a:ext>
            </a:extLst>
          </p:cNvPr>
          <p:cNvSpPr txBox="1"/>
          <p:nvPr/>
        </p:nvSpPr>
        <p:spPr>
          <a:xfrm>
            <a:off x="2854430" y="5939988"/>
            <a:ext cx="5529818" cy="369332"/>
          </a:xfrm>
          <a:prstGeom prst="rect">
            <a:avLst/>
          </a:prstGeom>
          <a:noFill/>
        </p:spPr>
        <p:txBody>
          <a:bodyPr wrap="square" rtlCol="0">
            <a:spAutoFit/>
          </a:bodyPr>
          <a:lstStyle/>
          <a:p>
            <a:r>
              <a:rPr lang="fr-FR" sz="900" dirty="0"/>
              <a:t>source : https://www.voici.fr/news-people/actu-people/elizabeth-ii-la-reine-dangleterre-de-nouveau-visee-par-un-canular-morbide-654699</a:t>
            </a:r>
            <a:endParaRPr lang="fr-FR" sz="900" dirty="0">
              <a:solidFill>
                <a:schemeClr val="accent1"/>
              </a:solidFill>
            </a:endParaRPr>
          </a:p>
        </p:txBody>
      </p:sp>
      <p:pic>
        <p:nvPicPr>
          <p:cNvPr id="10" name="Image 9">
            <a:extLst>
              <a:ext uri="{FF2B5EF4-FFF2-40B4-BE49-F238E27FC236}">
                <a16:creationId xmlns:a16="http://schemas.microsoft.com/office/drawing/2014/main" id="{E67CC9F8-D403-4442-83DE-F9D6B2925398}"/>
              </a:ext>
            </a:extLst>
          </p:cNvPr>
          <p:cNvPicPr>
            <a:picLocks noChangeAspect="1"/>
          </p:cNvPicPr>
          <p:nvPr/>
        </p:nvPicPr>
        <p:blipFill>
          <a:blip r:embed="rId3"/>
          <a:stretch>
            <a:fillRect/>
          </a:stretch>
        </p:blipFill>
        <p:spPr>
          <a:xfrm>
            <a:off x="2854430" y="2806061"/>
            <a:ext cx="6066631" cy="2971881"/>
          </a:xfrm>
          <a:prstGeom prst="rect">
            <a:avLst/>
          </a:prstGeom>
        </p:spPr>
      </p:pic>
      <p:sp>
        <p:nvSpPr>
          <p:cNvPr id="11" name="Titre 3">
            <a:extLst>
              <a:ext uri="{FF2B5EF4-FFF2-40B4-BE49-F238E27FC236}">
                <a16:creationId xmlns:a16="http://schemas.microsoft.com/office/drawing/2014/main" id="{8F392376-A959-4C74-8D71-92D794D34287}"/>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2" name="Image 1">
            <a:extLst>
              <a:ext uri="{FF2B5EF4-FFF2-40B4-BE49-F238E27FC236}">
                <a16:creationId xmlns:a16="http://schemas.microsoft.com/office/drawing/2014/main" id="{65683FA2-0504-4859-856D-86C6E0C0833A}"/>
              </a:ext>
            </a:extLst>
          </p:cNvPr>
          <p:cNvPicPr>
            <a:picLocks noChangeAspect="1"/>
          </p:cNvPicPr>
          <p:nvPr/>
        </p:nvPicPr>
        <p:blipFill rotWithShape="1">
          <a:blip r:embed="rId4"/>
          <a:srcRect l="676" t="49918" r="67328" b="5175"/>
          <a:stretch/>
        </p:blipFill>
        <p:spPr>
          <a:xfrm>
            <a:off x="323528" y="2495042"/>
            <a:ext cx="2213091" cy="2340000"/>
          </a:xfrm>
          <a:prstGeom prst="rect">
            <a:avLst/>
          </a:prstGeom>
        </p:spPr>
      </p:pic>
    </p:spTree>
    <p:extLst>
      <p:ext uri="{BB962C8B-B14F-4D97-AF65-F5344CB8AC3E}">
        <p14:creationId xmlns:p14="http://schemas.microsoft.com/office/powerpoint/2010/main" val="92076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E4E2106-4C10-4002-844C-3E00D0423A27}"/>
              </a:ext>
            </a:extLst>
          </p:cNvPr>
          <p:cNvSpPr/>
          <p:nvPr/>
        </p:nvSpPr>
        <p:spPr>
          <a:xfrm>
            <a:off x="2771799" y="1630946"/>
            <a:ext cx="5758261" cy="57953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A10F827-6DEE-4D58-A4B6-16FC80AFC133}"/>
              </a:ext>
            </a:extLst>
          </p:cNvPr>
          <p:cNvSpPr txBox="1"/>
          <p:nvPr/>
        </p:nvSpPr>
        <p:spPr>
          <a:xfrm>
            <a:off x="2781386" y="1708654"/>
            <a:ext cx="5874729" cy="369332"/>
          </a:xfrm>
          <a:prstGeom prst="rect">
            <a:avLst/>
          </a:prstGeom>
          <a:noFill/>
        </p:spPr>
        <p:txBody>
          <a:bodyPr wrap="square" rtlCol="0">
            <a:spAutoFit/>
          </a:bodyPr>
          <a:lstStyle/>
          <a:p>
            <a:r>
              <a:rPr lang="fr-FR" dirty="0"/>
              <a:t>Le placement de produit : entre désinformation et publicité</a:t>
            </a:r>
          </a:p>
        </p:txBody>
      </p:sp>
      <p:sp>
        <p:nvSpPr>
          <p:cNvPr id="11" name="Titre 3">
            <a:extLst>
              <a:ext uri="{FF2B5EF4-FFF2-40B4-BE49-F238E27FC236}">
                <a16:creationId xmlns:a16="http://schemas.microsoft.com/office/drawing/2014/main" id="{8F392376-A959-4C74-8D71-92D794D34287}"/>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2" name="Image 1">
            <a:extLst>
              <a:ext uri="{FF2B5EF4-FFF2-40B4-BE49-F238E27FC236}">
                <a16:creationId xmlns:a16="http://schemas.microsoft.com/office/drawing/2014/main" id="{049A1778-AED0-46AA-92B5-26F090267B4F}"/>
              </a:ext>
            </a:extLst>
          </p:cNvPr>
          <p:cNvPicPr>
            <a:picLocks noChangeAspect="1"/>
          </p:cNvPicPr>
          <p:nvPr/>
        </p:nvPicPr>
        <p:blipFill rotWithShape="1">
          <a:blip r:embed="rId3"/>
          <a:srcRect l="18850"/>
          <a:stretch/>
        </p:blipFill>
        <p:spPr>
          <a:xfrm>
            <a:off x="4589346" y="4748706"/>
            <a:ext cx="1857424" cy="1752477"/>
          </a:xfrm>
          <a:prstGeom prst="rect">
            <a:avLst/>
          </a:prstGeom>
        </p:spPr>
      </p:pic>
      <p:pic>
        <p:nvPicPr>
          <p:cNvPr id="1026" name="Picture 2" descr="Afficher l’image source">
            <a:extLst>
              <a:ext uri="{FF2B5EF4-FFF2-40B4-BE49-F238E27FC236}">
                <a16:creationId xmlns:a16="http://schemas.microsoft.com/office/drawing/2014/main" id="{FEFEE4DE-AED7-484D-93CE-43CF406908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907"/>
          <a:stretch/>
        </p:blipFill>
        <p:spPr bwMode="auto">
          <a:xfrm>
            <a:off x="2781386" y="4716401"/>
            <a:ext cx="1646598" cy="179673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texte, extérieur, voiture, homme&#10;&#10;Description générée automatiquement">
            <a:extLst>
              <a:ext uri="{FF2B5EF4-FFF2-40B4-BE49-F238E27FC236}">
                <a16:creationId xmlns:a16="http://schemas.microsoft.com/office/drawing/2014/main" id="{027B7530-4310-4D26-90C6-7FC1754FE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9346" y="2363057"/>
            <a:ext cx="3940715" cy="2233072"/>
          </a:xfrm>
          <a:prstGeom prst="rect">
            <a:avLst/>
          </a:prstGeom>
        </p:spPr>
      </p:pic>
      <p:pic>
        <p:nvPicPr>
          <p:cNvPr id="8" name="Image 7">
            <a:extLst>
              <a:ext uri="{FF2B5EF4-FFF2-40B4-BE49-F238E27FC236}">
                <a16:creationId xmlns:a16="http://schemas.microsoft.com/office/drawing/2014/main" id="{644F30A2-866F-48FB-83A8-8A2001A686ED}"/>
              </a:ext>
            </a:extLst>
          </p:cNvPr>
          <p:cNvPicPr>
            <a:picLocks noChangeAspect="1"/>
          </p:cNvPicPr>
          <p:nvPr/>
        </p:nvPicPr>
        <p:blipFill rotWithShape="1">
          <a:blip r:embed="rId6"/>
          <a:srcRect l="3202" r="3753"/>
          <a:stretch/>
        </p:blipFill>
        <p:spPr>
          <a:xfrm>
            <a:off x="6608132" y="4757262"/>
            <a:ext cx="1785416" cy="1735364"/>
          </a:xfrm>
          <a:prstGeom prst="rect">
            <a:avLst/>
          </a:prstGeom>
        </p:spPr>
      </p:pic>
      <p:pic>
        <p:nvPicPr>
          <p:cNvPr id="9" name="Image 8">
            <a:extLst>
              <a:ext uri="{FF2B5EF4-FFF2-40B4-BE49-F238E27FC236}">
                <a16:creationId xmlns:a16="http://schemas.microsoft.com/office/drawing/2014/main" id="{93AA0E22-138D-4390-8CE3-6681BBE6FE4C}"/>
              </a:ext>
            </a:extLst>
          </p:cNvPr>
          <p:cNvPicPr>
            <a:picLocks noChangeAspect="1"/>
          </p:cNvPicPr>
          <p:nvPr/>
        </p:nvPicPr>
        <p:blipFill>
          <a:blip r:embed="rId7"/>
          <a:stretch>
            <a:fillRect/>
          </a:stretch>
        </p:blipFill>
        <p:spPr>
          <a:xfrm>
            <a:off x="2778149" y="2353473"/>
            <a:ext cx="1649835" cy="2218636"/>
          </a:xfrm>
          <a:prstGeom prst="rect">
            <a:avLst/>
          </a:prstGeom>
        </p:spPr>
      </p:pic>
      <p:pic>
        <p:nvPicPr>
          <p:cNvPr id="12" name="Image 11">
            <a:extLst>
              <a:ext uri="{FF2B5EF4-FFF2-40B4-BE49-F238E27FC236}">
                <a16:creationId xmlns:a16="http://schemas.microsoft.com/office/drawing/2014/main" id="{4C7C25E2-10D6-40C1-A59A-C80D12ACC3E6}"/>
              </a:ext>
            </a:extLst>
          </p:cNvPr>
          <p:cNvPicPr>
            <a:picLocks noChangeAspect="1"/>
          </p:cNvPicPr>
          <p:nvPr/>
        </p:nvPicPr>
        <p:blipFill rotWithShape="1">
          <a:blip r:embed="rId8"/>
          <a:srcRect l="676" t="49918" r="67328" b="5175"/>
          <a:stretch/>
        </p:blipFill>
        <p:spPr>
          <a:xfrm>
            <a:off x="323528" y="2495042"/>
            <a:ext cx="2213091" cy="2340000"/>
          </a:xfrm>
          <a:prstGeom prst="rect">
            <a:avLst/>
          </a:prstGeom>
        </p:spPr>
      </p:pic>
    </p:spTree>
    <p:extLst>
      <p:ext uri="{BB962C8B-B14F-4D97-AF65-F5344CB8AC3E}">
        <p14:creationId xmlns:p14="http://schemas.microsoft.com/office/powerpoint/2010/main" val="16162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1</a:t>
            </a:r>
            <a:r>
              <a:rPr lang="fr-FR" sz="2800" baseline="30000" dirty="0">
                <a:solidFill>
                  <a:srgbClr val="990033"/>
                </a:solidFill>
              </a:rPr>
              <a:t>ère</a:t>
            </a:r>
            <a:r>
              <a:rPr lang="fr-FR" sz="2800" dirty="0">
                <a:solidFill>
                  <a:srgbClr val="990033"/>
                </a:solidFill>
              </a:rPr>
              <a:t> définition</a:t>
            </a:r>
          </a:p>
        </p:txBody>
      </p:sp>
      <p:sp>
        <p:nvSpPr>
          <p:cNvPr id="14" name="Espace réservé du contenu 2">
            <a:extLst>
              <a:ext uri="{FF2B5EF4-FFF2-40B4-BE49-F238E27FC236}">
                <a16:creationId xmlns:a16="http://schemas.microsoft.com/office/drawing/2014/main" id="{CAF733A9-EF7D-458F-A2B6-0041C8C30F3F}"/>
              </a:ext>
            </a:extLst>
          </p:cNvPr>
          <p:cNvSpPr>
            <a:spLocks noGrp="1"/>
          </p:cNvSpPr>
          <p:nvPr>
            <p:ph idx="1"/>
          </p:nvPr>
        </p:nvSpPr>
        <p:spPr>
          <a:xfrm>
            <a:off x="457200" y="5360922"/>
            <a:ext cx="8229600" cy="1497078"/>
          </a:xfrm>
        </p:spPr>
        <p:txBody>
          <a:bodyPr>
            <a:noAutofit/>
          </a:bodyPr>
          <a:lstStyle/>
          <a:p>
            <a:pPr marL="0" indent="0">
              <a:buNone/>
            </a:pPr>
            <a:r>
              <a:rPr lang="fr-FR" sz="2800" dirty="0"/>
              <a:t>OU </a:t>
            </a:r>
            <a:r>
              <a:rPr lang="fr-FR" sz="2800" b="1" dirty="0">
                <a:solidFill>
                  <a:srgbClr val="0098A3"/>
                </a:solidFill>
                <a:hlinkClick r:id="rId3">
                  <a:extLst>
                    <a:ext uri="{A12FA001-AC4F-418D-AE19-62706E023703}">
                      <ahyp:hlinkClr xmlns:ahyp="http://schemas.microsoft.com/office/drawing/2018/hyperlinkcolor" val="tx"/>
                    </a:ext>
                  </a:extLst>
                </a:hlinkClick>
              </a:rPr>
              <a:t>www.wooclap.com/DRFFQL</a:t>
            </a:r>
            <a:endParaRPr lang="fr-FR" sz="2800" b="1" dirty="0">
              <a:solidFill>
                <a:srgbClr val="0098A3"/>
              </a:solidFill>
            </a:endParaRPr>
          </a:p>
          <a:p>
            <a:pPr marL="0" indent="0">
              <a:buNone/>
            </a:pPr>
            <a:endParaRPr lang="fr-FR" sz="2000" dirty="0"/>
          </a:p>
          <a:p>
            <a:pPr marL="0" indent="0">
              <a:buNone/>
            </a:pPr>
            <a:r>
              <a:rPr lang="fr-FR" sz="2800" dirty="0"/>
              <a:t>OU envoyer </a:t>
            </a:r>
            <a:r>
              <a:rPr lang="fr-FR" sz="2800" b="1" dirty="0"/>
              <a:t>@DRFFQL</a:t>
            </a:r>
            <a:r>
              <a:rPr lang="fr-FR" sz="2800" dirty="0"/>
              <a:t> au </a:t>
            </a:r>
            <a:r>
              <a:rPr lang="fr-FR" sz="2800" b="1" dirty="0"/>
              <a:t>06 44 60 96 62</a:t>
            </a:r>
            <a:endParaRPr lang="fr-FR" sz="2800" dirty="0"/>
          </a:p>
        </p:txBody>
      </p:sp>
      <p:pic>
        <p:nvPicPr>
          <p:cNvPr id="15" name="Image 14">
            <a:extLst>
              <a:ext uri="{FF2B5EF4-FFF2-40B4-BE49-F238E27FC236}">
                <a16:creationId xmlns:a16="http://schemas.microsoft.com/office/drawing/2014/main" id="{B8C71C89-5F43-472B-BAF8-E2E28DA6F97F}"/>
              </a:ext>
            </a:extLst>
          </p:cNvPr>
          <p:cNvPicPr>
            <a:picLocks noChangeAspect="1"/>
          </p:cNvPicPr>
          <p:nvPr/>
        </p:nvPicPr>
        <p:blipFill>
          <a:blip r:embed="rId4"/>
          <a:stretch>
            <a:fillRect/>
          </a:stretch>
        </p:blipFill>
        <p:spPr>
          <a:xfrm>
            <a:off x="457200" y="2787199"/>
            <a:ext cx="2462915" cy="2517111"/>
          </a:xfrm>
          <a:prstGeom prst="rect">
            <a:avLst/>
          </a:prstGeom>
        </p:spPr>
      </p:pic>
      <p:sp>
        <p:nvSpPr>
          <p:cNvPr id="16" name="Espace réservé du contenu 2">
            <a:extLst>
              <a:ext uri="{FF2B5EF4-FFF2-40B4-BE49-F238E27FC236}">
                <a16:creationId xmlns:a16="http://schemas.microsoft.com/office/drawing/2014/main" id="{9776EB5F-DE5A-4C8C-9AB8-2C964C488565}"/>
              </a:ext>
            </a:extLst>
          </p:cNvPr>
          <p:cNvSpPr txBox="1">
            <a:spLocks/>
          </p:cNvSpPr>
          <p:nvPr/>
        </p:nvSpPr>
        <p:spPr>
          <a:xfrm>
            <a:off x="457200" y="2274449"/>
            <a:ext cx="6624736"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800" dirty="0"/>
              <a:t>Exercice 1 sur </a:t>
            </a:r>
            <a:r>
              <a:rPr lang="fr-FR" sz="2800" u="sng" dirty="0">
                <a:solidFill>
                  <a:srgbClr val="0098A3"/>
                </a:solidFill>
              </a:rPr>
              <a:t>Wooclap</a:t>
            </a:r>
            <a:r>
              <a:rPr lang="fr-FR" sz="2800" dirty="0"/>
              <a:t> :</a:t>
            </a:r>
          </a:p>
        </p:txBody>
      </p:sp>
      <p:sp>
        <p:nvSpPr>
          <p:cNvPr id="18" name="ZoneTexte 17">
            <a:extLst>
              <a:ext uri="{FF2B5EF4-FFF2-40B4-BE49-F238E27FC236}">
                <a16:creationId xmlns:a16="http://schemas.microsoft.com/office/drawing/2014/main" id="{D951A887-5A1A-4892-B1BD-29D44C10135D}"/>
              </a:ext>
            </a:extLst>
          </p:cNvPr>
          <p:cNvSpPr txBox="1"/>
          <p:nvPr/>
        </p:nvSpPr>
        <p:spPr>
          <a:xfrm>
            <a:off x="457200" y="1505430"/>
            <a:ext cx="7571184" cy="523220"/>
          </a:xfrm>
          <a:prstGeom prst="rect">
            <a:avLst/>
          </a:prstGeom>
          <a:noFill/>
        </p:spPr>
        <p:txBody>
          <a:bodyPr wrap="square" rtlCol="0">
            <a:spAutoFit/>
          </a:bodyPr>
          <a:lstStyle/>
          <a:p>
            <a:r>
              <a:rPr lang="fr-FR" sz="2800" b="1" dirty="0"/>
              <a:t>Définir la désinformation</a:t>
            </a:r>
          </a:p>
        </p:txBody>
      </p:sp>
    </p:spTree>
    <p:extLst>
      <p:ext uri="{BB962C8B-B14F-4D97-AF65-F5344CB8AC3E}">
        <p14:creationId xmlns:p14="http://schemas.microsoft.com/office/powerpoint/2010/main" val="324423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6"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48D20C39-C7E8-4B2D-AA9F-E58A407CE503}"/>
              </a:ext>
            </a:extLst>
          </p:cNvPr>
          <p:cNvSpPr/>
          <p:nvPr/>
        </p:nvSpPr>
        <p:spPr>
          <a:xfrm>
            <a:off x="2771800" y="1630945"/>
            <a:ext cx="5760376" cy="86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2AFB7BD-47FB-4D2D-8CCF-5BD8BF5F980B}"/>
              </a:ext>
            </a:extLst>
          </p:cNvPr>
          <p:cNvSpPr txBox="1"/>
          <p:nvPr/>
        </p:nvSpPr>
        <p:spPr>
          <a:xfrm>
            <a:off x="2920368" y="1709681"/>
            <a:ext cx="5632760" cy="646331"/>
          </a:xfrm>
          <a:prstGeom prst="rect">
            <a:avLst/>
          </a:prstGeom>
          <a:noFill/>
        </p:spPr>
        <p:txBody>
          <a:bodyPr wrap="square" rtlCol="0">
            <a:spAutoFit/>
          </a:bodyPr>
          <a:lstStyle/>
          <a:p>
            <a:r>
              <a:rPr lang="fr-FR" dirty="0"/>
              <a:t>vise à divertir (visée humoristique et/ou satirique)</a:t>
            </a:r>
          </a:p>
          <a:p>
            <a:r>
              <a:rPr lang="fr-FR" dirty="0"/>
              <a:t>On parle aussi de canular (</a:t>
            </a:r>
            <a:r>
              <a:rPr lang="fr-FR" i="1" dirty="0"/>
              <a:t>hoax</a:t>
            </a:r>
            <a:r>
              <a:rPr lang="fr-FR" dirty="0"/>
              <a:t>)</a:t>
            </a:r>
          </a:p>
        </p:txBody>
      </p:sp>
      <p:sp>
        <p:nvSpPr>
          <p:cNvPr id="8" name="ZoneTexte 7">
            <a:extLst>
              <a:ext uri="{FF2B5EF4-FFF2-40B4-BE49-F238E27FC236}">
                <a16:creationId xmlns:a16="http://schemas.microsoft.com/office/drawing/2014/main" id="{0C698DB0-1349-4CC3-B7EF-B00F6AF8F81C}"/>
              </a:ext>
            </a:extLst>
          </p:cNvPr>
          <p:cNvSpPr txBox="1"/>
          <p:nvPr/>
        </p:nvSpPr>
        <p:spPr>
          <a:xfrm>
            <a:off x="2771800" y="5609776"/>
            <a:ext cx="6141368" cy="369332"/>
          </a:xfrm>
          <a:prstGeom prst="rect">
            <a:avLst/>
          </a:prstGeom>
          <a:noFill/>
        </p:spPr>
        <p:txBody>
          <a:bodyPr wrap="square" rtlCol="0">
            <a:spAutoFit/>
          </a:bodyPr>
          <a:lstStyle/>
          <a:p>
            <a:r>
              <a:rPr lang="fr-FR" sz="900" dirty="0"/>
              <a:t>source : https://www.legorafi.fr/2022/01/18/charleville-mezieres-papers-qui-sont-ces-smicards-qui-cachent-leur-argent-a-la-banque-postale</a:t>
            </a:r>
          </a:p>
        </p:txBody>
      </p:sp>
      <p:sp>
        <p:nvSpPr>
          <p:cNvPr id="9" name="Titre 3">
            <a:extLst>
              <a:ext uri="{FF2B5EF4-FFF2-40B4-BE49-F238E27FC236}">
                <a16:creationId xmlns:a16="http://schemas.microsoft.com/office/drawing/2014/main" id="{9B9835CF-429D-4EA9-B282-CF3C25C167F3}"/>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2" name="Image 1">
            <a:extLst>
              <a:ext uri="{FF2B5EF4-FFF2-40B4-BE49-F238E27FC236}">
                <a16:creationId xmlns:a16="http://schemas.microsoft.com/office/drawing/2014/main" id="{B757A031-B8A7-4930-B339-A3902F6EBFD7}"/>
              </a:ext>
            </a:extLst>
          </p:cNvPr>
          <p:cNvPicPr>
            <a:picLocks noChangeAspect="1"/>
          </p:cNvPicPr>
          <p:nvPr/>
        </p:nvPicPr>
        <p:blipFill rotWithShape="1">
          <a:blip r:embed="rId3"/>
          <a:srcRect t="1462" r="67368" b="54854"/>
          <a:stretch/>
        </p:blipFill>
        <p:spPr>
          <a:xfrm>
            <a:off x="251520" y="2495042"/>
            <a:ext cx="2320275" cy="2340000"/>
          </a:xfrm>
          <a:prstGeom prst="rect">
            <a:avLst/>
          </a:prstGeom>
        </p:spPr>
      </p:pic>
      <p:pic>
        <p:nvPicPr>
          <p:cNvPr id="3" name="Image 2">
            <a:extLst>
              <a:ext uri="{FF2B5EF4-FFF2-40B4-BE49-F238E27FC236}">
                <a16:creationId xmlns:a16="http://schemas.microsoft.com/office/drawing/2014/main" id="{B473DE9E-1EEC-47E1-9C63-B72E091CEC07}"/>
              </a:ext>
            </a:extLst>
          </p:cNvPr>
          <p:cNvPicPr>
            <a:picLocks noChangeAspect="1"/>
          </p:cNvPicPr>
          <p:nvPr/>
        </p:nvPicPr>
        <p:blipFill rotWithShape="1">
          <a:blip r:embed="rId4"/>
          <a:srcRect l="3119"/>
          <a:stretch/>
        </p:blipFill>
        <p:spPr>
          <a:xfrm>
            <a:off x="2771800" y="2708920"/>
            <a:ext cx="6141368" cy="2686978"/>
          </a:xfrm>
          <a:prstGeom prst="rect">
            <a:avLst/>
          </a:prstGeom>
        </p:spPr>
      </p:pic>
    </p:spTree>
    <p:extLst>
      <p:ext uri="{BB962C8B-B14F-4D97-AF65-F5344CB8AC3E}">
        <p14:creationId xmlns:p14="http://schemas.microsoft.com/office/powerpoint/2010/main" val="41849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46341" y="5327638"/>
            <a:ext cx="8229600" cy="1497078"/>
          </a:xfrm>
        </p:spPr>
        <p:txBody>
          <a:bodyPr>
            <a:noAutofit/>
          </a:bodyPr>
          <a:lstStyle/>
          <a:p>
            <a:pPr marL="0" indent="0">
              <a:buNone/>
            </a:pPr>
            <a:r>
              <a:rPr lang="fr-FR" sz="2800" dirty="0"/>
              <a:t>OU </a:t>
            </a:r>
            <a:r>
              <a:rPr lang="fr-FR" sz="2800" b="1" dirty="0">
                <a:solidFill>
                  <a:srgbClr val="0098A3"/>
                </a:solidFill>
                <a:hlinkClick r:id="rId3">
                  <a:extLst>
                    <a:ext uri="{A12FA001-AC4F-418D-AE19-62706E023703}">
                      <ahyp:hlinkClr xmlns:ahyp="http://schemas.microsoft.com/office/drawing/2018/hyperlinkcolor" val="tx"/>
                    </a:ext>
                  </a:extLst>
                </a:hlinkClick>
              </a:rPr>
              <a:t>www.wooclap.com/DRFFQL</a:t>
            </a:r>
            <a:endParaRPr lang="fr-FR" sz="2800" b="1" dirty="0">
              <a:solidFill>
                <a:srgbClr val="0098A3"/>
              </a:solidFill>
            </a:endParaRPr>
          </a:p>
          <a:p>
            <a:pPr marL="0" indent="0">
              <a:buNone/>
            </a:pPr>
            <a:endParaRPr lang="fr-FR" sz="2000" dirty="0"/>
          </a:p>
          <a:p>
            <a:pPr marL="0" indent="0">
              <a:buNone/>
            </a:pPr>
            <a:r>
              <a:rPr lang="fr-FR" sz="2800" dirty="0"/>
              <a:t>OU envoyer </a:t>
            </a:r>
            <a:r>
              <a:rPr lang="fr-FR" sz="2800" b="1" dirty="0"/>
              <a:t>@DRFFQL</a:t>
            </a:r>
            <a:r>
              <a:rPr lang="fr-FR" sz="2800" dirty="0"/>
              <a:t> au </a:t>
            </a:r>
            <a:r>
              <a:rPr lang="fr-FR" sz="2800" b="1" dirty="0"/>
              <a:t>06 44 60 96 62</a:t>
            </a:r>
            <a:endParaRPr lang="fr-FR" sz="2800" dirty="0"/>
          </a:p>
        </p:txBody>
      </p:sp>
      <p:pic>
        <p:nvPicPr>
          <p:cNvPr id="5" name="Image 4">
            <a:extLst>
              <a:ext uri="{FF2B5EF4-FFF2-40B4-BE49-F238E27FC236}">
                <a16:creationId xmlns:a16="http://schemas.microsoft.com/office/drawing/2014/main" id="{79B23D2E-5426-4F6A-8119-0ED59D16C73C}"/>
              </a:ext>
            </a:extLst>
          </p:cNvPr>
          <p:cNvPicPr>
            <a:picLocks noChangeAspect="1"/>
          </p:cNvPicPr>
          <p:nvPr/>
        </p:nvPicPr>
        <p:blipFill>
          <a:blip r:embed="rId4"/>
          <a:stretch>
            <a:fillRect/>
          </a:stretch>
        </p:blipFill>
        <p:spPr>
          <a:xfrm>
            <a:off x="446341" y="2708920"/>
            <a:ext cx="2462915" cy="2517111"/>
          </a:xfrm>
          <a:prstGeom prst="rect">
            <a:avLst/>
          </a:prstGeom>
        </p:spPr>
      </p:pic>
      <p:sp>
        <p:nvSpPr>
          <p:cNvPr id="6" name="Espace réservé du contenu 2">
            <a:extLst>
              <a:ext uri="{FF2B5EF4-FFF2-40B4-BE49-F238E27FC236}">
                <a16:creationId xmlns:a16="http://schemas.microsoft.com/office/drawing/2014/main" id="{019809A1-1605-4BFF-8BB5-CD4CEF3F850C}"/>
              </a:ext>
            </a:extLst>
          </p:cNvPr>
          <p:cNvSpPr txBox="1">
            <a:spLocks/>
          </p:cNvSpPr>
          <p:nvPr/>
        </p:nvSpPr>
        <p:spPr>
          <a:xfrm>
            <a:off x="478389" y="2154552"/>
            <a:ext cx="6624736"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800" dirty="0"/>
              <a:t>Exercices 3-4 sur </a:t>
            </a:r>
            <a:r>
              <a:rPr lang="fr-FR" sz="2800" u="sng" dirty="0">
                <a:solidFill>
                  <a:srgbClr val="0098A3"/>
                </a:solidFill>
              </a:rPr>
              <a:t>Wooclap</a:t>
            </a:r>
            <a:r>
              <a:rPr lang="fr-FR" sz="2800" dirty="0"/>
              <a:t> :</a:t>
            </a:r>
          </a:p>
        </p:txBody>
      </p:sp>
      <p:sp>
        <p:nvSpPr>
          <p:cNvPr id="7" name="Titre 3">
            <a:extLst>
              <a:ext uri="{FF2B5EF4-FFF2-40B4-BE49-F238E27FC236}">
                <a16:creationId xmlns:a16="http://schemas.microsoft.com/office/drawing/2014/main" id="{B69FBD60-EB7B-418B-89A5-722188246FE5}"/>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sp>
        <p:nvSpPr>
          <p:cNvPr id="8" name="ZoneTexte 7">
            <a:extLst>
              <a:ext uri="{FF2B5EF4-FFF2-40B4-BE49-F238E27FC236}">
                <a16:creationId xmlns:a16="http://schemas.microsoft.com/office/drawing/2014/main" id="{9CC89D7B-9667-4632-BEAB-C5860763F058}"/>
              </a:ext>
            </a:extLst>
          </p:cNvPr>
          <p:cNvSpPr txBox="1"/>
          <p:nvPr/>
        </p:nvSpPr>
        <p:spPr>
          <a:xfrm>
            <a:off x="457200" y="1412776"/>
            <a:ext cx="7571184" cy="523220"/>
          </a:xfrm>
          <a:prstGeom prst="rect">
            <a:avLst/>
          </a:prstGeom>
          <a:noFill/>
        </p:spPr>
        <p:txBody>
          <a:bodyPr wrap="square" rtlCol="0">
            <a:spAutoFit/>
          </a:bodyPr>
          <a:lstStyle/>
          <a:p>
            <a:r>
              <a:rPr lang="fr-FR" sz="2800" b="1" dirty="0"/>
              <a:t>Mémoriser un texte v. une image</a:t>
            </a:r>
          </a:p>
        </p:txBody>
      </p:sp>
    </p:spTree>
    <p:extLst>
      <p:ext uri="{BB962C8B-B14F-4D97-AF65-F5344CB8AC3E}">
        <p14:creationId xmlns:p14="http://schemas.microsoft.com/office/powerpoint/2010/main" val="271832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15D589-DA99-4E0C-8664-D69D9B25A2F9}"/>
              </a:ext>
            </a:extLst>
          </p:cNvPr>
          <p:cNvSpPr txBox="1"/>
          <p:nvPr/>
        </p:nvSpPr>
        <p:spPr>
          <a:xfrm>
            <a:off x="161764" y="1516581"/>
            <a:ext cx="8136904" cy="523220"/>
          </a:xfrm>
          <a:prstGeom prst="rect">
            <a:avLst/>
          </a:prstGeom>
          <a:noFill/>
        </p:spPr>
        <p:txBody>
          <a:bodyPr wrap="square" rtlCol="0">
            <a:spAutoFit/>
          </a:bodyPr>
          <a:lstStyle/>
          <a:p>
            <a:r>
              <a:rPr lang="fr-FR" sz="2800" u="sng" dirty="0">
                <a:solidFill>
                  <a:srgbClr val="0098A3"/>
                </a:solidFill>
              </a:rPr>
              <a:t>Exercice</a:t>
            </a:r>
          </a:p>
        </p:txBody>
      </p:sp>
      <p:sp>
        <p:nvSpPr>
          <p:cNvPr id="5" name="ZoneTexte 4">
            <a:extLst>
              <a:ext uri="{FF2B5EF4-FFF2-40B4-BE49-F238E27FC236}">
                <a16:creationId xmlns:a16="http://schemas.microsoft.com/office/drawing/2014/main" id="{2755AF06-99A5-447B-8DC8-DC06DE031CEB}"/>
              </a:ext>
            </a:extLst>
          </p:cNvPr>
          <p:cNvSpPr txBox="1"/>
          <p:nvPr/>
        </p:nvSpPr>
        <p:spPr>
          <a:xfrm>
            <a:off x="176546" y="2056818"/>
            <a:ext cx="8736621" cy="4293483"/>
          </a:xfrm>
          <a:prstGeom prst="rect">
            <a:avLst/>
          </a:prstGeom>
          <a:noFill/>
        </p:spPr>
        <p:txBody>
          <a:bodyPr wrap="square" rtlCol="0">
            <a:spAutoFit/>
          </a:bodyPr>
          <a:lstStyle/>
          <a:p>
            <a:r>
              <a:rPr lang="fr-FR" sz="1950" dirty="0"/>
              <a:t>« Les indépendantistes [catalans] étaient sonnés </a:t>
            </a:r>
            <a:r>
              <a:rPr lang="fr-FR" sz="1950" dirty="0">
                <a:solidFill>
                  <a:srgbClr val="000000"/>
                </a:solidFill>
              </a:rPr>
              <a:t>par la suspension de l’indépendance à peine proclamée par Carles </a:t>
            </a:r>
            <a:r>
              <a:rPr lang="fr-FR" sz="1950" dirty="0" err="1">
                <a:solidFill>
                  <a:srgbClr val="000000"/>
                </a:solidFill>
              </a:rPr>
              <a:t>Puigdemont</a:t>
            </a:r>
            <a:r>
              <a:rPr lang="fr-FR" sz="1950" dirty="0">
                <a:solidFill>
                  <a:srgbClr val="000000"/>
                </a:solidFill>
              </a:rPr>
              <a:t>, le 10 octobre. Après plusieurs jours de calme, le placement en </a:t>
            </a:r>
            <a:r>
              <a:rPr lang="fr-FR" sz="1950" dirty="0"/>
              <a:t>détention préventive de « los </a:t>
            </a:r>
            <a:r>
              <a:rPr lang="fr-FR" sz="1950" dirty="0" err="1"/>
              <a:t>Jordis</a:t>
            </a:r>
            <a:r>
              <a:rPr lang="fr-FR" sz="1950" dirty="0"/>
              <a:t> », mis en examen pour </a:t>
            </a:r>
            <a:r>
              <a:rPr lang="fr-FR" sz="1950" i="1" dirty="0"/>
              <a:t>« sédition »</a:t>
            </a:r>
            <a:r>
              <a:rPr lang="fr-FR" sz="1950" dirty="0"/>
              <a:t> par l’Audience nationale, le haut tribunal espagnol chargé notamment des affaires de terrorisme et de crime organisé, a provoqué chez eux un sursaut. Près de 200 000 personnes se sont rassemblées dans le centre de Barcelone, selon la police municipale, avec bougies et pancartes demandant la</a:t>
            </a:r>
            <a:r>
              <a:rPr lang="fr-FR" sz="1950" i="1" dirty="0"/>
              <a:t> « liberté immédiate »</a:t>
            </a:r>
            <a:r>
              <a:rPr lang="fr-FR" sz="1950" dirty="0"/>
              <a:t> des dirigeants séparatistes. Sur l’estrade, place Juan-Carlos-I</a:t>
            </a:r>
            <a:r>
              <a:rPr lang="fr-FR" sz="1950" baseline="30000" dirty="0"/>
              <a:t>er</a:t>
            </a:r>
            <a:r>
              <a:rPr lang="fr-FR" sz="1950" dirty="0"/>
              <a:t>, les vice-présidents de l’ANC et d’Omnium Cultural, qui ont pris leur relève, les qualifient de </a:t>
            </a:r>
            <a:r>
              <a:rPr lang="fr-FR" sz="1950" i="1" dirty="0"/>
              <a:t>« prisonniers politiques et </a:t>
            </a:r>
            <a:r>
              <a:rPr lang="fr-FR" sz="1950" dirty="0"/>
              <a:t>[d’]</a:t>
            </a:r>
            <a:r>
              <a:rPr lang="fr-FR" sz="1950" i="1" dirty="0"/>
              <a:t>otages du royaume d’Espagne ».</a:t>
            </a:r>
            <a:endParaRPr lang="fr-FR" sz="1950" dirty="0"/>
          </a:p>
          <a:p>
            <a:r>
              <a:rPr lang="fr-FR" sz="1950" dirty="0"/>
              <a:t>Moins nombreux que lors des précédentes manifestations, comme celle organisée le jour de la grève générale, le 3 octobre, où l’affluence avait été estimée à 700 000 personnes par la police municipale, les manifestants présents semblaient en revanche plus décidés à aller jusqu’au bout. »</a:t>
            </a:r>
          </a:p>
        </p:txBody>
      </p:sp>
      <p:sp>
        <p:nvSpPr>
          <p:cNvPr id="6" name="ZoneTexte 5">
            <a:extLst>
              <a:ext uri="{FF2B5EF4-FFF2-40B4-BE49-F238E27FC236}">
                <a16:creationId xmlns:a16="http://schemas.microsoft.com/office/drawing/2014/main" id="{164F3FBB-19E0-47FD-91C7-679C5E48EDC3}"/>
              </a:ext>
            </a:extLst>
          </p:cNvPr>
          <p:cNvSpPr txBox="1"/>
          <p:nvPr/>
        </p:nvSpPr>
        <p:spPr>
          <a:xfrm>
            <a:off x="0" y="6619503"/>
            <a:ext cx="8460432" cy="230832"/>
          </a:xfrm>
          <a:prstGeom prst="rect">
            <a:avLst/>
          </a:prstGeom>
          <a:noFill/>
        </p:spPr>
        <p:txBody>
          <a:bodyPr wrap="square" rtlCol="0">
            <a:spAutoFit/>
          </a:bodyPr>
          <a:lstStyle/>
          <a:p>
            <a:r>
              <a:rPr lang="fr-FR" sz="900" dirty="0"/>
              <a:t>source : https://www.lemonde.fr/europe/article/2017/10/18/manifestation-en-catalogne-il-s-agit-de-defendre-notre-liberte_5202485_3214.html</a:t>
            </a:r>
          </a:p>
        </p:txBody>
      </p:sp>
      <p:sp>
        <p:nvSpPr>
          <p:cNvPr id="8" name="Titre 3">
            <a:extLst>
              <a:ext uri="{FF2B5EF4-FFF2-40B4-BE49-F238E27FC236}">
                <a16:creationId xmlns:a16="http://schemas.microsoft.com/office/drawing/2014/main" id="{B21B1F7F-AAED-4BB1-81AC-1034A0C90BFE}"/>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spTree>
    <p:extLst>
      <p:ext uri="{BB962C8B-B14F-4D97-AF65-F5344CB8AC3E}">
        <p14:creationId xmlns:p14="http://schemas.microsoft.com/office/powerpoint/2010/main" val="224559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15D589-DA99-4E0C-8664-D69D9B25A2F9}"/>
              </a:ext>
            </a:extLst>
          </p:cNvPr>
          <p:cNvSpPr txBox="1"/>
          <p:nvPr/>
        </p:nvSpPr>
        <p:spPr>
          <a:xfrm>
            <a:off x="35496" y="1435249"/>
            <a:ext cx="8136904" cy="523220"/>
          </a:xfrm>
          <a:prstGeom prst="rect">
            <a:avLst/>
          </a:prstGeom>
          <a:noFill/>
        </p:spPr>
        <p:txBody>
          <a:bodyPr wrap="square" rtlCol="0">
            <a:spAutoFit/>
          </a:bodyPr>
          <a:lstStyle/>
          <a:p>
            <a:r>
              <a:rPr lang="fr-FR" sz="2800" u="sng" dirty="0">
                <a:solidFill>
                  <a:srgbClr val="0098A3"/>
                </a:solidFill>
              </a:rPr>
              <a:t>Exercice</a:t>
            </a:r>
          </a:p>
        </p:txBody>
      </p:sp>
      <p:pic>
        <p:nvPicPr>
          <p:cNvPr id="2050" name="Picture 2" descr="Image">
            <a:extLst>
              <a:ext uri="{FF2B5EF4-FFF2-40B4-BE49-F238E27FC236}">
                <a16:creationId xmlns:a16="http://schemas.microsoft.com/office/drawing/2014/main" id="{7672DA1B-08E7-4E7F-9215-8CA1E2CE18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256" y="1556792"/>
            <a:ext cx="6588224" cy="494116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B8BD4D51-8E09-4D19-91A3-9FF9A58B7EC0}"/>
              </a:ext>
            </a:extLst>
          </p:cNvPr>
          <p:cNvSpPr txBox="1"/>
          <p:nvPr/>
        </p:nvSpPr>
        <p:spPr>
          <a:xfrm>
            <a:off x="0" y="6619503"/>
            <a:ext cx="8460432" cy="230832"/>
          </a:xfrm>
          <a:prstGeom prst="rect">
            <a:avLst/>
          </a:prstGeom>
          <a:noFill/>
        </p:spPr>
        <p:txBody>
          <a:bodyPr wrap="square" rtlCol="0">
            <a:spAutoFit/>
          </a:bodyPr>
          <a:lstStyle/>
          <a:p>
            <a:r>
              <a:rPr lang="fr-FR" sz="900" dirty="0"/>
              <a:t>source : https://twitter.com/MainatJM/status/914402135734996993</a:t>
            </a:r>
          </a:p>
        </p:txBody>
      </p:sp>
      <p:sp>
        <p:nvSpPr>
          <p:cNvPr id="8" name="Titre 3">
            <a:extLst>
              <a:ext uri="{FF2B5EF4-FFF2-40B4-BE49-F238E27FC236}">
                <a16:creationId xmlns:a16="http://schemas.microsoft.com/office/drawing/2014/main" id="{B18BE0FA-B885-4923-93D8-598428D3D92B}"/>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spTree>
    <p:extLst>
      <p:ext uri="{BB962C8B-B14F-4D97-AF65-F5344CB8AC3E}">
        <p14:creationId xmlns:p14="http://schemas.microsoft.com/office/powerpoint/2010/main" val="247712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6828" y="1772816"/>
            <a:ext cx="8229600" cy="4381947"/>
          </a:xfrm>
        </p:spPr>
        <p:txBody>
          <a:bodyPr>
            <a:normAutofit/>
          </a:bodyPr>
          <a:lstStyle/>
          <a:p>
            <a:pPr marL="0" indent="0" algn="ctr">
              <a:buNone/>
            </a:pPr>
            <a:r>
              <a:rPr lang="fr-FR" sz="2400" dirty="0"/>
              <a:t>« La police espagnole attaque des électeurs catalans »</a:t>
            </a:r>
          </a:p>
        </p:txBody>
      </p:sp>
      <p:pic>
        <p:nvPicPr>
          <p:cNvPr id="2" name="Image 1">
            <a:extLst>
              <a:ext uri="{FF2B5EF4-FFF2-40B4-BE49-F238E27FC236}">
                <a16:creationId xmlns:a16="http://schemas.microsoft.com/office/drawing/2014/main" id="{7102F6FD-68D3-41E2-AAFF-B71CC90F3534}"/>
              </a:ext>
            </a:extLst>
          </p:cNvPr>
          <p:cNvPicPr>
            <a:picLocks noChangeAspect="1"/>
          </p:cNvPicPr>
          <p:nvPr/>
        </p:nvPicPr>
        <p:blipFill>
          <a:blip r:embed="rId3"/>
          <a:stretch>
            <a:fillRect/>
          </a:stretch>
        </p:blipFill>
        <p:spPr>
          <a:xfrm>
            <a:off x="456828" y="2469767"/>
            <a:ext cx="4188290" cy="4091338"/>
          </a:xfrm>
          <a:prstGeom prst="rect">
            <a:avLst/>
          </a:prstGeom>
        </p:spPr>
      </p:pic>
      <p:sp>
        <p:nvSpPr>
          <p:cNvPr id="7" name="ZoneTexte 6">
            <a:extLst>
              <a:ext uri="{FF2B5EF4-FFF2-40B4-BE49-F238E27FC236}">
                <a16:creationId xmlns:a16="http://schemas.microsoft.com/office/drawing/2014/main" id="{F36425F9-0EE8-4B9B-AFB4-C7EAD407FA9B}"/>
              </a:ext>
            </a:extLst>
          </p:cNvPr>
          <p:cNvSpPr txBox="1"/>
          <p:nvPr/>
        </p:nvSpPr>
        <p:spPr>
          <a:xfrm>
            <a:off x="5004048" y="6619502"/>
            <a:ext cx="3456384" cy="238497"/>
          </a:xfrm>
          <a:prstGeom prst="rect">
            <a:avLst/>
          </a:prstGeom>
          <a:noFill/>
        </p:spPr>
        <p:txBody>
          <a:bodyPr wrap="square" rtlCol="0">
            <a:spAutoFit/>
          </a:bodyPr>
          <a:lstStyle/>
          <a:p>
            <a:r>
              <a:rPr lang="fr-FR" sz="900" dirty="0"/>
              <a:t>source : https://twitter.com/MainatJM/status/914402135734996993</a:t>
            </a:r>
          </a:p>
        </p:txBody>
      </p:sp>
      <p:pic>
        <p:nvPicPr>
          <p:cNvPr id="8" name="Image 7">
            <a:extLst>
              <a:ext uri="{FF2B5EF4-FFF2-40B4-BE49-F238E27FC236}">
                <a16:creationId xmlns:a16="http://schemas.microsoft.com/office/drawing/2014/main" id="{A782A06D-C701-4413-AF47-7E01E24604B2}"/>
              </a:ext>
            </a:extLst>
          </p:cNvPr>
          <p:cNvPicPr>
            <a:picLocks noChangeAspect="1"/>
          </p:cNvPicPr>
          <p:nvPr/>
        </p:nvPicPr>
        <p:blipFill>
          <a:blip r:embed="rId4"/>
          <a:stretch>
            <a:fillRect/>
          </a:stretch>
        </p:blipFill>
        <p:spPr>
          <a:xfrm>
            <a:off x="4950540" y="2579625"/>
            <a:ext cx="3501496" cy="3871621"/>
          </a:xfrm>
          <a:prstGeom prst="rect">
            <a:avLst/>
          </a:prstGeom>
        </p:spPr>
      </p:pic>
      <p:sp>
        <p:nvSpPr>
          <p:cNvPr id="10" name="Titre 3">
            <a:extLst>
              <a:ext uri="{FF2B5EF4-FFF2-40B4-BE49-F238E27FC236}">
                <a16:creationId xmlns:a16="http://schemas.microsoft.com/office/drawing/2014/main" id="{F264864A-299A-423E-B1CF-376D60C3DF1D}"/>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spTree>
    <p:extLst>
      <p:ext uri="{BB962C8B-B14F-4D97-AF65-F5344CB8AC3E}">
        <p14:creationId xmlns:p14="http://schemas.microsoft.com/office/powerpoint/2010/main" val="402433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6828" y="1772816"/>
            <a:ext cx="8229600" cy="4381947"/>
          </a:xfrm>
        </p:spPr>
        <p:txBody>
          <a:bodyPr>
            <a:normAutofit/>
          </a:bodyPr>
          <a:lstStyle/>
          <a:p>
            <a:pPr marL="0" indent="0" algn="ctr">
              <a:buNone/>
            </a:pPr>
            <a:r>
              <a:rPr lang="fr-FR" sz="2400" dirty="0"/>
              <a:t>« La police espagnole attaque des électeurs catalans »</a:t>
            </a:r>
          </a:p>
        </p:txBody>
      </p:sp>
      <p:sp>
        <p:nvSpPr>
          <p:cNvPr id="6" name="ZoneTexte 5">
            <a:extLst>
              <a:ext uri="{FF2B5EF4-FFF2-40B4-BE49-F238E27FC236}">
                <a16:creationId xmlns:a16="http://schemas.microsoft.com/office/drawing/2014/main" id="{7CBF79FE-67CE-4237-9AA8-0D831F5AA122}"/>
              </a:ext>
            </a:extLst>
          </p:cNvPr>
          <p:cNvSpPr txBox="1"/>
          <p:nvPr/>
        </p:nvSpPr>
        <p:spPr>
          <a:xfrm>
            <a:off x="0" y="6619503"/>
            <a:ext cx="8460432" cy="230832"/>
          </a:xfrm>
          <a:prstGeom prst="rect">
            <a:avLst/>
          </a:prstGeom>
          <a:noFill/>
        </p:spPr>
        <p:txBody>
          <a:bodyPr wrap="square" rtlCol="0">
            <a:spAutoFit/>
          </a:bodyPr>
          <a:lstStyle/>
          <a:p>
            <a:r>
              <a:rPr lang="fr-FR" sz="900" dirty="0"/>
              <a:t>source : https://www.lemonde.fr/les-decodeurs/article/2017/10/02/violences-policieres-en-catalogne-attention-aux-images-trompeuses_5194905_4355770.html</a:t>
            </a:r>
          </a:p>
        </p:txBody>
      </p:sp>
      <p:pic>
        <p:nvPicPr>
          <p:cNvPr id="7" name="Image 6">
            <a:extLst>
              <a:ext uri="{FF2B5EF4-FFF2-40B4-BE49-F238E27FC236}">
                <a16:creationId xmlns:a16="http://schemas.microsoft.com/office/drawing/2014/main" id="{9AB122AC-1917-4DF3-87A1-D192A8E010D4}"/>
              </a:ext>
            </a:extLst>
          </p:cNvPr>
          <p:cNvPicPr>
            <a:picLocks noChangeAspect="1"/>
          </p:cNvPicPr>
          <p:nvPr/>
        </p:nvPicPr>
        <p:blipFill>
          <a:blip r:embed="rId3"/>
          <a:stretch>
            <a:fillRect/>
          </a:stretch>
        </p:blipFill>
        <p:spPr>
          <a:xfrm>
            <a:off x="106288" y="2627326"/>
            <a:ext cx="4352925" cy="1571625"/>
          </a:xfrm>
          <a:prstGeom prst="rect">
            <a:avLst/>
          </a:prstGeom>
        </p:spPr>
      </p:pic>
      <p:pic>
        <p:nvPicPr>
          <p:cNvPr id="8" name="Image 7">
            <a:extLst>
              <a:ext uri="{FF2B5EF4-FFF2-40B4-BE49-F238E27FC236}">
                <a16:creationId xmlns:a16="http://schemas.microsoft.com/office/drawing/2014/main" id="{4CFB6B08-ED44-4B65-AD29-3E09C3B3650D}"/>
              </a:ext>
            </a:extLst>
          </p:cNvPr>
          <p:cNvPicPr>
            <a:picLocks noChangeAspect="1"/>
          </p:cNvPicPr>
          <p:nvPr/>
        </p:nvPicPr>
        <p:blipFill rotWithShape="1">
          <a:blip r:embed="rId4"/>
          <a:srcRect r="4702"/>
          <a:stretch/>
        </p:blipFill>
        <p:spPr>
          <a:xfrm>
            <a:off x="4787280" y="2620989"/>
            <a:ext cx="4284415" cy="1171575"/>
          </a:xfrm>
          <a:prstGeom prst="rect">
            <a:avLst/>
          </a:prstGeom>
        </p:spPr>
      </p:pic>
      <p:sp>
        <p:nvSpPr>
          <p:cNvPr id="9" name="ZoneTexte 8">
            <a:extLst>
              <a:ext uri="{FF2B5EF4-FFF2-40B4-BE49-F238E27FC236}">
                <a16:creationId xmlns:a16="http://schemas.microsoft.com/office/drawing/2014/main" id="{293BF030-90DD-4785-85FC-7E337A31C49D}"/>
              </a:ext>
            </a:extLst>
          </p:cNvPr>
          <p:cNvSpPr txBox="1"/>
          <p:nvPr/>
        </p:nvSpPr>
        <p:spPr>
          <a:xfrm>
            <a:off x="1505794" y="4353023"/>
            <a:ext cx="2736304" cy="923330"/>
          </a:xfrm>
          <a:prstGeom prst="rect">
            <a:avLst/>
          </a:prstGeom>
          <a:noFill/>
        </p:spPr>
        <p:txBody>
          <a:bodyPr wrap="square" rtlCol="0">
            <a:spAutoFit/>
          </a:bodyPr>
          <a:lstStyle/>
          <a:p>
            <a:pPr algn="r"/>
            <a:r>
              <a:rPr lang="fr-FR" dirty="0"/>
              <a:t>date modifiée</a:t>
            </a:r>
          </a:p>
          <a:p>
            <a:pPr algn="r"/>
            <a:r>
              <a:rPr lang="fr-FR" dirty="0"/>
              <a:t>(photo prise 5 ans plus tôt, dans un autre contexte)</a:t>
            </a:r>
          </a:p>
        </p:txBody>
      </p:sp>
      <p:sp>
        <p:nvSpPr>
          <p:cNvPr id="10" name="ZoneTexte 9">
            <a:extLst>
              <a:ext uri="{FF2B5EF4-FFF2-40B4-BE49-F238E27FC236}">
                <a16:creationId xmlns:a16="http://schemas.microsoft.com/office/drawing/2014/main" id="{514D6BF5-3F07-438B-8C0B-C13C7F0163F8}"/>
              </a:ext>
            </a:extLst>
          </p:cNvPr>
          <p:cNvSpPr txBox="1"/>
          <p:nvPr/>
        </p:nvSpPr>
        <p:spPr>
          <a:xfrm>
            <a:off x="4901158" y="4353023"/>
            <a:ext cx="4229595" cy="923330"/>
          </a:xfrm>
          <a:prstGeom prst="rect">
            <a:avLst/>
          </a:prstGeom>
          <a:noFill/>
        </p:spPr>
        <p:txBody>
          <a:bodyPr wrap="square" rtlCol="0">
            <a:spAutoFit/>
          </a:bodyPr>
          <a:lstStyle/>
          <a:p>
            <a:r>
              <a:rPr lang="fr-FR" dirty="0"/>
              <a:t>photo retouchée</a:t>
            </a:r>
          </a:p>
          <a:p>
            <a:r>
              <a:rPr lang="fr-FR" dirty="0"/>
              <a:t>(ajout d’une motivation politique, distorsion des causes originales)</a:t>
            </a:r>
          </a:p>
        </p:txBody>
      </p:sp>
      <p:sp>
        <p:nvSpPr>
          <p:cNvPr id="11" name="ZoneTexte 10">
            <a:extLst>
              <a:ext uri="{FF2B5EF4-FFF2-40B4-BE49-F238E27FC236}">
                <a16:creationId xmlns:a16="http://schemas.microsoft.com/office/drawing/2014/main" id="{F8DD8BF1-649B-48F8-85A9-8AA99D3CDCCC}"/>
              </a:ext>
            </a:extLst>
          </p:cNvPr>
          <p:cNvSpPr txBox="1"/>
          <p:nvPr/>
        </p:nvSpPr>
        <p:spPr>
          <a:xfrm>
            <a:off x="-12972" y="5579982"/>
            <a:ext cx="9124552" cy="646331"/>
          </a:xfrm>
          <a:prstGeom prst="rect">
            <a:avLst/>
          </a:prstGeom>
          <a:noFill/>
        </p:spPr>
        <p:txBody>
          <a:bodyPr wrap="square" rtlCol="0">
            <a:spAutoFit/>
          </a:bodyPr>
          <a:lstStyle/>
          <a:p>
            <a:pPr algn="ctr"/>
            <a:r>
              <a:rPr lang="fr-FR" dirty="0"/>
              <a:t>= </a:t>
            </a:r>
          </a:p>
          <a:p>
            <a:pPr algn="ctr"/>
            <a:r>
              <a:rPr lang="fr-FR" dirty="0"/>
              <a:t>une </a:t>
            </a:r>
            <a:r>
              <a:rPr lang="fr-FR" i="1" dirty="0"/>
              <a:t>fake news</a:t>
            </a:r>
            <a:r>
              <a:rPr lang="fr-FR" dirty="0"/>
              <a:t>, construite à partir d’un événement vrai</a:t>
            </a:r>
          </a:p>
        </p:txBody>
      </p:sp>
      <p:sp>
        <p:nvSpPr>
          <p:cNvPr id="12" name="ZoneTexte 11">
            <a:extLst>
              <a:ext uri="{FF2B5EF4-FFF2-40B4-BE49-F238E27FC236}">
                <a16:creationId xmlns:a16="http://schemas.microsoft.com/office/drawing/2014/main" id="{6D3F2FA8-CC9B-4A56-8988-8AA2A788C9F0}"/>
              </a:ext>
            </a:extLst>
          </p:cNvPr>
          <p:cNvSpPr txBox="1"/>
          <p:nvPr/>
        </p:nvSpPr>
        <p:spPr>
          <a:xfrm>
            <a:off x="4416760" y="4557033"/>
            <a:ext cx="309736" cy="369332"/>
          </a:xfrm>
          <a:prstGeom prst="rect">
            <a:avLst/>
          </a:prstGeom>
          <a:noFill/>
        </p:spPr>
        <p:txBody>
          <a:bodyPr wrap="square" rtlCol="0">
            <a:spAutoFit/>
          </a:bodyPr>
          <a:lstStyle/>
          <a:p>
            <a:pPr algn="ctr"/>
            <a:r>
              <a:rPr lang="fr-FR" dirty="0"/>
              <a:t>+</a:t>
            </a:r>
          </a:p>
        </p:txBody>
      </p:sp>
      <p:sp>
        <p:nvSpPr>
          <p:cNvPr id="14" name="Titre 3">
            <a:extLst>
              <a:ext uri="{FF2B5EF4-FFF2-40B4-BE49-F238E27FC236}">
                <a16:creationId xmlns:a16="http://schemas.microsoft.com/office/drawing/2014/main" id="{F518C801-384A-4AC6-9B8A-220094EA0479}"/>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spTree>
    <p:extLst>
      <p:ext uri="{BB962C8B-B14F-4D97-AF65-F5344CB8AC3E}">
        <p14:creationId xmlns:p14="http://schemas.microsoft.com/office/powerpoint/2010/main" val="128295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147193F-4F40-4240-AEDB-C1B8E93C5D9E}"/>
              </a:ext>
            </a:extLst>
          </p:cNvPr>
          <p:cNvSpPr txBox="1"/>
          <p:nvPr/>
        </p:nvSpPr>
        <p:spPr>
          <a:xfrm>
            <a:off x="539552" y="2132856"/>
            <a:ext cx="7776864" cy="2304256"/>
          </a:xfrm>
          <a:prstGeom prst="rect">
            <a:avLst/>
          </a:prstGeom>
          <a:noFill/>
        </p:spPr>
        <p:txBody>
          <a:bodyPr wrap="square" rtlCol="0">
            <a:spAutoFit/>
          </a:bodyPr>
          <a:lstStyle/>
          <a:p>
            <a:endParaRPr lang="fr-FR" dirty="0"/>
          </a:p>
        </p:txBody>
      </p:sp>
      <p:sp>
        <p:nvSpPr>
          <p:cNvPr id="10" name="Titre 3">
            <a:extLst>
              <a:ext uri="{FF2B5EF4-FFF2-40B4-BE49-F238E27FC236}">
                <a16:creationId xmlns:a16="http://schemas.microsoft.com/office/drawing/2014/main" id="{AC751F87-434F-40DE-8968-85A26E96B6BA}"/>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4" name="Image 3">
            <a:extLst>
              <a:ext uri="{FF2B5EF4-FFF2-40B4-BE49-F238E27FC236}">
                <a16:creationId xmlns:a16="http://schemas.microsoft.com/office/drawing/2014/main" id="{D83E38DC-6718-4970-9A8B-31218B7CAAAA}"/>
              </a:ext>
            </a:extLst>
          </p:cNvPr>
          <p:cNvPicPr>
            <a:picLocks noChangeAspect="1"/>
          </p:cNvPicPr>
          <p:nvPr/>
        </p:nvPicPr>
        <p:blipFill rotWithShape="1">
          <a:blip r:embed="rId3"/>
          <a:srcRect l="1795" t="1457" b="1622"/>
          <a:stretch/>
        </p:blipFill>
        <p:spPr>
          <a:xfrm>
            <a:off x="1564692" y="1430304"/>
            <a:ext cx="6014615" cy="5400601"/>
          </a:xfrm>
          <a:prstGeom prst="rect">
            <a:avLst/>
          </a:prstGeom>
        </p:spPr>
      </p:pic>
    </p:spTree>
    <p:extLst>
      <p:ext uri="{BB962C8B-B14F-4D97-AF65-F5344CB8AC3E}">
        <p14:creationId xmlns:p14="http://schemas.microsoft.com/office/powerpoint/2010/main" val="1968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46341" y="5334190"/>
            <a:ext cx="8229600" cy="1497078"/>
          </a:xfrm>
        </p:spPr>
        <p:txBody>
          <a:bodyPr>
            <a:noAutofit/>
          </a:bodyPr>
          <a:lstStyle/>
          <a:p>
            <a:pPr marL="0" indent="0">
              <a:buNone/>
            </a:pPr>
            <a:r>
              <a:rPr lang="fr-FR" sz="2800" dirty="0"/>
              <a:t>OU </a:t>
            </a:r>
            <a:r>
              <a:rPr lang="fr-FR" sz="2800" b="1" dirty="0">
                <a:solidFill>
                  <a:srgbClr val="0098A3"/>
                </a:solidFill>
                <a:hlinkClick r:id="rId3">
                  <a:extLst>
                    <a:ext uri="{A12FA001-AC4F-418D-AE19-62706E023703}">
                      <ahyp:hlinkClr xmlns:ahyp="http://schemas.microsoft.com/office/drawing/2018/hyperlinkcolor" val="tx"/>
                    </a:ext>
                  </a:extLst>
                </a:hlinkClick>
              </a:rPr>
              <a:t>www.wooclap.com/DRFFQL</a:t>
            </a:r>
            <a:endParaRPr lang="fr-FR" sz="2800" b="1" dirty="0">
              <a:solidFill>
                <a:srgbClr val="0098A3"/>
              </a:solidFill>
            </a:endParaRPr>
          </a:p>
          <a:p>
            <a:pPr marL="0" indent="0">
              <a:buNone/>
            </a:pPr>
            <a:endParaRPr lang="fr-FR" sz="2000" dirty="0"/>
          </a:p>
          <a:p>
            <a:pPr marL="0" indent="0">
              <a:buNone/>
            </a:pPr>
            <a:r>
              <a:rPr lang="fr-FR" sz="2800" dirty="0"/>
              <a:t>OU envoyer </a:t>
            </a:r>
            <a:r>
              <a:rPr lang="fr-FR" sz="2800" b="1" dirty="0"/>
              <a:t>@DRFFQL</a:t>
            </a:r>
            <a:r>
              <a:rPr lang="fr-FR" sz="2800" dirty="0"/>
              <a:t> au </a:t>
            </a:r>
            <a:r>
              <a:rPr lang="fr-FR" sz="2800" b="1" dirty="0"/>
              <a:t>06 44 60 96 62</a:t>
            </a:r>
            <a:endParaRPr lang="fr-FR" sz="2800" dirty="0"/>
          </a:p>
        </p:txBody>
      </p:sp>
      <p:pic>
        <p:nvPicPr>
          <p:cNvPr id="5" name="Image 4">
            <a:extLst>
              <a:ext uri="{FF2B5EF4-FFF2-40B4-BE49-F238E27FC236}">
                <a16:creationId xmlns:a16="http://schemas.microsoft.com/office/drawing/2014/main" id="{79B23D2E-5426-4F6A-8119-0ED59D16C73C}"/>
              </a:ext>
            </a:extLst>
          </p:cNvPr>
          <p:cNvPicPr>
            <a:picLocks noChangeAspect="1"/>
          </p:cNvPicPr>
          <p:nvPr/>
        </p:nvPicPr>
        <p:blipFill>
          <a:blip r:embed="rId4"/>
          <a:stretch>
            <a:fillRect/>
          </a:stretch>
        </p:blipFill>
        <p:spPr>
          <a:xfrm>
            <a:off x="446341" y="2577019"/>
            <a:ext cx="2462915" cy="2517111"/>
          </a:xfrm>
          <a:prstGeom prst="rect">
            <a:avLst/>
          </a:prstGeom>
        </p:spPr>
      </p:pic>
      <p:sp>
        <p:nvSpPr>
          <p:cNvPr id="6" name="Espace réservé du contenu 2">
            <a:extLst>
              <a:ext uri="{FF2B5EF4-FFF2-40B4-BE49-F238E27FC236}">
                <a16:creationId xmlns:a16="http://schemas.microsoft.com/office/drawing/2014/main" id="{019809A1-1605-4BFF-8BB5-CD4CEF3F850C}"/>
              </a:ext>
            </a:extLst>
          </p:cNvPr>
          <p:cNvSpPr txBox="1">
            <a:spLocks/>
          </p:cNvSpPr>
          <p:nvPr/>
        </p:nvSpPr>
        <p:spPr>
          <a:xfrm>
            <a:off x="446341" y="2040484"/>
            <a:ext cx="6624736"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800" dirty="0"/>
              <a:t>Exercices 5-9 sur </a:t>
            </a:r>
            <a:r>
              <a:rPr lang="fr-FR" sz="2800" u="sng" dirty="0">
                <a:solidFill>
                  <a:srgbClr val="0098A3"/>
                </a:solidFill>
              </a:rPr>
              <a:t>Wooclap</a:t>
            </a:r>
            <a:r>
              <a:rPr lang="fr-FR" sz="2800" dirty="0"/>
              <a:t> :</a:t>
            </a:r>
          </a:p>
        </p:txBody>
      </p:sp>
      <p:sp>
        <p:nvSpPr>
          <p:cNvPr id="7" name="Titre 3">
            <a:extLst>
              <a:ext uri="{FF2B5EF4-FFF2-40B4-BE49-F238E27FC236}">
                <a16:creationId xmlns:a16="http://schemas.microsoft.com/office/drawing/2014/main" id="{B69FBD60-EB7B-418B-89A5-722188246FE5}"/>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sp>
        <p:nvSpPr>
          <p:cNvPr id="2" name="ZoneTexte 1">
            <a:extLst>
              <a:ext uri="{FF2B5EF4-FFF2-40B4-BE49-F238E27FC236}">
                <a16:creationId xmlns:a16="http://schemas.microsoft.com/office/drawing/2014/main" id="{0CEEE4DE-A737-4965-ACB5-2F7732CBC7C2}"/>
              </a:ext>
            </a:extLst>
          </p:cNvPr>
          <p:cNvSpPr txBox="1"/>
          <p:nvPr/>
        </p:nvSpPr>
        <p:spPr>
          <a:xfrm>
            <a:off x="457200" y="1412776"/>
            <a:ext cx="7571184" cy="523220"/>
          </a:xfrm>
          <a:prstGeom prst="rect">
            <a:avLst/>
          </a:prstGeom>
          <a:noFill/>
        </p:spPr>
        <p:txBody>
          <a:bodyPr wrap="square" rtlCol="0">
            <a:spAutoFit/>
          </a:bodyPr>
          <a:lstStyle/>
          <a:p>
            <a:r>
              <a:rPr lang="fr-FR" sz="2800" b="1" i="1" dirty="0"/>
              <a:t>Fake news </a:t>
            </a:r>
            <a:r>
              <a:rPr lang="fr-FR" sz="2800" b="1" dirty="0"/>
              <a:t>ou sensationnalisme ?</a:t>
            </a:r>
          </a:p>
        </p:txBody>
      </p:sp>
    </p:spTree>
    <p:extLst>
      <p:ext uri="{BB962C8B-B14F-4D97-AF65-F5344CB8AC3E}">
        <p14:creationId xmlns:p14="http://schemas.microsoft.com/office/powerpoint/2010/main" val="243385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6828" y="1772816"/>
            <a:ext cx="8229600" cy="1728191"/>
          </a:xfrm>
        </p:spPr>
        <p:txBody>
          <a:bodyPr>
            <a:noAutofit/>
          </a:bodyPr>
          <a:lstStyle/>
          <a:p>
            <a:pPr marL="0" indent="0" algn="ctr" fontAlgn="base">
              <a:buNone/>
            </a:pPr>
            <a:r>
              <a:rPr lang="fr-FR" sz="3600" dirty="0"/>
              <a:t>Jean-Michel Blanquer : </a:t>
            </a:r>
          </a:p>
          <a:p>
            <a:pPr marL="0" indent="0" algn="ctr" fontAlgn="base">
              <a:buNone/>
            </a:pPr>
            <a:r>
              <a:rPr lang="fr-FR" sz="3600" dirty="0"/>
              <a:t>« L’allocation rentrée scolaire sert à alimenter des comptes </a:t>
            </a:r>
            <a:r>
              <a:rPr lang="fr-FR" sz="3600" i="1" dirty="0"/>
              <a:t>offshore </a:t>
            </a:r>
            <a:r>
              <a:rPr lang="fr-FR" sz="3600" dirty="0"/>
              <a:t>»</a:t>
            </a:r>
          </a:p>
        </p:txBody>
      </p:sp>
      <p:sp>
        <p:nvSpPr>
          <p:cNvPr id="6" name="ZoneTexte 5">
            <a:extLst>
              <a:ext uri="{FF2B5EF4-FFF2-40B4-BE49-F238E27FC236}">
                <a16:creationId xmlns:a16="http://schemas.microsoft.com/office/drawing/2014/main" id="{7CBF79FE-67CE-4237-9AA8-0D831F5AA122}"/>
              </a:ext>
            </a:extLst>
          </p:cNvPr>
          <p:cNvSpPr txBox="1"/>
          <p:nvPr/>
        </p:nvSpPr>
        <p:spPr>
          <a:xfrm>
            <a:off x="0" y="6627168"/>
            <a:ext cx="8460432" cy="230832"/>
          </a:xfrm>
          <a:prstGeom prst="rect">
            <a:avLst/>
          </a:prstGeom>
          <a:noFill/>
        </p:spPr>
        <p:txBody>
          <a:bodyPr wrap="square" rtlCol="0">
            <a:spAutoFit/>
          </a:bodyPr>
          <a:lstStyle/>
          <a:p>
            <a:r>
              <a:rPr lang="fr-FR" sz="900" dirty="0"/>
              <a:t>source : https://www.legorafi.fr/2021/09/01/jean-michel-blanquer-affirme-que-lallocation-rentree-scolaire-sert-a-alimenter-des-comptes-offshores/</a:t>
            </a:r>
          </a:p>
        </p:txBody>
      </p:sp>
      <p:sp>
        <p:nvSpPr>
          <p:cNvPr id="14" name="Titre 3">
            <a:extLst>
              <a:ext uri="{FF2B5EF4-FFF2-40B4-BE49-F238E27FC236}">
                <a16:creationId xmlns:a16="http://schemas.microsoft.com/office/drawing/2014/main" id="{F518C801-384A-4AC6-9B8A-220094EA0479}"/>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7" name="Image 6">
            <a:extLst>
              <a:ext uri="{FF2B5EF4-FFF2-40B4-BE49-F238E27FC236}">
                <a16:creationId xmlns:a16="http://schemas.microsoft.com/office/drawing/2014/main" id="{008E6736-D16E-4ABC-BCEC-144E30E3D137}"/>
              </a:ext>
            </a:extLst>
          </p:cNvPr>
          <p:cNvPicPr>
            <a:picLocks noChangeAspect="1"/>
          </p:cNvPicPr>
          <p:nvPr/>
        </p:nvPicPr>
        <p:blipFill>
          <a:blip r:embed="rId3"/>
          <a:stretch>
            <a:fillRect/>
          </a:stretch>
        </p:blipFill>
        <p:spPr>
          <a:xfrm>
            <a:off x="2627784" y="4149080"/>
            <a:ext cx="2966346" cy="1650677"/>
          </a:xfrm>
          <a:prstGeom prst="rect">
            <a:avLst/>
          </a:prstGeom>
        </p:spPr>
      </p:pic>
    </p:spTree>
    <p:extLst>
      <p:ext uri="{BB962C8B-B14F-4D97-AF65-F5344CB8AC3E}">
        <p14:creationId xmlns:p14="http://schemas.microsoft.com/office/powerpoint/2010/main" val="149280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6828" y="1700808"/>
            <a:ext cx="8229600" cy="2235869"/>
          </a:xfrm>
        </p:spPr>
        <p:txBody>
          <a:bodyPr>
            <a:noAutofit/>
          </a:bodyPr>
          <a:lstStyle/>
          <a:p>
            <a:pPr marL="0" indent="0" algn="ctr" fontAlgn="base">
              <a:buNone/>
            </a:pPr>
            <a:r>
              <a:rPr lang="fr-FR" sz="3300" dirty="0"/>
              <a:t>Gérald Darmanin :</a:t>
            </a:r>
          </a:p>
          <a:p>
            <a:pPr marL="0" indent="0" algn="ctr" fontAlgn="base">
              <a:buNone/>
            </a:pPr>
            <a:r>
              <a:rPr lang="fr-FR" sz="3300" dirty="0"/>
              <a:t>« Félicitations à la gendarmerie nationale qui reçoit pour la 6e année consécutive le 1er prix de la relation client dans la catégorie service public »</a:t>
            </a:r>
          </a:p>
        </p:txBody>
      </p:sp>
      <p:sp>
        <p:nvSpPr>
          <p:cNvPr id="6" name="ZoneTexte 5">
            <a:extLst>
              <a:ext uri="{FF2B5EF4-FFF2-40B4-BE49-F238E27FC236}">
                <a16:creationId xmlns:a16="http://schemas.microsoft.com/office/drawing/2014/main" id="{7CBF79FE-67CE-4237-9AA8-0D831F5AA122}"/>
              </a:ext>
            </a:extLst>
          </p:cNvPr>
          <p:cNvSpPr txBox="1"/>
          <p:nvPr/>
        </p:nvSpPr>
        <p:spPr>
          <a:xfrm>
            <a:off x="0" y="6350169"/>
            <a:ext cx="8460432" cy="507831"/>
          </a:xfrm>
          <a:prstGeom prst="rect">
            <a:avLst/>
          </a:prstGeom>
          <a:noFill/>
        </p:spPr>
        <p:txBody>
          <a:bodyPr wrap="square" rtlCol="0">
            <a:spAutoFit/>
          </a:bodyPr>
          <a:lstStyle/>
          <a:p>
            <a:r>
              <a:rPr lang="fr-FR" sz="900" dirty="0"/>
              <a:t>source : </a:t>
            </a:r>
            <a:r>
              <a:rPr lang="fr-FR" sz="900" cap="small" dirty="0"/>
              <a:t>Lordon</a:t>
            </a:r>
            <a:r>
              <a:rPr lang="fr-FR" sz="900" dirty="0"/>
              <a:t> Frédéric. Critique de la raison </a:t>
            </a:r>
            <a:r>
              <a:rPr lang="fr-FR" sz="900" dirty="0" err="1"/>
              <a:t>gorafique</a:t>
            </a:r>
            <a:r>
              <a:rPr lang="fr-FR" sz="900" dirty="0"/>
              <a:t>. In : </a:t>
            </a:r>
            <a:r>
              <a:rPr lang="fr-FR" sz="900" i="1" dirty="0"/>
              <a:t>Le Monde diplomatique</a:t>
            </a:r>
            <a:r>
              <a:rPr lang="fr-FR" sz="900" dirty="0"/>
              <a:t> [en ligne]. 7 avril 2021. [Consulté le 17/01/2022]. Disponible https://blog.mondediplo.net/critique-de-la-raison-gorafique</a:t>
            </a:r>
          </a:p>
          <a:p>
            <a:r>
              <a:rPr lang="fr-FR" sz="900" dirty="0"/>
              <a:t>source : https://twitter.com/gdarmanin/status/1371867581016072194?s=11</a:t>
            </a:r>
          </a:p>
        </p:txBody>
      </p:sp>
      <p:sp>
        <p:nvSpPr>
          <p:cNvPr id="14" name="Titre 3">
            <a:extLst>
              <a:ext uri="{FF2B5EF4-FFF2-40B4-BE49-F238E27FC236}">
                <a16:creationId xmlns:a16="http://schemas.microsoft.com/office/drawing/2014/main" id="{F518C801-384A-4AC6-9B8A-220094EA0479}"/>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5" name="Image 4">
            <a:extLst>
              <a:ext uri="{FF2B5EF4-FFF2-40B4-BE49-F238E27FC236}">
                <a16:creationId xmlns:a16="http://schemas.microsoft.com/office/drawing/2014/main" id="{C22697B1-B44C-41D3-A0A7-3903F088775B}"/>
              </a:ext>
            </a:extLst>
          </p:cNvPr>
          <p:cNvPicPr>
            <a:picLocks noChangeAspect="1"/>
          </p:cNvPicPr>
          <p:nvPr/>
        </p:nvPicPr>
        <p:blipFill rotWithShape="1">
          <a:blip r:embed="rId3"/>
          <a:srcRect t="7289"/>
          <a:stretch/>
        </p:blipFill>
        <p:spPr>
          <a:xfrm>
            <a:off x="2771800" y="4617625"/>
            <a:ext cx="2983062" cy="1691695"/>
          </a:xfrm>
          <a:prstGeom prst="rect">
            <a:avLst/>
          </a:prstGeom>
        </p:spPr>
      </p:pic>
    </p:spTree>
    <p:extLst>
      <p:ext uri="{BB962C8B-B14F-4D97-AF65-F5344CB8AC3E}">
        <p14:creationId xmlns:p14="http://schemas.microsoft.com/office/powerpoint/2010/main" val="22271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ABA2AB-80A5-40C9-903B-7AE95217AC4F}"/>
              </a:ext>
            </a:extLst>
          </p:cNvPr>
          <p:cNvPicPr>
            <a:picLocks noChangeAspect="1"/>
          </p:cNvPicPr>
          <p:nvPr/>
        </p:nvPicPr>
        <p:blipFill>
          <a:blip r:embed="rId3"/>
          <a:stretch>
            <a:fillRect/>
          </a:stretch>
        </p:blipFill>
        <p:spPr>
          <a:xfrm>
            <a:off x="7092280" y="6453336"/>
            <a:ext cx="1224136" cy="388226"/>
          </a:xfrm>
          <a:prstGeom prst="rect">
            <a:avLst/>
          </a:prstGeom>
        </p:spPr>
      </p:pic>
      <p:sp>
        <p:nvSpPr>
          <p:cNvPr id="5" name="Titre 3">
            <a:extLst>
              <a:ext uri="{FF2B5EF4-FFF2-40B4-BE49-F238E27FC236}">
                <a16:creationId xmlns:a16="http://schemas.microsoft.com/office/drawing/2014/main" id="{13389998-978B-4B99-AAFC-3F8C4014B124}"/>
              </a:ext>
            </a:extLst>
          </p:cNvPr>
          <p:cNvSpPr txBox="1">
            <a:spLocks/>
          </p:cNvSpPr>
          <p:nvPr/>
        </p:nvSpPr>
        <p:spPr>
          <a:xfrm>
            <a:off x="683568" y="548680"/>
            <a:ext cx="8229600"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Plan de la formation</a:t>
            </a:r>
          </a:p>
        </p:txBody>
      </p:sp>
      <p:sp>
        <p:nvSpPr>
          <p:cNvPr id="9" name="Rectangle : coins arrondis 8">
            <a:extLst>
              <a:ext uri="{FF2B5EF4-FFF2-40B4-BE49-F238E27FC236}">
                <a16:creationId xmlns:a16="http://schemas.microsoft.com/office/drawing/2014/main" id="{3561B17E-509C-4F8E-A45D-F78B867C17E5}"/>
              </a:ext>
            </a:extLst>
          </p:cNvPr>
          <p:cNvSpPr/>
          <p:nvPr/>
        </p:nvSpPr>
        <p:spPr>
          <a:xfrm>
            <a:off x="398250" y="2242963"/>
            <a:ext cx="8332669"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430E6CB3-1841-4934-ADD9-2F83CAB1EC99}"/>
              </a:ext>
            </a:extLst>
          </p:cNvPr>
          <p:cNvSpPr/>
          <p:nvPr/>
        </p:nvSpPr>
        <p:spPr>
          <a:xfrm>
            <a:off x="398250" y="3182140"/>
            <a:ext cx="8304589"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4233B99F-5C12-4E6B-BF95-139286BDE3F2}"/>
              </a:ext>
            </a:extLst>
          </p:cNvPr>
          <p:cNvSpPr/>
          <p:nvPr/>
        </p:nvSpPr>
        <p:spPr>
          <a:xfrm>
            <a:off x="398251" y="4084860"/>
            <a:ext cx="8299160"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E80E99E7-94A7-4DB6-B949-8B8C89B06DFD}"/>
              </a:ext>
            </a:extLst>
          </p:cNvPr>
          <p:cNvSpPr txBox="1"/>
          <p:nvPr/>
        </p:nvSpPr>
        <p:spPr>
          <a:xfrm>
            <a:off x="446589" y="3284984"/>
            <a:ext cx="8250821" cy="461665"/>
          </a:xfrm>
          <a:prstGeom prst="rect">
            <a:avLst/>
          </a:prstGeom>
          <a:noFill/>
        </p:spPr>
        <p:txBody>
          <a:bodyPr wrap="square" rtlCol="0">
            <a:spAutoFit/>
          </a:bodyPr>
          <a:lstStyle/>
          <a:p>
            <a:r>
              <a:rPr lang="fr-FR" sz="2400" dirty="0"/>
              <a:t>2. </a:t>
            </a:r>
            <a:r>
              <a:rPr lang="fr-FR" sz="2400" i="1" dirty="0">
                <a:solidFill>
                  <a:srgbClr val="000000"/>
                </a:solidFill>
              </a:rPr>
              <a:t>Fake news</a:t>
            </a:r>
            <a:r>
              <a:rPr lang="fr-FR" sz="2400" dirty="0">
                <a:solidFill>
                  <a:srgbClr val="000000"/>
                </a:solidFill>
              </a:rPr>
              <a:t>, intox, </a:t>
            </a:r>
            <a:r>
              <a:rPr lang="fr-FR" sz="2400" i="1" dirty="0">
                <a:solidFill>
                  <a:srgbClr val="000000"/>
                </a:solidFill>
              </a:rPr>
              <a:t>alternative facts</a:t>
            </a:r>
            <a:r>
              <a:rPr lang="fr-FR" sz="2400" dirty="0">
                <a:solidFill>
                  <a:srgbClr val="000000"/>
                </a:solidFill>
              </a:rPr>
              <a:t>… : de quoi parle-t-on ?</a:t>
            </a:r>
            <a:r>
              <a:rPr lang="fr-FR" sz="2400" dirty="0"/>
              <a:t> </a:t>
            </a:r>
          </a:p>
        </p:txBody>
      </p:sp>
      <p:sp>
        <p:nvSpPr>
          <p:cNvPr id="16" name="ZoneTexte 15">
            <a:extLst>
              <a:ext uri="{FF2B5EF4-FFF2-40B4-BE49-F238E27FC236}">
                <a16:creationId xmlns:a16="http://schemas.microsoft.com/office/drawing/2014/main" id="{F96C32D7-995A-4BF5-9C22-F721910AD501}"/>
              </a:ext>
            </a:extLst>
          </p:cNvPr>
          <p:cNvSpPr txBox="1"/>
          <p:nvPr/>
        </p:nvSpPr>
        <p:spPr>
          <a:xfrm>
            <a:off x="418510" y="2352601"/>
            <a:ext cx="8278900" cy="461665"/>
          </a:xfrm>
          <a:prstGeom prst="rect">
            <a:avLst/>
          </a:prstGeom>
          <a:noFill/>
        </p:spPr>
        <p:txBody>
          <a:bodyPr wrap="square" rtlCol="0">
            <a:spAutoFit/>
          </a:bodyPr>
          <a:lstStyle/>
          <a:p>
            <a:r>
              <a:rPr lang="fr-FR" sz="2400" dirty="0"/>
              <a:t>1. </a:t>
            </a:r>
            <a:r>
              <a:rPr lang="fr-FR" sz="2400" dirty="0">
                <a:solidFill>
                  <a:srgbClr val="000000"/>
                </a:solidFill>
              </a:rPr>
              <a:t>Un phénomène de désinformation amplifié depuis le Web 2.0</a:t>
            </a:r>
            <a:endParaRPr lang="fr-FR" sz="2400" dirty="0"/>
          </a:p>
        </p:txBody>
      </p:sp>
      <p:sp>
        <p:nvSpPr>
          <p:cNvPr id="19" name="ZoneTexte 18">
            <a:extLst>
              <a:ext uri="{FF2B5EF4-FFF2-40B4-BE49-F238E27FC236}">
                <a16:creationId xmlns:a16="http://schemas.microsoft.com/office/drawing/2014/main" id="{155227FB-F8C1-4D0A-8775-05C19F04EBA3}"/>
              </a:ext>
            </a:extLst>
          </p:cNvPr>
          <p:cNvSpPr txBox="1"/>
          <p:nvPr/>
        </p:nvSpPr>
        <p:spPr>
          <a:xfrm>
            <a:off x="452019" y="4209503"/>
            <a:ext cx="7632848" cy="461665"/>
          </a:xfrm>
          <a:prstGeom prst="rect">
            <a:avLst/>
          </a:prstGeom>
          <a:noFill/>
        </p:spPr>
        <p:txBody>
          <a:bodyPr wrap="square" rtlCol="0">
            <a:spAutoFit/>
          </a:bodyPr>
          <a:lstStyle/>
          <a:p>
            <a:r>
              <a:rPr lang="fr-FR" sz="2400" dirty="0"/>
              <a:t>3. </a:t>
            </a:r>
            <a:r>
              <a:rPr lang="fr-FR" sz="2400" dirty="0">
                <a:solidFill>
                  <a:srgbClr val="000000"/>
                </a:solidFill>
              </a:rPr>
              <a:t>Que (ne pas) faire face à la désinformation ?</a:t>
            </a:r>
            <a:endParaRPr lang="fr-FR" sz="2400" dirty="0"/>
          </a:p>
        </p:txBody>
      </p:sp>
    </p:spTree>
    <p:extLst>
      <p:ext uri="{BB962C8B-B14F-4D97-AF65-F5344CB8AC3E}">
        <p14:creationId xmlns:p14="http://schemas.microsoft.com/office/powerpoint/2010/main" val="328931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p:bldP spid="16"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6828" y="1964327"/>
            <a:ext cx="8229600" cy="2016223"/>
          </a:xfrm>
        </p:spPr>
        <p:txBody>
          <a:bodyPr>
            <a:normAutofit/>
          </a:bodyPr>
          <a:lstStyle/>
          <a:p>
            <a:pPr marL="0" indent="0" algn="ctr" fontAlgn="base">
              <a:buNone/>
            </a:pPr>
            <a:r>
              <a:rPr lang="fr-FR" sz="3600" dirty="0"/>
              <a:t>Valérie Pécresse : </a:t>
            </a:r>
          </a:p>
          <a:p>
            <a:pPr marL="0" indent="0" algn="ctr" fontAlgn="base">
              <a:buNone/>
            </a:pPr>
            <a:r>
              <a:rPr lang="fr-FR" sz="3600" dirty="0"/>
              <a:t>« La France, c’est le foie gras »</a:t>
            </a:r>
          </a:p>
        </p:txBody>
      </p:sp>
      <p:sp>
        <p:nvSpPr>
          <p:cNvPr id="6" name="ZoneTexte 5">
            <a:extLst>
              <a:ext uri="{FF2B5EF4-FFF2-40B4-BE49-F238E27FC236}">
                <a16:creationId xmlns:a16="http://schemas.microsoft.com/office/drawing/2014/main" id="{7CBF79FE-67CE-4237-9AA8-0D831F5AA122}"/>
              </a:ext>
            </a:extLst>
          </p:cNvPr>
          <p:cNvSpPr txBox="1"/>
          <p:nvPr/>
        </p:nvSpPr>
        <p:spPr>
          <a:xfrm>
            <a:off x="0" y="6627168"/>
            <a:ext cx="8460432" cy="230832"/>
          </a:xfrm>
          <a:prstGeom prst="rect">
            <a:avLst/>
          </a:prstGeom>
          <a:noFill/>
        </p:spPr>
        <p:txBody>
          <a:bodyPr wrap="square" rtlCol="0">
            <a:spAutoFit/>
          </a:bodyPr>
          <a:lstStyle/>
          <a:p>
            <a:r>
              <a:rPr lang="fr-FR" sz="900" dirty="0"/>
              <a:t>source : https://www.huffingtonpost.fr/entry/valerie-pecresse-raillee-apres-ses-propos-sur-le-foie-gras_fr_61b71014e4b068effeccb181</a:t>
            </a:r>
          </a:p>
        </p:txBody>
      </p:sp>
      <p:sp>
        <p:nvSpPr>
          <p:cNvPr id="14" name="Titre 3">
            <a:extLst>
              <a:ext uri="{FF2B5EF4-FFF2-40B4-BE49-F238E27FC236}">
                <a16:creationId xmlns:a16="http://schemas.microsoft.com/office/drawing/2014/main" id="{F518C801-384A-4AC6-9B8A-220094EA0479}"/>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5" name="Image 4">
            <a:extLst>
              <a:ext uri="{FF2B5EF4-FFF2-40B4-BE49-F238E27FC236}">
                <a16:creationId xmlns:a16="http://schemas.microsoft.com/office/drawing/2014/main" id="{C22697B1-B44C-41D3-A0A7-3903F088775B}"/>
              </a:ext>
            </a:extLst>
          </p:cNvPr>
          <p:cNvPicPr>
            <a:picLocks noChangeAspect="1"/>
          </p:cNvPicPr>
          <p:nvPr/>
        </p:nvPicPr>
        <p:blipFill>
          <a:blip r:embed="rId3"/>
          <a:stretch>
            <a:fillRect/>
          </a:stretch>
        </p:blipFill>
        <p:spPr>
          <a:xfrm>
            <a:off x="2738685" y="4077072"/>
            <a:ext cx="2983062" cy="1824712"/>
          </a:xfrm>
          <a:prstGeom prst="rect">
            <a:avLst/>
          </a:prstGeom>
        </p:spPr>
      </p:pic>
    </p:spTree>
    <p:extLst>
      <p:ext uri="{BB962C8B-B14F-4D97-AF65-F5344CB8AC3E}">
        <p14:creationId xmlns:p14="http://schemas.microsoft.com/office/powerpoint/2010/main" val="138456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6828" y="1772817"/>
            <a:ext cx="8229600" cy="1368152"/>
          </a:xfrm>
        </p:spPr>
        <p:txBody>
          <a:bodyPr>
            <a:noAutofit/>
          </a:bodyPr>
          <a:lstStyle/>
          <a:p>
            <a:pPr marL="0" indent="0" algn="ctr" fontAlgn="base">
              <a:buNone/>
            </a:pPr>
            <a:r>
              <a:rPr lang="fr-FR" sz="3600" dirty="0"/>
              <a:t>Muriel Pénicaud</a:t>
            </a:r>
          </a:p>
          <a:p>
            <a:pPr marL="0" indent="0" algn="ctr" fontAlgn="base">
              <a:buNone/>
            </a:pPr>
            <a:r>
              <a:rPr lang="fr-FR" sz="3600" dirty="0"/>
              <a:t>appelle les employeurs à « ouvrir leurs chakras pour mieux embaucher »</a:t>
            </a:r>
          </a:p>
        </p:txBody>
      </p:sp>
      <p:sp>
        <p:nvSpPr>
          <p:cNvPr id="14" name="Titre 3">
            <a:extLst>
              <a:ext uri="{FF2B5EF4-FFF2-40B4-BE49-F238E27FC236}">
                <a16:creationId xmlns:a16="http://schemas.microsoft.com/office/drawing/2014/main" id="{F518C801-384A-4AC6-9B8A-220094EA0479}"/>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5" name="Image 4">
            <a:extLst>
              <a:ext uri="{FF2B5EF4-FFF2-40B4-BE49-F238E27FC236}">
                <a16:creationId xmlns:a16="http://schemas.microsoft.com/office/drawing/2014/main" id="{C22697B1-B44C-41D3-A0A7-3903F088775B}"/>
              </a:ext>
            </a:extLst>
          </p:cNvPr>
          <p:cNvPicPr>
            <a:picLocks noChangeAspect="1"/>
          </p:cNvPicPr>
          <p:nvPr/>
        </p:nvPicPr>
        <p:blipFill>
          <a:blip r:embed="rId3"/>
          <a:stretch>
            <a:fillRect/>
          </a:stretch>
        </p:blipFill>
        <p:spPr>
          <a:xfrm>
            <a:off x="2627784" y="4077072"/>
            <a:ext cx="2983062" cy="1824712"/>
          </a:xfrm>
          <a:prstGeom prst="rect">
            <a:avLst/>
          </a:prstGeom>
        </p:spPr>
      </p:pic>
      <p:sp>
        <p:nvSpPr>
          <p:cNvPr id="8" name="ZoneTexte 7">
            <a:extLst>
              <a:ext uri="{FF2B5EF4-FFF2-40B4-BE49-F238E27FC236}">
                <a16:creationId xmlns:a16="http://schemas.microsoft.com/office/drawing/2014/main" id="{50CC767D-F4EA-4F41-B86E-196222B8557D}"/>
              </a:ext>
            </a:extLst>
          </p:cNvPr>
          <p:cNvSpPr txBox="1"/>
          <p:nvPr/>
        </p:nvSpPr>
        <p:spPr>
          <a:xfrm>
            <a:off x="0" y="6350169"/>
            <a:ext cx="8460432" cy="507831"/>
          </a:xfrm>
          <a:prstGeom prst="rect">
            <a:avLst/>
          </a:prstGeom>
          <a:noFill/>
        </p:spPr>
        <p:txBody>
          <a:bodyPr wrap="square" rtlCol="0">
            <a:spAutoFit/>
          </a:bodyPr>
          <a:lstStyle/>
          <a:p>
            <a:r>
              <a:rPr lang="fr-FR" sz="900" dirty="0"/>
              <a:t>source : </a:t>
            </a:r>
            <a:r>
              <a:rPr lang="fr-FR" sz="900" cap="small" dirty="0"/>
              <a:t>Lordon</a:t>
            </a:r>
            <a:r>
              <a:rPr lang="fr-FR" sz="900" dirty="0"/>
              <a:t> Frédéric. Critique de la raison </a:t>
            </a:r>
            <a:r>
              <a:rPr lang="fr-FR" sz="900" dirty="0" err="1"/>
              <a:t>gorafique</a:t>
            </a:r>
            <a:r>
              <a:rPr lang="fr-FR" sz="900" dirty="0"/>
              <a:t>. In : </a:t>
            </a:r>
            <a:r>
              <a:rPr lang="fr-FR" sz="900" i="1" dirty="0"/>
              <a:t>Le Monde diplomatique</a:t>
            </a:r>
            <a:r>
              <a:rPr lang="fr-FR" sz="900" dirty="0"/>
              <a:t> [en ligne]. 7 avril 2021. [Consulté le 17/01/2022]. Disponible https://blog.mondediplo.net/critique-de-la-raison-gorafique</a:t>
            </a:r>
          </a:p>
          <a:p>
            <a:r>
              <a:rPr lang="fr-FR" sz="900" dirty="0"/>
              <a:t>source : https://francais.rt.com/economie/67865-10000-chomeurs-plus-muriel-penicaud-employeurs-ouvrir-chakras</a:t>
            </a:r>
          </a:p>
        </p:txBody>
      </p:sp>
    </p:spTree>
    <p:extLst>
      <p:ext uri="{BB962C8B-B14F-4D97-AF65-F5344CB8AC3E}">
        <p14:creationId xmlns:p14="http://schemas.microsoft.com/office/powerpoint/2010/main" val="218727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6828" y="1772817"/>
            <a:ext cx="8229600" cy="1650676"/>
          </a:xfrm>
        </p:spPr>
        <p:txBody>
          <a:bodyPr>
            <a:noAutofit/>
          </a:bodyPr>
          <a:lstStyle/>
          <a:p>
            <a:pPr marL="0" indent="0" algn="ctr" fontAlgn="base">
              <a:buNone/>
            </a:pPr>
            <a:r>
              <a:rPr lang="fr-FR" sz="3300" dirty="0"/>
              <a:t>Stanislas </a:t>
            </a:r>
            <a:r>
              <a:rPr lang="fr-FR" sz="3300" dirty="0" err="1"/>
              <a:t>Guérini</a:t>
            </a:r>
            <a:r>
              <a:rPr lang="fr-FR" sz="3300" dirty="0"/>
              <a:t> défend le préfet de police à propos de l’évacuation de migrants à Paris : </a:t>
            </a:r>
          </a:p>
          <a:p>
            <a:pPr marL="0" indent="0" algn="ctr" fontAlgn="base">
              <a:buNone/>
            </a:pPr>
            <a:r>
              <a:rPr lang="fr-FR" sz="3300" dirty="0"/>
              <a:t>« rien ne dit qu’il a donné l’ordre de faire des croches-pattes »</a:t>
            </a:r>
          </a:p>
        </p:txBody>
      </p:sp>
      <p:sp>
        <p:nvSpPr>
          <p:cNvPr id="14" name="Titre 3">
            <a:extLst>
              <a:ext uri="{FF2B5EF4-FFF2-40B4-BE49-F238E27FC236}">
                <a16:creationId xmlns:a16="http://schemas.microsoft.com/office/drawing/2014/main" id="{F518C801-384A-4AC6-9B8A-220094EA0479}"/>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i="1" dirty="0">
                <a:solidFill>
                  <a:srgbClr val="990033"/>
                </a:solidFill>
              </a:rPr>
              <a:t>Fake news</a:t>
            </a:r>
            <a:r>
              <a:rPr lang="fr-FR" sz="2800" dirty="0">
                <a:solidFill>
                  <a:srgbClr val="990033"/>
                </a:solidFill>
              </a:rPr>
              <a:t>, intox, </a:t>
            </a:r>
            <a:r>
              <a:rPr lang="fr-FR" sz="2800" i="1" dirty="0">
                <a:solidFill>
                  <a:srgbClr val="990033"/>
                </a:solidFill>
              </a:rPr>
              <a:t>alternative facts</a:t>
            </a:r>
            <a:r>
              <a:rPr lang="fr-FR" sz="2800" dirty="0">
                <a:solidFill>
                  <a:srgbClr val="990033"/>
                </a:solidFill>
              </a:rPr>
              <a:t> :</a:t>
            </a:r>
          </a:p>
          <a:p>
            <a:pPr algn="r"/>
            <a:r>
              <a:rPr lang="fr-FR" sz="2800" dirty="0">
                <a:solidFill>
                  <a:srgbClr val="990033"/>
                </a:solidFill>
              </a:rPr>
              <a:t>de quoi parle-t-on ?</a:t>
            </a:r>
          </a:p>
        </p:txBody>
      </p:sp>
      <p:pic>
        <p:nvPicPr>
          <p:cNvPr id="5" name="Image 4">
            <a:extLst>
              <a:ext uri="{FF2B5EF4-FFF2-40B4-BE49-F238E27FC236}">
                <a16:creationId xmlns:a16="http://schemas.microsoft.com/office/drawing/2014/main" id="{C22697B1-B44C-41D3-A0A7-3903F088775B}"/>
              </a:ext>
            </a:extLst>
          </p:cNvPr>
          <p:cNvPicPr>
            <a:picLocks noChangeAspect="1"/>
          </p:cNvPicPr>
          <p:nvPr/>
        </p:nvPicPr>
        <p:blipFill>
          <a:blip r:embed="rId3"/>
          <a:stretch>
            <a:fillRect/>
          </a:stretch>
        </p:blipFill>
        <p:spPr>
          <a:xfrm>
            <a:off x="2627784" y="4317949"/>
            <a:ext cx="2983062" cy="1824712"/>
          </a:xfrm>
          <a:prstGeom prst="rect">
            <a:avLst/>
          </a:prstGeom>
        </p:spPr>
      </p:pic>
      <p:sp>
        <p:nvSpPr>
          <p:cNvPr id="8" name="ZoneTexte 7">
            <a:extLst>
              <a:ext uri="{FF2B5EF4-FFF2-40B4-BE49-F238E27FC236}">
                <a16:creationId xmlns:a16="http://schemas.microsoft.com/office/drawing/2014/main" id="{50CC767D-F4EA-4F41-B86E-196222B8557D}"/>
              </a:ext>
            </a:extLst>
          </p:cNvPr>
          <p:cNvSpPr txBox="1"/>
          <p:nvPr/>
        </p:nvSpPr>
        <p:spPr>
          <a:xfrm>
            <a:off x="0" y="6124654"/>
            <a:ext cx="8460432" cy="369332"/>
          </a:xfrm>
          <a:prstGeom prst="rect">
            <a:avLst/>
          </a:prstGeom>
          <a:noFill/>
        </p:spPr>
        <p:txBody>
          <a:bodyPr wrap="square" rtlCol="0">
            <a:spAutoFit/>
          </a:bodyPr>
          <a:lstStyle/>
          <a:p>
            <a:r>
              <a:rPr lang="fr-FR" sz="900" dirty="0"/>
              <a:t>source : </a:t>
            </a:r>
            <a:r>
              <a:rPr lang="fr-FR" sz="900" cap="small" dirty="0"/>
              <a:t>Lordon</a:t>
            </a:r>
            <a:r>
              <a:rPr lang="fr-FR" sz="900" dirty="0"/>
              <a:t> Frédéric. Critique de la raison </a:t>
            </a:r>
            <a:r>
              <a:rPr lang="fr-FR" sz="900" dirty="0" err="1"/>
              <a:t>gorafique</a:t>
            </a:r>
            <a:r>
              <a:rPr lang="fr-FR" sz="900" dirty="0"/>
              <a:t>. In : </a:t>
            </a:r>
            <a:r>
              <a:rPr lang="fr-FR" sz="900" i="1" dirty="0"/>
              <a:t>Le Monde diplomatique</a:t>
            </a:r>
            <a:r>
              <a:rPr lang="fr-FR" sz="900" dirty="0"/>
              <a:t> [en ligne]. 7 avril 2021. [Consulté le 17/01/2022]. Disponible https://blog.mondediplo.net/critique-de-la-raison-gorafique</a:t>
            </a:r>
          </a:p>
        </p:txBody>
      </p:sp>
      <p:sp>
        <p:nvSpPr>
          <p:cNvPr id="9" name="ZoneTexte 8">
            <a:extLst>
              <a:ext uri="{FF2B5EF4-FFF2-40B4-BE49-F238E27FC236}">
                <a16:creationId xmlns:a16="http://schemas.microsoft.com/office/drawing/2014/main" id="{6A0BDBE4-66CA-41D8-8198-F5359A73A48C}"/>
              </a:ext>
            </a:extLst>
          </p:cNvPr>
          <p:cNvSpPr txBox="1"/>
          <p:nvPr/>
        </p:nvSpPr>
        <p:spPr>
          <a:xfrm>
            <a:off x="0" y="6488668"/>
            <a:ext cx="8460432" cy="369332"/>
          </a:xfrm>
          <a:prstGeom prst="rect">
            <a:avLst/>
          </a:prstGeom>
          <a:noFill/>
        </p:spPr>
        <p:txBody>
          <a:bodyPr wrap="square" rtlCol="0">
            <a:spAutoFit/>
          </a:bodyPr>
          <a:lstStyle/>
          <a:p>
            <a:r>
              <a:rPr lang="fr-FR" sz="900" dirty="0"/>
              <a:t>source : https://twitter.com/franceinfo/status/1331532076026187779 et https://www.francetvinfo.fr/monde/europe/migrants/video-evacuation-de-migrants-a-paris-stanislas-guerini-defend-le-prefet-de-police-rien-ne-dit-qu-il-a-donne-l-ordre-de-faire-des-croche-pattes_4194863.html</a:t>
            </a:r>
          </a:p>
        </p:txBody>
      </p:sp>
    </p:spTree>
    <p:extLst>
      <p:ext uri="{BB962C8B-B14F-4D97-AF65-F5344CB8AC3E}">
        <p14:creationId xmlns:p14="http://schemas.microsoft.com/office/powerpoint/2010/main" val="320040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2279425-C3A7-44DA-BA13-4B3178ECEBB1}"/>
              </a:ext>
            </a:extLst>
          </p:cNvPr>
          <p:cNvSpPr>
            <a:spLocks noGrp="1"/>
          </p:cNvSpPr>
          <p:nvPr>
            <p:ph type="title"/>
          </p:nvPr>
        </p:nvSpPr>
        <p:spPr>
          <a:xfrm>
            <a:off x="611560" y="2564904"/>
            <a:ext cx="7920880" cy="1362075"/>
          </a:xfrm>
        </p:spPr>
        <p:txBody>
          <a:bodyPr>
            <a:normAutofit fontScale="90000"/>
          </a:bodyPr>
          <a:lstStyle/>
          <a:p>
            <a:pPr algn="ctr"/>
            <a:r>
              <a:rPr lang="fr-FR" cap="small" dirty="0">
                <a:solidFill>
                  <a:srgbClr val="990033"/>
                </a:solidFill>
              </a:rPr>
              <a:t>Que (ne pas) faire</a:t>
            </a:r>
            <a:br>
              <a:rPr lang="fr-FR" cap="small" dirty="0">
                <a:solidFill>
                  <a:srgbClr val="990033"/>
                </a:solidFill>
              </a:rPr>
            </a:br>
            <a:r>
              <a:rPr lang="fr-FR" cap="small" dirty="0">
                <a:solidFill>
                  <a:srgbClr val="990033"/>
                </a:solidFill>
              </a:rPr>
              <a:t>face à la désinformation ?</a:t>
            </a:r>
          </a:p>
        </p:txBody>
      </p:sp>
      <p:pic>
        <p:nvPicPr>
          <p:cNvPr id="3" name="Image 2">
            <a:extLst>
              <a:ext uri="{FF2B5EF4-FFF2-40B4-BE49-F238E27FC236}">
                <a16:creationId xmlns:a16="http://schemas.microsoft.com/office/drawing/2014/main" id="{9E34692E-04E8-4C6D-9DCA-B3E96227E734}"/>
              </a:ext>
            </a:extLst>
          </p:cNvPr>
          <p:cNvPicPr>
            <a:picLocks noChangeAspect="1"/>
          </p:cNvPicPr>
          <p:nvPr/>
        </p:nvPicPr>
        <p:blipFill>
          <a:blip r:embed="rId3"/>
          <a:stretch>
            <a:fillRect/>
          </a:stretch>
        </p:blipFill>
        <p:spPr>
          <a:xfrm>
            <a:off x="7092280" y="6453336"/>
            <a:ext cx="1224136" cy="388226"/>
          </a:xfrm>
          <a:prstGeom prst="rect">
            <a:avLst/>
          </a:prstGeom>
        </p:spPr>
      </p:pic>
    </p:spTree>
    <p:extLst>
      <p:ext uri="{BB962C8B-B14F-4D97-AF65-F5344CB8AC3E}">
        <p14:creationId xmlns:p14="http://schemas.microsoft.com/office/powerpoint/2010/main" val="77439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sp>
        <p:nvSpPr>
          <p:cNvPr id="6" name="Rectangle : coins arrondis 5">
            <a:extLst>
              <a:ext uri="{FF2B5EF4-FFF2-40B4-BE49-F238E27FC236}">
                <a16:creationId xmlns:a16="http://schemas.microsoft.com/office/drawing/2014/main" id="{3A5B3989-83F4-4D65-9042-FA9E9287D08F}"/>
              </a:ext>
            </a:extLst>
          </p:cNvPr>
          <p:cNvSpPr/>
          <p:nvPr/>
        </p:nvSpPr>
        <p:spPr>
          <a:xfrm>
            <a:off x="309031" y="2343746"/>
            <a:ext cx="8064896" cy="9412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B08E09A9-A7E8-44C7-9244-E43034592AA1}"/>
              </a:ext>
            </a:extLst>
          </p:cNvPr>
          <p:cNvSpPr txBox="1"/>
          <p:nvPr/>
        </p:nvSpPr>
        <p:spPr>
          <a:xfrm>
            <a:off x="309031" y="2429644"/>
            <a:ext cx="8157592"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loi organique et loi ordinaire sur la lutte contre la manipulation de l’information en période électorale (2018)</a:t>
            </a:r>
          </a:p>
        </p:txBody>
      </p:sp>
      <p:sp>
        <p:nvSpPr>
          <p:cNvPr id="11" name="ZoneTexte 10">
            <a:extLst>
              <a:ext uri="{FF2B5EF4-FFF2-40B4-BE49-F238E27FC236}">
                <a16:creationId xmlns:a16="http://schemas.microsoft.com/office/drawing/2014/main" id="{C948990E-DBA4-4EA0-8AF0-F401A65ACD42}"/>
              </a:ext>
            </a:extLst>
          </p:cNvPr>
          <p:cNvSpPr txBox="1"/>
          <p:nvPr/>
        </p:nvSpPr>
        <p:spPr>
          <a:xfrm>
            <a:off x="0" y="1412776"/>
            <a:ext cx="9144000" cy="523220"/>
          </a:xfrm>
          <a:prstGeom prst="rect">
            <a:avLst/>
          </a:prstGeom>
          <a:noFill/>
        </p:spPr>
        <p:txBody>
          <a:bodyPr wrap="square" rtlCol="0">
            <a:spAutoFit/>
          </a:bodyPr>
          <a:lstStyle/>
          <a:p>
            <a:pPr algn="ctr"/>
            <a:r>
              <a:rPr lang="fr-FR" sz="2800" b="1" dirty="0"/>
              <a:t>Une régulation ?</a:t>
            </a:r>
          </a:p>
        </p:txBody>
      </p:sp>
      <p:sp>
        <p:nvSpPr>
          <p:cNvPr id="17" name="Rectangle : coins arrondis 16">
            <a:extLst>
              <a:ext uri="{FF2B5EF4-FFF2-40B4-BE49-F238E27FC236}">
                <a16:creationId xmlns:a16="http://schemas.microsoft.com/office/drawing/2014/main" id="{1585497D-78F7-4C58-997F-39D9472863E2}"/>
              </a:ext>
            </a:extLst>
          </p:cNvPr>
          <p:cNvSpPr/>
          <p:nvPr/>
        </p:nvSpPr>
        <p:spPr>
          <a:xfrm>
            <a:off x="328754" y="3621703"/>
            <a:ext cx="8064896" cy="6713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AE250767-6CF5-4A78-BAEE-ECB0A0446714}"/>
              </a:ext>
            </a:extLst>
          </p:cNvPr>
          <p:cNvSpPr txBox="1"/>
          <p:nvPr/>
        </p:nvSpPr>
        <p:spPr>
          <a:xfrm>
            <a:off x="328754" y="3707600"/>
            <a:ext cx="815759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une auto-régulation des plateformes ?</a:t>
            </a:r>
          </a:p>
        </p:txBody>
      </p:sp>
      <p:pic>
        <p:nvPicPr>
          <p:cNvPr id="22" name="Image 21" descr="Une image contenant texte&#10;&#10;Description générée automatiquement">
            <a:extLst>
              <a:ext uri="{FF2B5EF4-FFF2-40B4-BE49-F238E27FC236}">
                <a16:creationId xmlns:a16="http://schemas.microsoft.com/office/drawing/2014/main" id="{08F13F6E-B696-4C95-AFAC-CF82167D37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61" b="13333"/>
          <a:stretch/>
        </p:blipFill>
        <p:spPr>
          <a:xfrm>
            <a:off x="2366962" y="5242442"/>
            <a:ext cx="3347864" cy="822260"/>
          </a:xfrm>
          <a:prstGeom prst="rect">
            <a:avLst/>
          </a:prstGeom>
        </p:spPr>
      </p:pic>
      <p:pic>
        <p:nvPicPr>
          <p:cNvPr id="23" name="Image 22">
            <a:extLst>
              <a:ext uri="{FF2B5EF4-FFF2-40B4-BE49-F238E27FC236}">
                <a16:creationId xmlns:a16="http://schemas.microsoft.com/office/drawing/2014/main" id="{4349D8F7-84D9-4B92-9F64-B0A754A7CCD8}"/>
              </a:ext>
            </a:extLst>
          </p:cNvPr>
          <p:cNvPicPr>
            <a:picLocks noChangeAspect="1"/>
          </p:cNvPicPr>
          <p:nvPr/>
        </p:nvPicPr>
        <p:blipFill rotWithShape="1">
          <a:blip r:embed="rId4"/>
          <a:srcRect t="28974" b="19065"/>
          <a:stretch/>
        </p:blipFill>
        <p:spPr>
          <a:xfrm>
            <a:off x="2366962" y="4564850"/>
            <a:ext cx="4410075" cy="405839"/>
          </a:xfrm>
          <a:prstGeom prst="rect">
            <a:avLst/>
          </a:prstGeom>
        </p:spPr>
      </p:pic>
      <p:pic>
        <p:nvPicPr>
          <p:cNvPr id="24" name="Image 23">
            <a:extLst>
              <a:ext uri="{FF2B5EF4-FFF2-40B4-BE49-F238E27FC236}">
                <a16:creationId xmlns:a16="http://schemas.microsoft.com/office/drawing/2014/main" id="{25AEEA42-B548-41A9-9E4E-2F8D835CE688}"/>
              </a:ext>
            </a:extLst>
          </p:cNvPr>
          <p:cNvPicPr>
            <a:picLocks noChangeAspect="1"/>
          </p:cNvPicPr>
          <p:nvPr/>
        </p:nvPicPr>
        <p:blipFill>
          <a:blip r:embed="rId5"/>
          <a:stretch>
            <a:fillRect/>
          </a:stretch>
        </p:blipFill>
        <p:spPr>
          <a:xfrm>
            <a:off x="828998" y="4564850"/>
            <a:ext cx="1381125" cy="485775"/>
          </a:xfrm>
          <a:prstGeom prst="rect">
            <a:avLst/>
          </a:prstGeom>
        </p:spPr>
      </p:pic>
      <p:pic>
        <p:nvPicPr>
          <p:cNvPr id="2054" name="Picture 6" descr="Afficher l’image source">
            <a:extLst>
              <a:ext uri="{FF2B5EF4-FFF2-40B4-BE49-F238E27FC236}">
                <a16:creationId xmlns:a16="http://schemas.microsoft.com/office/drawing/2014/main" id="{8A23F1D0-B958-42F4-804D-4B72EA0EBA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11560" y="5186061"/>
            <a:ext cx="1100805" cy="61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2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fade">
                                      <p:cBhvr>
                                        <p:cTn id="32" dur="500"/>
                                        <p:tgtEl>
                                          <p:spTgt spid="2054"/>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p:bldP spid="17" grpId="0" animBg="1"/>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p:txBody>
          <a:bodyPr>
            <a:normAutofit fontScale="92500" lnSpcReduction="20000"/>
          </a:bodyPr>
          <a:lstStyle/>
          <a:p>
            <a:pPr marL="0" indent="0" algn="ctr">
              <a:buNone/>
            </a:pPr>
            <a:r>
              <a:rPr lang="fr-FR" b="1" dirty="0"/>
              <a:t>Comment repérer les </a:t>
            </a:r>
            <a:r>
              <a:rPr lang="fr-FR" b="1" i="1" dirty="0"/>
              <a:t>fake news</a:t>
            </a:r>
            <a:r>
              <a:rPr lang="fr-FR" b="1" dirty="0"/>
              <a:t> ?</a:t>
            </a:r>
          </a:p>
          <a:p>
            <a:pPr marL="0" indent="0">
              <a:buNone/>
            </a:pPr>
            <a:endParaRPr lang="fr-FR" dirty="0"/>
          </a:p>
          <a:p>
            <a:pPr marL="0" indent="0">
              <a:buNone/>
            </a:pPr>
            <a:r>
              <a:rPr lang="fr-FR" dirty="0"/>
              <a:t>Regarder la vidéo</a:t>
            </a:r>
          </a:p>
          <a:p>
            <a:pPr marL="0" indent="0">
              <a:buNone/>
            </a:pPr>
            <a:endParaRPr lang="fr-FR" dirty="0"/>
          </a:p>
          <a:p>
            <a:pPr marL="0" indent="0">
              <a:buNone/>
            </a:pPr>
            <a:r>
              <a:rPr lang="fr-FR" dirty="0"/>
              <a:t>Noter :</a:t>
            </a:r>
          </a:p>
          <a:p>
            <a:pPr marL="514350" indent="-514350">
              <a:buAutoNum type="arabicPeriod"/>
            </a:pPr>
            <a:r>
              <a:rPr lang="fr-FR" dirty="0"/>
              <a:t>Les procédés argumentatifs (construction du discours, liens entre les idées, etc.)</a:t>
            </a:r>
          </a:p>
          <a:p>
            <a:pPr marL="514350" indent="-514350">
              <a:buAutoNum type="arabicPeriod"/>
            </a:pPr>
            <a:r>
              <a:rPr lang="fr-FR" dirty="0"/>
              <a:t>Les procédés rhétoriques (comment c’est dit, type de vocabulaire, éléments de grammaire marquants, etc.)</a:t>
            </a:r>
          </a:p>
        </p:txBody>
      </p:sp>
      <p:sp>
        <p:nvSpPr>
          <p:cNvPr id="5" name="Titre 3">
            <a:extLst>
              <a:ext uri="{FF2B5EF4-FFF2-40B4-BE49-F238E27FC236}">
                <a16:creationId xmlns:a16="http://schemas.microsoft.com/office/drawing/2014/main" id="{B875EEF1-8A2F-4A39-B13D-38B0A13040F3}"/>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pic>
        <p:nvPicPr>
          <p:cNvPr id="1028" name="Picture 4" descr="Jouer, Bouton, Youtube, Logo, Icône, Vidéo, Médias">
            <a:hlinkClick r:id="rId3"/>
            <a:extLst>
              <a:ext uri="{FF2B5EF4-FFF2-40B4-BE49-F238E27FC236}">
                <a16:creationId xmlns:a16="http://schemas.microsoft.com/office/drawing/2014/main" id="{3AFA05A7-4E99-4ED4-9182-8C0D1FB769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204864"/>
            <a:ext cx="977200" cy="97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a:extLst>
              <a:ext uri="{FF2B5EF4-FFF2-40B4-BE49-F238E27FC236}">
                <a16:creationId xmlns:a16="http://schemas.microsoft.com/office/drawing/2014/main" id="{CAF733A9-EF7D-458F-A2B6-0041C8C30F3F}"/>
              </a:ext>
            </a:extLst>
          </p:cNvPr>
          <p:cNvSpPr>
            <a:spLocks noGrp="1"/>
          </p:cNvSpPr>
          <p:nvPr>
            <p:ph idx="1"/>
          </p:nvPr>
        </p:nvSpPr>
        <p:spPr>
          <a:xfrm>
            <a:off x="457200" y="5360922"/>
            <a:ext cx="8229600" cy="1497078"/>
          </a:xfrm>
        </p:spPr>
        <p:txBody>
          <a:bodyPr>
            <a:noAutofit/>
          </a:bodyPr>
          <a:lstStyle/>
          <a:p>
            <a:pPr marL="0" indent="0">
              <a:buNone/>
            </a:pPr>
            <a:r>
              <a:rPr lang="fr-FR" sz="2800" dirty="0"/>
              <a:t>OU </a:t>
            </a:r>
            <a:r>
              <a:rPr lang="fr-FR" sz="2800" b="1" dirty="0">
                <a:solidFill>
                  <a:srgbClr val="0098A3"/>
                </a:solidFill>
                <a:hlinkClick r:id="rId3">
                  <a:extLst>
                    <a:ext uri="{A12FA001-AC4F-418D-AE19-62706E023703}">
                      <ahyp:hlinkClr xmlns:ahyp="http://schemas.microsoft.com/office/drawing/2018/hyperlinkcolor" val="tx"/>
                    </a:ext>
                  </a:extLst>
                </a:hlinkClick>
              </a:rPr>
              <a:t>www.wooclap.com/DRFFQL</a:t>
            </a:r>
            <a:endParaRPr lang="fr-FR" sz="2800" b="1" dirty="0">
              <a:solidFill>
                <a:srgbClr val="0098A3"/>
              </a:solidFill>
            </a:endParaRPr>
          </a:p>
          <a:p>
            <a:pPr marL="0" indent="0">
              <a:buNone/>
            </a:pPr>
            <a:endParaRPr lang="fr-FR" sz="2000" dirty="0"/>
          </a:p>
          <a:p>
            <a:pPr marL="0" indent="0">
              <a:buNone/>
            </a:pPr>
            <a:r>
              <a:rPr lang="fr-FR" sz="2800" dirty="0"/>
              <a:t>OU envoyer </a:t>
            </a:r>
            <a:r>
              <a:rPr lang="fr-FR" sz="2800" b="1" dirty="0"/>
              <a:t>@DRFFQL</a:t>
            </a:r>
            <a:r>
              <a:rPr lang="fr-FR" sz="2800" dirty="0"/>
              <a:t> au </a:t>
            </a:r>
            <a:r>
              <a:rPr lang="fr-FR" sz="2800" b="1" dirty="0"/>
              <a:t>06 44 60 96 62</a:t>
            </a:r>
            <a:endParaRPr lang="fr-FR" sz="2800" dirty="0"/>
          </a:p>
        </p:txBody>
      </p:sp>
      <p:pic>
        <p:nvPicPr>
          <p:cNvPr id="15" name="Image 14">
            <a:extLst>
              <a:ext uri="{FF2B5EF4-FFF2-40B4-BE49-F238E27FC236}">
                <a16:creationId xmlns:a16="http://schemas.microsoft.com/office/drawing/2014/main" id="{B8C71C89-5F43-472B-BAF8-E2E28DA6F97F}"/>
              </a:ext>
            </a:extLst>
          </p:cNvPr>
          <p:cNvPicPr>
            <a:picLocks noChangeAspect="1"/>
          </p:cNvPicPr>
          <p:nvPr/>
        </p:nvPicPr>
        <p:blipFill>
          <a:blip r:embed="rId4"/>
          <a:stretch>
            <a:fillRect/>
          </a:stretch>
        </p:blipFill>
        <p:spPr>
          <a:xfrm>
            <a:off x="457200" y="2780928"/>
            <a:ext cx="2462915" cy="2517111"/>
          </a:xfrm>
          <a:prstGeom prst="rect">
            <a:avLst/>
          </a:prstGeom>
        </p:spPr>
      </p:pic>
      <p:sp>
        <p:nvSpPr>
          <p:cNvPr id="16" name="Espace réservé du contenu 2">
            <a:extLst>
              <a:ext uri="{FF2B5EF4-FFF2-40B4-BE49-F238E27FC236}">
                <a16:creationId xmlns:a16="http://schemas.microsoft.com/office/drawing/2014/main" id="{9776EB5F-DE5A-4C8C-9AB8-2C964C488565}"/>
              </a:ext>
            </a:extLst>
          </p:cNvPr>
          <p:cNvSpPr txBox="1">
            <a:spLocks/>
          </p:cNvSpPr>
          <p:nvPr/>
        </p:nvSpPr>
        <p:spPr>
          <a:xfrm>
            <a:off x="457200" y="2274449"/>
            <a:ext cx="6624736"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800" dirty="0"/>
              <a:t>Exercices 10-11 sur </a:t>
            </a:r>
            <a:r>
              <a:rPr lang="fr-FR" sz="2800" u="sng" dirty="0">
                <a:solidFill>
                  <a:srgbClr val="0098A3"/>
                </a:solidFill>
              </a:rPr>
              <a:t>Wooclap</a:t>
            </a:r>
            <a:r>
              <a:rPr lang="fr-FR" sz="2800" dirty="0"/>
              <a:t> :</a:t>
            </a:r>
          </a:p>
        </p:txBody>
      </p:sp>
      <p:sp>
        <p:nvSpPr>
          <p:cNvPr id="18" name="ZoneTexte 17">
            <a:extLst>
              <a:ext uri="{FF2B5EF4-FFF2-40B4-BE49-F238E27FC236}">
                <a16:creationId xmlns:a16="http://schemas.microsoft.com/office/drawing/2014/main" id="{D951A887-5A1A-4892-B1BD-29D44C10135D}"/>
              </a:ext>
            </a:extLst>
          </p:cNvPr>
          <p:cNvSpPr txBox="1"/>
          <p:nvPr/>
        </p:nvSpPr>
        <p:spPr>
          <a:xfrm>
            <a:off x="457200" y="1505430"/>
            <a:ext cx="7571184" cy="523220"/>
          </a:xfrm>
          <a:prstGeom prst="rect">
            <a:avLst/>
          </a:prstGeom>
          <a:noFill/>
        </p:spPr>
        <p:txBody>
          <a:bodyPr wrap="square" rtlCol="0">
            <a:spAutoFit/>
          </a:bodyPr>
          <a:lstStyle/>
          <a:p>
            <a:r>
              <a:rPr lang="fr-FR" sz="2800" b="1" dirty="0"/>
              <a:t>Procédés argumentatifs et procédés rhétoriques</a:t>
            </a:r>
          </a:p>
        </p:txBody>
      </p:sp>
      <p:sp>
        <p:nvSpPr>
          <p:cNvPr id="7" name="Titre 3">
            <a:extLst>
              <a:ext uri="{FF2B5EF4-FFF2-40B4-BE49-F238E27FC236}">
                <a16:creationId xmlns:a16="http://schemas.microsoft.com/office/drawing/2014/main" id="{2BDF0B10-E0DB-41C3-AD61-233E61C81463}"/>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spTree>
    <p:extLst>
      <p:ext uri="{BB962C8B-B14F-4D97-AF65-F5344CB8AC3E}">
        <p14:creationId xmlns:p14="http://schemas.microsoft.com/office/powerpoint/2010/main" val="407369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6"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 coins arrondis 18">
            <a:extLst>
              <a:ext uri="{FF2B5EF4-FFF2-40B4-BE49-F238E27FC236}">
                <a16:creationId xmlns:a16="http://schemas.microsoft.com/office/drawing/2014/main" id="{95786992-F6F0-430A-A5A2-3411326F4F12}"/>
              </a:ext>
            </a:extLst>
          </p:cNvPr>
          <p:cNvSpPr/>
          <p:nvPr/>
        </p:nvSpPr>
        <p:spPr>
          <a:xfrm>
            <a:off x="343787" y="5611346"/>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FD629D6-A750-45B0-8116-3E31D8459690}"/>
              </a:ext>
            </a:extLst>
          </p:cNvPr>
          <p:cNvSpPr txBox="1"/>
          <p:nvPr/>
        </p:nvSpPr>
        <p:spPr>
          <a:xfrm>
            <a:off x="0" y="6466731"/>
            <a:ext cx="8460432" cy="369332"/>
          </a:xfrm>
          <a:prstGeom prst="rect">
            <a:avLst/>
          </a:prstGeom>
          <a:noFill/>
        </p:spPr>
        <p:txBody>
          <a:bodyPr wrap="square" rtlCol="0">
            <a:spAutoFit/>
          </a:bodyPr>
          <a:lstStyle/>
          <a:p>
            <a:r>
              <a:rPr lang="fr-FR" sz="900" dirty="0"/>
              <a:t>source : </a:t>
            </a:r>
            <a:r>
              <a:rPr lang="fr-FR" sz="900" cap="small" dirty="0"/>
              <a:t>le </a:t>
            </a:r>
            <a:r>
              <a:rPr lang="fr-FR" sz="900" cap="small" dirty="0" err="1"/>
              <a:t>Clemi</a:t>
            </a:r>
            <a:r>
              <a:rPr lang="fr-FR" sz="900" cap="small" dirty="0"/>
              <a:t> (</a:t>
            </a:r>
            <a:r>
              <a:rPr lang="fr-FR" sz="900" dirty="0"/>
              <a:t>Centre pour l’éducation aux médias et à l’information)</a:t>
            </a:r>
            <a:r>
              <a:rPr lang="fr-FR" sz="900" cap="small" dirty="0"/>
              <a:t>. </a:t>
            </a:r>
            <a:r>
              <a:rPr lang="fr-FR" sz="900" dirty="0"/>
              <a:t>«  Éducation aux médias et à l’information » [PDF]. [Consulté le 14/01/2022]. Disponible à l’adresse :  https://www.clemi.fr/fileadmin/user_upload/Publications/EMI2021/CLEMI_Brochure2021.pdf, p. 46.</a:t>
            </a:r>
            <a:endParaRPr lang="fr-FR" sz="900" dirty="0">
              <a:solidFill>
                <a:schemeClr val="accent1"/>
              </a:solidFill>
            </a:endParaRPr>
          </a:p>
        </p:txBody>
      </p:sp>
      <p:sp>
        <p:nvSpPr>
          <p:cNvPr id="6" name="Titre 3">
            <a:extLst>
              <a:ext uri="{FF2B5EF4-FFF2-40B4-BE49-F238E27FC236}">
                <a16:creationId xmlns:a16="http://schemas.microsoft.com/office/drawing/2014/main" id="{BAC4B8DE-3088-4058-98F2-B4F09D1E4348}"/>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sp>
        <p:nvSpPr>
          <p:cNvPr id="8" name="Rectangle : coins arrondis 7">
            <a:extLst>
              <a:ext uri="{FF2B5EF4-FFF2-40B4-BE49-F238E27FC236}">
                <a16:creationId xmlns:a16="http://schemas.microsoft.com/office/drawing/2014/main" id="{048C5CA0-9C9E-4CC5-A341-19A5E19DCCCD}"/>
              </a:ext>
            </a:extLst>
          </p:cNvPr>
          <p:cNvSpPr/>
          <p:nvPr/>
        </p:nvSpPr>
        <p:spPr>
          <a:xfrm>
            <a:off x="323528" y="2204864"/>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D0D037E9-DB26-44E8-9A3C-74681AD220D4}"/>
              </a:ext>
            </a:extLst>
          </p:cNvPr>
          <p:cNvSpPr/>
          <p:nvPr/>
        </p:nvSpPr>
        <p:spPr>
          <a:xfrm>
            <a:off x="325036" y="3056539"/>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D0E2CCCB-2336-4A6C-9E4F-63A7F207B8A5}"/>
              </a:ext>
            </a:extLst>
          </p:cNvPr>
          <p:cNvSpPr/>
          <p:nvPr/>
        </p:nvSpPr>
        <p:spPr>
          <a:xfrm>
            <a:off x="323528" y="3898085"/>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97204509-F4C9-43ED-AC80-26EBD655B5F9}"/>
              </a:ext>
            </a:extLst>
          </p:cNvPr>
          <p:cNvSpPr txBox="1"/>
          <p:nvPr/>
        </p:nvSpPr>
        <p:spPr>
          <a:xfrm>
            <a:off x="280719" y="4034392"/>
            <a:ext cx="8351578"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une accumulation rapide de « preuves » et d’arguments invérifiables</a:t>
            </a:r>
          </a:p>
        </p:txBody>
      </p:sp>
      <p:sp>
        <p:nvSpPr>
          <p:cNvPr id="13" name="ZoneTexte 12">
            <a:extLst>
              <a:ext uri="{FF2B5EF4-FFF2-40B4-BE49-F238E27FC236}">
                <a16:creationId xmlns:a16="http://schemas.microsoft.com/office/drawing/2014/main" id="{EF3EBFF7-7601-4F07-B73C-98BFF38FE12B}"/>
              </a:ext>
            </a:extLst>
          </p:cNvPr>
          <p:cNvSpPr txBox="1"/>
          <p:nvPr/>
        </p:nvSpPr>
        <p:spPr>
          <a:xfrm>
            <a:off x="343787" y="2314502"/>
            <a:ext cx="815759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une base reposant sur des faits authentiques</a:t>
            </a:r>
          </a:p>
        </p:txBody>
      </p:sp>
      <p:sp>
        <p:nvSpPr>
          <p:cNvPr id="15" name="ZoneTexte 14">
            <a:extLst>
              <a:ext uri="{FF2B5EF4-FFF2-40B4-BE49-F238E27FC236}">
                <a16:creationId xmlns:a16="http://schemas.microsoft.com/office/drawing/2014/main" id="{ECE92BDD-6059-4DC3-AE06-8C1195CE9640}"/>
              </a:ext>
            </a:extLst>
          </p:cNvPr>
          <p:cNvSpPr txBox="1"/>
          <p:nvPr/>
        </p:nvSpPr>
        <p:spPr>
          <a:xfrm>
            <a:off x="343273" y="5768943"/>
            <a:ext cx="7632848"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l’absence de hasard, des corrélations devenues causalités</a:t>
            </a:r>
          </a:p>
        </p:txBody>
      </p:sp>
      <p:sp>
        <p:nvSpPr>
          <p:cNvPr id="16" name="ZoneTexte 15">
            <a:extLst>
              <a:ext uri="{FF2B5EF4-FFF2-40B4-BE49-F238E27FC236}">
                <a16:creationId xmlns:a16="http://schemas.microsoft.com/office/drawing/2014/main" id="{6E1E7D9B-9B06-4428-81F6-80DBB29D727E}"/>
              </a:ext>
            </a:extLst>
          </p:cNvPr>
          <p:cNvSpPr txBox="1"/>
          <p:nvPr/>
        </p:nvSpPr>
        <p:spPr>
          <a:xfrm>
            <a:off x="0" y="1412776"/>
            <a:ext cx="9144000" cy="523220"/>
          </a:xfrm>
          <a:prstGeom prst="rect">
            <a:avLst/>
          </a:prstGeom>
          <a:noFill/>
        </p:spPr>
        <p:txBody>
          <a:bodyPr wrap="square" rtlCol="0">
            <a:spAutoFit/>
          </a:bodyPr>
          <a:lstStyle/>
          <a:p>
            <a:pPr algn="ctr"/>
            <a:r>
              <a:rPr lang="fr-FR" sz="2800" b="1" dirty="0"/>
              <a:t>Procédés argumentatifs 1/2</a:t>
            </a:r>
          </a:p>
        </p:txBody>
      </p:sp>
      <p:sp>
        <p:nvSpPr>
          <p:cNvPr id="17" name="Rectangle : coins arrondis 16">
            <a:extLst>
              <a:ext uri="{FF2B5EF4-FFF2-40B4-BE49-F238E27FC236}">
                <a16:creationId xmlns:a16="http://schemas.microsoft.com/office/drawing/2014/main" id="{37AFEB95-C546-4608-85A0-51D589CB22E8}"/>
              </a:ext>
            </a:extLst>
          </p:cNvPr>
          <p:cNvSpPr/>
          <p:nvPr/>
        </p:nvSpPr>
        <p:spPr>
          <a:xfrm>
            <a:off x="343787" y="4765052"/>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CACDC991-F03E-4A17-8F62-D0A5DF400C31}"/>
              </a:ext>
            </a:extLst>
          </p:cNvPr>
          <p:cNvSpPr txBox="1"/>
          <p:nvPr/>
        </p:nvSpPr>
        <p:spPr>
          <a:xfrm>
            <a:off x="343273" y="4881450"/>
            <a:ext cx="833183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une suite logique entre des événements difficile à comprendre</a:t>
            </a:r>
          </a:p>
        </p:txBody>
      </p:sp>
      <p:sp>
        <p:nvSpPr>
          <p:cNvPr id="21" name="ZoneTexte 20">
            <a:extLst>
              <a:ext uri="{FF2B5EF4-FFF2-40B4-BE49-F238E27FC236}">
                <a16:creationId xmlns:a16="http://schemas.microsoft.com/office/drawing/2014/main" id="{5089156B-D88D-4B4A-A6E1-7CC41E238D76}"/>
              </a:ext>
            </a:extLst>
          </p:cNvPr>
          <p:cNvSpPr txBox="1"/>
          <p:nvPr/>
        </p:nvSpPr>
        <p:spPr>
          <a:xfrm>
            <a:off x="323528" y="3012290"/>
            <a:ext cx="8456940"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des formes, chiffres, mots décelés par des calculs, arrêts sur image, superpositions</a:t>
            </a:r>
          </a:p>
        </p:txBody>
      </p:sp>
    </p:spTree>
    <p:extLst>
      <p:ext uri="{BB962C8B-B14F-4D97-AF65-F5344CB8AC3E}">
        <p14:creationId xmlns:p14="http://schemas.microsoft.com/office/powerpoint/2010/main" val="9457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8" grpId="0" animBg="1"/>
      <p:bldP spid="9" grpId="0" animBg="1"/>
      <p:bldP spid="10" grpId="0" animBg="1"/>
      <p:bldP spid="12" grpId="0"/>
      <p:bldP spid="13" grpId="0"/>
      <p:bldP spid="15" grpId="0"/>
      <p:bldP spid="16" grpId="0"/>
      <p:bldP spid="17" grpId="0" animBg="1"/>
      <p:bldP spid="18"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FD629D6-A750-45B0-8116-3E31D8459690}"/>
              </a:ext>
            </a:extLst>
          </p:cNvPr>
          <p:cNvSpPr txBox="1"/>
          <p:nvPr/>
        </p:nvSpPr>
        <p:spPr>
          <a:xfrm>
            <a:off x="0" y="6466731"/>
            <a:ext cx="8460432" cy="369332"/>
          </a:xfrm>
          <a:prstGeom prst="rect">
            <a:avLst/>
          </a:prstGeom>
          <a:noFill/>
        </p:spPr>
        <p:txBody>
          <a:bodyPr wrap="square" rtlCol="0">
            <a:spAutoFit/>
          </a:bodyPr>
          <a:lstStyle/>
          <a:p>
            <a:r>
              <a:rPr lang="fr-FR" sz="900" dirty="0"/>
              <a:t>source : </a:t>
            </a:r>
            <a:r>
              <a:rPr lang="fr-FR" sz="900" cap="small" dirty="0"/>
              <a:t>le </a:t>
            </a:r>
            <a:r>
              <a:rPr lang="fr-FR" sz="900" cap="small" dirty="0" err="1"/>
              <a:t>Clemi</a:t>
            </a:r>
            <a:r>
              <a:rPr lang="fr-FR" sz="900" cap="small" dirty="0"/>
              <a:t> (</a:t>
            </a:r>
            <a:r>
              <a:rPr lang="fr-FR" sz="900" dirty="0"/>
              <a:t>Centre pour l’éducation aux médias et à l’information)</a:t>
            </a:r>
            <a:r>
              <a:rPr lang="fr-FR" sz="900" cap="small" dirty="0"/>
              <a:t>. </a:t>
            </a:r>
            <a:r>
              <a:rPr lang="fr-FR" sz="900" dirty="0"/>
              <a:t>«  Éducation aux médias et à l’information » [PDF]. [Consulté le 14/01/2022]. Disponible à l’adresse :  https://www.clemi.fr/fileadmin/user_upload/Publications/EMI2021/CLEMI_Brochure2021.pdf, p. 46.</a:t>
            </a:r>
            <a:endParaRPr lang="fr-FR" sz="900" dirty="0">
              <a:solidFill>
                <a:schemeClr val="accent1"/>
              </a:solidFill>
            </a:endParaRPr>
          </a:p>
        </p:txBody>
      </p:sp>
      <p:sp>
        <p:nvSpPr>
          <p:cNvPr id="6" name="Titre 3">
            <a:extLst>
              <a:ext uri="{FF2B5EF4-FFF2-40B4-BE49-F238E27FC236}">
                <a16:creationId xmlns:a16="http://schemas.microsoft.com/office/drawing/2014/main" id="{BAC4B8DE-3088-4058-98F2-B4F09D1E4348}"/>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sp>
        <p:nvSpPr>
          <p:cNvPr id="8" name="Rectangle : coins arrondis 7">
            <a:extLst>
              <a:ext uri="{FF2B5EF4-FFF2-40B4-BE49-F238E27FC236}">
                <a16:creationId xmlns:a16="http://schemas.microsoft.com/office/drawing/2014/main" id="{048C5CA0-9C9E-4CC5-A341-19A5E19DCCCD}"/>
              </a:ext>
            </a:extLst>
          </p:cNvPr>
          <p:cNvSpPr/>
          <p:nvPr/>
        </p:nvSpPr>
        <p:spPr>
          <a:xfrm>
            <a:off x="323528" y="2204864"/>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D0D037E9-DB26-44E8-9A3C-74681AD220D4}"/>
              </a:ext>
            </a:extLst>
          </p:cNvPr>
          <p:cNvSpPr/>
          <p:nvPr/>
        </p:nvSpPr>
        <p:spPr>
          <a:xfrm>
            <a:off x="325036" y="3056539"/>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D0E2CCCB-2336-4A6C-9E4F-63A7F207B8A5}"/>
              </a:ext>
            </a:extLst>
          </p:cNvPr>
          <p:cNvSpPr/>
          <p:nvPr/>
        </p:nvSpPr>
        <p:spPr>
          <a:xfrm>
            <a:off x="323528" y="3898085"/>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F3EBFF7-7601-4F07-B73C-98BFF38FE12B}"/>
              </a:ext>
            </a:extLst>
          </p:cNvPr>
          <p:cNvSpPr txBox="1"/>
          <p:nvPr/>
        </p:nvSpPr>
        <p:spPr>
          <a:xfrm>
            <a:off x="323528" y="4069775"/>
            <a:ext cx="815759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une vérité détenue par l’auteur, de façon quasi exclusive</a:t>
            </a:r>
          </a:p>
        </p:txBody>
      </p:sp>
      <p:sp>
        <p:nvSpPr>
          <p:cNvPr id="16" name="ZoneTexte 15">
            <a:extLst>
              <a:ext uri="{FF2B5EF4-FFF2-40B4-BE49-F238E27FC236}">
                <a16:creationId xmlns:a16="http://schemas.microsoft.com/office/drawing/2014/main" id="{6E1E7D9B-9B06-4428-81F6-80DBB29D727E}"/>
              </a:ext>
            </a:extLst>
          </p:cNvPr>
          <p:cNvSpPr txBox="1"/>
          <p:nvPr/>
        </p:nvSpPr>
        <p:spPr>
          <a:xfrm>
            <a:off x="0" y="1412776"/>
            <a:ext cx="9144000" cy="523220"/>
          </a:xfrm>
          <a:prstGeom prst="rect">
            <a:avLst/>
          </a:prstGeom>
          <a:noFill/>
        </p:spPr>
        <p:txBody>
          <a:bodyPr wrap="square" rtlCol="0">
            <a:spAutoFit/>
          </a:bodyPr>
          <a:lstStyle/>
          <a:p>
            <a:pPr algn="ctr"/>
            <a:r>
              <a:rPr lang="fr-FR" sz="2800" b="1" dirty="0"/>
              <a:t>Procédés argumentatifs 2/2</a:t>
            </a:r>
          </a:p>
        </p:txBody>
      </p:sp>
      <p:sp>
        <p:nvSpPr>
          <p:cNvPr id="17" name="Rectangle : coins arrondis 16">
            <a:extLst>
              <a:ext uri="{FF2B5EF4-FFF2-40B4-BE49-F238E27FC236}">
                <a16:creationId xmlns:a16="http://schemas.microsoft.com/office/drawing/2014/main" id="{37AFEB95-C546-4608-85A0-51D589CB22E8}"/>
              </a:ext>
            </a:extLst>
          </p:cNvPr>
          <p:cNvSpPr/>
          <p:nvPr/>
        </p:nvSpPr>
        <p:spPr>
          <a:xfrm>
            <a:off x="343787" y="4765052"/>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9EB11086-73F3-4A42-A539-49AEC51509AC}"/>
              </a:ext>
            </a:extLst>
          </p:cNvPr>
          <p:cNvSpPr txBox="1"/>
          <p:nvPr/>
        </p:nvSpPr>
        <p:spPr>
          <a:xfrm>
            <a:off x="323528" y="3210548"/>
            <a:ext cx="815759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une promesse de contre-vérité ou démenti de la version officielle</a:t>
            </a:r>
          </a:p>
        </p:txBody>
      </p:sp>
      <p:sp>
        <p:nvSpPr>
          <p:cNvPr id="21" name="ZoneTexte 20">
            <a:extLst>
              <a:ext uri="{FF2B5EF4-FFF2-40B4-BE49-F238E27FC236}">
                <a16:creationId xmlns:a16="http://schemas.microsoft.com/office/drawing/2014/main" id="{68B3D228-6E8C-4C35-9A20-CC311D9BC03B}"/>
              </a:ext>
            </a:extLst>
          </p:cNvPr>
          <p:cNvSpPr txBox="1"/>
          <p:nvPr/>
        </p:nvSpPr>
        <p:spPr>
          <a:xfrm>
            <a:off x="333657" y="4894748"/>
            <a:ext cx="8044637"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des coupables récurrents (élites, groupes…) v. des moutons</a:t>
            </a:r>
          </a:p>
        </p:txBody>
      </p:sp>
      <p:sp>
        <p:nvSpPr>
          <p:cNvPr id="22" name="ZoneTexte 21">
            <a:extLst>
              <a:ext uri="{FF2B5EF4-FFF2-40B4-BE49-F238E27FC236}">
                <a16:creationId xmlns:a16="http://schemas.microsoft.com/office/drawing/2014/main" id="{9BE7503A-1510-4EE8-B0D4-84DE89937E36}"/>
              </a:ext>
            </a:extLst>
          </p:cNvPr>
          <p:cNvSpPr txBox="1"/>
          <p:nvPr/>
        </p:nvSpPr>
        <p:spPr>
          <a:xfrm>
            <a:off x="343787" y="2350287"/>
            <a:ext cx="833183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une seule interprétation fournie, qui conforte la thèse principale</a:t>
            </a:r>
          </a:p>
        </p:txBody>
      </p:sp>
    </p:spTree>
    <p:extLst>
      <p:ext uri="{BB962C8B-B14F-4D97-AF65-F5344CB8AC3E}">
        <p14:creationId xmlns:p14="http://schemas.microsoft.com/office/powerpoint/2010/main" val="198501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3" grpId="0"/>
      <p:bldP spid="16" grpId="0"/>
      <p:bldP spid="17" grpId="0" animBg="1"/>
      <p:bldP spid="20" grpId="0"/>
      <p:bldP spid="21" grpId="0"/>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FD629D6-A750-45B0-8116-3E31D8459690}"/>
              </a:ext>
            </a:extLst>
          </p:cNvPr>
          <p:cNvSpPr txBox="1"/>
          <p:nvPr/>
        </p:nvSpPr>
        <p:spPr>
          <a:xfrm>
            <a:off x="0" y="6466731"/>
            <a:ext cx="8460432" cy="369332"/>
          </a:xfrm>
          <a:prstGeom prst="rect">
            <a:avLst/>
          </a:prstGeom>
          <a:noFill/>
        </p:spPr>
        <p:txBody>
          <a:bodyPr wrap="square" rtlCol="0">
            <a:spAutoFit/>
          </a:bodyPr>
          <a:lstStyle/>
          <a:p>
            <a:r>
              <a:rPr lang="fr-FR" sz="900" dirty="0"/>
              <a:t>source : </a:t>
            </a:r>
            <a:r>
              <a:rPr lang="fr-FR" sz="900" cap="small" dirty="0"/>
              <a:t>le </a:t>
            </a:r>
            <a:r>
              <a:rPr lang="fr-FR" sz="900" cap="small" dirty="0" err="1"/>
              <a:t>Clemi</a:t>
            </a:r>
            <a:r>
              <a:rPr lang="fr-FR" sz="900" cap="small" dirty="0"/>
              <a:t> (</a:t>
            </a:r>
            <a:r>
              <a:rPr lang="fr-FR" sz="900" dirty="0"/>
              <a:t>Centre pour l’éducation aux médias et à l’information)</a:t>
            </a:r>
            <a:r>
              <a:rPr lang="fr-FR" sz="900" cap="small" dirty="0"/>
              <a:t>. </a:t>
            </a:r>
            <a:r>
              <a:rPr lang="fr-FR" sz="900" dirty="0"/>
              <a:t>«  Éducation aux médias et à l’information » [PDF]. [Consulté le 14/01/2022]. Disponible à l’adresse :  https://www.clemi.fr/fileadmin/user_upload/Publications/EMI2021/CLEMI_Brochure2021.pdf, p. 46.</a:t>
            </a:r>
            <a:endParaRPr lang="fr-FR" sz="900" dirty="0">
              <a:solidFill>
                <a:schemeClr val="accent1"/>
              </a:solidFill>
            </a:endParaRPr>
          </a:p>
        </p:txBody>
      </p:sp>
      <p:sp>
        <p:nvSpPr>
          <p:cNvPr id="6" name="Titre 3">
            <a:extLst>
              <a:ext uri="{FF2B5EF4-FFF2-40B4-BE49-F238E27FC236}">
                <a16:creationId xmlns:a16="http://schemas.microsoft.com/office/drawing/2014/main" id="{BAC4B8DE-3088-4058-98F2-B4F09D1E4348}"/>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sp>
        <p:nvSpPr>
          <p:cNvPr id="8" name="Rectangle : coins arrondis 7">
            <a:extLst>
              <a:ext uri="{FF2B5EF4-FFF2-40B4-BE49-F238E27FC236}">
                <a16:creationId xmlns:a16="http://schemas.microsoft.com/office/drawing/2014/main" id="{048C5CA0-9C9E-4CC5-A341-19A5E19DCCCD}"/>
              </a:ext>
            </a:extLst>
          </p:cNvPr>
          <p:cNvSpPr/>
          <p:nvPr/>
        </p:nvSpPr>
        <p:spPr>
          <a:xfrm>
            <a:off x="395536" y="2423316"/>
            <a:ext cx="8064896" cy="10431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D0D037E9-DB26-44E8-9A3C-74681AD220D4}"/>
              </a:ext>
            </a:extLst>
          </p:cNvPr>
          <p:cNvSpPr/>
          <p:nvPr/>
        </p:nvSpPr>
        <p:spPr>
          <a:xfrm>
            <a:off x="395536" y="3732358"/>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D0E2CCCB-2336-4A6C-9E4F-63A7F207B8A5}"/>
              </a:ext>
            </a:extLst>
          </p:cNvPr>
          <p:cNvSpPr/>
          <p:nvPr/>
        </p:nvSpPr>
        <p:spPr>
          <a:xfrm>
            <a:off x="438966" y="4709213"/>
            <a:ext cx="8064896" cy="108115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F3EBFF7-7601-4F07-B73C-98BFF38FE12B}"/>
              </a:ext>
            </a:extLst>
          </p:cNvPr>
          <p:cNvSpPr txBox="1"/>
          <p:nvPr/>
        </p:nvSpPr>
        <p:spPr>
          <a:xfrm>
            <a:off x="438966" y="4880904"/>
            <a:ext cx="8157592"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un spectateur interpellé (utilisation de la 2</a:t>
            </a:r>
            <a:r>
              <a:rPr lang="fr-FR" sz="2200" baseline="30000" dirty="0"/>
              <a:t>e</a:t>
            </a:r>
            <a:r>
              <a:rPr lang="fr-FR" sz="2200" dirty="0"/>
              <a:t> personne), parfois exhorté à répandre un message)</a:t>
            </a:r>
          </a:p>
        </p:txBody>
      </p:sp>
      <p:sp>
        <p:nvSpPr>
          <p:cNvPr id="16" name="ZoneTexte 15">
            <a:extLst>
              <a:ext uri="{FF2B5EF4-FFF2-40B4-BE49-F238E27FC236}">
                <a16:creationId xmlns:a16="http://schemas.microsoft.com/office/drawing/2014/main" id="{6E1E7D9B-9B06-4428-81F6-80DBB29D727E}"/>
              </a:ext>
            </a:extLst>
          </p:cNvPr>
          <p:cNvSpPr txBox="1"/>
          <p:nvPr/>
        </p:nvSpPr>
        <p:spPr>
          <a:xfrm>
            <a:off x="0" y="1412776"/>
            <a:ext cx="9144000" cy="523220"/>
          </a:xfrm>
          <a:prstGeom prst="rect">
            <a:avLst/>
          </a:prstGeom>
          <a:noFill/>
        </p:spPr>
        <p:txBody>
          <a:bodyPr wrap="square" rtlCol="0">
            <a:spAutoFit/>
          </a:bodyPr>
          <a:lstStyle/>
          <a:p>
            <a:pPr algn="ctr"/>
            <a:r>
              <a:rPr lang="fr-FR" sz="2800" b="1" dirty="0"/>
              <a:t>Procédés rhétoriques 1/2</a:t>
            </a:r>
          </a:p>
        </p:txBody>
      </p:sp>
      <p:sp>
        <p:nvSpPr>
          <p:cNvPr id="20" name="ZoneTexte 19">
            <a:extLst>
              <a:ext uri="{FF2B5EF4-FFF2-40B4-BE49-F238E27FC236}">
                <a16:creationId xmlns:a16="http://schemas.microsoft.com/office/drawing/2014/main" id="{9EB11086-73F3-4A42-A539-49AEC51509AC}"/>
              </a:ext>
            </a:extLst>
          </p:cNvPr>
          <p:cNvSpPr txBox="1"/>
          <p:nvPr/>
        </p:nvSpPr>
        <p:spPr>
          <a:xfrm>
            <a:off x="394028" y="3886367"/>
            <a:ext cx="815759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un locuteur (trop) impliqué dans son propos (subjectivité)</a:t>
            </a:r>
          </a:p>
        </p:txBody>
      </p:sp>
      <p:sp>
        <p:nvSpPr>
          <p:cNvPr id="22" name="ZoneTexte 21">
            <a:extLst>
              <a:ext uri="{FF2B5EF4-FFF2-40B4-BE49-F238E27FC236}">
                <a16:creationId xmlns:a16="http://schemas.microsoft.com/office/drawing/2014/main" id="{9BE7503A-1510-4EE8-B0D4-84DE89937E36}"/>
              </a:ext>
            </a:extLst>
          </p:cNvPr>
          <p:cNvSpPr txBox="1"/>
          <p:nvPr/>
        </p:nvSpPr>
        <p:spPr>
          <a:xfrm>
            <a:off x="415795" y="2568739"/>
            <a:ext cx="8331832"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une part d’implicite (causes et/ou accusations) que le public doit deviner</a:t>
            </a:r>
          </a:p>
        </p:txBody>
      </p:sp>
    </p:spTree>
    <p:extLst>
      <p:ext uri="{BB962C8B-B14F-4D97-AF65-F5344CB8AC3E}">
        <p14:creationId xmlns:p14="http://schemas.microsoft.com/office/powerpoint/2010/main" val="30602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3" grpId="0"/>
      <p:bldP spid="16"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2279425-C3A7-44DA-BA13-4B3178ECEBB1}"/>
              </a:ext>
            </a:extLst>
          </p:cNvPr>
          <p:cNvSpPr>
            <a:spLocks noGrp="1"/>
          </p:cNvSpPr>
          <p:nvPr>
            <p:ph type="title"/>
          </p:nvPr>
        </p:nvSpPr>
        <p:spPr>
          <a:xfrm>
            <a:off x="395536" y="2564904"/>
            <a:ext cx="8496944" cy="1362075"/>
          </a:xfrm>
        </p:spPr>
        <p:txBody>
          <a:bodyPr>
            <a:normAutofit fontScale="90000"/>
          </a:bodyPr>
          <a:lstStyle/>
          <a:p>
            <a:pPr algn="ctr"/>
            <a:r>
              <a:rPr lang="fr-FR" cap="small" dirty="0">
                <a:solidFill>
                  <a:srgbClr val="990033"/>
                </a:solidFill>
              </a:rPr>
              <a:t>Un phénomène de désinformation </a:t>
            </a:r>
            <a:br>
              <a:rPr lang="fr-FR" cap="small" dirty="0">
                <a:solidFill>
                  <a:srgbClr val="990033"/>
                </a:solidFill>
              </a:rPr>
            </a:br>
            <a:r>
              <a:rPr lang="fr-FR" cap="small" dirty="0">
                <a:solidFill>
                  <a:srgbClr val="990033"/>
                </a:solidFill>
              </a:rPr>
              <a:t>amplifié depuis le Web 2.0</a:t>
            </a:r>
          </a:p>
        </p:txBody>
      </p:sp>
      <p:pic>
        <p:nvPicPr>
          <p:cNvPr id="3" name="Image 2">
            <a:extLst>
              <a:ext uri="{FF2B5EF4-FFF2-40B4-BE49-F238E27FC236}">
                <a16:creationId xmlns:a16="http://schemas.microsoft.com/office/drawing/2014/main" id="{9E34692E-04E8-4C6D-9DCA-B3E96227E734}"/>
              </a:ext>
            </a:extLst>
          </p:cNvPr>
          <p:cNvPicPr>
            <a:picLocks noChangeAspect="1"/>
          </p:cNvPicPr>
          <p:nvPr/>
        </p:nvPicPr>
        <p:blipFill>
          <a:blip r:embed="rId3"/>
          <a:stretch>
            <a:fillRect/>
          </a:stretch>
        </p:blipFill>
        <p:spPr>
          <a:xfrm>
            <a:off x="7092280" y="6453336"/>
            <a:ext cx="1224136" cy="388226"/>
          </a:xfrm>
          <a:prstGeom prst="rect">
            <a:avLst/>
          </a:prstGeom>
        </p:spPr>
      </p:pic>
    </p:spTree>
    <p:extLst>
      <p:ext uri="{BB962C8B-B14F-4D97-AF65-F5344CB8AC3E}">
        <p14:creationId xmlns:p14="http://schemas.microsoft.com/office/powerpoint/2010/main" val="198209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FD629D6-A750-45B0-8116-3E31D8459690}"/>
              </a:ext>
            </a:extLst>
          </p:cNvPr>
          <p:cNvSpPr txBox="1"/>
          <p:nvPr/>
        </p:nvSpPr>
        <p:spPr>
          <a:xfrm>
            <a:off x="0" y="6466731"/>
            <a:ext cx="8460432" cy="369332"/>
          </a:xfrm>
          <a:prstGeom prst="rect">
            <a:avLst/>
          </a:prstGeom>
          <a:noFill/>
        </p:spPr>
        <p:txBody>
          <a:bodyPr wrap="square" rtlCol="0">
            <a:spAutoFit/>
          </a:bodyPr>
          <a:lstStyle/>
          <a:p>
            <a:r>
              <a:rPr lang="fr-FR" sz="900" dirty="0"/>
              <a:t>source : </a:t>
            </a:r>
            <a:r>
              <a:rPr lang="fr-FR" sz="900" cap="small" dirty="0"/>
              <a:t>le </a:t>
            </a:r>
            <a:r>
              <a:rPr lang="fr-FR" sz="900" cap="small" dirty="0" err="1"/>
              <a:t>Clemi</a:t>
            </a:r>
            <a:r>
              <a:rPr lang="fr-FR" sz="900" cap="small" dirty="0"/>
              <a:t> (</a:t>
            </a:r>
            <a:r>
              <a:rPr lang="fr-FR" sz="900" dirty="0"/>
              <a:t>Centre pour l’éducation aux médias et à l’information)</a:t>
            </a:r>
            <a:r>
              <a:rPr lang="fr-FR" sz="900" cap="small" dirty="0"/>
              <a:t>. </a:t>
            </a:r>
            <a:r>
              <a:rPr lang="fr-FR" sz="900" dirty="0"/>
              <a:t>«  Éducation aux médias et à l’information » [PDF]. [Consulté le 14/01/2022]. Disponible à l’adresse :  https://www.clemi.fr/fileadmin/user_upload/Publications/EMI2021/CLEMI_Brochure2021.pdf, p. 46.</a:t>
            </a:r>
            <a:endParaRPr lang="fr-FR" sz="900" dirty="0">
              <a:solidFill>
                <a:schemeClr val="accent1"/>
              </a:solidFill>
            </a:endParaRPr>
          </a:p>
        </p:txBody>
      </p:sp>
      <p:sp>
        <p:nvSpPr>
          <p:cNvPr id="6" name="Titre 3">
            <a:extLst>
              <a:ext uri="{FF2B5EF4-FFF2-40B4-BE49-F238E27FC236}">
                <a16:creationId xmlns:a16="http://schemas.microsoft.com/office/drawing/2014/main" id="{BAC4B8DE-3088-4058-98F2-B4F09D1E4348}"/>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sp>
        <p:nvSpPr>
          <p:cNvPr id="8" name="Rectangle : coins arrondis 7">
            <a:extLst>
              <a:ext uri="{FF2B5EF4-FFF2-40B4-BE49-F238E27FC236}">
                <a16:creationId xmlns:a16="http://schemas.microsoft.com/office/drawing/2014/main" id="{048C5CA0-9C9E-4CC5-A341-19A5E19DCCCD}"/>
              </a:ext>
            </a:extLst>
          </p:cNvPr>
          <p:cNvSpPr/>
          <p:nvPr/>
        </p:nvSpPr>
        <p:spPr>
          <a:xfrm>
            <a:off x="323528" y="2204864"/>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D0D037E9-DB26-44E8-9A3C-74681AD220D4}"/>
              </a:ext>
            </a:extLst>
          </p:cNvPr>
          <p:cNvSpPr/>
          <p:nvPr/>
        </p:nvSpPr>
        <p:spPr>
          <a:xfrm>
            <a:off x="325036" y="3056539"/>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D0E2CCCB-2336-4A6C-9E4F-63A7F207B8A5}"/>
              </a:ext>
            </a:extLst>
          </p:cNvPr>
          <p:cNvSpPr/>
          <p:nvPr/>
        </p:nvSpPr>
        <p:spPr>
          <a:xfrm>
            <a:off x="323528" y="3898085"/>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F3EBFF7-7601-4F07-B73C-98BFF38FE12B}"/>
              </a:ext>
            </a:extLst>
          </p:cNvPr>
          <p:cNvSpPr txBox="1"/>
          <p:nvPr/>
        </p:nvSpPr>
        <p:spPr>
          <a:xfrm>
            <a:off x="323528" y="4069775"/>
            <a:ext cx="815759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un usage des champs lexicaux de la vérité, de la sécurité</a:t>
            </a:r>
          </a:p>
        </p:txBody>
      </p:sp>
      <p:sp>
        <p:nvSpPr>
          <p:cNvPr id="16" name="ZoneTexte 15">
            <a:extLst>
              <a:ext uri="{FF2B5EF4-FFF2-40B4-BE49-F238E27FC236}">
                <a16:creationId xmlns:a16="http://schemas.microsoft.com/office/drawing/2014/main" id="{6E1E7D9B-9B06-4428-81F6-80DBB29D727E}"/>
              </a:ext>
            </a:extLst>
          </p:cNvPr>
          <p:cNvSpPr txBox="1"/>
          <p:nvPr/>
        </p:nvSpPr>
        <p:spPr>
          <a:xfrm>
            <a:off x="0" y="1412776"/>
            <a:ext cx="9144000" cy="523220"/>
          </a:xfrm>
          <a:prstGeom prst="rect">
            <a:avLst/>
          </a:prstGeom>
          <a:noFill/>
        </p:spPr>
        <p:txBody>
          <a:bodyPr wrap="square" rtlCol="0">
            <a:spAutoFit/>
          </a:bodyPr>
          <a:lstStyle/>
          <a:p>
            <a:pPr algn="ctr"/>
            <a:r>
              <a:rPr lang="fr-FR" sz="2800" b="1" dirty="0"/>
              <a:t>Procédés rhétoriques 2/2</a:t>
            </a:r>
          </a:p>
        </p:txBody>
      </p:sp>
      <p:sp>
        <p:nvSpPr>
          <p:cNvPr id="17" name="Rectangle : coins arrondis 16">
            <a:extLst>
              <a:ext uri="{FF2B5EF4-FFF2-40B4-BE49-F238E27FC236}">
                <a16:creationId xmlns:a16="http://schemas.microsoft.com/office/drawing/2014/main" id="{37AFEB95-C546-4608-85A0-51D589CB22E8}"/>
              </a:ext>
            </a:extLst>
          </p:cNvPr>
          <p:cNvSpPr/>
          <p:nvPr/>
        </p:nvSpPr>
        <p:spPr>
          <a:xfrm>
            <a:off x="343787" y="4765052"/>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9EB11086-73F3-4A42-A539-49AEC51509AC}"/>
              </a:ext>
            </a:extLst>
          </p:cNvPr>
          <p:cNvSpPr txBox="1"/>
          <p:nvPr/>
        </p:nvSpPr>
        <p:spPr>
          <a:xfrm>
            <a:off x="323528" y="3210548"/>
            <a:ext cx="815759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un discours manichéen, sans nuance</a:t>
            </a:r>
          </a:p>
        </p:txBody>
      </p:sp>
      <p:sp>
        <p:nvSpPr>
          <p:cNvPr id="21" name="ZoneTexte 20">
            <a:extLst>
              <a:ext uri="{FF2B5EF4-FFF2-40B4-BE49-F238E27FC236}">
                <a16:creationId xmlns:a16="http://schemas.microsoft.com/office/drawing/2014/main" id="{68B3D228-6E8C-4C35-9A20-CC311D9BC03B}"/>
              </a:ext>
            </a:extLst>
          </p:cNvPr>
          <p:cNvSpPr txBox="1"/>
          <p:nvPr/>
        </p:nvSpPr>
        <p:spPr>
          <a:xfrm>
            <a:off x="333657" y="4894748"/>
            <a:ext cx="8044637"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des expressions types parfois stéréotypées</a:t>
            </a:r>
          </a:p>
        </p:txBody>
      </p:sp>
      <p:sp>
        <p:nvSpPr>
          <p:cNvPr id="22" name="ZoneTexte 21">
            <a:extLst>
              <a:ext uri="{FF2B5EF4-FFF2-40B4-BE49-F238E27FC236}">
                <a16:creationId xmlns:a16="http://schemas.microsoft.com/office/drawing/2014/main" id="{9BE7503A-1510-4EE8-B0D4-84DE89937E36}"/>
              </a:ext>
            </a:extLst>
          </p:cNvPr>
          <p:cNvSpPr txBox="1"/>
          <p:nvPr/>
        </p:nvSpPr>
        <p:spPr>
          <a:xfrm>
            <a:off x="343787" y="2350287"/>
            <a:ext cx="833183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un discours chargé d’émotions (violence, haine, colère)</a:t>
            </a:r>
          </a:p>
        </p:txBody>
      </p:sp>
    </p:spTree>
    <p:extLst>
      <p:ext uri="{BB962C8B-B14F-4D97-AF65-F5344CB8AC3E}">
        <p14:creationId xmlns:p14="http://schemas.microsoft.com/office/powerpoint/2010/main" val="26740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3" grpId="0"/>
      <p:bldP spid="16" grpId="0"/>
      <p:bldP spid="17" grpId="0" animBg="1"/>
      <p:bldP spid="20" grpId="0"/>
      <p:bldP spid="21" grpId="0"/>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sp>
        <p:nvSpPr>
          <p:cNvPr id="6" name="ZoneTexte 5">
            <a:extLst>
              <a:ext uri="{FF2B5EF4-FFF2-40B4-BE49-F238E27FC236}">
                <a16:creationId xmlns:a16="http://schemas.microsoft.com/office/drawing/2014/main" id="{B00B119C-AA29-46AC-8A49-7B3A0692EE70}"/>
              </a:ext>
            </a:extLst>
          </p:cNvPr>
          <p:cNvSpPr txBox="1"/>
          <p:nvPr/>
        </p:nvSpPr>
        <p:spPr>
          <a:xfrm>
            <a:off x="0" y="6627168"/>
            <a:ext cx="8460432" cy="230832"/>
          </a:xfrm>
          <a:prstGeom prst="rect">
            <a:avLst/>
          </a:prstGeom>
          <a:noFill/>
        </p:spPr>
        <p:txBody>
          <a:bodyPr wrap="square" rtlCol="0">
            <a:spAutoFit/>
          </a:bodyPr>
          <a:lstStyle/>
          <a:p>
            <a:r>
              <a:rPr lang="fr-FR" sz="900" dirty="0"/>
              <a:t>source : https://library.csuchico.edu/sites/default/files/craap-test.pdf</a:t>
            </a:r>
          </a:p>
        </p:txBody>
      </p:sp>
      <p:sp>
        <p:nvSpPr>
          <p:cNvPr id="7" name="Rectangle : coins arrondis 6">
            <a:extLst>
              <a:ext uri="{FF2B5EF4-FFF2-40B4-BE49-F238E27FC236}">
                <a16:creationId xmlns:a16="http://schemas.microsoft.com/office/drawing/2014/main" id="{2311FCBA-23F3-4359-800C-3FEF14A17DED}"/>
              </a:ext>
            </a:extLst>
          </p:cNvPr>
          <p:cNvSpPr/>
          <p:nvPr/>
        </p:nvSpPr>
        <p:spPr>
          <a:xfrm>
            <a:off x="385289" y="2099750"/>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A4499B6-5FA2-4485-A403-44BEBB4DFBB0}"/>
              </a:ext>
            </a:extLst>
          </p:cNvPr>
          <p:cNvSpPr txBox="1"/>
          <p:nvPr/>
        </p:nvSpPr>
        <p:spPr>
          <a:xfrm>
            <a:off x="405548" y="2204329"/>
            <a:ext cx="815759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être </a:t>
            </a:r>
            <a:r>
              <a:rPr lang="fr-FR" sz="2200" dirty="0" err="1"/>
              <a:t>conscient.e.s</a:t>
            </a:r>
            <a:r>
              <a:rPr lang="fr-FR" sz="2200" dirty="0"/>
              <a:t> de nos biais et se poser des questions</a:t>
            </a:r>
          </a:p>
        </p:txBody>
      </p:sp>
      <p:sp>
        <p:nvSpPr>
          <p:cNvPr id="9" name="ZoneTexte 8">
            <a:extLst>
              <a:ext uri="{FF2B5EF4-FFF2-40B4-BE49-F238E27FC236}">
                <a16:creationId xmlns:a16="http://schemas.microsoft.com/office/drawing/2014/main" id="{B96CAD99-B1E6-4EE4-841C-22A912DEDF6B}"/>
              </a:ext>
            </a:extLst>
          </p:cNvPr>
          <p:cNvSpPr txBox="1"/>
          <p:nvPr/>
        </p:nvSpPr>
        <p:spPr>
          <a:xfrm>
            <a:off x="0" y="1412776"/>
            <a:ext cx="9144000" cy="523220"/>
          </a:xfrm>
          <a:prstGeom prst="rect">
            <a:avLst/>
          </a:prstGeom>
          <a:noFill/>
        </p:spPr>
        <p:txBody>
          <a:bodyPr wrap="square" rtlCol="0">
            <a:spAutoFit/>
          </a:bodyPr>
          <a:lstStyle/>
          <a:p>
            <a:pPr algn="ctr"/>
            <a:r>
              <a:rPr lang="fr-FR" sz="2800" b="1" dirty="0"/>
              <a:t>Comment repérer des </a:t>
            </a:r>
            <a:r>
              <a:rPr lang="fr-FR" sz="2800" b="1" i="1" dirty="0"/>
              <a:t>fake news</a:t>
            </a:r>
            <a:r>
              <a:rPr lang="fr-FR" sz="2800" b="1" dirty="0"/>
              <a:t> ?</a:t>
            </a:r>
          </a:p>
        </p:txBody>
      </p:sp>
      <p:sp>
        <p:nvSpPr>
          <p:cNvPr id="10" name="Rectangle : coins arrondis 9">
            <a:extLst>
              <a:ext uri="{FF2B5EF4-FFF2-40B4-BE49-F238E27FC236}">
                <a16:creationId xmlns:a16="http://schemas.microsoft.com/office/drawing/2014/main" id="{AF219457-0D91-4616-934D-08EA212E0E97}"/>
              </a:ext>
            </a:extLst>
          </p:cNvPr>
          <p:cNvSpPr/>
          <p:nvPr/>
        </p:nvSpPr>
        <p:spPr>
          <a:xfrm>
            <a:off x="385289" y="2947261"/>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24E4C212-D21B-47ED-9A28-30CF84FD319D}"/>
              </a:ext>
            </a:extLst>
          </p:cNvPr>
          <p:cNvSpPr txBox="1"/>
          <p:nvPr/>
        </p:nvSpPr>
        <p:spPr>
          <a:xfrm>
            <a:off x="405548" y="3056899"/>
            <a:ext cx="815759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test des 3 passoires de Socrate</a:t>
            </a:r>
          </a:p>
        </p:txBody>
      </p:sp>
      <p:sp>
        <p:nvSpPr>
          <p:cNvPr id="12" name="Rectangle : coins arrondis 11">
            <a:extLst>
              <a:ext uri="{FF2B5EF4-FFF2-40B4-BE49-F238E27FC236}">
                <a16:creationId xmlns:a16="http://schemas.microsoft.com/office/drawing/2014/main" id="{D3928B8F-39A3-4672-A3CD-31F8B6ECB96C}"/>
              </a:ext>
            </a:extLst>
          </p:cNvPr>
          <p:cNvSpPr/>
          <p:nvPr/>
        </p:nvSpPr>
        <p:spPr>
          <a:xfrm>
            <a:off x="391104" y="3816908"/>
            <a:ext cx="806489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28516077-D7B3-4E26-B831-4C250E2C7734}"/>
              </a:ext>
            </a:extLst>
          </p:cNvPr>
          <p:cNvSpPr txBox="1"/>
          <p:nvPr/>
        </p:nvSpPr>
        <p:spPr>
          <a:xfrm>
            <a:off x="411363" y="3926546"/>
            <a:ext cx="8157592"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CRAAP test</a:t>
            </a:r>
          </a:p>
        </p:txBody>
      </p:sp>
      <p:sp>
        <p:nvSpPr>
          <p:cNvPr id="2" name="ZoneTexte 1">
            <a:extLst>
              <a:ext uri="{FF2B5EF4-FFF2-40B4-BE49-F238E27FC236}">
                <a16:creationId xmlns:a16="http://schemas.microsoft.com/office/drawing/2014/main" id="{82C41917-968E-4829-8383-973279AFFC87}"/>
              </a:ext>
            </a:extLst>
          </p:cNvPr>
          <p:cNvSpPr txBox="1"/>
          <p:nvPr/>
        </p:nvSpPr>
        <p:spPr>
          <a:xfrm>
            <a:off x="827584" y="4559856"/>
            <a:ext cx="5544616" cy="1938992"/>
          </a:xfrm>
          <a:prstGeom prst="rect">
            <a:avLst/>
          </a:prstGeom>
          <a:noFill/>
        </p:spPr>
        <p:txBody>
          <a:bodyPr wrap="square" rtlCol="0">
            <a:spAutoFit/>
          </a:bodyPr>
          <a:lstStyle/>
          <a:p>
            <a:r>
              <a:rPr lang="fr-FR" sz="2400" b="1" i="1" dirty="0"/>
              <a:t>C</a:t>
            </a:r>
            <a:r>
              <a:rPr lang="fr-FR" sz="2400" i="1" dirty="0"/>
              <a:t>urrency</a:t>
            </a:r>
          </a:p>
          <a:p>
            <a:r>
              <a:rPr lang="fr-FR" sz="2400" b="1" i="1" dirty="0"/>
              <a:t>R</a:t>
            </a:r>
            <a:r>
              <a:rPr lang="fr-FR" sz="2400" i="1" dirty="0"/>
              <a:t>elevance</a:t>
            </a:r>
          </a:p>
          <a:p>
            <a:r>
              <a:rPr lang="fr-FR" sz="2400" b="1" i="1" dirty="0" err="1"/>
              <a:t>A</a:t>
            </a:r>
            <a:r>
              <a:rPr lang="fr-FR" sz="2400" i="1" dirty="0" err="1"/>
              <a:t>uthority</a:t>
            </a:r>
            <a:endParaRPr lang="fr-FR" sz="2400" i="1" dirty="0"/>
          </a:p>
          <a:p>
            <a:r>
              <a:rPr lang="fr-FR" sz="2400" b="1" i="1" dirty="0" err="1"/>
              <a:t>A</a:t>
            </a:r>
            <a:r>
              <a:rPr lang="fr-FR" sz="2400" i="1" dirty="0" err="1"/>
              <a:t>ccuracy</a:t>
            </a:r>
            <a:endParaRPr lang="fr-FR" sz="2400" i="1" dirty="0"/>
          </a:p>
          <a:p>
            <a:r>
              <a:rPr lang="fr-FR" sz="2400" b="1" i="1" dirty="0" err="1"/>
              <a:t>P</a:t>
            </a:r>
            <a:r>
              <a:rPr lang="fr-FR" sz="2400" i="1" dirty="0" err="1"/>
              <a:t>urpose</a:t>
            </a:r>
            <a:endParaRPr lang="fr-FR" sz="2400" i="1" dirty="0"/>
          </a:p>
        </p:txBody>
      </p:sp>
    </p:spTree>
    <p:extLst>
      <p:ext uri="{BB962C8B-B14F-4D97-AF65-F5344CB8AC3E}">
        <p14:creationId xmlns:p14="http://schemas.microsoft.com/office/powerpoint/2010/main" val="153969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p:bldP spid="12" grpId="0" animBg="1"/>
      <p:bldP spid="13" grpId="0"/>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pic>
        <p:nvPicPr>
          <p:cNvPr id="5" name="Image 4">
            <a:extLst>
              <a:ext uri="{FF2B5EF4-FFF2-40B4-BE49-F238E27FC236}">
                <a16:creationId xmlns:a16="http://schemas.microsoft.com/office/drawing/2014/main" id="{A7654C75-9B1B-4E7B-A570-63B048AFD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466" y="1377355"/>
            <a:ext cx="3849068" cy="5132090"/>
          </a:xfrm>
          <a:prstGeom prst="rect">
            <a:avLst/>
          </a:prstGeom>
        </p:spPr>
      </p:pic>
      <p:sp>
        <p:nvSpPr>
          <p:cNvPr id="6" name="ZoneTexte 5">
            <a:extLst>
              <a:ext uri="{FF2B5EF4-FFF2-40B4-BE49-F238E27FC236}">
                <a16:creationId xmlns:a16="http://schemas.microsoft.com/office/drawing/2014/main" id="{B00B119C-AA29-46AC-8A49-7B3A0692EE70}"/>
              </a:ext>
            </a:extLst>
          </p:cNvPr>
          <p:cNvSpPr txBox="1"/>
          <p:nvPr/>
        </p:nvSpPr>
        <p:spPr>
          <a:xfrm>
            <a:off x="0" y="6627168"/>
            <a:ext cx="8460432" cy="230832"/>
          </a:xfrm>
          <a:prstGeom prst="rect">
            <a:avLst/>
          </a:prstGeom>
          <a:noFill/>
        </p:spPr>
        <p:txBody>
          <a:bodyPr wrap="square" rtlCol="0">
            <a:spAutoFit/>
          </a:bodyPr>
          <a:lstStyle/>
          <a:p>
            <a:r>
              <a:rPr lang="fr-FR" sz="900" dirty="0"/>
              <a:t>source : https://www.ifla.org/wp-content/uploads/2019/05/assets/hq/topics/info-society/images/french_-_how_to_spot_fake_news.jpg</a:t>
            </a:r>
          </a:p>
        </p:txBody>
      </p:sp>
    </p:spTree>
    <p:extLst>
      <p:ext uri="{BB962C8B-B14F-4D97-AF65-F5344CB8AC3E}">
        <p14:creationId xmlns:p14="http://schemas.microsoft.com/office/powerpoint/2010/main" val="318738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pic>
        <p:nvPicPr>
          <p:cNvPr id="5" name="Image 4">
            <a:extLst>
              <a:ext uri="{FF2B5EF4-FFF2-40B4-BE49-F238E27FC236}">
                <a16:creationId xmlns:a16="http://schemas.microsoft.com/office/drawing/2014/main" id="{A7654C75-9B1B-4E7B-A570-63B048AFD7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01" t="9109" r="51871" b="75760"/>
          <a:stretch/>
        </p:blipFill>
        <p:spPr>
          <a:xfrm>
            <a:off x="179512" y="3193319"/>
            <a:ext cx="2303424" cy="1080000"/>
          </a:xfrm>
          <a:prstGeom prst="rect">
            <a:avLst/>
          </a:prstGeom>
        </p:spPr>
      </p:pic>
      <p:sp>
        <p:nvSpPr>
          <p:cNvPr id="7" name="Rectangle : coins arrondis 6">
            <a:extLst>
              <a:ext uri="{FF2B5EF4-FFF2-40B4-BE49-F238E27FC236}">
                <a16:creationId xmlns:a16="http://schemas.microsoft.com/office/drawing/2014/main" id="{17B81DA9-5C98-4899-8097-A96A603305FC}"/>
              </a:ext>
            </a:extLst>
          </p:cNvPr>
          <p:cNvSpPr/>
          <p:nvPr/>
        </p:nvSpPr>
        <p:spPr>
          <a:xfrm>
            <a:off x="2699792" y="3214109"/>
            <a:ext cx="5492350" cy="134275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2B602FA-9756-4C26-BB7A-16F672132154}"/>
              </a:ext>
            </a:extLst>
          </p:cNvPr>
          <p:cNvSpPr txBox="1"/>
          <p:nvPr/>
        </p:nvSpPr>
        <p:spPr>
          <a:xfrm>
            <a:off x="2701275" y="3301809"/>
            <a:ext cx="5485052" cy="1107996"/>
          </a:xfrm>
          <a:prstGeom prst="rect">
            <a:avLst/>
          </a:prstGeom>
          <a:noFill/>
        </p:spPr>
        <p:txBody>
          <a:bodyPr wrap="square" rtlCol="0">
            <a:spAutoFit/>
          </a:bodyPr>
          <a:lstStyle/>
          <a:p>
            <a:pPr marL="342900" indent="-342900">
              <a:buFont typeface="Arial" panose="020B0604020202020204" pitchFamily="34" charset="0"/>
              <a:buChar char="•"/>
            </a:pPr>
            <a:r>
              <a:rPr lang="fr-FR" sz="2200" dirty="0"/>
              <a:t>la source est-elle spécialisée sur le sujet ?</a:t>
            </a:r>
          </a:p>
          <a:p>
            <a:r>
              <a:rPr lang="fr-FR" sz="2200" dirty="0"/>
              <a:t>     quotidiens ou hebdomadaires, v. revue de</a:t>
            </a:r>
          </a:p>
          <a:p>
            <a:r>
              <a:rPr lang="fr-FR" sz="2200" dirty="0"/>
              <a:t>     vulgarisation, v. revue spécialisée</a:t>
            </a:r>
          </a:p>
        </p:txBody>
      </p:sp>
      <p:sp>
        <p:nvSpPr>
          <p:cNvPr id="11" name="Rectangle : coins arrondis 10">
            <a:extLst>
              <a:ext uri="{FF2B5EF4-FFF2-40B4-BE49-F238E27FC236}">
                <a16:creationId xmlns:a16="http://schemas.microsoft.com/office/drawing/2014/main" id="{D6899DE0-AC0D-48C3-93EA-BE09660504A5}"/>
              </a:ext>
            </a:extLst>
          </p:cNvPr>
          <p:cNvSpPr/>
          <p:nvPr/>
        </p:nvSpPr>
        <p:spPr>
          <a:xfrm>
            <a:off x="2699792" y="1820219"/>
            <a:ext cx="5420859" cy="12761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7B4794C2-CBC9-4CB3-861C-BDC7FBAE9B17}"/>
              </a:ext>
            </a:extLst>
          </p:cNvPr>
          <p:cNvSpPr txBox="1"/>
          <p:nvPr/>
        </p:nvSpPr>
        <p:spPr>
          <a:xfrm>
            <a:off x="2699792" y="1904317"/>
            <a:ext cx="5544616" cy="1107996"/>
          </a:xfrm>
          <a:prstGeom prst="rect">
            <a:avLst/>
          </a:prstGeom>
          <a:noFill/>
        </p:spPr>
        <p:txBody>
          <a:bodyPr wrap="square" rtlCol="0">
            <a:spAutoFit/>
          </a:bodyPr>
          <a:lstStyle/>
          <a:p>
            <a:pPr marL="342900" indent="-342900">
              <a:buFont typeface="Arial" panose="020B0604020202020204" pitchFamily="34" charset="0"/>
              <a:buChar char="•"/>
            </a:pPr>
            <a:r>
              <a:rPr lang="fr-FR" sz="2200" dirty="0"/>
              <a:t>regarder les pages « à propos », « qui sommes-nous ? », « Contacts », « mentions légales »</a:t>
            </a:r>
          </a:p>
        </p:txBody>
      </p:sp>
      <p:sp>
        <p:nvSpPr>
          <p:cNvPr id="13" name="Rectangle : coins arrondis 12">
            <a:extLst>
              <a:ext uri="{FF2B5EF4-FFF2-40B4-BE49-F238E27FC236}">
                <a16:creationId xmlns:a16="http://schemas.microsoft.com/office/drawing/2014/main" id="{12D6F9F3-A319-4DE7-91A6-CB296CB07223}"/>
              </a:ext>
            </a:extLst>
          </p:cNvPr>
          <p:cNvSpPr/>
          <p:nvPr/>
        </p:nvSpPr>
        <p:spPr>
          <a:xfrm>
            <a:off x="2699792" y="4713070"/>
            <a:ext cx="5420859" cy="6382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926B0BD4-676E-4266-8361-73A09061BE3A}"/>
              </a:ext>
            </a:extLst>
          </p:cNvPr>
          <p:cNvSpPr txBox="1"/>
          <p:nvPr/>
        </p:nvSpPr>
        <p:spPr>
          <a:xfrm>
            <a:off x="2699792" y="4797168"/>
            <a:ext cx="5544616"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de quel pays vient l’information ?</a:t>
            </a:r>
          </a:p>
        </p:txBody>
      </p:sp>
      <p:sp>
        <p:nvSpPr>
          <p:cNvPr id="15" name="Rectangle : coins arrondis 14">
            <a:extLst>
              <a:ext uri="{FF2B5EF4-FFF2-40B4-BE49-F238E27FC236}">
                <a16:creationId xmlns:a16="http://schemas.microsoft.com/office/drawing/2014/main" id="{0C73D47C-1647-4D8F-9B93-1EBE6DFAFD23}"/>
              </a:ext>
            </a:extLst>
          </p:cNvPr>
          <p:cNvSpPr/>
          <p:nvPr/>
        </p:nvSpPr>
        <p:spPr>
          <a:xfrm>
            <a:off x="2699792" y="5505142"/>
            <a:ext cx="5420859" cy="6382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59E00D83-7154-4963-B533-083FCEC29924}"/>
              </a:ext>
            </a:extLst>
          </p:cNvPr>
          <p:cNvSpPr txBox="1"/>
          <p:nvPr/>
        </p:nvSpPr>
        <p:spPr>
          <a:xfrm>
            <a:off x="2699792" y="5589240"/>
            <a:ext cx="5544616"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quel est le public visé ?</a:t>
            </a:r>
          </a:p>
        </p:txBody>
      </p:sp>
    </p:spTree>
    <p:extLst>
      <p:ext uri="{BB962C8B-B14F-4D97-AF65-F5344CB8AC3E}">
        <p14:creationId xmlns:p14="http://schemas.microsoft.com/office/powerpoint/2010/main" val="16066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p:bldP spid="13" grpId="0" animBg="1"/>
      <p:bldP spid="14" grpId="0"/>
      <p:bldP spid="15" grpId="0" animBg="1"/>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pic>
        <p:nvPicPr>
          <p:cNvPr id="5" name="Image 4">
            <a:extLst>
              <a:ext uri="{FF2B5EF4-FFF2-40B4-BE49-F238E27FC236}">
                <a16:creationId xmlns:a16="http://schemas.microsoft.com/office/drawing/2014/main" id="{A7654C75-9B1B-4E7B-A570-63B048AFD7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30" t="30156" r="50000" b="55341"/>
          <a:stretch/>
        </p:blipFill>
        <p:spPr>
          <a:xfrm>
            <a:off x="0" y="3108474"/>
            <a:ext cx="2611934" cy="1080000"/>
          </a:xfrm>
          <a:prstGeom prst="rect">
            <a:avLst/>
          </a:prstGeom>
        </p:spPr>
      </p:pic>
      <p:sp>
        <p:nvSpPr>
          <p:cNvPr id="7" name="Rectangle : coins arrondis 6">
            <a:extLst>
              <a:ext uri="{FF2B5EF4-FFF2-40B4-BE49-F238E27FC236}">
                <a16:creationId xmlns:a16="http://schemas.microsoft.com/office/drawing/2014/main" id="{2B3DE715-832C-410B-802E-D352B1FD77C4}"/>
              </a:ext>
            </a:extLst>
          </p:cNvPr>
          <p:cNvSpPr/>
          <p:nvPr/>
        </p:nvSpPr>
        <p:spPr>
          <a:xfrm>
            <a:off x="2699792" y="3429000"/>
            <a:ext cx="5492350" cy="9959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F2EF7CDF-FA28-4A25-9C14-E3656B72946A}"/>
              </a:ext>
            </a:extLst>
          </p:cNvPr>
          <p:cNvSpPr txBox="1"/>
          <p:nvPr/>
        </p:nvSpPr>
        <p:spPr>
          <a:xfrm>
            <a:off x="2701275" y="3516700"/>
            <a:ext cx="5485052"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est-il/elle légitime sur ce sujet et spécialiste de la question ?</a:t>
            </a:r>
          </a:p>
        </p:txBody>
      </p:sp>
      <p:sp>
        <p:nvSpPr>
          <p:cNvPr id="9" name="Rectangle : coins arrondis 8">
            <a:extLst>
              <a:ext uri="{FF2B5EF4-FFF2-40B4-BE49-F238E27FC236}">
                <a16:creationId xmlns:a16="http://schemas.microsoft.com/office/drawing/2014/main" id="{D1F3405F-6C36-404D-8714-94BEC1E9347B}"/>
              </a:ext>
            </a:extLst>
          </p:cNvPr>
          <p:cNvSpPr/>
          <p:nvPr/>
        </p:nvSpPr>
        <p:spPr>
          <a:xfrm>
            <a:off x="2699792" y="2136308"/>
            <a:ext cx="5420859" cy="9959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A146A1F9-6F86-4CC3-BCD4-D00AC0C2AD18}"/>
              </a:ext>
            </a:extLst>
          </p:cNvPr>
          <p:cNvSpPr txBox="1"/>
          <p:nvPr/>
        </p:nvSpPr>
        <p:spPr>
          <a:xfrm>
            <a:off x="2699792" y="2220406"/>
            <a:ext cx="5544616"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quelle est sa profession, à quel établissement est-il/elle </a:t>
            </a:r>
            <a:r>
              <a:rPr lang="fr-FR" sz="2200" dirty="0" err="1"/>
              <a:t>rattaché.e</a:t>
            </a:r>
            <a:r>
              <a:rPr lang="fr-FR" sz="2200" dirty="0"/>
              <a:t> ?</a:t>
            </a:r>
          </a:p>
        </p:txBody>
      </p:sp>
      <p:sp>
        <p:nvSpPr>
          <p:cNvPr id="11" name="Rectangle : coins arrondis 10">
            <a:extLst>
              <a:ext uri="{FF2B5EF4-FFF2-40B4-BE49-F238E27FC236}">
                <a16:creationId xmlns:a16="http://schemas.microsoft.com/office/drawing/2014/main" id="{85693669-F0AB-499A-89F0-5F2FF667EB8A}"/>
              </a:ext>
            </a:extLst>
          </p:cNvPr>
          <p:cNvSpPr/>
          <p:nvPr/>
        </p:nvSpPr>
        <p:spPr>
          <a:xfrm>
            <a:off x="2699792" y="4694950"/>
            <a:ext cx="5420859" cy="9959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E723DD10-5022-47DA-80C6-143829251641}"/>
              </a:ext>
            </a:extLst>
          </p:cNvPr>
          <p:cNvSpPr txBox="1"/>
          <p:nvPr/>
        </p:nvSpPr>
        <p:spPr>
          <a:xfrm>
            <a:off x="2699792" y="4779048"/>
            <a:ext cx="5544616"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vérifier son identité</a:t>
            </a:r>
          </a:p>
          <a:p>
            <a:r>
              <a:rPr lang="fr-FR" sz="2200" dirty="0"/>
              <a:t>par ex. à partir de theses.fr, ou </a:t>
            </a:r>
            <a:r>
              <a:rPr lang="fr-FR" sz="2200" dirty="0" err="1"/>
              <a:t>GoogleScholar</a:t>
            </a:r>
            <a:endParaRPr lang="fr-FR" sz="2200" dirty="0"/>
          </a:p>
        </p:txBody>
      </p:sp>
    </p:spTree>
    <p:extLst>
      <p:ext uri="{BB962C8B-B14F-4D97-AF65-F5344CB8AC3E}">
        <p14:creationId xmlns:p14="http://schemas.microsoft.com/office/powerpoint/2010/main" val="325558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pic>
        <p:nvPicPr>
          <p:cNvPr id="5" name="Image 4">
            <a:extLst>
              <a:ext uri="{FF2B5EF4-FFF2-40B4-BE49-F238E27FC236}">
                <a16:creationId xmlns:a16="http://schemas.microsoft.com/office/drawing/2014/main" id="{A7654C75-9B1B-4E7B-A570-63B048AFD7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01" t="49798" r="51870" b="34767"/>
          <a:stretch/>
        </p:blipFill>
        <p:spPr>
          <a:xfrm>
            <a:off x="107504" y="2977252"/>
            <a:ext cx="2258182" cy="1080000"/>
          </a:xfrm>
          <a:prstGeom prst="rect">
            <a:avLst/>
          </a:prstGeom>
        </p:spPr>
      </p:pic>
      <p:sp>
        <p:nvSpPr>
          <p:cNvPr id="7" name="Rectangle : coins arrondis 6">
            <a:extLst>
              <a:ext uri="{FF2B5EF4-FFF2-40B4-BE49-F238E27FC236}">
                <a16:creationId xmlns:a16="http://schemas.microsoft.com/office/drawing/2014/main" id="{34A6AA58-39AD-451F-AAF9-824C4D56BDD4}"/>
              </a:ext>
            </a:extLst>
          </p:cNvPr>
          <p:cNvSpPr/>
          <p:nvPr/>
        </p:nvSpPr>
        <p:spPr>
          <a:xfrm>
            <a:off x="2698309" y="3138448"/>
            <a:ext cx="5492350" cy="134275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682DBD3D-FFD5-4C97-A57A-2AC11EFB0F13}"/>
              </a:ext>
            </a:extLst>
          </p:cNvPr>
          <p:cNvSpPr txBox="1"/>
          <p:nvPr/>
        </p:nvSpPr>
        <p:spPr>
          <a:xfrm>
            <a:off x="2699792" y="3226148"/>
            <a:ext cx="5485052" cy="1107996"/>
          </a:xfrm>
          <a:prstGeom prst="rect">
            <a:avLst/>
          </a:prstGeom>
          <a:noFill/>
        </p:spPr>
        <p:txBody>
          <a:bodyPr wrap="square" rtlCol="0">
            <a:spAutoFit/>
          </a:bodyPr>
          <a:lstStyle/>
          <a:p>
            <a:pPr marL="342900" indent="-342900">
              <a:buFont typeface="Arial" panose="020B0604020202020204" pitchFamily="34" charset="0"/>
              <a:buChar char="•"/>
            </a:pPr>
            <a:r>
              <a:rPr lang="fr-FR" sz="2200" dirty="0"/>
              <a:t>les informations sont-elles à jour ? est-ce que cela inclut les recherches les plus récentes sur le sujet ?</a:t>
            </a:r>
          </a:p>
        </p:txBody>
      </p:sp>
      <p:sp>
        <p:nvSpPr>
          <p:cNvPr id="9" name="Rectangle : coins arrondis 8">
            <a:extLst>
              <a:ext uri="{FF2B5EF4-FFF2-40B4-BE49-F238E27FC236}">
                <a16:creationId xmlns:a16="http://schemas.microsoft.com/office/drawing/2014/main" id="{D1DDAA95-5469-4138-9384-1EC2FBEB1827}"/>
              </a:ext>
            </a:extLst>
          </p:cNvPr>
          <p:cNvSpPr/>
          <p:nvPr/>
        </p:nvSpPr>
        <p:spPr>
          <a:xfrm>
            <a:off x="2704557" y="1957763"/>
            <a:ext cx="5420859" cy="96070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E87D1083-D8E6-4F96-B606-ED6D235C20D1}"/>
              </a:ext>
            </a:extLst>
          </p:cNvPr>
          <p:cNvSpPr txBox="1"/>
          <p:nvPr/>
        </p:nvSpPr>
        <p:spPr>
          <a:xfrm>
            <a:off x="2704557" y="2041861"/>
            <a:ext cx="5544616"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quelles sont les dates de publication et de mise à jour ?</a:t>
            </a:r>
          </a:p>
        </p:txBody>
      </p:sp>
      <p:sp>
        <p:nvSpPr>
          <p:cNvPr id="11" name="Rectangle : coins arrondis 10">
            <a:extLst>
              <a:ext uri="{FF2B5EF4-FFF2-40B4-BE49-F238E27FC236}">
                <a16:creationId xmlns:a16="http://schemas.microsoft.com/office/drawing/2014/main" id="{35EFF3D4-F7A4-4DC5-89D4-117ECE7C3EFD}"/>
              </a:ext>
            </a:extLst>
          </p:cNvPr>
          <p:cNvSpPr/>
          <p:nvPr/>
        </p:nvSpPr>
        <p:spPr>
          <a:xfrm>
            <a:off x="2699792" y="4713070"/>
            <a:ext cx="5420859" cy="94817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2C8D06E0-3B6A-4A48-882C-DD74005C88D8}"/>
              </a:ext>
            </a:extLst>
          </p:cNvPr>
          <p:cNvSpPr txBox="1"/>
          <p:nvPr/>
        </p:nvSpPr>
        <p:spPr>
          <a:xfrm>
            <a:off x="2699792" y="4797168"/>
            <a:ext cx="5544616"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les liens donnés en référence sont-ils toujours valides et actifs ?</a:t>
            </a:r>
          </a:p>
        </p:txBody>
      </p:sp>
    </p:spTree>
    <p:extLst>
      <p:ext uri="{BB962C8B-B14F-4D97-AF65-F5344CB8AC3E}">
        <p14:creationId xmlns:p14="http://schemas.microsoft.com/office/powerpoint/2010/main" val="41792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pic>
        <p:nvPicPr>
          <p:cNvPr id="5" name="Image 4">
            <a:extLst>
              <a:ext uri="{FF2B5EF4-FFF2-40B4-BE49-F238E27FC236}">
                <a16:creationId xmlns:a16="http://schemas.microsoft.com/office/drawing/2014/main" id="{A7654C75-9B1B-4E7B-A570-63B048AFD7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01" t="70845" r="50000" b="13721"/>
          <a:stretch/>
        </p:blipFill>
        <p:spPr>
          <a:xfrm>
            <a:off x="228987" y="3096412"/>
            <a:ext cx="2356364" cy="1080000"/>
          </a:xfrm>
          <a:prstGeom prst="rect">
            <a:avLst/>
          </a:prstGeom>
        </p:spPr>
      </p:pic>
      <p:sp>
        <p:nvSpPr>
          <p:cNvPr id="7" name="Rectangle : coins arrondis 6">
            <a:extLst>
              <a:ext uri="{FF2B5EF4-FFF2-40B4-BE49-F238E27FC236}">
                <a16:creationId xmlns:a16="http://schemas.microsoft.com/office/drawing/2014/main" id="{50995AE3-74ED-4979-A5DA-F38DD0DD1D2A}"/>
              </a:ext>
            </a:extLst>
          </p:cNvPr>
          <p:cNvSpPr/>
          <p:nvPr/>
        </p:nvSpPr>
        <p:spPr>
          <a:xfrm>
            <a:off x="2699792" y="3103191"/>
            <a:ext cx="5492350" cy="134275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E5C4BECF-B175-4132-BD89-B4A3E03B83B9}"/>
              </a:ext>
            </a:extLst>
          </p:cNvPr>
          <p:cNvSpPr/>
          <p:nvPr/>
        </p:nvSpPr>
        <p:spPr>
          <a:xfrm>
            <a:off x="2699792" y="1820220"/>
            <a:ext cx="5420859" cy="108227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7F15BA6-428E-4306-8D08-702ECDCE2F5F}"/>
              </a:ext>
            </a:extLst>
          </p:cNvPr>
          <p:cNvSpPr txBox="1"/>
          <p:nvPr/>
        </p:nvSpPr>
        <p:spPr>
          <a:xfrm>
            <a:off x="2699792" y="1904317"/>
            <a:ext cx="5544616"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tendance à se considérer moins biaisé que « les autres »</a:t>
            </a:r>
          </a:p>
        </p:txBody>
      </p:sp>
      <p:sp>
        <p:nvSpPr>
          <p:cNvPr id="11" name="Rectangle : coins arrondis 10">
            <a:extLst>
              <a:ext uri="{FF2B5EF4-FFF2-40B4-BE49-F238E27FC236}">
                <a16:creationId xmlns:a16="http://schemas.microsoft.com/office/drawing/2014/main" id="{155BEBA8-E960-4514-810E-D0539D1A998E}"/>
              </a:ext>
            </a:extLst>
          </p:cNvPr>
          <p:cNvSpPr/>
          <p:nvPr/>
        </p:nvSpPr>
        <p:spPr>
          <a:xfrm>
            <a:off x="2699792" y="4654236"/>
            <a:ext cx="5420859" cy="123621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4A1458DE-C175-468D-8E47-FFE51C1F1BB8}"/>
              </a:ext>
            </a:extLst>
          </p:cNvPr>
          <p:cNvSpPr txBox="1"/>
          <p:nvPr/>
        </p:nvSpPr>
        <p:spPr>
          <a:xfrm>
            <a:off x="2696513" y="3168369"/>
            <a:ext cx="5544616" cy="1107996"/>
          </a:xfrm>
          <a:prstGeom prst="rect">
            <a:avLst/>
          </a:prstGeom>
          <a:noFill/>
        </p:spPr>
        <p:txBody>
          <a:bodyPr wrap="square" rtlCol="0">
            <a:spAutoFit/>
          </a:bodyPr>
          <a:lstStyle/>
          <a:p>
            <a:pPr marL="342900" indent="-342900">
              <a:buFont typeface="Arial" panose="020B0604020202020204" pitchFamily="34" charset="0"/>
              <a:buChar char="•"/>
            </a:pPr>
            <a:r>
              <a:rPr lang="fr-FR" sz="2200" dirty="0"/>
              <a:t>tendance à chercher les informations qui confirment nos idées préconçues et à accorder moins de poids aux autres</a:t>
            </a:r>
          </a:p>
        </p:txBody>
      </p:sp>
      <p:sp>
        <p:nvSpPr>
          <p:cNvPr id="14" name="ZoneTexte 13">
            <a:extLst>
              <a:ext uri="{FF2B5EF4-FFF2-40B4-BE49-F238E27FC236}">
                <a16:creationId xmlns:a16="http://schemas.microsoft.com/office/drawing/2014/main" id="{7B0D4B68-0261-4344-ACF6-3A85EBB327B2}"/>
              </a:ext>
            </a:extLst>
          </p:cNvPr>
          <p:cNvSpPr txBox="1"/>
          <p:nvPr/>
        </p:nvSpPr>
        <p:spPr>
          <a:xfrm>
            <a:off x="2696513" y="4705242"/>
            <a:ext cx="5544616" cy="1107996"/>
          </a:xfrm>
          <a:prstGeom prst="rect">
            <a:avLst/>
          </a:prstGeom>
          <a:noFill/>
        </p:spPr>
        <p:txBody>
          <a:bodyPr wrap="square" rtlCol="0">
            <a:spAutoFit/>
          </a:bodyPr>
          <a:lstStyle/>
          <a:p>
            <a:pPr marL="342900" indent="-342900">
              <a:buFont typeface="Arial" panose="020B0604020202020204" pitchFamily="34" charset="0"/>
              <a:buChar char="•"/>
            </a:pPr>
            <a:r>
              <a:rPr lang="fr-FR" sz="2200" dirty="0"/>
              <a:t>tendance à privilégier et surestimer les informations dont on se souvient immédiatement </a:t>
            </a:r>
          </a:p>
        </p:txBody>
      </p:sp>
    </p:spTree>
    <p:extLst>
      <p:ext uri="{BB962C8B-B14F-4D97-AF65-F5344CB8AC3E}">
        <p14:creationId xmlns:p14="http://schemas.microsoft.com/office/powerpoint/2010/main" val="89421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P spid="12"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51EB078A-40F4-4D17-98C2-5DBC48B69673}"/>
              </a:ext>
            </a:extLst>
          </p:cNvPr>
          <p:cNvSpPr/>
          <p:nvPr/>
        </p:nvSpPr>
        <p:spPr>
          <a:xfrm>
            <a:off x="2666427" y="2590356"/>
            <a:ext cx="5420859" cy="6382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pic>
        <p:nvPicPr>
          <p:cNvPr id="5" name="Image 4">
            <a:extLst>
              <a:ext uri="{FF2B5EF4-FFF2-40B4-BE49-F238E27FC236}">
                <a16:creationId xmlns:a16="http://schemas.microsoft.com/office/drawing/2014/main" id="{A7654C75-9B1B-4E7B-A570-63B048AFD7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9109" r="3230" b="75457"/>
          <a:stretch/>
        </p:blipFill>
        <p:spPr>
          <a:xfrm>
            <a:off x="121490" y="3096412"/>
            <a:ext cx="2454545" cy="1080000"/>
          </a:xfrm>
          <a:prstGeom prst="rect">
            <a:avLst/>
          </a:prstGeom>
        </p:spPr>
      </p:pic>
      <p:sp>
        <p:nvSpPr>
          <p:cNvPr id="7" name="Rectangle : coins arrondis 6">
            <a:extLst>
              <a:ext uri="{FF2B5EF4-FFF2-40B4-BE49-F238E27FC236}">
                <a16:creationId xmlns:a16="http://schemas.microsoft.com/office/drawing/2014/main" id="{90126D66-79E0-44FF-A42D-8A0CF984C220}"/>
              </a:ext>
            </a:extLst>
          </p:cNvPr>
          <p:cNvSpPr/>
          <p:nvPr/>
        </p:nvSpPr>
        <p:spPr>
          <a:xfrm>
            <a:off x="2666427" y="3409164"/>
            <a:ext cx="5492350" cy="9959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E5359D54-D502-42FF-9E18-2241B5CA22F1}"/>
              </a:ext>
            </a:extLst>
          </p:cNvPr>
          <p:cNvSpPr txBox="1"/>
          <p:nvPr/>
        </p:nvSpPr>
        <p:spPr>
          <a:xfrm>
            <a:off x="2667910" y="3496864"/>
            <a:ext cx="5485052"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le niveau de langue (orthographe et expression) est-il correct ?</a:t>
            </a:r>
          </a:p>
        </p:txBody>
      </p:sp>
      <p:sp>
        <p:nvSpPr>
          <p:cNvPr id="9" name="Rectangle : coins arrondis 8">
            <a:extLst>
              <a:ext uri="{FF2B5EF4-FFF2-40B4-BE49-F238E27FC236}">
                <a16:creationId xmlns:a16="http://schemas.microsoft.com/office/drawing/2014/main" id="{D7A41DAC-C62E-4C2B-B650-E7097C87D103}"/>
              </a:ext>
            </a:extLst>
          </p:cNvPr>
          <p:cNvSpPr/>
          <p:nvPr/>
        </p:nvSpPr>
        <p:spPr>
          <a:xfrm>
            <a:off x="2699792" y="1457411"/>
            <a:ext cx="5420859" cy="9959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7D22222-F23B-4FE9-B66D-7E173F916F15}"/>
              </a:ext>
            </a:extLst>
          </p:cNvPr>
          <p:cNvSpPr txBox="1"/>
          <p:nvPr/>
        </p:nvSpPr>
        <p:spPr>
          <a:xfrm>
            <a:off x="2699792" y="1541509"/>
            <a:ext cx="5544616"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l’article suit-il une certaine méthode, est-il structuré et cohérent ?</a:t>
            </a:r>
          </a:p>
        </p:txBody>
      </p:sp>
      <p:sp>
        <p:nvSpPr>
          <p:cNvPr id="11" name="Rectangle : coins arrondis 10">
            <a:extLst>
              <a:ext uri="{FF2B5EF4-FFF2-40B4-BE49-F238E27FC236}">
                <a16:creationId xmlns:a16="http://schemas.microsoft.com/office/drawing/2014/main" id="{37408027-1AED-498C-B6B1-55CE187888A6}"/>
              </a:ext>
            </a:extLst>
          </p:cNvPr>
          <p:cNvSpPr/>
          <p:nvPr/>
        </p:nvSpPr>
        <p:spPr>
          <a:xfrm>
            <a:off x="2699353" y="4577512"/>
            <a:ext cx="5420859" cy="6382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E8FF9305-F080-410D-9D70-33FD79EEC986}"/>
              </a:ext>
            </a:extLst>
          </p:cNvPr>
          <p:cNvSpPr txBox="1"/>
          <p:nvPr/>
        </p:nvSpPr>
        <p:spPr>
          <a:xfrm>
            <a:off x="2699353" y="4661610"/>
            <a:ext cx="5544616"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le design du site est-il professionnel ?</a:t>
            </a:r>
          </a:p>
        </p:txBody>
      </p:sp>
      <p:sp>
        <p:nvSpPr>
          <p:cNvPr id="13" name="Rectangle : coins arrondis 12">
            <a:extLst>
              <a:ext uri="{FF2B5EF4-FFF2-40B4-BE49-F238E27FC236}">
                <a16:creationId xmlns:a16="http://schemas.microsoft.com/office/drawing/2014/main" id="{F1F3555A-58B2-4B60-A641-115380BF68FF}"/>
              </a:ext>
            </a:extLst>
          </p:cNvPr>
          <p:cNvSpPr/>
          <p:nvPr/>
        </p:nvSpPr>
        <p:spPr>
          <a:xfrm>
            <a:off x="2666427" y="5403704"/>
            <a:ext cx="5420859" cy="6382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CA2047A6-6FFD-44B4-909C-AA4549EEA13C}"/>
              </a:ext>
            </a:extLst>
          </p:cNvPr>
          <p:cNvSpPr txBox="1"/>
          <p:nvPr/>
        </p:nvSpPr>
        <p:spPr>
          <a:xfrm>
            <a:off x="2666427" y="5487802"/>
            <a:ext cx="5544616"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comment l’URL est-elle construite ?</a:t>
            </a:r>
          </a:p>
        </p:txBody>
      </p:sp>
      <p:sp>
        <p:nvSpPr>
          <p:cNvPr id="2" name="ZoneTexte 1">
            <a:extLst>
              <a:ext uri="{FF2B5EF4-FFF2-40B4-BE49-F238E27FC236}">
                <a16:creationId xmlns:a16="http://schemas.microsoft.com/office/drawing/2014/main" id="{831BFA17-AD87-4835-9B84-4C5D8B846463}"/>
              </a:ext>
            </a:extLst>
          </p:cNvPr>
          <p:cNvSpPr txBox="1"/>
          <p:nvPr/>
        </p:nvSpPr>
        <p:spPr>
          <a:xfrm>
            <a:off x="3059832" y="6186924"/>
            <a:ext cx="5387933" cy="461665"/>
          </a:xfrm>
          <a:prstGeom prst="rect">
            <a:avLst/>
          </a:prstGeom>
          <a:noFill/>
        </p:spPr>
        <p:txBody>
          <a:bodyPr wrap="square" rtlCol="0">
            <a:spAutoFit/>
          </a:bodyPr>
          <a:lstStyle/>
          <a:p>
            <a:r>
              <a:rPr lang="fr-FR" sz="2400" dirty="0">
                <a:solidFill>
                  <a:srgbClr val="0098A3"/>
                </a:solidFill>
              </a:rPr>
              <a:t>https://www.impots.gouv.fr/portail</a:t>
            </a:r>
          </a:p>
        </p:txBody>
      </p:sp>
      <p:sp>
        <p:nvSpPr>
          <p:cNvPr id="16" name="ZoneTexte 15">
            <a:extLst>
              <a:ext uri="{FF2B5EF4-FFF2-40B4-BE49-F238E27FC236}">
                <a16:creationId xmlns:a16="http://schemas.microsoft.com/office/drawing/2014/main" id="{48A2CAAB-841E-4340-8D51-2959F6F033A8}"/>
              </a:ext>
            </a:extLst>
          </p:cNvPr>
          <p:cNvSpPr txBox="1"/>
          <p:nvPr/>
        </p:nvSpPr>
        <p:spPr>
          <a:xfrm>
            <a:off x="2691504" y="2685337"/>
            <a:ext cx="5544616"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corrélation, hasard ou réelle conséquence ?</a:t>
            </a:r>
          </a:p>
        </p:txBody>
      </p:sp>
    </p:spTree>
    <p:extLst>
      <p:ext uri="{BB962C8B-B14F-4D97-AF65-F5344CB8AC3E}">
        <p14:creationId xmlns:p14="http://schemas.microsoft.com/office/powerpoint/2010/main" val="426947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8" grpId="0"/>
      <p:bldP spid="9" grpId="0" animBg="1"/>
      <p:bldP spid="10" grpId="0"/>
      <p:bldP spid="11" grpId="0" animBg="1"/>
      <p:bldP spid="12" grpId="0"/>
      <p:bldP spid="13" grpId="0" animBg="1"/>
      <p:bldP spid="14" grpId="0"/>
      <p:bldP spid="2"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pic>
        <p:nvPicPr>
          <p:cNvPr id="5" name="Image 4">
            <a:extLst>
              <a:ext uri="{FF2B5EF4-FFF2-40B4-BE49-F238E27FC236}">
                <a16:creationId xmlns:a16="http://schemas.microsoft.com/office/drawing/2014/main" id="{A7654C75-9B1B-4E7B-A570-63B048AFD7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70" t="30155" r="6973" b="55509"/>
          <a:stretch/>
        </p:blipFill>
        <p:spPr>
          <a:xfrm>
            <a:off x="107504" y="2977252"/>
            <a:ext cx="2325415" cy="1080000"/>
          </a:xfrm>
          <a:prstGeom prst="rect">
            <a:avLst/>
          </a:prstGeom>
        </p:spPr>
      </p:pic>
      <p:sp>
        <p:nvSpPr>
          <p:cNvPr id="7" name="Rectangle : coins arrondis 6">
            <a:extLst>
              <a:ext uri="{FF2B5EF4-FFF2-40B4-BE49-F238E27FC236}">
                <a16:creationId xmlns:a16="http://schemas.microsoft.com/office/drawing/2014/main" id="{C99F636F-684D-462C-B69C-9FFF418EF5AC}"/>
              </a:ext>
            </a:extLst>
          </p:cNvPr>
          <p:cNvSpPr/>
          <p:nvPr/>
        </p:nvSpPr>
        <p:spPr>
          <a:xfrm>
            <a:off x="2698309" y="3007768"/>
            <a:ext cx="5492350" cy="98813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921895A6-850A-439D-BC8D-0042133BC030}"/>
              </a:ext>
            </a:extLst>
          </p:cNvPr>
          <p:cNvSpPr txBox="1"/>
          <p:nvPr/>
        </p:nvSpPr>
        <p:spPr>
          <a:xfrm>
            <a:off x="2699792" y="3095468"/>
            <a:ext cx="5485052"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les références sont-elles complètes ? mises à jour ?</a:t>
            </a:r>
          </a:p>
        </p:txBody>
      </p:sp>
      <p:sp>
        <p:nvSpPr>
          <p:cNvPr id="9" name="Rectangle : coins arrondis 8">
            <a:extLst>
              <a:ext uri="{FF2B5EF4-FFF2-40B4-BE49-F238E27FC236}">
                <a16:creationId xmlns:a16="http://schemas.microsoft.com/office/drawing/2014/main" id="{01464D95-97FA-4805-A6CD-CE81D3F384C7}"/>
              </a:ext>
            </a:extLst>
          </p:cNvPr>
          <p:cNvSpPr/>
          <p:nvPr/>
        </p:nvSpPr>
        <p:spPr>
          <a:xfrm>
            <a:off x="2699792" y="1820219"/>
            <a:ext cx="5420859" cy="98813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5FD297E7-1324-465E-991B-15F2CE73F513}"/>
              </a:ext>
            </a:extLst>
          </p:cNvPr>
          <p:cNvSpPr txBox="1"/>
          <p:nvPr/>
        </p:nvSpPr>
        <p:spPr>
          <a:xfrm>
            <a:off x="2699792" y="1904317"/>
            <a:ext cx="5544616"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y a-t-il des références (scientifiques par ex.), une bibliographie ?</a:t>
            </a:r>
          </a:p>
        </p:txBody>
      </p:sp>
      <p:sp>
        <p:nvSpPr>
          <p:cNvPr id="11" name="Rectangle : coins arrondis 10">
            <a:extLst>
              <a:ext uri="{FF2B5EF4-FFF2-40B4-BE49-F238E27FC236}">
                <a16:creationId xmlns:a16="http://schemas.microsoft.com/office/drawing/2014/main" id="{227141D7-F5CF-4BDD-97B6-48C62AECB4DA}"/>
              </a:ext>
            </a:extLst>
          </p:cNvPr>
          <p:cNvSpPr/>
          <p:nvPr/>
        </p:nvSpPr>
        <p:spPr>
          <a:xfrm>
            <a:off x="2699792" y="4174151"/>
            <a:ext cx="5420859" cy="1115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882D5F9B-ACEF-410B-BC22-9C2154F8F7E0}"/>
              </a:ext>
            </a:extLst>
          </p:cNvPr>
          <p:cNvSpPr txBox="1"/>
          <p:nvPr/>
        </p:nvSpPr>
        <p:spPr>
          <a:xfrm>
            <a:off x="2731888" y="4178015"/>
            <a:ext cx="5420859" cy="1107996"/>
          </a:xfrm>
          <a:prstGeom prst="rect">
            <a:avLst/>
          </a:prstGeom>
          <a:noFill/>
        </p:spPr>
        <p:txBody>
          <a:bodyPr wrap="square" rtlCol="0">
            <a:spAutoFit/>
          </a:bodyPr>
          <a:lstStyle/>
          <a:p>
            <a:pPr marL="342900" indent="-342900">
              <a:buFont typeface="Arial" panose="020B0604020202020204" pitchFamily="34" charset="0"/>
              <a:buChar char="•"/>
            </a:pPr>
            <a:r>
              <a:rPr lang="fr-FR" sz="2200" dirty="0"/>
              <a:t>les références redirigent-elles vers des sites commerciaux ? Ou plutôt vers des revues scientifiques ?</a:t>
            </a:r>
          </a:p>
        </p:txBody>
      </p:sp>
      <p:sp>
        <p:nvSpPr>
          <p:cNvPr id="13" name="Rectangle : coins arrondis 12">
            <a:extLst>
              <a:ext uri="{FF2B5EF4-FFF2-40B4-BE49-F238E27FC236}">
                <a16:creationId xmlns:a16="http://schemas.microsoft.com/office/drawing/2014/main" id="{76229516-0841-4DCC-9D16-10E11C6830BF}"/>
              </a:ext>
            </a:extLst>
          </p:cNvPr>
          <p:cNvSpPr/>
          <p:nvPr/>
        </p:nvSpPr>
        <p:spPr>
          <a:xfrm>
            <a:off x="2699792" y="5505142"/>
            <a:ext cx="5420859" cy="80417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8357C596-9D85-49BD-8EDE-57D6931F503E}"/>
              </a:ext>
            </a:extLst>
          </p:cNvPr>
          <p:cNvSpPr txBox="1"/>
          <p:nvPr/>
        </p:nvSpPr>
        <p:spPr>
          <a:xfrm>
            <a:off x="2751310" y="5522510"/>
            <a:ext cx="5544616"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vérifier les liens et leur appliquer les mêmes critères qu’au site initial</a:t>
            </a:r>
          </a:p>
        </p:txBody>
      </p:sp>
    </p:spTree>
    <p:extLst>
      <p:ext uri="{BB962C8B-B14F-4D97-AF65-F5344CB8AC3E}">
        <p14:creationId xmlns:p14="http://schemas.microsoft.com/office/powerpoint/2010/main" val="99552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pic>
        <p:nvPicPr>
          <p:cNvPr id="5" name="Image 4">
            <a:extLst>
              <a:ext uri="{FF2B5EF4-FFF2-40B4-BE49-F238E27FC236}">
                <a16:creationId xmlns:a16="http://schemas.microsoft.com/office/drawing/2014/main" id="{A7654C75-9B1B-4E7B-A570-63B048AFD7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70845" r="1359" b="13721"/>
          <a:stretch/>
        </p:blipFill>
        <p:spPr>
          <a:xfrm>
            <a:off x="29628" y="3192696"/>
            <a:ext cx="2552727" cy="1080000"/>
          </a:xfrm>
          <a:prstGeom prst="rect">
            <a:avLst/>
          </a:prstGeom>
        </p:spPr>
      </p:pic>
      <p:sp>
        <p:nvSpPr>
          <p:cNvPr id="7" name="Rectangle : coins arrondis 6">
            <a:extLst>
              <a:ext uri="{FF2B5EF4-FFF2-40B4-BE49-F238E27FC236}">
                <a16:creationId xmlns:a16="http://schemas.microsoft.com/office/drawing/2014/main" id="{9E523CCB-37CC-43F1-B7E4-DC7EA9C093D1}"/>
              </a:ext>
            </a:extLst>
          </p:cNvPr>
          <p:cNvSpPr/>
          <p:nvPr/>
        </p:nvSpPr>
        <p:spPr>
          <a:xfrm>
            <a:off x="2698309" y="4081826"/>
            <a:ext cx="5492350" cy="9313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10690DDE-36F2-4FBF-9AED-018D3C04ADB0}"/>
              </a:ext>
            </a:extLst>
          </p:cNvPr>
          <p:cNvSpPr txBox="1"/>
          <p:nvPr/>
        </p:nvSpPr>
        <p:spPr>
          <a:xfrm>
            <a:off x="2699792" y="4169526"/>
            <a:ext cx="5485052"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t>que disent les sites spécialisés en </a:t>
            </a:r>
          </a:p>
          <a:p>
            <a:r>
              <a:rPr lang="fr-FR" sz="2200" i="1" dirty="0"/>
              <a:t>     </a:t>
            </a:r>
            <a:r>
              <a:rPr lang="fr-FR" sz="2200" i="1" dirty="0" err="1"/>
              <a:t>fact</a:t>
            </a:r>
            <a:r>
              <a:rPr lang="fr-FR" sz="2200" i="1" dirty="0"/>
              <a:t>-checking</a:t>
            </a:r>
            <a:r>
              <a:rPr lang="fr-FR" sz="2200" dirty="0"/>
              <a:t> ?</a:t>
            </a:r>
          </a:p>
        </p:txBody>
      </p:sp>
      <p:sp>
        <p:nvSpPr>
          <p:cNvPr id="9" name="Rectangle : coins arrondis 8">
            <a:extLst>
              <a:ext uri="{FF2B5EF4-FFF2-40B4-BE49-F238E27FC236}">
                <a16:creationId xmlns:a16="http://schemas.microsoft.com/office/drawing/2014/main" id="{3B317AA1-AE0C-4C27-BB17-47505E5DA4A8}"/>
              </a:ext>
            </a:extLst>
          </p:cNvPr>
          <p:cNvSpPr/>
          <p:nvPr/>
        </p:nvSpPr>
        <p:spPr>
          <a:xfrm>
            <a:off x="2698309" y="3030027"/>
            <a:ext cx="5420859"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4EADD086-D84C-446F-8ADA-92D6F07A9F14}"/>
              </a:ext>
            </a:extLst>
          </p:cNvPr>
          <p:cNvSpPr txBox="1"/>
          <p:nvPr/>
        </p:nvSpPr>
        <p:spPr>
          <a:xfrm>
            <a:off x="2698309" y="3114124"/>
            <a:ext cx="5544616"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que disent les bibliothécaires ?</a:t>
            </a:r>
          </a:p>
        </p:txBody>
      </p:sp>
    </p:spTree>
    <p:extLst>
      <p:ext uri="{BB962C8B-B14F-4D97-AF65-F5344CB8AC3E}">
        <p14:creationId xmlns:p14="http://schemas.microsoft.com/office/powerpoint/2010/main" val="267756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B5E0DF07-7C09-4BCD-B753-3A007818235B}"/>
              </a:ext>
            </a:extLst>
          </p:cNvPr>
          <p:cNvSpPr txBox="1"/>
          <p:nvPr/>
        </p:nvSpPr>
        <p:spPr>
          <a:xfrm>
            <a:off x="107504" y="6488668"/>
            <a:ext cx="8460432" cy="369332"/>
          </a:xfrm>
          <a:prstGeom prst="rect">
            <a:avLst/>
          </a:prstGeom>
          <a:noFill/>
        </p:spPr>
        <p:txBody>
          <a:bodyPr wrap="square" rtlCol="0">
            <a:spAutoFit/>
          </a:bodyPr>
          <a:lstStyle/>
          <a:p>
            <a:r>
              <a:rPr lang="fr-FR" sz="900" dirty="0"/>
              <a:t>sources des images : https://flickr.com/photos/usembassynewdelhi/5386861192, https://www.flickr.com/photos/nasa2exploreC9352717772, https://www.lequotidiendumedecin.fr/archives/aux-origines-de-la-fake-news-liant-vaccin-ror-et-autisme</a:t>
            </a:r>
          </a:p>
        </p:txBody>
      </p:sp>
      <p:sp>
        <p:nvSpPr>
          <p:cNvPr id="19" name="Titre 3">
            <a:extLst>
              <a:ext uri="{FF2B5EF4-FFF2-40B4-BE49-F238E27FC236}">
                <a16:creationId xmlns:a16="http://schemas.microsoft.com/office/drawing/2014/main" id="{B44AC3DF-E446-4077-BAB3-616655B7D928}"/>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pic>
        <p:nvPicPr>
          <p:cNvPr id="3" name="Image 2" descr="Une image contenant texte, carte de visite, capture d’écran&#10;&#10;Description générée automatiquement">
            <a:extLst>
              <a:ext uri="{FF2B5EF4-FFF2-40B4-BE49-F238E27FC236}">
                <a16:creationId xmlns:a16="http://schemas.microsoft.com/office/drawing/2014/main" id="{DE2E49DB-20CD-4443-904B-5D8C38D38539}"/>
              </a:ext>
            </a:extLst>
          </p:cNvPr>
          <p:cNvPicPr>
            <a:picLocks noChangeAspect="1"/>
          </p:cNvPicPr>
          <p:nvPr/>
        </p:nvPicPr>
        <p:blipFill rotWithShape="1">
          <a:blip r:embed="rId3">
            <a:extLst>
              <a:ext uri="{28A0092B-C50C-407E-A947-70E740481C1C}">
                <a14:useLocalDpi xmlns:a14="http://schemas.microsoft.com/office/drawing/2010/main" val="0"/>
              </a:ext>
            </a:extLst>
          </a:blip>
          <a:srcRect t="12201" b="13600"/>
          <a:stretch/>
        </p:blipFill>
        <p:spPr>
          <a:xfrm>
            <a:off x="0" y="1588232"/>
            <a:ext cx="9144000" cy="3816424"/>
          </a:xfrm>
          <a:prstGeom prst="rect">
            <a:avLst/>
          </a:prstGeom>
        </p:spPr>
      </p:pic>
    </p:spTree>
    <p:extLst>
      <p:ext uri="{BB962C8B-B14F-4D97-AF65-F5344CB8AC3E}">
        <p14:creationId xmlns:p14="http://schemas.microsoft.com/office/powerpoint/2010/main" val="368738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7200" y="1600201"/>
            <a:ext cx="8229600" cy="710952"/>
          </a:xfrm>
        </p:spPr>
        <p:txBody>
          <a:bodyPr>
            <a:normAutofit/>
          </a:bodyPr>
          <a:lstStyle/>
          <a:p>
            <a:pPr marL="0" indent="0" algn="ctr">
              <a:buNone/>
            </a:pPr>
            <a:r>
              <a:rPr lang="fr-FR" sz="2800" b="1" dirty="0"/>
              <a:t>S’appuyer sur des outils spécialisés et fiables 1/2</a:t>
            </a:r>
          </a:p>
        </p:txBody>
      </p:sp>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sp>
        <p:nvSpPr>
          <p:cNvPr id="5" name="Rectangle : coins arrondis 4">
            <a:extLst>
              <a:ext uri="{FF2B5EF4-FFF2-40B4-BE49-F238E27FC236}">
                <a16:creationId xmlns:a16="http://schemas.microsoft.com/office/drawing/2014/main" id="{DB891AE1-CE97-4E5E-99D0-6A2FF0C444C2}"/>
              </a:ext>
            </a:extLst>
          </p:cNvPr>
          <p:cNvSpPr/>
          <p:nvPr/>
        </p:nvSpPr>
        <p:spPr>
          <a:xfrm>
            <a:off x="303269" y="2333270"/>
            <a:ext cx="3816424"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A16D5412-5C08-4C64-86E6-3C39526FD8D6}"/>
              </a:ext>
            </a:extLst>
          </p:cNvPr>
          <p:cNvSpPr/>
          <p:nvPr/>
        </p:nvSpPr>
        <p:spPr>
          <a:xfrm>
            <a:off x="304777" y="3184945"/>
            <a:ext cx="381491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DC2B945D-D444-4271-9A1C-1AC413CDF7F6}"/>
              </a:ext>
            </a:extLst>
          </p:cNvPr>
          <p:cNvSpPr/>
          <p:nvPr/>
        </p:nvSpPr>
        <p:spPr>
          <a:xfrm>
            <a:off x="303269" y="4026491"/>
            <a:ext cx="381491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E7FB4FC6-90DA-45C5-9B04-1DC60DA17771}"/>
              </a:ext>
            </a:extLst>
          </p:cNvPr>
          <p:cNvSpPr txBox="1"/>
          <p:nvPr/>
        </p:nvSpPr>
        <p:spPr>
          <a:xfrm>
            <a:off x="303269" y="4198181"/>
            <a:ext cx="3744416"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err="1">
                <a:solidFill>
                  <a:srgbClr val="0098A3"/>
                </a:solidFill>
                <a:hlinkClick r:id="rId3">
                  <a:extLst>
                    <a:ext uri="{A12FA001-AC4F-418D-AE19-62706E023703}">
                      <ahyp:hlinkClr xmlns:ahyp="http://schemas.microsoft.com/office/drawing/2018/hyperlinkcolor" val="tx"/>
                    </a:ext>
                  </a:extLst>
                </a:hlinkClick>
              </a:rPr>
              <a:t>Décodex</a:t>
            </a:r>
            <a:r>
              <a:rPr lang="fr-FR" sz="2200" dirty="0"/>
              <a:t> (</a:t>
            </a:r>
            <a:r>
              <a:rPr lang="fr-FR" sz="2200" i="1" dirty="0"/>
              <a:t>Le Monde</a:t>
            </a:r>
            <a:r>
              <a:rPr lang="fr-FR" sz="2200" dirty="0"/>
              <a:t>)</a:t>
            </a:r>
          </a:p>
        </p:txBody>
      </p:sp>
      <p:sp>
        <p:nvSpPr>
          <p:cNvPr id="9" name="Rectangle : coins arrondis 8">
            <a:extLst>
              <a:ext uri="{FF2B5EF4-FFF2-40B4-BE49-F238E27FC236}">
                <a16:creationId xmlns:a16="http://schemas.microsoft.com/office/drawing/2014/main" id="{03191F8C-1471-4D46-92B6-27947690F927}"/>
              </a:ext>
            </a:extLst>
          </p:cNvPr>
          <p:cNvSpPr/>
          <p:nvPr/>
        </p:nvSpPr>
        <p:spPr>
          <a:xfrm>
            <a:off x="323528" y="4893458"/>
            <a:ext cx="3794657"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F5EFCC0-9A93-4843-972D-C2A0E001DF6D}"/>
              </a:ext>
            </a:extLst>
          </p:cNvPr>
          <p:cNvSpPr txBox="1"/>
          <p:nvPr/>
        </p:nvSpPr>
        <p:spPr>
          <a:xfrm>
            <a:off x="303269" y="3338954"/>
            <a:ext cx="3744416"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Factuel (AFP)</a:t>
            </a:r>
          </a:p>
        </p:txBody>
      </p:sp>
      <p:sp>
        <p:nvSpPr>
          <p:cNvPr id="12" name="ZoneTexte 11">
            <a:extLst>
              <a:ext uri="{FF2B5EF4-FFF2-40B4-BE49-F238E27FC236}">
                <a16:creationId xmlns:a16="http://schemas.microsoft.com/office/drawing/2014/main" id="{E41D3CF7-8BD9-4391-99EB-FF70C15FD261}"/>
              </a:ext>
            </a:extLst>
          </p:cNvPr>
          <p:cNvSpPr txBox="1"/>
          <p:nvPr/>
        </p:nvSpPr>
        <p:spPr>
          <a:xfrm>
            <a:off x="323529" y="2478693"/>
            <a:ext cx="3816424"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L’Œil du 20h (</a:t>
            </a:r>
            <a:r>
              <a:rPr lang="fr-FR" sz="2200" dirty="0" err="1"/>
              <a:t>FranceTVInfo</a:t>
            </a:r>
            <a:r>
              <a:rPr lang="fr-FR" sz="2200" dirty="0"/>
              <a:t>)</a:t>
            </a:r>
          </a:p>
        </p:txBody>
      </p:sp>
      <p:sp>
        <p:nvSpPr>
          <p:cNvPr id="13" name="Rectangle : coins arrondis 12">
            <a:extLst>
              <a:ext uri="{FF2B5EF4-FFF2-40B4-BE49-F238E27FC236}">
                <a16:creationId xmlns:a16="http://schemas.microsoft.com/office/drawing/2014/main" id="{8FA4BEC7-153C-4AB3-B7E2-F77B3A442FA4}"/>
              </a:ext>
            </a:extLst>
          </p:cNvPr>
          <p:cNvSpPr/>
          <p:nvPr/>
        </p:nvSpPr>
        <p:spPr>
          <a:xfrm>
            <a:off x="4551740" y="2306351"/>
            <a:ext cx="3816424"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2A01F45-D036-4870-AEB6-5030DEE2A1BE}"/>
              </a:ext>
            </a:extLst>
          </p:cNvPr>
          <p:cNvSpPr txBox="1"/>
          <p:nvPr/>
        </p:nvSpPr>
        <p:spPr>
          <a:xfrm>
            <a:off x="303269" y="5023371"/>
            <a:ext cx="3816424"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err="1"/>
              <a:t>Checknews</a:t>
            </a:r>
            <a:r>
              <a:rPr lang="fr-FR" sz="2200" dirty="0"/>
              <a:t> (</a:t>
            </a:r>
            <a:r>
              <a:rPr lang="fr-FR" sz="2200" i="1" dirty="0"/>
              <a:t>Libération</a:t>
            </a:r>
            <a:r>
              <a:rPr lang="fr-FR" sz="2200" dirty="0"/>
              <a:t>)</a:t>
            </a:r>
          </a:p>
        </p:txBody>
      </p:sp>
      <p:sp>
        <p:nvSpPr>
          <p:cNvPr id="15" name="Rectangle : coins arrondis 14">
            <a:extLst>
              <a:ext uri="{FF2B5EF4-FFF2-40B4-BE49-F238E27FC236}">
                <a16:creationId xmlns:a16="http://schemas.microsoft.com/office/drawing/2014/main" id="{7398278B-32BC-40C7-A1CC-2B7EE0793E59}"/>
              </a:ext>
            </a:extLst>
          </p:cNvPr>
          <p:cNvSpPr/>
          <p:nvPr/>
        </p:nvSpPr>
        <p:spPr>
          <a:xfrm>
            <a:off x="4557146" y="3193531"/>
            <a:ext cx="3816424"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A9515E39-1A9D-4473-BF76-AA1B5871A401}"/>
              </a:ext>
            </a:extLst>
          </p:cNvPr>
          <p:cNvSpPr txBox="1"/>
          <p:nvPr/>
        </p:nvSpPr>
        <p:spPr>
          <a:xfrm>
            <a:off x="4577406" y="3338954"/>
            <a:ext cx="3816424"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err="1"/>
              <a:t>FakeOff</a:t>
            </a:r>
            <a:r>
              <a:rPr lang="fr-FR" sz="2200" dirty="0"/>
              <a:t> (</a:t>
            </a:r>
            <a:r>
              <a:rPr lang="fr-FR" sz="2200" i="1" dirty="0"/>
              <a:t>20 Minutes</a:t>
            </a:r>
            <a:r>
              <a:rPr lang="fr-FR" sz="2200" dirty="0"/>
              <a:t>)</a:t>
            </a:r>
          </a:p>
        </p:txBody>
      </p:sp>
      <p:sp>
        <p:nvSpPr>
          <p:cNvPr id="17" name="Rectangle : coins arrondis 16">
            <a:extLst>
              <a:ext uri="{FF2B5EF4-FFF2-40B4-BE49-F238E27FC236}">
                <a16:creationId xmlns:a16="http://schemas.microsoft.com/office/drawing/2014/main" id="{13BD5251-2B44-452B-BBB6-730EA24F11A3}"/>
              </a:ext>
            </a:extLst>
          </p:cNvPr>
          <p:cNvSpPr/>
          <p:nvPr/>
        </p:nvSpPr>
        <p:spPr>
          <a:xfrm>
            <a:off x="4551740" y="4052758"/>
            <a:ext cx="3816424"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1CE6DB86-B1A7-4A4D-B7A7-CF32E1922E0F}"/>
              </a:ext>
            </a:extLst>
          </p:cNvPr>
          <p:cNvSpPr txBox="1"/>
          <p:nvPr/>
        </p:nvSpPr>
        <p:spPr>
          <a:xfrm>
            <a:off x="4572000" y="4198181"/>
            <a:ext cx="3816424"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err="1"/>
              <a:t>hoaxbuster</a:t>
            </a:r>
            <a:endParaRPr lang="fr-FR" sz="2200" dirty="0"/>
          </a:p>
        </p:txBody>
      </p:sp>
      <p:sp>
        <p:nvSpPr>
          <p:cNvPr id="19" name="Rectangle : coins arrondis 18">
            <a:extLst>
              <a:ext uri="{FF2B5EF4-FFF2-40B4-BE49-F238E27FC236}">
                <a16:creationId xmlns:a16="http://schemas.microsoft.com/office/drawing/2014/main" id="{A4CCE15A-48C7-4C5F-9A33-9BB8F9EB8022}"/>
              </a:ext>
            </a:extLst>
          </p:cNvPr>
          <p:cNvSpPr/>
          <p:nvPr/>
        </p:nvSpPr>
        <p:spPr>
          <a:xfrm>
            <a:off x="4556089" y="4911633"/>
            <a:ext cx="3816424"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F4C66C95-E21D-4CCC-9DDD-1CFCB6269271}"/>
              </a:ext>
            </a:extLst>
          </p:cNvPr>
          <p:cNvSpPr txBox="1"/>
          <p:nvPr/>
        </p:nvSpPr>
        <p:spPr>
          <a:xfrm>
            <a:off x="4576349" y="5057056"/>
            <a:ext cx="3816424"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err="1"/>
              <a:t>QuoteInvestigator</a:t>
            </a:r>
            <a:endParaRPr lang="fr-FR" sz="2200" dirty="0"/>
          </a:p>
        </p:txBody>
      </p:sp>
      <p:sp>
        <p:nvSpPr>
          <p:cNvPr id="21" name="Rectangle : coins arrondis 20">
            <a:extLst>
              <a:ext uri="{FF2B5EF4-FFF2-40B4-BE49-F238E27FC236}">
                <a16:creationId xmlns:a16="http://schemas.microsoft.com/office/drawing/2014/main" id="{EE7AD700-6B70-4B14-BE63-3429F6783445}"/>
              </a:ext>
            </a:extLst>
          </p:cNvPr>
          <p:cNvSpPr/>
          <p:nvPr/>
        </p:nvSpPr>
        <p:spPr>
          <a:xfrm>
            <a:off x="349976" y="5760425"/>
            <a:ext cx="3794657"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F6EC09B3-08BB-4EA6-8861-8606364305A9}"/>
              </a:ext>
            </a:extLst>
          </p:cNvPr>
          <p:cNvSpPr txBox="1"/>
          <p:nvPr/>
        </p:nvSpPr>
        <p:spPr>
          <a:xfrm>
            <a:off x="4579722" y="2444934"/>
            <a:ext cx="3734287"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err="1"/>
              <a:t>RetractationWatch</a:t>
            </a:r>
            <a:endParaRPr lang="fr-FR" sz="2200" dirty="0"/>
          </a:p>
        </p:txBody>
      </p:sp>
      <p:sp>
        <p:nvSpPr>
          <p:cNvPr id="23" name="Rectangle : coins arrondis 22">
            <a:extLst>
              <a:ext uri="{FF2B5EF4-FFF2-40B4-BE49-F238E27FC236}">
                <a16:creationId xmlns:a16="http://schemas.microsoft.com/office/drawing/2014/main" id="{1A5A471E-5F56-4BEC-99EF-416AA3DC8AA0}"/>
              </a:ext>
            </a:extLst>
          </p:cNvPr>
          <p:cNvSpPr/>
          <p:nvPr/>
        </p:nvSpPr>
        <p:spPr>
          <a:xfrm>
            <a:off x="4578232" y="5799165"/>
            <a:ext cx="3816424"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C4B21A86-5333-4029-8B64-9AF5FFE8FFD2}"/>
              </a:ext>
            </a:extLst>
          </p:cNvPr>
          <p:cNvSpPr txBox="1"/>
          <p:nvPr/>
        </p:nvSpPr>
        <p:spPr>
          <a:xfrm>
            <a:off x="4598492" y="5944588"/>
            <a:ext cx="3816424"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err="1"/>
              <a:t>ConspiracyWatch</a:t>
            </a:r>
            <a:endParaRPr lang="fr-FR" sz="2200" dirty="0"/>
          </a:p>
        </p:txBody>
      </p:sp>
      <p:sp>
        <p:nvSpPr>
          <p:cNvPr id="11" name="ZoneTexte 10">
            <a:extLst>
              <a:ext uri="{FF2B5EF4-FFF2-40B4-BE49-F238E27FC236}">
                <a16:creationId xmlns:a16="http://schemas.microsoft.com/office/drawing/2014/main" id="{BAA75713-016A-4C7C-A973-39C318AAA369}"/>
              </a:ext>
            </a:extLst>
          </p:cNvPr>
          <p:cNvSpPr txBox="1"/>
          <p:nvPr/>
        </p:nvSpPr>
        <p:spPr>
          <a:xfrm>
            <a:off x="457200" y="5892493"/>
            <a:ext cx="3734287"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err="1">
                <a:solidFill>
                  <a:srgbClr val="0098A3"/>
                </a:solidFill>
                <a:hlinkClick r:id="rId4">
                  <a:extLst>
                    <a:ext uri="{A12FA001-AC4F-418D-AE19-62706E023703}">
                      <ahyp:hlinkClr xmlns:ahyp="http://schemas.microsoft.com/office/drawing/2018/hyperlinkcolor" val="tx"/>
                    </a:ext>
                  </a:extLst>
                </a:hlinkClick>
              </a:rPr>
              <a:t>FactoSCope</a:t>
            </a:r>
            <a:endParaRPr lang="fr-FR" sz="2200" dirty="0">
              <a:solidFill>
                <a:srgbClr val="0098A3"/>
              </a:solidFill>
            </a:endParaRPr>
          </a:p>
        </p:txBody>
      </p:sp>
    </p:spTree>
    <p:extLst>
      <p:ext uri="{BB962C8B-B14F-4D97-AF65-F5344CB8AC3E}">
        <p14:creationId xmlns:p14="http://schemas.microsoft.com/office/powerpoint/2010/main" val="328415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p:bldP spid="9" grpId="0" animBg="1"/>
      <p:bldP spid="10" grpId="0"/>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7200" y="1600201"/>
            <a:ext cx="8229600" cy="710952"/>
          </a:xfrm>
        </p:spPr>
        <p:txBody>
          <a:bodyPr>
            <a:normAutofit/>
          </a:bodyPr>
          <a:lstStyle/>
          <a:p>
            <a:pPr marL="0" indent="0" algn="ctr">
              <a:buNone/>
            </a:pPr>
            <a:r>
              <a:rPr lang="fr-FR" sz="2800" b="1" dirty="0"/>
              <a:t>S’appuyer sur des outils spécialisés et fiables 2/2</a:t>
            </a:r>
          </a:p>
        </p:txBody>
      </p:sp>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sp>
        <p:nvSpPr>
          <p:cNvPr id="5" name="Rectangle : coins arrondis 4">
            <a:extLst>
              <a:ext uri="{FF2B5EF4-FFF2-40B4-BE49-F238E27FC236}">
                <a16:creationId xmlns:a16="http://schemas.microsoft.com/office/drawing/2014/main" id="{DB891AE1-CE97-4E5E-99D0-6A2FF0C444C2}"/>
              </a:ext>
            </a:extLst>
          </p:cNvPr>
          <p:cNvSpPr/>
          <p:nvPr/>
        </p:nvSpPr>
        <p:spPr>
          <a:xfrm>
            <a:off x="457200" y="2653076"/>
            <a:ext cx="3816424"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A16D5412-5C08-4C64-86E6-3C39526FD8D6}"/>
              </a:ext>
            </a:extLst>
          </p:cNvPr>
          <p:cNvSpPr/>
          <p:nvPr/>
        </p:nvSpPr>
        <p:spPr>
          <a:xfrm>
            <a:off x="458708" y="3504751"/>
            <a:ext cx="381491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DC2B945D-D444-4271-9A1C-1AC413CDF7F6}"/>
              </a:ext>
            </a:extLst>
          </p:cNvPr>
          <p:cNvSpPr/>
          <p:nvPr/>
        </p:nvSpPr>
        <p:spPr>
          <a:xfrm>
            <a:off x="457200" y="4346297"/>
            <a:ext cx="381491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E7FB4FC6-90DA-45C5-9B04-1DC60DA17771}"/>
              </a:ext>
            </a:extLst>
          </p:cNvPr>
          <p:cNvSpPr txBox="1"/>
          <p:nvPr/>
        </p:nvSpPr>
        <p:spPr>
          <a:xfrm>
            <a:off x="457200" y="4517987"/>
            <a:ext cx="3744416"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err="1">
                <a:solidFill>
                  <a:srgbClr val="0098A3"/>
                </a:solidFill>
                <a:hlinkClick r:id="rId3">
                  <a:extLst>
                    <a:ext uri="{A12FA001-AC4F-418D-AE19-62706E023703}">
                      <ahyp:hlinkClr xmlns:ahyp="http://schemas.microsoft.com/office/drawing/2018/hyperlinkcolor" val="tx"/>
                    </a:ext>
                  </a:extLst>
                </a:hlinkClick>
              </a:rPr>
              <a:t>tineye</a:t>
            </a:r>
            <a:r>
              <a:rPr lang="fr-FR" sz="2200" dirty="0">
                <a:solidFill>
                  <a:srgbClr val="0098A3"/>
                </a:solidFill>
              </a:rPr>
              <a:t> </a:t>
            </a:r>
            <a:r>
              <a:rPr lang="fr-FR" sz="2200" dirty="0"/>
              <a:t>(tri par date)</a:t>
            </a:r>
          </a:p>
        </p:txBody>
      </p:sp>
      <p:sp>
        <p:nvSpPr>
          <p:cNvPr id="9" name="Rectangle : coins arrondis 8">
            <a:extLst>
              <a:ext uri="{FF2B5EF4-FFF2-40B4-BE49-F238E27FC236}">
                <a16:creationId xmlns:a16="http://schemas.microsoft.com/office/drawing/2014/main" id="{03191F8C-1471-4D46-92B6-27947690F927}"/>
              </a:ext>
            </a:extLst>
          </p:cNvPr>
          <p:cNvSpPr/>
          <p:nvPr/>
        </p:nvSpPr>
        <p:spPr>
          <a:xfrm>
            <a:off x="477459" y="5213264"/>
            <a:ext cx="3794657"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F5EFCC0-9A93-4843-972D-C2A0E001DF6D}"/>
              </a:ext>
            </a:extLst>
          </p:cNvPr>
          <p:cNvSpPr txBox="1"/>
          <p:nvPr/>
        </p:nvSpPr>
        <p:spPr>
          <a:xfrm>
            <a:off x="457200" y="3658760"/>
            <a:ext cx="3744416" cy="430887"/>
          </a:xfrm>
          <a:prstGeom prst="rect">
            <a:avLst/>
          </a:prstGeom>
          <a:noFill/>
        </p:spPr>
        <p:txBody>
          <a:bodyPr wrap="square" rtlCol="0">
            <a:spAutoFit/>
          </a:bodyPr>
          <a:lstStyle/>
          <a:p>
            <a:pPr marL="342900" indent="-342900">
              <a:buFont typeface="Arial" panose="020B0604020202020204" pitchFamily="34" charset="0"/>
              <a:buChar char="•"/>
            </a:pPr>
            <a:r>
              <a:rPr lang="fr-FR" sz="2200" i="1" dirty="0">
                <a:solidFill>
                  <a:srgbClr val="0098A3"/>
                </a:solidFill>
                <a:hlinkClick r:id="rId4">
                  <a:extLst>
                    <a:ext uri="{A12FA001-AC4F-418D-AE19-62706E023703}">
                      <ahyp:hlinkClr xmlns:ahyp="http://schemas.microsoft.com/office/drawing/2018/hyperlinkcolor" val="tx"/>
                    </a:ext>
                  </a:extLst>
                </a:hlinkClick>
              </a:rPr>
              <a:t>Bing Visual </a:t>
            </a:r>
            <a:r>
              <a:rPr lang="fr-FR" sz="2200" i="1" dirty="0" err="1">
                <a:solidFill>
                  <a:srgbClr val="0098A3"/>
                </a:solidFill>
                <a:hlinkClick r:id="rId4">
                  <a:extLst>
                    <a:ext uri="{A12FA001-AC4F-418D-AE19-62706E023703}">
                      <ahyp:hlinkClr xmlns:ahyp="http://schemas.microsoft.com/office/drawing/2018/hyperlinkcolor" val="tx"/>
                    </a:ext>
                  </a:extLst>
                </a:hlinkClick>
              </a:rPr>
              <a:t>Search</a:t>
            </a:r>
            <a:endParaRPr lang="fr-FR" sz="2200" i="1" dirty="0">
              <a:solidFill>
                <a:srgbClr val="0098A3"/>
              </a:solidFill>
            </a:endParaRPr>
          </a:p>
        </p:txBody>
      </p:sp>
      <p:sp>
        <p:nvSpPr>
          <p:cNvPr id="12" name="ZoneTexte 11">
            <a:extLst>
              <a:ext uri="{FF2B5EF4-FFF2-40B4-BE49-F238E27FC236}">
                <a16:creationId xmlns:a16="http://schemas.microsoft.com/office/drawing/2014/main" id="{E41D3CF7-8BD9-4391-99EB-FF70C15FD261}"/>
              </a:ext>
            </a:extLst>
          </p:cNvPr>
          <p:cNvSpPr txBox="1"/>
          <p:nvPr/>
        </p:nvSpPr>
        <p:spPr>
          <a:xfrm>
            <a:off x="477460" y="2798499"/>
            <a:ext cx="3816424" cy="430887"/>
          </a:xfrm>
          <a:prstGeom prst="rect">
            <a:avLst/>
          </a:prstGeom>
          <a:noFill/>
        </p:spPr>
        <p:txBody>
          <a:bodyPr wrap="square" rtlCol="0">
            <a:spAutoFit/>
          </a:bodyPr>
          <a:lstStyle/>
          <a:p>
            <a:pPr marL="342900" indent="-342900">
              <a:buFont typeface="Arial" panose="020B0604020202020204" pitchFamily="34" charset="0"/>
              <a:buChar char="•"/>
            </a:pPr>
            <a:r>
              <a:rPr lang="fr-FR" sz="2200" i="1" dirty="0">
                <a:solidFill>
                  <a:srgbClr val="0098A3"/>
                </a:solidFill>
                <a:hlinkClick r:id="rId5">
                  <a:extLst>
                    <a:ext uri="{A12FA001-AC4F-418D-AE19-62706E023703}">
                      <ahyp:hlinkClr xmlns:ahyp="http://schemas.microsoft.com/office/drawing/2018/hyperlinkcolor" val="tx"/>
                    </a:ext>
                  </a:extLst>
                </a:hlinkClick>
              </a:rPr>
              <a:t>Google reverse image</a:t>
            </a:r>
            <a:endParaRPr lang="fr-FR" sz="2200" i="1" dirty="0">
              <a:solidFill>
                <a:srgbClr val="0098A3"/>
              </a:solidFill>
            </a:endParaRPr>
          </a:p>
        </p:txBody>
      </p:sp>
      <p:sp>
        <p:nvSpPr>
          <p:cNvPr id="14" name="ZoneTexte 13">
            <a:extLst>
              <a:ext uri="{FF2B5EF4-FFF2-40B4-BE49-F238E27FC236}">
                <a16:creationId xmlns:a16="http://schemas.microsoft.com/office/drawing/2014/main" id="{B2A01F45-D036-4870-AEB6-5030DEE2A1BE}"/>
              </a:ext>
            </a:extLst>
          </p:cNvPr>
          <p:cNvSpPr txBox="1"/>
          <p:nvPr/>
        </p:nvSpPr>
        <p:spPr>
          <a:xfrm>
            <a:off x="457200" y="5343177"/>
            <a:ext cx="3816424" cy="430887"/>
          </a:xfrm>
          <a:prstGeom prst="rect">
            <a:avLst/>
          </a:prstGeom>
          <a:noFill/>
        </p:spPr>
        <p:txBody>
          <a:bodyPr wrap="square" rtlCol="0">
            <a:spAutoFit/>
          </a:bodyPr>
          <a:lstStyle/>
          <a:p>
            <a:pPr marL="342900" indent="-342900">
              <a:buFont typeface="Arial" panose="020B0604020202020204" pitchFamily="34" charset="0"/>
              <a:buChar char="•"/>
            </a:pPr>
            <a:r>
              <a:rPr lang="fr-FR" sz="2200" dirty="0"/>
              <a:t>yandex.ru (pour les visages)</a:t>
            </a:r>
          </a:p>
        </p:txBody>
      </p:sp>
    </p:spTree>
    <p:extLst>
      <p:ext uri="{BB962C8B-B14F-4D97-AF65-F5344CB8AC3E}">
        <p14:creationId xmlns:p14="http://schemas.microsoft.com/office/powerpoint/2010/main" val="28759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p:bldP spid="9" grpId="0" animBg="1"/>
      <p:bldP spid="10" grpId="0"/>
      <p:bldP spid="12"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2D554C07-A444-4553-BC29-8AE219FAC331}"/>
              </a:ext>
            </a:extLst>
          </p:cNvPr>
          <p:cNvSpPr/>
          <p:nvPr/>
        </p:nvSpPr>
        <p:spPr>
          <a:xfrm>
            <a:off x="234656" y="3060023"/>
            <a:ext cx="8065698" cy="6713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FD56A744-447F-4FD5-98AD-A09534233817}"/>
              </a:ext>
            </a:extLst>
          </p:cNvPr>
          <p:cNvSpPr/>
          <p:nvPr/>
        </p:nvSpPr>
        <p:spPr>
          <a:xfrm>
            <a:off x="250718" y="3933207"/>
            <a:ext cx="8065698" cy="6713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EF550DE3-A818-475C-8F5E-65BF3C39D0D1}"/>
              </a:ext>
            </a:extLst>
          </p:cNvPr>
          <p:cNvSpPr/>
          <p:nvPr/>
        </p:nvSpPr>
        <p:spPr>
          <a:xfrm>
            <a:off x="234656" y="4860545"/>
            <a:ext cx="8065698" cy="6713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88FC7D39-993A-4CF5-BCA0-A3DE3DDD99D9}"/>
              </a:ext>
            </a:extLst>
          </p:cNvPr>
          <p:cNvSpPr/>
          <p:nvPr/>
        </p:nvSpPr>
        <p:spPr>
          <a:xfrm>
            <a:off x="250718" y="5760251"/>
            <a:ext cx="8049636" cy="6713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CA5F138F-054D-48B9-8EEB-B812F4159A4D}"/>
              </a:ext>
            </a:extLst>
          </p:cNvPr>
          <p:cNvSpPr/>
          <p:nvPr/>
        </p:nvSpPr>
        <p:spPr>
          <a:xfrm>
            <a:off x="242430" y="2106162"/>
            <a:ext cx="8073986" cy="7109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34058DA-EA10-4515-8889-4213A9875ACC}"/>
              </a:ext>
            </a:extLst>
          </p:cNvPr>
          <p:cNvSpPr txBox="1"/>
          <p:nvPr/>
        </p:nvSpPr>
        <p:spPr>
          <a:xfrm>
            <a:off x="296483" y="3180276"/>
            <a:ext cx="8157592" cy="400110"/>
          </a:xfrm>
          <a:prstGeom prst="rect">
            <a:avLst/>
          </a:prstGeom>
          <a:noFill/>
        </p:spPr>
        <p:txBody>
          <a:bodyPr wrap="square" rtlCol="0">
            <a:spAutoFit/>
          </a:bodyPr>
          <a:lstStyle/>
          <a:p>
            <a:pPr marL="342900" indent="-342900">
              <a:buFont typeface="Arial" panose="020B0604020202020204" pitchFamily="34" charset="0"/>
              <a:buChar char="•"/>
            </a:pPr>
            <a:r>
              <a:rPr lang="fr-FR" sz="2000" dirty="0"/>
              <a:t>Ne pas cliquer sur des titres </a:t>
            </a:r>
            <a:r>
              <a:rPr lang="fr-FR" sz="2000" i="1" dirty="0" err="1"/>
              <a:t>clickbait</a:t>
            </a:r>
            <a:r>
              <a:rPr lang="fr-FR" sz="2000" dirty="0"/>
              <a:t> (stopper l’algorithme)</a:t>
            </a:r>
          </a:p>
        </p:txBody>
      </p:sp>
      <p:sp>
        <p:nvSpPr>
          <p:cNvPr id="7" name="ZoneTexte 6">
            <a:extLst>
              <a:ext uri="{FF2B5EF4-FFF2-40B4-BE49-F238E27FC236}">
                <a16:creationId xmlns:a16="http://schemas.microsoft.com/office/drawing/2014/main" id="{C7A96485-2083-461B-8735-43074291DE3E}"/>
              </a:ext>
            </a:extLst>
          </p:cNvPr>
          <p:cNvSpPr txBox="1"/>
          <p:nvPr/>
        </p:nvSpPr>
        <p:spPr>
          <a:xfrm>
            <a:off x="263995" y="4053460"/>
            <a:ext cx="8880005" cy="400110"/>
          </a:xfrm>
          <a:prstGeom prst="rect">
            <a:avLst/>
          </a:prstGeom>
          <a:noFill/>
        </p:spPr>
        <p:txBody>
          <a:bodyPr wrap="square" rtlCol="0">
            <a:spAutoFit/>
          </a:bodyPr>
          <a:lstStyle/>
          <a:p>
            <a:pPr marL="342900" indent="-342900">
              <a:buFont typeface="Arial" panose="020B0604020202020204" pitchFamily="34" charset="0"/>
              <a:buChar char="•"/>
            </a:pPr>
            <a:r>
              <a:rPr lang="fr-FR" sz="2000" dirty="0"/>
              <a:t>Ne pas partager une information sans l’avoir vérifiée (source + contenu)</a:t>
            </a:r>
          </a:p>
        </p:txBody>
      </p:sp>
      <p:sp>
        <p:nvSpPr>
          <p:cNvPr id="8" name="Titre 3">
            <a:extLst>
              <a:ext uri="{FF2B5EF4-FFF2-40B4-BE49-F238E27FC236}">
                <a16:creationId xmlns:a16="http://schemas.microsoft.com/office/drawing/2014/main" id="{1268A637-4AC5-42B3-BA77-1E1855484D6F}"/>
              </a:ext>
            </a:extLst>
          </p:cNvPr>
          <p:cNvSpPr txBox="1">
            <a:spLocks/>
          </p:cNvSpPr>
          <p:nvPr/>
        </p:nvSpPr>
        <p:spPr>
          <a:xfrm>
            <a:off x="683568" y="548680"/>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Que (ne pas) faire </a:t>
            </a:r>
          </a:p>
          <a:p>
            <a:pPr algn="r"/>
            <a:r>
              <a:rPr lang="fr-FR" sz="2400" dirty="0">
                <a:solidFill>
                  <a:srgbClr val="990033"/>
                </a:solidFill>
              </a:rPr>
              <a:t>face à la désinformation ?</a:t>
            </a:r>
          </a:p>
        </p:txBody>
      </p:sp>
      <p:sp>
        <p:nvSpPr>
          <p:cNvPr id="9" name="Espace réservé du contenu 2">
            <a:extLst>
              <a:ext uri="{FF2B5EF4-FFF2-40B4-BE49-F238E27FC236}">
                <a16:creationId xmlns:a16="http://schemas.microsoft.com/office/drawing/2014/main" id="{AD9DC3F0-244A-4B53-BE5A-FBC3143F7C55}"/>
              </a:ext>
            </a:extLst>
          </p:cNvPr>
          <p:cNvSpPr>
            <a:spLocks noGrp="1"/>
          </p:cNvSpPr>
          <p:nvPr>
            <p:ph idx="1"/>
          </p:nvPr>
        </p:nvSpPr>
        <p:spPr>
          <a:xfrm>
            <a:off x="457200" y="1441711"/>
            <a:ext cx="8229600" cy="710952"/>
          </a:xfrm>
        </p:spPr>
        <p:txBody>
          <a:bodyPr>
            <a:normAutofit/>
          </a:bodyPr>
          <a:lstStyle/>
          <a:p>
            <a:pPr marL="0" indent="0" algn="ctr">
              <a:buNone/>
            </a:pPr>
            <a:r>
              <a:rPr lang="fr-FR" sz="2800" b="1" dirty="0"/>
              <a:t>Conclusion</a:t>
            </a:r>
          </a:p>
        </p:txBody>
      </p:sp>
      <p:sp>
        <p:nvSpPr>
          <p:cNvPr id="11" name="ZoneTexte 10">
            <a:extLst>
              <a:ext uri="{FF2B5EF4-FFF2-40B4-BE49-F238E27FC236}">
                <a16:creationId xmlns:a16="http://schemas.microsoft.com/office/drawing/2014/main" id="{14F75D5E-779F-406A-A101-CB46953FFD3C}"/>
              </a:ext>
            </a:extLst>
          </p:cNvPr>
          <p:cNvSpPr txBox="1"/>
          <p:nvPr/>
        </p:nvSpPr>
        <p:spPr>
          <a:xfrm>
            <a:off x="255194" y="4971912"/>
            <a:ext cx="8157592" cy="400110"/>
          </a:xfrm>
          <a:prstGeom prst="rect">
            <a:avLst/>
          </a:prstGeom>
          <a:noFill/>
        </p:spPr>
        <p:txBody>
          <a:bodyPr wrap="square" rtlCol="0">
            <a:spAutoFit/>
          </a:bodyPr>
          <a:lstStyle/>
          <a:p>
            <a:pPr marL="342900" indent="-342900">
              <a:buFont typeface="Arial" panose="020B0604020202020204" pitchFamily="34" charset="0"/>
              <a:buChar char="•"/>
            </a:pPr>
            <a:r>
              <a:rPr lang="fr-FR" sz="2000" dirty="0"/>
              <a:t>Se poser des questions</a:t>
            </a:r>
          </a:p>
        </p:txBody>
      </p:sp>
      <p:sp>
        <p:nvSpPr>
          <p:cNvPr id="13" name="ZoneTexte 12">
            <a:extLst>
              <a:ext uri="{FF2B5EF4-FFF2-40B4-BE49-F238E27FC236}">
                <a16:creationId xmlns:a16="http://schemas.microsoft.com/office/drawing/2014/main" id="{B0A240CE-8F26-4037-8276-76B8292BDAD7}"/>
              </a:ext>
            </a:extLst>
          </p:cNvPr>
          <p:cNvSpPr txBox="1"/>
          <p:nvPr/>
        </p:nvSpPr>
        <p:spPr>
          <a:xfrm>
            <a:off x="323528" y="5878433"/>
            <a:ext cx="8098060" cy="400110"/>
          </a:xfrm>
          <a:prstGeom prst="rect">
            <a:avLst/>
          </a:prstGeom>
          <a:noFill/>
        </p:spPr>
        <p:txBody>
          <a:bodyPr wrap="square" rtlCol="0">
            <a:spAutoFit/>
          </a:bodyPr>
          <a:lstStyle/>
          <a:p>
            <a:pPr marL="342900" indent="-342900">
              <a:buFont typeface="Arial" panose="020B0604020202020204" pitchFamily="34" charset="0"/>
              <a:buChar char="•"/>
            </a:pPr>
            <a:r>
              <a:rPr lang="fr-FR" sz="2000" dirty="0"/>
              <a:t>Faire du </a:t>
            </a:r>
            <a:r>
              <a:rPr lang="fr-FR" sz="2000" i="1" dirty="0" err="1"/>
              <a:t>fact</a:t>
            </a:r>
            <a:r>
              <a:rPr lang="fr-FR" sz="2000" i="1" dirty="0"/>
              <a:t>-checking</a:t>
            </a:r>
            <a:r>
              <a:rPr lang="fr-FR" sz="2000" dirty="0"/>
              <a:t> en s’aidant d’outils fiables</a:t>
            </a:r>
          </a:p>
        </p:txBody>
      </p:sp>
      <p:sp>
        <p:nvSpPr>
          <p:cNvPr id="15" name="ZoneTexte 14">
            <a:extLst>
              <a:ext uri="{FF2B5EF4-FFF2-40B4-BE49-F238E27FC236}">
                <a16:creationId xmlns:a16="http://schemas.microsoft.com/office/drawing/2014/main" id="{DA52E7AE-B062-455E-B949-696FD1CFBC8B}"/>
              </a:ext>
            </a:extLst>
          </p:cNvPr>
          <p:cNvSpPr txBox="1"/>
          <p:nvPr/>
        </p:nvSpPr>
        <p:spPr>
          <a:xfrm>
            <a:off x="343690" y="2271906"/>
            <a:ext cx="8157592" cy="400110"/>
          </a:xfrm>
          <a:prstGeom prst="rect">
            <a:avLst/>
          </a:prstGeom>
          <a:noFill/>
        </p:spPr>
        <p:txBody>
          <a:bodyPr wrap="square" rtlCol="0">
            <a:spAutoFit/>
          </a:bodyPr>
          <a:lstStyle/>
          <a:p>
            <a:pPr marL="342900" indent="-342900">
              <a:buFont typeface="Arial" panose="020B0604020202020204" pitchFamily="34" charset="0"/>
              <a:buChar char="•"/>
            </a:pPr>
            <a:r>
              <a:rPr lang="fr-FR" sz="2000" dirty="0"/>
              <a:t>Être </a:t>
            </a:r>
            <a:r>
              <a:rPr lang="fr-FR" sz="2000" dirty="0" err="1"/>
              <a:t>vigilant.e</a:t>
            </a:r>
            <a:r>
              <a:rPr lang="fr-FR" sz="2000" dirty="0"/>
              <a:t> et confronter des points de vue</a:t>
            </a:r>
          </a:p>
        </p:txBody>
      </p:sp>
    </p:spTree>
    <p:extLst>
      <p:ext uri="{BB962C8B-B14F-4D97-AF65-F5344CB8AC3E}">
        <p14:creationId xmlns:p14="http://schemas.microsoft.com/office/powerpoint/2010/main" val="5987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14" grpId="0" animBg="1"/>
      <p:bldP spid="4" grpId="0" animBg="1"/>
      <p:bldP spid="5" grpId="0"/>
      <p:bldP spid="7" grpId="0"/>
      <p:bldP spid="9" grpId="0" build="p"/>
      <p:bldP spid="11" grpId="0"/>
      <p:bldP spid="13" grpId="0"/>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8B81580-C890-4C25-BDC2-7893D2DBA549}"/>
              </a:ext>
            </a:extLst>
          </p:cNvPr>
          <p:cNvPicPr>
            <a:picLocks noChangeAspect="1"/>
          </p:cNvPicPr>
          <p:nvPr/>
        </p:nvPicPr>
        <p:blipFill>
          <a:blip r:embed="rId3"/>
          <a:stretch>
            <a:fillRect/>
          </a:stretch>
        </p:blipFill>
        <p:spPr>
          <a:xfrm>
            <a:off x="7092280" y="6453336"/>
            <a:ext cx="1224136" cy="388226"/>
          </a:xfrm>
          <a:prstGeom prst="rect">
            <a:avLst/>
          </a:prstGeom>
        </p:spPr>
      </p:pic>
      <p:sp>
        <p:nvSpPr>
          <p:cNvPr id="6" name="Titre 3">
            <a:extLst>
              <a:ext uri="{FF2B5EF4-FFF2-40B4-BE49-F238E27FC236}">
                <a16:creationId xmlns:a16="http://schemas.microsoft.com/office/drawing/2014/main" id="{AD607A0E-E3ED-4AE2-9BA3-9D9C79BD2F1A}"/>
              </a:ext>
            </a:extLst>
          </p:cNvPr>
          <p:cNvSpPr txBox="1">
            <a:spLocks/>
          </p:cNvSpPr>
          <p:nvPr/>
        </p:nvSpPr>
        <p:spPr>
          <a:xfrm>
            <a:off x="683568" y="548680"/>
            <a:ext cx="8229600"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a:solidFill>
                  <a:srgbClr val="990033"/>
                </a:solidFill>
              </a:rPr>
              <a:t>Bibliographie</a:t>
            </a:r>
          </a:p>
        </p:txBody>
      </p:sp>
      <p:sp>
        <p:nvSpPr>
          <p:cNvPr id="7" name="ZoneTexte 6">
            <a:extLst>
              <a:ext uri="{FF2B5EF4-FFF2-40B4-BE49-F238E27FC236}">
                <a16:creationId xmlns:a16="http://schemas.microsoft.com/office/drawing/2014/main" id="{0300A30A-EE5A-4417-B25E-6190EECEA8F0}"/>
              </a:ext>
            </a:extLst>
          </p:cNvPr>
          <p:cNvSpPr txBox="1"/>
          <p:nvPr/>
        </p:nvSpPr>
        <p:spPr>
          <a:xfrm>
            <a:off x="177530" y="1556792"/>
            <a:ext cx="8735638" cy="4339650"/>
          </a:xfrm>
          <a:prstGeom prst="rect">
            <a:avLst/>
          </a:prstGeom>
          <a:noFill/>
        </p:spPr>
        <p:txBody>
          <a:bodyPr wrap="square" rtlCol="0">
            <a:spAutoFit/>
          </a:bodyPr>
          <a:lstStyle/>
          <a:p>
            <a:r>
              <a:rPr lang="fr-FR" sz="1300" cap="small" dirty="0" err="1"/>
              <a:t>Badouard</a:t>
            </a:r>
            <a:r>
              <a:rPr lang="fr-FR" sz="1300" dirty="0"/>
              <a:t>, Romain. Le Désenchantement de l'Internet : désinformation, rumeur et propagande. Limoges : </a:t>
            </a:r>
            <a:r>
              <a:rPr lang="fr-FR" sz="1300" dirty="0" err="1"/>
              <a:t>Fyp</a:t>
            </a:r>
            <a:r>
              <a:rPr lang="fr-FR" sz="1300" dirty="0"/>
              <a:t> éditions, 2017</a:t>
            </a:r>
          </a:p>
          <a:p>
            <a:pPr algn="r"/>
            <a:r>
              <a:rPr lang="fr-FR" sz="1300" b="1" dirty="0">
                <a:solidFill>
                  <a:srgbClr val="990033"/>
                </a:solidFill>
              </a:rPr>
              <a:t>Sorbon – Pôle vert – 302.23 BAD</a:t>
            </a:r>
          </a:p>
          <a:p>
            <a:pPr algn="r"/>
            <a:endParaRPr lang="fr-FR" sz="600" dirty="0">
              <a:solidFill>
                <a:srgbClr val="990033"/>
              </a:solidFill>
            </a:endParaRPr>
          </a:p>
          <a:p>
            <a:r>
              <a:rPr lang="fr-FR" sz="1300" cap="small" dirty="0"/>
              <a:t>Bronner</a:t>
            </a:r>
            <a:r>
              <a:rPr lang="fr-FR" sz="1300" dirty="0"/>
              <a:t>, Gérald. La Démocratie des crédules. Paris : PUF, 2013. </a:t>
            </a:r>
          </a:p>
          <a:p>
            <a:pPr algn="r"/>
            <a:r>
              <a:rPr lang="fr-FR" sz="1300" b="1" dirty="0">
                <a:solidFill>
                  <a:srgbClr val="990033"/>
                </a:solidFill>
              </a:rPr>
              <a:t>Sorbon – Pôle vert – 302.2 BRO</a:t>
            </a:r>
          </a:p>
          <a:p>
            <a:r>
              <a:rPr lang="fr-FR" sz="1300" cap="small" dirty="0" err="1"/>
              <a:t>Bui</a:t>
            </a:r>
            <a:r>
              <a:rPr lang="fr-FR" sz="1300" dirty="0"/>
              <a:t>, Doan. Fake News : l’info qui ne tourne pas rond. Paris : Delcourt, 2021.</a:t>
            </a:r>
          </a:p>
          <a:p>
            <a:pPr algn="r"/>
            <a:r>
              <a:rPr lang="fr-FR" sz="1300" b="1" dirty="0">
                <a:solidFill>
                  <a:srgbClr val="990033"/>
                </a:solidFill>
              </a:rPr>
              <a:t>Moulin de la Housse – Niveau 0 – 302.3 BUI</a:t>
            </a:r>
            <a:endParaRPr lang="fr-FR" sz="1300" dirty="0"/>
          </a:p>
          <a:p>
            <a:pPr algn="r"/>
            <a:endParaRPr lang="fr-FR" sz="600" dirty="0">
              <a:solidFill>
                <a:srgbClr val="990033"/>
              </a:solidFill>
            </a:endParaRPr>
          </a:p>
          <a:p>
            <a:r>
              <a:rPr lang="fr-FR" sz="1300" cap="small" dirty="0"/>
              <a:t>Cardon</a:t>
            </a:r>
            <a:r>
              <a:rPr lang="fr-FR" sz="1300" dirty="0"/>
              <a:t>, Dominique. À quoi rêvent les algorithmes : nos vies à l'heure des big data. Paris : le Seuil, 2015. </a:t>
            </a:r>
          </a:p>
          <a:p>
            <a:pPr algn="r"/>
            <a:r>
              <a:rPr lang="fr-FR" sz="1300" b="1" dirty="0">
                <a:solidFill>
                  <a:srgbClr val="990033"/>
                </a:solidFill>
              </a:rPr>
              <a:t>Sorbon – Pôle vert – 302.23 CAR</a:t>
            </a:r>
          </a:p>
          <a:p>
            <a:pPr algn="r"/>
            <a:endParaRPr lang="fr-FR" sz="600" dirty="0">
              <a:solidFill>
                <a:srgbClr val="990033"/>
              </a:solidFill>
            </a:endParaRPr>
          </a:p>
          <a:p>
            <a:r>
              <a:rPr lang="fr-FR" sz="1300" cap="small" dirty="0"/>
              <a:t>Cardon</a:t>
            </a:r>
            <a:r>
              <a:rPr lang="fr-FR" sz="1300" dirty="0"/>
              <a:t>, Dominique. Culture numérique. Paris : presses de Sciences po, 2019.</a:t>
            </a:r>
          </a:p>
          <a:p>
            <a:pPr algn="r"/>
            <a:r>
              <a:rPr lang="fr-FR" sz="1300" b="1" dirty="0">
                <a:solidFill>
                  <a:srgbClr val="990033"/>
                </a:solidFill>
              </a:rPr>
              <a:t>Sorbon – Pôle gris – 004.678 CUL</a:t>
            </a:r>
          </a:p>
          <a:p>
            <a:pPr algn="r"/>
            <a:endParaRPr lang="fr-FR" sz="600" dirty="0">
              <a:solidFill>
                <a:srgbClr val="990033"/>
              </a:solidFill>
            </a:endParaRPr>
          </a:p>
          <a:p>
            <a:r>
              <a:rPr lang="fr-FR" sz="1300" cap="small" dirty="0" err="1"/>
              <a:t>Charaudeau</a:t>
            </a:r>
            <a:r>
              <a:rPr lang="fr-FR" sz="1300" dirty="0"/>
              <a:t>, Patrick. Les Médias et l'information : l'impossible transparence du discours.  Bruxelles : De Boeck, 2011. </a:t>
            </a:r>
          </a:p>
          <a:p>
            <a:pPr algn="r"/>
            <a:r>
              <a:rPr lang="fr-FR" sz="1300" b="1" dirty="0">
                <a:solidFill>
                  <a:srgbClr val="990033"/>
                </a:solidFill>
              </a:rPr>
              <a:t>Sorbon – Pôle vert – 302.23 CHA</a:t>
            </a:r>
          </a:p>
          <a:p>
            <a:pPr algn="r"/>
            <a:endParaRPr lang="fr-FR" sz="600" dirty="0">
              <a:solidFill>
                <a:srgbClr val="990033"/>
              </a:solidFill>
            </a:endParaRPr>
          </a:p>
          <a:p>
            <a:r>
              <a:rPr lang="fr-FR" sz="1300" cap="small" dirty="0" err="1"/>
              <a:t>Faillet</a:t>
            </a:r>
            <a:r>
              <a:rPr lang="fr-FR" sz="1300" dirty="0"/>
              <a:t>, Caroline. Décoder l'info : comment décrypter les Fake News ? Paris : Bréal, 2018. </a:t>
            </a:r>
          </a:p>
          <a:p>
            <a:pPr algn="r"/>
            <a:r>
              <a:rPr lang="fr-FR" sz="1300" b="1" dirty="0">
                <a:solidFill>
                  <a:srgbClr val="990033"/>
                </a:solidFill>
              </a:rPr>
              <a:t>Sorbon – Pôle vert – 302.23 FAI</a:t>
            </a:r>
          </a:p>
          <a:p>
            <a:pPr algn="r"/>
            <a:endParaRPr lang="fr-FR" sz="600" dirty="0">
              <a:solidFill>
                <a:srgbClr val="990033"/>
              </a:solidFill>
            </a:endParaRPr>
          </a:p>
          <a:p>
            <a:r>
              <a:rPr lang="fr-FR" sz="1300" cap="small" dirty="0"/>
              <a:t>Frau-</a:t>
            </a:r>
            <a:r>
              <a:rPr lang="fr-FR" sz="1300" cap="small" dirty="0" err="1"/>
              <a:t>Meigs</a:t>
            </a:r>
            <a:r>
              <a:rPr lang="fr-FR" sz="1300" dirty="0"/>
              <a:t>, Divina. Faut-il avoir peur des fake news ? Paris : la Documentation française, 2019. </a:t>
            </a:r>
          </a:p>
          <a:p>
            <a:pPr algn="r"/>
            <a:r>
              <a:rPr lang="fr-FR" sz="1300" b="1" dirty="0">
                <a:solidFill>
                  <a:srgbClr val="990033"/>
                </a:solidFill>
              </a:rPr>
              <a:t>Sorbon – Pôle vert – 302.23 FRA</a:t>
            </a:r>
          </a:p>
          <a:p>
            <a:pPr algn="r"/>
            <a:endParaRPr lang="fr-FR" sz="600" dirty="0">
              <a:solidFill>
                <a:srgbClr val="990033"/>
              </a:solidFill>
            </a:endParaRPr>
          </a:p>
          <a:p>
            <a:r>
              <a:rPr lang="fr-FR" sz="1300" cap="small" dirty="0"/>
              <a:t>Salmon</a:t>
            </a:r>
            <a:r>
              <a:rPr lang="fr-FR" sz="1300" dirty="0"/>
              <a:t>, Christian. Storytelling : la machine à fabriquer des histoires et à formater les esprits. Paris : La Découverte, 2008. </a:t>
            </a:r>
          </a:p>
          <a:p>
            <a:pPr algn="r"/>
            <a:r>
              <a:rPr lang="fr-FR" sz="1300" b="1" dirty="0">
                <a:solidFill>
                  <a:srgbClr val="990033"/>
                </a:solidFill>
              </a:rPr>
              <a:t>Sorbon – Pôle vert – 302.23 SAL</a:t>
            </a:r>
            <a:endParaRPr lang="fr-FR" sz="1300" dirty="0">
              <a:solidFill>
                <a:srgbClr val="990033"/>
              </a:solidFill>
              <a:effectLst/>
            </a:endParaRPr>
          </a:p>
        </p:txBody>
      </p:sp>
    </p:spTree>
    <p:extLst>
      <p:ext uri="{BB962C8B-B14F-4D97-AF65-F5344CB8AC3E}">
        <p14:creationId xmlns:p14="http://schemas.microsoft.com/office/powerpoint/2010/main" val="93811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1F4F01-D969-43C5-A22B-A3DDDF4C7B8D}"/>
              </a:ext>
            </a:extLst>
          </p:cNvPr>
          <p:cNvSpPr>
            <a:spLocks noGrp="1"/>
          </p:cNvSpPr>
          <p:nvPr>
            <p:ph idx="1"/>
          </p:nvPr>
        </p:nvSpPr>
        <p:spPr>
          <a:xfrm>
            <a:off x="457200" y="2132856"/>
            <a:ext cx="8229600" cy="3993307"/>
          </a:xfrm>
        </p:spPr>
        <p:txBody>
          <a:bodyPr/>
          <a:lstStyle/>
          <a:p>
            <a:pPr marL="0" indent="0" algn="ctr">
              <a:buNone/>
            </a:pPr>
            <a:endParaRPr lang="fr-FR" dirty="0"/>
          </a:p>
          <a:p>
            <a:pPr marL="0" indent="0" algn="ctr">
              <a:buNone/>
            </a:pPr>
            <a:r>
              <a:rPr lang="fr-FR" dirty="0"/>
              <a:t>Pour toute question :</a:t>
            </a:r>
          </a:p>
          <a:p>
            <a:pPr marL="0" indent="0" algn="ctr">
              <a:buNone/>
            </a:pPr>
            <a:r>
              <a:rPr lang="fr-FR" dirty="0">
                <a:solidFill>
                  <a:schemeClr val="accent1"/>
                </a:solidFill>
                <a:hlinkClick r:id="rId3">
                  <a:extLst>
                    <a:ext uri="{A12FA001-AC4F-418D-AE19-62706E023703}">
                      <ahyp:hlinkClr xmlns:ahyp="http://schemas.microsoft.com/office/drawing/2018/hyperlinkcolor" val="tx"/>
                    </a:ext>
                  </a:extLst>
                </a:hlinkClick>
              </a:rPr>
              <a:t>formation.busorbon@univ-reims.fr</a:t>
            </a:r>
            <a:r>
              <a:rPr lang="fr-FR" dirty="0">
                <a:solidFill>
                  <a:schemeClr val="accent1"/>
                </a:solidFill>
              </a:rPr>
              <a:t> </a:t>
            </a:r>
          </a:p>
        </p:txBody>
      </p:sp>
      <p:pic>
        <p:nvPicPr>
          <p:cNvPr id="4" name="Image 3">
            <a:extLst>
              <a:ext uri="{FF2B5EF4-FFF2-40B4-BE49-F238E27FC236}">
                <a16:creationId xmlns:a16="http://schemas.microsoft.com/office/drawing/2014/main" id="{18B81580-C890-4C25-BDC2-7893D2DBA549}"/>
              </a:ext>
            </a:extLst>
          </p:cNvPr>
          <p:cNvPicPr>
            <a:picLocks noChangeAspect="1"/>
          </p:cNvPicPr>
          <p:nvPr/>
        </p:nvPicPr>
        <p:blipFill>
          <a:blip r:embed="rId4"/>
          <a:stretch>
            <a:fillRect/>
          </a:stretch>
        </p:blipFill>
        <p:spPr>
          <a:xfrm>
            <a:off x="7092280" y="6453336"/>
            <a:ext cx="1224136" cy="388226"/>
          </a:xfrm>
          <a:prstGeom prst="rect">
            <a:avLst/>
          </a:prstGeom>
        </p:spPr>
      </p:pic>
    </p:spTree>
    <p:extLst>
      <p:ext uri="{BB962C8B-B14F-4D97-AF65-F5344CB8AC3E}">
        <p14:creationId xmlns:p14="http://schemas.microsoft.com/office/powerpoint/2010/main" val="257043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228329" y="1893005"/>
            <a:ext cx="8651304" cy="576064"/>
          </a:xfrm>
        </p:spPr>
        <p:txBody>
          <a:bodyPr>
            <a:normAutofit/>
          </a:bodyPr>
          <a:lstStyle/>
          <a:p>
            <a:pPr marL="0" indent="0" algn="ctr">
              <a:buNone/>
            </a:pPr>
            <a:r>
              <a:rPr lang="fr-FR" sz="2400" b="1" dirty="0"/>
              <a:t>À chaque rupture technologique, une nouvelle forme</a:t>
            </a:r>
          </a:p>
        </p:txBody>
      </p:sp>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sp>
        <p:nvSpPr>
          <p:cNvPr id="5" name="ZoneTexte 4">
            <a:extLst>
              <a:ext uri="{FF2B5EF4-FFF2-40B4-BE49-F238E27FC236}">
                <a16:creationId xmlns:a16="http://schemas.microsoft.com/office/drawing/2014/main" id="{4CC99737-5165-4800-AE88-9C7A286CB0AF}"/>
              </a:ext>
            </a:extLst>
          </p:cNvPr>
          <p:cNvSpPr txBox="1"/>
          <p:nvPr/>
        </p:nvSpPr>
        <p:spPr>
          <a:xfrm>
            <a:off x="0" y="6619503"/>
            <a:ext cx="8460432" cy="230832"/>
          </a:xfrm>
          <a:prstGeom prst="rect">
            <a:avLst/>
          </a:prstGeom>
          <a:noFill/>
        </p:spPr>
        <p:txBody>
          <a:bodyPr wrap="square" rtlCol="0">
            <a:spAutoFit/>
          </a:bodyPr>
          <a:lstStyle/>
          <a:p>
            <a:r>
              <a:rPr lang="fr-FR" sz="900" dirty="0"/>
              <a:t>source : </a:t>
            </a:r>
            <a:r>
              <a:rPr lang="fr-FR" sz="900" cap="small" dirty="0"/>
              <a:t>Faillet</a:t>
            </a:r>
            <a:r>
              <a:rPr lang="fr-FR" sz="900" dirty="0"/>
              <a:t>, Caroline. Décoder l'info : comment décrypter les Fake News ? Paris : Bréal, 2018. </a:t>
            </a:r>
            <a:endParaRPr lang="fr-FR" sz="900" dirty="0">
              <a:solidFill>
                <a:schemeClr val="accent1"/>
              </a:solidFill>
            </a:endParaRPr>
          </a:p>
        </p:txBody>
      </p:sp>
      <p:pic>
        <p:nvPicPr>
          <p:cNvPr id="6" name="Image 5">
            <a:extLst>
              <a:ext uri="{FF2B5EF4-FFF2-40B4-BE49-F238E27FC236}">
                <a16:creationId xmlns:a16="http://schemas.microsoft.com/office/drawing/2014/main" id="{7D6803F4-4D0F-4DAF-8827-DFED994931C2}"/>
              </a:ext>
            </a:extLst>
          </p:cNvPr>
          <p:cNvPicPr>
            <a:picLocks noChangeAspect="1"/>
          </p:cNvPicPr>
          <p:nvPr/>
        </p:nvPicPr>
        <p:blipFill>
          <a:blip r:embed="rId3"/>
          <a:stretch>
            <a:fillRect/>
          </a:stretch>
        </p:blipFill>
        <p:spPr>
          <a:xfrm>
            <a:off x="0" y="2924944"/>
            <a:ext cx="9144000" cy="2725947"/>
          </a:xfrm>
          <a:prstGeom prst="rect">
            <a:avLst/>
          </a:prstGeom>
        </p:spPr>
      </p:pic>
    </p:spTree>
    <p:extLst>
      <p:ext uri="{BB962C8B-B14F-4D97-AF65-F5344CB8AC3E}">
        <p14:creationId xmlns:p14="http://schemas.microsoft.com/office/powerpoint/2010/main" val="28255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307364-5151-4317-9DB5-DB17F424AC5C}"/>
              </a:ext>
            </a:extLst>
          </p:cNvPr>
          <p:cNvSpPr>
            <a:spLocks noGrp="1"/>
          </p:cNvSpPr>
          <p:nvPr>
            <p:ph idx="1"/>
          </p:nvPr>
        </p:nvSpPr>
        <p:spPr>
          <a:xfrm>
            <a:off x="457200" y="2276872"/>
            <a:ext cx="8229600" cy="3701007"/>
          </a:xfrm>
        </p:spPr>
        <p:txBody>
          <a:bodyPr>
            <a:normAutofit/>
          </a:bodyPr>
          <a:lstStyle/>
          <a:p>
            <a:pPr marL="0" indent="0" algn="ctr">
              <a:buNone/>
            </a:pPr>
            <a:r>
              <a:rPr lang="fr-FR" sz="4000" dirty="0"/>
              <a:t>« un ensauvagement du Web »</a:t>
            </a:r>
          </a:p>
          <a:p>
            <a:pPr marL="0" indent="0" algn="ctr">
              <a:buNone/>
            </a:pPr>
            <a:endParaRPr lang="fr-FR" sz="4000" dirty="0"/>
          </a:p>
          <a:p>
            <a:pPr marL="0" indent="0" algn="ctr">
              <a:buNone/>
            </a:pPr>
            <a:endParaRPr lang="fr-FR" sz="4000" dirty="0"/>
          </a:p>
          <a:p>
            <a:pPr marL="0" indent="0" algn="ctr">
              <a:buNone/>
            </a:pPr>
            <a:r>
              <a:rPr lang="fr-FR" sz="3000" dirty="0"/>
              <a:t>(Arnaud Mercier, professeur en information-communication à l’Institut français de presse)</a:t>
            </a:r>
          </a:p>
        </p:txBody>
      </p:sp>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spTree>
    <p:extLst>
      <p:ext uri="{BB962C8B-B14F-4D97-AF65-F5344CB8AC3E}">
        <p14:creationId xmlns:p14="http://schemas.microsoft.com/office/powerpoint/2010/main" val="387611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28F0EF-5081-4CAC-8F50-CCC2C6487A44}"/>
              </a:ext>
            </a:extLst>
          </p:cNvPr>
          <p:cNvSpPr txBox="1">
            <a:spLocks/>
          </p:cNvSpPr>
          <p:nvPr/>
        </p:nvSpPr>
        <p:spPr>
          <a:xfrm>
            <a:off x="683568" y="548680"/>
            <a:ext cx="8229600" cy="71095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dirty="0">
                <a:solidFill>
                  <a:srgbClr val="990033"/>
                </a:solidFill>
              </a:rPr>
              <a:t>Un phénomène de désinformation</a:t>
            </a:r>
          </a:p>
          <a:p>
            <a:pPr algn="r"/>
            <a:r>
              <a:rPr lang="fr-FR" sz="2800" dirty="0">
                <a:solidFill>
                  <a:srgbClr val="990033"/>
                </a:solidFill>
              </a:rPr>
              <a:t>amplifié depuis le Web 2.0</a:t>
            </a:r>
          </a:p>
        </p:txBody>
      </p:sp>
      <p:sp>
        <p:nvSpPr>
          <p:cNvPr id="6" name="ZoneTexte 5">
            <a:extLst>
              <a:ext uri="{FF2B5EF4-FFF2-40B4-BE49-F238E27FC236}">
                <a16:creationId xmlns:a16="http://schemas.microsoft.com/office/drawing/2014/main" id="{D3BCDA6A-9FC4-4487-B1C2-B913D5A03BAC}"/>
              </a:ext>
            </a:extLst>
          </p:cNvPr>
          <p:cNvSpPr txBox="1"/>
          <p:nvPr/>
        </p:nvSpPr>
        <p:spPr>
          <a:xfrm>
            <a:off x="0" y="6619503"/>
            <a:ext cx="8460432" cy="230832"/>
          </a:xfrm>
          <a:prstGeom prst="rect">
            <a:avLst/>
          </a:prstGeom>
          <a:noFill/>
        </p:spPr>
        <p:txBody>
          <a:bodyPr wrap="square" rtlCol="0">
            <a:spAutoFit/>
          </a:bodyPr>
          <a:lstStyle/>
          <a:p>
            <a:r>
              <a:rPr lang="fr-FR" sz="900" dirty="0"/>
              <a:t>source : </a:t>
            </a:r>
            <a:r>
              <a:rPr lang="fr-FR" sz="900" cap="small" dirty="0" err="1"/>
              <a:t>Bui</a:t>
            </a:r>
            <a:r>
              <a:rPr lang="fr-FR" sz="900" dirty="0"/>
              <a:t>, Doan. Fake News : l’info qui ne tourne pas rond. Paris : Delcourt, 2021, p. 80.</a:t>
            </a:r>
          </a:p>
        </p:txBody>
      </p:sp>
      <p:pic>
        <p:nvPicPr>
          <p:cNvPr id="7" name="Image 6" descr="Une image contenant tableau blanc&#10;&#10;Description générée automatiquement">
            <a:extLst>
              <a:ext uri="{FF2B5EF4-FFF2-40B4-BE49-F238E27FC236}">
                <a16:creationId xmlns:a16="http://schemas.microsoft.com/office/drawing/2014/main" id="{B890ABFC-E2E6-43E4-BEE8-5517DD283ED4}"/>
              </a:ext>
            </a:extLst>
          </p:cNvPr>
          <p:cNvPicPr/>
          <p:nvPr/>
        </p:nvPicPr>
        <p:blipFill rotWithShape="1">
          <a:blip r:embed="rId3" cstate="print">
            <a:extLst>
              <a:ext uri="{28A0092B-C50C-407E-A947-70E740481C1C}">
                <a14:useLocalDpi xmlns:a14="http://schemas.microsoft.com/office/drawing/2010/main" val="0"/>
              </a:ext>
            </a:extLst>
          </a:blip>
          <a:srcRect l="42025" t="9019" r="7199" b="11570"/>
          <a:stretch/>
        </p:blipFill>
        <p:spPr bwMode="auto">
          <a:xfrm rot="5400000">
            <a:off x="2375754" y="992396"/>
            <a:ext cx="4392489" cy="6624738"/>
          </a:xfrm>
          <a:prstGeom prst="rect">
            <a:avLst/>
          </a:prstGeom>
          <a:noFill/>
          <a:ln>
            <a:noFill/>
          </a:ln>
          <a:extLst>
            <a:ext uri="{53640926-AAD7-44D8-BBD7-CCE9431645EC}">
              <a14:shadowObscured xmlns:a14="http://schemas.microsoft.com/office/drawing/2010/main"/>
            </a:ext>
          </a:extLst>
        </p:spPr>
      </p:pic>
      <p:sp>
        <p:nvSpPr>
          <p:cNvPr id="8" name="Espace réservé du contenu 2">
            <a:extLst>
              <a:ext uri="{FF2B5EF4-FFF2-40B4-BE49-F238E27FC236}">
                <a16:creationId xmlns:a16="http://schemas.microsoft.com/office/drawing/2014/main" id="{C4C61185-9E8C-48DA-8AE1-CAE8DDE31517}"/>
              </a:ext>
            </a:extLst>
          </p:cNvPr>
          <p:cNvSpPr txBox="1">
            <a:spLocks/>
          </p:cNvSpPr>
          <p:nvPr/>
        </p:nvSpPr>
        <p:spPr>
          <a:xfrm>
            <a:off x="246347" y="1432369"/>
            <a:ext cx="8651304"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2800" b="1" dirty="0"/>
              <a:t>Rupture : plus de vérification de spécialistes</a:t>
            </a:r>
          </a:p>
        </p:txBody>
      </p:sp>
    </p:spTree>
    <p:extLst>
      <p:ext uri="{BB962C8B-B14F-4D97-AF65-F5344CB8AC3E}">
        <p14:creationId xmlns:p14="http://schemas.microsoft.com/office/powerpoint/2010/main" val="8258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modèle_BU_rose2.potx.pptx" id="{11C29B32-8077-4E0A-8ADC-5CDC0A58DD52}" vid="{88D3107E-3168-4296-BB0C-C723392A5E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powerpoint_modèle_BU_rose</Template>
  <TotalTime>9758</TotalTime>
  <Words>7331</Words>
  <Application>Microsoft Office PowerPoint</Application>
  <PresentationFormat>Affichage à l'écran (4:3)</PresentationFormat>
  <Paragraphs>587</Paragraphs>
  <Slides>64</Slides>
  <Notes>64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64</vt:i4>
      </vt:variant>
    </vt:vector>
  </HeadingPairs>
  <TitlesOfParts>
    <vt:vector size="67" baseType="lpstr">
      <vt:lpstr>Arial</vt:lpstr>
      <vt:lpstr>Calibri</vt:lpstr>
      <vt:lpstr>Thème Office</vt:lpstr>
      <vt:lpstr>Information et désinformation :  comment repérer des fake news</vt:lpstr>
      <vt:lpstr>Présentation PowerPoint</vt:lpstr>
      <vt:lpstr>Présentation PowerPoint</vt:lpstr>
      <vt:lpstr>Présentation PowerPoint</vt:lpstr>
      <vt:lpstr>Un phénomène de désinformation  amplifié depuis le Web 2.0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Fake news, intox, alternative facts : de quoi parle-t-on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 (ne pas) faire face à la désinformation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URCA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documentaire</dc:title>
  <dc:creator>Anne-Charlotte Danhiez</dc:creator>
  <cp:lastModifiedBy>ANNE-CHARLOTTE DANHIEZ</cp:lastModifiedBy>
  <cp:revision>250</cp:revision>
  <cp:lastPrinted>2022-02-02T09:12:47Z</cp:lastPrinted>
  <dcterms:created xsi:type="dcterms:W3CDTF">2018-06-26T07:22:38Z</dcterms:created>
  <dcterms:modified xsi:type="dcterms:W3CDTF">2022-02-02T15:10:21Z</dcterms:modified>
</cp:coreProperties>
</file>