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2"/>
  </p:notesMasterIdLst>
  <p:sldIdLst>
    <p:sldId id="256" r:id="rId2"/>
    <p:sldId id="382" r:id="rId3"/>
    <p:sldId id="311" r:id="rId4"/>
    <p:sldId id="313" r:id="rId5"/>
    <p:sldId id="314" r:id="rId6"/>
    <p:sldId id="257" r:id="rId7"/>
    <p:sldId id="259" r:id="rId8"/>
    <p:sldId id="318" r:id="rId9"/>
    <p:sldId id="323" r:id="rId10"/>
    <p:sldId id="336" r:id="rId11"/>
    <p:sldId id="379" r:id="rId12"/>
    <p:sldId id="384" r:id="rId13"/>
    <p:sldId id="376" r:id="rId14"/>
    <p:sldId id="338" r:id="rId15"/>
    <p:sldId id="349" r:id="rId16"/>
    <p:sldId id="368" r:id="rId17"/>
    <p:sldId id="364" r:id="rId18"/>
    <p:sldId id="366" r:id="rId19"/>
    <p:sldId id="365" r:id="rId20"/>
    <p:sldId id="367" r:id="rId21"/>
    <p:sldId id="383" r:id="rId22"/>
    <p:sldId id="346" r:id="rId23"/>
    <p:sldId id="363" r:id="rId24"/>
    <p:sldId id="340" r:id="rId25"/>
    <p:sldId id="341" r:id="rId26"/>
    <p:sldId id="342" r:id="rId27"/>
    <p:sldId id="343" r:id="rId28"/>
    <p:sldId id="345" r:id="rId29"/>
    <p:sldId id="362" r:id="rId30"/>
    <p:sldId id="358" r:id="rId31"/>
    <p:sldId id="359" r:id="rId32"/>
    <p:sldId id="360" r:id="rId33"/>
    <p:sldId id="350" r:id="rId34"/>
    <p:sldId id="361" r:id="rId35"/>
    <p:sldId id="357" r:id="rId36"/>
    <p:sldId id="351" r:id="rId37"/>
    <p:sldId id="352" r:id="rId38"/>
    <p:sldId id="354" r:id="rId39"/>
    <p:sldId id="356" r:id="rId40"/>
    <p:sldId id="377" r:id="rId41"/>
    <p:sldId id="378" r:id="rId42"/>
    <p:sldId id="353" r:id="rId43"/>
    <p:sldId id="375" r:id="rId44"/>
    <p:sldId id="372" r:id="rId45"/>
    <p:sldId id="373" r:id="rId46"/>
    <p:sldId id="374" r:id="rId47"/>
    <p:sldId id="369" r:id="rId48"/>
    <p:sldId id="380" r:id="rId49"/>
    <p:sldId id="370" r:id="rId50"/>
    <p:sldId id="371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549E39"/>
    <a:srgbClr val="9D9D9D"/>
    <a:srgbClr val="4472C4"/>
    <a:srgbClr val="EE7E32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37" autoAdjust="0"/>
  </p:normalViewPr>
  <p:slideViewPr>
    <p:cSldViewPr snapToGrid="0">
      <p:cViewPr varScale="1">
        <p:scale>
          <a:sx n="189" d="100"/>
          <a:sy n="189" d="100"/>
        </p:scale>
        <p:origin x="168" y="1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ware-host\Shared%20Folders\WinHome\Zielgruppen\Hochschule\CIO-Studien\HRK_HS-Liste_Sep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 err="1">
                <a:effectLst/>
              </a:rPr>
              <a:t>Studierenden</a:t>
            </a:r>
            <a:r>
              <a:rPr lang="en-US" sz="1400" b="0" i="0" u="none" strike="noStrike" baseline="0" dirty="0">
                <a:effectLst/>
              </a:rPr>
              <a:t> </a:t>
            </a:r>
            <a:r>
              <a:rPr lang="en-US" sz="1400" b="0" i="0" u="none" strike="noStrike" baseline="0" dirty="0" err="1">
                <a:effectLst/>
              </a:rPr>
              <a:t>Verteilung</a:t>
            </a:r>
            <a:r>
              <a:rPr lang="en-US" sz="1400" b="0" i="0" u="none" strike="noStrike" baseline="0" dirty="0">
                <a:effectLst/>
              </a:rPr>
              <a:t>: </a:t>
            </a:r>
            <a:r>
              <a:rPr lang="en-US" dirty="0" err="1"/>
              <a:t>Histogramm</a:t>
            </a:r>
            <a:r>
              <a:rPr lang="en-US" dirty="0"/>
              <a:t> der </a:t>
            </a:r>
            <a:r>
              <a:rPr lang="en-US" dirty="0" err="1"/>
              <a:t>Größen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'Pivot-2021'!$C$105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AEE-4643-82F3-2F18847B5ED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EE-4643-82F3-2F18847B5ED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AEE-4643-82F3-2F18847B5ED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EE-4643-82F3-2F18847B5ED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AEE-4643-82F3-2F18847B5ED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EE-4643-82F3-2F18847B5ED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AEE-4643-82F3-2F18847B5EDB}"/>
              </c:ext>
            </c:extLst>
          </c:dPt>
          <c:cat>
            <c:strRef>
              <c:f>'Pivot-2021'!$B$106:$B$125</c:f>
              <c:strCache>
                <c:ptCount val="20"/>
                <c:pt idx="0">
                  <c:v>0 - 99</c:v>
                </c:pt>
                <c:pt idx="1">
                  <c:v>100 - 249</c:v>
                </c:pt>
                <c:pt idx="2">
                  <c:v>250 - 499</c:v>
                </c:pt>
                <c:pt idx="3">
                  <c:v>500 - 749</c:v>
                </c:pt>
                <c:pt idx="4">
                  <c:v>750 - 999</c:v>
                </c:pt>
                <c:pt idx="5">
                  <c:v>1000 - 1499</c:v>
                </c:pt>
                <c:pt idx="6">
                  <c:v>1500 - 1999</c:v>
                </c:pt>
                <c:pt idx="7">
                  <c:v>2000 - 2999</c:v>
                </c:pt>
                <c:pt idx="8">
                  <c:v>3000 - 3999</c:v>
                </c:pt>
                <c:pt idx="9">
                  <c:v>4000 - 4999</c:v>
                </c:pt>
                <c:pt idx="10">
                  <c:v>5000 - 5999</c:v>
                </c:pt>
                <c:pt idx="11">
                  <c:v>6000 - 7499</c:v>
                </c:pt>
                <c:pt idx="12">
                  <c:v>7500 - 9999</c:v>
                </c:pt>
                <c:pt idx="13">
                  <c:v>10000 - 14999</c:v>
                </c:pt>
                <c:pt idx="14">
                  <c:v>15000 - 19999</c:v>
                </c:pt>
                <c:pt idx="15">
                  <c:v>20000 - 29999</c:v>
                </c:pt>
                <c:pt idx="16">
                  <c:v>30000 - 39999</c:v>
                </c:pt>
                <c:pt idx="17">
                  <c:v>40000 - 49999</c:v>
                </c:pt>
                <c:pt idx="18">
                  <c:v>50000 - 59999</c:v>
                </c:pt>
                <c:pt idx="19">
                  <c:v>&gt;= 60000</c:v>
                </c:pt>
              </c:strCache>
            </c:strRef>
          </c:cat>
          <c:val>
            <c:numRef>
              <c:f>'Pivot-2021'!$C$106:$C$125</c:f>
              <c:numCache>
                <c:formatCode>General</c:formatCode>
                <c:ptCount val="20"/>
                <c:pt idx="0">
                  <c:v>25</c:v>
                </c:pt>
                <c:pt idx="1">
                  <c:v>21</c:v>
                </c:pt>
                <c:pt idx="2">
                  <c:v>39</c:v>
                </c:pt>
                <c:pt idx="3">
                  <c:v>35</c:v>
                </c:pt>
                <c:pt idx="4">
                  <c:v>30</c:v>
                </c:pt>
                <c:pt idx="5">
                  <c:v>21</c:v>
                </c:pt>
                <c:pt idx="6">
                  <c:v>22</c:v>
                </c:pt>
                <c:pt idx="7">
                  <c:v>27</c:v>
                </c:pt>
                <c:pt idx="8">
                  <c:v>27</c:v>
                </c:pt>
                <c:pt idx="9">
                  <c:v>21</c:v>
                </c:pt>
                <c:pt idx="10">
                  <c:v>19</c:v>
                </c:pt>
                <c:pt idx="11">
                  <c:v>25</c:v>
                </c:pt>
                <c:pt idx="12">
                  <c:v>22</c:v>
                </c:pt>
                <c:pt idx="13">
                  <c:v>28</c:v>
                </c:pt>
                <c:pt idx="14">
                  <c:v>15</c:v>
                </c:pt>
                <c:pt idx="15">
                  <c:v>21</c:v>
                </c:pt>
                <c:pt idx="16">
                  <c:v>10</c:v>
                </c:pt>
                <c:pt idx="17">
                  <c:v>8</c:v>
                </c:pt>
                <c:pt idx="18">
                  <c:v>3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E-4643-82F3-2F18847B5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8337824"/>
        <c:axId val="1228327008"/>
      </c:barChart>
      <c:catAx>
        <c:axId val="12283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8327008"/>
        <c:crosses val="autoZero"/>
        <c:auto val="1"/>
        <c:lblAlgn val="ctr"/>
        <c:lblOffset val="100"/>
        <c:noMultiLvlLbl val="0"/>
      </c:catAx>
      <c:valAx>
        <c:axId val="122832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833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DF566-91A1-4B7A-834A-41A8640D047F}" type="datetimeFigureOut">
              <a:rPr lang="de-DE" smtClean="0"/>
              <a:t>01.08.2022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66690-8348-4CE9-9909-358D066B9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7F679-B62F-4C2F-9777-FB16E8D7471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045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11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72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25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 weitere wurden genannt: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Eigener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App-Store, Block-Chain-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Technologie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12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Gelb als „Überangebot“</a:t>
            </a:r>
            <a:br>
              <a:rPr lang="de-DE" dirty="0"/>
            </a:br>
            <a:r>
              <a:rPr lang="de-DE" dirty="0"/>
              <a:t>Rot wird benötigt – ist z.T. nicht vorhanden oder eignet sich nicht zur Kooperation in Partnerschaft</a:t>
            </a:r>
            <a:br>
              <a:rPr lang="de-DE" dirty="0"/>
            </a:br>
            <a:r>
              <a:rPr lang="de-DE" dirty="0"/>
              <a:t>Grau als „Klassiker“, bei denen schon viel passiert.</a:t>
            </a:r>
            <a:br>
              <a:rPr lang="de-DE" dirty="0"/>
            </a:br>
            <a:r>
              <a:rPr lang="de-DE" dirty="0"/>
              <a:t>Grün als Schwerpunkt der Umsetzung durch Partnerschaften</a:t>
            </a:r>
            <a:br>
              <a:rPr lang="de-DE" dirty="0"/>
            </a:br>
            <a:r>
              <a:rPr lang="de-DE" dirty="0"/>
              <a:t>Förderbedarf bei schlechtem Verhältnis von Angebot/Nachfrage UND (blau oder rot) – gleichzeitig sichtbar durch wenige Vorbilder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561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Obwohl Korrelation mit </a:t>
            </a:r>
            <a:r>
              <a:rPr lang="de-DE" dirty="0" err="1"/>
              <a:t>Stud</a:t>
            </a:r>
            <a:r>
              <a:rPr lang="de-DE" dirty="0"/>
              <a:t>-Zahlen das kleinste R² hat, ist es als Zahl zur Modellbildung gut geeignet, da es Teil der amtl. Statistiken ist und zwischen Hochschulformen fairer im Vergleich erscheint.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816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Weitere Hinweise gerne über Autor durch direkten Kontakt.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03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7F679-B62F-4C2F-9777-FB16E8D7471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66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88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Private &amp; kleine HS also nicht gut repräsentiert durch Teilnehmende der Studie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89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Alternative: Brunner-</a:t>
            </a:r>
            <a:r>
              <a:rPr lang="de-DE" dirty="0" err="1"/>
              <a:t>Munzel</a:t>
            </a:r>
            <a:r>
              <a:rPr lang="de-DE" dirty="0"/>
              <a:t> Test – ist noch nicht im Statistik-Programm umgesetzt.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65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Cat-per: </a:t>
            </a:r>
          </a:p>
          <a:p>
            <a:r>
              <a:rPr lang="de-DE" dirty="0"/>
              <a:t>Heute: IE, IX (und JZ)</a:t>
            </a:r>
          </a:p>
          <a:p>
            <a:r>
              <a:rPr lang="de-DE" dirty="0"/>
              <a:t>5 Jahre: KC, KV</a:t>
            </a:r>
          </a:p>
          <a:p>
            <a:endParaRPr lang="de-DE" dirty="0"/>
          </a:p>
          <a:p>
            <a:r>
              <a:rPr lang="de-DE" dirty="0" err="1"/>
              <a:t>Dx</a:t>
            </a:r>
            <a:r>
              <a:rPr lang="de-DE" dirty="0"/>
              <a:t>-Score als </a:t>
            </a:r>
            <a:r>
              <a:rPr lang="de-DE" dirty="0" err="1"/>
              <a:t>Prediktor</a:t>
            </a:r>
            <a:r>
              <a:rPr lang="de-DE" dirty="0"/>
              <a:t> für: </a:t>
            </a:r>
          </a:p>
          <a:p>
            <a:r>
              <a:rPr lang="de-DE" dirty="0"/>
              <a:t>Führungsstil (5Y)</a:t>
            </a:r>
          </a:p>
          <a:p>
            <a:r>
              <a:rPr lang="de-DE" dirty="0"/>
              <a:t>Data </a:t>
            </a:r>
            <a:r>
              <a:rPr lang="de-DE" dirty="0" err="1"/>
              <a:t>Literacy</a:t>
            </a:r>
            <a:r>
              <a:rPr lang="de-DE" dirty="0"/>
              <a:t> (heute)</a:t>
            </a:r>
          </a:p>
          <a:p>
            <a:r>
              <a:rPr lang="de-DE" dirty="0"/>
              <a:t>Daten- und Analysestrategie (heute)</a:t>
            </a:r>
          </a:p>
          <a:p>
            <a:r>
              <a:rPr lang="de-DE" dirty="0"/>
              <a:t>strategische Ausrichtung (5Y)</a:t>
            </a:r>
          </a:p>
          <a:p>
            <a:r>
              <a:rPr lang="de-DE" dirty="0"/>
              <a:t>organisationsübergreifende Zusammenarbeit (heute)</a:t>
            </a:r>
          </a:p>
          <a:p>
            <a:r>
              <a:rPr lang="de-DE" dirty="0"/>
              <a:t>Koordination der Beschaffung (heute)</a:t>
            </a:r>
          </a:p>
          <a:p>
            <a:r>
              <a:rPr lang="de-DE" dirty="0"/>
              <a:t>Umgang mit Veränderungen (heute, 5Y)</a:t>
            </a:r>
          </a:p>
          <a:p>
            <a:r>
              <a:rPr lang="de-DE" dirty="0"/>
              <a:t>Entscheidungsgeschwindigkeit der Leitung (5Y)</a:t>
            </a:r>
          </a:p>
          <a:p>
            <a:r>
              <a:rPr lang="de-DE" dirty="0"/>
              <a:t>Flexibilität vom Personaleinsatz (heute, 5Y)</a:t>
            </a:r>
          </a:p>
          <a:p>
            <a:r>
              <a:rPr lang="de-DE" dirty="0"/>
              <a:t>Datenschutz und Ethik (heute)</a:t>
            </a:r>
          </a:p>
          <a:p>
            <a:r>
              <a:rPr lang="de-DE" dirty="0"/>
              <a:t>Ausrichtung IT auf DEI&amp;B (heute)</a:t>
            </a:r>
          </a:p>
          <a:p>
            <a:r>
              <a:rPr lang="de-DE" dirty="0"/>
              <a:t>Work-Life-Balance durch Telearbeit (heute, 5Y)</a:t>
            </a:r>
          </a:p>
          <a:p>
            <a:r>
              <a:rPr lang="de-DE" dirty="0"/>
              <a:t>Neue Jobs und Funktionen (5Y)</a:t>
            </a:r>
          </a:p>
          <a:p>
            <a:r>
              <a:rPr lang="de-DE" dirty="0"/>
              <a:t>Bedeutung Soft-Skills (heute, 5Y)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16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Cat: YP</a:t>
            </a:r>
          </a:p>
          <a:p>
            <a:r>
              <a:rPr lang="de-DE" dirty="0"/>
              <a:t>Cat-per: XO, ZB, ZF, ZJ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28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Cat-per:</a:t>
            </a:r>
          </a:p>
          <a:p>
            <a:r>
              <a:rPr lang="de-DE" dirty="0"/>
              <a:t>AUQ, AVB, AVF, AVN, AVR, AWD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476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Cat-per:</a:t>
            </a:r>
          </a:p>
          <a:p>
            <a:r>
              <a:rPr lang="de-DE" dirty="0"/>
              <a:t>AMY, ANJ, ANV, AOT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66690-8348-4CE9-9909-358D066B9ED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26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b="1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1B677FBA-4B56-439A-B9DB-14445BEA7031}"/>
              </a:ext>
            </a:extLst>
          </p:cNvPr>
          <p:cNvSpPr/>
          <p:nvPr userDrawn="1"/>
        </p:nvSpPr>
        <p:spPr>
          <a:xfrm>
            <a:off x="11620610" y="6125418"/>
            <a:ext cx="357447" cy="60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5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526470"/>
            <a:ext cx="9875520" cy="135636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99" y="2057399"/>
            <a:ext cx="9875519" cy="4023360"/>
          </a:xfrm>
        </p:spPr>
        <p:txBody>
          <a:bodyPr/>
          <a:lstStyle>
            <a:lvl1pPr>
              <a:lnSpc>
                <a:spcPct val="110000"/>
              </a:lnSpc>
              <a:defRPr sz="22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8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utt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886E4E6-8C28-4A80-8834-0425B841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295D40D-DD20-4858-B3D2-C8295CBAA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7427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8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526470"/>
            <a:ext cx="9875520" cy="135636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lnSpc>
                <a:spcPct val="110000"/>
              </a:lnSpc>
              <a:defRPr sz="22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lnSpc>
                <a:spcPct val="110000"/>
              </a:lnSpc>
              <a:defRPr sz="22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6470"/>
            <a:ext cx="9875520" cy="135636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18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10088"/>
            <a:ext cx="9875520" cy="113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705510"/>
            <a:ext cx="9872871" cy="430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9B6C4A19-DEEF-4483-8500-A8B115F82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20" y="63708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459F839-D32B-4F7C-A0C0-3D78E49FFCE8}"/>
              </a:ext>
            </a:extLst>
          </p:cNvPr>
          <p:cNvSpPr txBox="1">
            <a:spLocks/>
          </p:cNvSpPr>
          <p:nvPr userDrawn="1"/>
        </p:nvSpPr>
        <p:spPr>
          <a:xfrm>
            <a:off x="11015871" y="6370821"/>
            <a:ext cx="9973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62E405-43C6-4F95-9AA8-126EB1DEE6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92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692" r:id="rId3"/>
    <p:sldLayoutId id="2147483694" r:id="rId4"/>
    <p:sldLayoutId id="2147483696" r:id="rId5"/>
    <p:sldLayoutId id="21474836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110000"/>
        </a:lnSpc>
        <a:spcBef>
          <a:spcPts val="1400"/>
        </a:spcBef>
        <a:buClr>
          <a:schemeClr val="tx2"/>
        </a:buClr>
        <a:buSzPct val="80000"/>
        <a:buFont typeface="Corbe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SzPct val="80000"/>
        <a:buFont typeface="Corbe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SzPct val="80000"/>
        <a:buFont typeface="Corbe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SzPct val="80000"/>
        <a:buFont typeface="Corbe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SzPct val="80000"/>
        <a:buFont typeface="Corbe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enodo.org/communities/it-in-highere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udit.edu.au/EA-Framewor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ni-potsdam.de/hochschule2032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urveygizmolibrary.s3.amazonaws.com/library/132240/DigitalTransformationDxInstitutionalSelfAssessment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file:///U:\Kunden\KA-AK_Hochschul-IT\Umfrage2021\LamaPoll\Data\current\Legende.png" TargetMode="External"/><Relationship Id="rId5" Type="http://schemas.openxmlformats.org/officeDocument/2006/relationships/image" Target="../media/image34.png"/><Relationship Id="rId4" Type="http://schemas.openxmlformats.org/officeDocument/2006/relationships/image" Target="file:///U:\Kunden\KA-AK_Hochschul-IT\Umfrage2021\LamaPoll\Data\current\HeatMap-Germany.Area-of-Digitalisisation_Count_past-vs-expected+Help.sv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file:///U:\Kunden\KA-AK_Hochschul-IT\Umfrage2021\LamaPoll\Data\current\Legende.png" TargetMode="External"/><Relationship Id="rId5" Type="http://schemas.openxmlformats.org/officeDocument/2006/relationships/image" Target="../media/image34.png"/><Relationship Id="rId4" Type="http://schemas.openxmlformats.org/officeDocument/2006/relationships/image" Target="file:///U:\Kunden\KA-AK_Hochschul-IT\Umfrage2021\LamaPoll\Data\current\HeatMap-Germany.Area-of-past-Digitalisation_DigitalScore_now+Intensity+Help.sv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file:///U:\Kunden\KA-AK_Hochschul-IT\Umfrage2021\LamaPoll\Data\current\Legende.png" TargetMode="External"/><Relationship Id="rId5" Type="http://schemas.openxmlformats.org/officeDocument/2006/relationships/image" Target="../media/image34.png"/><Relationship Id="rId4" Type="http://schemas.openxmlformats.org/officeDocument/2006/relationships/image" Target="file:///U:\Kunden\KA-AK_Hochschul-IT\Umfrage2021\LamaPoll\Data\current\HeatMap-Germany.Area-of-past-Digitalisation_DigitalScore_5Years+Intensity+Help.sv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file:///U:\Kunden\KA-AK_Hochschul-IT\Umfrage2021\LamaPoll\Data\current\Legende.png" TargetMode="External"/><Relationship Id="rId5" Type="http://schemas.openxmlformats.org/officeDocument/2006/relationships/image" Target="../media/image34.png"/><Relationship Id="rId4" Type="http://schemas.openxmlformats.org/officeDocument/2006/relationships/image" Target="file:///U:\Kunden\KA-AK_Hochschul-IT\Umfrage2021\LamaPoll\Data\current\HeatMap-Germany.Area-of-expected-Digitalisation_DigitalScore_now+Intensity+Help.sv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file:///U:\Kunden\KA-AK_Hochschul-IT\Umfrage2021\LamaPoll\Data\current\Legende.png" TargetMode="External"/><Relationship Id="rId5" Type="http://schemas.openxmlformats.org/officeDocument/2006/relationships/image" Target="../media/image34.png"/><Relationship Id="rId4" Type="http://schemas.openxmlformats.org/officeDocument/2006/relationships/image" Target="file:///U:\Kunden\KA-AK_Hochschul-IT\Umfrage2021\LamaPoll\Data\current\HeatMap-Germany.Area-of-expected-Digitalisation_DigitalScore_5Years+Intensity+Help.sv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file:///U:\Kunden\KA-AK_Hochschul-IT\Umfrage2021\LamaPoll\Data\current\Legende.png" TargetMode="External"/><Relationship Id="rId5" Type="http://schemas.openxmlformats.org/officeDocument/2006/relationships/image" Target="../media/image34.png"/><Relationship Id="rId4" Type="http://schemas.openxmlformats.org/officeDocument/2006/relationships/image" Target="file:///U:\Kunden\KA-AK_Hochschul-IT\Umfrage2021\LamaPoll\Data\current\HeatMap-Germany.Area-of-Digitalisisation_Delta_5Year-Now_past+expected+Help.sv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hschulkompass.de/hochschulen/downloads.html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file:///U:\Kunden\KA-AK_Hochschul-IT\Umfrage2021\LamaPoll\Data\current\Legende.png" TargetMode="External"/><Relationship Id="rId5" Type="http://schemas.openxmlformats.org/officeDocument/2006/relationships/image" Target="../media/image34.png"/><Relationship Id="rId4" Type="http://schemas.openxmlformats.org/officeDocument/2006/relationships/image" Target="file:///U:\Kunden\KA-AK_Hochschul-IT\Umfrage2021\LamaPoll\Data\current\HeatMap-Germany.Area-of-Collaboration_Complete+Help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search?page=1&amp;size=20&amp;q=ZKI%20TOP" TargetMode="External"/><Relationship Id="rId7" Type="http://schemas.openxmlformats.org/officeDocument/2006/relationships/hyperlink" Target="https://www.e-fi.de/" TargetMode="External"/><Relationship Id="rId2" Type="http://schemas.openxmlformats.org/officeDocument/2006/relationships/hyperlink" Target="https://www.researchgate.net/project/CIO-Structure-and-Governance-in-Higher-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fi.de/fileadmin/Assets/Gutachten/EFI_Gutachten_2019.pdf" TargetMode="External"/><Relationship Id="rId5" Type="http://schemas.openxmlformats.org/officeDocument/2006/relationships/hyperlink" Target="https://join.rz.tuhh.de/" TargetMode="External"/><Relationship Id="rId4" Type="http://schemas.openxmlformats.org/officeDocument/2006/relationships/hyperlink" Target="https://www.uni-kanzler.de/fileadmin/user_upload/10_intern_KJT/2018/Auswertung_Umfrage_zur_Digitalisierung_an_deutschen_Universitaeten-Stand_18.09.18pdf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kanzler.de/was-wir-machen/die-arbeitskreise/ak-digitale-transformation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roject/Digital-Transformation-of-Higher-Education" TargetMode="External"/><Relationship Id="rId3" Type="http://schemas.openxmlformats.org/officeDocument/2006/relationships/hyperlink" Target="https://doi.org/10.5281/zenodo.6383770" TargetMode="External"/><Relationship Id="rId7" Type="http://schemas.openxmlformats.org/officeDocument/2006/relationships/hyperlink" Target="https://www.researchgate.net/project/CIO-Structure-and-Governance-in-Higher-Educ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udit.edu.au/EA-Framework" TargetMode="External"/><Relationship Id="rId5" Type="http://schemas.openxmlformats.org/officeDocument/2006/relationships/hyperlink" Target="https://doi.org/10.5281/zenodo.6948103" TargetMode="External"/><Relationship Id="rId4" Type="http://schemas.openxmlformats.org/officeDocument/2006/relationships/hyperlink" Target="https://doi.org/10.5281/zenodo.638377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.gwdg.de/g_5XzBrKSd6GxDDcfJQjvQ?vi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F54D6-3E60-4BA1-BD6A-F3DEAC257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de-DE" sz="3200" cap="none" dirty="0"/>
              <a:t>Ergebnisse der Umfrage</a:t>
            </a:r>
            <a:br>
              <a:rPr lang="de-DE" sz="3200" cap="none" dirty="0"/>
            </a:br>
            <a:r>
              <a:rPr lang="de-DE" sz="3200" cap="none" dirty="0"/>
              <a:t>Digitalisierung der Hochschulen</a:t>
            </a:r>
            <a:endParaRPr lang="de-DE" sz="3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807205-DE50-4DE6-9ABC-EE40A118E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3488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durchgeführt und publiziert von Markus von der Heyde</a:t>
            </a:r>
          </a:p>
          <a:p>
            <a:endParaRPr lang="de-DE" dirty="0"/>
          </a:p>
          <a:p>
            <a:r>
              <a:rPr lang="de-DE" dirty="0"/>
              <a:t>im Auftrag der Vereinigung der Kanzlerinnen und Kanzler der Universitäten Deutschlands, Arbeitskreis Digitale Transformation</a:t>
            </a:r>
            <a:br>
              <a:rPr lang="de-DE" dirty="0"/>
            </a:b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2D70A11-65F3-6AFB-5504-373161CAE3BB}"/>
              </a:ext>
            </a:extLst>
          </p:cNvPr>
          <p:cNvGrpSpPr/>
          <p:nvPr/>
        </p:nvGrpSpPr>
        <p:grpSpPr>
          <a:xfrm>
            <a:off x="10345701" y="5848270"/>
            <a:ext cx="1784846" cy="571521"/>
            <a:chOff x="428625" y="5405485"/>
            <a:chExt cx="3561061" cy="114027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7378E7B-B63C-24DF-D6E9-BE2CD60F4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25" y="5405485"/>
              <a:ext cx="950232" cy="1140278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5437090-0018-17D8-2F0E-B2BC90F63838}"/>
                </a:ext>
              </a:extLst>
            </p:cNvPr>
            <p:cNvSpPr txBox="1"/>
            <p:nvPr userDrawn="1"/>
          </p:nvSpPr>
          <p:spPr>
            <a:xfrm>
              <a:off x="1385949" y="5637888"/>
              <a:ext cx="2603737" cy="67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solidFill>
                    <a:schemeClr val="tx2"/>
                  </a:solidFill>
                </a:rPr>
                <a:t>vdH</a:t>
              </a:r>
              <a:r>
                <a:rPr lang="de-DE" sz="1600" dirty="0">
                  <a:solidFill>
                    <a:schemeClr val="tx2"/>
                  </a:solidFill>
                </a:rPr>
                <a:t>-IT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A954674B-5955-E546-9F7F-711A94A61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727" y="5630678"/>
            <a:ext cx="1006703" cy="10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6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0A098-FAFA-4D54-AA6C-4CC13461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Teilnahmerate und Qualitätssicherung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B9A2C0-7AE5-4688-ACE6-AB642FF6EE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384 von 423 (&gt;90%) Hochschulen wurden durch 701 Ansprechpartner kontaktiert und zur Teilnahme (und Weiterleitung) aufgefordert.</a:t>
            </a:r>
          </a:p>
          <a:p>
            <a:r>
              <a:rPr lang="de-DE" dirty="0"/>
              <a:t>Die Umfrage war 25 Tage im Februar 2022 geöffnet und wurde 788 mal besucht.</a:t>
            </a:r>
          </a:p>
          <a:p>
            <a:r>
              <a:rPr lang="de-DE" dirty="0"/>
              <a:t>Zu 293 von 445 Datensätzen wurde eine Freigabe der Teilnehmenden (TN) zur Auswertung erteilt.</a:t>
            </a:r>
          </a:p>
          <a:p>
            <a:r>
              <a:rPr lang="de-DE" dirty="0"/>
              <a:t>Von der Analyse ausgeschlossen wurden: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52 Datensätze, da diese essentielle Pflichtfragen nicht beantwortet hatten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49 Datensätze, da diese keine zusätzlichen Angaben gemacht hatten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10 Datensätze durch Qualitätskriterien (8 davon als doppelte Teilnahmen)</a:t>
            </a:r>
          </a:p>
          <a:p>
            <a:r>
              <a:rPr lang="de-DE" dirty="0"/>
              <a:t>Nach Sichtung der Daten und Qualitätskontrolle werden 172 Datensätze von 123 Hochschulen analysiert </a:t>
            </a:r>
            <a:br>
              <a:rPr lang="de-DE" dirty="0"/>
            </a:br>
            <a:r>
              <a:rPr lang="de-DE" dirty="0"/>
              <a:t>(= 32% Response Rate bezogen auf 384 aufgeforderte)</a:t>
            </a:r>
          </a:p>
          <a:p>
            <a:r>
              <a:rPr lang="de-DE" dirty="0"/>
              <a:t>Datenpunkte von 3 Datensätzen verändert: Kosten in Mio. konvertiert, Fehleingaben („1“) bei MA sowie („0“) bei MA &amp; Kosten entfernt</a:t>
            </a:r>
          </a:p>
          <a:p>
            <a:r>
              <a:rPr lang="de-DE" dirty="0">
                <a:hlinkClick r:id="rId2"/>
              </a:rPr>
              <a:t>Open Data</a:t>
            </a:r>
            <a:r>
              <a:rPr lang="de-DE" dirty="0"/>
              <a:t> für 216 (von 293) Datensätze, davon 122 (von 172) qualitätsgesichert als Teil der Auswertung (~71%)</a:t>
            </a:r>
          </a:p>
        </p:txBody>
      </p:sp>
    </p:spTree>
    <p:extLst>
      <p:ext uri="{BB962C8B-B14F-4D97-AF65-F5344CB8AC3E}">
        <p14:creationId xmlns:p14="http://schemas.microsoft.com/office/powerpoint/2010/main" val="202748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CBC842F0-DF4A-4232-AA01-2F5624F0F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9000" y="1607436"/>
            <a:ext cx="9900000" cy="47240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8434FE-8018-4604-BFE7-770EAB9A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Datensätze auf Bundesländer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9E7244-6DE6-440D-8A72-75F759D975A8}"/>
              </a:ext>
            </a:extLst>
          </p:cNvPr>
          <p:cNvSpPr txBox="1"/>
          <p:nvPr/>
        </p:nvSpPr>
        <p:spPr>
          <a:xfrm>
            <a:off x="1173480" y="6373519"/>
            <a:ext cx="747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Summen: HRK 423, HS 123, TN 172</a:t>
            </a:r>
          </a:p>
        </p:txBody>
      </p:sp>
    </p:spTree>
    <p:extLst>
      <p:ext uri="{BB962C8B-B14F-4D97-AF65-F5344CB8AC3E}">
        <p14:creationId xmlns:p14="http://schemas.microsoft.com/office/powerpoint/2010/main" val="191239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19CDD-C8E6-6E3C-72F7-098989A5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der Rollen der Teilnehmenden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06B98D-4EB7-AB06-7480-B2B1F1018824}"/>
              </a:ext>
            </a:extLst>
          </p:cNvPr>
          <p:cNvSpPr txBox="1"/>
          <p:nvPr/>
        </p:nvSpPr>
        <p:spPr>
          <a:xfrm>
            <a:off x="1173480" y="6373519"/>
            <a:ext cx="747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n=172; 234 Nennungen;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20% gaben mehr als eine Rolle an (max. 7)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81EBDE-FE07-1CF2-AA20-D873F9CA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00" y="1517066"/>
            <a:ext cx="9900000" cy="48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6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9A6B1-9798-4B67-A81B-96161B00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5237"/>
            <a:ext cx="9875520" cy="1356360"/>
          </a:xfrm>
        </p:spPr>
        <p:txBody>
          <a:bodyPr/>
          <a:lstStyle/>
          <a:p>
            <a:r>
              <a:rPr lang="de-DE" dirty="0"/>
              <a:t>Repräsentativität</a:t>
            </a:r>
            <a:endParaRPr lang="en-GB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DC28DCCE-3215-4449-82E4-0FE3C67EE7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5052001"/>
              </p:ext>
            </p:extLst>
          </p:nvPr>
        </p:nvGraphicFramePr>
        <p:xfrm>
          <a:off x="1143000" y="1330089"/>
          <a:ext cx="9875520" cy="5376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441">
                  <a:extLst>
                    <a:ext uri="{9D8B030D-6E8A-4147-A177-3AD203B41FA5}">
                      <a16:colId xmlns:a16="http://schemas.microsoft.com/office/drawing/2014/main" val="3387921564"/>
                    </a:ext>
                  </a:extLst>
                </a:gridCol>
                <a:gridCol w="1448410">
                  <a:extLst>
                    <a:ext uri="{9D8B030D-6E8A-4147-A177-3AD203B41FA5}">
                      <a16:colId xmlns:a16="http://schemas.microsoft.com/office/drawing/2014/main" val="4185573332"/>
                    </a:ext>
                  </a:extLst>
                </a:gridCol>
                <a:gridCol w="1704011">
                  <a:extLst>
                    <a:ext uri="{9D8B030D-6E8A-4147-A177-3AD203B41FA5}">
                      <a16:colId xmlns:a16="http://schemas.microsoft.com/office/drawing/2014/main" val="3296680391"/>
                    </a:ext>
                  </a:extLst>
                </a:gridCol>
                <a:gridCol w="1456155">
                  <a:extLst>
                    <a:ext uri="{9D8B030D-6E8A-4147-A177-3AD203B41FA5}">
                      <a16:colId xmlns:a16="http://schemas.microsoft.com/office/drawing/2014/main" val="2674942245"/>
                    </a:ext>
                  </a:extLst>
                </a:gridCol>
                <a:gridCol w="1719503">
                  <a:extLst>
                    <a:ext uri="{9D8B030D-6E8A-4147-A177-3AD203B41FA5}">
                      <a16:colId xmlns:a16="http://schemas.microsoft.com/office/drawing/2014/main" val="3902214785"/>
                    </a:ext>
                  </a:extLst>
                </a:gridCol>
              </a:tblGrid>
              <a:tr h="4370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 Trägerschaft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Gesamtzahl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nicht beteiligt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Teilnahme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Anteil Gesamt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213917"/>
                  </a:ext>
                </a:extLst>
              </a:tr>
              <a:tr h="21890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öffentlich-rechtlich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273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41%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83311"/>
                  </a:ext>
                </a:extLst>
              </a:tr>
              <a:tr h="21890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privat, staatlich anerkannt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55223"/>
                  </a:ext>
                </a:extLst>
              </a:tr>
              <a:tr h="21890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kirchlich, staatlich anerkannt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91910"/>
                  </a:ext>
                </a:extLst>
              </a:tr>
              <a:tr h="218903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423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24235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177598"/>
                  </a:ext>
                </a:extLst>
              </a:tr>
              <a:tr h="43705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 Hochschultyp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Gesamtzahl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nicht beteiligt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Teilnahme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Anteil Gesamt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72780"/>
                  </a:ext>
                </a:extLst>
              </a:tr>
              <a:tr h="21890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Universitäten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41233"/>
                  </a:ext>
                </a:extLst>
              </a:tr>
              <a:tr h="21890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Verwaltungshochschule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683330"/>
                  </a:ext>
                </a:extLst>
              </a:tr>
              <a:tr h="21890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Fachhochschulen / HAWs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205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428231"/>
                  </a:ext>
                </a:extLst>
              </a:tr>
              <a:tr h="21890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Künstlerische Hochschulen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26%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226287"/>
                  </a:ext>
                </a:extLst>
              </a:tr>
              <a:tr h="21890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Hochschulen eigenen Typs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10809"/>
                  </a:ext>
                </a:extLst>
              </a:tr>
              <a:tr h="218903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423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10800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09274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0839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Anteil Studierende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Gesamtzahl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nicht beteiligt</a:t>
                      </a:r>
                      <a:endParaRPr lang="de-DE" sz="18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Teilnahme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Anteil Gesamt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46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Studierende der Hochschulen</a:t>
                      </a:r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2.920.000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3330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1.410.000</a:t>
                      </a:r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48%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355948"/>
                  </a:ext>
                </a:extLst>
              </a:tr>
              <a:tr h="395824"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681542"/>
                  </a:ext>
                </a:extLst>
              </a:tr>
              <a:tr h="3958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öffentlich-rechtliche Fachhochschulen / HAWs</a:t>
                      </a:r>
                      <a:endParaRPr lang="de-DE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0" marR="108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108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0" marR="108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0" marR="108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0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88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BA5AC13-D99F-41D0-A6E1-467AA5AE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69" y="2365949"/>
            <a:ext cx="5714606" cy="31580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E1FB633-D255-470F-8B1E-F9C39222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26470"/>
            <a:ext cx="10429946" cy="1356360"/>
          </a:xfrm>
        </p:spPr>
        <p:txBody>
          <a:bodyPr/>
          <a:lstStyle/>
          <a:p>
            <a:r>
              <a:rPr lang="de-DE" dirty="0"/>
              <a:t>Repräsentativität nach Hochschulgröße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25170A-4937-4C06-B59F-F2703E47B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99" y="2057399"/>
            <a:ext cx="5397501" cy="4023360"/>
          </a:xfrm>
        </p:spPr>
        <p:txBody>
          <a:bodyPr/>
          <a:lstStyle/>
          <a:p>
            <a:r>
              <a:rPr lang="de-DE" dirty="0"/>
              <a:t>Aufteilung der 123 HS in drei gleich große Größenklassen nach Anzahl Studierender </a:t>
            </a:r>
            <a:r>
              <a:rPr lang="de-DE" dirty="0">
                <a:sym typeface="Wingdings" panose="05000000000000000000" pitchFamily="2" charset="2"/>
              </a:rPr>
              <a:t> klein/mittel/groß</a:t>
            </a:r>
          </a:p>
          <a:p>
            <a:r>
              <a:rPr lang="de-DE" dirty="0">
                <a:sym typeface="Wingdings" panose="05000000000000000000" pitchFamily="2" charset="2"/>
              </a:rPr>
              <a:t>Jede Größenklasse entspricht ~10% der 423 Hochschulen</a:t>
            </a:r>
          </a:p>
          <a:p>
            <a:r>
              <a:rPr lang="de-DE" dirty="0">
                <a:sym typeface="Wingdings" panose="05000000000000000000" pitchFamily="2" charset="2"/>
              </a:rPr>
              <a:t>Teilnahme / nicht Teilnahme für mittel und groß ist ausgewogen (44-54%).</a:t>
            </a:r>
          </a:p>
          <a:p>
            <a:r>
              <a:rPr lang="de-DE" dirty="0">
                <a:sym typeface="Wingdings" panose="05000000000000000000" pitchFamily="2" charset="2"/>
              </a:rPr>
              <a:t>Teilnahme kleiner Hochschulen (&lt;4063 Studierende) ist reduziert (16%)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29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63223-D173-4400-A510-D673BD7C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Repräsentativität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8A6E90-347C-42F8-8C2C-601A313FEB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de-DE" dirty="0"/>
              <a:t>Die Umfrage ist repräsentativ in Hinblick auf:</a:t>
            </a:r>
          </a:p>
          <a:p>
            <a:r>
              <a:rPr lang="de-DE" dirty="0"/>
              <a:t>generell Universitäten in D 60 von 120 (50%)</a:t>
            </a:r>
          </a:p>
          <a:p>
            <a:r>
              <a:rPr lang="de-DE" dirty="0"/>
              <a:t>Abdeckungsgrad nach Studierenden in D mit 1.4 von 2.9 </a:t>
            </a:r>
            <a:r>
              <a:rPr lang="de-DE" dirty="0" err="1"/>
              <a:t>Mio</a:t>
            </a:r>
            <a:r>
              <a:rPr lang="de-DE" dirty="0"/>
              <a:t> (48%)</a:t>
            </a:r>
          </a:p>
          <a:p>
            <a:r>
              <a:rPr lang="de-DE" dirty="0"/>
              <a:t>Hochschulen in D mit öffentlich-rechtlicher Trägerschaft </a:t>
            </a:r>
            <a:r>
              <a:rPr lang="en-GB" dirty="0"/>
              <a:t>113 von 273</a:t>
            </a:r>
            <a:r>
              <a:rPr lang="de-DE" dirty="0"/>
              <a:t> (41%)</a:t>
            </a:r>
          </a:p>
          <a:p>
            <a:r>
              <a:rPr lang="de-DE" dirty="0"/>
              <a:t>öffentlich-rechtliche Fachhochschulen / HAWs in D 35 von 102 (34%)</a:t>
            </a:r>
          </a:p>
          <a:p>
            <a:r>
              <a:rPr lang="de-DE" dirty="0"/>
              <a:t>Größe der Hochschulen nach Studierenden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mittlere &gt; 4060: mit 41 von 94 (46%)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große &gt; 12.000: mit 41 von 76 (54%)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97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A0591-A96B-4BBE-ACBD-5CD83300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statistische Analysemethode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ED2B70-E64B-4B3F-8743-7A3DCEEDE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99" y="1748987"/>
            <a:ext cx="9875519" cy="4023360"/>
          </a:xfrm>
        </p:spPr>
        <p:txBody>
          <a:bodyPr>
            <a:noAutofit/>
          </a:bodyPr>
          <a:lstStyle/>
          <a:p>
            <a:r>
              <a:rPr lang="de-DE" sz="1800" dirty="0"/>
              <a:t>ordinale Daten (oft) zwischen 1 und 99, ohne Normalverteilung</a:t>
            </a:r>
          </a:p>
          <a:p>
            <a:pPr marL="4572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Verwendung vom Mann-Whitney-U-Test (=</a:t>
            </a:r>
            <a:r>
              <a:rPr lang="de-DE" sz="1800" dirty="0" err="1"/>
              <a:t>Wilcoxon</a:t>
            </a:r>
            <a:r>
              <a:rPr lang="de-DE" sz="1800" dirty="0"/>
              <a:t>-Mann-Whitney-Test)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/>
              <a:t>Aufteilung in zwei (ähnlich große) Gruppen, Verwendung vom Median innerhalb der Kriterien</a:t>
            </a:r>
          </a:p>
          <a:p>
            <a:r>
              <a:rPr lang="de-DE" sz="1800" dirty="0"/>
              <a:t>Zweiseitige Hypothese (ohne Vorannahme der Richtung)</a:t>
            </a:r>
            <a:br>
              <a:rPr lang="de-DE" sz="1800" dirty="0"/>
            </a:br>
            <a:endParaRPr lang="de-DE" sz="1800" dirty="0"/>
          </a:p>
          <a:p>
            <a:pPr marL="4572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Ergebnisse:</a:t>
            </a:r>
            <a:endParaRPr lang="de-DE" sz="1800" dirty="0"/>
          </a:p>
          <a:p>
            <a:r>
              <a:rPr lang="de-DE" sz="1800" dirty="0"/>
              <a:t>ab Signifikanzniveau 5% (=Irrtumswahrscheinlichkeit)</a:t>
            </a:r>
          </a:p>
          <a:p>
            <a:r>
              <a:rPr lang="de-DE" sz="1800" dirty="0"/>
              <a:t>Bericht: Anzahl [n], Median [m], Trennschärfe [</a:t>
            </a:r>
            <a:r>
              <a:rPr lang="pt-BR" sz="1800" dirty="0"/>
              <a:t>β]</a:t>
            </a:r>
            <a:r>
              <a:rPr lang="de-DE" sz="1800" dirty="0"/>
              <a:t> (power), Effektgröße [r] und Signifikanzniveau [p] (* für &lt; 5%, ** für &lt;1%, *** für &lt; 0,1%)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259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8535E88E-B6A9-4834-8E95-4EDB9C6AF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08519" y="714805"/>
            <a:ext cx="4718713" cy="2960761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0765712-EED1-4DD1-B9DC-7479B4E13C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710438" y="3568077"/>
            <a:ext cx="4714875" cy="2952750"/>
          </a:xfr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6F52CF0-9C4B-4A56-8004-8B939B3C3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519" y="713729"/>
            <a:ext cx="4718713" cy="296291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205D32C-5C4E-4E0B-ABA2-EB450E8AE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519" y="3562996"/>
            <a:ext cx="4718713" cy="2962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55D4B3-7EDB-49D7-9EDB-319FA5AD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26470"/>
            <a:ext cx="4754880" cy="1356360"/>
          </a:xfrm>
        </p:spPr>
        <p:txBody>
          <a:bodyPr/>
          <a:lstStyle/>
          <a:p>
            <a:r>
              <a:rPr lang="de-DE" dirty="0"/>
              <a:t>„Messung“ vom Digitalisierungsgrad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232F9-1232-43AF-AFC8-C48BEE04B7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Abfrage nach Vergleich mit „idealem“ Zustand </a:t>
            </a:r>
            <a:br>
              <a:rPr lang="de-DE" sz="1600" dirty="0"/>
            </a:b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err="1"/>
              <a:t>Dx</a:t>
            </a:r>
            <a:r>
              <a:rPr lang="de-DE" sz="1600" dirty="0"/>
              <a:t>-Score zwischen 1 (weit weg) – 99 (ideal)</a:t>
            </a:r>
          </a:p>
          <a:p>
            <a:r>
              <a:rPr lang="de-DE" sz="1600" dirty="0"/>
              <a:t>Grundsätzlich sehr „neutrale“ Einschätzung, da im wesentlich </a:t>
            </a:r>
            <a:r>
              <a:rPr lang="de-DE" sz="1600" b="1" dirty="0"/>
              <a:t>unabhängig</a:t>
            </a:r>
            <a:r>
              <a:rPr lang="de-DE" sz="1600" dirty="0"/>
              <a:t> von Hochschulform, Größe, Rolle des Einschätzenden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229FCF-4403-4FF8-882C-17F486FDB494}"/>
              </a:ext>
            </a:extLst>
          </p:cNvPr>
          <p:cNvSpPr txBox="1"/>
          <p:nvPr/>
        </p:nvSpPr>
        <p:spPr>
          <a:xfrm>
            <a:off x="846776" y="5787296"/>
            <a:ext cx="58596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1675" algn="l"/>
              </a:tabLst>
            </a:pPr>
            <a:r>
              <a:rPr lang="pt-BR" sz="1100" dirty="0"/>
              <a:t>Hochschulen nach Median vom Alter (vor und nach 1966):</a:t>
            </a:r>
            <a:br>
              <a:rPr lang="pt-BR" sz="1100" dirty="0"/>
            </a:br>
            <a:r>
              <a:rPr lang="pt-BR" sz="1100" dirty="0"/>
              <a:t>Dx-heute &lt;Median&gt;:	n1=57, n2=56, m1=30, m2=40, β=49%, r=0,288, p=0,002**</a:t>
            </a:r>
            <a:br>
              <a:rPr lang="pt-BR" sz="1100" dirty="0"/>
            </a:br>
            <a:r>
              <a:rPr lang="pt-BR" sz="1100" dirty="0"/>
              <a:t>Dx-5Y &lt;Median&gt;:	n1=58, n2=58, m1=65, m2=74, β=39%, r=0,188, p=0,043*</a:t>
            </a:r>
          </a:p>
          <a:p>
            <a:pPr>
              <a:tabLst>
                <a:tab pos="1971675" algn="l"/>
              </a:tabLst>
            </a:pPr>
            <a:br>
              <a:rPr lang="pt-BR" sz="1100" dirty="0"/>
            </a:br>
            <a:r>
              <a:rPr lang="pt-BR" sz="1100" dirty="0"/>
              <a:t>Dx-heute nach Norm IT-Comp:	n1=57, n2=56, m1=40, m2=30, β=32%, r=0,204, p=0,03*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D4B34A-7BF9-4EEE-8A1A-E832A2DB81D6}"/>
              </a:ext>
            </a:extLst>
          </p:cNvPr>
          <p:cNvSpPr txBox="1"/>
          <p:nvPr/>
        </p:nvSpPr>
        <p:spPr>
          <a:xfrm>
            <a:off x="1182213" y="3779796"/>
            <a:ext cx="5245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342900">
              <a:spcBef>
                <a:spcPts val="600"/>
              </a:spcBef>
              <a:buFont typeface="+mj-lt"/>
              <a:buAutoNum type="arabicPeriod"/>
            </a:pPr>
            <a:endParaRPr lang="de-DE" sz="1600" dirty="0">
              <a:solidFill>
                <a:schemeClr val="accent6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600" dirty="0">
                <a:solidFill>
                  <a:schemeClr val="accent6"/>
                </a:solidFill>
              </a:rPr>
              <a:t>„Neuere“ HS sehen sich weiter in der Digitalisierung, also näher am Idealbild (heute und in 5 Jahren)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600" dirty="0">
                <a:solidFill>
                  <a:schemeClr val="accent6"/>
                </a:solidFill>
              </a:rPr>
              <a:t>TN mit Schwerpunkt IT-Kompetenz schätzen aktuellen Digitalisierungsgrad schwächer ein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BF0FA64-76CD-4EC4-BE5E-0134EA8B63A5}"/>
              </a:ext>
            </a:extLst>
          </p:cNvPr>
          <p:cNvGrpSpPr/>
          <p:nvPr/>
        </p:nvGrpSpPr>
        <p:grpSpPr>
          <a:xfrm>
            <a:off x="6291074" y="287341"/>
            <a:ext cx="5519524" cy="910144"/>
            <a:chOff x="6291074" y="287341"/>
            <a:chExt cx="5519524" cy="910144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467AB678-BA16-4B0D-A0CB-FA2479D66402}"/>
                </a:ext>
              </a:extLst>
            </p:cNvPr>
            <p:cNvSpPr txBox="1"/>
            <p:nvPr/>
          </p:nvSpPr>
          <p:spPr>
            <a:xfrm>
              <a:off x="6291074" y="287341"/>
              <a:ext cx="551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Histogramm über Anzahl Hochschulen pro Kriterium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0583D1D0-9C32-4ABA-9ADA-F65B0F36EA51}"/>
                </a:ext>
              </a:extLst>
            </p:cNvPr>
            <p:cNvSpPr txBox="1"/>
            <p:nvPr/>
          </p:nvSpPr>
          <p:spPr>
            <a:xfrm>
              <a:off x="7071021" y="828153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heute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4EAA708E-67F6-4FB1-ADB8-7E14EA2B1809}"/>
              </a:ext>
            </a:extLst>
          </p:cNvPr>
          <p:cNvSpPr txBox="1"/>
          <p:nvPr/>
        </p:nvSpPr>
        <p:spPr>
          <a:xfrm>
            <a:off x="7041341" y="366272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5 Jahren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084DE9-0C35-4697-8BBA-1C749CA0AB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2070" y="656673"/>
            <a:ext cx="7211786" cy="5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A7710-DAC0-4C8D-849F-65344BB7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Veränderungswille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D6C788-2F21-44D4-9063-056BA3FBF0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02920" indent="-457200">
              <a:spcBef>
                <a:spcPts val="600"/>
              </a:spcBef>
              <a:buFont typeface="+mj-lt"/>
              <a:buAutoNum type="alphaLcParenR"/>
            </a:pPr>
            <a:r>
              <a:rPr lang="de-DE" sz="1400" dirty="0"/>
              <a:t>Die Organisation erinnert sich daran, "wie wir die Dinge schon immer gemacht haben" und ist Veränderungen gegenüber abgeneigt.</a:t>
            </a:r>
          </a:p>
          <a:p>
            <a:pPr marL="502920" indent="-457200">
              <a:spcBef>
                <a:spcPts val="600"/>
              </a:spcBef>
              <a:buFont typeface="+mj-lt"/>
              <a:buAutoNum type="alphaLcParenR"/>
            </a:pPr>
            <a:r>
              <a:rPr lang="de-DE" sz="1400" dirty="0"/>
              <a:t>Wir haben begonnen, Praktiken und Richtlinien für das Veränderungsmanagement einzuführen, aber wir verlassen uns oft noch auf die Tradition, anstatt nach Möglichkeiten für Veränderungen zu suchen.</a:t>
            </a:r>
          </a:p>
          <a:p>
            <a:pPr marL="502920" indent="-457200">
              <a:spcBef>
                <a:spcPts val="600"/>
              </a:spcBef>
              <a:buFont typeface="+mj-lt"/>
              <a:buAutoNum type="alphaLcParenR"/>
            </a:pPr>
            <a:r>
              <a:rPr lang="de-DE" sz="1400" dirty="0"/>
              <a:t>Die Organisation konzentriert sich auf Anpassungsfähigkeit und Wandel und hat Kompetenzen in den Bereichen Chancenerkennung und Veränderungsmanagement aufgebaut.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702A18D-0739-44E3-8D37-D73F2E53F704}"/>
              </a:ext>
            </a:extLst>
          </p:cNvPr>
          <p:cNvSpPr txBox="1"/>
          <p:nvPr/>
        </p:nvSpPr>
        <p:spPr>
          <a:xfrm>
            <a:off x="6077330" y="5692523"/>
            <a:ext cx="6054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1675" algn="l"/>
              </a:tabLst>
            </a:pPr>
            <a:r>
              <a:rPr lang="pt-BR" sz="1100" dirty="0"/>
              <a:t>Mitglied im Präsidium (oder nicht):	n1=42, n2=56, m1=70, m2=60, β=50%, r=0,217, p=0,032*</a:t>
            </a:r>
            <a:br>
              <a:rPr lang="pt-BR" sz="1100" dirty="0"/>
            </a:br>
            <a:r>
              <a:rPr lang="pt-BR" sz="1100" dirty="0"/>
              <a:t>HS: Norm Leadership-C &lt;Median&gt;:	n1=39, n2=32, m1=45, m2=60, β=56%, r=0,281, p=0,018*</a:t>
            </a:r>
            <a:br>
              <a:rPr lang="pt-BR" sz="1100" dirty="0"/>
            </a:br>
            <a:r>
              <a:rPr lang="pt-BR" sz="1100" dirty="0"/>
              <a:t>HS: Norm Dx-Kompet. &lt;Median&gt;:	n1=42, n2=36, m1=70, m2=60, p=0,336 (n.s.)</a:t>
            </a:r>
          </a:p>
          <a:p>
            <a:pPr>
              <a:tabLst>
                <a:tab pos="1971675" algn="l"/>
              </a:tabLst>
            </a:pPr>
            <a:r>
              <a:rPr lang="pt-BR" sz="1100" dirty="0"/>
              <a:t>HS: Norm IT-Kompetenz &lt;Median&gt;:	n1=37, n2=41, m1=65, m2=60, p=0,135 (n.s.)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8B49430-0304-43EB-8012-0EB3C678AA79}"/>
              </a:ext>
            </a:extLst>
          </p:cNvPr>
          <p:cNvSpPr txBox="1"/>
          <p:nvPr/>
        </p:nvSpPr>
        <p:spPr>
          <a:xfrm>
            <a:off x="1182213" y="4650643"/>
            <a:ext cx="518875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342900">
              <a:spcBef>
                <a:spcPts val="600"/>
              </a:spcBef>
              <a:buFont typeface="+mj-lt"/>
              <a:buAutoNum type="arabicPeriod"/>
            </a:pPr>
            <a:endParaRPr lang="de-DE" sz="1400" dirty="0">
              <a:solidFill>
                <a:schemeClr val="accent6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400" dirty="0">
                <a:solidFill>
                  <a:schemeClr val="accent6"/>
                </a:solidFill>
              </a:rPr>
              <a:t>Teilnehmende aus Präsidien schätzen den Veränderungswillen der Institution höher ein.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400" dirty="0">
                <a:solidFill>
                  <a:schemeClr val="accent6"/>
                </a:solidFill>
              </a:rPr>
              <a:t>Veränderungswille ist deutlicher bei HS, die sich kompetenter für Leadership Themen sehen.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400" dirty="0">
                <a:solidFill>
                  <a:schemeClr val="accent6"/>
                </a:solidFill>
              </a:rPr>
              <a:t>Veränderungswille ist nicht an </a:t>
            </a:r>
            <a:r>
              <a:rPr lang="de-DE" sz="1400" dirty="0" err="1">
                <a:solidFill>
                  <a:schemeClr val="accent6"/>
                </a:solidFill>
              </a:rPr>
              <a:t>Dx</a:t>
            </a:r>
            <a:r>
              <a:rPr lang="de-DE" sz="1400" dirty="0">
                <a:solidFill>
                  <a:schemeClr val="accent6"/>
                </a:solidFill>
              </a:rPr>
              <a:t>- oder IT Kompetenz gebunden.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238E737-FBED-42AD-B00E-2E8B4B81A7EE}"/>
              </a:ext>
            </a:extLst>
          </p:cNvPr>
          <p:cNvGrpSpPr/>
          <p:nvPr/>
        </p:nvGrpSpPr>
        <p:grpSpPr>
          <a:xfrm>
            <a:off x="6096000" y="1766048"/>
            <a:ext cx="5519524" cy="685806"/>
            <a:chOff x="6096000" y="1766048"/>
            <a:chExt cx="5519524" cy="685806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2DC2DFD1-C901-452C-B891-09AD77B0B773}"/>
                </a:ext>
              </a:extLst>
            </p:cNvPr>
            <p:cNvGrpSpPr/>
            <p:nvPr/>
          </p:nvGrpSpPr>
          <p:grpSpPr>
            <a:xfrm>
              <a:off x="6686938" y="2082522"/>
              <a:ext cx="4187409" cy="369332"/>
              <a:chOff x="6643396" y="2402640"/>
              <a:chExt cx="4187409" cy="369332"/>
            </a:xfrm>
          </p:grpSpPr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9E53749-FDA4-43D8-BA06-08ADB8474018}"/>
                  </a:ext>
                </a:extLst>
              </p:cNvPr>
              <p:cNvSpPr txBox="1"/>
              <p:nvPr/>
            </p:nvSpPr>
            <p:spPr>
              <a:xfrm>
                <a:off x="6643396" y="240264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a)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F74CBE1-8FEC-40C3-844C-A5F78DBDA089}"/>
                  </a:ext>
                </a:extLst>
              </p:cNvPr>
              <p:cNvSpPr txBox="1"/>
              <p:nvPr/>
            </p:nvSpPr>
            <p:spPr>
              <a:xfrm>
                <a:off x="8542175" y="240264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b)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8168C1-77E7-4BC3-A071-4237C8C1A5A5}"/>
                  </a:ext>
                </a:extLst>
              </p:cNvPr>
              <p:cNvSpPr txBox="1"/>
              <p:nvPr/>
            </p:nvSpPr>
            <p:spPr>
              <a:xfrm>
                <a:off x="10440955" y="240264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c)</a:t>
                </a:r>
              </a:p>
            </p:txBody>
          </p: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CA55916-5F21-425C-8F0C-2C47DF8A4FCD}"/>
                </a:ext>
              </a:extLst>
            </p:cNvPr>
            <p:cNvSpPr txBox="1"/>
            <p:nvPr/>
          </p:nvSpPr>
          <p:spPr>
            <a:xfrm>
              <a:off x="6096000" y="1766048"/>
              <a:ext cx="551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Histogramm über Anzahl Hochschulen pro Kriterium</a:t>
              </a:r>
            </a:p>
          </p:txBody>
        </p:sp>
      </p:grp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BA5BE5F-C1DF-4407-8D98-E4B971579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9807" y="2532122"/>
            <a:ext cx="4718713" cy="29629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1413C90-98F3-4EE3-939B-A7E16D712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807" y="2532122"/>
            <a:ext cx="4718713" cy="29629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EECFB9A-78DD-4AAD-8520-B7677CF44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807" y="2532122"/>
            <a:ext cx="4718713" cy="296291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0393EC-94A8-4391-83A4-2CAAFF759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807" y="2532122"/>
            <a:ext cx="4718713" cy="29629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D1F101A-26A5-4564-AE45-BDEEDE07D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807" y="2535170"/>
            <a:ext cx="4718713" cy="295681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92604B5-E3EE-4767-84DC-3A59E928A86D}"/>
              </a:ext>
            </a:extLst>
          </p:cNvPr>
          <p:cNvSpPr txBox="1"/>
          <p:nvPr/>
        </p:nvSpPr>
        <p:spPr>
          <a:xfrm>
            <a:off x="6003916" y="1767591"/>
            <a:ext cx="5592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Histogramm über Anzahl Teilnehmende pro Kriterium</a:t>
            </a:r>
          </a:p>
        </p:txBody>
      </p:sp>
    </p:spTree>
    <p:extLst>
      <p:ext uri="{BB962C8B-B14F-4D97-AF65-F5344CB8AC3E}">
        <p14:creationId xmlns:p14="http://schemas.microsoft.com/office/powerpoint/2010/main" val="42463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A7710-DAC0-4C8D-849F-65344BB7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Veränderung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D6C788-2F21-44D4-9063-056BA3FBF0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02920" indent="-457200">
              <a:spcBef>
                <a:spcPts val="600"/>
              </a:spcBef>
              <a:buFont typeface="+mj-lt"/>
              <a:buAutoNum type="alphaLcParenR"/>
            </a:pPr>
            <a:r>
              <a:rPr lang="de-DE" sz="1600" dirty="0"/>
              <a:t>Es gibt keine Prozesse, die das Veränderungsmanagement unterstützen.</a:t>
            </a:r>
          </a:p>
          <a:p>
            <a:pPr marL="502920" indent="-457200">
              <a:spcBef>
                <a:spcPts val="600"/>
              </a:spcBef>
              <a:buFont typeface="+mj-lt"/>
              <a:buAutoNum type="alphaLcParenR"/>
            </a:pPr>
            <a:r>
              <a:rPr lang="de-DE" sz="1600" dirty="0"/>
              <a:t>Es werden Prozesse und Richtlinien eingeführt, die das Veränderungsmanagement unterstützen.</a:t>
            </a:r>
          </a:p>
          <a:p>
            <a:pPr marL="502920" indent="-457200">
              <a:spcBef>
                <a:spcPts val="600"/>
              </a:spcBef>
              <a:buFont typeface="+mj-lt"/>
              <a:buAutoNum type="alphaLcParenR"/>
            </a:pPr>
            <a:r>
              <a:rPr lang="de-DE" sz="1600" dirty="0"/>
              <a:t>Die Institution wendet konsistent Praktiken des Veränderungsmanagements an, um strukturiert die strategischen Ziele zu erreichen.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287D407-E6EC-46AE-99D9-02E21FE78E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1074" y="2587622"/>
            <a:ext cx="4718713" cy="296291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9F4268F-62A6-4B34-A376-B3054F44F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74" y="2587622"/>
            <a:ext cx="4718713" cy="296291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9FFC9E9-3BDB-4585-B8D2-ED02778B0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074" y="2587622"/>
            <a:ext cx="4718713" cy="296291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664DCE3-31CC-43C6-A6F4-36C903055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074" y="2587622"/>
            <a:ext cx="4718713" cy="296291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46339E8-E18B-46E6-8D5F-A0C805F09A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074" y="2587622"/>
            <a:ext cx="4718713" cy="296291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E883BF3-01FC-4152-9292-52C2D3448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4122" y="2587622"/>
            <a:ext cx="4712616" cy="2962913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702A18D-0739-44E3-8D37-D73F2E53F704}"/>
              </a:ext>
            </a:extLst>
          </p:cNvPr>
          <p:cNvSpPr txBox="1"/>
          <p:nvPr/>
        </p:nvSpPr>
        <p:spPr>
          <a:xfrm>
            <a:off x="6291074" y="5686303"/>
            <a:ext cx="58596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1675" algn="l"/>
              </a:tabLst>
            </a:pPr>
            <a:r>
              <a:rPr lang="pt-BR" sz="1100" dirty="0"/>
              <a:t>Dx-heute &lt;Median&gt;:	n1=39, n2=32, m1=45, m2=60, β=56%, r=0,281, p=0,018*</a:t>
            </a:r>
          </a:p>
          <a:p>
            <a:pPr>
              <a:tabLst>
                <a:tab pos="1971675" algn="l"/>
              </a:tabLst>
            </a:pPr>
            <a:r>
              <a:rPr lang="pt-BR" sz="1100" dirty="0"/>
              <a:t>Dx-5Y &lt;Median&gt;:	n1=35, n2=36, m1=45, m2=60, β=59%, r=0,315, p=0,008**</a:t>
            </a:r>
          </a:p>
          <a:p>
            <a:pPr>
              <a:tabLst>
                <a:tab pos="1971675" algn="l"/>
              </a:tabLst>
            </a:pPr>
            <a:r>
              <a:rPr lang="pt-BR" sz="1100" dirty="0"/>
              <a:t>HS-Form Uni. vs. andere:	n1=39, n2=34, m1=60, m2=40, β=94%, r=0,472, p&lt;0,001***</a:t>
            </a:r>
            <a:br>
              <a:rPr lang="pt-BR" sz="1100" dirty="0"/>
            </a:br>
            <a:r>
              <a:rPr lang="pt-BR" sz="1100" dirty="0"/>
              <a:t>Stud/MA &lt;Median&gt;:	n1=24, n2=22, m1=61, m2=40, β=72%, r=0,35, p=0,018*</a:t>
            </a:r>
          </a:p>
          <a:p>
            <a:pPr>
              <a:tabLst>
                <a:tab pos="1971675" algn="l"/>
              </a:tabLst>
            </a:pPr>
            <a:r>
              <a:rPr lang="pt-BR" sz="1100" dirty="0"/>
              <a:t>Norm Leadership-C &lt;Median&gt;:	n1=36, n2=37, m1=45, m2=58, β=49%, r=0,236, p=0,043*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238E737-FBED-42AD-B00E-2E8B4B81A7EE}"/>
              </a:ext>
            </a:extLst>
          </p:cNvPr>
          <p:cNvGrpSpPr/>
          <p:nvPr/>
        </p:nvGrpSpPr>
        <p:grpSpPr>
          <a:xfrm>
            <a:off x="6096000" y="1766048"/>
            <a:ext cx="5519524" cy="685806"/>
            <a:chOff x="6096000" y="1766048"/>
            <a:chExt cx="5519524" cy="685806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2DC2DFD1-C901-452C-B891-09AD77B0B773}"/>
                </a:ext>
              </a:extLst>
            </p:cNvPr>
            <p:cNvGrpSpPr/>
            <p:nvPr/>
          </p:nvGrpSpPr>
          <p:grpSpPr>
            <a:xfrm>
              <a:off x="6686938" y="2082522"/>
              <a:ext cx="4187409" cy="369332"/>
              <a:chOff x="6643396" y="2402640"/>
              <a:chExt cx="4187409" cy="369332"/>
            </a:xfrm>
          </p:grpSpPr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9E53749-FDA4-43D8-BA06-08ADB8474018}"/>
                  </a:ext>
                </a:extLst>
              </p:cNvPr>
              <p:cNvSpPr txBox="1"/>
              <p:nvPr/>
            </p:nvSpPr>
            <p:spPr>
              <a:xfrm>
                <a:off x="6643396" y="240264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a)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F74CBE1-8FEC-40C3-844C-A5F78DBDA089}"/>
                  </a:ext>
                </a:extLst>
              </p:cNvPr>
              <p:cNvSpPr txBox="1"/>
              <p:nvPr/>
            </p:nvSpPr>
            <p:spPr>
              <a:xfrm>
                <a:off x="8542175" y="240264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b)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8168C1-77E7-4BC3-A071-4237C8C1A5A5}"/>
                  </a:ext>
                </a:extLst>
              </p:cNvPr>
              <p:cNvSpPr txBox="1"/>
              <p:nvPr/>
            </p:nvSpPr>
            <p:spPr>
              <a:xfrm>
                <a:off x="10440955" y="240264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c)</a:t>
                </a:r>
              </a:p>
            </p:txBody>
          </p: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CA55916-5F21-425C-8F0C-2C47DF8A4FCD}"/>
                </a:ext>
              </a:extLst>
            </p:cNvPr>
            <p:cNvSpPr txBox="1"/>
            <p:nvPr/>
          </p:nvSpPr>
          <p:spPr>
            <a:xfrm>
              <a:off x="6096000" y="1766048"/>
              <a:ext cx="551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Histogramm über Anzahl Hochschulen pro Kriterium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96EECE5-5474-4272-B3B1-E0F6CCEDE9F6}"/>
              </a:ext>
            </a:extLst>
          </p:cNvPr>
          <p:cNvGrpSpPr/>
          <p:nvPr/>
        </p:nvGrpSpPr>
        <p:grpSpPr>
          <a:xfrm>
            <a:off x="779644" y="4501363"/>
            <a:ext cx="5591322" cy="2369880"/>
            <a:chOff x="779644" y="4501363"/>
            <a:chExt cx="5591322" cy="2369880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98B49430-0304-43EB-8012-0EB3C678AA79}"/>
                </a:ext>
              </a:extLst>
            </p:cNvPr>
            <p:cNvSpPr txBox="1"/>
            <p:nvPr/>
          </p:nvSpPr>
          <p:spPr>
            <a:xfrm>
              <a:off x="1182213" y="4501363"/>
              <a:ext cx="5188753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8620" indent="-342900">
                <a:spcBef>
                  <a:spcPts val="600"/>
                </a:spcBef>
                <a:buFont typeface="+mj-lt"/>
                <a:buAutoNum type="arabicPeriod"/>
              </a:pPr>
              <a:endParaRPr lang="de-DE" sz="1600" dirty="0">
                <a:solidFill>
                  <a:schemeClr val="accent6"/>
                </a:solidFill>
              </a:endParaRP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de-DE" sz="1600" dirty="0">
                  <a:solidFill>
                    <a:schemeClr val="accent6"/>
                  </a:solidFill>
                </a:rPr>
                <a:t>Universitäten sehen sich anders als HAWs u.a.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de-DE" sz="1600" dirty="0">
                  <a:solidFill>
                    <a:schemeClr val="accent6"/>
                  </a:solidFill>
                </a:rPr>
                <a:t>Change-Management ist eine Leadership-Eigenschaft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de-DE" sz="1600" dirty="0">
                  <a:solidFill>
                    <a:schemeClr val="accent6"/>
                  </a:solidFill>
                </a:rPr>
                <a:t>HS mit besserem Betreuungsverhältnis (weniger </a:t>
              </a:r>
              <a:r>
                <a:rPr lang="de-DE" sz="1600" dirty="0" err="1">
                  <a:solidFill>
                    <a:schemeClr val="accent6"/>
                  </a:solidFill>
                </a:rPr>
                <a:t>Stud</a:t>
              </a:r>
              <a:r>
                <a:rPr lang="de-DE" sz="1600" dirty="0">
                  <a:solidFill>
                    <a:schemeClr val="accent6"/>
                  </a:solidFill>
                </a:rPr>
                <a:t>/MA) sehen sich weiter fortgeschritten in der Umsetzung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endParaRPr lang="de-DE" sz="1600" dirty="0">
                <a:solidFill>
                  <a:schemeClr val="accent6"/>
                </a:solidFill>
              </a:endParaRPr>
            </a:p>
          </p:txBody>
        </p:sp>
        <p:pic>
          <p:nvPicPr>
            <p:cNvPr id="5" name="Grafik 4" descr="Glühbirne">
              <a:extLst>
                <a:ext uri="{FF2B5EF4-FFF2-40B4-BE49-F238E27FC236}">
                  <a16:creationId xmlns:a16="http://schemas.microsoft.com/office/drawing/2014/main" id="{84B3A190-062E-46B0-A97A-25D5368A5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9644" y="5908674"/>
              <a:ext cx="394456" cy="394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9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AB3D9-8EE6-E14E-28F0-C0611000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Inhalt</a:t>
            </a:r>
            <a:r>
              <a:rPr lang="en-GB" dirty="0"/>
              <a:t> / 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6B3DE2-9F4D-90E6-570B-47601A14B3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Ausgangslage / Fragestellung</a:t>
            </a:r>
          </a:p>
          <a:p>
            <a:r>
              <a:rPr lang="de-DE" dirty="0"/>
              <a:t>Methodik, Fragebogendesign und Validität</a:t>
            </a:r>
          </a:p>
          <a:p>
            <a:r>
              <a:rPr lang="de-DE" dirty="0"/>
              <a:t>Ergebnisse</a:t>
            </a:r>
          </a:p>
          <a:p>
            <a:pPr lvl="1"/>
            <a:r>
              <a:rPr lang="de-DE" dirty="0"/>
              <a:t>Messung vom Grad der Digitalisierung</a:t>
            </a:r>
          </a:p>
          <a:p>
            <a:pPr lvl="1"/>
            <a:r>
              <a:rPr lang="de-DE" dirty="0"/>
              <a:t>Relevante Faktoren (organisatorisch, technisch, kulturell)</a:t>
            </a:r>
          </a:p>
          <a:p>
            <a:pPr lvl="1"/>
            <a:r>
              <a:rPr lang="de-DE" dirty="0"/>
              <a:t>Überblick als </a:t>
            </a:r>
            <a:r>
              <a:rPr lang="de-DE" dirty="0">
                <a:hlinkClick r:id="rId2"/>
              </a:rPr>
              <a:t>HERM-BCM</a:t>
            </a:r>
            <a:r>
              <a:rPr lang="de-DE" dirty="0"/>
              <a:t> Heat-</a:t>
            </a:r>
            <a:r>
              <a:rPr lang="de-DE" dirty="0" err="1"/>
              <a:t>Map</a:t>
            </a:r>
            <a:endParaRPr lang="de-DE" dirty="0"/>
          </a:p>
          <a:p>
            <a:pPr lvl="1"/>
            <a:r>
              <a:rPr lang="de-DE" dirty="0"/>
              <a:t>Ziele und Methoden der Digitalisierung</a:t>
            </a:r>
          </a:p>
          <a:p>
            <a:pPr lvl="1"/>
            <a:r>
              <a:rPr lang="de-DE" dirty="0"/>
              <a:t>Erfolgsfaktoren und Potentiale der Kooperation</a:t>
            </a:r>
          </a:p>
          <a:p>
            <a:pPr lvl="1"/>
            <a:r>
              <a:rPr lang="de-DE" dirty="0"/>
              <a:t>Kosten der Digitalisierung</a:t>
            </a:r>
          </a:p>
          <a:p>
            <a:r>
              <a:rPr lang="de-DE" dirty="0"/>
              <a:t>Anhang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67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A7710-DAC0-4C8D-849F-65344BB7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„Vorhersagbarkeit“ der Organisationsübergreifenden Zusammenarbeit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D6C788-2F21-44D4-9063-056BA3FBF0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02920" indent="-457200">
              <a:spcBef>
                <a:spcPts val="600"/>
              </a:spcBef>
              <a:buFont typeface="+mj-lt"/>
              <a:buAutoNum type="alphaLcParenR"/>
            </a:pPr>
            <a:r>
              <a:rPr lang="de-DE" sz="1400" dirty="0"/>
              <a:t>Organisationsübergreifende Zusammenarbeit ist selten und Silos behindern eine erfolgreiche Koordination.</a:t>
            </a:r>
          </a:p>
          <a:p>
            <a:pPr marL="502920" indent="-457200">
              <a:spcBef>
                <a:spcPts val="600"/>
              </a:spcBef>
              <a:buFont typeface="+mj-lt"/>
              <a:buAutoNum type="alphaLcParenR"/>
            </a:pPr>
            <a:r>
              <a:rPr lang="de-DE" sz="1400" dirty="0"/>
              <a:t>Die regelmäßige Zusammenarbeit einzelner Bereiche zur Erreichung der institutionellen Ziele besteht, hat aber noch nicht den Punkt der organisationsübergreifenden Zusammenarbeit erreicht.</a:t>
            </a:r>
          </a:p>
          <a:p>
            <a:pPr marL="502920" indent="-457200">
              <a:spcBef>
                <a:spcPts val="600"/>
              </a:spcBef>
              <a:buFont typeface="+mj-lt"/>
              <a:buAutoNum type="alphaLcParenR"/>
            </a:pPr>
            <a:r>
              <a:rPr lang="de-DE" sz="1400" dirty="0"/>
              <a:t>Es sind Prozesse und Praktiken vorhanden, die eine erfolgreiche organisationsübergreifende Zusammenarbeit und Koordination ermöglichen.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702A18D-0739-44E3-8D37-D73F2E53F704}"/>
              </a:ext>
            </a:extLst>
          </p:cNvPr>
          <p:cNvSpPr txBox="1"/>
          <p:nvPr/>
        </p:nvSpPr>
        <p:spPr>
          <a:xfrm>
            <a:off x="6291074" y="5686303"/>
            <a:ext cx="585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1675" algn="l"/>
              </a:tabLst>
            </a:pPr>
            <a:r>
              <a:rPr lang="pt-BR" sz="1100" dirty="0"/>
              <a:t>Dx-Score heute &lt;Median&gt;:	n1=36, n2=37, m1=55, m2=70, β=81%, r=0,365, p=0,002**</a:t>
            </a:r>
            <a:br>
              <a:rPr lang="pt-BR" sz="1100" dirty="0"/>
            </a:br>
            <a:r>
              <a:rPr lang="pt-BR" sz="1100" dirty="0"/>
              <a:t>Hochschulform (Uni. vs. other):	n1=40, n2=36, m1=70, m2=61, β=60%, r=0,284, p=0,013*</a:t>
            </a:r>
          </a:p>
          <a:p>
            <a:pPr>
              <a:tabLst>
                <a:tab pos="1971675" algn="l"/>
              </a:tabLst>
            </a:pPr>
            <a:r>
              <a:rPr lang="pt-BR" sz="1100" dirty="0"/>
              <a:t>Norm IT-Kompetenz &lt;Median&gt;:	n1=36, n2=40, m1=72, m2=60, β=59%, r=0,294, p=0,010*</a:t>
            </a:r>
          </a:p>
          <a:p>
            <a:pPr>
              <a:tabLst>
                <a:tab pos="1971675" algn="l"/>
              </a:tabLst>
            </a:pPr>
            <a:endParaRPr lang="pt-BR" sz="11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8B49430-0304-43EB-8012-0EB3C678AA79}"/>
              </a:ext>
            </a:extLst>
          </p:cNvPr>
          <p:cNvSpPr txBox="1"/>
          <p:nvPr/>
        </p:nvSpPr>
        <p:spPr>
          <a:xfrm>
            <a:off x="1182213" y="4650643"/>
            <a:ext cx="518875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342900">
              <a:spcBef>
                <a:spcPts val="600"/>
              </a:spcBef>
              <a:buFont typeface="+mj-lt"/>
              <a:buAutoNum type="arabicPeriod"/>
            </a:pPr>
            <a:endParaRPr lang="de-DE" sz="1400" dirty="0">
              <a:solidFill>
                <a:schemeClr val="accent6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400" dirty="0">
                <a:solidFill>
                  <a:schemeClr val="accent6"/>
                </a:solidFill>
              </a:rPr>
              <a:t>Hochschulen mit höherem </a:t>
            </a:r>
            <a:r>
              <a:rPr lang="de-DE" sz="1400" dirty="0" err="1">
                <a:solidFill>
                  <a:schemeClr val="accent6"/>
                </a:solidFill>
              </a:rPr>
              <a:t>Dx</a:t>
            </a:r>
            <a:r>
              <a:rPr lang="de-DE" sz="1400" dirty="0">
                <a:solidFill>
                  <a:schemeClr val="accent6"/>
                </a:solidFill>
              </a:rPr>
              <a:t>-Score sehen stärkere Zusammenarbeit in der Organisation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400" dirty="0">
                <a:solidFill>
                  <a:schemeClr val="accent6"/>
                </a:solidFill>
              </a:rPr>
              <a:t>Zusammenarbeit wird stärker in den Universitäten als in HAWs u.a. wahrgenommen.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1400" dirty="0">
                <a:solidFill>
                  <a:schemeClr val="accent6"/>
                </a:solidFill>
              </a:rPr>
              <a:t>Zusammenarbeit ist bei HS mit höherer Einschätzung der IT-Kompetenz </a:t>
            </a:r>
            <a:r>
              <a:rPr lang="de-DE" sz="1400" dirty="0">
                <a:solidFill>
                  <a:srgbClr val="C00000"/>
                </a:solidFill>
              </a:rPr>
              <a:t>schwächer</a:t>
            </a:r>
            <a:r>
              <a:rPr lang="de-DE" sz="1400" dirty="0">
                <a:solidFill>
                  <a:schemeClr val="accent6"/>
                </a:solidFill>
              </a:rPr>
              <a:t> ausgeprägt.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de-DE" sz="1400" dirty="0">
              <a:solidFill>
                <a:schemeClr val="accent6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de-DE" sz="1400" dirty="0">
              <a:solidFill>
                <a:schemeClr val="accent6"/>
              </a:solidFill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238E737-FBED-42AD-B00E-2E8B4B81A7EE}"/>
              </a:ext>
            </a:extLst>
          </p:cNvPr>
          <p:cNvGrpSpPr/>
          <p:nvPr/>
        </p:nvGrpSpPr>
        <p:grpSpPr>
          <a:xfrm>
            <a:off x="6096000" y="1766048"/>
            <a:ext cx="5519524" cy="685806"/>
            <a:chOff x="6096000" y="1766048"/>
            <a:chExt cx="5519524" cy="685806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2DC2DFD1-C901-452C-B891-09AD77B0B773}"/>
                </a:ext>
              </a:extLst>
            </p:cNvPr>
            <p:cNvGrpSpPr/>
            <p:nvPr/>
          </p:nvGrpSpPr>
          <p:grpSpPr>
            <a:xfrm>
              <a:off x="6686938" y="2082522"/>
              <a:ext cx="4187409" cy="369332"/>
              <a:chOff x="6643396" y="2402640"/>
              <a:chExt cx="4187409" cy="369332"/>
            </a:xfrm>
          </p:grpSpPr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9E53749-FDA4-43D8-BA06-08ADB8474018}"/>
                  </a:ext>
                </a:extLst>
              </p:cNvPr>
              <p:cNvSpPr txBox="1"/>
              <p:nvPr/>
            </p:nvSpPr>
            <p:spPr>
              <a:xfrm>
                <a:off x="6643396" y="240264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a)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F74CBE1-8FEC-40C3-844C-A5F78DBDA089}"/>
                  </a:ext>
                </a:extLst>
              </p:cNvPr>
              <p:cNvSpPr txBox="1"/>
              <p:nvPr/>
            </p:nvSpPr>
            <p:spPr>
              <a:xfrm>
                <a:off x="8542175" y="240264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b)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F8168C1-77E7-4BC3-A071-4237C8C1A5A5}"/>
                  </a:ext>
                </a:extLst>
              </p:cNvPr>
              <p:cNvSpPr txBox="1"/>
              <p:nvPr/>
            </p:nvSpPr>
            <p:spPr>
              <a:xfrm>
                <a:off x="10440955" y="240264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c)</a:t>
                </a:r>
              </a:p>
            </p:txBody>
          </p: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CA55916-5F21-425C-8F0C-2C47DF8A4FCD}"/>
                </a:ext>
              </a:extLst>
            </p:cNvPr>
            <p:cNvSpPr txBox="1"/>
            <p:nvPr/>
          </p:nvSpPr>
          <p:spPr>
            <a:xfrm>
              <a:off x="6096000" y="1766048"/>
              <a:ext cx="551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Histogramm über Anzahl Hochschulen pro Kriterium</a:t>
              </a:r>
            </a:p>
          </p:txBody>
        </p:sp>
      </p:grp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DFA88D-6D85-4C1B-8C6D-B9BACCAAD0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1726" y="2592703"/>
            <a:ext cx="4714875" cy="2952750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BC84182-67DD-4072-92D2-12655FDFC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807" y="2592703"/>
            <a:ext cx="4714875" cy="29527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95B90CE-3CE9-47E7-BF8D-62682F972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888" y="2587622"/>
            <a:ext cx="4718713" cy="296291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E01EEB3-0236-4D0C-923A-3AD84AE61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807" y="2587622"/>
            <a:ext cx="4718713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7819DCB-0059-16EF-4AFE-EEE8576A687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5614" y="288075"/>
            <a:ext cx="6148498" cy="6148502"/>
          </a:xfrm>
        </p:spPr>
      </p:pic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2F16233E-81E9-AB84-0D5E-9CED12E5B5BE}"/>
              </a:ext>
            </a:extLst>
          </p:cNvPr>
          <p:cNvSpPr txBox="1">
            <a:spLocks/>
          </p:cNvSpPr>
          <p:nvPr/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Clr>
                <a:schemeClr val="tx2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1400" dirty="0" err="1"/>
              <a:t>Dx</a:t>
            </a:r>
            <a:r>
              <a:rPr lang="de-DE" sz="1400" dirty="0"/>
              <a:t>-Einschätzungen (jetzt und in 5 Jahren) sind mit </a:t>
            </a:r>
            <a:r>
              <a:rPr lang="de-DE" sz="1400" dirty="0" err="1"/>
              <a:t>Educause</a:t>
            </a:r>
            <a:r>
              <a:rPr lang="de-DE" sz="1400" dirty="0"/>
              <a:t> Self-Assessment Aussagen unterschiedlich verbunden und z.T. signifikant korreliert (Vorsicht: „n“ sind unterschiedlich!)</a:t>
            </a:r>
          </a:p>
          <a:p>
            <a:pPr>
              <a:spcBef>
                <a:spcPts val="600"/>
              </a:spcBef>
            </a:pPr>
            <a:r>
              <a:rPr lang="de-DE" sz="1400" dirty="0"/>
              <a:t>Oft sind nicht beide Zeitskalen gleichzeitig korreliert.</a:t>
            </a:r>
          </a:p>
          <a:p>
            <a:pPr>
              <a:spcBef>
                <a:spcPts val="600"/>
              </a:spcBef>
            </a:pPr>
            <a:r>
              <a:rPr lang="de-DE" sz="1400" dirty="0"/>
              <a:t>(erwartete) Faktoren sind </a:t>
            </a:r>
            <a:r>
              <a:rPr lang="de-DE" sz="1400" dirty="0" err="1"/>
              <a:t>unkorrelliert</a:t>
            </a:r>
            <a:r>
              <a:rPr lang="de-DE" sz="1400" dirty="0"/>
              <a:t>, trotz n&gt;30: </a:t>
            </a:r>
          </a:p>
          <a:p>
            <a:pPr lvl="1">
              <a:spcBef>
                <a:spcPts val="600"/>
              </a:spcBef>
            </a:pPr>
            <a:r>
              <a:rPr lang="en-US" sz="1200" b="1" dirty="0"/>
              <a:t>Institutional differentiation</a:t>
            </a:r>
            <a:r>
              <a:rPr lang="en-US" sz="1200" dirty="0"/>
              <a:t>; Maturity of data and interfaces; </a:t>
            </a:r>
            <a:r>
              <a:rPr lang="en-US" sz="1200" b="1" dirty="0"/>
              <a:t>Impact of governance</a:t>
            </a:r>
            <a:r>
              <a:rPr lang="en-US" sz="1200" dirty="0"/>
              <a:t>; Adjustment of the financing of IT; Procurement of IT; </a:t>
            </a:r>
            <a:r>
              <a:rPr lang="en-US" sz="1200" b="1" dirty="0"/>
              <a:t>User orientation</a:t>
            </a:r>
            <a:r>
              <a:rPr lang="en-US" sz="1200" dirty="0"/>
              <a:t>; Diversity, equity and participation; </a:t>
            </a:r>
            <a:r>
              <a:rPr lang="en-US" sz="1200" b="1" dirty="0"/>
              <a:t>Flexible staff development</a:t>
            </a:r>
            <a:endParaRPr lang="de-DE" sz="1200" b="1" dirty="0"/>
          </a:p>
          <a:p>
            <a:pPr>
              <a:spcBef>
                <a:spcPts val="600"/>
              </a:spcBef>
            </a:pPr>
            <a:r>
              <a:rPr lang="de-DE" sz="1400" dirty="0"/>
              <a:t>Wesentliche Faktoren für die zukünftige Lenkung werden sein:</a:t>
            </a:r>
          </a:p>
          <a:p>
            <a:pPr lvl="1">
              <a:spcAft>
                <a:spcPts val="0"/>
              </a:spcAft>
            </a:pPr>
            <a:r>
              <a:rPr lang="de-DE" sz="1200" dirty="0" err="1"/>
              <a:t>dealing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change</a:t>
            </a:r>
            <a:r>
              <a:rPr lang="de-DE" sz="1200" dirty="0"/>
              <a:t> (#26)</a:t>
            </a:r>
          </a:p>
          <a:p>
            <a:pPr lvl="1">
              <a:spcAft>
                <a:spcPts val="0"/>
              </a:spcAft>
            </a:pPr>
            <a:r>
              <a:rPr lang="de-DE" sz="1200" dirty="0" err="1"/>
              <a:t>flexibility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staff</a:t>
            </a:r>
            <a:r>
              <a:rPr lang="de-DE" sz="1200" dirty="0"/>
              <a:t> </a:t>
            </a:r>
            <a:r>
              <a:rPr lang="de-DE" sz="1200" dirty="0" err="1"/>
              <a:t>deployment</a:t>
            </a:r>
            <a:r>
              <a:rPr lang="de-DE" sz="1200" dirty="0"/>
              <a:t> (#31)</a:t>
            </a:r>
          </a:p>
          <a:p>
            <a:pPr lvl="1">
              <a:spcAft>
                <a:spcPts val="0"/>
              </a:spcAft>
            </a:pPr>
            <a:r>
              <a:rPr lang="de-DE" sz="1200" dirty="0" err="1"/>
              <a:t>new</a:t>
            </a:r>
            <a:r>
              <a:rPr lang="de-DE" sz="1200" dirty="0"/>
              <a:t> </a:t>
            </a:r>
            <a:r>
              <a:rPr lang="de-DE" sz="1200" dirty="0" err="1"/>
              <a:t>jobs</a:t>
            </a:r>
            <a:r>
              <a:rPr lang="de-DE" sz="1200" dirty="0"/>
              <a:t> and </a:t>
            </a:r>
            <a:r>
              <a:rPr lang="de-DE" sz="1200" dirty="0" err="1"/>
              <a:t>functions</a:t>
            </a:r>
            <a:r>
              <a:rPr lang="de-DE" sz="1200" dirty="0"/>
              <a:t> (#41)</a:t>
            </a:r>
          </a:p>
          <a:p>
            <a:pPr lvl="1">
              <a:spcAft>
                <a:spcPts val="0"/>
              </a:spcAft>
            </a:pPr>
            <a:r>
              <a:rPr lang="de-DE" sz="1200" dirty="0" err="1"/>
              <a:t>importance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soft </a:t>
            </a:r>
            <a:r>
              <a:rPr lang="de-DE" sz="1200" dirty="0" err="1"/>
              <a:t>skills</a:t>
            </a:r>
            <a:r>
              <a:rPr lang="de-DE" sz="1200" dirty="0"/>
              <a:t> (#45)</a:t>
            </a:r>
          </a:p>
          <a:p>
            <a:pPr>
              <a:spcBef>
                <a:spcPts val="600"/>
              </a:spcBef>
            </a:pPr>
            <a:endParaRPr lang="de-DE" sz="140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AB4CA71-E3F2-84C2-5390-0FADC574D272}"/>
              </a:ext>
            </a:extLst>
          </p:cNvPr>
          <p:cNvSpPr txBox="1">
            <a:spLocks/>
          </p:cNvSpPr>
          <p:nvPr/>
        </p:nvSpPr>
        <p:spPr>
          <a:xfrm>
            <a:off x="1143000" y="526470"/>
            <a:ext cx="9875520" cy="135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Wie wird Digitalisierung </a:t>
            </a:r>
            <a:br>
              <a:rPr lang="de-DE" dirty="0"/>
            </a:br>
            <a:r>
              <a:rPr lang="de-DE" dirty="0"/>
              <a:t>verstanden?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5CA1205-2352-EA5C-5D15-8574E14A41EC}"/>
              </a:ext>
            </a:extLst>
          </p:cNvPr>
          <p:cNvGrpSpPr/>
          <p:nvPr/>
        </p:nvGrpSpPr>
        <p:grpSpPr>
          <a:xfrm>
            <a:off x="6499654" y="731518"/>
            <a:ext cx="2510893" cy="5478965"/>
            <a:chOff x="6499654" y="731518"/>
            <a:chExt cx="2510893" cy="5478965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F102B89-AE6E-94E0-0895-836F833E5B0E}"/>
                </a:ext>
              </a:extLst>
            </p:cNvPr>
            <p:cNvSpPr txBox="1"/>
            <p:nvPr/>
          </p:nvSpPr>
          <p:spPr>
            <a:xfrm>
              <a:off x="8422365" y="5871929"/>
              <a:ext cx="5881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C00000"/>
                  </a:solidFill>
                </a:rPr>
                <a:t>#26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DBEB2B3-BE37-0D29-DF81-C092885BC4BD}"/>
                </a:ext>
              </a:extLst>
            </p:cNvPr>
            <p:cNvSpPr txBox="1"/>
            <p:nvPr/>
          </p:nvSpPr>
          <p:spPr>
            <a:xfrm>
              <a:off x="6949439" y="5150295"/>
              <a:ext cx="5881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C00000"/>
                  </a:solidFill>
                </a:rPr>
                <a:t>#31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8C57260-3CFD-D6BB-A371-8C9D50EB2FC9}"/>
                </a:ext>
              </a:extLst>
            </p:cNvPr>
            <p:cNvSpPr txBox="1"/>
            <p:nvPr/>
          </p:nvSpPr>
          <p:spPr>
            <a:xfrm>
              <a:off x="6499654" y="1705711"/>
              <a:ext cx="5881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C00000"/>
                  </a:solidFill>
                </a:rPr>
                <a:t>#41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7CA6C27-7459-1BAE-E778-073F171382CE}"/>
                </a:ext>
              </a:extLst>
            </p:cNvPr>
            <p:cNvSpPr txBox="1"/>
            <p:nvPr/>
          </p:nvSpPr>
          <p:spPr>
            <a:xfrm>
              <a:off x="7676017" y="731518"/>
              <a:ext cx="5881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C00000"/>
                  </a:solidFill>
                </a:rPr>
                <a:t>#45</a:t>
              </a: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941E36CB-2C1C-E681-9B55-31657A96A3C8}"/>
              </a:ext>
            </a:extLst>
          </p:cNvPr>
          <p:cNvSpPr txBox="1"/>
          <p:nvPr/>
        </p:nvSpPr>
        <p:spPr>
          <a:xfrm>
            <a:off x="479579" y="6420945"/>
            <a:ext cx="939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Accepted for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GI2022 – Workshop HS 2032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: What’s Digital? Factors of perceived Digital Transformation of Higher Education in Germany</a:t>
            </a:r>
            <a:br>
              <a:rPr lang="en-GB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Kriterien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basieren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auf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dem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Self-Assessment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hlinkClick r:id="rId4"/>
              </a:rPr>
              <a:t>Fragebogen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 von EDUCAUSE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439A17E-9172-21D7-D623-440B5D6F2064}"/>
              </a:ext>
            </a:extLst>
          </p:cNvPr>
          <p:cNvSpPr/>
          <p:nvPr/>
        </p:nvSpPr>
        <p:spPr>
          <a:xfrm rot="19809297">
            <a:off x="9646948" y="4301704"/>
            <a:ext cx="371493" cy="38325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87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816DB-34B7-4C88-9105-447812C2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07927" y="2684144"/>
            <a:ext cx="6724652" cy="1356360"/>
          </a:xfrm>
        </p:spPr>
        <p:txBody>
          <a:bodyPr>
            <a:normAutofit/>
          </a:bodyPr>
          <a:lstStyle/>
          <a:p>
            <a:r>
              <a:rPr lang="de-DE" dirty="0"/>
              <a:t>Gebiete starker Veränderung</a:t>
            </a:r>
            <a:br>
              <a:rPr lang="de-DE" dirty="0"/>
            </a:br>
            <a:r>
              <a:rPr lang="de-DE" sz="2000" dirty="0"/>
              <a:t>(bisherige (n=133) und zukünftige (n=139) </a:t>
            </a:r>
            <a:r>
              <a:rPr lang="de-DE" sz="2000" dirty="0" err="1"/>
              <a:t>Dx</a:t>
            </a:r>
            <a:r>
              <a:rPr lang="de-DE" sz="2000" dirty="0"/>
              <a:t>)</a:t>
            </a:r>
            <a:br>
              <a:rPr lang="de-DE" sz="2700" dirty="0"/>
            </a:br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EE993A-835B-4D7F-A755-2F0F27FECC9F}"/>
              </a:ext>
            </a:extLst>
          </p:cNvPr>
          <p:cNvSpPr txBox="1"/>
          <p:nvPr/>
        </p:nvSpPr>
        <p:spPr>
          <a:xfrm>
            <a:off x="10016047" y="700995"/>
            <a:ext cx="1946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Legende:</a:t>
            </a:r>
          </a:p>
          <a:p>
            <a:r>
              <a:rPr lang="de-DE" sz="1050" dirty="0"/>
              <a:t>Blau – erwartete </a:t>
            </a:r>
            <a:r>
              <a:rPr lang="de-DE" sz="1050" dirty="0" err="1"/>
              <a:t>Dx</a:t>
            </a:r>
            <a:endParaRPr lang="de-DE" sz="1050" dirty="0"/>
          </a:p>
          <a:p>
            <a:r>
              <a:rPr lang="de-DE" sz="1050" dirty="0"/>
              <a:t>Gelb – bisherige </a:t>
            </a:r>
            <a:r>
              <a:rPr lang="de-DE" sz="1050" dirty="0" err="1"/>
              <a:t>Dx</a:t>
            </a:r>
            <a:br>
              <a:rPr lang="de-DE" sz="1050" dirty="0"/>
            </a:br>
            <a:r>
              <a:rPr lang="de-DE" sz="1050" dirty="0"/>
              <a:t>Rot – </a:t>
            </a:r>
            <a:r>
              <a:rPr lang="de-DE" sz="1050" dirty="0" err="1"/>
              <a:t>Dx</a:t>
            </a:r>
            <a:r>
              <a:rPr lang="de-DE" sz="1050" dirty="0"/>
              <a:t> bisher und folgend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3CC81F-56C7-4F5F-9BB1-CEBE2C489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 r:link="rId4"/>
              </a:ext>
            </a:extLst>
          </a:blip>
          <a:srcRect/>
          <a:stretch>
            <a:fillRect/>
          </a:stretch>
        </p:blipFill>
        <p:spPr>
          <a:xfrm>
            <a:off x="1426073" y="0"/>
            <a:ext cx="8501652" cy="68579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9465CE-C890-4C45-A752-4A98E753B34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1703" y="1552943"/>
            <a:ext cx="2288843" cy="23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74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F115254-7A1E-4E14-8C43-1AE7E2CD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9" y="2269993"/>
            <a:ext cx="5797798" cy="41273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3D84C6E-A7C0-4863-9C91-F9228C73D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816" y="2269993"/>
            <a:ext cx="5797798" cy="4127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BE317B-69FE-46A0-96F2-4F6EB081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Einschätzung zum Digitalisierungsgrad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BADB09-7846-475E-B93C-249E32C9C11E}"/>
              </a:ext>
            </a:extLst>
          </p:cNvPr>
          <p:cNvSpPr txBox="1"/>
          <p:nvPr/>
        </p:nvSpPr>
        <p:spPr>
          <a:xfrm>
            <a:off x="348018" y="1808328"/>
            <a:ext cx="527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bereits digitalisierte Bereiche (64)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EE2F0E-3CDD-444E-B468-A4484AF584E9}"/>
              </a:ext>
            </a:extLst>
          </p:cNvPr>
          <p:cNvSpPr txBox="1"/>
          <p:nvPr/>
        </p:nvSpPr>
        <p:spPr>
          <a:xfrm>
            <a:off x="6569124" y="1808327"/>
            <a:ext cx="527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zukünftig verändernde Bereiche (93)</a:t>
            </a:r>
          </a:p>
        </p:txBody>
      </p:sp>
    </p:spTree>
    <p:extLst>
      <p:ext uri="{BB962C8B-B14F-4D97-AF65-F5344CB8AC3E}">
        <p14:creationId xmlns:p14="http://schemas.microsoft.com/office/powerpoint/2010/main" val="2655828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816DB-34B7-4C88-9105-447812C2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59028" y="2657496"/>
            <a:ext cx="6226853" cy="1356360"/>
          </a:xfrm>
        </p:spPr>
        <p:txBody>
          <a:bodyPr/>
          <a:lstStyle/>
          <a:p>
            <a:r>
              <a:rPr lang="de-DE" dirty="0"/>
              <a:t>Bisherige </a:t>
            </a:r>
            <a:r>
              <a:rPr lang="de-DE" dirty="0" err="1"/>
              <a:t>Dx</a:t>
            </a:r>
            <a:br>
              <a:rPr lang="de-DE" dirty="0"/>
            </a:br>
            <a:r>
              <a:rPr lang="de-DE" sz="2000" dirty="0"/>
              <a:t>(Status gewichtet heute, n=90)</a:t>
            </a:r>
            <a:endParaRPr lang="en-GB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EE993A-835B-4D7F-A755-2F0F27FECC9F}"/>
              </a:ext>
            </a:extLst>
          </p:cNvPr>
          <p:cNvSpPr txBox="1"/>
          <p:nvPr/>
        </p:nvSpPr>
        <p:spPr>
          <a:xfrm>
            <a:off x="9973231" y="652697"/>
            <a:ext cx="194617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Legende:</a:t>
            </a:r>
          </a:p>
          <a:p>
            <a:r>
              <a:rPr lang="de-DE" sz="1050" dirty="0"/>
              <a:t>Blau – erwartete </a:t>
            </a:r>
            <a:r>
              <a:rPr lang="de-DE" sz="1050" dirty="0" err="1"/>
              <a:t>Dx</a:t>
            </a:r>
            <a:endParaRPr lang="de-DE" sz="1050" dirty="0"/>
          </a:p>
          <a:p>
            <a:r>
              <a:rPr lang="de-DE" sz="1050" dirty="0"/>
              <a:t>Gelb – bisherige </a:t>
            </a:r>
            <a:r>
              <a:rPr lang="de-DE" sz="1050" dirty="0" err="1"/>
              <a:t>Dx</a:t>
            </a:r>
            <a:br>
              <a:rPr lang="de-DE" sz="1050" dirty="0"/>
            </a:br>
            <a:r>
              <a:rPr lang="de-DE" sz="1050" dirty="0"/>
              <a:t>Rot – </a:t>
            </a:r>
            <a:r>
              <a:rPr lang="de-DE" sz="1050" dirty="0" err="1"/>
              <a:t>Dx</a:t>
            </a:r>
            <a:r>
              <a:rPr lang="de-DE" sz="1050" dirty="0"/>
              <a:t> bisher und folgend</a:t>
            </a:r>
          </a:p>
          <a:p>
            <a:r>
              <a:rPr lang="de-DE" sz="1050" dirty="0"/>
              <a:t>Rahmen: Häufigkeit Nennung</a:t>
            </a:r>
            <a:endParaRPr lang="en-GB" sz="10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3CC81F-56C7-4F5F-9BB1-CEBE2C489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 r:link="rId4"/>
              </a:ext>
            </a:extLst>
          </a:blip>
          <a:srcRect/>
          <a:stretch>
            <a:fillRect/>
          </a:stretch>
        </p:blipFill>
        <p:spPr>
          <a:xfrm>
            <a:off x="1426073" y="0"/>
            <a:ext cx="8501652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9465CE-C890-4C45-A752-4A98E753B34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1703" y="1552943"/>
            <a:ext cx="2288843" cy="23556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FD40E1-7BD1-4C98-A6D1-45F21D6E53A7}"/>
              </a:ext>
            </a:extLst>
          </p:cNvPr>
          <p:cNvSpPr txBox="1"/>
          <p:nvPr/>
        </p:nvSpPr>
        <p:spPr>
          <a:xfrm>
            <a:off x="9777270" y="4390657"/>
            <a:ext cx="2257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Histogramm: Einschätzungsgrad</a:t>
            </a:r>
            <a:endParaRPr lang="en-GB" sz="105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04AB5E3-BAE5-4A6A-ACCE-1597F9D7D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1704" y="4644573"/>
            <a:ext cx="2284312" cy="16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79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816DB-34B7-4C88-9105-447812C2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59028" y="2657496"/>
            <a:ext cx="6226853" cy="1356360"/>
          </a:xfrm>
        </p:spPr>
        <p:txBody>
          <a:bodyPr/>
          <a:lstStyle/>
          <a:p>
            <a:r>
              <a:rPr lang="de-DE" dirty="0"/>
              <a:t>Bisherige </a:t>
            </a:r>
            <a:r>
              <a:rPr lang="de-DE" dirty="0" err="1"/>
              <a:t>Dx</a:t>
            </a:r>
            <a:br>
              <a:rPr lang="de-DE" dirty="0"/>
            </a:br>
            <a:r>
              <a:rPr lang="de-DE" sz="2000" dirty="0"/>
              <a:t>(Status gewichtet in 5 Jahren, n=90)</a:t>
            </a:r>
            <a:endParaRPr lang="en-GB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EE993A-835B-4D7F-A755-2F0F27FECC9F}"/>
              </a:ext>
            </a:extLst>
          </p:cNvPr>
          <p:cNvSpPr txBox="1"/>
          <p:nvPr/>
        </p:nvSpPr>
        <p:spPr>
          <a:xfrm>
            <a:off x="9973231" y="652697"/>
            <a:ext cx="194617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Legende:</a:t>
            </a:r>
          </a:p>
          <a:p>
            <a:r>
              <a:rPr lang="de-DE" sz="1050" dirty="0"/>
              <a:t>Blau – erwartete </a:t>
            </a:r>
            <a:r>
              <a:rPr lang="de-DE" sz="1050" dirty="0" err="1"/>
              <a:t>Dx</a:t>
            </a:r>
            <a:endParaRPr lang="de-DE" sz="1050" dirty="0"/>
          </a:p>
          <a:p>
            <a:r>
              <a:rPr lang="de-DE" sz="1050" dirty="0"/>
              <a:t>Gelb – bisherige </a:t>
            </a:r>
            <a:r>
              <a:rPr lang="de-DE" sz="1050" dirty="0" err="1"/>
              <a:t>Dx</a:t>
            </a:r>
            <a:br>
              <a:rPr lang="de-DE" sz="1050" dirty="0"/>
            </a:br>
            <a:r>
              <a:rPr lang="de-DE" sz="1050" dirty="0"/>
              <a:t>Rot – </a:t>
            </a:r>
            <a:r>
              <a:rPr lang="de-DE" sz="1050" dirty="0" err="1"/>
              <a:t>Dx</a:t>
            </a:r>
            <a:r>
              <a:rPr lang="de-DE" sz="1050" dirty="0"/>
              <a:t> bisher und folgend</a:t>
            </a:r>
          </a:p>
          <a:p>
            <a:r>
              <a:rPr lang="de-DE" sz="1050" dirty="0"/>
              <a:t>Rahmen: Häufigkeit Nennung</a:t>
            </a:r>
            <a:endParaRPr lang="en-GB" sz="10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3CC81F-56C7-4F5F-9BB1-CEBE2C489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 r:link="rId4"/>
              </a:ext>
            </a:extLst>
          </a:blip>
          <a:srcRect/>
          <a:stretch>
            <a:fillRect/>
          </a:stretch>
        </p:blipFill>
        <p:spPr>
          <a:xfrm>
            <a:off x="1426073" y="0"/>
            <a:ext cx="8501652" cy="68579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9465CE-C890-4C45-A752-4A98E753B34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1703" y="1552943"/>
            <a:ext cx="2288843" cy="23556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DA7896D-F566-49BA-B4BD-CA6FBF62B07D}"/>
              </a:ext>
            </a:extLst>
          </p:cNvPr>
          <p:cNvSpPr txBox="1"/>
          <p:nvPr/>
        </p:nvSpPr>
        <p:spPr>
          <a:xfrm>
            <a:off x="9777270" y="4390657"/>
            <a:ext cx="2257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Histogramm: Einschätzungsgrad</a:t>
            </a:r>
            <a:endParaRPr lang="en-GB" sz="105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369C6C-859B-4132-8944-D21643A63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1704" y="4644573"/>
            <a:ext cx="2284312" cy="16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7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816DB-34B7-4C88-9105-447812C2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59028" y="2657496"/>
            <a:ext cx="6226853" cy="1356360"/>
          </a:xfrm>
        </p:spPr>
        <p:txBody>
          <a:bodyPr>
            <a:normAutofit/>
          </a:bodyPr>
          <a:lstStyle/>
          <a:p>
            <a:r>
              <a:rPr lang="de-DE" dirty="0"/>
              <a:t>Zukünftig erwartete </a:t>
            </a:r>
            <a:r>
              <a:rPr lang="de-DE" dirty="0" err="1"/>
              <a:t>Dx</a:t>
            </a:r>
            <a:br>
              <a:rPr lang="de-DE" dirty="0"/>
            </a:br>
            <a:r>
              <a:rPr lang="de-DE" sz="2000" dirty="0"/>
              <a:t>(Status gewichtet heute, n=114)</a:t>
            </a:r>
            <a:endParaRPr lang="en-GB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EE993A-835B-4D7F-A755-2F0F27FECC9F}"/>
              </a:ext>
            </a:extLst>
          </p:cNvPr>
          <p:cNvSpPr txBox="1"/>
          <p:nvPr/>
        </p:nvSpPr>
        <p:spPr>
          <a:xfrm>
            <a:off x="9933033" y="507485"/>
            <a:ext cx="194617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Legende:</a:t>
            </a:r>
          </a:p>
          <a:p>
            <a:r>
              <a:rPr lang="de-DE" sz="1050" dirty="0"/>
              <a:t>Blau – erwartete </a:t>
            </a:r>
            <a:r>
              <a:rPr lang="de-DE" sz="1050" dirty="0" err="1"/>
              <a:t>Dx</a:t>
            </a:r>
            <a:endParaRPr lang="de-DE" sz="1050" dirty="0"/>
          </a:p>
          <a:p>
            <a:r>
              <a:rPr lang="de-DE" sz="1050" dirty="0"/>
              <a:t>Gelb – bisherige </a:t>
            </a:r>
            <a:r>
              <a:rPr lang="de-DE" sz="1050" dirty="0" err="1"/>
              <a:t>Dx</a:t>
            </a:r>
            <a:br>
              <a:rPr lang="de-DE" sz="1050" dirty="0"/>
            </a:br>
            <a:r>
              <a:rPr lang="de-DE" sz="1050" dirty="0"/>
              <a:t>Rot – </a:t>
            </a:r>
            <a:r>
              <a:rPr lang="de-DE" sz="1050" dirty="0" err="1"/>
              <a:t>Dx</a:t>
            </a:r>
            <a:r>
              <a:rPr lang="de-DE" sz="1050" dirty="0"/>
              <a:t> bisher und folgend</a:t>
            </a:r>
          </a:p>
          <a:p>
            <a:r>
              <a:rPr lang="de-DE" sz="1050" dirty="0"/>
              <a:t>Rahmen: Häufigkeit Nennung</a:t>
            </a:r>
            <a:endParaRPr lang="en-GB" sz="10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3CC81F-56C7-4F5F-9BB1-CEBE2C489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 r:link="rId4"/>
              </a:ext>
            </a:extLst>
          </a:blip>
          <a:srcRect/>
          <a:stretch>
            <a:fillRect/>
          </a:stretch>
        </p:blipFill>
        <p:spPr>
          <a:xfrm>
            <a:off x="1426073" y="0"/>
            <a:ext cx="8501652" cy="68579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9465CE-C890-4C45-A752-4A98E753B34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1700" y="1558019"/>
            <a:ext cx="2288843" cy="23556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6BC94EC-A53C-46CB-BAF1-1D4DCD61C1C1}"/>
              </a:ext>
            </a:extLst>
          </p:cNvPr>
          <p:cNvSpPr txBox="1"/>
          <p:nvPr/>
        </p:nvSpPr>
        <p:spPr>
          <a:xfrm>
            <a:off x="9777267" y="4390658"/>
            <a:ext cx="2257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Histogramm: Einschätzungsgrad</a:t>
            </a:r>
            <a:endParaRPr lang="en-GB" sz="105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541B4F-545E-47AA-86B7-30E6FC79E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7204" y="4644574"/>
            <a:ext cx="2283339" cy="16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59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816DB-34B7-4C88-9105-447812C2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59028" y="2657496"/>
            <a:ext cx="6226853" cy="1356360"/>
          </a:xfrm>
        </p:spPr>
        <p:txBody>
          <a:bodyPr/>
          <a:lstStyle/>
          <a:p>
            <a:r>
              <a:rPr lang="de-DE" dirty="0"/>
              <a:t>Zukünftig erwartete </a:t>
            </a:r>
            <a:r>
              <a:rPr lang="de-DE" dirty="0" err="1"/>
              <a:t>Dx</a:t>
            </a:r>
            <a:br>
              <a:rPr lang="de-DE" dirty="0"/>
            </a:br>
            <a:r>
              <a:rPr lang="de-DE" sz="2000" dirty="0"/>
              <a:t>(Status gewichtet in 5 Jahren, n=114)</a:t>
            </a:r>
            <a:endParaRPr lang="en-GB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EE993A-835B-4D7F-A755-2F0F27FECC9F}"/>
              </a:ext>
            </a:extLst>
          </p:cNvPr>
          <p:cNvSpPr txBox="1"/>
          <p:nvPr/>
        </p:nvSpPr>
        <p:spPr>
          <a:xfrm>
            <a:off x="9947856" y="501938"/>
            <a:ext cx="194617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Legende:</a:t>
            </a:r>
          </a:p>
          <a:p>
            <a:r>
              <a:rPr lang="de-DE" sz="1050" dirty="0"/>
              <a:t>Blau – erwartete </a:t>
            </a:r>
            <a:r>
              <a:rPr lang="de-DE" sz="1050" dirty="0" err="1"/>
              <a:t>Dx</a:t>
            </a:r>
            <a:endParaRPr lang="de-DE" sz="1050" dirty="0"/>
          </a:p>
          <a:p>
            <a:r>
              <a:rPr lang="de-DE" sz="1050" dirty="0"/>
              <a:t>Gelb – bisherige </a:t>
            </a:r>
            <a:r>
              <a:rPr lang="de-DE" sz="1050" dirty="0" err="1"/>
              <a:t>Dx</a:t>
            </a:r>
            <a:br>
              <a:rPr lang="de-DE" sz="1050" dirty="0"/>
            </a:br>
            <a:r>
              <a:rPr lang="de-DE" sz="1050" dirty="0"/>
              <a:t>Rot – </a:t>
            </a:r>
            <a:r>
              <a:rPr lang="de-DE" sz="1050" dirty="0" err="1"/>
              <a:t>Dx</a:t>
            </a:r>
            <a:r>
              <a:rPr lang="de-DE" sz="1050" dirty="0"/>
              <a:t> bisher und folgend</a:t>
            </a:r>
          </a:p>
          <a:p>
            <a:r>
              <a:rPr lang="de-DE" sz="1050" dirty="0"/>
              <a:t>Rahmen: Häufigkeit Nennung</a:t>
            </a:r>
            <a:endParaRPr lang="en-GB" sz="10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3CC81F-56C7-4F5F-9BB1-CEBE2C489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 r:link="rId4"/>
              </a:ext>
            </a:extLst>
          </a:blip>
          <a:srcRect/>
          <a:stretch>
            <a:fillRect/>
          </a:stretch>
        </p:blipFill>
        <p:spPr>
          <a:xfrm>
            <a:off x="1426073" y="0"/>
            <a:ext cx="8501651" cy="68579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9465CE-C890-4C45-A752-4A98E753B34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1703" y="1552943"/>
            <a:ext cx="2288843" cy="23556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2998E2F-68F5-4989-BB75-E623DDFC7F05}"/>
              </a:ext>
            </a:extLst>
          </p:cNvPr>
          <p:cNvSpPr txBox="1"/>
          <p:nvPr/>
        </p:nvSpPr>
        <p:spPr>
          <a:xfrm>
            <a:off x="9777267" y="4390658"/>
            <a:ext cx="2257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Histogramm: Einschätzungsgrad</a:t>
            </a:r>
            <a:endParaRPr lang="en-GB" sz="105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44D955-A4E9-432D-AB1D-B5AA0D466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7204" y="4644574"/>
            <a:ext cx="2283339" cy="16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816DB-34B7-4C88-9105-447812C2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59028" y="2657496"/>
            <a:ext cx="6226853" cy="1356360"/>
          </a:xfrm>
        </p:spPr>
        <p:txBody>
          <a:bodyPr>
            <a:normAutofit/>
          </a:bodyPr>
          <a:lstStyle/>
          <a:p>
            <a:r>
              <a:rPr lang="de-DE" dirty="0"/>
              <a:t>Status Veränderung</a:t>
            </a:r>
            <a:br>
              <a:rPr lang="de-DE" dirty="0"/>
            </a:br>
            <a:r>
              <a:rPr lang="de-DE" sz="2000" dirty="0"/>
              <a:t>(Differenz </a:t>
            </a:r>
            <a:r>
              <a:rPr lang="de-DE" sz="2000" dirty="0" err="1"/>
              <a:t>gew</a:t>
            </a:r>
            <a:r>
              <a:rPr lang="de-DE" sz="2000" dirty="0"/>
              <a:t>. Einschätzung 5J. </a:t>
            </a:r>
            <a:r>
              <a:rPr lang="de-DE" sz="2000" dirty="0">
                <a:solidFill>
                  <a:srgbClr val="FF0000"/>
                </a:solidFill>
              </a:rPr>
              <a:t>–</a:t>
            </a:r>
            <a:r>
              <a:rPr lang="de-DE" sz="2000" dirty="0"/>
              <a:t> heute)</a:t>
            </a:r>
            <a:endParaRPr lang="en-GB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EE993A-835B-4D7F-A755-2F0F27FECC9F}"/>
              </a:ext>
            </a:extLst>
          </p:cNvPr>
          <p:cNvSpPr txBox="1"/>
          <p:nvPr/>
        </p:nvSpPr>
        <p:spPr>
          <a:xfrm>
            <a:off x="10245824" y="584989"/>
            <a:ext cx="194617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Legende:</a:t>
            </a:r>
          </a:p>
          <a:p>
            <a:r>
              <a:rPr lang="de-DE" sz="1050" dirty="0"/>
              <a:t>Blau – erwartete </a:t>
            </a:r>
            <a:r>
              <a:rPr lang="de-DE" sz="1050" dirty="0" err="1"/>
              <a:t>Dx</a:t>
            </a:r>
            <a:endParaRPr lang="de-DE" sz="1050" dirty="0"/>
          </a:p>
          <a:p>
            <a:r>
              <a:rPr lang="de-DE" sz="1050" dirty="0"/>
              <a:t>Gelb – bisherige </a:t>
            </a:r>
            <a:r>
              <a:rPr lang="de-DE" sz="1050" dirty="0" err="1"/>
              <a:t>Dx</a:t>
            </a:r>
            <a:br>
              <a:rPr lang="de-DE" sz="1050" dirty="0"/>
            </a:br>
            <a:r>
              <a:rPr lang="de-DE" sz="1050" dirty="0"/>
              <a:t>Rot – </a:t>
            </a:r>
            <a:r>
              <a:rPr lang="de-DE" sz="1050" dirty="0" err="1"/>
              <a:t>Dx</a:t>
            </a:r>
            <a:r>
              <a:rPr lang="de-DE" sz="1050" dirty="0"/>
              <a:t> bisher und folgend</a:t>
            </a:r>
          </a:p>
          <a:p>
            <a:r>
              <a:rPr lang="de-DE" sz="1050" dirty="0"/>
              <a:t>Rahmen: Häufigkeit Nennung</a:t>
            </a:r>
            <a:endParaRPr lang="en-GB" sz="10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3CC81F-56C7-4F5F-9BB1-CEBE2C489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 r:link="rId4"/>
              </a:ext>
            </a:extLst>
          </a:blip>
          <a:srcRect/>
          <a:stretch>
            <a:fillRect/>
          </a:stretch>
        </p:blipFill>
        <p:spPr>
          <a:xfrm>
            <a:off x="1426073" y="0"/>
            <a:ext cx="8501651" cy="68579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9465CE-C890-4C45-A752-4A98E753B34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1703" y="1552943"/>
            <a:ext cx="2288843" cy="23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6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0C261-11F4-4732-9C7A-049B0A75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der Landkarten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BD6546-8D85-48B2-A7D0-88684ADB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Selbst bereits digitalisierte Bereiche erfahren eine weitere / kontinuierliche Veränderung</a:t>
            </a:r>
          </a:p>
          <a:p>
            <a:r>
              <a:rPr lang="de-DE" dirty="0" err="1"/>
              <a:t>Un</a:t>
            </a:r>
            <a:r>
              <a:rPr lang="de-DE" dirty="0"/>
              <a:t>-digitalisierte (weiße) Bereiche nehmen ab </a:t>
            </a:r>
            <a:r>
              <a:rPr lang="de-DE" dirty="0">
                <a:sym typeface="Wingdings" panose="05000000000000000000" pitchFamily="2" charset="2"/>
              </a:rPr>
              <a:t>– zukünftig werden mehr Bereiche durch digitale Werkzeuge verändert (40%  60%)</a:t>
            </a:r>
            <a:endParaRPr lang="de-DE" dirty="0"/>
          </a:p>
          <a:p>
            <a:r>
              <a:rPr lang="de-DE" dirty="0"/>
              <a:t>Zukünftig erwartete Digitalisierung scheint intensiver als bislang erlebte </a:t>
            </a:r>
            <a:r>
              <a:rPr lang="de-DE" dirty="0">
                <a:sym typeface="Wingdings" panose="05000000000000000000" pitchFamily="2" charset="2"/>
              </a:rPr>
              <a:t>– </a:t>
            </a:r>
            <a:r>
              <a:rPr lang="de-DE" dirty="0"/>
              <a:t>Startpunkt zukünftig veränderter Bereiche ist aktuell schwach digitalisiert; Differenz zwischen </a:t>
            </a:r>
            <a:r>
              <a:rPr lang="de-DE" dirty="0" err="1"/>
              <a:t>zwischen</a:t>
            </a:r>
            <a:r>
              <a:rPr lang="de-DE" dirty="0"/>
              <a:t> </a:t>
            </a:r>
            <a:r>
              <a:rPr lang="de-DE" dirty="0" err="1"/>
              <a:t>Nachholern</a:t>
            </a:r>
            <a:r>
              <a:rPr lang="de-DE" dirty="0"/>
              <a:t> und Vorreitern wird geringer eingeschätzt</a:t>
            </a:r>
            <a:br>
              <a:rPr lang="de-DE" dirty="0"/>
            </a:br>
            <a:r>
              <a:rPr lang="de-DE" dirty="0"/>
              <a:t>(23,2 </a:t>
            </a:r>
            <a:r>
              <a:rPr lang="de-DE" dirty="0" err="1"/>
              <a:t>Dx</a:t>
            </a:r>
            <a:r>
              <a:rPr lang="de-DE" dirty="0"/>
              <a:t>-Score </a:t>
            </a:r>
            <a:r>
              <a:rPr lang="de-DE" dirty="0">
                <a:sym typeface="Wingdings" panose="05000000000000000000" pitchFamily="2" charset="2"/>
              </a:rPr>
              <a:t> 8,5 </a:t>
            </a:r>
            <a:r>
              <a:rPr lang="de-DE" dirty="0" err="1">
                <a:sym typeface="Wingdings" panose="05000000000000000000" pitchFamily="2" charset="2"/>
              </a:rPr>
              <a:t>Dx</a:t>
            </a:r>
            <a:r>
              <a:rPr lang="de-DE" dirty="0">
                <a:sym typeface="Wingdings" panose="05000000000000000000" pitchFamily="2" charset="2"/>
              </a:rPr>
              <a:t>-Score Punkte)</a:t>
            </a:r>
          </a:p>
          <a:p>
            <a:r>
              <a:rPr lang="de-DE" dirty="0"/>
              <a:t>Abschätzung der Entwicklung erscheint für bereits digitalisierte Bereich solider und systematischer als für zukünftige Bereiche </a:t>
            </a:r>
            <a:br>
              <a:rPr lang="de-DE" dirty="0"/>
            </a:br>
            <a:r>
              <a:rPr lang="de-DE" dirty="0"/>
              <a:t>[Korrelationsanalyse: R² 68% vs. 20% zwischen jetzt und Zustand in 5 Jahren]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24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35189-15CD-4C2F-A5FB-ABEA2EF8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Überblick</a:t>
            </a:r>
            <a:r>
              <a:rPr lang="en-GB" dirty="0"/>
              <a:t> </a:t>
            </a:r>
            <a:r>
              <a:rPr lang="en-GB" dirty="0" err="1"/>
              <a:t>Hochschulen</a:t>
            </a:r>
            <a:r>
              <a:rPr lang="en-GB" dirty="0"/>
              <a:t> in 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B601AC-CCCC-44A9-B1B1-D571D09D5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99" y="1711118"/>
            <a:ext cx="9875519" cy="402336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de-DE" dirty="0"/>
              <a:t>2.9 </a:t>
            </a:r>
            <a:r>
              <a:rPr lang="de-DE" dirty="0" err="1"/>
              <a:t>Mio</a:t>
            </a:r>
            <a:r>
              <a:rPr lang="de-DE" dirty="0"/>
              <a:t> Studierende in 420 Institutionen; ca. 2/3 voll öffentlich finanziert</a:t>
            </a:r>
          </a:p>
          <a:p>
            <a:pPr>
              <a:spcBef>
                <a:spcPts val="800"/>
              </a:spcBef>
            </a:pPr>
            <a:r>
              <a:rPr lang="de-DE" dirty="0"/>
              <a:t>Ca 50% HAWs und 30% Universitäten</a:t>
            </a:r>
          </a:p>
          <a:p>
            <a:pPr>
              <a:spcBef>
                <a:spcPts val="800"/>
              </a:spcBef>
            </a:pPr>
            <a:r>
              <a:rPr lang="de-DE" dirty="0"/>
              <a:t>Viele kleine Institutionen: </a:t>
            </a:r>
            <a:r>
              <a:rPr lang="de-DE" dirty="0">
                <a:solidFill>
                  <a:srgbClr val="C00000"/>
                </a:solidFill>
              </a:rPr>
              <a:t>median</a:t>
            </a:r>
            <a:r>
              <a:rPr lang="de-DE" dirty="0"/>
              <a:t>=2741; </a:t>
            </a:r>
            <a:r>
              <a:rPr lang="de-DE" dirty="0" err="1">
                <a:solidFill>
                  <a:schemeClr val="accent6"/>
                </a:solidFill>
              </a:rPr>
              <a:t>mean</a:t>
            </a:r>
            <a:r>
              <a:rPr lang="de-DE" dirty="0"/>
              <a:t>=7025</a:t>
            </a:r>
          </a:p>
          <a:p>
            <a:pPr>
              <a:spcBef>
                <a:spcPts val="800"/>
              </a:spcBef>
            </a:pPr>
            <a:r>
              <a:rPr lang="de-DE" dirty="0">
                <a:solidFill>
                  <a:schemeClr val="accent3"/>
                </a:solidFill>
              </a:rPr>
              <a:t>43 Größte </a:t>
            </a:r>
            <a:r>
              <a:rPr lang="de-DE" dirty="0"/>
              <a:t>(über 20K Studierende) haben ca. 50% aller Studierenden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5E65D0D-4C1F-4F10-8041-2A0035605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939413"/>
              </p:ext>
            </p:extLst>
          </p:nvPr>
        </p:nvGraphicFramePr>
        <p:xfrm>
          <a:off x="1173482" y="3543420"/>
          <a:ext cx="9875519" cy="296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1FAC572D-7F2E-BF55-E25E-E8F7217218C7}"/>
              </a:ext>
            </a:extLst>
          </p:cNvPr>
          <p:cNvSpPr txBox="1"/>
          <p:nvPr/>
        </p:nvSpPr>
        <p:spPr>
          <a:xfrm>
            <a:off x="1173480" y="6475121"/>
            <a:ext cx="747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eigene Analyse auf Basis vom HRK 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Hochschulkompass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 (Stand Jan 2022)</a:t>
            </a:r>
          </a:p>
        </p:txBody>
      </p:sp>
    </p:spTree>
    <p:extLst>
      <p:ext uri="{BB962C8B-B14F-4D97-AF65-F5344CB8AC3E}">
        <p14:creationId xmlns:p14="http://schemas.microsoft.com/office/powerpoint/2010/main" val="4174212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90359F-49A4-486A-8C3F-FDE4F766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38" y="1533924"/>
            <a:ext cx="10315462" cy="52390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224895-3CE1-4A80-AD0D-F85E49EF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9862"/>
            <a:ext cx="9875520" cy="1356360"/>
          </a:xfrm>
        </p:spPr>
        <p:txBody>
          <a:bodyPr>
            <a:normAutofit/>
          </a:bodyPr>
          <a:lstStyle/>
          <a:p>
            <a:r>
              <a:rPr lang="de-DE" dirty="0"/>
              <a:t>Reifegrad der Digitalisierung</a:t>
            </a:r>
            <a:br>
              <a:rPr lang="de-DE" dirty="0"/>
            </a:br>
            <a:r>
              <a:rPr lang="de-DE" dirty="0"/>
              <a:t>(bereits stark digitalisierte Bereiche)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F8E76E9B-00EB-4E57-9ECF-19E3ED0CE0B6}"/>
              </a:ext>
            </a:extLst>
          </p:cNvPr>
          <p:cNvSpPr txBox="1">
            <a:spLocks/>
          </p:cNvSpPr>
          <p:nvPr/>
        </p:nvSpPr>
        <p:spPr>
          <a:xfrm>
            <a:off x="1143000" y="1562098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Clr>
                <a:schemeClr val="tx2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de-DE" sz="1800" dirty="0"/>
              <a:t>Wählen Sie Aussagen, die auf die aktuelle Umsetzung von Prozessen im Bereich XYZ zutreffen. (n=92)</a:t>
            </a:r>
            <a:endParaRPr lang="en-GB" sz="18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A1C9E02-97F7-40A2-8363-B73CABCA6EB1}"/>
              </a:ext>
            </a:extLst>
          </p:cNvPr>
          <p:cNvGrpSpPr/>
          <p:nvPr/>
        </p:nvGrpSpPr>
        <p:grpSpPr>
          <a:xfrm>
            <a:off x="651093" y="2726481"/>
            <a:ext cx="5265878" cy="2965583"/>
            <a:chOff x="459218" y="2715655"/>
            <a:chExt cx="5265878" cy="2965583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030EB44-692A-41FA-B950-07F09C78D304}"/>
                </a:ext>
              </a:extLst>
            </p:cNvPr>
            <p:cNvSpPr/>
            <p:nvPr/>
          </p:nvSpPr>
          <p:spPr>
            <a:xfrm>
              <a:off x="459218" y="2715655"/>
              <a:ext cx="5265878" cy="319489"/>
            </a:xfrm>
            <a:prstGeom prst="rect">
              <a:avLst/>
            </a:prstGeom>
            <a:solidFill>
              <a:srgbClr val="9D9D9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B7A84E6-61FF-48E2-A6AC-A4EA3E37D59B}"/>
                </a:ext>
              </a:extLst>
            </p:cNvPr>
            <p:cNvSpPr/>
            <p:nvPr/>
          </p:nvSpPr>
          <p:spPr>
            <a:xfrm>
              <a:off x="459218" y="3377179"/>
              <a:ext cx="5265878" cy="319489"/>
            </a:xfrm>
            <a:prstGeom prst="rect">
              <a:avLst/>
            </a:prstGeom>
            <a:solidFill>
              <a:srgbClr val="9D9D9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846D73F-89D7-4142-B954-D4A2E8DAD500}"/>
                </a:ext>
              </a:extLst>
            </p:cNvPr>
            <p:cNvSpPr/>
            <p:nvPr/>
          </p:nvSpPr>
          <p:spPr>
            <a:xfrm>
              <a:off x="459218" y="4038703"/>
              <a:ext cx="5265878" cy="319489"/>
            </a:xfrm>
            <a:prstGeom prst="rect">
              <a:avLst/>
            </a:prstGeom>
            <a:solidFill>
              <a:srgbClr val="9D9D9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795D8DB-A7FB-4657-834F-74AE7F17E1CB}"/>
                </a:ext>
              </a:extLst>
            </p:cNvPr>
            <p:cNvSpPr/>
            <p:nvPr/>
          </p:nvSpPr>
          <p:spPr>
            <a:xfrm>
              <a:off x="459218" y="4700227"/>
              <a:ext cx="5265878" cy="319489"/>
            </a:xfrm>
            <a:prstGeom prst="rect">
              <a:avLst/>
            </a:prstGeom>
            <a:solidFill>
              <a:srgbClr val="9D9D9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DE9DD23-22F3-494A-93D2-9EB3EE59F63C}"/>
                </a:ext>
              </a:extLst>
            </p:cNvPr>
            <p:cNvSpPr/>
            <p:nvPr/>
          </p:nvSpPr>
          <p:spPr>
            <a:xfrm>
              <a:off x="459218" y="5361749"/>
              <a:ext cx="5265878" cy="319489"/>
            </a:xfrm>
            <a:prstGeom prst="rect">
              <a:avLst/>
            </a:prstGeom>
            <a:solidFill>
              <a:srgbClr val="9D9D9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5258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4440FD0-CC74-4C6D-87C2-5EA79B089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45" y="1540454"/>
            <a:ext cx="10300533" cy="523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224895-3CE1-4A80-AD0D-F85E49EF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9395"/>
            <a:ext cx="9875520" cy="1356360"/>
          </a:xfrm>
        </p:spPr>
        <p:txBody>
          <a:bodyPr>
            <a:normAutofit/>
          </a:bodyPr>
          <a:lstStyle/>
          <a:p>
            <a:r>
              <a:rPr lang="de-DE" dirty="0"/>
              <a:t>Reifegrad der Digitalisierung</a:t>
            </a:r>
            <a:br>
              <a:rPr lang="de-DE" dirty="0"/>
            </a:br>
            <a:r>
              <a:rPr lang="de-DE" dirty="0"/>
              <a:t>(Bereiche mit starker Veränderung </a:t>
            </a:r>
            <a:r>
              <a:rPr lang="de-DE" dirty="0">
                <a:sym typeface="Wingdings" panose="05000000000000000000" pitchFamily="2" charset="2"/>
              </a:rPr>
              <a:t> zukünftig</a:t>
            </a:r>
            <a:r>
              <a:rPr lang="de-DE" dirty="0"/>
              <a:t>)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B3959D52-424C-41CF-A97F-127DA00760D5}"/>
              </a:ext>
            </a:extLst>
          </p:cNvPr>
          <p:cNvSpPr txBox="1">
            <a:spLocks/>
          </p:cNvSpPr>
          <p:nvPr/>
        </p:nvSpPr>
        <p:spPr>
          <a:xfrm>
            <a:off x="1143000" y="1562098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Clr>
                <a:schemeClr val="tx2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de-DE" sz="1800" dirty="0"/>
              <a:t>Wählen Sie Aussagen, die auf die aktuelle Umsetzung von Prozessen im Bereich XYZ zutreffen. (n=113)</a:t>
            </a:r>
            <a:endParaRPr lang="en-GB" sz="1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6724A43-3FCB-43A0-AA4E-C3C8DA6DEEC8}"/>
              </a:ext>
            </a:extLst>
          </p:cNvPr>
          <p:cNvGrpSpPr/>
          <p:nvPr/>
        </p:nvGrpSpPr>
        <p:grpSpPr>
          <a:xfrm>
            <a:off x="651093" y="2726481"/>
            <a:ext cx="5265878" cy="2965583"/>
            <a:chOff x="459218" y="2715655"/>
            <a:chExt cx="5265878" cy="2965583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A33472C-7522-45C0-8801-5EF2354F61F4}"/>
                </a:ext>
              </a:extLst>
            </p:cNvPr>
            <p:cNvSpPr/>
            <p:nvPr/>
          </p:nvSpPr>
          <p:spPr>
            <a:xfrm>
              <a:off x="459218" y="2715655"/>
              <a:ext cx="5265878" cy="319489"/>
            </a:xfrm>
            <a:prstGeom prst="rect">
              <a:avLst/>
            </a:prstGeom>
            <a:solidFill>
              <a:srgbClr val="9D9D9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B4E6986-BDFB-4959-B3AA-CFEFEC6975D7}"/>
                </a:ext>
              </a:extLst>
            </p:cNvPr>
            <p:cNvSpPr/>
            <p:nvPr/>
          </p:nvSpPr>
          <p:spPr>
            <a:xfrm>
              <a:off x="459218" y="3377179"/>
              <a:ext cx="5265878" cy="319489"/>
            </a:xfrm>
            <a:prstGeom prst="rect">
              <a:avLst/>
            </a:prstGeom>
            <a:solidFill>
              <a:srgbClr val="9D9D9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C617239-77BD-481B-8E63-C0963A4A48BE}"/>
                </a:ext>
              </a:extLst>
            </p:cNvPr>
            <p:cNvSpPr/>
            <p:nvPr/>
          </p:nvSpPr>
          <p:spPr>
            <a:xfrm>
              <a:off x="459218" y="4038703"/>
              <a:ext cx="5265878" cy="319489"/>
            </a:xfrm>
            <a:prstGeom prst="rect">
              <a:avLst/>
            </a:prstGeom>
            <a:solidFill>
              <a:srgbClr val="9D9D9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88D864F-9F86-4CAD-8577-267ED958D1C2}"/>
                </a:ext>
              </a:extLst>
            </p:cNvPr>
            <p:cNvSpPr/>
            <p:nvPr/>
          </p:nvSpPr>
          <p:spPr>
            <a:xfrm>
              <a:off x="459218" y="4700227"/>
              <a:ext cx="5265878" cy="319489"/>
            </a:xfrm>
            <a:prstGeom prst="rect">
              <a:avLst/>
            </a:prstGeom>
            <a:solidFill>
              <a:srgbClr val="9D9D9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761810B-99EA-415D-BC7A-1C3517AC3725}"/>
                </a:ext>
              </a:extLst>
            </p:cNvPr>
            <p:cNvSpPr/>
            <p:nvPr/>
          </p:nvSpPr>
          <p:spPr>
            <a:xfrm>
              <a:off x="459218" y="5361749"/>
              <a:ext cx="5265878" cy="319489"/>
            </a:xfrm>
            <a:prstGeom prst="rect">
              <a:avLst/>
            </a:prstGeom>
            <a:solidFill>
              <a:srgbClr val="9D9D9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25869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E29C8-E6ED-4A9E-9092-A7FC0786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Reifegrade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F1C807-F645-4C95-86E3-F1A1B2D9D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Beurteilungen Reifegrade sind zwischen bisherigen und zukünftigen Digitalisierungsbereichen qualitativ sehr ähnlich</a:t>
            </a:r>
          </a:p>
          <a:p>
            <a:r>
              <a:rPr lang="de-DE" dirty="0"/>
              <a:t>aktuelle Einschätzung (in Anlehnung an HIS Reifegrade 1-4):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bereits digitalisierte Bereiche: 77% bieten Hilfe (R2), 52% online Formulare (R3), 26% R4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zukünftig digitalisierte Bereiche: 41% bieten Hilfe (R2), 26% online Formulare (R3), 5% R4</a:t>
            </a:r>
          </a:p>
          <a:p>
            <a:r>
              <a:rPr lang="de-DE" dirty="0"/>
              <a:t>primäres Ziel ist die Beseitigung der Medienbrüche (R4)</a:t>
            </a:r>
          </a:p>
          <a:p>
            <a:r>
              <a:rPr lang="de-DE" dirty="0"/>
              <a:t>Kernaufgaben sind die Herstellung der Datenpersistenz, Absicherung der Datenqualität und die Nutzung von Schnittstellen</a:t>
            </a:r>
          </a:p>
          <a:p>
            <a:r>
              <a:rPr lang="de-DE" dirty="0"/>
              <a:t>parallel Bearbeitung und automatische Prüfungen werden von 1/6 der TN skeptisch gesehen</a:t>
            </a:r>
          </a:p>
          <a:p>
            <a:r>
              <a:rPr lang="de-DE" dirty="0"/>
              <a:t>Papier (R1) soll in 5 Jahren nicht mehr erforderlich sein bei…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75% der heute bereits digitalisierten Bereichen (70 von 92)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53% der zukünftig zu digitalisierenden Bereiche (61 von 113)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528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DBBA91-80E2-BA02-686D-879E84DCA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2" y="1843928"/>
            <a:ext cx="11048400" cy="49645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391E5D-FC98-484B-8DBC-CDC519A6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103"/>
            <a:ext cx="9875520" cy="1356360"/>
          </a:xfrm>
        </p:spPr>
        <p:txBody>
          <a:bodyPr/>
          <a:lstStyle/>
          <a:p>
            <a:r>
              <a:rPr lang="en-GB" dirty="0"/>
              <a:t>Basis der </a:t>
            </a:r>
            <a:r>
              <a:rPr lang="en-GB" dirty="0" err="1"/>
              <a:t>Digitalisierung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FEA7ABB-D52F-4323-A263-45CAD03C6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41370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 sz="1800" dirty="0"/>
              <a:t>Welche übergreifenden Technologien sind bei Ihnen für die Umsetzung von digitalen Prozessen relevant? (n=64)</a:t>
            </a:r>
            <a:endParaRPr lang="en-GB" sz="1800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89FE001-18D7-46CC-BF85-B3326AA9FDCF}"/>
              </a:ext>
            </a:extLst>
          </p:cNvPr>
          <p:cNvCxnSpPr/>
          <p:nvPr/>
        </p:nvCxnSpPr>
        <p:spPr>
          <a:xfrm flipH="1">
            <a:off x="11015871" y="5327032"/>
            <a:ext cx="4773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15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54068-92F8-4DEB-9CB0-E41F6723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3952"/>
            <a:ext cx="9875520" cy="1356360"/>
          </a:xfrm>
        </p:spPr>
        <p:txBody>
          <a:bodyPr/>
          <a:lstStyle/>
          <a:p>
            <a:r>
              <a:rPr lang="de-DE" dirty="0"/>
              <a:t>Relevanz von Maßnahmen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6E06CB-8486-4623-93AC-25A12469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887" y="1170860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de-DE" dirty="0"/>
              <a:t>Bitte bewerten Sie die Relevanz der folgenden Faktoren für den Wandel vom heutigen zum zukünftigen Realisierungsstand. (</a:t>
            </a:r>
            <a:r>
              <a:rPr lang="de-DE" dirty="0" err="1"/>
              <a:t>priority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mit n=85)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B99B6B-6DE7-4786-9EFD-2A127BC59671}"/>
              </a:ext>
            </a:extLst>
          </p:cNvPr>
          <p:cNvSpPr txBox="1"/>
          <p:nvPr/>
        </p:nvSpPr>
        <p:spPr>
          <a:xfrm>
            <a:off x="5392233" y="1977656"/>
            <a:ext cx="153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wichtig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DBFE56-AE8E-474C-9495-E9423E7EC1A1}"/>
              </a:ext>
            </a:extLst>
          </p:cNvPr>
          <p:cNvSpPr txBox="1"/>
          <p:nvPr/>
        </p:nvSpPr>
        <p:spPr>
          <a:xfrm>
            <a:off x="9760688" y="2006378"/>
            <a:ext cx="188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weniger wichtig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F1ABAB-B18D-F134-E7AA-F008F4428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13" y="2375710"/>
            <a:ext cx="9720000" cy="43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8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009CD-414B-4E27-9A12-D514C893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Methoden &amp; Technik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3712F-BFFC-4339-96C9-9FD45924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Umsetzung von DMS ist aktuell wichtigste Aktivität (geringer Umsetzungstand bei größtem Umsetzungsdruck)</a:t>
            </a:r>
          </a:p>
          <a:p>
            <a:r>
              <a:rPr lang="de-DE" dirty="0"/>
              <a:t>Enterprise Architektur und Integrationsplattformen haben größten langfristigen Bedarf zum Einsatz</a:t>
            </a:r>
          </a:p>
          <a:p>
            <a:r>
              <a:rPr lang="de-DE" dirty="0"/>
              <a:t>Als wichtigste Maßnahmen werden eingeschätzt:</a:t>
            </a:r>
          </a:p>
          <a:p>
            <a:pPr lvl="1"/>
            <a:r>
              <a:rPr lang="de-DE" dirty="0"/>
              <a:t>Kultur und Verständnis für Qualität, Veränderung und Vernetzung</a:t>
            </a:r>
          </a:p>
          <a:p>
            <a:pPr lvl="1"/>
            <a:r>
              <a:rPr lang="de-DE" dirty="0"/>
              <a:t>fachliche Kompetenzen zur Neugestaltung von Prozessen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024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2E77C57-7C1C-87EA-E0DB-35F78816B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20" y="2040087"/>
            <a:ext cx="9963996" cy="42991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526F31-4372-46DD-AA0F-E1A32197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61" y="141146"/>
            <a:ext cx="10389198" cy="1356360"/>
          </a:xfrm>
        </p:spPr>
        <p:txBody>
          <a:bodyPr/>
          <a:lstStyle/>
          <a:p>
            <a:r>
              <a:rPr lang="de-DE" dirty="0"/>
              <a:t>Gelingensbedingungen für Kooperation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4F1D-AAEF-4F67-8115-8CE90296C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56550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de-DE" dirty="0"/>
              <a:t>Einschätzung der Notwendigkeit als Voraussetzung für Kooperation (n=68)</a:t>
            </a:r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2C7C65-4241-403B-8239-981364FC4FAB}"/>
              </a:ext>
            </a:extLst>
          </p:cNvPr>
          <p:cNvSpPr txBox="1"/>
          <p:nvPr/>
        </p:nvSpPr>
        <p:spPr>
          <a:xfrm>
            <a:off x="9179301" y="6230037"/>
            <a:ext cx="2633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wichtig</a:t>
            </a:r>
            <a:r>
              <a:rPr lang="en-GB" dirty="0"/>
              <a:t> und </a:t>
            </a:r>
            <a:r>
              <a:rPr lang="en-GB" dirty="0" err="1"/>
              <a:t>notwendig</a:t>
            </a:r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081770-4884-4BE6-AA17-EEB744D518A0}"/>
              </a:ext>
            </a:extLst>
          </p:cNvPr>
          <p:cNvSpPr txBox="1"/>
          <p:nvPr/>
        </p:nvSpPr>
        <p:spPr>
          <a:xfrm>
            <a:off x="4007223" y="6230037"/>
            <a:ext cx="3045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wichtig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essentiell</a:t>
            </a:r>
            <a:endParaRPr lang="en-GB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9E1FD21-2A9C-410B-9E2C-33807DB014E3}"/>
              </a:ext>
            </a:extLst>
          </p:cNvPr>
          <p:cNvSpPr/>
          <p:nvPr/>
        </p:nvSpPr>
        <p:spPr>
          <a:xfrm>
            <a:off x="1615674" y="3355042"/>
            <a:ext cx="1030422" cy="22187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50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26F31-4372-46DD-AA0F-E1A32197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61" y="141146"/>
            <a:ext cx="10389198" cy="1356360"/>
          </a:xfrm>
        </p:spPr>
        <p:txBody>
          <a:bodyPr/>
          <a:lstStyle/>
          <a:p>
            <a:r>
              <a:rPr lang="de-DE" dirty="0"/>
              <a:t>Professionalität der Kooperation</a:t>
            </a:r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2C7C65-4241-403B-8239-981364FC4FAB}"/>
              </a:ext>
            </a:extLst>
          </p:cNvPr>
          <p:cNvSpPr txBox="1"/>
          <p:nvPr/>
        </p:nvSpPr>
        <p:spPr>
          <a:xfrm>
            <a:off x="9958387" y="6346647"/>
            <a:ext cx="2633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großer</a:t>
            </a:r>
            <a:r>
              <a:rPr lang="en-GB" dirty="0"/>
              <a:t> </a:t>
            </a:r>
            <a:r>
              <a:rPr lang="en-GB" dirty="0" err="1"/>
              <a:t>Beitrag</a:t>
            </a:r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081770-4884-4BE6-AA17-EEB744D518A0}"/>
              </a:ext>
            </a:extLst>
          </p:cNvPr>
          <p:cNvSpPr txBox="1"/>
          <p:nvPr/>
        </p:nvSpPr>
        <p:spPr>
          <a:xfrm>
            <a:off x="4590173" y="6346647"/>
            <a:ext cx="1889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kleiner</a:t>
            </a:r>
            <a:r>
              <a:rPr lang="en-GB" dirty="0"/>
              <a:t> </a:t>
            </a:r>
            <a:r>
              <a:rPr lang="en-GB" dirty="0" err="1"/>
              <a:t>Beitrag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594C56-0E45-4001-B3F6-3C80CBBA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3" t="1046" r="1161" b="1046"/>
          <a:stretch/>
        </p:blipFill>
        <p:spPr>
          <a:xfrm>
            <a:off x="1250575" y="2057408"/>
            <a:ext cx="9601201" cy="42291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84F1D-AAEF-4F67-8115-8CE90296C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29662"/>
            <a:ext cx="10322169" cy="4038600"/>
          </a:xfrm>
        </p:spPr>
        <p:txBody>
          <a:bodyPr/>
          <a:lstStyle/>
          <a:p>
            <a:pPr marL="45720" indent="0">
              <a:buNone/>
            </a:pPr>
            <a:r>
              <a:rPr lang="de-DE" dirty="0"/>
              <a:t>Einschätzung vom Beitrag der Rahmenwerke am Erfolg von Kooperation (n=25)</a:t>
            </a:r>
            <a:endParaRPr lang="en-GB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C76E51C-A5F4-443F-94DD-94AB8FCBAE08}"/>
              </a:ext>
            </a:extLst>
          </p:cNvPr>
          <p:cNvCxnSpPr/>
          <p:nvPr/>
        </p:nvCxnSpPr>
        <p:spPr>
          <a:xfrm flipH="1">
            <a:off x="8729871" y="5179115"/>
            <a:ext cx="4773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7C8E0E5-7B5D-4337-812E-C9D2E89CDE79}"/>
              </a:ext>
            </a:extLst>
          </p:cNvPr>
          <p:cNvCxnSpPr/>
          <p:nvPr/>
        </p:nvCxnSpPr>
        <p:spPr>
          <a:xfrm flipH="1">
            <a:off x="8729871" y="5634074"/>
            <a:ext cx="4773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41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133B1D6-4CF9-4B5D-8C40-374B5B9F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0690"/>
            <a:ext cx="9875520" cy="531979"/>
          </a:xfrm>
        </p:spPr>
        <p:txBody>
          <a:bodyPr>
            <a:normAutofit/>
          </a:bodyPr>
          <a:lstStyle/>
          <a:p>
            <a:r>
              <a:rPr lang="de-DE" dirty="0"/>
              <a:t>Themen der Kooperation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2A5A7A8-CCA3-4D2E-9DA9-5EA46E1A5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57" y="590806"/>
            <a:ext cx="11440886" cy="61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5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816DB-34B7-4C88-9105-447812C2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07927" y="2684144"/>
            <a:ext cx="6724652" cy="1356360"/>
          </a:xfrm>
        </p:spPr>
        <p:txBody>
          <a:bodyPr>
            <a:normAutofit/>
          </a:bodyPr>
          <a:lstStyle/>
          <a:p>
            <a:r>
              <a:rPr lang="de-DE" dirty="0"/>
              <a:t>Gebiete für Kooperation</a:t>
            </a:r>
            <a:br>
              <a:rPr lang="de-DE" dirty="0"/>
            </a:br>
            <a:r>
              <a:rPr lang="de-DE" sz="1800" dirty="0"/>
              <a:t>(L0/1: Vorbild / Potential – L2: Angebot / Nachfrage)</a:t>
            </a:r>
            <a:br>
              <a:rPr lang="de-DE" sz="2000" dirty="0"/>
            </a:br>
            <a:endParaRPr lang="en-GB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EE993A-835B-4D7F-A755-2F0F27FECC9F}"/>
              </a:ext>
            </a:extLst>
          </p:cNvPr>
          <p:cNvSpPr txBox="1"/>
          <p:nvPr/>
        </p:nvSpPr>
        <p:spPr>
          <a:xfrm>
            <a:off x="9761703" y="134611"/>
            <a:ext cx="243029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Legende L0/1:</a:t>
            </a:r>
          </a:p>
          <a:p>
            <a:r>
              <a:rPr lang="de-DE" sz="1050" dirty="0"/>
              <a:t>Gelb – Angebot</a:t>
            </a:r>
            <a:br>
              <a:rPr lang="de-DE" sz="1050" dirty="0"/>
            </a:br>
            <a:r>
              <a:rPr lang="de-DE" sz="1050" dirty="0"/>
              <a:t>Blau – Nachfrage</a:t>
            </a:r>
          </a:p>
          <a:p>
            <a:r>
              <a:rPr lang="de-DE" sz="1050" dirty="0"/>
              <a:t>Rot – Angebot &amp; Nachfrage</a:t>
            </a:r>
            <a:br>
              <a:rPr lang="de-DE" sz="1050" dirty="0"/>
            </a:br>
            <a:r>
              <a:rPr lang="de-DE" sz="1050" dirty="0"/>
              <a:t>Rahmen: Partnerschaftswille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3CC81F-56C7-4F5F-9BB1-CEBE2C489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 r:link="rId4"/>
              </a:ext>
            </a:extLst>
          </a:blip>
          <a:srcRect/>
          <a:stretch>
            <a:fillRect/>
          </a:stretch>
        </p:blipFill>
        <p:spPr>
          <a:xfrm>
            <a:off x="1426073" y="0"/>
            <a:ext cx="8501651" cy="68579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9465CE-C890-4C45-A752-4A98E753B34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1703" y="972909"/>
            <a:ext cx="2288843" cy="23556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EC11BF4-BEF4-4375-B10E-D02812889BE6}"/>
              </a:ext>
            </a:extLst>
          </p:cNvPr>
          <p:cNvSpPr txBox="1"/>
          <p:nvPr/>
        </p:nvSpPr>
        <p:spPr>
          <a:xfrm>
            <a:off x="9833157" y="3542004"/>
            <a:ext cx="243029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Legende L2:</a:t>
            </a:r>
          </a:p>
          <a:p>
            <a:r>
              <a:rPr lang="de-DE" sz="1050" dirty="0"/>
              <a:t>Gelb – Vorbildliche Lösung</a:t>
            </a:r>
            <a:br>
              <a:rPr lang="de-DE" sz="1050" dirty="0"/>
            </a:br>
            <a:r>
              <a:rPr lang="de-DE" sz="1050" dirty="0"/>
              <a:t>Blau – Potential der Kooperation</a:t>
            </a:r>
          </a:p>
          <a:p>
            <a:r>
              <a:rPr lang="de-DE" sz="1050" dirty="0"/>
              <a:t>Rot –Vorbildlich &amp; Potential</a:t>
            </a:r>
            <a:br>
              <a:rPr lang="de-DE" sz="1050" dirty="0"/>
            </a:br>
            <a:r>
              <a:rPr lang="de-DE" sz="1050" dirty="0"/>
              <a:t>Rahmen: Anzahl Nennungen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B7CEF70-112C-46D8-8228-2CB2E5AAA998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3157" y="4380302"/>
            <a:ext cx="2288843" cy="23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7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1D698-7D06-4015-B88F-DC6EB32A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Literatur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Digitalisierung</a:t>
            </a:r>
            <a:r>
              <a:rPr lang="en-GB" dirty="0"/>
              <a:t> (Dx) @ 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4BA59D-4CB5-43E0-9935-B4EBCCE54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99" y="2057399"/>
            <a:ext cx="10013463" cy="4023360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Qualitativ</a:t>
            </a:r>
            <a:r>
              <a:rPr lang="de-DE" dirty="0"/>
              <a:t> (Fall-Studien) – Vergleich von jeweils weniger als 10 Beispielen</a:t>
            </a:r>
          </a:p>
          <a:p>
            <a:r>
              <a:rPr lang="de-DE" dirty="0">
                <a:solidFill>
                  <a:schemeClr val="accent6"/>
                </a:solidFill>
              </a:rPr>
              <a:t>Quantitativ</a:t>
            </a:r>
            <a:r>
              <a:rPr lang="de-DE" dirty="0"/>
              <a:t> (breiter Fokus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Statistiken, repräsentativ, valide)</a:t>
            </a:r>
          </a:p>
          <a:p>
            <a:pPr lvl="1"/>
            <a:r>
              <a:rPr lang="de-DE" dirty="0">
                <a:hlinkClick r:id="rId2"/>
              </a:rPr>
              <a:t>CIO &amp; Governance Surveys</a:t>
            </a:r>
            <a:r>
              <a:rPr lang="de-DE" dirty="0"/>
              <a:t> – 2013 (ZKI &amp; </a:t>
            </a:r>
            <a:r>
              <a:rPr lang="de-DE" dirty="0" err="1"/>
              <a:t>vdH</a:t>
            </a:r>
            <a:r>
              <a:rPr lang="de-DE" dirty="0"/>
              <a:t>-IT) 2014-2018 (</a:t>
            </a:r>
            <a:r>
              <a:rPr lang="de-DE" dirty="0" err="1"/>
              <a:t>vdH</a:t>
            </a:r>
            <a:r>
              <a:rPr lang="de-DE" dirty="0"/>
              <a:t>-IT &amp; </a:t>
            </a:r>
            <a:r>
              <a:rPr lang="de-DE" dirty="0" err="1"/>
              <a:t>ifib</a:t>
            </a:r>
            <a:r>
              <a:rPr lang="de-DE" dirty="0"/>
              <a:t>)</a:t>
            </a:r>
          </a:p>
          <a:p>
            <a:pPr lvl="1"/>
            <a:r>
              <a:rPr lang="de-DE" dirty="0">
                <a:hlinkClick r:id="rId3"/>
              </a:rPr>
              <a:t>TOP </a:t>
            </a:r>
            <a:r>
              <a:rPr lang="de-DE" dirty="0" err="1">
                <a:hlinkClick r:id="rId3"/>
              </a:rPr>
              <a:t>concerns</a:t>
            </a:r>
            <a:r>
              <a:rPr lang="de-DE" dirty="0"/>
              <a:t> in IT – jedes Jahr (ZKI)</a:t>
            </a:r>
          </a:p>
          <a:p>
            <a:pPr lvl="1"/>
            <a:r>
              <a:rPr lang="de-DE" dirty="0">
                <a:hlinkClick r:id="rId4"/>
              </a:rPr>
              <a:t>Digitalisierung an Deutschen Universitäten</a:t>
            </a:r>
            <a:r>
              <a:rPr lang="de-DE" dirty="0"/>
              <a:t> – Sep 2018 (Universität des Saarlands)</a:t>
            </a:r>
          </a:p>
          <a:p>
            <a:pPr lvl="1"/>
            <a:r>
              <a:rPr lang="de-DE" dirty="0"/>
              <a:t>Strategie an Deutschen Hochschulen – Sep-Dez 2018 (</a:t>
            </a:r>
            <a:r>
              <a:rPr lang="de-DE" dirty="0">
                <a:hlinkClick r:id="rId5"/>
              </a:rPr>
              <a:t>Projekt JOIN der TUHH</a:t>
            </a:r>
            <a:r>
              <a:rPr lang="de-DE" dirty="0"/>
              <a:t>)</a:t>
            </a:r>
          </a:p>
          <a:p>
            <a:pPr lvl="1"/>
            <a:r>
              <a:rPr lang="de-DE" dirty="0">
                <a:hlinkClick r:id="rId6"/>
              </a:rPr>
              <a:t>Digitalisierung &amp; Innovation in HE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– Feb 2019 </a:t>
            </a:r>
            <a:r>
              <a:rPr lang="de-DE" dirty="0"/>
              <a:t>(</a:t>
            </a:r>
            <a:r>
              <a:rPr lang="de-DE" dirty="0">
                <a:hlinkClick r:id="rId7"/>
              </a:rPr>
              <a:t>EFI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HIS-HE)</a:t>
            </a:r>
          </a:p>
          <a:p>
            <a:pPr lvl="1"/>
            <a:r>
              <a:rPr lang="de-DE" dirty="0"/>
              <a:t>Digitalisierung und Campus-Management</a:t>
            </a:r>
            <a:r>
              <a:rPr lang="de-DE" dirty="0">
                <a:sym typeface="Wingdings" panose="05000000000000000000" pitchFamily="2" charset="2"/>
              </a:rPr>
              <a:t> – Sep 2019 (HRK Umfrage)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7737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2BF4E-FD94-4535-A667-370738D4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0895"/>
            <a:ext cx="9875520" cy="1356360"/>
          </a:xfrm>
        </p:spPr>
        <p:txBody>
          <a:bodyPr/>
          <a:lstStyle/>
          <a:p>
            <a:r>
              <a:rPr lang="de-DE" dirty="0" err="1"/>
              <a:t>Matching</a:t>
            </a:r>
            <a:r>
              <a:rPr lang="de-DE" dirty="0"/>
              <a:t> von Angebot und Nachfrage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AD8A8-C9ED-485A-BF43-183CB4F4F4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21 Themen aus L2 des BCM wurden nach Potential und Vorbildcharakter bewertet</a:t>
            </a:r>
          </a:p>
          <a:p>
            <a:r>
              <a:rPr lang="de-DE" sz="2000" dirty="0"/>
              <a:t>Darstellung der Bewertungen für anbietende und suchende Hochschulen der dazugehörigen L1 Bereiche des BCM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C947725-DCDC-4717-9B0B-7534BBFFC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0329" y="1282320"/>
            <a:ext cx="5745002" cy="531867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328A22B-C34C-4853-9516-F5A74EDC5710}"/>
              </a:ext>
            </a:extLst>
          </p:cNvPr>
          <p:cNvSpPr/>
          <p:nvPr/>
        </p:nvSpPr>
        <p:spPr>
          <a:xfrm rot="544683">
            <a:off x="8224560" y="1874192"/>
            <a:ext cx="3752024" cy="1550845"/>
          </a:xfrm>
          <a:prstGeom prst="ellipse">
            <a:avLst/>
          </a:prstGeom>
          <a:solidFill>
            <a:srgbClr val="549E3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3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2BF4E-FD94-4535-A667-370738D47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0895"/>
            <a:ext cx="9875520" cy="1356360"/>
          </a:xfrm>
        </p:spPr>
        <p:txBody>
          <a:bodyPr/>
          <a:lstStyle/>
          <a:p>
            <a:r>
              <a:rPr lang="de-DE" dirty="0" err="1"/>
              <a:t>Matching</a:t>
            </a:r>
            <a:r>
              <a:rPr lang="de-DE" dirty="0"/>
              <a:t> von Suche nach Partnerschaft </a:t>
            </a:r>
            <a:br>
              <a:rPr lang="de-DE" dirty="0"/>
            </a:br>
            <a:r>
              <a:rPr lang="de-DE" dirty="0"/>
              <a:t>zur gemeinsamen 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AD8A8-C9ED-485A-BF43-183CB4F4F4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19 Themen aus L2 des BCM wurden nach Potential und Vorbildcharakter bewertet</a:t>
            </a:r>
          </a:p>
          <a:p>
            <a:r>
              <a:rPr lang="de-DE" sz="2000" dirty="0"/>
              <a:t>Darstellung der Bewertungen für Hochschulen, die sich in einer Partnerschaft gemeinsam entwickeln wollen würden</a:t>
            </a:r>
            <a:br>
              <a:rPr lang="de-DE" sz="2000" dirty="0"/>
            </a:br>
            <a:r>
              <a:rPr lang="de-DE" sz="2000" dirty="0"/>
              <a:t>(Bezug L1 Bereiche des BCM)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C947725-DCDC-4717-9B0B-7534BBFFC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09710" y="1282320"/>
            <a:ext cx="5746241" cy="531867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D4D488E-D992-4C12-9B86-E4EA7F6305D5}"/>
              </a:ext>
            </a:extLst>
          </p:cNvPr>
          <p:cNvSpPr/>
          <p:nvPr/>
        </p:nvSpPr>
        <p:spPr>
          <a:xfrm rot="197166">
            <a:off x="8173209" y="1088591"/>
            <a:ext cx="3331659" cy="1451154"/>
          </a:xfrm>
          <a:prstGeom prst="ellipse">
            <a:avLst/>
          </a:prstGeom>
          <a:solidFill>
            <a:srgbClr val="549E3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5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02A0A-837D-4642-9636-4DFBACB2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zur Kooperation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8F92E-662E-445A-A2C3-895929C3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Kooperation ist in fast allen Bereichen möglich und wird benötigt</a:t>
            </a:r>
          </a:p>
          <a:p>
            <a:r>
              <a:rPr lang="de-DE" dirty="0"/>
              <a:t>Wichtigste Gelingensbedingung ist Unterstützung der Leitung</a:t>
            </a:r>
          </a:p>
          <a:p>
            <a:r>
              <a:rPr lang="de-DE" dirty="0"/>
              <a:t>Notwendigkeit zur dauerhaften Finanzierung weit vor der Anschubfinanzierung</a:t>
            </a:r>
          </a:p>
          <a:p>
            <a:r>
              <a:rPr lang="de-DE" dirty="0"/>
              <a:t>Professionalität kommt primär durch Projekt-Management zum Ausdruck</a:t>
            </a:r>
          </a:p>
          <a:p>
            <a:r>
              <a:rPr lang="de-DE" dirty="0"/>
              <a:t>Wert von Architektur und agile Methoden sind unterbewertet</a:t>
            </a:r>
          </a:p>
          <a:p>
            <a:r>
              <a:rPr lang="de-DE" dirty="0"/>
              <a:t>Einordnung der „erfolgsversprechenden Kooperationsthemen“ ist komplex</a:t>
            </a:r>
          </a:p>
          <a:p>
            <a:r>
              <a:rPr lang="de-DE" dirty="0" err="1"/>
              <a:t>Matching</a:t>
            </a:r>
            <a:r>
              <a:rPr lang="de-DE" dirty="0"/>
              <a:t> hängt vom Modus der Zusammenarbeit ab: </a:t>
            </a:r>
          </a:p>
          <a:p>
            <a:pPr lvl="1"/>
            <a:r>
              <a:rPr lang="de-DE" dirty="0"/>
              <a:t>Geben &amp; Nehmen vs. Partnerschaft zur gemeinsamen Entwicklung</a:t>
            </a:r>
          </a:p>
        </p:txBody>
      </p:sp>
    </p:spTree>
    <p:extLst>
      <p:ext uri="{BB962C8B-B14F-4D97-AF65-F5344CB8AC3E}">
        <p14:creationId xmlns:p14="http://schemas.microsoft.com/office/powerpoint/2010/main" val="1328933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21FC7AE0-061C-436D-92BA-89310C8A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764" y="3263826"/>
            <a:ext cx="5997547" cy="35425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7358AE-7C2E-4D58-8DF7-1CF62A54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 der Digitalisierung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C805BE-CBFC-4A02-9EB8-07C38F0DF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105 HS haben die Kosten der Digitalisierung geschätzt (-3 Jahre, +3 Jahre)</a:t>
            </a:r>
            <a:br>
              <a:rPr lang="de-DE" dirty="0"/>
            </a:br>
            <a:r>
              <a:rPr lang="de-DE" dirty="0"/>
              <a:t>Ausschluss von zwei HS-Angaben, da stat. Ausreißer (Abweichung &gt;2 SD) </a:t>
            </a:r>
          </a:p>
          <a:p>
            <a:r>
              <a:rPr lang="de-DE" dirty="0"/>
              <a:t>Schätzung der bisherigen </a:t>
            </a:r>
            <a:r>
              <a:rPr lang="de-DE" dirty="0" err="1"/>
              <a:t>Dx</a:t>
            </a:r>
            <a:r>
              <a:rPr lang="de-DE" dirty="0"/>
              <a:t>-Kosten ist stark korreliert (R²) mit: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0,81 (zukünftigen </a:t>
            </a:r>
            <a:r>
              <a:rPr lang="de-DE" dirty="0" err="1"/>
              <a:t>Dx</a:t>
            </a:r>
            <a:r>
              <a:rPr lang="de-DE" dirty="0"/>
              <a:t>-Kosten)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0,34 (MA-Zahl)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0,36 (Drittmittel)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0,32 (IT-Gesamtkosten)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0,31 (Anzahl Studierende)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0,41 (Global </a:t>
            </a:r>
            <a:r>
              <a:rPr lang="de-DE" dirty="0" err="1"/>
              <a:t>Complexity</a:t>
            </a:r>
            <a:r>
              <a:rPr lang="de-DE" dirty="0"/>
              <a:t> Index)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Nutzung GCI hilft (R² besser als </a:t>
            </a:r>
            <a:br>
              <a:rPr lang="de-DE" dirty="0"/>
            </a:br>
            <a:r>
              <a:rPr lang="de-DE" dirty="0"/>
              <a:t>Einzelkomponenten), aber lineares </a:t>
            </a:r>
            <a:br>
              <a:rPr lang="de-DE" dirty="0"/>
            </a:br>
            <a:r>
              <a:rPr lang="de-DE" dirty="0"/>
              <a:t>Modell ist gut genug</a:t>
            </a:r>
          </a:p>
        </p:txBody>
      </p:sp>
    </p:spTree>
    <p:extLst>
      <p:ext uri="{BB962C8B-B14F-4D97-AF65-F5344CB8AC3E}">
        <p14:creationId xmlns:p14="http://schemas.microsoft.com/office/powerpoint/2010/main" val="1556942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3A41E-C304-44BA-97D2-DBEB8A93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 der Digitalisierung</a:t>
            </a:r>
            <a:br>
              <a:rPr lang="de-DE" dirty="0"/>
            </a:br>
            <a:r>
              <a:rPr lang="de-DE" dirty="0">
                <a:solidFill>
                  <a:srgbClr val="4472C4"/>
                </a:solidFill>
              </a:rPr>
              <a:t>vergangene</a:t>
            </a:r>
            <a:r>
              <a:rPr lang="de-DE" dirty="0"/>
              <a:t> 3 Jahre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54005E-328B-4FE5-BFAD-64F7033B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74270"/>
            <a:ext cx="5316329" cy="4038600"/>
          </a:xfrm>
        </p:spPr>
        <p:txBody>
          <a:bodyPr/>
          <a:lstStyle/>
          <a:p>
            <a:pPr marL="45720" indent="0">
              <a:buNone/>
            </a:pPr>
            <a:r>
              <a:rPr lang="de-DE" dirty="0"/>
              <a:t>Abschätzung der jährlichen </a:t>
            </a:r>
            <a:r>
              <a:rPr lang="de-DE" dirty="0" err="1"/>
              <a:t>Dx</a:t>
            </a:r>
            <a:r>
              <a:rPr lang="de-DE" dirty="0"/>
              <a:t>-Kosten liegt in einem linearen Modell bei grob:</a:t>
            </a:r>
          </a:p>
          <a:p>
            <a:pPr marL="45720" indent="0">
              <a:buNone/>
            </a:pPr>
            <a:r>
              <a:rPr lang="de-DE" dirty="0"/>
              <a:t>Kosten = 0,51 </a:t>
            </a:r>
            <a:r>
              <a:rPr lang="de-DE" dirty="0" err="1"/>
              <a:t>Mio</a:t>
            </a:r>
            <a:r>
              <a:rPr lang="de-DE" dirty="0"/>
              <a:t> / HS + 32 EUR / </a:t>
            </a:r>
            <a:r>
              <a:rPr lang="de-DE" dirty="0" err="1"/>
              <a:t>Stud</a:t>
            </a:r>
            <a:endParaRPr lang="de-DE" dirty="0"/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r>
              <a:rPr lang="de-DE" dirty="0"/>
              <a:t>Ermittlung über 100 Zufallsselektionen von 10-100 Datensätzen ist robust.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B6A19A-AF6C-4E98-8CF9-E63EB8BC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791" y="0"/>
            <a:ext cx="5859209" cy="34289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91DA9F-3BD4-4131-89F3-17AE33A8C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91" y="3429000"/>
            <a:ext cx="585920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89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3A41E-C304-44BA-97D2-DBEB8A93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 der Digitalisierung</a:t>
            </a:r>
            <a:br>
              <a:rPr lang="de-DE" dirty="0"/>
            </a:br>
            <a:r>
              <a:rPr lang="de-DE" dirty="0">
                <a:solidFill>
                  <a:srgbClr val="EE7E32"/>
                </a:solidFill>
              </a:rPr>
              <a:t>kommende</a:t>
            </a:r>
            <a:r>
              <a:rPr lang="de-DE" dirty="0"/>
              <a:t> 3 Jahre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54005E-328B-4FE5-BFAD-64F7033B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74270"/>
            <a:ext cx="5316329" cy="4038600"/>
          </a:xfrm>
        </p:spPr>
        <p:txBody>
          <a:bodyPr/>
          <a:lstStyle/>
          <a:p>
            <a:pPr marL="45720" indent="0">
              <a:buNone/>
            </a:pPr>
            <a:r>
              <a:rPr lang="de-DE" dirty="0"/>
              <a:t>Abschätzung der jährlichen </a:t>
            </a:r>
            <a:r>
              <a:rPr lang="de-DE" dirty="0" err="1"/>
              <a:t>Dx</a:t>
            </a:r>
            <a:r>
              <a:rPr lang="de-DE" dirty="0"/>
              <a:t>-Kosten liegt in einem linearen Modell bei grob:</a:t>
            </a:r>
          </a:p>
          <a:p>
            <a:pPr marL="45720" indent="0">
              <a:buNone/>
            </a:pPr>
            <a:r>
              <a:rPr lang="de-DE" dirty="0"/>
              <a:t>Kosten = 0,74 </a:t>
            </a:r>
            <a:r>
              <a:rPr lang="de-DE" dirty="0" err="1"/>
              <a:t>Mio</a:t>
            </a:r>
            <a:r>
              <a:rPr lang="de-DE" dirty="0"/>
              <a:t> / HS + 52 EUR / </a:t>
            </a:r>
            <a:r>
              <a:rPr lang="de-DE" dirty="0" err="1"/>
              <a:t>Stud</a:t>
            </a:r>
            <a:endParaRPr lang="de-DE" dirty="0"/>
          </a:p>
          <a:p>
            <a:pPr marL="45720" indent="0">
              <a:buNone/>
            </a:pPr>
            <a:endParaRPr lang="de-DE" dirty="0"/>
          </a:p>
          <a:p>
            <a:pPr marL="45720" indent="0">
              <a:buNone/>
            </a:pPr>
            <a:r>
              <a:rPr lang="de-DE" dirty="0"/>
              <a:t>Ermittlung über 100 Zufallsselektionen von 10-100 Datensätzen ist robust.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E211F7-186F-4DBA-880B-6C2FB921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713" y="0"/>
            <a:ext cx="5862287" cy="3430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288BD5B-8889-45FA-841A-750EED26D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13" y="3429000"/>
            <a:ext cx="5862286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10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31356-FFB0-441E-A47F-C4BC04CE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Kosten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2B973F-EBAC-4751-B2B8-ABAF1F4ED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von den HS erwarteten Kosten der Digitalisierung sind stark mit der Anzahl der Studierenden der HS korreliert.</a:t>
            </a:r>
          </a:p>
          <a:p>
            <a:r>
              <a:rPr lang="de-DE" dirty="0"/>
              <a:t>Im Vergleich zu den vergangenen 3 Jahren wird für die kommenden 3 Jahre eine Kostensteigerung von rund 40% erwartet:</a:t>
            </a:r>
          </a:p>
          <a:p>
            <a:pPr lvl="1"/>
            <a:r>
              <a:rPr lang="de-DE" dirty="0"/>
              <a:t>Anteil nach Studierenden: 32 </a:t>
            </a:r>
            <a:r>
              <a:rPr lang="de-DE" dirty="0">
                <a:sym typeface="Wingdings" panose="05000000000000000000" pitchFamily="2" charset="2"/>
              </a:rPr>
              <a:t> 52 EUR pro Stud. pro Jahr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Sockelbetrag von 0,51  0,74 Mio. EUR pro HS. </a:t>
            </a:r>
          </a:p>
          <a:p>
            <a:r>
              <a:rPr lang="de-DE" dirty="0">
                <a:sym typeface="Wingdings" panose="05000000000000000000" pitchFamily="2" charset="2"/>
              </a:rPr>
              <a:t>Die Kosten der Digitalisierung entsprechen rund 8% der IT-Gesamtkosten. Diese wachsen auf rund 13% in den kommenden Jahren an.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196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60E80-B1CD-43E5-919C-FDAAC2F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der Studie insgesamt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D22AD4-9F09-4FBB-9546-B194F5D34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99" y="2057399"/>
            <a:ext cx="10107247" cy="4023360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Eine Intensivierung der Digitalisierung wird erwartet:</a:t>
            </a:r>
          </a:p>
          <a:p>
            <a:pPr lvl="1"/>
            <a:r>
              <a:rPr lang="de-DE" dirty="0"/>
              <a:t>Digitalisierung soll in den kommenden Jahren schneller voranschreiten, 40% mehr kosten, wesentlich mehr Bereiche umfassen</a:t>
            </a:r>
          </a:p>
          <a:p>
            <a:r>
              <a:rPr lang="de-DE" dirty="0"/>
              <a:t>Der zentraler Fokus vieler Hochschulen liegt (derzeit) auf der Umsetzung von DMS.</a:t>
            </a:r>
            <a:br>
              <a:rPr lang="de-DE" dirty="0"/>
            </a:br>
            <a:r>
              <a:rPr lang="de-DE" dirty="0"/>
              <a:t>Enterprise Architecture Management (EAM) wird oftmals noch nicht als Werkzeug genutzt.</a:t>
            </a:r>
          </a:p>
          <a:p>
            <a:r>
              <a:rPr lang="de-DE" dirty="0"/>
              <a:t>Dauerhafte Finanzierung ist wichtiger als Projekte.</a:t>
            </a:r>
          </a:p>
          <a:p>
            <a:r>
              <a:rPr lang="de-DE" dirty="0"/>
              <a:t>Das Verständnis von Digitalisierung spiegelt die Faktoren aus dem </a:t>
            </a:r>
            <a:r>
              <a:rPr lang="de-DE" dirty="0" err="1"/>
              <a:t>Educause</a:t>
            </a:r>
            <a:r>
              <a:rPr lang="de-DE" dirty="0"/>
              <a:t> Self-</a:t>
            </a:r>
            <a:r>
              <a:rPr lang="de-DE" dirty="0" err="1"/>
              <a:t>Assessement</a:t>
            </a:r>
            <a:r>
              <a:rPr lang="de-DE" dirty="0"/>
              <a:t> sehr unterschiedlich wieder. Umgang mit Veränderung, Flexibilität des Personal, neue Funktionen und Softskills werden zentrale Faktoren sein.</a:t>
            </a:r>
          </a:p>
          <a:p>
            <a:r>
              <a:rPr lang="de-DE" dirty="0"/>
              <a:t>Kooperation gelingt durch weiche Faktoren: Leadership, Vertrauen, Nutzerorientierung und Entscheidungsspielräume.</a:t>
            </a:r>
          </a:p>
          <a:p>
            <a:endParaRPr lang="en-GB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1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50AFC-DA92-49DF-B22B-A64811D5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Mitglieder der 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E0018B-6A18-40FB-BC9E-38C4D4EEC4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de-DE" dirty="0"/>
              <a:t>Zur Begleitung der Studie haben in einer Arbeitsgruppe des </a:t>
            </a:r>
            <a:r>
              <a:rPr lang="de-DE" dirty="0">
                <a:hlinkClick r:id="rId2"/>
              </a:rPr>
              <a:t>AK Digitale Transformation</a:t>
            </a:r>
            <a:r>
              <a:rPr lang="de-DE" dirty="0"/>
              <a:t> folgende Mitglieder mitgewirkt:</a:t>
            </a:r>
          </a:p>
          <a:p>
            <a:r>
              <a:rPr lang="de-DE" dirty="0"/>
              <a:t>Frau </a:t>
            </a:r>
            <a:r>
              <a:rPr lang="de-DE" dirty="0" err="1"/>
              <a:t>Bör</a:t>
            </a:r>
            <a:r>
              <a:rPr lang="de-DE" dirty="0"/>
              <a:t>, FU Berlin </a:t>
            </a:r>
          </a:p>
          <a:p>
            <a:r>
              <a:rPr lang="de-DE" dirty="0"/>
              <a:t>Frau Gabriel-Jürgens, TU Braunschweig</a:t>
            </a:r>
          </a:p>
          <a:p>
            <a:r>
              <a:rPr lang="de-DE" dirty="0"/>
              <a:t>Herr Heller, FH Rosenheim</a:t>
            </a:r>
          </a:p>
          <a:p>
            <a:r>
              <a:rPr lang="de-DE" dirty="0"/>
              <a:t>Herr Leisner, HS Reutlingen (bis Jul. 2021)</a:t>
            </a:r>
          </a:p>
          <a:p>
            <a:r>
              <a:rPr lang="de-DE" dirty="0"/>
              <a:t>Herr Mertes, TiHo Hannover (bis Dez. 2021)</a:t>
            </a:r>
          </a:p>
          <a:p>
            <a:r>
              <a:rPr lang="de-DE" dirty="0"/>
              <a:t>Herr Pilger, Uni Saarland</a:t>
            </a:r>
          </a:p>
          <a:p>
            <a:r>
              <a:rPr lang="de-DE" dirty="0"/>
              <a:t>Herr </a:t>
            </a:r>
            <a:r>
              <a:rPr lang="de-DE" dirty="0" err="1"/>
              <a:t>Smyrek</a:t>
            </a:r>
            <a:r>
              <a:rPr lang="de-DE" dirty="0"/>
              <a:t>, TU Braunschweig</a:t>
            </a:r>
          </a:p>
          <a:p>
            <a:r>
              <a:rPr lang="de-DE" dirty="0"/>
              <a:t>Herr Weise, FU Berlin (ab Nov. 2021)</a:t>
            </a:r>
          </a:p>
        </p:txBody>
      </p:sp>
    </p:spTree>
    <p:extLst>
      <p:ext uri="{BB962C8B-B14F-4D97-AF65-F5344CB8AC3E}">
        <p14:creationId xmlns:p14="http://schemas.microsoft.com/office/powerpoint/2010/main" val="834001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D6FE0-B83C-48FF-90EB-46596B0B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A2789-EB34-4A1B-98C0-9173898B7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754402"/>
            <a:ext cx="9875519" cy="4378843"/>
          </a:xfrm>
        </p:spPr>
        <p:txBody>
          <a:bodyPr>
            <a:normAutofit/>
          </a:bodyPr>
          <a:lstStyle/>
          <a:p>
            <a:r>
              <a:rPr lang="de-DE" dirty="0"/>
              <a:t>Ein besonderer Dank gilt den Mitgliedern der Arbeitsgruppe, die im intensiven Dialog die Durchführung und Auswertung der Umfrage unterstützten.</a:t>
            </a:r>
          </a:p>
          <a:p>
            <a:r>
              <a:rPr lang="de-DE" dirty="0"/>
              <a:t>Ebenfalls ein großes Dankeschön an die Mitglieder vom AK Digitale Transformation, die insgesamt den Prozess begleitet und gesteuert haben.</a:t>
            </a:r>
          </a:p>
          <a:p>
            <a:r>
              <a:rPr lang="de-DE" dirty="0"/>
              <a:t>Für die investierte Zeit und Mühe und die Bereitschaft, die Situation ehrlich und vollständig zu bewerten, wird allen </a:t>
            </a:r>
            <a:r>
              <a:rPr lang="de-DE" dirty="0" err="1"/>
              <a:t>Teilnehmer:innen</a:t>
            </a:r>
            <a:r>
              <a:rPr lang="de-DE" dirty="0"/>
              <a:t> gedankt.</a:t>
            </a:r>
          </a:p>
          <a:p>
            <a:r>
              <a:rPr lang="de-DE" dirty="0"/>
              <a:t>Den Interessensverbänden wird für die Unterstützung bei der Ansprache der Mitglieder gedankt, da ohne diese eine so breite Beteiligung kaum erfolgt wäre.</a:t>
            </a:r>
          </a:p>
        </p:txBody>
      </p:sp>
    </p:spTree>
    <p:extLst>
      <p:ext uri="{BB962C8B-B14F-4D97-AF65-F5344CB8AC3E}">
        <p14:creationId xmlns:p14="http://schemas.microsoft.com/office/powerpoint/2010/main" val="194418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D5792-A4C7-4489-87E0-AFB6C8AD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Generalisierte Ergebnisse der 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4E1C84-14F4-43D7-B7C4-2856BBC9B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99" y="2057398"/>
            <a:ext cx="9875519" cy="4583003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Auf allen Ebenen gibt es ein hohes Maß an Variabilität zwischen den Einrichtungen.</a:t>
            </a:r>
            <a:br>
              <a:rPr lang="de-DE" dirty="0"/>
            </a:br>
            <a:r>
              <a:rPr lang="de-DE" dirty="0"/>
              <a:t>Kaum eine Einrichtung hat einen kompletten Überblick.</a:t>
            </a:r>
          </a:p>
          <a:p>
            <a:r>
              <a:rPr lang="de-DE" dirty="0"/>
              <a:t>Die Anwendung von professionellen Rahmenwerken hat zugenommen:</a:t>
            </a:r>
          </a:p>
          <a:p>
            <a:pPr lvl="1"/>
            <a:r>
              <a:rPr lang="de-DE" dirty="0"/>
              <a:t>Informationssicherheit, Projektmanagement, Governance</a:t>
            </a:r>
          </a:p>
          <a:p>
            <a:pPr lvl="1"/>
            <a:r>
              <a:rPr lang="de-DE" dirty="0"/>
              <a:t>vorsichtiger Einsatz agiler Methoden usw.</a:t>
            </a:r>
          </a:p>
          <a:p>
            <a:pPr lvl="1"/>
            <a:r>
              <a:rPr lang="de-DE" dirty="0"/>
              <a:t>Selten vorhanden: explizite digitale Unternehmensarchitektur (wie z.B. CAUDIT EAM)</a:t>
            </a:r>
          </a:p>
          <a:p>
            <a:r>
              <a:rPr lang="de-DE" dirty="0"/>
              <a:t>Die meisten Hochschulen haben…</a:t>
            </a:r>
          </a:p>
          <a:p>
            <a:pPr lvl="1"/>
            <a:r>
              <a:rPr lang="de-DE" dirty="0"/>
              <a:t>etablierte CIO- und Governance-Strukturen</a:t>
            </a:r>
          </a:p>
          <a:p>
            <a:pPr lvl="1"/>
            <a:r>
              <a:rPr lang="de-DE" dirty="0"/>
              <a:t>eine erste Agenda für </a:t>
            </a:r>
            <a:r>
              <a:rPr lang="de-DE" dirty="0" err="1"/>
              <a:t>Dx</a:t>
            </a:r>
            <a:r>
              <a:rPr lang="de-DE" dirty="0"/>
              <a:t> entwickelt</a:t>
            </a:r>
          </a:p>
          <a:p>
            <a:pPr lvl="1"/>
            <a:r>
              <a:rPr lang="de-DE" dirty="0"/>
              <a:t>viele digitale Inseln geschaffen.</a:t>
            </a:r>
          </a:p>
          <a:p>
            <a:r>
              <a:rPr lang="de-DE" dirty="0"/>
              <a:t>Hoher Bedarf an Zusammenarbeit. </a:t>
            </a:r>
          </a:p>
          <a:p>
            <a:pPr lvl="1"/>
            <a:r>
              <a:rPr lang="de-DE" dirty="0"/>
              <a:t>Kooperierende Hochschulen sind im Vorteil. </a:t>
            </a:r>
          </a:p>
          <a:p>
            <a:pPr lvl="1"/>
            <a:r>
              <a:rPr lang="de-DE" dirty="0"/>
              <a:t>Die Umsetzung scheint jedoch langsam zu sein.</a:t>
            </a:r>
          </a:p>
        </p:txBody>
      </p:sp>
    </p:spTree>
    <p:extLst>
      <p:ext uri="{BB962C8B-B14F-4D97-AF65-F5344CB8AC3E}">
        <p14:creationId xmlns:p14="http://schemas.microsoft.com/office/powerpoint/2010/main" val="1426406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C3BE0-20D3-44DA-91CF-7C4EBBA1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D38719-EB4A-41F2-BA0E-2299517025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de-DE" dirty="0"/>
              <a:t>Die Daten und der Fragebogen werden bei </a:t>
            </a:r>
            <a:r>
              <a:rPr lang="de-DE" dirty="0" err="1"/>
              <a:t>Zenodo</a:t>
            </a:r>
            <a:r>
              <a:rPr lang="de-DE" dirty="0"/>
              <a:t> unter DOI </a:t>
            </a:r>
            <a:r>
              <a:rPr lang="de-DE" dirty="0">
                <a:hlinkClick r:id="rId3"/>
              </a:rPr>
              <a:t>10.5281/zenodo.6383770</a:t>
            </a:r>
            <a:r>
              <a:rPr lang="de-DE" dirty="0"/>
              <a:t> veröffentlicht.</a:t>
            </a:r>
          </a:p>
          <a:p>
            <a:pPr marL="45720" indent="0">
              <a:buNone/>
            </a:pPr>
            <a:r>
              <a:rPr lang="de-DE" dirty="0"/>
              <a:t>Eine Beschreibung der Datensammlung im Sinne des Data-Papers zur Dokumentation erfolgt unter DOI </a:t>
            </a:r>
            <a:r>
              <a:rPr lang="de-DE" dirty="0">
                <a:hlinkClick r:id="rId4"/>
              </a:rPr>
              <a:t>10.5281/zenodo.6383774</a:t>
            </a:r>
            <a:endParaRPr lang="de-DE" dirty="0"/>
          </a:p>
          <a:p>
            <a:pPr marL="45720" indent="0">
              <a:buNone/>
            </a:pPr>
            <a:r>
              <a:rPr lang="de-DE" dirty="0"/>
              <a:t>Diese Präsentation wird veröffentlicht unter DOI </a:t>
            </a:r>
            <a:r>
              <a:rPr lang="de-DE" dirty="0">
                <a:hlinkClick r:id="rId5"/>
              </a:rPr>
              <a:t>10.5281/zenodo.6948103</a:t>
            </a:r>
            <a:endParaRPr lang="de-DE" dirty="0"/>
          </a:p>
          <a:p>
            <a:pPr marL="45720" indent="0">
              <a:buNone/>
            </a:pPr>
            <a:r>
              <a:rPr lang="de-DE" dirty="0"/>
              <a:t>Zugang zum CAUDIT Business </a:t>
            </a:r>
            <a:r>
              <a:rPr lang="de-DE" dirty="0" err="1"/>
              <a:t>Capability</a:t>
            </a:r>
            <a:r>
              <a:rPr lang="de-DE" dirty="0"/>
              <a:t> Model (HERM): </a:t>
            </a:r>
            <a:r>
              <a:rPr lang="de-DE" dirty="0">
                <a:hlinkClick r:id="rId6"/>
              </a:rPr>
              <a:t>https://www.caudit.edu.au/EA-Framework</a:t>
            </a:r>
            <a:r>
              <a:rPr lang="de-DE" dirty="0"/>
              <a:t> </a:t>
            </a:r>
          </a:p>
          <a:p>
            <a:pPr marL="45720" indent="0">
              <a:buNone/>
            </a:pPr>
            <a:r>
              <a:rPr lang="de-DE" dirty="0"/>
              <a:t>Studien im </a:t>
            </a:r>
            <a:r>
              <a:rPr lang="de-DE" dirty="0">
                <a:hlinkClick r:id="rId7"/>
              </a:rPr>
              <a:t>CIO- und Governance-Strukturen</a:t>
            </a:r>
            <a:r>
              <a:rPr lang="de-DE" dirty="0"/>
              <a:t> und </a:t>
            </a:r>
            <a:r>
              <a:rPr lang="de-DE" dirty="0">
                <a:hlinkClick r:id="rId8"/>
              </a:rPr>
              <a:t>Digitale Transformation</a:t>
            </a:r>
            <a:r>
              <a:rPr lang="de-DE" dirty="0"/>
              <a:t> an Hochschulen</a:t>
            </a:r>
          </a:p>
        </p:txBody>
      </p:sp>
    </p:spTree>
    <p:extLst>
      <p:ext uri="{BB962C8B-B14F-4D97-AF65-F5344CB8AC3E}">
        <p14:creationId xmlns:p14="http://schemas.microsoft.com/office/powerpoint/2010/main" val="383104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5F698-C338-4D74-ACA3-BB989222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Anforderungen / Wünsche an „neue“ Studie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1198BF-01B7-46E1-8EAA-B2D72D9EA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breitere Beteiligung (des AK Digitale Transformation) bei Definition</a:t>
            </a:r>
          </a:p>
          <a:p>
            <a:r>
              <a:rPr lang="de-DE" dirty="0"/>
              <a:t>HAWs werden eingebunden (über AK und als Adressaten der Studie)</a:t>
            </a:r>
          </a:p>
          <a:p>
            <a:r>
              <a:rPr lang="de-DE" dirty="0"/>
              <a:t>Schärfung von Profil / Fragestellung / Erwartungen an Ergebnisart</a:t>
            </a:r>
          </a:p>
          <a:p>
            <a:r>
              <a:rPr lang="de-DE" dirty="0"/>
              <a:t>Blick in die Zukunft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Kernfrage: Was müssen wir besser machen?</a:t>
            </a:r>
          </a:p>
          <a:p>
            <a:r>
              <a:rPr lang="de-DE" dirty="0"/>
              <a:t>Regelmäßigkeit (alle zwei bzw. drei Jahre) ohne Überbeanspruchung</a:t>
            </a:r>
          </a:p>
        </p:txBody>
      </p:sp>
    </p:spTree>
    <p:extLst>
      <p:ext uri="{BB962C8B-B14F-4D97-AF65-F5344CB8AC3E}">
        <p14:creationId xmlns:p14="http://schemas.microsoft.com/office/powerpoint/2010/main" val="125212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EEA58-43C2-4D5B-ADAA-979A3387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Fokus &amp; Ziele der Umfrage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C62512-2D6E-44E9-BF55-C771D7DC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/>
              <a:t>Fokus: Digitale Umsetzung / Digitalisierungsprozess von Dienstleistungen und Arbeitsmethoden der Verwaltung von HAWs und Universitäten (kurz Hochschulen)</a:t>
            </a:r>
          </a:p>
          <a:p>
            <a:r>
              <a:rPr lang="de-DE" dirty="0"/>
              <a:t>Wie wirken externe und interne Treiber, also Faktoren und Rahmenbedingungen außerhalb des Einflussbereichs der </a:t>
            </a:r>
            <a:r>
              <a:rPr lang="de-DE" dirty="0" err="1"/>
              <a:t>Kanzler:innen</a:t>
            </a:r>
            <a:r>
              <a:rPr lang="de-DE" dirty="0"/>
              <a:t>/HVPs?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Perspektiven</a:t>
            </a:r>
            <a:r>
              <a:rPr lang="de-DE" dirty="0"/>
              <a:t>: Welche technischen, organisatorischen und gesellschaftlichen Aspekte sind relevant?</a:t>
            </a:r>
          </a:p>
          <a:p>
            <a:r>
              <a:rPr lang="de-DE" dirty="0"/>
              <a:t>Was haben Hochschulen in der </a:t>
            </a:r>
            <a:r>
              <a:rPr lang="de-DE" dirty="0">
                <a:solidFill>
                  <a:schemeClr val="accent3"/>
                </a:solidFill>
              </a:rPr>
              <a:t>Vergangenheit</a:t>
            </a:r>
            <a:r>
              <a:rPr lang="de-DE" dirty="0"/>
              <a:t> unternommen, um die Digitalisierung zu gestalten / zu nutzen? Was waren die Erwartungen und inwieweit wurden diese erfüllt?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Schwerpunkt</a:t>
            </a:r>
            <a:r>
              <a:rPr lang="de-DE" dirty="0"/>
              <a:t>: Was sollten Hochschulen in </a:t>
            </a:r>
            <a:r>
              <a:rPr lang="de-DE" dirty="0">
                <a:solidFill>
                  <a:schemeClr val="accent6"/>
                </a:solidFill>
              </a:rPr>
              <a:t>Zukunft</a:t>
            </a:r>
            <a:r>
              <a:rPr lang="de-DE" dirty="0"/>
              <a:t> unternehmen, um die Digitalisierung (gemeinsam) zu nutzen / zu gestalten?</a:t>
            </a:r>
          </a:p>
          <a:p>
            <a:r>
              <a:rPr lang="de-DE" dirty="0"/>
              <a:t>Worin liegt der politische und strategische Nutzen? </a:t>
            </a:r>
          </a:p>
        </p:txBody>
      </p:sp>
    </p:spTree>
    <p:extLst>
      <p:ext uri="{BB962C8B-B14F-4D97-AF65-F5344CB8AC3E}">
        <p14:creationId xmlns:p14="http://schemas.microsoft.com/office/powerpoint/2010/main" val="131752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3B5DE-09BC-4564-9DC7-BA3C1881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Umfrage</a:t>
            </a:r>
            <a:r>
              <a:rPr lang="en-GB" dirty="0"/>
              <a:t> </a:t>
            </a:r>
            <a:r>
              <a:rPr lang="en-GB" dirty="0" err="1"/>
              <a:t>Entwurf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AEFB7B-E5EF-43D6-9D87-BE6EEADCD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99" y="2057398"/>
            <a:ext cx="9875519" cy="446243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Zielgruppe:</a:t>
            </a:r>
          </a:p>
          <a:p>
            <a:pPr lvl="1"/>
            <a:r>
              <a:rPr lang="de-DE" dirty="0">
                <a:hlinkClick r:id="rId2"/>
              </a:rPr>
              <a:t>Verteilung</a:t>
            </a:r>
            <a:r>
              <a:rPr lang="de-DE" dirty="0"/>
              <a:t> an alle 420 Hochschulen</a:t>
            </a:r>
          </a:p>
          <a:p>
            <a:pPr lvl="1"/>
            <a:r>
              <a:rPr lang="de-DE" dirty="0"/>
              <a:t>Teilnehmende: </a:t>
            </a:r>
            <a:r>
              <a:rPr lang="de-DE" dirty="0">
                <a:solidFill>
                  <a:srgbClr val="C00000"/>
                </a:solidFill>
              </a:rPr>
              <a:t>CEOs</a:t>
            </a:r>
            <a:r>
              <a:rPr lang="de-DE" dirty="0"/>
              <a:t>, VPs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Dx</a:t>
            </a:r>
            <a:r>
              <a:rPr lang="de-DE" dirty="0"/>
              <a:t>, CTOs, CIOs,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CDOs</a:t>
            </a:r>
          </a:p>
          <a:p>
            <a:r>
              <a:rPr lang="de-DE" dirty="0"/>
              <a:t>Fokus:</a:t>
            </a:r>
          </a:p>
          <a:p>
            <a:pPr lvl="1"/>
            <a:r>
              <a:rPr lang="de-DE" dirty="0"/>
              <a:t>Digitalisierung aller Verwaltungsbereiche (im Sinne Auftrag der </a:t>
            </a:r>
            <a:r>
              <a:rPr lang="de-DE" dirty="0" err="1"/>
              <a:t>Kanzler:innen</a:t>
            </a:r>
            <a:r>
              <a:rPr lang="de-DE" dirty="0"/>
              <a:t>)</a:t>
            </a:r>
          </a:p>
          <a:p>
            <a:r>
              <a:rPr lang="de-DE" dirty="0"/>
              <a:t>Methoden:</a:t>
            </a:r>
          </a:p>
          <a:p>
            <a:pPr lvl="1"/>
            <a:r>
              <a:rPr lang="de-DE" dirty="0"/>
              <a:t>Dynamischer Web-Fragebogen mit </a:t>
            </a:r>
            <a:r>
              <a:rPr lang="de-DE" dirty="0">
                <a:solidFill>
                  <a:schemeClr val="accent3"/>
                </a:solidFill>
              </a:rPr>
              <a:t>optionalen</a:t>
            </a:r>
            <a:r>
              <a:rPr lang="de-DE" dirty="0"/>
              <a:t> bzw. adaptiven Ergänzungen</a:t>
            </a:r>
          </a:p>
          <a:p>
            <a:pPr lvl="1"/>
            <a:r>
              <a:rPr lang="de-DE" dirty="0"/>
              <a:t>Faktoren der Digitalisierung (organisatorisch, technisch, kulturell)</a:t>
            </a:r>
          </a:p>
          <a:p>
            <a:pPr lvl="1"/>
            <a:r>
              <a:rPr lang="de-DE" dirty="0"/>
              <a:t>Auswahl von Prozess-Bereichen (im CAUDIT EAM) als gut und zu verbessern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selektive Reifegrade</a:t>
            </a:r>
            <a:endParaRPr lang="de-DE" dirty="0">
              <a:solidFill>
                <a:schemeClr val="accent6"/>
              </a:solidFill>
            </a:endParaRPr>
          </a:p>
          <a:p>
            <a:pPr lvl="1"/>
            <a:r>
              <a:rPr lang="de-DE" dirty="0">
                <a:solidFill>
                  <a:schemeClr val="accent3"/>
                </a:solidFill>
              </a:rPr>
              <a:t>Optional</a:t>
            </a:r>
            <a:r>
              <a:rPr lang="de-DE" dirty="0"/>
              <a:t> für Experten – Einblick in Werkzeuge / Methoden der Digitalisierung</a:t>
            </a:r>
          </a:p>
          <a:p>
            <a:r>
              <a:rPr lang="de-DE" dirty="0"/>
              <a:t>Dauer jeweils: 15 – 45 Minuten (in Abhängigkeit von Rolle und Expertise)</a:t>
            </a:r>
          </a:p>
        </p:txBody>
      </p:sp>
    </p:spTree>
    <p:extLst>
      <p:ext uri="{BB962C8B-B14F-4D97-AF65-F5344CB8AC3E}">
        <p14:creationId xmlns:p14="http://schemas.microsoft.com/office/powerpoint/2010/main" val="220585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1A8C6C-D845-4291-B1AD-8322F94EED0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06" y="146050"/>
            <a:ext cx="8510588" cy="6565900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0215F18-7E7E-95A5-756C-F9AB073D532B}"/>
              </a:ext>
            </a:extLst>
          </p:cNvPr>
          <p:cNvSpPr txBox="1">
            <a:spLocks/>
          </p:cNvSpPr>
          <p:nvPr/>
        </p:nvSpPr>
        <p:spPr>
          <a:xfrm rot="16200000">
            <a:off x="-2307927" y="2684144"/>
            <a:ext cx="6724652" cy="1356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Überblick zum Studiendesign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6362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28ED3FAF-11F2-48FD-AB13-DF39BDFF88C9}" vid="{398A62CC-32BF-4B23-8907-9C5811C2528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3984</Words>
  <Application>Microsoft Office PowerPoint</Application>
  <PresentationFormat>Breitbild</PresentationFormat>
  <Paragraphs>454</Paragraphs>
  <Slides>50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7" baseType="lpstr">
      <vt:lpstr>Arial</vt:lpstr>
      <vt:lpstr>Arial Black</vt:lpstr>
      <vt:lpstr>Calibri</vt:lpstr>
      <vt:lpstr>Corbel</vt:lpstr>
      <vt:lpstr>Courier New</vt:lpstr>
      <vt:lpstr>Wingdings</vt:lpstr>
      <vt:lpstr>Basis</vt:lpstr>
      <vt:lpstr>Ergebnisse der Umfrage Digitalisierung der Hochschulen</vt:lpstr>
      <vt:lpstr>Inhalt / Agenda</vt:lpstr>
      <vt:lpstr>Überblick Hochschulen in D</vt:lpstr>
      <vt:lpstr>Literatur über Digitalisierung (Dx) @ HE</vt:lpstr>
      <vt:lpstr>Generalisierte Ergebnisse der Literatur</vt:lpstr>
      <vt:lpstr>Anforderungen / Wünsche an „neue“ Studie </vt:lpstr>
      <vt:lpstr>Fokus &amp; Ziele der Umfrage</vt:lpstr>
      <vt:lpstr>Umfrage Entwurf</vt:lpstr>
      <vt:lpstr>PowerPoint-Präsentation</vt:lpstr>
      <vt:lpstr>Teilnahmerate und Qualitätssicherung</vt:lpstr>
      <vt:lpstr>Verteilung Datensätze auf Bundesländer</vt:lpstr>
      <vt:lpstr>Verteilung der Rollen der Teilnehmenden</vt:lpstr>
      <vt:lpstr>Repräsentativität</vt:lpstr>
      <vt:lpstr>Repräsentativität nach Hochschulgröße</vt:lpstr>
      <vt:lpstr>Zusammenfassung Repräsentativität</vt:lpstr>
      <vt:lpstr>statistische Analysemethode</vt:lpstr>
      <vt:lpstr>„Messung“ vom Digitalisierungsgrad</vt:lpstr>
      <vt:lpstr>Veränderungswille</vt:lpstr>
      <vt:lpstr>Umgang mit Veränderung</vt:lpstr>
      <vt:lpstr>„Vorhersagbarkeit“ der Organisationsübergreifenden Zusammenarbeit</vt:lpstr>
      <vt:lpstr>PowerPoint-Präsentation</vt:lpstr>
      <vt:lpstr>Gebiete starker Veränderung (bisherige (n=133) und zukünftige (n=139) Dx) </vt:lpstr>
      <vt:lpstr>Einschätzung zum Digitalisierungsgrad</vt:lpstr>
      <vt:lpstr>Bisherige Dx (Status gewichtet heute, n=90)</vt:lpstr>
      <vt:lpstr>Bisherige Dx (Status gewichtet in 5 Jahren, n=90)</vt:lpstr>
      <vt:lpstr>Zukünftig erwartete Dx (Status gewichtet heute, n=114)</vt:lpstr>
      <vt:lpstr>Zukünftig erwartete Dx (Status gewichtet in 5 Jahren, n=114)</vt:lpstr>
      <vt:lpstr>Status Veränderung (Differenz gew. Einschätzung 5J. – heute)</vt:lpstr>
      <vt:lpstr>Zusammenfassung der Landkarten</vt:lpstr>
      <vt:lpstr>Reifegrad der Digitalisierung (bereits stark digitalisierte Bereiche)</vt:lpstr>
      <vt:lpstr>Reifegrad der Digitalisierung (Bereiche mit starker Veränderung  zukünftig)</vt:lpstr>
      <vt:lpstr>Zusammenfassung Reifegrade</vt:lpstr>
      <vt:lpstr>Basis der Digitalisierung</vt:lpstr>
      <vt:lpstr>Relevanz von Maßnahmen</vt:lpstr>
      <vt:lpstr>Zusammenfassung Methoden &amp; Technik</vt:lpstr>
      <vt:lpstr>Gelingensbedingungen für Kooperation</vt:lpstr>
      <vt:lpstr>Professionalität der Kooperation</vt:lpstr>
      <vt:lpstr>Themen der Kooperation</vt:lpstr>
      <vt:lpstr>Gebiete für Kooperation (L0/1: Vorbild / Potential – L2: Angebot / Nachfrage) </vt:lpstr>
      <vt:lpstr>Matching von Angebot und Nachfrage</vt:lpstr>
      <vt:lpstr>Matching von Suche nach Partnerschaft  zur gemeinsamen Entwicklung</vt:lpstr>
      <vt:lpstr>Zusammenfassung zur Kooperation</vt:lpstr>
      <vt:lpstr>Kosten der Digitalisierung</vt:lpstr>
      <vt:lpstr>Kosten der Digitalisierung vergangene 3 Jahre</vt:lpstr>
      <vt:lpstr>Kosten der Digitalisierung kommende 3 Jahre</vt:lpstr>
      <vt:lpstr>Zusammenfassung Kosten</vt:lpstr>
      <vt:lpstr>Zusammenfassung der Studie insgesamt</vt:lpstr>
      <vt:lpstr>Mitglieder der AG</vt:lpstr>
      <vt:lpstr>Dank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Ergebnisse der Studie zur Digitalisierung der Hochschulen in Deutschland 2022</dc:title>
  <dc:subject>Dx, HEI, Germany</dc:subject>
  <dc:creator>Markus von der Heyde</dc:creator>
  <cp:keywords>final</cp:keywords>
  <cp:lastModifiedBy>Markus von der Heyde</cp:lastModifiedBy>
  <cp:revision>195</cp:revision>
  <dcterms:created xsi:type="dcterms:W3CDTF">2021-04-11T14:32:30Z</dcterms:created>
  <dcterms:modified xsi:type="dcterms:W3CDTF">2022-08-01T09:08:07Z</dcterms:modified>
</cp:coreProperties>
</file>