
<file path=[Content_Types].xml><?xml version="1.0" encoding="utf-8"?>
<Types xmlns="http://schemas.openxmlformats.org/package/2006/content-types">
  <Default Extension="png" ContentType="image/png"/>
  <Default Extension="emf" ContentType="image/x-emf"/>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7" r:id="rId21"/>
    <p:sldId id="303" r:id="rId22"/>
    <p:sldId id="304" r:id="rId23"/>
    <p:sldId id="305" r:id="rId24"/>
    <p:sldId id="306" r:id="rId25"/>
    <p:sldId id="307" r:id="rId26"/>
    <p:sldId id="308" r:id="rId27"/>
    <p:sldId id="309" r:id="rId28"/>
  </p:sldIdLst>
  <p:sldSz cx="9144000" cy="6858000" type="screen4x3"/>
  <p:notesSz cx="6858000" cy="91440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2F68"/>
    <a:srgbClr val="9FBA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56"/>
  </p:normalViewPr>
  <p:slideViewPr>
    <p:cSldViewPr>
      <p:cViewPr varScale="1">
        <p:scale>
          <a:sx n="79" d="100"/>
          <a:sy n="79" d="100"/>
        </p:scale>
        <p:origin x="856"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elfolie">
    <p:spTree>
      <p:nvGrpSpPr>
        <p:cNvPr id="1" name=""/>
        <p:cNvGrpSpPr/>
        <p:nvPr/>
      </p:nvGrpSpPr>
      <p:grpSpPr bwMode="auto">
        <a:xfrm>
          <a:off x="0" y="0"/>
          <a:ext cx="0" cy="0"/>
          <a:chOff x="0" y="0"/>
          <a:chExt cx="0" cy="0"/>
        </a:xfrm>
      </p:grpSpPr>
    </p:spTree>
  </p:cSld>
  <p:clrMapOvr>
    <a:masterClrMapping/>
  </p:clrMapOvr>
  <p:hf/>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1_Titelfolie">
    <p:spTree>
      <p:nvGrpSpPr>
        <p:cNvPr id="1" name=""/>
        <p:cNvGrpSpPr/>
        <p:nvPr/>
      </p:nvGrpSpPr>
      <p:grpSpPr bwMode="auto">
        <a:xfrm>
          <a:off x="0" y="0"/>
          <a:ext cx="0" cy="0"/>
          <a:chOff x="0" y="0"/>
          <a:chExt cx="0" cy="0"/>
        </a:xfrm>
      </p:grpSpPr>
      <p:sp>
        <p:nvSpPr>
          <p:cNvPr id="4" name="Rechteck 8"/>
          <p:cNvSpPr/>
          <p:nvPr userDrawn="1"/>
        </p:nvSpPr>
        <p:spPr bwMode="auto">
          <a:xfrm>
            <a:off x="735906" y="1957087"/>
            <a:ext cx="8042400" cy="45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de-DE">
                <a:solidFill>
                  <a:srgbClr val="006464"/>
                </a:solidFill>
                <a:latin typeface="Calibri"/>
              </a:rPr>
              <a:t>  </a:t>
            </a:r>
            <a:endParaRPr/>
          </a:p>
        </p:txBody>
      </p:sp>
      <p:sp>
        <p:nvSpPr>
          <p:cNvPr id="5" name="Rechteck 9"/>
          <p:cNvSpPr/>
          <p:nvPr userDrawn="1"/>
        </p:nvSpPr>
        <p:spPr bwMode="auto">
          <a:xfrm>
            <a:off x="371153" y="1596104"/>
            <a:ext cx="8042400" cy="4536000"/>
          </a:xfrm>
          <a:prstGeom prst="rect">
            <a:avLst/>
          </a:prstGeom>
          <a:solidFill>
            <a:srgbClr val="FFFFF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de-DE">
                <a:solidFill>
                  <a:srgbClr val="55A08C"/>
                </a:solidFill>
                <a:latin typeface="Calibri"/>
              </a:rPr>
              <a:t>  </a:t>
            </a:r>
            <a:endParaRPr/>
          </a:p>
        </p:txBody>
      </p:sp>
      <p:sp>
        <p:nvSpPr>
          <p:cNvPr id="6" name="Textplatzhalter 28"/>
          <p:cNvSpPr>
            <a:spLocks noGrp="1"/>
          </p:cNvSpPr>
          <p:nvPr>
            <p:ph type="body" sz="quarter" idx="14"/>
          </p:nvPr>
        </p:nvSpPr>
        <p:spPr bwMode="auto">
          <a:xfrm>
            <a:off x="625094" y="2180361"/>
            <a:ext cx="6480000" cy="3600000"/>
          </a:xfrm>
          <a:prstGeom prst="rect">
            <a:avLst/>
          </a:prstGeom>
        </p:spPr>
        <p:txBody>
          <a:bodyPr/>
          <a:lstStyle>
            <a:lvl1pPr marL="0" indent="0">
              <a:lnSpc>
                <a:spcPts val="3500"/>
              </a:lnSpc>
              <a:spcBef>
                <a:spcPts val="0"/>
              </a:spcBef>
              <a:buFontTx/>
              <a:buNone/>
              <a:defRPr sz="3000">
                <a:solidFill>
                  <a:srgbClr val="FFFFFF"/>
                </a:solidFill>
                <a:latin typeface="Times New Roman"/>
                <a:ea typeface="Times New Roman"/>
                <a:cs typeface="Times New Roman"/>
              </a:defRPr>
            </a:lvl1pPr>
            <a:lvl2pPr marL="0" indent="0">
              <a:lnSpc>
                <a:spcPts val="3500"/>
              </a:lnSpc>
              <a:spcBef>
                <a:spcPts val="0"/>
              </a:spcBef>
              <a:buFontTx/>
              <a:buNone/>
              <a:defRPr sz="2000">
                <a:solidFill>
                  <a:srgbClr val="FFFFFF"/>
                </a:solidFill>
                <a:latin typeface="Times New Roman"/>
                <a:ea typeface="Times New Roman"/>
                <a:cs typeface="Times New Roman"/>
              </a:defRPr>
            </a:lvl2pPr>
          </a:lstStyle>
          <a:p>
            <a:pPr lvl="0">
              <a:defRPr/>
            </a:pPr>
            <a:r>
              <a:rPr lang="de-DE"/>
              <a:t>Mastertextformat bearbeiten</a:t>
            </a:r>
            <a:endParaRPr/>
          </a:p>
        </p:txBody>
      </p:sp>
      <p:sp>
        <p:nvSpPr>
          <p:cNvPr id="7" name="Textplatzhalter 2"/>
          <p:cNvSpPr>
            <a:spLocks noGrp="1"/>
          </p:cNvSpPr>
          <p:nvPr>
            <p:ph type="body" sz="quarter" idx="15" hasCustomPrompt="1"/>
          </p:nvPr>
        </p:nvSpPr>
        <p:spPr bwMode="auto">
          <a:xfrm>
            <a:off x="625094" y="1862495"/>
            <a:ext cx="948212" cy="423505"/>
          </a:xfrm>
          <a:prstGeom prst="rect">
            <a:avLst/>
          </a:prstGeom>
        </p:spPr>
        <p:txBody>
          <a:bodyPr/>
          <a:lstStyle>
            <a:lvl1pPr marL="0" indent="0">
              <a:lnSpc>
                <a:spcPts val="2500"/>
              </a:lnSpc>
              <a:spcBef>
                <a:spcPts val="0"/>
              </a:spcBef>
              <a:buNone/>
              <a:defRPr sz="2000">
                <a:solidFill>
                  <a:srgbClr val="FFFFFF"/>
                </a:solidFill>
                <a:latin typeface="Times New Roman"/>
                <a:ea typeface="Times New Roman"/>
                <a:cs typeface="Times New Roman"/>
              </a:defRPr>
            </a:lvl1pPr>
          </a:lstStyle>
          <a:p>
            <a:pPr lvl="0">
              <a:defRPr/>
            </a:pPr>
            <a:r>
              <a:rPr lang="de-DE"/>
              <a:t>01</a:t>
            </a:r>
            <a:endParaRPr/>
          </a:p>
        </p:txBody>
      </p:sp>
    </p:spTree>
  </p:cSld>
  <p:clrMapOvr>
    <a:masterClrMapping/>
  </p:clrMapOvr>
  <p:hf/>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Benutzerdefiniertes Layout">
    <p:spTree>
      <p:nvGrpSpPr>
        <p:cNvPr id="1" name=""/>
        <p:cNvGrpSpPr/>
        <p:nvPr/>
      </p:nvGrpSpPr>
      <p:grpSpPr bwMode="auto">
        <a:xfrm>
          <a:off x="0" y="0"/>
          <a:ext cx="0" cy="0"/>
          <a:chOff x="0" y="0"/>
          <a:chExt cx="0" cy="0"/>
        </a:xfrm>
      </p:grpSpPr>
      <p:sp>
        <p:nvSpPr>
          <p:cNvPr id="4" name="Textplatzhalter 28"/>
          <p:cNvSpPr>
            <a:spLocks noGrp="1"/>
          </p:cNvSpPr>
          <p:nvPr>
            <p:ph type="body" sz="quarter" idx="14" hasCustomPrompt="1"/>
          </p:nvPr>
        </p:nvSpPr>
        <p:spPr bwMode="auto">
          <a:xfrm>
            <a:off x="719997" y="734649"/>
            <a:ext cx="7280075" cy="1201727"/>
          </a:xfrm>
          <a:prstGeom prst="rect">
            <a:avLst/>
          </a:prstGeom>
        </p:spPr>
        <p:txBody>
          <a:bodyPr/>
          <a:lstStyle>
            <a:lvl1pPr marL="0" indent="0">
              <a:lnSpc>
                <a:spcPts val="3500"/>
              </a:lnSpc>
              <a:spcBef>
                <a:spcPts val="0"/>
              </a:spcBef>
              <a:buFontTx/>
              <a:buNone/>
              <a:defRPr sz="3200">
                <a:solidFill>
                  <a:srgbClr val="566D65"/>
                </a:solidFill>
                <a:latin typeface="Times New Roman"/>
                <a:ea typeface="Times New Roman"/>
                <a:cs typeface="Times New Roman"/>
              </a:defRPr>
            </a:lvl1pPr>
            <a:lvl2pPr marL="0" indent="0">
              <a:lnSpc>
                <a:spcPts val="3500"/>
              </a:lnSpc>
              <a:spcBef>
                <a:spcPts val="0"/>
              </a:spcBef>
              <a:buFontTx/>
              <a:buNone/>
              <a:defRPr sz="2400">
                <a:solidFill>
                  <a:srgbClr val="566D65"/>
                </a:solidFill>
                <a:latin typeface="Times New Roman"/>
                <a:ea typeface="Times New Roman"/>
                <a:cs typeface="Times New Roman"/>
              </a:defRPr>
            </a:lvl2pPr>
          </a:lstStyle>
          <a:p>
            <a:pPr lvl="0">
              <a:defRPr/>
            </a:pPr>
            <a:r>
              <a:rPr lang="de-DE"/>
              <a:t>Dies ist eine einzeilige Headline</a:t>
            </a:r>
            <a:endParaRPr/>
          </a:p>
          <a:p>
            <a:pPr lvl="1">
              <a:defRPr/>
            </a:pPr>
            <a:r>
              <a:rPr lang="de-DE"/>
              <a:t>Zweite Ebene</a:t>
            </a:r>
            <a:endParaRPr/>
          </a:p>
        </p:txBody>
      </p:sp>
      <p:sp>
        <p:nvSpPr>
          <p:cNvPr id="5" name="Textplatzhalter 3"/>
          <p:cNvSpPr>
            <a:spLocks noGrp="1"/>
          </p:cNvSpPr>
          <p:nvPr>
            <p:ph type="body" sz="quarter" idx="15" hasCustomPrompt="1"/>
          </p:nvPr>
        </p:nvSpPr>
        <p:spPr bwMode="auto">
          <a:xfrm>
            <a:off x="719997" y="2160000"/>
            <a:ext cx="7280075" cy="3600000"/>
          </a:xfrm>
          <a:prstGeom prst="rect">
            <a:avLst/>
          </a:prstGeom>
        </p:spPr>
        <p:txBody>
          <a:bodyPr/>
          <a:lstStyle>
            <a:lvl1pPr marL="0" marR="0" indent="0" algn="l" defTabSz="914400">
              <a:lnSpc>
                <a:spcPts val="2400"/>
              </a:lnSpc>
              <a:spcBef>
                <a:spcPts val="0"/>
              </a:spcBef>
              <a:spcAft>
                <a:spcPts val="0"/>
              </a:spcAft>
              <a:buClrTx/>
              <a:buSzTx/>
              <a:buFont typeface="Arial"/>
              <a:buNone/>
              <a:defRPr sz="2000" b="1" spc="100">
                <a:solidFill>
                  <a:schemeClr val="accent2"/>
                </a:solidFill>
                <a:latin typeface="Arial"/>
                <a:ea typeface="Arial"/>
                <a:cs typeface="Arial"/>
              </a:defRPr>
            </a:lvl1pPr>
            <a:lvl2pPr marL="0" indent="0">
              <a:lnSpc>
                <a:spcPts val="2400"/>
              </a:lnSpc>
              <a:spcBef>
                <a:spcPts val="0"/>
              </a:spcBef>
              <a:buNone/>
              <a:defRPr sz="2000" b="0">
                <a:solidFill>
                  <a:schemeClr val="tx1"/>
                </a:solidFill>
                <a:latin typeface="Times New Roman"/>
                <a:ea typeface="Times New Roman"/>
                <a:cs typeface="Times New Roman"/>
              </a:defRPr>
            </a:lvl2pPr>
            <a:lvl3pPr marL="285750" indent="-285750">
              <a:lnSpc>
                <a:spcPts val="2400"/>
              </a:lnSpc>
              <a:spcBef>
                <a:spcPts val="0"/>
              </a:spcBef>
              <a:buSzPct val="50000"/>
              <a:buFont typeface="Arial"/>
              <a:buChar char="•"/>
              <a:defRPr sz="2000" b="0">
                <a:solidFill>
                  <a:schemeClr val="tx1"/>
                </a:solidFill>
                <a:latin typeface="Times New Roman"/>
                <a:ea typeface="Times New Roman"/>
                <a:cs typeface="Times New Roman"/>
              </a:defRPr>
            </a:lvl3pPr>
            <a:lvl4pPr marL="0" indent="0">
              <a:lnSpc>
                <a:spcPts val="2400"/>
              </a:lnSpc>
              <a:spcBef>
                <a:spcPts val="900"/>
              </a:spcBef>
              <a:buNone/>
              <a:defRPr sz="1800" b="1">
                <a:solidFill>
                  <a:schemeClr val="accent2"/>
                </a:solidFill>
                <a:latin typeface="Arial"/>
                <a:ea typeface="Arial"/>
                <a:cs typeface="Arial"/>
              </a:defRPr>
            </a:lvl4pPr>
            <a:lvl5pPr marL="1828800" indent="0">
              <a:buNone/>
              <a:defRPr sz="1500">
                <a:latin typeface="Times New Roman"/>
                <a:ea typeface="Times New Roman"/>
                <a:cs typeface="Times New Roman"/>
              </a:defRPr>
            </a:lvl5pPr>
          </a:lstStyle>
          <a:p>
            <a:pPr marL="0" marR="0" lvl="0" indent="0" algn="l" defTabSz="914400">
              <a:lnSpc>
                <a:spcPts val="2000"/>
              </a:lnSpc>
              <a:spcBef>
                <a:spcPts val="0"/>
              </a:spcBef>
              <a:spcAft>
                <a:spcPts val="0"/>
              </a:spcAft>
              <a:buClrTx/>
              <a:buSzTx/>
              <a:buFont typeface="Arial"/>
              <a:buNone/>
              <a:defRPr/>
            </a:pPr>
            <a:r>
              <a:rPr lang="de-DE"/>
              <a:t>ERSTE EBENE</a:t>
            </a:r>
            <a:endParaRPr/>
          </a:p>
          <a:p>
            <a:pPr lvl="1">
              <a:defRPr/>
            </a:pPr>
            <a:r>
              <a:rPr lang="de-DE"/>
              <a:t>Zweite Ebene</a:t>
            </a:r>
            <a:endParaRPr/>
          </a:p>
          <a:p>
            <a:pPr lvl="2">
              <a:defRPr/>
            </a:pPr>
            <a:r>
              <a:rPr lang="de-DE"/>
              <a:t>Dritte Ebene</a:t>
            </a:r>
            <a:endParaRPr/>
          </a:p>
          <a:p>
            <a:pPr lvl="3">
              <a:defRPr/>
            </a:pPr>
            <a:r>
              <a:rPr lang="de-DE"/>
              <a:t>Vierte Ebene</a:t>
            </a:r>
            <a:endParaRPr/>
          </a:p>
        </p:txBody>
      </p:sp>
    </p:spTree>
  </p:cSld>
  <p:clrMapOvr>
    <a:masterClrMapping/>
  </p:clrMapOvr>
  <p:hf/>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3_Benutzerdefiniertes Layout">
    <p:spTree>
      <p:nvGrpSpPr>
        <p:cNvPr id="1" name=""/>
        <p:cNvGrpSpPr/>
        <p:nvPr/>
      </p:nvGrpSpPr>
      <p:grpSpPr bwMode="auto">
        <a:xfrm>
          <a:off x="0" y="0"/>
          <a:ext cx="0" cy="0"/>
          <a:chOff x="0" y="0"/>
          <a:chExt cx="0" cy="0"/>
        </a:xfrm>
      </p:grpSpPr>
      <p:sp>
        <p:nvSpPr>
          <p:cNvPr id="4" name="Textplatzhalter 28"/>
          <p:cNvSpPr>
            <a:spLocks noGrp="1"/>
          </p:cNvSpPr>
          <p:nvPr>
            <p:ph type="body" sz="quarter" idx="14" hasCustomPrompt="1"/>
          </p:nvPr>
        </p:nvSpPr>
        <p:spPr bwMode="auto">
          <a:xfrm>
            <a:off x="719997" y="734649"/>
            <a:ext cx="7280075" cy="1618586"/>
          </a:xfrm>
          <a:prstGeom prst="rect">
            <a:avLst/>
          </a:prstGeom>
        </p:spPr>
        <p:txBody>
          <a:bodyPr/>
          <a:lstStyle>
            <a:lvl1pPr marL="0" indent="0">
              <a:lnSpc>
                <a:spcPts val="3500"/>
              </a:lnSpc>
              <a:spcBef>
                <a:spcPts val="0"/>
              </a:spcBef>
              <a:buFontTx/>
              <a:buNone/>
              <a:defRPr sz="3000">
                <a:solidFill>
                  <a:srgbClr val="566D65"/>
                </a:solidFill>
                <a:latin typeface="Times New Roman"/>
                <a:ea typeface="Times New Roman"/>
                <a:cs typeface="Times New Roman"/>
              </a:defRPr>
            </a:lvl1pPr>
            <a:lvl2pPr marL="0" indent="0">
              <a:lnSpc>
                <a:spcPts val="3500"/>
              </a:lnSpc>
              <a:spcBef>
                <a:spcPts val="0"/>
              </a:spcBef>
              <a:buFontTx/>
              <a:buNone/>
              <a:defRPr sz="2000">
                <a:solidFill>
                  <a:srgbClr val="566D65"/>
                </a:solidFill>
                <a:latin typeface="Times New Roman"/>
                <a:ea typeface="Times New Roman"/>
                <a:cs typeface="Times New Roman"/>
              </a:defRPr>
            </a:lvl2pPr>
          </a:lstStyle>
          <a:p>
            <a:pPr lvl="0">
              <a:defRPr/>
            </a:pPr>
            <a:r>
              <a:rPr lang="de-DE"/>
              <a:t>Dies ist eine zweizeilige Headline mit zwei Zeilen</a:t>
            </a:r>
            <a:endParaRPr/>
          </a:p>
          <a:p>
            <a:pPr lvl="1">
              <a:defRPr/>
            </a:pPr>
            <a:r>
              <a:rPr lang="de-DE"/>
              <a:t>Zweite Ebene</a:t>
            </a:r>
            <a:endParaRPr/>
          </a:p>
        </p:txBody>
      </p:sp>
      <p:sp>
        <p:nvSpPr>
          <p:cNvPr id="5" name="Textplatzhalter 3"/>
          <p:cNvSpPr>
            <a:spLocks noGrp="1"/>
          </p:cNvSpPr>
          <p:nvPr>
            <p:ph type="body" sz="quarter" idx="15" hasCustomPrompt="1"/>
          </p:nvPr>
        </p:nvSpPr>
        <p:spPr bwMode="auto">
          <a:xfrm>
            <a:off x="719997" y="2520000"/>
            <a:ext cx="7280075" cy="3240000"/>
          </a:xfrm>
          <a:prstGeom prst="rect">
            <a:avLst/>
          </a:prstGeom>
        </p:spPr>
        <p:txBody>
          <a:bodyPr/>
          <a:lstStyle>
            <a:lvl1pPr marL="0" marR="0" indent="0" algn="l" defTabSz="914400">
              <a:lnSpc>
                <a:spcPts val="2000"/>
              </a:lnSpc>
              <a:spcBef>
                <a:spcPts val="0"/>
              </a:spcBef>
              <a:spcAft>
                <a:spcPts val="0"/>
              </a:spcAft>
              <a:buClrTx/>
              <a:buSzTx/>
              <a:buFont typeface="Arial"/>
              <a:buNone/>
              <a:defRPr sz="1500" b="1" spc="100">
                <a:solidFill>
                  <a:schemeClr val="accent2"/>
                </a:solidFill>
                <a:latin typeface="Arial"/>
                <a:ea typeface="Arial"/>
                <a:cs typeface="Arial"/>
              </a:defRPr>
            </a:lvl1pPr>
            <a:lvl2pPr marL="0" indent="0">
              <a:lnSpc>
                <a:spcPts val="2000"/>
              </a:lnSpc>
              <a:spcBef>
                <a:spcPts val="0"/>
              </a:spcBef>
              <a:buNone/>
              <a:defRPr sz="1500" b="0">
                <a:solidFill>
                  <a:schemeClr val="tx1"/>
                </a:solidFill>
                <a:latin typeface="Times New Roman"/>
                <a:ea typeface="Times New Roman"/>
                <a:cs typeface="Times New Roman"/>
              </a:defRPr>
            </a:lvl2pPr>
            <a:lvl3pPr marL="285750" indent="-285750">
              <a:lnSpc>
                <a:spcPts val="2000"/>
              </a:lnSpc>
              <a:spcBef>
                <a:spcPts val="0"/>
              </a:spcBef>
              <a:buSzPct val="50000"/>
              <a:buFont typeface="Arial"/>
              <a:buChar char="•"/>
              <a:defRPr sz="1500" b="0">
                <a:solidFill>
                  <a:schemeClr val="tx1"/>
                </a:solidFill>
                <a:latin typeface="Times New Roman"/>
                <a:ea typeface="Times New Roman"/>
                <a:cs typeface="Times New Roman"/>
              </a:defRPr>
            </a:lvl3pPr>
            <a:lvl4pPr marL="0" indent="0">
              <a:lnSpc>
                <a:spcPts val="2000"/>
              </a:lnSpc>
              <a:spcBef>
                <a:spcPts val="900"/>
              </a:spcBef>
              <a:buNone/>
              <a:defRPr sz="1200" b="1">
                <a:solidFill>
                  <a:schemeClr val="accent2"/>
                </a:solidFill>
                <a:latin typeface="Arial"/>
                <a:ea typeface="Arial"/>
                <a:cs typeface="Arial"/>
              </a:defRPr>
            </a:lvl4pPr>
            <a:lvl5pPr marL="1828800" indent="0">
              <a:buNone/>
              <a:defRPr sz="1500">
                <a:latin typeface="Times New Roman"/>
                <a:ea typeface="Times New Roman"/>
                <a:cs typeface="Times New Roman"/>
              </a:defRPr>
            </a:lvl5pPr>
          </a:lstStyle>
          <a:p>
            <a:pPr marL="0" marR="0" lvl="0" indent="0" algn="l" defTabSz="914400">
              <a:lnSpc>
                <a:spcPts val="2000"/>
              </a:lnSpc>
              <a:spcBef>
                <a:spcPts val="0"/>
              </a:spcBef>
              <a:spcAft>
                <a:spcPts val="0"/>
              </a:spcAft>
              <a:buClrTx/>
              <a:buSzTx/>
              <a:buFont typeface="Arial"/>
              <a:buNone/>
              <a:defRPr/>
            </a:pPr>
            <a:r>
              <a:rPr lang="de-DE"/>
              <a:t>ERSTE EBENE</a:t>
            </a:r>
            <a:endParaRPr/>
          </a:p>
          <a:p>
            <a:pPr lvl="1">
              <a:defRPr/>
            </a:pPr>
            <a:r>
              <a:rPr lang="de-DE"/>
              <a:t>Zweite Ebene</a:t>
            </a:r>
            <a:endParaRPr/>
          </a:p>
          <a:p>
            <a:pPr lvl="2">
              <a:defRPr/>
            </a:pPr>
            <a:r>
              <a:rPr lang="de-DE"/>
              <a:t>Dritte Ebene</a:t>
            </a:r>
            <a:endParaRPr/>
          </a:p>
          <a:p>
            <a:pPr lvl="3">
              <a:defRPr/>
            </a:pPr>
            <a:r>
              <a:rPr lang="de-DE"/>
              <a:t>Vierte Ebene</a:t>
            </a:r>
            <a:endParaRPr/>
          </a:p>
        </p:txBody>
      </p:sp>
    </p:spTree>
  </p:cSld>
  <p:clrMapOvr>
    <a:masterClrMapping/>
  </p:clrMapOvr>
  <p:hf/>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4_Benutzerdefiniertes Layout">
    <p:spTree>
      <p:nvGrpSpPr>
        <p:cNvPr id="1" name=""/>
        <p:cNvGrpSpPr/>
        <p:nvPr/>
      </p:nvGrpSpPr>
      <p:grpSpPr bwMode="auto">
        <a:xfrm>
          <a:off x="0" y="0"/>
          <a:ext cx="0" cy="0"/>
          <a:chOff x="0" y="0"/>
          <a:chExt cx="0" cy="0"/>
        </a:xfrm>
      </p:grpSpPr>
      <p:sp>
        <p:nvSpPr>
          <p:cNvPr id="4" name="Textplatzhalter 28"/>
          <p:cNvSpPr>
            <a:spLocks noGrp="1"/>
          </p:cNvSpPr>
          <p:nvPr>
            <p:ph type="body" sz="quarter" idx="14" hasCustomPrompt="1"/>
          </p:nvPr>
        </p:nvSpPr>
        <p:spPr bwMode="auto">
          <a:xfrm>
            <a:off x="719998" y="734649"/>
            <a:ext cx="6480000" cy="1201727"/>
          </a:xfrm>
          <a:prstGeom prst="rect">
            <a:avLst/>
          </a:prstGeom>
        </p:spPr>
        <p:txBody>
          <a:bodyPr/>
          <a:lstStyle>
            <a:lvl1pPr marL="0" indent="0">
              <a:lnSpc>
                <a:spcPts val="3500"/>
              </a:lnSpc>
              <a:spcBef>
                <a:spcPts val="0"/>
              </a:spcBef>
              <a:buFontTx/>
              <a:buNone/>
              <a:defRPr sz="3000">
                <a:solidFill>
                  <a:schemeClr val="accent2"/>
                </a:solidFill>
                <a:latin typeface="Times New Roman"/>
                <a:ea typeface="Times New Roman"/>
                <a:cs typeface="Times New Roman"/>
              </a:defRPr>
            </a:lvl1pPr>
            <a:lvl2pPr marL="0" indent="0">
              <a:lnSpc>
                <a:spcPts val="3500"/>
              </a:lnSpc>
              <a:spcBef>
                <a:spcPts val="0"/>
              </a:spcBef>
              <a:buFontTx/>
              <a:buNone/>
              <a:defRPr sz="2000">
                <a:solidFill>
                  <a:schemeClr val="accent2"/>
                </a:solidFill>
                <a:latin typeface="Times New Roman"/>
                <a:ea typeface="Times New Roman"/>
                <a:cs typeface="Times New Roman"/>
              </a:defRPr>
            </a:lvl2pPr>
          </a:lstStyle>
          <a:p>
            <a:pPr lvl="0">
              <a:defRPr/>
            </a:pPr>
            <a:r>
              <a:rPr lang="de-DE"/>
              <a:t>Dies ist eine einzeilige Headline</a:t>
            </a:r>
            <a:endParaRPr/>
          </a:p>
          <a:p>
            <a:pPr lvl="1">
              <a:defRPr/>
            </a:pPr>
            <a:r>
              <a:rPr lang="de-DE"/>
              <a:t>Zweite Ebene</a:t>
            </a:r>
            <a:endParaRPr/>
          </a:p>
        </p:txBody>
      </p:sp>
      <p:sp>
        <p:nvSpPr>
          <p:cNvPr id="5" name="Bildplatzhalter 2"/>
          <p:cNvSpPr>
            <a:spLocks noGrp="1"/>
          </p:cNvSpPr>
          <p:nvPr>
            <p:ph type="pic" sz="quarter" idx="16"/>
          </p:nvPr>
        </p:nvSpPr>
        <p:spPr bwMode="auto">
          <a:xfrm>
            <a:off x="5507393" y="2160001"/>
            <a:ext cx="2916606" cy="3780000"/>
          </a:xfrm>
          <a:prstGeom prst="rect">
            <a:avLst/>
          </a:prstGeom>
          <a:solidFill>
            <a:srgbClr val="FF0000"/>
          </a:solidFill>
        </p:spPr>
        <p:txBody>
          <a:bodyPr/>
          <a:lstStyle>
            <a:lvl1pPr>
              <a:defRPr sz="1200"/>
            </a:lvl1pPr>
          </a:lstStyle>
          <a:p>
            <a:pPr marL="228600" marR="0" lvl="0" indent="-228600" algn="l" defTabSz="914400">
              <a:lnSpc>
                <a:spcPct val="90000"/>
              </a:lnSpc>
              <a:spcBef>
                <a:spcPts val="1000"/>
              </a:spcBef>
              <a:spcAft>
                <a:spcPts val="0"/>
              </a:spcAft>
              <a:buClrTx/>
              <a:buSzTx/>
              <a:buFont typeface="Arial"/>
              <a:buNone/>
              <a:defRPr/>
            </a:pPr>
            <a:endParaRPr lang="de-DE"/>
          </a:p>
        </p:txBody>
      </p:sp>
      <p:sp>
        <p:nvSpPr>
          <p:cNvPr id="6" name="Textplatzhalter 23"/>
          <p:cNvSpPr>
            <a:spLocks noGrp="1"/>
          </p:cNvSpPr>
          <p:nvPr>
            <p:ph type="body" sz="quarter" idx="17" hasCustomPrompt="1"/>
          </p:nvPr>
        </p:nvSpPr>
        <p:spPr bwMode="auto">
          <a:xfrm>
            <a:off x="5405717" y="5943600"/>
            <a:ext cx="3018281" cy="443753"/>
          </a:xfrm>
          <a:prstGeom prst="rect">
            <a:avLst/>
          </a:prstGeom>
        </p:spPr>
        <p:txBody>
          <a:bodyPr/>
          <a:lstStyle>
            <a:lvl1pPr marL="0" indent="0" algn="l">
              <a:lnSpc>
                <a:spcPts val="1500"/>
              </a:lnSpc>
              <a:spcBef>
                <a:spcPts val="0"/>
              </a:spcBef>
              <a:buNone/>
              <a:defRPr sz="1200" b="1">
                <a:solidFill>
                  <a:schemeClr val="accent2"/>
                </a:solidFill>
                <a:latin typeface="Arial"/>
                <a:ea typeface="Arial"/>
                <a:cs typeface="Arial"/>
              </a:defRPr>
            </a:lvl1pPr>
          </a:lstStyle>
          <a:p>
            <a:pPr lvl="0">
              <a:defRPr/>
            </a:pPr>
            <a:r>
              <a:rPr lang="de-DE"/>
              <a:t>Dies ist ein Blindtext, der keinerlei Bedeutung hat</a:t>
            </a:r>
            <a:endParaRPr/>
          </a:p>
        </p:txBody>
      </p:sp>
      <p:sp>
        <p:nvSpPr>
          <p:cNvPr id="7" name="Textplatzhalter 3"/>
          <p:cNvSpPr>
            <a:spLocks noGrp="1"/>
          </p:cNvSpPr>
          <p:nvPr>
            <p:ph type="body" sz="quarter" idx="18" hasCustomPrompt="1"/>
          </p:nvPr>
        </p:nvSpPr>
        <p:spPr bwMode="auto">
          <a:xfrm>
            <a:off x="719998" y="2160000"/>
            <a:ext cx="4320000" cy="3600000"/>
          </a:xfrm>
          <a:prstGeom prst="rect">
            <a:avLst/>
          </a:prstGeom>
        </p:spPr>
        <p:txBody>
          <a:bodyPr/>
          <a:lstStyle>
            <a:lvl1pPr marL="0" marR="0" indent="0" algn="l" defTabSz="914400">
              <a:lnSpc>
                <a:spcPts val="2000"/>
              </a:lnSpc>
              <a:spcBef>
                <a:spcPts val="0"/>
              </a:spcBef>
              <a:spcAft>
                <a:spcPts val="0"/>
              </a:spcAft>
              <a:buClrTx/>
              <a:buSzTx/>
              <a:buFont typeface="Arial"/>
              <a:buNone/>
              <a:defRPr sz="1500" b="1" spc="100">
                <a:solidFill>
                  <a:schemeClr val="accent2"/>
                </a:solidFill>
                <a:latin typeface="Arial"/>
                <a:ea typeface="Arial"/>
                <a:cs typeface="Arial"/>
              </a:defRPr>
            </a:lvl1pPr>
            <a:lvl2pPr marL="0" indent="0">
              <a:lnSpc>
                <a:spcPts val="2000"/>
              </a:lnSpc>
              <a:spcBef>
                <a:spcPts val="0"/>
              </a:spcBef>
              <a:buNone/>
              <a:defRPr sz="1500" b="0">
                <a:solidFill>
                  <a:schemeClr val="tx1"/>
                </a:solidFill>
                <a:latin typeface="Times New Roman"/>
                <a:ea typeface="Times New Roman"/>
                <a:cs typeface="Times New Roman"/>
              </a:defRPr>
            </a:lvl2pPr>
            <a:lvl3pPr marL="285750" indent="-285750">
              <a:lnSpc>
                <a:spcPts val="2000"/>
              </a:lnSpc>
              <a:spcBef>
                <a:spcPts val="0"/>
              </a:spcBef>
              <a:buSzPct val="50000"/>
              <a:buFont typeface="Arial"/>
              <a:buChar char="•"/>
              <a:defRPr sz="1500" b="0">
                <a:solidFill>
                  <a:schemeClr val="tx1"/>
                </a:solidFill>
                <a:latin typeface="Times New Roman"/>
                <a:ea typeface="Times New Roman"/>
                <a:cs typeface="Times New Roman"/>
              </a:defRPr>
            </a:lvl3pPr>
            <a:lvl4pPr marL="0" indent="0">
              <a:lnSpc>
                <a:spcPts val="2000"/>
              </a:lnSpc>
              <a:spcBef>
                <a:spcPts val="900"/>
              </a:spcBef>
              <a:buNone/>
              <a:defRPr sz="1200" b="1">
                <a:solidFill>
                  <a:schemeClr val="accent2"/>
                </a:solidFill>
                <a:latin typeface="Arial"/>
                <a:ea typeface="Arial"/>
                <a:cs typeface="Arial"/>
              </a:defRPr>
            </a:lvl4pPr>
            <a:lvl5pPr marL="1828800" indent="0">
              <a:buNone/>
              <a:defRPr sz="1500">
                <a:latin typeface="Times New Roman"/>
                <a:ea typeface="Times New Roman"/>
                <a:cs typeface="Times New Roman"/>
              </a:defRPr>
            </a:lvl5pPr>
          </a:lstStyle>
          <a:p>
            <a:pPr marL="0" marR="0" lvl="0" indent="0" algn="l" defTabSz="914400">
              <a:lnSpc>
                <a:spcPts val="2000"/>
              </a:lnSpc>
              <a:spcBef>
                <a:spcPts val="0"/>
              </a:spcBef>
              <a:spcAft>
                <a:spcPts val="0"/>
              </a:spcAft>
              <a:buClrTx/>
              <a:buSzTx/>
              <a:buFont typeface="Arial"/>
              <a:buNone/>
              <a:defRPr/>
            </a:pPr>
            <a:r>
              <a:rPr lang="de-DE"/>
              <a:t>ERSTE EBENE</a:t>
            </a:r>
            <a:endParaRPr/>
          </a:p>
          <a:p>
            <a:pPr lvl="1">
              <a:defRPr/>
            </a:pPr>
            <a:r>
              <a:rPr lang="de-DE"/>
              <a:t>Zweite Ebene</a:t>
            </a:r>
            <a:endParaRPr/>
          </a:p>
          <a:p>
            <a:pPr lvl="2">
              <a:defRPr/>
            </a:pPr>
            <a:r>
              <a:rPr lang="de-DE"/>
              <a:t>Dritte Ebene</a:t>
            </a:r>
            <a:endParaRPr/>
          </a:p>
          <a:p>
            <a:pPr lvl="3">
              <a:defRPr/>
            </a:pPr>
            <a:r>
              <a:rPr lang="de-DE"/>
              <a:t>Vierte Ebene</a:t>
            </a:r>
            <a:endParaRPr/>
          </a:p>
        </p:txBody>
      </p:sp>
    </p:spTree>
  </p:cSld>
  <p:clrMapOvr>
    <a:masterClrMapping/>
  </p:clrMapOvr>
  <p:hf/>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1_Benutzerdefiniertes Layout">
    <p:spTree>
      <p:nvGrpSpPr>
        <p:cNvPr id="1" name=""/>
        <p:cNvGrpSpPr/>
        <p:nvPr/>
      </p:nvGrpSpPr>
      <p:grpSpPr bwMode="auto">
        <a:xfrm>
          <a:off x="0" y="0"/>
          <a:ext cx="0" cy="0"/>
          <a:chOff x="0" y="0"/>
          <a:chExt cx="0" cy="0"/>
        </a:xfrm>
      </p:grpSpPr>
      <p:sp>
        <p:nvSpPr>
          <p:cNvPr id="4" name="Rechteck 6"/>
          <p:cNvSpPr/>
          <p:nvPr userDrawn="1"/>
        </p:nvSpPr>
        <p:spPr bwMode="auto">
          <a:xfrm>
            <a:off x="735906" y="1392311"/>
            <a:ext cx="8042400" cy="45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de-DE">
                <a:solidFill>
                  <a:srgbClr val="006464"/>
                </a:solidFill>
                <a:latin typeface="Calibri"/>
              </a:rPr>
              <a:t>  </a:t>
            </a:r>
            <a:endParaRPr/>
          </a:p>
        </p:txBody>
      </p:sp>
      <p:sp>
        <p:nvSpPr>
          <p:cNvPr id="5" name="Bildplatzhalter 7"/>
          <p:cNvSpPr>
            <a:spLocks noGrp="1"/>
          </p:cNvSpPr>
          <p:nvPr>
            <p:ph type="pic" sz="quarter" idx="15"/>
          </p:nvPr>
        </p:nvSpPr>
        <p:spPr bwMode="auto">
          <a:xfrm>
            <a:off x="364432" y="1027295"/>
            <a:ext cx="8042400" cy="4536000"/>
          </a:xfrm>
          <a:prstGeom prst="rect">
            <a:avLst/>
          </a:prstGeom>
          <a:solidFill>
            <a:srgbClr val="FF0000"/>
          </a:solidFill>
        </p:spPr>
        <p:txBody>
          <a:bodyPr/>
          <a:lstStyle>
            <a:lvl1pPr algn="ctr">
              <a:defRPr sz="1200"/>
            </a:lvl1pPr>
          </a:lstStyle>
          <a:p>
            <a:pPr marL="228600" marR="0" lvl="0" indent="-228600" algn="l" defTabSz="914400">
              <a:lnSpc>
                <a:spcPct val="90000"/>
              </a:lnSpc>
              <a:spcBef>
                <a:spcPts val="1000"/>
              </a:spcBef>
              <a:spcAft>
                <a:spcPts val="0"/>
              </a:spcAft>
              <a:buClrTx/>
              <a:buSzTx/>
              <a:buFont typeface="Arial"/>
              <a:buNone/>
              <a:defRPr/>
            </a:pPr>
            <a:endParaRPr lang="de-DE"/>
          </a:p>
        </p:txBody>
      </p:sp>
      <p:sp>
        <p:nvSpPr>
          <p:cNvPr id="6" name="Textplatzhalter 23"/>
          <p:cNvSpPr>
            <a:spLocks noGrp="1"/>
          </p:cNvSpPr>
          <p:nvPr>
            <p:ph type="body" sz="quarter" idx="17" hasCustomPrompt="1"/>
          </p:nvPr>
        </p:nvSpPr>
        <p:spPr bwMode="auto">
          <a:xfrm>
            <a:off x="655224" y="5930153"/>
            <a:ext cx="3018281" cy="443753"/>
          </a:xfrm>
          <a:prstGeom prst="rect">
            <a:avLst/>
          </a:prstGeom>
        </p:spPr>
        <p:txBody>
          <a:bodyPr/>
          <a:lstStyle>
            <a:lvl1pPr marL="0" indent="0" algn="l">
              <a:lnSpc>
                <a:spcPts val="1500"/>
              </a:lnSpc>
              <a:spcBef>
                <a:spcPts val="0"/>
              </a:spcBef>
              <a:buNone/>
              <a:defRPr sz="1200" b="1">
                <a:solidFill>
                  <a:schemeClr val="accent2"/>
                </a:solidFill>
                <a:latin typeface="Arial"/>
                <a:ea typeface="Arial"/>
                <a:cs typeface="Arial"/>
              </a:defRPr>
            </a:lvl1pPr>
          </a:lstStyle>
          <a:p>
            <a:pPr lvl="0">
              <a:defRPr/>
            </a:pPr>
            <a:r>
              <a:rPr lang="de-DE"/>
              <a:t>Dies ist ein Blindtext, der keinerlei Bedeutung hat</a:t>
            </a:r>
            <a:endParaRPr/>
          </a:p>
        </p:txBody>
      </p:sp>
    </p:spTree>
  </p:cSld>
  <p:clrMapOvr>
    <a:masterClrMapping/>
  </p:clrMapOvr>
  <p:hf/>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2_Benutzerdefiniertes Layout">
    <p:spTree>
      <p:nvGrpSpPr>
        <p:cNvPr id="1" name=""/>
        <p:cNvGrpSpPr/>
        <p:nvPr/>
      </p:nvGrpSpPr>
      <p:grpSpPr bwMode="auto">
        <a:xfrm>
          <a:off x="0" y="0"/>
          <a:ext cx="0" cy="0"/>
          <a:chOff x="0" y="0"/>
          <a:chExt cx="0" cy="0"/>
        </a:xfrm>
      </p:grpSpPr>
      <p:sp>
        <p:nvSpPr>
          <p:cNvPr id="4" name="Bildplatzhalter 7"/>
          <p:cNvSpPr>
            <a:spLocks noGrp="1"/>
          </p:cNvSpPr>
          <p:nvPr>
            <p:ph type="pic" sz="quarter" idx="15"/>
          </p:nvPr>
        </p:nvSpPr>
        <p:spPr bwMode="auto">
          <a:xfrm>
            <a:off x="540000" y="1206000"/>
            <a:ext cx="8042400" cy="4536000"/>
          </a:xfrm>
          <a:prstGeom prst="rect">
            <a:avLst/>
          </a:prstGeom>
          <a:solidFill>
            <a:srgbClr val="FF0000"/>
          </a:solidFill>
        </p:spPr>
        <p:txBody>
          <a:bodyPr/>
          <a:lstStyle>
            <a:lvl1pPr algn="ctr">
              <a:defRPr sz="1200"/>
            </a:lvl1pPr>
          </a:lstStyle>
          <a:p>
            <a:pPr marL="228600" marR="0" lvl="0" indent="-228600" algn="l" defTabSz="914400">
              <a:lnSpc>
                <a:spcPct val="90000"/>
              </a:lnSpc>
              <a:spcBef>
                <a:spcPts val="1000"/>
              </a:spcBef>
              <a:spcAft>
                <a:spcPts val="0"/>
              </a:spcAft>
              <a:buClrTx/>
              <a:buSzTx/>
              <a:buFont typeface="Arial"/>
              <a:buNone/>
              <a:defRPr/>
            </a:pPr>
            <a:endParaRPr lang="de-DE"/>
          </a:p>
        </p:txBody>
      </p:sp>
      <p:sp>
        <p:nvSpPr>
          <p:cNvPr id="5" name="Textplatzhalter 23"/>
          <p:cNvSpPr>
            <a:spLocks noGrp="1"/>
          </p:cNvSpPr>
          <p:nvPr>
            <p:ph type="body" sz="quarter" idx="17" hasCustomPrompt="1"/>
          </p:nvPr>
        </p:nvSpPr>
        <p:spPr bwMode="auto">
          <a:xfrm>
            <a:off x="445871" y="5742000"/>
            <a:ext cx="3018281" cy="443753"/>
          </a:xfrm>
          <a:prstGeom prst="rect">
            <a:avLst/>
          </a:prstGeom>
        </p:spPr>
        <p:txBody>
          <a:bodyPr/>
          <a:lstStyle>
            <a:lvl1pPr marL="0" indent="0" algn="l">
              <a:lnSpc>
                <a:spcPts val="1500"/>
              </a:lnSpc>
              <a:spcBef>
                <a:spcPts val="0"/>
              </a:spcBef>
              <a:buNone/>
              <a:defRPr sz="1200" b="1">
                <a:solidFill>
                  <a:schemeClr val="accent2"/>
                </a:solidFill>
                <a:latin typeface="Arial"/>
                <a:ea typeface="Arial"/>
                <a:cs typeface="Arial"/>
              </a:defRPr>
            </a:lvl1pPr>
          </a:lstStyle>
          <a:p>
            <a:pPr lvl="0">
              <a:defRPr/>
            </a:pPr>
            <a:r>
              <a:rPr lang="de-DE"/>
              <a:t>Dies ist ein Blindtext, der keinerlei Bedeutung hat</a:t>
            </a:r>
            <a:endParaRPr/>
          </a:p>
        </p:txBody>
      </p:sp>
    </p:spTree>
  </p:cSld>
  <p:clrMapOvr>
    <a:masterClrMapping/>
  </p:clrMapOvr>
  <p:hf/>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5_Benutzerdefiniertes Layout">
    <p:spTree>
      <p:nvGrpSpPr>
        <p:cNvPr id="1" name=""/>
        <p:cNvGrpSpPr/>
        <p:nvPr/>
      </p:nvGrpSpPr>
      <p:grpSpPr bwMode="auto">
        <a:xfrm>
          <a:off x="0" y="0"/>
          <a:ext cx="0" cy="0"/>
          <a:chOff x="0" y="0"/>
          <a:chExt cx="0" cy="0"/>
        </a:xfrm>
      </p:grpSpPr>
      <p:sp>
        <p:nvSpPr>
          <p:cNvPr id="4" name="Bildplatzhalter 7"/>
          <p:cNvSpPr>
            <a:spLocks noGrp="1"/>
          </p:cNvSpPr>
          <p:nvPr>
            <p:ph type="pic" sz="quarter" idx="15"/>
          </p:nvPr>
        </p:nvSpPr>
        <p:spPr bwMode="auto">
          <a:xfrm>
            <a:off x="707358" y="1206000"/>
            <a:ext cx="3487469" cy="4536000"/>
          </a:xfrm>
          <a:prstGeom prst="rect">
            <a:avLst/>
          </a:prstGeom>
          <a:solidFill>
            <a:srgbClr val="FF0000"/>
          </a:solidFill>
        </p:spPr>
        <p:txBody>
          <a:bodyPr/>
          <a:lstStyle>
            <a:lvl1pPr algn="ctr">
              <a:defRPr sz="1200"/>
            </a:lvl1pPr>
          </a:lstStyle>
          <a:p>
            <a:pPr marL="228600" marR="0" lvl="0" indent="-228600" algn="l" defTabSz="914400">
              <a:lnSpc>
                <a:spcPct val="90000"/>
              </a:lnSpc>
              <a:spcBef>
                <a:spcPts val="1000"/>
              </a:spcBef>
              <a:spcAft>
                <a:spcPts val="0"/>
              </a:spcAft>
              <a:buClrTx/>
              <a:buSzTx/>
              <a:buFont typeface="Arial"/>
              <a:buNone/>
              <a:defRPr/>
            </a:pPr>
            <a:endParaRPr lang="de-DE"/>
          </a:p>
        </p:txBody>
      </p:sp>
      <p:sp>
        <p:nvSpPr>
          <p:cNvPr id="5" name="Textplatzhalter 23"/>
          <p:cNvSpPr>
            <a:spLocks noGrp="1"/>
          </p:cNvSpPr>
          <p:nvPr>
            <p:ph type="body" sz="quarter" idx="17" hasCustomPrompt="1"/>
          </p:nvPr>
        </p:nvSpPr>
        <p:spPr bwMode="auto">
          <a:xfrm>
            <a:off x="626676" y="5742000"/>
            <a:ext cx="3018281" cy="443753"/>
          </a:xfrm>
          <a:prstGeom prst="rect">
            <a:avLst/>
          </a:prstGeom>
        </p:spPr>
        <p:txBody>
          <a:bodyPr/>
          <a:lstStyle>
            <a:lvl1pPr marL="0" indent="0" algn="l">
              <a:lnSpc>
                <a:spcPts val="1500"/>
              </a:lnSpc>
              <a:spcBef>
                <a:spcPts val="0"/>
              </a:spcBef>
              <a:buNone/>
              <a:defRPr sz="1200" b="1">
                <a:solidFill>
                  <a:schemeClr val="accent2"/>
                </a:solidFill>
                <a:latin typeface="Arial"/>
                <a:ea typeface="Arial"/>
                <a:cs typeface="Arial"/>
              </a:defRPr>
            </a:lvl1pPr>
          </a:lstStyle>
          <a:p>
            <a:pPr lvl="0">
              <a:defRPr/>
            </a:pPr>
            <a:r>
              <a:rPr lang="de-DE"/>
              <a:t>Dies ist ein Blindtext, der keinerlei Bedeutung hat</a:t>
            </a:r>
            <a:endParaRPr/>
          </a:p>
        </p:txBody>
      </p:sp>
      <p:sp>
        <p:nvSpPr>
          <p:cNvPr id="6" name="Bildplatzhalter 7"/>
          <p:cNvSpPr>
            <a:spLocks noGrp="1"/>
          </p:cNvSpPr>
          <p:nvPr>
            <p:ph type="pic" sz="quarter" idx="18"/>
          </p:nvPr>
        </p:nvSpPr>
        <p:spPr bwMode="auto">
          <a:xfrm>
            <a:off x="4930175" y="1223998"/>
            <a:ext cx="3487469" cy="4536000"/>
          </a:xfrm>
          <a:prstGeom prst="rect">
            <a:avLst/>
          </a:prstGeom>
          <a:solidFill>
            <a:srgbClr val="FF0000"/>
          </a:solidFill>
        </p:spPr>
        <p:txBody>
          <a:bodyPr/>
          <a:lstStyle>
            <a:lvl1pPr algn="ctr">
              <a:defRPr sz="1200"/>
            </a:lvl1pPr>
          </a:lstStyle>
          <a:p>
            <a:pPr marL="228600" marR="0" lvl="0" indent="-228600" algn="l" defTabSz="914400">
              <a:lnSpc>
                <a:spcPct val="90000"/>
              </a:lnSpc>
              <a:spcBef>
                <a:spcPts val="1000"/>
              </a:spcBef>
              <a:spcAft>
                <a:spcPts val="0"/>
              </a:spcAft>
              <a:buClrTx/>
              <a:buSzTx/>
              <a:buFont typeface="Arial"/>
              <a:buNone/>
              <a:defRPr/>
            </a:pPr>
            <a:endParaRPr lang="de-DE"/>
          </a:p>
        </p:txBody>
      </p:sp>
      <p:sp>
        <p:nvSpPr>
          <p:cNvPr id="7" name="Textplatzhalter 23"/>
          <p:cNvSpPr>
            <a:spLocks noGrp="1"/>
          </p:cNvSpPr>
          <p:nvPr>
            <p:ph type="body" sz="quarter" idx="19" hasCustomPrompt="1"/>
          </p:nvPr>
        </p:nvSpPr>
        <p:spPr bwMode="auto">
          <a:xfrm>
            <a:off x="4849052" y="5759999"/>
            <a:ext cx="3018281" cy="443753"/>
          </a:xfrm>
          <a:prstGeom prst="rect">
            <a:avLst/>
          </a:prstGeom>
        </p:spPr>
        <p:txBody>
          <a:bodyPr/>
          <a:lstStyle>
            <a:lvl1pPr marL="0" indent="0" algn="l">
              <a:lnSpc>
                <a:spcPts val="1500"/>
              </a:lnSpc>
              <a:spcBef>
                <a:spcPts val="0"/>
              </a:spcBef>
              <a:buNone/>
              <a:defRPr sz="1200" b="1">
                <a:solidFill>
                  <a:schemeClr val="accent2"/>
                </a:solidFill>
                <a:latin typeface="Arial"/>
                <a:ea typeface="Arial"/>
                <a:cs typeface="Arial"/>
              </a:defRPr>
            </a:lvl1pPr>
          </a:lstStyle>
          <a:p>
            <a:pPr lvl="0">
              <a:defRPr/>
            </a:pPr>
            <a:r>
              <a:rPr lang="de-DE"/>
              <a:t>Dies ist ein Blindtext, der keinerlei Bedeutung hat</a:t>
            </a:r>
            <a:endParaRPr/>
          </a:p>
        </p:txBody>
      </p:sp>
    </p:spTree>
  </p:cSld>
  <p:clrMapOvr>
    <a:masterClrMapping/>
  </p:clrMapOvr>
  <p:hf/>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bwMode="auto">
        <a:xfrm>
          <a:off x="0" y="0"/>
          <a:ext cx="0" cy="0"/>
          <a:chOff x="0" y="0"/>
          <a:chExt cx="0" cy="0"/>
        </a:xfrm>
      </p:grpSpPr>
      <p:sp>
        <p:nvSpPr>
          <p:cNvPr id="4" name="Textfeld 6"/>
          <p:cNvSpPr>
            <a:spLocks noAdjustHandles="1"/>
          </p:cNvSpPr>
          <p:nvPr userDrawn="1"/>
        </p:nvSpPr>
        <p:spPr bwMode="auto">
          <a:xfrm>
            <a:off x="3714750" y="6301740"/>
            <a:ext cx="1714500" cy="221536"/>
          </a:xfrm>
          <a:prstGeom prst="rect">
            <a:avLst/>
          </a:prstGeom>
          <a:noFill/>
        </p:spPr>
        <p:txBody>
          <a:bodyPr wrap="square" lIns="0" tIns="0" rIns="0" bIns="0" rtlCol="0">
            <a:spAutoFit/>
          </a:bodyPr>
          <a:lstStyle/>
          <a:p>
            <a:pPr algn="ctr" defTabSz="914400">
              <a:lnSpc>
                <a:spcPts val="2000"/>
              </a:lnSpc>
              <a:spcBef>
                <a:spcPts val="0"/>
              </a:spcBef>
              <a:defRPr/>
            </a:pPr>
            <a:fld id="{7415B62F-85CE-9549-9175-6A5F801FD0DA}" type="slidenum">
              <a:rPr lang="de-DE" sz="1000" b="1" spc="100">
                <a:solidFill>
                  <a:srgbClr val="6B9287"/>
                </a:solidFill>
                <a:latin typeface="Arial"/>
                <a:cs typeface="Arial"/>
              </a:rPr>
              <a:t>‹#›</a:t>
            </a:fld>
            <a:endParaRPr lang="de-DE" sz="1000" b="1" spc="100">
              <a:solidFill>
                <a:srgbClr val="6B9287"/>
              </a:solidFill>
              <a:latin typeface="Arial"/>
              <a:cs typeface="Arial"/>
            </a:endParaRPr>
          </a:p>
        </p:txBody>
      </p:sp>
      <p:pic>
        <p:nvPicPr>
          <p:cNvPr id="5" name="Grafik 4"/>
          <p:cNvPicPr>
            <a:picLocks noChangeAspect="1"/>
          </p:cNvPicPr>
          <p:nvPr userDrawn="1"/>
        </p:nvPicPr>
        <p:blipFill>
          <a:blip r:embed="rId10"/>
          <a:srcRect l="-12" r="75290"/>
          <a:stretch/>
        </p:blipFill>
        <p:spPr bwMode="auto">
          <a:xfrm>
            <a:off x="8335225" y="325014"/>
            <a:ext cx="450000" cy="4499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p:txStyles>
    <p:titleStyle>
      <a:lvl1pPr algn="l" defTabSz="914400">
        <a:lnSpc>
          <a:spcPct val="90000"/>
        </a:lnSpc>
        <a:spcBef>
          <a:spcPts val="0"/>
        </a:spcBef>
        <a:buNone/>
        <a:defRPr sz="3200" b="0" i="0">
          <a:solidFill>
            <a:schemeClr val="tx1"/>
          </a:solidFill>
          <a:latin typeface="Times"/>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github.com/RISE-MPIWG/"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rise-rp.mpiwg-berlin.mpg.de/" TargetMode="External"/><Relationship Id="rId2" Type="http://schemas.openxmlformats.org/officeDocument/2006/relationships/hyperlink" Target="https://github.com/RISE-MPIWG/rise_rp"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RISE-MPIWG/react-shine-api" TargetMode="External"/><Relationship Id="rId2" Type="http://schemas.openxmlformats.org/officeDocument/2006/relationships/hyperlink" Target="https://recogito.pelagios.org/"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RISE-MPIWG/rise_js_client" TargetMode="External"/><Relationship Id="rId2" Type="http://schemas.openxmlformats.org/officeDocument/2006/relationships/hyperlink" Target="https://rise.mpiwg-berlin.mpg.de/jslib"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hyperlink" Target="https://github.com/RISE-MPIWG/hylg"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RISE-MPIWG/docusky_widget" TargetMode="External"/><Relationship Id="rId2" Type="http://schemas.openxmlformats.org/officeDocument/2006/relationships/hyperlink" Target="http://docusky.org.tw/" TargetMode="Externa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rise-mpiwg.github.io/"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a:xfrm>
            <a:off x="625094" y="1963804"/>
            <a:ext cx="6864246" cy="3600000"/>
          </a:xfrm>
        </p:spPr>
        <p:txBody>
          <a:bodyPr/>
          <a:lstStyle/>
          <a:p>
            <a:pPr>
              <a:defRPr/>
            </a:pPr>
            <a:r>
              <a:rPr lang="en-US" sz="3600" dirty="0">
                <a:solidFill>
                  <a:srgbClr val="E13068"/>
                </a:solidFill>
              </a:rPr>
              <a:t>RISE and SHINE:</a:t>
            </a:r>
            <a:endParaRPr dirty="0"/>
          </a:p>
          <a:p>
            <a:pPr>
              <a:defRPr/>
            </a:pPr>
            <a:r>
              <a:rPr lang="en-US" sz="3600" dirty="0">
                <a:solidFill>
                  <a:srgbClr val="E13068"/>
                </a:solidFill>
              </a:rPr>
              <a:t>an API-based e-infrastructure for interoperable texts and tools</a:t>
            </a:r>
            <a:endParaRPr dirty="0"/>
          </a:p>
        </p:txBody>
      </p:sp>
      <p:sp>
        <p:nvSpPr>
          <p:cNvPr id="5" name="Text Placeholder 2"/>
          <p:cNvSpPr>
            <a:spLocks noGrp="1"/>
          </p:cNvSpPr>
          <p:nvPr>
            <p:ph type="body" sz="quarter" idx="15"/>
          </p:nvPr>
        </p:nvSpPr>
        <p:spPr bwMode="auto">
          <a:xfrm>
            <a:off x="402509" y="1203298"/>
            <a:ext cx="6798780" cy="423505"/>
          </a:xfrm>
        </p:spPr>
        <p:txBody>
          <a:bodyPr/>
          <a:lstStyle/>
          <a:p>
            <a:pPr>
              <a:defRPr/>
            </a:pPr>
            <a:r>
              <a:rPr lang="en-US" i="1">
                <a:solidFill>
                  <a:schemeClr val="accent2"/>
                </a:solidFill>
                <a:latin typeface="+mn-lt"/>
                <a:cs typeface="Arial"/>
              </a:rPr>
              <a:t>DH2020</a:t>
            </a:r>
            <a:endParaRPr/>
          </a:p>
        </p:txBody>
      </p:sp>
      <p:sp>
        <p:nvSpPr>
          <p:cNvPr id="6" name="Subtitle 2"/>
          <p:cNvSpPr>
            <a:spLocks/>
          </p:cNvSpPr>
          <p:nvPr/>
        </p:nvSpPr>
        <p:spPr bwMode="auto">
          <a:xfrm>
            <a:off x="625094" y="4572000"/>
            <a:ext cx="7259529" cy="1090260"/>
          </a:xfrm>
          <a:prstGeom prst="rect">
            <a:avLst/>
          </a:prstGeom>
        </p:spPr>
        <p:txBody>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r">
              <a:buNone/>
              <a:defRPr/>
            </a:pPr>
            <a:r>
              <a:rPr lang="en-US" sz="2400" dirty="0">
                <a:solidFill>
                  <a:schemeClr val="accent3"/>
                </a:solidFill>
              </a:rPr>
              <a:t>Pascal </a:t>
            </a:r>
            <a:r>
              <a:rPr lang="en-US" sz="2400" dirty="0" err="1">
                <a:solidFill>
                  <a:schemeClr val="accent3"/>
                </a:solidFill>
              </a:rPr>
              <a:t>Belouin</a:t>
            </a:r>
            <a:r>
              <a:rPr lang="en-US" sz="2400" dirty="0">
                <a:solidFill>
                  <a:schemeClr val="accent3"/>
                </a:solidFill>
              </a:rPr>
              <a:t>, Sean Wang, and Shih-Pei Chen </a:t>
            </a:r>
            <a:endParaRPr dirty="0"/>
          </a:p>
          <a:p>
            <a:pPr marL="0" indent="0" algn="r">
              <a:buNone/>
              <a:defRPr/>
            </a:pPr>
            <a:r>
              <a:rPr lang="en-US" sz="2400" dirty="0">
                <a:solidFill>
                  <a:schemeClr val="accent3"/>
                </a:solidFill>
              </a:rPr>
              <a:t>Max Planck Institute for the History of Science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
          <p:cNvPicPr>
            <a:picLocks noChangeAspect="1"/>
          </p:cNvPicPr>
          <p:nvPr/>
        </p:nvPicPr>
        <p:blipFill>
          <a:blip r:embed="rId2"/>
          <a:stretch/>
        </p:blipFill>
        <p:spPr bwMode="auto">
          <a:xfrm>
            <a:off x="171450" y="1231900"/>
            <a:ext cx="8801100" cy="4394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
          <p:cNvSpPr>
            <a:spLocks noGrp="1"/>
          </p:cNvSpPr>
          <p:nvPr>
            <p:ph type="body" sz="quarter" idx="14"/>
          </p:nvPr>
        </p:nvSpPr>
        <p:spPr bwMode="auto"/>
        <p:txBody>
          <a:bodyPr/>
          <a:lstStyle/>
          <a:p>
            <a:pPr>
              <a:defRPr/>
            </a:pPr>
            <a:r>
              <a:rPr lang="en-GB" sz="4000"/>
              <a:t>The RISE infrastructure</a:t>
            </a:r>
            <a:endParaRPr/>
          </a:p>
          <a:p>
            <a:pPr lvl="1">
              <a:defRPr/>
            </a:pPr>
            <a:r>
              <a:rPr lang="en-GB" sz="2800"/>
              <a:t>A suite of software packages to support the use of SHINE</a:t>
            </a:r>
            <a:endParaRPr/>
          </a:p>
        </p:txBody>
      </p:sp>
      <p:sp>
        <p:nvSpPr>
          <p:cNvPr id="5" name="Textplatzhalter 2"/>
          <p:cNvSpPr>
            <a:spLocks noGrp="1"/>
          </p:cNvSpPr>
          <p:nvPr>
            <p:ph type="body" sz="quarter" idx="15"/>
          </p:nvPr>
        </p:nvSpPr>
        <p:spPr bwMode="auto">
          <a:xfrm>
            <a:off x="719998" y="2231718"/>
            <a:ext cx="6480000" cy="3600000"/>
          </a:xfrm>
        </p:spPr>
        <p:txBody>
          <a:bodyPr/>
          <a:lstStyle/>
          <a:p>
            <a:pPr>
              <a:defRPr/>
            </a:pPr>
            <a:r>
              <a:rPr lang="en-GB" sz="2000"/>
              <a:t>The RISE Team created a number of software packages:</a:t>
            </a:r>
          </a:p>
          <a:p>
            <a:pPr lvl="1">
              <a:defRPr/>
            </a:pPr>
            <a:endParaRPr lang="en-GB" sz="2000"/>
          </a:p>
          <a:p>
            <a:pPr lvl="2">
              <a:defRPr/>
            </a:pPr>
            <a:r>
              <a:rPr lang="en-GB" sz="2000"/>
              <a:t>A middleware that indexes all resources </a:t>
            </a:r>
            <a:r>
              <a:rPr lang="en-GB"/>
              <a:t>linked to it, and authenticates and authorizes text transfers</a:t>
            </a:r>
            <a:endParaRPr lang="en-GB" sz="2000"/>
          </a:p>
          <a:p>
            <a:pPr lvl="2">
              <a:defRPr/>
            </a:pPr>
            <a:endParaRPr lang="en-GB" sz="2000"/>
          </a:p>
          <a:p>
            <a:pPr lvl="2">
              <a:defRPr/>
            </a:pPr>
            <a:r>
              <a:rPr lang="en-GB" sz="2000"/>
              <a:t>A suite of JavaScript libraries to allow easy integration with the SHINE API for software developers</a:t>
            </a:r>
            <a:endParaRPr/>
          </a:p>
          <a:p>
            <a:pPr lvl="2">
              <a:defRPr/>
            </a:pPr>
            <a:endParaRPr lang="en-GB" sz="2000"/>
          </a:p>
          <a:p>
            <a:pPr lvl="2">
              <a:defRPr/>
            </a:pPr>
            <a:r>
              <a:rPr lang="en-GB" sz="2000"/>
              <a:t>A Resource Provider software package that allows resource providers to serve resources in a protected, SHINE-compatible way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
          <p:cNvSpPr>
            <a:spLocks noGrp="1"/>
          </p:cNvSpPr>
          <p:nvPr>
            <p:ph type="body" sz="quarter" idx="14"/>
          </p:nvPr>
        </p:nvSpPr>
        <p:spPr bwMode="auto"/>
        <p:txBody>
          <a:bodyPr/>
          <a:lstStyle/>
          <a:p>
            <a:pPr>
              <a:defRPr/>
            </a:pPr>
            <a:r>
              <a:rPr lang="en-GB" sz="4000"/>
              <a:t>SHINE API</a:t>
            </a:r>
            <a:endParaRPr/>
          </a:p>
          <a:p>
            <a:pPr lvl="1">
              <a:defRPr/>
            </a:pPr>
            <a:r>
              <a:rPr lang="en-GB" sz="2800"/>
              <a:t>Resource modelling: an example</a:t>
            </a:r>
            <a:endParaRPr/>
          </a:p>
        </p:txBody>
      </p:sp>
      <p:sp>
        <p:nvSpPr>
          <p:cNvPr id="5" name="Textplatzhalter 2"/>
          <p:cNvSpPr>
            <a:spLocks noGrp="1"/>
          </p:cNvSpPr>
          <p:nvPr>
            <p:ph type="body" sz="quarter" idx="15"/>
          </p:nvPr>
        </p:nvSpPr>
        <p:spPr bwMode="auto"/>
        <p:txBody>
          <a:bodyPr/>
          <a:lstStyle/>
          <a:p>
            <a:pPr>
              <a:defRPr/>
            </a:pPr>
            <a:r>
              <a:rPr lang="en-GB" sz="2000"/>
              <a:t>The data model is highly flexible:</a:t>
            </a:r>
          </a:p>
          <a:p>
            <a:pPr>
              <a:defRPr/>
            </a:pPr>
            <a:endParaRPr lang="en-GB"/>
          </a:p>
          <a:p>
            <a:pPr lvl="1">
              <a:defRPr/>
            </a:pPr>
            <a:r>
              <a:rPr lang="en-GB" sz="2000"/>
              <a:t>Resources can be represented in many different ways.</a:t>
            </a:r>
            <a:endParaRPr/>
          </a:p>
          <a:p>
            <a:pPr lvl="1">
              <a:defRPr/>
            </a:pPr>
            <a:endParaRPr lang="en-GB" sz="2000"/>
          </a:p>
          <a:p>
            <a:pPr lvl="2">
              <a:defRPr/>
            </a:pPr>
            <a:r>
              <a:rPr lang="en-GB" sz="2000"/>
              <a:t>Representation of resources is up to the resource provider</a:t>
            </a:r>
            <a:endParaRPr/>
          </a:p>
          <a:p>
            <a:pPr marL="0" lvl="2" indent="0">
              <a:buNone/>
              <a:defRPr/>
            </a:pPr>
            <a:endParaRPr lang="en-GB" sz="2000"/>
          </a:p>
          <a:p>
            <a:pPr lvl="2">
              <a:defRPr/>
            </a:pPr>
            <a:r>
              <a:rPr lang="en-GB" sz="2000"/>
              <a:t>Metadata inheritance mechanism can be used for fine-grained representation of resources</a:t>
            </a:r>
            <a:endParaRPr/>
          </a:p>
          <a:p>
            <a:pPr lvl="2">
              <a:defRPr/>
            </a:pPr>
            <a:endParaRPr lang="en-GB"/>
          </a:p>
          <a:p>
            <a:pPr lvl="0">
              <a:defRPr/>
            </a:pPr>
            <a:r>
              <a:rPr lang="en-GB">
                <a:solidFill>
                  <a:srgbClr val="A0B987"/>
                </a:solidFill>
              </a:rPr>
              <a:t>See https://doi.org/10.31235/osf.io/qrmg8 for details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
          <p:cNvSpPr>
            <a:spLocks noGrp="1"/>
          </p:cNvSpPr>
          <p:nvPr>
            <p:ph type="body" sz="quarter" idx="14"/>
          </p:nvPr>
        </p:nvSpPr>
        <p:spPr bwMode="auto"/>
        <p:txBody>
          <a:bodyPr/>
          <a:lstStyle/>
          <a:p>
            <a:pPr>
              <a:defRPr/>
            </a:pPr>
            <a:r>
              <a:rPr lang="en-GB" sz="4000"/>
              <a:t>The SHINE API Protocol</a:t>
            </a:r>
            <a:endParaRPr/>
          </a:p>
          <a:p>
            <a:pPr lvl="1">
              <a:defRPr/>
            </a:pPr>
            <a:r>
              <a:rPr lang="en-GB" sz="2800"/>
              <a:t>Resource Modelling</a:t>
            </a:r>
            <a:endParaRPr/>
          </a:p>
        </p:txBody>
      </p:sp>
      <p:sp>
        <p:nvSpPr>
          <p:cNvPr id="5" name="Textplatzhalter 2"/>
          <p:cNvSpPr>
            <a:spLocks noGrp="1"/>
          </p:cNvSpPr>
          <p:nvPr>
            <p:ph type="body" sz="quarter" idx="15"/>
          </p:nvPr>
        </p:nvSpPr>
        <p:spPr bwMode="auto">
          <a:xfrm>
            <a:off x="719998" y="2160000"/>
            <a:ext cx="6480000" cy="672847"/>
          </a:xfrm>
        </p:spPr>
        <p:txBody>
          <a:bodyPr/>
          <a:lstStyle/>
          <a:p>
            <a:pPr>
              <a:defRPr/>
            </a:pPr>
            <a:r>
              <a:rPr lang="en-GB" sz="2000"/>
              <a:t>Resources are represented in SHINE as follows…</a:t>
            </a:r>
            <a:endParaRPr/>
          </a:p>
        </p:txBody>
      </p:sp>
      <p:pic>
        <p:nvPicPr>
          <p:cNvPr id="6" name="Graphic 5"/>
          <p:cNvPicPr>
            <a:picLocks noChangeAspect="1"/>
          </p:cNvPicPr>
          <p:nvPr/>
        </p:nvPicPr>
        <p:blipFill>
          <a:blip r:embed="rId2"/>
          <a:stretch/>
        </p:blipFill>
        <p:spPr bwMode="auto">
          <a:xfrm>
            <a:off x="275219" y="3056471"/>
            <a:ext cx="8656918" cy="20019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platzhalter 1"/>
          <p:cNvSpPr>
            <a:spLocks noGrp="1"/>
          </p:cNvSpPr>
          <p:nvPr>
            <p:ph type="body" sz="quarter" idx="14"/>
          </p:nvPr>
        </p:nvSpPr>
        <p:spPr bwMode="auto"/>
        <p:txBody>
          <a:bodyPr/>
          <a:lstStyle/>
          <a:p>
            <a:pPr>
              <a:defRPr/>
            </a:pPr>
            <a:r>
              <a:rPr lang="en-GB" sz="4000"/>
              <a:t>The SHINE API Protocol</a:t>
            </a:r>
            <a:endParaRPr/>
          </a:p>
          <a:p>
            <a:pPr lvl="1">
              <a:defRPr/>
            </a:pPr>
            <a:r>
              <a:rPr lang="en-GB" sz="2800"/>
              <a:t>Resource Modelling</a:t>
            </a:r>
            <a:endParaRPr/>
          </a:p>
        </p:txBody>
      </p:sp>
      <p:sp>
        <p:nvSpPr>
          <p:cNvPr id="5" name="Textplatzhalter 2"/>
          <p:cNvSpPr>
            <a:spLocks noGrp="1"/>
          </p:cNvSpPr>
          <p:nvPr>
            <p:ph type="body" sz="quarter" idx="15"/>
          </p:nvPr>
        </p:nvSpPr>
        <p:spPr bwMode="auto">
          <a:xfrm>
            <a:off x="719998" y="2160000"/>
            <a:ext cx="6480000" cy="672847"/>
          </a:xfrm>
        </p:spPr>
        <p:txBody>
          <a:bodyPr/>
          <a:lstStyle/>
          <a:p>
            <a:pPr>
              <a:defRPr/>
            </a:pPr>
            <a:r>
              <a:rPr lang="en-GB" sz="2000"/>
              <a:t>…And are accessible through the following standard REST API routes:</a:t>
            </a:r>
            <a:endParaRPr/>
          </a:p>
        </p:txBody>
      </p:sp>
      <p:pic>
        <p:nvPicPr>
          <p:cNvPr id="6" name="Picture 5"/>
          <p:cNvPicPr>
            <a:picLocks noChangeAspect="1"/>
          </p:cNvPicPr>
          <p:nvPr/>
        </p:nvPicPr>
        <p:blipFill>
          <a:blip r:embed="rId2"/>
          <a:stretch/>
        </p:blipFill>
        <p:spPr bwMode="auto">
          <a:xfrm>
            <a:off x="215152" y="2886634"/>
            <a:ext cx="8803341" cy="32115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8"/>
          <p:cNvPicPr>
            <a:picLocks noChangeAspect="1"/>
          </p:cNvPicPr>
          <p:nvPr/>
        </p:nvPicPr>
        <p:blipFill>
          <a:blip r:embed="rId2"/>
          <a:stretch/>
        </p:blipFill>
        <p:spPr bwMode="auto">
          <a:xfrm>
            <a:off x="0" y="1066800"/>
            <a:ext cx="9144000" cy="2941636"/>
          </a:xfrm>
          <a:prstGeom prst="rect">
            <a:avLst/>
          </a:prstGeom>
        </p:spPr>
      </p:pic>
      <p:pic>
        <p:nvPicPr>
          <p:cNvPr id="5" name="Picture 12"/>
          <p:cNvPicPr>
            <a:picLocks noChangeAspect="1"/>
          </p:cNvPicPr>
          <p:nvPr/>
        </p:nvPicPr>
        <p:blipFill>
          <a:blip r:embed="rId3"/>
          <a:stretch/>
        </p:blipFill>
        <p:spPr bwMode="auto">
          <a:xfrm>
            <a:off x="0" y="4008436"/>
            <a:ext cx="9144000" cy="26998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4"/>
          <p:cNvPicPr>
            <a:picLocks noChangeAspect="1"/>
          </p:cNvPicPr>
          <p:nvPr/>
        </p:nvPicPr>
        <p:blipFill>
          <a:blip r:embed="rId2"/>
          <a:stretch/>
        </p:blipFill>
        <p:spPr bwMode="auto">
          <a:xfrm>
            <a:off x="0" y="797281"/>
            <a:ext cx="9144000" cy="2139238"/>
          </a:xfrm>
          <a:prstGeom prst="rect">
            <a:avLst/>
          </a:prstGeom>
        </p:spPr>
      </p:pic>
      <p:pic>
        <p:nvPicPr>
          <p:cNvPr id="5" name="Picture 6"/>
          <p:cNvPicPr>
            <a:picLocks noChangeAspect="1"/>
          </p:cNvPicPr>
          <p:nvPr/>
        </p:nvPicPr>
        <p:blipFill>
          <a:blip r:embed="rId3"/>
          <a:stretch/>
        </p:blipFill>
        <p:spPr bwMode="auto">
          <a:xfrm>
            <a:off x="0" y="2917469"/>
            <a:ext cx="9144000" cy="377513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5"/>
          <p:cNvPicPr>
            <a:picLocks noChangeAspect="1"/>
          </p:cNvPicPr>
          <p:nvPr/>
        </p:nvPicPr>
        <p:blipFill>
          <a:blip r:embed="rId2"/>
          <a:stretch/>
        </p:blipFill>
        <p:spPr bwMode="auto">
          <a:xfrm>
            <a:off x="0" y="3400221"/>
            <a:ext cx="9144000" cy="1639957"/>
          </a:xfrm>
          <a:prstGeom prst="rect">
            <a:avLst/>
          </a:prstGeom>
        </p:spPr>
      </p:pic>
      <p:pic>
        <p:nvPicPr>
          <p:cNvPr id="5" name="Picture 8"/>
          <p:cNvPicPr>
            <a:picLocks noChangeAspect="1"/>
          </p:cNvPicPr>
          <p:nvPr/>
        </p:nvPicPr>
        <p:blipFill>
          <a:blip r:embed="rId3"/>
          <a:stretch/>
        </p:blipFill>
        <p:spPr bwMode="auto">
          <a:xfrm>
            <a:off x="0" y="992334"/>
            <a:ext cx="9144000" cy="2407887"/>
          </a:xfrm>
          <a:prstGeom prst="rect">
            <a:avLst/>
          </a:prstGeom>
        </p:spPr>
      </p:pic>
      <p:pic>
        <p:nvPicPr>
          <p:cNvPr id="6" name="Picture 10"/>
          <p:cNvPicPr>
            <a:picLocks noChangeAspect="1"/>
          </p:cNvPicPr>
          <p:nvPr/>
        </p:nvPicPr>
        <p:blipFill>
          <a:blip r:embed="rId4"/>
          <a:stretch/>
        </p:blipFill>
        <p:spPr bwMode="auto">
          <a:xfrm>
            <a:off x="0" y="5024620"/>
            <a:ext cx="9144000" cy="156697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Using RISE directly from a tool</a:t>
            </a:r>
            <a:endParaRPr/>
          </a:p>
        </p:txBody>
      </p:sp>
      <p:sp>
        <p:nvSpPr>
          <p:cNvPr id="5" name="Text Placeholder 2"/>
          <p:cNvSpPr>
            <a:spLocks noGrp="1"/>
          </p:cNvSpPr>
          <p:nvPr>
            <p:ph type="body" sz="quarter" idx="15"/>
          </p:nvPr>
        </p:nvSpPr>
        <p:spPr bwMode="auto"/>
        <p:txBody>
          <a:bodyPr/>
          <a:lstStyle/>
          <a:p>
            <a:pPr>
              <a:defRPr/>
            </a:pPr>
            <a:r>
              <a:rPr lang="en-US"/>
              <a:t>If a tool implements the Javascript library, a scholar from a research institution can access RISE-linked resources directly from the tool’s native UI, without manual uploading.</a:t>
            </a:r>
            <a:endParaRPr/>
          </a:p>
          <a:p>
            <a:pPr>
              <a:defRPr/>
            </a:pPr>
            <a:endParaRPr lang="en-US"/>
          </a:p>
          <a:p>
            <a:pPr marL="457200" indent="-457200">
              <a:buFont typeface="+mj-lt"/>
              <a:buAutoNum type="arabicPeriod"/>
              <a:defRPr/>
            </a:pPr>
            <a:r>
              <a:rPr lang="en-US"/>
              <a:t>can </a:t>
            </a:r>
            <a:r>
              <a:rPr lang="en-US">
                <a:solidFill>
                  <a:srgbClr val="E13068"/>
                </a:solidFill>
              </a:rPr>
              <a:t>browse, search, and select texts</a:t>
            </a:r>
            <a:r>
              <a:rPr lang="en-US"/>
              <a:t> that she wants to work with</a:t>
            </a:r>
            <a:endParaRPr/>
          </a:p>
          <a:p>
            <a:pPr marL="457200" indent="-457200">
              <a:buFont typeface="+mj-lt"/>
              <a:buAutoNum type="arabicPeriod"/>
              <a:defRPr/>
            </a:pPr>
            <a:r>
              <a:rPr lang="en-US"/>
              <a:t>preview selected texts</a:t>
            </a:r>
            <a:endParaRPr/>
          </a:p>
          <a:p>
            <a:pPr marL="457200" indent="-457200">
              <a:buFont typeface="+mj-lt"/>
              <a:buAutoNum type="arabicPeriod"/>
              <a:defRPr/>
            </a:pPr>
            <a:r>
              <a:rPr lang="en-US"/>
              <a:t>can </a:t>
            </a:r>
            <a:r>
              <a:rPr lang="en-US">
                <a:solidFill>
                  <a:srgbClr val="E13068"/>
                </a:solidFill>
              </a:rPr>
              <a:t>load the selected texts to tools</a:t>
            </a:r>
            <a:r>
              <a:rPr lang="en-US"/>
              <a:t> and work from there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7"/>
          <p:cNvSpPr>
            <a:spLocks noGrp="1"/>
          </p:cNvSpPr>
          <p:nvPr>
            <p:ph type="body" sz="quarter" idx="17"/>
          </p:nvPr>
        </p:nvSpPr>
        <p:spPr bwMode="auto">
          <a:xfrm>
            <a:off x="655224" y="5930153"/>
            <a:ext cx="3469304" cy="451192"/>
          </a:xfrm>
        </p:spPr>
        <p:txBody>
          <a:bodyPr/>
          <a:lstStyle/>
          <a:p>
            <a:pPr>
              <a:defRPr/>
            </a:pPr>
            <a:r>
              <a:rPr lang="en-US"/>
              <a:t>Tool-centric application (e.g., Recogito)</a:t>
            </a:r>
            <a:endParaRPr/>
          </a:p>
        </p:txBody>
      </p:sp>
      <p:pic>
        <p:nvPicPr>
          <p:cNvPr id="5" name="recog_demo_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p:blipFill>
        <p:spPr bwMode="auto">
          <a:xfrm>
            <a:off x="0" y="946488"/>
            <a:ext cx="9144000" cy="46926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Where we stand: text-centric research in the humanities</a:t>
            </a:r>
            <a:endParaRPr/>
          </a:p>
        </p:txBody>
      </p:sp>
      <p:sp>
        <p:nvSpPr>
          <p:cNvPr id="5" name="Text Placeholder 2"/>
          <p:cNvSpPr>
            <a:spLocks noGrp="1"/>
          </p:cNvSpPr>
          <p:nvPr>
            <p:ph type="body" sz="quarter" idx="15"/>
          </p:nvPr>
        </p:nvSpPr>
        <p:spPr bwMode="auto"/>
        <p:txBody>
          <a:bodyPr/>
          <a:lstStyle/>
          <a:p>
            <a:pPr>
              <a:defRPr/>
            </a:pPr>
            <a:r>
              <a:rPr lang="en-US"/>
              <a:t>Resources becoming </a:t>
            </a:r>
            <a:r>
              <a:rPr lang="en-US">
                <a:solidFill>
                  <a:srgbClr val="E13068"/>
                </a:solidFill>
              </a:rPr>
              <a:t>digital</a:t>
            </a:r>
            <a:endParaRPr lang="en-US"/>
          </a:p>
          <a:p>
            <a:pPr lvl="2">
              <a:defRPr/>
            </a:pPr>
            <a:r>
              <a:rPr lang="en-US"/>
              <a:t>We have many databases </a:t>
            </a:r>
            <a:endParaRPr/>
          </a:p>
          <a:p>
            <a:pPr lvl="2">
              <a:defRPr/>
            </a:pPr>
            <a:r>
              <a:rPr lang="en-US"/>
              <a:t>The way we work with resources also begin to change. For example, search (in particular, full-text search)</a:t>
            </a:r>
            <a:endParaRPr/>
          </a:p>
          <a:p>
            <a:pPr>
              <a:defRPr/>
            </a:pPr>
            <a:endParaRPr lang="en-US"/>
          </a:p>
          <a:p>
            <a:pPr>
              <a:defRPr/>
            </a:pPr>
            <a:r>
              <a:rPr lang="en-US"/>
              <a:t>The large quantity of resources we can access</a:t>
            </a:r>
            <a:endParaRPr/>
          </a:p>
          <a:p>
            <a:pPr>
              <a:defRPr/>
            </a:pPr>
            <a:r>
              <a:rPr lang="en-US"/>
              <a:t>&amp; new possibilities come with digital formats</a:t>
            </a:r>
            <a:endParaRPr/>
          </a:p>
          <a:p>
            <a:pPr>
              <a:defRPr/>
            </a:pPr>
            <a:r>
              <a:rPr lang="en-US"/>
              <a:t>=&gt; Scholars now </a:t>
            </a:r>
            <a:r>
              <a:rPr lang="en-US">
                <a:solidFill>
                  <a:srgbClr val="E13068"/>
                </a:solidFill>
              </a:rPr>
              <a:t>want more</a:t>
            </a:r>
            <a:r>
              <a:rPr lang="en-US"/>
              <a:t> than search/finding aids!</a:t>
            </a:r>
            <a:endParaRPr/>
          </a:p>
        </p:txBody>
      </p:sp>
      <p:sp>
        <p:nvSpPr>
          <p:cNvPr id="6" name="Can 3"/>
          <p:cNvSpPr/>
          <p:nvPr/>
        </p:nvSpPr>
        <p:spPr bwMode="auto">
          <a:xfrm>
            <a:off x="8000071" y="3648764"/>
            <a:ext cx="799855" cy="990436"/>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grpSp>
        <p:nvGrpSpPr>
          <p:cNvPr id="7" name="Group 10"/>
          <p:cNvGrpSpPr/>
          <p:nvPr/>
        </p:nvGrpSpPr>
        <p:grpSpPr bwMode="auto">
          <a:xfrm>
            <a:off x="8111291" y="3898000"/>
            <a:ext cx="414103" cy="423379"/>
            <a:chOff x="7921517" y="3839604"/>
            <a:chExt cx="414103" cy="423379"/>
          </a:xfrm>
        </p:grpSpPr>
        <p:sp>
          <p:nvSpPr>
            <p:cNvPr id="8" name="Oval 5"/>
            <p:cNvSpPr/>
            <p:nvPr/>
          </p:nvSpPr>
          <p:spPr bwMode="auto">
            <a:xfrm>
              <a:off x="7921517" y="3839604"/>
              <a:ext cx="306585" cy="306585"/>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cxnSp>
          <p:nvCxnSpPr>
            <p:cNvPr id="9" name="Straight Connector 7"/>
            <p:cNvCxnSpPr>
              <a:cxnSpLocks/>
            </p:cNvCxnSpPr>
            <p:nvPr/>
          </p:nvCxnSpPr>
          <p:spPr bwMode="auto">
            <a:xfrm>
              <a:off x="8183204" y="4116991"/>
              <a:ext cx="152416" cy="145992"/>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How to work with RISE?</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US"/>
              <a:t>This should be a </a:t>
            </a:r>
            <a:r>
              <a:rPr lang="en-US">
                <a:solidFill>
                  <a:srgbClr val="E13068"/>
                </a:solidFill>
              </a:rPr>
              <a:t>network built </a:t>
            </a:r>
            <a:r>
              <a:rPr lang="en-US" i="1">
                <a:solidFill>
                  <a:srgbClr val="E13068"/>
                </a:solidFill>
              </a:rPr>
              <a:t>by </a:t>
            </a:r>
            <a:r>
              <a:rPr lang="en-US">
                <a:solidFill>
                  <a:srgbClr val="E13068"/>
                </a:solidFill>
              </a:rPr>
              <a:t>the community</a:t>
            </a:r>
            <a:r>
              <a:rPr lang="en-US"/>
              <a:t> </a:t>
            </a:r>
            <a:endParaRPr/>
          </a:p>
          <a:p>
            <a:pPr marL="342900" lvl="1" indent="-342900">
              <a:buFont typeface="Arial"/>
              <a:buChar char="•"/>
              <a:defRPr/>
            </a:pPr>
            <a:r>
              <a:rPr lang="en-US"/>
              <a:t>Work together to define this network</a:t>
            </a:r>
            <a:endParaRPr/>
          </a:p>
          <a:p>
            <a:pPr>
              <a:defRPr/>
            </a:pPr>
            <a:endParaRPr lang="en-US"/>
          </a:p>
          <a:p>
            <a:pPr>
              <a:defRPr/>
            </a:pPr>
            <a:r>
              <a:rPr lang="en-US"/>
              <a:t>Check our website for detailed documentations, API, &amp; available toolkits</a:t>
            </a:r>
            <a:endParaRPr/>
          </a:p>
          <a:p>
            <a:pPr lvl="2">
              <a:defRPr/>
            </a:pPr>
            <a:r>
              <a:rPr lang="en-US" b="1">
                <a:solidFill>
                  <a:srgbClr val="E13068"/>
                </a:solidFill>
                <a:latin typeface="Arial"/>
                <a:cs typeface="Arial"/>
              </a:rPr>
              <a:t>https://rise.mpiwg-berlin.mpg.de</a:t>
            </a:r>
            <a:endParaRPr lang="en-US" b="1">
              <a:latin typeface="Arial"/>
              <a:cs typeface="Arial"/>
            </a:endParaRPr>
          </a:p>
          <a:p>
            <a:pPr>
              <a:defRPr/>
            </a:pPr>
            <a:endParaRPr lang="en-US"/>
          </a:p>
          <a:p>
            <a:pPr>
              <a:defRPr/>
            </a:pPr>
            <a:r>
              <a:rPr lang="en-US"/>
              <a:t>For </a:t>
            </a:r>
            <a:r>
              <a:rPr lang="en-US">
                <a:solidFill>
                  <a:srgbClr val="E13068"/>
                </a:solidFill>
              </a:rPr>
              <a:t>resource providers</a:t>
            </a:r>
            <a:r>
              <a:rPr lang="en-US"/>
              <a:t>, RISE allows your users to work with your resources in additional ways.</a:t>
            </a:r>
            <a:endParaRPr/>
          </a:p>
          <a:p>
            <a:pPr>
              <a:defRPr/>
            </a:pPr>
            <a:endParaRPr lang="en-US"/>
          </a:p>
          <a:p>
            <a:pPr>
              <a:defRPr/>
            </a:pPr>
            <a:r>
              <a:rPr lang="en-US"/>
              <a:t>For </a:t>
            </a:r>
            <a:r>
              <a:rPr lang="en-US">
                <a:solidFill>
                  <a:srgbClr val="E13068"/>
                </a:solidFill>
              </a:rPr>
              <a:t>research tool developers</a:t>
            </a:r>
            <a:r>
              <a:rPr lang="en-US"/>
              <a:t>, RISE provides a more seamless experience for your users and standardizes API implementation.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&amp; SHINE Toolkits for Developers</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spcBef>
                <a:spcPts val="702"/>
              </a:spcBef>
              <a:buClr>
                <a:schemeClr val="dk1"/>
              </a:buClr>
              <a:buSzPts val="4000"/>
              <a:defRPr/>
            </a:pPr>
            <a:r>
              <a:rPr lang="en-US" dirty="0">
                <a:solidFill>
                  <a:srgbClr val="9FBA87"/>
                </a:solidFill>
                <a:latin typeface="Calibri"/>
                <a:cs typeface="Calibri"/>
              </a:rPr>
              <a:t>The RISE &amp; SHINE Team has developed a number of open-source pieces of software to facilitate integration to the RISE &amp; SHINE infrastructure:</a:t>
            </a:r>
          </a:p>
          <a:p>
            <a:pPr marL="342900" indent="-342900">
              <a:spcBef>
                <a:spcPts val="702"/>
              </a:spcBef>
              <a:buClr>
                <a:schemeClr val="dk1"/>
              </a:buClr>
              <a:buSzPts val="4000"/>
              <a:buFontTx/>
              <a:buChar char="-"/>
              <a:defRPr/>
            </a:pPr>
            <a:r>
              <a:rPr lang="en-US" dirty="0">
                <a:solidFill>
                  <a:srgbClr val="9FBA87"/>
                </a:solidFill>
                <a:latin typeface="Calibri"/>
                <a:cs typeface="Calibri"/>
              </a:rPr>
              <a:t>RISE Resource Provider Reference Implementation</a:t>
            </a:r>
          </a:p>
          <a:p>
            <a:pPr marL="342900" indent="-342900">
              <a:spcBef>
                <a:spcPts val="702"/>
              </a:spcBef>
              <a:buClr>
                <a:schemeClr val="dk1"/>
              </a:buClr>
              <a:buSzPts val="4000"/>
              <a:buFontTx/>
              <a:buChar char="-"/>
              <a:defRPr/>
            </a:pPr>
            <a:r>
              <a:rPr lang="en-US" dirty="0">
                <a:solidFill>
                  <a:srgbClr val="9FBA87"/>
                </a:solidFill>
                <a:latin typeface="Calibri"/>
                <a:cs typeface="Calibri"/>
              </a:rPr>
              <a:t>RISE API JS Library</a:t>
            </a:r>
          </a:p>
          <a:p>
            <a:pPr marL="342900" indent="-342900">
              <a:spcBef>
                <a:spcPts val="702"/>
              </a:spcBef>
              <a:buClr>
                <a:schemeClr val="dk1"/>
              </a:buClr>
              <a:buSzPts val="4000"/>
              <a:buFontTx/>
              <a:buChar char="-"/>
              <a:defRPr/>
            </a:pPr>
            <a:r>
              <a:rPr lang="en-US" dirty="0">
                <a:solidFill>
                  <a:srgbClr val="9FBA87"/>
                </a:solidFill>
                <a:latin typeface="Calibri"/>
                <a:cs typeface="Calibri"/>
              </a:rPr>
              <a:t>React SHINE Module</a:t>
            </a:r>
          </a:p>
          <a:p>
            <a:pPr marL="342900" indent="-342900">
              <a:spcBef>
                <a:spcPts val="702"/>
              </a:spcBef>
              <a:buClr>
                <a:schemeClr val="dk1"/>
              </a:buClr>
              <a:buSzPts val="4000"/>
              <a:buFontTx/>
              <a:buChar char="-"/>
              <a:defRPr/>
            </a:pPr>
            <a:r>
              <a:rPr lang="en-US" dirty="0">
                <a:solidFill>
                  <a:srgbClr val="9FBA87"/>
                </a:solidFill>
                <a:latin typeface="Calibri"/>
                <a:cs typeface="Calibri"/>
              </a:rPr>
              <a:t>RISE Python Script</a:t>
            </a:r>
          </a:p>
          <a:p>
            <a:pPr marL="342900" indent="-342900">
              <a:spcBef>
                <a:spcPts val="702"/>
              </a:spcBef>
              <a:buClr>
                <a:schemeClr val="dk1"/>
              </a:buClr>
              <a:buSzPts val="4000"/>
              <a:buFontTx/>
              <a:buChar char="-"/>
              <a:defRPr/>
            </a:pPr>
            <a:r>
              <a:rPr lang="en-US" dirty="0">
                <a:solidFill>
                  <a:srgbClr val="9FBA87"/>
                </a:solidFill>
                <a:latin typeface="Calibri"/>
                <a:cs typeface="Calibri"/>
              </a:rPr>
              <a:t>RISE </a:t>
            </a:r>
            <a:r>
              <a:rPr lang="en-US" dirty="0" err="1">
                <a:solidFill>
                  <a:srgbClr val="9FBA87"/>
                </a:solidFill>
                <a:latin typeface="Calibri"/>
                <a:cs typeface="Calibri"/>
              </a:rPr>
              <a:t>Docusky</a:t>
            </a:r>
            <a:r>
              <a:rPr lang="en-US" dirty="0">
                <a:solidFill>
                  <a:srgbClr val="9FBA87"/>
                </a:solidFill>
                <a:latin typeface="Calibri"/>
                <a:cs typeface="Calibri"/>
              </a:rPr>
              <a:t> Widget</a:t>
            </a:r>
          </a:p>
          <a:p>
            <a:pPr>
              <a:spcBef>
                <a:spcPts val="702"/>
              </a:spcBef>
              <a:buClr>
                <a:schemeClr val="dk1"/>
              </a:buClr>
              <a:buSzPts val="4000"/>
              <a:defRPr/>
            </a:pPr>
            <a:endParaRPr lang="en-US" dirty="0">
              <a:solidFill>
                <a:srgbClr val="9FBA87"/>
              </a:solidFill>
              <a:latin typeface="Calibri"/>
              <a:cs typeface="Calibri"/>
            </a:endParaRPr>
          </a:p>
          <a:p>
            <a:pPr>
              <a:spcBef>
                <a:spcPts val="702"/>
              </a:spcBef>
              <a:buClr>
                <a:schemeClr val="dk1"/>
              </a:buClr>
              <a:buSzPts val="4000"/>
              <a:defRPr/>
            </a:pPr>
            <a:r>
              <a:rPr lang="en-US" dirty="0">
                <a:solidFill>
                  <a:srgbClr val="9FBA87"/>
                </a:solidFill>
                <a:latin typeface="Calibri"/>
                <a:cs typeface="Calibri"/>
              </a:rPr>
              <a:t>They are available on the RISE </a:t>
            </a:r>
            <a:r>
              <a:rPr lang="en-US" dirty="0" err="1">
                <a:solidFill>
                  <a:srgbClr val="9FBA87"/>
                </a:solidFill>
                <a:latin typeface="Calibri"/>
                <a:cs typeface="Calibri"/>
              </a:rPr>
              <a:t>Github</a:t>
            </a:r>
            <a:r>
              <a:rPr lang="en-US" dirty="0">
                <a:solidFill>
                  <a:srgbClr val="9FBA87"/>
                </a:solidFill>
                <a:latin typeface="Calibri"/>
                <a:cs typeface="Calibri"/>
              </a:rPr>
              <a:t> account at </a:t>
            </a:r>
            <a:r>
              <a:rPr lang="en-US" spc="0" dirty="0">
                <a:solidFill>
                  <a:srgbClr val="E22F68"/>
                </a:solidFill>
                <a:latin typeface="Calibri"/>
                <a:ea typeface="Calibri"/>
                <a:cs typeface="Calibri"/>
                <a:hlinkClick r:id="rId2">
                  <a:extLst>
                    <a:ext uri="{A12FA001-AC4F-418D-AE19-62706E023703}">
                      <ahyp:hlinkClr xmlns:ahyp="http://schemas.microsoft.com/office/drawing/2018/hyperlinkcolor" val="tx"/>
                    </a:ext>
                  </a:extLst>
                </a:hlinkClick>
              </a:rPr>
              <a:t>https://github.com/RISE-MPIWG</a:t>
            </a:r>
            <a:r>
              <a:rPr lang="en-US" dirty="0">
                <a:solidFill>
                  <a:srgbClr val="9FBA87"/>
                </a:solidFill>
                <a:latin typeface="Calibri"/>
                <a:cs typeface="Calibri"/>
              </a:rPr>
              <a:t>.</a:t>
            </a:r>
            <a:endParaRPr lang="en-US" spc="0" dirty="0">
              <a:solidFill>
                <a:srgbClr val="E22F68"/>
              </a:solidFill>
              <a:latin typeface="Calibri"/>
              <a:ea typeface="Calibri"/>
              <a:cs typeface="Calibri"/>
            </a:endParaRPr>
          </a:p>
        </p:txBody>
      </p:sp>
    </p:spTree>
    <p:extLst>
      <p:ext uri="{BB962C8B-B14F-4D97-AF65-F5344CB8AC3E}">
        <p14:creationId xmlns:p14="http://schemas.microsoft.com/office/powerpoint/2010/main" val="3165416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Resource Provider Reference Implementation</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US" dirty="0"/>
              <a:t>This web application allows resource providers to maintain collections of resources and to make them available through a SHINE-compatible API. It relies on docker for development as well as for deployment.</a:t>
            </a:r>
          </a:p>
          <a:p>
            <a:pPr>
              <a:defRPr/>
            </a:pPr>
            <a:endParaRPr lang="en-US" dirty="0"/>
          </a:p>
          <a:p>
            <a:pPr>
              <a:defRPr/>
            </a:pPr>
            <a:r>
              <a:rPr lang="en-US" dirty="0"/>
              <a:t>It is available at </a:t>
            </a:r>
            <a:r>
              <a:rPr lang="en-US" dirty="0">
                <a:solidFill>
                  <a:srgbClr val="E22F68"/>
                </a:solidFill>
                <a:hlinkClick r:id="rId2">
                  <a:extLst>
                    <a:ext uri="{A12FA001-AC4F-418D-AE19-62706E023703}">
                      <ahyp:hlinkClr xmlns:ahyp="http://schemas.microsoft.com/office/drawing/2018/hyperlinkcolor" val="tx"/>
                    </a:ext>
                  </a:extLst>
                </a:hlinkClick>
              </a:rPr>
              <a:t>https://github.com/RISE-MPIWG/rise_rp</a:t>
            </a:r>
            <a:r>
              <a:rPr lang="en-US" dirty="0"/>
              <a:t>.</a:t>
            </a:r>
          </a:p>
          <a:p>
            <a:pPr>
              <a:defRPr/>
            </a:pPr>
            <a:endParaRPr lang="en-US" dirty="0"/>
          </a:p>
          <a:p>
            <a:pPr>
              <a:defRPr/>
            </a:pPr>
            <a:r>
              <a:rPr lang="en-US" dirty="0"/>
              <a:t>A running instance of this software can be accessed at </a:t>
            </a:r>
            <a:r>
              <a:rPr lang="en-US" dirty="0">
                <a:solidFill>
                  <a:srgbClr val="E22F68"/>
                </a:solidFill>
                <a:hlinkClick r:id="rId3">
                  <a:extLst>
                    <a:ext uri="{A12FA001-AC4F-418D-AE19-62706E023703}">
                      <ahyp:hlinkClr xmlns:ahyp="http://schemas.microsoft.com/office/drawing/2018/hyperlinkcolor" val="tx"/>
                    </a:ext>
                  </a:extLst>
                </a:hlinkClick>
              </a:rPr>
              <a:t>https://rise-rp.mpiwg-berlin.mpg.de</a:t>
            </a:r>
            <a:r>
              <a:rPr lang="en-US" dirty="0"/>
              <a:t>, please contact the RISE Team if you are interested in a tour!</a:t>
            </a:r>
            <a:endParaRPr dirty="0"/>
          </a:p>
        </p:txBody>
      </p:sp>
    </p:spTree>
    <p:extLst>
      <p:ext uri="{BB962C8B-B14F-4D97-AF65-F5344CB8AC3E}">
        <p14:creationId xmlns:p14="http://schemas.microsoft.com/office/powerpoint/2010/main" val="2201604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React SHINE Module</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US" dirty="0"/>
              <a:t>This </a:t>
            </a:r>
            <a:r>
              <a:rPr lang="en-US" dirty="0" err="1"/>
              <a:t>React.js</a:t>
            </a:r>
            <a:r>
              <a:rPr lang="en-US" dirty="0"/>
              <a:t> component allows users to browse the RISE Catalog, and load RISE resources into the tool making use of this component.</a:t>
            </a:r>
          </a:p>
          <a:p>
            <a:pPr>
              <a:defRPr/>
            </a:pPr>
            <a:endParaRPr lang="en-US" dirty="0"/>
          </a:p>
          <a:p>
            <a:pPr>
              <a:defRPr/>
            </a:pPr>
            <a:r>
              <a:rPr lang="en-US" dirty="0"/>
              <a:t>It is currently used on </a:t>
            </a:r>
            <a:r>
              <a:rPr lang="en-US" dirty="0" err="1"/>
              <a:t>Pelagios</a:t>
            </a:r>
            <a:r>
              <a:rPr lang="en-US" dirty="0"/>
              <a:t>’ </a:t>
            </a:r>
            <a:r>
              <a:rPr lang="en-US" dirty="0" err="1"/>
              <a:t>Recogito</a:t>
            </a:r>
            <a:r>
              <a:rPr lang="en-US" dirty="0"/>
              <a:t> Platform at </a:t>
            </a:r>
            <a:r>
              <a:rPr lang="en-GB" dirty="0">
                <a:solidFill>
                  <a:srgbClr val="E22F68"/>
                </a:solidFill>
                <a:hlinkClick r:id="rId2">
                  <a:extLst>
                    <a:ext uri="{A12FA001-AC4F-418D-AE19-62706E023703}">
                      <ahyp:hlinkClr xmlns:ahyp="http://schemas.microsoft.com/office/drawing/2018/hyperlinkcolor" val="tx"/>
                    </a:ext>
                  </a:extLst>
                </a:hlinkClick>
              </a:rPr>
              <a:t>https://recogito.pelagios.org</a:t>
            </a:r>
            <a:r>
              <a:rPr lang="en-US" dirty="0"/>
              <a:t>.</a:t>
            </a:r>
          </a:p>
          <a:p>
            <a:pPr>
              <a:defRPr/>
            </a:pPr>
            <a:endParaRPr lang="en-US" dirty="0"/>
          </a:p>
          <a:p>
            <a:pPr>
              <a:defRPr/>
            </a:pPr>
            <a:r>
              <a:rPr lang="en-US" dirty="0"/>
              <a:t>It is available at </a:t>
            </a:r>
            <a:r>
              <a:rPr lang="en-US" dirty="0">
                <a:solidFill>
                  <a:srgbClr val="E22F68"/>
                </a:solidFill>
                <a:hlinkClick r:id="rId3">
                  <a:extLst>
                    <a:ext uri="{A12FA001-AC4F-418D-AE19-62706E023703}">
                      <ahyp:hlinkClr xmlns:ahyp="http://schemas.microsoft.com/office/drawing/2018/hyperlinkcolor" val="tx"/>
                    </a:ext>
                  </a:extLst>
                </a:hlinkClick>
              </a:rPr>
              <a:t>https://github.com/RISE-MPIWG/react-shine-api</a:t>
            </a:r>
            <a:r>
              <a:rPr lang="en-US" dirty="0"/>
              <a:t>.</a:t>
            </a:r>
            <a:endParaRPr dirty="0"/>
          </a:p>
        </p:txBody>
      </p:sp>
    </p:spTree>
    <p:extLst>
      <p:ext uri="{BB962C8B-B14F-4D97-AF65-F5344CB8AC3E}">
        <p14:creationId xmlns:p14="http://schemas.microsoft.com/office/powerpoint/2010/main" val="411792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API JS Library</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US" dirty="0"/>
              <a:t>This library is designed to allow developers to interact easily with APIs compatible with SHINE, a restful API protocol that allows clients to browse, filter and access a large number of open and </a:t>
            </a:r>
            <a:r>
              <a:rPr lang="en-US" dirty="0" err="1"/>
              <a:t>licence</a:t>
            </a:r>
            <a:r>
              <a:rPr lang="en-US" dirty="0"/>
              <a:t>-protected structured text resources from a wide variety of providers. </a:t>
            </a:r>
          </a:p>
          <a:p>
            <a:pPr>
              <a:defRPr/>
            </a:pPr>
            <a:endParaRPr lang="en-US" dirty="0"/>
          </a:p>
          <a:p>
            <a:pPr>
              <a:defRPr/>
            </a:pPr>
            <a:r>
              <a:rPr lang="en-US" dirty="0"/>
              <a:t>For a more detailed documentation of this project, please visit </a:t>
            </a:r>
            <a:r>
              <a:rPr lang="en-US" dirty="0">
                <a:solidFill>
                  <a:srgbClr val="E22F68"/>
                </a:solidFill>
                <a:hlinkClick r:id="rId2">
                  <a:extLst>
                    <a:ext uri="{A12FA001-AC4F-418D-AE19-62706E023703}">
                      <ahyp:hlinkClr xmlns:ahyp="http://schemas.microsoft.com/office/drawing/2018/hyperlinkcolor" val="tx"/>
                    </a:ext>
                  </a:extLst>
                </a:hlinkClick>
              </a:rPr>
              <a:t>https://rise.mpiwg-berlin.mpg.de/jslib</a:t>
            </a:r>
            <a:r>
              <a:rPr lang="en-US" dirty="0"/>
              <a:t>.</a:t>
            </a:r>
          </a:p>
          <a:p>
            <a:pPr>
              <a:defRPr/>
            </a:pPr>
            <a:endParaRPr lang="en-US" dirty="0"/>
          </a:p>
          <a:p>
            <a:pPr>
              <a:defRPr/>
            </a:pPr>
            <a:r>
              <a:rPr lang="en-US" dirty="0"/>
              <a:t>It is available at </a:t>
            </a:r>
            <a:r>
              <a:rPr lang="en-US" dirty="0">
                <a:solidFill>
                  <a:srgbClr val="E22F68"/>
                </a:solidFill>
                <a:hlinkClick r:id="rId3">
                  <a:extLst>
                    <a:ext uri="{A12FA001-AC4F-418D-AE19-62706E023703}">
                      <ahyp:hlinkClr xmlns:ahyp="http://schemas.microsoft.com/office/drawing/2018/hyperlinkcolor" val="tx"/>
                    </a:ext>
                  </a:extLst>
                </a:hlinkClick>
              </a:rPr>
              <a:t>https://github.com/RISE-MPIWG/rise_js_client</a:t>
            </a:r>
            <a:r>
              <a:rPr lang="en-US" dirty="0"/>
              <a:t>.</a:t>
            </a:r>
            <a:endParaRPr dirty="0"/>
          </a:p>
        </p:txBody>
      </p:sp>
    </p:spTree>
    <p:extLst>
      <p:ext uri="{BB962C8B-B14F-4D97-AF65-F5344CB8AC3E}">
        <p14:creationId xmlns:p14="http://schemas.microsoft.com/office/powerpoint/2010/main" val="32237721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Python Script</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GB" dirty="0"/>
              <a:t>This Python script allows one to pull text from RISE, and can be easily modified for your needs. It is useful for researchers that wish to pull resources from RISE to perform text analysis in python, or for integrating RISE with a Django or </a:t>
            </a:r>
            <a:r>
              <a:rPr lang="en-GB" dirty="0" err="1"/>
              <a:t>Flast</a:t>
            </a:r>
            <a:r>
              <a:rPr lang="en-GB" dirty="0"/>
              <a:t> platform.</a:t>
            </a:r>
          </a:p>
          <a:p>
            <a:pPr>
              <a:defRPr/>
            </a:pPr>
            <a:endParaRPr lang="en-GB" dirty="0"/>
          </a:p>
          <a:p>
            <a:pPr>
              <a:defRPr/>
            </a:pPr>
            <a:r>
              <a:rPr lang="en-GB" dirty="0"/>
              <a:t>It is available at </a:t>
            </a:r>
            <a:r>
              <a:rPr lang="en-GB" dirty="0">
                <a:solidFill>
                  <a:srgbClr val="E22F68"/>
                </a:solidFill>
                <a:hlinkClick r:id="rId2">
                  <a:extLst>
                    <a:ext uri="{A12FA001-AC4F-418D-AE19-62706E023703}">
                      <ahyp:hlinkClr xmlns:ahyp="http://schemas.microsoft.com/office/drawing/2018/hyperlinkcolor" val="tx"/>
                    </a:ext>
                  </a:extLst>
                </a:hlinkClick>
              </a:rPr>
              <a:t>https://github.com/RISE-MPIWG/hylg</a:t>
            </a:r>
            <a:r>
              <a:rPr lang="en-GB" dirty="0"/>
              <a:t>.</a:t>
            </a:r>
            <a:endParaRPr dirty="0"/>
          </a:p>
        </p:txBody>
      </p:sp>
    </p:spTree>
    <p:extLst>
      <p:ext uri="{BB962C8B-B14F-4D97-AF65-F5344CB8AC3E}">
        <p14:creationId xmlns:p14="http://schemas.microsoft.com/office/powerpoint/2010/main" val="3209816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a:t>
            </a:r>
            <a:r>
              <a:rPr lang="en-US" dirty="0" err="1"/>
              <a:t>Docusky</a:t>
            </a:r>
            <a:r>
              <a:rPr lang="en-US" dirty="0"/>
              <a:t> Widget</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defRPr/>
            </a:pPr>
            <a:r>
              <a:rPr lang="en-GB" dirty="0"/>
              <a:t>This </a:t>
            </a:r>
            <a:r>
              <a:rPr lang="en-GB" dirty="0" err="1"/>
              <a:t>Vue.js</a:t>
            </a:r>
            <a:r>
              <a:rPr lang="en-GB" dirty="0"/>
              <a:t> widget allows the </a:t>
            </a:r>
            <a:r>
              <a:rPr lang="en-GB" dirty="0" err="1"/>
              <a:t>Docusky</a:t>
            </a:r>
            <a:r>
              <a:rPr lang="en-GB" dirty="0"/>
              <a:t> platform (</a:t>
            </a:r>
            <a:r>
              <a:rPr lang="en-GB" dirty="0">
                <a:solidFill>
                  <a:srgbClr val="E22F68"/>
                </a:solidFill>
                <a:hlinkClick r:id="rId2">
                  <a:extLst>
                    <a:ext uri="{A12FA001-AC4F-418D-AE19-62706E023703}">
                      <ahyp:hlinkClr xmlns:ahyp="http://schemas.microsoft.com/office/drawing/2018/hyperlinkcolor" val="tx"/>
                    </a:ext>
                  </a:extLst>
                </a:hlinkClick>
              </a:rPr>
              <a:t>http://docusky.org.tw/</a:t>
            </a:r>
            <a:r>
              <a:rPr lang="en-GB" dirty="0"/>
              <a:t>) to pull resources from RISE. It can be modified to be used in any research tool, but could be particularly useful for developers that are familiar with the </a:t>
            </a:r>
            <a:r>
              <a:rPr lang="en-GB" dirty="0" err="1"/>
              <a:t>Vue.js</a:t>
            </a:r>
            <a:r>
              <a:rPr lang="en-GB" dirty="0"/>
              <a:t> framework.</a:t>
            </a:r>
          </a:p>
          <a:p>
            <a:pPr>
              <a:defRPr/>
            </a:pPr>
            <a:endParaRPr lang="en-GB" dirty="0"/>
          </a:p>
          <a:p>
            <a:pPr>
              <a:defRPr/>
            </a:pPr>
            <a:r>
              <a:rPr lang="en-GB" dirty="0"/>
              <a:t>It is available at </a:t>
            </a:r>
            <a:r>
              <a:rPr lang="en-GB" dirty="0">
                <a:solidFill>
                  <a:srgbClr val="E22F68"/>
                </a:solidFill>
                <a:hlinkClick r:id="rId3">
                  <a:extLst>
                    <a:ext uri="{A12FA001-AC4F-418D-AE19-62706E023703}">
                      <ahyp:hlinkClr xmlns:ahyp="http://schemas.microsoft.com/office/drawing/2018/hyperlinkcolor" val="tx"/>
                    </a:ext>
                  </a:extLst>
                </a:hlinkClick>
              </a:rPr>
              <a:t>https://github.com/RISE-MPIWG/docusky_widget</a:t>
            </a:r>
            <a:r>
              <a:rPr lang="en-GB" dirty="0"/>
              <a:t>.</a:t>
            </a:r>
          </a:p>
          <a:p>
            <a:pPr>
              <a:defRPr/>
            </a:pPr>
            <a:endParaRPr dirty="0"/>
          </a:p>
        </p:txBody>
      </p:sp>
    </p:spTree>
    <p:extLst>
      <p:ext uri="{BB962C8B-B14F-4D97-AF65-F5344CB8AC3E}">
        <p14:creationId xmlns:p14="http://schemas.microsoft.com/office/powerpoint/2010/main" val="4292785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dirty="0"/>
              <a:t>RISE workshop for developers</a:t>
            </a:r>
            <a:endParaRPr dirty="0"/>
          </a:p>
        </p:txBody>
      </p:sp>
      <p:sp>
        <p:nvSpPr>
          <p:cNvPr id="5" name="Text Placeholder 2"/>
          <p:cNvSpPr>
            <a:spLocks noGrp="1"/>
          </p:cNvSpPr>
          <p:nvPr>
            <p:ph type="body" sz="quarter" idx="15"/>
          </p:nvPr>
        </p:nvSpPr>
        <p:spPr bwMode="auto">
          <a:xfrm>
            <a:off x="719997" y="1742787"/>
            <a:ext cx="7280075" cy="4017213"/>
          </a:xfrm>
        </p:spPr>
        <p:txBody>
          <a:bodyPr/>
          <a:lstStyle/>
          <a:p>
            <a:pPr>
              <a:spcBef>
                <a:spcPts val="702"/>
              </a:spcBef>
              <a:buClr>
                <a:schemeClr val="dk1"/>
              </a:buClr>
              <a:buSzPts val="4000"/>
              <a:defRPr/>
            </a:pPr>
            <a:r>
              <a:rPr lang="en-US" dirty="0">
                <a:solidFill>
                  <a:srgbClr val="9FBA87"/>
                </a:solidFill>
                <a:latin typeface="Calibri"/>
                <a:cs typeface="Calibri"/>
              </a:rPr>
              <a:t>We will move the RISE workshop for developers online, to be held in </a:t>
            </a:r>
            <a:r>
              <a:rPr lang="en-US" dirty="0">
                <a:solidFill>
                  <a:srgbClr val="E22F68"/>
                </a:solidFill>
                <a:latin typeface="Calibri"/>
                <a:cs typeface="Calibri"/>
              </a:rPr>
              <a:t>September 2020</a:t>
            </a:r>
            <a:r>
              <a:rPr lang="en-US" dirty="0">
                <a:solidFill>
                  <a:srgbClr val="9FBA87"/>
                </a:solidFill>
                <a:latin typeface="Calibri"/>
                <a:cs typeface="Calibri"/>
              </a:rPr>
              <a:t>.</a:t>
            </a:r>
          </a:p>
          <a:p>
            <a:pPr>
              <a:spcBef>
                <a:spcPts val="702"/>
              </a:spcBef>
              <a:buClr>
                <a:schemeClr val="dk1"/>
              </a:buClr>
              <a:buSzPts val="4000"/>
              <a:defRPr/>
            </a:pPr>
            <a:endParaRPr lang="en-US" dirty="0">
              <a:solidFill>
                <a:srgbClr val="9FBA87"/>
              </a:solidFill>
              <a:latin typeface="Calibri"/>
              <a:cs typeface="Calibri"/>
            </a:endParaRPr>
          </a:p>
          <a:p>
            <a:pPr>
              <a:spcBef>
                <a:spcPts val="702"/>
              </a:spcBef>
              <a:buClr>
                <a:schemeClr val="dk1"/>
              </a:buClr>
              <a:buSzPts val="4000"/>
              <a:defRPr/>
            </a:pPr>
            <a:r>
              <a:rPr lang="en-US" dirty="0">
                <a:solidFill>
                  <a:srgbClr val="9FBA87"/>
                </a:solidFill>
                <a:latin typeface="Calibri"/>
                <a:cs typeface="Calibri"/>
              </a:rPr>
              <a:t>You can find about more about this workshop at </a:t>
            </a:r>
            <a:r>
              <a:rPr lang="en-US" dirty="0">
                <a:solidFill>
                  <a:srgbClr val="E22F68"/>
                </a:solidFill>
                <a:latin typeface="Calibri"/>
                <a:cs typeface="Calibri"/>
                <a:hlinkClick r:id="rId2">
                  <a:extLst>
                    <a:ext uri="{A12FA001-AC4F-418D-AE19-62706E023703}">
                      <ahyp:hlinkClr xmlns:ahyp="http://schemas.microsoft.com/office/drawing/2018/hyperlinkcolor" val="tx"/>
                    </a:ext>
                  </a:extLst>
                </a:hlinkClick>
              </a:rPr>
              <a:t>https://rise-mpiwg.github.io/</a:t>
            </a:r>
            <a:r>
              <a:rPr lang="en-US" dirty="0">
                <a:solidFill>
                  <a:srgbClr val="9FBA87"/>
                </a:solidFill>
                <a:latin typeface="Calibri"/>
                <a:cs typeface="Calibri"/>
              </a:rPr>
              <a:t>.</a:t>
            </a:r>
          </a:p>
          <a:p>
            <a:pPr>
              <a:spcBef>
                <a:spcPts val="702"/>
              </a:spcBef>
              <a:buClr>
                <a:schemeClr val="dk1"/>
              </a:buClr>
              <a:buSzPts val="4000"/>
              <a:defRPr/>
            </a:pPr>
            <a:endParaRPr lang="en-US" dirty="0">
              <a:solidFill>
                <a:srgbClr val="9FBA87"/>
              </a:solidFill>
              <a:latin typeface="Calibri"/>
              <a:cs typeface="Calibri"/>
            </a:endParaRPr>
          </a:p>
          <a:p>
            <a:pPr>
              <a:spcBef>
                <a:spcPts val="702"/>
              </a:spcBef>
              <a:buClr>
                <a:schemeClr val="dk1"/>
              </a:buClr>
              <a:buSzPts val="4000"/>
              <a:defRPr/>
            </a:pPr>
            <a:r>
              <a:rPr lang="en-US" dirty="0">
                <a:solidFill>
                  <a:srgbClr val="9FBA87"/>
                </a:solidFill>
                <a:latin typeface="Calibri"/>
                <a:cs typeface="Calibri"/>
              </a:rPr>
              <a:t>If you are interested in participating, please contact Pascal </a:t>
            </a:r>
            <a:r>
              <a:rPr lang="en-US" dirty="0" err="1">
                <a:solidFill>
                  <a:srgbClr val="9FBA87"/>
                </a:solidFill>
                <a:latin typeface="Calibri"/>
                <a:cs typeface="Calibri"/>
              </a:rPr>
              <a:t>Belouin</a:t>
            </a:r>
            <a:r>
              <a:rPr lang="en-US" dirty="0">
                <a:solidFill>
                  <a:srgbClr val="9FBA87"/>
                </a:solidFill>
                <a:latin typeface="Calibri"/>
                <a:cs typeface="Calibri"/>
              </a:rPr>
              <a:t> directly at </a:t>
            </a:r>
            <a:r>
              <a:rPr lang="en-US" dirty="0" err="1">
                <a:solidFill>
                  <a:srgbClr val="E22F68"/>
                </a:solidFill>
                <a:latin typeface="Calibri"/>
                <a:cs typeface="Calibri"/>
              </a:rPr>
              <a:t>pbelouin@mpiwg-berlin.mpg.de</a:t>
            </a:r>
            <a:r>
              <a:rPr lang="en-US" dirty="0">
                <a:solidFill>
                  <a:srgbClr val="9FBA87"/>
                </a:solidFill>
                <a:latin typeface="Calibri"/>
                <a:cs typeface="Calibri"/>
              </a:rPr>
              <a:t>!</a:t>
            </a:r>
            <a:endParaRPr lang="en-US" spc="0" dirty="0">
              <a:solidFill>
                <a:srgbClr val="E22F68"/>
              </a:solidFill>
              <a:latin typeface="Calibri"/>
              <a:ea typeface="Calibri"/>
              <a:cs typeface="Calibri"/>
            </a:endParaRPr>
          </a:p>
        </p:txBody>
      </p:sp>
    </p:spTree>
    <p:extLst>
      <p:ext uri="{BB962C8B-B14F-4D97-AF65-F5344CB8AC3E}">
        <p14:creationId xmlns:p14="http://schemas.microsoft.com/office/powerpoint/2010/main" val="148289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Content Placeholder 5"/>
          <p:cNvSpPr>
            <a:spLocks noGrp="1"/>
          </p:cNvSpPr>
          <p:nvPr>
            <p:ph type="body" sz="quarter" idx="14"/>
          </p:nvPr>
        </p:nvSpPr>
        <p:spPr bwMode="auto"/>
        <p:txBody>
          <a:bodyPr/>
          <a:lstStyle/>
          <a:p>
            <a:pPr>
              <a:defRPr/>
            </a:pPr>
            <a:r>
              <a:rPr lang="en-US"/>
              <a:t>Where we stand: digital methods &amp; tools </a:t>
            </a:r>
            <a:endParaRPr/>
          </a:p>
        </p:txBody>
      </p:sp>
      <p:sp>
        <p:nvSpPr>
          <p:cNvPr id="5" name="Text Placeholder 1"/>
          <p:cNvSpPr>
            <a:spLocks noGrp="1"/>
          </p:cNvSpPr>
          <p:nvPr>
            <p:ph type="body" sz="quarter" idx="15"/>
          </p:nvPr>
        </p:nvSpPr>
        <p:spPr bwMode="auto"/>
        <p:txBody>
          <a:bodyPr/>
          <a:lstStyle/>
          <a:p>
            <a:pPr>
              <a:defRPr/>
            </a:pPr>
            <a:r>
              <a:rPr lang="en-US" dirty="0"/>
              <a:t>More and more exciting </a:t>
            </a:r>
            <a:r>
              <a:rPr lang="en-US" dirty="0">
                <a:solidFill>
                  <a:srgbClr val="E13068"/>
                </a:solidFill>
              </a:rPr>
              <a:t>digital methods</a:t>
            </a:r>
            <a:r>
              <a:rPr lang="en-US" dirty="0"/>
              <a:t> are designed and implemented. </a:t>
            </a:r>
            <a:endParaRPr dirty="0"/>
          </a:p>
          <a:p>
            <a:pPr>
              <a:defRPr/>
            </a:pPr>
            <a:endParaRPr lang="en-US" dirty="0"/>
          </a:p>
          <a:p>
            <a:pPr>
              <a:defRPr/>
            </a:pPr>
            <a:r>
              <a:rPr lang="en-US" dirty="0"/>
              <a:t>Among them, some methods have become </a:t>
            </a:r>
            <a:r>
              <a:rPr lang="en-US" dirty="0">
                <a:solidFill>
                  <a:srgbClr val="E13068"/>
                </a:solidFill>
              </a:rPr>
              <a:t>toolkits</a:t>
            </a:r>
            <a:r>
              <a:rPr lang="en-US" dirty="0"/>
              <a:t> </a:t>
            </a:r>
            <a:endParaRPr dirty="0"/>
          </a:p>
          <a:p>
            <a:pPr lvl="1">
              <a:defRPr/>
            </a:pPr>
            <a:r>
              <a:rPr lang="en-US" dirty="0"/>
              <a:t>(for resource providers and tool developers to use)</a:t>
            </a:r>
            <a:endParaRPr dirty="0"/>
          </a:p>
          <a:p>
            <a:pPr>
              <a:defRPr/>
            </a:pPr>
            <a:endParaRPr lang="en-US" dirty="0"/>
          </a:p>
          <a:p>
            <a:pPr>
              <a:defRPr/>
            </a:pPr>
            <a:r>
              <a:rPr lang="en-US" dirty="0"/>
              <a:t>Some methods have been made as </a:t>
            </a:r>
            <a:r>
              <a:rPr lang="en-US" dirty="0">
                <a:solidFill>
                  <a:srgbClr val="E13068"/>
                </a:solidFill>
              </a:rPr>
              <a:t>ready-to-use tools</a:t>
            </a:r>
            <a:r>
              <a:rPr lang="en-US" dirty="0"/>
              <a:t>, which accept input/data provided by scholars. </a:t>
            </a:r>
            <a:endParaRPr dirty="0"/>
          </a:p>
          <a:p>
            <a:pPr lvl="1">
              <a:defRPr/>
            </a:pPr>
            <a:r>
              <a:rPr lang="en-US" dirty="0"/>
              <a:t>Can run the same analysis for one’s own collection of resources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23" descr="Screenshot 2019-03-21 at 12.21.11.png"/>
          <p:cNvPicPr>
            <a:picLocks noChangeAspect="1"/>
          </p:cNvPicPr>
          <p:nvPr/>
        </p:nvPicPr>
        <p:blipFill>
          <a:blip r:embed="rId2"/>
          <a:stretch/>
        </p:blipFill>
        <p:spPr bwMode="auto">
          <a:xfrm>
            <a:off x="368792" y="4152636"/>
            <a:ext cx="2642090" cy="1185624"/>
          </a:xfrm>
          <a:prstGeom prst="rect">
            <a:avLst/>
          </a:prstGeom>
        </p:spPr>
      </p:pic>
      <p:sp>
        <p:nvSpPr>
          <p:cNvPr id="5" name="Text Placeholder 1"/>
          <p:cNvSpPr>
            <a:spLocks noGrp="1"/>
          </p:cNvSpPr>
          <p:nvPr>
            <p:ph type="body" sz="quarter" idx="14"/>
          </p:nvPr>
        </p:nvSpPr>
        <p:spPr bwMode="auto">
          <a:xfrm>
            <a:off x="129881" y="101010"/>
            <a:ext cx="8139225" cy="808097"/>
          </a:xfrm>
        </p:spPr>
        <p:txBody>
          <a:bodyPr/>
          <a:lstStyle/>
          <a:p>
            <a:pPr>
              <a:defRPr/>
            </a:pPr>
            <a:r>
              <a:rPr lang="en-US"/>
              <a:t>Existing research tools for general DH purposes</a:t>
            </a:r>
            <a:endParaRPr/>
          </a:p>
        </p:txBody>
      </p:sp>
      <p:pic>
        <p:nvPicPr>
          <p:cNvPr id="6" name="Google Shape;115;p25"/>
          <p:cNvPicPr/>
          <p:nvPr/>
        </p:nvPicPr>
        <p:blipFill>
          <a:blip r:embed="rId3"/>
          <a:stretch/>
        </p:blipFill>
        <p:spPr bwMode="auto">
          <a:xfrm>
            <a:off x="455415" y="1640797"/>
            <a:ext cx="3354436" cy="2038929"/>
          </a:xfrm>
          <a:prstGeom prst="rect">
            <a:avLst/>
          </a:prstGeom>
          <a:noFill/>
          <a:ln>
            <a:noFill/>
          </a:ln>
        </p:spPr>
      </p:pic>
      <p:pic>
        <p:nvPicPr>
          <p:cNvPr id="7" name="Google Shape;116;p25"/>
          <p:cNvPicPr/>
          <p:nvPr/>
        </p:nvPicPr>
        <p:blipFill>
          <a:blip r:embed="rId4"/>
          <a:srcRect r="26165" b="69051"/>
          <a:stretch/>
        </p:blipFill>
        <p:spPr bwMode="auto">
          <a:xfrm>
            <a:off x="2362998" y="1067107"/>
            <a:ext cx="1966369" cy="576559"/>
          </a:xfrm>
          <a:prstGeom prst="rect">
            <a:avLst/>
          </a:prstGeom>
          <a:noFill/>
          <a:ln>
            <a:noFill/>
          </a:ln>
        </p:spPr>
      </p:pic>
      <p:pic>
        <p:nvPicPr>
          <p:cNvPr id="8" name="Google Shape;117;p25"/>
          <p:cNvPicPr/>
          <p:nvPr/>
        </p:nvPicPr>
        <p:blipFill>
          <a:blip r:embed="rId5"/>
          <a:srcRect l="39572" t="14096" r="37303" b="44871"/>
          <a:stretch/>
        </p:blipFill>
        <p:spPr bwMode="auto">
          <a:xfrm>
            <a:off x="6797118" y="592620"/>
            <a:ext cx="981325" cy="948974"/>
          </a:xfrm>
          <a:prstGeom prst="rect">
            <a:avLst/>
          </a:prstGeom>
          <a:noFill/>
          <a:ln>
            <a:noFill/>
          </a:ln>
        </p:spPr>
      </p:pic>
      <p:pic>
        <p:nvPicPr>
          <p:cNvPr id="9" name="Google Shape;118;p25"/>
          <p:cNvPicPr/>
          <p:nvPr/>
        </p:nvPicPr>
        <p:blipFill>
          <a:blip r:embed="rId6"/>
          <a:stretch/>
        </p:blipFill>
        <p:spPr bwMode="auto">
          <a:xfrm>
            <a:off x="7167056" y="5369139"/>
            <a:ext cx="1976944" cy="1488861"/>
          </a:xfrm>
          <a:prstGeom prst="rect">
            <a:avLst/>
          </a:prstGeom>
          <a:noFill/>
          <a:ln>
            <a:noFill/>
          </a:ln>
        </p:spPr>
      </p:pic>
      <p:pic>
        <p:nvPicPr>
          <p:cNvPr id="10" name="Google Shape;120;p25"/>
          <p:cNvPicPr/>
          <p:nvPr/>
        </p:nvPicPr>
        <p:blipFill>
          <a:blip r:embed="rId7"/>
          <a:srcRect t="24063"/>
          <a:stretch/>
        </p:blipFill>
        <p:spPr bwMode="auto">
          <a:xfrm>
            <a:off x="4510378" y="5482560"/>
            <a:ext cx="2671331" cy="1172455"/>
          </a:xfrm>
          <a:prstGeom prst="rect">
            <a:avLst/>
          </a:prstGeom>
          <a:noFill/>
          <a:ln>
            <a:noFill/>
          </a:ln>
        </p:spPr>
      </p:pic>
      <p:pic>
        <p:nvPicPr>
          <p:cNvPr id="11" name="Picture 18" descr="Screenshot 2019-03-21 at 12.15.22.png"/>
          <p:cNvPicPr>
            <a:picLocks noChangeAspect="1"/>
          </p:cNvPicPr>
          <p:nvPr/>
        </p:nvPicPr>
        <p:blipFill>
          <a:blip r:embed="rId8"/>
          <a:stretch/>
        </p:blipFill>
        <p:spPr bwMode="auto">
          <a:xfrm>
            <a:off x="4720045" y="1534661"/>
            <a:ext cx="4423955" cy="2299755"/>
          </a:xfrm>
          <a:prstGeom prst="rect">
            <a:avLst/>
          </a:prstGeom>
        </p:spPr>
      </p:pic>
      <p:pic>
        <p:nvPicPr>
          <p:cNvPr id="12" name="Google Shape;119;p25"/>
          <p:cNvPicPr/>
          <p:nvPr/>
        </p:nvPicPr>
        <p:blipFill>
          <a:blip r:embed="rId9"/>
          <a:stretch/>
        </p:blipFill>
        <p:spPr bwMode="auto">
          <a:xfrm>
            <a:off x="1867370" y="4979640"/>
            <a:ext cx="2461997" cy="1862964"/>
          </a:xfrm>
          <a:prstGeom prst="rect">
            <a:avLst/>
          </a:prstGeom>
          <a:noFill/>
          <a:ln>
            <a:noFill/>
          </a:ln>
        </p:spPr>
      </p:pic>
      <p:pic>
        <p:nvPicPr>
          <p:cNvPr id="13" name="Picture 19" descr="Screenshot 2019-03-21 at 12.16.46.png"/>
          <p:cNvPicPr>
            <a:picLocks noChangeAspect="1"/>
          </p:cNvPicPr>
          <p:nvPr/>
        </p:nvPicPr>
        <p:blipFill>
          <a:blip r:embed="rId10"/>
          <a:stretch/>
        </p:blipFill>
        <p:spPr bwMode="auto">
          <a:xfrm>
            <a:off x="4784265" y="3834416"/>
            <a:ext cx="4359735" cy="1195635"/>
          </a:xfrm>
          <a:prstGeom prst="rect">
            <a:avLst/>
          </a:prstGeom>
        </p:spPr>
      </p:pic>
      <p:sp>
        <p:nvSpPr>
          <p:cNvPr id="14" name="TextBox 9"/>
          <p:cNvSpPr>
            <a:spLocks/>
          </p:cNvSpPr>
          <p:nvPr/>
        </p:nvSpPr>
        <p:spPr bwMode="auto">
          <a:xfrm>
            <a:off x="5587791" y="5107044"/>
            <a:ext cx="1495497" cy="400110"/>
          </a:xfrm>
          <a:prstGeom prst="rect">
            <a:avLst/>
          </a:prstGeom>
          <a:noFill/>
        </p:spPr>
        <p:txBody>
          <a:bodyPr wrap="none" rtlCol="0">
            <a:spAutoFit/>
          </a:bodyPr>
          <a:lstStyle/>
          <a:p>
            <a:pPr>
              <a:defRPr/>
            </a:pPr>
            <a:r>
              <a:rPr lang="en-US" sz="2000">
                <a:solidFill>
                  <a:srgbClr val="E13068"/>
                </a:solidFill>
              </a:rPr>
              <a:t>Text markup</a:t>
            </a:r>
            <a:endParaRPr/>
          </a:p>
        </p:txBody>
      </p:sp>
      <p:sp>
        <p:nvSpPr>
          <p:cNvPr id="15" name="TextBox 11"/>
          <p:cNvSpPr>
            <a:spLocks/>
          </p:cNvSpPr>
          <p:nvPr/>
        </p:nvSpPr>
        <p:spPr bwMode="auto">
          <a:xfrm>
            <a:off x="265799" y="1231631"/>
            <a:ext cx="1961244" cy="400110"/>
          </a:xfrm>
          <a:prstGeom prst="rect">
            <a:avLst/>
          </a:prstGeom>
          <a:noFill/>
        </p:spPr>
        <p:txBody>
          <a:bodyPr wrap="none" rtlCol="0">
            <a:spAutoFit/>
          </a:bodyPr>
          <a:lstStyle/>
          <a:p>
            <a:pPr>
              <a:defRPr/>
            </a:pPr>
            <a:r>
              <a:rPr lang="en-US" sz="2000">
                <a:solidFill>
                  <a:srgbClr val="E13068"/>
                </a:solidFill>
              </a:rPr>
              <a:t>Network analysis</a:t>
            </a:r>
            <a:endParaRPr/>
          </a:p>
        </p:txBody>
      </p:sp>
      <p:sp>
        <p:nvSpPr>
          <p:cNvPr id="16" name="TextBox 12"/>
          <p:cNvSpPr>
            <a:spLocks/>
          </p:cNvSpPr>
          <p:nvPr/>
        </p:nvSpPr>
        <p:spPr bwMode="auto">
          <a:xfrm>
            <a:off x="94604" y="6249154"/>
            <a:ext cx="1772766" cy="400110"/>
          </a:xfrm>
          <a:prstGeom prst="rect">
            <a:avLst/>
          </a:prstGeom>
          <a:noFill/>
        </p:spPr>
        <p:txBody>
          <a:bodyPr wrap="none" rtlCol="0">
            <a:spAutoFit/>
          </a:bodyPr>
          <a:lstStyle/>
          <a:p>
            <a:pPr>
              <a:defRPr/>
            </a:pPr>
            <a:r>
              <a:rPr lang="en-US" sz="2000">
                <a:solidFill>
                  <a:srgbClr val="E13068"/>
                </a:solidFill>
              </a:rPr>
              <a:t>Visual analytics</a:t>
            </a:r>
            <a:endParaRPr/>
          </a:p>
        </p:txBody>
      </p:sp>
      <p:sp>
        <p:nvSpPr>
          <p:cNvPr id="17" name="TextBox 13"/>
          <p:cNvSpPr>
            <a:spLocks/>
          </p:cNvSpPr>
          <p:nvPr/>
        </p:nvSpPr>
        <p:spPr bwMode="auto">
          <a:xfrm>
            <a:off x="1047684" y="3767601"/>
            <a:ext cx="1507143" cy="400110"/>
          </a:xfrm>
          <a:prstGeom prst="rect">
            <a:avLst/>
          </a:prstGeom>
          <a:noFill/>
        </p:spPr>
        <p:txBody>
          <a:bodyPr wrap="none" rtlCol="0">
            <a:spAutoFit/>
          </a:bodyPr>
          <a:lstStyle/>
          <a:p>
            <a:pPr>
              <a:defRPr/>
            </a:pPr>
            <a:r>
              <a:rPr lang="en-US" sz="2000">
                <a:solidFill>
                  <a:srgbClr val="E13068"/>
                </a:solidFill>
              </a:rPr>
              <a:t>Text analysis</a:t>
            </a:r>
            <a:endParaRPr/>
          </a:p>
        </p:txBody>
      </p:sp>
      <p:sp>
        <p:nvSpPr>
          <p:cNvPr id="18" name="TextBox 17"/>
          <p:cNvSpPr>
            <a:spLocks/>
          </p:cNvSpPr>
          <p:nvPr/>
        </p:nvSpPr>
        <p:spPr bwMode="auto">
          <a:xfrm>
            <a:off x="5462835" y="1134551"/>
            <a:ext cx="1110651" cy="400110"/>
          </a:xfrm>
          <a:prstGeom prst="rect">
            <a:avLst/>
          </a:prstGeom>
          <a:noFill/>
        </p:spPr>
        <p:txBody>
          <a:bodyPr wrap="none" rtlCol="0">
            <a:spAutoFit/>
          </a:bodyPr>
          <a:lstStyle/>
          <a:p>
            <a:pPr marL="0" marR="0" lvl="0" indent="0" defTabSz="914400">
              <a:lnSpc>
                <a:spcPct val="100000"/>
              </a:lnSpc>
              <a:spcBef>
                <a:spcPts val="0"/>
              </a:spcBef>
              <a:spcAft>
                <a:spcPts val="0"/>
              </a:spcAft>
              <a:buClrTx/>
              <a:buSzTx/>
              <a:buFontTx/>
              <a:buNone/>
              <a:defRPr/>
            </a:pPr>
            <a:r>
              <a:rPr lang="en-US" sz="2000" b="0" i="0" u="none" strike="noStrike" cap="none" spc="0">
                <a:ln>
                  <a:noFill/>
                </a:ln>
                <a:solidFill>
                  <a:srgbClr val="E13068"/>
                </a:solidFill>
              </a:rPr>
              <a:t>Mapping</a:t>
            </a:r>
            <a:endParaRPr/>
          </a:p>
        </p:txBody>
      </p:sp>
      <p:sp>
        <p:nvSpPr>
          <p:cNvPr id="19" name="TextBox 10"/>
          <p:cNvSpPr>
            <a:spLocks/>
          </p:cNvSpPr>
          <p:nvPr/>
        </p:nvSpPr>
        <p:spPr bwMode="auto">
          <a:xfrm>
            <a:off x="5254445" y="4014249"/>
            <a:ext cx="1081095" cy="400110"/>
          </a:xfrm>
          <a:prstGeom prst="rect">
            <a:avLst/>
          </a:prstGeom>
          <a:noFill/>
        </p:spPr>
        <p:txBody>
          <a:bodyPr wrap="none" rtlCol="0">
            <a:spAutoFit/>
          </a:bodyPr>
          <a:lstStyle/>
          <a:p>
            <a:pPr>
              <a:defRPr/>
            </a:pPr>
            <a:r>
              <a:rPr lang="en-US" sz="2000">
                <a:solidFill>
                  <a:srgbClr val="E13068"/>
                </a:solidFill>
              </a:rPr>
              <a:t>Timeline</a:t>
            </a:r>
            <a:endParaRPr/>
          </a:p>
        </p:txBody>
      </p:sp>
      <p:pic>
        <p:nvPicPr>
          <p:cNvPr id="20" name="Picture 21" descr="Screenshot 2019-03-21 at 12.24.02.png"/>
          <p:cNvPicPr>
            <a:picLocks noChangeAspect="1"/>
          </p:cNvPicPr>
          <p:nvPr/>
        </p:nvPicPr>
        <p:blipFill>
          <a:blip r:embed="rId11"/>
          <a:stretch/>
        </p:blipFill>
        <p:spPr bwMode="auto">
          <a:xfrm>
            <a:off x="2650107" y="3972702"/>
            <a:ext cx="1630733" cy="44165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Trend: making silos</a:t>
            </a:r>
            <a:endParaRPr/>
          </a:p>
        </p:txBody>
      </p:sp>
      <p:sp>
        <p:nvSpPr>
          <p:cNvPr id="5" name="Text Placeholder 2"/>
          <p:cNvSpPr>
            <a:spLocks noGrp="1"/>
          </p:cNvSpPr>
          <p:nvPr>
            <p:ph type="body" sz="quarter" idx="15"/>
          </p:nvPr>
        </p:nvSpPr>
        <p:spPr bwMode="auto">
          <a:xfrm>
            <a:off x="719997" y="1467346"/>
            <a:ext cx="7280075" cy="5390654"/>
          </a:xfrm>
        </p:spPr>
        <p:txBody>
          <a:bodyPr/>
          <a:lstStyle/>
          <a:p>
            <a:pPr>
              <a:defRPr/>
            </a:pPr>
            <a:r>
              <a:rPr lang="en-US"/>
              <a:t>Databases are </a:t>
            </a:r>
            <a:r>
              <a:rPr lang="en-US">
                <a:solidFill>
                  <a:srgbClr val="E13068"/>
                </a:solidFill>
              </a:rPr>
              <a:t>adding analytical tools tied up with their contents</a:t>
            </a:r>
            <a:r>
              <a:rPr lang="en-US"/>
              <a:t>.</a:t>
            </a:r>
            <a:endParaRPr/>
          </a:p>
          <a:p>
            <a:pPr lvl="2">
              <a:defRPr/>
            </a:pPr>
            <a:r>
              <a:rPr lang="en-US"/>
              <a:t>By incorporating existing toolkits or building from scratch </a:t>
            </a:r>
            <a:br>
              <a:rPr lang="en-US"/>
            </a:br>
            <a:r>
              <a:rPr lang="en-US"/>
              <a:t>=&gt; duplicated efforts!</a:t>
            </a:r>
            <a:endParaRPr/>
          </a:p>
          <a:p>
            <a:pPr>
              <a:defRPr/>
            </a:pPr>
            <a:endParaRPr lang="en-US"/>
          </a:p>
          <a:p>
            <a:pPr>
              <a:defRPr/>
            </a:pPr>
            <a:r>
              <a:rPr lang="en-US"/>
              <a:t>Many silos are </a:t>
            </a:r>
            <a:r>
              <a:rPr lang="en-US">
                <a:solidFill>
                  <a:srgbClr val="E13068"/>
                </a:solidFill>
              </a:rPr>
              <a:t>licensed and not interoperable</a:t>
            </a:r>
            <a:r>
              <a:rPr lang="en-US"/>
              <a:t>.</a:t>
            </a:r>
            <a:endParaRPr/>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r>
              <a:rPr lang="en-US"/>
              <a:t>For scholars: </a:t>
            </a:r>
            <a:r>
              <a:rPr lang="en-US">
                <a:solidFill>
                  <a:srgbClr val="E13068"/>
                </a:solidFill>
              </a:rPr>
              <a:t>hard to have a uniform way</a:t>
            </a:r>
            <a:r>
              <a:rPr lang="en-US"/>
              <a:t> of analyzing contents sitting in different databases!</a:t>
            </a:r>
            <a:endParaRPr/>
          </a:p>
        </p:txBody>
      </p:sp>
      <p:sp>
        <p:nvSpPr>
          <p:cNvPr id="6" name="Can 18"/>
          <p:cNvSpPr/>
          <p:nvPr/>
        </p:nvSpPr>
        <p:spPr bwMode="auto">
          <a:xfrm>
            <a:off x="3849837" y="4216112"/>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7" name="Can 19"/>
          <p:cNvSpPr/>
          <p:nvPr/>
        </p:nvSpPr>
        <p:spPr bwMode="auto">
          <a:xfrm>
            <a:off x="6046191" y="4216112"/>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8" name="Can 20"/>
          <p:cNvSpPr/>
          <p:nvPr/>
        </p:nvSpPr>
        <p:spPr bwMode="auto">
          <a:xfrm>
            <a:off x="1934379" y="4215831"/>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9" name="Can 21"/>
          <p:cNvSpPr/>
          <p:nvPr/>
        </p:nvSpPr>
        <p:spPr bwMode="auto">
          <a:xfrm>
            <a:off x="1934379" y="3586903"/>
            <a:ext cx="799856" cy="1619365"/>
          </a:xfrm>
          <a:prstGeom prst="can">
            <a:avLst>
              <a:gd name="adj" fmla="val 25000"/>
            </a:avLst>
          </a:prstGeom>
          <a:noFill/>
          <a:ln w="5715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0" name="Can 22"/>
          <p:cNvSpPr/>
          <p:nvPr/>
        </p:nvSpPr>
        <p:spPr bwMode="auto">
          <a:xfrm>
            <a:off x="3849837" y="3586903"/>
            <a:ext cx="799856" cy="1619365"/>
          </a:xfrm>
          <a:prstGeom prst="can">
            <a:avLst>
              <a:gd name="adj" fmla="val 25000"/>
            </a:avLst>
          </a:prstGeom>
          <a:noFill/>
          <a:ln w="5715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11" name="Can 23"/>
          <p:cNvSpPr/>
          <p:nvPr/>
        </p:nvSpPr>
        <p:spPr bwMode="auto">
          <a:xfrm>
            <a:off x="6046191" y="3586903"/>
            <a:ext cx="799856" cy="1619365"/>
          </a:xfrm>
          <a:prstGeom prst="can">
            <a:avLst>
              <a:gd name="adj" fmla="val 25000"/>
            </a:avLst>
          </a:prstGeom>
          <a:noFill/>
          <a:ln w="5715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pic>
        <p:nvPicPr>
          <p:cNvPr id="12" name="Picture 24" descr="AA002744.png"/>
          <p:cNvPicPr>
            <a:picLocks noChangeAspect="1"/>
          </p:cNvPicPr>
          <p:nvPr/>
        </p:nvPicPr>
        <p:blipFill>
          <a:blip r:embed="rId2"/>
          <a:stretch/>
        </p:blipFill>
        <p:spPr bwMode="auto">
          <a:xfrm>
            <a:off x="2198368" y="4341236"/>
            <a:ext cx="386596" cy="585612"/>
          </a:xfrm>
          <a:prstGeom prst="rect">
            <a:avLst/>
          </a:prstGeom>
        </p:spPr>
      </p:pic>
      <p:pic>
        <p:nvPicPr>
          <p:cNvPr id="13" name="Picture 25" descr="AA002744.png"/>
          <p:cNvPicPr>
            <a:picLocks noChangeAspect="1"/>
          </p:cNvPicPr>
          <p:nvPr/>
        </p:nvPicPr>
        <p:blipFill>
          <a:blip r:embed="rId2"/>
          <a:stretch/>
        </p:blipFill>
        <p:spPr bwMode="auto">
          <a:xfrm>
            <a:off x="4090989" y="4299759"/>
            <a:ext cx="386596" cy="585612"/>
          </a:xfrm>
          <a:prstGeom prst="rect">
            <a:avLst/>
          </a:prstGeom>
        </p:spPr>
      </p:pic>
      <p:pic>
        <p:nvPicPr>
          <p:cNvPr id="14" name="Picture 26" descr="AA002744.png"/>
          <p:cNvPicPr>
            <a:picLocks noChangeAspect="1"/>
          </p:cNvPicPr>
          <p:nvPr/>
        </p:nvPicPr>
        <p:blipFill>
          <a:blip r:embed="rId2"/>
          <a:stretch/>
        </p:blipFill>
        <p:spPr bwMode="auto">
          <a:xfrm>
            <a:off x="6265808" y="4299759"/>
            <a:ext cx="386596" cy="585612"/>
          </a:xfrm>
          <a:prstGeom prst="rect">
            <a:avLst/>
          </a:prstGeom>
        </p:spPr>
      </p:pic>
      <p:sp>
        <p:nvSpPr>
          <p:cNvPr id="15" name="TextBox 27"/>
          <p:cNvSpPr>
            <a:spLocks/>
          </p:cNvSpPr>
          <p:nvPr/>
        </p:nvSpPr>
        <p:spPr bwMode="auto">
          <a:xfrm>
            <a:off x="2051496" y="3722339"/>
            <a:ext cx="592680" cy="514671"/>
          </a:xfrm>
          <a:prstGeom prst="rect">
            <a:avLst/>
          </a:prstGeom>
          <a:noFill/>
        </p:spPr>
        <p:txBody>
          <a:bodyPr wrap="none" rtlCol="0">
            <a:spAutoFit/>
          </a:bodyPr>
          <a:lstStyle/>
          <a:p>
            <a:pPr algn="ctr">
              <a:lnSpc>
                <a:spcPts val="1600"/>
              </a:lnSpc>
              <a:defRPr/>
            </a:pPr>
            <a:r>
              <a:rPr lang="en-US"/>
              <a:t>own </a:t>
            </a:r>
            <a:endParaRPr/>
          </a:p>
          <a:p>
            <a:pPr algn="ctr">
              <a:lnSpc>
                <a:spcPts val="1600"/>
              </a:lnSpc>
              <a:defRPr/>
            </a:pPr>
            <a:r>
              <a:rPr lang="en-US"/>
              <a:t>tool</a:t>
            </a:r>
            <a:endParaRPr/>
          </a:p>
        </p:txBody>
      </p:sp>
      <p:sp>
        <p:nvSpPr>
          <p:cNvPr id="16" name="TextBox 28"/>
          <p:cNvSpPr>
            <a:spLocks/>
          </p:cNvSpPr>
          <p:nvPr/>
        </p:nvSpPr>
        <p:spPr bwMode="auto">
          <a:xfrm>
            <a:off x="3973501" y="3730061"/>
            <a:ext cx="592680" cy="514671"/>
          </a:xfrm>
          <a:prstGeom prst="rect">
            <a:avLst/>
          </a:prstGeom>
          <a:noFill/>
        </p:spPr>
        <p:txBody>
          <a:bodyPr wrap="none" rtlCol="0">
            <a:spAutoFit/>
          </a:bodyPr>
          <a:lstStyle/>
          <a:p>
            <a:pPr algn="ctr">
              <a:lnSpc>
                <a:spcPts val="1600"/>
              </a:lnSpc>
              <a:defRPr/>
            </a:pPr>
            <a:r>
              <a:rPr lang="en-US"/>
              <a:t>own </a:t>
            </a:r>
            <a:endParaRPr/>
          </a:p>
          <a:p>
            <a:pPr algn="ctr">
              <a:lnSpc>
                <a:spcPts val="1600"/>
              </a:lnSpc>
              <a:defRPr/>
            </a:pPr>
            <a:r>
              <a:rPr lang="en-US"/>
              <a:t>tool</a:t>
            </a:r>
            <a:endParaRPr/>
          </a:p>
        </p:txBody>
      </p:sp>
      <p:sp>
        <p:nvSpPr>
          <p:cNvPr id="17" name="TextBox 29"/>
          <p:cNvSpPr>
            <a:spLocks/>
          </p:cNvSpPr>
          <p:nvPr/>
        </p:nvSpPr>
        <p:spPr bwMode="auto">
          <a:xfrm>
            <a:off x="6163086" y="3720931"/>
            <a:ext cx="592680" cy="514671"/>
          </a:xfrm>
          <a:prstGeom prst="rect">
            <a:avLst/>
          </a:prstGeom>
          <a:noFill/>
        </p:spPr>
        <p:txBody>
          <a:bodyPr wrap="none" rtlCol="0">
            <a:spAutoFit/>
          </a:bodyPr>
          <a:lstStyle/>
          <a:p>
            <a:pPr algn="ctr">
              <a:lnSpc>
                <a:spcPts val="1600"/>
              </a:lnSpc>
              <a:defRPr/>
            </a:pPr>
            <a:r>
              <a:rPr lang="en-US"/>
              <a:t>own </a:t>
            </a:r>
            <a:endParaRPr/>
          </a:p>
          <a:p>
            <a:pPr algn="ctr">
              <a:lnSpc>
                <a:spcPts val="1600"/>
              </a:lnSpc>
              <a:defRPr/>
            </a:pPr>
            <a:r>
              <a:rPr lang="en-US"/>
              <a:t>tool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Example: a siloed solution to working with licensed resources</a:t>
            </a:r>
            <a:endParaRPr/>
          </a:p>
        </p:txBody>
      </p:sp>
      <p:sp>
        <p:nvSpPr>
          <p:cNvPr id="5" name="Text Placeholder 2"/>
          <p:cNvSpPr>
            <a:spLocks noGrp="1"/>
          </p:cNvSpPr>
          <p:nvPr>
            <p:ph type="body" sz="quarter" idx="15"/>
          </p:nvPr>
        </p:nvSpPr>
        <p:spPr bwMode="auto">
          <a:xfrm>
            <a:off x="719997" y="1467346"/>
            <a:ext cx="7280075" cy="5390654"/>
          </a:xfrm>
        </p:spPr>
        <p:txBody>
          <a:bodyPr/>
          <a:lstStyle/>
          <a:p>
            <a:pPr>
              <a:defRPr/>
            </a:pPr>
            <a:endParaRPr lang="en-US"/>
          </a:p>
          <a:p>
            <a:pPr>
              <a:defRPr/>
            </a:pPr>
            <a:r>
              <a:rPr lang="en-US"/>
              <a:t>HathiTrust Research Center allows computational research on its own licensed texts via </a:t>
            </a:r>
            <a:r>
              <a:rPr lang="en-US">
                <a:solidFill>
                  <a:srgbClr val="E13068"/>
                </a:solidFill>
              </a:rPr>
              <a:t>Data Capsule</a:t>
            </a:r>
            <a:r>
              <a:rPr lang="en-US"/>
              <a:t>.</a:t>
            </a:r>
            <a:endParaRPr/>
          </a:p>
          <a:p>
            <a:pPr>
              <a:defRPr/>
            </a:pPr>
            <a:endParaRPr lang="en-US"/>
          </a:p>
          <a:p>
            <a:pPr>
              <a:defRPr/>
            </a:pPr>
            <a:r>
              <a:rPr lang="en-US"/>
              <a:t>One of few attempts to address licensing problem, but difficult to replicate on a large scale.</a:t>
            </a:r>
            <a:endParaRPr/>
          </a:p>
          <a:p>
            <a:pPr>
              <a:defRPr/>
            </a:pPr>
            <a:endParaRPr lang="en-US"/>
          </a:p>
          <a:p>
            <a:pPr>
              <a:defRPr/>
            </a:pPr>
            <a:endParaRPr lang="en-US"/>
          </a:p>
        </p:txBody>
      </p:sp>
      <p:sp>
        <p:nvSpPr>
          <p:cNvPr id="6" name="Can 18"/>
          <p:cNvSpPr/>
          <p:nvPr/>
        </p:nvSpPr>
        <p:spPr bwMode="auto">
          <a:xfrm>
            <a:off x="3849837" y="4216112"/>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7" name="Can 22"/>
          <p:cNvSpPr/>
          <p:nvPr/>
        </p:nvSpPr>
        <p:spPr bwMode="auto">
          <a:xfrm>
            <a:off x="3849837" y="3586903"/>
            <a:ext cx="799856" cy="1619365"/>
          </a:xfrm>
          <a:prstGeom prst="can">
            <a:avLst>
              <a:gd name="adj" fmla="val 25000"/>
            </a:avLst>
          </a:prstGeom>
          <a:noFill/>
          <a:ln w="57150" cmpd="sng">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pic>
        <p:nvPicPr>
          <p:cNvPr id="8" name="Picture 25" descr="AA002744.png"/>
          <p:cNvPicPr>
            <a:picLocks noChangeAspect="1"/>
          </p:cNvPicPr>
          <p:nvPr/>
        </p:nvPicPr>
        <p:blipFill>
          <a:blip r:embed="rId2"/>
          <a:stretch/>
        </p:blipFill>
        <p:spPr bwMode="auto">
          <a:xfrm>
            <a:off x="4090989" y="4299759"/>
            <a:ext cx="386596" cy="585612"/>
          </a:xfrm>
          <a:prstGeom prst="rect">
            <a:avLst/>
          </a:prstGeom>
        </p:spPr>
      </p:pic>
      <p:sp>
        <p:nvSpPr>
          <p:cNvPr id="9" name="TextBox 28"/>
          <p:cNvSpPr>
            <a:spLocks/>
          </p:cNvSpPr>
          <p:nvPr/>
        </p:nvSpPr>
        <p:spPr bwMode="auto">
          <a:xfrm>
            <a:off x="3973501" y="3730061"/>
            <a:ext cx="592680" cy="514671"/>
          </a:xfrm>
          <a:prstGeom prst="rect">
            <a:avLst/>
          </a:prstGeom>
          <a:noFill/>
        </p:spPr>
        <p:txBody>
          <a:bodyPr wrap="none" rtlCol="0">
            <a:spAutoFit/>
          </a:bodyPr>
          <a:lstStyle/>
          <a:p>
            <a:pPr algn="ctr">
              <a:lnSpc>
                <a:spcPts val="1600"/>
              </a:lnSpc>
              <a:defRPr/>
            </a:pPr>
            <a:r>
              <a:rPr lang="en-US"/>
              <a:t>own </a:t>
            </a:r>
            <a:endParaRPr/>
          </a:p>
          <a:p>
            <a:pPr algn="ctr">
              <a:lnSpc>
                <a:spcPts val="1600"/>
              </a:lnSpc>
              <a:defRPr/>
            </a:pPr>
            <a:r>
              <a:rPr lang="en-US"/>
              <a:t>tool</a:t>
            </a:r>
            <a:endParaRPr/>
          </a:p>
        </p:txBody>
      </p:sp>
      <p:pic>
        <p:nvPicPr>
          <p:cNvPr id="10" name="Picture 3"/>
          <p:cNvPicPr>
            <a:picLocks noChangeAspect="1"/>
          </p:cNvPicPr>
          <p:nvPr/>
        </p:nvPicPr>
        <p:blipFill>
          <a:blip r:embed="rId3"/>
          <a:stretch/>
        </p:blipFill>
        <p:spPr bwMode="auto">
          <a:xfrm>
            <a:off x="1185925" y="4009838"/>
            <a:ext cx="1778000" cy="7747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How about a world in which</a:t>
            </a:r>
            <a:r>
              <a:rPr lang="mr-IN"/>
              <a:t>…</a:t>
            </a:r>
            <a:endParaRPr lang="en-US"/>
          </a:p>
        </p:txBody>
      </p:sp>
      <p:sp>
        <p:nvSpPr>
          <p:cNvPr id="5" name="Text Placeholder 2"/>
          <p:cNvSpPr>
            <a:spLocks noGrp="1"/>
          </p:cNvSpPr>
          <p:nvPr>
            <p:ph type="body" sz="quarter" idx="15"/>
          </p:nvPr>
        </p:nvSpPr>
        <p:spPr bwMode="auto"/>
        <p:txBody>
          <a:bodyPr/>
          <a:lstStyle/>
          <a:p>
            <a:pPr>
              <a:defRPr/>
            </a:pPr>
            <a:r>
              <a:rPr lang="en-US"/>
              <a:t>Scholars can bring contents from different databases to their own choice of tools to work</a:t>
            </a:r>
            <a:endParaRPr/>
          </a:p>
          <a:p>
            <a:pPr marL="342900" lvl="1" indent="-342900">
              <a:buFont typeface="Arial"/>
              <a:buChar char="•"/>
              <a:defRPr/>
            </a:pPr>
            <a:r>
              <a:rPr lang="en-US"/>
              <a:t>Without having to collect texts from different DBs by oneself (</a:t>
            </a:r>
            <a:r>
              <a:rPr lang="en-US" i="1"/>
              <a:t>which might also violate licensing agreement</a:t>
            </a:r>
            <a:r>
              <a:rPr lang="en-US"/>
              <a:t>) and without having to figure out the technology in between</a:t>
            </a:r>
            <a:endParaRPr/>
          </a:p>
          <a:p>
            <a:pPr>
              <a:defRPr/>
            </a:pPr>
            <a:endParaRPr lang="en-US"/>
          </a:p>
          <a:p>
            <a:pPr>
              <a:defRPr/>
            </a:pPr>
            <a:r>
              <a:rPr lang="en-US"/>
              <a:t>Every group focuses on what it specializes</a:t>
            </a:r>
            <a:endParaRPr/>
          </a:p>
          <a:p>
            <a:pPr marL="342900" lvl="1" indent="-342900">
              <a:buFont typeface="Arial"/>
              <a:buChar char="•"/>
              <a:defRPr/>
            </a:pPr>
            <a:r>
              <a:rPr lang="en-US">
                <a:solidFill>
                  <a:srgbClr val="E13068"/>
                </a:solidFill>
              </a:rPr>
              <a:t>Content providers</a:t>
            </a:r>
            <a:r>
              <a:rPr lang="en-US"/>
              <a:t> focus on creating contents, </a:t>
            </a:r>
            <a:r>
              <a:rPr lang="en-US">
                <a:solidFill>
                  <a:srgbClr val="E13068"/>
                </a:solidFill>
              </a:rPr>
              <a:t>tool developers</a:t>
            </a:r>
            <a:r>
              <a:rPr lang="en-US"/>
              <a:t> focus on developing methods and tools, </a:t>
            </a:r>
            <a:r>
              <a:rPr lang="en-US">
                <a:solidFill>
                  <a:srgbClr val="E13068"/>
                </a:solidFill>
              </a:rPr>
              <a:t>scholars</a:t>
            </a:r>
            <a:r>
              <a:rPr lang="en-US"/>
              <a:t> focus on developing digital scholarship by using tools to analyze contents</a:t>
            </a:r>
            <a:endParaRPr/>
          </a:p>
          <a:p>
            <a:pPr marL="342900" lvl="1" indent="-342900">
              <a:buFont typeface="Arial"/>
              <a:buChar char="•"/>
              <a:defRPr/>
            </a:pPr>
            <a:r>
              <a:rPr lang="en-US"/>
              <a:t>Duplicated efforts reduced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p:txBody>
          <a:bodyPr/>
          <a:lstStyle/>
          <a:p>
            <a:pPr>
              <a:defRPr/>
            </a:pPr>
            <a:r>
              <a:rPr lang="en-US"/>
              <a:t>Toward a network of resources &amp; tools</a:t>
            </a:r>
            <a:endParaRPr/>
          </a:p>
        </p:txBody>
      </p:sp>
      <p:sp>
        <p:nvSpPr>
          <p:cNvPr id="5" name="Text Placeholder 2"/>
          <p:cNvSpPr>
            <a:spLocks noGrp="1"/>
          </p:cNvSpPr>
          <p:nvPr>
            <p:ph type="body" sz="quarter" idx="15"/>
          </p:nvPr>
        </p:nvSpPr>
        <p:spPr bwMode="auto">
          <a:xfrm>
            <a:off x="719997" y="1558472"/>
            <a:ext cx="7280075" cy="4790860"/>
          </a:xfrm>
        </p:spPr>
        <p:txBody>
          <a:bodyPr/>
          <a:lstStyle/>
          <a:p>
            <a:pPr>
              <a:defRPr/>
            </a:pPr>
            <a:r>
              <a:rPr lang="en-US"/>
              <a:t>Linking contents with research tools, creating a </a:t>
            </a:r>
            <a:r>
              <a:rPr lang="en-US" i="1">
                <a:solidFill>
                  <a:srgbClr val="E13068"/>
                </a:solidFill>
              </a:rPr>
              <a:t>distributed</a:t>
            </a:r>
            <a:r>
              <a:rPr lang="en-US"/>
              <a:t> </a:t>
            </a:r>
            <a:r>
              <a:rPr lang="en-US" i="1">
                <a:solidFill>
                  <a:srgbClr val="E13068"/>
                </a:solidFill>
              </a:rPr>
              <a:t>network</a:t>
            </a:r>
            <a:r>
              <a:rPr lang="en-US">
                <a:solidFill>
                  <a:srgbClr val="E13068"/>
                </a:solidFill>
              </a:rPr>
              <a:t> </a:t>
            </a:r>
            <a:r>
              <a:rPr lang="en-US"/>
              <a:t>of resources &amp; tools</a:t>
            </a:r>
            <a:endParaRPr/>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p:txBody>
      </p:sp>
      <p:sp>
        <p:nvSpPr>
          <p:cNvPr id="6" name="Can 3"/>
          <p:cNvSpPr/>
          <p:nvPr/>
        </p:nvSpPr>
        <p:spPr bwMode="auto">
          <a:xfrm>
            <a:off x="3849837" y="4672906"/>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7" name="Can 4"/>
          <p:cNvSpPr/>
          <p:nvPr/>
        </p:nvSpPr>
        <p:spPr bwMode="auto">
          <a:xfrm>
            <a:off x="6046191" y="4672906"/>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sp>
        <p:nvSpPr>
          <p:cNvPr id="8" name="Can 5"/>
          <p:cNvSpPr/>
          <p:nvPr/>
        </p:nvSpPr>
        <p:spPr bwMode="auto">
          <a:xfrm>
            <a:off x="1934379" y="4672625"/>
            <a:ext cx="799856" cy="990437"/>
          </a:xfrm>
          <a:prstGeom prst="can">
            <a:avLst>
              <a:gd name="adj"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p>
        </p:txBody>
      </p:sp>
      <p:pic>
        <p:nvPicPr>
          <p:cNvPr id="9" name="Google Shape;120;p25"/>
          <p:cNvPicPr/>
          <p:nvPr/>
        </p:nvPicPr>
        <p:blipFill>
          <a:blip r:embed="rId2"/>
          <a:srcRect t="24063"/>
          <a:stretch/>
        </p:blipFill>
        <p:spPr bwMode="auto">
          <a:xfrm>
            <a:off x="5093295" y="2915841"/>
            <a:ext cx="2273699" cy="976463"/>
          </a:xfrm>
          <a:prstGeom prst="rect">
            <a:avLst/>
          </a:prstGeom>
          <a:noFill/>
          <a:ln>
            <a:noFill/>
          </a:ln>
        </p:spPr>
      </p:pic>
      <p:cxnSp>
        <p:nvCxnSpPr>
          <p:cNvPr id="10" name="Straight Connector 12"/>
          <p:cNvCxnSpPr>
            <a:cxnSpLocks/>
            <a:stCxn id="8" idx="1"/>
          </p:cNvCxnSpPr>
          <p:nvPr/>
        </p:nvCxnSpPr>
        <p:spPr bwMode="auto">
          <a:xfrm flipH="1" flipV="1">
            <a:off x="2008211" y="4211036"/>
            <a:ext cx="326096" cy="461589"/>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1" name="Straight Connector 13"/>
          <p:cNvCxnSpPr>
            <a:cxnSpLocks/>
            <a:stCxn id="8" idx="1"/>
            <a:endCxn id="12" idx="2"/>
          </p:cNvCxnSpPr>
          <p:nvPr/>
        </p:nvCxnSpPr>
        <p:spPr bwMode="auto">
          <a:xfrm flipV="1">
            <a:off x="2334307" y="3966855"/>
            <a:ext cx="1515530" cy="705770"/>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3" name="Straight Connector 14"/>
          <p:cNvCxnSpPr>
            <a:cxnSpLocks/>
            <a:stCxn id="8" idx="1"/>
          </p:cNvCxnSpPr>
          <p:nvPr/>
        </p:nvCxnSpPr>
        <p:spPr bwMode="auto">
          <a:xfrm flipV="1">
            <a:off x="2334307" y="3966855"/>
            <a:ext cx="3048549" cy="705770"/>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4" name="Straight Connector 15"/>
          <p:cNvCxnSpPr>
            <a:cxnSpLocks/>
            <a:stCxn id="6" idx="1"/>
          </p:cNvCxnSpPr>
          <p:nvPr/>
        </p:nvCxnSpPr>
        <p:spPr bwMode="auto">
          <a:xfrm flipH="1" flipV="1">
            <a:off x="2126340" y="4211035"/>
            <a:ext cx="2123425" cy="461871"/>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5" name="Straight Connector 16"/>
          <p:cNvCxnSpPr>
            <a:cxnSpLocks/>
            <a:stCxn id="6" idx="1"/>
          </p:cNvCxnSpPr>
          <p:nvPr/>
        </p:nvCxnSpPr>
        <p:spPr bwMode="auto">
          <a:xfrm flipH="1" flipV="1">
            <a:off x="3968593" y="3966855"/>
            <a:ext cx="281172" cy="706051"/>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6" name="Straight Connector 17"/>
          <p:cNvCxnSpPr>
            <a:cxnSpLocks/>
            <a:stCxn id="6" idx="1"/>
          </p:cNvCxnSpPr>
          <p:nvPr/>
        </p:nvCxnSpPr>
        <p:spPr bwMode="auto">
          <a:xfrm flipV="1">
            <a:off x="4249765" y="3892304"/>
            <a:ext cx="1955672" cy="780602"/>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7" name="Straight Connector 18"/>
          <p:cNvCxnSpPr>
            <a:cxnSpLocks/>
            <a:stCxn id="7" idx="1"/>
          </p:cNvCxnSpPr>
          <p:nvPr/>
        </p:nvCxnSpPr>
        <p:spPr bwMode="auto">
          <a:xfrm flipH="1" flipV="1">
            <a:off x="2482175" y="4148632"/>
            <a:ext cx="3963944" cy="524274"/>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8" name="Straight Connector 19"/>
          <p:cNvCxnSpPr>
            <a:cxnSpLocks/>
            <a:stCxn id="7" idx="1"/>
            <a:endCxn id="12" idx="2"/>
          </p:cNvCxnSpPr>
          <p:nvPr/>
        </p:nvCxnSpPr>
        <p:spPr bwMode="auto">
          <a:xfrm flipH="1" flipV="1">
            <a:off x="3849837" y="3966855"/>
            <a:ext cx="2596281" cy="706051"/>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9" name="Straight Connector 20"/>
          <p:cNvCxnSpPr>
            <a:cxnSpLocks/>
            <a:stCxn id="7" idx="1"/>
          </p:cNvCxnSpPr>
          <p:nvPr/>
        </p:nvCxnSpPr>
        <p:spPr bwMode="auto">
          <a:xfrm flipV="1">
            <a:off x="6446119" y="4043689"/>
            <a:ext cx="538491" cy="629217"/>
          </a:xfrm>
          <a:prstGeom prst="line">
            <a:avLst/>
          </a:prstGeom>
          <a:ln w="28575" cmpd="sng">
            <a:solidFill>
              <a:srgbClr val="E13068"/>
            </a:solidFill>
            <a:headEnd type="none"/>
            <a:tailEnd type="triangle" w="lg" len="lg"/>
          </a:ln>
        </p:spPr>
        <p:style>
          <a:lnRef idx="2">
            <a:schemeClr val="accent1"/>
          </a:lnRef>
          <a:fillRef idx="0">
            <a:schemeClr val="accent1"/>
          </a:fillRef>
          <a:effectRef idx="1">
            <a:schemeClr val="accent1"/>
          </a:effectRef>
          <a:fontRef idx="minor">
            <a:schemeClr val="tx1"/>
          </a:fontRef>
        </p:style>
      </p:cxnSp>
      <p:pic>
        <p:nvPicPr>
          <p:cNvPr id="12" name="Picture 21" descr="Screenshot 2019-03-21 at 12.15.22.png"/>
          <p:cNvPicPr>
            <a:picLocks noChangeAspect="1"/>
          </p:cNvPicPr>
          <p:nvPr/>
        </p:nvPicPr>
        <p:blipFill>
          <a:blip r:embed="rId3"/>
          <a:srcRect t="37429" r="49461"/>
          <a:stretch/>
        </p:blipFill>
        <p:spPr bwMode="auto">
          <a:xfrm>
            <a:off x="2872455" y="2708757"/>
            <a:ext cx="1954764" cy="1258098"/>
          </a:xfrm>
          <a:prstGeom prst="rect">
            <a:avLst/>
          </a:prstGeom>
        </p:spPr>
      </p:pic>
      <p:pic>
        <p:nvPicPr>
          <p:cNvPr id="20" name="Google Shape;115;p25"/>
          <p:cNvPicPr/>
          <p:nvPr/>
        </p:nvPicPr>
        <p:blipFill>
          <a:blip r:embed="rId4"/>
          <a:srcRect l="21701" t="20026" r="18498" b="7786"/>
          <a:stretch/>
        </p:blipFill>
        <p:spPr bwMode="auto">
          <a:xfrm>
            <a:off x="892470" y="3006340"/>
            <a:ext cx="1589705" cy="1204695"/>
          </a:xfrm>
          <a:prstGeom prst="rect">
            <a:avLst/>
          </a:prstGeom>
          <a:noFill/>
          <a:ln>
            <a:noFill/>
          </a:ln>
        </p:spPr>
      </p:pic>
      <p:pic>
        <p:nvPicPr>
          <p:cNvPr id="21" name="Google Shape;118;p25"/>
          <p:cNvPicPr/>
          <p:nvPr/>
        </p:nvPicPr>
        <p:blipFill>
          <a:blip r:embed="rId5"/>
          <a:stretch/>
        </p:blipFill>
        <p:spPr bwMode="auto">
          <a:xfrm>
            <a:off x="6984610" y="3034255"/>
            <a:ext cx="1679299" cy="123018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 Placeholder 1"/>
          <p:cNvSpPr>
            <a:spLocks noGrp="1"/>
          </p:cNvSpPr>
          <p:nvPr>
            <p:ph type="body" sz="quarter" idx="14"/>
          </p:nvPr>
        </p:nvSpPr>
        <p:spPr bwMode="auto">
          <a:xfrm>
            <a:off x="719997" y="284594"/>
            <a:ext cx="7280075" cy="1201727"/>
          </a:xfrm>
        </p:spPr>
        <p:txBody>
          <a:bodyPr/>
          <a:lstStyle/>
          <a:p>
            <a:pPr>
              <a:defRPr/>
            </a:pPr>
            <a:r>
              <a:rPr lang="en-US"/>
              <a:t>Toward a network of resources &amp; tools:</a:t>
            </a:r>
            <a:endParaRPr/>
          </a:p>
          <a:p>
            <a:pPr>
              <a:defRPr/>
            </a:pPr>
            <a:r>
              <a:rPr lang="en-US"/>
              <a:t>Two things needed</a:t>
            </a:r>
            <a:endParaRPr/>
          </a:p>
        </p:txBody>
      </p:sp>
      <p:sp>
        <p:nvSpPr>
          <p:cNvPr id="5" name="Text Placeholder 2"/>
          <p:cNvSpPr>
            <a:spLocks noGrp="1"/>
          </p:cNvSpPr>
          <p:nvPr>
            <p:ph type="body" sz="quarter" idx="15"/>
          </p:nvPr>
        </p:nvSpPr>
        <p:spPr bwMode="auto">
          <a:xfrm>
            <a:off x="719996" y="1587333"/>
            <a:ext cx="8068633" cy="4172667"/>
          </a:xfrm>
        </p:spPr>
        <p:txBody>
          <a:bodyPr/>
          <a:lstStyle/>
          <a:p>
            <a:pPr>
              <a:defRPr/>
            </a:pPr>
            <a:r>
              <a:rPr lang="en-US"/>
              <a:t>A common </a:t>
            </a:r>
            <a:r>
              <a:rPr lang="en-US" i="1">
                <a:solidFill>
                  <a:srgbClr val="E13068"/>
                </a:solidFill>
              </a:rPr>
              <a:t>API</a:t>
            </a:r>
            <a:r>
              <a:rPr lang="en-US">
                <a:solidFill>
                  <a:srgbClr val="E13068"/>
                </a:solidFill>
              </a:rPr>
              <a:t> </a:t>
            </a:r>
            <a:r>
              <a:rPr lang="en-US"/>
              <a:t>(a language that everyone talks) for transferring texts between databases and tools </a:t>
            </a:r>
            <a:r>
              <a:rPr lang="en-US">
                <a:solidFill>
                  <a:srgbClr val="E13068"/>
                </a:solidFill>
              </a:rPr>
              <a:t>=&gt; SHINE</a:t>
            </a:r>
            <a:endParaRPr/>
          </a:p>
          <a:p>
            <a:pPr>
              <a:defRPr/>
            </a:pPr>
            <a:endParaRPr lang="en-US"/>
          </a:p>
          <a:p>
            <a:pPr>
              <a:defRPr/>
            </a:pPr>
            <a:r>
              <a:rPr lang="en-US"/>
              <a:t>A secure and trust-worthy </a:t>
            </a:r>
            <a:r>
              <a:rPr lang="en-US" i="1">
                <a:solidFill>
                  <a:srgbClr val="E13068"/>
                </a:solidFill>
              </a:rPr>
              <a:t>guard</a:t>
            </a:r>
            <a:r>
              <a:rPr lang="en-US">
                <a:solidFill>
                  <a:srgbClr val="E13068"/>
                </a:solidFill>
              </a:rPr>
              <a:t> </a:t>
            </a:r>
            <a:r>
              <a:rPr lang="en-US"/>
              <a:t>in between every transfer to make sure a text is transferred to an authenticated user from an authorized institute </a:t>
            </a:r>
            <a:r>
              <a:rPr lang="en-US">
                <a:solidFill>
                  <a:srgbClr val="E13068"/>
                </a:solidFill>
              </a:rPr>
              <a:t>=&gt; RISE</a:t>
            </a:r>
            <a:endParaRPr/>
          </a:p>
          <a:p>
            <a:pPr>
              <a:defRPr/>
            </a:pPr>
            <a:endParaRPr lang="en-US"/>
          </a:p>
        </p:txBody>
      </p:sp>
      <p:pic>
        <p:nvPicPr>
          <p:cNvPr id="6" name="Picture 3" descr="modules-overview.png"/>
          <p:cNvPicPr>
            <a:picLocks noChangeAspect="1"/>
          </p:cNvPicPr>
          <p:nvPr/>
        </p:nvPicPr>
        <p:blipFill>
          <a:blip r:embed="rId2"/>
          <a:stretch/>
        </p:blipFill>
        <p:spPr bwMode="auto">
          <a:xfrm>
            <a:off x="923600" y="3549858"/>
            <a:ext cx="7247424" cy="2908957"/>
          </a:xfrm>
          <a:prstGeom prst="rect">
            <a:avLst/>
          </a:prstGeom>
        </p:spPr>
      </p:pic>
      <p:sp>
        <p:nvSpPr>
          <p:cNvPr id="7" name="TextBox 4"/>
          <p:cNvSpPr>
            <a:spLocks/>
          </p:cNvSpPr>
          <p:nvPr/>
        </p:nvSpPr>
        <p:spPr bwMode="auto">
          <a:xfrm>
            <a:off x="923600" y="3562436"/>
            <a:ext cx="1788370" cy="338554"/>
          </a:xfrm>
          <a:prstGeom prst="rect">
            <a:avLst/>
          </a:prstGeom>
          <a:solidFill>
            <a:srgbClr val="FFFFFF"/>
          </a:solidFill>
        </p:spPr>
        <p:txBody>
          <a:bodyPr wrap="none" rtlCol="0">
            <a:spAutoFit/>
          </a:bodyPr>
          <a:lstStyle/>
          <a:p>
            <a:pPr>
              <a:defRPr/>
            </a:pPr>
            <a:r>
              <a:rPr lang="en-US" sz="1600">
                <a:solidFill>
                  <a:srgbClr val="000000"/>
                </a:solidFill>
              </a:rPr>
              <a:t>Resource Providers</a:t>
            </a:r>
            <a:endParaRPr/>
          </a:p>
        </p:txBody>
      </p:sp>
      <p:sp>
        <p:nvSpPr>
          <p:cNvPr id="8" name="TextBox 5"/>
          <p:cNvSpPr>
            <a:spLocks/>
          </p:cNvSpPr>
          <p:nvPr/>
        </p:nvSpPr>
        <p:spPr bwMode="auto">
          <a:xfrm>
            <a:off x="3818507" y="3562436"/>
            <a:ext cx="1709222" cy="338554"/>
          </a:xfrm>
          <a:prstGeom prst="rect">
            <a:avLst/>
          </a:prstGeom>
          <a:solidFill>
            <a:srgbClr val="FFFFFF"/>
          </a:solidFill>
        </p:spPr>
        <p:txBody>
          <a:bodyPr wrap="none" rtlCol="0">
            <a:spAutoFit/>
          </a:bodyPr>
          <a:lstStyle/>
          <a:p>
            <a:pPr>
              <a:defRPr/>
            </a:pPr>
            <a:r>
              <a:rPr lang="en-US" sz="1600">
                <a:solidFill>
                  <a:srgbClr val="000000"/>
                </a:solidFill>
              </a:rPr>
              <a:t>RISE authorization</a:t>
            </a:r>
            <a:endParaRPr/>
          </a:p>
        </p:txBody>
      </p:sp>
      <p:sp>
        <p:nvSpPr>
          <p:cNvPr id="9" name="TextBox 6"/>
          <p:cNvSpPr>
            <a:spLocks/>
          </p:cNvSpPr>
          <p:nvPr/>
        </p:nvSpPr>
        <p:spPr bwMode="auto">
          <a:xfrm>
            <a:off x="6987071" y="3624778"/>
            <a:ext cx="1435008" cy="338554"/>
          </a:xfrm>
          <a:prstGeom prst="rect">
            <a:avLst/>
          </a:prstGeom>
          <a:solidFill>
            <a:srgbClr val="FFFFFF"/>
          </a:solidFill>
        </p:spPr>
        <p:txBody>
          <a:bodyPr wrap="none" rtlCol="0">
            <a:spAutoFit/>
          </a:bodyPr>
          <a:lstStyle/>
          <a:p>
            <a:pPr>
              <a:defRPr/>
            </a:pPr>
            <a:r>
              <a:rPr lang="en-US" sz="1600">
                <a:solidFill>
                  <a:srgbClr val="000000"/>
                </a:solidFill>
              </a:rPr>
              <a:t>Research Tools</a:t>
            </a:r>
            <a:endParaRPr/>
          </a:p>
        </p:txBody>
      </p:sp>
      <p:sp>
        <p:nvSpPr>
          <p:cNvPr id="10" name="TextBox 7"/>
          <p:cNvSpPr>
            <a:spLocks/>
          </p:cNvSpPr>
          <p:nvPr/>
        </p:nvSpPr>
        <p:spPr bwMode="auto">
          <a:xfrm>
            <a:off x="2252031" y="4855187"/>
            <a:ext cx="910263" cy="307777"/>
          </a:xfrm>
          <a:prstGeom prst="rect">
            <a:avLst/>
          </a:prstGeom>
          <a:solidFill>
            <a:srgbClr val="FFFFFF"/>
          </a:solidFill>
        </p:spPr>
        <p:txBody>
          <a:bodyPr wrap="none" rtlCol="0">
            <a:spAutoFit/>
          </a:bodyPr>
          <a:lstStyle/>
          <a:p>
            <a:pPr>
              <a:defRPr/>
            </a:pPr>
            <a:r>
              <a:rPr lang="en-US" sz="1400">
                <a:solidFill>
                  <a:srgbClr val="000000"/>
                </a:solidFill>
              </a:rPr>
              <a:t>SHINE API</a:t>
            </a:r>
            <a:endParaRPr/>
          </a:p>
        </p:txBody>
      </p:sp>
      <p:sp>
        <p:nvSpPr>
          <p:cNvPr id="11" name="TextBox 8"/>
          <p:cNvSpPr>
            <a:spLocks/>
          </p:cNvSpPr>
          <p:nvPr/>
        </p:nvSpPr>
        <p:spPr bwMode="auto">
          <a:xfrm>
            <a:off x="6076808" y="4853698"/>
            <a:ext cx="910263" cy="307777"/>
          </a:xfrm>
          <a:prstGeom prst="rect">
            <a:avLst/>
          </a:prstGeom>
          <a:solidFill>
            <a:srgbClr val="FFFFFF"/>
          </a:solidFill>
        </p:spPr>
        <p:txBody>
          <a:bodyPr wrap="none" rtlCol="0">
            <a:spAutoFit/>
          </a:bodyPr>
          <a:lstStyle/>
          <a:p>
            <a:pPr>
              <a:defRPr/>
            </a:pPr>
            <a:r>
              <a:rPr lang="en-US" sz="1400">
                <a:solidFill>
                  <a:srgbClr val="000000"/>
                </a:solidFill>
              </a:rPr>
              <a:t>SHINE API</a:t>
            </a:r>
            <a:endParaRPr/>
          </a:p>
        </p:txBody>
      </p:sp>
    </p:spTree>
  </p:cSld>
  <p:clrMapOvr>
    <a:masterClrMapping/>
  </p:clrMapOvr>
</p:sld>
</file>

<file path=ppt/theme/theme1.xml><?xml version="1.0" encoding="utf-8"?>
<a:theme xmlns:a="http://schemas.openxmlformats.org/drawingml/2006/main" name="2_Benutzerdefiniertes Design">
  <a:themeElements>
    <a:clrScheme name="MPIWG">
      <a:dk1>
        <a:srgbClr val="004646"/>
      </a:dk1>
      <a:lt1>
        <a:srgbClr val="006464"/>
      </a:lt1>
      <a:dk2>
        <a:srgbClr val="50FA96"/>
      </a:dk2>
      <a:lt2>
        <a:srgbClr val="6E9178"/>
      </a:lt2>
      <a:accent1>
        <a:srgbClr val="55A08C"/>
      </a:accent1>
      <a:accent2>
        <a:srgbClr val="A0B987"/>
      </a:accent2>
      <a:accent3>
        <a:srgbClr val="739187"/>
      </a:accent3>
      <a:accent4>
        <a:srgbClr val="878278"/>
      </a:accent4>
      <a:accent5>
        <a:srgbClr val="A5A09B"/>
      </a:accent5>
      <a:accent6>
        <a:srgbClr val="C3BEB9"/>
      </a:accent6>
      <a:hlink>
        <a:srgbClr val="E1E1DC"/>
      </a:hlink>
      <a:folHlink>
        <a:srgbClr val="F0F0EE"/>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1273</Words>
  <Application>Microsoft Macintosh PowerPoint</Application>
  <DocSecurity>0</DocSecurity>
  <PresentationFormat>On-screen Show (4:3)</PresentationFormat>
  <Paragraphs>167</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Times</vt:lpstr>
      <vt:lpstr>Times New Roman</vt:lpstr>
      <vt:lpstr>2_Benutzerdefiniertes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Mpiwg</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RISE and SHINE</dc:title>
  <dc:subject/>
  <dc:creator>Shih-Pei Chen</dc:creator>
  <cp:keywords/>
  <dc:description/>
  <cp:lastModifiedBy>Microsoft Office User</cp:lastModifiedBy>
  <cp:revision>173</cp:revision>
  <dcterms:created xsi:type="dcterms:W3CDTF">2019-03-20T11:42:52Z</dcterms:created>
  <dcterms:modified xsi:type="dcterms:W3CDTF">2020-07-17T07:40:09Z</dcterms:modified>
  <cp:category/>
  <dc:identifier/>
  <cp:contentStatus/>
  <dc:language/>
  <cp:version/>
</cp:coreProperties>
</file>