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39"/>
  </p:notesMasterIdLst>
  <p:sldIdLst>
    <p:sldId id="256" r:id="rId2"/>
    <p:sldId id="260" r:id="rId3"/>
    <p:sldId id="299" r:id="rId4"/>
    <p:sldId id="279" r:id="rId5"/>
    <p:sldId id="264" r:id="rId6"/>
    <p:sldId id="258" r:id="rId7"/>
    <p:sldId id="262" r:id="rId8"/>
    <p:sldId id="265" r:id="rId9"/>
    <p:sldId id="269" r:id="rId10"/>
    <p:sldId id="273" r:id="rId11"/>
    <p:sldId id="286" r:id="rId12"/>
    <p:sldId id="287" r:id="rId13"/>
    <p:sldId id="274" r:id="rId14"/>
    <p:sldId id="276" r:id="rId15"/>
    <p:sldId id="288" r:id="rId16"/>
    <p:sldId id="266" r:id="rId17"/>
    <p:sldId id="301" r:id="rId18"/>
    <p:sldId id="289" r:id="rId19"/>
    <p:sldId id="295" r:id="rId20"/>
    <p:sldId id="296" r:id="rId21"/>
    <p:sldId id="302" r:id="rId22"/>
    <p:sldId id="290" r:id="rId23"/>
    <p:sldId id="272" r:id="rId24"/>
    <p:sldId id="303" r:id="rId25"/>
    <p:sldId id="270" r:id="rId26"/>
    <p:sldId id="298" r:id="rId27"/>
    <p:sldId id="280" r:id="rId28"/>
    <p:sldId id="293" r:id="rId29"/>
    <p:sldId id="278" r:id="rId30"/>
    <p:sldId id="304" r:id="rId31"/>
    <p:sldId id="291" r:id="rId32"/>
    <p:sldId id="297" r:id="rId33"/>
    <p:sldId id="305" r:id="rId34"/>
    <p:sldId id="267" r:id="rId35"/>
    <p:sldId id="283" r:id="rId36"/>
    <p:sldId id="306" r:id="rId37"/>
    <p:sldId id="25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07DCD-8370-514D-9F05-7D1D9955E83F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B51B-8CE5-DE4E-8F61-46D07DFA5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5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tree the </a:t>
            </a:r>
            <a:r>
              <a:rPr lang="en-US" dirty="0" err="1" smtClean="0"/>
              <a:t>focusof</a:t>
            </a:r>
            <a:r>
              <a:rPr lang="en-US" dirty="0" smtClean="0"/>
              <a:t> the talk, - tree development and subsequent extensions.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8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Ideal for considering questions about language expansion, migration, and change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is,</a:t>
            </a:r>
            <a:r>
              <a:rPr lang="en-US" baseline="0" dirty="0" smtClean="0"/>
              <a:t> they are just as much a problem elsewhere in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0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Highest nodes had variable support: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1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that there are about 45,000 codes</a:t>
            </a:r>
            <a:r>
              <a:rPr lang="en-US" baseline="0" dirty="0" smtClean="0"/>
              <a:t> in this </a:t>
            </a:r>
            <a:r>
              <a:rPr lang="en-US" baseline="0" dirty="0" err="1" smtClean="0"/>
              <a:t>db</a:t>
            </a:r>
            <a:r>
              <a:rPr lang="en-US" baseline="0" dirty="0" smtClean="0"/>
              <a:t>, the occasional typo is to be expected.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4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Graphic for schema.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</a:t>
            </a:r>
            <a:r>
              <a:rPr lang="en-US" baseline="0" dirty="0" smtClean="0"/>
              <a:t> where is the innovation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in dialect </a:t>
            </a:r>
            <a:r>
              <a:rPr lang="en-US" baseline="0" dirty="0" err="1" smtClean="0"/>
              <a:t>geogrphy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Most innovative languages are on the peripheries, and at the ends of migrations (where we have evidence))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B51B-8CE5-DE4E-8F61-46D07DFA53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4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19393EF-5082-B442-BD8E-09D108DD809C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2A60EF-B2FF-0148-9511-FFCFE41DE5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Courier New"/>
        <a:buChar char="o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Pama-Nyungan Phylogenetics and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Claire Bowern, </a:t>
            </a:r>
            <a:r>
              <a:rPr lang="en-US" i="1" dirty="0" smtClean="0"/>
              <a:t>Yale University</a:t>
            </a:r>
            <a:endParaRPr lang="en-US" dirty="0"/>
          </a:p>
        </p:txBody>
      </p:sp>
      <p:pic>
        <p:nvPicPr>
          <p:cNvPr id="5" name="Picture 4" descr="rs_echidna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387" y="4178093"/>
            <a:ext cx="2082295" cy="2071336"/>
          </a:xfrm>
          <a:prstGeom prst="rect">
            <a:avLst/>
          </a:prstGeom>
        </p:spPr>
      </p:pic>
      <p:pic>
        <p:nvPicPr>
          <p:cNvPr id="6" name="Picture 5" descr="yale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97"/>
            <a:ext cx="1782322" cy="19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Loans aren’t the problem</a:t>
            </a:r>
            <a:endParaRPr lang="en-US" dirty="0"/>
          </a:p>
        </p:txBody>
      </p:sp>
      <p:pic>
        <p:nvPicPr>
          <p:cNvPr id="9" name="Picture 8" descr="Screenshot 2015-10-22 14.09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43"/>
            <a:ext cx="7116777" cy="2304286"/>
          </a:xfrm>
          <a:prstGeom prst="rect">
            <a:avLst/>
          </a:prstGeom>
        </p:spPr>
      </p:pic>
      <p:pic>
        <p:nvPicPr>
          <p:cNvPr id="10" name="Picture 9" descr="journal.pone.0025195.g0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5" y="2038256"/>
            <a:ext cx="8135349" cy="3313754"/>
          </a:xfrm>
          <a:prstGeom prst="rect">
            <a:avLst/>
          </a:prstGeom>
        </p:spPr>
      </p:pic>
      <p:pic>
        <p:nvPicPr>
          <p:cNvPr id="11" name="Picture 10" descr="LoanSampl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24" y="0"/>
            <a:ext cx="2341675" cy="23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Can we recover the uncontroversial lower-level groupings? [testing internal validity of model]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higher-level groupings do we reconstruct?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level of support do they have?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 descr="pny8-densitree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188"/>
            <a:ext cx="9144000" cy="20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89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Methods/Data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26889"/>
            <a:ext cx="7610476" cy="3670767"/>
          </a:xfrm>
        </p:spPr>
        <p:txBody>
          <a:bodyPr/>
          <a:lstStyle/>
          <a:p>
            <a:r>
              <a:rPr lang="en-US" dirty="0"/>
              <a:t>194 Languages</a:t>
            </a:r>
          </a:p>
          <a:p>
            <a:r>
              <a:rPr lang="en-US" dirty="0"/>
              <a:t>189 words of basic </a:t>
            </a:r>
            <a:r>
              <a:rPr lang="en-US" dirty="0" smtClean="0"/>
              <a:t>vocabulary, coded for cognacy</a:t>
            </a:r>
          </a:p>
          <a:p>
            <a:r>
              <a:rPr lang="en-US" dirty="0" smtClean="0"/>
              <a:t>Stochastic </a:t>
            </a:r>
            <a:r>
              <a:rPr lang="en-US" dirty="0" err="1"/>
              <a:t>Dollo</a:t>
            </a:r>
            <a:r>
              <a:rPr lang="en-US" dirty="0"/>
              <a:t> </a:t>
            </a:r>
            <a:r>
              <a:rPr lang="en-US" dirty="0" smtClean="0"/>
              <a:t>model [</a:t>
            </a:r>
            <a:r>
              <a:rPr lang="en-US" dirty="0" err="1" smtClean="0"/>
              <a:t>vs</a:t>
            </a:r>
            <a:r>
              <a:rPr lang="en-US" dirty="0" smtClean="0"/>
              <a:t> CTMC and </a:t>
            </a:r>
            <a:r>
              <a:rPr lang="en-US" dirty="0" err="1" smtClean="0"/>
              <a:t>Covarion</a:t>
            </a:r>
            <a:r>
              <a:rPr lang="en-US" dirty="0" smtClean="0"/>
              <a:t>]</a:t>
            </a:r>
          </a:p>
          <a:p>
            <a:r>
              <a:rPr lang="en-US" dirty="0" smtClean="0"/>
              <a:t>Relaxed clock [root fixed at 10,000 years/calibration points]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4" descr="pny8sgcolou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38" r="-43738"/>
          <a:stretch>
            <a:fillRect/>
          </a:stretch>
        </p:blipFill>
        <p:spPr>
          <a:xfrm rot="5400000">
            <a:off x="2201206" y="1308015"/>
            <a:ext cx="474158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1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23856"/>
            <a:ext cx="620403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1) Subgroup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763" y="2595563"/>
            <a:ext cx="5311953" cy="3985932"/>
          </a:xfrm>
        </p:spPr>
        <p:txBody>
          <a:bodyPr>
            <a:normAutofit/>
          </a:bodyPr>
          <a:lstStyle/>
          <a:p>
            <a:r>
              <a:rPr lang="en-US" dirty="0" smtClean="0"/>
              <a:t>Tracked 28 subgroups; recovered 24</a:t>
            </a:r>
            <a:r>
              <a:rPr lang="en-US" dirty="0" smtClean="0"/>
              <a:t>:</a:t>
            </a:r>
          </a:p>
          <a:p>
            <a:r>
              <a:rPr lang="en-US" dirty="0" smtClean="0"/>
              <a:t>Problems: 4 groups appear as paraphyletic</a:t>
            </a:r>
            <a:endParaRPr lang="en-US" dirty="0" smtClean="0"/>
          </a:p>
          <a:p>
            <a:pPr lvl="1"/>
            <a:r>
              <a:rPr lang="en-US" dirty="0"/>
              <a:t>Western Torres (Mabuiag) has high </a:t>
            </a:r>
            <a:r>
              <a:rPr lang="en-US" b="1" dirty="0"/>
              <a:t>replacement</a:t>
            </a:r>
            <a:r>
              <a:rPr lang="en-US" dirty="0"/>
              <a:t> levels;</a:t>
            </a:r>
          </a:p>
          <a:p>
            <a:pPr lvl="1"/>
            <a:r>
              <a:rPr lang="en-US" dirty="0"/>
              <a:t>Paman has missing data and was </a:t>
            </a:r>
            <a:r>
              <a:rPr lang="en-US" b="1" dirty="0"/>
              <a:t>under-sampled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Ngumpin</a:t>
            </a:r>
            <a:r>
              <a:rPr lang="en-US" dirty="0"/>
              <a:t>-Yapa and Yardli have very high </a:t>
            </a:r>
            <a:r>
              <a:rPr lang="en-US" b="1" dirty="0"/>
              <a:t>loan</a:t>
            </a:r>
            <a:r>
              <a:rPr lang="en-US" dirty="0"/>
              <a:t> levels;</a:t>
            </a:r>
          </a:p>
          <a:p>
            <a:pPr lvl="1"/>
            <a:r>
              <a:rPr lang="en-US" dirty="0"/>
              <a:t>In addition, Yardli has high levels of </a:t>
            </a:r>
            <a:r>
              <a:rPr lang="en-US" b="1" dirty="0"/>
              <a:t>missing</a:t>
            </a:r>
            <a:r>
              <a:rPr lang="en-US" dirty="0"/>
              <a:t> data</a:t>
            </a:r>
            <a:r>
              <a:rPr lang="en-US" dirty="0" smtClean="0"/>
              <a:t>;</a:t>
            </a:r>
            <a:endParaRPr lang="en-US" dirty="0"/>
          </a:p>
        </p:txBody>
      </p:sp>
      <p:pic>
        <p:nvPicPr>
          <p:cNvPr id="9" name="Content Placeholder 8" descr="Pny8-coloredSG-NEW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02" r="-47102"/>
          <a:stretch>
            <a:fillRect/>
          </a:stretch>
        </p:blipFill>
        <p:spPr>
          <a:xfrm>
            <a:off x="4325244" y="109236"/>
            <a:ext cx="6299396" cy="6748764"/>
          </a:xfrm>
        </p:spPr>
      </p:pic>
    </p:spTree>
    <p:extLst>
      <p:ext uri="{BB962C8B-B14F-4D97-AF65-F5344CB8AC3E}">
        <p14:creationId xmlns:p14="http://schemas.microsoft.com/office/powerpoint/2010/main" val="217289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23856"/>
            <a:ext cx="620403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and 3): Higher level groups</a:t>
            </a:r>
            <a:endParaRPr lang="en-US" dirty="0"/>
          </a:p>
        </p:txBody>
      </p:sp>
      <p:pic>
        <p:nvPicPr>
          <p:cNvPr id="4" name="Content Placeholder 3" descr="PNy8a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>
            <a:fillRect/>
          </a:stretch>
        </p:blipFill>
        <p:spPr>
          <a:xfrm>
            <a:off x="287338" y="2252663"/>
            <a:ext cx="5407025" cy="4329112"/>
          </a:xfrm>
        </p:spPr>
      </p:pic>
      <p:pic>
        <p:nvPicPr>
          <p:cNvPr id="7" name="Content Placeholder 6" descr="pny8-fullcolor-post-NEW.pdf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2" b="-17052"/>
          <a:stretch/>
        </p:blipFill>
        <p:spPr>
          <a:xfrm>
            <a:off x="5694363" y="0"/>
            <a:ext cx="3566160" cy="7673860"/>
          </a:xfrm>
        </p:spPr>
      </p:pic>
    </p:spTree>
    <p:extLst>
      <p:ext uri="{BB962C8B-B14F-4D97-AF65-F5344CB8AC3E}">
        <p14:creationId xmlns:p14="http://schemas.microsoft.com/office/powerpoint/2010/main" val="81072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23856"/>
            <a:ext cx="620403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Next stages (2012-15):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763" y="2253001"/>
            <a:ext cx="5407541" cy="432849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Sample </a:t>
            </a:r>
            <a:r>
              <a:rPr lang="en-US" dirty="0" err="1" smtClean="0">
                <a:solidFill>
                  <a:srgbClr val="FF0000"/>
                </a:solidFill>
              </a:rPr>
              <a:t>undersampled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areas [Paman, </a:t>
            </a:r>
            <a:r>
              <a:rPr lang="en-US" dirty="0" err="1" smtClean="0"/>
              <a:t>Kulin</a:t>
            </a:r>
            <a:r>
              <a:rPr lang="en-US" dirty="0" smtClean="0"/>
              <a:t>]</a:t>
            </a:r>
          </a:p>
          <a:p>
            <a:r>
              <a:rPr lang="en-US" dirty="0" smtClean="0"/>
              <a:t>Extend </a:t>
            </a:r>
            <a:r>
              <a:rPr lang="en-US" dirty="0" smtClean="0">
                <a:solidFill>
                  <a:srgbClr val="FF0000"/>
                </a:solidFill>
              </a:rPr>
              <a:t>cognate coding </a:t>
            </a:r>
            <a:r>
              <a:rPr lang="en-US" dirty="0" smtClean="0"/>
              <a:t>to additional widespread, well attested forms</a:t>
            </a:r>
          </a:p>
          <a:p>
            <a:r>
              <a:rPr lang="en-US" dirty="0" smtClean="0"/>
              <a:t>Study the effects of </a:t>
            </a:r>
            <a:r>
              <a:rPr lang="en-US" dirty="0" smtClean="0">
                <a:solidFill>
                  <a:srgbClr val="FF0000"/>
                </a:solidFill>
              </a:rPr>
              <a:t>loans </a:t>
            </a:r>
            <a:r>
              <a:rPr lang="en-US" dirty="0" smtClean="0"/>
              <a:t>on coding [recoding solves Ngumpin, but so does adding more cognates and </a:t>
            </a:r>
            <a:r>
              <a:rPr lang="en-US" dirty="0" err="1" smtClean="0"/>
              <a:t>langs</a:t>
            </a:r>
            <a:r>
              <a:rPr lang="en-US" dirty="0" smtClean="0"/>
              <a:t>].</a:t>
            </a:r>
          </a:p>
          <a:p>
            <a:r>
              <a:rPr lang="en-US" dirty="0" smtClean="0"/>
              <a:t>Look at language and (</a:t>
            </a:r>
            <a:r>
              <a:rPr lang="en-US" dirty="0" err="1" smtClean="0"/>
              <a:t>phylo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FF0000"/>
                </a:solidFill>
              </a:rPr>
              <a:t>geography</a:t>
            </a:r>
            <a:r>
              <a:rPr lang="en-US" dirty="0" smtClean="0"/>
              <a:t> [in progress]</a:t>
            </a:r>
          </a:p>
          <a:p>
            <a:r>
              <a:rPr lang="en-US" b="1" dirty="0">
                <a:solidFill>
                  <a:srgbClr val="595959"/>
                </a:solidFill>
              </a:rPr>
              <a:t>Use the tree to probe </a:t>
            </a:r>
            <a:r>
              <a:rPr lang="en-US" b="1" dirty="0">
                <a:solidFill>
                  <a:srgbClr val="FF0000"/>
                </a:solidFill>
              </a:rPr>
              <a:t>unidentified wordlists</a:t>
            </a:r>
            <a:r>
              <a:rPr lang="en-US" b="1" dirty="0" smtClean="0">
                <a:solidFill>
                  <a:srgbClr val="595959"/>
                </a:solidFill>
              </a:rPr>
              <a:t>.</a:t>
            </a:r>
            <a:endParaRPr lang="en-US" b="1" dirty="0" smtClean="0"/>
          </a:p>
          <a:p>
            <a:r>
              <a:rPr lang="en-US" b="1" dirty="0" smtClean="0"/>
              <a:t>Examine the </a:t>
            </a:r>
            <a:r>
              <a:rPr lang="en-US" b="1" dirty="0" smtClean="0">
                <a:solidFill>
                  <a:srgbClr val="FF0000"/>
                </a:solidFill>
              </a:rPr>
              <a:t>unity</a:t>
            </a:r>
            <a:r>
              <a:rPr lang="en-US" b="1" dirty="0" smtClean="0">
                <a:solidFill>
                  <a:srgbClr val="595959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of Pama-Nyungan</a:t>
            </a:r>
            <a:r>
              <a:rPr lang="en-US" b="1" dirty="0" smtClean="0">
                <a:solidFill>
                  <a:srgbClr val="595959"/>
                </a:solidFill>
              </a:rPr>
              <a:t>, by coding relatives and adjacent families [Garrwan, Tangkic, Nyulnyulan, Worrorran]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Use the tree in </a:t>
            </a:r>
            <a:r>
              <a:rPr lang="en-US" dirty="0" smtClean="0">
                <a:solidFill>
                  <a:srgbClr val="FF0000"/>
                </a:solidFill>
              </a:rPr>
              <a:t>ancestral state reconstruction </a:t>
            </a:r>
            <a:r>
              <a:rPr lang="en-US" dirty="0" smtClean="0">
                <a:solidFill>
                  <a:srgbClr val="595959"/>
                </a:solidFill>
              </a:rPr>
              <a:t>[cf. Zhou and Bowern 2015, Bowern et al 2013, </a:t>
            </a:r>
            <a:r>
              <a:rPr lang="en-US" dirty="0" err="1" smtClean="0">
                <a:solidFill>
                  <a:srgbClr val="595959"/>
                </a:solidFill>
              </a:rPr>
              <a:t>etc</a:t>
            </a:r>
            <a:r>
              <a:rPr lang="en-US" dirty="0" smtClean="0">
                <a:solidFill>
                  <a:srgbClr val="595959"/>
                </a:solidFill>
              </a:rPr>
              <a:t>].</a:t>
            </a:r>
          </a:p>
        </p:txBody>
      </p:sp>
      <p:pic>
        <p:nvPicPr>
          <p:cNvPr id="5" name="Content Placeholder 4" descr="pny8sgcoloured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38" r="-43738"/>
          <a:stretch>
            <a:fillRect/>
          </a:stretch>
        </p:blipFill>
        <p:spPr>
          <a:xfrm>
            <a:off x="4524047" y="291056"/>
            <a:ext cx="5798521" cy="6290439"/>
          </a:xfrm>
        </p:spPr>
      </p:pic>
    </p:spTree>
    <p:extLst>
      <p:ext uri="{BB962C8B-B14F-4D97-AF65-F5344CB8AC3E}">
        <p14:creationId xmlns:p14="http://schemas.microsoft.com/office/powerpoint/2010/main" val="1271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Extensions and Issues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PNy8a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143" r="-159" b="32114"/>
          <a:stretch/>
        </p:blipFill>
        <p:spPr/>
      </p:pic>
    </p:spTree>
    <p:extLst>
      <p:ext uri="{BB962C8B-B14F-4D97-AF65-F5344CB8AC3E}">
        <p14:creationId xmlns:p14="http://schemas.microsoft.com/office/powerpoint/2010/main" val="396875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Cognate Coding</a:t>
            </a:r>
            <a:endParaRPr lang="en-US" dirty="0"/>
          </a:p>
        </p:txBody>
      </p:sp>
      <p:pic>
        <p:nvPicPr>
          <p:cNvPr id="7" name="Content Placeholder 6" descr="Swanpo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 b="17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609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languages and cognate coding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Added 105 languages </a:t>
            </a:r>
          </a:p>
          <a:p>
            <a:r>
              <a:rPr lang="en-US" dirty="0" smtClean="0"/>
              <a:t>Added 20 cognates (body parts, kin terms, ‘camp’, ‘hill’)</a:t>
            </a:r>
          </a:p>
          <a:p>
            <a:r>
              <a:rPr lang="en-US" dirty="0" smtClean="0"/>
              <a:t>Numerous minor coding changes, updating current knowledge, typographical errors</a:t>
            </a:r>
            <a:r>
              <a:rPr lang="en-US" dirty="0" smtClean="0"/>
              <a:t>, 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This solved the lower level Western Torres, Paman and Karnic (Yardli) problems. That is, we now recover all groups as per established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classifications as monophyletic.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Implication: Even within ‘basic vocabulary’, the wordlist matters. This needs further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90421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1123856"/>
            <a:ext cx="8913813" cy="914400"/>
          </a:xfrm>
        </p:spPr>
        <p:txBody>
          <a:bodyPr/>
          <a:lstStyle/>
          <a:p>
            <a:r>
              <a:rPr lang="en-US" dirty="0" smtClean="0"/>
              <a:t>Two subsets of </a:t>
            </a:r>
            <a:r>
              <a:rPr lang="en-US" dirty="0" smtClean="0"/>
              <a:t>basic </a:t>
            </a:r>
            <a:r>
              <a:rPr lang="en-US" dirty="0" smtClean="0"/>
              <a:t>vocab</a:t>
            </a:r>
            <a:endParaRPr lang="en-US" dirty="0"/>
          </a:p>
        </p:txBody>
      </p:sp>
      <p:pic>
        <p:nvPicPr>
          <p:cNvPr id="4" name="Content Placeholder 3" descr="PNY_104OGFullvsCon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129" r="-95129"/>
          <a:stretch>
            <a:fillRect/>
          </a:stretch>
        </p:blipFill>
        <p:spPr>
          <a:xfrm rot="5400000">
            <a:off x="-2058479" y="266554"/>
            <a:ext cx="12606300" cy="7910472"/>
          </a:xfrm>
        </p:spPr>
      </p:pic>
    </p:spTree>
    <p:extLst>
      <p:ext uri="{BB962C8B-B14F-4D97-AF65-F5344CB8AC3E}">
        <p14:creationId xmlns:p14="http://schemas.microsoft.com/office/powerpoint/2010/main" val="302030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Developing </a:t>
            </a:r>
            <a:r>
              <a:rPr lang="en-US" dirty="0"/>
              <a:t>a phylogeny of Pama-</a:t>
            </a:r>
            <a:r>
              <a:rPr lang="en-US" dirty="0" smtClean="0"/>
              <a:t>Nyungan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511" y="2263163"/>
            <a:ext cx="7610476" cy="3670767"/>
          </a:xfrm>
        </p:spPr>
        <p:txBody>
          <a:bodyPr/>
          <a:lstStyle/>
          <a:p>
            <a:pPr>
              <a:buFont typeface="Courier New"/>
              <a:buChar char="o"/>
            </a:pPr>
            <a:r>
              <a:rPr lang="en-US" dirty="0" smtClean="0"/>
              <a:t>The Data(base)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Bowern and Atkinson’s (2012) phylogeny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Second generation questions: Extending the analysis: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Bowern and Atkinson’s ‘problem’ subgroups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Unidentified languages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Unity of Pama-Nyungan within Australia: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Exploratory qualitative phylogenetics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Conclusions</a:t>
            </a:r>
          </a:p>
          <a:p>
            <a:endParaRPr lang="en-US" dirty="0"/>
          </a:p>
        </p:txBody>
      </p:sp>
      <p:pic>
        <p:nvPicPr>
          <p:cNvPr id="4" name="Picture 3" descr="Screenshot 2015-10-21 11.01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81" y="4273226"/>
            <a:ext cx="3123487" cy="24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0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beyond ‘Swadesh’ 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2400300"/>
            <a:ext cx="8356600" cy="4330700"/>
          </a:xfrm>
        </p:spPr>
        <p:txBody>
          <a:bodyPr>
            <a:normAutofit/>
          </a:bodyPr>
          <a:lstStyle/>
          <a:p>
            <a:r>
              <a:rPr lang="en-US" dirty="0" smtClean="0"/>
              <a:t>Lexical </a:t>
            </a:r>
            <a:r>
              <a:rPr lang="en-US" dirty="0" smtClean="0"/>
              <a:t>replacement is a model of semantic change.</a:t>
            </a:r>
          </a:p>
          <a:p>
            <a:r>
              <a:rPr lang="en-US" dirty="0" smtClean="0"/>
              <a:t>We don’t have very good models of </a:t>
            </a:r>
            <a:r>
              <a:rPr lang="en-US" dirty="0" smtClean="0"/>
              <a:t>lexical semantic </a:t>
            </a:r>
            <a:r>
              <a:rPr lang="en-US" dirty="0" smtClean="0"/>
              <a:t>change (though </a:t>
            </a:r>
            <a:r>
              <a:rPr lang="en-US" dirty="0" smtClean="0"/>
              <a:t>cf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smtClean="0"/>
              <a:t>Urban </a:t>
            </a:r>
            <a:r>
              <a:rPr lang="en-US" dirty="0"/>
              <a:t>[</a:t>
            </a:r>
            <a:r>
              <a:rPr lang="en-US" dirty="0" smtClean="0"/>
              <a:t>2014] for a </a:t>
            </a:r>
            <a:r>
              <a:rPr lang="en-US" dirty="0" smtClean="0"/>
              <a:t>start)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BUT, we do know that there are homologous changes in body parts (Wilkins 1996), </a:t>
            </a:r>
            <a:r>
              <a:rPr lang="en-US" dirty="0" smtClean="0"/>
              <a:t>and body </a:t>
            </a:r>
            <a:r>
              <a:rPr lang="en-US" dirty="0" smtClean="0"/>
              <a:t>parts are core basic </a:t>
            </a:r>
            <a:r>
              <a:rPr lang="en-US" dirty="0" smtClean="0"/>
              <a:t>vocabulary</a:t>
            </a:r>
            <a:r>
              <a:rPr lang="en-US" dirty="0" smtClean="0"/>
              <a:t>; </a:t>
            </a:r>
            <a:r>
              <a:rPr lang="en-US" dirty="0" err="1" smtClean="0"/>
              <a:t>cf</a:t>
            </a:r>
            <a:r>
              <a:rPr lang="en-US" dirty="0" smtClean="0"/>
              <a:t> also Bowern et al (2013) on kinship vocab.</a:t>
            </a:r>
            <a:endParaRPr lang="en-US" dirty="0"/>
          </a:p>
          <a:p>
            <a:r>
              <a:rPr lang="en-US" dirty="0" smtClean="0"/>
              <a:t>We want </a:t>
            </a:r>
            <a:r>
              <a:rPr lang="en-US" dirty="0" smtClean="0"/>
              <a:t>low-loan</a:t>
            </a:r>
            <a:r>
              <a:rPr lang="en-US" dirty="0" smtClean="0"/>
              <a:t>, low-</a:t>
            </a:r>
            <a:r>
              <a:rPr lang="en-US" dirty="0" err="1" smtClean="0"/>
              <a:t>homoplasy</a:t>
            </a:r>
            <a:r>
              <a:rPr lang="en-US" dirty="0" smtClean="0"/>
              <a:t> </a:t>
            </a:r>
            <a:r>
              <a:rPr lang="en-US" dirty="0" smtClean="0"/>
              <a:t>data, not </a:t>
            </a:r>
            <a:r>
              <a:rPr lang="en-US" dirty="0" smtClean="0"/>
              <a:t>just ‘slow’ data (cf. Round [yesterday</a:t>
            </a:r>
            <a:r>
              <a:rPr lang="en-US" dirty="0" smtClean="0"/>
              <a:t>]; </a:t>
            </a:r>
            <a:r>
              <a:rPr lang="en-US" dirty="0" err="1" smtClean="0"/>
              <a:t>Dellert</a:t>
            </a:r>
            <a:r>
              <a:rPr lang="en-US" dirty="0" smtClean="0"/>
              <a:t> and </a:t>
            </a:r>
            <a:r>
              <a:rPr lang="en-US" dirty="0" err="1" smtClean="0"/>
              <a:t>Buch</a:t>
            </a:r>
            <a:r>
              <a:rPr lang="en-US" dirty="0" smtClean="0"/>
              <a:t> [this morning])</a:t>
            </a:r>
          </a:p>
          <a:p>
            <a:r>
              <a:rPr lang="en-US" dirty="0" smtClean="0"/>
              <a:t>diagnosing family-level relationships is not the same as inferring internal tree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and Geography</a:t>
            </a:r>
            <a:endParaRPr lang="en-US" dirty="0"/>
          </a:p>
        </p:txBody>
      </p:sp>
      <p:pic>
        <p:nvPicPr>
          <p:cNvPr id="7" name="Content Placeholder 6" descr="wineglassba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2" b="13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4265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and Geography: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21" y="2595562"/>
            <a:ext cx="8433879" cy="3670767"/>
          </a:xfrm>
        </p:spPr>
        <p:txBody>
          <a:bodyPr/>
          <a:lstStyle/>
          <a:p>
            <a:r>
              <a:rPr lang="en-US" dirty="0" smtClean="0"/>
              <a:t>Core</a:t>
            </a:r>
            <a:r>
              <a:rPr lang="en-US" dirty="0" smtClean="0"/>
              <a:t>-periphery model in language change:</a:t>
            </a:r>
          </a:p>
          <a:p>
            <a:r>
              <a:rPr lang="en-US" dirty="0" smtClean="0"/>
              <a:t>Centers of (dialect) areas are </a:t>
            </a:r>
            <a:br>
              <a:rPr lang="en-US" dirty="0" smtClean="0"/>
            </a:br>
            <a:r>
              <a:rPr lang="en-US" dirty="0" smtClean="0"/>
              <a:t>innovative; innovations spread to </a:t>
            </a:r>
            <a:br>
              <a:rPr lang="en-US" dirty="0" smtClean="0"/>
            </a:br>
            <a:r>
              <a:rPr lang="en-US" dirty="0" smtClean="0"/>
              <a:t>periphery </a:t>
            </a:r>
            <a:endParaRPr lang="en-US" dirty="0"/>
          </a:p>
        </p:txBody>
      </p:sp>
      <p:pic>
        <p:nvPicPr>
          <p:cNvPr id="4" name="Picture 3" descr="centreofinnov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832100"/>
            <a:ext cx="45593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3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Patterns of Change in Space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17" y="2038256"/>
            <a:ext cx="6977584" cy="4819744"/>
          </a:xfrm>
        </p:spPr>
      </p:pic>
    </p:spTree>
    <p:extLst>
      <p:ext uri="{BB962C8B-B14F-4D97-AF65-F5344CB8AC3E}">
        <p14:creationId xmlns:p14="http://schemas.microsoft.com/office/powerpoint/2010/main" val="203681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languages?</a:t>
            </a:r>
            <a:endParaRPr lang="en-US" dirty="0"/>
          </a:p>
        </p:txBody>
      </p:sp>
      <p:pic>
        <p:nvPicPr>
          <p:cNvPr id="4" name="Content Placeholder 3" descr="tru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61" r="-50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063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Unidentified languages/wordlists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08000" y="2215245"/>
            <a:ext cx="4813300" cy="4366016"/>
          </a:xfrm>
        </p:spPr>
        <p:txBody>
          <a:bodyPr/>
          <a:lstStyle/>
          <a:p>
            <a:r>
              <a:rPr lang="en-US" dirty="0" smtClean="0"/>
              <a:t>Poorly attested materials: do they belong to languages we already know about</a:t>
            </a:r>
            <a:r>
              <a:rPr lang="en-US" dirty="0" smtClean="0"/>
              <a:t>?</a:t>
            </a:r>
          </a:p>
          <a:p>
            <a:r>
              <a:rPr lang="en-US" dirty="0" smtClean="0"/>
              <a:t>Or are there additional languages not previously identified in classifications?</a:t>
            </a:r>
            <a:endParaRPr lang="en-US" dirty="0" smtClean="0"/>
          </a:p>
          <a:p>
            <a:r>
              <a:rPr lang="en-US" dirty="0" smtClean="0"/>
              <a:t>Can we classify languages with doubtful subgroup affiliation?</a:t>
            </a:r>
          </a:p>
          <a:p>
            <a:r>
              <a:rPr lang="en-US" dirty="0" smtClean="0"/>
              <a:t>Solution: code for cognacy and investigate </a:t>
            </a:r>
            <a:r>
              <a:rPr lang="en-US" dirty="0" err="1" smtClean="0"/>
              <a:t>phylogenetically</a:t>
            </a:r>
            <a:endParaRPr lang="en-US" dirty="0" smtClean="0"/>
          </a:p>
          <a:p>
            <a:r>
              <a:rPr lang="en-US" dirty="0" smtClean="0"/>
              <a:t>Relevant both for science and for revitalization/reclamation efforts </a:t>
            </a:r>
            <a:endParaRPr lang="en-US" dirty="0"/>
          </a:p>
        </p:txBody>
      </p:sp>
      <p:pic>
        <p:nvPicPr>
          <p:cNvPr id="8" name="Content Placeholder 7" descr="Calder CY 821 fr 639, p 809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6669" r="-26669"/>
          <a:stretch>
            <a:fillRect/>
          </a:stretch>
        </p:blipFill>
        <p:spPr>
          <a:xfrm>
            <a:off x="4914669" y="2215245"/>
            <a:ext cx="4229331" cy="43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6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Unidentified Languages/Wordlists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wordlists group closely with already coded varieties</a:t>
            </a:r>
            <a:endParaRPr lang="en-US" dirty="0"/>
          </a:p>
        </p:txBody>
      </p:sp>
      <p:pic>
        <p:nvPicPr>
          <p:cNvPr id="5" name="Content Placeholder 4" descr="unident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17" b="-40117"/>
          <a:stretch>
            <a:fillRect/>
          </a:stretch>
        </p:blipFill>
        <p:spPr>
          <a:xfrm>
            <a:off x="3044713" y="2203356"/>
            <a:ext cx="4954494" cy="5114615"/>
          </a:xfrm>
        </p:spPr>
      </p:pic>
    </p:spTree>
    <p:extLst>
      <p:ext uri="{BB962C8B-B14F-4D97-AF65-F5344CB8AC3E}">
        <p14:creationId xmlns:p14="http://schemas.microsoft.com/office/powerpoint/2010/main" val="221853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Bigambal</a:t>
            </a:r>
            <a:r>
              <a:rPr lang="en-US" dirty="0" smtClean="0"/>
              <a:t>: </a:t>
            </a:r>
            <a:r>
              <a:rPr lang="en-US" dirty="0" err="1" smtClean="0"/>
              <a:t>Bandjalangic</a:t>
            </a:r>
            <a:r>
              <a:rPr lang="en-US" dirty="0" smtClean="0"/>
              <a:t> or Central NSW?</a:t>
            </a:r>
            <a:endParaRPr lang="en-US" dirty="0"/>
          </a:p>
        </p:txBody>
      </p:sp>
      <p:pic>
        <p:nvPicPr>
          <p:cNvPr id="7" name="Content Placeholder 6" descr="Screenshot 2015-10-22 14.53.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2" r="-10912"/>
          <a:stretch>
            <a:fillRect/>
          </a:stretch>
        </p:blipFill>
        <p:spPr>
          <a:xfrm>
            <a:off x="2053627" y="2225127"/>
            <a:ext cx="7610476" cy="3670767"/>
          </a:xfrm>
        </p:spPr>
      </p:pic>
      <p:pic>
        <p:nvPicPr>
          <p:cNvPr id="2" name="Picture 1" descr="BIgambalLoc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4592"/>
            <a:ext cx="3213576" cy="233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2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many </a:t>
            </a:r>
            <a:r>
              <a:rPr lang="en-US" dirty="0" smtClean="0"/>
              <a:t>languages?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Previous estimates: c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smtClean="0">
                <a:solidFill>
                  <a:srgbClr val="FF0000"/>
                </a:solidFill>
              </a:rPr>
              <a:t>200-250 </a:t>
            </a:r>
            <a:r>
              <a:rPr lang="en-US" dirty="0">
                <a:solidFill>
                  <a:srgbClr val="FF0000"/>
                </a:solidFill>
              </a:rPr>
              <a:t>languages </a:t>
            </a:r>
            <a:r>
              <a:rPr lang="en-US" dirty="0"/>
              <a:t>[Dixon 1980, 2002, O’Grady, Voegelin and Voegelin 1966, Wurm 1972, Walsh 1991, 1997, </a:t>
            </a:r>
            <a:r>
              <a:rPr lang="en-US" dirty="0" err="1"/>
              <a:t>etc</a:t>
            </a:r>
            <a:r>
              <a:rPr lang="en-US" dirty="0"/>
              <a:t>]</a:t>
            </a:r>
          </a:p>
          <a:p>
            <a:r>
              <a:rPr lang="en-US" dirty="0"/>
              <a:t>Walsh (1997) notes problems with reconciling the figure of 250 languages with per language population estimates.</a:t>
            </a:r>
          </a:p>
          <a:p>
            <a:r>
              <a:rPr lang="en-US" dirty="0"/>
              <a:t>Method here: counting ‘languages’ as the reference names used in the database (that is, names that are used to group sources together that experts say belong to the </a:t>
            </a:r>
            <a:r>
              <a:rPr lang="en-US" i="1" dirty="0"/>
              <a:t>same </a:t>
            </a:r>
            <a:r>
              <a:rPr lang="en-US" dirty="0"/>
              <a:t>language).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2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languages than we thought</a:t>
            </a:r>
            <a:endParaRPr lang="en-US" dirty="0"/>
          </a:p>
        </p:txBody>
      </p:sp>
      <p:pic>
        <p:nvPicPr>
          <p:cNvPr id="10" name="Content Placeholder 9" descr="EmpiricalMapForSimVideo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03" b="-23603"/>
          <a:stretch>
            <a:fillRect/>
          </a:stretch>
        </p:blipFill>
        <p:spPr>
          <a:xfrm>
            <a:off x="119054" y="1564746"/>
            <a:ext cx="5028480" cy="5190991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67981" y="2038256"/>
            <a:ext cx="4276019" cy="47174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397 Australian Languages</a:t>
            </a:r>
          </a:p>
          <a:p>
            <a:r>
              <a:rPr lang="en-US" dirty="0" smtClean="0"/>
              <a:t>303 Pama-Nyungan</a:t>
            </a:r>
          </a:p>
          <a:p>
            <a:r>
              <a:rPr lang="en-US" dirty="0" smtClean="0"/>
              <a:t>94 non-Pama-Nyungan</a:t>
            </a:r>
          </a:p>
          <a:p>
            <a:r>
              <a:rPr lang="en-US" dirty="0" smtClean="0"/>
              <a:t>20 non-Pama-Nyungan families</a:t>
            </a:r>
          </a:p>
          <a:p>
            <a:r>
              <a:rPr lang="en-US" dirty="0" smtClean="0"/>
              <a:t>30 Pama-Nyungan subgroups</a:t>
            </a:r>
          </a:p>
          <a:p>
            <a:r>
              <a:rPr lang="en-US" dirty="0" smtClean="0"/>
              <a:t>Sources of discrepancy: </a:t>
            </a:r>
          </a:p>
          <a:p>
            <a:pPr lvl="1"/>
            <a:r>
              <a:rPr lang="en-US" dirty="0" smtClean="0"/>
              <a:t>under-counting (e.g. in Yolŋu, Paman, </a:t>
            </a:r>
            <a:r>
              <a:rPr lang="en-US" dirty="0" err="1" smtClean="0"/>
              <a:t>Giimbiyu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treating badly attested varieties as dialects of better known varieties</a:t>
            </a:r>
          </a:p>
          <a:p>
            <a:pPr lvl="1"/>
            <a:r>
              <a:rPr lang="en-US" dirty="0" smtClean="0"/>
              <a:t>multiple (different) languages with the same name (e.g. </a:t>
            </a:r>
            <a:r>
              <a:rPr lang="en-US" dirty="0" err="1" smtClean="0"/>
              <a:t>Kungkari</a:t>
            </a:r>
            <a:r>
              <a:rPr lang="en-US" dirty="0" smtClean="0"/>
              <a:t>, </a:t>
            </a:r>
            <a:r>
              <a:rPr lang="en-US" dirty="0" err="1" smtClean="0"/>
              <a:t>Dharawal</a:t>
            </a:r>
            <a:r>
              <a:rPr lang="en-US" dirty="0" smtClean="0"/>
              <a:t>, </a:t>
            </a:r>
            <a:r>
              <a:rPr lang="en-US" dirty="0" err="1" smtClean="0"/>
              <a:t>Yugambeh</a:t>
            </a:r>
            <a:r>
              <a:rPr lang="en-US" dirty="0" smtClean="0"/>
              <a:t>/-</a:t>
            </a:r>
            <a:r>
              <a:rPr lang="en-US" dirty="0" err="1" smtClean="0"/>
              <a:t>bal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9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Pama-Nyungan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091" y="2038256"/>
            <a:ext cx="8056058" cy="4819744"/>
          </a:xfrm>
        </p:spPr>
      </p:pic>
    </p:spTree>
    <p:extLst>
      <p:ext uri="{BB962C8B-B14F-4D97-AF65-F5344CB8AC3E}">
        <p14:creationId xmlns:p14="http://schemas.microsoft.com/office/powerpoint/2010/main" val="3143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Pama-Nyungan monophyletic?</a:t>
            </a:r>
            <a:endParaRPr lang="en-US" dirty="0"/>
          </a:p>
        </p:txBody>
      </p:sp>
      <p:pic>
        <p:nvPicPr>
          <p:cNvPr id="7" name="Content Placeholder 6" descr="Australi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1" b="167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019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of Pama-Nyungan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" y="2138363"/>
            <a:ext cx="3566160" cy="3681412"/>
          </a:xfrm>
        </p:spPr>
        <p:txBody>
          <a:bodyPr/>
          <a:lstStyle/>
          <a:p>
            <a:r>
              <a:rPr lang="en-US" dirty="0" err="1" smtClean="0"/>
              <a:t>Pama-Nyungan’s</a:t>
            </a:r>
            <a:r>
              <a:rPr lang="en-US" dirty="0" smtClean="0"/>
              <a:t> nearest relatives:</a:t>
            </a:r>
          </a:p>
          <a:p>
            <a:pPr lvl="1"/>
            <a:r>
              <a:rPr lang="en-US" dirty="0" smtClean="0"/>
              <a:t>Garrwan </a:t>
            </a:r>
          </a:p>
          <a:p>
            <a:pPr lvl="1"/>
            <a:r>
              <a:rPr lang="en-US" dirty="0" smtClean="0"/>
              <a:t>Tangkic</a:t>
            </a:r>
          </a:p>
          <a:p>
            <a:r>
              <a:rPr lang="en-US" dirty="0" smtClean="0"/>
              <a:t>Classed as Pama-Nyungan in early classifications on the basis of typology (</a:t>
            </a:r>
            <a:r>
              <a:rPr lang="en-US" dirty="0" err="1" smtClean="0"/>
              <a:t>eg</a:t>
            </a:r>
            <a:r>
              <a:rPr lang="en-US" dirty="0" smtClean="0"/>
              <a:t> OVV65)</a:t>
            </a:r>
          </a:p>
          <a:p>
            <a:r>
              <a:rPr lang="en-US" dirty="0" smtClean="0"/>
              <a:t>Reclassified in Blake (1988) on their pronouns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71" y="2038256"/>
            <a:ext cx="5346228" cy="3881946"/>
          </a:xfrm>
          <a:prstGeom prst="rect">
            <a:avLst/>
          </a:prstGeom>
        </p:spPr>
      </p:pic>
      <p:pic>
        <p:nvPicPr>
          <p:cNvPr id="6" name="Picture 5" descr="Screenshot 2015-10-27 12.04.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78032"/>
            <a:ext cx="3797771" cy="15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4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123856"/>
            <a:ext cx="5351447" cy="9144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Outgroups</a:t>
            </a:r>
            <a:r>
              <a:rPr lang="en-US" sz="2800" dirty="0" smtClean="0"/>
              <a:t> are ‘Western’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00" y="25400"/>
            <a:ext cx="4610100" cy="90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9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 err="1" smtClean="0"/>
              <a:t>Outgroups</a:t>
            </a:r>
            <a:r>
              <a:rPr lang="en-US" dirty="0" smtClean="0"/>
              <a:t>’ are ‘Western’</a:t>
            </a:r>
            <a:endParaRPr lang="en-US" dirty="0"/>
          </a:p>
        </p:txBody>
      </p:sp>
      <p:pic>
        <p:nvPicPr>
          <p:cNvPr id="4" name="Content Placeholder 3" descr="pny10_StDollo_OG-densitre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5" r="-7705"/>
          <a:stretch>
            <a:fillRect/>
          </a:stretch>
        </p:blipFill>
        <p:spPr>
          <a:xfrm>
            <a:off x="-393700" y="2595562"/>
            <a:ext cx="10185400" cy="3670767"/>
          </a:xfrm>
        </p:spPr>
      </p:pic>
    </p:spTree>
    <p:extLst>
      <p:ext uri="{BB962C8B-B14F-4D97-AF65-F5344CB8AC3E}">
        <p14:creationId xmlns:p14="http://schemas.microsoft.com/office/powerpoint/2010/main" val="284850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Strangelove.jpe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84" r="-26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75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 years ago…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Pama-Nyungan tree</a:t>
            </a:r>
          </a:p>
          <a:p>
            <a:r>
              <a:rPr lang="en-US" dirty="0" smtClean="0"/>
              <a:t>no consensus on how Pama-Nyungan subgroups are related</a:t>
            </a:r>
          </a:p>
          <a:p>
            <a:r>
              <a:rPr lang="en-US" dirty="0" smtClean="0"/>
              <a:t>no data repository</a:t>
            </a:r>
          </a:p>
          <a:p>
            <a:r>
              <a:rPr lang="en-US" dirty="0" smtClean="0"/>
              <a:t>and therefore, no easy way to study change in Australia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826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33600"/>
            <a:ext cx="7610476" cy="459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Much better idea of macro-groupings, but still substantial issues about how they might fit together.</a:t>
            </a:r>
          </a:p>
          <a:p>
            <a:pPr lvl="1"/>
            <a:r>
              <a:rPr lang="en-US" dirty="0" smtClean="0"/>
              <a:t>the data matters</a:t>
            </a:r>
          </a:p>
          <a:p>
            <a:pPr lvl="1"/>
            <a:r>
              <a:rPr lang="en-US" dirty="0" smtClean="0"/>
              <a:t>the model matters</a:t>
            </a:r>
          </a:p>
          <a:p>
            <a:pPr lvl="1"/>
            <a:r>
              <a:rPr lang="en-US" dirty="0" smtClean="0"/>
              <a:t>[not insoluble, just work for the future]</a:t>
            </a:r>
          </a:p>
          <a:p>
            <a:r>
              <a:rPr lang="en-US" dirty="0" smtClean="0"/>
              <a:t>Much better idea of the extent of the diversity on the continent</a:t>
            </a:r>
          </a:p>
          <a:p>
            <a:pPr lvl="1"/>
            <a:r>
              <a:rPr lang="en-US" dirty="0" smtClean="0"/>
              <a:t>More than we thought…</a:t>
            </a:r>
          </a:p>
          <a:p>
            <a:r>
              <a:rPr lang="en-US" dirty="0" smtClean="0"/>
              <a:t>CHIRILA database, access to extensive data</a:t>
            </a:r>
          </a:p>
          <a:p>
            <a:r>
              <a:rPr lang="en-US" dirty="0" smtClean="0"/>
              <a:t>New ways to investigate language in space, questions of language diversification in space</a:t>
            </a:r>
          </a:p>
          <a:p>
            <a:r>
              <a:rPr lang="en-US" dirty="0" smtClean="0"/>
              <a:t>Need for further investigation of the internal composition of Pama-Nyungan.</a:t>
            </a:r>
          </a:p>
        </p:txBody>
      </p:sp>
    </p:spTree>
    <p:extLst>
      <p:ext uri="{BB962C8B-B14F-4D97-AF65-F5344CB8AC3E}">
        <p14:creationId xmlns:p14="http://schemas.microsoft.com/office/powerpoint/2010/main" val="3037916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24" y="2584216"/>
            <a:ext cx="7610476" cy="400708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NSF grants BCS-0844550 and BCS-1423711</a:t>
            </a:r>
          </a:p>
          <a:p>
            <a:r>
              <a:rPr lang="en-US" dirty="0" smtClean="0"/>
              <a:t>The Aboriginal and Torres Strait Islanders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 </a:t>
            </a:r>
            <a:r>
              <a:rPr lang="en-US" dirty="0" smtClean="0"/>
              <a:t>have given permission for their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languages </a:t>
            </a:r>
            <a:r>
              <a:rPr lang="en-US" dirty="0" smtClean="0"/>
              <a:t>to be included in the database,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made data available.</a:t>
            </a:r>
            <a:endParaRPr lang="en-US" dirty="0" smtClean="0"/>
          </a:p>
          <a:p>
            <a:r>
              <a:rPr lang="en-US" dirty="0" smtClean="0"/>
              <a:t>The 100+ </a:t>
            </a:r>
            <a:r>
              <a:rPr lang="en-US" dirty="0" smtClean="0"/>
              <a:t>linguists who have given permission for their </a:t>
            </a:r>
            <a:r>
              <a:rPr lang="en-US" dirty="0" smtClean="0"/>
              <a:t>work to </a:t>
            </a:r>
            <a:r>
              <a:rPr lang="en-US" dirty="0" smtClean="0"/>
              <a:t>be included in the </a:t>
            </a:r>
            <a:r>
              <a:rPr lang="en-US" dirty="0" smtClean="0"/>
              <a:t>database.</a:t>
            </a:r>
            <a:endParaRPr lang="en-US" dirty="0" smtClean="0"/>
          </a:p>
          <a:p>
            <a:r>
              <a:rPr lang="en-US" dirty="0" smtClean="0"/>
              <a:t>The 50+ research students (undergraduates and graduates) who have been involved in the project since 2007, at Rice Univ. and Yale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Russell, who got me interested in this approach.</a:t>
            </a:r>
            <a:endParaRPr lang="en-US" dirty="0"/>
          </a:p>
        </p:txBody>
      </p:sp>
      <p:pic>
        <p:nvPicPr>
          <p:cNvPr id="4" name="Picture 3" descr="Screenshot 2015-10-21 11.01.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" y="1"/>
            <a:ext cx="1439113" cy="1123856"/>
          </a:xfrm>
          <a:prstGeom prst="rect">
            <a:avLst/>
          </a:prstGeom>
        </p:spPr>
      </p:pic>
      <p:pic>
        <p:nvPicPr>
          <p:cNvPr id="5" name="Picture 4" descr="yale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859" y="1"/>
            <a:ext cx="863140" cy="929002"/>
          </a:xfrm>
          <a:prstGeom prst="rect">
            <a:avLst/>
          </a:prstGeom>
        </p:spPr>
      </p:pic>
      <p:pic>
        <p:nvPicPr>
          <p:cNvPr id="6" name="Picture 5" descr="ns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31" y="1"/>
            <a:ext cx="944314" cy="944314"/>
          </a:xfrm>
          <a:prstGeom prst="rect">
            <a:avLst/>
          </a:prstGeom>
        </p:spPr>
      </p:pic>
      <p:pic>
        <p:nvPicPr>
          <p:cNvPr id="8" name="Picture 7" descr="080707_172141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1" y="2159000"/>
            <a:ext cx="33909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2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Australia?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057984"/>
            <a:ext cx="7610476" cy="45167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Natural laboratory fo</a:t>
            </a:r>
            <a:r>
              <a:rPr lang="en-US" dirty="0" smtClean="0"/>
              <a:t>r language change</a:t>
            </a:r>
            <a:endParaRPr lang="en-US" dirty="0" smtClean="0"/>
          </a:p>
          <a:p>
            <a:r>
              <a:rPr lang="en-US" dirty="0" smtClean="0"/>
              <a:t>Linguistically </a:t>
            </a:r>
            <a:r>
              <a:rPr lang="en-US" dirty="0" smtClean="0"/>
              <a:t>diverse: large number of languages and families</a:t>
            </a:r>
          </a:p>
          <a:p>
            <a:r>
              <a:rPr lang="en-US" dirty="0" smtClean="0"/>
              <a:t>Only continent without agriculture before the Colonial period</a:t>
            </a:r>
          </a:p>
          <a:p>
            <a:r>
              <a:rPr lang="en-US" dirty="0" smtClean="0"/>
              <a:t>Ecologically diverse</a:t>
            </a:r>
          </a:p>
          <a:p>
            <a:r>
              <a:rPr lang="en-US" dirty="0" smtClean="0"/>
              <a:t>Claimed to be exceptional</a:t>
            </a:r>
          </a:p>
          <a:p>
            <a:pPr lvl="1"/>
            <a:r>
              <a:rPr lang="en-US" dirty="0" smtClean="0"/>
              <a:t>Claims that traditional methods don’t </a:t>
            </a:r>
            <a:r>
              <a:rPr lang="en-US" dirty="0" smtClean="0"/>
              <a:t>work: but based on universals of perception, production, and human interaction</a:t>
            </a:r>
            <a:endParaRPr lang="en-US" dirty="0" smtClean="0"/>
          </a:p>
          <a:p>
            <a:pPr lvl="1"/>
            <a:r>
              <a:rPr lang="en-US" dirty="0" smtClean="0"/>
              <a:t>Estimates for age of Pama-Nyungan range 4,000-40,000 years</a:t>
            </a:r>
          </a:p>
          <a:p>
            <a:pPr lvl="1"/>
            <a:r>
              <a:rPr lang="en-US" dirty="0" smtClean="0"/>
              <a:t>20+ primary subgroups is very unusual</a:t>
            </a:r>
          </a:p>
          <a:p>
            <a:r>
              <a:rPr lang="en-US" dirty="0" smtClean="0"/>
              <a:t>Many outstanding questions; little previous work; great test case for phylogenetic methods</a:t>
            </a:r>
          </a:p>
        </p:txBody>
      </p:sp>
      <p:pic>
        <p:nvPicPr>
          <p:cNvPr id="4" name="Picture 3" descr="australian_bush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23" y="0"/>
            <a:ext cx="2743978" cy="20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0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" dirty="0" smtClean="0"/>
              <a:t>(image source: </a:t>
            </a:r>
            <a:r>
              <a:rPr lang="en-US" sz="800" dirty="0" err="1" smtClean="0"/>
              <a:t>picturespider.com</a:t>
            </a:r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16" y="1129553"/>
            <a:ext cx="7713068" cy="3886200"/>
          </a:xfrm>
        </p:spPr>
      </p:pic>
    </p:spTree>
    <p:extLst>
      <p:ext uri="{BB962C8B-B14F-4D97-AF65-F5344CB8AC3E}">
        <p14:creationId xmlns:p14="http://schemas.microsoft.com/office/powerpoint/2010/main" val="10179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CHIRILA database (Bowern submitted)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451" y="2038256"/>
            <a:ext cx="4332422" cy="46673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775,000 lexical items</a:t>
            </a:r>
          </a:p>
          <a:p>
            <a:r>
              <a:rPr lang="en-US" dirty="0" smtClean="0"/>
              <a:t>343 Pama-Nyungan </a:t>
            </a:r>
            <a:r>
              <a:rPr lang="en-US" dirty="0" smtClean="0"/>
              <a:t>languages; 1140+ </a:t>
            </a:r>
            <a:r>
              <a:rPr lang="en-US" dirty="0" err="1" smtClean="0"/>
              <a:t>doculects</a:t>
            </a:r>
            <a:endParaRPr lang="en-US" dirty="0" smtClean="0"/>
          </a:p>
          <a:p>
            <a:r>
              <a:rPr lang="en-US" dirty="0" smtClean="0"/>
              <a:t>56 Non-Pama-Nyungan languages, </a:t>
            </a:r>
            <a:r>
              <a:rPr lang="en-US" dirty="0" smtClean="0"/>
              <a:t>15</a:t>
            </a:r>
            <a:r>
              <a:rPr lang="en-US" dirty="0" smtClean="0"/>
              <a:t>+ families</a:t>
            </a:r>
          </a:p>
          <a:p>
            <a:r>
              <a:rPr lang="en-US" dirty="0" smtClean="0"/>
              <a:t>The entire </a:t>
            </a:r>
            <a:r>
              <a:rPr lang="en-US" dirty="0" smtClean="0"/>
              <a:t>corpus </a:t>
            </a:r>
            <a:r>
              <a:rPr lang="en-US" dirty="0" smtClean="0"/>
              <a:t>of </a:t>
            </a:r>
            <a:r>
              <a:rPr lang="en-US" dirty="0" smtClean="0"/>
              <a:t>Tasmanian</a:t>
            </a:r>
          </a:p>
          <a:p>
            <a:r>
              <a:rPr lang="en-US" dirty="0" smtClean="0"/>
              <a:t>Grammatical features for 90 languages</a:t>
            </a:r>
          </a:p>
          <a:p>
            <a:r>
              <a:rPr lang="en-US" dirty="0" smtClean="0"/>
              <a:t>Morphology collection in progress</a:t>
            </a:r>
            <a:endParaRPr lang="en-US" dirty="0"/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Data collection,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curation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and processing is still very much in progress.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First data release this Fall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Aim complete lexical records for Australia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Screenshot 2015-10-21 11.01.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7" y="1"/>
            <a:ext cx="1498095" cy="1123856"/>
          </a:xfrm>
          <a:prstGeom prst="rect">
            <a:avLst/>
          </a:prstGeom>
        </p:spPr>
      </p:pic>
      <p:pic>
        <p:nvPicPr>
          <p:cNvPr id="6" name="Content Placeholder 5" descr="Macintosh HD:Users:clb3:Documents:Box Sync:Histling Lab Materials:Database:publicity files:PNy_SourceCounts.pn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21" b="-14621"/>
          <a:stretch>
            <a:fillRect/>
          </a:stretch>
        </p:blipFill>
        <p:spPr bwMode="auto">
          <a:xfrm>
            <a:off x="4629873" y="2354904"/>
            <a:ext cx="4500899" cy="4140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89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Structure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90" y="2730218"/>
            <a:ext cx="5900420" cy="3578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3892" y="2091412"/>
            <a:ext cx="330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further Bowern (submitted)</a:t>
            </a:r>
            <a:endParaRPr lang="en-US" dirty="0"/>
          </a:p>
        </p:txBody>
      </p:sp>
      <p:pic>
        <p:nvPicPr>
          <p:cNvPr id="6" name="Picture 5" descr="Screenshot 2015-10-21 11.01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77" y="1"/>
            <a:ext cx="1498095" cy="11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Bowern and Atkinson’s Phylogeny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Language, </a:t>
            </a:r>
            <a:r>
              <a:rPr lang="en-US" dirty="0" smtClean="0"/>
              <a:t>82.4</a:t>
            </a:r>
            <a:endParaRPr lang="en-US" i="1" dirty="0"/>
          </a:p>
        </p:txBody>
      </p:sp>
      <p:pic>
        <p:nvPicPr>
          <p:cNvPr id="5" name="Picture Placeholder 4" descr="Screenshot 2015-10-22 08.29.2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88" b="-17488"/>
          <a:stretch>
            <a:fillRect/>
          </a:stretch>
        </p:blipFill>
        <p:spPr>
          <a:xfrm>
            <a:off x="171967" y="1129553"/>
            <a:ext cx="8743433" cy="3886200"/>
          </a:xfrm>
        </p:spPr>
      </p:pic>
      <p:pic>
        <p:nvPicPr>
          <p:cNvPr id="6" name="Picture 5" descr="m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76"/>
            <a:ext cx="1762029" cy="1455279"/>
          </a:xfrm>
          <a:prstGeom prst="rect">
            <a:avLst/>
          </a:prstGeom>
        </p:spPr>
      </p:pic>
      <p:pic>
        <p:nvPicPr>
          <p:cNvPr id="7" name="Picture 6" descr="quent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32" y="0"/>
            <a:ext cx="1484867" cy="20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2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The Pama-Nyungan ‘Rake’</a:t>
            </a:r>
            <a:endParaRPr lang="en-US" dirty="0"/>
          </a:p>
        </p:txBody>
      </p:sp>
      <p:pic>
        <p:nvPicPr>
          <p:cNvPr id="7" name="Content Placeholder 6" descr="tre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687" b="-60687"/>
          <a:stretch>
            <a:fillRect/>
          </a:stretch>
        </p:blipFill>
        <p:spPr>
          <a:xfrm>
            <a:off x="105825" y="1551090"/>
            <a:ext cx="5145773" cy="5312076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O’Grady, Voegelin &amp; Voegelin (1965), Dixon (1980, 2002), Hercus (1994), Bowern &amp; Koch (2004), etc.</a:t>
            </a:r>
          </a:p>
          <a:p>
            <a:r>
              <a:rPr lang="en-US" dirty="0" smtClean="0"/>
              <a:t>Missing data?</a:t>
            </a:r>
          </a:p>
          <a:p>
            <a:r>
              <a:rPr lang="en-US" dirty="0" smtClean="0"/>
              <a:t>Too many loans?</a:t>
            </a:r>
          </a:p>
          <a:p>
            <a:r>
              <a:rPr lang="en-US" dirty="0" smtClean="0">
                <a:solidFill>
                  <a:srgbClr val="FF4040"/>
                </a:solidFill>
              </a:rPr>
              <a:t>Haven’t looked hard enough?</a:t>
            </a:r>
          </a:p>
          <a:p>
            <a:r>
              <a:rPr lang="en-US" dirty="0" smtClean="0">
                <a:solidFill>
                  <a:srgbClr val="FF4040"/>
                </a:solidFill>
              </a:rPr>
              <a:t>Or indicative of how hunter-gatherer languages expand?</a:t>
            </a:r>
            <a:endParaRPr lang="en-US" dirty="0">
              <a:solidFill>
                <a:srgbClr val="FF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7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10748</TotalTime>
  <Words>1358</Words>
  <Application>Microsoft Macintosh PowerPoint</Application>
  <PresentationFormat>On-screen Show (4:3)</PresentationFormat>
  <Paragraphs>160</Paragraphs>
  <Slides>37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Perception</vt:lpstr>
      <vt:lpstr>Pama-Nyungan Phylogenetics and Beyond</vt:lpstr>
      <vt:lpstr>Developing a phylogeny of Pama-Nyungan</vt:lpstr>
      <vt:lpstr>Pama-Nyungan</vt:lpstr>
      <vt:lpstr>Why Australia?</vt:lpstr>
      <vt:lpstr>Database</vt:lpstr>
      <vt:lpstr>The CHIRILA database (Bowern submitted)</vt:lpstr>
      <vt:lpstr>Database Structure</vt:lpstr>
      <vt:lpstr>Bowern and Atkinson’s Phylogeny</vt:lpstr>
      <vt:lpstr>Problem: The Pama-Nyungan ‘Rake’</vt:lpstr>
      <vt:lpstr>Loans aren’t the problem</vt:lpstr>
      <vt:lpstr>Research Questions:</vt:lpstr>
      <vt:lpstr>Methods/Data</vt:lpstr>
      <vt:lpstr>1) Subgroup recovery</vt:lpstr>
      <vt:lpstr>2) and 3): Higher level groups</vt:lpstr>
      <vt:lpstr>Next stages (2012-15):</vt:lpstr>
      <vt:lpstr>Extensions and Issues</vt:lpstr>
      <vt:lpstr>Cognate Coding</vt:lpstr>
      <vt:lpstr>More languages and cognate coding</vt:lpstr>
      <vt:lpstr>Two subsets of basic vocab</vt:lpstr>
      <vt:lpstr>Moving beyond ‘Swadesh’ lists</vt:lpstr>
      <vt:lpstr>Language and Geography</vt:lpstr>
      <vt:lpstr>Language and Geography:</vt:lpstr>
      <vt:lpstr>Patterns of Change in Space</vt:lpstr>
      <vt:lpstr>How many languages?</vt:lpstr>
      <vt:lpstr>Unidentified languages/wordlists</vt:lpstr>
      <vt:lpstr>Unidentified Languages/Wordlists</vt:lpstr>
      <vt:lpstr>Bigambal: Bandjalangic or Central NSW?</vt:lpstr>
      <vt:lpstr>How many languages?</vt:lpstr>
      <vt:lpstr>More languages than we thought</vt:lpstr>
      <vt:lpstr>Is Pama-Nyungan monophyletic?</vt:lpstr>
      <vt:lpstr>Unity of Pama-Nyungan</vt:lpstr>
      <vt:lpstr>Outgroups are ‘Western’</vt:lpstr>
      <vt:lpstr>‘Outgroups’ are ‘Western’</vt:lpstr>
      <vt:lpstr>Conclusions</vt:lpstr>
      <vt:lpstr>Ten years ago…</vt:lpstr>
      <vt:lpstr>Now…</vt:lpstr>
      <vt:lpstr>Acknowledgments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Pama-Nyungan Phylogenetics and Beyond</dc:title>
  <dc:creator>Claire Bowern</dc:creator>
  <cp:lastModifiedBy>Claire Bowern</cp:lastModifiedBy>
  <cp:revision>90</cp:revision>
  <dcterms:created xsi:type="dcterms:W3CDTF">2015-10-20T17:44:48Z</dcterms:created>
  <dcterms:modified xsi:type="dcterms:W3CDTF">2015-10-28T10:15:38Z</dcterms:modified>
</cp:coreProperties>
</file>