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  <p:sldMasterId id="2147483654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2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embeddedFontLst>
    <p:embeddedFont>
      <p:font typeface="Lato" panose="020B0604020202020204" charset="0"/>
      <p:regular r:id="rId30"/>
      <p:bold r:id="rId31"/>
      <p:italic r:id="rId32"/>
      <p:boldItalic r:id="rId33"/>
    </p:embeddedFont>
    <p:embeddedFont>
      <p:font typeface="Open Sans" panose="020B0604020202020204" charset="0"/>
      <p:regular r:id="rId34"/>
      <p:bold r:id="rId35"/>
      <p:italic r:id="rId36"/>
      <p:boldItalic r:id="rId37"/>
    </p:embeddedFont>
    <p:embeddedFont>
      <p:font typeface="Helvetica Neue" panose="020B0604020202020204" charset="0"/>
      <p:regular r:id="rId38"/>
      <p:bold r:id="rId39"/>
      <p:italic r:id="rId40"/>
      <p:boldItalic r:id="rId41"/>
    </p:embeddedFont>
    <p:embeddedFont>
      <p:font typeface="Open Sans Light" panose="020B060402020202020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92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06625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38f10647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g338f10647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61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235df146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235df146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37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620a29f4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620a29f4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0970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620a29f40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620a29f40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7120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620a29f4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620a29f4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521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620a29f40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620a29f40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372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235df146a_6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235df146a_6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278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20e0a3c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420e0a3c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926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620a29f4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620a29f4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923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620a29f40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620a29f40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716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f35046cb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f35046cb0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5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2774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235df146a_6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235df146a_6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560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20e0a3cd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CV Manager is a Spring Boot web application, which manages by Maven. It uses Fabric8.io maven plugin, which allows docker:build process after code compilation and deployment. The docker build process will generate CV-Manager docker image. This image will be pushed to Google Container Registry with the Jenkins pipeline. </a:t>
            </a:r>
            <a:endParaRPr/>
          </a:p>
        </p:txBody>
      </p:sp>
      <p:sp>
        <p:nvSpPr>
          <p:cNvPr id="287" name="Google Shape;287;g420e0a3cd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5203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20e0a3cd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420e0a3cd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2357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420e0a3cd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420e0a3cd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4150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420e0a3cd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420e0a3cd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9138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4235df14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4235df14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01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424d277a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424d277a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33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235df146a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235df146a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18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6150c1d0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6150c1d0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6651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6150c1d0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6150c1d0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804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61581bde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61581bde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3864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61581bde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61581bde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5579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620a29f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620a29f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93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620a29f4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620a29f4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53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4.0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slide">
  <p:cSld name="First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" y="2351984"/>
            <a:ext cx="9173925" cy="4837500"/>
          </a:xfrm>
          <a:prstGeom prst="rect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3898624" y="3412083"/>
            <a:ext cx="5275193" cy="37774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1121" y="0"/>
                </a:moveTo>
                <a:lnTo>
                  <a:pt x="119832" y="29900"/>
                </a:lnTo>
                <a:cubicBezTo>
                  <a:pt x="119888" y="59933"/>
                  <a:pt x="119944" y="89966"/>
                  <a:pt x="119999" y="120000"/>
                </a:cubicBezTo>
                <a:lnTo>
                  <a:pt x="0" y="119702"/>
                </a:lnTo>
                <a:lnTo>
                  <a:pt x="21121" y="0"/>
                </a:lnTo>
                <a:close/>
              </a:path>
            </a:pathLst>
          </a:custGeom>
          <a:solidFill>
            <a:srgbClr val="2899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1"/>
            <a:ext cx="9173817" cy="437956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19902" y="120000"/>
                </a:lnTo>
                <a:lnTo>
                  <a:pt x="0" y="64444"/>
                </a:lnTo>
                <a:lnTo>
                  <a:pt x="0" y="0"/>
                </a:lnTo>
                <a:close/>
              </a:path>
            </a:pathLst>
          </a:custGeom>
          <a:solidFill>
            <a:srgbClr val="007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0595" y="1772817"/>
            <a:ext cx="2203070" cy="984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697424" y="645286"/>
            <a:ext cx="5262702" cy="150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697425" y="2189783"/>
            <a:ext cx="4658900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/>
          <p:nvPr/>
        </p:nvSpPr>
        <p:spPr>
          <a:xfrm>
            <a:off x="1134769" y="6858000"/>
            <a:ext cx="6912675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This work is licensed under a </a:t>
            </a:r>
            <a:r>
              <a:rPr lang="x-none" sz="1000" u="sng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/>
              </a:rPr>
              <a:t>Creative Commons Attribution-NonCommercial-NoDerivatives 4.0 International License</a:t>
            </a:r>
            <a:endParaRPr sz="1000" u="sng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7" name="Google Shape;17;p2" descr="Creative Commons Licens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81" y="6791326"/>
            <a:ext cx="6286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7" y="980728"/>
            <a:ext cx="2240868" cy="62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330544" y="665164"/>
            <a:ext cx="802578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  <a:defRPr sz="5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330544" y="2015241"/>
            <a:ext cx="8025780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12060" y="6000581"/>
            <a:ext cx="1438102" cy="534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73" y="5955312"/>
            <a:ext cx="2240868" cy="62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+text cessda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37188" y="506249"/>
            <a:ext cx="8269650" cy="13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41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62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62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584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62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787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62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977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62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1181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62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62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157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62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97320" y="2016070"/>
            <a:ext cx="7358175" cy="23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Char char="•"/>
              <a:defRPr sz="31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Char char="•"/>
              <a:defRPr sz="31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Char char="•"/>
              <a:defRPr sz="31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Char char="•"/>
              <a:defRPr sz="31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Char char="•"/>
              <a:defRPr sz="31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7465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Char char="•"/>
              <a:defRPr sz="31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7465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Char char="•"/>
              <a:defRPr sz="31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7465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Char char="•"/>
              <a:defRPr sz="31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7465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Char char="•"/>
              <a:defRPr sz="31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09585"/>
            <a:ext cx="9144000" cy="4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t="29"/>
          <a:stretch/>
        </p:blipFill>
        <p:spPr>
          <a:xfrm>
            <a:off x="8090755" y="6329928"/>
            <a:ext cx="825075" cy="2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4437983" y="6505277"/>
            <a:ext cx="258975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650" tIns="43650" rIns="43650" bIns="436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slide">
  <p:cSld name="First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-1" y="2351984"/>
            <a:ext cx="9173925" cy="4837500"/>
          </a:xfrm>
          <a:prstGeom prst="rect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3898625" y="3412083"/>
            <a:ext cx="5275125" cy="377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1121" y="0"/>
                </a:moveTo>
                <a:lnTo>
                  <a:pt x="119832" y="29900"/>
                </a:lnTo>
                <a:cubicBezTo>
                  <a:pt x="119888" y="59933"/>
                  <a:pt x="119944" y="89966"/>
                  <a:pt x="119999" y="120000"/>
                </a:cubicBezTo>
                <a:lnTo>
                  <a:pt x="0" y="119702"/>
                </a:lnTo>
                <a:lnTo>
                  <a:pt x="21121" y="0"/>
                </a:lnTo>
                <a:close/>
              </a:path>
            </a:pathLst>
          </a:custGeom>
          <a:solidFill>
            <a:srgbClr val="2899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0" y="0"/>
            <a:ext cx="9173925" cy="437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19902" y="120000"/>
                </a:lnTo>
                <a:lnTo>
                  <a:pt x="0" y="64444"/>
                </a:lnTo>
                <a:lnTo>
                  <a:pt x="0" y="0"/>
                </a:lnTo>
                <a:close/>
              </a:path>
            </a:pathLst>
          </a:custGeom>
          <a:solidFill>
            <a:srgbClr val="007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377" y="584041"/>
            <a:ext cx="2450180" cy="112781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ctrTitle"/>
          </p:nvPr>
        </p:nvSpPr>
        <p:spPr>
          <a:xfrm>
            <a:off x="3697424" y="645285"/>
            <a:ext cx="5262750" cy="15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ubTitle" idx="1"/>
          </p:nvPr>
        </p:nvSpPr>
        <p:spPr>
          <a:xfrm>
            <a:off x="3697424" y="2189783"/>
            <a:ext cx="465885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ctrTitle"/>
          </p:nvPr>
        </p:nvSpPr>
        <p:spPr>
          <a:xfrm>
            <a:off x="330544" y="665164"/>
            <a:ext cx="8025750" cy="11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  <a:defRPr sz="5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330544" y="2015241"/>
            <a:ext cx="802575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488635" y="-1"/>
            <a:ext cx="5655365" cy="6858001"/>
          </a:xfrm>
          <a:prstGeom prst="rect">
            <a:avLst/>
          </a:prstGeom>
          <a:solidFill>
            <a:srgbClr val="007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5657850" cy="685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83009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0083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96539" y="6000582"/>
            <a:ext cx="1829887" cy="5345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3488635" y="-1"/>
            <a:ext cx="5655375" cy="6858000"/>
          </a:xfrm>
          <a:prstGeom prst="rect">
            <a:avLst/>
          </a:prstGeom>
          <a:solidFill>
            <a:srgbClr val="007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0" y="0"/>
            <a:ext cx="5657850" cy="685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83009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0083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6036" y="6012766"/>
            <a:ext cx="1829887" cy="534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 descr="Creative Commons Licens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50" y="6458976"/>
            <a:ext cx="6286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923" y="6012765"/>
            <a:ext cx="2240868" cy="62512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ctrTitle"/>
          </p:nvPr>
        </p:nvSpPr>
        <p:spPr>
          <a:xfrm>
            <a:off x="4889386" y="764704"/>
            <a:ext cx="3466864" cy="15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dirty="0"/>
              <a:t>CESSDA  </a:t>
            </a:r>
            <a:r>
              <a:rPr lang="de-DE" dirty="0" err="1"/>
              <a:t>Vocabulary</a:t>
            </a:r>
            <a:r>
              <a:rPr lang="de-DE" dirty="0"/>
              <a:t> Manager</a:t>
            </a:r>
            <a:br>
              <a:rPr lang="de-DE" dirty="0"/>
            </a:br>
            <a:endParaRPr dirty="0"/>
          </a:p>
        </p:txBody>
      </p:sp>
      <p:sp>
        <p:nvSpPr>
          <p:cNvPr id="49" name="Google Shape;49;p8"/>
          <p:cNvSpPr txBox="1">
            <a:spLocks noGrp="1"/>
          </p:cNvSpPr>
          <p:nvPr>
            <p:ph type="subTitle" idx="1"/>
          </p:nvPr>
        </p:nvSpPr>
        <p:spPr>
          <a:xfrm>
            <a:off x="4293393" y="5335045"/>
            <a:ext cx="465885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de-DE" dirty="0"/>
              <a:t>EDDI </a:t>
            </a:r>
            <a:r>
              <a:rPr lang="de-DE" dirty="0" smtClean="0"/>
              <a:t>2018</a:t>
            </a:r>
          </a:p>
          <a:p>
            <a:pPr lvl="0" algn="ctr">
              <a:spcBef>
                <a:spcPts val="0"/>
              </a:spcBef>
            </a:pPr>
            <a:r>
              <a:rPr lang="de-DE" dirty="0" smtClean="0"/>
              <a:t>Berlin</a:t>
            </a:r>
            <a:endParaRPr dirty="0"/>
          </a:p>
        </p:txBody>
      </p:sp>
      <p:sp>
        <p:nvSpPr>
          <p:cNvPr id="50" name="Google Shape;50;p8"/>
          <p:cNvSpPr txBox="1"/>
          <p:nvPr/>
        </p:nvSpPr>
        <p:spPr>
          <a:xfrm>
            <a:off x="433013" y="5335045"/>
            <a:ext cx="3421575" cy="1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x-none" sz="1800" u="sng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Claus-Peter Klas</a:t>
            </a:r>
            <a:endParaRPr u="sng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Sigit Nugraha</a:t>
            </a: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ctrTitle"/>
          </p:nvPr>
        </p:nvSpPr>
        <p:spPr>
          <a:xfrm>
            <a:off x="439013" y="466000"/>
            <a:ext cx="8165435" cy="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000"/>
              <a:t>CV Manager - Rest Endpoints</a:t>
            </a:r>
            <a:endParaRPr sz="4000" dirty="0"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096" y="1196752"/>
            <a:ext cx="3517313" cy="46728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1" name="Google Shape;121;p17"/>
          <p:cNvSpPr txBox="1">
            <a:spLocks noGrp="1"/>
          </p:cNvSpPr>
          <p:nvPr>
            <p:ph type="subTitle" idx="1"/>
          </p:nvPr>
        </p:nvSpPr>
        <p:spPr>
          <a:xfrm>
            <a:off x="218419" y="1027900"/>
            <a:ext cx="5009175" cy="55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1600" b="1">
                <a:latin typeface="Open Sans"/>
                <a:ea typeface="Open Sans"/>
                <a:cs typeface="Open Sans"/>
                <a:sym typeface="Open Sans"/>
              </a:rPr>
              <a:t>Get all CVs</a:t>
            </a:r>
            <a:endParaRPr sz="1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1600"/>
              <a:t>../v1/Vocabulary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de-DE" sz="1600"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1600" b="1">
                <a:latin typeface="Open Sans"/>
                <a:ea typeface="Open Sans"/>
                <a:cs typeface="Open Sans"/>
                <a:sym typeface="Open Sans"/>
              </a:rPr>
              <a:t>Get a CV Details</a:t>
            </a:r>
            <a:r>
              <a:rPr lang="x-none" sz="1600"/>
              <a:t>(parameters: vocabulary, language, version)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1600"/>
              <a:t>../v1/VocabularyDetails/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1600" b="1">
                <a:latin typeface="Open Sans"/>
                <a:ea typeface="Open Sans"/>
                <a:cs typeface="Open Sans"/>
                <a:sym typeface="Open Sans"/>
              </a:rPr>
              <a:t>Get a list of suggestions</a:t>
            </a:r>
            <a:endParaRPr sz="1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1600"/>
              <a:t>/v1/suggest/vocabulary/{vocabulary}/version{version}/language/{language}/limit/{limit}/query/{query}</a:t>
            </a:r>
            <a:endParaRPr sz="1600" dirty="0"/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4">
            <a:alphaModFix/>
          </a:blip>
          <a:srcRect b="13209"/>
          <a:stretch/>
        </p:blipFill>
        <p:spPr>
          <a:xfrm>
            <a:off x="439013" y="1844824"/>
            <a:ext cx="2884576" cy="2420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ctrTitle"/>
          </p:nvPr>
        </p:nvSpPr>
        <p:spPr>
          <a:xfrm>
            <a:off x="0" y="204400"/>
            <a:ext cx="9144000" cy="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000"/>
              <a:t>CV Manager - Vocabulary Management</a:t>
            </a:r>
            <a:endParaRPr sz="4000" dirty="0"/>
          </a:p>
        </p:txBody>
      </p:sp>
      <p:sp>
        <p:nvSpPr>
          <p:cNvPr id="128" name="Google Shape;128;p18"/>
          <p:cNvSpPr txBox="1"/>
          <p:nvPr/>
        </p:nvSpPr>
        <p:spPr>
          <a:xfrm>
            <a:off x="179512" y="1060650"/>
            <a:ext cx="4392488" cy="52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100" dirty="0"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x-none" sz="1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Manage vocabulary Source Language (SL)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</a:pPr>
            <a:r>
              <a:rPr lang="x-none" sz="1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Create, edit, delete vocabulary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</a:pPr>
            <a:r>
              <a:rPr lang="x-none" sz="1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Manage vocabulary codes (create, edit, delete, change order and hierarchy)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</a:pPr>
            <a:r>
              <a:rPr lang="x-none" sz="1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Manage status (draft, initial review, final review, publish, withdraw)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</a:pPr>
            <a:r>
              <a:rPr lang="x-none" sz="1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Import Vocabulary &amp; Codes from JSON and Codes from CSV files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</a:pPr>
            <a:r>
              <a:rPr lang="x-none" sz="1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Create new version, with previous SL version cloned as a draft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</a:pPr>
            <a:r>
              <a:rPr lang="x-none" sz="1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Versions comparison and changes summarization  before publishing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</a:pPr>
            <a:r>
              <a:rPr lang="x-none" sz="1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Clone other </a:t>
            </a:r>
            <a:r>
              <a:rPr lang="de-DE" sz="1600" dirty="0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</a:t>
            </a:r>
            <a:r>
              <a:rPr lang="x-none" sz="1600" dirty="0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arget </a:t>
            </a:r>
            <a:r>
              <a:rPr lang="de-DE" sz="1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</a:t>
            </a:r>
            <a:r>
              <a:rPr lang="x-none" sz="1600" dirty="0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anguages </a:t>
            </a:r>
            <a:r>
              <a:rPr lang="x-none" sz="1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as draft if any, during SL publication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</a:pPr>
            <a:r>
              <a:rPr lang="x-none" sz="1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Restore to previous version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4787306" y="1060650"/>
            <a:ext cx="4249190" cy="48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100" dirty="0"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x-none" sz="1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Manage vocabulary Target Language (TL)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</a:pPr>
            <a:r>
              <a:rPr lang="x-none" sz="1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Add, edit, delete vocabulary translation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</a:pPr>
            <a:r>
              <a:rPr lang="x-none" sz="1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Manage vocabulary codes’ translation (add, edit, delete)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</a:pPr>
            <a:r>
              <a:rPr lang="x-none" sz="1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Manage status (draft, initial review, final review, publish)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</a:pPr>
            <a:r>
              <a:rPr lang="x-none" sz="1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Import Vocabulary &amp; Codes from JSON and Codes from CSV files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</a:pPr>
            <a:r>
              <a:rPr lang="x-none" sz="1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Create new version, with previous TL version cloned as a draft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</a:pPr>
            <a:r>
              <a:rPr lang="x-none" sz="1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Versions comparison and changes summarization  before publishing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</a:pPr>
            <a:r>
              <a:rPr lang="x-none" sz="1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Restore to previous version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ctrTitle"/>
          </p:nvPr>
        </p:nvSpPr>
        <p:spPr>
          <a:xfrm>
            <a:off x="382950" y="204400"/>
            <a:ext cx="8607600" cy="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400"/>
              <a:t>CV Manager - Vocabulary Editor</a:t>
            </a:r>
            <a:endParaRPr sz="4400" dirty="0"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12" y="1052736"/>
            <a:ext cx="4788023" cy="537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6" name="Google Shape;13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8023" y="784937"/>
            <a:ext cx="3471656" cy="3048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7" name="Google Shape;13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9369" y="2636912"/>
            <a:ext cx="3567807" cy="31963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ctrTitle"/>
          </p:nvPr>
        </p:nvSpPr>
        <p:spPr>
          <a:xfrm>
            <a:off x="382950" y="204400"/>
            <a:ext cx="8607600" cy="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000" smtClean="0"/>
              <a:t>Vocabulary </a:t>
            </a:r>
            <a:r>
              <a:rPr lang="x-none" sz="4000"/>
              <a:t>Workflow &amp; Versioning</a:t>
            </a:r>
            <a:endParaRPr sz="4000" dirty="0"/>
          </a:p>
        </p:txBody>
      </p:sp>
      <p:sp>
        <p:nvSpPr>
          <p:cNvPr id="143" name="Google Shape;143;p20"/>
          <p:cNvSpPr/>
          <p:nvPr/>
        </p:nvSpPr>
        <p:spPr>
          <a:xfrm>
            <a:off x="346799" y="1535941"/>
            <a:ext cx="1038375" cy="7488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rgbClr val="FFFFFF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5600" dist="33020" dir="3180000" sx="111000" sy="111000" algn="ctr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44" name="Google Shape;144;p20"/>
          <p:cNvSpPr txBox="1"/>
          <p:nvPr/>
        </p:nvSpPr>
        <p:spPr>
          <a:xfrm>
            <a:off x="554524" y="1535941"/>
            <a:ext cx="623250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0" tIns="25325" rIns="25325" bIns="2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>
                <a:solidFill>
                  <a:srgbClr val="FFFFFF"/>
                </a:solidFill>
              </a:rPr>
              <a:t>DRAFT</a:t>
            </a:r>
            <a:endParaRPr sz="1200" b="1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>
                <a:solidFill>
                  <a:srgbClr val="FFFFFF"/>
                </a:solidFill>
              </a:rPr>
              <a:t>v1.0</a:t>
            </a:r>
            <a:endParaRPr sz="1200" b="1" dirty="0">
              <a:solidFill>
                <a:srgbClr val="FFFFFF"/>
              </a:solidFill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1644206" y="1535941"/>
            <a:ext cx="1038375" cy="7488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6697D"/>
              </a:gs>
              <a:gs pos="50000">
                <a:srgbClr val="2097B5"/>
              </a:gs>
              <a:gs pos="100000">
                <a:srgbClr val="27B5D9"/>
              </a:gs>
            </a:gsLst>
            <a:lin ang="10800025" scaled="0"/>
          </a:gradFill>
          <a:ln w="9525" cap="flat" cmpd="sng">
            <a:solidFill>
              <a:srgbClr val="FFFFFF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5600" dist="33020" dir="3180000" sx="111000" sy="111000" algn="ctr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6" name="Google Shape;146;p20"/>
          <p:cNvSpPr txBox="1"/>
          <p:nvPr/>
        </p:nvSpPr>
        <p:spPr>
          <a:xfrm>
            <a:off x="1851931" y="1535941"/>
            <a:ext cx="715701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0" tIns="25325" rIns="25325" bIns="2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900" b="1" dirty="0">
                <a:solidFill>
                  <a:srgbClr val="FFFFFF"/>
                </a:solidFill>
              </a:rPr>
              <a:t>REVIEW 2</a:t>
            </a:r>
            <a:endParaRPr sz="900" b="1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900" b="1" dirty="0">
                <a:solidFill>
                  <a:srgbClr val="FFFFFF"/>
                </a:solidFill>
              </a:rPr>
              <a:t>v1.0</a:t>
            </a:r>
            <a:endParaRPr sz="900" b="1" dirty="0">
              <a:solidFill>
                <a:srgbClr val="FFFFFF"/>
              </a:solidFill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989703" y="1535941"/>
            <a:ext cx="1038375" cy="7488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084167"/>
              </a:gs>
              <a:gs pos="50000">
                <a:srgbClr val="0B5D96"/>
              </a:gs>
              <a:gs pos="100000">
                <a:srgbClr val="0F71B3"/>
              </a:gs>
            </a:gsLst>
            <a:lin ang="10800025" scaled="0"/>
          </a:gradFill>
          <a:ln w="9525" cap="flat" cmpd="sng">
            <a:solidFill>
              <a:srgbClr val="FFFFFF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5600" dist="33020" dir="3180000" sx="111000" sy="111000" algn="ctr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8" name="Google Shape;148;p20"/>
          <p:cNvSpPr txBox="1"/>
          <p:nvPr/>
        </p:nvSpPr>
        <p:spPr>
          <a:xfrm>
            <a:off x="1197426" y="1535941"/>
            <a:ext cx="754281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0" tIns="25325" rIns="25325" bIns="2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900" b="1" dirty="0">
                <a:solidFill>
                  <a:srgbClr val="FFFFFF"/>
                </a:solidFill>
              </a:rPr>
              <a:t>REVIEW 1</a:t>
            </a:r>
            <a:endParaRPr sz="900" b="1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900" b="1" dirty="0">
                <a:solidFill>
                  <a:srgbClr val="FFFFFF"/>
                </a:solidFill>
              </a:rPr>
              <a:t>v1.0</a:t>
            </a:r>
            <a:endParaRPr sz="900" b="1" dirty="0">
              <a:solidFill>
                <a:srgbClr val="FFFFFF"/>
              </a:solidFill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2287110" y="1535941"/>
            <a:ext cx="1038375" cy="7488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 w="9525" cap="flat" cmpd="sng">
            <a:solidFill>
              <a:srgbClr val="FFFFFF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5600" dist="33020" dir="3180000" sx="111000" sy="111000" algn="ctr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50" name="Google Shape;150;p20"/>
          <p:cNvSpPr txBox="1"/>
          <p:nvPr/>
        </p:nvSpPr>
        <p:spPr>
          <a:xfrm>
            <a:off x="2494835" y="1535941"/>
            <a:ext cx="623250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0" tIns="25325" rIns="25325" bIns="2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900" b="1">
                <a:solidFill>
                  <a:srgbClr val="FFFFFF"/>
                </a:solidFill>
              </a:rPr>
              <a:t>PUBLISH</a:t>
            </a:r>
            <a:endParaRPr sz="900" b="1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900" b="1">
                <a:solidFill>
                  <a:srgbClr val="FFFFFF"/>
                </a:solidFill>
              </a:rPr>
              <a:t>v1.0</a:t>
            </a:r>
            <a:endParaRPr sz="900" b="1" dirty="0">
              <a:solidFill>
                <a:srgbClr val="FFFFFF"/>
              </a:solidFill>
            </a:endParaRPr>
          </a:p>
        </p:txBody>
      </p:sp>
      <p:sp>
        <p:nvSpPr>
          <p:cNvPr id="151" name="Google Shape;151;p20"/>
          <p:cNvSpPr txBox="1">
            <a:spLocks noGrp="1"/>
          </p:cNvSpPr>
          <p:nvPr>
            <p:ph type="subTitle" idx="1"/>
          </p:nvPr>
        </p:nvSpPr>
        <p:spPr>
          <a:xfrm>
            <a:off x="138206" y="1504200"/>
            <a:ext cx="545362" cy="7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2000" b="1" dirty="0">
                <a:latin typeface="Open Sans"/>
                <a:ea typeface="Open Sans"/>
                <a:cs typeface="Open Sans"/>
                <a:sym typeface="Open Sans"/>
              </a:rPr>
              <a:t>SL</a:t>
            </a:r>
            <a:endParaRPr sz="2000" dirty="0"/>
          </a:p>
        </p:txBody>
      </p:sp>
      <p:sp>
        <p:nvSpPr>
          <p:cNvPr id="152" name="Google Shape;152;p20"/>
          <p:cNvSpPr/>
          <p:nvPr/>
        </p:nvSpPr>
        <p:spPr>
          <a:xfrm>
            <a:off x="3541875" y="2523109"/>
            <a:ext cx="1038375" cy="5619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rgbClr val="FFFFFF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5600" dist="33020" dir="3180000" sx="111000" sy="111000" algn="ctr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53" name="Google Shape;153;p20"/>
          <p:cNvSpPr txBox="1"/>
          <p:nvPr/>
        </p:nvSpPr>
        <p:spPr>
          <a:xfrm>
            <a:off x="3749600" y="2523109"/>
            <a:ext cx="62325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0" tIns="25325" rIns="25325" bIns="2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900" b="1">
                <a:solidFill>
                  <a:srgbClr val="FFFFFF"/>
                </a:solidFill>
              </a:rPr>
              <a:t>DRAFT</a:t>
            </a:r>
            <a:endParaRPr sz="900" b="1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900" b="1">
                <a:solidFill>
                  <a:srgbClr val="FFFFFF"/>
                </a:solidFill>
              </a:rPr>
              <a:t>v1.0.1</a:t>
            </a:r>
            <a:endParaRPr sz="900" b="1">
              <a:solidFill>
                <a:srgbClr val="FFFFFF"/>
              </a:solidFill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4499992" y="2523109"/>
            <a:ext cx="491175" cy="5619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6697D"/>
              </a:gs>
              <a:gs pos="50000">
                <a:srgbClr val="2097B5"/>
              </a:gs>
              <a:gs pos="100000">
                <a:srgbClr val="27B5D9"/>
              </a:gs>
            </a:gsLst>
            <a:lin ang="10800025" scaled="0"/>
          </a:gradFill>
          <a:ln w="9525" cap="flat" cmpd="sng">
            <a:solidFill>
              <a:srgbClr val="FFFFFF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5600" dist="33020" dir="3180000" sx="111000" sy="111000" algn="ctr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55" name="Google Shape;155;p20"/>
          <p:cNvSpPr txBox="1"/>
          <p:nvPr/>
        </p:nvSpPr>
        <p:spPr>
          <a:xfrm>
            <a:off x="4572000" y="2523109"/>
            <a:ext cx="29475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0" tIns="25325" rIns="25325" bIns="2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4283968" y="2523109"/>
            <a:ext cx="522450" cy="5619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084167"/>
              </a:gs>
              <a:gs pos="50000">
                <a:srgbClr val="0B5D96"/>
              </a:gs>
              <a:gs pos="100000">
                <a:srgbClr val="0F71B3"/>
              </a:gs>
            </a:gsLst>
            <a:lin ang="10800025" scaled="0"/>
          </a:gradFill>
          <a:ln w="9525" cap="flat" cmpd="sng">
            <a:solidFill>
              <a:srgbClr val="FFFFFF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5600" dist="33020" dir="3180000" sx="111000" sy="111000" algn="ctr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57" name="Google Shape;157;p20"/>
          <p:cNvSpPr txBox="1"/>
          <p:nvPr/>
        </p:nvSpPr>
        <p:spPr>
          <a:xfrm>
            <a:off x="4283968" y="2523109"/>
            <a:ext cx="31365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0" tIns="25325" rIns="25325" bIns="2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4716016" y="2523109"/>
            <a:ext cx="1038375" cy="5619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 w="9525" cap="flat" cmpd="sng">
            <a:solidFill>
              <a:srgbClr val="FFFFFF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5600" dist="33020" dir="3180000" sx="111000" sy="111000" algn="ctr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59" name="Google Shape;159;p20"/>
          <p:cNvSpPr txBox="1"/>
          <p:nvPr/>
        </p:nvSpPr>
        <p:spPr>
          <a:xfrm>
            <a:off x="4923742" y="2523109"/>
            <a:ext cx="62325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0" tIns="25325" rIns="25325" bIns="2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900" b="1">
                <a:solidFill>
                  <a:srgbClr val="FFFFFF"/>
                </a:solidFill>
              </a:rPr>
              <a:t>PUBLISH</a:t>
            </a:r>
            <a:endParaRPr sz="900" b="1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900" b="1">
                <a:solidFill>
                  <a:srgbClr val="FFFFFF"/>
                </a:solidFill>
              </a:rPr>
              <a:t>v1.0.1</a:t>
            </a:r>
            <a:endParaRPr sz="900" b="1">
              <a:solidFill>
                <a:srgbClr val="FFFFFF"/>
              </a:solidFill>
            </a:endParaRPr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1"/>
          </p:nvPr>
        </p:nvSpPr>
        <p:spPr>
          <a:xfrm>
            <a:off x="3106369" y="2490917"/>
            <a:ext cx="632498" cy="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1800" b="1" dirty="0">
                <a:latin typeface="Open Sans"/>
                <a:ea typeface="Open Sans"/>
                <a:cs typeface="Open Sans"/>
                <a:sym typeface="Open Sans"/>
              </a:rPr>
              <a:t>TL 1</a:t>
            </a:r>
            <a:endParaRPr sz="1800" dirty="0"/>
          </a:p>
        </p:txBody>
      </p:sp>
      <p:sp>
        <p:nvSpPr>
          <p:cNvPr id="161" name="Google Shape;161;p20"/>
          <p:cNvSpPr/>
          <p:nvPr/>
        </p:nvSpPr>
        <p:spPr>
          <a:xfrm>
            <a:off x="3541856" y="3332517"/>
            <a:ext cx="426825" cy="5619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rgbClr val="FFFFFF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5600" dist="33020" dir="3180000" sx="111000" sy="111000" algn="ctr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2" name="Google Shape;162;p20"/>
          <p:cNvSpPr/>
          <p:nvPr/>
        </p:nvSpPr>
        <p:spPr>
          <a:xfrm>
            <a:off x="3938787" y="3331092"/>
            <a:ext cx="465750" cy="5619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6697D"/>
              </a:gs>
              <a:gs pos="50000">
                <a:srgbClr val="2097B5"/>
              </a:gs>
              <a:gs pos="100000">
                <a:srgbClr val="27B5D9"/>
              </a:gs>
            </a:gsLst>
            <a:lin ang="10800025" scaled="0"/>
          </a:gradFill>
          <a:ln w="9525" cap="flat" cmpd="sng">
            <a:solidFill>
              <a:srgbClr val="FFFFFF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5600" dist="33020" dir="3180000" sx="111000" sy="111000" algn="ctr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3" name="Google Shape;163;p20"/>
          <p:cNvSpPr txBox="1"/>
          <p:nvPr/>
        </p:nvSpPr>
        <p:spPr>
          <a:xfrm>
            <a:off x="3938797" y="3332517"/>
            <a:ext cx="27945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0" tIns="25325" rIns="25325" bIns="2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3738867" y="3331092"/>
            <a:ext cx="426825" cy="5619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084167"/>
              </a:gs>
              <a:gs pos="50000">
                <a:srgbClr val="0B5D96"/>
              </a:gs>
              <a:gs pos="100000">
                <a:srgbClr val="0F71B3"/>
              </a:gs>
            </a:gsLst>
            <a:lin ang="10800025" scaled="0"/>
          </a:gradFill>
          <a:ln w="9525" cap="flat" cmpd="sng">
            <a:solidFill>
              <a:srgbClr val="FFFFFF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5600" dist="33020" dir="3180000" sx="111000" sy="111000" algn="ctr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5" name="Google Shape;165;p20"/>
          <p:cNvSpPr/>
          <p:nvPr/>
        </p:nvSpPr>
        <p:spPr>
          <a:xfrm>
            <a:off x="4139952" y="3332517"/>
            <a:ext cx="742500" cy="5619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 w="9525" cap="flat" cmpd="sng">
            <a:solidFill>
              <a:srgbClr val="FFFFFF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5600" dist="33020" dir="3180000" sx="111000" sy="111000" algn="ctr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6" name="Google Shape;166;p20"/>
          <p:cNvSpPr txBox="1"/>
          <p:nvPr/>
        </p:nvSpPr>
        <p:spPr>
          <a:xfrm>
            <a:off x="4211682" y="3332517"/>
            <a:ext cx="591075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0" tIns="25325" rIns="25325" bIns="2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600" b="1">
                <a:solidFill>
                  <a:srgbClr val="FFFFFF"/>
                </a:solidFill>
              </a:rPr>
              <a:t>PUBLISH</a:t>
            </a:r>
            <a:endParaRPr sz="600" b="1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600" b="1">
                <a:solidFill>
                  <a:srgbClr val="FFFFFF"/>
                </a:solidFill>
              </a:rPr>
              <a:t>v1.0.1</a:t>
            </a:r>
            <a:endParaRPr sz="600" b="1">
              <a:solidFill>
                <a:srgbClr val="FFFFFF"/>
              </a:solidFill>
            </a:endParaRPr>
          </a:p>
        </p:txBody>
      </p:sp>
      <p:sp>
        <p:nvSpPr>
          <p:cNvPr id="167" name="Google Shape;167;p20"/>
          <p:cNvSpPr txBox="1">
            <a:spLocks noGrp="1"/>
          </p:cNvSpPr>
          <p:nvPr>
            <p:ph type="subTitle" idx="1"/>
          </p:nvPr>
        </p:nvSpPr>
        <p:spPr>
          <a:xfrm>
            <a:off x="3106360" y="3284984"/>
            <a:ext cx="676788" cy="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1800" b="1" dirty="0">
                <a:latin typeface="Open Sans"/>
                <a:ea typeface="Open Sans"/>
                <a:cs typeface="Open Sans"/>
                <a:sym typeface="Open Sans"/>
              </a:rPr>
              <a:t>TL 2</a:t>
            </a:r>
            <a:endParaRPr sz="1800" dirty="0"/>
          </a:p>
        </p:txBody>
      </p:sp>
      <p:sp>
        <p:nvSpPr>
          <p:cNvPr id="168" name="Google Shape;168;p20"/>
          <p:cNvSpPr/>
          <p:nvPr/>
        </p:nvSpPr>
        <p:spPr>
          <a:xfrm>
            <a:off x="4802923" y="3333230"/>
            <a:ext cx="426825" cy="5619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rgbClr val="FFFFFF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5600" dist="33020" dir="3180000" sx="111000" sy="111000" algn="ctr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9" name="Google Shape;169;p20"/>
          <p:cNvSpPr/>
          <p:nvPr/>
        </p:nvSpPr>
        <p:spPr>
          <a:xfrm>
            <a:off x="5199853" y="3331805"/>
            <a:ext cx="465750" cy="5619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6697D"/>
              </a:gs>
              <a:gs pos="50000">
                <a:srgbClr val="2097B5"/>
              </a:gs>
              <a:gs pos="100000">
                <a:srgbClr val="27B5D9"/>
              </a:gs>
            </a:gsLst>
            <a:lin ang="10800025" scaled="0"/>
          </a:gradFill>
          <a:ln w="9525" cap="flat" cmpd="sng">
            <a:solidFill>
              <a:srgbClr val="FFFFFF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5600" dist="33020" dir="3180000" sx="111000" sy="111000" algn="ctr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0" name="Google Shape;170;p20"/>
          <p:cNvSpPr txBox="1"/>
          <p:nvPr/>
        </p:nvSpPr>
        <p:spPr>
          <a:xfrm>
            <a:off x="5199863" y="3333230"/>
            <a:ext cx="27945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0" tIns="25325" rIns="25325" bIns="2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</a:endParaRPr>
          </a:p>
        </p:txBody>
      </p:sp>
      <p:sp>
        <p:nvSpPr>
          <p:cNvPr id="171" name="Google Shape;171;p20"/>
          <p:cNvSpPr/>
          <p:nvPr/>
        </p:nvSpPr>
        <p:spPr>
          <a:xfrm>
            <a:off x="4999933" y="3331805"/>
            <a:ext cx="426825" cy="5619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084167"/>
              </a:gs>
              <a:gs pos="50000">
                <a:srgbClr val="0B5D96"/>
              </a:gs>
              <a:gs pos="100000">
                <a:srgbClr val="0F71B3"/>
              </a:gs>
            </a:gsLst>
            <a:lin ang="10800025" scaled="0"/>
          </a:gradFill>
          <a:ln w="9525" cap="flat" cmpd="sng">
            <a:solidFill>
              <a:srgbClr val="FFFFFF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5600" dist="33020" dir="3180000" sx="111000" sy="111000" algn="ctr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2" name="Google Shape;172;p20"/>
          <p:cNvSpPr/>
          <p:nvPr/>
        </p:nvSpPr>
        <p:spPr>
          <a:xfrm>
            <a:off x="5364088" y="3333230"/>
            <a:ext cx="742500" cy="5619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 w="9525" cap="flat" cmpd="sng">
            <a:solidFill>
              <a:srgbClr val="FFFFFF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5600" dist="33020" dir="3180000" sx="111000" sy="111000" algn="ctr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3" name="Google Shape;173;p20"/>
          <p:cNvSpPr txBox="1"/>
          <p:nvPr/>
        </p:nvSpPr>
        <p:spPr>
          <a:xfrm>
            <a:off x="5435818" y="3333230"/>
            <a:ext cx="591075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0" tIns="25325" rIns="25325" bIns="2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600" b="1" dirty="0">
                <a:solidFill>
                  <a:srgbClr val="FFFFFF"/>
                </a:solidFill>
              </a:rPr>
              <a:t>PUBLISH</a:t>
            </a:r>
            <a:endParaRPr sz="600" b="1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600" b="1" dirty="0">
                <a:solidFill>
                  <a:srgbClr val="FFFFFF"/>
                </a:solidFill>
              </a:rPr>
              <a:t>v1.0.2</a:t>
            </a:r>
            <a:endParaRPr sz="600" b="1" dirty="0">
              <a:solidFill>
                <a:srgbClr val="FFFFFF"/>
              </a:solidFill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6196238" y="1504275"/>
            <a:ext cx="1140525" cy="780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rgbClr val="FFFFFF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5600" dist="33020" dir="3180000" sx="111000" sy="111000" algn="ctr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75" name="Google Shape;175;p20"/>
          <p:cNvSpPr txBox="1"/>
          <p:nvPr/>
        </p:nvSpPr>
        <p:spPr>
          <a:xfrm>
            <a:off x="6403962" y="1504275"/>
            <a:ext cx="623250" cy="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0" tIns="25325" rIns="25325" bIns="2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900" b="1" dirty="0">
                <a:solidFill>
                  <a:srgbClr val="FFFFFF"/>
                </a:solidFill>
              </a:rPr>
              <a:t>DRAFT</a:t>
            </a:r>
            <a:endParaRPr sz="900" b="1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900" b="1" dirty="0">
                <a:solidFill>
                  <a:srgbClr val="FFFFFF"/>
                </a:solidFill>
              </a:rPr>
              <a:t>v2.0</a:t>
            </a:r>
            <a:endParaRPr sz="900" b="1" dirty="0">
              <a:solidFill>
                <a:srgbClr val="FFFFFF"/>
              </a:solidFill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7286245" y="1504275"/>
            <a:ext cx="1162037" cy="780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 w="9525" cap="flat" cmpd="sng">
            <a:solidFill>
              <a:srgbClr val="FFFFFF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5600" dist="33020" dir="3180000" sx="111000" sy="111000" algn="ctr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6" name="Google Shape;176;p20"/>
          <p:cNvSpPr/>
          <p:nvPr/>
        </p:nvSpPr>
        <p:spPr>
          <a:xfrm>
            <a:off x="7206580" y="1504275"/>
            <a:ext cx="491175" cy="780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6697D"/>
              </a:gs>
              <a:gs pos="50000">
                <a:srgbClr val="2097B5"/>
              </a:gs>
              <a:gs pos="100000">
                <a:srgbClr val="27B5D9"/>
              </a:gs>
            </a:gsLst>
            <a:lin ang="10800025" scaled="0"/>
          </a:gradFill>
          <a:ln w="9525" cap="flat" cmpd="sng">
            <a:solidFill>
              <a:srgbClr val="FFFFFF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5600" dist="33020" dir="3180000" sx="111000" sy="111000" algn="ctr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7" name="Google Shape;177;p20"/>
          <p:cNvSpPr/>
          <p:nvPr/>
        </p:nvSpPr>
        <p:spPr>
          <a:xfrm>
            <a:off x="6943517" y="1504275"/>
            <a:ext cx="522450" cy="780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084167"/>
              </a:gs>
              <a:gs pos="50000">
                <a:srgbClr val="0B5D96"/>
              </a:gs>
              <a:gs pos="100000">
                <a:srgbClr val="0F71B3"/>
              </a:gs>
            </a:gsLst>
            <a:lin ang="10800025" scaled="0"/>
          </a:gradFill>
          <a:ln w="9525" cap="flat" cmpd="sng">
            <a:solidFill>
              <a:srgbClr val="FFFFFF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5600" dist="33020" dir="3180000" sx="111000" sy="111000" algn="ctr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9" name="Google Shape;179;p20"/>
          <p:cNvSpPr txBox="1"/>
          <p:nvPr/>
        </p:nvSpPr>
        <p:spPr>
          <a:xfrm>
            <a:off x="7617632" y="1504275"/>
            <a:ext cx="623250" cy="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0" tIns="25325" rIns="25325" bIns="2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900" b="1" dirty="0">
                <a:solidFill>
                  <a:srgbClr val="FFFFFF"/>
                </a:solidFill>
              </a:rPr>
              <a:t>PUBLISH</a:t>
            </a:r>
            <a:endParaRPr sz="900" b="1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900" b="1" dirty="0">
                <a:solidFill>
                  <a:srgbClr val="FFFFFF"/>
                </a:solidFill>
              </a:rPr>
              <a:t>v2.0</a:t>
            </a:r>
            <a:endParaRPr sz="900" b="1" dirty="0">
              <a:solidFill>
                <a:srgbClr val="FFFFFF"/>
              </a:solidFill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7409906" y="2523109"/>
            <a:ext cx="1038375" cy="5619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rgbClr val="FFFFFF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5600" dist="33020" dir="3180000" sx="111000" sy="111000" algn="ctr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1" name="Google Shape;181;p20"/>
          <p:cNvSpPr txBox="1"/>
          <p:nvPr/>
        </p:nvSpPr>
        <p:spPr>
          <a:xfrm>
            <a:off x="7617631" y="2523109"/>
            <a:ext cx="62325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0" tIns="25325" rIns="25325" bIns="2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900" b="1">
                <a:solidFill>
                  <a:srgbClr val="FFFFFF"/>
                </a:solidFill>
              </a:rPr>
              <a:t>DRAFT</a:t>
            </a:r>
            <a:endParaRPr sz="900" b="1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900" b="1">
                <a:solidFill>
                  <a:srgbClr val="FFFFFF"/>
                </a:solidFill>
              </a:rPr>
              <a:t>v2.0.1</a:t>
            </a:r>
            <a:endParaRPr sz="900" b="1">
              <a:solidFill>
                <a:srgbClr val="FFFFFF"/>
              </a:solidFill>
            </a:endParaRPr>
          </a:p>
        </p:txBody>
      </p:sp>
      <p:sp>
        <p:nvSpPr>
          <p:cNvPr id="182" name="Google Shape;182;p20"/>
          <p:cNvSpPr/>
          <p:nvPr/>
        </p:nvSpPr>
        <p:spPr>
          <a:xfrm>
            <a:off x="7431656" y="3331092"/>
            <a:ext cx="1038375" cy="5619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rgbClr val="FFFFFF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5600" dist="33020" dir="3180000" sx="111000" sy="111000" algn="ctr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3" name="Google Shape;183;p20"/>
          <p:cNvSpPr txBox="1"/>
          <p:nvPr/>
        </p:nvSpPr>
        <p:spPr>
          <a:xfrm>
            <a:off x="7639381" y="3331092"/>
            <a:ext cx="62325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0" tIns="25325" rIns="25325" bIns="2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900" b="1">
                <a:solidFill>
                  <a:srgbClr val="FFFFFF"/>
                </a:solidFill>
              </a:rPr>
              <a:t>DRAFT</a:t>
            </a:r>
            <a:endParaRPr sz="900" b="1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900" b="1">
                <a:solidFill>
                  <a:srgbClr val="FFFFFF"/>
                </a:solidFill>
              </a:rPr>
              <a:t>v2.0.1</a:t>
            </a:r>
            <a:endParaRPr sz="900" b="1">
              <a:solidFill>
                <a:srgbClr val="FFFFFF"/>
              </a:solidFill>
            </a:endParaRPr>
          </a:p>
        </p:txBody>
      </p:sp>
      <p:sp>
        <p:nvSpPr>
          <p:cNvPr id="184" name="Google Shape;184;p20"/>
          <p:cNvSpPr/>
          <p:nvPr/>
        </p:nvSpPr>
        <p:spPr>
          <a:xfrm>
            <a:off x="7916728" y="4117860"/>
            <a:ext cx="1038375" cy="5619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rgbClr val="FFFFFF">
                <a:alpha val="498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5600" dist="33020" dir="3180000" sx="111000" sy="111000" algn="ctr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5" name="Google Shape;185;p20"/>
          <p:cNvSpPr txBox="1"/>
          <p:nvPr/>
        </p:nvSpPr>
        <p:spPr>
          <a:xfrm>
            <a:off x="8124452" y="4117860"/>
            <a:ext cx="62325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0" tIns="25325" rIns="25325" bIns="2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900" b="1">
                <a:solidFill>
                  <a:srgbClr val="FFFFFF"/>
                </a:solidFill>
              </a:rPr>
              <a:t>DRAFT</a:t>
            </a:r>
            <a:endParaRPr sz="900" b="1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900" b="1">
                <a:solidFill>
                  <a:srgbClr val="FFFFFF"/>
                </a:solidFill>
              </a:rPr>
              <a:t>v2.0.1</a:t>
            </a:r>
            <a:endParaRPr sz="900" b="1">
              <a:solidFill>
                <a:srgbClr val="FFFFFF"/>
              </a:solidFill>
            </a:endParaRPr>
          </a:p>
        </p:txBody>
      </p:sp>
      <p:sp>
        <p:nvSpPr>
          <p:cNvPr id="186" name="Google Shape;186;p20"/>
          <p:cNvSpPr txBox="1">
            <a:spLocks noGrp="1"/>
          </p:cNvSpPr>
          <p:nvPr>
            <p:ph type="subTitle" idx="1"/>
          </p:nvPr>
        </p:nvSpPr>
        <p:spPr>
          <a:xfrm>
            <a:off x="7409906" y="4033760"/>
            <a:ext cx="714546" cy="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1800" b="1" dirty="0">
                <a:latin typeface="Open Sans"/>
                <a:ea typeface="Open Sans"/>
                <a:cs typeface="Open Sans"/>
                <a:sym typeface="Open Sans"/>
              </a:rPr>
              <a:t>TL 3</a:t>
            </a:r>
            <a:endParaRPr sz="1800" dirty="0"/>
          </a:p>
        </p:txBody>
      </p:sp>
      <p:cxnSp>
        <p:nvCxnSpPr>
          <p:cNvPr id="187" name="Google Shape;187;p20"/>
          <p:cNvCxnSpPr/>
          <p:nvPr/>
        </p:nvCxnSpPr>
        <p:spPr>
          <a:xfrm>
            <a:off x="147150" y="2392192"/>
            <a:ext cx="8843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20"/>
          <p:cNvCxnSpPr/>
          <p:nvPr/>
        </p:nvCxnSpPr>
        <p:spPr>
          <a:xfrm>
            <a:off x="142181" y="3212976"/>
            <a:ext cx="8843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20"/>
          <p:cNvCxnSpPr/>
          <p:nvPr/>
        </p:nvCxnSpPr>
        <p:spPr>
          <a:xfrm>
            <a:off x="138206" y="4005064"/>
            <a:ext cx="8843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20"/>
          <p:cNvCxnSpPr/>
          <p:nvPr/>
        </p:nvCxnSpPr>
        <p:spPr>
          <a:xfrm>
            <a:off x="123493" y="4797152"/>
            <a:ext cx="8843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3" name="Google Shape;193;p20"/>
          <p:cNvSpPr txBox="1">
            <a:spLocks noGrp="1"/>
          </p:cNvSpPr>
          <p:nvPr>
            <p:ph type="subTitle" idx="1"/>
          </p:nvPr>
        </p:nvSpPr>
        <p:spPr>
          <a:xfrm>
            <a:off x="212407" y="5373216"/>
            <a:ext cx="1425375" cy="436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1200" b="1" dirty="0">
                <a:latin typeface="Open Sans"/>
                <a:ea typeface="Open Sans"/>
                <a:cs typeface="Open Sans"/>
                <a:sym typeface="Open Sans"/>
              </a:rPr>
              <a:t>Timeline </a:t>
            </a:r>
            <a:endParaRPr sz="1200" dirty="0"/>
          </a:p>
        </p:txBody>
      </p:sp>
      <p:cxnSp>
        <p:nvCxnSpPr>
          <p:cNvPr id="194" name="Google Shape;194;p20"/>
          <p:cNvCxnSpPr/>
          <p:nvPr/>
        </p:nvCxnSpPr>
        <p:spPr>
          <a:xfrm>
            <a:off x="1020298" y="5661248"/>
            <a:ext cx="642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" name="Google Shape;190;p20"/>
          <p:cNvCxnSpPr/>
          <p:nvPr/>
        </p:nvCxnSpPr>
        <p:spPr>
          <a:xfrm>
            <a:off x="138206" y="5441688"/>
            <a:ext cx="8843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151;p20"/>
          <p:cNvSpPr txBox="1">
            <a:spLocks/>
          </p:cNvSpPr>
          <p:nvPr/>
        </p:nvSpPr>
        <p:spPr>
          <a:xfrm>
            <a:off x="269365" y="4685496"/>
            <a:ext cx="1193814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b="1" dirty="0" smtClean="0">
                <a:latin typeface="Open Sans"/>
                <a:ea typeface="Open Sans"/>
                <a:cs typeface="Open Sans"/>
                <a:sym typeface="Open Sans"/>
              </a:rPr>
              <a:t>Searchable</a:t>
            </a:r>
            <a:endParaRPr lang="en-US" sz="1200" dirty="0"/>
          </a:p>
        </p:txBody>
      </p:sp>
      <p:sp>
        <p:nvSpPr>
          <p:cNvPr id="58" name="Google Shape;151;p20"/>
          <p:cNvSpPr txBox="1">
            <a:spLocks/>
          </p:cNvSpPr>
          <p:nvPr/>
        </p:nvSpPr>
        <p:spPr>
          <a:xfrm>
            <a:off x="235442" y="4861812"/>
            <a:ext cx="1193814" cy="51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b="1" dirty="0" smtClean="0">
                <a:latin typeface="Open Sans"/>
                <a:ea typeface="Open Sans"/>
                <a:cs typeface="Open Sans"/>
                <a:sym typeface="Open Sans"/>
              </a:rPr>
              <a:t>(Search-site)</a:t>
            </a:r>
            <a:endParaRPr lang="en-US" sz="1200" dirty="0"/>
          </a:p>
        </p:txBody>
      </p:sp>
      <p:sp>
        <p:nvSpPr>
          <p:cNvPr id="2" name="Rounded Rectangle 1"/>
          <p:cNvSpPr/>
          <p:nvPr/>
        </p:nvSpPr>
        <p:spPr>
          <a:xfrm>
            <a:off x="2566843" y="4914545"/>
            <a:ext cx="709013" cy="41250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Google Shape;151;p20"/>
          <p:cNvSpPr txBox="1">
            <a:spLocks/>
          </p:cNvSpPr>
          <p:nvPr/>
        </p:nvSpPr>
        <p:spPr>
          <a:xfrm>
            <a:off x="2576651" y="4827062"/>
            <a:ext cx="709013" cy="395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b="1" dirty="0" smtClean="0">
                <a:latin typeface="Open Sans"/>
                <a:ea typeface="Open Sans"/>
                <a:cs typeface="Open Sans"/>
                <a:sym typeface="Open Sans"/>
              </a:rPr>
              <a:t>SL v1.0</a:t>
            </a:r>
            <a:endParaRPr lang="en-US" sz="1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915816" y="1412776"/>
            <a:ext cx="0" cy="35327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600466" y="1381772"/>
            <a:ext cx="0" cy="35327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4145485" y="4903491"/>
            <a:ext cx="709013" cy="41250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Google Shape;151;p20"/>
          <p:cNvSpPr txBox="1">
            <a:spLocks/>
          </p:cNvSpPr>
          <p:nvPr/>
        </p:nvSpPr>
        <p:spPr>
          <a:xfrm>
            <a:off x="4152712" y="4735555"/>
            <a:ext cx="709013" cy="30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b="1" dirty="0" smtClean="0">
                <a:latin typeface="Open Sans"/>
                <a:ea typeface="Open Sans"/>
                <a:cs typeface="Open Sans"/>
                <a:sym typeface="Open Sans"/>
              </a:rPr>
              <a:t>SL v1.0</a:t>
            </a:r>
            <a:endParaRPr lang="en-US" sz="1200" dirty="0"/>
          </a:p>
        </p:txBody>
      </p:sp>
      <p:sp>
        <p:nvSpPr>
          <p:cNvPr id="66" name="Google Shape;151;p20"/>
          <p:cNvSpPr txBox="1">
            <a:spLocks/>
          </p:cNvSpPr>
          <p:nvPr/>
        </p:nvSpPr>
        <p:spPr>
          <a:xfrm>
            <a:off x="4127989" y="4907303"/>
            <a:ext cx="834408" cy="30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000" b="1" dirty="0" smtClean="0">
                <a:latin typeface="Open Sans"/>
                <a:ea typeface="Open Sans"/>
                <a:cs typeface="Open Sans"/>
                <a:sym typeface="Open Sans"/>
              </a:rPr>
              <a:t>TL2 v1.0.1</a:t>
            </a:r>
            <a:endParaRPr lang="en-US" sz="10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5665603" y="1381772"/>
            <a:ext cx="0" cy="35327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5296391" y="4883827"/>
            <a:ext cx="709013" cy="488249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Google Shape;151;p20"/>
          <p:cNvSpPr txBox="1">
            <a:spLocks/>
          </p:cNvSpPr>
          <p:nvPr/>
        </p:nvSpPr>
        <p:spPr>
          <a:xfrm>
            <a:off x="5278895" y="4848568"/>
            <a:ext cx="834408" cy="36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000" b="1" dirty="0" smtClean="0">
                <a:latin typeface="Open Sans"/>
                <a:ea typeface="Open Sans"/>
                <a:cs typeface="Open Sans"/>
                <a:sym typeface="Open Sans"/>
              </a:rPr>
              <a:t>TL1 v1.0.1</a:t>
            </a:r>
            <a:endParaRPr lang="en-US" sz="1000" dirty="0"/>
          </a:p>
        </p:txBody>
      </p:sp>
      <p:sp>
        <p:nvSpPr>
          <p:cNvPr id="72" name="Google Shape;151;p20"/>
          <p:cNvSpPr txBox="1">
            <a:spLocks/>
          </p:cNvSpPr>
          <p:nvPr/>
        </p:nvSpPr>
        <p:spPr>
          <a:xfrm>
            <a:off x="5351927" y="4714136"/>
            <a:ext cx="834408" cy="36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000" b="1" dirty="0" smtClean="0">
                <a:latin typeface="Open Sans"/>
                <a:ea typeface="Open Sans"/>
                <a:cs typeface="Open Sans"/>
                <a:sym typeface="Open Sans"/>
              </a:rPr>
              <a:t>SL v1.0</a:t>
            </a:r>
            <a:endParaRPr lang="en-US" sz="1000" dirty="0"/>
          </a:p>
        </p:txBody>
      </p:sp>
      <p:sp>
        <p:nvSpPr>
          <p:cNvPr id="73" name="Google Shape;151;p20"/>
          <p:cNvSpPr txBox="1">
            <a:spLocks/>
          </p:cNvSpPr>
          <p:nvPr/>
        </p:nvSpPr>
        <p:spPr>
          <a:xfrm>
            <a:off x="5272180" y="4982870"/>
            <a:ext cx="834408" cy="36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000" b="1" dirty="0" smtClean="0">
                <a:latin typeface="Open Sans"/>
                <a:ea typeface="Open Sans"/>
                <a:cs typeface="Open Sans"/>
                <a:sym typeface="Open Sans"/>
              </a:rPr>
              <a:t>TL2 v1.0.2</a:t>
            </a:r>
            <a:endParaRPr lang="en-US" sz="10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8116093" y="1381772"/>
            <a:ext cx="0" cy="35327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7760137" y="4894555"/>
            <a:ext cx="709013" cy="41250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Google Shape;151;p20"/>
          <p:cNvSpPr txBox="1">
            <a:spLocks/>
          </p:cNvSpPr>
          <p:nvPr/>
        </p:nvSpPr>
        <p:spPr>
          <a:xfrm>
            <a:off x="7769945" y="4807072"/>
            <a:ext cx="709013" cy="395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b="1" dirty="0" smtClean="0">
                <a:latin typeface="Open Sans"/>
                <a:ea typeface="Open Sans"/>
                <a:cs typeface="Open Sans"/>
                <a:sym typeface="Open Sans"/>
              </a:rPr>
              <a:t>SL v2.0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 txBox="1">
            <a:spLocks noGrp="1"/>
          </p:cNvSpPr>
          <p:nvPr>
            <p:ph type="ctrTitle"/>
          </p:nvPr>
        </p:nvSpPr>
        <p:spPr>
          <a:xfrm>
            <a:off x="382950" y="204400"/>
            <a:ext cx="8607600" cy="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800"/>
              <a:t>CV Manager - Administration</a:t>
            </a:r>
            <a:endParaRPr sz="4800"/>
          </a:p>
        </p:txBody>
      </p:sp>
      <p:sp>
        <p:nvSpPr>
          <p:cNvPr id="200" name="Google Shape;200;p21"/>
          <p:cNvSpPr txBox="1"/>
          <p:nvPr/>
        </p:nvSpPr>
        <p:spPr>
          <a:xfrm>
            <a:off x="281513" y="1140200"/>
            <a:ext cx="3993750" cy="52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x-none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User management</a:t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x-none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Agency management</a:t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</a:pPr>
            <a:r>
              <a:rPr lang="x-none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Manage agency metadata</a:t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x-none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User roles in agency management (</a:t>
            </a:r>
            <a:r>
              <a:rPr lang="x-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Admin, Admin-SL, Admin-TL, Contributor-SL, Contributor-TL</a:t>
            </a:r>
            <a:r>
              <a:rPr lang="x-none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)</a:t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x-none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User roles in the system management (</a:t>
            </a:r>
            <a:r>
              <a:rPr lang="x-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System-Admin, Content-Admin, Technical-Admin</a:t>
            </a:r>
            <a:r>
              <a:rPr lang="x-none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)</a:t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x-none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Licenses management</a:t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x-none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Manage withdrawn vocabularies</a:t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01" name="Google Shape;2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0412" y="1012150"/>
            <a:ext cx="4640138" cy="381469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2" name="Google Shape;20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819" y="3354251"/>
            <a:ext cx="2560462" cy="3400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>
            <a:spLocks noGrp="1"/>
          </p:cNvSpPr>
          <p:nvPr>
            <p:ph type="ctrTitle"/>
          </p:nvPr>
        </p:nvSpPr>
        <p:spPr>
          <a:xfrm>
            <a:off x="373781" y="332656"/>
            <a:ext cx="8489928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CV Manager Components</a:t>
            </a:r>
            <a:br>
              <a:rPr lang="x-none"/>
            </a:br>
            <a:endParaRPr dirty="0"/>
          </a:p>
        </p:txBody>
      </p:sp>
      <p:sp>
        <p:nvSpPr>
          <p:cNvPr id="208" name="Google Shape;208;p22"/>
          <p:cNvSpPr txBox="1">
            <a:spLocks noGrp="1"/>
          </p:cNvSpPr>
          <p:nvPr>
            <p:ph type="subTitle" idx="1"/>
          </p:nvPr>
        </p:nvSpPr>
        <p:spPr>
          <a:xfrm>
            <a:off x="373781" y="1486456"/>
            <a:ext cx="8025750" cy="7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 dirty="0" err="1" smtClean="0"/>
              <a:t>Vocabulary</a:t>
            </a:r>
            <a:r>
              <a:rPr lang="de-DE" dirty="0" smtClean="0"/>
              <a:t> </a:t>
            </a:r>
            <a:r>
              <a:rPr lang="x-none" dirty="0" smtClean="0"/>
              <a:t>Manager </a:t>
            </a:r>
            <a:r>
              <a:rPr lang="x-none" dirty="0"/>
              <a:t>is a web-based application, developed with Java using Spring Boot and Vaadin 8 Framework</a:t>
            </a:r>
            <a:endParaRPr dirty="0"/>
          </a:p>
        </p:txBody>
      </p:sp>
      <p:sp>
        <p:nvSpPr>
          <p:cNvPr id="209" name="Google Shape;209;p22"/>
          <p:cNvSpPr txBox="1"/>
          <p:nvPr/>
        </p:nvSpPr>
        <p:spPr>
          <a:xfrm>
            <a:off x="373327" y="3231836"/>
            <a:ext cx="8158659" cy="26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dirty="0"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x-none" sz="20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DDI-FlatDB – a lightweight framework for heterogeneous DDI sources</a:t>
            </a:r>
            <a:endParaRPr sz="20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x-none" sz="20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Elasticsearch</a:t>
            </a:r>
            <a:endParaRPr sz="20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x-none" sz="20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Java EE Servlet container (Tomcat</a:t>
            </a:r>
            <a:r>
              <a:rPr lang="x-none" sz="2000" dirty="0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)</a:t>
            </a:r>
            <a:r>
              <a:rPr lang="de-DE" sz="2000" dirty="0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Spring </a:t>
            </a:r>
            <a:endParaRPr sz="20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x-none" sz="20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GESIS’ usermanagement library - managing users, agencies, roles</a:t>
            </a:r>
            <a:endParaRPr sz="20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x-none" sz="20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MySQL</a:t>
            </a:r>
            <a:endParaRPr sz="20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0" name="Google Shape;210;p22"/>
          <p:cNvSpPr txBox="1">
            <a:spLocks noGrp="1"/>
          </p:cNvSpPr>
          <p:nvPr>
            <p:ph type="subTitle" idx="1"/>
          </p:nvPr>
        </p:nvSpPr>
        <p:spPr>
          <a:xfrm>
            <a:off x="251520" y="2852936"/>
            <a:ext cx="8025750" cy="7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2200" dirty="0"/>
              <a:t>Dependencies:</a:t>
            </a:r>
            <a:endParaRPr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 txBox="1">
            <a:spLocks noGrp="1"/>
          </p:cNvSpPr>
          <p:nvPr>
            <p:ph type="ctrTitle"/>
          </p:nvPr>
        </p:nvSpPr>
        <p:spPr>
          <a:xfrm>
            <a:off x="251520" y="315850"/>
            <a:ext cx="8025750" cy="11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x-none" dirty="0"/>
              <a:t>Architecture</a:t>
            </a:r>
            <a:endParaRPr dirty="0"/>
          </a:p>
        </p:txBody>
      </p:sp>
      <p:pic>
        <p:nvPicPr>
          <p:cNvPr id="216" name="Google Shape;216;p23" descr="Creative Commons Licens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6458976"/>
            <a:ext cx="62865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3"/>
          <p:cNvSpPr/>
          <p:nvPr/>
        </p:nvSpPr>
        <p:spPr>
          <a:xfrm>
            <a:off x="2653367" y="1483551"/>
            <a:ext cx="2422374" cy="348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3"/>
          <p:cNvSpPr txBox="1"/>
          <p:nvPr/>
        </p:nvSpPr>
        <p:spPr>
          <a:xfrm>
            <a:off x="2960680" y="4629951"/>
            <a:ext cx="1585144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/>
              <a:t>Server-side</a:t>
            </a:r>
            <a:endParaRPr b="1"/>
          </a:p>
        </p:txBody>
      </p:sp>
      <p:sp>
        <p:nvSpPr>
          <p:cNvPr id="219" name="Google Shape;219;p23"/>
          <p:cNvSpPr/>
          <p:nvPr/>
        </p:nvSpPr>
        <p:spPr>
          <a:xfrm>
            <a:off x="2742786" y="1588676"/>
            <a:ext cx="2213066" cy="3111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3"/>
          <p:cNvSpPr txBox="1"/>
          <p:nvPr/>
        </p:nvSpPr>
        <p:spPr>
          <a:xfrm>
            <a:off x="2779573" y="1630726"/>
            <a:ext cx="2124294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b="1"/>
              <a:t>Vaadin Client-Side Engine</a:t>
            </a:r>
            <a:endParaRPr sz="11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b="1"/>
              <a:t>(Widget Set)</a:t>
            </a:r>
            <a:endParaRPr sz="1100" b="1"/>
          </a:p>
        </p:txBody>
      </p:sp>
      <p:sp>
        <p:nvSpPr>
          <p:cNvPr id="221" name="Google Shape;221;p23"/>
          <p:cNvSpPr txBox="1"/>
          <p:nvPr/>
        </p:nvSpPr>
        <p:spPr>
          <a:xfrm>
            <a:off x="2569311" y="4398701"/>
            <a:ext cx="2422374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b="1"/>
              <a:t>Spring-Boot Web Application</a:t>
            </a:r>
            <a:endParaRPr sz="1100" b="1"/>
          </a:p>
        </p:txBody>
      </p:sp>
      <p:sp>
        <p:nvSpPr>
          <p:cNvPr id="222" name="Google Shape;222;p23"/>
          <p:cNvSpPr/>
          <p:nvPr/>
        </p:nvSpPr>
        <p:spPr>
          <a:xfrm>
            <a:off x="2830545" y="1700776"/>
            <a:ext cx="1992900" cy="27468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3"/>
          <p:cNvSpPr txBox="1"/>
          <p:nvPr/>
        </p:nvSpPr>
        <p:spPr>
          <a:xfrm>
            <a:off x="2246179" y="4159297"/>
            <a:ext cx="1585144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 b="1"/>
              <a:t>Servlet</a:t>
            </a:r>
            <a:endParaRPr sz="1000" b="1"/>
          </a:p>
        </p:txBody>
      </p:sp>
      <p:sp>
        <p:nvSpPr>
          <p:cNvPr id="224" name="Google Shape;224;p23"/>
          <p:cNvSpPr/>
          <p:nvPr/>
        </p:nvSpPr>
        <p:spPr>
          <a:xfrm>
            <a:off x="2930548" y="1867201"/>
            <a:ext cx="1732826" cy="1093200"/>
          </a:xfrm>
          <a:prstGeom prst="rect">
            <a:avLst/>
          </a:prstGeom>
          <a:solidFill>
            <a:srgbClr val="82BCF4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3"/>
          <p:cNvSpPr txBox="1"/>
          <p:nvPr/>
        </p:nvSpPr>
        <p:spPr>
          <a:xfrm>
            <a:off x="3005230" y="1923276"/>
            <a:ext cx="147764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/>
              <a:t>Spring Framework</a:t>
            </a:r>
            <a:endParaRPr sz="1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26" name="Google Shape;226;p23"/>
          <p:cNvSpPr txBox="1"/>
          <p:nvPr/>
        </p:nvSpPr>
        <p:spPr>
          <a:xfrm>
            <a:off x="2960680" y="2240426"/>
            <a:ext cx="1679074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Vaadin Framework</a:t>
            </a:r>
            <a:endParaRPr dirty="0"/>
          </a:p>
        </p:txBody>
      </p:sp>
      <p:sp>
        <p:nvSpPr>
          <p:cNvPr id="227" name="Google Shape;227;p23"/>
          <p:cNvSpPr txBox="1"/>
          <p:nvPr/>
        </p:nvSpPr>
        <p:spPr>
          <a:xfrm>
            <a:off x="3036298" y="2467276"/>
            <a:ext cx="147764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/>
              <a:t>Vaadin Components</a:t>
            </a:r>
            <a:endParaRPr sz="1200" dirty="0"/>
          </a:p>
        </p:txBody>
      </p:sp>
      <p:sp>
        <p:nvSpPr>
          <p:cNvPr id="228" name="Google Shape;228;p23"/>
          <p:cNvSpPr/>
          <p:nvPr/>
        </p:nvSpPr>
        <p:spPr>
          <a:xfrm>
            <a:off x="2959330" y="3095251"/>
            <a:ext cx="1679074" cy="11520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3"/>
          <p:cNvSpPr txBox="1"/>
          <p:nvPr/>
        </p:nvSpPr>
        <p:spPr>
          <a:xfrm>
            <a:off x="2952823" y="3327801"/>
            <a:ext cx="1679074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/>
              <a:t>Business Logic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Java Code</a:t>
            </a:r>
            <a:endParaRPr/>
          </a:p>
        </p:txBody>
      </p:sp>
      <p:sp>
        <p:nvSpPr>
          <p:cNvPr id="230" name="Google Shape;230;p23"/>
          <p:cNvSpPr/>
          <p:nvPr/>
        </p:nvSpPr>
        <p:spPr>
          <a:xfrm>
            <a:off x="5623852" y="1417722"/>
            <a:ext cx="1312583" cy="1745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3"/>
          <p:cNvSpPr txBox="1"/>
          <p:nvPr/>
        </p:nvSpPr>
        <p:spPr>
          <a:xfrm>
            <a:off x="5052772" y="2267252"/>
            <a:ext cx="602268" cy="43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b="1" dirty="0" smtClean="0"/>
              <a:t>REST</a:t>
            </a:r>
            <a:endParaRPr sz="800" b="1" dirty="0"/>
          </a:p>
          <a:p>
            <a:pPr lvl="0" algn="ctr"/>
            <a:r>
              <a:rPr lang="x-none" sz="800" b="1" dirty="0" smtClean="0"/>
              <a:t>APIS</a:t>
            </a:r>
            <a:endParaRPr sz="800" b="1" dirty="0"/>
          </a:p>
        </p:txBody>
      </p:sp>
      <p:sp>
        <p:nvSpPr>
          <p:cNvPr id="232" name="Google Shape;232;p23"/>
          <p:cNvSpPr/>
          <p:nvPr/>
        </p:nvSpPr>
        <p:spPr>
          <a:xfrm>
            <a:off x="5167269" y="3372620"/>
            <a:ext cx="2213066" cy="1191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3"/>
          <p:cNvSpPr txBox="1"/>
          <p:nvPr/>
        </p:nvSpPr>
        <p:spPr>
          <a:xfrm>
            <a:off x="5604240" y="2836747"/>
            <a:ext cx="1357105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/>
              <a:t>DDI FlatDB</a:t>
            </a:r>
            <a:endParaRPr b="1"/>
          </a:p>
        </p:txBody>
      </p:sp>
      <p:sp>
        <p:nvSpPr>
          <p:cNvPr id="234" name="Google Shape;234;p23"/>
          <p:cNvSpPr/>
          <p:nvPr/>
        </p:nvSpPr>
        <p:spPr>
          <a:xfrm>
            <a:off x="7472481" y="1555825"/>
            <a:ext cx="1272133" cy="2803900"/>
          </a:xfrm>
          <a:prstGeom prst="can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3"/>
          <p:cNvSpPr txBox="1"/>
          <p:nvPr/>
        </p:nvSpPr>
        <p:spPr>
          <a:xfrm>
            <a:off x="7675092" y="3747449"/>
            <a:ext cx="896683" cy="53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/>
              <a:t>RDBMS</a:t>
            </a:r>
            <a:endParaRPr sz="1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/>
              <a:t>(</a:t>
            </a:r>
            <a:r>
              <a:rPr lang="x-none" sz="1200" b="1" smtClean="0"/>
              <a:t>MySQL</a:t>
            </a:r>
            <a:r>
              <a:rPr lang="x-none" sz="1200" b="1"/>
              <a:t>)</a:t>
            </a:r>
            <a:endParaRPr sz="1200" b="1" dirty="0"/>
          </a:p>
        </p:txBody>
      </p:sp>
      <p:sp>
        <p:nvSpPr>
          <p:cNvPr id="236" name="Google Shape;236;p23"/>
          <p:cNvSpPr/>
          <p:nvPr/>
        </p:nvSpPr>
        <p:spPr>
          <a:xfrm>
            <a:off x="6988898" y="2115942"/>
            <a:ext cx="383052" cy="1191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3"/>
          <p:cNvSpPr/>
          <p:nvPr/>
        </p:nvSpPr>
        <p:spPr>
          <a:xfrm>
            <a:off x="5688296" y="1599922"/>
            <a:ext cx="1152955" cy="1234800"/>
          </a:xfrm>
          <a:prstGeom prst="roundRect">
            <a:avLst>
              <a:gd name="adj" fmla="val 16667"/>
            </a:avLst>
          </a:prstGeom>
          <a:solidFill>
            <a:srgbClr val="FFAB40"/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3"/>
          <p:cNvSpPr/>
          <p:nvPr/>
        </p:nvSpPr>
        <p:spPr>
          <a:xfrm>
            <a:off x="5148353" y="4457747"/>
            <a:ext cx="383052" cy="1191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3"/>
          <p:cNvSpPr/>
          <p:nvPr/>
        </p:nvSpPr>
        <p:spPr>
          <a:xfrm>
            <a:off x="7652519" y="1946074"/>
            <a:ext cx="800038" cy="681339"/>
          </a:xfrm>
          <a:prstGeom prst="roundRect">
            <a:avLst>
              <a:gd name="adj" fmla="val 16667"/>
            </a:avLst>
          </a:prstGeom>
          <a:solidFill>
            <a:srgbClr val="FFAB40"/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3"/>
          <p:cNvSpPr txBox="1"/>
          <p:nvPr/>
        </p:nvSpPr>
        <p:spPr>
          <a:xfrm>
            <a:off x="5452636" y="1810172"/>
            <a:ext cx="1679074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/>
              <a:t>CV Details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XML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SKOS-RDF</a:t>
            </a:r>
            <a:endParaRPr/>
          </a:p>
        </p:txBody>
      </p:sp>
      <p:sp>
        <p:nvSpPr>
          <p:cNvPr id="241" name="Google Shape;241;p23"/>
          <p:cNvSpPr/>
          <p:nvPr/>
        </p:nvSpPr>
        <p:spPr>
          <a:xfrm>
            <a:off x="7532106" y="2672950"/>
            <a:ext cx="1088344" cy="956238"/>
          </a:xfrm>
          <a:prstGeom prst="roundRect">
            <a:avLst>
              <a:gd name="adj" fmla="val 16667"/>
            </a:avLst>
          </a:prstGeom>
          <a:solidFill>
            <a:srgbClr val="FFAB40"/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3"/>
          <p:cNvSpPr txBox="1"/>
          <p:nvPr/>
        </p:nvSpPr>
        <p:spPr>
          <a:xfrm>
            <a:off x="7675092" y="1949475"/>
            <a:ext cx="754701" cy="36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/>
              <a:t>XML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/>
              <a:t>Snippets</a:t>
            </a:r>
            <a:endParaRPr sz="1000"/>
          </a:p>
        </p:txBody>
      </p:sp>
      <p:sp>
        <p:nvSpPr>
          <p:cNvPr id="243" name="Google Shape;243;p23"/>
          <p:cNvSpPr txBox="1"/>
          <p:nvPr/>
        </p:nvSpPr>
        <p:spPr>
          <a:xfrm>
            <a:off x="7532107" y="2623675"/>
            <a:ext cx="1152955" cy="95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/>
              <a:t>User Details </a:t>
            </a: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/>
              <a:t>Agency Details</a:t>
            </a: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/>
              <a:t>CV-Workflow</a:t>
            </a: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/>
              <a:t>CV-Versioning</a:t>
            </a:r>
            <a:endParaRPr sz="1200" dirty="0"/>
          </a:p>
        </p:txBody>
      </p:sp>
      <p:sp>
        <p:nvSpPr>
          <p:cNvPr id="244" name="Google Shape;244;p23"/>
          <p:cNvSpPr/>
          <p:nvPr/>
        </p:nvSpPr>
        <p:spPr>
          <a:xfrm>
            <a:off x="5643211" y="3701547"/>
            <a:ext cx="1357105" cy="1575000"/>
          </a:xfrm>
          <a:prstGeom prst="can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5" name="Google Shape;245;p23"/>
          <p:cNvPicPr preferRelativeResize="0"/>
          <p:nvPr/>
        </p:nvPicPr>
        <p:blipFill rotWithShape="1">
          <a:blip r:embed="rId4">
            <a:alphaModFix/>
          </a:blip>
          <a:srcRect l="37562" t="13177" r="39938" b="40437"/>
          <a:stretch/>
        </p:blipFill>
        <p:spPr>
          <a:xfrm>
            <a:off x="5669921" y="4932400"/>
            <a:ext cx="237598" cy="2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3"/>
          <p:cNvSpPr txBox="1"/>
          <p:nvPr/>
        </p:nvSpPr>
        <p:spPr>
          <a:xfrm>
            <a:off x="5727267" y="4847147"/>
            <a:ext cx="1357105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/>
              <a:t>Elasticsearch</a:t>
            </a:r>
            <a:endParaRPr b="1"/>
          </a:p>
        </p:txBody>
      </p:sp>
      <p:sp>
        <p:nvSpPr>
          <p:cNvPr id="247" name="Google Shape;247;p23"/>
          <p:cNvSpPr txBox="1"/>
          <p:nvPr/>
        </p:nvSpPr>
        <p:spPr>
          <a:xfrm>
            <a:off x="5108846" y="4534950"/>
            <a:ext cx="486212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b="1" dirty="0"/>
              <a:t>REST</a:t>
            </a:r>
            <a:endParaRPr sz="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b="1" dirty="0"/>
              <a:t>APIS</a:t>
            </a:r>
            <a:endParaRPr sz="800" b="1" dirty="0"/>
          </a:p>
        </p:txBody>
      </p:sp>
      <p:sp>
        <p:nvSpPr>
          <p:cNvPr id="248" name="Google Shape;248;p23"/>
          <p:cNvSpPr/>
          <p:nvPr/>
        </p:nvSpPr>
        <p:spPr>
          <a:xfrm>
            <a:off x="5157404" y="2131535"/>
            <a:ext cx="383052" cy="1191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3"/>
          <p:cNvSpPr/>
          <p:nvPr/>
        </p:nvSpPr>
        <p:spPr>
          <a:xfrm>
            <a:off x="5703867" y="4139497"/>
            <a:ext cx="1189333" cy="735300"/>
          </a:xfrm>
          <a:prstGeom prst="roundRect">
            <a:avLst>
              <a:gd name="adj" fmla="val 16667"/>
            </a:avLst>
          </a:prstGeom>
          <a:solidFill>
            <a:srgbClr val="FFAB40"/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3"/>
          <p:cNvSpPr txBox="1"/>
          <p:nvPr/>
        </p:nvSpPr>
        <p:spPr>
          <a:xfrm>
            <a:off x="5509786" y="4159297"/>
            <a:ext cx="1679074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Analyzed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CV Details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Index</a:t>
            </a:r>
            <a:endParaRPr/>
          </a:p>
        </p:txBody>
      </p:sp>
      <p:sp>
        <p:nvSpPr>
          <p:cNvPr id="251" name="Google Shape;251;p23"/>
          <p:cNvSpPr/>
          <p:nvPr/>
        </p:nvSpPr>
        <p:spPr>
          <a:xfrm>
            <a:off x="480917" y="1470700"/>
            <a:ext cx="1616907" cy="34896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3"/>
          <p:cNvSpPr txBox="1"/>
          <p:nvPr/>
        </p:nvSpPr>
        <p:spPr>
          <a:xfrm>
            <a:off x="488924" y="4385850"/>
            <a:ext cx="158514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/>
              <a:t>Client-side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/>
              <a:t>(Web- Browser)</a:t>
            </a:r>
            <a:endParaRPr b="1"/>
          </a:p>
        </p:txBody>
      </p:sp>
      <p:sp>
        <p:nvSpPr>
          <p:cNvPr id="253" name="Google Shape;253;p23"/>
          <p:cNvSpPr/>
          <p:nvPr/>
        </p:nvSpPr>
        <p:spPr>
          <a:xfrm>
            <a:off x="533436" y="1722975"/>
            <a:ext cx="1477640" cy="1234800"/>
          </a:xfrm>
          <a:prstGeom prst="rect">
            <a:avLst/>
          </a:prstGeom>
          <a:solidFill>
            <a:srgbClr val="82BCF4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3"/>
          <p:cNvSpPr txBox="1"/>
          <p:nvPr/>
        </p:nvSpPr>
        <p:spPr>
          <a:xfrm>
            <a:off x="533436" y="1722975"/>
            <a:ext cx="147764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/>
              <a:t>Vaadin Client-Side Engine</a:t>
            </a:r>
            <a:endParaRPr sz="1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/>
              <a:t>(Widget Set)</a:t>
            </a:r>
            <a:endParaRPr sz="1100"/>
          </a:p>
        </p:txBody>
      </p:sp>
      <p:sp>
        <p:nvSpPr>
          <p:cNvPr id="255" name="Google Shape;255;p23"/>
          <p:cNvSpPr/>
          <p:nvPr/>
        </p:nvSpPr>
        <p:spPr>
          <a:xfrm>
            <a:off x="833023" y="2464763"/>
            <a:ext cx="754701" cy="3225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3"/>
          <p:cNvSpPr txBox="1"/>
          <p:nvPr/>
        </p:nvSpPr>
        <p:spPr>
          <a:xfrm>
            <a:off x="932249" y="2488763"/>
            <a:ext cx="51526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>
                <a:solidFill>
                  <a:srgbClr val="000000"/>
                </a:solidFill>
              </a:rPr>
              <a:t>GWT</a:t>
            </a:r>
            <a:endParaRPr/>
          </a:p>
        </p:txBody>
      </p:sp>
      <p:sp>
        <p:nvSpPr>
          <p:cNvPr id="257" name="Google Shape;257;p23"/>
          <p:cNvSpPr/>
          <p:nvPr/>
        </p:nvSpPr>
        <p:spPr>
          <a:xfrm>
            <a:off x="533474" y="3216450"/>
            <a:ext cx="1477640" cy="10932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3"/>
          <p:cNvSpPr txBox="1"/>
          <p:nvPr/>
        </p:nvSpPr>
        <p:spPr>
          <a:xfrm>
            <a:off x="583424" y="3329250"/>
            <a:ext cx="1357105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/>
              <a:t>Client-Side UI</a:t>
            </a:r>
            <a:endParaRPr sz="1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/>
              <a:t>(HTML 5, CSS, Java Script)</a:t>
            </a:r>
            <a:endParaRPr sz="1100"/>
          </a:p>
        </p:txBody>
      </p:sp>
      <p:sp>
        <p:nvSpPr>
          <p:cNvPr id="259" name="Google Shape;259;p23"/>
          <p:cNvSpPr/>
          <p:nvPr/>
        </p:nvSpPr>
        <p:spPr>
          <a:xfrm>
            <a:off x="2152823" y="2947097"/>
            <a:ext cx="383052" cy="1191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3"/>
          <p:cNvSpPr txBox="1"/>
          <p:nvPr/>
        </p:nvSpPr>
        <p:spPr>
          <a:xfrm>
            <a:off x="2132661" y="3051083"/>
            <a:ext cx="544101" cy="46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x-none" sz="800" b="1" dirty="0" smtClean="0"/>
              <a:t>HTTP</a:t>
            </a:r>
            <a:r>
              <a:rPr lang="en-US" sz="800" b="1" dirty="0" smtClean="0"/>
              <a:t>S</a:t>
            </a:r>
          </a:p>
          <a:p>
            <a:pPr lvl="0" algn="ctr"/>
            <a:r>
              <a:rPr lang="x-none" sz="800" b="1" dirty="0" smtClean="0"/>
              <a:t>(</a:t>
            </a:r>
            <a:r>
              <a:rPr lang="en-US" sz="800" b="1" dirty="0" smtClean="0"/>
              <a:t>AJAX</a:t>
            </a:r>
            <a:r>
              <a:rPr lang="x-none" sz="800" b="1" dirty="0" smtClean="0"/>
              <a:t>)</a:t>
            </a:r>
            <a:endParaRPr sz="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"/>
          <p:cNvSpPr txBox="1">
            <a:spLocks noGrp="1"/>
          </p:cNvSpPr>
          <p:nvPr>
            <p:ph type="ctrTitle"/>
          </p:nvPr>
        </p:nvSpPr>
        <p:spPr>
          <a:xfrm>
            <a:off x="251520" y="332656"/>
            <a:ext cx="8025750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800" dirty="0"/>
              <a:t>Why use DDI-FlatDB for Vocabularies</a:t>
            </a:r>
            <a:endParaRPr sz="4800" dirty="0"/>
          </a:p>
        </p:txBody>
      </p:sp>
      <p:sp>
        <p:nvSpPr>
          <p:cNvPr id="272" name="Google Shape;272;p25"/>
          <p:cNvSpPr txBox="1"/>
          <p:nvPr/>
        </p:nvSpPr>
        <p:spPr>
          <a:xfrm>
            <a:off x="632475" y="2203200"/>
            <a:ext cx="7978050" cy="367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400"/>
              <a:buChar char="●"/>
            </a:pPr>
            <a:r>
              <a:rPr lang="x-none" sz="2400" dirty="0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</a:t>
            </a:r>
            <a:r>
              <a:rPr lang="en-US" sz="2400" dirty="0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DI-</a:t>
            </a:r>
            <a:r>
              <a:rPr lang="en-US" sz="2400" dirty="0" err="1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FlatDB</a:t>
            </a:r>
            <a:r>
              <a:rPr lang="en-US" sz="2400" dirty="0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is </a:t>
            </a:r>
            <a:r>
              <a:rPr lang="en-US" sz="24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able to operationalize DDI XML </a:t>
            </a:r>
            <a:r>
              <a:rPr lang="en-US" sz="2400" dirty="0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despite different </a:t>
            </a:r>
            <a:r>
              <a:rPr lang="en-US" sz="24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versions, dialects and sematic usage</a:t>
            </a:r>
          </a:p>
          <a:p>
            <a:pPr marL="457200" lvl="0" indent="-38100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400"/>
              <a:buChar char="●"/>
            </a:pPr>
            <a:r>
              <a:rPr lang="en-US" sz="24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Keeps track of changes through revisions and versions</a:t>
            </a:r>
          </a:p>
          <a:p>
            <a:pPr marL="457200" lvl="0" indent="-38100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400"/>
              <a:buChar char="●"/>
            </a:pPr>
            <a:r>
              <a:rPr lang="en-US" sz="24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is able to operationalize SKOS XML</a:t>
            </a:r>
          </a:p>
          <a:p>
            <a:pPr marL="457200" lvl="0" indent="-38100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400"/>
              <a:buChar char="●"/>
            </a:pPr>
            <a:r>
              <a:rPr lang="en-US" sz="24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is future proof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"/>
          <p:cNvSpPr txBox="1">
            <a:spLocks noGrp="1"/>
          </p:cNvSpPr>
          <p:nvPr>
            <p:ph type="ctrTitle"/>
          </p:nvPr>
        </p:nvSpPr>
        <p:spPr>
          <a:xfrm>
            <a:off x="183037" y="116632"/>
            <a:ext cx="8025750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Summary</a:t>
            </a:r>
            <a:endParaRPr dirty="0"/>
          </a:p>
        </p:txBody>
      </p:sp>
      <p:sp>
        <p:nvSpPr>
          <p:cNvPr id="278" name="Google Shape;278;p26"/>
          <p:cNvSpPr txBox="1"/>
          <p:nvPr/>
        </p:nvSpPr>
        <p:spPr>
          <a:xfrm>
            <a:off x="515362" y="980728"/>
            <a:ext cx="8305110" cy="4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●"/>
            </a:pPr>
            <a:r>
              <a:rPr lang="x-none" sz="24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Presented CESSDA Vocabulary Manager</a:t>
            </a:r>
            <a:endParaRPr sz="24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○"/>
            </a:pPr>
            <a:r>
              <a:rPr lang="x-none" sz="24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Managing of multilingual, hierarchical vocabularies</a:t>
            </a:r>
            <a:endParaRPr sz="24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○"/>
            </a:pPr>
            <a:r>
              <a:rPr lang="x-none" sz="24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User-friendly, role based web application</a:t>
            </a:r>
            <a:endParaRPr sz="24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○"/>
            </a:pPr>
            <a:r>
              <a:rPr lang="x-none" sz="24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Versioned Publication of Vocabularies</a:t>
            </a:r>
            <a:endParaRPr sz="24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○"/>
            </a:pPr>
            <a:r>
              <a:rPr lang="x-none" sz="24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REST based API to incorporate into your documentation workflow</a:t>
            </a:r>
            <a:endParaRPr sz="24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○"/>
            </a:pPr>
            <a:r>
              <a:rPr lang="x-none" sz="24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Open!</a:t>
            </a:r>
            <a:endParaRPr sz="24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●"/>
            </a:pPr>
            <a:r>
              <a:rPr lang="x-none" sz="24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DDI FlatDB can be used for any kind of XML metadata schema</a:t>
            </a:r>
            <a:endParaRPr sz="24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●"/>
            </a:pPr>
            <a:r>
              <a:rPr lang="x-none" sz="24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Future</a:t>
            </a:r>
            <a:endParaRPr sz="24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○"/>
            </a:pPr>
            <a:r>
              <a:rPr lang="x-none" sz="24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Extend SKOS model and </a:t>
            </a:r>
            <a:r>
              <a:rPr lang="x-none" sz="2400" dirty="0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UI</a:t>
            </a:r>
            <a:r>
              <a:rPr lang="en-US" sz="2400" dirty="0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x-none" sz="2400" dirty="0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to </a:t>
            </a:r>
            <a:r>
              <a:rPr lang="x-none" sz="24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have a thesaurus and ontology manager</a:t>
            </a:r>
            <a:endParaRPr sz="24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>
            <a:spLocks noGrp="1"/>
          </p:cNvSpPr>
          <p:nvPr>
            <p:ph type="ctrTitle"/>
          </p:nvPr>
        </p:nvSpPr>
        <p:spPr>
          <a:xfrm>
            <a:off x="330544" y="665164"/>
            <a:ext cx="8025750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Thanks for listening</a:t>
            </a:r>
            <a:endParaRPr/>
          </a:p>
        </p:txBody>
      </p:sp>
      <p:sp>
        <p:nvSpPr>
          <p:cNvPr id="284" name="Google Shape;284;p27"/>
          <p:cNvSpPr txBox="1">
            <a:spLocks noGrp="1"/>
          </p:cNvSpPr>
          <p:nvPr>
            <p:ph type="subTitle" idx="1"/>
          </p:nvPr>
        </p:nvSpPr>
        <p:spPr>
          <a:xfrm>
            <a:off x="330544" y="2015286"/>
            <a:ext cx="8025750" cy="3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4800"/>
              <a:t>Any Questions?</a:t>
            </a:r>
            <a:r>
              <a:rPr lang="x-none"/>
              <a:t/>
            </a:r>
            <a:br>
              <a:rPr lang="x-none"/>
            </a:b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ctrTitle"/>
          </p:nvPr>
        </p:nvSpPr>
        <p:spPr>
          <a:xfrm>
            <a:off x="330544" y="492895"/>
            <a:ext cx="8025750" cy="11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x-none" dirty="0"/>
              <a:t>Outline</a:t>
            </a:r>
            <a:endParaRPr dirty="0"/>
          </a:p>
        </p:txBody>
      </p:sp>
      <p:sp>
        <p:nvSpPr>
          <p:cNvPr id="57" name="Google Shape;57;p9"/>
          <p:cNvSpPr txBox="1"/>
          <p:nvPr/>
        </p:nvSpPr>
        <p:spPr>
          <a:xfrm>
            <a:off x="330544" y="1191757"/>
            <a:ext cx="8129888" cy="482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400" dirty="0"/>
          </a:p>
          <a:p>
            <a:pPr marL="285750" marR="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»"/>
            </a:pPr>
            <a:r>
              <a:rPr lang="x-none" sz="24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is </a:t>
            </a:r>
            <a:r>
              <a:rPr lang="de-DE" sz="2400" dirty="0" err="1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de-DE" sz="2400" dirty="0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x-none" sz="2400" dirty="0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Controlled Vocabulary Manager</a:t>
            </a:r>
            <a:r>
              <a:rPr lang="de-DE" sz="24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?</a:t>
            </a:r>
            <a:endParaRPr sz="24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»"/>
            </a:pPr>
            <a:r>
              <a:rPr lang="x-none" sz="24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Features of CV Manager</a:t>
            </a:r>
            <a:endParaRPr sz="24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»"/>
            </a:pPr>
            <a:r>
              <a:rPr lang="x-none" sz="24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Architecture and Technical Infrastructure</a:t>
            </a:r>
            <a:endParaRPr sz="24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»"/>
            </a:pPr>
            <a:r>
              <a:rPr lang="x-none" sz="24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Why DDI-FlatDB?</a:t>
            </a:r>
            <a:endParaRPr sz="24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»"/>
            </a:pPr>
            <a:r>
              <a:rPr lang="x-none" sz="24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Summary</a:t>
            </a:r>
            <a:endParaRPr sz="24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8" name="Google Shape;58;p9" descr="Creative Commons Licens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6458976"/>
            <a:ext cx="62865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"/>
          <p:cNvSpPr txBox="1">
            <a:spLocks noGrp="1"/>
          </p:cNvSpPr>
          <p:nvPr>
            <p:ph type="ctrTitle"/>
          </p:nvPr>
        </p:nvSpPr>
        <p:spPr>
          <a:xfrm>
            <a:off x="330544" y="260648"/>
            <a:ext cx="8025750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CESSDA Technical Infrastructure</a:t>
            </a:r>
            <a:br>
              <a:rPr lang="x-none" dirty="0"/>
            </a:br>
            <a:endParaRPr dirty="0"/>
          </a:p>
        </p:txBody>
      </p:sp>
      <p:sp>
        <p:nvSpPr>
          <p:cNvPr id="266" name="Google Shape;266;p24"/>
          <p:cNvSpPr txBox="1"/>
          <p:nvPr/>
        </p:nvSpPr>
        <p:spPr>
          <a:xfrm>
            <a:off x="330544" y="1818975"/>
            <a:ext cx="6415650" cy="46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CESSDA Technical Infrastructure “requirements”</a:t>
            </a:r>
            <a:endParaRPr sz="1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»"/>
            </a:pPr>
            <a:r>
              <a:rPr lang="x-none" sz="1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Infrastructure as code (IaC)</a:t>
            </a:r>
            <a:endParaRPr sz="1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»"/>
            </a:pPr>
            <a:r>
              <a:rPr lang="x-none" sz="1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Docker containers</a:t>
            </a:r>
            <a:endParaRPr sz="1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»"/>
            </a:pPr>
            <a:r>
              <a:rPr lang="x-none" sz="1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Kubernetes @ Google cloud (docker orchestrator)</a:t>
            </a:r>
            <a:endParaRPr sz="1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»"/>
            </a:pPr>
            <a:r>
              <a:rPr lang="x-none" sz="1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Continuous Deployment pipeline (Jenkins)</a:t>
            </a:r>
            <a:endParaRPr sz="1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»"/>
            </a:pPr>
            <a:r>
              <a:rPr lang="x-none" sz="1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BitBucket Git</a:t>
            </a:r>
            <a:endParaRPr sz="1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Benefits:</a:t>
            </a:r>
            <a:endParaRPr sz="1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»"/>
            </a:pPr>
            <a:r>
              <a:rPr lang="x-none" sz="1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Scalable cluster (horizontal and vertical)</a:t>
            </a:r>
            <a:endParaRPr sz="1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»"/>
            </a:pPr>
            <a:r>
              <a:rPr lang="x-none" sz="1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Docker containers are managed by K8S cluster manager</a:t>
            </a:r>
            <a:endParaRPr sz="1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»"/>
            </a:pPr>
            <a:r>
              <a:rPr lang="x-none" sz="1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Portable applications (IaC)</a:t>
            </a:r>
            <a:endParaRPr sz="1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>
            <a:spLocks noGrp="1"/>
          </p:cNvSpPr>
          <p:nvPr>
            <p:ph type="ctrTitle"/>
          </p:nvPr>
        </p:nvSpPr>
        <p:spPr>
          <a:xfrm>
            <a:off x="330544" y="665164"/>
            <a:ext cx="8025750" cy="11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x-none"/>
              <a:t>Deployment Dockerized</a:t>
            </a:r>
            <a:br>
              <a:rPr lang="x-none"/>
            </a:br>
            <a:endParaRPr/>
          </a:p>
        </p:txBody>
      </p:sp>
      <p:pic>
        <p:nvPicPr>
          <p:cNvPr id="290" name="Google Shape;290;p28" descr="Creative Commons Licens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6458976"/>
            <a:ext cx="62865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8"/>
          <p:cNvSpPr/>
          <p:nvPr/>
        </p:nvSpPr>
        <p:spPr>
          <a:xfrm>
            <a:off x="1195031" y="2013450"/>
            <a:ext cx="1729575" cy="3036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8"/>
          <p:cNvSpPr txBox="1"/>
          <p:nvPr/>
        </p:nvSpPr>
        <p:spPr>
          <a:xfrm>
            <a:off x="1402931" y="4570250"/>
            <a:ext cx="1313775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/>
              <a:t>Maven Project</a:t>
            </a:r>
            <a:endParaRPr b="1" dirty="0"/>
          </a:p>
        </p:txBody>
      </p:sp>
      <p:sp>
        <p:nvSpPr>
          <p:cNvPr id="293" name="Google Shape;293;p28"/>
          <p:cNvSpPr/>
          <p:nvPr/>
        </p:nvSpPr>
        <p:spPr>
          <a:xfrm>
            <a:off x="1242694" y="2490575"/>
            <a:ext cx="1631700" cy="2180100"/>
          </a:xfrm>
          <a:prstGeom prst="rect">
            <a:avLst/>
          </a:prstGeom>
          <a:solidFill>
            <a:srgbClr val="82BCF4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8"/>
          <p:cNvSpPr/>
          <p:nvPr/>
        </p:nvSpPr>
        <p:spPr>
          <a:xfrm>
            <a:off x="1363706" y="2887750"/>
            <a:ext cx="1391625" cy="16641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8"/>
          <p:cNvSpPr txBox="1"/>
          <p:nvPr/>
        </p:nvSpPr>
        <p:spPr>
          <a:xfrm>
            <a:off x="1043608" y="1971850"/>
            <a:ext cx="201622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/>
              <a:t>Spring-Boot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/>
              <a:t>Web Application </a:t>
            </a:r>
            <a:endParaRPr b="1" dirty="0"/>
          </a:p>
        </p:txBody>
      </p:sp>
      <p:sp>
        <p:nvSpPr>
          <p:cNvPr id="296" name="Google Shape;296;p28"/>
          <p:cNvSpPr txBox="1"/>
          <p:nvPr/>
        </p:nvSpPr>
        <p:spPr>
          <a:xfrm>
            <a:off x="1611428" y="4265950"/>
            <a:ext cx="1083153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 b="1" dirty="0"/>
              <a:t>Dependencies</a:t>
            </a:r>
            <a:endParaRPr sz="1000" b="1" dirty="0"/>
          </a:p>
        </p:txBody>
      </p:sp>
      <p:sp>
        <p:nvSpPr>
          <p:cNvPr id="297" name="Google Shape;297;p28"/>
          <p:cNvSpPr txBox="1"/>
          <p:nvPr/>
        </p:nvSpPr>
        <p:spPr>
          <a:xfrm>
            <a:off x="1189106" y="2460450"/>
            <a:ext cx="1729575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/>
              <a:t>CV-Manager </a:t>
            </a:r>
            <a:endParaRPr sz="1600"/>
          </a:p>
        </p:txBody>
      </p:sp>
      <p:sp>
        <p:nvSpPr>
          <p:cNvPr id="298" name="Google Shape;298;p28"/>
          <p:cNvSpPr/>
          <p:nvPr/>
        </p:nvSpPr>
        <p:spPr>
          <a:xfrm>
            <a:off x="1402931" y="2972475"/>
            <a:ext cx="663075" cy="381300"/>
          </a:xfrm>
          <a:prstGeom prst="roundRect">
            <a:avLst>
              <a:gd name="adj" fmla="val 16667"/>
            </a:avLst>
          </a:prstGeom>
          <a:solidFill>
            <a:srgbClr val="FFAB40"/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8"/>
          <p:cNvSpPr txBox="1"/>
          <p:nvPr/>
        </p:nvSpPr>
        <p:spPr>
          <a:xfrm>
            <a:off x="1316466" y="2909075"/>
            <a:ext cx="879269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 b="1" dirty="0"/>
              <a:t>Vaadin Framework</a:t>
            </a:r>
            <a:endParaRPr sz="1000" b="1" dirty="0"/>
          </a:p>
        </p:txBody>
      </p:sp>
      <p:sp>
        <p:nvSpPr>
          <p:cNvPr id="300" name="Google Shape;300;p28"/>
          <p:cNvSpPr/>
          <p:nvPr/>
        </p:nvSpPr>
        <p:spPr>
          <a:xfrm>
            <a:off x="1611431" y="3452338"/>
            <a:ext cx="663075" cy="381300"/>
          </a:xfrm>
          <a:prstGeom prst="roundRect">
            <a:avLst>
              <a:gd name="adj" fmla="val 16667"/>
            </a:avLst>
          </a:prstGeom>
          <a:solidFill>
            <a:srgbClr val="FFAB40"/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8"/>
          <p:cNvSpPr txBox="1"/>
          <p:nvPr/>
        </p:nvSpPr>
        <p:spPr>
          <a:xfrm>
            <a:off x="1402931" y="3388938"/>
            <a:ext cx="1093422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 b="1" dirty="0"/>
              <a:t>GESIS</a:t>
            </a:r>
            <a:endParaRPr sz="1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 b="1" dirty="0"/>
              <a:t>DDI FlatDB</a:t>
            </a:r>
            <a:endParaRPr sz="1000" b="1" dirty="0"/>
          </a:p>
        </p:txBody>
      </p:sp>
      <p:sp>
        <p:nvSpPr>
          <p:cNvPr id="302" name="Google Shape;302;p28"/>
          <p:cNvSpPr/>
          <p:nvPr/>
        </p:nvSpPr>
        <p:spPr>
          <a:xfrm>
            <a:off x="1726856" y="3917850"/>
            <a:ext cx="967725" cy="381300"/>
          </a:xfrm>
          <a:prstGeom prst="roundRect">
            <a:avLst>
              <a:gd name="adj" fmla="val 16667"/>
            </a:avLst>
          </a:prstGeom>
          <a:solidFill>
            <a:srgbClr val="FFAB40"/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8"/>
          <p:cNvSpPr txBox="1"/>
          <p:nvPr/>
        </p:nvSpPr>
        <p:spPr>
          <a:xfrm>
            <a:off x="1402931" y="3859150"/>
            <a:ext cx="1515301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 b="1" dirty="0"/>
              <a:t>GESIS</a:t>
            </a:r>
            <a:endParaRPr sz="1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 b="1" dirty="0"/>
              <a:t>User-Management</a:t>
            </a:r>
            <a:endParaRPr sz="1000" b="1" dirty="0"/>
          </a:p>
        </p:txBody>
      </p:sp>
      <p:sp>
        <p:nvSpPr>
          <p:cNvPr id="304" name="Google Shape;304;p28"/>
          <p:cNvSpPr/>
          <p:nvPr/>
        </p:nvSpPr>
        <p:spPr>
          <a:xfrm>
            <a:off x="2968425" y="3291750"/>
            <a:ext cx="315225" cy="2943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lin ang="540001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8"/>
          <p:cNvSpPr/>
          <p:nvPr/>
        </p:nvSpPr>
        <p:spPr>
          <a:xfrm>
            <a:off x="3327488" y="2633025"/>
            <a:ext cx="803700" cy="16959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306" name="Google Shape;306;p28"/>
          <p:cNvSpPr txBox="1"/>
          <p:nvPr/>
        </p:nvSpPr>
        <p:spPr>
          <a:xfrm>
            <a:off x="3294966" y="2803650"/>
            <a:ext cx="884925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 dirty="0">
                <a:solidFill>
                  <a:srgbClr val="FFFFFF"/>
                </a:solidFill>
              </a:rPr>
              <a:t>Fabric8.io</a:t>
            </a:r>
            <a:endParaRPr sz="16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dirty="0">
                <a:solidFill>
                  <a:srgbClr val="FFFFFF"/>
                </a:solidFill>
              </a:rPr>
              <a:t>docker-maven-plugin</a:t>
            </a:r>
            <a:endParaRPr sz="12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50" b="1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$ mvn docker:build</a:t>
            </a:r>
            <a:endParaRPr sz="1050" b="1" dirty="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7" name="Google Shape;307;p28"/>
          <p:cNvSpPr/>
          <p:nvPr/>
        </p:nvSpPr>
        <p:spPr>
          <a:xfrm>
            <a:off x="4186069" y="3291750"/>
            <a:ext cx="315225" cy="2943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lin ang="540001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8"/>
          <p:cNvSpPr/>
          <p:nvPr/>
        </p:nvSpPr>
        <p:spPr>
          <a:xfrm>
            <a:off x="4546229" y="2972474"/>
            <a:ext cx="845550" cy="1326675"/>
          </a:xfrm>
          <a:prstGeom prst="ellipse">
            <a:avLst/>
          </a:prstGeom>
          <a:solidFill>
            <a:srgbClr val="8E7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8"/>
          <p:cNvSpPr txBox="1"/>
          <p:nvPr/>
        </p:nvSpPr>
        <p:spPr>
          <a:xfrm>
            <a:off x="4476919" y="3146850"/>
            <a:ext cx="962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solidFill>
                  <a:srgbClr val="FFFFFF"/>
                </a:solidFill>
              </a:rPr>
              <a:t>CV-Manager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solidFill>
                  <a:srgbClr val="FFFFFF"/>
                </a:solidFill>
              </a:rPr>
              <a:t>Docker Image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0" name="Google Shape;310;p28"/>
          <p:cNvSpPr/>
          <p:nvPr/>
        </p:nvSpPr>
        <p:spPr>
          <a:xfrm>
            <a:off x="5446706" y="3291750"/>
            <a:ext cx="513900" cy="2943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lin ang="540001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8"/>
          <p:cNvSpPr txBox="1"/>
          <p:nvPr/>
        </p:nvSpPr>
        <p:spPr>
          <a:xfrm>
            <a:off x="5316881" y="3539350"/>
            <a:ext cx="884925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 b="1" dirty="0">
                <a:latin typeface="Courier New"/>
                <a:ea typeface="Courier New"/>
                <a:cs typeface="Courier New"/>
                <a:sym typeface="Courier New"/>
              </a:rPr>
              <a:t>$ gcloud docker </a:t>
            </a:r>
            <a:endParaRPr sz="1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 b="1" dirty="0">
                <a:latin typeface="Courier New"/>
                <a:ea typeface="Courier New"/>
                <a:cs typeface="Courier New"/>
                <a:sym typeface="Courier New"/>
              </a:rPr>
              <a:t>  push</a:t>
            </a:r>
            <a:endParaRPr sz="1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2" name="Google Shape;312;p28"/>
          <p:cNvSpPr/>
          <p:nvPr/>
        </p:nvSpPr>
        <p:spPr>
          <a:xfrm>
            <a:off x="5989294" y="2516375"/>
            <a:ext cx="1486800" cy="1695900"/>
          </a:xfrm>
          <a:prstGeom prst="can">
            <a:avLst>
              <a:gd name="adj" fmla="val 18556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8"/>
          <p:cNvSpPr txBox="1"/>
          <p:nvPr/>
        </p:nvSpPr>
        <p:spPr>
          <a:xfrm>
            <a:off x="5989294" y="3669975"/>
            <a:ext cx="1601325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/>
              <a:t>Google Container </a:t>
            </a:r>
            <a:endParaRPr sz="1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/>
              <a:t>Registry (grc.io)</a:t>
            </a:r>
            <a:endParaRPr sz="1200" b="1"/>
          </a:p>
        </p:txBody>
      </p:sp>
      <p:sp>
        <p:nvSpPr>
          <p:cNvPr id="314" name="Google Shape;314;p28"/>
          <p:cNvSpPr/>
          <p:nvPr/>
        </p:nvSpPr>
        <p:spPr>
          <a:xfrm>
            <a:off x="3448425" y="3579025"/>
            <a:ext cx="578025" cy="434100"/>
          </a:xfrm>
          <a:prstGeom prst="snip1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8"/>
          <p:cNvSpPr txBox="1"/>
          <p:nvPr/>
        </p:nvSpPr>
        <p:spPr>
          <a:xfrm>
            <a:off x="3423704" y="3658825"/>
            <a:ext cx="633375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>
                <a:solidFill>
                  <a:srgbClr val="000000"/>
                </a:solidFill>
              </a:rPr>
              <a:t>Dockerfile</a:t>
            </a:r>
            <a:endParaRPr sz="1000"/>
          </a:p>
        </p:txBody>
      </p:sp>
      <p:sp>
        <p:nvSpPr>
          <p:cNvPr id="316" name="Google Shape;316;p28"/>
          <p:cNvSpPr/>
          <p:nvPr/>
        </p:nvSpPr>
        <p:spPr>
          <a:xfrm>
            <a:off x="6173118" y="2845800"/>
            <a:ext cx="1257638" cy="855000"/>
          </a:xfrm>
          <a:prstGeom prst="ellipse">
            <a:avLst/>
          </a:prstGeom>
          <a:solidFill>
            <a:srgbClr val="8E7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8"/>
          <p:cNvSpPr txBox="1"/>
          <p:nvPr/>
        </p:nvSpPr>
        <p:spPr>
          <a:xfrm>
            <a:off x="6140606" y="2961701"/>
            <a:ext cx="1364176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solidFill>
                  <a:srgbClr val="FFFFFF"/>
                </a:solidFill>
              </a:rPr>
              <a:t>CV-Manager</a:t>
            </a:r>
            <a:endParaRPr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solidFill>
                  <a:srgbClr val="FFFFFF"/>
                </a:solidFill>
              </a:rPr>
              <a:t>Docker Image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"/>
          <p:cNvSpPr txBox="1">
            <a:spLocks noGrp="1"/>
          </p:cNvSpPr>
          <p:nvPr>
            <p:ph type="ctrTitle"/>
          </p:nvPr>
        </p:nvSpPr>
        <p:spPr>
          <a:xfrm>
            <a:off x="266607" y="295150"/>
            <a:ext cx="8813475" cy="11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x-none" sz="4800" dirty="0"/>
              <a:t>Architecture - </a:t>
            </a:r>
            <a:r>
              <a:rPr lang="x-none" sz="3600" dirty="0"/>
              <a:t>Google Cloud (GC), Dockerized</a:t>
            </a:r>
            <a:br>
              <a:rPr lang="x-none" sz="3600" dirty="0"/>
            </a:br>
            <a:endParaRPr sz="3600" dirty="0"/>
          </a:p>
        </p:txBody>
      </p:sp>
      <p:pic>
        <p:nvPicPr>
          <p:cNvPr id="323" name="Google Shape;323;p29" descr="Creative Commons Licens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6458976"/>
            <a:ext cx="62865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9"/>
          <p:cNvSpPr/>
          <p:nvPr/>
        </p:nvSpPr>
        <p:spPr>
          <a:xfrm>
            <a:off x="1222669" y="1682450"/>
            <a:ext cx="1053216" cy="12597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9"/>
          <p:cNvSpPr/>
          <p:nvPr/>
        </p:nvSpPr>
        <p:spPr>
          <a:xfrm>
            <a:off x="1116751" y="3876825"/>
            <a:ext cx="1965205" cy="2128500"/>
          </a:xfrm>
          <a:prstGeom prst="can">
            <a:avLst>
              <a:gd name="adj" fmla="val 18556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9"/>
          <p:cNvSpPr/>
          <p:nvPr/>
        </p:nvSpPr>
        <p:spPr>
          <a:xfrm>
            <a:off x="3402956" y="1730150"/>
            <a:ext cx="4458150" cy="42753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9"/>
          <p:cNvSpPr txBox="1"/>
          <p:nvPr/>
        </p:nvSpPr>
        <p:spPr>
          <a:xfrm>
            <a:off x="1035910" y="1730150"/>
            <a:ext cx="1391625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Google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Cloud Shell</a:t>
            </a:r>
            <a:endParaRPr dirty="0"/>
          </a:p>
        </p:txBody>
      </p:sp>
      <p:pic>
        <p:nvPicPr>
          <p:cNvPr id="328" name="Google Shape;32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182" y="2206851"/>
            <a:ext cx="551476" cy="73530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9"/>
          <p:cNvSpPr txBox="1"/>
          <p:nvPr/>
        </p:nvSpPr>
        <p:spPr>
          <a:xfrm>
            <a:off x="4098038" y="5557600"/>
            <a:ext cx="297945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/>
              <a:t>Google Container Engine (GKE)</a:t>
            </a:r>
            <a:endParaRPr b="1"/>
          </a:p>
        </p:txBody>
      </p:sp>
      <p:sp>
        <p:nvSpPr>
          <p:cNvPr id="330" name="Google Shape;330;p29"/>
          <p:cNvSpPr/>
          <p:nvPr/>
        </p:nvSpPr>
        <p:spPr>
          <a:xfrm>
            <a:off x="3525075" y="1878850"/>
            <a:ext cx="4125375" cy="3012600"/>
          </a:xfrm>
          <a:prstGeom prst="roundRect">
            <a:avLst>
              <a:gd name="adj" fmla="val 16667"/>
            </a:avLst>
          </a:prstGeom>
          <a:solidFill>
            <a:srgbClr val="FFAB4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9"/>
          <p:cNvSpPr txBox="1"/>
          <p:nvPr/>
        </p:nvSpPr>
        <p:spPr>
          <a:xfrm>
            <a:off x="4032713" y="4548250"/>
            <a:ext cx="297945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/>
              <a:t>Kubernetes Cluster</a:t>
            </a:r>
            <a:endParaRPr b="1"/>
          </a:p>
        </p:txBody>
      </p:sp>
      <p:sp>
        <p:nvSpPr>
          <p:cNvPr id="332" name="Google Shape;332;p29"/>
          <p:cNvSpPr/>
          <p:nvPr/>
        </p:nvSpPr>
        <p:spPr>
          <a:xfrm>
            <a:off x="3713963" y="2101650"/>
            <a:ext cx="1823400" cy="11913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9"/>
          <p:cNvSpPr/>
          <p:nvPr/>
        </p:nvSpPr>
        <p:spPr>
          <a:xfrm>
            <a:off x="3844725" y="2285675"/>
            <a:ext cx="1554750" cy="6564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9"/>
          <p:cNvSpPr txBox="1"/>
          <p:nvPr/>
        </p:nvSpPr>
        <p:spPr>
          <a:xfrm>
            <a:off x="3780686" y="2402900"/>
            <a:ext cx="154079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 dirty="0"/>
              <a:t>CV Manager App</a:t>
            </a:r>
            <a:endParaRPr dirty="0"/>
          </a:p>
        </p:txBody>
      </p:sp>
      <p:sp>
        <p:nvSpPr>
          <p:cNvPr id="335" name="Google Shape;335;p29"/>
          <p:cNvSpPr txBox="1"/>
          <p:nvPr/>
        </p:nvSpPr>
        <p:spPr>
          <a:xfrm>
            <a:off x="3651976" y="2895200"/>
            <a:ext cx="1975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solidFill>
                  <a:srgbClr val="FFFFFF"/>
                </a:solidFill>
              </a:rPr>
              <a:t>Docker Container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36" name="Google Shape;336;p29"/>
          <p:cNvSpPr/>
          <p:nvPr/>
        </p:nvSpPr>
        <p:spPr>
          <a:xfrm>
            <a:off x="3713963" y="3433525"/>
            <a:ext cx="1823400" cy="11913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9"/>
          <p:cNvSpPr/>
          <p:nvPr/>
        </p:nvSpPr>
        <p:spPr>
          <a:xfrm>
            <a:off x="3844725" y="3617550"/>
            <a:ext cx="1554750" cy="6564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9"/>
          <p:cNvSpPr txBox="1"/>
          <p:nvPr/>
        </p:nvSpPr>
        <p:spPr>
          <a:xfrm>
            <a:off x="3929850" y="3734775"/>
            <a:ext cx="1391625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/>
              <a:t>Elasticsearch</a:t>
            </a:r>
            <a:endParaRPr/>
          </a:p>
        </p:txBody>
      </p:sp>
      <p:sp>
        <p:nvSpPr>
          <p:cNvPr id="339" name="Google Shape;339;p29"/>
          <p:cNvSpPr txBox="1"/>
          <p:nvPr/>
        </p:nvSpPr>
        <p:spPr>
          <a:xfrm>
            <a:off x="3503307" y="4227075"/>
            <a:ext cx="2261755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solidFill>
                  <a:srgbClr val="FFFFFF"/>
                </a:solidFill>
              </a:rPr>
              <a:t>Docker Container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40" name="Google Shape;340;p29"/>
          <p:cNvSpPr/>
          <p:nvPr/>
        </p:nvSpPr>
        <p:spPr>
          <a:xfrm>
            <a:off x="5634300" y="2101650"/>
            <a:ext cx="1823400" cy="11913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9"/>
          <p:cNvSpPr/>
          <p:nvPr/>
        </p:nvSpPr>
        <p:spPr>
          <a:xfrm>
            <a:off x="5765063" y="2285675"/>
            <a:ext cx="1554750" cy="6564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9"/>
          <p:cNvSpPr txBox="1"/>
          <p:nvPr/>
        </p:nvSpPr>
        <p:spPr>
          <a:xfrm>
            <a:off x="5850188" y="2402900"/>
            <a:ext cx="1391625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/>
              <a:t>DDI-FlatDB</a:t>
            </a:r>
            <a:endParaRPr/>
          </a:p>
        </p:txBody>
      </p:sp>
      <p:sp>
        <p:nvSpPr>
          <p:cNvPr id="343" name="Google Shape;343;p29"/>
          <p:cNvSpPr txBox="1"/>
          <p:nvPr/>
        </p:nvSpPr>
        <p:spPr>
          <a:xfrm>
            <a:off x="5599350" y="2895200"/>
            <a:ext cx="1858349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solidFill>
                  <a:srgbClr val="FFFFFF"/>
                </a:solidFill>
              </a:rPr>
              <a:t>Docker Container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5634300" y="3433525"/>
            <a:ext cx="1823400" cy="11913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9"/>
          <p:cNvSpPr/>
          <p:nvPr/>
        </p:nvSpPr>
        <p:spPr>
          <a:xfrm>
            <a:off x="5765063" y="3617550"/>
            <a:ext cx="1554750" cy="6564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"/>
          <p:cNvSpPr txBox="1"/>
          <p:nvPr/>
        </p:nvSpPr>
        <p:spPr>
          <a:xfrm>
            <a:off x="5850188" y="3734775"/>
            <a:ext cx="1391625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/>
              <a:t>MySQL</a:t>
            </a:r>
            <a:endParaRPr/>
          </a:p>
        </p:txBody>
      </p:sp>
      <p:sp>
        <p:nvSpPr>
          <p:cNvPr id="347" name="Google Shape;347;p29"/>
          <p:cNvSpPr txBox="1"/>
          <p:nvPr/>
        </p:nvSpPr>
        <p:spPr>
          <a:xfrm>
            <a:off x="5520713" y="4227075"/>
            <a:ext cx="1999088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solidFill>
                  <a:srgbClr val="FFFFFF"/>
                </a:solidFill>
              </a:rPr>
              <a:t>Docker Container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48" name="Google Shape;348;p29"/>
          <p:cNvSpPr/>
          <p:nvPr/>
        </p:nvSpPr>
        <p:spPr>
          <a:xfrm>
            <a:off x="1222669" y="4314025"/>
            <a:ext cx="1257281" cy="477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9"/>
          <p:cNvSpPr txBox="1"/>
          <p:nvPr/>
        </p:nvSpPr>
        <p:spPr>
          <a:xfrm>
            <a:off x="970630" y="4259200"/>
            <a:ext cx="171172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CV-Manager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Docker Image</a:t>
            </a:r>
            <a:endParaRPr dirty="0"/>
          </a:p>
        </p:txBody>
      </p:sp>
      <p:sp>
        <p:nvSpPr>
          <p:cNvPr id="350" name="Google Shape;350;p29"/>
          <p:cNvSpPr/>
          <p:nvPr/>
        </p:nvSpPr>
        <p:spPr>
          <a:xfrm>
            <a:off x="1845919" y="4846450"/>
            <a:ext cx="1111500" cy="477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9"/>
          <p:cNvSpPr txBox="1"/>
          <p:nvPr/>
        </p:nvSpPr>
        <p:spPr>
          <a:xfrm>
            <a:off x="1773920" y="4791625"/>
            <a:ext cx="1376998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DDI-FlatDB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Docker Image</a:t>
            </a:r>
            <a:endParaRPr dirty="0"/>
          </a:p>
        </p:txBody>
      </p:sp>
      <p:sp>
        <p:nvSpPr>
          <p:cNvPr id="352" name="Google Shape;352;p29"/>
          <p:cNvSpPr txBox="1"/>
          <p:nvPr/>
        </p:nvSpPr>
        <p:spPr>
          <a:xfrm>
            <a:off x="970630" y="5455075"/>
            <a:ext cx="2180289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/>
              <a:t>Google Container </a:t>
            </a:r>
            <a:r>
              <a:rPr lang="x-none" b="1" dirty="0" smtClean="0"/>
              <a:t>Registry </a:t>
            </a:r>
            <a:r>
              <a:rPr lang="x-none" b="1" dirty="0"/>
              <a:t>(grc.io)</a:t>
            </a:r>
            <a:endParaRPr b="1" dirty="0"/>
          </a:p>
        </p:txBody>
      </p:sp>
      <p:cxnSp>
        <p:nvCxnSpPr>
          <p:cNvPr id="353" name="Google Shape;353;p29"/>
          <p:cNvCxnSpPr>
            <a:stCxn id="349" idx="3"/>
          </p:cNvCxnSpPr>
          <p:nvPr/>
        </p:nvCxnSpPr>
        <p:spPr>
          <a:xfrm flipV="1">
            <a:off x="2682355" y="3322000"/>
            <a:ext cx="1060651" cy="1176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lgDash"/>
            <a:round/>
            <a:headEnd type="none" w="med" len="med"/>
            <a:tailEnd type="triangle" w="med" len="med"/>
          </a:ln>
        </p:spPr>
      </p:cxnSp>
      <p:cxnSp>
        <p:nvCxnSpPr>
          <p:cNvPr id="354" name="Google Shape;354;p29"/>
          <p:cNvCxnSpPr/>
          <p:nvPr/>
        </p:nvCxnSpPr>
        <p:spPr>
          <a:xfrm>
            <a:off x="2079375" y="2372850"/>
            <a:ext cx="1518300" cy="368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5" name="Google Shape;355;p29"/>
          <p:cNvCxnSpPr>
            <a:endCxn id="326" idx="1"/>
          </p:cNvCxnSpPr>
          <p:nvPr/>
        </p:nvCxnSpPr>
        <p:spPr>
          <a:xfrm>
            <a:off x="2049806" y="2923100"/>
            <a:ext cx="1353150" cy="944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6" name="Google Shape;356;p29"/>
          <p:cNvCxnSpPr>
            <a:stCxn id="328" idx="2"/>
          </p:cNvCxnSpPr>
          <p:nvPr/>
        </p:nvCxnSpPr>
        <p:spPr>
          <a:xfrm>
            <a:off x="1773920" y="2942151"/>
            <a:ext cx="22050" cy="11259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7" name="Google Shape;357;p29"/>
          <p:cNvSpPr txBox="1"/>
          <p:nvPr/>
        </p:nvSpPr>
        <p:spPr>
          <a:xfrm>
            <a:off x="1234031" y="3261275"/>
            <a:ext cx="144832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>
                <a:latin typeface="Courier New"/>
                <a:ea typeface="Courier New"/>
                <a:cs typeface="Courier New"/>
                <a:sym typeface="Courier New"/>
              </a:rPr>
              <a:t>$ docker build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>
                <a:latin typeface="Courier New"/>
                <a:ea typeface="Courier New"/>
                <a:cs typeface="Courier New"/>
                <a:sym typeface="Courier New"/>
              </a:rPr>
              <a:t>$ gcloud docker push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8" name="Google Shape;358;p29"/>
          <p:cNvSpPr txBox="1"/>
          <p:nvPr/>
        </p:nvSpPr>
        <p:spPr>
          <a:xfrm>
            <a:off x="2275885" y="2398375"/>
            <a:ext cx="144832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>
                <a:latin typeface="Courier New"/>
                <a:ea typeface="Courier New"/>
                <a:cs typeface="Courier New"/>
                <a:sym typeface="Courier New"/>
              </a:rPr>
              <a:t>$ kubectl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>
                <a:latin typeface="Courier New"/>
                <a:ea typeface="Courier New"/>
                <a:cs typeface="Courier New"/>
                <a:sym typeface="Courier New"/>
              </a:rPr>
              <a:t>$ gcloud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9" name="Google Shape;359;p29"/>
          <p:cNvSpPr/>
          <p:nvPr/>
        </p:nvSpPr>
        <p:spPr>
          <a:xfrm>
            <a:off x="5399475" y="4953625"/>
            <a:ext cx="2355713" cy="54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9"/>
          <p:cNvSpPr txBox="1"/>
          <p:nvPr/>
        </p:nvSpPr>
        <p:spPr>
          <a:xfrm>
            <a:off x="5391395" y="5011300"/>
            <a:ext cx="2564981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solidFill>
                  <a:schemeClr val="dk1"/>
                </a:solidFill>
              </a:rPr>
              <a:t>Persistent v</a:t>
            </a:r>
            <a:r>
              <a:rPr lang="x-none" dirty="0"/>
              <a:t>olume for MySQL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0"/>
          <p:cNvSpPr txBox="1">
            <a:spLocks noGrp="1"/>
          </p:cNvSpPr>
          <p:nvPr>
            <p:ph type="ctrTitle"/>
          </p:nvPr>
        </p:nvSpPr>
        <p:spPr>
          <a:xfrm>
            <a:off x="330544" y="665164"/>
            <a:ext cx="8025750" cy="11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x-none"/>
              <a:t>Deployment</a:t>
            </a:r>
            <a:br>
              <a:rPr lang="x-none"/>
            </a:br>
            <a:endParaRPr/>
          </a:p>
        </p:txBody>
      </p:sp>
      <p:pic>
        <p:nvPicPr>
          <p:cNvPr id="366" name="Google Shape;366;p30" descr="Creative Commons Licens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6458976"/>
            <a:ext cx="62865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0"/>
          <p:cNvSpPr/>
          <p:nvPr/>
        </p:nvSpPr>
        <p:spPr>
          <a:xfrm>
            <a:off x="441560" y="1802692"/>
            <a:ext cx="8522927" cy="3283125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0"/>
          <p:cNvSpPr txBox="1"/>
          <p:nvPr/>
        </p:nvSpPr>
        <p:spPr>
          <a:xfrm>
            <a:off x="3566319" y="4668880"/>
            <a:ext cx="1896224" cy="33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/>
              <a:t>Jenkins-Pipeline</a:t>
            </a:r>
            <a:endParaRPr b="1" dirty="0"/>
          </a:p>
        </p:txBody>
      </p:sp>
      <p:grpSp>
        <p:nvGrpSpPr>
          <p:cNvPr id="369" name="Google Shape;369;p30"/>
          <p:cNvGrpSpPr/>
          <p:nvPr/>
        </p:nvGrpSpPr>
        <p:grpSpPr>
          <a:xfrm>
            <a:off x="656749" y="2094257"/>
            <a:ext cx="1922101" cy="3059792"/>
            <a:chOff x="0" y="1189989"/>
            <a:chExt cx="2214600" cy="3217636"/>
          </a:xfrm>
        </p:grpSpPr>
        <p:sp>
          <p:nvSpPr>
            <p:cNvPr id="370" name="Google Shape;370;p30"/>
            <p:cNvSpPr/>
            <p:nvPr/>
          </p:nvSpPr>
          <p:spPr>
            <a:xfrm>
              <a:off x="0" y="1189989"/>
              <a:ext cx="2214600" cy="669000"/>
            </a:xfrm>
            <a:prstGeom prst="homePlate">
              <a:avLst>
                <a:gd name="adj" fmla="val 5000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Checkout SCM</a:t>
              </a:r>
              <a:endParaRPr sz="1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Prepare Deployment</a:t>
              </a:r>
              <a:endParaRPr sz="1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1" name="Google Shape;371;p30"/>
            <p:cNvSpPr txBox="1"/>
            <p:nvPr/>
          </p:nvSpPr>
          <p:spPr>
            <a:xfrm>
              <a:off x="2950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>
                  <a:latin typeface="Open Sans Light"/>
                  <a:ea typeface="Open Sans Light"/>
                  <a:cs typeface="Open Sans Light"/>
                  <a:sym typeface="Open Sans Light"/>
                </a:rPr>
                <a:t>Get Jenkins Source Control Management (SCM). </a:t>
              </a:r>
              <a:endParaRPr sz="1200"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>
                  <a:latin typeface="Open Sans Light"/>
                  <a:ea typeface="Open Sans Light"/>
                  <a:cs typeface="Open Sans Light"/>
                  <a:sym typeface="Open Sans Light"/>
                </a:rPr>
                <a:t>Prepare the deployment environment, credential for GC Kubernetes</a:t>
              </a:r>
              <a:endParaRPr sz="1200"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372" name="Google Shape;372;p30"/>
          <p:cNvGrpSpPr/>
          <p:nvPr/>
        </p:nvGrpSpPr>
        <p:grpSpPr>
          <a:xfrm>
            <a:off x="2256551" y="2094051"/>
            <a:ext cx="1977987" cy="3059997"/>
            <a:chOff x="1838325" y="1189775"/>
            <a:chExt cx="2064000" cy="3217850"/>
          </a:xfrm>
        </p:grpSpPr>
        <p:sp>
          <p:nvSpPr>
            <p:cNvPr id="373" name="Google Shape;373;p30"/>
            <p:cNvSpPr/>
            <p:nvPr/>
          </p:nvSpPr>
          <p:spPr>
            <a:xfrm>
              <a:off x="1838325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Build Project</a:t>
              </a:r>
              <a:endParaRPr sz="1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Sonar Scan</a:t>
              </a:r>
              <a:endParaRPr sz="1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4" name="Google Shape;374;p30"/>
            <p:cNvSpPr txBox="1"/>
            <p:nvPr/>
          </p:nvSpPr>
          <p:spPr>
            <a:xfrm>
              <a:off x="20172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dirty="0">
                  <a:latin typeface="Open Sans Light"/>
                  <a:ea typeface="Open Sans Light"/>
                  <a:cs typeface="Open Sans Light"/>
                  <a:sym typeface="Open Sans Light"/>
                </a:rPr>
                <a:t>Clean and compile the project.</a:t>
              </a:r>
              <a:endParaRPr sz="1200" dirty="0"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dirty="0">
                  <a:latin typeface="Open Sans Light"/>
                  <a:ea typeface="Open Sans Light"/>
                  <a:cs typeface="Open Sans Light"/>
                  <a:sym typeface="Open Sans Light"/>
                </a:rPr>
                <a:t>Apply SonarQube Scanner to the code</a:t>
              </a:r>
              <a:endParaRPr sz="1200" dirty="0"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375" name="Google Shape;375;p30"/>
          <p:cNvGrpSpPr/>
          <p:nvPr/>
        </p:nvGrpSpPr>
        <p:grpSpPr>
          <a:xfrm>
            <a:off x="3588096" y="2094051"/>
            <a:ext cx="1920007" cy="3110462"/>
            <a:chOff x="4183976" y="1334667"/>
            <a:chExt cx="2629962" cy="3270919"/>
          </a:xfrm>
        </p:grpSpPr>
        <p:sp>
          <p:nvSpPr>
            <p:cNvPr id="376" name="Google Shape;376;p30"/>
            <p:cNvSpPr/>
            <p:nvPr/>
          </p:nvSpPr>
          <p:spPr>
            <a:xfrm>
              <a:off x="4183976" y="1334667"/>
              <a:ext cx="2629962" cy="669000"/>
            </a:xfrm>
            <a:prstGeom prst="chevron">
              <a:avLst>
                <a:gd name="adj" fmla="val 50000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Sonar-Qube</a:t>
              </a:r>
              <a:endParaRPr sz="1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Get Gate Status</a:t>
              </a:r>
              <a:endParaRPr sz="1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7" name="Google Shape;377;p30"/>
            <p:cNvSpPr txBox="1"/>
            <p:nvPr/>
          </p:nvSpPr>
          <p:spPr>
            <a:xfrm>
              <a:off x="4595469" y="2255086"/>
              <a:ext cx="212623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dirty="0">
                  <a:latin typeface="Open Sans Light"/>
                  <a:ea typeface="Open Sans Light"/>
                  <a:cs typeface="Open Sans Light"/>
                  <a:sym typeface="Open Sans Light"/>
                </a:rPr>
                <a:t>Get the information of the application/code health and quality from the SonarCube</a:t>
              </a:r>
              <a:endParaRPr sz="1200" dirty="0"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dirty="0">
                  <a:latin typeface="Open Sans Light"/>
                  <a:ea typeface="Open Sans Light"/>
                  <a:cs typeface="Open Sans Light"/>
                  <a:sym typeface="Open Sans Light"/>
                </a:rPr>
                <a:t>Gate status</a:t>
              </a:r>
              <a:endParaRPr sz="1200" dirty="0"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378" name="Google Shape;378;p30"/>
          <p:cNvGrpSpPr/>
          <p:nvPr/>
        </p:nvGrpSpPr>
        <p:grpSpPr>
          <a:xfrm>
            <a:off x="6748552" y="2094051"/>
            <a:ext cx="2084594" cy="2991766"/>
            <a:chOff x="8216725" y="1189774"/>
            <a:chExt cx="2066588" cy="3146100"/>
          </a:xfrm>
        </p:grpSpPr>
        <p:sp>
          <p:nvSpPr>
            <p:cNvPr id="379" name="Google Shape;379;p30"/>
            <p:cNvSpPr/>
            <p:nvPr/>
          </p:nvSpPr>
          <p:spPr>
            <a:xfrm>
              <a:off x="8219313" y="1189774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Check Requirement &amp; Deployment</a:t>
              </a:r>
              <a:endParaRPr sz="1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0" name="Google Shape;380;p30"/>
            <p:cNvSpPr txBox="1"/>
            <p:nvPr/>
          </p:nvSpPr>
          <p:spPr>
            <a:xfrm>
              <a:off x="8216725" y="1985374"/>
              <a:ext cx="17541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dirty="0">
                  <a:latin typeface="Open Sans Light"/>
                  <a:ea typeface="Open Sans Light"/>
                  <a:cs typeface="Open Sans Light"/>
                  <a:sym typeface="Open Sans Light"/>
                </a:rPr>
                <a:t>Load GC environment,</a:t>
              </a:r>
              <a:endParaRPr sz="1200" dirty="0"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dirty="0">
                  <a:latin typeface="Open Sans Light"/>
                  <a:ea typeface="Open Sans Light"/>
                  <a:cs typeface="Open Sans Light"/>
                  <a:sym typeface="Open Sans Light"/>
                </a:rPr>
                <a:t>Prepare the GC Container Cluster,</a:t>
              </a:r>
              <a:endParaRPr sz="1200" dirty="0"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dirty="0">
                  <a:latin typeface="Open Sans Light"/>
                  <a:ea typeface="Open Sans Light"/>
                  <a:cs typeface="Open Sans Light"/>
                  <a:sym typeface="Open Sans Light"/>
                </a:rPr>
                <a:t>Perform Kubernetes deployment.</a:t>
              </a:r>
              <a:endParaRPr sz="1200" dirty="0"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381" name="Google Shape;381;p30"/>
          <p:cNvGrpSpPr/>
          <p:nvPr/>
        </p:nvGrpSpPr>
        <p:grpSpPr>
          <a:xfrm>
            <a:off x="5148064" y="2094051"/>
            <a:ext cx="1967961" cy="3059997"/>
            <a:chOff x="5458868" y="1189775"/>
            <a:chExt cx="1800481" cy="3217850"/>
          </a:xfrm>
        </p:grpSpPr>
        <p:sp>
          <p:nvSpPr>
            <p:cNvPr id="382" name="Google Shape;382;p30"/>
            <p:cNvSpPr/>
            <p:nvPr/>
          </p:nvSpPr>
          <p:spPr>
            <a:xfrm>
              <a:off x="5458868" y="1189775"/>
              <a:ext cx="1800481" cy="669000"/>
            </a:xfrm>
            <a:prstGeom prst="chevron">
              <a:avLst>
                <a:gd name="adj" fmla="val 50000"/>
              </a:avLst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Push Docker Image (GC)</a:t>
              </a:r>
              <a:endParaRPr sz="1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3" name="Google Shape;383;p30"/>
            <p:cNvSpPr txBox="1"/>
            <p:nvPr/>
          </p:nvSpPr>
          <p:spPr>
            <a:xfrm>
              <a:off x="5685670" y="2057125"/>
              <a:ext cx="1292194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dirty="0">
                  <a:latin typeface="Open Sans Light"/>
                  <a:ea typeface="Open Sans Light"/>
                  <a:cs typeface="Open Sans Light"/>
                  <a:sym typeface="Open Sans Light"/>
                </a:rPr>
                <a:t>Push docker image to Google Container Registry (gcr.io)</a:t>
              </a:r>
              <a:endParaRPr sz="1200" dirty="0"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1"/>
          <p:cNvSpPr txBox="1">
            <a:spLocks noGrp="1"/>
          </p:cNvSpPr>
          <p:nvPr>
            <p:ph type="ctrTitle"/>
          </p:nvPr>
        </p:nvSpPr>
        <p:spPr>
          <a:xfrm>
            <a:off x="248999" y="320108"/>
            <a:ext cx="8025750" cy="11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x-none" dirty="0"/>
              <a:t>Continuous Integration</a:t>
            </a:r>
            <a:br>
              <a:rPr lang="x-none" dirty="0"/>
            </a:br>
            <a:endParaRPr dirty="0"/>
          </a:p>
        </p:txBody>
      </p:sp>
      <p:pic>
        <p:nvPicPr>
          <p:cNvPr id="389" name="Google Shape;389;p31" descr="Creative Commons Licens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6458976"/>
            <a:ext cx="6286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1"/>
          <p:cNvPicPr preferRelativeResize="0"/>
          <p:nvPr/>
        </p:nvPicPr>
        <p:blipFill rotWithShape="1">
          <a:blip r:embed="rId4">
            <a:alphaModFix/>
          </a:blip>
          <a:srcRect l="11654" t="6131" r="11012" b="25205"/>
          <a:stretch/>
        </p:blipFill>
        <p:spPr>
          <a:xfrm>
            <a:off x="467544" y="1591200"/>
            <a:ext cx="2531031" cy="212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1"/>
          <p:cNvPicPr preferRelativeResize="0"/>
          <p:nvPr/>
        </p:nvPicPr>
        <p:blipFill rotWithShape="1">
          <a:blip r:embed="rId4">
            <a:alphaModFix/>
          </a:blip>
          <a:srcRect t="75213"/>
          <a:stretch/>
        </p:blipFill>
        <p:spPr>
          <a:xfrm>
            <a:off x="895622" y="3345085"/>
            <a:ext cx="1644994" cy="5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1"/>
          <p:cNvPicPr preferRelativeResize="0"/>
          <p:nvPr/>
        </p:nvPicPr>
        <p:blipFill rotWithShape="1">
          <a:blip r:embed="rId5">
            <a:alphaModFix/>
          </a:blip>
          <a:srcRect l="33486" t="6367" r="32002"/>
          <a:stretch/>
        </p:blipFill>
        <p:spPr>
          <a:xfrm>
            <a:off x="6926451" y="1261270"/>
            <a:ext cx="867563" cy="7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31"/>
          <p:cNvSpPr/>
          <p:nvPr/>
        </p:nvSpPr>
        <p:spPr>
          <a:xfrm>
            <a:off x="685800" y="1782779"/>
            <a:ext cx="2043277" cy="137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1"/>
          <p:cNvSpPr/>
          <p:nvPr/>
        </p:nvSpPr>
        <p:spPr>
          <a:xfrm>
            <a:off x="827584" y="2165750"/>
            <a:ext cx="1780278" cy="8988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1"/>
          <p:cNvSpPr txBox="1"/>
          <p:nvPr/>
        </p:nvSpPr>
        <p:spPr>
          <a:xfrm>
            <a:off x="1048525" y="2776097"/>
            <a:ext cx="1132067" cy="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 b="1"/>
              <a:t>Dependencies</a:t>
            </a:r>
            <a:endParaRPr sz="1000" b="1"/>
          </a:p>
        </p:txBody>
      </p:sp>
      <p:sp>
        <p:nvSpPr>
          <p:cNvPr id="396" name="Google Shape;396;p31"/>
          <p:cNvSpPr txBox="1"/>
          <p:nvPr/>
        </p:nvSpPr>
        <p:spPr>
          <a:xfrm>
            <a:off x="659852" y="1782596"/>
            <a:ext cx="1895394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 dirty="0"/>
              <a:t>CV-Manager Code </a:t>
            </a:r>
            <a:endParaRPr sz="1600" dirty="0"/>
          </a:p>
        </p:txBody>
      </p:sp>
      <p:sp>
        <p:nvSpPr>
          <p:cNvPr id="397" name="Google Shape;397;p31"/>
          <p:cNvSpPr/>
          <p:nvPr/>
        </p:nvSpPr>
        <p:spPr>
          <a:xfrm>
            <a:off x="1033425" y="2318974"/>
            <a:ext cx="1288575" cy="227700"/>
          </a:xfrm>
          <a:prstGeom prst="roundRect">
            <a:avLst>
              <a:gd name="adj" fmla="val 16667"/>
            </a:avLst>
          </a:prstGeom>
          <a:solidFill>
            <a:srgbClr val="FFAB40"/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1"/>
          <p:cNvSpPr/>
          <p:nvPr/>
        </p:nvSpPr>
        <p:spPr>
          <a:xfrm>
            <a:off x="920265" y="2611624"/>
            <a:ext cx="1687597" cy="240213"/>
          </a:xfrm>
          <a:prstGeom prst="roundRect">
            <a:avLst>
              <a:gd name="adj" fmla="val 16667"/>
            </a:avLst>
          </a:prstGeom>
          <a:solidFill>
            <a:srgbClr val="FFAB40"/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1"/>
          <p:cNvSpPr txBox="1"/>
          <p:nvPr/>
        </p:nvSpPr>
        <p:spPr>
          <a:xfrm>
            <a:off x="920265" y="2226450"/>
            <a:ext cx="1460202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 b="1"/>
              <a:t>GESIS DDI FlatDB</a:t>
            </a:r>
            <a:endParaRPr sz="1000" b="1"/>
          </a:p>
        </p:txBody>
      </p:sp>
      <p:sp>
        <p:nvSpPr>
          <p:cNvPr id="400" name="Google Shape;400;p31"/>
          <p:cNvSpPr txBox="1"/>
          <p:nvPr/>
        </p:nvSpPr>
        <p:spPr>
          <a:xfrm>
            <a:off x="827584" y="2546675"/>
            <a:ext cx="1901493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 b="1" dirty="0"/>
              <a:t>GESIS User-Management</a:t>
            </a:r>
            <a:endParaRPr sz="1000" b="1" dirty="0"/>
          </a:p>
        </p:txBody>
      </p:sp>
      <p:sp>
        <p:nvSpPr>
          <p:cNvPr id="401" name="Google Shape;401;p31"/>
          <p:cNvSpPr txBox="1"/>
          <p:nvPr/>
        </p:nvSpPr>
        <p:spPr>
          <a:xfrm>
            <a:off x="1440188" y="3130100"/>
            <a:ext cx="12429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>
                <a:solidFill>
                  <a:srgbClr val="FFFFFF"/>
                </a:solidFill>
              </a:rPr>
              <a:t>Developer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402" name="Google Shape;402;p31"/>
          <p:cNvSpPr/>
          <p:nvPr/>
        </p:nvSpPr>
        <p:spPr>
          <a:xfrm>
            <a:off x="3628594" y="1779725"/>
            <a:ext cx="1412428" cy="746400"/>
          </a:xfrm>
          <a:prstGeom prst="roundRect">
            <a:avLst>
              <a:gd name="adj" fmla="val 16667"/>
            </a:avLst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3" name="Google Shape;40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5756" y="1779716"/>
            <a:ext cx="1146789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1"/>
          <p:cNvSpPr txBox="1"/>
          <p:nvPr/>
        </p:nvSpPr>
        <p:spPr>
          <a:xfrm>
            <a:off x="3585497" y="2226438"/>
            <a:ext cx="152781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 b="1" dirty="0"/>
              <a:t>GIT Version Control</a:t>
            </a:r>
            <a:endParaRPr sz="1000" b="1" dirty="0"/>
          </a:p>
        </p:txBody>
      </p:sp>
      <p:sp>
        <p:nvSpPr>
          <p:cNvPr id="405" name="Google Shape;405;p31"/>
          <p:cNvSpPr/>
          <p:nvPr/>
        </p:nvSpPr>
        <p:spPr>
          <a:xfrm>
            <a:off x="2960288" y="2104550"/>
            <a:ext cx="605700" cy="18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1"/>
          <p:cNvSpPr txBox="1"/>
          <p:nvPr/>
        </p:nvSpPr>
        <p:spPr>
          <a:xfrm>
            <a:off x="2957363" y="1908863"/>
            <a:ext cx="661725" cy="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Push Code</a:t>
            </a:r>
            <a:endParaRPr sz="8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31"/>
          <p:cNvSpPr/>
          <p:nvPr/>
        </p:nvSpPr>
        <p:spPr>
          <a:xfrm>
            <a:off x="917673" y="4293375"/>
            <a:ext cx="1429978" cy="898800"/>
          </a:xfrm>
          <a:prstGeom prst="roundRect">
            <a:avLst>
              <a:gd name="adj" fmla="val 16667"/>
            </a:avLst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1"/>
          <p:cNvSpPr txBox="1"/>
          <p:nvPr/>
        </p:nvSpPr>
        <p:spPr>
          <a:xfrm>
            <a:off x="827584" y="4878613"/>
            <a:ext cx="1707133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 b="1"/>
              <a:t>GIT Version Control</a:t>
            </a:r>
            <a:endParaRPr sz="1000" b="1"/>
          </a:p>
        </p:txBody>
      </p:sp>
      <p:pic>
        <p:nvPicPr>
          <p:cNvPr id="409" name="Google Shape;409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9311" y="4360713"/>
            <a:ext cx="696298" cy="57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0" name="Google Shape;410;p31"/>
          <p:cNvCxnSpPr/>
          <p:nvPr/>
        </p:nvCxnSpPr>
        <p:spPr>
          <a:xfrm flipH="1">
            <a:off x="1459331" y="2319125"/>
            <a:ext cx="57150" cy="1983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1" name="Google Shape;411;p31"/>
          <p:cNvCxnSpPr/>
          <p:nvPr/>
        </p:nvCxnSpPr>
        <p:spPr>
          <a:xfrm flipH="1">
            <a:off x="1501519" y="2627450"/>
            <a:ext cx="125325" cy="1668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2" name="Google Shape;412;p31"/>
          <p:cNvSpPr txBox="1"/>
          <p:nvPr/>
        </p:nvSpPr>
        <p:spPr>
          <a:xfrm>
            <a:off x="1516463" y="3877825"/>
            <a:ext cx="661725" cy="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Push Code</a:t>
            </a:r>
            <a:endParaRPr sz="8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p31"/>
          <p:cNvSpPr txBox="1"/>
          <p:nvPr/>
        </p:nvSpPr>
        <p:spPr>
          <a:xfrm>
            <a:off x="1589277" y="4324013"/>
            <a:ext cx="859687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300" b="1" dirty="0"/>
              <a:t>GESIS</a:t>
            </a:r>
            <a:endParaRPr sz="13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300" b="1" dirty="0"/>
              <a:t>GITLAB</a:t>
            </a:r>
            <a:endParaRPr sz="1300" b="1" dirty="0"/>
          </a:p>
        </p:txBody>
      </p:sp>
      <p:sp>
        <p:nvSpPr>
          <p:cNvPr id="414" name="Google Shape;414;p31"/>
          <p:cNvSpPr/>
          <p:nvPr/>
        </p:nvSpPr>
        <p:spPr>
          <a:xfrm>
            <a:off x="3641081" y="2929625"/>
            <a:ext cx="1685382" cy="948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5" name="Google Shape;415;p31"/>
          <p:cNvPicPr preferRelativeResize="0"/>
          <p:nvPr/>
        </p:nvPicPr>
        <p:blipFill rotWithShape="1">
          <a:blip r:embed="rId8">
            <a:alphaModFix/>
          </a:blip>
          <a:srcRect r="74174"/>
          <a:stretch/>
        </p:blipFill>
        <p:spPr>
          <a:xfrm>
            <a:off x="3661481" y="2947565"/>
            <a:ext cx="464850" cy="771576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1"/>
          <p:cNvSpPr txBox="1"/>
          <p:nvPr/>
        </p:nvSpPr>
        <p:spPr>
          <a:xfrm>
            <a:off x="4059919" y="2947575"/>
            <a:ext cx="1187882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300" b="1" dirty="0"/>
              <a:t>CESSDA</a:t>
            </a:r>
            <a:endParaRPr sz="13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300" b="1" dirty="0"/>
              <a:t>JENKINS</a:t>
            </a:r>
            <a:endParaRPr sz="1300" b="1" dirty="0"/>
          </a:p>
        </p:txBody>
      </p:sp>
      <p:sp>
        <p:nvSpPr>
          <p:cNvPr id="417" name="Google Shape;417;p31"/>
          <p:cNvSpPr txBox="1"/>
          <p:nvPr/>
        </p:nvSpPr>
        <p:spPr>
          <a:xfrm>
            <a:off x="3684007" y="3590425"/>
            <a:ext cx="1520724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 b="1" dirty="0"/>
              <a:t>JENKINS-PIPELINE</a:t>
            </a:r>
            <a:endParaRPr sz="1000" b="1" dirty="0"/>
          </a:p>
        </p:txBody>
      </p:sp>
      <p:sp>
        <p:nvSpPr>
          <p:cNvPr id="418" name="Google Shape;418;p31"/>
          <p:cNvSpPr/>
          <p:nvPr/>
        </p:nvSpPr>
        <p:spPr>
          <a:xfrm>
            <a:off x="2619313" y="5022725"/>
            <a:ext cx="1234301" cy="8691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9" name="Google Shape;419;p31"/>
          <p:cNvPicPr preferRelativeResize="0"/>
          <p:nvPr/>
        </p:nvPicPr>
        <p:blipFill rotWithShape="1">
          <a:blip r:embed="rId8">
            <a:alphaModFix/>
          </a:blip>
          <a:srcRect r="74174"/>
          <a:stretch/>
        </p:blipFill>
        <p:spPr>
          <a:xfrm>
            <a:off x="2638008" y="5039165"/>
            <a:ext cx="425974" cy="707049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1"/>
          <p:cNvSpPr txBox="1"/>
          <p:nvPr/>
        </p:nvSpPr>
        <p:spPr>
          <a:xfrm>
            <a:off x="3003131" y="5039175"/>
            <a:ext cx="877441" cy="24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 dirty="0"/>
              <a:t>GESIS</a:t>
            </a:r>
            <a:endParaRPr sz="1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 dirty="0"/>
              <a:t>JENKINS</a:t>
            </a:r>
            <a:endParaRPr sz="1200" b="1" dirty="0"/>
          </a:p>
        </p:txBody>
      </p:sp>
      <p:sp>
        <p:nvSpPr>
          <p:cNvPr id="421" name="Google Shape;421;p31"/>
          <p:cNvSpPr txBox="1"/>
          <p:nvPr/>
        </p:nvSpPr>
        <p:spPr>
          <a:xfrm>
            <a:off x="2542983" y="5628058"/>
            <a:ext cx="1432688" cy="23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 b="1" dirty="0"/>
              <a:t>JENKINS-PIPELINE</a:t>
            </a:r>
            <a:endParaRPr sz="1000" b="1" dirty="0"/>
          </a:p>
        </p:txBody>
      </p:sp>
      <p:cxnSp>
        <p:nvCxnSpPr>
          <p:cNvPr id="422" name="Google Shape;422;p31"/>
          <p:cNvCxnSpPr/>
          <p:nvPr/>
        </p:nvCxnSpPr>
        <p:spPr>
          <a:xfrm rot="10800000">
            <a:off x="2404406" y="4669375"/>
            <a:ext cx="715050" cy="4554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3" name="Google Shape;423;p31"/>
          <p:cNvSpPr txBox="1"/>
          <p:nvPr/>
        </p:nvSpPr>
        <p:spPr>
          <a:xfrm>
            <a:off x="2607478" y="4312976"/>
            <a:ext cx="661725" cy="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x-none" sz="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Pull code, run test, build</a:t>
            </a:r>
            <a:endParaRPr sz="8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4" name="Google Shape;424;p31"/>
          <p:cNvSpPr/>
          <p:nvPr/>
        </p:nvSpPr>
        <p:spPr>
          <a:xfrm>
            <a:off x="3851430" y="2552882"/>
            <a:ext cx="125325" cy="322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1"/>
          <p:cNvSpPr txBox="1"/>
          <p:nvPr/>
        </p:nvSpPr>
        <p:spPr>
          <a:xfrm>
            <a:off x="3919172" y="2553486"/>
            <a:ext cx="1002725" cy="231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Pull code, run test, build</a:t>
            </a:r>
            <a:endParaRPr sz="8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Google Shape;426;p31"/>
          <p:cNvSpPr/>
          <p:nvPr/>
        </p:nvSpPr>
        <p:spPr>
          <a:xfrm>
            <a:off x="3976125" y="4417025"/>
            <a:ext cx="1408040" cy="8691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7" name="Google Shape;427;p31"/>
          <p:cNvPicPr preferRelativeResize="0"/>
          <p:nvPr/>
        </p:nvPicPr>
        <p:blipFill rotWithShape="1">
          <a:blip r:embed="rId9">
            <a:alphaModFix/>
          </a:blip>
          <a:srcRect t="35127" b="36911"/>
          <a:stretch/>
        </p:blipFill>
        <p:spPr>
          <a:xfrm>
            <a:off x="4040550" y="4503413"/>
            <a:ext cx="770625" cy="287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1"/>
          <p:cNvSpPr txBox="1"/>
          <p:nvPr/>
        </p:nvSpPr>
        <p:spPr>
          <a:xfrm>
            <a:off x="3925022" y="4761999"/>
            <a:ext cx="1544780" cy="27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 b="1" dirty="0"/>
              <a:t>GESIS MAVEN REPO</a:t>
            </a:r>
            <a:endParaRPr sz="1000" b="1" dirty="0"/>
          </a:p>
        </p:txBody>
      </p:sp>
      <p:cxnSp>
        <p:nvCxnSpPr>
          <p:cNvPr id="429" name="Google Shape;429;p31"/>
          <p:cNvCxnSpPr/>
          <p:nvPr/>
        </p:nvCxnSpPr>
        <p:spPr>
          <a:xfrm rot="10800000" flipH="1">
            <a:off x="3187781" y="4732475"/>
            <a:ext cx="798750" cy="378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0" name="Google Shape;430;p31"/>
          <p:cNvSpPr txBox="1"/>
          <p:nvPr/>
        </p:nvSpPr>
        <p:spPr>
          <a:xfrm>
            <a:off x="3228499" y="4659049"/>
            <a:ext cx="625116" cy="18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deploy</a:t>
            </a:r>
            <a:endParaRPr sz="8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1" name="Google Shape;431;p31"/>
          <p:cNvSpPr/>
          <p:nvPr/>
        </p:nvSpPr>
        <p:spPr>
          <a:xfrm>
            <a:off x="4110341" y="5005099"/>
            <a:ext cx="303075" cy="227700"/>
          </a:xfrm>
          <a:prstGeom prst="snip1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1"/>
          <p:cNvSpPr txBox="1"/>
          <p:nvPr/>
        </p:nvSpPr>
        <p:spPr>
          <a:xfrm>
            <a:off x="4138348" y="4964475"/>
            <a:ext cx="397577" cy="26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b="1" dirty="0"/>
              <a:t>jar</a:t>
            </a:r>
            <a:endParaRPr sz="800" b="1" dirty="0"/>
          </a:p>
        </p:txBody>
      </p:sp>
      <p:sp>
        <p:nvSpPr>
          <p:cNvPr id="433" name="Google Shape;433;p31"/>
          <p:cNvSpPr/>
          <p:nvPr/>
        </p:nvSpPr>
        <p:spPr>
          <a:xfrm>
            <a:off x="4482997" y="5025411"/>
            <a:ext cx="303075" cy="227700"/>
          </a:xfrm>
          <a:prstGeom prst="snip1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 txBox="1"/>
          <p:nvPr/>
        </p:nvSpPr>
        <p:spPr>
          <a:xfrm>
            <a:off x="4516241" y="4984790"/>
            <a:ext cx="364454" cy="20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b="1" dirty="0"/>
              <a:t>jar</a:t>
            </a:r>
            <a:endParaRPr sz="800" b="1" dirty="0"/>
          </a:p>
        </p:txBody>
      </p:sp>
      <p:sp>
        <p:nvSpPr>
          <p:cNvPr id="435" name="Google Shape;435;p31"/>
          <p:cNvSpPr/>
          <p:nvPr/>
        </p:nvSpPr>
        <p:spPr>
          <a:xfrm>
            <a:off x="3976125" y="3922625"/>
            <a:ext cx="107100" cy="449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 txBox="1"/>
          <p:nvPr/>
        </p:nvSpPr>
        <p:spPr>
          <a:xfrm>
            <a:off x="4040550" y="3954238"/>
            <a:ext cx="1046323" cy="20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Get Dependencies</a:t>
            </a:r>
            <a:endParaRPr sz="8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7" name="Google Shape;437;p31"/>
          <p:cNvSpPr/>
          <p:nvPr/>
        </p:nvSpPr>
        <p:spPr>
          <a:xfrm rot="-2015394">
            <a:off x="5206593" y="2345476"/>
            <a:ext cx="1749181" cy="12597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1"/>
          <p:cNvSpPr/>
          <p:nvPr/>
        </p:nvSpPr>
        <p:spPr>
          <a:xfrm>
            <a:off x="6932103" y="2128394"/>
            <a:ext cx="1247625" cy="1104900"/>
          </a:xfrm>
          <a:prstGeom prst="can">
            <a:avLst>
              <a:gd name="adj" fmla="val 18556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1"/>
          <p:cNvSpPr/>
          <p:nvPr/>
        </p:nvSpPr>
        <p:spPr>
          <a:xfrm>
            <a:off x="6990675" y="2359286"/>
            <a:ext cx="1138950" cy="4482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1"/>
          <p:cNvSpPr txBox="1"/>
          <p:nvPr/>
        </p:nvSpPr>
        <p:spPr>
          <a:xfrm>
            <a:off x="7037708" y="2278395"/>
            <a:ext cx="1141056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dirty="0"/>
              <a:t>CV-Manager </a:t>
            </a: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dirty="0"/>
              <a:t>Docker Image</a:t>
            </a:r>
            <a:endParaRPr sz="1200" dirty="0"/>
          </a:p>
        </p:txBody>
      </p:sp>
      <p:sp>
        <p:nvSpPr>
          <p:cNvPr id="441" name="Google Shape;441;p31"/>
          <p:cNvSpPr txBox="1"/>
          <p:nvPr/>
        </p:nvSpPr>
        <p:spPr>
          <a:xfrm>
            <a:off x="6941536" y="2762202"/>
            <a:ext cx="1343925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 b="1" dirty="0"/>
              <a:t>Google Container </a:t>
            </a:r>
            <a:endParaRPr sz="1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 b="1" dirty="0"/>
              <a:t>Registry (grc.io)</a:t>
            </a:r>
            <a:endParaRPr sz="1000" b="1" dirty="0"/>
          </a:p>
        </p:txBody>
      </p:sp>
      <p:sp>
        <p:nvSpPr>
          <p:cNvPr id="442" name="Google Shape;442;p31"/>
          <p:cNvSpPr/>
          <p:nvPr/>
        </p:nvSpPr>
        <p:spPr>
          <a:xfrm>
            <a:off x="6703061" y="3589313"/>
            <a:ext cx="1709470" cy="23160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1"/>
          <p:cNvSpPr txBox="1"/>
          <p:nvPr/>
        </p:nvSpPr>
        <p:spPr>
          <a:xfrm>
            <a:off x="6838286" y="5492963"/>
            <a:ext cx="1485608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00" b="1"/>
              <a:t>Google Container Engine (GKE)</a:t>
            </a:r>
            <a:endParaRPr sz="1000" b="1"/>
          </a:p>
        </p:txBody>
      </p:sp>
      <p:sp>
        <p:nvSpPr>
          <p:cNvPr id="444" name="Google Shape;444;p31"/>
          <p:cNvSpPr/>
          <p:nvPr/>
        </p:nvSpPr>
        <p:spPr>
          <a:xfrm>
            <a:off x="6769548" y="3673688"/>
            <a:ext cx="1587211" cy="1906200"/>
          </a:xfrm>
          <a:prstGeom prst="roundRect">
            <a:avLst>
              <a:gd name="adj" fmla="val 16667"/>
            </a:avLst>
          </a:prstGeom>
          <a:solidFill>
            <a:srgbClr val="FFAB4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1"/>
          <p:cNvSpPr txBox="1"/>
          <p:nvPr/>
        </p:nvSpPr>
        <p:spPr>
          <a:xfrm>
            <a:off x="6935260" y="5304363"/>
            <a:ext cx="1329241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b="1"/>
              <a:t>Kubernetes Cluster</a:t>
            </a:r>
            <a:endParaRPr sz="1100" b="1"/>
          </a:p>
        </p:txBody>
      </p:sp>
      <p:sp>
        <p:nvSpPr>
          <p:cNvPr id="446" name="Google Shape;446;p31"/>
          <p:cNvSpPr/>
          <p:nvPr/>
        </p:nvSpPr>
        <p:spPr>
          <a:xfrm>
            <a:off x="6838286" y="3853913"/>
            <a:ext cx="1434687" cy="4482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1"/>
          <p:cNvSpPr/>
          <p:nvPr/>
        </p:nvSpPr>
        <p:spPr>
          <a:xfrm>
            <a:off x="6865924" y="3877863"/>
            <a:ext cx="1375599" cy="2874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1"/>
          <p:cNvSpPr txBox="1"/>
          <p:nvPr/>
        </p:nvSpPr>
        <p:spPr>
          <a:xfrm>
            <a:off x="6963330" y="3831963"/>
            <a:ext cx="1237246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300"/>
              <a:t>CV Manager Dev</a:t>
            </a:r>
            <a:endParaRPr sz="1300"/>
          </a:p>
        </p:txBody>
      </p:sp>
      <p:sp>
        <p:nvSpPr>
          <p:cNvPr id="449" name="Google Shape;449;p31"/>
          <p:cNvSpPr txBox="1"/>
          <p:nvPr/>
        </p:nvSpPr>
        <p:spPr>
          <a:xfrm>
            <a:off x="6814436" y="4058813"/>
            <a:ext cx="1485608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b="1">
                <a:solidFill>
                  <a:srgbClr val="FFFFFF"/>
                </a:solidFill>
              </a:rPr>
              <a:t>Docker Container</a:t>
            </a:r>
            <a:endParaRPr sz="800" b="1">
              <a:solidFill>
                <a:srgbClr val="FFFFFF"/>
              </a:solidFill>
            </a:endParaRPr>
          </a:p>
        </p:txBody>
      </p:sp>
      <p:sp>
        <p:nvSpPr>
          <p:cNvPr id="450" name="Google Shape;450;p31"/>
          <p:cNvSpPr/>
          <p:nvPr/>
        </p:nvSpPr>
        <p:spPr>
          <a:xfrm>
            <a:off x="6838286" y="4376638"/>
            <a:ext cx="1434687" cy="4482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1"/>
          <p:cNvSpPr/>
          <p:nvPr/>
        </p:nvSpPr>
        <p:spPr>
          <a:xfrm>
            <a:off x="6838286" y="4899363"/>
            <a:ext cx="1434687" cy="4482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1"/>
          <p:cNvSpPr txBox="1"/>
          <p:nvPr/>
        </p:nvSpPr>
        <p:spPr>
          <a:xfrm>
            <a:off x="6814399" y="4619163"/>
            <a:ext cx="1485608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b="1">
                <a:solidFill>
                  <a:srgbClr val="FFFFFF"/>
                </a:solidFill>
              </a:rPr>
              <a:t>Docker Container</a:t>
            </a:r>
            <a:endParaRPr sz="800" b="1">
              <a:solidFill>
                <a:srgbClr val="FFFFFF"/>
              </a:solidFill>
            </a:endParaRPr>
          </a:p>
        </p:txBody>
      </p:sp>
      <p:sp>
        <p:nvSpPr>
          <p:cNvPr id="453" name="Google Shape;453;p31"/>
          <p:cNvSpPr txBox="1"/>
          <p:nvPr/>
        </p:nvSpPr>
        <p:spPr>
          <a:xfrm>
            <a:off x="6814436" y="5115313"/>
            <a:ext cx="1485608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b="1">
                <a:solidFill>
                  <a:srgbClr val="FFFFFF"/>
                </a:solidFill>
              </a:rPr>
              <a:t>Docker Container</a:t>
            </a:r>
            <a:endParaRPr sz="800" b="1">
              <a:solidFill>
                <a:srgbClr val="FFFFFF"/>
              </a:solidFill>
            </a:endParaRPr>
          </a:p>
        </p:txBody>
      </p:sp>
      <p:sp>
        <p:nvSpPr>
          <p:cNvPr id="454" name="Google Shape;454;p31"/>
          <p:cNvSpPr/>
          <p:nvPr/>
        </p:nvSpPr>
        <p:spPr>
          <a:xfrm>
            <a:off x="6868661" y="4406613"/>
            <a:ext cx="1375599" cy="2874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1"/>
          <p:cNvSpPr txBox="1"/>
          <p:nvPr/>
        </p:nvSpPr>
        <p:spPr>
          <a:xfrm>
            <a:off x="6836486" y="4360713"/>
            <a:ext cx="1434687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300"/>
              <a:t>CV Manager Staging</a:t>
            </a:r>
            <a:endParaRPr sz="1300"/>
          </a:p>
        </p:txBody>
      </p:sp>
      <p:sp>
        <p:nvSpPr>
          <p:cNvPr id="456" name="Google Shape;456;p31"/>
          <p:cNvSpPr/>
          <p:nvPr/>
        </p:nvSpPr>
        <p:spPr>
          <a:xfrm>
            <a:off x="6868661" y="4938888"/>
            <a:ext cx="1375599" cy="2874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1"/>
          <p:cNvSpPr txBox="1"/>
          <p:nvPr/>
        </p:nvSpPr>
        <p:spPr>
          <a:xfrm>
            <a:off x="6835305" y="4892988"/>
            <a:ext cx="1434687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/>
              <a:t>CV Manager</a:t>
            </a:r>
            <a:r>
              <a:rPr lang="x-none" sz="1300"/>
              <a:t> </a:t>
            </a:r>
            <a:r>
              <a:rPr lang="x-none" sz="1200"/>
              <a:t>Production</a:t>
            </a:r>
            <a:endParaRPr sz="1200"/>
          </a:p>
        </p:txBody>
      </p:sp>
      <p:sp>
        <p:nvSpPr>
          <p:cNvPr id="458" name="Google Shape;458;p31"/>
          <p:cNvSpPr/>
          <p:nvPr/>
        </p:nvSpPr>
        <p:spPr>
          <a:xfrm rot="-497451">
            <a:off x="5394838" y="3251961"/>
            <a:ext cx="1394954" cy="1115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1"/>
          <p:cNvSpPr/>
          <p:nvPr/>
        </p:nvSpPr>
        <p:spPr>
          <a:xfrm rot="404256">
            <a:off x="5368870" y="3749305"/>
            <a:ext cx="1329029" cy="11840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1"/>
          <p:cNvSpPr txBox="1"/>
          <p:nvPr/>
        </p:nvSpPr>
        <p:spPr>
          <a:xfrm rot="-364292">
            <a:off x="5467194" y="2833338"/>
            <a:ext cx="884939" cy="22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Docker build, gcloud docker push</a:t>
            </a:r>
            <a:endParaRPr sz="8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1" name="Google Shape;461;p31"/>
          <p:cNvSpPr txBox="1"/>
          <p:nvPr/>
        </p:nvSpPr>
        <p:spPr>
          <a:xfrm>
            <a:off x="5412672" y="1466108"/>
            <a:ext cx="884925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Sonar scans code health &amp; quality, checks SonarQube Gate status </a:t>
            </a:r>
            <a:endParaRPr sz="8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" name="Google Shape;462;p31"/>
          <p:cNvSpPr txBox="1"/>
          <p:nvPr/>
        </p:nvSpPr>
        <p:spPr>
          <a:xfrm rot="446148">
            <a:off x="5480824" y="3817351"/>
            <a:ext cx="884942" cy="22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Deployment (via gcloud and kubectl)</a:t>
            </a:r>
            <a:endParaRPr sz="8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63" name="Google Shape;463;p31"/>
          <p:cNvCxnSpPr/>
          <p:nvPr/>
        </p:nvCxnSpPr>
        <p:spPr>
          <a:xfrm>
            <a:off x="7555916" y="2742069"/>
            <a:ext cx="31725" cy="1161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lg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2"/>
          <p:cNvSpPr txBox="1">
            <a:spLocks noGrp="1"/>
          </p:cNvSpPr>
          <p:nvPr>
            <p:ph type="ctrTitle"/>
          </p:nvPr>
        </p:nvSpPr>
        <p:spPr>
          <a:xfrm>
            <a:off x="306450" y="263639"/>
            <a:ext cx="8025750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VM instances overview</a:t>
            </a:r>
            <a:endParaRPr/>
          </a:p>
        </p:txBody>
      </p:sp>
      <p:pic>
        <p:nvPicPr>
          <p:cNvPr id="469" name="Google Shape;4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413" y="1521639"/>
            <a:ext cx="8915399" cy="429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3"/>
          <p:cNvSpPr txBox="1">
            <a:spLocks noGrp="1"/>
          </p:cNvSpPr>
          <p:nvPr>
            <p:ph type="ctrTitle"/>
          </p:nvPr>
        </p:nvSpPr>
        <p:spPr>
          <a:xfrm>
            <a:off x="330544" y="665164"/>
            <a:ext cx="8025750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Lessons learned</a:t>
            </a:r>
            <a:endParaRPr/>
          </a:p>
        </p:txBody>
      </p:sp>
      <p:sp>
        <p:nvSpPr>
          <p:cNvPr id="475" name="Google Shape;475;p33"/>
          <p:cNvSpPr txBox="1"/>
          <p:nvPr/>
        </p:nvSpPr>
        <p:spPr>
          <a:xfrm>
            <a:off x="330544" y="1818975"/>
            <a:ext cx="6415650" cy="46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»"/>
            </a:pPr>
            <a:r>
              <a:rPr lang="x-none" sz="1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We can now</a:t>
            </a:r>
            <a:endParaRPr sz="1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○"/>
            </a:pPr>
            <a:r>
              <a:rPr lang="x-none" sz="1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develop web-based, platform independent Java software</a:t>
            </a:r>
            <a:endParaRPr sz="1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■"/>
            </a:pPr>
            <a:r>
              <a:rPr lang="x-none" sz="1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Stack: </a:t>
            </a:r>
            <a:endParaRPr sz="1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●"/>
            </a:pPr>
            <a:r>
              <a:rPr lang="x-none" sz="1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Storage: Database, DDI-FlatDB</a:t>
            </a:r>
            <a:endParaRPr sz="1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●"/>
            </a:pPr>
            <a:r>
              <a:rPr lang="x-none" sz="1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Service: Java Spring IO Framework </a:t>
            </a:r>
            <a:endParaRPr sz="1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●"/>
            </a:pPr>
            <a:r>
              <a:rPr lang="x-none" sz="1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User Interface: Vaadin 8/10</a:t>
            </a:r>
            <a:endParaRPr sz="1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○"/>
            </a:pPr>
            <a:r>
              <a:rPr lang="x-none" sz="1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can create with maven docker container</a:t>
            </a:r>
            <a:endParaRPr sz="1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○"/>
            </a:pPr>
            <a:r>
              <a:rPr lang="x-none" sz="1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can use the CESSDA pipeline to deploy docker in GC</a:t>
            </a:r>
            <a:endParaRPr sz="1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ctrTitle"/>
          </p:nvPr>
        </p:nvSpPr>
        <p:spPr>
          <a:xfrm>
            <a:off x="330544" y="476672"/>
            <a:ext cx="8633944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dirty="0" smtClean="0"/>
              <a:t>CESSDA </a:t>
            </a:r>
            <a:r>
              <a:rPr lang="x-none" sz="4800" dirty="0" smtClean="0"/>
              <a:t>V</a:t>
            </a:r>
            <a:r>
              <a:rPr lang="de-DE" sz="4800" dirty="0" err="1" smtClean="0"/>
              <a:t>ocabulary</a:t>
            </a:r>
            <a:r>
              <a:rPr lang="de-DE" sz="4800" dirty="0" smtClean="0"/>
              <a:t> </a:t>
            </a:r>
            <a:r>
              <a:rPr lang="x-none" sz="4800" dirty="0" smtClean="0"/>
              <a:t>Manager</a:t>
            </a:r>
            <a:r>
              <a:rPr lang="x-none" dirty="0"/>
              <a:t/>
            </a:r>
            <a:br>
              <a:rPr lang="x-none" dirty="0"/>
            </a:br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subTitle" idx="1"/>
          </p:nvPr>
        </p:nvSpPr>
        <p:spPr>
          <a:xfrm>
            <a:off x="330544" y="1826749"/>
            <a:ext cx="8025750" cy="7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x-none" dirty="0" smtClean="0"/>
              <a:t>V</a:t>
            </a:r>
            <a:r>
              <a:rPr lang="de-DE" dirty="0" err="1" smtClean="0"/>
              <a:t>ocabulary</a:t>
            </a:r>
            <a:r>
              <a:rPr lang="de-DE" dirty="0" smtClean="0"/>
              <a:t> </a:t>
            </a:r>
            <a:r>
              <a:rPr lang="x-none" dirty="0" smtClean="0"/>
              <a:t>Manager </a:t>
            </a:r>
            <a:r>
              <a:rPr lang="x-none" dirty="0"/>
              <a:t>is a tool to manage </a:t>
            </a:r>
            <a:r>
              <a:rPr lang="x-none" dirty="0" smtClean="0"/>
              <a:t>controlled</a:t>
            </a:r>
            <a:r>
              <a:rPr lang="de-DE" dirty="0" smtClean="0"/>
              <a:t>, </a:t>
            </a:r>
            <a:r>
              <a:rPr lang="de-DE" dirty="0" err="1" smtClean="0"/>
              <a:t>hierarchical</a:t>
            </a:r>
            <a:r>
              <a:rPr lang="de-DE" dirty="0" smtClean="0"/>
              <a:t> </a:t>
            </a:r>
            <a:r>
              <a:rPr lang="x-none" dirty="0" smtClean="0"/>
              <a:t>vocabularies </a:t>
            </a:r>
            <a:r>
              <a:rPr lang="x-none" dirty="0"/>
              <a:t>(CVs).</a:t>
            </a:r>
            <a:endParaRPr dirty="0"/>
          </a:p>
        </p:txBody>
      </p:sp>
      <p:sp>
        <p:nvSpPr>
          <p:cNvPr id="65" name="Google Shape;65;p10"/>
          <p:cNvSpPr txBox="1"/>
          <p:nvPr/>
        </p:nvSpPr>
        <p:spPr>
          <a:xfrm>
            <a:off x="373781" y="3298132"/>
            <a:ext cx="6415650" cy="26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dirty="0"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x-none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Create, Edit, Review and Publish CVs</a:t>
            </a:r>
            <a:endParaRPr sz="18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x-none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CVs Versioning</a:t>
            </a:r>
            <a:endParaRPr sz="18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x-none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CVs Language Translation</a:t>
            </a:r>
            <a:endParaRPr sz="18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x-none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Import and Export of CVs</a:t>
            </a:r>
            <a:endParaRPr sz="18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x-none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Rest endpoint to access published CVs and codes</a:t>
            </a:r>
            <a:endParaRPr sz="18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330544" y="2861599"/>
            <a:ext cx="8025750" cy="7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x-none" dirty="0"/>
              <a:t>It is a tool that provides the following: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305213" y="299914"/>
            <a:ext cx="8025750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/>
              <a:t>Vocabulary</a:t>
            </a:r>
            <a:r>
              <a:rPr lang="x-none" sz="4800" dirty="0" smtClean="0"/>
              <a:t>– </a:t>
            </a:r>
            <a:r>
              <a:rPr lang="de-DE" sz="4800" dirty="0" smtClean="0"/>
              <a:t>Search Site</a:t>
            </a:r>
            <a:endParaRPr sz="4800" dirty="0"/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3">
            <a:alphaModFix/>
          </a:blip>
          <a:srcRect t="714"/>
          <a:stretch/>
        </p:blipFill>
        <p:spPr>
          <a:xfrm>
            <a:off x="49008" y="1384010"/>
            <a:ext cx="4163750" cy="42660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4489405" y="1136539"/>
            <a:ext cx="3849750" cy="25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x-none" sz="2000" dirty="0"/>
              <a:t>Search for the Vocabularies.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x-none" sz="2000" dirty="0"/>
              <a:t>Filters to narrow the search results.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x-none" sz="2000" dirty="0"/>
              <a:t>Each vocabulary is indexed and analyzed to specific language with ElasticSearch.</a:t>
            </a:r>
            <a:endParaRPr sz="2000" dirty="0"/>
          </a:p>
        </p:txBody>
      </p:sp>
      <p:pic>
        <p:nvPicPr>
          <p:cNvPr id="74" name="Google Shape;7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2797" y="3356991"/>
            <a:ext cx="4693699" cy="22930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312488" y="309614"/>
            <a:ext cx="8025750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Vocabulary - Details</a:t>
            </a:r>
            <a:endParaRPr/>
          </a:p>
        </p:txBody>
      </p:sp>
      <p:sp>
        <p:nvSpPr>
          <p:cNvPr id="80" name="Google Shape;80;p12"/>
          <p:cNvSpPr txBox="1"/>
          <p:nvPr/>
        </p:nvSpPr>
        <p:spPr>
          <a:xfrm>
            <a:off x="4868850" y="1192363"/>
            <a:ext cx="3993750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200" dirty="0"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x-none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Details about Vocabulary Information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</a:pPr>
            <a:r>
              <a:rPr lang="x-none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Details of Code list hierarchy 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</a:pPr>
            <a:r>
              <a:rPr lang="x-none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Versioning information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</a:pPr>
            <a:r>
              <a:rPr lang="x-none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Identity and General information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</a:pPr>
            <a:r>
              <a:rPr lang="x-none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DDI usage information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</a:pPr>
            <a:r>
              <a:rPr lang="x-none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License and Citation information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</a:pPr>
            <a:r>
              <a:rPr lang="x-none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Export Vocabulary functionality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■"/>
            </a:pPr>
            <a:r>
              <a:rPr lang="x-none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SKOS RDF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■"/>
            </a:pPr>
            <a:r>
              <a:rPr lang="x-none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PDF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■"/>
            </a:pPr>
            <a:r>
              <a:rPr lang="x-none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HTML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81" name="Google Shape;8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6" y="1389214"/>
            <a:ext cx="4968552" cy="45868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312488" y="309614"/>
            <a:ext cx="8025750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Vocabulary - Translation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0" y="5625174"/>
            <a:ext cx="5914752" cy="7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2000" dirty="0"/>
              <a:t>European-wide languages support</a:t>
            </a:r>
            <a:endParaRPr sz="2000" dirty="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12" y="1498352"/>
            <a:ext cx="4287456" cy="4131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2851" y="1488363"/>
            <a:ext cx="4383645" cy="415115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312488" y="309625"/>
            <a:ext cx="8570025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000"/>
              <a:t>Vocabulary - Language-based Versioning</a:t>
            </a:r>
            <a:endParaRPr sz="4000" dirty="0"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19" y="1628800"/>
            <a:ext cx="4340418" cy="41502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6581" y="1628800"/>
            <a:ext cx="4289915" cy="4179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312488" y="309625"/>
            <a:ext cx="8831512" cy="8151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dirty="0"/>
              <a:t>Vocabulary - DDI Usage and other Information</a:t>
            </a:r>
            <a:endParaRPr sz="3200" dirty="0"/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10241"/>
          <a:stretch/>
        </p:blipFill>
        <p:spPr>
          <a:xfrm>
            <a:off x="827584" y="2815463"/>
            <a:ext cx="6218274" cy="2811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91" y="1052736"/>
            <a:ext cx="6814465" cy="316835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" name="Google Shape;103;p15"/>
          <p:cNvPicPr preferRelativeResize="0"/>
          <p:nvPr/>
        </p:nvPicPr>
        <p:blipFill rotWithShape="1">
          <a:blip r:embed="rId5">
            <a:alphaModFix/>
          </a:blip>
          <a:srcRect r="49792"/>
          <a:stretch/>
        </p:blipFill>
        <p:spPr>
          <a:xfrm>
            <a:off x="5724128" y="2564904"/>
            <a:ext cx="3302401" cy="2104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ctrTitle"/>
          </p:nvPr>
        </p:nvSpPr>
        <p:spPr>
          <a:xfrm>
            <a:off x="312488" y="309625"/>
            <a:ext cx="8570025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400"/>
              <a:t>Vocabulary - </a:t>
            </a:r>
            <a:r>
              <a:rPr lang="x-none" sz="4000"/>
              <a:t>Export</a:t>
            </a:r>
            <a:endParaRPr sz="4000" dirty="0"/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r="5311"/>
          <a:stretch/>
        </p:blipFill>
        <p:spPr>
          <a:xfrm>
            <a:off x="3858579" y="1189924"/>
            <a:ext cx="3228116" cy="365549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9920" y="309625"/>
            <a:ext cx="2579851" cy="3157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2" name="Google Shape;11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7408" y="2780928"/>
            <a:ext cx="2537466" cy="31386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3" name="Google Shape;11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331" y="1391575"/>
            <a:ext cx="3533506" cy="470121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3067486" y="4799576"/>
            <a:ext cx="2963485" cy="22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○"/>
            </a:pPr>
            <a:r>
              <a:rPr lang="x-none" sz="1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Export </a:t>
            </a:r>
            <a:r>
              <a:rPr lang="de-DE" sz="1600" dirty="0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</a:t>
            </a:r>
            <a:r>
              <a:rPr lang="x-none" sz="1600" dirty="0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ocabulary </a:t>
            </a:r>
            <a:r>
              <a:rPr lang="x-none" sz="1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functionality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■"/>
            </a:pPr>
            <a:r>
              <a:rPr lang="x-none" sz="1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SKOS RDF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■"/>
            </a:pPr>
            <a:r>
              <a:rPr lang="x-none" sz="1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PDF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■"/>
            </a:pPr>
            <a:r>
              <a:rPr lang="x-none" sz="1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HTML</a:t>
            </a: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SSD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SSD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1186</Words>
  <Application>Microsoft Office PowerPoint</Application>
  <PresentationFormat>On-screen Show (4:3)</PresentationFormat>
  <Paragraphs>334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Lato</vt:lpstr>
      <vt:lpstr>Open Sans</vt:lpstr>
      <vt:lpstr>Helvetica Neue</vt:lpstr>
      <vt:lpstr>Arial</vt:lpstr>
      <vt:lpstr>Courier New</vt:lpstr>
      <vt:lpstr>Open Sans Light</vt:lpstr>
      <vt:lpstr>Calibri</vt:lpstr>
      <vt:lpstr>CESSDA</vt:lpstr>
      <vt:lpstr>CESSDA</vt:lpstr>
      <vt:lpstr>CESSDA  Vocabulary Manager </vt:lpstr>
      <vt:lpstr>Outline</vt:lpstr>
      <vt:lpstr>CESSDA Vocabulary Manager </vt:lpstr>
      <vt:lpstr>Vocabulary– Search Site</vt:lpstr>
      <vt:lpstr>Vocabulary - Details</vt:lpstr>
      <vt:lpstr>Vocabulary - Translation</vt:lpstr>
      <vt:lpstr>Vocabulary - Language-based Versioning</vt:lpstr>
      <vt:lpstr>Vocabulary - DDI Usage and other Information</vt:lpstr>
      <vt:lpstr>Vocabulary - Export</vt:lpstr>
      <vt:lpstr>CV Manager - Rest Endpoints</vt:lpstr>
      <vt:lpstr>CV Manager - Vocabulary Management</vt:lpstr>
      <vt:lpstr>CV Manager - Vocabulary Editor</vt:lpstr>
      <vt:lpstr>Vocabulary Workflow &amp; Versioning</vt:lpstr>
      <vt:lpstr>CV Manager - Administration</vt:lpstr>
      <vt:lpstr>CV Manager Components </vt:lpstr>
      <vt:lpstr>Architecture</vt:lpstr>
      <vt:lpstr>Why use DDI-FlatDB for Vocabularies</vt:lpstr>
      <vt:lpstr>Summary</vt:lpstr>
      <vt:lpstr>Thanks for listening</vt:lpstr>
      <vt:lpstr>CESSDA Technical Infrastructure </vt:lpstr>
      <vt:lpstr>Deployment Dockerized </vt:lpstr>
      <vt:lpstr>Architecture - Google Cloud (GC), Dockerized </vt:lpstr>
      <vt:lpstr>Deployment </vt:lpstr>
      <vt:lpstr>Continuous Integration </vt:lpstr>
      <vt:lpstr>VM instances overview</vt:lpstr>
      <vt:lpstr>Lessons learned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CESSDA Expert Seminar 2018</dc:title>
  <dc:creator>Klas, Claus-Peter</dc:creator>
  <cp:lastModifiedBy>sigit nugraha</cp:lastModifiedBy>
  <cp:revision>53</cp:revision>
  <dcterms:modified xsi:type="dcterms:W3CDTF">2018-12-03T19:19:30Z</dcterms:modified>
</cp:coreProperties>
</file>