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sldIdLst>
    <p:sldId id="256" r:id="rId3"/>
    <p:sldId id="265" r:id="rId4"/>
    <p:sldId id="257" r:id="rId5"/>
    <p:sldId id="281" r:id="rId6"/>
    <p:sldId id="267" r:id="rId7"/>
    <p:sldId id="270" r:id="rId8"/>
    <p:sldId id="282" r:id="rId9"/>
    <p:sldId id="284" r:id="rId10"/>
    <p:sldId id="266" r:id="rId11"/>
    <p:sldId id="261" r:id="rId12"/>
    <p:sldId id="272" r:id="rId13"/>
    <p:sldId id="271" r:id="rId14"/>
    <p:sldId id="273" r:id="rId15"/>
    <p:sldId id="283" r:id="rId16"/>
    <p:sldId id="275" r:id="rId17"/>
    <p:sldId id="276" r:id="rId18"/>
    <p:sldId id="277" r:id="rId19"/>
    <p:sldId id="278" r:id="rId20"/>
    <p:sldId id="279" r:id="rId21"/>
    <p:sldId id="280" r:id="rId22"/>
    <p:sldId id="260" r:id="rId23"/>
    <p:sldId id="262" r:id="rId24"/>
    <p:sldId id="263" r:id="rId25"/>
    <p:sldId id="264" r:id="rId26"/>
    <p:sldId id="258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6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475656" y="6356350"/>
            <a:ext cx="1115144" cy="365125"/>
          </a:xfrm>
        </p:spPr>
        <p:txBody>
          <a:bodyPr/>
          <a:lstStyle/>
          <a:p>
            <a:fld id="{B03E4672-449D-4EC5-85C4-C79C8F74B79C}" type="datetimeFigureOut">
              <a:rPr lang="de-DE" smtClean="0"/>
              <a:t>04.12.2018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ED4-2D35-4F2C-9AE4-C4D160C066E9}" type="slidenum">
              <a:rPr lang="de-DE" smtClean="0"/>
              <a:t>‹Nr.›</a:t>
            </a:fld>
            <a:endParaRPr lang="de-DE"/>
          </a:p>
        </p:txBody>
      </p:sp>
      <p:pic>
        <p:nvPicPr>
          <p:cNvPr id="1026" name="Picture 2" descr="J:\NEU\Corporate Design\Leibniz BMBF etc\Leibniz\Logos\Mitglieder Logos DE-EN\Mitglied_WGL_4c_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21288"/>
            <a:ext cx="1049129" cy="7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0" y="5969630"/>
            <a:ext cx="921600" cy="64577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2656200"/>
            <a:ext cx="9144000" cy="1289957"/>
          </a:xfrm>
          <a:prstGeom prst="rect">
            <a:avLst/>
          </a:prstGeom>
          <a:solidFill>
            <a:srgbClr val="C6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3946156"/>
            <a:ext cx="9144000" cy="1289957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2" descr="J:\Medien\Jahresbericht\Jahresbericht2011\Bilder\GS_Jahresbericht_2011_frontse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55997"/>
            <a:ext cx="3144243" cy="25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5936" y="2708919"/>
            <a:ext cx="4896544" cy="1152129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58748F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95936" y="4077072"/>
            <a:ext cx="4896544" cy="10801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6" y="980728"/>
            <a:ext cx="2987824" cy="6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0" y="6301137"/>
            <a:ext cx="460800" cy="3228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7775575" cy="50958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9" y="1600200"/>
            <a:ext cx="7776219" cy="4525963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 panose="05040102010807070707" pitchFamily="18" charset="2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6516216" y="6380919"/>
            <a:ext cx="1943572" cy="365125"/>
          </a:xfrm>
        </p:spPr>
        <p:txBody>
          <a:bodyPr/>
          <a:lstStyle/>
          <a:p>
            <a:fld id="{C9F22ED4-2D35-4F2C-9AE4-C4D160C066E9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" y="355600"/>
            <a:ext cx="1648400" cy="344887"/>
          </a:xfrm>
          <a:prstGeom prst="rect">
            <a:avLst/>
          </a:prstGeom>
        </p:spPr>
      </p:pic>
      <p:pic>
        <p:nvPicPr>
          <p:cNvPr id="9" name="Google Shape;58;p9" descr="Creative Commons License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9672" y="6301137"/>
            <a:ext cx="62865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29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ED4-2D35-4F2C-9AE4-C4D160C066E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3124200" y="6380919"/>
            <a:ext cx="28956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7775575" cy="50958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83569" y="1628800"/>
            <a:ext cx="3744415" cy="4525963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 panose="05040102010807070707" pitchFamily="18" charset="2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716016" y="1628800"/>
            <a:ext cx="3744415" cy="4525963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 panose="05040102010807070707" pitchFamily="18" charset="2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" y="355600"/>
            <a:ext cx="1648400" cy="34488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0" y="6301137"/>
            <a:ext cx="460800" cy="3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9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908050"/>
            <a:ext cx="7776864" cy="5095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6516216" y="6380919"/>
            <a:ext cx="1943572" cy="365125"/>
          </a:xfrm>
        </p:spPr>
        <p:txBody>
          <a:bodyPr/>
          <a:lstStyle/>
          <a:p>
            <a:fld id="{C9F22ED4-2D35-4F2C-9AE4-C4D160C066E9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" y="355600"/>
            <a:ext cx="1648400" cy="34488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0" y="6301137"/>
            <a:ext cx="460800" cy="3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8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6516216" y="6380919"/>
            <a:ext cx="1943572" cy="365125"/>
          </a:xfrm>
        </p:spPr>
        <p:txBody>
          <a:bodyPr/>
          <a:lstStyle/>
          <a:p>
            <a:fld id="{C9F22ED4-2D35-4F2C-9AE4-C4D160C066E9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" y="355600"/>
            <a:ext cx="1648400" cy="34488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0" y="6301137"/>
            <a:ext cx="460800" cy="322885"/>
          </a:xfrm>
          <a:prstGeom prst="rect">
            <a:avLst/>
          </a:prstGeom>
        </p:spPr>
      </p:pic>
      <p:pic>
        <p:nvPicPr>
          <p:cNvPr id="8" name="Google Shape;58;p9" descr="Creative Commons License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9632" y="6301137"/>
            <a:ext cx="62865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48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1196974"/>
            <a:ext cx="9144000" cy="56610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1513071"/>
            <a:ext cx="7776864" cy="5095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6516216" y="6380919"/>
            <a:ext cx="1943572" cy="365125"/>
          </a:xfrm>
        </p:spPr>
        <p:txBody>
          <a:bodyPr/>
          <a:lstStyle/>
          <a:p>
            <a:fld id="{C9F22ED4-2D35-4F2C-9AE4-C4D160C066E9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" y="355600"/>
            <a:ext cx="1648400" cy="3448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0" y="6301137"/>
            <a:ext cx="460800" cy="3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42" y="4250728"/>
            <a:ext cx="882586" cy="61843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2656478"/>
            <a:ext cx="9144000" cy="1152128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2944509"/>
            <a:ext cx="7632202" cy="57606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Thank you for your attention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0" y="2304822"/>
            <a:ext cx="9144000" cy="351656"/>
          </a:xfrm>
          <a:prstGeom prst="rect">
            <a:avLst/>
          </a:prstGeom>
          <a:solidFill>
            <a:srgbClr val="5874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52" y="4365104"/>
            <a:ext cx="2908004" cy="60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6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4672-449D-4EC5-85C4-C79C8F74B79C}" type="datetimeFigureOut">
              <a:rPr lang="de-DE" smtClean="0"/>
              <a:t>04.12.2018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ED4-2D35-4F2C-9AE4-C4D160C066E9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 descr="J:\NEU\Corporate Design\Leibniz BMBF etc\Leibniz\Logos\Mitglieder Logos DE-EN\Mitglied_WGL_4c_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76392"/>
            <a:ext cx="524565" cy="3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4672-449D-4EC5-85C4-C79C8F74B79C}" type="datetimeFigureOut">
              <a:rPr lang="de-DE" smtClean="0"/>
              <a:t>04.12.2018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ED4-2D35-4F2C-9AE4-C4D160C066E9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 descr="J:\NEU\Corporate Design\Leibniz BMBF etc\Leibniz\Logos\Mitglieder Logos DE-EN\Mitglied_WGL_4c_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76392"/>
            <a:ext cx="524565" cy="3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500306"/>
            <a:ext cx="4038600" cy="3625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4038600" cy="3625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4672-449D-4EC5-85C4-C79C8F74B79C}" type="datetimeFigureOut">
              <a:rPr lang="de-DE" smtClean="0"/>
              <a:t>04.12.2018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ED4-2D35-4F2C-9AE4-C4D160C066E9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2" descr="J:\NEU\Corporate Design\Leibniz BMBF etc\Leibniz\Logos\Mitglieder Logos DE-EN\Mitglied_WGL_4c_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76392"/>
            <a:ext cx="524565" cy="3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50030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214687"/>
            <a:ext cx="4040188" cy="2911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50030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214687"/>
            <a:ext cx="4041775" cy="2911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4672-449D-4EC5-85C4-C79C8F74B79C}" type="datetimeFigureOut">
              <a:rPr lang="de-DE" smtClean="0"/>
              <a:t>04.12.2018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ED4-2D35-4F2C-9AE4-C4D160C066E9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Picture 2" descr="J:\NEU\Corporate Design\Leibniz BMBF etc\Leibniz\Logos\Mitglieder Logos DE-EN\Mitglied_WGL_4c_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76392"/>
            <a:ext cx="524565" cy="3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4672-449D-4EC5-85C4-C79C8F74B79C}" type="datetimeFigureOut">
              <a:rPr lang="de-DE" smtClean="0"/>
              <a:t>04.12.2018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ED4-2D35-4F2C-9AE4-C4D160C066E9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Picture 2" descr="J:\NEU\Corporate Design\Leibniz BMBF etc\Leibniz\Logos\Mitglieder Logos DE-EN\Mitglied_WGL_4c_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76392"/>
            <a:ext cx="524565" cy="3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4672-449D-4EC5-85C4-C79C8F74B79C}" type="datetimeFigureOut">
              <a:rPr lang="de-DE" smtClean="0"/>
              <a:t>04.12.2018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ED4-2D35-4F2C-9AE4-C4D160C066E9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Picture 2" descr="J:\NEU\Corporate Design\Leibniz BMBF etc\Leibniz\Logos\Mitglieder Logos DE-EN\Mitglied_WGL_4c_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76392"/>
            <a:ext cx="524565" cy="3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500306"/>
            <a:ext cx="3008313" cy="36258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4672-449D-4EC5-85C4-C79C8F74B79C}" type="datetimeFigureOut">
              <a:rPr lang="de-DE" smtClean="0"/>
              <a:t>04.12.2018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ED4-2D35-4F2C-9AE4-C4D160C066E9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2" descr="J:\NEU\Corporate Design\Leibniz BMBF etc\Leibniz\Logos\Mitglieder Logos DE-EN\Mitglied_WGL_4c_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76392"/>
            <a:ext cx="524565" cy="3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4672-449D-4EC5-85C4-C79C8F74B79C}" type="datetimeFigureOut">
              <a:rPr lang="de-DE" smtClean="0"/>
              <a:t>04.12.2018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ED4-2D35-4F2C-9AE4-C4D160C066E9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2" descr="J:\NEU\Corporate Design\Leibniz BMBF etc\Leibniz\Logos\Mitglieder Logos DE-EN\Mitglied_WGL_4c_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76392"/>
            <a:ext cx="524565" cy="3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500306"/>
            <a:ext cx="8229600" cy="3625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356350"/>
            <a:ext cx="1475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B03E4672-449D-4EC5-85C4-C79C8F74B79C}" type="datetimeFigureOut">
              <a:rPr lang="de-DE" smtClean="0"/>
              <a:t>04.12.2018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C9F22ED4-2D35-4F2C-9AE4-C4D160C066E9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GS_Kopf PPT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213" y="897622"/>
            <a:ext cx="777557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213" y="1600200"/>
            <a:ext cx="77755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tis SemiSans Pro" pitchFamily="50" charset="0"/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124200" y="63809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tis SemiSans Pro" pitchFamily="50" charset="0"/>
              </a:defRPr>
            </a:lvl1pPr>
          </a:lstStyle>
          <a:p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6516216" y="6380919"/>
            <a:ext cx="1943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tis SemiSans Pro" pitchFamily="50" charset="0"/>
              </a:defRPr>
            </a:lvl1pPr>
          </a:lstStyle>
          <a:p>
            <a:fld id="{C9F22ED4-2D35-4F2C-9AE4-C4D160C06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46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58748F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GESIS Service Infrastructure</a:t>
            </a:r>
            <a:br>
              <a:rPr lang="de-DE" dirty="0" smtClean="0"/>
            </a:br>
            <a:r>
              <a:rPr lang="de-DE" i="1" dirty="0" smtClean="0"/>
              <a:t>DDI  </a:t>
            </a:r>
            <a:r>
              <a:rPr lang="de-DE" i="1" dirty="0" err="1" smtClean="0"/>
              <a:t>along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way</a:t>
            </a:r>
            <a:endParaRPr lang="de-DE"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1600" i="1" dirty="0" smtClean="0"/>
              <a:t>Claus-Peter Klas</a:t>
            </a:r>
          </a:p>
          <a:p>
            <a:r>
              <a:rPr lang="de-DE" sz="1600" i="1" dirty="0" smtClean="0"/>
              <a:t>Oliver Hopt</a:t>
            </a:r>
          </a:p>
          <a:p>
            <a:r>
              <a:rPr lang="de-DE" sz="1600" i="1" dirty="0" smtClean="0"/>
              <a:t>EDDI 2018, Berlin</a:t>
            </a:r>
          </a:p>
        </p:txBody>
      </p:sp>
    </p:spTree>
    <p:extLst>
      <p:ext uri="{BB962C8B-B14F-4D97-AF65-F5344CB8AC3E}">
        <p14:creationId xmlns:p14="http://schemas.microsoft.com/office/powerpoint/2010/main" val="37319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Editor: Read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files</a:t>
            </a:r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3203848" y="5265204"/>
            <a:ext cx="187220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R-Environment</a:t>
            </a:r>
            <a:endParaRPr lang="de-DE" dirty="0"/>
          </a:p>
        </p:txBody>
      </p:sp>
      <p:sp>
        <p:nvSpPr>
          <p:cNvPr id="6" name="Flussdiagramm: Magnetplattenspeicher 5"/>
          <p:cNvSpPr/>
          <p:nvPr/>
        </p:nvSpPr>
        <p:spPr>
          <a:xfrm>
            <a:off x="5580112" y="5157192"/>
            <a:ext cx="1152128" cy="122413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Directory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3671900" y="5013176"/>
            <a:ext cx="936104" cy="360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R-</a:t>
            </a:r>
            <a:r>
              <a:rPr lang="de-DE" dirty="0" err="1" smtClean="0"/>
              <a:t>Serve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5148064" y="5769260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411760" y="4725144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483768" y="4355812"/>
            <a:ext cx="190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TCP-IP Connection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3501218" y="3429000"/>
            <a:ext cx="127746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Java</a:t>
            </a:r>
          </a:p>
          <a:p>
            <a:pPr algn="ctr"/>
            <a:r>
              <a:rPr lang="de-DE" dirty="0" err="1" smtClean="0"/>
              <a:t>REngine</a:t>
            </a:r>
            <a:endParaRPr lang="de-DE" dirty="0" smtClean="0"/>
          </a:p>
          <a:p>
            <a:pPr algn="ctr"/>
            <a:r>
              <a:rPr lang="de-DE" dirty="0" err="1" smtClean="0"/>
              <a:t>RServe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3383868" y="2492896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Services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3383868" y="1484784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5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Editor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228600">
              <a:spcBef>
                <a:spcPts val="0"/>
              </a:spcBef>
            </a:pPr>
            <a:r>
              <a:rPr lang="en-US" dirty="0"/>
              <a:t>Create, edit and manage questions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Arrange questionnaire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Various exports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marL="457200" indent="-228600"/>
            <a:r>
              <a:rPr lang="en-US" dirty="0"/>
              <a:t>Workflow support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Import of older questions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Tracing questions over time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Social functions would be nice</a:t>
            </a:r>
          </a:p>
          <a:p>
            <a:pPr marL="914400" lvl="1" indent="-228600">
              <a:spcBef>
                <a:spcPts val="0"/>
              </a:spcBef>
            </a:pPr>
            <a:r>
              <a:rPr lang="en-US" dirty="0"/>
              <a:t>Discuss questions</a:t>
            </a:r>
          </a:p>
          <a:p>
            <a:pPr marL="914400" lvl="1" indent="-228600">
              <a:spcBef>
                <a:spcPts val="0"/>
              </a:spcBef>
            </a:pPr>
            <a:r>
              <a:rPr lang="en-US" dirty="0"/>
              <a:t>Tag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Editor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9" y="1600200"/>
            <a:ext cx="7343622" cy="4525963"/>
          </a:xfrm>
        </p:spPr>
      </p:pic>
    </p:spTree>
    <p:extLst>
      <p:ext uri="{BB962C8B-B14F-4D97-AF65-F5344CB8AC3E}">
        <p14:creationId xmlns:p14="http://schemas.microsoft.com/office/powerpoint/2010/main" val="427028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Finally: GESIS Search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t>13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37874"/>
            <a:ext cx="6179914" cy="465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15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 for internal DDI Infrastructure</a:t>
            </a:r>
          </a:p>
          <a:p>
            <a:r>
              <a:rPr lang="en-US" dirty="0" smtClean="0"/>
              <a:t>Tools and Portals</a:t>
            </a:r>
          </a:p>
          <a:p>
            <a:pPr lvl="1"/>
            <a:r>
              <a:rPr lang="en-US" dirty="0" smtClean="0"/>
              <a:t>DDI Study Editor (Final Stage)</a:t>
            </a:r>
          </a:p>
          <a:p>
            <a:pPr lvl="1"/>
            <a:r>
              <a:rPr lang="en-US" dirty="0" smtClean="0"/>
              <a:t>Question Editor (Final stage)</a:t>
            </a:r>
          </a:p>
          <a:p>
            <a:pPr lvl="1"/>
            <a:r>
              <a:rPr lang="en-US" dirty="0" smtClean="0"/>
              <a:t>Variable Editor (</a:t>
            </a:r>
            <a:r>
              <a:rPr lang="en-US" dirty="0" smtClean="0"/>
              <a:t>Open, but </a:t>
            </a:r>
            <a:r>
              <a:rPr lang="en-US" smtClean="0"/>
              <a:t>technology stands)</a:t>
            </a:r>
            <a:endParaRPr lang="en-US" dirty="0" smtClean="0"/>
          </a:p>
          <a:p>
            <a:pPr lvl="1"/>
            <a:r>
              <a:rPr lang="en-US" dirty="0" smtClean="0"/>
              <a:t>CESSDA Vocabulary Manager (Done)</a:t>
            </a:r>
          </a:p>
          <a:p>
            <a:r>
              <a:rPr lang="en-US" dirty="0" smtClean="0"/>
              <a:t>Index with </a:t>
            </a:r>
            <a:r>
              <a:rPr lang="en-US" dirty="0" err="1" smtClean="0"/>
              <a:t>ElasticSearch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ExploreData</a:t>
            </a:r>
            <a:endParaRPr lang="en-US" dirty="0" smtClean="0"/>
          </a:p>
          <a:p>
            <a:r>
              <a:rPr lang="en-US" dirty="0" smtClean="0"/>
              <a:t>Community Building! Join 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0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Explore Data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t>15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92188"/>
            <a:ext cx="7775575" cy="434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251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Data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t>16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1941"/>
            <a:ext cx="7775575" cy="318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3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Editor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t>17</a:t>
            </a:fld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44767"/>
            <a:ext cx="7775575" cy="363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61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Editor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t>18</a:t>
            </a:fld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10188"/>
            <a:ext cx="7775575" cy="350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107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Vocabulary Manager</a:t>
            </a:r>
            <a:br>
              <a:rPr lang="en-US" dirty="0" smtClean="0"/>
            </a:br>
            <a:r>
              <a:rPr lang="en-US" dirty="0" smtClean="0"/>
              <a:t>SKOS XML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t>19</a:t>
            </a:fld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38226"/>
            <a:ext cx="7775575" cy="424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30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Upcoming architecture: Overview</a:t>
            </a:r>
          </a:p>
          <a:p>
            <a:r>
              <a:rPr lang="en-US" dirty="0" smtClean="0"/>
              <a:t>Modules</a:t>
            </a:r>
          </a:p>
          <a:p>
            <a:pPr lvl="1"/>
            <a:r>
              <a:rPr lang="en-US" dirty="0"/>
              <a:t>Study Editor</a:t>
            </a:r>
          </a:p>
          <a:p>
            <a:pPr lvl="1"/>
            <a:r>
              <a:rPr lang="en-US" dirty="0" smtClean="0"/>
              <a:t>Variable Editor</a:t>
            </a:r>
          </a:p>
          <a:p>
            <a:pPr lvl="1"/>
            <a:r>
              <a:rPr lang="en-US" dirty="0" smtClean="0"/>
              <a:t>Questionnaire Editor</a:t>
            </a:r>
          </a:p>
          <a:p>
            <a:pPr lvl="1"/>
            <a:r>
              <a:rPr lang="en-US" dirty="0" smtClean="0"/>
              <a:t>CESSDA Vocabulary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Vocabulary Manager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t>20</a:t>
            </a:fld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41232"/>
            <a:ext cx="7775575" cy="444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599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Variable </a:t>
            </a:r>
            <a:r>
              <a:rPr lang="de-DE" dirty="0" err="1" smtClean="0"/>
              <a:t>import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files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 smtClean="0"/>
          </a:p>
          <a:p>
            <a:pPr lvl="1"/>
            <a:r>
              <a:rPr lang="de-DE" dirty="0" err="1" smtClean="0"/>
              <a:t>read</a:t>
            </a:r>
            <a:r>
              <a:rPr lang="de-DE" dirty="0" smtClean="0"/>
              <a:t> variables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labels</a:t>
            </a:r>
            <a:endParaRPr lang="de-DE" dirty="0" smtClean="0"/>
          </a:p>
          <a:p>
            <a:pPr lvl="1"/>
            <a:r>
              <a:rPr lang="de-DE" dirty="0" err="1" smtClean="0"/>
              <a:t>read</a:t>
            </a:r>
            <a:r>
              <a:rPr lang="de-DE" dirty="0" smtClean="0"/>
              <a:t> </a:t>
            </a:r>
            <a:r>
              <a:rPr lang="de-DE" dirty="0" err="1" smtClean="0"/>
              <a:t>answers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codes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codelists</a:t>
            </a:r>
            <a:endParaRPr lang="de-DE" dirty="0" smtClean="0"/>
          </a:p>
          <a:p>
            <a:r>
              <a:rPr lang="de-DE" sz="2800" dirty="0" err="1"/>
              <a:t>g</a:t>
            </a:r>
            <a:r>
              <a:rPr lang="de-DE" sz="2800" dirty="0" err="1" smtClean="0"/>
              <a:t>enerate</a:t>
            </a:r>
            <a:r>
              <a:rPr lang="de-DE" sz="2800" dirty="0" smtClean="0"/>
              <a:t> R </a:t>
            </a:r>
            <a:r>
              <a:rPr lang="de-DE" sz="2800" dirty="0" err="1" smtClean="0"/>
              <a:t>tables</a:t>
            </a:r>
            <a:r>
              <a:rPr lang="de-DE" sz="2800" dirty="0"/>
              <a:t> (</a:t>
            </a:r>
            <a:r>
              <a:rPr lang="de-DE" sz="2800" dirty="0" err="1"/>
              <a:t>contingency</a:t>
            </a:r>
            <a:r>
              <a:rPr lang="de-DE" sz="2800" dirty="0"/>
              <a:t> / </a:t>
            </a:r>
            <a:r>
              <a:rPr lang="de-DE" sz="2800" dirty="0" err="1"/>
              <a:t>frequency</a:t>
            </a:r>
            <a:r>
              <a:rPr lang="de-DE" sz="2800" dirty="0"/>
              <a:t> </a:t>
            </a:r>
            <a:r>
              <a:rPr lang="de-DE" sz="2800" dirty="0" err="1"/>
              <a:t>table</a:t>
            </a:r>
            <a:r>
              <a:rPr lang="de-DE" sz="2800" dirty="0" smtClean="0"/>
              <a:t>)</a:t>
            </a:r>
          </a:p>
          <a:p>
            <a:pPr lvl="1"/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</a:t>
            </a:r>
            <a:r>
              <a:rPr lang="de-DE" sz="2400" dirty="0" err="1" smtClean="0"/>
              <a:t>missing</a:t>
            </a:r>
            <a:r>
              <a:rPr lang="de-DE" sz="2400" dirty="0" smtClean="0"/>
              <a:t> </a:t>
            </a:r>
            <a:r>
              <a:rPr lang="de-DE" sz="2400" dirty="0" err="1" smtClean="0"/>
              <a:t>values</a:t>
            </a:r>
            <a:endParaRPr lang="de-DE" sz="2400" dirty="0" smtClean="0"/>
          </a:p>
          <a:p>
            <a:r>
              <a:rPr lang="de-DE" sz="2800" dirty="0" err="1" smtClean="0"/>
              <a:t>generate</a:t>
            </a:r>
            <a:r>
              <a:rPr lang="de-DE" sz="2800" dirty="0" smtClean="0"/>
              <a:t> </a:t>
            </a:r>
            <a:r>
              <a:rPr lang="de-DE" sz="2800" dirty="0" err="1" smtClean="0"/>
              <a:t>graphics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R</a:t>
            </a:r>
          </a:p>
          <a:p>
            <a:r>
              <a:rPr lang="de-DE" sz="2800" dirty="0" err="1" smtClean="0"/>
              <a:t>generate</a:t>
            </a:r>
            <a:r>
              <a:rPr lang="de-DE" sz="2800" dirty="0" smtClean="0"/>
              <a:t> </a:t>
            </a:r>
            <a:r>
              <a:rPr lang="de-DE" sz="2800" dirty="0" err="1" smtClean="0"/>
              <a:t>projection</a:t>
            </a:r>
            <a:r>
              <a:rPr lang="de-DE" sz="2800" dirty="0" smtClean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dirty="0" err="1" smtClean="0"/>
              <a:t>customized</a:t>
            </a:r>
            <a:r>
              <a:rPr lang="de-DE" sz="2800" dirty="0" smtClean="0"/>
              <a:t> </a:t>
            </a:r>
            <a:r>
              <a:rPr lang="de-DE" sz="2800" dirty="0" err="1" smtClean="0"/>
              <a:t>datasets</a:t>
            </a:r>
            <a:endParaRPr lang="de-DE" sz="2800" dirty="0"/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5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 smtClean="0"/>
              <a:t>CodeBook</a:t>
            </a:r>
            <a:r>
              <a:rPr lang="de-DE" dirty="0" smtClean="0"/>
              <a:t> Explorer Table Generation</a:t>
            </a:r>
          </a:p>
          <a:p>
            <a:pPr lvl="1"/>
            <a:r>
              <a:rPr lang="de-DE" dirty="0" smtClean="0"/>
              <a:t>Create simple UI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generate</a:t>
            </a:r>
            <a:r>
              <a:rPr lang="de-DE" dirty="0" smtClean="0"/>
              <a:t> simple </a:t>
            </a:r>
            <a:r>
              <a:rPr lang="de-DE" dirty="0" err="1" smtClean="0"/>
              <a:t>tables</a:t>
            </a:r>
            <a:r>
              <a:rPr lang="de-DE" dirty="0" smtClean="0"/>
              <a:t> </a:t>
            </a:r>
          </a:p>
          <a:p>
            <a:pPr lvl="2"/>
            <a:r>
              <a:rPr lang="de-DE" dirty="0" smtClean="0"/>
              <a:t>Follow 80:20 </a:t>
            </a:r>
            <a:r>
              <a:rPr lang="de-DE" dirty="0" err="1" smtClean="0"/>
              <a:t>rule</a:t>
            </a:r>
            <a:endParaRPr lang="de-DE" dirty="0" smtClean="0"/>
          </a:p>
          <a:p>
            <a:pPr lvl="2"/>
            <a:r>
              <a:rPr lang="de-DE" dirty="0" err="1" smtClean="0"/>
              <a:t>Generate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CodeBook</a:t>
            </a:r>
            <a:r>
              <a:rPr lang="de-DE" dirty="0" smtClean="0"/>
              <a:t> Explorer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compatability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Variable Report Tool</a:t>
            </a:r>
          </a:p>
          <a:p>
            <a:pPr lvl="2"/>
            <a:r>
              <a:rPr lang="de-DE" dirty="0" smtClean="0"/>
              <a:t>Store </a:t>
            </a:r>
            <a:r>
              <a:rPr lang="de-DE" dirty="0" err="1" smtClean="0"/>
              <a:t>tables</a:t>
            </a:r>
            <a:r>
              <a:rPr lang="de-DE" dirty="0" smtClean="0"/>
              <a:t> in variable </a:t>
            </a:r>
            <a:r>
              <a:rPr lang="de-DE" dirty="0" err="1" smtClean="0"/>
              <a:t>statistics</a:t>
            </a:r>
            <a:endParaRPr lang="de-DE" dirty="0" smtClean="0"/>
          </a:p>
          <a:p>
            <a:pPr lvl="3"/>
            <a:r>
              <a:rPr lang="de-DE" dirty="0" smtClean="0"/>
              <a:t>DDI </a:t>
            </a:r>
            <a:r>
              <a:rPr lang="de-DE" dirty="0" err="1" smtClean="0"/>
              <a:t>missing</a:t>
            </a:r>
            <a:endParaRPr lang="de-DE" dirty="0" smtClean="0"/>
          </a:p>
          <a:p>
            <a:pPr lvl="1"/>
            <a:r>
              <a:rPr lang="de-DE" dirty="0" smtClean="0"/>
              <a:t>Add a R </a:t>
            </a:r>
            <a:r>
              <a:rPr lang="de-DE" dirty="0" err="1" smtClean="0"/>
              <a:t>script</a:t>
            </a:r>
            <a:r>
              <a:rPr lang="de-DE" dirty="0" smtClean="0"/>
              <a:t> </a:t>
            </a:r>
            <a:r>
              <a:rPr lang="de-DE" dirty="0" err="1" smtClean="0"/>
              <a:t>textfield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UI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generating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R</a:t>
            </a:r>
          </a:p>
          <a:p>
            <a:pPr lvl="2"/>
            <a:r>
              <a:rPr lang="de-DE" dirty="0" smtClean="0"/>
              <a:t>Also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create</a:t>
            </a:r>
            <a:r>
              <a:rPr lang="de-DE" dirty="0" smtClean="0"/>
              <a:t> </a:t>
            </a:r>
            <a:r>
              <a:rPr lang="de-DE" dirty="0" err="1" smtClean="0"/>
              <a:t>CodeBook</a:t>
            </a:r>
            <a:r>
              <a:rPr lang="de-DE" dirty="0" smtClean="0"/>
              <a:t> Explorer </a:t>
            </a:r>
            <a:r>
              <a:rPr lang="de-DE" dirty="0" err="1" smtClean="0"/>
              <a:t>output</a:t>
            </a:r>
            <a:endParaRPr lang="de-DE" dirty="0" smtClean="0"/>
          </a:p>
          <a:p>
            <a:pPr lvl="2"/>
            <a:r>
              <a:rPr lang="de-DE" dirty="0" smtClean="0"/>
              <a:t>Store </a:t>
            </a:r>
            <a:r>
              <a:rPr lang="de-DE" dirty="0" err="1" smtClean="0"/>
              <a:t>tables</a:t>
            </a:r>
            <a:r>
              <a:rPr lang="de-DE" dirty="0" smtClean="0"/>
              <a:t> in variable </a:t>
            </a:r>
            <a:r>
              <a:rPr lang="de-DE" dirty="0" err="1" smtClean="0"/>
              <a:t>stastistics</a:t>
            </a:r>
            <a:endParaRPr lang="de-DE" dirty="0" smtClean="0"/>
          </a:p>
          <a:p>
            <a:pPr lvl="1"/>
            <a:r>
              <a:rPr lang="de-DE" dirty="0" err="1" smtClean="0"/>
              <a:t>Important</a:t>
            </a:r>
            <a:r>
              <a:rPr lang="de-DE" dirty="0" smtClean="0"/>
              <a:t>: </a:t>
            </a:r>
            <a:r>
              <a:rPr lang="de-DE" dirty="0" err="1" smtClean="0"/>
              <a:t>Differentiate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layout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)!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6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Variable Editor (DSDM)</a:t>
            </a:r>
          </a:p>
          <a:p>
            <a:pPr lvl="1"/>
            <a:r>
              <a:rPr lang="de-DE" dirty="0" smtClean="0"/>
              <a:t>Read variables</a:t>
            </a:r>
          </a:p>
          <a:p>
            <a:pPr lvl="1"/>
            <a:r>
              <a:rPr lang="de-DE" dirty="0" err="1" smtClean="0"/>
              <a:t>Validate</a:t>
            </a:r>
            <a:endParaRPr lang="de-DE" dirty="0"/>
          </a:p>
          <a:p>
            <a:pPr lvl="1"/>
            <a:r>
              <a:rPr lang="de-DE" dirty="0" smtClean="0"/>
              <a:t>Edit </a:t>
            </a:r>
            <a:r>
              <a:rPr lang="de-DE" dirty="0" err="1" smtClean="0"/>
              <a:t>labels</a:t>
            </a:r>
            <a:r>
              <a:rPr lang="de-DE" dirty="0" smtClean="0"/>
              <a:t>, </a:t>
            </a:r>
            <a:r>
              <a:rPr lang="de-DE" dirty="0" err="1" smtClean="0"/>
              <a:t>names</a:t>
            </a:r>
            <a:r>
              <a:rPr lang="de-DE" dirty="0" smtClean="0"/>
              <a:t>, </a:t>
            </a:r>
            <a:r>
              <a:rPr lang="de-DE" dirty="0" err="1" smtClean="0"/>
              <a:t>etc</a:t>
            </a:r>
            <a:endParaRPr lang="de-DE" dirty="0" smtClean="0"/>
          </a:p>
          <a:p>
            <a:pPr lvl="1"/>
            <a:r>
              <a:rPr lang="de-DE" dirty="0" smtClean="0"/>
              <a:t>Connect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Questionnaire</a:t>
            </a:r>
            <a:r>
              <a:rPr lang="de-DE" dirty="0" smtClean="0"/>
              <a:t> </a:t>
            </a:r>
          </a:p>
          <a:p>
            <a:pPr lvl="2"/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variable </a:t>
            </a:r>
            <a:r>
              <a:rPr lang="de-DE" dirty="0" err="1" smtClean="0"/>
              <a:t>names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, </a:t>
            </a:r>
            <a:r>
              <a:rPr lang="de-DE" dirty="0" err="1" smtClean="0"/>
              <a:t>combine</a:t>
            </a:r>
            <a:endParaRPr lang="de-DE" dirty="0" smtClean="0"/>
          </a:p>
          <a:p>
            <a:pPr lvl="2"/>
            <a:r>
              <a:rPr lang="de-DE" dirty="0" err="1" smtClean="0"/>
              <a:t>If</a:t>
            </a:r>
            <a:r>
              <a:rPr lang="de-DE" dirty="0" smtClean="0"/>
              <a:t> not </a:t>
            </a:r>
            <a:r>
              <a:rPr lang="de-DE" dirty="0" err="1" smtClean="0"/>
              <a:t>exists</a:t>
            </a:r>
            <a:r>
              <a:rPr lang="de-DE" dirty="0" smtClean="0"/>
              <a:t>, </a:t>
            </a:r>
            <a:r>
              <a:rPr lang="de-DE" dirty="0" err="1" smtClean="0"/>
              <a:t>create</a:t>
            </a:r>
            <a:r>
              <a:rPr lang="de-DE" dirty="0" smtClean="0"/>
              <a:t> </a:t>
            </a:r>
            <a:r>
              <a:rPr lang="de-DE" dirty="0" err="1" smtClean="0"/>
              <a:t>questionnaire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8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r>
              <a:rPr lang="de-DE" dirty="0" smtClean="0"/>
              <a:t> III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Codebook</a:t>
            </a:r>
            <a:r>
              <a:rPr lang="de-DE" dirty="0" smtClean="0"/>
              <a:t> Explorer Variable-</a:t>
            </a:r>
            <a:r>
              <a:rPr lang="de-DE" dirty="0" err="1" smtClean="0"/>
              <a:t>Category</a:t>
            </a:r>
            <a:r>
              <a:rPr lang="de-DE" dirty="0" smtClean="0"/>
              <a:t> (</a:t>
            </a:r>
            <a:r>
              <a:rPr lang="de-DE" dirty="0" err="1" smtClean="0"/>
              <a:t>Classification</a:t>
            </a:r>
            <a:r>
              <a:rPr lang="de-DE" dirty="0" smtClean="0"/>
              <a:t>, Thesaurus)</a:t>
            </a:r>
          </a:p>
          <a:p>
            <a:pPr lvl="1"/>
            <a:r>
              <a:rPr lang="de-DE" dirty="0" smtClean="0"/>
              <a:t>Connect </a:t>
            </a:r>
            <a:r>
              <a:rPr lang="de-DE" dirty="0" err="1" smtClean="0"/>
              <a:t>to</a:t>
            </a:r>
            <a:r>
              <a:rPr lang="de-DE" dirty="0" smtClean="0"/>
              <a:t> CV Manager</a:t>
            </a:r>
          </a:p>
          <a:p>
            <a:pPr lvl="1"/>
            <a:r>
              <a:rPr lang="de-DE" dirty="0" smtClean="0"/>
              <a:t>Import all </a:t>
            </a:r>
            <a:r>
              <a:rPr lang="de-DE" dirty="0" err="1" smtClean="0"/>
              <a:t>categories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CV </a:t>
            </a:r>
            <a:r>
              <a:rPr lang="de-DE" dirty="0" err="1" smtClean="0"/>
              <a:t>manager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editing</a:t>
            </a:r>
            <a:endParaRPr lang="de-DE" dirty="0" smtClean="0"/>
          </a:p>
          <a:p>
            <a:pPr lvl="1"/>
            <a:r>
              <a:rPr lang="de-DE" dirty="0" smtClean="0"/>
              <a:t>Create UI </a:t>
            </a:r>
            <a:r>
              <a:rPr lang="de-DE" dirty="0" err="1" smtClean="0"/>
              <a:t>view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/>
              <a:t> </a:t>
            </a:r>
            <a:r>
              <a:rPr lang="de-DE" dirty="0" err="1" smtClean="0"/>
              <a:t>connect</a:t>
            </a:r>
            <a:r>
              <a:rPr lang="de-DE" dirty="0" smtClean="0"/>
              <a:t> variables </a:t>
            </a:r>
            <a:r>
              <a:rPr lang="de-DE" dirty="0" err="1" smtClean="0"/>
              <a:t>to</a:t>
            </a:r>
            <a:r>
              <a:rPr lang="de-DE" smtClean="0"/>
              <a:t> CV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6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3315" y="3417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GESIS Service </a:t>
            </a:r>
            <a:r>
              <a:rPr lang="de-DE" dirty="0" err="1" smtClean="0"/>
              <a:t>External</a:t>
            </a:r>
            <a:r>
              <a:rPr lang="de-DE" dirty="0" smtClean="0"/>
              <a:t> Infrastructure</a:t>
            </a:r>
            <a:br>
              <a:rPr lang="de-DE" dirty="0" smtClean="0"/>
            </a:br>
            <a:r>
              <a:rPr lang="de-DE" dirty="0"/>
              <a:t>S</a:t>
            </a:r>
            <a:r>
              <a:rPr lang="de-DE" dirty="0" smtClean="0"/>
              <a:t>urvey </a:t>
            </a:r>
            <a:r>
              <a:rPr lang="de-DE" dirty="0"/>
              <a:t>L</a:t>
            </a:r>
            <a:r>
              <a:rPr lang="de-DE" dirty="0" smtClean="0"/>
              <a:t>ife Cycle (Open Data)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4427926" y="2966291"/>
            <a:ext cx="15841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Versioned</a:t>
            </a:r>
            <a:endParaRPr lang="de-DE" dirty="0" smtClean="0"/>
          </a:p>
          <a:p>
            <a:pPr algn="ctr"/>
            <a:r>
              <a:rPr lang="de-DE" dirty="0" err="1" smtClean="0"/>
              <a:t>External</a:t>
            </a:r>
            <a:endParaRPr lang="de-DE" dirty="0" smtClean="0"/>
          </a:p>
          <a:p>
            <a:pPr algn="ctr"/>
            <a:r>
              <a:rPr lang="de-DE" dirty="0" smtClean="0"/>
              <a:t>DDI-</a:t>
            </a:r>
            <a:r>
              <a:rPr lang="de-DE" dirty="0" err="1" smtClean="0"/>
              <a:t>FlatDB</a:t>
            </a:r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289866" y="4119233"/>
            <a:ext cx="1584176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Data </a:t>
            </a:r>
            <a:r>
              <a:rPr lang="de-DE" dirty="0" err="1" smtClean="0">
                <a:solidFill>
                  <a:schemeClr val="tx1"/>
                </a:solidFill>
              </a:rPr>
              <a:t>file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DDI-</a:t>
            </a:r>
            <a:r>
              <a:rPr lang="de-DE" dirty="0" err="1" smtClean="0">
                <a:solidFill>
                  <a:schemeClr val="tx1"/>
                </a:solidFill>
              </a:rPr>
              <a:t>FlatDB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396519" y="4119233"/>
            <a:ext cx="15841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Internal</a:t>
            </a:r>
          </a:p>
          <a:p>
            <a:pPr algn="ctr"/>
            <a:r>
              <a:rPr lang="de-DE" dirty="0" smtClean="0"/>
              <a:t>DDI-</a:t>
            </a:r>
            <a:r>
              <a:rPr lang="de-DE" dirty="0" err="1" smtClean="0"/>
              <a:t>FlatDB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065485" y="2601651"/>
            <a:ext cx="1368152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OAI-Export</a:t>
            </a:r>
            <a:endParaRPr lang="de-DE" dirty="0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1975718" y="4551281"/>
            <a:ext cx="320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2504531" y="2211235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Study Editor</a:t>
            </a:r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2504531" y="2822787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Questionnaire</a:t>
            </a:r>
            <a:r>
              <a:rPr lang="de-DE" sz="1600" dirty="0" smtClean="0"/>
              <a:t> Editor</a:t>
            </a:r>
            <a:endParaRPr lang="de-DE" sz="1600" dirty="0"/>
          </a:p>
        </p:txBody>
      </p:sp>
      <p:sp>
        <p:nvSpPr>
          <p:cNvPr id="29" name="Rechteck 28"/>
          <p:cNvSpPr/>
          <p:nvPr/>
        </p:nvSpPr>
        <p:spPr>
          <a:xfrm>
            <a:off x="2504531" y="3422952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Variable Editor</a:t>
            </a:r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>
            <a:off x="397878" y="2601651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Data File</a:t>
            </a:r>
          </a:p>
          <a:p>
            <a:pPr algn="ctr"/>
            <a:r>
              <a:rPr lang="de-DE" dirty="0" smtClean="0"/>
              <a:t>Upload</a:t>
            </a:r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397878" y="3326331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Question</a:t>
            </a:r>
            <a:r>
              <a:rPr lang="de-DE" sz="1400" dirty="0" smtClean="0"/>
              <a:t> &amp; Variable Editor</a:t>
            </a:r>
            <a:endParaRPr lang="de-DE" sz="1400" dirty="0"/>
          </a:p>
        </p:txBody>
      </p:sp>
      <p:sp>
        <p:nvSpPr>
          <p:cNvPr id="32" name="Rechteck 31"/>
          <p:cNvSpPr/>
          <p:nvPr/>
        </p:nvSpPr>
        <p:spPr>
          <a:xfrm>
            <a:off x="247526" y="1484782"/>
            <a:ext cx="3816083" cy="3625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42094" y="1599684"/>
            <a:ext cx="15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Producing</a:t>
            </a:r>
            <a:r>
              <a:rPr lang="de-DE" dirty="0" smtClean="0"/>
              <a:t> DDI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4242524" y="1484784"/>
            <a:ext cx="4793971" cy="3625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4427926" y="1599684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Consuming</a:t>
            </a:r>
            <a:r>
              <a:rPr lang="de-DE" dirty="0" smtClean="0"/>
              <a:t> DDI</a:t>
            </a:r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7501415" y="2468622"/>
            <a:ext cx="1368152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Study Search</a:t>
            </a:r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7501122" y="3063427"/>
            <a:ext cx="1368152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Question</a:t>
            </a:r>
            <a:r>
              <a:rPr lang="de-DE" dirty="0" smtClean="0"/>
              <a:t> Search</a:t>
            </a:r>
            <a:endParaRPr lang="de-DE" dirty="0"/>
          </a:p>
        </p:txBody>
      </p:sp>
      <p:sp>
        <p:nvSpPr>
          <p:cNvPr id="38" name="Rechteck 37"/>
          <p:cNvSpPr/>
          <p:nvPr/>
        </p:nvSpPr>
        <p:spPr>
          <a:xfrm>
            <a:off x="7501415" y="3679462"/>
            <a:ext cx="1368152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Variable Search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6084461" y="3593691"/>
            <a:ext cx="1368152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Datorium</a:t>
            </a:r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6084461" y="4458644"/>
            <a:ext cx="1368152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d</a:t>
            </a:r>
            <a:r>
              <a:rPr lang="de-DE" dirty="0" err="1" smtClean="0"/>
              <a:t>a|ra</a:t>
            </a:r>
            <a:endParaRPr lang="de-DE" dirty="0"/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6768537" y="4183518"/>
            <a:ext cx="0" cy="137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3315" y="476672"/>
            <a:ext cx="8229600" cy="100811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GESIS Internal Service Infrastructure</a:t>
            </a:r>
            <a:br>
              <a:rPr lang="de-DE" sz="2800" dirty="0" smtClean="0"/>
            </a:br>
            <a:r>
              <a:rPr lang="de-DE" sz="2800" dirty="0" err="1"/>
              <a:t>g</a:t>
            </a:r>
            <a:r>
              <a:rPr lang="de-DE" sz="2800" dirty="0" err="1" smtClean="0"/>
              <a:t>enerating</a:t>
            </a:r>
            <a:r>
              <a:rPr lang="de-DE" sz="2800" dirty="0" smtClean="0"/>
              <a:t> - </a:t>
            </a:r>
            <a:r>
              <a:rPr lang="de-DE" sz="2800" dirty="0" err="1" smtClean="0"/>
              <a:t>produce</a:t>
            </a:r>
            <a:r>
              <a:rPr lang="de-DE" sz="2800" dirty="0" smtClean="0"/>
              <a:t> - </a:t>
            </a:r>
            <a:r>
              <a:rPr lang="de-DE" sz="2800" dirty="0" err="1" smtClean="0"/>
              <a:t>document</a:t>
            </a:r>
            <a:r>
              <a:rPr lang="de-DE" sz="2800" dirty="0" smtClean="0"/>
              <a:t> DDI</a:t>
            </a:r>
            <a:endParaRPr lang="de-DE" sz="2800" dirty="0"/>
          </a:p>
        </p:txBody>
      </p:sp>
      <p:sp>
        <p:nvSpPr>
          <p:cNvPr id="5" name="Abgerundetes Rechteck 4"/>
          <p:cNvSpPr/>
          <p:nvPr/>
        </p:nvSpPr>
        <p:spPr>
          <a:xfrm>
            <a:off x="1893573" y="4848355"/>
            <a:ext cx="1584176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Data </a:t>
            </a:r>
            <a:r>
              <a:rPr lang="de-DE" dirty="0" err="1" smtClean="0">
                <a:solidFill>
                  <a:schemeClr val="tx1"/>
                </a:solidFill>
              </a:rPr>
              <a:t>file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DDI-</a:t>
            </a:r>
            <a:r>
              <a:rPr lang="de-DE" dirty="0" err="1" smtClean="0">
                <a:solidFill>
                  <a:schemeClr val="tx1"/>
                </a:solidFill>
              </a:rPr>
              <a:t>FlatDB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4118077" y="4848354"/>
            <a:ext cx="1584176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Internal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DDI-</a:t>
            </a:r>
            <a:r>
              <a:rPr lang="de-DE" dirty="0" err="1" smtClean="0">
                <a:solidFill>
                  <a:schemeClr val="tx1"/>
                </a:solidFill>
              </a:rPr>
              <a:t>FlatDB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4226090" y="2586991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Study Editor</a:t>
            </a:r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4226090" y="3330774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Questionnaire</a:t>
            </a:r>
            <a:r>
              <a:rPr lang="de-DE" sz="1600" dirty="0" smtClean="0"/>
              <a:t> Editor</a:t>
            </a:r>
            <a:endParaRPr lang="de-DE" sz="1600" dirty="0"/>
          </a:p>
        </p:txBody>
      </p:sp>
      <p:sp>
        <p:nvSpPr>
          <p:cNvPr id="29" name="Rechteck 28"/>
          <p:cNvSpPr/>
          <p:nvPr/>
        </p:nvSpPr>
        <p:spPr>
          <a:xfrm>
            <a:off x="4226090" y="4068498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Variable Editor</a:t>
            </a:r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>
            <a:off x="2001585" y="3330773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Data File</a:t>
            </a:r>
          </a:p>
          <a:p>
            <a:pPr algn="ctr"/>
            <a:r>
              <a:rPr lang="de-DE" dirty="0" smtClean="0"/>
              <a:t>Upload</a:t>
            </a:r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2001585" y="4055453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Question</a:t>
            </a:r>
            <a:r>
              <a:rPr lang="de-DE" sz="1400" dirty="0" smtClean="0"/>
              <a:t> &amp; Variable Editor</a:t>
            </a:r>
            <a:endParaRPr lang="de-DE" sz="1400" dirty="0"/>
          </a:p>
        </p:txBody>
      </p:sp>
      <p:cxnSp>
        <p:nvCxnSpPr>
          <p:cNvPr id="23" name="Gerade Verbindung mit Pfeil 22"/>
          <p:cNvCxnSpPr>
            <a:stCxn id="43" idx="1"/>
          </p:cNvCxnSpPr>
          <p:nvPr/>
        </p:nvCxnSpPr>
        <p:spPr>
          <a:xfrm flipH="1" flipV="1">
            <a:off x="5702253" y="2875023"/>
            <a:ext cx="547804" cy="707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krümmte Verbindung 6"/>
          <p:cNvCxnSpPr>
            <a:stCxn id="5" idx="2"/>
            <a:endCxn id="6" idx="2"/>
          </p:cNvCxnSpPr>
          <p:nvPr/>
        </p:nvCxnSpPr>
        <p:spPr>
          <a:xfrm rot="5400000" flipH="1" flipV="1">
            <a:off x="3797912" y="4600199"/>
            <a:ext cx="1" cy="2224504"/>
          </a:xfrm>
          <a:prstGeom prst="curvedConnector3">
            <a:avLst>
              <a:gd name="adj1" fmla="val -228600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3369737" y="623769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Publish</a:t>
            </a:r>
            <a:endParaRPr lang="de-DE" dirty="0"/>
          </a:p>
        </p:txBody>
      </p:sp>
      <p:sp>
        <p:nvSpPr>
          <p:cNvPr id="43" name="Rechteck 42"/>
          <p:cNvSpPr/>
          <p:nvPr/>
        </p:nvSpPr>
        <p:spPr>
          <a:xfrm>
            <a:off x="6250057" y="3110293"/>
            <a:ext cx="1368152" cy="945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CESSDA</a:t>
            </a:r>
          </a:p>
          <a:p>
            <a:pPr algn="ctr"/>
            <a:r>
              <a:rPr lang="de-DE" dirty="0" err="1" smtClean="0"/>
              <a:t>Vocabulary</a:t>
            </a:r>
            <a:r>
              <a:rPr lang="de-DE" dirty="0" smtClean="0"/>
              <a:t> Manager</a:t>
            </a:r>
            <a:endParaRPr lang="de-DE" dirty="0"/>
          </a:p>
        </p:txBody>
      </p:sp>
      <p:cxnSp>
        <p:nvCxnSpPr>
          <p:cNvPr id="47" name="Gerade Verbindung mit Pfeil 46"/>
          <p:cNvCxnSpPr>
            <a:stCxn id="43" idx="1"/>
          </p:cNvCxnSpPr>
          <p:nvPr/>
        </p:nvCxnSpPr>
        <p:spPr>
          <a:xfrm flipH="1">
            <a:off x="5702253" y="3582802"/>
            <a:ext cx="5478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43" idx="1"/>
          </p:cNvCxnSpPr>
          <p:nvPr/>
        </p:nvCxnSpPr>
        <p:spPr>
          <a:xfrm flipH="1">
            <a:off x="5702253" y="3582802"/>
            <a:ext cx="547804" cy="7246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7186039" y="509573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Publish</a:t>
            </a:r>
            <a:endParaRPr lang="de-DE" dirty="0"/>
          </a:p>
        </p:txBody>
      </p:sp>
      <p:cxnSp>
        <p:nvCxnSpPr>
          <p:cNvPr id="54" name="Gerade Verbindung mit Pfeil 53"/>
          <p:cNvCxnSpPr>
            <a:stCxn id="6" idx="3"/>
          </p:cNvCxnSpPr>
          <p:nvPr/>
        </p:nvCxnSpPr>
        <p:spPr>
          <a:xfrm>
            <a:off x="5702253" y="5280402"/>
            <a:ext cx="13398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51520" y="1844824"/>
            <a:ext cx="121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 Point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1954755" y="1844824"/>
            <a:ext cx="146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Statitical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4160601" y="1824989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Survey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1007604" y="2410754"/>
            <a:ext cx="1368152" cy="6197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d</a:t>
            </a:r>
            <a:r>
              <a:rPr lang="de-DE" dirty="0" err="1" smtClean="0"/>
              <a:t>a|ra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3315" y="476672"/>
            <a:ext cx="8229600" cy="100811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GESIS Internal Service Infrastructure</a:t>
            </a:r>
            <a:br>
              <a:rPr lang="de-DE" sz="2800" dirty="0" smtClean="0"/>
            </a:br>
            <a:r>
              <a:rPr lang="de-DE" sz="2800" dirty="0" err="1" smtClean="0"/>
              <a:t>Consume</a:t>
            </a:r>
            <a:r>
              <a:rPr lang="de-DE" sz="2800" dirty="0" smtClean="0"/>
              <a:t> – Search – Access - </a:t>
            </a:r>
            <a:r>
              <a:rPr lang="de-DE" sz="2800" dirty="0" err="1" smtClean="0"/>
              <a:t>Publish</a:t>
            </a:r>
            <a:r>
              <a:rPr lang="de-DE" sz="2800" dirty="0" smtClean="0"/>
              <a:t> DDI</a:t>
            </a:r>
            <a:endParaRPr lang="de-DE" sz="2800" dirty="0"/>
          </a:p>
        </p:txBody>
      </p:sp>
      <p:sp>
        <p:nvSpPr>
          <p:cNvPr id="4" name="Abgerundetes Rechteck 3"/>
          <p:cNvSpPr/>
          <p:nvPr/>
        </p:nvSpPr>
        <p:spPr>
          <a:xfrm>
            <a:off x="899592" y="3435157"/>
            <a:ext cx="1584176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Versioned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External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DDI-</a:t>
            </a:r>
            <a:r>
              <a:rPr lang="de-DE" dirty="0" err="1" smtClean="0">
                <a:solidFill>
                  <a:schemeClr val="tx1"/>
                </a:solidFill>
              </a:rPr>
              <a:t>FlatDB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347864" y="4869420"/>
            <a:ext cx="1368152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OAI-Export</a:t>
            </a:r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5580112" y="2410754"/>
            <a:ext cx="1368152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Study Search</a:t>
            </a:r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5579819" y="3005559"/>
            <a:ext cx="1368152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Question</a:t>
            </a:r>
            <a:r>
              <a:rPr lang="de-DE" dirty="0" smtClean="0"/>
              <a:t> Search</a:t>
            </a:r>
            <a:endParaRPr lang="de-DE" dirty="0"/>
          </a:p>
        </p:txBody>
      </p:sp>
      <p:sp>
        <p:nvSpPr>
          <p:cNvPr id="38" name="Rechteck 37"/>
          <p:cNvSpPr/>
          <p:nvPr/>
        </p:nvSpPr>
        <p:spPr>
          <a:xfrm>
            <a:off x="5580112" y="3621594"/>
            <a:ext cx="1368152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Variable Search</a:t>
            </a:r>
            <a:endParaRPr lang="de-DE" dirty="0"/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6948264" y="5864860"/>
            <a:ext cx="0" cy="137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1007604" y="4797672"/>
            <a:ext cx="1368152" cy="6475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Long-Term Archive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5580112" y="4241385"/>
            <a:ext cx="1368152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Publication</a:t>
            </a:r>
            <a:r>
              <a:rPr lang="de-DE" dirty="0" smtClean="0"/>
              <a:t> Search</a:t>
            </a:r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3347864" y="3369566"/>
            <a:ext cx="1368152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ES Index</a:t>
            </a:r>
            <a:endParaRPr lang="de-DE" dirty="0"/>
          </a:p>
        </p:txBody>
      </p:sp>
      <p:cxnSp>
        <p:nvCxnSpPr>
          <p:cNvPr id="43" name="Gerade Verbindung mit Pfeil 42"/>
          <p:cNvCxnSpPr>
            <a:stCxn id="39" idx="3"/>
          </p:cNvCxnSpPr>
          <p:nvPr/>
        </p:nvCxnSpPr>
        <p:spPr>
          <a:xfrm flipV="1">
            <a:off x="4716016" y="2720649"/>
            <a:ext cx="720080" cy="900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39" idx="3"/>
          </p:cNvCxnSpPr>
          <p:nvPr/>
        </p:nvCxnSpPr>
        <p:spPr>
          <a:xfrm flipV="1">
            <a:off x="4716016" y="3257587"/>
            <a:ext cx="720080" cy="364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39" idx="3"/>
          </p:cNvCxnSpPr>
          <p:nvPr/>
        </p:nvCxnSpPr>
        <p:spPr>
          <a:xfrm>
            <a:off x="4716016" y="3621594"/>
            <a:ext cx="720080" cy="245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39" idx="3"/>
          </p:cNvCxnSpPr>
          <p:nvPr/>
        </p:nvCxnSpPr>
        <p:spPr>
          <a:xfrm>
            <a:off x="4716016" y="3621594"/>
            <a:ext cx="720080" cy="743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/>
          <p:cNvSpPr/>
          <p:nvPr/>
        </p:nvSpPr>
        <p:spPr>
          <a:xfrm>
            <a:off x="7380312" y="2468621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Explore</a:t>
            </a:r>
            <a:r>
              <a:rPr lang="de-DE" dirty="0" smtClean="0"/>
              <a:t> Data</a:t>
            </a:r>
            <a:endParaRPr lang="de-DE" dirty="0"/>
          </a:p>
        </p:txBody>
      </p:sp>
      <p:sp>
        <p:nvSpPr>
          <p:cNvPr id="48" name="Rechteck 47"/>
          <p:cNvSpPr/>
          <p:nvPr/>
        </p:nvSpPr>
        <p:spPr>
          <a:xfrm>
            <a:off x="7380312" y="3257587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GESIS Search</a:t>
            </a:r>
            <a:endParaRPr lang="de-DE" dirty="0"/>
          </a:p>
        </p:txBody>
      </p:sp>
      <p:sp>
        <p:nvSpPr>
          <p:cNvPr id="49" name="Rechteck 48"/>
          <p:cNvSpPr/>
          <p:nvPr/>
        </p:nvSpPr>
        <p:spPr>
          <a:xfrm>
            <a:off x="7380312" y="4047225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Question</a:t>
            </a:r>
            <a:endParaRPr lang="de-DE" dirty="0"/>
          </a:p>
          <a:p>
            <a:pPr algn="ctr"/>
            <a:r>
              <a:rPr lang="de-DE" dirty="0" smtClean="0"/>
              <a:t>Editor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380312" y="4797672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CESSDA EQB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Editor &amp; Upload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Editor for documentation of studies on DDI</a:t>
            </a:r>
          </a:p>
          <a:p>
            <a:r>
              <a:rPr lang="en-US" dirty="0" smtClean="0"/>
              <a:t>Upload function to upload all data and other material (codebook, questionnaires, etc.) to one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9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808973"/>
            <a:ext cx="7775575" cy="509588"/>
          </a:xfrm>
        </p:spPr>
        <p:txBody>
          <a:bodyPr/>
          <a:lstStyle/>
          <a:p>
            <a:r>
              <a:rPr lang="de-DE" dirty="0" smtClean="0"/>
              <a:t>Technology Stack: DDI Editor</a:t>
            </a:r>
            <a:endParaRPr lang="de-DE" dirty="0"/>
          </a:p>
        </p:txBody>
      </p:sp>
      <p:sp>
        <p:nvSpPr>
          <p:cNvPr id="4" name="Flussdiagramm: Magnetplattenspeicher 3"/>
          <p:cNvSpPr/>
          <p:nvPr/>
        </p:nvSpPr>
        <p:spPr>
          <a:xfrm>
            <a:off x="3904979" y="3859185"/>
            <a:ext cx="1080120" cy="11521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DSpace</a:t>
            </a:r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5507280" y="1714969"/>
            <a:ext cx="1728193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Experimentell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3912769" y="1711117"/>
            <a:ext cx="15616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documents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2426768" y="1714969"/>
            <a:ext cx="12241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Survey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7280650" y="1711117"/>
            <a:ext cx="172819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Scripte</a:t>
            </a:r>
            <a:r>
              <a:rPr lang="de-DE" dirty="0" smtClean="0"/>
              <a:t>/Syntax</a:t>
            </a:r>
            <a:endParaRPr lang="de-DE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1933859" y="3561861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077875" y="3489853"/>
            <a:ext cx="94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Rest API</a:t>
            </a:r>
            <a:endParaRPr lang="de-DE" dirty="0"/>
          </a:p>
        </p:txBody>
      </p:sp>
      <p:sp>
        <p:nvSpPr>
          <p:cNvPr id="17" name="Flussdiagramm: Magnetplattenspeicher 16"/>
          <p:cNvSpPr/>
          <p:nvPr/>
        </p:nvSpPr>
        <p:spPr>
          <a:xfrm>
            <a:off x="6182331" y="3859185"/>
            <a:ext cx="1080120" cy="11521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Elastic</a:t>
            </a:r>
            <a:r>
              <a:rPr lang="de-DE" dirty="0" smtClean="0"/>
              <a:t> Search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133659" y="1329613"/>
            <a:ext cx="2027622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UI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DSpace</a:t>
            </a:r>
            <a:endParaRPr lang="de-DE" dirty="0" smtClean="0"/>
          </a:p>
          <a:p>
            <a:r>
              <a:rPr lang="de-DE" dirty="0" err="1" smtClean="0"/>
              <a:t>Configurable</a:t>
            </a:r>
            <a:r>
              <a:rPr lang="de-DE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Meta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Rolls</a:t>
            </a:r>
          </a:p>
          <a:p>
            <a:r>
              <a:rPr lang="de-DE" dirty="0" err="1" smtClean="0"/>
              <a:t>Easier</a:t>
            </a:r>
            <a:r>
              <a:rPr lang="de-DE" dirty="0" smtClean="0"/>
              <a:t> </a:t>
            </a:r>
            <a:r>
              <a:rPr lang="de-DE" dirty="0" err="1" smtClean="0"/>
              <a:t>implementable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315965" y="5442453"/>
            <a:ext cx="812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Search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246616" y="5442453"/>
            <a:ext cx="1312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Datastorage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669697" y="1328869"/>
            <a:ext cx="73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Portal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445039" y="1297347"/>
            <a:ext cx="73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Portal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5903207" y="1329613"/>
            <a:ext cx="73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Portal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7406467" y="1329613"/>
            <a:ext cx="73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Portal</a:t>
            </a:r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3025378" y="2841781"/>
            <a:ext cx="564665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814178" y="2753005"/>
            <a:ext cx="0" cy="6648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6272346" y="2753005"/>
            <a:ext cx="0" cy="6648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7385423" y="2753005"/>
            <a:ext cx="390183" cy="6648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152717" y="3995650"/>
            <a:ext cx="36992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epository</a:t>
            </a:r>
            <a:r>
              <a:rPr lang="de-DE" dirty="0" smtClean="0"/>
              <a:t> (</a:t>
            </a:r>
            <a:r>
              <a:rPr lang="de-DE" dirty="0" err="1" smtClean="0"/>
              <a:t>DSpace</a:t>
            </a:r>
            <a:r>
              <a:rPr lang="de-DE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DataVerse</a:t>
            </a:r>
            <a:r>
              <a:rPr lang="de-DE" dirty="0" smtClean="0"/>
              <a:t>, Fedora …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One</a:t>
            </a:r>
            <a:r>
              <a:rPr lang="de-DE" dirty="0" smtClean="0"/>
              <a:t> REST API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server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Modern &amp; </a:t>
            </a:r>
            <a:r>
              <a:rPr lang="de-DE" dirty="0" err="1" smtClean="0"/>
              <a:t>userfriendly</a:t>
            </a:r>
            <a:r>
              <a:rPr lang="de-DE" dirty="0" smtClean="0"/>
              <a:t> UIs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Efficient</a:t>
            </a:r>
            <a:r>
              <a:rPr lang="de-DE" dirty="0" smtClean="0"/>
              <a:t> Implementation</a:t>
            </a:r>
          </a:p>
        </p:txBody>
      </p:sp>
      <p:sp>
        <p:nvSpPr>
          <p:cNvPr id="23" name="Flussdiagramm: Magnetplattenspeicher 22"/>
          <p:cNvSpPr/>
          <p:nvPr/>
        </p:nvSpPr>
        <p:spPr>
          <a:xfrm>
            <a:off x="5054919" y="3866861"/>
            <a:ext cx="1080120" cy="11521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DDI </a:t>
            </a:r>
            <a:r>
              <a:rPr lang="de-DE" dirty="0" err="1" smtClean="0"/>
              <a:t>FlatDB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63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DDI Study Editor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lascr\Documents\PeterDBKEdito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277487" cy="47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DDI Study Editor</a:t>
            </a:r>
            <a:endParaRPr lang="en-US" dirty="0"/>
          </a:p>
        </p:txBody>
      </p:sp>
      <p:pic>
        <p:nvPicPr>
          <p:cNvPr id="2050" name="Picture 2" descr="C:\Users\klascr\Documents\PeterDBKEditor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47756" cy="426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8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Editor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Variable </a:t>
            </a:r>
            <a:r>
              <a:rPr lang="de-DE" dirty="0" err="1"/>
              <a:t>documentation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statistics</a:t>
            </a:r>
            <a:r>
              <a:rPr lang="de-DE" dirty="0"/>
              <a:t> </a:t>
            </a:r>
            <a:r>
              <a:rPr lang="de-DE" dirty="0" err="1" smtClean="0"/>
              <a:t>file</a:t>
            </a:r>
            <a:r>
              <a:rPr lang="de-DE" dirty="0" smtClean="0"/>
              <a:t> (STATA, SPSS, Excel, CSV)</a:t>
            </a:r>
            <a:endParaRPr lang="de-DE" dirty="0"/>
          </a:p>
          <a:p>
            <a:pPr lvl="2"/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questionnaire</a:t>
            </a:r>
            <a:endParaRPr lang="de-DE" dirty="0"/>
          </a:p>
          <a:p>
            <a:pPr lvl="3"/>
            <a:r>
              <a:rPr lang="de-DE" dirty="0"/>
              <a:t>Upload</a:t>
            </a:r>
          </a:p>
          <a:p>
            <a:pPr lvl="3"/>
            <a:r>
              <a:rPr lang="de-DE" dirty="0"/>
              <a:t>Create </a:t>
            </a:r>
            <a:r>
              <a:rPr lang="de-DE" dirty="0" err="1"/>
              <a:t>questionnaire</a:t>
            </a:r>
            <a:endParaRPr lang="de-DE" dirty="0"/>
          </a:p>
          <a:p>
            <a:pPr lvl="3"/>
            <a:r>
              <a:rPr lang="de-DE" dirty="0"/>
              <a:t>Connect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questions</a:t>
            </a:r>
            <a:endParaRPr lang="de-DE" dirty="0"/>
          </a:p>
          <a:p>
            <a:pPr lvl="2"/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questionnaire</a:t>
            </a:r>
            <a:endParaRPr lang="de-DE" dirty="0"/>
          </a:p>
          <a:p>
            <a:pPr lvl="3"/>
            <a:r>
              <a:rPr lang="de-DE" dirty="0"/>
              <a:t>Upload </a:t>
            </a:r>
          </a:p>
          <a:p>
            <a:pPr lvl="3"/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 on variable </a:t>
            </a:r>
            <a:r>
              <a:rPr lang="de-DE" dirty="0" err="1"/>
              <a:t>label</a:t>
            </a:r>
            <a:endParaRPr lang="de-DE" dirty="0"/>
          </a:p>
          <a:p>
            <a:pPr lvl="2"/>
            <a:r>
              <a:rPr lang="de-DE" dirty="0"/>
              <a:t>Create variable </a:t>
            </a:r>
            <a:r>
              <a:rPr lang="de-DE" dirty="0" err="1"/>
              <a:t>statistics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DDI</a:t>
            </a:r>
          </a:p>
          <a:p>
            <a:r>
              <a:rPr lang="de-DE" dirty="0"/>
              <a:t>Variable </a:t>
            </a:r>
            <a:r>
              <a:rPr lang="de-DE" dirty="0" err="1" smtClean="0"/>
              <a:t>documentation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relations</a:t>
            </a:r>
            <a:r>
              <a:rPr lang="de-DE" dirty="0" smtClean="0"/>
              <a:t> </a:t>
            </a:r>
            <a:r>
              <a:rPr lang="de-DE" dirty="0"/>
              <a:t>&amp; </a:t>
            </a:r>
            <a:r>
              <a:rPr lang="de-DE" dirty="0" err="1" smtClean="0"/>
              <a:t>statistics</a:t>
            </a:r>
            <a:endParaRPr lang="de-DE" dirty="0"/>
          </a:p>
          <a:p>
            <a:pPr lvl="1"/>
            <a:r>
              <a:rPr lang="de-DE" dirty="0"/>
              <a:t>Connect variables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/>
              <a:t>vocabularies</a:t>
            </a:r>
            <a:endParaRPr lang="de-DE" dirty="0"/>
          </a:p>
          <a:p>
            <a:pPr lvl="1"/>
            <a:r>
              <a:rPr lang="de-DE" dirty="0"/>
              <a:t>Format </a:t>
            </a:r>
            <a:r>
              <a:rPr lang="de-DE" dirty="0" err="1" smtClean="0"/>
              <a:t>statistics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codebooks</a:t>
            </a:r>
            <a:endParaRPr lang="de-DE" dirty="0" smtClean="0"/>
          </a:p>
          <a:p>
            <a:pPr lvl="1"/>
            <a:r>
              <a:rPr lang="de-DE" dirty="0" smtClean="0"/>
              <a:t>Create </a:t>
            </a:r>
            <a:r>
              <a:rPr lang="de-DE" dirty="0" err="1" smtClean="0"/>
              <a:t>cross-tables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3070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DIFlatDB - TPDL 2018">
  <a:themeElements>
    <a:clrScheme name="GESIS Farben">
      <a:dk1>
        <a:sysClr val="windowText" lastClr="000000"/>
      </a:dk1>
      <a:lt1>
        <a:srgbClr val="FFFFFF"/>
      </a:lt1>
      <a:dk2>
        <a:srgbClr val="597490"/>
      </a:dk2>
      <a:lt2>
        <a:srgbClr val="F2F2F2"/>
      </a:lt2>
      <a:accent1>
        <a:srgbClr val="FF6400"/>
      </a:accent1>
      <a:accent2>
        <a:srgbClr val="FFC000"/>
      </a:accent2>
      <a:accent3>
        <a:srgbClr val="9BBB59"/>
      </a:accent3>
      <a:accent4>
        <a:srgbClr val="8064A2"/>
      </a:accent4>
      <a:accent5>
        <a:srgbClr val="597490"/>
      </a:accent5>
      <a:accent6>
        <a:srgbClr val="953734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 Research-Personalization-Klas</Template>
  <TotalTime>0</TotalTime>
  <Words>578</Words>
  <Application>Microsoft Office PowerPoint</Application>
  <PresentationFormat>Bildschirmpräsentation (4:3)</PresentationFormat>
  <Paragraphs>194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Benutzerdefiniertes Design</vt:lpstr>
      <vt:lpstr>DDIFlatDB - TPDL 2018</vt:lpstr>
      <vt:lpstr>GESIS Service Infrastructure DDI  along the way</vt:lpstr>
      <vt:lpstr>Agenda</vt:lpstr>
      <vt:lpstr>GESIS Internal Service Infrastructure generating - produce - document DDI</vt:lpstr>
      <vt:lpstr>GESIS Internal Service Infrastructure Consume – Search – Access - Publish DDI</vt:lpstr>
      <vt:lpstr>Study Editor &amp; Upload</vt:lpstr>
      <vt:lpstr>Technology Stack: DDI Editor</vt:lpstr>
      <vt:lpstr>DDI Study Editor</vt:lpstr>
      <vt:lpstr>DDI Study Editor</vt:lpstr>
      <vt:lpstr>Variable Editor</vt:lpstr>
      <vt:lpstr>Variable Editor: Read statistical files</vt:lpstr>
      <vt:lpstr>Questionnaire Editor</vt:lpstr>
      <vt:lpstr>Questionnaire Editor</vt:lpstr>
      <vt:lpstr>Finally: GESIS Search</vt:lpstr>
      <vt:lpstr>Summary</vt:lpstr>
      <vt:lpstr>Explore Data</vt:lpstr>
      <vt:lpstr>Explore Data</vt:lpstr>
      <vt:lpstr>Questionnaire Editor</vt:lpstr>
      <vt:lpstr>Questionnaire Editor</vt:lpstr>
      <vt:lpstr>Controlled Vocabulary Manager SKOS XML</vt:lpstr>
      <vt:lpstr>Controlled Vocabulary Manager</vt:lpstr>
      <vt:lpstr>Variable import from statistical files</vt:lpstr>
      <vt:lpstr>Discussion I</vt:lpstr>
      <vt:lpstr>Discussion II</vt:lpstr>
      <vt:lpstr>Discussion III</vt:lpstr>
      <vt:lpstr>GESIS Service External Infrastructure Survey Life Cycle (Open Data)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Klas, Claus-Peter</dc:creator>
  <cp:lastModifiedBy>Klas, Claus-Peter</cp:lastModifiedBy>
  <cp:revision>115</cp:revision>
  <dcterms:created xsi:type="dcterms:W3CDTF">2018-02-27T21:00:54Z</dcterms:created>
  <dcterms:modified xsi:type="dcterms:W3CDTF">2018-12-04T08:32:38Z</dcterms:modified>
</cp:coreProperties>
</file>