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83" r:id="rId3"/>
    <p:sldId id="284" r:id="rId4"/>
    <p:sldId id="282" r:id="rId5"/>
    <p:sldId id="285" r:id="rId6"/>
    <p:sldId id="286" r:id="rId7"/>
    <p:sldId id="287" r:id="rId8"/>
    <p:sldId id="288" r:id="rId9"/>
    <p:sldId id="289" r:id="rId10"/>
    <p:sldId id="290" r:id="rId11"/>
    <p:sldId id="292" r:id="rId12"/>
    <p:sldId id="294" r:id="rId13"/>
    <p:sldId id="291" r:id="rId14"/>
    <p:sldId id="296" r:id="rId15"/>
    <p:sldId id="298" r:id="rId16"/>
    <p:sldId id="297" r:id="rId17"/>
    <p:sldId id="301" r:id="rId18"/>
    <p:sldId id="299" r:id="rId19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516" y="-78"/>
      </p:cViewPr>
      <p:guideLst>
        <p:guide orient="horz" pos="2161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24.09.2018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410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837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837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07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Long-term modelling of electricity market prices to examine prospective revenues of storage agents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8399" y="2430000"/>
            <a:ext cx="10864800" cy="1071802"/>
          </a:xfrm>
        </p:spPr>
        <p:txBody>
          <a:bodyPr/>
          <a:lstStyle/>
          <a:p>
            <a:r>
              <a:rPr lang="en-GB" dirty="0" smtClean="0"/>
              <a:t>Martin Klein, </a:t>
            </a:r>
            <a:r>
              <a:rPr lang="en-GB" i="1" dirty="0" smtClean="0"/>
              <a:t>Christoph Schimeczek</a:t>
            </a:r>
          </a:p>
          <a:p>
            <a:endParaRPr lang="en-GB" sz="900" dirty="0"/>
          </a:p>
          <a:p>
            <a:r>
              <a:rPr lang="en-GB" sz="1600" dirty="0" smtClean="0"/>
              <a:t>DLR Institute of Engineering Thermodynamics – Energy Systems Analysis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78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2209156" y="1682481"/>
            <a:ext cx="2592288" cy="1368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226248" y="1704481"/>
            <a:ext cx="2592288" cy="1368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243340" y="1716665"/>
            <a:ext cx="2592288" cy="1368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255526" y="1733759"/>
            <a:ext cx="2592288" cy="13681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667372" cy="738000"/>
          </a:xfrm>
        </p:spPr>
        <p:txBody>
          <a:bodyPr/>
          <a:lstStyle/>
          <a:p>
            <a:r>
              <a:rPr lang="en-GB" dirty="0" smtClean="0"/>
              <a:t>Markup determination</a:t>
            </a:r>
            <a:br>
              <a:rPr lang="en-GB" dirty="0" smtClean="0"/>
            </a:br>
            <a:r>
              <a:rPr lang="en-GB" sz="1800" b="0" dirty="0" smtClean="0"/>
              <a:t>Genetic algorithm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10</a:t>
            </a:fld>
            <a:endParaRPr lang="en-GB" noProof="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278754" y="1750848"/>
            <a:ext cx="2592288" cy="1620737"/>
            <a:chOff x="1037525" y="2637703"/>
            <a:chExt cx="2592288" cy="1620737"/>
          </a:xfrm>
        </p:grpSpPr>
        <p:sp>
          <p:nvSpPr>
            <p:cNvPr id="6" name="Rechteck 5"/>
            <p:cNvSpPr/>
            <p:nvPr/>
          </p:nvSpPr>
          <p:spPr>
            <a:xfrm>
              <a:off x="1037525" y="2637705"/>
              <a:ext cx="2592288" cy="13681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hteck 1"/>
                <p:cNvSpPr/>
                <p:nvPr/>
              </p:nvSpPr>
              <p:spPr>
                <a:xfrm>
                  <a:off x="1037525" y="3100695"/>
                  <a:ext cx="1737207" cy="11577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/>
                                    </a:rPr>
                                    <m:t>200</m:t>
                                  </m:r>
                                </m:e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−10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−30</m:t>
                                  </m:r>
                                </m:e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−50</m:t>
                                  </m:r>
                                </m:e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30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" name="Rechteck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525" y="3100695"/>
                  <a:ext cx="1737207" cy="115774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feld 6"/>
            <p:cNvSpPr txBox="1"/>
            <p:nvPr/>
          </p:nvSpPr>
          <p:spPr>
            <a:xfrm>
              <a:off x="2755230" y="3149805"/>
              <a:ext cx="874583" cy="10366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i="1" dirty="0" smtClean="0">
                  <a:latin typeface="Arial" pitchFamily="34" charset="0"/>
                  <a:cs typeface="Arial" pitchFamily="34" charset="0"/>
                </a:rPr>
                <a:t>Nuclear</a:t>
              </a:r>
            </a:p>
            <a:p>
              <a:r>
                <a:rPr lang="en-US" sz="1600" i="1" dirty="0" smtClean="0">
                  <a:latin typeface="Arial" pitchFamily="34" charset="0"/>
                  <a:cs typeface="Arial" pitchFamily="34" charset="0"/>
                </a:rPr>
                <a:t>Coal</a:t>
              </a:r>
            </a:p>
            <a:p>
              <a:r>
                <a:rPr lang="en-US" sz="1600" i="1" dirty="0" smtClean="0">
                  <a:latin typeface="Arial" pitchFamily="34" charset="0"/>
                  <a:cs typeface="Arial" pitchFamily="34" charset="0"/>
                </a:rPr>
                <a:t>Gas CC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 flipH="1">
              <a:off x="1045863" y="2637703"/>
              <a:ext cx="2583950" cy="3887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u="sng" dirty="0" smtClean="0">
                  <a:latin typeface="Arial" pitchFamily="34" charset="0"/>
                  <a:cs typeface="Arial" pitchFamily="34" charset="0"/>
                </a:rPr>
                <a:t>Gene pool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517123" y="2957086"/>
              <a:ext cx="163309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i="1" dirty="0" smtClean="0">
                  <a:latin typeface="Arial" pitchFamily="34" charset="0"/>
                  <a:cs typeface="Arial" pitchFamily="34" charset="0"/>
                </a:rPr>
                <a:t>min        max</a:t>
              </a: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5665540" y="2296426"/>
            <a:ext cx="864096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AMIRIS</a:t>
            </a:r>
          </a:p>
        </p:txBody>
      </p:sp>
      <p:cxnSp>
        <p:nvCxnSpPr>
          <p:cNvPr id="15" name="Gerade Verbindung mit Pfeil 14"/>
          <p:cNvCxnSpPr>
            <a:stCxn id="6" idx="3"/>
            <a:endCxn id="13" idx="1"/>
          </p:cNvCxnSpPr>
          <p:nvPr/>
        </p:nvCxnSpPr>
        <p:spPr>
          <a:xfrm flipV="1">
            <a:off x="4871042" y="2434926"/>
            <a:ext cx="794498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105700" y="1341562"/>
            <a:ext cx="108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evaluate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fitness</a:t>
            </a:r>
          </a:p>
        </p:txBody>
      </p:sp>
      <p:sp>
        <p:nvSpPr>
          <p:cNvPr id="31" name="Textfeld 30"/>
          <p:cNvSpPr txBox="1"/>
          <p:nvPr/>
        </p:nvSpPr>
        <p:spPr>
          <a:xfrm flipH="1">
            <a:off x="2209156" y="1427482"/>
            <a:ext cx="26735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Generation</a:t>
            </a:r>
          </a:p>
        </p:txBody>
      </p:sp>
      <p:cxnSp>
        <p:nvCxnSpPr>
          <p:cNvPr id="39" name="Gerade Verbindung mit Pfeil 38"/>
          <p:cNvCxnSpPr>
            <a:stCxn id="13" idx="3"/>
            <a:endCxn id="5122" idx="1"/>
          </p:cNvCxnSpPr>
          <p:nvPr/>
        </p:nvCxnSpPr>
        <p:spPr>
          <a:xfrm>
            <a:off x="6529636" y="2434926"/>
            <a:ext cx="576064" cy="6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00" y="1895560"/>
            <a:ext cx="10800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Nach links gekrümmter Pfeil 49"/>
          <p:cNvSpPr/>
          <p:nvPr/>
        </p:nvSpPr>
        <p:spPr>
          <a:xfrm>
            <a:off x="10130036" y="2434925"/>
            <a:ext cx="1497657" cy="1644880"/>
          </a:xfrm>
          <a:prstGeom prst="curvedLeftArrow">
            <a:avLst>
              <a:gd name="adj1" fmla="val 0"/>
              <a:gd name="adj2" fmla="val 0"/>
              <a:gd name="adj3" fmla="val 2448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8185700" y="2435560"/>
            <a:ext cx="576064" cy="6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nteraktive Schaltfläche: Anpassen 50">
            <a:hlinkClick r:id="" action="ppaction://noaction" highlightClick="1"/>
          </p:cNvPr>
          <p:cNvSpPr/>
          <p:nvPr/>
        </p:nvSpPr>
        <p:spPr>
          <a:xfrm>
            <a:off x="8832626" y="1827192"/>
            <a:ext cx="360040" cy="360000"/>
          </a:xfrm>
          <a:prstGeom prst="actionButtonBlan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55" name="Interaktive Schaltfläche: Anpassen 54">
            <a:hlinkClick r:id="" action="ppaction://noaction" highlightClick="1"/>
          </p:cNvPr>
          <p:cNvSpPr/>
          <p:nvPr/>
        </p:nvSpPr>
        <p:spPr>
          <a:xfrm>
            <a:off x="9264674" y="1827192"/>
            <a:ext cx="360040" cy="360000"/>
          </a:xfrm>
          <a:prstGeom prst="actionButtonBlan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Interaktive Schaltfläche: Anpassen 55">
            <a:hlinkClick r:id="" action="ppaction://noaction" highlightClick="1"/>
          </p:cNvPr>
          <p:cNvSpPr/>
          <p:nvPr/>
        </p:nvSpPr>
        <p:spPr>
          <a:xfrm>
            <a:off x="9696722" y="1827192"/>
            <a:ext cx="360040" cy="360000"/>
          </a:xfrm>
          <a:prstGeom prst="actionButtonBlan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Interaktive Schaltfläche: Anpassen 56">
            <a:hlinkClick r:id="" action="ppaction://noaction" highlightClick="1"/>
          </p:cNvPr>
          <p:cNvSpPr/>
          <p:nvPr/>
        </p:nvSpPr>
        <p:spPr>
          <a:xfrm>
            <a:off x="8824080" y="2257321"/>
            <a:ext cx="360040" cy="360000"/>
          </a:xfrm>
          <a:prstGeom prst="actionButtonBlan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Interaktive Schaltfläche: Anpassen 57">
            <a:hlinkClick r:id="" action="ppaction://noaction" highlightClick="1"/>
          </p:cNvPr>
          <p:cNvSpPr/>
          <p:nvPr/>
        </p:nvSpPr>
        <p:spPr>
          <a:xfrm>
            <a:off x="9264674" y="2257321"/>
            <a:ext cx="360040" cy="360000"/>
          </a:xfrm>
          <a:prstGeom prst="actionButtonBlan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Interaktive Schaltfläche: Anpassen 58">
            <a:hlinkClick r:id="" action="ppaction://noaction" highlightClick="1"/>
          </p:cNvPr>
          <p:cNvSpPr/>
          <p:nvPr/>
        </p:nvSpPr>
        <p:spPr>
          <a:xfrm>
            <a:off x="9696722" y="2257321"/>
            <a:ext cx="360040" cy="360000"/>
          </a:xfrm>
          <a:prstGeom prst="actionButtonBlan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Interaktive Schaltfläche: Anpassen 59">
            <a:hlinkClick r:id="" action="ppaction://noaction" highlightClick="1"/>
          </p:cNvPr>
          <p:cNvSpPr/>
          <p:nvPr/>
        </p:nvSpPr>
        <p:spPr>
          <a:xfrm>
            <a:off x="9696722" y="2689329"/>
            <a:ext cx="360040" cy="360000"/>
          </a:xfrm>
          <a:prstGeom prst="actionButtonBlan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Interaktive Schaltfläche: Anpassen 60">
            <a:hlinkClick r:id="" action="ppaction://noaction" highlightClick="1"/>
          </p:cNvPr>
          <p:cNvSpPr/>
          <p:nvPr/>
        </p:nvSpPr>
        <p:spPr>
          <a:xfrm>
            <a:off x="9264674" y="2689329"/>
            <a:ext cx="360040" cy="360000"/>
          </a:xfrm>
          <a:prstGeom prst="actionButtonBlan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Interaktive Schaltfläche: Anpassen 61">
            <a:hlinkClick r:id="" action="ppaction://noaction" highlightClick="1"/>
          </p:cNvPr>
          <p:cNvSpPr/>
          <p:nvPr/>
        </p:nvSpPr>
        <p:spPr>
          <a:xfrm>
            <a:off x="8824080" y="2689329"/>
            <a:ext cx="360040" cy="360000"/>
          </a:xfrm>
          <a:prstGeom prst="actionButtonBlan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8904694" y="1543981"/>
            <a:ext cx="108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kill weak</a:t>
            </a:r>
          </a:p>
        </p:txBody>
      </p:sp>
      <p:cxnSp>
        <p:nvCxnSpPr>
          <p:cNvPr id="64" name="Gerade Verbindung mit Pfeil 63"/>
          <p:cNvCxnSpPr/>
          <p:nvPr/>
        </p:nvCxnSpPr>
        <p:spPr>
          <a:xfrm flipH="1">
            <a:off x="8185700" y="4079805"/>
            <a:ext cx="19443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nteraktive Schaltfläche: Anpassen 66">
            <a:hlinkClick r:id="" action="ppaction://noaction" highlightClick="1"/>
          </p:cNvPr>
          <p:cNvSpPr/>
          <p:nvPr/>
        </p:nvSpPr>
        <p:spPr>
          <a:xfrm>
            <a:off x="7126935" y="3899805"/>
            <a:ext cx="360040" cy="360000"/>
          </a:xfrm>
          <a:prstGeom prst="actionButtonBlank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Interaktive Schaltfläche: Anpassen 67">
            <a:hlinkClick r:id="" action="ppaction://noaction" highlightClick="1"/>
          </p:cNvPr>
          <p:cNvSpPr/>
          <p:nvPr/>
        </p:nvSpPr>
        <p:spPr>
          <a:xfrm>
            <a:off x="7645700" y="3899805"/>
            <a:ext cx="360040" cy="360000"/>
          </a:xfrm>
          <a:prstGeom prst="actionButtonBlank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Interaktive Schaltfläche: Anpassen 68">
            <a:hlinkClick r:id="" action="ppaction://noaction" highlightClick="1"/>
          </p:cNvPr>
          <p:cNvSpPr/>
          <p:nvPr/>
        </p:nvSpPr>
        <p:spPr>
          <a:xfrm>
            <a:off x="7415263" y="4539223"/>
            <a:ext cx="360040" cy="360000"/>
          </a:xfrm>
          <a:prstGeom prst="actionButtonBlank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97" name="Gerade Verbindung mit Pfeil 4096"/>
          <p:cNvCxnSpPr>
            <a:stCxn id="67" idx="1"/>
            <a:endCxn id="69" idx="3"/>
          </p:cNvCxnSpPr>
          <p:nvPr/>
        </p:nvCxnSpPr>
        <p:spPr>
          <a:xfrm>
            <a:off x="7306955" y="4259805"/>
            <a:ext cx="288328" cy="279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stCxn id="68" idx="1"/>
            <a:endCxn id="69" idx="3"/>
          </p:cNvCxnSpPr>
          <p:nvPr/>
        </p:nvCxnSpPr>
        <p:spPr>
          <a:xfrm flipH="1">
            <a:off x="7595283" y="4259805"/>
            <a:ext cx="230437" cy="279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>
            <a:off x="7052228" y="3622806"/>
            <a:ext cx="108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procreate</a:t>
            </a:r>
          </a:p>
        </p:txBody>
      </p:sp>
      <p:sp>
        <p:nvSpPr>
          <p:cNvPr id="78" name="Nach links gekrümmter Pfeil 77"/>
          <p:cNvSpPr/>
          <p:nvPr/>
        </p:nvSpPr>
        <p:spPr>
          <a:xfrm flipH="1">
            <a:off x="1057027" y="2431546"/>
            <a:ext cx="1011037" cy="1644880"/>
          </a:xfrm>
          <a:prstGeom prst="curvedLeftArrow">
            <a:avLst>
              <a:gd name="adj1" fmla="val 0"/>
              <a:gd name="adj2" fmla="val 0"/>
              <a:gd name="adj3" fmla="val 24481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Gerade Verbindung mit Pfeil 78"/>
          <p:cNvCxnSpPr/>
          <p:nvPr/>
        </p:nvCxnSpPr>
        <p:spPr>
          <a:xfrm flipH="1">
            <a:off x="5017468" y="4076426"/>
            <a:ext cx="194433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feld 79"/>
          <p:cNvSpPr txBox="1"/>
          <p:nvPr/>
        </p:nvSpPr>
        <p:spPr>
          <a:xfrm>
            <a:off x="3781885" y="3619614"/>
            <a:ext cx="1080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mutate</a:t>
            </a:r>
          </a:p>
        </p:txBody>
      </p:sp>
      <p:sp>
        <p:nvSpPr>
          <p:cNvPr id="81" name="Interaktive Schaltfläche: Anpassen 80">
            <a:hlinkClick r:id="" action="ppaction://noaction" highlightClick="1"/>
          </p:cNvPr>
          <p:cNvSpPr/>
          <p:nvPr/>
        </p:nvSpPr>
        <p:spPr>
          <a:xfrm>
            <a:off x="4621424" y="3896426"/>
            <a:ext cx="360040" cy="360000"/>
          </a:xfrm>
          <a:prstGeom prst="actionButtonBlank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Interaktive Schaltfläche: Anpassen 81">
            <a:hlinkClick r:id="" action="ppaction://noaction" highlightClick="1"/>
          </p:cNvPr>
          <p:cNvSpPr/>
          <p:nvPr/>
        </p:nvSpPr>
        <p:spPr>
          <a:xfrm>
            <a:off x="3662307" y="3896613"/>
            <a:ext cx="360040" cy="360000"/>
          </a:xfrm>
          <a:prstGeom prst="actionButtonBlank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Gerade Verbindung mit Pfeil 83"/>
          <p:cNvCxnSpPr>
            <a:stCxn id="81" idx="2"/>
            <a:endCxn id="82" idx="0"/>
          </p:cNvCxnSpPr>
          <p:nvPr/>
        </p:nvCxnSpPr>
        <p:spPr>
          <a:xfrm flipH="1">
            <a:off x="4022347" y="4076426"/>
            <a:ext cx="599077" cy="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endCxn id="78" idx="2"/>
          </p:cNvCxnSpPr>
          <p:nvPr/>
        </p:nvCxnSpPr>
        <p:spPr>
          <a:xfrm flipH="1">
            <a:off x="2068064" y="4076426"/>
            <a:ext cx="14116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>
            <a:stCxn id="78" idx="0"/>
            <a:endCxn id="6" idx="1"/>
          </p:cNvCxnSpPr>
          <p:nvPr/>
        </p:nvCxnSpPr>
        <p:spPr>
          <a:xfrm>
            <a:off x="2068064" y="2431546"/>
            <a:ext cx="210690" cy="33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>
            <a:endCxn id="5122" idx="0"/>
          </p:cNvCxnSpPr>
          <p:nvPr/>
        </p:nvCxnSpPr>
        <p:spPr>
          <a:xfrm flipV="1">
            <a:off x="5897348" y="1895560"/>
            <a:ext cx="1748352" cy="144409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endCxn id="5122" idx="0"/>
          </p:cNvCxnSpPr>
          <p:nvPr/>
        </p:nvCxnSpPr>
        <p:spPr>
          <a:xfrm flipH="1" flipV="1">
            <a:off x="7645700" y="1895560"/>
            <a:ext cx="4456606" cy="144409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6146883" y="5686276"/>
            <a:ext cx="5731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Fit to price data 2012 – 2014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0" y="3339653"/>
            <a:ext cx="6179319" cy="234662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7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50" grpId="0" animBg="1"/>
      <p:bldP spid="51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7" grpId="0" animBg="1"/>
      <p:bldP spid="68" grpId="0" animBg="1"/>
      <p:bldP spid="69" grpId="0" animBg="1"/>
      <p:bldP spid="77" grpId="0"/>
      <p:bldP spid="78" grpId="0" animBg="1"/>
      <p:bldP spid="80" grpId="0"/>
      <p:bldP spid="81" grpId="0" animBg="1"/>
      <p:bldP spid="82" grpId="0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667372" cy="738000"/>
          </a:xfrm>
        </p:spPr>
        <p:txBody>
          <a:bodyPr/>
          <a:lstStyle/>
          <a:p>
            <a:r>
              <a:rPr lang="en-GB" dirty="0" smtClean="0"/>
              <a:t>Markup determination</a:t>
            </a:r>
            <a:br>
              <a:rPr lang="en-GB" dirty="0" smtClean="0"/>
            </a:br>
            <a:r>
              <a:rPr lang="en-GB" sz="1800" b="0" dirty="0" smtClean="0"/>
              <a:t>Validation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11</a:t>
            </a:fld>
            <a:endParaRPr lang="en-GB" noProof="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51637"/>
              </p:ext>
            </p:extLst>
          </p:nvPr>
        </p:nvGraphicFramePr>
        <p:xfrm>
          <a:off x="2662042" y="1989634"/>
          <a:ext cx="40324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Descriptive statistics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Value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Pearson correlation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0.86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Mean average</a:t>
                      </a:r>
                      <a:r>
                        <a:rPr lang="en-US" baseline="0" noProof="0" dirty="0" smtClean="0"/>
                        <a:t> error /</a:t>
                      </a:r>
                      <a:r>
                        <a:rPr lang="en-US" noProof="0" dirty="0" smtClean="0"/>
                        <a:t>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4.91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noProof="0" dirty="0" smtClean="0"/>
                        <a:t>Root mean square error /</a:t>
                      </a:r>
                      <a:r>
                        <a:rPr lang="en-US" noProof="0" dirty="0" smtClean="0"/>
                        <a:t>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6.82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846781" y="2040910"/>
            <a:ext cx="4291366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Validation with price data 2015 –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almost forecast level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dirty="0" smtClean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good variability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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lightly too low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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deep minima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high peaks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6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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slightly overestimated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24857"/>
              </p:ext>
            </p:extLst>
          </p:nvPr>
        </p:nvGraphicFramePr>
        <p:xfrm>
          <a:off x="1016668" y="3645818"/>
          <a:ext cx="56886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Price optimisation criterion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Target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Model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Standard deviation /€/MWh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12.64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11.68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Mean /€/MWh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30.30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28.37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Minimum /€/MWh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-130.09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-46.78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Maximum /€/MWh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104.96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83.75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Hours with negative prices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223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366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9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1363116" cy="738000"/>
          </a:xfrm>
        </p:spPr>
        <p:txBody>
          <a:bodyPr/>
          <a:lstStyle/>
          <a:p>
            <a:r>
              <a:rPr lang="en-GB" dirty="0" smtClean="0"/>
              <a:t>Markups</a:t>
            </a:r>
            <a:br>
              <a:rPr lang="en-GB" dirty="0" smtClean="0"/>
            </a:br>
            <a:r>
              <a:rPr lang="en-GB" sz="1800" b="0" dirty="0" smtClean="0"/>
              <a:t>Results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61" name="Textfeld 60"/>
          <p:cNvSpPr txBox="1"/>
          <p:nvPr/>
        </p:nvSpPr>
        <p:spPr>
          <a:xfrm>
            <a:off x="6149187" y="5310148"/>
            <a:ext cx="5840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Good stylized facts replication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83" y="1701601"/>
            <a:ext cx="5834062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5" y="1701601"/>
            <a:ext cx="5840412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88025" y="5324048"/>
            <a:ext cx="58404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buFont typeface="Wingdings"/>
              <a:buChar char="è"/>
            </a:pP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Good replication of low prices</a:t>
            </a:r>
          </a:p>
          <a:p>
            <a:pPr marL="285750" indent="-285750" algn="ctr">
              <a:buFont typeface="Wingdings"/>
              <a:buChar char="è"/>
            </a:pP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Slightly too low price level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78937" y="6094089"/>
            <a:ext cx="58404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Consequences for storage?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523356" cy="738000"/>
          </a:xfrm>
        </p:spPr>
        <p:txBody>
          <a:bodyPr/>
          <a:lstStyle/>
          <a:p>
            <a:r>
              <a:rPr lang="en-GB" dirty="0" smtClean="0"/>
              <a:t>Impact on storage</a:t>
            </a:r>
            <a:br>
              <a:rPr lang="en-GB" dirty="0" smtClean="0"/>
            </a:br>
            <a:r>
              <a:rPr lang="en-GB" sz="1800" b="0" dirty="0" smtClean="0"/>
              <a:t>Dispatch &amp; Surplus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13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80963" y="1748019"/>
                <a:ext cx="2639102" cy="1261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Storage Parameters</a:t>
                </a:r>
              </a:p>
              <a:p>
                <a:endParaRPr lang="en-US" sz="1000" dirty="0" smtClean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2.5 GW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E2P = 5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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12.5 GWh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cs typeface="Arial" pitchFamily="34" charset="0"/>
                      </a:rPr>
                      <m:t>𝜂</m:t>
                    </m:r>
                    <m:r>
                      <a:rPr lang="de-DE" b="0" i="1" smtClean="0">
                        <a:latin typeface="Cambria Math"/>
                        <a:cs typeface="Arial" pitchFamily="34" charset="0"/>
                      </a:rPr>
                      <m:t>=80%</m:t>
                    </m:r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63" y="1748019"/>
                <a:ext cx="2639102" cy="1261884"/>
              </a:xfrm>
              <a:prstGeom prst="rect">
                <a:avLst/>
              </a:prstGeom>
              <a:blipFill rotWithShape="1">
                <a:blip r:embed="rId2"/>
                <a:stretch>
                  <a:fillRect l="-5543" t="-6280" b="-86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66287"/>
              </p:ext>
            </p:extLst>
          </p:nvPr>
        </p:nvGraphicFramePr>
        <p:xfrm>
          <a:off x="3145259" y="1758868"/>
          <a:ext cx="8130115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56184"/>
                <a:gridCol w="1925741"/>
                <a:gridCol w="1626023"/>
                <a:gridCol w="1626023"/>
              </a:tblGrid>
              <a:tr h="370840">
                <a:tc>
                  <a:txBody>
                    <a:bodyPr/>
                    <a:lstStyle/>
                    <a:p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hours /(h/a)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Discharged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/(GWh/a)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 hours /(h/a)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Charged energy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/(GWh/a)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markups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1,719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2,438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1,994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3,009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markups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2,570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3,318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2,628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4,097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455841"/>
              </p:ext>
            </p:extLst>
          </p:nvPr>
        </p:nvGraphicFramePr>
        <p:xfrm>
          <a:off x="3145259" y="3364955"/>
          <a:ext cx="3096344" cy="1252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800200"/>
              </a:tblGrid>
              <a:tr h="516943">
                <a:tc>
                  <a:txBody>
                    <a:bodyPr/>
                    <a:lstStyle/>
                    <a:p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Surplus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/(k€/</a:t>
                      </a:r>
                      <a:r>
                        <a:rPr lang="en-US" sz="1400" baseline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MWa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786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markups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7864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markups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</a:t>
                      </a:r>
                      <a:endParaRPr lang="en-US" sz="1400" b="1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80" y="3088284"/>
            <a:ext cx="583406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99859" y="5302002"/>
            <a:ext cx="584041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With markups: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More dispatch, ok, </a:t>
            </a:r>
          </a:p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but why less surplus?</a:t>
            </a:r>
          </a:p>
        </p:txBody>
      </p:sp>
    </p:spTree>
    <p:extLst>
      <p:ext uri="{BB962C8B-B14F-4D97-AF65-F5344CB8AC3E}">
        <p14:creationId xmlns:p14="http://schemas.microsoft.com/office/powerpoint/2010/main" val="5548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:\STB\Projekte\AMIRIS\03_Konferenzen\2018_INREC\KleinSchimeczek\DailyMarkups.pn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67" y="3113299"/>
            <a:ext cx="52560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STB\Projekte\AMIRIS\03_Konferenzen\2018_INREC\KleinSchimeczek\DailyWithoutMarkups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11" y="36984"/>
            <a:ext cx="5256000" cy="37528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667372" cy="738000"/>
          </a:xfrm>
        </p:spPr>
        <p:txBody>
          <a:bodyPr/>
          <a:lstStyle/>
          <a:p>
            <a:r>
              <a:rPr lang="en-GB" dirty="0" smtClean="0"/>
              <a:t>Markups</a:t>
            </a:r>
            <a:br>
              <a:rPr lang="en-GB" dirty="0" smtClean="0"/>
            </a:br>
            <a:r>
              <a:rPr lang="en-GB" sz="1800" b="0" dirty="0" smtClean="0"/>
              <a:t>Results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14</a:t>
            </a:fld>
            <a:endParaRPr lang="en-GB" noProof="0" dirty="0"/>
          </a:p>
        </p:txBody>
      </p:sp>
      <p:pic>
        <p:nvPicPr>
          <p:cNvPr id="1028" name="Picture 4" descr="G:\STB\Projekte\AMIRIS\03_Konferenzen\2018_INREC\KleinSchimeczek\DailyIst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0" y="1773610"/>
            <a:ext cx="648000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 flipH="1">
            <a:off x="1314900" y="1448403"/>
            <a:ext cx="42484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Data 2015 – 2016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165093" y="435361"/>
            <a:ext cx="12054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no markups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354231" y="3931425"/>
            <a:ext cx="88485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markups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18897" y="5734050"/>
            <a:ext cx="601073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buFont typeface="Wingdings"/>
              <a:buChar char="è"/>
            </a:pP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Markups improve shape parameters</a:t>
            </a:r>
          </a:p>
          <a:p>
            <a:pPr marL="342900" indent="-342900" algn="ctr">
              <a:buFont typeface="Wingdings"/>
              <a:buChar char="è"/>
            </a:pP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More precise profitability estimates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667372" cy="738000"/>
          </a:xfrm>
        </p:spPr>
        <p:txBody>
          <a:bodyPr/>
          <a:lstStyle/>
          <a:p>
            <a:r>
              <a:rPr lang="en-GB" dirty="0"/>
              <a:t>Impact </a:t>
            </a:r>
            <a:r>
              <a:rPr lang="en-GB" dirty="0" smtClean="0"/>
              <a:t>of </a:t>
            </a:r>
            <a:r>
              <a:rPr lang="en-GB" dirty="0"/>
              <a:t>storage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0" dirty="0" smtClean="0"/>
              <a:t>Price feedback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15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5" y="1765623"/>
            <a:ext cx="5840412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31" y="1765623"/>
            <a:ext cx="5840412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84385" y="1550179"/>
                <a:ext cx="584041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E2P = 5	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cs typeface="Arial" pitchFamily="34" charset="0"/>
                      </a:rPr>
                      <m:t>𝜂</m:t>
                    </m:r>
                    <m:r>
                      <a:rPr lang="de-DE" sz="1400" b="0" i="1" smtClean="0">
                        <a:latin typeface="Cambria Math"/>
                        <a:cs typeface="Arial" pitchFamily="34" charset="0"/>
                      </a:rPr>
                      <m:t>=80%</m:t>
                    </m:r>
                  </m:oMath>
                </a14:m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85" y="1550179"/>
                <a:ext cx="5840412" cy="215444"/>
              </a:xfrm>
              <a:prstGeom prst="rect">
                <a:avLst/>
              </a:prstGeom>
              <a:blipFill rotWithShape="1">
                <a:blip r:embed="rId5"/>
                <a:stretch>
                  <a:fillRect l="-1775" t="-22222" b="-47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3052337" y="5430083"/>
            <a:ext cx="610675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Storage dampens </a:t>
            </a: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price variability</a:t>
            </a:r>
          </a:p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Verify storage dispatch</a:t>
            </a:r>
          </a:p>
        </p:txBody>
      </p:sp>
    </p:spTree>
    <p:extLst>
      <p:ext uri="{BB962C8B-B14F-4D97-AF65-F5344CB8AC3E}">
        <p14:creationId xmlns:p14="http://schemas.microsoft.com/office/powerpoint/2010/main" val="24225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667372" cy="738000"/>
          </a:xfrm>
        </p:spPr>
        <p:txBody>
          <a:bodyPr/>
          <a:lstStyle/>
          <a:p>
            <a:r>
              <a:rPr lang="en-GB" dirty="0" smtClean="0"/>
              <a:t>Storage dispatch</a:t>
            </a:r>
            <a:br>
              <a:rPr lang="en-GB" dirty="0" smtClean="0"/>
            </a:br>
            <a:r>
              <a:rPr lang="en-GB" sz="1800" b="0" dirty="0" smtClean="0"/>
              <a:t>Model vs. data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16</a:t>
            </a:fld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84693" y="1549620"/>
                <a:ext cx="584041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E2P = 5	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cs typeface="Arial" pitchFamily="34" charset="0"/>
                      </a:rPr>
                      <m:t>𝜂</m:t>
                    </m:r>
                    <m:r>
                      <a:rPr lang="de-DE" sz="1400" b="0" i="1" smtClean="0">
                        <a:latin typeface="Cambria Math"/>
                        <a:cs typeface="Arial" pitchFamily="34" charset="0"/>
                      </a:rPr>
                      <m:t>=80%</m:t>
                    </m:r>
                  </m:oMath>
                </a14:m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	2 GW</a:t>
                </a:r>
                <a:endParaRPr lang="en-GB" sz="1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3" y="1549620"/>
                <a:ext cx="5840412" cy="215444"/>
              </a:xfrm>
              <a:prstGeom prst="rect">
                <a:avLst/>
              </a:prstGeom>
              <a:blipFill rotWithShape="1">
                <a:blip r:embed="rId3"/>
                <a:stretch>
                  <a:fillRect l="-1775" t="-22222" b="-47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3047060" y="5527536"/>
            <a:ext cx="61067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buFont typeface="Wingdings"/>
              <a:buChar char="è"/>
            </a:pP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Markups: better stylised facts of dispatch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2" y="1778094"/>
            <a:ext cx="5834062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17" y="1778094"/>
            <a:ext cx="5834062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639966" y="4525923"/>
            <a:ext cx="1152128" cy="32005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896076" y="4525923"/>
            <a:ext cx="1152128" cy="32005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07" y="1778094"/>
            <a:ext cx="583406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3048204" y="5845969"/>
            <a:ext cx="610675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buFont typeface="Wingdings"/>
              <a:buChar char="è"/>
            </a:pPr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Markups: higher correlation to measured dispatch</a:t>
            </a:r>
          </a:p>
        </p:txBody>
      </p:sp>
    </p:spTree>
    <p:extLst>
      <p:ext uri="{BB962C8B-B14F-4D97-AF65-F5344CB8AC3E}">
        <p14:creationId xmlns:p14="http://schemas.microsoft.com/office/powerpoint/2010/main" val="352477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5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667372" cy="738000"/>
          </a:xfrm>
        </p:spPr>
        <p:txBody>
          <a:bodyPr/>
          <a:lstStyle/>
          <a:p>
            <a:r>
              <a:rPr lang="en-GB" dirty="0" smtClean="0"/>
              <a:t>Wrap up</a:t>
            </a:r>
            <a:br>
              <a:rPr lang="en-GB" dirty="0" smtClean="0"/>
            </a:b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17</a:t>
            </a:fld>
            <a:endParaRPr lang="en-GB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1060580" y="1267234"/>
            <a:ext cx="3597139" cy="12003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Price variability</a:t>
            </a:r>
          </a:p>
          <a:p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good reproduction necessary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undamental modelling: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complex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hybrid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approach: markups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58314" y="3429794"/>
            <a:ext cx="4494820" cy="12003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Markups</a:t>
            </a:r>
          </a:p>
          <a:p>
            <a:endParaRPr lang="en-GB" sz="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fitted via genetic algorithm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price: better reproduction of stylised facts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room for improvement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97587" y="3427225"/>
            <a:ext cx="407162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Future work</a:t>
            </a:r>
          </a:p>
          <a:p>
            <a:endParaRPr lang="en-GB" sz="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itchFamily="34" charset="0"/>
                <a:cs typeface="Arial" pitchFamily="34" charset="0"/>
              </a:rPr>
              <a:t>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nclude AT &amp; LU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onnect neighbouring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market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zones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itchFamily="34" charset="0"/>
                <a:cs typeface="Arial" pitchFamily="34" charset="0"/>
              </a:rPr>
              <a:t>i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mprove storage dispatch algorithm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undamental markup / bid modelling?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097587" y="1267234"/>
            <a:ext cx="5182240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Application to storage</a:t>
            </a:r>
          </a:p>
          <a:p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arkups: better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dispatch correlation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ore precise surplus assessment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2155204" cy="405530"/>
          </a:xfrm>
        </p:spPr>
        <p:txBody>
          <a:bodyPr/>
          <a:lstStyle/>
          <a:p>
            <a:r>
              <a:rPr lang="en-GB" dirty="0" smtClean="0"/>
              <a:t>The challenge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2</a:t>
            </a:fld>
            <a:endParaRPr lang="en-GB" noProof="0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1123833" y="1284420"/>
            <a:ext cx="3258563" cy="1472029"/>
            <a:chOff x="264939" y="1269554"/>
            <a:chExt cx="3258563" cy="1472029"/>
          </a:xfrm>
        </p:grpSpPr>
        <p:sp>
          <p:nvSpPr>
            <p:cNvPr id="6" name="Ellipse 5"/>
            <p:cNvSpPr/>
            <p:nvPr/>
          </p:nvSpPr>
          <p:spPr>
            <a:xfrm>
              <a:off x="913011" y="1269554"/>
              <a:ext cx="1944216" cy="93610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Electricity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264939" y="1811434"/>
              <a:ext cx="1800200" cy="57606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</a:t>
              </a:r>
              <a:r>
                <a:rPr lang="en-US" sz="1600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emissions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1723302" y="1852415"/>
              <a:ext cx="1800200" cy="49410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air pollution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88975" y="2464584"/>
              <a:ext cx="25922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 smtClean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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 Renewable energy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6817667" y="1997906"/>
            <a:ext cx="4617456" cy="1616675"/>
            <a:chOff x="6817667" y="1997906"/>
            <a:chExt cx="4617456" cy="1616675"/>
          </a:xfrm>
        </p:grpSpPr>
        <p:sp>
          <p:nvSpPr>
            <p:cNvPr id="16" name="Ellipse 15"/>
            <p:cNvSpPr/>
            <p:nvPr/>
          </p:nvSpPr>
          <p:spPr>
            <a:xfrm>
              <a:off x="7970458" y="1997906"/>
              <a:ext cx="2160240" cy="100811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Wind &amp; PV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6817667" y="2501961"/>
              <a:ext cx="1872208" cy="54251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non-</a:t>
              </a:r>
              <a:r>
                <a:rPr lang="en-GB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dispatchable</a:t>
              </a:r>
              <a:endPara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828121" y="3337582"/>
              <a:ext cx="259228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dirty="0" smtClean="0"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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 Flexibility options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8401843" y="2603084"/>
              <a:ext cx="1800200" cy="64807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missing reliability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9634923" y="2279048"/>
              <a:ext cx="1800200" cy="64807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volatile output</a:t>
              </a: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2951187" y="5085978"/>
            <a:ext cx="51626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buFont typeface="Wingdings"/>
              <a:buChar char="è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When profitable?</a:t>
            </a:r>
          </a:p>
          <a:p>
            <a:pPr marL="285750" indent="-285750" algn="ctr">
              <a:buFont typeface="Wingdings"/>
              <a:buChar char="è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What amounts?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3948323" y="3717826"/>
            <a:ext cx="3147320" cy="1260708"/>
            <a:chOff x="3577307" y="3944886"/>
            <a:chExt cx="3147320" cy="1260708"/>
          </a:xfrm>
        </p:grpSpPr>
        <p:sp>
          <p:nvSpPr>
            <p:cNvPr id="26" name="Ellipse 25"/>
            <p:cNvSpPr/>
            <p:nvPr/>
          </p:nvSpPr>
          <p:spPr>
            <a:xfrm>
              <a:off x="4029861" y="3944886"/>
              <a:ext cx="2200296" cy="1008112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Flex options</a:t>
              </a:r>
            </a:p>
          </p:txBody>
        </p:sp>
        <p:sp>
          <p:nvSpPr>
            <p:cNvPr id="25" name="Ellipse 24"/>
            <p:cNvSpPr/>
            <p:nvPr/>
          </p:nvSpPr>
          <p:spPr>
            <a:xfrm>
              <a:off x="3577307" y="4557522"/>
              <a:ext cx="1800200" cy="64807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different timescales</a:t>
              </a:r>
            </a:p>
          </p:txBody>
        </p:sp>
        <p:sp>
          <p:nvSpPr>
            <p:cNvPr id="28" name="Ellipse 27"/>
            <p:cNvSpPr/>
            <p:nvPr/>
          </p:nvSpPr>
          <p:spPr>
            <a:xfrm>
              <a:off x="5161483" y="4557522"/>
              <a:ext cx="1563144" cy="64807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expensive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7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019300" cy="738000"/>
          </a:xfrm>
        </p:spPr>
        <p:txBody>
          <a:bodyPr/>
          <a:lstStyle/>
          <a:p>
            <a:r>
              <a:rPr lang="en-GB" dirty="0"/>
              <a:t>The challenge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0" dirty="0" smtClean="0"/>
              <a:t>Profitability of arbitrage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2" name="Textfeld 1"/>
          <p:cNvSpPr txBox="1"/>
          <p:nvPr/>
        </p:nvSpPr>
        <p:spPr>
          <a:xfrm>
            <a:off x="194660" y="5077284"/>
            <a:ext cx="583406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German electricity price – a day in 2018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817667" y="4509914"/>
            <a:ext cx="44774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Shape of price curve important for storage operators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01" y="1471241"/>
            <a:ext cx="584041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0" y="1471241"/>
            <a:ext cx="584041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17667" y="2361972"/>
            <a:ext cx="5112568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Storage profitability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Median: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Peak-to-peak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Block hours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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Energy-to-power ratio (E2P)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itchFamily="34" charset="0"/>
                <a:cs typeface="Arial" pitchFamily="34" charset="0"/>
              </a:rPr>
              <a:t>Profitability </a:t>
            </a:r>
            <a:r>
              <a:rPr lang="en-GB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 price 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fluctuations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6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2083196" cy="738000"/>
          </a:xfrm>
        </p:spPr>
        <p:txBody>
          <a:bodyPr/>
          <a:lstStyle/>
          <a:p>
            <a:r>
              <a:rPr lang="en-GB" dirty="0"/>
              <a:t>The challenge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0" dirty="0" smtClean="0"/>
              <a:t>Price modelling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7753771" y="2687135"/>
            <a:ext cx="360040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Fundamental model REMix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Linear optimization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Electricity + sector coupling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Scope: Europe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Transport grid restrictions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116707" y="1393671"/>
            <a:ext cx="3924300" cy="4124355"/>
            <a:chOff x="116707" y="1825719"/>
            <a:chExt cx="3924300" cy="4124355"/>
          </a:xfrm>
        </p:grpSpPr>
        <p:sp>
          <p:nvSpPr>
            <p:cNvPr id="2" name="Textfeld 1"/>
            <p:cNvSpPr txBox="1"/>
            <p:nvPr/>
          </p:nvSpPr>
          <p:spPr>
            <a:xfrm flipH="1">
              <a:off x="192931" y="5796186"/>
              <a:ext cx="384807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Cao et al., </a:t>
              </a:r>
              <a:r>
                <a:rPr lang="en-US" sz="1000" i="1" dirty="0" smtClean="0">
                  <a:latin typeface="Arial" pitchFamily="34" charset="0"/>
                  <a:cs typeface="Arial" pitchFamily="34" charset="0"/>
                </a:rPr>
                <a:t>Sustainability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2018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, 10, 1916, doi:10.3390/su10061916</a:t>
              </a:r>
            </a:p>
          </p:txBody>
        </p:sp>
        <p:pic>
          <p:nvPicPr>
            <p:cNvPr id="2052" name="Picture 4" descr="G:\STB\Projekte\AMIRIS\03_Konferenzen\2018_INREC\KleinSchimeczek\REMix 2012 Price Histogra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7" y="1825719"/>
              <a:ext cx="3924300" cy="397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G:\STB\Projekte\AMIRIS\03_Konferenzen\2018_INREC\KleinSchimeczek\REMix 2012 Price modell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05" y="1393671"/>
            <a:ext cx="35242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4204193" y="4999608"/>
            <a:ext cx="813274" cy="25202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406785" y="1682683"/>
            <a:ext cx="648072" cy="223224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457627" y="4869954"/>
            <a:ext cx="864096" cy="368243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168245" y="5845190"/>
            <a:ext cx="64087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How to improve price variability modelling?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STB\Projekte\AMIRIS\06_Entwicklung\Modellskizzen\Vorlagen\AMIRIS Modell Schema V09 engl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1" y="1342800"/>
            <a:ext cx="7240394" cy="48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AMIRIS</a:t>
            </a:r>
            <a:br>
              <a:rPr lang="en-GB" dirty="0" smtClean="0"/>
            </a:br>
            <a:r>
              <a:rPr lang="en-GB" sz="1800" b="0" dirty="0" smtClean="0"/>
              <a:t>Agent-based electricity market simulation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6" name="Rechteck 5"/>
          <p:cNvSpPr/>
          <p:nvPr/>
        </p:nvSpPr>
        <p:spPr>
          <a:xfrm>
            <a:off x="1722290" y="1729650"/>
            <a:ext cx="899264" cy="616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19908" y="2637706"/>
            <a:ext cx="899264" cy="616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21050" y="3558958"/>
            <a:ext cx="899264" cy="616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19908" y="4466484"/>
            <a:ext cx="899264" cy="616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279698" y="4464535"/>
            <a:ext cx="899264" cy="616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279698" y="3376838"/>
            <a:ext cx="899264" cy="616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288913" y="2250768"/>
            <a:ext cx="890360" cy="622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847212" y="2506392"/>
            <a:ext cx="890360" cy="622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847212" y="3747061"/>
            <a:ext cx="890360" cy="622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462118" y="2562191"/>
            <a:ext cx="890360" cy="622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449418" y="3759761"/>
            <a:ext cx="890360" cy="622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185819" y="2250768"/>
            <a:ext cx="367240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Fundamental modelling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electricity prices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actor revenues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Policy influence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curtailment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storage dispatch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prosumer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behaviour</a:t>
            </a:r>
          </a:p>
        </p:txBody>
      </p:sp>
    </p:spTree>
    <p:extLst>
      <p:ext uri="{BB962C8B-B14F-4D97-AF65-F5344CB8AC3E}">
        <p14:creationId xmlns:p14="http://schemas.microsoft.com/office/powerpoint/2010/main" val="32717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AMIRIS</a:t>
            </a:r>
            <a:br>
              <a:rPr lang="en-GB" dirty="0" smtClean="0"/>
            </a:br>
            <a:r>
              <a:rPr lang="en-GB" sz="1800" b="0" dirty="0" smtClean="0"/>
              <a:t>Price formation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6</a:t>
            </a:fld>
            <a:endParaRPr lang="en-GB" noProof="0" dirty="0"/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273051" y="5518026"/>
            <a:ext cx="55446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1273051" y="1845618"/>
            <a:ext cx="0" cy="3672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4873451" y="4437906"/>
            <a:ext cx="288032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5161483" y="4293890"/>
            <a:ext cx="28803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5449515" y="4149874"/>
            <a:ext cx="288032" cy="13681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 rot="16200000">
            <a:off x="-305609" y="3261450"/>
            <a:ext cx="28803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Marginal cost /(€/MWh)</a:t>
            </a:r>
          </a:p>
        </p:txBody>
      </p:sp>
      <p:sp>
        <p:nvSpPr>
          <p:cNvPr id="55" name="Rechteck 54"/>
          <p:cNvSpPr/>
          <p:nvPr/>
        </p:nvSpPr>
        <p:spPr>
          <a:xfrm>
            <a:off x="5737547" y="3717826"/>
            <a:ext cx="144016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5881563" y="3357786"/>
            <a:ext cx="144016" cy="21602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6025579" y="2925738"/>
            <a:ext cx="144016" cy="25922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6169595" y="2637706"/>
            <a:ext cx="144016" cy="2880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313611" y="2421682"/>
            <a:ext cx="144016" cy="309634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6457627" y="2133650"/>
            <a:ext cx="144016" cy="33843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4045359" y="4653930"/>
            <a:ext cx="828092" cy="8640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3217267" y="4833950"/>
            <a:ext cx="828092" cy="684076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2389175" y="4948312"/>
            <a:ext cx="828092" cy="571314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hteck 70"/>
          <p:cNvSpPr/>
          <p:nvPr/>
        </p:nvSpPr>
        <p:spPr>
          <a:xfrm>
            <a:off x="1705099" y="5157987"/>
            <a:ext cx="684076" cy="36004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hteck 71"/>
          <p:cNvSpPr/>
          <p:nvPr/>
        </p:nvSpPr>
        <p:spPr>
          <a:xfrm flipV="1">
            <a:off x="1273051" y="5473196"/>
            <a:ext cx="432048" cy="45719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49" name="Gerade Verbindung 2048"/>
          <p:cNvCxnSpPr/>
          <p:nvPr/>
        </p:nvCxnSpPr>
        <p:spPr>
          <a:xfrm>
            <a:off x="4665365" y="1871256"/>
            <a:ext cx="0" cy="364837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feld 2051"/>
          <p:cNvSpPr txBox="1"/>
          <p:nvPr/>
        </p:nvSpPr>
        <p:spPr>
          <a:xfrm>
            <a:off x="4217441" y="1556158"/>
            <a:ext cx="8720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Demand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1489075" y="4668069"/>
            <a:ext cx="70532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Supply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5089475" y="5519626"/>
            <a:ext cx="15517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Energy /(MWh)</a:t>
            </a:r>
          </a:p>
        </p:txBody>
      </p:sp>
      <p:sp>
        <p:nvSpPr>
          <p:cNvPr id="79" name="Textfeld 78"/>
          <p:cNvSpPr txBox="1"/>
          <p:nvPr/>
        </p:nvSpPr>
        <p:spPr>
          <a:xfrm>
            <a:off x="6457627" y="1871256"/>
            <a:ext cx="396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ƞ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min</a:t>
            </a:r>
            <a:endParaRPr lang="en-US" sz="16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5485519" y="3442458"/>
            <a:ext cx="396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ƞ</a:t>
            </a:r>
            <a:r>
              <a:rPr lang="de-DE" sz="1600" baseline="-25000" dirty="0" err="1" smtClean="0">
                <a:latin typeface="Arial" pitchFamily="34" charset="0"/>
                <a:cs typeface="Arial" pitchFamily="34" charset="0"/>
              </a:rPr>
              <a:t>max</a:t>
            </a:r>
            <a:endParaRPr lang="de-DE" sz="16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7555874" y="2457572"/>
            <a:ext cx="453650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Merit order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Inflexible demand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High-res supply bids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Bids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Marginal cost = bid price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Power blocks: type-specific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Efficiencies interpolated</a:t>
            </a:r>
          </a:p>
        </p:txBody>
      </p:sp>
    </p:spTree>
    <p:extLst>
      <p:ext uri="{BB962C8B-B14F-4D97-AF65-F5344CB8AC3E}">
        <p14:creationId xmlns:p14="http://schemas.microsoft.com/office/powerpoint/2010/main" val="5324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451348" cy="738000"/>
          </a:xfrm>
        </p:spPr>
        <p:txBody>
          <a:bodyPr/>
          <a:lstStyle/>
          <a:p>
            <a:r>
              <a:rPr lang="en-GB" dirty="0" smtClean="0"/>
              <a:t>AMIRIS</a:t>
            </a:r>
            <a:br>
              <a:rPr lang="en-GB" dirty="0" smtClean="0"/>
            </a:br>
            <a:r>
              <a:rPr lang="en-GB" sz="1800" b="0" dirty="0" err="1" smtClean="0"/>
              <a:t>Conventionals</a:t>
            </a:r>
            <a:r>
              <a:rPr lang="en-GB" sz="1800" b="0" dirty="0"/>
              <a:t> </a:t>
            </a:r>
            <a:r>
              <a:rPr lang="en-GB" sz="1800" b="0" dirty="0" smtClean="0"/>
              <a:t>- marginal costs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2" name="Abgerundetes Rechteck 1"/>
          <p:cNvSpPr/>
          <p:nvPr/>
        </p:nvSpPr>
        <p:spPr>
          <a:xfrm>
            <a:off x="5881563" y="3401919"/>
            <a:ext cx="1440160" cy="57606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uel cost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4281580" y="3401919"/>
            <a:ext cx="1440160" cy="57606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price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2655464" y="3401919"/>
            <a:ext cx="1440160" cy="57606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lock efficiencies</a:t>
            </a:r>
          </a:p>
        </p:txBody>
      </p:sp>
      <p:cxnSp>
        <p:nvCxnSpPr>
          <p:cNvPr id="6" name="Gerade Verbindung mit Pfeil 5"/>
          <p:cNvCxnSpPr>
            <a:stCxn id="2" idx="2"/>
            <a:endCxn id="61" idx="0"/>
          </p:cNvCxnSpPr>
          <p:nvPr/>
        </p:nvCxnSpPr>
        <p:spPr>
          <a:xfrm flipH="1">
            <a:off x="4196505" y="3977983"/>
            <a:ext cx="2405138" cy="8199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3" idx="2"/>
            <a:endCxn id="61" idx="0"/>
          </p:cNvCxnSpPr>
          <p:nvPr/>
        </p:nvCxnSpPr>
        <p:spPr>
          <a:xfrm flipH="1">
            <a:off x="4196505" y="3977983"/>
            <a:ext cx="805155" cy="8199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34" idx="2"/>
            <a:endCxn id="61" idx="0"/>
          </p:cNvCxnSpPr>
          <p:nvPr/>
        </p:nvCxnSpPr>
        <p:spPr>
          <a:xfrm>
            <a:off x="3375544" y="3977983"/>
            <a:ext cx="820961" cy="8199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/>
          <p:nvPr/>
        </p:nvSpPr>
        <p:spPr>
          <a:xfrm>
            <a:off x="454639" y="3398814"/>
            <a:ext cx="1963718" cy="50405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variable cost</a:t>
            </a:r>
          </a:p>
        </p:txBody>
      </p:sp>
      <p:sp>
        <p:nvSpPr>
          <p:cNvPr id="61" name="Abgerundetes Rechteck 60"/>
          <p:cNvSpPr/>
          <p:nvPr/>
        </p:nvSpPr>
        <p:spPr>
          <a:xfrm>
            <a:off x="3476425" y="4797946"/>
            <a:ext cx="1440160" cy="648072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marginal cost</a:t>
            </a:r>
          </a:p>
        </p:txBody>
      </p:sp>
      <p:cxnSp>
        <p:nvCxnSpPr>
          <p:cNvPr id="63" name="Gerade Verbindung mit Pfeil 62"/>
          <p:cNvCxnSpPr>
            <a:stCxn id="54" idx="2"/>
            <a:endCxn id="61" idx="0"/>
          </p:cNvCxnSpPr>
          <p:nvPr/>
        </p:nvCxnSpPr>
        <p:spPr>
          <a:xfrm>
            <a:off x="1436498" y="3902870"/>
            <a:ext cx="2760007" cy="8950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Abgerundetes Rechteck 63"/>
              <p:cNvSpPr/>
              <p:nvPr/>
            </p:nvSpPr>
            <p:spPr>
              <a:xfrm>
                <a:off x="4297387" y="1926644"/>
                <a:ext cx="1440160" cy="576064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min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4" name="Abgerundetes Rechteck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87" y="1926644"/>
                <a:ext cx="1440160" cy="57606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Abgerundetes Rechteck 64"/>
              <p:cNvSpPr/>
              <p:nvPr/>
            </p:nvSpPr>
            <p:spPr>
              <a:xfrm>
                <a:off x="2655521" y="1926644"/>
                <a:ext cx="1440160" cy="576064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5" name="Abgerundetes Rechteck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21" y="1926644"/>
                <a:ext cx="1440160" cy="57606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bgerundetes Rechteck 65"/>
          <p:cNvSpPr/>
          <p:nvPr/>
        </p:nvSpPr>
        <p:spPr>
          <a:xfrm>
            <a:off x="978197" y="1927981"/>
            <a:ext cx="1440160" cy="57472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 blocks</a:t>
            </a:r>
          </a:p>
        </p:txBody>
      </p:sp>
      <p:cxnSp>
        <p:nvCxnSpPr>
          <p:cNvPr id="67" name="Gerade Verbindung mit Pfeil 66"/>
          <p:cNvCxnSpPr>
            <a:stCxn id="64" idx="2"/>
            <a:endCxn id="34" idx="0"/>
          </p:cNvCxnSpPr>
          <p:nvPr/>
        </p:nvCxnSpPr>
        <p:spPr>
          <a:xfrm flipH="1">
            <a:off x="3375544" y="2502708"/>
            <a:ext cx="1641923" cy="8992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65" idx="2"/>
            <a:endCxn id="34" idx="0"/>
          </p:cNvCxnSpPr>
          <p:nvPr/>
        </p:nvCxnSpPr>
        <p:spPr>
          <a:xfrm flipH="1">
            <a:off x="3375544" y="2502708"/>
            <a:ext cx="57" cy="8992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66" idx="2"/>
            <a:endCxn id="34" idx="0"/>
          </p:cNvCxnSpPr>
          <p:nvPr/>
        </p:nvCxnSpPr>
        <p:spPr>
          <a:xfrm>
            <a:off x="1698277" y="2502708"/>
            <a:ext cx="1677267" cy="8992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feld 128"/>
          <p:cNvSpPr txBox="1"/>
          <p:nvPr/>
        </p:nvSpPr>
        <p:spPr>
          <a:xfrm>
            <a:off x="7555874" y="2835099"/>
            <a:ext cx="453650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Not considered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Control power markets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Individual power plants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Start-up cost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Heat constraints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653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1867172" cy="738000"/>
          </a:xfrm>
        </p:spPr>
        <p:txBody>
          <a:bodyPr/>
          <a:lstStyle/>
          <a:p>
            <a:r>
              <a:rPr lang="en-GB" dirty="0" smtClean="0"/>
              <a:t>AMIRIS</a:t>
            </a:r>
            <a:br>
              <a:rPr lang="en-GB" dirty="0" smtClean="0"/>
            </a:br>
            <a:r>
              <a:rPr lang="en-GB" sz="1800" b="0" dirty="0" smtClean="0"/>
              <a:t>Resulting price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3522391" y="5403660"/>
            <a:ext cx="51626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Consider missing effects … but how?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1" y="1550304"/>
            <a:ext cx="5840412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43" y="1550303"/>
            <a:ext cx="5840412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G:\STB\Projekte\AMIRIS\03_Konferenzen\2018_INREC\KleinSchimeczek\REMix 2012 Price modell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14" y="1368940"/>
            <a:ext cx="3559493" cy="40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2001223" y="4993477"/>
            <a:ext cx="813274" cy="25454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203815" y="1666651"/>
            <a:ext cx="648072" cy="225457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254657" y="4863242"/>
            <a:ext cx="864096" cy="371925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85999" y="648000"/>
            <a:ext cx="3019300" cy="738000"/>
          </a:xfrm>
        </p:spPr>
        <p:txBody>
          <a:bodyPr/>
          <a:lstStyle/>
          <a:p>
            <a:r>
              <a:rPr lang="en-GB" dirty="0" smtClean="0"/>
              <a:t>Hybrid approach</a:t>
            </a:r>
            <a:br>
              <a:rPr lang="en-GB" dirty="0" smtClean="0"/>
            </a:br>
            <a:r>
              <a:rPr lang="en-GB" sz="1800" b="0" dirty="0" smtClean="0"/>
              <a:t>Add markups &amp; markdowns</a:t>
            </a:r>
            <a:endParaRPr lang="en-GB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smtClean="0"/>
              <a:t>&gt; INREC 2018 &gt; Klein &amp; Schimeczek  • Long-term modelling of electricity market prices &gt; 25. Sep 2018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/>
              <a:t>9</a:t>
            </a:fld>
            <a:endParaRPr lang="en-GB" noProof="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273051" y="5085978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1273051" y="1413570"/>
            <a:ext cx="0" cy="3672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2353171" y="4005858"/>
            <a:ext cx="288032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641203" y="3861842"/>
            <a:ext cx="28803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929235" y="3717826"/>
            <a:ext cx="288032" cy="13681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305609" y="2829402"/>
            <a:ext cx="28803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Marginal cost /(€/MWh)</a:t>
            </a:r>
          </a:p>
        </p:txBody>
      </p:sp>
      <p:sp>
        <p:nvSpPr>
          <p:cNvPr id="16" name="Rechteck 15"/>
          <p:cNvSpPr/>
          <p:nvPr/>
        </p:nvSpPr>
        <p:spPr>
          <a:xfrm>
            <a:off x="3217267" y="3285778"/>
            <a:ext cx="144016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361283" y="2925738"/>
            <a:ext cx="144016" cy="21602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505299" y="2493690"/>
            <a:ext cx="144016" cy="25922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649315" y="2205658"/>
            <a:ext cx="144016" cy="2880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793331" y="1989634"/>
            <a:ext cx="144016" cy="309634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37347" y="1701602"/>
            <a:ext cx="144016" cy="33843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562460" y="5087578"/>
            <a:ext cx="15517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Energy /(MWh)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937347" y="1439208"/>
            <a:ext cx="396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ƞ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min</a:t>
            </a:r>
            <a:endParaRPr lang="en-US" sz="1600" baseline="-25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965239" y="3010410"/>
            <a:ext cx="396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 err="1" smtClean="0">
                <a:latin typeface="Arial" pitchFamily="34" charset="0"/>
                <a:cs typeface="Arial" pitchFamily="34" charset="0"/>
              </a:rPr>
              <a:t>ƞ</a:t>
            </a:r>
            <a:r>
              <a:rPr lang="de-DE" sz="1600" baseline="-25000" dirty="0" err="1" smtClean="0">
                <a:latin typeface="Arial" pitchFamily="34" charset="0"/>
                <a:cs typeface="Arial" pitchFamily="34" charset="0"/>
              </a:rPr>
              <a:t>max</a:t>
            </a:r>
            <a:endParaRPr lang="de-DE" sz="1600" baseline="-25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7094667" y="5085979"/>
            <a:ext cx="29523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7094667" y="1413571"/>
            <a:ext cx="0" cy="3672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8174787" y="4005859"/>
            <a:ext cx="288032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8462819" y="3861843"/>
            <a:ext cx="28803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750851" y="3717827"/>
            <a:ext cx="288032" cy="13681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 rot="16200000">
            <a:off x="5516007" y="2829403"/>
            <a:ext cx="28803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Bids /(€/MWh)</a:t>
            </a:r>
          </a:p>
        </p:txBody>
      </p:sp>
      <p:sp>
        <p:nvSpPr>
          <p:cNvPr id="39" name="Rechteck 38"/>
          <p:cNvSpPr/>
          <p:nvPr/>
        </p:nvSpPr>
        <p:spPr>
          <a:xfrm>
            <a:off x="9038883" y="3285779"/>
            <a:ext cx="144016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9182899" y="2925739"/>
            <a:ext cx="144016" cy="21602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9326915" y="2493691"/>
            <a:ext cx="144016" cy="25922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9470931" y="2205659"/>
            <a:ext cx="144016" cy="28803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9614947" y="1989635"/>
            <a:ext cx="144016" cy="309634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9758963" y="1701603"/>
            <a:ext cx="144016" cy="338437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8384076" y="5087579"/>
            <a:ext cx="15517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Energy /(MWh)</a:t>
            </a:r>
          </a:p>
        </p:txBody>
      </p:sp>
      <p:sp>
        <p:nvSpPr>
          <p:cNvPr id="3" name="Pfeil nach rechts 2"/>
          <p:cNvSpPr/>
          <p:nvPr/>
        </p:nvSpPr>
        <p:spPr>
          <a:xfrm>
            <a:off x="5002578" y="2853730"/>
            <a:ext cx="1008112" cy="684076"/>
          </a:xfrm>
          <a:prstGeom prst="right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8174787" y="3861843"/>
            <a:ext cx="288032" cy="14401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8462819" y="3537806"/>
            <a:ext cx="288032" cy="32403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8750851" y="2925738"/>
            <a:ext cx="288032" cy="7920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9038883" y="3283954"/>
            <a:ext cx="144016" cy="217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9326915" y="2421683"/>
            <a:ext cx="144016" cy="7200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9180919" y="2925738"/>
            <a:ext cx="145996" cy="1089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9470931" y="1917626"/>
            <a:ext cx="144016" cy="28803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9614947" y="1485578"/>
            <a:ext cx="144016" cy="50405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hteck 55"/>
          <p:cNvSpPr/>
          <p:nvPr/>
        </p:nvSpPr>
        <p:spPr>
          <a:xfrm>
            <a:off x="9758963" y="1053530"/>
            <a:ext cx="144016" cy="64807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0634091" y="1636674"/>
            <a:ext cx="1280418" cy="701967"/>
            <a:chOff x="10634091" y="2068722"/>
            <a:chExt cx="1280418" cy="701967"/>
          </a:xfrm>
        </p:grpSpPr>
        <p:sp>
          <p:nvSpPr>
            <p:cNvPr id="57" name="Rechteck 56"/>
            <p:cNvSpPr/>
            <p:nvPr/>
          </p:nvSpPr>
          <p:spPr>
            <a:xfrm>
              <a:off x="10634091" y="2068722"/>
              <a:ext cx="144016" cy="27699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hteck 57"/>
            <p:cNvSpPr/>
            <p:nvPr/>
          </p:nvSpPr>
          <p:spPr>
            <a:xfrm>
              <a:off x="10634091" y="2493690"/>
              <a:ext cx="144016" cy="27699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0850115" y="2068722"/>
              <a:ext cx="76944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markup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10850115" y="2493690"/>
              <a:ext cx="106439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markdown</a:t>
              </a:r>
            </a:p>
          </p:txBody>
        </p:sp>
      </p:grpSp>
      <p:sp>
        <p:nvSpPr>
          <p:cNvPr id="62" name="Textfeld 61"/>
          <p:cNvSpPr txBox="1"/>
          <p:nvPr/>
        </p:nvSpPr>
        <p:spPr>
          <a:xfrm>
            <a:off x="2929235" y="5662041"/>
            <a:ext cx="57315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Fit markup &amp; markdown values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2" grpId="0"/>
    </p:bld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1005</Words>
  <Application>Microsoft Office PowerPoint</Application>
  <PresentationFormat>Benutzerdefiniert</PresentationFormat>
  <Paragraphs>256</Paragraphs>
  <Slides>17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DLR-Präsentation 16:9 Englisch</vt:lpstr>
      <vt:lpstr>Long-term modelling of electricity market prices to examine prospective revenues of storage agents</vt:lpstr>
      <vt:lpstr>The challenge</vt:lpstr>
      <vt:lpstr>The challenge Profitability of arbitrage</vt:lpstr>
      <vt:lpstr>The challenge Price modelling</vt:lpstr>
      <vt:lpstr>AMIRIS Agent-based electricity market simulation</vt:lpstr>
      <vt:lpstr>AMIRIS Price formation</vt:lpstr>
      <vt:lpstr>AMIRIS Conventionals - marginal costs</vt:lpstr>
      <vt:lpstr>AMIRIS Resulting price</vt:lpstr>
      <vt:lpstr>Hybrid approach Add markups &amp; markdowns</vt:lpstr>
      <vt:lpstr>Markup determination Genetic algorithm</vt:lpstr>
      <vt:lpstr>Markup determination Validation</vt:lpstr>
      <vt:lpstr>Markups Results</vt:lpstr>
      <vt:lpstr>Impact on storage Dispatch &amp; Surplus</vt:lpstr>
      <vt:lpstr>Markups Results</vt:lpstr>
      <vt:lpstr>Impact of storage Price feedback</vt:lpstr>
      <vt:lpstr>Storage dispatch Model vs. data</vt:lpstr>
      <vt:lpstr>Wrap up 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Schimeczek, Christoph</dc:creator>
  <cp:lastModifiedBy>Schimeczek, Christoph</cp:lastModifiedBy>
  <cp:revision>400</cp:revision>
  <dcterms:created xsi:type="dcterms:W3CDTF">2012-06-19T06:51:55Z</dcterms:created>
  <dcterms:modified xsi:type="dcterms:W3CDTF">2018-09-24T21:11:08Z</dcterms:modified>
</cp:coreProperties>
</file>