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2" r:id="rId6"/>
    <p:sldId id="283" r:id="rId7"/>
    <p:sldId id="278" r:id="rId8"/>
    <p:sldId id="285" r:id="rId9"/>
    <p:sldId id="260" r:id="rId10"/>
    <p:sldId id="296" r:id="rId11"/>
    <p:sldId id="298" r:id="rId12"/>
    <p:sldId id="262" r:id="rId13"/>
    <p:sldId id="286" r:id="rId14"/>
    <p:sldId id="261" r:id="rId15"/>
    <p:sldId id="264" r:id="rId16"/>
    <p:sldId id="294" r:id="rId17"/>
    <p:sldId id="311" r:id="rId18"/>
    <p:sldId id="276" r:id="rId19"/>
    <p:sldId id="268" r:id="rId20"/>
    <p:sldId id="295" r:id="rId21"/>
    <p:sldId id="269" r:id="rId22"/>
    <p:sldId id="270" r:id="rId23"/>
    <p:sldId id="297" r:id="rId24"/>
    <p:sldId id="279" r:id="rId25"/>
    <p:sldId id="272" r:id="rId26"/>
    <p:sldId id="280" r:id="rId27"/>
  </p:sldIdLst>
  <p:sldSz cx="9144000" cy="6858000" type="screen4x3"/>
  <p:notesSz cx="6858000" cy="9723438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16" autoAdjust="0"/>
    <p:restoredTop sz="90083" autoAdjust="0"/>
  </p:normalViewPr>
  <p:slideViewPr>
    <p:cSldViewPr>
      <p:cViewPr varScale="1">
        <p:scale>
          <a:sx n="69" d="100"/>
          <a:sy n="69" d="100"/>
        </p:scale>
        <p:origin x="166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3.wmf"/><Relationship Id="rId4" Type="http://schemas.openxmlformats.org/officeDocument/2006/relationships/image" Target="../media/image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4" Type="http://schemas.openxmlformats.org/officeDocument/2006/relationships/image" Target="../media/image1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7F6CD-92BA-480C-AE61-0836B0690E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2774001-85D9-48D1-BA15-D7E598DF5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53EB67D-BFB0-45F5-8F30-D8B700AFE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398D31B-33D8-4297-8CC8-4F518BED9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689F21-085F-453A-A4C5-07018E3B8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ECDA04-8256-4C14-B7D4-0AA23E318907}" type="slidenum">
              <a:rPr lang="sv-SE" altLang="de-DE"/>
              <a:pPr/>
              <a:t>‹Nr.›</a:t>
            </a:fld>
            <a:endParaRPr lang="sv-SE" altLang="de-DE"/>
          </a:p>
        </p:txBody>
      </p:sp>
    </p:spTree>
    <p:extLst>
      <p:ext uri="{BB962C8B-B14F-4D97-AF65-F5344CB8AC3E}">
        <p14:creationId xmlns:p14="http://schemas.microsoft.com/office/powerpoint/2010/main" val="3115272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5DF15B-1E31-4FF5-9553-2B8387335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56C6FE7-602C-4748-B182-244AAFD098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6AC11B6-6DAF-46F3-B4EE-0128FA789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DF3E1C6-D055-4DDC-BD8E-BBDAAB61F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AFCD980-0D15-48E1-AAA4-3CBC3F03E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F9BFB-4605-49A9-ACD3-5BA203E45E16}" type="slidenum">
              <a:rPr lang="sv-SE" altLang="de-DE"/>
              <a:pPr/>
              <a:t>‹Nr.›</a:t>
            </a:fld>
            <a:endParaRPr lang="sv-SE" altLang="de-DE"/>
          </a:p>
        </p:txBody>
      </p:sp>
    </p:spTree>
    <p:extLst>
      <p:ext uri="{BB962C8B-B14F-4D97-AF65-F5344CB8AC3E}">
        <p14:creationId xmlns:p14="http://schemas.microsoft.com/office/powerpoint/2010/main" val="4021388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DF96107-CEB7-4D5A-99E3-561CD427D5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1E307FA-1AE5-4767-861D-ADB17FC0E0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5F6B27-0793-4B23-8765-060BD5907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32F6AA-A3B2-42CE-92A9-989087961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C8939F-8E60-40B1-941D-030A3CB1E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C54FBD-85A1-4490-9075-67B1D89CF3AE}" type="slidenum">
              <a:rPr lang="sv-SE" altLang="de-DE"/>
              <a:pPr/>
              <a:t>‹Nr.›</a:t>
            </a:fld>
            <a:endParaRPr lang="sv-SE" altLang="de-DE"/>
          </a:p>
        </p:txBody>
      </p:sp>
    </p:spTree>
    <p:extLst>
      <p:ext uri="{BB962C8B-B14F-4D97-AF65-F5344CB8AC3E}">
        <p14:creationId xmlns:p14="http://schemas.microsoft.com/office/powerpoint/2010/main" val="385054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E6C41-B9FC-426C-8073-9204CF01D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F8E5FA8-9C2F-4632-A8E6-D86318130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077A0C9-6164-4743-A92F-1E6C8A0F8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6A3A25-3B2A-4720-95A9-C97BB14C8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9AD3C79-275A-404F-AE66-D183ECF57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00172C-88AE-4160-9F2E-B8D1A7F7BA1A}" type="slidenum">
              <a:rPr lang="sv-SE" altLang="de-DE"/>
              <a:pPr/>
              <a:t>‹Nr.›</a:t>
            </a:fld>
            <a:endParaRPr lang="sv-SE" altLang="de-DE"/>
          </a:p>
        </p:txBody>
      </p:sp>
    </p:spTree>
    <p:extLst>
      <p:ext uri="{BB962C8B-B14F-4D97-AF65-F5344CB8AC3E}">
        <p14:creationId xmlns:p14="http://schemas.microsoft.com/office/powerpoint/2010/main" val="3164252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EAD3B2-124F-424D-B84A-B9B97D03D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ECFE72-C0DC-4572-B67E-DBEC9DAF9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32E6D4A-ECAD-45FC-AE0B-3AC49C9BF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9C3B4D-189D-4788-A2BD-4D140576E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77F866-F3CB-4505-BA37-DE5F1F074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150903-829C-4607-B0C4-051A1BEE6FF5}" type="slidenum">
              <a:rPr lang="sv-SE" altLang="de-DE"/>
              <a:pPr/>
              <a:t>‹Nr.›</a:t>
            </a:fld>
            <a:endParaRPr lang="sv-SE" altLang="de-DE"/>
          </a:p>
        </p:txBody>
      </p:sp>
    </p:spTree>
    <p:extLst>
      <p:ext uri="{BB962C8B-B14F-4D97-AF65-F5344CB8AC3E}">
        <p14:creationId xmlns:p14="http://schemas.microsoft.com/office/powerpoint/2010/main" val="3853884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B321C-674E-4C04-B949-331FCE4E1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455639-A55E-4EBF-87E4-8CCD11A4C9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8AFB8D8-EFA9-437D-BE6E-F1D8506FE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5DE4594-918B-40B8-8AE6-ABB717DD0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40C0BA4-095F-47CF-BB3D-6EA654F8F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EA06E20-0542-4835-82CA-A3B46702B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2AE4CA-CF9A-493F-BB5E-93423C0AE4AF}" type="slidenum">
              <a:rPr lang="sv-SE" altLang="de-DE"/>
              <a:pPr/>
              <a:t>‹Nr.›</a:t>
            </a:fld>
            <a:endParaRPr lang="sv-SE" altLang="de-DE"/>
          </a:p>
        </p:txBody>
      </p:sp>
    </p:spTree>
    <p:extLst>
      <p:ext uri="{BB962C8B-B14F-4D97-AF65-F5344CB8AC3E}">
        <p14:creationId xmlns:p14="http://schemas.microsoft.com/office/powerpoint/2010/main" val="3646232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287E3B-D3CD-414F-8C9E-FC66500BA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933960-CD22-4FDE-931A-A03E3DEE7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7B10760-0A08-4CC8-B32F-D97DB9D340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2BDCEF-FC26-4A92-B636-488032CAA0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F72620C-82B7-4F28-A075-69A37BD1D8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BB3819A-7FB6-4439-B788-6CAEDD92B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3A95F30-BA64-4EA9-873B-97946F43C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AD33912-55B0-43E5-84EF-BEAF3CB4F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C6374-3C9E-4683-859D-BF22A081DB36}" type="slidenum">
              <a:rPr lang="sv-SE" altLang="de-DE"/>
              <a:pPr/>
              <a:t>‹Nr.›</a:t>
            </a:fld>
            <a:endParaRPr lang="sv-SE" altLang="de-DE"/>
          </a:p>
        </p:txBody>
      </p:sp>
    </p:spTree>
    <p:extLst>
      <p:ext uri="{BB962C8B-B14F-4D97-AF65-F5344CB8AC3E}">
        <p14:creationId xmlns:p14="http://schemas.microsoft.com/office/powerpoint/2010/main" val="2842753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B9F31F-18CE-4595-AB2B-E020E7E9B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1C24C55-49FA-4487-B697-311050118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2DEE89-FDFF-4174-A3E3-75F5F35AC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971F664-523D-490F-8118-2B39BBBF7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0B4E67-B7E0-47B8-9CA8-3F50C7242F87}" type="slidenum">
              <a:rPr lang="sv-SE" altLang="de-DE"/>
              <a:pPr/>
              <a:t>‹Nr.›</a:t>
            </a:fld>
            <a:endParaRPr lang="sv-SE" altLang="de-DE"/>
          </a:p>
        </p:txBody>
      </p:sp>
    </p:spTree>
    <p:extLst>
      <p:ext uri="{BB962C8B-B14F-4D97-AF65-F5344CB8AC3E}">
        <p14:creationId xmlns:p14="http://schemas.microsoft.com/office/powerpoint/2010/main" val="840528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E3EDCB8-675C-4496-A297-3E82E4376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6E639BE-3F9F-4864-8BEB-6D46FC790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77E4DE1-1317-4FC4-AD59-195A5EF1B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722E37-FC3B-40AF-BB3B-610CB37C7008}" type="slidenum">
              <a:rPr lang="sv-SE" altLang="de-DE"/>
              <a:pPr/>
              <a:t>‹Nr.›</a:t>
            </a:fld>
            <a:endParaRPr lang="sv-SE" altLang="de-DE"/>
          </a:p>
        </p:txBody>
      </p:sp>
    </p:spTree>
    <p:extLst>
      <p:ext uri="{BB962C8B-B14F-4D97-AF65-F5344CB8AC3E}">
        <p14:creationId xmlns:p14="http://schemas.microsoft.com/office/powerpoint/2010/main" val="1856779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BB5E84-E2B5-4947-A185-E85D240D0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EF400D-11C1-42EC-9345-2BCAB53D4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FE81199-3103-4D86-9A2F-3B4967DDDC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FF05E76-3AC3-46F9-8991-2E050D4AB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4448049-FA48-46F1-9C6B-08C9E0DFB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B44F826-3E5C-47DB-8E23-8E9C18DD7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E2C331-099C-44A4-BAC4-3D23527A0DA5}" type="slidenum">
              <a:rPr lang="sv-SE" altLang="de-DE"/>
              <a:pPr/>
              <a:t>‹Nr.›</a:t>
            </a:fld>
            <a:endParaRPr lang="sv-SE" altLang="de-DE"/>
          </a:p>
        </p:txBody>
      </p:sp>
    </p:spTree>
    <p:extLst>
      <p:ext uri="{BB962C8B-B14F-4D97-AF65-F5344CB8AC3E}">
        <p14:creationId xmlns:p14="http://schemas.microsoft.com/office/powerpoint/2010/main" val="2308919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9D9E2-68CE-4756-BB5E-6B8ADBAD2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D5C440B-6951-43DC-9CF4-71012F3F1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554A27E-C4C6-40E0-BB8C-D89728B65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D97DCED-E942-4AF7-80A0-991AD66CA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7F0CBD5-200B-4240-9A42-83B280EA3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31AF934-9EA6-4C2E-BA35-1EBB41C0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F60A7-0FA6-459F-9510-7CE3236D549F}" type="slidenum">
              <a:rPr lang="sv-SE" altLang="de-DE"/>
              <a:pPr/>
              <a:t>‹Nr.›</a:t>
            </a:fld>
            <a:endParaRPr lang="sv-SE" altLang="de-DE"/>
          </a:p>
        </p:txBody>
      </p:sp>
    </p:spTree>
    <p:extLst>
      <p:ext uri="{BB962C8B-B14F-4D97-AF65-F5344CB8AC3E}">
        <p14:creationId xmlns:p14="http://schemas.microsoft.com/office/powerpoint/2010/main" val="2318567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728BB14-ADDE-435D-9E28-BDAF1800D4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de-DE"/>
              <a:t>Titelmasterformat durch Klicken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FCC88E3-EC49-451A-B9A9-6AE10854A1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de-DE"/>
              <a:t>Textmasterformate durch Klicken bearbeiten</a:t>
            </a:r>
          </a:p>
          <a:p>
            <a:pPr lvl="1"/>
            <a:r>
              <a:rPr lang="sv-SE" altLang="de-DE"/>
              <a:t>Zweite Ebene</a:t>
            </a:r>
          </a:p>
          <a:p>
            <a:pPr lvl="2"/>
            <a:r>
              <a:rPr lang="sv-SE" altLang="de-DE"/>
              <a:t>Dritte Ebene</a:t>
            </a:r>
          </a:p>
          <a:p>
            <a:pPr lvl="3"/>
            <a:r>
              <a:rPr lang="sv-SE" altLang="de-DE"/>
              <a:t>Vierte Ebene</a:t>
            </a:r>
          </a:p>
          <a:p>
            <a:pPr lvl="4"/>
            <a:r>
              <a:rPr lang="sv-SE" altLang="de-DE"/>
              <a:t>Fünfte Ebene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B5D0BC9-F06B-4176-B7DD-3B868561B79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sv-SE" altLang="de-D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2214247-8751-42D9-AB22-2CDEDC75FD1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sv-SE" altLang="de-D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28B5349-6464-43D4-A459-5BCA1574D61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F691D69-665E-44ED-AC1A-0C146354854C}" type="slidenum">
              <a:rPr lang="sv-SE" altLang="de-DE"/>
              <a:pPr/>
              <a:t>‹Nr.›</a:t>
            </a:fld>
            <a:endParaRPr lang="sv-S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9.wmf"/><Relationship Id="rId4" Type="http://schemas.openxmlformats.org/officeDocument/2006/relationships/image" Target="../media/image3.wmf"/><Relationship Id="rId9" Type="http://schemas.openxmlformats.org/officeDocument/2006/relationships/oleObject" Target="../embeddings/oleObject1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0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14.wmf"/><Relationship Id="rId4" Type="http://schemas.openxmlformats.org/officeDocument/2006/relationships/image" Target="../media/image11.wmf"/><Relationship Id="rId9" Type="http://schemas.openxmlformats.org/officeDocument/2006/relationships/oleObject" Target="../embeddings/oleObject16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1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9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0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image" Target="../media/image29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 Box 6">
            <a:extLst>
              <a:ext uri="{FF2B5EF4-FFF2-40B4-BE49-F238E27FC236}">
                <a16:creationId xmlns:a16="http://schemas.microsoft.com/office/drawing/2014/main" id="{D732CAD6-4BC4-4484-9781-D99B4D722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9538" y="4868863"/>
            <a:ext cx="4133850" cy="152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2000"/>
              <a:t>Steffen Kutter</a:t>
            </a:r>
          </a:p>
          <a:p>
            <a:pPr algn="ctr"/>
            <a:endParaRPr lang="de-DE" altLang="de-DE" sz="2000"/>
          </a:p>
          <a:p>
            <a:pPr algn="ctr"/>
            <a:r>
              <a:rPr lang="de-DE" altLang="de-DE"/>
              <a:t>Fachbereich Biochemie/Biotechnologie</a:t>
            </a:r>
          </a:p>
          <a:p>
            <a:pPr algn="ctr"/>
            <a:r>
              <a:rPr lang="de-DE" altLang="de-DE"/>
              <a:t>Institut für Biochemie</a:t>
            </a:r>
          </a:p>
          <a:p>
            <a:pPr algn="ctr"/>
            <a:r>
              <a:rPr lang="de-DE" altLang="de-DE"/>
              <a:t>Abt. Enzymologie</a:t>
            </a:r>
          </a:p>
        </p:txBody>
      </p:sp>
      <p:sp>
        <p:nvSpPr>
          <p:cNvPr id="2056" name="Text Box 8">
            <a:extLst>
              <a:ext uri="{FF2B5EF4-FFF2-40B4-BE49-F238E27FC236}">
                <a16:creationId xmlns:a16="http://schemas.microsoft.com/office/drawing/2014/main" id="{9A2E4505-BF0F-46F1-98CC-57985A1175D5}"/>
              </a:ext>
            </a:extLst>
          </p:cNvPr>
          <p:cNvSpPr txBox="1">
            <a:spLocks noChangeArrowheads="1"/>
          </p:cNvSpPr>
          <p:nvPr>
            <p:ph type="ctrTitle"/>
          </p:nvPr>
        </p:nvSpPr>
        <p:spPr>
          <a:xfrm>
            <a:off x="571500" y="914400"/>
            <a:ext cx="8001000" cy="3048000"/>
          </a:xfrm>
          <a:noFill/>
          <a:ln/>
        </p:spPr>
        <p:txBody>
          <a:bodyPr anchor="ctr"/>
          <a:lstStyle/>
          <a:p>
            <a:r>
              <a:rPr lang="de-DE" altLang="de-DE" sz="2600" b="1"/>
              <a:t>Funktionelle und strukturelle Untersuchungen zum Einfluss der Enzymkonzentration auf die Pyruvatdecarboxylasen aus </a:t>
            </a:r>
            <a:r>
              <a:rPr lang="de-DE" altLang="de-DE" sz="2600" b="1" i="1"/>
              <a:t>Saccharomyces cerevisiae</a:t>
            </a:r>
            <a:r>
              <a:rPr lang="de-DE" altLang="de-DE" sz="2600" b="1"/>
              <a:t> und </a:t>
            </a:r>
            <a:r>
              <a:rPr lang="de-DE" altLang="de-DE" sz="2600" b="1" i="1"/>
              <a:t>Kluyveromyces lactis</a:t>
            </a:r>
            <a:endParaRPr lang="de-DE" altLang="de-DE" sz="4400"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62" name="Object 2">
            <a:extLst>
              <a:ext uri="{FF2B5EF4-FFF2-40B4-BE49-F238E27FC236}">
                <a16:creationId xmlns:a16="http://schemas.microsoft.com/office/drawing/2014/main" id="{764B0192-F6A3-4E0C-8010-B652A0A76D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79613" y="2060575"/>
          <a:ext cx="8262937" cy="299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0" name="Dokument" r:id="rId3" imgW="5901465" imgH="2141204" progId="Word.Document.8">
                  <p:embed/>
                </p:oleObj>
              </mc:Choice>
              <mc:Fallback>
                <p:oleObj name="Dokument" r:id="rId3" imgW="5901465" imgH="2141204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2060575"/>
                        <a:ext cx="8262937" cy="299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63" name="Rectangle 3">
            <a:extLst>
              <a:ext uri="{FF2B5EF4-FFF2-40B4-BE49-F238E27FC236}">
                <a16:creationId xmlns:a16="http://schemas.microsoft.com/office/drawing/2014/main" id="{F5A73BC9-CC22-41FF-AF3B-4AD8A4589D4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88925"/>
            <a:ext cx="9144000" cy="720725"/>
          </a:xfrm>
          <a:noFill/>
          <a:ln/>
        </p:spPr>
        <p:txBody>
          <a:bodyPr anchor="ctr"/>
          <a:lstStyle/>
          <a:p>
            <a:r>
              <a:rPr lang="de-DE" altLang="de-DE" sz="2400"/>
              <a:t>Ergebnisse der </a:t>
            </a:r>
            <a:r>
              <a:rPr lang="de-DE" altLang="de-DE" sz="2400" i="1"/>
              <a:t>Sc</a:t>
            </a:r>
            <a:r>
              <a:rPr lang="de-DE" altLang="de-DE" sz="2400"/>
              <a:t>PDC Kinetik</a:t>
            </a:r>
          </a:p>
        </p:txBody>
      </p:sp>
      <p:sp>
        <p:nvSpPr>
          <p:cNvPr id="92164" name="Rectangle 4">
            <a:extLst>
              <a:ext uri="{FF2B5EF4-FFF2-40B4-BE49-F238E27FC236}">
                <a16:creationId xmlns:a16="http://schemas.microsoft.com/office/drawing/2014/main" id="{6D282BC8-B529-49D0-AE50-4F9EFEE6F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355725"/>
            <a:ext cx="874871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de-DE" altLang="de-DE" sz="2000"/>
              <a:t>Einphasige Auswertung: Abhängigkeit der k</a:t>
            </a:r>
            <a:r>
              <a:rPr lang="de-DE" altLang="de-DE" sz="2000" baseline="-25000"/>
              <a:t>obs</a:t>
            </a:r>
            <a:r>
              <a:rPr lang="de-DE" altLang="de-DE" sz="2000"/>
              <a:t>-Werte von der Proteinkon-</a:t>
            </a:r>
            <a:br>
              <a:rPr lang="de-DE" altLang="de-DE" sz="2000"/>
            </a:br>
            <a:r>
              <a:rPr lang="de-DE" altLang="de-DE" sz="2000"/>
              <a:t>                                        zentration</a:t>
            </a:r>
          </a:p>
        </p:txBody>
      </p:sp>
      <p:sp>
        <p:nvSpPr>
          <p:cNvPr id="92165" name="Text Box 5">
            <a:extLst>
              <a:ext uri="{FF2B5EF4-FFF2-40B4-BE49-F238E27FC236}">
                <a16:creationId xmlns:a16="http://schemas.microsoft.com/office/drawing/2014/main" id="{0B2A163C-CA48-4860-8E69-B68931382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941888"/>
            <a:ext cx="80486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600"/>
              <a:t>- Abnahme der k</a:t>
            </a:r>
            <a:r>
              <a:rPr lang="de-DE" altLang="de-DE" sz="1600" baseline="-25000"/>
              <a:t>obs</a:t>
            </a:r>
            <a:r>
              <a:rPr lang="de-DE" altLang="de-DE" sz="1600"/>
              <a:t>-Werte auf ca. 50 % bei Erhöhung der Proteinkonzentration </a:t>
            </a:r>
          </a:p>
          <a:p>
            <a:r>
              <a:rPr lang="de-DE" altLang="de-DE" sz="1600"/>
              <a:t>  von 5 µg/mL auf 1000 µg/mL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FDB3ED85-74F4-4EA0-8DBD-C1139BEE070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38125"/>
            <a:ext cx="9144000" cy="720725"/>
          </a:xfrm>
          <a:noFill/>
          <a:ln/>
        </p:spPr>
        <p:txBody>
          <a:bodyPr anchor="ctr"/>
          <a:lstStyle/>
          <a:p>
            <a:r>
              <a:rPr lang="de-DE" altLang="de-DE" sz="2400"/>
              <a:t>Ergebnisse der </a:t>
            </a:r>
            <a:r>
              <a:rPr lang="de-DE" altLang="de-DE" sz="2400" i="1"/>
              <a:t>Sc</a:t>
            </a:r>
            <a:r>
              <a:rPr lang="de-DE" altLang="de-DE" sz="2400"/>
              <a:t>PDC Kinetik</a:t>
            </a:r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000DD10C-6082-4EC8-9386-EA8CE4C73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5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94212" name="Rectangle 4">
            <a:extLst>
              <a:ext uri="{FF2B5EF4-FFF2-40B4-BE49-F238E27FC236}">
                <a16:creationId xmlns:a16="http://schemas.microsoft.com/office/drawing/2014/main" id="{688FCC5E-B5F5-4DE2-B813-85F9AED88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431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graphicFrame>
        <p:nvGraphicFramePr>
          <p:cNvPr id="94213" name="Object 5">
            <a:extLst>
              <a:ext uri="{FF2B5EF4-FFF2-40B4-BE49-F238E27FC236}">
                <a16:creationId xmlns:a16="http://schemas.microsoft.com/office/drawing/2014/main" id="{E862304D-78A7-468D-BC20-E662D7E062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1362075"/>
          <a:ext cx="5364163" cy="426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8" name="SPW 8.0 Graph" r:id="rId3" imgW="5384880" imgH="4267440" progId="SigmaPlotGraphicObject.7">
                  <p:embed/>
                </p:oleObj>
              </mc:Choice>
              <mc:Fallback>
                <p:oleObj name="SPW 8.0 Graph" r:id="rId3" imgW="5384880" imgH="4267440" progId="SigmaPlotGraphicObject.7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362075"/>
                        <a:ext cx="5364163" cy="4260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14" name="Rectangle 6">
            <a:extLst>
              <a:ext uri="{FF2B5EF4-FFF2-40B4-BE49-F238E27FC236}">
                <a16:creationId xmlns:a16="http://schemas.microsoft.com/office/drawing/2014/main" id="{50BBF804-4CA1-4E42-B147-D93C9F338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85825"/>
            <a:ext cx="39243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/>
              <a:t>Einphasige Auswertung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Rectangle 5">
            <a:extLst>
              <a:ext uri="{FF2B5EF4-FFF2-40B4-BE49-F238E27FC236}">
                <a16:creationId xmlns:a16="http://schemas.microsoft.com/office/drawing/2014/main" id="{0D04693A-6A4B-4CE7-A35A-A985E0E0F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1763" y="2557463"/>
            <a:ext cx="1919287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/>
          </a:p>
        </p:txBody>
      </p:sp>
      <p:graphicFrame>
        <p:nvGraphicFramePr>
          <p:cNvPr id="57348" name="Object 4">
            <a:extLst>
              <a:ext uri="{FF2B5EF4-FFF2-40B4-BE49-F238E27FC236}">
                <a16:creationId xmlns:a16="http://schemas.microsoft.com/office/drawing/2014/main" id="{B34C43B3-3CE0-4E89-8D3B-1345E6598D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288" y="1592263"/>
          <a:ext cx="2922587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3" name="SPW 8.0 Graph" r:id="rId3" imgW="5447995" imgH="4267505" progId="SigmaPlotGraphicObject.7">
                  <p:embed/>
                </p:oleObj>
              </mc:Choice>
              <mc:Fallback>
                <p:oleObj name="SPW 8.0 Graph" r:id="rId3" imgW="5447995" imgH="4267505" progId="SigmaPlotGraphicObject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592263"/>
                        <a:ext cx="2922587" cy="228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51" name="Rectangle 7">
            <a:extLst>
              <a:ext uri="{FF2B5EF4-FFF2-40B4-BE49-F238E27FC236}">
                <a16:creationId xmlns:a16="http://schemas.microsoft.com/office/drawing/2014/main" id="{53150469-EC70-4B43-9C04-E4A35C53A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1763" y="2557463"/>
            <a:ext cx="19812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/>
          </a:p>
        </p:txBody>
      </p:sp>
      <p:graphicFrame>
        <p:nvGraphicFramePr>
          <p:cNvPr id="57347" name="Object 3">
            <a:extLst>
              <a:ext uri="{FF2B5EF4-FFF2-40B4-BE49-F238E27FC236}">
                <a16:creationId xmlns:a16="http://schemas.microsoft.com/office/drawing/2014/main" id="{14E37AEF-3C3D-4F44-BEBC-C18AD401EC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03575" y="1576388"/>
          <a:ext cx="3059113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4" name="SPW 8.0 Graph" r:id="rId5" imgW="5689397" imgH="4267505" progId="SigmaPlotGraphicObject.7">
                  <p:embed/>
                </p:oleObj>
              </mc:Choice>
              <mc:Fallback>
                <p:oleObj name="SPW 8.0 Graph" r:id="rId5" imgW="5689397" imgH="4267505" progId="SigmaPlotGraphicObject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1576388"/>
                        <a:ext cx="3059113" cy="228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53" name="Rectangle 9">
            <a:extLst>
              <a:ext uri="{FF2B5EF4-FFF2-40B4-BE49-F238E27FC236}">
                <a16:creationId xmlns:a16="http://schemas.microsoft.com/office/drawing/2014/main" id="{799DAEFC-A09F-4C08-987C-55C1D14EA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1763" y="2557463"/>
            <a:ext cx="19526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/>
          </a:p>
        </p:txBody>
      </p:sp>
      <p:graphicFrame>
        <p:nvGraphicFramePr>
          <p:cNvPr id="57346" name="Object 2">
            <a:extLst>
              <a:ext uri="{FF2B5EF4-FFF2-40B4-BE49-F238E27FC236}">
                <a16:creationId xmlns:a16="http://schemas.microsoft.com/office/drawing/2014/main" id="{F0F6A411-1180-401B-A41A-C0C1215441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56325" y="1576388"/>
          <a:ext cx="2843213" cy="228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5" name="SPW 8.0 Graph" r:id="rId7" imgW="5377586" imgH="4267505" progId="SigmaPlotGraphicObject.7">
                  <p:embed/>
                </p:oleObj>
              </mc:Choice>
              <mc:Fallback>
                <p:oleObj name="SPW 8.0 Graph" r:id="rId7" imgW="5377586" imgH="4267505" progId="SigmaPlotGraphicObject.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1576388"/>
                        <a:ext cx="2843213" cy="2284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74" name="Group 30">
            <a:extLst>
              <a:ext uri="{FF2B5EF4-FFF2-40B4-BE49-F238E27FC236}">
                <a16:creationId xmlns:a16="http://schemas.microsoft.com/office/drawing/2014/main" id="{EA01F1EC-5B89-4185-9CC3-EACB980C3534}"/>
              </a:ext>
            </a:extLst>
          </p:cNvPr>
          <p:cNvGraphicFramePr>
            <a:graphicFrameLocks noGrp="1"/>
          </p:cNvGraphicFramePr>
          <p:nvPr/>
        </p:nvGraphicFramePr>
        <p:xfrm>
          <a:off x="1979613" y="1916113"/>
          <a:ext cx="7667625" cy="793750"/>
        </p:xfrm>
        <a:graphic>
          <a:graphicData uri="http://schemas.openxmlformats.org/drawingml/2006/table">
            <a:tbl>
              <a:tblPr/>
              <a:tblGrid>
                <a:gridCol w="2514600">
                  <a:extLst>
                    <a:ext uri="{9D8B030D-6E8A-4147-A177-3AD203B41FA5}">
                      <a16:colId xmlns:a16="http://schemas.microsoft.com/office/drawing/2014/main" val="2526231352"/>
                    </a:ext>
                  </a:extLst>
                </a:gridCol>
                <a:gridCol w="2595562">
                  <a:extLst>
                    <a:ext uri="{9D8B030D-6E8A-4147-A177-3AD203B41FA5}">
                      <a16:colId xmlns:a16="http://schemas.microsoft.com/office/drawing/2014/main" val="4041082394"/>
                    </a:ext>
                  </a:extLst>
                </a:gridCol>
                <a:gridCol w="2557463">
                  <a:extLst>
                    <a:ext uri="{9D8B030D-6E8A-4147-A177-3AD203B41FA5}">
                      <a16:colId xmlns:a16="http://schemas.microsoft.com/office/drawing/2014/main" val="3022155726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18,4 µg </a:t>
                      </a:r>
                      <a:r>
                        <a:rPr kumimoji="0" lang="de-DE" altLang="de-DE" sz="1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</a:t>
                      </a:r>
                      <a:r>
                        <a:rPr kumimoji="0" lang="de-DE" alt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PDC/mL </a:t>
                      </a:r>
                      <a:endParaRPr kumimoji="0" lang="sv-SE" altLang="de-D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mM Pyruvat</a:t>
                      </a:r>
                      <a:endParaRPr kumimoji="0" lang="de-DE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18,4 µg </a:t>
                      </a:r>
                      <a:r>
                        <a:rPr kumimoji="0" lang="de-DE" altLang="de-DE" sz="1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</a:t>
                      </a:r>
                      <a:r>
                        <a:rPr kumimoji="0" lang="de-DE" alt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PDC/mL    </a:t>
                      </a:r>
                      <a:endParaRPr kumimoji="0" lang="sv-SE" altLang="de-D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100 mM Pyruvat</a:t>
                      </a:r>
                      <a:endParaRPr kumimoji="0" lang="de-DE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1000 µg </a:t>
                      </a:r>
                      <a:r>
                        <a:rPr kumimoji="0" lang="de-DE" altLang="de-DE" sz="1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</a:t>
                      </a:r>
                      <a:r>
                        <a:rPr kumimoji="0" lang="de-DE" alt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PDC/mL </a:t>
                      </a:r>
                      <a:endParaRPr kumimoji="0" lang="sv-SE" altLang="de-D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20 mM Pyruvat</a:t>
                      </a:r>
                      <a:endParaRPr kumimoji="0" lang="de-DE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9161254"/>
                  </a:ext>
                </a:extLst>
              </a:tr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7572413"/>
                  </a:ext>
                </a:extLst>
              </a:tr>
            </a:tbl>
          </a:graphicData>
        </a:graphic>
      </p:graphicFrame>
      <p:sp>
        <p:nvSpPr>
          <p:cNvPr id="57370" name="Rectangle 26">
            <a:extLst>
              <a:ext uri="{FF2B5EF4-FFF2-40B4-BE49-F238E27FC236}">
                <a16:creationId xmlns:a16="http://schemas.microsoft.com/office/drawing/2014/main" id="{6498806A-45F6-4044-A7B6-0F4B9D34270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71463"/>
            <a:ext cx="9144000" cy="981075"/>
          </a:xfrm>
          <a:noFill/>
          <a:ln/>
        </p:spPr>
        <p:txBody>
          <a:bodyPr anchor="ctr"/>
          <a:lstStyle/>
          <a:p>
            <a:r>
              <a:rPr lang="de-DE" altLang="de-DE" sz="2400"/>
              <a:t>Abweichungen vom einphasigen Modell bei unterschiedlichen Enzym- und Substratkonzentrationen</a:t>
            </a:r>
          </a:p>
        </p:txBody>
      </p:sp>
      <p:sp>
        <p:nvSpPr>
          <p:cNvPr id="57378" name="Text Box 34">
            <a:extLst>
              <a:ext uri="{FF2B5EF4-FFF2-40B4-BE49-F238E27FC236}">
                <a16:creationId xmlns:a16="http://schemas.microsoft.com/office/drawing/2014/main" id="{3473A63A-74F5-4593-B2B5-C1161022F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6021388"/>
            <a:ext cx="49069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/>
              <a:t>Bis ca. 30 µg/mL einphasige Auswertung akzeptabel</a:t>
            </a:r>
          </a:p>
        </p:txBody>
      </p:sp>
      <p:grpSp>
        <p:nvGrpSpPr>
          <p:cNvPr id="57382" name="Group 38">
            <a:extLst>
              <a:ext uri="{FF2B5EF4-FFF2-40B4-BE49-F238E27FC236}">
                <a16:creationId xmlns:a16="http://schemas.microsoft.com/office/drawing/2014/main" id="{85E610A4-64B3-48C2-8314-C9F20150A5BA}"/>
              </a:ext>
            </a:extLst>
          </p:cNvPr>
          <p:cNvGrpSpPr>
            <a:grpSpLocks/>
          </p:cNvGrpSpPr>
          <p:nvPr/>
        </p:nvGrpSpPr>
        <p:grpSpPr bwMode="auto">
          <a:xfrm>
            <a:off x="827088" y="4100513"/>
            <a:ext cx="4946650" cy="1457325"/>
            <a:chOff x="521" y="2583"/>
            <a:chExt cx="3116" cy="918"/>
          </a:xfrm>
        </p:grpSpPr>
        <p:graphicFrame>
          <p:nvGraphicFramePr>
            <p:cNvPr id="57377" name="Object 33">
              <a:extLst>
                <a:ext uri="{FF2B5EF4-FFF2-40B4-BE49-F238E27FC236}">
                  <a16:creationId xmlns:a16="http://schemas.microsoft.com/office/drawing/2014/main" id="{10EAD839-B54D-4012-865D-23E0A1B3022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11" y="3294"/>
            <a:ext cx="1225" cy="2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386" name="Formel" r:id="rId9" imgW="1180588" imgH="203112" progId="Equation.3">
                    <p:embed/>
                  </p:oleObj>
                </mc:Choice>
                <mc:Fallback>
                  <p:oleObj name="Formel" r:id="rId9" imgW="1180588" imgH="203112" progId="Equation.3">
                    <p:embed/>
                    <p:pic>
                      <p:nvPicPr>
                        <p:cNvPr id="0" name="Object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1" y="3294"/>
                          <a:ext cx="1225" cy="20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7379" name="Text Box 35">
              <a:extLst>
                <a:ext uri="{FF2B5EF4-FFF2-40B4-BE49-F238E27FC236}">
                  <a16:creationId xmlns:a16="http://schemas.microsoft.com/office/drawing/2014/main" id="{EE07E77C-2EEF-482E-9262-DF732C34B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" y="2583"/>
              <a:ext cx="3116" cy="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2000"/>
                <a:t>Zweiphasiges Aktivierungsmodell:</a:t>
              </a:r>
            </a:p>
            <a:p>
              <a:endParaRPr lang="de-DE" altLang="de-DE" sz="2000"/>
            </a:p>
            <a:p>
              <a:r>
                <a:rPr lang="de-DE" altLang="de-DE"/>
                <a:t>Folgereaktion mit zwei Isomerisierungschritten </a:t>
              </a:r>
            </a:p>
          </p:txBody>
        </p:sp>
      </p:grpSp>
      <p:sp>
        <p:nvSpPr>
          <p:cNvPr id="57381" name="Text Box 37">
            <a:extLst>
              <a:ext uri="{FF2B5EF4-FFF2-40B4-BE49-F238E27FC236}">
                <a16:creationId xmlns:a16="http://schemas.microsoft.com/office/drawing/2014/main" id="{8842B77B-B76C-4ED5-9CD4-35F735B97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2675" y="60404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 alt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7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4" name="Rectangle 12">
            <a:extLst>
              <a:ext uri="{FF2B5EF4-FFF2-40B4-BE49-F238E27FC236}">
                <a16:creationId xmlns:a16="http://schemas.microsoft.com/office/drawing/2014/main" id="{785D4AA6-975F-4A58-A500-E9F358D2F93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25425"/>
            <a:ext cx="9144000" cy="720725"/>
          </a:xfrm>
          <a:noFill/>
          <a:ln/>
        </p:spPr>
        <p:txBody>
          <a:bodyPr anchor="ctr"/>
          <a:lstStyle/>
          <a:p>
            <a:r>
              <a:rPr lang="de-DE" altLang="de-DE" sz="2400"/>
              <a:t>Ergebnisse der </a:t>
            </a:r>
            <a:r>
              <a:rPr lang="de-DE" altLang="de-DE" sz="2400" i="1"/>
              <a:t>Sc</a:t>
            </a:r>
            <a:r>
              <a:rPr lang="de-DE" altLang="de-DE" sz="2400"/>
              <a:t>PDC Kinetik</a:t>
            </a:r>
          </a:p>
        </p:txBody>
      </p:sp>
      <p:sp>
        <p:nvSpPr>
          <p:cNvPr id="79885" name="Rectangle 13">
            <a:extLst>
              <a:ext uri="{FF2B5EF4-FFF2-40B4-BE49-F238E27FC236}">
                <a16:creationId xmlns:a16="http://schemas.microsoft.com/office/drawing/2014/main" id="{3EC097AF-0ECA-4E88-9B3F-90DCE6319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2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graphicFrame>
        <p:nvGraphicFramePr>
          <p:cNvPr id="79886" name="Object 14">
            <a:extLst>
              <a:ext uri="{FF2B5EF4-FFF2-40B4-BE49-F238E27FC236}">
                <a16:creationId xmlns:a16="http://schemas.microsoft.com/office/drawing/2014/main" id="{D6F9F3AE-AF44-4E7A-B545-CAF77024C1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8313" y="1090613"/>
          <a:ext cx="5545137" cy="438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95" name="SPW 8.0 Graph" r:id="rId3" imgW="5384880" imgH="4267440" progId="SigmaPlotGraphicObject.7">
                  <p:embed/>
                </p:oleObj>
              </mc:Choice>
              <mc:Fallback>
                <p:oleObj name="SPW 8.0 Graph" r:id="rId3" imgW="5384880" imgH="4267440" progId="SigmaPlotGraphicObject.7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090613"/>
                        <a:ext cx="5545137" cy="4386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88" name="Rectangle 16">
            <a:extLst>
              <a:ext uri="{FF2B5EF4-FFF2-40B4-BE49-F238E27FC236}">
                <a16:creationId xmlns:a16="http://schemas.microsoft.com/office/drawing/2014/main" id="{23E33DD7-A1D3-4503-878E-2807226FC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73125"/>
            <a:ext cx="39243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/>
              <a:t>Einphasige Auswertung</a:t>
            </a:r>
          </a:p>
        </p:txBody>
      </p:sp>
      <p:sp>
        <p:nvSpPr>
          <p:cNvPr id="79891" name="Rectangle 19">
            <a:extLst>
              <a:ext uri="{FF2B5EF4-FFF2-40B4-BE49-F238E27FC236}">
                <a16:creationId xmlns:a16="http://schemas.microsoft.com/office/drawing/2014/main" id="{079D787C-D840-4DCE-996C-1A23B50A8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98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79894" name="Rectangle 22">
            <a:extLst>
              <a:ext uri="{FF2B5EF4-FFF2-40B4-BE49-F238E27FC236}">
                <a16:creationId xmlns:a16="http://schemas.microsoft.com/office/drawing/2014/main" id="{0A40A376-CDFE-4DB8-A895-50C593D77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6051550"/>
            <a:ext cx="86042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de-DE" altLang="de-DE" sz="1200" i="1">
                <a:cs typeface="Times New Roman" panose="02020603050405020304" pitchFamily="18" charset="0"/>
              </a:rPr>
              <a:t>Aus Gründen der Übersichtlichkeit wurde auf die Fehlerbalken bei </a:t>
            </a:r>
            <a:r>
              <a:rPr lang="de-DE" altLang="de-DE" sz="1200" i="1"/>
              <a:t>5 µg ScPDC/mL ab 270 mM Pyruvat verzichtet</a:t>
            </a:r>
            <a:r>
              <a:rPr lang="de-DE" altLang="de-DE" sz="1200" i="1">
                <a:cs typeface="Times New Roman" panose="02020603050405020304" pitchFamily="18" charset="0"/>
              </a:rPr>
              <a:t>.</a:t>
            </a:r>
            <a:endParaRPr lang="sv-SE" altLang="de-DE" sz="1200" i="1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>
            <a:extLst>
              <a:ext uri="{FF2B5EF4-FFF2-40B4-BE49-F238E27FC236}">
                <a16:creationId xmlns:a16="http://schemas.microsoft.com/office/drawing/2014/main" id="{81900985-C201-4FBB-85AF-F86887FB9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732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8373" name="Rectangle 5">
            <a:extLst>
              <a:ext uri="{FF2B5EF4-FFF2-40B4-BE49-F238E27FC236}">
                <a16:creationId xmlns:a16="http://schemas.microsoft.com/office/drawing/2014/main" id="{623CFBEB-D33A-407C-A5F9-B43FF84FC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732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8375" name="Rectangle 7">
            <a:extLst>
              <a:ext uri="{FF2B5EF4-FFF2-40B4-BE49-F238E27FC236}">
                <a16:creationId xmlns:a16="http://schemas.microsoft.com/office/drawing/2014/main" id="{CB4F59FD-F37B-42C9-B6F8-F00352E70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732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graphicFrame>
        <p:nvGraphicFramePr>
          <p:cNvPr id="58374" name="Object 6">
            <a:extLst>
              <a:ext uri="{FF2B5EF4-FFF2-40B4-BE49-F238E27FC236}">
                <a16:creationId xmlns:a16="http://schemas.microsoft.com/office/drawing/2014/main" id="{C7F4C0B7-6905-49EF-B75D-DDBC8B7ACC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27313" y="3522663"/>
          <a:ext cx="3960812" cy="321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6" name="SPW 8.0 Graph" r:id="rId3" imgW="5272200" imgH="4267440" progId="SigmaPlotGraphicObject.7">
                  <p:embed/>
                </p:oleObj>
              </mc:Choice>
              <mc:Fallback>
                <p:oleObj name="SPW 8.0 Graph" r:id="rId3" imgW="5272200" imgH="4267440" progId="SigmaPlotGraphicObject.7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3522663"/>
                        <a:ext cx="3960812" cy="321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0" name="Object 2">
            <a:extLst>
              <a:ext uri="{FF2B5EF4-FFF2-40B4-BE49-F238E27FC236}">
                <a16:creationId xmlns:a16="http://schemas.microsoft.com/office/drawing/2014/main" id="{530F50F6-F725-40E1-8D25-1892963B1D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649288"/>
          <a:ext cx="3851275" cy="313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7" name="SPW 8.0 Graph" r:id="rId5" imgW="5272200" imgH="4267440" progId="SigmaPlotGraphicObject.7">
                  <p:embed/>
                </p:oleObj>
              </mc:Choice>
              <mc:Fallback>
                <p:oleObj name="SPW 8.0 Graph" r:id="rId5" imgW="5272200" imgH="4267440" progId="SigmaPlotGraphicObject.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49288"/>
                        <a:ext cx="3851275" cy="313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8" name="Rectangle 10">
            <a:extLst>
              <a:ext uri="{FF2B5EF4-FFF2-40B4-BE49-F238E27FC236}">
                <a16:creationId xmlns:a16="http://schemas.microsoft.com/office/drawing/2014/main" id="{357B3E3C-1B47-4C23-BE79-A552CDA2A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1123950"/>
            <a:ext cx="11668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de-DE" altLang="de-DE" sz="1200" i="1"/>
              <a:t>6 mM Pyruvat</a:t>
            </a:r>
            <a:r>
              <a:rPr lang="sv-SE" altLang="de-DE" sz="1200" i="1"/>
              <a:t> </a:t>
            </a:r>
          </a:p>
        </p:txBody>
      </p:sp>
      <p:sp>
        <p:nvSpPr>
          <p:cNvPr id="58380" name="Rectangle 12">
            <a:extLst>
              <a:ext uri="{FF2B5EF4-FFF2-40B4-BE49-F238E27FC236}">
                <a16:creationId xmlns:a16="http://schemas.microsoft.com/office/drawing/2014/main" id="{F182F2B8-1D5A-490A-90C8-BFBCF2781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4005263"/>
            <a:ext cx="1335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de-DE" altLang="de-DE" sz="1200" i="1"/>
              <a:t>410 mM Pyruvat</a:t>
            </a:r>
            <a:r>
              <a:rPr lang="sv-SE" altLang="de-DE" sz="1200" i="1"/>
              <a:t> </a:t>
            </a:r>
          </a:p>
        </p:txBody>
      </p:sp>
      <p:graphicFrame>
        <p:nvGraphicFramePr>
          <p:cNvPr id="58372" name="Object 4">
            <a:extLst>
              <a:ext uri="{FF2B5EF4-FFF2-40B4-BE49-F238E27FC236}">
                <a16:creationId xmlns:a16="http://schemas.microsoft.com/office/drawing/2014/main" id="{785A2DAE-A7C3-40C7-AC96-8A9D01DE79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76825" y="649288"/>
          <a:ext cx="3887788" cy="315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8" name="SPW 8.0 Graph" r:id="rId7" imgW="5272200" imgH="4267440" progId="SigmaPlotGraphicObject.7">
                  <p:embed/>
                </p:oleObj>
              </mc:Choice>
              <mc:Fallback>
                <p:oleObj name="SPW 8.0 Graph" r:id="rId7" imgW="5272200" imgH="4267440" progId="SigmaPlotGraphicObject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649288"/>
                        <a:ext cx="3887788" cy="315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6" name="Rectangle 8">
            <a:extLst>
              <a:ext uri="{FF2B5EF4-FFF2-40B4-BE49-F238E27FC236}">
                <a16:creationId xmlns:a16="http://schemas.microsoft.com/office/drawing/2014/main" id="{AE6CC1A7-BD78-4355-AAB4-F8BF90BF25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81075"/>
          </a:xfrm>
          <a:noFill/>
          <a:ln/>
        </p:spPr>
        <p:txBody>
          <a:bodyPr anchor="ctr"/>
          <a:lstStyle/>
          <a:p>
            <a:r>
              <a:rPr lang="de-DE" altLang="de-DE" sz="2400"/>
              <a:t>Vergleich der Aktivierungszeiten bei unterschiedlichen Pyrvatkonzentration</a:t>
            </a:r>
          </a:p>
        </p:txBody>
      </p:sp>
      <p:sp>
        <p:nvSpPr>
          <p:cNvPr id="58379" name="Rectangle 11">
            <a:extLst>
              <a:ext uri="{FF2B5EF4-FFF2-40B4-BE49-F238E27FC236}">
                <a16:creationId xmlns:a16="http://schemas.microsoft.com/office/drawing/2014/main" id="{5FF487FE-4368-46A7-B5DD-B6F4A2155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1725" y="1123950"/>
            <a:ext cx="1250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de-DE" altLang="de-DE" sz="1200" i="1"/>
              <a:t>33 mM Pyruvat</a:t>
            </a:r>
            <a:r>
              <a:rPr lang="sv-SE" altLang="de-DE" sz="1200" i="1"/>
              <a:t> </a:t>
            </a:r>
          </a:p>
        </p:txBody>
      </p:sp>
      <p:sp>
        <p:nvSpPr>
          <p:cNvPr id="58383" name="Rectangle 15">
            <a:extLst>
              <a:ext uri="{FF2B5EF4-FFF2-40B4-BE49-F238E27FC236}">
                <a16:creationId xmlns:a16="http://schemas.microsoft.com/office/drawing/2014/main" id="{586FD0CE-3A6F-4C9B-9355-5C1C0E550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27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8388" name="Rectangle 20">
            <a:extLst>
              <a:ext uri="{FF2B5EF4-FFF2-40B4-BE49-F238E27FC236}">
                <a16:creationId xmlns:a16="http://schemas.microsoft.com/office/drawing/2014/main" id="{03AA03DC-E897-4D89-A7A3-84A0FBFDF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4125913"/>
            <a:ext cx="1331912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sv-SE" altLang="de-DE" sz="1000" b="1">
                <a:ea typeface="Times New Roman" panose="02020603050405020304" pitchFamily="18" charset="0"/>
                <a:cs typeface="Arial" panose="020B0604020202020204" pitchFamily="34" charset="0"/>
              </a:rPr>
              <a:t>1,8 µg </a:t>
            </a:r>
            <a:r>
              <a:rPr lang="sv-SE" altLang="de-DE" sz="1000" b="1" i="1">
                <a:ea typeface="Times New Roman" panose="02020603050405020304" pitchFamily="18" charset="0"/>
                <a:cs typeface="Arial" panose="020B0604020202020204" pitchFamily="34" charset="0"/>
              </a:rPr>
              <a:t>Sc</a:t>
            </a:r>
            <a:r>
              <a:rPr lang="sv-SE" altLang="de-DE" sz="1000" b="1">
                <a:ea typeface="Times New Roman" panose="02020603050405020304" pitchFamily="18" charset="0"/>
                <a:cs typeface="Arial" panose="020B0604020202020204" pitchFamily="34" charset="0"/>
              </a:rPr>
              <a:t>PDC/mL</a:t>
            </a:r>
            <a:endParaRPr lang="sv-SE" altLang="de-DE" sz="110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hangingPunct="0"/>
            <a:r>
              <a:rPr lang="sv-SE" altLang="de-DE" sz="1000" b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5 µg </a:t>
            </a:r>
            <a:r>
              <a:rPr lang="sv-SE" altLang="de-DE" sz="1000" b="1" i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Sc</a:t>
            </a:r>
            <a:r>
              <a:rPr lang="sv-SE" altLang="de-DE" sz="1000" b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PDC/mL</a:t>
            </a:r>
            <a:endParaRPr lang="sv-SE" altLang="de-DE" sz="110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hangingPunct="0"/>
            <a:r>
              <a:rPr lang="sv-SE" altLang="de-DE" sz="1000" b="1">
                <a:solidFill>
                  <a:srgbClr val="008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18,4  µg </a:t>
            </a:r>
            <a:r>
              <a:rPr lang="sv-SE" altLang="de-DE" sz="1000" b="1" i="1">
                <a:solidFill>
                  <a:srgbClr val="008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Sc</a:t>
            </a:r>
            <a:r>
              <a:rPr lang="sv-SE" altLang="de-DE" sz="1000" b="1">
                <a:solidFill>
                  <a:srgbClr val="008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PDC/mL</a:t>
            </a:r>
            <a:endParaRPr lang="sv-SE" altLang="de-DE" sz="110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hangingPunct="0"/>
            <a:r>
              <a:rPr lang="sv-SE" altLang="de-DE" sz="1000" b="1">
                <a:solidFill>
                  <a:srgbClr val="FFFF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30 µg </a:t>
            </a:r>
            <a:r>
              <a:rPr lang="sv-SE" altLang="de-DE" sz="1000" b="1" i="1">
                <a:solidFill>
                  <a:srgbClr val="FFFF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Sc</a:t>
            </a:r>
            <a:r>
              <a:rPr lang="sv-SE" altLang="de-DE" sz="1000" b="1">
                <a:solidFill>
                  <a:srgbClr val="FFFF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PDC/mL</a:t>
            </a:r>
            <a:endParaRPr lang="sv-SE" altLang="de-DE" sz="110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hangingPunct="0"/>
            <a:r>
              <a:rPr lang="sv-SE" altLang="de-DE" sz="1000" b="1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40 µg </a:t>
            </a:r>
            <a:r>
              <a:rPr lang="sv-SE" altLang="de-DE" sz="1000" b="1" i="1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Sc</a:t>
            </a:r>
            <a:r>
              <a:rPr lang="sv-SE" altLang="de-DE" sz="1000" b="1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PDC/mL</a:t>
            </a:r>
            <a:endParaRPr lang="sv-SE" altLang="de-DE" sz="110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hangingPunct="0"/>
            <a:r>
              <a:rPr lang="sv-SE" altLang="de-DE" sz="1000" b="1">
                <a:solidFill>
                  <a:srgbClr val="80008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50 µg </a:t>
            </a:r>
            <a:r>
              <a:rPr lang="sv-SE" altLang="de-DE" sz="1000" b="1" i="1">
                <a:solidFill>
                  <a:srgbClr val="80008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Sc</a:t>
            </a:r>
            <a:r>
              <a:rPr lang="sv-SE" altLang="de-DE" sz="1000" b="1">
                <a:solidFill>
                  <a:srgbClr val="80008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PDC/mL</a:t>
            </a:r>
            <a:endParaRPr lang="sv-SE" altLang="de-DE" sz="110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hangingPunct="0"/>
            <a:r>
              <a:rPr lang="sv-SE" altLang="de-DE" sz="1000" b="1">
                <a:solidFill>
                  <a:srgbClr val="00FF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70 µg </a:t>
            </a:r>
            <a:r>
              <a:rPr lang="sv-SE" altLang="de-DE" sz="1000" b="1" i="1">
                <a:solidFill>
                  <a:srgbClr val="00FF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Sc</a:t>
            </a:r>
            <a:r>
              <a:rPr lang="sv-SE" altLang="de-DE" sz="1000" b="1">
                <a:solidFill>
                  <a:srgbClr val="00FF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PDC/mL</a:t>
            </a:r>
            <a:endParaRPr lang="sv-SE" altLang="de-DE" sz="110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hangingPunct="0"/>
            <a:r>
              <a:rPr lang="sv-SE" altLang="de-DE" sz="1000" b="1">
                <a:solidFill>
                  <a:srgbClr val="999999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100 µg </a:t>
            </a:r>
            <a:r>
              <a:rPr lang="sv-SE" altLang="de-DE" sz="1000" b="1" i="1">
                <a:solidFill>
                  <a:srgbClr val="999999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Sc</a:t>
            </a:r>
            <a:r>
              <a:rPr lang="sv-SE" altLang="de-DE" sz="1000" b="1">
                <a:solidFill>
                  <a:srgbClr val="999999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PDC/mL</a:t>
            </a:r>
            <a:endParaRPr lang="sv-SE" altLang="de-DE" sz="110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hangingPunct="0"/>
            <a:r>
              <a:rPr lang="sv-SE" altLang="de-DE" sz="1000" b="1">
                <a:solidFill>
                  <a:srgbClr val="9933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1000 µg </a:t>
            </a:r>
            <a:r>
              <a:rPr lang="sv-SE" altLang="de-DE" sz="1000" b="1" i="1">
                <a:solidFill>
                  <a:srgbClr val="9933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Sc</a:t>
            </a:r>
            <a:r>
              <a:rPr lang="sv-SE" altLang="de-DE" sz="1000" b="1">
                <a:solidFill>
                  <a:srgbClr val="9933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PDC/mL</a:t>
            </a:r>
            <a:endParaRPr lang="sv-SE" altLang="de-DE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58395" name="Group 27">
            <a:extLst>
              <a:ext uri="{FF2B5EF4-FFF2-40B4-BE49-F238E27FC236}">
                <a16:creationId xmlns:a16="http://schemas.microsoft.com/office/drawing/2014/main" id="{874FA3F8-8AEF-4266-A5D6-F652B24E7E0A}"/>
              </a:ext>
            </a:extLst>
          </p:cNvPr>
          <p:cNvGrpSpPr>
            <a:grpSpLocks/>
          </p:cNvGrpSpPr>
          <p:nvPr/>
        </p:nvGrpSpPr>
        <p:grpSpPr bwMode="auto">
          <a:xfrm>
            <a:off x="0" y="2281238"/>
            <a:ext cx="6948488" cy="4576762"/>
            <a:chOff x="0" y="1437"/>
            <a:chExt cx="4377" cy="2883"/>
          </a:xfrm>
        </p:grpSpPr>
        <p:grpSp>
          <p:nvGrpSpPr>
            <p:cNvPr id="58391" name="Group 23">
              <a:extLst>
                <a:ext uri="{FF2B5EF4-FFF2-40B4-BE49-F238E27FC236}">
                  <a16:creationId xmlns:a16="http://schemas.microsoft.com/office/drawing/2014/main" id="{026BF4B6-A5C8-44E8-A812-5928CC4FCA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437"/>
              <a:ext cx="3651" cy="2883"/>
              <a:chOff x="0" y="1437"/>
              <a:chExt cx="3651" cy="2883"/>
            </a:xfrm>
          </p:grpSpPr>
          <p:graphicFrame>
            <p:nvGraphicFramePr>
              <p:cNvPr id="58382" name="Object 14">
                <a:extLst>
                  <a:ext uri="{FF2B5EF4-FFF2-40B4-BE49-F238E27FC236}">
                    <a16:creationId xmlns:a16="http://schemas.microsoft.com/office/drawing/2014/main" id="{61894207-1D2A-45AA-AE92-DD461DC1E8C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0" y="1437"/>
              <a:ext cx="3651" cy="288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8399" name="SPW 8.0 Graph" r:id="rId9" imgW="5377320" imgH="4267440" progId="SigmaPlotGraphicObject.7">
                      <p:embed/>
                    </p:oleObj>
                  </mc:Choice>
                  <mc:Fallback>
                    <p:oleObj name="SPW 8.0 Graph" r:id="rId9" imgW="5377320" imgH="4267440" progId="SigmaPlotGraphicObject.7">
                      <p:embed/>
                      <p:pic>
                        <p:nvPicPr>
                          <p:cNvPr id="0" name="Object 1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0" y="1437"/>
                            <a:ext cx="3651" cy="288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8390" name="Rectangle 22">
                <a:extLst>
                  <a:ext uri="{FF2B5EF4-FFF2-40B4-BE49-F238E27FC236}">
                    <a16:creationId xmlns:a16="http://schemas.microsoft.com/office/drawing/2014/main" id="{51D46E86-04F3-4A7F-B29D-3C0CA8A4C7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" y="3702"/>
                <a:ext cx="7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r>
                  <a:rPr lang="de-DE" altLang="de-DE" sz="1200" i="1"/>
                  <a:t>33 mM Pyruvat</a:t>
                </a:r>
                <a:r>
                  <a:rPr lang="sv-SE" altLang="de-DE" sz="1200" i="1"/>
                  <a:t> </a:t>
                </a:r>
              </a:p>
            </p:txBody>
          </p:sp>
        </p:grpSp>
        <p:sp>
          <p:nvSpPr>
            <p:cNvPr id="58393" name="Rectangle 25">
              <a:extLst>
                <a:ext uri="{FF2B5EF4-FFF2-40B4-BE49-F238E27FC236}">
                  <a16:creationId xmlns:a16="http://schemas.microsoft.com/office/drawing/2014/main" id="{2C90C882-956A-4533-8387-216648BA76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3" y="2145"/>
              <a:ext cx="2064" cy="9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r>
                <a:rPr lang="de-DE" altLang="de-DE" sz="9000">
                  <a:solidFill>
                    <a:srgbClr val="FF3300"/>
                  </a:solidFill>
                  <a:cs typeface="Arial" panose="020B0604020202020204" pitchFamily="34" charset="0"/>
                </a:rPr>
                <a:t>↑</a:t>
              </a:r>
              <a:r>
                <a:rPr lang="de-DE" altLang="de-DE" sz="2500">
                  <a:solidFill>
                    <a:srgbClr val="FF3300"/>
                  </a:solidFill>
                </a:rPr>
                <a:t>[ScPDC]</a:t>
              </a:r>
              <a:endParaRPr lang="sv-SE" altLang="de-DE" sz="2500">
                <a:solidFill>
                  <a:srgbClr val="FF33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34" name="Rectangle 38">
            <a:extLst>
              <a:ext uri="{FF2B5EF4-FFF2-40B4-BE49-F238E27FC236}">
                <a16:creationId xmlns:a16="http://schemas.microsoft.com/office/drawing/2014/main" id="{728DDC12-413D-4699-8931-7BF9F6BF7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351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 altLang="de-DE"/>
          </a:p>
        </p:txBody>
      </p:sp>
      <p:sp>
        <p:nvSpPr>
          <p:cNvPr id="55335" name="Rectangle 39">
            <a:extLst>
              <a:ext uri="{FF2B5EF4-FFF2-40B4-BE49-F238E27FC236}">
                <a16:creationId xmlns:a16="http://schemas.microsoft.com/office/drawing/2014/main" id="{8E100637-4241-44B8-9997-A8518D54C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17725"/>
            <a:ext cx="2924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55337" name="Rectangle 41">
            <a:extLst>
              <a:ext uri="{FF2B5EF4-FFF2-40B4-BE49-F238E27FC236}">
                <a16:creationId xmlns:a16="http://schemas.microsoft.com/office/drawing/2014/main" id="{FB508887-9253-4A47-B02C-18AFC1587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17725"/>
            <a:ext cx="2924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55350" name="Rectangle 54">
            <a:extLst>
              <a:ext uri="{FF2B5EF4-FFF2-40B4-BE49-F238E27FC236}">
                <a16:creationId xmlns:a16="http://schemas.microsoft.com/office/drawing/2014/main" id="{7CB82C63-CA58-4F11-8BDC-831345B79ED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71463"/>
            <a:ext cx="9144000" cy="620712"/>
          </a:xfrm>
          <a:noFill/>
          <a:ln/>
        </p:spPr>
        <p:txBody>
          <a:bodyPr anchor="ctr"/>
          <a:lstStyle/>
          <a:p>
            <a:r>
              <a:rPr lang="de-DE" altLang="de-DE" sz="2400"/>
              <a:t>Ergebnisse der </a:t>
            </a:r>
            <a:r>
              <a:rPr lang="de-DE" altLang="de-DE" sz="2400" i="1"/>
              <a:t>Kl</a:t>
            </a:r>
            <a:r>
              <a:rPr lang="de-DE" altLang="de-DE" sz="2400"/>
              <a:t>PDC Kinetik</a:t>
            </a:r>
          </a:p>
        </p:txBody>
      </p:sp>
      <p:sp>
        <p:nvSpPr>
          <p:cNvPr id="55351" name="Rectangle 55">
            <a:extLst>
              <a:ext uri="{FF2B5EF4-FFF2-40B4-BE49-F238E27FC236}">
                <a16:creationId xmlns:a16="http://schemas.microsoft.com/office/drawing/2014/main" id="{E374483C-3861-4486-892E-9346C6D7B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79513"/>
            <a:ext cx="392430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/>
              <a:t>Einphasige Auswertung</a:t>
            </a:r>
          </a:p>
        </p:txBody>
      </p:sp>
      <p:sp>
        <p:nvSpPr>
          <p:cNvPr id="55353" name="Rectangle 57">
            <a:extLst>
              <a:ext uri="{FF2B5EF4-FFF2-40B4-BE49-F238E27FC236}">
                <a16:creationId xmlns:a16="http://schemas.microsoft.com/office/drawing/2014/main" id="{D1C3CC41-A983-4A64-BF0D-D9F524491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81325"/>
            <a:ext cx="2924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/>
          </a:p>
        </p:txBody>
      </p:sp>
      <p:graphicFrame>
        <p:nvGraphicFramePr>
          <p:cNvPr id="55354" name="Object 58">
            <a:extLst>
              <a:ext uri="{FF2B5EF4-FFF2-40B4-BE49-F238E27FC236}">
                <a16:creationId xmlns:a16="http://schemas.microsoft.com/office/drawing/2014/main" id="{9B77EA1A-18C8-43A8-B521-A7387CD123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7550" y="1700213"/>
          <a:ext cx="3638550" cy="287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66" name="SPW 8.0 Graph" r:id="rId3" imgW="5384880" imgH="4267440" progId="SigmaPlotGraphicObject.7">
                  <p:embed/>
                </p:oleObj>
              </mc:Choice>
              <mc:Fallback>
                <p:oleObj name="SPW 8.0 Graph" r:id="rId3" imgW="5384880" imgH="4267440" progId="SigmaPlotGraphicObject.7">
                  <p:embed/>
                  <p:pic>
                    <p:nvPicPr>
                      <p:cNvPr id="0" name="Object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550" y="1700213"/>
                        <a:ext cx="3638550" cy="2878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55" name="Rectangle 59">
            <a:extLst>
              <a:ext uri="{FF2B5EF4-FFF2-40B4-BE49-F238E27FC236}">
                <a16:creationId xmlns:a16="http://schemas.microsoft.com/office/drawing/2014/main" id="{768FE492-FFE7-4D0D-B122-DC4A5E928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81325"/>
            <a:ext cx="2924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/>
          </a:p>
        </p:txBody>
      </p:sp>
      <p:graphicFrame>
        <p:nvGraphicFramePr>
          <p:cNvPr id="55356" name="Object 60">
            <a:extLst>
              <a:ext uri="{FF2B5EF4-FFF2-40B4-BE49-F238E27FC236}">
                <a16:creationId xmlns:a16="http://schemas.microsoft.com/office/drawing/2014/main" id="{3FC0BF17-3A7C-40CB-A271-C36289D459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10113" y="1773238"/>
          <a:ext cx="3678237" cy="287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67" name="SPW 8.0 Graph" r:id="rId5" imgW="5455310" imgH="4267505" progId="SigmaPlotGraphicObject.7">
                  <p:embed/>
                </p:oleObj>
              </mc:Choice>
              <mc:Fallback>
                <p:oleObj name="SPW 8.0 Graph" r:id="rId5" imgW="5455310" imgH="4267505" progId="SigmaPlotGraphicObject.7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0113" y="1773238"/>
                        <a:ext cx="3678237" cy="2879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59" name="Rectangle 63">
            <a:extLst>
              <a:ext uri="{FF2B5EF4-FFF2-40B4-BE49-F238E27FC236}">
                <a16:creationId xmlns:a16="http://schemas.microsoft.com/office/drawing/2014/main" id="{6761A2DF-C533-4015-B7AF-14771661E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3200" y="2133600"/>
            <a:ext cx="1304925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sv-SE" altLang="de-DE" sz="1000" b="1">
                <a:ea typeface="Times New Roman" panose="02020603050405020304" pitchFamily="18" charset="0"/>
                <a:cs typeface="Arial" panose="020B0604020202020204" pitchFamily="34" charset="0"/>
              </a:rPr>
              <a:t>1,8 µg </a:t>
            </a:r>
            <a:r>
              <a:rPr lang="sv-SE" altLang="de-DE" sz="1000" b="1" i="1">
                <a:ea typeface="Times New Roman" panose="02020603050405020304" pitchFamily="18" charset="0"/>
                <a:cs typeface="Arial" panose="020B0604020202020204" pitchFamily="34" charset="0"/>
              </a:rPr>
              <a:t>Kl</a:t>
            </a:r>
            <a:r>
              <a:rPr lang="sv-SE" altLang="de-DE" sz="1000" b="1">
                <a:ea typeface="Times New Roman" panose="02020603050405020304" pitchFamily="18" charset="0"/>
                <a:cs typeface="Arial" panose="020B0604020202020204" pitchFamily="34" charset="0"/>
              </a:rPr>
              <a:t>PDC/mL</a:t>
            </a:r>
            <a:endParaRPr lang="sv-SE" altLang="de-DE" sz="110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hangingPunct="0"/>
            <a:r>
              <a:rPr lang="sv-SE" altLang="de-DE" sz="1000" b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5 µg </a:t>
            </a:r>
            <a:r>
              <a:rPr lang="sv-SE" altLang="de-DE" sz="1000" b="1" i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Kl</a:t>
            </a:r>
            <a:r>
              <a:rPr lang="sv-SE" altLang="de-DE" sz="1000" b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PDC/mL</a:t>
            </a:r>
            <a:endParaRPr lang="sv-SE" altLang="de-DE" sz="110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hangingPunct="0"/>
            <a:r>
              <a:rPr lang="sv-SE" altLang="de-DE" sz="1000" b="1">
                <a:solidFill>
                  <a:srgbClr val="008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18,4  µg </a:t>
            </a:r>
            <a:r>
              <a:rPr lang="sv-SE" altLang="de-DE" sz="1000" b="1" i="1">
                <a:solidFill>
                  <a:srgbClr val="008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Kl</a:t>
            </a:r>
            <a:r>
              <a:rPr lang="sv-SE" altLang="de-DE" sz="1000" b="1">
                <a:solidFill>
                  <a:srgbClr val="008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PDC/mL</a:t>
            </a:r>
            <a:endParaRPr lang="sv-SE" altLang="de-DE" sz="110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hangingPunct="0"/>
            <a:r>
              <a:rPr lang="sv-SE" altLang="de-DE" sz="1000" b="1">
                <a:solidFill>
                  <a:srgbClr val="FFFF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30 µg </a:t>
            </a:r>
            <a:r>
              <a:rPr lang="sv-SE" altLang="de-DE" sz="1000" b="1" i="1">
                <a:solidFill>
                  <a:srgbClr val="FFFF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Kl</a:t>
            </a:r>
            <a:r>
              <a:rPr lang="sv-SE" altLang="de-DE" sz="1000" b="1">
                <a:solidFill>
                  <a:srgbClr val="FFFF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PDC/mL</a:t>
            </a:r>
            <a:endParaRPr lang="sv-SE" altLang="de-DE" sz="110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hangingPunct="0"/>
            <a:r>
              <a:rPr lang="sv-SE" altLang="de-DE" sz="1000" b="1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60 µg </a:t>
            </a:r>
            <a:r>
              <a:rPr lang="sv-SE" altLang="de-DE" sz="1000" b="1" i="1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Kl</a:t>
            </a:r>
            <a:r>
              <a:rPr lang="sv-SE" altLang="de-DE" sz="1000" b="1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PDC/mL</a:t>
            </a:r>
            <a:endParaRPr lang="sv-SE" altLang="de-DE" sz="110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hangingPunct="0"/>
            <a:r>
              <a:rPr lang="sv-SE" altLang="de-DE" sz="1000" b="1">
                <a:solidFill>
                  <a:srgbClr val="80008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100 µg </a:t>
            </a:r>
            <a:r>
              <a:rPr lang="sv-SE" altLang="de-DE" sz="1000" b="1" i="1">
                <a:solidFill>
                  <a:srgbClr val="80008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Kl</a:t>
            </a:r>
            <a:r>
              <a:rPr lang="sv-SE" altLang="de-DE" sz="1000" b="1">
                <a:solidFill>
                  <a:srgbClr val="80008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PDC/mL</a:t>
            </a:r>
            <a:endParaRPr lang="sv-SE" altLang="de-DE" sz="110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hangingPunct="0"/>
            <a:r>
              <a:rPr lang="sv-SE" altLang="de-DE" sz="1000" b="1">
                <a:solidFill>
                  <a:srgbClr val="00FF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1000 µg </a:t>
            </a:r>
            <a:r>
              <a:rPr lang="sv-SE" altLang="de-DE" sz="1000" b="1" i="1">
                <a:solidFill>
                  <a:srgbClr val="00FF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Kl</a:t>
            </a:r>
            <a:r>
              <a:rPr lang="sv-SE" altLang="de-DE" sz="1000" b="1">
                <a:solidFill>
                  <a:srgbClr val="00FF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PDC/mL</a:t>
            </a:r>
            <a:endParaRPr lang="sv-SE" altLang="de-DE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55364" name="Group 68">
            <a:extLst>
              <a:ext uri="{FF2B5EF4-FFF2-40B4-BE49-F238E27FC236}">
                <a16:creationId xmlns:a16="http://schemas.microsoft.com/office/drawing/2014/main" id="{D7DF10E3-C0A9-4FE2-948D-4C60DB36CCA4}"/>
              </a:ext>
            </a:extLst>
          </p:cNvPr>
          <p:cNvGrpSpPr>
            <a:grpSpLocks/>
          </p:cNvGrpSpPr>
          <p:nvPr/>
        </p:nvGrpSpPr>
        <p:grpSpPr bwMode="auto">
          <a:xfrm>
            <a:off x="1116013" y="4868863"/>
            <a:ext cx="6769100" cy="1558925"/>
            <a:chOff x="703" y="3203"/>
            <a:chExt cx="4264" cy="982"/>
          </a:xfrm>
        </p:grpSpPr>
        <p:sp>
          <p:nvSpPr>
            <p:cNvPr id="55361" name="Text Box 65">
              <a:extLst>
                <a:ext uri="{FF2B5EF4-FFF2-40B4-BE49-F238E27FC236}">
                  <a16:creationId xmlns:a16="http://schemas.microsoft.com/office/drawing/2014/main" id="{CFABF1E8-0BEE-421A-AD56-3DF1C7A97B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3" y="3203"/>
              <a:ext cx="3871" cy="9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600"/>
                <a:t>- Minimum des k</a:t>
              </a:r>
              <a:r>
                <a:rPr lang="de-DE" altLang="de-DE" sz="1600" baseline="-25000"/>
                <a:t>obs</a:t>
              </a:r>
              <a:r>
                <a:rPr lang="de-DE" altLang="de-DE" sz="1600"/>
                <a:t>-Wertes bei 2,1 mM Pyruvat statt 2,5 mM</a:t>
              </a:r>
            </a:p>
            <a:p>
              <a:r>
                <a:rPr lang="de-DE" altLang="de-DE" sz="1600"/>
                <a:t>- geringere Beträge der k</a:t>
              </a:r>
              <a:r>
                <a:rPr lang="de-DE" altLang="de-DE" sz="1600" baseline="-25000"/>
                <a:t>obs</a:t>
              </a:r>
              <a:r>
                <a:rPr lang="de-DE" altLang="de-DE" sz="1600"/>
                <a:t>-Werte</a:t>
              </a:r>
            </a:p>
            <a:p>
              <a:endParaRPr lang="de-DE" altLang="de-DE" sz="1600"/>
            </a:p>
            <a:p>
              <a:r>
                <a:rPr lang="de-DE" altLang="de-DE" sz="1600"/>
                <a:t>- gleiche Teilkonstanten nach der Gleichung                                   </a:t>
              </a:r>
            </a:p>
            <a:p>
              <a:endParaRPr lang="de-DE" altLang="de-DE" sz="1600"/>
            </a:p>
            <a:p>
              <a:r>
                <a:rPr lang="de-DE" altLang="de-DE" sz="1600"/>
                <a:t>  wie bei der </a:t>
              </a:r>
              <a:r>
                <a:rPr lang="de-DE" altLang="de-DE" sz="1600" i="1"/>
                <a:t>Sc</a:t>
              </a:r>
              <a:r>
                <a:rPr lang="de-DE" altLang="de-DE" sz="1600"/>
                <a:t>PDC</a:t>
              </a:r>
            </a:p>
          </p:txBody>
        </p:sp>
        <p:graphicFrame>
          <p:nvGraphicFramePr>
            <p:cNvPr id="55362" name="Object 66">
              <a:extLst>
                <a:ext uri="{FF2B5EF4-FFF2-40B4-BE49-F238E27FC236}">
                  <a16:creationId xmlns:a16="http://schemas.microsoft.com/office/drawing/2014/main" id="{31D0F0BB-0EAB-4092-9FDA-23875DFC010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319" y="3584"/>
            <a:ext cx="1648" cy="4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368" name="Formel" r:id="rId7" imgW="1650960" imgH="431640" progId="Equation.3">
                    <p:embed/>
                  </p:oleObj>
                </mc:Choice>
                <mc:Fallback>
                  <p:oleObj name="Formel" r:id="rId7" imgW="1650960" imgH="431640" progId="Equation.3">
                    <p:embed/>
                    <p:pic>
                      <p:nvPicPr>
                        <p:cNvPr id="0" name="Object 6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9" y="3584"/>
                          <a:ext cx="1648" cy="4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959" name="Object 847">
            <a:extLst>
              <a:ext uri="{FF2B5EF4-FFF2-40B4-BE49-F238E27FC236}">
                <a16:creationId xmlns:a16="http://schemas.microsoft.com/office/drawing/2014/main" id="{3671509E-3F50-47D0-921E-E0BB0EDFF9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79613" y="2379663"/>
          <a:ext cx="8262937" cy="248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966" name="Dokument" r:id="rId3" imgW="5901465" imgH="1777977" progId="Word.Document.8">
                  <p:embed/>
                </p:oleObj>
              </mc:Choice>
              <mc:Fallback>
                <p:oleObj name="Dokument" r:id="rId3" imgW="5901465" imgH="1777977" progId="Word.Document.8">
                  <p:embed/>
                  <p:pic>
                    <p:nvPicPr>
                      <p:cNvPr id="0" name="Object 8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2379663"/>
                        <a:ext cx="8262937" cy="248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962" name="Rectangle 850">
            <a:extLst>
              <a:ext uri="{FF2B5EF4-FFF2-40B4-BE49-F238E27FC236}">
                <a16:creationId xmlns:a16="http://schemas.microsoft.com/office/drawing/2014/main" id="{8FD8D163-D84C-4CBF-8E8D-743683086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0350"/>
            <a:ext cx="91440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400"/>
              <a:t>Ergebnisse der </a:t>
            </a:r>
            <a:r>
              <a:rPr lang="de-DE" altLang="de-DE" sz="2400" i="1"/>
              <a:t>Kl</a:t>
            </a:r>
            <a:r>
              <a:rPr lang="de-DE" altLang="de-DE" sz="2400"/>
              <a:t>PDC Kinetik</a:t>
            </a:r>
          </a:p>
        </p:txBody>
      </p:sp>
      <p:sp>
        <p:nvSpPr>
          <p:cNvPr id="90963" name="Rectangle 851">
            <a:extLst>
              <a:ext uri="{FF2B5EF4-FFF2-40B4-BE49-F238E27FC236}">
                <a16:creationId xmlns:a16="http://schemas.microsoft.com/office/drawing/2014/main" id="{55858732-3CD2-44C8-B4B6-D233FCE81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412875"/>
            <a:ext cx="874871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de-DE" altLang="de-DE" sz="2000"/>
              <a:t>Einphasige Auswertung: Abhängigkeit der k</a:t>
            </a:r>
            <a:r>
              <a:rPr lang="de-DE" altLang="de-DE" sz="2000" baseline="-25000"/>
              <a:t>obs</a:t>
            </a:r>
            <a:r>
              <a:rPr lang="de-DE" altLang="de-DE" sz="2000"/>
              <a:t>-Werte von der Proteinkon-</a:t>
            </a:r>
            <a:br>
              <a:rPr lang="de-DE" altLang="de-DE" sz="2000"/>
            </a:br>
            <a:r>
              <a:rPr lang="de-DE" altLang="de-DE" sz="2000"/>
              <a:t>                                        zentration</a:t>
            </a:r>
          </a:p>
        </p:txBody>
      </p:sp>
      <p:sp>
        <p:nvSpPr>
          <p:cNvPr id="90964" name="Text Box 852">
            <a:extLst>
              <a:ext uri="{FF2B5EF4-FFF2-40B4-BE49-F238E27FC236}">
                <a16:creationId xmlns:a16="http://schemas.microsoft.com/office/drawing/2014/main" id="{30F54C4D-A5E2-4EC7-910B-B0873880D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037138"/>
            <a:ext cx="8048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600"/>
              <a:t>- Abnahme der k</a:t>
            </a:r>
            <a:r>
              <a:rPr lang="de-DE" altLang="de-DE" sz="1600" baseline="-25000"/>
              <a:t>obs</a:t>
            </a:r>
            <a:r>
              <a:rPr lang="de-DE" altLang="de-DE" sz="1600"/>
              <a:t>-Werte entspricht der von </a:t>
            </a:r>
            <a:r>
              <a:rPr lang="de-DE" altLang="de-DE" sz="1600" i="1"/>
              <a:t>Sc</a:t>
            </a:r>
            <a:r>
              <a:rPr lang="de-DE" altLang="de-DE" sz="1600"/>
              <a:t>PDC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58DB319C-4674-491A-951E-E13C62963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0350"/>
            <a:ext cx="91440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400"/>
              <a:t>Interpretation der kinetischen Ergebnisse</a:t>
            </a:r>
          </a:p>
        </p:txBody>
      </p:sp>
      <p:sp>
        <p:nvSpPr>
          <p:cNvPr id="109571" name="Text Box 3">
            <a:extLst>
              <a:ext uri="{FF2B5EF4-FFF2-40B4-BE49-F238E27FC236}">
                <a16:creationId xmlns:a16="http://schemas.microsoft.com/office/drawing/2014/main" id="{329A33BD-BE2C-4BC8-AD09-A743B9C09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" y="1196975"/>
            <a:ext cx="82994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/>
              <a:t>- gemessene Proteinkonzentrationsabhängigkeit könnte Dimer-Tetramer-Gleich-</a:t>
            </a:r>
          </a:p>
          <a:p>
            <a:r>
              <a:rPr lang="de-DE" altLang="de-DE"/>
              <a:t>  gewicht sein</a:t>
            </a:r>
          </a:p>
          <a:p>
            <a:r>
              <a:rPr lang="de-DE" altLang="de-DE"/>
              <a:t>- Dimer: einphasiges, Tetramer: zweiphasiges Aktivierungsverhalten</a:t>
            </a:r>
          </a:p>
          <a:p>
            <a:r>
              <a:rPr lang="de-DE" altLang="de-DE"/>
              <a:t>- Stabilisierung des Tetramers durch das Substrat</a:t>
            </a:r>
          </a:p>
        </p:txBody>
      </p:sp>
      <p:grpSp>
        <p:nvGrpSpPr>
          <p:cNvPr id="109572" name="Group 4">
            <a:extLst>
              <a:ext uri="{FF2B5EF4-FFF2-40B4-BE49-F238E27FC236}">
                <a16:creationId xmlns:a16="http://schemas.microsoft.com/office/drawing/2014/main" id="{FB70197F-AB66-41C2-8813-74930ED3BC4D}"/>
              </a:ext>
            </a:extLst>
          </p:cNvPr>
          <p:cNvGrpSpPr>
            <a:grpSpLocks/>
          </p:cNvGrpSpPr>
          <p:nvPr/>
        </p:nvGrpSpPr>
        <p:grpSpPr bwMode="auto">
          <a:xfrm>
            <a:off x="377825" y="2276475"/>
            <a:ext cx="8081963" cy="4581525"/>
            <a:chOff x="238" y="1434"/>
            <a:chExt cx="5091" cy="2886"/>
          </a:xfrm>
        </p:grpSpPr>
        <p:sp>
          <p:nvSpPr>
            <p:cNvPr id="109573" name="Text Box 5">
              <a:extLst>
                <a:ext uri="{FF2B5EF4-FFF2-40B4-BE49-F238E27FC236}">
                  <a16:creationId xmlns:a16="http://schemas.microsoft.com/office/drawing/2014/main" id="{4605F5B6-85D9-4B6A-9FEB-B19BEDF55B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" y="1434"/>
              <a:ext cx="5091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altLang="de-DE"/>
                <a:t>- weitere photometrische Messungen an </a:t>
              </a:r>
              <a:r>
                <a:rPr lang="de-DE" altLang="de-DE" i="1"/>
                <a:t>Sc</a:t>
              </a:r>
              <a:r>
                <a:rPr lang="de-DE" altLang="de-DE"/>
                <a:t>PDC hinsichtlich der Abhängigkeit </a:t>
              </a:r>
            </a:p>
            <a:p>
              <a:r>
                <a:rPr lang="de-DE" altLang="de-DE"/>
                <a:t>  spezifischen Aktivität von der Proteinkonzentration scheinen diese Ver-</a:t>
              </a:r>
            </a:p>
            <a:p>
              <a:r>
                <a:rPr lang="de-DE" altLang="de-DE"/>
                <a:t>  mutung  zu bestätigen</a:t>
              </a:r>
            </a:p>
            <a:p>
              <a:endParaRPr lang="de-DE" altLang="de-DE"/>
            </a:p>
          </p:txBody>
        </p:sp>
        <p:graphicFrame>
          <p:nvGraphicFramePr>
            <p:cNvPr id="109574" name="Object 6">
              <a:extLst>
                <a:ext uri="{FF2B5EF4-FFF2-40B4-BE49-F238E27FC236}">
                  <a16:creationId xmlns:a16="http://schemas.microsoft.com/office/drawing/2014/main" id="{B51396B8-A63D-414A-826A-AA6DF804F9E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383" y="2059"/>
            <a:ext cx="2812" cy="2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575" name="SPW 8.0 Graph" r:id="rId3" imgW="5299560" imgH="4267440" progId="SigmaPlotGraphicObject.7">
                    <p:embed/>
                  </p:oleObj>
                </mc:Choice>
                <mc:Fallback>
                  <p:oleObj name="SPW 8.0 Graph" r:id="rId3" imgW="5299560" imgH="4267440" progId="SigmaPlotGraphicObject.7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3" y="2059"/>
                          <a:ext cx="2812" cy="226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86" name="Object 26">
            <a:extLst>
              <a:ext uri="{FF2B5EF4-FFF2-40B4-BE49-F238E27FC236}">
                <a16:creationId xmlns:a16="http://schemas.microsoft.com/office/drawing/2014/main" id="{F723892F-C543-4189-8587-5A8ED962372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3850" y="1412875"/>
          <a:ext cx="4968875" cy="366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92" name="SPW 8.0 Graph" r:id="rId3" imgW="5789880" imgH="4269240" progId="SigmaPlotGraphicObject.7">
                  <p:embed/>
                </p:oleObj>
              </mc:Choice>
              <mc:Fallback>
                <p:oleObj name="SPW 8.0 Graph" r:id="rId3" imgW="5789880" imgH="4269240" progId="SigmaPlotGraphicObject.7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412875"/>
                        <a:ext cx="4968875" cy="366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83" name="Rectangle 23">
            <a:extLst>
              <a:ext uri="{FF2B5EF4-FFF2-40B4-BE49-F238E27FC236}">
                <a16:creationId xmlns:a16="http://schemas.microsoft.com/office/drawing/2014/main" id="{AAF5117D-E011-465C-975F-17EA9BB86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3363"/>
            <a:ext cx="9144000" cy="62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400"/>
              <a:t>Röntgenkleinwinkelstreuexperimente an </a:t>
            </a:r>
            <a:r>
              <a:rPr lang="de-DE" altLang="de-DE" sz="2400" i="1"/>
              <a:t>Kl</a:t>
            </a:r>
            <a:r>
              <a:rPr lang="de-DE" altLang="de-DE" sz="2400"/>
              <a:t>PDC</a:t>
            </a:r>
            <a:br>
              <a:rPr lang="de-DE" altLang="de-DE" sz="2400"/>
            </a:br>
            <a:r>
              <a:rPr lang="sv-SE" altLang="de-DE" sz="2000">
                <a:solidFill>
                  <a:schemeClr val="tx1"/>
                </a:solidFill>
              </a:rPr>
              <a:t>Proteinkonzentrationsabhängigkeit der Streuparameter</a:t>
            </a:r>
            <a:endParaRPr lang="de-DE" altLang="de-DE" sz="2000">
              <a:solidFill>
                <a:schemeClr val="tx1"/>
              </a:solidFill>
            </a:endParaRPr>
          </a:p>
        </p:txBody>
      </p:sp>
      <p:sp>
        <p:nvSpPr>
          <p:cNvPr id="66590" name="Text Box 30">
            <a:extLst>
              <a:ext uri="{FF2B5EF4-FFF2-40B4-BE49-F238E27FC236}">
                <a16:creationId xmlns:a16="http://schemas.microsoft.com/office/drawing/2014/main" id="{F06323C3-CEB4-483E-9043-4264C3F14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0675" y="1916113"/>
            <a:ext cx="39243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600">
                <a:cs typeface="Arial" panose="020B0604020202020204" pitchFamily="34" charset="0"/>
              </a:rPr>
              <a:t>- Abnahme von R</a:t>
            </a:r>
            <a:r>
              <a:rPr lang="de-DE" altLang="de-DE" sz="1600" baseline="-25000">
                <a:cs typeface="Arial" panose="020B0604020202020204" pitchFamily="34" charset="0"/>
              </a:rPr>
              <a:t>G</a:t>
            </a:r>
            <a:r>
              <a:rPr lang="de-DE" altLang="de-DE" sz="1600">
                <a:cs typeface="Arial" panose="020B0604020202020204" pitchFamily="34" charset="0"/>
              </a:rPr>
              <a:t> und I</a:t>
            </a:r>
            <a:r>
              <a:rPr lang="de-DE" altLang="de-DE" sz="1600" baseline="-25000">
                <a:cs typeface="Arial" panose="020B0604020202020204" pitchFamily="34" charset="0"/>
              </a:rPr>
              <a:t>0</a:t>
            </a:r>
            <a:r>
              <a:rPr lang="de-DE" altLang="de-DE" sz="1600">
                <a:cs typeface="Arial" panose="020B0604020202020204" pitchFamily="34" charset="0"/>
              </a:rPr>
              <a:t>/c mit </a:t>
            </a:r>
          </a:p>
          <a:p>
            <a:r>
              <a:rPr lang="de-DE" altLang="de-DE" sz="1600">
                <a:cs typeface="Arial" panose="020B0604020202020204" pitchFamily="34" charset="0"/>
              </a:rPr>
              <a:t>  zunehmender [</a:t>
            </a:r>
            <a:r>
              <a:rPr lang="de-DE" altLang="de-DE" sz="1600" i="1">
                <a:cs typeface="Arial" panose="020B0604020202020204" pitchFamily="34" charset="0"/>
              </a:rPr>
              <a:t>Kl</a:t>
            </a:r>
            <a:r>
              <a:rPr lang="de-DE" altLang="de-DE" sz="1600">
                <a:cs typeface="Arial" panose="020B0604020202020204" pitchFamily="34" charset="0"/>
              </a:rPr>
              <a:t>PDC] </a:t>
            </a:r>
          </a:p>
          <a:p>
            <a:endParaRPr lang="de-DE" altLang="de-DE" sz="1600"/>
          </a:p>
          <a:p>
            <a:r>
              <a:rPr lang="de-DE" altLang="de-DE" sz="1600"/>
              <a:t>- die Abnahmerate entspricht den </a:t>
            </a:r>
          </a:p>
          <a:p>
            <a:r>
              <a:rPr lang="de-DE" altLang="de-DE" sz="1600"/>
              <a:t>  Daten der </a:t>
            </a:r>
            <a:r>
              <a:rPr lang="de-DE" altLang="de-DE" sz="1600" i="1"/>
              <a:t>Sc</a:t>
            </a:r>
            <a:r>
              <a:rPr lang="de-DE" altLang="de-DE" sz="1600"/>
              <a:t>PDC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9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klyv%20kleinwinkel%205">
            <a:extLst>
              <a:ext uri="{FF2B5EF4-FFF2-40B4-BE49-F238E27FC236}">
                <a16:creationId xmlns:a16="http://schemas.microsoft.com/office/drawing/2014/main" id="{FC6723B7-263A-44EC-9773-BB1CBCCFB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162050"/>
            <a:ext cx="2714625" cy="174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3" name="Picture 3" descr="klyv%20kleinwinkel%206">
            <a:extLst>
              <a:ext uri="{FF2B5EF4-FFF2-40B4-BE49-F238E27FC236}">
                <a16:creationId xmlns:a16="http://schemas.microsoft.com/office/drawing/2014/main" id="{B43AE425-C2E5-4B83-AA34-C8F4B13CB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62050"/>
            <a:ext cx="2705100" cy="17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2" name="Picture 2" descr="klyv%20kleinwinkel%207">
            <a:extLst>
              <a:ext uri="{FF2B5EF4-FFF2-40B4-BE49-F238E27FC236}">
                <a16:creationId xmlns:a16="http://schemas.microsoft.com/office/drawing/2014/main" id="{06C3F13E-21F0-4626-97AC-F82D7AFD2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162050"/>
            <a:ext cx="2714625" cy="174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8" name="Rectangle 8">
            <a:extLst>
              <a:ext uri="{FF2B5EF4-FFF2-40B4-BE49-F238E27FC236}">
                <a16:creationId xmlns:a16="http://schemas.microsoft.com/office/drawing/2014/main" id="{14EC0532-E0DD-489F-8769-74773E93B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3035300"/>
            <a:ext cx="287655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de-DE" altLang="de-DE" sz="1400" i="1">
                <a:cs typeface="Times New Roman" panose="02020603050405020304" pitchFamily="18" charset="0"/>
              </a:rPr>
              <a:t>ab initio Strukturmodell der KlPDC</a:t>
            </a:r>
            <a:endParaRPr lang="sv-SE" altLang="de-DE" sz="1400"/>
          </a:p>
          <a:p>
            <a:pPr eaLnBrk="0" hangingPunct="0"/>
            <a:r>
              <a:rPr lang="de-DE" altLang="de-DE" sz="1200" i="1">
                <a:cs typeface="Times New Roman" panose="02020603050405020304" pitchFamily="18" charset="0"/>
              </a:rPr>
              <a:t>11,3 mg KlPDC/mL </a:t>
            </a:r>
            <a:endParaRPr lang="sv-SE" altLang="de-DE" sz="1200"/>
          </a:p>
          <a:p>
            <a:pPr eaLnBrk="0" hangingPunct="0"/>
            <a:r>
              <a:rPr lang="de-DE" altLang="de-DE" sz="1200" i="1">
                <a:cs typeface="Times New Roman" panose="02020603050405020304" pitchFamily="18" charset="0"/>
              </a:rPr>
              <a:t>Auswertung mit dem Programm Gasbor</a:t>
            </a:r>
          </a:p>
        </p:txBody>
      </p:sp>
      <p:sp>
        <p:nvSpPr>
          <p:cNvPr id="51209" name="Rectangle 9">
            <a:extLst>
              <a:ext uri="{FF2B5EF4-FFF2-40B4-BE49-F238E27FC236}">
                <a16:creationId xmlns:a16="http://schemas.microsoft.com/office/drawing/2014/main" id="{4AB038D6-B76C-4893-81EC-CB04537B876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54000"/>
            <a:ext cx="9144000" cy="620713"/>
          </a:xfrm>
          <a:noFill/>
          <a:ln/>
        </p:spPr>
        <p:txBody>
          <a:bodyPr anchor="ctr"/>
          <a:lstStyle/>
          <a:p>
            <a:r>
              <a:rPr lang="de-DE" altLang="de-DE" sz="2400"/>
              <a:t>Röntgenkleinwinkelstreuexperimente</a:t>
            </a:r>
          </a:p>
        </p:txBody>
      </p:sp>
      <p:sp>
        <p:nvSpPr>
          <p:cNvPr id="51216" name="Rectangle 16">
            <a:extLst>
              <a:ext uri="{FF2B5EF4-FFF2-40B4-BE49-F238E27FC236}">
                <a16:creationId xmlns:a16="http://schemas.microsoft.com/office/drawing/2014/main" id="{EA46A729-FC20-4B86-B701-1F9734E78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3100"/>
            <a:ext cx="914400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51227" name="Picture 27" descr="s4">
            <a:extLst>
              <a:ext uri="{FF2B5EF4-FFF2-40B4-BE49-F238E27FC236}">
                <a16:creationId xmlns:a16="http://schemas.microsoft.com/office/drawing/2014/main" id="{91813BEF-F547-4CE1-A82D-7AA2E3313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149725"/>
            <a:ext cx="2706687" cy="203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8" name="Picture 28" descr="s2">
            <a:extLst>
              <a:ext uri="{FF2B5EF4-FFF2-40B4-BE49-F238E27FC236}">
                <a16:creationId xmlns:a16="http://schemas.microsoft.com/office/drawing/2014/main" id="{EE1D95AD-1313-4222-ABD8-8B1AD59DC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49725"/>
            <a:ext cx="2706688" cy="203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9" name="Picture 29" descr="s3">
            <a:extLst>
              <a:ext uri="{FF2B5EF4-FFF2-40B4-BE49-F238E27FC236}">
                <a16:creationId xmlns:a16="http://schemas.microsoft.com/office/drawing/2014/main" id="{88847BAD-1694-49D0-B61E-71374707F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149725"/>
            <a:ext cx="2706688" cy="203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0" name="Rectangle 30">
            <a:extLst>
              <a:ext uri="{FF2B5EF4-FFF2-40B4-BE49-F238E27FC236}">
                <a16:creationId xmlns:a16="http://schemas.microsoft.com/office/drawing/2014/main" id="{3E71CE57-764A-4BD9-BF31-0CC29182D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369050"/>
            <a:ext cx="4776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de-DE" altLang="de-DE" sz="1400" i="1">
                <a:cs typeface="Times New Roman" panose="02020603050405020304" pitchFamily="18" charset="0"/>
              </a:rPr>
              <a:t>Röntgenkristallstruktur der ScPDC nach Dyda et al. (1993)</a:t>
            </a:r>
            <a:endParaRPr lang="de-DE" altLang="de-DE" sz="1200" i="1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D304088D-A104-410E-AE90-AF2FB017DB7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24300" y="258763"/>
            <a:ext cx="2790825" cy="647700"/>
          </a:xfrm>
          <a:noFill/>
          <a:ln/>
        </p:spPr>
        <p:txBody>
          <a:bodyPr anchor="ctr"/>
          <a:lstStyle/>
          <a:p>
            <a:pPr algn="l"/>
            <a:r>
              <a:rPr lang="de-DE" altLang="de-DE" sz="2400"/>
              <a:t>Gliederung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452273F7-63E4-4A5E-BB64-B160371D40C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38200" y="1530350"/>
            <a:ext cx="5257800" cy="4419600"/>
          </a:xfrm>
          <a:noFill/>
          <a:ln/>
        </p:spPr>
        <p:txBody>
          <a:bodyPr/>
          <a:lstStyle/>
          <a:p>
            <a:pPr algn="l">
              <a:lnSpc>
                <a:spcPct val="80000"/>
              </a:lnSpc>
            </a:pPr>
            <a:r>
              <a:rPr lang="de-DE" altLang="de-DE" sz="2000"/>
              <a:t>Einleitung</a:t>
            </a:r>
          </a:p>
          <a:p>
            <a:pPr algn="l">
              <a:lnSpc>
                <a:spcPct val="80000"/>
              </a:lnSpc>
            </a:pPr>
            <a:endParaRPr lang="de-DE" altLang="de-DE" sz="2000"/>
          </a:p>
          <a:p>
            <a:pPr algn="l">
              <a:lnSpc>
                <a:spcPct val="80000"/>
              </a:lnSpc>
            </a:pPr>
            <a:r>
              <a:rPr lang="de-DE" altLang="de-DE" sz="2000"/>
              <a:t>Ziel</a:t>
            </a:r>
          </a:p>
          <a:p>
            <a:pPr algn="l">
              <a:lnSpc>
                <a:spcPct val="80000"/>
              </a:lnSpc>
            </a:pPr>
            <a:endParaRPr lang="de-DE" altLang="de-DE" sz="2000"/>
          </a:p>
          <a:p>
            <a:pPr algn="l">
              <a:lnSpc>
                <a:spcPct val="80000"/>
              </a:lnSpc>
            </a:pPr>
            <a:r>
              <a:rPr lang="de-DE" altLang="de-DE" sz="2000"/>
              <a:t>Experimente und Ergebnisse</a:t>
            </a:r>
          </a:p>
          <a:p>
            <a:pPr algn="l">
              <a:lnSpc>
                <a:spcPct val="80000"/>
              </a:lnSpc>
            </a:pPr>
            <a:r>
              <a:rPr lang="de-DE" altLang="de-DE" sz="2000"/>
              <a:t>      -  kinetische Messungen </a:t>
            </a:r>
          </a:p>
          <a:p>
            <a:pPr algn="l">
              <a:lnSpc>
                <a:spcPct val="80000"/>
              </a:lnSpc>
            </a:pPr>
            <a:r>
              <a:rPr lang="de-DE" altLang="de-DE" sz="2000"/>
              <a:t>      -  Kleinwinkelstreuexperimente</a:t>
            </a:r>
          </a:p>
          <a:p>
            <a:pPr algn="l">
              <a:lnSpc>
                <a:spcPct val="80000"/>
              </a:lnSpc>
            </a:pPr>
            <a:r>
              <a:rPr lang="de-DE" altLang="de-DE" sz="2000"/>
              <a:t>      -  Kristallisation</a:t>
            </a:r>
          </a:p>
          <a:p>
            <a:pPr algn="l">
              <a:lnSpc>
                <a:spcPct val="80000"/>
              </a:lnSpc>
            </a:pPr>
            <a:endParaRPr lang="de-DE" altLang="de-DE" sz="2000"/>
          </a:p>
          <a:p>
            <a:pPr algn="l">
              <a:lnSpc>
                <a:spcPct val="80000"/>
              </a:lnSpc>
            </a:pPr>
            <a:r>
              <a:rPr lang="de-DE" altLang="de-DE" sz="2000"/>
              <a:t>Zusammenfassung</a:t>
            </a:r>
          </a:p>
          <a:p>
            <a:pPr algn="l">
              <a:lnSpc>
                <a:spcPct val="80000"/>
              </a:lnSpc>
            </a:pPr>
            <a:endParaRPr lang="de-DE" altLang="de-DE" sz="2000"/>
          </a:p>
          <a:p>
            <a:pPr algn="l">
              <a:lnSpc>
                <a:spcPct val="80000"/>
              </a:lnSpc>
            </a:pPr>
            <a:r>
              <a:rPr lang="de-DE" altLang="de-DE" sz="2000"/>
              <a:t>Weiterer Ausblick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319841A6-2E79-41CD-BDCC-A2B6550BF19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15875" y="268288"/>
            <a:ext cx="9144000" cy="692150"/>
          </a:xfrm>
          <a:noFill/>
          <a:ln/>
        </p:spPr>
        <p:txBody>
          <a:bodyPr anchor="ctr"/>
          <a:lstStyle/>
          <a:p>
            <a:r>
              <a:rPr lang="de-DE" altLang="de-DE" sz="2400"/>
              <a:t>Kristallisationsversuche</a:t>
            </a:r>
          </a:p>
        </p:txBody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EDFAED96-7505-4177-A5D1-80C58E045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644650"/>
            <a:ext cx="803275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/>
              <a:t>Kristallisation nach der Methode des hängenden Tropfens</a:t>
            </a:r>
          </a:p>
          <a:p>
            <a:endParaRPr lang="de-DE" altLang="de-DE"/>
          </a:p>
          <a:p>
            <a:endParaRPr lang="de-DE" altLang="de-DE"/>
          </a:p>
          <a:p>
            <a:r>
              <a:rPr lang="de-DE" altLang="de-DE"/>
              <a:t>Puffer: 50 mM MES bei pH 6,5 bzw. 50 mM Hepes bei pH 7,0 mit 5 mM TDP </a:t>
            </a:r>
          </a:p>
          <a:p>
            <a:r>
              <a:rPr lang="de-DE" altLang="de-DE"/>
              <a:t>           und 5 mM Magnesiumsulfat, PEG verschiedener Konzentrationen und </a:t>
            </a:r>
          </a:p>
          <a:p>
            <a:r>
              <a:rPr lang="de-DE" altLang="de-DE"/>
              <a:t>           Molmassen (1000-8000 Da)</a:t>
            </a:r>
          </a:p>
          <a:p>
            <a:endParaRPr lang="de-DE" altLang="de-DE"/>
          </a:p>
          <a:p>
            <a:endParaRPr lang="de-DE" altLang="de-DE"/>
          </a:p>
          <a:p>
            <a:r>
              <a:rPr lang="de-DE" altLang="de-DE"/>
              <a:t>Lagerung bei 8 °C</a:t>
            </a:r>
          </a:p>
          <a:p>
            <a:endParaRPr lang="de-DE" altLang="de-DE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Scannen0004">
            <a:extLst>
              <a:ext uri="{FF2B5EF4-FFF2-40B4-BE49-F238E27FC236}">
                <a16:creationId xmlns:a16="http://schemas.microsoft.com/office/drawing/2014/main" id="{C5DA1D51-EFA6-4859-8B5F-20649CE5A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765175"/>
            <a:ext cx="3703638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 descr="Scannen0008">
            <a:extLst>
              <a:ext uri="{FF2B5EF4-FFF2-40B4-BE49-F238E27FC236}">
                <a16:creationId xmlns:a16="http://schemas.microsoft.com/office/drawing/2014/main" id="{E4ADFF2F-F952-4D9F-B7F1-8150288CC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765175"/>
            <a:ext cx="361632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6">
            <a:extLst>
              <a:ext uri="{FF2B5EF4-FFF2-40B4-BE49-F238E27FC236}">
                <a16:creationId xmlns:a16="http://schemas.microsoft.com/office/drawing/2014/main" id="{331C7E8B-3964-4593-AF34-34544CE9D71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15875" y="0"/>
            <a:ext cx="9144000" cy="692150"/>
          </a:xfrm>
          <a:noFill/>
          <a:ln/>
        </p:spPr>
        <p:txBody>
          <a:bodyPr anchor="ctr"/>
          <a:lstStyle/>
          <a:p>
            <a:r>
              <a:rPr lang="de-DE" altLang="de-DE" sz="2400"/>
              <a:t>Kristallisationsversuche</a:t>
            </a:r>
          </a:p>
        </p:txBody>
      </p:sp>
      <p:pic>
        <p:nvPicPr>
          <p:cNvPr id="50186" name="Picture 10" descr="2 18 am besten c">
            <a:extLst>
              <a:ext uri="{FF2B5EF4-FFF2-40B4-BE49-F238E27FC236}">
                <a16:creationId xmlns:a16="http://schemas.microsoft.com/office/drawing/2014/main" id="{C08137B3-1EC0-4D7A-9EE8-72304044A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581525"/>
            <a:ext cx="2447925" cy="16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0189" name="Object 13">
            <a:extLst>
              <a:ext uri="{FF2B5EF4-FFF2-40B4-BE49-F238E27FC236}">
                <a16:creationId xmlns:a16="http://schemas.microsoft.com/office/drawing/2014/main" id="{BDB706F5-F570-4FD4-9537-93E7374C2E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650" y="4365625"/>
          <a:ext cx="3703638" cy="239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02" name="Photo Editor-Foto" r:id="rId6" imgW="12961905" imgH="8392696" progId="MSPhotoEd.3">
                  <p:embed/>
                </p:oleObj>
              </mc:Choice>
              <mc:Fallback>
                <p:oleObj name="Photo Editor-Foto" r:id="rId6" imgW="12961905" imgH="8392696" progId="MSPhotoEd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4365625"/>
                        <a:ext cx="3703638" cy="239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94" name="Text Box 18">
            <a:extLst>
              <a:ext uri="{FF2B5EF4-FFF2-40B4-BE49-F238E27FC236}">
                <a16:creationId xmlns:a16="http://schemas.microsoft.com/office/drawing/2014/main" id="{EB9CCA11-5C0A-49BC-BEEC-0A5BA8BB7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3213100"/>
            <a:ext cx="3846512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200"/>
              <a:t>pH 6,5</a:t>
            </a:r>
          </a:p>
          <a:p>
            <a:r>
              <a:rPr lang="de-DE" altLang="de-DE" sz="1200"/>
              <a:t>5 mg </a:t>
            </a:r>
            <a:r>
              <a:rPr lang="de-DE" altLang="de-DE" sz="1200" i="1"/>
              <a:t>Kl</a:t>
            </a:r>
            <a:r>
              <a:rPr lang="de-DE" altLang="de-DE" sz="1200"/>
              <a:t>PDC/mL im Tropfen</a:t>
            </a:r>
          </a:p>
          <a:p>
            <a:r>
              <a:rPr lang="de-DE" altLang="de-DE" sz="1200"/>
              <a:t>Reservoir mit 5 % (w/v) PEG 1000 und 5 % PEG 6000</a:t>
            </a:r>
          </a:p>
          <a:p>
            <a:r>
              <a:rPr lang="de-DE" altLang="de-DE" sz="1200"/>
              <a:t>Wachstumszeit: 4 Wochen</a:t>
            </a:r>
          </a:p>
          <a:p>
            <a:r>
              <a:rPr lang="de-DE" altLang="de-DE" sz="1200"/>
              <a:t>Vergrößerung: 150</a:t>
            </a:r>
          </a:p>
        </p:txBody>
      </p:sp>
      <p:sp>
        <p:nvSpPr>
          <p:cNvPr id="50195" name="Text Box 19">
            <a:extLst>
              <a:ext uri="{FF2B5EF4-FFF2-40B4-BE49-F238E27FC236}">
                <a16:creationId xmlns:a16="http://schemas.microsoft.com/office/drawing/2014/main" id="{9D623144-14E7-455E-8C20-E6DA92786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3213100"/>
            <a:ext cx="3846512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200"/>
              <a:t>pH 6,5</a:t>
            </a:r>
          </a:p>
          <a:p>
            <a:r>
              <a:rPr lang="de-DE" altLang="de-DE" sz="1200"/>
              <a:t>8 mg </a:t>
            </a:r>
            <a:r>
              <a:rPr lang="de-DE" altLang="de-DE" sz="1200" i="1"/>
              <a:t>Kl</a:t>
            </a:r>
            <a:r>
              <a:rPr lang="de-DE" altLang="de-DE" sz="1200"/>
              <a:t>PDC/mL im Tropfen</a:t>
            </a:r>
          </a:p>
          <a:p>
            <a:r>
              <a:rPr lang="de-DE" altLang="de-DE" sz="1200"/>
              <a:t>Reservoir mit 5 % (w/v) PEG 1000 und 5 % PEG 6000</a:t>
            </a:r>
          </a:p>
          <a:p>
            <a:r>
              <a:rPr lang="de-DE" altLang="de-DE" sz="1200"/>
              <a:t>Wachstumszeit: 4 Wochen</a:t>
            </a:r>
          </a:p>
          <a:p>
            <a:r>
              <a:rPr lang="de-DE" altLang="de-DE" sz="1200"/>
              <a:t>Vergrößerung: 150</a:t>
            </a:r>
          </a:p>
        </p:txBody>
      </p:sp>
      <p:sp>
        <p:nvSpPr>
          <p:cNvPr id="50198" name="Text Box 22">
            <a:extLst>
              <a:ext uri="{FF2B5EF4-FFF2-40B4-BE49-F238E27FC236}">
                <a16:creationId xmlns:a16="http://schemas.microsoft.com/office/drawing/2014/main" id="{EE9E3EE8-4A40-45E5-8084-3A10AEE74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734050"/>
            <a:ext cx="4268787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200"/>
              <a:t>pH 7,0</a:t>
            </a:r>
          </a:p>
          <a:p>
            <a:r>
              <a:rPr lang="de-DE" altLang="de-DE" sz="1200"/>
              <a:t>5,0 mg </a:t>
            </a:r>
            <a:r>
              <a:rPr lang="de-DE" altLang="de-DE" sz="1200" i="1"/>
              <a:t>Kl</a:t>
            </a:r>
            <a:r>
              <a:rPr lang="de-DE" altLang="de-DE" sz="1200"/>
              <a:t>PDC/mL im Tropfen</a:t>
            </a:r>
          </a:p>
          <a:p>
            <a:r>
              <a:rPr lang="de-DE" altLang="de-DE" sz="1200"/>
              <a:t>Reservoir mit 1,33 % (w/v) PEG 1000 und 1,33 % PEG 8000</a:t>
            </a:r>
          </a:p>
          <a:p>
            <a:r>
              <a:rPr lang="de-DE" altLang="de-DE" sz="1200"/>
              <a:t>Wachstumszeit: 1 Woche</a:t>
            </a:r>
          </a:p>
          <a:p>
            <a:r>
              <a:rPr lang="de-DE" altLang="de-DE" sz="1200"/>
              <a:t>Vergrößerung: 200</a:t>
            </a:r>
          </a:p>
        </p:txBody>
      </p:sp>
      <p:graphicFrame>
        <p:nvGraphicFramePr>
          <p:cNvPr id="50201" name="Object 25">
            <a:extLst>
              <a:ext uri="{FF2B5EF4-FFF2-40B4-BE49-F238E27FC236}">
                <a16:creationId xmlns:a16="http://schemas.microsoft.com/office/drawing/2014/main" id="{B16C2FA6-9078-4C3C-A0A0-D29702BDA6F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650" y="4365625"/>
          <a:ext cx="3703638" cy="238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03" name="Photo Editor-Foto" r:id="rId8" imgW="8580952" imgH="5533333" progId="MSPhotoEd.3">
                  <p:embed/>
                </p:oleObj>
              </mc:Choice>
              <mc:Fallback>
                <p:oleObj name="Photo Editor-Foto" r:id="rId8" imgW="8580952" imgH="5533333" progId="MSPhotoEd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4365625"/>
                        <a:ext cx="3703638" cy="2389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>
            <a:extLst>
              <a:ext uri="{FF2B5EF4-FFF2-40B4-BE49-F238E27FC236}">
                <a16:creationId xmlns:a16="http://schemas.microsoft.com/office/drawing/2014/main" id="{F38FAE77-750B-41E4-8F8F-6F5F9524631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55588"/>
            <a:ext cx="9144000" cy="692150"/>
          </a:xfrm>
          <a:noFill/>
          <a:ln/>
        </p:spPr>
        <p:txBody>
          <a:bodyPr anchor="ctr"/>
          <a:lstStyle/>
          <a:p>
            <a:r>
              <a:rPr lang="sv-SE" altLang="de-DE" sz="2400">
                <a:solidFill>
                  <a:schemeClr val="tx1"/>
                </a:solidFill>
              </a:rPr>
              <a:t>Zusammenfassung</a:t>
            </a:r>
            <a:endParaRPr lang="de-DE" altLang="de-DE" sz="2400">
              <a:solidFill>
                <a:schemeClr val="tx1"/>
              </a:solidFill>
            </a:endParaRPr>
          </a:p>
        </p:txBody>
      </p:sp>
      <p:sp>
        <p:nvSpPr>
          <p:cNvPr id="49157" name="Rectangle 5">
            <a:extLst>
              <a:ext uri="{FF2B5EF4-FFF2-40B4-BE49-F238E27FC236}">
                <a16:creationId xmlns:a16="http://schemas.microsoft.com/office/drawing/2014/main" id="{C1F16B00-1AD0-4EEB-8733-171F4FCDE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350963"/>
            <a:ext cx="7732712" cy="207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b="1"/>
              <a:t>1) kinetische Untersuchungen</a:t>
            </a:r>
            <a:endParaRPr lang="sv-SE" altLang="de-DE"/>
          </a:p>
          <a:p>
            <a:endParaRPr lang="sv-SE" altLang="de-DE" sz="1600"/>
          </a:p>
          <a:p>
            <a:r>
              <a:rPr lang="sv-SE" altLang="de-DE" sz="1600"/>
              <a:t>Verstärkte Mehrphasigkeit der Progresskurven bei zunehmder Enzym- und Substratkonzentration.</a:t>
            </a:r>
          </a:p>
          <a:p>
            <a:endParaRPr lang="sv-SE" altLang="de-DE" sz="1600"/>
          </a:p>
          <a:p>
            <a:r>
              <a:rPr lang="sv-SE" altLang="de-DE" sz="1600"/>
              <a:t>Mit zunehmender Proteinkonzentration (über drei Grössenordnung) sinkt k</a:t>
            </a:r>
            <a:r>
              <a:rPr lang="sv-SE" altLang="de-DE" sz="1600" baseline="-25000"/>
              <a:t>obs</a:t>
            </a:r>
            <a:r>
              <a:rPr lang="sv-SE" altLang="de-DE" sz="1600"/>
              <a:t> für </a:t>
            </a:r>
            <a:r>
              <a:rPr lang="sv-SE" altLang="de-DE" sz="1600" i="1"/>
              <a:t>Kl</a:t>
            </a:r>
            <a:r>
              <a:rPr lang="sv-SE" altLang="de-DE" sz="1600"/>
              <a:t>PDC und </a:t>
            </a:r>
            <a:r>
              <a:rPr lang="sv-SE" altLang="de-DE" sz="1600" i="1"/>
              <a:t>Sc</a:t>
            </a:r>
            <a:r>
              <a:rPr lang="sv-SE" altLang="de-DE" sz="1600"/>
              <a:t>PDC in gleicher Weise.</a:t>
            </a:r>
          </a:p>
          <a:p>
            <a:endParaRPr lang="sv-SE" altLang="de-DE" sz="16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C987FBFF-50F7-4DBC-954F-70EC42BED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341438"/>
            <a:ext cx="7777163" cy="430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b="1"/>
              <a:t>2) strukturelle Untersuchungen</a:t>
            </a:r>
          </a:p>
          <a:p>
            <a:endParaRPr lang="de-DE" altLang="de-DE" b="1"/>
          </a:p>
          <a:p>
            <a:r>
              <a:rPr lang="sv-SE" altLang="de-DE" sz="1600" b="1"/>
              <a:t>a) Röntgenkleinwinkelstreumessungen</a:t>
            </a:r>
          </a:p>
          <a:p>
            <a:endParaRPr lang="sv-SE" altLang="de-DE" sz="1600" b="1"/>
          </a:p>
          <a:p>
            <a:r>
              <a:rPr lang="sv-SE" altLang="de-DE" sz="1600" i="1"/>
              <a:t>Kl</a:t>
            </a:r>
            <a:r>
              <a:rPr lang="sv-SE" altLang="de-DE" sz="1600"/>
              <a:t>PDC besitzt wie die </a:t>
            </a:r>
            <a:r>
              <a:rPr lang="sv-SE" altLang="de-DE" sz="1600" i="1"/>
              <a:t>Sc</a:t>
            </a:r>
            <a:r>
              <a:rPr lang="sv-SE" altLang="de-DE" sz="1600"/>
              <a:t>PDC einen tetrameren Aufbau mit kleineren Gyrations-radien.</a:t>
            </a:r>
          </a:p>
          <a:p>
            <a:endParaRPr lang="de-DE" altLang="de-DE" sz="1600" b="1" i="1"/>
          </a:p>
          <a:p>
            <a:r>
              <a:rPr lang="de-DE" altLang="de-DE" sz="1600"/>
              <a:t>Struktur der </a:t>
            </a:r>
            <a:r>
              <a:rPr lang="sv-SE" altLang="de-DE" sz="1600" i="1"/>
              <a:t>Kl</a:t>
            </a:r>
            <a:r>
              <a:rPr lang="de-DE" altLang="de-DE" sz="1600"/>
              <a:t>PDC ist kompakter als die bisher untersuchten Pyruvatdecarboxy-lasen.</a:t>
            </a:r>
          </a:p>
          <a:p>
            <a:endParaRPr lang="de-DE" altLang="de-DE" sz="1600"/>
          </a:p>
          <a:p>
            <a:r>
              <a:rPr lang="de-DE" altLang="de-DE" sz="1600"/>
              <a:t>Die Abhängigkeit der Streuparameter von der Proteinkonzentration entspricht den Daten der </a:t>
            </a:r>
            <a:r>
              <a:rPr lang="de-DE" altLang="de-DE" sz="1600" i="1"/>
              <a:t>Sc</a:t>
            </a:r>
            <a:r>
              <a:rPr lang="de-DE" altLang="de-DE" sz="1600"/>
              <a:t>PDC.</a:t>
            </a:r>
          </a:p>
          <a:p>
            <a:endParaRPr lang="de-DE" altLang="de-DE" sz="1600" b="1" i="1"/>
          </a:p>
          <a:p>
            <a:r>
              <a:rPr lang="de-DE" altLang="de-DE" sz="1600" b="1"/>
              <a:t>b) Kristallisationsversuche</a:t>
            </a:r>
          </a:p>
          <a:p>
            <a:endParaRPr lang="de-DE" altLang="de-DE" sz="1600"/>
          </a:p>
          <a:p>
            <a:r>
              <a:rPr lang="de-DE" altLang="de-DE" sz="1600"/>
              <a:t>Die Kristallisitionsbedingungen von Krieger (2000), konnten in ersten Ansätzen verbessert werden.</a:t>
            </a: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8FCEE96B-2C84-4F01-915A-C1CEF4431AF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88925"/>
            <a:ext cx="9144000" cy="692150"/>
          </a:xfrm>
          <a:noFill/>
          <a:ln/>
        </p:spPr>
        <p:txBody>
          <a:bodyPr anchor="ctr"/>
          <a:lstStyle/>
          <a:p>
            <a:r>
              <a:rPr lang="sv-SE" altLang="de-DE" sz="2400"/>
              <a:t>Zusammenfassung</a:t>
            </a:r>
            <a:endParaRPr lang="de-DE" altLang="de-DE" sz="24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842F4126-4F23-4131-835C-B4B97A6B8CA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36538"/>
            <a:ext cx="9144000" cy="692150"/>
          </a:xfrm>
          <a:noFill/>
          <a:ln/>
        </p:spPr>
        <p:txBody>
          <a:bodyPr anchor="ctr"/>
          <a:lstStyle/>
          <a:p>
            <a:r>
              <a:rPr lang="sv-SE" altLang="de-DE" sz="2400"/>
              <a:t>Ausblick</a:t>
            </a:r>
            <a:endParaRPr lang="de-DE" altLang="de-DE" sz="2400"/>
          </a:p>
        </p:txBody>
      </p:sp>
      <p:sp>
        <p:nvSpPr>
          <p:cNvPr id="71683" name="Text Box 3">
            <a:extLst>
              <a:ext uri="{FF2B5EF4-FFF2-40B4-BE49-F238E27FC236}">
                <a16:creationId xmlns:a16="http://schemas.microsoft.com/office/drawing/2014/main" id="{5E979348-61D7-418C-A074-C74A36A66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1236663"/>
            <a:ext cx="7867650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600"/>
              <a:t>- Ermittlung der Kristallstruktur von </a:t>
            </a:r>
            <a:r>
              <a:rPr lang="de-DE" altLang="de-DE" sz="1600" i="1"/>
              <a:t>Kl</a:t>
            </a:r>
            <a:r>
              <a:rPr lang="de-DE" altLang="de-DE" sz="1600"/>
              <a:t>PDC</a:t>
            </a:r>
          </a:p>
          <a:p>
            <a:endParaRPr lang="de-DE" altLang="de-DE" sz="1600"/>
          </a:p>
          <a:p>
            <a:r>
              <a:rPr lang="de-DE" altLang="de-DE" sz="1600"/>
              <a:t>- Herstellung von stabilen Dimeren und Tetrameren, die nicht mehr ineinander umge-</a:t>
            </a:r>
          </a:p>
          <a:p>
            <a:r>
              <a:rPr lang="de-DE" altLang="de-DE" sz="1600"/>
              <a:t>  wandelt werden können und Charakterisierung ihrer kinetischen Eigenschaften</a:t>
            </a:r>
          </a:p>
          <a:p>
            <a:endParaRPr lang="de-DE" altLang="de-DE" sz="1600"/>
          </a:p>
          <a:p>
            <a:r>
              <a:rPr lang="de-DE" altLang="de-DE" sz="1600"/>
              <a:t>- Untersuchung der Proteinkonzentrationsabhängigkeit für Pyruvatdecarboxylasen </a:t>
            </a:r>
          </a:p>
          <a:p>
            <a:r>
              <a:rPr lang="de-DE" altLang="de-DE" sz="1600"/>
              <a:t>  anderer Organismen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BDCE1F6A-2440-4DCC-9E51-8216DD6E37C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66700"/>
            <a:ext cx="9144000" cy="720725"/>
          </a:xfrm>
          <a:noFill/>
          <a:ln/>
        </p:spPr>
        <p:txBody>
          <a:bodyPr anchor="ctr"/>
          <a:lstStyle/>
          <a:p>
            <a:r>
              <a:rPr lang="sv-SE" altLang="de-DE" sz="2400"/>
              <a:t>Danke</a:t>
            </a:r>
            <a:endParaRPr lang="de-DE" altLang="de-DE" sz="2400"/>
          </a:p>
        </p:txBody>
      </p:sp>
      <p:sp>
        <p:nvSpPr>
          <p:cNvPr id="47107" name="Text Box 3">
            <a:extLst>
              <a:ext uri="{FF2B5EF4-FFF2-40B4-BE49-F238E27FC236}">
                <a16:creationId xmlns:a16="http://schemas.microsoft.com/office/drawing/2014/main" id="{6E95594C-7B1F-4E3A-BA84-B12DDDB72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247775"/>
            <a:ext cx="5924550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/>
              <a:t>Prof. Dr. Gerhard Hübner</a:t>
            </a:r>
          </a:p>
          <a:p>
            <a:endParaRPr lang="de-DE" altLang="de-DE"/>
          </a:p>
          <a:p>
            <a:r>
              <a:rPr lang="de-DE" altLang="de-DE"/>
              <a:t>Dr. Stephan König</a:t>
            </a:r>
          </a:p>
          <a:p>
            <a:endParaRPr lang="de-DE" altLang="de-DE"/>
          </a:p>
          <a:p>
            <a:r>
              <a:rPr lang="de-DE" altLang="de-DE"/>
              <a:t>Dr. Ralph Golbik</a:t>
            </a:r>
          </a:p>
          <a:p>
            <a:endParaRPr lang="de-DE" altLang="de-DE"/>
          </a:p>
          <a:p>
            <a:r>
              <a:rPr lang="de-DE" altLang="de-DE"/>
              <a:t>Dipl. Bioch. Michael Spinka und Frau Brigitta Seliger</a:t>
            </a:r>
          </a:p>
          <a:p>
            <a:endParaRPr lang="de-DE" altLang="de-DE"/>
          </a:p>
          <a:p>
            <a:r>
              <a:rPr lang="de-DE" altLang="de-DE"/>
              <a:t>Der Wernesgrüner Brauerei GmbH sowie Ines Eberhardt</a:t>
            </a:r>
          </a:p>
          <a:p>
            <a:endParaRPr lang="de-DE" altLang="de-DE"/>
          </a:p>
          <a:p>
            <a:r>
              <a:rPr lang="de-DE" altLang="de-DE"/>
              <a:t>Dem EMBL Hamburg und dem DESY</a:t>
            </a:r>
          </a:p>
          <a:p>
            <a:endParaRPr lang="de-DE" altLang="de-DE"/>
          </a:p>
          <a:p>
            <a:r>
              <a:rPr lang="de-DE" altLang="de-DE"/>
              <a:t>sowie der gesamten AG Enzymologie</a:t>
            </a:r>
          </a:p>
          <a:p>
            <a:endParaRPr lang="de-DE" altLang="de-DE"/>
          </a:p>
          <a:p>
            <a:r>
              <a:rPr lang="de-DE" altLang="de-DE"/>
              <a:t>und meinen Eltern</a:t>
            </a:r>
          </a:p>
          <a:p>
            <a:endParaRPr lang="de-DE" altLang="de-DE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>
            <a:extLst>
              <a:ext uri="{FF2B5EF4-FFF2-40B4-BE49-F238E27FC236}">
                <a16:creationId xmlns:a16="http://schemas.microsoft.com/office/drawing/2014/main" id="{A135EE5E-44E5-4E33-A45A-C5DF8C5632D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22250"/>
            <a:ext cx="9144000" cy="720725"/>
          </a:xfrm>
          <a:noFill/>
          <a:ln/>
        </p:spPr>
        <p:txBody>
          <a:bodyPr anchor="ctr"/>
          <a:lstStyle/>
          <a:p>
            <a:r>
              <a:rPr lang="de-DE" altLang="de-DE" sz="2400"/>
              <a:t>Bedeutung der Pyruvatdecarboxylase</a:t>
            </a:r>
          </a:p>
        </p:txBody>
      </p:sp>
      <p:sp>
        <p:nvSpPr>
          <p:cNvPr id="61446" name="Rectangle 6">
            <a:extLst>
              <a:ext uri="{FF2B5EF4-FFF2-40B4-BE49-F238E27FC236}">
                <a16:creationId xmlns:a16="http://schemas.microsoft.com/office/drawing/2014/main" id="{EA405D50-163E-4778-9775-87ED88157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1158875"/>
            <a:ext cx="309562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de-DE" altLang="de-DE" sz="1800"/>
              <a:t>Vorkommen: Bakterien</a:t>
            </a:r>
            <a:br>
              <a:rPr lang="de-DE" altLang="de-DE" sz="1800"/>
            </a:br>
            <a:r>
              <a:rPr lang="de-DE" altLang="de-DE" sz="1800"/>
              <a:t>               </a:t>
            </a:r>
            <a:r>
              <a:rPr lang="de-DE" altLang="de-DE" sz="1000"/>
              <a:t> </a:t>
            </a:r>
            <a:r>
              <a:rPr lang="de-DE" altLang="de-DE" sz="1800"/>
              <a:t>      Hefen</a:t>
            </a:r>
            <a:br>
              <a:rPr lang="de-DE" altLang="de-DE" sz="1800"/>
            </a:br>
            <a:r>
              <a:rPr lang="de-DE" altLang="de-DE" sz="1800"/>
              <a:t>               </a:t>
            </a:r>
            <a:r>
              <a:rPr lang="de-DE" altLang="de-DE" sz="1000"/>
              <a:t> </a:t>
            </a:r>
            <a:r>
              <a:rPr lang="de-DE" altLang="de-DE" sz="1800"/>
              <a:t>      Pflanzen</a:t>
            </a:r>
          </a:p>
        </p:txBody>
      </p:sp>
      <p:sp>
        <p:nvSpPr>
          <p:cNvPr id="61447" name="Rectangle 7">
            <a:extLst>
              <a:ext uri="{FF2B5EF4-FFF2-40B4-BE49-F238E27FC236}">
                <a16:creationId xmlns:a16="http://schemas.microsoft.com/office/drawing/2014/main" id="{F60F7757-EA23-46BE-B2C2-659FED56C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2454275"/>
            <a:ext cx="7272338" cy="129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de-DE" altLang="de-DE" sz="1800"/>
              <a:t>Funktion:- Schlüsselenzym zwischen alkoholischer Gärung</a:t>
            </a:r>
            <a:br>
              <a:rPr lang="de-DE" altLang="de-DE" sz="1800"/>
            </a:br>
            <a:r>
              <a:rPr lang="de-DE" altLang="de-DE" sz="1800"/>
              <a:t>                 und Citratzyklus</a:t>
            </a:r>
            <a:br>
              <a:rPr lang="de-DE" altLang="de-DE" sz="1800"/>
            </a:br>
            <a:r>
              <a:rPr lang="de-DE" altLang="de-DE" sz="1800"/>
              <a:t>               - Katalyse der Reaktion von Pyruvat zu Acetaldehyd</a:t>
            </a:r>
            <a:br>
              <a:rPr lang="de-DE" altLang="de-DE" sz="1800"/>
            </a:br>
            <a:r>
              <a:rPr lang="de-DE" altLang="de-DE" sz="1800"/>
              <a:t>                 und Kohlendioxid</a:t>
            </a:r>
          </a:p>
        </p:txBody>
      </p:sp>
      <p:sp>
        <p:nvSpPr>
          <p:cNvPr id="61450" name="Rectangle 10">
            <a:extLst>
              <a:ext uri="{FF2B5EF4-FFF2-40B4-BE49-F238E27FC236}">
                <a16:creationId xmlns:a16="http://schemas.microsoft.com/office/drawing/2014/main" id="{631877CE-1B28-4138-A323-8C6ECD223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3967163"/>
            <a:ext cx="7920038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>
                <a:solidFill>
                  <a:schemeClr val="tx2"/>
                </a:solidFill>
              </a:rPr>
              <a:t>Struktur der PDC </a:t>
            </a:r>
            <a:r>
              <a:rPr lang="de-DE" altLang="de-DE" i="1">
                <a:solidFill>
                  <a:schemeClr val="tx2"/>
                </a:solidFill>
              </a:rPr>
              <a:t>Saccharomyces cerevisiae</a:t>
            </a:r>
            <a:r>
              <a:rPr lang="de-DE" altLang="de-DE">
                <a:solidFill>
                  <a:schemeClr val="tx2"/>
                </a:solidFill>
              </a:rPr>
              <a:t> und </a:t>
            </a:r>
            <a:r>
              <a:rPr lang="de-DE" altLang="de-DE" i="1">
                <a:solidFill>
                  <a:schemeClr val="tx2"/>
                </a:solidFill>
              </a:rPr>
              <a:t>Kluyveromyces lactis:</a:t>
            </a:r>
          </a:p>
          <a:p>
            <a:pPr>
              <a:buFontTx/>
              <a:buChar char="-"/>
            </a:pPr>
            <a:r>
              <a:rPr lang="de-DE" altLang="de-DE">
                <a:solidFill>
                  <a:schemeClr val="tx2"/>
                </a:solidFill>
              </a:rPr>
              <a:t> tetrameres Enzym</a:t>
            </a:r>
          </a:p>
          <a:p>
            <a:r>
              <a:rPr lang="de-DE" altLang="de-DE">
                <a:solidFill>
                  <a:schemeClr val="tx2"/>
                </a:solidFill>
              </a:rPr>
              <a:t>- daneben auch Monomere und Dimere</a:t>
            </a:r>
          </a:p>
          <a:p>
            <a:pPr>
              <a:buFontTx/>
              <a:buChar char="-"/>
            </a:pPr>
            <a:r>
              <a:rPr lang="de-DE" altLang="de-DE">
                <a:solidFill>
                  <a:schemeClr val="tx2"/>
                </a:solidFill>
              </a:rPr>
              <a:t> nur Dimere und Tetramere besitzen Aktivität</a:t>
            </a:r>
          </a:p>
          <a:p>
            <a:r>
              <a:rPr lang="de-DE" altLang="de-DE">
                <a:solidFill>
                  <a:schemeClr val="tx2"/>
                </a:solidFill>
              </a:rPr>
              <a:t>- K</a:t>
            </a:r>
            <a:r>
              <a:rPr lang="de-DE" altLang="de-DE" baseline="-25000">
                <a:solidFill>
                  <a:schemeClr val="tx2"/>
                </a:solidFill>
              </a:rPr>
              <a:t>D</a:t>
            </a:r>
            <a:r>
              <a:rPr lang="de-DE" altLang="de-DE">
                <a:solidFill>
                  <a:schemeClr val="tx2"/>
                </a:solidFill>
              </a:rPr>
              <a:t> für Dimer-Tetramer-Gleichgewicht: 8 µM</a:t>
            </a:r>
          </a:p>
          <a:p>
            <a:pPr>
              <a:buFontTx/>
              <a:buChar char="-"/>
            </a:pPr>
            <a:r>
              <a:rPr lang="de-DE" altLang="de-DE">
                <a:solidFill>
                  <a:schemeClr val="tx2"/>
                </a:solidFill>
              </a:rPr>
              <a:t> die Gensequenz beider Spezies besitzt 85,3 % Identität</a:t>
            </a:r>
            <a:endParaRPr lang="sv-SE" altLang="de-DE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>
            <a:extLst>
              <a:ext uri="{FF2B5EF4-FFF2-40B4-BE49-F238E27FC236}">
                <a16:creationId xmlns:a16="http://schemas.microsoft.com/office/drawing/2014/main" id="{75BD3A41-D965-48DE-8B7B-98A8B4DD5C4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82575"/>
            <a:ext cx="9144000" cy="720725"/>
          </a:xfrm>
          <a:noFill/>
          <a:ln/>
        </p:spPr>
        <p:txBody>
          <a:bodyPr anchor="ctr"/>
          <a:lstStyle/>
          <a:p>
            <a:r>
              <a:rPr lang="de-DE" altLang="de-DE" sz="2400"/>
              <a:t>Modell der Substrataktivierung der </a:t>
            </a:r>
            <a:r>
              <a:rPr lang="de-DE" altLang="de-DE" sz="2400" i="1"/>
              <a:t>Sc</a:t>
            </a:r>
            <a:r>
              <a:rPr lang="de-DE" altLang="de-DE" sz="2400"/>
              <a:t>PDC und </a:t>
            </a:r>
            <a:r>
              <a:rPr lang="de-DE" altLang="de-DE" sz="2400" i="1"/>
              <a:t>Kl</a:t>
            </a:r>
            <a:r>
              <a:rPr lang="de-DE" altLang="de-DE" sz="2400"/>
              <a:t>PDC nach Alvarez </a:t>
            </a:r>
            <a:r>
              <a:rPr lang="de-DE" altLang="de-DE" sz="2400" i="1"/>
              <a:t>et al.</a:t>
            </a:r>
            <a:r>
              <a:rPr lang="de-DE" altLang="de-DE" sz="2400"/>
              <a:t> (1991)</a:t>
            </a:r>
          </a:p>
        </p:txBody>
      </p:sp>
      <p:graphicFrame>
        <p:nvGraphicFramePr>
          <p:cNvPr id="60424" name="Object 8">
            <a:extLst>
              <a:ext uri="{FF2B5EF4-FFF2-40B4-BE49-F238E27FC236}">
                <a16:creationId xmlns:a16="http://schemas.microsoft.com/office/drawing/2014/main" id="{229A1078-358F-4E6F-8A4A-48DEA80704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63775" y="1262063"/>
          <a:ext cx="5719763" cy="554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53" name="CS ChemDraw Drawing" r:id="rId3" imgW="2421720" imgH="2343960" progId="ChemDraw.Document.6.0">
                  <p:embed/>
                </p:oleObj>
              </mc:Choice>
              <mc:Fallback>
                <p:oleObj name="CS ChemDraw Drawing" r:id="rId3" imgW="2421720" imgH="2343960" progId="ChemDraw.Document.6.0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3775" y="1262063"/>
                        <a:ext cx="5719763" cy="554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27" name="Rectangle 11">
            <a:extLst>
              <a:ext uri="{FF2B5EF4-FFF2-40B4-BE49-F238E27FC236}">
                <a16:creationId xmlns:a16="http://schemas.microsoft.com/office/drawing/2014/main" id="{2B34B4D6-677E-4D15-AD47-335664842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7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grpSp>
        <p:nvGrpSpPr>
          <p:cNvPr id="60450" name="Group 34">
            <a:extLst>
              <a:ext uri="{FF2B5EF4-FFF2-40B4-BE49-F238E27FC236}">
                <a16:creationId xmlns:a16="http://schemas.microsoft.com/office/drawing/2014/main" id="{5CE46747-8CDE-426A-83D1-D46A86D7EE62}"/>
              </a:ext>
            </a:extLst>
          </p:cNvPr>
          <p:cNvGrpSpPr>
            <a:grpSpLocks/>
          </p:cNvGrpSpPr>
          <p:nvPr/>
        </p:nvGrpSpPr>
        <p:grpSpPr bwMode="auto">
          <a:xfrm>
            <a:off x="6516688" y="1557338"/>
            <a:ext cx="1730375" cy="2470150"/>
            <a:chOff x="4105" y="981"/>
            <a:chExt cx="1090" cy="1556"/>
          </a:xfrm>
        </p:grpSpPr>
        <p:sp>
          <p:nvSpPr>
            <p:cNvPr id="60448" name="Rectangle 32">
              <a:extLst>
                <a:ext uri="{FF2B5EF4-FFF2-40B4-BE49-F238E27FC236}">
                  <a16:creationId xmlns:a16="http://schemas.microsoft.com/office/drawing/2014/main" id="{54CDCAB2-6B39-48A0-9AF2-E43CD6DA99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5" y="981"/>
              <a:ext cx="1090" cy="15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r>
                <a:rPr lang="de-DE" altLang="de-DE" sz="15600">
                  <a:solidFill>
                    <a:srgbClr val="FF3300"/>
                  </a:solidFill>
                </a:rPr>
                <a:t>↓</a:t>
              </a:r>
              <a:r>
                <a:rPr lang="sv-SE" altLang="de-DE" sz="15600">
                  <a:solidFill>
                    <a:srgbClr val="FF3300"/>
                  </a:solidFill>
                </a:rPr>
                <a:t> </a:t>
              </a:r>
            </a:p>
          </p:txBody>
        </p:sp>
        <p:sp>
          <p:nvSpPr>
            <p:cNvPr id="60449" name="Text Box 33">
              <a:extLst>
                <a:ext uri="{FF2B5EF4-FFF2-40B4-BE49-F238E27FC236}">
                  <a16:creationId xmlns:a16="http://schemas.microsoft.com/office/drawing/2014/main" id="{748E22ED-92EB-4FBD-A528-F12841E789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4" y="1665"/>
              <a:ext cx="57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3600">
                  <a:solidFill>
                    <a:srgbClr val="FF3300"/>
                  </a:solidFill>
                </a:rPr>
                <a:t>k</a:t>
              </a:r>
              <a:r>
                <a:rPr lang="de-DE" altLang="de-DE" sz="3600" baseline="-25000">
                  <a:solidFill>
                    <a:srgbClr val="FF3300"/>
                  </a:solidFill>
                </a:rPr>
                <a:t>obs</a:t>
              </a:r>
              <a:endParaRPr lang="de-DE" altLang="de-DE" sz="3600">
                <a:solidFill>
                  <a:srgbClr val="FF33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0904BB52-B4AF-4BB2-9B65-EB12F022AB0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692150"/>
            <a:ext cx="9144000" cy="720725"/>
          </a:xfrm>
          <a:noFill/>
          <a:ln/>
        </p:spPr>
        <p:txBody>
          <a:bodyPr anchor="ctr"/>
          <a:lstStyle/>
          <a:p>
            <a:r>
              <a:rPr lang="de-DE" altLang="de-DE" sz="2400"/>
              <a:t>Zielsetzung</a:t>
            </a: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4BD257DE-D914-48DD-9EC9-E1917D5F3CD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98525" y="2058988"/>
            <a:ext cx="8137525" cy="4033837"/>
          </a:xfrm>
          <a:noFill/>
          <a:ln/>
        </p:spPr>
        <p:txBody>
          <a:bodyPr/>
          <a:lstStyle/>
          <a:p>
            <a:pPr algn="l">
              <a:lnSpc>
                <a:spcPct val="80000"/>
              </a:lnSpc>
              <a:buFontTx/>
              <a:buChar char="-"/>
            </a:pPr>
            <a:r>
              <a:rPr lang="de-DE" altLang="de-DE" sz="1800"/>
              <a:t> Untersuchung des Einflusses der Proteinkonzentration auf die  </a:t>
            </a:r>
          </a:p>
          <a:p>
            <a:pPr algn="l">
              <a:lnSpc>
                <a:spcPct val="80000"/>
              </a:lnSpc>
            </a:pPr>
            <a:r>
              <a:rPr lang="de-DE" altLang="de-DE" sz="1800"/>
              <a:t>  Kinetik der Substrataktivierung von </a:t>
            </a:r>
            <a:r>
              <a:rPr lang="de-DE" altLang="de-DE" sz="1800" i="1"/>
              <a:t>Sc</a:t>
            </a:r>
            <a:r>
              <a:rPr lang="de-DE" altLang="de-DE" sz="1800"/>
              <a:t>PDC und </a:t>
            </a:r>
            <a:r>
              <a:rPr lang="de-DE" altLang="de-DE" sz="1800" i="1"/>
              <a:t>Kl</a:t>
            </a:r>
            <a:r>
              <a:rPr lang="de-DE" altLang="de-DE" sz="1800"/>
              <a:t>PDC</a:t>
            </a:r>
          </a:p>
          <a:p>
            <a:pPr algn="l">
              <a:lnSpc>
                <a:spcPct val="80000"/>
              </a:lnSpc>
            </a:pPr>
            <a:endParaRPr lang="de-DE" altLang="de-DE" sz="1800"/>
          </a:p>
          <a:p>
            <a:pPr algn="l">
              <a:lnSpc>
                <a:spcPct val="80000"/>
              </a:lnSpc>
              <a:buFontTx/>
              <a:buChar char="-"/>
            </a:pPr>
            <a:r>
              <a:rPr lang="de-DE" altLang="de-DE" sz="1800"/>
              <a:t> Röntgenkleinwinkelstreuexperimente zur Bestimmung der </a:t>
            </a:r>
          </a:p>
          <a:p>
            <a:pPr algn="l">
              <a:lnSpc>
                <a:spcPct val="80000"/>
              </a:lnSpc>
            </a:pPr>
            <a:r>
              <a:rPr lang="de-DE" altLang="de-DE" sz="1800"/>
              <a:t>  Proteinkonzentrationsabhängigkeit der Struktur von </a:t>
            </a:r>
            <a:r>
              <a:rPr lang="de-DE" altLang="de-DE" sz="1800" i="1"/>
              <a:t>Kl</a:t>
            </a:r>
            <a:r>
              <a:rPr lang="de-DE" altLang="de-DE" sz="1800"/>
              <a:t>PDC </a:t>
            </a:r>
          </a:p>
          <a:p>
            <a:pPr algn="l">
              <a:lnSpc>
                <a:spcPct val="80000"/>
              </a:lnSpc>
            </a:pPr>
            <a:endParaRPr lang="de-DE" altLang="de-DE" sz="1800"/>
          </a:p>
          <a:p>
            <a:pPr algn="l">
              <a:lnSpc>
                <a:spcPct val="80000"/>
              </a:lnSpc>
            </a:pPr>
            <a:r>
              <a:rPr lang="de-DE" altLang="de-DE" sz="1800"/>
              <a:t>- Kristallisationsversuche von </a:t>
            </a:r>
            <a:r>
              <a:rPr lang="de-DE" altLang="de-DE" sz="1800" i="1"/>
              <a:t>Kl</a:t>
            </a:r>
            <a:r>
              <a:rPr lang="de-DE" altLang="de-DE" sz="1800"/>
              <a:t>PDC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9C016999-8A31-43E0-AD52-D912FB85B95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763588"/>
            <a:ext cx="9144000" cy="720725"/>
          </a:xfrm>
          <a:noFill/>
          <a:ln/>
        </p:spPr>
        <p:txBody>
          <a:bodyPr anchor="ctr"/>
          <a:lstStyle/>
          <a:p>
            <a:r>
              <a:rPr lang="de-DE" altLang="de-DE" sz="2400"/>
              <a:t>Ergebnisse der kinetischen Messungen</a:t>
            </a:r>
          </a:p>
        </p:txBody>
      </p:sp>
      <p:sp>
        <p:nvSpPr>
          <p:cNvPr id="73731" name="Text Box 3">
            <a:extLst>
              <a:ext uri="{FF2B5EF4-FFF2-40B4-BE49-F238E27FC236}">
                <a16:creationId xmlns:a16="http://schemas.microsoft.com/office/drawing/2014/main" id="{980BE369-1AA7-46F9-8BBF-D5AD7DB36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230438"/>
            <a:ext cx="8301037" cy="334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5000"/>
              </a:lnSpc>
            </a:pPr>
            <a:r>
              <a:rPr lang="de-DE" altLang="de-DE"/>
              <a:t>- </a:t>
            </a:r>
            <a:r>
              <a:rPr lang="de-DE" altLang="de-DE" i="1"/>
              <a:t>stopped-flow</a:t>
            </a:r>
            <a:r>
              <a:rPr lang="de-DE" altLang="de-DE"/>
              <a:t>-Messungen</a:t>
            </a:r>
          </a:p>
          <a:p>
            <a:pPr>
              <a:lnSpc>
                <a:spcPct val="155000"/>
              </a:lnSpc>
            </a:pPr>
            <a:r>
              <a:rPr lang="de-DE" altLang="de-DE"/>
              <a:t>- Proteinkonzentrationen zwischen 1,8 µg/mL und 1000 µg/mL (7,5 nM bis</a:t>
            </a:r>
          </a:p>
          <a:p>
            <a:pPr>
              <a:lnSpc>
                <a:spcPct val="155000"/>
              </a:lnSpc>
            </a:pPr>
            <a:r>
              <a:rPr lang="de-DE" altLang="de-DE"/>
              <a:t>  4167 nM)</a:t>
            </a:r>
          </a:p>
          <a:p>
            <a:pPr>
              <a:lnSpc>
                <a:spcPct val="155000"/>
              </a:lnSpc>
            </a:pPr>
            <a:r>
              <a:rPr lang="de-DE" altLang="de-DE"/>
              <a:t>- Pyruvatkonzentrationen zwischen 0,15 mM und 410 mM</a:t>
            </a:r>
          </a:p>
          <a:p>
            <a:pPr>
              <a:lnSpc>
                <a:spcPct val="155000"/>
              </a:lnSpc>
            </a:pPr>
            <a:r>
              <a:rPr lang="de-DE" altLang="de-DE"/>
              <a:t>- Messungen mittels gekoppelten optischen Testes durch Zugabe von  </a:t>
            </a:r>
          </a:p>
          <a:p>
            <a:pPr>
              <a:lnSpc>
                <a:spcPct val="155000"/>
              </a:lnSpc>
            </a:pPr>
            <a:r>
              <a:rPr lang="de-DE" altLang="de-DE"/>
              <a:t>  ADH und photometrischer Messung des Verbrauches an NADH+H</a:t>
            </a:r>
            <a:r>
              <a:rPr lang="de-DE" altLang="de-DE" baseline="30000"/>
              <a:t>+</a:t>
            </a:r>
            <a:r>
              <a:rPr lang="de-DE" altLang="de-DE"/>
              <a:t> </a:t>
            </a:r>
          </a:p>
          <a:p>
            <a:pPr>
              <a:lnSpc>
                <a:spcPct val="155000"/>
              </a:lnSpc>
            </a:pPr>
            <a:r>
              <a:rPr lang="de-DE" altLang="de-DE"/>
              <a:t>  (Holzer</a:t>
            </a:r>
            <a:r>
              <a:rPr lang="de-DE" altLang="de-DE" i="1"/>
              <a:t> et al.</a:t>
            </a:r>
            <a:r>
              <a:rPr lang="de-DE" altLang="de-DE"/>
              <a:t>, 1956) </a:t>
            </a:r>
            <a:endParaRPr lang="de-DE" altLang="de-DE" baseline="30000"/>
          </a:p>
          <a:p>
            <a:endParaRPr lang="de-DE" altLang="de-DE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>
            <a:extLst>
              <a:ext uri="{FF2B5EF4-FFF2-40B4-BE49-F238E27FC236}">
                <a16:creationId xmlns:a16="http://schemas.microsoft.com/office/drawing/2014/main" id="{091B452D-7B4A-4B08-ABBE-56D4833F7E3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52413"/>
            <a:ext cx="9144000" cy="720725"/>
          </a:xfrm>
          <a:noFill/>
          <a:ln/>
        </p:spPr>
        <p:txBody>
          <a:bodyPr anchor="ctr"/>
          <a:lstStyle/>
          <a:p>
            <a:r>
              <a:rPr lang="de-DE" altLang="de-DE" sz="2400"/>
              <a:t>Ergebnisse der </a:t>
            </a:r>
            <a:r>
              <a:rPr lang="de-DE" altLang="de-DE" sz="2400" i="1"/>
              <a:t>Sc</a:t>
            </a:r>
            <a:r>
              <a:rPr lang="de-DE" altLang="de-DE" sz="2400"/>
              <a:t>PDC Kinetik</a:t>
            </a:r>
          </a:p>
        </p:txBody>
      </p:sp>
      <p:sp>
        <p:nvSpPr>
          <p:cNvPr id="68613" name="Rectangle 5">
            <a:extLst>
              <a:ext uri="{FF2B5EF4-FFF2-40B4-BE49-F238E27FC236}">
                <a16:creationId xmlns:a16="http://schemas.microsoft.com/office/drawing/2014/main" id="{C846CA4D-DE86-4FE1-88D2-38C04FADC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85900"/>
            <a:ext cx="39243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/>
              <a:t>Einphasige Auswertung</a:t>
            </a:r>
          </a:p>
        </p:txBody>
      </p:sp>
      <p:sp>
        <p:nvSpPr>
          <p:cNvPr id="68614" name="Text Box 6">
            <a:extLst>
              <a:ext uri="{FF2B5EF4-FFF2-40B4-BE49-F238E27FC236}">
                <a16:creationId xmlns:a16="http://schemas.microsoft.com/office/drawing/2014/main" id="{7B153801-B624-40E4-B12D-E795D45D2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924050"/>
            <a:ext cx="607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/>
              <a:t>- es gibt nur einen geschwindigkeitsbestimmenden Schritt </a:t>
            </a:r>
          </a:p>
          <a:p>
            <a:r>
              <a:rPr lang="de-DE" altLang="de-DE"/>
              <a:t>  in der Aktivierungssequenz</a:t>
            </a:r>
          </a:p>
        </p:txBody>
      </p:sp>
      <p:sp>
        <p:nvSpPr>
          <p:cNvPr id="68616" name="Rectangle 8">
            <a:extLst>
              <a:ext uri="{FF2B5EF4-FFF2-40B4-BE49-F238E27FC236}">
                <a16:creationId xmlns:a16="http://schemas.microsoft.com/office/drawing/2014/main" id="{36ADD281-8C36-47D7-9983-8BFFBCC58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97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68618" name="Rectangle 10">
            <a:extLst>
              <a:ext uri="{FF2B5EF4-FFF2-40B4-BE49-F238E27FC236}">
                <a16:creationId xmlns:a16="http://schemas.microsoft.com/office/drawing/2014/main" id="{19AFADC3-A0AE-416A-B9B6-CD42893E7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21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grpSp>
        <p:nvGrpSpPr>
          <p:cNvPr id="68623" name="Group 15">
            <a:extLst>
              <a:ext uri="{FF2B5EF4-FFF2-40B4-BE49-F238E27FC236}">
                <a16:creationId xmlns:a16="http://schemas.microsoft.com/office/drawing/2014/main" id="{9BD3E749-CCD8-40C5-BC0F-122FDFF78A72}"/>
              </a:ext>
            </a:extLst>
          </p:cNvPr>
          <p:cNvGrpSpPr>
            <a:grpSpLocks/>
          </p:cNvGrpSpPr>
          <p:nvPr/>
        </p:nvGrpSpPr>
        <p:grpSpPr bwMode="auto">
          <a:xfrm>
            <a:off x="828675" y="2781300"/>
            <a:ext cx="6911975" cy="1296988"/>
            <a:chOff x="385" y="1888"/>
            <a:chExt cx="4354" cy="817"/>
          </a:xfrm>
        </p:grpSpPr>
        <p:sp>
          <p:nvSpPr>
            <p:cNvPr id="68611" name="Text Box 3">
              <a:extLst>
                <a:ext uri="{FF2B5EF4-FFF2-40B4-BE49-F238E27FC236}">
                  <a16:creationId xmlns:a16="http://schemas.microsoft.com/office/drawing/2014/main" id="{4C400160-60B6-4816-AE4B-A0468F198A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82" y="2474"/>
              <a:ext cx="13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/>
                <a:t>Krieger </a:t>
              </a:r>
              <a:r>
                <a:rPr lang="de-DE" altLang="de-DE" i="1"/>
                <a:t>et al.</a:t>
              </a:r>
              <a:r>
                <a:rPr lang="de-DE" altLang="de-DE"/>
                <a:t> (2002</a:t>
              </a:r>
              <a:r>
                <a:rPr lang="sv-SE" altLang="de-DE"/>
                <a:t>)</a:t>
              </a:r>
              <a:endParaRPr lang="de-DE" altLang="de-DE"/>
            </a:p>
          </p:txBody>
        </p:sp>
        <p:graphicFrame>
          <p:nvGraphicFramePr>
            <p:cNvPr id="68615" name="Object 7">
              <a:extLst>
                <a:ext uri="{FF2B5EF4-FFF2-40B4-BE49-F238E27FC236}">
                  <a16:creationId xmlns:a16="http://schemas.microsoft.com/office/drawing/2014/main" id="{73EA848C-BECC-4F0F-9C13-5BE299BD47E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09" y="1888"/>
            <a:ext cx="2630" cy="4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746" name="Formel" r:id="rId3" imgW="2476500" imgH="444500" progId="Equation.3">
                    <p:embed/>
                  </p:oleObj>
                </mc:Choice>
                <mc:Fallback>
                  <p:oleObj name="Formel" r:id="rId3" imgW="2476500" imgH="444500" progId="Equation.3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09" y="1888"/>
                          <a:ext cx="2630" cy="47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8622" name="Text Box 14">
              <a:extLst>
                <a:ext uri="{FF2B5EF4-FFF2-40B4-BE49-F238E27FC236}">
                  <a16:creationId xmlns:a16="http://schemas.microsoft.com/office/drawing/2014/main" id="{B1CEB171-A529-4170-9333-BC2A2172E3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" y="1979"/>
              <a:ext cx="15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/>
                <a:t>Regressionsgleichung:</a:t>
              </a:r>
            </a:p>
          </p:txBody>
        </p:sp>
      </p:grpSp>
      <p:graphicFrame>
        <p:nvGraphicFramePr>
          <p:cNvPr id="68624" name="Object 16">
            <a:extLst>
              <a:ext uri="{FF2B5EF4-FFF2-40B4-BE49-F238E27FC236}">
                <a16:creationId xmlns:a16="http://schemas.microsoft.com/office/drawing/2014/main" id="{EB12FAE8-6225-4689-9FA9-220A6D6F8D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48038" y="4060825"/>
          <a:ext cx="3311525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47" name="SPW 8.0 Graph" r:id="rId5" imgW="5447995" imgH="4267505" progId="SigmaPlotGraphicObject.7">
                  <p:embed/>
                </p:oleObj>
              </mc:Choice>
              <mc:Fallback>
                <p:oleObj name="SPW 8.0 Graph" r:id="rId5" imgW="5447995" imgH="4267505" progId="SigmaPlotGraphicObject.7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4060825"/>
                        <a:ext cx="3311525" cy="2590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745" name="Group 137">
            <a:extLst>
              <a:ext uri="{FF2B5EF4-FFF2-40B4-BE49-F238E27FC236}">
                <a16:creationId xmlns:a16="http://schemas.microsoft.com/office/drawing/2014/main" id="{D76B3064-9AB7-4A4A-A68C-6DC4AF922403}"/>
              </a:ext>
            </a:extLst>
          </p:cNvPr>
          <p:cNvGraphicFramePr>
            <a:graphicFrameLocks noGrp="1"/>
          </p:cNvGraphicFramePr>
          <p:nvPr/>
        </p:nvGraphicFramePr>
        <p:xfrm>
          <a:off x="5292725" y="4411663"/>
          <a:ext cx="2808288" cy="1250315"/>
        </p:xfrm>
        <a:graphic>
          <a:graphicData uri="http://schemas.openxmlformats.org/drawingml/2006/table">
            <a:tbl>
              <a:tblPr/>
              <a:tblGrid>
                <a:gridCol w="1392238">
                  <a:extLst>
                    <a:ext uri="{9D8B030D-6E8A-4147-A177-3AD203B41FA5}">
                      <a16:colId xmlns:a16="http://schemas.microsoft.com/office/drawing/2014/main" val="607018743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1494309261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18,4 µg </a:t>
                      </a:r>
                      <a:r>
                        <a:rPr kumimoji="0" lang="de-DE" altLang="de-DE" sz="1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</a:t>
                      </a:r>
                      <a:r>
                        <a:rPr kumimoji="0" lang="de-DE" alt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PDC/mL </a:t>
                      </a:r>
                      <a:endParaRPr kumimoji="0" lang="sv-SE" altLang="de-D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mM Pyruvat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Progresskurve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Regressionskurve</a:t>
                      </a:r>
                      <a:endParaRPr kumimoji="0" lang="de-DE" altLang="de-DE" sz="10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6721454"/>
                  </a:ext>
                </a:extLst>
              </a:tr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785098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3">
            <a:extLst>
              <a:ext uri="{FF2B5EF4-FFF2-40B4-BE49-F238E27FC236}">
                <a16:creationId xmlns:a16="http://schemas.microsoft.com/office/drawing/2014/main" id="{5186B928-766C-4559-A458-B8820A0B9F9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38125"/>
            <a:ext cx="9144000" cy="720725"/>
          </a:xfrm>
          <a:noFill/>
          <a:ln/>
        </p:spPr>
        <p:txBody>
          <a:bodyPr anchor="ctr"/>
          <a:lstStyle/>
          <a:p>
            <a:r>
              <a:rPr lang="de-DE" altLang="de-DE" sz="2400"/>
              <a:t>Ergebnisse der </a:t>
            </a:r>
            <a:r>
              <a:rPr lang="de-DE" altLang="de-DE" sz="2400" i="1"/>
              <a:t>Sc</a:t>
            </a:r>
            <a:r>
              <a:rPr lang="de-DE" altLang="de-DE" sz="2400"/>
              <a:t>PDC Kinetik</a:t>
            </a:r>
          </a:p>
        </p:txBody>
      </p:sp>
      <p:sp>
        <p:nvSpPr>
          <p:cNvPr id="75780" name="Rectangle 4">
            <a:extLst>
              <a:ext uri="{FF2B5EF4-FFF2-40B4-BE49-F238E27FC236}">
                <a16:creationId xmlns:a16="http://schemas.microsoft.com/office/drawing/2014/main" id="{D67D6ADA-50A0-4CA3-B757-8E35BB680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5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75789" name="Rectangle 13">
            <a:extLst>
              <a:ext uri="{FF2B5EF4-FFF2-40B4-BE49-F238E27FC236}">
                <a16:creationId xmlns:a16="http://schemas.microsoft.com/office/drawing/2014/main" id="{5A830AF1-6AC8-435E-AE05-6D55A77FC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431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graphicFrame>
        <p:nvGraphicFramePr>
          <p:cNvPr id="75788" name="Object 12">
            <a:extLst>
              <a:ext uri="{FF2B5EF4-FFF2-40B4-BE49-F238E27FC236}">
                <a16:creationId xmlns:a16="http://schemas.microsoft.com/office/drawing/2014/main" id="{25646276-E733-49DA-804B-0920A8139C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1362075"/>
          <a:ext cx="5364163" cy="426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97" name="SPW 8.0 Graph" r:id="rId3" imgW="5384880" imgH="4267440" progId="SigmaPlotGraphicObject.7">
                  <p:embed/>
                </p:oleObj>
              </mc:Choice>
              <mc:Fallback>
                <p:oleObj name="SPW 8.0 Graph" r:id="rId3" imgW="5384880" imgH="4267440" progId="SigmaPlotGraphicObject.7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362075"/>
                        <a:ext cx="5364163" cy="4260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83" name="Rectangle 7">
            <a:extLst>
              <a:ext uri="{FF2B5EF4-FFF2-40B4-BE49-F238E27FC236}">
                <a16:creationId xmlns:a16="http://schemas.microsoft.com/office/drawing/2014/main" id="{19086F7F-C712-4E9A-AF3C-C9B2DB1B6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85825"/>
            <a:ext cx="39243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/>
              <a:t>Einphasige Auswertung</a:t>
            </a:r>
          </a:p>
        </p:txBody>
      </p:sp>
      <p:sp>
        <p:nvSpPr>
          <p:cNvPr id="75795" name="Text Box 19">
            <a:extLst>
              <a:ext uri="{FF2B5EF4-FFF2-40B4-BE49-F238E27FC236}">
                <a16:creationId xmlns:a16="http://schemas.microsoft.com/office/drawing/2014/main" id="{E20AA950-8771-4007-92E4-F1292CC17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2322513"/>
            <a:ext cx="24114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/>
              <a:t>Minimum der k</a:t>
            </a:r>
            <a:r>
              <a:rPr lang="de-DE" altLang="de-DE" sz="1600" baseline="-25000"/>
              <a:t>obs</a:t>
            </a:r>
            <a:r>
              <a:rPr lang="de-DE" altLang="de-DE" sz="1600"/>
              <a:t>-Werte </a:t>
            </a:r>
          </a:p>
          <a:p>
            <a:r>
              <a:rPr lang="de-DE" altLang="de-DE" sz="1600"/>
              <a:t>bei ca. 2,5 mM Pyruvat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9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5EDEA016-1B05-4343-92F4-91F19386DF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82575"/>
            <a:ext cx="9144000" cy="720725"/>
          </a:xfrm>
          <a:noFill/>
          <a:ln/>
        </p:spPr>
        <p:txBody>
          <a:bodyPr anchor="ctr"/>
          <a:lstStyle/>
          <a:p>
            <a:r>
              <a:rPr lang="de-DE" altLang="de-DE" sz="2400"/>
              <a:t>Ergebnisse der </a:t>
            </a:r>
            <a:r>
              <a:rPr lang="de-DE" altLang="de-DE" sz="2400" i="1"/>
              <a:t>Sc</a:t>
            </a:r>
            <a:r>
              <a:rPr lang="de-DE" altLang="de-DE" sz="2400"/>
              <a:t>PDC Kinetik</a:t>
            </a:r>
          </a:p>
        </p:txBody>
      </p:sp>
      <p:sp>
        <p:nvSpPr>
          <p:cNvPr id="59397" name="Rectangle 5">
            <a:extLst>
              <a:ext uri="{FF2B5EF4-FFF2-40B4-BE49-F238E27FC236}">
                <a16:creationId xmlns:a16="http://schemas.microsoft.com/office/drawing/2014/main" id="{832E647C-AC9E-426B-802B-2E5B1903F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9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graphicFrame>
        <p:nvGraphicFramePr>
          <p:cNvPr id="59396" name="Object 4">
            <a:extLst>
              <a:ext uri="{FF2B5EF4-FFF2-40B4-BE49-F238E27FC236}">
                <a16:creationId xmlns:a16="http://schemas.microsoft.com/office/drawing/2014/main" id="{996EDFC9-63CF-4A63-B1A8-16B059A1A7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8313" y="1147763"/>
          <a:ext cx="5545137" cy="438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03" name="SPW 8.0 Graph" r:id="rId3" imgW="5384880" imgH="4267440" progId="SigmaPlotGraphicObject.7">
                  <p:embed/>
                </p:oleObj>
              </mc:Choice>
              <mc:Fallback>
                <p:oleObj name="SPW 8.0 Graph" r:id="rId3" imgW="5384880" imgH="4267440" progId="SigmaPlotGraphicObject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147763"/>
                        <a:ext cx="5545137" cy="4386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8" name="Rectangle 6">
            <a:extLst>
              <a:ext uri="{FF2B5EF4-FFF2-40B4-BE49-F238E27FC236}">
                <a16:creationId xmlns:a16="http://schemas.microsoft.com/office/drawing/2014/main" id="{C1D63E0A-03CB-412A-A8E5-B175FF2B8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5949950"/>
            <a:ext cx="86042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de-DE" altLang="de-DE" sz="1200" i="1">
                <a:cs typeface="Times New Roman" panose="02020603050405020304" pitchFamily="18" charset="0"/>
              </a:rPr>
              <a:t>Aus Gründen der Übersichtlichkeit wurde auf die Fehlerbalken bei </a:t>
            </a:r>
            <a:r>
              <a:rPr lang="de-DE" altLang="de-DE" sz="1200" i="1"/>
              <a:t>5 µg ScPDC/mL ab 270 mM Pyruvat verzichtet</a:t>
            </a:r>
            <a:r>
              <a:rPr lang="de-DE" altLang="de-DE" sz="1200" i="1">
                <a:cs typeface="Times New Roman" panose="02020603050405020304" pitchFamily="18" charset="0"/>
              </a:rPr>
              <a:t>.</a:t>
            </a:r>
            <a:endParaRPr lang="sv-SE" altLang="de-DE" sz="1200" i="1">
              <a:cs typeface="Times New Roman" panose="02020603050405020304" pitchFamily="18" charset="0"/>
            </a:endParaRP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F1D22ABB-4867-4424-8BF5-FC9944992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30275"/>
            <a:ext cx="39243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/>
              <a:t>Einphasige Auswertung</a:t>
            </a:r>
          </a:p>
        </p:txBody>
      </p:sp>
      <p:sp>
        <p:nvSpPr>
          <p:cNvPr id="59400" name="Rectangle 8">
            <a:extLst>
              <a:ext uri="{FF2B5EF4-FFF2-40B4-BE49-F238E27FC236}">
                <a16:creationId xmlns:a16="http://schemas.microsoft.com/office/drawing/2014/main" id="{40FC2F13-638B-4E68-858C-11146AE5E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6938" y="1484313"/>
            <a:ext cx="3419475" cy="374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de-DE" altLang="de-DE" sz="1600">
                <a:solidFill>
                  <a:schemeClr val="tx1"/>
                </a:solidFill>
              </a:rPr>
              <a:t>- k</a:t>
            </a:r>
            <a:r>
              <a:rPr lang="de-DE" altLang="de-DE" sz="1600" baseline="-25000">
                <a:solidFill>
                  <a:schemeClr val="tx1"/>
                </a:solidFill>
              </a:rPr>
              <a:t>obs</a:t>
            </a:r>
            <a:r>
              <a:rPr lang="de-DE" altLang="de-DE" sz="1600">
                <a:solidFill>
                  <a:schemeClr val="tx1"/>
                </a:solidFill>
              </a:rPr>
              <a:t>-Werte ansteigend auch </a:t>
            </a:r>
            <a:br>
              <a:rPr lang="de-DE" altLang="de-DE" sz="1600">
                <a:solidFill>
                  <a:schemeClr val="tx1"/>
                </a:solidFill>
              </a:rPr>
            </a:br>
            <a:r>
              <a:rPr lang="de-DE" altLang="de-DE" sz="1600">
                <a:solidFill>
                  <a:schemeClr val="tx1"/>
                </a:solidFill>
              </a:rPr>
              <a:t>  bei [Pyr]&gt;70 mM</a:t>
            </a:r>
            <a:br>
              <a:rPr lang="de-DE" altLang="de-DE" sz="1600">
                <a:solidFill>
                  <a:schemeClr val="tx1"/>
                </a:solidFill>
              </a:rPr>
            </a:br>
            <a:r>
              <a:rPr lang="de-DE" altLang="de-DE" sz="1600">
                <a:solidFill>
                  <a:schemeClr val="tx1"/>
                </a:solidFill>
              </a:rPr>
              <a:t>- Einfluss der Ionenstärke </a:t>
            </a:r>
            <a:br>
              <a:rPr lang="de-DE" altLang="de-DE" sz="1600">
                <a:solidFill>
                  <a:schemeClr val="tx1"/>
                </a:solidFill>
              </a:rPr>
            </a:br>
            <a:r>
              <a:rPr lang="de-DE" altLang="de-DE" sz="1600">
                <a:solidFill>
                  <a:schemeClr val="tx1"/>
                </a:solidFill>
              </a:rPr>
              <a:t>  ausgeschlossen (ohne Abb.)</a:t>
            </a:r>
            <a:br>
              <a:rPr lang="de-DE" altLang="de-DE" sz="1600">
                <a:solidFill>
                  <a:schemeClr val="tx1"/>
                </a:solidFill>
              </a:rPr>
            </a:br>
            <a:br>
              <a:rPr lang="de-DE" altLang="de-DE" sz="1600">
                <a:solidFill>
                  <a:srgbClr val="FF3300"/>
                </a:solidFill>
              </a:rPr>
            </a:br>
            <a:r>
              <a:rPr lang="de-DE" altLang="de-DE" sz="1600">
                <a:solidFill>
                  <a:srgbClr val="FF3300"/>
                </a:solidFill>
              </a:rPr>
              <a:t>- mit zunehmender Protein-</a:t>
            </a:r>
            <a:br>
              <a:rPr lang="de-DE" altLang="de-DE" sz="1600">
                <a:solidFill>
                  <a:srgbClr val="FF3300"/>
                </a:solidFill>
              </a:rPr>
            </a:br>
            <a:r>
              <a:rPr lang="de-DE" altLang="de-DE" sz="1600">
                <a:solidFill>
                  <a:srgbClr val="FF3300"/>
                </a:solidFill>
              </a:rPr>
              <a:t>  konzentration sinkt k</a:t>
            </a:r>
            <a:r>
              <a:rPr lang="de-DE" altLang="de-DE" sz="1600" baseline="-25000">
                <a:solidFill>
                  <a:srgbClr val="FF3300"/>
                </a:solidFill>
              </a:rPr>
              <a:t>obs</a:t>
            </a:r>
            <a:br>
              <a:rPr lang="de-DE" altLang="de-DE" sz="1600" baseline="-25000">
                <a:solidFill>
                  <a:srgbClr val="FF3300"/>
                </a:solidFill>
              </a:rPr>
            </a:br>
            <a:br>
              <a:rPr lang="de-DE" altLang="de-DE" sz="1600">
                <a:solidFill>
                  <a:srgbClr val="FF3300"/>
                </a:solidFill>
              </a:rPr>
            </a:br>
            <a:endParaRPr lang="de-DE" altLang="de-DE" sz="160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0" grpId="0"/>
    </p:bld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1001</Words>
  <Application>Microsoft Office PowerPoint</Application>
  <PresentationFormat>Bildschirmpräsentation (4:3)</PresentationFormat>
  <Paragraphs>208</Paragraphs>
  <Slides>26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5</vt:i4>
      </vt:variant>
      <vt:variant>
        <vt:lpstr>Folientitel</vt:lpstr>
      </vt:variant>
      <vt:variant>
        <vt:i4>26</vt:i4>
      </vt:variant>
    </vt:vector>
  </HeadingPairs>
  <TitlesOfParts>
    <vt:vector size="35" baseType="lpstr">
      <vt:lpstr>Arial</vt:lpstr>
      <vt:lpstr>Tahoma</vt:lpstr>
      <vt:lpstr>Times New Roman</vt:lpstr>
      <vt:lpstr>Standarddesign</vt:lpstr>
      <vt:lpstr>CS ChemDraw Drawing</vt:lpstr>
      <vt:lpstr>SigmaPlot 8.0 Graph</vt:lpstr>
      <vt:lpstr>Microsoft Formel-Editor 3.0</vt:lpstr>
      <vt:lpstr>Microsoft Word-Dokument</vt:lpstr>
      <vt:lpstr>Microsoft Photo Editor 3.0-Photo</vt:lpstr>
      <vt:lpstr>Funktionelle und strukturelle Untersuchungen zum Einfluss der Enzymkonzentration auf die Pyruvatdecarboxylasen aus Saccharomyces cerevisiae und Kluyveromyces lactis</vt:lpstr>
      <vt:lpstr>Gliederung</vt:lpstr>
      <vt:lpstr>Bedeutung der Pyruvatdecarboxylase</vt:lpstr>
      <vt:lpstr>Modell der Substrataktivierung der ScPDC und KlPDC nach Alvarez et al. (1991)</vt:lpstr>
      <vt:lpstr>Zielsetzung</vt:lpstr>
      <vt:lpstr>Ergebnisse der kinetischen Messungen</vt:lpstr>
      <vt:lpstr>Ergebnisse der ScPDC Kinetik</vt:lpstr>
      <vt:lpstr>Ergebnisse der ScPDC Kinetik</vt:lpstr>
      <vt:lpstr>Ergebnisse der ScPDC Kinetik</vt:lpstr>
      <vt:lpstr>Ergebnisse der ScPDC Kinetik</vt:lpstr>
      <vt:lpstr>Ergebnisse der ScPDC Kinetik</vt:lpstr>
      <vt:lpstr>Abweichungen vom einphasigen Modell bei unterschiedlichen Enzym- und Substratkonzentrationen</vt:lpstr>
      <vt:lpstr>Ergebnisse der ScPDC Kinetik</vt:lpstr>
      <vt:lpstr>Vergleich der Aktivierungszeiten bei unterschiedlichen Pyrvatkonzentration</vt:lpstr>
      <vt:lpstr>Ergebnisse der KlPDC Kinetik</vt:lpstr>
      <vt:lpstr>PowerPoint-Präsentation</vt:lpstr>
      <vt:lpstr>PowerPoint-Präsentation</vt:lpstr>
      <vt:lpstr>PowerPoint-Präsentation</vt:lpstr>
      <vt:lpstr>Röntgenkleinwinkelstreuexperimente</vt:lpstr>
      <vt:lpstr>Kristallisationsversuche</vt:lpstr>
      <vt:lpstr>Kristallisationsversuche</vt:lpstr>
      <vt:lpstr>Zusammenfassung</vt:lpstr>
      <vt:lpstr>Zusammenfassung</vt:lpstr>
      <vt:lpstr>Ausblick</vt:lpstr>
      <vt:lpstr>Danke</vt:lpstr>
      <vt:lpstr>PowerPoint-Präsentation</vt:lpstr>
    </vt:vector>
  </TitlesOfParts>
  <Company>hier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Steffen II</dc:creator>
  <cp:lastModifiedBy>Steffen Kutter</cp:lastModifiedBy>
  <cp:revision>213</cp:revision>
  <dcterms:created xsi:type="dcterms:W3CDTF">2004-08-10T14:22:08Z</dcterms:created>
  <dcterms:modified xsi:type="dcterms:W3CDTF">2018-07-17T17:02:00Z</dcterms:modified>
</cp:coreProperties>
</file>