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18" r:id="rId3"/>
    <p:sldId id="310" r:id="rId4"/>
    <p:sldId id="323" r:id="rId5"/>
    <p:sldId id="324" r:id="rId6"/>
    <p:sldId id="338" r:id="rId7"/>
    <p:sldId id="325" r:id="rId8"/>
    <p:sldId id="329" r:id="rId9"/>
    <p:sldId id="330" r:id="rId10"/>
    <p:sldId id="331" r:id="rId11"/>
    <p:sldId id="335" r:id="rId12"/>
    <p:sldId id="332" r:id="rId13"/>
    <p:sldId id="334" r:id="rId14"/>
    <p:sldId id="333"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10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F772B75-0CDA-4527-93A2-2025FEA4B8E7}" type="datetimeFigureOut">
              <a:rPr lang="de-DE" smtClean="0"/>
              <a:t>24.09.2024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0EA4CD0-6EF8-46B0-9DC5-F988B90CDD43}" type="slidenum">
              <a:rPr lang="de-DE" smtClean="0"/>
              <a:t>‹Nr.›</a:t>
            </a:fld>
            <a:endParaRPr lang="de-DE"/>
          </a:p>
        </p:txBody>
      </p:sp>
    </p:spTree>
    <p:extLst>
      <p:ext uri="{BB962C8B-B14F-4D97-AF65-F5344CB8AC3E}">
        <p14:creationId xmlns:p14="http://schemas.microsoft.com/office/powerpoint/2010/main" val="22568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F772B75-0CDA-4527-93A2-2025FEA4B8E7}" type="datetimeFigureOut">
              <a:rPr lang="de-DE" smtClean="0"/>
              <a:t>24.09.2024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0EA4CD0-6EF8-46B0-9DC5-F988B90CDD43}" type="slidenum">
              <a:rPr lang="de-DE" smtClean="0"/>
              <a:t>‹Nr.›</a:t>
            </a:fld>
            <a:endParaRPr lang="de-DE"/>
          </a:p>
        </p:txBody>
      </p:sp>
    </p:spTree>
    <p:extLst>
      <p:ext uri="{BB962C8B-B14F-4D97-AF65-F5344CB8AC3E}">
        <p14:creationId xmlns:p14="http://schemas.microsoft.com/office/powerpoint/2010/main" val="368386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F772B75-0CDA-4527-93A2-2025FEA4B8E7}" type="datetimeFigureOut">
              <a:rPr lang="de-DE" smtClean="0"/>
              <a:t>24.09.2024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0EA4CD0-6EF8-46B0-9DC5-F988B90CDD43}" type="slidenum">
              <a:rPr lang="de-DE" smtClean="0"/>
              <a:t>‹Nr.›</a:t>
            </a:fld>
            <a:endParaRPr lang="de-DE"/>
          </a:p>
        </p:txBody>
      </p:sp>
    </p:spTree>
    <p:extLst>
      <p:ext uri="{BB962C8B-B14F-4D97-AF65-F5344CB8AC3E}">
        <p14:creationId xmlns:p14="http://schemas.microsoft.com/office/powerpoint/2010/main" val="387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F772B75-0CDA-4527-93A2-2025FEA4B8E7}" type="datetimeFigureOut">
              <a:rPr lang="de-DE" smtClean="0"/>
              <a:t>24.09.2024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0EA4CD0-6EF8-46B0-9DC5-F988B90CDD43}" type="slidenum">
              <a:rPr lang="de-DE" smtClean="0"/>
              <a:t>‹Nr.›</a:t>
            </a:fld>
            <a:endParaRPr lang="de-DE"/>
          </a:p>
        </p:txBody>
      </p:sp>
    </p:spTree>
    <p:extLst>
      <p:ext uri="{BB962C8B-B14F-4D97-AF65-F5344CB8AC3E}">
        <p14:creationId xmlns:p14="http://schemas.microsoft.com/office/powerpoint/2010/main" val="40062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F772B75-0CDA-4527-93A2-2025FEA4B8E7}" type="datetimeFigureOut">
              <a:rPr lang="de-DE" smtClean="0"/>
              <a:t>24.09.2024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0EA4CD0-6EF8-46B0-9DC5-F988B90CDD43}" type="slidenum">
              <a:rPr lang="de-DE" smtClean="0"/>
              <a:t>‹Nr.›</a:t>
            </a:fld>
            <a:endParaRPr lang="de-DE"/>
          </a:p>
        </p:txBody>
      </p:sp>
    </p:spTree>
    <p:extLst>
      <p:ext uri="{BB962C8B-B14F-4D97-AF65-F5344CB8AC3E}">
        <p14:creationId xmlns:p14="http://schemas.microsoft.com/office/powerpoint/2010/main" val="262250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F772B75-0CDA-4527-93A2-2025FEA4B8E7}" type="datetimeFigureOut">
              <a:rPr lang="de-DE" smtClean="0"/>
              <a:t>24.09.2024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0EA4CD0-6EF8-46B0-9DC5-F988B90CDD43}" type="slidenum">
              <a:rPr lang="de-DE" smtClean="0"/>
              <a:t>‹Nr.›</a:t>
            </a:fld>
            <a:endParaRPr lang="de-DE"/>
          </a:p>
        </p:txBody>
      </p:sp>
    </p:spTree>
    <p:extLst>
      <p:ext uri="{BB962C8B-B14F-4D97-AF65-F5344CB8AC3E}">
        <p14:creationId xmlns:p14="http://schemas.microsoft.com/office/powerpoint/2010/main" val="236752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F772B75-0CDA-4527-93A2-2025FEA4B8E7}" type="datetimeFigureOut">
              <a:rPr lang="de-DE" smtClean="0"/>
              <a:t>24.09.2024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0EA4CD0-6EF8-46B0-9DC5-F988B90CDD43}" type="slidenum">
              <a:rPr lang="de-DE" smtClean="0"/>
              <a:t>‹Nr.›</a:t>
            </a:fld>
            <a:endParaRPr lang="de-DE"/>
          </a:p>
        </p:txBody>
      </p:sp>
    </p:spTree>
    <p:extLst>
      <p:ext uri="{BB962C8B-B14F-4D97-AF65-F5344CB8AC3E}">
        <p14:creationId xmlns:p14="http://schemas.microsoft.com/office/powerpoint/2010/main" val="112976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F772B75-0CDA-4527-93A2-2025FEA4B8E7}" type="datetimeFigureOut">
              <a:rPr lang="de-DE" smtClean="0"/>
              <a:t>24.09.2024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0EA4CD0-6EF8-46B0-9DC5-F988B90CDD43}" type="slidenum">
              <a:rPr lang="de-DE" smtClean="0"/>
              <a:t>‹Nr.›</a:t>
            </a:fld>
            <a:endParaRPr lang="de-DE"/>
          </a:p>
        </p:txBody>
      </p:sp>
    </p:spTree>
    <p:extLst>
      <p:ext uri="{BB962C8B-B14F-4D97-AF65-F5344CB8AC3E}">
        <p14:creationId xmlns:p14="http://schemas.microsoft.com/office/powerpoint/2010/main" val="410476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F772B75-0CDA-4527-93A2-2025FEA4B8E7}" type="datetimeFigureOut">
              <a:rPr lang="de-DE" smtClean="0"/>
              <a:t>24.09.2024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0EA4CD0-6EF8-46B0-9DC5-F988B90CDD43}" type="slidenum">
              <a:rPr lang="de-DE" smtClean="0"/>
              <a:t>‹Nr.›</a:t>
            </a:fld>
            <a:endParaRPr lang="de-DE"/>
          </a:p>
        </p:txBody>
      </p:sp>
    </p:spTree>
    <p:extLst>
      <p:ext uri="{BB962C8B-B14F-4D97-AF65-F5344CB8AC3E}">
        <p14:creationId xmlns:p14="http://schemas.microsoft.com/office/powerpoint/2010/main" val="386551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F772B75-0CDA-4527-93A2-2025FEA4B8E7}" type="datetimeFigureOut">
              <a:rPr lang="de-DE" smtClean="0"/>
              <a:t>24.09.2024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0EA4CD0-6EF8-46B0-9DC5-F988B90CDD43}" type="slidenum">
              <a:rPr lang="de-DE" smtClean="0"/>
              <a:t>‹Nr.›</a:t>
            </a:fld>
            <a:endParaRPr lang="de-DE"/>
          </a:p>
        </p:txBody>
      </p:sp>
    </p:spTree>
    <p:extLst>
      <p:ext uri="{BB962C8B-B14F-4D97-AF65-F5344CB8AC3E}">
        <p14:creationId xmlns:p14="http://schemas.microsoft.com/office/powerpoint/2010/main" val="161106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F772B75-0CDA-4527-93A2-2025FEA4B8E7}" type="datetimeFigureOut">
              <a:rPr lang="de-DE" smtClean="0"/>
              <a:t>24.09.2024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0EA4CD0-6EF8-46B0-9DC5-F988B90CDD43}" type="slidenum">
              <a:rPr lang="de-DE" smtClean="0"/>
              <a:t>‹Nr.›</a:t>
            </a:fld>
            <a:endParaRPr lang="de-DE"/>
          </a:p>
        </p:txBody>
      </p:sp>
    </p:spTree>
    <p:extLst>
      <p:ext uri="{BB962C8B-B14F-4D97-AF65-F5344CB8AC3E}">
        <p14:creationId xmlns:p14="http://schemas.microsoft.com/office/powerpoint/2010/main" val="317701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72B75-0CDA-4527-93A2-2025FEA4B8E7}" type="datetimeFigureOut">
              <a:rPr lang="de-DE" smtClean="0"/>
              <a:t>24.09.2024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A4CD0-6EF8-46B0-9DC5-F988B90CDD43}" type="slidenum">
              <a:rPr lang="de-DE" smtClean="0"/>
              <a:t>‹Nr.›</a:t>
            </a:fld>
            <a:endParaRPr lang="de-DE"/>
          </a:p>
        </p:txBody>
      </p:sp>
    </p:spTree>
    <p:extLst>
      <p:ext uri="{BB962C8B-B14F-4D97-AF65-F5344CB8AC3E}">
        <p14:creationId xmlns:p14="http://schemas.microsoft.com/office/powerpoint/2010/main" val="375443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imkiessling@mailbox.or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doi.org/10.5281/zenodo.13835058"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j.envpol.2018.11.025"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16/j.envpol.2018.11.025"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pos.sissa.it/418/12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126/science.aba365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plastic-pirates.eu/en/material/download" TargetMode="Externa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016/j.envpol.2018.11.025"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16/j.envpol.2018.11.025"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49" y="3560782"/>
            <a:ext cx="11137901" cy="7347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t>Research </a:t>
            </a:r>
            <a:r>
              <a:rPr lang="de-DE" sz="3600" b="1" dirty="0" err="1"/>
              <a:t>challenge</a:t>
            </a:r>
            <a:r>
              <a:rPr lang="de-DE" sz="3600" b="1" dirty="0"/>
              <a:t>: </a:t>
            </a:r>
            <a:r>
              <a:rPr lang="de-DE" sz="3600" b="1" dirty="0" err="1"/>
              <a:t>publishing</a:t>
            </a:r>
            <a:r>
              <a:rPr lang="de-DE" sz="3600" b="1" dirty="0"/>
              <a:t> </a:t>
            </a:r>
            <a:r>
              <a:rPr lang="de-DE" sz="3600" b="1" dirty="0" err="1"/>
              <a:t>data</a:t>
            </a:r>
            <a:r>
              <a:rPr lang="de-DE" sz="3600" b="1" dirty="0"/>
              <a:t> </a:t>
            </a:r>
            <a:r>
              <a:rPr lang="de-DE" sz="3600" b="1" dirty="0" err="1"/>
              <a:t>by</a:t>
            </a:r>
            <a:r>
              <a:rPr lang="de-DE" sz="3600" b="1" dirty="0"/>
              <a:t> </a:t>
            </a:r>
            <a:r>
              <a:rPr lang="de-DE" sz="3600" b="1" dirty="0" err="1"/>
              <a:t>schoolchildren</a:t>
            </a:r>
            <a:endParaRPr lang="de-DE" sz="4270" b="1" dirty="0"/>
          </a:p>
        </p:txBody>
      </p:sp>
      <p:pic>
        <p:nvPicPr>
          <p:cNvPr id="5" name="Grafik 4">
            <a:extLst>
              <a:ext uri="{FF2B5EF4-FFF2-40B4-BE49-F238E27FC236}">
                <a16:creationId xmlns:a16="http://schemas.microsoft.com/office/drawing/2014/main" id="{E81CA927-B589-4903-9F9B-DA59FA6F97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137" y="806952"/>
            <a:ext cx="7764182" cy="2490266"/>
          </a:xfrm>
          <a:prstGeom prst="rect">
            <a:avLst/>
          </a:prstGeom>
        </p:spPr>
      </p:pic>
      <p:sp>
        <p:nvSpPr>
          <p:cNvPr id="6" name="Titel 2">
            <a:extLst>
              <a:ext uri="{FF2B5EF4-FFF2-40B4-BE49-F238E27FC236}">
                <a16:creationId xmlns:a16="http://schemas.microsoft.com/office/drawing/2014/main" id="{E461CFEA-9280-48F6-A0E0-18F03BED4685}"/>
              </a:ext>
            </a:extLst>
          </p:cNvPr>
          <p:cNvSpPr txBox="1">
            <a:spLocks/>
          </p:cNvSpPr>
          <p:nvPr/>
        </p:nvSpPr>
        <p:spPr>
          <a:xfrm>
            <a:off x="527049" y="4330994"/>
            <a:ext cx="11137901" cy="7347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400" dirty="0"/>
              <a:t>Input </a:t>
            </a:r>
            <a:r>
              <a:rPr lang="de-DE" sz="2400" dirty="0" err="1"/>
              <a:t>for</a:t>
            </a:r>
            <a:r>
              <a:rPr lang="de-DE" sz="2400" dirty="0"/>
              <a:t> </a:t>
            </a:r>
            <a:r>
              <a:rPr lang="de-DE" sz="2400" dirty="0" err="1"/>
              <a:t>the</a:t>
            </a:r>
            <a:r>
              <a:rPr lang="de-DE" sz="2400" dirty="0"/>
              <a:t> </a:t>
            </a:r>
            <a:r>
              <a:rPr lang="de-DE" sz="2400" dirty="0" err="1"/>
              <a:t>class</a:t>
            </a:r>
            <a:r>
              <a:rPr lang="de-DE" sz="2400" dirty="0"/>
              <a:t> </a:t>
            </a:r>
            <a:r>
              <a:rPr lang="de-DE" sz="2400" dirty="0" err="1"/>
              <a:t>of</a:t>
            </a:r>
            <a:r>
              <a:rPr lang="de-DE" sz="2400" dirty="0"/>
              <a:t> Michelle Adams, 25</a:t>
            </a:r>
            <a:r>
              <a:rPr lang="de-DE" sz="2400" baseline="30000" dirty="0"/>
              <a:t>th</a:t>
            </a:r>
            <a:r>
              <a:rPr lang="de-DE" sz="2400" dirty="0"/>
              <a:t> </a:t>
            </a:r>
            <a:r>
              <a:rPr lang="de-DE" sz="2400" dirty="0" err="1"/>
              <a:t>of</a:t>
            </a:r>
            <a:r>
              <a:rPr lang="de-DE" sz="2400" dirty="0"/>
              <a:t> September 2024</a:t>
            </a:r>
          </a:p>
          <a:p>
            <a:pPr algn="ctr"/>
            <a:endParaRPr lang="de-DE" sz="2400" dirty="0"/>
          </a:p>
          <a:p>
            <a:pPr algn="ctr"/>
            <a:r>
              <a:rPr lang="de-DE" sz="2400" dirty="0"/>
              <a:t>Tim Kiessling</a:t>
            </a:r>
          </a:p>
          <a:p>
            <a:pPr algn="ctr"/>
            <a:r>
              <a:rPr lang="de-DE" sz="2000" dirty="0">
                <a:hlinkClick r:id="rId3"/>
              </a:rPr>
              <a:t>timkiessling@mailbox.org</a:t>
            </a:r>
            <a:r>
              <a:rPr lang="de-DE" sz="2000" dirty="0"/>
              <a:t> </a:t>
            </a:r>
            <a:endParaRPr lang="de-DE" sz="2800" dirty="0"/>
          </a:p>
        </p:txBody>
      </p:sp>
      <p:sp>
        <p:nvSpPr>
          <p:cNvPr id="7" name="Titel 2">
            <a:extLst>
              <a:ext uri="{FF2B5EF4-FFF2-40B4-BE49-F238E27FC236}">
                <a16:creationId xmlns:a16="http://schemas.microsoft.com/office/drawing/2014/main" id="{7302AA2F-EB86-45FA-839B-EE9B28E44B16}"/>
              </a:ext>
            </a:extLst>
          </p:cNvPr>
          <p:cNvSpPr txBox="1">
            <a:spLocks/>
          </p:cNvSpPr>
          <p:nvPr/>
        </p:nvSpPr>
        <p:spPr>
          <a:xfrm>
            <a:off x="527049" y="5950687"/>
            <a:ext cx="11137901" cy="7347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This </a:t>
            </a:r>
            <a:r>
              <a:rPr lang="de-DE" sz="1800" dirty="0" err="1"/>
              <a:t>presentation</a:t>
            </a:r>
            <a:r>
              <a:rPr lang="de-DE" sz="1800" dirty="0"/>
              <a:t> </a:t>
            </a:r>
            <a:r>
              <a:rPr lang="de-DE" sz="1800" dirty="0" err="1"/>
              <a:t>is</a:t>
            </a:r>
            <a:r>
              <a:rPr lang="de-DE" sz="1800" dirty="0"/>
              <a:t> </a:t>
            </a:r>
            <a:r>
              <a:rPr lang="de-DE" sz="1800" dirty="0" err="1"/>
              <a:t>available</a:t>
            </a:r>
            <a:r>
              <a:rPr lang="de-DE" sz="1800" dirty="0"/>
              <a:t> at </a:t>
            </a:r>
            <a:r>
              <a:rPr lang="de-DE" sz="1800" dirty="0" err="1"/>
              <a:t>zenodo</a:t>
            </a:r>
            <a:r>
              <a:rPr lang="de-DE" sz="1800" dirty="0"/>
              <a:t> (</a:t>
            </a:r>
            <a:r>
              <a:rPr lang="de-DE" sz="1800" dirty="0">
                <a:hlinkClick r:id="rId4"/>
              </a:rPr>
              <a:t>https://doi.org/10.5281/zenodo.13835058</a:t>
            </a:r>
            <a:r>
              <a:rPr lang="de-DE" sz="1800" dirty="0"/>
              <a:t>), </a:t>
            </a:r>
            <a:r>
              <a:rPr lang="de-DE" sz="1800" dirty="0" err="1"/>
              <a:t>under</a:t>
            </a:r>
            <a:r>
              <a:rPr lang="de-DE" sz="1800" dirty="0"/>
              <a:t> </a:t>
            </a:r>
            <a:r>
              <a:rPr lang="de-DE" sz="1800" dirty="0" err="1"/>
              <a:t>the</a:t>
            </a:r>
            <a:r>
              <a:rPr lang="de-DE" sz="1800" dirty="0"/>
              <a:t> Creative Commons </a:t>
            </a:r>
            <a:r>
              <a:rPr lang="de-DE" sz="1800" dirty="0" err="1"/>
              <a:t>license</a:t>
            </a:r>
            <a:r>
              <a:rPr lang="de-DE" sz="1800" dirty="0"/>
              <a:t> CC BY NC 4.0 (</a:t>
            </a:r>
            <a:r>
              <a:rPr lang="de-DE" sz="1800" dirty="0" err="1"/>
              <a:t>unless</a:t>
            </a:r>
            <a:r>
              <a:rPr lang="de-DE" sz="1800" dirty="0"/>
              <a:t> </a:t>
            </a:r>
            <a:r>
              <a:rPr lang="de-DE" sz="1800" dirty="0" err="1"/>
              <a:t>otherwise</a:t>
            </a:r>
            <a:r>
              <a:rPr lang="de-DE" sz="1800" dirty="0"/>
              <a:t> </a:t>
            </a:r>
            <a:r>
              <a:rPr lang="de-DE" sz="1800" dirty="0" err="1"/>
              <a:t>stated</a:t>
            </a:r>
            <a:r>
              <a:rPr lang="de-DE" sz="1800" dirty="0"/>
              <a:t> </a:t>
            </a:r>
            <a:r>
              <a:rPr lang="de-DE" sz="1800" dirty="0" err="1"/>
              <a:t>for</a:t>
            </a:r>
            <a:r>
              <a:rPr lang="de-DE" sz="1800" dirty="0"/>
              <a:t> individual </a:t>
            </a:r>
            <a:r>
              <a:rPr lang="de-DE" sz="1800" dirty="0" err="1"/>
              <a:t>images</a:t>
            </a:r>
            <a:r>
              <a:rPr lang="de-DE" sz="1800" dirty="0"/>
              <a:t>)</a:t>
            </a:r>
            <a:endParaRPr lang="de-DE" sz="2000" dirty="0"/>
          </a:p>
        </p:txBody>
      </p:sp>
    </p:spTree>
    <p:extLst>
      <p:ext uri="{BB962C8B-B14F-4D97-AF65-F5344CB8AC3E}">
        <p14:creationId xmlns:p14="http://schemas.microsoft.com/office/powerpoint/2010/main" val="346826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S</a:t>
            </a:r>
            <a:r>
              <a:rPr lang="de-DE" sz="3600" b="1" dirty="0"/>
              <a:t>OLUTIONS: BE TRANSPARENT AND HONEST</a:t>
            </a:r>
            <a:endParaRPr lang="de-DE" sz="4270" b="1" dirty="0"/>
          </a:p>
        </p:txBody>
      </p:sp>
      <p:sp>
        <p:nvSpPr>
          <p:cNvPr id="9" name="Inhaltsplatzhalter 1">
            <a:extLst>
              <a:ext uri="{FF2B5EF4-FFF2-40B4-BE49-F238E27FC236}">
                <a16:creationId xmlns:a16="http://schemas.microsoft.com/office/drawing/2014/main" id="{0F35710B-12A1-4F64-966B-520AC9D03286}"/>
              </a:ext>
            </a:extLst>
          </p:cNvPr>
          <p:cNvSpPr txBox="1">
            <a:spLocks/>
          </p:cNvSpPr>
          <p:nvPr/>
        </p:nvSpPr>
        <p:spPr>
          <a:xfrm>
            <a:off x="688976" y="1430347"/>
            <a:ext cx="11137901" cy="4319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Transparently communicating why and how many datasets were excluded</a:t>
            </a: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de-DE" sz="1800" dirty="0">
              <a:cs typeface="Arial" panose="020B0604020202020204" pitchFamily="34" charset="0"/>
            </a:endParaRPr>
          </a:p>
          <a:p>
            <a:endParaRPr lang="de-DE" sz="1800" dirty="0">
              <a:cs typeface="Arial" panose="020B0604020202020204" pitchFamily="34" charset="0"/>
            </a:endParaRPr>
          </a:p>
        </p:txBody>
      </p:sp>
      <p:pic>
        <p:nvPicPr>
          <p:cNvPr id="4" name="Grafik 3">
            <a:extLst>
              <a:ext uri="{FF2B5EF4-FFF2-40B4-BE49-F238E27FC236}">
                <a16:creationId xmlns:a16="http://schemas.microsoft.com/office/drawing/2014/main" id="{D984FCAC-9C45-4043-ABEF-97756417733B}"/>
              </a:ext>
            </a:extLst>
          </p:cNvPr>
          <p:cNvPicPr>
            <a:picLocks noChangeAspect="1"/>
          </p:cNvPicPr>
          <p:nvPr/>
        </p:nvPicPr>
        <p:blipFill>
          <a:blip r:embed="rId2"/>
          <a:stretch>
            <a:fillRect/>
          </a:stretch>
        </p:blipFill>
        <p:spPr>
          <a:xfrm>
            <a:off x="1327489" y="2036753"/>
            <a:ext cx="8562975" cy="3390900"/>
          </a:xfrm>
          <a:prstGeom prst="rect">
            <a:avLst/>
          </a:prstGeom>
        </p:spPr>
      </p:pic>
      <p:sp>
        <p:nvSpPr>
          <p:cNvPr id="6" name="Inhaltsplatzhalter 1">
            <a:extLst>
              <a:ext uri="{FF2B5EF4-FFF2-40B4-BE49-F238E27FC236}">
                <a16:creationId xmlns:a16="http://schemas.microsoft.com/office/drawing/2014/main" id="{E360DBD7-0B45-49F0-9BFC-0F0EDB47BDA7}"/>
              </a:ext>
            </a:extLst>
          </p:cNvPr>
          <p:cNvSpPr txBox="1">
            <a:spLocks/>
          </p:cNvSpPr>
          <p:nvPr/>
        </p:nvSpPr>
        <p:spPr>
          <a:xfrm>
            <a:off x="527051" y="5749494"/>
            <a:ext cx="9654012" cy="434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Kiessling et al. 2019: “Plastic Pirates sample litter at rivers in Germany–Riverside litter and litter sources estimated by schoolchildren” Environmental Pollution 245, 545-557, </a:t>
            </a:r>
            <a:r>
              <a:rPr lang="en-GB" sz="1400" dirty="0">
                <a:hlinkClick r:id="rId3"/>
              </a:rPr>
              <a:t>https://doi.org/10.1016/j.envpol.2018.11.025</a:t>
            </a:r>
            <a:endParaRPr lang="de-DE" sz="1400" dirty="0"/>
          </a:p>
        </p:txBody>
      </p:sp>
    </p:spTree>
    <p:extLst>
      <p:ext uri="{BB962C8B-B14F-4D97-AF65-F5344CB8AC3E}">
        <p14:creationId xmlns:p14="http://schemas.microsoft.com/office/powerpoint/2010/main" val="372788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S</a:t>
            </a:r>
            <a:r>
              <a:rPr lang="de-DE" sz="3600" b="1" dirty="0"/>
              <a:t>OLUTIONS: SHOW HOW OTHERS HAVE BEEN SUCCESFUL</a:t>
            </a:r>
            <a:endParaRPr lang="de-DE" sz="4270" b="1" dirty="0"/>
          </a:p>
        </p:txBody>
      </p:sp>
      <p:sp>
        <p:nvSpPr>
          <p:cNvPr id="9" name="Inhaltsplatzhalter 1">
            <a:extLst>
              <a:ext uri="{FF2B5EF4-FFF2-40B4-BE49-F238E27FC236}">
                <a16:creationId xmlns:a16="http://schemas.microsoft.com/office/drawing/2014/main" id="{0F35710B-12A1-4F64-966B-520AC9D03286}"/>
              </a:ext>
            </a:extLst>
          </p:cNvPr>
          <p:cNvSpPr txBox="1">
            <a:spLocks/>
          </p:cNvSpPr>
          <p:nvPr/>
        </p:nvSpPr>
        <p:spPr>
          <a:xfrm>
            <a:off x="688976" y="1430347"/>
            <a:ext cx="10428789" cy="4319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Use other studies to your advantage to highlight  successful case studies. Set them into context of your study.</a:t>
            </a: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de-DE" sz="1800" dirty="0">
              <a:cs typeface="Arial" panose="020B0604020202020204" pitchFamily="34" charset="0"/>
            </a:endParaRPr>
          </a:p>
          <a:p>
            <a:endParaRPr lang="de-DE" sz="1800" dirty="0">
              <a:cs typeface="Arial" panose="020B0604020202020204" pitchFamily="34" charset="0"/>
            </a:endParaRPr>
          </a:p>
        </p:txBody>
      </p:sp>
      <p:pic>
        <p:nvPicPr>
          <p:cNvPr id="2" name="Grafik 1">
            <a:extLst>
              <a:ext uri="{FF2B5EF4-FFF2-40B4-BE49-F238E27FC236}">
                <a16:creationId xmlns:a16="http://schemas.microsoft.com/office/drawing/2014/main" id="{2DF86388-E249-4CCD-B05D-D8BEC26F07AB}"/>
              </a:ext>
            </a:extLst>
          </p:cNvPr>
          <p:cNvPicPr>
            <a:picLocks noChangeAspect="1"/>
          </p:cNvPicPr>
          <p:nvPr/>
        </p:nvPicPr>
        <p:blipFill>
          <a:blip r:embed="rId2"/>
          <a:stretch>
            <a:fillRect/>
          </a:stretch>
        </p:blipFill>
        <p:spPr>
          <a:xfrm>
            <a:off x="800489" y="1916394"/>
            <a:ext cx="5455345" cy="4175890"/>
          </a:xfrm>
          <a:prstGeom prst="rect">
            <a:avLst/>
          </a:prstGeom>
          <a:ln>
            <a:solidFill>
              <a:schemeClr val="tx1"/>
            </a:solidFill>
          </a:ln>
        </p:spPr>
      </p:pic>
      <p:sp>
        <p:nvSpPr>
          <p:cNvPr id="7" name="Inhaltsplatzhalter 1">
            <a:extLst>
              <a:ext uri="{FF2B5EF4-FFF2-40B4-BE49-F238E27FC236}">
                <a16:creationId xmlns:a16="http://schemas.microsoft.com/office/drawing/2014/main" id="{DDD1D288-C5CB-4C71-85EA-6C32155CC54A}"/>
              </a:ext>
            </a:extLst>
          </p:cNvPr>
          <p:cNvSpPr txBox="1">
            <a:spLocks/>
          </p:cNvSpPr>
          <p:nvPr/>
        </p:nvSpPr>
        <p:spPr>
          <a:xfrm>
            <a:off x="800489" y="6270704"/>
            <a:ext cx="10618360" cy="434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Kiessling et al. 2019: “Plastic Pirates sample litter at rivers in Germany–Riverside litter and litter sources estimated by schoolchildren” Environmental Pollution 245, 545-557, </a:t>
            </a:r>
            <a:r>
              <a:rPr lang="en-GB" sz="1400" dirty="0">
                <a:hlinkClick r:id="rId3"/>
              </a:rPr>
              <a:t>https://doi.org/10.1016/j.envpol.2018.11.025</a:t>
            </a:r>
            <a:endParaRPr lang="de-DE" sz="1400" dirty="0"/>
          </a:p>
        </p:txBody>
      </p:sp>
    </p:spTree>
    <p:extLst>
      <p:ext uri="{BB962C8B-B14F-4D97-AF65-F5344CB8AC3E}">
        <p14:creationId xmlns:p14="http://schemas.microsoft.com/office/powerpoint/2010/main" val="354825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L</a:t>
            </a:r>
            <a:r>
              <a:rPr lang="de-DE" sz="3600" b="1" dirty="0"/>
              <a:t>ESSONS LEARNED</a:t>
            </a:r>
            <a:endParaRPr lang="de-DE" sz="4270" b="1" dirty="0"/>
          </a:p>
        </p:txBody>
      </p:sp>
      <p:sp>
        <p:nvSpPr>
          <p:cNvPr id="9" name="Inhaltsplatzhalter 1">
            <a:extLst>
              <a:ext uri="{FF2B5EF4-FFF2-40B4-BE49-F238E27FC236}">
                <a16:creationId xmlns:a16="http://schemas.microsoft.com/office/drawing/2014/main" id="{0F35710B-12A1-4F64-966B-520AC9D03286}"/>
              </a:ext>
            </a:extLst>
          </p:cNvPr>
          <p:cNvSpPr txBox="1">
            <a:spLocks/>
          </p:cNvSpPr>
          <p:nvPr/>
        </p:nvSpPr>
        <p:spPr>
          <a:xfrm>
            <a:off x="688976" y="1430347"/>
            <a:ext cx="11137901" cy="4319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Be creative and don’t be afraid of inventing something new! Feel free to make up things, analyse processes and distil them into something understandable. Everything is allowed as long as it makes sense and is understandable. for third parties.</a:t>
            </a:r>
          </a:p>
          <a:p>
            <a:r>
              <a:rPr lang="en-GB" sz="1800" dirty="0"/>
              <a:t>Take it as a challenge and enjoy (a little later) where this led you. </a:t>
            </a:r>
          </a:p>
          <a:p>
            <a:endParaRPr lang="en-GB" sz="1800" dirty="0"/>
          </a:p>
          <a:p>
            <a:endParaRPr lang="en-GB" sz="1800" dirty="0"/>
          </a:p>
          <a:p>
            <a:endParaRPr lang="en-GB" sz="1800" dirty="0"/>
          </a:p>
          <a:p>
            <a:endParaRPr lang="en-GB" sz="1800" dirty="0"/>
          </a:p>
          <a:p>
            <a:endParaRPr lang="en-GB" sz="1800" dirty="0"/>
          </a:p>
          <a:p>
            <a:endParaRPr lang="en-GB" sz="1800" dirty="0"/>
          </a:p>
          <a:p>
            <a:pPr marL="0" indent="0">
              <a:buNone/>
            </a:pPr>
            <a:endParaRPr lang="de-DE" sz="1800" dirty="0">
              <a:cs typeface="Arial" panose="020B0604020202020204" pitchFamily="34" charset="0"/>
            </a:endParaRPr>
          </a:p>
        </p:txBody>
      </p:sp>
      <p:pic>
        <p:nvPicPr>
          <p:cNvPr id="5" name="Grafik 4">
            <a:extLst>
              <a:ext uri="{FF2B5EF4-FFF2-40B4-BE49-F238E27FC236}">
                <a16:creationId xmlns:a16="http://schemas.microsoft.com/office/drawing/2014/main" id="{4BE32756-D87A-4CAF-8D78-11106D9DDB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09" y="2871680"/>
            <a:ext cx="6882674" cy="2207532"/>
          </a:xfrm>
          <a:prstGeom prst="rect">
            <a:avLst/>
          </a:prstGeom>
        </p:spPr>
      </p:pic>
      <p:pic>
        <p:nvPicPr>
          <p:cNvPr id="6" name="Grafik 5">
            <a:extLst>
              <a:ext uri="{FF2B5EF4-FFF2-40B4-BE49-F238E27FC236}">
                <a16:creationId xmlns:a16="http://schemas.microsoft.com/office/drawing/2014/main" id="{F0072607-1480-4B5F-958F-3A2315CBF4D2}"/>
              </a:ext>
            </a:extLst>
          </p:cNvPr>
          <p:cNvPicPr>
            <a:picLocks noChangeAspect="1"/>
          </p:cNvPicPr>
          <p:nvPr/>
        </p:nvPicPr>
        <p:blipFill>
          <a:blip r:embed="rId3"/>
          <a:stretch>
            <a:fillRect/>
          </a:stretch>
        </p:blipFill>
        <p:spPr>
          <a:xfrm>
            <a:off x="7402515" y="2464883"/>
            <a:ext cx="4343400" cy="2724150"/>
          </a:xfrm>
          <a:prstGeom prst="rect">
            <a:avLst/>
          </a:prstGeom>
        </p:spPr>
      </p:pic>
      <p:sp>
        <p:nvSpPr>
          <p:cNvPr id="8" name="Inhaltsplatzhalter 1">
            <a:extLst>
              <a:ext uri="{FF2B5EF4-FFF2-40B4-BE49-F238E27FC236}">
                <a16:creationId xmlns:a16="http://schemas.microsoft.com/office/drawing/2014/main" id="{26C6C801-654E-49EA-BCAE-4C5019427CEE}"/>
              </a:ext>
            </a:extLst>
          </p:cNvPr>
          <p:cNvSpPr txBox="1">
            <a:spLocks/>
          </p:cNvSpPr>
          <p:nvPr/>
        </p:nvSpPr>
        <p:spPr>
          <a:xfrm>
            <a:off x="7523960" y="5315011"/>
            <a:ext cx="4100509" cy="434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dirty="0"/>
              <a:t>Dittmann et al. (2022) „</a:t>
            </a:r>
            <a:r>
              <a:rPr lang="de-DE" sz="1400" dirty="0" err="1"/>
              <a:t>How</a:t>
            </a:r>
            <a:r>
              <a:rPr lang="de-DE" sz="1400" dirty="0"/>
              <a:t> </a:t>
            </a:r>
            <a:r>
              <a:rPr lang="de-DE" sz="1400" dirty="0" err="1"/>
              <a:t>to</a:t>
            </a:r>
            <a:r>
              <a:rPr lang="de-DE" sz="1400" dirty="0"/>
              <a:t> </a:t>
            </a:r>
            <a:r>
              <a:rPr lang="de-DE" sz="1400" dirty="0" err="1"/>
              <a:t>get</a:t>
            </a:r>
            <a:r>
              <a:rPr lang="de-DE" sz="1400" dirty="0"/>
              <a:t> </a:t>
            </a:r>
            <a:r>
              <a:rPr lang="de-DE" sz="1400" dirty="0" err="1"/>
              <a:t>citizen</a:t>
            </a:r>
            <a:r>
              <a:rPr lang="de-DE" sz="1400" dirty="0"/>
              <a:t> </a:t>
            </a:r>
            <a:r>
              <a:rPr lang="de-DE" sz="1400" dirty="0" err="1"/>
              <a:t>science</a:t>
            </a:r>
            <a:r>
              <a:rPr lang="de-DE" sz="1400" dirty="0"/>
              <a:t> </a:t>
            </a:r>
            <a:r>
              <a:rPr lang="de-DE" sz="1400" dirty="0" err="1"/>
              <a:t>data</a:t>
            </a:r>
            <a:r>
              <a:rPr lang="de-DE" sz="1400" dirty="0"/>
              <a:t> </a:t>
            </a:r>
            <a:r>
              <a:rPr lang="de-DE" sz="1400" dirty="0" err="1"/>
              <a:t>accepted</a:t>
            </a:r>
            <a:r>
              <a:rPr lang="de-DE" sz="1400" dirty="0"/>
              <a:t> </a:t>
            </a:r>
            <a:r>
              <a:rPr lang="de-DE" sz="1400" dirty="0" err="1"/>
              <a:t>by</a:t>
            </a:r>
            <a:r>
              <a:rPr lang="de-DE" sz="1400" dirty="0"/>
              <a:t> </a:t>
            </a:r>
            <a:r>
              <a:rPr lang="de-DE" sz="1400" dirty="0" err="1"/>
              <a:t>the</a:t>
            </a:r>
            <a:r>
              <a:rPr lang="de-DE" sz="1400" dirty="0"/>
              <a:t> </a:t>
            </a:r>
            <a:r>
              <a:rPr lang="de-DE" sz="1400" dirty="0" err="1"/>
              <a:t>scientific</a:t>
            </a:r>
            <a:r>
              <a:rPr lang="de-DE" sz="1400" dirty="0"/>
              <a:t> </a:t>
            </a:r>
            <a:r>
              <a:rPr lang="de-DE" sz="1400" dirty="0" err="1"/>
              <a:t>community</a:t>
            </a:r>
            <a:r>
              <a:rPr lang="de-DE" sz="1400" dirty="0"/>
              <a:t>?“ </a:t>
            </a:r>
            <a:r>
              <a:rPr lang="de-DE" sz="1400" dirty="0" err="1"/>
              <a:t>Insights</a:t>
            </a:r>
            <a:r>
              <a:rPr lang="de-DE" sz="1400" dirty="0"/>
              <a:t> </a:t>
            </a:r>
            <a:r>
              <a:rPr lang="de-DE" sz="1400" dirty="0" err="1"/>
              <a:t>from</a:t>
            </a:r>
            <a:r>
              <a:rPr lang="de-DE" sz="1400" dirty="0"/>
              <a:t> </a:t>
            </a:r>
            <a:r>
              <a:rPr lang="de-DE" sz="1400" dirty="0" err="1"/>
              <a:t>the</a:t>
            </a:r>
            <a:r>
              <a:rPr lang="de-DE" sz="1400" dirty="0"/>
              <a:t> </a:t>
            </a:r>
            <a:r>
              <a:rPr lang="de-DE" sz="1400" dirty="0" err="1"/>
              <a:t>Plastic</a:t>
            </a:r>
            <a:r>
              <a:rPr lang="de-DE" sz="1400" dirty="0"/>
              <a:t> Pirates </a:t>
            </a:r>
            <a:r>
              <a:rPr lang="de-DE" sz="1400" dirty="0" err="1"/>
              <a:t>project</a:t>
            </a:r>
            <a:r>
              <a:rPr lang="de-DE" sz="1400" dirty="0"/>
              <a:t>. Proceedings </a:t>
            </a:r>
            <a:r>
              <a:rPr lang="de-DE" sz="1400" dirty="0" err="1"/>
              <a:t>of</a:t>
            </a:r>
            <a:r>
              <a:rPr lang="de-DE" sz="1400" dirty="0"/>
              <a:t> Science 124, </a:t>
            </a:r>
            <a:r>
              <a:rPr lang="de-DE" sz="1400" dirty="0">
                <a:hlinkClick r:id="rId4"/>
              </a:rPr>
              <a:t>https://pos.sissa.it/418/124/</a:t>
            </a:r>
            <a:r>
              <a:rPr lang="de-DE" sz="1400" dirty="0"/>
              <a:t> </a:t>
            </a:r>
          </a:p>
          <a:p>
            <a:pPr marL="0" indent="0">
              <a:buNone/>
            </a:pPr>
            <a:endParaRPr lang="de-DE" sz="1400" dirty="0"/>
          </a:p>
        </p:txBody>
      </p:sp>
    </p:spTree>
    <p:extLst>
      <p:ext uri="{BB962C8B-B14F-4D97-AF65-F5344CB8AC3E}">
        <p14:creationId xmlns:p14="http://schemas.microsoft.com/office/powerpoint/2010/main" val="209966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L</a:t>
            </a:r>
            <a:r>
              <a:rPr lang="de-DE" sz="3600" b="1" dirty="0"/>
              <a:t>ESSONS LEARNED</a:t>
            </a:r>
            <a:endParaRPr lang="de-DE" sz="4270" b="1" dirty="0"/>
          </a:p>
        </p:txBody>
      </p:sp>
      <p:sp>
        <p:nvSpPr>
          <p:cNvPr id="9" name="Inhaltsplatzhalter 1">
            <a:extLst>
              <a:ext uri="{FF2B5EF4-FFF2-40B4-BE49-F238E27FC236}">
                <a16:creationId xmlns:a16="http://schemas.microsoft.com/office/drawing/2014/main" id="{0F35710B-12A1-4F64-966B-520AC9D03286}"/>
              </a:ext>
            </a:extLst>
          </p:cNvPr>
          <p:cNvSpPr txBox="1">
            <a:spLocks/>
          </p:cNvSpPr>
          <p:nvPr/>
        </p:nvSpPr>
        <p:spPr>
          <a:xfrm>
            <a:off x="688976" y="1430347"/>
            <a:ext cx="11137901" cy="4319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If a suggestion is not within scope you have the right to engage in discussion and scientific discourse with reviewers*.</a:t>
            </a:r>
          </a:p>
          <a:p>
            <a:endParaRPr lang="en-GB" sz="1800" dirty="0"/>
          </a:p>
          <a:p>
            <a:r>
              <a:rPr lang="en-GB" sz="1800" dirty="0"/>
              <a:t>(On the other hand, if reviewers* suggest something and it is not much work, just do it!)</a:t>
            </a:r>
          </a:p>
          <a:p>
            <a:pPr marL="0" indent="0">
              <a:buNone/>
            </a:pPr>
            <a:endParaRPr lang="en-GB" sz="1800" dirty="0"/>
          </a:p>
          <a:p>
            <a:pPr marL="0" indent="0">
              <a:buNone/>
            </a:pPr>
            <a:r>
              <a:rPr lang="en-GB" sz="1800" dirty="0"/>
              <a:t>* “reviewers” can be replaced with “supervisors”  or “professors”</a:t>
            </a: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de-DE" sz="1800" dirty="0">
              <a:cs typeface="Arial" panose="020B0604020202020204" pitchFamily="34" charset="0"/>
            </a:endParaRPr>
          </a:p>
          <a:p>
            <a:endParaRPr lang="de-DE" sz="1800" dirty="0">
              <a:cs typeface="Arial" panose="020B0604020202020204" pitchFamily="34" charset="0"/>
            </a:endParaRPr>
          </a:p>
        </p:txBody>
      </p:sp>
    </p:spTree>
    <p:extLst>
      <p:ext uri="{BB962C8B-B14F-4D97-AF65-F5344CB8AC3E}">
        <p14:creationId xmlns:p14="http://schemas.microsoft.com/office/powerpoint/2010/main" val="177764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L</a:t>
            </a:r>
            <a:r>
              <a:rPr lang="de-DE" sz="3600" b="1" dirty="0"/>
              <a:t>ESSONS LEARNED</a:t>
            </a:r>
            <a:endParaRPr lang="de-DE" sz="4270" b="1" dirty="0"/>
          </a:p>
        </p:txBody>
      </p:sp>
      <p:sp>
        <p:nvSpPr>
          <p:cNvPr id="9" name="Inhaltsplatzhalter 1">
            <a:extLst>
              <a:ext uri="{FF2B5EF4-FFF2-40B4-BE49-F238E27FC236}">
                <a16:creationId xmlns:a16="http://schemas.microsoft.com/office/drawing/2014/main" id="{0F35710B-12A1-4F64-966B-520AC9D03286}"/>
              </a:ext>
            </a:extLst>
          </p:cNvPr>
          <p:cNvSpPr txBox="1">
            <a:spLocks/>
          </p:cNvSpPr>
          <p:nvPr/>
        </p:nvSpPr>
        <p:spPr>
          <a:xfrm>
            <a:off x="688976" y="1430347"/>
            <a:ext cx="11137901" cy="4319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Visualisations (flow charts, connecting elements, doodling) helps me a lot breaking down processes and information, show them to peers and let them be critical.</a:t>
            </a:r>
          </a:p>
          <a:p>
            <a:endParaRPr lang="en-GB" sz="1800" dirty="0"/>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de-DE" sz="1800" dirty="0">
              <a:cs typeface="Arial" panose="020B0604020202020204" pitchFamily="34" charset="0"/>
            </a:endParaRPr>
          </a:p>
          <a:p>
            <a:endParaRPr lang="de-DE" sz="1800" dirty="0">
              <a:cs typeface="Arial" panose="020B0604020202020204" pitchFamily="34" charset="0"/>
            </a:endParaRPr>
          </a:p>
        </p:txBody>
      </p:sp>
      <p:sp>
        <p:nvSpPr>
          <p:cNvPr id="6" name="Inhaltsplatzhalter 1">
            <a:extLst>
              <a:ext uri="{FF2B5EF4-FFF2-40B4-BE49-F238E27FC236}">
                <a16:creationId xmlns:a16="http://schemas.microsoft.com/office/drawing/2014/main" id="{3B52F116-20FE-432C-9508-9F2CF003F33E}"/>
              </a:ext>
            </a:extLst>
          </p:cNvPr>
          <p:cNvSpPr txBox="1">
            <a:spLocks/>
          </p:cNvSpPr>
          <p:nvPr/>
        </p:nvSpPr>
        <p:spPr>
          <a:xfrm>
            <a:off x="797332" y="6236119"/>
            <a:ext cx="9516125" cy="434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dirty="0"/>
              <a:t>Tim Kiessling (CC BY 4.0), </a:t>
            </a:r>
            <a:r>
              <a:rPr lang="de-DE" sz="1400" dirty="0" err="1"/>
              <a:t>first</a:t>
            </a:r>
            <a:r>
              <a:rPr lang="de-DE" sz="1400" dirty="0"/>
              <a:t> </a:t>
            </a:r>
            <a:r>
              <a:rPr lang="de-DE" sz="1400" dirty="0" err="1"/>
              <a:t>published</a:t>
            </a:r>
            <a:r>
              <a:rPr lang="de-DE" sz="1400" dirty="0"/>
              <a:t> in Thiel et al. 2018 </a:t>
            </a:r>
            <a:r>
              <a:rPr lang="en-US" sz="1400" dirty="0"/>
              <a:t>Marine litter – bringing together citizen scientists from around the world. In Citizen Science for Coastal and Marine Conservation, Eds. </a:t>
            </a:r>
            <a:r>
              <a:rPr lang="en-US" sz="1400" dirty="0" err="1"/>
              <a:t>Cigliano</a:t>
            </a:r>
            <a:r>
              <a:rPr lang="en-US" sz="1400" dirty="0"/>
              <a:t> &amp; Ballard, Routledge</a:t>
            </a:r>
            <a:r>
              <a:rPr lang="de-DE" sz="1400" dirty="0"/>
              <a:t> </a:t>
            </a:r>
          </a:p>
        </p:txBody>
      </p:sp>
      <p:pic>
        <p:nvPicPr>
          <p:cNvPr id="7" name="Grafik 6">
            <a:extLst>
              <a:ext uri="{FF2B5EF4-FFF2-40B4-BE49-F238E27FC236}">
                <a16:creationId xmlns:a16="http://schemas.microsoft.com/office/drawing/2014/main" id="{D81BDB5E-1A7A-4F46-8135-AB95879F33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15"/>
          <a:stretch/>
        </p:blipFill>
        <p:spPr>
          <a:xfrm>
            <a:off x="527048" y="2336543"/>
            <a:ext cx="5760974" cy="3562350"/>
          </a:xfrm>
          <a:prstGeom prst="rect">
            <a:avLst/>
          </a:prstGeom>
        </p:spPr>
      </p:pic>
      <p:pic>
        <p:nvPicPr>
          <p:cNvPr id="8" name="Grafik 7">
            <a:extLst>
              <a:ext uri="{FF2B5EF4-FFF2-40B4-BE49-F238E27FC236}">
                <a16:creationId xmlns:a16="http://schemas.microsoft.com/office/drawing/2014/main" id="{57E28C38-65D7-421F-999A-0AEF64930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635" y="1733234"/>
            <a:ext cx="4751628" cy="4248150"/>
          </a:xfrm>
          <a:prstGeom prst="rect">
            <a:avLst/>
          </a:prstGeom>
        </p:spPr>
      </p:pic>
    </p:spTree>
    <p:extLst>
      <p:ext uri="{BB962C8B-B14F-4D97-AF65-F5344CB8AC3E}">
        <p14:creationId xmlns:p14="http://schemas.microsoft.com/office/powerpoint/2010/main" val="31682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A</a:t>
            </a:r>
            <a:r>
              <a:rPr lang="de-DE" sz="3600" b="1" dirty="0"/>
              <a:t>BOUT ME</a:t>
            </a:r>
            <a:endParaRPr lang="de-DE" sz="4270" b="1" dirty="0"/>
          </a:p>
        </p:txBody>
      </p:sp>
      <p:pic>
        <p:nvPicPr>
          <p:cNvPr id="9" name="Grafik 8">
            <a:extLst>
              <a:ext uri="{FF2B5EF4-FFF2-40B4-BE49-F238E27FC236}">
                <a16:creationId xmlns:a16="http://schemas.microsoft.com/office/drawing/2014/main" id="{B654E50B-0C1D-4F8B-A555-0626FE0B7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9" y="2562530"/>
            <a:ext cx="9083371" cy="2543876"/>
          </a:xfrm>
          <a:prstGeom prst="rect">
            <a:avLst/>
          </a:prstGeom>
        </p:spPr>
      </p:pic>
    </p:spTree>
    <p:extLst>
      <p:ext uri="{BB962C8B-B14F-4D97-AF65-F5344CB8AC3E}">
        <p14:creationId xmlns:p14="http://schemas.microsoft.com/office/powerpoint/2010/main" val="231497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K</a:t>
            </a:r>
            <a:r>
              <a:rPr lang="de-DE" sz="3600" b="1" dirty="0"/>
              <a:t>IEL SCIENCE FACTORY</a:t>
            </a:r>
            <a:endParaRPr lang="de-DE" sz="4270" b="1" dirty="0"/>
          </a:p>
        </p:txBody>
      </p:sp>
      <p:sp>
        <p:nvSpPr>
          <p:cNvPr id="4" name="Inhaltsplatzhalter 1">
            <a:extLst>
              <a:ext uri="{FF2B5EF4-FFF2-40B4-BE49-F238E27FC236}">
                <a16:creationId xmlns:a16="http://schemas.microsoft.com/office/drawing/2014/main" id="{E2D6D579-589F-493B-9F5E-0C89B35F269B}"/>
              </a:ext>
            </a:extLst>
          </p:cNvPr>
          <p:cNvSpPr txBox="1">
            <a:spLocks/>
          </p:cNvSpPr>
          <p:nvPr/>
        </p:nvSpPr>
        <p:spPr>
          <a:xfrm>
            <a:off x="688976" y="1430347"/>
            <a:ext cx="11137901" cy="4319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cs typeface="Arial" panose="020B0604020202020204" pitchFamily="34" charset="0"/>
              </a:rPr>
              <a:t>The </a:t>
            </a:r>
            <a:r>
              <a:rPr lang="de-DE" sz="1800" dirty="0" err="1">
                <a:cs typeface="Arial" panose="020B0604020202020204" pitchFamily="34" charset="0"/>
              </a:rPr>
              <a:t>school</a:t>
            </a:r>
            <a:r>
              <a:rPr lang="de-DE" sz="1800" dirty="0">
                <a:cs typeface="Arial" panose="020B0604020202020204" pitchFamily="34" charset="0"/>
              </a:rPr>
              <a:t> lab, </a:t>
            </a:r>
            <a:r>
              <a:rPr lang="de-DE" sz="1800" dirty="0" err="1">
                <a:cs typeface="Arial" panose="020B0604020202020204" pitchFamily="34" charset="0"/>
              </a:rPr>
              <a:t>teaching</a:t>
            </a:r>
            <a:r>
              <a:rPr lang="de-DE" sz="1800" dirty="0">
                <a:cs typeface="Arial" panose="020B0604020202020204" pitchFamily="34" charset="0"/>
              </a:rPr>
              <a:t> lab and </a:t>
            </a:r>
            <a:r>
              <a:rPr lang="de-DE" sz="1800" dirty="0" err="1">
                <a:cs typeface="Arial" panose="020B0604020202020204" pitchFamily="34" charset="0"/>
              </a:rPr>
              <a:t>school</a:t>
            </a:r>
            <a:r>
              <a:rPr lang="de-DE" sz="1800" dirty="0">
                <a:cs typeface="Arial" panose="020B0604020202020204" pitchFamily="34" charset="0"/>
              </a:rPr>
              <a:t> </a:t>
            </a:r>
            <a:r>
              <a:rPr lang="de-DE" sz="1800" dirty="0" err="1">
                <a:cs typeface="Arial" panose="020B0604020202020204" pitchFamily="34" charset="0"/>
              </a:rPr>
              <a:t>student‘s</a:t>
            </a:r>
            <a:r>
              <a:rPr lang="de-DE" sz="1800" dirty="0">
                <a:cs typeface="Arial" panose="020B0604020202020204" pitchFamily="34" charset="0"/>
              </a:rPr>
              <a:t> </a:t>
            </a:r>
            <a:r>
              <a:rPr lang="de-DE" sz="1800" dirty="0" err="1">
                <a:cs typeface="Arial" panose="020B0604020202020204" pitchFamily="34" charset="0"/>
              </a:rPr>
              <a:t>research</a:t>
            </a:r>
            <a:r>
              <a:rPr lang="de-DE" sz="1800" dirty="0">
                <a:cs typeface="Arial" panose="020B0604020202020204" pitchFamily="34" charset="0"/>
              </a:rPr>
              <a:t> </a:t>
            </a:r>
            <a:r>
              <a:rPr lang="de-DE" sz="1800" dirty="0" err="1">
                <a:cs typeface="Arial" panose="020B0604020202020204" pitchFamily="34" charset="0"/>
              </a:rPr>
              <a:t>centre</a:t>
            </a:r>
            <a:r>
              <a:rPr lang="de-DE" sz="1800" dirty="0">
                <a:cs typeface="Arial" panose="020B0604020202020204" pitchFamily="34" charset="0"/>
              </a:rPr>
              <a:t> </a:t>
            </a:r>
            <a:r>
              <a:rPr lang="de-DE" sz="1800" dirty="0" err="1">
                <a:cs typeface="Arial" panose="020B0604020202020204" pitchFamily="34" charset="0"/>
              </a:rPr>
              <a:t>of</a:t>
            </a:r>
            <a:r>
              <a:rPr lang="de-DE" sz="1800" dirty="0">
                <a:cs typeface="Arial" panose="020B0604020202020204" pitchFamily="34" charset="0"/>
              </a:rPr>
              <a:t> Kiel University and </a:t>
            </a:r>
            <a:r>
              <a:rPr lang="de-DE" sz="1800" dirty="0" err="1">
                <a:cs typeface="Arial" panose="020B0604020202020204" pitchFamily="34" charset="0"/>
              </a:rPr>
              <a:t>the</a:t>
            </a:r>
            <a:r>
              <a:rPr lang="de-DE" sz="1800" dirty="0">
                <a:cs typeface="Arial" panose="020B0604020202020204" pitchFamily="34" charset="0"/>
              </a:rPr>
              <a:t> Leibniz Institute </a:t>
            </a:r>
            <a:r>
              <a:rPr lang="de-DE" sz="1800" dirty="0" err="1">
                <a:cs typeface="Arial" panose="020B0604020202020204" pitchFamily="34" charset="0"/>
              </a:rPr>
              <a:t>for</a:t>
            </a:r>
            <a:r>
              <a:rPr lang="de-DE" sz="1800" dirty="0">
                <a:cs typeface="Arial" panose="020B0604020202020204" pitchFamily="34" charset="0"/>
              </a:rPr>
              <a:t> Science and </a:t>
            </a:r>
            <a:r>
              <a:rPr lang="de-DE" sz="1800" dirty="0" err="1">
                <a:cs typeface="Arial" panose="020B0604020202020204" pitchFamily="34" charset="0"/>
              </a:rPr>
              <a:t>Mathematics</a:t>
            </a:r>
            <a:r>
              <a:rPr lang="de-DE" sz="1800" dirty="0">
                <a:cs typeface="Arial" panose="020B0604020202020204" pitchFamily="34" charset="0"/>
              </a:rPr>
              <a:t> Education</a:t>
            </a:r>
          </a:p>
          <a:p>
            <a:r>
              <a:rPr lang="de-DE" sz="1800" dirty="0">
                <a:cs typeface="Arial" panose="020B0604020202020204" pitchFamily="34" charset="0"/>
              </a:rPr>
              <a:t>14 different </a:t>
            </a:r>
            <a:r>
              <a:rPr lang="de-DE" sz="1800" dirty="0" err="1">
                <a:cs typeface="Arial" panose="020B0604020202020204" pitchFamily="34" charset="0"/>
              </a:rPr>
              <a:t>thematic</a:t>
            </a:r>
            <a:r>
              <a:rPr lang="de-DE" sz="1800" dirty="0">
                <a:cs typeface="Arial" panose="020B0604020202020204" pitchFamily="34" charset="0"/>
              </a:rPr>
              <a:t> </a:t>
            </a:r>
            <a:r>
              <a:rPr lang="de-DE" sz="1800" dirty="0" err="1">
                <a:cs typeface="Arial" panose="020B0604020202020204" pitchFamily="34" charset="0"/>
              </a:rPr>
              <a:t>labs</a:t>
            </a:r>
            <a:r>
              <a:rPr lang="de-DE" sz="1800" dirty="0">
                <a:cs typeface="Arial" panose="020B0604020202020204" pitchFamily="34" charset="0"/>
              </a:rPr>
              <a:t> </a:t>
            </a:r>
            <a:r>
              <a:rPr lang="de-DE" sz="1800" dirty="0" err="1">
                <a:cs typeface="Arial" panose="020B0604020202020204" pitchFamily="34" charset="0"/>
              </a:rPr>
              <a:t>for</a:t>
            </a:r>
            <a:r>
              <a:rPr lang="de-DE" sz="1800" dirty="0">
                <a:cs typeface="Arial" panose="020B0604020202020204" pitchFamily="34" charset="0"/>
              </a:rPr>
              <a:t> </a:t>
            </a:r>
            <a:r>
              <a:rPr lang="de-DE" sz="1800" dirty="0" err="1">
                <a:cs typeface="Arial" panose="020B0604020202020204" pitchFamily="34" charset="0"/>
              </a:rPr>
              <a:t>school</a:t>
            </a:r>
            <a:r>
              <a:rPr lang="de-DE" sz="1800" dirty="0">
                <a:cs typeface="Arial" panose="020B0604020202020204" pitchFamily="34" charset="0"/>
              </a:rPr>
              <a:t> </a:t>
            </a:r>
            <a:r>
              <a:rPr lang="de-DE" sz="1800" dirty="0" err="1">
                <a:cs typeface="Arial" panose="020B0604020202020204" pitchFamily="34" charset="0"/>
              </a:rPr>
              <a:t>students</a:t>
            </a:r>
            <a:r>
              <a:rPr lang="de-DE" sz="1800" dirty="0">
                <a:cs typeface="Arial" panose="020B0604020202020204" pitchFamily="34" charset="0"/>
              </a:rPr>
              <a:t>, </a:t>
            </a:r>
            <a:r>
              <a:rPr lang="de-DE" sz="1800" dirty="0" err="1">
                <a:cs typeface="Arial" panose="020B0604020202020204" pitchFamily="34" charset="0"/>
              </a:rPr>
              <a:t>teacher</a:t>
            </a:r>
            <a:r>
              <a:rPr lang="de-DE" sz="1800" dirty="0">
                <a:cs typeface="Arial" panose="020B0604020202020204" pitchFamily="34" charset="0"/>
              </a:rPr>
              <a:t> </a:t>
            </a:r>
            <a:r>
              <a:rPr lang="de-DE" sz="1800" dirty="0" err="1">
                <a:cs typeface="Arial" panose="020B0604020202020204" pitchFamily="34" charset="0"/>
              </a:rPr>
              <a:t>trainings</a:t>
            </a:r>
            <a:r>
              <a:rPr lang="de-DE" sz="1800" dirty="0">
                <a:cs typeface="Arial" panose="020B0604020202020204" pitchFamily="34" charset="0"/>
              </a:rPr>
              <a:t>, </a:t>
            </a:r>
            <a:r>
              <a:rPr lang="de-DE" sz="1800" dirty="0" err="1">
                <a:cs typeface="Arial" panose="020B0604020202020204" pitchFamily="34" charset="0"/>
              </a:rPr>
              <a:t>citizen</a:t>
            </a:r>
            <a:r>
              <a:rPr lang="de-DE" sz="1800" dirty="0">
                <a:cs typeface="Arial" panose="020B0604020202020204" pitchFamily="34" charset="0"/>
              </a:rPr>
              <a:t> </a:t>
            </a:r>
            <a:r>
              <a:rPr lang="de-DE" sz="1800" dirty="0" err="1">
                <a:cs typeface="Arial" panose="020B0604020202020204" pitchFamily="34" charset="0"/>
              </a:rPr>
              <a:t>science</a:t>
            </a:r>
            <a:r>
              <a:rPr lang="de-DE" sz="1800" dirty="0">
                <a:cs typeface="Arial" panose="020B0604020202020204" pitchFamily="34" charset="0"/>
              </a:rPr>
              <a:t> </a:t>
            </a:r>
            <a:r>
              <a:rPr lang="de-DE" sz="1800" dirty="0" err="1">
                <a:cs typeface="Arial" panose="020B0604020202020204" pitchFamily="34" charset="0"/>
              </a:rPr>
              <a:t>projects</a:t>
            </a:r>
            <a:r>
              <a:rPr lang="de-DE" sz="1800" dirty="0">
                <a:cs typeface="Arial" panose="020B0604020202020204" pitchFamily="34" charset="0"/>
              </a:rPr>
              <a:t>, and so on</a:t>
            </a:r>
          </a:p>
        </p:txBody>
      </p:sp>
      <p:pic>
        <p:nvPicPr>
          <p:cNvPr id="5" name="Bild 9" descr="Bild 9">
            <a:extLst>
              <a:ext uri="{FF2B5EF4-FFF2-40B4-BE49-F238E27FC236}">
                <a16:creationId xmlns:a16="http://schemas.microsoft.com/office/drawing/2014/main" id="{D29A1751-1DC5-483D-8B45-48CD430E7A04}"/>
              </a:ext>
            </a:extLst>
          </p:cNvPr>
          <p:cNvPicPr/>
          <p:nvPr/>
        </p:nvPicPr>
        <p:blipFill>
          <a:blip r:embed="rId2"/>
          <a:stretch/>
        </p:blipFill>
        <p:spPr>
          <a:xfrm>
            <a:off x="1211432" y="2882863"/>
            <a:ext cx="4053600" cy="2705400"/>
          </a:xfrm>
          <a:prstGeom prst="rect">
            <a:avLst/>
          </a:prstGeom>
          <a:ln w="12700">
            <a:noFill/>
          </a:ln>
        </p:spPr>
      </p:pic>
      <p:pic>
        <p:nvPicPr>
          <p:cNvPr id="6" name="Grafik 5">
            <a:extLst>
              <a:ext uri="{FF2B5EF4-FFF2-40B4-BE49-F238E27FC236}">
                <a16:creationId xmlns:a16="http://schemas.microsoft.com/office/drawing/2014/main" id="{00944195-8792-4C4E-B521-DF4B0AB4FD05}"/>
              </a:ext>
            </a:extLst>
          </p:cNvPr>
          <p:cNvPicPr/>
          <p:nvPr/>
        </p:nvPicPr>
        <p:blipFill>
          <a:blip r:embed="rId3"/>
          <a:stretch/>
        </p:blipFill>
        <p:spPr>
          <a:xfrm>
            <a:off x="5911592" y="2861983"/>
            <a:ext cx="3542040" cy="2726280"/>
          </a:xfrm>
          <a:prstGeom prst="rect">
            <a:avLst/>
          </a:prstGeom>
          <a:ln w="0">
            <a:noFill/>
          </a:ln>
        </p:spPr>
      </p:pic>
      <p:sp>
        <p:nvSpPr>
          <p:cNvPr id="7" name="Inhaltsplatzhalter 1">
            <a:extLst>
              <a:ext uri="{FF2B5EF4-FFF2-40B4-BE49-F238E27FC236}">
                <a16:creationId xmlns:a16="http://schemas.microsoft.com/office/drawing/2014/main" id="{3AE3461E-2E19-4F5C-A1DB-58B489C7A52F}"/>
              </a:ext>
            </a:extLst>
          </p:cNvPr>
          <p:cNvSpPr txBox="1">
            <a:spLocks/>
          </p:cNvSpPr>
          <p:nvPr/>
        </p:nvSpPr>
        <p:spPr>
          <a:xfrm>
            <a:off x="1153485" y="5612868"/>
            <a:ext cx="2968296" cy="434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dirty="0"/>
              <a:t>© Kieler Forschungswerkstatt</a:t>
            </a:r>
          </a:p>
        </p:txBody>
      </p:sp>
    </p:spTree>
    <p:extLst>
      <p:ext uri="{BB962C8B-B14F-4D97-AF65-F5344CB8AC3E}">
        <p14:creationId xmlns:p14="http://schemas.microsoft.com/office/powerpoint/2010/main" val="374399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P</a:t>
            </a:r>
            <a:r>
              <a:rPr lang="de-DE" sz="3600" b="1" dirty="0"/>
              <a:t>LASTIC POLLUTION PROBLEM</a:t>
            </a:r>
            <a:endParaRPr lang="de-DE" sz="4270" b="1" dirty="0"/>
          </a:p>
        </p:txBody>
      </p:sp>
      <p:sp>
        <p:nvSpPr>
          <p:cNvPr id="8" name="Inhaltsplatzhalter 1">
            <a:extLst>
              <a:ext uri="{FF2B5EF4-FFF2-40B4-BE49-F238E27FC236}">
                <a16:creationId xmlns:a16="http://schemas.microsoft.com/office/drawing/2014/main" id="{83A30A98-DAF8-4FD3-BC8E-AE761ABC4038}"/>
              </a:ext>
            </a:extLst>
          </p:cNvPr>
          <p:cNvSpPr txBox="1">
            <a:spLocks/>
          </p:cNvSpPr>
          <p:nvPr/>
        </p:nvSpPr>
        <p:spPr>
          <a:xfrm>
            <a:off x="5965903" y="5294623"/>
            <a:ext cx="4859764" cy="434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dirty="0" err="1"/>
              <a:t>Borrelle</a:t>
            </a:r>
            <a:r>
              <a:rPr lang="de-DE" sz="1400" dirty="0"/>
              <a:t> et al. 2020 „</a:t>
            </a:r>
            <a:r>
              <a:rPr lang="en-US" sz="1400" dirty="0"/>
              <a:t>Predicted growth in plastic waste exceeds efforts to mitigate plastic pollution.” </a:t>
            </a:r>
            <a:r>
              <a:rPr lang="en-US" sz="1400" i="1" dirty="0"/>
              <a:t>Science</a:t>
            </a:r>
            <a:r>
              <a:rPr lang="en-US" sz="1400" dirty="0"/>
              <a:t> </a:t>
            </a:r>
            <a:r>
              <a:rPr lang="en-US" sz="1400" i="1" dirty="0"/>
              <a:t>369</a:t>
            </a:r>
            <a:r>
              <a:rPr lang="en-US" sz="1400" dirty="0"/>
              <a:t>(6510), 1515-1518, </a:t>
            </a:r>
            <a:r>
              <a:rPr lang="en-US" sz="1400" dirty="0">
                <a:hlinkClick r:id="rId2"/>
              </a:rPr>
              <a:t>https://doi.org/10.1126/science.aba3656</a:t>
            </a:r>
            <a:r>
              <a:rPr lang="en-US" sz="1400" dirty="0"/>
              <a:t> </a:t>
            </a:r>
          </a:p>
          <a:p>
            <a:pPr marL="0" indent="0">
              <a:buNone/>
            </a:pPr>
            <a:endParaRPr lang="de-DE" sz="1400" dirty="0">
              <a:highlight>
                <a:srgbClr val="FFFF00"/>
              </a:highlight>
            </a:endParaRPr>
          </a:p>
        </p:txBody>
      </p:sp>
      <p:pic>
        <p:nvPicPr>
          <p:cNvPr id="7" name="Grafik 6">
            <a:extLst>
              <a:ext uri="{FF2B5EF4-FFF2-40B4-BE49-F238E27FC236}">
                <a16:creationId xmlns:a16="http://schemas.microsoft.com/office/drawing/2014/main" id="{2997F138-8945-4539-B996-FC80E8003C97}"/>
              </a:ext>
            </a:extLst>
          </p:cNvPr>
          <p:cNvPicPr>
            <a:picLocks noChangeAspect="1"/>
          </p:cNvPicPr>
          <p:nvPr/>
        </p:nvPicPr>
        <p:blipFill>
          <a:blip r:embed="rId3"/>
          <a:stretch>
            <a:fillRect/>
          </a:stretch>
        </p:blipFill>
        <p:spPr>
          <a:xfrm>
            <a:off x="711957" y="1229028"/>
            <a:ext cx="4975165" cy="5358449"/>
          </a:xfrm>
          <a:prstGeom prst="rect">
            <a:avLst/>
          </a:prstGeom>
        </p:spPr>
      </p:pic>
      <p:sp>
        <p:nvSpPr>
          <p:cNvPr id="10" name="Rechteck 9">
            <a:extLst>
              <a:ext uri="{FF2B5EF4-FFF2-40B4-BE49-F238E27FC236}">
                <a16:creationId xmlns:a16="http://schemas.microsoft.com/office/drawing/2014/main" id="{63D7B4FA-F492-44FB-9F1F-849461F4DADE}"/>
              </a:ext>
            </a:extLst>
          </p:cNvPr>
          <p:cNvSpPr/>
          <p:nvPr/>
        </p:nvSpPr>
        <p:spPr>
          <a:xfrm>
            <a:off x="5800493" y="1865776"/>
            <a:ext cx="6096000" cy="2031325"/>
          </a:xfrm>
          <a:prstGeom prst="rect">
            <a:avLst/>
          </a:prstGeom>
        </p:spPr>
        <p:txBody>
          <a:bodyPr>
            <a:spAutoFit/>
          </a:bodyPr>
          <a:lstStyle/>
          <a:p>
            <a:r>
              <a:rPr lang="en-US" dirty="0"/>
              <a:t>From </a:t>
            </a:r>
            <a:r>
              <a:rPr lang="en-US" dirty="0" err="1"/>
              <a:t>Borrelle</a:t>
            </a:r>
            <a:r>
              <a:rPr lang="en-US" dirty="0"/>
              <a:t> et al. (2020): “Under the ambitious scenario, we predict between 20 and 53 Mt [million metric tons]/year of plastic emissions to aquatic ecosystems by 2030, remaining at or exceeding 2016 levels despite tremendous reduction efforts by the global community“</a:t>
            </a:r>
            <a:br>
              <a:rPr lang="en-US" dirty="0"/>
            </a:br>
            <a:br>
              <a:rPr lang="en-US" dirty="0"/>
            </a:br>
            <a:endParaRPr lang="de-DE" dirty="0"/>
          </a:p>
        </p:txBody>
      </p:sp>
      <p:sp>
        <p:nvSpPr>
          <p:cNvPr id="11" name="Rechteck 10">
            <a:extLst>
              <a:ext uri="{FF2B5EF4-FFF2-40B4-BE49-F238E27FC236}">
                <a16:creationId xmlns:a16="http://schemas.microsoft.com/office/drawing/2014/main" id="{ABECC823-BC5E-4A96-905F-FCCE8027F8CC}"/>
              </a:ext>
            </a:extLst>
          </p:cNvPr>
          <p:cNvSpPr/>
          <p:nvPr/>
        </p:nvSpPr>
        <p:spPr>
          <a:xfrm>
            <a:off x="814039" y="1229028"/>
            <a:ext cx="312234" cy="276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DE5868F5-8600-482D-A3CF-A2AA63D644C1}"/>
              </a:ext>
            </a:extLst>
          </p:cNvPr>
          <p:cNvSpPr/>
          <p:nvPr/>
        </p:nvSpPr>
        <p:spPr>
          <a:xfrm>
            <a:off x="5488259" y="1176327"/>
            <a:ext cx="312234" cy="276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6510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P</a:t>
            </a:r>
            <a:r>
              <a:rPr lang="de-DE" sz="3600" b="1" dirty="0"/>
              <a:t>LASTIC PIRATES PROGRAM</a:t>
            </a:r>
            <a:endParaRPr lang="de-DE" sz="4270" b="1" dirty="0"/>
          </a:p>
        </p:txBody>
      </p:sp>
      <p:sp>
        <p:nvSpPr>
          <p:cNvPr id="8" name="Inhaltsplatzhalter 1">
            <a:extLst>
              <a:ext uri="{FF2B5EF4-FFF2-40B4-BE49-F238E27FC236}">
                <a16:creationId xmlns:a16="http://schemas.microsoft.com/office/drawing/2014/main" id="{83A30A98-DAF8-4FD3-BC8E-AE761ABC4038}"/>
              </a:ext>
            </a:extLst>
          </p:cNvPr>
          <p:cNvSpPr txBox="1">
            <a:spLocks/>
          </p:cNvSpPr>
          <p:nvPr/>
        </p:nvSpPr>
        <p:spPr>
          <a:xfrm>
            <a:off x="642253" y="5332829"/>
            <a:ext cx="4531914" cy="434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dirty="0"/>
              <a:t>© Gesine Born/Federal Ministry </a:t>
            </a:r>
            <a:r>
              <a:rPr lang="de-DE" sz="1400" dirty="0" err="1"/>
              <a:t>of</a:t>
            </a:r>
            <a:r>
              <a:rPr lang="de-DE" sz="1400" dirty="0"/>
              <a:t> Education and Research </a:t>
            </a:r>
            <a:r>
              <a:rPr lang="de-DE" sz="1400" dirty="0" err="1"/>
              <a:t>of</a:t>
            </a:r>
            <a:r>
              <a:rPr lang="de-DE" sz="1400" dirty="0"/>
              <a:t> Germany</a:t>
            </a:r>
          </a:p>
        </p:txBody>
      </p:sp>
      <p:pic>
        <p:nvPicPr>
          <p:cNvPr id="7" name="Grafik 6">
            <a:extLst>
              <a:ext uri="{FF2B5EF4-FFF2-40B4-BE49-F238E27FC236}">
                <a16:creationId xmlns:a16="http://schemas.microsoft.com/office/drawing/2014/main" id="{5C93E40C-0939-4247-B0E6-06ABAD0A06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706" y="2463640"/>
            <a:ext cx="5486400" cy="3657600"/>
          </a:xfrm>
          <a:prstGeom prst="rect">
            <a:avLst/>
          </a:prstGeom>
          <a:ln>
            <a:solidFill>
              <a:schemeClr val="tx1"/>
            </a:solidFill>
          </a:ln>
        </p:spPr>
      </p:pic>
      <p:pic>
        <p:nvPicPr>
          <p:cNvPr id="12" name="Grafik 11">
            <a:extLst>
              <a:ext uri="{FF2B5EF4-FFF2-40B4-BE49-F238E27FC236}">
                <a16:creationId xmlns:a16="http://schemas.microsoft.com/office/drawing/2014/main" id="{44EF1B86-3089-417D-9BDA-FDC4597D0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361" y="-98595"/>
            <a:ext cx="3736793" cy="2669999"/>
          </a:xfrm>
          <a:prstGeom prst="rect">
            <a:avLst/>
          </a:prstGeom>
        </p:spPr>
      </p:pic>
      <p:pic>
        <p:nvPicPr>
          <p:cNvPr id="14" name="Grafik 13">
            <a:extLst>
              <a:ext uri="{FF2B5EF4-FFF2-40B4-BE49-F238E27FC236}">
                <a16:creationId xmlns:a16="http://schemas.microsoft.com/office/drawing/2014/main" id="{3A96E53B-AAA2-4F94-8197-5C5D84D90C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253" y="1307929"/>
            <a:ext cx="5706188" cy="3804125"/>
          </a:xfrm>
          <a:prstGeom prst="rect">
            <a:avLst/>
          </a:prstGeom>
          <a:ln>
            <a:solidFill>
              <a:schemeClr val="tx1"/>
            </a:solidFill>
          </a:ln>
        </p:spPr>
      </p:pic>
    </p:spTree>
    <p:extLst>
      <p:ext uri="{BB962C8B-B14F-4D97-AF65-F5344CB8AC3E}">
        <p14:creationId xmlns:p14="http://schemas.microsoft.com/office/powerpoint/2010/main" val="161449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P</a:t>
            </a:r>
            <a:r>
              <a:rPr lang="de-DE" sz="3600" b="1" dirty="0"/>
              <a:t>LASTIC PIRATES PROGRAM</a:t>
            </a:r>
            <a:endParaRPr lang="de-DE" sz="4270" b="1" dirty="0"/>
          </a:p>
        </p:txBody>
      </p:sp>
      <p:sp>
        <p:nvSpPr>
          <p:cNvPr id="9" name="Inhaltsplatzhalter 1">
            <a:extLst>
              <a:ext uri="{FF2B5EF4-FFF2-40B4-BE49-F238E27FC236}">
                <a16:creationId xmlns:a16="http://schemas.microsoft.com/office/drawing/2014/main" id="{0F35710B-12A1-4F64-966B-520AC9D03286}"/>
              </a:ext>
            </a:extLst>
          </p:cNvPr>
          <p:cNvSpPr txBox="1">
            <a:spLocks/>
          </p:cNvSpPr>
          <p:nvPr/>
        </p:nvSpPr>
        <p:spPr>
          <a:xfrm>
            <a:off x="688976" y="1430347"/>
            <a:ext cx="11137901" cy="4319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err="1">
                <a:cs typeface="Arial" panose="020B0604020202020204" pitchFamily="34" charset="0"/>
              </a:rPr>
              <a:t>Established</a:t>
            </a:r>
            <a:r>
              <a:rPr lang="de-DE" sz="1800" dirty="0">
                <a:cs typeface="Arial" panose="020B0604020202020204" pitchFamily="34" charset="0"/>
              </a:rPr>
              <a:t> in 2016, so </a:t>
            </a:r>
            <a:r>
              <a:rPr lang="de-DE" sz="1800" dirty="0" err="1">
                <a:cs typeface="Arial" panose="020B0604020202020204" pitchFamily="34" charset="0"/>
              </a:rPr>
              <a:t>far</a:t>
            </a:r>
            <a:r>
              <a:rPr lang="de-DE" sz="1800" dirty="0">
                <a:cs typeface="Arial" panose="020B0604020202020204" pitchFamily="34" charset="0"/>
              </a:rPr>
              <a:t> </a:t>
            </a:r>
            <a:r>
              <a:rPr lang="de-DE" sz="1800" dirty="0" err="1">
                <a:cs typeface="Arial" panose="020B0604020202020204" pitchFamily="34" charset="0"/>
              </a:rPr>
              <a:t>approximately</a:t>
            </a:r>
            <a:r>
              <a:rPr lang="de-DE" sz="1800" dirty="0">
                <a:cs typeface="Arial" panose="020B0604020202020204" pitchFamily="34" charset="0"/>
              </a:rPr>
              <a:t> 25,000 </a:t>
            </a:r>
            <a:r>
              <a:rPr lang="de-DE" sz="1800" dirty="0" err="1">
                <a:cs typeface="Arial" panose="020B0604020202020204" pitchFamily="34" charset="0"/>
              </a:rPr>
              <a:t>schoolkids</a:t>
            </a:r>
            <a:r>
              <a:rPr lang="de-DE" sz="1800" dirty="0">
                <a:cs typeface="Arial" panose="020B0604020202020204" pitchFamily="34" charset="0"/>
              </a:rPr>
              <a:t> </a:t>
            </a:r>
            <a:r>
              <a:rPr lang="de-DE" sz="1800" dirty="0" err="1">
                <a:cs typeface="Arial" panose="020B0604020202020204" pitchFamily="34" charset="0"/>
              </a:rPr>
              <a:t>from</a:t>
            </a:r>
            <a:r>
              <a:rPr lang="de-DE" sz="1800" dirty="0">
                <a:cs typeface="Arial" panose="020B0604020202020204" pitchFamily="34" charset="0"/>
              </a:rPr>
              <a:t> </a:t>
            </a:r>
            <a:r>
              <a:rPr lang="de-DE" sz="1800" dirty="0" err="1">
                <a:cs typeface="Arial" panose="020B0604020202020204" pitchFamily="34" charset="0"/>
              </a:rPr>
              <a:t>over</a:t>
            </a:r>
            <a:r>
              <a:rPr lang="de-DE" sz="1800" dirty="0">
                <a:cs typeface="Arial" panose="020B0604020202020204" pitchFamily="34" charset="0"/>
              </a:rPr>
              <a:t> 1,300 </a:t>
            </a:r>
            <a:r>
              <a:rPr lang="de-DE" sz="1800" dirty="0" err="1">
                <a:cs typeface="Arial" panose="020B0604020202020204" pitchFamily="34" charset="0"/>
              </a:rPr>
              <a:t>schools</a:t>
            </a:r>
            <a:r>
              <a:rPr lang="de-DE" sz="1800" dirty="0">
                <a:cs typeface="Arial" panose="020B0604020202020204" pitchFamily="34" charset="0"/>
              </a:rPr>
              <a:t> </a:t>
            </a:r>
            <a:r>
              <a:rPr lang="de-DE" sz="1800" dirty="0" err="1">
                <a:cs typeface="Arial" panose="020B0604020202020204" pitchFamily="34" charset="0"/>
              </a:rPr>
              <a:t>involved</a:t>
            </a:r>
            <a:endParaRPr lang="de-DE" sz="1800" dirty="0">
              <a:cs typeface="Arial" panose="020B0604020202020204" pitchFamily="34" charset="0"/>
            </a:endParaRPr>
          </a:p>
          <a:p>
            <a:r>
              <a:rPr lang="de-DE" sz="1800" dirty="0">
                <a:cs typeface="Arial" panose="020B0604020202020204" pitchFamily="34" charset="0"/>
              </a:rPr>
              <a:t>Educational material </a:t>
            </a:r>
            <a:r>
              <a:rPr lang="de-DE" sz="1800" dirty="0" err="1">
                <a:cs typeface="Arial" panose="020B0604020202020204" pitchFamily="34" charset="0"/>
              </a:rPr>
              <a:t>about</a:t>
            </a:r>
            <a:r>
              <a:rPr lang="de-DE" sz="1800" dirty="0">
                <a:cs typeface="Arial" panose="020B0604020202020204" pitchFamily="34" charset="0"/>
              </a:rPr>
              <a:t> </a:t>
            </a:r>
            <a:r>
              <a:rPr lang="de-DE" sz="1800" dirty="0" err="1">
                <a:cs typeface="Arial" panose="020B0604020202020204" pitchFamily="34" charset="0"/>
              </a:rPr>
              <a:t>the</a:t>
            </a:r>
            <a:r>
              <a:rPr lang="de-DE" sz="1800" dirty="0">
                <a:cs typeface="Arial" panose="020B0604020202020204" pitchFamily="34" charset="0"/>
              </a:rPr>
              <a:t> </a:t>
            </a:r>
            <a:r>
              <a:rPr lang="de-DE" sz="1800" dirty="0" err="1">
                <a:cs typeface="Arial" panose="020B0604020202020204" pitchFamily="34" charset="0"/>
              </a:rPr>
              <a:t>ocean</a:t>
            </a:r>
            <a:r>
              <a:rPr lang="de-DE" sz="1800" dirty="0">
                <a:cs typeface="Arial" panose="020B0604020202020204" pitchFamily="34" charset="0"/>
              </a:rPr>
              <a:t>, </a:t>
            </a:r>
            <a:r>
              <a:rPr lang="de-DE" sz="1800" dirty="0" err="1">
                <a:cs typeface="Arial" panose="020B0604020202020204" pitchFamily="34" charset="0"/>
              </a:rPr>
              <a:t>anthropogenic</a:t>
            </a:r>
            <a:r>
              <a:rPr lang="de-DE" sz="1800" dirty="0">
                <a:cs typeface="Arial" panose="020B0604020202020204" pitchFamily="34" charset="0"/>
              </a:rPr>
              <a:t> </a:t>
            </a:r>
            <a:r>
              <a:rPr lang="de-DE" sz="1800" dirty="0" err="1">
                <a:cs typeface="Arial" panose="020B0604020202020204" pitchFamily="34" charset="0"/>
              </a:rPr>
              <a:t>use</a:t>
            </a:r>
            <a:r>
              <a:rPr lang="de-DE" sz="1800" dirty="0">
                <a:cs typeface="Arial" panose="020B0604020202020204" pitchFamily="34" charset="0"/>
              </a:rPr>
              <a:t> </a:t>
            </a:r>
            <a:r>
              <a:rPr lang="de-DE" sz="1800" dirty="0" err="1">
                <a:cs typeface="Arial" panose="020B0604020202020204" pitchFamily="34" charset="0"/>
              </a:rPr>
              <a:t>of</a:t>
            </a:r>
            <a:r>
              <a:rPr lang="de-DE" sz="1800" dirty="0">
                <a:cs typeface="Arial" panose="020B0604020202020204" pitchFamily="34" charset="0"/>
              </a:rPr>
              <a:t> </a:t>
            </a:r>
            <a:r>
              <a:rPr lang="de-DE" sz="1800" dirty="0" err="1">
                <a:cs typeface="Arial" panose="020B0604020202020204" pitchFamily="34" charset="0"/>
              </a:rPr>
              <a:t>the</a:t>
            </a:r>
            <a:r>
              <a:rPr lang="de-DE" sz="1800" dirty="0">
                <a:cs typeface="Arial" panose="020B0604020202020204" pitchFamily="34" charset="0"/>
              </a:rPr>
              <a:t> </a:t>
            </a:r>
            <a:r>
              <a:rPr lang="de-DE" sz="1800" dirty="0" err="1">
                <a:cs typeface="Arial" panose="020B0604020202020204" pitchFamily="34" charset="0"/>
              </a:rPr>
              <a:t>ocean</a:t>
            </a:r>
            <a:r>
              <a:rPr lang="de-DE" sz="1800" dirty="0">
                <a:cs typeface="Arial" panose="020B0604020202020204" pitchFamily="34" charset="0"/>
              </a:rPr>
              <a:t>, </a:t>
            </a:r>
            <a:r>
              <a:rPr lang="de-DE" sz="1800" dirty="0" err="1">
                <a:cs typeface="Arial" panose="020B0604020202020204" pitchFamily="34" charset="0"/>
              </a:rPr>
              <a:t>plastic</a:t>
            </a:r>
            <a:r>
              <a:rPr lang="de-DE" sz="1800" dirty="0">
                <a:cs typeface="Arial" panose="020B0604020202020204" pitchFamily="34" charset="0"/>
              </a:rPr>
              <a:t> </a:t>
            </a:r>
            <a:r>
              <a:rPr lang="de-DE" sz="1800" dirty="0" err="1">
                <a:cs typeface="Arial" panose="020B0604020202020204" pitchFamily="34" charset="0"/>
              </a:rPr>
              <a:t>pollution</a:t>
            </a:r>
            <a:r>
              <a:rPr lang="de-DE" sz="1800" dirty="0">
                <a:cs typeface="Arial" panose="020B0604020202020204" pitchFamily="34" charset="0"/>
              </a:rPr>
              <a:t> on </a:t>
            </a:r>
            <a:r>
              <a:rPr lang="de-DE" sz="1800" dirty="0" err="1">
                <a:cs typeface="Arial" panose="020B0604020202020204" pitchFamily="34" charset="0"/>
              </a:rPr>
              <a:t>how</a:t>
            </a:r>
            <a:r>
              <a:rPr lang="de-DE" sz="1800" dirty="0">
                <a:cs typeface="Arial" panose="020B0604020202020204" pitchFamily="34" charset="0"/>
              </a:rPr>
              <a:t> </a:t>
            </a:r>
            <a:r>
              <a:rPr lang="de-DE" sz="1800" dirty="0" err="1">
                <a:cs typeface="Arial" panose="020B0604020202020204" pitchFamily="34" charset="0"/>
              </a:rPr>
              <a:t>to</a:t>
            </a:r>
            <a:r>
              <a:rPr lang="de-DE" sz="1800" dirty="0">
                <a:cs typeface="Arial" panose="020B0604020202020204" pitchFamily="34" charset="0"/>
              </a:rPr>
              <a:t> </a:t>
            </a:r>
            <a:r>
              <a:rPr lang="de-DE" sz="1800" dirty="0" err="1">
                <a:cs typeface="Arial" panose="020B0604020202020204" pitchFamily="34" charset="0"/>
              </a:rPr>
              <a:t>get</a:t>
            </a:r>
            <a:r>
              <a:rPr lang="de-DE" sz="1800" dirty="0">
                <a:cs typeface="Arial" panose="020B0604020202020204" pitchFamily="34" charset="0"/>
              </a:rPr>
              <a:t> </a:t>
            </a:r>
            <a:r>
              <a:rPr lang="de-DE" sz="1800" dirty="0" err="1">
                <a:cs typeface="Arial" panose="020B0604020202020204" pitchFamily="34" charset="0"/>
              </a:rPr>
              <a:t>active</a:t>
            </a:r>
            <a:r>
              <a:rPr lang="de-DE" sz="1800" dirty="0">
                <a:cs typeface="Arial" panose="020B0604020202020204" pitchFamily="34" charset="0"/>
              </a:rPr>
              <a:t> on </a:t>
            </a:r>
            <a:r>
              <a:rPr lang="de-DE" sz="1800" dirty="0" err="1">
                <a:cs typeface="Arial" panose="020B0604020202020204" pitchFamily="34" charset="0"/>
              </a:rPr>
              <a:t>the</a:t>
            </a:r>
            <a:r>
              <a:rPr lang="de-DE" sz="1800" dirty="0">
                <a:cs typeface="Arial" panose="020B0604020202020204" pitchFamily="34" charset="0"/>
              </a:rPr>
              <a:t> environmental </a:t>
            </a:r>
            <a:r>
              <a:rPr lang="de-DE" sz="1800" dirty="0" err="1">
                <a:cs typeface="Arial" panose="020B0604020202020204" pitchFamily="34" charset="0"/>
              </a:rPr>
              <a:t>issue</a:t>
            </a:r>
            <a:r>
              <a:rPr lang="de-DE" sz="1800" dirty="0">
                <a:cs typeface="Arial" panose="020B0604020202020204" pitchFamily="34" charset="0"/>
              </a:rPr>
              <a:t>, </a:t>
            </a:r>
            <a:r>
              <a:rPr lang="de-DE" sz="1800" spc="-1" dirty="0">
                <a:solidFill>
                  <a:srgbClr val="000000"/>
                </a:solidFill>
                <a:ea typeface="DejaVu Sans"/>
                <a:hlinkClick r:id="rId2"/>
              </a:rPr>
              <a:t>https://www.plastic-pirates.eu/en/material/download</a:t>
            </a:r>
            <a:r>
              <a:rPr lang="de-DE" sz="1800" spc="-1" dirty="0">
                <a:solidFill>
                  <a:srgbClr val="000000"/>
                </a:solidFill>
                <a:ea typeface="DejaVu Sans"/>
              </a:rPr>
              <a:t> </a:t>
            </a:r>
            <a:endParaRPr lang="de-DE" sz="1800" dirty="0">
              <a:cs typeface="Arial" panose="020B0604020202020204" pitchFamily="34" charset="0"/>
            </a:endParaRPr>
          </a:p>
          <a:p>
            <a:endParaRPr lang="de-DE" sz="1800" dirty="0">
              <a:cs typeface="Arial" panose="020B0604020202020204" pitchFamily="34" charset="0"/>
            </a:endParaRPr>
          </a:p>
          <a:p>
            <a:endParaRPr lang="de-DE" sz="1800" dirty="0">
              <a:cs typeface="Arial" panose="020B0604020202020204" pitchFamily="34" charset="0"/>
            </a:endParaRPr>
          </a:p>
          <a:p>
            <a:endParaRPr lang="de-DE" sz="1800" dirty="0">
              <a:cs typeface="Arial" panose="020B0604020202020204" pitchFamily="34" charset="0"/>
            </a:endParaRPr>
          </a:p>
        </p:txBody>
      </p:sp>
      <p:pic>
        <p:nvPicPr>
          <p:cNvPr id="10" name="Grafik 9">
            <a:extLst>
              <a:ext uri="{FF2B5EF4-FFF2-40B4-BE49-F238E27FC236}">
                <a16:creationId xmlns:a16="http://schemas.microsoft.com/office/drawing/2014/main" id="{B2848B5A-2D12-48E9-B138-F23F32D87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8096" y="2479762"/>
            <a:ext cx="2948070" cy="4190840"/>
          </a:xfrm>
          <a:prstGeom prst="rect">
            <a:avLst/>
          </a:prstGeom>
        </p:spPr>
      </p:pic>
      <p:pic>
        <p:nvPicPr>
          <p:cNvPr id="11" name="Grafik 10">
            <a:extLst>
              <a:ext uri="{FF2B5EF4-FFF2-40B4-BE49-F238E27FC236}">
                <a16:creationId xmlns:a16="http://schemas.microsoft.com/office/drawing/2014/main" id="{71DEC382-5A3E-48A4-A439-3DC00F873F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104" y="2798859"/>
            <a:ext cx="4946896" cy="3512296"/>
          </a:xfrm>
          <a:prstGeom prst="rect">
            <a:avLst/>
          </a:prstGeom>
        </p:spPr>
      </p:pic>
    </p:spTree>
    <p:extLst>
      <p:ext uri="{BB962C8B-B14F-4D97-AF65-F5344CB8AC3E}">
        <p14:creationId xmlns:p14="http://schemas.microsoft.com/office/powerpoint/2010/main" val="23071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P</a:t>
            </a:r>
            <a:r>
              <a:rPr lang="de-DE" sz="3600" b="1" dirty="0"/>
              <a:t>LASTIC PIRATES PROGRAM</a:t>
            </a:r>
            <a:endParaRPr lang="de-DE" sz="4270" b="1" dirty="0"/>
          </a:p>
        </p:txBody>
      </p:sp>
      <p:pic>
        <p:nvPicPr>
          <p:cNvPr id="16" name="Grafik 5">
            <a:extLst>
              <a:ext uri="{FF2B5EF4-FFF2-40B4-BE49-F238E27FC236}">
                <a16:creationId xmlns:a16="http://schemas.microsoft.com/office/drawing/2014/main" id="{086B46B2-3ABF-4193-8461-DA014D7EFE20}"/>
              </a:ext>
            </a:extLst>
          </p:cNvPr>
          <p:cNvPicPr/>
          <p:nvPr/>
        </p:nvPicPr>
        <p:blipFill>
          <a:blip r:embed="rId2"/>
          <a:stretch/>
        </p:blipFill>
        <p:spPr>
          <a:xfrm>
            <a:off x="655560" y="1667549"/>
            <a:ext cx="5692660" cy="3272442"/>
          </a:xfrm>
          <a:prstGeom prst="rect">
            <a:avLst/>
          </a:prstGeom>
          <a:ln w="19050">
            <a:solidFill>
              <a:srgbClr val="000000"/>
            </a:solidFill>
            <a:round/>
          </a:ln>
        </p:spPr>
      </p:pic>
      <p:sp>
        <p:nvSpPr>
          <p:cNvPr id="17" name="Textfeld 9">
            <a:extLst>
              <a:ext uri="{FF2B5EF4-FFF2-40B4-BE49-F238E27FC236}">
                <a16:creationId xmlns:a16="http://schemas.microsoft.com/office/drawing/2014/main" id="{BA756027-6C80-4AC9-A8A9-86BC1AF72BB5}"/>
              </a:ext>
            </a:extLst>
          </p:cNvPr>
          <p:cNvSpPr/>
          <p:nvPr/>
        </p:nvSpPr>
        <p:spPr>
          <a:xfrm>
            <a:off x="527051" y="5000869"/>
            <a:ext cx="13379292"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GB" sz="1400" b="0" strike="noStrike" spc="-1" dirty="0" err="1">
                <a:solidFill>
                  <a:srgbClr val="000000"/>
                </a:solidFill>
                <a:latin typeface="Calibri "/>
                <a:ea typeface="DejaVu Sans"/>
              </a:rPr>
              <a:t>Mädchenrealschule</a:t>
            </a:r>
            <a:r>
              <a:rPr lang="en-GB" sz="1400" b="0" strike="noStrike" spc="-1" dirty="0">
                <a:solidFill>
                  <a:srgbClr val="000000"/>
                </a:solidFill>
                <a:latin typeface="Calibri "/>
                <a:ea typeface="DejaVu Sans"/>
              </a:rPr>
              <a:t> Heilig </a:t>
            </a:r>
            <a:r>
              <a:rPr lang="en-GB" sz="1400" b="0" strike="noStrike" spc="-1" dirty="0" err="1">
                <a:solidFill>
                  <a:srgbClr val="000000"/>
                </a:solidFill>
                <a:latin typeface="Calibri "/>
                <a:ea typeface="DejaVu Sans"/>
              </a:rPr>
              <a:t>Blut</a:t>
            </a:r>
            <a:r>
              <a:rPr lang="en-GB" sz="1400" b="0" strike="noStrike" spc="-1" dirty="0">
                <a:solidFill>
                  <a:srgbClr val="000000"/>
                </a:solidFill>
                <a:latin typeface="Calibri "/>
                <a:ea typeface="DejaVu Sans"/>
              </a:rPr>
              <a:t> </a:t>
            </a:r>
            <a:r>
              <a:rPr lang="en-GB" sz="1400" b="0" strike="noStrike" spc="-1" dirty="0" err="1">
                <a:solidFill>
                  <a:srgbClr val="000000"/>
                </a:solidFill>
                <a:latin typeface="Calibri "/>
                <a:ea typeface="DejaVu Sans"/>
              </a:rPr>
              <a:t>Erding</a:t>
            </a:r>
            <a:endParaRPr lang="en-GB" sz="1400" b="0" strike="noStrike" spc="-1" dirty="0">
              <a:latin typeface="Calibri "/>
            </a:endParaRPr>
          </a:p>
        </p:txBody>
      </p:sp>
      <p:pic>
        <p:nvPicPr>
          <p:cNvPr id="18" name="Grafik 11">
            <a:extLst>
              <a:ext uri="{FF2B5EF4-FFF2-40B4-BE49-F238E27FC236}">
                <a16:creationId xmlns:a16="http://schemas.microsoft.com/office/drawing/2014/main" id="{4870500D-EC34-4C9A-81A9-370F65FDC9A1}"/>
              </a:ext>
            </a:extLst>
          </p:cNvPr>
          <p:cNvPicPr/>
          <p:nvPr/>
        </p:nvPicPr>
        <p:blipFill>
          <a:blip r:embed="rId3"/>
          <a:stretch/>
        </p:blipFill>
        <p:spPr>
          <a:xfrm>
            <a:off x="6679580" y="1683752"/>
            <a:ext cx="4920050" cy="3272442"/>
          </a:xfrm>
          <a:prstGeom prst="rect">
            <a:avLst/>
          </a:prstGeom>
          <a:ln w="19050">
            <a:solidFill>
              <a:srgbClr val="000000"/>
            </a:solidFill>
            <a:round/>
          </a:ln>
        </p:spPr>
      </p:pic>
      <p:sp>
        <p:nvSpPr>
          <p:cNvPr id="19" name="Textfeld 12">
            <a:extLst>
              <a:ext uri="{FF2B5EF4-FFF2-40B4-BE49-F238E27FC236}">
                <a16:creationId xmlns:a16="http://schemas.microsoft.com/office/drawing/2014/main" id="{443BC9CA-214C-486C-89EB-B414C20CB860}"/>
              </a:ext>
            </a:extLst>
          </p:cNvPr>
          <p:cNvSpPr/>
          <p:nvPr/>
        </p:nvSpPr>
        <p:spPr>
          <a:xfrm>
            <a:off x="6590370" y="4977589"/>
            <a:ext cx="4883285"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lnSpc>
                <a:spcPct val="100000"/>
              </a:lnSpc>
            </a:pPr>
            <a:r>
              <a:rPr lang="en-GB" sz="1400" b="0" strike="noStrike" spc="-1" dirty="0" err="1">
                <a:solidFill>
                  <a:srgbClr val="000000"/>
                </a:solidFill>
                <a:ea typeface="Verdana"/>
              </a:rPr>
              <a:t>Fabritianium</a:t>
            </a:r>
            <a:r>
              <a:rPr lang="en-GB" sz="1400" b="0" strike="noStrike" spc="-1" dirty="0">
                <a:solidFill>
                  <a:srgbClr val="000000"/>
                </a:solidFill>
                <a:ea typeface="Verdana"/>
              </a:rPr>
              <a:t> school (located at the Rhine)</a:t>
            </a:r>
            <a:endParaRPr lang="en-GB" sz="1400" b="0" strike="noStrike" spc="-1" dirty="0"/>
          </a:p>
        </p:txBody>
      </p:sp>
    </p:spTree>
    <p:extLst>
      <p:ext uri="{BB962C8B-B14F-4D97-AF65-F5344CB8AC3E}">
        <p14:creationId xmlns:p14="http://schemas.microsoft.com/office/powerpoint/2010/main" val="309176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F</a:t>
            </a:r>
            <a:r>
              <a:rPr lang="de-DE" sz="3600" b="1" dirty="0"/>
              <a:t>EEDBACK FROM REVIEWERS</a:t>
            </a:r>
            <a:endParaRPr lang="de-DE" sz="4270" b="1" dirty="0"/>
          </a:p>
        </p:txBody>
      </p:sp>
      <p:sp>
        <p:nvSpPr>
          <p:cNvPr id="9" name="Inhaltsplatzhalter 1">
            <a:extLst>
              <a:ext uri="{FF2B5EF4-FFF2-40B4-BE49-F238E27FC236}">
                <a16:creationId xmlns:a16="http://schemas.microsoft.com/office/drawing/2014/main" id="{0F35710B-12A1-4F64-966B-520AC9D03286}"/>
              </a:ext>
            </a:extLst>
          </p:cNvPr>
          <p:cNvSpPr txBox="1">
            <a:spLocks/>
          </p:cNvSpPr>
          <p:nvPr/>
        </p:nvSpPr>
        <p:spPr>
          <a:xfrm>
            <a:off x="688976" y="1430347"/>
            <a:ext cx="11137901" cy="4319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“I appreciated authors' great effort to collect on a large scale basis data on plastic litter in riverine ecosystems. I also appreciate very much the scientific approach applied by the authors also into a not scientific context such as Citizen Science is. [...] In spite of the fact that I really appreciated the work performed and the paper produced by authors, scientific papers should be, in my opinion, clearly different by didactic and/or </a:t>
            </a:r>
            <a:r>
              <a:rPr lang="en-GB" sz="2400" dirty="0" err="1"/>
              <a:t>divulgative</a:t>
            </a:r>
            <a:r>
              <a:rPr lang="en-GB" sz="2400" dirty="0"/>
              <a:t> ones. I'm also persuaded that, not all citizen science experiences have the same scientific rigor and less rigorous activities should not have (in my opinion) the chance to present collected data for the publication on a scientific journal of high impact on the scientific communities.” </a:t>
            </a:r>
          </a:p>
          <a:p>
            <a:pPr marL="0" indent="0">
              <a:buNone/>
            </a:pPr>
            <a:endParaRPr lang="en-GB" sz="1800" dirty="0"/>
          </a:p>
          <a:p>
            <a:pPr marL="0" indent="0">
              <a:buNone/>
            </a:pPr>
            <a:r>
              <a:rPr lang="en-GB" sz="1800" dirty="0"/>
              <a:t>(Excerpt from Reviewer 2 of the manuscript Kiessling et al. 2019: “Plastic Pirates sample litter at rivers in Germany–Riverside litter and litter sources estimated by schoolchildren” Environmental Pollution 245, 545-557, </a:t>
            </a:r>
            <a:r>
              <a:rPr lang="en-GB" sz="1800" dirty="0">
                <a:hlinkClick r:id="rId2"/>
              </a:rPr>
              <a:t>https://doi.org/10.1016/j.envpol.2018.11.025</a:t>
            </a:r>
            <a:r>
              <a:rPr lang="en-GB" sz="1800" dirty="0"/>
              <a:t>)</a:t>
            </a:r>
          </a:p>
          <a:p>
            <a:pPr marL="0" indent="0">
              <a:buNone/>
            </a:pPr>
            <a:endParaRPr lang="en-GB" sz="1800" dirty="0">
              <a:cs typeface="Arial" panose="020B0604020202020204" pitchFamily="34" charset="0"/>
            </a:endParaRPr>
          </a:p>
          <a:p>
            <a:r>
              <a:rPr lang="en-GB" sz="1800" dirty="0">
                <a:cs typeface="Arial" panose="020B0604020202020204" pitchFamily="34" charset="0"/>
              </a:rPr>
              <a:t>9 out of 57 remarks from reviewers of the study by Kiessling et al. (2019) referred to the citizen science approach</a:t>
            </a:r>
          </a:p>
          <a:p>
            <a:pPr marL="0" indent="0">
              <a:buNone/>
            </a:pPr>
            <a:endParaRPr lang="de-DE" sz="1800" dirty="0">
              <a:cs typeface="Arial" panose="020B0604020202020204" pitchFamily="34" charset="0"/>
            </a:endParaRPr>
          </a:p>
          <a:p>
            <a:endParaRPr lang="de-DE" sz="1800" dirty="0">
              <a:cs typeface="Arial" panose="020B0604020202020204" pitchFamily="34" charset="0"/>
            </a:endParaRPr>
          </a:p>
        </p:txBody>
      </p:sp>
    </p:spTree>
    <p:extLst>
      <p:ext uri="{BB962C8B-B14F-4D97-AF65-F5344CB8AC3E}">
        <p14:creationId xmlns:p14="http://schemas.microsoft.com/office/powerpoint/2010/main" val="2133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40D35D-0DB1-BB48-98BE-37E0AFAA09C3}"/>
              </a:ext>
            </a:extLst>
          </p:cNvPr>
          <p:cNvSpPr txBox="1">
            <a:spLocks/>
          </p:cNvSpPr>
          <p:nvPr/>
        </p:nvSpPr>
        <p:spPr>
          <a:xfrm>
            <a:off x="527051" y="509239"/>
            <a:ext cx="11137901" cy="2191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70" b="1" dirty="0"/>
              <a:t>S</a:t>
            </a:r>
            <a:r>
              <a:rPr lang="de-DE" sz="3600" b="1" dirty="0"/>
              <a:t>OLUTIONS: THE META PERSPECTIVE</a:t>
            </a:r>
            <a:endParaRPr lang="de-DE" sz="4270" b="1" dirty="0"/>
          </a:p>
        </p:txBody>
      </p:sp>
      <p:sp>
        <p:nvSpPr>
          <p:cNvPr id="9" name="Inhaltsplatzhalter 1">
            <a:extLst>
              <a:ext uri="{FF2B5EF4-FFF2-40B4-BE49-F238E27FC236}">
                <a16:creationId xmlns:a16="http://schemas.microsoft.com/office/drawing/2014/main" id="{0F35710B-12A1-4F64-966B-520AC9D03286}"/>
              </a:ext>
            </a:extLst>
          </p:cNvPr>
          <p:cNvSpPr txBox="1">
            <a:spLocks/>
          </p:cNvSpPr>
          <p:nvPr/>
        </p:nvSpPr>
        <p:spPr>
          <a:xfrm>
            <a:off x="688976" y="1430347"/>
            <a:ext cx="11137901" cy="4319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Systematizing our data quality review approach</a:t>
            </a: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en-GB" sz="1800" dirty="0">
              <a:cs typeface="Arial" panose="020B0604020202020204" pitchFamily="34" charset="0"/>
            </a:endParaRPr>
          </a:p>
          <a:p>
            <a:pPr marL="0" indent="0">
              <a:buNone/>
            </a:pPr>
            <a:endParaRPr lang="de-DE" sz="1800" dirty="0">
              <a:cs typeface="Arial" panose="020B0604020202020204" pitchFamily="34" charset="0"/>
            </a:endParaRPr>
          </a:p>
          <a:p>
            <a:endParaRPr lang="de-DE" sz="1800" dirty="0">
              <a:cs typeface="Arial" panose="020B0604020202020204" pitchFamily="34" charset="0"/>
            </a:endParaRPr>
          </a:p>
        </p:txBody>
      </p:sp>
      <p:pic>
        <p:nvPicPr>
          <p:cNvPr id="2" name="Grafik 1">
            <a:extLst>
              <a:ext uri="{FF2B5EF4-FFF2-40B4-BE49-F238E27FC236}">
                <a16:creationId xmlns:a16="http://schemas.microsoft.com/office/drawing/2014/main" id="{D566F1CE-EB0E-4139-A629-6E4A266148B3}"/>
              </a:ext>
            </a:extLst>
          </p:cNvPr>
          <p:cNvPicPr>
            <a:picLocks noChangeAspect="1"/>
          </p:cNvPicPr>
          <p:nvPr/>
        </p:nvPicPr>
        <p:blipFill>
          <a:blip r:embed="rId2"/>
          <a:stretch>
            <a:fillRect/>
          </a:stretch>
        </p:blipFill>
        <p:spPr>
          <a:xfrm>
            <a:off x="1929033" y="1891061"/>
            <a:ext cx="7972425" cy="4457700"/>
          </a:xfrm>
          <a:prstGeom prst="rect">
            <a:avLst/>
          </a:prstGeom>
        </p:spPr>
      </p:pic>
      <p:sp>
        <p:nvSpPr>
          <p:cNvPr id="5" name="Inhaltsplatzhalter 1">
            <a:extLst>
              <a:ext uri="{FF2B5EF4-FFF2-40B4-BE49-F238E27FC236}">
                <a16:creationId xmlns:a16="http://schemas.microsoft.com/office/drawing/2014/main" id="{0BF27286-DEA5-4CA9-84D1-79F6AA5F303D}"/>
              </a:ext>
            </a:extLst>
          </p:cNvPr>
          <p:cNvSpPr txBox="1">
            <a:spLocks/>
          </p:cNvSpPr>
          <p:nvPr/>
        </p:nvSpPr>
        <p:spPr>
          <a:xfrm>
            <a:off x="247446" y="6348761"/>
            <a:ext cx="9654012" cy="434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Kiessling et al. 2019: “Plastic Pirates sample litter at rivers in Germany–Riverside litter and litter sources estimated by schoolchildren” Environmental Pollution 245, 545-557, </a:t>
            </a:r>
            <a:r>
              <a:rPr lang="en-GB" sz="1400" dirty="0">
                <a:hlinkClick r:id="rId3"/>
              </a:rPr>
              <a:t>https://doi.org/10.1016/j.envpol.2018.11.025</a:t>
            </a:r>
            <a:endParaRPr lang="de-DE" sz="1400" dirty="0"/>
          </a:p>
        </p:txBody>
      </p:sp>
    </p:spTree>
    <p:extLst>
      <p:ext uri="{BB962C8B-B14F-4D97-AF65-F5344CB8AC3E}">
        <p14:creationId xmlns:p14="http://schemas.microsoft.com/office/powerpoint/2010/main" val="1696622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926</Words>
  <Application>Microsoft Office PowerPoint</Application>
  <PresentationFormat>Breitbild</PresentationFormat>
  <Paragraphs>107</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Calibri </vt:lpstr>
      <vt:lpstr>Calibri Light</vt:lpstr>
      <vt:lpstr>DejaVu Sans</vt:lpstr>
      <vt:lpstr>Verdana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Kiessling, Tim</dc:creator>
  <cp:lastModifiedBy>Tim Kiessling</cp:lastModifiedBy>
  <cp:revision>108</cp:revision>
  <dcterms:created xsi:type="dcterms:W3CDTF">2021-03-15T15:50:45Z</dcterms:created>
  <dcterms:modified xsi:type="dcterms:W3CDTF">2024-09-24T17:32:12Z</dcterms:modified>
</cp:coreProperties>
</file>