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70" r:id="rId4"/>
    <p:sldId id="280" r:id="rId5"/>
    <p:sldId id="278" r:id="rId6"/>
    <p:sldId id="282" r:id="rId7"/>
    <p:sldId id="283" r:id="rId8"/>
    <p:sldId id="284" r:id="rId9"/>
    <p:sldId id="285" r:id="rId10"/>
    <p:sldId id="286" r:id="rId11"/>
    <p:sldId id="287" r:id="rId12"/>
    <p:sldId id="288" r:id="rId13"/>
    <p:sldId id="279" r:id="rId14"/>
    <p:sldId id="281" r:id="rId15"/>
    <p:sldId id="273"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Existence Light" panose="020B0200000200020004" charset="0"/>
      <p:regular r:id="rId22"/>
    </p:embeddedFont>
    <p:embeddedFont>
      <p:font typeface="Open Sans" panose="020B0606030504020204" pitchFamily="34" charset="0"/>
      <p:regular r:id="rId23"/>
      <p:bold r:id="rId24"/>
      <p:italic r:id="rId25"/>
      <p:boldItalic r:id="rId2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A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44"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87E5D-2D0A-480A-9C32-041119FBDE04}" type="datetimeFigureOut">
              <a:rPr lang="fr-FR" smtClean="0"/>
              <a:t>20/06/2022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C17EF-21B5-42D4-A5F6-732322F40742}" type="slidenum">
              <a:rPr lang="fr-FR" smtClean="0"/>
              <a:t>‹N°›</a:t>
            </a:fld>
            <a:endParaRPr lang="fr-FR"/>
          </a:p>
        </p:txBody>
      </p:sp>
    </p:spTree>
    <p:extLst>
      <p:ext uri="{BB962C8B-B14F-4D97-AF65-F5344CB8AC3E}">
        <p14:creationId xmlns:p14="http://schemas.microsoft.com/office/powerpoint/2010/main" val="245715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a:srcRect r="60973"/>
          <a:stretch/>
        </p:blipFill>
        <p:spPr>
          <a:xfrm>
            <a:off x="0" y="-594"/>
            <a:ext cx="4013838" cy="6858594"/>
          </a:xfrm>
          <a:prstGeom prst="rect">
            <a:avLst/>
          </a:prstGeom>
        </p:spPr>
      </p:pic>
      <p:pic>
        <p:nvPicPr>
          <p:cNvPr id="7" name="Image 6"/>
          <p:cNvPicPr>
            <a:picLocks noChangeAspect="1"/>
          </p:cNvPicPr>
          <p:nvPr userDrawn="1"/>
        </p:nvPicPr>
        <p:blipFill rotWithShape="1">
          <a:blip r:embed="rId3">
            <a:extLst>
              <a:ext uri="{28A0092B-C50C-407E-A947-70E740481C1C}">
                <a14:useLocalDpi xmlns:a14="http://schemas.microsoft.com/office/drawing/2010/main" val="0"/>
              </a:ext>
            </a:extLst>
          </a:blip>
          <a:srcRect t="-271" b="5897"/>
          <a:stretch/>
        </p:blipFill>
        <p:spPr>
          <a:xfrm>
            <a:off x="1908478" y="0"/>
            <a:ext cx="10283522" cy="6858000"/>
          </a:xfrm>
          <a:prstGeom prst="rect">
            <a:avLst/>
          </a:prstGeom>
        </p:spPr>
      </p:pic>
      <p:sp>
        <p:nvSpPr>
          <p:cNvPr id="2" name="Titre 1"/>
          <p:cNvSpPr>
            <a:spLocks noGrp="1"/>
          </p:cNvSpPr>
          <p:nvPr>
            <p:ph type="ctrTitle" hasCustomPrompt="1"/>
          </p:nvPr>
        </p:nvSpPr>
        <p:spPr>
          <a:xfrm>
            <a:off x="838200" y="1122363"/>
            <a:ext cx="6785919" cy="2387600"/>
          </a:xfrm>
        </p:spPr>
        <p:txBody>
          <a:bodyPr anchor="b">
            <a:normAutofit/>
          </a:bodyPr>
          <a:lstStyle>
            <a:lvl1pPr algn="ctr">
              <a:defRPr sz="6600">
                <a:latin typeface="Existence Light" panose="020B0200000200020004" pitchFamily="34" charset="0"/>
              </a:defRPr>
            </a:lvl1pPr>
          </a:lstStyle>
          <a:p>
            <a:r>
              <a:rPr lang="fr-FR" dirty="0"/>
              <a:t>Titre</a:t>
            </a:r>
          </a:p>
        </p:txBody>
      </p:sp>
      <p:sp>
        <p:nvSpPr>
          <p:cNvPr id="3" name="Sous-titre 2"/>
          <p:cNvSpPr>
            <a:spLocks noGrp="1"/>
          </p:cNvSpPr>
          <p:nvPr>
            <p:ph type="subTitle" idx="1" hasCustomPrompt="1"/>
          </p:nvPr>
        </p:nvSpPr>
        <p:spPr>
          <a:xfrm>
            <a:off x="838200" y="3528219"/>
            <a:ext cx="6785919" cy="1655762"/>
          </a:xfrm>
        </p:spPr>
        <p:txBody>
          <a:bodyPr>
            <a:noAutofit/>
          </a:bodyPr>
          <a:lstStyle>
            <a:lvl1pPr marL="0" indent="0" algn="ctr">
              <a:buNone/>
              <a:defRPr sz="6500">
                <a:solidFill>
                  <a:srgbClr val="F9AA4E"/>
                </a:solidFill>
                <a:latin typeface="Existence Light" panose="020B02000002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p>
        </p:txBody>
      </p:sp>
      <p:sp>
        <p:nvSpPr>
          <p:cNvPr id="4" name="Espace réservé de la date 3"/>
          <p:cNvSpPr>
            <a:spLocks noGrp="1"/>
          </p:cNvSpPr>
          <p:nvPr>
            <p:ph type="dt" sz="half" idx="10"/>
          </p:nvPr>
        </p:nvSpPr>
        <p:spPr/>
        <p:txBody>
          <a:bodyPr/>
          <a:lstStyle/>
          <a:p>
            <a:fld id="{21F8E77C-C238-4388-BE9E-6AFB7AA56553}" type="datetimeFigureOut">
              <a:rPr lang="fr-FR" smtClean="0"/>
              <a:t>20/06/2022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700427-409E-4D97-8987-CCEF1A8A83C5}" type="slidenum">
              <a:rPr lang="fr-FR" smtClean="0"/>
              <a:t>‹N°›</a:t>
            </a:fld>
            <a:endParaRPr lang="fr-FR"/>
          </a:p>
        </p:txBody>
      </p:sp>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01109" y="5261480"/>
            <a:ext cx="2474981" cy="1459995"/>
          </a:xfrm>
          <a:prstGeom prst="rect">
            <a:avLst/>
          </a:prstGeom>
        </p:spPr>
      </p:pic>
    </p:spTree>
    <p:extLst>
      <p:ext uri="{BB962C8B-B14F-4D97-AF65-F5344CB8AC3E}">
        <p14:creationId xmlns:p14="http://schemas.microsoft.com/office/powerpoint/2010/main" val="3692976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F8E77C-C238-4388-BE9E-6AFB7AA56553}" type="datetimeFigureOut">
              <a:rPr lang="fr-FR" smtClean="0"/>
              <a:t>20/06/2022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700427-409E-4D97-8987-CCEF1A8A83C5}" type="slidenum">
              <a:rPr lang="fr-FR" smtClean="0"/>
              <a:t>‹N°›</a:t>
            </a:fld>
            <a:endParaRPr lang="fr-FR"/>
          </a:p>
        </p:txBody>
      </p:sp>
    </p:spTree>
    <p:extLst>
      <p:ext uri="{BB962C8B-B14F-4D97-AF65-F5344CB8AC3E}">
        <p14:creationId xmlns:p14="http://schemas.microsoft.com/office/powerpoint/2010/main" val="92755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F8E77C-C238-4388-BE9E-6AFB7AA56553}" type="datetimeFigureOut">
              <a:rPr lang="fr-FR" smtClean="0"/>
              <a:t>20/06/2022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700427-409E-4D97-8987-CCEF1A8A83C5}" type="slidenum">
              <a:rPr lang="fr-FR" smtClean="0"/>
              <a:t>‹N°›</a:t>
            </a:fld>
            <a:endParaRPr lang="fr-FR"/>
          </a:p>
        </p:txBody>
      </p:sp>
    </p:spTree>
    <p:extLst>
      <p:ext uri="{BB962C8B-B14F-4D97-AF65-F5344CB8AC3E}">
        <p14:creationId xmlns:p14="http://schemas.microsoft.com/office/powerpoint/2010/main" val="365731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F8E77C-C238-4388-BE9E-6AFB7AA56553}" type="datetimeFigureOut">
              <a:rPr lang="fr-FR" smtClean="0"/>
              <a:t>20/06/2022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700427-409E-4D97-8987-CCEF1A8A83C5}" type="slidenum">
              <a:rPr lang="fr-FR" smtClean="0"/>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Espace réservé de la date 6"/>
          <p:cNvSpPr txBox="1">
            <a:spLocks/>
          </p:cNvSpPr>
          <p:nvPr userDrawn="1"/>
        </p:nvSpPr>
        <p:spPr>
          <a:xfrm>
            <a:off x="990600" y="65087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F8E77C-C238-4388-BE9E-6AFB7AA56553}" type="datetimeFigureOut">
              <a:rPr lang="fr-FR" smtClean="0"/>
              <a:pPr/>
              <a:t>20/06/2022</a:t>
            </a:fld>
            <a:endParaRPr lang="fr-FR"/>
          </a:p>
        </p:txBody>
      </p:sp>
      <p:sp>
        <p:nvSpPr>
          <p:cNvPr id="13" name="Espace réservé du numéro de diapositive 8"/>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700427-409E-4D97-8987-CCEF1A8A83C5}" type="slidenum">
              <a:rPr lang="fr-FR" smtClean="0"/>
              <a:pPr/>
              <a:t>‹N°›</a:t>
            </a:fld>
            <a:endParaRPr lang="fr-FR"/>
          </a:p>
        </p:txBody>
      </p:sp>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144103"/>
            <a:ext cx="2474981" cy="1459995"/>
          </a:xfrm>
          <a:prstGeom prst="rect">
            <a:avLst/>
          </a:prstGeom>
        </p:spPr>
      </p:pic>
    </p:spTree>
    <p:extLst>
      <p:ext uri="{BB962C8B-B14F-4D97-AF65-F5344CB8AC3E}">
        <p14:creationId xmlns:p14="http://schemas.microsoft.com/office/powerpoint/2010/main" val="35274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1F8E77C-C238-4388-BE9E-6AFB7AA56553}" type="datetimeFigureOut">
              <a:rPr lang="fr-FR" smtClean="0"/>
              <a:t>20/06/2022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700427-409E-4D97-8987-CCEF1A8A83C5}" type="slidenum">
              <a:rPr lang="fr-FR" smtClean="0"/>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7066" y="0"/>
            <a:ext cx="9704934" cy="6858000"/>
          </a:xfrm>
          <a:prstGeom prst="rect">
            <a:avLst/>
          </a:prstGeom>
        </p:spPr>
      </p:pic>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r="48307"/>
          <a:stretch/>
        </p:blipFill>
        <p:spPr>
          <a:xfrm>
            <a:off x="0" y="0"/>
            <a:ext cx="5016843" cy="6858000"/>
          </a:xfrm>
          <a:prstGeom prst="rect">
            <a:avLst/>
          </a:prstGeom>
        </p:spPr>
      </p:pic>
      <p:sp>
        <p:nvSpPr>
          <p:cNvPr id="9" name="Titre 1"/>
          <p:cNvSpPr txBox="1">
            <a:spLocks/>
          </p:cNvSpPr>
          <p:nvPr userDrawn="1"/>
        </p:nvSpPr>
        <p:spPr>
          <a:xfrm>
            <a:off x="992188"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latin typeface="Existence Light" panose="020B0200000200020004" pitchFamily="34" charset="0"/>
            </a:endParaRPr>
          </a:p>
        </p:txBody>
      </p:sp>
      <p:sp>
        <p:nvSpPr>
          <p:cNvPr id="10" name="Espace réservé du texte 2"/>
          <p:cNvSpPr>
            <a:spLocks noGrp="1"/>
          </p:cNvSpPr>
          <p:nvPr>
            <p:ph type="body" idx="13"/>
          </p:nvPr>
        </p:nvSpPr>
        <p:spPr>
          <a:xfrm>
            <a:off x="992188" y="18335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11" name="Espace réservé du contenu 3"/>
          <p:cNvSpPr>
            <a:spLocks noGrp="1"/>
          </p:cNvSpPr>
          <p:nvPr>
            <p:ph sz="half" idx="2"/>
          </p:nvPr>
        </p:nvSpPr>
        <p:spPr>
          <a:xfrm>
            <a:off x="992188" y="2657475"/>
            <a:ext cx="5157787" cy="3684588"/>
          </a:xfrm>
        </p:spPr>
        <p:txBody>
          <a:bodyPr/>
          <a:lstStyle>
            <a:lvl1pPr marL="228600" indent="-228600">
              <a:buClr>
                <a:schemeClr val="tx1">
                  <a:lumMod val="50000"/>
                  <a:lumOff val="50000"/>
                </a:schemeClr>
              </a:buClr>
              <a:buFont typeface="Wingdings" panose="05000000000000000000" pitchFamily="2" charset="2"/>
              <a:buChar char="Ø"/>
              <a:defRPr/>
            </a:lvl1pPr>
            <a:lvl2pPr marL="685800" indent="-228600">
              <a:buClr>
                <a:schemeClr val="tx1">
                  <a:lumMod val="50000"/>
                  <a:lumOff val="50000"/>
                </a:schemeClr>
              </a:buClr>
              <a:buFont typeface="Courier New" panose="02070309020205020404" pitchFamily="49" charset="0"/>
              <a:buChar char="o"/>
              <a:defRPr/>
            </a:lvl2pPr>
            <a:lvl3pPr marL="1257300" indent="-342900">
              <a:buClr>
                <a:schemeClr val="tx1">
                  <a:lumMod val="50000"/>
                  <a:lumOff val="50000"/>
                </a:schemeClr>
              </a:buClr>
              <a:buFont typeface="Wingdings" panose="05000000000000000000" pitchFamily="2" charset="2"/>
              <a:buChar char="v"/>
              <a:defRPr/>
            </a:lvl3pPr>
            <a:lvl4pPr>
              <a:buClr>
                <a:schemeClr val="tx1">
                  <a:lumMod val="50000"/>
                  <a:lumOff val="50000"/>
                </a:schemeClr>
              </a:buClr>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2" name="Espace réservé du texte 4"/>
          <p:cNvSpPr>
            <a:spLocks noGrp="1"/>
          </p:cNvSpPr>
          <p:nvPr>
            <p:ph type="body" sz="quarter" idx="3"/>
          </p:nvPr>
        </p:nvSpPr>
        <p:spPr>
          <a:xfrm>
            <a:off x="6324600" y="18335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13" name="Espace réservé du contenu 5"/>
          <p:cNvSpPr>
            <a:spLocks noGrp="1"/>
          </p:cNvSpPr>
          <p:nvPr>
            <p:ph sz="quarter" idx="4" hasCustomPrompt="1"/>
          </p:nvPr>
        </p:nvSpPr>
        <p:spPr>
          <a:xfrm>
            <a:off x="6324600" y="2657475"/>
            <a:ext cx="5183188" cy="3684588"/>
          </a:xfrm>
        </p:spPr>
        <p:txBody>
          <a:bodyPr/>
          <a:lstStyle>
            <a:lvl1pPr marL="228600" indent="-228600">
              <a:buClr>
                <a:schemeClr val="tx1">
                  <a:lumMod val="50000"/>
                  <a:lumOff val="50000"/>
                </a:schemeClr>
              </a:buClr>
              <a:buFont typeface="Wingdings" panose="05000000000000000000" pitchFamily="2" charset="2"/>
              <a:buChar char="Ø"/>
              <a:defRPr/>
            </a:lvl1pPr>
          </a:lstStyle>
          <a:p>
            <a:pPr lvl="0"/>
            <a:r>
              <a:rPr lang="fr-FR" dirty="0"/>
              <a:t>Texte</a:t>
            </a:r>
          </a:p>
        </p:txBody>
      </p:sp>
      <p:sp>
        <p:nvSpPr>
          <p:cNvPr id="14" name="Espace réservé de la date 6"/>
          <p:cNvSpPr txBox="1">
            <a:spLocks/>
          </p:cNvSpPr>
          <p:nvPr userDrawn="1"/>
        </p:nvSpPr>
        <p:spPr>
          <a:xfrm>
            <a:off x="990600" y="65087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F8E77C-C238-4388-BE9E-6AFB7AA56553}" type="datetimeFigureOut">
              <a:rPr lang="fr-FR" smtClean="0"/>
              <a:pPr/>
              <a:t>20/06/2022</a:t>
            </a:fld>
            <a:endParaRPr lang="fr-FR"/>
          </a:p>
        </p:txBody>
      </p:sp>
      <p:sp>
        <p:nvSpPr>
          <p:cNvPr id="15" name="Espace réservé du numéro de diapositive 8"/>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700427-409E-4D97-8987-CCEF1A8A83C5}" type="slidenum">
              <a:rPr lang="fr-FR" smtClean="0"/>
              <a:pPr/>
              <a:t>‹N°›</a:t>
            </a:fld>
            <a:endParaRPr lang="fr-FR"/>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144103"/>
            <a:ext cx="2474981" cy="1459995"/>
          </a:xfrm>
          <a:prstGeom prst="rect">
            <a:avLst/>
          </a:prstGeom>
        </p:spPr>
      </p:pic>
    </p:spTree>
    <p:extLst>
      <p:ext uri="{BB962C8B-B14F-4D97-AF65-F5344CB8AC3E}">
        <p14:creationId xmlns:p14="http://schemas.microsoft.com/office/powerpoint/2010/main" val="11626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1F8E77C-C238-4388-BE9E-6AFB7AA56553}" type="datetimeFigureOut">
              <a:rPr lang="fr-FR" smtClean="0"/>
              <a:t>20/06/2022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6700427-409E-4D97-8987-CCEF1A8A83C5}" type="slidenum">
              <a:rPr lang="fr-FR" smtClean="0"/>
              <a:t>‹N°›</a:t>
            </a:fld>
            <a:endParaRPr lang="fr-F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704934" cy="6858000"/>
          </a:xfrm>
          <a:prstGeom prst="rect">
            <a:avLst/>
          </a:prstGeom>
        </p:spPr>
      </p:pic>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40072"/>
          <a:stretch/>
        </p:blipFill>
        <p:spPr>
          <a:xfrm>
            <a:off x="6376086" y="0"/>
            <a:ext cx="5815914" cy="6858000"/>
          </a:xfrm>
          <a:prstGeom prst="rect">
            <a:avLst/>
          </a:prstGeom>
        </p:spPr>
      </p:pic>
      <p:sp>
        <p:nvSpPr>
          <p:cNvPr id="8" name="Espace réservé du titre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9" name="Espace réservé du texte 2"/>
          <p:cNvSpPr>
            <a:spLocks noGrp="1"/>
          </p:cNvSpPr>
          <p:nvPr>
            <p:ph idx="1" hasCustomPrompt="1"/>
          </p:nvPr>
        </p:nvSpPr>
        <p:spPr>
          <a:xfrm>
            <a:off x="990600" y="1978025"/>
            <a:ext cx="10515600" cy="4351338"/>
          </a:xfrm>
          <a:prstGeom prst="rect">
            <a:avLst/>
          </a:prstGeom>
        </p:spPr>
        <p:txBody>
          <a:bodyPr vert="horz" lIns="91440" tIns="45720" rIns="91440" bIns="45720" rtlCol="0">
            <a:normAutofit/>
          </a:bodyPr>
          <a:lstStyle>
            <a:lvl1pPr marL="228600" indent="-228600">
              <a:buClr>
                <a:srgbClr val="F9AA4E"/>
              </a:buClr>
              <a:buFont typeface="Wingdings" panose="05000000000000000000" pitchFamily="2" charset="2"/>
              <a:buChar char="Ø"/>
              <a:defRPr/>
            </a:lvl1pPr>
            <a:lvl2pPr marL="685800" indent="-228600">
              <a:buClr>
                <a:srgbClr val="F9AA4E"/>
              </a:buClr>
              <a:buFont typeface="Courier New" panose="02070309020205020404" pitchFamily="49" charset="0"/>
              <a:buChar char="o"/>
              <a:defRPr/>
            </a:lvl2pPr>
            <a:lvl3pPr marL="1143000" indent="-228600">
              <a:buClr>
                <a:srgbClr val="F9AA4E"/>
              </a:buClr>
              <a:buFont typeface="Wingdings" panose="05000000000000000000" pitchFamily="2" charset="2"/>
              <a:buChar char="v"/>
              <a:defRPr/>
            </a:lvl3pPr>
            <a:lvl4pPr>
              <a:buClr>
                <a:srgbClr val="F9AA4E"/>
              </a:buClr>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0" name="Espace réservé de la date 3"/>
          <p:cNvSpPr txBox="1">
            <a:spLocks/>
          </p:cNvSpPr>
          <p:nvPr userDrawn="1"/>
        </p:nvSpPr>
        <p:spPr>
          <a:xfrm>
            <a:off x="990600" y="65087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F8E77C-C238-4388-BE9E-6AFB7AA56553}" type="datetimeFigureOut">
              <a:rPr lang="fr-FR" smtClean="0"/>
              <a:pPr/>
              <a:t>20/06/2022</a:t>
            </a:fld>
            <a:endParaRPr lang="fr-FR"/>
          </a:p>
        </p:txBody>
      </p:sp>
      <p:sp>
        <p:nvSpPr>
          <p:cNvPr id="11" name="Espace réservé du numéro de diapositive 5"/>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700427-409E-4D97-8987-CCEF1A8A83C5}" type="slidenum">
              <a:rPr lang="fr-FR" smtClean="0"/>
              <a:pPr/>
              <a:t>‹N°›</a:t>
            </a:fld>
            <a:endParaRPr lang="fr-FR"/>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9165" y="-212473"/>
            <a:ext cx="2474981" cy="1459995"/>
          </a:xfrm>
          <a:prstGeom prst="rect">
            <a:avLst/>
          </a:prstGeom>
        </p:spPr>
      </p:pic>
    </p:spTree>
    <p:extLst>
      <p:ext uri="{BB962C8B-B14F-4D97-AF65-F5344CB8AC3E}">
        <p14:creationId xmlns:p14="http://schemas.microsoft.com/office/powerpoint/2010/main" val="78562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1F8E77C-C238-4388-BE9E-6AFB7AA56553}" type="datetimeFigureOut">
              <a:rPr lang="fr-FR" smtClean="0"/>
              <a:t>20/06/2022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700427-409E-4D97-8987-CCEF1A8A83C5}" type="slidenum">
              <a:rPr lang="fr-FR" smtClean="0"/>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8" y="-11090"/>
            <a:ext cx="9704934" cy="6858000"/>
          </a:xfrm>
          <a:prstGeom prst="rect">
            <a:avLst/>
          </a:prstGeom>
        </p:spPr>
      </p:pic>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l="40072"/>
          <a:stretch/>
        </p:blipFill>
        <p:spPr>
          <a:xfrm>
            <a:off x="6324600" y="15803"/>
            <a:ext cx="5815914" cy="6858000"/>
          </a:xfrm>
          <a:prstGeom prst="rect">
            <a:avLst/>
          </a:prstGeom>
        </p:spPr>
      </p:pic>
      <p:sp>
        <p:nvSpPr>
          <p:cNvPr id="10" name="Titre 1"/>
          <p:cNvSpPr txBox="1">
            <a:spLocks/>
          </p:cNvSpPr>
          <p:nvPr userDrawn="1"/>
        </p:nvSpPr>
        <p:spPr>
          <a:xfrm>
            <a:off x="992188"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latin typeface="Existence Light" panose="020B0200000200020004" pitchFamily="34" charset="0"/>
            </a:endParaRPr>
          </a:p>
        </p:txBody>
      </p:sp>
      <p:sp>
        <p:nvSpPr>
          <p:cNvPr id="11" name="Espace réservé du texte 2"/>
          <p:cNvSpPr>
            <a:spLocks noGrp="1"/>
          </p:cNvSpPr>
          <p:nvPr>
            <p:ph type="body" idx="13"/>
          </p:nvPr>
        </p:nvSpPr>
        <p:spPr>
          <a:xfrm>
            <a:off x="992188" y="18335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12" name="Espace réservé du contenu 3"/>
          <p:cNvSpPr>
            <a:spLocks noGrp="1"/>
          </p:cNvSpPr>
          <p:nvPr>
            <p:ph sz="half" idx="14" hasCustomPrompt="1"/>
          </p:nvPr>
        </p:nvSpPr>
        <p:spPr>
          <a:xfrm>
            <a:off x="992188" y="2657475"/>
            <a:ext cx="5157787" cy="3684588"/>
          </a:xfrm>
        </p:spPr>
        <p:txBody>
          <a:bodyPr/>
          <a:lstStyle>
            <a:lvl1pPr marL="0" indent="0">
              <a:buNone/>
              <a:defRPr/>
            </a:lvl1pPr>
          </a:lstStyle>
          <a:p>
            <a:pPr lvl="0"/>
            <a:r>
              <a:rPr lang="fr-FR" dirty="0"/>
              <a:t>Texte</a:t>
            </a:r>
          </a:p>
        </p:txBody>
      </p:sp>
      <p:sp>
        <p:nvSpPr>
          <p:cNvPr id="13" name="Espace réservé du texte 4"/>
          <p:cNvSpPr>
            <a:spLocks noGrp="1"/>
          </p:cNvSpPr>
          <p:nvPr>
            <p:ph type="body" sz="quarter" idx="3"/>
          </p:nvPr>
        </p:nvSpPr>
        <p:spPr>
          <a:xfrm>
            <a:off x="6324600" y="18335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14" name="Espace réservé du contenu 5"/>
          <p:cNvSpPr>
            <a:spLocks noGrp="1"/>
          </p:cNvSpPr>
          <p:nvPr>
            <p:ph sz="quarter" idx="4"/>
          </p:nvPr>
        </p:nvSpPr>
        <p:spPr>
          <a:xfrm>
            <a:off x="6324600" y="2657475"/>
            <a:ext cx="5183188" cy="3684588"/>
          </a:xfrm>
        </p:spPr>
        <p:txBody>
          <a:bodyPr/>
          <a:lstStyle>
            <a:lvl1pPr marL="228600" indent="-228600">
              <a:buClr>
                <a:srgbClr val="F9AA4E"/>
              </a:buClr>
              <a:buFont typeface="Wingdings" panose="05000000000000000000" pitchFamily="2" charset="2"/>
              <a:buChar char="Ø"/>
              <a:defRPr/>
            </a:lvl1pPr>
            <a:lvl2pPr marL="685800" indent="-228600">
              <a:buClr>
                <a:srgbClr val="F9AA4E"/>
              </a:buClr>
              <a:buFont typeface="Courier New" panose="02070309020205020404" pitchFamily="49" charset="0"/>
              <a:buChar char="o"/>
              <a:defRPr/>
            </a:lvl2pPr>
            <a:lvl3pPr marL="1143000" indent="-228600">
              <a:buClr>
                <a:srgbClr val="F9AA4E"/>
              </a:buClr>
              <a:buFont typeface="Wingdings" panose="05000000000000000000" pitchFamily="2" charset="2"/>
              <a:buChar char="v"/>
              <a:defRPr/>
            </a:lvl3pPr>
            <a:lvl4pPr>
              <a:buClr>
                <a:srgbClr val="F9AA4E"/>
              </a:buClr>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e la date 6"/>
          <p:cNvSpPr txBox="1">
            <a:spLocks/>
          </p:cNvSpPr>
          <p:nvPr userDrawn="1"/>
        </p:nvSpPr>
        <p:spPr>
          <a:xfrm>
            <a:off x="990600" y="65087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F8E77C-C238-4388-BE9E-6AFB7AA56553}" type="datetimeFigureOut">
              <a:rPr lang="fr-FR" smtClean="0"/>
              <a:pPr/>
              <a:t>20/06/2022</a:t>
            </a:fld>
            <a:endParaRPr lang="fr-FR"/>
          </a:p>
        </p:txBody>
      </p:sp>
      <p:sp>
        <p:nvSpPr>
          <p:cNvPr id="16" name="Espace réservé du numéro de diapositive 8"/>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700427-409E-4D97-8987-CCEF1A8A83C5}" type="slidenum">
              <a:rPr lang="fr-FR" smtClean="0"/>
              <a:pPr/>
              <a:t>‹N°›</a:t>
            </a:fld>
            <a:endParaRPr lang="fr-FR"/>
          </a:p>
        </p:txBody>
      </p:sp>
      <p:sp>
        <p:nvSpPr>
          <p:cNvPr id="17" name="Titre 1"/>
          <p:cNvSpPr txBox="1">
            <a:spLocks/>
          </p:cNvSpPr>
          <p:nvPr userDrawn="1"/>
        </p:nvSpPr>
        <p:spPr>
          <a:xfrm>
            <a:off x="1020376" y="501650"/>
            <a:ext cx="71911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Existence Light" panose="020B0200000200020004" pitchFamily="34" charset="0"/>
                <a:ea typeface="+mj-ea"/>
                <a:cs typeface="+mj-cs"/>
              </a:defRPr>
            </a:lvl1pPr>
          </a:lstStyle>
          <a:p>
            <a:r>
              <a:rPr lang="fr-FR" dirty="0"/>
              <a:t>Modifiez le style du titre</a:t>
            </a:r>
          </a:p>
        </p:txBody>
      </p:sp>
    </p:spTree>
    <p:extLst>
      <p:ext uri="{BB962C8B-B14F-4D97-AF65-F5344CB8AC3E}">
        <p14:creationId xmlns:p14="http://schemas.microsoft.com/office/powerpoint/2010/main" val="21130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164226" y="365125"/>
            <a:ext cx="7191161" cy="1325563"/>
          </a:xfrm>
        </p:spPr>
        <p:txBody>
          <a:bodyPr/>
          <a:lstStyle/>
          <a:p>
            <a:r>
              <a:rPr lang="fr-FR"/>
              <a:t>Modifiez le style du titre</a:t>
            </a:r>
          </a:p>
        </p:txBody>
      </p:sp>
      <p:sp>
        <p:nvSpPr>
          <p:cNvPr id="4" name="Espace réservé du contenu 3"/>
          <p:cNvSpPr>
            <a:spLocks noGrp="1"/>
          </p:cNvSpPr>
          <p:nvPr>
            <p:ph sz="half" idx="2" hasCustomPrompt="1"/>
          </p:nvPr>
        </p:nvSpPr>
        <p:spPr>
          <a:xfrm>
            <a:off x="838200" y="1940526"/>
            <a:ext cx="5157787" cy="3684588"/>
          </a:xfrm>
        </p:spPr>
        <p:txBody>
          <a:bodyPr/>
          <a:lstStyle>
            <a:lvl1pPr marL="0" indent="0">
              <a:buNone/>
              <a:defRPr/>
            </a:lvl1pPr>
          </a:lstStyle>
          <a:p>
            <a:pPr lvl="0"/>
            <a:r>
              <a:rPr lang="fr-FR" dirty="0"/>
              <a:t>Image</a:t>
            </a:r>
          </a:p>
        </p:txBody>
      </p:sp>
      <p:sp>
        <p:nvSpPr>
          <p:cNvPr id="6" name="Espace réservé du contenu 5"/>
          <p:cNvSpPr>
            <a:spLocks noGrp="1"/>
          </p:cNvSpPr>
          <p:nvPr>
            <p:ph sz="quarter" idx="4" hasCustomPrompt="1"/>
          </p:nvPr>
        </p:nvSpPr>
        <p:spPr>
          <a:xfrm>
            <a:off x="6096000" y="1940526"/>
            <a:ext cx="5183188" cy="3684588"/>
          </a:xfrm>
        </p:spPr>
        <p:txBody>
          <a:bodyPr/>
          <a:lstStyle>
            <a:lvl1pPr marL="228600" indent="-228600">
              <a:buClr>
                <a:srgbClr val="F9AA4E"/>
              </a:buClr>
              <a:buFont typeface="Wingdings" panose="05000000000000000000" pitchFamily="2" charset="2"/>
              <a:buChar char="Ø"/>
              <a:defRPr/>
            </a:lvl1pPr>
            <a:lvl2pPr marL="685800" indent="-228600">
              <a:buClr>
                <a:srgbClr val="F9AA4E"/>
              </a:buClr>
              <a:buFont typeface="Courier New" panose="02070309020205020404" pitchFamily="49" charset="0"/>
              <a:buChar char="o"/>
              <a:defRPr/>
            </a:lvl2pPr>
            <a:lvl3pPr marL="1143000" indent="-228600">
              <a:buClr>
                <a:srgbClr val="F9AA4E"/>
              </a:buClr>
              <a:buFont typeface="Wingdings" panose="05000000000000000000" pitchFamily="2" charset="2"/>
              <a:buChar char="v"/>
              <a:defRPr/>
            </a:lvl3pPr>
            <a:lvl4pPr>
              <a:buClr>
                <a:srgbClr val="F9AA4E"/>
              </a:buClr>
              <a:defRPr/>
            </a:lvl4pPr>
          </a:lstStyle>
          <a:p>
            <a:pPr lvl="0"/>
            <a:r>
              <a:rPr lang="fr-FR" dirty="0"/>
              <a:t>Texte</a:t>
            </a:r>
          </a:p>
          <a:p>
            <a:pPr lvl="1"/>
            <a:r>
              <a:rPr lang="fr-FR" dirty="0" err="1"/>
              <a:t>Jhjkhjhkhjkhk</a:t>
            </a:r>
            <a:endParaRPr lang="fr-FR" dirty="0"/>
          </a:p>
          <a:p>
            <a:pPr lvl="2"/>
            <a:r>
              <a:rPr lang="fr-FR" dirty="0" err="1"/>
              <a:t>Hjhkhkjhkj</a:t>
            </a:r>
            <a:endParaRPr lang="fr-FR" dirty="0"/>
          </a:p>
          <a:p>
            <a:pPr lvl="3"/>
            <a:r>
              <a:rPr lang="fr-FR" dirty="0" err="1"/>
              <a:t>hjhkhh</a:t>
            </a:r>
            <a:endParaRPr lang="fr-FR" dirty="0"/>
          </a:p>
        </p:txBody>
      </p:sp>
      <p:sp>
        <p:nvSpPr>
          <p:cNvPr id="7" name="Espace réservé de la date 6"/>
          <p:cNvSpPr>
            <a:spLocks noGrp="1"/>
          </p:cNvSpPr>
          <p:nvPr>
            <p:ph type="dt" sz="half" idx="10"/>
          </p:nvPr>
        </p:nvSpPr>
        <p:spPr/>
        <p:txBody>
          <a:bodyPr/>
          <a:lstStyle/>
          <a:p>
            <a:fld id="{21F8E77C-C238-4388-BE9E-6AFB7AA56553}" type="datetimeFigureOut">
              <a:rPr lang="fr-FR" smtClean="0"/>
              <a:t>20/06/2022</a:t>
            </a:fld>
            <a:endParaRPr lang="fr-F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6700427-409E-4D97-8987-CCEF1A8A83C5}" type="slidenum">
              <a:rPr lang="fr-FR" smtClean="0"/>
              <a:t>‹N°›</a:t>
            </a:fld>
            <a:endParaRPr lang="fr-FR"/>
          </a:p>
        </p:txBody>
      </p:sp>
    </p:spTree>
    <p:extLst>
      <p:ext uri="{BB962C8B-B14F-4D97-AF65-F5344CB8AC3E}">
        <p14:creationId xmlns:p14="http://schemas.microsoft.com/office/powerpoint/2010/main" val="114338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F8E77C-C238-4388-BE9E-6AFB7AA56553}" type="datetimeFigureOut">
              <a:rPr lang="fr-FR" smtClean="0"/>
              <a:t>20/06/2022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6700427-409E-4D97-8987-CCEF1A8A83C5}" type="slidenum">
              <a:rPr lang="fr-FR" smtClean="0"/>
              <a:t>‹N°›</a:t>
            </a:fld>
            <a:endParaRPr lang="fr-FR"/>
          </a:p>
        </p:txBody>
      </p:sp>
    </p:spTree>
    <p:extLst>
      <p:ext uri="{BB962C8B-B14F-4D97-AF65-F5344CB8AC3E}">
        <p14:creationId xmlns:p14="http://schemas.microsoft.com/office/powerpoint/2010/main" val="256851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1F8E77C-C238-4388-BE9E-6AFB7AA56553}" type="datetimeFigureOut">
              <a:rPr lang="fr-FR" smtClean="0"/>
              <a:t>20/06/2022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700427-409E-4D97-8987-CCEF1A8A83C5}" type="slidenum">
              <a:rPr lang="fr-FR" smtClean="0"/>
              <a:t>‹N°›</a:t>
            </a:fld>
            <a:endParaRPr lang="fr-FR"/>
          </a:p>
        </p:txBody>
      </p:sp>
    </p:spTree>
    <p:extLst>
      <p:ext uri="{BB962C8B-B14F-4D97-AF65-F5344CB8AC3E}">
        <p14:creationId xmlns:p14="http://schemas.microsoft.com/office/powerpoint/2010/main" val="3796796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1F8E77C-C238-4388-BE9E-6AFB7AA56553}" type="datetimeFigureOut">
              <a:rPr lang="fr-FR" smtClean="0"/>
              <a:t>20/06/2022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700427-409E-4D97-8987-CCEF1A8A83C5}" type="slidenum">
              <a:rPr lang="fr-FR" smtClean="0"/>
              <a:t>‹N°›</a:t>
            </a:fld>
            <a:endParaRPr lang="fr-FR"/>
          </a:p>
        </p:txBody>
      </p:sp>
    </p:spTree>
    <p:extLst>
      <p:ext uri="{BB962C8B-B14F-4D97-AF65-F5344CB8AC3E}">
        <p14:creationId xmlns:p14="http://schemas.microsoft.com/office/powerpoint/2010/main" val="404754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Espace réservé du titre 1"/>
          <p:cNvSpPr>
            <a:spLocks noGrp="1"/>
          </p:cNvSpPr>
          <p:nvPr>
            <p:ph type="title"/>
          </p:nvPr>
        </p:nvSpPr>
        <p:spPr>
          <a:xfrm>
            <a:off x="3805880" y="365125"/>
            <a:ext cx="7547919"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2285999"/>
            <a:ext cx="10515600" cy="3890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8E77C-C238-4388-BE9E-6AFB7AA56553}" type="datetimeFigureOut">
              <a:rPr lang="fr-FR" smtClean="0"/>
              <a:t>20/06/2022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00427-409E-4D97-8987-CCEF1A8A83C5}" type="slidenum">
              <a:rPr lang="fr-FR" smtClean="0"/>
              <a:t>‹N°›</a:t>
            </a:fld>
            <a:endParaRPr lang="fr-FR"/>
          </a:p>
        </p:txBody>
      </p:sp>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2200" y="-144103"/>
            <a:ext cx="2474981" cy="1459995"/>
          </a:xfrm>
          <a:prstGeom prst="rect">
            <a:avLst/>
          </a:prstGeom>
        </p:spPr>
      </p:pic>
    </p:spTree>
    <p:extLst>
      <p:ext uri="{BB962C8B-B14F-4D97-AF65-F5344CB8AC3E}">
        <p14:creationId xmlns:p14="http://schemas.microsoft.com/office/powerpoint/2010/main" val="343581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Existence Light" panose="020B02000002000200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Raphaelle.bats@u-bordeaux.fr" TargetMode="External"/><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hyperlink" Target="mailto:Rbats.pro@gmail.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r.wikipedia.org/wiki/Nouvelle-Aquitaine#/media/Fichier:Nouvelle-Aquitaine_region_locator_map.svg"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0152" y="942753"/>
            <a:ext cx="8102009" cy="1322554"/>
          </a:xfrm>
        </p:spPr>
        <p:txBody>
          <a:bodyPr>
            <a:normAutofit/>
          </a:bodyPr>
          <a:lstStyle/>
          <a:p>
            <a:r>
              <a:rPr lang="fr-FR" sz="6000" dirty="0" err="1"/>
              <a:t>Research</a:t>
            </a:r>
            <a:r>
              <a:rPr lang="fr-FR" sz="6000" dirty="0"/>
              <a:t> Data </a:t>
            </a:r>
            <a:r>
              <a:rPr lang="fr-FR" sz="6000" dirty="0" err="1"/>
              <a:t>Policies</a:t>
            </a:r>
            <a:endParaRPr lang="fr-FR" sz="6000" dirty="0"/>
          </a:p>
        </p:txBody>
      </p:sp>
      <p:sp>
        <p:nvSpPr>
          <p:cNvPr id="3" name="Sous-titre 2"/>
          <p:cNvSpPr>
            <a:spLocks noGrp="1"/>
          </p:cNvSpPr>
          <p:nvPr>
            <p:ph type="subTitle" idx="1"/>
          </p:nvPr>
        </p:nvSpPr>
        <p:spPr>
          <a:xfrm>
            <a:off x="838196" y="2265307"/>
            <a:ext cx="6785919" cy="1655762"/>
          </a:xfrm>
        </p:spPr>
        <p:txBody>
          <a:bodyPr/>
          <a:lstStyle/>
          <a:p>
            <a:r>
              <a:rPr lang="fr-FR" sz="6000" dirty="0"/>
              <a:t>and </a:t>
            </a:r>
          </a:p>
          <a:p>
            <a:r>
              <a:rPr lang="fr-FR" sz="6000" dirty="0"/>
              <a:t>Academic </a:t>
            </a:r>
            <a:r>
              <a:rPr lang="fr-FR" sz="6000" dirty="0" err="1"/>
              <a:t>Libraries</a:t>
            </a:r>
            <a:endParaRPr lang="fr-FR" sz="6000" dirty="0"/>
          </a:p>
        </p:txBody>
      </p:sp>
    </p:spTree>
    <p:extLst>
      <p:ext uri="{BB962C8B-B14F-4D97-AF65-F5344CB8AC3E}">
        <p14:creationId xmlns:p14="http://schemas.microsoft.com/office/powerpoint/2010/main" val="267751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3.5 / Actors</a:t>
            </a:r>
            <a:endParaRPr lang="fr-FR" sz="3600" dirty="0"/>
          </a:p>
        </p:txBody>
      </p:sp>
      <p:sp>
        <p:nvSpPr>
          <p:cNvPr id="3" name="Espace réservé du contenu 2"/>
          <p:cNvSpPr>
            <a:spLocks noGrp="1"/>
          </p:cNvSpPr>
          <p:nvPr>
            <p:ph idx="1"/>
          </p:nvPr>
        </p:nvSpPr>
        <p:spPr>
          <a:xfrm>
            <a:off x="990600" y="1779182"/>
            <a:ext cx="10033969" cy="3910514"/>
          </a:xfrm>
        </p:spPr>
        <p:txBody>
          <a:bodyPr>
            <a:noAutofit/>
          </a:bodyPr>
          <a:lstStyle/>
          <a:p>
            <a:pPr marL="0" indent="0">
              <a:lnSpc>
                <a:spcPct val="120000"/>
              </a:lnSpc>
              <a:buNone/>
            </a:pPr>
            <a:r>
              <a:rPr lang="en-US" sz="1600" dirty="0"/>
              <a:t>Engineers: </a:t>
            </a:r>
          </a:p>
          <a:p>
            <a:pPr marL="715963" indent="-538163">
              <a:lnSpc>
                <a:spcPct val="120000"/>
              </a:lnSpc>
            </a:pPr>
            <a:r>
              <a:rPr lang="en-US" sz="1600" dirty="0"/>
              <a:t>specialists in data, processing and management, but less in metadata.</a:t>
            </a:r>
          </a:p>
          <a:p>
            <a:pPr marL="0" indent="0">
              <a:lnSpc>
                <a:spcPct val="120000"/>
              </a:lnSpc>
              <a:buNone/>
            </a:pPr>
            <a:r>
              <a:rPr lang="en-US" sz="1600" dirty="0"/>
              <a:t>Computer scientists: </a:t>
            </a:r>
          </a:p>
          <a:p>
            <a:pPr marL="715963">
              <a:lnSpc>
                <a:spcPct val="120000"/>
              </a:lnSpc>
            </a:pPr>
            <a:r>
              <a:rPr lang="en-US" sz="1600" dirty="0"/>
              <a:t>specialists in digital tools for research and data processing, but less in open science.</a:t>
            </a:r>
          </a:p>
          <a:p>
            <a:pPr marL="0" indent="0">
              <a:lnSpc>
                <a:spcPct val="120000"/>
              </a:lnSpc>
              <a:buNone/>
            </a:pPr>
            <a:r>
              <a:rPr lang="en-US" sz="1600" dirty="0"/>
              <a:t>Lawyers:</a:t>
            </a:r>
          </a:p>
          <a:p>
            <a:pPr marL="715963" indent="-538163">
              <a:lnSpc>
                <a:spcPct val="120000"/>
              </a:lnSpc>
            </a:pPr>
            <a:r>
              <a:rPr lang="en-US" sz="1600" dirty="0"/>
              <a:t>specialists in law, but difficult to identify.  </a:t>
            </a:r>
          </a:p>
          <a:p>
            <a:pPr marL="0" indent="0">
              <a:lnSpc>
                <a:spcPct val="120000"/>
              </a:lnSpc>
              <a:buNone/>
            </a:pPr>
            <a:r>
              <a:rPr lang="en-US" sz="1600" dirty="0"/>
              <a:t>Data referents in the labs: </a:t>
            </a:r>
          </a:p>
          <a:p>
            <a:pPr marL="715963" indent="-538163">
              <a:lnSpc>
                <a:spcPct val="120000"/>
              </a:lnSpc>
            </a:pPr>
            <a:r>
              <a:rPr lang="en-US" sz="1600" dirty="0"/>
              <a:t>under development in several universities, but difficult to set up, due to a lack of volunteers and trained personnel</a:t>
            </a:r>
          </a:p>
          <a:p>
            <a:pPr marL="0" indent="0">
              <a:lnSpc>
                <a:spcPct val="120000"/>
              </a:lnSpc>
              <a:buNone/>
            </a:pPr>
            <a:r>
              <a:rPr lang="en-US" sz="1600" dirty="0"/>
              <a:t>And librarians, of course (see next slide).</a:t>
            </a:r>
          </a:p>
          <a:p>
            <a:pPr>
              <a:lnSpc>
                <a:spcPct val="120000"/>
              </a:lnSpc>
            </a:pPr>
            <a:r>
              <a:rPr lang="en-US" sz="1600" dirty="0"/>
              <a:t>For all of them : a significant need for training, but training by bricks or modules to complete the skills already acquired.</a:t>
            </a:r>
            <a:endParaRPr lang="fr-FR" sz="1600" dirty="0"/>
          </a:p>
        </p:txBody>
      </p:sp>
    </p:spTree>
    <p:extLst>
      <p:ext uri="{BB962C8B-B14F-4D97-AF65-F5344CB8AC3E}">
        <p14:creationId xmlns:p14="http://schemas.microsoft.com/office/powerpoint/2010/main" val="3907231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3.6/ </a:t>
            </a:r>
            <a:r>
              <a:rPr lang="fr-FR" dirty="0" err="1"/>
              <a:t>Librarians</a:t>
            </a:r>
            <a:r>
              <a:rPr lang="fr-FR" dirty="0"/>
              <a:t> 1/3</a:t>
            </a:r>
            <a:endParaRPr lang="fr-FR" sz="3600" dirty="0"/>
          </a:p>
        </p:txBody>
      </p:sp>
      <p:sp>
        <p:nvSpPr>
          <p:cNvPr id="3" name="Espace réservé du contenu 2"/>
          <p:cNvSpPr>
            <a:spLocks noGrp="1"/>
          </p:cNvSpPr>
          <p:nvPr>
            <p:ph idx="1"/>
          </p:nvPr>
        </p:nvSpPr>
        <p:spPr>
          <a:xfrm>
            <a:off x="990600" y="2062717"/>
            <a:ext cx="10033969" cy="3910514"/>
          </a:xfrm>
        </p:spPr>
        <p:txBody>
          <a:bodyPr>
            <a:noAutofit/>
          </a:bodyPr>
          <a:lstStyle/>
          <a:p>
            <a:pPr marL="0" indent="0">
              <a:lnSpc>
                <a:spcPct val="120000"/>
              </a:lnSpc>
              <a:buNone/>
            </a:pPr>
            <a:r>
              <a:rPr lang="en-US" sz="1600" dirty="0"/>
              <a:t>Staff already well aware of open science issues, publishing, national platforms, etc.</a:t>
            </a:r>
          </a:p>
          <a:p>
            <a:pPr marL="900113" indent="-454025">
              <a:lnSpc>
                <a:spcPct val="120000"/>
              </a:lnSpc>
            </a:pPr>
            <a:r>
              <a:rPr lang="en-US" sz="1600" dirty="0"/>
              <a:t>Guarantee for the university of attention to open access and protection of university data.</a:t>
            </a:r>
          </a:p>
          <a:p>
            <a:pPr marL="0" indent="0">
              <a:lnSpc>
                <a:spcPct val="120000"/>
              </a:lnSpc>
              <a:buNone/>
            </a:pPr>
            <a:r>
              <a:rPr lang="en-US" sz="1600" dirty="0"/>
              <a:t>A staff with certain technical skills in documentation, metadata, etc.</a:t>
            </a:r>
          </a:p>
          <a:p>
            <a:pPr marL="900113" indent="-454025">
              <a:lnSpc>
                <a:spcPct val="120000"/>
              </a:lnSpc>
            </a:pPr>
            <a:r>
              <a:rPr lang="en-US" sz="1600" dirty="0"/>
              <a:t>A perfect partner for the development of services around data, a service that the library cannot develop alone, unlike publications. </a:t>
            </a:r>
          </a:p>
          <a:p>
            <a:pPr marL="0" indent="0">
              <a:lnSpc>
                <a:spcPct val="120000"/>
              </a:lnSpc>
              <a:buNone/>
            </a:pPr>
            <a:endParaRPr lang="en-US" sz="1600" dirty="0"/>
          </a:p>
          <a:p>
            <a:pPr marL="0" indent="0">
              <a:lnSpc>
                <a:spcPct val="120000"/>
              </a:lnSpc>
              <a:buNone/>
            </a:pPr>
            <a:r>
              <a:rPr lang="en-US" sz="1600" dirty="0"/>
              <a:t>A staff already experienced in all aspects of researcher training and pedagogy </a:t>
            </a:r>
          </a:p>
          <a:p>
            <a:pPr marL="900113" indent="-454025">
              <a:lnSpc>
                <a:spcPct val="120000"/>
              </a:lnSpc>
            </a:pPr>
            <a:r>
              <a:rPr lang="en-US" sz="1600" dirty="0"/>
              <a:t>which allows it to be a key agent in raising awareness of research data among researchers</a:t>
            </a:r>
            <a:endParaRPr lang="fr-FR" sz="1600" dirty="0"/>
          </a:p>
        </p:txBody>
      </p:sp>
    </p:spTree>
    <p:extLst>
      <p:ext uri="{BB962C8B-B14F-4D97-AF65-F5344CB8AC3E}">
        <p14:creationId xmlns:p14="http://schemas.microsoft.com/office/powerpoint/2010/main" val="231541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3.6/ </a:t>
            </a:r>
            <a:r>
              <a:rPr lang="fr-FR" dirty="0" err="1"/>
              <a:t>Librarians</a:t>
            </a:r>
            <a:r>
              <a:rPr lang="fr-FR" dirty="0"/>
              <a:t> 2/3</a:t>
            </a:r>
            <a:endParaRPr lang="fr-FR" sz="3600" dirty="0"/>
          </a:p>
        </p:txBody>
      </p:sp>
      <p:sp>
        <p:nvSpPr>
          <p:cNvPr id="3" name="Espace réservé du contenu 2"/>
          <p:cNvSpPr>
            <a:spLocks noGrp="1"/>
          </p:cNvSpPr>
          <p:nvPr>
            <p:ph idx="1"/>
          </p:nvPr>
        </p:nvSpPr>
        <p:spPr>
          <a:xfrm>
            <a:off x="855920" y="1984745"/>
            <a:ext cx="10033969" cy="4355730"/>
          </a:xfrm>
        </p:spPr>
        <p:txBody>
          <a:bodyPr>
            <a:noAutofit/>
          </a:bodyPr>
          <a:lstStyle/>
          <a:p>
            <a:pPr marL="0" indent="0">
              <a:lnSpc>
                <a:spcPct val="120000"/>
              </a:lnSpc>
              <a:buNone/>
            </a:pPr>
            <a:r>
              <a:rPr lang="en-US" sz="1600" dirty="0"/>
              <a:t>However: </a:t>
            </a:r>
          </a:p>
          <a:p>
            <a:pPr marL="0" indent="0">
              <a:lnSpc>
                <a:spcPct val="120000"/>
              </a:lnSpc>
              <a:buNone/>
            </a:pPr>
            <a:r>
              <a:rPr lang="en-US" sz="1600" dirty="0"/>
              <a:t>The library encounters difficulties in finding its place in the development of research data policies:</a:t>
            </a:r>
          </a:p>
          <a:p>
            <a:pPr marL="0" indent="0">
              <a:lnSpc>
                <a:spcPct val="120000"/>
              </a:lnSpc>
              <a:buNone/>
            </a:pPr>
            <a:r>
              <a:rPr lang="en-US" sz="1600" dirty="0"/>
              <a:t>Isolation of librarians in this interface game between governance, labs, ministry</a:t>
            </a:r>
          </a:p>
          <a:p>
            <a:pPr lvl="1">
              <a:lnSpc>
                <a:spcPct val="120000"/>
              </a:lnSpc>
              <a:buFont typeface="Wingdings" panose="05000000000000000000" pitchFamily="2" charset="2"/>
              <a:buChar char="Ø"/>
            </a:pPr>
            <a:r>
              <a:rPr lang="en-US" sz="1200" dirty="0"/>
              <a:t>usefulness of the meta workshop to exchange, get inspired, but also to motivate themselves, reassure themselves and give themselves tools and arguments of legitimization.</a:t>
            </a:r>
          </a:p>
          <a:p>
            <a:pPr marL="0" indent="0">
              <a:lnSpc>
                <a:spcPct val="120000"/>
              </a:lnSpc>
              <a:buNone/>
            </a:pPr>
            <a:r>
              <a:rPr lang="en-US" sz="1600" dirty="0"/>
              <a:t>Difficulty in having their knowledge and skills understood and recognized in the face of more technical professions (engineers, computer scientists, lawyers) </a:t>
            </a:r>
          </a:p>
          <a:p>
            <a:pPr lvl="1">
              <a:lnSpc>
                <a:spcPct val="120000"/>
              </a:lnSpc>
              <a:buFont typeface="Wingdings" panose="05000000000000000000" pitchFamily="2" charset="2"/>
              <a:buChar char="Ø"/>
            </a:pPr>
            <a:r>
              <a:rPr lang="en-US" sz="1200" dirty="0"/>
              <a:t>need to refocus on the training of trainers and referents.</a:t>
            </a:r>
          </a:p>
          <a:p>
            <a:pPr marL="0" indent="0">
              <a:lnSpc>
                <a:spcPct val="120000"/>
              </a:lnSpc>
              <a:buNone/>
            </a:pPr>
            <a:r>
              <a:rPr lang="en-US" sz="1600" dirty="0"/>
              <a:t>Lack of skills in the teams, with the exception of a few technicians who are the linchpin of the library's action (and who therefore become indispensable). </a:t>
            </a:r>
          </a:p>
          <a:p>
            <a:pPr lvl="1">
              <a:lnSpc>
                <a:spcPct val="120000"/>
              </a:lnSpc>
              <a:buFont typeface="Wingdings" panose="05000000000000000000" pitchFamily="2" charset="2"/>
              <a:buChar char="Ø"/>
            </a:pPr>
            <a:r>
              <a:rPr lang="en-US" sz="1200" dirty="0"/>
              <a:t>Need to develop acculturation of the greatest number of librarians.</a:t>
            </a:r>
            <a:endParaRPr lang="fr-FR" sz="1200" dirty="0"/>
          </a:p>
        </p:txBody>
      </p:sp>
    </p:spTree>
    <p:extLst>
      <p:ext uri="{BB962C8B-B14F-4D97-AF65-F5344CB8AC3E}">
        <p14:creationId xmlns:p14="http://schemas.microsoft.com/office/powerpoint/2010/main" val="295512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3.6 / </a:t>
            </a:r>
            <a:r>
              <a:rPr lang="fr-FR" dirty="0" err="1"/>
              <a:t>Librarians</a:t>
            </a:r>
            <a:r>
              <a:rPr lang="fr-FR" dirty="0"/>
              <a:t> 3/3</a:t>
            </a:r>
            <a:endParaRPr lang="fr-FR" sz="3200" dirty="0"/>
          </a:p>
        </p:txBody>
      </p:sp>
      <p:sp>
        <p:nvSpPr>
          <p:cNvPr id="3" name="Espace réservé du contenu 2"/>
          <p:cNvSpPr>
            <a:spLocks noGrp="1"/>
          </p:cNvSpPr>
          <p:nvPr>
            <p:ph idx="1"/>
          </p:nvPr>
        </p:nvSpPr>
        <p:spPr>
          <a:xfrm>
            <a:off x="990600" y="1947463"/>
            <a:ext cx="9737895" cy="4474278"/>
          </a:xfrm>
        </p:spPr>
        <p:txBody>
          <a:bodyPr>
            <a:normAutofit/>
          </a:bodyPr>
          <a:lstStyle/>
          <a:p>
            <a:pPr marL="0" indent="0">
              <a:buNone/>
            </a:pPr>
            <a:r>
              <a:rPr lang="en-US" sz="1600" dirty="0">
                <a:effectLst/>
                <a:latin typeface="Open Sans" panose="020B0606030504020204" pitchFamily="34" charset="0"/>
                <a:ea typeface="Open Sans" panose="020B0606030504020204" pitchFamily="34" charset="0"/>
                <a:cs typeface="Open Sans" panose="020B0606030504020204" pitchFamily="34" charset="0"/>
              </a:rPr>
              <a:t>Research data policies are emblematic for librarians of a set of questions about their position in the university, which rest on three frictional points: </a:t>
            </a:r>
          </a:p>
          <a:p>
            <a:pPr marL="0" indent="0">
              <a:buNone/>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600" dirty="0">
                <a:effectLst/>
                <a:latin typeface="Open Sans" panose="020B0606030504020204" pitchFamily="34" charset="0"/>
                <a:ea typeface="Open Sans" panose="020B0606030504020204" pitchFamily="34" charset="0"/>
                <a:cs typeface="Open Sans" panose="020B0606030504020204" pitchFamily="34" charset="0"/>
              </a:rPr>
              <a:t>Faith and conviction in holding a key role between the ministry and the universities (which is explained by the history of BUs in France).</a:t>
            </a:r>
          </a:p>
          <a:p>
            <a:pPr marL="342900" indent="-342900">
              <a:buAutoNum type="arabicPeriod"/>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600" dirty="0">
                <a:effectLst/>
                <a:latin typeface="Open Sans" panose="020B0606030504020204" pitchFamily="34" charset="0"/>
                <a:ea typeface="Open Sans" panose="020B0606030504020204" pitchFamily="34" charset="0"/>
                <a:cs typeface="Open Sans" panose="020B0606030504020204" pitchFamily="34" charset="0"/>
              </a:rPr>
              <a:t>Concern about the future of a profession that is changing and transforming and whose progress must be followed, at the risk of misunderstanding by colleagues and elected officials alike. Feeling that it is certainly their role, but also a necessity to continue to have budgets, personnel, etc.</a:t>
            </a:r>
          </a:p>
          <a:p>
            <a:pPr marL="342900" indent="-342900">
              <a:buAutoNum type="arabicPeriod"/>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600" dirty="0">
                <a:effectLst/>
                <a:latin typeface="Open Sans" panose="020B0606030504020204" pitchFamily="34" charset="0"/>
                <a:ea typeface="Open Sans" panose="020B0606030504020204" pitchFamily="34" charset="0"/>
                <a:cs typeface="Open Sans" panose="020B0606030504020204" pitchFamily="34" charset="0"/>
              </a:rPr>
              <a:t>All of this in the context of a weariness with the forms of policy implementation and a fairly new interest in the question of impact, which leads them to work with the labs rather than with governance.</a:t>
            </a:r>
            <a:endParaRPr lang="fr-FR"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691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5/ Conclusion</a:t>
            </a:r>
            <a:endParaRPr lang="fr-FR" sz="3200" dirty="0"/>
          </a:p>
        </p:txBody>
      </p:sp>
      <p:sp>
        <p:nvSpPr>
          <p:cNvPr id="3" name="Espace réservé du contenu 2"/>
          <p:cNvSpPr>
            <a:spLocks noGrp="1"/>
          </p:cNvSpPr>
          <p:nvPr>
            <p:ph idx="1"/>
          </p:nvPr>
        </p:nvSpPr>
        <p:spPr>
          <a:xfrm>
            <a:off x="488029" y="2017264"/>
            <a:ext cx="10515600" cy="4474278"/>
          </a:xfrm>
        </p:spPr>
        <p:txBody>
          <a:bodyPr>
            <a:normAutofit/>
          </a:bodyPr>
          <a:lstStyle/>
          <a:p>
            <a:pPr marL="0" indent="0">
              <a:buNone/>
            </a:pPr>
            <a:r>
              <a:rPr lang="en-US" sz="1600" dirty="0">
                <a:effectLst/>
                <a:latin typeface="Open Sans" panose="020B0606030504020204" pitchFamily="34" charset="0"/>
                <a:ea typeface="Open Sans" panose="020B0606030504020204" pitchFamily="34" charset="0"/>
                <a:cs typeface="Open Sans" panose="020B0606030504020204" pitchFamily="34" charset="0"/>
              </a:rPr>
              <a:t>Next step of the meta-workshop: Construction of a survey that will be disseminated to the research units this summer.</a:t>
            </a:r>
          </a:p>
          <a:p>
            <a:r>
              <a:rPr lang="en-US" sz="1600" dirty="0">
                <a:effectLst/>
                <a:latin typeface="Open Sans" panose="020B0606030504020204" pitchFamily="34" charset="0"/>
                <a:ea typeface="Open Sans" panose="020B0606030504020204" pitchFamily="34" charset="0"/>
                <a:cs typeface="Open Sans" panose="020B0606030504020204" pitchFamily="34" charset="0"/>
              </a:rPr>
              <a:t>training needs</a:t>
            </a:r>
          </a:p>
          <a:p>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dirty="0">
                <a:effectLst/>
                <a:latin typeface="Open Sans" panose="020B0606030504020204" pitchFamily="34" charset="0"/>
                <a:ea typeface="Open Sans" panose="020B0606030504020204" pitchFamily="34" charset="0"/>
                <a:cs typeface="Open Sans" panose="020B0606030504020204" pitchFamily="34" charset="0"/>
              </a:rPr>
              <a:t>Next steps</a:t>
            </a:r>
            <a:r>
              <a:rPr lang="en-US" sz="1600" dirty="0">
                <a:latin typeface="Open Sans" panose="020B0606030504020204" pitchFamily="34" charset="0"/>
                <a:ea typeface="Open Sans" panose="020B0606030504020204" pitchFamily="34" charset="0"/>
                <a:cs typeface="Open Sans" panose="020B0606030504020204" pitchFamily="34" charset="0"/>
              </a:rPr>
              <a:t> at the Ministry level: </a:t>
            </a:r>
            <a:r>
              <a:rPr lang="en-US" sz="1600" dirty="0">
                <a:effectLst/>
                <a:latin typeface="Open Sans" panose="020B0606030504020204" pitchFamily="34" charset="0"/>
                <a:ea typeface="Open Sans" panose="020B0606030504020204" pitchFamily="34" charset="0"/>
                <a:cs typeface="Open Sans" panose="020B0606030504020204" pitchFamily="34" charset="0"/>
              </a:rPr>
              <a:t> </a:t>
            </a:r>
          </a:p>
          <a:p>
            <a:r>
              <a:rPr lang="en-US" sz="1600" dirty="0">
                <a:effectLst/>
                <a:latin typeface="Open Sans" panose="020B0606030504020204" pitchFamily="34" charset="0"/>
                <a:ea typeface="Open Sans" panose="020B0606030504020204" pitchFamily="34" charset="0"/>
                <a:cs typeface="Open Sans" panose="020B0606030504020204" pitchFamily="34" charset="0"/>
              </a:rPr>
              <a:t>July 8: Launch of data </a:t>
            </a:r>
            <a:r>
              <a:rPr lang="en-US" sz="1600" dirty="0" err="1">
                <a:effectLst/>
                <a:latin typeface="Open Sans" panose="020B0606030504020204" pitchFamily="34" charset="0"/>
                <a:ea typeface="Open Sans" panose="020B0606030504020204" pitchFamily="34" charset="0"/>
                <a:cs typeface="Open Sans" panose="020B0606030504020204" pitchFamily="34" charset="0"/>
              </a:rPr>
              <a:t>gouv</a:t>
            </a:r>
            <a:r>
              <a:rPr lang="en-US" sz="1600" dirty="0">
                <a:effectLst/>
                <a:latin typeface="Open Sans" panose="020B0606030504020204" pitchFamily="34" charset="0"/>
                <a:ea typeface="Open Sans" panose="020B0606030504020204" pitchFamily="34" charset="0"/>
                <a:cs typeface="Open Sans" panose="020B0606030504020204" pitchFamily="34" charset="0"/>
              </a:rPr>
              <a:t> research repository, thematic centers, resource centers.</a:t>
            </a:r>
          </a:p>
          <a:p>
            <a:r>
              <a:rPr lang="en-US" sz="1600" dirty="0">
                <a:effectLst/>
                <a:latin typeface="Open Sans" panose="020B0606030504020204" pitchFamily="34" charset="0"/>
                <a:ea typeface="Open Sans" panose="020B0606030504020204" pitchFamily="34" charset="0"/>
                <a:cs typeface="Open Sans" panose="020B0606030504020204" pitchFamily="34" charset="0"/>
              </a:rPr>
              <a:t>Certainly new developments in the implementation of local policies related to SMPs</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dirty="0">
                <a:effectLst/>
                <a:latin typeface="Open Sans" panose="020B0606030504020204" pitchFamily="34" charset="0"/>
                <a:ea typeface="Open Sans" panose="020B0606030504020204" pitchFamily="34" charset="0"/>
                <a:cs typeface="Open Sans" panose="020B0606030504020204" pitchFamily="34" charset="0"/>
              </a:rPr>
              <a:t>To be continued…</a:t>
            </a:r>
            <a:endParaRPr lang="fr-FR"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87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Merci ! </a:t>
            </a:r>
          </a:p>
        </p:txBody>
      </p:sp>
      <p:sp>
        <p:nvSpPr>
          <p:cNvPr id="5" name="Espace réservé du texte 4"/>
          <p:cNvSpPr>
            <a:spLocks noGrp="1"/>
          </p:cNvSpPr>
          <p:nvPr>
            <p:ph type="body" idx="1"/>
          </p:nvPr>
        </p:nvSpPr>
        <p:spPr>
          <a:xfrm>
            <a:off x="831850" y="4589463"/>
            <a:ext cx="8448074" cy="1500187"/>
          </a:xfrm>
        </p:spPr>
        <p:txBody>
          <a:bodyPr/>
          <a:lstStyle/>
          <a:p>
            <a:r>
              <a:rPr lang="fr-FR" dirty="0"/>
              <a:t>Raphaëlle Bats</a:t>
            </a:r>
          </a:p>
        </p:txBody>
      </p:sp>
      <p:sp>
        <p:nvSpPr>
          <p:cNvPr id="2" name="Rectangle 1"/>
          <p:cNvSpPr/>
          <p:nvPr/>
        </p:nvSpPr>
        <p:spPr>
          <a:xfrm>
            <a:off x="5977217" y="3244334"/>
            <a:ext cx="237566" cy="369332"/>
          </a:xfrm>
          <a:prstGeom prst="rect">
            <a:avLst/>
          </a:prstGeom>
        </p:spPr>
        <p:txBody>
          <a:bodyPr wrap="none">
            <a:spAutoFit/>
          </a:bodyPr>
          <a:lstStyle/>
          <a:p>
            <a:r>
              <a:rPr lang="fr-FR" dirty="0"/>
              <a:t> </a:t>
            </a:r>
          </a:p>
        </p:txBody>
      </p:sp>
      <p:sp>
        <p:nvSpPr>
          <p:cNvPr id="3" name="Rectangle 2"/>
          <p:cNvSpPr/>
          <p:nvPr/>
        </p:nvSpPr>
        <p:spPr>
          <a:xfrm>
            <a:off x="5977217" y="3244334"/>
            <a:ext cx="237566" cy="369332"/>
          </a:xfrm>
          <a:prstGeom prst="rect">
            <a:avLst/>
          </a:prstGeom>
        </p:spPr>
        <p:txBody>
          <a:bodyPr wrap="none">
            <a:spAutoFit/>
          </a:bodyPr>
          <a:lstStyle/>
          <a:p>
            <a:r>
              <a:rPr lang="fr-FR" dirty="0"/>
              <a:t> </a:t>
            </a:r>
          </a:p>
        </p:txBody>
      </p:sp>
    </p:spTree>
    <p:extLst>
      <p:ext uri="{BB962C8B-B14F-4D97-AF65-F5344CB8AC3E}">
        <p14:creationId xmlns:p14="http://schemas.microsoft.com/office/powerpoint/2010/main" val="178729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780971" y="471488"/>
            <a:ext cx="9623753" cy="1381168"/>
          </a:xfrm>
        </p:spPr>
        <p:txBody>
          <a:bodyPr/>
          <a:lstStyle/>
          <a:p>
            <a:r>
              <a:rPr lang="fr-FR" dirty="0"/>
              <a:t>Raphaëlle Bats</a:t>
            </a:r>
          </a:p>
        </p:txBody>
      </p:sp>
      <p:sp>
        <p:nvSpPr>
          <p:cNvPr id="5" name="Espace réservé du texte 4"/>
          <p:cNvSpPr>
            <a:spLocks noGrp="1"/>
          </p:cNvSpPr>
          <p:nvPr>
            <p:ph type="body" idx="1"/>
          </p:nvPr>
        </p:nvSpPr>
        <p:spPr>
          <a:xfrm>
            <a:off x="2780971" y="2343107"/>
            <a:ext cx="7461634" cy="2071238"/>
          </a:xfrm>
        </p:spPr>
        <p:txBody>
          <a:bodyPr>
            <a:normAutofit/>
          </a:bodyPr>
          <a:lstStyle/>
          <a:p>
            <a:r>
              <a:rPr lang="fr-FR" dirty="0"/>
              <a:t>Co-</a:t>
            </a:r>
            <a:r>
              <a:rPr lang="fr-FR" dirty="0" err="1"/>
              <a:t>head</a:t>
            </a:r>
            <a:r>
              <a:rPr lang="fr-FR" dirty="0"/>
              <a:t> </a:t>
            </a:r>
            <a:r>
              <a:rPr lang="fr-FR" dirty="0" err="1"/>
              <a:t>Urfist</a:t>
            </a:r>
            <a:r>
              <a:rPr lang="fr-FR" dirty="0"/>
              <a:t> of Bordeaux</a:t>
            </a:r>
          </a:p>
          <a:p>
            <a:r>
              <a:rPr lang="fr-FR" dirty="0" err="1"/>
              <a:t>University</a:t>
            </a:r>
            <a:r>
              <a:rPr lang="fr-FR" dirty="0"/>
              <a:t> of Bordeaux, France</a:t>
            </a:r>
          </a:p>
          <a:p>
            <a:r>
              <a:rPr lang="fr-FR" dirty="0"/>
              <a:t>Centre Emile Durkheim</a:t>
            </a:r>
          </a:p>
        </p:txBody>
      </p:sp>
      <p:sp>
        <p:nvSpPr>
          <p:cNvPr id="2" name="Rectangle 1"/>
          <p:cNvSpPr/>
          <p:nvPr/>
        </p:nvSpPr>
        <p:spPr>
          <a:xfrm>
            <a:off x="5977217" y="3244334"/>
            <a:ext cx="237566" cy="369332"/>
          </a:xfrm>
          <a:prstGeom prst="rect">
            <a:avLst/>
          </a:prstGeom>
        </p:spPr>
        <p:txBody>
          <a:bodyPr wrap="none">
            <a:spAutoFit/>
          </a:bodyPr>
          <a:lstStyle/>
          <a:p>
            <a:r>
              <a:rPr lang="fr-FR" dirty="0"/>
              <a:t> </a:t>
            </a:r>
          </a:p>
        </p:txBody>
      </p:sp>
      <p:sp>
        <p:nvSpPr>
          <p:cNvPr id="3" name="Rectangle 2"/>
          <p:cNvSpPr/>
          <p:nvPr/>
        </p:nvSpPr>
        <p:spPr>
          <a:xfrm>
            <a:off x="5977217" y="3244334"/>
            <a:ext cx="237566" cy="369332"/>
          </a:xfrm>
          <a:prstGeom prst="rect">
            <a:avLst/>
          </a:prstGeom>
        </p:spPr>
        <p:txBody>
          <a:bodyPr wrap="none">
            <a:spAutoFit/>
          </a:bodyPr>
          <a:lstStyle/>
          <a:p>
            <a:r>
              <a:rPr lang="fr-FR" dirty="0"/>
              <a:t> </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705" y="325372"/>
            <a:ext cx="2171700" cy="2171700"/>
          </a:xfrm>
          <a:prstGeom prst="ellipse">
            <a:avLst/>
          </a:prstGeom>
          <a:ln w="63500" cap="rnd">
            <a:noFill/>
          </a:ln>
          <a:effectLst>
            <a:outerShdw dist="292100" dir="5400000" sx="-80000" sy="-18000" rotWithShape="0">
              <a:schemeClr val="bg1">
                <a:alpha val="0"/>
              </a:schemeClr>
            </a:outerShdw>
            <a:softEdge rad="76200"/>
          </a:effectLst>
          <a:scene3d>
            <a:camera prst="orthographicFront"/>
            <a:lightRig rig="contrasting" dir="t">
              <a:rot lat="0" lon="0" rev="3000000"/>
            </a:lightRig>
          </a:scene3d>
          <a:sp3d contourW="7620">
            <a:bevelT w="95250" h="31750"/>
            <a:contourClr>
              <a:srgbClr val="333333"/>
            </a:contourClr>
          </a:sp3d>
        </p:spPr>
      </p:pic>
      <p:sp>
        <p:nvSpPr>
          <p:cNvPr id="7" name="Espace réservé du texte 4"/>
          <p:cNvSpPr>
            <a:spLocks noGrp="1"/>
          </p:cNvSpPr>
          <p:nvPr>
            <p:ph type="body" idx="1"/>
          </p:nvPr>
        </p:nvSpPr>
        <p:spPr>
          <a:xfrm>
            <a:off x="2780971" y="4744521"/>
            <a:ext cx="7461634" cy="1500187"/>
          </a:xfrm>
        </p:spPr>
        <p:txBody>
          <a:bodyPr>
            <a:normAutofit fontScale="92500" lnSpcReduction="20000"/>
          </a:bodyPr>
          <a:lstStyle/>
          <a:p>
            <a:r>
              <a:rPr lang="fr-FR" dirty="0"/>
              <a:t>Contact</a:t>
            </a:r>
          </a:p>
          <a:p>
            <a:r>
              <a:rPr lang="fr-FR" dirty="0">
                <a:hlinkClick r:id="rId3"/>
              </a:rPr>
              <a:t>Raphaelle.bats@u-bordeaux.fr</a:t>
            </a:r>
            <a:endParaRPr lang="fr-FR" dirty="0"/>
          </a:p>
          <a:p>
            <a:r>
              <a:rPr lang="fr-FR" dirty="0">
                <a:hlinkClick r:id="rId4"/>
              </a:rPr>
              <a:t>Rbats.pro@gmail.com</a:t>
            </a:r>
            <a:endParaRPr lang="fr-FR" dirty="0"/>
          </a:p>
          <a:p>
            <a:r>
              <a:rPr lang="fr-FR" dirty="0"/>
              <a:t>@</a:t>
            </a:r>
            <a:r>
              <a:rPr lang="fr-FR" dirty="0" err="1"/>
              <a:t>knitandb</a:t>
            </a:r>
            <a:endParaRPr lang="fr-FR" dirty="0"/>
          </a:p>
          <a:p>
            <a:endParaRPr lang="fr-FR" dirty="0"/>
          </a:p>
        </p:txBody>
      </p:sp>
    </p:spTree>
    <p:extLst>
      <p:ext uri="{BB962C8B-B14F-4D97-AF65-F5344CB8AC3E}">
        <p14:creationId xmlns:p14="http://schemas.microsoft.com/office/powerpoint/2010/main" val="308128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a:t>
            </a:r>
            <a:r>
              <a:rPr lang="fr-FR" dirty="0" err="1"/>
              <a:t>Context</a:t>
            </a:r>
            <a:endParaRPr lang="fr-FR" dirty="0"/>
          </a:p>
        </p:txBody>
      </p:sp>
      <p:sp>
        <p:nvSpPr>
          <p:cNvPr id="3" name="Espace réservé du contenu 2"/>
          <p:cNvSpPr>
            <a:spLocks noGrp="1"/>
          </p:cNvSpPr>
          <p:nvPr>
            <p:ph idx="1"/>
          </p:nvPr>
        </p:nvSpPr>
        <p:spPr>
          <a:xfrm>
            <a:off x="990600" y="1843088"/>
            <a:ext cx="8741167" cy="4617089"/>
          </a:xfrm>
        </p:spPr>
        <p:txBody>
          <a:bodyPr>
            <a:normAutofit fontScale="92500" lnSpcReduction="20000"/>
          </a:bodyPr>
          <a:lstStyle/>
          <a:p>
            <a:r>
              <a:rPr lang="fr-FR" sz="1700" dirty="0">
                <a:latin typeface="Open Sans" panose="020B0606030504020204" pitchFamily="34" charset="0"/>
                <a:ea typeface="Open Sans" panose="020B0606030504020204" pitchFamily="34" charset="0"/>
                <a:cs typeface="Open Sans" panose="020B0606030504020204" pitchFamily="34" charset="0"/>
              </a:rPr>
              <a:t>France &gt; Nouvelle-Aquitaine and </a:t>
            </a:r>
            <a:r>
              <a:rPr lang="fr-FR" sz="1700" dirty="0" err="1">
                <a:latin typeface="Open Sans" panose="020B0606030504020204" pitchFamily="34" charset="0"/>
                <a:ea typeface="Open Sans" panose="020B0606030504020204" pitchFamily="34" charset="0"/>
                <a:cs typeface="Open Sans" panose="020B0606030504020204" pitchFamily="34" charset="0"/>
              </a:rPr>
              <a:t>its</a:t>
            </a:r>
            <a:r>
              <a:rPr lang="fr-FR" sz="1700" dirty="0">
                <a:latin typeface="Open Sans" panose="020B0606030504020204" pitchFamily="34" charset="0"/>
                <a:ea typeface="Open Sans" panose="020B0606030504020204" pitchFamily="34" charset="0"/>
                <a:cs typeface="Open Sans" panose="020B0606030504020204" pitchFamily="34" charset="0"/>
              </a:rPr>
              <a:t> 6 </a:t>
            </a:r>
            <a:r>
              <a:rPr lang="fr-FR" sz="1700" dirty="0" err="1">
                <a:latin typeface="Open Sans" panose="020B0606030504020204" pitchFamily="34" charset="0"/>
                <a:ea typeface="Open Sans" panose="020B0606030504020204" pitchFamily="34" charset="0"/>
                <a:cs typeface="Open Sans" panose="020B0606030504020204" pitchFamily="34" charset="0"/>
              </a:rPr>
              <a:t>universities</a:t>
            </a:r>
            <a:r>
              <a:rPr lang="fr-FR" sz="1700" dirty="0">
                <a:latin typeface="Open Sans" panose="020B0606030504020204" pitchFamily="34" charset="0"/>
                <a:ea typeface="Open Sans" panose="020B0606030504020204" pitchFamily="34" charset="0"/>
                <a:cs typeface="Open Sans" panose="020B0606030504020204" pitchFamily="34" charset="0"/>
              </a:rPr>
              <a:t> and </a:t>
            </a:r>
            <a:r>
              <a:rPr lang="fr-FR" sz="1700" dirty="0" err="1">
                <a:latin typeface="Open Sans" panose="020B0606030504020204" pitchFamily="34" charset="0"/>
                <a:ea typeface="Open Sans" panose="020B0606030504020204" pitchFamily="34" charset="0"/>
                <a:cs typeface="Open Sans" panose="020B0606030504020204" pitchFamily="34" charset="0"/>
              </a:rPr>
              <a:t>many</a:t>
            </a:r>
            <a:r>
              <a:rPr lang="fr-FR" sz="1700" dirty="0">
                <a:latin typeface="Open Sans" panose="020B0606030504020204" pitchFamily="34" charset="0"/>
                <a:ea typeface="Open Sans" panose="020B0606030504020204" pitchFamily="34" charset="0"/>
                <a:cs typeface="Open Sans" panose="020B0606030504020204" pitchFamily="34" charset="0"/>
              </a:rPr>
              <a:t> HEI centers and </a:t>
            </a:r>
            <a:r>
              <a:rPr lang="fr-FR" sz="1700" dirty="0" err="1">
                <a:latin typeface="Open Sans" panose="020B0606030504020204" pitchFamily="34" charset="0"/>
                <a:ea typeface="Open Sans" panose="020B0606030504020204" pitchFamily="34" charset="0"/>
                <a:cs typeface="Open Sans" panose="020B0606030504020204" pitchFamily="34" charset="0"/>
              </a:rPr>
              <a:t>schools</a:t>
            </a:r>
            <a:r>
              <a:rPr lang="fr-FR" sz="1700" dirty="0">
                <a:latin typeface="Open Sans" panose="020B0606030504020204" pitchFamily="34" charset="0"/>
                <a:ea typeface="Open Sans" panose="020B0606030504020204" pitchFamily="34" charset="0"/>
                <a:cs typeface="Open Sans" panose="020B0606030504020204" pitchFamily="34" charset="0"/>
              </a:rPr>
              <a:t>.</a:t>
            </a:r>
            <a:endParaRPr lang="fr-FR" sz="17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fr-FR" sz="1900" dirty="0">
              <a:effectLst/>
              <a:latin typeface="Open Sans" panose="020B0606030504020204" pitchFamily="34" charset="0"/>
              <a:ea typeface="Open Sans" panose="020B0606030504020204" pitchFamily="34" charset="0"/>
              <a:cs typeface="Open Sans" panose="020B0606030504020204" pitchFamily="34" charset="0"/>
            </a:endParaRPr>
          </a:p>
          <a:p>
            <a:r>
              <a:rPr lang="fr-FR" sz="1700" dirty="0" err="1">
                <a:effectLst/>
                <a:latin typeface="Open Sans" panose="020B0606030504020204" pitchFamily="34" charset="0"/>
                <a:ea typeface="Open Sans" panose="020B0606030504020204" pitchFamily="34" charset="0"/>
                <a:cs typeface="Open Sans" panose="020B0606030504020204" pitchFamily="34" charset="0"/>
              </a:rPr>
              <a:t>Incitentives</a:t>
            </a:r>
            <a:r>
              <a:rPr lang="fr-FR" sz="1700" dirty="0">
                <a:effectLst/>
                <a:latin typeface="Open Sans" panose="020B0606030504020204" pitchFamily="34" charset="0"/>
                <a:ea typeface="Open Sans" panose="020B0606030504020204" pitchFamily="34" charset="0"/>
                <a:cs typeface="Open Sans" panose="020B0606030504020204" pitchFamily="34" charset="0"/>
              </a:rPr>
              <a:t> </a:t>
            </a:r>
            <a:r>
              <a:rPr lang="fr-FR" sz="1700" dirty="0" err="1">
                <a:effectLst/>
                <a:latin typeface="Open Sans" panose="020B0606030504020204" pitchFamily="34" charset="0"/>
                <a:ea typeface="Open Sans" panose="020B0606030504020204" pitchFamily="34" charset="0"/>
                <a:cs typeface="Open Sans" panose="020B0606030504020204" pitchFamily="34" charset="0"/>
              </a:rPr>
              <a:t>policies</a:t>
            </a:r>
            <a:r>
              <a:rPr lang="fr-FR" sz="1700" dirty="0">
                <a:effectLst/>
                <a:latin typeface="Open Sans" panose="020B0606030504020204" pitchFamily="34" charset="0"/>
                <a:ea typeface="Open Sans" panose="020B0606030504020204" pitchFamily="34" charset="0"/>
                <a:cs typeface="Open Sans" panose="020B0606030504020204" pitchFamily="34" charset="0"/>
              </a:rPr>
              <a:t> </a:t>
            </a:r>
            <a:r>
              <a:rPr lang="fr-FR" sz="1700" dirty="0" err="1">
                <a:effectLst/>
                <a:latin typeface="Open Sans" panose="020B0606030504020204" pitchFamily="34" charset="0"/>
                <a:ea typeface="Open Sans" panose="020B0606030504020204" pitchFamily="34" charset="0"/>
                <a:cs typeface="Open Sans" panose="020B0606030504020204" pitchFamily="34" charset="0"/>
              </a:rPr>
              <a:t>from</a:t>
            </a:r>
            <a:r>
              <a:rPr lang="fr-FR" sz="1700" dirty="0">
                <a:effectLst/>
                <a:latin typeface="Open Sans" panose="020B0606030504020204" pitchFamily="34" charset="0"/>
                <a:ea typeface="Open Sans" panose="020B0606030504020204" pitchFamily="34" charset="0"/>
                <a:cs typeface="Open Sans" panose="020B0606030504020204" pitchFamily="34" charset="0"/>
              </a:rPr>
              <a:t> Ministry</a:t>
            </a:r>
          </a:p>
          <a:p>
            <a:pPr marL="808038" lvl="0" indent="-361950">
              <a:spcBef>
                <a:spcPts val="600"/>
              </a:spcBef>
              <a:buFont typeface="Symbol" panose="05050102010706020507" pitchFamily="18" charset="2"/>
              <a:buChar char=""/>
            </a:pPr>
            <a:r>
              <a:rPr lang="fr-FR" sz="1500" dirty="0">
                <a:effectLst/>
                <a:latin typeface="Open Sans" panose="020B0606030504020204" pitchFamily="34" charset="0"/>
                <a:ea typeface="Open Sans" panose="020B0606030504020204" pitchFamily="34" charset="0"/>
                <a:cs typeface="Open Sans" panose="020B0606030504020204" pitchFamily="34" charset="0"/>
              </a:rPr>
              <a:t>ANR PGD 2019</a:t>
            </a:r>
          </a:p>
          <a:p>
            <a:pPr marL="808038" lvl="0" indent="-361950">
              <a:spcBef>
                <a:spcPts val="600"/>
              </a:spcBef>
              <a:buFont typeface="Symbol" panose="05050102010706020507" pitchFamily="18" charset="2"/>
              <a:buChar char=""/>
            </a:pPr>
            <a:r>
              <a:rPr lang="fr-FR" sz="1500" dirty="0">
                <a:effectLst/>
                <a:latin typeface="Open Sans" panose="020B0606030504020204" pitchFamily="34" charset="0"/>
                <a:ea typeface="Open Sans" panose="020B0606030504020204" pitchFamily="34" charset="0"/>
                <a:cs typeface="Open Sans" panose="020B0606030504020204" pitchFamily="34" charset="0"/>
              </a:rPr>
              <a:t>2</a:t>
            </a:r>
            <a:r>
              <a:rPr lang="fr-FR" sz="1500" baseline="30000" dirty="0">
                <a:effectLst/>
                <a:latin typeface="Open Sans" panose="020B0606030504020204" pitchFamily="34" charset="0"/>
                <a:ea typeface="Open Sans" panose="020B0606030504020204" pitchFamily="34" charset="0"/>
                <a:cs typeface="Open Sans" panose="020B0606030504020204" pitchFamily="34" charset="0"/>
              </a:rPr>
              <a:t>nd</a:t>
            </a:r>
            <a:r>
              <a:rPr lang="fr-FR" sz="1500" dirty="0">
                <a:effectLst/>
                <a:latin typeface="Open Sans" panose="020B0606030504020204" pitchFamily="34" charset="0"/>
                <a:ea typeface="Open Sans" panose="020B0606030504020204" pitchFamily="34" charset="0"/>
                <a:cs typeface="Open Sans" panose="020B0606030504020204" pitchFamily="34" charset="0"/>
              </a:rPr>
              <a:t> plan Open Science 2021</a:t>
            </a:r>
          </a:p>
          <a:p>
            <a:pPr marL="808038" lvl="0" indent="-361950">
              <a:spcBef>
                <a:spcPts val="600"/>
              </a:spcBef>
              <a:buFont typeface="Symbol" panose="05050102010706020507" pitchFamily="18" charset="2"/>
              <a:buChar char=""/>
            </a:pPr>
            <a:r>
              <a:rPr lang="fr-FR" sz="1500" dirty="0">
                <a:effectLst/>
                <a:latin typeface="Open Sans" panose="020B0606030504020204" pitchFamily="34" charset="0"/>
                <a:ea typeface="Open Sans" panose="020B0606030504020204" pitchFamily="34" charset="0"/>
                <a:cs typeface="Open Sans" panose="020B0606030504020204" pitchFamily="34" charset="0"/>
              </a:rPr>
              <a:t>2021 : AMI AD : « Atelier de la donnée » </a:t>
            </a:r>
            <a:r>
              <a:rPr lang="fr-FR" sz="1500" dirty="0">
                <a:latin typeface="Open Sans" panose="020B0606030504020204" pitchFamily="34" charset="0"/>
                <a:ea typeface="Open Sans" panose="020B0606030504020204" pitchFamily="34" charset="0"/>
                <a:cs typeface="Open Sans" panose="020B0606030504020204" pitchFamily="34" charset="0"/>
              </a:rPr>
              <a:t>= « </a:t>
            </a:r>
            <a:r>
              <a:rPr lang="en-US" sz="1500" dirty="0">
                <a:effectLst/>
                <a:latin typeface="Open Sans" panose="020B0606030504020204" pitchFamily="34" charset="0"/>
                <a:ea typeface="Open Sans" panose="020B0606030504020204" pitchFamily="34" charset="0"/>
                <a:cs typeface="Open Sans" panose="020B0606030504020204" pitchFamily="34" charset="0"/>
              </a:rPr>
              <a:t>Data Workshop”: one-stop shop for researchers' data management plan needs.</a:t>
            </a:r>
            <a:endParaRPr lang="fr-FR" sz="15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fr-FR" sz="1900" dirty="0">
              <a:effectLst/>
              <a:latin typeface="Open Sans" panose="020B0606030504020204" pitchFamily="34" charset="0"/>
              <a:ea typeface="Open Sans" panose="020B0606030504020204" pitchFamily="34" charset="0"/>
              <a:cs typeface="Open Sans" panose="020B0606030504020204" pitchFamily="34" charset="0"/>
            </a:endParaRPr>
          </a:p>
          <a:p>
            <a:r>
              <a:rPr lang="fr-FR" sz="1700" dirty="0">
                <a:effectLst/>
                <a:latin typeface="Open Sans" panose="020B0606030504020204" pitchFamily="34" charset="0"/>
                <a:ea typeface="Open Sans" panose="020B0606030504020204" pitchFamily="34" charset="0"/>
                <a:cs typeface="Open Sans" panose="020B0606030504020204" pitchFamily="34" charset="0"/>
              </a:rPr>
              <a:t>URFIST of Bordeaux : </a:t>
            </a:r>
          </a:p>
          <a:p>
            <a:pPr marL="800100" lvl="1" indent="-342900">
              <a:buFont typeface="Wingdings" panose="05000000000000000000" pitchFamily="2" charset="2"/>
              <a:buChar char=""/>
            </a:pPr>
            <a:r>
              <a:rPr lang="en-US" sz="1500" dirty="0">
                <a:effectLst/>
                <a:latin typeface="Open Sans" panose="020B0606030504020204" pitchFamily="34" charset="0"/>
                <a:ea typeface="Open Sans" panose="020B0606030504020204" pitchFamily="34" charset="0"/>
                <a:cs typeface="Open Sans" panose="020B0606030504020204" pitchFamily="34" charset="0"/>
              </a:rPr>
              <a:t>Training on scientific communication for the whole of the new Aquitaine region</a:t>
            </a:r>
          </a:p>
          <a:p>
            <a:pPr marL="800100" lvl="1" indent="-342900">
              <a:buFont typeface="Wingdings" panose="05000000000000000000" pitchFamily="2" charset="2"/>
              <a:buChar char=""/>
            </a:pPr>
            <a:r>
              <a:rPr lang="en-US" sz="1500" dirty="0">
                <a:effectLst/>
                <a:latin typeface="Open Sans" panose="020B0606030504020204" pitchFamily="34" charset="0"/>
                <a:ea typeface="Open Sans" panose="020B0606030504020204" pitchFamily="34" charset="0"/>
                <a:cs typeface="Open Sans" panose="020B0606030504020204" pitchFamily="34" charset="0"/>
              </a:rPr>
              <a:t>Animation of a network around research data: Meta Atelier de la </a:t>
            </a:r>
            <a:r>
              <a:rPr lang="en-US" sz="1500" dirty="0" err="1">
                <a:effectLst/>
                <a:latin typeface="Open Sans" panose="020B0606030504020204" pitchFamily="34" charset="0"/>
                <a:ea typeface="Open Sans" panose="020B0606030504020204" pitchFamily="34" charset="0"/>
                <a:cs typeface="Open Sans" panose="020B0606030504020204" pitchFamily="34" charset="0"/>
              </a:rPr>
              <a:t>donnée</a:t>
            </a:r>
            <a:endParaRPr lang="en-US" sz="1500" dirty="0">
              <a:effectLst/>
              <a:latin typeface="Open Sans" panose="020B0606030504020204" pitchFamily="34" charset="0"/>
              <a:ea typeface="Open Sans" panose="020B0606030504020204" pitchFamily="34" charset="0"/>
              <a:cs typeface="Open Sans" panose="020B0606030504020204" pitchFamily="34" charset="0"/>
            </a:endParaRPr>
          </a:p>
          <a:p>
            <a:pPr marL="457200" lvl="1" indent="0">
              <a:buNone/>
            </a:pPr>
            <a:endParaRPr lang="fr-FR" sz="1700" dirty="0">
              <a:effectLst/>
              <a:latin typeface="Open Sans" panose="020B0606030504020204" pitchFamily="34" charset="0"/>
              <a:ea typeface="Open Sans" panose="020B0606030504020204" pitchFamily="34" charset="0"/>
              <a:cs typeface="Open Sans" panose="020B0606030504020204" pitchFamily="34" charset="0"/>
            </a:endParaRPr>
          </a:p>
          <a:p>
            <a:r>
              <a:rPr lang="en-US" sz="1700" dirty="0">
                <a:effectLst/>
                <a:latin typeface="Open Sans" panose="020B0606030504020204" pitchFamily="34" charset="0"/>
                <a:ea typeface="Open Sans" panose="020B0606030504020204" pitchFamily="34" charset="0"/>
                <a:cs typeface="Open Sans" panose="020B0606030504020204" pitchFamily="34" charset="0"/>
              </a:rPr>
              <a:t>Issue: understanding the role of different actors in the development of research literacy services</a:t>
            </a:r>
          </a:p>
          <a:p>
            <a:endParaRPr lang="en-US" sz="1700" dirty="0">
              <a:effectLst/>
              <a:latin typeface="Open Sans" panose="020B0606030504020204" pitchFamily="34" charset="0"/>
              <a:ea typeface="Open Sans" panose="020B0606030504020204" pitchFamily="34" charset="0"/>
              <a:cs typeface="Open Sans" panose="020B0606030504020204" pitchFamily="34" charset="0"/>
            </a:endParaRPr>
          </a:p>
          <a:p>
            <a:r>
              <a:rPr lang="en-US" sz="1700" dirty="0">
                <a:effectLst/>
                <a:latin typeface="Open Sans" panose="020B0606030504020204" pitchFamily="34" charset="0"/>
                <a:ea typeface="Open Sans" panose="020B0606030504020204" pitchFamily="34" charset="0"/>
                <a:cs typeface="Open Sans" panose="020B0606030504020204" pitchFamily="34" charset="0"/>
              </a:rPr>
              <a:t>Project: To observe the implementation of national policies at the institutional level to better understand the roles of each. </a:t>
            </a:r>
            <a:endParaRPr lang="fr-FR" sz="1700" dirty="0">
              <a:latin typeface="Open Sans" panose="020B0606030504020204" pitchFamily="34" charset="0"/>
              <a:ea typeface="Open Sans" panose="020B0606030504020204" pitchFamily="34" charset="0"/>
              <a:cs typeface="Open Sans" panose="020B0606030504020204" pitchFamily="34" charset="0"/>
            </a:endParaRPr>
          </a:p>
          <a:p>
            <a:endParaRPr lang="fr-FR" dirty="0"/>
          </a:p>
          <a:p>
            <a:endParaRPr lang="fr-FR" dirty="0"/>
          </a:p>
          <a:p>
            <a:pPr marL="0" indent="0">
              <a:buNone/>
            </a:pPr>
            <a:endParaRPr lang="fr-FR" dirty="0"/>
          </a:p>
        </p:txBody>
      </p:sp>
      <p:pic>
        <p:nvPicPr>
          <p:cNvPr id="5" name="Picture 2" descr="upload.wikimedia.org/wikipedia/commons/thumb/d/...">
            <a:extLst>
              <a:ext uri="{FF2B5EF4-FFF2-40B4-BE49-F238E27FC236}">
                <a16:creationId xmlns:a16="http://schemas.microsoft.com/office/drawing/2014/main" id="{7584534B-280E-5ABC-EAE4-AB81D9CDD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768" y="1180306"/>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B7722250-B11F-A6A8-DE62-0F9892D11B03}"/>
              </a:ext>
            </a:extLst>
          </p:cNvPr>
          <p:cNvSpPr txBox="1"/>
          <p:nvPr/>
        </p:nvSpPr>
        <p:spPr>
          <a:xfrm>
            <a:off x="9731767" y="3316957"/>
            <a:ext cx="2181225" cy="707886"/>
          </a:xfrm>
          <a:prstGeom prst="rect">
            <a:avLst/>
          </a:prstGeom>
          <a:noFill/>
        </p:spPr>
        <p:txBody>
          <a:bodyPr wrap="square">
            <a:spAutoFit/>
          </a:bodyPr>
          <a:lstStyle/>
          <a:p>
            <a:pPr marL="0" indent="0">
              <a:buNone/>
            </a:pPr>
            <a:r>
              <a:rPr lang="fr-FR" sz="1000" dirty="0"/>
              <a:t>Super Benjamin : </a:t>
            </a:r>
            <a:r>
              <a:rPr lang="fr-FR" sz="1000" dirty="0">
                <a:hlinkClick r:id="rId3"/>
              </a:rPr>
              <a:t>https://fr.wikipedia.org/wiki/Nouvelle-Aquitaine#/media/Fichier:Nouvelle-Aquitaine_region_locator_map.svg</a:t>
            </a:r>
            <a:endParaRPr lang="fr-FR" sz="1000" dirty="0"/>
          </a:p>
        </p:txBody>
      </p:sp>
    </p:spTree>
    <p:extLst>
      <p:ext uri="{BB962C8B-B14F-4D97-AF65-F5344CB8AC3E}">
        <p14:creationId xmlns:p14="http://schemas.microsoft.com/office/powerpoint/2010/main" val="353600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a:t>
            </a:r>
            <a:r>
              <a:rPr lang="fr-FR" dirty="0" err="1"/>
              <a:t>Study</a:t>
            </a:r>
            <a:endParaRPr lang="fr-FR" dirty="0"/>
          </a:p>
        </p:txBody>
      </p:sp>
      <p:sp>
        <p:nvSpPr>
          <p:cNvPr id="3" name="Espace réservé du contenu 2"/>
          <p:cNvSpPr>
            <a:spLocks noGrp="1"/>
          </p:cNvSpPr>
          <p:nvPr>
            <p:ph idx="1"/>
          </p:nvPr>
        </p:nvSpPr>
        <p:spPr>
          <a:xfrm>
            <a:off x="990600" y="2112335"/>
            <a:ext cx="9450572" cy="4393240"/>
          </a:xfrm>
        </p:spPr>
        <p:txBody>
          <a:bodyPr>
            <a:normAutofit/>
          </a:bodyPr>
          <a:lstStyle/>
          <a:p>
            <a:pPr marL="0" indent="0">
              <a:buNone/>
            </a:pPr>
            <a:r>
              <a:rPr lang="en-US" sz="1600" dirty="0">
                <a:effectLst/>
                <a:latin typeface="Open Sans" panose="020B0606030504020204" pitchFamily="34" charset="0"/>
                <a:ea typeface="Open Sans" panose="020B0606030504020204" pitchFamily="34" charset="0"/>
                <a:cs typeface="Open Sans" panose="020B0606030504020204" pitchFamily="34" charset="0"/>
              </a:rPr>
              <a:t>Meetings with the universities of New Aquitaine around research data from December 2021 to June 2022, once a month: 9 higher education institutions.</a:t>
            </a:r>
          </a:p>
          <a:p>
            <a:pPr marL="809625" indent="-363538"/>
            <a:r>
              <a:rPr lang="en-US" sz="1600" dirty="0">
                <a:effectLst/>
                <a:latin typeface="Open Sans" panose="020B0606030504020204" pitchFamily="34" charset="0"/>
                <a:ea typeface="Open Sans" panose="020B0606030504020204" pitchFamily="34" charset="0"/>
                <a:cs typeface="Open Sans" panose="020B0606030504020204" pitchFamily="34" charset="0"/>
              </a:rPr>
              <a:t>Exchange between HEI institutions in New Aquitaine: exchange of good practices, but also exchange on the positioning of universities and libraries in research data policies.</a:t>
            </a:r>
          </a:p>
          <a:p>
            <a:pPr marL="809625" indent="-363538"/>
            <a:r>
              <a:rPr lang="en-US" sz="1600" dirty="0">
                <a:effectLst/>
                <a:latin typeface="Open Sans" panose="020B0606030504020204" pitchFamily="34" charset="0"/>
                <a:ea typeface="Open Sans" panose="020B0606030504020204" pitchFamily="34" charset="0"/>
                <a:cs typeface="Open Sans" panose="020B0606030504020204" pitchFamily="34" charset="0"/>
              </a:rPr>
              <a:t>Build together training and self-training.</a:t>
            </a:r>
          </a:p>
          <a:p>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dirty="0">
                <a:effectLst/>
                <a:latin typeface="Open Sans" panose="020B0606030504020204" pitchFamily="34" charset="0"/>
                <a:ea typeface="Open Sans" panose="020B0606030504020204" pitchFamily="34" charset="0"/>
                <a:cs typeface="Open Sans" panose="020B0606030504020204" pitchFamily="34" charset="0"/>
              </a:rPr>
              <a:t>Interviews with participants between April and May: 5 higher education institutions and others planned soon. What we looked for: </a:t>
            </a:r>
          </a:p>
          <a:p>
            <a:pPr marL="809625" indent="-363538"/>
            <a:r>
              <a:rPr lang="en-US" sz="1600" dirty="0">
                <a:effectLst/>
                <a:latin typeface="Open Sans" panose="020B0606030504020204" pitchFamily="34" charset="0"/>
                <a:ea typeface="Open Sans" panose="020B0606030504020204" pitchFamily="34" charset="0"/>
                <a:cs typeface="Open Sans" panose="020B0606030504020204" pitchFamily="34" charset="0"/>
              </a:rPr>
              <a:t>the implementation of research data policies</a:t>
            </a:r>
          </a:p>
          <a:p>
            <a:pPr marL="809625" indent="-363538"/>
            <a:r>
              <a:rPr lang="en-US" sz="1600" dirty="0">
                <a:effectLst/>
                <a:latin typeface="Open Sans" panose="020B0606030504020204" pitchFamily="34" charset="0"/>
                <a:ea typeface="Open Sans" panose="020B0606030504020204" pitchFamily="34" charset="0"/>
                <a:cs typeface="Open Sans" panose="020B0606030504020204" pitchFamily="34" charset="0"/>
              </a:rPr>
              <a:t>the obstacles and facilitators</a:t>
            </a:r>
          </a:p>
          <a:p>
            <a:pPr marL="809625" indent="-363538"/>
            <a:r>
              <a:rPr lang="en-US" sz="1600" dirty="0">
                <a:effectLst/>
                <a:latin typeface="Open Sans" panose="020B0606030504020204" pitchFamily="34" charset="0"/>
                <a:ea typeface="Open Sans" panose="020B0606030504020204" pitchFamily="34" charset="0"/>
                <a:cs typeface="Open Sans" panose="020B0606030504020204" pitchFamily="34" charset="0"/>
              </a:rPr>
              <a:t>the actors and the role of libraries in particular.</a:t>
            </a:r>
            <a:endParaRPr lang="fr-FR" sz="1600" dirty="0">
              <a:latin typeface="Open Sans" panose="020B0606030504020204" pitchFamily="34" charset="0"/>
              <a:ea typeface="Open Sans" panose="020B0606030504020204" pitchFamily="34" charset="0"/>
              <a:cs typeface="Open Sans" panose="020B0606030504020204" pitchFamily="34" charset="0"/>
            </a:endParaRPr>
          </a:p>
          <a:p>
            <a:endParaRPr lang="fr-FR" dirty="0"/>
          </a:p>
          <a:p>
            <a:endParaRPr lang="fr-FR" dirty="0"/>
          </a:p>
          <a:p>
            <a:endParaRPr lang="fr-FR" dirty="0"/>
          </a:p>
        </p:txBody>
      </p:sp>
    </p:spTree>
    <p:extLst>
      <p:ext uri="{BB962C8B-B14F-4D97-AF65-F5344CB8AC3E}">
        <p14:creationId xmlns:p14="http://schemas.microsoft.com/office/powerpoint/2010/main" val="196355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a:t>
            </a:r>
            <a:r>
              <a:rPr lang="fr-FR" dirty="0" err="1"/>
              <a:t>Results</a:t>
            </a:r>
            <a:r>
              <a:rPr lang="fr-FR" dirty="0"/>
              <a:t> and Discussion</a:t>
            </a:r>
            <a:endParaRPr lang="fr-FR" sz="3600" dirty="0"/>
          </a:p>
        </p:txBody>
      </p:sp>
      <p:sp>
        <p:nvSpPr>
          <p:cNvPr id="3" name="Espace réservé du contenu 2"/>
          <p:cNvSpPr>
            <a:spLocks noGrp="1"/>
          </p:cNvSpPr>
          <p:nvPr>
            <p:ph idx="1"/>
          </p:nvPr>
        </p:nvSpPr>
        <p:spPr>
          <a:xfrm>
            <a:off x="990599" y="2565991"/>
            <a:ext cx="10033969" cy="3910514"/>
          </a:xfrm>
        </p:spPr>
        <p:txBody>
          <a:bodyPr>
            <a:noAutofit/>
          </a:bodyPr>
          <a:lstStyle/>
          <a:p>
            <a:pPr marL="0" indent="0">
              <a:lnSpc>
                <a:spcPct val="120000"/>
              </a:lnSpc>
              <a:buNone/>
            </a:pPr>
            <a:r>
              <a:rPr lang="en-US" sz="1600" dirty="0"/>
              <a:t>3.1: Data Policy</a:t>
            </a:r>
          </a:p>
          <a:p>
            <a:pPr marL="0" indent="0">
              <a:lnSpc>
                <a:spcPct val="120000"/>
              </a:lnSpc>
              <a:buNone/>
            </a:pPr>
            <a:r>
              <a:rPr lang="en-US" sz="1600" dirty="0"/>
              <a:t>3.2 : Policy porting</a:t>
            </a:r>
          </a:p>
          <a:p>
            <a:pPr marL="0" indent="0">
              <a:lnSpc>
                <a:spcPct val="120000"/>
              </a:lnSpc>
              <a:buNone/>
            </a:pPr>
            <a:r>
              <a:rPr lang="en-US" sz="1600" dirty="0"/>
              <a:t>3.3 Receiving</a:t>
            </a:r>
          </a:p>
          <a:p>
            <a:pPr marL="0" indent="0">
              <a:lnSpc>
                <a:spcPct val="120000"/>
              </a:lnSpc>
              <a:buNone/>
            </a:pPr>
            <a:r>
              <a:rPr lang="en-US" sz="1600" dirty="0"/>
              <a:t>3.4 Implementation and services</a:t>
            </a:r>
          </a:p>
          <a:p>
            <a:pPr marL="0" indent="0">
              <a:lnSpc>
                <a:spcPct val="120000"/>
              </a:lnSpc>
              <a:buNone/>
            </a:pPr>
            <a:r>
              <a:rPr lang="en-US" sz="1600" dirty="0"/>
              <a:t>3.5 Actors</a:t>
            </a:r>
          </a:p>
          <a:p>
            <a:pPr marL="0" indent="0">
              <a:lnSpc>
                <a:spcPct val="120000"/>
              </a:lnSpc>
              <a:buNone/>
            </a:pPr>
            <a:r>
              <a:rPr lang="en-US" sz="1600" dirty="0"/>
              <a:t>3.6 Librarians</a:t>
            </a:r>
            <a:endParaRPr lang="fr-FR" sz="2000" dirty="0"/>
          </a:p>
        </p:txBody>
      </p:sp>
    </p:spTree>
    <p:extLst>
      <p:ext uri="{BB962C8B-B14F-4D97-AF65-F5344CB8AC3E}">
        <p14:creationId xmlns:p14="http://schemas.microsoft.com/office/powerpoint/2010/main" val="311251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3.1/ Data Policy</a:t>
            </a:r>
            <a:endParaRPr lang="fr-FR" sz="3600" dirty="0"/>
          </a:p>
        </p:txBody>
      </p:sp>
      <p:sp>
        <p:nvSpPr>
          <p:cNvPr id="3" name="Espace réservé du contenu 2"/>
          <p:cNvSpPr>
            <a:spLocks noGrp="1"/>
          </p:cNvSpPr>
          <p:nvPr>
            <p:ph idx="1"/>
          </p:nvPr>
        </p:nvSpPr>
        <p:spPr>
          <a:xfrm>
            <a:off x="990600" y="2048539"/>
            <a:ext cx="10033969" cy="4097080"/>
          </a:xfrm>
        </p:spPr>
        <p:txBody>
          <a:bodyPr>
            <a:noAutofit/>
          </a:bodyPr>
          <a:lstStyle/>
          <a:p>
            <a:pPr marL="0" indent="0">
              <a:lnSpc>
                <a:spcPct val="120000"/>
              </a:lnSpc>
              <a:buNone/>
            </a:pPr>
            <a:r>
              <a:rPr lang="en-US" sz="1600" dirty="0"/>
              <a:t>Data Policies :</a:t>
            </a:r>
          </a:p>
          <a:p>
            <a:pPr marL="808038" indent="-498475">
              <a:lnSpc>
                <a:spcPct val="120000"/>
              </a:lnSpc>
            </a:pPr>
            <a:r>
              <a:rPr lang="en-US" sz="1600" dirty="0"/>
              <a:t>No dedicated Data roadmaps, but 3 Open Science roadmaps. All signed between 2021 and 2022</a:t>
            </a:r>
          </a:p>
          <a:p>
            <a:pPr marL="808038" indent="-498475">
              <a:lnSpc>
                <a:spcPct val="120000"/>
              </a:lnSpc>
            </a:pPr>
            <a:r>
              <a:rPr lang="en-US" sz="1600" dirty="0"/>
              <a:t>Only one data workshop project and none labeled</a:t>
            </a:r>
          </a:p>
          <a:p>
            <a:pPr marL="808038" indent="-498475">
              <a:lnSpc>
                <a:spcPct val="120000"/>
              </a:lnSpc>
            </a:pPr>
            <a:r>
              <a:rPr lang="en-US" sz="1600" dirty="0"/>
              <a:t>Only one institution where services are organized around data</a:t>
            </a:r>
          </a:p>
          <a:p>
            <a:pPr marL="0" indent="0">
              <a:lnSpc>
                <a:spcPct val="120000"/>
              </a:lnSpc>
              <a:buNone/>
            </a:pPr>
            <a:endParaRPr lang="en-US" sz="1600" dirty="0"/>
          </a:p>
          <a:p>
            <a:pPr>
              <a:lnSpc>
                <a:spcPct val="120000"/>
              </a:lnSpc>
            </a:pPr>
            <a:r>
              <a:rPr lang="en-US" sz="1600" dirty="0"/>
              <a:t>Documents and work around policies implemented are in their infancy. Starting since 2018-2019 for the most advanced : </a:t>
            </a:r>
            <a:r>
              <a:rPr lang="en-US" sz="1800" dirty="0">
                <a:solidFill>
                  <a:schemeClr val="accent2">
                    <a:lumMod val="75000"/>
                  </a:schemeClr>
                </a:solidFill>
              </a:rPr>
              <a:t>“The work has borne the seeds, but we are not yet seeing the fruits.”</a:t>
            </a:r>
          </a:p>
          <a:p>
            <a:pPr>
              <a:lnSpc>
                <a:spcPct val="120000"/>
              </a:lnSpc>
            </a:pPr>
            <a:r>
              <a:rPr lang="en-US" sz="1600" dirty="0"/>
              <a:t>Difficulties in the document validation circuit and in the latency between the structuring of a service, the possibility of rendering service and the knowledge of the services by the researchers. </a:t>
            </a:r>
            <a:endParaRPr lang="fr-FR" sz="1600" dirty="0"/>
          </a:p>
        </p:txBody>
      </p:sp>
    </p:spTree>
    <p:extLst>
      <p:ext uri="{BB962C8B-B14F-4D97-AF65-F5344CB8AC3E}">
        <p14:creationId xmlns:p14="http://schemas.microsoft.com/office/powerpoint/2010/main" val="183591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3.2/ Policy </a:t>
            </a:r>
            <a:r>
              <a:rPr lang="fr-FR" dirty="0" err="1"/>
              <a:t>Porting</a:t>
            </a:r>
            <a:endParaRPr lang="fr-FR" sz="3600" dirty="0"/>
          </a:p>
        </p:txBody>
      </p:sp>
      <p:sp>
        <p:nvSpPr>
          <p:cNvPr id="3" name="Espace réservé du contenu 2"/>
          <p:cNvSpPr>
            <a:spLocks noGrp="1"/>
          </p:cNvSpPr>
          <p:nvPr>
            <p:ph idx="1"/>
          </p:nvPr>
        </p:nvSpPr>
        <p:spPr>
          <a:xfrm>
            <a:off x="990599" y="2169042"/>
            <a:ext cx="10033969" cy="4307463"/>
          </a:xfrm>
        </p:spPr>
        <p:txBody>
          <a:bodyPr>
            <a:noAutofit/>
          </a:bodyPr>
          <a:lstStyle/>
          <a:p>
            <a:pPr marL="0" indent="0">
              <a:lnSpc>
                <a:spcPct val="120000"/>
              </a:lnSpc>
              <a:buNone/>
            </a:pPr>
            <a:r>
              <a:rPr lang="en-US" sz="1600" dirty="0"/>
              <a:t>At all institutions, governance was alerted to data issues by the university library. </a:t>
            </a:r>
          </a:p>
          <a:p>
            <a:pPr>
              <a:lnSpc>
                <a:spcPct val="120000"/>
              </a:lnSpc>
            </a:pPr>
            <a:r>
              <a:rPr lang="en-US" sz="1600" dirty="0"/>
              <a:t>Because the library monitors open science and was in a position to appreciate the importance of the topic</a:t>
            </a:r>
          </a:p>
          <a:p>
            <a:pPr>
              <a:lnSpc>
                <a:spcPct val="120000"/>
              </a:lnSpc>
            </a:pPr>
            <a:r>
              <a:rPr lang="en-US" sz="1600" dirty="0"/>
              <a:t>Because the library is particularly attuned to the ministry's recommendations</a:t>
            </a:r>
          </a:p>
          <a:p>
            <a:pPr>
              <a:lnSpc>
                <a:spcPct val="120000"/>
              </a:lnSpc>
            </a:pPr>
            <a:endParaRPr lang="en-US" sz="1600" dirty="0"/>
          </a:p>
          <a:p>
            <a:pPr marL="0" indent="0">
              <a:lnSpc>
                <a:spcPct val="120000"/>
              </a:lnSpc>
              <a:buNone/>
            </a:pPr>
            <a:r>
              <a:rPr lang="en-US" sz="1600" dirty="0"/>
              <a:t>Alert followed by the governance for two reasons: </a:t>
            </a:r>
          </a:p>
          <a:p>
            <a:pPr>
              <a:lnSpc>
                <a:spcPct val="120000"/>
              </a:lnSpc>
            </a:pPr>
            <a:r>
              <a:rPr lang="en-US" sz="1600" dirty="0"/>
              <a:t>Either because they are small institutions, which need to be visible, to show their commitment and to maintain the dynamics of research and structuring created &gt; willingness to follow the injunctions.</a:t>
            </a:r>
          </a:p>
          <a:p>
            <a:pPr>
              <a:lnSpc>
                <a:spcPct val="120000"/>
              </a:lnSpc>
            </a:pPr>
            <a:r>
              <a:rPr lang="en-US" sz="1600" dirty="0"/>
              <a:t>Or because they are large institutions, which have a very good rate of submission and acceptance of research projects, especially at the international level, and which need this service &gt; desire to improve their skills.</a:t>
            </a:r>
            <a:endParaRPr lang="fr-FR" sz="1600" dirty="0"/>
          </a:p>
        </p:txBody>
      </p:sp>
    </p:spTree>
    <p:extLst>
      <p:ext uri="{BB962C8B-B14F-4D97-AF65-F5344CB8AC3E}">
        <p14:creationId xmlns:p14="http://schemas.microsoft.com/office/powerpoint/2010/main" val="119839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3.3/ </a:t>
            </a:r>
            <a:r>
              <a:rPr lang="fr-FR" dirty="0" err="1"/>
              <a:t>Receiving</a:t>
            </a:r>
            <a:endParaRPr lang="fr-FR" sz="3600" dirty="0"/>
          </a:p>
        </p:txBody>
      </p:sp>
      <p:sp>
        <p:nvSpPr>
          <p:cNvPr id="3" name="Espace réservé du contenu 2"/>
          <p:cNvSpPr>
            <a:spLocks noGrp="1"/>
          </p:cNvSpPr>
          <p:nvPr>
            <p:ph idx="1"/>
          </p:nvPr>
        </p:nvSpPr>
        <p:spPr>
          <a:xfrm>
            <a:off x="990600" y="2006010"/>
            <a:ext cx="10033969" cy="4157256"/>
          </a:xfrm>
        </p:spPr>
        <p:txBody>
          <a:bodyPr>
            <a:noAutofit/>
          </a:bodyPr>
          <a:lstStyle/>
          <a:p>
            <a:pPr marL="0" indent="0">
              <a:lnSpc>
                <a:spcPct val="120000"/>
              </a:lnSpc>
              <a:buNone/>
            </a:pPr>
            <a:r>
              <a:rPr lang="en-US" sz="1600" dirty="0"/>
              <a:t>Roadmaps and framework documents are not known to researchers, who look outside their university for resources and recommendations.</a:t>
            </a:r>
          </a:p>
          <a:p>
            <a:pPr marL="715963" indent="-354013">
              <a:lnSpc>
                <a:spcPct val="120000"/>
              </a:lnSpc>
            </a:pPr>
            <a:r>
              <a:rPr lang="en-US" sz="1600" dirty="0"/>
              <a:t>Librarians want to put aside this work of convincing governance to have roadmaps and instead work directly with labs and researchers.</a:t>
            </a:r>
          </a:p>
          <a:p>
            <a:pPr marL="715963" indent="-354013">
              <a:lnSpc>
                <a:spcPct val="120000"/>
              </a:lnSpc>
            </a:pPr>
            <a:r>
              <a:rPr lang="en-US" sz="1600" dirty="0"/>
              <a:t>"Entering through the back door and being of service and useful to such and such a lab or department and gradually doing stuff.“</a:t>
            </a:r>
          </a:p>
          <a:p>
            <a:pPr marL="361950" indent="0">
              <a:lnSpc>
                <a:spcPct val="120000"/>
              </a:lnSpc>
              <a:buNone/>
            </a:pPr>
            <a:endParaRPr lang="en-US" sz="1600" dirty="0"/>
          </a:p>
          <a:p>
            <a:pPr marL="0" indent="0">
              <a:lnSpc>
                <a:spcPct val="120000"/>
              </a:lnSpc>
              <a:buNone/>
            </a:pPr>
            <a:r>
              <a:rPr lang="en-US" sz="1600" dirty="0"/>
              <a:t>Implementation meets with some reluctance among researchers: </a:t>
            </a:r>
          </a:p>
          <a:p>
            <a:pPr marL="715963" indent="-354013">
              <a:lnSpc>
                <a:spcPct val="120000"/>
              </a:lnSpc>
            </a:pPr>
            <a:r>
              <a:rPr lang="en-US" sz="1600" dirty="0"/>
              <a:t>Either out of principle (freedom of the teacher-researcher)</a:t>
            </a:r>
          </a:p>
          <a:p>
            <a:pPr marL="715963" indent="-354013">
              <a:lnSpc>
                <a:spcPct val="120000"/>
              </a:lnSpc>
            </a:pPr>
            <a:r>
              <a:rPr lang="en-US" sz="1600" dirty="0"/>
              <a:t>Either for reasons of time</a:t>
            </a:r>
          </a:p>
          <a:p>
            <a:pPr marL="715963" indent="-354013">
              <a:lnSpc>
                <a:spcPct val="120000"/>
              </a:lnSpc>
            </a:pPr>
            <a:r>
              <a:rPr lang="en-US" sz="1600" dirty="0"/>
              <a:t>Or because of a lack of understanding of expectations and fears of an obligation to open data.</a:t>
            </a:r>
            <a:endParaRPr lang="fr-FR" sz="1600" dirty="0"/>
          </a:p>
        </p:txBody>
      </p:sp>
    </p:spTree>
    <p:extLst>
      <p:ext uri="{BB962C8B-B14F-4D97-AF65-F5344CB8AC3E}">
        <p14:creationId xmlns:p14="http://schemas.microsoft.com/office/powerpoint/2010/main" val="120677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3.4/ </a:t>
            </a:r>
            <a:r>
              <a:rPr lang="fr-FR" dirty="0" err="1"/>
              <a:t>Implementation</a:t>
            </a:r>
            <a:r>
              <a:rPr lang="fr-FR" dirty="0"/>
              <a:t> &amp; services</a:t>
            </a:r>
            <a:endParaRPr lang="fr-FR" sz="3600" dirty="0"/>
          </a:p>
        </p:txBody>
      </p:sp>
      <p:sp>
        <p:nvSpPr>
          <p:cNvPr id="3" name="Espace réservé du contenu 2"/>
          <p:cNvSpPr>
            <a:spLocks noGrp="1"/>
          </p:cNvSpPr>
          <p:nvPr>
            <p:ph idx="1"/>
          </p:nvPr>
        </p:nvSpPr>
        <p:spPr>
          <a:xfrm>
            <a:off x="990600" y="1935125"/>
            <a:ext cx="10033969" cy="4458586"/>
          </a:xfrm>
        </p:spPr>
        <p:txBody>
          <a:bodyPr>
            <a:noAutofit/>
          </a:bodyPr>
          <a:lstStyle/>
          <a:p>
            <a:pPr marL="0" indent="0">
              <a:lnSpc>
                <a:spcPct val="120000"/>
              </a:lnSpc>
              <a:buNone/>
            </a:pPr>
            <a:r>
              <a:rPr lang="en-US" sz="1600" dirty="0"/>
              <a:t>Awareness: </a:t>
            </a:r>
          </a:p>
          <a:p>
            <a:pPr marL="808038" indent="-446088">
              <a:lnSpc>
                <a:spcPct val="120000"/>
              </a:lnSpc>
            </a:pPr>
            <a:r>
              <a:rPr lang="en-US" sz="1600" dirty="0"/>
              <a:t>general principles on data, vocabulary, law, general expectations on Data Management Plans</a:t>
            </a:r>
          </a:p>
          <a:p>
            <a:pPr marL="0" indent="0">
              <a:lnSpc>
                <a:spcPct val="120000"/>
              </a:lnSpc>
              <a:buNone/>
            </a:pPr>
            <a:r>
              <a:rPr lang="en-US" sz="1600" dirty="0"/>
              <a:t>Help in drafting DMPs:</a:t>
            </a:r>
          </a:p>
          <a:p>
            <a:pPr marL="808038" indent="-446088">
              <a:lnSpc>
                <a:spcPct val="120000"/>
              </a:lnSpc>
            </a:pPr>
            <a:r>
              <a:rPr lang="en-US" sz="1600" dirty="0"/>
              <a:t>in the absence of a model, rather help in understanding the issues (see awareness) and help on technical points: metadata formats, file formats, repository, etc.</a:t>
            </a:r>
          </a:p>
          <a:p>
            <a:pPr marL="0" indent="0">
              <a:lnSpc>
                <a:spcPct val="120000"/>
              </a:lnSpc>
              <a:buNone/>
            </a:pPr>
            <a:r>
              <a:rPr lang="en-US" sz="1600" dirty="0"/>
              <a:t>Storage and repositories: </a:t>
            </a:r>
          </a:p>
          <a:p>
            <a:pPr marL="808038" indent="-446088">
              <a:lnSpc>
                <a:spcPct val="120000"/>
              </a:lnSpc>
            </a:pPr>
            <a:r>
              <a:rPr lang="en-US" sz="1600" dirty="0"/>
              <a:t>not to develop repositories in these universities, but at least to help find and determine the best possible repository.</a:t>
            </a:r>
          </a:p>
          <a:p>
            <a:pPr marL="0" indent="0">
              <a:lnSpc>
                <a:spcPct val="120000"/>
              </a:lnSpc>
              <a:buNone/>
            </a:pPr>
            <a:endParaRPr lang="en-US" sz="1600" dirty="0"/>
          </a:p>
          <a:p>
            <a:pPr>
              <a:lnSpc>
                <a:spcPct val="120000"/>
              </a:lnSpc>
            </a:pPr>
            <a:r>
              <a:rPr lang="en-US" sz="1600" dirty="0"/>
              <a:t>Important disciplinary approach: Not just because a difference in data, but more importantly a difference in practices. Mapping work in progress or to be completed for several of the universities in Nouvelle Aquitaine</a:t>
            </a:r>
            <a:endParaRPr lang="fr-FR" sz="2000" dirty="0"/>
          </a:p>
        </p:txBody>
      </p:sp>
    </p:spTree>
    <p:extLst>
      <p:ext uri="{BB962C8B-B14F-4D97-AF65-F5344CB8AC3E}">
        <p14:creationId xmlns:p14="http://schemas.microsoft.com/office/powerpoint/2010/main" val="44032488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6983</TotalTime>
  <Words>1351</Words>
  <Application>Microsoft Office PowerPoint</Application>
  <PresentationFormat>Grand écran</PresentationFormat>
  <Paragraphs>131</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Existence Light</vt:lpstr>
      <vt:lpstr>Symbol</vt:lpstr>
      <vt:lpstr>Calibri</vt:lpstr>
      <vt:lpstr>Open Sans</vt:lpstr>
      <vt:lpstr>Arial</vt:lpstr>
      <vt:lpstr>Wingdings</vt:lpstr>
      <vt:lpstr>Courier New</vt:lpstr>
      <vt:lpstr>Thème Office</vt:lpstr>
      <vt:lpstr>Research Data Policies</vt:lpstr>
      <vt:lpstr>Raphaëlle Bats</vt:lpstr>
      <vt:lpstr>1/ Context</vt:lpstr>
      <vt:lpstr>2/ Study</vt:lpstr>
      <vt:lpstr>3/ Results and Discussion</vt:lpstr>
      <vt:lpstr>3.1/ Data Policy</vt:lpstr>
      <vt:lpstr>3.2/ Policy Porting</vt:lpstr>
      <vt:lpstr>3.3/ Receiving</vt:lpstr>
      <vt:lpstr>3.4/ Implementation &amp; services</vt:lpstr>
      <vt:lpstr>3.5 / Actors</vt:lpstr>
      <vt:lpstr>3.6/ Librarians 1/3</vt:lpstr>
      <vt:lpstr>3.6/ Librarians 2/3</vt:lpstr>
      <vt:lpstr>3.6 / Librarians 3/3</vt:lpstr>
      <vt:lpstr>5/ Conclusion</vt:lpstr>
      <vt:lpstr>Merci ! </vt:lpstr>
    </vt:vector>
  </TitlesOfParts>
  <Company>Direction de la Documentation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Raphaëlle Bats</dc:creator>
  <cp:lastModifiedBy>raphaelle bats</cp:lastModifiedBy>
  <cp:revision>40</cp:revision>
  <dcterms:created xsi:type="dcterms:W3CDTF">2022-01-19T17:16:21Z</dcterms:created>
  <dcterms:modified xsi:type="dcterms:W3CDTF">2022-06-20T03:36:07Z</dcterms:modified>
</cp:coreProperties>
</file>