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223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223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eda99b7ed4_2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eda99b7ed4_2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ba00bc771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11ba00bc771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1ba00bc771_0_2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1ba00bc771_0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1ba00bc771_0_3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1ba00bc771_0_3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1ba00bc77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11ba00bc77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1ba00bc771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1ba00bc771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ba00bc771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ba00bc771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ba00bc771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ba00bc771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1ba00bc771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1ba00bc771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11ba00bc771_0_2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11ba00bc771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1ba00bc771_0_6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1ba00bc771_0_6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1ba00bc771_0_6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1ba00bc771_0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11ba00bc771_0_6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11ba00bc771_0_6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1ba00bc771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11ba00bc771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1ba00bc771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1ba00bc771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1ba00bc771_0_7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1ba00bc771_0_7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11ba00bc771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11ba00bc771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11ba00bc771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11ba00bc771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1ba00bc771_0_3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1ba00bc771_0_3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1ba00bc771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1ba00bc771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11ba00bc771_0_7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11ba00bc771_0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11ba00bc771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11ba00bc771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1ba00bc77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1ba00bc77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1ba00bc771_0_1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1ba00bc771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11ba00bc771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11ba00bc771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1ba00bc771_0_1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11ba00bc771_0_1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1ba00bc771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1ba00bc771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11ba00bc771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11ba00bc771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1ba00bc771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1ba00bc771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ba00bc771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1ba00bc771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11ba00bc771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11ba00bc771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11ba00bc771_0_3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11ba00bc771_0_3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11ba00bc771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11ba00bc771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1ba00bc771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1ba00bc771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11ba00bc771_0_4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11ba00bc771_0_4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1ba00bc771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1ba00bc771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11ba00bc771_0_5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8" name="Google Shape;478;g11ba00bc771_0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0cc6f5e7a6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0cc6f5e7a6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eda99b7ed4_2_6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eda99b7ed4_2_6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11ba00bc771_0_6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3" name="Google Shape;563;g11ba00bc771_0_6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g11ba00bc771_0_6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5" name="Google Shape;575;g11ba00bc771_0_6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0cc6f5e7a6_0_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0cc6f5e7a6_0_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0cc6f5e7a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0cc6f5e7a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g11ba00bc771_0_6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3" name="Google Shape;603;g11ba00bc771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1ba00bc771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1ba00bc771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0cc6f5e7a6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0cc6f5e7a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0cc6f5e7a6_0_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0cc6f5e7a6_0_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g11ba00bc771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3" name="Google Shape;633;g11ba00bc771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1ba00bc771_0_7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1ba00bc771_0_7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11ba00bc771_0_7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11ba00bc771_0_7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11ba00bc771_0_7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3" name="Google Shape;653;g11ba00bc771_0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g11ba00bc771_0_7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g11ba00bc771_0_7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11ba00bc771_0_7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11ba00bc771_0_7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11ba00bc771_0_7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4" name="Google Shape;674;g11ba00bc771_0_7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10cce3ee5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10cce3ee5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ba00bc771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ba00bc771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1ba00bc771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1ba00bc771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1ba00bc771_0_1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1ba00bc771_0_1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1ba00bc771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1ba00bc771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www.nsf.gov/sbe/AC_Materials/SBE_Robust_and_Reliable_Research_Report.pdf" TargetMode="External"/><Relationship Id="rId4" Type="http://schemas.openxmlformats.org/officeDocument/2006/relationships/hyperlink" Target="https://doi.org/10.17226/2530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4.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4.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social-science-data-editors.github.io/guidance/addtl-data-citation-guidance.html" TargetMode="Externa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7.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0.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doi.org/10.24433/CO.7940775.v1" TargetMode="External"/><Relationship Id="rId4" Type="http://schemas.openxmlformats.org/officeDocument/2006/relationships/hyperlink" Target="https://doi.org/10.24433/CO.7940775.v1" TargetMode="External"/><Relationship Id="rId5" Type="http://schemas.openxmlformats.org/officeDocument/2006/relationships/hyperlink" Target="https://doi.org/10.24433/CO.0687784.v1" TargetMode="External"/><Relationship Id="rId6" Type="http://schemas.openxmlformats.org/officeDocument/2006/relationships/hyperlink" Target="https://doi.org/10.24433/CO.0687784.v1" TargetMode="External"/><Relationship Id="rId7" Type="http://schemas.openxmlformats.org/officeDocument/2006/relationships/image" Target="../media/image2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23.png"/><Relationship Id="rId4" Type="http://schemas.openxmlformats.org/officeDocument/2006/relationships/image" Target="../media/image25.png"/><Relationship Id="rId5" Type="http://schemas.openxmlformats.org/officeDocument/2006/relationships/image" Target="../media/image2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11.png"/><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9.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385663"/>
            <a:ext cx="2308375" cy="691425"/>
          </a:xfrm>
          <a:prstGeom prst="rect">
            <a:avLst/>
          </a:prstGeom>
          <a:noFill/>
          <a:ln>
            <a:noFill/>
          </a:ln>
        </p:spPr>
      </p:pic>
      <p:sp>
        <p:nvSpPr>
          <p:cNvPr id="55" name="Google Shape;55;p13"/>
          <p:cNvSpPr txBox="1"/>
          <p:nvPr>
            <p:ph type="ctrTitle"/>
          </p:nvPr>
        </p:nvSpPr>
        <p:spPr>
          <a:xfrm>
            <a:off x="311700" y="1294625"/>
            <a:ext cx="8520600" cy="167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4080"/>
              <a:t>Challenges in Reproducibility and Replicability in Labor Economics</a:t>
            </a:r>
            <a:endParaRPr sz="4080"/>
          </a:p>
        </p:txBody>
      </p:sp>
      <p:sp>
        <p:nvSpPr>
          <p:cNvPr id="56" name="Google Shape;56;p13"/>
          <p:cNvSpPr txBox="1"/>
          <p:nvPr>
            <p:ph idx="1" type="subTitle"/>
          </p:nvPr>
        </p:nvSpPr>
        <p:spPr>
          <a:xfrm>
            <a:off x="276125" y="3056050"/>
            <a:ext cx="8520600" cy="9975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Lars Vilhuber</a:t>
            </a:r>
            <a:endParaRPr/>
          </a:p>
          <a:p>
            <a:pPr indent="0" lvl="0" marL="0" rtl="0" algn="ctr">
              <a:spcBef>
                <a:spcPts val="0"/>
              </a:spcBef>
              <a:spcAft>
                <a:spcPts val="0"/>
              </a:spcAft>
              <a:buNone/>
            </a:pPr>
            <a:r>
              <a:rPr lang="en" sz="1632"/>
              <a:t>Cornell University</a:t>
            </a:r>
            <a:endParaRPr sz="1632"/>
          </a:p>
          <a:p>
            <a:pPr indent="0" lvl="0" marL="0" rtl="0" algn="ctr">
              <a:spcBef>
                <a:spcPts val="0"/>
              </a:spcBef>
              <a:spcAft>
                <a:spcPts val="0"/>
              </a:spcAft>
              <a:buNone/>
            </a:pPr>
            <a:r>
              <a:rPr lang="en" sz="1632"/>
              <a:t>2022-05-06</a:t>
            </a:r>
            <a:endParaRPr sz="1632"/>
          </a:p>
        </p:txBody>
      </p:sp>
      <p:sp>
        <p:nvSpPr>
          <p:cNvPr id="57" name="Google Shape;57;p13"/>
          <p:cNvSpPr txBox="1"/>
          <p:nvPr/>
        </p:nvSpPr>
        <p:spPr>
          <a:xfrm>
            <a:off x="1403375" y="4229675"/>
            <a:ext cx="62661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chemeClr val="dk2"/>
                </a:solidFill>
              </a:rPr>
              <a:t>The opinions expressed in this talk are solely the authors, and do not represent the views of the U.S. Census Bureau, the American Economic Association, or any of the funding agencies.</a:t>
            </a:r>
            <a:endParaRPr sz="1000">
              <a:solidFill>
                <a:schemeClr val="dk2"/>
              </a:solidFill>
            </a:endParaRPr>
          </a:p>
          <a:p>
            <a:pPr indent="0" lvl="0" marL="0" rtl="0" algn="ctr">
              <a:spcBef>
                <a:spcPts val="0"/>
              </a:spcBef>
              <a:spcAft>
                <a:spcPts val="0"/>
              </a:spcAft>
              <a:buNone/>
            </a:pPr>
            <a:r>
              <a:rPr lang="en" sz="1000">
                <a:solidFill>
                  <a:schemeClr val="dk2"/>
                </a:solidFill>
              </a:rPr>
              <a:t>© Lars Vilhuber  </a:t>
            </a:r>
            <a:endParaRPr sz="1000">
              <a:solidFill>
                <a:schemeClr val="dk2"/>
              </a:solidFill>
            </a:endParaRPr>
          </a:p>
        </p:txBody>
      </p:sp>
      <p:pic>
        <p:nvPicPr>
          <p:cNvPr id="58" name="Google Shape;58;p13"/>
          <p:cNvPicPr preferRelativeResize="0"/>
          <p:nvPr/>
        </p:nvPicPr>
        <p:blipFill>
          <a:blip r:embed="rId4">
            <a:alphaModFix/>
          </a:blip>
          <a:stretch>
            <a:fillRect/>
          </a:stretch>
        </p:blipFill>
        <p:spPr>
          <a:xfrm>
            <a:off x="4294925" y="4796625"/>
            <a:ext cx="424275" cy="79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2"/>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can you conduct reproducible and replicable research on such data?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Defining “reproducible and replicable research”</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1574600" wrap="square" tIns="91425">
            <a:normAutofit fontScale="70000" lnSpcReduction="20000"/>
          </a:bodyPr>
          <a:lstStyle/>
          <a:p>
            <a:pPr indent="0" lvl="0" marL="457200" rtl="0" algn="l">
              <a:spcBef>
                <a:spcPts val="0"/>
              </a:spcBef>
              <a:spcAft>
                <a:spcPts val="0"/>
              </a:spcAft>
              <a:buNone/>
            </a:pPr>
            <a:r>
              <a:rPr b="1" lang="en" sz="2101" u="sng">
                <a:solidFill>
                  <a:schemeClr val="dk1"/>
                </a:solidFill>
                <a:latin typeface="Times New Roman"/>
                <a:ea typeface="Times New Roman"/>
                <a:cs typeface="Times New Roman"/>
                <a:sym typeface="Times New Roman"/>
              </a:rPr>
              <a:t>Reproducibility</a:t>
            </a:r>
            <a:r>
              <a:rPr lang="en" sz="2101">
                <a:solidFill>
                  <a:schemeClr val="dk1"/>
                </a:solidFill>
                <a:latin typeface="Times New Roman"/>
                <a:ea typeface="Times New Roman"/>
                <a:cs typeface="Times New Roman"/>
                <a:sym typeface="Times New Roman"/>
              </a:rPr>
              <a:t> refers to the ability of a researcher to duplicate the results of a prior study using the </a:t>
            </a:r>
            <a:r>
              <a:rPr b="1" lang="en" sz="2101" u="sng">
                <a:solidFill>
                  <a:schemeClr val="dk1"/>
                </a:solidFill>
                <a:latin typeface="Times New Roman"/>
                <a:ea typeface="Times New Roman"/>
                <a:cs typeface="Times New Roman"/>
                <a:sym typeface="Times New Roman"/>
              </a:rPr>
              <a:t>same materials</a:t>
            </a:r>
            <a:r>
              <a:rPr lang="en" sz="2101">
                <a:solidFill>
                  <a:schemeClr val="dk1"/>
                </a:solidFill>
                <a:latin typeface="Times New Roman"/>
                <a:ea typeface="Times New Roman"/>
                <a:cs typeface="Times New Roman"/>
                <a:sym typeface="Times New Roman"/>
              </a:rPr>
              <a:t> and </a:t>
            </a:r>
            <a:r>
              <a:rPr b="1" lang="en" sz="2101" u="sng">
                <a:solidFill>
                  <a:schemeClr val="dk1"/>
                </a:solidFill>
                <a:latin typeface="Times New Roman"/>
                <a:ea typeface="Times New Roman"/>
                <a:cs typeface="Times New Roman"/>
                <a:sym typeface="Times New Roman"/>
              </a:rPr>
              <a:t>procedures</a:t>
            </a:r>
            <a:r>
              <a:rPr lang="en" sz="2101">
                <a:solidFill>
                  <a:schemeClr val="dk1"/>
                </a:solidFill>
                <a:latin typeface="Times New Roman"/>
                <a:ea typeface="Times New Roman"/>
                <a:cs typeface="Times New Roman"/>
                <a:sym typeface="Times New Roman"/>
              </a:rPr>
              <a:t> as were used by the original investigator.</a:t>
            </a:r>
            <a:endParaRPr sz="2101">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rPr b="1" lang="en" sz="2101" u="sng">
                <a:solidFill>
                  <a:schemeClr val="dk1"/>
                </a:solidFill>
                <a:latin typeface="Times New Roman"/>
                <a:ea typeface="Times New Roman"/>
                <a:cs typeface="Times New Roman"/>
                <a:sym typeface="Times New Roman"/>
              </a:rPr>
              <a:t>Replicability </a:t>
            </a:r>
            <a:r>
              <a:rPr lang="en" sz="2101">
                <a:solidFill>
                  <a:schemeClr val="dk1"/>
                </a:solidFill>
                <a:latin typeface="Times New Roman"/>
                <a:ea typeface="Times New Roman"/>
                <a:cs typeface="Times New Roman"/>
                <a:sym typeface="Times New Roman"/>
              </a:rPr>
              <a:t>refers to the ability of a researcher to duplicate the results of a prior study if the same procedures are followed but </a:t>
            </a:r>
            <a:r>
              <a:rPr b="1" lang="en" sz="2101" u="sng">
                <a:solidFill>
                  <a:schemeClr val="dk1"/>
                </a:solidFill>
                <a:latin typeface="Times New Roman"/>
                <a:ea typeface="Times New Roman"/>
                <a:cs typeface="Times New Roman"/>
                <a:sym typeface="Times New Roman"/>
              </a:rPr>
              <a:t>new data</a:t>
            </a:r>
            <a:r>
              <a:rPr lang="en" sz="2101">
                <a:solidFill>
                  <a:schemeClr val="dk1"/>
                </a:solidFill>
                <a:latin typeface="Times New Roman"/>
                <a:ea typeface="Times New Roman"/>
                <a:cs typeface="Times New Roman"/>
                <a:sym typeface="Times New Roman"/>
              </a:rPr>
              <a:t> are collected.</a:t>
            </a:r>
            <a:endParaRPr sz="2101">
              <a:solidFill>
                <a:schemeClr val="dk1"/>
              </a:solidFill>
              <a:latin typeface="Times New Roman"/>
              <a:ea typeface="Times New Roman"/>
              <a:cs typeface="Times New Roman"/>
              <a:sym typeface="Times New Roman"/>
            </a:endParaRPr>
          </a:p>
          <a:p>
            <a:pPr indent="-139700" lvl="0" marL="2425700" rtl="0" algn="l">
              <a:lnSpc>
                <a:spcPct val="135000"/>
              </a:lnSpc>
              <a:spcBef>
                <a:spcPts val="1200"/>
              </a:spcBef>
              <a:spcAft>
                <a:spcPts val="0"/>
              </a:spcAft>
              <a:buNone/>
            </a:pPr>
            <a:r>
              <a:rPr lang="en" sz="800">
                <a:solidFill>
                  <a:schemeClr val="dk1"/>
                </a:solidFill>
                <a:latin typeface="Times New Roman"/>
                <a:ea typeface="Times New Roman"/>
                <a:cs typeface="Times New Roman"/>
                <a:sym typeface="Times New Roman"/>
              </a:rPr>
              <a:t>Bollen et al. 2015. “Social, Behavioral, and Economic Sciences Perspectives on Robust and Reliable Science.” National Science Foundation.</a:t>
            </a:r>
            <a:r>
              <a:rPr lang="en" sz="700" u="sng">
                <a:solidFill>
                  <a:schemeClr val="hlink"/>
                </a:solidFill>
                <a:latin typeface="Times New Roman"/>
                <a:ea typeface="Times New Roman"/>
                <a:cs typeface="Times New Roman"/>
                <a:sym typeface="Times New Roman"/>
                <a:hlinkClick r:id="rId3"/>
              </a:rPr>
              <a:t>https://www.nsf.gov/sbe/AC_Materials/SBE_Robust_and_Reliable_Research_Report.pdf</a:t>
            </a:r>
            <a:r>
              <a:rPr lang="en" sz="700">
                <a:solidFill>
                  <a:schemeClr val="dk1"/>
                </a:solidFill>
                <a:latin typeface="Times New Roman"/>
                <a:ea typeface="Times New Roman"/>
                <a:cs typeface="Times New Roman"/>
                <a:sym typeface="Times New Roman"/>
              </a:rPr>
              <a:t>.</a:t>
            </a:r>
            <a:endParaRPr sz="700">
              <a:solidFill>
                <a:schemeClr val="dk1"/>
              </a:solidFill>
              <a:latin typeface="Times New Roman"/>
              <a:ea typeface="Times New Roman"/>
              <a:cs typeface="Times New Roman"/>
              <a:sym typeface="Times New Roman"/>
            </a:endParaRPr>
          </a:p>
          <a:p>
            <a:pPr indent="0" lvl="0" marL="457200" rtl="0" algn="l">
              <a:spcBef>
                <a:spcPts val="0"/>
              </a:spcBef>
              <a:spcAft>
                <a:spcPts val="0"/>
              </a:spcAft>
              <a:buNone/>
            </a:pPr>
            <a:r>
              <a:t/>
            </a:r>
            <a:endParaRPr sz="1500">
              <a:solidFill>
                <a:schemeClr val="dk1"/>
              </a:solidFill>
              <a:latin typeface="Times New Roman"/>
              <a:ea typeface="Times New Roman"/>
              <a:cs typeface="Times New Roman"/>
              <a:sym typeface="Times New Roman"/>
            </a:endParaRPr>
          </a:p>
          <a:p>
            <a:pPr indent="0" lvl="0" marL="457200" rtl="0" algn="l">
              <a:spcBef>
                <a:spcPts val="1200"/>
              </a:spcBef>
              <a:spcAft>
                <a:spcPts val="0"/>
              </a:spcAft>
              <a:buNone/>
            </a:pPr>
            <a:r>
              <a:rPr lang="en" sz="2329">
                <a:solidFill>
                  <a:schemeClr val="dk1"/>
                </a:solidFill>
                <a:latin typeface="Times New Roman"/>
                <a:ea typeface="Times New Roman"/>
                <a:cs typeface="Times New Roman"/>
                <a:sym typeface="Times New Roman"/>
              </a:rPr>
              <a:t>… [</a:t>
            </a:r>
            <a:r>
              <a:rPr b="1" lang="en" sz="2329" u="sng">
                <a:solidFill>
                  <a:schemeClr val="dk1"/>
                </a:solidFill>
                <a:latin typeface="Times New Roman"/>
                <a:ea typeface="Times New Roman"/>
                <a:cs typeface="Times New Roman"/>
                <a:sym typeface="Times New Roman"/>
              </a:rPr>
              <a:t>replication</a:t>
            </a:r>
            <a:r>
              <a:rPr lang="en" sz="2329">
                <a:solidFill>
                  <a:schemeClr val="dk1"/>
                </a:solidFill>
                <a:latin typeface="Times New Roman"/>
                <a:ea typeface="Times New Roman"/>
                <a:cs typeface="Times New Roman"/>
                <a:sym typeface="Times New Roman"/>
              </a:rPr>
              <a:t>] is an effort to determine whether applying the </a:t>
            </a:r>
            <a:r>
              <a:rPr b="1" lang="en" sz="2329" u="sng">
                <a:solidFill>
                  <a:schemeClr val="dk1"/>
                </a:solidFill>
                <a:latin typeface="Times New Roman"/>
                <a:ea typeface="Times New Roman"/>
                <a:cs typeface="Times New Roman"/>
                <a:sym typeface="Times New Roman"/>
              </a:rPr>
              <a:t>same methods to the same scientific question</a:t>
            </a:r>
            <a:r>
              <a:rPr lang="en" sz="2329">
                <a:solidFill>
                  <a:schemeClr val="dk1"/>
                </a:solidFill>
                <a:latin typeface="Times New Roman"/>
                <a:ea typeface="Times New Roman"/>
                <a:cs typeface="Times New Roman"/>
                <a:sym typeface="Times New Roman"/>
              </a:rPr>
              <a:t> produces similar results.</a:t>
            </a:r>
            <a:endParaRPr sz="2329">
              <a:solidFill>
                <a:schemeClr val="dk1"/>
              </a:solidFill>
              <a:latin typeface="Times New Roman"/>
              <a:ea typeface="Times New Roman"/>
              <a:cs typeface="Times New Roman"/>
              <a:sym typeface="Times New Roman"/>
            </a:endParaRPr>
          </a:p>
          <a:p>
            <a:pPr indent="0" lvl="0" marL="457200" rtl="0" algn="r">
              <a:spcBef>
                <a:spcPts val="1200"/>
              </a:spcBef>
              <a:spcAft>
                <a:spcPts val="0"/>
              </a:spcAft>
              <a:buNone/>
            </a:pPr>
            <a:r>
              <a:rPr lang="en" sz="1067">
                <a:solidFill>
                  <a:schemeClr val="dk1"/>
                </a:solidFill>
                <a:latin typeface="Times New Roman"/>
                <a:ea typeface="Times New Roman"/>
                <a:cs typeface="Times New Roman"/>
                <a:sym typeface="Times New Roman"/>
              </a:rPr>
              <a:t>National Academies of Sciences, Engineering, and Medicine. 2019. </a:t>
            </a:r>
            <a:br>
              <a:rPr lang="en" sz="1067">
                <a:solidFill>
                  <a:schemeClr val="dk1"/>
                </a:solidFill>
                <a:latin typeface="Times New Roman"/>
                <a:ea typeface="Times New Roman"/>
                <a:cs typeface="Times New Roman"/>
                <a:sym typeface="Times New Roman"/>
              </a:rPr>
            </a:br>
            <a:r>
              <a:rPr lang="en" sz="1067">
                <a:solidFill>
                  <a:schemeClr val="dk1"/>
                </a:solidFill>
                <a:latin typeface="Times New Roman"/>
                <a:ea typeface="Times New Roman"/>
                <a:cs typeface="Times New Roman"/>
                <a:sym typeface="Times New Roman"/>
              </a:rPr>
              <a:t>Reproducibility and Replicability in Science. Washington, DC: </a:t>
            </a:r>
            <a:br>
              <a:rPr lang="en" sz="1067">
                <a:solidFill>
                  <a:schemeClr val="dk1"/>
                </a:solidFill>
                <a:latin typeface="Times New Roman"/>
                <a:ea typeface="Times New Roman"/>
                <a:cs typeface="Times New Roman"/>
                <a:sym typeface="Times New Roman"/>
              </a:rPr>
            </a:br>
            <a:r>
              <a:rPr lang="en" sz="1067">
                <a:solidFill>
                  <a:schemeClr val="dk1"/>
                </a:solidFill>
                <a:latin typeface="Times New Roman"/>
                <a:ea typeface="Times New Roman"/>
                <a:cs typeface="Times New Roman"/>
                <a:sym typeface="Times New Roman"/>
              </a:rPr>
              <a:t>The National Academies Press. </a:t>
            </a:r>
            <a:r>
              <a:rPr lang="en" sz="1067" u="sng">
                <a:solidFill>
                  <a:schemeClr val="hlink"/>
                </a:solidFill>
                <a:latin typeface="Times New Roman"/>
                <a:ea typeface="Times New Roman"/>
                <a:cs typeface="Times New Roman"/>
                <a:sym typeface="Times New Roman"/>
                <a:hlinkClick r:id="rId4"/>
              </a:rPr>
              <a:t>https://doi.org/10.17226/25303</a:t>
            </a:r>
            <a:r>
              <a:rPr lang="en" sz="1067">
                <a:solidFill>
                  <a:schemeClr val="dk1"/>
                </a:solidFill>
                <a:latin typeface="Times New Roman"/>
                <a:ea typeface="Times New Roman"/>
                <a:cs typeface="Times New Roman"/>
                <a:sym typeface="Times New Roman"/>
              </a:rPr>
              <a:t>.</a:t>
            </a:r>
            <a:endParaRPr sz="1067">
              <a:solidFill>
                <a:schemeClr val="dk1"/>
              </a:solidFill>
              <a:latin typeface="Times New Roman"/>
              <a:ea typeface="Times New Roman"/>
              <a:cs typeface="Times New Roman"/>
              <a:sym typeface="Times New Roman"/>
            </a:endParaRPr>
          </a:p>
          <a:p>
            <a:pPr indent="0" lvl="0" marL="457200" rtl="0" algn="l">
              <a:spcBef>
                <a:spcPts val="1200"/>
              </a:spcBef>
              <a:spcAft>
                <a:spcPts val="1200"/>
              </a:spcAft>
              <a:buNone/>
            </a:pPr>
            <a:r>
              <a:t/>
            </a:r>
            <a:endParaRPr sz="1500">
              <a:solidFill>
                <a:schemeClr val="dk1"/>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Reproducibility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133" name="Google Shape;133;p25"/>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Reproducibility:</a:t>
            </a:r>
            <a:endParaRPr/>
          </a:p>
          <a:p>
            <a:pPr indent="-342900" lvl="0" marL="457200" rtl="0" algn="l">
              <a:spcBef>
                <a:spcPts val="1200"/>
              </a:spcBef>
              <a:spcAft>
                <a:spcPts val="0"/>
              </a:spcAft>
              <a:buClr>
                <a:srgbClr val="0000FF"/>
              </a:buClr>
              <a:buSzPts val="1800"/>
              <a:buChar char="-"/>
            </a:pPr>
            <a:r>
              <a:rPr b="1" lang="en">
                <a:solidFill>
                  <a:srgbClr val="0000FF"/>
                </a:solidFill>
              </a:rPr>
              <a:t>This package (data, code, tables, figures) and the results presented in the paper (tables, figures) are consistent.</a:t>
            </a:r>
            <a:endParaRPr b="1">
              <a:solidFill>
                <a:srgbClr val="0000FF"/>
              </a:solidFill>
            </a:endParaRPr>
          </a:p>
          <a:p>
            <a:pPr indent="0" lvl="0" marL="0" rtl="0" algn="l">
              <a:spcBef>
                <a:spcPts val="1200"/>
              </a:spcBef>
              <a:spcAft>
                <a:spcPts val="0"/>
              </a:spcAft>
              <a:buNone/>
            </a:pPr>
            <a:r>
              <a:rPr lang="en"/>
              <a:t>Of note:</a:t>
            </a:r>
            <a:endParaRPr/>
          </a:p>
          <a:p>
            <a:pPr indent="-342900" lvl="0" marL="457200" rtl="0" algn="l">
              <a:spcBef>
                <a:spcPts val="1200"/>
              </a:spcBef>
              <a:spcAft>
                <a:spcPts val="0"/>
              </a:spcAft>
              <a:buSzPts val="1800"/>
              <a:buChar char="-"/>
            </a:pPr>
            <a:r>
              <a:rPr lang="en"/>
              <a:t>Avoids “cheating” (mostly)</a:t>
            </a:r>
            <a:endParaRPr/>
          </a:p>
          <a:p>
            <a:pPr indent="-342900" lvl="0" marL="457200" rtl="0" algn="l">
              <a:spcBef>
                <a:spcPts val="0"/>
              </a:spcBef>
              <a:spcAft>
                <a:spcPts val="0"/>
              </a:spcAft>
              <a:buSzPts val="1800"/>
              <a:buChar char="-"/>
            </a:pPr>
            <a:r>
              <a:rPr lang="en"/>
              <a:t>Avoids “fiddling” (creative rounding)</a:t>
            </a:r>
            <a:endParaRPr/>
          </a:p>
          <a:p>
            <a:pPr indent="-342900" lvl="0" marL="457200" rtl="0" algn="l">
              <a:spcBef>
                <a:spcPts val="0"/>
              </a:spcBef>
              <a:spcAft>
                <a:spcPts val="0"/>
              </a:spcAft>
              <a:buSzPts val="1800"/>
              <a:buChar char="-"/>
            </a:pPr>
            <a:r>
              <a:rPr lang="en"/>
              <a:t>Does not prevent manipulation (“</a:t>
            </a:r>
            <a:r>
              <a:rPr lang="en">
                <a:solidFill>
                  <a:srgbClr val="9900FF"/>
                </a:solidFill>
                <a:latin typeface="Consolas"/>
                <a:ea typeface="Consolas"/>
                <a:cs typeface="Consolas"/>
                <a:sym typeface="Consolas"/>
              </a:rPr>
              <a:t>replace outcome =1 if rhsvar == 2</a:t>
            </a:r>
            <a:r>
              <a:rPr lang="en"/>
              <a:t>”)</a:t>
            </a:r>
            <a:endParaRPr/>
          </a:p>
          <a:p>
            <a:pPr indent="-342900" lvl="0" marL="457200" rtl="0" algn="l">
              <a:spcBef>
                <a:spcPts val="0"/>
              </a:spcBef>
              <a:spcAft>
                <a:spcPts val="0"/>
              </a:spcAft>
              <a:buSzPts val="1800"/>
              <a:buChar char="-"/>
            </a:pPr>
            <a:r>
              <a:rPr b="1" lang="en">
                <a:solidFill>
                  <a:srgbClr val="0000FF"/>
                </a:solidFill>
              </a:rPr>
              <a:t>Reduces effort for replication attempts and expert inspection!</a:t>
            </a:r>
            <a:r>
              <a:rPr b="1" lang="en"/>
              <a:t>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139" name="Google Shape;139;p26"/>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Reproducibility:</a:t>
            </a:r>
            <a:endParaRPr/>
          </a:p>
          <a:p>
            <a:pPr indent="-342900" lvl="0" marL="457200" rtl="0" algn="l">
              <a:spcBef>
                <a:spcPts val="1200"/>
              </a:spcBef>
              <a:spcAft>
                <a:spcPts val="0"/>
              </a:spcAft>
              <a:buClr>
                <a:srgbClr val="0000FF"/>
              </a:buClr>
              <a:buSzPts val="1800"/>
              <a:buChar char="-"/>
            </a:pPr>
            <a:r>
              <a:rPr b="1" lang="en">
                <a:solidFill>
                  <a:srgbClr val="0000FF"/>
                </a:solidFill>
              </a:rPr>
              <a:t>This package (data, code, tables, figures) and the results presented in the paper (tables, figures) are consistent.</a:t>
            </a:r>
            <a:endParaRPr b="1">
              <a:solidFill>
                <a:srgbClr val="0000FF"/>
              </a:solidFill>
            </a:endParaRPr>
          </a:p>
          <a:p>
            <a:pPr indent="0" lvl="0" marL="0" rtl="0" algn="l">
              <a:spcBef>
                <a:spcPts val="1200"/>
              </a:spcBef>
              <a:spcAft>
                <a:spcPts val="0"/>
              </a:spcAft>
              <a:buNone/>
            </a:pPr>
            <a:r>
              <a:rPr lang="en"/>
              <a:t>How to verify:</a:t>
            </a:r>
            <a:endParaRPr/>
          </a:p>
          <a:p>
            <a:pPr indent="-342900" lvl="0" marL="457200" rtl="0" algn="l">
              <a:spcBef>
                <a:spcPts val="1200"/>
              </a:spcBef>
              <a:spcAft>
                <a:spcPts val="0"/>
              </a:spcAft>
              <a:buSzPts val="1800"/>
              <a:buChar char="-"/>
            </a:pPr>
            <a:r>
              <a:rPr lang="en"/>
              <a:t>Run code…</a:t>
            </a:r>
            <a:endParaRPr/>
          </a:p>
          <a:p>
            <a:pPr indent="-342900" lvl="0" marL="457200" rtl="0" algn="l">
              <a:spcBef>
                <a:spcPts val="0"/>
              </a:spcBef>
              <a:spcAft>
                <a:spcPts val="0"/>
              </a:spcAft>
              <a:buSzPts val="1800"/>
              <a:buChar char="-"/>
            </a:pPr>
            <a:r>
              <a:rPr lang="en"/>
              <a:t>Ask a trusted third party to run the code…</a:t>
            </a:r>
            <a:endParaRPr/>
          </a:p>
          <a:p>
            <a:pPr indent="-342900" lvl="0" marL="457200" rtl="0" algn="l">
              <a:spcBef>
                <a:spcPts val="0"/>
              </a:spcBef>
              <a:spcAft>
                <a:spcPts val="0"/>
              </a:spcAft>
              <a:buSzPts val="1800"/>
              <a:buChar char="-"/>
            </a:pPr>
            <a:r>
              <a:rPr lang="en"/>
              <a:t>Have evidence that the (data, code, tables, figures) were run!</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145" name="Google Shape;145;p27"/>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151" name="Google Shape;151;p28"/>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152" name="Google Shape;152;p28"/>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a:t>
            </a:r>
            <a:r>
              <a:rPr lang="en"/>
              <a:t>curated</a:t>
            </a:r>
            <a:r>
              <a:rPr lang="en"/>
              <a:t> access (Felipe’s </a:t>
            </a:r>
            <a:r>
              <a:rPr lang="en"/>
              <a:t>presentation</a:t>
            </a:r>
            <a:r>
              <a:rPr lang="en"/>
              <a:t>)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153" name="Google Shape;153;p28"/>
          <p:cNvCxnSpPr>
            <a:endCxn id="152"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159" name="Google Shape;159;p29"/>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160" name="Google Shape;160;p29"/>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(Felipe’s presentation)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161" name="Google Shape;161;p29"/>
          <p:cNvCxnSpPr>
            <a:endCxn id="160"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162" name="Google Shape;162;p29"/>
          <p:cNvSpPr txBox="1"/>
          <p:nvPr/>
        </p:nvSpPr>
        <p:spPr>
          <a:xfrm>
            <a:off x="1911725" y="1621500"/>
            <a:ext cx="7191900" cy="2616600"/>
          </a:xfrm>
          <a:prstGeom prst="rect">
            <a:avLst/>
          </a:prstGeom>
          <a:solidFill>
            <a:schemeClr val="lt1"/>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381000" lvl="0" marL="457200" rtl="0" algn="l">
              <a:lnSpc>
                <a:spcPct val="90000"/>
              </a:lnSpc>
              <a:spcBef>
                <a:spcPts val="100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requested access to SOEP data (Germany) ❌</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requested access to Swedish data (need to be located in EU!) ✔️❌</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requested access to IAB, BLS ✔️, others</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We have access to Brazilian ✔️ data</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Sign DUA with eBay✔️, Kilts✔️, Zillow ⏳, etc.</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168" name="Google Shape;168;p30"/>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169" name="Google Shape;169;p30"/>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(Felipe’s presentation)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170" name="Google Shape;170;p30"/>
          <p:cNvCxnSpPr>
            <a:endCxn id="169"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171" name="Google Shape;171;p30"/>
          <p:cNvSpPr/>
          <p:nvPr/>
        </p:nvSpPr>
        <p:spPr>
          <a:xfrm>
            <a:off x="4427350" y="2467050"/>
            <a:ext cx="4562400" cy="236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solidFill>
                  <a:schemeClr val="dk1"/>
                </a:solidFill>
              </a:rPr>
              <a:t>Needs information about data provenance (data citations, etc.)</a:t>
            </a:r>
            <a:endParaRPr/>
          </a:p>
        </p:txBody>
      </p:sp>
      <p:pic>
        <p:nvPicPr>
          <p:cNvPr id="172" name="Google Shape;172;p30"/>
          <p:cNvPicPr preferRelativeResize="0"/>
          <p:nvPr/>
        </p:nvPicPr>
        <p:blipFill>
          <a:blip r:embed="rId3">
            <a:alphaModFix/>
          </a:blip>
          <a:stretch>
            <a:fillRect/>
          </a:stretch>
        </p:blipFill>
        <p:spPr>
          <a:xfrm>
            <a:off x="4427313" y="3603833"/>
            <a:ext cx="4562475" cy="873142"/>
          </a:xfrm>
          <a:prstGeom prst="rect">
            <a:avLst/>
          </a:prstGeom>
          <a:noFill/>
          <a:ln>
            <a:noFill/>
          </a:ln>
        </p:spPr>
      </p:pic>
      <p:sp>
        <p:nvSpPr>
          <p:cNvPr id="173" name="Google Shape;173;p30"/>
          <p:cNvSpPr/>
          <p:nvPr/>
        </p:nvSpPr>
        <p:spPr>
          <a:xfrm>
            <a:off x="4062300" y="2849425"/>
            <a:ext cx="509700" cy="9831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Citations: Not as hard as you think</a:t>
            </a:r>
            <a:endParaRPr/>
          </a:p>
        </p:txBody>
      </p:sp>
      <p:pic>
        <p:nvPicPr>
          <p:cNvPr id="179" name="Google Shape;179;p31"/>
          <p:cNvPicPr preferRelativeResize="0"/>
          <p:nvPr/>
        </p:nvPicPr>
        <p:blipFill>
          <a:blip r:embed="rId3">
            <a:alphaModFix/>
          </a:blip>
          <a:stretch>
            <a:fillRect/>
          </a:stretch>
        </p:blipFill>
        <p:spPr>
          <a:xfrm>
            <a:off x="362925" y="1106975"/>
            <a:ext cx="3273586" cy="3820973"/>
          </a:xfrm>
          <a:prstGeom prst="rect">
            <a:avLst/>
          </a:prstGeom>
          <a:noFill/>
          <a:ln>
            <a:noFill/>
          </a:ln>
        </p:spPr>
      </p:pic>
      <p:pic>
        <p:nvPicPr>
          <p:cNvPr id="180" name="Google Shape;180;p31"/>
          <p:cNvPicPr preferRelativeResize="0"/>
          <p:nvPr/>
        </p:nvPicPr>
        <p:blipFill>
          <a:blip r:embed="rId4">
            <a:alphaModFix/>
          </a:blip>
          <a:stretch>
            <a:fillRect/>
          </a:stretch>
        </p:blipFill>
        <p:spPr>
          <a:xfrm>
            <a:off x="3767861" y="1801725"/>
            <a:ext cx="5202688" cy="2153979"/>
          </a:xfrm>
          <a:prstGeom prst="rect">
            <a:avLst/>
          </a:prstGeom>
          <a:noFill/>
          <a:ln>
            <a:noFill/>
          </a:ln>
        </p:spPr>
      </p:pic>
      <p:sp>
        <p:nvSpPr>
          <p:cNvPr id="181" name="Google Shape;181;p31"/>
          <p:cNvSpPr/>
          <p:nvPr/>
        </p:nvSpPr>
        <p:spPr>
          <a:xfrm>
            <a:off x="6175225" y="1529400"/>
            <a:ext cx="2968800" cy="24762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1"/>
          <p:cNvSpPr/>
          <p:nvPr/>
        </p:nvSpPr>
        <p:spPr>
          <a:xfrm>
            <a:off x="6231000" y="1661600"/>
            <a:ext cx="2913000" cy="2294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600">
                <a:solidFill>
                  <a:srgbClr val="FF9900"/>
                </a:solidFill>
              </a:rPr>
              <a:t>Lazear, Edward P.</a:t>
            </a:r>
            <a:r>
              <a:rPr lang="en" sz="1600">
                <a:solidFill>
                  <a:schemeClr val="dk1"/>
                </a:solidFill>
              </a:rPr>
              <a:t> (</a:t>
            </a:r>
            <a:r>
              <a:rPr lang="en" sz="1600">
                <a:solidFill>
                  <a:srgbClr val="FFE599"/>
                </a:solidFill>
              </a:rPr>
              <a:t>2000</a:t>
            </a:r>
            <a:r>
              <a:rPr lang="en" sz="1600">
                <a:solidFill>
                  <a:schemeClr val="dk1"/>
                </a:solidFill>
              </a:rPr>
              <a:t>) “</a:t>
            </a:r>
            <a:r>
              <a:rPr lang="en" sz="1600">
                <a:solidFill>
                  <a:srgbClr val="548235"/>
                </a:solidFill>
              </a:rPr>
              <a:t>Performance Pay and Productivity.</a:t>
            </a:r>
            <a:r>
              <a:rPr lang="en" sz="1600">
                <a:solidFill>
                  <a:schemeClr val="dk1"/>
                </a:solidFill>
              </a:rPr>
              <a:t>” </a:t>
            </a:r>
            <a:r>
              <a:rPr i="1" lang="en" sz="1600">
                <a:solidFill>
                  <a:srgbClr val="4A86E8"/>
                </a:solidFill>
              </a:rPr>
              <a:t>The American Economic Review</a:t>
            </a:r>
            <a:r>
              <a:rPr lang="en" sz="1600">
                <a:solidFill>
                  <a:schemeClr val="dk1"/>
                </a:solidFill>
              </a:rPr>
              <a:t> </a:t>
            </a:r>
            <a:br>
              <a:rPr lang="en" sz="1600">
                <a:solidFill>
                  <a:schemeClr val="dk1"/>
                </a:solidFill>
              </a:rPr>
            </a:br>
            <a:r>
              <a:rPr lang="en" sz="1600">
                <a:solidFill>
                  <a:srgbClr val="CC0000"/>
                </a:solidFill>
              </a:rPr>
              <a:t>90 (5): 1346–61. http://www.jstor.org/stable/2677854.</a:t>
            </a:r>
            <a:endParaRPr sz="1600">
              <a:solidFill>
                <a:srgbClr val="CC0000"/>
              </a:solidFill>
            </a:endParaRPr>
          </a:p>
          <a:p>
            <a:pPr indent="0" lvl="0" marL="0" rtl="0" algn="l">
              <a:spcBef>
                <a:spcPts val="0"/>
              </a:spcBef>
              <a:spcAft>
                <a:spcPts val="0"/>
              </a:spcAft>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64" name="Google Shape;64;p1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65" name="Google Shape;65;p1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6" name="Google Shape;66;p14"/>
          <p:cNvPicPr preferRelativeResize="0"/>
          <p:nvPr/>
        </p:nvPicPr>
        <p:blipFill>
          <a:blip r:embed="rId3">
            <a:alphaModFix/>
          </a:blip>
          <a:stretch>
            <a:fillRect/>
          </a:stretch>
        </p:blipFill>
        <p:spPr>
          <a:xfrm>
            <a:off x="3543301" y="2590520"/>
            <a:ext cx="2342001" cy="1978350"/>
          </a:xfrm>
          <a:prstGeom prst="rect">
            <a:avLst/>
          </a:prstGeom>
          <a:noFill/>
          <a:ln>
            <a:noFill/>
          </a:ln>
        </p:spPr>
      </p:pic>
      <p:sp>
        <p:nvSpPr>
          <p:cNvPr id="67" name="Google Shape;67;p14"/>
          <p:cNvSpPr/>
          <p:nvPr/>
        </p:nvSpPr>
        <p:spPr>
          <a:xfrm flipH="1" rot="10800000">
            <a:off x="1837200" y="2286000"/>
            <a:ext cx="1647900" cy="1542600"/>
          </a:xfrm>
          <a:prstGeom prst="bentArrow">
            <a:avLst>
              <a:gd fmla="val 25000" name="adj1"/>
              <a:gd fmla="val 26138" name="adj2"/>
              <a:gd fmla="val 25000" name="adj3"/>
              <a:gd fmla="val 4091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8" name="Google Shape;68;p14"/>
          <p:cNvPicPr preferRelativeResize="0"/>
          <p:nvPr/>
        </p:nvPicPr>
        <p:blipFill>
          <a:blip r:embed="rId4">
            <a:alphaModFix/>
          </a:blip>
          <a:stretch>
            <a:fillRect/>
          </a:stretch>
        </p:blipFill>
        <p:spPr>
          <a:xfrm>
            <a:off x="6905575" y="2854001"/>
            <a:ext cx="2091624" cy="1393550"/>
          </a:xfrm>
          <a:prstGeom prst="rect">
            <a:avLst/>
          </a:prstGeom>
          <a:noFill/>
          <a:ln>
            <a:noFill/>
          </a:ln>
        </p:spPr>
      </p:pic>
      <p:sp>
        <p:nvSpPr>
          <p:cNvPr id="69" name="Google Shape;69;p14"/>
          <p:cNvSpPr/>
          <p:nvPr/>
        </p:nvSpPr>
        <p:spPr>
          <a:xfrm>
            <a:off x="5981738" y="3134475"/>
            <a:ext cx="827400" cy="617100"/>
          </a:xfrm>
          <a:prstGeom prst="rightArrow">
            <a:avLst>
              <a:gd fmla="val 50000" name="adj1"/>
              <a:gd fmla="val 50000" name="adj2"/>
            </a:avLst>
          </a:prstGeom>
          <a:solidFill>
            <a:srgbClr val="6AA6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Citations: Not as hard as you think</a:t>
            </a:r>
            <a:endParaRPr/>
          </a:p>
        </p:txBody>
      </p:sp>
      <p:pic>
        <p:nvPicPr>
          <p:cNvPr id="188" name="Google Shape;188;p32"/>
          <p:cNvPicPr preferRelativeResize="0"/>
          <p:nvPr/>
        </p:nvPicPr>
        <p:blipFill>
          <a:blip r:embed="rId3">
            <a:alphaModFix/>
          </a:blip>
          <a:stretch>
            <a:fillRect/>
          </a:stretch>
        </p:blipFill>
        <p:spPr>
          <a:xfrm>
            <a:off x="362925" y="1106975"/>
            <a:ext cx="3273586" cy="3820973"/>
          </a:xfrm>
          <a:prstGeom prst="rect">
            <a:avLst/>
          </a:prstGeom>
          <a:noFill/>
          <a:ln>
            <a:noFill/>
          </a:ln>
        </p:spPr>
      </p:pic>
      <p:pic>
        <p:nvPicPr>
          <p:cNvPr id="189" name="Google Shape;189;p32"/>
          <p:cNvPicPr preferRelativeResize="0"/>
          <p:nvPr/>
        </p:nvPicPr>
        <p:blipFill>
          <a:blip r:embed="rId4">
            <a:alphaModFix/>
          </a:blip>
          <a:stretch>
            <a:fillRect/>
          </a:stretch>
        </p:blipFill>
        <p:spPr>
          <a:xfrm>
            <a:off x="3767861" y="1801725"/>
            <a:ext cx="5202688" cy="215397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195" name="Google Shape;195;p33"/>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196" name="Google Shape;196;p33"/>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(Felipe’s presentation)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197" name="Google Shape;197;p33"/>
          <p:cNvCxnSpPr>
            <a:endCxn id="196"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198" name="Google Shape;198;p33"/>
          <p:cNvSpPr/>
          <p:nvPr/>
        </p:nvSpPr>
        <p:spPr>
          <a:xfrm>
            <a:off x="294350" y="254900"/>
            <a:ext cx="8074800" cy="4815900"/>
          </a:xfrm>
          <a:prstGeom prst="rect">
            <a:avLst/>
          </a:prstGeom>
          <a:solidFill>
            <a:srgbClr val="FFFFFF">
              <a:alpha val="6535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3"/>
          <p:cNvSpPr/>
          <p:nvPr/>
        </p:nvSpPr>
        <p:spPr>
          <a:xfrm>
            <a:off x="4427350" y="2467050"/>
            <a:ext cx="4562400" cy="236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Needs information about data provenance (data citations, etc.)</a:t>
            </a:r>
            <a:endParaRPr/>
          </a:p>
        </p:txBody>
      </p:sp>
      <p:sp>
        <p:nvSpPr>
          <p:cNvPr id="200" name="Google Shape;200;p33"/>
          <p:cNvSpPr/>
          <p:nvPr/>
        </p:nvSpPr>
        <p:spPr>
          <a:xfrm>
            <a:off x="4062300" y="2849425"/>
            <a:ext cx="509700" cy="9831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01" name="Google Shape;201;p33"/>
          <p:cNvPicPr preferRelativeResize="0"/>
          <p:nvPr/>
        </p:nvPicPr>
        <p:blipFill>
          <a:blip r:embed="rId3">
            <a:alphaModFix/>
          </a:blip>
          <a:stretch>
            <a:fillRect/>
          </a:stretch>
        </p:blipFill>
        <p:spPr>
          <a:xfrm>
            <a:off x="4427350" y="3624205"/>
            <a:ext cx="4562399" cy="73849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207" name="Google Shape;207;p34"/>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208" name="Google Shape;208;p34"/>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(Felipe’s presentation)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209" name="Google Shape;209;p34"/>
          <p:cNvCxnSpPr>
            <a:endCxn id="208"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210" name="Google Shape;210;p34"/>
          <p:cNvSpPr/>
          <p:nvPr/>
        </p:nvSpPr>
        <p:spPr>
          <a:xfrm>
            <a:off x="294350" y="254900"/>
            <a:ext cx="8074800" cy="4815900"/>
          </a:xfrm>
          <a:prstGeom prst="rect">
            <a:avLst/>
          </a:prstGeom>
          <a:solidFill>
            <a:srgbClr val="FFFFFF">
              <a:alpha val="6535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4"/>
          <p:cNvSpPr/>
          <p:nvPr/>
        </p:nvSpPr>
        <p:spPr>
          <a:xfrm>
            <a:off x="4427350" y="2467050"/>
            <a:ext cx="4562400" cy="236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Needs information about data provenance (data citations, etc.)</a:t>
            </a:r>
            <a:endParaRPr/>
          </a:p>
        </p:txBody>
      </p:sp>
      <p:sp>
        <p:nvSpPr>
          <p:cNvPr id="212" name="Google Shape;212;p34"/>
          <p:cNvSpPr/>
          <p:nvPr/>
        </p:nvSpPr>
        <p:spPr>
          <a:xfrm>
            <a:off x="4062300" y="2849425"/>
            <a:ext cx="509700" cy="9831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213" name="Google Shape;213;p34"/>
          <p:cNvPicPr preferRelativeResize="0"/>
          <p:nvPr/>
        </p:nvPicPr>
        <p:blipFill>
          <a:blip r:embed="rId3">
            <a:alphaModFix/>
          </a:blip>
          <a:stretch>
            <a:fillRect/>
          </a:stretch>
        </p:blipFill>
        <p:spPr>
          <a:xfrm>
            <a:off x="4427350" y="3568068"/>
            <a:ext cx="4562400" cy="81970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Need some help?</a:t>
            </a:r>
            <a:endParaRPr/>
          </a:p>
        </p:txBody>
      </p:sp>
      <p:sp>
        <p:nvSpPr>
          <p:cNvPr id="219" name="Google Shape;219;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0" name="Google Shape;220;p35">
            <a:hlinkClick r:id="rId3"/>
          </p:cNvPr>
          <p:cNvPicPr preferRelativeResize="0"/>
          <p:nvPr/>
        </p:nvPicPr>
        <p:blipFill>
          <a:blip r:embed="rId4">
            <a:alphaModFix/>
          </a:blip>
          <a:stretch>
            <a:fillRect/>
          </a:stretch>
        </p:blipFill>
        <p:spPr>
          <a:xfrm>
            <a:off x="1135436" y="964975"/>
            <a:ext cx="6873129" cy="51435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36"/>
          <p:cNvSpPr txBox="1"/>
          <p:nvPr>
            <p:ph type="title"/>
          </p:nvPr>
        </p:nvSpPr>
        <p:spPr>
          <a:xfrm>
            <a:off x="490250" y="450150"/>
            <a:ext cx="49566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What if you don’t have a </a:t>
            </a:r>
            <a:r>
              <a:rPr lang="en" u="sng"/>
              <a:t>location</a:t>
            </a:r>
            <a:r>
              <a:rPr lang="en"/>
              <a:t> for the data?</a:t>
            </a:r>
            <a:endParaRPr/>
          </a:p>
        </p:txBody>
      </p:sp>
      <p:sp>
        <p:nvSpPr>
          <p:cNvPr id="226" name="Google Shape;226;p36"/>
          <p:cNvSpPr/>
          <p:nvPr/>
        </p:nvSpPr>
        <p:spPr>
          <a:xfrm>
            <a:off x="5210250" y="491600"/>
            <a:ext cx="3777900" cy="40512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Felipe’s </a:t>
            </a:r>
            <a:r>
              <a:rPr b="1" lang="en"/>
              <a:t>sensitive FOIA data</a:t>
            </a:r>
            <a:endParaRPr b="1"/>
          </a:p>
          <a:p>
            <a:pPr indent="-317500" lvl="0" marL="457200" rtl="0" algn="l">
              <a:spcBef>
                <a:spcPts val="0"/>
              </a:spcBef>
              <a:spcAft>
                <a:spcPts val="0"/>
              </a:spcAft>
              <a:buSzPts val="1400"/>
              <a:buChar char="●"/>
            </a:pPr>
            <a:r>
              <a:rPr lang="en"/>
              <a:t>Survey data you collected</a:t>
            </a:r>
            <a:endParaRPr/>
          </a:p>
          <a:p>
            <a:pPr indent="-317500" lvl="0" marL="457200" rtl="0" algn="l">
              <a:spcBef>
                <a:spcPts val="0"/>
              </a:spcBef>
              <a:spcAft>
                <a:spcPts val="0"/>
              </a:spcAft>
              <a:buSzPts val="1400"/>
              <a:buChar char="●"/>
            </a:pPr>
            <a:r>
              <a:rPr b="1" lang="en"/>
              <a:t>0.5 TB</a:t>
            </a:r>
            <a:r>
              <a:rPr lang="en"/>
              <a:t> of processed NASA satellite data</a:t>
            </a:r>
            <a:endParaRPr/>
          </a:p>
          <a:p>
            <a:pPr indent="-317500" lvl="0" marL="457200" rtl="0" algn="l">
              <a:spcBef>
                <a:spcPts val="0"/>
              </a:spcBef>
              <a:spcAft>
                <a:spcPts val="0"/>
              </a:spcAft>
              <a:buSzPts val="1400"/>
              <a:buChar char="●"/>
            </a:pPr>
            <a:r>
              <a:rPr lang="en"/>
              <a:t>A 2020 extract of Uber’s </a:t>
            </a:r>
            <a:br>
              <a:rPr lang="en"/>
            </a:br>
            <a:r>
              <a:rPr b="1" lang="en"/>
              <a:t>internal database</a:t>
            </a:r>
            <a:r>
              <a:rPr lang="en"/>
              <a:t> on driver transactions</a:t>
            </a:r>
            <a:endParaRPr/>
          </a:p>
          <a:p>
            <a:pPr indent="-317500" lvl="0" marL="457200" rtl="0" algn="l">
              <a:spcBef>
                <a:spcPts val="0"/>
              </a:spcBef>
              <a:spcAft>
                <a:spcPts val="0"/>
              </a:spcAft>
              <a:buSzPts val="1400"/>
              <a:buChar char="●"/>
            </a:pPr>
            <a:r>
              <a:rPr lang="en"/>
              <a:t>1994-1995 extract of an internal database for some guy’s paper on performance pay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232" name="Google Shape;232;p37"/>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233" name="Google Shape;233;p37"/>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(Felipe’s presentation)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234" name="Google Shape;234;p37"/>
          <p:cNvCxnSpPr>
            <a:endCxn id="233"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235" name="Google Shape;235;p37"/>
          <p:cNvSpPr/>
          <p:nvPr/>
        </p:nvSpPr>
        <p:spPr>
          <a:xfrm>
            <a:off x="294350" y="254900"/>
            <a:ext cx="8074800" cy="4815900"/>
          </a:xfrm>
          <a:prstGeom prst="rect">
            <a:avLst/>
          </a:prstGeom>
          <a:solidFill>
            <a:srgbClr val="FFFFFF">
              <a:alpha val="6535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7"/>
          <p:cNvSpPr/>
          <p:nvPr/>
        </p:nvSpPr>
        <p:spPr>
          <a:xfrm>
            <a:off x="4427350" y="2467050"/>
            <a:ext cx="4562400" cy="236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Needs information about data provenance (data citations, etc.)</a:t>
            </a:r>
            <a:endParaRPr/>
          </a:p>
        </p:txBody>
      </p:sp>
      <p:sp>
        <p:nvSpPr>
          <p:cNvPr id="237" name="Google Shape;237;p37"/>
          <p:cNvSpPr/>
          <p:nvPr/>
        </p:nvSpPr>
        <p:spPr>
          <a:xfrm>
            <a:off x="4062300" y="2849425"/>
            <a:ext cx="509700" cy="9831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7"/>
          <p:cNvSpPr/>
          <p:nvPr/>
        </p:nvSpPr>
        <p:spPr>
          <a:xfrm>
            <a:off x="4491075" y="3350100"/>
            <a:ext cx="4415100" cy="1338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Goncalves, Felipe, and Mello, Steven. (2021) “Supplementary Data for: A Few Bad Apples? Racial Bias in Policing.” American Economic Association [publisher], Inter-university Consortium for Political and Social Research [distributor], 2021-02-20. https://doi.org/10.3886/E123921V1</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ph type="title"/>
          </p:nvPr>
        </p:nvSpPr>
        <p:spPr>
          <a:xfrm>
            <a:off x="490250" y="450150"/>
            <a:ext cx="4956600" cy="4090800"/>
          </a:xfrm>
          <a:prstGeom prst="rect">
            <a:avLst/>
          </a:prstGeom>
          <a:solidFill>
            <a:schemeClr val="lt1"/>
          </a:solidFill>
        </p:spPr>
        <p:txBody>
          <a:bodyPr anchorCtr="0" anchor="ctr" bIns="91425" lIns="91425" spcFirstLastPara="1" rIns="91425" wrap="square" tIns="91425">
            <a:normAutofit/>
          </a:bodyPr>
          <a:lstStyle/>
          <a:p>
            <a:pPr indent="0" lvl="0" marL="0" rtl="0" algn="l">
              <a:spcBef>
                <a:spcPts val="0"/>
              </a:spcBef>
              <a:spcAft>
                <a:spcPts val="0"/>
              </a:spcAft>
              <a:buNone/>
            </a:pPr>
            <a:r>
              <a:rPr lang="en"/>
              <a:t>What if you don’t have a </a:t>
            </a:r>
            <a:r>
              <a:rPr lang="en" u="sng"/>
              <a:t>location</a:t>
            </a:r>
            <a:r>
              <a:rPr lang="en"/>
              <a:t> for the data?</a:t>
            </a:r>
            <a:endParaRPr/>
          </a:p>
        </p:txBody>
      </p:sp>
      <p:sp>
        <p:nvSpPr>
          <p:cNvPr id="244" name="Google Shape;244;p38"/>
          <p:cNvSpPr/>
          <p:nvPr/>
        </p:nvSpPr>
        <p:spPr>
          <a:xfrm>
            <a:off x="5210250" y="491600"/>
            <a:ext cx="3777900" cy="40512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Char char="●"/>
            </a:pPr>
            <a:r>
              <a:rPr lang="en"/>
              <a:t>Felipe’s </a:t>
            </a:r>
            <a:r>
              <a:rPr b="1" lang="en"/>
              <a:t>sensitive FOIA data</a:t>
            </a:r>
            <a:endParaRPr b="1"/>
          </a:p>
          <a:p>
            <a:pPr indent="-317500" lvl="0" marL="457200" rtl="0" algn="l">
              <a:spcBef>
                <a:spcPts val="0"/>
              </a:spcBef>
              <a:spcAft>
                <a:spcPts val="0"/>
              </a:spcAft>
              <a:buSzPts val="1400"/>
              <a:buChar char="●"/>
            </a:pPr>
            <a:r>
              <a:rPr lang="en"/>
              <a:t>Survey data you collected</a:t>
            </a:r>
            <a:endParaRPr/>
          </a:p>
          <a:p>
            <a:pPr indent="-317500" lvl="0" marL="457200" rtl="0" algn="l">
              <a:spcBef>
                <a:spcPts val="0"/>
              </a:spcBef>
              <a:spcAft>
                <a:spcPts val="0"/>
              </a:spcAft>
              <a:buSzPts val="1400"/>
              <a:buChar char="●"/>
            </a:pPr>
            <a:r>
              <a:rPr b="1" lang="en" strike="sngStrike"/>
              <a:t>0.5 TB</a:t>
            </a:r>
            <a:r>
              <a:rPr lang="en"/>
              <a:t> </a:t>
            </a:r>
            <a:r>
              <a:rPr b="1" lang="en"/>
              <a:t>200GB </a:t>
            </a:r>
            <a:r>
              <a:rPr lang="en"/>
              <a:t>of processed NASA satellite data</a:t>
            </a:r>
            <a:endParaRPr/>
          </a:p>
          <a:p>
            <a:pPr indent="-317500" lvl="0" marL="457200" rtl="0" algn="l">
              <a:spcBef>
                <a:spcPts val="0"/>
              </a:spcBef>
              <a:spcAft>
                <a:spcPts val="0"/>
              </a:spcAft>
              <a:buSzPts val="1400"/>
              <a:buChar char="●"/>
            </a:pPr>
            <a:r>
              <a:rPr lang="en"/>
              <a:t>A 2020 extract of Uber’s </a:t>
            </a:r>
            <a:br>
              <a:rPr lang="en"/>
            </a:br>
            <a:r>
              <a:rPr b="1" lang="en"/>
              <a:t>internal database</a:t>
            </a:r>
            <a:r>
              <a:rPr lang="en"/>
              <a:t> on driver transactions</a:t>
            </a:r>
            <a:endParaRPr/>
          </a:p>
          <a:p>
            <a:pPr indent="-317500" lvl="0" marL="457200" rtl="0" algn="l">
              <a:spcBef>
                <a:spcPts val="0"/>
              </a:spcBef>
              <a:spcAft>
                <a:spcPts val="0"/>
              </a:spcAft>
              <a:buSzPts val="1400"/>
              <a:buChar char="●"/>
            </a:pPr>
            <a:r>
              <a:rPr lang="en"/>
              <a:t>1994-1995 extract of an internal database for some guy’s paper on performance pay</a:t>
            </a:r>
            <a:endParaRPr/>
          </a:p>
        </p:txBody>
      </p:sp>
      <p:pic>
        <p:nvPicPr>
          <p:cNvPr id="245" name="Google Shape;245;p38"/>
          <p:cNvPicPr preferRelativeResize="0"/>
          <p:nvPr/>
        </p:nvPicPr>
        <p:blipFill>
          <a:blip r:embed="rId3">
            <a:alphaModFix/>
          </a:blip>
          <a:stretch>
            <a:fillRect/>
          </a:stretch>
        </p:blipFill>
        <p:spPr>
          <a:xfrm>
            <a:off x="554947" y="1070722"/>
            <a:ext cx="3222157" cy="713725"/>
          </a:xfrm>
          <a:prstGeom prst="rect">
            <a:avLst/>
          </a:prstGeom>
          <a:noFill/>
          <a:ln>
            <a:noFill/>
          </a:ln>
        </p:spPr>
      </p:pic>
      <p:cxnSp>
        <p:nvCxnSpPr>
          <p:cNvPr id="246" name="Google Shape;246;p38"/>
          <p:cNvCxnSpPr>
            <a:stCxn id="245" idx="3"/>
          </p:cNvCxnSpPr>
          <p:nvPr/>
        </p:nvCxnSpPr>
        <p:spPr>
          <a:xfrm>
            <a:off x="3777104" y="1427584"/>
            <a:ext cx="1870200" cy="147300"/>
          </a:xfrm>
          <a:prstGeom prst="straightConnector1">
            <a:avLst/>
          </a:prstGeom>
          <a:noFill/>
          <a:ln cap="flat" cmpd="sng" w="28575">
            <a:solidFill>
              <a:srgbClr val="9900FF"/>
            </a:solidFill>
            <a:prstDash val="solid"/>
            <a:round/>
            <a:headEnd len="med" w="med" type="none"/>
            <a:tailEnd len="med" w="med" type="triangle"/>
          </a:ln>
        </p:spPr>
      </p:cxnSp>
      <p:cxnSp>
        <p:nvCxnSpPr>
          <p:cNvPr id="247" name="Google Shape;247;p38"/>
          <p:cNvCxnSpPr>
            <a:stCxn id="245" idx="3"/>
          </p:cNvCxnSpPr>
          <p:nvPr/>
        </p:nvCxnSpPr>
        <p:spPr>
          <a:xfrm>
            <a:off x="3777104" y="1427584"/>
            <a:ext cx="1824600" cy="375000"/>
          </a:xfrm>
          <a:prstGeom prst="straightConnector1">
            <a:avLst/>
          </a:prstGeom>
          <a:noFill/>
          <a:ln cap="flat" cmpd="sng" w="28575">
            <a:solidFill>
              <a:srgbClr val="9900FF"/>
            </a:solidFill>
            <a:prstDash val="solid"/>
            <a:round/>
            <a:headEnd len="med" w="med" type="none"/>
            <a:tailEnd len="med" w="med" type="triangle"/>
          </a:ln>
        </p:spPr>
      </p:cxnSp>
      <p:pic>
        <p:nvPicPr>
          <p:cNvPr id="248" name="Google Shape;248;p38"/>
          <p:cNvPicPr preferRelativeResize="0"/>
          <p:nvPr/>
        </p:nvPicPr>
        <p:blipFill>
          <a:blip r:embed="rId4">
            <a:alphaModFix/>
          </a:blip>
          <a:stretch>
            <a:fillRect/>
          </a:stretch>
        </p:blipFill>
        <p:spPr>
          <a:xfrm>
            <a:off x="2811550" y="2145632"/>
            <a:ext cx="1870200" cy="852243"/>
          </a:xfrm>
          <a:prstGeom prst="rect">
            <a:avLst/>
          </a:prstGeom>
          <a:noFill/>
          <a:ln>
            <a:noFill/>
          </a:ln>
        </p:spPr>
      </p:pic>
      <p:cxnSp>
        <p:nvCxnSpPr>
          <p:cNvPr id="249" name="Google Shape;249;p38"/>
          <p:cNvCxnSpPr>
            <a:stCxn id="248" idx="3"/>
          </p:cNvCxnSpPr>
          <p:nvPr/>
        </p:nvCxnSpPr>
        <p:spPr>
          <a:xfrm flipH="1" rot="10800000">
            <a:off x="4681750" y="2057254"/>
            <a:ext cx="910800" cy="514500"/>
          </a:xfrm>
          <a:prstGeom prst="straightConnector1">
            <a:avLst/>
          </a:prstGeom>
          <a:noFill/>
          <a:ln cap="flat" cmpd="sng" w="28575">
            <a:solidFill>
              <a:srgbClr val="9900FF"/>
            </a:solidFill>
            <a:prstDash val="solid"/>
            <a:round/>
            <a:headEnd len="med" w="med" type="none"/>
            <a:tailEnd len="med" w="med" type="triangle"/>
          </a:ln>
        </p:spPr>
      </p:cxnSp>
      <p:sp>
        <p:nvSpPr>
          <p:cNvPr id="250" name="Google Shape;250;p38"/>
          <p:cNvSpPr/>
          <p:nvPr/>
        </p:nvSpPr>
        <p:spPr>
          <a:xfrm>
            <a:off x="5383225" y="2348725"/>
            <a:ext cx="136500" cy="1219800"/>
          </a:xfrm>
          <a:prstGeom prst="leftBrace">
            <a:avLst>
              <a:gd fmla="val 50000" name="adj1"/>
              <a:gd fmla="val 5000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8"/>
          <p:cNvSpPr/>
          <p:nvPr/>
        </p:nvSpPr>
        <p:spPr>
          <a:xfrm>
            <a:off x="3389550" y="3568625"/>
            <a:ext cx="974100" cy="954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a:t>
            </a:r>
            <a:endParaRPr/>
          </a:p>
        </p:txBody>
      </p:sp>
      <p:cxnSp>
        <p:nvCxnSpPr>
          <p:cNvPr id="252" name="Google Shape;252;p38"/>
          <p:cNvCxnSpPr>
            <a:stCxn id="251" idx="3"/>
            <a:endCxn id="250" idx="1"/>
          </p:cNvCxnSpPr>
          <p:nvPr/>
        </p:nvCxnSpPr>
        <p:spPr>
          <a:xfrm flipH="1" rot="10800000">
            <a:off x="4363650" y="2958575"/>
            <a:ext cx="1019700" cy="1087200"/>
          </a:xfrm>
          <a:prstGeom prst="straightConnector1">
            <a:avLst/>
          </a:prstGeom>
          <a:noFill/>
          <a:ln cap="flat" cmpd="sng" w="28575">
            <a:solidFill>
              <a:srgbClr val="9900FF"/>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xit" presetID="10" presetSubtype="0">
                                  <p:stCondLst>
                                    <p:cond delay="0"/>
                                  </p:stCondLst>
                                  <p:childTnLst>
                                    <p:animEffect filter="fade" transition="out">
                                      <p:cBhvr>
                                        <p:cTn dur="2000"/>
                                        <p:tgtEl>
                                          <p:spTgt spid="243"/>
                                        </p:tgtEl>
                                      </p:cBhvr>
                                    </p:animEffect>
                                    <p:set>
                                      <p:cBhvr>
                                        <p:cTn dur="1" fill="hold">
                                          <p:stCondLst>
                                            <p:cond delay="2000"/>
                                          </p:stCondLst>
                                        </p:cTn>
                                        <p:tgtEl>
                                          <p:spTgt spid="24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par>
                                <p:cTn fill="hold" nodeType="with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258" name="Google Shape;258;p39"/>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259" name="Google Shape;259;p39"/>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(Felipe’s presentation)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260" name="Google Shape;260;p39"/>
          <p:cNvCxnSpPr>
            <a:endCxn id="259"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261" name="Google Shape;261;p39"/>
          <p:cNvSpPr/>
          <p:nvPr/>
        </p:nvSpPr>
        <p:spPr>
          <a:xfrm>
            <a:off x="294350" y="254900"/>
            <a:ext cx="8074800" cy="4815900"/>
          </a:xfrm>
          <a:prstGeom prst="rect">
            <a:avLst/>
          </a:prstGeom>
          <a:solidFill>
            <a:srgbClr val="FFFFFF">
              <a:alpha val="6535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9"/>
          <p:cNvSpPr/>
          <p:nvPr/>
        </p:nvSpPr>
        <p:spPr>
          <a:xfrm>
            <a:off x="4427350" y="2467050"/>
            <a:ext cx="4562400" cy="236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Needs information about data provenance (data citations, etc.)</a:t>
            </a:r>
            <a:endParaRPr/>
          </a:p>
        </p:txBody>
      </p:sp>
      <p:sp>
        <p:nvSpPr>
          <p:cNvPr id="263" name="Google Shape;263;p39"/>
          <p:cNvSpPr/>
          <p:nvPr/>
        </p:nvSpPr>
        <p:spPr>
          <a:xfrm>
            <a:off x="4062300" y="2849425"/>
            <a:ext cx="509700" cy="9831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9"/>
          <p:cNvSpPr/>
          <p:nvPr/>
        </p:nvSpPr>
        <p:spPr>
          <a:xfrm>
            <a:off x="4491075" y="3614100"/>
            <a:ext cx="4415100" cy="810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Safelite Glass Corporation (1996) “Internal database extract 1994-1995”, unpublished data.</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0"/>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Data citations are not enough in many cases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41"/>
          <p:cNvSpPr txBox="1"/>
          <p:nvPr>
            <p:ph type="title"/>
          </p:nvPr>
        </p:nvSpPr>
        <p:spPr>
          <a:xfrm>
            <a:off x="311700" y="445025"/>
            <a:ext cx="3542100" cy="16761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to access the data: </a:t>
            </a:r>
            <a:br>
              <a:rPr lang="en"/>
            </a:br>
            <a:r>
              <a:rPr i="1" lang="en"/>
              <a:t>Data Availability Statement</a:t>
            </a:r>
            <a:endParaRPr i="1"/>
          </a:p>
        </p:txBody>
      </p:sp>
      <p:pic>
        <p:nvPicPr>
          <p:cNvPr id="275" name="Google Shape;275;p41"/>
          <p:cNvPicPr preferRelativeResize="0"/>
          <p:nvPr/>
        </p:nvPicPr>
        <p:blipFill>
          <a:blip r:embed="rId3">
            <a:alphaModFix/>
          </a:blip>
          <a:stretch>
            <a:fillRect/>
          </a:stretch>
        </p:blipFill>
        <p:spPr>
          <a:xfrm>
            <a:off x="3543300" y="247217"/>
            <a:ext cx="5301150" cy="4665007"/>
          </a:xfrm>
          <a:prstGeom prst="rect">
            <a:avLst/>
          </a:prstGeom>
          <a:noFill/>
          <a:ln>
            <a:noFill/>
          </a:ln>
        </p:spPr>
      </p:pic>
      <p:sp>
        <p:nvSpPr>
          <p:cNvPr id="276" name="Google Shape;276;p41"/>
          <p:cNvSpPr txBox="1"/>
          <p:nvPr>
            <p:ph idx="1" type="body"/>
          </p:nvPr>
        </p:nvSpPr>
        <p:spPr>
          <a:xfrm>
            <a:off x="311700" y="2166650"/>
            <a:ext cx="3999900" cy="24021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Data citations are not enough </a:t>
            </a:r>
            <a:br>
              <a:rPr lang="en"/>
            </a:br>
            <a:r>
              <a:rPr lang="en"/>
              <a:t>in many cases</a:t>
            </a:r>
            <a:endParaRPr/>
          </a:p>
          <a:p>
            <a:pPr indent="-317500" lvl="0" marL="457200" rtl="0" algn="l">
              <a:spcBef>
                <a:spcPts val="0"/>
              </a:spcBef>
              <a:spcAft>
                <a:spcPts val="0"/>
              </a:spcAft>
              <a:buSzPts val="1400"/>
              <a:buChar char="-"/>
            </a:pPr>
            <a:r>
              <a:rPr lang="en"/>
              <a:t>More detail goes into a </a:t>
            </a:r>
            <a:br>
              <a:rPr lang="en"/>
            </a:br>
            <a:r>
              <a:rPr lang="en"/>
              <a:t>Data Availability Statement</a:t>
            </a:r>
            <a:endParaRPr/>
          </a:p>
        </p:txBody>
      </p:sp>
      <p:sp>
        <p:nvSpPr>
          <p:cNvPr id="277" name="Google Shape;277;p41"/>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Topics</a:t>
            </a:r>
            <a:endParaRPr/>
          </a:p>
        </p:txBody>
      </p:sp>
      <p:sp>
        <p:nvSpPr>
          <p:cNvPr id="75" name="Google Shape;75;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Reproducibility: Trust in the original results</a:t>
            </a:r>
            <a:endParaRPr/>
          </a:p>
          <a:p>
            <a:pPr indent="-342900" lvl="0" marL="457200" rtl="0" algn="l">
              <a:spcBef>
                <a:spcPts val="1200"/>
              </a:spcBef>
              <a:spcAft>
                <a:spcPts val="0"/>
              </a:spcAft>
              <a:buSzPts val="1800"/>
              <a:buChar char="-"/>
            </a:pPr>
            <a:r>
              <a:rPr lang="en"/>
              <a:t>Re-run code on same data</a:t>
            </a:r>
            <a:endParaRPr/>
          </a:p>
          <a:p>
            <a:pPr indent="-317500" lvl="1" marL="914400" rtl="0" algn="l">
              <a:spcBef>
                <a:spcPts val="0"/>
              </a:spcBef>
              <a:spcAft>
                <a:spcPts val="0"/>
              </a:spcAft>
              <a:buSzPts val="1400"/>
              <a:buChar char="-"/>
            </a:pPr>
            <a:r>
              <a:rPr lang="en"/>
              <a:t>Access is important</a:t>
            </a:r>
            <a:endParaRPr/>
          </a:p>
          <a:p>
            <a:pPr indent="-317500" lvl="1" marL="914400" rtl="0" algn="l">
              <a:spcBef>
                <a:spcPts val="0"/>
              </a:spcBef>
              <a:spcAft>
                <a:spcPts val="0"/>
              </a:spcAft>
              <a:buSzPts val="1400"/>
              <a:buChar char="-"/>
            </a:pPr>
            <a:r>
              <a:rPr lang="en"/>
              <a:t>Public access is not necessary, but facilitates the work</a:t>
            </a:r>
            <a:endParaRPr/>
          </a:p>
          <a:p>
            <a:pPr indent="-342900" lvl="0" marL="457200" rtl="0" algn="l">
              <a:spcBef>
                <a:spcPts val="0"/>
              </a:spcBef>
              <a:spcAft>
                <a:spcPts val="0"/>
              </a:spcAft>
              <a:buSzPts val="1800"/>
              <a:buChar char="-"/>
            </a:pPr>
            <a:r>
              <a:rPr lang="en"/>
              <a:t>Certification that the results come from the presented materials and data</a:t>
            </a:r>
            <a:endParaRPr/>
          </a:p>
          <a:p>
            <a:pPr indent="-317500" lvl="1" marL="914400" rtl="0" algn="l">
              <a:spcBef>
                <a:spcPts val="0"/>
              </a:spcBef>
              <a:spcAft>
                <a:spcPts val="0"/>
              </a:spcAft>
              <a:buSzPts val="1400"/>
              <a:buChar char="-"/>
            </a:pPr>
            <a:r>
              <a:rPr lang="en"/>
              <a:t>Not presently widely available</a:t>
            </a:r>
            <a:endParaRPr/>
          </a:p>
          <a:p>
            <a:pPr indent="-317500" lvl="1" marL="914400" rtl="0" algn="l">
              <a:spcBef>
                <a:spcPts val="0"/>
              </a:spcBef>
              <a:spcAft>
                <a:spcPts val="0"/>
              </a:spcAft>
              <a:buSzPts val="1400"/>
              <a:buChar char="-"/>
            </a:pPr>
            <a:r>
              <a:rPr lang="en"/>
              <a:t>c</a:t>
            </a:r>
            <a:r>
              <a:rPr lang="en"/>
              <a:t>ascad , Codeocean (for public data) are somewhat ex-post attempts at this</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283" name="Google Shape;283;p42"/>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284" name="Google Shape;284;p42"/>
          <p:cNvSpPr/>
          <p:nvPr/>
        </p:nvSpPr>
        <p:spPr>
          <a:xfrm>
            <a:off x="2597550" y="2749275"/>
            <a:ext cx="5034300" cy="1911600"/>
          </a:xfrm>
          <a:prstGeom prst="roundRect">
            <a:avLst>
              <a:gd fmla="val 16667" name="adj"/>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rtl="0" algn="l">
              <a:spcBef>
                <a:spcPts val="0"/>
              </a:spcBef>
              <a:spcAft>
                <a:spcPts val="0"/>
              </a:spcAft>
              <a:buSzPts val="1800"/>
              <a:buChar char="●"/>
            </a:pPr>
            <a:r>
              <a:rPr lang="en" sz="1800"/>
              <a:t>Do I need a high performance compute (HPC) cluster?</a:t>
            </a:r>
            <a:endParaRPr sz="1800"/>
          </a:p>
          <a:p>
            <a:pPr indent="-342900" lvl="0" marL="457200" rtl="0" algn="l">
              <a:spcBef>
                <a:spcPts val="0"/>
              </a:spcBef>
              <a:spcAft>
                <a:spcPts val="0"/>
              </a:spcAft>
              <a:buSzPts val="1800"/>
              <a:buChar char="●"/>
            </a:pPr>
            <a:r>
              <a:rPr lang="en" sz="1800"/>
              <a:t>Do I need massive storage (&gt; 2TB)?</a:t>
            </a:r>
            <a:endParaRPr sz="1800"/>
          </a:p>
          <a:p>
            <a:pPr indent="-342900" lvl="0" marL="457200" rtl="0" algn="l">
              <a:spcBef>
                <a:spcPts val="0"/>
              </a:spcBef>
              <a:spcAft>
                <a:spcPts val="0"/>
              </a:spcAft>
              <a:buSzPts val="1800"/>
              <a:buChar char="●"/>
            </a:pPr>
            <a:r>
              <a:rPr lang="en" sz="1800"/>
              <a:t>Do I need specific software (commercial compilers)?</a:t>
            </a:r>
            <a:endParaRPr sz="1800"/>
          </a:p>
        </p:txBody>
      </p:sp>
      <p:cxnSp>
        <p:nvCxnSpPr>
          <p:cNvPr id="285" name="Google Shape;285;p42"/>
          <p:cNvCxnSpPr>
            <a:endCxn id="284" idx="0"/>
          </p:cNvCxnSpPr>
          <p:nvPr/>
        </p:nvCxnSpPr>
        <p:spPr>
          <a:xfrm>
            <a:off x="4909800" y="2303175"/>
            <a:ext cx="204900" cy="446100"/>
          </a:xfrm>
          <a:prstGeom prst="straightConnector1">
            <a:avLst/>
          </a:prstGeom>
          <a:noFill/>
          <a:ln cap="flat" cmpd="sng" w="38100">
            <a:solidFill>
              <a:srgbClr val="0000FF"/>
            </a:solidFill>
            <a:prstDash val="solid"/>
            <a:round/>
            <a:headEnd len="med" w="med" type="non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291" name="Google Shape;291;p43"/>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lang="en"/>
              <a:t>Run code…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a:p>
          <a:p>
            <a:pPr indent="-342900" lvl="0" marL="457200" rtl="0" algn="l">
              <a:spcBef>
                <a:spcPts val="0"/>
              </a:spcBef>
              <a:spcAft>
                <a:spcPts val="0"/>
              </a:spcAft>
              <a:buSzPts val="1800"/>
              <a:buChar char="-"/>
            </a:pPr>
            <a:r>
              <a:rPr b="1" lang="en"/>
              <a:t>Ask a trusted third party to run the code…</a:t>
            </a:r>
            <a:endParaRPr b="1"/>
          </a:p>
          <a:p>
            <a:pPr indent="-317500" lvl="1" marL="914400" rtl="0" algn="l">
              <a:spcBef>
                <a:spcPts val="0"/>
              </a:spcBef>
              <a:spcAft>
                <a:spcPts val="0"/>
              </a:spcAft>
              <a:buSzPts val="1400"/>
              <a:buChar char="-"/>
            </a:pPr>
            <a:r>
              <a:rPr lang="en"/>
              <a:t>With access to </a:t>
            </a:r>
            <a:r>
              <a:rPr lang="en" sz="1800"/>
              <a:t>(</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a:p>
          <a:p>
            <a:pPr indent="0" lvl="0" marL="0" rtl="0" algn="l">
              <a:spcBef>
                <a:spcPts val="1200"/>
              </a:spcBef>
              <a:spcAft>
                <a:spcPts val="1200"/>
              </a:spcAft>
              <a:buNone/>
            </a:pPr>
            <a:r>
              <a:t/>
            </a:r>
            <a:endParaRPr b="1"/>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297" name="Google Shape;297;p44"/>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lang="en"/>
              <a:t>Run code… (</a:t>
            </a:r>
            <a:r>
              <a:rPr lang="en" sz="2000">
                <a:solidFill>
                  <a:srgbClr val="9900FF"/>
                </a:solidFill>
              </a:rPr>
              <a:t>data</a:t>
            </a:r>
            <a:r>
              <a:rPr lang="en" sz="2000"/>
              <a:t>, </a:t>
            </a:r>
            <a:r>
              <a:rPr lang="en" sz="2000">
                <a:solidFill>
                  <a:srgbClr val="0000FF"/>
                </a:solidFill>
              </a:rPr>
              <a:t>compute resources</a:t>
            </a:r>
            <a:r>
              <a:rPr lang="en" sz="2000"/>
              <a:t>, </a:t>
            </a:r>
            <a:r>
              <a:rPr lang="en" sz="2000">
                <a:solidFill>
                  <a:srgbClr val="FF9900"/>
                </a:solidFill>
              </a:rPr>
              <a:t>time)</a:t>
            </a:r>
            <a:endParaRPr/>
          </a:p>
          <a:p>
            <a:pPr indent="-342900" lvl="0" marL="457200" rtl="0" algn="l">
              <a:spcBef>
                <a:spcPts val="0"/>
              </a:spcBef>
              <a:spcAft>
                <a:spcPts val="0"/>
              </a:spcAft>
              <a:buSzPts val="1800"/>
              <a:buChar char="-"/>
            </a:pPr>
            <a:r>
              <a:rPr b="1" lang="en"/>
              <a:t>Ask a trusted third party to run the code…</a:t>
            </a:r>
            <a:endParaRPr b="1"/>
          </a:p>
          <a:p>
            <a:pPr indent="-317500" lvl="1" marL="914400" rtl="0" algn="l">
              <a:spcBef>
                <a:spcPts val="0"/>
              </a:spcBef>
              <a:spcAft>
                <a:spcPts val="0"/>
              </a:spcAft>
              <a:buSzPts val="1400"/>
              <a:buChar char="-"/>
            </a:pPr>
            <a:r>
              <a:rPr lang="en"/>
              <a:t>With access to </a:t>
            </a:r>
            <a:r>
              <a:rPr lang="en" sz="1800"/>
              <a:t>(</a:t>
            </a:r>
            <a:r>
              <a:rPr lang="en" sz="2000">
                <a:solidFill>
                  <a:srgbClr val="9900FF"/>
                </a:solidFill>
              </a:rPr>
              <a:t>data</a:t>
            </a:r>
            <a:r>
              <a:rPr lang="en" sz="2000"/>
              <a:t>, </a:t>
            </a:r>
            <a:r>
              <a:rPr lang="en" sz="2000">
                <a:solidFill>
                  <a:srgbClr val="0000FF"/>
                </a:solidFill>
              </a:rPr>
              <a:t>compute resources</a:t>
            </a:r>
            <a:r>
              <a:rPr lang="en" sz="2000"/>
              <a:t>, </a:t>
            </a:r>
            <a:r>
              <a:rPr lang="en" sz="2000">
                <a:solidFill>
                  <a:srgbClr val="FF9900"/>
                </a:solidFill>
              </a:rPr>
              <a:t>time)</a:t>
            </a:r>
            <a:endParaRPr/>
          </a:p>
          <a:p>
            <a:pPr indent="0" lvl="0" marL="0" rtl="0" algn="l">
              <a:spcBef>
                <a:spcPts val="1200"/>
              </a:spcBef>
              <a:spcAft>
                <a:spcPts val="1200"/>
              </a:spcAft>
              <a:buNone/>
            </a:pPr>
            <a:r>
              <a:t/>
            </a:r>
            <a:endParaRPr b="1"/>
          </a:p>
        </p:txBody>
      </p:sp>
      <p:sp>
        <p:nvSpPr>
          <p:cNvPr id="298" name="Google Shape;298;p44"/>
          <p:cNvSpPr txBox="1"/>
          <p:nvPr/>
        </p:nvSpPr>
        <p:spPr>
          <a:xfrm>
            <a:off x="1259325" y="500675"/>
            <a:ext cx="7182600" cy="3481200"/>
          </a:xfrm>
          <a:prstGeom prst="rect">
            <a:avLst/>
          </a:prstGeom>
          <a:solidFill>
            <a:schemeClr val="lt1"/>
          </a:solidFill>
          <a:ln cap="flat" cmpd="sng" w="28575">
            <a:solidFill>
              <a:schemeClr val="dk2"/>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b="1" lang="en" sz="2800">
                <a:solidFill>
                  <a:srgbClr val="2E75B6"/>
                </a:solidFill>
                <a:latin typeface="Calibri"/>
                <a:ea typeface="Calibri"/>
                <a:cs typeface="Calibri"/>
                <a:sym typeface="Calibri"/>
              </a:rPr>
              <a:t>Ask others (staff/ students) to run code for us</a:t>
            </a:r>
            <a:endParaRPr b="1" sz="2800">
              <a:solidFill>
                <a:srgbClr val="2E75B6"/>
              </a:solidFill>
              <a:latin typeface="Calibri"/>
              <a:ea typeface="Calibri"/>
              <a:cs typeface="Calibri"/>
              <a:sym typeface="Calibri"/>
            </a:endParaRPr>
          </a:p>
          <a:p>
            <a:pPr indent="-381000" lvl="0" marL="457200" rtl="0" algn="l">
              <a:lnSpc>
                <a:spcPct val="90000"/>
              </a:lnSpc>
              <a:spcBef>
                <a:spcPts val="500"/>
              </a:spcBef>
              <a:spcAft>
                <a:spcPts val="0"/>
              </a:spcAft>
              <a:buClr>
                <a:schemeClr val="dk1"/>
              </a:buClr>
              <a:buSzPts val="2400"/>
              <a:buFont typeface="Calibri"/>
              <a:buChar char="●"/>
            </a:pPr>
            <a:r>
              <a:rPr b="1" lang="en" sz="2400">
                <a:solidFill>
                  <a:schemeClr val="dk1"/>
                </a:solidFill>
                <a:latin typeface="Calibri"/>
                <a:ea typeface="Calibri"/>
                <a:cs typeface="Calibri"/>
                <a:sym typeface="Calibri"/>
              </a:rPr>
              <a:t>cascad</a:t>
            </a:r>
            <a:r>
              <a:rPr lang="en" sz="2400">
                <a:solidFill>
                  <a:schemeClr val="dk1"/>
                </a:solidFill>
                <a:latin typeface="Calibri"/>
                <a:ea typeface="Calibri"/>
                <a:cs typeface="Calibri"/>
                <a:sym typeface="Calibri"/>
              </a:rPr>
              <a:t> for Swedish✔️, French✔️ confidential data</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Asked masters student at IFAU on different paper w/ Swedish✔️</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Asked staff at IAB✔️, BLS✔️, Census Bureau ❌, etc.</a:t>
            </a:r>
            <a:endParaRPr sz="2400">
              <a:solidFill>
                <a:schemeClr val="dk1"/>
              </a:solidFill>
              <a:latin typeface="Calibri"/>
              <a:ea typeface="Calibri"/>
              <a:cs typeface="Calibri"/>
              <a:sym typeface="Calibri"/>
            </a:endParaRPr>
          </a:p>
          <a:p>
            <a:pPr indent="-381000" lvl="0" marL="457200" rtl="0" algn="l">
              <a:lnSpc>
                <a:spcPct val="90000"/>
              </a:lnSpc>
              <a:spcBef>
                <a:spcPts val="0"/>
              </a:spcBef>
              <a:spcAft>
                <a:spcPts val="0"/>
              </a:spcAft>
              <a:buClr>
                <a:schemeClr val="dk1"/>
              </a:buClr>
              <a:buSzPts val="2400"/>
              <a:buFont typeface="Calibri"/>
              <a:buChar char="●"/>
            </a:pPr>
            <a:r>
              <a:rPr lang="en" sz="2400">
                <a:solidFill>
                  <a:schemeClr val="dk1"/>
                </a:solidFill>
                <a:latin typeface="Calibri"/>
                <a:ea typeface="Calibri"/>
                <a:cs typeface="Calibri"/>
                <a:sym typeface="Calibri"/>
              </a:rPr>
              <a:t>Ask graduate students of the same research group (honors system) ✔️✔️✔️✔️✔️</a:t>
            </a:r>
            <a:endParaRPr sz="24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304" name="Google Shape;304;p45"/>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lang="en"/>
              <a:t>Run code… (</a:t>
            </a:r>
            <a:r>
              <a:rPr lang="en" sz="2000">
                <a:solidFill>
                  <a:srgbClr val="9900FF"/>
                </a:solidFill>
              </a:rPr>
              <a:t>data</a:t>
            </a:r>
            <a:r>
              <a:rPr lang="en" sz="2000"/>
              <a:t>, </a:t>
            </a:r>
            <a:r>
              <a:rPr lang="en" sz="2000">
                <a:solidFill>
                  <a:srgbClr val="0000FF"/>
                </a:solidFill>
              </a:rPr>
              <a:t>compute resources</a:t>
            </a:r>
            <a:r>
              <a:rPr lang="en" sz="2000"/>
              <a:t>, </a:t>
            </a:r>
            <a:r>
              <a:rPr lang="en" sz="2000">
                <a:solidFill>
                  <a:srgbClr val="FF9900"/>
                </a:solidFill>
              </a:rPr>
              <a:t>time)</a:t>
            </a:r>
            <a:endParaRPr/>
          </a:p>
          <a:p>
            <a:pPr indent="-342900" lvl="0" marL="457200" rtl="0" algn="l">
              <a:spcBef>
                <a:spcPts val="0"/>
              </a:spcBef>
              <a:spcAft>
                <a:spcPts val="0"/>
              </a:spcAft>
              <a:buSzPts val="1800"/>
              <a:buChar char="-"/>
            </a:pPr>
            <a:r>
              <a:rPr b="1" lang="en"/>
              <a:t>Ask a trusted third party to run the code…</a:t>
            </a:r>
            <a:endParaRPr b="1"/>
          </a:p>
          <a:p>
            <a:pPr indent="-317500" lvl="1" marL="914400" rtl="0" algn="l">
              <a:spcBef>
                <a:spcPts val="0"/>
              </a:spcBef>
              <a:spcAft>
                <a:spcPts val="0"/>
              </a:spcAft>
              <a:buSzPts val="1400"/>
              <a:buChar char="-"/>
            </a:pPr>
            <a:r>
              <a:rPr lang="en"/>
              <a:t>With access to </a:t>
            </a:r>
            <a:r>
              <a:rPr lang="en" sz="1800"/>
              <a:t>(</a:t>
            </a:r>
            <a:r>
              <a:rPr lang="en" sz="2000">
                <a:solidFill>
                  <a:srgbClr val="9900FF"/>
                </a:solidFill>
              </a:rPr>
              <a:t>data</a:t>
            </a:r>
            <a:r>
              <a:rPr lang="en" sz="2000"/>
              <a:t>, </a:t>
            </a:r>
            <a:r>
              <a:rPr lang="en" sz="2000">
                <a:solidFill>
                  <a:srgbClr val="0000FF"/>
                </a:solidFill>
              </a:rPr>
              <a:t>compute resources</a:t>
            </a:r>
            <a:r>
              <a:rPr lang="en" sz="2000"/>
              <a:t>, </a:t>
            </a:r>
            <a:r>
              <a:rPr lang="en" sz="2000">
                <a:solidFill>
                  <a:srgbClr val="FF9900"/>
                </a:solidFill>
              </a:rPr>
              <a:t>time)</a:t>
            </a:r>
            <a:endParaRPr/>
          </a:p>
          <a:p>
            <a:pPr indent="0" lvl="0" marL="0" rtl="0" algn="l">
              <a:spcBef>
                <a:spcPts val="1200"/>
              </a:spcBef>
              <a:spcAft>
                <a:spcPts val="1200"/>
              </a:spcAft>
              <a:buNone/>
            </a:pPr>
            <a:r>
              <a:t/>
            </a:r>
            <a:endParaRPr b="1"/>
          </a:p>
        </p:txBody>
      </p:sp>
      <p:pic>
        <p:nvPicPr>
          <p:cNvPr id="305" name="Google Shape;305;p45"/>
          <p:cNvPicPr preferRelativeResize="0"/>
          <p:nvPr/>
        </p:nvPicPr>
        <p:blipFill>
          <a:blip r:embed="rId3">
            <a:alphaModFix/>
          </a:blip>
          <a:stretch>
            <a:fillRect/>
          </a:stretch>
        </p:blipFill>
        <p:spPr>
          <a:xfrm>
            <a:off x="473400" y="3149825"/>
            <a:ext cx="2911625" cy="1419049"/>
          </a:xfrm>
          <a:prstGeom prst="rect">
            <a:avLst/>
          </a:prstGeom>
          <a:noFill/>
          <a:ln>
            <a:noFill/>
          </a:ln>
        </p:spPr>
      </p:pic>
      <p:pic>
        <p:nvPicPr>
          <p:cNvPr id="306" name="Google Shape;306;p45"/>
          <p:cNvPicPr preferRelativeResize="0"/>
          <p:nvPr/>
        </p:nvPicPr>
        <p:blipFill>
          <a:blip r:embed="rId4">
            <a:alphaModFix/>
          </a:blip>
          <a:stretch>
            <a:fillRect/>
          </a:stretch>
        </p:blipFill>
        <p:spPr>
          <a:xfrm>
            <a:off x="3644450" y="2625078"/>
            <a:ext cx="5315124" cy="22061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312" name="Google Shape;312;p46"/>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lang="en"/>
              <a:t>Run code…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r>
              <a:rPr lang="en" sz="2000">
                <a:solidFill>
                  <a:srgbClr val="FF9900"/>
                </a:solidFill>
              </a:rPr>
              <a:t>)</a:t>
            </a:r>
            <a:endParaRPr/>
          </a:p>
          <a:p>
            <a:pPr indent="-342900" lvl="0" marL="457200" rtl="0" algn="l">
              <a:spcBef>
                <a:spcPts val="0"/>
              </a:spcBef>
              <a:spcAft>
                <a:spcPts val="0"/>
              </a:spcAft>
              <a:buSzPts val="1800"/>
              <a:buChar char="-"/>
            </a:pPr>
            <a:r>
              <a:rPr b="1" lang="en"/>
              <a:t>Ask a trusted third party to run the code…</a:t>
            </a:r>
            <a:endParaRPr b="1"/>
          </a:p>
          <a:p>
            <a:pPr indent="-317500" lvl="1" marL="914400" rtl="0" algn="l">
              <a:spcBef>
                <a:spcPts val="0"/>
              </a:spcBef>
              <a:spcAft>
                <a:spcPts val="0"/>
              </a:spcAft>
              <a:buSzPts val="1400"/>
              <a:buChar char="-"/>
            </a:pPr>
            <a:r>
              <a:rPr lang="en"/>
              <a:t>With access to </a:t>
            </a:r>
            <a:r>
              <a:rPr lang="en" sz="1800"/>
              <a:t>(</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r>
              <a:rPr lang="en" sz="2000">
                <a:solidFill>
                  <a:srgbClr val="FF9900"/>
                </a:solidFill>
              </a:rPr>
              <a:t>)</a:t>
            </a:r>
            <a:endParaRPr/>
          </a:p>
          <a:p>
            <a:pPr indent="0" lvl="0" marL="0" rtl="0" algn="l">
              <a:spcBef>
                <a:spcPts val="1200"/>
              </a:spcBef>
              <a:spcAft>
                <a:spcPts val="1200"/>
              </a:spcAft>
              <a:buNone/>
            </a:pPr>
            <a:r>
              <a:t/>
            </a:r>
            <a:endParaRPr b="1"/>
          </a:p>
        </p:txBody>
      </p:sp>
      <p:pic>
        <p:nvPicPr>
          <p:cNvPr id="313" name="Google Shape;313;p46"/>
          <p:cNvPicPr preferRelativeResize="0"/>
          <p:nvPr/>
        </p:nvPicPr>
        <p:blipFill>
          <a:blip r:embed="rId3">
            <a:alphaModFix/>
          </a:blip>
          <a:stretch>
            <a:fillRect/>
          </a:stretch>
        </p:blipFill>
        <p:spPr>
          <a:xfrm>
            <a:off x="473400" y="3149825"/>
            <a:ext cx="2911625" cy="1419049"/>
          </a:xfrm>
          <a:prstGeom prst="rect">
            <a:avLst/>
          </a:prstGeom>
          <a:noFill/>
          <a:ln>
            <a:noFill/>
          </a:ln>
        </p:spPr>
      </p:pic>
      <p:pic>
        <p:nvPicPr>
          <p:cNvPr id="314" name="Google Shape;314;p46"/>
          <p:cNvPicPr preferRelativeResize="0"/>
          <p:nvPr/>
        </p:nvPicPr>
        <p:blipFill>
          <a:blip r:embed="rId4">
            <a:alphaModFix/>
          </a:blip>
          <a:stretch>
            <a:fillRect/>
          </a:stretch>
        </p:blipFill>
        <p:spPr>
          <a:xfrm>
            <a:off x="1295725" y="3668727"/>
            <a:ext cx="2625326" cy="1089701"/>
          </a:xfrm>
          <a:prstGeom prst="rect">
            <a:avLst/>
          </a:prstGeom>
          <a:noFill/>
          <a:ln cap="flat" cmpd="sng" w="28575">
            <a:solidFill>
              <a:schemeClr val="dk2"/>
            </a:solidFill>
            <a:prstDash val="solid"/>
            <a:round/>
            <a:headEnd len="sm" w="sm" type="none"/>
            <a:tailEnd len="sm" w="sm" type="none"/>
          </a:ln>
        </p:spPr>
      </p:pic>
      <p:pic>
        <p:nvPicPr>
          <p:cNvPr id="315" name="Google Shape;315;p46"/>
          <p:cNvPicPr preferRelativeResize="0"/>
          <p:nvPr/>
        </p:nvPicPr>
        <p:blipFill>
          <a:blip r:embed="rId5">
            <a:alphaModFix/>
          </a:blip>
          <a:stretch>
            <a:fillRect/>
          </a:stretch>
        </p:blipFill>
        <p:spPr>
          <a:xfrm>
            <a:off x="6750413" y="1929375"/>
            <a:ext cx="2143125" cy="1466850"/>
          </a:xfrm>
          <a:prstGeom prst="rect">
            <a:avLst/>
          </a:prstGeom>
          <a:noFill/>
          <a:ln>
            <a:noFill/>
          </a:ln>
        </p:spPr>
      </p:pic>
      <p:pic>
        <p:nvPicPr>
          <p:cNvPr id="316" name="Google Shape;316;p46"/>
          <p:cNvPicPr preferRelativeResize="0"/>
          <p:nvPr/>
        </p:nvPicPr>
        <p:blipFill>
          <a:blip r:embed="rId6">
            <a:alphaModFix/>
          </a:blip>
          <a:stretch>
            <a:fillRect/>
          </a:stretch>
        </p:blipFill>
        <p:spPr>
          <a:xfrm>
            <a:off x="4680863" y="3480144"/>
            <a:ext cx="4151436" cy="1466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alternative view on “reproducibility and replication”</a:t>
            </a:r>
            <a:endParaRPr/>
          </a:p>
        </p:txBody>
      </p:sp>
      <p:sp>
        <p:nvSpPr>
          <p:cNvPr id="322" name="Google Shape;322;p47"/>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lang="en"/>
              <a:t>Run code…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r>
              <a:rPr lang="en" sz="2000">
                <a:solidFill>
                  <a:srgbClr val="FF9900"/>
                </a:solidFill>
              </a:rPr>
              <a:t>)</a:t>
            </a:r>
            <a:endParaRPr/>
          </a:p>
          <a:p>
            <a:pPr indent="-342900" lvl="0" marL="457200" rtl="0" algn="l">
              <a:spcBef>
                <a:spcPts val="0"/>
              </a:spcBef>
              <a:spcAft>
                <a:spcPts val="0"/>
              </a:spcAft>
              <a:buSzPts val="1800"/>
              <a:buChar char="-"/>
            </a:pPr>
            <a:r>
              <a:rPr lang="en"/>
              <a:t>Ask a trusted third party to run the code…</a:t>
            </a:r>
            <a:endParaRPr/>
          </a:p>
          <a:p>
            <a:pPr indent="-355600" lvl="0" marL="457200" rtl="0" algn="l">
              <a:spcBef>
                <a:spcPts val="0"/>
              </a:spcBef>
              <a:spcAft>
                <a:spcPts val="0"/>
              </a:spcAft>
              <a:buSzPts val="2000"/>
              <a:buChar char="-"/>
            </a:pPr>
            <a:r>
              <a:rPr b="1" lang="en" sz="2000"/>
              <a:t>Have evidence that the (data, code, tables, figures) were run!</a:t>
            </a:r>
            <a:endParaRPr b="1" sz="2000"/>
          </a:p>
        </p:txBody>
      </p:sp>
      <p:pic>
        <p:nvPicPr>
          <p:cNvPr id="323" name="Google Shape;323;p47"/>
          <p:cNvPicPr preferRelativeResize="0"/>
          <p:nvPr/>
        </p:nvPicPr>
        <p:blipFill>
          <a:blip r:embed="rId3">
            <a:alphaModFix/>
          </a:blip>
          <a:stretch>
            <a:fillRect/>
          </a:stretch>
        </p:blipFill>
        <p:spPr>
          <a:xfrm>
            <a:off x="360250" y="2995042"/>
            <a:ext cx="1810600" cy="1532326"/>
          </a:xfrm>
          <a:prstGeom prst="rect">
            <a:avLst/>
          </a:prstGeom>
          <a:noFill/>
          <a:ln cap="flat" cmpd="sng" w="28575">
            <a:solidFill>
              <a:schemeClr val="dk2"/>
            </a:solidFill>
            <a:prstDash val="solid"/>
            <a:round/>
            <a:headEnd len="sm" w="sm" type="none"/>
            <a:tailEnd len="sm" w="sm" type="none"/>
          </a:ln>
        </p:spPr>
      </p:pic>
      <p:pic>
        <p:nvPicPr>
          <p:cNvPr id="324" name="Google Shape;324;p47"/>
          <p:cNvPicPr preferRelativeResize="0"/>
          <p:nvPr/>
        </p:nvPicPr>
        <p:blipFill>
          <a:blip r:embed="rId4">
            <a:alphaModFix/>
          </a:blip>
          <a:stretch>
            <a:fillRect/>
          </a:stretch>
        </p:blipFill>
        <p:spPr>
          <a:xfrm>
            <a:off x="2306200" y="2867563"/>
            <a:ext cx="3488675" cy="1787300"/>
          </a:xfrm>
          <a:prstGeom prst="rect">
            <a:avLst/>
          </a:prstGeom>
          <a:noFill/>
          <a:ln cap="flat" cmpd="sng" w="28575">
            <a:solidFill>
              <a:schemeClr val="dk2"/>
            </a:solidFill>
            <a:prstDash val="solid"/>
            <a:round/>
            <a:headEnd len="sm" w="sm" type="none"/>
            <a:tailEnd len="sm" w="sm" type="none"/>
          </a:ln>
        </p:spPr>
      </p:pic>
      <p:sp>
        <p:nvSpPr>
          <p:cNvPr id="325" name="Google Shape;325;p47"/>
          <p:cNvSpPr/>
          <p:nvPr/>
        </p:nvSpPr>
        <p:spPr>
          <a:xfrm>
            <a:off x="5974950" y="2904025"/>
            <a:ext cx="2576400" cy="1575000"/>
          </a:xfrm>
          <a:prstGeom prst="roundRect">
            <a:avLst>
              <a:gd fmla="val 16667" name="adj"/>
            </a:avLst>
          </a:prstGeom>
          <a:solidFill>
            <a:schemeClr val="lt2"/>
          </a:solid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Generic intra-muros trusted compute workflow</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Some CodeOcean examples</a:t>
            </a:r>
            <a:endParaRPr/>
          </a:p>
        </p:txBody>
      </p:sp>
      <p:sp>
        <p:nvSpPr>
          <p:cNvPr id="331" name="Google Shape;331;p48"/>
          <p:cNvSpPr txBox="1"/>
          <p:nvPr>
            <p:ph idx="1" type="body"/>
          </p:nvPr>
        </p:nvSpPr>
        <p:spPr>
          <a:xfrm>
            <a:off x="311700" y="1152475"/>
            <a:ext cx="4525200" cy="3416400"/>
          </a:xfrm>
          <a:prstGeom prst="rect">
            <a:avLst/>
          </a:prstGeom>
        </p:spPr>
        <p:txBody>
          <a:bodyPr anchorCtr="0" anchor="t" bIns="91425" lIns="91425" spcFirstLastPara="1" rIns="91425" wrap="square" tIns="91425">
            <a:normAutofit fontScale="92500" lnSpcReduction="10000"/>
          </a:bodyPr>
          <a:lstStyle/>
          <a:p>
            <a:pPr indent="-328453" lvl="0" marL="457200" rtl="0" algn="l">
              <a:spcBef>
                <a:spcPts val="1200"/>
              </a:spcBef>
              <a:spcAft>
                <a:spcPts val="0"/>
              </a:spcAft>
              <a:buClr>
                <a:schemeClr val="dk1"/>
              </a:buClr>
              <a:buSzPct val="100000"/>
              <a:buAutoNum type="arabicPeriod"/>
            </a:pPr>
            <a:r>
              <a:rPr lang="en" sz="1700">
                <a:solidFill>
                  <a:schemeClr val="dk1"/>
                </a:solidFill>
              </a:rPr>
              <a:t>Rossi, Barbara. 2021. "Compute Capsule for: Forecasting in the presence of instabilities: How do we know whether models predict [Source Code]." </a:t>
            </a:r>
            <a:r>
              <a:rPr i="1" lang="en" sz="1700">
                <a:solidFill>
                  <a:schemeClr val="dk1"/>
                </a:solidFill>
              </a:rPr>
              <a:t>CodeOcean</a:t>
            </a:r>
            <a:r>
              <a:rPr lang="en" sz="1700">
                <a:solidFill>
                  <a:schemeClr val="dk1"/>
                </a:solidFill>
              </a:rPr>
              <a:t>.</a:t>
            </a:r>
            <a:r>
              <a:rPr lang="en" sz="1700">
                <a:solidFill>
                  <a:schemeClr val="dk1"/>
                </a:solidFill>
                <a:uFill>
                  <a:noFill/>
                </a:uFill>
                <a:hlinkClick r:id="rId3">
                  <a:extLst>
                    <a:ext uri="{A12FA001-AC4F-418D-AE19-62706E023703}">
                      <ahyp:hlinkClr val="tx"/>
                    </a:ext>
                  </a:extLst>
                </a:hlinkClick>
              </a:rPr>
              <a:t> </a:t>
            </a:r>
            <a:r>
              <a:rPr lang="en" sz="1700" u="sng">
                <a:solidFill>
                  <a:schemeClr val="hlink"/>
                </a:solidFill>
                <a:hlinkClick r:id="rId4"/>
              </a:rPr>
              <a:t>https://doi.org/10.24433/CO.7940775.v1</a:t>
            </a:r>
            <a:r>
              <a:rPr lang="en" sz="1700">
                <a:solidFill>
                  <a:schemeClr val="dk1"/>
                </a:solidFill>
              </a:rPr>
              <a:t>, </a:t>
            </a:r>
            <a:endParaRPr baseline="30000" sz="1700" u="sng">
              <a:solidFill>
                <a:schemeClr val="hlink"/>
              </a:solidFill>
            </a:endParaRPr>
          </a:p>
          <a:p>
            <a:pPr indent="-328453" lvl="0" marL="457200" rtl="0" algn="l">
              <a:spcBef>
                <a:spcPts val="0"/>
              </a:spcBef>
              <a:spcAft>
                <a:spcPts val="0"/>
              </a:spcAft>
              <a:buClr>
                <a:schemeClr val="dk1"/>
              </a:buClr>
              <a:buSzPct val="100000"/>
              <a:buAutoNum type="arabicPeriod"/>
            </a:pPr>
            <a:r>
              <a:rPr lang="en" sz="1700">
                <a:solidFill>
                  <a:schemeClr val="dk1"/>
                </a:solidFill>
              </a:rPr>
              <a:t>DellaVigna, Stefano and Devin Pope. 2021. "</a:t>
            </a:r>
            <a:r>
              <a:rPr b="1" lang="en" sz="1700">
                <a:solidFill>
                  <a:schemeClr val="dk1"/>
                </a:solidFill>
              </a:rPr>
              <a:t>Compute Capsule for: Stability of Experimental Results: Forecasts and Evidence</a:t>
            </a:r>
            <a:r>
              <a:rPr lang="en" sz="1700">
                <a:solidFill>
                  <a:schemeClr val="dk1"/>
                </a:solidFill>
              </a:rPr>
              <a:t>" [Source Code]. </a:t>
            </a:r>
            <a:r>
              <a:rPr i="1" lang="en" sz="1700">
                <a:solidFill>
                  <a:schemeClr val="dk1"/>
                </a:solidFill>
              </a:rPr>
              <a:t>CodeOcean</a:t>
            </a:r>
            <a:r>
              <a:rPr lang="en" sz="1700">
                <a:solidFill>
                  <a:schemeClr val="dk1"/>
                </a:solidFill>
              </a:rPr>
              <a:t>.</a:t>
            </a:r>
            <a:r>
              <a:rPr lang="en" sz="1700">
                <a:solidFill>
                  <a:schemeClr val="dk1"/>
                </a:solidFill>
                <a:uFill>
                  <a:noFill/>
                </a:uFill>
                <a:hlinkClick r:id="rId5">
                  <a:extLst>
                    <a:ext uri="{A12FA001-AC4F-418D-AE19-62706E023703}">
                      <ahyp:hlinkClr val="tx"/>
                    </a:ext>
                  </a:extLst>
                </a:hlinkClick>
              </a:rPr>
              <a:t> </a:t>
            </a:r>
            <a:r>
              <a:rPr lang="en" sz="1700" u="sng">
                <a:solidFill>
                  <a:schemeClr val="hlink"/>
                </a:solidFill>
                <a:hlinkClick r:id="rId6"/>
              </a:rPr>
              <a:t>https://doi.org/10.24433/CO.0687784.v1</a:t>
            </a:r>
            <a:r>
              <a:rPr lang="en" sz="1700">
                <a:solidFill>
                  <a:schemeClr val="dk1"/>
                </a:solidFill>
              </a:rPr>
              <a:t>,</a:t>
            </a:r>
            <a:endParaRPr sz="1700">
              <a:solidFill>
                <a:schemeClr val="dk1"/>
              </a:solidFill>
            </a:endParaRPr>
          </a:p>
          <a:p>
            <a:pPr indent="0" lvl="0" marL="0" rtl="0" algn="l">
              <a:spcBef>
                <a:spcPts val="1200"/>
              </a:spcBef>
              <a:spcAft>
                <a:spcPts val="1200"/>
              </a:spcAft>
              <a:buNone/>
            </a:pPr>
            <a:r>
              <a:t/>
            </a:r>
            <a:endParaRPr/>
          </a:p>
        </p:txBody>
      </p:sp>
      <p:pic>
        <p:nvPicPr>
          <p:cNvPr id="332" name="Google Shape;332;p48"/>
          <p:cNvPicPr preferRelativeResize="0"/>
          <p:nvPr/>
        </p:nvPicPr>
        <p:blipFill>
          <a:blip r:embed="rId7">
            <a:alphaModFix/>
          </a:blip>
          <a:stretch>
            <a:fillRect/>
          </a:stretch>
        </p:blipFill>
        <p:spPr>
          <a:xfrm>
            <a:off x="4746063" y="1514400"/>
            <a:ext cx="4086225" cy="3352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generally</a:t>
            </a:r>
            <a:endParaRPr/>
          </a:p>
        </p:txBody>
      </p:sp>
      <p:sp>
        <p:nvSpPr>
          <p:cNvPr id="338" name="Google Shape;338;p49"/>
          <p:cNvSpPr txBox="1"/>
          <p:nvPr>
            <p:ph idx="1" type="body"/>
          </p:nvPr>
        </p:nvSpPr>
        <p:spPr>
          <a:xfrm>
            <a:off x="311700" y="1152475"/>
            <a:ext cx="45708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Many NSO or university computing systems would be </a:t>
            </a:r>
            <a:r>
              <a:rPr i="1" lang="en" u="sng"/>
              <a:t>amenable </a:t>
            </a:r>
            <a:r>
              <a:rPr lang="en"/>
              <a:t>to such “</a:t>
            </a:r>
            <a:r>
              <a:rPr b="1" lang="en"/>
              <a:t>recorded runs</a:t>
            </a:r>
            <a:r>
              <a:rPr lang="en"/>
              <a:t>”</a:t>
            </a:r>
            <a:endParaRPr/>
          </a:p>
          <a:p>
            <a:pPr indent="-342900" lvl="0" marL="457200" rtl="0" algn="l">
              <a:spcBef>
                <a:spcPts val="0"/>
              </a:spcBef>
              <a:spcAft>
                <a:spcPts val="0"/>
              </a:spcAft>
              <a:buSzPts val="1800"/>
              <a:buChar char="-"/>
            </a:pPr>
            <a:r>
              <a:rPr b="1" i="1" lang="en"/>
              <a:t>Digital/ cryptographic signatures</a:t>
            </a:r>
            <a:r>
              <a:rPr lang="en"/>
              <a:t> of entire packages [</a:t>
            </a:r>
            <a:r>
              <a:rPr lang="en"/>
              <a:t>(</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r>
              <a:rPr lang="en"/>
              <a:t>), results]</a:t>
            </a:r>
            <a:endParaRPr/>
          </a:p>
          <a:p>
            <a:pPr indent="-342900" lvl="0" marL="457200" rtl="0" algn="l">
              <a:spcBef>
                <a:spcPts val="0"/>
              </a:spcBef>
              <a:spcAft>
                <a:spcPts val="0"/>
              </a:spcAft>
              <a:buSzPts val="1800"/>
              <a:buChar char="-"/>
            </a:pPr>
            <a:r>
              <a:rPr lang="en"/>
              <a:t>Other efforts to use </a:t>
            </a:r>
            <a:r>
              <a:rPr b="1" i="1" lang="en"/>
              <a:t>decentralized ledgers</a:t>
            </a:r>
            <a:r>
              <a:rPr lang="en"/>
              <a:t> (think bitcoin for science)</a:t>
            </a:r>
            <a:endParaRPr/>
          </a:p>
        </p:txBody>
      </p:sp>
      <p:pic>
        <p:nvPicPr>
          <p:cNvPr id="339" name="Google Shape;339;p49"/>
          <p:cNvPicPr preferRelativeResize="0"/>
          <p:nvPr/>
        </p:nvPicPr>
        <p:blipFill>
          <a:blip r:embed="rId3">
            <a:alphaModFix/>
          </a:blip>
          <a:stretch>
            <a:fillRect/>
          </a:stretch>
        </p:blipFill>
        <p:spPr>
          <a:xfrm>
            <a:off x="4694650" y="1757000"/>
            <a:ext cx="4342474" cy="203007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5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Replicability</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traditional view on replication</a:t>
            </a:r>
            <a:endParaRPr/>
          </a:p>
        </p:txBody>
      </p:sp>
      <p:sp>
        <p:nvSpPr>
          <p:cNvPr id="350" name="Google Shape;350;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Assuming it is “worth it”:</a:t>
            </a:r>
            <a:endParaRPr/>
          </a:p>
          <a:p>
            <a:pPr indent="-342900" lvl="0" marL="457200" rtl="0" algn="l">
              <a:spcBef>
                <a:spcPts val="1200"/>
              </a:spcBef>
              <a:spcAft>
                <a:spcPts val="0"/>
              </a:spcAft>
              <a:buSzPts val="1800"/>
              <a:buChar char="-"/>
            </a:pPr>
            <a:r>
              <a:rPr lang="en"/>
              <a:t>Paper = [</a:t>
            </a:r>
            <a:r>
              <a:rPr lang="en"/>
              <a:t>(</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r>
              <a:rPr lang="en" sz="2000">
                <a:solidFill>
                  <a:schemeClr val="dk1"/>
                </a:solidFill>
              </a:rPr>
              <a:t>), results]</a:t>
            </a:r>
            <a:endParaRPr/>
          </a:p>
          <a:p>
            <a:pPr indent="-342900" lvl="0" marL="457200" rtl="0" algn="l">
              <a:spcBef>
                <a:spcPts val="0"/>
              </a:spcBef>
              <a:spcAft>
                <a:spcPts val="0"/>
              </a:spcAft>
              <a:buSzPts val="1800"/>
              <a:buChar char="-"/>
            </a:pPr>
            <a:r>
              <a:rPr lang="en"/>
              <a:t>Modify</a:t>
            </a:r>
            <a:endParaRPr/>
          </a:p>
          <a:p>
            <a:pPr indent="-317500" lvl="1" marL="914400" rtl="0" algn="l">
              <a:spcBef>
                <a:spcPts val="0"/>
              </a:spcBef>
              <a:spcAft>
                <a:spcPts val="0"/>
              </a:spcAft>
              <a:buSzPts val="1400"/>
              <a:buChar char="-"/>
            </a:pPr>
            <a:r>
              <a:rPr lang="en" sz="2000">
                <a:solidFill>
                  <a:srgbClr val="9900FF"/>
                </a:solidFill>
              </a:rPr>
              <a:t>data</a:t>
            </a:r>
            <a:r>
              <a:rPr lang="en" sz="2000"/>
              <a:t>, </a:t>
            </a:r>
            <a:endParaRPr sz="2000"/>
          </a:p>
          <a:p>
            <a:pPr indent="-317500" lvl="1" marL="914400" rtl="0" algn="l">
              <a:spcBef>
                <a:spcPts val="0"/>
              </a:spcBef>
              <a:spcAft>
                <a:spcPts val="0"/>
              </a:spcAft>
              <a:buSzPts val="1400"/>
              <a:buChar char="-"/>
            </a:pPr>
            <a:r>
              <a:rPr lang="en" sz="2000">
                <a:solidFill>
                  <a:srgbClr val="38761D"/>
                </a:solidFill>
              </a:rPr>
              <a:t>code,</a:t>
            </a:r>
            <a:endParaRPr sz="2000">
              <a:solidFill>
                <a:srgbClr val="38761D"/>
              </a:solidFill>
            </a:endParaRPr>
          </a:p>
          <a:p>
            <a:pPr indent="-342900" lvl="0" marL="457200" rtl="0" algn="l">
              <a:spcBef>
                <a:spcPts val="0"/>
              </a:spcBef>
              <a:spcAft>
                <a:spcPts val="0"/>
              </a:spcAft>
              <a:buSzPts val="1800"/>
              <a:buChar char="-"/>
            </a:pPr>
            <a:r>
              <a:rPr lang="en"/>
              <a:t>Given</a:t>
            </a:r>
            <a:endParaRPr sz="2000">
              <a:solidFill>
                <a:srgbClr val="38761D"/>
              </a:solidFill>
            </a:endParaRPr>
          </a:p>
          <a:p>
            <a:pPr indent="-317500" lvl="1" marL="914400" rtl="0" algn="l">
              <a:spcBef>
                <a:spcPts val="0"/>
              </a:spcBef>
              <a:spcAft>
                <a:spcPts val="0"/>
              </a:spcAft>
              <a:buSzPts val="1400"/>
              <a:buChar char="-"/>
            </a:pP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a:p>
            <a:pPr indent="-342900" lvl="0" marL="457200" rtl="0" algn="l">
              <a:spcBef>
                <a:spcPts val="0"/>
              </a:spcBef>
              <a:spcAft>
                <a:spcPts val="0"/>
              </a:spcAft>
              <a:buSzPts val="1800"/>
              <a:buChar char="-"/>
            </a:pPr>
            <a:r>
              <a:rPr lang="en"/>
              <a:t>Compare results, draw conclusions about theory/policy/…</a:t>
            </a:r>
            <a:endParaRPr/>
          </a:p>
          <a:p>
            <a:pPr indent="-317500" lvl="1" marL="914400" rtl="0" algn="l">
              <a:spcBef>
                <a:spcPts val="0"/>
              </a:spcBef>
              <a:spcAft>
                <a:spcPts val="0"/>
              </a:spcAft>
              <a:buSzPts val="1400"/>
              <a:buChar char="-"/>
            </a:pPr>
            <a:r>
              <a:rPr lang="en"/>
              <a:t>(divide t-stats by Lang-factor…)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Topics</a:t>
            </a:r>
            <a:endParaRPr/>
          </a:p>
        </p:txBody>
      </p:sp>
      <p:sp>
        <p:nvSpPr>
          <p:cNvPr id="81" name="Google Shape;81;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Replicability (... and robustness and transparency and trust)</a:t>
            </a:r>
            <a:endParaRPr/>
          </a:p>
          <a:p>
            <a:pPr indent="-308610" lvl="0" marL="457200" rtl="0" algn="l">
              <a:spcBef>
                <a:spcPts val="1200"/>
              </a:spcBef>
              <a:spcAft>
                <a:spcPts val="0"/>
              </a:spcAft>
              <a:buSzPct val="100000"/>
              <a:buChar char="-"/>
            </a:pPr>
            <a:r>
              <a:rPr lang="en"/>
              <a:t>Ability to identify the inputs, and inspect/critically assess them</a:t>
            </a:r>
            <a:endParaRPr/>
          </a:p>
          <a:p>
            <a:pPr indent="-290830" lvl="1" marL="914400" rtl="0" algn="l">
              <a:spcBef>
                <a:spcPts val="0"/>
              </a:spcBef>
              <a:spcAft>
                <a:spcPts val="0"/>
              </a:spcAft>
              <a:buSzPct val="100000"/>
              <a:buChar char="-"/>
            </a:pPr>
            <a:r>
              <a:rPr lang="en"/>
              <a:t>Data citations!</a:t>
            </a:r>
            <a:endParaRPr/>
          </a:p>
          <a:p>
            <a:pPr indent="-290830" lvl="1" marL="914400" rtl="0" algn="l">
              <a:spcBef>
                <a:spcPts val="0"/>
              </a:spcBef>
              <a:spcAft>
                <a:spcPts val="0"/>
              </a:spcAft>
              <a:buSzPct val="100000"/>
              <a:buChar char="-"/>
            </a:pPr>
            <a:r>
              <a:rPr lang="en"/>
              <a:t>Provenance!</a:t>
            </a:r>
            <a:endParaRPr/>
          </a:p>
          <a:p>
            <a:pPr indent="-308610" lvl="0" marL="457200" rtl="0" algn="l">
              <a:spcBef>
                <a:spcPts val="0"/>
              </a:spcBef>
              <a:spcAft>
                <a:spcPts val="0"/>
              </a:spcAft>
              <a:buSzPct val="100000"/>
              <a:buChar char="-"/>
            </a:pPr>
            <a:r>
              <a:rPr lang="en"/>
              <a:t>Ability to access the materials</a:t>
            </a:r>
            <a:endParaRPr/>
          </a:p>
          <a:p>
            <a:pPr indent="-290830" lvl="1" marL="914400" rtl="0" algn="l">
              <a:spcBef>
                <a:spcPts val="0"/>
              </a:spcBef>
              <a:spcAft>
                <a:spcPts val="0"/>
              </a:spcAft>
              <a:buSzPct val="100000"/>
              <a:buChar char="-"/>
            </a:pPr>
            <a:r>
              <a:rPr lang="en"/>
              <a:t>Includes computing time</a:t>
            </a:r>
            <a:endParaRPr/>
          </a:p>
          <a:p>
            <a:pPr indent="-290830" lvl="1" marL="914400" rtl="0" algn="l">
              <a:spcBef>
                <a:spcPts val="0"/>
              </a:spcBef>
              <a:spcAft>
                <a:spcPts val="0"/>
              </a:spcAft>
              <a:buSzPct val="100000"/>
              <a:buChar char="-"/>
            </a:pPr>
            <a:r>
              <a:rPr lang="en"/>
              <a:t>Includes outputs</a:t>
            </a:r>
            <a:endParaRPr/>
          </a:p>
          <a:p>
            <a:pPr indent="0" lvl="0" marL="0" rtl="0" algn="l">
              <a:spcBef>
                <a:spcPts val="1200"/>
              </a:spcBef>
              <a:spcAft>
                <a:spcPts val="0"/>
              </a:spcAft>
              <a:buNone/>
            </a:pPr>
            <a:r>
              <a:rPr lang="en"/>
              <a:t>Challenges:</a:t>
            </a:r>
            <a:endParaRPr/>
          </a:p>
          <a:p>
            <a:pPr indent="-308610" lvl="0" marL="457200" rtl="0" algn="l">
              <a:spcBef>
                <a:spcPts val="1200"/>
              </a:spcBef>
              <a:spcAft>
                <a:spcPts val="0"/>
              </a:spcAft>
              <a:buSzPct val="100000"/>
              <a:buChar char="-"/>
            </a:pPr>
            <a:r>
              <a:rPr lang="en"/>
              <a:t>Disclosure avoidance (talk to John Abowd about this)</a:t>
            </a:r>
            <a:endParaRPr/>
          </a:p>
          <a:p>
            <a:pPr indent="-308610" lvl="0" marL="457200" rtl="0" algn="l">
              <a:spcBef>
                <a:spcPts val="0"/>
              </a:spcBef>
              <a:spcAft>
                <a:spcPts val="0"/>
              </a:spcAft>
              <a:buSzPct val="100000"/>
              <a:buChar char="-"/>
            </a:pPr>
            <a:r>
              <a:rPr lang="en"/>
              <a:t>Identifying datasets!</a:t>
            </a:r>
            <a:endParaRPr/>
          </a:p>
          <a:p>
            <a:pPr indent="-290830" lvl="1" marL="914400" rtl="0" algn="l">
              <a:spcBef>
                <a:spcPts val="0"/>
              </a:spcBef>
              <a:spcAft>
                <a:spcPts val="0"/>
              </a:spcAft>
              <a:buSzPct val="100000"/>
              <a:buChar char="-"/>
            </a:pPr>
            <a:r>
              <a:rPr lang="en"/>
              <a:t>Easier for some national statistical agencies</a:t>
            </a:r>
            <a:endParaRPr/>
          </a:p>
          <a:p>
            <a:pPr indent="-290830" lvl="1" marL="914400" rtl="0" algn="l">
              <a:spcBef>
                <a:spcPts val="0"/>
              </a:spcBef>
              <a:spcAft>
                <a:spcPts val="0"/>
              </a:spcAft>
              <a:buSzPct val="100000"/>
              <a:buChar char="-"/>
            </a:pPr>
            <a:r>
              <a:rPr lang="en"/>
              <a:t>Which extract/version of the w2, 1040, etc. did you use?</a:t>
            </a:r>
            <a:endParaRPr/>
          </a:p>
          <a:p>
            <a:pPr indent="-290830" lvl="1" marL="914400" rtl="0" algn="l">
              <a:spcBef>
                <a:spcPts val="0"/>
              </a:spcBef>
              <a:spcAft>
                <a:spcPts val="0"/>
              </a:spcAft>
              <a:buSzPct val="100000"/>
              <a:buChar char="-"/>
            </a:pPr>
            <a:r>
              <a:rPr lang="en"/>
              <a:t>Which version of the HR database of your anonymous firm did you use?</a:t>
            </a:r>
            <a:endParaRPr/>
          </a:p>
          <a:p>
            <a:pPr indent="-308610" lvl="0" marL="457200" rtl="0" algn="l">
              <a:spcBef>
                <a:spcPts val="0"/>
              </a:spcBef>
              <a:spcAft>
                <a:spcPts val="0"/>
              </a:spcAft>
              <a:buSzPct val="100000"/>
              <a:buChar char="-"/>
            </a:pPr>
            <a:r>
              <a:rPr lang="en"/>
              <a:t>Re-obtaining data </a:t>
            </a:r>
            <a:endParaRPr/>
          </a:p>
          <a:p>
            <a:pPr indent="-290830" lvl="1" marL="914400" rtl="0" algn="l">
              <a:spcBef>
                <a:spcPts val="0"/>
              </a:spcBef>
              <a:spcAft>
                <a:spcPts val="0"/>
              </a:spcAft>
              <a:buSzPct val="100000"/>
              <a:buChar char="-"/>
            </a:pPr>
            <a:r>
              <a:rPr lang="en"/>
              <a:t>First step in many replication studies: how does my method line up?</a:t>
            </a:r>
            <a:endParaRPr/>
          </a:p>
          <a:p>
            <a:pPr indent="-290830" lvl="1" marL="914400" rtl="0" algn="l">
              <a:spcBef>
                <a:spcPts val="0"/>
              </a:spcBef>
              <a:spcAft>
                <a:spcPts val="0"/>
              </a:spcAft>
              <a:buSzPct val="100000"/>
              <a:buChar char="-"/>
            </a:pPr>
            <a:r>
              <a:rPr lang="en"/>
              <a:t>See Jim Spletzer’s presentation 24h ago: could easily replicate Hoffmann, Lee, Lemieux, but can HLL easily replicate Spletzer?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356" name="Google Shape;356;p52"/>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357" name="Google Shape;357;p52"/>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358" name="Google Shape;358;p52"/>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359" name="Google Shape;359;p52"/>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360" name="Google Shape;360;p52"/>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361" name="Google Shape;361;p52"/>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362" name="Google Shape;362;p52"/>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363" name="Google Shape;363;p52"/>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364" name="Google Shape;364;p52"/>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365" name="Google Shape;365;p52"/>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366" name="Google Shape;366;p52"/>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367" name="Google Shape;367;p52"/>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368" name="Google Shape;368;p52"/>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369" name="Google Shape;369;p52"/>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370" name="Google Shape;370;p52"/>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371" name="Google Shape;371;p52"/>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372" name="Google Shape;372;p52"/>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52"/>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52"/>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52"/>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52"/>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52"/>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52"/>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52"/>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2"/>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52"/>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52"/>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2"/>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52"/>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2"/>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52"/>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52"/>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52"/>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52"/>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52"/>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2"/>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52"/>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52"/>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52"/>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52"/>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2"/>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52"/>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52"/>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52"/>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2"/>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52"/>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52"/>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52"/>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52"/>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2"/>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3"/>
          <p:cNvSpPr/>
          <p:nvPr/>
        </p:nvSpPr>
        <p:spPr>
          <a:xfrm>
            <a:off x="3621100" y="1242125"/>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3"/>
          <p:cNvSpPr/>
          <p:nvPr/>
        </p:nvSpPr>
        <p:spPr>
          <a:xfrm>
            <a:off x="4320875" y="19702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5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413" name="Google Shape;413;p53"/>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414" name="Google Shape;414;p53"/>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415" name="Google Shape;415;p53"/>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416" name="Google Shape;416;p53"/>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417" name="Google Shape;417;p53"/>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418" name="Google Shape;418;p53"/>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419" name="Google Shape;419;p53"/>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420" name="Google Shape;420;p53"/>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421" name="Google Shape;421;p53"/>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422" name="Google Shape;422;p53"/>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423" name="Google Shape;423;p53"/>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424" name="Google Shape;424;p53"/>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425" name="Google Shape;425;p53"/>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426" name="Google Shape;426;p53"/>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427" name="Google Shape;427;p53"/>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428" name="Google Shape;428;p53"/>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429" name="Google Shape;429;p53"/>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53"/>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53"/>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53"/>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53"/>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53"/>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53"/>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53"/>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53"/>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3"/>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53"/>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53"/>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53"/>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53"/>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3"/>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3"/>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3"/>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53"/>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53"/>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3"/>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3"/>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3"/>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3"/>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53"/>
          <p:cNvSpPr/>
          <p:nvPr/>
        </p:nvSpPr>
        <p:spPr>
          <a:xfrm>
            <a:off x="5062700" y="19077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53"/>
          <p:cNvSpPr/>
          <p:nvPr/>
        </p:nvSpPr>
        <p:spPr>
          <a:xfrm>
            <a:off x="5238275" y="30858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53"/>
          <p:cNvSpPr/>
          <p:nvPr/>
        </p:nvSpPr>
        <p:spPr>
          <a:xfrm>
            <a:off x="6333025" y="39094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53"/>
          <p:cNvSpPr txBox="1"/>
          <p:nvPr/>
        </p:nvSpPr>
        <p:spPr>
          <a:xfrm>
            <a:off x="3860100" y="933050"/>
            <a:ext cx="1423800" cy="400200"/>
          </a:xfrm>
          <a:prstGeom prst="rect">
            <a:avLst/>
          </a:prstGeom>
          <a:solidFill>
            <a:srgbClr val="BF9000"/>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“Open Access”</a:t>
            </a:r>
            <a:endParaRPr/>
          </a:p>
        </p:txBody>
      </p:sp>
      <p:sp>
        <p:nvSpPr>
          <p:cNvPr id="456" name="Google Shape;456;p53"/>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53"/>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53"/>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53"/>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53"/>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53"/>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53"/>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53"/>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53"/>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53"/>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53"/>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53"/>
          <p:cNvSpPr txBox="1"/>
          <p:nvPr/>
        </p:nvSpPr>
        <p:spPr>
          <a:xfrm>
            <a:off x="4348525" y="1420388"/>
            <a:ext cx="1423800" cy="400200"/>
          </a:xfrm>
          <a:prstGeom prst="rect">
            <a:avLst/>
          </a:prstGeom>
          <a:solidFill>
            <a:srgbClr val="D9EAD3">
              <a:alpha val="5809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“Public Access”</a:t>
            </a:r>
            <a:endParaRPr/>
          </a:p>
        </p:txBody>
      </p:sp>
      <p:cxnSp>
        <p:nvCxnSpPr>
          <p:cNvPr id="468" name="Google Shape;468;p53"/>
          <p:cNvCxnSpPr>
            <a:endCxn id="457" idx="5"/>
          </p:cNvCxnSpPr>
          <p:nvPr/>
        </p:nvCxnSpPr>
        <p:spPr>
          <a:xfrm flipH="1">
            <a:off x="4097285" y="1723949"/>
            <a:ext cx="279300" cy="132300"/>
          </a:xfrm>
          <a:prstGeom prst="straightConnector1">
            <a:avLst/>
          </a:prstGeom>
          <a:noFill/>
          <a:ln cap="flat" cmpd="sng" w="9525">
            <a:solidFill>
              <a:schemeClr val="dk2"/>
            </a:solidFill>
            <a:prstDash val="solid"/>
            <a:round/>
            <a:headEnd len="med" w="med" type="none"/>
            <a:tailEnd len="med" w="med" type="triangle"/>
          </a:ln>
        </p:spPr>
      </p:cxnSp>
      <p:sp>
        <p:nvSpPr>
          <p:cNvPr id="469" name="Google Shape;469;p53"/>
          <p:cNvSpPr txBox="1"/>
          <p:nvPr/>
        </p:nvSpPr>
        <p:spPr>
          <a:xfrm>
            <a:off x="3384775" y="26999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“OA Big Data”</a:t>
            </a:r>
            <a:endParaRPr/>
          </a:p>
        </p:txBody>
      </p:sp>
      <p:cxnSp>
        <p:nvCxnSpPr>
          <p:cNvPr id="470" name="Google Shape;470;p53"/>
          <p:cNvCxnSpPr>
            <a:stCxn id="469" idx="0"/>
            <a:endCxn id="411" idx="3"/>
          </p:cNvCxnSpPr>
          <p:nvPr/>
        </p:nvCxnSpPr>
        <p:spPr>
          <a:xfrm flipH="1" rot="10800000">
            <a:off x="4082275" y="2459025"/>
            <a:ext cx="324900" cy="240900"/>
          </a:xfrm>
          <a:prstGeom prst="straightConnector1">
            <a:avLst/>
          </a:prstGeom>
          <a:noFill/>
          <a:ln cap="flat" cmpd="sng" w="9525">
            <a:solidFill>
              <a:schemeClr val="dk2"/>
            </a:solidFill>
            <a:prstDash val="solid"/>
            <a:round/>
            <a:headEnd len="med" w="med" type="none"/>
            <a:tailEnd len="med" w="med" type="triangle"/>
          </a:ln>
        </p:spPr>
      </p:cxnSp>
      <p:sp>
        <p:nvSpPr>
          <p:cNvPr id="471" name="Google Shape;471;p53"/>
          <p:cNvSpPr txBox="1"/>
          <p:nvPr/>
        </p:nvSpPr>
        <p:spPr>
          <a:xfrm>
            <a:off x="5753675" y="2181400"/>
            <a:ext cx="1395000" cy="5388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RADC </a:t>
            </a:r>
            <a:br>
              <a:rPr lang="en"/>
            </a:br>
            <a:r>
              <a:rPr lang="en" sz="900"/>
              <a:t>e.g. FSRDC, IAB</a:t>
            </a:r>
            <a:endParaRPr sz="900"/>
          </a:p>
        </p:txBody>
      </p:sp>
      <p:cxnSp>
        <p:nvCxnSpPr>
          <p:cNvPr id="472" name="Google Shape;472;p53"/>
          <p:cNvCxnSpPr>
            <a:stCxn id="471" idx="1"/>
            <a:endCxn id="452" idx="5"/>
          </p:cNvCxnSpPr>
          <p:nvPr/>
        </p:nvCxnSpPr>
        <p:spPr>
          <a:xfrm rot="10800000">
            <a:off x="5565275" y="2396500"/>
            <a:ext cx="188400" cy="54300"/>
          </a:xfrm>
          <a:prstGeom prst="straightConnector1">
            <a:avLst/>
          </a:prstGeom>
          <a:noFill/>
          <a:ln cap="flat" cmpd="sng" w="9525">
            <a:solidFill>
              <a:schemeClr val="dk2"/>
            </a:solidFill>
            <a:prstDash val="solid"/>
            <a:round/>
            <a:headEnd len="med" w="med" type="none"/>
            <a:tailEnd len="med" w="med" type="triangle"/>
          </a:ln>
        </p:spPr>
      </p:cxnSp>
      <p:sp>
        <p:nvSpPr>
          <p:cNvPr id="473" name="Google Shape;473;p53"/>
          <p:cNvSpPr txBox="1"/>
          <p:nvPr/>
        </p:nvSpPr>
        <p:spPr>
          <a:xfrm>
            <a:off x="6144675" y="30454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Firm data?</a:t>
            </a:r>
            <a:endParaRPr sz="900"/>
          </a:p>
        </p:txBody>
      </p:sp>
      <p:cxnSp>
        <p:nvCxnSpPr>
          <p:cNvPr id="474" name="Google Shape;474;p53"/>
          <p:cNvCxnSpPr>
            <a:stCxn id="473" idx="1"/>
            <a:endCxn id="453" idx="6"/>
          </p:cNvCxnSpPr>
          <p:nvPr/>
        </p:nvCxnSpPr>
        <p:spPr>
          <a:xfrm flipH="1">
            <a:off x="5827275" y="3245525"/>
            <a:ext cx="317400" cy="126600"/>
          </a:xfrm>
          <a:prstGeom prst="straightConnector1">
            <a:avLst/>
          </a:prstGeom>
          <a:noFill/>
          <a:ln cap="flat" cmpd="sng" w="9525">
            <a:solidFill>
              <a:schemeClr val="dk2"/>
            </a:solidFill>
            <a:prstDash val="solid"/>
            <a:round/>
            <a:headEnd len="med" w="med" type="none"/>
            <a:tailEnd len="med" w="med" type="triangle"/>
          </a:ln>
        </p:spPr>
      </p:cxnSp>
      <p:cxnSp>
        <p:nvCxnSpPr>
          <p:cNvPr id="475" name="Google Shape;475;p53"/>
          <p:cNvCxnSpPr>
            <a:stCxn id="473" idx="2"/>
            <a:endCxn id="454" idx="0"/>
          </p:cNvCxnSpPr>
          <p:nvPr/>
        </p:nvCxnSpPr>
        <p:spPr>
          <a:xfrm flipH="1">
            <a:off x="6627375" y="3445625"/>
            <a:ext cx="214800" cy="4638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10"/>
                                        </p:tgtEl>
                                        <p:attrNameLst>
                                          <p:attrName>style.visibility</p:attrName>
                                        </p:attrNameLst>
                                      </p:cBhvr>
                                      <p:to>
                                        <p:strVal val="visible"/>
                                      </p:to>
                                    </p:set>
                                    <p:animEffect filter="fade" transition="in">
                                      <p:cBhvr>
                                        <p:cTn dur="1000"/>
                                        <p:tgtEl>
                                          <p:spTgt spid="410"/>
                                        </p:tgtEl>
                                      </p:cBhvr>
                                    </p:animEffect>
                                  </p:childTnLst>
                                </p:cTn>
                              </p:par>
                              <p:par>
                                <p:cTn fill="hold" nodeType="with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1000"/>
                                        <p:tgtEl>
                                          <p:spTgt spid="4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1000"/>
                                        <p:tgtEl>
                                          <p:spTgt spid="468"/>
                                        </p:tgtEl>
                                      </p:cBhvr>
                                    </p:animEffect>
                                  </p:childTnLst>
                                </p:cTn>
                              </p:par>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1000"/>
                                        <p:tgtEl>
                                          <p:spTgt spid="4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1"/>
                                        </p:tgtEl>
                                        <p:attrNameLst>
                                          <p:attrName>style.visibility</p:attrName>
                                        </p:attrNameLst>
                                      </p:cBhvr>
                                      <p:to>
                                        <p:strVal val="visible"/>
                                      </p:to>
                                    </p:set>
                                    <p:animEffect filter="fade" transition="in">
                                      <p:cBhvr>
                                        <p:cTn dur="1000"/>
                                        <p:tgtEl>
                                          <p:spTgt spid="411"/>
                                        </p:tgtEl>
                                      </p:cBhvr>
                                    </p:animEffect>
                                  </p:childTnLst>
                                </p:cTn>
                              </p:par>
                              <p:par>
                                <p:cTn fill="hold" nodeType="with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1000"/>
                                        <p:tgtEl>
                                          <p:spTgt spid="470"/>
                                        </p:tgtEl>
                                      </p:cBhvr>
                                    </p:animEffect>
                                  </p:childTnLst>
                                </p:cTn>
                              </p:par>
                              <p:par>
                                <p:cTn fill="hold" nodeType="with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10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par>
                                <p:cTn fill="hold" nodeType="with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1000"/>
                                        <p:tgtEl>
                                          <p:spTgt spid="472"/>
                                        </p:tgtEl>
                                      </p:cBhvr>
                                    </p:animEffect>
                                  </p:childTnLst>
                                </p:cTn>
                              </p:par>
                              <p:par>
                                <p:cTn fill="hold" nodeType="with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1000"/>
                                        <p:tgtEl>
                                          <p:spTgt spid="4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1000"/>
                                        <p:tgtEl>
                                          <p:spTgt spid="453"/>
                                        </p:tgtEl>
                                      </p:cBhvr>
                                    </p:animEffect>
                                  </p:childTnLst>
                                </p:cTn>
                              </p:par>
                              <p:par>
                                <p:cTn fill="hold" nodeType="with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1000"/>
                                        <p:tgtEl>
                                          <p:spTgt spid="473"/>
                                        </p:tgtEl>
                                      </p:cBhvr>
                                    </p:animEffect>
                                  </p:childTnLst>
                                </p:cTn>
                              </p:par>
                              <p:par>
                                <p:cTn fill="hold" nodeType="with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1000"/>
                                        <p:tgtEl>
                                          <p:spTgt spid="474"/>
                                        </p:tgtEl>
                                      </p:cBhvr>
                                    </p:animEffect>
                                  </p:childTnLst>
                                </p:cTn>
                              </p:par>
                              <p:par>
                                <p:cTn fill="hold" nodeType="with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1000"/>
                                        <p:tgtEl>
                                          <p:spTgt spid="475"/>
                                        </p:tgtEl>
                                      </p:cBhvr>
                                    </p:animEffect>
                                  </p:childTnLst>
                                </p:cTn>
                              </p:par>
                              <p:par>
                                <p:cTn fill="hold" nodeType="with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sp>
        <p:nvSpPr>
          <p:cNvPr id="480" name="Google Shape;480;p54"/>
          <p:cNvSpPr/>
          <p:nvPr/>
        </p:nvSpPr>
        <p:spPr>
          <a:xfrm>
            <a:off x="3386925" y="2985275"/>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54"/>
          <p:cNvSpPr/>
          <p:nvPr/>
        </p:nvSpPr>
        <p:spPr>
          <a:xfrm>
            <a:off x="3621100" y="1242125"/>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54"/>
          <p:cNvSpPr/>
          <p:nvPr/>
        </p:nvSpPr>
        <p:spPr>
          <a:xfrm>
            <a:off x="4320875" y="19702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5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Access</a:t>
            </a:r>
            <a:endParaRPr/>
          </a:p>
        </p:txBody>
      </p:sp>
      <p:sp>
        <p:nvSpPr>
          <p:cNvPr id="484" name="Google Shape;484;p54"/>
          <p:cNvSpPr txBox="1"/>
          <p:nvPr/>
        </p:nvSpPr>
        <p:spPr>
          <a:xfrm>
            <a:off x="476825" y="1304275"/>
            <a:ext cx="2615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Access by whom?</a:t>
            </a:r>
            <a:endParaRPr/>
          </a:p>
          <a:p>
            <a:pPr indent="0" lvl="0" marL="0" rtl="0" algn="l">
              <a:spcBef>
                <a:spcPts val="0"/>
              </a:spcBef>
              <a:spcAft>
                <a:spcPts val="0"/>
              </a:spcAft>
              <a:buNone/>
            </a:pPr>
            <a:r>
              <a:rPr lang="en"/>
              <a:t>Access how easy?</a:t>
            </a:r>
            <a:endParaRPr/>
          </a:p>
        </p:txBody>
      </p:sp>
      <p:cxnSp>
        <p:nvCxnSpPr>
          <p:cNvPr id="485" name="Google Shape;485;p54"/>
          <p:cNvCxnSpPr/>
          <p:nvPr/>
        </p:nvCxnSpPr>
        <p:spPr>
          <a:xfrm rot="10800000">
            <a:off x="3211625" y="1191950"/>
            <a:ext cx="0" cy="3288900"/>
          </a:xfrm>
          <a:prstGeom prst="straightConnector1">
            <a:avLst/>
          </a:prstGeom>
          <a:noFill/>
          <a:ln cap="flat" cmpd="sng" w="9525">
            <a:solidFill>
              <a:schemeClr val="dk2"/>
            </a:solidFill>
            <a:prstDash val="solid"/>
            <a:round/>
            <a:headEnd len="med" w="med" type="none"/>
            <a:tailEnd len="med" w="med" type="triangle"/>
          </a:ln>
        </p:spPr>
      </p:cxnSp>
      <p:cxnSp>
        <p:nvCxnSpPr>
          <p:cNvPr id="486" name="Google Shape;486;p54"/>
          <p:cNvCxnSpPr/>
          <p:nvPr/>
        </p:nvCxnSpPr>
        <p:spPr>
          <a:xfrm>
            <a:off x="3211625" y="4466825"/>
            <a:ext cx="4642200" cy="6900"/>
          </a:xfrm>
          <a:prstGeom prst="straightConnector1">
            <a:avLst/>
          </a:prstGeom>
          <a:noFill/>
          <a:ln cap="flat" cmpd="sng" w="9525">
            <a:solidFill>
              <a:schemeClr val="dk2"/>
            </a:solidFill>
            <a:prstDash val="solid"/>
            <a:round/>
            <a:headEnd len="med" w="med" type="none"/>
            <a:tailEnd len="med" w="med" type="triangle"/>
          </a:ln>
        </p:spPr>
      </p:cxnSp>
      <p:sp>
        <p:nvSpPr>
          <p:cNvPr id="487" name="Google Shape;487;p54"/>
          <p:cNvSpPr txBox="1"/>
          <p:nvPr/>
        </p:nvSpPr>
        <p:spPr>
          <a:xfrm>
            <a:off x="3211625" y="4536950"/>
            <a:ext cx="470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1              10                    100                         1000</a:t>
            </a:r>
            <a:endParaRPr/>
          </a:p>
        </p:txBody>
      </p:sp>
      <p:sp>
        <p:nvSpPr>
          <p:cNvPr id="488" name="Google Shape;488;p54"/>
          <p:cNvSpPr txBox="1"/>
          <p:nvPr/>
        </p:nvSpPr>
        <p:spPr>
          <a:xfrm>
            <a:off x="7755575" y="4270475"/>
            <a:ext cx="39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t</a:t>
            </a:r>
            <a:endParaRPr/>
          </a:p>
        </p:txBody>
      </p:sp>
      <p:sp>
        <p:nvSpPr>
          <p:cNvPr id="489" name="Google Shape;489;p54"/>
          <p:cNvSpPr txBox="1"/>
          <p:nvPr/>
        </p:nvSpPr>
        <p:spPr>
          <a:xfrm>
            <a:off x="2594550" y="1304275"/>
            <a:ext cx="588900" cy="34170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a:t>1000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10</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t/>
            </a:r>
            <a:endParaRPr/>
          </a:p>
          <a:p>
            <a:pPr indent="0" lvl="0" marL="0" rtl="0" algn="r">
              <a:spcBef>
                <a:spcPts val="0"/>
              </a:spcBef>
              <a:spcAft>
                <a:spcPts val="0"/>
              </a:spcAft>
              <a:buNone/>
            </a:pPr>
            <a:r>
              <a:rPr lang="en"/>
              <a:t>1</a:t>
            </a:r>
            <a:endParaRPr/>
          </a:p>
          <a:p>
            <a:pPr indent="0" lvl="0" marL="0" rtl="0" algn="r">
              <a:spcBef>
                <a:spcPts val="0"/>
              </a:spcBef>
              <a:spcAft>
                <a:spcPts val="0"/>
              </a:spcAft>
              <a:buNone/>
            </a:pPr>
            <a:r>
              <a:t/>
            </a:r>
            <a:endParaRPr/>
          </a:p>
        </p:txBody>
      </p:sp>
      <p:sp>
        <p:nvSpPr>
          <p:cNvPr id="490" name="Google Shape;490;p54"/>
          <p:cNvSpPr txBox="1"/>
          <p:nvPr/>
        </p:nvSpPr>
        <p:spPr>
          <a:xfrm>
            <a:off x="3078375" y="862500"/>
            <a:ext cx="29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N</a:t>
            </a:r>
            <a:endParaRPr/>
          </a:p>
        </p:txBody>
      </p:sp>
      <p:pic>
        <p:nvPicPr>
          <p:cNvPr id="491" name="Google Shape;491;p54"/>
          <p:cNvPicPr preferRelativeResize="0"/>
          <p:nvPr/>
        </p:nvPicPr>
        <p:blipFill>
          <a:blip r:embed="rId3">
            <a:alphaModFix/>
          </a:blip>
          <a:stretch>
            <a:fillRect/>
          </a:stretch>
        </p:blipFill>
        <p:spPr>
          <a:xfrm>
            <a:off x="2919750" y="1571950"/>
            <a:ext cx="263700" cy="263700"/>
          </a:xfrm>
          <a:prstGeom prst="rect">
            <a:avLst/>
          </a:prstGeom>
          <a:noFill/>
          <a:ln>
            <a:noFill/>
          </a:ln>
        </p:spPr>
      </p:pic>
      <p:pic>
        <p:nvPicPr>
          <p:cNvPr id="492" name="Google Shape;492;p54"/>
          <p:cNvPicPr preferRelativeResize="0"/>
          <p:nvPr/>
        </p:nvPicPr>
        <p:blipFill>
          <a:blip r:embed="rId3">
            <a:alphaModFix/>
          </a:blip>
          <a:stretch>
            <a:fillRect/>
          </a:stretch>
        </p:blipFill>
        <p:spPr>
          <a:xfrm>
            <a:off x="2700200" y="1571950"/>
            <a:ext cx="263700" cy="263700"/>
          </a:xfrm>
          <a:prstGeom prst="rect">
            <a:avLst/>
          </a:prstGeom>
          <a:noFill/>
          <a:ln>
            <a:noFill/>
          </a:ln>
        </p:spPr>
      </p:pic>
      <p:pic>
        <p:nvPicPr>
          <p:cNvPr id="493" name="Google Shape;493;p54"/>
          <p:cNvPicPr preferRelativeResize="0"/>
          <p:nvPr/>
        </p:nvPicPr>
        <p:blipFill>
          <a:blip r:embed="rId3">
            <a:alphaModFix/>
          </a:blip>
          <a:stretch>
            <a:fillRect/>
          </a:stretch>
        </p:blipFill>
        <p:spPr>
          <a:xfrm>
            <a:off x="2852600" y="1724350"/>
            <a:ext cx="263700" cy="263700"/>
          </a:xfrm>
          <a:prstGeom prst="rect">
            <a:avLst/>
          </a:prstGeom>
          <a:noFill/>
          <a:ln>
            <a:noFill/>
          </a:ln>
        </p:spPr>
      </p:pic>
      <p:pic>
        <p:nvPicPr>
          <p:cNvPr id="494" name="Google Shape;494;p54"/>
          <p:cNvPicPr preferRelativeResize="0"/>
          <p:nvPr/>
        </p:nvPicPr>
        <p:blipFill>
          <a:blip r:embed="rId3">
            <a:alphaModFix/>
          </a:blip>
          <a:stretch>
            <a:fillRect/>
          </a:stretch>
        </p:blipFill>
        <p:spPr>
          <a:xfrm>
            <a:off x="2919750" y="2627625"/>
            <a:ext cx="263700" cy="263700"/>
          </a:xfrm>
          <a:prstGeom prst="rect">
            <a:avLst/>
          </a:prstGeom>
          <a:noFill/>
          <a:ln>
            <a:noFill/>
          </a:ln>
        </p:spPr>
      </p:pic>
      <p:pic>
        <p:nvPicPr>
          <p:cNvPr id="495" name="Google Shape;495;p54"/>
          <p:cNvPicPr preferRelativeResize="0"/>
          <p:nvPr/>
        </p:nvPicPr>
        <p:blipFill>
          <a:blip r:embed="rId4">
            <a:alphaModFix/>
          </a:blip>
          <a:stretch>
            <a:fillRect/>
          </a:stretch>
        </p:blipFill>
        <p:spPr>
          <a:xfrm>
            <a:off x="2852600" y="3530900"/>
            <a:ext cx="157300" cy="157300"/>
          </a:xfrm>
          <a:prstGeom prst="rect">
            <a:avLst/>
          </a:prstGeom>
          <a:noFill/>
          <a:ln>
            <a:noFill/>
          </a:ln>
        </p:spPr>
      </p:pic>
      <p:pic>
        <p:nvPicPr>
          <p:cNvPr id="496" name="Google Shape;496;p54"/>
          <p:cNvPicPr preferRelativeResize="0"/>
          <p:nvPr/>
        </p:nvPicPr>
        <p:blipFill>
          <a:blip r:embed="rId5">
            <a:alphaModFix/>
          </a:blip>
          <a:stretch>
            <a:fillRect/>
          </a:stretch>
        </p:blipFill>
        <p:spPr>
          <a:xfrm>
            <a:off x="2852600" y="3530900"/>
            <a:ext cx="263700" cy="263700"/>
          </a:xfrm>
          <a:prstGeom prst="rect">
            <a:avLst/>
          </a:prstGeom>
          <a:noFill/>
          <a:ln>
            <a:noFill/>
          </a:ln>
        </p:spPr>
      </p:pic>
      <p:pic>
        <p:nvPicPr>
          <p:cNvPr id="497" name="Google Shape;497;p54"/>
          <p:cNvPicPr preferRelativeResize="0"/>
          <p:nvPr/>
        </p:nvPicPr>
        <p:blipFill>
          <a:blip r:embed="rId4">
            <a:alphaModFix/>
          </a:blip>
          <a:stretch>
            <a:fillRect/>
          </a:stretch>
        </p:blipFill>
        <p:spPr>
          <a:xfrm>
            <a:off x="3005000" y="3683300"/>
            <a:ext cx="157300" cy="157300"/>
          </a:xfrm>
          <a:prstGeom prst="rect">
            <a:avLst/>
          </a:prstGeom>
          <a:noFill/>
          <a:ln>
            <a:noFill/>
          </a:ln>
        </p:spPr>
      </p:pic>
      <p:pic>
        <p:nvPicPr>
          <p:cNvPr id="498" name="Google Shape;498;p54"/>
          <p:cNvPicPr preferRelativeResize="0"/>
          <p:nvPr/>
        </p:nvPicPr>
        <p:blipFill>
          <a:blip r:embed="rId5">
            <a:alphaModFix/>
          </a:blip>
          <a:stretch>
            <a:fillRect/>
          </a:stretch>
        </p:blipFill>
        <p:spPr>
          <a:xfrm>
            <a:off x="2898600" y="4327775"/>
            <a:ext cx="263700" cy="263700"/>
          </a:xfrm>
          <a:prstGeom prst="rect">
            <a:avLst/>
          </a:prstGeom>
          <a:noFill/>
          <a:ln>
            <a:noFill/>
          </a:ln>
        </p:spPr>
      </p:pic>
      <p:pic>
        <p:nvPicPr>
          <p:cNvPr id="499" name="Google Shape;499;p54"/>
          <p:cNvPicPr preferRelativeResize="0"/>
          <p:nvPr/>
        </p:nvPicPr>
        <p:blipFill>
          <a:blip r:embed="rId4">
            <a:alphaModFix/>
          </a:blip>
          <a:stretch>
            <a:fillRect/>
          </a:stretch>
        </p:blipFill>
        <p:spPr>
          <a:xfrm>
            <a:off x="2810350" y="2734025"/>
            <a:ext cx="157300" cy="157300"/>
          </a:xfrm>
          <a:prstGeom prst="rect">
            <a:avLst/>
          </a:prstGeom>
          <a:noFill/>
          <a:ln>
            <a:noFill/>
          </a:ln>
        </p:spPr>
      </p:pic>
      <p:sp>
        <p:nvSpPr>
          <p:cNvPr id="500" name="Google Shape;500;p54"/>
          <p:cNvSpPr/>
          <p:nvPr/>
        </p:nvSpPr>
        <p:spPr>
          <a:xfrm>
            <a:off x="2680750" y="15719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54"/>
          <p:cNvSpPr/>
          <p:nvPr/>
        </p:nvSpPr>
        <p:spPr>
          <a:xfrm>
            <a:off x="2690500" y="263557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54"/>
          <p:cNvSpPr/>
          <p:nvPr/>
        </p:nvSpPr>
        <p:spPr>
          <a:xfrm>
            <a:off x="2648250" y="3511225"/>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54"/>
          <p:cNvSpPr/>
          <p:nvPr/>
        </p:nvSpPr>
        <p:spPr>
          <a:xfrm>
            <a:off x="2680750" y="4355850"/>
            <a:ext cx="481500" cy="400200"/>
          </a:xfrm>
          <a:prstGeom prst="rect">
            <a:avLst/>
          </a:prstGeom>
          <a:solidFill>
            <a:srgbClr val="FFFFFF">
              <a:alpha val="653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54"/>
          <p:cNvSpPr/>
          <p:nvPr/>
        </p:nvSpPr>
        <p:spPr>
          <a:xfrm>
            <a:off x="3866725" y="143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54"/>
          <p:cNvSpPr/>
          <p:nvPr/>
        </p:nvSpPr>
        <p:spPr>
          <a:xfrm>
            <a:off x="3901825" y="157195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54"/>
          <p:cNvSpPr/>
          <p:nvPr/>
        </p:nvSpPr>
        <p:spPr>
          <a:xfrm>
            <a:off x="3982025" y="147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54"/>
          <p:cNvSpPr/>
          <p:nvPr/>
        </p:nvSpPr>
        <p:spPr>
          <a:xfrm>
            <a:off x="3762525" y="151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4"/>
          <p:cNvSpPr/>
          <p:nvPr/>
        </p:nvSpPr>
        <p:spPr>
          <a:xfrm>
            <a:off x="4536900" y="2151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4"/>
          <p:cNvSpPr/>
          <p:nvPr/>
        </p:nvSpPr>
        <p:spPr>
          <a:xfrm>
            <a:off x="4628725"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54"/>
          <p:cNvSpPr/>
          <p:nvPr/>
        </p:nvSpPr>
        <p:spPr>
          <a:xfrm>
            <a:off x="45369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54"/>
          <p:cNvSpPr/>
          <p:nvPr/>
        </p:nvSpPr>
        <p:spPr>
          <a:xfrm>
            <a:off x="46287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54"/>
          <p:cNvSpPr/>
          <p:nvPr/>
        </p:nvSpPr>
        <p:spPr>
          <a:xfrm>
            <a:off x="5156100" y="2193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54"/>
          <p:cNvSpPr/>
          <p:nvPr/>
        </p:nvSpPr>
        <p:spPr>
          <a:xfrm>
            <a:off x="5231300" y="2181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54"/>
          <p:cNvSpPr/>
          <p:nvPr/>
        </p:nvSpPr>
        <p:spPr>
          <a:xfrm>
            <a:off x="52313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54"/>
          <p:cNvSpPr/>
          <p:nvPr/>
        </p:nvSpPr>
        <p:spPr>
          <a:xfrm>
            <a:off x="5339600" y="2235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54"/>
          <p:cNvSpPr/>
          <p:nvPr/>
        </p:nvSpPr>
        <p:spPr>
          <a:xfrm>
            <a:off x="5191200" y="2289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4"/>
          <p:cNvSpPr/>
          <p:nvPr/>
        </p:nvSpPr>
        <p:spPr>
          <a:xfrm>
            <a:off x="5454925" y="3286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4"/>
          <p:cNvSpPr/>
          <p:nvPr/>
        </p:nvSpPr>
        <p:spPr>
          <a:xfrm>
            <a:off x="5586275" y="3328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4"/>
          <p:cNvSpPr/>
          <p:nvPr/>
        </p:nvSpPr>
        <p:spPr>
          <a:xfrm>
            <a:off x="5515175" y="33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4"/>
          <p:cNvSpPr/>
          <p:nvPr/>
        </p:nvSpPr>
        <p:spPr>
          <a:xfrm>
            <a:off x="6543725" y="4270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4"/>
          <p:cNvSpPr/>
          <p:nvPr/>
        </p:nvSpPr>
        <p:spPr>
          <a:xfrm>
            <a:off x="6645025" y="4312475"/>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4"/>
          <p:cNvSpPr/>
          <p:nvPr/>
        </p:nvSpPr>
        <p:spPr>
          <a:xfrm>
            <a:off x="6609925" y="417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54"/>
          <p:cNvSpPr/>
          <p:nvPr/>
        </p:nvSpPr>
        <p:spPr>
          <a:xfrm>
            <a:off x="5062700" y="1907750"/>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54"/>
          <p:cNvSpPr/>
          <p:nvPr/>
        </p:nvSpPr>
        <p:spPr>
          <a:xfrm>
            <a:off x="4504738" y="22232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4"/>
          <p:cNvSpPr/>
          <p:nvPr/>
        </p:nvSpPr>
        <p:spPr>
          <a:xfrm>
            <a:off x="5062700" y="2857363"/>
            <a:ext cx="588900" cy="5727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4"/>
          <p:cNvSpPr txBox="1"/>
          <p:nvPr/>
        </p:nvSpPr>
        <p:spPr>
          <a:xfrm>
            <a:off x="3860100" y="933050"/>
            <a:ext cx="1423800" cy="400200"/>
          </a:xfrm>
          <a:prstGeom prst="rect">
            <a:avLst/>
          </a:prstGeom>
          <a:solidFill>
            <a:srgbClr val="BF9000"/>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“Open Access”</a:t>
            </a:r>
            <a:endParaRPr/>
          </a:p>
        </p:txBody>
      </p:sp>
      <p:sp>
        <p:nvSpPr>
          <p:cNvPr id="527" name="Google Shape;527;p54"/>
          <p:cNvSpPr/>
          <p:nvPr/>
        </p:nvSpPr>
        <p:spPr>
          <a:xfrm>
            <a:off x="3914925" y="1668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4"/>
          <p:cNvSpPr/>
          <p:nvPr/>
        </p:nvSpPr>
        <p:spPr>
          <a:xfrm>
            <a:off x="4067325" y="1820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4"/>
          <p:cNvSpPr/>
          <p:nvPr/>
        </p:nvSpPr>
        <p:spPr>
          <a:xfrm>
            <a:off x="4219725" y="1972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4"/>
          <p:cNvSpPr/>
          <p:nvPr/>
        </p:nvSpPr>
        <p:spPr>
          <a:xfrm>
            <a:off x="4372125" y="2125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4"/>
          <p:cNvSpPr/>
          <p:nvPr/>
        </p:nvSpPr>
        <p:spPr>
          <a:xfrm>
            <a:off x="4524525" y="2277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4"/>
          <p:cNvSpPr/>
          <p:nvPr/>
        </p:nvSpPr>
        <p:spPr>
          <a:xfrm>
            <a:off x="4676925" y="2430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4"/>
          <p:cNvSpPr/>
          <p:nvPr/>
        </p:nvSpPr>
        <p:spPr>
          <a:xfrm>
            <a:off x="4829325" y="25824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4"/>
          <p:cNvSpPr/>
          <p:nvPr/>
        </p:nvSpPr>
        <p:spPr>
          <a:xfrm>
            <a:off x="4981725" y="27348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4"/>
          <p:cNvSpPr/>
          <p:nvPr/>
        </p:nvSpPr>
        <p:spPr>
          <a:xfrm>
            <a:off x="5134125" y="28872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4"/>
          <p:cNvSpPr/>
          <p:nvPr/>
        </p:nvSpPr>
        <p:spPr>
          <a:xfrm>
            <a:off x="5286525" y="30396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4"/>
          <p:cNvSpPr/>
          <p:nvPr/>
        </p:nvSpPr>
        <p:spPr>
          <a:xfrm>
            <a:off x="5438925" y="3192000"/>
            <a:ext cx="35100" cy="42000"/>
          </a:xfrm>
          <a:prstGeom prst="ellipse">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4"/>
          <p:cNvSpPr txBox="1"/>
          <p:nvPr/>
        </p:nvSpPr>
        <p:spPr>
          <a:xfrm>
            <a:off x="4348525" y="1420388"/>
            <a:ext cx="1423800" cy="400200"/>
          </a:xfrm>
          <a:prstGeom prst="rect">
            <a:avLst/>
          </a:prstGeom>
          <a:solidFill>
            <a:srgbClr val="D9EAD3">
              <a:alpha val="58099"/>
            </a:srgbClr>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“Public Access”</a:t>
            </a:r>
            <a:endParaRPr/>
          </a:p>
        </p:txBody>
      </p:sp>
      <p:cxnSp>
        <p:nvCxnSpPr>
          <p:cNvPr id="539" name="Google Shape;539;p54"/>
          <p:cNvCxnSpPr>
            <a:endCxn id="528" idx="5"/>
          </p:cNvCxnSpPr>
          <p:nvPr/>
        </p:nvCxnSpPr>
        <p:spPr>
          <a:xfrm flipH="1">
            <a:off x="4097285" y="1723949"/>
            <a:ext cx="279300" cy="132300"/>
          </a:xfrm>
          <a:prstGeom prst="straightConnector1">
            <a:avLst/>
          </a:prstGeom>
          <a:noFill/>
          <a:ln cap="flat" cmpd="sng" w="9525">
            <a:solidFill>
              <a:schemeClr val="dk2"/>
            </a:solidFill>
            <a:prstDash val="solid"/>
            <a:round/>
            <a:headEnd len="med" w="med" type="none"/>
            <a:tailEnd len="med" w="med" type="triangle"/>
          </a:ln>
        </p:spPr>
      </p:cxnSp>
      <p:sp>
        <p:nvSpPr>
          <p:cNvPr id="540" name="Google Shape;540;p54"/>
          <p:cNvSpPr txBox="1"/>
          <p:nvPr/>
        </p:nvSpPr>
        <p:spPr>
          <a:xfrm>
            <a:off x="3384775" y="26999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“OA Big Data”</a:t>
            </a:r>
            <a:endParaRPr/>
          </a:p>
        </p:txBody>
      </p:sp>
      <p:cxnSp>
        <p:nvCxnSpPr>
          <p:cNvPr id="541" name="Google Shape;541;p54"/>
          <p:cNvCxnSpPr>
            <a:stCxn id="540" idx="0"/>
            <a:endCxn id="482" idx="3"/>
          </p:cNvCxnSpPr>
          <p:nvPr/>
        </p:nvCxnSpPr>
        <p:spPr>
          <a:xfrm flipH="1" rot="10800000">
            <a:off x="4082275" y="2459025"/>
            <a:ext cx="324900" cy="240900"/>
          </a:xfrm>
          <a:prstGeom prst="straightConnector1">
            <a:avLst/>
          </a:prstGeom>
          <a:noFill/>
          <a:ln cap="flat" cmpd="sng" w="9525">
            <a:solidFill>
              <a:schemeClr val="dk2"/>
            </a:solidFill>
            <a:prstDash val="solid"/>
            <a:round/>
            <a:headEnd len="med" w="med" type="none"/>
            <a:tailEnd len="med" w="med" type="triangle"/>
          </a:ln>
        </p:spPr>
      </p:cxnSp>
      <p:sp>
        <p:nvSpPr>
          <p:cNvPr id="542" name="Google Shape;542;p54"/>
          <p:cNvSpPr txBox="1"/>
          <p:nvPr/>
        </p:nvSpPr>
        <p:spPr>
          <a:xfrm>
            <a:off x="5753675" y="2181400"/>
            <a:ext cx="1395000" cy="5388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RADC </a:t>
            </a:r>
            <a:br>
              <a:rPr lang="en"/>
            </a:br>
            <a:r>
              <a:rPr lang="en" sz="900"/>
              <a:t>e.g. FSRDC, IAB</a:t>
            </a:r>
            <a:endParaRPr sz="900"/>
          </a:p>
        </p:txBody>
      </p:sp>
      <p:cxnSp>
        <p:nvCxnSpPr>
          <p:cNvPr id="543" name="Google Shape;543;p54"/>
          <p:cNvCxnSpPr>
            <a:stCxn id="542" idx="1"/>
            <a:endCxn id="523" idx="5"/>
          </p:cNvCxnSpPr>
          <p:nvPr/>
        </p:nvCxnSpPr>
        <p:spPr>
          <a:xfrm rot="10800000">
            <a:off x="5565275" y="2396500"/>
            <a:ext cx="188400" cy="54300"/>
          </a:xfrm>
          <a:prstGeom prst="straightConnector1">
            <a:avLst/>
          </a:prstGeom>
          <a:noFill/>
          <a:ln cap="flat" cmpd="sng" w="9525">
            <a:solidFill>
              <a:schemeClr val="dk2"/>
            </a:solidFill>
            <a:prstDash val="solid"/>
            <a:round/>
            <a:headEnd len="med" w="med" type="none"/>
            <a:tailEnd len="med" w="med" type="triangle"/>
          </a:ln>
        </p:spPr>
      </p:cxnSp>
      <p:sp>
        <p:nvSpPr>
          <p:cNvPr id="544" name="Google Shape;544;p54"/>
          <p:cNvSpPr txBox="1"/>
          <p:nvPr/>
        </p:nvSpPr>
        <p:spPr>
          <a:xfrm>
            <a:off x="6144675" y="3045425"/>
            <a:ext cx="1395000" cy="400200"/>
          </a:xfrm>
          <a:prstGeom prst="rect">
            <a:avLst/>
          </a:prstGeom>
          <a:solidFill>
            <a:srgbClr val="D0E0E3"/>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a:t>Firm data?</a:t>
            </a:r>
            <a:endParaRPr sz="900"/>
          </a:p>
        </p:txBody>
      </p:sp>
      <p:cxnSp>
        <p:nvCxnSpPr>
          <p:cNvPr id="545" name="Google Shape;545;p54"/>
          <p:cNvCxnSpPr>
            <a:stCxn id="544" idx="1"/>
            <a:endCxn id="524" idx="6"/>
          </p:cNvCxnSpPr>
          <p:nvPr/>
        </p:nvCxnSpPr>
        <p:spPr>
          <a:xfrm rot="10800000">
            <a:off x="5093775" y="2509625"/>
            <a:ext cx="1050900" cy="735900"/>
          </a:xfrm>
          <a:prstGeom prst="straightConnector1">
            <a:avLst/>
          </a:prstGeom>
          <a:noFill/>
          <a:ln cap="flat" cmpd="sng" w="9525">
            <a:solidFill>
              <a:schemeClr val="dk2"/>
            </a:solidFill>
            <a:prstDash val="solid"/>
            <a:round/>
            <a:headEnd len="med" w="med" type="none"/>
            <a:tailEnd len="med" w="med" type="triangle"/>
          </a:ln>
        </p:spPr>
      </p:cxnSp>
      <p:cxnSp>
        <p:nvCxnSpPr>
          <p:cNvPr id="546" name="Google Shape;546;p54"/>
          <p:cNvCxnSpPr>
            <a:stCxn id="544" idx="1"/>
            <a:endCxn id="525" idx="6"/>
          </p:cNvCxnSpPr>
          <p:nvPr/>
        </p:nvCxnSpPr>
        <p:spPr>
          <a:xfrm rot="10800000">
            <a:off x="5651475" y="3143825"/>
            <a:ext cx="493200" cy="101700"/>
          </a:xfrm>
          <a:prstGeom prst="straightConnector1">
            <a:avLst/>
          </a:prstGeom>
          <a:noFill/>
          <a:ln cap="flat" cmpd="sng" w="9525">
            <a:solidFill>
              <a:schemeClr val="dk2"/>
            </a:solidFill>
            <a:prstDash val="solid"/>
            <a:round/>
            <a:headEnd len="med" w="med" type="none"/>
            <a:tailEnd len="med" w="med" type="triangle"/>
          </a:ln>
        </p:spPr>
      </p:cxnSp>
      <p:sp>
        <p:nvSpPr>
          <p:cNvPr id="547" name="Google Shape;547;p54"/>
          <p:cNvSpPr/>
          <p:nvPr/>
        </p:nvSpPr>
        <p:spPr>
          <a:xfrm>
            <a:off x="3386925" y="3541200"/>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4"/>
          <p:cNvSpPr/>
          <p:nvPr/>
        </p:nvSpPr>
        <p:spPr>
          <a:xfrm>
            <a:off x="7992575" y="2073125"/>
            <a:ext cx="922500" cy="873000"/>
          </a:xfrm>
          <a:prstGeom prst="wedgeRoundRectCallout">
            <a:avLst>
              <a:gd fmla="val -36165" name="adj1"/>
              <a:gd fmla="val 114147"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900">
                <a:solidFill>
                  <a:schemeClr val="dk1"/>
                </a:solidFill>
              </a:rPr>
              <a:t>Threat of entry induces reproducible behavior?</a:t>
            </a:r>
            <a:endParaRPr sz="900">
              <a:solidFill>
                <a:schemeClr val="dk1"/>
              </a:solidFill>
            </a:endParaRPr>
          </a:p>
        </p:txBody>
      </p:sp>
      <p:sp>
        <p:nvSpPr>
          <p:cNvPr id="549" name="Google Shape;549;p54"/>
          <p:cNvSpPr/>
          <p:nvPr/>
        </p:nvSpPr>
        <p:spPr>
          <a:xfrm>
            <a:off x="3386925" y="4218500"/>
            <a:ext cx="5160900" cy="21000"/>
          </a:xfrm>
          <a:prstGeom prst="rect">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1000"/>
                                        <p:tgtEl>
                                          <p:spTgt spid="547"/>
                                        </p:tgtEl>
                                      </p:cBhvr>
                                    </p:animEffect>
                                    <p:set>
                                      <p:cBhvr>
                                        <p:cTn dur="1" fill="hold">
                                          <p:stCondLst>
                                            <p:cond delay="1000"/>
                                          </p:stCondLst>
                                        </p:cTn>
                                        <p:tgtEl>
                                          <p:spTgt spid="54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0"/>
                                        </p:tgtEl>
                                        <p:attrNameLst>
                                          <p:attrName>style.visibility</p:attrName>
                                        </p:attrNameLst>
                                      </p:cBhvr>
                                      <p:to>
                                        <p:strVal val="visible"/>
                                      </p:to>
                                    </p:set>
                                    <p:animEffect filter="fade" transition="in">
                                      <p:cBhvr>
                                        <p:cTn dur="1000"/>
                                        <p:tgtEl>
                                          <p:spTgt spid="480"/>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480"/>
                                        </p:tgtEl>
                                      </p:cBhvr>
                                    </p:animEffect>
                                    <p:set>
                                      <p:cBhvr>
                                        <p:cTn dur="1" fill="hold">
                                          <p:stCondLst>
                                            <p:cond delay="1000"/>
                                          </p:stCondLst>
                                        </p:cTn>
                                        <p:tgtEl>
                                          <p:spTgt spid="480"/>
                                        </p:tgtEl>
                                        <p:attrNameLst>
                                          <p:attrName>style.visibility</p:attrName>
                                        </p:attrNameLst>
                                      </p:cBhvr>
                                      <p:to>
                                        <p:strVal val="hidden"/>
                                      </p:to>
                                    </p:se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49"/>
                                        </p:tgtEl>
                                        <p:attrNameLst>
                                          <p:attrName>style.visibility</p:attrName>
                                        </p:attrNameLst>
                                      </p:cBhvr>
                                      <p:to>
                                        <p:strVal val="visible"/>
                                      </p:to>
                                    </p:set>
                                    <p:animEffect filter="fade" transition="in">
                                      <p:cBhvr>
                                        <p:cTn dur="1000"/>
                                        <p:tgtEl>
                                          <p:spTgt spid="549"/>
                                        </p:tgtEl>
                                      </p:cBhvr>
                                    </p:animEffect>
                                  </p:childTnLst>
                                </p:cTn>
                              </p:par>
                            </p:childTnLst>
                          </p:cTn>
                        </p:par>
                        <p:par>
                          <p:cTn fill="hold">
                            <p:stCondLst>
                              <p:cond delay="4000"/>
                            </p:stCondLst>
                            <p:childTnLst>
                              <p:par>
                                <p:cTn fill="hold" nodeType="afterEffect" presetClass="exit" presetID="10" presetSubtype="0">
                                  <p:stCondLst>
                                    <p:cond delay="0"/>
                                  </p:stCondLst>
                                  <p:childTnLst>
                                    <p:animEffect filter="fade" transition="out">
                                      <p:cBhvr>
                                        <p:cTn dur="1000"/>
                                        <p:tgtEl>
                                          <p:spTgt spid="549"/>
                                        </p:tgtEl>
                                      </p:cBhvr>
                                    </p:animEffect>
                                    <p:set>
                                      <p:cBhvr>
                                        <p:cTn dur="1" fill="hold">
                                          <p:stCondLst>
                                            <p:cond delay="1000"/>
                                          </p:stCondLst>
                                        </p:cTn>
                                        <p:tgtEl>
                                          <p:spTgt spid="549"/>
                                        </p:tgtEl>
                                        <p:attrNameLst>
                                          <p:attrName>style.visibility</p:attrName>
                                        </p:attrNameLst>
                                      </p:cBhvr>
                                      <p:to>
                                        <p:strVal val="hidden"/>
                                      </p:to>
                                    </p:se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547"/>
                                        </p:tgtEl>
                                        <p:attrNameLst>
                                          <p:attrName>style.visibility</p:attrName>
                                        </p:attrNameLst>
                                      </p:cBhvr>
                                      <p:to>
                                        <p:strVal val="visible"/>
                                      </p:to>
                                    </p:set>
                                    <p:animEffect filter="fade" transition="in">
                                      <p:cBhvr>
                                        <p:cTn dur="1000"/>
                                        <p:tgtEl>
                                          <p:spTgt spid="5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1" lang="en" u="sng"/>
              <a:t>Description</a:t>
            </a:r>
            <a:r>
              <a:rPr lang="en"/>
              <a:t> of </a:t>
            </a:r>
            <a:r>
              <a:rPr lang="en"/>
              <a:t>Access is key!</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sp>
        <p:nvSpPr>
          <p:cNvPr id="559" name="Google Shape;559;p5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600" u="sng"/>
              <a:t>Description</a:t>
            </a:r>
            <a:r>
              <a:rPr lang="en" sz="3600"/>
              <a:t> of Access is key!</a:t>
            </a:r>
            <a:endParaRPr/>
          </a:p>
        </p:txBody>
      </p:sp>
      <p:sp>
        <p:nvSpPr>
          <p:cNvPr id="560" name="Google Shape;560;p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87350" lvl="0" marL="457200" rtl="0" algn="l">
              <a:spcBef>
                <a:spcPts val="0"/>
              </a:spcBef>
              <a:spcAft>
                <a:spcPts val="0"/>
              </a:spcAft>
              <a:buSzPts val="2500"/>
              <a:buChar char="-"/>
            </a:pPr>
            <a:r>
              <a:rPr lang="en" sz="2500"/>
              <a:t>What are the conditions?</a:t>
            </a:r>
            <a:endParaRPr sz="2500"/>
          </a:p>
          <a:p>
            <a:pPr indent="-387350" lvl="0" marL="457200" rtl="0" algn="l">
              <a:spcBef>
                <a:spcPts val="0"/>
              </a:spcBef>
              <a:spcAft>
                <a:spcPts val="0"/>
              </a:spcAft>
              <a:buSzPts val="2500"/>
              <a:buChar char="-"/>
            </a:pPr>
            <a:r>
              <a:rPr lang="en" sz="2500"/>
              <a:t>Who?</a:t>
            </a:r>
            <a:endParaRPr sz="2500"/>
          </a:p>
          <a:p>
            <a:pPr indent="-387350" lvl="0" marL="457200" rtl="0" algn="l">
              <a:spcBef>
                <a:spcPts val="0"/>
              </a:spcBef>
              <a:spcAft>
                <a:spcPts val="0"/>
              </a:spcAft>
              <a:buSzPts val="2500"/>
              <a:buChar char="-"/>
            </a:pPr>
            <a:r>
              <a:rPr lang="en" sz="2500"/>
              <a:t>Where?</a:t>
            </a:r>
            <a:endParaRPr sz="2500"/>
          </a:p>
          <a:p>
            <a:pPr indent="-387350" lvl="0" marL="457200" rtl="0" algn="l">
              <a:spcBef>
                <a:spcPts val="0"/>
              </a:spcBef>
              <a:spcAft>
                <a:spcPts val="0"/>
              </a:spcAft>
              <a:buSzPts val="2500"/>
              <a:buChar char="-"/>
            </a:pPr>
            <a:r>
              <a:rPr lang="en" sz="2500"/>
              <a:t>How could </a:t>
            </a:r>
            <a:r>
              <a:rPr i="1" lang="en" sz="2500"/>
              <a:t>somebody</a:t>
            </a:r>
            <a:r>
              <a:rPr lang="en" sz="2500"/>
              <a:t> repeat this at other </a:t>
            </a:r>
            <a:r>
              <a:rPr i="1" lang="en" sz="2500"/>
              <a:t>companies/ countries/ contexts</a:t>
            </a:r>
            <a:r>
              <a:rPr lang="en" sz="2500"/>
              <a:t>?</a:t>
            </a:r>
            <a:endParaRPr sz="250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5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Data access</a:t>
            </a:r>
            <a:endParaRPr/>
          </a:p>
        </p:txBody>
      </p:sp>
      <p:sp>
        <p:nvSpPr>
          <p:cNvPr id="566" name="Google Shape;566;p57"/>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567" name="Google Shape;567;p57"/>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(Felipe’s presentation)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568" name="Google Shape;568;p57"/>
          <p:cNvCxnSpPr>
            <a:endCxn id="567"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569" name="Google Shape;569;p57"/>
          <p:cNvSpPr/>
          <p:nvPr/>
        </p:nvSpPr>
        <p:spPr>
          <a:xfrm>
            <a:off x="294350" y="1017725"/>
            <a:ext cx="8074800" cy="4053000"/>
          </a:xfrm>
          <a:prstGeom prst="rect">
            <a:avLst/>
          </a:prstGeom>
          <a:solidFill>
            <a:srgbClr val="FFFFFF">
              <a:alpha val="6535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7"/>
          <p:cNvSpPr/>
          <p:nvPr/>
        </p:nvSpPr>
        <p:spPr>
          <a:xfrm>
            <a:off x="4427350" y="2467050"/>
            <a:ext cx="4562400" cy="236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Needs information about data provenance (data citations, etc.)</a:t>
            </a:r>
            <a:endParaRPr/>
          </a:p>
        </p:txBody>
      </p:sp>
      <p:sp>
        <p:nvSpPr>
          <p:cNvPr id="571" name="Google Shape;571;p57"/>
          <p:cNvSpPr/>
          <p:nvPr/>
        </p:nvSpPr>
        <p:spPr>
          <a:xfrm>
            <a:off x="4062300" y="2849425"/>
            <a:ext cx="509700" cy="9831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72" name="Google Shape;572;p57"/>
          <p:cNvPicPr preferRelativeResize="0"/>
          <p:nvPr/>
        </p:nvPicPr>
        <p:blipFill>
          <a:blip r:embed="rId3">
            <a:alphaModFix/>
          </a:blip>
          <a:stretch>
            <a:fillRect/>
          </a:stretch>
        </p:blipFill>
        <p:spPr>
          <a:xfrm>
            <a:off x="4427350" y="3624205"/>
            <a:ext cx="4562399" cy="73849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5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Data access</a:t>
            </a:r>
            <a:endParaRPr/>
          </a:p>
        </p:txBody>
      </p:sp>
      <p:sp>
        <p:nvSpPr>
          <p:cNvPr id="578" name="Google Shape;578;p58"/>
          <p:cNvSpPr txBox="1"/>
          <p:nvPr>
            <p:ph idx="1" type="body"/>
          </p:nvPr>
        </p:nvSpPr>
        <p:spPr>
          <a:xfrm>
            <a:off x="311700" y="1152475"/>
            <a:ext cx="8520600" cy="3416400"/>
          </a:xfrm>
          <a:prstGeom prst="rect">
            <a:avLst/>
          </a:prstGeom>
          <a:ln cap="flat" cmpd="sng" w="9525">
            <a:solidFill>
              <a:srgbClr val="FFFFFF"/>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en"/>
              <a:t>How to verify:</a:t>
            </a:r>
            <a:endParaRPr/>
          </a:p>
          <a:p>
            <a:pPr indent="-342900" lvl="0" marL="457200" rtl="0" algn="l">
              <a:spcBef>
                <a:spcPts val="1200"/>
              </a:spcBef>
              <a:spcAft>
                <a:spcPts val="0"/>
              </a:spcAft>
              <a:buSzPts val="1800"/>
              <a:buChar char="-"/>
            </a:pPr>
            <a:r>
              <a:rPr b="1" lang="en"/>
              <a:t>Run code…</a:t>
            </a:r>
            <a:endParaRPr b="1"/>
          </a:p>
          <a:p>
            <a:pPr indent="-355600" lvl="1" marL="914400" rtl="0" algn="l">
              <a:spcBef>
                <a:spcPts val="0"/>
              </a:spcBef>
              <a:spcAft>
                <a:spcPts val="0"/>
              </a:spcAft>
              <a:buSzPts val="2000"/>
              <a:buChar char="-"/>
            </a:pPr>
            <a:r>
              <a:rPr lang="en" sz="2000"/>
              <a:t>Need access to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p:txBody>
      </p:sp>
      <p:sp>
        <p:nvSpPr>
          <p:cNvPr id="579" name="Google Shape;579;p58"/>
          <p:cNvSpPr/>
          <p:nvPr/>
        </p:nvSpPr>
        <p:spPr>
          <a:xfrm>
            <a:off x="676700" y="2794775"/>
            <a:ext cx="3568500" cy="2121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Data access with minimal necessary constraints are enablers:</a:t>
            </a:r>
            <a:endParaRPr/>
          </a:p>
          <a:p>
            <a:pPr indent="-317500" lvl="0" marL="457200" rtl="0" algn="l">
              <a:spcBef>
                <a:spcPts val="0"/>
              </a:spcBef>
              <a:spcAft>
                <a:spcPts val="0"/>
              </a:spcAft>
              <a:buSzPts val="1400"/>
              <a:buChar char="-"/>
            </a:pPr>
            <a:r>
              <a:rPr lang="en"/>
              <a:t>Public use is good</a:t>
            </a:r>
            <a:endParaRPr/>
          </a:p>
          <a:p>
            <a:pPr indent="-317500" lvl="0" marL="457200" rtl="0" algn="l">
              <a:spcBef>
                <a:spcPts val="0"/>
              </a:spcBef>
              <a:spcAft>
                <a:spcPts val="0"/>
              </a:spcAft>
              <a:buSzPts val="1400"/>
              <a:buChar char="-"/>
            </a:pPr>
            <a:r>
              <a:rPr lang="en"/>
              <a:t>But curated access (Felipe’s presentation) is also good</a:t>
            </a:r>
            <a:endParaRPr/>
          </a:p>
          <a:p>
            <a:pPr indent="-317500" lvl="0" marL="457200" rtl="0" algn="l">
              <a:spcBef>
                <a:spcPts val="0"/>
              </a:spcBef>
              <a:spcAft>
                <a:spcPts val="0"/>
              </a:spcAft>
              <a:buSzPts val="1400"/>
              <a:buChar char="-"/>
            </a:pPr>
            <a:r>
              <a:rPr lang="en"/>
              <a:t>Streamlined access to NSO data is important!</a:t>
            </a:r>
            <a:endParaRPr/>
          </a:p>
        </p:txBody>
      </p:sp>
      <p:cxnSp>
        <p:nvCxnSpPr>
          <p:cNvPr id="580" name="Google Shape;580;p58"/>
          <p:cNvCxnSpPr>
            <a:endCxn id="579" idx="0"/>
          </p:cNvCxnSpPr>
          <p:nvPr/>
        </p:nvCxnSpPr>
        <p:spPr>
          <a:xfrm flipH="1">
            <a:off x="2460950" y="2312375"/>
            <a:ext cx="901200" cy="482400"/>
          </a:xfrm>
          <a:prstGeom prst="straightConnector1">
            <a:avLst/>
          </a:prstGeom>
          <a:noFill/>
          <a:ln cap="flat" cmpd="sng" w="38100">
            <a:solidFill>
              <a:srgbClr val="9900FF"/>
            </a:solidFill>
            <a:prstDash val="solid"/>
            <a:round/>
            <a:headEnd len="med" w="med" type="none"/>
            <a:tailEnd len="med" w="med" type="triangle"/>
          </a:ln>
        </p:spPr>
      </p:cxnSp>
      <p:sp>
        <p:nvSpPr>
          <p:cNvPr id="581" name="Google Shape;581;p58"/>
          <p:cNvSpPr/>
          <p:nvPr/>
        </p:nvSpPr>
        <p:spPr>
          <a:xfrm>
            <a:off x="294350" y="1219875"/>
            <a:ext cx="8074800" cy="3850800"/>
          </a:xfrm>
          <a:prstGeom prst="rect">
            <a:avLst/>
          </a:prstGeom>
          <a:solidFill>
            <a:srgbClr val="FFFFFF">
              <a:alpha val="65359"/>
            </a:srgbClr>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8"/>
          <p:cNvSpPr/>
          <p:nvPr/>
        </p:nvSpPr>
        <p:spPr>
          <a:xfrm>
            <a:off x="4427350" y="2467050"/>
            <a:ext cx="4562400" cy="23670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rPr>
              <a:t>Needs information about data provenance (data citations, etc.)</a:t>
            </a:r>
            <a:endParaRPr/>
          </a:p>
        </p:txBody>
      </p:sp>
      <p:sp>
        <p:nvSpPr>
          <p:cNvPr id="583" name="Google Shape;583;p58"/>
          <p:cNvSpPr/>
          <p:nvPr/>
        </p:nvSpPr>
        <p:spPr>
          <a:xfrm>
            <a:off x="4062300" y="2849425"/>
            <a:ext cx="509700" cy="983100"/>
          </a:xfrm>
          <a:prstGeom prst="rightArrow">
            <a:avLst>
              <a:gd fmla="val 50000" name="adj1"/>
              <a:gd fmla="val 50000" name="adj2"/>
            </a:avLst>
          </a:prstGeom>
          <a:solidFill>
            <a:srgbClr val="674EA7"/>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584" name="Google Shape;584;p58"/>
          <p:cNvPicPr preferRelativeResize="0"/>
          <p:nvPr/>
        </p:nvPicPr>
        <p:blipFill>
          <a:blip r:embed="rId3">
            <a:alphaModFix/>
          </a:blip>
          <a:stretch>
            <a:fillRect/>
          </a:stretch>
        </p:blipFill>
        <p:spPr>
          <a:xfrm>
            <a:off x="4427350" y="3568068"/>
            <a:ext cx="4562400" cy="81970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590" name="Google Shape;590;p5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591" name="Google Shape;591;p59"/>
          <p:cNvSpPr txBox="1"/>
          <p:nvPr>
            <p:ph idx="2" type="body"/>
          </p:nvPr>
        </p:nvSpPr>
        <p:spPr>
          <a:xfrm>
            <a:off x="4804350" y="1416475"/>
            <a:ext cx="3999900" cy="2794800"/>
          </a:xfrm>
          <a:prstGeom prst="rect">
            <a:avLst/>
          </a:prstGeom>
          <a:ln cap="flat" cmpd="sng" w="19050">
            <a:solidFill>
              <a:srgbClr val="9900FF"/>
            </a:solidFill>
            <a:prstDash val="solid"/>
            <a:round/>
            <a:headEnd len="sm" w="sm" type="none"/>
            <a:tailEnd len="sm" w="sm" type="none"/>
          </a:ln>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sz="1800"/>
              <a:t>Ability to download</a:t>
            </a:r>
            <a:endParaRPr sz="1800"/>
          </a:p>
          <a:p>
            <a:pPr indent="-342900" lvl="0" marL="457200" rtl="0" algn="l">
              <a:spcBef>
                <a:spcPts val="0"/>
              </a:spcBef>
              <a:spcAft>
                <a:spcPts val="0"/>
              </a:spcAft>
              <a:buSzPts val="1800"/>
              <a:buChar char="-"/>
            </a:pPr>
            <a:r>
              <a:rPr lang="en" sz="1800"/>
              <a:t>Permission to use</a:t>
            </a:r>
            <a:endParaRPr sz="1800"/>
          </a:p>
          <a:p>
            <a:pPr indent="-342900" lvl="0" marL="457200" rtl="0" algn="l">
              <a:spcBef>
                <a:spcPts val="0"/>
              </a:spcBef>
              <a:spcAft>
                <a:spcPts val="0"/>
              </a:spcAft>
              <a:buSzPts val="1800"/>
              <a:buChar char="-"/>
            </a:pPr>
            <a:r>
              <a:rPr lang="en" sz="1800"/>
              <a:t>Conditions for access</a:t>
            </a:r>
            <a:endParaRPr sz="1800"/>
          </a:p>
          <a:p>
            <a:pPr indent="-342900" lvl="1" marL="914400" rtl="0" algn="l">
              <a:spcBef>
                <a:spcPts val="0"/>
              </a:spcBef>
              <a:spcAft>
                <a:spcPts val="0"/>
              </a:spcAft>
              <a:buSzPts val="1800"/>
              <a:buChar char="-"/>
            </a:pPr>
            <a:r>
              <a:rPr lang="en" sz="1800"/>
              <a:t>Monetary cost </a:t>
            </a:r>
            <a:r>
              <a:rPr lang="en"/>
              <a:t>(purchase, application fee)</a:t>
            </a:r>
            <a:endParaRPr/>
          </a:p>
          <a:p>
            <a:pPr indent="-342900" lvl="1" marL="914400" rtl="0" algn="l">
              <a:spcBef>
                <a:spcPts val="0"/>
              </a:spcBef>
              <a:spcAft>
                <a:spcPts val="0"/>
              </a:spcAft>
              <a:buSzPts val="1800"/>
              <a:buChar char="-"/>
            </a:pPr>
            <a:r>
              <a:rPr lang="en" sz="1800"/>
              <a:t>Geography </a:t>
            </a:r>
            <a:r>
              <a:rPr lang="en" sz="1000"/>
              <a:t>(residence, presence)</a:t>
            </a:r>
            <a:endParaRPr sz="1000"/>
          </a:p>
          <a:p>
            <a:pPr indent="-342900" lvl="1" marL="914400" rtl="0" algn="l">
              <a:spcBef>
                <a:spcPts val="0"/>
              </a:spcBef>
              <a:spcAft>
                <a:spcPts val="0"/>
              </a:spcAft>
              <a:buSzPts val="1800"/>
              <a:buChar char="-"/>
            </a:pPr>
            <a:r>
              <a:rPr lang="en" sz="1800"/>
              <a:t>Affiliation </a:t>
            </a:r>
            <a:r>
              <a:rPr lang="en" sz="1000"/>
              <a:t>(academic, non-gov’t)</a:t>
            </a:r>
            <a:endParaRPr sz="1000"/>
          </a:p>
          <a:p>
            <a:pPr indent="-342900" lvl="1" marL="914400" rtl="0" algn="l">
              <a:spcBef>
                <a:spcPts val="0"/>
              </a:spcBef>
              <a:spcAft>
                <a:spcPts val="0"/>
              </a:spcAft>
              <a:buSzPts val="1800"/>
              <a:buChar char="-"/>
            </a:pPr>
            <a:r>
              <a:rPr lang="en" sz="1800"/>
              <a:t>Position </a:t>
            </a:r>
            <a:r>
              <a:rPr lang="en" sz="1000"/>
              <a:t>(tenure-track, etc.)</a:t>
            </a:r>
            <a:endParaRPr sz="1000"/>
          </a:p>
          <a:p>
            <a:pPr indent="-342900" lvl="0" marL="457200" rtl="0" algn="l">
              <a:spcBef>
                <a:spcPts val="0"/>
              </a:spcBef>
              <a:spcAft>
                <a:spcPts val="0"/>
              </a:spcAft>
              <a:buSzPts val="1800"/>
              <a:buChar char="-"/>
            </a:pPr>
            <a:r>
              <a:rPr b="1" lang="en" sz="1800"/>
              <a:t>Having enough time</a:t>
            </a:r>
            <a:endParaRPr b="1" sz="1800"/>
          </a:p>
        </p:txBody>
      </p:sp>
      <p:sp>
        <p:nvSpPr>
          <p:cNvPr id="592" name="Google Shape;592;p59"/>
          <p:cNvSpPr/>
          <p:nvPr/>
        </p:nvSpPr>
        <p:spPr>
          <a:xfrm>
            <a:off x="283650" y="1484725"/>
            <a:ext cx="3877800" cy="3717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9"/>
          <p:cNvSpPr/>
          <p:nvPr/>
        </p:nvSpPr>
        <p:spPr>
          <a:xfrm>
            <a:off x="4270350" y="1484725"/>
            <a:ext cx="534000" cy="37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9"/>
          <p:cNvSpPr/>
          <p:nvPr/>
        </p:nvSpPr>
        <p:spPr>
          <a:xfrm>
            <a:off x="5573700" y="445025"/>
            <a:ext cx="2461200" cy="46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Possibly scarce resources</a:t>
            </a:r>
            <a:endParaRPr/>
          </a:p>
        </p:txBody>
      </p:sp>
      <p:sp>
        <p:nvSpPr>
          <p:cNvPr id="595" name="Google Shape;595;p59"/>
          <p:cNvSpPr/>
          <p:nvPr/>
        </p:nvSpPr>
        <p:spPr>
          <a:xfrm>
            <a:off x="6274800" y="974700"/>
            <a:ext cx="1059000" cy="273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lang="en" sz="3200">
                <a:solidFill>
                  <a:schemeClr val="dk2"/>
                </a:solidFill>
              </a:rPr>
              <a:t>2. </a:t>
            </a:r>
            <a:r>
              <a:rPr lang="en" sz="3200">
                <a:solidFill>
                  <a:schemeClr val="dk2"/>
                </a:solidFill>
              </a:rPr>
              <a:t>There are barriers to entry for confidential / proprietary data, but they are </a:t>
            </a:r>
            <a:br>
              <a:rPr lang="en" sz="3200">
                <a:solidFill>
                  <a:schemeClr val="dk2"/>
                </a:solidFill>
              </a:rPr>
            </a:br>
            <a:r>
              <a:rPr b="1" lang="en" sz="3200" u="sng">
                <a:solidFill>
                  <a:schemeClr val="dk2"/>
                </a:solidFill>
              </a:rPr>
              <a:t>NOT specific to “data”</a:t>
            </a:r>
            <a:endParaRPr sz="32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 traditional view on replication</a:t>
            </a:r>
            <a:endParaRPr/>
          </a:p>
        </p:txBody>
      </p:sp>
      <p:sp>
        <p:nvSpPr>
          <p:cNvPr id="606" name="Google Shape;606;p6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Assuming it is “worth it”:</a:t>
            </a:r>
            <a:endParaRPr/>
          </a:p>
          <a:p>
            <a:pPr indent="-342900" lvl="0" marL="457200" rtl="0" algn="l">
              <a:spcBef>
                <a:spcPts val="1200"/>
              </a:spcBef>
              <a:spcAft>
                <a:spcPts val="0"/>
              </a:spcAft>
              <a:buSzPts val="1800"/>
              <a:buChar char="-"/>
            </a:pPr>
            <a:r>
              <a:rPr lang="en"/>
              <a:t>Paper = [(</a:t>
            </a:r>
            <a:r>
              <a:rPr lang="en" sz="2000">
                <a:solidFill>
                  <a:srgbClr val="9900FF"/>
                </a:solidFill>
              </a:rPr>
              <a:t>data</a:t>
            </a:r>
            <a:r>
              <a:rPr lang="en" sz="2000"/>
              <a:t>, </a:t>
            </a:r>
            <a:r>
              <a:rPr lang="en" sz="2000">
                <a:solidFill>
                  <a:srgbClr val="38761D"/>
                </a:solidFill>
              </a:rPr>
              <a:t>code, </a:t>
            </a:r>
            <a:r>
              <a:rPr lang="en" sz="2000">
                <a:solidFill>
                  <a:srgbClr val="0000FF"/>
                </a:solidFill>
              </a:rPr>
              <a:t>compute resources</a:t>
            </a:r>
            <a:r>
              <a:rPr lang="en" sz="2000"/>
              <a:t>, </a:t>
            </a:r>
            <a:r>
              <a:rPr lang="en" sz="2000">
                <a:solidFill>
                  <a:srgbClr val="FF9900"/>
                </a:solidFill>
              </a:rPr>
              <a:t>time</a:t>
            </a:r>
            <a:r>
              <a:rPr lang="en" sz="2000">
                <a:solidFill>
                  <a:schemeClr val="dk1"/>
                </a:solidFill>
              </a:rPr>
              <a:t>), results]</a:t>
            </a:r>
            <a:endParaRPr/>
          </a:p>
          <a:p>
            <a:pPr indent="-342900" lvl="0" marL="457200" rtl="0" algn="l">
              <a:spcBef>
                <a:spcPts val="0"/>
              </a:spcBef>
              <a:spcAft>
                <a:spcPts val="0"/>
              </a:spcAft>
              <a:buSzPts val="1800"/>
              <a:buChar char="-"/>
            </a:pPr>
            <a:r>
              <a:rPr lang="en"/>
              <a:t>Modify</a:t>
            </a:r>
            <a:endParaRPr/>
          </a:p>
          <a:p>
            <a:pPr indent="-317500" lvl="1" marL="914400" rtl="0" algn="l">
              <a:spcBef>
                <a:spcPts val="0"/>
              </a:spcBef>
              <a:spcAft>
                <a:spcPts val="0"/>
              </a:spcAft>
              <a:buSzPts val="1400"/>
              <a:buChar char="-"/>
            </a:pPr>
            <a:r>
              <a:rPr lang="en" sz="2000">
                <a:solidFill>
                  <a:srgbClr val="9900FF"/>
                </a:solidFill>
              </a:rPr>
              <a:t>data</a:t>
            </a:r>
            <a:r>
              <a:rPr lang="en" sz="2000"/>
              <a:t>, </a:t>
            </a:r>
            <a:endParaRPr sz="2000"/>
          </a:p>
          <a:p>
            <a:pPr indent="-317500" lvl="1" marL="914400" rtl="0" algn="l">
              <a:spcBef>
                <a:spcPts val="0"/>
              </a:spcBef>
              <a:spcAft>
                <a:spcPts val="0"/>
              </a:spcAft>
              <a:buSzPts val="1400"/>
              <a:buChar char="-"/>
            </a:pPr>
            <a:r>
              <a:rPr lang="en" sz="2000">
                <a:solidFill>
                  <a:srgbClr val="38761D"/>
                </a:solidFill>
              </a:rPr>
              <a:t>code,</a:t>
            </a:r>
            <a:endParaRPr sz="2000">
              <a:solidFill>
                <a:srgbClr val="38761D"/>
              </a:solidFill>
            </a:endParaRPr>
          </a:p>
          <a:p>
            <a:pPr indent="-342900" lvl="0" marL="457200" rtl="0" algn="l">
              <a:spcBef>
                <a:spcPts val="0"/>
              </a:spcBef>
              <a:spcAft>
                <a:spcPts val="0"/>
              </a:spcAft>
              <a:buSzPts val="1800"/>
              <a:buChar char="-"/>
            </a:pPr>
            <a:r>
              <a:rPr lang="en"/>
              <a:t>Given</a:t>
            </a:r>
            <a:endParaRPr sz="2000">
              <a:solidFill>
                <a:srgbClr val="38761D"/>
              </a:solidFill>
            </a:endParaRPr>
          </a:p>
          <a:p>
            <a:pPr indent="-317500" lvl="1" marL="914400" rtl="0" algn="l">
              <a:spcBef>
                <a:spcPts val="0"/>
              </a:spcBef>
              <a:spcAft>
                <a:spcPts val="0"/>
              </a:spcAft>
              <a:buSzPts val="1400"/>
              <a:buChar char="-"/>
            </a:pPr>
            <a:r>
              <a:rPr lang="en" sz="2000">
                <a:solidFill>
                  <a:srgbClr val="0000FF"/>
                </a:solidFill>
              </a:rPr>
              <a:t>compute resources</a:t>
            </a:r>
            <a:r>
              <a:rPr lang="en" sz="2000"/>
              <a:t>, </a:t>
            </a:r>
            <a:r>
              <a:rPr lang="en" sz="2000">
                <a:solidFill>
                  <a:srgbClr val="FF9900"/>
                </a:solidFill>
              </a:rPr>
              <a:t>time</a:t>
            </a:r>
            <a:endParaRPr sz="2000">
              <a:solidFill>
                <a:srgbClr val="FF9900"/>
              </a:solidFill>
            </a:endParaRPr>
          </a:p>
          <a:p>
            <a:pPr indent="-342900" lvl="0" marL="457200" rtl="0" algn="l">
              <a:spcBef>
                <a:spcPts val="0"/>
              </a:spcBef>
              <a:spcAft>
                <a:spcPts val="0"/>
              </a:spcAft>
              <a:buSzPts val="1800"/>
              <a:buChar char="-"/>
            </a:pPr>
            <a:r>
              <a:rPr lang="en"/>
              <a:t>Compare results, draw conclusions about theory/policy/…</a:t>
            </a:r>
            <a:endParaRPr/>
          </a:p>
          <a:p>
            <a:pPr indent="-317500" lvl="1" marL="914400" rtl="0" algn="l">
              <a:spcBef>
                <a:spcPts val="0"/>
              </a:spcBef>
              <a:spcAft>
                <a:spcPts val="0"/>
              </a:spcAft>
              <a:buSzPts val="1400"/>
              <a:buChar char="-"/>
            </a:pPr>
            <a:r>
              <a:rPr lang="en"/>
              <a:t>(divide t-stats by Lang-factor…)</a:t>
            </a:r>
            <a:endParaRPr/>
          </a:p>
        </p:txBody>
      </p:sp>
      <p:sp>
        <p:nvSpPr>
          <p:cNvPr id="607" name="Google Shape;607;p61"/>
          <p:cNvSpPr/>
          <p:nvPr/>
        </p:nvSpPr>
        <p:spPr>
          <a:xfrm>
            <a:off x="804150" y="3350075"/>
            <a:ext cx="3987300" cy="491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“confidential data”</a:t>
            </a:r>
            <a:endParaRPr/>
          </a:p>
        </p:txBody>
      </p:sp>
      <p:sp>
        <p:nvSpPr>
          <p:cNvPr id="87" name="Google Shape;87;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solidFill>
                  <a:schemeClr val="dk1"/>
                </a:solidFill>
              </a:rPr>
              <a:t>IRS 1040, W2, 1099R matched to CPS-ASEC data </a:t>
            </a:r>
            <a:br>
              <a:rPr lang="en"/>
            </a:br>
            <a:r>
              <a:rPr i="1" lang="en"/>
              <a:t>(Meyer and co-authors, </a:t>
            </a:r>
            <a:r>
              <a:rPr i="1" lang="en"/>
              <a:t>yesterday SOLE 2022</a:t>
            </a:r>
            <a:r>
              <a:rPr i="1" lang="en"/>
              <a:t>)</a:t>
            </a:r>
            <a:endParaRPr i="1"/>
          </a:p>
          <a:p>
            <a:pPr indent="-342900" lvl="0" marL="457200" rtl="0" algn="l">
              <a:spcBef>
                <a:spcPts val="0"/>
              </a:spcBef>
              <a:spcAft>
                <a:spcPts val="0"/>
              </a:spcAft>
              <a:buSzPts val="1800"/>
              <a:buChar char="-"/>
            </a:pPr>
            <a:r>
              <a:rPr b="1" lang="en">
                <a:solidFill>
                  <a:schemeClr val="dk1"/>
                </a:solidFill>
              </a:rPr>
              <a:t>Criminal record expungement data from San Joaquin </a:t>
            </a:r>
            <a:br>
              <a:rPr lang="en"/>
            </a:br>
            <a:r>
              <a:rPr i="1" lang="en"/>
              <a:t>(Agan and co-authors, </a:t>
            </a:r>
            <a:r>
              <a:rPr i="1" lang="en"/>
              <a:t>yesterday SOLE 2022</a:t>
            </a:r>
            <a:r>
              <a:rPr i="1" lang="en"/>
              <a:t>)</a:t>
            </a:r>
            <a:endParaRPr i="1"/>
          </a:p>
          <a:p>
            <a:pPr indent="-342900" lvl="0" marL="457200" rtl="0" algn="l">
              <a:spcBef>
                <a:spcPts val="0"/>
              </a:spcBef>
              <a:spcAft>
                <a:spcPts val="0"/>
              </a:spcAft>
              <a:buSzPts val="1800"/>
              <a:buChar char="-"/>
            </a:pPr>
            <a:r>
              <a:rPr b="1" lang="en">
                <a:solidFill>
                  <a:schemeClr val="dk1"/>
                </a:solidFill>
              </a:rPr>
              <a:t>LEHD data matched to CPS-ASEC data </a:t>
            </a:r>
            <a:br>
              <a:rPr lang="en"/>
            </a:br>
            <a:r>
              <a:rPr i="1" lang="en"/>
              <a:t>(Spletzer and co-authors, </a:t>
            </a:r>
            <a:r>
              <a:rPr i="1" lang="en"/>
              <a:t>, yesterday SOLE 2022</a:t>
            </a:r>
            <a:r>
              <a:rPr i="1" lang="en"/>
              <a:t>)</a:t>
            </a:r>
            <a:endParaRPr i="1"/>
          </a:p>
          <a:p>
            <a:pPr indent="-342900" lvl="0" marL="457200" rtl="0" algn="l">
              <a:spcBef>
                <a:spcPts val="0"/>
              </a:spcBef>
              <a:spcAft>
                <a:spcPts val="0"/>
              </a:spcAft>
              <a:buSzPts val="1800"/>
              <a:buChar char="-"/>
            </a:pPr>
            <a:r>
              <a:rPr b="1" lang="en">
                <a:solidFill>
                  <a:schemeClr val="dk1"/>
                </a:solidFill>
              </a:rPr>
              <a:t>Longitudinal criminal justice data matched to IRS W-2s and ACS </a:t>
            </a:r>
            <a:br>
              <a:rPr lang="en"/>
            </a:br>
            <a:r>
              <a:rPr i="1" lang="en"/>
              <a:t>(Street and co-authors, yesterday SOLE 2022)</a:t>
            </a:r>
            <a:endParaRPr i="1"/>
          </a:p>
          <a:p>
            <a:pPr indent="-342900" lvl="0" marL="457200" rtl="0" algn="l">
              <a:spcBef>
                <a:spcPts val="0"/>
              </a:spcBef>
              <a:spcAft>
                <a:spcPts val="0"/>
              </a:spcAft>
              <a:buSzPts val="1800"/>
              <a:buChar char="-"/>
            </a:pPr>
            <a:r>
              <a:rPr b="1" lang="en">
                <a:solidFill>
                  <a:schemeClr val="dk1"/>
                </a:solidFill>
              </a:rPr>
              <a:t>Import/export data on Swiss firms + firm-specific job postings </a:t>
            </a:r>
            <a:br>
              <a:rPr lang="en"/>
            </a:br>
            <a:r>
              <a:rPr i="1" lang="en"/>
              <a:t>(Colella</a:t>
            </a:r>
            <a:r>
              <a:rPr i="1" lang="en"/>
              <a:t>, yesterday SOLE 2022</a:t>
            </a:r>
            <a:r>
              <a:rPr i="1" lang="en"/>
              <a:t>)</a:t>
            </a:r>
            <a:endParaRPr i="1"/>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613" name="Google Shape;613;p62"/>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614" name="Google Shape;614;p62"/>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615" name="Google Shape;615;p62"/>
          <p:cNvPicPr preferRelativeResize="0"/>
          <p:nvPr/>
        </p:nvPicPr>
        <p:blipFill>
          <a:blip r:embed="rId3">
            <a:alphaModFix/>
          </a:blip>
          <a:stretch>
            <a:fillRect/>
          </a:stretch>
        </p:blipFill>
        <p:spPr>
          <a:xfrm>
            <a:off x="3543301" y="2590520"/>
            <a:ext cx="2342001" cy="1978350"/>
          </a:xfrm>
          <a:prstGeom prst="rect">
            <a:avLst/>
          </a:prstGeom>
          <a:noFill/>
          <a:ln>
            <a:noFill/>
          </a:ln>
        </p:spPr>
      </p:pic>
      <p:sp>
        <p:nvSpPr>
          <p:cNvPr id="616" name="Google Shape;616;p62"/>
          <p:cNvSpPr/>
          <p:nvPr/>
        </p:nvSpPr>
        <p:spPr>
          <a:xfrm flipH="1" rot="10800000">
            <a:off x="1837200" y="2286000"/>
            <a:ext cx="1647900" cy="1542600"/>
          </a:xfrm>
          <a:prstGeom prst="bentArrow">
            <a:avLst>
              <a:gd fmla="val 25000" name="adj1"/>
              <a:gd fmla="val 26138" name="adj2"/>
              <a:gd fmla="val 25000" name="adj3"/>
              <a:gd fmla="val 40913"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17" name="Google Shape;617;p62"/>
          <p:cNvPicPr preferRelativeResize="0"/>
          <p:nvPr/>
        </p:nvPicPr>
        <p:blipFill>
          <a:blip r:embed="rId4">
            <a:alphaModFix/>
          </a:blip>
          <a:stretch>
            <a:fillRect/>
          </a:stretch>
        </p:blipFill>
        <p:spPr>
          <a:xfrm>
            <a:off x="6905575" y="2854001"/>
            <a:ext cx="2091624" cy="1393550"/>
          </a:xfrm>
          <a:prstGeom prst="rect">
            <a:avLst/>
          </a:prstGeom>
          <a:noFill/>
          <a:ln>
            <a:noFill/>
          </a:ln>
        </p:spPr>
      </p:pic>
      <p:sp>
        <p:nvSpPr>
          <p:cNvPr id="618" name="Google Shape;618;p62"/>
          <p:cNvSpPr/>
          <p:nvPr/>
        </p:nvSpPr>
        <p:spPr>
          <a:xfrm>
            <a:off x="5981738" y="3134475"/>
            <a:ext cx="827400" cy="617100"/>
          </a:xfrm>
          <a:prstGeom prst="rightArrow">
            <a:avLst>
              <a:gd fmla="val 50000" name="adj1"/>
              <a:gd fmla="val 50000" name="adj2"/>
            </a:avLst>
          </a:prstGeom>
          <a:solidFill>
            <a:srgbClr val="6AA61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62"/>
          <p:cNvSpPr/>
          <p:nvPr/>
        </p:nvSpPr>
        <p:spPr>
          <a:xfrm>
            <a:off x="311700" y="1842350"/>
            <a:ext cx="3877800" cy="3717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Ingredients of “research”</a:t>
            </a:r>
            <a:endParaRPr/>
          </a:p>
        </p:txBody>
      </p:sp>
      <p:sp>
        <p:nvSpPr>
          <p:cNvPr id="625" name="Google Shape;625;p63"/>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sz="1800"/>
              <a:t>“Procedures” = computer code</a:t>
            </a:r>
            <a:endParaRPr sz="1800"/>
          </a:p>
          <a:p>
            <a:pPr indent="-342900" lvl="0" marL="457200" rtl="0" algn="l">
              <a:spcBef>
                <a:spcPts val="0"/>
              </a:spcBef>
              <a:spcAft>
                <a:spcPts val="0"/>
              </a:spcAft>
              <a:buSzPts val="1800"/>
              <a:buAutoNum type="arabicPeriod"/>
            </a:pPr>
            <a:r>
              <a:rPr lang="en" sz="1800"/>
              <a:t>“Materials (1)” = data</a:t>
            </a:r>
            <a:endParaRPr sz="1800"/>
          </a:p>
          <a:p>
            <a:pPr indent="-342900" lvl="0" marL="457200" rtl="0" algn="l">
              <a:spcBef>
                <a:spcPts val="0"/>
              </a:spcBef>
              <a:spcAft>
                <a:spcPts val="0"/>
              </a:spcAft>
              <a:buSzPts val="1800"/>
              <a:buAutoNum type="arabicPeriod"/>
            </a:pPr>
            <a:r>
              <a:rPr lang="en" sz="1800"/>
              <a:t>“Materials (2)” = computers</a:t>
            </a:r>
            <a:endParaRPr sz="1800"/>
          </a:p>
          <a:p>
            <a:pPr indent="0" lvl="0" marL="457200" rtl="0" algn="l">
              <a:spcBef>
                <a:spcPts val="1200"/>
              </a:spcBef>
              <a:spcAft>
                <a:spcPts val="1200"/>
              </a:spcAft>
              <a:buNone/>
            </a:pPr>
            <a:r>
              <a:t/>
            </a:r>
            <a:endParaRPr/>
          </a:p>
        </p:txBody>
      </p:sp>
      <p:sp>
        <p:nvSpPr>
          <p:cNvPr id="626" name="Google Shape;626;p63"/>
          <p:cNvSpPr txBox="1"/>
          <p:nvPr>
            <p:ph idx="2" type="body"/>
          </p:nvPr>
        </p:nvSpPr>
        <p:spPr>
          <a:xfrm>
            <a:off x="4832400" y="1774100"/>
            <a:ext cx="3999900" cy="2794800"/>
          </a:xfrm>
          <a:prstGeom prst="rect">
            <a:avLst/>
          </a:prstGeom>
          <a:ln cap="flat" cmpd="sng" w="19050">
            <a:solidFill>
              <a:srgbClr val="FF9900"/>
            </a:solidFill>
            <a:prstDash val="solid"/>
            <a:round/>
            <a:headEnd len="sm" w="sm" type="none"/>
            <a:tailEnd len="sm" w="sm" type="none"/>
          </a:ln>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lang="en" sz="1800"/>
              <a:t>High-performance computing</a:t>
            </a:r>
            <a:endParaRPr sz="1800"/>
          </a:p>
          <a:p>
            <a:pPr indent="-342900" lvl="1" marL="914400" rtl="0" algn="l">
              <a:spcBef>
                <a:spcPts val="0"/>
              </a:spcBef>
              <a:spcAft>
                <a:spcPts val="0"/>
              </a:spcAft>
              <a:buSzPts val="1800"/>
              <a:buChar char="-"/>
            </a:pPr>
            <a:r>
              <a:rPr lang="en" sz="1800"/>
              <a:t>Fast enough</a:t>
            </a:r>
            <a:endParaRPr sz="1800"/>
          </a:p>
          <a:p>
            <a:pPr indent="-342900" lvl="0" marL="457200" rtl="0" algn="l">
              <a:spcBef>
                <a:spcPts val="0"/>
              </a:spcBef>
              <a:spcAft>
                <a:spcPts val="0"/>
              </a:spcAft>
              <a:buSzPts val="1800"/>
              <a:buChar char="-"/>
            </a:pPr>
            <a:r>
              <a:rPr lang="en" sz="1800"/>
              <a:t>High-throughput computing</a:t>
            </a:r>
            <a:endParaRPr sz="1800"/>
          </a:p>
          <a:p>
            <a:pPr indent="-342900" lvl="1" marL="914400" rtl="0" algn="l">
              <a:spcBef>
                <a:spcPts val="0"/>
              </a:spcBef>
              <a:spcAft>
                <a:spcPts val="0"/>
              </a:spcAft>
              <a:buSzPts val="1800"/>
              <a:buChar char="-"/>
            </a:pPr>
            <a:r>
              <a:rPr lang="en" sz="1800"/>
              <a:t>Large amounts of data</a:t>
            </a:r>
            <a:endParaRPr sz="1800"/>
          </a:p>
          <a:p>
            <a:pPr indent="-342900" lvl="0" marL="457200" rtl="0" algn="l">
              <a:spcBef>
                <a:spcPts val="0"/>
              </a:spcBef>
              <a:spcAft>
                <a:spcPts val="0"/>
              </a:spcAft>
              <a:buSzPts val="1800"/>
              <a:buChar char="-"/>
            </a:pPr>
            <a:r>
              <a:rPr lang="en" sz="1800"/>
              <a:t>Scalable-computing</a:t>
            </a:r>
            <a:endParaRPr sz="1800"/>
          </a:p>
          <a:p>
            <a:pPr indent="-342900" lvl="1" marL="914400" rtl="0" algn="l">
              <a:spcBef>
                <a:spcPts val="0"/>
              </a:spcBef>
              <a:spcAft>
                <a:spcPts val="0"/>
              </a:spcAft>
              <a:buSzPts val="1800"/>
              <a:buChar char="-"/>
            </a:pPr>
            <a:r>
              <a:rPr lang="en" sz="1800"/>
              <a:t>Having enough cores</a:t>
            </a:r>
            <a:endParaRPr sz="1800"/>
          </a:p>
          <a:p>
            <a:pPr indent="-342900" lvl="0" marL="457200" rtl="0" algn="l">
              <a:spcBef>
                <a:spcPts val="0"/>
              </a:spcBef>
              <a:spcAft>
                <a:spcPts val="0"/>
              </a:spcAft>
              <a:buSzPts val="1800"/>
              <a:buChar char="-"/>
            </a:pPr>
            <a:r>
              <a:rPr b="1" lang="en" sz="1800"/>
              <a:t>Having enough time</a:t>
            </a:r>
            <a:endParaRPr b="1" sz="1800"/>
          </a:p>
          <a:p>
            <a:pPr indent="-342900" lvl="1" marL="914400" rtl="0" algn="l">
              <a:spcBef>
                <a:spcPts val="0"/>
              </a:spcBef>
              <a:spcAft>
                <a:spcPts val="0"/>
              </a:spcAft>
              <a:buSzPts val="1800"/>
              <a:buChar char="-"/>
            </a:pPr>
            <a:r>
              <a:rPr lang="en" sz="1800"/>
              <a:t>To obtain resources</a:t>
            </a:r>
            <a:endParaRPr sz="1800"/>
          </a:p>
          <a:p>
            <a:pPr indent="-342900" lvl="1" marL="914400" rtl="0" algn="l">
              <a:spcBef>
                <a:spcPts val="0"/>
              </a:spcBef>
              <a:spcAft>
                <a:spcPts val="0"/>
              </a:spcAft>
              <a:buSzPts val="1800"/>
              <a:buChar char="-"/>
            </a:pPr>
            <a:r>
              <a:rPr lang="en" sz="1800"/>
              <a:t>To run code</a:t>
            </a:r>
            <a:endParaRPr sz="1800"/>
          </a:p>
        </p:txBody>
      </p:sp>
      <p:sp>
        <p:nvSpPr>
          <p:cNvPr id="627" name="Google Shape;627;p63"/>
          <p:cNvSpPr/>
          <p:nvPr/>
        </p:nvSpPr>
        <p:spPr>
          <a:xfrm>
            <a:off x="311700" y="1842350"/>
            <a:ext cx="3877800" cy="3717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63"/>
          <p:cNvSpPr/>
          <p:nvPr/>
        </p:nvSpPr>
        <p:spPr>
          <a:xfrm>
            <a:off x="4243950" y="1842350"/>
            <a:ext cx="534000" cy="3717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63"/>
          <p:cNvSpPr/>
          <p:nvPr/>
        </p:nvSpPr>
        <p:spPr>
          <a:xfrm>
            <a:off x="5573700" y="445025"/>
            <a:ext cx="2461200" cy="462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a:t>Possibly scarce resources</a:t>
            </a:r>
            <a:endParaRPr/>
          </a:p>
        </p:txBody>
      </p:sp>
      <p:sp>
        <p:nvSpPr>
          <p:cNvPr id="630" name="Google Shape;630;p63"/>
          <p:cNvSpPr/>
          <p:nvPr/>
        </p:nvSpPr>
        <p:spPr>
          <a:xfrm>
            <a:off x="6274800" y="974700"/>
            <a:ext cx="1059000" cy="273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6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Time: the ultimate frontier</a:t>
            </a:r>
            <a:endParaRPr/>
          </a:p>
        </p:txBody>
      </p:sp>
      <p:sp>
        <p:nvSpPr>
          <p:cNvPr id="636" name="Google Shape;636;p64"/>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Some NSOs are considering streamlining access and egress</a:t>
            </a:r>
            <a:endParaRPr/>
          </a:p>
          <a:p>
            <a:pPr indent="-317500" lvl="0" marL="457200" rtl="0" algn="l">
              <a:spcBef>
                <a:spcPts val="1200"/>
              </a:spcBef>
              <a:spcAft>
                <a:spcPts val="0"/>
              </a:spcAft>
              <a:buSzPts val="1400"/>
              <a:buChar char="-"/>
            </a:pPr>
            <a:r>
              <a:rPr b="1" lang="en">
                <a:solidFill>
                  <a:schemeClr val="dk1"/>
                </a:solidFill>
              </a:rPr>
              <a:t>Streamlined application processes</a:t>
            </a:r>
            <a:r>
              <a:rPr lang="en">
                <a:solidFill>
                  <a:schemeClr val="dk1"/>
                </a:solidFill>
              </a:rPr>
              <a:t> </a:t>
            </a:r>
            <a:r>
              <a:rPr lang="en"/>
              <a:t>(Canada: mulling automatic approval for certain types of experienced users)</a:t>
            </a:r>
            <a:endParaRPr/>
          </a:p>
          <a:p>
            <a:pPr indent="-317500" lvl="0" marL="457200" rtl="0" algn="l">
              <a:spcBef>
                <a:spcPts val="0"/>
              </a:spcBef>
              <a:spcAft>
                <a:spcPts val="0"/>
              </a:spcAft>
              <a:buSzPts val="1400"/>
              <a:buChar char="-"/>
            </a:pPr>
            <a:r>
              <a:rPr b="1" lang="en">
                <a:solidFill>
                  <a:schemeClr val="dk1"/>
                </a:solidFill>
              </a:rPr>
              <a:t>Automated disclosure avoidance system</a:t>
            </a:r>
            <a:r>
              <a:rPr lang="en"/>
              <a:t> (Census Bureau? Norway)</a:t>
            </a:r>
            <a:endParaRPr/>
          </a:p>
          <a:p>
            <a:pPr indent="-317500" lvl="0" marL="457200" rtl="0" algn="l">
              <a:spcBef>
                <a:spcPts val="0"/>
              </a:spcBef>
              <a:spcAft>
                <a:spcPts val="0"/>
              </a:spcAft>
              <a:buSzPts val="1400"/>
              <a:buChar char="-"/>
            </a:pPr>
            <a:r>
              <a:rPr b="1" lang="en">
                <a:solidFill>
                  <a:schemeClr val="dk1"/>
                </a:solidFill>
              </a:rPr>
              <a:t>Streamlined access procedures </a:t>
            </a:r>
            <a:r>
              <a:rPr lang="en"/>
              <a:t>(Germany: online job submission system)</a:t>
            </a:r>
            <a:endParaRPr/>
          </a:p>
        </p:txBody>
      </p:sp>
      <p:sp>
        <p:nvSpPr>
          <p:cNvPr id="637" name="Google Shape;637;p64"/>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Standardized scalable computing</a:t>
            </a:r>
            <a:br>
              <a:rPr lang="en"/>
            </a:br>
            <a:endParaRPr/>
          </a:p>
          <a:p>
            <a:pPr indent="-317500" lvl="0" marL="457200" rtl="0" algn="l">
              <a:spcBef>
                <a:spcPts val="1200"/>
              </a:spcBef>
              <a:spcAft>
                <a:spcPts val="0"/>
              </a:spcAft>
              <a:buSzPts val="1400"/>
              <a:buChar char="-"/>
            </a:pPr>
            <a:r>
              <a:rPr b="1" lang="en">
                <a:solidFill>
                  <a:schemeClr val="dk1"/>
                </a:solidFill>
              </a:rPr>
              <a:t>Built-in parallelization</a:t>
            </a:r>
            <a:r>
              <a:rPr lang="en"/>
              <a:t> (Julia)</a:t>
            </a:r>
            <a:endParaRPr/>
          </a:p>
          <a:p>
            <a:pPr indent="-317500" lvl="0" marL="457200" rtl="0" algn="l">
              <a:spcBef>
                <a:spcPts val="0"/>
              </a:spcBef>
              <a:spcAft>
                <a:spcPts val="0"/>
              </a:spcAft>
              <a:buSzPts val="1400"/>
              <a:buChar char="-"/>
            </a:pPr>
            <a:r>
              <a:rPr b="1" lang="en">
                <a:solidFill>
                  <a:schemeClr val="dk1"/>
                </a:solidFill>
              </a:rPr>
              <a:t>Containerization </a:t>
            </a:r>
            <a:r>
              <a:rPr lang="en"/>
              <a:t>(Docker, Singularity)</a:t>
            </a:r>
            <a:endParaRPr/>
          </a:p>
          <a:p>
            <a:pPr indent="-317500" lvl="0" marL="457200" rtl="0" algn="l">
              <a:spcBef>
                <a:spcPts val="0"/>
              </a:spcBef>
              <a:spcAft>
                <a:spcPts val="0"/>
              </a:spcAft>
              <a:buSzPts val="1400"/>
              <a:buChar char="-"/>
            </a:pPr>
            <a:r>
              <a:rPr b="1" lang="en">
                <a:solidFill>
                  <a:schemeClr val="dk1"/>
                </a:solidFill>
              </a:rPr>
              <a:t>Easier cloud systems</a:t>
            </a:r>
            <a:r>
              <a:rPr lang="en"/>
              <a:t> (analogsea for R, CI for Github/Gitlab, interactive cloud computers for CodeOcean/ Digitalocean/ Paperspace/ Wholetale/ Github Codespaces)</a:t>
            </a:r>
            <a:endParaRPr/>
          </a:p>
          <a:p>
            <a:pPr indent="0" lvl="0" marL="0" rtl="0" algn="l">
              <a:spcBef>
                <a:spcPts val="1200"/>
              </a:spcBef>
              <a:spcAft>
                <a:spcPts val="1200"/>
              </a:spcAft>
              <a:buNone/>
            </a:pPr>
            <a:r>
              <a:rPr lang="en"/>
              <a:t>=&gt; Moving into confidential computing spaces?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5"/>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One last thing: Secure coding</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6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Availability of computer code when data are confidential</a:t>
            </a:r>
            <a:endParaRPr/>
          </a:p>
        </p:txBody>
      </p:sp>
      <p:sp>
        <p:nvSpPr>
          <p:cNvPr id="648" name="Google Shape;648;p66"/>
          <p:cNvSpPr txBox="1"/>
          <p:nvPr>
            <p:ph idx="1" type="body"/>
          </p:nvPr>
        </p:nvSpPr>
        <p:spPr>
          <a:xfrm>
            <a:off x="311700" y="1152475"/>
            <a:ext cx="39999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lang="en" sz="1700"/>
              <a:t>Failures to provide code:</a:t>
            </a:r>
            <a:endParaRPr sz="1700"/>
          </a:p>
          <a:p>
            <a:pPr indent="-336550" lvl="0" marL="457200" rtl="0" algn="l">
              <a:spcBef>
                <a:spcPts val="1200"/>
              </a:spcBef>
              <a:spcAft>
                <a:spcPts val="0"/>
              </a:spcAft>
              <a:buSzPts val="1700"/>
              <a:buAutoNum type="arabicPeriod"/>
            </a:pPr>
            <a:r>
              <a:rPr lang="en" sz="1700"/>
              <a:t>Employer claimed exclusive intellectual property</a:t>
            </a:r>
            <a:endParaRPr sz="1700"/>
          </a:p>
          <a:p>
            <a:pPr indent="-336550" lvl="0" marL="457200" rtl="0" algn="l">
              <a:spcBef>
                <a:spcPts val="0"/>
              </a:spcBef>
              <a:spcAft>
                <a:spcPts val="0"/>
              </a:spcAft>
              <a:buSzPts val="1700"/>
              <a:buAutoNum type="arabicPeriod"/>
            </a:pPr>
            <a:r>
              <a:rPr lang="en" sz="1700"/>
              <a:t>Researcher claimed UK Data Archive does not allow for code release</a:t>
            </a:r>
            <a:endParaRPr sz="1700"/>
          </a:p>
          <a:p>
            <a:pPr indent="-336550" lvl="0" marL="457200" rtl="0" algn="l">
              <a:spcBef>
                <a:spcPts val="0"/>
              </a:spcBef>
              <a:spcAft>
                <a:spcPts val="0"/>
              </a:spcAft>
              <a:buSzPts val="1700"/>
              <a:buAutoNum type="arabicPeriod"/>
            </a:pPr>
            <a:r>
              <a:rPr lang="en" sz="1700"/>
              <a:t>NSO counsel claimed code used to process confidential data cannot be released</a:t>
            </a:r>
            <a:endParaRPr sz="1700"/>
          </a:p>
          <a:p>
            <a:pPr indent="-336550" lvl="0" marL="457200" rtl="0" algn="l">
              <a:spcBef>
                <a:spcPts val="0"/>
              </a:spcBef>
              <a:spcAft>
                <a:spcPts val="0"/>
              </a:spcAft>
              <a:buSzPts val="1700"/>
              <a:buAutoNum type="arabicPeriod"/>
            </a:pPr>
            <a:r>
              <a:rPr lang="en" sz="1700"/>
              <a:t>IRS does not allow certain variables to be named, such as </a:t>
            </a:r>
            <a:endParaRPr sz="1700"/>
          </a:p>
        </p:txBody>
      </p:sp>
      <p:pic>
        <p:nvPicPr>
          <p:cNvPr id="649" name="Google Shape;649;p66"/>
          <p:cNvPicPr preferRelativeResize="0"/>
          <p:nvPr/>
        </p:nvPicPr>
        <p:blipFill>
          <a:blip r:embed="rId3">
            <a:alphaModFix/>
          </a:blip>
          <a:stretch>
            <a:fillRect/>
          </a:stretch>
        </p:blipFill>
        <p:spPr>
          <a:xfrm>
            <a:off x="3543302" y="3841697"/>
            <a:ext cx="1315774" cy="1147025"/>
          </a:xfrm>
          <a:prstGeom prst="rect">
            <a:avLst/>
          </a:prstGeom>
          <a:noFill/>
          <a:ln>
            <a:noFill/>
          </a:ln>
        </p:spPr>
      </p:pic>
      <p:sp>
        <p:nvSpPr>
          <p:cNvPr id="650" name="Google Shape;650;p66"/>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1700"/>
              <a:t>Solutions:</a:t>
            </a:r>
            <a:endParaRPr sz="1700"/>
          </a:p>
          <a:p>
            <a:pPr indent="-336550" lvl="0" marL="457200" rtl="0" algn="l">
              <a:spcBef>
                <a:spcPts val="1200"/>
              </a:spcBef>
              <a:spcAft>
                <a:spcPts val="0"/>
              </a:spcAft>
              <a:buSzPts val="1700"/>
              <a:buAutoNum type="arabicPeriod"/>
            </a:pPr>
            <a:r>
              <a:rPr lang="en" sz="1700"/>
              <a:t>None. Other than not allow scientific publication.</a:t>
            </a:r>
            <a:endParaRPr sz="1700"/>
          </a:p>
          <a:p>
            <a:pPr indent="-336550" lvl="0" marL="457200" rtl="0" algn="l">
              <a:spcBef>
                <a:spcPts val="0"/>
              </a:spcBef>
              <a:spcAft>
                <a:spcPts val="0"/>
              </a:spcAft>
              <a:buSzPts val="1700"/>
              <a:buAutoNum type="arabicPeriod"/>
            </a:pPr>
            <a:r>
              <a:rPr lang="en" sz="1700"/>
              <a:t>Wrong. UK Data Archive (and Canadian RDC, and US FSRDC, and…) allow for (vetted) code release.</a:t>
            </a:r>
            <a:endParaRPr sz="1700"/>
          </a:p>
          <a:p>
            <a:pPr indent="-336550" lvl="0" marL="457200" rtl="0" algn="l">
              <a:spcBef>
                <a:spcPts val="0"/>
              </a:spcBef>
              <a:spcAft>
                <a:spcPts val="0"/>
              </a:spcAft>
              <a:buSzPts val="1700"/>
              <a:buAutoNum type="arabicPeriod"/>
            </a:pPr>
            <a:r>
              <a:rPr lang="en" sz="1700"/>
              <a:t>Wrong.</a:t>
            </a:r>
            <a:endParaRPr sz="1700"/>
          </a:p>
          <a:p>
            <a:pPr indent="-336550" lvl="0" marL="457200" rtl="0" algn="l">
              <a:spcBef>
                <a:spcPts val="0"/>
              </a:spcBef>
              <a:spcAft>
                <a:spcPts val="0"/>
              </a:spcAft>
              <a:buSzPts val="1700"/>
              <a:buAutoNum type="arabicPeriod"/>
            </a:pPr>
            <a:r>
              <a:rPr lang="en" sz="1700"/>
              <a:t>Redaction is one option, but ….</a:t>
            </a:r>
            <a:endParaRPr sz="17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6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Secure coding techniques</a:t>
            </a:r>
            <a:endParaRPr/>
          </a:p>
        </p:txBody>
      </p:sp>
      <p:sp>
        <p:nvSpPr>
          <p:cNvPr id="656" name="Google Shape;656;p67"/>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u</a:t>
            </a:r>
            <a:r>
              <a:rPr b="1" lang="en">
                <a:latin typeface="Consolas"/>
                <a:ea typeface="Consolas"/>
                <a:cs typeface="Consolas"/>
                <a:sym typeface="Consolas"/>
              </a:rPr>
              <a:t>se “</a:t>
            </a:r>
            <a:r>
              <a:rPr b="1" lang="en">
                <a:solidFill>
                  <a:srgbClr val="FF0000"/>
                </a:solidFill>
                <a:latin typeface="Consolas"/>
                <a:ea typeface="Consolas"/>
                <a:cs typeface="Consolas"/>
                <a:sym typeface="Consolas"/>
              </a:rPr>
              <a:t>/sensitive/path/to/</a:t>
            </a:r>
            <a:r>
              <a:rPr b="1" lang="en">
                <a:latin typeface="Consolas"/>
                <a:ea typeface="Consolas"/>
                <a:cs typeface="Consolas"/>
                <a:sym typeface="Consolas"/>
              </a:rPr>
              <a:t>data.dta”</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g</a:t>
            </a:r>
            <a:r>
              <a:rPr b="1" lang="en">
                <a:latin typeface="Consolas"/>
                <a:ea typeface="Consolas"/>
                <a:cs typeface="Consolas"/>
                <a:sym typeface="Consolas"/>
              </a:rPr>
              <a:t>en log_earn = log(</a:t>
            </a:r>
            <a:r>
              <a:rPr b="1" lang="en">
                <a:solidFill>
                  <a:srgbClr val="FF0000"/>
                </a:solidFill>
                <a:latin typeface="Consolas"/>
                <a:ea typeface="Consolas"/>
                <a:cs typeface="Consolas"/>
                <a:sym typeface="Consolas"/>
              </a:rPr>
              <a:t>irs1040_box1</a:t>
            </a:r>
            <a:r>
              <a:rPr b="1" lang="en">
                <a:latin typeface="Consolas"/>
                <a:ea typeface="Consolas"/>
                <a:cs typeface="Consolas"/>
                <a:sym typeface="Consolas"/>
              </a:rPr>
              <a:t>)</a:t>
            </a:r>
            <a:endParaRPr b="1">
              <a:latin typeface="Consolas"/>
              <a:ea typeface="Consolas"/>
              <a:cs typeface="Consolas"/>
              <a:sym typeface="Consolas"/>
            </a:endParaRPr>
          </a:p>
          <a:p>
            <a:pPr indent="0" lvl="0" marL="0" rtl="0" algn="l">
              <a:spcBef>
                <a:spcPts val="1200"/>
              </a:spcBef>
              <a:spcAft>
                <a:spcPts val="1200"/>
              </a:spcAft>
              <a:buNone/>
            </a:pPr>
            <a:r>
              <a:rPr b="1" lang="en">
                <a:latin typeface="Consolas"/>
                <a:ea typeface="Consolas"/>
                <a:cs typeface="Consolas"/>
                <a:sym typeface="Consolas"/>
              </a:rPr>
              <a:t>r</a:t>
            </a:r>
            <a:r>
              <a:rPr b="1" lang="en">
                <a:latin typeface="Consolas"/>
                <a:ea typeface="Consolas"/>
                <a:cs typeface="Consolas"/>
                <a:sym typeface="Consolas"/>
              </a:rPr>
              <a:t>eg log_earn = educ exp</a:t>
            </a:r>
            <a:endParaRPr b="1">
              <a:latin typeface="Consolas"/>
              <a:ea typeface="Consolas"/>
              <a:cs typeface="Consolas"/>
              <a:sym typeface="Consolas"/>
            </a:endParaRPr>
          </a:p>
        </p:txBody>
      </p:sp>
      <p:sp>
        <p:nvSpPr>
          <p:cNvPr id="657" name="Google Shape;657;p67"/>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onsolas"/>
                <a:ea typeface="Consolas"/>
                <a:cs typeface="Consolas"/>
                <a:sym typeface="Consolas"/>
              </a:rPr>
              <a:t>// bad idea</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 Much work to undo, non-functional</a:t>
            </a:r>
            <a:endParaRPr b="1">
              <a:latin typeface="Consolas"/>
              <a:ea typeface="Consolas"/>
              <a:cs typeface="Consolas"/>
              <a:sym typeface="Consolas"/>
            </a:endParaRPr>
          </a:p>
          <a:p>
            <a:pPr indent="0" lvl="0" marL="0" rtl="0" algn="l">
              <a:spcBef>
                <a:spcPts val="1200"/>
              </a:spcBef>
              <a:spcAft>
                <a:spcPts val="0"/>
              </a:spcAft>
              <a:buClr>
                <a:schemeClr val="dk1"/>
              </a:buClr>
              <a:buSzPts val="1100"/>
              <a:buFont typeface="Arial"/>
              <a:buNone/>
            </a:pPr>
            <a:r>
              <a:rPr b="1" lang="en">
                <a:latin typeface="Consolas"/>
                <a:ea typeface="Consolas"/>
                <a:cs typeface="Consolas"/>
                <a:sym typeface="Consolas"/>
              </a:rPr>
              <a:t>use “</a:t>
            </a:r>
            <a:r>
              <a:rPr b="1" lang="en">
                <a:solidFill>
                  <a:srgbClr val="FF0000"/>
                </a:solidFill>
                <a:latin typeface="Consolas"/>
                <a:ea typeface="Consolas"/>
                <a:cs typeface="Consolas"/>
                <a:sym typeface="Consolas"/>
              </a:rPr>
              <a:t>XXXXX</a:t>
            </a:r>
            <a:r>
              <a:rPr b="1" lang="en">
                <a:latin typeface="Consolas"/>
                <a:ea typeface="Consolas"/>
                <a:cs typeface="Consolas"/>
                <a:sym typeface="Consolas"/>
              </a:rPr>
              <a:t>”</a:t>
            </a:r>
            <a:endParaRPr b="1">
              <a:latin typeface="Consolas"/>
              <a:ea typeface="Consolas"/>
              <a:cs typeface="Consolas"/>
              <a:sym typeface="Consolas"/>
            </a:endParaRPr>
          </a:p>
          <a:p>
            <a:pPr indent="0" lvl="0" marL="0" rtl="0" algn="l">
              <a:spcBef>
                <a:spcPts val="1200"/>
              </a:spcBef>
              <a:spcAft>
                <a:spcPts val="0"/>
              </a:spcAft>
              <a:buClr>
                <a:schemeClr val="dk1"/>
              </a:buClr>
              <a:buSzPts val="1100"/>
              <a:buFont typeface="Arial"/>
              <a:buNone/>
            </a:pPr>
            <a:r>
              <a:rPr b="1" lang="en">
                <a:latin typeface="Consolas"/>
                <a:ea typeface="Consolas"/>
                <a:cs typeface="Consolas"/>
                <a:sym typeface="Consolas"/>
              </a:rPr>
              <a:t>gen log_earn = log(</a:t>
            </a:r>
            <a:r>
              <a:rPr b="1" lang="en">
                <a:solidFill>
                  <a:srgbClr val="FF0000"/>
                </a:solidFill>
                <a:latin typeface="Consolas"/>
                <a:ea typeface="Consolas"/>
                <a:cs typeface="Consolas"/>
                <a:sym typeface="Consolas"/>
              </a:rPr>
              <a:t>XXXXX</a:t>
            </a:r>
            <a:r>
              <a:rPr b="1" lang="en">
                <a:latin typeface="Consolas"/>
                <a:ea typeface="Consolas"/>
                <a:cs typeface="Consolas"/>
                <a:sym typeface="Consolas"/>
              </a:rPr>
              <a:t>)</a:t>
            </a:r>
            <a:endParaRPr b="1">
              <a:latin typeface="Consolas"/>
              <a:ea typeface="Consolas"/>
              <a:cs typeface="Consolas"/>
              <a:sym typeface="Consolas"/>
            </a:endParaRPr>
          </a:p>
          <a:p>
            <a:pPr indent="0" lvl="0" marL="0" rtl="0" algn="l">
              <a:spcBef>
                <a:spcPts val="1200"/>
              </a:spcBef>
              <a:spcAft>
                <a:spcPts val="0"/>
              </a:spcAft>
              <a:buClr>
                <a:schemeClr val="dk1"/>
              </a:buClr>
              <a:buSzPts val="1100"/>
              <a:buFont typeface="Arial"/>
              <a:buNone/>
            </a:pPr>
            <a:r>
              <a:rPr b="1" lang="en">
                <a:latin typeface="Consolas"/>
                <a:ea typeface="Consolas"/>
                <a:cs typeface="Consolas"/>
                <a:sym typeface="Consolas"/>
              </a:rPr>
              <a:t>reg log_earn = educ exp</a:t>
            </a:r>
            <a:endParaRPr b="1">
              <a:latin typeface="Consolas"/>
              <a:ea typeface="Consolas"/>
              <a:cs typeface="Consolas"/>
              <a:sym typeface="Consolas"/>
            </a:endParaRPr>
          </a:p>
          <a:p>
            <a:pPr indent="0" lvl="0" marL="0" rtl="0" algn="l">
              <a:spcBef>
                <a:spcPts val="1200"/>
              </a:spcBef>
              <a:spcAft>
                <a:spcPts val="1200"/>
              </a:spcAft>
              <a:buNone/>
            </a:pPr>
            <a:r>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6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Secure coding techniques</a:t>
            </a:r>
            <a:endParaRPr/>
          </a:p>
        </p:txBody>
      </p:sp>
      <p:sp>
        <p:nvSpPr>
          <p:cNvPr id="663" name="Google Shape;663;p68"/>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use “</a:t>
            </a:r>
            <a:r>
              <a:rPr b="1" lang="en">
                <a:solidFill>
                  <a:srgbClr val="FF0000"/>
                </a:solidFill>
                <a:latin typeface="Consolas"/>
                <a:ea typeface="Consolas"/>
                <a:cs typeface="Consolas"/>
                <a:sym typeface="Consolas"/>
              </a:rPr>
              <a:t>/sensitive/path/to/</a:t>
            </a:r>
            <a:r>
              <a:rPr b="1" lang="en">
                <a:latin typeface="Consolas"/>
                <a:ea typeface="Consolas"/>
                <a:cs typeface="Consolas"/>
                <a:sym typeface="Consolas"/>
              </a:rPr>
              <a:t>data.dta”</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gen log_earn = log(</a:t>
            </a:r>
            <a:r>
              <a:rPr b="1" lang="en">
                <a:solidFill>
                  <a:srgbClr val="FF0000"/>
                </a:solidFill>
                <a:latin typeface="Consolas"/>
                <a:ea typeface="Consolas"/>
                <a:cs typeface="Consolas"/>
                <a:sym typeface="Consolas"/>
              </a:rPr>
              <a:t>irs1040_box1</a:t>
            </a:r>
            <a:r>
              <a:rPr b="1" lang="en">
                <a:latin typeface="Consolas"/>
                <a:ea typeface="Consolas"/>
                <a:cs typeface="Consolas"/>
                <a:sym typeface="Consolas"/>
              </a:rPr>
              <a:t>)</a:t>
            </a:r>
            <a:endParaRPr b="1">
              <a:latin typeface="Consolas"/>
              <a:ea typeface="Consolas"/>
              <a:cs typeface="Consolas"/>
              <a:sym typeface="Consolas"/>
            </a:endParaRPr>
          </a:p>
          <a:p>
            <a:pPr indent="0" lvl="0" marL="0" rtl="0" algn="l">
              <a:spcBef>
                <a:spcPts val="1200"/>
              </a:spcBef>
              <a:spcAft>
                <a:spcPts val="1200"/>
              </a:spcAft>
              <a:buNone/>
            </a:pPr>
            <a:r>
              <a:rPr b="1" lang="en">
                <a:latin typeface="Consolas"/>
                <a:ea typeface="Consolas"/>
                <a:cs typeface="Consolas"/>
                <a:sym typeface="Consolas"/>
              </a:rPr>
              <a:t>reg log_earn = educ exp</a:t>
            </a:r>
            <a:endParaRPr b="1">
              <a:latin typeface="Consolas"/>
              <a:ea typeface="Consolas"/>
              <a:cs typeface="Consolas"/>
              <a:sym typeface="Consolas"/>
            </a:endParaRPr>
          </a:p>
        </p:txBody>
      </p:sp>
      <p:sp>
        <p:nvSpPr>
          <p:cNvPr id="664" name="Google Shape;664;p68"/>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Consolas"/>
                <a:ea typeface="Consolas"/>
                <a:cs typeface="Consolas"/>
                <a:sym typeface="Consolas"/>
              </a:rPr>
              <a:t>// much better</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include “</a:t>
            </a:r>
            <a:r>
              <a:rPr b="1" lang="en">
                <a:solidFill>
                  <a:srgbClr val="FF0000"/>
                </a:solidFill>
                <a:latin typeface="Consolas"/>
                <a:ea typeface="Consolas"/>
                <a:cs typeface="Consolas"/>
                <a:sym typeface="Consolas"/>
              </a:rPr>
              <a:t>confidential-config.do</a:t>
            </a:r>
            <a:r>
              <a:rPr b="1" lang="en">
                <a:latin typeface="Consolas"/>
                <a:ea typeface="Consolas"/>
                <a:cs typeface="Consolas"/>
                <a:sym typeface="Consolas"/>
              </a:rPr>
              <a:t>”</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use “</a:t>
            </a:r>
            <a:r>
              <a:rPr b="1" lang="en">
                <a:solidFill>
                  <a:srgbClr val="6AA84F"/>
                </a:solidFill>
                <a:latin typeface="Consolas"/>
                <a:ea typeface="Consolas"/>
                <a:cs typeface="Consolas"/>
                <a:sym typeface="Consolas"/>
              </a:rPr>
              <a:t>$confdata/</a:t>
            </a:r>
            <a:r>
              <a:rPr b="1" lang="en">
                <a:latin typeface="Consolas"/>
                <a:ea typeface="Consolas"/>
                <a:cs typeface="Consolas"/>
                <a:sym typeface="Consolas"/>
              </a:rPr>
              <a:t>data.dta”</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gen log_earn = log(</a:t>
            </a:r>
            <a:r>
              <a:rPr b="1" lang="en">
                <a:solidFill>
                  <a:srgbClr val="6AA611"/>
                </a:solidFill>
                <a:latin typeface="Consolas"/>
                <a:ea typeface="Consolas"/>
                <a:cs typeface="Consolas"/>
                <a:sym typeface="Consolas"/>
              </a:rPr>
              <a:t>$irsvar1</a:t>
            </a:r>
            <a:r>
              <a:rPr b="1" lang="en">
                <a:latin typeface="Consolas"/>
                <a:ea typeface="Consolas"/>
                <a:cs typeface="Consolas"/>
                <a:sym typeface="Consolas"/>
              </a:rPr>
              <a:t>)</a:t>
            </a:r>
            <a:endParaRPr b="1">
              <a:latin typeface="Consolas"/>
              <a:ea typeface="Consolas"/>
              <a:cs typeface="Consolas"/>
              <a:sym typeface="Consolas"/>
            </a:endParaRPr>
          </a:p>
          <a:p>
            <a:pPr indent="0" lvl="0" marL="0" rtl="0" algn="l">
              <a:spcBef>
                <a:spcPts val="1200"/>
              </a:spcBef>
              <a:spcAft>
                <a:spcPts val="0"/>
              </a:spcAft>
              <a:buNone/>
            </a:pPr>
            <a:r>
              <a:rPr b="1" lang="en">
                <a:latin typeface="Consolas"/>
                <a:ea typeface="Consolas"/>
                <a:cs typeface="Consolas"/>
                <a:sym typeface="Consolas"/>
              </a:rPr>
              <a:t>reg log_earn = educ exp</a:t>
            </a:r>
            <a:endParaRPr b="1">
              <a:latin typeface="Consolas"/>
              <a:ea typeface="Consolas"/>
              <a:cs typeface="Consolas"/>
              <a:sym typeface="Consolas"/>
            </a:endParaRPr>
          </a:p>
          <a:p>
            <a:pPr indent="0" lvl="0" marL="0" rtl="0" algn="l">
              <a:spcBef>
                <a:spcPts val="1200"/>
              </a:spcBef>
              <a:spcAft>
                <a:spcPts val="120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6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 and some solutions</a:t>
            </a:r>
            <a:endParaRPr/>
          </a:p>
        </p:txBody>
      </p:sp>
      <p:sp>
        <p:nvSpPr>
          <p:cNvPr id="670" name="Google Shape;670;p69"/>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AutoNum type="alphaUcParenR"/>
            </a:pPr>
            <a:r>
              <a:rPr lang="en" sz="1600"/>
              <a:t>Verifying r</a:t>
            </a:r>
            <a:r>
              <a:rPr lang="en" sz="1600"/>
              <a:t>eproducibility may seem daunting</a:t>
            </a:r>
            <a:br>
              <a:rPr lang="en" sz="1600"/>
            </a:br>
            <a:br>
              <a:rPr lang="en" sz="1600"/>
            </a:br>
            <a:br>
              <a:rPr lang="en" sz="1600"/>
            </a:br>
            <a:endParaRPr sz="1600"/>
          </a:p>
          <a:p>
            <a:pPr indent="-330200" lvl="0" marL="457200" rtl="0" algn="l">
              <a:spcBef>
                <a:spcPts val="0"/>
              </a:spcBef>
              <a:spcAft>
                <a:spcPts val="0"/>
              </a:spcAft>
              <a:buSzPts val="1600"/>
              <a:buAutoNum type="alphaUcParenR"/>
            </a:pPr>
            <a:r>
              <a:rPr lang="en" sz="1600"/>
              <a:t>Replicability can be impeded by access to resources</a:t>
            </a:r>
            <a:endParaRPr sz="1600"/>
          </a:p>
          <a:p>
            <a:pPr indent="-330200" lvl="1" marL="914400" rtl="0" algn="l">
              <a:spcBef>
                <a:spcPts val="0"/>
              </a:spcBef>
              <a:spcAft>
                <a:spcPts val="0"/>
              </a:spcAft>
              <a:buSzPts val="1600"/>
              <a:buChar char="○"/>
            </a:pPr>
            <a:r>
              <a:rPr lang="en" sz="1600"/>
              <a:t>Most often </a:t>
            </a:r>
            <a:r>
              <a:rPr b="1" lang="en" sz="1600"/>
              <a:t>data </a:t>
            </a:r>
            <a:endParaRPr b="1" sz="1600"/>
          </a:p>
        </p:txBody>
      </p:sp>
      <p:sp>
        <p:nvSpPr>
          <p:cNvPr id="671" name="Google Shape;671;p69"/>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AutoNum type="alphaUcParenR"/>
            </a:pPr>
            <a:r>
              <a:rPr lang="en" sz="1600"/>
              <a:t>Verification </a:t>
            </a:r>
            <a:r>
              <a:rPr lang="en" sz="1600"/>
              <a:t>can be achieved through various means</a:t>
            </a:r>
            <a:endParaRPr sz="1600"/>
          </a:p>
          <a:p>
            <a:pPr indent="-330200" lvl="0" marL="914400" rtl="0" algn="l">
              <a:spcBef>
                <a:spcPts val="0"/>
              </a:spcBef>
              <a:spcAft>
                <a:spcPts val="0"/>
              </a:spcAft>
              <a:buSzPts val="1600"/>
              <a:buChar char="-"/>
            </a:pPr>
            <a:r>
              <a:rPr lang="en" sz="1600"/>
              <a:t>Including through </a:t>
            </a:r>
            <a:br>
              <a:rPr lang="en" sz="1600"/>
            </a:br>
            <a:r>
              <a:rPr b="1" lang="en" sz="1600"/>
              <a:t>one-time verified/recorded runs</a:t>
            </a:r>
            <a:endParaRPr sz="1600"/>
          </a:p>
          <a:p>
            <a:pPr indent="-336550" lvl="0" marL="457200" rtl="0" algn="l">
              <a:spcBef>
                <a:spcPts val="0"/>
              </a:spcBef>
              <a:spcAft>
                <a:spcPts val="0"/>
              </a:spcAft>
              <a:buSzPts val="1700"/>
              <a:buAutoNum type="alphaUcParenR"/>
            </a:pPr>
            <a:r>
              <a:rPr lang="en" sz="1700"/>
              <a:t>Data deposits in </a:t>
            </a:r>
            <a:r>
              <a:rPr b="1" lang="en" sz="1700"/>
              <a:t>trusted repositories</a:t>
            </a:r>
            <a:r>
              <a:rPr lang="en" sz="1700"/>
              <a:t>, </a:t>
            </a:r>
            <a:r>
              <a:rPr b="1" lang="en" sz="1700"/>
              <a:t>data citations</a:t>
            </a:r>
            <a:r>
              <a:rPr lang="en" sz="1700"/>
              <a:t> and data availability statements allow for greater access to data</a:t>
            </a:r>
            <a:endParaRPr sz="1700"/>
          </a:p>
          <a:p>
            <a:pPr indent="0" lvl="0" marL="0" rtl="0" algn="l">
              <a:spcBef>
                <a:spcPts val="1200"/>
              </a:spcBef>
              <a:spcAft>
                <a:spcPts val="1200"/>
              </a:spcAft>
              <a:buNone/>
            </a:pPr>
            <a:r>
              <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p7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Challenges and some solutions</a:t>
            </a:r>
            <a:endParaRPr/>
          </a:p>
        </p:txBody>
      </p:sp>
      <p:sp>
        <p:nvSpPr>
          <p:cNvPr id="677" name="Google Shape;677;p7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1700"/>
              <a:t>C) Perception that code cannot be released when data are confidential</a:t>
            </a:r>
            <a:endParaRPr sz="1700"/>
          </a:p>
        </p:txBody>
      </p:sp>
      <p:sp>
        <p:nvSpPr>
          <p:cNvPr id="678" name="Google Shape;678;p7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C) </a:t>
            </a:r>
            <a:r>
              <a:rPr lang="en" sz="1700"/>
              <a:t>Code can generally be released, although some confidential data (variable names, sensitive numbers) may need to be redacted, in a way that preserves the functionality of the code.</a:t>
            </a:r>
            <a:endParaRPr sz="17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82" name="Shape 682"/>
        <p:cNvGrpSpPr/>
        <p:nvPr/>
      </p:nvGrpSpPr>
      <p:grpSpPr>
        <a:xfrm>
          <a:off x="0" y="0"/>
          <a:ext cx="0" cy="0"/>
          <a:chOff x="0" y="0"/>
          <a:chExt cx="0" cy="0"/>
        </a:xfrm>
      </p:grpSpPr>
      <p:pic>
        <p:nvPicPr>
          <p:cNvPr id="683" name="Google Shape;683;p71"/>
          <p:cNvPicPr preferRelativeResize="0"/>
          <p:nvPr/>
        </p:nvPicPr>
        <p:blipFill>
          <a:blip r:embed="rId3">
            <a:alphaModFix/>
          </a:blip>
          <a:stretch>
            <a:fillRect/>
          </a:stretch>
        </p:blipFill>
        <p:spPr>
          <a:xfrm>
            <a:off x="152400" y="152400"/>
            <a:ext cx="8602138" cy="4838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“public-use data”</a:t>
            </a:r>
            <a:endParaRPr/>
          </a:p>
        </p:txBody>
      </p:sp>
      <p:sp>
        <p:nvSpPr>
          <p:cNvPr id="93" name="Google Shape;93;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b="1" lang="en">
                <a:solidFill>
                  <a:schemeClr val="dk1"/>
                </a:solidFill>
              </a:rPr>
              <a:t>IPUMS (CPS-ASEC)</a:t>
            </a:r>
            <a:r>
              <a:rPr lang="en"/>
              <a:t>, </a:t>
            </a:r>
            <a:r>
              <a:rPr i="1" lang="en"/>
              <a:t>Hoffmann, Lee, Lemieux (JEP 2020)</a:t>
            </a:r>
            <a:endParaRPr/>
          </a:p>
          <a:p>
            <a:pPr indent="-317500" lvl="1" marL="914400" rtl="0" algn="l">
              <a:spcBef>
                <a:spcPts val="0"/>
              </a:spcBef>
              <a:spcAft>
                <a:spcPts val="0"/>
              </a:spcAft>
              <a:buSzPts val="1400"/>
              <a:buChar char="-"/>
            </a:pPr>
            <a:r>
              <a:rPr lang="en"/>
              <a:t>Used by Spletzer and co-authors (SOLE 2022) </a:t>
            </a:r>
            <a:endParaRPr/>
          </a:p>
          <a:p>
            <a:pPr indent="-342900" lvl="0" marL="457200" rtl="0" algn="l">
              <a:spcBef>
                <a:spcPts val="0"/>
              </a:spcBef>
              <a:spcAft>
                <a:spcPts val="0"/>
              </a:spcAft>
              <a:buSzPts val="1800"/>
              <a:buChar char="-"/>
            </a:pPr>
            <a:r>
              <a:rPr b="1" lang="en">
                <a:solidFill>
                  <a:schemeClr val="dk1"/>
                </a:solidFill>
              </a:rPr>
              <a:t>QCEW</a:t>
            </a:r>
            <a:r>
              <a:rPr lang="en"/>
              <a:t>, other data </a:t>
            </a:r>
            <a:r>
              <a:rPr i="1" lang="en"/>
              <a:t>(Spletzer and co-authors, SOLE 2020)</a:t>
            </a:r>
            <a:endParaRPr i="1"/>
          </a:p>
          <a:p>
            <a:pPr indent="-342900" lvl="0" marL="457200" rtl="0" algn="l">
              <a:spcBef>
                <a:spcPts val="0"/>
              </a:spcBef>
              <a:spcAft>
                <a:spcPts val="0"/>
              </a:spcAft>
              <a:buSzPts val="1800"/>
              <a:buChar char="-"/>
            </a:pPr>
            <a:r>
              <a:rPr b="1" lang="en">
                <a:solidFill>
                  <a:schemeClr val="dk1"/>
                </a:solidFill>
              </a:rPr>
              <a:t>CPS-ASEC</a:t>
            </a:r>
            <a:r>
              <a:rPr lang="en"/>
              <a:t> data for poverty </a:t>
            </a:r>
            <a:r>
              <a:rPr i="1" lang="en"/>
              <a:t>(Meyer and co-authors, SOLE 2022)</a:t>
            </a:r>
            <a:endParaRPr i="1"/>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Sample “Public sensitive data”</a:t>
            </a:r>
            <a:endParaRPr/>
          </a:p>
        </p:txBody>
      </p:sp>
      <p:sp>
        <p:nvSpPr>
          <p:cNvPr id="99" name="Google Shape;99;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rPr>
              <a:t>“The data that contained personal identifiers is the </a:t>
            </a:r>
            <a:r>
              <a:rPr b="1" lang="en" sz="1700" u="sng">
                <a:solidFill>
                  <a:schemeClr val="dk1"/>
                </a:solidFill>
              </a:rPr>
              <a:t>arrests data</a:t>
            </a:r>
            <a:r>
              <a:rPr lang="en" sz="1700">
                <a:solidFill>
                  <a:schemeClr val="dk1"/>
                </a:solidFill>
              </a:rPr>
              <a:t>. It includes: </a:t>
            </a:r>
            <a:br>
              <a:rPr lang="en" sz="1700">
                <a:solidFill>
                  <a:schemeClr val="dk1"/>
                </a:solidFill>
              </a:rPr>
            </a:br>
            <a:r>
              <a:rPr b="1" lang="en" sz="1700">
                <a:solidFill>
                  <a:srgbClr val="FF9900"/>
                </a:solidFill>
              </a:rPr>
              <a:t>first / middle / last name</a:t>
            </a:r>
            <a:r>
              <a:rPr lang="en" sz="1700">
                <a:solidFill>
                  <a:schemeClr val="dk1"/>
                </a:solidFill>
              </a:rPr>
              <a:t>, </a:t>
            </a:r>
            <a:r>
              <a:rPr b="1" lang="en" sz="1700">
                <a:solidFill>
                  <a:srgbClr val="4A86E8"/>
                </a:solidFill>
              </a:rPr>
              <a:t>date of birth</a:t>
            </a:r>
            <a:r>
              <a:rPr lang="en" sz="1700">
                <a:solidFill>
                  <a:schemeClr val="dk1"/>
                </a:solidFill>
              </a:rPr>
              <a:t> and age of the arrestees [...] </a:t>
            </a:r>
            <a:br>
              <a:rPr lang="en" sz="1700">
                <a:solidFill>
                  <a:schemeClr val="dk1"/>
                </a:solidFill>
              </a:rPr>
            </a:br>
            <a:r>
              <a:rPr b="1" lang="en" sz="1700">
                <a:solidFill>
                  <a:srgbClr val="38761D"/>
                </a:solidFill>
              </a:rPr>
              <a:t>location (latitude and longitude)</a:t>
            </a:r>
            <a:r>
              <a:rPr lang="en" sz="1700">
                <a:solidFill>
                  <a:schemeClr val="dk1"/>
                </a:solidFill>
              </a:rPr>
              <a:t> of the arrest, which might or might not be the </a:t>
            </a:r>
            <a:r>
              <a:rPr b="1" lang="en" sz="1700">
                <a:solidFill>
                  <a:srgbClr val="0000FF"/>
                </a:solidFill>
              </a:rPr>
              <a:t>residential address</a:t>
            </a:r>
            <a:r>
              <a:rPr lang="en" sz="1700">
                <a:solidFill>
                  <a:schemeClr val="dk1"/>
                </a:solidFill>
              </a:rPr>
              <a:t> of the arrestee.</a:t>
            </a:r>
            <a:endParaRPr sz="1700">
              <a:solidFill>
                <a:schemeClr val="dk1"/>
              </a:solidFill>
            </a:endParaRPr>
          </a:p>
          <a:p>
            <a:pPr indent="0" lvl="0" marL="0" rtl="0" algn="l">
              <a:spcBef>
                <a:spcPts val="1200"/>
              </a:spcBef>
              <a:spcAft>
                <a:spcPts val="0"/>
              </a:spcAft>
              <a:buNone/>
            </a:pPr>
            <a:r>
              <a:rPr lang="en" sz="1700">
                <a:solidFill>
                  <a:schemeClr val="dk1"/>
                </a:solidFill>
              </a:rPr>
              <a:t>We were able to request and obtain the data from the [CITY] Police Department using the Open Records Law [STATE]. </a:t>
            </a:r>
            <a:endParaRPr sz="1700">
              <a:solidFill>
                <a:schemeClr val="dk1"/>
              </a:solidFill>
            </a:endParaRPr>
          </a:p>
          <a:p>
            <a:pPr indent="0" lvl="0" marL="0" rtl="0" algn="l">
              <a:spcBef>
                <a:spcPts val="1200"/>
              </a:spcBef>
              <a:spcAft>
                <a:spcPts val="0"/>
              </a:spcAft>
              <a:buClr>
                <a:schemeClr val="dk1"/>
              </a:buClr>
              <a:buSzPts val="1100"/>
              <a:buFont typeface="Arial"/>
              <a:buNone/>
            </a:pPr>
            <a:r>
              <a:rPr lang="en" sz="1700">
                <a:solidFill>
                  <a:schemeClr val="dk1"/>
                </a:solidFill>
              </a:rPr>
              <a:t>[...] </a:t>
            </a:r>
            <a:r>
              <a:rPr lang="en" sz="1700">
                <a:solidFill>
                  <a:schemeClr val="dk1"/>
                </a:solidFill>
              </a:rPr>
              <a:t>the arrestees’ name is usually public (</a:t>
            </a:r>
            <a:r>
              <a:rPr lang="en" sz="1700">
                <a:solidFill>
                  <a:schemeClr val="dk1"/>
                </a:solidFill>
                <a:highlight>
                  <a:schemeClr val="accent6"/>
                </a:highlight>
              </a:rPr>
              <a:t>except</a:t>
            </a:r>
            <a:r>
              <a:rPr lang="en" sz="1700">
                <a:solidFill>
                  <a:schemeClr val="dk1"/>
                </a:solidFill>
              </a:rPr>
              <a:t> for Juveniles and those with </a:t>
            </a:r>
            <a:r>
              <a:rPr b="1" lang="en" sz="1700" u="sng">
                <a:solidFill>
                  <a:schemeClr val="dk1"/>
                </a:solidFill>
                <a:highlight>
                  <a:schemeClr val="accent6"/>
                </a:highlight>
              </a:rPr>
              <a:t>expunged records</a:t>
            </a:r>
            <a:r>
              <a:rPr lang="en" sz="1700">
                <a:solidFill>
                  <a:schemeClr val="dk1"/>
                </a:solidFill>
              </a:rPr>
              <a:t>). </a:t>
            </a:r>
            <a:endParaRPr sz="1700">
              <a:solidFill>
                <a:schemeClr val="dk1"/>
              </a:solidFill>
            </a:endParaRPr>
          </a:p>
          <a:p>
            <a:pPr indent="0" lvl="0" marL="0" rtl="0" algn="l">
              <a:spcBef>
                <a:spcPts val="1200"/>
              </a:spcBef>
              <a:spcAft>
                <a:spcPts val="1200"/>
              </a:spcAft>
              <a:buNone/>
            </a:pPr>
            <a:r>
              <a:rPr lang="en" sz="1700">
                <a:solidFill>
                  <a:schemeClr val="dk1"/>
                </a:solidFill>
              </a:rPr>
              <a:t>Finally, I have contacted the IRB office at [UNIVERSITY], and they said that IRB approval is </a:t>
            </a:r>
            <a:r>
              <a:rPr b="1" lang="en" sz="1700" u="sng">
                <a:solidFill>
                  <a:schemeClr val="dk1"/>
                </a:solidFill>
              </a:rPr>
              <a:t>not needed</a:t>
            </a:r>
            <a:r>
              <a:rPr lang="en" sz="1700">
                <a:solidFill>
                  <a:schemeClr val="dk1"/>
                </a:solidFill>
              </a:rPr>
              <a:t> for this.”</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0"/>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How can you conduct reproducible and replicable research on such data?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Example: Spletzer and co-authors (SOLE 2022)</a:t>
            </a:r>
            <a:endParaRPr/>
          </a:p>
        </p:txBody>
      </p:sp>
      <p:sp>
        <p:nvSpPr>
          <p:cNvPr id="110" name="Google Shape;110;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Replicated Hoffmann, Lee, Lemieux (JEP 2020)</a:t>
            </a:r>
            <a:endParaRPr/>
          </a:p>
          <a:p>
            <a:pPr indent="-317500" lvl="1" marL="914400" rtl="0" algn="l">
              <a:spcBef>
                <a:spcPts val="0"/>
              </a:spcBef>
              <a:spcAft>
                <a:spcPts val="0"/>
              </a:spcAft>
              <a:buSzPts val="1400"/>
              <a:buChar char="-"/>
            </a:pPr>
            <a:r>
              <a:rPr lang="en"/>
              <a:t>Download replication package</a:t>
            </a:r>
            <a:endParaRPr/>
          </a:p>
          <a:p>
            <a:pPr indent="-317500" lvl="1" marL="914400" rtl="0" algn="l">
              <a:spcBef>
                <a:spcPts val="0"/>
              </a:spcBef>
              <a:spcAft>
                <a:spcPts val="0"/>
              </a:spcAft>
              <a:buSzPts val="1400"/>
              <a:buChar char="-"/>
            </a:pPr>
            <a:r>
              <a:rPr lang="en"/>
              <a:t>Unpack</a:t>
            </a:r>
            <a:endParaRPr/>
          </a:p>
          <a:p>
            <a:pPr indent="-317500" lvl="1" marL="914400" rtl="0" algn="l">
              <a:spcBef>
                <a:spcPts val="0"/>
              </a:spcBef>
              <a:spcAft>
                <a:spcPts val="0"/>
              </a:spcAft>
              <a:buSzPts val="1400"/>
              <a:buChar char="-"/>
            </a:pPr>
            <a:r>
              <a:rPr lang="en"/>
              <a:t>Run</a:t>
            </a:r>
            <a:endParaRPr/>
          </a:p>
          <a:p>
            <a:pPr indent="-317500" lvl="1" marL="914400" rtl="0" algn="l">
              <a:spcBef>
                <a:spcPts val="0"/>
              </a:spcBef>
              <a:spcAft>
                <a:spcPts val="0"/>
              </a:spcAft>
              <a:buSzPts val="1400"/>
              <a:buChar char="-"/>
            </a:pPr>
            <a:r>
              <a:rPr lang="en"/>
              <a:t>Done.</a:t>
            </a:r>
            <a:endParaRPr/>
          </a:p>
          <a:p>
            <a:pPr indent="-342900" lvl="0" marL="457200" rtl="0" algn="l">
              <a:spcBef>
                <a:spcPts val="0"/>
              </a:spcBef>
              <a:spcAft>
                <a:spcPts val="0"/>
              </a:spcAft>
              <a:buSzPts val="1800"/>
              <a:buChar char="-"/>
            </a:pPr>
            <a:r>
              <a:rPr lang="en"/>
              <a:t>Great. Now:</a:t>
            </a:r>
            <a:endParaRPr/>
          </a:p>
          <a:p>
            <a:pPr indent="-342900" lvl="0" marL="457200" rtl="0" algn="l">
              <a:spcBef>
                <a:spcPts val="0"/>
              </a:spcBef>
              <a:spcAft>
                <a:spcPts val="0"/>
              </a:spcAft>
              <a:buSzPts val="1800"/>
              <a:buChar char="-"/>
            </a:pPr>
            <a:r>
              <a:rPr lang="en"/>
              <a:t>Replicate Spletzer et al.</a:t>
            </a:r>
            <a:endParaRPr/>
          </a:p>
          <a:p>
            <a:pPr indent="-317500" lvl="1" marL="914400" rtl="0" algn="l">
              <a:spcBef>
                <a:spcPts val="0"/>
              </a:spcBef>
              <a:spcAft>
                <a:spcPts val="0"/>
              </a:spcAft>
              <a:buSzPts val="1400"/>
              <a:buChar char="-"/>
            </a:pPr>
            <a:r>
              <a:rPr lang="en"/>
              <a:t>Download replication package</a:t>
            </a:r>
            <a:endParaRPr/>
          </a:p>
          <a:p>
            <a:pPr indent="-317500" lvl="1" marL="914400" rtl="0" algn="l">
              <a:spcBef>
                <a:spcPts val="0"/>
              </a:spcBef>
              <a:spcAft>
                <a:spcPts val="0"/>
              </a:spcAft>
              <a:buSzPts val="1400"/>
              <a:buChar char="-"/>
            </a:pPr>
            <a:r>
              <a:rPr lang="en"/>
              <a:t>Unpack LEHD data… </a:t>
            </a:r>
            <a:endParaRPr/>
          </a:p>
        </p:txBody>
      </p:sp>
      <p:pic>
        <p:nvPicPr>
          <p:cNvPr id="111" name="Google Shape;111;p21"/>
          <p:cNvPicPr preferRelativeResize="0"/>
          <p:nvPr/>
        </p:nvPicPr>
        <p:blipFill>
          <a:blip r:embed="rId3">
            <a:alphaModFix/>
          </a:blip>
          <a:stretch>
            <a:fillRect/>
          </a:stretch>
        </p:blipFill>
        <p:spPr>
          <a:xfrm>
            <a:off x="3169200" y="3659600"/>
            <a:ext cx="1025000" cy="102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0" st="0"/>
                                            </p:txEl>
                                          </p:spTgt>
                                        </p:tgtEl>
                                        <p:attrNameLst>
                                          <p:attrName>style.visibility</p:attrName>
                                        </p:attrNameLst>
                                      </p:cBhvr>
                                      <p:to>
                                        <p:strVal val="visible"/>
                                      </p:to>
                                    </p:set>
                                    <p:animEffect filter="fade" transition="in">
                                      <p:cBhvr>
                                        <p:cTn dur="1000"/>
                                        <p:tgtEl>
                                          <p:spTgt spid="11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1" st="1"/>
                                            </p:txEl>
                                          </p:spTgt>
                                        </p:tgtEl>
                                        <p:attrNameLst>
                                          <p:attrName>style.visibility</p:attrName>
                                        </p:attrNameLst>
                                      </p:cBhvr>
                                      <p:to>
                                        <p:strVal val="visible"/>
                                      </p:to>
                                    </p:set>
                                    <p:animEffect filter="fade" transition="in">
                                      <p:cBhvr>
                                        <p:cTn dur="1000"/>
                                        <p:tgtEl>
                                          <p:spTgt spid="11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2" st="2"/>
                                            </p:txEl>
                                          </p:spTgt>
                                        </p:tgtEl>
                                        <p:attrNameLst>
                                          <p:attrName>style.visibility</p:attrName>
                                        </p:attrNameLst>
                                      </p:cBhvr>
                                      <p:to>
                                        <p:strVal val="visible"/>
                                      </p:to>
                                    </p:set>
                                    <p:animEffect filter="fade" transition="in">
                                      <p:cBhvr>
                                        <p:cTn dur="1000"/>
                                        <p:tgtEl>
                                          <p:spTgt spid="11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3" st="3"/>
                                            </p:txEl>
                                          </p:spTgt>
                                        </p:tgtEl>
                                        <p:attrNameLst>
                                          <p:attrName>style.visibility</p:attrName>
                                        </p:attrNameLst>
                                      </p:cBhvr>
                                      <p:to>
                                        <p:strVal val="visible"/>
                                      </p:to>
                                    </p:set>
                                    <p:animEffect filter="fade" transition="in">
                                      <p:cBhvr>
                                        <p:cTn dur="1000"/>
                                        <p:tgtEl>
                                          <p:spTgt spid="11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4" st="4"/>
                                            </p:txEl>
                                          </p:spTgt>
                                        </p:tgtEl>
                                        <p:attrNameLst>
                                          <p:attrName>style.visibility</p:attrName>
                                        </p:attrNameLst>
                                      </p:cBhvr>
                                      <p:to>
                                        <p:strVal val="visible"/>
                                      </p:to>
                                    </p:set>
                                    <p:animEffect filter="fade" transition="in">
                                      <p:cBhvr>
                                        <p:cTn dur="1000"/>
                                        <p:tgtEl>
                                          <p:spTgt spid="11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5" st="5"/>
                                            </p:txEl>
                                          </p:spTgt>
                                        </p:tgtEl>
                                        <p:attrNameLst>
                                          <p:attrName>style.visibility</p:attrName>
                                        </p:attrNameLst>
                                      </p:cBhvr>
                                      <p:to>
                                        <p:strVal val="visible"/>
                                      </p:to>
                                    </p:set>
                                    <p:animEffect filter="fade" transition="in">
                                      <p:cBhvr>
                                        <p:cTn dur="1000"/>
                                        <p:tgtEl>
                                          <p:spTgt spid="11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6" st="6"/>
                                            </p:txEl>
                                          </p:spTgt>
                                        </p:tgtEl>
                                        <p:attrNameLst>
                                          <p:attrName>style.visibility</p:attrName>
                                        </p:attrNameLst>
                                      </p:cBhvr>
                                      <p:to>
                                        <p:strVal val="visible"/>
                                      </p:to>
                                    </p:set>
                                    <p:animEffect filter="fade" transition="in">
                                      <p:cBhvr>
                                        <p:cTn dur="1000"/>
                                        <p:tgtEl>
                                          <p:spTgt spid="11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7" st="7"/>
                                            </p:txEl>
                                          </p:spTgt>
                                        </p:tgtEl>
                                        <p:attrNameLst>
                                          <p:attrName>style.visibility</p:attrName>
                                        </p:attrNameLst>
                                      </p:cBhvr>
                                      <p:to>
                                        <p:strVal val="visible"/>
                                      </p:to>
                                    </p:set>
                                    <p:animEffect filter="fade" transition="in">
                                      <p:cBhvr>
                                        <p:cTn dur="1000"/>
                                        <p:tgtEl>
                                          <p:spTgt spid="11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xEl>
                                              <p:pRg end="8" st="8"/>
                                            </p:txEl>
                                          </p:spTgt>
                                        </p:tgtEl>
                                        <p:attrNameLst>
                                          <p:attrName>style.visibility</p:attrName>
                                        </p:attrNameLst>
                                      </p:cBhvr>
                                      <p:to>
                                        <p:strVal val="visible"/>
                                      </p:to>
                                    </p:set>
                                    <p:animEffect filter="fade" transition="in">
                                      <p:cBhvr>
                                        <p:cTn dur="1000"/>
                                        <p:tgtEl>
                                          <p:spTgt spid="110">
                                            <p:txEl>
                                              <p:pRg end="8" st="8"/>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