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467" r:id="rId3"/>
    <p:sldId id="257" r:id="rId4"/>
    <p:sldId id="466" r:id="rId5"/>
    <p:sldId id="468" r:id="rId6"/>
    <p:sldId id="469" r:id="rId7"/>
    <p:sldId id="428" r:id="rId8"/>
    <p:sldId id="461" r:id="rId9"/>
    <p:sldId id="470" r:id="rId10"/>
    <p:sldId id="471" r:id="rId11"/>
    <p:sldId id="478" r:id="rId12"/>
    <p:sldId id="472" r:id="rId13"/>
    <p:sldId id="473" r:id="rId14"/>
    <p:sldId id="528" r:id="rId15"/>
    <p:sldId id="529" r:id="rId16"/>
    <p:sldId id="475" r:id="rId17"/>
    <p:sldId id="500" r:id="rId18"/>
    <p:sldId id="516" r:id="rId19"/>
    <p:sldId id="524" r:id="rId20"/>
    <p:sldId id="487" r:id="rId21"/>
    <p:sldId id="491" r:id="rId22"/>
    <p:sldId id="515" r:id="rId23"/>
    <p:sldId id="518" r:id="rId24"/>
    <p:sldId id="519" r:id="rId25"/>
    <p:sldId id="513" r:id="rId26"/>
    <p:sldId id="517" r:id="rId27"/>
    <p:sldId id="521" r:id="rId28"/>
    <p:sldId id="479" r:id="rId29"/>
    <p:sldId id="520" r:id="rId30"/>
    <p:sldId id="503" r:id="rId31"/>
    <p:sldId id="429" r:id="rId32"/>
    <p:sldId id="465" r:id="rId33"/>
    <p:sldId id="482" r:id="rId34"/>
    <p:sldId id="486" r:id="rId35"/>
    <p:sldId id="481" r:id="rId36"/>
    <p:sldId id="485" r:id="rId37"/>
    <p:sldId id="453" r:id="rId38"/>
    <p:sldId id="483" r:id="rId39"/>
    <p:sldId id="502" r:id="rId40"/>
    <p:sldId id="507" r:id="rId41"/>
    <p:sldId id="505" r:id="rId42"/>
    <p:sldId id="522" r:id="rId43"/>
    <p:sldId id="504" r:id="rId44"/>
    <p:sldId id="527" r:id="rId45"/>
    <p:sldId id="523" r:id="rId46"/>
    <p:sldId id="525" r:id="rId47"/>
    <p:sldId id="509" r:id="rId48"/>
    <p:sldId id="531" r:id="rId49"/>
    <p:sldId id="532" r:id="rId50"/>
    <p:sldId id="533" r:id="rId51"/>
    <p:sldId id="492" r:id="rId52"/>
    <p:sldId id="510" r:id="rId53"/>
    <p:sldId id="534" r:id="rId54"/>
    <p:sldId id="281" r:id="rId5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FtkWqpCZovDXnYoBdkELeiGDn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136" y="1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660B54-29A1-4478-BA95-548FC83011FD}" type="doc">
      <dgm:prSet loTypeId="urn:microsoft.com/office/officeart/2005/8/layout/default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fr-FR"/>
        </a:p>
      </dgm:t>
    </dgm:pt>
    <dgm:pt modelId="{6396A656-FB02-46E4-9939-49E2E8BEA4EA}">
      <dgm:prSet phldrT="[Texte]"/>
      <dgm:spPr/>
      <dgm:t>
        <a:bodyPr/>
        <a:lstStyle/>
        <a:p>
          <a:r>
            <a:rPr lang="fr-FR" dirty="0"/>
            <a:t>Aider à comprendre les enjeux</a:t>
          </a:r>
        </a:p>
      </dgm:t>
    </dgm:pt>
    <dgm:pt modelId="{1405A7F2-9664-472D-BFB0-9D78EC45CEE3}" type="parTrans" cxnId="{2A37E7AB-40F5-4C93-A293-182CDD7984E9}">
      <dgm:prSet/>
      <dgm:spPr/>
      <dgm:t>
        <a:bodyPr/>
        <a:lstStyle/>
        <a:p>
          <a:endParaRPr lang="fr-FR"/>
        </a:p>
      </dgm:t>
    </dgm:pt>
    <dgm:pt modelId="{B6E55A61-95F2-4B07-9414-C3D6D17852CA}" type="sibTrans" cxnId="{2A37E7AB-40F5-4C93-A293-182CDD7984E9}">
      <dgm:prSet/>
      <dgm:spPr/>
      <dgm:t>
        <a:bodyPr/>
        <a:lstStyle/>
        <a:p>
          <a:endParaRPr lang="fr-FR"/>
        </a:p>
      </dgm:t>
    </dgm:pt>
    <dgm:pt modelId="{1CDF9EEC-F385-4A8C-8337-0EE38A3ABED5}">
      <dgm:prSet phldrT="[Texte]"/>
      <dgm:spPr/>
      <dgm:t>
        <a:bodyPr/>
        <a:lstStyle/>
        <a:p>
          <a:r>
            <a:rPr lang="fr-FR" dirty="0"/>
            <a:t>Développer l’esprit critique</a:t>
          </a:r>
        </a:p>
      </dgm:t>
    </dgm:pt>
    <dgm:pt modelId="{C0B4E04D-39AF-42A4-B3D3-7C082092BBB3}" type="parTrans" cxnId="{D091DE0C-3B62-4C36-8893-132536D0C8EA}">
      <dgm:prSet/>
      <dgm:spPr/>
      <dgm:t>
        <a:bodyPr/>
        <a:lstStyle/>
        <a:p>
          <a:endParaRPr lang="fr-FR"/>
        </a:p>
      </dgm:t>
    </dgm:pt>
    <dgm:pt modelId="{09F6A137-88D4-4C11-8FA8-331757736819}" type="sibTrans" cxnId="{D091DE0C-3B62-4C36-8893-132536D0C8EA}">
      <dgm:prSet/>
      <dgm:spPr/>
      <dgm:t>
        <a:bodyPr/>
        <a:lstStyle/>
        <a:p>
          <a:endParaRPr lang="fr-FR"/>
        </a:p>
      </dgm:t>
    </dgm:pt>
    <dgm:pt modelId="{0C87A318-E8F4-41D2-A36C-93187FC6E02F}">
      <dgm:prSet phldrT="[Texte]"/>
      <dgm:spPr/>
      <dgm:t>
        <a:bodyPr/>
        <a:lstStyle/>
        <a:p>
          <a:r>
            <a:rPr lang="fr-FR" dirty="0"/>
            <a:t>Accompagner les changements de comportements</a:t>
          </a:r>
        </a:p>
      </dgm:t>
    </dgm:pt>
    <dgm:pt modelId="{5EBD1F5D-D85B-44FA-849C-DC7A77CE5D85}" type="parTrans" cxnId="{69FA208B-58EA-41BF-9F38-0567AE187A4A}">
      <dgm:prSet/>
      <dgm:spPr/>
      <dgm:t>
        <a:bodyPr/>
        <a:lstStyle/>
        <a:p>
          <a:endParaRPr lang="fr-FR"/>
        </a:p>
      </dgm:t>
    </dgm:pt>
    <dgm:pt modelId="{F4712BD7-5D43-4D26-B44C-D674DAE8FB3E}" type="sibTrans" cxnId="{69FA208B-58EA-41BF-9F38-0567AE187A4A}">
      <dgm:prSet/>
      <dgm:spPr/>
      <dgm:t>
        <a:bodyPr/>
        <a:lstStyle/>
        <a:p>
          <a:endParaRPr lang="fr-FR"/>
        </a:p>
      </dgm:t>
    </dgm:pt>
    <dgm:pt modelId="{93204B2B-C689-4406-A74D-D9D93B24B608}" type="pres">
      <dgm:prSet presAssocID="{12660B54-29A1-4478-BA95-548FC83011FD}" presName="diagram" presStyleCnt="0">
        <dgm:presLayoutVars>
          <dgm:dir/>
          <dgm:resizeHandles val="exact"/>
        </dgm:presLayoutVars>
      </dgm:prSet>
      <dgm:spPr/>
    </dgm:pt>
    <dgm:pt modelId="{D8BA1EEB-9C93-40EB-8D35-CC0E3F4425D5}" type="pres">
      <dgm:prSet presAssocID="{6396A656-FB02-46E4-9939-49E2E8BEA4EA}" presName="node" presStyleLbl="node1" presStyleIdx="0" presStyleCnt="3">
        <dgm:presLayoutVars>
          <dgm:bulletEnabled val="1"/>
        </dgm:presLayoutVars>
      </dgm:prSet>
      <dgm:spPr/>
    </dgm:pt>
    <dgm:pt modelId="{BA2800A8-D337-472A-A299-55174C1400D8}" type="pres">
      <dgm:prSet presAssocID="{B6E55A61-95F2-4B07-9414-C3D6D17852CA}" presName="sibTrans" presStyleCnt="0"/>
      <dgm:spPr/>
    </dgm:pt>
    <dgm:pt modelId="{FE5F9D2E-DC4C-42CF-A94A-7C03642BD917}" type="pres">
      <dgm:prSet presAssocID="{1CDF9EEC-F385-4A8C-8337-0EE38A3ABED5}" presName="node" presStyleLbl="node1" presStyleIdx="1" presStyleCnt="3">
        <dgm:presLayoutVars>
          <dgm:bulletEnabled val="1"/>
        </dgm:presLayoutVars>
      </dgm:prSet>
      <dgm:spPr/>
    </dgm:pt>
    <dgm:pt modelId="{BD1EB29C-99E8-4FEC-8D15-CCF1D9B5A1E4}" type="pres">
      <dgm:prSet presAssocID="{09F6A137-88D4-4C11-8FA8-331757736819}" presName="sibTrans" presStyleCnt="0"/>
      <dgm:spPr/>
    </dgm:pt>
    <dgm:pt modelId="{25482BD1-CD6D-420C-AA93-76ED172F98FA}" type="pres">
      <dgm:prSet presAssocID="{0C87A318-E8F4-41D2-A36C-93187FC6E02F}" presName="node" presStyleLbl="node1" presStyleIdx="2" presStyleCnt="3" custScaleX="117228">
        <dgm:presLayoutVars>
          <dgm:bulletEnabled val="1"/>
        </dgm:presLayoutVars>
      </dgm:prSet>
      <dgm:spPr/>
    </dgm:pt>
  </dgm:ptLst>
  <dgm:cxnLst>
    <dgm:cxn modelId="{D091DE0C-3B62-4C36-8893-132536D0C8EA}" srcId="{12660B54-29A1-4478-BA95-548FC83011FD}" destId="{1CDF9EEC-F385-4A8C-8337-0EE38A3ABED5}" srcOrd="1" destOrd="0" parTransId="{C0B4E04D-39AF-42A4-B3D3-7C082092BBB3}" sibTransId="{09F6A137-88D4-4C11-8FA8-331757736819}"/>
    <dgm:cxn modelId="{87348C62-1E84-4BAD-A3EE-AD44B149406A}" type="presOf" srcId="{1CDF9EEC-F385-4A8C-8337-0EE38A3ABED5}" destId="{FE5F9D2E-DC4C-42CF-A94A-7C03642BD917}" srcOrd="0" destOrd="0" presId="urn:microsoft.com/office/officeart/2005/8/layout/default"/>
    <dgm:cxn modelId="{69FA208B-58EA-41BF-9F38-0567AE187A4A}" srcId="{12660B54-29A1-4478-BA95-548FC83011FD}" destId="{0C87A318-E8F4-41D2-A36C-93187FC6E02F}" srcOrd="2" destOrd="0" parTransId="{5EBD1F5D-D85B-44FA-849C-DC7A77CE5D85}" sibTransId="{F4712BD7-5D43-4D26-B44C-D674DAE8FB3E}"/>
    <dgm:cxn modelId="{2A37E7AB-40F5-4C93-A293-182CDD7984E9}" srcId="{12660B54-29A1-4478-BA95-548FC83011FD}" destId="{6396A656-FB02-46E4-9939-49E2E8BEA4EA}" srcOrd="0" destOrd="0" parTransId="{1405A7F2-9664-472D-BFB0-9D78EC45CEE3}" sibTransId="{B6E55A61-95F2-4B07-9414-C3D6D17852CA}"/>
    <dgm:cxn modelId="{625E48B5-D0E6-4814-815F-AA54CF8AD541}" type="presOf" srcId="{6396A656-FB02-46E4-9939-49E2E8BEA4EA}" destId="{D8BA1EEB-9C93-40EB-8D35-CC0E3F4425D5}" srcOrd="0" destOrd="0" presId="urn:microsoft.com/office/officeart/2005/8/layout/default"/>
    <dgm:cxn modelId="{B05E71B9-8D80-4040-81A1-95B5D99FB7EF}" type="presOf" srcId="{12660B54-29A1-4478-BA95-548FC83011FD}" destId="{93204B2B-C689-4406-A74D-D9D93B24B608}" srcOrd="0" destOrd="0" presId="urn:microsoft.com/office/officeart/2005/8/layout/default"/>
    <dgm:cxn modelId="{96934CCE-C4BB-41E4-96E8-D285658D1285}" type="presOf" srcId="{0C87A318-E8F4-41D2-A36C-93187FC6E02F}" destId="{25482BD1-CD6D-420C-AA93-76ED172F98FA}" srcOrd="0" destOrd="0" presId="urn:microsoft.com/office/officeart/2005/8/layout/default"/>
    <dgm:cxn modelId="{EDFA9506-8D21-483C-80CA-543505567C71}" type="presParOf" srcId="{93204B2B-C689-4406-A74D-D9D93B24B608}" destId="{D8BA1EEB-9C93-40EB-8D35-CC0E3F4425D5}" srcOrd="0" destOrd="0" presId="urn:microsoft.com/office/officeart/2005/8/layout/default"/>
    <dgm:cxn modelId="{AC5EC7F4-E997-4C7D-BAF8-7FF98B4729DC}" type="presParOf" srcId="{93204B2B-C689-4406-A74D-D9D93B24B608}" destId="{BA2800A8-D337-472A-A299-55174C1400D8}" srcOrd="1" destOrd="0" presId="urn:microsoft.com/office/officeart/2005/8/layout/default"/>
    <dgm:cxn modelId="{D4AFDDD1-05A7-4A1E-88BF-E736F26FF418}" type="presParOf" srcId="{93204B2B-C689-4406-A74D-D9D93B24B608}" destId="{FE5F9D2E-DC4C-42CF-A94A-7C03642BD917}" srcOrd="2" destOrd="0" presId="urn:microsoft.com/office/officeart/2005/8/layout/default"/>
    <dgm:cxn modelId="{7A083F48-A989-46A4-A8CD-3E59A975D750}" type="presParOf" srcId="{93204B2B-C689-4406-A74D-D9D93B24B608}" destId="{BD1EB29C-99E8-4FEC-8D15-CCF1D9B5A1E4}" srcOrd="3" destOrd="0" presId="urn:microsoft.com/office/officeart/2005/8/layout/default"/>
    <dgm:cxn modelId="{10E748C4-7F2E-420F-8368-B5691333D64F}" type="presParOf" srcId="{93204B2B-C689-4406-A74D-D9D93B24B608}" destId="{25482BD1-CD6D-420C-AA93-76ED172F98F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A1EEB-9C93-40EB-8D35-CC0E3F4425D5}">
      <dsp:nvSpPr>
        <dsp:cNvPr id="0" name=""/>
        <dsp:cNvSpPr/>
      </dsp:nvSpPr>
      <dsp:spPr>
        <a:xfrm>
          <a:off x="149121" y="934"/>
          <a:ext cx="2509368" cy="1505621"/>
        </a:xfrm>
        <a:prstGeom prst="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Aider à comprendre les enjeux</a:t>
          </a:r>
        </a:p>
      </dsp:txBody>
      <dsp:txXfrm>
        <a:off x="149121" y="934"/>
        <a:ext cx="2509368" cy="1505621"/>
      </dsp:txXfrm>
    </dsp:sp>
    <dsp:sp modelId="{FE5F9D2E-DC4C-42CF-A94A-7C03642BD917}">
      <dsp:nvSpPr>
        <dsp:cNvPr id="0" name=""/>
        <dsp:cNvSpPr/>
      </dsp:nvSpPr>
      <dsp:spPr>
        <a:xfrm>
          <a:off x="2909426" y="934"/>
          <a:ext cx="2509368" cy="1505621"/>
        </a:xfrm>
        <a:prstGeom prst="rect">
          <a:avLst/>
        </a:prstGeom>
        <a:solidFill>
          <a:schemeClr val="accent4">
            <a:shade val="50000"/>
            <a:hueOff val="100784"/>
            <a:satOff val="-4617"/>
            <a:lumOff val="27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Développer l’esprit critique</a:t>
          </a:r>
        </a:p>
      </dsp:txBody>
      <dsp:txXfrm>
        <a:off x="2909426" y="934"/>
        <a:ext cx="2509368" cy="1505621"/>
      </dsp:txXfrm>
    </dsp:sp>
    <dsp:sp modelId="{25482BD1-CD6D-420C-AA93-76ED172F98FA}">
      <dsp:nvSpPr>
        <dsp:cNvPr id="0" name=""/>
        <dsp:cNvSpPr/>
      </dsp:nvSpPr>
      <dsp:spPr>
        <a:xfrm>
          <a:off x="1313116" y="1757492"/>
          <a:ext cx="2941682" cy="1505621"/>
        </a:xfrm>
        <a:prstGeom prst="rect">
          <a:avLst/>
        </a:prstGeom>
        <a:solidFill>
          <a:schemeClr val="accent4">
            <a:shade val="50000"/>
            <a:hueOff val="100784"/>
            <a:satOff val="-4617"/>
            <a:lumOff val="277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Accompagner les changements de comportements</a:t>
          </a:r>
        </a:p>
      </dsp:txBody>
      <dsp:txXfrm>
        <a:off x="1313116" y="1757492"/>
        <a:ext cx="2941682" cy="1505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43.0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2718 0,'-122'5,"-185"32,-3 34,6 26,179-52,-202 103,249-105,3 3,1 4,-103 91,32-17,-80 76,190-161,2 2,2 1,-30 54,45-71,-33 63,-61 148,71-147,25-54,2-1,1 2,2-1,1 2,-3 38,2 185,9-72,0-175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45.5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1 313,'5'8,"0"-1,1 0,0 0,0 0,1-1,-1 0,2 0,11 7,-8-4,1-1,12 15,-5-3,1 1,1-2,1-1,32 21,42 22,-62-31,-30-25,1 0,0-1,0 1,0-1,0 0,1-1,6 4,-8-5,1 1,-1 0,1 0,-1 1,0-1,0 1,-1 0,6 6,-5-5,0 0,1 0,0-1,9 8,20 10,35 30,-59-42,-1 0,0 1,13 20,3 4,42 56,-53-75,1 0,24 20,-21-21,-2 1,15 17,-26-26,-3-4,0 0,1-1,-1 1,0 0,1-1,-1 0,1 1,6 2,-8-4,0-1,1 0,-1 0,1 0,-1 0,1 0,-1 0,0 0,1 0,-1 0,1-1,-1 1,0-1,1 1,-1-1,0 1,1-1,-1 0,0 0,0 1,0-1,0 0,0 0,0 0,0 0,1-2,16-18,-1 0,-1-1,-1-1,21-41,19-32,137-157,-176 233,31-35,3 2,2 3,2 2,2 2,80-49,-70 56,1 2,1 4,2 2,2 4,87-23,-54 28,113-10,-177 28,0 1,78 6,-111-2,1 1,-1 0,0 0,9 5,5 1,-10-5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56.4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 2763,'-2'-18,"0"1,0 0,-10-32,1 4,-7-55,-9-175,28-103,3 289,21-119,-16 157,3 0,3 1,34-83,96-161,28-55,-146 288,16-27,-36 76,0 0,1 1,0 0,1 1,12-12,17-13,3 1,0 2,2 2,2 2,0 2,60-25,-14 14,2 4,0 4,2 4,104-14,-121 31,-1 3,97 7,-143 1,0 2,-1 2,53 17,-61-17,0 2,29 15,-29-9,-17-12,-1 0,0 0,1 0,0 0,0-1,0 0,5 2,48 13,-50-13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3:58.7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1,'1'3,"0"1,1-1,-1 0,0 0,1 0,0 0,0 0,0 0,0 0,3 3,3 5,105 136,-34-50,-2-3,-44-55,44 66,-61-82,-10-15,-1 0,0 0,-1 0,6 12,-1 1,2 0,0-1,1-1,2 0,19 23,13 18,-21-26,1-1,57 54,-51-55,-15-14,1-1,33 24,-11-15,-15-11,-1 1,-1 1,32 31,-44-40,5 6,-16-13,0-1,0 1,1-1,-1 1,0-1,0 1,0-1,0 1,0-1,0 1,0-1,0 1,0 0,0-1,0 1,0-1,0 1,0-1,-1 1,1-1,0 1,0-1,-1 1,1-1,0 1,0-1,-1 0,1 1,-1-1,1 1,0-1,-1 0,1 1,-2-1,-36 29,-61 34,4-3,45-25,3 2,1 2,2 2,1 1,3 3,-66 92,73-82,1 2,-25 66,34-74,-15 42,34-78,0 1,1-1,0 1,1 0,0 17,2 3,2 133,-1-161,0 1,1-1,-1 1,2-1,-1 0,1 0,0 0,0 0,7 10,-6-10,0 0,0 0,-1 0,0 1,0-1,-1 1,4 13,-5-7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8:53.08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4554 1091,'-363'-319,"-12"24,282 230,-3 5,-2 4,-3 4,-2 4,-131-40,140 60,-2 3,-1 5,0 4,-1 5,-1 4,-127 6,0 19,0 9,1 10,-260 79,439-103,0 3,1 1,1 3,0 1,-42 29,-341 256,395-281,2-2,-41 26,61-43,-1 0,0-1,0-1,0 0,0 0,0-1,-1 0,-16 1,-62-4,58-1,20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28T19:18:55.55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1046 1,'-162'330,"44"-103,-70 225,151-354,-63 121,-24-18,99-163,-42 47,24-32,23-25,15-20,0 0,-1-1,0 1,0-1,0-1,-8 7,-37 17,40-24,0 0,1 1,-18 13,28-20,0 1,-1-1,1 1,0-1,-1 1,1 0,0-1,0 1,0-1,0 1,-1-1,1 1,0 0,0-1,0 1,0-1,0 1,0-1,0 1,1 0,-1-1,0 1,0-1,0 1,1-1,-1 1,0-1,0 1,1-1,-1 1,0-1,1 1,-1-1,1 1,-1-1,1 0,-1 1,1-1,0 1,23 16,-21-14,44 23,90 37,-75-37,73 32,451 220,-537-247,-1 1,-2 3,-1 1,-2 3,44 50,173 233,-241-297,135 199,-143-200,-8-13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7889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65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788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0534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08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8222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4094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627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845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816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458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7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719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876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225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41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322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410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805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121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194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4188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14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52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477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152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8104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984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932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23701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9919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689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971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090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2094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4453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48062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7852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27194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9253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fr-FR" dirty="0"/>
              <a:t>1/ Agenda 2030 : de quoi s'agit-il ? 7 minutes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Agenda 2030 et Développement durable : qui, quand, quoi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la suite des agendas 21 </a:t>
            </a:r>
          </a:p>
          <a:p>
            <a:pPr marL="0" indent="0">
              <a:buNone/>
            </a:pPr>
            <a:r>
              <a:rPr lang="fr-FR" dirty="0"/>
              <a:t>les 17 objectifs </a:t>
            </a:r>
          </a:p>
          <a:p>
            <a:pPr marL="0" indent="0">
              <a:buNone/>
            </a:pPr>
            <a:r>
              <a:rPr lang="fr-FR"/>
              <a:t>agenda 2030 et advocacy : quel lien ?action territoriale et bibliothèques : développement durable /développement local : impact des bibliothèques sur le territoire, bibliothèques actrices du développement...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2786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3471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51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73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213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0216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17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36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62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699" cy="115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0" name="Google Shape;10;p62"/>
          <p:cNvCxnSpPr/>
          <p:nvPr/>
        </p:nvCxnSpPr>
        <p:spPr>
          <a:xfrm>
            <a:off x="-6025" y="3676511"/>
            <a:ext cx="916199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62"/>
          <p:cNvSpPr/>
          <p:nvPr/>
        </p:nvSpPr>
        <p:spPr>
          <a:xfrm>
            <a:off x="1117950" y="3393000"/>
            <a:ext cx="566999" cy="566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63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4;p63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63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16" name="Google Shape;16;p63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17" name="Google Shape;17;p63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4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4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64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22" name="Google Shape;22;p64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64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4;p64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65"/>
          <p:cNvCxnSpPr/>
          <p:nvPr/>
        </p:nvCxnSpPr>
        <p:spPr>
          <a:xfrm>
            <a:off x="-6025" y="4513728"/>
            <a:ext cx="9161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65"/>
          <p:cNvSpPr/>
          <p:nvPr/>
        </p:nvSpPr>
        <p:spPr>
          <a:xfrm>
            <a:off x="4293700" y="4235405"/>
            <a:ext cx="556499" cy="5564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01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9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+ 3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381250" y="1651075"/>
            <a:ext cx="2333999" cy="312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3834911" y="1651075"/>
            <a:ext cx="2333999" cy="312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288573" y="1651075"/>
            <a:ext cx="2333999" cy="312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0" y="1131725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42"/>
          <p:cNvSpPr/>
          <p:nvPr/>
        </p:nvSpPr>
        <p:spPr>
          <a:xfrm>
            <a:off x="817475" y="928766"/>
            <a:ext cx="405899" cy="4058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265650" y="1131725"/>
            <a:ext cx="38783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28143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1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  <a:def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61"/>
          <p:cNvSpPr txBox="1">
            <a:spLocks noGrp="1"/>
          </p:cNvSpPr>
          <p:nvPr>
            <p:ph type="title"/>
          </p:nvPr>
        </p:nvSpPr>
        <p:spPr>
          <a:xfrm>
            <a:off x="1381250" y="937116"/>
            <a:ext cx="6809700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  <a:defRPr sz="2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82" r:id="rId4"/>
    <p:sldLayoutId id="2147483685" r:id="rId5"/>
    <p:sldLayoutId id="214748369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sustainabledevelopment/fr/objectifs-de-developpement-durabl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image" Target="../media/image5.jp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enda-2030.fr/feuille-de-route-de-la-France-pour-l-Agenda-203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sancon.fr/actualite/rapport-annuel-developpement-durabl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hyperlink" Target="https://www.besancon.fr/wp-content/uploads/2019/09/Rapport-DD-2019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calameo.com/read/002827733d454b92f028c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about-environmental-sustainability-and-librarie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s://www.ifla.org/node/101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rbats.pro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mailto:Raphaelle.bats@u-bordeaux.fr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irn.info/vers-la-bibliotheque-globale--9782765414216.ht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ondeclaration.org/content/pages/lyon-declaration-fr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fla.org/ldp/iap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ifla.org/files/assets/hq/topics/libraries-development/documents/sdgs-insert-fr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aphaellebats.blogspot.com/2021/02/une-roue-des-odd-pour-un-exercice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ifla.org/publications/node/10546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genda2030bibfr.wixsite.com/agenda2030bib/brochure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hyperlink" Target="https://agenda2030bibfr.wixsite.com/agenda2030bib" TargetMode="External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hyperlink" Target="https://agenda2030bibfr.wixsite.com/agenda2030bib/je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irtable.com/shr7YkW20CqgjOhP1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genda2030bibfr.wixsite.com/agenda2030bib/temoignages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lida.org/about-eblida/expert-groups/eu-libraries-sustainable-development-implementation-assessment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r.calameo.com/read/006652206597330637b06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ibliothequecanopee.wordpress.com/2021/01/05/integrer-la-question-environnementale-dans-une-mediatheque-le-cas-du-systeme-de-management-environnemental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la.org/4DCGI/cms/review.html?Action=CMS_Document&amp;DocID=1771&amp;MenuKey=SI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unesco.org/themes/faire-face-au-changement-climatique/education-sensibilisation-au-changement-climatiqu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4000/ere.3902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ustomXml" Target="../ink/ink4.xml"/><Relationship Id="rId1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1.xml"/><Relationship Id="rId12" Type="http://schemas.openxmlformats.org/officeDocument/2006/relationships/image" Target="../media/image48.png"/><Relationship Id="rId17" Type="http://schemas.openxmlformats.org/officeDocument/2006/relationships/customXml" Target="../ink/ink6.xml"/><Relationship Id="rId2" Type="http://schemas.openxmlformats.org/officeDocument/2006/relationships/diagramData" Target="../diagrams/data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customXml" Target="../ink/ink3.xml"/><Relationship Id="rId5" Type="http://schemas.openxmlformats.org/officeDocument/2006/relationships/diagramColors" Target="../diagrams/colors1.xml"/><Relationship Id="rId15" Type="http://schemas.openxmlformats.org/officeDocument/2006/relationships/customXml" Target="../ink/ink5.xml"/><Relationship Id="rId10" Type="http://schemas.openxmlformats.org/officeDocument/2006/relationships/image" Target="../media/image47.png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Relationship Id="rId1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a.org/node/10159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Rbats.pro@gmail.co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ieRkqZ11rLg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ctrTitle"/>
          </p:nvPr>
        </p:nvSpPr>
        <p:spPr>
          <a:xfrm>
            <a:off x="996625" y="775411"/>
            <a:ext cx="7103700" cy="2370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fr-FR" dirty="0">
                <a:highlight>
                  <a:srgbClr val="FFCD00"/>
                </a:highlight>
              </a:rPr>
              <a:t>Les bibliothèques et le développement durable</a:t>
            </a:r>
            <a:endParaRPr sz="2800" dirty="0"/>
          </a:p>
        </p:txBody>
      </p:sp>
      <p:grpSp>
        <p:nvGrpSpPr>
          <p:cNvPr id="42" name="Google Shape;42;p1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43" name="Google Shape;43;p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URFIST de Bordeaux | BIBDOC Formations">
            <a:extLst>
              <a:ext uri="{FF2B5EF4-FFF2-40B4-BE49-F238E27FC236}">
                <a16:creationId xmlns:a16="http://schemas.microsoft.com/office/drawing/2014/main" id="{3AAEE6A2-0EE2-4C1C-A3F5-A7436D02D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51" y="3640660"/>
            <a:ext cx="2643770" cy="15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Sondage </a:t>
            </a:r>
            <a:r>
              <a:rPr lang="fr-FR" dirty="0">
                <a:highlight>
                  <a:srgbClr val="FFCD00"/>
                </a:highlight>
              </a:rPr>
              <a:t>chat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68833" y="2655418"/>
            <a:ext cx="8475489" cy="22860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r>
              <a:rPr lang="fr-FR" sz="2000" dirty="0"/>
              <a:t>Quel est votre niveau de familiarité avec l’Agenda 2030 ?</a:t>
            </a:r>
            <a:endParaRPr lang="en" sz="1600" i="1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641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L’Agenda 2030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fr-FR" dirty="0"/>
              <a:t>Enjeux</a:t>
            </a:r>
          </a:p>
          <a:p>
            <a:r>
              <a:rPr lang="fr-FR" dirty="0"/>
              <a:t>Avoir un langage commun au niveau international et au niveau national</a:t>
            </a:r>
          </a:p>
          <a:p>
            <a:r>
              <a:rPr lang="fr-FR" dirty="0"/>
              <a:t>Avoir un outil facile à prendre en main au niveau individuel et collectif</a:t>
            </a:r>
          </a:p>
        </p:txBody>
      </p:sp>
    </p:spTree>
    <p:extLst>
      <p:ext uri="{BB962C8B-B14F-4D97-AF65-F5344CB8AC3E}">
        <p14:creationId xmlns:p14="http://schemas.microsoft.com/office/powerpoint/2010/main" val="2049744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801950"/>
            <a:ext cx="494565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: un outil d’évaluation ?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2" name="Shape 82"/>
          <p:cNvSpPr txBox="1"/>
          <p:nvPr/>
        </p:nvSpPr>
        <p:spPr>
          <a:xfrm>
            <a:off x="1381250" y="1352550"/>
            <a:ext cx="7031099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2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251520" y="1645011"/>
            <a:ext cx="4326130" cy="25278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Les Agendas 21, les OMD  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L’ONU </a:t>
            </a:r>
          </a:p>
          <a:p>
            <a:pPr marL="449263" lvl="2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173 pays en 1992 (Rio)</a:t>
            </a:r>
          </a:p>
          <a:p>
            <a:pPr marL="449263" lvl="2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189 pays en 2000 (New York)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Engagement pour le développement durable :</a:t>
            </a:r>
          </a:p>
          <a:p>
            <a:pPr marL="449263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27 principes pour l’agenda 21</a:t>
            </a:r>
          </a:p>
          <a:p>
            <a:pPr marL="449263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8 objectifs du millénaire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675650" y="4134525"/>
            <a:ext cx="7846200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endParaRPr sz="1100" i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4577650" y="1641190"/>
            <a:ext cx="4386838" cy="2730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L’Agenda 2030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L’ONU</a:t>
            </a:r>
          </a:p>
          <a:p>
            <a:pPr marL="449263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193 pays en 2015 (New York)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Les objectifs de développement durable (ODD) ou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sustainable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development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goals (SDG)</a:t>
            </a:r>
          </a:p>
          <a:p>
            <a:pPr marL="449263" lvl="0" indent="-1714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" dirty="0">
                <a:latin typeface="Quattrocento Sans"/>
                <a:ea typeface="Quattrocento Sans"/>
                <a:cs typeface="Quattrocento Sans"/>
                <a:sym typeface="Quattrocento Sans"/>
              </a:rPr>
              <a:t>L’Agenda 2030 est organisé en 17 objectifs : </a:t>
            </a:r>
          </a:p>
          <a:p>
            <a:pPr marL="449263" lvl="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http://www.un.org/sustainabledevelopment/fr/objectifs-de-developpement-durable/</a:t>
            </a: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10093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3" y="0"/>
            <a:ext cx="74438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CF5270-08ED-4B31-ACB2-D68A4828E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3" y="107062"/>
            <a:ext cx="715373" cy="7153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A3C315-6AF8-42D3-B23A-F96F2F7B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8" y="107063"/>
            <a:ext cx="715374" cy="7153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340AF3-7E86-4D89-8283-8192AB834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664" y="107062"/>
            <a:ext cx="715373" cy="7153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A22C36-7978-4233-83C4-C97EA5F91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619" y="107062"/>
            <a:ext cx="715373" cy="7153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BDF03B6-D202-46F9-97D9-F19C8B047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574" y="97830"/>
            <a:ext cx="715373" cy="7153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432CCB-D6F9-403F-B054-75AB37462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9" y="1284172"/>
            <a:ext cx="715374" cy="7153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D2D561A-897F-479D-AEF9-0C552C4BA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75" y="1284173"/>
            <a:ext cx="715374" cy="7153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81A0A9-879B-4BE1-99B8-8282E811F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53" y="2493179"/>
            <a:ext cx="727157" cy="7271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3648B0-2E67-4D0E-A535-752AEB620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975" y="2493179"/>
            <a:ext cx="715375" cy="7153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D87CDB-A350-4830-B6A4-39B5171961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0659" y="2493179"/>
            <a:ext cx="715373" cy="71537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0038198-6265-44C1-ABCE-A0C2A91215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9781" y="2493179"/>
            <a:ext cx="715373" cy="71537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20F271E-BB4C-46F4-BEFB-373415063B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8574" y="2493179"/>
            <a:ext cx="715373" cy="71537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CCC0736-8387-4439-87BA-5B5E2E8247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7161" y="1284172"/>
            <a:ext cx="715373" cy="71537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17C06AB-13B3-4AA9-B096-6CEF8886B5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40619" y="1284172"/>
            <a:ext cx="715373" cy="71537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3178A6C-012B-489F-96C4-0EEAB41CE6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28574" y="1284172"/>
            <a:ext cx="715373" cy="71537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1524226-04D5-4AAE-9F6D-78BC04D500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754" y="3793113"/>
            <a:ext cx="727158" cy="72715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905073-0961-412C-800E-F565990D28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1975" y="3793114"/>
            <a:ext cx="722342" cy="727158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34F5CED8-909C-4F52-921B-3A1A77397FEB}"/>
              </a:ext>
            </a:extLst>
          </p:cNvPr>
          <p:cNvSpPr txBox="1"/>
          <p:nvPr/>
        </p:nvSpPr>
        <p:spPr>
          <a:xfrm>
            <a:off x="4625162" y="1424763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ODD environnementaux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B802E7E-EE04-4F33-8196-AF13AFADE41B}"/>
              </a:ext>
            </a:extLst>
          </p:cNvPr>
          <p:cNvSpPr txBox="1"/>
          <p:nvPr/>
        </p:nvSpPr>
        <p:spPr>
          <a:xfrm>
            <a:off x="4625162" y="2571750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ODD Socio-économiques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CFCC422-79D0-40F0-988F-0FFC5F8D0A1E}"/>
              </a:ext>
            </a:extLst>
          </p:cNvPr>
          <p:cNvSpPr txBox="1"/>
          <p:nvPr/>
        </p:nvSpPr>
        <p:spPr>
          <a:xfrm>
            <a:off x="1988718" y="3952653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ODD politiques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2A7ABCE-853E-48A4-A45B-61D9424D175D}"/>
              </a:ext>
            </a:extLst>
          </p:cNvPr>
          <p:cNvSpPr txBox="1"/>
          <p:nvPr/>
        </p:nvSpPr>
        <p:spPr>
          <a:xfrm>
            <a:off x="4647161" y="277776"/>
            <a:ext cx="31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ODD primaires</a:t>
            </a:r>
          </a:p>
        </p:txBody>
      </p:sp>
    </p:spTree>
    <p:extLst>
      <p:ext uri="{BB962C8B-B14F-4D97-AF65-F5344CB8AC3E}">
        <p14:creationId xmlns:p14="http://schemas.microsoft.com/office/powerpoint/2010/main" val="2075847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Exercice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768230" y="2145281"/>
            <a:ext cx="8234612" cy="2051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A votre avis, où sont les bibliothèques dans l’Agenda 2030 ?</a:t>
            </a: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76074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en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Travail à mener pour adapter les ODD et leurs cibles à chaque acteur et à son territoire.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La mise en oeuvre dans les pays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2" name="Shape 82"/>
          <p:cNvSpPr txBox="1"/>
          <p:nvPr/>
        </p:nvSpPr>
        <p:spPr>
          <a:xfrm>
            <a:off x="1381250" y="1352550"/>
            <a:ext cx="7031099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2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4735811" y="1919183"/>
            <a:ext cx="3923673" cy="1683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Interdépendance </a:t>
            </a: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des ODD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1 même agenda pour 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les 193 pays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Des 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feuilles de route </a:t>
            </a: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nationales 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84" y="1713134"/>
            <a:ext cx="303266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2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2043" y="826975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La feuille de route de la France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306724" y="1743740"/>
            <a:ext cx="4116419" cy="26996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Publiée en septembre 2020 : </a:t>
            </a:r>
            <a:r>
              <a:rPr lang="fr-FR" sz="12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https://www.agenda-2030.fr/feuille-de-route-de-la-France-pour-l-Agenda-2030</a:t>
            </a:r>
            <a:endParaRPr lang="fr-FR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endParaRPr lang="fr-FR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endParaRPr lang="fr-FR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Travail collectif : 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interministériel + grands acteurs (éducation, recherche, entreprises, etc.) + société civile. Depuis création du comité Agenda 2030 pour organisé la SDD. 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75"/>
          <p:cNvSpPr/>
          <p:nvPr/>
        </p:nvSpPr>
        <p:spPr>
          <a:xfrm>
            <a:off x="5650" y="4697893"/>
            <a:ext cx="9144000" cy="445406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Bibliothèques : citation p.13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026" name="Picture 2" descr="PNG - 103.3 ko">
            <a:extLst>
              <a:ext uri="{FF2B5EF4-FFF2-40B4-BE49-F238E27FC236}">
                <a16:creationId xmlns:a16="http://schemas.microsoft.com/office/drawing/2014/main" id="{57B0CBCE-DEB0-42F1-9D48-8E54F521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74" y="146197"/>
            <a:ext cx="3430211" cy="48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8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La feuille de route de la France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306724" y="1458010"/>
            <a:ext cx="7178597" cy="29854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1 - Agir pour une transition juste, en luttant contre toutes les </a:t>
            </a: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discriminations et inégalités et en garantissant les mêmes droits, opportunités et libertés à toutes et à tous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2 - Transformer les modèles de sociétés par la sobriété carbone et l’économie des ressources naturelles, pour agir en faveur du climat, de la planète et de sa biodiversité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3 - S’appuyer sur l’éducation et la formation tout au long de la vie, pour permettre une évolution des comportements et modes de vie adaptés au monde à construire et aux défis du développement durable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4 - Agir pour la santé et le bien-être de toutes et tous, notamment via une alimentation et une agriculture saines et durables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5 - Rendre effective la participation citoyenne à l’atteinte des ODD, et concrétiser la transformation des pratiques à travers le renforcement de l’expérimentation et de l’innovation territoriale</a:t>
            </a:r>
          </a:p>
          <a:p>
            <a:pPr>
              <a:buClr>
                <a:schemeClr val="accent2"/>
              </a:buClr>
              <a:buSzPct val="120000"/>
            </a:pPr>
            <a:endParaRPr lang="fr-FR" sz="1200" dirty="0">
              <a:solidFill>
                <a:schemeClr val="tx1"/>
              </a:solidFill>
              <a:latin typeface="Quattrocento Sans"/>
              <a:ea typeface="Quattrocento Sans"/>
              <a:cs typeface="Quattrocento Sans"/>
            </a:endParaRPr>
          </a:p>
          <a:p>
            <a:pPr marL="171450" indent="-171450"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</a:rPr>
              <a:t>Enjeu 6 - Œuvrer au plan européen et international en faveur de la transformation durable des sociétés, de la paix et de la solidarité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75"/>
          <p:cNvSpPr/>
          <p:nvPr/>
        </p:nvSpPr>
        <p:spPr>
          <a:xfrm>
            <a:off x="5650" y="4697893"/>
            <a:ext cx="9144000" cy="445406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Picture 2" descr="PNG - 103.3 ko">
            <a:extLst>
              <a:ext uri="{FF2B5EF4-FFF2-40B4-BE49-F238E27FC236}">
                <a16:creationId xmlns:a16="http://schemas.microsoft.com/office/drawing/2014/main" id="{04484B1F-A16C-4B7A-9DF3-FED17E38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50" y="30922"/>
            <a:ext cx="1398398" cy="19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3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Exercice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8234612" cy="2051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A votre avis, où sont les bibliothèques ?</a:t>
            </a: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600870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571750"/>
            <a:ext cx="7103762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dirty="0"/>
              <a:t>Accueil</a:t>
            </a:r>
            <a:endParaRPr lang="en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2721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829355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L’Agenda 2030 dans un cadre territorial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fr-FR" dirty="0"/>
              <a:t>Enjeux </a:t>
            </a:r>
          </a:p>
          <a:p>
            <a:r>
              <a:rPr lang="fr-FR" dirty="0"/>
              <a:t>S’intégrer dans les politiques publiques DD</a:t>
            </a:r>
          </a:p>
          <a:p>
            <a:r>
              <a:rPr lang="fr-FR" dirty="0"/>
              <a:t>Faire reconnaître le rôle de la bibliothèque</a:t>
            </a:r>
          </a:p>
        </p:txBody>
      </p:sp>
    </p:spTree>
    <p:extLst>
      <p:ext uri="{BB962C8B-B14F-4D97-AF65-F5344CB8AC3E}">
        <p14:creationId xmlns:p14="http://schemas.microsoft.com/office/powerpoint/2010/main" val="1164127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Les bibliothèques : citation p.93.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comme outil de pilotage et d’évaluation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9629" y="1745329"/>
            <a:ext cx="4465966" cy="23079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rapport annuel Développement durable de Besançon : </a:t>
            </a: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https://www.besancon.fr/actualite/rapport-annuel-developpement-durable/</a:t>
            </a: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https://www.besancon.fr/wp-content/uploads/2019/09/Rapport-DD-2019.pdf</a:t>
            </a: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Ils pointent les actions réalisées pour chaque ODD.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48158" t="43286" r="27634" b="12063"/>
          <a:stretch/>
        </p:blipFill>
        <p:spPr>
          <a:xfrm>
            <a:off x="5079831" y="908963"/>
            <a:ext cx="3885661" cy="40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30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Le rapport de Besançon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9629" y="1745329"/>
            <a:ext cx="7642124" cy="21774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</a:rPr>
              <a:t>5 axes :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Changement climatique 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Biodiversité, milieux naturels et ressources 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Cohésion sociale et solidarité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Épanouissement des êtres humains</a:t>
            </a:r>
          </a:p>
          <a:p>
            <a:pPr marL="9842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latin typeface="Quattrocento Sans"/>
              </a:rPr>
              <a:t>Consommation et production responsables</a:t>
            </a:r>
            <a:endParaRPr lang="fr-FR" sz="1600" dirty="0">
              <a:latin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AEA583-8EEA-41EA-9866-4D3567163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58" t="43286" r="27634" b="12063"/>
          <a:stretch/>
        </p:blipFill>
        <p:spPr>
          <a:xfrm>
            <a:off x="6829000" y="295962"/>
            <a:ext cx="1808978" cy="187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45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0" y="414983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Les bibliothèques 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comme outil de pilotage et d’évaluation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34854" y="1748797"/>
            <a:ext cx="3333307" cy="20501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rapport de redevabilité du conseil départemental de Gironde : </a:t>
            </a: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https://fr.calameo.com/read/002827733d454b92f028c</a:t>
            </a: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Ils vérifient l’impact de leurs actions départementales sur tous les ODD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36579-8253-4F32-8B7E-0058D1C68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30" t="38577" r="13288" b="20902"/>
          <a:stretch/>
        </p:blipFill>
        <p:spPr>
          <a:xfrm>
            <a:off x="3803014" y="1468101"/>
            <a:ext cx="5266559" cy="26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29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4282236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Conseil départementale de Gironde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9629" y="1745329"/>
            <a:ext cx="4282236" cy="1683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Cohésion sociale et territoriale</a:t>
            </a: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Épanouissement de tous les êtres humains</a:t>
            </a: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Lutte contre le changement climatique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latin typeface="Quattrocento Sans"/>
                <a:sym typeface="Quattrocento Sans"/>
              </a:rPr>
              <a:t>Préservation de la biodiversité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latin typeface="Quattrocento Sans"/>
              </a:rPr>
              <a:t>Production et consommation responsables</a:t>
            </a:r>
            <a:endParaRPr lang="fr-FR" sz="1600" dirty="0">
              <a:latin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r>
              <a:rPr lang="fr-FR" sz="1600" dirty="0">
                <a:latin typeface="Quattrocento Sans"/>
              </a:rPr>
              <a:t>Gouvernance et participation citoyenne</a:t>
            </a:r>
            <a:endParaRPr lang="en" sz="1600" dirty="0">
              <a:latin typeface="Quattrocento Sans"/>
              <a:sym typeface="Quattrocento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36579-8253-4F32-8B7E-0058D1C68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30" t="38577" r="13288" b="20902"/>
          <a:stretch/>
        </p:blipFill>
        <p:spPr>
          <a:xfrm>
            <a:off x="6318434" y="180753"/>
            <a:ext cx="2596967" cy="132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90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E</a:t>
            </a:r>
            <a:r>
              <a:rPr lang="en" dirty="0">
                <a:latin typeface="Quattrocento Sans"/>
                <a:ea typeface="Quattrocento Sans"/>
                <a:cs typeface="Quattrocento Sans"/>
                <a:sym typeface="Quattrocento Sans"/>
              </a:rPr>
              <a:t>t les bibliothèques ? 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L’information ? La culture ?</a:t>
            </a: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L’Agenda 2030 comme outil de pilotage et d’évaluation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4465966" cy="16834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Le rapport DD du Conseil Départementale de l’Aube.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L’organisation du plan d’action du département ODD par ODD (et non l’inverse).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B5332D-E0D4-40A8-9267-A7FA40C55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6" t="12403" r="29796" b="4890"/>
          <a:stretch/>
        </p:blipFill>
        <p:spPr>
          <a:xfrm>
            <a:off x="5413099" y="238230"/>
            <a:ext cx="3496986" cy="46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11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10511" y="908963"/>
            <a:ext cx="3856433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Conseil départementale de l’Aube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5058412" cy="21437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4 priorités pour l’Aube, plan d’action 2018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Aménagement et attractivité du territoire 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Solidarités territoriales 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Solidarités humaines ;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Pertinence et efficacité de l’action publique.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B5332D-E0D4-40A8-9267-A7FA40C55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6" t="12403" r="29796" b="4890"/>
          <a:stretch/>
        </p:blipFill>
        <p:spPr>
          <a:xfrm>
            <a:off x="7531420" y="234491"/>
            <a:ext cx="1176596" cy="15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en" sz="1800">
                <a:latin typeface="Quattrocento Sans"/>
                <a:ea typeface="Quattrocento Sans"/>
                <a:cs typeface="Quattrocento Sans"/>
                <a:sym typeface="Quattrocento Sans"/>
              </a:rPr>
              <a:t>L’exercice dure 8 minutes en groupe. </a:t>
            </a: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Exercice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8234612" cy="2051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En groupe, 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Définissez les 3 ODD sur lesquels les bibliothèques (en général) devraient travailler en 2021.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Pourquoi ?</a:t>
            </a:r>
          </a:p>
          <a:p>
            <a:pPr lvl="0" rtl="0">
              <a:spcBef>
                <a:spcPts val="600"/>
              </a:spcBef>
              <a:buNone/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Voir la fiche d’exercice à remplir </a:t>
            </a:r>
          </a:p>
        </p:txBody>
      </p:sp>
    </p:spTree>
    <p:extLst>
      <p:ext uri="{BB962C8B-B14F-4D97-AF65-F5344CB8AC3E}">
        <p14:creationId xmlns:p14="http://schemas.microsoft.com/office/powerpoint/2010/main" val="68326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829355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L’Agenda 2030 et les bibliothèques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fr-FR" dirty="0"/>
              <a:t>Enjeux</a:t>
            </a:r>
          </a:p>
          <a:p>
            <a:r>
              <a:rPr lang="fr-FR" dirty="0"/>
              <a:t>Trouver sa place dans l’Agenda 2030</a:t>
            </a:r>
          </a:p>
          <a:p>
            <a:r>
              <a:rPr lang="fr-FR" dirty="0"/>
              <a:t>Utiliser l’Agenda 2030</a:t>
            </a:r>
          </a:p>
        </p:txBody>
      </p:sp>
    </p:spTree>
    <p:extLst>
      <p:ext uri="{BB962C8B-B14F-4D97-AF65-F5344CB8AC3E}">
        <p14:creationId xmlns:p14="http://schemas.microsoft.com/office/powerpoint/2010/main" val="1703827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Les bibliothèques et le DD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83"/>
          <p:cNvSpPr txBox="1"/>
          <p:nvPr/>
        </p:nvSpPr>
        <p:spPr>
          <a:xfrm>
            <a:off x="433065" y="1743320"/>
            <a:ext cx="5037385" cy="24390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Les bibliothèques vertes</a:t>
            </a: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Un groupe d’intérêt spécial à l’IFLA : </a:t>
            </a:r>
          </a:p>
          <a:p>
            <a:pPr lvl="0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https://www.ifla.org/about-environmental-sustainability-and-libraries</a:t>
            </a: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Des ouvrages, conférences, un prix, etc. 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Green Library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Award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: </a:t>
            </a:r>
          </a:p>
          <a:p>
            <a:r>
              <a:rPr lang="fr-FR" sz="1100" dirty="0">
                <a:hlinkClick r:id="rId4"/>
              </a:rPr>
              <a:t>https://www.ifla.org/node/10159</a:t>
            </a:r>
            <a:endParaRPr lang="fr-FR" sz="1100" dirty="0"/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Picture 2" descr="IFLA Environment, Sustainability and Libraries Section">
            <a:extLst>
              <a:ext uri="{FF2B5EF4-FFF2-40B4-BE49-F238E27FC236}">
                <a16:creationId xmlns:a16="http://schemas.microsoft.com/office/drawing/2014/main" id="{9D51D60C-B4DF-40BE-8DA7-2817FAC8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37" y="1664565"/>
            <a:ext cx="20288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78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ora"/>
              <a:buNone/>
            </a:pPr>
            <a:r>
              <a:rPr lang="fr-FR" dirty="0"/>
              <a:t>Bonjour !</a:t>
            </a:r>
            <a:endParaRPr dirty="0"/>
          </a:p>
        </p:txBody>
      </p:sp>
      <p:grpSp>
        <p:nvGrpSpPr>
          <p:cNvPr id="57" name="Google Shape;57;p2"/>
          <p:cNvGrpSpPr/>
          <p:nvPr/>
        </p:nvGrpSpPr>
        <p:grpSpPr>
          <a:xfrm>
            <a:off x="339145" y="2043341"/>
            <a:ext cx="4494111" cy="2914169"/>
            <a:chOff x="-930008" y="-735322"/>
            <a:chExt cx="4941584" cy="3198166"/>
          </a:xfrm>
        </p:grpSpPr>
        <p:sp>
          <p:nvSpPr>
            <p:cNvPr id="58" name="Google Shape;58;p2"/>
            <p:cNvSpPr/>
            <p:nvPr/>
          </p:nvSpPr>
          <p:spPr>
            <a:xfrm>
              <a:off x="-930008" y="-735322"/>
              <a:ext cx="615300" cy="615300"/>
            </a:xfrm>
            <a:prstGeom prst="chord">
              <a:avLst>
                <a:gd name="adj1" fmla="val 4800000"/>
                <a:gd name="adj2" fmla="val 16800000"/>
              </a:avLst>
            </a:prstGeom>
            <a:solidFill>
              <a:srgbClr val="FFE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868511" y="-673825"/>
              <a:ext cx="492300" cy="492300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accent2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5400000">
              <a:off x="-375154" y="1385876"/>
              <a:ext cx="1784690" cy="369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 txBox="1"/>
            <p:nvPr/>
          </p:nvSpPr>
          <p:spPr>
            <a:xfrm rot="-5400000">
              <a:off x="-375154" y="1385876"/>
              <a:ext cx="1784690" cy="369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63354" y="45057"/>
              <a:ext cx="3248222" cy="237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 txBox="1"/>
            <p:nvPr/>
          </p:nvSpPr>
          <p:spPr>
            <a:xfrm>
              <a:off x="-182016" y="-689558"/>
              <a:ext cx="4193591" cy="23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fr-FR" sz="1200" b="1" i="0" u="none" strike="noStrike" cap="none" dirty="0">
                  <a:solidFill>
                    <a:srgbClr val="000000"/>
                  </a:solidFill>
                </a:rPr>
                <a:t>Raphaëlle Bats</a:t>
              </a:r>
              <a:endParaRPr sz="1200" b="1" i="0" u="none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Co-responsable </a:t>
              </a:r>
              <a:r>
                <a:rPr lang="fr-FR" sz="1200" i="0" u="none" strike="noStrike" cap="none" dirty="0" err="1">
                  <a:solidFill>
                    <a:srgbClr val="000000"/>
                  </a:solidFill>
                </a:rPr>
                <a:t>Urfist</a:t>
              </a: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 de Bordeaux, U. Bordeaux.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200" i="0" u="none" strike="noStrike" cap="none" dirty="0">
                <a:solidFill>
                  <a:srgbClr val="000000"/>
                </a:solidFill>
              </a:endParaRPr>
            </a:p>
            <a:p>
              <a:pPr marL="360363" marR="0" lvl="0" indent="-17145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FFC000"/>
                </a:buClr>
                <a:buSzPts val="1400"/>
                <a:buFont typeface="Wingdings" panose="05000000000000000000" pitchFamily="2" charset="2"/>
                <a:buChar char="Ø"/>
              </a:pP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Membre de l’International Advocacy Program, IFLA</a:t>
              </a:r>
            </a:p>
            <a:p>
              <a:pPr marL="360363" indent="-171450">
                <a:lnSpc>
                  <a:spcPct val="90000"/>
                </a:lnSpc>
                <a:spcBef>
                  <a:spcPts val="490"/>
                </a:spcBef>
                <a:buClr>
                  <a:srgbClr val="FFC000"/>
                </a:buClr>
                <a:buSzPts val="1400"/>
                <a:buFont typeface="Wingdings" panose="05000000000000000000" pitchFamily="2" charset="2"/>
                <a:buChar char="Ø"/>
              </a:pPr>
              <a:r>
                <a:rPr lang="fr-FR" sz="1200" dirty="0"/>
                <a:t>Pilote du groupe de travail « Agenda 2030 et bibliothèques françaises »</a:t>
              </a:r>
              <a:endParaRPr sz="12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i="0" u="none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i="0" u="sng" strike="noStrike" cap="none" dirty="0">
                  <a:solidFill>
                    <a:srgbClr val="000000"/>
                  </a:solidFill>
                  <a:hlinkClick r:id="rId3"/>
                </a:rPr>
                <a:t>rbats.pro@gmail.com</a:t>
              </a:r>
              <a:endParaRPr lang="fr-FR" sz="1200" i="0" u="sng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u="sng" dirty="0" err="1">
                  <a:hlinkClick r:id="rId4"/>
                </a:rPr>
                <a:t>Raphaelle.bats</a:t>
              </a:r>
              <a:r>
                <a:rPr lang="fr-FR" sz="1200" u="sng" err="1">
                  <a:hlinkClick r:id="rId4"/>
                </a:rPr>
                <a:t>@</a:t>
              </a:r>
              <a:r>
                <a:rPr lang="fr-FR" sz="1200" u="sng">
                  <a:hlinkClick r:id="rId4"/>
                </a:rPr>
                <a:t>u-bordeaux.fr</a:t>
              </a:r>
              <a:endParaRPr lang="fr-FR" sz="1200" u="sng"/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200" i="0" u="sng" strike="noStrike" cap="none" dirty="0">
                <a:solidFill>
                  <a:srgbClr val="000000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200" i="0" u="none" strike="noStrike" cap="none" dirty="0">
                  <a:solidFill>
                    <a:srgbClr val="000000"/>
                  </a:solidFill>
                </a:rPr>
                <a:t>Twitter : @</a:t>
              </a:r>
              <a:r>
                <a:rPr lang="fr-FR" sz="1200" i="0" u="none" strike="noStrike" cap="none" dirty="0" err="1">
                  <a:solidFill>
                    <a:srgbClr val="000000"/>
                  </a:solidFill>
                </a:rPr>
                <a:t>knitandb</a:t>
              </a:r>
              <a:r>
                <a:rPr lang="fr-FR" sz="1200" i="0" u="none" strike="noStrike" cap="none" dirty="0">
                  <a:solidFill>
                    <a:srgbClr val="000000"/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29" y="1358267"/>
            <a:ext cx="2057400" cy="26193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27304" y="882333"/>
            <a:ext cx="411225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Avant l’Agenda 2030 : </a:t>
            </a:r>
            <a:br>
              <a:rPr lang="en" dirty="0"/>
            </a:br>
            <a:r>
              <a:rPr lang="en" dirty="0"/>
              <a:t>L</a:t>
            </a:r>
            <a:r>
              <a:rPr lang="fr-FR" dirty="0"/>
              <a:t>e</a:t>
            </a:r>
            <a:r>
              <a:rPr lang="en" dirty="0"/>
              <a:t>s bibliothèques et l’Agenda 21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82891" y="2011481"/>
            <a:ext cx="6160439" cy="27336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dirty="0"/>
              <a:t>Joachim </a:t>
            </a:r>
            <a:r>
              <a:rPr lang="fr-FR" dirty="0" err="1"/>
              <a:t>Schöpfel</a:t>
            </a:r>
            <a:r>
              <a:rPr lang="fr-FR" dirty="0"/>
              <a:t> et </a:t>
            </a:r>
            <a:r>
              <a:rPr lang="fr-FR" dirty="0" err="1"/>
              <a:t>et</a:t>
            </a:r>
            <a:r>
              <a:rPr lang="fr-FR" dirty="0"/>
              <a:t> Jean-Pierre </a:t>
            </a:r>
            <a:r>
              <a:rPr lang="fr-FR" dirty="0" err="1"/>
              <a:t>Vosgin</a:t>
            </a:r>
            <a:r>
              <a:rPr lang="fr-FR" dirty="0"/>
              <a:t> (2014) : </a:t>
            </a:r>
            <a:r>
              <a:rPr lang="fr-FR" u="sng" dirty="0">
                <a:hlinkClick r:id="rId3"/>
              </a:rPr>
              <a:t>https://www.cairn.info/vers-la-bibliotheque-globale--9782765414216.htm</a:t>
            </a:r>
            <a:endParaRPr lang="fr-FR" sz="1600" dirty="0"/>
          </a:p>
          <a:p>
            <a:pPr fontAlgn="base"/>
            <a:endParaRPr lang="fr-FR" sz="1600" dirty="0"/>
          </a:p>
          <a:p>
            <a:pPr fontAlgn="base"/>
            <a:r>
              <a:rPr lang="fr-FR" dirty="0"/>
              <a:t>En s’appuyant sur l’Agenda 21, évaluation de l’engagement des bibliothèques :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sociale : amélioration de la qualité de vie des agents de la bibliothèque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sociétale : amélioration de la qualité de vie dans la société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écologique : protection de l’environnement naturel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commerciale : développement du secteur d’activité : innovation, etc.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Performance économiques : les activités liées aux questions économiques : marchés, etc.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50" name="Picture 2" descr="https://www.cairn.info/vign_rev/ELEC_BIBL/ELEC_ZEGHM_2014_01_L204.jpg">
            <a:extLst>
              <a:ext uri="{FF2B5EF4-FFF2-40B4-BE49-F238E27FC236}">
                <a16:creationId xmlns:a16="http://schemas.microsoft.com/office/drawing/2014/main" id="{7272EAC2-B876-4FE7-AF6D-80FF0FF0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97" y="1512067"/>
            <a:ext cx="19431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538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407831" y="776514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Les bibliothèques et l’Agenda 2030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3" name="Shape 83"/>
          <p:cNvSpPr txBox="1"/>
          <p:nvPr/>
        </p:nvSpPr>
        <p:spPr>
          <a:xfrm>
            <a:off x="718312" y="1876965"/>
            <a:ext cx="7606981" cy="25278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D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e l’écologie au changement global // De l’écologie à l’advocacy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La déclaration de Lyon :  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https://www.lyondeclaration.org/content/pages/lyon-declaration-fr.pdf</a:t>
            </a: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L’IFLA International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Advocacy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Program : 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https://www.ifla.org/ldp/iap</a:t>
            </a: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06396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75">
            <a:extLst>
              <a:ext uri="{FF2B5EF4-FFF2-40B4-BE49-F238E27FC236}">
                <a16:creationId xmlns:a16="http://schemas.microsoft.com/office/drawing/2014/main" id="{1B16CA03-1892-4CA3-B0CA-11C10BD11CE9}"/>
              </a:ext>
            </a:extLst>
          </p:cNvPr>
          <p:cNvSpPr/>
          <p:nvPr/>
        </p:nvSpPr>
        <p:spPr>
          <a:xfrm>
            <a:off x="0" y="4169527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90982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International Advocacy Program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34255" y="1404601"/>
            <a:ext cx="8475489" cy="26165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en" sz="1400" dirty="0"/>
          </a:p>
          <a:p>
            <a:pPr marL="228600" lvl="0" indent="0" rtl="0">
              <a:spcBef>
                <a:spcPts val="0"/>
              </a:spcBef>
              <a:buSzPct val="100000"/>
              <a:buNone/>
            </a:pPr>
            <a:r>
              <a:rPr lang="en" sz="1400" dirty="0"/>
              <a:t>Formation, 2016 : </a:t>
            </a:r>
            <a:r>
              <a:rPr lang="en" sz="1200" dirty="0"/>
              <a:t>5 régions (Afrique, Asie, LAC, Europe, Moyen-Orient), 10 pays par région et 2 personnes par pays. </a:t>
            </a:r>
            <a:r>
              <a:rPr lang="fr-FR" sz="1200" dirty="0"/>
              <a:t>E</a:t>
            </a:r>
            <a:r>
              <a:rPr lang="en" sz="1200" dirty="0"/>
              <a:t>n France : Patrick Megel (BM Martigues, ABF PACA, boursier Cfibd) et Raphaëlle Bats (Enssib, Cfibd).</a:t>
            </a:r>
          </a:p>
          <a:p>
            <a:pPr marL="228600" lvl="0" indent="0" rtl="0">
              <a:spcBef>
                <a:spcPts val="0"/>
              </a:spcBef>
              <a:buSzPct val="100000"/>
              <a:buNone/>
            </a:pPr>
            <a:r>
              <a:rPr lang="en" sz="1400" dirty="0"/>
              <a:t>Séminaire 2018 </a:t>
            </a:r>
            <a:r>
              <a:rPr lang="en" sz="1200" dirty="0"/>
              <a:t>: le séminaire IFLA à New-York (30 bibliothécaires) pour rencontrer des ambassadeurs à l’ONU</a:t>
            </a:r>
          </a:p>
          <a:p>
            <a:pPr marL="457200" lvl="0" indent="-228600" rtl="0">
              <a:spcBef>
                <a:spcPts val="0"/>
              </a:spcBef>
            </a:pPr>
            <a:endParaRPr lang="en" sz="14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fr-FR" sz="1400" dirty="0"/>
              <a:t>Objectifs : </a:t>
            </a:r>
          </a:p>
          <a:p>
            <a:pPr marL="720725" indent="-506413">
              <a:spcBef>
                <a:spcPts val="0"/>
              </a:spcBef>
              <a:buSzPct val="100000"/>
            </a:pPr>
            <a:r>
              <a:rPr lang="fr-FR" sz="1200" dirty="0"/>
              <a:t>Faciliter la mise en place par les bibliothèques de campagnes d’</a:t>
            </a:r>
            <a:r>
              <a:rPr lang="en" sz="1200" dirty="0"/>
              <a:t>advocacy/plaidoyer prenant appui sur l’agenda 2030</a:t>
            </a:r>
          </a:p>
          <a:p>
            <a:pPr marL="720725" indent="-506413">
              <a:spcBef>
                <a:spcPts val="0"/>
              </a:spcBef>
              <a:buSzPct val="100000"/>
            </a:pPr>
            <a:r>
              <a:rPr lang="en" sz="1200" dirty="0"/>
              <a:t>Faire du lobbying auprès de l’ONU pour transformer l’Agenda 2030</a:t>
            </a:r>
          </a:p>
          <a:p>
            <a:pPr marL="214312" indent="0">
              <a:spcBef>
                <a:spcPts val="0"/>
              </a:spcBef>
              <a:buSzPct val="100000"/>
              <a:buNone/>
            </a:pPr>
            <a:endParaRPr lang="en" sz="1400" dirty="0"/>
          </a:p>
          <a:p>
            <a:pPr marL="0" indent="0">
              <a:spcBef>
                <a:spcPts val="0"/>
              </a:spcBef>
              <a:buSzPct val="100000"/>
              <a:buNone/>
            </a:pPr>
            <a:r>
              <a:rPr lang="en" sz="1400" dirty="0"/>
              <a:t>France : </a:t>
            </a:r>
          </a:p>
          <a:p>
            <a:pPr marL="628650" lvl="1" indent="-171450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" sz="1200" dirty="0"/>
              <a:t>Création d’un groupe de travail national. </a:t>
            </a:r>
          </a:p>
          <a:p>
            <a:pPr marL="628650" lvl="1" indent="-171450">
              <a:spcBef>
                <a:spcPts val="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" sz="1200" dirty="0"/>
              <a:t>Mission : sensibiliser, encourager, convaincre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" name="Shape 75">
            <a:extLst>
              <a:ext uri="{FF2B5EF4-FFF2-40B4-BE49-F238E27FC236}">
                <a16:creationId xmlns:a16="http://schemas.microsoft.com/office/drawing/2014/main" id="{D7A5E9E0-BBB0-4BB8-82E2-AE56936724D3}"/>
              </a:ext>
            </a:extLst>
          </p:cNvPr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83A5E1B-6F78-42BF-A18E-D29766F9D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/>
          <a:stretch/>
        </p:blipFill>
        <p:spPr bwMode="auto">
          <a:xfrm>
            <a:off x="2263032" y="4224777"/>
            <a:ext cx="2095620" cy="98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Résultat de recherche d'images pour &quot;logo bibliothèque BPI&quot;">
            <a:extLst>
              <a:ext uri="{FF2B5EF4-FFF2-40B4-BE49-F238E27FC236}">
                <a16:creationId xmlns:a16="http://schemas.microsoft.com/office/drawing/2014/main" id="{D14F7E48-F10A-4FF1-BC04-D0FCB2D8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1" y="4054764"/>
            <a:ext cx="974886" cy="9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fibd">
            <a:extLst>
              <a:ext uri="{FF2B5EF4-FFF2-40B4-BE49-F238E27FC236}">
                <a16:creationId xmlns:a16="http://schemas.microsoft.com/office/drawing/2014/main" id="{AE9E03EF-A2F6-4D6C-988B-AB6D37B2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925455"/>
            <a:ext cx="550059" cy="9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DD896D-23EF-4827-8ABE-63D750DB3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02" y="4281533"/>
            <a:ext cx="2383040" cy="635477"/>
          </a:xfrm>
          <a:prstGeom prst="rect">
            <a:avLst/>
          </a:prstGeom>
        </p:spPr>
      </p:pic>
      <p:pic>
        <p:nvPicPr>
          <p:cNvPr id="15" name="Picture 6" descr="Résultat de recherche d'images pour &quot;logo bibliothèque BPI&quot;">
            <a:extLst>
              <a:ext uri="{FF2B5EF4-FFF2-40B4-BE49-F238E27FC236}">
                <a16:creationId xmlns:a16="http://schemas.microsoft.com/office/drawing/2014/main" id="{1DE4BADF-F503-4BCD-A4B0-01AC2737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1" y="4060791"/>
            <a:ext cx="974886" cy="9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274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8" y="1079762"/>
            <a:ext cx="3456384" cy="241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55976" y="627534"/>
            <a:ext cx="41764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ighlight>
                  <a:srgbClr val="FFCD00"/>
                </a:highlight>
                <a:latin typeface="Quattrocento Sans" panose="020B0604020202020204" charset="0"/>
              </a:rPr>
              <a:t>OBJECTIF 3 </a:t>
            </a:r>
            <a:r>
              <a:rPr lang="fr-FR" dirty="0">
                <a:latin typeface="Quattrocento Sans" panose="020B0604020202020204" charset="0"/>
              </a:rPr>
              <a:t>: Permettre à tous de vivre en bonne santé et promouvoir le bien-être de tous à tout âge</a:t>
            </a:r>
          </a:p>
          <a:p>
            <a:endParaRPr lang="fr-FR" dirty="0">
              <a:latin typeface="Quattrocento Sans" panose="020B0604020202020204" charset="0"/>
            </a:endParaRPr>
          </a:p>
          <a:p>
            <a:r>
              <a:rPr lang="fr-FR" dirty="0">
                <a:latin typeface="Quattrocento Sans" panose="020B0604020202020204" charset="0"/>
              </a:rPr>
              <a:t>Les bibliothèques soutiennent cet objectif en fournissant … </a:t>
            </a:r>
          </a:p>
          <a:p>
            <a:endParaRPr lang="fr-FR" dirty="0">
              <a:latin typeface="Quattrocento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Quattrocento Sans" panose="020B0604020202020204" charset="0"/>
              </a:rPr>
              <a:t>la recherche dans les bibliothèques médicales et hospitalières qui soutient l’éducation et améliore la pratique médicale pour professionnels de la santé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Quattrocento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Quattrocento Sans" panose="020B0604020202020204" charset="0"/>
              </a:rPr>
              <a:t>l’accès public à l’information sur la santé et le bien-être dans les bibliothèques publiques, ce qui aide les individus et les familles à rester en bonne santé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731990"/>
            <a:ext cx="8962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AU" altLang="fr-FR" dirty="0">
                <a:hlinkClick r:id="rId4"/>
              </a:rPr>
              <a:t>https://www.ifla.org/files/assets/hq/topics/libraries-development/documents/sdgs-insert-fr.pdf</a:t>
            </a:r>
            <a:endParaRPr lang="en-AU" altLang="fr-FR" dirty="0"/>
          </a:p>
          <a:p>
            <a:pPr eaLnBrk="1" hangingPunct="1"/>
            <a:endParaRPr lang="en-AU" altLang="fr-FR" dirty="0"/>
          </a:p>
        </p:txBody>
      </p:sp>
    </p:spTree>
    <p:extLst>
      <p:ext uri="{BB962C8B-B14F-4D97-AF65-F5344CB8AC3E}">
        <p14:creationId xmlns:p14="http://schemas.microsoft.com/office/powerpoint/2010/main" val="983506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en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L’exercice dure 8 minutes en groupe. 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Exercice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8234612" cy="2051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En groupe (vous serez répartis automatiquement)</a:t>
            </a:r>
          </a:p>
          <a:p>
            <a:pPr lvl="0">
              <a:spcBef>
                <a:spcPts val="600"/>
              </a:spcBef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Faites tourner la roue des ODD : </a:t>
            </a:r>
            <a:r>
              <a:rPr lang="fr-FR" sz="1600" u="sng" dirty="0">
                <a:hlinkClick r:id="rId3"/>
              </a:rPr>
              <a:t>http://raphaellebats.blogspot.com/2021/02/une-roue-des-odd-pour-un-exercice.html</a:t>
            </a:r>
            <a:endParaRPr lang="fr-FR" sz="1600" u="sng" dirty="0"/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Pour l’ODD qui sortira (sauf le 4 et le 17), donner des exemples d’actions menées dans vos établissements et en discuter.</a:t>
            </a: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Voir la fiche d’exercice à remplir.</a:t>
            </a: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329948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3050"/>
            <a:ext cx="2885380" cy="402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9952" y="915566"/>
            <a:ext cx="4752528" cy="35086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>
                <a:highlight>
                  <a:srgbClr val="FFCD00"/>
                </a:highlight>
                <a:latin typeface="Quattrocento Sans" panose="020B0604020202020204" charset="0"/>
              </a:rPr>
              <a:t>OBJECTIF 3 : </a:t>
            </a:r>
            <a:r>
              <a:rPr lang="fr-FR" dirty="0">
                <a:latin typeface="Quattrocento Sans" panose="020B0604020202020204" charset="0"/>
              </a:rPr>
              <a:t>un exemple du </a:t>
            </a:r>
            <a:r>
              <a:rPr lang="fr-FR" dirty="0">
                <a:highlight>
                  <a:srgbClr val="FFCD00"/>
                </a:highlight>
                <a:latin typeface="Quattrocento Sans" panose="020B0604020202020204" charset="0"/>
              </a:rPr>
              <a:t>KIRGHIZISTAN</a:t>
            </a:r>
          </a:p>
          <a:p>
            <a:endParaRPr lang="fr-FR" dirty="0">
              <a:highlight>
                <a:srgbClr val="FFCD00"/>
              </a:highlight>
              <a:latin typeface="Quattrocento Sans" panose="020B0604020202020204" charset="0"/>
            </a:endParaRPr>
          </a:p>
          <a:p>
            <a:pPr algn="just"/>
            <a:r>
              <a:rPr lang="fr-FR" sz="1200" dirty="0">
                <a:latin typeface="Quattrocento Sans" panose="020B0604020202020204" charset="0"/>
              </a:rPr>
              <a:t>Face à une épidémie de tuberculose (TB), le gouvernement du Kirghizistan a lancé un programme national intensif de prévention et de veille. Le service « Non à la tuberculose ! » du Consortium kirghiz des bibliothèques et de l’information (KLIC) a travaillé en partenariat avec des organisations de la société civile comme le projet HOPE et la Société du Croissant-Rouge, pour mobiliser les bibliothèques publiques à l’égard des objectifs gouvernementaux.</a:t>
            </a:r>
          </a:p>
          <a:p>
            <a:pPr algn="just"/>
            <a:endParaRPr lang="fr-FR" sz="1200" dirty="0">
              <a:latin typeface="Quattrocento Sans" panose="020B0604020202020204" charset="0"/>
            </a:endParaRPr>
          </a:p>
          <a:p>
            <a:pPr algn="just"/>
            <a:r>
              <a:rPr lang="fr-FR" sz="1200" dirty="0">
                <a:latin typeface="Quattrocento Sans" panose="020B0604020202020204" charset="0"/>
              </a:rPr>
              <a:t>À la suite d’une subvention pilote accordée à trois bibliothèques du Programme d’innovation en bibliothèques publiques d’EIFL (</a:t>
            </a:r>
            <a:r>
              <a:rPr lang="fr-FR" sz="1200" dirty="0" err="1">
                <a:latin typeface="Quattrocento Sans" panose="020B0604020202020204" charset="0"/>
              </a:rPr>
              <a:t>Electronic</a:t>
            </a:r>
            <a:r>
              <a:rPr lang="fr-FR" sz="1200" dirty="0">
                <a:latin typeface="Quattrocento Sans" panose="020B0604020202020204" charset="0"/>
              </a:rPr>
              <a:t> Information for </a:t>
            </a:r>
            <a:r>
              <a:rPr lang="fr-FR" sz="1200" dirty="0" err="1">
                <a:latin typeface="Quattrocento Sans" panose="020B0604020202020204" charset="0"/>
              </a:rPr>
              <a:t>Libraries</a:t>
            </a:r>
            <a:r>
              <a:rPr lang="fr-FR" sz="1200" dirty="0">
                <a:latin typeface="Quattrocento Sans" panose="020B0604020202020204" charset="0"/>
              </a:rPr>
              <a:t>), l’initiative « Non à la tuberculose ! » a été déployée dans 190 bibliothèques rurales avec notamment une formation pour 800 personnes sur la sensibilisation à la lutte contre la tuberculose, ainsi que des débats publics auxquels ont participé 5 600 personnes.</a:t>
            </a:r>
          </a:p>
          <a:p>
            <a:r>
              <a:rPr lang="fr-FR" dirty="0">
                <a:latin typeface="Quattrocento Sans" panose="020B0604020202020204" charset="0"/>
              </a:rPr>
              <a:t>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560" y="4568810"/>
            <a:ext cx="2885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AU" altLang="fr-FR" dirty="0">
                <a:hlinkClick r:id="rId4"/>
              </a:rPr>
              <a:t>http://www.ifla.org/publications/node/10546</a:t>
            </a:r>
            <a:r>
              <a:rPr lang="en-AU" alt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388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4294967295"/>
          </p:nvPr>
        </p:nvSpPr>
        <p:spPr>
          <a:xfrm>
            <a:off x="4102917" y="2230361"/>
            <a:ext cx="4538565" cy="23939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r>
              <a:rPr lang="en" sz="18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Brochure </a:t>
            </a:r>
            <a:r>
              <a:rPr lang="en" sz="1800" b="1" dirty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*France*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endParaRPr lang="en" sz="1800" b="1" dirty="0">
              <a:solidFill>
                <a:schemeClr val="dk1"/>
              </a:solidFill>
              <a:highlight>
                <a:srgbClr val="FFCD00"/>
              </a:highlight>
              <a:latin typeface="Lora"/>
              <a:ea typeface="Lora"/>
              <a:cs typeface="Lora"/>
              <a:sym typeface="Lora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r>
              <a:rPr lang="en" sz="1800" b="1" dirty="0">
                <a:solidFill>
                  <a:schemeClr val="dk1"/>
                </a:solidFill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Distribuée à plusieurs occasions </a:t>
            </a:r>
            <a:r>
              <a:rPr lang="en" sz="18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: représentante de l’Ambassadeur français à l’ONU, représentants de la ministre de la culture, parlementaires européens.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-6450" y="1131725"/>
            <a:ext cx="91505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0" name="Shape 170"/>
          <p:cNvSpPr/>
          <p:nvPr/>
        </p:nvSpPr>
        <p:spPr>
          <a:xfrm>
            <a:off x="625400" y="736699"/>
            <a:ext cx="790199" cy="7901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71" name="Shape 171"/>
          <p:cNvGrpSpPr/>
          <p:nvPr/>
        </p:nvGrpSpPr>
        <p:grpSpPr>
          <a:xfrm>
            <a:off x="842317" y="975119"/>
            <a:ext cx="356203" cy="313212"/>
            <a:chOff x="1929775" y="320925"/>
            <a:chExt cx="423800" cy="372650"/>
          </a:xfrm>
        </p:grpSpPr>
        <p:sp>
          <p:nvSpPr>
            <p:cNvPr id="172" name="Shape 172"/>
            <p:cNvSpPr/>
            <p:nvPr/>
          </p:nvSpPr>
          <p:spPr>
            <a:xfrm>
              <a:off x="1929775" y="320925"/>
              <a:ext cx="423800" cy="372650"/>
            </a:xfrm>
            <a:custGeom>
              <a:avLst/>
              <a:gdLst/>
              <a:ahLst/>
              <a:cxnLst/>
              <a:rect l="0" t="0" r="0" b="0"/>
              <a:pathLst>
                <a:path w="16952" h="14906" fill="none" extrusionOk="0">
                  <a:moveTo>
                    <a:pt x="16172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3"/>
                  </a:lnTo>
                  <a:lnTo>
                    <a:pt x="341" y="146"/>
                  </a:lnTo>
                  <a:lnTo>
                    <a:pt x="220" y="244"/>
                  </a:lnTo>
                  <a:lnTo>
                    <a:pt x="122" y="341"/>
                  </a:lnTo>
                  <a:lnTo>
                    <a:pt x="74" y="487"/>
                  </a:lnTo>
                  <a:lnTo>
                    <a:pt x="25" y="634"/>
                  </a:lnTo>
                  <a:lnTo>
                    <a:pt x="0" y="780"/>
                  </a:lnTo>
                  <a:lnTo>
                    <a:pt x="0" y="14126"/>
                  </a:lnTo>
                  <a:lnTo>
                    <a:pt x="0" y="14126"/>
                  </a:lnTo>
                  <a:lnTo>
                    <a:pt x="25" y="14272"/>
                  </a:lnTo>
                  <a:lnTo>
                    <a:pt x="74" y="14418"/>
                  </a:lnTo>
                  <a:lnTo>
                    <a:pt x="122" y="14565"/>
                  </a:lnTo>
                  <a:lnTo>
                    <a:pt x="220" y="14662"/>
                  </a:lnTo>
                  <a:lnTo>
                    <a:pt x="341" y="14759"/>
                  </a:lnTo>
                  <a:lnTo>
                    <a:pt x="488" y="14832"/>
                  </a:lnTo>
                  <a:lnTo>
                    <a:pt x="634" y="14881"/>
                  </a:lnTo>
                  <a:lnTo>
                    <a:pt x="780" y="14906"/>
                  </a:lnTo>
                  <a:lnTo>
                    <a:pt x="16172" y="14906"/>
                  </a:lnTo>
                  <a:lnTo>
                    <a:pt x="16172" y="14906"/>
                  </a:lnTo>
                  <a:lnTo>
                    <a:pt x="16318" y="14881"/>
                  </a:lnTo>
                  <a:lnTo>
                    <a:pt x="16464" y="14832"/>
                  </a:lnTo>
                  <a:lnTo>
                    <a:pt x="16611" y="14759"/>
                  </a:lnTo>
                  <a:lnTo>
                    <a:pt x="16732" y="14662"/>
                  </a:lnTo>
                  <a:lnTo>
                    <a:pt x="16830" y="14565"/>
                  </a:lnTo>
                  <a:lnTo>
                    <a:pt x="16878" y="14418"/>
                  </a:lnTo>
                  <a:lnTo>
                    <a:pt x="16927" y="14272"/>
                  </a:lnTo>
                  <a:lnTo>
                    <a:pt x="16952" y="14126"/>
                  </a:lnTo>
                  <a:lnTo>
                    <a:pt x="16952" y="780"/>
                  </a:lnTo>
                  <a:lnTo>
                    <a:pt x="16952" y="780"/>
                  </a:lnTo>
                  <a:lnTo>
                    <a:pt x="16927" y="634"/>
                  </a:lnTo>
                  <a:lnTo>
                    <a:pt x="16878" y="487"/>
                  </a:lnTo>
                  <a:lnTo>
                    <a:pt x="16830" y="341"/>
                  </a:lnTo>
                  <a:lnTo>
                    <a:pt x="16732" y="244"/>
                  </a:lnTo>
                  <a:lnTo>
                    <a:pt x="16611" y="146"/>
                  </a:lnTo>
                  <a:lnTo>
                    <a:pt x="16464" y="73"/>
                  </a:lnTo>
                  <a:lnTo>
                    <a:pt x="16318" y="25"/>
                  </a:lnTo>
                  <a:lnTo>
                    <a:pt x="16172" y="0"/>
                  </a:lnTo>
                  <a:lnTo>
                    <a:pt x="1617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1954125" y="345275"/>
              <a:ext cx="375100" cy="323950"/>
            </a:xfrm>
            <a:custGeom>
              <a:avLst/>
              <a:gdLst/>
              <a:ahLst/>
              <a:cxnLst/>
              <a:rect l="0" t="0" r="0" b="0"/>
              <a:pathLst>
                <a:path w="15004" h="12958" fill="none" extrusionOk="0">
                  <a:moveTo>
                    <a:pt x="15003" y="12957"/>
                  </a:moveTo>
                  <a:lnTo>
                    <a:pt x="1" y="12957"/>
                  </a:lnTo>
                  <a:lnTo>
                    <a:pt x="1" y="0"/>
                  </a:lnTo>
                  <a:lnTo>
                    <a:pt x="15003" y="0"/>
                  </a:lnTo>
                  <a:lnTo>
                    <a:pt x="15003" y="12957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2162375" y="534625"/>
              <a:ext cx="146750" cy="113275"/>
            </a:xfrm>
            <a:custGeom>
              <a:avLst/>
              <a:gdLst/>
              <a:ahLst/>
              <a:cxnLst/>
              <a:rect l="0" t="0" r="0" b="0"/>
              <a:pathLst>
                <a:path w="5870" h="4531" fill="none" extrusionOk="0">
                  <a:moveTo>
                    <a:pt x="0" y="2266"/>
                  </a:moveTo>
                  <a:lnTo>
                    <a:pt x="1534" y="244"/>
                  </a:lnTo>
                  <a:lnTo>
                    <a:pt x="1534" y="244"/>
                  </a:lnTo>
                  <a:lnTo>
                    <a:pt x="1632" y="147"/>
                  </a:lnTo>
                  <a:lnTo>
                    <a:pt x="1754" y="50"/>
                  </a:lnTo>
                  <a:lnTo>
                    <a:pt x="1875" y="1"/>
                  </a:lnTo>
                  <a:lnTo>
                    <a:pt x="2022" y="1"/>
                  </a:lnTo>
                  <a:lnTo>
                    <a:pt x="2143" y="1"/>
                  </a:lnTo>
                  <a:lnTo>
                    <a:pt x="2289" y="50"/>
                  </a:lnTo>
                  <a:lnTo>
                    <a:pt x="2411" y="147"/>
                  </a:lnTo>
                  <a:lnTo>
                    <a:pt x="2509" y="244"/>
                  </a:lnTo>
                  <a:lnTo>
                    <a:pt x="5870" y="453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974225" y="468875"/>
              <a:ext cx="232600" cy="179025"/>
            </a:xfrm>
            <a:custGeom>
              <a:avLst/>
              <a:gdLst/>
              <a:ahLst/>
              <a:cxnLst/>
              <a:rect l="0" t="0" r="0" b="0"/>
              <a:pathLst>
                <a:path w="9304" h="7161" fill="none" extrusionOk="0">
                  <a:moveTo>
                    <a:pt x="0" y="3995"/>
                  </a:moveTo>
                  <a:lnTo>
                    <a:pt x="2923" y="244"/>
                  </a:lnTo>
                  <a:lnTo>
                    <a:pt x="2923" y="244"/>
                  </a:lnTo>
                  <a:lnTo>
                    <a:pt x="3020" y="147"/>
                  </a:lnTo>
                  <a:lnTo>
                    <a:pt x="3142" y="49"/>
                  </a:lnTo>
                  <a:lnTo>
                    <a:pt x="3264" y="1"/>
                  </a:lnTo>
                  <a:lnTo>
                    <a:pt x="3410" y="1"/>
                  </a:lnTo>
                  <a:lnTo>
                    <a:pt x="3532" y="1"/>
                  </a:lnTo>
                  <a:lnTo>
                    <a:pt x="3678" y="49"/>
                  </a:lnTo>
                  <a:lnTo>
                    <a:pt x="3800" y="147"/>
                  </a:lnTo>
                  <a:lnTo>
                    <a:pt x="3897" y="244"/>
                  </a:lnTo>
                  <a:lnTo>
                    <a:pt x="9304" y="716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2169675" y="396425"/>
              <a:ext cx="97450" cy="97450"/>
            </a:xfrm>
            <a:custGeom>
              <a:avLst/>
              <a:gdLst/>
              <a:ahLst/>
              <a:cxnLst/>
              <a:rect l="0" t="0" r="0" b="0"/>
              <a:pathLst>
                <a:path w="3898" h="3898" fill="none" extrusionOk="0">
                  <a:moveTo>
                    <a:pt x="1949" y="3897"/>
                  </a:moveTo>
                  <a:lnTo>
                    <a:pt x="1949" y="3897"/>
                  </a:lnTo>
                  <a:lnTo>
                    <a:pt x="1754" y="3897"/>
                  </a:lnTo>
                  <a:lnTo>
                    <a:pt x="1559" y="3873"/>
                  </a:lnTo>
                  <a:lnTo>
                    <a:pt x="1364" y="3824"/>
                  </a:lnTo>
                  <a:lnTo>
                    <a:pt x="1194" y="3751"/>
                  </a:lnTo>
                  <a:lnTo>
                    <a:pt x="1023" y="3678"/>
                  </a:lnTo>
                  <a:lnTo>
                    <a:pt x="853" y="3580"/>
                  </a:lnTo>
                  <a:lnTo>
                    <a:pt x="707" y="3459"/>
                  </a:lnTo>
                  <a:lnTo>
                    <a:pt x="560" y="3337"/>
                  </a:lnTo>
                  <a:lnTo>
                    <a:pt x="439" y="3191"/>
                  </a:lnTo>
                  <a:lnTo>
                    <a:pt x="317" y="3045"/>
                  </a:lnTo>
                  <a:lnTo>
                    <a:pt x="220" y="2874"/>
                  </a:lnTo>
                  <a:lnTo>
                    <a:pt x="146" y="2704"/>
                  </a:lnTo>
                  <a:lnTo>
                    <a:pt x="73" y="2533"/>
                  </a:lnTo>
                  <a:lnTo>
                    <a:pt x="25" y="2338"/>
                  </a:lnTo>
                  <a:lnTo>
                    <a:pt x="0" y="2168"/>
                  </a:lnTo>
                  <a:lnTo>
                    <a:pt x="0" y="1949"/>
                  </a:lnTo>
                  <a:lnTo>
                    <a:pt x="0" y="1949"/>
                  </a:lnTo>
                  <a:lnTo>
                    <a:pt x="0" y="1754"/>
                  </a:lnTo>
                  <a:lnTo>
                    <a:pt x="25" y="1559"/>
                  </a:lnTo>
                  <a:lnTo>
                    <a:pt x="73" y="1389"/>
                  </a:lnTo>
                  <a:lnTo>
                    <a:pt x="146" y="1194"/>
                  </a:lnTo>
                  <a:lnTo>
                    <a:pt x="220" y="1023"/>
                  </a:lnTo>
                  <a:lnTo>
                    <a:pt x="317" y="877"/>
                  </a:lnTo>
                  <a:lnTo>
                    <a:pt x="439" y="707"/>
                  </a:lnTo>
                  <a:lnTo>
                    <a:pt x="560" y="585"/>
                  </a:lnTo>
                  <a:lnTo>
                    <a:pt x="707" y="463"/>
                  </a:lnTo>
                  <a:lnTo>
                    <a:pt x="853" y="341"/>
                  </a:lnTo>
                  <a:lnTo>
                    <a:pt x="1023" y="244"/>
                  </a:lnTo>
                  <a:lnTo>
                    <a:pt x="1194" y="171"/>
                  </a:lnTo>
                  <a:lnTo>
                    <a:pt x="1364" y="98"/>
                  </a:lnTo>
                  <a:lnTo>
                    <a:pt x="1559" y="49"/>
                  </a:lnTo>
                  <a:lnTo>
                    <a:pt x="1754" y="25"/>
                  </a:lnTo>
                  <a:lnTo>
                    <a:pt x="1949" y="0"/>
                  </a:lnTo>
                  <a:lnTo>
                    <a:pt x="1949" y="0"/>
                  </a:lnTo>
                  <a:lnTo>
                    <a:pt x="2144" y="25"/>
                  </a:lnTo>
                  <a:lnTo>
                    <a:pt x="2338" y="49"/>
                  </a:lnTo>
                  <a:lnTo>
                    <a:pt x="2533" y="98"/>
                  </a:lnTo>
                  <a:lnTo>
                    <a:pt x="2704" y="171"/>
                  </a:lnTo>
                  <a:lnTo>
                    <a:pt x="2874" y="244"/>
                  </a:lnTo>
                  <a:lnTo>
                    <a:pt x="3020" y="341"/>
                  </a:lnTo>
                  <a:lnTo>
                    <a:pt x="3191" y="463"/>
                  </a:lnTo>
                  <a:lnTo>
                    <a:pt x="3313" y="585"/>
                  </a:lnTo>
                  <a:lnTo>
                    <a:pt x="3459" y="707"/>
                  </a:lnTo>
                  <a:lnTo>
                    <a:pt x="3556" y="877"/>
                  </a:lnTo>
                  <a:lnTo>
                    <a:pt x="3654" y="1023"/>
                  </a:lnTo>
                  <a:lnTo>
                    <a:pt x="3727" y="1194"/>
                  </a:lnTo>
                  <a:lnTo>
                    <a:pt x="3800" y="1389"/>
                  </a:lnTo>
                  <a:lnTo>
                    <a:pt x="3848" y="1559"/>
                  </a:lnTo>
                  <a:lnTo>
                    <a:pt x="3873" y="1754"/>
                  </a:lnTo>
                  <a:lnTo>
                    <a:pt x="3897" y="1949"/>
                  </a:lnTo>
                  <a:lnTo>
                    <a:pt x="3897" y="1949"/>
                  </a:lnTo>
                  <a:lnTo>
                    <a:pt x="3873" y="2168"/>
                  </a:lnTo>
                  <a:lnTo>
                    <a:pt x="3848" y="2338"/>
                  </a:lnTo>
                  <a:lnTo>
                    <a:pt x="3800" y="2533"/>
                  </a:lnTo>
                  <a:lnTo>
                    <a:pt x="3727" y="2704"/>
                  </a:lnTo>
                  <a:lnTo>
                    <a:pt x="3654" y="2874"/>
                  </a:lnTo>
                  <a:lnTo>
                    <a:pt x="3556" y="3045"/>
                  </a:lnTo>
                  <a:lnTo>
                    <a:pt x="3459" y="3191"/>
                  </a:lnTo>
                  <a:lnTo>
                    <a:pt x="3313" y="3337"/>
                  </a:lnTo>
                  <a:lnTo>
                    <a:pt x="3191" y="3459"/>
                  </a:lnTo>
                  <a:lnTo>
                    <a:pt x="3020" y="3580"/>
                  </a:lnTo>
                  <a:lnTo>
                    <a:pt x="2874" y="3678"/>
                  </a:lnTo>
                  <a:lnTo>
                    <a:pt x="2704" y="3751"/>
                  </a:lnTo>
                  <a:lnTo>
                    <a:pt x="2533" y="3824"/>
                  </a:lnTo>
                  <a:lnTo>
                    <a:pt x="2338" y="3873"/>
                  </a:lnTo>
                  <a:lnTo>
                    <a:pt x="2144" y="3897"/>
                  </a:lnTo>
                  <a:lnTo>
                    <a:pt x="1949" y="3897"/>
                  </a:lnTo>
                  <a:lnTo>
                    <a:pt x="1949" y="389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" name="Titre 1"/>
          <p:cNvSpPr txBox="1">
            <a:spLocks/>
          </p:cNvSpPr>
          <p:nvPr/>
        </p:nvSpPr>
        <p:spPr>
          <a:xfrm>
            <a:off x="1401474" y="814342"/>
            <a:ext cx="4970726" cy="4535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FR" sz="2000" b="1" dirty="0">
                <a:latin typeface="Lora" panose="020B0604020202020204" charset="0"/>
              </a:rPr>
              <a:t>Brochure des exemples français</a:t>
            </a:r>
          </a:p>
        </p:txBody>
      </p:sp>
      <p:pic>
        <p:nvPicPr>
          <p:cNvPr id="13" name="Picture 2" descr="https://static.wixstatic.com/media/c68511_a4c237164baa4df8a06a2bf4a17c299b~mv2.png/v1/fill/w_559,h_791,al_c,lg_1/c68511_a4c237164baa4df8a06a2bf4a17c299b~m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8" y="1528845"/>
            <a:ext cx="2366021" cy="33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16676" y="184134"/>
            <a:ext cx="27102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hlinkClick r:id="rId4"/>
              </a:rPr>
              <a:t>https://agenda2030bibfr.wixsite.com/agenda2030bib/brochure</a:t>
            </a:r>
            <a:endParaRPr lang="fr-FR" sz="1200" dirty="0"/>
          </a:p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677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44305" y="778857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-FR" dirty="0"/>
              <a:t>Q</a:t>
            </a:r>
            <a:r>
              <a:rPr lang="en" dirty="0"/>
              <a:t>uelques outils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3" name="Shape 83"/>
          <p:cNvSpPr txBox="1"/>
          <p:nvPr/>
        </p:nvSpPr>
        <p:spPr>
          <a:xfrm>
            <a:off x="332445" y="1708743"/>
            <a:ext cx="4245205" cy="1927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Outils du groupe Bibliothèques françaises et Agenda 2030</a:t>
            </a:r>
          </a:p>
          <a:p>
            <a:pPr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Site web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Actualités</a:t>
            </a:r>
          </a:p>
          <a:p>
            <a:pPr marL="28575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Supports pour travailler sur les bonnes pratiques</a:t>
            </a:r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386792" y="3364565"/>
            <a:ext cx="3430296" cy="6817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55000"/>
            </a:pPr>
            <a:r>
              <a:rPr lang="en" sz="1100" b="1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h</a:t>
            </a:r>
            <a:r>
              <a:rPr lang="fr-FR" sz="1100" b="1" i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3"/>
              </a:rPr>
              <a:t>ttps://agenda2030bibfr.wixsite.com/agenda2030bib</a:t>
            </a:r>
            <a:endParaRPr lang="fr-FR" sz="1100" b="1" i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39" y="1811841"/>
            <a:ext cx="1543916" cy="205855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5748" t="19836" r="43555" b="6458"/>
          <a:stretch/>
        </p:blipFill>
        <p:spPr>
          <a:xfrm>
            <a:off x="4598539" y="48010"/>
            <a:ext cx="4461164" cy="21890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/>
          <a:srcRect l="4563" t="18711" r="46467" b="8588"/>
          <a:stretch/>
        </p:blipFill>
        <p:spPr>
          <a:xfrm>
            <a:off x="6292847" y="2371241"/>
            <a:ext cx="2616463" cy="13109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DA2F55-E4FB-43D6-AACB-20DD1AB60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21" y="3496936"/>
            <a:ext cx="2140399" cy="160529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A7C15B-5ECB-44AB-B40B-C39D3541A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39" y="3496935"/>
            <a:ext cx="2140399" cy="16053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B3D7F55-3D4A-4149-ADCA-0158EAB47204}"/>
              </a:ext>
            </a:extLst>
          </p:cNvPr>
          <p:cNvSpPr txBox="1"/>
          <p:nvPr/>
        </p:nvSpPr>
        <p:spPr>
          <a:xfrm>
            <a:off x="23881" y="4787713"/>
            <a:ext cx="44844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Clr>
                <a:schemeClr val="dk1"/>
              </a:buClr>
              <a:buSzPct val="55000"/>
              <a:buNone/>
            </a:pPr>
            <a:r>
              <a:rPr lang="fr-FR" sz="1000" b="1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  <a:hlinkClick r:id="rId9"/>
              </a:rPr>
              <a:t>https://agenda2030bibfr.wixsite.com/agenda2030bib/jeu</a:t>
            </a:r>
            <a:endParaRPr lang="fr-FR" sz="1000" b="1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27440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250" y="922668"/>
            <a:ext cx="4126854" cy="435599"/>
          </a:xfrm>
        </p:spPr>
        <p:txBody>
          <a:bodyPr/>
          <a:lstStyle/>
          <a:p>
            <a:r>
              <a:rPr lang="fr-FR" dirty="0"/>
              <a:t>Base de données des actions</a:t>
            </a:r>
          </a:p>
        </p:txBody>
      </p:sp>
      <p:pic>
        <p:nvPicPr>
          <p:cNvPr id="4" name="Imag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59689"/>
            <a:ext cx="3738147" cy="3438781"/>
          </a:xfrm>
          <a:prstGeom prst="rect">
            <a:avLst/>
          </a:prstGeom>
        </p:spPr>
      </p:pic>
      <p:pic>
        <p:nvPicPr>
          <p:cNvPr id="6" name="Image 5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r="65326" b="28804"/>
          <a:stretch/>
        </p:blipFill>
        <p:spPr>
          <a:xfrm>
            <a:off x="5292080" y="291013"/>
            <a:ext cx="3096344" cy="4644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125" y="83621"/>
            <a:ext cx="271028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https://agenda2030bibfr.wixsite.com/agenda2030bib/temoignages</a:t>
            </a:r>
            <a:endParaRPr lang="fr-FR" sz="1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8597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6043678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dirty="0">
                <a:highlight>
                  <a:srgbClr val="FFCD00"/>
                </a:highlight>
              </a:rPr>
              <a:t>Des cadres </a:t>
            </a:r>
            <a:r>
              <a:rPr lang="en" dirty="0">
                <a:highlight>
                  <a:srgbClr val="FFCD00"/>
                </a:highlight>
              </a:rPr>
              <a:t>adaptés aux bibliothèques ?</a:t>
            </a:r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Sommes-nous durables ?</a:t>
            </a:r>
          </a:p>
        </p:txBody>
      </p:sp>
    </p:spTree>
    <p:extLst>
      <p:ext uri="{BB962C8B-B14F-4D97-AF65-F5344CB8AC3E}">
        <p14:creationId xmlns:p14="http://schemas.microsoft.com/office/powerpoint/2010/main" val="374121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Objectifs de </a:t>
            </a:r>
            <a:r>
              <a:rPr lang="fr-FR" dirty="0">
                <a:highlight>
                  <a:srgbClr val="FFCD00"/>
                </a:highlight>
              </a:rPr>
              <a:t>l’atelier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68833" y="2289658"/>
            <a:ext cx="8475489" cy="265179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>
              <a:spcBef>
                <a:spcPts val="0"/>
              </a:spcBef>
              <a:buNone/>
            </a:pPr>
            <a:r>
              <a:rPr lang="fr-FR" sz="1600" dirty="0"/>
              <a:t>Comprendre ce que recouvre le terme de développement durable</a:t>
            </a:r>
          </a:p>
          <a:p>
            <a:pPr marL="228600" lvl="0" indent="0">
              <a:spcBef>
                <a:spcPts val="0"/>
              </a:spcBef>
              <a:buNone/>
            </a:pPr>
            <a:endParaRPr lang="fr-FR" sz="1600" dirty="0"/>
          </a:p>
          <a:p>
            <a:pPr marL="228600" lvl="0" indent="0">
              <a:spcBef>
                <a:spcPts val="0"/>
              </a:spcBef>
              <a:buNone/>
            </a:pPr>
            <a:r>
              <a:rPr lang="fr-FR" sz="1600" dirty="0"/>
              <a:t>Utiliser l’Agenda 2030 pour construire une stratégie de développement durable</a:t>
            </a:r>
          </a:p>
          <a:p>
            <a:pPr marL="228600" lvl="0" indent="0">
              <a:spcBef>
                <a:spcPts val="0"/>
              </a:spcBef>
              <a:buNone/>
            </a:pPr>
            <a:endParaRPr lang="fr-FR" sz="1600" dirty="0"/>
          </a:p>
          <a:p>
            <a:pPr marL="228600" lvl="0" indent="0">
              <a:spcBef>
                <a:spcPts val="0"/>
              </a:spcBef>
              <a:buNone/>
            </a:pPr>
            <a:r>
              <a:rPr lang="fr-FR" sz="1600" dirty="0"/>
              <a:t>Sensibiliser le public au développement durable</a:t>
            </a:r>
          </a:p>
          <a:p>
            <a:pPr marL="228600" lvl="0" indent="0">
              <a:spcBef>
                <a:spcPts val="0"/>
              </a:spcBef>
              <a:buNone/>
            </a:pPr>
            <a:endParaRPr lang="fr-FR" sz="16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0665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4720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EBLIDA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43479" y="1630599"/>
            <a:ext cx="5016170" cy="30254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dirty="0"/>
              <a:t>ELSIA- EG :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Libraries</a:t>
            </a:r>
            <a:r>
              <a:rPr lang="fr-FR" dirty="0"/>
              <a:t> and </a:t>
            </a:r>
            <a:r>
              <a:rPr lang="fr-FR" dirty="0" err="1"/>
              <a:t>Sustainable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and </a:t>
            </a:r>
            <a:r>
              <a:rPr lang="fr-FR" dirty="0" err="1"/>
              <a:t>Assesment</a:t>
            </a:r>
            <a:r>
              <a:rPr lang="fr-FR" dirty="0"/>
              <a:t> – Expert Group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Définir des pistes pour évaluer l’action des bibliothèques en matière de développement durable</a:t>
            </a: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De la difficulté d’adapter les indicateurs de l’ONU</a:t>
            </a: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  <a:hlinkClick r:id="rId3"/>
              </a:rPr>
              <a:t>http://www.eblida.org/about-eblida/expert-groups/eu-libraries-sustainable-development-implementation-assessment.html</a:t>
            </a: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171450" indent="-171450" fontAlgn="base">
              <a:buFont typeface="Wingdings" panose="05000000000000000000" pitchFamily="2" charset="2"/>
              <a:buChar char="Ø"/>
            </a:pPr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Raphaëlle Bats, Mathilde </a:t>
            </a:r>
            <a:r>
              <a:rPr lang="fr-FR" sz="11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Gaffet</a:t>
            </a: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 : article </a:t>
            </a:r>
            <a:r>
              <a:rPr lang="fr-FR" sz="11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Intercdi</a:t>
            </a: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, à paraître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Évaluation opportuniste avec les 17 ODD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Evaluation de chaque action avec les grilles habituelles d’évaluation de la fonction publique : fonctionnement, résultat, impact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Evaluation de l’intention de la bibliothèque ODD par ODD. </a:t>
            </a:r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66DE0F-574B-4BB9-9538-46093F089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14496"/>
          <a:stretch/>
        </p:blipFill>
        <p:spPr bwMode="auto">
          <a:xfrm>
            <a:off x="5486399" y="1484064"/>
            <a:ext cx="3159821" cy="28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09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La bibliothèque de la Canopée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454495" y="1630490"/>
            <a:ext cx="4912871" cy="32643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Réseau des bibliothèques de la ville de Paris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en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Bibliothèque verte et participation</a:t>
            </a: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en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Le SME : système de management environnemental : 3 champs d’action 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rgbClr val="6A6C6E"/>
                </a:solidFill>
                <a:effectLst/>
                <a:latin typeface="Lato"/>
              </a:rPr>
              <a:t>La gestion des déchets quotidiens,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rgbClr val="6A6C6E"/>
                </a:solidFill>
                <a:effectLst/>
                <a:latin typeface="Lato"/>
              </a:rPr>
              <a:t>La plastification des ouvrages prêtés,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400" b="0" i="0" dirty="0">
                <a:solidFill>
                  <a:srgbClr val="6A6C6E"/>
                </a:solidFill>
                <a:effectLst/>
                <a:latin typeface="Lato"/>
              </a:rPr>
              <a:t>La gestion des documents désherbés.</a:t>
            </a: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en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5 axes dans leur guide :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Environnement de travail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A6C6E"/>
                </a:solidFill>
                <a:latin typeface="Lato"/>
                <a:sym typeface="Quattrocento Sans"/>
              </a:rPr>
              <a:t>C</a:t>
            </a: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ircuit du document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Services aux usagers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Activités et événements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A6C6E"/>
                </a:solidFill>
                <a:latin typeface="Lato"/>
                <a:sym typeface="Quattrocento Sans"/>
              </a:rPr>
              <a:t>Communicartion</a:t>
            </a: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C45883-22A6-48BD-8431-1F6190AE8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06" t="23999" r="7416" b="8010"/>
          <a:stretch/>
        </p:blipFill>
        <p:spPr>
          <a:xfrm>
            <a:off x="5681059" y="823193"/>
            <a:ext cx="2837499" cy="349711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77FD8B4-5AB9-431C-BD6E-4F4D481D954D}"/>
              </a:ext>
            </a:extLst>
          </p:cNvPr>
          <p:cNvSpPr txBox="1"/>
          <p:nvPr/>
        </p:nvSpPr>
        <p:spPr>
          <a:xfrm>
            <a:off x="5614903" y="4320307"/>
            <a:ext cx="307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hlinkClick r:id="rId4"/>
              </a:rPr>
              <a:t>https://fr.calameo.com/read/006652206597330637b06</a:t>
            </a:r>
            <a:endParaRPr lang="fr-FR" sz="900" dirty="0"/>
          </a:p>
          <a:p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966944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La bibliothèque de la Canopée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DC993D-9D5D-4B1B-88B4-AACA1B05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6" y="1492797"/>
            <a:ext cx="9144000" cy="34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E2C696E-2066-44A6-A8BE-D99E5A6830D1}"/>
              </a:ext>
            </a:extLst>
          </p:cNvPr>
          <p:cNvSpPr txBox="1"/>
          <p:nvPr/>
        </p:nvSpPr>
        <p:spPr>
          <a:xfrm>
            <a:off x="6947276" y="186360"/>
            <a:ext cx="20127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dirty="0">
                <a:hlinkClick r:id="rId4"/>
              </a:rPr>
              <a:t>https://bibliothequecanopee.wordpress.com/2021/01/05/integrer-la-question-environnementale-dans-une-mediatheque-le-cas-du-systeme-de-management-environnemental/</a:t>
            </a:r>
            <a:endParaRPr lang="fr-FR" sz="900" dirty="0"/>
          </a:p>
          <a:p>
            <a:pPr algn="r"/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484717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New York Library Association 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258619" y="1532054"/>
            <a:ext cx="8336212" cy="3362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dirty="0"/>
              <a:t>L’association propose une certification “bibliothèque durable” : </a:t>
            </a:r>
            <a:r>
              <a:rPr lang="fr-FR" i="1" dirty="0"/>
              <a:t>NYLA </a:t>
            </a:r>
            <a:r>
              <a:rPr lang="fr-FR" i="1" dirty="0" err="1"/>
              <a:t>Sustainability</a:t>
            </a:r>
            <a:r>
              <a:rPr lang="fr-FR" i="1" dirty="0"/>
              <a:t> Initiative</a:t>
            </a:r>
            <a:r>
              <a:rPr lang="fr-FR" dirty="0"/>
              <a:t> </a:t>
            </a:r>
            <a:r>
              <a:rPr lang="fr-FR" sz="900" dirty="0">
                <a:hlinkClick r:id="rId3"/>
              </a:rPr>
              <a:t>https://www.nyla.org/4DCGI/cms/review.html?Action=CMS_Document&amp;DocID=1771&amp;MenuKey=SI</a:t>
            </a:r>
            <a:endParaRPr lang="fr-FR" sz="900" dirty="0"/>
          </a:p>
          <a:p>
            <a:pPr fontAlgn="base"/>
            <a:endParaRPr lang="fr-FR" dirty="0"/>
          </a:p>
          <a:p>
            <a:pPr fontAlgn="base"/>
            <a:r>
              <a:rPr lang="fr-FR" dirty="0"/>
              <a:t>Auto-évaluation sur 12 catégories. </a:t>
            </a:r>
          </a:p>
          <a:p>
            <a:pPr marL="804863" indent="-285750" fontAlgn="base">
              <a:buFont typeface="Arial" panose="020B0604020202020204" pitchFamily="34" charset="0"/>
              <a:buChar char="•"/>
            </a:pPr>
            <a:r>
              <a:rPr lang="fr-FR" sz="1300" dirty="0"/>
              <a:t>7 catégories écologiques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Engagement en termes d’organisation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Energie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Déchets et recyclage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Commandes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Transport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Sols et terrains</a:t>
            </a:r>
          </a:p>
          <a:p>
            <a:pPr marL="1525588" lvl="1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Eau</a:t>
            </a:r>
          </a:p>
          <a:p>
            <a:pPr marL="804863" indent="-285750" fontAlgn="base">
              <a:buFont typeface="Arial" panose="020B0604020202020204" pitchFamily="34" charset="0"/>
              <a:buChar char="•"/>
            </a:pPr>
            <a:r>
              <a:rPr lang="fr-FR" sz="1300" dirty="0"/>
              <a:t>5 catégories bibliothéconomiques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Partenariats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Engagement communautaire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Justice sociale et résilience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Finances durables</a:t>
            </a:r>
          </a:p>
          <a:p>
            <a:pPr marL="1525588" indent="-285750" fontAlgn="base">
              <a:buFont typeface="Wingdings" panose="05000000000000000000" pitchFamily="2" charset="2"/>
              <a:buChar char="q"/>
            </a:pPr>
            <a:r>
              <a:rPr lang="fr-FR" sz="1100" dirty="0"/>
              <a:t>Collections</a:t>
            </a:r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074" name="Picture 2" descr="https://www.nyla.org/userfiles/SI/NYLASILOGO2016.jpg">
            <a:extLst>
              <a:ext uri="{FF2B5EF4-FFF2-40B4-BE49-F238E27FC236}">
                <a16:creationId xmlns:a16="http://schemas.microsoft.com/office/drawing/2014/main" id="{7951F234-0210-4CD0-AA08-B4858F4B9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67" y="2159678"/>
            <a:ext cx="2370137" cy="257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44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597CE-9016-49DB-9F0E-191E2C82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343" y="901403"/>
            <a:ext cx="4477290" cy="435599"/>
          </a:xfrm>
        </p:spPr>
        <p:txBody>
          <a:bodyPr/>
          <a:lstStyle/>
          <a:p>
            <a:r>
              <a:rPr lang="fr-FR" dirty="0"/>
              <a:t>Recherches en cours : l’évaluation de nos actions de développement durable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42B328-ED40-406F-A939-0394A5BD3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641" y="1579297"/>
            <a:ext cx="2556804" cy="3122399"/>
          </a:xfrm>
        </p:spPr>
        <p:txBody>
          <a:bodyPr/>
          <a:lstStyle/>
          <a:p>
            <a:pPr marL="76200" indent="0">
              <a:buNone/>
            </a:pPr>
            <a:r>
              <a:rPr lang="fr-FR" sz="1600" dirty="0"/>
              <a:t>Vérifier l’adéquation à l’Agenda 2030 = vérifier que nous agissons</a:t>
            </a:r>
          </a:p>
          <a:p>
            <a:pPr marL="76200" indent="0">
              <a:buNone/>
            </a:pPr>
            <a:endParaRPr lang="fr-FR" sz="1600" dirty="0"/>
          </a:p>
          <a:p>
            <a:r>
              <a:rPr lang="fr-FR" sz="1400" dirty="0"/>
              <a:t>Prendre chaque ODD et vérifier que l’on agit pour cet objectif</a:t>
            </a:r>
          </a:p>
          <a:p>
            <a:pPr marL="76200" indent="0">
              <a:buNone/>
            </a:pPr>
            <a:endParaRPr lang="fr-FR" sz="1400" dirty="0"/>
          </a:p>
          <a:p>
            <a:r>
              <a:rPr lang="fr-FR" sz="1400" dirty="0"/>
              <a:t>Travailler sur la traduction des indicateurs des ODD en indicateurs bibliothéconomiques</a:t>
            </a:r>
          </a:p>
          <a:p>
            <a:pPr marL="7620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90E213-F36D-467C-82E4-AC038101775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8005" y="1577006"/>
            <a:ext cx="2634803" cy="3122399"/>
          </a:xfrm>
        </p:spPr>
        <p:txBody>
          <a:bodyPr/>
          <a:lstStyle/>
          <a:p>
            <a:pPr marL="76200" indent="0">
              <a:buNone/>
            </a:pPr>
            <a:r>
              <a:rPr lang="fr-FR" sz="1600" dirty="0"/>
              <a:t>Vérifier l’impact de nos actions = vérifier que nos actions ont un effet</a:t>
            </a:r>
          </a:p>
          <a:p>
            <a:pPr marL="76200" indent="0">
              <a:buNone/>
            </a:pPr>
            <a:endParaRPr lang="fr-FR" sz="1600" dirty="0"/>
          </a:p>
          <a:p>
            <a:r>
              <a:rPr lang="fr-FR" sz="1400" dirty="0"/>
              <a:t>Prendre chaque action et l’évaluer avec les indicateurs habituels</a:t>
            </a:r>
          </a:p>
          <a:p>
            <a:r>
              <a:rPr lang="fr-FR" sz="1400" dirty="0"/>
              <a:t>Indicateurs de résultat</a:t>
            </a:r>
          </a:p>
          <a:p>
            <a:r>
              <a:rPr lang="fr-FR" sz="1400" dirty="0"/>
              <a:t>Indicateurs d’impact direct</a:t>
            </a:r>
          </a:p>
          <a:p>
            <a:r>
              <a:rPr lang="fr-FR" sz="1400" dirty="0"/>
              <a:t>Indicateurs d’impact à long terme</a:t>
            </a:r>
          </a:p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95EC36-A811-4181-A38F-B6A332C2678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646910" y="1580031"/>
            <a:ext cx="3252541" cy="3122399"/>
          </a:xfrm>
        </p:spPr>
        <p:txBody>
          <a:bodyPr/>
          <a:lstStyle/>
          <a:p>
            <a:pPr marL="76200" indent="0">
              <a:buNone/>
            </a:pPr>
            <a:r>
              <a:rPr lang="fr-FR" sz="1600" dirty="0"/>
              <a:t>Vérifier notre engagement = vérifier que nous avons fait ce qu’il fallait pour que nos actions aient un effet</a:t>
            </a:r>
          </a:p>
          <a:p>
            <a:pPr marL="76200" indent="0">
              <a:buNone/>
            </a:pPr>
            <a:endParaRPr lang="fr-FR" sz="1600" dirty="0"/>
          </a:p>
          <a:p>
            <a:r>
              <a:rPr lang="fr-FR" sz="1400" dirty="0"/>
              <a:t>Prendre un ODD et analyser ce que la bibliothèque doit faire pour l’atteindre.</a:t>
            </a:r>
          </a:p>
          <a:p>
            <a:endParaRPr lang="fr-FR" sz="1400" dirty="0"/>
          </a:p>
          <a:p>
            <a:r>
              <a:rPr lang="fr-FR" sz="1400" dirty="0"/>
              <a:t>Indicateurs de fonctionnement</a:t>
            </a:r>
          </a:p>
          <a:p>
            <a:endParaRPr lang="fr-FR" sz="1400" dirty="0"/>
          </a:p>
          <a:p>
            <a:r>
              <a:rPr lang="fr-FR" sz="1400" dirty="0"/>
              <a:t>Indicateurs d’intention  : Audit d’inclusion sociale du CULC</a:t>
            </a:r>
          </a:p>
          <a:p>
            <a:endParaRPr lang="fr-FR" dirty="0"/>
          </a:p>
        </p:txBody>
      </p:sp>
      <p:sp>
        <p:nvSpPr>
          <p:cNvPr id="6" name="Shape 84">
            <a:extLst>
              <a:ext uri="{FF2B5EF4-FFF2-40B4-BE49-F238E27FC236}">
                <a16:creationId xmlns:a16="http://schemas.microsoft.com/office/drawing/2014/main" id="{6B1248A5-E197-4B51-93B0-5063B1331327}"/>
              </a:ext>
            </a:extLst>
          </p:cNvPr>
          <p:cNvSpPr txBox="1"/>
          <p:nvPr/>
        </p:nvSpPr>
        <p:spPr>
          <a:xfrm>
            <a:off x="296641" y="4613236"/>
            <a:ext cx="5016170" cy="320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Raphaëlle Bats, Mathilde </a:t>
            </a:r>
            <a:r>
              <a:rPr lang="fr-FR" sz="1100" dirty="0" err="1">
                <a:latin typeface="Quattrocento Sans"/>
                <a:ea typeface="Quattrocento Sans"/>
                <a:cs typeface="Quattrocento Sans"/>
                <a:sym typeface="Quattrocento Sans"/>
              </a:rPr>
              <a:t>Gaffet</a:t>
            </a: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 : article </a:t>
            </a:r>
            <a:r>
              <a:rPr lang="fr-FR" sz="1100" i="1" dirty="0" err="1">
                <a:latin typeface="Quattrocento Sans"/>
                <a:ea typeface="Quattrocento Sans"/>
                <a:cs typeface="Quattrocento Sans"/>
                <a:sym typeface="Quattrocento Sans"/>
              </a:rPr>
              <a:t>Intercdi</a:t>
            </a:r>
            <a:r>
              <a:rPr lang="fr-FR" sz="1100" i="1" dirty="0">
                <a:latin typeface="Quattrocento Sans"/>
                <a:ea typeface="Quattrocento Sans"/>
                <a:cs typeface="Quattrocento Sans"/>
                <a:sym typeface="Quattrocento Sans"/>
              </a:rPr>
              <a:t>, </a:t>
            </a:r>
            <a:r>
              <a:rPr lang="fr-FR" sz="1100" dirty="0">
                <a:latin typeface="Quattrocento Sans"/>
                <a:ea typeface="Quattrocento Sans"/>
                <a:cs typeface="Quattrocento Sans"/>
                <a:sym typeface="Quattrocento Sans"/>
              </a:rPr>
              <a:t>à paraître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91010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en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L’exercice dure 8 minutes en groupe. 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Exercice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44946" y="1857236"/>
            <a:ext cx="8234612" cy="20518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Toujours en groupe,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A partir de l’exercice précédent,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Donnez les impacts à court terme et long terme attendus de 3 de vos actions.</a:t>
            </a:r>
          </a:p>
          <a:p>
            <a:pPr lvl="0" rtl="0">
              <a:spcBef>
                <a:spcPts val="600"/>
              </a:spcBef>
              <a:buNone/>
            </a:pP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883623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7103762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Education au développement durable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" name="Shape 61"/>
          <p:cNvSpPr txBox="1">
            <a:spLocks/>
          </p:cNvSpPr>
          <p:nvPr/>
        </p:nvSpPr>
        <p:spPr>
          <a:xfrm>
            <a:off x="1691680" y="3699768"/>
            <a:ext cx="7103762" cy="42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fr-FR" sz="1600" i="1" dirty="0"/>
              <a:t>Sensibiliser le public au développement durable</a:t>
            </a:r>
          </a:p>
        </p:txBody>
      </p:sp>
    </p:spTree>
    <p:extLst>
      <p:ext uri="{BB962C8B-B14F-4D97-AF65-F5344CB8AC3E}">
        <p14:creationId xmlns:p14="http://schemas.microsoft.com/office/powerpoint/2010/main" val="2377470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fr-FR" dirty="0"/>
              <a:t>UNESCO et EDD</a:t>
            </a:r>
            <a:endParaRPr lang="en" dirty="0"/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623723" y="1997639"/>
            <a:ext cx="7896553" cy="28001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fontAlgn="base"/>
            <a:r>
              <a:rPr lang="fr-FR" dirty="0"/>
              <a:t>« L'éducation est un élément essentiel de la réponse mondiale au changement climatique. Elle </a:t>
            </a:r>
            <a:r>
              <a:rPr lang="fr-FR" b="1" dirty="0">
                <a:solidFill>
                  <a:srgbClr val="FFC000"/>
                </a:solidFill>
              </a:rPr>
              <a:t>aide les gens à comprendre </a:t>
            </a:r>
            <a:r>
              <a:rPr lang="fr-FR" dirty="0"/>
              <a:t>et </a:t>
            </a:r>
            <a:r>
              <a:rPr lang="fr-FR" b="1" dirty="0">
                <a:solidFill>
                  <a:srgbClr val="FFC000"/>
                </a:solidFill>
              </a:rPr>
              <a:t>à faire face </a:t>
            </a:r>
            <a:r>
              <a:rPr lang="fr-FR" dirty="0"/>
              <a:t>aux effets du réchauffement climatique, </a:t>
            </a:r>
            <a:r>
              <a:rPr lang="fr-FR" b="1" dirty="0">
                <a:solidFill>
                  <a:srgbClr val="FFC000"/>
                </a:solidFill>
              </a:rPr>
              <a:t>augmente les connaissances</a:t>
            </a:r>
            <a:r>
              <a:rPr lang="fr-FR" dirty="0"/>
              <a:t> sur le climat parmi les jeunes, </a:t>
            </a:r>
            <a:r>
              <a:rPr lang="fr-FR" b="1" dirty="0">
                <a:solidFill>
                  <a:srgbClr val="FFC000"/>
                </a:solidFill>
              </a:rPr>
              <a:t>encourage des changements </a:t>
            </a:r>
            <a:r>
              <a:rPr lang="fr-FR" dirty="0"/>
              <a:t>dans leurs attitudes et leurs comportements, et </a:t>
            </a:r>
            <a:r>
              <a:rPr lang="fr-FR" b="1" dirty="0">
                <a:solidFill>
                  <a:srgbClr val="FFC000"/>
                </a:solidFill>
              </a:rPr>
              <a:t>les aide à s'adapter </a:t>
            </a:r>
            <a:r>
              <a:rPr lang="fr-FR" dirty="0"/>
              <a:t>aux tendances liées aux changements climatiques. »</a:t>
            </a: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endParaRPr lang="fr-FR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base"/>
            <a:r>
              <a:rPr lang="fr-FR" sz="1000" dirty="0">
                <a:effectLst/>
                <a:latin typeface="Quattrocento Sans" panose="020B0604020202020204"/>
                <a:ea typeface="Calibri" panose="020F0502020204030204" pitchFamily="34" charset="0"/>
              </a:rPr>
              <a:t>Unesco, « Éducation et sensibilisation au changement climatique », UNESCO, 2 juillet 2015, </a:t>
            </a:r>
            <a:r>
              <a:rPr lang="fr-FR" sz="1000" dirty="0">
                <a:effectLst/>
                <a:latin typeface="Quattrocento Sans" panose="020B0604020202020204"/>
                <a:ea typeface="Calibri" panose="020F0502020204030204" pitchFamily="34" charset="0"/>
                <a:hlinkClick r:id="rId3"/>
              </a:rPr>
              <a:t>https://fr.unesco.org/themes/faire-face-au-changement-climatique/education-sensibilisation-au-changement-climatique</a:t>
            </a:r>
            <a:r>
              <a:rPr lang="fr-FR" sz="1000" dirty="0">
                <a:effectLst/>
                <a:latin typeface="Quattrocento Sans" panose="020B0604020202020204"/>
                <a:ea typeface="Calibri" panose="020F0502020204030204" pitchFamily="34" charset="0"/>
              </a:rPr>
              <a:t>.</a:t>
            </a:r>
            <a:endParaRPr lang="fr-FR" sz="1000" dirty="0">
              <a:effectLst/>
              <a:latin typeface="Quattrocento Sans" panose="020B0604020202020204"/>
              <a:ea typeface="Calibri" panose="020F0502020204030204" pitchFamily="34" charset="0"/>
              <a:sym typeface="Quattrocento Sans"/>
            </a:endParaRPr>
          </a:p>
          <a:p>
            <a:pPr fontAlgn="base"/>
            <a:endParaRPr lang="en" sz="11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Shape 75"/>
          <p:cNvSpPr/>
          <p:nvPr/>
        </p:nvSpPr>
        <p:spPr>
          <a:xfrm>
            <a:off x="5650" y="5052291"/>
            <a:ext cx="9144000" cy="9100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endParaRPr lang="en" sz="18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D3CB905-DA48-4486-B35C-1B3568CC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36" y="242780"/>
            <a:ext cx="2206780" cy="167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6415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15BE-E798-4B11-BF0F-389B56B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autre approche de l’EDD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7AE52F-102F-4678-98B4-22EE3D040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866" y="1485793"/>
            <a:ext cx="8048845" cy="3231000"/>
          </a:xfrm>
        </p:spPr>
        <p:txBody>
          <a:bodyPr/>
          <a:lstStyle/>
          <a:p>
            <a:pPr marL="101600" indent="0">
              <a:buNone/>
            </a:pPr>
            <a:r>
              <a:rPr lang="fr-FR" sz="1600" dirty="0"/>
              <a:t>« La connaissance du problème est certes une condition nécessaire à l’apparition d’un comportement pro-environnemental, mais non suffisante. (…) beaucoup d’individus sont aujourd’hui </a:t>
            </a:r>
            <a:r>
              <a:rPr lang="fr-FR" sz="1600" b="1" dirty="0">
                <a:solidFill>
                  <a:srgbClr val="FFC000"/>
                </a:solidFill>
              </a:rPr>
              <a:t>bien informés </a:t>
            </a:r>
            <a:r>
              <a:rPr lang="fr-FR" sz="1600" dirty="0"/>
              <a:t>en matière d’écologie et estiment alors moins polluer que les autres. En calculant avec eux l’impact de leur conduite sur l’environnement (empreinte écologique), ils </a:t>
            </a:r>
            <a:r>
              <a:rPr lang="fr-FR" sz="1600" b="1" dirty="0">
                <a:solidFill>
                  <a:srgbClr val="FFC000"/>
                </a:solidFill>
              </a:rPr>
              <a:t>prennent conscience </a:t>
            </a:r>
            <a:r>
              <a:rPr lang="fr-FR" sz="1600" dirty="0"/>
              <a:t>de polluer comme les autres. Et pour que cette prise de conscience soit suivie d’effets, il faut que l’individu ait des </a:t>
            </a:r>
            <a:r>
              <a:rPr lang="fr-FR" sz="1600" b="1" dirty="0">
                <a:solidFill>
                  <a:srgbClr val="FFC000"/>
                </a:solidFill>
              </a:rPr>
              <a:t>alternatives </a:t>
            </a:r>
            <a:r>
              <a:rPr lang="fr-FR" sz="1600" dirty="0"/>
              <a:t>prenant en compte ses contraintes individuelles, par exemple en matière de transport. »</a:t>
            </a:r>
          </a:p>
          <a:p>
            <a:pPr marL="101600" indent="0">
              <a:buNone/>
            </a:pPr>
            <a:endParaRPr lang="fr-FR" sz="1600" dirty="0"/>
          </a:p>
          <a:p>
            <a:pPr marL="101600" indent="0">
              <a:buNone/>
            </a:pPr>
            <a:r>
              <a:rPr lang="fr-FR" sz="1300" dirty="0"/>
              <a:t>Faire comprendre</a:t>
            </a:r>
          </a:p>
          <a:p>
            <a:pPr marL="101600" indent="0">
              <a:buNone/>
            </a:pPr>
            <a:r>
              <a:rPr lang="fr-FR" sz="1300" dirty="0"/>
              <a:t>Faire prendre conscience</a:t>
            </a:r>
          </a:p>
          <a:p>
            <a:pPr marL="101600" indent="0">
              <a:buNone/>
            </a:pPr>
            <a:r>
              <a:rPr lang="fr-FR" sz="1300" dirty="0"/>
              <a:t>Faire agir : responsabilité individuelle et collective</a:t>
            </a:r>
          </a:p>
          <a:p>
            <a:pPr marL="101600" indent="0">
              <a:buNone/>
            </a:pPr>
            <a:endParaRPr lang="fr-FR" sz="1600" dirty="0"/>
          </a:p>
          <a:p>
            <a:pPr marL="101600" indent="0">
              <a:buNone/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Benoît </a:t>
            </a:r>
            <a:r>
              <a:rPr lang="fr-F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Urgelli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« La question du changement climatique dans le programme français d’éducation à l’environnement pour un développement durable – Nouvelle épistémologie des savoirs scolaires et implications pour la formation des enseignants », </a:t>
            </a:r>
            <a:r>
              <a:rPr lang="fr-FR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Éducation relative à l’environnement. Regards - Recherches - Réflexions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</a:t>
            </a:r>
            <a:r>
              <a:rPr lang="fr-FR" sz="1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Volume 6 (14 septembre 2007), 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https://doi.org/10.4000/ere.3902</a:t>
            </a: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01600" indent="0">
              <a:buNone/>
            </a:pPr>
            <a:endParaRPr lang="fr-F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29821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15BE-E798-4B11-BF0F-389B56B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Médiation et DD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7AE52F-102F-4678-98B4-22EE3D040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8512" y="2293228"/>
            <a:ext cx="2200940" cy="1399434"/>
          </a:xfrm>
        </p:spPr>
        <p:txBody>
          <a:bodyPr/>
          <a:lstStyle/>
          <a:p>
            <a:pPr marL="101600" indent="0">
              <a:buNone/>
            </a:pPr>
            <a:r>
              <a:rPr lang="fr-FR" sz="1300" dirty="0"/>
              <a:t>Faire comprendre</a:t>
            </a:r>
          </a:p>
          <a:p>
            <a:pPr marL="101600" indent="0">
              <a:buNone/>
            </a:pPr>
            <a:r>
              <a:rPr lang="fr-FR" sz="1300" dirty="0"/>
              <a:t>Faire agir</a:t>
            </a:r>
          </a:p>
          <a:p>
            <a:pPr marL="101600" indent="0">
              <a:buNone/>
            </a:pPr>
            <a:r>
              <a:rPr lang="fr-FR" sz="1300" dirty="0"/>
              <a:t>Faire questionner</a:t>
            </a:r>
          </a:p>
          <a:p>
            <a:pPr marL="101600" indent="0">
              <a:buNone/>
            </a:pPr>
            <a:endParaRPr lang="fr-FR" sz="16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43CC372-15E2-4B46-B301-E2D131E6D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4110"/>
              </p:ext>
            </p:extLst>
          </p:nvPr>
        </p:nvGraphicFramePr>
        <p:xfrm>
          <a:off x="292979" y="1816162"/>
          <a:ext cx="5754370" cy="2353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185">
                  <a:extLst>
                    <a:ext uri="{9D8B030D-6E8A-4147-A177-3AD203B41FA5}">
                      <a16:colId xmlns:a16="http://schemas.microsoft.com/office/drawing/2014/main" val="3099814468"/>
                    </a:ext>
                  </a:extLst>
                </a:gridCol>
                <a:gridCol w="2877185">
                  <a:extLst>
                    <a:ext uri="{9D8B030D-6E8A-4147-A177-3AD203B41FA5}">
                      <a16:colId xmlns:a16="http://schemas.microsoft.com/office/drawing/2014/main" val="71987870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Modes de médiation du changement climatique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1196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Mode informatif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Donner des informations claires et objectives sur toutes les dimensions du problème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5485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Mode interventionniste pour un changement de comportements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Favoriser l’adoption de comportement écologiquement vertueux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0517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Mode interventionniste pour un changement social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Favoriser l’adoption de nouvelles pratiques sociales dans le sens du développement durable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2960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Mode critique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Interroger la définition dominante du problème climatique et la notion de développement durable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5234613"/>
                  </a:ext>
                </a:extLst>
              </a:tr>
            </a:tbl>
          </a:graphicData>
        </a:graphic>
      </p:graphicFrame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F400C20-2CF9-4350-897A-BCDF0B777305}"/>
              </a:ext>
            </a:extLst>
          </p:cNvPr>
          <p:cNvSpPr txBox="1">
            <a:spLocks/>
          </p:cNvSpPr>
          <p:nvPr/>
        </p:nvSpPr>
        <p:spPr>
          <a:xfrm>
            <a:off x="244549" y="4300870"/>
            <a:ext cx="8192386" cy="56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◉"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None/>
              <a:defRPr sz="20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101600" indent="0">
              <a:buFont typeface="Quattrocento Sans"/>
              <a:buNone/>
            </a:pP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Marine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Soichot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, « Les musées et centres de sciences face au changement climatique. Quelles médiations muséales pour un problème </a:t>
            </a:r>
            <a:r>
              <a:rPr lang="fr-FR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socioscientifique</a:t>
            </a:r>
            <a:r>
              <a:rPr lang="fr-FR" sz="1000" dirty="0">
                <a:latin typeface="Calibri" panose="020F0502020204030204" pitchFamily="34" charset="0"/>
                <a:ea typeface="Calibri" panose="020F0502020204030204" pitchFamily="34" charset="0"/>
              </a:rPr>
              <a:t>? » (Thèse de doctorat, Paris, Muséum d’histoire naturelle, 2011)</a:t>
            </a:r>
            <a:endParaRPr lang="fr-F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indent="0">
              <a:buFont typeface="Quattrocento Sans"/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92846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7103762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Développement durable, transition, changement climatique, résilience : 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" name="Shape 61"/>
          <p:cNvSpPr txBox="1">
            <a:spLocks/>
          </p:cNvSpPr>
          <p:nvPr/>
        </p:nvSpPr>
        <p:spPr>
          <a:xfrm>
            <a:off x="1691680" y="3699768"/>
            <a:ext cx="7103762" cy="42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fr-FR" sz="1600" i="1" dirty="0"/>
              <a:t>Comprendre ce que recouvre le terme de développement durable</a:t>
            </a:r>
            <a:endParaRPr lang="en" sz="1600" i="1" dirty="0"/>
          </a:p>
        </p:txBody>
      </p:sp>
    </p:spTree>
    <p:extLst>
      <p:ext uri="{BB962C8B-B14F-4D97-AF65-F5344CB8AC3E}">
        <p14:creationId xmlns:p14="http://schemas.microsoft.com/office/powerpoint/2010/main" val="2692942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215BE-E798-4B11-BF0F-389B56B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Médiation, DD et bibliothèques</a:t>
            </a: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A9166A23-C022-4080-9304-BA056AD45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041965"/>
              </p:ext>
            </p:extLst>
          </p:nvPr>
        </p:nvGraphicFramePr>
        <p:xfrm>
          <a:off x="1858926" y="1515140"/>
          <a:ext cx="5567916" cy="32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B68CE76-1BA7-4DA7-A0CD-A231656D0CFF}"/>
                  </a:ext>
                </a:extLst>
              </p14:cNvPr>
              <p14:cNvContentPartPr/>
              <p14:nvPr/>
            </p14:nvContentPartPr>
            <p14:xfrm>
              <a:off x="7341271" y="536886"/>
              <a:ext cx="978480" cy="855360"/>
            </p14:xfrm>
          </p:contentPart>
        </mc:Choice>
        <mc:Fallback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B68CE76-1BA7-4DA7-A0CD-A231656D0C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87631" y="428886"/>
                <a:ext cx="1086120" cy="10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000E1CAD-1598-4739-8AF1-93BD0E91AE5A}"/>
                  </a:ext>
                </a:extLst>
              </p14:cNvPr>
              <p14:cNvContentPartPr/>
              <p14:nvPr/>
            </p14:nvContentPartPr>
            <p14:xfrm>
              <a:off x="6985231" y="1120446"/>
              <a:ext cx="1015200" cy="417600"/>
            </p14:xfrm>
          </p:contentPart>
        </mc:Choice>
        <mc:Fallback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000E1CAD-1598-4739-8AF1-93BD0E91AE5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31591" y="1012806"/>
                <a:ext cx="1122840" cy="6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75271A06-A61B-456C-9869-FE1BC548CC7A}"/>
                  </a:ext>
                </a:extLst>
              </p14:cNvPr>
              <p14:cNvContentPartPr/>
              <p14:nvPr/>
            </p14:nvContentPartPr>
            <p14:xfrm>
              <a:off x="1126951" y="2700126"/>
              <a:ext cx="800280" cy="994680"/>
            </p14:xfrm>
          </p:contentPart>
        </mc:Choice>
        <mc:Fallback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75271A06-A61B-456C-9869-FE1BC548CC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2951" y="2592126"/>
                <a:ext cx="907920" cy="12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9333AC9A-F84C-4804-9029-7A2C499263A1}"/>
                  </a:ext>
                </a:extLst>
              </p14:cNvPr>
              <p14:cNvContentPartPr/>
              <p14:nvPr/>
            </p14:nvContentPartPr>
            <p14:xfrm>
              <a:off x="1642471" y="2301606"/>
              <a:ext cx="373680" cy="929880"/>
            </p14:xfrm>
          </p:contentPart>
        </mc:Choice>
        <mc:Fallback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9333AC9A-F84C-4804-9029-7A2C499263A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88471" y="2193966"/>
                <a:ext cx="481320" cy="11455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4145478F-A12B-4C42-83BC-1F0E308A1ED7}"/>
              </a:ext>
            </a:extLst>
          </p:cNvPr>
          <p:cNvSpPr txBox="1"/>
          <p:nvPr/>
        </p:nvSpPr>
        <p:spPr>
          <a:xfrm>
            <a:off x="6921796" y="150672"/>
            <a:ext cx="2392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Lieu d’émancipation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20676A5-811E-4747-952C-4D8701085677}"/>
              </a:ext>
            </a:extLst>
          </p:cNvPr>
          <p:cNvSpPr txBox="1"/>
          <p:nvPr/>
        </p:nvSpPr>
        <p:spPr>
          <a:xfrm>
            <a:off x="7054075" y="4182747"/>
            <a:ext cx="189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Lieu de construction de citoyenneté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273038-7502-41D1-8A3D-E86D6A337FE5}"/>
              </a:ext>
            </a:extLst>
          </p:cNvPr>
          <p:cNvSpPr txBox="1"/>
          <p:nvPr/>
        </p:nvSpPr>
        <p:spPr>
          <a:xfrm>
            <a:off x="342901" y="3771090"/>
            <a:ext cx="177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Lieu de savoirs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519E255D-E464-47DF-88BA-6D5402FDA749}"/>
                  </a:ext>
                </a:extLst>
              </p14:cNvPr>
              <p14:cNvContentPartPr/>
              <p14:nvPr/>
            </p14:nvContentPartPr>
            <p14:xfrm>
              <a:off x="6184206" y="3664830"/>
              <a:ext cx="1639440" cy="393120"/>
            </p14:xfrm>
          </p:contentPart>
        </mc:Choice>
        <mc:Fallback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519E255D-E464-47DF-88BA-6D5402FDA74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30566" y="3556830"/>
                <a:ext cx="174708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8B4B4B1A-91B3-4ED2-A9CD-BC7EFC1BBDBE}"/>
                  </a:ext>
                </a:extLst>
              </p14:cNvPr>
              <p14:cNvContentPartPr/>
              <p14:nvPr/>
            </p14:nvContentPartPr>
            <p14:xfrm>
              <a:off x="6132366" y="3175590"/>
              <a:ext cx="636480" cy="1158480"/>
            </p14:xfrm>
          </p:contentPart>
        </mc:Choice>
        <mc:Fallback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8B4B4B1A-91B3-4ED2-A9CD-BC7EFC1BBDB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78366" y="3067950"/>
                <a:ext cx="744120" cy="137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3475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Exercice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0316" y="1542682"/>
            <a:ext cx="8234612" cy="2587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En groupe, à partir de votre ODD,  notez pour vos actions si elles permettent de :</a:t>
            </a: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285750" lvl="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Faire comprendre les enjeux</a:t>
            </a:r>
            <a:endParaRPr lang="en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85750" lvl="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Développer l’esprit critique</a:t>
            </a:r>
          </a:p>
          <a:p>
            <a:pPr marL="285750" lvl="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q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O</a:t>
            </a:r>
            <a:r>
              <a:rPr lang="en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u Changer les comportements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75"/>
          <p:cNvSpPr/>
          <p:nvPr/>
        </p:nvSpPr>
        <p:spPr>
          <a:xfrm>
            <a:off x="0" y="4163701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en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L’exercice dure 5 minutes.</a:t>
            </a:r>
          </a:p>
        </p:txBody>
      </p:sp>
    </p:spTree>
    <p:extLst>
      <p:ext uri="{BB962C8B-B14F-4D97-AF65-F5344CB8AC3E}">
        <p14:creationId xmlns:p14="http://schemas.microsoft.com/office/powerpoint/2010/main" val="480185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5675332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Exercice final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 txBox="1"/>
          <p:nvPr/>
        </p:nvSpPr>
        <p:spPr>
          <a:xfrm>
            <a:off x="530316" y="1542682"/>
            <a:ext cx="8234612" cy="2587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En groupe, à partir de l’exercice précédent, choisir une de vos actions,</a:t>
            </a: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Et dire : </a:t>
            </a:r>
          </a:p>
          <a:p>
            <a:pPr marL="285750" lvl="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ce qui vous aiderait (facilitateurs) </a:t>
            </a:r>
          </a:p>
          <a:p>
            <a:pPr marL="285750" lvl="0" indent="-285750">
              <a:spcBef>
                <a:spcPts val="600"/>
              </a:spcBef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Ce qui vous gênerait(freins)</a:t>
            </a:r>
          </a:p>
          <a:p>
            <a:pPr lvl="0">
              <a:spcBef>
                <a:spcPts val="600"/>
              </a:spcBef>
            </a:pPr>
            <a:r>
              <a:rPr lang="fr-FR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 pour que votre enjeu de sensibilisation soit atteint.</a:t>
            </a:r>
          </a:p>
          <a:p>
            <a:pPr lvl="0">
              <a:spcBef>
                <a:spcPts val="600"/>
              </a:spcBef>
            </a:pPr>
            <a:endParaRPr lang="fr-FR"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Shape 75"/>
          <p:cNvSpPr/>
          <p:nvPr/>
        </p:nvSpPr>
        <p:spPr>
          <a:xfrm>
            <a:off x="0" y="4163701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3038" lvl="0">
              <a:spcBef>
                <a:spcPts val="600"/>
              </a:spcBef>
            </a:pPr>
            <a:r>
              <a:rPr lang="en" sz="1800" dirty="0">
                <a:latin typeface="Quattrocento Sans"/>
                <a:ea typeface="Quattrocento Sans"/>
                <a:cs typeface="Quattrocento Sans"/>
                <a:sym typeface="Quattrocento Sans"/>
              </a:rPr>
              <a:t>L’exercice dure 8 minutes.</a:t>
            </a:r>
          </a:p>
        </p:txBody>
      </p:sp>
    </p:spTree>
    <p:extLst>
      <p:ext uri="{BB962C8B-B14F-4D97-AF65-F5344CB8AC3E}">
        <p14:creationId xmlns:p14="http://schemas.microsoft.com/office/powerpoint/2010/main" val="27267212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 vous de jouer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83"/>
          <p:cNvSpPr txBox="1"/>
          <p:nvPr/>
        </p:nvSpPr>
        <p:spPr>
          <a:xfrm>
            <a:off x="433065" y="1743320"/>
            <a:ext cx="5037385" cy="24390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ENSULIB :</a:t>
            </a: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Green Library </a:t>
            </a:r>
            <a:r>
              <a:rPr lang="fr-FR" dirty="0" err="1">
                <a:latin typeface="Quattrocento Sans"/>
                <a:ea typeface="Quattrocento Sans"/>
                <a:cs typeface="Quattrocento Sans"/>
                <a:sym typeface="Quattrocento Sans"/>
              </a:rPr>
              <a:t>Award</a:t>
            </a: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: </a:t>
            </a:r>
          </a:p>
          <a:p>
            <a:r>
              <a:rPr lang="fr-FR" sz="1100" dirty="0">
                <a:hlinkClick r:id="rId3"/>
              </a:rPr>
              <a:t>https://www.ifla.org/node/10159</a:t>
            </a:r>
            <a:endParaRPr lang="fr-FR" sz="1100" dirty="0"/>
          </a:p>
          <a:p>
            <a:pPr lvl="0">
              <a:spcBef>
                <a:spcPts val="600"/>
              </a:spcBef>
            </a:pPr>
            <a:endParaRPr lang="fr-FR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" name="Picture 2" descr="IFLA Environment, Sustainability and Libraries Section">
            <a:extLst>
              <a:ext uri="{FF2B5EF4-FFF2-40B4-BE49-F238E27FC236}">
                <a16:creationId xmlns:a16="http://schemas.microsoft.com/office/drawing/2014/main" id="{9D51D60C-B4DF-40BE-8DA7-2817FAC8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37" y="1664565"/>
            <a:ext cx="20288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29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0"/>
          <p:cNvSpPr txBox="1">
            <a:spLocks noGrp="1"/>
          </p:cNvSpPr>
          <p:nvPr>
            <p:ph type="subTitle" idx="4294967295"/>
          </p:nvPr>
        </p:nvSpPr>
        <p:spPr>
          <a:xfrm>
            <a:off x="172907" y="4064381"/>
            <a:ext cx="2489612" cy="87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Raphaëlle Bats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r>
              <a:rPr lang="fr-FR" sz="1800" dirty="0">
                <a:solidFill>
                  <a:schemeClr val="dk1"/>
                </a:solidFill>
                <a:hlinkClick r:id="rId3"/>
              </a:rPr>
              <a:t>Rbats.pro@gmail.com</a:t>
            </a:r>
            <a:endParaRPr lang="fr-FR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74" name="Google Shape;374;p60"/>
          <p:cNvCxnSpPr/>
          <p:nvPr/>
        </p:nvCxnSpPr>
        <p:spPr>
          <a:xfrm>
            <a:off x="6450" y="1428750"/>
            <a:ext cx="23972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5" name="Google Shape;375;p60"/>
          <p:cNvSpPr txBox="1">
            <a:spLocks noGrp="1"/>
          </p:cNvSpPr>
          <p:nvPr>
            <p:ph type="ctrTitle" idx="4294967295"/>
          </p:nvPr>
        </p:nvSpPr>
        <p:spPr>
          <a:xfrm>
            <a:off x="2371625" y="816550"/>
            <a:ext cx="4908000" cy="115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Lora"/>
              <a:buNone/>
            </a:pPr>
            <a:r>
              <a:rPr lang="fr-FR" sz="60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Merci ! </a:t>
            </a:r>
            <a:endParaRPr sz="60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cxnSp>
        <p:nvCxnSpPr>
          <p:cNvPr id="376" name="Google Shape;376;p60"/>
          <p:cNvCxnSpPr/>
          <p:nvPr/>
        </p:nvCxnSpPr>
        <p:spPr>
          <a:xfrm>
            <a:off x="5589800" y="1428750"/>
            <a:ext cx="3554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60"/>
          <p:cNvSpPr/>
          <p:nvPr/>
        </p:nvSpPr>
        <p:spPr>
          <a:xfrm>
            <a:off x="831925" y="859175"/>
            <a:ext cx="1139100" cy="1139100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8" name="Google Shape;378;p60"/>
          <p:cNvGrpSpPr/>
          <p:nvPr/>
        </p:nvGrpSpPr>
        <p:grpSpPr>
          <a:xfrm>
            <a:off x="1148888" y="1190759"/>
            <a:ext cx="505722" cy="475767"/>
            <a:chOff x="5972700" y="2330200"/>
            <a:chExt cx="411625" cy="387275"/>
          </a:xfrm>
        </p:grpSpPr>
        <p:sp>
          <p:nvSpPr>
            <p:cNvPr id="379" name="Google Shape;379;p6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URFIST de Bordeaux | BIBDOC Formations">
            <a:extLst>
              <a:ext uri="{FF2B5EF4-FFF2-40B4-BE49-F238E27FC236}">
                <a16:creationId xmlns:a16="http://schemas.microsoft.com/office/drawing/2014/main" id="{2D3CF83C-0BEB-403C-A171-6C3D320FE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83" y="3520791"/>
            <a:ext cx="2539253" cy="14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399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highlight>
                  <a:srgbClr val="FFCD00"/>
                </a:highlight>
              </a:rPr>
              <a:t>Sondage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68833" y="2655418"/>
            <a:ext cx="8475489" cy="22860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r>
              <a:rPr lang="fr-FR" sz="2000" dirty="0"/>
              <a:t>Quels termes utilisez-vous dans vos documents stratégiques ?</a:t>
            </a:r>
            <a:endParaRPr lang="en" sz="1600" i="1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grpSp>
        <p:nvGrpSpPr>
          <p:cNvPr id="113" name="Shape 113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114" name="Shape 114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9199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5650" y="4163500"/>
            <a:ext cx="9144000" cy="979799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4573876" cy="5194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Un peu de vocabulaire</a:t>
            </a:r>
          </a:p>
        </p:txBody>
      </p:sp>
      <p:grpSp>
        <p:nvGrpSpPr>
          <p:cNvPr id="77" name="Shape 77"/>
          <p:cNvGrpSpPr/>
          <p:nvPr/>
        </p:nvGrpSpPr>
        <p:grpSpPr>
          <a:xfrm>
            <a:off x="916458" y="1019750"/>
            <a:ext cx="214624" cy="214624"/>
            <a:chOff x="2594050" y="1631825"/>
            <a:chExt cx="439625" cy="439625"/>
          </a:xfrm>
        </p:grpSpPr>
        <p:sp>
          <p:nvSpPr>
            <p:cNvPr id="78" name="Shape 78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2" name="Shape 82"/>
          <p:cNvSpPr txBox="1"/>
          <p:nvPr/>
        </p:nvSpPr>
        <p:spPr>
          <a:xfrm>
            <a:off x="251521" y="1725186"/>
            <a:ext cx="3859438" cy="8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2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251520" y="1645012"/>
            <a:ext cx="2975774" cy="829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Changement global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Changement climatique</a:t>
            </a: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4" name="Shape 83"/>
          <p:cNvSpPr txBox="1"/>
          <p:nvPr/>
        </p:nvSpPr>
        <p:spPr>
          <a:xfrm>
            <a:off x="5638047" y="1525273"/>
            <a:ext cx="2314928" cy="6869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Anthropocène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É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cologie</a:t>
            </a:r>
          </a:p>
          <a:p>
            <a:pPr lvl="0" rtl="0">
              <a:spcBef>
                <a:spcPts val="600"/>
              </a:spcBef>
              <a:buNone/>
            </a:pPr>
            <a:r>
              <a:rPr lang="fr-FR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E</a:t>
            </a: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nvironnement </a:t>
            </a: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lang="en" sz="1200" dirty="0">
                <a:latin typeface="Quattrocento Sans"/>
                <a:ea typeface="Quattrocento Sans"/>
                <a:cs typeface="Quattrocento Sans"/>
                <a:sym typeface="Quattrocento Sans"/>
              </a:rPr>
              <a:t>v</a:t>
            </a:r>
          </a:p>
        </p:txBody>
      </p:sp>
      <p:sp>
        <p:nvSpPr>
          <p:cNvPr id="13" name="Shape 83"/>
          <p:cNvSpPr txBox="1"/>
          <p:nvPr/>
        </p:nvSpPr>
        <p:spPr>
          <a:xfrm>
            <a:off x="2842320" y="2738042"/>
            <a:ext cx="3872515" cy="829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Réorientation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Développement durable et ODD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Transition écologique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1600" b="1" dirty="0"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Atténuation / Adaptation</a:t>
            </a: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5" name="Shape 83"/>
          <p:cNvSpPr txBox="1"/>
          <p:nvPr/>
        </p:nvSpPr>
        <p:spPr>
          <a:xfrm>
            <a:off x="6510884" y="2848675"/>
            <a:ext cx="1901466" cy="82627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fr-FR" dirty="0">
                <a:sym typeface="Quattrocento Sans"/>
              </a:rPr>
              <a:t>Les </a:t>
            </a:r>
            <a:r>
              <a:rPr lang="fr-FR" b="1" dirty="0">
                <a:sym typeface="Quattrocento Sans"/>
              </a:rPr>
              <a:t>Objectifs</a:t>
            </a:r>
            <a:r>
              <a:rPr lang="fr-FR" dirty="0">
                <a:sym typeface="Quattrocento Sans"/>
              </a:rPr>
              <a:t> de </a:t>
            </a:r>
            <a:r>
              <a:rPr lang="fr-FR" strike="sngStrike" dirty="0">
                <a:sym typeface="Quattrocento Sans"/>
              </a:rPr>
              <a:t>Développement</a:t>
            </a:r>
            <a:r>
              <a:rPr lang="fr-FR" dirty="0">
                <a:sym typeface="Quattrocento Sans"/>
              </a:rPr>
              <a:t> </a:t>
            </a:r>
            <a:r>
              <a:rPr lang="fr-FR" b="1" dirty="0">
                <a:sym typeface="Quattrocento Sans"/>
              </a:rPr>
              <a:t>Devenir Durable</a:t>
            </a:r>
            <a:endParaRPr lang="en" dirty="0">
              <a:sym typeface="Quattrocento Sans"/>
            </a:endParaRPr>
          </a:p>
          <a:p>
            <a:pPr lvl="0" rtl="0">
              <a:spcBef>
                <a:spcPts val="600"/>
              </a:spcBef>
              <a:buNone/>
            </a:pPr>
            <a:endParaRPr lang="en" sz="1600" b="1" dirty="0"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lvl="0">
              <a:spcBef>
                <a:spcPts val="600"/>
              </a:spcBef>
            </a:pPr>
            <a:r>
              <a:rPr lang="fr-FR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lvl="0">
              <a:spcBef>
                <a:spcPts val="600"/>
              </a:spcBef>
            </a:pPr>
            <a:endParaRPr lang="en" sz="12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6019028" y="3288145"/>
            <a:ext cx="4918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686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31451" r="42906" b="28342"/>
          <a:stretch/>
        </p:blipFill>
        <p:spPr bwMode="auto">
          <a:xfrm>
            <a:off x="334361" y="1453459"/>
            <a:ext cx="3661251" cy="18002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hape 76"/>
          <p:cNvSpPr txBox="1">
            <a:spLocks/>
          </p:cNvSpPr>
          <p:nvPr/>
        </p:nvSpPr>
        <p:spPr>
          <a:xfrm>
            <a:off x="0" y="195486"/>
            <a:ext cx="9144000" cy="43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buSzPct val="100000"/>
            </a:pPr>
            <a:r>
              <a:rPr lang="en" sz="2000" b="1" dirty="0">
                <a:latin typeface="Lora"/>
                <a:ea typeface="Lora"/>
                <a:cs typeface="Lora"/>
                <a:sym typeface="Lora"/>
              </a:rPr>
              <a:t>Esprit critique !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86904" y="1666261"/>
            <a:ext cx="3661251" cy="11695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/>
              <a:t>We</a:t>
            </a:r>
            <a:r>
              <a:rPr lang="fr-FR" b="1" dirty="0"/>
              <a:t> love </a:t>
            </a:r>
            <a:r>
              <a:rPr lang="fr-FR" b="1" dirty="0" err="1"/>
              <a:t>SDG’s</a:t>
            </a:r>
            <a:r>
              <a:rPr lang="fr-FR" b="1" dirty="0"/>
              <a:t> ! </a:t>
            </a:r>
          </a:p>
          <a:p>
            <a:endParaRPr lang="fr-FR" dirty="0"/>
          </a:p>
          <a:p>
            <a:r>
              <a:rPr lang="fr-FR" dirty="0">
                <a:hlinkClick r:id="rId2"/>
              </a:rPr>
              <a:t>https://www.youtube.com/watch?v=ieRkqZ11rLg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994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91680" y="2889504"/>
            <a:ext cx="6040486" cy="8420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fr-FR" sz="2400" dirty="0"/>
              <a:t>L’agenda 2030, un cadre d’action en matière de développement durable</a:t>
            </a:r>
            <a:endParaRPr lang="en" sz="1800" i="1" dirty="0"/>
          </a:p>
        </p:txBody>
      </p:sp>
      <p:grpSp>
        <p:nvGrpSpPr>
          <p:cNvPr id="62" name="Shape 62"/>
          <p:cNvGrpSpPr/>
          <p:nvPr/>
        </p:nvGrpSpPr>
        <p:grpSpPr>
          <a:xfrm>
            <a:off x="1299164" y="3511423"/>
            <a:ext cx="215966" cy="342398"/>
            <a:chOff x="6718575" y="2318625"/>
            <a:chExt cx="256950" cy="407375"/>
          </a:xfrm>
        </p:grpSpPr>
        <p:sp>
          <p:nvSpPr>
            <p:cNvPr id="63" name="Shape 6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2" name="Shape 61"/>
          <p:cNvSpPr txBox="1">
            <a:spLocks/>
          </p:cNvSpPr>
          <p:nvPr/>
        </p:nvSpPr>
        <p:spPr>
          <a:xfrm>
            <a:off x="1691680" y="3699768"/>
            <a:ext cx="6973855" cy="42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Lora"/>
              <a:buNone/>
              <a:defRPr sz="3600" b="1" i="0" u="none" strike="noStrike" cap="non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fr-FR" sz="1600" i="1" dirty="0"/>
              <a:t>Utiliser l’Agenda 2030 pour construire une stratégie de développement durable</a:t>
            </a:r>
          </a:p>
        </p:txBody>
      </p:sp>
    </p:spTree>
    <p:extLst>
      <p:ext uri="{BB962C8B-B14F-4D97-AF65-F5344CB8AC3E}">
        <p14:creationId xmlns:p14="http://schemas.microsoft.com/office/powerpoint/2010/main" val="584891000"/>
      </p:ext>
    </p:extLst>
  </p:cSld>
  <p:clrMapOvr>
    <a:masterClrMapping/>
  </p:clrMapOvr>
</p:sld>
</file>

<file path=ppt/theme/theme1.xml><?xml version="1.0" encoding="utf-8"?>
<a:theme xmlns:a="http://schemas.openxmlformats.org/drawingml/2006/main" name="Viola template">
  <a:themeElements>
    <a:clrScheme name="Personnalisé 3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FFCD2F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13420</TotalTime>
  <Words>3317</Words>
  <Application>Microsoft Office PowerPoint</Application>
  <PresentationFormat>Affichage à l'écran (16:9)</PresentationFormat>
  <Paragraphs>427</Paragraphs>
  <Slides>54</Slides>
  <Notes>47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Courier New</vt:lpstr>
      <vt:lpstr>Lato</vt:lpstr>
      <vt:lpstr>Lora</vt:lpstr>
      <vt:lpstr>Quattrocento Sans</vt:lpstr>
      <vt:lpstr>Wingdings</vt:lpstr>
      <vt:lpstr>Viola template</vt:lpstr>
      <vt:lpstr>Les bibliothèques et le développement durable</vt:lpstr>
      <vt:lpstr>Accueil</vt:lpstr>
      <vt:lpstr>Bonjour !</vt:lpstr>
      <vt:lpstr>Objectifs de l’atelier</vt:lpstr>
      <vt:lpstr>Développement durable, transition, changement climatique, résilience : </vt:lpstr>
      <vt:lpstr>Sondage</vt:lpstr>
      <vt:lpstr>Un peu de vocabulaire</vt:lpstr>
      <vt:lpstr>Présentation PowerPoint</vt:lpstr>
      <vt:lpstr>L’agenda 2030, un cadre d’action en matière de développement durable</vt:lpstr>
      <vt:lpstr>Sondage chat</vt:lpstr>
      <vt:lpstr>L’Agenda 2030</vt:lpstr>
      <vt:lpstr>L’Agenda 2030 : un outil d’évaluation ?</vt:lpstr>
      <vt:lpstr>Présentation PowerPoint</vt:lpstr>
      <vt:lpstr>Présentation PowerPoint</vt:lpstr>
      <vt:lpstr>Exercice</vt:lpstr>
      <vt:lpstr>La mise en oeuvre dans les pays</vt:lpstr>
      <vt:lpstr>La feuille de route de la France</vt:lpstr>
      <vt:lpstr>La feuille de route de la France</vt:lpstr>
      <vt:lpstr>Exercice</vt:lpstr>
      <vt:lpstr>L’Agenda 2030 dans un cadre territorial</vt:lpstr>
      <vt:lpstr>L’Agenda 2030 comme outil de pilotage et d’évaluation</vt:lpstr>
      <vt:lpstr>Le rapport de Besançon</vt:lpstr>
      <vt:lpstr>L’Agenda 2030 comme outil de pilotage et d’évaluation</vt:lpstr>
      <vt:lpstr>Conseil départementale de Gironde</vt:lpstr>
      <vt:lpstr>L’Agenda 2030 comme outil de pilotage et d’évaluation</vt:lpstr>
      <vt:lpstr>Conseil départementale de l’Aube</vt:lpstr>
      <vt:lpstr>Exercice</vt:lpstr>
      <vt:lpstr>L’Agenda 2030 et les bibliothèques</vt:lpstr>
      <vt:lpstr>Les bibliothèques et le DD</vt:lpstr>
      <vt:lpstr>Avant l’Agenda 2030 :  Les bibliothèques et l’Agenda 21</vt:lpstr>
      <vt:lpstr>Les bibliothèques et l’Agenda 2030</vt:lpstr>
      <vt:lpstr>International Advocacy Program</vt:lpstr>
      <vt:lpstr>Présentation PowerPoint</vt:lpstr>
      <vt:lpstr>Exercice</vt:lpstr>
      <vt:lpstr>Présentation PowerPoint</vt:lpstr>
      <vt:lpstr>Présentation PowerPoint</vt:lpstr>
      <vt:lpstr>Quelques outils</vt:lpstr>
      <vt:lpstr>Base de données des actions</vt:lpstr>
      <vt:lpstr>Des cadres adaptés aux bibliothèques ?</vt:lpstr>
      <vt:lpstr>EBLIDA</vt:lpstr>
      <vt:lpstr>La bibliothèque de la Canopée</vt:lpstr>
      <vt:lpstr>La bibliothèque de la Canopée</vt:lpstr>
      <vt:lpstr>New York Library Association </vt:lpstr>
      <vt:lpstr>Recherches en cours : l’évaluation de nos actions de développement durable</vt:lpstr>
      <vt:lpstr>Exercice</vt:lpstr>
      <vt:lpstr>Education au développement durable</vt:lpstr>
      <vt:lpstr>UNESCO et EDD</vt:lpstr>
      <vt:lpstr>Une autre approche de l’EDD</vt:lpstr>
      <vt:lpstr>Médiation et DD</vt:lpstr>
      <vt:lpstr>Médiation, DD et bibliothèques</vt:lpstr>
      <vt:lpstr>Exercice</vt:lpstr>
      <vt:lpstr>Exercice final</vt:lpstr>
      <vt:lpstr>A vous de jouer</vt:lpstr>
      <vt:lpstr>Merci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Sortir de nos frontières pour promouvoir les bibliothèques  Advocacy et bibliothèques</dc:title>
  <dc:creator>Raphaëlle Bats</dc:creator>
  <cp:lastModifiedBy>raphaelle bats</cp:lastModifiedBy>
  <cp:revision>118</cp:revision>
  <dcterms:modified xsi:type="dcterms:W3CDTF">2021-04-29T06:15:02Z</dcterms:modified>
</cp:coreProperties>
</file>