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8"/>
  </p:notesMasterIdLst>
  <p:handoutMasterIdLst>
    <p:handoutMasterId r:id="rId39"/>
  </p:handoutMasterIdLst>
  <p:sldIdLst>
    <p:sldId id="256" r:id="rId5"/>
    <p:sldId id="257" r:id="rId6"/>
    <p:sldId id="269" r:id="rId7"/>
    <p:sldId id="274" r:id="rId8"/>
    <p:sldId id="311" r:id="rId9"/>
    <p:sldId id="302" r:id="rId10"/>
    <p:sldId id="314" r:id="rId11"/>
    <p:sldId id="325" r:id="rId12"/>
    <p:sldId id="315" r:id="rId13"/>
    <p:sldId id="327" r:id="rId14"/>
    <p:sldId id="328" r:id="rId15"/>
    <p:sldId id="283" r:id="rId16"/>
    <p:sldId id="329" r:id="rId17"/>
    <p:sldId id="319" r:id="rId18"/>
    <p:sldId id="289" r:id="rId19"/>
    <p:sldId id="299" r:id="rId20"/>
    <p:sldId id="303" r:id="rId21"/>
    <p:sldId id="317" r:id="rId22"/>
    <p:sldId id="276" r:id="rId23"/>
    <p:sldId id="277" r:id="rId24"/>
    <p:sldId id="320" r:id="rId25"/>
    <p:sldId id="275" r:id="rId26"/>
    <p:sldId id="321" r:id="rId27"/>
    <p:sldId id="318" r:id="rId28"/>
    <p:sldId id="322" r:id="rId29"/>
    <p:sldId id="323" r:id="rId30"/>
    <p:sldId id="324" r:id="rId31"/>
    <p:sldId id="316" r:id="rId32"/>
    <p:sldId id="258" r:id="rId33"/>
    <p:sldId id="326" r:id="rId34"/>
    <p:sldId id="330" r:id="rId35"/>
    <p:sldId id="272" r:id="rId36"/>
    <p:sldId id="331"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A332"/>
    <a:srgbClr val="373734"/>
    <a:srgbClr val="D6DA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5"/>
    <p:restoredTop sz="94685"/>
  </p:normalViewPr>
  <p:slideViewPr>
    <p:cSldViewPr snapToGrid="0" snapToObjects="1">
      <p:cViewPr varScale="1">
        <p:scale>
          <a:sx n="107" d="100"/>
          <a:sy n="107" d="100"/>
        </p:scale>
        <p:origin x="200" y="54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51E04B-ECDA-A84F-A076-FF12D221FE78}" type="datetimeFigureOut">
              <a:rPr lang="en-US" smtClean="0"/>
              <a:t>11/4/18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E3A2B5-B15B-D545-B639-EAC3264032F3}" type="slidenum">
              <a:rPr lang="en-US" smtClean="0"/>
              <a:t>‹#›</a:t>
            </a:fld>
            <a:endParaRPr lang="en-US"/>
          </a:p>
        </p:txBody>
      </p:sp>
    </p:spTree>
    <p:extLst>
      <p:ext uri="{BB962C8B-B14F-4D97-AF65-F5344CB8AC3E}">
        <p14:creationId xmlns:p14="http://schemas.microsoft.com/office/powerpoint/2010/main" val="14087516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277C03-17FA-8C47-A005-0BA4C4EB3968}" type="datetimeFigureOut">
              <a:rPr lang="en-US" smtClean="0"/>
              <a:t>11/4/18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0F57A9-D391-2147-807E-96F2ED27A8F0}" type="slidenum">
              <a:rPr lang="en-US" smtClean="0"/>
              <a:t>‹#›</a:t>
            </a:fld>
            <a:endParaRPr lang="en-US"/>
          </a:p>
        </p:txBody>
      </p:sp>
    </p:spTree>
    <p:extLst>
      <p:ext uri="{BB962C8B-B14F-4D97-AF65-F5344CB8AC3E}">
        <p14:creationId xmlns:p14="http://schemas.microsoft.com/office/powerpoint/2010/main" val="36355895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l-SI" dirty="0" err="1"/>
              <a:t>Tests</a:t>
            </a:r>
            <a:r>
              <a:rPr lang="sl-SI" dirty="0"/>
              <a:t> are </a:t>
            </a:r>
            <a:r>
              <a:rPr lang="sl-SI" dirty="0" err="1"/>
              <a:t>being</a:t>
            </a:r>
            <a:r>
              <a:rPr lang="sl-SI" dirty="0"/>
              <a:t> </a:t>
            </a:r>
            <a:r>
              <a:rPr lang="sl-SI" dirty="0" err="1"/>
              <a:t>performed</a:t>
            </a:r>
            <a:r>
              <a:rPr lang="sl-SI" dirty="0"/>
              <a:t> on human </a:t>
            </a:r>
            <a:r>
              <a:rPr lang="sl-SI" dirty="0" err="1"/>
              <a:t>immune</a:t>
            </a:r>
            <a:r>
              <a:rPr lang="sl-SI" dirty="0"/>
              <a:t> </a:t>
            </a:r>
            <a:r>
              <a:rPr lang="sl-SI" dirty="0" err="1"/>
              <a:t>and</a:t>
            </a:r>
            <a:r>
              <a:rPr lang="sl-SI" dirty="0"/>
              <a:t> </a:t>
            </a:r>
            <a:r>
              <a:rPr lang="sl-SI" dirty="0" err="1"/>
              <a:t>tumour</a:t>
            </a:r>
            <a:r>
              <a:rPr lang="sl-SI" dirty="0"/>
              <a:t> </a:t>
            </a:r>
            <a:r>
              <a:rPr lang="sl-SI" dirty="0" err="1"/>
              <a:t>cells</a:t>
            </a:r>
            <a:r>
              <a:rPr lang="sl-SI" dirty="0"/>
              <a:t>. </a:t>
            </a:r>
            <a:r>
              <a:rPr lang="sl-SI" dirty="0" err="1"/>
              <a:t>Cells</a:t>
            </a:r>
            <a:r>
              <a:rPr lang="sl-SI" dirty="0"/>
              <a:t> are s</a:t>
            </a:r>
            <a:r>
              <a:rPr lang="en-GB" dirty="0" err="1"/>
              <a:t>upplemented</a:t>
            </a:r>
            <a:r>
              <a:rPr lang="en-GB" dirty="0"/>
              <a:t> with wood VOCs and </a:t>
            </a:r>
            <a:r>
              <a:rPr lang="sl-SI" dirty="0" err="1"/>
              <a:t>their</a:t>
            </a:r>
            <a:r>
              <a:rPr lang="sl-SI" dirty="0"/>
              <a:t> </a:t>
            </a:r>
            <a:r>
              <a:rPr lang="en-GB" dirty="0"/>
              <a:t>viability and </a:t>
            </a:r>
            <a:r>
              <a:rPr lang="sl-SI" dirty="0" err="1"/>
              <a:t>molecular</a:t>
            </a:r>
            <a:r>
              <a:rPr lang="sl-SI" dirty="0"/>
              <a:t> </a:t>
            </a:r>
            <a:r>
              <a:rPr lang="sl-SI" dirty="0" err="1"/>
              <a:t>markers</a:t>
            </a:r>
            <a:r>
              <a:rPr lang="sl-SI" dirty="0"/>
              <a:t>, </a:t>
            </a:r>
            <a:r>
              <a:rPr lang="sl-SI" dirty="0" err="1"/>
              <a:t>such</a:t>
            </a:r>
            <a:r>
              <a:rPr lang="sl-SI" dirty="0"/>
              <a:t> as </a:t>
            </a:r>
            <a:r>
              <a:rPr lang="sl-SI" dirty="0" err="1"/>
              <a:t>cytokines</a:t>
            </a:r>
            <a:r>
              <a:rPr lang="sl-SI" dirty="0"/>
              <a:t>, </a:t>
            </a:r>
            <a:r>
              <a:rPr lang="sl-SI" dirty="0" err="1"/>
              <a:t>will</a:t>
            </a:r>
            <a:r>
              <a:rPr lang="sl-SI" dirty="0"/>
              <a:t> be </a:t>
            </a:r>
            <a:r>
              <a:rPr lang="sl-SI" dirty="0" err="1"/>
              <a:t>assessed</a:t>
            </a:r>
            <a:endParaRPr lang="en-GB" dirty="0"/>
          </a:p>
        </p:txBody>
      </p:sp>
      <p:sp>
        <p:nvSpPr>
          <p:cNvPr id="4" name="Slide Number Placeholder 3"/>
          <p:cNvSpPr>
            <a:spLocks noGrp="1"/>
          </p:cNvSpPr>
          <p:nvPr>
            <p:ph type="sldNum" sz="quarter" idx="10"/>
          </p:nvPr>
        </p:nvSpPr>
        <p:spPr/>
        <p:txBody>
          <a:bodyPr/>
          <a:lstStyle/>
          <a:p>
            <a:fld id="{B10F57A9-D391-2147-807E-96F2ED27A8F0}" type="slidenum">
              <a:rPr lang="en-US" smtClean="0"/>
              <a:t>20</a:t>
            </a:fld>
            <a:endParaRPr lang="en-US"/>
          </a:p>
        </p:txBody>
      </p:sp>
    </p:spTree>
    <p:extLst>
      <p:ext uri="{BB962C8B-B14F-4D97-AF65-F5344CB8AC3E}">
        <p14:creationId xmlns:p14="http://schemas.microsoft.com/office/powerpoint/2010/main" val="188700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Tests</a:t>
            </a:r>
            <a:r>
              <a:rPr lang="sl-SI" dirty="0"/>
              <a:t> on </a:t>
            </a:r>
            <a:r>
              <a:rPr lang="sl-SI" dirty="0" err="1"/>
              <a:t>antibacterial</a:t>
            </a:r>
            <a:r>
              <a:rPr lang="sl-SI" dirty="0"/>
              <a:t> </a:t>
            </a:r>
            <a:r>
              <a:rPr lang="sl-SI" dirty="0" err="1"/>
              <a:t>activity</a:t>
            </a:r>
            <a:r>
              <a:rPr lang="sl-SI" dirty="0"/>
              <a:t> </a:t>
            </a:r>
            <a:r>
              <a:rPr lang="sl-SI" dirty="0" err="1"/>
              <a:t>were</a:t>
            </a:r>
            <a:r>
              <a:rPr lang="sl-SI" dirty="0"/>
              <a:t> </a:t>
            </a:r>
            <a:r>
              <a:rPr lang="sl-SI" dirty="0" err="1"/>
              <a:t>conducted</a:t>
            </a:r>
            <a:r>
              <a:rPr lang="sl-SI" dirty="0"/>
              <a:t> on </a:t>
            </a:r>
            <a:r>
              <a:rPr lang="sl-SI" dirty="0" err="1"/>
              <a:t>cutting</a:t>
            </a:r>
            <a:r>
              <a:rPr lang="sl-SI" dirty="0"/>
              <a:t> </a:t>
            </a:r>
            <a:r>
              <a:rPr lang="sl-SI" dirty="0" err="1"/>
              <a:t>boards</a:t>
            </a:r>
            <a:r>
              <a:rPr lang="sl-SI" dirty="0"/>
              <a:t> </a:t>
            </a:r>
            <a:r>
              <a:rPr lang="sl-SI" dirty="0" err="1"/>
              <a:t>from</a:t>
            </a:r>
            <a:r>
              <a:rPr lang="sl-SI" dirty="0"/>
              <a:t> </a:t>
            </a:r>
            <a:r>
              <a:rPr lang="sl-SI" dirty="0" err="1"/>
              <a:t>beech</a:t>
            </a:r>
            <a:r>
              <a:rPr lang="sl-SI" dirty="0"/>
              <a:t> </a:t>
            </a:r>
            <a:r>
              <a:rPr lang="sl-SI" dirty="0" err="1"/>
              <a:t>using</a:t>
            </a:r>
            <a:r>
              <a:rPr lang="sl-SI" dirty="0"/>
              <a:t> </a:t>
            </a:r>
            <a:r>
              <a:rPr lang="sl-SI" sz="1200" i="1" dirty="0" err="1"/>
              <a:t>Staphylococcus</a:t>
            </a:r>
            <a:r>
              <a:rPr lang="sl-SI" sz="1200" i="1" dirty="0"/>
              <a:t> </a:t>
            </a:r>
            <a:r>
              <a:rPr lang="sl-SI" sz="1200" i="1" dirty="0" err="1"/>
              <a:t>aureus</a:t>
            </a:r>
            <a:r>
              <a:rPr lang="sl-SI" sz="1200" i="0" dirty="0"/>
              <a:t>. </a:t>
            </a:r>
            <a:r>
              <a:rPr lang="sl-SI" sz="1200" i="0" dirty="0" err="1"/>
              <a:t>The</a:t>
            </a:r>
            <a:r>
              <a:rPr lang="sl-SI" sz="1200" i="0" dirty="0"/>
              <a:t> </a:t>
            </a:r>
            <a:r>
              <a:rPr lang="sl-SI" sz="1200" i="0" dirty="0" err="1"/>
              <a:t>preliminary</a:t>
            </a:r>
            <a:r>
              <a:rPr lang="sl-SI" sz="1200" i="0" dirty="0"/>
              <a:t> </a:t>
            </a:r>
            <a:r>
              <a:rPr lang="sl-SI" sz="1200" i="0" dirty="0" err="1"/>
              <a:t>results</a:t>
            </a:r>
            <a:r>
              <a:rPr lang="sl-SI" sz="1200" i="0" dirty="0"/>
              <a:t> </a:t>
            </a:r>
            <a:r>
              <a:rPr lang="sl-SI" sz="1200" i="0" dirty="0" err="1"/>
              <a:t>have</a:t>
            </a:r>
            <a:r>
              <a:rPr lang="sl-SI" sz="1200" i="0" dirty="0"/>
              <a:t> show </a:t>
            </a:r>
            <a:r>
              <a:rPr lang="sl-SI" sz="1200" i="0" dirty="0" err="1"/>
              <a:t>the</a:t>
            </a:r>
            <a:r>
              <a:rPr lang="sl-SI" sz="1200" i="0" dirty="0"/>
              <a:t> </a:t>
            </a:r>
            <a:r>
              <a:rPr lang="sl-SI" sz="1200" i="0" dirty="0" err="1"/>
              <a:t>inhibition</a:t>
            </a:r>
            <a:r>
              <a:rPr lang="sl-SI" sz="1200" i="0" dirty="0"/>
              <a:t> </a:t>
            </a:r>
            <a:r>
              <a:rPr lang="sl-SI" sz="1200" i="0" dirty="0" err="1"/>
              <a:t>of</a:t>
            </a:r>
            <a:r>
              <a:rPr lang="sl-SI" sz="1200" i="0" dirty="0"/>
              <a:t> </a:t>
            </a:r>
            <a:r>
              <a:rPr lang="sl-SI" sz="1200" i="0" dirty="0" err="1"/>
              <a:t>bacterial</a:t>
            </a:r>
            <a:r>
              <a:rPr lang="sl-SI" sz="1200" i="0" dirty="0"/>
              <a:t> </a:t>
            </a:r>
            <a:r>
              <a:rPr lang="sl-SI" sz="1200" i="0" dirty="0" err="1"/>
              <a:t>growth</a:t>
            </a:r>
            <a:endParaRPr lang="en-GB" dirty="0"/>
          </a:p>
        </p:txBody>
      </p:sp>
      <p:sp>
        <p:nvSpPr>
          <p:cNvPr id="4" name="Slide Number Placeholder 3"/>
          <p:cNvSpPr>
            <a:spLocks noGrp="1"/>
          </p:cNvSpPr>
          <p:nvPr>
            <p:ph type="sldNum" sz="quarter" idx="10"/>
          </p:nvPr>
        </p:nvSpPr>
        <p:spPr/>
        <p:txBody>
          <a:bodyPr/>
          <a:lstStyle/>
          <a:p>
            <a:fld id="{B10F57A9-D391-2147-807E-96F2ED27A8F0}" type="slidenum">
              <a:rPr lang="en-US" smtClean="0"/>
              <a:t>21</a:t>
            </a:fld>
            <a:endParaRPr lang="en-US"/>
          </a:p>
        </p:txBody>
      </p:sp>
    </p:spTree>
    <p:extLst>
      <p:ext uri="{BB962C8B-B14F-4D97-AF65-F5344CB8AC3E}">
        <p14:creationId xmlns:p14="http://schemas.microsoft.com/office/powerpoint/2010/main" val="3250303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12192000" cy="3600450"/>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3" name="Subtitle 2"/>
          <p:cNvSpPr>
            <a:spLocks noGrp="1"/>
          </p:cNvSpPr>
          <p:nvPr>
            <p:ph type="subTitle" idx="1"/>
          </p:nvPr>
        </p:nvSpPr>
        <p:spPr>
          <a:xfrm>
            <a:off x="609600" y="3886200"/>
            <a:ext cx="10972800" cy="1216900"/>
          </a:xfrm>
        </p:spPr>
        <p:txBody>
          <a:bodyPr>
            <a:normAutofit/>
          </a:bodyPr>
          <a:lstStyle>
            <a:lvl1pPr marL="0" indent="0" algn="l">
              <a:lnSpc>
                <a:spcPct val="120000"/>
              </a:lnSpc>
              <a:buNone/>
              <a:defRPr sz="2400">
                <a:solidFill>
                  <a:srgbClr val="373734"/>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0"/>
          <p:cNvSpPr/>
          <p:nvPr userDrawn="1"/>
        </p:nvSpPr>
        <p:spPr>
          <a:xfrm>
            <a:off x="0" y="0"/>
            <a:ext cx="12192000" cy="3600450"/>
          </a:xfrm>
          <a:prstGeom prst="rect">
            <a:avLst/>
          </a:prstGeom>
          <a:solidFill>
            <a:srgbClr val="D6DAC8">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2" name="Title 1"/>
          <p:cNvSpPr>
            <a:spLocks noGrp="1"/>
          </p:cNvSpPr>
          <p:nvPr>
            <p:ph type="ctrTitle" hasCustomPrompt="1"/>
          </p:nvPr>
        </p:nvSpPr>
        <p:spPr>
          <a:xfrm>
            <a:off x="609600" y="1801982"/>
            <a:ext cx="10972800" cy="1617028"/>
          </a:xfrm>
        </p:spPr>
        <p:txBody>
          <a:bodyPr anchor="b"/>
          <a:lstStyle>
            <a:lvl1pPr>
              <a:lnSpc>
                <a:spcPct val="120000"/>
              </a:lnSpc>
              <a:defRPr sz="3600" baseline="0">
                <a:solidFill>
                  <a:srgbClr val="67A332"/>
                </a:solidFill>
              </a:defRPr>
            </a:lvl1pPr>
          </a:lstStyle>
          <a:p>
            <a:r>
              <a:rPr lang="en-US" dirty="0"/>
              <a:t>Click here to add Master title text that can comes in more rows </a:t>
            </a:r>
            <a:r>
              <a:rPr lang="en-US" dirty="0" err="1"/>
              <a:t>lorem</a:t>
            </a:r>
            <a:r>
              <a:rPr lang="en-US" dirty="0"/>
              <a:t> </a:t>
            </a:r>
            <a:r>
              <a:rPr lang="en-US" dirty="0" err="1"/>
              <a:t>ipsumdo</a:t>
            </a:r>
            <a:endParaRPr lang="en-US" dirty="0"/>
          </a:p>
        </p:txBody>
      </p:sp>
      <p:pic>
        <p:nvPicPr>
          <p:cNvPr id="10" name="Picture 9"/>
          <p:cNvPicPr>
            <a:picLocks noChangeAspect="1"/>
          </p:cNvPicPr>
          <p:nvPr userDrawn="1"/>
        </p:nvPicPr>
        <p:blipFill>
          <a:blip r:embed="rId2"/>
          <a:stretch>
            <a:fillRect/>
          </a:stretch>
        </p:blipFill>
        <p:spPr>
          <a:xfrm>
            <a:off x="786886" y="274638"/>
            <a:ext cx="1085427" cy="1080000"/>
          </a:xfrm>
          <a:prstGeom prst="rect">
            <a:avLst/>
          </a:prstGeom>
        </p:spPr>
      </p:pic>
      <p:sp>
        <p:nvSpPr>
          <p:cNvPr id="17" name="Footer Placeholder 4"/>
          <p:cNvSpPr txBox="1">
            <a:spLocks/>
          </p:cNvSpPr>
          <p:nvPr userDrawn="1"/>
        </p:nvSpPr>
        <p:spPr>
          <a:xfrm>
            <a:off x="2352000" y="453609"/>
            <a:ext cx="9230400" cy="646394"/>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it-IT" sz="1200" b="1" i="0" dirty="0" err="1">
                <a:solidFill>
                  <a:srgbClr val="67A332"/>
                </a:solidFill>
                <a:latin typeface="Calibri"/>
                <a:cs typeface="Calibri"/>
              </a:rPr>
              <a:t>InnoRenew</a:t>
            </a:r>
            <a:r>
              <a:rPr lang="it-IT" sz="1200" b="1" i="0" dirty="0">
                <a:solidFill>
                  <a:srgbClr val="67A332"/>
                </a:solidFill>
                <a:latin typeface="Calibri"/>
                <a:cs typeface="Calibri"/>
              </a:rPr>
              <a:t> </a:t>
            </a:r>
            <a:r>
              <a:rPr lang="it-IT" sz="1200" b="1" i="0" dirty="0" err="1">
                <a:solidFill>
                  <a:srgbClr val="67A332"/>
                </a:solidFill>
                <a:latin typeface="Calibri"/>
                <a:cs typeface="Calibri"/>
              </a:rPr>
              <a:t>CoE</a:t>
            </a:r>
            <a:r>
              <a:rPr lang="it-IT" sz="1200" b="1" i="0" dirty="0">
                <a:solidFill>
                  <a:srgbClr val="67A332"/>
                </a:solidFill>
                <a:latin typeface="Calibri"/>
                <a:cs typeface="Calibri"/>
              </a:rPr>
              <a:t> </a:t>
            </a:r>
          </a:p>
          <a:p>
            <a:pPr>
              <a:lnSpc>
                <a:spcPct val="150000"/>
              </a:lnSpc>
            </a:pPr>
            <a:r>
              <a:rPr lang="it-IT" sz="1200" dirty="0">
                <a:solidFill>
                  <a:srgbClr val="373734"/>
                </a:solidFill>
                <a:latin typeface="Calibri"/>
                <a:cs typeface="Calibri"/>
              </a:rPr>
              <a:t>Livade 6, 6310 Izola/Isola, Slovenia, T: +386 40 282 944, E: </a:t>
            </a:r>
            <a:r>
              <a:rPr lang="it-IT" sz="1200" dirty="0" err="1">
                <a:solidFill>
                  <a:srgbClr val="373734"/>
                </a:solidFill>
                <a:latin typeface="Calibri"/>
                <a:cs typeface="Calibri"/>
              </a:rPr>
              <a:t>coe@innorenew.eu</a:t>
            </a:r>
            <a:r>
              <a:rPr lang="it-IT" sz="1200" dirty="0">
                <a:solidFill>
                  <a:srgbClr val="373734"/>
                </a:solidFill>
                <a:latin typeface="Calibri"/>
                <a:cs typeface="Calibri"/>
              </a:rPr>
              <a:t>, </a:t>
            </a:r>
            <a:r>
              <a:rPr lang="it-IT" sz="1200" b="0" u="none" dirty="0" err="1">
                <a:solidFill>
                  <a:srgbClr val="373734"/>
                </a:solidFill>
                <a:latin typeface="Calibri"/>
                <a:cs typeface="Calibri"/>
              </a:rPr>
              <a:t>www.innorenew.eu</a:t>
            </a:r>
            <a:endParaRPr lang="it-IT" sz="1200" b="0" u="none" dirty="0">
              <a:solidFill>
                <a:srgbClr val="373734"/>
              </a:solidFill>
              <a:latin typeface="Calibri"/>
              <a:cs typeface="Calibri"/>
            </a:endParaRPr>
          </a:p>
        </p:txBody>
      </p:sp>
      <p:sp>
        <p:nvSpPr>
          <p:cNvPr id="12" name="Footer Placeholder 4"/>
          <p:cNvSpPr>
            <a:spLocks noGrp="1"/>
          </p:cNvSpPr>
          <p:nvPr>
            <p:ph type="ftr" sz="quarter" idx="3"/>
          </p:nvPr>
        </p:nvSpPr>
        <p:spPr>
          <a:xfrm>
            <a:off x="609600" y="6356351"/>
            <a:ext cx="7554939" cy="365125"/>
          </a:xfrm>
          <a:prstGeom prst="rect">
            <a:avLst/>
          </a:prstGeom>
        </p:spPr>
        <p:txBody>
          <a:bodyPr vert="horz" lIns="0" tIns="45720" rIns="0" bIns="45720" rtlCol="0" anchor="b"/>
          <a:lstStyle>
            <a:lvl1pPr algn="l">
              <a:defRPr sz="1000">
                <a:solidFill>
                  <a:srgbClr val="A6A6A6"/>
                </a:solidFill>
                <a:latin typeface="Calibri"/>
                <a:cs typeface="Calibri"/>
              </a:defRPr>
            </a:lvl1pPr>
          </a:lstStyle>
          <a:p>
            <a:r>
              <a:rPr lang="en-US" dirty="0"/>
              <a:t>Horizon 2020 Framework </a:t>
            </a:r>
            <a:r>
              <a:rPr lang="en-US" dirty="0" err="1"/>
              <a:t>Programme</a:t>
            </a:r>
            <a:r>
              <a:rPr lang="en-US" dirty="0"/>
              <a:t> of the European Union; H2020 WIDESPREAD-2-Teaming: #739574</a:t>
            </a:r>
          </a:p>
        </p:txBody>
      </p:sp>
      <p:sp>
        <p:nvSpPr>
          <p:cNvPr id="14" name="Slide Number Placeholder 5"/>
          <p:cNvSpPr>
            <a:spLocks noGrp="1"/>
          </p:cNvSpPr>
          <p:nvPr>
            <p:ph type="sldNum" sz="quarter" idx="4"/>
          </p:nvPr>
        </p:nvSpPr>
        <p:spPr>
          <a:xfrm>
            <a:off x="8737600" y="6356351"/>
            <a:ext cx="2844800" cy="365125"/>
          </a:xfrm>
          <a:prstGeom prst="rect">
            <a:avLst/>
          </a:prstGeom>
        </p:spPr>
        <p:txBody>
          <a:bodyPr vert="horz" lIns="0" tIns="45720" rIns="0" bIns="45720" rtlCol="0" anchor="b"/>
          <a:lstStyle>
            <a:lvl1pPr algn="r">
              <a:defRPr sz="1000">
                <a:solidFill>
                  <a:srgbClr val="A6A6A6"/>
                </a:solidFill>
                <a:latin typeface="Calibri"/>
                <a:cs typeface="Calibri"/>
              </a:defRPr>
            </a:lvl1pPr>
          </a:lstStyle>
          <a:p>
            <a:fld id="{D9FBC134-5898-1041-A112-29B275E19148}" type="slidenum">
              <a:rPr lang="en-US" smtClean="0"/>
              <a:pPr/>
              <a:t>‹#›</a:t>
            </a:fld>
            <a:endParaRPr lang="en-US" dirty="0"/>
          </a:p>
        </p:txBody>
      </p:sp>
      <p:sp>
        <p:nvSpPr>
          <p:cNvPr id="5" name="Text Placeholder 4"/>
          <p:cNvSpPr>
            <a:spLocks noGrp="1"/>
          </p:cNvSpPr>
          <p:nvPr>
            <p:ph type="body" sz="quarter" idx="10"/>
          </p:nvPr>
        </p:nvSpPr>
        <p:spPr>
          <a:xfrm>
            <a:off x="609600" y="5314879"/>
            <a:ext cx="7554939" cy="914400"/>
          </a:xfrm>
        </p:spPr>
        <p:txBody>
          <a:bodyPr anchor="b">
            <a:noAutofit/>
          </a:bodyPr>
          <a:lstStyle>
            <a:lvl1pPr marL="0" indent="0">
              <a:buFont typeface="Arial"/>
              <a:buNone/>
              <a:defRPr sz="1400">
                <a:solidFill>
                  <a:srgbClr val="373734"/>
                </a:solidFill>
              </a:defRPr>
            </a:lvl1pPr>
            <a:lvl2pPr marL="457200" indent="0">
              <a:buNone/>
              <a:defRPr sz="1100">
                <a:solidFill>
                  <a:srgbClr val="373734"/>
                </a:solidFill>
              </a:defRPr>
            </a:lvl2pPr>
            <a:lvl3pPr marL="914400" indent="0">
              <a:buNone/>
              <a:defRPr sz="1100">
                <a:solidFill>
                  <a:srgbClr val="373734"/>
                </a:solidFill>
              </a:defRPr>
            </a:lvl3pPr>
            <a:lvl4pPr marL="1371600" indent="0">
              <a:buNone/>
              <a:defRPr sz="1100">
                <a:solidFill>
                  <a:srgbClr val="373734"/>
                </a:solidFill>
              </a:defRPr>
            </a:lvl4pPr>
            <a:lvl5pPr marL="1828800" indent="0">
              <a:buNone/>
              <a:defRPr sz="1100">
                <a:solidFill>
                  <a:srgbClr val="373734"/>
                </a:solidFill>
              </a:defRPr>
            </a:lvl5pPr>
          </a:lstStyle>
          <a:p>
            <a:pPr lvl="0"/>
            <a:r>
              <a:rPr lang="en-US"/>
              <a:t>Edit Master text styles</a:t>
            </a:r>
          </a:p>
        </p:txBody>
      </p:sp>
      <p:sp>
        <p:nvSpPr>
          <p:cNvPr id="15" name="Text Placeholder 4"/>
          <p:cNvSpPr>
            <a:spLocks noGrp="1"/>
          </p:cNvSpPr>
          <p:nvPr>
            <p:ph type="body" sz="quarter" idx="11" hasCustomPrompt="1"/>
          </p:nvPr>
        </p:nvSpPr>
        <p:spPr>
          <a:xfrm>
            <a:off x="8737600" y="5314879"/>
            <a:ext cx="2844800" cy="914400"/>
          </a:xfrm>
        </p:spPr>
        <p:txBody>
          <a:bodyPr anchor="b">
            <a:noAutofit/>
          </a:bodyPr>
          <a:lstStyle>
            <a:lvl1pPr marL="0" indent="0" algn="r">
              <a:buFont typeface="Arial"/>
              <a:buNone/>
              <a:defRPr sz="1400" baseline="0">
                <a:solidFill>
                  <a:srgbClr val="373734"/>
                </a:solidFill>
              </a:defRPr>
            </a:lvl1pPr>
            <a:lvl2pPr marL="457200" indent="0">
              <a:buNone/>
              <a:defRPr sz="1100">
                <a:solidFill>
                  <a:srgbClr val="373734"/>
                </a:solidFill>
              </a:defRPr>
            </a:lvl2pPr>
            <a:lvl3pPr marL="914400" indent="0">
              <a:buNone/>
              <a:defRPr sz="1100">
                <a:solidFill>
                  <a:srgbClr val="373734"/>
                </a:solidFill>
              </a:defRPr>
            </a:lvl3pPr>
            <a:lvl4pPr marL="1371600" indent="0">
              <a:buNone/>
              <a:defRPr sz="1100">
                <a:solidFill>
                  <a:srgbClr val="373734"/>
                </a:solidFill>
              </a:defRPr>
            </a:lvl4pPr>
            <a:lvl5pPr marL="1828800" indent="0">
              <a:buNone/>
              <a:defRPr sz="1100">
                <a:solidFill>
                  <a:srgbClr val="373734"/>
                </a:solidFill>
              </a:defRPr>
            </a:lvl5pPr>
          </a:lstStyle>
          <a:p>
            <a:pPr lvl="0"/>
            <a:r>
              <a:rPr lang="sl-SI" dirty="0"/>
              <a:t>Ljubljana, 03. 07. 2017</a:t>
            </a:r>
          </a:p>
        </p:txBody>
      </p:sp>
    </p:spTree>
    <p:extLst>
      <p:ext uri="{BB962C8B-B14F-4D97-AF65-F5344CB8AC3E}">
        <p14:creationId xmlns:p14="http://schemas.microsoft.com/office/powerpoint/2010/main" val="96699627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Horizon 2020 Framework </a:t>
            </a:r>
            <a:r>
              <a:rPr lang="en-US" dirty="0" err="1"/>
              <a:t>Programme</a:t>
            </a:r>
            <a:r>
              <a:rPr lang="en-US" dirty="0"/>
              <a:t> of the European Union; H2020 WIDESPREAD-2-Teaming: #739574</a:t>
            </a:r>
          </a:p>
        </p:txBody>
      </p:sp>
      <p:sp>
        <p:nvSpPr>
          <p:cNvPr id="5" name="Slide Number Placeholder 4"/>
          <p:cNvSpPr>
            <a:spLocks noGrp="1"/>
          </p:cNvSpPr>
          <p:nvPr>
            <p:ph type="sldNum" sz="quarter" idx="12"/>
          </p:nvPr>
        </p:nvSpPr>
        <p:spPr/>
        <p:txBody>
          <a:bodyPr/>
          <a:lstStyle>
            <a:lvl1pPr algn="r">
              <a:defRPr sz="1000">
                <a:solidFill>
                  <a:schemeClr val="bg1">
                    <a:lumMod val="50000"/>
                  </a:schemeClr>
                </a:solidFill>
              </a:defRPr>
            </a:lvl1pPr>
          </a:lstStyle>
          <a:p>
            <a:fld id="{D9FBC134-5898-1041-A112-29B275E19148}" type="slidenum">
              <a:rPr lang="en-US" smtClean="0"/>
              <a:pPr/>
              <a:t>‹#›</a:t>
            </a:fld>
            <a:endParaRPr lang="en-US" dirty="0"/>
          </a:p>
        </p:txBody>
      </p:sp>
      <p:sp>
        <p:nvSpPr>
          <p:cNvPr id="7" name="Content Placeholder 2"/>
          <p:cNvSpPr>
            <a:spLocks noGrp="1"/>
          </p:cNvSpPr>
          <p:nvPr>
            <p:ph idx="1" hasCustomPrompt="1"/>
          </p:nvPr>
        </p:nvSpPr>
        <p:spPr>
          <a:xfrm>
            <a:off x="609600" y="1047529"/>
            <a:ext cx="10972800" cy="5078634"/>
          </a:xfrm>
        </p:spPr>
        <p:txBody>
          <a:bodyPr>
            <a:normAutofit/>
          </a:bodyPr>
          <a:lstStyle>
            <a:lvl1pPr marL="0" indent="0">
              <a:buNone/>
              <a:defRPr sz="24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Text only</a:t>
            </a:r>
          </a:p>
        </p:txBody>
      </p:sp>
    </p:spTree>
    <p:extLst>
      <p:ext uri="{BB962C8B-B14F-4D97-AF65-F5344CB8AC3E}">
        <p14:creationId xmlns:p14="http://schemas.microsoft.com/office/powerpoint/2010/main" val="710529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0" y="1"/>
            <a:ext cx="11582400" cy="4727575"/>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p>
        </p:txBody>
      </p:sp>
      <p:sp>
        <p:nvSpPr>
          <p:cNvPr id="2" name="Title 1"/>
          <p:cNvSpPr>
            <a:spLocks noGrp="1"/>
          </p:cNvSpPr>
          <p:nvPr>
            <p:ph type="title"/>
          </p:nvPr>
        </p:nvSpPr>
        <p:spPr>
          <a:xfrm>
            <a:off x="609600" y="4800600"/>
            <a:ext cx="10972800" cy="566738"/>
          </a:xfrm>
        </p:spPr>
        <p:txBody>
          <a:bodyPr anchor="b"/>
          <a:lstStyle>
            <a:lvl1pPr algn="l">
              <a:defRPr sz="3200" b="1">
                <a:solidFill>
                  <a:srgbClr val="373734"/>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09600" y="5367338"/>
            <a:ext cx="10972800" cy="804862"/>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7" name="Slide Number Placeholder 6"/>
          <p:cNvSpPr>
            <a:spLocks noGrp="1"/>
          </p:cNvSpPr>
          <p:nvPr>
            <p:ph type="sldNum" sz="quarter" idx="12"/>
          </p:nvPr>
        </p:nvSpPr>
        <p:spPr/>
        <p:txBody>
          <a:bodyPr/>
          <a:lstStyle/>
          <a:p>
            <a:fld id="{D9FBC134-5898-1041-A112-29B275E19148}" type="slidenum">
              <a:rPr lang="en-US" smtClean="0"/>
              <a:t>‹#›</a:t>
            </a:fld>
            <a:endParaRPr lang="en-US"/>
          </a:p>
        </p:txBody>
      </p:sp>
      <p:sp>
        <p:nvSpPr>
          <p:cNvPr id="3" name="Picture Placeholder 2"/>
          <p:cNvSpPr>
            <a:spLocks noGrp="1"/>
          </p:cNvSpPr>
          <p:nvPr>
            <p:ph type="pic" idx="1"/>
          </p:nvPr>
        </p:nvSpPr>
        <p:spPr>
          <a:xfrm>
            <a:off x="0" y="1"/>
            <a:ext cx="11582400" cy="4655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Rectangle 11"/>
          <p:cNvSpPr/>
          <p:nvPr userDrawn="1"/>
        </p:nvSpPr>
        <p:spPr>
          <a:xfrm>
            <a:off x="0" y="4655575"/>
            <a:ext cx="11582400" cy="72000"/>
          </a:xfrm>
          <a:prstGeom prst="rect">
            <a:avLst/>
          </a:prstGeom>
          <a:solidFill>
            <a:srgbClr val="67A33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Tree>
    <p:extLst>
      <p:ext uri="{BB962C8B-B14F-4D97-AF65-F5344CB8AC3E}">
        <p14:creationId xmlns:p14="http://schemas.microsoft.com/office/powerpoint/2010/main" val="1493052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Caption">
    <p:spTree>
      <p:nvGrpSpPr>
        <p:cNvPr id="1" name=""/>
        <p:cNvGrpSpPr/>
        <p:nvPr/>
      </p:nvGrpSpPr>
      <p:grpSpPr>
        <a:xfrm>
          <a:off x="0" y="0"/>
          <a:ext cx="0" cy="0"/>
          <a:chOff x="0" y="0"/>
          <a:chExt cx="0" cy="0"/>
        </a:xfrm>
      </p:grpSpPr>
      <p:sp>
        <p:nvSpPr>
          <p:cNvPr id="5" name="Rectangle 4"/>
          <p:cNvSpPr/>
          <p:nvPr userDrawn="1"/>
        </p:nvSpPr>
        <p:spPr>
          <a:xfrm>
            <a:off x="0" y="1"/>
            <a:ext cx="11582400" cy="4727575"/>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p>
        </p:txBody>
      </p:sp>
      <p:sp>
        <p:nvSpPr>
          <p:cNvPr id="2" name="Title 1"/>
          <p:cNvSpPr>
            <a:spLocks noGrp="1"/>
          </p:cNvSpPr>
          <p:nvPr>
            <p:ph type="title"/>
          </p:nvPr>
        </p:nvSpPr>
        <p:spPr>
          <a:xfrm>
            <a:off x="609600" y="4899232"/>
            <a:ext cx="10972800" cy="566738"/>
          </a:xfrm>
        </p:spPr>
        <p:txBody>
          <a:bodyPr anchor="b"/>
          <a:lstStyle>
            <a:lvl1pPr algn="l">
              <a:defRPr sz="3200" b="1">
                <a:solidFill>
                  <a:srgbClr val="373734"/>
                </a:solidFill>
              </a:defRPr>
            </a:lvl1pPr>
          </a:lstStyle>
          <a:p>
            <a:r>
              <a:rPr lang="en-US"/>
              <a:t>Click to edit Master title style</a:t>
            </a:r>
            <a:endParaRPr lang="en-US" dirty="0"/>
          </a:p>
        </p:txBody>
      </p:sp>
      <p:sp>
        <p:nvSpPr>
          <p:cNvPr id="6" name="Footer Placeholder 5"/>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7" name="Slide Number Placeholder 6"/>
          <p:cNvSpPr>
            <a:spLocks noGrp="1"/>
          </p:cNvSpPr>
          <p:nvPr>
            <p:ph type="sldNum" sz="quarter" idx="12"/>
          </p:nvPr>
        </p:nvSpPr>
        <p:spPr/>
        <p:txBody>
          <a:bodyPr/>
          <a:lstStyle/>
          <a:p>
            <a:fld id="{D9FBC134-5898-1041-A112-29B275E19148}" type="slidenum">
              <a:rPr lang="en-US" smtClean="0"/>
              <a:t>‹#›</a:t>
            </a:fld>
            <a:endParaRPr lang="en-US"/>
          </a:p>
        </p:txBody>
      </p:sp>
      <p:sp>
        <p:nvSpPr>
          <p:cNvPr id="3" name="Picture Placeholder 2"/>
          <p:cNvSpPr>
            <a:spLocks noGrp="1"/>
          </p:cNvSpPr>
          <p:nvPr>
            <p:ph type="pic" idx="1"/>
          </p:nvPr>
        </p:nvSpPr>
        <p:spPr>
          <a:xfrm>
            <a:off x="0" y="1"/>
            <a:ext cx="12192000" cy="4655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Rectangle 11"/>
          <p:cNvSpPr/>
          <p:nvPr userDrawn="1"/>
        </p:nvSpPr>
        <p:spPr>
          <a:xfrm>
            <a:off x="0" y="4655575"/>
            <a:ext cx="12192000" cy="72000"/>
          </a:xfrm>
          <a:prstGeom prst="rect">
            <a:avLst/>
          </a:prstGeom>
          <a:solidFill>
            <a:srgbClr val="67A33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Tree>
    <p:extLst>
      <p:ext uri="{BB962C8B-B14F-4D97-AF65-F5344CB8AC3E}">
        <p14:creationId xmlns:p14="http://schemas.microsoft.com/office/powerpoint/2010/main" val="452776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Horizon 2020 Framework </a:t>
            </a:r>
            <a:r>
              <a:rPr lang="en-US" dirty="0" err="1"/>
              <a:t>Programme</a:t>
            </a:r>
            <a:r>
              <a:rPr lang="en-US" dirty="0"/>
              <a:t> of the European Union; H2020 WIDESPREAD-2-Teaming: #739574</a:t>
            </a:r>
          </a:p>
        </p:txBody>
      </p:sp>
      <p:sp>
        <p:nvSpPr>
          <p:cNvPr id="4" name="Slide Number Placeholder 3"/>
          <p:cNvSpPr>
            <a:spLocks noGrp="1"/>
          </p:cNvSpPr>
          <p:nvPr>
            <p:ph type="sldNum" sz="quarter" idx="12"/>
          </p:nvPr>
        </p:nvSpPr>
        <p:spPr/>
        <p:txBody>
          <a:bodyPr/>
          <a:lstStyle/>
          <a:p>
            <a:fld id="{D9FBC134-5898-1041-A112-29B275E19148}" type="slidenum">
              <a:rPr lang="en-US" smtClean="0"/>
              <a:t>‹#›</a:t>
            </a:fld>
            <a:endParaRPr lang="en-US"/>
          </a:p>
        </p:txBody>
      </p:sp>
      <p:sp>
        <p:nvSpPr>
          <p:cNvPr id="5" name="Content Placeholder 2"/>
          <p:cNvSpPr>
            <a:spLocks noGrp="1"/>
          </p:cNvSpPr>
          <p:nvPr>
            <p:ph idx="1" hasCustomPrompt="1"/>
          </p:nvPr>
        </p:nvSpPr>
        <p:spPr>
          <a:xfrm>
            <a:off x="0" y="1034697"/>
            <a:ext cx="11582400" cy="4947467"/>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Picture</a:t>
            </a:r>
          </a:p>
        </p:txBody>
      </p:sp>
      <p:sp>
        <p:nvSpPr>
          <p:cNvPr id="6" name="Rectangle 5"/>
          <p:cNvSpPr/>
          <p:nvPr userDrawn="1"/>
        </p:nvSpPr>
        <p:spPr>
          <a:xfrm>
            <a:off x="0" y="5982163"/>
            <a:ext cx="11582400" cy="72000"/>
          </a:xfrm>
          <a:prstGeom prst="rect">
            <a:avLst/>
          </a:prstGeom>
          <a:solidFill>
            <a:srgbClr val="67A33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Tree>
    <p:extLst>
      <p:ext uri="{BB962C8B-B14F-4D97-AF65-F5344CB8AC3E}">
        <p14:creationId xmlns:p14="http://schemas.microsoft.com/office/powerpoint/2010/main" val="2428788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aption Content Picture">
    <p:spTree>
      <p:nvGrpSpPr>
        <p:cNvPr id="1" name=""/>
        <p:cNvGrpSpPr/>
        <p:nvPr/>
      </p:nvGrpSpPr>
      <p:grpSpPr>
        <a:xfrm>
          <a:off x="0" y="0"/>
          <a:ext cx="0" cy="0"/>
          <a:chOff x="0" y="0"/>
          <a:chExt cx="0" cy="0"/>
        </a:xfrm>
      </p:grpSpPr>
      <p:sp>
        <p:nvSpPr>
          <p:cNvPr id="2" name="Title 1"/>
          <p:cNvSpPr>
            <a:spLocks noGrp="1"/>
          </p:cNvSpPr>
          <p:nvPr>
            <p:ph type="title"/>
          </p:nvPr>
        </p:nvSpPr>
        <p:spPr>
          <a:xfrm>
            <a:off x="609601" y="1034697"/>
            <a:ext cx="4011084" cy="1434537"/>
          </a:xfrm>
        </p:spPr>
        <p:txBody>
          <a:bodyPr anchor="b"/>
          <a:lstStyle>
            <a:lvl1pPr algn="l">
              <a:defRPr sz="3200" b="1">
                <a:solidFill>
                  <a:srgbClr val="373734"/>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4766733" y="1034697"/>
            <a:ext cx="7425267" cy="5091467"/>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Picture</a:t>
            </a:r>
          </a:p>
        </p:txBody>
      </p:sp>
      <p:sp>
        <p:nvSpPr>
          <p:cNvPr id="4" name="Text Placeholder 3"/>
          <p:cNvSpPr>
            <a:spLocks noGrp="1"/>
          </p:cNvSpPr>
          <p:nvPr>
            <p:ph type="body" sz="half" idx="2"/>
          </p:nvPr>
        </p:nvSpPr>
        <p:spPr>
          <a:xfrm>
            <a:off x="609601" y="2469233"/>
            <a:ext cx="4011084" cy="3656930"/>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Horizon 2020 Framework </a:t>
            </a:r>
            <a:r>
              <a:rPr lang="en-US" dirty="0" err="1"/>
              <a:t>Programme</a:t>
            </a:r>
            <a:r>
              <a:rPr lang="en-US" dirty="0"/>
              <a:t> of the European Union; H2020 WIDESPREAD-2-Teaming: #739574</a:t>
            </a:r>
          </a:p>
        </p:txBody>
      </p:sp>
      <p:sp>
        <p:nvSpPr>
          <p:cNvPr id="7" name="Slide Number Placeholder 6"/>
          <p:cNvSpPr>
            <a:spLocks noGrp="1"/>
          </p:cNvSpPr>
          <p:nvPr>
            <p:ph type="sldNum" sz="quarter" idx="12"/>
          </p:nvPr>
        </p:nvSpPr>
        <p:spPr/>
        <p:txBody>
          <a:bodyPr/>
          <a:lstStyle/>
          <a:p>
            <a:fld id="{D9FBC134-5898-1041-A112-29B275E19148}" type="slidenum">
              <a:rPr lang="en-US" smtClean="0"/>
              <a:t>‹#›</a:t>
            </a:fld>
            <a:endParaRPr lang="en-US"/>
          </a:p>
        </p:txBody>
      </p:sp>
    </p:spTree>
    <p:extLst>
      <p:ext uri="{BB962C8B-B14F-4D97-AF65-F5344CB8AC3E}">
        <p14:creationId xmlns:p14="http://schemas.microsoft.com/office/powerpoint/2010/main" val="520087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Caption Content">
    <p:spTree>
      <p:nvGrpSpPr>
        <p:cNvPr id="1" name=""/>
        <p:cNvGrpSpPr/>
        <p:nvPr/>
      </p:nvGrpSpPr>
      <p:grpSpPr>
        <a:xfrm>
          <a:off x="0" y="0"/>
          <a:ext cx="0" cy="0"/>
          <a:chOff x="0" y="0"/>
          <a:chExt cx="0" cy="0"/>
        </a:xfrm>
      </p:grpSpPr>
      <p:sp>
        <p:nvSpPr>
          <p:cNvPr id="2" name="Title 1"/>
          <p:cNvSpPr>
            <a:spLocks noGrp="1"/>
          </p:cNvSpPr>
          <p:nvPr>
            <p:ph type="title"/>
          </p:nvPr>
        </p:nvSpPr>
        <p:spPr>
          <a:xfrm>
            <a:off x="7571317" y="1034696"/>
            <a:ext cx="4011084" cy="1434537"/>
          </a:xfrm>
        </p:spPr>
        <p:txBody>
          <a:bodyPr anchor="b"/>
          <a:lstStyle>
            <a:lvl1pPr algn="l">
              <a:defRPr sz="3200" b="1">
                <a:solidFill>
                  <a:srgbClr val="373734"/>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0" y="1034697"/>
            <a:ext cx="7425267" cy="5091467"/>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Picture</a:t>
            </a:r>
          </a:p>
        </p:txBody>
      </p:sp>
      <p:sp>
        <p:nvSpPr>
          <p:cNvPr id="4" name="Text Placeholder 3"/>
          <p:cNvSpPr>
            <a:spLocks noGrp="1"/>
          </p:cNvSpPr>
          <p:nvPr>
            <p:ph type="body" sz="half" idx="2"/>
          </p:nvPr>
        </p:nvSpPr>
        <p:spPr>
          <a:xfrm>
            <a:off x="7571317" y="2469233"/>
            <a:ext cx="4011084" cy="3656930"/>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Horizon 2020 Framework </a:t>
            </a:r>
            <a:r>
              <a:rPr lang="en-US" dirty="0" err="1"/>
              <a:t>Programme</a:t>
            </a:r>
            <a:r>
              <a:rPr lang="en-US" dirty="0"/>
              <a:t> of the European Union; H2020 WIDESPREAD-2-Teaming: #739574</a:t>
            </a:r>
          </a:p>
        </p:txBody>
      </p:sp>
      <p:sp>
        <p:nvSpPr>
          <p:cNvPr id="7" name="Slide Number Placeholder 6"/>
          <p:cNvSpPr>
            <a:spLocks noGrp="1"/>
          </p:cNvSpPr>
          <p:nvPr>
            <p:ph type="sldNum" sz="quarter" idx="12"/>
          </p:nvPr>
        </p:nvSpPr>
        <p:spPr/>
        <p:txBody>
          <a:bodyPr/>
          <a:lstStyle/>
          <a:p>
            <a:fld id="{D9FBC134-5898-1041-A112-29B275E19148}" type="slidenum">
              <a:rPr lang="en-US" smtClean="0"/>
              <a:t>‹#›</a:t>
            </a:fld>
            <a:endParaRPr lang="en-US"/>
          </a:p>
        </p:txBody>
      </p:sp>
    </p:spTree>
    <p:extLst>
      <p:ext uri="{BB962C8B-B14F-4D97-AF65-F5344CB8AC3E}">
        <p14:creationId xmlns:p14="http://schemas.microsoft.com/office/powerpoint/2010/main" val="2386487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Horizon 2020 Framework </a:t>
            </a:r>
            <a:r>
              <a:rPr lang="en-US" dirty="0" err="1"/>
              <a:t>Programme</a:t>
            </a:r>
            <a:r>
              <a:rPr lang="en-US" dirty="0"/>
              <a:t> of the European Union; H2020 WIDESPREAD-2-Teaming: #739574</a:t>
            </a:r>
          </a:p>
        </p:txBody>
      </p:sp>
      <p:sp>
        <p:nvSpPr>
          <p:cNvPr id="4" name="Slide Number Placeholder 3"/>
          <p:cNvSpPr>
            <a:spLocks noGrp="1"/>
          </p:cNvSpPr>
          <p:nvPr>
            <p:ph type="sldNum" sz="quarter" idx="12"/>
          </p:nvPr>
        </p:nvSpPr>
        <p:spPr/>
        <p:txBody>
          <a:bodyPr/>
          <a:lstStyle/>
          <a:p>
            <a:fld id="{D9FBC134-5898-1041-A112-29B275E19148}" type="slidenum">
              <a:rPr lang="en-US" smtClean="0"/>
              <a:t>‹#›</a:t>
            </a:fld>
            <a:endParaRPr lang="en-US"/>
          </a:p>
        </p:txBody>
      </p:sp>
      <p:sp>
        <p:nvSpPr>
          <p:cNvPr id="5" name="Content Placeholder 2"/>
          <p:cNvSpPr>
            <a:spLocks noGrp="1"/>
          </p:cNvSpPr>
          <p:nvPr>
            <p:ph idx="1" hasCustomPrompt="1"/>
          </p:nvPr>
        </p:nvSpPr>
        <p:spPr>
          <a:xfrm>
            <a:off x="0" y="1034696"/>
            <a:ext cx="11582400" cy="438084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Picture</a:t>
            </a:r>
          </a:p>
        </p:txBody>
      </p:sp>
      <p:sp>
        <p:nvSpPr>
          <p:cNvPr id="6" name="Rectangle 5"/>
          <p:cNvSpPr/>
          <p:nvPr userDrawn="1"/>
        </p:nvSpPr>
        <p:spPr>
          <a:xfrm>
            <a:off x="0" y="5415540"/>
            <a:ext cx="11582400" cy="72000"/>
          </a:xfrm>
          <a:prstGeom prst="rect">
            <a:avLst/>
          </a:prstGeom>
          <a:solidFill>
            <a:srgbClr val="67A33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2" name="Rectangle 1"/>
          <p:cNvSpPr/>
          <p:nvPr userDrawn="1"/>
        </p:nvSpPr>
        <p:spPr>
          <a:xfrm>
            <a:off x="1677978" y="219359"/>
            <a:ext cx="9904423" cy="68146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7" name="Footer Placeholder 4"/>
          <p:cNvSpPr txBox="1">
            <a:spLocks/>
          </p:cNvSpPr>
          <p:nvPr userDrawn="1"/>
        </p:nvSpPr>
        <p:spPr>
          <a:xfrm>
            <a:off x="1677977" y="219358"/>
            <a:ext cx="9230400" cy="486886"/>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it-IT" sz="1000" b="1" i="0" dirty="0" err="1">
                <a:solidFill>
                  <a:srgbClr val="67A332"/>
                </a:solidFill>
                <a:latin typeface="Calibri"/>
                <a:cs typeface="Calibri"/>
              </a:rPr>
              <a:t>InnoRenew</a:t>
            </a:r>
            <a:r>
              <a:rPr lang="it-IT" sz="1000" b="1" i="0" dirty="0">
                <a:solidFill>
                  <a:srgbClr val="67A332"/>
                </a:solidFill>
                <a:latin typeface="Calibri"/>
                <a:cs typeface="Calibri"/>
              </a:rPr>
              <a:t> </a:t>
            </a:r>
            <a:r>
              <a:rPr lang="it-IT" sz="1000" b="1" i="0" dirty="0" err="1">
                <a:solidFill>
                  <a:srgbClr val="67A332"/>
                </a:solidFill>
                <a:latin typeface="Calibri"/>
                <a:cs typeface="Calibri"/>
              </a:rPr>
              <a:t>CoE</a:t>
            </a:r>
            <a:r>
              <a:rPr lang="it-IT" sz="1000" b="1" i="0" dirty="0">
                <a:solidFill>
                  <a:srgbClr val="67A332"/>
                </a:solidFill>
                <a:latin typeface="Calibri"/>
                <a:cs typeface="Calibri"/>
              </a:rPr>
              <a:t> </a:t>
            </a:r>
          </a:p>
          <a:p>
            <a:pPr>
              <a:lnSpc>
                <a:spcPct val="150000"/>
              </a:lnSpc>
            </a:pPr>
            <a:r>
              <a:rPr lang="it-IT" sz="1000" dirty="0">
                <a:solidFill>
                  <a:srgbClr val="373734"/>
                </a:solidFill>
                <a:latin typeface="Calibri"/>
                <a:cs typeface="Calibri"/>
              </a:rPr>
              <a:t>Livade 6, 6310 Izola/Isola, Slovenia, T: </a:t>
            </a:r>
            <a:r>
              <a:rPr lang="it-IT" sz="1000" dirty="0">
                <a:solidFill>
                  <a:srgbClr val="373734"/>
                </a:solidFill>
                <a:latin typeface="+mn-lt"/>
                <a:cs typeface="Calibri"/>
              </a:rPr>
              <a:t>+386 40 282 944, E: </a:t>
            </a:r>
            <a:r>
              <a:rPr lang="it-IT" sz="1000" dirty="0" err="1">
                <a:solidFill>
                  <a:srgbClr val="373734"/>
                </a:solidFill>
                <a:latin typeface="+mn-lt"/>
                <a:cs typeface="Calibri"/>
              </a:rPr>
              <a:t>coe@innorenew.eu</a:t>
            </a:r>
            <a:r>
              <a:rPr lang="it-IT" sz="1000" dirty="0">
                <a:solidFill>
                  <a:srgbClr val="373734"/>
                </a:solidFill>
                <a:latin typeface="+mn-lt"/>
                <a:cs typeface="Calibri"/>
              </a:rPr>
              <a:t>, </a:t>
            </a:r>
            <a:r>
              <a:rPr lang="it-IT" sz="1000" b="0" u="none" dirty="0" err="1">
                <a:solidFill>
                  <a:srgbClr val="373734"/>
                </a:solidFill>
                <a:latin typeface="Calibri"/>
                <a:cs typeface="Calibri"/>
              </a:rPr>
              <a:t>www.innorenew.eu</a:t>
            </a:r>
            <a:endParaRPr lang="it-IT" sz="1000" b="0" u="none" dirty="0">
              <a:solidFill>
                <a:srgbClr val="373734"/>
              </a:solidFill>
              <a:latin typeface="Calibri"/>
              <a:cs typeface="Calibri"/>
            </a:endParaRPr>
          </a:p>
        </p:txBody>
      </p:sp>
      <p:sp>
        <p:nvSpPr>
          <p:cNvPr id="9" name="Title 1"/>
          <p:cNvSpPr>
            <a:spLocks noGrp="1"/>
          </p:cNvSpPr>
          <p:nvPr>
            <p:ph type="title" hasCustomPrompt="1"/>
          </p:nvPr>
        </p:nvSpPr>
        <p:spPr>
          <a:xfrm>
            <a:off x="609600" y="5487425"/>
            <a:ext cx="10972800" cy="566738"/>
          </a:xfrm>
        </p:spPr>
        <p:txBody>
          <a:bodyPr anchor="b"/>
          <a:lstStyle>
            <a:lvl1pPr algn="l">
              <a:defRPr sz="3600" b="1">
                <a:solidFill>
                  <a:srgbClr val="373734"/>
                </a:solidFill>
              </a:defRPr>
            </a:lvl1pPr>
          </a:lstStyle>
          <a:p>
            <a:r>
              <a:rPr lang="sl-SI" dirty="0"/>
              <a:t>Thank you</a:t>
            </a:r>
            <a:endParaRPr lang="en-US" dirty="0"/>
          </a:p>
        </p:txBody>
      </p:sp>
    </p:spTree>
    <p:extLst>
      <p:ext uri="{BB962C8B-B14F-4D97-AF65-F5344CB8AC3E}">
        <p14:creationId xmlns:p14="http://schemas.microsoft.com/office/powerpoint/2010/main" val="2348202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Horizon 2020 Framework </a:t>
            </a:r>
            <a:r>
              <a:rPr lang="en-US" dirty="0" err="1"/>
              <a:t>Programme</a:t>
            </a:r>
            <a:r>
              <a:rPr lang="en-US" dirty="0"/>
              <a:t> of the European Union; H2020 WIDESPREAD-2-Teaming: #739574</a:t>
            </a:r>
          </a:p>
        </p:txBody>
      </p:sp>
      <p:sp>
        <p:nvSpPr>
          <p:cNvPr id="6" name="Slide Number Placeholder 5"/>
          <p:cNvSpPr>
            <a:spLocks noGrp="1"/>
          </p:cNvSpPr>
          <p:nvPr>
            <p:ph type="sldNum" sz="quarter" idx="12"/>
          </p:nvPr>
        </p:nvSpPr>
        <p:spPr/>
        <p:txBody>
          <a:bodyPr/>
          <a:lstStyle/>
          <a:p>
            <a:fld id="{D9FBC134-5898-1041-A112-29B275E19148}" type="slidenum">
              <a:rPr lang="en-US" smtClean="0"/>
              <a:t>‹#›</a:t>
            </a:fld>
            <a:endParaRPr lang="en-US"/>
          </a:p>
        </p:txBody>
      </p:sp>
    </p:spTree>
    <p:extLst>
      <p:ext uri="{BB962C8B-B14F-4D97-AF65-F5344CB8AC3E}">
        <p14:creationId xmlns:p14="http://schemas.microsoft.com/office/powerpoint/2010/main" val="3949269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Three Pictures">
    <p:spTree>
      <p:nvGrpSpPr>
        <p:cNvPr id="1" name=""/>
        <p:cNvGrpSpPr/>
        <p:nvPr/>
      </p:nvGrpSpPr>
      <p:grpSpPr>
        <a:xfrm>
          <a:off x="0" y="0"/>
          <a:ext cx="0" cy="0"/>
          <a:chOff x="0" y="0"/>
          <a:chExt cx="0" cy="0"/>
        </a:xfrm>
      </p:grpSpPr>
      <p:sp>
        <p:nvSpPr>
          <p:cNvPr id="6" name="Content Placeholder 2"/>
          <p:cNvSpPr>
            <a:spLocks noGrp="1" noChangeAspect="1"/>
          </p:cNvSpPr>
          <p:nvPr>
            <p:ph sz="half" idx="12" hasCustomPrompt="1"/>
          </p:nvPr>
        </p:nvSpPr>
        <p:spPr>
          <a:xfrm>
            <a:off x="609600" y="4101165"/>
            <a:ext cx="3600000" cy="2024999"/>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Picture</a:t>
            </a:r>
          </a:p>
        </p:txBody>
      </p:sp>
      <p:sp>
        <p:nvSpPr>
          <p:cNvPr id="8" name="Content Placeholder 2"/>
          <p:cNvSpPr>
            <a:spLocks noGrp="1"/>
          </p:cNvSpPr>
          <p:nvPr>
            <p:ph sz="half" idx="13" hasCustomPrompt="1"/>
          </p:nvPr>
        </p:nvSpPr>
        <p:spPr>
          <a:xfrm>
            <a:off x="4291680" y="4101165"/>
            <a:ext cx="3600000" cy="2024999"/>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Picture</a:t>
            </a:r>
          </a:p>
        </p:txBody>
      </p:sp>
      <p:sp>
        <p:nvSpPr>
          <p:cNvPr id="10" name="Content Placeholder 2"/>
          <p:cNvSpPr>
            <a:spLocks noGrp="1" noChangeAspect="1"/>
          </p:cNvSpPr>
          <p:nvPr>
            <p:ph sz="half" idx="14" hasCustomPrompt="1"/>
          </p:nvPr>
        </p:nvSpPr>
        <p:spPr>
          <a:xfrm>
            <a:off x="7982400" y="4101165"/>
            <a:ext cx="3600000" cy="2024999"/>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Picture</a:t>
            </a:r>
          </a:p>
        </p:txBody>
      </p:sp>
      <p:sp>
        <p:nvSpPr>
          <p:cNvPr id="3" name="Footer Placeholder 2"/>
          <p:cNvSpPr>
            <a:spLocks noGrp="1"/>
          </p:cNvSpPr>
          <p:nvPr>
            <p:ph type="ftr" sz="quarter" idx="10"/>
          </p:nvPr>
        </p:nvSpPr>
        <p:spPr/>
        <p:txBody>
          <a:bodyPr/>
          <a:lstStyle/>
          <a:p>
            <a:r>
              <a:rPr lang="en-US" dirty="0"/>
              <a:t>Horizon 2020 Framework </a:t>
            </a:r>
            <a:r>
              <a:rPr lang="en-US" dirty="0" err="1"/>
              <a:t>Programme</a:t>
            </a:r>
            <a:r>
              <a:rPr lang="en-US" dirty="0"/>
              <a:t> of the European Union; H2020 WIDESPREAD-2-Teaming: #739574</a:t>
            </a:r>
          </a:p>
        </p:txBody>
      </p:sp>
      <p:sp>
        <p:nvSpPr>
          <p:cNvPr id="4" name="Slide Number Placeholder 3"/>
          <p:cNvSpPr>
            <a:spLocks noGrp="1"/>
          </p:cNvSpPr>
          <p:nvPr>
            <p:ph type="sldNum" sz="quarter" idx="11"/>
          </p:nvPr>
        </p:nvSpPr>
        <p:spPr/>
        <p:txBody>
          <a:bodyPr/>
          <a:lstStyle/>
          <a:p>
            <a:fld id="{D9FBC134-5898-1041-A112-29B275E19148}" type="slidenum">
              <a:rPr lang="en-US" smtClean="0"/>
              <a:pPr/>
              <a:t>‹#›</a:t>
            </a:fld>
            <a:endParaRPr lang="en-US" dirty="0"/>
          </a:p>
        </p:txBody>
      </p:sp>
      <p:sp>
        <p:nvSpPr>
          <p:cNvPr id="5" name="Content Placeholder 2"/>
          <p:cNvSpPr>
            <a:spLocks noGrp="1"/>
          </p:cNvSpPr>
          <p:nvPr>
            <p:ph idx="1"/>
          </p:nvPr>
        </p:nvSpPr>
        <p:spPr>
          <a:xfrm>
            <a:off x="609600" y="1034697"/>
            <a:ext cx="10972800" cy="28839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609600" y="6054163"/>
            <a:ext cx="3600000" cy="72000"/>
          </a:xfrm>
          <a:prstGeom prst="rect">
            <a:avLst/>
          </a:prstGeom>
          <a:solidFill>
            <a:srgbClr val="67A33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9" name="Rectangle 8"/>
          <p:cNvSpPr/>
          <p:nvPr userDrawn="1"/>
        </p:nvSpPr>
        <p:spPr>
          <a:xfrm>
            <a:off x="4291680" y="6054163"/>
            <a:ext cx="3600000" cy="72000"/>
          </a:xfrm>
          <a:prstGeom prst="rect">
            <a:avLst/>
          </a:prstGeom>
          <a:solidFill>
            <a:srgbClr val="67A33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1" name="Rectangle 10"/>
          <p:cNvSpPr/>
          <p:nvPr userDrawn="1"/>
        </p:nvSpPr>
        <p:spPr>
          <a:xfrm>
            <a:off x="7982400" y="6054163"/>
            <a:ext cx="3600000" cy="72000"/>
          </a:xfrm>
          <a:prstGeom prst="rect">
            <a:avLst/>
          </a:prstGeom>
          <a:solidFill>
            <a:srgbClr val="67A33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Tree>
    <p:extLst>
      <p:ext uri="{BB962C8B-B14F-4D97-AF65-F5344CB8AC3E}">
        <p14:creationId xmlns:p14="http://schemas.microsoft.com/office/powerpoint/2010/main" val="108034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Two pictures">
    <p:spTree>
      <p:nvGrpSpPr>
        <p:cNvPr id="1" name=""/>
        <p:cNvGrpSpPr/>
        <p:nvPr/>
      </p:nvGrpSpPr>
      <p:grpSpPr>
        <a:xfrm>
          <a:off x="0" y="0"/>
          <a:ext cx="0" cy="0"/>
          <a:chOff x="0" y="0"/>
          <a:chExt cx="0" cy="0"/>
        </a:xfrm>
      </p:grpSpPr>
      <p:sp>
        <p:nvSpPr>
          <p:cNvPr id="6" name="Content Placeholder 2"/>
          <p:cNvSpPr>
            <a:spLocks noGrp="1"/>
          </p:cNvSpPr>
          <p:nvPr>
            <p:ph sz="half" idx="12" hasCustomPrompt="1"/>
          </p:nvPr>
        </p:nvSpPr>
        <p:spPr>
          <a:xfrm>
            <a:off x="609600" y="4101165"/>
            <a:ext cx="5424000" cy="2015999"/>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Picture</a:t>
            </a:r>
          </a:p>
        </p:txBody>
      </p:sp>
      <p:sp>
        <p:nvSpPr>
          <p:cNvPr id="12" name="Content Placeholder 2"/>
          <p:cNvSpPr>
            <a:spLocks noGrp="1"/>
          </p:cNvSpPr>
          <p:nvPr>
            <p:ph sz="half" idx="13" hasCustomPrompt="1"/>
          </p:nvPr>
        </p:nvSpPr>
        <p:spPr>
          <a:xfrm>
            <a:off x="6158400" y="4101165"/>
            <a:ext cx="5424000" cy="2015999"/>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Picture</a:t>
            </a:r>
          </a:p>
        </p:txBody>
      </p:sp>
      <p:sp>
        <p:nvSpPr>
          <p:cNvPr id="3" name="Footer Placeholder 2"/>
          <p:cNvSpPr>
            <a:spLocks noGrp="1"/>
          </p:cNvSpPr>
          <p:nvPr>
            <p:ph type="ftr" sz="quarter" idx="10"/>
          </p:nvPr>
        </p:nvSpPr>
        <p:spPr/>
        <p:txBody>
          <a:bodyPr/>
          <a:lstStyle/>
          <a:p>
            <a:r>
              <a:rPr lang="en-US"/>
              <a:t>Horizon 2020 Framework Programme of the European Union; H2020 WIDESPREAD-2-Teaming: #739574</a:t>
            </a:r>
            <a:endParaRPr lang="en-US" dirty="0"/>
          </a:p>
        </p:txBody>
      </p:sp>
      <p:sp>
        <p:nvSpPr>
          <p:cNvPr id="4" name="Slide Number Placeholder 3"/>
          <p:cNvSpPr>
            <a:spLocks noGrp="1"/>
          </p:cNvSpPr>
          <p:nvPr>
            <p:ph type="sldNum" sz="quarter" idx="11"/>
          </p:nvPr>
        </p:nvSpPr>
        <p:spPr/>
        <p:txBody>
          <a:bodyPr/>
          <a:lstStyle/>
          <a:p>
            <a:fld id="{D9FBC134-5898-1041-A112-29B275E19148}" type="slidenum">
              <a:rPr lang="en-US" smtClean="0"/>
              <a:pPr/>
              <a:t>‹#›</a:t>
            </a:fld>
            <a:endParaRPr lang="en-US" dirty="0"/>
          </a:p>
        </p:txBody>
      </p:sp>
      <p:sp>
        <p:nvSpPr>
          <p:cNvPr id="5" name="Content Placeholder 2"/>
          <p:cNvSpPr>
            <a:spLocks noGrp="1"/>
          </p:cNvSpPr>
          <p:nvPr>
            <p:ph idx="1"/>
          </p:nvPr>
        </p:nvSpPr>
        <p:spPr>
          <a:xfrm>
            <a:off x="609600" y="1034697"/>
            <a:ext cx="10972800" cy="28839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609600" y="6045163"/>
            <a:ext cx="5424000" cy="72000"/>
          </a:xfrm>
          <a:prstGeom prst="rect">
            <a:avLst/>
          </a:prstGeom>
          <a:solidFill>
            <a:srgbClr val="67A33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1" name="Rectangle 10"/>
          <p:cNvSpPr/>
          <p:nvPr userDrawn="1"/>
        </p:nvSpPr>
        <p:spPr>
          <a:xfrm>
            <a:off x="6158400" y="6045163"/>
            <a:ext cx="5424000" cy="72000"/>
          </a:xfrm>
          <a:prstGeom prst="rect">
            <a:avLst/>
          </a:prstGeom>
          <a:solidFill>
            <a:srgbClr val="67A33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Tree>
    <p:extLst>
      <p:ext uri="{BB962C8B-B14F-4D97-AF65-F5344CB8AC3E}">
        <p14:creationId xmlns:p14="http://schemas.microsoft.com/office/powerpoint/2010/main" val="2620124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09600" y="1034697"/>
            <a:ext cx="5376000" cy="3023999"/>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Picture</a:t>
            </a:r>
          </a:p>
        </p:txBody>
      </p:sp>
      <p:sp>
        <p:nvSpPr>
          <p:cNvPr id="4" name="Content Placeholder 3"/>
          <p:cNvSpPr>
            <a:spLocks noGrp="1"/>
          </p:cNvSpPr>
          <p:nvPr>
            <p:ph sz="half" idx="2" hasCustomPrompt="1"/>
          </p:nvPr>
        </p:nvSpPr>
        <p:spPr>
          <a:xfrm>
            <a:off x="6197600" y="1034697"/>
            <a:ext cx="5424000" cy="3023999"/>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Picture</a:t>
            </a:r>
          </a:p>
        </p:txBody>
      </p:sp>
      <p:sp>
        <p:nvSpPr>
          <p:cNvPr id="6" name="Footer Placeholder 5"/>
          <p:cNvSpPr>
            <a:spLocks noGrp="1"/>
          </p:cNvSpPr>
          <p:nvPr>
            <p:ph type="ftr" sz="quarter" idx="11"/>
          </p:nvPr>
        </p:nvSpPr>
        <p:spPr/>
        <p:txBody>
          <a:bodyPr/>
          <a:lstStyle/>
          <a:p>
            <a:r>
              <a:rPr lang="en-US" dirty="0"/>
              <a:t>Horizon 2020 Framework </a:t>
            </a:r>
            <a:r>
              <a:rPr lang="en-US" dirty="0" err="1"/>
              <a:t>Programme</a:t>
            </a:r>
            <a:r>
              <a:rPr lang="en-US" dirty="0"/>
              <a:t> of the European Union; H2020 WIDESPREAD-2-Teaming: #739574</a:t>
            </a:r>
          </a:p>
        </p:txBody>
      </p:sp>
      <p:sp>
        <p:nvSpPr>
          <p:cNvPr id="7" name="Slide Number Placeholder 6"/>
          <p:cNvSpPr>
            <a:spLocks noGrp="1"/>
          </p:cNvSpPr>
          <p:nvPr>
            <p:ph type="sldNum" sz="quarter" idx="12"/>
          </p:nvPr>
        </p:nvSpPr>
        <p:spPr/>
        <p:txBody>
          <a:bodyPr/>
          <a:lstStyle/>
          <a:p>
            <a:fld id="{D9FBC134-5898-1041-A112-29B275E19148}" type="slidenum">
              <a:rPr lang="en-US" smtClean="0"/>
              <a:t>‹#›</a:t>
            </a:fld>
            <a:endParaRPr lang="en-US"/>
          </a:p>
        </p:txBody>
      </p:sp>
      <p:sp>
        <p:nvSpPr>
          <p:cNvPr id="8" name="Rectangle 7"/>
          <p:cNvSpPr/>
          <p:nvPr userDrawn="1"/>
        </p:nvSpPr>
        <p:spPr>
          <a:xfrm>
            <a:off x="609600" y="3986695"/>
            <a:ext cx="5376000" cy="72000"/>
          </a:xfrm>
          <a:prstGeom prst="rect">
            <a:avLst/>
          </a:prstGeom>
          <a:solidFill>
            <a:srgbClr val="67A33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9" name="Rectangle 8"/>
          <p:cNvSpPr/>
          <p:nvPr userDrawn="1"/>
        </p:nvSpPr>
        <p:spPr>
          <a:xfrm>
            <a:off x="6197600" y="3986695"/>
            <a:ext cx="5424000" cy="72000"/>
          </a:xfrm>
          <a:prstGeom prst="rect">
            <a:avLst/>
          </a:prstGeom>
          <a:solidFill>
            <a:srgbClr val="67A33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0" name="Title 1"/>
          <p:cNvSpPr txBox="1">
            <a:spLocks/>
          </p:cNvSpPr>
          <p:nvPr userDrawn="1"/>
        </p:nvSpPr>
        <p:spPr>
          <a:xfrm>
            <a:off x="609600" y="4058695"/>
            <a:ext cx="5376000" cy="96207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000" b="1" kern="1200">
                <a:solidFill>
                  <a:schemeClr val="tx1"/>
                </a:solidFill>
                <a:latin typeface="DejaVu Serif"/>
                <a:ea typeface="+mj-ea"/>
                <a:cs typeface="DejaVu Serif"/>
              </a:defRPr>
            </a:lvl1pPr>
          </a:lstStyle>
          <a:p>
            <a:pPr algn="l"/>
            <a:r>
              <a:rPr lang="sl-SI" sz="2800" dirty="0">
                <a:solidFill>
                  <a:srgbClr val="373734"/>
                </a:solidFill>
                <a:latin typeface="Calibri"/>
                <a:cs typeface="Calibri"/>
              </a:rPr>
              <a:t>Click to edit Master title style</a:t>
            </a:r>
            <a:endParaRPr lang="en-US" sz="2800" dirty="0">
              <a:solidFill>
                <a:srgbClr val="373734"/>
              </a:solidFill>
              <a:latin typeface="Calibri"/>
              <a:cs typeface="Calibri"/>
            </a:endParaRPr>
          </a:p>
        </p:txBody>
      </p:sp>
      <p:sp>
        <p:nvSpPr>
          <p:cNvPr id="11" name="Text Placeholder 3"/>
          <p:cNvSpPr>
            <a:spLocks noGrp="1"/>
          </p:cNvSpPr>
          <p:nvPr>
            <p:ph type="body" sz="half" idx="13"/>
          </p:nvPr>
        </p:nvSpPr>
        <p:spPr>
          <a:xfrm>
            <a:off x="609600" y="5020773"/>
            <a:ext cx="5376000" cy="1105390"/>
          </a:xfrm>
        </p:spPr>
        <p:txBody>
          <a:bodyPr/>
          <a:lstStyle>
            <a:lvl1pPr marL="0" indent="0" algn="l">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Title 1"/>
          <p:cNvSpPr txBox="1">
            <a:spLocks/>
          </p:cNvSpPr>
          <p:nvPr userDrawn="1"/>
        </p:nvSpPr>
        <p:spPr>
          <a:xfrm>
            <a:off x="6197600" y="4058695"/>
            <a:ext cx="5376000" cy="96207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000" b="1" kern="1200">
                <a:solidFill>
                  <a:schemeClr val="tx1"/>
                </a:solidFill>
                <a:latin typeface="DejaVu Serif"/>
                <a:ea typeface="+mj-ea"/>
                <a:cs typeface="DejaVu Serif"/>
              </a:defRPr>
            </a:lvl1pPr>
          </a:lstStyle>
          <a:p>
            <a:pPr algn="l"/>
            <a:r>
              <a:rPr lang="sl-SI" sz="2800" dirty="0">
                <a:solidFill>
                  <a:srgbClr val="373734"/>
                </a:solidFill>
                <a:latin typeface="Calibri"/>
                <a:cs typeface="Calibri"/>
              </a:rPr>
              <a:t>Click to edit Master title style</a:t>
            </a:r>
            <a:endParaRPr lang="en-US" sz="2800" dirty="0">
              <a:solidFill>
                <a:srgbClr val="373734"/>
              </a:solidFill>
              <a:latin typeface="Calibri"/>
              <a:cs typeface="Calibri"/>
            </a:endParaRPr>
          </a:p>
        </p:txBody>
      </p:sp>
      <p:sp>
        <p:nvSpPr>
          <p:cNvPr id="13" name="Text Placeholder 3"/>
          <p:cNvSpPr>
            <a:spLocks noGrp="1"/>
          </p:cNvSpPr>
          <p:nvPr>
            <p:ph type="body" sz="half" idx="14"/>
          </p:nvPr>
        </p:nvSpPr>
        <p:spPr>
          <a:xfrm>
            <a:off x="6197600" y="5020773"/>
            <a:ext cx="5376000" cy="1105390"/>
          </a:xfrm>
        </p:spPr>
        <p:txBody>
          <a:bodyPr/>
          <a:lstStyle>
            <a:lvl1pPr marL="0" indent="0" algn="l">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564633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aragrap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034696"/>
            <a:ext cx="5386917" cy="1011241"/>
          </a:xfrm>
        </p:spPr>
        <p:txBody>
          <a:bodyPr anchor="b">
            <a:noAutofit/>
          </a:bodyPr>
          <a:lstStyle>
            <a:lvl1pPr marL="0" indent="0">
              <a:buNone/>
              <a:defRPr sz="3200" b="1">
                <a:solidFill>
                  <a:srgbClr val="373734"/>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45937"/>
            <a:ext cx="5386917" cy="40802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034696"/>
            <a:ext cx="5389033" cy="1011241"/>
          </a:xfrm>
        </p:spPr>
        <p:txBody>
          <a:bodyPr anchor="b">
            <a:noAutofit/>
          </a:bodyPr>
          <a:lstStyle>
            <a:lvl1pPr marL="0" indent="0">
              <a:buNone/>
              <a:defRPr sz="3200" b="1">
                <a:solidFill>
                  <a:srgbClr val="373734"/>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45937"/>
            <a:ext cx="5389033" cy="40802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Horizon 2020 Framework </a:t>
            </a:r>
            <a:r>
              <a:rPr lang="en-US" dirty="0" err="1"/>
              <a:t>Programme</a:t>
            </a:r>
            <a:r>
              <a:rPr lang="en-US" dirty="0"/>
              <a:t> of the European Union; H2020 WIDESPREAD-2-Teaming: #739574</a:t>
            </a:r>
          </a:p>
        </p:txBody>
      </p:sp>
      <p:sp>
        <p:nvSpPr>
          <p:cNvPr id="9" name="Slide Number Placeholder 8"/>
          <p:cNvSpPr>
            <a:spLocks noGrp="1"/>
          </p:cNvSpPr>
          <p:nvPr>
            <p:ph type="sldNum" sz="quarter" idx="12"/>
          </p:nvPr>
        </p:nvSpPr>
        <p:spPr/>
        <p:txBody>
          <a:bodyPr/>
          <a:lstStyle/>
          <a:p>
            <a:fld id="{D9FBC134-5898-1041-A112-29B275E19148}" type="slidenum">
              <a:rPr lang="en-US" smtClean="0"/>
              <a:t>‹#›</a:t>
            </a:fld>
            <a:endParaRPr lang="en-US"/>
          </a:p>
        </p:txBody>
      </p:sp>
    </p:spTree>
    <p:extLst>
      <p:ext uri="{BB962C8B-B14F-4D97-AF65-F5344CB8AC3E}">
        <p14:creationId xmlns:p14="http://schemas.microsoft.com/office/powerpoint/2010/main" val="3568095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Horizon 2020 Framework </a:t>
            </a:r>
            <a:r>
              <a:rPr lang="en-US" dirty="0" err="1"/>
              <a:t>Programme</a:t>
            </a:r>
            <a:r>
              <a:rPr lang="en-US" dirty="0"/>
              <a:t> of the European Union; H2020 WIDESPREAD-2-Teaming: #739574</a:t>
            </a:r>
          </a:p>
        </p:txBody>
      </p:sp>
      <p:sp>
        <p:nvSpPr>
          <p:cNvPr id="5" name="Slide Number Placeholder 4"/>
          <p:cNvSpPr>
            <a:spLocks noGrp="1"/>
          </p:cNvSpPr>
          <p:nvPr>
            <p:ph type="sldNum" sz="quarter" idx="12"/>
          </p:nvPr>
        </p:nvSpPr>
        <p:spPr/>
        <p:txBody>
          <a:bodyPr/>
          <a:lstStyle>
            <a:lvl1pPr algn="r">
              <a:defRPr sz="1000">
                <a:solidFill>
                  <a:schemeClr val="bg1">
                    <a:lumMod val="50000"/>
                  </a:schemeClr>
                </a:solidFill>
              </a:defRPr>
            </a:lvl1pPr>
          </a:lstStyle>
          <a:p>
            <a:fld id="{D9FBC134-5898-1041-A112-29B275E19148}" type="slidenum">
              <a:rPr lang="en-US" smtClean="0"/>
              <a:pPr/>
              <a:t>‹#›</a:t>
            </a:fld>
            <a:endParaRPr lang="en-US" dirty="0"/>
          </a:p>
        </p:txBody>
      </p:sp>
    </p:spTree>
    <p:extLst>
      <p:ext uri="{BB962C8B-B14F-4D97-AF65-F5344CB8AC3E}">
        <p14:creationId xmlns:p14="http://schemas.microsoft.com/office/powerpoint/2010/main" val="1595021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Horizon 2020 Framework </a:t>
            </a:r>
            <a:r>
              <a:rPr lang="en-US" dirty="0" err="1"/>
              <a:t>Programme</a:t>
            </a:r>
            <a:r>
              <a:rPr lang="en-US" dirty="0"/>
              <a:t> of the European Union; H2020 WIDESPREAD-2-Teaming: #739574</a:t>
            </a:r>
          </a:p>
        </p:txBody>
      </p:sp>
      <p:sp>
        <p:nvSpPr>
          <p:cNvPr id="5" name="Slide Number Placeholder 4"/>
          <p:cNvSpPr>
            <a:spLocks noGrp="1"/>
          </p:cNvSpPr>
          <p:nvPr>
            <p:ph type="sldNum" sz="quarter" idx="12"/>
          </p:nvPr>
        </p:nvSpPr>
        <p:spPr/>
        <p:txBody>
          <a:bodyPr/>
          <a:lstStyle>
            <a:lvl1pPr algn="r">
              <a:defRPr sz="1000">
                <a:solidFill>
                  <a:schemeClr val="bg1">
                    <a:lumMod val="50000"/>
                  </a:schemeClr>
                </a:solidFill>
              </a:defRPr>
            </a:lvl1pPr>
          </a:lstStyle>
          <a:p>
            <a:fld id="{D9FBC134-5898-1041-A112-29B275E19148}" type="slidenum">
              <a:rPr lang="en-US" smtClean="0"/>
              <a:pPr/>
              <a:t>‹#›</a:t>
            </a:fld>
            <a:endParaRPr lang="en-US" dirty="0"/>
          </a:p>
        </p:txBody>
      </p:sp>
      <p:sp>
        <p:nvSpPr>
          <p:cNvPr id="6" name="Title Placeholder 1"/>
          <p:cNvSpPr>
            <a:spLocks noGrp="1"/>
          </p:cNvSpPr>
          <p:nvPr>
            <p:ph type="title"/>
          </p:nvPr>
        </p:nvSpPr>
        <p:spPr>
          <a:xfrm>
            <a:off x="609600" y="1034696"/>
            <a:ext cx="10972800" cy="1143000"/>
          </a:xfrm>
          <a:prstGeom prst="rect">
            <a:avLst/>
          </a:prstGeom>
        </p:spPr>
        <p:txBody>
          <a:bodyPr vert="horz" lIns="91440" tIns="45720" rIns="91440" bIns="45720" rtlCol="0" anchor="ctr">
            <a:noAutofit/>
          </a:bodyPr>
          <a:lstStyle>
            <a:lvl1pPr>
              <a:defRPr>
                <a:solidFill>
                  <a:srgbClr val="373734"/>
                </a:solidFill>
              </a:defRPr>
            </a:lvl1pPr>
          </a:lstStyle>
          <a:p>
            <a:r>
              <a:rPr lang="en-US"/>
              <a:t>Click to edit Master title style</a:t>
            </a:r>
            <a:endParaRPr lang="en-US" dirty="0"/>
          </a:p>
        </p:txBody>
      </p:sp>
    </p:spTree>
    <p:extLst>
      <p:ext uri="{BB962C8B-B14F-4D97-AF65-F5344CB8AC3E}">
        <p14:creationId xmlns:p14="http://schemas.microsoft.com/office/powerpoint/2010/main" val="137142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Blank">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Horizon 2020 Framework </a:t>
            </a:r>
            <a:r>
              <a:rPr lang="en-US" dirty="0" err="1"/>
              <a:t>Programme</a:t>
            </a:r>
            <a:r>
              <a:rPr lang="en-US" dirty="0"/>
              <a:t> of the European Union; H2020 WIDESPREAD-2-Teaming: #739574</a:t>
            </a:r>
          </a:p>
        </p:txBody>
      </p:sp>
      <p:sp>
        <p:nvSpPr>
          <p:cNvPr id="5" name="Slide Number Placeholder 4"/>
          <p:cNvSpPr>
            <a:spLocks noGrp="1"/>
          </p:cNvSpPr>
          <p:nvPr>
            <p:ph type="sldNum" sz="quarter" idx="12"/>
          </p:nvPr>
        </p:nvSpPr>
        <p:spPr/>
        <p:txBody>
          <a:bodyPr/>
          <a:lstStyle>
            <a:lvl1pPr algn="r">
              <a:defRPr sz="1000">
                <a:solidFill>
                  <a:schemeClr val="bg1">
                    <a:lumMod val="50000"/>
                  </a:schemeClr>
                </a:solidFill>
              </a:defRPr>
            </a:lvl1pPr>
          </a:lstStyle>
          <a:p>
            <a:fld id="{D9FBC134-5898-1041-A112-29B275E19148}" type="slidenum">
              <a:rPr lang="en-US" smtClean="0"/>
              <a:pPr/>
              <a:t>‹#›</a:t>
            </a:fld>
            <a:endParaRPr lang="en-US" dirty="0"/>
          </a:p>
        </p:txBody>
      </p:sp>
      <p:sp>
        <p:nvSpPr>
          <p:cNvPr id="7" name="Content Placeholder 2"/>
          <p:cNvSpPr>
            <a:spLocks noGrp="1"/>
          </p:cNvSpPr>
          <p:nvPr>
            <p:ph idx="1" hasCustomPrompt="1"/>
          </p:nvPr>
        </p:nvSpPr>
        <p:spPr>
          <a:xfrm>
            <a:off x="609600" y="1047529"/>
            <a:ext cx="10972800" cy="1130168"/>
          </a:xfrm>
        </p:spPr>
        <p:txBody>
          <a:bodyPr>
            <a:normAutofit/>
          </a:bodyPr>
          <a:lstStyle>
            <a:lvl1pPr marL="0" indent="0">
              <a:buNone/>
              <a:defRPr sz="2400"/>
            </a:lvl1pPr>
            <a:lvl2pPr marL="457200" indent="0">
              <a:buNone/>
              <a:defRPr/>
            </a:lvl2pPr>
            <a:lvl3pPr marL="914400" indent="0">
              <a:buNone/>
              <a:defRPr/>
            </a:lvl3pPr>
            <a:lvl4pPr marL="1371600" indent="0">
              <a:buFont typeface="Arial"/>
              <a:buNone/>
              <a:defRPr/>
            </a:lvl4pPr>
            <a:lvl5pPr marL="1828800" indent="0">
              <a:buNone/>
              <a:defRPr/>
            </a:lvl5pPr>
          </a:lstStyle>
          <a:p>
            <a:pPr lvl="0"/>
            <a:r>
              <a:rPr lang="en-US" dirty="0"/>
              <a:t>Text only</a:t>
            </a:r>
          </a:p>
        </p:txBody>
      </p:sp>
    </p:spTree>
    <p:extLst>
      <p:ext uri="{BB962C8B-B14F-4D97-AF65-F5344CB8AC3E}">
        <p14:creationId xmlns:p14="http://schemas.microsoft.com/office/powerpoint/2010/main" val="279974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34696"/>
            <a:ext cx="109728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2360259"/>
            <a:ext cx="10972800" cy="376590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09600" y="6356351"/>
            <a:ext cx="7554939" cy="365125"/>
          </a:xfrm>
          <a:prstGeom prst="rect">
            <a:avLst/>
          </a:prstGeom>
        </p:spPr>
        <p:txBody>
          <a:bodyPr vert="horz" lIns="0" tIns="45720" rIns="0" bIns="45720" rtlCol="0" anchor="b"/>
          <a:lstStyle>
            <a:lvl1pPr algn="l">
              <a:defRPr sz="1000">
                <a:solidFill>
                  <a:srgbClr val="A6A6A6"/>
                </a:solidFill>
                <a:latin typeface="Calibri"/>
                <a:cs typeface="Calibri"/>
              </a:defRPr>
            </a:lvl1pPr>
          </a:lstStyle>
          <a:p>
            <a:r>
              <a:rPr lang="en-US"/>
              <a:t>Horizon 2020 Framework Programme of the European Union; H2020 WIDESPREAD-2-Teaming: #739574</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0" tIns="45720" rIns="0" bIns="45720" rtlCol="0" anchor="b"/>
          <a:lstStyle>
            <a:lvl1pPr algn="r">
              <a:defRPr sz="1000">
                <a:solidFill>
                  <a:srgbClr val="A6A6A6"/>
                </a:solidFill>
                <a:latin typeface="Calibri"/>
                <a:cs typeface="Calibri"/>
              </a:defRPr>
            </a:lvl1pPr>
          </a:lstStyle>
          <a:p>
            <a:fld id="{D9FBC134-5898-1041-A112-29B275E19148}" type="slidenum">
              <a:rPr lang="en-US" smtClean="0"/>
              <a:pPr/>
              <a:t>‹#›</a:t>
            </a:fld>
            <a:endParaRPr lang="en-US" dirty="0"/>
          </a:p>
        </p:txBody>
      </p:sp>
      <p:sp>
        <p:nvSpPr>
          <p:cNvPr id="7" name="Rectangle 6"/>
          <p:cNvSpPr/>
          <p:nvPr/>
        </p:nvSpPr>
        <p:spPr>
          <a:xfrm>
            <a:off x="609600" y="6356351"/>
            <a:ext cx="10972800" cy="45719"/>
          </a:xfrm>
          <a:prstGeom prst="rect">
            <a:avLst/>
          </a:prstGeom>
          <a:solidFill>
            <a:srgbClr val="D6DAC8"/>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pic>
        <p:nvPicPr>
          <p:cNvPr id="11" name="Picture 10"/>
          <p:cNvPicPr>
            <a:picLocks noChangeAspect="1"/>
          </p:cNvPicPr>
          <p:nvPr/>
        </p:nvPicPr>
        <p:blipFill>
          <a:blip r:embed="rId18"/>
          <a:stretch>
            <a:fillRect/>
          </a:stretch>
        </p:blipFill>
        <p:spPr>
          <a:xfrm>
            <a:off x="715973" y="183651"/>
            <a:ext cx="651254" cy="647998"/>
          </a:xfrm>
          <a:prstGeom prst="rect">
            <a:avLst/>
          </a:prstGeom>
        </p:spPr>
      </p:pic>
      <p:sp>
        <p:nvSpPr>
          <p:cNvPr id="13" name="Footer Placeholder 4"/>
          <p:cNvSpPr txBox="1">
            <a:spLocks/>
          </p:cNvSpPr>
          <p:nvPr/>
        </p:nvSpPr>
        <p:spPr>
          <a:xfrm>
            <a:off x="8737599" y="183652"/>
            <a:ext cx="2875767" cy="647998"/>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00000"/>
              </a:lnSpc>
            </a:pPr>
            <a:r>
              <a:rPr lang="it-IT" sz="1000" b="1" u="none" dirty="0" err="1">
                <a:solidFill>
                  <a:srgbClr val="373734"/>
                </a:solidFill>
                <a:latin typeface="Calibri"/>
                <a:cs typeface="Calibri"/>
              </a:rPr>
              <a:t>www.innorenew.eu</a:t>
            </a:r>
            <a:endParaRPr lang="it-IT" sz="1000" b="1" u="none" dirty="0">
              <a:solidFill>
                <a:srgbClr val="373734"/>
              </a:solidFill>
              <a:latin typeface="Calibri"/>
              <a:cs typeface="Calibri"/>
            </a:endParaRPr>
          </a:p>
        </p:txBody>
      </p:sp>
      <p:sp>
        <p:nvSpPr>
          <p:cNvPr id="9" name="Footer Placeholder 4"/>
          <p:cNvSpPr txBox="1">
            <a:spLocks/>
          </p:cNvSpPr>
          <p:nvPr/>
        </p:nvSpPr>
        <p:spPr>
          <a:xfrm>
            <a:off x="1630386" y="183652"/>
            <a:ext cx="2875767" cy="647998"/>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000" b="1" i="0" dirty="0" err="1">
                <a:solidFill>
                  <a:srgbClr val="67A332"/>
                </a:solidFill>
                <a:latin typeface="Calibri"/>
                <a:cs typeface="Calibri"/>
              </a:rPr>
              <a:t>InnoRenew</a:t>
            </a:r>
            <a:r>
              <a:rPr lang="it-IT" sz="1000" b="1" i="0" dirty="0">
                <a:solidFill>
                  <a:srgbClr val="67A332"/>
                </a:solidFill>
                <a:latin typeface="Calibri"/>
                <a:cs typeface="Calibri"/>
              </a:rPr>
              <a:t> </a:t>
            </a:r>
            <a:r>
              <a:rPr lang="it-IT" sz="1000" b="1" i="0" dirty="0" err="1">
                <a:solidFill>
                  <a:srgbClr val="67A332"/>
                </a:solidFill>
                <a:latin typeface="Calibri"/>
                <a:cs typeface="Calibri"/>
              </a:rPr>
              <a:t>CoE</a:t>
            </a:r>
            <a:r>
              <a:rPr lang="it-IT" sz="1000" b="1" i="0" dirty="0">
                <a:solidFill>
                  <a:srgbClr val="67A332"/>
                </a:solidFill>
                <a:latin typeface="Calibri"/>
                <a:cs typeface="Calibri"/>
              </a:rPr>
              <a:t> </a:t>
            </a:r>
          </a:p>
        </p:txBody>
      </p:sp>
    </p:spTree>
    <p:extLst>
      <p:ext uri="{BB962C8B-B14F-4D97-AF65-F5344CB8AC3E}">
        <p14:creationId xmlns:p14="http://schemas.microsoft.com/office/powerpoint/2010/main" val="745146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9" r:id="rId4"/>
    <p:sldLayoutId id="2147483652" r:id="rId5"/>
    <p:sldLayoutId id="2147483653" r:id="rId6"/>
    <p:sldLayoutId id="2147483654" r:id="rId7"/>
    <p:sldLayoutId id="2147483663" r:id="rId8"/>
    <p:sldLayoutId id="2147483661" r:id="rId9"/>
    <p:sldLayoutId id="2147483662" r:id="rId10"/>
    <p:sldLayoutId id="2147483657" r:id="rId11"/>
    <p:sldLayoutId id="2147483664" r:id="rId12"/>
    <p:sldLayoutId id="2147483655" r:id="rId13"/>
    <p:sldLayoutId id="2147483656" r:id="rId14"/>
    <p:sldLayoutId id="2147483660" r:id="rId15"/>
    <p:sldLayoutId id="2147483665" r:id="rId16"/>
  </p:sldLayoutIdLst>
  <p:hf hdr="0" dt="0"/>
  <p:txStyles>
    <p:titleStyle>
      <a:lvl1pPr algn="l" defTabSz="457200" rtl="0" eaLnBrk="1" latinLnBrk="0" hangingPunct="1">
        <a:spcBef>
          <a:spcPct val="0"/>
        </a:spcBef>
        <a:buNone/>
        <a:defRPr sz="4400" b="1" kern="1200">
          <a:solidFill>
            <a:srgbClr val="373734"/>
          </a:solidFill>
          <a:latin typeface="Calibri"/>
          <a:ea typeface="+mj-ea"/>
          <a:cs typeface="Calibri"/>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An overview of ongoing research to improve human health in the built environment</a:t>
            </a:r>
          </a:p>
        </p:txBody>
      </p:sp>
      <p:sp>
        <p:nvSpPr>
          <p:cNvPr id="4" name="Title 3"/>
          <p:cNvSpPr>
            <a:spLocks noGrp="1"/>
          </p:cNvSpPr>
          <p:nvPr>
            <p:ph type="ctrTitle"/>
          </p:nvPr>
        </p:nvSpPr>
        <p:spPr/>
        <p:txBody>
          <a:bodyPr/>
          <a:lstStyle/>
          <a:p>
            <a:r>
              <a:rPr lang="en-US" dirty="0"/>
              <a:t>Human health research at the InnoRenew </a:t>
            </a:r>
            <a:r>
              <a:rPr lang="en-US" dirty="0" err="1"/>
              <a:t>CoE</a:t>
            </a:r>
            <a:endParaRPr lang="en-US" dirty="0"/>
          </a:p>
        </p:txBody>
      </p:sp>
      <p:sp>
        <p:nvSpPr>
          <p:cNvPr id="6" name="Text Placeholder 5"/>
          <p:cNvSpPr>
            <a:spLocks noGrp="1"/>
          </p:cNvSpPr>
          <p:nvPr>
            <p:ph type="body" sz="quarter" idx="10"/>
          </p:nvPr>
        </p:nvSpPr>
        <p:spPr/>
        <p:txBody>
          <a:bodyPr/>
          <a:lstStyle/>
          <a:p>
            <a:r>
              <a:rPr lang="en-US" dirty="0"/>
              <a:t>Dr. Michael Burnard, InnoRenew </a:t>
            </a:r>
            <a:r>
              <a:rPr lang="en-US" dirty="0" err="1"/>
              <a:t>CoE</a:t>
            </a:r>
            <a:r>
              <a:rPr lang="en-US" dirty="0"/>
              <a:t> &amp; University of </a:t>
            </a:r>
            <a:r>
              <a:rPr lang="en-US" dirty="0" err="1"/>
              <a:t>Primorska</a:t>
            </a:r>
            <a:r>
              <a:rPr lang="en-US" dirty="0"/>
              <a:t>, Slovenia</a:t>
            </a:r>
          </a:p>
          <a:p>
            <a:r>
              <a:rPr lang="en-US" dirty="0"/>
              <a:t>Dr. Jure </a:t>
            </a:r>
            <a:r>
              <a:rPr lang="en-US" dirty="0" err="1"/>
              <a:t>Pohleven</a:t>
            </a:r>
            <a:r>
              <a:rPr lang="en-US" dirty="0"/>
              <a:t>, InnoRenew </a:t>
            </a:r>
            <a:r>
              <a:rPr lang="en-US" dirty="0" err="1"/>
              <a:t>CoE</a:t>
            </a:r>
            <a:endParaRPr lang="en-US" dirty="0"/>
          </a:p>
          <a:p>
            <a:r>
              <a:rPr lang="en-US" dirty="0"/>
              <a:t>Dean </a:t>
            </a:r>
            <a:r>
              <a:rPr lang="en-US" dirty="0" err="1"/>
              <a:t>Lipovac</a:t>
            </a:r>
            <a:r>
              <a:rPr lang="en-US" dirty="0"/>
              <a:t>, InnoRenew </a:t>
            </a:r>
            <a:r>
              <a:rPr lang="en-US" dirty="0" err="1"/>
              <a:t>CoE</a:t>
            </a:r>
            <a:endParaRPr lang="en-US" dirty="0"/>
          </a:p>
          <a:p>
            <a:r>
              <a:rPr lang="en-US" dirty="0" err="1"/>
              <a:t>Nastja</a:t>
            </a:r>
            <a:r>
              <a:rPr lang="en-US" dirty="0"/>
              <a:t> </a:t>
            </a:r>
            <a:r>
              <a:rPr lang="en-US" dirty="0" err="1"/>
              <a:t>Pordrekar</a:t>
            </a:r>
            <a:r>
              <a:rPr lang="en-US" dirty="0"/>
              <a:t>, InnoRenew </a:t>
            </a:r>
            <a:r>
              <a:rPr lang="en-US" dirty="0" err="1"/>
              <a:t>CoE</a:t>
            </a:r>
            <a:endParaRPr lang="en-US" dirty="0"/>
          </a:p>
        </p:txBody>
      </p:sp>
      <p:sp>
        <p:nvSpPr>
          <p:cNvPr id="7" name="Text Placeholder 6"/>
          <p:cNvSpPr>
            <a:spLocks noGrp="1"/>
          </p:cNvSpPr>
          <p:nvPr>
            <p:ph type="body" sz="quarter" idx="11"/>
          </p:nvPr>
        </p:nvSpPr>
        <p:spPr>
          <a:xfrm>
            <a:off x="8164539" y="5314879"/>
            <a:ext cx="3417861" cy="914400"/>
          </a:xfrm>
        </p:spPr>
        <p:txBody>
          <a:bodyPr/>
          <a:lstStyle/>
          <a:p>
            <a:r>
              <a:rPr lang="en-US" dirty="0"/>
              <a:t>SWST/JWSR 2018 International Convention</a:t>
            </a:r>
          </a:p>
          <a:p>
            <a:r>
              <a:rPr lang="en-US" dirty="0"/>
              <a:t>Nagoya, Japan</a:t>
            </a:r>
          </a:p>
        </p:txBody>
      </p:sp>
    </p:spTree>
    <p:extLst>
      <p:ext uri="{BB962C8B-B14F-4D97-AF65-F5344CB8AC3E}">
        <p14:creationId xmlns:p14="http://schemas.microsoft.com/office/powerpoint/2010/main" val="3900379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614C83-331C-5B43-ABAC-7EAF54D1398A}"/>
              </a:ext>
            </a:extLst>
          </p:cNvPr>
          <p:cNvSpPr>
            <a:spLocks noGrp="1"/>
          </p:cNvSpPr>
          <p:nvPr>
            <p:ph type="body" idx="1"/>
          </p:nvPr>
        </p:nvSpPr>
        <p:spPr/>
        <p:txBody>
          <a:bodyPr/>
          <a:lstStyle/>
          <a:p>
            <a:r>
              <a:rPr lang="en-US" dirty="0"/>
              <a:t>Stress…</a:t>
            </a:r>
          </a:p>
        </p:txBody>
      </p:sp>
      <p:sp>
        <p:nvSpPr>
          <p:cNvPr id="7" name="Content Placeholder 6">
            <a:extLst>
              <a:ext uri="{FF2B5EF4-FFF2-40B4-BE49-F238E27FC236}">
                <a16:creationId xmlns:a16="http://schemas.microsoft.com/office/drawing/2014/main" id="{E10EA067-C624-3A45-967C-C58AC423BD44}"/>
              </a:ext>
            </a:extLst>
          </p:cNvPr>
          <p:cNvSpPr>
            <a:spLocks noGrp="1"/>
          </p:cNvSpPr>
          <p:nvPr>
            <p:ph sz="half" idx="2"/>
          </p:nvPr>
        </p:nvSpPr>
        <p:spPr/>
        <p:txBody>
          <a:bodyPr>
            <a:normAutofit lnSpcReduction="10000"/>
          </a:bodyPr>
          <a:lstStyle/>
          <a:p>
            <a:pPr marL="285750" indent="-228600">
              <a:buFont typeface="Arial" panose="020B0604020202020204" pitchFamily="34" charset="0"/>
              <a:buChar char="•"/>
            </a:pPr>
            <a:r>
              <a:rPr lang="en-US" sz="3200" dirty="0"/>
              <a:t>Stress is a public health concern</a:t>
            </a:r>
          </a:p>
          <a:p>
            <a:pPr marL="285750" indent="-228600">
              <a:buFont typeface="Arial" panose="020B0604020202020204" pitchFamily="34" charset="0"/>
              <a:buChar char="•"/>
            </a:pPr>
            <a:r>
              <a:rPr lang="en-US" sz="3200" dirty="0"/>
              <a:t>Physiological responses to stressors can have long-term damaging health effects</a:t>
            </a:r>
          </a:p>
          <a:p>
            <a:pPr marL="285750" indent="-228600">
              <a:buFont typeface="Arial" panose="020B0604020202020204" pitchFamily="34" charset="0"/>
              <a:buChar char="•"/>
            </a:pPr>
            <a:r>
              <a:rPr lang="en-US" sz="3200" dirty="0"/>
              <a:t>Work stress is a key contributor to chronic stress</a:t>
            </a:r>
            <a:endParaRPr lang="en-US" sz="1600" dirty="0"/>
          </a:p>
          <a:p>
            <a:pPr marL="0" indent="0">
              <a:buNone/>
            </a:pPr>
            <a:endParaRPr lang="en-US" sz="1600" dirty="0"/>
          </a:p>
          <a:p>
            <a:pPr marL="0" indent="0">
              <a:buNone/>
            </a:pPr>
            <a:r>
              <a:rPr lang="en-US" sz="1600" dirty="0"/>
              <a:t>McEwan, 1998</a:t>
            </a:r>
          </a:p>
        </p:txBody>
      </p:sp>
      <p:sp>
        <p:nvSpPr>
          <p:cNvPr id="8" name="Text Placeholder 7">
            <a:extLst>
              <a:ext uri="{FF2B5EF4-FFF2-40B4-BE49-F238E27FC236}">
                <a16:creationId xmlns:a16="http://schemas.microsoft.com/office/drawing/2014/main" id="{086D837F-095C-A941-9A27-F83439B10CFC}"/>
              </a:ext>
            </a:extLst>
          </p:cNvPr>
          <p:cNvSpPr>
            <a:spLocks noGrp="1"/>
          </p:cNvSpPr>
          <p:nvPr>
            <p:ph type="body" sz="quarter" idx="3"/>
          </p:nvPr>
        </p:nvSpPr>
        <p:spPr/>
        <p:txBody>
          <a:bodyPr/>
          <a:lstStyle/>
          <a:p>
            <a:r>
              <a:rPr lang="en-US" dirty="0"/>
              <a:t>Nature…</a:t>
            </a:r>
          </a:p>
        </p:txBody>
      </p:sp>
      <p:sp>
        <p:nvSpPr>
          <p:cNvPr id="9" name="Content Placeholder 8">
            <a:extLst>
              <a:ext uri="{FF2B5EF4-FFF2-40B4-BE49-F238E27FC236}">
                <a16:creationId xmlns:a16="http://schemas.microsoft.com/office/drawing/2014/main" id="{353D6CD9-337A-EB44-A41A-AA8DD6504197}"/>
              </a:ext>
            </a:extLst>
          </p:cNvPr>
          <p:cNvSpPr>
            <a:spLocks noGrp="1"/>
          </p:cNvSpPr>
          <p:nvPr>
            <p:ph sz="quarter" idx="4"/>
          </p:nvPr>
        </p:nvSpPr>
        <p:spPr/>
        <p:txBody>
          <a:bodyPr/>
          <a:lstStyle/>
          <a:p>
            <a:r>
              <a:rPr lang="en-US" sz="3200" dirty="0"/>
              <a:t>People are known to recover from stress more quickly in nature</a:t>
            </a:r>
          </a:p>
          <a:p>
            <a:pPr marL="0" indent="0">
              <a:buNone/>
            </a:pPr>
            <a:r>
              <a:rPr lang="en-US" sz="1200" dirty="0"/>
              <a:t>          </a:t>
            </a:r>
            <a:r>
              <a:rPr lang="en-US" sz="1200" dirty="0" err="1"/>
              <a:t>Tyrväinen</a:t>
            </a:r>
            <a:r>
              <a:rPr lang="en-US" sz="1200" dirty="0"/>
              <a:t> et al., 2014</a:t>
            </a:r>
          </a:p>
          <a:p>
            <a:r>
              <a:rPr lang="en-US" sz="3200" dirty="0"/>
              <a:t>Most people spend 80-90 % of their time indoors, separated from nature.</a:t>
            </a:r>
          </a:p>
          <a:p>
            <a:pPr marL="0" indent="0">
              <a:buNone/>
            </a:pPr>
            <a:r>
              <a:rPr lang="en-US" sz="1200" dirty="0"/>
              <a:t>          USGBC, 2010</a:t>
            </a:r>
          </a:p>
        </p:txBody>
      </p:sp>
      <p:sp>
        <p:nvSpPr>
          <p:cNvPr id="3" name="Footer Placeholder 2">
            <a:extLst>
              <a:ext uri="{FF2B5EF4-FFF2-40B4-BE49-F238E27FC236}">
                <a16:creationId xmlns:a16="http://schemas.microsoft.com/office/drawing/2014/main" id="{154B7B76-641D-A74F-8E46-CEF35CC56ADF}"/>
              </a:ext>
            </a:extLst>
          </p:cNvPr>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4" name="Slide Number Placeholder 3">
            <a:extLst>
              <a:ext uri="{FF2B5EF4-FFF2-40B4-BE49-F238E27FC236}">
                <a16:creationId xmlns:a16="http://schemas.microsoft.com/office/drawing/2014/main" id="{E6D66C80-6E31-754D-A8DE-38E43B79FE53}"/>
              </a:ext>
            </a:extLst>
          </p:cNvPr>
          <p:cNvSpPr>
            <a:spLocks noGrp="1"/>
          </p:cNvSpPr>
          <p:nvPr>
            <p:ph type="sldNum" sz="quarter" idx="12"/>
          </p:nvPr>
        </p:nvSpPr>
        <p:spPr/>
        <p:txBody>
          <a:bodyPr/>
          <a:lstStyle/>
          <a:p>
            <a:fld id="{D9FBC134-5898-1041-A112-29B275E19148}" type="slidenum">
              <a:rPr lang="en-US" smtClean="0"/>
              <a:t>10</a:t>
            </a:fld>
            <a:endParaRPr lang="en-US"/>
          </a:p>
        </p:txBody>
      </p:sp>
    </p:spTree>
    <p:extLst>
      <p:ext uri="{BB962C8B-B14F-4D97-AF65-F5344CB8AC3E}">
        <p14:creationId xmlns:p14="http://schemas.microsoft.com/office/powerpoint/2010/main" val="3837068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6426AF-DBE9-5740-B42F-7BC7D622F9CD}"/>
              </a:ext>
            </a:extLst>
          </p:cNvPr>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3" name="Slide Number Placeholder 2">
            <a:extLst>
              <a:ext uri="{FF2B5EF4-FFF2-40B4-BE49-F238E27FC236}">
                <a16:creationId xmlns:a16="http://schemas.microsoft.com/office/drawing/2014/main" id="{1FD57889-5A9D-7F4F-8F0A-2D2D0A92D945}"/>
              </a:ext>
            </a:extLst>
          </p:cNvPr>
          <p:cNvSpPr>
            <a:spLocks noGrp="1"/>
          </p:cNvSpPr>
          <p:nvPr>
            <p:ph type="sldNum" sz="quarter" idx="12"/>
          </p:nvPr>
        </p:nvSpPr>
        <p:spPr/>
        <p:txBody>
          <a:bodyPr/>
          <a:lstStyle/>
          <a:p>
            <a:fld id="{D9FBC134-5898-1041-A112-29B275E19148}" type="slidenum">
              <a:rPr lang="en-US" smtClean="0"/>
              <a:pPr/>
              <a:t>11</a:t>
            </a:fld>
            <a:endParaRPr lang="en-US" dirty="0"/>
          </a:p>
        </p:txBody>
      </p:sp>
      <p:sp>
        <p:nvSpPr>
          <p:cNvPr id="4" name="Content Placeholder 3">
            <a:extLst>
              <a:ext uri="{FF2B5EF4-FFF2-40B4-BE49-F238E27FC236}">
                <a16:creationId xmlns:a16="http://schemas.microsoft.com/office/drawing/2014/main" id="{987BEBD4-172D-6E40-A481-C388C45D9702}"/>
              </a:ext>
            </a:extLst>
          </p:cNvPr>
          <p:cNvSpPr>
            <a:spLocks noGrp="1"/>
          </p:cNvSpPr>
          <p:nvPr>
            <p:ph idx="1"/>
          </p:nvPr>
        </p:nvSpPr>
        <p:spPr>
          <a:xfrm>
            <a:off x="609600" y="1201907"/>
            <a:ext cx="10972800" cy="1256284"/>
          </a:xfrm>
        </p:spPr>
        <p:txBody>
          <a:bodyPr>
            <a:normAutofit fontScale="92500"/>
          </a:bodyPr>
          <a:lstStyle/>
          <a:p>
            <a:endParaRPr lang="en-US" sz="3200" dirty="0"/>
          </a:p>
          <a:p>
            <a:r>
              <a:rPr lang="en-US" sz="3200" b="1" dirty="0"/>
              <a:t>Solution: </a:t>
            </a:r>
            <a:r>
              <a:rPr lang="en-US" sz="3200" dirty="0"/>
              <a:t>Connect people to nature where they spend their time…</a:t>
            </a:r>
          </a:p>
        </p:txBody>
      </p:sp>
      <p:pic>
        <p:nvPicPr>
          <p:cNvPr id="5" name="Content Placeholder 4">
            <a:extLst>
              <a:ext uri="{FF2B5EF4-FFF2-40B4-BE49-F238E27FC236}">
                <a16:creationId xmlns:a16="http://schemas.microsoft.com/office/drawing/2014/main" id="{731DB70A-57F8-F848-8A2C-0918417FE961}"/>
              </a:ext>
            </a:extLst>
          </p:cNvPr>
          <p:cNvPicPr>
            <a:picLocks noChangeAspect="1"/>
          </p:cNvPicPr>
          <p:nvPr/>
        </p:nvPicPr>
        <p:blipFill rotWithShape="1">
          <a:blip r:embed="rId2"/>
          <a:srcRect t="44171"/>
          <a:stretch/>
        </p:blipFill>
        <p:spPr>
          <a:xfrm>
            <a:off x="0" y="2410691"/>
            <a:ext cx="12192000" cy="4878120"/>
          </a:xfrm>
          <a:prstGeom prst="rect">
            <a:avLst/>
          </a:prstGeom>
        </p:spPr>
      </p:pic>
    </p:spTree>
    <p:extLst>
      <p:ext uri="{BB962C8B-B14F-4D97-AF65-F5344CB8AC3E}">
        <p14:creationId xmlns:p14="http://schemas.microsoft.com/office/powerpoint/2010/main" val="4081036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A33BD3-C5CE-2F4A-BF8B-4D44CFA89C49}"/>
              </a:ext>
            </a:extLst>
          </p:cNvPr>
          <p:cNvPicPr>
            <a:picLocks noChangeAspect="1"/>
          </p:cNvPicPr>
          <p:nvPr/>
        </p:nvPicPr>
        <p:blipFill>
          <a:blip r:embed="rId2"/>
          <a:stretch>
            <a:fillRect/>
          </a:stretch>
        </p:blipFill>
        <p:spPr>
          <a:xfrm>
            <a:off x="0" y="-630677"/>
            <a:ext cx="12192000" cy="8119353"/>
          </a:xfrm>
          <a:prstGeom prst="rect">
            <a:avLst/>
          </a:prstGeom>
        </p:spPr>
      </p:pic>
      <p:sp>
        <p:nvSpPr>
          <p:cNvPr id="2" name="TextBox 1">
            <a:extLst>
              <a:ext uri="{FF2B5EF4-FFF2-40B4-BE49-F238E27FC236}">
                <a16:creationId xmlns:a16="http://schemas.microsoft.com/office/drawing/2014/main" id="{0C9B1EC7-6A20-E74F-A7C0-82E9363CF65A}"/>
              </a:ext>
            </a:extLst>
          </p:cNvPr>
          <p:cNvSpPr txBox="1"/>
          <p:nvPr/>
        </p:nvSpPr>
        <p:spPr>
          <a:xfrm>
            <a:off x="6602680" y="5189517"/>
            <a:ext cx="4019049" cy="830997"/>
          </a:xfrm>
          <a:prstGeom prst="rect">
            <a:avLst/>
          </a:prstGeom>
          <a:noFill/>
        </p:spPr>
        <p:txBody>
          <a:bodyPr wrap="none" rtlCol="0">
            <a:spAutoFit/>
          </a:bodyPr>
          <a:lstStyle/>
          <a:p>
            <a:r>
              <a:rPr lang="en-US" sz="4800" b="1" dirty="0">
                <a:solidFill>
                  <a:srgbClr val="373734"/>
                </a:solidFill>
              </a:rPr>
              <a:t>Is this enough?</a:t>
            </a:r>
          </a:p>
        </p:txBody>
      </p:sp>
    </p:spTree>
    <p:extLst>
      <p:ext uri="{BB962C8B-B14F-4D97-AF65-F5344CB8AC3E}">
        <p14:creationId xmlns:p14="http://schemas.microsoft.com/office/powerpoint/2010/main" val="76306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42F26-C5AE-3046-802E-DF58E818570B}"/>
              </a:ext>
            </a:extLst>
          </p:cNvPr>
          <p:cNvSpPr>
            <a:spLocks noGrp="1"/>
          </p:cNvSpPr>
          <p:nvPr>
            <p:ph type="title"/>
          </p:nvPr>
        </p:nvSpPr>
        <p:spPr>
          <a:xfrm>
            <a:off x="609601" y="1034698"/>
            <a:ext cx="4011084" cy="627848"/>
          </a:xfrm>
        </p:spPr>
        <p:txBody>
          <a:bodyPr/>
          <a:lstStyle/>
          <a:p>
            <a:r>
              <a:rPr lang="en-US" dirty="0"/>
              <a:t>It might be enough…</a:t>
            </a:r>
          </a:p>
        </p:txBody>
      </p:sp>
      <p:pic>
        <p:nvPicPr>
          <p:cNvPr id="8" name="Content Placeholder 7">
            <a:extLst>
              <a:ext uri="{FF2B5EF4-FFF2-40B4-BE49-F238E27FC236}">
                <a16:creationId xmlns:a16="http://schemas.microsoft.com/office/drawing/2014/main" id="{9E3EF735-3497-4E43-BFDD-41278AB5A2F6}"/>
              </a:ext>
            </a:extLst>
          </p:cNvPr>
          <p:cNvPicPr>
            <a:picLocks noGrp="1" noChangeAspect="1"/>
          </p:cNvPicPr>
          <p:nvPr>
            <p:ph idx="1"/>
          </p:nvPr>
        </p:nvPicPr>
        <p:blipFill>
          <a:blip r:embed="rId2"/>
          <a:stretch>
            <a:fillRect/>
          </a:stretch>
        </p:blipFill>
        <p:spPr>
          <a:xfrm>
            <a:off x="5463970" y="136524"/>
            <a:ext cx="6547260" cy="6547260"/>
          </a:xfrm>
        </p:spPr>
      </p:pic>
      <p:sp>
        <p:nvSpPr>
          <p:cNvPr id="4" name="Text Placeholder 3">
            <a:extLst>
              <a:ext uri="{FF2B5EF4-FFF2-40B4-BE49-F238E27FC236}">
                <a16:creationId xmlns:a16="http://schemas.microsoft.com/office/drawing/2014/main" id="{F157D938-5F31-0B43-A6D2-596E6BE4E5C1}"/>
              </a:ext>
            </a:extLst>
          </p:cNvPr>
          <p:cNvSpPr>
            <a:spLocks noGrp="1"/>
          </p:cNvSpPr>
          <p:nvPr>
            <p:ph type="body" sz="half" idx="2"/>
          </p:nvPr>
        </p:nvSpPr>
        <p:spPr>
          <a:xfrm>
            <a:off x="609599" y="1768588"/>
            <a:ext cx="4710545" cy="4418455"/>
          </a:xfrm>
        </p:spPr>
        <p:txBody>
          <a:bodyPr>
            <a:noAutofit/>
          </a:bodyPr>
          <a:lstStyle/>
          <a:p>
            <a:pPr marL="342900" indent="-342900">
              <a:buFont typeface="Arial" panose="020B0604020202020204" pitchFamily="34" charset="0"/>
              <a:buChar char="•"/>
            </a:pPr>
            <a:r>
              <a:rPr lang="en-US" sz="3200" dirty="0"/>
              <a:t>Manage stress is best handled by:</a:t>
            </a:r>
          </a:p>
          <a:p>
            <a:pPr marL="800100" lvl="1" indent="-342900">
              <a:buFont typeface="Arial" panose="020B0604020202020204" pitchFamily="34" charset="0"/>
              <a:buChar char="•"/>
            </a:pPr>
            <a:r>
              <a:rPr lang="en-US" sz="2400" dirty="0"/>
              <a:t>Removing the cause (social change)</a:t>
            </a:r>
          </a:p>
          <a:p>
            <a:pPr marL="800100" lvl="1" indent="-342900">
              <a:buFont typeface="Arial" panose="020B0604020202020204" pitchFamily="34" charset="0"/>
              <a:buChar char="•"/>
            </a:pPr>
            <a:r>
              <a:rPr lang="en-US" sz="2400" dirty="0"/>
              <a:t>Therapy</a:t>
            </a:r>
          </a:p>
          <a:p>
            <a:pPr marL="342900" indent="-342900">
              <a:buFont typeface="Arial" panose="020B0604020202020204" pitchFamily="34" charset="0"/>
              <a:buChar char="•"/>
            </a:pPr>
            <a:r>
              <a:rPr lang="en-US" sz="3200" dirty="0"/>
              <a:t>Environmental interventions can help, too!</a:t>
            </a:r>
          </a:p>
        </p:txBody>
      </p:sp>
      <p:sp>
        <p:nvSpPr>
          <p:cNvPr id="5" name="Footer Placeholder 4">
            <a:extLst>
              <a:ext uri="{FF2B5EF4-FFF2-40B4-BE49-F238E27FC236}">
                <a16:creationId xmlns:a16="http://schemas.microsoft.com/office/drawing/2014/main" id="{FCAB8CAA-097F-7349-8659-CB3FF8386D4F}"/>
              </a:ext>
            </a:extLst>
          </p:cNvPr>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6" name="Slide Number Placeholder 5">
            <a:extLst>
              <a:ext uri="{FF2B5EF4-FFF2-40B4-BE49-F238E27FC236}">
                <a16:creationId xmlns:a16="http://schemas.microsoft.com/office/drawing/2014/main" id="{DC0CA463-B041-5243-9F4C-110A6D0B5389}"/>
              </a:ext>
            </a:extLst>
          </p:cNvPr>
          <p:cNvSpPr>
            <a:spLocks noGrp="1"/>
          </p:cNvSpPr>
          <p:nvPr>
            <p:ph type="sldNum" sz="quarter" idx="12"/>
          </p:nvPr>
        </p:nvSpPr>
        <p:spPr/>
        <p:txBody>
          <a:bodyPr/>
          <a:lstStyle/>
          <a:p>
            <a:fld id="{D9FBC134-5898-1041-A112-29B275E19148}" type="slidenum">
              <a:rPr lang="en-US" smtClean="0"/>
              <a:t>13</a:t>
            </a:fld>
            <a:endParaRPr lang="en-US"/>
          </a:p>
        </p:txBody>
      </p:sp>
    </p:spTree>
    <p:extLst>
      <p:ext uri="{BB962C8B-B14F-4D97-AF65-F5344CB8AC3E}">
        <p14:creationId xmlns:p14="http://schemas.microsoft.com/office/powerpoint/2010/main" val="821153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Wood, preferences, &amp; mental wellbeing</a:t>
            </a:r>
          </a:p>
        </p:txBody>
      </p:sp>
      <p:sp>
        <p:nvSpPr>
          <p:cNvPr id="5" name="Footer Placeholder 4"/>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6" name="Slide Number Placeholder 5"/>
          <p:cNvSpPr>
            <a:spLocks noGrp="1"/>
          </p:cNvSpPr>
          <p:nvPr>
            <p:ph type="sldNum" sz="quarter" idx="12"/>
          </p:nvPr>
        </p:nvSpPr>
        <p:spPr/>
        <p:txBody>
          <a:bodyPr/>
          <a:lstStyle/>
          <a:p>
            <a:fld id="{D9FBC134-5898-1041-A112-29B275E19148}" type="slidenum">
              <a:rPr lang="en-US" smtClean="0"/>
              <a:t>14</a:t>
            </a:fld>
            <a:endParaRPr lang="en-US"/>
          </a:p>
        </p:txBody>
      </p:sp>
      <p:pic>
        <p:nvPicPr>
          <p:cNvPr id="3" name="Picture Placeholder 2">
            <a:extLst>
              <a:ext uri="{FF2B5EF4-FFF2-40B4-BE49-F238E27FC236}">
                <a16:creationId xmlns:a16="http://schemas.microsoft.com/office/drawing/2014/main" id="{D31EFD94-C4CB-D544-AC3D-15862C9502CD}"/>
              </a:ext>
            </a:extLst>
          </p:cNvPr>
          <p:cNvPicPr>
            <a:picLocks noGrp="1" noChangeAspect="1"/>
          </p:cNvPicPr>
          <p:nvPr>
            <p:ph type="pic" idx="1"/>
          </p:nvPr>
        </p:nvPicPr>
        <p:blipFill rotWithShape="1">
          <a:blip r:embed="rId2"/>
          <a:srcRect t="15687" b="27077"/>
          <a:stretch/>
        </p:blipFill>
        <p:spPr>
          <a:xfrm>
            <a:off x="0" y="1"/>
            <a:ext cx="12192000" cy="4655575"/>
          </a:xfrm>
        </p:spPr>
      </p:pic>
    </p:spTree>
    <p:extLst>
      <p:ext uri="{BB962C8B-B14F-4D97-AF65-F5344CB8AC3E}">
        <p14:creationId xmlns:p14="http://schemas.microsoft.com/office/powerpoint/2010/main" val="2181035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2FA45-A596-46C0-A828-438EF96E272F}"/>
              </a:ext>
            </a:extLst>
          </p:cNvPr>
          <p:cNvSpPr>
            <a:spLocks noGrp="1"/>
          </p:cNvSpPr>
          <p:nvPr>
            <p:ph type="title"/>
          </p:nvPr>
        </p:nvSpPr>
        <p:spPr/>
        <p:txBody>
          <a:bodyPr/>
          <a:lstStyle/>
          <a:p>
            <a:r>
              <a:rPr lang="en-US" sz="4000" dirty="0"/>
              <a:t>Perception and evaluation of modified wood handrails</a:t>
            </a:r>
            <a:endParaRPr lang="sl-SI" sz="4000" b="0" dirty="0"/>
          </a:p>
        </p:txBody>
      </p:sp>
      <p:sp>
        <p:nvSpPr>
          <p:cNvPr id="4" name="Slide Number Placeholder 3">
            <a:extLst>
              <a:ext uri="{FF2B5EF4-FFF2-40B4-BE49-F238E27FC236}">
                <a16:creationId xmlns:a16="http://schemas.microsoft.com/office/drawing/2014/main" id="{8B6C42B9-0B19-4928-80A7-3C879EA232FE}"/>
              </a:ext>
            </a:extLst>
          </p:cNvPr>
          <p:cNvSpPr>
            <a:spLocks noGrp="1"/>
          </p:cNvSpPr>
          <p:nvPr>
            <p:ph type="sldNum" sz="quarter" idx="12"/>
          </p:nvPr>
        </p:nvSpPr>
        <p:spPr/>
        <p:txBody>
          <a:bodyPr/>
          <a:lstStyle/>
          <a:p>
            <a:fld id="{9CD8D479-8942-46E8-A226-A4E01F7A105C}" type="slidenum">
              <a:rPr lang="sl-SI" smtClean="0"/>
              <a:t>15</a:t>
            </a:fld>
            <a:endParaRPr lang="sl-SI"/>
          </a:p>
        </p:txBody>
      </p:sp>
      <p:sp>
        <p:nvSpPr>
          <p:cNvPr id="6" name="Footer Placeholder 5">
            <a:extLst>
              <a:ext uri="{FF2B5EF4-FFF2-40B4-BE49-F238E27FC236}">
                <a16:creationId xmlns:a16="http://schemas.microsoft.com/office/drawing/2014/main" id="{1EBBF70F-217A-4496-A206-3C714F9DE8DF}"/>
              </a:ext>
            </a:extLst>
          </p:cNvPr>
          <p:cNvSpPr>
            <a:spLocks noGrp="1"/>
          </p:cNvSpPr>
          <p:nvPr>
            <p:ph type="ftr" sz="quarter" idx="11"/>
          </p:nvPr>
        </p:nvSpPr>
        <p:spPr/>
        <p:txBody>
          <a:bodyPr/>
          <a:lstStyle/>
          <a:p>
            <a:r>
              <a:rPr lang="en-US" dirty="0"/>
              <a:t>Horizon 2020 Framework </a:t>
            </a:r>
            <a:r>
              <a:rPr lang="en-US" dirty="0" err="1"/>
              <a:t>Programme</a:t>
            </a:r>
            <a:r>
              <a:rPr lang="en-US" dirty="0"/>
              <a:t> of the European Union; H2020 WIDESPREAD-2-Teaming: #739574</a:t>
            </a:r>
          </a:p>
        </p:txBody>
      </p:sp>
      <p:pic>
        <p:nvPicPr>
          <p:cNvPr id="3" name="Picture 2">
            <a:extLst>
              <a:ext uri="{FF2B5EF4-FFF2-40B4-BE49-F238E27FC236}">
                <a16:creationId xmlns:a16="http://schemas.microsoft.com/office/drawing/2014/main" id="{0177CF1E-6FAC-4629-8DBB-B1D6A102984E}"/>
              </a:ext>
            </a:extLst>
          </p:cNvPr>
          <p:cNvPicPr>
            <a:picLocks noChangeAspect="1"/>
          </p:cNvPicPr>
          <p:nvPr/>
        </p:nvPicPr>
        <p:blipFill>
          <a:blip r:embed="rId2"/>
          <a:stretch>
            <a:fillRect/>
          </a:stretch>
        </p:blipFill>
        <p:spPr>
          <a:xfrm>
            <a:off x="6673970" y="2298434"/>
            <a:ext cx="4908430" cy="2532402"/>
          </a:xfrm>
          <a:prstGeom prst="rect">
            <a:avLst/>
          </a:prstGeom>
        </p:spPr>
      </p:pic>
      <p:pic>
        <p:nvPicPr>
          <p:cNvPr id="18" name="Content Placeholder 17">
            <a:extLst>
              <a:ext uri="{FF2B5EF4-FFF2-40B4-BE49-F238E27FC236}">
                <a16:creationId xmlns:a16="http://schemas.microsoft.com/office/drawing/2014/main" id="{7738D568-CAB0-4161-8285-6B49CE7A5EBF}"/>
              </a:ext>
            </a:extLst>
          </p:cNvPr>
          <p:cNvPicPr>
            <a:picLocks noGrp="1" noChangeAspect="1"/>
          </p:cNvPicPr>
          <p:nvPr>
            <p:ph idx="1"/>
          </p:nvPr>
        </p:nvPicPr>
        <p:blipFill>
          <a:blip r:embed="rId3"/>
          <a:stretch>
            <a:fillRect/>
          </a:stretch>
        </p:blipFill>
        <p:spPr>
          <a:xfrm>
            <a:off x="7405490" y="4830834"/>
            <a:ext cx="3864452" cy="986584"/>
          </a:xfrm>
          <a:prstGeom prst="rect">
            <a:avLst/>
          </a:prstGeom>
        </p:spPr>
      </p:pic>
      <p:sp>
        <p:nvSpPr>
          <p:cNvPr id="11" name="Content Placeholder 2">
            <a:extLst>
              <a:ext uri="{FF2B5EF4-FFF2-40B4-BE49-F238E27FC236}">
                <a16:creationId xmlns:a16="http://schemas.microsoft.com/office/drawing/2014/main" id="{BD41612F-5A26-480D-B951-14EB38CB40D9}"/>
              </a:ext>
            </a:extLst>
          </p:cNvPr>
          <p:cNvSpPr txBox="1">
            <a:spLocks/>
          </p:cNvSpPr>
          <p:nvPr/>
        </p:nvSpPr>
        <p:spPr>
          <a:xfrm>
            <a:off x="609600" y="2268977"/>
            <a:ext cx="5902960" cy="3996092"/>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buFont typeface="Arial" panose="020B0604020202020204" pitchFamily="34" charset="0"/>
              <a:buChar char="•"/>
            </a:pPr>
            <a:r>
              <a:rPr lang="en-US" sz="6400" b="1" dirty="0"/>
              <a:t>Materials</a:t>
            </a:r>
          </a:p>
          <a:p>
            <a:pPr lvl="1">
              <a:lnSpc>
                <a:spcPct val="120000"/>
              </a:lnSpc>
              <a:spcBef>
                <a:spcPts val="0"/>
              </a:spcBef>
              <a:buFont typeface="Arial" panose="020B0604020202020204" pitchFamily="34" charset="0"/>
              <a:buChar char="•"/>
            </a:pPr>
            <a:r>
              <a:rPr lang="en-US" sz="7200" dirty="0"/>
              <a:t>Six handrail samples (15x30cm)</a:t>
            </a:r>
          </a:p>
          <a:p>
            <a:pPr lvl="2">
              <a:lnSpc>
                <a:spcPct val="120000"/>
              </a:lnSpc>
              <a:spcBef>
                <a:spcPts val="0"/>
              </a:spcBef>
              <a:buFont typeface="Arial" panose="020B0604020202020204" pitchFamily="34" charset="0"/>
              <a:buChar char="•"/>
            </a:pPr>
            <a:r>
              <a:rPr lang="en-US" sz="7200" dirty="0"/>
              <a:t>Spruce (untreated, thermally modified)</a:t>
            </a:r>
          </a:p>
          <a:p>
            <a:pPr lvl="2">
              <a:lnSpc>
                <a:spcPct val="120000"/>
              </a:lnSpc>
              <a:spcBef>
                <a:spcPts val="0"/>
              </a:spcBef>
              <a:buFont typeface="Arial" panose="020B0604020202020204" pitchFamily="34" charset="0"/>
              <a:buChar char="•"/>
            </a:pPr>
            <a:r>
              <a:rPr lang="en-US" sz="7200" dirty="0"/>
              <a:t>Pine (untreated, thermally modified)</a:t>
            </a:r>
          </a:p>
          <a:p>
            <a:pPr lvl="2">
              <a:lnSpc>
                <a:spcPct val="120000"/>
              </a:lnSpc>
              <a:spcBef>
                <a:spcPts val="0"/>
              </a:spcBef>
              <a:buFont typeface="Arial" panose="020B0604020202020204" pitchFamily="34" charset="0"/>
              <a:buChar char="•"/>
            </a:pPr>
            <a:r>
              <a:rPr lang="en-US" sz="7200" dirty="0"/>
              <a:t>Acetylated radiata pine</a:t>
            </a:r>
          </a:p>
          <a:p>
            <a:pPr lvl="2">
              <a:lnSpc>
                <a:spcPct val="120000"/>
              </a:lnSpc>
              <a:spcBef>
                <a:spcPts val="0"/>
              </a:spcBef>
              <a:buFont typeface="Arial" panose="020B0604020202020204" pitchFamily="34" charset="0"/>
              <a:buChar char="•"/>
            </a:pPr>
            <a:r>
              <a:rPr lang="en-US" sz="7200" dirty="0"/>
              <a:t>Stainless steel</a:t>
            </a:r>
          </a:p>
          <a:p>
            <a:pPr marL="457200" lvl="1" indent="0">
              <a:lnSpc>
                <a:spcPct val="120000"/>
              </a:lnSpc>
              <a:spcBef>
                <a:spcPts val="0"/>
              </a:spcBef>
              <a:buNone/>
            </a:pPr>
            <a:endParaRPr lang="en-US" sz="6400" dirty="0"/>
          </a:p>
          <a:p>
            <a:pPr>
              <a:lnSpc>
                <a:spcPct val="120000"/>
              </a:lnSpc>
              <a:spcBef>
                <a:spcPts val="0"/>
              </a:spcBef>
            </a:pPr>
            <a:r>
              <a:rPr lang="en-US" sz="6400" b="1" dirty="0"/>
              <a:t>Participants</a:t>
            </a:r>
          </a:p>
          <a:p>
            <a:pPr lvl="1">
              <a:lnSpc>
                <a:spcPct val="120000"/>
              </a:lnSpc>
              <a:spcBef>
                <a:spcPts val="0"/>
              </a:spcBef>
              <a:buFont typeface="Arial" panose="020B0604020202020204" pitchFamily="34" charset="0"/>
              <a:buChar char="•"/>
            </a:pPr>
            <a:r>
              <a:rPr lang="en-US" sz="7200" dirty="0"/>
              <a:t>50 persons (54% women) over the age of 65 (</a:t>
            </a:r>
            <a:r>
              <a:rPr lang="en-US" sz="7200" i="1" dirty="0"/>
              <a:t>M</a:t>
            </a:r>
            <a:r>
              <a:rPr lang="en-US" sz="7200" dirty="0"/>
              <a:t> = 72.02, </a:t>
            </a:r>
            <a:r>
              <a:rPr lang="en-US" sz="7200" i="1" dirty="0"/>
              <a:t>SD</a:t>
            </a:r>
            <a:r>
              <a:rPr lang="en-US" sz="7200" dirty="0"/>
              <a:t> = 6.36) at the Activity </a:t>
            </a:r>
            <a:r>
              <a:rPr lang="en-US" sz="7200" dirty="0" err="1"/>
              <a:t>centre</a:t>
            </a:r>
            <a:r>
              <a:rPr lang="en-US" sz="7200" dirty="0"/>
              <a:t> for older adults (Koper, Slovenia)</a:t>
            </a:r>
          </a:p>
          <a:p>
            <a:pPr marL="457200" lvl="1" indent="0">
              <a:lnSpc>
                <a:spcPct val="120000"/>
              </a:lnSpc>
              <a:spcBef>
                <a:spcPts val="0"/>
              </a:spcBef>
              <a:buNone/>
            </a:pPr>
            <a:endParaRPr lang="en-US" sz="6400" dirty="0"/>
          </a:p>
          <a:p>
            <a:pPr>
              <a:lnSpc>
                <a:spcPct val="120000"/>
              </a:lnSpc>
              <a:spcBef>
                <a:spcPts val="0"/>
              </a:spcBef>
            </a:pPr>
            <a:r>
              <a:rPr lang="en-US" sz="6400" b="1" dirty="0"/>
              <a:t>Procedure</a:t>
            </a:r>
          </a:p>
          <a:p>
            <a:pPr lvl="1">
              <a:lnSpc>
                <a:spcPct val="120000"/>
              </a:lnSpc>
              <a:spcBef>
                <a:spcPts val="0"/>
              </a:spcBef>
              <a:buFont typeface="Arial" panose="020B0604020202020204" pitchFamily="34" charset="0"/>
              <a:buChar char="•"/>
            </a:pPr>
            <a:r>
              <a:rPr lang="en-US" sz="7200" dirty="0"/>
              <a:t>Tactile task, Tactile-visual task, Ranking task</a:t>
            </a:r>
          </a:p>
          <a:p>
            <a:pPr lvl="1"/>
            <a:endParaRPr lang="en-US" sz="3200" dirty="0"/>
          </a:p>
          <a:p>
            <a:pPr marL="212598" lvl="1" indent="0">
              <a:buNone/>
            </a:pPr>
            <a:endParaRPr lang="en-US" i="1" dirty="0"/>
          </a:p>
        </p:txBody>
      </p:sp>
    </p:spTree>
    <p:extLst>
      <p:ext uri="{BB962C8B-B14F-4D97-AF65-F5344CB8AC3E}">
        <p14:creationId xmlns:p14="http://schemas.microsoft.com/office/powerpoint/2010/main" val="84902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9D71A-7A6C-4C12-8221-837AEF813B3E}"/>
              </a:ext>
            </a:extLst>
          </p:cNvPr>
          <p:cNvSpPr>
            <a:spLocks noGrp="1"/>
          </p:cNvSpPr>
          <p:nvPr>
            <p:ph type="title"/>
          </p:nvPr>
        </p:nvSpPr>
        <p:spPr/>
        <p:txBody>
          <a:bodyPr/>
          <a:lstStyle/>
          <a:p>
            <a:r>
              <a:rPr lang="en-US" sz="4000" dirty="0"/>
              <a:t>Preference rankings of sample outdoor table surfaces made of modified wood</a:t>
            </a:r>
            <a:endParaRPr lang="sl-SI" dirty="0"/>
          </a:p>
        </p:txBody>
      </p:sp>
      <p:sp>
        <p:nvSpPr>
          <p:cNvPr id="4" name="Footer Placeholder 3">
            <a:extLst>
              <a:ext uri="{FF2B5EF4-FFF2-40B4-BE49-F238E27FC236}">
                <a16:creationId xmlns:a16="http://schemas.microsoft.com/office/drawing/2014/main" id="{A29C27F5-7BB4-44D3-A3C9-6BAAB766AD1D}"/>
              </a:ext>
            </a:extLst>
          </p:cNvPr>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5" name="Slide Number Placeholder 4">
            <a:extLst>
              <a:ext uri="{FF2B5EF4-FFF2-40B4-BE49-F238E27FC236}">
                <a16:creationId xmlns:a16="http://schemas.microsoft.com/office/drawing/2014/main" id="{34CD7B89-0685-48B0-A26D-F886AA5A2533}"/>
              </a:ext>
            </a:extLst>
          </p:cNvPr>
          <p:cNvSpPr>
            <a:spLocks noGrp="1"/>
          </p:cNvSpPr>
          <p:nvPr>
            <p:ph type="sldNum" sz="quarter" idx="12"/>
          </p:nvPr>
        </p:nvSpPr>
        <p:spPr/>
        <p:txBody>
          <a:bodyPr/>
          <a:lstStyle/>
          <a:p>
            <a:fld id="{D9FBC134-5898-1041-A112-29B275E19148}" type="slidenum">
              <a:rPr lang="en-US" smtClean="0"/>
              <a:t>16</a:t>
            </a:fld>
            <a:endParaRPr lang="en-US"/>
          </a:p>
        </p:txBody>
      </p:sp>
      <p:pic>
        <p:nvPicPr>
          <p:cNvPr id="6" name="Picture 5">
            <a:extLst>
              <a:ext uri="{FF2B5EF4-FFF2-40B4-BE49-F238E27FC236}">
                <a16:creationId xmlns:a16="http://schemas.microsoft.com/office/drawing/2014/main" id="{6160D183-0C5F-4DCE-A794-12B3C6F323DB}"/>
              </a:ext>
            </a:extLst>
          </p:cNvPr>
          <p:cNvPicPr/>
          <p:nvPr/>
        </p:nvPicPr>
        <p:blipFill>
          <a:blip r:embed="rId2"/>
          <a:stretch>
            <a:fillRect/>
          </a:stretch>
        </p:blipFill>
        <p:spPr>
          <a:xfrm>
            <a:off x="8030618" y="3161367"/>
            <a:ext cx="3381554" cy="2211313"/>
          </a:xfrm>
          <a:prstGeom prst="rect">
            <a:avLst/>
          </a:prstGeom>
        </p:spPr>
      </p:pic>
      <p:sp>
        <p:nvSpPr>
          <p:cNvPr id="8" name="Content Placeholder 2">
            <a:extLst>
              <a:ext uri="{FF2B5EF4-FFF2-40B4-BE49-F238E27FC236}">
                <a16:creationId xmlns:a16="http://schemas.microsoft.com/office/drawing/2014/main" id="{B9B15605-6B0D-4CC3-8724-B6DA1322717F}"/>
              </a:ext>
            </a:extLst>
          </p:cNvPr>
          <p:cNvSpPr txBox="1">
            <a:spLocks/>
          </p:cNvSpPr>
          <p:nvPr/>
        </p:nvSpPr>
        <p:spPr>
          <a:xfrm>
            <a:off x="609600" y="2360259"/>
            <a:ext cx="6959600" cy="3996092"/>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buFont typeface="Arial" panose="020B0604020202020204" pitchFamily="34" charset="0"/>
              <a:buChar char="•"/>
            </a:pPr>
            <a:r>
              <a:rPr lang="en-US" sz="6400" b="1" dirty="0"/>
              <a:t>Materials</a:t>
            </a:r>
          </a:p>
          <a:p>
            <a:pPr lvl="1">
              <a:lnSpc>
                <a:spcPct val="120000"/>
              </a:lnSpc>
              <a:spcBef>
                <a:spcPts val="0"/>
              </a:spcBef>
              <a:buFont typeface="Arial" panose="020B0604020202020204" pitchFamily="34" charset="0"/>
              <a:buChar char="•"/>
            </a:pPr>
            <a:r>
              <a:rPr lang="en-US" sz="7200" dirty="0"/>
              <a:t>30 samples of wood (7x15cm) intended for outdoor use - either untreated or modified with various chemical and thermal treatments</a:t>
            </a:r>
          </a:p>
          <a:p>
            <a:pPr marL="457200" lvl="1" indent="0">
              <a:lnSpc>
                <a:spcPct val="120000"/>
              </a:lnSpc>
              <a:spcBef>
                <a:spcPts val="0"/>
              </a:spcBef>
              <a:buNone/>
            </a:pPr>
            <a:endParaRPr lang="en-US" sz="7200" dirty="0"/>
          </a:p>
          <a:p>
            <a:pPr>
              <a:lnSpc>
                <a:spcPct val="120000"/>
              </a:lnSpc>
              <a:spcBef>
                <a:spcPts val="0"/>
              </a:spcBef>
            </a:pPr>
            <a:r>
              <a:rPr lang="en-US" sz="6400" b="1" dirty="0"/>
              <a:t>Participants</a:t>
            </a:r>
          </a:p>
          <a:p>
            <a:pPr lvl="1">
              <a:lnSpc>
                <a:spcPct val="120000"/>
              </a:lnSpc>
              <a:spcBef>
                <a:spcPts val="0"/>
              </a:spcBef>
              <a:buFont typeface="Arial" panose="020B0604020202020204" pitchFamily="34" charset="0"/>
              <a:buChar char="•"/>
            </a:pPr>
            <a:r>
              <a:rPr lang="en-US" sz="7200" dirty="0"/>
              <a:t>25 persons (Ranking task #1)</a:t>
            </a:r>
          </a:p>
          <a:p>
            <a:pPr lvl="1">
              <a:lnSpc>
                <a:spcPct val="120000"/>
              </a:lnSpc>
              <a:spcBef>
                <a:spcPts val="0"/>
              </a:spcBef>
              <a:buFont typeface="Arial" panose="020B0604020202020204" pitchFamily="34" charset="0"/>
              <a:buChar char="•"/>
            </a:pPr>
            <a:r>
              <a:rPr lang="en-US" sz="7200" dirty="0"/>
              <a:t>50 persons (Ranking task #2)</a:t>
            </a:r>
          </a:p>
          <a:p>
            <a:pPr marL="457200" lvl="1" indent="0">
              <a:lnSpc>
                <a:spcPct val="120000"/>
              </a:lnSpc>
              <a:spcBef>
                <a:spcPts val="0"/>
              </a:spcBef>
              <a:buNone/>
            </a:pPr>
            <a:endParaRPr lang="en-US" sz="6400" dirty="0"/>
          </a:p>
          <a:p>
            <a:pPr>
              <a:lnSpc>
                <a:spcPct val="120000"/>
              </a:lnSpc>
              <a:spcBef>
                <a:spcPts val="0"/>
              </a:spcBef>
            </a:pPr>
            <a:r>
              <a:rPr lang="en-US" sz="6400" b="1" dirty="0"/>
              <a:t>Procedure</a:t>
            </a:r>
          </a:p>
          <a:p>
            <a:pPr lvl="1">
              <a:lnSpc>
                <a:spcPct val="120000"/>
              </a:lnSpc>
              <a:spcBef>
                <a:spcPts val="0"/>
              </a:spcBef>
              <a:buFont typeface="Arial" panose="020B0604020202020204" pitchFamily="34" charset="0"/>
              <a:buChar char="•"/>
            </a:pPr>
            <a:r>
              <a:rPr lang="en-US" sz="7200" dirty="0"/>
              <a:t>Ranking task #1 (Top 5 out of 30; to produce overall top 10 materials)</a:t>
            </a:r>
          </a:p>
          <a:p>
            <a:pPr lvl="1">
              <a:lnSpc>
                <a:spcPct val="120000"/>
              </a:lnSpc>
              <a:spcBef>
                <a:spcPts val="0"/>
              </a:spcBef>
              <a:buFont typeface="Arial" panose="020B0604020202020204" pitchFamily="34" charset="0"/>
              <a:buChar char="•"/>
            </a:pPr>
            <a:r>
              <a:rPr lang="en-US" sz="7200" dirty="0"/>
              <a:t>Ranking task #2 (Ranking all top 10 materials from the most to least preferred)</a:t>
            </a:r>
          </a:p>
          <a:p>
            <a:pPr lvl="1"/>
            <a:endParaRPr lang="en-US" sz="3200" dirty="0"/>
          </a:p>
          <a:p>
            <a:pPr marL="212598" lvl="1" indent="0">
              <a:buNone/>
            </a:pPr>
            <a:endParaRPr lang="en-US" i="1" dirty="0"/>
          </a:p>
        </p:txBody>
      </p:sp>
    </p:spTree>
    <p:extLst>
      <p:ext uri="{BB962C8B-B14F-4D97-AF65-F5344CB8AC3E}">
        <p14:creationId xmlns:p14="http://schemas.microsoft.com/office/powerpoint/2010/main" val="2460011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9D71A-7A6C-4C12-8221-837AEF813B3E}"/>
              </a:ext>
            </a:extLst>
          </p:cNvPr>
          <p:cNvSpPr>
            <a:spLocks noGrp="1"/>
          </p:cNvSpPr>
          <p:nvPr>
            <p:ph type="title"/>
          </p:nvPr>
        </p:nvSpPr>
        <p:spPr>
          <a:xfrm>
            <a:off x="609600" y="952981"/>
            <a:ext cx="10972800" cy="1143000"/>
          </a:xfrm>
        </p:spPr>
        <p:txBody>
          <a:bodyPr/>
          <a:lstStyle/>
          <a:p>
            <a:r>
              <a:rPr lang="en-US" sz="4000" dirty="0"/>
              <a:t>The effect of different desk surface materials on affective states and cognitive performance</a:t>
            </a:r>
            <a:endParaRPr lang="sl-SI" sz="4000" dirty="0"/>
          </a:p>
        </p:txBody>
      </p:sp>
      <p:sp>
        <p:nvSpPr>
          <p:cNvPr id="4" name="Footer Placeholder 3">
            <a:extLst>
              <a:ext uri="{FF2B5EF4-FFF2-40B4-BE49-F238E27FC236}">
                <a16:creationId xmlns:a16="http://schemas.microsoft.com/office/drawing/2014/main" id="{A29C27F5-7BB4-44D3-A3C9-6BAAB766AD1D}"/>
              </a:ext>
            </a:extLst>
          </p:cNvPr>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5" name="Slide Number Placeholder 4">
            <a:extLst>
              <a:ext uri="{FF2B5EF4-FFF2-40B4-BE49-F238E27FC236}">
                <a16:creationId xmlns:a16="http://schemas.microsoft.com/office/drawing/2014/main" id="{34CD7B89-0685-48B0-A26D-F886AA5A2533}"/>
              </a:ext>
            </a:extLst>
          </p:cNvPr>
          <p:cNvSpPr>
            <a:spLocks noGrp="1"/>
          </p:cNvSpPr>
          <p:nvPr>
            <p:ph type="sldNum" sz="quarter" idx="12"/>
          </p:nvPr>
        </p:nvSpPr>
        <p:spPr/>
        <p:txBody>
          <a:bodyPr/>
          <a:lstStyle/>
          <a:p>
            <a:fld id="{D9FBC134-5898-1041-A112-29B275E19148}" type="slidenum">
              <a:rPr lang="en-US" smtClean="0"/>
              <a:t>17</a:t>
            </a:fld>
            <a:endParaRPr lang="en-US"/>
          </a:p>
        </p:txBody>
      </p:sp>
      <p:sp>
        <p:nvSpPr>
          <p:cNvPr id="8" name="Content Placeholder 2">
            <a:extLst>
              <a:ext uri="{FF2B5EF4-FFF2-40B4-BE49-F238E27FC236}">
                <a16:creationId xmlns:a16="http://schemas.microsoft.com/office/drawing/2014/main" id="{B9B15605-6B0D-4CC3-8724-B6DA1322717F}"/>
              </a:ext>
            </a:extLst>
          </p:cNvPr>
          <p:cNvSpPr txBox="1">
            <a:spLocks/>
          </p:cNvSpPr>
          <p:nvPr/>
        </p:nvSpPr>
        <p:spPr>
          <a:xfrm>
            <a:off x="609600" y="2320545"/>
            <a:ext cx="7813040" cy="3358197"/>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buFont typeface="Arial" panose="020B0604020202020204" pitchFamily="34" charset="0"/>
              <a:buChar char="•"/>
            </a:pPr>
            <a:r>
              <a:rPr lang="en-US" sz="6400" b="1" dirty="0"/>
              <a:t>Materials</a:t>
            </a:r>
          </a:p>
          <a:p>
            <a:pPr lvl="1">
              <a:lnSpc>
                <a:spcPct val="120000"/>
              </a:lnSpc>
              <a:spcBef>
                <a:spcPts val="0"/>
              </a:spcBef>
              <a:buFont typeface="Arial" panose="020B0604020202020204" pitchFamily="34" charset="0"/>
              <a:buChar char="•"/>
            </a:pPr>
            <a:r>
              <a:rPr lang="en-US" sz="7200" dirty="0"/>
              <a:t>10 wooden desk surfaces (80x80cm)</a:t>
            </a:r>
          </a:p>
          <a:p>
            <a:pPr lvl="2">
              <a:lnSpc>
                <a:spcPct val="120000"/>
              </a:lnSpc>
              <a:spcBef>
                <a:spcPts val="0"/>
              </a:spcBef>
              <a:buFont typeface="Arial" panose="020B0604020202020204" pitchFamily="34" charset="0"/>
              <a:buChar char="•"/>
            </a:pPr>
            <a:r>
              <a:rPr lang="en-US" sz="7200" dirty="0"/>
              <a:t>Oak (untreated, lacquer, oil)</a:t>
            </a:r>
          </a:p>
          <a:p>
            <a:pPr lvl="2">
              <a:lnSpc>
                <a:spcPct val="120000"/>
              </a:lnSpc>
              <a:spcBef>
                <a:spcPts val="0"/>
              </a:spcBef>
              <a:buFont typeface="Arial" panose="020B0604020202020204" pitchFamily="34" charset="0"/>
              <a:buChar char="•"/>
            </a:pPr>
            <a:r>
              <a:rPr lang="en-US" sz="7200" dirty="0"/>
              <a:t>Spruce (untreated, lacquer, oil)</a:t>
            </a:r>
          </a:p>
          <a:p>
            <a:pPr lvl="2">
              <a:lnSpc>
                <a:spcPct val="120000"/>
              </a:lnSpc>
              <a:spcBef>
                <a:spcPts val="0"/>
              </a:spcBef>
              <a:buFont typeface="Arial" panose="020B0604020202020204" pitchFamily="34" charset="0"/>
              <a:buChar char="•"/>
            </a:pPr>
            <a:r>
              <a:rPr lang="en-US" sz="7200" dirty="0"/>
              <a:t>Particleboard (laminate, lacquered veneer)</a:t>
            </a:r>
          </a:p>
          <a:p>
            <a:pPr lvl="2">
              <a:lnSpc>
                <a:spcPct val="120000"/>
              </a:lnSpc>
              <a:spcBef>
                <a:spcPts val="0"/>
              </a:spcBef>
              <a:buFont typeface="Arial" panose="020B0604020202020204" pitchFamily="34" charset="0"/>
              <a:buChar char="•"/>
            </a:pPr>
            <a:r>
              <a:rPr lang="en-US" sz="7200" dirty="0" err="1"/>
              <a:t>Kerrock</a:t>
            </a:r>
            <a:r>
              <a:rPr lang="en-US" sz="7200" dirty="0"/>
              <a:t> ®, Glass</a:t>
            </a:r>
          </a:p>
          <a:p>
            <a:pPr marL="914400" lvl="2" indent="0">
              <a:lnSpc>
                <a:spcPct val="120000"/>
              </a:lnSpc>
              <a:spcBef>
                <a:spcPts val="0"/>
              </a:spcBef>
              <a:buNone/>
            </a:pPr>
            <a:endParaRPr lang="en-US" sz="6400" b="1" dirty="0"/>
          </a:p>
          <a:p>
            <a:pPr>
              <a:lnSpc>
                <a:spcPct val="120000"/>
              </a:lnSpc>
              <a:spcBef>
                <a:spcPts val="0"/>
              </a:spcBef>
            </a:pPr>
            <a:r>
              <a:rPr lang="en-US" sz="6400" b="1" dirty="0"/>
              <a:t>Participants</a:t>
            </a:r>
          </a:p>
          <a:p>
            <a:pPr lvl="1">
              <a:lnSpc>
                <a:spcPct val="120000"/>
              </a:lnSpc>
              <a:spcBef>
                <a:spcPts val="0"/>
              </a:spcBef>
              <a:buFont typeface="Arial" panose="020B0604020202020204" pitchFamily="34" charset="0"/>
              <a:buChar char="•"/>
            </a:pPr>
            <a:r>
              <a:rPr lang="en-US" sz="7200" dirty="0"/>
              <a:t>16 persons</a:t>
            </a:r>
          </a:p>
          <a:p>
            <a:pPr marL="457200" lvl="1" indent="0">
              <a:lnSpc>
                <a:spcPct val="120000"/>
              </a:lnSpc>
              <a:spcBef>
                <a:spcPts val="0"/>
              </a:spcBef>
              <a:buNone/>
            </a:pPr>
            <a:endParaRPr lang="en-US" sz="6400" dirty="0"/>
          </a:p>
          <a:p>
            <a:pPr>
              <a:lnSpc>
                <a:spcPct val="120000"/>
              </a:lnSpc>
              <a:spcBef>
                <a:spcPts val="0"/>
              </a:spcBef>
            </a:pPr>
            <a:r>
              <a:rPr lang="en-US" sz="6400" b="1" dirty="0"/>
              <a:t>Procedure</a:t>
            </a:r>
          </a:p>
          <a:p>
            <a:pPr lvl="1">
              <a:lnSpc>
                <a:spcPct val="120000"/>
              </a:lnSpc>
              <a:spcBef>
                <a:spcPts val="0"/>
              </a:spcBef>
              <a:buFont typeface="Arial" panose="020B0604020202020204" pitchFamily="34" charset="0"/>
              <a:buChar char="•"/>
            </a:pPr>
            <a:r>
              <a:rPr lang="en-US" sz="7200" dirty="0"/>
              <a:t>Each person will sit at each of the 10 desks for approximately 20 minutes</a:t>
            </a:r>
          </a:p>
          <a:p>
            <a:pPr lvl="1">
              <a:lnSpc>
                <a:spcPct val="120000"/>
              </a:lnSpc>
              <a:spcBef>
                <a:spcPts val="0"/>
              </a:spcBef>
              <a:buFont typeface="Arial" panose="020B0604020202020204" pitchFamily="34" charset="0"/>
              <a:buChar char="•"/>
            </a:pPr>
            <a:r>
              <a:rPr lang="en-US" sz="7200" dirty="0"/>
              <a:t>Cognitive performance and affective states will be measured</a:t>
            </a:r>
          </a:p>
          <a:p>
            <a:pPr lvl="1"/>
            <a:endParaRPr lang="en-US" sz="3200" dirty="0"/>
          </a:p>
          <a:p>
            <a:pPr marL="212598" lvl="1" indent="0">
              <a:buNone/>
            </a:pPr>
            <a:endParaRPr lang="en-US" i="1" dirty="0"/>
          </a:p>
        </p:txBody>
      </p:sp>
      <p:pic>
        <p:nvPicPr>
          <p:cNvPr id="3" name="Picture 2">
            <a:extLst>
              <a:ext uri="{FF2B5EF4-FFF2-40B4-BE49-F238E27FC236}">
                <a16:creationId xmlns:a16="http://schemas.microsoft.com/office/drawing/2014/main" id="{083081A5-C9E5-4E78-AA28-2A89E1D5EF60}"/>
              </a:ext>
            </a:extLst>
          </p:cNvPr>
          <p:cNvPicPr>
            <a:picLocks noChangeAspect="1"/>
          </p:cNvPicPr>
          <p:nvPr/>
        </p:nvPicPr>
        <p:blipFill>
          <a:blip r:embed="rId2"/>
          <a:stretch>
            <a:fillRect/>
          </a:stretch>
        </p:blipFill>
        <p:spPr>
          <a:xfrm>
            <a:off x="8620125" y="2777706"/>
            <a:ext cx="2962275" cy="2443877"/>
          </a:xfrm>
          <a:prstGeom prst="rect">
            <a:avLst/>
          </a:prstGeom>
        </p:spPr>
      </p:pic>
    </p:spTree>
    <p:extLst>
      <p:ext uri="{BB962C8B-B14F-4D97-AF65-F5344CB8AC3E}">
        <p14:creationId xmlns:p14="http://schemas.microsoft.com/office/powerpoint/2010/main" val="3316661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Wood functions &amp; VOCs</a:t>
            </a:r>
          </a:p>
        </p:txBody>
      </p:sp>
      <p:sp>
        <p:nvSpPr>
          <p:cNvPr id="5" name="Footer Placeholder 4"/>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6" name="Slide Number Placeholder 5"/>
          <p:cNvSpPr>
            <a:spLocks noGrp="1"/>
          </p:cNvSpPr>
          <p:nvPr>
            <p:ph type="sldNum" sz="quarter" idx="12"/>
          </p:nvPr>
        </p:nvSpPr>
        <p:spPr/>
        <p:txBody>
          <a:bodyPr/>
          <a:lstStyle/>
          <a:p>
            <a:fld id="{D9FBC134-5898-1041-A112-29B275E19148}" type="slidenum">
              <a:rPr lang="en-US" smtClean="0"/>
              <a:t>18</a:t>
            </a:fld>
            <a:endParaRPr lang="en-US"/>
          </a:p>
        </p:txBody>
      </p:sp>
      <p:pic>
        <p:nvPicPr>
          <p:cNvPr id="3" name="Picture Placeholder 2">
            <a:extLst>
              <a:ext uri="{FF2B5EF4-FFF2-40B4-BE49-F238E27FC236}">
                <a16:creationId xmlns:a16="http://schemas.microsoft.com/office/drawing/2014/main" id="{7ED4E8D7-C8CA-2448-9EDD-70C06F0922E8}"/>
              </a:ext>
            </a:extLst>
          </p:cNvPr>
          <p:cNvPicPr>
            <a:picLocks noGrp="1" noChangeAspect="1"/>
          </p:cNvPicPr>
          <p:nvPr>
            <p:ph type="pic" idx="1"/>
          </p:nvPr>
        </p:nvPicPr>
        <p:blipFill>
          <a:blip r:embed="rId2"/>
          <a:srcRect t="21347" b="21347"/>
          <a:stretch>
            <a:fillRect/>
          </a:stretch>
        </p:blipFill>
        <p:spPr/>
      </p:pic>
    </p:spTree>
    <p:extLst>
      <p:ext uri="{BB962C8B-B14F-4D97-AF65-F5344CB8AC3E}">
        <p14:creationId xmlns:p14="http://schemas.microsoft.com/office/powerpoint/2010/main" val="2846744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GB" dirty="0"/>
              <a:t>Immunomodulatory, Antitumor, and Protective activity of Wood VOCs</a:t>
            </a:r>
            <a:endParaRPr lang="en-US" dirty="0"/>
          </a:p>
        </p:txBody>
      </p:sp>
      <p:sp>
        <p:nvSpPr>
          <p:cNvPr id="14" name="Content Placeholder 13"/>
          <p:cNvSpPr>
            <a:spLocks noGrp="1"/>
          </p:cNvSpPr>
          <p:nvPr>
            <p:ph idx="1"/>
          </p:nvPr>
        </p:nvSpPr>
        <p:spPr>
          <a:xfrm>
            <a:off x="609599" y="2360259"/>
            <a:ext cx="11365149" cy="3765905"/>
          </a:xfrm>
        </p:spPr>
        <p:txBody>
          <a:bodyPr>
            <a:normAutofit fontScale="92500" lnSpcReduction="10000"/>
          </a:bodyPr>
          <a:lstStyle/>
          <a:p>
            <a:endParaRPr lang="sl-SI" dirty="0"/>
          </a:p>
          <a:p>
            <a:r>
              <a:rPr lang="sl-SI" dirty="0" err="1"/>
              <a:t>Wood</a:t>
            </a:r>
            <a:r>
              <a:rPr lang="sl-SI" dirty="0"/>
              <a:t> </a:t>
            </a:r>
            <a:r>
              <a:rPr lang="sl-SI" dirty="0" err="1"/>
              <a:t>VOCs</a:t>
            </a:r>
            <a:r>
              <a:rPr lang="sl-SI" dirty="0"/>
              <a:t> i</a:t>
            </a:r>
            <a:r>
              <a:rPr lang="en-GB" dirty="0" err="1"/>
              <a:t>nhaled</a:t>
            </a:r>
            <a:r>
              <a:rPr lang="en-GB" dirty="0"/>
              <a:t>, absorbed</a:t>
            </a:r>
            <a:r>
              <a:rPr lang="sl-SI" dirty="0"/>
              <a:t>,</a:t>
            </a:r>
            <a:r>
              <a:rPr lang="en-GB" dirty="0"/>
              <a:t> and delivered to cells</a:t>
            </a:r>
            <a:r>
              <a:rPr lang="sl-SI" dirty="0"/>
              <a:t> </a:t>
            </a:r>
            <a:r>
              <a:rPr lang="sl-SI" dirty="0">
                <a:sym typeface="Wingdings" panose="05000000000000000000" pitchFamily="2" charset="2"/>
              </a:rPr>
              <a:t></a:t>
            </a:r>
          </a:p>
          <a:p>
            <a:pPr lvl="1"/>
            <a:r>
              <a:rPr lang="en-GB" dirty="0"/>
              <a:t>improve immune function</a:t>
            </a:r>
            <a:r>
              <a:rPr lang="sl-SI" dirty="0"/>
              <a:t>?</a:t>
            </a:r>
          </a:p>
          <a:p>
            <a:pPr lvl="1"/>
            <a:r>
              <a:rPr lang="en-GB" dirty="0"/>
              <a:t>cytotoxic to </a:t>
            </a:r>
            <a:r>
              <a:rPr lang="en-GB" dirty="0" err="1"/>
              <a:t>tumo</a:t>
            </a:r>
            <a:r>
              <a:rPr lang="sl-SI" dirty="0"/>
              <a:t>u</a:t>
            </a:r>
            <a:r>
              <a:rPr lang="en-GB" dirty="0"/>
              <a:t>r cells</a:t>
            </a:r>
            <a:r>
              <a:rPr lang="sl-SI" dirty="0"/>
              <a:t>?</a:t>
            </a:r>
          </a:p>
          <a:p>
            <a:pPr lvl="1"/>
            <a:r>
              <a:rPr lang="en-GB" dirty="0"/>
              <a:t>protect</a:t>
            </a:r>
            <a:r>
              <a:rPr lang="sl-SI" dirty="0"/>
              <a:t>ive </a:t>
            </a:r>
            <a:r>
              <a:rPr lang="sl-SI" dirty="0" err="1"/>
              <a:t>activity</a:t>
            </a:r>
            <a:r>
              <a:rPr lang="en-GB" dirty="0"/>
              <a:t> </a:t>
            </a:r>
            <a:r>
              <a:rPr lang="sl-SI" dirty="0"/>
              <a:t>(</a:t>
            </a:r>
            <a:r>
              <a:rPr lang="en-GB" dirty="0"/>
              <a:t>against oxidative stress</a:t>
            </a:r>
            <a:r>
              <a:rPr lang="sl-SI" dirty="0"/>
              <a:t>, antimutagenic</a:t>
            </a:r>
            <a:r>
              <a:rPr lang="en-GB" dirty="0"/>
              <a:t> </a:t>
            </a:r>
            <a:r>
              <a:rPr lang="sl-SI" dirty="0"/>
              <a:t>properties, </a:t>
            </a:r>
            <a:r>
              <a:rPr lang="en-GB" dirty="0"/>
              <a:t>etc.</a:t>
            </a:r>
            <a:r>
              <a:rPr lang="sl-SI" dirty="0"/>
              <a:t>)?</a:t>
            </a:r>
            <a:endParaRPr lang="en-GB" dirty="0"/>
          </a:p>
          <a:p>
            <a:endParaRPr lang="sl-SI" dirty="0"/>
          </a:p>
          <a:p>
            <a:r>
              <a:rPr lang="en-GB" dirty="0"/>
              <a:t>Volatile terpenes from softwoods (</a:t>
            </a:r>
            <a:r>
              <a:rPr lang="el-GR" dirty="0"/>
              <a:t>α-</a:t>
            </a:r>
            <a:r>
              <a:rPr lang="en-GB" dirty="0"/>
              <a:t>pinene, limonene, 3-carene, </a:t>
            </a:r>
            <a:r>
              <a:rPr lang="el-GR" dirty="0"/>
              <a:t>β-</a:t>
            </a:r>
            <a:r>
              <a:rPr lang="en-GB" dirty="0"/>
              <a:t>pinene</a:t>
            </a:r>
            <a:r>
              <a:rPr lang="sl-SI" dirty="0"/>
              <a:t>,</a:t>
            </a:r>
            <a:r>
              <a:rPr lang="en-GB" dirty="0"/>
              <a:t> </a:t>
            </a:r>
            <a:r>
              <a:rPr lang="sl-SI" dirty="0" err="1"/>
              <a:t>caryophyllene</a:t>
            </a:r>
            <a:r>
              <a:rPr lang="sl-SI" dirty="0"/>
              <a:t> </a:t>
            </a:r>
            <a:r>
              <a:rPr lang="en-GB" dirty="0"/>
              <a:t>etc)</a:t>
            </a:r>
          </a:p>
        </p:txBody>
      </p:sp>
      <p:sp>
        <p:nvSpPr>
          <p:cNvPr id="4" name="Footer Placeholder 3"/>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5" name="Slide Number Placeholder 4"/>
          <p:cNvSpPr>
            <a:spLocks noGrp="1"/>
          </p:cNvSpPr>
          <p:nvPr>
            <p:ph type="sldNum" sz="quarter" idx="12"/>
          </p:nvPr>
        </p:nvSpPr>
        <p:spPr/>
        <p:txBody>
          <a:bodyPr/>
          <a:lstStyle/>
          <a:p>
            <a:fld id="{D9FBC134-5898-1041-A112-29B275E19148}" type="slidenum">
              <a:rPr lang="en-US" smtClean="0"/>
              <a:t>19</a:t>
            </a:fld>
            <a:endParaRPr lang="en-US"/>
          </a:p>
        </p:txBody>
      </p:sp>
    </p:spTree>
    <p:extLst>
      <p:ext uri="{BB962C8B-B14F-4D97-AF65-F5344CB8AC3E}">
        <p14:creationId xmlns:p14="http://schemas.microsoft.com/office/powerpoint/2010/main" val="273438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InnoRenew </a:t>
            </a:r>
            <a:r>
              <a:rPr lang="en-US" dirty="0" err="1"/>
              <a:t>CoE</a:t>
            </a:r>
            <a:endParaRPr lang="en-US" dirty="0"/>
          </a:p>
        </p:txBody>
      </p:sp>
      <p:sp>
        <p:nvSpPr>
          <p:cNvPr id="14" name="Content Placeholder 13"/>
          <p:cNvSpPr>
            <a:spLocks noGrp="1"/>
          </p:cNvSpPr>
          <p:nvPr>
            <p:ph idx="1"/>
          </p:nvPr>
        </p:nvSpPr>
        <p:spPr/>
        <p:txBody>
          <a:bodyPr/>
          <a:lstStyle/>
          <a:p>
            <a:r>
              <a:rPr lang="en-US" dirty="0"/>
              <a:t>New research organization in Slovenia specializing in renewable materials research</a:t>
            </a:r>
          </a:p>
          <a:p>
            <a:pPr lvl="1"/>
            <a:r>
              <a:rPr lang="en-US" dirty="0"/>
              <a:t>Wood modification</a:t>
            </a:r>
          </a:p>
          <a:p>
            <a:pPr lvl="1"/>
            <a:r>
              <a:rPr lang="en-US" dirty="0"/>
              <a:t>Restorative environmental and ergonomic design</a:t>
            </a:r>
          </a:p>
          <a:p>
            <a:r>
              <a:rPr lang="en-US" dirty="0"/>
              <a:t>6 research groups</a:t>
            </a:r>
          </a:p>
          <a:p>
            <a:r>
              <a:rPr lang="en-US" dirty="0"/>
              <a:t>45 employees / Strong international representation (33 researchers, 55 % research staff from abroad)</a:t>
            </a:r>
          </a:p>
        </p:txBody>
      </p:sp>
      <p:sp>
        <p:nvSpPr>
          <p:cNvPr id="4" name="Footer Placeholder 3"/>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5" name="Slide Number Placeholder 4"/>
          <p:cNvSpPr>
            <a:spLocks noGrp="1"/>
          </p:cNvSpPr>
          <p:nvPr>
            <p:ph type="sldNum" sz="quarter" idx="12"/>
          </p:nvPr>
        </p:nvSpPr>
        <p:spPr/>
        <p:txBody>
          <a:bodyPr/>
          <a:lstStyle/>
          <a:p>
            <a:fld id="{D9FBC134-5898-1041-A112-29B275E19148}" type="slidenum">
              <a:rPr lang="en-US" smtClean="0"/>
              <a:t>2</a:t>
            </a:fld>
            <a:endParaRPr lang="en-US"/>
          </a:p>
        </p:txBody>
      </p:sp>
    </p:spTree>
    <p:extLst>
      <p:ext uri="{BB962C8B-B14F-4D97-AF65-F5344CB8AC3E}">
        <p14:creationId xmlns:p14="http://schemas.microsoft.com/office/powerpoint/2010/main" val="4177514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GB" dirty="0"/>
              <a:t>Immunomodulatory, Antitumor, and Protective activity of Wood VOCs</a:t>
            </a:r>
            <a:endParaRPr lang="en-US" dirty="0"/>
          </a:p>
        </p:txBody>
      </p:sp>
      <p:sp>
        <p:nvSpPr>
          <p:cNvPr id="14" name="Content Placeholder 13"/>
          <p:cNvSpPr>
            <a:spLocks noGrp="1"/>
          </p:cNvSpPr>
          <p:nvPr>
            <p:ph idx="1"/>
          </p:nvPr>
        </p:nvSpPr>
        <p:spPr/>
        <p:txBody>
          <a:bodyPr>
            <a:normAutofit/>
          </a:bodyPr>
          <a:lstStyle/>
          <a:p>
            <a:r>
              <a:rPr lang="en-GB" dirty="0"/>
              <a:t>Human immune and tumour cell lines</a:t>
            </a:r>
          </a:p>
          <a:p>
            <a:pPr marL="0" indent="0">
              <a:buNone/>
            </a:pPr>
            <a:r>
              <a:rPr lang="en-GB" dirty="0"/>
              <a:t>	</a:t>
            </a:r>
            <a:r>
              <a:rPr lang="en-GB" sz="2400" dirty="0"/>
              <a:t>(</a:t>
            </a:r>
            <a:r>
              <a:rPr lang="en-GB" sz="2400" dirty="0" err="1"/>
              <a:t>Jurkat</a:t>
            </a:r>
            <a:r>
              <a:rPr lang="en-GB" sz="2400" dirty="0"/>
              <a:t>, </a:t>
            </a:r>
            <a:r>
              <a:rPr lang="en-GB" sz="2400" dirty="0" err="1"/>
              <a:t>MoT</a:t>
            </a:r>
            <a:r>
              <a:rPr lang="en-GB" sz="2400" dirty="0"/>
              <a:t>, U-937; </a:t>
            </a:r>
            <a:r>
              <a:rPr lang="en-GB" sz="2400" dirty="0" err="1"/>
              <a:t>HepG2</a:t>
            </a:r>
            <a:r>
              <a:rPr lang="en-GB" sz="2400" dirty="0"/>
              <a:t>, Caco-2)</a:t>
            </a:r>
          </a:p>
          <a:p>
            <a:pPr marL="0" indent="0">
              <a:buNone/>
            </a:pPr>
            <a:endParaRPr lang="en-GB" dirty="0"/>
          </a:p>
        </p:txBody>
      </p:sp>
      <p:sp>
        <p:nvSpPr>
          <p:cNvPr id="4" name="Footer Placeholder 3"/>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5" name="Slide Number Placeholder 4"/>
          <p:cNvSpPr>
            <a:spLocks noGrp="1"/>
          </p:cNvSpPr>
          <p:nvPr>
            <p:ph type="sldNum" sz="quarter" idx="12"/>
          </p:nvPr>
        </p:nvSpPr>
        <p:spPr/>
        <p:txBody>
          <a:bodyPr/>
          <a:lstStyle/>
          <a:p>
            <a:fld id="{D9FBC134-5898-1041-A112-29B275E19148}" type="slidenum">
              <a:rPr lang="en-US" smtClean="0"/>
              <a:t>20</a:t>
            </a:fld>
            <a:endParaRPr lang="en-US"/>
          </a:p>
        </p:txBody>
      </p:sp>
      <p:pic>
        <p:nvPicPr>
          <p:cNvPr id="3" name="Picture 2" descr="A person standing in front of a computer&#10;&#10;Description generated with high confidence">
            <a:extLst>
              <a:ext uri="{FF2B5EF4-FFF2-40B4-BE49-F238E27FC236}">
                <a16:creationId xmlns:a16="http://schemas.microsoft.com/office/drawing/2014/main" id="{FFC9399C-CD26-4ECC-8A2F-792FB37D5DFD}"/>
              </a:ext>
            </a:extLst>
          </p:cNvPr>
          <p:cNvPicPr>
            <a:picLocks noChangeAspect="1"/>
          </p:cNvPicPr>
          <p:nvPr/>
        </p:nvPicPr>
        <p:blipFill>
          <a:blip r:embed="rId3"/>
          <a:stretch>
            <a:fillRect/>
          </a:stretch>
        </p:blipFill>
        <p:spPr>
          <a:xfrm>
            <a:off x="7006282" y="3584454"/>
            <a:ext cx="2078923" cy="2771897"/>
          </a:xfrm>
          <a:prstGeom prst="rect">
            <a:avLst/>
          </a:prstGeom>
        </p:spPr>
      </p:pic>
      <p:pic>
        <p:nvPicPr>
          <p:cNvPr id="7" name="Picture 6" descr="A picture containing indoor, object&#10;&#10;Description generated with high confidence">
            <a:extLst>
              <a:ext uri="{FF2B5EF4-FFF2-40B4-BE49-F238E27FC236}">
                <a16:creationId xmlns:a16="http://schemas.microsoft.com/office/drawing/2014/main" id="{18C4A8C4-8F3F-442D-8612-3F6917B7E0F8}"/>
              </a:ext>
            </a:extLst>
          </p:cNvPr>
          <p:cNvPicPr>
            <a:picLocks noChangeAspect="1"/>
          </p:cNvPicPr>
          <p:nvPr/>
        </p:nvPicPr>
        <p:blipFill>
          <a:blip r:embed="rId4"/>
          <a:stretch>
            <a:fillRect/>
          </a:stretch>
        </p:blipFill>
        <p:spPr>
          <a:xfrm>
            <a:off x="1004745" y="3584453"/>
            <a:ext cx="2078923" cy="2771898"/>
          </a:xfrm>
          <a:prstGeom prst="rect">
            <a:avLst/>
          </a:prstGeom>
        </p:spPr>
      </p:pic>
      <p:pic>
        <p:nvPicPr>
          <p:cNvPr id="9" name="Picture 8">
            <a:extLst>
              <a:ext uri="{FF2B5EF4-FFF2-40B4-BE49-F238E27FC236}">
                <a16:creationId xmlns:a16="http://schemas.microsoft.com/office/drawing/2014/main" id="{F82CC394-20FB-4983-8F78-6E000E3299CF}"/>
              </a:ext>
            </a:extLst>
          </p:cNvPr>
          <p:cNvPicPr>
            <a:picLocks noChangeAspect="1"/>
          </p:cNvPicPr>
          <p:nvPr/>
        </p:nvPicPr>
        <p:blipFill>
          <a:blip r:embed="rId5"/>
          <a:stretch>
            <a:fillRect/>
          </a:stretch>
        </p:blipFill>
        <p:spPr>
          <a:xfrm>
            <a:off x="3200404" y="3584453"/>
            <a:ext cx="3695864" cy="2771898"/>
          </a:xfrm>
          <a:prstGeom prst="rect">
            <a:avLst/>
          </a:prstGeom>
        </p:spPr>
      </p:pic>
    </p:spTree>
    <p:extLst>
      <p:ext uri="{BB962C8B-B14F-4D97-AF65-F5344CB8AC3E}">
        <p14:creationId xmlns:p14="http://schemas.microsoft.com/office/powerpoint/2010/main" val="10556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GB" dirty="0"/>
              <a:t>Antimicrobial </a:t>
            </a:r>
            <a:r>
              <a:rPr lang="sl-SI" dirty="0"/>
              <a:t>Properties</a:t>
            </a:r>
            <a:r>
              <a:rPr lang="en-GB" dirty="0"/>
              <a:t> of Wood</a:t>
            </a:r>
          </a:p>
        </p:txBody>
      </p:sp>
      <p:sp>
        <p:nvSpPr>
          <p:cNvPr id="14" name="Content Placeholder 13"/>
          <p:cNvSpPr>
            <a:spLocks noGrp="1"/>
          </p:cNvSpPr>
          <p:nvPr>
            <p:ph idx="1"/>
          </p:nvPr>
        </p:nvSpPr>
        <p:spPr>
          <a:xfrm>
            <a:off x="609600" y="2087419"/>
            <a:ext cx="10972800" cy="4038746"/>
          </a:xfrm>
        </p:spPr>
        <p:txBody>
          <a:bodyPr>
            <a:normAutofit/>
          </a:bodyPr>
          <a:lstStyle/>
          <a:p>
            <a:r>
              <a:rPr lang="sl-SI" dirty="0" err="1"/>
              <a:t>Antibacterial</a:t>
            </a:r>
            <a:r>
              <a:rPr lang="sl-SI" dirty="0"/>
              <a:t> </a:t>
            </a:r>
            <a:r>
              <a:rPr lang="sl-SI" dirty="0" err="1"/>
              <a:t>activity</a:t>
            </a:r>
            <a:r>
              <a:rPr lang="sl-SI" dirty="0"/>
              <a:t> </a:t>
            </a:r>
            <a:r>
              <a:rPr lang="sl-SI" dirty="0" err="1"/>
              <a:t>against</a:t>
            </a:r>
            <a:r>
              <a:rPr lang="sl-SI" dirty="0"/>
              <a:t> </a:t>
            </a:r>
            <a:r>
              <a:rPr lang="sl-SI" dirty="0" err="1"/>
              <a:t>pathogenic</a:t>
            </a:r>
            <a:r>
              <a:rPr lang="sl-SI" dirty="0"/>
              <a:t> </a:t>
            </a:r>
            <a:r>
              <a:rPr lang="sl-SI" dirty="0" err="1"/>
              <a:t>bacteria</a:t>
            </a:r>
            <a:r>
              <a:rPr lang="sl-SI" dirty="0"/>
              <a:t>:</a:t>
            </a:r>
          </a:p>
          <a:p>
            <a:pPr marL="0" indent="0">
              <a:buNone/>
            </a:pPr>
            <a:r>
              <a:rPr lang="sl-SI" dirty="0"/>
              <a:t>	</a:t>
            </a:r>
            <a:r>
              <a:rPr lang="sl-SI" sz="2200" i="1" dirty="0" err="1"/>
              <a:t>Escherichia</a:t>
            </a:r>
            <a:r>
              <a:rPr lang="sl-SI" sz="2200" i="1" dirty="0"/>
              <a:t> coli</a:t>
            </a:r>
            <a:r>
              <a:rPr lang="sl-SI" sz="2200" dirty="0"/>
              <a:t>, </a:t>
            </a:r>
            <a:r>
              <a:rPr lang="sl-SI" sz="2200" i="1" dirty="0" err="1"/>
              <a:t>Enterococcus</a:t>
            </a:r>
            <a:r>
              <a:rPr lang="sl-SI" sz="2200" i="1" dirty="0"/>
              <a:t> </a:t>
            </a:r>
            <a:r>
              <a:rPr lang="sl-SI" sz="2200" i="1" dirty="0" err="1"/>
              <a:t>faecium</a:t>
            </a:r>
            <a:r>
              <a:rPr lang="sl-SI" sz="2200" dirty="0"/>
              <a:t>, </a:t>
            </a:r>
            <a:r>
              <a:rPr lang="sl-SI" sz="2200" i="1" dirty="0" err="1"/>
              <a:t>Campylobacter</a:t>
            </a:r>
            <a:r>
              <a:rPr lang="sl-SI" sz="2200" dirty="0"/>
              <a:t> sp., </a:t>
            </a:r>
            <a:r>
              <a:rPr lang="sl-SI" sz="2200" i="1" dirty="0" err="1"/>
              <a:t>Staphylococcus</a:t>
            </a:r>
            <a:r>
              <a:rPr lang="sl-SI" sz="2200" i="1" dirty="0"/>
              <a:t> </a:t>
            </a:r>
            <a:r>
              <a:rPr lang="sl-SI" sz="2200" i="1" dirty="0" err="1"/>
              <a:t>aureus</a:t>
            </a:r>
            <a:r>
              <a:rPr lang="sl-SI" sz="2200" dirty="0"/>
              <a:t>, 	</a:t>
            </a:r>
            <a:r>
              <a:rPr lang="sl-SI" sz="2200" i="1" dirty="0" err="1"/>
              <a:t>Pseudomonas</a:t>
            </a:r>
            <a:r>
              <a:rPr lang="sl-SI" sz="2200" i="1" dirty="0"/>
              <a:t> </a:t>
            </a:r>
            <a:r>
              <a:rPr lang="sl-SI" sz="2200" i="1" dirty="0" err="1"/>
              <a:t>aeruginosa</a:t>
            </a:r>
            <a:endParaRPr lang="sl-SI" sz="2200" i="1" dirty="0"/>
          </a:p>
          <a:p>
            <a:pPr marL="0" indent="0">
              <a:buNone/>
            </a:pPr>
            <a:endParaRPr lang="sl-SI" sz="2200" i="1" dirty="0"/>
          </a:p>
          <a:p>
            <a:pPr lvl="1">
              <a:buFont typeface="Wingdings" panose="05000000000000000000" pitchFamily="2" charset="2"/>
              <a:buChar char="§"/>
            </a:pPr>
            <a:r>
              <a:rPr lang="sl-SI" dirty="0" err="1"/>
              <a:t>Cutting</a:t>
            </a:r>
            <a:r>
              <a:rPr lang="sl-SI" dirty="0"/>
              <a:t> </a:t>
            </a:r>
            <a:r>
              <a:rPr lang="sl-SI" dirty="0" err="1"/>
              <a:t>boards</a:t>
            </a:r>
            <a:r>
              <a:rPr lang="sl-SI" dirty="0"/>
              <a:t> </a:t>
            </a:r>
            <a:r>
              <a:rPr lang="sl-SI" dirty="0" err="1"/>
              <a:t>from</a:t>
            </a:r>
            <a:r>
              <a:rPr lang="sl-SI" dirty="0"/>
              <a:t> </a:t>
            </a:r>
            <a:r>
              <a:rPr lang="sl-SI" dirty="0" err="1"/>
              <a:t>European</a:t>
            </a:r>
            <a:r>
              <a:rPr lang="sl-SI" dirty="0"/>
              <a:t> </a:t>
            </a:r>
            <a:r>
              <a:rPr lang="sl-SI" dirty="0" err="1"/>
              <a:t>beech</a:t>
            </a:r>
            <a:endParaRPr lang="sl-SI" dirty="0"/>
          </a:p>
          <a:p>
            <a:pPr marL="457200" lvl="1" indent="0">
              <a:buNone/>
            </a:pPr>
            <a:r>
              <a:rPr lang="sl-SI" dirty="0"/>
              <a:t>	(</a:t>
            </a:r>
            <a:r>
              <a:rPr lang="sl-SI" i="1" dirty="0" err="1"/>
              <a:t>Fagus</a:t>
            </a:r>
            <a:r>
              <a:rPr lang="sl-SI" i="1" dirty="0"/>
              <a:t> </a:t>
            </a:r>
            <a:r>
              <a:rPr lang="sl-SI" i="1" dirty="0" err="1"/>
              <a:t>sylvatica</a:t>
            </a:r>
            <a:r>
              <a:rPr lang="sl-SI" dirty="0"/>
              <a:t>), Lenga </a:t>
            </a:r>
            <a:r>
              <a:rPr lang="sl-SI" dirty="0" err="1"/>
              <a:t>beech</a:t>
            </a:r>
            <a:endParaRPr lang="sl-SI" dirty="0"/>
          </a:p>
          <a:p>
            <a:pPr marL="457200" lvl="1" indent="0">
              <a:buNone/>
            </a:pPr>
            <a:r>
              <a:rPr lang="sl-SI" dirty="0"/>
              <a:t>	(</a:t>
            </a:r>
            <a:r>
              <a:rPr lang="sl-SI" i="1" dirty="0"/>
              <a:t>Nothofagus pumilio</a:t>
            </a:r>
            <a:r>
              <a:rPr lang="sl-SI" dirty="0"/>
              <a:t>), others...</a:t>
            </a:r>
          </a:p>
        </p:txBody>
      </p:sp>
      <p:sp>
        <p:nvSpPr>
          <p:cNvPr id="4" name="Footer Placeholder 3"/>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5" name="Slide Number Placeholder 4"/>
          <p:cNvSpPr>
            <a:spLocks noGrp="1"/>
          </p:cNvSpPr>
          <p:nvPr>
            <p:ph type="sldNum" sz="quarter" idx="12"/>
          </p:nvPr>
        </p:nvSpPr>
        <p:spPr/>
        <p:txBody>
          <a:bodyPr/>
          <a:lstStyle/>
          <a:p>
            <a:fld id="{D9FBC134-5898-1041-A112-29B275E19148}" type="slidenum">
              <a:rPr lang="en-US" smtClean="0"/>
              <a:t>21</a:t>
            </a:fld>
            <a:endParaRPr lang="en-US"/>
          </a:p>
        </p:txBody>
      </p:sp>
      <p:pic>
        <p:nvPicPr>
          <p:cNvPr id="3" name="Picture 2" descr="A picture containing indoor, table, food, cup&#10;&#10;Description generated with very high confidence">
            <a:extLst>
              <a:ext uri="{FF2B5EF4-FFF2-40B4-BE49-F238E27FC236}">
                <a16:creationId xmlns:a16="http://schemas.microsoft.com/office/drawing/2014/main" id="{60D2A09E-6CDD-4879-B3BB-3519925E0066}"/>
              </a:ext>
            </a:extLst>
          </p:cNvPr>
          <p:cNvPicPr>
            <a:picLocks noChangeAspect="1"/>
          </p:cNvPicPr>
          <p:nvPr/>
        </p:nvPicPr>
        <p:blipFill>
          <a:blip r:embed="rId3"/>
          <a:stretch>
            <a:fillRect/>
          </a:stretch>
        </p:blipFill>
        <p:spPr>
          <a:xfrm>
            <a:off x="8626764" y="3262751"/>
            <a:ext cx="2955636" cy="1662545"/>
          </a:xfrm>
          <a:prstGeom prst="rect">
            <a:avLst/>
          </a:prstGeom>
        </p:spPr>
      </p:pic>
      <p:pic>
        <p:nvPicPr>
          <p:cNvPr id="9" name="Picture 8" descr="A picture containing cup, indoor, food, table&#10;&#10;Description generated with very high confidence">
            <a:extLst>
              <a:ext uri="{FF2B5EF4-FFF2-40B4-BE49-F238E27FC236}">
                <a16:creationId xmlns:a16="http://schemas.microsoft.com/office/drawing/2014/main" id="{58EAF009-3EF2-4B31-B785-908DFDFC0587}"/>
              </a:ext>
            </a:extLst>
          </p:cNvPr>
          <p:cNvPicPr>
            <a:picLocks noChangeAspect="1"/>
          </p:cNvPicPr>
          <p:nvPr/>
        </p:nvPicPr>
        <p:blipFill>
          <a:blip r:embed="rId4"/>
          <a:stretch>
            <a:fillRect/>
          </a:stretch>
        </p:blipFill>
        <p:spPr>
          <a:xfrm>
            <a:off x="9125527" y="4954904"/>
            <a:ext cx="2456873" cy="1381991"/>
          </a:xfrm>
          <a:prstGeom prst="rect">
            <a:avLst/>
          </a:prstGeom>
        </p:spPr>
      </p:pic>
    </p:spTree>
    <p:extLst>
      <p:ext uri="{BB962C8B-B14F-4D97-AF65-F5344CB8AC3E}">
        <p14:creationId xmlns:p14="http://schemas.microsoft.com/office/powerpoint/2010/main" val="1996987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GB" dirty="0"/>
              <a:t>Antimicrobial </a:t>
            </a:r>
            <a:r>
              <a:rPr lang="sl-SI" dirty="0" err="1"/>
              <a:t>properties</a:t>
            </a:r>
            <a:r>
              <a:rPr lang="en-GB" dirty="0"/>
              <a:t> of wood</a:t>
            </a:r>
          </a:p>
        </p:txBody>
      </p:sp>
      <p:sp>
        <p:nvSpPr>
          <p:cNvPr id="14" name="Content Placeholder 13"/>
          <p:cNvSpPr>
            <a:spLocks noGrp="1"/>
          </p:cNvSpPr>
          <p:nvPr>
            <p:ph idx="1"/>
          </p:nvPr>
        </p:nvSpPr>
        <p:spPr>
          <a:xfrm>
            <a:off x="609600" y="2087419"/>
            <a:ext cx="11092774" cy="4038746"/>
          </a:xfrm>
        </p:spPr>
        <p:txBody>
          <a:bodyPr>
            <a:normAutofit/>
          </a:bodyPr>
          <a:lstStyle/>
          <a:p>
            <a:r>
              <a:rPr lang="en-US" dirty="0"/>
              <a:t>Antifungal </a:t>
            </a:r>
            <a:r>
              <a:rPr lang="sl-SI" dirty="0"/>
              <a:t>activity against:</a:t>
            </a:r>
          </a:p>
          <a:p>
            <a:pPr marL="0" indent="0">
              <a:buNone/>
            </a:pPr>
            <a:r>
              <a:rPr lang="sl-SI" dirty="0"/>
              <a:t>	</a:t>
            </a:r>
            <a:r>
              <a:rPr lang="sl-SI" sz="2200" dirty="0" err="1"/>
              <a:t>Pathogenic</a:t>
            </a:r>
            <a:r>
              <a:rPr lang="sl-SI" sz="2200" dirty="0"/>
              <a:t> </a:t>
            </a:r>
            <a:r>
              <a:rPr lang="sl-SI" sz="2200" dirty="0" err="1"/>
              <a:t>fungi</a:t>
            </a:r>
            <a:r>
              <a:rPr lang="sl-SI" sz="2200" dirty="0"/>
              <a:t> </a:t>
            </a:r>
            <a:r>
              <a:rPr lang="sl-SI" sz="2200" dirty="0" err="1"/>
              <a:t>or</a:t>
            </a:r>
            <a:r>
              <a:rPr lang="sl-SI" sz="2200" dirty="0"/>
              <a:t> </a:t>
            </a:r>
            <a:r>
              <a:rPr lang="sl-SI" sz="2200" dirty="0" err="1"/>
              <a:t>moulds</a:t>
            </a:r>
            <a:r>
              <a:rPr lang="sl-SI" sz="2200" dirty="0"/>
              <a:t>: </a:t>
            </a:r>
            <a:r>
              <a:rPr lang="sl-SI" sz="2200" i="1" dirty="0" err="1"/>
              <a:t>Cladosporium</a:t>
            </a:r>
            <a:r>
              <a:rPr lang="sl-SI" sz="2200" dirty="0"/>
              <a:t>, </a:t>
            </a:r>
            <a:r>
              <a:rPr lang="sl-SI" sz="2200" i="1" dirty="0" err="1"/>
              <a:t>Penicilium</a:t>
            </a:r>
            <a:r>
              <a:rPr lang="sl-SI" sz="2200" dirty="0"/>
              <a:t>, </a:t>
            </a:r>
            <a:r>
              <a:rPr lang="sl-SI" sz="2200" i="1" dirty="0" err="1"/>
              <a:t>Fusarium</a:t>
            </a:r>
            <a:r>
              <a:rPr lang="sl-SI" sz="2200" dirty="0"/>
              <a:t>, </a:t>
            </a:r>
            <a:r>
              <a:rPr lang="sl-SI" sz="2200" i="1" dirty="0" err="1"/>
              <a:t>Aspergillus</a:t>
            </a:r>
            <a:r>
              <a:rPr lang="sl-SI" sz="2200" dirty="0"/>
              <a:t>, </a:t>
            </a:r>
            <a:r>
              <a:rPr lang="sl-SI" sz="2200" i="1" dirty="0" err="1"/>
              <a:t>Stachybotrys</a:t>
            </a:r>
            <a:endParaRPr lang="sl-SI" sz="2200" i="1" dirty="0"/>
          </a:p>
          <a:p>
            <a:pPr marL="0" indent="0">
              <a:buNone/>
            </a:pPr>
            <a:r>
              <a:rPr lang="sl-SI" sz="2200" dirty="0"/>
              <a:t>	</a:t>
            </a:r>
            <a:r>
              <a:rPr lang="en-US" sz="2200" dirty="0"/>
              <a:t>Wood-decay </a:t>
            </a:r>
            <a:r>
              <a:rPr lang="en-US" sz="2200" dirty="0" err="1"/>
              <a:t>fung</a:t>
            </a:r>
            <a:r>
              <a:rPr lang="sl-SI" sz="2200" dirty="0"/>
              <a:t>i: </a:t>
            </a:r>
            <a:r>
              <a:rPr lang="sl-SI" sz="2200" i="1" dirty="0"/>
              <a:t>Serpula </a:t>
            </a:r>
            <a:r>
              <a:rPr lang="sl-SI" sz="2200" i="1" dirty="0" err="1"/>
              <a:t>lacrymans</a:t>
            </a:r>
            <a:r>
              <a:rPr lang="sl-SI" sz="2200" dirty="0"/>
              <a:t>, </a:t>
            </a:r>
            <a:r>
              <a:rPr lang="sl-SI" sz="2200" i="1" dirty="0" err="1"/>
              <a:t>Antrodia</a:t>
            </a:r>
            <a:r>
              <a:rPr lang="sl-SI" sz="2200" i="1" dirty="0"/>
              <a:t> </a:t>
            </a:r>
            <a:r>
              <a:rPr lang="sl-SI" sz="2200" i="1" dirty="0" err="1"/>
              <a:t>vaillantii</a:t>
            </a:r>
            <a:r>
              <a:rPr lang="sl-SI" sz="2200" dirty="0"/>
              <a:t>, </a:t>
            </a:r>
            <a:r>
              <a:rPr lang="sl-SI" sz="2200" i="1" dirty="0" err="1"/>
              <a:t>Coniophora</a:t>
            </a:r>
            <a:r>
              <a:rPr lang="sl-SI" sz="2200" i="1" dirty="0"/>
              <a:t> </a:t>
            </a:r>
            <a:r>
              <a:rPr lang="sl-SI" sz="2200" i="1" dirty="0" err="1"/>
              <a:t>puteana</a:t>
            </a:r>
            <a:endParaRPr lang="sl-SI" sz="2200" i="1" dirty="0"/>
          </a:p>
          <a:p>
            <a:pPr marL="0" indent="0">
              <a:buNone/>
            </a:pPr>
            <a:r>
              <a:rPr lang="sl-SI" sz="2200" dirty="0"/>
              <a:t>	</a:t>
            </a:r>
            <a:endParaRPr lang="sl-SI" sz="2200" i="1" dirty="0"/>
          </a:p>
          <a:p>
            <a:r>
              <a:rPr lang="sl-SI" dirty="0" err="1"/>
              <a:t>Identification</a:t>
            </a:r>
            <a:r>
              <a:rPr lang="sl-SI" dirty="0"/>
              <a:t> </a:t>
            </a:r>
            <a:r>
              <a:rPr lang="sl-SI" dirty="0" err="1"/>
              <a:t>of</a:t>
            </a:r>
            <a:r>
              <a:rPr lang="sl-SI" dirty="0"/>
              <a:t> </a:t>
            </a:r>
            <a:r>
              <a:rPr lang="sl-SI" dirty="0" err="1"/>
              <a:t>antimicrobial</a:t>
            </a:r>
            <a:r>
              <a:rPr lang="sl-SI" dirty="0"/>
              <a:t> </a:t>
            </a:r>
            <a:r>
              <a:rPr lang="sl-SI" dirty="0" err="1"/>
              <a:t>compounds</a:t>
            </a:r>
            <a:r>
              <a:rPr lang="sl-SI" dirty="0"/>
              <a:t>:</a:t>
            </a:r>
          </a:p>
          <a:p>
            <a:pPr marL="0" indent="0">
              <a:buNone/>
            </a:pPr>
            <a:r>
              <a:rPr lang="sl-SI" dirty="0"/>
              <a:t>	</a:t>
            </a:r>
            <a:r>
              <a:rPr lang="en-GB" dirty="0"/>
              <a:t>extractives (LC-MS) and VOCs (GC-MS)</a:t>
            </a:r>
            <a:endParaRPr lang="sl-SI" dirty="0"/>
          </a:p>
          <a:p>
            <a:endParaRPr lang="en-US" dirty="0"/>
          </a:p>
        </p:txBody>
      </p:sp>
      <p:sp>
        <p:nvSpPr>
          <p:cNvPr id="4" name="Footer Placeholder 3"/>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5" name="Slide Number Placeholder 4"/>
          <p:cNvSpPr>
            <a:spLocks noGrp="1"/>
          </p:cNvSpPr>
          <p:nvPr>
            <p:ph type="sldNum" sz="quarter" idx="12"/>
          </p:nvPr>
        </p:nvSpPr>
        <p:spPr/>
        <p:txBody>
          <a:bodyPr/>
          <a:lstStyle/>
          <a:p>
            <a:fld id="{D9FBC134-5898-1041-A112-29B275E19148}" type="slidenum">
              <a:rPr lang="en-US" smtClean="0"/>
              <a:t>22</a:t>
            </a:fld>
            <a:endParaRPr lang="en-US"/>
          </a:p>
        </p:txBody>
      </p:sp>
    </p:spTree>
    <p:extLst>
      <p:ext uri="{BB962C8B-B14F-4D97-AF65-F5344CB8AC3E}">
        <p14:creationId xmlns:p14="http://schemas.microsoft.com/office/powerpoint/2010/main" val="622321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GB" dirty="0"/>
              <a:t>W</a:t>
            </a:r>
            <a:r>
              <a:rPr lang="sl-SI" dirty="0" err="1"/>
              <a:t>ood</a:t>
            </a:r>
            <a:r>
              <a:rPr lang="en-GB" dirty="0"/>
              <a:t> VOCs </a:t>
            </a:r>
            <a:r>
              <a:rPr lang="sl-SI" dirty="0" err="1"/>
              <a:t>and</a:t>
            </a:r>
            <a:r>
              <a:rPr lang="en-GB" dirty="0"/>
              <a:t> I</a:t>
            </a:r>
            <a:r>
              <a:rPr lang="sl-SI" dirty="0" err="1"/>
              <a:t>ndoor</a:t>
            </a:r>
            <a:r>
              <a:rPr lang="en-GB" dirty="0"/>
              <a:t> A</a:t>
            </a:r>
            <a:r>
              <a:rPr lang="sl-SI" dirty="0" err="1"/>
              <a:t>ir</a:t>
            </a:r>
            <a:r>
              <a:rPr lang="en-GB" dirty="0"/>
              <a:t> Q</a:t>
            </a:r>
            <a:r>
              <a:rPr lang="sl-SI" dirty="0" err="1"/>
              <a:t>uality</a:t>
            </a:r>
            <a:endParaRPr lang="en-US" dirty="0"/>
          </a:p>
        </p:txBody>
      </p:sp>
      <p:sp>
        <p:nvSpPr>
          <p:cNvPr id="14" name="Content Placeholder 13"/>
          <p:cNvSpPr>
            <a:spLocks noGrp="1"/>
          </p:cNvSpPr>
          <p:nvPr>
            <p:ph idx="1"/>
          </p:nvPr>
        </p:nvSpPr>
        <p:spPr/>
        <p:txBody>
          <a:bodyPr/>
          <a:lstStyle/>
          <a:p>
            <a:r>
              <a:rPr lang="sl-SI" dirty="0" err="1"/>
              <a:t>Involved</a:t>
            </a:r>
            <a:r>
              <a:rPr lang="sl-SI" dirty="0"/>
              <a:t> in </a:t>
            </a:r>
            <a:r>
              <a:rPr lang="en-GB" dirty="0"/>
              <a:t>COST Action: </a:t>
            </a:r>
            <a:r>
              <a:rPr lang="en-GB" dirty="0" err="1"/>
              <a:t>CA17136</a:t>
            </a:r>
            <a:r>
              <a:rPr lang="en-GB" dirty="0"/>
              <a:t> - INDOOR AIR POLLUTION NETWORK</a:t>
            </a:r>
            <a:endParaRPr lang="sl-SI" dirty="0"/>
          </a:p>
          <a:p>
            <a:endParaRPr lang="sl-SI" dirty="0"/>
          </a:p>
          <a:p>
            <a:r>
              <a:rPr lang="en-GB" dirty="0"/>
              <a:t>Building information model</a:t>
            </a:r>
            <a:r>
              <a:rPr lang="sl-SI" dirty="0"/>
              <a:t>l</a:t>
            </a:r>
            <a:r>
              <a:rPr lang="en-GB" dirty="0" err="1"/>
              <a:t>ing</a:t>
            </a:r>
            <a:r>
              <a:rPr lang="en-GB" dirty="0"/>
              <a:t> (BIM) </a:t>
            </a:r>
            <a:r>
              <a:rPr lang="sl-SI" dirty="0"/>
              <a:t>project – connect BIM and sensors in buildings</a:t>
            </a:r>
          </a:p>
          <a:p>
            <a:pPr lvl="1"/>
            <a:r>
              <a:rPr lang="en-GB" dirty="0"/>
              <a:t>sensors </a:t>
            </a:r>
            <a:r>
              <a:rPr lang="sl-SI" dirty="0"/>
              <a:t>to detect (</a:t>
            </a:r>
            <a:r>
              <a:rPr lang="en-GB" dirty="0"/>
              <a:t>wood</a:t>
            </a:r>
            <a:r>
              <a:rPr lang="sl-SI" dirty="0"/>
              <a:t>)</a:t>
            </a:r>
            <a:r>
              <a:rPr lang="en-GB" dirty="0"/>
              <a:t> VOCs, amongst other building states</a:t>
            </a:r>
            <a:endParaRPr lang="en-US" dirty="0"/>
          </a:p>
        </p:txBody>
      </p:sp>
      <p:sp>
        <p:nvSpPr>
          <p:cNvPr id="4" name="Footer Placeholder 3"/>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5" name="Slide Number Placeholder 4"/>
          <p:cNvSpPr>
            <a:spLocks noGrp="1"/>
          </p:cNvSpPr>
          <p:nvPr>
            <p:ph type="sldNum" sz="quarter" idx="12"/>
          </p:nvPr>
        </p:nvSpPr>
        <p:spPr/>
        <p:txBody>
          <a:bodyPr/>
          <a:lstStyle/>
          <a:p>
            <a:fld id="{D9FBC134-5898-1041-A112-29B275E19148}" type="slidenum">
              <a:rPr lang="en-US" smtClean="0"/>
              <a:t>23</a:t>
            </a:fld>
            <a:endParaRPr lang="en-US"/>
          </a:p>
        </p:txBody>
      </p:sp>
    </p:spTree>
    <p:extLst>
      <p:ext uri="{BB962C8B-B14F-4D97-AF65-F5344CB8AC3E}">
        <p14:creationId xmlns:p14="http://schemas.microsoft.com/office/powerpoint/2010/main" val="3059841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Ergonomic design of space and furniture</a:t>
            </a:r>
          </a:p>
        </p:txBody>
      </p:sp>
      <p:sp>
        <p:nvSpPr>
          <p:cNvPr id="5" name="Footer Placeholder 4"/>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6" name="Slide Number Placeholder 5"/>
          <p:cNvSpPr>
            <a:spLocks noGrp="1"/>
          </p:cNvSpPr>
          <p:nvPr>
            <p:ph type="sldNum" sz="quarter" idx="12"/>
          </p:nvPr>
        </p:nvSpPr>
        <p:spPr/>
        <p:txBody>
          <a:bodyPr/>
          <a:lstStyle/>
          <a:p>
            <a:fld id="{D9FBC134-5898-1041-A112-29B275E19148}" type="slidenum">
              <a:rPr lang="en-US" smtClean="0"/>
              <a:t>24</a:t>
            </a:fld>
            <a:endParaRPr lang="en-US"/>
          </a:p>
        </p:txBody>
      </p:sp>
      <p:pic>
        <p:nvPicPr>
          <p:cNvPr id="3" name="Picture Placeholder 2">
            <a:extLst>
              <a:ext uri="{FF2B5EF4-FFF2-40B4-BE49-F238E27FC236}">
                <a16:creationId xmlns:a16="http://schemas.microsoft.com/office/drawing/2014/main" id="{DA6C5FC0-9F28-6F41-974A-3D0D38F1E841}"/>
              </a:ext>
            </a:extLst>
          </p:cNvPr>
          <p:cNvPicPr>
            <a:picLocks noGrp="1" noChangeAspect="1"/>
          </p:cNvPicPr>
          <p:nvPr>
            <p:ph type="pic" idx="1"/>
          </p:nvPr>
        </p:nvPicPr>
        <p:blipFill rotWithShape="1">
          <a:blip r:embed="rId2"/>
          <a:srcRect t="8830" b="11274"/>
          <a:stretch/>
        </p:blipFill>
        <p:spPr>
          <a:xfrm>
            <a:off x="0" y="1"/>
            <a:ext cx="12192000" cy="4655575"/>
          </a:xfrm>
        </p:spPr>
      </p:pic>
    </p:spTree>
    <p:extLst>
      <p:ext uri="{BB962C8B-B14F-4D97-AF65-F5344CB8AC3E}">
        <p14:creationId xmlns:p14="http://schemas.microsoft.com/office/powerpoint/2010/main" val="4275976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890EDBC-5A86-5F45-B7EE-EE08BC2D0E3D}"/>
              </a:ext>
            </a:extLst>
          </p:cNvPr>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4" name="Slide Number Placeholder 3">
            <a:extLst>
              <a:ext uri="{FF2B5EF4-FFF2-40B4-BE49-F238E27FC236}">
                <a16:creationId xmlns:a16="http://schemas.microsoft.com/office/drawing/2014/main" id="{716750B9-9C23-194D-9C0E-560C97CDC085}"/>
              </a:ext>
            </a:extLst>
          </p:cNvPr>
          <p:cNvSpPr>
            <a:spLocks noGrp="1"/>
          </p:cNvSpPr>
          <p:nvPr>
            <p:ph type="sldNum" sz="quarter" idx="12"/>
          </p:nvPr>
        </p:nvSpPr>
        <p:spPr/>
        <p:txBody>
          <a:bodyPr/>
          <a:lstStyle/>
          <a:p>
            <a:fld id="{D9FBC134-5898-1041-A112-29B275E19148}" type="slidenum">
              <a:rPr lang="en-US" smtClean="0"/>
              <a:t>25</a:t>
            </a:fld>
            <a:endParaRPr lang="en-US"/>
          </a:p>
        </p:txBody>
      </p:sp>
      <p:sp>
        <p:nvSpPr>
          <p:cNvPr id="6" name="Content Placeholder 5">
            <a:extLst>
              <a:ext uri="{FF2B5EF4-FFF2-40B4-BE49-F238E27FC236}">
                <a16:creationId xmlns:a16="http://schemas.microsoft.com/office/drawing/2014/main" id="{9CAB9FA6-54E9-1247-8489-2370A8F04019}"/>
              </a:ext>
            </a:extLst>
          </p:cNvPr>
          <p:cNvSpPr>
            <a:spLocks noGrp="1"/>
          </p:cNvSpPr>
          <p:nvPr>
            <p:ph idx="1"/>
          </p:nvPr>
        </p:nvSpPr>
        <p:spPr/>
        <p:txBody>
          <a:bodyPr>
            <a:noAutofit/>
          </a:bodyPr>
          <a:lstStyle/>
          <a:p>
            <a:pPr marL="342900" indent="-342900">
              <a:buFont typeface="Arial" panose="020B0604020202020204" pitchFamily="34" charset="0"/>
              <a:buChar char="•"/>
            </a:pPr>
            <a:r>
              <a:rPr lang="en-GB" sz="3200" dirty="0">
                <a:solidFill>
                  <a:schemeClr val="tx1">
                    <a:lumMod val="75000"/>
                    <a:lumOff val="25000"/>
                  </a:schemeClr>
                </a:solidFill>
                <a:latin typeface="Arial" panose="020B0604020202020204" pitchFamily="34" charset="0"/>
                <a:cs typeface="Arial" panose="020B0604020202020204" pitchFamily="34" charset="0"/>
              </a:rPr>
              <a:t>Development of innovative office elements (table, chair) with embedded elements that will enable the user to maintain more optimal working postures, decrease sedentary time and facilitate short active breaks during work.</a:t>
            </a:r>
            <a:r>
              <a:rPr lang="en-US" sz="3200" dirty="0">
                <a:solidFill>
                  <a:schemeClr val="tx1">
                    <a:lumMod val="75000"/>
                    <a:lumOff val="25000"/>
                  </a:schemeClr>
                </a:solidFill>
                <a:latin typeface="Arial" panose="020B0604020202020204" pitchFamily="34" charset="0"/>
                <a:cs typeface="Arial" panose="020B0604020202020204" pitchFamily="34" charset="0"/>
              </a:rPr>
              <a:t>​</a:t>
            </a:r>
            <a:endParaRPr lang="en-GB" sz="32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3200" dirty="0">
                <a:solidFill>
                  <a:schemeClr val="tx1">
                    <a:lumMod val="75000"/>
                    <a:lumOff val="25000"/>
                  </a:schemeClr>
                </a:solidFill>
                <a:latin typeface="Arial" panose="020B0604020202020204" pitchFamily="34" charset="0"/>
                <a:cs typeface="Arial" panose="020B0604020202020204" pitchFamily="34" charset="0"/>
              </a:rPr>
              <a:t>Test the effects of using the innovative furniture in real life environments on the user and working process.</a:t>
            </a:r>
            <a:r>
              <a:rPr lang="en-US" sz="3200" dirty="0">
                <a:solidFill>
                  <a:schemeClr val="tx1">
                    <a:lumMod val="75000"/>
                    <a:lumOff val="25000"/>
                  </a:schemeClr>
                </a:solidFill>
                <a:latin typeface="Arial" panose="020B0604020202020204" pitchFamily="34" charset="0"/>
                <a:cs typeface="Arial" panose="020B0604020202020204" pitchFamily="34" charset="0"/>
              </a:rPr>
              <a:t>​</a:t>
            </a:r>
            <a:endParaRPr lang="en-GB" sz="32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3200" dirty="0">
                <a:solidFill>
                  <a:schemeClr val="tx1">
                    <a:lumMod val="75000"/>
                    <a:lumOff val="25000"/>
                  </a:schemeClr>
                </a:solidFill>
                <a:latin typeface="Arial" panose="020B0604020202020204" pitchFamily="34" charset="0"/>
                <a:cs typeface="Arial" panose="020B0604020202020204" pitchFamily="34" charset="0"/>
              </a:rPr>
              <a:t>Optimise and finalise the initial concept of the furniture to the prototype stage.</a:t>
            </a:r>
            <a:endParaRPr lang="en-US" sz="3200" dirty="0"/>
          </a:p>
        </p:txBody>
      </p:sp>
    </p:spTree>
    <p:extLst>
      <p:ext uri="{BB962C8B-B14F-4D97-AF65-F5344CB8AC3E}">
        <p14:creationId xmlns:p14="http://schemas.microsoft.com/office/powerpoint/2010/main" val="3451549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72D7874-B93C-BF4F-BA89-9969CE0BEC14}"/>
              </a:ext>
            </a:extLst>
          </p:cNvPr>
          <p:cNvSpPr>
            <a:spLocks noGrp="1"/>
          </p:cNvSpPr>
          <p:nvPr>
            <p:ph type="title"/>
          </p:nvPr>
        </p:nvSpPr>
        <p:spPr/>
        <p:txBody>
          <a:bodyPr/>
          <a:lstStyle/>
          <a:p>
            <a:r>
              <a:rPr lang="en-US" dirty="0"/>
              <a:t>Active Office Prototype</a:t>
            </a:r>
          </a:p>
        </p:txBody>
      </p:sp>
      <p:sp>
        <p:nvSpPr>
          <p:cNvPr id="11" name="Content Placeholder 10">
            <a:extLst>
              <a:ext uri="{FF2B5EF4-FFF2-40B4-BE49-F238E27FC236}">
                <a16:creationId xmlns:a16="http://schemas.microsoft.com/office/drawing/2014/main" id="{E46A0BFD-8B91-6C42-8EC5-5D9AE907DDE8}"/>
              </a:ext>
            </a:extLst>
          </p:cNvPr>
          <p:cNvSpPr>
            <a:spLocks noGrp="1"/>
          </p:cNvSpPr>
          <p:nvPr>
            <p:ph idx="1"/>
          </p:nvPr>
        </p:nvSpPr>
        <p:spPr/>
        <p:txBody>
          <a:bodyPr/>
          <a:lstStyle/>
          <a:p>
            <a:endParaRPr lang="en-US"/>
          </a:p>
        </p:txBody>
      </p:sp>
      <p:sp>
        <p:nvSpPr>
          <p:cNvPr id="2" name="Footer Placeholder 1">
            <a:extLst>
              <a:ext uri="{FF2B5EF4-FFF2-40B4-BE49-F238E27FC236}">
                <a16:creationId xmlns:a16="http://schemas.microsoft.com/office/drawing/2014/main" id="{7751117A-1C1E-E541-8C56-0958657F1805}"/>
              </a:ext>
            </a:extLst>
          </p:cNvPr>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3" name="Slide Number Placeholder 2">
            <a:extLst>
              <a:ext uri="{FF2B5EF4-FFF2-40B4-BE49-F238E27FC236}">
                <a16:creationId xmlns:a16="http://schemas.microsoft.com/office/drawing/2014/main" id="{829EDBBB-CE62-5F49-BDA7-C43E4DD7B56F}"/>
              </a:ext>
            </a:extLst>
          </p:cNvPr>
          <p:cNvSpPr>
            <a:spLocks noGrp="1"/>
          </p:cNvSpPr>
          <p:nvPr>
            <p:ph type="sldNum" sz="quarter" idx="12"/>
          </p:nvPr>
        </p:nvSpPr>
        <p:spPr/>
        <p:txBody>
          <a:bodyPr/>
          <a:lstStyle/>
          <a:p>
            <a:fld id="{D9FBC134-5898-1041-A112-29B275E19148}" type="slidenum">
              <a:rPr lang="en-US" smtClean="0"/>
              <a:pPr/>
              <a:t>26</a:t>
            </a:fld>
            <a:endParaRPr lang="en-US" dirty="0"/>
          </a:p>
        </p:txBody>
      </p:sp>
      <p:pic>
        <p:nvPicPr>
          <p:cNvPr id="8" name="Picture 7">
            <a:extLst>
              <a:ext uri="{FF2B5EF4-FFF2-40B4-BE49-F238E27FC236}">
                <a16:creationId xmlns:a16="http://schemas.microsoft.com/office/drawing/2014/main" id="{6FADBC2F-1BFF-0246-961D-D67C41DA0265}"/>
              </a:ext>
            </a:extLst>
          </p:cNvPr>
          <p:cNvPicPr>
            <a:picLocks noChangeAspect="1"/>
          </p:cNvPicPr>
          <p:nvPr/>
        </p:nvPicPr>
        <p:blipFill rotWithShape="1">
          <a:blip r:embed="rId2"/>
          <a:srcRect t="15442" r="19286" b="9093"/>
          <a:stretch/>
        </p:blipFill>
        <p:spPr>
          <a:xfrm>
            <a:off x="7028945" y="1034697"/>
            <a:ext cx="4450941" cy="2340824"/>
          </a:xfrm>
          <a:prstGeom prst="rect">
            <a:avLst/>
          </a:prstGeom>
        </p:spPr>
      </p:pic>
      <p:pic>
        <p:nvPicPr>
          <p:cNvPr id="9" name="Slika 3">
            <a:extLst>
              <a:ext uri="{FF2B5EF4-FFF2-40B4-BE49-F238E27FC236}">
                <a16:creationId xmlns:a16="http://schemas.microsoft.com/office/drawing/2014/main" id="{2DABF5E9-F66E-0544-8AD9-EA45DE38E14E}"/>
              </a:ext>
            </a:extLst>
          </p:cNvPr>
          <p:cNvPicPr>
            <a:picLocks noChangeAspect="1"/>
          </p:cNvPicPr>
          <p:nvPr/>
        </p:nvPicPr>
        <p:blipFill rotWithShape="1">
          <a:blip r:embed="rId3"/>
          <a:srcRect l="8845" r="28368" b="30126"/>
          <a:stretch/>
        </p:blipFill>
        <p:spPr>
          <a:xfrm>
            <a:off x="7309103" y="3614708"/>
            <a:ext cx="4170783" cy="2646530"/>
          </a:xfrm>
          <a:prstGeom prst="rect">
            <a:avLst/>
          </a:prstGeom>
        </p:spPr>
      </p:pic>
      <p:sp>
        <p:nvSpPr>
          <p:cNvPr id="13" name="PoljeZBesedilom 5">
            <a:extLst>
              <a:ext uri="{FF2B5EF4-FFF2-40B4-BE49-F238E27FC236}">
                <a16:creationId xmlns:a16="http://schemas.microsoft.com/office/drawing/2014/main" id="{A5E51CF5-66B7-3F4A-BB77-4D1B4C509287}"/>
              </a:ext>
            </a:extLst>
          </p:cNvPr>
          <p:cNvSpPr txBox="1">
            <a:spLocks noGrp="1"/>
          </p:cNvSpPr>
          <p:nvPr>
            <p:ph type="body" sz="half" idx="2"/>
          </p:nvPr>
        </p:nvSpPr>
        <p:spPr>
          <a:xfrm>
            <a:off x="609601" y="2469233"/>
            <a:ext cx="4011084" cy="1649682"/>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mn-lt"/>
                <a:cs typeface="Arial" panose="020B0604020202020204" pitchFamily="34" charset="0"/>
              </a:rPr>
              <a:t>Sit-stand table</a:t>
            </a:r>
          </a:p>
          <a:p>
            <a:pPr marL="285750" indent="-285750">
              <a:buFont typeface="Arial" panose="020B0604020202020204" pitchFamily="34" charset="0"/>
              <a:buChar char="•"/>
            </a:pPr>
            <a:r>
              <a:rPr lang="en-US" sz="2200" dirty="0">
                <a:latin typeface="+mn-lt"/>
                <a:cs typeface="Arial" panose="020B0604020202020204" pitchFamily="34" charset="0"/>
              </a:rPr>
              <a:t>Cycling station</a:t>
            </a:r>
          </a:p>
          <a:p>
            <a:pPr marL="285750" indent="-285750">
              <a:buFont typeface="Arial" panose="020B0604020202020204" pitchFamily="34" charset="0"/>
              <a:buChar char="•"/>
            </a:pPr>
            <a:r>
              <a:rPr lang="en-US" sz="2200" dirty="0">
                <a:latin typeface="+mn-lt"/>
                <a:cs typeface="Arial" panose="020B0604020202020204" pitchFamily="34" charset="0"/>
              </a:rPr>
              <a:t>Multi-position chair</a:t>
            </a:r>
          </a:p>
          <a:p>
            <a:pPr marL="285750" indent="-285750">
              <a:buFont typeface="Arial" panose="020B0604020202020204" pitchFamily="34" charset="0"/>
              <a:buChar char="•"/>
            </a:pPr>
            <a:r>
              <a:rPr lang="en-US" sz="2200" dirty="0">
                <a:latin typeface="+mn-lt"/>
                <a:cs typeface="Arial" panose="020B0604020202020204" pitchFamily="34" charset="0"/>
              </a:rPr>
              <a:t>ICT reminders, training station </a:t>
            </a:r>
          </a:p>
        </p:txBody>
      </p:sp>
      <p:sp>
        <p:nvSpPr>
          <p:cNvPr id="14" name="PoljeZBesedilom 5">
            <a:extLst>
              <a:ext uri="{FF2B5EF4-FFF2-40B4-BE49-F238E27FC236}">
                <a16:creationId xmlns:a16="http://schemas.microsoft.com/office/drawing/2014/main" id="{D3857567-897C-0447-9659-C37A1C127BEC}"/>
              </a:ext>
            </a:extLst>
          </p:cNvPr>
          <p:cNvSpPr txBox="1"/>
          <p:nvPr/>
        </p:nvSpPr>
        <p:spPr>
          <a:xfrm>
            <a:off x="609600" y="4268137"/>
            <a:ext cx="5987389" cy="1938992"/>
          </a:xfrm>
          <a:prstGeom prst="rect">
            <a:avLst/>
          </a:prstGeom>
          <a:solidFill>
            <a:srgbClr val="D6DAC8"/>
          </a:solidFill>
        </p:spPr>
        <p:txBody>
          <a:bodyPr wrap="square" rtlCol="0">
            <a:spAutoFit/>
          </a:bodyPr>
          <a:lstStyle/>
          <a:p>
            <a:pPr algn="ctr"/>
            <a:r>
              <a:rPr lang="en-US" sz="2400" dirty="0">
                <a:cs typeface="Arial" panose="020B0604020202020204" pitchFamily="34" charset="0"/>
              </a:rPr>
              <a:t>The project will design, construct and test </a:t>
            </a:r>
            <a:r>
              <a:rPr lang="en-US" sz="2400" b="1" dirty="0">
                <a:cs typeface="Arial" panose="020B0604020202020204" pitchFamily="34" charset="0"/>
              </a:rPr>
              <a:t>ergonomically adaptable office furniture </a:t>
            </a:r>
            <a:r>
              <a:rPr lang="en-US" sz="2400" dirty="0">
                <a:cs typeface="Arial" panose="020B0604020202020204" pitchFamily="34" charset="0"/>
              </a:rPr>
              <a:t>from </a:t>
            </a:r>
            <a:r>
              <a:rPr lang="en-US" sz="2400" b="1" dirty="0">
                <a:cs typeface="Arial" panose="020B0604020202020204" pitchFamily="34" charset="0"/>
              </a:rPr>
              <a:t>wood</a:t>
            </a:r>
            <a:r>
              <a:rPr lang="en-US" sz="2400" dirty="0">
                <a:cs typeface="Arial" panose="020B0604020202020204" pitchFamily="34" charset="0"/>
              </a:rPr>
              <a:t> to support </a:t>
            </a:r>
            <a:r>
              <a:rPr lang="en-US" sz="2400" b="1" dirty="0">
                <a:cs typeface="Arial" panose="020B0604020202020204" pitchFamily="34" charset="0"/>
              </a:rPr>
              <a:t>active working</a:t>
            </a:r>
            <a:r>
              <a:rPr lang="en-US" sz="2400" dirty="0">
                <a:cs typeface="Arial" panose="020B0604020202020204" pitchFamily="34" charset="0"/>
              </a:rPr>
              <a:t> environments that promote </a:t>
            </a:r>
            <a:r>
              <a:rPr lang="en-US" sz="2400" b="1" dirty="0">
                <a:cs typeface="Arial" panose="020B0604020202020204" pitchFamily="34" charset="0"/>
              </a:rPr>
              <a:t>user’s health </a:t>
            </a:r>
            <a:r>
              <a:rPr lang="en-US" sz="2400" dirty="0">
                <a:cs typeface="Arial" panose="020B0604020202020204" pitchFamily="34" charset="0"/>
              </a:rPr>
              <a:t>and </a:t>
            </a:r>
            <a:r>
              <a:rPr lang="en-US" sz="2400" b="1" dirty="0">
                <a:cs typeface="Arial" panose="020B0604020202020204" pitchFamily="34" charset="0"/>
              </a:rPr>
              <a:t>reduce</a:t>
            </a:r>
            <a:r>
              <a:rPr lang="en-US" sz="2400" dirty="0">
                <a:cs typeface="Arial" panose="020B0604020202020204" pitchFamily="34" charset="0"/>
              </a:rPr>
              <a:t> time workers send in </a:t>
            </a:r>
            <a:r>
              <a:rPr lang="en-US" sz="2400" b="1" dirty="0">
                <a:cs typeface="Arial" panose="020B0604020202020204" pitchFamily="34" charset="0"/>
              </a:rPr>
              <a:t>sedentary positions</a:t>
            </a:r>
            <a:r>
              <a:rPr lang="en-US" sz="2400" dirty="0">
                <a:cs typeface="Arial" panose="020B0604020202020204" pitchFamily="34" charset="0"/>
              </a:rPr>
              <a:t>.</a:t>
            </a:r>
          </a:p>
        </p:txBody>
      </p:sp>
    </p:spTree>
    <p:extLst>
      <p:ext uri="{BB962C8B-B14F-4D97-AF65-F5344CB8AC3E}">
        <p14:creationId xmlns:p14="http://schemas.microsoft.com/office/powerpoint/2010/main" val="1943747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B04DC7A-C625-9145-A223-8B2564CBC0AD}"/>
              </a:ext>
            </a:extLst>
          </p:cNvPr>
          <p:cNvSpPr>
            <a:spLocks noGrp="1"/>
          </p:cNvSpPr>
          <p:nvPr>
            <p:ph type="body" idx="1"/>
          </p:nvPr>
        </p:nvSpPr>
        <p:spPr/>
        <p:txBody>
          <a:bodyPr/>
          <a:lstStyle/>
          <a:p>
            <a:r>
              <a:rPr lang="en-US" dirty="0"/>
              <a:t>Active office study design</a:t>
            </a:r>
          </a:p>
        </p:txBody>
      </p:sp>
      <p:sp>
        <p:nvSpPr>
          <p:cNvPr id="8" name="Content Placeholder 7">
            <a:extLst>
              <a:ext uri="{FF2B5EF4-FFF2-40B4-BE49-F238E27FC236}">
                <a16:creationId xmlns:a16="http://schemas.microsoft.com/office/drawing/2014/main" id="{B4634B49-6CC5-DD42-B1D7-64626A10E305}"/>
              </a:ext>
            </a:extLst>
          </p:cNvPr>
          <p:cNvSpPr>
            <a:spLocks noGrp="1"/>
          </p:cNvSpPr>
          <p:nvPr>
            <p:ph sz="half" idx="2"/>
          </p:nvPr>
        </p:nvSpPr>
        <p:spPr/>
        <p:txBody>
          <a:bodyPr/>
          <a:lstStyle/>
          <a:p>
            <a:pPr marL="285750" indent="-285750">
              <a:buFont typeface="Arial" panose="020B0604020202020204" pitchFamily="34" charset="0"/>
              <a:buChar char="•"/>
            </a:pPr>
            <a:r>
              <a:rPr lang="en-US" dirty="0">
                <a:latin typeface="+mn-lt"/>
                <a:cs typeface="Arial" panose="020B0604020202020204" pitchFamily="34" charset="0"/>
              </a:rPr>
              <a:t>Parallel-group study design</a:t>
            </a:r>
          </a:p>
          <a:p>
            <a:pPr marL="285750" indent="-285750">
              <a:buFont typeface="Arial" panose="020B0604020202020204" pitchFamily="34" charset="0"/>
              <a:buChar char="•"/>
            </a:pPr>
            <a:r>
              <a:rPr lang="en-US" dirty="0">
                <a:latin typeface="+mn-lt"/>
                <a:cs typeface="Arial" panose="020B0604020202020204" pitchFamily="34" charset="0"/>
              </a:rPr>
              <a:t>Experimental (Active </a:t>
            </a:r>
            <a:r>
              <a:rPr lang="sl-SI" dirty="0">
                <a:latin typeface="+mn-lt"/>
                <a:cs typeface="Arial" panose="020B0604020202020204" pitchFamily="34" charset="0"/>
              </a:rPr>
              <a:t>O</a:t>
            </a:r>
            <a:r>
              <a:rPr lang="en-US" dirty="0" err="1">
                <a:latin typeface="+mn-lt"/>
                <a:cs typeface="Arial" panose="020B0604020202020204" pitchFamily="34" charset="0"/>
              </a:rPr>
              <a:t>ffice</a:t>
            </a:r>
            <a:r>
              <a:rPr lang="en-US" dirty="0">
                <a:latin typeface="+mn-lt"/>
                <a:cs typeface="Arial" panose="020B0604020202020204" pitchFamily="34" charset="0"/>
              </a:rPr>
              <a:t>) and control group</a:t>
            </a:r>
            <a:endParaRPr lang="sl-SI" dirty="0">
              <a:latin typeface="+mn-lt"/>
              <a:cs typeface="Arial" panose="020B0604020202020204" pitchFamily="34" charset="0"/>
            </a:endParaRPr>
          </a:p>
          <a:p>
            <a:pPr marL="285750" indent="-285750">
              <a:buFont typeface="Arial" panose="020B0604020202020204" pitchFamily="34" charset="0"/>
              <a:buChar char="•"/>
            </a:pPr>
            <a:endParaRPr lang="sl-SI" dirty="0">
              <a:latin typeface="+mn-lt"/>
              <a:cs typeface="Arial" panose="020B0604020202020204" pitchFamily="34" charset="0"/>
            </a:endParaRPr>
          </a:p>
          <a:p>
            <a:pPr marL="285750" indent="-285750">
              <a:buFont typeface="Arial" panose="020B0604020202020204" pitchFamily="34" charset="0"/>
              <a:buChar char="•"/>
            </a:pPr>
            <a:r>
              <a:rPr lang="en-US" dirty="0">
                <a:latin typeface="+mn-lt"/>
                <a:cs typeface="Arial" panose="020B0604020202020204" pitchFamily="34" charset="0"/>
              </a:rPr>
              <a:t>Participants: </a:t>
            </a:r>
            <a:r>
              <a:rPr lang="sl-SI" dirty="0">
                <a:latin typeface="+mn-lt"/>
                <a:cs typeface="Arial" panose="020B0604020202020204" pitchFamily="34" charset="0"/>
              </a:rPr>
              <a:t>40-60 </a:t>
            </a:r>
            <a:r>
              <a:rPr lang="en-US" dirty="0">
                <a:latin typeface="+mn-lt"/>
                <a:cs typeface="Arial" panose="020B0604020202020204" pitchFamily="34" charset="0"/>
              </a:rPr>
              <a:t>sedentary workers</a:t>
            </a:r>
            <a:endParaRPr lang="sl-SI" dirty="0">
              <a:latin typeface="+mn-lt"/>
              <a:cs typeface="Arial" panose="020B0604020202020204" pitchFamily="34" charset="0"/>
            </a:endParaRPr>
          </a:p>
          <a:p>
            <a:pPr marL="285750" indent="-285750">
              <a:buFont typeface="Arial" panose="020B0604020202020204" pitchFamily="34" charset="0"/>
              <a:buChar char="•"/>
            </a:pPr>
            <a:r>
              <a:rPr lang="sl-SI" dirty="0">
                <a:latin typeface="+mn-lt"/>
                <a:cs typeface="Arial" panose="020B0604020202020204" pitchFamily="34" charset="0"/>
              </a:rPr>
              <a:t>Duration:</a:t>
            </a:r>
            <a:r>
              <a:rPr lang="en-US" dirty="0">
                <a:latin typeface="+mn-lt"/>
                <a:cs typeface="Arial" panose="020B0604020202020204" pitchFamily="34" charset="0"/>
              </a:rPr>
              <a:t>1 week (5 x 8h) per condition (active office vs. control)</a:t>
            </a:r>
          </a:p>
        </p:txBody>
      </p:sp>
      <p:sp>
        <p:nvSpPr>
          <p:cNvPr id="9" name="Text Placeholder 8">
            <a:extLst>
              <a:ext uri="{FF2B5EF4-FFF2-40B4-BE49-F238E27FC236}">
                <a16:creationId xmlns:a16="http://schemas.microsoft.com/office/drawing/2014/main" id="{7CB3855F-D5D0-EF42-82B8-A39C49F573D0}"/>
              </a:ext>
            </a:extLst>
          </p:cNvPr>
          <p:cNvSpPr>
            <a:spLocks noGrp="1"/>
          </p:cNvSpPr>
          <p:nvPr>
            <p:ph type="body" sz="quarter" idx="3"/>
          </p:nvPr>
        </p:nvSpPr>
        <p:spPr/>
        <p:txBody>
          <a:bodyPr/>
          <a:lstStyle/>
          <a:p>
            <a:endParaRPr lang="en-US"/>
          </a:p>
        </p:txBody>
      </p:sp>
      <p:sp>
        <p:nvSpPr>
          <p:cNvPr id="10" name="Content Placeholder 9">
            <a:extLst>
              <a:ext uri="{FF2B5EF4-FFF2-40B4-BE49-F238E27FC236}">
                <a16:creationId xmlns:a16="http://schemas.microsoft.com/office/drawing/2014/main" id="{9289ED2E-3D16-204F-9B3C-E8A326B38786}"/>
              </a:ext>
            </a:extLst>
          </p:cNvPr>
          <p:cNvSpPr>
            <a:spLocks noGrp="1"/>
          </p:cNvSpPr>
          <p:nvPr>
            <p:ph sz="quarter" idx="4"/>
          </p:nvPr>
        </p:nvSpPr>
        <p:spPr/>
        <p:txBody>
          <a:bodyPr>
            <a:normAutofit lnSpcReduction="10000"/>
          </a:bodyPr>
          <a:lstStyle/>
          <a:p>
            <a:pPr marL="285750" indent="-285750">
              <a:buFont typeface="Arial" panose="020B0604020202020204" pitchFamily="34" charset="0"/>
              <a:buChar char="•"/>
            </a:pPr>
            <a:r>
              <a:rPr lang="en-US" dirty="0">
                <a:latin typeface="+mn-lt"/>
                <a:cs typeface="Arial" panose="020B0604020202020204" pitchFamily="34" charset="0"/>
              </a:rPr>
              <a:t>Measurements </a:t>
            </a:r>
            <a:r>
              <a:rPr lang="sl-SI" dirty="0">
                <a:latin typeface="+mn-lt"/>
                <a:cs typeface="Arial" panose="020B0604020202020204" pitchFamily="34" charset="0"/>
              </a:rPr>
              <a:t>and</a:t>
            </a:r>
            <a:r>
              <a:rPr lang="en-US" dirty="0">
                <a:latin typeface="+mn-lt"/>
                <a:cs typeface="Arial" panose="020B0604020202020204" pitchFamily="34" charset="0"/>
              </a:rPr>
              <a:t> Outcome parameters:</a:t>
            </a:r>
          </a:p>
          <a:p>
            <a:pPr lvl="1">
              <a:buFont typeface="Courier New" panose="02070309020205020404" pitchFamily="49" charset="0"/>
              <a:buChar char="o"/>
            </a:pPr>
            <a:r>
              <a:rPr lang="sl-SI" sz="2400" dirty="0">
                <a:latin typeface="+mn-lt"/>
                <a:cs typeface="Arial" panose="020B0604020202020204" pitchFamily="34" charset="0"/>
              </a:rPr>
              <a:t>Sedentary behavior and physical activity - </a:t>
            </a:r>
            <a:r>
              <a:rPr lang="en-US" sz="2400" dirty="0" err="1">
                <a:latin typeface="+mn-lt"/>
                <a:cs typeface="Arial" panose="020B0604020202020204" pitchFamily="34" charset="0"/>
              </a:rPr>
              <a:t>ActivePAL</a:t>
            </a:r>
            <a:r>
              <a:rPr lang="en-US" sz="2400" dirty="0">
                <a:latin typeface="+mn-lt"/>
                <a:cs typeface="Arial" panose="020B0604020202020204" pitchFamily="34" charset="0"/>
              </a:rPr>
              <a:t> </a:t>
            </a:r>
            <a:endParaRPr lang="sl-SI" sz="2400" dirty="0">
              <a:latin typeface="+mn-lt"/>
              <a:cs typeface="Arial" panose="020B0604020202020204" pitchFamily="34" charset="0"/>
            </a:endParaRPr>
          </a:p>
          <a:p>
            <a:pPr lvl="1">
              <a:buFont typeface="Courier New" panose="02070309020205020404" pitchFamily="49" charset="0"/>
              <a:buChar char="o"/>
            </a:pPr>
            <a:r>
              <a:rPr lang="en-US" sz="2400" dirty="0">
                <a:latin typeface="+mn-lt"/>
                <a:cs typeface="Arial" panose="020B0604020202020204" pitchFamily="34" charset="0"/>
              </a:rPr>
              <a:t>Heart rate, </a:t>
            </a:r>
            <a:r>
              <a:rPr lang="sl-SI" sz="2400" dirty="0">
                <a:latin typeface="+mn-lt"/>
                <a:cs typeface="Arial" panose="020B0604020202020204" pitchFamily="34" charset="0"/>
              </a:rPr>
              <a:t>blood pressure</a:t>
            </a:r>
          </a:p>
          <a:p>
            <a:pPr lvl="1">
              <a:buFont typeface="Courier New" panose="02070309020205020404" pitchFamily="49" charset="0"/>
              <a:buChar char="o"/>
            </a:pPr>
            <a:r>
              <a:rPr lang="sl-SI" sz="2400" dirty="0">
                <a:latin typeface="+mn-lt"/>
                <a:cs typeface="Arial" panose="020B0604020202020204" pitchFamily="34" charset="0"/>
              </a:rPr>
              <a:t>Energy expenditure</a:t>
            </a:r>
          </a:p>
          <a:p>
            <a:pPr lvl="1">
              <a:buFont typeface="Courier New" panose="02070309020205020404" pitchFamily="49" charset="0"/>
              <a:buChar char="o"/>
            </a:pPr>
            <a:r>
              <a:rPr lang="sl-SI" sz="2400" dirty="0">
                <a:latin typeface="+mn-lt"/>
                <a:cs typeface="Arial" panose="020B0604020202020204" pitchFamily="34" charset="0"/>
              </a:rPr>
              <a:t>Cognitive function and work performanse tests</a:t>
            </a:r>
            <a:endParaRPr lang="en-US" sz="2400" dirty="0">
              <a:latin typeface="+mn-lt"/>
              <a:cs typeface="Arial" panose="020B0604020202020204" pitchFamily="34" charset="0"/>
            </a:endParaRPr>
          </a:p>
          <a:p>
            <a:pPr lvl="1">
              <a:buFont typeface="Courier New" panose="02070309020205020404" pitchFamily="49" charset="0"/>
              <a:buChar char="o"/>
            </a:pPr>
            <a:r>
              <a:rPr lang="en-US" sz="2400" dirty="0">
                <a:latin typeface="+mn-lt"/>
                <a:cs typeface="Arial" panose="020B0604020202020204" pitchFamily="34" charset="0"/>
              </a:rPr>
              <a:t>Questionnaires (satisfaction, usage, etc.)</a:t>
            </a:r>
          </a:p>
          <a:p>
            <a:endParaRPr lang="en-US" dirty="0"/>
          </a:p>
        </p:txBody>
      </p:sp>
      <p:sp>
        <p:nvSpPr>
          <p:cNvPr id="5" name="Footer Placeholder 4">
            <a:extLst>
              <a:ext uri="{FF2B5EF4-FFF2-40B4-BE49-F238E27FC236}">
                <a16:creationId xmlns:a16="http://schemas.microsoft.com/office/drawing/2014/main" id="{0C691990-DC07-0640-ADEF-258FE4F45C77}"/>
              </a:ext>
            </a:extLst>
          </p:cNvPr>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6" name="Slide Number Placeholder 5">
            <a:extLst>
              <a:ext uri="{FF2B5EF4-FFF2-40B4-BE49-F238E27FC236}">
                <a16:creationId xmlns:a16="http://schemas.microsoft.com/office/drawing/2014/main" id="{46F67A94-872C-5040-BF6E-173821408279}"/>
              </a:ext>
            </a:extLst>
          </p:cNvPr>
          <p:cNvSpPr>
            <a:spLocks noGrp="1"/>
          </p:cNvSpPr>
          <p:nvPr>
            <p:ph type="sldNum" sz="quarter" idx="12"/>
          </p:nvPr>
        </p:nvSpPr>
        <p:spPr/>
        <p:txBody>
          <a:bodyPr/>
          <a:lstStyle/>
          <a:p>
            <a:fld id="{D9FBC134-5898-1041-A112-29B275E19148}" type="slidenum">
              <a:rPr lang="en-US" smtClean="0"/>
              <a:t>27</a:t>
            </a:fld>
            <a:endParaRPr lang="en-US"/>
          </a:p>
        </p:txBody>
      </p:sp>
    </p:spTree>
    <p:extLst>
      <p:ext uri="{BB962C8B-B14F-4D97-AF65-F5344CB8AC3E}">
        <p14:creationId xmlns:p14="http://schemas.microsoft.com/office/powerpoint/2010/main" val="3989782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Ambient Assisted Living &amp; Healthy Aging</a:t>
            </a:r>
          </a:p>
        </p:txBody>
      </p:sp>
      <p:sp>
        <p:nvSpPr>
          <p:cNvPr id="5" name="Footer Placeholder 4"/>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6" name="Slide Number Placeholder 5"/>
          <p:cNvSpPr>
            <a:spLocks noGrp="1"/>
          </p:cNvSpPr>
          <p:nvPr>
            <p:ph type="sldNum" sz="quarter" idx="12"/>
          </p:nvPr>
        </p:nvSpPr>
        <p:spPr/>
        <p:txBody>
          <a:bodyPr/>
          <a:lstStyle/>
          <a:p>
            <a:fld id="{D9FBC134-5898-1041-A112-29B275E19148}" type="slidenum">
              <a:rPr lang="en-US" smtClean="0"/>
              <a:t>28</a:t>
            </a:fld>
            <a:endParaRPr lang="en-US"/>
          </a:p>
        </p:txBody>
      </p:sp>
      <p:pic>
        <p:nvPicPr>
          <p:cNvPr id="9" name="Picture Placeholder 8">
            <a:extLst>
              <a:ext uri="{FF2B5EF4-FFF2-40B4-BE49-F238E27FC236}">
                <a16:creationId xmlns:a16="http://schemas.microsoft.com/office/drawing/2014/main" id="{E64A8E31-6EED-6745-BD5C-0B671B5AB2F9}"/>
              </a:ext>
            </a:extLst>
          </p:cNvPr>
          <p:cNvPicPr>
            <a:picLocks noGrp="1" noChangeAspect="1"/>
          </p:cNvPicPr>
          <p:nvPr>
            <p:ph type="pic" idx="1"/>
          </p:nvPr>
        </p:nvPicPr>
        <p:blipFill rotWithShape="1">
          <a:blip r:embed="rId2"/>
          <a:srcRect t="10836" b="31878"/>
          <a:stretch/>
        </p:blipFill>
        <p:spPr>
          <a:xfrm>
            <a:off x="0" y="1"/>
            <a:ext cx="12192000" cy="4655575"/>
          </a:xfrm>
        </p:spPr>
      </p:pic>
    </p:spTree>
    <p:extLst>
      <p:ext uri="{BB962C8B-B14F-4D97-AF65-F5344CB8AC3E}">
        <p14:creationId xmlns:p14="http://schemas.microsoft.com/office/powerpoint/2010/main" val="3649113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Horizon 2020 Framework Programme of the European Union; H2020 WIDESPREAD-2-Teaming: #739574</a:t>
            </a:r>
            <a:endParaRPr lang="en-US" dirty="0"/>
          </a:p>
        </p:txBody>
      </p:sp>
      <p:sp>
        <p:nvSpPr>
          <p:cNvPr id="3" name="Slide Number Placeholder 2"/>
          <p:cNvSpPr>
            <a:spLocks noGrp="1"/>
          </p:cNvSpPr>
          <p:nvPr>
            <p:ph type="sldNum" sz="quarter" idx="11"/>
          </p:nvPr>
        </p:nvSpPr>
        <p:spPr/>
        <p:txBody>
          <a:bodyPr/>
          <a:lstStyle/>
          <a:p>
            <a:fld id="{D9FBC134-5898-1041-A112-29B275E19148}" type="slidenum">
              <a:rPr lang="en-US" smtClean="0"/>
              <a:pPr/>
              <a:t>29</a:t>
            </a:fld>
            <a:endParaRPr lang="en-US" dirty="0"/>
          </a:p>
        </p:txBody>
      </p:sp>
      <p:sp>
        <p:nvSpPr>
          <p:cNvPr id="4" name="Content Placeholder 3"/>
          <p:cNvSpPr>
            <a:spLocks noGrp="1"/>
          </p:cNvSpPr>
          <p:nvPr>
            <p:ph idx="1"/>
          </p:nvPr>
        </p:nvSpPr>
        <p:spPr/>
        <p:txBody>
          <a:bodyPr/>
          <a:lstStyle/>
          <a:p>
            <a:r>
              <a:rPr lang="en-US" dirty="0"/>
              <a:t>Sense environment and activity of elderly people</a:t>
            </a:r>
          </a:p>
          <a:p>
            <a:r>
              <a:rPr lang="en-US" dirty="0"/>
              <a:t>Combine design, physical interventions, and technical interventions to assist elderly, their caregivers (AAL)</a:t>
            </a:r>
          </a:p>
          <a:p>
            <a:r>
              <a:rPr lang="en-US" dirty="0"/>
              <a:t>Increase comfort through understanding preferences</a:t>
            </a:r>
          </a:p>
          <a:p>
            <a:r>
              <a:rPr lang="en-US" dirty="0"/>
              <a:t>COST ACTION 16224: Sheldon (http://</a:t>
            </a:r>
            <a:r>
              <a:rPr lang="en-US" dirty="0" err="1"/>
              <a:t>sheldon.eu</a:t>
            </a:r>
            <a:r>
              <a:rPr lang="en-US" dirty="0"/>
              <a:t>)</a:t>
            </a:r>
          </a:p>
        </p:txBody>
      </p:sp>
      <p:pic>
        <p:nvPicPr>
          <p:cNvPr id="9" name="Content Placeholder 8">
            <a:extLst>
              <a:ext uri="{FF2B5EF4-FFF2-40B4-BE49-F238E27FC236}">
                <a16:creationId xmlns:a16="http://schemas.microsoft.com/office/drawing/2014/main" id="{68357DDE-9C9A-8D49-A374-F070F0A7B0D7}"/>
              </a:ext>
            </a:extLst>
          </p:cNvPr>
          <p:cNvPicPr>
            <a:picLocks noGrp="1" noChangeAspect="1"/>
          </p:cNvPicPr>
          <p:nvPr>
            <p:ph sz="half" idx="12"/>
          </p:nvPr>
        </p:nvPicPr>
        <p:blipFill>
          <a:blip r:embed="rId2"/>
          <a:stretch>
            <a:fillRect/>
          </a:stretch>
        </p:blipFill>
        <p:spPr>
          <a:xfrm>
            <a:off x="867377" y="4005510"/>
            <a:ext cx="3084896" cy="2025650"/>
          </a:xfrm>
        </p:spPr>
      </p:pic>
      <p:pic>
        <p:nvPicPr>
          <p:cNvPr id="11" name="Content Placeholder 10">
            <a:extLst>
              <a:ext uri="{FF2B5EF4-FFF2-40B4-BE49-F238E27FC236}">
                <a16:creationId xmlns:a16="http://schemas.microsoft.com/office/drawing/2014/main" id="{A25898B6-D50A-A549-9963-E94031D793A9}"/>
              </a:ext>
            </a:extLst>
          </p:cNvPr>
          <p:cNvPicPr>
            <a:picLocks noGrp="1" noChangeAspect="1"/>
          </p:cNvPicPr>
          <p:nvPr>
            <p:ph sz="half" idx="13"/>
          </p:nvPr>
        </p:nvPicPr>
        <p:blipFill>
          <a:blip r:embed="rId3"/>
          <a:stretch>
            <a:fillRect/>
          </a:stretch>
        </p:blipFill>
        <p:spPr>
          <a:xfrm>
            <a:off x="4572000" y="4005510"/>
            <a:ext cx="3038475" cy="2025650"/>
          </a:xfrm>
        </p:spPr>
      </p:pic>
      <p:pic>
        <p:nvPicPr>
          <p:cNvPr id="13" name="Content Placeholder 12">
            <a:extLst>
              <a:ext uri="{FF2B5EF4-FFF2-40B4-BE49-F238E27FC236}">
                <a16:creationId xmlns:a16="http://schemas.microsoft.com/office/drawing/2014/main" id="{82345855-3D00-0045-B0D6-4F1A2AEF433E}"/>
              </a:ext>
            </a:extLst>
          </p:cNvPr>
          <p:cNvPicPr>
            <a:picLocks noGrp="1" noChangeAspect="1"/>
          </p:cNvPicPr>
          <p:nvPr>
            <p:ph sz="half" idx="14"/>
          </p:nvPr>
        </p:nvPicPr>
        <p:blipFill>
          <a:blip r:embed="rId4"/>
          <a:stretch>
            <a:fillRect/>
          </a:stretch>
        </p:blipFill>
        <p:spPr>
          <a:xfrm>
            <a:off x="8137130" y="4300160"/>
            <a:ext cx="3445270" cy="1029463"/>
          </a:xfrm>
        </p:spPr>
      </p:pic>
    </p:spTree>
    <p:extLst>
      <p:ext uri="{BB962C8B-B14F-4D97-AF65-F5344CB8AC3E}">
        <p14:creationId xmlns:p14="http://schemas.microsoft.com/office/powerpoint/2010/main" val="2738553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3" name="Slide Number Placeholder 2"/>
          <p:cNvSpPr>
            <a:spLocks noGrp="1"/>
          </p:cNvSpPr>
          <p:nvPr>
            <p:ph type="sldNum" sz="quarter" idx="12"/>
          </p:nvPr>
        </p:nvSpPr>
        <p:spPr/>
        <p:txBody>
          <a:bodyPr/>
          <a:lstStyle/>
          <a:p>
            <a:fld id="{D9FBC134-5898-1041-A112-29B275E19148}" type="slidenum">
              <a:rPr lang="en-US" smtClean="0"/>
              <a:pPr/>
              <a:t>3</a:t>
            </a:fld>
            <a:endParaRPr lang="en-US" dirty="0"/>
          </a:p>
        </p:txBody>
      </p:sp>
      <p:pic>
        <p:nvPicPr>
          <p:cNvPr id="10" name="Picture 9">
            <a:extLst>
              <a:ext uri="{FF2B5EF4-FFF2-40B4-BE49-F238E27FC236}">
                <a16:creationId xmlns:a16="http://schemas.microsoft.com/office/drawing/2014/main" id="{D03420DA-81DD-AE4C-A79C-1C64759D56AA}"/>
              </a:ext>
            </a:extLst>
          </p:cNvPr>
          <p:cNvPicPr>
            <a:picLocks noChangeAspect="1"/>
          </p:cNvPicPr>
          <p:nvPr/>
        </p:nvPicPr>
        <p:blipFill rotWithShape="1">
          <a:blip r:embed="rId2"/>
          <a:srcRect t="-13506" b="22770"/>
          <a:stretch/>
        </p:blipFill>
        <p:spPr>
          <a:xfrm>
            <a:off x="950490" y="0"/>
            <a:ext cx="10291020" cy="6222670"/>
          </a:xfrm>
          <a:prstGeom prst="rect">
            <a:avLst/>
          </a:prstGeom>
        </p:spPr>
      </p:pic>
    </p:spTree>
    <p:extLst>
      <p:ext uri="{BB962C8B-B14F-4D97-AF65-F5344CB8AC3E}">
        <p14:creationId xmlns:p14="http://schemas.microsoft.com/office/powerpoint/2010/main" val="3458015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5222594"/>
            <a:ext cx="10972800" cy="566738"/>
          </a:xfrm>
        </p:spPr>
        <p:txBody>
          <a:bodyPr/>
          <a:lstStyle/>
          <a:p>
            <a:r>
              <a:rPr lang="en-US" dirty="0"/>
              <a:t>Bringing it together:</a:t>
            </a:r>
            <a:br>
              <a:rPr lang="en-US" dirty="0"/>
            </a:br>
            <a:r>
              <a:rPr lang="en-US" dirty="0"/>
              <a:t>Restorative environmental and ergonomic design (REED)</a:t>
            </a:r>
          </a:p>
        </p:txBody>
      </p:sp>
      <p:sp>
        <p:nvSpPr>
          <p:cNvPr id="5" name="Footer Placeholder 4"/>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6" name="Slide Number Placeholder 5"/>
          <p:cNvSpPr>
            <a:spLocks noGrp="1"/>
          </p:cNvSpPr>
          <p:nvPr>
            <p:ph type="sldNum" sz="quarter" idx="12"/>
          </p:nvPr>
        </p:nvSpPr>
        <p:spPr/>
        <p:txBody>
          <a:bodyPr/>
          <a:lstStyle/>
          <a:p>
            <a:fld id="{D9FBC134-5898-1041-A112-29B275E19148}" type="slidenum">
              <a:rPr lang="en-US" smtClean="0"/>
              <a:t>30</a:t>
            </a:fld>
            <a:endParaRPr lang="en-US"/>
          </a:p>
        </p:txBody>
      </p:sp>
      <p:pic>
        <p:nvPicPr>
          <p:cNvPr id="8" name="Picture Placeholder 7">
            <a:extLst>
              <a:ext uri="{FF2B5EF4-FFF2-40B4-BE49-F238E27FC236}">
                <a16:creationId xmlns:a16="http://schemas.microsoft.com/office/drawing/2014/main" id="{D701E4C4-01FA-314B-818C-144719F40419}"/>
              </a:ext>
            </a:extLst>
          </p:cNvPr>
          <p:cNvPicPr>
            <a:picLocks noGrp="1" noChangeAspect="1"/>
          </p:cNvPicPr>
          <p:nvPr>
            <p:ph type="pic" idx="1"/>
          </p:nvPr>
        </p:nvPicPr>
        <p:blipFill rotWithShape="1">
          <a:blip r:embed="rId2"/>
          <a:srcRect t="19971" b="22831"/>
          <a:stretch/>
        </p:blipFill>
        <p:spPr>
          <a:xfrm>
            <a:off x="0" y="1"/>
            <a:ext cx="12192000" cy="4655575"/>
          </a:xfrm>
        </p:spPr>
      </p:pic>
    </p:spTree>
    <p:extLst>
      <p:ext uri="{BB962C8B-B14F-4D97-AF65-F5344CB8AC3E}">
        <p14:creationId xmlns:p14="http://schemas.microsoft.com/office/powerpoint/2010/main" val="4213871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A849-5B06-3341-8EAE-7D6793F7152E}"/>
              </a:ext>
            </a:extLst>
          </p:cNvPr>
          <p:cNvSpPr>
            <a:spLocks noGrp="1"/>
          </p:cNvSpPr>
          <p:nvPr>
            <p:ph type="title"/>
          </p:nvPr>
        </p:nvSpPr>
        <p:spPr/>
        <p:txBody>
          <a:bodyPr/>
          <a:lstStyle/>
          <a:p>
            <a:r>
              <a:rPr lang="en-US" dirty="0"/>
              <a:t>REED</a:t>
            </a:r>
          </a:p>
        </p:txBody>
      </p:sp>
      <p:sp>
        <p:nvSpPr>
          <p:cNvPr id="3" name="Content Placeholder 2">
            <a:extLst>
              <a:ext uri="{FF2B5EF4-FFF2-40B4-BE49-F238E27FC236}">
                <a16:creationId xmlns:a16="http://schemas.microsoft.com/office/drawing/2014/main" id="{974E806C-92C5-5243-98F3-9FCA8568A75A}"/>
              </a:ext>
            </a:extLst>
          </p:cNvPr>
          <p:cNvSpPr>
            <a:spLocks noGrp="1"/>
          </p:cNvSpPr>
          <p:nvPr>
            <p:ph idx="1"/>
          </p:nvPr>
        </p:nvSpPr>
        <p:spPr/>
        <p:txBody>
          <a:bodyPr>
            <a:normAutofit lnSpcReduction="10000"/>
          </a:bodyPr>
          <a:lstStyle/>
          <a:p>
            <a:r>
              <a:rPr lang="en-US" dirty="0"/>
              <a:t>Design for restoration (implementing evidence based interventions)</a:t>
            </a:r>
          </a:p>
          <a:p>
            <a:r>
              <a:rPr lang="en-US" dirty="0"/>
              <a:t>Design for activity (reduce sedentary time, etc.)</a:t>
            </a:r>
          </a:p>
          <a:p>
            <a:r>
              <a:rPr lang="en-US" dirty="0"/>
              <a:t>Safety, security, accessibility</a:t>
            </a:r>
          </a:p>
          <a:p>
            <a:r>
              <a:rPr lang="en-US" dirty="0"/>
              <a:t>Placed within a larger regenerative economic framework</a:t>
            </a:r>
          </a:p>
          <a:p>
            <a:r>
              <a:rPr lang="en-US" dirty="0"/>
              <a:t>How to use wood in existing healthy building systems (WELL, LBC, etc.)</a:t>
            </a:r>
          </a:p>
        </p:txBody>
      </p:sp>
      <p:sp>
        <p:nvSpPr>
          <p:cNvPr id="4" name="Footer Placeholder 3">
            <a:extLst>
              <a:ext uri="{FF2B5EF4-FFF2-40B4-BE49-F238E27FC236}">
                <a16:creationId xmlns:a16="http://schemas.microsoft.com/office/drawing/2014/main" id="{9D988FC7-7A0D-3040-A5D9-8EFE2C04846E}"/>
              </a:ext>
            </a:extLst>
          </p:cNvPr>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5" name="Slide Number Placeholder 4">
            <a:extLst>
              <a:ext uri="{FF2B5EF4-FFF2-40B4-BE49-F238E27FC236}">
                <a16:creationId xmlns:a16="http://schemas.microsoft.com/office/drawing/2014/main" id="{A9EFB8F1-5B91-8141-B68C-FDF1D9DDE08B}"/>
              </a:ext>
            </a:extLst>
          </p:cNvPr>
          <p:cNvSpPr>
            <a:spLocks noGrp="1"/>
          </p:cNvSpPr>
          <p:nvPr>
            <p:ph type="sldNum" sz="quarter" idx="12"/>
          </p:nvPr>
        </p:nvSpPr>
        <p:spPr/>
        <p:txBody>
          <a:bodyPr/>
          <a:lstStyle/>
          <a:p>
            <a:fld id="{D9FBC134-5898-1041-A112-29B275E19148}" type="slidenum">
              <a:rPr lang="en-US" smtClean="0"/>
              <a:t>31</a:t>
            </a:fld>
            <a:endParaRPr lang="en-US"/>
          </a:p>
        </p:txBody>
      </p:sp>
    </p:spTree>
    <p:extLst>
      <p:ext uri="{BB962C8B-B14F-4D97-AF65-F5344CB8AC3E}">
        <p14:creationId xmlns:p14="http://schemas.microsoft.com/office/powerpoint/2010/main" val="2401626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5" name="Slide Number Placeholder 4"/>
          <p:cNvSpPr>
            <a:spLocks noGrp="1"/>
          </p:cNvSpPr>
          <p:nvPr>
            <p:ph type="sldNum" sz="quarter" idx="12"/>
          </p:nvPr>
        </p:nvSpPr>
        <p:spPr/>
        <p:txBody>
          <a:bodyPr/>
          <a:lstStyle/>
          <a:p>
            <a:fld id="{D9FBC134-5898-1041-A112-29B275E19148}" type="slidenum">
              <a:rPr lang="en-US" smtClean="0"/>
              <a:t>32</a:t>
            </a:fld>
            <a:endParaRPr lang="en-US"/>
          </a:p>
        </p:txBody>
      </p:sp>
      <p:pic>
        <p:nvPicPr>
          <p:cNvPr id="7" name="Picture Placeholder 6" descr="Contact@2x.png"/>
          <p:cNvPicPr>
            <a:picLocks noGrp="1" noChangeAspect="1"/>
          </p:cNvPicPr>
          <p:nvPr>
            <p:ph idx="1"/>
          </p:nvPr>
        </p:nvPicPr>
        <p:blipFill>
          <a:blip r:embed="rId2">
            <a:extLst>
              <a:ext uri="{28A0092B-C50C-407E-A947-70E740481C1C}">
                <a14:useLocalDpi xmlns:a14="http://schemas.microsoft.com/office/drawing/2010/main" val="0"/>
              </a:ext>
            </a:extLst>
          </a:blip>
          <a:srcRect t="5436" b="5436"/>
          <a:stretch>
            <a:fillRect/>
          </a:stretch>
        </p:blipFill>
        <p:spPr/>
      </p:pic>
      <p:sp>
        <p:nvSpPr>
          <p:cNvPr id="2" name="Title 1"/>
          <p:cNvSpPr>
            <a:spLocks noGrp="1"/>
          </p:cNvSpPr>
          <p:nvPr>
            <p:ph type="title"/>
          </p:nvPr>
        </p:nvSpPr>
        <p:spPr/>
        <p:txBody>
          <a:bodyPr/>
          <a:lstStyle/>
          <a:p>
            <a:r>
              <a:rPr lang="en-US" dirty="0"/>
              <a:t>Thank you for your time.</a:t>
            </a:r>
          </a:p>
        </p:txBody>
      </p:sp>
    </p:spTree>
    <p:extLst>
      <p:ext uri="{BB962C8B-B14F-4D97-AF65-F5344CB8AC3E}">
        <p14:creationId xmlns:p14="http://schemas.microsoft.com/office/powerpoint/2010/main" val="2338885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46F72-EBA6-6B43-B80C-71ED25203940}"/>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9410FC88-239E-AC40-A74A-DE0F6B81D6C8}"/>
              </a:ext>
            </a:extLst>
          </p:cNvPr>
          <p:cNvSpPr>
            <a:spLocks noGrp="1"/>
          </p:cNvSpPr>
          <p:nvPr>
            <p:ph idx="1"/>
          </p:nvPr>
        </p:nvSpPr>
        <p:spPr/>
        <p:txBody>
          <a:bodyPr>
            <a:normAutofit lnSpcReduction="10000"/>
          </a:bodyPr>
          <a:lstStyle/>
          <a:p>
            <a:r>
              <a:rPr lang="en-US" sz="2400" dirty="0"/>
              <a:t>McEwen, Bruce S. 1998. “Protective and Damaging Effects of Stress Mediators.” Edited by Jeffrey S. Flier and Lisa H. Underhill. </a:t>
            </a:r>
            <a:r>
              <a:rPr lang="en-US" sz="2400" i="1" dirty="0"/>
              <a:t>New England Journal of Medicine</a:t>
            </a:r>
            <a:r>
              <a:rPr lang="en-US" sz="2400" dirty="0"/>
              <a:t> 338 (3): 171–79. doi:10.1056/NEJM199801153380307.</a:t>
            </a:r>
          </a:p>
          <a:p>
            <a:r>
              <a:rPr lang="en-US" sz="2400" dirty="0" err="1"/>
              <a:t>Tyrväinen</a:t>
            </a:r>
            <a:r>
              <a:rPr lang="en-US" sz="2400" dirty="0"/>
              <a:t>, </a:t>
            </a:r>
            <a:r>
              <a:rPr lang="en-US" sz="2400" dirty="0" err="1"/>
              <a:t>Liisa</a:t>
            </a:r>
            <a:r>
              <a:rPr lang="en-US" sz="2400" dirty="0"/>
              <a:t>, Ann </a:t>
            </a:r>
            <a:r>
              <a:rPr lang="en-US" sz="2400" dirty="0" err="1"/>
              <a:t>Ojala</a:t>
            </a:r>
            <a:r>
              <a:rPr lang="en-US" sz="2400" dirty="0"/>
              <a:t>, </a:t>
            </a:r>
            <a:r>
              <a:rPr lang="en-US" sz="2400" dirty="0" err="1"/>
              <a:t>Kalevi</a:t>
            </a:r>
            <a:r>
              <a:rPr lang="en-US" sz="2400" dirty="0"/>
              <a:t> </a:t>
            </a:r>
            <a:r>
              <a:rPr lang="en-US" sz="2400" dirty="0" err="1"/>
              <a:t>Korpela</a:t>
            </a:r>
            <a:r>
              <a:rPr lang="en-US" sz="2400" dirty="0"/>
              <a:t>, </a:t>
            </a:r>
            <a:r>
              <a:rPr lang="en-US" sz="2400" dirty="0" err="1"/>
              <a:t>Timo</a:t>
            </a:r>
            <a:r>
              <a:rPr lang="en-US" sz="2400" dirty="0"/>
              <a:t> </a:t>
            </a:r>
            <a:r>
              <a:rPr lang="en-US" sz="2400" dirty="0" err="1"/>
              <a:t>Lanki</a:t>
            </a:r>
            <a:r>
              <a:rPr lang="en-US" sz="2400" dirty="0"/>
              <a:t>, Yuko </a:t>
            </a:r>
            <a:r>
              <a:rPr lang="en-US" sz="2400" dirty="0" err="1"/>
              <a:t>Tsunetsugu</a:t>
            </a:r>
            <a:r>
              <a:rPr lang="en-US" sz="2400" dirty="0"/>
              <a:t>, and </a:t>
            </a:r>
            <a:r>
              <a:rPr lang="en-US" sz="2400" dirty="0" err="1"/>
              <a:t>Takahide</a:t>
            </a:r>
            <a:r>
              <a:rPr lang="en-US" sz="2400" dirty="0"/>
              <a:t> Kagawa. 2014. “The Influence of Urban Green Environments on Stress Relief Measures: A Field Experiment.” </a:t>
            </a:r>
            <a:r>
              <a:rPr lang="en-US" sz="2400" i="1" dirty="0"/>
              <a:t>Journal of Environmental Psychology</a:t>
            </a:r>
            <a:r>
              <a:rPr lang="en-US" sz="2400" dirty="0"/>
              <a:t> 38. Elsevier Ltd: 1–9. doi:10.1016/j.jenvp.2013.12.005.</a:t>
            </a:r>
          </a:p>
          <a:p>
            <a:r>
              <a:rPr lang="en-US" sz="2400" dirty="0"/>
              <a:t>USGBC. 2010. Green building and LEED core concepts. USGBC United States Green Building Council (USGBC), Washington, DC</a:t>
            </a:r>
          </a:p>
          <a:p>
            <a:r>
              <a:rPr lang="en-US" sz="2400" dirty="0"/>
              <a:t>This presentation will be available at: </a:t>
            </a:r>
            <a:r>
              <a:rPr lang="en-US" sz="2400" b="1" dirty="0">
                <a:solidFill>
                  <a:srgbClr val="67A332"/>
                </a:solidFill>
              </a:rPr>
              <a:t>https://</a:t>
            </a:r>
            <a:r>
              <a:rPr lang="en-US" sz="2400" b="1" dirty="0" err="1">
                <a:solidFill>
                  <a:srgbClr val="67A332"/>
                </a:solidFill>
              </a:rPr>
              <a:t>innorenew.eu</a:t>
            </a:r>
            <a:r>
              <a:rPr lang="en-US" sz="2400" b="1" dirty="0">
                <a:solidFill>
                  <a:srgbClr val="67A332"/>
                </a:solidFill>
              </a:rPr>
              <a:t>/results</a:t>
            </a:r>
          </a:p>
          <a:p>
            <a:pPr marL="0" indent="0">
              <a:buNone/>
            </a:pPr>
            <a:endParaRPr lang="en-US" sz="1400" dirty="0"/>
          </a:p>
        </p:txBody>
      </p:sp>
    </p:spTree>
    <p:extLst>
      <p:ext uri="{BB962C8B-B14F-4D97-AF65-F5344CB8AC3E}">
        <p14:creationId xmlns:p14="http://schemas.microsoft.com/office/powerpoint/2010/main" val="575866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3" name="Slide Number Placeholder 2"/>
          <p:cNvSpPr>
            <a:spLocks noGrp="1"/>
          </p:cNvSpPr>
          <p:nvPr>
            <p:ph type="sldNum" sz="quarter" idx="12"/>
          </p:nvPr>
        </p:nvSpPr>
        <p:spPr/>
        <p:txBody>
          <a:bodyPr/>
          <a:lstStyle/>
          <a:p>
            <a:fld id="{D9FBC134-5898-1041-A112-29B275E19148}" type="slidenum">
              <a:rPr lang="en-US" smtClean="0"/>
              <a:pPr/>
              <a:t>4</a:t>
            </a:fld>
            <a:endParaRPr lang="en-US" dirty="0"/>
          </a:p>
        </p:txBody>
      </p:sp>
      <p:pic>
        <p:nvPicPr>
          <p:cNvPr id="8" name="Content Placeholder 7">
            <a:extLst>
              <a:ext uri="{FF2B5EF4-FFF2-40B4-BE49-F238E27FC236}">
                <a16:creationId xmlns:a16="http://schemas.microsoft.com/office/drawing/2014/main" id="{25A9FDEF-E2A6-5B41-8B5D-468FEC0ED65A}"/>
              </a:ext>
            </a:extLst>
          </p:cNvPr>
          <p:cNvPicPr>
            <a:picLocks noGrp="1" noChangeAspect="1"/>
          </p:cNvPicPr>
          <p:nvPr>
            <p:ph idx="1"/>
          </p:nvPr>
        </p:nvPicPr>
        <p:blipFill>
          <a:blip r:embed="rId2"/>
          <a:stretch>
            <a:fillRect/>
          </a:stretch>
        </p:blipFill>
        <p:spPr>
          <a:xfrm>
            <a:off x="1556433" y="988759"/>
            <a:ext cx="10195244" cy="5732717"/>
          </a:xfrm>
        </p:spPr>
      </p:pic>
      <p:sp>
        <p:nvSpPr>
          <p:cNvPr id="4" name="TextBox 3">
            <a:extLst>
              <a:ext uri="{FF2B5EF4-FFF2-40B4-BE49-F238E27FC236}">
                <a16:creationId xmlns:a16="http://schemas.microsoft.com/office/drawing/2014/main" id="{3EBB4131-D0E1-AA44-AEE4-DF2EEAD0F8C4}"/>
              </a:ext>
            </a:extLst>
          </p:cNvPr>
          <p:cNvSpPr txBox="1"/>
          <p:nvPr/>
        </p:nvSpPr>
        <p:spPr>
          <a:xfrm rot="16200000">
            <a:off x="-1194644" y="3318612"/>
            <a:ext cx="4316374" cy="707886"/>
          </a:xfrm>
          <a:prstGeom prst="rect">
            <a:avLst/>
          </a:prstGeom>
          <a:noFill/>
        </p:spPr>
        <p:txBody>
          <a:bodyPr wrap="none" rtlCol="0">
            <a:spAutoFit/>
          </a:bodyPr>
          <a:lstStyle/>
          <a:p>
            <a:r>
              <a:rPr lang="en-US" sz="4000" b="1" dirty="0">
                <a:solidFill>
                  <a:srgbClr val="373734"/>
                </a:solidFill>
              </a:rPr>
              <a:t>RESEARCH GROUPS</a:t>
            </a:r>
          </a:p>
        </p:txBody>
      </p:sp>
    </p:spTree>
    <p:extLst>
      <p:ext uri="{BB962C8B-B14F-4D97-AF65-F5344CB8AC3E}">
        <p14:creationId xmlns:p14="http://schemas.microsoft.com/office/powerpoint/2010/main" val="3647344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9600" y="862419"/>
            <a:ext cx="8229600" cy="1366431"/>
          </a:xfrm>
        </p:spPr>
        <p:txBody>
          <a:bodyPr/>
          <a:lstStyle/>
          <a:p>
            <a:r>
              <a:rPr lang="en-US" dirty="0"/>
              <a:t>Human Health Group</a:t>
            </a:r>
          </a:p>
        </p:txBody>
      </p:sp>
      <p:sp>
        <p:nvSpPr>
          <p:cNvPr id="4" name="Footer Placeholder 3"/>
          <p:cNvSpPr>
            <a:spLocks noGrp="1"/>
          </p:cNvSpPr>
          <p:nvPr>
            <p:ph type="ftr" sz="quarter" idx="11"/>
          </p:nvPr>
        </p:nvSpPr>
        <p:spPr/>
        <p:txBody>
          <a:bodyPr/>
          <a:lstStyle/>
          <a:p>
            <a:r>
              <a:rPr lang="en-US" dirty="0"/>
              <a:t>Horizon 2020 Framework </a:t>
            </a:r>
            <a:r>
              <a:rPr lang="en-US" dirty="0" err="1"/>
              <a:t>Programme</a:t>
            </a:r>
            <a:r>
              <a:rPr lang="en-US" dirty="0"/>
              <a:t> of the European Union; H2020 WIDESPREAD-2-Teaming: #739574</a:t>
            </a:r>
          </a:p>
        </p:txBody>
      </p:sp>
      <p:sp>
        <p:nvSpPr>
          <p:cNvPr id="5" name="Slide Number Placeholder 4"/>
          <p:cNvSpPr>
            <a:spLocks noGrp="1"/>
          </p:cNvSpPr>
          <p:nvPr>
            <p:ph type="sldNum" sz="quarter" idx="12"/>
          </p:nvPr>
        </p:nvSpPr>
        <p:spPr/>
        <p:txBody>
          <a:bodyPr/>
          <a:lstStyle/>
          <a:p>
            <a:fld id="{D9FBC134-5898-1041-A112-29B275E19148}" type="slidenum">
              <a:rPr lang="en-US" smtClean="0"/>
              <a:t>5</a:t>
            </a:fld>
            <a:endParaRPr lang="en-US"/>
          </a:p>
        </p:txBody>
      </p:sp>
      <p:pic>
        <p:nvPicPr>
          <p:cNvPr id="17" name="Picture 16">
            <a:extLst>
              <a:ext uri="{FF2B5EF4-FFF2-40B4-BE49-F238E27FC236}">
                <a16:creationId xmlns:a16="http://schemas.microsoft.com/office/drawing/2014/main" id="{5AA7A8BF-260B-8740-868E-E0BDF210DEDA}"/>
              </a:ext>
            </a:extLst>
          </p:cNvPr>
          <p:cNvPicPr>
            <a:picLocks noChangeAspect="1"/>
          </p:cNvPicPr>
          <p:nvPr/>
        </p:nvPicPr>
        <p:blipFill>
          <a:blip r:embed="rId2"/>
          <a:stretch>
            <a:fillRect/>
          </a:stretch>
        </p:blipFill>
        <p:spPr>
          <a:xfrm>
            <a:off x="6523404" y="2626126"/>
            <a:ext cx="3670300" cy="2070100"/>
          </a:xfrm>
          <a:prstGeom prst="rect">
            <a:avLst/>
          </a:prstGeom>
        </p:spPr>
      </p:pic>
      <p:sp>
        <p:nvSpPr>
          <p:cNvPr id="20" name="Text Placeholder 5">
            <a:extLst>
              <a:ext uri="{FF2B5EF4-FFF2-40B4-BE49-F238E27FC236}">
                <a16:creationId xmlns:a16="http://schemas.microsoft.com/office/drawing/2014/main" id="{5E1C8548-3F44-9741-864F-FE3BF3F6B62A}"/>
              </a:ext>
            </a:extLst>
          </p:cNvPr>
          <p:cNvSpPr txBox="1">
            <a:spLocks/>
          </p:cNvSpPr>
          <p:nvPr/>
        </p:nvSpPr>
        <p:spPr>
          <a:xfrm>
            <a:off x="1981200" y="4714230"/>
            <a:ext cx="3676953" cy="16288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t>Dr. Mike Burnard</a:t>
            </a:r>
          </a:p>
          <a:p>
            <a:pPr marL="0" indent="0" algn="ctr">
              <a:buNone/>
            </a:pPr>
            <a:r>
              <a:rPr lang="en-US" sz="2400" dirty="0"/>
              <a:t>Research Group Leader</a:t>
            </a:r>
          </a:p>
        </p:txBody>
      </p:sp>
      <p:pic>
        <p:nvPicPr>
          <p:cNvPr id="21" name="Picture 20">
            <a:extLst>
              <a:ext uri="{FF2B5EF4-FFF2-40B4-BE49-F238E27FC236}">
                <a16:creationId xmlns:a16="http://schemas.microsoft.com/office/drawing/2014/main" id="{6B8051A0-70E4-514B-8A65-28709FC88395}"/>
              </a:ext>
            </a:extLst>
          </p:cNvPr>
          <p:cNvPicPr>
            <a:picLocks noChangeAspect="1"/>
          </p:cNvPicPr>
          <p:nvPr/>
        </p:nvPicPr>
        <p:blipFill>
          <a:blip r:embed="rId3"/>
          <a:stretch>
            <a:fillRect/>
          </a:stretch>
        </p:blipFill>
        <p:spPr>
          <a:xfrm>
            <a:off x="1981200" y="2618480"/>
            <a:ext cx="3676952" cy="2068285"/>
          </a:xfrm>
          <a:prstGeom prst="rect">
            <a:avLst/>
          </a:prstGeom>
        </p:spPr>
      </p:pic>
      <p:sp>
        <p:nvSpPr>
          <p:cNvPr id="9" name="Text Placeholder 5">
            <a:extLst>
              <a:ext uri="{FF2B5EF4-FFF2-40B4-BE49-F238E27FC236}">
                <a16:creationId xmlns:a16="http://schemas.microsoft.com/office/drawing/2014/main" id="{C25CBFB5-7927-2D47-8998-CB4AA216A32E}"/>
              </a:ext>
            </a:extLst>
          </p:cNvPr>
          <p:cNvSpPr txBox="1">
            <a:spLocks/>
          </p:cNvSpPr>
          <p:nvPr/>
        </p:nvSpPr>
        <p:spPr>
          <a:xfrm>
            <a:off x="6533848" y="4714230"/>
            <a:ext cx="3676953" cy="16288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t>Dr. Jure </a:t>
            </a:r>
            <a:r>
              <a:rPr lang="en-US" sz="2400" dirty="0" err="1"/>
              <a:t>Pohleven</a:t>
            </a:r>
            <a:endParaRPr lang="en-US" sz="2400" dirty="0"/>
          </a:p>
          <a:p>
            <a:pPr marL="0" indent="0" algn="ctr">
              <a:buNone/>
            </a:pPr>
            <a:r>
              <a:rPr lang="en-US" sz="2400" dirty="0"/>
              <a:t>Researcher</a:t>
            </a:r>
          </a:p>
        </p:txBody>
      </p:sp>
      <p:pic>
        <p:nvPicPr>
          <p:cNvPr id="10" name="Picture 9">
            <a:extLst>
              <a:ext uri="{FF2B5EF4-FFF2-40B4-BE49-F238E27FC236}">
                <a16:creationId xmlns:a16="http://schemas.microsoft.com/office/drawing/2014/main" id="{80D57A88-C39A-0C4A-B429-171177453F02}"/>
              </a:ext>
            </a:extLst>
          </p:cNvPr>
          <p:cNvPicPr>
            <a:picLocks noChangeAspect="1"/>
          </p:cNvPicPr>
          <p:nvPr/>
        </p:nvPicPr>
        <p:blipFill>
          <a:blip r:embed="rId4"/>
          <a:stretch>
            <a:fillRect/>
          </a:stretch>
        </p:blipFill>
        <p:spPr>
          <a:xfrm>
            <a:off x="6533848" y="2618480"/>
            <a:ext cx="3676952" cy="2068286"/>
          </a:xfrm>
          <a:prstGeom prst="rect">
            <a:avLst/>
          </a:prstGeom>
        </p:spPr>
      </p:pic>
    </p:spTree>
    <p:extLst>
      <p:ext uri="{BB962C8B-B14F-4D97-AF65-F5344CB8AC3E}">
        <p14:creationId xmlns:p14="http://schemas.microsoft.com/office/powerpoint/2010/main" val="3631464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9600" y="862419"/>
            <a:ext cx="8229600" cy="1366431"/>
          </a:xfrm>
        </p:spPr>
        <p:txBody>
          <a:bodyPr/>
          <a:lstStyle/>
          <a:p>
            <a:r>
              <a:rPr lang="en-US" dirty="0"/>
              <a:t>Human Health Group</a:t>
            </a:r>
          </a:p>
        </p:txBody>
      </p:sp>
      <p:sp>
        <p:nvSpPr>
          <p:cNvPr id="4" name="Footer Placeholder 3"/>
          <p:cNvSpPr>
            <a:spLocks noGrp="1"/>
          </p:cNvSpPr>
          <p:nvPr>
            <p:ph type="ftr" sz="quarter" idx="11"/>
          </p:nvPr>
        </p:nvSpPr>
        <p:spPr/>
        <p:txBody>
          <a:bodyPr/>
          <a:lstStyle/>
          <a:p>
            <a:r>
              <a:rPr lang="en-US" dirty="0"/>
              <a:t>Horizon 2020 Framework </a:t>
            </a:r>
            <a:r>
              <a:rPr lang="en-US" dirty="0" err="1"/>
              <a:t>Programme</a:t>
            </a:r>
            <a:r>
              <a:rPr lang="en-US" dirty="0"/>
              <a:t> of the European Union; H2020 WIDESPREAD-2-Teaming: #739574</a:t>
            </a:r>
          </a:p>
        </p:txBody>
      </p:sp>
      <p:sp>
        <p:nvSpPr>
          <p:cNvPr id="5" name="Slide Number Placeholder 4"/>
          <p:cNvSpPr>
            <a:spLocks noGrp="1"/>
          </p:cNvSpPr>
          <p:nvPr>
            <p:ph type="sldNum" sz="quarter" idx="12"/>
          </p:nvPr>
        </p:nvSpPr>
        <p:spPr/>
        <p:txBody>
          <a:bodyPr/>
          <a:lstStyle/>
          <a:p>
            <a:fld id="{D9FBC134-5898-1041-A112-29B275E19148}" type="slidenum">
              <a:rPr lang="en-US" smtClean="0"/>
              <a:t>6</a:t>
            </a:fld>
            <a:endParaRPr lang="en-US"/>
          </a:p>
        </p:txBody>
      </p:sp>
      <p:sp>
        <p:nvSpPr>
          <p:cNvPr id="11" name="Text Placeholder 5"/>
          <p:cNvSpPr txBox="1">
            <a:spLocks/>
          </p:cNvSpPr>
          <p:nvPr/>
        </p:nvSpPr>
        <p:spPr>
          <a:xfrm>
            <a:off x="1981200" y="4714230"/>
            <a:ext cx="3676953" cy="16288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t>Dean </a:t>
            </a:r>
            <a:r>
              <a:rPr lang="en-US" sz="2400" dirty="0" err="1"/>
              <a:t>Lipovac</a:t>
            </a:r>
            <a:r>
              <a:rPr lang="en-US" sz="2400" dirty="0"/>
              <a:t> </a:t>
            </a:r>
          </a:p>
          <a:p>
            <a:pPr marL="0" indent="0" algn="ctr">
              <a:buNone/>
            </a:pPr>
            <a:r>
              <a:rPr lang="en-US" sz="2400" dirty="0"/>
              <a:t>Assist. Researcher &amp; PhD student</a:t>
            </a:r>
          </a:p>
        </p:txBody>
      </p:sp>
      <p:sp>
        <p:nvSpPr>
          <p:cNvPr id="19" name="Text Placeholder 5"/>
          <p:cNvSpPr txBox="1">
            <a:spLocks/>
          </p:cNvSpPr>
          <p:nvPr/>
        </p:nvSpPr>
        <p:spPr>
          <a:xfrm>
            <a:off x="6342177" y="4706646"/>
            <a:ext cx="3676953" cy="16288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err="1"/>
              <a:t>Nastja</a:t>
            </a:r>
            <a:r>
              <a:rPr lang="en-US" sz="2400" dirty="0"/>
              <a:t> </a:t>
            </a:r>
            <a:r>
              <a:rPr lang="en-US" sz="2400" dirty="0" err="1"/>
              <a:t>Podrekar</a:t>
            </a:r>
            <a:endParaRPr lang="en-US" sz="2400" dirty="0"/>
          </a:p>
          <a:p>
            <a:pPr marL="0" indent="0" algn="ctr">
              <a:buNone/>
            </a:pPr>
            <a:r>
              <a:rPr lang="en-US" sz="2400" dirty="0"/>
              <a:t>Assist. Researcher &amp; PhD student</a:t>
            </a:r>
          </a:p>
        </p:txBody>
      </p:sp>
      <p:pic>
        <p:nvPicPr>
          <p:cNvPr id="3" name="Picture 2">
            <a:extLst>
              <a:ext uri="{FF2B5EF4-FFF2-40B4-BE49-F238E27FC236}">
                <a16:creationId xmlns:a16="http://schemas.microsoft.com/office/drawing/2014/main" id="{E4B38164-63BD-8040-A127-BB9506869C2F}"/>
              </a:ext>
            </a:extLst>
          </p:cNvPr>
          <p:cNvPicPr>
            <a:picLocks noChangeAspect="1"/>
          </p:cNvPicPr>
          <p:nvPr/>
        </p:nvPicPr>
        <p:blipFill>
          <a:blip r:embed="rId2"/>
          <a:stretch>
            <a:fillRect/>
          </a:stretch>
        </p:blipFill>
        <p:spPr>
          <a:xfrm>
            <a:off x="1981201" y="2618480"/>
            <a:ext cx="3676953" cy="2068286"/>
          </a:xfrm>
          <a:prstGeom prst="rect">
            <a:avLst/>
          </a:prstGeom>
        </p:spPr>
      </p:pic>
      <p:pic>
        <p:nvPicPr>
          <p:cNvPr id="7" name="Picture 6">
            <a:extLst>
              <a:ext uri="{FF2B5EF4-FFF2-40B4-BE49-F238E27FC236}">
                <a16:creationId xmlns:a16="http://schemas.microsoft.com/office/drawing/2014/main" id="{B0A52D1D-3F38-F641-816F-E93AEEF33323}"/>
              </a:ext>
            </a:extLst>
          </p:cNvPr>
          <p:cNvPicPr>
            <a:picLocks noChangeAspect="1"/>
          </p:cNvPicPr>
          <p:nvPr/>
        </p:nvPicPr>
        <p:blipFill>
          <a:blip r:embed="rId3"/>
          <a:stretch>
            <a:fillRect/>
          </a:stretch>
        </p:blipFill>
        <p:spPr>
          <a:xfrm>
            <a:off x="6342177" y="2638359"/>
            <a:ext cx="3676953" cy="2068286"/>
          </a:xfrm>
          <a:prstGeom prst="rect">
            <a:avLst/>
          </a:prstGeom>
        </p:spPr>
      </p:pic>
    </p:spTree>
    <p:extLst>
      <p:ext uri="{BB962C8B-B14F-4D97-AF65-F5344CB8AC3E}">
        <p14:creationId xmlns:p14="http://schemas.microsoft.com/office/powerpoint/2010/main" val="700525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21E1AB-D313-3B46-B6C5-7CC1E7DA7042}"/>
              </a:ext>
            </a:extLst>
          </p:cNvPr>
          <p:cNvPicPr>
            <a:picLocks noChangeAspect="1"/>
          </p:cNvPicPr>
          <p:nvPr/>
        </p:nvPicPr>
        <p:blipFill>
          <a:blip r:embed="rId2"/>
          <a:stretch>
            <a:fillRect/>
          </a:stretch>
        </p:blipFill>
        <p:spPr>
          <a:xfrm>
            <a:off x="6335523" y="2625840"/>
            <a:ext cx="3670300" cy="2070100"/>
          </a:xfrm>
          <a:prstGeom prst="rect">
            <a:avLst/>
          </a:prstGeom>
        </p:spPr>
      </p:pic>
      <p:sp>
        <p:nvSpPr>
          <p:cNvPr id="13" name="Title 12"/>
          <p:cNvSpPr>
            <a:spLocks noGrp="1"/>
          </p:cNvSpPr>
          <p:nvPr>
            <p:ph type="title"/>
          </p:nvPr>
        </p:nvSpPr>
        <p:spPr>
          <a:xfrm>
            <a:off x="609600" y="862419"/>
            <a:ext cx="8229600" cy="1366431"/>
          </a:xfrm>
        </p:spPr>
        <p:txBody>
          <a:bodyPr/>
          <a:lstStyle/>
          <a:p>
            <a:r>
              <a:rPr lang="en-US" dirty="0"/>
              <a:t>Human Health Group</a:t>
            </a:r>
          </a:p>
        </p:txBody>
      </p:sp>
      <p:sp>
        <p:nvSpPr>
          <p:cNvPr id="4" name="Footer Placeholder 3"/>
          <p:cNvSpPr>
            <a:spLocks noGrp="1"/>
          </p:cNvSpPr>
          <p:nvPr>
            <p:ph type="ftr" sz="quarter" idx="11"/>
          </p:nvPr>
        </p:nvSpPr>
        <p:spPr/>
        <p:txBody>
          <a:bodyPr/>
          <a:lstStyle/>
          <a:p>
            <a:r>
              <a:rPr lang="en-US" dirty="0"/>
              <a:t>Horizon 2020 Framework </a:t>
            </a:r>
            <a:r>
              <a:rPr lang="en-US" dirty="0" err="1"/>
              <a:t>Programme</a:t>
            </a:r>
            <a:r>
              <a:rPr lang="en-US" dirty="0"/>
              <a:t> of the European Union; H2020 WIDESPREAD-2-Teaming: #739574</a:t>
            </a:r>
          </a:p>
        </p:txBody>
      </p:sp>
      <p:sp>
        <p:nvSpPr>
          <p:cNvPr id="5" name="Slide Number Placeholder 4"/>
          <p:cNvSpPr>
            <a:spLocks noGrp="1"/>
          </p:cNvSpPr>
          <p:nvPr>
            <p:ph type="sldNum" sz="quarter" idx="12"/>
          </p:nvPr>
        </p:nvSpPr>
        <p:spPr/>
        <p:txBody>
          <a:bodyPr/>
          <a:lstStyle/>
          <a:p>
            <a:fld id="{D9FBC134-5898-1041-A112-29B275E19148}" type="slidenum">
              <a:rPr lang="en-US" smtClean="0"/>
              <a:t>7</a:t>
            </a:fld>
            <a:endParaRPr lang="en-US"/>
          </a:p>
        </p:txBody>
      </p:sp>
      <p:pic>
        <p:nvPicPr>
          <p:cNvPr id="3" name="Picture 2">
            <a:extLst>
              <a:ext uri="{FF2B5EF4-FFF2-40B4-BE49-F238E27FC236}">
                <a16:creationId xmlns:a16="http://schemas.microsoft.com/office/drawing/2014/main" id="{E4B38164-63BD-8040-A127-BB9506869C2F}"/>
              </a:ext>
            </a:extLst>
          </p:cNvPr>
          <p:cNvPicPr>
            <a:picLocks noChangeAspect="1"/>
          </p:cNvPicPr>
          <p:nvPr/>
        </p:nvPicPr>
        <p:blipFill>
          <a:blip r:embed="rId3"/>
          <a:stretch>
            <a:fillRect/>
          </a:stretch>
        </p:blipFill>
        <p:spPr>
          <a:xfrm>
            <a:off x="1981201" y="2618480"/>
            <a:ext cx="3676953" cy="2068286"/>
          </a:xfrm>
          <a:prstGeom prst="rect">
            <a:avLst/>
          </a:prstGeom>
        </p:spPr>
      </p:pic>
      <p:sp>
        <p:nvSpPr>
          <p:cNvPr id="12" name="Text Placeholder 5">
            <a:extLst>
              <a:ext uri="{FF2B5EF4-FFF2-40B4-BE49-F238E27FC236}">
                <a16:creationId xmlns:a16="http://schemas.microsoft.com/office/drawing/2014/main" id="{E8D5068C-3BD2-F040-B4F6-710F4FE8748C}"/>
              </a:ext>
            </a:extLst>
          </p:cNvPr>
          <p:cNvSpPr txBox="1">
            <a:spLocks/>
          </p:cNvSpPr>
          <p:nvPr/>
        </p:nvSpPr>
        <p:spPr>
          <a:xfrm>
            <a:off x="1998296" y="4713944"/>
            <a:ext cx="3670300" cy="16288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t>Assist. Researcher (Architecture, Biophilia)</a:t>
            </a:r>
          </a:p>
          <a:p>
            <a:pPr marL="0" indent="0" algn="ctr">
              <a:buNone/>
            </a:pPr>
            <a:r>
              <a:rPr lang="en-US" sz="2400" dirty="0"/>
              <a:t>Starting January 1, 2019</a:t>
            </a:r>
          </a:p>
          <a:p>
            <a:pPr marL="0" indent="0" algn="ctr">
              <a:buNone/>
            </a:pPr>
            <a:endParaRPr lang="en-US" sz="2400" dirty="0"/>
          </a:p>
        </p:txBody>
      </p:sp>
      <p:pic>
        <p:nvPicPr>
          <p:cNvPr id="14" name="Picture 13">
            <a:extLst>
              <a:ext uri="{FF2B5EF4-FFF2-40B4-BE49-F238E27FC236}">
                <a16:creationId xmlns:a16="http://schemas.microsoft.com/office/drawing/2014/main" id="{85376C52-6A2C-404E-9F9F-4E5B7C76ADBA}"/>
              </a:ext>
            </a:extLst>
          </p:cNvPr>
          <p:cNvPicPr>
            <a:picLocks noChangeAspect="1"/>
          </p:cNvPicPr>
          <p:nvPr/>
        </p:nvPicPr>
        <p:blipFill>
          <a:blip r:embed="rId4"/>
          <a:stretch>
            <a:fillRect/>
          </a:stretch>
        </p:blipFill>
        <p:spPr>
          <a:xfrm>
            <a:off x="1981200" y="2625840"/>
            <a:ext cx="3670300" cy="2070100"/>
          </a:xfrm>
          <a:prstGeom prst="rect">
            <a:avLst/>
          </a:prstGeom>
        </p:spPr>
      </p:pic>
      <p:sp>
        <p:nvSpPr>
          <p:cNvPr id="15" name="Text Placeholder 5">
            <a:extLst>
              <a:ext uri="{FF2B5EF4-FFF2-40B4-BE49-F238E27FC236}">
                <a16:creationId xmlns:a16="http://schemas.microsoft.com/office/drawing/2014/main" id="{7EB00E4C-E22F-1F44-8A7D-D73A5CB32977}"/>
              </a:ext>
            </a:extLst>
          </p:cNvPr>
          <p:cNvSpPr txBox="1">
            <a:spLocks/>
          </p:cNvSpPr>
          <p:nvPr/>
        </p:nvSpPr>
        <p:spPr>
          <a:xfrm>
            <a:off x="5872677" y="4695940"/>
            <a:ext cx="4583723" cy="16288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t>???</a:t>
            </a:r>
          </a:p>
          <a:p>
            <a:pPr marL="0" indent="0" algn="ctr">
              <a:buNone/>
            </a:pPr>
            <a:r>
              <a:rPr lang="en-US" sz="2400" dirty="0"/>
              <a:t>Researcher </a:t>
            </a:r>
          </a:p>
          <a:p>
            <a:pPr marL="0" indent="0" algn="ctr">
              <a:buNone/>
            </a:pPr>
            <a:r>
              <a:rPr lang="en-US" sz="2400" dirty="0"/>
              <a:t>(Human Physiology, Neurology)</a:t>
            </a:r>
          </a:p>
        </p:txBody>
      </p:sp>
    </p:spTree>
    <p:extLst>
      <p:ext uri="{BB962C8B-B14F-4D97-AF65-F5344CB8AC3E}">
        <p14:creationId xmlns:p14="http://schemas.microsoft.com/office/powerpoint/2010/main" val="3269618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9600" y="862419"/>
            <a:ext cx="8229600" cy="1366431"/>
          </a:xfrm>
        </p:spPr>
        <p:txBody>
          <a:bodyPr/>
          <a:lstStyle/>
          <a:p>
            <a:r>
              <a:rPr lang="en-US" dirty="0"/>
              <a:t>Human Health Group</a:t>
            </a:r>
          </a:p>
        </p:txBody>
      </p:sp>
      <p:sp>
        <p:nvSpPr>
          <p:cNvPr id="4" name="Footer Placeholder 3"/>
          <p:cNvSpPr>
            <a:spLocks noGrp="1"/>
          </p:cNvSpPr>
          <p:nvPr>
            <p:ph type="ftr" sz="quarter" idx="11"/>
          </p:nvPr>
        </p:nvSpPr>
        <p:spPr/>
        <p:txBody>
          <a:bodyPr/>
          <a:lstStyle/>
          <a:p>
            <a:r>
              <a:rPr lang="en-US" dirty="0"/>
              <a:t>Horizon 2020 Framework </a:t>
            </a:r>
            <a:r>
              <a:rPr lang="en-US" dirty="0" err="1"/>
              <a:t>Programme</a:t>
            </a:r>
            <a:r>
              <a:rPr lang="en-US" dirty="0"/>
              <a:t> of the European Union; H2020 WIDESPREAD-2-Teaming: #739574</a:t>
            </a:r>
          </a:p>
        </p:txBody>
      </p:sp>
      <p:sp>
        <p:nvSpPr>
          <p:cNvPr id="5" name="Slide Number Placeholder 4"/>
          <p:cNvSpPr>
            <a:spLocks noGrp="1"/>
          </p:cNvSpPr>
          <p:nvPr>
            <p:ph type="sldNum" sz="quarter" idx="12"/>
          </p:nvPr>
        </p:nvSpPr>
        <p:spPr/>
        <p:txBody>
          <a:bodyPr/>
          <a:lstStyle/>
          <a:p>
            <a:fld id="{D9FBC134-5898-1041-A112-29B275E19148}" type="slidenum">
              <a:rPr lang="en-US" smtClean="0"/>
              <a:t>8</a:t>
            </a:fld>
            <a:endParaRPr lang="en-US"/>
          </a:p>
        </p:txBody>
      </p:sp>
      <p:sp>
        <p:nvSpPr>
          <p:cNvPr id="2" name="TextBox 1">
            <a:extLst>
              <a:ext uri="{FF2B5EF4-FFF2-40B4-BE49-F238E27FC236}">
                <a16:creationId xmlns:a16="http://schemas.microsoft.com/office/drawing/2014/main" id="{708AC6D1-CE2B-F448-951D-B12645EA22C9}"/>
              </a:ext>
            </a:extLst>
          </p:cNvPr>
          <p:cNvSpPr txBox="1"/>
          <p:nvPr/>
        </p:nvSpPr>
        <p:spPr>
          <a:xfrm>
            <a:off x="609600" y="2228850"/>
            <a:ext cx="10972800" cy="3600986"/>
          </a:xfrm>
          <a:prstGeom prst="rect">
            <a:avLst/>
          </a:prstGeom>
          <a:noFill/>
        </p:spPr>
        <p:txBody>
          <a:bodyPr wrap="square" rtlCol="0">
            <a:spAutoFit/>
          </a:bodyPr>
          <a:lstStyle/>
          <a:p>
            <a:r>
              <a:rPr lang="en-US" sz="3600" b="1" dirty="0"/>
              <a:t>High priority research areas</a:t>
            </a:r>
          </a:p>
          <a:p>
            <a:pPr marL="571500" indent="-571500">
              <a:buFont typeface="Arial" panose="020B0604020202020204" pitchFamily="34" charset="0"/>
              <a:buChar char="•"/>
            </a:pPr>
            <a:r>
              <a:rPr lang="en-US" sz="3200" dirty="0"/>
              <a:t>Fundamental human response to wood/built environment</a:t>
            </a:r>
          </a:p>
          <a:p>
            <a:pPr marL="571500" indent="-571500">
              <a:buFont typeface="Arial" panose="020B0604020202020204" pitchFamily="34" charset="0"/>
              <a:buChar char="•"/>
            </a:pPr>
            <a:r>
              <a:rPr lang="en-US" sz="3200" dirty="0"/>
              <a:t>Ambient assisted living</a:t>
            </a:r>
          </a:p>
          <a:p>
            <a:pPr marL="571500" indent="-571500">
              <a:buFont typeface="Arial" panose="020B0604020202020204" pitchFamily="34" charset="0"/>
              <a:buChar char="•"/>
            </a:pPr>
            <a:r>
              <a:rPr lang="en-US" sz="3200" dirty="0" err="1"/>
              <a:t>Characterise</a:t>
            </a:r>
            <a:r>
              <a:rPr lang="en-US" sz="3200" dirty="0"/>
              <a:t> VOCs (from RM, processing) effects on humans, beginning at the cellular/molecular level</a:t>
            </a:r>
          </a:p>
          <a:p>
            <a:pPr marL="571500" indent="-571500">
              <a:buFont typeface="Arial" panose="020B0604020202020204" pitchFamily="34" charset="0"/>
              <a:buChar char="•"/>
            </a:pPr>
            <a:r>
              <a:rPr lang="en-US" sz="3200" dirty="0"/>
              <a:t>Ergonomic Design of products, habitats, work places; Active working/living</a:t>
            </a:r>
          </a:p>
        </p:txBody>
      </p:sp>
    </p:spTree>
    <p:extLst>
      <p:ext uri="{BB962C8B-B14F-4D97-AF65-F5344CB8AC3E}">
        <p14:creationId xmlns:p14="http://schemas.microsoft.com/office/powerpoint/2010/main" val="3451166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Human Stress</a:t>
            </a:r>
          </a:p>
        </p:txBody>
      </p:sp>
      <p:sp>
        <p:nvSpPr>
          <p:cNvPr id="5" name="Footer Placeholder 4"/>
          <p:cNvSpPr>
            <a:spLocks noGrp="1"/>
          </p:cNvSpPr>
          <p:nvPr>
            <p:ph type="ftr" sz="quarter" idx="11"/>
          </p:nvPr>
        </p:nvSpPr>
        <p:spPr/>
        <p:txBody>
          <a:bodyPr/>
          <a:lstStyle/>
          <a:p>
            <a:r>
              <a:rPr lang="en-US"/>
              <a:t>Horizon 2020 Framework Programme of the European Union; H2020 WIDESPREAD-2-Teaming: #739574</a:t>
            </a:r>
            <a:endParaRPr lang="en-US" dirty="0"/>
          </a:p>
        </p:txBody>
      </p:sp>
      <p:sp>
        <p:nvSpPr>
          <p:cNvPr id="6" name="Slide Number Placeholder 5"/>
          <p:cNvSpPr>
            <a:spLocks noGrp="1"/>
          </p:cNvSpPr>
          <p:nvPr>
            <p:ph type="sldNum" sz="quarter" idx="12"/>
          </p:nvPr>
        </p:nvSpPr>
        <p:spPr/>
        <p:txBody>
          <a:bodyPr/>
          <a:lstStyle/>
          <a:p>
            <a:fld id="{D9FBC134-5898-1041-A112-29B275E19148}" type="slidenum">
              <a:rPr lang="en-US" smtClean="0"/>
              <a:t>9</a:t>
            </a:fld>
            <a:endParaRPr lang="en-US"/>
          </a:p>
        </p:txBody>
      </p:sp>
      <p:pic>
        <p:nvPicPr>
          <p:cNvPr id="3" name="Picture Placeholder 2">
            <a:extLst>
              <a:ext uri="{FF2B5EF4-FFF2-40B4-BE49-F238E27FC236}">
                <a16:creationId xmlns:a16="http://schemas.microsoft.com/office/drawing/2014/main" id="{279EC055-D444-DD4F-B452-556B4E30087C}"/>
              </a:ext>
            </a:extLst>
          </p:cNvPr>
          <p:cNvPicPr>
            <a:picLocks noGrp="1" noChangeAspect="1"/>
          </p:cNvPicPr>
          <p:nvPr>
            <p:ph type="pic" idx="1"/>
          </p:nvPr>
        </p:nvPicPr>
        <p:blipFill rotWithShape="1">
          <a:blip r:embed="rId2"/>
          <a:srcRect t="12152" b="30562"/>
          <a:stretch/>
        </p:blipFill>
        <p:spPr>
          <a:xfrm>
            <a:off x="0" y="0"/>
            <a:ext cx="12192000" cy="4656138"/>
          </a:xfrm>
        </p:spPr>
      </p:pic>
    </p:spTree>
    <p:extLst>
      <p:ext uri="{BB962C8B-B14F-4D97-AF65-F5344CB8AC3E}">
        <p14:creationId xmlns:p14="http://schemas.microsoft.com/office/powerpoint/2010/main" val="2126740428"/>
      </p:ext>
    </p:extLst>
  </p:cSld>
  <p:clrMapOvr>
    <a:masterClrMapping/>
  </p:clrMapOvr>
</p:sld>
</file>

<file path=ppt/theme/theme1.xml><?xml version="1.0" encoding="utf-8"?>
<a:theme xmlns:a="http://schemas.openxmlformats.org/drawingml/2006/main" name="PPTtemplateSystemFo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8D8231A1-38D3-3643-9A61-56D2C93EA705}" vid="{A9F1DC50-B1E9-D74B-8575-1F5602A43E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cision xmlns="5d1aa827-8517-4dee-945e-cc69f8b4409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C901AD2F3B43B4187093780A291FEF2" ma:contentTypeVersion="10" ma:contentTypeDescription="Create a new document." ma:contentTypeScope="" ma:versionID="89da08c086d763078bc69a6b4c141a58">
  <xsd:schema xmlns:xsd="http://www.w3.org/2001/XMLSchema" xmlns:xs="http://www.w3.org/2001/XMLSchema" xmlns:p="http://schemas.microsoft.com/office/2006/metadata/properties" xmlns:ns2="11818126-424f-4c2b-908c-6d7427daddec" xmlns:ns3="5d1aa827-8517-4dee-945e-cc69f8b44094" targetNamespace="http://schemas.microsoft.com/office/2006/metadata/properties" ma:root="true" ma:fieldsID="fb560184ea7c0ff0db0890171bdd93ff" ns2:_="" ns3:_="">
    <xsd:import namespace="11818126-424f-4c2b-908c-6d7427daddec"/>
    <xsd:import namespace="5d1aa827-8517-4dee-945e-cc69f8b4409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Decisio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818126-424f-4c2b-908c-6d7427dadde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d1aa827-8517-4dee-945e-cc69f8b4409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Decision" ma:index="15" nillable="true" ma:displayName="Decision" ma:description="Select your decision about each candidate" ma:internalName="Decision">
      <xsd:simpleType>
        <xsd:restriction base="dms:Choice">
          <xsd:enumeration value="Yes"/>
          <xsd:enumeration value="No"/>
          <xsd:enumeration value="Maybe"/>
        </xsd:restriction>
      </xsd:simpleType>
    </xsd:element>
    <xsd:element name="MediaServiceLocation" ma:index="16"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673221-6FD2-4171-AB39-459F242C9E4E}">
  <ds:schemaRefs>
    <ds:schemaRef ds:uri="http://schemas.microsoft.com/office/2006/metadata/properties"/>
    <ds:schemaRef ds:uri="http://schemas.microsoft.com/office/infopath/2007/PartnerControls"/>
    <ds:schemaRef ds:uri="5d1aa827-8517-4dee-945e-cc69f8b44094"/>
  </ds:schemaRefs>
</ds:datastoreItem>
</file>

<file path=customXml/itemProps2.xml><?xml version="1.0" encoding="utf-8"?>
<ds:datastoreItem xmlns:ds="http://schemas.openxmlformats.org/officeDocument/2006/customXml" ds:itemID="{D9CBD827-7EAE-4E0D-B838-6717901540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818126-424f-4c2b-908c-6d7427daddec"/>
    <ds:schemaRef ds:uri="5d1aa827-8517-4dee-945e-cc69f8b440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756F85-B2DF-43E9-95C7-D3604C2C18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PPTtemplateSystemFont</Template>
  <TotalTime>1035</TotalTime>
  <Words>1608</Words>
  <Application>Microsoft Macintosh PowerPoint</Application>
  <PresentationFormat>Widescreen</PresentationFormat>
  <Paragraphs>231</Paragraphs>
  <Slides>33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Courier New</vt:lpstr>
      <vt:lpstr>Wingdings</vt:lpstr>
      <vt:lpstr>PPTtemplateSystemFont</vt:lpstr>
      <vt:lpstr>Human health research at the InnoRenew CoE</vt:lpstr>
      <vt:lpstr>InnoRenew CoE</vt:lpstr>
      <vt:lpstr>PowerPoint Presentation</vt:lpstr>
      <vt:lpstr>PowerPoint Presentation</vt:lpstr>
      <vt:lpstr>Human Health Group</vt:lpstr>
      <vt:lpstr>Human Health Group</vt:lpstr>
      <vt:lpstr>Human Health Group</vt:lpstr>
      <vt:lpstr>Human Health Group</vt:lpstr>
      <vt:lpstr>Human Stress</vt:lpstr>
      <vt:lpstr>PowerPoint Presentation</vt:lpstr>
      <vt:lpstr>PowerPoint Presentation</vt:lpstr>
      <vt:lpstr>PowerPoint Presentation</vt:lpstr>
      <vt:lpstr>It might be enough…</vt:lpstr>
      <vt:lpstr>Wood, preferences, &amp; mental wellbeing</vt:lpstr>
      <vt:lpstr>Perception and evaluation of modified wood handrails</vt:lpstr>
      <vt:lpstr>Preference rankings of sample outdoor table surfaces made of modified wood</vt:lpstr>
      <vt:lpstr>The effect of different desk surface materials on affective states and cognitive performance</vt:lpstr>
      <vt:lpstr>Wood functions &amp; VOCs</vt:lpstr>
      <vt:lpstr>Immunomodulatory, Antitumor, and Protective activity of Wood VOCs</vt:lpstr>
      <vt:lpstr>Immunomodulatory, Antitumor, and Protective activity of Wood VOCs</vt:lpstr>
      <vt:lpstr>Antimicrobial Properties of Wood</vt:lpstr>
      <vt:lpstr>Antimicrobial properties of wood</vt:lpstr>
      <vt:lpstr>Wood VOCs and Indoor Air Quality</vt:lpstr>
      <vt:lpstr>Ergonomic design of space and furniture</vt:lpstr>
      <vt:lpstr>PowerPoint Presentation</vt:lpstr>
      <vt:lpstr>Active Office Prototype</vt:lpstr>
      <vt:lpstr>PowerPoint Presentation</vt:lpstr>
      <vt:lpstr>Ambient Assisted Living &amp; Healthy Aging</vt:lpstr>
      <vt:lpstr>PowerPoint Presentation</vt:lpstr>
      <vt:lpstr>Bringing it together: Restorative environmental and ergonomic design (REED)</vt:lpstr>
      <vt:lpstr>REED</vt:lpstr>
      <vt:lpstr>Thank you for your time.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Burnard</dc:creator>
  <cp:lastModifiedBy>Mike Burnard</cp:lastModifiedBy>
  <cp:revision>24</cp:revision>
  <dcterms:created xsi:type="dcterms:W3CDTF">2018-11-04T02:00:59Z</dcterms:created>
  <dcterms:modified xsi:type="dcterms:W3CDTF">2018-11-05T01:24:42Z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0x0101001C901AD2F3B43B4187093780A291FEF2</vt:lpwstr>
  </property>
</Properties>
</file>