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642" r:id="rId4"/>
    <p:sldId id="625" r:id="rId5"/>
    <p:sldId id="646" r:id="rId6"/>
    <p:sldId id="644" r:id="rId7"/>
    <p:sldId id="645" r:id="rId8"/>
    <p:sldId id="627" r:id="rId9"/>
    <p:sldId id="657" r:id="rId10"/>
    <p:sldId id="658" r:id="rId11"/>
    <p:sldId id="636" r:id="rId12"/>
    <p:sldId id="635" r:id="rId13"/>
    <p:sldId id="278" r:id="rId14"/>
    <p:sldId id="284" r:id="rId15"/>
    <p:sldId id="279" r:id="rId16"/>
    <p:sldId id="282" r:id="rId17"/>
    <p:sldId id="654" r:id="rId18"/>
    <p:sldId id="655" r:id="rId19"/>
    <p:sldId id="643" r:id="rId20"/>
    <p:sldId id="656" r:id="rId21"/>
    <p:sldId id="66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43"/>
    <p:restoredTop sz="95878"/>
  </p:normalViewPr>
  <p:slideViewPr>
    <p:cSldViewPr snapToGrid="0" snapToObjects="1">
      <p:cViewPr varScale="1">
        <p:scale>
          <a:sx n="108" d="100"/>
          <a:sy n="108" d="100"/>
        </p:scale>
        <p:origin x="928" y="20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A889C5-26B8-BE4C-B198-975592805E40}" type="datetimeFigureOut">
              <a:rPr lang="en-US" smtClean="0"/>
              <a:t>10/17/21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F1C985-6C8C-0D4D-9B64-49F6D1233405}" type="slidenum">
              <a:rPr lang="en-US" smtClean="0"/>
              <a:t>‹#›</a:t>
            </a:fld>
            <a:endParaRPr lang="en-US"/>
          </a:p>
        </p:txBody>
      </p:sp>
    </p:spTree>
    <p:extLst>
      <p:ext uri="{BB962C8B-B14F-4D97-AF65-F5344CB8AC3E}">
        <p14:creationId xmlns:p14="http://schemas.microsoft.com/office/powerpoint/2010/main" val="1601163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1DA55-9442-5B4A-A904-7A9469A20EB4}" type="slidenum">
              <a:rPr lang="en-US" smtClean="0"/>
              <a:t>5</a:t>
            </a:fld>
            <a:endParaRPr lang="en-US" dirty="0"/>
          </a:p>
        </p:txBody>
      </p:sp>
    </p:spTree>
    <p:extLst>
      <p:ext uri="{BB962C8B-B14F-4D97-AF65-F5344CB8AC3E}">
        <p14:creationId xmlns:p14="http://schemas.microsoft.com/office/powerpoint/2010/main" val="735620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“Reproducibility” refers to independent researchers arriving at the same results using their own data and methods, while “replicability” refers to a different team arriving at the same results using the original author’s artifacts.</a:t>
            </a:r>
          </a:p>
        </p:txBody>
      </p:sp>
      <p:sp>
        <p:nvSpPr>
          <p:cNvPr id="4" name="Slide Number Placeholder 3"/>
          <p:cNvSpPr>
            <a:spLocks noGrp="1"/>
          </p:cNvSpPr>
          <p:nvPr>
            <p:ph type="sldNum" sz="quarter" idx="5"/>
          </p:nvPr>
        </p:nvSpPr>
        <p:spPr/>
        <p:txBody>
          <a:bodyPr/>
          <a:lstStyle/>
          <a:p>
            <a:pPr>
              <a:defRPr/>
            </a:pPr>
            <a:fld id="{597EBC63-0C6F-0546-B082-2721BA22FA3D}" type="slidenum">
              <a:rPr lang="en-US" smtClean="0"/>
              <a:pPr>
                <a:defRPr/>
              </a:pPr>
              <a:t>10</a:t>
            </a:fld>
            <a:endParaRPr lang="en-US"/>
          </a:p>
        </p:txBody>
      </p:sp>
    </p:spTree>
    <p:extLst>
      <p:ext uri="{BB962C8B-B14F-4D97-AF65-F5344CB8AC3E}">
        <p14:creationId xmlns:p14="http://schemas.microsoft.com/office/powerpoint/2010/main" val="2620076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B1DA55-9442-5B4A-A904-7A9469A20EB4}" type="slidenum">
              <a:rPr lang="en-US" smtClean="0"/>
              <a:t>11</a:t>
            </a:fld>
            <a:endParaRPr lang="en-US" dirty="0"/>
          </a:p>
        </p:txBody>
      </p:sp>
    </p:spTree>
    <p:extLst>
      <p:ext uri="{BB962C8B-B14F-4D97-AF65-F5344CB8AC3E}">
        <p14:creationId xmlns:p14="http://schemas.microsoft.com/office/powerpoint/2010/main" val="4068221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SaTC is a multi-disciplinary program, and PI Meeting</a:t>
            </a:r>
            <a:r>
              <a:rPr lang="en-US" baseline="0" dirty="0"/>
              <a:t> attendees include academics, industry professionals, government representatives, and others with wide-ranging expertise. Building continuing support for the SaTC program and growing the security and privacy research community requires that we convey the essence and broader impacts of SaTC-funded research to diverse stakeholders in a clear, concise, and visual way, quantifying impacts where possible.  The summary slide  should be understandable by the broader security and privacy research community, including those researchers that don’t work in your specific research domain.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Use this template as a guide to ensure your slide addresses the topics identified. </a:t>
            </a:r>
            <a:r>
              <a:rPr lang="en-US" baseline="0"/>
              <a:t>This slide </a:t>
            </a:r>
            <a:r>
              <a:rPr lang="en-US" baseline="0" dirty="0"/>
              <a:t>may be used to introduce your project and/or promote the SaTC program both within and outside NSF.      </a:t>
            </a:r>
            <a:endParaRPr lang="en-US" dirty="0"/>
          </a:p>
          <a:p>
            <a:endParaRPr lang="en-US" dirty="0"/>
          </a:p>
        </p:txBody>
      </p:sp>
      <p:sp>
        <p:nvSpPr>
          <p:cNvPr id="4" name="Slide Number Placeholder 3"/>
          <p:cNvSpPr>
            <a:spLocks noGrp="1"/>
          </p:cNvSpPr>
          <p:nvPr>
            <p:ph type="sldNum" sz="quarter" idx="10"/>
          </p:nvPr>
        </p:nvSpPr>
        <p:spPr/>
        <p:txBody>
          <a:bodyPr/>
          <a:lstStyle/>
          <a:p>
            <a:fld id="{DD3A1022-717D-459B-AEC5-1E47678CE4CD}" type="slidenum">
              <a:rPr lang="en-US" smtClean="0"/>
              <a:t>19</a:t>
            </a:fld>
            <a:endParaRPr lang="en-US"/>
          </a:p>
        </p:txBody>
      </p:sp>
    </p:spTree>
    <p:extLst>
      <p:ext uri="{BB962C8B-B14F-4D97-AF65-F5344CB8AC3E}">
        <p14:creationId xmlns:p14="http://schemas.microsoft.com/office/powerpoint/2010/main" val="5382561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41007-37BA-E442-895B-35056E32D1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2FB4F11-A403-9E4F-AA74-E0435996DC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CFA897-157D-6C40-9537-8DA016E3E9DD}"/>
              </a:ext>
            </a:extLst>
          </p:cNvPr>
          <p:cNvSpPr>
            <a:spLocks noGrp="1"/>
          </p:cNvSpPr>
          <p:nvPr>
            <p:ph type="dt" sz="half" idx="10"/>
          </p:nvPr>
        </p:nvSpPr>
        <p:spPr/>
        <p:txBody>
          <a:bodyPr/>
          <a:lstStyle/>
          <a:p>
            <a:fld id="{DDA6FD31-7E39-A748-BB3D-21F132486A10}" type="datetimeFigureOut">
              <a:rPr lang="en-US" smtClean="0"/>
              <a:t>10/17/21</a:t>
            </a:fld>
            <a:endParaRPr lang="en-US"/>
          </a:p>
        </p:txBody>
      </p:sp>
      <p:sp>
        <p:nvSpPr>
          <p:cNvPr id="5" name="Footer Placeholder 4">
            <a:extLst>
              <a:ext uri="{FF2B5EF4-FFF2-40B4-BE49-F238E27FC236}">
                <a16:creationId xmlns:a16="http://schemas.microsoft.com/office/drawing/2014/main" id="{FA5D83CA-99AE-F64D-A006-561E22EAF4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0127B4-E8D8-E543-9778-4ADB567FAB64}"/>
              </a:ext>
            </a:extLst>
          </p:cNvPr>
          <p:cNvSpPr>
            <a:spLocks noGrp="1"/>
          </p:cNvSpPr>
          <p:nvPr>
            <p:ph type="sldNum" sz="quarter" idx="12"/>
          </p:nvPr>
        </p:nvSpPr>
        <p:spPr/>
        <p:txBody>
          <a:bodyPr/>
          <a:lstStyle/>
          <a:p>
            <a:fld id="{3D40871C-CB2F-5E40-B1A4-BD9C821694D1}" type="slidenum">
              <a:rPr lang="en-US" smtClean="0"/>
              <a:t>‹#›</a:t>
            </a:fld>
            <a:endParaRPr lang="en-US"/>
          </a:p>
        </p:txBody>
      </p:sp>
      <p:grpSp>
        <p:nvGrpSpPr>
          <p:cNvPr id="7" name="Group 6">
            <a:extLst>
              <a:ext uri="{FF2B5EF4-FFF2-40B4-BE49-F238E27FC236}">
                <a16:creationId xmlns:a16="http://schemas.microsoft.com/office/drawing/2014/main" id="{9F58A8B2-BAEE-744D-9960-B430EC52F1F1}"/>
              </a:ext>
            </a:extLst>
          </p:cNvPr>
          <p:cNvGrpSpPr/>
          <p:nvPr userDrawn="1"/>
        </p:nvGrpSpPr>
        <p:grpSpPr>
          <a:xfrm>
            <a:off x="3223454" y="5954683"/>
            <a:ext cx="4178658" cy="670814"/>
            <a:chOff x="3702336" y="2604266"/>
            <a:chExt cx="4178658" cy="670814"/>
          </a:xfrm>
        </p:grpSpPr>
        <p:pic>
          <p:nvPicPr>
            <p:cNvPr id="8" name="Picture 7">
              <a:extLst>
                <a:ext uri="{FF2B5EF4-FFF2-40B4-BE49-F238E27FC236}">
                  <a16:creationId xmlns:a16="http://schemas.microsoft.com/office/drawing/2014/main" id="{285297FC-EF2F-5142-ABD0-5E0A42176FA4}"/>
                </a:ext>
              </a:extLst>
            </p:cNvPr>
            <p:cNvPicPr>
              <a:picLocks noChangeAspect="1"/>
            </p:cNvPicPr>
            <p:nvPr/>
          </p:nvPicPr>
          <p:blipFill>
            <a:blip r:embed="rId2"/>
            <a:stretch>
              <a:fillRect/>
            </a:stretch>
          </p:blipFill>
          <p:spPr>
            <a:xfrm>
              <a:off x="3702336" y="2604266"/>
              <a:ext cx="2094484" cy="670814"/>
            </a:xfrm>
            <a:prstGeom prst="rect">
              <a:avLst/>
            </a:prstGeom>
            <a:ln w="12700">
              <a:solidFill>
                <a:schemeClr val="bg1"/>
              </a:solidFill>
            </a:ln>
          </p:spPr>
        </p:pic>
        <p:pic>
          <p:nvPicPr>
            <p:cNvPr id="9" name="Picture 8">
              <a:extLst>
                <a:ext uri="{FF2B5EF4-FFF2-40B4-BE49-F238E27FC236}">
                  <a16:creationId xmlns:a16="http://schemas.microsoft.com/office/drawing/2014/main" id="{DB75B5D8-5913-2D47-BF60-8D99F8C9EBF0}"/>
                </a:ext>
              </a:extLst>
            </p:cNvPr>
            <p:cNvPicPr>
              <a:picLocks noChangeAspect="1"/>
            </p:cNvPicPr>
            <p:nvPr/>
          </p:nvPicPr>
          <p:blipFill>
            <a:blip r:embed="rId3"/>
            <a:stretch>
              <a:fillRect/>
            </a:stretch>
          </p:blipFill>
          <p:spPr>
            <a:xfrm>
              <a:off x="5796820" y="2606042"/>
              <a:ext cx="2084174" cy="667512"/>
            </a:xfrm>
            <a:prstGeom prst="rect">
              <a:avLst/>
            </a:prstGeom>
            <a:ln w="12700">
              <a:solidFill>
                <a:schemeClr val="bg1"/>
              </a:solidFill>
            </a:ln>
          </p:spPr>
        </p:pic>
      </p:grpSp>
    </p:spTree>
    <p:extLst>
      <p:ext uri="{BB962C8B-B14F-4D97-AF65-F5344CB8AC3E}">
        <p14:creationId xmlns:p14="http://schemas.microsoft.com/office/powerpoint/2010/main" val="4176363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F997F-2E35-5C40-81B6-B9CCCC7782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4207F8-E3B0-2445-9A68-8A7205A98A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452465-E15D-E74D-B22B-734EA5D6DE17}"/>
              </a:ext>
            </a:extLst>
          </p:cNvPr>
          <p:cNvSpPr>
            <a:spLocks noGrp="1"/>
          </p:cNvSpPr>
          <p:nvPr>
            <p:ph type="dt" sz="half" idx="10"/>
          </p:nvPr>
        </p:nvSpPr>
        <p:spPr/>
        <p:txBody>
          <a:bodyPr/>
          <a:lstStyle/>
          <a:p>
            <a:fld id="{DDA6FD31-7E39-A748-BB3D-21F132486A10}" type="datetimeFigureOut">
              <a:rPr lang="en-US" smtClean="0"/>
              <a:t>10/17/21</a:t>
            </a:fld>
            <a:endParaRPr lang="en-US"/>
          </a:p>
        </p:txBody>
      </p:sp>
      <p:sp>
        <p:nvSpPr>
          <p:cNvPr id="5" name="Footer Placeholder 4">
            <a:extLst>
              <a:ext uri="{FF2B5EF4-FFF2-40B4-BE49-F238E27FC236}">
                <a16:creationId xmlns:a16="http://schemas.microsoft.com/office/drawing/2014/main" id="{F4978030-5100-6445-8F37-57B510B0BC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C77E22-28D1-E346-8026-16B3F99EB62D}"/>
              </a:ext>
            </a:extLst>
          </p:cNvPr>
          <p:cNvSpPr>
            <a:spLocks noGrp="1"/>
          </p:cNvSpPr>
          <p:nvPr>
            <p:ph type="sldNum" sz="quarter" idx="12"/>
          </p:nvPr>
        </p:nvSpPr>
        <p:spPr/>
        <p:txBody>
          <a:bodyPr/>
          <a:lstStyle/>
          <a:p>
            <a:fld id="{3D40871C-CB2F-5E40-B1A4-BD9C821694D1}" type="slidenum">
              <a:rPr lang="en-US" smtClean="0"/>
              <a:t>‹#›</a:t>
            </a:fld>
            <a:endParaRPr lang="en-US"/>
          </a:p>
        </p:txBody>
      </p:sp>
      <p:grpSp>
        <p:nvGrpSpPr>
          <p:cNvPr id="7" name="Group 6">
            <a:extLst>
              <a:ext uri="{FF2B5EF4-FFF2-40B4-BE49-F238E27FC236}">
                <a16:creationId xmlns:a16="http://schemas.microsoft.com/office/drawing/2014/main" id="{6F7FCFFE-A729-F64A-9A3B-C064691810E7}"/>
              </a:ext>
            </a:extLst>
          </p:cNvPr>
          <p:cNvGrpSpPr/>
          <p:nvPr userDrawn="1"/>
        </p:nvGrpSpPr>
        <p:grpSpPr>
          <a:xfrm>
            <a:off x="3223454" y="5954683"/>
            <a:ext cx="4178658" cy="670814"/>
            <a:chOff x="3702336" y="2604266"/>
            <a:chExt cx="4178658" cy="670814"/>
          </a:xfrm>
        </p:grpSpPr>
        <p:pic>
          <p:nvPicPr>
            <p:cNvPr id="8" name="Picture 7">
              <a:extLst>
                <a:ext uri="{FF2B5EF4-FFF2-40B4-BE49-F238E27FC236}">
                  <a16:creationId xmlns:a16="http://schemas.microsoft.com/office/drawing/2014/main" id="{2E0A67E0-3C6E-7246-A8E3-B836826B77D4}"/>
                </a:ext>
              </a:extLst>
            </p:cNvPr>
            <p:cNvPicPr>
              <a:picLocks noChangeAspect="1"/>
            </p:cNvPicPr>
            <p:nvPr/>
          </p:nvPicPr>
          <p:blipFill>
            <a:blip r:embed="rId2"/>
            <a:stretch>
              <a:fillRect/>
            </a:stretch>
          </p:blipFill>
          <p:spPr>
            <a:xfrm>
              <a:off x="3702336" y="2604266"/>
              <a:ext cx="2094484" cy="670814"/>
            </a:xfrm>
            <a:prstGeom prst="rect">
              <a:avLst/>
            </a:prstGeom>
            <a:ln w="12700">
              <a:solidFill>
                <a:schemeClr val="bg1"/>
              </a:solidFill>
            </a:ln>
          </p:spPr>
        </p:pic>
        <p:pic>
          <p:nvPicPr>
            <p:cNvPr id="9" name="Picture 8">
              <a:extLst>
                <a:ext uri="{FF2B5EF4-FFF2-40B4-BE49-F238E27FC236}">
                  <a16:creationId xmlns:a16="http://schemas.microsoft.com/office/drawing/2014/main" id="{454B4A93-0199-BD4F-9CA9-128A28AF1A69}"/>
                </a:ext>
              </a:extLst>
            </p:cNvPr>
            <p:cNvPicPr>
              <a:picLocks noChangeAspect="1"/>
            </p:cNvPicPr>
            <p:nvPr/>
          </p:nvPicPr>
          <p:blipFill>
            <a:blip r:embed="rId3"/>
            <a:stretch>
              <a:fillRect/>
            </a:stretch>
          </p:blipFill>
          <p:spPr>
            <a:xfrm>
              <a:off x="5796820" y="2606042"/>
              <a:ext cx="2084174" cy="667512"/>
            </a:xfrm>
            <a:prstGeom prst="rect">
              <a:avLst/>
            </a:prstGeom>
            <a:ln w="12700">
              <a:solidFill>
                <a:schemeClr val="bg1"/>
              </a:solidFill>
            </a:ln>
          </p:spPr>
        </p:pic>
      </p:grpSp>
    </p:spTree>
    <p:extLst>
      <p:ext uri="{BB962C8B-B14F-4D97-AF65-F5344CB8AC3E}">
        <p14:creationId xmlns:p14="http://schemas.microsoft.com/office/powerpoint/2010/main" val="483212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1CC586-A4A1-CB42-9F36-4AC6AB73E9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BEF199-C92E-FF40-950F-F0455C73C0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20E171-5698-E34D-B554-E4D93911D749}"/>
              </a:ext>
            </a:extLst>
          </p:cNvPr>
          <p:cNvSpPr>
            <a:spLocks noGrp="1"/>
          </p:cNvSpPr>
          <p:nvPr>
            <p:ph type="dt" sz="half" idx="10"/>
          </p:nvPr>
        </p:nvSpPr>
        <p:spPr/>
        <p:txBody>
          <a:bodyPr/>
          <a:lstStyle/>
          <a:p>
            <a:fld id="{DDA6FD31-7E39-A748-BB3D-21F132486A10}" type="datetimeFigureOut">
              <a:rPr lang="en-US" smtClean="0"/>
              <a:t>10/17/21</a:t>
            </a:fld>
            <a:endParaRPr lang="en-US"/>
          </a:p>
        </p:txBody>
      </p:sp>
      <p:sp>
        <p:nvSpPr>
          <p:cNvPr id="5" name="Footer Placeholder 4">
            <a:extLst>
              <a:ext uri="{FF2B5EF4-FFF2-40B4-BE49-F238E27FC236}">
                <a16:creationId xmlns:a16="http://schemas.microsoft.com/office/drawing/2014/main" id="{B314A89E-1556-5C4C-872B-0283B16569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DE387E-5823-6A40-BA97-5E5620985463}"/>
              </a:ext>
            </a:extLst>
          </p:cNvPr>
          <p:cNvSpPr>
            <a:spLocks noGrp="1"/>
          </p:cNvSpPr>
          <p:nvPr>
            <p:ph type="sldNum" sz="quarter" idx="12"/>
          </p:nvPr>
        </p:nvSpPr>
        <p:spPr/>
        <p:txBody>
          <a:bodyPr/>
          <a:lstStyle/>
          <a:p>
            <a:fld id="{3D40871C-CB2F-5E40-B1A4-BD9C821694D1}" type="slidenum">
              <a:rPr lang="en-US" smtClean="0"/>
              <a:t>‹#›</a:t>
            </a:fld>
            <a:endParaRPr lang="en-US"/>
          </a:p>
        </p:txBody>
      </p:sp>
      <p:grpSp>
        <p:nvGrpSpPr>
          <p:cNvPr id="7" name="Group 6">
            <a:extLst>
              <a:ext uri="{FF2B5EF4-FFF2-40B4-BE49-F238E27FC236}">
                <a16:creationId xmlns:a16="http://schemas.microsoft.com/office/drawing/2014/main" id="{1AE5DC1F-0A6F-E647-81D0-5F66EB01970F}"/>
              </a:ext>
            </a:extLst>
          </p:cNvPr>
          <p:cNvGrpSpPr/>
          <p:nvPr userDrawn="1"/>
        </p:nvGrpSpPr>
        <p:grpSpPr>
          <a:xfrm>
            <a:off x="3223454" y="5954683"/>
            <a:ext cx="4178658" cy="670814"/>
            <a:chOff x="3702336" y="2604266"/>
            <a:chExt cx="4178658" cy="670814"/>
          </a:xfrm>
        </p:grpSpPr>
        <p:pic>
          <p:nvPicPr>
            <p:cNvPr id="8" name="Picture 7">
              <a:extLst>
                <a:ext uri="{FF2B5EF4-FFF2-40B4-BE49-F238E27FC236}">
                  <a16:creationId xmlns:a16="http://schemas.microsoft.com/office/drawing/2014/main" id="{22F8825A-CB08-2546-91D4-2AADCCEB2609}"/>
                </a:ext>
              </a:extLst>
            </p:cNvPr>
            <p:cNvPicPr>
              <a:picLocks noChangeAspect="1"/>
            </p:cNvPicPr>
            <p:nvPr/>
          </p:nvPicPr>
          <p:blipFill>
            <a:blip r:embed="rId2"/>
            <a:stretch>
              <a:fillRect/>
            </a:stretch>
          </p:blipFill>
          <p:spPr>
            <a:xfrm>
              <a:off x="3702336" y="2604266"/>
              <a:ext cx="2094484" cy="670814"/>
            </a:xfrm>
            <a:prstGeom prst="rect">
              <a:avLst/>
            </a:prstGeom>
            <a:ln w="12700">
              <a:solidFill>
                <a:schemeClr val="bg1"/>
              </a:solidFill>
            </a:ln>
          </p:spPr>
        </p:pic>
        <p:pic>
          <p:nvPicPr>
            <p:cNvPr id="9" name="Picture 8">
              <a:extLst>
                <a:ext uri="{FF2B5EF4-FFF2-40B4-BE49-F238E27FC236}">
                  <a16:creationId xmlns:a16="http://schemas.microsoft.com/office/drawing/2014/main" id="{D52E8F91-0AA5-5D48-AC99-DEAD23148A21}"/>
                </a:ext>
              </a:extLst>
            </p:cNvPr>
            <p:cNvPicPr>
              <a:picLocks noChangeAspect="1"/>
            </p:cNvPicPr>
            <p:nvPr/>
          </p:nvPicPr>
          <p:blipFill>
            <a:blip r:embed="rId3"/>
            <a:stretch>
              <a:fillRect/>
            </a:stretch>
          </p:blipFill>
          <p:spPr>
            <a:xfrm>
              <a:off x="5796820" y="2606042"/>
              <a:ext cx="2084174" cy="667512"/>
            </a:xfrm>
            <a:prstGeom prst="rect">
              <a:avLst/>
            </a:prstGeom>
            <a:ln w="12700">
              <a:solidFill>
                <a:schemeClr val="bg1"/>
              </a:solidFill>
            </a:ln>
          </p:spPr>
        </p:pic>
      </p:grpSp>
    </p:spTree>
    <p:extLst>
      <p:ext uri="{BB962C8B-B14F-4D97-AF65-F5344CB8AC3E}">
        <p14:creationId xmlns:p14="http://schemas.microsoft.com/office/powerpoint/2010/main" val="3312161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6ECA5-6A0D-0F49-B78D-42C6D59605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30115C-BC53-854F-991E-C5888ECBA4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ED27AD-85BD-EF45-847D-0C68B79E804E}"/>
              </a:ext>
            </a:extLst>
          </p:cNvPr>
          <p:cNvSpPr>
            <a:spLocks noGrp="1"/>
          </p:cNvSpPr>
          <p:nvPr>
            <p:ph type="dt" sz="half" idx="10"/>
          </p:nvPr>
        </p:nvSpPr>
        <p:spPr/>
        <p:txBody>
          <a:bodyPr/>
          <a:lstStyle/>
          <a:p>
            <a:fld id="{DDA6FD31-7E39-A748-BB3D-21F132486A10}" type="datetimeFigureOut">
              <a:rPr lang="en-US" smtClean="0"/>
              <a:t>10/17/21</a:t>
            </a:fld>
            <a:endParaRPr lang="en-US"/>
          </a:p>
        </p:txBody>
      </p:sp>
      <p:sp>
        <p:nvSpPr>
          <p:cNvPr id="5" name="Footer Placeholder 4">
            <a:extLst>
              <a:ext uri="{FF2B5EF4-FFF2-40B4-BE49-F238E27FC236}">
                <a16:creationId xmlns:a16="http://schemas.microsoft.com/office/drawing/2014/main" id="{FA156F6D-0F7B-B547-A42A-299AC4AF54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CB749B-4AB2-BC49-B14C-CB0A46AEA248}"/>
              </a:ext>
            </a:extLst>
          </p:cNvPr>
          <p:cNvSpPr>
            <a:spLocks noGrp="1"/>
          </p:cNvSpPr>
          <p:nvPr>
            <p:ph type="sldNum" sz="quarter" idx="12"/>
          </p:nvPr>
        </p:nvSpPr>
        <p:spPr/>
        <p:txBody>
          <a:bodyPr/>
          <a:lstStyle/>
          <a:p>
            <a:fld id="{3D40871C-CB2F-5E40-B1A4-BD9C821694D1}" type="slidenum">
              <a:rPr lang="en-US" smtClean="0"/>
              <a:t>‹#›</a:t>
            </a:fld>
            <a:endParaRPr lang="en-US"/>
          </a:p>
        </p:txBody>
      </p:sp>
      <p:grpSp>
        <p:nvGrpSpPr>
          <p:cNvPr id="7" name="Group 6">
            <a:extLst>
              <a:ext uri="{FF2B5EF4-FFF2-40B4-BE49-F238E27FC236}">
                <a16:creationId xmlns:a16="http://schemas.microsoft.com/office/drawing/2014/main" id="{8272FFC8-931E-4347-A0C3-2EBD41D065C5}"/>
              </a:ext>
            </a:extLst>
          </p:cNvPr>
          <p:cNvGrpSpPr/>
          <p:nvPr userDrawn="1"/>
        </p:nvGrpSpPr>
        <p:grpSpPr>
          <a:xfrm>
            <a:off x="3223454" y="5954683"/>
            <a:ext cx="4178658" cy="670814"/>
            <a:chOff x="3702336" y="2604266"/>
            <a:chExt cx="4178658" cy="670814"/>
          </a:xfrm>
        </p:grpSpPr>
        <p:pic>
          <p:nvPicPr>
            <p:cNvPr id="8" name="Picture 7">
              <a:extLst>
                <a:ext uri="{FF2B5EF4-FFF2-40B4-BE49-F238E27FC236}">
                  <a16:creationId xmlns:a16="http://schemas.microsoft.com/office/drawing/2014/main" id="{91DD1F4E-A603-C145-9AA9-1320A2D06C46}"/>
                </a:ext>
              </a:extLst>
            </p:cNvPr>
            <p:cNvPicPr>
              <a:picLocks noChangeAspect="1"/>
            </p:cNvPicPr>
            <p:nvPr/>
          </p:nvPicPr>
          <p:blipFill>
            <a:blip r:embed="rId2"/>
            <a:stretch>
              <a:fillRect/>
            </a:stretch>
          </p:blipFill>
          <p:spPr>
            <a:xfrm>
              <a:off x="3702336" y="2604266"/>
              <a:ext cx="2094484" cy="670814"/>
            </a:xfrm>
            <a:prstGeom prst="rect">
              <a:avLst/>
            </a:prstGeom>
            <a:ln w="12700">
              <a:solidFill>
                <a:schemeClr val="bg1"/>
              </a:solidFill>
            </a:ln>
          </p:spPr>
        </p:pic>
        <p:pic>
          <p:nvPicPr>
            <p:cNvPr id="9" name="Picture 8">
              <a:extLst>
                <a:ext uri="{FF2B5EF4-FFF2-40B4-BE49-F238E27FC236}">
                  <a16:creationId xmlns:a16="http://schemas.microsoft.com/office/drawing/2014/main" id="{144D7E4B-2F4E-0A48-9A28-90A808F34094}"/>
                </a:ext>
              </a:extLst>
            </p:cNvPr>
            <p:cNvPicPr>
              <a:picLocks noChangeAspect="1"/>
            </p:cNvPicPr>
            <p:nvPr/>
          </p:nvPicPr>
          <p:blipFill>
            <a:blip r:embed="rId3"/>
            <a:stretch>
              <a:fillRect/>
            </a:stretch>
          </p:blipFill>
          <p:spPr>
            <a:xfrm>
              <a:off x="5796820" y="2606042"/>
              <a:ext cx="2084174" cy="667512"/>
            </a:xfrm>
            <a:prstGeom prst="rect">
              <a:avLst/>
            </a:prstGeom>
            <a:ln w="12700">
              <a:solidFill>
                <a:schemeClr val="bg1"/>
              </a:solidFill>
            </a:ln>
          </p:spPr>
        </p:pic>
      </p:grpSp>
    </p:spTree>
    <p:extLst>
      <p:ext uri="{BB962C8B-B14F-4D97-AF65-F5344CB8AC3E}">
        <p14:creationId xmlns:p14="http://schemas.microsoft.com/office/powerpoint/2010/main" val="4144584456"/>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D43F1-ECEA-DC44-B68F-8E5A9862C7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6AFBB4-4E90-0843-91B1-664E289FE9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11BF0E-1DF6-0545-982C-FB34E7527F2D}"/>
              </a:ext>
            </a:extLst>
          </p:cNvPr>
          <p:cNvSpPr>
            <a:spLocks noGrp="1"/>
          </p:cNvSpPr>
          <p:nvPr>
            <p:ph type="dt" sz="half" idx="10"/>
          </p:nvPr>
        </p:nvSpPr>
        <p:spPr/>
        <p:txBody>
          <a:bodyPr/>
          <a:lstStyle/>
          <a:p>
            <a:fld id="{DDA6FD31-7E39-A748-BB3D-21F132486A10}" type="datetimeFigureOut">
              <a:rPr lang="en-US" smtClean="0"/>
              <a:t>10/17/21</a:t>
            </a:fld>
            <a:endParaRPr lang="en-US"/>
          </a:p>
        </p:txBody>
      </p:sp>
      <p:sp>
        <p:nvSpPr>
          <p:cNvPr id="5" name="Footer Placeholder 4">
            <a:extLst>
              <a:ext uri="{FF2B5EF4-FFF2-40B4-BE49-F238E27FC236}">
                <a16:creationId xmlns:a16="http://schemas.microsoft.com/office/drawing/2014/main" id="{7EFF30E7-24D2-8F46-87FC-81C0A507E2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21058B-B15C-F542-9F32-67EA98F32C50}"/>
              </a:ext>
            </a:extLst>
          </p:cNvPr>
          <p:cNvSpPr>
            <a:spLocks noGrp="1"/>
          </p:cNvSpPr>
          <p:nvPr>
            <p:ph type="sldNum" sz="quarter" idx="12"/>
          </p:nvPr>
        </p:nvSpPr>
        <p:spPr/>
        <p:txBody>
          <a:bodyPr/>
          <a:lstStyle/>
          <a:p>
            <a:fld id="{3D40871C-CB2F-5E40-B1A4-BD9C821694D1}" type="slidenum">
              <a:rPr lang="en-US" smtClean="0"/>
              <a:t>‹#›</a:t>
            </a:fld>
            <a:endParaRPr lang="en-US"/>
          </a:p>
        </p:txBody>
      </p:sp>
      <p:grpSp>
        <p:nvGrpSpPr>
          <p:cNvPr id="7" name="Group 6">
            <a:extLst>
              <a:ext uri="{FF2B5EF4-FFF2-40B4-BE49-F238E27FC236}">
                <a16:creationId xmlns:a16="http://schemas.microsoft.com/office/drawing/2014/main" id="{F459533B-14BC-0F44-A0C9-8D90BA481C7F}"/>
              </a:ext>
            </a:extLst>
          </p:cNvPr>
          <p:cNvGrpSpPr/>
          <p:nvPr userDrawn="1"/>
        </p:nvGrpSpPr>
        <p:grpSpPr>
          <a:xfrm>
            <a:off x="3223454" y="5954683"/>
            <a:ext cx="4178658" cy="670814"/>
            <a:chOff x="3702336" y="2604266"/>
            <a:chExt cx="4178658" cy="670814"/>
          </a:xfrm>
        </p:grpSpPr>
        <p:pic>
          <p:nvPicPr>
            <p:cNvPr id="8" name="Picture 7">
              <a:extLst>
                <a:ext uri="{FF2B5EF4-FFF2-40B4-BE49-F238E27FC236}">
                  <a16:creationId xmlns:a16="http://schemas.microsoft.com/office/drawing/2014/main" id="{1B70130F-8B2C-B145-9D1B-4E69C4DE0745}"/>
                </a:ext>
              </a:extLst>
            </p:cNvPr>
            <p:cNvPicPr>
              <a:picLocks noChangeAspect="1"/>
            </p:cNvPicPr>
            <p:nvPr/>
          </p:nvPicPr>
          <p:blipFill>
            <a:blip r:embed="rId2"/>
            <a:stretch>
              <a:fillRect/>
            </a:stretch>
          </p:blipFill>
          <p:spPr>
            <a:xfrm>
              <a:off x="3702336" y="2604266"/>
              <a:ext cx="2094484" cy="670814"/>
            </a:xfrm>
            <a:prstGeom prst="rect">
              <a:avLst/>
            </a:prstGeom>
            <a:ln w="12700">
              <a:solidFill>
                <a:schemeClr val="bg1"/>
              </a:solidFill>
            </a:ln>
          </p:spPr>
        </p:pic>
        <p:pic>
          <p:nvPicPr>
            <p:cNvPr id="9" name="Picture 8">
              <a:extLst>
                <a:ext uri="{FF2B5EF4-FFF2-40B4-BE49-F238E27FC236}">
                  <a16:creationId xmlns:a16="http://schemas.microsoft.com/office/drawing/2014/main" id="{5F43AAD5-CA35-3B46-B5A9-1DF3A1601649}"/>
                </a:ext>
              </a:extLst>
            </p:cNvPr>
            <p:cNvPicPr>
              <a:picLocks noChangeAspect="1"/>
            </p:cNvPicPr>
            <p:nvPr/>
          </p:nvPicPr>
          <p:blipFill>
            <a:blip r:embed="rId3"/>
            <a:stretch>
              <a:fillRect/>
            </a:stretch>
          </p:blipFill>
          <p:spPr>
            <a:xfrm>
              <a:off x="5796820" y="2606042"/>
              <a:ext cx="2084174" cy="667512"/>
            </a:xfrm>
            <a:prstGeom prst="rect">
              <a:avLst/>
            </a:prstGeom>
            <a:ln w="12700">
              <a:solidFill>
                <a:schemeClr val="bg1"/>
              </a:solidFill>
            </a:ln>
          </p:spPr>
        </p:pic>
      </p:grpSp>
    </p:spTree>
    <p:extLst>
      <p:ext uri="{BB962C8B-B14F-4D97-AF65-F5344CB8AC3E}">
        <p14:creationId xmlns:p14="http://schemas.microsoft.com/office/powerpoint/2010/main" val="3579810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CCAE5-8471-8042-93E5-85D4EFBBD1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D2BDC3-D3E1-F645-841C-EC77D54118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968A73-B7AD-0E44-A13D-520CC80BFF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5B24E9-561E-5549-8665-76D7A80E28B7}"/>
              </a:ext>
            </a:extLst>
          </p:cNvPr>
          <p:cNvSpPr>
            <a:spLocks noGrp="1"/>
          </p:cNvSpPr>
          <p:nvPr>
            <p:ph type="dt" sz="half" idx="10"/>
          </p:nvPr>
        </p:nvSpPr>
        <p:spPr/>
        <p:txBody>
          <a:bodyPr/>
          <a:lstStyle/>
          <a:p>
            <a:fld id="{DDA6FD31-7E39-A748-BB3D-21F132486A10}" type="datetimeFigureOut">
              <a:rPr lang="en-US" smtClean="0"/>
              <a:t>10/17/21</a:t>
            </a:fld>
            <a:endParaRPr lang="en-US"/>
          </a:p>
        </p:txBody>
      </p:sp>
      <p:sp>
        <p:nvSpPr>
          <p:cNvPr id="6" name="Footer Placeholder 5">
            <a:extLst>
              <a:ext uri="{FF2B5EF4-FFF2-40B4-BE49-F238E27FC236}">
                <a16:creationId xmlns:a16="http://schemas.microsoft.com/office/drawing/2014/main" id="{7DE6193A-BB94-C149-A0EC-F652FED7B6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FBEE77-4CF8-6D44-B8CA-D941EA1A5FA8}"/>
              </a:ext>
            </a:extLst>
          </p:cNvPr>
          <p:cNvSpPr>
            <a:spLocks noGrp="1"/>
          </p:cNvSpPr>
          <p:nvPr>
            <p:ph type="sldNum" sz="quarter" idx="12"/>
          </p:nvPr>
        </p:nvSpPr>
        <p:spPr/>
        <p:txBody>
          <a:bodyPr/>
          <a:lstStyle/>
          <a:p>
            <a:fld id="{3D40871C-CB2F-5E40-B1A4-BD9C821694D1}" type="slidenum">
              <a:rPr lang="en-US" smtClean="0"/>
              <a:t>‹#›</a:t>
            </a:fld>
            <a:endParaRPr lang="en-US"/>
          </a:p>
        </p:txBody>
      </p:sp>
      <p:grpSp>
        <p:nvGrpSpPr>
          <p:cNvPr id="8" name="Group 7">
            <a:extLst>
              <a:ext uri="{FF2B5EF4-FFF2-40B4-BE49-F238E27FC236}">
                <a16:creationId xmlns:a16="http://schemas.microsoft.com/office/drawing/2014/main" id="{6B04E076-28B4-5D43-834D-1F349A76EC62}"/>
              </a:ext>
            </a:extLst>
          </p:cNvPr>
          <p:cNvGrpSpPr/>
          <p:nvPr userDrawn="1"/>
        </p:nvGrpSpPr>
        <p:grpSpPr>
          <a:xfrm>
            <a:off x="3223454" y="5954683"/>
            <a:ext cx="4178658" cy="670814"/>
            <a:chOff x="3702336" y="2604266"/>
            <a:chExt cx="4178658" cy="670814"/>
          </a:xfrm>
        </p:grpSpPr>
        <p:pic>
          <p:nvPicPr>
            <p:cNvPr id="9" name="Picture 8">
              <a:extLst>
                <a:ext uri="{FF2B5EF4-FFF2-40B4-BE49-F238E27FC236}">
                  <a16:creationId xmlns:a16="http://schemas.microsoft.com/office/drawing/2014/main" id="{B4287788-7FB5-D549-9C53-3B853C258AA9}"/>
                </a:ext>
              </a:extLst>
            </p:cNvPr>
            <p:cNvPicPr>
              <a:picLocks noChangeAspect="1"/>
            </p:cNvPicPr>
            <p:nvPr/>
          </p:nvPicPr>
          <p:blipFill>
            <a:blip r:embed="rId2"/>
            <a:stretch>
              <a:fillRect/>
            </a:stretch>
          </p:blipFill>
          <p:spPr>
            <a:xfrm>
              <a:off x="3702336" y="2604266"/>
              <a:ext cx="2094484" cy="670814"/>
            </a:xfrm>
            <a:prstGeom prst="rect">
              <a:avLst/>
            </a:prstGeom>
            <a:ln w="12700">
              <a:solidFill>
                <a:schemeClr val="bg1"/>
              </a:solidFill>
            </a:ln>
          </p:spPr>
        </p:pic>
        <p:pic>
          <p:nvPicPr>
            <p:cNvPr id="10" name="Picture 9">
              <a:extLst>
                <a:ext uri="{FF2B5EF4-FFF2-40B4-BE49-F238E27FC236}">
                  <a16:creationId xmlns:a16="http://schemas.microsoft.com/office/drawing/2014/main" id="{2BD1F63E-BE57-F448-9384-407E1CEEEE70}"/>
                </a:ext>
              </a:extLst>
            </p:cNvPr>
            <p:cNvPicPr>
              <a:picLocks noChangeAspect="1"/>
            </p:cNvPicPr>
            <p:nvPr/>
          </p:nvPicPr>
          <p:blipFill>
            <a:blip r:embed="rId3"/>
            <a:stretch>
              <a:fillRect/>
            </a:stretch>
          </p:blipFill>
          <p:spPr>
            <a:xfrm>
              <a:off x="5796820" y="2606042"/>
              <a:ext cx="2084174" cy="667512"/>
            </a:xfrm>
            <a:prstGeom prst="rect">
              <a:avLst/>
            </a:prstGeom>
            <a:ln w="12700">
              <a:solidFill>
                <a:schemeClr val="bg1"/>
              </a:solidFill>
            </a:ln>
          </p:spPr>
        </p:pic>
      </p:grpSp>
    </p:spTree>
    <p:extLst>
      <p:ext uri="{BB962C8B-B14F-4D97-AF65-F5344CB8AC3E}">
        <p14:creationId xmlns:p14="http://schemas.microsoft.com/office/powerpoint/2010/main" val="1089319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CEF68-F772-8049-A7C7-54D34CD6CD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417804-CD59-2D4B-BCDA-15DE297AC0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20EF9F-27B5-A640-9782-D05179EB3D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DC4EB6-8CB3-4541-8117-54B3D2ADCE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42297D-7C58-3445-B0F6-3ECCA16B85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1E3C46-8194-874B-8214-BBD22C1133B8}"/>
              </a:ext>
            </a:extLst>
          </p:cNvPr>
          <p:cNvSpPr>
            <a:spLocks noGrp="1"/>
          </p:cNvSpPr>
          <p:nvPr>
            <p:ph type="dt" sz="half" idx="10"/>
          </p:nvPr>
        </p:nvSpPr>
        <p:spPr/>
        <p:txBody>
          <a:bodyPr/>
          <a:lstStyle/>
          <a:p>
            <a:fld id="{DDA6FD31-7E39-A748-BB3D-21F132486A10}" type="datetimeFigureOut">
              <a:rPr lang="en-US" smtClean="0"/>
              <a:t>10/17/21</a:t>
            </a:fld>
            <a:endParaRPr lang="en-US"/>
          </a:p>
        </p:txBody>
      </p:sp>
      <p:sp>
        <p:nvSpPr>
          <p:cNvPr id="8" name="Footer Placeholder 7">
            <a:extLst>
              <a:ext uri="{FF2B5EF4-FFF2-40B4-BE49-F238E27FC236}">
                <a16:creationId xmlns:a16="http://schemas.microsoft.com/office/drawing/2014/main" id="{EEE26E11-8FEC-7F4F-8EFF-33C05CD34A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94A50A-92B8-2D4F-A3FA-EC039DAAD621}"/>
              </a:ext>
            </a:extLst>
          </p:cNvPr>
          <p:cNvSpPr>
            <a:spLocks noGrp="1"/>
          </p:cNvSpPr>
          <p:nvPr>
            <p:ph type="sldNum" sz="quarter" idx="12"/>
          </p:nvPr>
        </p:nvSpPr>
        <p:spPr/>
        <p:txBody>
          <a:bodyPr/>
          <a:lstStyle/>
          <a:p>
            <a:fld id="{3D40871C-CB2F-5E40-B1A4-BD9C821694D1}" type="slidenum">
              <a:rPr lang="en-US" smtClean="0"/>
              <a:t>‹#›</a:t>
            </a:fld>
            <a:endParaRPr lang="en-US"/>
          </a:p>
        </p:txBody>
      </p:sp>
      <p:grpSp>
        <p:nvGrpSpPr>
          <p:cNvPr id="10" name="Group 9">
            <a:extLst>
              <a:ext uri="{FF2B5EF4-FFF2-40B4-BE49-F238E27FC236}">
                <a16:creationId xmlns:a16="http://schemas.microsoft.com/office/drawing/2014/main" id="{4CB576C5-E1FE-2E4A-9359-11C8BA027E4A}"/>
              </a:ext>
            </a:extLst>
          </p:cNvPr>
          <p:cNvGrpSpPr/>
          <p:nvPr userDrawn="1"/>
        </p:nvGrpSpPr>
        <p:grpSpPr>
          <a:xfrm>
            <a:off x="3223454" y="5954683"/>
            <a:ext cx="4178658" cy="670814"/>
            <a:chOff x="3702336" y="2604266"/>
            <a:chExt cx="4178658" cy="670814"/>
          </a:xfrm>
        </p:grpSpPr>
        <p:pic>
          <p:nvPicPr>
            <p:cNvPr id="11" name="Picture 10">
              <a:extLst>
                <a:ext uri="{FF2B5EF4-FFF2-40B4-BE49-F238E27FC236}">
                  <a16:creationId xmlns:a16="http://schemas.microsoft.com/office/drawing/2014/main" id="{6591EAA9-BEF1-1D48-A1A1-D13D9CB5C1A3}"/>
                </a:ext>
              </a:extLst>
            </p:cNvPr>
            <p:cNvPicPr>
              <a:picLocks noChangeAspect="1"/>
            </p:cNvPicPr>
            <p:nvPr/>
          </p:nvPicPr>
          <p:blipFill>
            <a:blip r:embed="rId2"/>
            <a:stretch>
              <a:fillRect/>
            </a:stretch>
          </p:blipFill>
          <p:spPr>
            <a:xfrm>
              <a:off x="3702336" y="2604266"/>
              <a:ext cx="2094484" cy="670814"/>
            </a:xfrm>
            <a:prstGeom prst="rect">
              <a:avLst/>
            </a:prstGeom>
            <a:ln w="12700">
              <a:solidFill>
                <a:schemeClr val="bg1"/>
              </a:solidFill>
            </a:ln>
          </p:spPr>
        </p:pic>
        <p:pic>
          <p:nvPicPr>
            <p:cNvPr id="12" name="Picture 11">
              <a:extLst>
                <a:ext uri="{FF2B5EF4-FFF2-40B4-BE49-F238E27FC236}">
                  <a16:creationId xmlns:a16="http://schemas.microsoft.com/office/drawing/2014/main" id="{4FC3FCBD-0529-734E-B82E-B4FCA2E653C0}"/>
                </a:ext>
              </a:extLst>
            </p:cNvPr>
            <p:cNvPicPr>
              <a:picLocks noChangeAspect="1"/>
            </p:cNvPicPr>
            <p:nvPr/>
          </p:nvPicPr>
          <p:blipFill>
            <a:blip r:embed="rId3"/>
            <a:stretch>
              <a:fillRect/>
            </a:stretch>
          </p:blipFill>
          <p:spPr>
            <a:xfrm>
              <a:off x="5796820" y="2606042"/>
              <a:ext cx="2084174" cy="667512"/>
            </a:xfrm>
            <a:prstGeom prst="rect">
              <a:avLst/>
            </a:prstGeom>
            <a:ln w="12700">
              <a:solidFill>
                <a:schemeClr val="bg1"/>
              </a:solidFill>
            </a:ln>
          </p:spPr>
        </p:pic>
      </p:grpSp>
    </p:spTree>
    <p:extLst>
      <p:ext uri="{BB962C8B-B14F-4D97-AF65-F5344CB8AC3E}">
        <p14:creationId xmlns:p14="http://schemas.microsoft.com/office/powerpoint/2010/main" val="1502456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96D70-5964-1E43-8D58-677ECCD3FD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306501-6B97-1948-8B64-987AAF840AB6}"/>
              </a:ext>
            </a:extLst>
          </p:cNvPr>
          <p:cNvSpPr>
            <a:spLocks noGrp="1"/>
          </p:cNvSpPr>
          <p:nvPr>
            <p:ph type="dt" sz="half" idx="10"/>
          </p:nvPr>
        </p:nvSpPr>
        <p:spPr/>
        <p:txBody>
          <a:bodyPr/>
          <a:lstStyle/>
          <a:p>
            <a:fld id="{DDA6FD31-7E39-A748-BB3D-21F132486A10}" type="datetimeFigureOut">
              <a:rPr lang="en-US" smtClean="0"/>
              <a:t>10/17/21</a:t>
            </a:fld>
            <a:endParaRPr lang="en-US"/>
          </a:p>
        </p:txBody>
      </p:sp>
      <p:sp>
        <p:nvSpPr>
          <p:cNvPr id="4" name="Footer Placeholder 3">
            <a:extLst>
              <a:ext uri="{FF2B5EF4-FFF2-40B4-BE49-F238E27FC236}">
                <a16:creationId xmlns:a16="http://schemas.microsoft.com/office/drawing/2014/main" id="{9E20E759-366E-0649-9590-B599C2B572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CC3107-28F5-C141-87C4-45DEACC89CE3}"/>
              </a:ext>
            </a:extLst>
          </p:cNvPr>
          <p:cNvSpPr>
            <a:spLocks noGrp="1"/>
          </p:cNvSpPr>
          <p:nvPr>
            <p:ph type="sldNum" sz="quarter" idx="12"/>
          </p:nvPr>
        </p:nvSpPr>
        <p:spPr/>
        <p:txBody>
          <a:bodyPr/>
          <a:lstStyle/>
          <a:p>
            <a:fld id="{3D40871C-CB2F-5E40-B1A4-BD9C821694D1}" type="slidenum">
              <a:rPr lang="en-US" smtClean="0"/>
              <a:t>‹#›</a:t>
            </a:fld>
            <a:endParaRPr lang="en-US"/>
          </a:p>
        </p:txBody>
      </p:sp>
      <p:grpSp>
        <p:nvGrpSpPr>
          <p:cNvPr id="6" name="Group 5">
            <a:extLst>
              <a:ext uri="{FF2B5EF4-FFF2-40B4-BE49-F238E27FC236}">
                <a16:creationId xmlns:a16="http://schemas.microsoft.com/office/drawing/2014/main" id="{40D5A601-3B70-6343-AAF4-7C38273DD871}"/>
              </a:ext>
            </a:extLst>
          </p:cNvPr>
          <p:cNvGrpSpPr/>
          <p:nvPr userDrawn="1"/>
        </p:nvGrpSpPr>
        <p:grpSpPr>
          <a:xfrm>
            <a:off x="3223454" y="5954683"/>
            <a:ext cx="4178658" cy="670814"/>
            <a:chOff x="3702336" y="2604266"/>
            <a:chExt cx="4178658" cy="670814"/>
          </a:xfrm>
        </p:grpSpPr>
        <p:pic>
          <p:nvPicPr>
            <p:cNvPr id="7" name="Picture 6">
              <a:extLst>
                <a:ext uri="{FF2B5EF4-FFF2-40B4-BE49-F238E27FC236}">
                  <a16:creationId xmlns:a16="http://schemas.microsoft.com/office/drawing/2014/main" id="{9447A220-C3BA-4545-9DF5-25C4EFE67EE0}"/>
                </a:ext>
              </a:extLst>
            </p:cNvPr>
            <p:cNvPicPr>
              <a:picLocks noChangeAspect="1"/>
            </p:cNvPicPr>
            <p:nvPr/>
          </p:nvPicPr>
          <p:blipFill>
            <a:blip r:embed="rId2"/>
            <a:stretch>
              <a:fillRect/>
            </a:stretch>
          </p:blipFill>
          <p:spPr>
            <a:xfrm>
              <a:off x="3702336" y="2604266"/>
              <a:ext cx="2094484" cy="670814"/>
            </a:xfrm>
            <a:prstGeom prst="rect">
              <a:avLst/>
            </a:prstGeom>
            <a:ln w="12700">
              <a:solidFill>
                <a:schemeClr val="bg1"/>
              </a:solidFill>
            </a:ln>
          </p:spPr>
        </p:pic>
        <p:pic>
          <p:nvPicPr>
            <p:cNvPr id="8" name="Picture 7">
              <a:extLst>
                <a:ext uri="{FF2B5EF4-FFF2-40B4-BE49-F238E27FC236}">
                  <a16:creationId xmlns:a16="http://schemas.microsoft.com/office/drawing/2014/main" id="{D54E7C04-1B3B-9549-8A19-4F4AE839830B}"/>
                </a:ext>
              </a:extLst>
            </p:cNvPr>
            <p:cNvPicPr>
              <a:picLocks noChangeAspect="1"/>
            </p:cNvPicPr>
            <p:nvPr/>
          </p:nvPicPr>
          <p:blipFill>
            <a:blip r:embed="rId3"/>
            <a:stretch>
              <a:fillRect/>
            </a:stretch>
          </p:blipFill>
          <p:spPr>
            <a:xfrm>
              <a:off x="5796820" y="2606042"/>
              <a:ext cx="2084174" cy="667512"/>
            </a:xfrm>
            <a:prstGeom prst="rect">
              <a:avLst/>
            </a:prstGeom>
            <a:ln w="12700">
              <a:solidFill>
                <a:schemeClr val="bg1"/>
              </a:solidFill>
            </a:ln>
          </p:spPr>
        </p:pic>
      </p:grpSp>
    </p:spTree>
    <p:extLst>
      <p:ext uri="{BB962C8B-B14F-4D97-AF65-F5344CB8AC3E}">
        <p14:creationId xmlns:p14="http://schemas.microsoft.com/office/powerpoint/2010/main" val="3206586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520245-5AFF-CF46-BCF9-DB5022AAA7A9}"/>
              </a:ext>
            </a:extLst>
          </p:cNvPr>
          <p:cNvSpPr>
            <a:spLocks noGrp="1"/>
          </p:cNvSpPr>
          <p:nvPr>
            <p:ph type="dt" sz="half" idx="10"/>
          </p:nvPr>
        </p:nvSpPr>
        <p:spPr/>
        <p:txBody>
          <a:bodyPr/>
          <a:lstStyle/>
          <a:p>
            <a:fld id="{DDA6FD31-7E39-A748-BB3D-21F132486A10}" type="datetimeFigureOut">
              <a:rPr lang="en-US" smtClean="0"/>
              <a:t>10/17/21</a:t>
            </a:fld>
            <a:endParaRPr lang="en-US"/>
          </a:p>
        </p:txBody>
      </p:sp>
      <p:sp>
        <p:nvSpPr>
          <p:cNvPr id="3" name="Footer Placeholder 2">
            <a:extLst>
              <a:ext uri="{FF2B5EF4-FFF2-40B4-BE49-F238E27FC236}">
                <a16:creationId xmlns:a16="http://schemas.microsoft.com/office/drawing/2014/main" id="{98564388-AC33-974C-A3EC-BB13C364CA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79C959-8DF4-724B-A1C9-D5D14286ABD0}"/>
              </a:ext>
            </a:extLst>
          </p:cNvPr>
          <p:cNvSpPr>
            <a:spLocks noGrp="1"/>
          </p:cNvSpPr>
          <p:nvPr>
            <p:ph type="sldNum" sz="quarter" idx="12"/>
          </p:nvPr>
        </p:nvSpPr>
        <p:spPr/>
        <p:txBody>
          <a:bodyPr/>
          <a:lstStyle/>
          <a:p>
            <a:fld id="{3D40871C-CB2F-5E40-B1A4-BD9C821694D1}" type="slidenum">
              <a:rPr lang="en-US" smtClean="0"/>
              <a:t>‹#›</a:t>
            </a:fld>
            <a:endParaRPr lang="en-US"/>
          </a:p>
        </p:txBody>
      </p:sp>
      <p:grpSp>
        <p:nvGrpSpPr>
          <p:cNvPr id="5" name="Group 4">
            <a:extLst>
              <a:ext uri="{FF2B5EF4-FFF2-40B4-BE49-F238E27FC236}">
                <a16:creationId xmlns:a16="http://schemas.microsoft.com/office/drawing/2014/main" id="{E2408B0F-F767-5949-9DCD-9ACA61F850DB}"/>
              </a:ext>
            </a:extLst>
          </p:cNvPr>
          <p:cNvGrpSpPr/>
          <p:nvPr userDrawn="1"/>
        </p:nvGrpSpPr>
        <p:grpSpPr>
          <a:xfrm>
            <a:off x="3223454" y="5954683"/>
            <a:ext cx="4178658" cy="670814"/>
            <a:chOff x="3702336" y="2604266"/>
            <a:chExt cx="4178658" cy="670814"/>
          </a:xfrm>
        </p:grpSpPr>
        <p:pic>
          <p:nvPicPr>
            <p:cNvPr id="6" name="Picture 5">
              <a:extLst>
                <a:ext uri="{FF2B5EF4-FFF2-40B4-BE49-F238E27FC236}">
                  <a16:creationId xmlns:a16="http://schemas.microsoft.com/office/drawing/2014/main" id="{75B19376-5A22-7641-83E5-5BB73AABA8C4}"/>
                </a:ext>
              </a:extLst>
            </p:cNvPr>
            <p:cNvPicPr>
              <a:picLocks noChangeAspect="1"/>
            </p:cNvPicPr>
            <p:nvPr/>
          </p:nvPicPr>
          <p:blipFill>
            <a:blip r:embed="rId2"/>
            <a:stretch>
              <a:fillRect/>
            </a:stretch>
          </p:blipFill>
          <p:spPr>
            <a:xfrm>
              <a:off x="3702336" y="2604266"/>
              <a:ext cx="2094484" cy="670814"/>
            </a:xfrm>
            <a:prstGeom prst="rect">
              <a:avLst/>
            </a:prstGeom>
            <a:ln w="12700">
              <a:solidFill>
                <a:schemeClr val="bg1"/>
              </a:solidFill>
            </a:ln>
          </p:spPr>
        </p:pic>
        <p:pic>
          <p:nvPicPr>
            <p:cNvPr id="7" name="Picture 6">
              <a:extLst>
                <a:ext uri="{FF2B5EF4-FFF2-40B4-BE49-F238E27FC236}">
                  <a16:creationId xmlns:a16="http://schemas.microsoft.com/office/drawing/2014/main" id="{583A765A-AB74-3C4E-813D-0C61387BEED7}"/>
                </a:ext>
              </a:extLst>
            </p:cNvPr>
            <p:cNvPicPr>
              <a:picLocks noChangeAspect="1"/>
            </p:cNvPicPr>
            <p:nvPr/>
          </p:nvPicPr>
          <p:blipFill>
            <a:blip r:embed="rId3"/>
            <a:stretch>
              <a:fillRect/>
            </a:stretch>
          </p:blipFill>
          <p:spPr>
            <a:xfrm>
              <a:off x="5796820" y="2606042"/>
              <a:ext cx="2084174" cy="667512"/>
            </a:xfrm>
            <a:prstGeom prst="rect">
              <a:avLst/>
            </a:prstGeom>
            <a:ln w="12700">
              <a:solidFill>
                <a:schemeClr val="bg1"/>
              </a:solidFill>
            </a:ln>
          </p:spPr>
        </p:pic>
      </p:grpSp>
    </p:spTree>
    <p:extLst>
      <p:ext uri="{BB962C8B-B14F-4D97-AF65-F5344CB8AC3E}">
        <p14:creationId xmlns:p14="http://schemas.microsoft.com/office/powerpoint/2010/main" val="462099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E9E74-5760-D142-8CE9-B49D356EBA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34BAF4-FE1F-CC4C-BB9D-5A2F190C8B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65169A-8D57-F94F-B2DC-2E4A65609D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68AB46-0886-8943-BBA6-E8AEEF471CF3}"/>
              </a:ext>
            </a:extLst>
          </p:cNvPr>
          <p:cNvSpPr>
            <a:spLocks noGrp="1"/>
          </p:cNvSpPr>
          <p:nvPr>
            <p:ph type="dt" sz="half" idx="10"/>
          </p:nvPr>
        </p:nvSpPr>
        <p:spPr/>
        <p:txBody>
          <a:bodyPr/>
          <a:lstStyle/>
          <a:p>
            <a:fld id="{DDA6FD31-7E39-A748-BB3D-21F132486A10}" type="datetimeFigureOut">
              <a:rPr lang="en-US" smtClean="0"/>
              <a:t>10/17/21</a:t>
            </a:fld>
            <a:endParaRPr lang="en-US"/>
          </a:p>
        </p:txBody>
      </p:sp>
      <p:sp>
        <p:nvSpPr>
          <p:cNvPr id="6" name="Footer Placeholder 5">
            <a:extLst>
              <a:ext uri="{FF2B5EF4-FFF2-40B4-BE49-F238E27FC236}">
                <a16:creationId xmlns:a16="http://schemas.microsoft.com/office/drawing/2014/main" id="{24ACF37E-A502-B646-914C-2E70D0A109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206476-1C0E-6E4A-B625-702620901543}"/>
              </a:ext>
            </a:extLst>
          </p:cNvPr>
          <p:cNvSpPr>
            <a:spLocks noGrp="1"/>
          </p:cNvSpPr>
          <p:nvPr>
            <p:ph type="sldNum" sz="quarter" idx="12"/>
          </p:nvPr>
        </p:nvSpPr>
        <p:spPr/>
        <p:txBody>
          <a:bodyPr/>
          <a:lstStyle/>
          <a:p>
            <a:fld id="{3D40871C-CB2F-5E40-B1A4-BD9C821694D1}" type="slidenum">
              <a:rPr lang="en-US" smtClean="0"/>
              <a:t>‹#›</a:t>
            </a:fld>
            <a:endParaRPr lang="en-US"/>
          </a:p>
        </p:txBody>
      </p:sp>
      <p:grpSp>
        <p:nvGrpSpPr>
          <p:cNvPr id="8" name="Group 7">
            <a:extLst>
              <a:ext uri="{FF2B5EF4-FFF2-40B4-BE49-F238E27FC236}">
                <a16:creationId xmlns:a16="http://schemas.microsoft.com/office/drawing/2014/main" id="{6E7B27BF-AB4E-924F-910E-F88DB98EC41A}"/>
              </a:ext>
            </a:extLst>
          </p:cNvPr>
          <p:cNvGrpSpPr/>
          <p:nvPr userDrawn="1"/>
        </p:nvGrpSpPr>
        <p:grpSpPr>
          <a:xfrm>
            <a:off x="3223454" y="5954683"/>
            <a:ext cx="4178658" cy="670814"/>
            <a:chOff x="3702336" y="2604266"/>
            <a:chExt cx="4178658" cy="670814"/>
          </a:xfrm>
        </p:grpSpPr>
        <p:pic>
          <p:nvPicPr>
            <p:cNvPr id="9" name="Picture 8">
              <a:extLst>
                <a:ext uri="{FF2B5EF4-FFF2-40B4-BE49-F238E27FC236}">
                  <a16:creationId xmlns:a16="http://schemas.microsoft.com/office/drawing/2014/main" id="{0166ED2D-4FB4-944A-A84A-7FAEBB071789}"/>
                </a:ext>
              </a:extLst>
            </p:cNvPr>
            <p:cNvPicPr>
              <a:picLocks noChangeAspect="1"/>
            </p:cNvPicPr>
            <p:nvPr/>
          </p:nvPicPr>
          <p:blipFill>
            <a:blip r:embed="rId2"/>
            <a:stretch>
              <a:fillRect/>
            </a:stretch>
          </p:blipFill>
          <p:spPr>
            <a:xfrm>
              <a:off x="3702336" y="2604266"/>
              <a:ext cx="2094484" cy="670814"/>
            </a:xfrm>
            <a:prstGeom prst="rect">
              <a:avLst/>
            </a:prstGeom>
            <a:ln w="12700">
              <a:solidFill>
                <a:schemeClr val="bg1"/>
              </a:solidFill>
            </a:ln>
          </p:spPr>
        </p:pic>
        <p:pic>
          <p:nvPicPr>
            <p:cNvPr id="10" name="Picture 9">
              <a:extLst>
                <a:ext uri="{FF2B5EF4-FFF2-40B4-BE49-F238E27FC236}">
                  <a16:creationId xmlns:a16="http://schemas.microsoft.com/office/drawing/2014/main" id="{C8B7B27B-344A-684F-A480-73C547AD7242}"/>
                </a:ext>
              </a:extLst>
            </p:cNvPr>
            <p:cNvPicPr>
              <a:picLocks noChangeAspect="1"/>
            </p:cNvPicPr>
            <p:nvPr/>
          </p:nvPicPr>
          <p:blipFill>
            <a:blip r:embed="rId3"/>
            <a:stretch>
              <a:fillRect/>
            </a:stretch>
          </p:blipFill>
          <p:spPr>
            <a:xfrm>
              <a:off x="5796820" y="2606042"/>
              <a:ext cx="2084174" cy="667512"/>
            </a:xfrm>
            <a:prstGeom prst="rect">
              <a:avLst/>
            </a:prstGeom>
            <a:ln w="12700">
              <a:solidFill>
                <a:schemeClr val="bg1"/>
              </a:solidFill>
            </a:ln>
          </p:spPr>
        </p:pic>
      </p:grpSp>
    </p:spTree>
    <p:extLst>
      <p:ext uri="{BB962C8B-B14F-4D97-AF65-F5344CB8AC3E}">
        <p14:creationId xmlns:p14="http://schemas.microsoft.com/office/powerpoint/2010/main" val="2759449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BC2DB-61E3-494A-AE7C-244C3B09EF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8512B5-002B-B449-81CF-6E53967439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E76B3A3-2E84-E54D-A543-C1E099174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DDDC1D-DA3D-0247-826D-6EBAC3955FF6}"/>
              </a:ext>
            </a:extLst>
          </p:cNvPr>
          <p:cNvSpPr>
            <a:spLocks noGrp="1"/>
          </p:cNvSpPr>
          <p:nvPr>
            <p:ph type="dt" sz="half" idx="10"/>
          </p:nvPr>
        </p:nvSpPr>
        <p:spPr/>
        <p:txBody>
          <a:bodyPr/>
          <a:lstStyle/>
          <a:p>
            <a:fld id="{DDA6FD31-7E39-A748-BB3D-21F132486A10}" type="datetimeFigureOut">
              <a:rPr lang="en-US" smtClean="0"/>
              <a:t>10/17/21</a:t>
            </a:fld>
            <a:endParaRPr lang="en-US"/>
          </a:p>
        </p:txBody>
      </p:sp>
      <p:sp>
        <p:nvSpPr>
          <p:cNvPr id="6" name="Footer Placeholder 5">
            <a:extLst>
              <a:ext uri="{FF2B5EF4-FFF2-40B4-BE49-F238E27FC236}">
                <a16:creationId xmlns:a16="http://schemas.microsoft.com/office/drawing/2014/main" id="{0B721047-A00C-FE40-B503-E329370513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7CF093-2851-5D47-ADA6-29DC13B91880}"/>
              </a:ext>
            </a:extLst>
          </p:cNvPr>
          <p:cNvSpPr>
            <a:spLocks noGrp="1"/>
          </p:cNvSpPr>
          <p:nvPr>
            <p:ph type="sldNum" sz="quarter" idx="12"/>
          </p:nvPr>
        </p:nvSpPr>
        <p:spPr/>
        <p:txBody>
          <a:bodyPr/>
          <a:lstStyle/>
          <a:p>
            <a:fld id="{3D40871C-CB2F-5E40-B1A4-BD9C821694D1}" type="slidenum">
              <a:rPr lang="en-US" smtClean="0"/>
              <a:t>‹#›</a:t>
            </a:fld>
            <a:endParaRPr lang="en-US"/>
          </a:p>
        </p:txBody>
      </p:sp>
      <p:grpSp>
        <p:nvGrpSpPr>
          <p:cNvPr id="8" name="Group 7">
            <a:extLst>
              <a:ext uri="{FF2B5EF4-FFF2-40B4-BE49-F238E27FC236}">
                <a16:creationId xmlns:a16="http://schemas.microsoft.com/office/drawing/2014/main" id="{04E1D5C7-5B9D-DB4F-AA0F-4BAAA008322F}"/>
              </a:ext>
            </a:extLst>
          </p:cNvPr>
          <p:cNvGrpSpPr/>
          <p:nvPr userDrawn="1"/>
        </p:nvGrpSpPr>
        <p:grpSpPr>
          <a:xfrm>
            <a:off x="3223454" y="5954683"/>
            <a:ext cx="4178658" cy="670814"/>
            <a:chOff x="3702336" y="2604266"/>
            <a:chExt cx="4178658" cy="670814"/>
          </a:xfrm>
        </p:grpSpPr>
        <p:pic>
          <p:nvPicPr>
            <p:cNvPr id="9" name="Picture 8">
              <a:extLst>
                <a:ext uri="{FF2B5EF4-FFF2-40B4-BE49-F238E27FC236}">
                  <a16:creationId xmlns:a16="http://schemas.microsoft.com/office/drawing/2014/main" id="{370D05B6-DCDA-104A-905E-FE0B9F0E5E9A}"/>
                </a:ext>
              </a:extLst>
            </p:cNvPr>
            <p:cNvPicPr>
              <a:picLocks noChangeAspect="1"/>
            </p:cNvPicPr>
            <p:nvPr/>
          </p:nvPicPr>
          <p:blipFill>
            <a:blip r:embed="rId2"/>
            <a:stretch>
              <a:fillRect/>
            </a:stretch>
          </p:blipFill>
          <p:spPr>
            <a:xfrm>
              <a:off x="3702336" y="2604266"/>
              <a:ext cx="2094484" cy="670814"/>
            </a:xfrm>
            <a:prstGeom prst="rect">
              <a:avLst/>
            </a:prstGeom>
            <a:ln w="12700">
              <a:solidFill>
                <a:schemeClr val="bg1"/>
              </a:solidFill>
            </a:ln>
          </p:spPr>
        </p:pic>
        <p:pic>
          <p:nvPicPr>
            <p:cNvPr id="10" name="Picture 9">
              <a:extLst>
                <a:ext uri="{FF2B5EF4-FFF2-40B4-BE49-F238E27FC236}">
                  <a16:creationId xmlns:a16="http://schemas.microsoft.com/office/drawing/2014/main" id="{52F31D54-8653-B24E-945A-924D2CDBA0A4}"/>
                </a:ext>
              </a:extLst>
            </p:cNvPr>
            <p:cNvPicPr>
              <a:picLocks noChangeAspect="1"/>
            </p:cNvPicPr>
            <p:nvPr/>
          </p:nvPicPr>
          <p:blipFill>
            <a:blip r:embed="rId3"/>
            <a:stretch>
              <a:fillRect/>
            </a:stretch>
          </p:blipFill>
          <p:spPr>
            <a:xfrm>
              <a:off x="5796820" y="2606042"/>
              <a:ext cx="2084174" cy="667512"/>
            </a:xfrm>
            <a:prstGeom prst="rect">
              <a:avLst/>
            </a:prstGeom>
            <a:ln w="12700">
              <a:solidFill>
                <a:schemeClr val="bg1"/>
              </a:solidFill>
            </a:ln>
          </p:spPr>
        </p:pic>
      </p:grpSp>
    </p:spTree>
    <p:extLst>
      <p:ext uri="{BB962C8B-B14F-4D97-AF65-F5344CB8AC3E}">
        <p14:creationId xmlns:p14="http://schemas.microsoft.com/office/powerpoint/2010/main" val="325968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0FA1A3-1990-3B47-A123-D5E39645A4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795991-4A1E-F641-AEC1-E182A1D833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ED3D82-2404-0240-974A-73B1274B14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6FD31-7E39-A748-BB3D-21F132486A10}" type="datetimeFigureOut">
              <a:rPr lang="en-US" smtClean="0"/>
              <a:t>10/17/21</a:t>
            </a:fld>
            <a:endParaRPr lang="en-US"/>
          </a:p>
        </p:txBody>
      </p:sp>
      <p:sp>
        <p:nvSpPr>
          <p:cNvPr id="5" name="Footer Placeholder 4">
            <a:extLst>
              <a:ext uri="{FF2B5EF4-FFF2-40B4-BE49-F238E27FC236}">
                <a16:creationId xmlns:a16="http://schemas.microsoft.com/office/drawing/2014/main" id="{9F3EABCC-CA85-2341-9CA7-9ED8481700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C96113-C649-FB43-9199-668B6F9E3C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40871C-CB2F-5E40-B1A4-BD9C821694D1}" type="slidenum">
              <a:rPr lang="en-US" smtClean="0"/>
              <a:t>‹#›</a:t>
            </a:fld>
            <a:endParaRPr lang="en-US"/>
          </a:p>
        </p:txBody>
      </p:sp>
    </p:spTree>
    <p:extLst>
      <p:ext uri="{BB962C8B-B14F-4D97-AF65-F5344CB8AC3E}">
        <p14:creationId xmlns:p14="http://schemas.microsoft.com/office/powerpoint/2010/main" val="3736947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cyberexperimentation.org/report/"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tif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searcch.cyberexperimentation.org/" TargetMode="External"/><Relationship Id="rId3" Type="http://schemas.openxmlformats.org/officeDocument/2006/relationships/hyperlink" Target="https://www.isi.deterlab.net/index.php3" TargetMode="External"/><Relationship Id="rId7" Type="http://schemas.openxmlformats.org/officeDocument/2006/relationships/hyperlink" Target="https://www.mergetb.org/" TargetMode="External"/><Relationship Id="rId2" Type="http://schemas.openxmlformats.org/officeDocument/2006/relationships/hyperlink" Target="https://deter-project.org/" TargetMode="External"/><Relationship Id="rId1" Type="http://schemas.openxmlformats.org/officeDocument/2006/relationships/slideLayout" Target="../slideLayouts/slideLayout2.xml"/><Relationship Id="rId6" Type="http://schemas.openxmlformats.org/officeDocument/2006/relationships/hyperlink" Target="https://arxiv.org/abs/1810.08260" TargetMode="External"/><Relationship Id="rId5" Type="http://schemas.openxmlformats.org/officeDocument/2006/relationships/hyperlink" Target="https://www.dcomptb.net/" TargetMode="External"/><Relationship Id="rId4" Type="http://schemas.openxmlformats.org/officeDocument/2006/relationships/hyperlink" Target="https://www.usenix.org/system/files/cset19-paper_goodfellow.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B7C0D-B14C-8D42-B135-EB2B1FE8B30E}"/>
              </a:ext>
            </a:extLst>
          </p:cNvPr>
          <p:cNvSpPr>
            <a:spLocks noGrp="1"/>
          </p:cNvSpPr>
          <p:nvPr>
            <p:ph type="ctrTitle"/>
          </p:nvPr>
        </p:nvSpPr>
        <p:spPr/>
        <p:txBody>
          <a:bodyPr>
            <a:normAutofit fontScale="90000"/>
          </a:bodyPr>
          <a:lstStyle/>
          <a:p>
            <a:r>
              <a:rPr lang="en-US" b="1" dirty="0">
                <a:solidFill>
                  <a:schemeClr val="accent2"/>
                </a:solidFill>
              </a:rPr>
              <a:t>The Role of Testbeds </a:t>
            </a:r>
            <a:br>
              <a:rPr lang="en-US" b="1" dirty="0">
                <a:solidFill>
                  <a:schemeClr val="accent2"/>
                </a:solidFill>
              </a:rPr>
            </a:br>
            <a:r>
              <a:rPr lang="en-US" b="1" dirty="0">
                <a:solidFill>
                  <a:schemeClr val="accent2"/>
                </a:solidFill>
              </a:rPr>
              <a:t>in Cybersecurity Research and Experimentation</a:t>
            </a:r>
            <a:endParaRPr lang="en-US" dirty="0"/>
          </a:p>
        </p:txBody>
      </p:sp>
      <p:sp>
        <p:nvSpPr>
          <p:cNvPr id="3" name="Subtitle 2">
            <a:extLst>
              <a:ext uri="{FF2B5EF4-FFF2-40B4-BE49-F238E27FC236}">
                <a16:creationId xmlns:a16="http://schemas.microsoft.com/office/drawing/2014/main" id="{F21A0ADF-B342-0C42-8B84-E90C372A5108}"/>
              </a:ext>
            </a:extLst>
          </p:cNvPr>
          <p:cNvSpPr>
            <a:spLocks noGrp="1"/>
          </p:cNvSpPr>
          <p:nvPr>
            <p:ph type="subTitle" idx="1"/>
          </p:nvPr>
        </p:nvSpPr>
        <p:spPr/>
        <p:txBody>
          <a:bodyPr/>
          <a:lstStyle/>
          <a:p>
            <a:pPr fontAlgn="auto">
              <a:spcAft>
                <a:spcPts val="0"/>
              </a:spcAft>
              <a:defRPr/>
            </a:pPr>
            <a:r>
              <a:rPr lang="en-US" dirty="0"/>
              <a:t>Terry </a:t>
            </a:r>
            <a:r>
              <a:rPr lang="en-US" dirty="0" err="1"/>
              <a:t>Benzel</a:t>
            </a:r>
            <a:endParaRPr lang="en-US" dirty="0"/>
          </a:p>
          <a:p>
            <a:pPr fontAlgn="auto">
              <a:spcAft>
                <a:spcPts val="0"/>
              </a:spcAft>
              <a:defRPr/>
            </a:pPr>
            <a:r>
              <a:rPr lang="en-US" dirty="0"/>
              <a:t>Director Networking and Cybersecurity Division</a:t>
            </a:r>
          </a:p>
          <a:p>
            <a:pPr fontAlgn="auto">
              <a:spcAft>
                <a:spcPts val="0"/>
              </a:spcAft>
              <a:defRPr/>
            </a:pPr>
            <a:r>
              <a:rPr lang="en-US" dirty="0" err="1"/>
              <a:t>tbenzel@isi.edu</a:t>
            </a:r>
            <a:endParaRPr lang="en-US" dirty="0"/>
          </a:p>
          <a:p>
            <a:endParaRPr lang="en-US" dirty="0"/>
          </a:p>
        </p:txBody>
      </p:sp>
    </p:spTree>
    <p:extLst>
      <p:ext uri="{BB962C8B-B14F-4D97-AF65-F5344CB8AC3E}">
        <p14:creationId xmlns:p14="http://schemas.microsoft.com/office/powerpoint/2010/main" val="1074999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630D4-2F46-5245-BE49-F57EF8598D6F}"/>
              </a:ext>
            </a:extLst>
          </p:cNvPr>
          <p:cNvSpPr>
            <a:spLocks noGrp="1"/>
          </p:cNvSpPr>
          <p:nvPr>
            <p:ph type="title"/>
          </p:nvPr>
        </p:nvSpPr>
        <p:spPr/>
        <p:txBody>
          <a:bodyPr/>
          <a:lstStyle/>
          <a:p>
            <a:r>
              <a:rPr lang="en-US" b="1" dirty="0">
                <a:solidFill>
                  <a:schemeClr val="accent2"/>
                </a:solidFill>
              </a:rPr>
              <a:t>Lessons Learned (2)</a:t>
            </a:r>
          </a:p>
        </p:txBody>
      </p:sp>
      <p:sp>
        <p:nvSpPr>
          <p:cNvPr id="3" name="Content Placeholder 2">
            <a:extLst>
              <a:ext uri="{FF2B5EF4-FFF2-40B4-BE49-F238E27FC236}">
                <a16:creationId xmlns:a16="http://schemas.microsoft.com/office/drawing/2014/main" id="{E43EF2C3-E877-6046-9D33-104D3E0FDA40}"/>
              </a:ext>
            </a:extLst>
          </p:cNvPr>
          <p:cNvSpPr>
            <a:spLocks noGrp="1"/>
          </p:cNvSpPr>
          <p:nvPr>
            <p:ph idx="1"/>
          </p:nvPr>
        </p:nvSpPr>
        <p:spPr>
          <a:xfrm>
            <a:off x="838200" y="1520825"/>
            <a:ext cx="10515600" cy="4351338"/>
          </a:xfrm>
        </p:spPr>
        <p:txBody>
          <a:bodyPr/>
          <a:lstStyle/>
          <a:p>
            <a:r>
              <a:rPr lang="en-US" dirty="0"/>
              <a:t>Evaluation frameworks contribute to </a:t>
            </a:r>
            <a:r>
              <a:rPr lang="en-US" i="1" dirty="0"/>
              <a:t>replicated</a:t>
            </a:r>
            <a:r>
              <a:rPr lang="en-US" dirty="0"/>
              <a:t> experiments for evaluation</a:t>
            </a:r>
          </a:p>
          <a:p>
            <a:pPr lvl="1"/>
            <a:r>
              <a:rPr lang="en-US" dirty="0"/>
              <a:t>Rigorous, repeatable, controlled scenarios</a:t>
            </a:r>
          </a:p>
          <a:p>
            <a:pPr lvl="1"/>
            <a:r>
              <a:rPr lang="en-US" dirty="0"/>
              <a:t>Realistic modeling of real-world behaviors</a:t>
            </a:r>
          </a:p>
          <a:p>
            <a:pPr lvl="1"/>
            <a:r>
              <a:rPr lang="en-US" dirty="0"/>
              <a:t>Creation of rich future world scenarios for what-if exploration</a:t>
            </a:r>
          </a:p>
          <a:p>
            <a:r>
              <a:rPr lang="en-US" dirty="0"/>
              <a:t>Operational Insights</a:t>
            </a:r>
          </a:p>
          <a:p>
            <a:pPr lvl="1"/>
            <a:r>
              <a:rPr lang="en-US" dirty="0"/>
              <a:t>Research prototypes are </a:t>
            </a:r>
            <a:r>
              <a:rPr lang="en-US" i="1" dirty="0"/>
              <a:t>prototypes –</a:t>
            </a:r>
            <a:r>
              <a:rPr lang="en-US" dirty="0"/>
              <a:t> Need to improve robustness</a:t>
            </a:r>
          </a:p>
          <a:p>
            <a:pPr lvl="1"/>
            <a:r>
              <a:rPr lang="en-US" dirty="0"/>
              <a:t>Cyber ranges must support diverse set of deployment environments</a:t>
            </a:r>
          </a:p>
          <a:p>
            <a:pPr lvl="1"/>
            <a:r>
              <a:rPr lang="en-US" dirty="0"/>
              <a:t>Distributed system evaluation complex</a:t>
            </a:r>
          </a:p>
          <a:p>
            <a:r>
              <a:rPr lang="en-US" dirty="0"/>
              <a:t>Methodological frameworks can capture metrics and measurement</a:t>
            </a:r>
          </a:p>
          <a:p>
            <a:endParaRPr lang="en-US" dirty="0"/>
          </a:p>
        </p:txBody>
      </p:sp>
    </p:spTree>
    <p:extLst>
      <p:ext uri="{BB962C8B-B14F-4D97-AF65-F5344CB8AC3E}">
        <p14:creationId xmlns:p14="http://schemas.microsoft.com/office/powerpoint/2010/main" val="3905320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2"/>
                </a:solidFill>
              </a:rPr>
              <a:t>Next Steps – Cybersecurity Experimentation of the Future (CEF)</a:t>
            </a:r>
          </a:p>
        </p:txBody>
      </p:sp>
      <p:pic>
        <p:nvPicPr>
          <p:cNvPr id="4" name="Content Placeholder 3" descr="Balenson CEF Cover 150818 DRAFT-2.pdf"/>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838200" y="1592263"/>
            <a:ext cx="3263503" cy="4351338"/>
          </a:xfrm>
        </p:spPr>
      </p:pic>
      <p:sp>
        <p:nvSpPr>
          <p:cNvPr id="5" name="Content Placeholder 4"/>
          <p:cNvSpPr>
            <a:spLocks noGrp="1"/>
          </p:cNvSpPr>
          <p:nvPr>
            <p:ph sz="half" idx="4294967295"/>
          </p:nvPr>
        </p:nvSpPr>
        <p:spPr>
          <a:xfrm>
            <a:off x="4172722" y="1967707"/>
            <a:ext cx="7835153" cy="3600450"/>
          </a:xfrm>
        </p:spPr>
        <p:txBody>
          <a:bodyPr>
            <a:normAutofit/>
          </a:bodyPr>
          <a:lstStyle/>
          <a:p>
            <a:r>
              <a:rPr lang="en-US" dirty="0"/>
              <a:t>SRI and USC Study</a:t>
            </a:r>
          </a:p>
          <a:p>
            <a:r>
              <a:rPr lang="en-US" dirty="0"/>
              <a:t>Created roadmap:</a:t>
            </a:r>
          </a:p>
          <a:p>
            <a:r>
              <a:rPr lang="en-US" dirty="0"/>
              <a:t>Available for download:</a:t>
            </a:r>
          </a:p>
          <a:p>
            <a:pPr marL="164592" indent="0" algn="ctr">
              <a:buNone/>
            </a:pPr>
            <a:r>
              <a:rPr lang="en-US" dirty="0">
                <a:solidFill>
                  <a:schemeClr val="accent2"/>
                </a:solidFill>
                <a:hlinkClick r:id="rId4">
                  <a:extLst>
                    <a:ext uri="{A12FA001-AC4F-418D-AE19-62706E023703}">
                      <ahyp:hlinkClr xmlns:ahyp="http://schemas.microsoft.com/office/drawing/2018/hyperlinkcolor" val="tx"/>
                    </a:ext>
                  </a:extLst>
                </a:hlinkClick>
              </a:rPr>
              <a:t>http://www.cyberexperimentation.org/report/</a:t>
            </a:r>
            <a:endParaRPr lang="en-US" dirty="0">
              <a:solidFill>
                <a:schemeClr val="accent2"/>
              </a:solidFill>
            </a:endParaRPr>
          </a:p>
        </p:txBody>
      </p:sp>
    </p:spTree>
    <p:extLst>
      <p:ext uri="{BB962C8B-B14F-4D97-AF65-F5344CB8AC3E}">
        <p14:creationId xmlns:p14="http://schemas.microsoft.com/office/powerpoint/2010/main" val="326459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0C012-65E8-2444-9CA3-115490CB7B6C}"/>
              </a:ext>
            </a:extLst>
          </p:cNvPr>
          <p:cNvSpPr>
            <a:spLocks noGrp="1"/>
          </p:cNvSpPr>
          <p:nvPr>
            <p:ph type="title"/>
          </p:nvPr>
        </p:nvSpPr>
        <p:spPr/>
        <p:txBody>
          <a:bodyPr/>
          <a:lstStyle/>
          <a:p>
            <a:r>
              <a:rPr lang="en-US" b="1" dirty="0">
                <a:solidFill>
                  <a:schemeClr val="accent2"/>
                </a:solidFill>
              </a:rPr>
              <a:t>Merge Vision:  Ecosystem of Testbeds</a:t>
            </a:r>
          </a:p>
        </p:txBody>
      </p:sp>
      <p:pic>
        <p:nvPicPr>
          <p:cNvPr id="3" name="Google Shape;76;p16">
            <a:extLst>
              <a:ext uri="{FF2B5EF4-FFF2-40B4-BE49-F238E27FC236}">
                <a16:creationId xmlns:a16="http://schemas.microsoft.com/office/drawing/2014/main" id="{F27B0DE3-DAC3-8341-97D6-B5CE87D6F338}"/>
              </a:ext>
            </a:extLst>
          </p:cNvPr>
          <p:cNvPicPr preferRelativeResize="0">
            <a:picLocks noChangeAspect="1"/>
          </p:cNvPicPr>
          <p:nvPr/>
        </p:nvPicPr>
        <p:blipFill>
          <a:blip r:embed="rId2">
            <a:alphaModFix/>
          </a:blip>
          <a:stretch>
            <a:fillRect/>
          </a:stretch>
        </p:blipFill>
        <p:spPr>
          <a:xfrm>
            <a:off x="2535567" y="1539128"/>
            <a:ext cx="6217920" cy="4321648"/>
          </a:xfrm>
          <a:prstGeom prst="rect">
            <a:avLst/>
          </a:prstGeom>
          <a:noFill/>
          <a:ln>
            <a:noFill/>
          </a:ln>
        </p:spPr>
      </p:pic>
    </p:spTree>
    <p:extLst>
      <p:ext uri="{BB962C8B-B14F-4D97-AF65-F5344CB8AC3E}">
        <p14:creationId xmlns:p14="http://schemas.microsoft.com/office/powerpoint/2010/main" val="2652064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7ADD9-66BD-B946-9DC5-1B6550DF3393}"/>
              </a:ext>
            </a:extLst>
          </p:cNvPr>
          <p:cNvSpPr>
            <a:spLocks noGrp="1"/>
          </p:cNvSpPr>
          <p:nvPr>
            <p:ph type="title"/>
          </p:nvPr>
        </p:nvSpPr>
        <p:spPr/>
        <p:txBody>
          <a:bodyPr/>
          <a:lstStyle/>
          <a:p>
            <a:r>
              <a:rPr lang="en-US" b="1" dirty="0">
                <a:solidFill>
                  <a:schemeClr val="accent2"/>
                </a:solidFill>
              </a:rPr>
              <a:t>Merge Architecture: Portal and Facility Sites</a:t>
            </a:r>
          </a:p>
        </p:txBody>
      </p:sp>
      <p:pic>
        <p:nvPicPr>
          <p:cNvPr id="3" name="Picture 2">
            <a:extLst>
              <a:ext uri="{FF2B5EF4-FFF2-40B4-BE49-F238E27FC236}">
                <a16:creationId xmlns:a16="http://schemas.microsoft.com/office/drawing/2014/main" id="{6FA096A2-B467-594F-9EB0-F2A8B7DE11E5}"/>
              </a:ext>
            </a:extLst>
          </p:cNvPr>
          <p:cNvPicPr>
            <a:picLocks noChangeAspect="1"/>
          </p:cNvPicPr>
          <p:nvPr/>
        </p:nvPicPr>
        <p:blipFill rotWithShape="1">
          <a:blip r:embed="rId2"/>
          <a:srcRect r="24356"/>
          <a:stretch/>
        </p:blipFill>
        <p:spPr>
          <a:xfrm rot="16200000">
            <a:off x="3795736" y="-1820381"/>
            <a:ext cx="4553501" cy="11575639"/>
          </a:xfrm>
          <a:prstGeom prst="rect">
            <a:avLst/>
          </a:prstGeom>
        </p:spPr>
      </p:pic>
    </p:spTree>
    <p:extLst>
      <p:ext uri="{BB962C8B-B14F-4D97-AF65-F5344CB8AC3E}">
        <p14:creationId xmlns:p14="http://schemas.microsoft.com/office/powerpoint/2010/main" val="2654987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57B3B-DE15-924F-8BE9-70180308B1D1}"/>
              </a:ext>
            </a:extLst>
          </p:cNvPr>
          <p:cNvSpPr>
            <a:spLocks noGrp="1"/>
          </p:cNvSpPr>
          <p:nvPr>
            <p:ph type="title"/>
          </p:nvPr>
        </p:nvSpPr>
        <p:spPr/>
        <p:txBody>
          <a:bodyPr/>
          <a:lstStyle/>
          <a:p>
            <a:r>
              <a:rPr lang="en-US" b="1" dirty="0">
                <a:solidFill>
                  <a:schemeClr val="accent2"/>
                </a:solidFill>
              </a:rPr>
              <a:t>MERGE Experimentation Lifecycle</a:t>
            </a:r>
          </a:p>
        </p:txBody>
      </p:sp>
      <p:pic>
        <p:nvPicPr>
          <p:cNvPr id="3" name="Google Shape;88;p14">
            <a:extLst>
              <a:ext uri="{FF2B5EF4-FFF2-40B4-BE49-F238E27FC236}">
                <a16:creationId xmlns:a16="http://schemas.microsoft.com/office/drawing/2014/main" id="{88320CF9-F6BE-794C-9552-82FA1E0CBE47}"/>
              </a:ext>
            </a:extLst>
          </p:cNvPr>
          <p:cNvPicPr preferRelativeResize="0">
            <a:picLocks noChangeAspect="1"/>
          </p:cNvPicPr>
          <p:nvPr/>
        </p:nvPicPr>
        <p:blipFill>
          <a:blip r:embed="rId2">
            <a:alphaModFix/>
          </a:blip>
          <a:stretch>
            <a:fillRect/>
          </a:stretch>
        </p:blipFill>
        <p:spPr>
          <a:xfrm>
            <a:off x="1724798" y="1468204"/>
            <a:ext cx="4023360" cy="2171359"/>
          </a:xfrm>
          <a:prstGeom prst="rect">
            <a:avLst/>
          </a:prstGeom>
          <a:noFill/>
          <a:ln>
            <a:noFill/>
          </a:ln>
        </p:spPr>
      </p:pic>
      <p:sp>
        <p:nvSpPr>
          <p:cNvPr id="4" name="Google Shape;86;p14">
            <a:extLst>
              <a:ext uri="{FF2B5EF4-FFF2-40B4-BE49-F238E27FC236}">
                <a16:creationId xmlns:a16="http://schemas.microsoft.com/office/drawing/2014/main" id="{9E0E9C4E-8954-114A-AAEA-933C0944C736}"/>
              </a:ext>
            </a:extLst>
          </p:cNvPr>
          <p:cNvSpPr txBox="1"/>
          <p:nvPr/>
        </p:nvSpPr>
        <p:spPr>
          <a:xfrm>
            <a:off x="5846306" y="1245823"/>
            <a:ext cx="6124400" cy="4748746"/>
          </a:xfrm>
          <a:prstGeom prst="rect">
            <a:avLst/>
          </a:prstGeom>
          <a:noFill/>
          <a:ln>
            <a:noFill/>
          </a:ln>
        </p:spPr>
        <p:txBody>
          <a:bodyPr spcFirstLastPara="1" wrap="square" lIns="121900" tIns="121900" rIns="121900" bIns="121900" anchor="t" anchorCtr="0">
            <a:noAutofit/>
          </a:bodyPr>
          <a:lstStyle/>
          <a:p>
            <a:pPr marL="609585" indent="-440256">
              <a:spcBef>
                <a:spcPts val="0"/>
              </a:spcBef>
              <a:spcAft>
                <a:spcPts val="0"/>
              </a:spcAft>
              <a:buClr>
                <a:srgbClr val="000000"/>
              </a:buClr>
              <a:buSzPts val="1600"/>
              <a:buFont typeface="Calibri"/>
              <a:buChar char="●"/>
            </a:pPr>
            <a:r>
              <a:rPr lang="en" sz="2133" dirty="0">
                <a:latin typeface="Calibri"/>
                <a:ea typeface="Calibri"/>
                <a:cs typeface="Calibri"/>
                <a:sym typeface="Calibri"/>
              </a:rPr>
              <a:t>Realization and Materialization: </a:t>
            </a:r>
            <a:r>
              <a:rPr lang="en" sz="2133" u="sng" dirty="0">
                <a:latin typeface="Calibri"/>
                <a:ea typeface="Calibri"/>
                <a:cs typeface="Calibri"/>
                <a:sym typeface="Calibri"/>
              </a:rPr>
              <a:t>Experimental scenarios</a:t>
            </a:r>
            <a:endParaRPr sz="2133" u="sng" dirty="0">
              <a:latin typeface="Calibri"/>
              <a:ea typeface="Calibri"/>
              <a:cs typeface="Calibri"/>
              <a:sym typeface="Calibri"/>
            </a:endParaRPr>
          </a:p>
          <a:p>
            <a:pPr marL="1219170" lvl="1" indent="-440256">
              <a:spcBef>
                <a:spcPts val="0"/>
              </a:spcBef>
              <a:spcAft>
                <a:spcPts val="0"/>
              </a:spcAft>
              <a:buClr>
                <a:srgbClr val="000000"/>
              </a:buClr>
              <a:buSzPts val="1600"/>
              <a:buFont typeface="Calibri"/>
              <a:buChar char="○"/>
            </a:pPr>
            <a:r>
              <a:rPr lang="en" sz="2133" i="1" dirty="0">
                <a:latin typeface="Calibri"/>
                <a:ea typeface="Calibri"/>
                <a:cs typeface="Calibri"/>
                <a:sym typeface="Calibri"/>
              </a:rPr>
              <a:t>Translate experimental requirements into testbed resources: Dynamic network embedding</a:t>
            </a:r>
            <a:endParaRPr sz="2133" i="1" dirty="0">
              <a:latin typeface="Calibri"/>
              <a:ea typeface="Calibri"/>
              <a:cs typeface="Calibri"/>
              <a:sym typeface="Calibri"/>
            </a:endParaRPr>
          </a:p>
          <a:p>
            <a:pPr marL="1219170" lvl="1" indent="-440256">
              <a:spcBef>
                <a:spcPts val="0"/>
              </a:spcBef>
              <a:spcAft>
                <a:spcPts val="0"/>
              </a:spcAft>
              <a:buClr>
                <a:srgbClr val="000000"/>
              </a:buClr>
              <a:buSzPts val="1600"/>
              <a:buFont typeface="Calibri"/>
              <a:buChar char="○"/>
            </a:pPr>
            <a:r>
              <a:rPr lang="en" sz="2133" i="1" dirty="0">
                <a:latin typeface="Calibri"/>
                <a:ea typeface="Calibri"/>
                <a:cs typeface="Calibri"/>
                <a:sym typeface="Calibri"/>
              </a:rPr>
              <a:t>Fast materialization of experiment resources: network stitching, OS imaging, storage allocation, etc. </a:t>
            </a:r>
          </a:p>
          <a:p>
            <a:pPr marL="609585" indent="-440256">
              <a:spcBef>
                <a:spcPts val="0"/>
              </a:spcBef>
              <a:spcAft>
                <a:spcPts val="0"/>
              </a:spcAft>
              <a:buSzPts val="1600"/>
              <a:buFont typeface="Calibri"/>
              <a:buChar char="●"/>
            </a:pPr>
            <a:r>
              <a:rPr lang="en-US" sz="2133" dirty="0">
                <a:latin typeface="Calibri"/>
                <a:ea typeface="Calibri"/>
                <a:cs typeface="Calibri"/>
                <a:sym typeface="Calibri"/>
              </a:rPr>
              <a:t>Modeling </a:t>
            </a:r>
            <a:r>
              <a:rPr lang="en-US" sz="2133" u="sng" dirty="0">
                <a:latin typeface="Calibri"/>
                <a:ea typeface="Calibri"/>
                <a:cs typeface="Calibri"/>
                <a:sym typeface="Calibri"/>
              </a:rPr>
              <a:t>resource providers </a:t>
            </a:r>
          </a:p>
          <a:p>
            <a:pPr marL="1219170" lvl="1" indent="-440256">
              <a:spcBef>
                <a:spcPts val="0"/>
              </a:spcBef>
              <a:spcAft>
                <a:spcPts val="0"/>
              </a:spcAft>
              <a:buSzPts val="1600"/>
              <a:buFont typeface="Calibri"/>
              <a:buChar char="○"/>
            </a:pPr>
            <a:r>
              <a:rPr lang="en-US" sz="2133" i="1" dirty="0">
                <a:latin typeface="Calibri"/>
                <a:ea typeface="Calibri"/>
                <a:cs typeface="Calibri"/>
                <a:sym typeface="Calibri"/>
              </a:rPr>
              <a:t>Enable</a:t>
            </a:r>
            <a:r>
              <a:rPr lang="en-US" sz="2133" i="1" dirty="0">
                <a:solidFill>
                  <a:srgbClr val="000000"/>
                </a:solidFill>
                <a:latin typeface="Calibri"/>
                <a:ea typeface="Calibri"/>
                <a:cs typeface="Calibri"/>
                <a:sym typeface="Calibri"/>
              </a:rPr>
              <a:t> </a:t>
            </a:r>
            <a:r>
              <a:rPr lang="en-US" sz="2133" i="1" dirty="0">
                <a:latin typeface="Calibri"/>
                <a:ea typeface="Calibri"/>
                <a:cs typeface="Calibri"/>
                <a:sym typeface="Calibri"/>
              </a:rPr>
              <a:t>user to express what they need</a:t>
            </a:r>
          </a:p>
          <a:p>
            <a:pPr marL="1828754" lvl="2" indent="-440256">
              <a:spcBef>
                <a:spcPts val="0"/>
              </a:spcBef>
              <a:spcAft>
                <a:spcPts val="0"/>
              </a:spcAft>
              <a:buSzPts val="1600"/>
              <a:buFont typeface="Calibri"/>
              <a:buChar char="■"/>
            </a:pPr>
            <a:r>
              <a:rPr lang="en-US" sz="2133" i="1" dirty="0">
                <a:latin typeface="Calibri"/>
                <a:ea typeface="Calibri"/>
                <a:cs typeface="Calibri"/>
                <a:sym typeface="Calibri"/>
              </a:rPr>
              <a:t>Hardware requirements, network emulation features, etc.</a:t>
            </a:r>
          </a:p>
          <a:p>
            <a:pPr marL="1219170" lvl="1" indent="-440256">
              <a:spcBef>
                <a:spcPts val="0"/>
              </a:spcBef>
              <a:spcAft>
                <a:spcPts val="0"/>
              </a:spcAft>
              <a:buSzPts val="1600"/>
              <a:buFont typeface="Calibri"/>
              <a:buChar char="○"/>
            </a:pPr>
            <a:r>
              <a:rPr lang="en-US" sz="2133" i="1" dirty="0">
                <a:latin typeface="Calibri"/>
                <a:ea typeface="Calibri"/>
                <a:cs typeface="Calibri"/>
                <a:sym typeface="Calibri"/>
              </a:rPr>
              <a:t>Abstract representation for</a:t>
            </a:r>
            <a:r>
              <a:rPr lang="en-US" sz="2133" i="1" dirty="0">
                <a:solidFill>
                  <a:srgbClr val="000000"/>
                </a:solidFill>
                <a:latin typeface="Calibri"/>
                <a:ea typeface="Calibri"/>
                <a:cs typeface="Calibri"/>
                <a:sym typeface="Calibri"/>
              </a:rPr>
              <a:t> </a:t>
            </a:r>
            <a:r>
              <a:rPr lang="en-US" sz="2133" i="1" dirty="0">
                <a:latin typeface="Calibri"/>
                <a:ea typeface="Calibri"/>
                <a:cs typeface="Calibri"/>
                <a:sym typeface="Calibri"/>
              </a:rPr>
              <a:t>testbed to express what it provides</a:t>
            </a:r>
            <a:endParaRPr lang="en-US" sz="2133" dirty="0">
              <a:latin typeface="Calibri"/>
              <a:ea typeface="Calibri"/>
              <a:cs typeface="Calibri"/>
              <a:sym typeface="Calibri"/>
            </a:endParaRPr>
          </a:p>
          <a:p>
            <a:pPr marL="761970" indent="-440256">
              <a:spcBef>
                <a:spcPts val="0"/>
              </a:spcBef>
              <a:spcAft>
                <a:spcPts val="0"/>
              </a:spcAft>
              <a:buClr>
                <a:srgbClr val="000000"/>
              </a:buClr>
              <a:buSzPts val="1600"/>
              <a:buFont typeface="Calibri"/>
              <a:buChar char="○"/>
            </a:pPr>
            <a:endParaRPr sz="2133" dirty="0">
              <a:solidFill>
                <a:srgbClr val="000000"/>
              </a:solidFill>
              <a:latin typeface="Calibri"/>
              <a:ea typeface="Calibri"/>
              <a:cs typeface="Calibri"/>
              <a:sym typeface="Calibri"/>
            </a:endParaRPr>
          </a:p>
        </p:txBody>
      </p:sp>
      <p:pic>
        <p:nvPicPr>
          <p:cNvPr id="6" name="Google Shape;87;p14">
            <a:extLst>
              <a:ext uri="{FF2B5EF4-FFF2-40B4-BE49-F238E27FC236}">
                <a16:creationId xmlns:a16="http://schemas.microsoft.com/office/drawing/2014/main" id="{C53F2A86-7272-3A4B-A338-B9787D1A6663}"/>
              </a:ext>
            </a:extLst>
          </p:cNvPr>
          <p:cNvPicPr preferRelativeResize="0">
            <a:picLocks noChangeAspect="1"/>
          </p:cNvPicPr>
          <p:nvPr/>
        </p:nvPicPr>
        <p:blipFill>
          <a:blip r:embed="rId3">
            <a:alphaModFix/>
          </a:blip>
          <a:stretch>
            <a:fillRect/>
          </a:stretch>
        </p:blipFill>
        <p:spPr>
          <a:xfrm>
            <a:off x="446641" y="3734496"/>
            <a:ext cx="3555724" cy="2103120"/>
          </a:xfrm>
          <a:prstGeom prst="rect">
            <a:avLst/>
          </a:prstGeom>
          <a:noFill/>
          <a:ln>
            <a:noFill/>
          </a:ln>
        </p:spPr>
      </p:pic>
    </p:spTree>
    <p:extLst>
      <p:ext uri="{BB962C8B-B14F-4D97-AF65-F5344CB8AC3E}">
        <p14:creationId xmlns:p14="http://schemas.microsoft.com/office/powerpoint/2010/main" val="1108328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7B0A2-8A38-1147-846C-F03F08DA78ED}"/>
              </a:ext>
            </a:extLst>
          </p:cNvPr>
          <p:cNvSpPr>
            <a:spLocks noGrp="1"/>
          </p:cNvSpPr>
          <p:nvPr>
            <p:ph type="title"/>
          </p:nvPr>
        </p:nvSpPr>
        <p:spPr/>
        <p:txBody>
          <a:bodyPr>
            <a:normAutofit/>
          </a:bodyPr>
          <a:lstStyle/>
          <a:p>
            <a:r>
              <a:rPr lang="en-US" sz="4000" b="1" dirty="0" err="1">
                <a:solidFill>
                  <a:schemeClr val="accent2"/>
                </a:solidFill>
              </a:rPr>
              <a:t>DComp</a:t>
            </a:r>
            <a:r>
              <a:rPr lang="en-US" sz="4000" b="1" dirty="0">
                <a:solidFill>
                  <a:schemeClr val="accent2"/>
                </a:solidFill>
              </a:rPr>
              <a:t> Testbed: Opportunistic Edge Computing</a:t>
            </a:r>
          </a:p>
        </p:txBody>
      </p:sp>
      <p:pic>
        <p:nvPicPr>
          <p:cNvPr id="4" name="Picture 3">
            <a:extLst>
              <a:ext uri="{FF2B5EF4-FFF2-40B4-BE49-F238E27FC236}">
                <a16:creationId xmlns:a16="http://schemas.microsoft.com/office/drawing/2014/main" id="{9E60AAD8-0499-2443-AE91-9B207001E8F7}"/>
              </a:ext>
            </a:extLst>
          </p:cNvPr>
          <p:cNvPicPr>
            <a:picLocks noChangeAspect="1"/>
          </p:cNvPicPr>
          <p:nvPr/>
        </p:nvPicPr>
        <p:blipFill rotWithShape="1">
          <a:blip r:embed="rId2"/>
          <a:srcRect t="25195" r="25687"/>
          <a:stretch/>
        </p:blipFill>
        <p:spPr>
          <a:xfrm rot="16200000">
            <a:off x="6862950" y="1427618"/>
            <a:ext cx="4209234" cy="6035040"/>
          </a:xfrm>
          <a:prstGeom prst="rect">
            <a:avLst/>
          </a:prstGeom>
        </p:spPr>
      </p:pic>
      <p:sp>
        <p:nvSpPr>
          <p:cNvPr id="5" name="TextBox 4">
            <a:extLst>
              <a:ext uri="{FF2B5EF4-FFF2-40B4-BE49-F238E27FC236}">
                <a16:creationId xmlns:a16="http://schemas.microsoft.com/office/drawing/2014/main" id="{762D11E8-9AF6-044F-B2E4-2E37D8D6951F}"/>
              </a:ext>
            </a:extLst>
          </p:cNvPr>
          <p:cNvSpPr txBox="1"/>
          <p:nvPr/>
        </p:nvSpPr>
        <p:spPr>
          <a:xfrm>
            <a:off x="437128" y="2958745"/>
            <a:ext cx="2900281" cy="2554545"/>
          </a:xfrm>
          <a:prstGeom prst="rect">
            <a:avLst/>
          </a:prstGeom>
          <a:noFill/>
        </p:spPr>
        <p:txBody>
          <a:bodyPr wrap="none" rtlCol="0">
            <a:spAutoFit/>
          </a:bodyPr>
          <a:lstStyle/>
          <a:p>
            <a:pPr marL="285750" indent="-285750">
              <a:buFont typeface="Arial" panose="020B0604020202020204" pitchFamily="34" charset="0"/>
              <a:buChar char="•"/>
            </a:pPr>
            <a:r>
              <a:rPr lang="en-US" sz="2000" dirty="0"/>
              <a:t>1444 nodes</a:t>
            </a:r>
          </a:p>
          <a:p>
            <a:pPr marL="742950" lvl="1" indent="-285750">
              <a:buFont typeface="Arial" panose="020B0604020202020204" pitchFamily="34" charset="0"/>
              <a:buChar char="•"/>
            </a:pPr>
            <a:r>
              <a:rPr lang="en-US" sz="2000" dirty="0"/>
              <a:t>1200 minnow</a:t>
            </a:r>
          </a:p>
          <a:p>
            <a:pPr marL="742950" lvl="1" indent="-285750">
              <a:buFont typeface="Arial" panose="020B0604020202020204" pitchFamily="34" charset="0"/>
              <a:buChar char="•"/>
            </a:pPr>
            <a:r>
              <a:rPr lang="en-US" sz="2000" dirty="0"/>
              <a:t>240 rohu</a:t>
            </a:r>
          </a:p>
          <a:p>
            <a:pPr marL="742950" lvl="1" indent="-285750">
              <a:buFont typeface="Arial" panose="020B0604020202020204" pitchFamily="34" charset="0"/>
              <a:buChar char="•"/>
            </a:pPr>
            <a:r>
              <a:rPr lang="en-US" sz="2000" dirty="0"/>
              <a:t>4 ahi</a:t>
            </a:r>
          </a:p>
          <a:p>
            <a:pPr marL="285750" indent="-285750">
              <a:buFont typeface="Arial" panose="020B0604020202020204" pitchFamily="34" charset="0"/>
              <a:buChar char="•"/>
            </a:pPr>
            <a:r>
              <a:rPr lang="en-US" sz="2000" dirty="0"/>
              <a:t>77 switches</a:t>
            </a:r>
          </a:p>
          <a:p>
            <a:pPr marL="285750" indent="-285750">
              <a:buFont typeface="Arial" panose="020B0604020202020204" pitchFamily="34" charset="0"/>
              <a:buChar char="•"/>
            </a:pPr>
            <a:r>
              <a:rPr lang="en-US" sz="2000" dirty="0"/>
              <a:t>5 emulation servers</a:t>
            </a:r>
          </a:p>
          <a:p>
            <a:pPr marL="285750" indent="-285750">
              <a:buFont typeface="Arial" panose="020B0604020202020204" pitchFamily="34" charset="0"/>
              <a:buChar char="•"/>
            </a:pPr>
            <a:r>
              <a:rPr lang="en-US" sz="2000" dirty="0"/>
              <a:t>4 storage nodes</a:t>
            </a:r>
          </a:p>
          <a:p>
            <a:pPr marL="285750" indent="-285750">
              <a:buFont typeface="Arial" panose="020B0604020202020204" pitchFamily="34" charset="0"/>
              <a:buChar char="•"/>
            </a:pPr>
            <a:r>
              <a:rPr lang="en-US" sz="2000" dirty="0"/>
              <a:t>2 infrastructure servers</a:t>
            </a:r>
          </a:p>
        </p:txBody>
      </p:sp>
      <p:pic>
        <p:nvPicPr>
          <p:cNvPr id="6" name="Google Shape;239;p32">
            <a:extLst>
              <a:ext uri="{FF2B5EF4-FFF2-40B4-BE49-F238E27FC236}">
                <a16:creationId xmlns:a16="http://schemas.microsoft.com/office/drawing/2014/main" id="{E131F537-E9BC-EA41-9020-117F71B82CA0}"/>
              </a:ext>
            </a:extLst>
          </p:cNvPr>
          <p:cNvPicPr preferRelativeResize="0">
            <a:picLocks noChangeAspect="1"/>
          </p:cNvPicPr>
          <p:nvPr/>
        </p:nvPicPr>
        <p:blipFill>
          <a:blip r:embed="rId3">
            <a:alphaModFix/>
          </a:blip>
          <a:stretch>
            <a:fillRect/>
          </a:stretch>
        </p:blipFill>
        <p:spPr>
          <a:xfrm>
            <a:off x="2984111" y="3275897"/>
            <a:ext cx="2843874" cy="1920240"/>
          </a:xfrm>
          <a:prstGeom prst="rect">
            <a:avLst/>
          </a:prstGeom>
          <a:noFill/>
          <a:ln>
            <a:noFill/>
          </a:ln>
        </p:spPr>
      </p:pic>
      <p:sp>
        <p:nvSpPr>
          <p:cNvPr id="7" name="TextBox 6">
            <a:extLst>
              <a:ext uri="{FF2B5EF4-FFF2-40B4-BE49-F238E27FC236}">
                <a16:creationId xmlns:a16="http://schemas.microsoft.com/office/drawing/2014/main" id="{AB94015E-EB8D-2F43-8E54-891394D26BEA}"/>
              </a:ext>
            </a:extLst>
          </p:cNvPr>
          <p:cNvSpPr txBox="1"/>
          <p:nvPr/>
        </p:nvSpPr>
        <p:spPr>
          <a:xfrm>
            <a:off x="206912" y="1426227"/>
            <a:ext cx="11743241" cy="1015664"/>
          </a:xfrm>
          <a:prstGeom prst="rect">
            <a:avLst/>
          </a:prstGeom>
          <a:noFill/>
        </p:spPr>
        <p:txBody>
          <a:bodyPr wrap="square" rtlCol="0">
            <a:spAutoFit/>
          </a:bodyPr>
          <a:lstStyle/>
          <a:p>
            <a:r>
              <a:rPr lang="en-US" sz="2000" dirty="0"/>
              <a:t>Experimentation Platform for </a:t>
            </a:r>
            <a:r>
              <a:rPr lang="en-US" sz="2000" dirty="0" err="1"/>
              <a:t>DComp</a:t>
            </a:r>
            <a:r>
              <a:rPr lang="en-US" sz="2000" dirty="0"/>
              <a:t> prototypes striving to develop algorithms and protocols that harness</a:t>
            </a:r>
          </a:p>
          <a:p>
            <a:r>
              <a:rPr lang="en-US" sz="2000" i="1" dirty="0"/>
              <a:t>physically dispersed </a:t>
            </a:r>
            <a:r>
              <a:rPr lang="en-US" sz="2000" dirty="0"/>
              <a:t>computing capabilities to boost </a:t>
            </a:r>
            <a:r>
              <a:rPr lang="en-US" sz="2000" i="1" dirty="0"/>
              <a:t>application and network transport </a:t>
            </a:r>
            <a:r>
              <a:rPr lang="en-US" sz="2000" dirty="0"/>
              <a:t>performance by orders of magnitude</a:t>
            </a:r>
          </a:p>
        </p:txBody>
      </p:sp>
    </p:spTree>
    <p:extLst>
      <p:ext uri="{BB962C8B-B14F-4D97-AF65-F5344CB8AC3E}">
        <p14:creationId xmlns:p14="http://schemas.microsoft.com/office/powerpoint/2010/main" val="1568026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581B2-6E06-6B47-8A5A-E4BA8DE40809}"/>
              </a:ext>
            </a:extLst>
          </p:cNvPr>
          <p:cNvSpPr>
            <a:spLocks noGrp="1"/>
          </p:cNvSpPr>
          <p:nvPr>
            <p:ph type="title"/>
          </p:nvPr>
        </p:nvSpPr>
        <p:spPr>
          <a:xfrm>
            <a:off x="838200" y="230741"/>
            <a:ext cx="10515600" cy="1325563"/>
          </a:xfrm>
        </p:spPr>
        <p:txBody>
          <a:bodyPr/>
          <a:lstStyle/>
          <a:p>
            <a:r>
              <a:rPr lang="en-US" sz="3400" b="1" dirty="0" err="1">
                <a:solidFill>
                  <a:schemeClr val="accent2"/>
                </a:solidFill>
              </a:rPr>
              <a:t>SearchlightTB</a:t>
            </a:r>
            <a:r>
              <a:rPr lang="en-US" sz="3400" b="1" dirty="0">
                <a:solidFill>
                  <a:schemeClr val="accent2"/>
                </a:solidFill>
              </a:rPr>
              <a:t>: Enterprise Control of Application QoS at Scale</a:t>
            </a:r>
          </a:p>
        </p:txBody>
      </p:sp>
      <p:pic>
        <p:nvPicPr>
          <p:cNvPr id="3" name="Picture 2" descr="https://lh3.googleusercontent.com/q3zetZK7gdeIOarA_l6StqPNLDh3KYbJUG4AZ9grynHWx5HRC2VZqIboHEb6Z5K0GUu7GGbXPQkAoeUK5tIbotZpuATXbCBQXSQ-pcX7AibyngR_b7KgyszItUYD4BqVycfoE02LaIQ">
            <a:extLst>
              <a:ext uri="{FF2B5EF4-FFF2-40B4-BE49-F238E27FC236}">
                <a16:creationId xmlns:a16="http://schemas.microsoft.com/office/drawing/2014/main" id="{34D5F4CD-8319-C44B-81A6-418AAE8756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3272" y="1234890"/>
            <a:ext cx="2488882" cy="525798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9BFD1C0-BACD-554B-9787-26A80DD293B6}"/>
              </a:ext>
            </a:extLst>
          </p:cNvPr>
          <p:cNvSpPr/>
          <p:nvPr/>
        </p:nvSpPr>
        <p:spPr>
          <a:xfrm>
            <a:off x="5244379" y="2670101"/>
            <a:ext cx="4178893" cy="3139321"/>
          </a:xfrm>
          <a:prstGeom prst="rect">
            <a:avLst/>
          </a:prstGeom>
        </p:spPr>
        <p:txBody>
          <a:bodyPr wrap="square">
            <a:spAutoFit/>
          </a:bodyPr>
          <a:lstStyle/>
          <a:p>
            <a:pPr marL="285750" indent="-285750">
              <a:buFont typeface="Arial" panose="020B0604020202020204" pitchFamily="34" charset="0"/>
              <a:buChar char="•"/>
            </a:pPr>
            <a:r>
              <a:rPr lang="en-US" dirty="0"/>
              <a:t>Dual Xeons (24 cores / node)</a:t>
            </a:r>
          </a:p>
          <a:p>
            <a:pPr marL="742950" lvl="1" indent="-285750">
              <a:buFont typeface="Arial" panose="020B0604020202020204" pitchFamily="34" charset="0"/>
              <a:buChar char="•"/>
            </a:pPr>
            <a:r>
              <a:rPr lang="en-US" dirty="0"/>
              <a:t>96 Upgraded DETER nodes</a:t>
            </a:r>
          </a:p>
          <a:p>
            <a:pPr marL="285750" indent="-285750">
              <a:buFont typeface="Arial" panose="020B0604020202020204" pitchFamily="34" charset="0"/>
              <a:buChar char="•"/>
            </a:pPr>
            <a:r>
              <a:rPr lang="en-US" dirty="0"/>
              <a:t>128-512GByte RAM</a:t>
            </a:r>
          </a:p>
          <a:p>
            <a:pPr marL="742950" lvl="1" indent="-285750">
              <a:buFont typeface="Arial" panose="020B0604020202020204" pitchFamily="34" charset="0"/>
              <a:buChar char="•"/>
            </a:pPr>
            <a:r>
              <a:rPr lang="en-US" dirty="0"/>
              <a:t>Support large numbers of VMs</a:t>
            </a:r>
          </a:p>
          <a:p>
            <a:pPr marL="285750" indent="-285750">
              <a:buFont typeface="Arial" panose="020B0604020202020204" pitchFamily="34" charset="0"/>
              <a:buChar char="•"/>
            </a:pPr>
            <a:r>
              <a:rPr lang="en-US" dirty="0"/>
              <a:t>40G/100G NICs in each node </a:t>
            </a:r>
          </a:p>
          <a:p>
            <a:pPr marL="742950" lvl="1" indent="-285750">
              <a:buFont typeface="Arial" panose="020B0604020202020204" pitchFamily="34" charset="0"/>
              <a:buChar char="•"/>
            </a:pPr>
            <a:r>
              <a:rPr lang="en-US" dirty="0"/>
              <a:t>ConnectX-5 NIC</a:t>
            </a:r>
          </a:p>
          <a:p>
            <a:pPr marL="285750" indent="-285750">
              <a:buFont typeface="Arial" panose="020B0604020202020204" pitchFamily="34" charset="0"/>
              <a:buChar char="•"/>
            </a:pPr>
            <a:r>
              <a:rPr lang="en-US" dirty="0"/>
              <a:t>Mellanox Spectrum 2 (SN3700/3800) switches in the core of the network</a:t>
            </a:r>
          </a:p>
          <a:p>
            <a:pPr marL="742950" lvl="1" indent="-285750">
              <a:buFont typeface="Arial" panose="020B0604020202020204" pitchFamily="34" charset="0"/>
              <a:buChar char="•"/>
            </a:pPr>
            <a:r>
              <a:rPr lang="en-US" dirty="0"/>
              <a:t>Fully non-blocking</a:t>
            </a:r>
          </a:p>
          <a:p>
            <a:pPr marL="742950" lvl="1" indent="-285750">
              <a:buFont typeface="Arial" panose="020B0604020202020204" pitchFamily="34" charset="0"/>
              <a:buChar char="•"/>
            </a:pPr>
            <a:r>
              <a:rPr lang="en-US" dirty="0"/>
              <a:t>Scales horizontally</a:t>
            </a:r>
          </a:p>
          <a:p>
            <a:pPr marL="285750" indent="-285750">
              <a:buFont typeface="Arial" panose="020B0604020202020204" pitchFamily="34" charset="0"/>
              <a:buChar char="•"/>
            </a:pPr>
            <a:r>
              <a:rPr lang="en-US" dirty="0"/>
              <a:t>Site, Infrastructure &amp; Storage Servers </a:t>
            </a:r>
          </a:p>
        </p:txBody>
      </p:sp>
      <p:pic>
        <p:nvPicPr>
          <p:cNvPr id="7" name="Picture 6">
            <a:extLst>
              <a:ext uri="{FF2B5EF4-FFF2-40B4-BE49-F238E27FC236}">
                <a16:creationId xmlns:a16="http://schemas.microsoft.com/office/drawing/2014/main" id="{E83DD2C2-317D-1140-BF79-C6812803F9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74532" y="1975425"/>
            <a:ext cx="3462252" cy="4480560"/>
          </a:xfrm>
          <a:prstGeom prst="rect">
            <a:avLst/>
          </a:prstGeom>
        </p:spPr>
      </p:pic>
      <p:sp>
        <p:nvSpPr>
          <p:cNvPr id="8" name="TextBox 7">
            <a:extLst>
              <a:ext uri="{FF2B5EF4-FFF2-40B4-BE49-F238E27FC236}">
                <a16:creationId xmlns:a16="http://schemas.microsoft.com/office/drawing/2014/main" id="{586B35C9-5FD2-0F40-87E6-C8F4C794AD46}"/>
              </a:ext>
            </a:extLst>
          </p:cNvPr>
          <p:cNvSpPr txBox="1"/>
          <p:nvPr/>
        </p:nvSpPr>
        <p:spPr>
          <a:xfrm>
            <a:off x="1579609" y="1283466"/>
            <a:ext cx="6868547" cy="1200329"/>
          </a:xfrm>
          <a:prstGeom prst="rect">
            <a:avLst/>
          </a:prstGeom>
          <a:noFill/>
        </p:spPr>
        <p:txBody>
          <a:bodyPr wrap="none" rtlCol="0">
            <a:spAutoFit/>
          </a:bodyPr>
          <a:lstStyle/>
          <a:p>
            <a:r>
              <a:rPr lang="en-US" dirty="0"/>
              <a:t>Purpose: Evaluate prototype technologies at scale</a:t>
            </a:r>
          </a:p>
          <a:p>
            <a:r>
              <a:rPr lang="en-US" dirty="0"/>
              <a:t>TA1: Applications and Network Analytics</a:t>
            </a:r>
          </a:p>
          <a:p>
            <a:r>
              <a:rPr lang="en-US" dirty="0"/>
              <a:t>TA2: Resource Management</a:t>
            </a:r>
          </a:p>
          <a:p>
            <a:r>
              <a:rPr lang="en-US" dirty="0"/>
              <a:t>T&amp;E Team: Conduct evaluations of individual and integrated prototypes.</a:t>
            </a:r>
          </a:p>
        </p:txBody>
      </p:sp>
    </p:spTree>
    <p:extLst>
      <p:ext uri="{BB962C8B-B14F-4D97-AF65-F5344CB8AC3E}">
        <p14:creationId xmlns:p14="http://schemas.microsoft.com/office/powerpoint/2010/main" val="3167762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E13C6-400F-C141-892D-1D5764C2356D}"/>
              </a:ext>
            </a:extLst>
          </p:cNvPr>
          <p:cNvSpPr>
            <a:spLocks noGrp="1"/>
          </p:cNvSpPr>
          <p:nvPr>
            <p:ph type="title"/>
          </p:nvPr>
        </p:nvSpPr>
        <p:spPr/>
        <p:txBody>
          <a:bodyPr>
            <a:normAutofit/>
          </a:bodyPr>
          <a:lstStyle/>
          <a:p>
            <a:r>
              <a:rPr lang="en-US" b="1" dirty="0">
                <a:solidFill>
                  <a:schemeClr val="accent2"/>
                </a:solidFill>
              </a:rPr>
              <a:t>Mod DETER New Project 2021 - 2023</a:t>
            </a:r>
          </a:p>
        </p:txBody>
      </p:sp>
      <p:sp>
        <p:nvSpPr>
          <p:cNvPr id="3" name="Content Placeholder 2">
            <a:extLst>
              <a:ext uri="{FF2B5EF4-FFF2-40B4-BE49-F238E27FC236}">
                <a16:creationId xmlns:a16="http://schemas.microsoft.com/office/drawing/2014/main" id="{10654F81-A006-5E4B-8BDE-43670A12B9FD}"/>
              </a:ext>
            </a:extLst>
          </p:cNvPr>
          <p:cNvSpPr>
            <a:spLocks noGrp="1"/>
          </p:cNvSpPr>
          <p:nvPr>
            <p:ph idx="1"/>
          </p:nvPr>
        </p:nvSpPr>
        <p:spPr/>
        <p:txBody>
          <a:bodyPr>
            <a:normAutofit/>
          </a:bodyPr>
          <a:lstStyle/>
          <a:p>
            <a:r>
              <a:rPr lang="en-US" dirty="0"/>
              <a:t>Modernize </a:t>
            </a:r>
            <a:r>
              <a:rPr lang="en-US" dirty="0" err="1"/>
              <a:t>DETERLab</a:t>
            </a:r>
            <a:r>
              <a:rPr lang="en-US" dirty="0"/>
              <a:t> Infrastructure</a:t>
            </a:r>
          </a:p>
          <a:p>
            <a:r>
              <a:rPr lang="en-US" dirty="0"/>
              <a:t>Replace 15-year old network switches </a:t>
            </a:r>
          </a:p>
          <a:p>
            <a:pPr lvl="1"/>
            <a:r>
              <a:rPr lang="en-US" sz="2800" dirty="0" err="1"/>
              <a:t>whitebox</a:t>
            </a:r>
            <a:r>
              <a:rPr lang="en-US" sz="2800" dirty="0"/>
              <a:t> switches, programmable SDN, EVPN, VXLAN, </a:t>
            </a:r>
            <a:r>
              <a:rPr lang="en-US" sz="2800" dirty="0" err="1"/>
              <a:t>dataplane</a:t>
            </a:r>
            <a:r>
              <a:rPr lang="en-US" sz="2800" dirty="0"/>
              <a:t> encapsulation</a:t>
            </a:r>
          </a:p>
          <a:p>
            <a:r>
              <a:rPr lang="en-US" dirty="0"/>
              <a:t>Replace dated (over 10 years) old PC nodes </a:t>
            </a:r>
          </a:p>
          <a:p>
            <a:pPr lvl="1"/>
            <a:r>
              <a:rPr lang="en-US" sz="2800" dirty="0"/>
              <a:t>144 high-density nodes support virtualization many:1 physical node</a:t>
            </a:r>
          </a:p>
          <a:p>
            <a:r>
              <a:rPr lang="en-US" dirty="0"/>
              <a:t>Replace </a:t>
            </a:r>
            <a:r>
              <a:rPr lang="en-US" dirty="0" err="1"/>
              <a:t>Emulab</a:t>
            </a:r>
            <a:r>
              <a:rPr lang="en-US" dirty="0"/>
              <a:t>-based testbed software</a:t>
            </a:r>
          </a:p>
          <a:p>
            <a:pPr lvl="1"/>
            <a:r>
              <a:rPr lang="en-US" sz="2800" dirty="0"/>
              <a:t> Modular and modern </a:t>
            </a:r>
            <a:r>
              <a:rPr lang="en-US" sz="2800" i="1" dirty="0"/>
              <a:t>Merge </a:t>
            </a:r>
            <a:r>
              <a:rPr lang="en-US" sz="2800" dirty="0"/>
              <a:t>software</a:t>
            </a:r>
          </a:p>
        </p:txBody>
      </p:sp>
    </p:spTree>
    <p:extLst>
      <p:ext uri="{BB962C8B-B14F-4D97-AF65-F5344CB8AC3E}">
        <p14:creationId xmlns:p14="http://schemas.microsoft.com/office/powerpoint/2010/main" val="1276446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2FBB1-F7F5-DF4D-ACD6-0E43A176EB42}"/>
              </a:ext>
            </a:extLst>
          </p:cNvPr>
          <p:cNvSpPr>
            <a:spLocks noGrp="1"/>
          </p:cNvSpPr>
          <p:nvPr>
            <p:ph type="title"/>
          </p:nvPr>
        </p:nvSpPr>
        <p:spPr/>
        <p:txBody>
          <a:bodyPr/>
          <a:lstStyle/>
          <a:p>
            <a:r>
              <a:rPr lang="en-US" b="1" dirty="0">
                <a:solidFill>
                  <a:schemeClr val="accent2"/>
                </a:solidFill>
              </a:rPr>
              <a:t>Mod DETER (2)</a:t>
            </a:r>
          </a:p>
        </p:txBody>
      </p:sp>
      <p:sp>
        <p:nvSpPr>
          <p:cNvPr id="3" name="Content Placeholder 2">
            <a:extLst>
              <a:ext uri="{FF2B5EF4-FFF2-40B4-BE49-F238E27FC236}">
                <a16:creationId xmlns:a16="http://schemas.microsoft.com/office/drawing/2014/main" id="{5A72C3AF-9945-A343-83E7-A08F656AAB20}"/>
              </a:ext>
            </a:extLst>
          </p:cNvPr>
          <p:cNvSpPr>
            <a:spLocks noGrp="1"/>
          </p:cNvSpPr>
          <p:nvPr>
            <p:ph idx="1"/>
          </p:nvPr>
        </p:nvSpPr>
        <p:spPr>
          <a:xfrm>
            <a:off x="838200" y="1565980"/>
            <a:ext cx="10515600" cy="4351338"/>
          </a:xfrm>
        </p:spPr>
        <p:txBody>
          <a:bodyPr/>
          <a:lstStyle/>
          <a:p>
            <a:r>
              <a:rPr lang="en-US" dirty="0"/>
              <a:t>Streamline experimentation process broaden participation</a:t>
            </a:r>
          </a:p>
          <a:p>
            <a:r>
              <a:rPr lang="en-US" dirty="0"/>
              <a:t>Fully integrate several solutions for testbed experimentation</a:t>
            </a:r>
          </a:p>
          <a:p>
            <a:pPr lvl="1"/>
            <a:r>
              <a:rPr lang="en-US" dirty="0"/>
              <a:t> Virtualization, traffic generators, orchestration software, malware experimentation environment </a:t>
            </a:r>
          </a:p>
          <a:p>
            <a:r>
              <a:rPr lang="en-US" dirty="0"/>
              <a:t>Provide experiment templates in several cybersecurity domains</a:t>
            </a:r>
          </a:p>
          <a:p>
            <a:r>
              <a:rPr lang="en-US" dirty="0"/>
              <a:t>Offer live and recorded Webinars, tutorials and demos</a:t>
            </a:r>
          </a:p>
          <a:p>
            <a:pPr marL="0" indent="0" algn="ctr">
              <a:buNone/>
            </a:pPr>
            <a:r>
              <a:rPr lang="en-US" b="1" dirty="0"/>
              <a:t>Community engagement and outreach activities will ensure that existing and new users are part of the modernization project</a:t>
            </a:r>
          </a:p>
          <a:p>
            <a:pPr marL="0" indent="0">
              <a:buNone/>
            </a:pPr>
            <a:endParaRPr lang="en-US" dirty="0"/>
          </a:p>
        </p:txBody>
      </p:sp>
    </p:spTree>
    <p:extLst>
      <p:ext uri="{BB962C8B-B14F-4D97-AF65-F5344CB8AC3E}">
        <p14:creationId xmlns:p14="http://schemas.microsoft.com/office/powerpoint/2010/main" val="953803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8488880" y="990468"/>
            <a:ext cx="1986010" cy="1713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500"/>
              </a:spcBef>
              <a:buNone/>
            </a:pPr>
            <a:r>
              <a:rPr lang="en-US" sz="1400" b="1" dirty="0"/>
              <a:t>Scientific Impact: </a:t>
            </a:r>
          </a:p>
          <a:p>
            <a:pPr marL="0" indent="0">
              <a:spcBef>
                <a:spcPts val="500"/>
              </a:spcBef>
              <a:buNone/>
            </a:pPr>
            <a:r>
              <a:rPr lang="en-US" sz="1400" dirty="0"/>
              <a:t>Advance the knowledge, understanding, rigor, and practice of experimental cybersecurity research across CISE disciplines</a:t>
            </a:r>
          </a:p>
        </p:txBody>
      </p:sp>
      <p:sp>
        <p:nvSpPr>
          <p:cNvPr id="12" name="Content Placeholder 2"/>
          <p:cNvSpPr txBox="1">
            <a:spLocks/>
          </p:cNvSpPr>
          <p:nvPr/>
        </p:nvSpPr>
        <p:spPr>
          <a:xfrm>
            <a:off x="1753548" y="3810000"/>
            <a:ext cx="2135018" cy="167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500"/>
              </a:spcBef>
              <a:buNone/>
            </a:pPr>
            <a:r>
              <a:rPr lang="en-US" sz="1400" b="1" dirty="0"/>
              <a:t>Solution: </a:t>
            </a:r>
          </a:p>
          <a:p>
            <a:pPr marL="0" indent="0">
              <a:spcBef>
                <a:spcPts val="500"/>
              </a:spcBef>
              <a:buNone/>
            </a:pPr>
            <a:r>
              <a:rPr lang="en-US" sz="1400" dirty="0"/>
              <a:t>Establish collaborative community platform for artifact sharing and reuse</a:t>
            </a:r>
          </a:p>
          <a:p>
            <a:pPr marL="0" indent="0">
              <a:spcBef>
                <a:spcPts val="500"/>
              </a:spcBef>
              <a:buNone/>
            </a:pPr>
            <a:r>
              <a:rPr lang="en-US" sz="1400" dirty="0"/>
              <a:t>Tools for artifact import, packaging, discovery, export, and design</a:t>
            </a:r>
          </a:p>
          <a:p>
            <a:pPr>
              <a:spcBef>
                <a:spcPts val="500"/>
              </a:spcBef>
            </a:pPr>
            <a:endParaRPr lang="en-US" sz="1400" dirty="0"/>
          </a:p>
          <a:p>
            <a:pPr>
              <a:spcBef>
                <a:spcPts val="500"/>
              </a:spcBef>
            </a:pPr>
            <a:endParaRPr lang="en-US" sz="1400" dirty="0"/>
          </a:p>
        </p:txBody>
      </p:sp>
      <p:sp>
        <p:nvSpPr>
          <p:cNvPr id="14" name="Content Placeholder 2"/>
          <p:cNvSpPr txBox="1">
            <a:spLocks/>
          </p:cNvSpPr>
          <p:nvPr/>
        </p:nvSpPr>
        <p:spPr>
          <a:xfrm>
            <a:off x="1753549" y="1787911"/>
            <a:ext cx="1865062" cy="16763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500"/>
              </a:spcBef>
              <a:buNone/>
            </a:pPr>
            <a:r>
              <a:rPr lang="en-US" sz="1400" b="1" dirty="0"/>
              <a:t>Challenge: </a:t>
            </a:r>
          </a:p>
          <a:p>
            <a:pPr marL="0" indent="0">
              <a:spcBef>
                <a:spcPts val="500"/>
              </a:spcBef>
              <a:buNone/>
            </a:pPr>
            <a:r>
              <a:rPr lang="en-US" sz="1400" dirty="0"/>
              <a:t>Ad hoc cybersecurity experimentation, lack of repeatable, reproducible, and reusable experiment artifacts</a:t>
            </a:r>
          </a:p>
          <a:p>
            <a:pPr marL="0" indent="0">
              <a:lnSpc>
                <a:spcPct val="120000"/>
              </a:lnSpc>
              <a:spcBef>
                <a:spcPts val="500"/>
              </a:spcBef>
              <a:buNone/>
            </a:pPr>
            <a:endParaRPr lang="en-US" sz="1400" dirty="0"/>
          </a:p>
        </p:txBody>
      </p:sp>
      <p:sp>
        <p:nvSpPr>
          <p:cNvPr id="15" name="Content Placeholder 2"/>
          <p:cNvSpPr txBox="1">
            <a:spLocks/>
          </p:cNvSpPr>
          <p:nvPr/>
        </p:nvSpPr>
        <p:spPr>
          <a:xfrm>
            <a:off x="8488880" y="3012558"/>
            <a:ext cx="1986010" cy="26491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500"/>
              </a:spcBef>
              <a:buNone/>
            </a:pPr>
            <a:r>
              <a:rPr lang="en-US" sz="1400" b="1" dirty="0"/>
              <a:t>Broader Impact: </a:t>
            </a:r>
          </a:p>
          <a:p>
            <a:pPr marL="0" indent="0">
              <a:spcBef>
                <a:spcPts val="500"/>
              </a:spcBef>
              <a:buNone/>
            </a:pPr>
            <a:r>
              <a:rPr lang="en-US" sz="1400" dirty="0"/>
              <a:t>Enable new cybersecurity research and innovation</a:t>
            </a:r>
          </a:p>
          <a:p>
            <a:pPr marL="0" indent="0">
              <a:spcBef>
                <a:spcPts val="500"/>
              </a:spcBef>
              <a:buNone/>
            </a:pPr>
            <a:r>
              <a:rPr lang="en-US" sz="1400" dirty="0"/>
              <a:t>Lower the barrier to underrepresented communities</a:t>
            </a:r>
          </a:p>
          <a:p>
            <a:pPr marL="0" indent="0">
              <a:spcBef>
                <a:spcPts val="500"/>
              </a:spcBef>
              <a:buNone/>
            </a:pPr>
            <a:r>
              <a:rPr lang="en-US" sz="1400" dirty="0"/>
              <a:t>Seven metrics increasing over three years – contribution, adoption, publication, results</a:t>
            </a:r>
          </a:p>
        </p:txBody>
      </p:sp>
      <p:cxnSp>
        <p:nvCxnSpPr>
          <p:cNvPr id="19" name="Straight Connector 18"/>
          <p:cNvCxnSpPr>
            <a:cxnSpLocks/>
          </p:cNvCxnSpPr>
          <p:nvPr/>
        </p:nvCxnSpPr>
        <p:spPr>
          <a:xfrm>
            <a:off x="1753548" y="3657600"/>
            <a:ext cx="1960756" cy="0"/>
          </a:xfrm>
          <a:prstGeom prst="line">
            <a:avLst/>
          </a:prstGeom>
          <a:ln>
            <a:solidFill>
              <a:srgbClr val="00476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8358152" y="2858214"/>
            <a:ext cx="2074206" cy="0"/>
          </a:xfrm>
          <a:prstGeom prst="line">
            <a:avLst/>
          </a:prstGeom>
          <a:ln>
            <a:solidFill>
              <a:srgbClr val="00476B"/>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2F8EF62-5E24-D044-B0D3-738A17F1B6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4202" y="287968"/>
            <a:ext cx="3828818" cy="1220269"/>
          </a:xfrm>
          <a:prstGeom prst="rect">
            <a:avLst/>
          </a:prstGeom>
        </p:spPr>
      </p:pic>
      <p:pic>
        <p:nvPicPr>
          <p:cNvPr id="5" name="Picture 4">
            <a:extLst>
              <a:ext uri="{FF2B5EF4-FFF2-40B4-BE49-F238E27FC236}">
                <a16:creationId xmlns:a16="http://schemas.microsoft.com/office/drawing/2014/main" id="{EDC5EC44-2B8B-F440-B311-750A5F1155EA}"/>
              </a:ext>
            </a:extLst>
          </p:cNvPr>
          <p:cNvPicPr>
            <a:picLocks noChangeAspect="1"/>
          </p:cNvPicPr>
          <p:nvPr/>
        </p:nvPicPr>
        <p:blipFill>
          <a:blip r:embed="rId4"/>
          <a:stretch>
            <a:fillRect/>
          </a:stretch>
        </p:blipFill>
        <p:spPr>
          <a:xfrm>
            <a:off x="4028363" y="1453260"/>
            <a:ext cx="4015733" cy="4408681"/>
          </a:xfrm>
          <a:prstGeom prst="rect">
            <a:avLst/>
          </a:prstGeom>
        </p:spPr>
      </p:pic>
      <p:sp>
        <p:nvSpPr>
          <p:cNvPr id="2" name="Rounded Rectangle 1">
            <a:extLst>
              <a:ext uri="{FF2B5EF4-FFF2-40B4-BE49-F238E27FC236}">
                <a16:creationId xmlns:a16="http://schemas.microsoft.com/office/drawing/2014/main" id="{BDB5A5C7-5055-3245-B236-2E79600194A9}"/>
              </a:ext>
            </a:extLst>
          </p:cNvPr>
          <p:cNvSpPr/>
          <p:nvPr/>
        </p:nvSpPr>
        <p:spPr>
          <a:xfrm>
            <a:off x="3714304" y="1371601"/>
            <a:ext cx="4643848" cy="4588296"/>
          </a:xfrm>
          <a:prstGeom prst="roundRect">
            <a:avLst>
              <a:gd name="adj" fmla="val 9483"/>
            </a:avLst>
          </a:prstGeom>
          <a:noFill/>
          <a:ln w="9525">
            <a:solidFill>
              <a:srgbClr val="0047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CC658D6E-BBF0-4E44-890E-28681DCED3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69297" y="4712539"/>
            <a:ext cx="816755" cy="763069"/>
          </a:xfrm>
          <a:prstGeom prst="rect">
            <a:avLst/>
          </a:prstGeom>
        </p:spPr>
      </p:pic>
      <p:pic>
        <p:nvPicPr>
          <p:cNvPr id="26" name="Picture 4" descr="Image result for university utah logo">
            <a:extLst>
              <a:ext uri="{FF2B5EF4-FFF2-40B4-BE49-F238E27FC236}">
                <a16:creationId xmlns:a16="http://schemas.microsoft.com/office/drawing/2014/main" id="{FF536EAD-0C39-FE4B-A90E-592EAE24DB1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5333" b="15333"/>
          <a:stretch/>
        </p:blipFill>
        <p:spPr bwMode="auto">
          <a:xfrm>
            <a:off x="10486219" y="5133948"/>
            <a:ext cx="816753" cy="5662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425737E6-9475-C74B-ADC7-1D0045098C4E}"/>
              </a:ext>
            </a:extLst>
          </p:cNvPr>
          <p:cNvPicPr>
            <a:picLocks noChangeAspect="1"/>
          </p:cNvPicPr>
          <p:nvPr/>
        </p:nvPicPr>
        <p:blipFill>
          <a:blip r:embed="rId7"/>
          <a:stretch>
            <a:fillRect/>
          </a:stretch>
        </p:blipFill>
        <p:spPr>
          <a:xfrm>
            <a:off x="11037631" y="5645482"/>
            <a:ext cx="1080086" cy="530890"/>
          </a:xfrm>
          <a:prstGeom prst="rect">
            <a:avLst/>
          </a:prstGeom>
        </p:spPr>
      </p:pic>
      <p:pic>
        <p:nvPicPr>
          <p:cNvPr id="28" name="Picture 27">
            <a:extLst>
              <a:ext uri="{FF2B5EF4-FFF2-40B4-BE49-F238E27FC236}">
                <a16:creationId xmlns:a16="http://schemas.microsoft.com/office/drawing/2014/main" id="{F3415152-4219-9E45-9BBF-732CC3881F5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89049" y="5886342"/>
            <a:ext cx="1905547" cy="168136"/>
          </a:xfrm>
          <a:prstGeom prst="rect">
            <a:avLst/>
          </a:prstGeom>
        </p:spPr>
      </p:pic>
    </p:spTree>
    <p:extLst>
      <p:ext uri="{BB962C8B-B14F-4D97-AF65-F5344CB8AC3E}">
        <p14:creationId xmlns:p14="http://schemas.microsoft.com/office/powerpoint/2010/main" val="3693747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F4ADB-F39D-CC4B-BB05-76BD44EDFCB0}"/>
              </a:ext>
            </a:extLst>
          </p:cNvPr>
          <p:cNvSpPr>
            <a:spLocks noGrp="1"/>
          </p:cNvSpPr>
          <p:nvPr>
            <p:ph type="title"/>
          </p:nvPr>
        </p:nvSpPr>
        <p:spPr/>
        <p:txBody>
          <a:bodyPr/>
          <a:lstStyle/>
          <a:p>
            <a:r>
              <a:rPr lang="en-US" b="1" dirty="0">
                <a:solidFill>
                  <a:schemeClr val="accent2"/>
                </a:solidFill>
              </a:rPr>
              <a:t>Research, Methods and Infrastructure Experimentation</a:t>
            </a:r>
            <a:endParaRPr lang="en-US" dirty="0"/>
          </a:p>
        </p:txBody>
      </p:sp>
      <p:sp>
        <p:nvSpPr>
          <p:cNvPr id="3" name="Content Placeholder 2">
            <a:extLst>
              <a:ext uri="{FF2B5EF4-FFF2-40B4-BE49-F238E27FC236}">
                <a16:creationId xmlns:a16="http://schemas.microsoft.com/office/drawing/2014/main" id="{054C1C0C-C09A-884A-8A54-5552208BC7A6}"/>
              </a:ext>
            </a:extLst>
          </p:cNvPr>
          <p:cNvSpPr>
            <a:spLocks noGrp="1"/>
          </p:cNvSpPr>
          <p:nvPr>
            <p:ph idx="1"/>
          </p:nvPr>
        </p:nvSpPr>
        <p:spPr/>
        <p:txBody>
          <a:bodyPr/>
          <a:lstStyle/>
          <a:p>
            <a:r>
              <a:rPr lang="en-US" dirty="0"/>
              <a:t>Valid scientific cybersecurity experiments require</a:t>
            </a:r>
          </a:p>
          <a:p>
            <a:pPr lvl="1"/>
            <a:r>
              <a:rPr lang="en-US" dirty="0"/>
              <a:t> Accurate evaluation/assessment network systems</a:t>
            </a:r>
          </a:p>
          <a:p>
            <a:pPr lvl="1"/>
            <a:r>
              <a:rPr lang="en-US" dirty="0"/>
              <a:t> Modeling multiple complex networks</a:t>
            </a:r>
          </a:p>
          <a:p>
            <a:pPr lvl="1"/>
            <a:r>
              <a:rPr lang="en-US" dirty="0"/>
              <a:t> Environmental traffic</a:t>
            </a:r>
          </a:p>
          <a:p>
            <a:pPr lvl="1"/>
            <a:r>
              <a:rPr lang="en-US" dirty="0"/>
              <a:t>Behavioral effects and systems</a:t>
            </a:r>
          </a:p>
          <a:p>
            <a:r>
              <a:rPr lang="en-US" dirty="0"/>
              <a:t>Our work creates models, experimentation frameworks, tools and approaches to enhance the science of cyber experimentation and make the experiments reusable, repeatable and robust</a:t>
            </a:r>
          </a:p>
          <a:p>
            <a:endParaRPr lang="en-US" dirty="0"/>
          </a:p>
        </p:txBody>
      </p:sp>
      <p:pic>
        <p:nvPicPr>
          <p:cNvPr id="7" name="Picture 6">
            <a:extLst>
              <a:ext uri="{FF2B5EF4-FFF2-40B4-BE49-F238E27FC236}">
                <a16:creationId xmlns:a16="http://schemas.microsoft.com/office/drawing/2014/main" id="{55DF28F8-6506-A847-B5BD-BF949CB1A9A6}"/>
              </a:ext>
            </a:extLst>
          </p:cNvPr>
          <p:cNvPicPr>
            <a:picLocks noChangeAspect="1"/>
          </p:cNvPicPr>
          <p:nvPr/>
        </p:nvPicPr>
        <p:blipFill>
          <a:blip r:embed="rId2"/>
          <a:stretch>
            <a:fillRect/>
          </a:stretch>
        </p:blipFill>
        <p:spPr>
          <a:xfrm>
            <a:off x="8824784" y="1216283"/>
            <a:ext cx="2895600" cy="2349500"/>
          </a:xfrm>
          <a:prstGeom prst="rect">
            <a:avLst/>
          </a:prstGeom>
        </p:spPr>
      </p:pic>
    </p:spTree>
    <p:extLst>
      <p:ext uri="{BB962C8B-B14F-4D97-AF65-F5344CB8AC3E}">
        <p14:creationId xmlns:p14="http://schemas.microsoft.com/office/powerpoint/2010/main" val="2890099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EC0F7-3566-0543-84FE-52C31592CC5C}"/>
              </a:ext>
            </a:extLst>
          </p:cNvPr>
          <p:cNvSpPr>
            <a:spLocks noGrp="1"/>
          </p:cNvSpPr>
          <p:nvPr>
            <p:ph type="title"/>
          </p:nvPr>
        </p:nvSpPr>
        <p:spPr/>
        <p:txBody>
          <a:bodyPr/>
          <a:lstStyle/>
          <a:p>
            <a:r>
              <a:rPr lang="en-US" b="1" dirty="0">
                <a:solidFill>
                  <a:schemeClr val="accent2"/>
                </a:solidFill>
              </a:rPr>
              <a:t>For More Information</a:t>
            </a:r>
          </a:p>
        </p:txBody>
      </p:sp>
      <p:sp>
        <p:nvSpPr>
          <p:cNvPr id="3" name="Content Placeholder 2">
            <a:extLst>
              <a:ext uri="{FF2B5EF4-FFF2-40B4-BE49-F238E27FC236}">
                <a16:creationId xmlns:a16="http://schemas.microsoft.com/office/drawing/2014/main" id="{70F5F67B-3D4A-5549-84D4-BB11D9DAF6FF}"/>
              </a:ext>
            </a:extLst>
          </p:cNvPr>
          <p:cNvSpPr>
            <a:spLocks noGrp="1"/>
          </p:cNvSpPr>
          <p:nvPr>
            <p:ph idx="1"/>
          </p:nvPr>
        </p:nvSpPr>
        <p:spPr>
          <a:xfrm>
            <a:off x="838200" y="1468437"/>
            <a:ext cx="10515600" cy="4351338"/>
          </a:xfrm>
        </p:spPr>
        <p:txBody>
          <a:bodyPr>
            <a:normAutofit lnSpcReduction="10000"/>
          </a:bodyPr>
          <a:lstStyle/>
          <a:p>
            <a:r>
              <a:rPr lang="en-US" dirty="0"/>
              <a:t>DETER </a:t>
            </a:r>
          </a:p>
          <a:p>
            <a:pPr marL="457200" lvl="1" indent="0">
              <a:buNone/>
            </a:pPr>
            <a:r>
              <a:rPr lang="en-US" dirty="0"/>
              <a:t>DETER Information - deter-</a:t>
            </a:r>
            <a:r>
              <a:rPr lang="en-US" dirty="0" err="1"/>
              <a:t>project.org</a:t>
            </a:r>
            <a:r>
              <a:rPr lang="en-US" dirty="0"/>
              <a:t>: </a:t>
            </a:r>
            <a:r>
              <a:rPr lang="en-US" dirty="0">
                <a:solidFill>
                  <a:schemeClr val="accent2"/>
                </a:solidFill>
                <a:hlinkClick r:id="rId2">
                  <a:extLst>
                    <a:ext uri="{A12FA001-AC4F-418D-AE19-62706E023703}">
                      <ahyp:hlinkClr xmlns:ahyp="http://schemas.microsoft.com/office/drawing/2018/hyperlinkcolor" val="tx"/>
                    </a:ext>
                  </a:extLst>
                </a:hlinkClick>
              </a:rPr>
              <a:t>https://deter-project.org/</a:t>
            </a:r>
            <a:endParaRPr lang="en-US" dirty="0">
              <a:solidFill>
                <a:schemeClr val="accent2"/>
              </a:solidFill>
            </a:endParaRPr>
          </a:p>
          <a:p>
            <a:pPr marL="457200" lvl="1" indent="0">
              <a:buNone/>
            </a:pPr>
            <a:r>
              <a:rPr lang="en-US" dirty="0"/>
              <a:t>DETER Testbed </a:t>
            </a:r>
            <a:r>
              <a:rPr lang="en-US" dirty="0">
                <a:solidFill>
                  <a:schemeClr val="accent2"/>
                </a:solidFill>
              </a:rPr>
              <a:t>-  </a:t>
            </a:r>
            <a:r>
              <a:rPr lang="en-US" dirty="0" err="1">
                <a:solidFill>
                  <a:schemeClr val="accent2"/>
                </a:solidFill>
              </a:rPr>
              <a:t>deterlab.net</a:t>
            </a:r>
            <a:r>
              <a:rPr lang="en-US" dirty="0">
                <a:solidFill>
                  <a:schemeClr val="accent2"/>
                </a:solidFill>
              </a:rPr>
              <a:t>: </a:t>
            </a:r>
            <a:r>
              <a:rPr lang="en-US" dirty="0">
                <a:solidFill>
                  <a:schemeClr val="accent2"/>
                </a:solidFill>
                <a:hlinkClick r:id="rId3">
                  <a:extLst>
                    <a:ext uri="{A12FA001-AC4F-418D-AE19-62706E023703}">
                      <ahyp:hlinkClr xmlns:ahyp="http://schemas.microsoft.com/office/drawing/2018/hyperlinkcolor" val="tx"/>
                    </a:ext>
                  </a:extLst>
                </a:hlinkClick>
              </a:rPr>
              <a:t>https://www.isi.deterlab.net/index.php3</a:t>
            </a:r>
            <a:endParaRPr lang="en-US" dirty="0">
              <a:solidFill>
                <a:schemeClr val="accent2"/>
              </a:solidFill>
            </a:endParaRPr>
          </a:p>
          <a:p>
            <a:pPr marL="514350" indent="-457200"/>
            <a:r>
              <a:rPr lang="en-US" dirty="0"/>
              <a:t>DCOMP</a:t>
            </a:r>
            <a:r>
              <a:rPr lang="en-US" dirty="0">
                <a:solidFill>
                  <a:schemeClr val="accent2"/>
                </a:solidFill>
              </a:rPr>
              <a:t> </a:t>
            </a:r>
          </a:p>
          <a:p>
            <a:pPr marL="857250" lvl="2" indent="0">
              <a:buNone/>
            </a:pPr>
            <a:r>
              <a:rPr lang="en-US" sz="2400" dirty="0"/>
              <a:t>Publication -</a:t>
            </a:r>
            <a:r>
              <a:rPr lang="en-US" sz="2400" dirty="0">
                <a:solidFill>
                  <a:schemeClr val="accent2"/>
                </a:solidFill>
              </a:rPr>
              <a:t> </a:t>
            </a:r>
            <a:r>
              <a:rPr lang="en-US" sz="2400" dirty="0">
                <a:solidFill>
                  <a:schemeClr val="accent2"/>
                </a:solidFill>
                <a:hlinkClick r:id="rId4">
                  <a:extLst>
                    <a:ext uri="{A12FA001-AC4F-418D-AE19-62706E023703}">
                      <ahyp:hlinkClr xmlns:ahyp="http://schemas.microsoft.com/office/drawing/2018/hyperlinkcolor" val="tx"/>
                    </a:ext>
                  </a:extLst>
                </a:hlinkClick>
              </a:rPr>
              <a:t>https://www.usenix.org/system/files/cset19-paper_goodfellow.pdf</a:t>
            </a:r>
            <a:endParaRPr lang="en-US" sz="2400" dirty="0">
              <a:solidFill>
                <a:schemeClr val="accent2"/>
              </a:solidFill>
            </a:endParaRPr>
          </a:p>
          <a:p>
            <a:pPr marL="857250" lvl="2" indent="0">
              <a:buNone/>
            </a:pPr>
            <a:r>
              <a:rPr lang="en-US" sz="2400" dirty="0">
                <a:solidFill>
                  <a:schemeClr val="accent2"/>
                </a:solidFill>
              </a:rPr>
              <a:t>Testbed – </a:t>
            </a:r>
            <a:r>
              <a:rPr lang="en-US" sz="2400" dirty="0">
                <a:solidFill>
                  <a:schemeClr val="accent2"/>
                </a:solidFill>
                <a:hlinkClick r:id="rId5">
                  <a:extLst>
                    <a:ext uri="{A12FA001-AC4F-418D-AE19-62706E023703}">
                      <ahyp:hlinkClr xmlns:ahyp="http://schemas.microsoft.com/office/drawing/2018/hyperlinkcolor" val="tx"/>
                    </a:ext>
                  </a:extLst>
                </a:hlinkClick>
              </a:rPr>
              <a:t>https://www.dcomptb.net/</a:t>
            </a:r>
            <a:endParaRPr lang="en-US" sz="2400" dirty="0">
              <a:solidFill>
                <a:schemeClr val="accent2"/>
              </a:solidFill>
            </a:endParaRPr>
          </a:p>
          <a:p>
            <a:pPr marL="514350" indent="-457200"/>
            <a:r>
              <a:rPr lang="en-US" dirty="0"/>
              <a:t>Merge</a:t>
            </a:r>
          </a:p>
          <a:p>
            <a:pPr marL="857250" lvl="2" indent="0">
              <a:buNone/>
            </a:pPr>
            <a:r>
              <a:rPr lang="en-US" sz="2400" dirty="0"/>
              <a:t>Publication - </a:t>
            </a:r>
            <a:r>
              <a:rPr lang="en-US" sz="2400" dirty="0">
                <a:solidFill>
                  <a:schemeClr val="accent2"/>
                </a:solidFill>
                <a:hlinkClick r:id="rId6">
                  <a:extLst>
                    <a:ext uri="{A12FA001-AC4F-418D-AE19-62706E023703}">
                      <ahyp:hlinkClr xmlns:ahyp="http://schemas.microsoft.com/office/drawing/2018/hyperlinkcolor" val="tx"/>
                    </a:ext>
                  </a:extLst>
                </a:hlinkClick>
              </a:rPr>
              <a:t>https://arxiv.org/abs/1810.08260</a:t>
            </a:r>
            <a:endParaRPr lang="en-US" sz="2400" dirty="0">
              <a:solidFill>
                <a:schemeClr val="accent2"/>
              </a:solidFill>
            </a:endParaRPr>
          </a:p>
          <a:p>
            <a:pPr marL="857250" lvl="2" indent="0">
              <a:buNone/>
            </a:pPr>
            <a:r>
              <a:rPr lang="en-US" sz="2400" dirty="0"/>
              <a:t>Testbed – </a:t>
            </a:r>
            <a:r>
              <a:rPr lang="en-US" sz="2400" dirty="0">
                <a:solidFill>
                  <a:schemeClr val="accent2"/>
                </a:solidFill>
                <a:hlinkClick r:id="rId7">
                  <a:extLst>
                    <a:ext uri="{A12FA001-AC4F-418D-AE19-62706E023703}">
                      <ahyp:hlinkClr xmlns:ahyp="http://schemas.microsoft.com/office/drawing/2018/hyperlinkcolor" val="tx"/>
                    </a:ext>
                  </a:extLst>
                </a:hlinkClick>
              </a:rPr>
              <a:t>https://www.mergetb.org/</a:t>
            </a:r>
            <a:endParaRPr lang="en-US" sz="2400" dirty="0">
              <a:solidFill>
                <a:schemeClr val="accent2"/>
              </a:solidFill>
            </a:endParaRPr>
          </a:p>
          <a:p>
            <a:r>
              <a:rPr lang="en-US" sz="3200" dirty="0"/>
              <a:t>SEARCCH</a:t>
            </a:r>
            <a:r>
              <a:rPr lang="en-US" sz="3200" dirty="0">
                <a:solidFill>
                  <a:schemeClr val="accent2"/>
                </a:solidFill>
              </a:rPr>
              <a:t> - </a:t>
            </a:r>
            <a:r>
              <a:rPr lang="en-US" sz="3200" dirty="0">
                <a:solidFill>
                  <a:schemeClr val="accent2"/>
                </a:solidFill>
                <a:hlinkClick r:id="rId8">
                  <a:extLst>
                    <a:ext uri="{A12FA001-AC4F-418D-AE19-62706E023703}">
                      <ahyp:hlinkClr xmlns:ahyp="http://schemas.microsoft.com/office/drawing/2018/hyperlinkcolor" val="tx"/>
                    </a:ext>
                  </a:extLst>
                </a:hlinkClick>
              </a:rPr>
              <a:t>https://searcch.cyberexperimentation.org/</a:t>
            </a:r>
            <a:endParaRPr lang="en-US" sz="3200" dirty="0">
              <a:solidFill>
                <a:schemeClr val="accent2"/>
              </a:solidFill>
            </a:endParaRPr>
          </a:p>
          <a:p>
            <a:pPr marL="0" indent="0">
              <a:buNone/>
            </a:pPr>
            <a:endParaRPr lang="en-US" sz="3200" dirty="0"/>
          </a:p>
          <a:p>
            <a:pPr marL="514350" indent="-457200"/>
            <a:endParaRPr lang="en-US" dirty="0"/>
          </a:p>
          <a:p>
            <a:endParaRPr lang="en-US" dirty="0"/>
          </a:p>
        </p:txBody>
      </p:sp>
    </p:spTree>
    <p:extLst>
      <p:ext uri="{BB962C8B-B14F-4D97-AF65-F5344CB8AC3E}">
        <p14:creationId xmlns:p14="http://schemas.microsoft.com/office/powerpoint/2010/main" val="137710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9C081-12E8-4949-B054-96DA8A2DD715}"/>
              </a:ext>
            </a:extLst>
          </p:cNvPr>
          <p:cNvSpPr>
            <a:spLocks noGrp="1"/>
          </p:cNvSpPr>
          <p:nvPr>
            <p:ph type="title"/>
          </p:nvPr>
        </p:nvSpPr>
        <p:spPr/>
        <p:txBody>
          <a:bodyPr/>
          <a:lstStyle/>
          <a:p>
            <a:r>
              <a:rPr lang="en-US" b="1" dirty="0">
                <a:solidFill>
                  <a:schemeClr val="accent2"/>
                </a:solidFill>
              </a:rPr>
              <a:t>A Word About Testbed Security</a:t>
            </a:r>
          </a:p>
        </p:txBody>
      </p:sp>
      <p:sp>
        <p:nvSpPr>
          <p:cNvPr id="3" name="Content Placeholder 2">
            <a:extLst>
              <a:ext uri="{FF2B5EF4-FFF2-40B4-BE49-F238E27FC236}">
                <a16:creationId xmlns:a16="http://schemas.microsoft.com/office/drawing/2014/main" id="{241AC4A0-D906-234E-A905-8746F277F368}"/>
              </a:ext>
            </a:extLst>
          </p:cNvPr>
          <p:cNvSpPr>
            <a:spLocks noGrp="1"/>
          </p:cNvSpPr>
          <p:nvPr>
            <p:ph idx="1"/>
          </p:nvPr>
        </p:nvSpPr>
        <p:spPr>
          <a:xfrm>
            <a:off x="838200" y="1825625"/>
            <a:ext cx="10515600" cy="4064187"/>
          </a:xfrm>
        </p:spPr>
        <p:txBody>
          <a:bodyPr/>
          <a:lstStyle/>
          <a:p>
            <a:r>
              <a:rPr lang="en-US" dirty="0"/>
              <a:t>Classic DETER </a:t>
            </a:r>
          </a:p>
          <a:p>
            <a:pPr lvl="2"/>
            <a:r>
              <a:rPr lang="en-US" sz="2400" dirty="0"/>
              <a:t>Non routable addresses</a:t>
            </a:r>
          </a:p>
          <a:p>
            <a:pPr lvl="2"/>
            <a:r>
              <a:rPr lang="en-US" sz="2400" dirty="0"/>
              <a:t>Firewalls</a:t>
            </a:r>
          </a:p>
          <a:p>
            <a:pPr lvl="2"/>
            <a:r>
              <a:rPr lang="en-US" sz="2400" dirty="0" err="1"/>
              <a:t>SecDevOps</a:t>
            </a:r>
            <a:r>
              <a:rPr lang="en-US" sz="2400" dirty="0"/>
              <a:t> – partially adapted</a:t>
            </a:r>
          </a:p>
          <a:p>
            <a:pPr lvl="1"/>
            <a:r>
              <a:rPr lang="en-US" sz="2800" dirty="0" err="1"/>
              <a:t>MergeTB</a:t>
            </a:r>
            <a:endParaRPr lang="en-US" sz="2800" dirty="0"/>
          </a:p>
          <a:p>
            <a:pPr lvl="2"/>
            <a:r>
              <a:rPr lang="en-US" sz="2400" dirty="0"/>
              <a:t>Route ingress/egress traffic through operations node(s) or </a:t>
            </a:r>
            <a:r>
              <a:rPr lang="en-US" sz="2400" dirty="0" err="1"/>
              <a:t>infrapod</a:t>
            </a:r>
            <a:r>
              <a:rPr lang="en-US" sz="2400" dirty="0"/>
              <a:t> node(s)</a:t>
            </a:r>
          </a:p>
          <a:p>
            <a:pPr lvl="2"/>
            <a:r>
              <a:rPr lang="en-US" sz="2400" dirty="0"/>
              <a:t> </a:t>
            </a:r>
            <a:r>
              <a:rPr lang="en-US" sz="2400" dirty="0" err="1"/>
              <a:t>Infrapods</a:t>
            </a:r>
            <a:r>
              <a:rPr lang="en-US" sz="2400" dirty="0"/>
              <a:t> host virtualized infrastructure  provides services to experiments: DNS EVPN connecting  researchers to experiments</a:t>
            </a:r>
          </a:p>
          <a:p>
            <a:pPr lvl="2"/>
            <a:r>
              <a:rPr lang="en-US" sz="2400" dirty="0"/>
              <a:t> No user direct access to these nodes </a:t>
            </a:r>
          </a:p>
        </p:txBody>
      </p:sp>
    </p:spTree>
    <p:extLst>
      <p:ext uri="{BB962C8B-B14F-4D97-AF65-F5344CB8AC3E}">
        <p14:creationId xmlns:p14="http://schemas.microsoft.com/office/powerpoint/2010/main" val="2555146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solidFill>
              </a:rPr>
              <a:t>Leveling the  Playing Field</a:t>
            </a:r>
          </a:p>
        </p:txBody>
      </p:sp>
      <p:sp>
        <p:nvSpPr>
          <p:cNvPr id="3" name="Content Placeholder 2"/>
          <p:cNvSpPr>
            <a:spLocks noGrp="1"/>
          </p:cNvSpPr>
          <p:nvPr>
            <p:ph idx="1"/>
          </p:nvPr>
        </p:nvSpPr>
        <p:spPr>
          <a:xfrm>
            <a:off x="550161" y="1629980"/>
            <a:ext cx="8474765" cy="3320863"/>
          </a:xfrm>
        </p:spPr>
        <p:txBody>
          <a:bodyPr>
            <a:normAutofit lnSpcReduction="10000"/>
          </a:bodyPr>
          <a:lstStyle/>
          <a:p>
            <a:r>
              <a:rPr lang="en-US" dirty="0"/>
              <a:t>The entire world is a </a:t>
            </a:r>
            <a:r>
              <a:rPr lang="en-US" b="1" dirty="0" err="1"/>
              <a:t>testbed</a:t>
            </a:r>
            <a:r>
              <a:rPr lang="en-US" dirty="0"/>
              <a:t> for </a:t>
            </a:r>
          </a:p>
          <a:p>
            <a:pPr marL="118872" indent="0">
              <a:buNone/>
            </a:pPr>
            <a:r>
              <a:rPr lang="en-US" dirty="0"/>
              <a:t>the adversary</a:t>
            </a:r>
          </a:p>
          <a:p>
            <a:pPr lvl="1"/>
            <a:r>
              <a:rPr lang="en-US" dirty="0"/>
              <a:t>Endless time </a:t>
            </a:r>
          </a:p>
          <a:p>
            <a:pPr lvl="1"/>
            <a:r>
              <a:rPr lang="en-US" dirty="0"/>
              <a:t>Largely undetected</a:t>
            </a:r>
          </a:p>
          <a:p>
            <a:r>
              <a:rPr lang="en-US" dirty="0"/>
              <a:t>Researchers with innovative new ideas</a:t>
            </a:r>
          </a:p>
          <a:p>
            <a:pPr lvl="1"/>
            <a:r>
              <a:rPr lang="en-US" dirty="0"/>
              <a:t>Limited experimental environments</a:t>
            </a:r>
          </a:p>
          <a:p>
            <a:r>
              <a:rPr lang="en-US" dirty="0"/>
              <a:t>We architect, develop and operate advanced cyber infrastructure </a:t>
            </a:r>
            <a:r>
              <a:rPr lang="en-US" i="1" dirty="0"/>
              <a:t>testbeds</a:t>
            </a:r>
          </a:p>
          <a:p>
            <a:endParaRPr lang="en-US" dirty="0"/>
          </a:p>
          <a:p>
            <a:pPr marL="411480" lvl="1" indent="0">
              <a:buNone/>
            </a:pPr>
            <a:endParaRPr lang="en-US" dirty="0"/>
          </a:p>
          <a:p>
            <a:endParaRPr lang="en-US" dirty="0"/>
          </a:p>
        </p:txBody>
      </p:sp>
      <p:pic>
        <p:nvPicPr>
          <p:cNvPr id="4" name="Picture 3" descr="200235995-0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33489" y="944180"/>
            <a:ext cx="1371600" cy="1371600"/>
          </a:xfrm>
          <a:prstGeom prst="rect">
            <a:avLst/>
          </a:prstGeom>
        </p:spPr>
      </p:pic>
      <p:pic>
        <p:nvPicPr>
          <p:cNvPr id="6" name="Picture 4"/>
          <p:cNvPicPr>
            <a:picLocks noChangeAspect="1"/>
          </p:cNvPicPr>
          <p:nvPr/>
        </p:nvPicPr>
        <p:blipFill>
          <a:blip r:embed="rId3"/>
          <a:srcRect/>
          <a:stretch>
            <a:fillRect/>
          </a:stretch>
        </p:blipFill>
        <p:spPr bwMode="auto">
          <a:xfrm>
            <a:off x="8616362" y="4472609"/>
            <a:ext cx="2626470" cy="1645920"/>
          </a:xfrm>
          <a:prstGeom prst="rect">
            <a:avLst/>
          </a:prstGeom>
          <a:noFill/>
          <a:ln w="9525">
            <a:noFill/>
            <a:miter lim="800000"/>
            <a:headEnd/>
            <a:tailEnd/>
          </a:ln>
        </p:spPr>
      </p:pic>
    </p:spTree>
    <p:extLst>
      <p:ext uri="{BB962C8B-B14F-4D97-AF65-F5344CB8AC3E}">
        <p14:creationId xmlns:p14="http://schemas.microsoft.com/office/powerpoint/2010/main" val="3123712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294752"/>
            <a:ext cx="10980929" cy="4831414"/>
          </a:xfrm>
        </p:spPr>
        <p:txBody>
          <a:bodyPr>
            <a:normAutofit/>
          </a:bodyPr>
          <a:lstStyle/>
          <a:p>
            <a:pPr marL="0" indent="0">
              <a:buNone/>
            </a:pPr>
            <a:endParaRPr lang="en-US" b="1" dirty="0"/>
          </a:p>
          <a:p>
            <a:pPr marL="0" indent="0">
              <a:buNone/>
            </a:pPr>
            <a:r>
              <a:rPr lang="en-US" b="1" dirty="0"/>
              <a:t>Research on research</a:t>
            </a:r>
          </a:p>
          <a:p>
            <a:pPr marL="0" indent="0">
              <a:buNone/>
            </a:pPr>
            <a:r>
              <a:rPr lang="en-US" sz="2600" dirty="0"/>
              <a:t>	</a:t>
            </a:r>
            <a:endParaRPr lang="en-US" sz="2900" dirty="0"/>
          </a:p>
          <a:p>
            <a:pPr marL="2286000" lvl="5" indent="0">
              <a:buNone/>
            </a:pPr>
            <a:r>
              <a:rPr lang="en-US" sz="3600" b="1" dirty="0">
                <a:latin typeface="Arial"/>
                <a:cs typeface="Arial"/>
              </a:rPr>
              <a:t>		</a:t>
            </a:r>
            <a:r>
              <a:rPr lang="en-US" sz="3600" b="1" dirty="0" err="1">
                <a:latin typeface="Arial"/>
                <a:cs typeface="Arial"/>
              </a:rPr>
              <a:t>DeterLab</a:t>
            </a:r>
            <a:endParaRPr lang="en-US" sz="3600" b="1" dirty="0">
              <a:latin typeface="Arial"/>
              <a:cs typeface="Arial"/>
            </a:endParaRPr>
          </a:p>
          <a:p>
            <a:pPr marL="2286000" lvl="5" indent="0">
              <a:buNone/>
            </a:pPr>
            <a:endParaRPr lang="en-US" sz="3200" b="1" dirty="0">
              <a:latin typeface="Arial"/>
              <a:cs typeface="Arial"/>
            </a:endParaRPr>
          </a:p>
          <a:p>
            <a:pPr marL="2286000" lvl="5" indent="0">
              <a:buNone/>
            </a:pPr>
            <a:r>
              <a:rPr lang="en-US" dirty="0">
                <a:latin typeface="Arial"/>
                <a:cs typeface="Arial"/>
              </a:rPr>
              <a:t>	</a:t>
            </a:r>
            <a:endParaRPr lang="en-US" sz="3600" b="1" dirty="0">
              <a:latin typeface="Arial"/>
              <a:cs typeface="Arial"/>
            </a:endParaRPr>
          </a:p>
          <a:p>
            <a:pPr marL="2286000" lvl="5" indent="0">
              <a:buNone/>
            </a:pPr>
            <a:endParaRPr lang="en-US" sz="3600" dirty="0">
              <a:latin typeface="Arial"/>
              <a:cs typeface="Arial"/>
            </a:endParaRPr>
          </a:p>
          <a:p>
            <a:pPr marL="2286000" lvl="5" indent="0">
              <a:buNone/>
            </a:pPr>
            <a:endParaRPr lang="en-US" sz="3600" dirty="0">
              <a:latin typeface="Arial"/>
              <a:cs typeface="Arial"/>
            </a:endParaRPr>
          </a:p>
          <a:p>
            <a:pPr marL="0" indent="0">
              <a:buNone/>
            </a:pPr>
            <a:r>
              <a:rPr lang="en-US" b="1" dirty="0"/>
              <a:t>Community and education</a:t>
            </a:r>
          </a:p>
        </p:txBody>
      </p:sp>
      <p:pic>
        <p:nvPicPr>
          <p:cNvPr id="8" name="Picture Placeholder 16" descr="DETER-Machines.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963207" y="2492932"/>
            <a:ext cx="1714370" cy="1872135"/>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6618" y="1622710"/>
            <a:ext cx="3343347" cy="1866336"/>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13682" y="4185091"/>
            <a:ext cx="2845871" cy="1559724"/>
          </a:xfrm>
          <a:prstGeom prst="rect">
            <a:avLst/>
          </a:prstGeom>
        </p:spPr>
      </p:pic>
      <p:pic>
        <p:nvPicPr>
          <p:cNvPr id="7" name="Picture 6" descr="deter logo_best promotions_crop versio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4746" y="17642"/>
            <a:ext cx="3809333" cy="1277110"/>
          </a:xfrm>
          <a:prstGeom prst="rect">
            <a:avLst/>
          </a:prstGeom>
        </p:spPr>
      </p:pic>
    </p:spTree>
    <p:extLst>
      <p:ext uri="{BB962C8B-B14F-4D97-AF65-F5344CB8AC3E}">
        <p14:creationId xmlns:p14="http://schemas.microsoft.com/office/powerpoint/2010/main" val="741374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527452"/>
            <a:ext cx="10515600" cy="4351338"/>
          </a:xfrm>
        </p:spPr>
        <p:txBody>
          <a:bodyPr>
            <a:normAutofit/>
          </a:bodyPr>
          <a:lstStyle/>
          <a:p>
            <a:pPr marL="166688" indent="0">
              <a:buNone/>
            </a:pPr>
            <a:r>
              <a:rPr lang="en-US" dirty="0"/>
              <a:t>A general purpose, </a:t>
            </a:r>
            <a:r>
              <a:rPr lang="en-US" i="1" dirty="0"/>
              <a:t>Accessible Remote  </a:t>
            </a:r>
            <a:r>
              <a:rPr lang="en-US" dirty="0"/>
              <a:t>flexible platform for modeling, emulation, and controlled study of large, complex networked systems</a:t>
            </a:r>
          </a:p>
          <a:p>
            <a:pPr marL="166688" indent="0">
              <a:buNone/>
            </a:pPr>
            <a:endParaRPr lang="en-US" dirty="0"/>
          </a:p>
          <a:p>
            <a:pPr lvl="1">
              <a:buFont typeface="Arial" panose="020B0604020202020204" pitchFamily="34" charset="0"/>
              <a:buChar char="•"/>
            </a:pPr>
            <a:r>
              <a:rPr lang="en-US" sz="2800" dirty="0">
                <a:ea typeface="ＭＳ Ｐゴシック" charset="-128"/>
                <a:cs typeface="ＭＳ Ｐゴシック" charset="-128"/>
              </a:rPr>
              <a:t>Elements located at USC/ISI (Los Angeles), UC Berkeley, </a:t>
            </a:r>
          </a:p>
          <a:p>
            <a:pPr lvl="1">
              <a:buFont typeface="Arial" panose="020B0604020202020204" pitchFamily="34" charset="0"/>
              <a:buChar char="•"/>
            </a:pPr>
            <a:r>
              <a:rPr lang="en-US" sz="2800" dirty="0"/>
              <a:t>Funded by DHS, NSF, DARPA, DoD DURIP </a:t>
            </a:r>
          </a:p>
          <a:p>
            <a:pPr lvl="1">
              <a:buFont typeface="Arial" panose="020B0604020202020204" pitchFamily="34" charset="0"/>
              <a:buChar char="•"/>
            </a:pPr>
            <a:r>
              <a:rPr lang="en-US" sz="2800" dirty="0"/>
              <a:t>Based on Emulab software, with focus on security experimentation</a:t>
            </a:r>
          </a:p>
          <a:p>
            <a:pPr lvl="1">
              <a:lnSpc>
                <a:spcPct val="90000"/>
              </a:lnSpc>
              <a:buFont typeface="Arial" panose="020B0604020202020204" pitchFamily="34" charset="0"/>
              <a:buChar char="•"/>
            </a:pPr>
            <a:r>
              <a:rPr lang="en-US" sz="2800" dirty="0"/>
              <a:t>Shared resource – multiple simultaneous experiments subject to resource constraints</a:t>
            </a:r>
          </a:p>
          <a:p>
            <a:pPr lvl="1">
              <a:lnSpc>
                <a:spcPct val="90000"/>
              </a:lnSpc>
              <a:buFont typeface="Arial" panose="020B0604020202020204" pitchFamily="34" charset="0"/>
              <a:buChar char="•"/>
            </a:pPr>
            <a:r>
              <a:rPr lang="en-US" sz="2800" dirty="0"/>
              <a:t>Open to academic, industrial, govt researchers worldwide</a:t>
            </a:r>
          </a:p>
        </p:txBody>
      </p:sp>
      <p:sp>
        <p:nvSpPr>
          <p:cNvPr id="3" name="Title 2"/>
          <p:cNvSpPr>
            <a:spLocks noGrp="1"/>
          </p:cNvSpPr>
          <p:nvPr>
            <p:ph type="title"/>
          </p:nvPr>
        </p:nvSpPr>
        <p:spPr/>
        <p:txBody>
          <a:bodyPr/>
          <a:lstStyle/>
          <a:p>
            <a:r>
              <a:rPr lang="en-US" b="1" dirty="0">
                <a:solidFill>
                  <a:schemeClr val="accent2"/>
                </a:solidFill>
              </a:rPr>
              <a:t>The DETER Facility</a:t>
            </a:r>
          </a:p>
        </p:txBody>
      </p:sp>
      <p:sp>
        <p:nvSpPr>
          <p:cNvPr id="4" name="Slide Number Placeholder 3"/>
          <p:cNvSpPr>
            <a:spLocks noGrp="1"/>
          </p:cNvSpPr>
          <p:nvPr>
            <p:ph type="sldNum" sz="quarter" idx="12"/>
          </p:nvPr>
        </p:nvSpPr>
        <p:spPr>
          <a:xfrm>
            <a:off x="8204396" y="6476999"/>
            <a:ext cx="733864" cy="274320"/>
          </a:xfrm>
          <a:prstGeom prst="rect">
            <a:avLst/>
          </a:prstGeom>
        </p:spPr>
        <p:txBody>
          <a:bodyPr vert="horz" bIns="0" rtlCol="0" anchor="b"/>
          <a:lstStyle>
            <a:defPPr>
              <a:defRPr lang="en-US"/>
            </a:defPPr>
            <a:lvl1pPr marL="0" algn="r" defTabSz="914400" rtl="0" eaLnBrk="1" latinLnBrk="0" hangingPunct="1">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48F39E-9C37-485F-AC97-16BB4BDF9F49}" type="slidenum">
              <a:rPr lang="en-US" smtClean="0"/>
              <a:pPr/>
              <a:t>5</a:t>
            </a:fld>
            <a:endParaRPr kumimoji="0" lang="en-US" dirty="0"/>
          </a:p>
        </p:txBody>
      </p:sp>
    </p:spTree>
    <p:extLst>
      <p:ext uri="{BB962C8B-B14F-4D97-AF65-F5344CB8AC3E}">
        <p14:creationId xmlns:p14="http://schemas.microsoft.com/office/powerpoint/2010/main" val="3912528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CF818-0E19-744C-95D1-3760B2573470}"/>
              </a:ext>
            </a:extLst>
          </p:cNvPr>
          <p:cNvSpPr>
            <a:spLocks noGrp="1"/>
          </p:cNvSpPr>
          <p:nvPr>
            <p:ph type="title"/>
          </p:nvPr>
        </p:nvSpPr>
        <p:spPr/>
        <p:txBody>
          <a:bodyPr/>
          <a:lstStyle/>
          <a:p>
            <a:r>
              <a:rPr lang="en-US" b="1" dirty="0">
                <a:solidFill>
                  <a:schemeClr val="accent2"/>
                </a:solidFill>
              </a:rPr>
              <a:t>DETER Testbed</a:t>
            </a:r>
          </a:p>
        </p:txBody>
      </p:sp>
      <p:sp>
        <p:nvSpPr>
          <p:cNvPr id="3" name="Content Placeholder 2">
            <a:extLst>
              <a:ext uri="{FF2B5EF4-FFF2-40B4-BE49-F238E27FC236}">
                <a16:creationId xmlns:a16="http://schemas.microsoft.com/office/drawing/2014/main" id="{98EAB3F9-408A-8245-B851-2B81C12F7E5F}"/>
              </a:ext>
            </a:extLst>
          </p:cNvPr>
          <p:cNvSpPr>
            <a:spLocks noGrp="1"/>
          </p:cNvSpPr>
          <p:nvPr>
            <p:ph idx="1"/>
          </p:nvPr>
        </p:nvSpPr>
        <p:spPr/>
        <p:txBody>
          <a:bodyPr/>
          <a:lstStyle/>
          <a:p>
            <a:r>
              <a:rPr lang="en-US" dirty="0"/>
              <a:t>Extensive use in academic research and publications</a:t>
            </a:r>
          </a:p>
          <a:p>
            <a:r>
              <a:rPr lang="en-US" dirty="0"/>
              <a:t>Explicit support for education classroom use through exercises</a:t>
            </a:r>
          </a:p>
          <a:p>
            <a:r>
              <a:rPr lang="en-US" dirty="0"/>
              <a:t>Used for independent 3</a:t>
            </a:r>
            <a:r>
              <a:rPr lang="en-US" baseline="30000" dirty="0"/>
              <a:t>rd</a:t>
            </a:r>
            <a:r>
              <a:rPr lang="en-US" dirty="0"/>
              <a:t> party evaluation in multiple US DoD Projects</a:t>
            </a:r>
          </a:p>
          <a:p>
            <a:pPr lvl="1"/>
            <a:r>
              <a:rPr lang="en-US" dirty="0"/>
              <a:t>DETER and custom developed framework and tools</a:t>
            </a:r>
          </a:p>
          <a:p>
            <a:pPr lvl="1"/>
            <a:r>
              <a:rPr lang="en-US" dirty="0"/>
              <a:t>Scale and Complexity</a:t>
            </a:r>
          </a:p>
          <a:p>
            <a:pPr lvl="1"/>
            <a:r>
              <a:rPr lang="en-US" dirty="0"/>
              <a:t>Replication of Experiments evaluating a range of defenses</a:t>
            </a:r>
          </a:p>
        </p:txBody>
      </p:sp>
    </p:spTree>
    <p:extLst>
      <p:ext uri="{BB962C8B-B14F-4D97-AF65-F5344CB8AC3E}">
        <p14:creationId xmlns:p14="http://schemas.microsoft.com/office/powerpoint/2010/main" val="122840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75693"/>
            <a:ext cx="4685030" cy="566822"/>
          </a:xfrm>
          <a:prstGeom prst="rect">
            <a:avLst/>
          </a:prstGeom>
        </p:spPr>
        <p:txBody>
          <a:bodyPr vert="horz" wrap="square" lIns="0" tIns="12700" rIns="0" bIns="0" rtlCol="0">
            <a:spAutoFit/>
          </a:bodyPr>
          <a:lstStyle/>
          <a:p>
            <a:pPr marL="12700">
              <a:lnSpc>
                <a:spcPct val="100000"/>
              </a:lnSpc>
              <a:spcBef>
                <a:spcPts val="100"/>
              </a:spcBef>
            </a:pPr>
            <a:r>
              <a:rPr b="1" spc="-10" dirty="0">
                <a:solidFill>
                  <a:schemeClr val="accent2"/>
                </a:solidFill>
              </a:rPr>
              <a:t>Deterlab </a:t>
            </a:r>
            <a:r>
              <a:rPr b="1" dirty="0">
                <a:solidFill>
                  <a:schemeClr val="accent2"/>
                </a:solidFill>
              </a:rPr>
              <a:t>in</a:t>
            </a:r>
            <a:r>
              <a:rPr b="1" spc="-60" dirty="0">
                <a:solidFill>
                  <a:schemeClr val="accent2"/>
                </a:solidFill>
              </a:rPr>
              <a:t> </a:t>
            </a:r>
            <a:r>
              <a:rPr b="1" spc="-15" dirty="0">
                <a:solidFill>
                  <a:schemeClr val="accent2"/>
                </a:solidFill>
              </a:rPr>
              <a:t>Numbers</a:t>
            </a:r>
          </a:p>
        </p:txBody>
      </p:sp>
      <p:sp>
        <p:nvSpPr>
          <p:cNvPr id="3" name="object 3"/>
          <p:cNvSpPr/>
          <p:nvPr/>
        </p:nvSpPr>
        <p:spPr>
          <a:xfrm>
            <a:off x="2152629" y="1898497"/>
            <a:ext cx="1347470" cy="1026794"/>
          </a:xfrm>
          <a:custGeom>
            <a:avLst/>
            <a:gdLst/>
            <a:ahLst/>
            <a:cxnLst/>
            <a:rect l="l" t="t" r="r" b="b"/>
            <a:pathLst>
              <a:path w="1347470" h="1026794">
                <a:moveTo>
                  <a:pt x="673531" y="0"/>
                </a:moveTo>
                <a:lnTo>
                  <a:pt x="618291" y="1700"/>
                </a:lnTo>
                <a:lnTo>
                  <a:pt x="564281" y="6715"/>
                </a:lnTo>
                <a:lnTo>
                  <a:pt x="511674" y="14912"/>
                </a:lnTo>
                <a:lnTo>
                  <a:pt x="460643" y="26158"/>
                </a:lnTo>
                <a:lnTo>
                  <a:pt x="411362" y="40322"/>
                </a:lnTo>
                <a:lnTo>
                  <a:pt x="364004" y="57272"/>
                </a:lnTo>
                <a:lnTo>
                  <a:pt x="318743" y="76875"/>
                </a:lnTo>
                <a:lnTo>
                  <a:pt x="275752" y="99000"/>
                </a:lnTo>
                <a:lnTo>
                  <a:pt x="235204" y="123514"/>
                </a:lnTo>
                <a:lnTo>
                  <a:pt x="197272" y="150285"/>
                </a:lnTo>
                <a:lnTo>
                  <a:pt x="162131" y="179182"/>
                </a:lnTo>
                <a:lnTo>
                  <a:pt x="129952" y="210073"/>
                </a:lnTo>
                <a:lnTo>
                  <a:pt x="100910" y="242824"/>
                </a:lnTo>
                <a:lnTo>
                  <a:pt x="75178" y="277305"/>
                </a:lnTo>
                <a:lnTo>
                  <a:pt x="52929" y="313383"/>
                </a:lnTo>
                <a:lnTo>
                  <a:pt x="34337" y="350926"/>
                </a:lnTo>
                <a:lnTo>
                  <a:pt x="19574" y="389802"/>
                </a:lnTo>
                <a:lnTo>
                  <a:pt x="8815" y="429879"/>
                </a:lnTo>
                <a:lnTo>
                  <a:pt x="2232" y="471025"/>
                </a:lnTo>
                <a:lnTo>
                  <a:pt x="0" y="513107"/>
                </a:lnTo>
                <a:lnTo>
                  <a:pt x="2232" y="555190"/>
                </a:lnTo>
                <a:lnTo>
                  <a:pt x="8815" y="596336"/>
                </a:lnTo>
                <a:lnTo>
                  <a:pt x="19574" y="636413"/>
                </a:lnTo>
                <a:lnTo>
                  <a:pt x="34337" y="675289"/>
                </a:lnTo>
                <a:lnTo>
                  <a:pt x="52929" y="712832"/>
                </a:lnTo>
                <a:lnTo>
                  <a:pt x="75178" y="748910"/>
                </a:lnTo>
                <a:lnTo>
                  <a:pt x="100910" y="783391"/>
                </a:lnTo>
                <a:lnTo>
                  <a:pt x="129952" y="816142"/>
                </a:lnTo>
                <a:lnTo>
                  <a:pt x="162131" y="847032"/>
                </a:lnTo>
                <a:lnTo>
                  <a:pt x="197272" y="875929"/>
                </a:lnTo>
                <a:lnTo>
                  <a:pt x="235204" y="902701"/>
                </a:lnTo>
                <a:lnTo>
                  <a:pt x="275752" y="927215"/>
                </a:lnTo>
                <a:lnTo>
                  <a:pt x="318743" y="949340"/>
                </a:lnTo>
                <a:lnTo>
                  <a:pt x="364004" y="968943"/>
                </a:lnTo>
                <a:lnTo>
                  <a:pt x="411362" y="985893"/>
                </a:lnTo>
                <a:lnTo>
                  <a:pt x="460643" y="1000057"/>
                </a:lnTo>
                <a:lnTo>
                  <a:pt x="511674" y="1011303"/>
                </a:lnTo>
                <a:lnTo>
                  <a:pt x="564281" y="1019500"/>
                </a:lnTo>
                <a:lnTo>
                  <a:pt x="618291" y="1024514"/>
                </a:lnTo>
                <a:lnTo>
                  <a:pt x="673531" y="1026215"/>
                </a:lnTo>
                <a:lnTo>
                  <a:pt x="728771" y="1024514"/>
                </a:lnTo>
                <a:lnTo>
                  <a:pt x="782782" y="1019500"/>
                </a:lnTo>
                <a:lnTo>
                  <a:pt x="835389" y="1011303"/>
                </a:lnTo>
                <a:lnTo>
                  <a:pt x="886420" y="1000057"/>
                </a:lnTo>
                <a:lnTo>
                  <a:pt x="935700" y="985893"/>
                </a:lnTo>
                <a:lnTo>
                  <a:pt x="983058" y="968943"/>
                </a:lnTo>
                <a:lnTo>
                  <a:pt x="1028319" y="949340"/>
                </a:lnTo>
                <a:lnTo>
                  <a:pt x="1071311" y="927215"/>
                </a:lnTo>
                <a:lnTo>
                  <a:pt x="1111859" y="902701"/>
                </a:lnTo>
                <a:lnTo>
                  <a:pt x="1149790" y="875929"/>
                </a:lnTo>
                <a:lnTo>
                  <a:pt x="1184932" y="847032"/>
                </a:lnTo>
                <a:lnTo>
                  <a:pt x="1217111" y="816142"/>
                </a:lnTo>
                <a:lnTo>
                  <a:pt x="1246153" y="783391"/>
                </a:lnTo>
                <a:lnTo>
                  <a:pt x="1271885" y="748910"/>
                </a:lnTo>
                <a:lnTo>
                  <a:pt x="1294134" y="712832"/>
                </a:lnTo>
                <a:lnTo>
                  <a:pt x="1312726" y="675289"/>
                </a:lnTo>
                <a:lnTo>
                  <a:pt x="1327488" y="636413"/>
                </a:lnTo>
                <a:lnTo>
                  <a:pt x="1338248" y="596336"/>
                </a:lnTo>
                <a:lnTo>
                  <a:pt x="1344830" y="555190"/>
                </a:lnTo>
                <a:lnTo>
                  <a:pt x="1347063" y="513107"/>
                </a:lnTo>
                <a:lnTo>
                  <a:pt x="1344830" y="471025"/>
                </a:lnTo>
                <a:lnTo>
                  <a:pt x="1338248" y="429879"/>
                </a:lnTo>
                <a:lnTo>
                  <a:pt x="1327488" y="389802"/>
                </a:lnTo>
                <a:lnTo>
                  <a:pt x="1312726" y="350926"/>
                </a:lnTo>
                <a:lnTo>
                  <a:pt x="1294134" y="313383"/>
                </a:lnTo>
                <a:lnTo>
                  <a:pt x="1271885" y="277305"/>
                </a:lnTo>
                <a:lnTo>
                  <a:pt x="1246153" y="242824"/>
                </a:lnTo>
                <a:lnTo>
                  <a:pt x="1217111" y="210073"/>
                </a:lnTo>
                <a:lnTo>
                  <a:pt x="1184932" y="179182"/>
                </a:lnTo>
                <a:lnTo>
                  <a:pt x="1149790" y="150285"/>
                </a:lnTo>
                <a:lnTo>
                  <a:pt x="1111859" y="123514"/>
                </a:lnTo>
                <a:lnTo>
                  <a:pt x="1071311" y="99000"/>
                </a:lnTo>
                <a:lnTo>
                  <a:pt x="1028319" y="76875"/>
                </a:lnTo>
                <a:lnTo>
                  <a:pt x="983058" y="57272"/>
                </a:lnTo>
                <a:lnTo>
                  <a:pt x="935700" y="40322"/>
                </a:lnTo>
                <a:lnTo>
                  <a:pt x="886420" y="26158"/>
                </a:lnTo>
                <a:lnTo>
                  <a:pt x="835389" y="14912"/>
                </a:lnTo>
                <a:lnTo>
                  <a:pt x="782782" y="6715"/>
                </a:lnTo>
                <a:lnTo>
                  <a:pt x="728771" y="1700"/>
                </a:lnTo>
                <a:lnTo>
                  <a:pt x="673531" y="0"/>
                </a:lnTo>
                <a:close/>
              </a:path>
            </a:pathLst>
          </a:custGeom>
          <a:solidFill>
            <a:srgbClr val="000090"/>
          </a:solidFill>
        </p:spPr>
        <p:txBody>
          <a:bodyPr wrap="square" lIns="0" tIns="0" rIns="0" bIns="0" rtlCol="0"/>
          <a:lstStyle/>
          <a:p>
            <a:endParaRPr/>
          </a:p>
        </p:txBody>
      </p:sp>
      <p:sp>
        <p:nvSpPr>
          <p:cNvPr id="4" name="object 4"/>
          <p:cNvSpPr txBox="1"/>
          <p:nvPr/>
        </p:nvSpPr>
        <p:spPr>
          <a:xfrm>
            <a:off x="2569176" y="2111755"/>
            <a:ext cx="514984" cy="568325"/>
          </a:xfrm>
          <a:prstGeom prst="rect">
            <a:avLst/>
          </a:prstGeom>
        </p:spPr>
        <p:txBody>
          <a:bodyPr vert="horz" wrap="square" lIns="0" tIns="12700" rIns="0" bIns="0" rtlCol="0">
            <a:spAutoFit/>
          </a:bodyPr>
          <a:lstStyle/>
          <a:p>
            <a:pPr marL="140970">
              <a:lnSpc>
                <a:spcPts val="2135"/>
              </a:lnSpc>
              <a:spcBef>
                <a:spcPts val="100"/>
              </a:spcBef>
            </a:pPr>
            <a:r>
              <a:rPr sz="1800" dirty="0">
                <a:solidFill>
                  <a:srgbClr val="FFFFFF"/>
                </a:solidFill>
                <a:latin typeface="Calibri"/>
                <a:cs typeface="Calibri"/>
              </a:rPr>
              <a:t>17</a:t>
            </a:r>
            <a:endParaRPr sz="1800">
              <a:latin typeface="Calibri"/>
              <a:cs typeface="Calibri"/>
            </a:endParaRPr>
          </a:p>
          <a:p>
            <a:pPr marL="12700">
              <a:lnSpc>
                <a:spcPts val="2135"/>
              </a:lnSpc>
            </a:pPr>
            <a:r>
              <a:rPr sz="1800" spc="-25" dirty="0">
                <a:solidFill>
                  <a:srgbClr val="FFFFFF"/>
                </a:solidFill>
                <a:latin typeface="Calibri"/>
                <a:cs typeface="Calibri"/>
              </a:rPr>
              <a:t>y</a:t>
            </a:r>
            <a:r>
              <a:rPr sz="1800" dirty="0">
                <a:solidFill>
                  <a:srgbClr val="FFFFFF"/>
                </a:solidFill>
                <a:latin typeface="Calibri"/>
                <a:cs typeface="Calibri"/>
              </a:rPr>
              <a:t>ea</a:t>
            </a:r>
            <a:r>
              <a:rPr sz="1800" spc="-35" dirty="0">
                <a:solidFill>
                  <a:srgbClr val="FFFFFF"/>
                </a:solidFill>
                <a:latin typeface="Calibri"/>
                <a:cs typeface="Calibri"/>
              </a:rPr>
              <a:t>r</a:t>
            </a:r>
            <a:r>
              <a:rPr sz="1800" dirty="0">
                <a:solidFill>
                  <a:srgbClr val="FFFFFF"/>
                </a:solidFill>
                <a:latin typeface="Calibri"/>
                <a:cs typeface="Calibri"/>
              </a:rPr>
              <a:t>s</a:t>
            </a:r>
            <a:endParaRPr sz="1800">
              <a:latin typeface="Calibri"/>
              <a:cs typeface="Calibri"/>
            </a:endParaRPr>
          </a:p>
        </p:txBody>
      </p:sp>
      <p:sp>
        <p:nvSpPr>
          <p:cNvPr id="5" name="object 5"/>
          <p:cNvSpPr/>
          <p:nvPr/>
        </p:nvSpPr>
        <p:spPr>
          <a:xfrm>
            <a:off x="6234635" y="1666634"/>
            <a:ext cx="1435735" cy="1026794"/>
          </a:xfrm>
          <a:custGeom>
            <a:avLst/>
            <a:gdLst/>
            <a:ahLst/>
            <a:cxnLst/>
            <a:rect l="l" t="t" r="r" b="b"/>
            <a:pathLst>
              <a:path w="1435734" h="1026794">
                <a:moveTo>
                  <a:pt x="717659" y="0"/>
                </a:moveTo>
                <a:lnTo>
                  <a:pt x="661574" y="1543"/>
                </a:lnTo>
                <a:lnTo>
                  <a:pt x="606670" y="6098"/>
                </a:lnTo>
                <a:lnTo>
                  <a:pt x="553106" y="13551"/>
                </a:lnTo>
                <a:lnTo>
                  <a:pt x="501042" y="23787"/>
                </a:lnTo>
                <a:lnTo>
                  <a:pt x="450637" y="36692"/>
                </a:lnTo>
                <a:lnTo>
                  <a:pt x="402051" y="52152"/>
                </a:lnTo>
                <a:lnTo>
                  <a:pt x="355443" y="70054"/>
                </a:lnTo>
                <a:lnTo>
                  <a:pt x="310972" y="90282"/>
                </a:lnTo>
                <a:lnTo>
                  <a:pt x="268800" y="112724"/>
                </a:lnTo>
                <a:lnTo>
                  <a:pt x="229084" y="137264"/>
                </a:lnTo>
                <a:lnTo>
                  <a:pt x="191985" y="163789"/>
                </a:lnTo>
                <a:lnTo>
                  <a:pt x="157661" y="192185"/>
                </a:lnTo>
                <a:lnTo>
                  <a:pt x="126274" y="222337"/>
                </a:lnTo>
                <a:lnTo>
                  <a:pt x="97981" y="254132"/>
                </a:lnTo>
                <a:lnTo>
                  <a:pt x="72943" y="287456"/>
                </a:lnTo>
                <a:lnTo>
                  <a:pt x="51320" y="322194"/>
                </a:lnTo>
                <a:lnTo>
                  <a:pt x="33270" y="358232"/>
                </a:lnTo>
                <a:lnTo>
                  <a:pt x="18953" y="395457"/>
                </a:lnTo>
                <a:lnTo>
                  <a:pt x="8530" y="433753"/>
                </a:lnTo>
                <a:lnTo>
                  <a:pt x="2159" y="473008"/>
                </a:lnTo>
                <a:lnTo>
                  <a:pt x="0" y="513107"/>
                </a:lnTo>
                <a:lnTo>
                  <a:pt x="2159" y="553206"/>
                </a:lnTo>
                <a:lnTo>
                  <a:pt x="8530" y="592461"/>
                </a:lnTo>
                <a:lnTo>
                  <a:pt x="18953" y="630758"/>
                </a:lnTo>
                <a:lnTo>
                  <a:pt x="33270" y="667983"/>
                </a:lnTo>
                <a:lnTo>
                  <a:pt x="51320" y="704021"/>
                </a:lnTo>
                <a:lnTo>
                  <a:pt x="72943" y="738759"/>
                </a:lnTo>
                <a:lnTo>
                  <a:pt x="97981" y="772082"/>
                </a:lnTo>
                <a:lnTo>
                  <a:pt x="126274" y="803877"/>
                </a:lnTo>
                <a:lnTo>
                  <a:pt x="157661" y="834030"/>
                </a:lnTo>
                <a:lnTo>
                  <a:pt x="191985" y="862425"/>
                </a:lnTo>
                <a:lnTo>
                  <a:pt x="229084" y="888950"/>
                </a:lnTo>
                <a:lnTo>
                  <a:pt x="268800" y="913490"/>
                </a:lnTo>
                <a:lnTo>
                  <a:pt x="310972" y="935932"/>
                </a:lnTo>
                <a:lnTo>
                  <a:pt x="355443" y="956160"/>
                </a:lnTo>
                <a:lnTo>
                  <a:pt x="402051" y="974061"/>
                </a:lnTo>
                <a:lnTo>
                  <a:pt x="450637" y="989522"/>
                </a:lnTo>
                <a:lnTo>
                  <a:pt x="501042" y="1002427"/>
                </a:lnTo>
                <a:lnTo>
                  <a:pt x="553106" y="1012663"/>
                </a:lnTo>
                <a:lnTo>
                  <a:pt x="606670" y="1020115"/>
                </a:lnTo>
                <a:lnTo>
                  <a:pt x="661574" y="1024670"/>
                </a:lnTo>
                <a:lnTo>
                  <a:pt x="717659" y="1026214"/>
                </a:lnTo>
                <a:lnTo>
                  <a:pt x="773743" y="1024670"/>
                </a:lnTo>
                <a:lnTo>
                  <a:pt x="828647" y="1020115"/>
                </a:lnTo>
                <a:lnTo>
                  <a:pt x="882211" y="1012663"/>
                </a:lnTo>
                <a:lnTo>
                  <a:pt x="934276" y="1002427"/>
                </a:lnTo>
                <a:lnTo>
                  <a:pt x="984681" y="989522"/>
                </a:lnTo>
                <a:lnTo>
                  <a:pt x="1033267" y="974061"/>
                </a:lnTo>
                <a:lnTo>
                  <a:pt x="1079875" y="956160"/>
                </a:lnTo>
                <a:lnTo>
                  <a:pt x="1124345" y="935932"/>
                </a:lnTo>
                <a:lnTo>
                  <a:pt x="1166518" y="913490"/>
                </a:lnTo>
                <a:lnTo>
                  <a:pt x="1206234" y="888950"/>
                </a:lnTo>
                <a:lnTo>
                  <a:pt x="1243333" y="862425"/>
                </a:lnTo>
                <a:lnTo>
                  <a:pt x="1277656" y="834030"/>
                </a:lnTo>
                <a:lnTo>
                  <a:pt x="1309044" y="803877"/>
                </a:lnTo>
                <a:lnTo>
                  <a:pt x="1337336" y="772082"/>
                </a:lnTo>
                <a:lnTo>
                  <a:pt x="1362374" y="738759"/>
                </a:lnTo>
                <a:lnTo>
                  <a:pt x="1383998" y="704021"/>
                </a:lnTo>
                <a:lnTo>
                  <a:pt x="1402048" y="667983"/>
                </a:lnTo>
                <a:lnTo>
                  <a:pt x="1416364" y="630758"/>
                </a:lnTo>
                <a:lnTo>
                  <a:pt x="1426788" y="592461"/>
                </a:lnTo>
                <a:lnTo>
                  <a:pt x="1433159" y="553206"/>
                </a:lnTo>
                <a:lnTo>
                  <a:pt x="1435318" y="513107"/>
                </a:lnTo>
                <a:lnTo>
                  <a:pt x="1433159" y="473008"/>
                </a:lnTo>
                <a:lnTo>
                  <a:pt x="1426788" y="433753"/>
                </a:lnTo>
                <a:lnTo>
                  <a:pt x="1416364" y="395457"/>
                </a:lnTo>
                <a:lnTo>
                  <a:pt x="1402048" y="358232"/>
                </a:lnTo>
                <a:lnTo>
                  <a:pt x="1383998" y="322194"/>
                </a:lnTo>
                <a:lnTo>
                  <a:pt x="1362374" y="287456"/>
                </a:lnTo>
                <a:lnTo>
                  <a:pt x="1337336" y="254132"/>
                </a:lnTo>
                <a:lnTo>
                  <a:pt x="1309044" y="222337"/>
                </a:lnTo>
                <a:lnTo>
                  <a:pt x="1277656" y="192185"/>
                </a:lnTo>
                <a:lnTo>
                  <a:pt x="1243333" y="163789"/>
                </a:lnTo>
                <a:lnTo>
                  <a:pt x="1206234" y="137264"/>
                </a:lnTo>
                <a:lnTo>
                  <a:pt x="1166518" y="112724"/>
                </a:lnTo>
                <a:lnTo>
                  <a:pt x="1124345" y="90282"/>
                </a:lnTo>
                <a:lnTo>
                  <a:pt x="1079875" y="70054"/>
                </a:lnTo>
                <a:lnTo>
                  <a:pt x="1033267" y="52152"/>
                </a:lnTo>
                <a:lnTo>
                  <a:pt x="984681" y="36692"/>
                </a:lnTo>
                <a:lnTo>
                  <a:pt x="934276" y="23787"/>
                </a:lnTo>
                <a:lnTo>
                  <a:pt x="882211" y="13551"/>
                </a:lnTo>
                <a:lnTo>
                  <a:pt x="828647" y="6098"/>
                </a:lnTo>
                <a:lnTo>
                  <a:pt x="773743" y="1543"/>
                </a:lnTo>
                <a:lnTo>
                  <a:pt x="717659" y="0"/>
                </a:lnTo>
                <a:close/>
              </a:path>
            </a:pathLst>
          </a:custGeom>
          <a:solidFill>
            <a:srgbClr val="003333"/>
          </a:solidFill>
        </p:spPr>
        <p:txBody>
          <a:bodyPr wrap="square" lIns="0" tIns="0" rIns="0" bIns="0" rtlCol="0"/>
          <a:lstStyle/>
          <a:p>
            <a:endParaRPr/>
          </a:p>
        </p:txBody>
      </p:sp>
      <p:sp>
        <p:nvSpPr>
          <p:cNvPr id="6" name="object 6"/>
          <p:cNvSpPr txBox="1"/>
          <p:nvPr/>
        </p:nvSpPr>
        <p:spPr>
          <a:xfrm>
            <a:off x="6598441" y="1742947"/>
            <a:ext cx="708660" cy="845819"/>
          </a:xfrm>
          <a:prstGeom prst="rect">
            <a:avLst/>
          </a:prstGeom>
        </p:spPr>
        <p:txBody>
          <a:bodyPr vert="horz" wrap="square" lIns="0" tIns="13970" rIns="0" bIns="0" rtlCol="0">
            <a:spAutoFit/>
          </a:bodyPr>
          <a:lstStyle/>
          <a:p>
            <a:pPr marL="12700" marR="5080" indent="110489">
              <a:lnSpc>
                <a:spcPct val="99400"/>
              </a:lnSpc>
              <a:spcBef>
                <a:spcPts val="110"/>
              </a:spcBef>
            </a:pPr>
            <a:r>
              <a:rPr sz="1800" spc="-5" dirty="0">
                <a:solidFill>
                  <a:srgbClr val="FFFFFF"/>
                </a:solidFill>
                <a:latin typeface="Calibri"/>
                <a:cs typeface="Calibri"/>
              </a:rPr>
              <a:t>9.4 </a:t>
            </a:r>
            <a:r>
              <a:rPr sz="1800" dirty="0">
                <a:solidFill>
                  <a:srgbClr val="FFFFFF"/>
                </a:solidFill>
                <a:latin typeface="Calibri"/>
                <a:cs typeface="Calibri"/>
              </a:rPr>
              <a:t>K  cu</a:t>
            </a:r>
            <a:r>
              <a:rPr sz="1800" spc="-5" dirty="0">
                <a:solidFill>
                  <a:srgbClr val="FFFFFF"/>
                </a:solidFill>
                <a:latin typeface="Calibri"/>
                <a:cs typeface="Calibri"/>
              </a:rPr>
              <a:t>r</a:t>
            </a:r>
            <a:r>
              <a:rPr sz="1800" spc="-30" dirty="0">
                <a:solidFill>
                  <a:srgbClr val="FFFFFF"/>
                </a:solidFill>
                <a:latin typeface="Calibri"/>
                <a:cs typeface="Calibri"/>
              </a:rPr>
              <a:t>r</a:t>
            </a:r>
            <a:r>
              <a:rPr sz="1800" dirty="0">
                <a:solidFill>
                  <a:srgbClr val="FFFFFF"/>
                </a:solidFill>
                <a:latin typeface="Calibri"/>
                <a:cs typeface="Calibri"/>
              </a:rPr>
              <a:t>e</a:t>
            </a:r>
            <a:r>
              <a:rPr sz="1800" spc="-15" dirty="0">
                <a:solidFill>
                  <a:srgbClr val="FFFFFF"/>
                </a:solidFill>
                <a:latin typeface="Calibri"/>
                <a:cs typeface="Calibri"/>
              </a:rPr>
              <a:t>n</a:t>
            </a:r>
            <a:r>
              <a:rPr sz="1800" dirty="0">
                <a:solidFill>
                  <a:srgbClr val="FFFFFF"/>
                </a:solidFill>
                <a:latin typeface="Calibri"/>
                <a:cs typeface="Calibri"/>
              </a:rPr>
              <a:t>t  </a:t>
            </a:r>
            <a:r>
              <a:rPr sz="1800" spc="-10" dirty="0">
                <a:solidFill>
                  <a:srgbClr val="FFFFFF"/>
                </a:solidFill>
                <a:latin typeface="Calibri"/>
                <a:cs typeface="Calibri"/>
              </a:rPr>
              <a:t>users</a:t>
            </a:r>
            <a:endParaRPr sz="1800">
              <a:latin typeface="Calibri"/>
              <a:cs typeface="Calibri"/>
            </a:endParaRPr>
          </a:p>
        </p:txBody>
      </p:sp>
      <p:sp>
        <p:nvSpPr>
          <p:cNvPr id="7" name="object 7"/>
          <p:cNvSpPr/>
          <p:nvPr/>
        </p:nvSpPr>
        <p:spPr>
          <a:xfrm>
            <a:off x="7069518" y="2698981"/>
            <a:ext cx="1440180" cy="1026794"/>
          </a:xfrm>
          <a:custGeom>
            <a:avLst/>
            <a:gdLst/>
            <a:ahLst/>
            <a:cxnLst/>
            <a:rect l="l" t="t" r="r" b="b"/>
            <a:pathLst>
              <a:path w="1440179" h="1026795">
                <a:moveTo>
                  <a:pt x="719984" y="0"/>
                </a:moveTo>
                <a:lnTo>
                  <a:pt x="663718" y="1543"/>
                </a:lnTo>
                <a:lnTo>
                  <a:pt x="608636" y="6098"/>
                </a:lnTo>
                <a:lnTo>
                  <a:pt x="554898" y="13551"/>
                </a:lnTo>
                <a:lnTo>
                  <a:pt x="502665" y="23787"/>
                </a:lnTo>
                <a:lnTo>
                  <a:pt x="452097" y="36692"/>
                </a:lnTo>
                <a:lnTo>
                  <a:pt x="403353" y="52152"/>
                </a:lnTo>
                <a:lnTo>
                  <a:pt x="356594" y="70053"/>
                </a:lnTo>
                <a:lnTo>
                  <a:pt x="311980" y="90282"/>
                </a:lnTo>
                <a:lnTo>
                  <a:pt x="269670" y="112723"/>
                </a:lnTo>
                <a:lnTo>
                  <a:pt x="229826" y="137263"/>
                </a:lnTo>
                <a:lnTo>
                  <a:pt x="192606" y="163788"/>
                </a:lnTo>
                <a:lnTo>
                  <a:pt x="158172" y="192184"/>
                </a:lnTo>
                <a:lnTo>
                  <a:pt x="126683" y="222336"/>
                </a:lnTo>
                <a:lnTo>
                  <a:pt x="98298" y="254131"/>
                </a:lnTo>
                <a:lnTo>
                  <a:pt x="73179" y="287455"/>
                </a:lnTo>
                <a:lnTo>
                  <a:pt x="51486" y="322193"/>
                </a:lnTo>
                <a:lnTo>
                  <a:pt x="33378" y="358231"/>
                </a:lnTo>
                <a:lnTo>
                  <a:pt x="19015" y="395455"/>
                </a:lnTo>
                <a:lnTo>
                  <a:pt x="8557" y="433752"/>
                </a:lnTo>
                <a:lnTo>
                  <a:pt x="2166" y="473007"/>
                </a:lnTo>
                <a:lnTo>
                  <a:pt x="0" y="513106"/>
                </a:lnTo>
                <a:lnTo>
                  <a:pt x="2166" y="553205"/>
                </a:lnTo>
                <a:lnTo>
                  <a:pt x="8557" y="592460"/>
                </a:lnTo>
                <a:lnTo>
                  <a:pt x="19015" y="630757"/>
                </a:lnTo>
                <a:lnTo>
                  <a:pt x="33378" y="667982"/>
                </a:lnTo>
                <a:lnTo>
                  <a:pt x="51486" y="704020"/>
                </a:lnTo>
                <a:lnTo>
                  <a:pt x="73179" y="738758"/>
                </a:lnTo>
                <a:lnTo>
                  <a:pt x="98298" y="772081"/>
                </a:lnTo>
                <a:lnTo>
                  <a:pt x="126683" y="803876"/>
                </a:lnTo>
                <a:lnTo>
                  <a:pt x="158172" y="834029"/>
                </a:lnTo>
                <a:lnTo>
                  <a:pt x="192606" y="862425"/>
                </a:lnTo>
                <a:lnTo>
                  <a:pt x="229826" y="888950"/>
                </a:lnTo>
                <a:lnTo>
                  <a:pt x="269670" y="913490"/>
                </a:lnTo>
                <a:lnTo>
                  <a:pt x="311980" y="935931"/>
                </a:lnTo>
                <a:lnTo>
                  <a:pt x="356594" y="956160"/>
                </a:lnTo>
                <a:lnTo>
                  <a:pt x="403353" y="974061"/>
                </a:lnTo>
                <a:lnTo>
                  <a:pt x="452097" y="989521"/>
                </a:lnTo>
                <a:lnTo>
                  <a:pt x="502665" y="1002427"/>
                </a:lnTo>
                <a:lnTo>
                  <a:pt x="554898" y="1012663"/>
                </a:lnTo>
                <a:lnTo>
                  <a:pt x="608636" y="1020115"/>
                </a:lnTo>
                <a:lnTo>
                  <a:pt x="663718" y="1024670"/>
                </a:lnTo>
                <a:lnTo>
                  <a:pt x="719984" y="1026214"/>
                </a:lnTo>
                <a:lnTo>
                  <a:pt x="776251" y="1024670"/>
                </a:lnTo>
                <a:lnTo>
                  <a:pt x="831333" y="1020115"/>
                </a:lnTo>
                <a:lnTo>
                  <a:pt x="885070" y="1012663"/>
                </a:lnTo>
                <a:lnTo>
                  <a:pt x="937303" y="1002427"/>
                </a:lnTo>
                <a:lnTo>
                  <a:pt x="987872" y="989521"/>
                </a:lnTo>
                <a:lnTo>
                  <a:pt x="1036615" y="974061"/>
                </a:lnTo>
                <a:lnTo>
                  <a:pt x="1083374" y="956160"/>
                </a:lnTo>
                <a:lnTo>
                  <a:pt x="1127989" y="935931"/>
                </a:lnTo>
                <a:lnTo>
                  <a:pt x="1170298" y="913490"/>
                </a:lnTo>
                <a:lnTo>
                  <a:pt x="1210142" y="888950"/>
                </a:lnTo>
                <a:lnTo>
                  <a:pt x="1247362" y="862425"/>
                </a:lnTo>
                <a:lnTo>
                  <a:pt x="1281796" y="834029"/>
                </a:lnTo>
                <a:lnTo>
                  <a:pt x="1313286" y="803876"/>
                </a:lnTo>
                <a:lnTo>
                  <a:pt x="1341670" y="772081"/>
                </a:lnTo>
                <a:lnTo>
                  <a:pt x="1366789" y="738758"/>
                </a:lnTo>
                <a:lnTo>
                  <a:pt x="1388482" y="704020"/>
                </a:lnTo>
                <a:lnTo>
                  <a:pt x="1406591" y="667982"/>
                </a:lnTo>
                <a:lnTo>
                  <a:pt x="1420953" y="630757"/>
                </a:lnTo>
                <a:lnTo>
                  <a:pt x="1431411" y="592460"/>
                </a:lnTo>
                <a:lnTo>
                  <a:pt x="1437803" y="553205"/>
                </a:lnTo>
                <a:lnTo>
                  <a:pt x="1439969" y="513106"/>
                </a:lnTo>
                <a:lnTo>
                  <a:pt x="1437803" y="473007"/>
                </a:lnTo>
                <a:lnTo>
                  <a:pt x="1431411" y="433752"/>
                </a:lnTo>
                <a:lnTo>
                  <a:pt x="1420953" y="395455"/>
                </a:lnTo>
                <a:lnTo>
                  <a:pt x="1406591" y="358231"/>
                </a:lnTo>
                <a:lnTo>
                  <a:pt x="1388482" y="322193"/>
                </a:lnTo>
                <a:lnTo>
                  <a:pt x="1366789" y="287455"/>
                </a:lnTo>
                <a:lnTo>
                  <a:pt x="1341670" y="254131"/>
                </a:lnTo>
                <a:lnTo>
                  <a:pt x="1313286" y="222336"/>
                </a:lnTo>
                <a:lnTo>
                  <a:pt x="1281796" y="192184"/>
                </a:lnTo>
                <a:lnTo>
                  <a:pt x="1247362" y="163788"/>
                </a:lnTo>
                <a:lnTo>
                  <a:pt x="1210142" y="137263"/>
                </a:lnTo>
                <a:lnTo>
                  <a:pt x="1170298" y="112723"/>
                </a:lnTo>
                <a:lnTo>
                  <a:pt x="1127989" y="90282"/>
                </a:lnTo>
                <a:lnTo>
                  <a:pt x="1083374" y="70053"/>
                </a:lnTo>
                <a:lnTo>
                  <a:pt x="1036615" y="52152"/>
                </a:lnTo>
                <a:lnTo>
                  <a:pt x="987872" y="36692"/>
                </a:lnTo>
                <a:lnTo>
                  <a:pt x="937303" y="23787"/>
                </a:lnTo>
                <a:lnTo>
                  <a:pt x="885070" y="13551"/>
                </a:lnTo>
                <a:lnTo>
                  <a:pt x="831333" y="6098"/>
                </a:lnTo>
                <a:lnTo>
                  <a:pt x="776251" y="1543"/>
                </a:lnTo>
                <a:lnTo>
                  <a:pt x="719984" y="0"/>
                </a:lnTo>
                <a:close/>
              </a:path>
            </a:pathLst>
          </a:custGeom>
          <a:solidFill>
            <a:srgbClr val="3399CC"/>
          </a:solidFill>
        </p:spPr>
        <p:txBody>
          <a:bodyPr wrap="square" lIns="0" tIns="0" rIns="0" bIns="0" rtlCol="0"/>
          <a:lstStyle/>
          <a:p>
            <a:endParaRPr/>
          </a:p>
        </p:txBody>
      </p:sp>
      <p:sp>
        <p:nvSpPr>
          <p:cNvPr id="8" name="object 8"/>
          <p:cNvSpPr txBox="1"/>
          <p:nvPr/>
        </p:nvSpPr>
        <p:spPr>
          <a:xfrm>
            <a:off x="7378340" y="2776220"/>
            <a:ext cx="822325" cy="845819"/>
          </a:xfrm>
          <a:prstGeom prst="rect">
            <a:avLst/>
          </a:prstGeom>
        </p:spPr>
        <p:txBody>
          <a:bodyPr vert="horz" wrap="square" lIns="0" tIns="12700" rIns="0" bIns="0" rtlCol="0">
            <a:spAutoFit/>
          </a:bodyPr>
          <a:lstStyle/>
          <a:p>
            <a:pPr algn="ctr">
              <a:lnSpc>
                <a:spcPts val="2125"/>
              </a:lnSpc>
              <a:spcBef>
                <a:spcPts val="100"/>
              </a:spcBef>
            </a:pPr>
            <a:r>
              <a:rPr sz="1800" dirty="0">
                <a:solidFill>
                  <a:srgbClr val="FFFFFF"/>
                </a:solidFill>
                <a:latin typeface="Calibri"/>
                <a:cs typeface="Calibri"/>
              </a:rPr>
              <a:t>600</a:t>
            </a:r>
            <a:endParaRPr sz="1800">
              <a:latin typeface="Calibri"/>
              <a:cs typeface="Calibri"/>
            </a:endParaRPr>
          </a:p>
          <a:p>
            <a:pPr algn="ctr">
              <a:lnSpc>
                <a:spcPts val="2125"/>
              </a:lnSpc>
            </a:pPr>
            <a:r>
              <a:rPr sz="1800" spc="-30" dirty="0">
                <a:solidFill>
                  <a:srgbClr val="FFFFFF"/>
                </a:solidFill>
                <a:latin typeface="Calibri"/>
                <a:cs typeface="Calibri"/>
              </a:rPr>
              <a:t>r</a:t>
            </a:r>
            <a:r>
              <a:rPr sz="1800" dirty="0">
                <a:solidFill>
                  <a:srgbClr val="FFFFFF"/>
                </a:solidFill>
                <a:latin typeface="Calibri"/>
                <a:cs typeface="Calibri"/>
              </a:rPr>
              <a:t>e</a:t>
            </a:r>
            <a:r>
              <a:rPr sz="1800" spc="-5" dirty="0">
                <a:solidFill>
                  <a:srgbClr val="FFFFFF"/>
                </a:solidFill>
                <a:latin typeface="Calibri"/>
                <a:cs typeface="Calibri"/>
              </a:rPr>
              <a:t>s</a:t>
            </a:r>
            <a:r>
              <a:rPr sz="1800" dirty="0">
                <a:solidFill>
                  <a:srgbClr val="FFFFFF"/>
                </a:solidFill>
                <a:latin typeface="Calibri"/>
                <a:cs typeface="Calibri"/>
              </a:rPr>
              <a:t>ea</a:t>
            </a:r>
            <a:r>
              <a:rPr sz="1800" spc="-30" dirty="0">
                <a:solidFill>
                  <a:srgbClr val="FFFFFF"/>
                </a:solidFill>
                <a:latin typeface="Calibri"/>
                <a:cs typeface="Calibri"/>
              </a:rPr>
              <a:t>r</a:t>
            </a:r>
            <a:r>
              <a:rPr sz="1800" dirty="0">
                <a:solidFill>
                  <a:srgbClr val="FFFFFF"/>
                </a:solidFill>
                <a:latin typeface="Calibri"/>
                <a:cs typeface="Calibri"/>
              </a:rPr>
              <a:t>ch</a:t>
            </a:r>
            <a:endParaRPr sz="1800">
              <a:latin typeface="Calibri"/>
              <a:cs typeface="Calibri"/>
            </a:endParaRPr>
          </a:p>
          <a:p>
            <a:pPr algn="ctr">
              <a:lnSpc>
                <a:spcPct val="100000"/>
              </a:lnSpc>
              <a:spcBef>
                <a:spcPts val="45"/>
              </a:spcBef>
            </a:pPr>
            <a:r>
              <a:rPr sz="1800" spc="-10" dirty="0">
                <a:solidFill>
                  <a:srgbClr val="FFFFFF"/>
                </a:solidFill>
                <a:latin typeface="Calibri"/>
                <a:cs typeface="Calibri"/>
              </a:rPr>
              <a:t>projects</a:t>
            </a:r>
            <a:endParaRPr sz="1800">
              <a:latin typeface="Calibri"/>
              <a:cs typeface="Calibri"/>
            </a:endParaRPr>
          </a:p>
        </p:txBody>
      </p:sp>
      <p:sp>
        <p:nvSpPr>
          <p:cNvPr id="9" name="object 9"/>
          <p:cNvSpPr/>
          <p:nvPr/>
        </p:nvSpPr>
        <p:spPr>
          <a:xfrm>
            <a:off x="8337211" y="1666634"/>
            <a:ext cx="1951989" cy="1026794"/>
          </a:xfrm>
          <a:custGeom>
            <a:avLst/>
            <a:gdLst/>
            <a:ahLst/>
            <a:cxnLst/>
            <a:rect l="l" t="t" r="r" b="b"/>
            <a:pathLst>
              <a:path w="1951990" h="1026794">
                <a:moveTo>
                  <a:pt x="975791" y="0"/>
                </a:moveTo>
                <a:lnTo>
                  <a:pt x="914081" y="1009"/>
                </a:lnTo>
                <a:lnTo>
                  <a:pt x="853390" y="3997"/>
                </a:lnTo>
                <a:lnTo>
                  <a:pt x="793834" y="8904"/>
                </a:lnTo>
                <a:lnTo>
                  <a:pt x="735526" y="15670"/>
                </a:lnTo>
                <a:lnTo>
                  <a:pt x="678581" y="24235"/>
                </a:lnTo>
                <a:lnTo>
                  <a:pt x="623114" y="34538"/>
                </a:lnTo>
                <a:lnTo>
                  <a:pt x="569237" y="46519"/>
                </a:lnTo>
                <a:lnTo>
                  <a:pt x="517067" y="60118"/>
                </a:lnTo>
                <a:lnTo>
                  <a:pt x="466717" y="75276"/>
                </a:lnTo>
                <a:lnTo>
                  <a:pt x="418301" y="91931"/>
                </a:lnTo>
                <a:lnTo>
                  <a:pt x="371934" y="110025"/>
                </a:lnTo>
                <a:lnTo>
                  <a:pt x="327729" y="129496"/>
                </a:lnTo>
                <a:lnTo>
                  <a:pt x="285803" y="150285"/>
                </a:lnTo>
                <a:lnTo>
                  <a:pt x="246267" y="172332"/>
                </a:lnTo>
                <a:lnTo>
                  <a:pt x="209238" y="195576"/>
                </a:lnTo>
                <a:lnTo>
                  <a:pt x="174829" y="219958"/>
                </a:lnTo>
                <a:lnTo>
                  <a:pt x="143155" y="245417"/>
                </a:lnTo>
                <a:lnTo>
                  <a:pt x="114329" y="271893"/>
                </a:lnTo>
                <a:lnTo>
                  <a:pt x="65681" y="327656"/>
                </a:lnTo>
                <a:lnTo>
                  <a:pt x="29801" y="386767"/>
                </a:lnTo>
                <a:lnTo>
                  <a:pt x="7602" y="448744"/>
                </a:lnTo>
                <a:lnTo>
                  <a:pt x="0" y="513107"/>
                </a:lnTo>
                <a:lnTo>
                  <a:pt x="1919" y="545557"/>
                </a:lnTo>
                <a:lnTo>
                  <a:pt x="16934" y="608787"/>
                </a:lnTo>
                <a:lnTo>
                  <a:pt x="46088" y="669392"/>
                </a:lnTo>
                <a:lnTo>
                  <a:pt x="88466" y="726889"/>
                </a:lnTo>
                <a:lnTo>
                  <a:pt x="143155" y="780798"/>
                </a:lnTo>
                <a:lnTo>
                  <a:pt x="174829" y="806257"/>
                </a:lnTo>
                <a:lnTo>
                  <a:pt x="209238" y="830638"/>
                </a:lnTo>
                <a:lnTo>
                  <a:pt x="246267" y="853882"/>
                </a:lnTo>
                <a:lnTo>
                  <a:pt x="285803" y="875929"/>
                </a:lnTo>
                <a:lnTo>
                  <a:pt x="327729" y="896718"/>
                </a:lnTo>
                <a:lnTo>
                  <a:pt x="371934" y="916189"/>
                </a:lnTo>
                <a:lnTo>
                  <a:pt x="418301" y="934283"/>
                </a:lnTo>
                <a:lnTo>
                  <a:pt x="466717" y="950938"/>
                </a:lnTo>
                <a:lnTo>
                  <a:pt x="517067" y="966096"/>
                </a:lnTo>
                <a:lnTo>
                  <a:pt x="569237" y="979695"/>
                </a:lnTo>
                <a:lnTo>
                  <a:pt x="623114" y="991676"/>
                </a:lnTo>
                <a:lnTo>
                  <a:pt x="678581" y="1001979"/>
                </a:lnTo>
                <a:lnTo>
                  <a:pt x="735526" y="1010543"/>
                </a:lnTo>
                <a:lnTo>
                  <a:pt x="793834" y="1017309"/>
                </a:lnTo>
                <a:lnTo>
                  <a:pt x="853390" y="1022216"/>
                </a:lnTo>
                <a:lnTo>
                  <a:pt x="914081" y="1025205"/>
                </a:lnTo>
                <a:lnTo>
                  <a:pt x="975791" y="1026214"/>
                </a:lnTo>
                <a:lnTo>
                  <a:pt x="1037502" y="1025205"/>
                </a:lnTo>
                <a:lnTo>
                  <a:pt x="1098193" y="1022216"/>
                </a:lnTo>
                <a:lnTo>
                  <a:pt x="1157749" y="1017309"/>
                </a:lnTo>
                <a:lnTo>
                  <a:pt x="1216057" y="1010543"/>
                </a:lnTo>
                <a:lnTo>
                  <a:pt x="1273002" y="1001979"/>
                </a:lnTo>
                <a:lnTo>
                  <a:pt x="1328470" y="991676"/>
                </a:lnTo>
                <a:lnTo>
                  <a:pt x="1382346" y="979695"/>
                </a:lnTo>
                <a:lnTo>
                  <a:pt x="1434517" y="966096"/>
                </a:lnTo>
                <a:lnTo>
                  <a:pt x="1484867" y="950938"/>
                </a:lnTo>
                <a:lnTo>
                  <a:pt x="1533283" y="934283"/>
                </a:lnTo>
                <a:lnTo>
                  <a:pt x="1579650" y="916189"/>
                </a:lnTo>
                <a:lnTo>
                  <a:pt x="1623854" y="896718"/>
                </a:lnTo>
                <a:lnTo>
                  <a:pt x="1665781" y="875929"/>
                </a:lnTo>
                <a:lnTo>
                  <a:pt x="1705316" y="853882"/>
                </a:lnTo>
                <a:lnTo>
                  <a:pt x="1742346" y="830638"/>
                </a:lnTo>
                <a:lnTo>
                  <a:pt x="1776755" y="806257"/>
                </a:lnTo>
                <a:lnTo>
                  <a:pt x="1808429" y="780798"/>
                </a:lnTo>
                <a:lnTo>
                  <a:pt x="1837255" y="754322"/>
                </a:lnTo>
                <a:lnTo>
                  <a:pt x="1885902" y="698559"/>
                </a:lnTo>
                <a:lnTo>
                  <a:pt x="1921783" y="639448"/>
                </a:lnTo>
                <a:lnTo>
                  <a:pt x="1943982" y="577471"/>
                </a:lnTo>
                <a:lnTo>
                  <a:pt x="1951584" y="513107"/>
                </a:lnTo>
                <a:lnTo>
                  <a:pt x="1949665" y="480658"/>
                </a:lnTo>
                <a:lnTo>
                  <a:pt x="1934649" y="417427"/>
                </a:lnTo>
                <a:lnTo>
                  <a:pt x="1905496" y="356823"/>
                </a:lnTo>
                <a:lnTo>
                  <a:pt x="1863117" y="299326"/>
                </a:lnTo>
                <a:lnTo>
                  <a:pt x="1808429" y="245417"/>
                </a:lnTo>
                <a:lnTo>
                  <a:pt x="1776755" y="219958"/>
                </a:lnTo>
                <a:lnTo>
                  <a:pt x="1742346" y="195576"/>
                </a:lnTo>
                <a:lnTo>
                  <a:pt x="1705316" y="172332"/>
                </a:lnTo>
                <a:lnTo>
                  <a:pt x="1665781" y="150285"/>
                </a:lnTo>
                <a:lnTo>
                  <a:pt x="1623854" y="129496"/>
                </a:lnTo>
                <a:lnTo>
                  <a:pt x="1579650" y="110025"/>
                </a:lnTo>
                <a:lnTo>
                  <a:pt x="1533283" y="91931"/>
                </a:lnTo>
                <a:lnTo>
                  <a:pt x="1484867" y="75276"/>
                </a:lnTo>
                <a:lnTo>
                  <a:pt x="1434517" y="60118"/>
                </a:lnTo>
                <a:lnTo>
                  <a:pt x="1382346" y="46519"/>
                </a:lnTo>
                <a:lnTo>
                  <a:pt x="1328470" y="34538"/>
                </a:lnTo>
                <a:lnTo>
                  <a:pt x="1273002" y="24235"/>
                </a:lnTo>
                <a:lnTo>
                  <a:pt x="1216057" y="15670"/>
                </a:lnTo>
                <a:lnTo>
                  <a:pt x="1157749" y="8904"/>
                </a:lnTo>
                <a:lnTo>
                  <a:pt x="1098193" y="3997"/>
                </a:lnTo>
                <a:lnTo>
                  <a:pt x="1037502" y="1009"/>
                </a:lnTo>
                <a:lnTo>
                  <a:pt x="975791" y="0"/>
                </a:lnTo>
                <a:close/>
              </a:path>
            </a:pathLst>
          </a:custGeom>
          <a:solidFill>
            <a:srgbClr val="990000"/>
          </a:solidFill>
        </p:spPr>
        <p:txBody>
          <a:bodyPr wrap="square" lIns="0" tIns="0" rIns="0" bIns="0" rtlCol="0"/>
          <a:lstStyle/>
          <a:p>
            <a:endParaRPr/>
          </a:p>
        </p:txBody>
      </p:sp>
      <p:sp>
        <p:nvSpPr>
          <p:cNvPr id="10" name="object 10"/>
          <p:cNvSpPr txBox="1"/>
          <p:nvPr/>
        </p:nvSpPr>
        <p:spPr>
          <a:xfrm>
            <a:off x="8778491" y="1880108"/>
            <a:ext cx="1069975" cy="565150"/>
          </a:xfrm>
          <a:prstGeom prst="rect">
            <a:avLst/>
          </a:prstGeom>
        </p:spPr>
        <p:txBody>
          <a:bodyPr vert="horz" wrap="square" lIns="0" tIns="12700" rIns="0" bIns="0" rtlCol="0">
            <a:spAutoFit/>
          </a:bodyPr>
          <a:lstStyle/>
          <a:p>
            <a:pPr algn="ctr">
              <a:lnSpc>
                <a:spcPts val="2125"/>
              </a:lnSpc>
              <a:spcBef>
                <a:spcPts val="100"/>
              </a:spcBef>
            </a:pPr>
            <a:r>
              <a:rPr sz="1800" dirty="0">
                <a:solidFill>
                  <a:srgbClr val="FFFFFF"/>
                </a:solidFill>
                <a:latin typeface="Calibri"/>
                <a:cs typeface="Calibri"/>
              </a:rPr>
              <a:t>1260</a:t>
            </a:r>
            <a:endParaRPr sz="1800">
              <a:latin typeface="Calibri"/>
              <a:cs typeface="Calibri"/>
            </a:endParaRPr>
          </a:p>
          <a:p>
            <a:pPr algn="ctr">
              <a:lnSpc>
                <a:spcPts val="2125"/>
              </a:lnSpc>
            </a:pPr>
            <a:r>
              <a:rPr sz="1800" spc="-5" dirty="0">
                <a:solidFill>
                  <a:srgbClr val="FFFFFF"/>
                </a:solidFill>
                <a:latin typeface="Calibri"/>
                <a:cs typeface="Calibri"/>
              </a:rPr>
              <a:t>i</a:t>
            </a:r>
            <a:r>
              <a:rPr sz="1800" dirty="0">
                <a:solidFill>
                  <a:srgbClr val="FFFFFF"/>
                </a:solidFill>
                <a:latin typeface="Calibri"/>
                <a:cs typeface="Calibri"/>
              </a:rPr>
              <a:t>n</a:t>
            </a:r>
            <a:r>
              <a:rPr sz="1800" spc="-25" dirty="0">
                <a:solidFill>
                  <a:srgbClr val="FFFFFF"/>
                </a:solidFill>
                <a:latin typeface="Calibri"/>
                <a:cs typeface="Calibri"/>
              </a:rPr>
              <a:t>s</a:t>
            </a:r>
            <a:r>
              <a:rPr sz="1800" spc="-5" dirty="0">
                <a:solidFill>
                  <a:srgbClr val="FFFFFF"/>
                </a:solidFill>
                <a:latin typeface="Calibri"/>
                <a:cs typeface="Calibri"/>
              </a:rPr>
              <a:t>tit</a:t>
            </a:r>
            <a:r>
              <a:rPr sz="1800" spc="5" dirty="0">
                <a:solidFill>
                  <a:srgbClr val="FFFFFF"/>
                </a:solidFill>
                <a:latin typeface="Calibri"/>
                <a:cs typeface="Calibri"/>
              </a:rPr>
              <a:t>u</a:t>
            </a:r>
            <a:r>
              <a:rPr sz="1800" spc="-5" dirty="0">
                <a:solidFill>
                  <a:srgbClr val="FFFFFF"/>
                </a:solidFill>
                <a:latin typeface="Calibri"/>
                <a:cs typeface="Calibri"/>
              </a:rPr>
              <a:t>ti</a:t>
            </a:r>
            <a:r>
              <a:rPr sz="1800" dirty="0">
                <a:solidFill>
                  <a:srgbClr val="FFFFFF"/>
                </a:solidFill>
                <a:latin typeface="Calibri"/>
                <a:cs typeface="Calibri"/>
              </a:rPr>
              <a:t>o</a:t>
            </a:r>
            <a:r>
              <a:rPr sz="1800" spc="5" dirty="0">
                <a:solidFill>
                  <a:srgbClr val="FFFFFF"/>
                </a:solidFill>
                <a:latin typeface="Calibri"/>
                <a:cs typeface="Calibri"/>
              </a:rPr>
              <a:t>n</a:t>
            </a:r>
            <a:r>
              <a:rPr sz="1800" dirty="0">
                <a:solidFill>
                  <a:srgbClr val="FFFFFF"/>
                </a:solidFill>
                <a:latin typeface="Calibri"/>
                <a:cs typeface="Calibri"/>
              </a:rPr>
              <a:t>s</a:t>
            </a:r>
            <a:endParaRPr sz="1800">
              <a:latin typeface="Calibri"/>
              <a:cs typeface="Calibri"/>
            </a:endParaRPr>
          </a:p>
        </p:txBody>
      </p:sp>
      <p:sp>
        <p:nvSpPr>
          <p:cNvPr id="11" name="object 11"/>
          <p:cNvSpPr/>
          <p:nvPr/>
        </p:nvSpPr>
        <p:spPr>
          <a:xfrm>
            <a:off x="1790313" y="3551246"/>
            <a:ext cx="1466215" cy="1026794"/>
          </a:xfrm>
          <a:custGeom>
            <a:avLst/>
            <a:gdLst/>
            <a:ahLst/>
            <a:cxnLst/>
            <a:rect l="l" t="t" r="r" b="b"/>
            <a:pathLst>
              <a:path w="1466214" h="1026795">
                <a:moveTo>
                  <a:pt x="732814" y="0"/>
                </a:moveTo>
                <a:lnTo>
                  <a:pt x="675545" y="1543"/>
                </a:lnTo>
                <a:lnTo>
                  <a:pt x="619481" y="6098"/>
                </a:lnTo>
                <a:lnTo>
                  <a:pt x="564786" y="13551"/>
                </a:lnTo>
                <a:lnTo>
                  <a:pt x="511622" y="23787"/>
                </a:lnTo>
                <a:lnTo>
                  <a:pt x="460153" y="36692"/>
                </a:lnTo>
                <a:lnTo>
                  <a:pt x="410540" y="52152"/>
                </a:lnTo>
                <a:lnTo>
                  <a:pt x="362948" y="70053"/>
                </a:lnTo>
                <a:lnTo>
                  <a:pt x="317539" y="90282"/>
                </a:lnTo>
                <a:lnTo>
                  <a:pt x="274476" y="112723"/>
                </a:lnTo>
                <a:lnTo>
                  <a:pt x="233921" y="137263"/>
                </a:lnTo>
                <a:lnTo>
                  <a:pt x="196038" y="163788"/>
                </a:lnTo>
                <a:lnTo>
                  <a:pt x="160990" y="192184"/>
                </a:lnTo>
                <a:lnTo>
                  <a:pt x="128940" y="222336"/>
                </a:lnTo>
                <a:lnTo>
                  <a:pt x="100050" y="254131"/>
                </a:lnTo>
                <a:lnTo>
                  <a:pt x="74484" y="287455"/>
                </a:lnTo>
                <a:lnTo>
                  <a:pt x="52403" y="322193"/>
                </a:lnTo>
                <a:lnTo>
                  <a:pt x="33972" y="358231"/>
                </a:lnTo>
                <a:lnTo>
                  <a:pt x="19354" y="395455"/>
                </a:lnTo>
                <a:lnTo>
                  <a:pt x="8710" y="433752"/>
                </a:lnTo>
                <a:lnTo>
                  <a:pt x="2204" y="473007"/>
                </a:lnTo>
                <a:lnTo>
                  <a:pt x="0" y="513106"/>
                </a:lnTo>
                <a:lnTo>
                  <a:pt x="2204" y="553205"/>
                </a:lnTo>
                <a:lnTo>
                  <a:pt x="8710" y="592460"/>
                </a:lnTo>
                <a:lnTo>
                  <a:pt x="19354" y="630757"/>
                </a:lnTo>
                <a:lnTo>
                  <a:pt x="33972" y="667982"/>
                </a:lnTo>
                <a:lnTo>
                  <a:pt x="52403" y="704020"/>
                </a:lnTo>
                <a:lnTo>
                  <a:pt x="74484" y="738758"/>
                </a:lnTo>
                <a:lnTo>
                  <a:pt x="100050" y="772081"/>
                </a:lnTo>
                <a:lnTo>
                  <a:pt x="128940" y="803876"/>
                </a:lnTo>
                <a:lnTo>
                  <a:pt x="160990" y="834029"/>
                </a:lnTo>
                <a:lnTo>
                  <a:pt x="196038" y="862425"/>
                </a:lnTo>
                <a:lnTo>
                  <a:pt x="233921" y="888950"/>
                </a:lnTo>
                <a:lnTo>
                  <a:pt x="274476" y="913490"/>
                </a:lnTo>
                <a:lnTo>
                  <a:pt x="317539" y="935931"/>
                </a:lnTo>
                <a:lnTo>
                  <a:pt x="362948" y="956160"/>
                </a:lnTo>
                <a:lnTo>
                  <a:pt x="410540" y="974061"/>
                </a:lnTo>
                <a:lnTo>
                  <a:pt x="460153" y="989521"/>
                </a:lnTo>
                <a:lnTo>
                  <a:pt x="511622" y="1002427"/>
                </a:lnTo>
                <a:lnTo>
                  <a:pt x="564786" y="1012663"/>
                </a:lnTo>
                <a:lnTo>
                  <a:pt x="619481" y="1020115"/>
                </a:lnTo>
                <a:lnTo>
                  <a:pt x="675545" y="1024670"/>
                </a:lnTo>
                <a:lnTo>
                  <a:pt x="732814" y="1026214"/>
                </a:lnTo>
                <a:lnTo>
                  <a:pt x="790082" y="1024670"/>
                </a:lnTo>
                <a:lnTo>
                  <a:pt x="846146" y="1020115"/>
                </a:lnTo>
                <a:lnTo>
                  <a:pt x="900841" y="1012663"/>
                </a:lnTo>
                <a:lnTo>
                  <a:pt x="954004" y="1002427"/>
                </a:lnTo>
                <a:lnTo>
                  <a:pt x="1005474" y="989521"/>
                </a:lnTo>
                <a:lnTo>
                  <a:pt x="1055086" y="974061"/>
                </a:lnTo>
                <a:lnTo>
                  <a:pt x="1102678" y="956160"/>
                </a:lnTo>
                <a:lnTo>
                  <a:pt x="1148087" y="935931"/>
                </a:lnTo>
                <a:lnTo>
                  <a:pt x="1191151" y="913490"/>
                </a:lnTo>
                <a:lnTo>
                  <a:pt x="1231705" y="888950"/>
                </a:lnTo>
                <a:lnTo>
                  <a:pt x="1269588" y="862425"/>
                </a:lnTo>
                <a:lnTo>
                  <a:pt x="1304636" y="834029"/>
                </a:lnTo>
                <a:lnTo>
                  <a:pt x="1336686" y="803876"/>
                </a:lnTo>
                <a:lnTo>
                  <a:pt x="1365576" y="772081"/>
                </a:lnTo>
                <a:lnTo>
                  <a:pt x="1391142" y="738758"/>
                </a:lnTo>
                <a:lnTo>
                  <a:pt x="1413223" y="704020"/>
                </a:lnTo>
                <a:lnTo>
                  <a:pt x="1431654" y="667982"/>
                </a:lnTo>
                <a:lnTo>
                  <a:pt x="1446272" y="630757"/>
                </a:lnTo>
                <a:lnTo>
                  <a:pt x="1456916" y="592460"/>
                </a:lnTo>
                <a:lnTo>
                  <a:pt x="1463422" y="553205"/>
                </a:lnTo>
                <a:lnTo>
                  <a:pt x="1465626" y="513106"/>
                </a:lnTo>
                <a:lnTo>
                  <a:pt x="1463422" y="473007"/>
                </a:lnTo>
                <a:lnTo>
                  <a:pt x="1456916" y="433752"/>
                </a:lnTo>
                <a:lnTo>
                  <a:pt x="1446272" y="395455"/>
                </a:lnTo>
                <a:lnTo>
                  <a:pt x="1431654" y="358231"/>
                </a:lnTo>
                <a:lnTo>
                  <a:pt x="1413223" y="322193"/>
                </a:lnTo>
                <a:lnTo>
                  <a:pt x="1391142" y="287455"/>
                </a:lnTo>
                <a:lnTo>
                  <a:pt x="1365576" y="254131"/>
                </a:lnTo>
                <a:lnTo>
                  <a:pt x="1336686" y="222336"/>
                </a:lnTo>
                <a:lnTo>
                  <a:pt x="1304636" y="192184"/>
                </a:lnTo>
                <a:lnTo>
                  <a:pt x="1269588" y="163788"/>
                </a:lnTo>
                <a:lnTo>
                  <a:pt x="1231705" y="137263"/>
                </a:lnTo>
                <a:lnTo>
                  <a:pt x="1191151" y="112723"/>
                </a:lnTo>
                <a:lnTo>
                  <a:pt x="1148087" y="90282"/>
                </a:lnTo>
                <a:lnTo>
                  <a:pt x="1102678" y="70053"/>
                </a:lnTo>
                <a:lnTo>
                  <a:pt x="1055086" y="52152"/>
                </a:lnTo>
                <a:lnTo>
                  <a:pt x="1005474" y="36692"/>
                </a:lnTo>
                <a:lnTo>
                  <a:pt x="954004" y="23787"/>
                </a:lnTo>
                <a:lnTo>
                  <a:pt x="900841" y="13551"/>
                </a:lnTo>
                <a:lnTo>
                  <a:pt x="846146" y="6098"/>
                </a:lnTo>
                <a:lnTo>
                  <a:pt x="790082" y="1543"/>
                </a:lnTo>
                <a:lnTo>
                  <a:pt x="732814" y="0"/>
                </a:lnTo>
                <a:close/>
              </a:path>
            </a:pathLst>
          </a:custGeom>
          <a:solidFill>
            <a:srgbClr val="2F5597"/>
          </a:solidFill>
        </p:spPr>
        <p:txBody>
          <a:bodyPr wrap="square" lIns="0" tIns="0" rIns="0" bIns="0" rtlCol="0"/>
          <a:lstStyle/>
          <a:p>
            <a:endParaRPr/>
          </a:p>
        </p:txBody>
      </p:sp>
      <p:sp>
        <p:nvSpPr>
          <p:cNvPr id="12" name="object 12"/>
          <p:cNvSpPr txBox="1"/>
          <p:nvPr/>
        </p:nvSpPr>
        <p:spPr>
          <a:xfrm>
            <a:off x="2269920" y="3763771"/>
            <a:ext cx="507365" cy="568325"/>
          </a:xfrm>
          <a:prstGeom prst="rect">
            <a:avLst/>
          </a:prstGeom>
        </p:spPr>
        <p:txBody>
          <a:bodyPr vert="horz" wrap="square" lIns="0" tIns="12700" rIns="0" bIns="0" rtlCol="0">
            <a:spAutoFit/>
          </a:bodyPr>
          <a:lstStyle/>
          <a:p>
            <a:pPr marL="79375">
              <a:lnSpc>
                <a:spcPts val="2135"/>
              </a:lnSpc>
              <a:spcBef>
                <a:spcPts val="100"/>
              </a:spcBef>
            </a:pPr>
            <a:r>
              <a:rPr sz="1800" dirty="0">
                <a:solidFill>
                  <a:srgbClr val="FFFFFF"/>
                </a:solidFill>
                <a:latin typeface="Calibri"/>
                <a:cs typeface="Calibri"/>
              </a:rPr>
              <a:t>811</a:t>
            </a:r>
            <a:endParaRPr sz="1800">
              <a:latin typeface="Calibri"/>
              <a:cs typeface="Calibri"/>
            </a:endParaRPr>
          </a:p>
          <a:p>
            <a:pPr marL="12700">
              <a:lnSpc>
                <a:spcPts val="2135"/>
              </a:lnSpc>
            </a:pPr>
            <a:r>
              <a:rPr sz="1800" dirty="0">
                <a:solidFill>
                  <a:srgbClr val="FFFFFF"/>
                </a:solidFill>
                <a:latin typeface="Calibri"/>
                <a:cs typeface="Calibri"/>
              </a:rPr>
              <a:t>ci</a:t>
            </a:r>
            <a:r>
              <a:rPr sz="1800" spc="-5" dirty="0">
                <a:solidFill>
                  <a:srgbClr val="FFFFFF"/>
                </a:solidFill>
                <a:latin typeface="Calibri"/>
                <a:cs typeface="Calibri"/>
              </a:rPr>
              <a:t>t</a:t>
            </a:r>
            <a:r>
              <a:rPr sz="1800" dirty="0">
                <a:solidFill>
                  <a:srgbClr val="FFFFFF"/>
                </a:solidFill>
                <a:latin typeface="Calibri"/>
                <a:cs typeface="Calibri"/>
              </a:rPr>
              <a:t>ies</a:t>
            </a:r>
            <a:endParaRPr sz="1800">
              <a:latin typeface="Calibri"/>
              <a:cs typeface="Calibri"/>
            </a:endParaRPr>
          </a:p>
        </p:txBody>
      </p:sp>
      <p:sp>
        <p:nvSpPr>
          <p:cNvPr id="13" name="object 13"/>
          <p:cNvSpPr/>
          <p:nvPr/>
        </p:nvSpPr>
        <p:spPr>
          <a:xfrm>
            <a:off x="3583297" y="3551246"/>
            <a:ext cx="1594485" cy="1026794"/>
          </a:xfrm>
          <a:custGeom>
            <a:avLst/>
            <a:gdLst/>
            <a:ahLst/>
            <a:cxnLst/>
            <a:rect l="l" t="t" r="r" b="b"/>
            <a:pathLst>
              <a:path w="1594485" h="1026795">
                <a:moveTo>
                  <a:pt x="796960" y="0"/>
                </a:moveTo>
                <a:lnTo>
                  <a:pt x="740044" y="1288"/>
                </a:lnTo>
                <a:lnTo>
                  <a:pt x="684209" y="5095"/>
                </a:lnTo>
                <a:lnTo>
                  <a:pt x="629588" y="11334"/>
                </a:lnTo>
                <a:lnTo>
                  <a:pt x="576317" y="19918"/>
                </a:lnTo>
                <a:lnTo>
                  <a:pt x="524531" y="30760"/>
                </a:lnTo>
                <a:lnTo>
                  <a:pt x="474365" y="43774"/>
                </a:lnTo>
                <a:lnTo>
                  <a:pt x="425952" y="58873"/>
                </a:lnTo>
                <a:lnTo>
                  <a:pt x="379429" y="75969"/>
                </a:lnTo>
                <a:lnTo>
                  <a:pt x="334931" y="94976"/>
                </a:lnTo>
                <a:lnTo>
                  <a:pt x="292591" y="115807"/>
                </a:lnTo>
                <a:lnTo>
                  <a:pt x="252545" y="138376"/>
                </a:lnTo>
                <a:lnTo>
                  <a:pt x="214927" y="162595"/>
                </a:lnTo>
                <a:lnTo>
                  <a:pt x="179873" y="188378"/>
                </a:lnTo>
                <a:lnTo>
                  <a:pt x="147518" y="215638"/>
                </a:lnTo>
                <a:lnTo>
                  <a:pt x="117996" y="244287"/>
                </a:lnTo>
                <a:lnTo>
                  <a:pt x="91442" y="274240"/>
                </a:lnTo>
                <a:lnTo>
                  <a:pt x="67991" y="305410"/>
                </a:lnTo>
                <a:lnTo>
                  <a:pt x="47778" y="337708"/>
                </a:lnTo>
                <a:lnTo>
                  <a:pt x="17604" y="405347"/>
                </a:lnTo>
                <a:lnTo>
                  <a:pt x="2001" y="476462"/>
                </a:lnTo>
                <a:lnTo>
                  <a:pt x="0" y="513106"/>
                </a:lnTo>
                <a:lnTo>
                  <a:pt x="2001" y="549750"/>
                </a:lnTo>
                <a:lnTo>
                  <a:pt x="17604" y="620865"/>
                </a:lnTo>
                <a:lnTo>
                  <a:pt x="47778" y="688504"/>
                </a:lnTo>
                <a:lnTo>
                  <a:pt x="67991" y="720803"/>
                </a:lnTo>
                <a:lnTo>
                  <a:pt x="91442" y="751972"/>
                </a:lnTo>
                <a:lnTo>
                  <a:pt x="117996" y="781925"/>
                </a:lnTo>
                <a:lnTo>
                  <a:pt x="147518" y="810575"/>
                </a:lnTo>
                <a:lnTo>
                  <a:pt x="179873" y="837835"/>
                </a:lnTo>
                <a:lnTo>
                  <a:pt x="214927" y="863618"/>
                </a:lnTo>
                <a:lnTo>
                  <a:pt x="252545" y="887837"/>
                </a:lnTo>
                <a:lnTo>
                  <a:pt x="292591" y="910406"/>
                </a:lnTo>
                <a:lnTo>
                  <a:pt x="334931" y="931237"/>
                </a:lnTo>
                <a:lnTo>
                  <a:pt x="379429" y="950244"/>
                </a:lnTo>
                <a:lnTo>
                  <a:pt x="425952" y="967341"/>
                </a:lnTo>
                <a:lnTo>
                  <a:pt x="474365" y="982439"/>
                </a:lnTo>
                <a:lnTo>
                  <a:pt x="524531" y="995453"/>
                </a:lnTo>
                <a:lnTo>
                  <a:pt x="576317" y="1006296"/>
                </a:lnTo>
                <a:lnTo>
                  <a:pt x="629588" y="1014880"/>
                </a:lnTo>
                <a:lnTo>
                  <a:pt x="684209" y="1021119"/>
                </a:lnTo>
                <a:lnTo>
                  <a:pt x="740044" y="1024926"/>
                </a:lnTo>
                <a:lnTo>
                  <a:pt x="796960" y="1026214"/>
                </a:lnTo>
                <a:lnTo>
                  <a:pt x="853876" y="1024926"/>
                </a:lnTo>
                <a:lnTo>
                  <a:pt x="909711" y="1021119"/>
                </a:lnTo>
                <a:lnTo>
                  <a:pt x="964331" y="1014880"/>
                </a:lnTo>
                <a:lnTo>
                  <a:pt x="1017602" y="1006296"/>
                </a:lnTo>
                <a:lnTo>
                  <a:pt x="1069388" y="995453"/>
                </a:lnTo>
                <a:lnTo>
                  <a:pt x="1119555" y="982439"/>
                </a:lnTo>
                <a:lnTo>
                  <a:pt x="1167967" y="967341"/>
                </a:lnTo>
                <a:lnTo>
                  <a:pt x="1214490" y="950244"/>
                </a:lnTo>
                <a:lnTo>
                  <a:pt x="1258989" y="931237"/>
                </a:lnTo>
                <a:lnTo>
                  <a:pt x="1301328" y="910406"/>
                </a:lnTo>
                <a:lnTo>
                  <a:pt x="1341374" y="887837"/>
                </a:lnTo>
                <a:lnTo>
                  <a:pt x="1378992" y="863618"/>
                </a:lnTo>
                <a:lnTo>
                  <a:pt x="1414046" y="837835"/>
                </a:lnTo>
                <a:lnTo>
                  <a:pt x="1446401" y="810575"/>
                </a:lnTo>
                <a:lnTo>
                  <a:pt x="1475923" y="781925"/>
                </a:lnTo>
                <a:lnTo>
                  <a:pt x="1502477" y="751972"/>
                </a:lnTo>
                <a:lnTo>
                  <a:pt x="1525928" y="720803"/>
                </a:lnTo>
                <a:lnTo>
                  <a:pt x="1546141" y="688504"/>
                </a:lnTo>
                <a:lnTo>
                  <a:pt x="1576315" y="620865"/>
                </a:lnTo>
                <a:lnTo>
                  <a:pt x="1591918" y="549750"/>
                </a:lnTo>
                <a:lnTo>
                  <a:pt x="1593919" y="513106"/>
                </a:lnTo>
                <a:lnTo>
                  <a:pt x="1591918" y="476462"/>
                </a:lnTo>
                <a:lnTo>
                  <a:pt x="1576315" y="405347"/>
                </a:lnTo>
                <a:lnTo>
                  <a:pt x="1546141" y="337708"/>
                </a:lnTo>
                <a:lnTo>
                  <a:pt x="1525928" y="305410"/>
                </a:lnTo>
                <a:lnTo>
                  <a:pt x="1502477" y="274240"/>
                </a:lnTo>
                <a:lnTo>
                  <a:pt x="1475923" y="244287"/>
                </a:lnTo>
                <a:lnTo>
                  <a:pt x="1446401" y="215638"/>
                </a:lnTo>
                <a:lnTo>
                  <a:pt x="1414046" y="188378"/>
                </a:lnTo>
                <a:lnTo>
                  <a:pt x="1378992" y="162595"/>
                </a:lnTo>
                <a:lnTo>
                  <a:pt x="1341374" y="138376"/>
                </a:lnTo>
                <a:lnTo>
                  <a:pt x="1301328" y="115807"/>
                </a:lnTo>
                <a:lnTo>
                  <a:pt x="1258989" y="94976"/>
                </a:lnTo>
                <a:lnTo>
                  <a:pt x="1214490" y="75969"/>
                </a:lnTo>
                <a:lnTo>
                  <a:pt x="1167967" y="58873"/>
                </a:lnTo>
                <a:lnTo>
                  <a:pt x="1119555" y="43774"/>
                </a:lnTo>
                <a:lnTo>
                  <a:pt x="1069388" y="30760"/>
                </a:lnTo>
                <a:lnTo>
                  <a:pt x="1017602" y="19918"/>
                </a:lnTo>
                <a:lnTo>
                  <a:pt x="964331" y="11334"/>
                </a:lnTo>
                <a:lnTo>
                  <a:pt x="909711" y="5095"/>
                </a:lnTo>
                <a:lnTo>
                  <a:pt x="853876" y="1288"/>
                </a:lnTo>
                <a:lnTo>
                  <a:pt x="796960" y="0"/>
                </a:lnTo>
                <a:close/>
              </a:path>
            </a:pathLst>
          </a:custGeom>
          <a:solidFill>
            <a:srgbClr val="339900"/>
          </a:solidFill>
        </p:spPr>
        <p:txBody>
          <a:bodyPr wrap="square" lIns="0" tIns="0" rIns="0" bIns="0" rtlCol="0"/>
          <a:lstStyle/>
          <a:p>
            <a:endParaRPr/>
          </a:p>
        </p:txBody>
      </p:sp>
      <p:sp>
        <p:nvSpPr>
          <p:cNvPr id="14" name="object 14"/>
          <p:cNvSpPr txBox="1"/>
          <p:nvPr/>
        </p:nvSpPr>
        <p:spPr>
          <a:xfrm>
            <a:off x="3934581" y="3763771"/>
            <a:ext cx="892810" cy="568325"/>
          </a:xfrm>
          <a:prstGeom prst="rect">
            <a:avLst/>
          </a:prstGeom>
        </p:spPr>
        <p:txBody>
          <a:bodyPr vert="horz" wrap="square" lIns="0" tIns="12700" rIns="0" bIns="0" rtlCol="0">
            <a:spAutoFit/>
          </a:bodyPr>
          <a:lstStyle/>
          <a:p>
            <a:pPr algn="ctr">
              <a:lnSpc>
                <a:spcPts val="2135"/>
              </a:lnSpc>
              <a:spcBef>
                <a:spcPts val="100"/>
              </a:spcBef>
            </a:pPr>
            <a:r>
              <a:rPr sz="1800" dirty="0">
                <a:solidFill>
                  <a:srgbClr val="FFFFFF"/>
                </a:solidFill>
                <a:latin typeface="Calibri"/>
                <a:cs typeface="Calibri"/>
              </a:rPr>
              <a:t>105</a:t>
            </a:r>
            <a:endParaRPr sz="1800">
              <a:latin typeface="Calibri"/>
              <a:cs typeface="Calibri"/>
            </a:endParaRPr>
          </a:p>
          <a:p>
            <a:pPr algn="ctr">
              <a:lnSpc>
                <a:spcPts val="2135"/>
              </a:lnSpc>
            </a:pPr>
            <a:r>
              <a:rPr sz="1800" spc="-15" dirty="0">
                <a:solidFill>
                  <a:srgbClr val="FFFFFF"/>
                </a:solidFill>
                <a:latin typeface="Calibri"/>
                <a:cs typeface="Calibri"/>
              </a:rPr>
              <a:t>c</a:t>
            </a:r>
            <a:r>
              <a:rPr sz="1800" dirty="0">
                <a:solidFill>
                  <a:srgbClr val="FFFFFF"/>
                </a:solidFill>
                <a:latin typeface="Calibri"/>
                <a:cs typeface="Calibri"/>
              </a:rPr>
              <a:t>o</a:t>
            </a:r>
            <a:r>
              <a:rPr sz="1800" spc="5" dirty="0">
                <a:solidFill>
                  <a:srgbClr val="FFFFFF"/>
                </a:solidFill>
                <a:latin typeface="Calibri"/>
                <a:cs typeface="Calibri"/>
              </a:rPr>
              <a:t>u</a:t>
            </a:r>
            <a:r>
              <a:rPr sz="1800" spc="-15" dirty="0">
                <a:solidFill>
                  <a:srgbClr val="FFFFFF"/>
                </a:solidFill>
                <a:latin typeface="Calibri"/>
                <a:cs typeface="Calibri"/>
              </a:rPr>
              <a:t>n</a:t>
            </a:r>
            <a:r>
              <a:rPr sz="1800" spc="-5" dirty="0">
                <a:solidFill>
                  <a:srgbClr val="FFFFFF"/>
                </a:solidFill>
                <a:latin typeface="Calibri"/>
                <a:cs typeface="Calibri"/>
              </a:rPr>
              <a:t>tri</a:t>
            </a:r>
            <a:r>
              <a:rPr sz="1800" dirty="0">
                <a:solidFill>
                  <a:srgbClr val="FFFFFF"/>
                </a:solidFill>
                <a:latin typeface="Calibri"/>
                <a:cs typeface="Calibri"/>
              </a:rPr>
              <a:t>es</a:t>
            </a:r>
            <a:endParaRPr sz="1800">
              <a:latin typeface="Calibri"/>
              <a:cs typeface="Calibri"/>
            </a:endParaRPr>
          </a:p>
        </p:txBody>
      </p:sp>
      <p:sp>
        <p:nvSpPr>
          <p:cNvPr id="15" name="object 15"/>
          <p:cNvSpPr/>
          <p:nvPr/>
        </p:nvSpPr>
        <p:spPr>
          <a:xfrm>
            <a:off x="5821001" y="3725195"/>
            <a:ext cx="1849120" cy="1026794"/>
          </a:xfrm>
          <a:custGeom>
            <a:avLst/>
            <a:gdLst/>
            <a:ahLst/>
            <a:cxnLst/>
            <a:rect l="l" t="t" r="r" b="b"/>
            <a:pathLst>
              <a:path w="1849120" h="1026795">
                <a:moveTo>
                  <a:pt x="924476" y="0"/>
                </a:moveTo>
                <a:lnTo>
                  <a:pt x="863691" y="1091"/>
                </a:lnTo>
                <a:lnTo>
                  <a:pt x="803956" y="4320"/>
                </a:lnTo>
                <a:lnTo>
                  <a:pt x="745393" y="9619"/>
                </a:lnTo>
                <a:lnTo>
                  <a:pt x="688124" y="16921"/>
                </a:lnTo>
                <a:lnTo>
                  <a:pt x="632270" y="26158"/>
                </a:lnTo>
                <a:lnTo>
                  <a:pt x="577953" y="37262"/>
                </a:lnTo>
                <a:lnTo>
                  <a:pt x="525294" y="50166"/>
                </a:lnTo>
                <a:lnTo>
                  <a:pt x="474417" y="64802"/>
                </a:lnTo>
                <a:lnTo>
                  <a:pt x="425442" y="81102"/>
                </a:lnTo>
                <a:lnTo>
                  <a:pt x="378492" y="99000"/>
                </a:lnTo>
                <a:lnTo>
                  <a:pt x="333688" y="118426"/>
                </a:lnTo>
                <a:lnTo>
                  <a:pt x="291152" y="139314"/>
                </a:lnTo>
                <a:lnTo>
                  <a:pt x="251005" y="161597"/>
                </a:lnTo>
                <a:lnTo>
                  <a:pt x="213371" y="185205"/>
                </a:lnTo>
                <a:lnTo>
                  <a:pt x="178370" y="210073"/>
                </a:lnTo>
                <a:lnTo>
                  <a:pt x="146124" y="236131"/>
                </a:lnTo>
                <a:lnTo>
                  <a:pt x="116755" y="263314"/>
                </a:lnTo>
                <a:lnTo>
                  <a:pt x="90385" y="291552"/>
                </a:lnTo>
                <a:lnTo>
                  <a:pt x="47130" y="350926"/>
                </a:lnTo>
                <a:lnTo>
                  <a:pt x="17332" y="413712"/>
                </a:lnTo>
                <a:lnTo>
                  <a:pt x="1966" y="479370"/>
                </a:lnTo>
                <a:lnTo>
                  <a:pt x="0" y="513107"/>
                </a:lnTo>
                <a:lnTo>
                  <a:pt x="1966" y="546844"/>
                </a:lnTo>
                <a:lnTo>
                  <a:pt x="17332" y="612503"/>
                </a:lnTo>
                <a:lnTo>
                  <a:pt x="47130" y="675289"/>
                </a:lnTo>
                <a:lnTo>
                  <a:pt x="90385" y="734663"/>
                </a:lnTo>
                <a:lnTo>
                  <a:pt x="116755" y="762901"/>
                </a:lnTo>
                <a:lnTo>
                  <a:pt x="146124" y="790083"/>
                </a:lnTo>
                <a:lnTo>
                  <a:pt x="178370" y="816142"/>
                </a:lnTo>
                <a:lnTo>
                  <a:pt x="213371" y="841009"/>
                </a:lnTo>
                <a:lnTo>
                  <a:pt x="251005" y="864618"/>
                </a:lnTo>
                <a:lnTo>
                  <a:pt x="291152" y="886900"/>
                </a:lnTo>
                <a:lnTo>
                  <a:pt x="333688" y="907788"/>
                </a:lnTo>
                <a:lnTo>
                  <a:pt x="378492" y="927214"/>
                </a:lnTo>
                <a:lnTo>
                  <a:pt x="425442" y="945112"/>
                </a:lnTo>
                <a:lnTo>
                  <a:pt x="474417" y="961412"/>
                </a:lnTo>
                <a:lnTo>
                  <a:pt x="525294" y="976048"/>
                </a:lnTo>
                <a:lnTo>
                  <a:pt x="577953" y="988952"/>
                </a:lnTo>
                <a:lnTo>
                  <a:pt x="632270" y="1000056"/>
                </a:lnTo>
                <a:lnTo>
                  <a:pt x="688124" y="1009292"/>
                </a:lnTo>
                <a:lnTo>
                  <a:pt x="745393" y="1016594"/>
                </a:lnTo>
                <a:lnTo>
                  <a:pt x="803956" y="1021894"/>
                </a:lnTo>
                <a:lnTo>
                  <a:pt x="863691" y="1025123"/>
                </a:lnTo>
                <a:lnTo>
                  <a:pt x="924476" y="1026214"/>
                </a:lnTo>
                <a:lnTo>
                  <a:pt x="985260" y="1025123"/>
                </a:lnTo>
                <a:lnTo>
                  <a:pt x="1044995" y="1021894"/>
                </a:lnTo>
                <a:lnTo>
                  <a:pt x="1103558" y="1016594"/>
                </a:lnTo>
                <a:lnTo>
                  <a:pt x="1160828" y="1009292"/>
                </a:lnTo>
                <a:lnTo>
                  <a:pt x="1216682" y="1000056"/>
                </a:lnTo>
                <a:lnTo>
                  <a:pt x="1270999" y="988952"/>
                </a:lnTo>
                <a:lnTo>
                  <a:pt x="1323657" y="976048"/>
                </a:lnTo>
                <a:lnTo>
                  <a:pt x="1374535" y="961412"/>
                </a:lnTo>
                <a:lnTo>
                  <a:pt x="1423509" y="945112"/>
                </a:lnTo>
                <a:lnTo>
                  <a:pt x="1470460" y="927214"/>
                </a:lnTo>
                <a:lnTo>
                  <a:pt x="1515264" y="907788"/>
                </a:lnTo>
                <a:lnTo>
                  <a:pt x="1557800" y="886900"/>
                </a:lnTo>
                <a:lnTo>
                  <a:pt x="1597947" y="864618"/>
                </a:lnTo>
                <a:lnTo>
                  <a:pt x="1635581" y="841009"/>
                </a:lnTo>
                <a:lnTo>
                  <a:pt x="1670582" y="816142"/>
                </a:lnTo>
                <a:lnTo>
                  <a:pt x="1702828" y="790083"/>
                </a:lnTo>
                <a:lnTo>
                  <a:pt x="1732197" y="762901"/>
                </a:lnTo>
                <a:lnTo>
                  <a:pt x="1758567" y="734663"/>
                </a:lnTo>
                <a:lnTo>
                  <a:pt x="1801823" y="675289"/>
                </a:lnTo>
                <a:lnTo>
                  <a:pt x="1831621" y="612503"/>
                </a:lnTo>
                <a:lnTo>
                  <a:pt x="1846987" y="546844"/>
                </a:lnTo>
                <a:lnTo>
                  <a:pt x="1848953" y="513107"/>
                </a:lnTo>
                <a:lnTo>
                  <a:pt x="1846987" y="479370"/>
                </a:lnTo>
                <a:lnTo>
                  <a:pt x="1831621" y="413712"/>
                </a:lnTo>
                <a:lnTo>
                  <a:pt x="1801823" y="350926"/>
                </a:lnTo>
                <a:lnTo>
                  <a:pt x="1758567" y="291552"/>
                </a:lnTo>
                <a:lnTo>
                  <a:pt x="1732197" y="263314"/>
                </a:lnTo>
                <a:lnTo>
                  <a:pt x="1702828" y="236131"/>
                </a:lnTo>
                <a:lnTo>
                  <a:pt x="1670582" y="210073"/>
                </a:lnTo>
                <a:lnTo>
                  <a:pt x="1635581" y="185205"/>
                </a:lnTo>
                <a:lnTo>
                  <a:pt x="1597947" y="161597"/>
                </a:lnTo>
                <a:lnTo>
                  <a:pt x="1557800" y="139314"/>
                </a:lnTo>
                <a:lnTo>
                  <a:pt x="1515264" y="118426"/>
                </a:lnTo>
                <a:lnTo>
                  <a:pt x="1470460" y="99000"/>
                </a:lnTo>
                <a:lnTo>
                  <a:pt x="1423509" y="81102"/>
                </a:lnTo>
                <a:lnTo>
                  <a:pt x="1374535" y="64802"/>
                </a:lnTo>
                <a:lnTo>
                  <a:pt x="1323657" y="50166"/>
                </a:lnTo>
                <a:lnTo>
                  <a:pt x="1270999" y="37262"/>
                </a:lnTo>
                <a:lnTo>
                  <a:pt x="1216682" y="26158"/>
                </a:lnTo>
                <a:lnTo>
                  <a:pt x="1160828" y="16921"/>
                </a:lnTo>
                <a:lnTo>
                  <a:pt x="1103558" y="9619"/>
                </a:lnTo>
                <a:lnTo>
                  <a:pt x="1044995" y="4320"/>
                </a:lnTo>
                <a:lnTo>
                  <a:pt x="985260" y="1091"/>
                </a:lnTo>
                <a:lnTo>
                  <a:pt x="924476" y="0"/>
                </a:lnTo>
                <a:close/>
              </a:path>
            </a:pathLst>
          </a:custGeom>
          <a:solidFill>
            <a:srgbClr val="CC0099"/>
          </a:solidFill>
        </p:spPr>
        <p:txBody>
          <a:bodyPr wrap="square" lIns="0" tIns="0" rIns="0" bIns="0" rtlCol="0"/>
          <a:lstStyle/>
          <a:p>
            <a:endParaRPr/>
          </a:p>
        </p:txBody>
      </p:sp>
      <p:sp>
        <p:nvSpPr>
          <p:cNvPr id="16" name="object 16"/>
          <p:cNvSpPr txBox="1"/>
          <p:nvPr/>
        </p:nvSpPr>
        <p:spPr>
          <a:xfrm>
            <a:off x="6242113" y="3937507"/>
            <a:ext cx="1007744" cy="568325"/>
          </a:xfrm>
          <a:prstGeom prst="rect">
            <a:avLst/>
          </a:prstGeom>
        </p:spPr>
        <p:txBody>
          <a:bodyPr vert="horz" wrap="square" lIns="0" tIns="12700" rIns="0" bIns="0" rtlCol="0">
            <a:spAutoFit/>
          </a:bodyPr>
          <a:lstStyle/>
          <a:p>
            <a:pPr algn="ctr">
              <a:lnSpc>
                <a:spcPts val="2135"/>
              </a:lnSpc>
              <a:spcBef>
                <a:spcPts val="100"/>
              </a:spcBef>
            </a:pPr>
            <a:r>
              <a:rPr sz="1800" dirty="0">
                <a:solidFill>
                  <a:srgbClr val="FFFFFF"/>
                </a:solidFill>
                <a:latin typeface="Calibri"/>
                <a:cs typeface="Calibri"/>
              </a:rPr>
              <a:t>6</a:t>
            </a:r>
            <a:endParaRPr sz="1800">
              <a:latin typeface="Calibri"/>
              <a:cs typeface="Calibri"/>
            </a:endParaRPr>
          </a:p>
          <a:p>
            <a:pPr algn="ctr">
              <a:lnSpc>
                <a:spcPts val="2135"/>
              </a:lnSpc>
            </a:pPr>
            <a:r>
              <a:rPr sz="1800" spc="-10" dirty="0">
                <a:solidFill>
                  <a:srgbClr val="FFFFFF"/>
                </a:solidFill>
                <a:latin typeface="Calibri"/>
                <a:cs typeface="Calibri"/>
              </a:rPr>
              <a:t>continents</a:t>
            </a:r>
            <a:endParaRPr sz="1800">
              <a:latin typeface="Calibri"/>
              <a:cs typeface="Calibri"/>
            </a:endParaRPr>
          </a:p>
        </p:txBody>
      </p:sp>
      <p:sp>
        <p:nvSpPr>
          <p:cNvPr id="17" name="object 17"/>
          <p:cNvSpPr/>
          <p:nvPr/>
        </p:nvSpPr>
        <p:spPr>
          <a:xfrm>
            <a:off x="1844787" y="4704270"/>
            <a:ext cx="1864995" cy="1026794"/>
          </a:xfrm>
          <a:custGeom>
            <a:avLst/>
            <a:gdLst/>
            <a:ahLst/>
            <a:cxnLst/>
            <a:rect l="l" t="t" r="r" b="b"/>
            <a:pathLst>
              <a:path w="1864995" h="1026795">
                <a:moveTo>
                  <a:pt x="932441" y="0"/>
                </a:moveTo>
                <a:lnTo>
                  <a:pt x="871133" y="1091"/>
                </a:lnTo>
                <a:lnTo>
                  <a:pt x="810883" y="4320"/>
                </a:lnTo>
                <a:lnTo>
                  <a:pt x="751816" y="9619"/>
                </a:lnTo>
                <a:lnTo>
                  <a:pt x="694053" y="16921"/>
                </a:lnTo>
                <a:lnTo>
                  <a:pt x="637717" y="26158"/>
                </a:lnTo>
                <a:lnTo>
                  <a:pt x="582932" y="37262"/>
                </a:lnTo>
                <a:lnTo>
                  <a:pt x="529820" y="50166"/>
                </a:lnTo>
                <a:lnTo>
                  <a:pt x="478505" y="64802"/>
                </a:lnTo>
                <a:lnTo>
                  <a:pt x="429108" y="81102"/>
                </a:lnTo>
                <a:lnTo>
                  <a:pt x="381753" y="99000"/>
                </a:lnTo>
                <a:lnTo>
                  <a:pt x="336563" y="118426"/>
                </a:lnTo>
                <a:lnTo>
                  <a:pt x="293660" y="139314"/>
                </a:lnTo>
                <a:lnTo>
                  <a:pt x="253168" y="161597"/>
                </a:lnTo>
                <a:lnTo>
                  <a:pt x="215209" y="185205"/>
                </a:lnTo>
                <a:lnTo>
                  <a:pt x="179907" y="210073"/>
                </a:lnTo>
                <a:lnTo>
                  <a:pt x="147383" y="236131"/>
                </a:lnTo>
                <a:lnTo>
                  <a:pt x="117761" y="263314"/>
                </a:lnTo>
                <a:lnTo>
                  <a:pt x="91164" y="291552"/>
                </a:lnTo>
                <a:lnTo>
                  <a:pt x="47536" y="350926"/>
                </a:lnTo>
                <a:lnTo>
                  <a:pt x="17481" y="413712"/>
                </a:lnTo>
                <a:lnTo>
                  <a:pt x="1983" y="479370"/>
                </a:lnTo>
                <a:lnTo>
                  <a:pt x="0" y="513107"/>
                </a:lnTo>
                <a:lnTo>
                  <a:pt x="1983" y="546844"/>
                </a:lnTo>
                <a:lnTo>
                  <a:pt x="17481" y="612503"/>
                </a:lnTo>
                <a:lnTo>
                  <a:pt x="47536" y="675289"/>
                </a:lnTo>
                <a:lnTo>
                  <a:pt x="91164" y="734663"/>
                </a:lnTo>
                <a:lnTo>
                  <a:pt x="117761" y="762901"/>
                </a:lnTo>
                <a:lnTo>
                  <a:pt x="147383" y="790083"/>
                </a:lnTo>
                <a:lnTo>
                  <a:pt x="179907" y="816142"/>
                </a:lnTo>
                <a:lnTo>
                  <a:pt x="215209" y="841010"/>
                </a:lnTo>
                <a:lnTo>
                  <a:pt x="253168" y="864618"/>
                </a:lnTo>
                <a:lnTo>
                  <a:pt x="293660" y="886900"/>
                </a:lnTo>
                <a:lnTo>
                  <a:pt x="336563" y="907788"/>
                </a:lnTo>
                <a:lnTo>
                  <a:pt x="381753" y="927215"/>
                </a:lnTo>
                <a:lnTo>
                  <a:pt x="429108" y="945112"/>
                </a:lnTo>
                <a:lnTo>
                  <a:pt x="478505" y="961413"/>
                </a:lnTo>
                <a:lnTo>
                  <a:pt x="529820" y="976049"/>
                </a:lnTo>
                <a:lnTo>
                  <a:pt x="582932" y="988952"/>
                </a:lnTo>
                <a:lnTo>
                  <a:pt x="637717" y="1000056"/>
                </a:lnTo>
                <a:lnTo>
                  <a:pt x="694053" y="1009293"/>
                </a:lnTo>
                <a:lnTo>
                  <a:pt x="751816" y="1016595"/>
                </a:lnTo>
                <a:lnTo>
                  <a:pt x="810883" y="1021894"/>
                </a:lnTo>
                <a:lnTo>
                  <a:pt x="871133" y="1025124"/>
                </a:lnTo>
                <a:lnTo>
                  <a:pt x="932441" y="1026215"/>
                </a:lnTo>
                <a:lnTo>
                  <a:pt x="993749" y="1025124"/>
                </a:lnTo>
                <a:lnTo>
                  <a:pt x="1053999" y="1021894"/>
                </a:lnTo>
                <a:lnTo>
                  <a:pt x="1113066" y="1016595"/>
                </a:lnTo>
                <a:lnTo>
                  <a:pt x="1170829" y="1009293"/>
                </a:lnTo>
                <a:lnTo>
                  <a:pt x="1227165" y="1000056"/>
                </a:lnTo>
                <a:lnTo>
                  <a:pt x="1281950" y="988952"/>
                </a:lnTo>
                <a:lnTo>
                  <a:pt x="1335062" y="976049"/>
                </a:lnTo>
                <a:lnTo>
                  <a:pt x="1386378" y="961413"/>
                </a:lnTo>
                <a:lnTo>
                  <a:pt x="1435774" y="945112"/>
                </a:lnTo>
                <a:lnTo>
                  <a:pt x="1483129" y="927215"/>
                </a:lnTo>
                <a:lnTo>
                  <a:pt x="1528319" y="907788"/>
                </a:lnTo>
                <a:lnTo>
                  <a:pt x="1571222" y="886900"/>
                </a:lnTo>
                <a:lnTo>
                  <a:pt x="1611714" y="864618"/>
                </a:lnTo>
                <a:lnTo>
                  <a:pt x="1649673" y="841010"/>
                </a:lnTo>
                <a:lnTo>
                  <a:pt x="1684976" y="816142"/>
                </a:lnTo>
                <a:lnTo>
                  <a:pt x="1717499" y="790083"/>
                </a:lnTo>
                <a:lnTo>
                  <a:pt x="1747121" y="762901"/>
                </a:lnTo>
                <a:lnTo>
                  <a:pt x="1773718" y="734663"/>
                </a:lnTo>
                <a:lnTo>
                  <a:pt x="1817346" y="675289"/>
                </a:lnTo>
                <a:lnTo>
                  <a:pt x="1847401" y="612503"/>
                </a:lnTo>
                <a:lnTo>
                  <a:pt x="1862899" y="546844"/>
                </a:lnTo>
                <a:lnTo>
                  <a:pt x="1864883" y="513107"/>
                </a:lnTo>
                <a:lnTo>
                  <a:pt x="1862899" y="479370"/>
                </a:lnTo>
                <a:lnTo>
                  <a:pt x="1847401" y="413712"/>
                </a:lnTo>
                <a:lnTo>
                  <a:pt x="1817346" y="350926"/>
                </a:lnTo>
                <a:lnTo>
                  <a:pt x="1773718" y="291552"/>
                </a:lnTo>
                <a:lnTo>
                  <a:pt x="1747121" y="263314"/>
                </a:lnTo>
                <a:lnTo>
                  <a:pt x="1717499" y="236131"/>
                </a:lnTo>
                <a:lnTo>
                  <a:pt x="1684976" y="210073"/>
                </a:lnTo>
                <a:lnTo>
                  <a:pt x="1649673" y="185205"/>
                </a:lnTo>
                <a:lnTo>
                  <a:pt x="1611714" y="161597"/>
                </a:lnTo>
                <a:lnTo>
                  <a:pt x="1571222" y="139314"/>
                </a:lnTo>
                <a:lnTo>
                  <a:pt x="1528319" y="118426"/>
                </a:lnTo>
                <a:lnTo>
                  <a:pt x="1483129" y="99000"/>
                </a:lnTo>
                <a:lnTo>
                  <a:pt x="1435774" y="81102"/>
                </a:lnTo>
                <a:lnTo>
                  <a:pt x="1386378" y="64802"/>
                </a:lnTo>
                <a:lnTo>
                  <a:pt x="1335062" y="50166"/>
                </a:lnTo>
                <a:lnTo>
                  <a:pt x="1281950" y="37262"/>
                </a:lnTo>
                <a:lnTo>
                  <a:pt x="1227165" y="26158"/>
                </a:lnTo>
                <a:lnTo>
                  <a:pt x="1170829" y="16921"/>
                </a:lnTo>
                <a:lnTo>
                  <a:pt x="1113066" y="9619"/>
                </a:lnTo>
                <a:lnTo>
                  <a:pt x="1053999" y="4320"/>
                </a:lnTo>
                <a:lnTo>
                  <a:pt x="993749" y="1091"/>
                </a:lnTo>
                <a:lnTo>
                  <a:pt x="932441" y="0"/>
                </a:lnTo>
                <a:close/>
              </a:path>
            </a:pathLst>
          </a:custGeom>
          <a:solidFill>
            <a:srgbClr val="663399"/>
          </a:solidFill>
        </p:spPr>
        <p:txBody>
          <a:bodyPr wrap="square" lIns="0" tIns="0" rIns="0" bIns="0" rtlCol="0"/>
          <a:lstStyle/>
          <a:p>
            <a:endParaRPr/>
          </a:p>
        </p:txBody>
      </p:sp>
      <p:sp>
        <p:nvSpPr>
          <p:cNvPr id="18" name="object 18"/>
          <p:cNvSpPr txBox="1"/>
          <p:nvPr/>
        </p:nvSpPr>
        <p:spPr>
          <a:xfrm>
            <a:off x="2223875" y="4950365"/>
            <a:ext cx="1074420" cy="568325"/>
          </a:xfrm>
          <a:prstGeom prst="rect">
            <a:avLst/>
          </a:prstGeom>
        </p:spPr>
        <p:txBody>
          <a:bodyPr vert="horz" wrap="square" lIns="0" tIns="26670" rIns="0" bIns="0" rtlCol="0">
            <a:spAutoFit/>
          </a:bodyPr>
          <a:lstStyle/>
          <a:p>
            <a:pPr marL="217170" marR="5080" indent="-205104">
              <a:lnSpc>
                <a:spcPts val="2110"/>
              </a:lnSpc>
              <a:spcBef>
                <a:spcPts val="210"/>
              </a:spcBef>
            </a:pPr>
            <a:r>
              <a:rPr sz="1800" dirty="0">
                <a:solidFill>
                  <a:srgbClr val="FFFFFF"/>
                </a:solidFill>
                <a:latin typeface="Calibri"/>
                <a:cs typeface="Calibri"/>
              </a:rPr>
              <a:t>400</a:t>
            </a:r>
            <a:r>
              <a:rPr sz="1800" spc="-65" dirty="0">
                <a:solidFill>
                  <a:srgbClr val="FFFFFF"/>
                </a:solidFill>
                <a:latin typeface="Calibri"/>
                <a:cs typeface="Calibri"/>
              </a:rPr>
              <a:t> </a:t>
            </a:r>
            <a:r>
              <a:rPr sz="1800" spc="-5" dirty="0">
                <a:solidFill>
                  <a:srgbClr val="FFFFFF"/>
                </a:solidFill>
                <a:latin typeface="Calibri"/>
                <a:cs typeface="Calibri"/>
              </a:rPr>
              <a:t>unique  classes</a:t>
            </a:r>
            <a:endParaRPr sz="1800" dirty="0">
              <a:latin typeface="Calibri"/>
              <a:cs typeface="Calibri"/>
            </a:endParaRPr>
          </a:p>
        </p:txBody>
      </p:sp>
      <p:sp>
        <p:nvSpPr>
          <p:cNvPr id="19" name="object 19"/>
          <p:cNvSpPr/>
          <p:nvPr/>
        </p:nvSpPr>
        <p:spPr>
          <a:xfrm>
            <a:off x="4374161" y="4670564"/>
            <a:ext cx="1594485" cy="1026794"/>
          </a:xfrm>
          <a:custGeom>
            <a:avLst/>
            <a:gdLst/>
            <a:ahLst/>
            <a:cxnLst/>
            <a:rect l="l" t="t" r="r" b="b"/>
            <a:pathLst>
              <a:path w="1594485" h="1026795">
                <a:moveTo>
                  <a:pt x="796959" y="0"/>
                </a:moveTo>
                <a:lnTo>
                  <a:pt x="740043" y="1288"/>
                </a:lnTo>
                <a:lnTo>
                  <a:pt x="684208" y="5095"/>
                </a:lnTo>
                <a:lnTo>
                  <a:pt x="629587" y="11334"/>
                </a:lnTo>
                <a:lnTo>
                  <a:pt x="576316" y="19918"/>
                </a:lnTo>
                <a:lnTo>
                  <a:pt x="524530" y="30761"/>
                </a:lnTo>
                <a:lnTo>
                  <a:pt x="474364" y="43774"/>
                </a:lnTo>
                <a:lnTo>
                  <a:pt x="425951" y="58873"/>
                </a:lnTo>
                <a:lnTo>
                  <a:pt x="379429" y="75969"/>
                </a:lnTo>
                <a:lnTo>
                  <a:pt x="334930" y="94977"/>
                </a:lnTo>
                <a:lnTo>
                  <a:pt x="292590" y="115808"/>
                </a:lnTo>
                <a:lnTo>
                  <a:pt x="252544" y="138377"/>
                </a:lnTo>
                <a:lnTo>
                  <a:pt x="214927" y="162596"/>
                </a:lnTo>
                <a:lnTo>
                  <a:pt x="179873" y="188379"/>
                </a:lnTo>
                <a:lnTo>
                  <a:pt x="147518" y="215639"/>
                </a:lnTo>
                <a:lnTo>
                  <a:pt x="117995" y="244288"/>
                </a:lnTo>
                <a:lnTo>
                  <a:pt x="91442" y="274241"/>
                </a:lnTo>
                <a:lnTo>
                  <a:pt x="67991" y="305411"/>
                </a:lnTo>
                <a:lnTo>
                  <a:pt x="47777" y="337709"/>
                </a:lnTo>
                <a:lnTo>
                  <a:pt x="17604" y="405348"/>
                </a:lnTo>
                <a:lnTo>
                  <a:pt x="2001" y="476463"/>
                </a:lnTo>
                <a:lnTo>
                  <a:pt x="0" y="513107"/>
                </a:lnTo>
                <a:lnTo>
                  <a:pt x="2001" y="549751"/>
                </a:lnTo>
                <a:lnTo>
                  <a:pt x="17604" y="620867"/>
                </a:lnTo>
                <a:lnTo>
                  <a:pt x="47777" y="688505"/>
                </a:lnTo>
                <a:lnTo>
                  <a:pt x="67991" y="720804"/>
                </a:lnTo>
                <a:lnTo>
                  <a:pt x="91442" y="751974"/>
                </a:lnTo>
                <a:lnTo>
                  <a:pt x="117995" y="781926"/>
                </a:lnTo>
                <a:lnTo>
                  <a:pt x="147518" y="810576"/>
                </a:lnTo>
                <a:lnTo>
                  <a:pt x="179873" y="837836"/>
                </a:lnTo>
                <a:lnTo>
                  <a:pt x="214927" y="863619"/>
                </a:lnTo>
                <a:lnTo>
                  <a:pt x="252544" y="887838"/>
                </a:lnTo>
                <a:lnTo>
                  <a:pt x="292590" y="910407"/>
                </a:lnTo>
                <a:lnTo>
                  <a:pt x="334930" y="931238"/>
                </a:lnTo>
                <a:lnTo>
                  <a:pt x="379429" y="950245"/>
                </a:lnTo>
                <a:lnTo>
                  <a:pt x="425951" y="967342"/>
                </a:lnTo>
                <a:lnTo>
                  <a:pt x="474364" y="982440"/>
                </a:lnTo>
                <a:lnTo>
                  <a:pt x="524530" y="995454"/>
                </a:lnTo>
                <a:lnTo>
                  <a:pt x="576316" y="1006296"/>
                </a:lnTo>
                <a:lnTo>
                  <a:pt x="629587" y="1014881"/>
                </a:lnTo>
                <a:lnTo>
                  <a:pt x="684208" y="1021120"/>
                </a:lnTo>
                <a:lnTo>
                  <a:pt x="740043" y="1024927"/>
                </a:lnTo>
                <a:lnTo>
                  <a:pt x="796959" y="1026215"/>
                </a:lnTo>
                <a:lnTo>
                  <a:pt x="853874" y="1024927"/>
                </a:lnTo>
                <a:lnTo>
                  <a:pt x="909710" y="1021120"/>
                </a:lnTo>
                <a:lnTo>
                  <a:pt x="964330" y="1014881"/>
                </a:lnTo>
                <a:lnTo>
                  <a:pt x="1017601" y="1006296"/>
                </a:lnTo>
                <a:lnTo>
                  <a:pt x="1069387" y="995454"/>
                </a:lnTo>
                <a:lnTo>
                  <a:pt x="1119553" y="982440"/>
                </a:lnTo>
                <a:lnTo>
                  <a:pt x="1167966" y="967342"/>
                </a:lnTo>
                <a:lnTo>
                  <a:pt x="1214488" y="950245"/>
                </a:lnTo>
                <a:lnTo>
                  <a:pt x="1258987" y="931238"/>
                </a:lnTo>
                <a:lnTo>
                  <a:pt x="1301327" y="910407"/>
                </a:lnTo>
                <a:lnTo>
                  <a:pt x="1341373" y="887838"/>
                </a:lnTo>
                <a:lnTo>
                  <a:pt x="1378990" y="863619"/>
                </a:lnTo>
                <a:lnTo>
                  <a:pt x="1414044" y="837836"/>
                </a:lnTo>
                <a:lnTo>
                  <a:pt x="1446400" y="810576"/>
                </a:lnTo>
                <a:lnTo>
                  <a:pt x="1475922" y="781926"/>
                </a:lnTo>
                <a:lnTo>
                  <a:pt x="1502476" y="751974"/>
                </a:lnTo>
                <a:lnTo>
                  <a:pt x="1525927" y="720804"/>
                </a:lnTo>
                <a:lnTo>
                  <a:pt x="1546140" y="688505"/>
                </a:lnTo>
                <a:lnTo>
                  <a:pt x="1576313" y="620867"/>
                </a:lnTo>
                <a:lnTo>
                  <a:pt x="1591917" y="549751"/>
                </a:lnTo>
                <a:lnTo>
                  <a:pt x="1593918" y="513107"/>
                </a:lnTo>
                <a:lnTo>
                  <a:pt x="1591917" y="476463"/>
                </a:lnTo>
                <a:lnTo>
                  <a:pt x="1576313" y="405348"/>
                </a:lnTo>
                <a:lnTo>
                  <a:pt x="1546140" y="337709"/>
                </a:lnTo>
                <a:lnTo>
                  <a:pt x="1525927" y="305411"/>
                </a:lnTo>
                <a:lnTo>
                  <a:pt x="1502476" y="274241"/>
                </a:lnTo>
                <a:lnTo>
                  <a:pt x="1475922" y="244288"/>
                </a:lnTo>
                <a:lnTo>
                  <a:pt x="1446400" y="215639"/>
                </a:lnTo>
                <a:lnTo>
                  <a:pt x="1414044" y="188379"/>
                </a:lnTo>
                <a:lnTo>
                  <a:pt x="1378990" y="162596"/>
                </a:lnTo>
                <a:lnTo>
                  <a:pt x="1341373" y="138377"/>
                </a:lnTo>
                <a:lnTo>
                  <a:pt x="1301327" y="115808"/>
                </a:lnTo>
                <a:lnTo>
                  <a:pt x="1258987" y="94977"/>
                </a:lnTo>
                <a:lnTo>
                  <a:pt x="1214488" y="75969"/>
                </a:lnTo>
                <a:lnTo>
                  <a:pt x="1167966" y="58873"/>
                </a:lnTo>
                <a:lnTo>
                  <a:pt x="1119553" y="43774"/>
                </a:lnTo>
                <a:lnTo>
                  <a:pt x="1069387" y="30761"/>
                </a:lnTo>
                <a:lnTo>
                  <a:pt x="1017601" y="19918"/>
                </a:lnTo>
                <a:lnTo>
                  <a:pt x="964330" y="11334"/>
                </a:lnTo>
                <a:lnTo>
                  <a:pt x="909710" y="5095"/>
                </a:lnTo>
                <a:lnTo>
                  <a:pt x="853874" y="1288"/>
                </a:lnTo>
                <a:lnTo>
                  <a:pt x="796959" y="0"/>
                </a:lnTo>
                <a:close/>
              </a:path>
            </a:pathLst>
          </a:custGeom>
          <a:solidFill>
            <a:srgbClr val="FF6600"/>
          </a:solidFill>
        </p:spPr>
        <p:txBody>
          <a:bodyPr wrap="square" lIns="0" tIns="0" rIns="0" bIns="0" rtlCol="0"/>
          <a:lstStyle/>
          <a:p>
            <a:endParaRPr/>
          </a:p>
        </p:txBody>
      </p:sp>
      <p:sp>
        <p:nvSpPr>
          <p:cNvPr id="20" name="object 20"/>
          <p:cNvSpPr txBox="1"/>
          <p:nvPr/>
        </p:nvSpPr>
        <p:spPr>
          <a:xfrm>
            <a:off x="4611757" y="4867096"/>
            <a:ext cx="990212" cy="551433"/>
          </a:xfrm>
          <a:prstGeom prst="rect">
            <a:avLst/>
          </a:prstGeom>
        </p:spPr>
        <p:txBody>
          <a:bodyPr vert="horz" wrap="square" lIns="0" tIns="12700" rIns="0" bIns="0" rtlCol="0">
            <a:spAutoFit/>
          </a:bodyPr>
          <a:lstStyle/>
          <a:p>
            <a:pPr algn="ctr">
              <a:lnSpc>
                <a:spcPts val="2135"/>
              </a:lnSpc>
              <a:spcBef>
                <a:spcPts val="100"/>
              </a:spcBef>
            </a:pPr>
            <a:r>
              <a:rPr sz="1800" dirty="0">
                <a:solidFill>
                  <a:srgbClr val="FFFFFF"/>
                </a:solidFill>
                <a:latin typeface="Calibri"/>
                <a:cs typeface="Calibri"/>
              </a:rPr>
              <a:t>17</a:t>
            </a:r>
            <a:r>
              <a:rPr sz="1800" spc="-15" dirty="0">
                <a:solidFill>
                  <a:srgbClr val="FFFFFF"/>
                </a:solidFill>
                <a:latin typeface="Calibri"/>
                <a:cs typeface="Calibri"/>
              </a:rPr>
              <a:t> </a:t>
            </a:r>
            <a:r>
              <a:rPr sz="1800" dirty="0">
                <a:solidFill>
                  <a:srgbClr val="FFFFFF"/>
                </a:solidFill>
                <a:latin typeface="Calibri"/>
                <a:cs typeface="Calibri"/>
              </a:rPr>
              <a:t>K</a:t>
            </a:r>
            <a:endParaRPr sz="1800" dirty="0">
              <a:latin typeface="Calibri"/>
              <a:cs typeface="Calibri"/>
            </a:endParaRPr>
          </a:p>
          <a:p>
            <a:pPr algn="ctr">
              <a:lnSpc>
                <a:spcPts val="2135"/>
              </a:lnSpc>
            </a:pPr>
            <a:r>
              <a:rPr sz="1800" spc="-10" dirty="0">
                <a:solidFill>
                  <a:srgbClr val="FFFFFF"/>
                </a:solidFill>
                <a:latin typeface="Calibri"/>
                <a:cs typeface="Calibri"/>
              </a:rPr>
              <a:t>students</a:t>
            </a:r>
            <a:endParaRPr sz="1800" dirty="0">
              <a:latin typeface="Calibri"/>
              <a:cs typeface="Calibri"/>
            </a:endParaRPr>
          </a:p>
        </p:txBody>
      </p:sp>
      <p:sp>
        <p:nvSpPr>
          <p:cNvPr id="21" name="object 21"/>
          <p:cNvSpPr/>
          <p:nvPr/>
        </p:nvSpPr>
        <p:spPr>
          <a:xfrm>
            <a:off x="8205349" y="3643770"/>
            <a:ext cx="2120265" cy="1026794"/>
          </a:xfrm>
          <a:custGeom>
            <a:avLst/>
            <a:gdLst/>
            <a:ahLst/>
            <a:cxnLst/>
            <a:rect l="l" t="t" r="r" b="b"/>
            <a:pathLst>
              <a:path w="2120265" h="1026795">
                <a:moveTo>
                  <a:pt x="1059959" y="0"/>
                </a:moveTo>
                <a:lnTo>
                  <a:pt x="995389" y="936"/>
                </a:lnTo>
                <a:lnTo>
                  <a:pt x="931843" y="3709"/>
                </a:lnTo>
                <a:lnTo>
                  <a:pt x="869430" y="8266"/>
                </a:lnTo>
                <a:lnTo>
                  <a:pt x="808262" y="14553"/>
                </a:lnTo>
                <a:lnTo>
                  <a:pt x="748450" y="22516"/>
                </a:lnTo>
                <a:lnTo>
                  <a:pt x="690105" y="32101"/>
                </a:lnTo>
                <a:lnTo>
                  <a:pt x="633337" y="43255"/>
                </a:lnTo>
                <a:lnTo>
                  <a:pt x="578257" y="55924"/>
                </a:lnTo>
                <a:lnTo>
                  <a:pt x="524977" y="70054"/>
                </a:lnTo>
                <a:lnTo>
                  <a:pt x="473607" y="85592"/>
                </a:lnTo>
                <a:lnTo>
                  <a:pt x="424258" y="102484"/>
                </a:lnTo>
                <a:lnTo>
                  <a:pt x="377040" y="120676"/>
                </a:lnTo>
                <a:lnTo>
                  <a:pt x="332066" y="140115"/>
                </a:lnTo>
                <a:lnTo>
                  <a:pt x="289445" y="160747"/>
                </a:lnTo>
                <a:lnTo>
                  <a:pt x="249289" y="182519"/>
                </a:lnTo>
                <a:lnTo>
                  <a:pt x="211708" y="205376"/>
                </a:lnTo>
                <a:lnTo>
                  <a:pt x="176813" y="229265"/>
                </a:lnTo>
                <a:lnTo>
                  <a:pt x="144715" y="254132"/>
                </a:lnTo>
                <a:lnTo>
                  <a:pt x="115525" y="279924"/>
                </a:lnTo>
                <a:lnTo>
                  <a:pt x="66313" y="334068"/>
                </a:lnTo>
                <a:lnTo>
                  <a:pt x="30064" y="391265"/>
                </a:lnTo>
                <a:lnTo>
                  <a:pt x="7663" y="451089"/>
                </a:lnTo>
                <a:lnTo>
                  <a:pt x="0" y="513107"/>
                </a:lnTo>
                <a:lnTo>
                  <a:pt x="1934" y="544364"/>
                </a:lnTo>
                <a:lnTo>
                  <a:pt x="17077" y="605339"/>
                </a:lnTo>
                <a:lnTo>
                  <a:pt x="46513" y="663903"/>
                </a:lnTo>
                <a:lnTo>
                  <a:pt x="89354" y="719627"/>
                </a:lnTo>
                <a:lnTo>
                  <a:pt x="144715" y="772082"/>
                </a:lnTo>
                <a:lnTo>
                  <a:pt x="176813" y="796949"/>
                </a:lnTo>
                <a:lnTo>
                  <a:pt x="211708" y="820838"/>
                </a:lnTo>
                <a:lnTo>
                  <a:pt x="249289" y="843695"/>
                </a:lnTo>
                <a:lnTo>
                  <a:pt x="289445" y="865467"/>
                </a:lnTo>
                <a:lnTo>
                  <a:pt x="332066" y="886099"/>
                </a:lnTo>
                <a:lnTo>
                  <a:pt x="377040" y="905538"/>
                </a:lnTo>
                <a:lnTo>
                  <a:pt x="424258" y="923730"/>
                </a:lnTo>
                <a:lnTo>
                  <a:pt x="473607" y="940622"/>
                </a:lnTo>
                <a:lnTo>
                  <a:pt x="524977" y="956160"/>
                </a:lnTo>
                <a:lnTo>
                  <a:pt x="578257" y="970290"/>
                </a:lnTo>
                <a:lnTo>
                  <a:pt x="633337" y="982959"/>
                </a:lnTo>
                <a:lnTo>
                  <a:pt x="690105" y="994113"/>
                </a:lnTo>
                <a:lnTo>
                  <a:pt x="748450" y="1003698"/>
                </a:lnTo>
                <a:lnTo>
                  <a:pt x="808262" y="1011661"/>
                </a:lnTo>
                <a:lnTo>
                  <a:pt x="869430" y="1017947"/>
                </a:lnTo>
                <a:lnTo>
                  <a:pt x="931843" y="1022504"/>
                </a:lnTo>
                <a:lnTo>
                  <a:pt x="995389" y="1025278"/>
                </a:lnTo>
                <a:lnTo>
                  <a:pt x="1059959" y="1026214"/>
                </a:lnTo>
                <a:lnTo>
                  <a:pt x="1124529" y="1025278"/>
                </a:lnTo>
                <a:lnTo>
                  <a:pt x="1188076" y="1022504"/>
                </a:lnTo>
                <a:lnTo>
                  <a:pt x="1250488" y="1017947"/>
                </a:lnTo>
                <a:lnTo>
                  <a:pt x="1311656" y="1011661"/>
                </a:lnTo>
                <a:lnTo>
                  <a:pt x="1371468" y="1003698"/>
                </a:lnTo>
                <a:lnTo>
                  <a:pt x="1429813" y="994113"/>
                </a:lnTo>
                <a:lnTo>
                  <a:pt x="1486581" y="982959"/>
                </a:lnTo>
                <a:lnTo>
                  <a:pt x="1541660" y="970290"/>
                </a:lnTo>
                <a:lnTo>
                  <a:pt x="1594941" y="956160"/>
                </a:lnTo>
                <a:lnTo>
                  <a:pt x="1646311" y="940622"/>
                </a:lnTo>
                <a:lnTo>
                  <a:pt x="1695660" y="923730"/>
                </a:lnTo>
                <a:lnTo>
                  <a:pt x="1742877" y="905538"/>
                </a:lnTo>
                <a:lnTo>
                  <a:pt x="1787852" y="886099"/>
                </a:lnTo>
                <a:lnTo>
                  <a:pt x="1830472" y="865467"/>
                </a:lnTo>
                <a:lnTo>
                  <a:pt x="1870629" y="843695"/>
                </a:lnTo>
                <a:lnTo>
                  <a:pt x="1908210" y="820838"/>
                </a:lnTo>
                <a:lnTo>
                  <a:pt x="1943105" y="796949"/>
                </a:lnTo>
                <a:lnTo>
                  <a:pt x="1975202" y="772082"/>
                </a:lnTo>
                <a:lnTo>
                  <a:pt x="2004392" y="746290"/>
                </a:lnTo>
                <a:lnTo>
                  <a:pt x="2053604" y="692147"/>
                </a:lnTo>
                <a:lnTo>
                  <a:pt x="2089854" y="634949"/>
                </a:lnTo>
                <a:lnTo>
                  <a:pt x="2112254" y="575126"/>
                </a:lnTo>
                <a:lnTo>
                  <a:pt x="2119918" y="513107"/>
                </a:lnTo>
                <a:lnTo>
                  <a:pt x="2117983" y="481850"/>
                </a:lnTo>
                <a:lnTo>
                  <a:pt x="2102840" y="420876"/>
                </a:lnTo>
                <a:lnTo>
                  <a:pt x="2073405" y="362312"/>
                </a:lnTo>
                <a:lnTo>
                  <a:pt x="2030563" y="306587"/>
                </a:lnTo>
                <a:lnTo>
                  <a:pt x="1975202" y="254132"/>
                </a:lnTo>
                <a:lnTo>
                  <a:pt x="1943105" y="229265"/>
                </a:lnTo>
                <a:lnTo>
                  <a:pt x="1908210" y="205376"/>
                </a:lnTo>
                <a:lnTo>
                  <a:pt x="1870629" y="182519"/>
                </a:lnTo>
                <a:lnTo>
                  <a:pt x="1830472" y="160747"/>
                </a:lnTo>
                <a:lnTo>
                  <a:pt x="1787852" y="140115"/>
                </a:lnTo>
                <a:lnTo>
                  <a:pt x="1742877" y="120676"/>
                </a:lnTo>
                <a:lnTo>
                  <a:pt x="1695660" y="102484"/>
                </a:lnTo>
                <a:lnTo>
                  <a:pt x="1646311" y="85592"/>
                </a:lnTo>
                <a:lnTo>
                  <a:pt x="1594941" y="70054"/>
                </a:lnTo>
                <a:lnTo>
                  <a:pt x="1541660" y="55924"/>
                </a:lnTo>
                <a:lnTo>
                  <a:pt x="1486581" y="43255"/>
                </a:lnTo>
                <a:lnTo>
                  <a:pt x="1429813" y="32101"/>
                </a:lnTo>
                <a:lnTo>
                  <a:pt x="1371468" y="22516"/>
                </a:lnTo>
                <a:lnTo>
                  <a:pt x="1311656" y="14553"/>
                </a:lnTo>
                <a:lnTo>
                  <a:pt x="1250488" y="8266"/>
                </a:lnTo>
                <a:lnTo>
                  <a:pt x="1188076" y="3709"/>
                </a:lnTo>
                <a:lnTo>
                  <a:pt x="1124529" y="936"/>
                </a:lnTo>
                <a:lnTo>
                  <a:pt x="1059959" y="0"/>
                </a:lnTo>
                <a:close/>
              </a:path>
            </a:pathLst>
          </a:custGeom>
          <a:solidFill>
            <a:srgbClr val="669966"/>
          </a:solidFill>
        </p:spPr>
        <p:txBody>
          <a:bodyPr wrap="square" lIns="0" tIns="0" rIns="0" bIns="0" rtlCol="0"/>
          <a:lstStyle/>
          <a:p>
            <a:endParaRPr/>
          </a:p>
        </p:txBody>
      </p:sp>
      <p:sp>
        <p:nvSpPr>
          <p:cNvPr id="22" name="object 22"/>
          <p:cNvSpPr txBox="1"/>
          <p:nvPr/>
        </p:nvSpPr>
        <p:spPr>
          <a:xfrm>
            <a:off x="8688664" y="3858259"/>
            <a:ext cx="1154430" cy="565150"/>
          </a:xfrm>
          <a:prstGeom prst="rect">
            <a:avLst/>
          </a:prstGeom>
        </p:spPr>
        <p:txBody>
          <a:bodyPr vert="horz" wrap="square" lIns="0" tIns="12700" rIns="0" bIns="0" rtlCol="0">
            <a:spAutoFit/>
          </a:bodyPr>
          <a:lstStyle/>
          <a:p>
            <a:pPr algn="ctr">
              <a:lnSpc>
                <a:spcPts val="2125"/>
              </a:lnSpc>
              <a:spcBef>
                <a:spcPts val="100"/>
              </a:spcBef>
            </a:pPr>
            <a:r>
              <a:rPr sz="1800" dirty="0">
                <a:solidFill>
                  <a:srgbClr val="FFFFFF"/>
                </a:solidFill>
                <a:latin typeface="Calibri"/>
                <a:cs typeface="Calibri"/>
              </a:rPr>
              <a:t>300+</a:t>
            </a:r>
            <a:endParaRPr sz="1800">
              <a:latin typeface="Calibri"/>
              <a:cs typeface="Calibri"/>
            </a:endParaRPr>
          </a:p>
          <a:p>
            <a:pPr algn="ctr">
              <a:lnSpc>
                <a:spcPts val="2125"/>
              </a:lnSpc>
            </a:pPr>
            <a:r>
              <a:rPr sz="1800" dirty="0">
                <a:solidFill>
                  <a:srgbClr val="FFFFFF"/>
                </a:solidFill>
                <a:latin typeface="Calibri"/>
                <a:cs typeface="Calibri"/>
              </a:rPr>
              <a:t>pub</a:t>
            </a:r>
            <a:r>
              <a:rPr sz="1800" spc="-5" dirty="0">
                <a:solidFill>
                  <a:srgbClr val="FFFFFF"/>
                </a:solidFill>
                <a:latin typeface="Calibri"/>
                <a:cs typeface="Calibri"/>
              </a:rPr>
              <a:t>li</a:t>
            </a:r>
            <a:r>
              <a:rPr sz="1800" spc="-15" dirty="0">
                <a:solidFill>
                  <a:srgbClr val="FFFFFF"/>
                </a:solidFill>
                <a:latin typeface="Calibri"/>
                <a:cs typeface="Calibri"/>
              </a:rPr>
              <a:t>c</a:t>
            </a:r>
            <a:r>
              <a:rPr sz="1800" spc="-20" dirty="0">
                <a:solidFill>
                  <a:srgbClr val="FFFFFF"/>
                </a:solidFill>
                <a:latin typeface="Calibri"/>
                <a:cs typeface="Calibri"/>
              </a:rPr>
              <a:t>a</a:t>
            </a:r>
            <a:r>
              <a:rPr sz="1800" spc="-5" dirty="0">
                <a:solidFill>
                  <a:srgbClr val="FFFFFF"/>
                </a:solidFill>
                <a:latin typeface="Calibri"/>
                <a:cs typeface="Calibri"/>
              </a:rPr>
              <a:t>ti</a:t>
            </a:r>
            <a:r>
              <a:rPr sz="1800" dirty="0">
                <a:solidFill>
                  <a:srgbClr val="FFFFFF"/>
                </a:solidFill>
                <a:latin typeface="Calibri"/>
                <a:cs typeface="Calibri"/>
              </a:rPr>
              <a:t>ons</a:t>
            </a:r>
            <a:endParaRPr sz="1800">
              <a:latin typeface="Calibri"/>
              <a:cs typeface="Calibri"/>
            </a:endParaRPr>
          </a:p>
        </p:txBody>
      </p:sp>
      <p:sp>
        <p:nvSpPr>
          <p:cNvPr id="23" name="object 23"/>
          <p:cNvSpPr/>
          <p:nvPr/>
        </p:nvSpPr>
        <p:spPr>
          <a:xfrm>
            <a:off x="6729369" y="4773720"/>
            <a:ext cx="2120265" cy="1026794"/>
          </a:xfrm>
          <a:custGeom>
            <a:avLst/>
            <a:gdLst/>
            <a:ahLst/>
            <a:cxnLst/>
            <a:rect l="l" t="t" r="r" b="b"/>
            <a:pathLst>
              <a:path w="2120265" h="1026795">
                <a:moveTo>
                  <a:pt x="1059958" y="0"/>
                </a:moveTo>
                <a:lnTo>
                  <a:pt x="995388" y="936"/>
                </a:lnTo>
                <a:lnTo>
                  <a:pt x="931842" y="3709"/>
                </a:lnTo>
                <a:lnTo>
                  <a:pt x="869429" y="8266"/>
                </a:lnTo>
                <a:lnTo>
                  <a:pt x="808261" y="14553"/>
                </a:lnTo>
                <a:lnTo>
                  <a:pt x="748449" y="22516"/>
                </a:lnTo>
                <a:lnTo>
                  <a:pt x="690104" y="32101"/>
                </a:lnTo>
                <a:lnTo>
                  <a:pt x="633336" y="43255"/>
                </a:lnTo>
                <a:lnTo>
                  <a:pt x="578257" y="55924"/>
                </a:lnTo>
                <a:lnTo>
                  <a:pt x="524977" y="70054"/>
                </a:lnTo>
                <a:lnTo>
                  <a:pt x="473607" y="85592"/>
                </a:lnTo>
                <a:lnTo>
                  <a:pt x="424257" y="102484"/>
                </a:lnTo>
                <a:lnTo>
                  <a:pt x="377040" y="120676"/>
                </a:lnTo>
                <a:lnTo>
                  <a:pt x="332066" y="140115"/>
                </a:lnTo>
                <a:lnTo>
                  <a:pt x="289445" y="160747"/>
                </a:lnTo>
                <a:lnTo>
                  <a:pt x="249288" y="182519"/>
                </a:lnTo>
                <a:lnTo>
                  <a:pt x="211707" y="205376"/>
                </a:lnTo>
                <a:lnTo>
                  <a:pt x="176813" y="229265"/>
                </a:lnTo>
                <a:lnTo>
                  <a:pt x="144715" y="254132"/>
                </a:lnTo>
                <a:lnTo>
                  <a:pt x="115525" y="279924"/>
                </a:lnTo>
                <a:lnTo>
                  <a:pt x="66313" y="334068"/>
                </a:lnTo>
                <a:lnTo>
                  <a:pt x="30064" y="391265"/>
                </a:lnTo>
                <a:lnTo>
                  <a:pt x="7663" y="451089"/>
                </a:lnTo>
                <a:lnTo>
                  <a:pt x="0" y="513107"/>
                </a:lnTo>
                <a:lnTo>
                  <a:pt x="1934" y="544365"/>
                </a:lnTo>
                <a:lnTo>
                  <a:pt x="17077" y="605339"/>
                </a:lnTo>
                <a:lnTo>
                  <a:pt x="46513" y="663903"/>
                </a:lnTo>
                <a:lnTo>
                  <a:pt x="89354" y="719628"/>
                </a:lnTo>
                <a:lnTo>
                  <a:pt x="144715" y="772083"/>
                </a:lnTo>
                <a:lnTo>
                  <a:pt x="176813" y="796950"/>
                </a:lnTo>
                <a:lnTo>
                  <a:pt x="211707" y="820839"/>
                </a:lnTo>
                <a:lnTo>
                  <a:pt x="249288" y="843696"/>
                </a:lnTo>
                <a:lnTo>
                  <a:pt x="289445" y="865467"/>
                </a:lnTo>
                <a:lnTo>
                  <a:pt x="332066" y="886100"/>
                </a:lnTo>
                <a:lnTo>
                  <a:pt x="377040" y="905539"/>
                </a:lnTo>
                <a:lnTo>
                  <a:pt x="424257" y="923731"/>
                </a:lnTo>
                <a:lnTo>
                  <a:pt x="473607" y="940623"/>
                </a:lnTo>
                <a:lnTo>
                  <a:pt x="524977" y="956161"/>
                </a:lnTo>
                <a:lnTo>
                  <a:pt x="578257" y="970291"/>
                </a:lnTo>
                <a:lnTo>
                  <a:pt x="633336" y="982960"/>
                </a:lnTo>
                <a:lnTo>
                  <a:pt x="690104" y="994114"/>
                </a:lnTo>
                <a:lnTo>
                  <a:pt x="748449" y="1003699"/>
                </a:lnTo>
                <a:lnTo>
                  <a:pt x="808261" y="1011662"/>
                </a:lnTo>
                <a:lnTo>
                  <a:pt x="869429" y="1017948"/>
                </a:lnTo>
                <a:lnTo>
                  <a:pt x="931842" y="1022505"/>
                </a:lnTo>
                <a:lnTo>
                  <a:pt x="995388" y="1025279"/>
                </a:lnTo>
                <a:lnTo>
                  <a:pt x="1059958" y="1026215"/>
                </a:lnTo>
                <a:lnTo>
                  <a:pt x="1124528" y="1025279"/>
                </a:lnTo>
                <a:lnTo>
                  <a:pt x="1188074" y="1022505"/>
                </a:lnTo>
                <a:lnTo>
                  <a:pt x="1250487" y="1017948"/>
                </a:lnTo>
                <a:lnTo>
                  <a:pt x="1311655" y="1011662"/>
                </a:lnTo>
                <a:lnTo>
                  <a:pt x="1371467" y="1003699"/>
                </a:lnTo>
                <a:lnTo>
                  <a:pt x="1429812" y="994114"/>
                </a:lnTo>
                <a:lnTo>
                  <a:pt x="1486580" y="982960"/>
                </a:lnTo>
                <a:lnTo>
                  <a:pt x="1541659" y="970291"/>
                </a:lnTo>
                <a:lnTo>
                  <a:pt x="1594939" y="956161"/>
                </a:lnTo>
                <a:lnTo>
                  <a:pt x="1646309" y="940623"/>
                </a:lnTo>
                <a:lnTo>
                  <a:pt x="1695659" y="923731"/>
                </a:lnTo>
                <a:lnTo>
                  <a:pt x="1742876" y="905539"/>
                </a:lnTo>
                <a:lnTo>
                  <a:pt x="1787850" y="886100"/>
                </a:lnTo>
                <a:lnTo>
                  <a:pt x="1830471" y="865467"/>
                </a:lnTo>
                <a:lnTo>
                  <a:pt x="1870628" y="843696"/>
                </a:lnTo>
                <a:lnTo>
                  <a:pt x="1908209" y="820839"/>
                </a:lnTo>
                <a:lnTo>
                  <a:pt x="1943103" y="796950"/>
                </a:lnTo>
                <a:lnTo>
                  <a:pt x="1975201" y="772083"/>
                </a:lnTo>
                <a:lnTo>
                  <a:pt x="2004391" y="746291"/>
                </a:lnTo>
                <a:lnTo>
                  <a:pt x="2053603" y="692147"/>
                </a:lnTo>
                <a:lnTo>
                  <a:pt x="2089852" y="634949"/>
                </a:lnTo>
                <a:lnTo>
                  <a:pt x="2112253" y="575126"/>
                </a:lnTo>
                <a:lnTo>
                  <a:pt x="2119917" y="513107"/>
                </a:lnTo>
                <a:lnTo>
                  <a:pt x="2117982" y="481850"/>
                </a:lnTo>
                <a:lnTo>
                  <a:pt x="2102839" y="420876"/>
                </a:lnTo>
                <a:lnTo>
                  <a:pt x="2073403" y="362312"/>
                </a:lnTo>
                <a:lnTo>
                  <a:pt x="2030562" y="306587"/>
                </a:lnTo>
                <a:lnTo>
                  <a:pt x="1975201" y="254132"/>
                </a:lnTo>
                <a:lnTo>
                  <a:pt x="1943103" y="229265"/>
                </a:lnTo>
                <a:lnTo>
                  <a:pt x="1908209" y="205376"/>
                </a:lnTo>
                <a:lnTo>
                  <a:pt x="1870628" y="182519"/>
                </a:lnTo>
                <a:lnTo>
                  <a:pt x="1830471" y="160747"/>
                </a:lnTo>
                <a:lnTo>
                  <a:pt x="1787850" y="140115"/>
                </a:lnTo>
                <a:lnTo>
                  <a:pt x="1742876" y="120676"/>
                </a:lnTo>
                <a:lnTo>
                  <a:pt x="1695659" y="102484"/>
                </a:lnTo>
                <a:lnTo>
                  <a:pt x="1646309" y="85592"/>
                </a:lnTo>
                <a:lnTo>
                  <a:pt x="1594939" y="70054"/>
                </a:lnTo>
                <a:lnTo>
                  <a:pt x="1541659" y="55924"/>
                </a:lnTo>
                <a:lnTo>
                  <a:pt x="1486580" y="43255"/>
                </a:lnTo>
                <a:lnTo>
                  <a:pt x="1429812" y="32101"/>
                </a:lnTo>
                <a:lnTo>
                  <a:pt x="1371467" y="22516"/>
                </a:lnTo>
                <a:lnTo>
                  <a:pt x="1311655" y="14553"/>
                </a:lnTo>
                <a:lnTo>
                  <a:pt x="1250487" y="8266"/>
                </a:lnTo>
                <a:lnTo>
                  <a:pt x="1188074" y="3709"/>
                </a:lnTo>
                <a:lnTo>
                  <a:pt x="1124528" y="936"/>
                </a:lnTo>
                <a:lnTo>
                  <a:pt x="1059958" y="0"/>
                </a:lnTo>
                <a:close/>
              </a:path>
            </a:pathLst>
          </a:custGeom>
          <a:solidFill>
            <a:srgbClr val="FFC000"/>
          </a:solidFill>
        </p:spPr>
        <p:txBody>
          <a:bodyPr wrap="square" lIns="0" tIns="0" rIns="0" bIns="0" rtlCol="0"/>
          <a:lstStyle/>
          <a:p>
            <a:endParaRPr/>
          </a:p>
        </p:txBody>
      </p:sp>
      <p:sp>
        <p:nvSpPr>
          <p:cNvPr id="24" name="object 24"/>
          <p:cNvSpPr txBox="1"/>
          <p:nvPr/>
        </p:nvSpPr>
        <p:spPr>
          <a:xfrm>
            <a:off x="7443131" y="5053572"/>
            <a:ext cx="894080" cy="568325"/>
          </a:xfrm>
          <a:prstGeom prst="rect">
            <a:avLst/>
          </a:prstGeom>
        </p:spPr>
        <p:txBody>
          <a:bodyPr vert="horz" wrap="square" lIns="0" tIns="26670" rIns="0" bIns="0" rtlCol="0">
            <a:spAutoFit/>
          </a:bodyPr>
          <a:lstStyle/>
          <a:p>
            <a:pPr marL="48895" marR="5080" indent="-36830">
              <a:lnSpc>
                <a:spcPts val="2110"/>
              </a:lnSpc>
              <a:spcBef>
                <a:spcPts val="210"/>
              </a:spcBef>
            </a:pPr>
            <a:r>
              <a:rPr sz="1800" dirty="0">
                <a:solidFill>
                  <a:srgbClr val="FFFFFF"/>
                </a:solidFill>
                <a:latin typeface="Calibri"/>
                <a:cs typeface="Calibri"/>
              </a:rPr>
              <a:t>9</a:t>
            </a:r>
            <a:r>
              <a:rPr sz="1800" spc="-70" dirty="0">
                <a:solidFill>
                  <a:srgbClr val="FFFFFF"/>
                </a:solidFill>
                <a:latin typeface="Calibri"/>
                <a:cs typeface="Calibri"/>
              </a:rPr>
              <a:t> </a:t>
            </a:r>
            <a:r>
              <a:rPr sz="1800" spc="-5" dirty="0">
                <a:solidFill>
                  <a:srgbClr val="FFFFFF"/>
                </a:solidFill>
                <a:latin typeface="Calibri"/>
                <a:cs typeface="Calibri"/>
              </a:rPr>
              <a:t>partner  </a:t>
            </a:r>
            <a:r>
              <a:rPr sz="1800" spc="-10" dirty="0">
                <a:solidFill>
                  <a:srgbClr val="FFFFFF"/>
                </a:solidFill>
                <a:latin typeface="Calibri"/>
                <a:cs typeface="Calibri"/>
              </a:rPr>
              <a:t>testbeds</a:t>
            </a:r>
            <a:endParaRPr sz="1800" dirty="0">
              <a:latin typeface="Calibri"/>
              <a:cs typeface="Calibri"/>
            </a:endParaRPr>
          </a:p>
        </p:txBody>
      </p:sp>
      <p:sp>
        <p:nvSpPr>
          <p:cNvPr id="25" name="object 25"/>
          <p:cNvSpPr/>
          <p:nvPr/>
        </p:nvSpPr>
        <p:spPr>
          <a:xfrm>
            <a:off x="4010257" y="1666634"/>
            <a:ext cx="1840230" cy="1026794"/>
          </a:xfrm>
          <a:custGeom>
            <a:avLst/>
            <a:gdLst/>
            <a:ahLst/>
            <a:cxnLst/>
            <a:rect l="l" t="t" r="r" b="b"/>
            <a:pathLst>
              <a:path w="1840229" h="1026794">
                <a:moveTo>
                  <a:pt x="920113" y="0"/>
                </a:moveTo>
                <a:lnTo>
                  <a:pt x="859615" y="1091"/>
                </a:lnTo>
                <a:lnTo>
                  <a:pt x="800163" y="4320"/>
                </a:lnTo>
                <a:lnTo>
                  <a:pt x="741876" y="9619"/>
                </a:lnTo>
                <a:lnTo>
                  <a:pt x="684877" y="16921"/>
                </a:lnTo>
                <a:lnTo>
                  <a:pt x="629286" y="26158"/>
                </a:lnTo>
                <a:lnTo>
                  <a:pt x="575225" y="37262"/>
                </a:lnTo>
                <a:lnTo>
                  <a:pt x="522816" y="50166"/>
                </a:lnTo>
                <a:lnTo>
                  <a:pt x="472178" y="64802"/>
                </a:lnTo>
                <a:lnTo>
                  <a:pt x="423435" y="81102"/>
                </a:lnTo>
                <a:lnTo>
                  <a:pt x="376706" y="99000"/>
                </a:lnTo>
                <a:lnTo>
                  <a:pt x="332113" y="118426"/>
                </a:lnTo>
                <a:lnTo>
                  <a:pt x="289778" y="139314"/>
                </a:lnTo>
                <a:lnTo>
                  <a:pt x="249821" y="161597"/>
                </a:lnTo>
                <a:lnTo>
                  <a:pt x="212364" y="185205"/>
                </a:lnTo>
                <a:lnTo>
                  <a:pt x="177528" y="210073"/>
                </a:lnTo>
                <a:lnTo>
                  <a:pt x="145434" y="236131"/>
                </a:lnTo>
                <a:lnTo>
                  <a:pt x="116204" y="263314"/>
                </a:lnTo>
                <a:lnTo>
                  <a:pt x="89959" y="291552"/>
                </a:lnTo>
                <a:lnTo>
                  <a:pt x="46907" y="350926"/>
                </a:lnTo>
                <a:lnTo>
                  <a:pt x="17250" y="413712"/>
                </a:lnTo>
                <a:lnTo>
                  <a:pt x="1957" y="479370"/>
                </a:lnTo>
                <a:lnTo>
                  <a:pt x="0" y="513107"/>
                </a:lnTo>
                <a:lnTo>
                  <a:pt x="1957" y="546844"/>
                </a:lnTo>
                <a:lnTo>
                  <a:pt x="17250" y="612503"/>
                </a:lnTo>
                <a:lnTo>
                  <a:pt x="46907" y="675289"/>
                </a:lnTo>
                <a:lnTo>
                  <a:pt x="89959" y="734663"/>
                </a:lnTo>
                <a:lnTo>
                  <a:pt x="116204" y="762901"/>
                </a:lnTo>
                <a:lnTo>
                  <a:pt x="145434" y="790083"/>
                </a:lnTo>
                <a:lnTo>
                  <a:pt x="177528" y="816142"/>
                </a:lnTo>
                <a:lnTo>
                  <a:pt x="212364" y="841009"/>
                </a:lnTo>
                <a:lnTo>
                  <a:pt x="249821" y="864618"/>
                </a:lnTo>
                <a:lnTo>
                  <a:pt x="289778" y="886900"/>
                </a:lnTo>
                <a:lnTo>
                  <a:pt x="332113" y="907788"/>
                </a:lnTo>
                <a:lnTo>
                  <a:pt x="376706" y="927214"/>
                </a:lnTo>
                <a:lnTo>
                  <a:pt x="423435" y="945112"/>
                </a:lnTo>
                <a:lnTo>
                  <a:pt x="472178" y="961412"/>
                </a:lnTo>
                <a:lnTo>
                  <a:pt x="522816" y="976048"/>
                </a:lnTo>
                <a:lnTo>
                  <a:pt x="575225" y="988952"/>
                </a:lnTo>
                <a:lnTo>
                  <a:pt x="629286" y="1000056"/>
                </a:lnTo>
                <a:lnTo>
                  <a:pt x="684877" y="1009292"/>
                </a:lnTo>
                <a:lnTo>
                  <a:pt x="741876" y="1016594"/>
                </a:lnTo>
                <a:lnTo>
                  <a:pt x="800163" y="1021894"/>
                </a:lnTo>
                <a:lnTo>
                  <a:pt x="859615" y="1025123"/>
                </a:lnTo>
                <a:lnTo>
                  <a:pt x="920113" y="1026214"/>
                </a:lnTo>
                <a:lnTo>
                  <a:pt x="980611" y="1025123"/>
                </a:lnTo>
                <a:lnTo>
                  <a:pt x="1040064" y="1021894"/>
                </a:lnTo>
                <a:lnTo>
                  <a:pt x="1098351" y="1016594"/>
                </a:lnTo>
                <a:lnTo>
                  <a:pt x="1155350" y="1009292"/>
                </a:lnTo>
                <a:lnTo>
                  <a:pt x="1210940" y="1000056"/>
                </a:lnTo>
                <a:lnTo>
                  <a:pt x="1265001" y="988952"/>
                </a:lnTo>
                <a:lnTo>
                  <a:pt x="1317411" y="976048"/>
                </a:lnTo>
                <a:lnTo>
                  <a:pt x="1368048" y="961412"/>
                </a:lnTo>
                <a:lnTo>
                  <a:pt x="1416792" y="945112"/>
                </a:lnTo>
                <a:lnTo>
                  <a:pt x="1463521" y="927214"/>
                </a:lnTo>
                <a:lnTo>
                  <a:pt x="1508113" y="907788"/>
                </a:lnTo>
                <a:lnTo>
                  <a:pt x="1550449" y="886900"/>
                </a:lnTo>
                <a:lnTo>
                  <a:pt x="1590406" y="864618"/>
                </a:lnTo>
                <a:lnTo>
                  <a:pt x="1627863" y="841009"/>
                </a:lnTo>
                <a:lnTo>
                  <a:pt x="1662698" y="816142"/>
                </a:lnTo>
                <a:lnTo>
                  <a:pt x="1694792" y="790083"/>
                </a:lnTo>
                <a:lnTo>
                  <a:pt x="1724022" y="762901"/>
                </a:lnTo>
                <a:lnTo>
                  <a:pt x="1750268" y="734663"/>
                </a:lnTo>
                <a:lnTo>
                  <a:pt x="1793319" y="675289"/>
                </a:lnTo>
                <a:lnTo>
                  <a:pt x="1822976" y="612503"/>
                </a:lnTo>
                <a:lnTo>
                  <a:pt x="1838270" y="546844"/>
                </a:lnTo>
                <a:lnTo>
                  <a:pt x="1840227" y="513107"/>
                </a:lnTo>
                <a:lnTo>
                  <a:pt x="1838270" y="479370"/>
                </a:lnTo>
                <a:lnTo>
                  <a:pt x="1822976" y="413712"/>
                </a:lnTo>
                <a:lnTo>
                  <a:pt x="1793319" y="350926"/>
                </a:lnTo>
                <a:lnTo>
                  <a:pt x="1750268" y="291552"/>
                </a:lnTo>
                <a:lnTo>
                  <a:pt x="1724022" y="263314"/>
                </a:lnTo>
                <a:lnTo>
                  <a:pt x="1694792" y="236131"/>
                </a:lnTo>
                <a:lnTo>
                  <a:pt x="1662698" y="210073"/>
                </a:lnTo>
                <a:lnTo>
                  <a:pt x="1627863" y="185205"/>
                </a:lnTo>
                <a:lnTo>
                  <a:pt x="1590406" y="161597"/>
                </a:lnTo>
                <a:lnTo>
                  <a:pt x="1550449" y="139314"/>
                </a:lnTo>
                <a:lnTo>
                  <a:pt x="1508113" y="118426"/>
                </a:lnTo>
                <a:lnTo>
                  <a:pt x="1463521" y="99000"/>
                </a:lnTo>
                <a:lnTo>
                  <a:pt x="1416792" y="81102"/>
                </a:lnTo>
                <a:lnTo>
                  <a:pt x="1368048" y="64802"/>
                </a:lnTo>
                <a:lnTo>
                  <a:pt x="1317411" y="50166"/>
                </a:lnTo>
                <a:lnTo>
                  <a:pt x="1265001" y="37262"/>
                </a:lnTo>
                <a:lnTo>
                  <a:pt x="1210940" y="26158"/>
                </a:lnTo>
                <a:lnTo>
                  <a:pt x="1155350" y="16921"/>
                </a:lnTo>
                <a:lnTo>
                  <a:pt x="1098351" y="9619"/>
                </a:lnTo>
                <a:lnTo>
                  <a:pt x="1040064" y="4320"/>
                </a:lnTo>
                <a:lnTo>
                  <a:pt x="980611" y="1091"/>
                </a:lnTo>
                <a:lnTo>
                  <a:pt x="920113" y="0"/>
                </a:lnTo>
                <a:close/>
              </a:path>
            </a:pathLst>
          </a:custGeom>
          <a:solidFill>
            <a:srgbClr val="660033"/>
          </a:solidFill>
        </p:spPr>
        <p:txBody>
          <a:bodyPr wrap="square" lIns="0" tIns="0" rIns="0" bIns="0" rtlCol="0"/>
          <a:lstStyle/>
          <a:p>
            <a:endParaRPr/>
          </a:p>
        </p:txBody>
      </p:sp>
      <p:sp>
        <p:nvSpPr>
          <p:cNvPr id="26" name="object 26"/>
          <p:cNvSpPr txBox="1"/>
          <p:nvPr/>
        </p:nvSpPr>
        <p:spPr>
          <a:xfrm>
            <a:off x="4478314" y="1880108"/>
            <a:ext cx="904875" cy="565150"/>
          </a:xfrm>
          <a:prstGeom prst="rect">
            <a:avLst/>
          </a:prstGeom>
        </p:spPr>
        <p:txBody>
          <a:bodyPr vert="horz" wrap="square" lIns="0" tIns="28575" rIns="0" bIns="0" rtlCol="0">
            <a:spAutoFit/>
          </a:bodyPr>
          <a:lstStyle/>
          <a:p>
            <a:pPr marL="12700" marR="5080">
              <a:lnSpc>
                <a:spcPts val="2090"/>
              </a:lnSpc>
              <a:spcBef>
                <a:spcPts val="225"/>
              </a:spcBef>
            </a:pPr>
            <a:r>
              <a:rPr sz="1800" dirty="0">
                <a:solidFill>
                  <a:srgbClr val="FFFFFF"/>
                </a:solidFill>
                <a:latin typeface="Calibri"/>
                <a:cs typeface="Calibri"/>
              </a:rPr>
              <a:t>50+</a:t>
            </a:r>
            <a:r>
              <a:rPr sz="1800" spc="-85" dirty="0">
                <a:solidFill>
                  <a:srgbClr val="FFFFFF"/>
                </a:solidFill>
                <a:latin typeface="Calibri"/>
                <a:cs typeface="Calibri"/>
              </a:rPr>
              <a:t> </a:t>
            </a:r>
            <a:r>
              <a:rPr sz="1800" spc="-10" dirty="0">
                <a:solidFill>
                  <a:srgbClr val="FFFFFF"/>
                </a:solidFill>
                <a:latin typeface="Calibri"/>
                <a:cs typeface="Calibri"/>
              </a:rPr>
              <a:t>team  </a:t>
            </a:r>
            <a:r>
              <a:rPr sz="1800" spc="-5" dirty="0">
                <a:solidFill>
                  <a:srgbClr val="FFFFFF"/>
                </a:solidFill>
                <a:latin typeface="Calibri"/>
                <a:cs typeface="Calibri"/>
              </a:rPr>
              <a:t>m</a:t>
            </a:r>
            <a:r>
              <a:rPr sz="1800" dirty="0">
                <a:solidFill>
                  <a:srgbClr val="FFFFFF"/>
                </a:solidFill>
                <a:latin typeface="Calibri"/>
                <a:cs typeface="Calibri"/>
              </a:rPr>
              <a:t>e</a:t>
            </a:r>
            <a:r>
              <a:rPr sz="1800" spc="-5" dirty="0">
                <a:solidFill>
                  <a:srgbClr val="FFFFFF"/>
                </a:solidFill>
                <a:latin typeface="Calibri"/>
                <a:cs typeface="Calibri"/>
              </a:rPr>
              <a:t>m</a:t>
            </a:r>
            <a:r>
              <a:rPr sz="1800" spc="5" dirty="0">
                <a:solidFill>
                  <a:srgbClr val="FFFFFF"/>
                </a:solidFill>
                <a:latin typeface="Calibri"/>
                <a:cs typeface="Calibri"/>
              </a:rPr>
              <a:t>b</a:t>
            </a:r>
            <a:r>
              <a:rPr sz="1800" dirty="0">
                <a:solidFill>
                  <a:srgbClr val="FFFFFF"/>
                </a:solidFill>
                <a:latin typeface="Calibri"/>
                <a:cs typeface="Calibri"/>
              </a:rPr>
              <a:t>e</a:t>
            </a:r>
            <a:r>
              <a:rPr sz="1800" spc="-35" dirty="0">
                <a:solidFill>
                  <a:srgbClr val="FFFFFF"/>
                </a:solidFill>
                <a:latin typeface="Calibri"/>
                <a:cs typeface="Calibri"/>
              </a:rPr>
              <a:t>r</a:t>
            </a:r>
            <a:r>
              <a:rPr sz="1800" dirty="0">
                <a:solidFill>
                  <a:srgbClr val="FFFFFF"/>
                </a:solidFill>
                <a:latin typeface="Calibri"/>
                <a:cs typeface="Calibri"/>
              </a:rPr>
              <a:t>s</a:t>
            </a:r>
            <a:endParaRPr sz="180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2D52F-20C5-1E45-8A34-99D64E090E59}"/>
              </a:ext>
            </a:extLst>
          </p:cNvPr>
          <p:cNvSpPr>
            <a:spLocks noGrp="1"/>
          </p:cNvSpPr>
          <p:nvPr>
            <p:ph type="title"/>
          </p:nvPr>
        </p:nvSpPr>
        <p:spPr/>
        <p:txBody>
          <a:bodyPr/>
          <a:lstStyle/>
          <a:p>
            <a:r>
              <a:rPr lang="en-US" b="1" dirty="0" err="1">
                <a:solidFill>
                  <a:schemeClr val="accent2"/>
                </a:solidFill>
              </a:rPr>
              <a:t>DeterLab</a:t>
            </a:r>
            <a:r>
              <a:rPr lang="en-US" b="1" dirty="0">
                <a:solidFill>
                  <a:schemeClr val="accent2"/>
                </a:solidFill>
              </a:rPr>
              <a:t> Research Areas</a:t>
            </a:r>
          </a:p>
        </p:txBody>
      </p:sp>
      <p:pic>
        <p:nvPicPr>
          <p:cNvPr id="5" name="Content Placeholder 4">
            <a:extLst>
              <a:ext uri="{FF2B5EF4-FFF2-40B4-BE49-F238E27FC236}">
                <a16:creationId xmlns:a16="http://schemas.microsoft.com/office/drawing/2014/main" id="{7000B61E-36B3-EF46-9A43-5437D9B83D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653" y="1690688"/>
            <a:ext cx="11414693" cy="4078100"/>
          </a:xfrm>
        </p:spPr>
      </p:pic>
    </p:spTree>
    <p:extLst>
      <p:ext uri="{BB962C8B-B14F-4D97-AF65-F5344CB8AC3E}">
        <p14:creationId xmlns:p14="http://schemas.microsoft.com/office/powerpoint/2010/main" val="4006817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CC1A9-F1EB-C347-B96C-391D2EF2D13E}"/>
              </a:ext>
            </a:extLst>
          </p:cNvPr>
          <p:cNvSpPr>
            <a:spLocks noGrp="1"/>
          </p:cNvSpPr>
          <p:nvPr>
            <p:ph type="title"/>
          </p:nvPr>
        </p:nvSpPr>
        <p:spPr/>
        <p:txBody>
          <a:bodyPr/>
          <a:lstStyle/>
          <a:p>
            <a:r>
              <a:rPr lang="en-US" b="1" dirty="0">
                <a:solidFill>
                  <a:schemeClr val="accent2"/>
                </a:solidFill>
              </a:rPr>
              <a:t>Some Lessons Learned</a:t>
            </a:r>
          </a:p>
        </p:txBody>
      </p:sp>
      <p:sp>
        <p:nvSpPr>
          <p:cNvPr id="3" name="Content Placeholder 2">
            <a:extLst>
              <a:ext uri="{FF2B5EF4-FFF2-40B4-BE49-F238E27FC236}">
                <a16:creationId xmlns:a16="http://schemas.microsoft.com/office/drawing/2014/main" id="{34382C92-D088-9C46-AA6F-5F0DB40714AA}"/>
              </a:ext>
            </a:extLst>
          </p:cNvPr>
          <p:cNvSpPr>
            <a:spLocks noGrp="1"/>
          </p:cNvSpPr>
          <p:nvPr>
            <p:ph idx="1"/>
          </p:nvPr>
        </p:nvSpPr>
        <p:spPr/>
        <p:txBody>
          <a:bodyPr/>
          <a:lstStyle/>
          <a:p>
            <a:r>
              <a:rPr lang="en-US" dirty="0"/>
              <a:t>Cybersecurity systems are complex</a:t>
            </a:r>
          </a:p>
          <a:p>
            <a:r>
              <a:rPr lang="en-US" dirty="0"/>
              <a:t>Cyber ranges/testbeds not only for experiments, exercises or demos</a:t>
            </a:r>
          </a:p>
          <a:p>
            <a:pPr lvl="1"/>
            <a:r>
              <a:rPr lang="en-US" dirty="0"/>
              <a:t>Development, Exploratory Research, Adversarial Thinking and Discovery</a:t>
            </a:r>
          </a:p>
          <a:p>
            <a:r>
              <a:rPr lang="en-US" dirty="0"/>
              <a:t>Cyber ranges and testbeds serve as platforms for communication of both challenges and successes</a:t>
            </a:r>
          </a:p>
          <a:p>
            <a:r>
              <a:rPr lang="en-US" dirty="0"/>
              <a:t>Provide focus on transition</a:t>
            </a:r>
          </a:p>
          <a:p>
            <a:r>
              <a:rPr lang="en-US" dirty="0"/>
              <a:t>Visualization and situational awareness needed</a:t>
            </a:r>
          </a:p>
          <a:p>
            <a:r>
              <a:rPr lang="en-US" dirty="0"/>
              <a:t>Distinguish between exploratory vs. experimental</a:t>
            </a:r>
          </a:p>
          <a:p>
            <a:endParaRPr lang="en-US" dirty="0"/>
          </a:p>
          <a:p>
            <a:endParaRPr lang="en-US" dirty="0"/>
          </a:p>
        </p:txBody>
      </p:sp>
    </p:spTree>
    <p:extLst>
      <p:ext uri="{BB962C8B-B14F-4D97-AF65-F5344CB8AC3E}">
        <p14:creationId xmlns:p14="http://schemas.microsoft.com/office/powerpoint/2010/main" val="4148195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usted ci_deterlab-mergetb" id="{A87087CC-8395-C742-ACC6-D7C83182CF6A}" vid="{80213C1E-71BE-3542-8513-E384F21305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3080</TotalTime>
  <Words>1204</Words>
  <Application>Microsoft Macintosh PowerPoint</Application>
  <PresentationFormat>Widescreen</PresentationFormat>
  <Paragraphs>182</Paragraphs>
  <Slides>21</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The Role of Testbeds  in Cybersecurity Research and Experimentation</vt:lpstr>
      <vt:lpstr>Research, Methods and Infrastructure Experimentation</vt:lpstr>
      <vt:lpstr>Leveling the  Playing Field</vt:lpstr>
      <vt:lpstr>PowerPoint Presentation</vt:lpstr>
      <vt:lpstr>The DETER Facility</vt:lpstr>
      <vt:lpstr>DETER Testbed</vt:lpstr>
      <vt:lpstr>Deterlab in Numbers</vt:lpstr>
      <vt:lpstr>DeterLab Research Areas</vt:lpstr>
      <vt:lpstr>Some Lessons Learned</vt:lpstr>
      <vt:lpstr>Lessons Learned (2)</vt:lpstr>
      <vt:lpstr>Next Steps – Cybersecurity Experimentation of the Future (CEF)</vt:lpstr>
      <vt:lpstr>Merge Vision:  Ecosystem of Testbeds</vt:lpstr>
      <vt:lpstr>Merge Architecture: Portal and Facility Sites</vt:lpstr>
      <vt:lpstr>MERGE Experimentation Lifecycle</vt:lpstr>
      <vt:lpstr>DComp Testbed: Opportunistic Edge Computing</vt:lpstr>
      <vt:lpstr>SearchlightTB: Enterprise Control of Application QoS at Scale</vt:lpstr>
      <vt:lpstr>Mod DETER New Project 2021 - 2023</vt:lpstr>
      <vt:lpstr>Mod DETER (2)</vt:lpstr>
      <vt:lpstr>PowerPoint Presentation</vt:lpstr>
      <vt:lpstr>For More Information</vt:lpstr>
      <vt:lpstr>A Word About Testbed Security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Binkley</dc:creator>
  <cp:lastModifiedBy>Terry Benzel</cp:lastModifiedBy>
  <cp:revision>9</cp:revision>
  <dcterms:created xsi:type="dcterms:W3CDTF">2021-10-14T23:04:32Z</dcterms:created>
  <dcterms:modified xsi:type="dcterms:W3CDTF">2021-10-18T16:32:35Z</dcterms:modified>
</cp:coreProperties>
</file>