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7" r:id="rId5"/>
    <p:sldMasterId id="214748367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Lst>
  <p:sldSz cy="5143500" cx="9144000"/>
  <p:notesSz cx="6858000" cy="9144000"/>
  <p:embeddedFontLst>
    <p:embeddedFont>
      <p:font typeface="Arial Narrow"/>
      <p:regular r:id="rId56"/>
      <p:bold r:id="rId57"/>
      <p:italic r:id="rId58"/>
      <p:boldItalic r:id="rId59"/>
    </p:embeddedFont>
    <p:embeddedFont>
      <p:font typeface="Helvetica Neue"/>
      <p:regular r:id="rId60"/>
      <p:bold r:id="rId61"/>
      <p:italic r:id="rId62"/>
      <p:boldItalic r:id="rId63"/>
    </p:embeddedFont>
    <p:embeddedFont>
      <p:font typeface="Century Gothic"/>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503DEF6-B047-4CAF-AA49-02DBEEE1DBE9}">
  <a:tblStyle styleId="{9503DEF6-B047-4CAF-AA49-02DBEEE1DBE9}"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787653D-827F-43F1-88FC-DF71957AD765}"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AF0"/>
          </a:solidFill>
        </a:fill>
      </a:tcStyle>
    </a:wholeTbl>
    <a:band1H>
      <a:tcTxStyle/>
      <a:tcStyle>
        <a:fill>
          <a:solidFill>
            <a:srgbClr val="CAD1DF"/>
          </a:solidFill>
        </a:fill>
      </a:tcStyle>
    </a:band1H>
    <a:band2H>
      <a:tcTxStyle/>
    </a:band2H>
    <a:band1V>
      <a:tcTxStyle/>
      <a:tcStyle>
        <a:fill>
          <a:solidFill>
            <a:srgbClr val="CAD1DF"/>
          </a:solidFill>
        </a:fill>
      </a:tcStyle>
    </a:band1V>
    <a:band2V>
      <a:tcTxStyle/>
    </a:band2V>
    <a:lastCol>
      <a:tcTxStyle b="on" i="off">
        <a:font>
          <a:latin typeface="Arial"/>
          <a:ea typeface="Arial"/>
          <a:cs typeface="Arial"/>
        </a:font>
        <a:schemeClr val="lt1"/>
      </a:tcTxStyle>
      <a:tcStyle>
        <a:fill>
          <a:solidFill>
            <a:schemeClr val="accent2"/>
          </a:solidFill>
        </a:fill>
      </a:tcStyle>
    </a:lastCol>
    <a:firstCol>
      <a:tcTxStyle b="on" i="off">
        <a:font>
          <a:latin typeface="Arial"/>
          <a:ea typeface="Arial"/>
          <a:cs typeface="Arial"/>
        </a:font>
        <a:schemeClr val="lt1"/>
      </a:tcTxStyle>
      <a:tcStyle>
        <a:fill>
          <a:solidFill>
            <a:schemeClr val="accent2"/>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HelveticaNeue-italic.fntdata"/><Relationship Id="rId61" Type="http://schemas.openxmlformats.org/officeDocument/2006/relationships/font" Target="fonts/HelveticaNeue-bold.fntdata"/><Relationship Id="rId20" Type="http://schemas.openxmlformats.org/officeDocument/2006/relationships/slide" Target="slides/slide13.xml"/><Relationship Id="rId64" Type="http://schemas.openxmlformats.org/officeDocument/2006/relationships/font" Target="fonts/CenturyGothic-regular.fntdata"/><Relationship Id="rId63" Type="http://schemas.openxmlformats.org/officeDocument/2006/relationships/font" Target="fonts/HelveticaNeue-boldItalic.fntdata"/><Relationship Id="rId22" Type="http://schemas.openxmlformats.org/officeDocument/2006/relationships/slide" Target="slides/slide15.xml"/><Relationship Id="rId66" Type="http://schemas.openxmlformats.org/officeDocument/2006/relationships/font" Target="fonts/CenturyGothic-italic.fntdata"/><Relationship Id="rId21" Type="http://schemas.openxmlformats.org/officeDocument/2006/relationships/slide" Target="slides/slide14.xml"/><Relationship Id="rId65" Type="http://schemas.openxmlformats.org/officeDocument/2006/relationships/font" Target="fonts/CenturyGothic-bold.fntdata"/><Relationship Id="rId24" Type="http://schemas.openxmlformats.org/officeDocument/2006/relationships/slide" Target="slides/slide17.xml"/><Relationship Id="rId23" Type="http://schemas.openxmlformats.org/officeDocument/2006/relationships/slide" Target="slides/slide16.xml"/><Relationship Id="rId67" Type="http://schemas.openxmlformats.org/officeDocument/2006/relationships/font" Target="fonts/CenturyGothic-boldItalic.fntdata"/><Relationship Id="rId60" Type="http://schemas.openxmlformats.org/officeDocument/2006/relationships/font" Target="fonts/HelveticaNeue-regular.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font" Target="fonts/ArialNarrow-bold.fntdata"/><Relationship Id="rId12" Type="http://schemas.openxmlformats.org/officeDocument/2006/relationships/slide" Target="slides/slide5.xml"/><Relationship Id="rId56" Type="http://schemas.openxmlformats.org/officeDocument/2006/relationships/font" Target="fonts/ArialNarrow-regular.fntdata"/><Relationship Id="rId15" Type="http://schemas.openxmlformats.org/officeDocument/2006/relationships/slide" Target="slides/slide8.xml"/><Relationship Id="rId59" Type="http://schemas.openxmlformats.org/officeDocument/2006/relationships/font" Target="fonts/ArialNarrow-boldItalic.fntdata"/><Relationship Id="rId14" Type="http://schemas.openxmlformats.org/officeDocument/2006/relationships/slide" Target="slides/slide7.xml"/><Relationship Id="rId58" Type="http://schemas.openxmlformats.org/officeDocument/2006/relationships/font" Target="fonts/ArialNarrow-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d9f191561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d9f191561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g2d9f191561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70891dbdfd_2_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70891dbdfd_2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70891dbdfd_2_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70891dbdfd_2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70891dbdfd_2_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70891dbdfd_2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d9f191561f_0_5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g2d9f191561f_0_5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g2d9f191561f_0_5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70891dbdfd_2_763:notes"/>
          <p:cNvSpPr/>
          <p:nvPr>
            <p:ph idx="2" type="sldImg"/>
          </p:nvPr>
        </p:nvSpPr>
        <p:spPr>
          <a:xfrm>
            <a:off x="2546350" y="876300"/>
            <a:ext cx="4203600" cy="236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g270891dbdfd_2_763:notes"/>
          <p:cNvSpPr txBox="1"/>
          <p:nvPr>
            <p:ph idx="1" type="body"/>
          </p:nvPr>
        </p:nvSpPr>
        <p:spPr>
          <a:xfrm>
            <a:off x="929640" y="3373755"/>
            <a:ext cx="7437000" cy="276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51" name="Google Shape;251;g270891dbdfd_2_763:notes"/>
          <p:cNvSpPr txBox="1"/>
          <p:nvPr>
            <p:ph idx="12" type="sldNum"/>
          </p:nvPr>
        </p:nvSpPr>
        <p:spPr>
          <a:xfrm>
            <a:off x="5265809" y="6658664"/>
            <a:ext cx="4028400" cy="3516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70891dbdfd_2_770:notes"/>
          <p:cNvSpPr/>
          <p:nvPr>
            <p:ph idx="2" type="sldImg"/>
          </p:nvPr>
        </p:nvSpPr>
        <p:spPr>
          <a:xfrm>
            <a:off x="2546350" y="876300"/>
            <a:ext cx="4203600" cy="236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g270891dbdfd_2_770:notes"/>
          <p:cNvSpPr txBox="1"/>
          <p:nvPr>
            <p:ph idx="1" type="body"/>
          </p:nvPr>
        </p:nvSpPr>
        <p:spPr>
          <a:xfrm>
            <a:off x="929640" y="3373755"/>
            <a:ext cx="7437000" cy="2760300"/>
          </a:xfrm>
          <a:prstGeom prst="rect">
            <a:avLst/>
          </a:prstGeom>
          <a:noFill/>
          <a:ln>
            <a:noFill/>
          </a:ln>
        </p:spPr>
        <p:txBody>
          <a:bodyPr anchorCtr="0" anchor="t" bIns="46575" lIns="93175" spcFirstLastPara="1" rIns="93175" wrap="square" tIns="46575">
            <a:noAutofit/>
          </a:bodyPr>
          <a:lstStyle/>
          <a:p>
            <a:pPr indent="0" lvl="0" marL="0" marR="0" rtl="0" algn="l">
              <a:lnSpc>
                <a:spcPct val="100000"/>
              </a:lnSpc>
              <a:spcBef>
                <a:spcPts val="0"/>
              </a:spcBef>
              <a:spcAft>
                <a:spcPts val="0"/>
              </a:spcAft>
              <a:buClr>
                <a:schemeClr val="dk1"/>
              </a:buClr>
              <a:buSzPts val="1200"/>
              <a:buFont typeface="Calibri"/>
              <a:buNone/>
            </a:pPr>
            <a:r>
              <a:rPr lang="en"/>
              <a:t>SW Engineering is not programming, just like Electrical Engineering is not soldering wires.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
              <a:t>In 2016, she received the Presidential Medal of Freedom from Barack Obama, the highest civilian honor in the United States.</a:t>
            </a:r>
            <a:endParaRPr/>
          </a:p>
          <a:p>
            <a:pPr indent="0" lvl="0" marL="0" marR="0" rtl="0" algn="l">
              <a:lnSpc>
                <a:spcPct val="100000"/>
              </a:lnSpc>
              <a:spcBef>
                <a:spcPts val="0"/>
              </a:spcBef>
              <a:spcAft>
                <a:spcPts val="0"/>
              </a:spcAft>
              <a:buClr>
                <a:schemeClr val="dk1"/>
              </a:buClr>
              <a:buSzPts val="1200"/>
              <a:buFont typeface="Calibri"/>
              <a:buNone/>
            </a:pPr>
            <a:r>
              <a:rPr lang="en"/>
              <a:t>She is standing next to listings of the software she and her MIT team produced for the Apollo project</a:t>
            </a:r>
            <a:endParaRPr/>
          </a:p>
          <a:p>
            <a:pPr indent="0" lvl="0" marL="0" rtl="0" algn="l">
              <a:spcBef>
                <a:spcPts val="0"/>
              </a:spcBef>
              <a:spcAft>
                <a:spcPts val="0"/>
              </a:spcAft>
              <a:buNone/>
            </a:pPr>
            <a:r>
              <a:t/>
            </a:r>
            <a:endParaRPr/>
          </a:p>
        </p:txBody>
      </p:sp>
      <p:sp>
        <p:nvSpPr>
          <p:cNvPr id="259" name="Google Shape;259;g270891dbdfd_2_770:notes"/>
          <p:cNvSpPr txBox="1"/>
          <p:nvPr>
            <p:ph idx="12" type="sldNum"/>
          </p:nvPr>
        </p:nvSpPr>
        <p:spPr>
          <a:xfrm>
            <a:off x="5265809" y="6658664"/>
            <a:ext cx="4028400" cy="3516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70891dbdfd_2_788:notes"/>
          <p:cNvSpPr/>
          <p:nvPr>
            <p:ph idx="2" type="sldImg"/>
          </p:nvPr>
        </p:nvSpPr>
        <p:spPr>
          <a:xfrm>
            <a:off x="2546350" y="876300"/>
            <a:ext cx="4203600" cy="236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g270891dbdfd_2_788:notes"/>
          <p:cNvSpPr txBox="1"/>
          <p:nvPr>
            <p:ph idx="1" type="body"/>
          </p:nvPr>
        </p:nvSpPr>
        <p:spPr>
          <a:xfrm>
            <a:off x="929640" y="3373755"/>
            <a:ext cx="7437000" cy="2760300"/>
          </a:xfrm>
          <a:prstGeom prst="rect">
            <a:avLst/>
          </a:prstGeom>
          <a:noFill/>
          <a:ln>
            <a:noFill/>
          </a:ln>
        </p:spPr>
        <p:txBody>
          <a:bodyPr anchorCtr="0" anchor="t" bIns="46575" lIns="93175" spcFirstLastPara="1" rIns="93175" wrap="square" tIns="46575">
            <a:noAutofit/>
          </a:bodyPr>
          <a:lstStyle/>
          <a:p>
            <a:pPr indent="0" lvl="0" marL="0" marR="0" rtl="0" algn="l">
              <a:lnSpc>
                <a:spcPct val="100000"/>
              </a:lnSpc>
              <a:spcBef>
                <a:spcPts val="0"/>
              </a:spcBef>
              <a:spcAft>
                <a:spcPts val="0"/>
              </a:spcAft>
              <a:buClr>
                <a:schemeClr val="dk1"/>
              </a:buClr>
              <a:buSzPts val="1200"/>
              <a:buFont typeface="Calibri"/>
              <a:buNone/>
            </a:pPr>
            <a:r>
              <a:rPr lang="en" sz="1200"/>
              <a:t>For  PLDs (e.g. FPGAs and ASICs).  NESC Avionics Tech Fellow is in the process of generating a standard.</a:t>
            </a:r>
            <a:endParaRPr sz="1200">
              <a:solidFill>
                <a:schemeClr val="dk1"/>
              </a:solidFill>
              <a:latin typeface="Calibri"/>
              <a:ea typeface="Calibri"/>
              <a:cs typeface="Calibri"/>
              <a:sym typeface="Calibri"/>
            </a:endParaRPr>
          </a:p>
        </p:txBody>
      </p:sp>
      <p:sp>
        <p:nvSpPr>
          <p:cNvPr id="278" name="Google Shape;278;g270891dbdfd_2_788:notes"/>
          <p:cNvSpPr txBox="1"/>
          <p:nvPr>
            <p:ph idx="12" type="sldNum"/>
          </p:nvPr>
        </p:nvSpPr>
        <p:spPr>
          <a:xfrm>
            <a:off x="5265809" y="6658664"/>
            <a:ext cx="4028400" cy="3516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70891dbdfd_2_796:notes"/>
          <p:cNvSpPr/>
          <p:nvPr>
            <p:ph idx="2" type="sldImg"/>
          </p:nvPr>
        </p:nvSpPr>
        <p:spPr>
          <a:xfrm>
            <a:off x="2546350" y="876300"/>
            <a:ext cx="4203600" cy="236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270891dbdfd_2_796:notes"/>
          <p:cNvSpPr txBox="1"/>
          <p:nvPr>
            <p:ph idx="1" type="body"/>
          </p:nvPr>
        </p:nvSpPr>
        <p:spPr>
          <a:xfrm>
            <a:off x="929640" y="3373755"/>
            <a:ext cx="7437000" cy="276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87" name="Google Shape;287;g270891dbdfd_2_796:notes"/>
          <p:cNvSpPr txBox="1"/>
          <p:nvPr>
            <p:ph idx="12" type="sldNum"/>
          </p:nvPr>
        </p:nvSpPr>
        <p:spPr>
          <a:xfrm>
            <a:off x="5265809" y="6658664"/>
            <a:ext cx="4028400" cy="3516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70891dbdfd_2_808:notes"/>
          <p:cNvSpPr/>
          <p:nvPr>
            <p:ph idx="2" type="sldImg"/>
          </p:nvPr>
        </p:nvSpPr>
        <p:spPr>
          <a:xfrm>
            <a:off x="2298700" y="528638"/>
            <a:ext cx="4707000" cy="26481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99" name="Google Shape;299;g270891dbdfd_2_808:notes"/>
          <p:cNvSpPr txBox="1"/>
          <p:nvPr>
            <p:ph idx="1" type="body"/>
          </p:nvPr>
        </p:nvSpPr>
        <p:spPr>
          <a:xfrm>
            <a:off x="1225205" y="3351967"/>
            <a:ext cx="6846000" cy="31197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6575" lIns="93175" spcFirstLastPara="1" rIns="93175" wrap="square" tIns="46575">
            <a:noAutofit/>
          </a:bodyPr>
          <a:lstStyle/>
          <a:p>
            <a:pPr indent="0" lvl="1" marL="45720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70891dbdfd_2_888:notes"/>
          <p:cNvSpPr/>
          <p:nvPr>
            <p:ph idx="2" type="sldImg"/>
          </p:nvPr>
        </p:nvSpPr>
        <p:spPr>
          <a:xfrm>
            <a:off x="2546350" y="876300"/>
            <a:ext cx="4203600" cy="236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270891dbdfd_2_888:notes"/>
          <p:cNvSpPr txBox="1"/>
          <p:nvPr>
            <p:ph idx="1" type="body"/>
          </p:nvPr>
        </p:nvSpPr>
        <p:spPr>
          <a:xfrm>
            <a:off x="929640" y="3373755"/>
            <a:ext cx="7437000" cy="276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81" name="Google Shape;381;g270891dbdfd_2_888:notes"/>
          <p:cNvSpPr txBox="1"/>
          <p:nvPr>
            <p:ph idx="12" type="sldNum"/>
          </p:nvPr>
        </p:nvSpPr>
        <p:spPr>
          <a:xfrm>
            <a:off x="5265809" y="6658664"/>
            <a:ext cx="4028400" cy="3516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d9f191561f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d9f191561f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70891dbdfd_2_925:notes"/>
          <p:cNvSpPr txBox="1"/>
          <p:nvPr>
            <p:ph idx="1" type="body"/>
          </p:nvPr>
        </p:nvSpPr>
        <p:spPr>
          <a:xfrm>
            <a:off x="929640" y="3373755"/>
            <a:ext cx="7437000" cy="276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270891dbdfd_2_925:notes"/>
          <p:cNvSpPr/>
          <p:nvPr>
            <p:ph idx="2" type="sldImg"/>
          </p:nvPr>
        </p:nvSpPr>
        <p:spPr>
          <a:xfrm>
            <a:off x="2546350" y="876300"/>
            <a:ext cx="4203600" cy="236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70891dbdfd_2_935:notes"/>
          <p:cNvSpPr/>
          <p:nvPr>
            <p:ph idx="2" type="sldImg"/>
          </p:nvPr>
        </p:nvSpPr>
        <p:spPr>
          <a:xfrm>
            <a:off x="2546350" y="876300"/>
            <a:ext cx="4203600" cy="2365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9" name="Google Shape;429;g270891dbdfd_2_935:notes"/>
          <p:cNvSpPr txBox="1"/>
          <p:nvPr>
            <p:ph idx="1" type="body"/>
          </p:nvPr>
        </p:nvSpPr>
        <p:spPr>
          <a:xfrm>
            <a:off x="929640" y="3373755"/>
            <a:ext cx="7437000" cy="276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
              <a:t>NPR is Manadatory</a:t>
            </a:r>
            <a:endParaRPr/>
          </a:p>
        </p:txBody>
      </p:sp>
      <p:sp>
        <p:nvSpPr>
          <p:cNvPr id="430" name="Google Shape;430;g270891dbdfd_2_935:notes"/>
          <p:cNvSpPr txBox="1"/>
          <p:nvPr>
            <p:ph idx="12" type="sldNum"/>
          </p:nvPr>
        </p:nvSpPr>
        <p:spPr>
          <a:xfrm>
            <a:off x="5265809" y="6658664"/>
            <a:ext cx="4028400" cy="351600"/>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lang="en"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70891dbdfd_2_945:notes"/>
          <p:cNvSpPr txBox="1"/>
          <p:nvPr>
            <p:ph idx="1" type="body"/>
          </p:nvPr>
        </p:nvSpPr>
        <p:spPr>
          <a:xfrm>
            <a:off x="929640" y="3373755"/>
            <a:ext cx="7437000" cy="276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70891dbdfd_2_945:notes"/>
          <p:cNvSpPr/>
          <p:nvPr>
            <p:ph idx="2" type="sldImg"/>
          </p:nvPr>
        </p:nvSpPr>
        <p:spPr>
          <a:xfrm>
            <a:off x="2546350" y="876300"/>
            <a:ext cx="4203600" cy="236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70891dbdfd_2_950:notes"/>
          <p:cNvSpPr txBox="1"/>
          <p:nvPr>
            <p:ph idx="1" type="body"/>
          </p:nvPr>
        </p:nvSpPr>
        <p:spPr>
          <a:xfrm>
            <a:off x="929640" y="3373755"/>
            <a:ext cx="7437000" cy="276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70891dbdfd_2_950:notes"/>
          <p:cNvSpPr/>
          <p:nvPr>
            <p:ph idx="2" type="sldImg"/>
          </p:nvPr>
        </p:nvSpPr>
        <p:spPr>
          <a:xfrm>
            <a:off x="2546350" y="876300"/>
            <a:ext cx="4203600" cy="236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70891dbdfd_2_959:notes"/>
          <p:cNvSpPr txBox="1"/>
          <p:nvPr>
            <p:ph idx="1" type="body"/>
          </p:nvPr>
        </p:nvSpPr>
        <p:spPr>
          <a:xfrm>
            <a:off x="929640" y="3373755"/>
            <a:ext cx="7437000" cy="276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270891dbdfd_2_959:notes"/>
          <p:cNvSpPr/>
          <p:nvPr>
            <p:ph idx="2" type="sldImg"/>
          </p:nvPr>
        </p:nvSpPr>
        <p:spPr>
          <a:xfrm>
            <a:off x="2546350" y="876300"/>
            <a:ext cx="4203600" cy="236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70891dbdfd_2_969:notes"/>
          <p:cNvSpPr txBox="1"/>
          <p:nvPr>
            <p:ph idx="1" type="body"/>
          </p:nvPr>
        </p:nvSpPr>
        <p:spPr>
          <a:xfrm>
            <a:off x="929640" y="3373755"/>
            <a:ext cx="7437000" cy="276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70891dbdfd_2_969:notes"/>
          <p:cNvSpPr/>
          <p:nvPr>
            <p:ph idx="2" type="sldImg"/>
          </p:nvPr>
        </p:nvSpPr>
        <p:spPr>
          <a:xfrm>
            <a:off x="2546350" y="876300"/>
            <a:ext cx="4203600" cy="236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70891dbdfd_2_1245:notes"/>
          <p:cNvSpPr txBox="1"/>
          <p:nvPr>
            <p:ph idx="1" type="body"/>
          </p:nvPr>
        </p:nvSpPr>
        <p:spPr>
          <a:xfrm>
            <a:off x="929640" y="3373755"/>
            <a:ext cx="7437000" cy="276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g270891dbdfd_2_1245:notes"/>
          <p:cNvSpPr/>
          <p:nvPr>
            <p:ph idx="2" type="sldImg"/>
          </p:nvPr>
        </p:nvSpPr>
        <p:spPr>
          <a:xfrm>
            <a:off x="2546350" y="876300"/>
            <a:ext cx="4203600" cy="236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270891dbdfd_2_1290:notes"/>
          <p:cNvSpPr/>
          <p:nvPr>
            <p:ph idx="2" type="sldImg"/>
          </p:nvPr>
        </p:nvSpPr>
        <p:spPr>
          <a:xfrm>
            <a:off x="2546350" y="876300"/>
            <a:ext cx="4203600" cy="236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0" name="Google Shape;790;g270891dbdfd_2_1290:notes"/>
          <p:cNvSpPr txBox="1"/>
          <p:nvPr>
            <p:ph idx="1" type="body"/>
          </p:nvPr>
        </p:nvSpPr>
        <p:spPr>
          <a:xfrm>
            <a:off x="929640" y="3373755"/>
            <a:ext cx="7437000" cy="276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
              <a:t>EMPHASIZE THE USEFULNESS OF THE HANDBOOK! </a:t>
            </a:r>
            <a:endParaRPr/>
          </a:p>
        </p:txBody>
      </p:sp>
      <p:sp>
        <p:nvSpPr>
          <p:cNvPr id="791" name="Google Shape;791;g270891dbdfd_2_1290:notes"/>
          <p:cNvSpPr txBox="1"/>
          <p:nvPr>
            <p:ph idx="12" type="sldNum"/>
          </p:nvPr>
        </p:nvSpPr>
        <p:spPr>
          <a:xfrm>
            <a:off x="5265809" y="6658664"/>
            <a:ext cx="4028400" cy="3516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270891dbdfd_2_1306:notes"/>
          <p:cNvSpPr txBox="1"/>
          <p:nvPr>
            <p:ph idx="1" type="body"/>
          </p:nvPr>
        </p:nvSpPr>
        <p:spPr>
          <a:xfrm>
            <a:off x="929640" y="3373755"/>
            <a:ext cx="7437000" cy="276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g270891dbdfd_2_1306:notes"/>
          <p:cNvSpPr/>
          <p:nvPr>
            <p:ph idx="2" type="sldImg"/>
          </p:nvPr>
        </p:nvSpPr>
        <p:spPr>
          <a:xfrm>
            <a:off x="2546350" y="876300"/>
            <a:ext cx="4203600" cy="236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70891dbdfd_2_1312:notes"/>
          <p:cNvSpPr/>
          <p:nvPr>
            <p:ph idx="2" type="sldImg"/>
          </p:nvPr>
        </p:nvSpPr>
        <p:spPr>
          <a:xfrm>
            <a:off x="2546350" y="876300"/>
            <a:ext cx="4203600" cy="2365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4" name="Google Shape;814;g270891dbdfd_2_1312:notes"/>
          <p:cNvSpPr txBox="1"/>
          <p:nvPr>
            <p:ph idx="1" type="body"/>
          </p:nvPr>
        </p:nvSpPr>
        <p:spPr>
          <a:xfrm>
            <a:off x="929640" y="3373755"/>
            <a:ext cx="7437000" cy="27603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
              <a:t>First Level Tailoring is done for you based on the Classification of the Software.</a:t>
            </a:r>
            <a:endParaRPr/>
          </a:p>
        </p:txBody>
      </p:sp>
      <p:sp>
        <p:nvSpPr>
          <p:cNvPr id="815" name="Google Shape;815;g270891dbdfd_2_1312:notes"/>
          <p:cNvSpPr txBox="1"/>
          <p:nvPr>
            <p:ph idx="12" type="sldNum"/>
          </p:nvPr>
        </p:nvSpPr>
        <p:spPr>
          <a:xfrm>
            <a:off x="5265809" y="6658664"/>
            <a:ext cx="4028400" cy="351600"/>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lang="en"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d9f191561f_0_5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d9f191561f_0_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70891dbdfd_2_1322:notes"/>
          <p:cNvSpPr txBox="1"/>
          <p:nvPr>
            <p:ph idx="1" type="body"/>
          </p:nvPr>
        </p:nvSpPr>
        <p:spPr>
          <a:xfrm>
            <a:off x="929640" y="3373755"/>
            <a:ext cx="7437000" cy="276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g270891dbdfd_2_1322:notes"/>
          <p:cNvSpPr/>
          <p:nvPr>
            <p:ph idx="2" type="sldImg"/>
          </p:nvPr>
        </p:nvSpPr>
        <p:spPr>
          <a:xfrm>
            <a:off x="2546350" y="876300"/>
            <a:ext cx="4203600" cy="236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d9f191561f_0_5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g2d9f191561f_0_5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3" name="Google Shape;833;g2d9f191561f_0_5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270891dbdfd_2_1386:notes"/>
          <p:cNvSpPr/>
          <p:nvPr>
            <p:ph idx="2" type="sldImg"/>
          </p:nvPr>
        </p:nvSpPr>
        <p:spPr>
          <a:xfrm>
            <a:off x="1705131" y="685387"/>
            <a:ext cx="34479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9" name="Google Shape;839;g270891dbdfd_2_1386:notes"/>
          <p:cNvSpPr txBox="1"/>
          <p:nvPr>
            <p:ph idx="1" type="body"/>
          </p:nvPr>
        </p:nvSpPr>
        <p:spPr>
          <a:xfrm>
            <a:off x="686421" y="4344025"/>
            <a:ext cx="5485200" cy="4114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br>
              <a:rPr lang="en"/>
            </a:br>
            <a:r>
              <a:rPr lang="en"/>
              <a:t>For May (4</a:t>
            </a:r>
            <a:r>
              <a:rPr baseline="30000" lang="en"/>
              <a:t>th</a:t>
            </a:r>
            <a:r>
              <a:rPr lang="en"/>
              <a:t>) webinars: </a:t>
            </a:r>
            <a:r>
              <a:rPr b="0" i="0" lang="en">
                <a:solidFill>
                  <a:srgbClr val="0D0D0D"/>
                </a:solidFill>
                <a:latin typeface="Arial"/>
                <a:ea typeface="Arial"/>
                <a:cs typeface="Arial"/>
                <a:sym typeface="Arial"/>
              </a:rPr>
              <a:t>"May the Code Be with You: Navigating the Software Process Galaxy!</a:t>
            </a:r>
            <a:endParaRPr/>
          </a:p>
        </p:txBody>
      </p:sp>
      <p:sp>
        <p:nvSpPr>
          <p:cNvPr id="840" name="Google Shape;840;g270891dbdfd_2_1386:notes"/>
          <p:cNvSpPr txBox="1"/>
          <p:nvPr>
            <p:ph idx="12" type="sldNum"/>
          </p:nvPr>
        </p:nvSpPr>
        <p:spPr>
          <a:xfrm>
            <a:off x="3884027" y="8684926"/>
            <a:ext cx="2972400" cy="4575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270891dbdfd_2_1392:notes"/>
          <p:cNvSpPr txBox="1"/>
          <p:nvPr>
            <p:ph idx="1" type="body"/>
          </p:nvPr>
        </p:nvSpPr>
        <p:spPr>
          <a:xfrm>
            <a:off x="686421" y="4344025"/>
            <a:ext cx="5485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g270891dbdfd_2_1392:notes"/>
          <p:cNvSpPr/>
          <p:nvPr>
            <p:ph idx="2" type="sldImg"/>
          </p:nvPr>
        </p:nvSpPr>
        <p:spPr>
          <a:xfrm>
            <a:off x="1705131" y="685387"/>
            <a:ext cx="3447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270891dbdfd_2_1398:notes"/>
          <p:cNvSpPr txBox="1"/>
          <p:nvPr>
            <p:ph idx="1" type="body"/>
          </p:nvPr>
        </p:nvSpPr>
        <p:spPr>
          <a:xfrm>
            <a:off x="686421" y="4344025"/>
            <a:ext cx="5485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g270891dbdfd_2_1398:notes"/>
          <p:cNvSpPr/>
          <p:nvPr>
            <p:ph idx="2" type="sldImg"/>
          </p:nvPr>
        </p:nvSpPr>
        <p:spPr>
          <a:xfrm>
            <a:off x="1705131" y="685387"/>
            <a:ext cx="3447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270891dbdfd_2_1404:notes"/>
          <p:cNvSpPr/>
          <p:nvPr>
            <p:ph idx="2" type="sldImg"/>
          </p:nvPr>
        </p:nvSpPr>
        <p:spPr>
          <a:xfrm>
            <a:off x="1705131" y="685387"/>
            <a:ext cx="34479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0" name="Google Shape;860;g270891dbdfd_2_1404:notes"/>
          <p:cNvSpPr txBox="1"/>
          <p:nvPr>
            <p:ph idx="1" type="body"/>
          </p:nvPr>
        </p:nvSpPr>
        <p:spPr>
          <a:xfrm>
            <a:off x="686421" y="4344025"/>
            <a:ext cx="5485200" cy="4114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1" name="Google Shape;861;g270891dbdfd_2_1404:notes"/>
          <p:cNvSpPr txBox="1"/>
          <p:nvPr>
            <p:ph idx="12" type="sldNum"/>
          </p:nvPr>
        </p:nvSpPr>
        <p:spPr>
          <a:xfrm>
            <a:off x="3884027" y="8684926"/>
            <a:ext cx="2972400" cy="4575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270891dbdfd_2_1410:notes"/>
          <p:cNvSpPr/>
          <p:nvPr>
            <p:ph idx="2" type="sldImg"/>
          </p:nvPr>
        </p:nvSpPr>
        <p:spPr>
          <a:xfrm>
            <a:off x="1705131" y="685387"/>
            <a:ext cx="34479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7" name="Google Shape;867;g270891dbdfd_2_1410:notes"/>
          <p:cNvSpPr txBox="1"/>
          <p:nvPr>
            <p:ph idx="1" type="body"/>
          </p:nvPr>
        </p:nvSpPr>
        <p:spPr>
          <a:xfrm>
            <a:off x="686421" y="4344025"/>
            <a:ext cx="5485200" cy="4114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0000"/>
              </a:buClr>
              <a:buSzPts val="1200"/>
              <a:buFont typeface="Arial"/>
              <a:buNone/>
            </a:pPr>
            <a:r>
              <a:rPr b="0" lang="en" sz="1200">
                <a:solidFill>
                  <a:srgbClr val="C00000"/>
                </a:solidFill>
              </a:rPr>
              <a:t>Under Applicability, P.2 there are new software considerations</a:t>
            </a:r>
            <a:endParaRPr b="0" sz="1200">
              <a:solidFill>
                <a:schemeClr val="accent2"/>
              </a:solidFill>
              <a:latin typeface="Arial"/>
              <a:ea typeface="Arial"/>
              <a:cs typeface="Arial"/>
              <a:sym typeface="Arial"/>
            </a:endParaRPr>
          </a:p>
          <a:p>
            <a:pPr indent="0" lvl="0" marL="0" rtl="0" algn="l">
              <a:spcBef>
                <a:spcPts val="360"/>
              </a:spcBef>
              <a:spcAft>
                <a:spcPts val="0"/>
              </a:spcAft>
              <a:buNone/>
            </a:pPr>
            <a:r>
              <a:t/>
            </a:r>
            <a:endParaRPr/>
          </a:p>
        </p:txBody>
      </p:sp>
      <p:sp>
        <p:nvSpPr>
          <p:cNvPr id="868" name="Google Shape;868;g270891dbdfd_2_1410:notes"/>
          <p:cNvSpPr txBox="1"/>
          <p:nvPr>
            <p:ph idx="12" type="sldNum"/>
          </p:nvPr>
        </p:nvSpPr>
        <p:spPr>
          <a:xfrm>
            <a:off x="3884027" y="8684926"/>
            <a:ext cx="2972400" cy="4575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270891dbdfd_2_1417:notes"/>
          <p:cNvSpPr txBox="1"/>
          <p:nvPr>
            <p:ph idx="1" type="body"/>
          </p:nvPr>
        </p:nvSpPr>
        <p:spPr>
          <a:xfrm>
            <a:off x="686421" y="4344025"/>
            <a:ext cx="5485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g270891dbdfd_2_1417:notes"/>
          <p:cNvSpPr/>
          <p:nvPr>
            <p:ph idx="2" type="sldImg"/>
          </p:nvPr>
        </p:nvSpPr>
        <p:spPr>
          <a:xfrm>
            <a:off x="1705131" y="685387"/>
            <a:ext cx="3447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270891dbdfd_2_1423:notes"/>
          <p:cNvSpPr/>
          <p:nvPr>
            <p:ph idx="2" type="sldImg"/>
          </p:nvPr>
        </p:nvSpPr>
        <p:spPr>
          <a:xfrm>
            <a:off x="1705131" y="685387"/>
            <a:ext cx="34479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2" name="Google Shape;882;g270891dbdfd_2_1423:notes"/>
          <p:cNvSpPr txBox="1"/>
          <p:nvPr>
            <p:ph idx="1" type="body"/>
          </p:nvPr>
        </p:nvSpPr>
        <p:spPr>
          <a:xfrm>
            <a:off x="686421" y="4344025"/>
            <a:ext cx="5485200" cy="4114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Software release process/flow of actions for the innovator/developer.</a:t>
            </a:r>
            <a:endParaRPr/>
          </a:p>
        </p:txBody>
      </p:sp>
      <p:sp>
        <p:nvSpPr>
          <p:cNvPr id="883" name="Google Shape;883;g270891dbdfd_2_1423:notes"/>
          <p:cNvSpPr txBox="1"/>
          <p:nvPr>
            <p:ph idx="12" type="sldNum"/>
          </p:nvPr>
        </p:nvSpPr>
        <p:spPr>
          <a:xfrm>
            <a:off x="3884027" y="8684926"/>
            <a:ext cx="2972400" cy="4575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270891dbdfd_2_1456:notes"/>
          <p:cNvSpPr txBox="1"/>
          <p:nvPr>
            <p:ph idx="1" type="body"/>
          </p:nvPr>
        </p:nvSpPr>
        <p:spPr>
          <a:xfrm>
            <a:off x="686421" y="4344025"/>
            <a:ext cx="5485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g270891dbdfd_2_1456:notes"/>
          <p:cNvSpPr/>
          <p:nvPr>
            <p:ph idx="2" type="sldImg"/>
          </p:nvPr>
        </p:nvSpPr>
        <p:spPr>
          <a:xfrm>
            <a:off x="1705131" y="685387"/>
            <a:ext cx="3447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d9f191561f_0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d9f191561f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270891dbdfd_2_1502:notes"/>
          <p:cNvSpPr/>
          <p:nvPr>
            <p:ph idx="2" type="sldImg"/>
          </p:nvPr>
        </p:nvSpPr>
        <p:spPr>
          <a:xfrm>
            <a:off x="1705131" y="685387"/>
            <a:ext cx="34479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3" name="Google Shape;963;g270891dbdfd_2_1502:notes"/>
          <p:cNvSpPr txBox="1"/>
          <p:nvPr>
            <p:ph idx="1" type="body"/>
          </p:nvPr>
        </p:nvSpPr>
        <p:spPr>
          <a:xfrm>
            <a:off x="686421" y="4344025"/>
            <a:ext cx="5485200" cy="4114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4" name="Google Shape;964;g270891dbdfd_2_1502:notes"/>
          <p:cNvSpPr txBox="1"/>
          <p:nvPr>
            <p:ph idx="12" type="sldNum"/>
          </p:nvPr>
        </p:nvSpPr>
        <p:spPr>
          <a:xfrm>
            <a:off x="3884027" y="8684926"/>
            <a:ext cx="2972400" cy="4575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270891dbdfd_2_1508:notes"/>
          <p:cNvSpPr txBox="1"/>
          <p:nvPr>
            <p:ph idx="1" type="body"/>
          </p:nvPr>
        </p:nvSpPr>
        <p:spPr>
          <a:xfrm>
            <a:off x="686421" y="4344025"/>
            <a:ext cx="5485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g270891dbdfd_2_1508:notes"/>
          <p:cNvSpPr/>
          <p:nvPr>
            <p:ph idx="2" type="sldImg"/>
          </p:nvPr>
        </p:nvSpPr>
        <p:spPr>
          <a:xfrm>
            <a:off x="1705131" y="685387"/>
            <a:ext cx="3447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270891dbdfd_2_1589:notes"/>
          <p:cNvSpPr txBox="1"/>
          <p:nvPr>
            <p:ph idx="1" type="body"/>
          </p:nvPr>
        </p:nvSpPr>
        <p:spPr>
          <a:xfrm>
            <a:off x="686421" y="4344025"/>
            <a:ext cx="5485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g270891dbdfd_2_1589:notes"/>
          <p:cNvSpPr/>
          <p:nvPr>
            <p:ph idx="2" type="sldImg"/>
          </p:nvPr>
        </p:nvSpPr>
        <p:spPr>
          <a:xfrm>
            <a:off x="1705131" y="685387"/>
            <a:ext cx="3447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270891dbdfd_2_1596:notes"/>
          <p:cNvSpPr txBox="1"/>
          <p:nvPr>
            <p:ph idx="1" type="body"/>
          </p:nvPr>
        </p:nvSpPr>
        <p:spPr>
          <a:xfrm>
            <a:off x="686421" y="4344025"/>
            <a:ext cx="5485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g270891dbdfd_2_1596:notes"/>
          <p:cNvSpPr/>
          <p:nvPr>
            <p:ph idx="2" type="sldImg"/>
          </p:nvPr>
        </p:nvSpPr>
        <p:spPr>
          <a:xfrm>
            <a:off x="1705131" y="685387"/>
            <a:ext cx="3447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270891dbdfd_2_1625:notes"/>
          <p:cNvSpPr/>
          <p:nvPr>
            <p:ph idx="2" type="sldImg"/>
          </p:nvPr>
        </p:nvSpPr>
        <p:spPr>
          <a:xfrm>
            <a:off x="1705131" y="685387"/>
            <a:ext cx="34479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0" name="Google Shape;1090;g270891dbdfd_2_1625:notes"/>
          <p:cNvSpPr txBox="1"/>
          <p:nvPr>
            <p:ph idx="1" type="body"/>
          </p:nvPr>
        </p:nvSpPr>
        <p:spPr>
          <a:xfrm>
            <a:off x="686421" y="4344025"/>
            <a:ext cx="5485200" cy="4114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2000"/>
              <a:t>*All, but Open Source, require a Software Usage Agreement (SUA); apply for free, online.</a:t>
            </a:r>
            <a:endParaRPr/>
          </a:p>
        </p:txBody>
      </p:sp>
      <p:sp>
        <p:nvSpPr>
          <p:cNvPr id="1091" name="Google Shape;1091;g270891dbdfd_2_1625:notes"/>
          <p:cNvSpPr txBox="1"/>
          <p:nvPr>
            <p:ph idx="12" type="sldNum"/>
          </p:nvPr>
        </p:nvSpPr>
        <p:spPr>
          <a:xfrm>
            <a:off x="3884027" y="8684926"/>
            <a:ext cx="2972400" cy="4575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270891dbdfd_2_1645:notes"/>
          <p:cNvSpPr txBox="1"/>
          <p:nvPr>
            <p:ph idx="1" type="body"/>
          </p:nvPr>
        </p:nvSpPr>
        <p:spPr>
          <a:xfrm>
            <a:off x="686421" y="4344025"/>
            <a:ext cx="5485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g270891dbdfd_2_1645:notes"/>
          <p:cNvSpPr/>
          <p:nvPr>
            <p:ph idx="2" type="sldImg"/>
          </p:nvPr>
        </p:nvSpPr>
        <p:spPr>
          <a:xfrm>
            <a:off x="1705131" y="685387"/>
            <a:ext cx="3447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2cfe00f6957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9" name="Google Shape;1119;g2cfe00f695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**NOTE: SRA means, “Software Release Authority” which is a position/role, not the software release review process itself.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27032715ace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6" name="Google Shape;1126;g27032715ace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27032715ace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3" name="Google Shape;1133;g27032715ace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**NOTE: SRS stands for NASA’s Software Release System,”  which is an online system is used to review software release requests, by official reviewers from the Technology Transfer Office, Software Engineering/Mission Assurance, Office of General Counsel, 508 Compliance Office, IT Security Office and Export Control Office.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d9f191561f_0_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g2d9f191561f_0_3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g2d9f191561f_0_3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70891dbdfd_2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270891dbdfd_2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g270891dbdfd_2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70891dbdfd_2_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70891dbdfd_2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70891dbdfd_2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270891dbdfd_2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g270891dbdfd_2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70891dbdfd_2_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70891dbdfd_2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3.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50" name="Shape 50"/>
        <p:cNvGrpSpPr/>
        <p:nvPr/>
      </p:nvGrpSpPr>
      <p:grpSpPr>
        <a:xfrm>
          <a:off x="0" y="0"/>
          <a:ext cx="0" cy="0"/>
          <a:chOff x="0" y="0"/>
          <a:chExt cx="0" cy="0"/>
        </a:xfrm>
      </p:grpSpPr>
      <p:pic>
        <p:nvPicPr>
          <p:cNvPr descr="Cover image description: A landscape framed inside a sphere, which doubles as a solar eclipse. The scene is composed of dusky colors of golds, oranges, greens and purples. On the left, a young woman wearing a white dress basks in the rays of the eclipse. She stands under a fall tree with orange leaves, which is rooted on the side of a rocky mountain path overlooking a valley and distant mountains. A river runs through the middle, branching out the distance. The Milky Way trails across the sky, leading up to the eclipsing Sun at top right. Two hot air balloons float in the distance. Nocturnal animals, including a a fox, owl, possum, and bat, emerge to investigate the sudden onset of night.  " id="51" name="Google Shape;51;p13"/>
          <p:cNvPicPr preferRelativeResize="0"/>
          <p:nvPr/>
        </p:nvPicPr>
        <p:blipFill rotWithShape="1">
          <a:blip r:embed="rId2">
            <a:alphaModFix/>
          </a:blip>
          <a:srcRect b="0" l="0" r="0" t="0"/>
          <a:stretch/>
        </p:blipFill>
        <p:spPr>
          <a:xfrm>
            <a:off x="0" y="0"/>
            <a:ext cx="9144003" cy="5143500"/>
          </a:xfrm>
          <a:prstGeom prst="rect">
            <a:avLst/>
          </a:prstGeom>
          <a:noFill/>
          <a:ln>
            <a:noFill/>
          </a:ln>
        </p:spPr>
      </p:pic>
      <p:sp>
        <p:nvSpPr>
          <p:cNvPr id="52" name="Google Shape;52;p13"/>
          <p:cNvSpPr txBox="1"/>
          <p:nvPr>
            <p:ph idx="1" type="subTitle"/>
          </p:nvPr>
        </p:nvSpPr>
        <p:spPr>
          <a:xfrm>
            <a:off x="6241647" y="4184948"/>
            <a:ext cx="2678700" cy="273900"/>
          </a:xfrm>
          <a:prstGeom prst="rect">
            <a:avLst/>
          </a:prstGeom>
          <a:noFill/>
          <a:ln>
            <a:noFill/>
          </a:ln>
        </p:spPr>
        <p:txBody>
          <a:bodyPr anchorCtr="0" anchor="t" bIns="34275" lIns="68575" spcFirstLastPara="1" rIns="68575" wrap="square" tIns="34275">
            <a:spAutoFit/>
          </a:bodyPr>
          <a:lstStyle>
            <a:lvl1pPr lvl="0" rtl="0" algn="l">
              <a:lnSpc>
                <a:spcPct val="90000"/>
              </a:lnSpc>
              <a:spcBef>
                <a:spcPts val="800"/>
              </a:spcBef>
              <a:spcAft>
                <a:spcPts val="0"/>
              </a:spcAft>
              <a:buClr>
                <a:schemeClr val="lt1"/>
              </a:buClr>
              <a:buSzPts val="1400"/>
              <a:buNone/>
              <a:defRPr b="1" sz="1400">
                <a:solidFill>
                  <a:schemeClr val="lt1"/>
                </a:solidFill>
                <a:latin typeface="Arial"/>
                <a:ea typeface="Arial"/>
                <a:cs typeface="Arial"/>
                <a:sym typeface="Arial"/>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53" name="Google Shape;53;p13"/>
          <p:cNvSpPr txBox="1"/>
          <p:nvPr>
            <p:ph idx="2" type="body"/>
          </p:nvPr>
        </p:nvSpPr>
        <p:spPr>
          <a:xfrm>
            <a:off x="6241648" y="3146713"/>
            <a:ext cx="2678700" cy="958500"/>
          </a:xfrm>
          <a:prstGeom prst="rect">
            <a:avLst/>
          </a:prstGeom>
          <a:noFill/>
          <a:ln>
            <a:noFill/>
          </a:ln>
        </p:spPr>
        <p:txBody>
          <a:bodyPr anchorCtr="0" anchor="t" bIns="34275" lIns="68575" spcFirstLastPara="1" rIns="68575" wrap="square" tIns="34275">
            <a:normAutofit/>
          </a:bodyPr>
          <a:lstStyle>
            <a:lvl1pPr indent="-400050" lvl="0" marL="457200" rtl="0" algn="l">
              <a:lnSpc>
                <a:spcPct val="90000"/>
              </a:lnSpc>
              <a:spcBef>
                <a:spcPts val="800"/>
              </a:spcBef>
              <a:spcAft>
                <a:spcPts val="0"/>
              </a:spcAft>
              <a:buClr>
                <a:schemeClr val="lt1"/>
              </a:buClr>
              <a:buSzPts val="2700"/>
              <a:buChar char="●"/>
              <a:defRPr b="1" sz="2700">
                <a:solidFill>
                  <a:schemeClr val="lt1"/>
                </a:solidFill>
              </a:defRPr>
            </a:lvl1pPr>
            <a:lvl2pPr indent="-342900" lvl="1" marL="914400" rtl="0" algn="ctr">
              <a:lnSpc>
                <a:spcPct val="90000"/>
              </a:lnSpc>
              <a:spcBef>
                <a:spcPts val="1200"/>
              </a:spcBef>
              <a:spcAft>
                <a:spcPts val="0"/>
              </a:spcAft>
              <a:buClr>
                <a:schemeClr val="lt1"/>
              </a:buClr>
              <a:buSzPts val="1800"/>
              <a:buChar char="○"/>
              <a:defRPr>
                <a:solidFill>
                  <a:schemeClr val="lt1"/>
                </a:solidFill>
              </a:defRPr>
            </a:lvl2pPr>
            <a:lvl3pPr indent="-323850" lvl="2" marL="1371600" rtl="0" algn="ctr">
              <a:lnSpc>
                <a:spcPct val="90000"/>
              </a:lnSpc>
              <a:spcBef>
                <a:spcPts val="1200"/>
              </a:spcBef>
              <a:spcAft>
                <a:spcPts val="0"/>
              </a:spcAft>
              <a:buClr>
                <a:schemeClr val="lt1"/>
              </a:buClr>
              <a:buSzPts val="1500"/>
              <a:buChar char="■"/>
              <a:defRPr>
                <a:solidFill>
                  <a:schemeClr val="lt1"/>
                </a:solidFill>
              </a:defRPr>
            </a:lvl3pPr>
            <a:lvl4pPr indent="-317500" lvl="3" marL="1828800" rtl="0" algn="ctr">
              <a:lnSpc>
                <a:spcPct val="90000"/>
              </a:lnSpc>
              <a:spcBef>
                <a:spcPts val="1200"/>
              </a:spcBef>
              <a:spcAft>
                <a:spcPts val="0"/>
              </a:spcAft>
              <a:buClr>
                <a:schemeClr val="lt1"/>
              </a:buClr>
              <a:buSzPts val="1400"/>
              <a:buChar char="●"/>
              <a:defRPr>
                <a:solidFill>
                  <a:schemeClr val="lt1"/>
                </a:solidFill>
              </a:defRPr>
            </a:lvl4pPr>
            <a:lvl5pPr indent="-317500" lvl="4" marL="2286000" rtl="0" algn="ctr">
              <a:lnSpc>
                <a:spcPct val="90000"/>
              </a:lnSpc>
              <a:spcBef>
                <a:spcPts val="1200"/>
              </a:spcBef>
              <a:spcAft>
                <a:spcPts val="0"/>
              </a:spcAft>
              <a:buClr>
                <a:schemeClr val="lt1"/>
              </a:buClr>
              <a:buSzPts val="1400"/>
              <a:buChar char="○"/>
              <a:defRPr>
                <a:solidFill>
                  <a:schemeClr val="lt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620">
          <p15:clr>
            <a:srgbClr val="FBAE40"/>
          </p15:clr>
        </p15:guide>
        <p15:guide id="2" pos="34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showMasterSp="0">
  <p:cSld name="1_Section Header">
    <p:bg>
      <p:bgPr>
        <a:solidFill>
          <a:schemeClr val="dk1"/>
        </a:solidFill>
      </p:bgPr>
    </p:bg>
    <p:spTree>
      <p:nvGrpSpPr>
        <p:cNvPr id="54" name="Shape 54"/>
        <p:cNvGrpSpPr/>
        <p:nvPr/>
      </p:nvGrpSpPr>
      <p:grpSpPr>
        <a:xfrm>
          <a:off x="0" y="0"/>
          <a:ext cx="0" cy="0"/>
          <a:chOff x="0" y="0"/>
          <a:chExt cx="0" cy="0"/>
        </a:xfrm>
      </p:grpSpPr>
      <p:pic>
        <p:nvPicPr>
          <p:cNvPr descr="Background image in monochromatic gold. A child sits on her father's shoulders looking up at a solar eclipse. They stand on a rocky overlook above misty mountains. Swirling clouds around the eclipse make it appear as an eye in the sky. " id="55" name="Google Shape;55;p14"/>
          <p:cNvPicPr preferRelativeResize="0"/>
          <p:nvPr/>
        </p:nvPicPr>
        <p:blipFill rotWithShape="1">
          <a:blip r:embed="rId2">
            <a:alphaModFix/>
          </a:blip>
          <a:srcRect b="0" l="0" r="0" t="0"/>
          <a:stretch/>
        </p:blipFill>
        <p:spPr>
          <a:xfrm>
            <a:off x="-6998" y="-1517"/>
            <a:ext cx="9184811" cy="5145016"/>
          </a:xfrm>
          <a:prstGeom prst="rect">
            <a:avLst/>
          </a:prstGeom>
          <a:noFill/>
          <a:ln>
            <a:noFill/>
          </a:ln>
        </p:spPr>
      </p:pic>
      <p:sp>
        <p:nvSpPr>
          <p:cNvPr id="56" name="Google Shape;56;p14"/>
          <p:cNvSpPr txBox="1"/>
          <p:nvPr>
            <p:ph type="title"/>
          </p:nvPr>
        </p:nvSpPr>
        <p:spPr>
          <a:xfrm>
            <a:off x="508440" y="1907276"/>
            <a:ext cx="4063500" cy="9003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 name="Google Shape;57;p14"/>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and Content" showMasterSp="0">
  <p:cSld name="18_Title and Content">
    <p:spTree>
      <p:nvGrpSpPr>
        <p:cNvPr id="58" name="Shape 58"/>
        <p:cNvGrpSpPr/>
        <p:nvPr/>
      </p:nvGrpSpPr>
      <p:grpSpPr>
        <a:xfrm>
          <a:off x="0" y="0"/>
          <a:ext cx="0" cy="0"/>
          <a:chOff x="0" y="0"/>
          <a:chExt cx="0" cy="0"/>
        </a:xfrm>
      </p:grpSpPr>
      <p:sp>
        <p:nvSpPr>
          <p:cNvPr id="59" name="Google Shape;59;p15"/>
          <p:cNvSpPr/>
          <p:nvPr/>
        </p:nvSpPr>
        <p:spPr>
          <a:xfrm>
            <a:off x="-6813" y="-12676"/>
            <a:ext cx="9157500" cy="5169000"/>
          </a:xfrm>
          <a:prstGeom prst="rect">
            <a:avLst/>
          </a:prstGeom>
          <a:gradFill>
            <a:gsLst>
              <a:gs pos="0">
                <a:srgbClr val="D4BF88">
                  <a:alpha val="85098"/>
                </a:srgbClr>
              </a:gs>
              <a:gs pos="60000">
                <a:schemeClr val="lt1"/>
              </a:gs>
              <a:gs pos="100000">
                <a:schemeClr val="lt1"/>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nvGrpSpPr>
          <p:cNvPr id="60" name="Google Shape;60;p15"/>
          <p:cNvGrpSpPr/>
          <p:nvPr/>
        </p:nvGrpSpPr>
        <p:grpSpPr>
          <a:xfrm>
            <a:off x="-7353" y="-27910"/>
            <a:ext cx="9151425" cy="386100"/>
            <a:chOff x="-9804" y="-37213"/>
            <a:chExt cx="12201900" cy="514800"/>
          </a:xfrm>
        </p:grpSpPr>
        <p:sp>
          <p:nvSpPr>
            <p:cNvPr id="61" name="Google Shape;61;p15"/>
            <p:cNvSpPr/>
            <p:nvPr/>
          </p:nvSpPr>
          <p:spPr>
            <a:xfrm>
              <a:off x="-9804" y="-37213"/>
              <a:ext cx="12201900" cy="514800"/>
            </a:xfrm>
            <a:prstGeom prst="rect">
              <a:avLst/>
            </a:prstGeom>
            <a:solidFill>
              <a:srgbClr val="90672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2" name="Google Shape;62;p15"/>
            <p:cNvSpPr/>
            <p:nvPr/>
          </p:nvSpPr>
          <p:spPr>
            <a:xfrm>
              <a:off x="8873902" y="-33075"/>
              <a:ext cx="3318097" cy="510629"/>
            </a:xfrm>
            <a:custGeom>
              <a:rect b="b" l="l" r="r" t="t"/>
              <a:pathLst>
                <a:path extrusionOk="0" h="510629" w="3318097">
                  <a:moveTo>
                    <a:pt x="0" y="0"/>
                  </a:moveTo>
                  <a:lnTo>
                    <a:pt x="3318097" y="7434"/>
                  </a:lnTo>
                  <a:lnTo>
                    <a:pt x="3318097" y="503194"/>
                  </a:lnTo>
                  <a:lnTo>
                    <a:pt x="730189" y="510629"/>
                  </a:lnTo>
                  <a:cubicBezTo>
                    <a:pt x="486793" y="340419"/>
                    <a:pt x="399513" y="222249"/>
                    <a:pt x="0" y="0"/>
                  </a:cubicBezTo>
                  <a:close/>
                </a:path>
              </a:pathLst>
            </a:custGeom>
            <a:solidFill>
              <a:srgbClr val="A77B3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sp>
        <p:nvSpPr>
          <p:cNvPr id="63" name="Google Shape;63;p15"/>
          <p:cNvSpPr txBox="1"/>
          <p:nvPr>
            <p:ph idx="1" type="body"/>
          </p:nvPr>
        </p:nvSpPr>
        <p:spPr>
          <a:xfrm>
            <a:off x="3949679" y="4671257"/>
            <a:ext cx="4826700" cy="230700"/>
          </a:xfrm>
          <a:prstGeom prst="rect">
            <a:avLst/>
          </a:prstGeom>
          <a:noFill/>
          <a:ln>
            <a:noFill/>
          </a:ln>
        </p:spPr>
        <p:txBody>
          <a:bodyPr anchorCtr="0" anchor="t" bIns="34275" lIns="68575" spcFirstLastPara="1" rIns="68575" wrap="square" tIns="34275">
            <a:spAutoFit/>
          </a:bodyPr>
          <a:lstStyle>
            <a:lvl1pPr indent="-298450" lvl="0" marL="457200" rtl="0" algn="l">
              <a:lnSpc>
                <a:spcPct val="90000"/>
              </a:lnSpc>
              <a:spcBef>
                <a:spcPts val="800"/>
              </a:spcBef>
              <a:spcAft>
                <a:spcPts val="0"/>
              </a:spcAft>
              <a:buClr>
                <a:schemeClr val="dk1"/>
              </a:buClr>
              <a:buSzPts val="1100"/>
              <a:buChar char="●"/>
              <a:defRPr b="0" sz="1100">
                <a:solidFill>
                  <a:schemeClr val="dk1"/>
                </a:solidFill>
              </a:defRPr>
            </a:lvl1pPr>
            <a:lvl2pPr indent="-342900" lvl="1" marL="914400" rtl="0" algn="l">
              <a:lnSpc>
                <a:spcPct val="90000"/>
              </a:lnSpc>
              <a:spcBef>
                <a:spcPts val="1200"/>
              </a:spcBef>
              <a:spcAft>
                <a:spcPts val="0"/>
              </a:spcAft>
              <a:buClr>
                <a:schemeClr val="lt1"/>
              </a:buClr>
              <a:buSzPts val="1800"/>
              <a:buChar char="○"/>
              <a:defRPr>
                <a:solidFill>
                  <a:schemeClr val="lt1"/>
                </a:solidFill>
              </a:defRPr>
            </a:lvl2pPr>
            <a:lvl3pPr indent="-323850" lvl="2" marL="1371600" rtl="0" algn="l">
              <a:lnSpc>
                <a:spcPct val="90000"/>
              </a:lnSpc>
              <a:spcBef>
                <a:spcPts val="1200"/>
              </a:spcBef>
              <a:spcAft>
                <a:spcPts val="0"/>
              </a:spcAft>
              <a:buClr>
                <a:schemeClr val="lt1"/>
              </a:buClr>
              <a:buSzPts val="1500"/>
              <a:buChar char="■"/>
              <a:defRPr>
                <a:solidFill>
                  <a:schemeClr val="lt1"/>
                </a:solidFill>
              </a:defRPr>
            </a:lvl3pPr>
            <a:lvl4pPr indent="-317500" lvl="3" marL="1828800" rtl="0" algn="l">
              <a:lnSpc>
                <a:spcPct val="90000"/>
              </a:lnSpc>
              <a:spcBef>
                <a:spcPts val="1200"/>
              </a:spcBef>
              <a:spcAft>
                <a:spcPts val="0"/>
              </a:spcAft>
              <a:buClr>
                <a:schemeClr val="lt1"/>
              </a:buClr>
              <a:buSzPts val="1400"/>
              <a:buChar char="●"/>
              <a:defRPr>
                <a:solidFill>
                  <a:schemeClr val="lt1"/>
                </a:solidFill>
              </a:defRPr>
            </a:lvl4pPr>
            <a:lvl5pPr indent="-317500" lvl="4" marL="2286000" rtl="0" algn="l">
              <a:lnSpc>
                <a:spcPct val="90000"/>
              </a:lnSpc>
              <a:spcBef>
                <a:spcPts val="1200"/>
              </a:spcBef>
              <a:spcAft>
                <a:spcPts val="0"/>
              </a:spcAft>
              <a:buClr>
                <a:schemeClr val="lt1"/>
              </a:buClr>
              <a:buSzPts val="1400"/>
              <a:buChar char="○"/>
              <a:defRPr>
                <a:solidFill>
                  <a:schemeClr val="lt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64" name="Google Shape;64;p15"/>
          <p:cNvSpPr txBox="1"/>
          <p:nvPr>
            <p:ph idx="2" type="body"/>
          </p:nvPr>
        </p:nvSpPr>
        <p:spPr>
          <a:xfrm>
            <a:off x="3949679" y="1416899"/>
            <a:ext cx="4826700" cy="1300500"/>
          </a:xfrm>
          <a:prstGeom prst="rect">
            <a:avLst/>
          </a:prstGeom>
          <a:noFill/>
          <a:ln>
            <a:noFill/>
          </a:ln>
        </p:spPr>
        <p:txBody>
          <a:bodyPr anchorCtr="0" anchor="t" bIns="34275" lIns="68575" spcFirstLastPara="1" rIns="68575" wrap="square" tIns="34275">
            <a:spAutoFit/>
          </a:bodyPr>
          <a:lstStyle>
            <a:lvl1pPr indent="-361950" lvl="0" marL="457200" rtl="0" algn="l">
              <a:lnSpc>
                <a:spcPct val="100000"/>
              </a:lnSpc>
              <a:spcBef>
                <a:spcPts val="800"/>
              </a:spcBef>
              <a:spcAft>
                <a:spcPts val="0"/>
              </a:spcAft>
              <a:buClr>
                <a:schemeClr val="dk1"/>
              </a:buClr>
              <a:buSzPts val="2100"/>
              <a:buChar char="●"/>
              <a:defRPr>
                <a:solidFill>
                  <a:schemeClr val="dk1"/>
                </a:solidFill>
              </a:defRPr>
            </a:lvl1pPr>
            <a:lvl2pPr indent="-342900" lvl="1" marL="914400" rtl="0" algn="l">
              <a:lnSpc>
                <a:spcPct val="100000"/>
              </a:lnSpc>
              <a:spcBef>
                <a:spcPts val="1200"/>
              </a:spcBef>
              <a:spcAft>
                <a:spcPts val="0"/>
              </a:spcAft>
              <a:buClr>
                <a:schemeClr val="dk1"/>
              </a:buClr>
              <a:buSzPts val="1800"/>
              <a:buChar char="○"/>
              <a:defRPr>
                <a:solidFill>
                  <a:schemeClr val="dk1"/>
                </a:solidFill>
              </a:defRPr>
            </a:lvl2pPr>
            <a:lvl3pPr indent="-323850" lvl="2" marL="1371600" rtl="0" algn="l">
              <a:lnSpc>
                <a:spcPct val="100000"/>
              </a:lnSpc>
              <a:spcBef>
                <a:spcPts val="1200"/>
              </a:spcBef>
              <a:spcAft>
                <a:spcPts val="0"/>
              </a:spcAft>
              <a:buClr>
                <a:schemeClr val="dk1"/>
              </a:buClr>
              <a:buSzPts val="1500"/>
              <a:buChar char="■"/>
              <a:defRPr>
                <a:solidFill>
                  <a:schemeClr val="dk1"/>
                </a:solidFill>
              </a:defRPr>
            </a:lvl3pPr>
            <a:lvl4pPr indent="-317500" lvl="3" marL="1828800" rtl="0" algn="l">
              <a:lnSpc>
                <a:spcPct val="100000"/>
              </a:lnSpc>
              <a:spcBef>
                <a:spcPts val="1200"/>
              </a:spcBef>
              <a:spcAft>
                <a:spcPts val="0"/>
              </a:spcAft>
              <a:buClr>
                <a:schemeClr val="dk1"/>
              </a:buClr>
              <a:buSzPts val="1400"/>
              <a:buChar char="●"/>
              <a:defRPr>
                <a:solidFill>
                  <a:schemeClr val="dk1"/>
                </a:solidFill>
              </a:defRPr>
            </a:lvl4pPr>
            <a:lvl5pPr indent="-317500" lvl="4" marL="2286000" rtl="0" algn="l">
              <a:lnSpc>
                <a:spcPct val="100000"/>
              </a:lnSpc>
              <a:spcBef>
                <a:spcPts val="1200"/>
              </a:spcBef>
              <a:spcAft>
                <a:spcPts val="0"/>
              </a:spcAft>
              <a:buClr>
                <a:schemeClr val="dk1"/>
              </a:buClr>
              <a:buSzPts val="1400"/>
              <a:buChar char="○"/>
              <a:defRPr>
                <a:solidFill>
                  <a:schemeClr val="dk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65" name="Google Shape;65;p15"/>
          <p:cNvSpPr txBox="1"/>
          <p:nvPr>
            <p:ph type="title"/>
          </p:nvPr>
        </p:nvSpPr>
        <p:spPr>
          <a:xfrm>
            <a:off x="3915388" y="782654"/>
            <a:ext cx="4861200" cy="4431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chemeClr val="dk1"/>
              </a:buClr>
              <a:buSzPts val="3300"/>
              <a:buFont typeface="Arial"/>
              <a:buNone/>
              <a:defRPr>
                <a:solidFill>
                  <a:schemeClr val="dk1"/>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 name="Google Shape;66;p15"/>
          <p:cNvSpPr txBox="1"/>
          <p:nvPr>
            <p:ph idx="3" type="body"/>
          </p:nvPr>
        </p:nvSpPr>
        <p:spPr>
          <a:xfrm>
            <a:off x="313840" y="698443"/>
            <a:ext cx="3086100" cy="4114800"/>
          </a:xfrm>
          <a:prstGeom prst="rect">
            <a:avLst/>
          </a:prstGeom>
          <a:solidFill>
            <a:srgbClr val="D4BF88"/>
          </a:solid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67" name="Google Shape;67;p15"/>
          <p:cNvSpPr txBox="1"/>
          <p:nvPr>
            <p:ph idx="4" type="body"/>
          </p:nvPr>
        </p:nvSpPr>
        <p:spPr>
          <a:xfrm>
            <a:off x="472706" y="57964"/>
            <a:ext cx="2405400" cy="253800"/>
          </a:xfrm>
          <a:prstGeom prst="rect">
            <a:avLst/>
          </a:prstGeom>
          <a:noFill/>
          <a:ln>
            <a:noFill/>
          </a:ln>
        </p:spPr>
        <p:txBody>
          <a:bodyPr anchorCtr="0" anchor="t" bIns="34275" lIns="68575" spcFirstLastPara="1" rIns="68575" wrap="square" tIns="34275">
            <a:normAutofit/>
          </a:bodyPr>
          <a:lstStyle>
            <a:lvl1pPr indent="-304800" lvl="0" marL="457200" rtl="0" algn="l">
              <a:lnSpc>
                <a:spcPct val="90000"/>
              </a:lnSpc>
              <a:spcBef>
                <a:spcPts val="800"/>
              </a:spcBef>
              <a:spcAft>
                <a:spcPts val="0"/>
              </a:spcAft>
              <a:buClr>
                <a:srgbClr val="EBB458"/>
              </a:buClr>
              <a:buSzPts val="1200"/>
              <a:buChar char="●"/>
              <a:defRPr b="1" i="0" sz="1200">
                <a:solidFill>
                  <a:srgbClr val="EBB458"/>
                </a:solidFill>
                <a:latin typeface="Arial Narrow"/>
                <a:ea typeface="Arial Narrow"/>
                <a:cs typeface="Arial Narrow"/>
                <a:sym typeface="Arial Narrow"/>
              </a:defRPr>
            </a:lvl1pPr>
            <a:lvl2pPr indent="-342900" lvl="1" marL="914400" rtl="0" algn="l">
              <a:lnSpc>
                <a:spcPct val="90000"/>
              </a:lnSpc>
              <a:spcBef>
                <a:spcPts val="1200"/>
              </a:spcBef>
              <a:spcAft>
                <a:spcPts val="0"/>
              </a:spcAft>
              <a:buClr>
                <a:schemeClr val="lt1"/>
              </a:buClr>
              <a:buSzPts val="1800"/>
              <a:buChar char="○"/>
              <a:defRPr sz="1800">
                <a:solidFill>
                  <a:schemeClr val="lt1"/>
                </a:solidFill>
              </a:defRPr>
            </a:lvl2pPr>
            <a:lvl3pPr indent="-342900" lvl="2" marL="1371600" rtl="0" algn="l">
              <a:lnSpc>
                <a:spcPct val="90000"/>
              </a:lnSpc>
              <a:spcBef>
                <a:spcPts val="1200"/>
              </a:spcBef>
              <a:spcAft>
                <a:spcPts val="0"/>
              </a:spcAft>
              <a:buClr>
                <a:schemeClr val="lt1"/>
              </a:buClr>
              <a:buSzPts val="1800"/>
              <a:buChar char="■"/>
              <a:defRPr sz="1800">
                <a:solidFill>
                  <a:schemeClr val="lt1"/>
                </a:solidFill>
              </a:defRPr>
            </a:lvl3pPr>
            <a:lvl4pPr indent="-342900" lvl="3" marL="1828800" rtl="0" algn="l">
              <a:lnSpc>
                <a:spcPct val="90000"/>
              </a:lnSpc>
              <a:spcBef>
                <a:spcPts val="1200"/>
              </a:spcBef>
              <a:spcAft>
                <a:spcPts val="0"/>
              </a:spcAft>
              <a:buClr>
                <a:schemeClr val="lt1"/>
              </a:buClr>
              <a:buSzPts val="1800"/>
              <a:buChar char="●"/>
              <a:defRPr sz="1800">
                <a:solidFill>
                  <a:schemeClr val="lt1"/>
                </a:solidFill>
              </a:defRPr>
            </a:lvl4pPr>
            <a:lvl5pPr indent="-342900" lvl="4" marL="2286000" rtl="0" algn="l">
              <a:lnSpc>
                <a:spcPct val="90000"/>
              </a:lnSpc>
              <a:spcBef>
                <a:spcPts val="1200"/>
              </a:spcBef>
              <a:spcAft>
                <a:spcPts val="0"/>
              </a:spcAft>
              <a:buClr>
                <a:schemeClr val="lt1"/>
              </a:buClr>
              <a:buSzPts val="1800"/>
              <a:buChar char="○"/>
              <a:defRPr sz="1800">
                <a:solidFill>
                  <a:schemeClr val="lt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68" name="Google Shape;68;p15"/>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9" name="Shape 69"/>
        <p:cNvGrpSpPr/>
        <p:nvPr/>
      </p:nvGrpSpPr>
      <p:grpSpPr>
        <a:xfrm>
          <a:off x="0" y="0"/>
          <a:ext cx="0" cy="0"/>
          <a:chOff x="0" y="0"/>
          <a:chExt cx="0" cy="0"/>
        </a:xfrm>
      </p:grpSpPr>
      <p:pic>
        <p:nvPicPr>
          <p:cNvPr descr="A picture containing graphical user interface&#10;&#10;Description automatically generated" id="70" name="Google Shape;70;p16"/>
          <p:cNvPicPr preferRelativeResize="0"/>
          <p:nvPr/>
        </p:nvPicPr>
        <p:blipFill rotWithShape="1">
          <a:blip r:embed="rId2">
            <a:alphaModFix/>
          </a:blip>
          <a:srcRect b="0" l="0" r="0" t="0"/>
          <a:stretch/>
        </p:blipFill>
        <p:spPr>
          <a:xfrm>
            <a:off x="-12573" y="-7070"/>
            <a:ext cx="9169150" cy="515764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1" name="Shape 71"/>
        <p:cNvGrpSpPr/>
        <p:nvPr/>
      </p:nvGrpSpPr>
      <p:grpSpPr>
        <a:xfrm>
          <a:off x="0" y="0"/>
          <a:ext cx="0" cy="0"/>
          <a:chOff x="0" y="0"/>
          <a:chExt cx="0" cy="0"/>
        </a:xfrm>
      </p:grpSpPr>
      <p:sp>
        <p:nvSpPr>
          <p:cNvPr id="72" name="Google Shape;72;p17"/>
          <p:cNvSpPr txBox="1"/>
          <p:nvPr>
            <p:ph idx="10" type="dt"/>
          </p:nvPr>
        </p:nvSpPr>
        <p:spPr>
          <a:xfrm>
            <a:off x="70112" y="4774336"/>
            <a:ext cx="20574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3" name="Google Shape;73;p17"/>
          <p:cNvSpPr txBox="1"/>
          <p:nvPr>
            <p:ph idx="12" type="sldNum"/>
          </p:nvPr>
        </p:nvSpPr>
        <p:spPr>
          <a:xfrm>
            <a:off x="7016488" y="4767266"/>
            <a:ext cx="2057400" cy="273900"/>
          </a:xfrm>
          <a:prstGeom prst="rect">
            <a:avLst/>
          </a:prstGeom>
          <a:noFill/>
          <a:ln>
            <a:noFill/>
          </a:ln>
        </p:spPr>
        <p:txBody>
          <a:bodyPr anchorCtr="0" anchor="t" bIns="34275" lIns="68575" spcFirstLastPara="1" rIns="68575" wrap="square" tIns="34275">
            <a:normAutofit lnSpcReduction="10000"/>
          </a:bodyPr>
          <a:lstStyle>
            <a:lvl1pPr indent="0" lvl="0" marL="0" marR="0" rtl="0" algn="r">
              <a:spcBef>
                <a:spcPts val="0"/>
              </a:spcBef>
              <a:buNone/>
              <a:defRPr b="0" i="0" sz="1400" u="none" cap="none" strike="noStrike">
                <a:solidFill>
                  <a:schemeClr val="dk1"/>
                </a:solidFill>
                <a:latin typeface="Calibri"/>
                <a:ea typeface="Calibri"/>
                <a:cs typeface="Calibri"/>
                <a:sym typeface="Calibri"/>
              </a:defRPr>
            </a:lvl1pPr>
            <a:lvl2pPr indent="0" lvl="1" marL="0" marR="0" rtl="0" algn="r">
              <a:spcBef>
                <a:spcPts val="0"/>
              </a:spcBef>
              <a:buNone/>
              <a:defRPr b="0" i="0" sz="1400" u="none" cap="none" strike="noStrike">
                <a:solidFill>
                  <a:schemeClr val="dk1"/>
                </a:solidFill>
                <a:latin typeface="Calibri"/>
                <a:ea typeface="Calibri"/>
                <a:cs typeface="Calibri"/>
                <a:sym typeface="Calibri"/>
              </a:defRPr>
            </a:lvl2pPr>
            <a:lvl3pPr indent="0" lvl="2" marL="0" marR="0" rtl="0" algn="r">
              <a:spcBef>
                <a:spcPts val="0"/>
              </a:spcBef>
              <a:buNone/>
              <a:defRPr b="0" i="0" sz="1400" u="none" cap="none" strike="noStrike">
                <a:solidFill>
                  <a:schemeClr val="dk1"/>
                </a:solidFill>
                <a:latin typeface="Calibri"/>
                <a:ea typeface="Calibri"/>
                <a:cs typeface="Calibri"/>
                <a:sym typeface="Calibri"/>
              </a:defRPr>
            </a:lvl3pPr>
            <a:lvl4pPr indent="0" lvl="3" marL="0" marR="0" rtl="0" algn="r">
              <a:spcBef>
                <a:spcPts val="0"/>
              </a:spcBef>
              <a:buNone/>
              <a:defRPr b="0" i="0" sz="1400" u="none" cap="none" strike="noStrike">
                <a:solidFill>
                  <a:schemeClr val="dk1"/>
                </a:solidFill>
                <a:latin typeface="Calibri"/>
                <a:ea typeface="Calibri"/>
                <a:cs typeface="Calibri"/>
                <a:sym typeface="Calibri"/>
              </a:defRPr>
            </a:lvl4pPr>
            <a:lvl5pPr indent="0" lvl="4" marL="0" marR="0" rtl="0" algn="r">
              <a:spcBef>
                <a:spcPts val="0"/>
              </a:spcBef>
              <a:buNone/>
              <a:defRPr b="0" i="0" sz="1400" u="none" cap="none" strike="noStrike">
                <a:solidFill>
                  <a:schemeClr val="dk1"/>
                </a:solidFill>
                <a:latin typeface="Calibri"/>
                <a:ea typeface="Calibri"/>
                <a:cs typeface="Calibri"/>
                <a:sym typeface="Calibri"/>
              </a:defRPr>
            </a:lvl5pPr>
            <a:lvl6pPr indent="0" lvl="5" marL="0" marR="0" rtl="0" algn="r">
              <a:spcBef>
                <a:spcPts val="0"/>
              </a:spcBef>
              <a:buNone/>
              <a:defRPr b="0" i="0" sz="1400" u="none" cap="none" strike="noStrike">
                <a:solidFill>
                  <a:schemeClr val="dk1"/>
                </a:solidFill>
                <a:latin typeface="Calibri"/>
                <a:ea typeface="Calibri"/>
                <a:cs typeface="Calibri"/>
                <a:sym typeface="Calibri"/>
              </a:defRPr>
            </a:lvl6pPr>
            <a:lvl7pPr indent="0" lvl="6" marL="0" marR="0" rtl="0" algn="r">
              <a:spcBef>
                <a:spcPts val="0"/>
              </a:spcBef>
              <a:buNone/>
              <a:defRPr b="0" i="0" sz="1400" u="none" cap="none" strike="noStrike">
                <a:solidFill>
                  <a:schemeClr val="dk1"/>
                </a:solidFill>
                <a:latin typeface="Calibri"/>
                <a:ea typeface="Calibri"/>
                <a:cs typeface="Calibri"/>
                <a:sym typeface="Calibri"/>
              </a:defRPr>
            </a:lvl7pPr>
            <a:lvl8pPr indent="0" lvl="7" marL="0" marR="0" rtl="0" algn="r">
              <a:spcBef>
                <a:spcPts val="0"/>
              </a:spcBef>
              <a:buNone/>
              <a:defRPr b="0" i="0" sz="1400" u="none" cap="none" strike="noStrike">
                <a:solidFill>
                  <a:schemeClr val="dk1"/>
                </a:solidFill>
                <a:latin typeface="Calibri"/>
                <a:ea typeface="Calibri"/>
                <a:cs typeface="Calibri"/>
                <a:sym typeface="Calibri"/>
              </a:defRPr>
            </a:lvl8pPr>
            <a:lvl9pPr indent="0" lvl="8" marL="0" marR="0" rtl="0" algn="r">
              <a:spcBef>
                <a:spcPts val="0"/>
              </a:spcBef>
              <a:buNone/>
              <a:defRPr b="0"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4" name="Google Shape;74;p17"/>
          <p:cNvSpPr txBox="1"/>
          <p:nvPr>
            <p:ph idx="1" type="body"/>
          </p:nvPr>
        </p:nvSpPr>
        <p:spPr>
          <a:xfrm>
            <a:off x="457200" y="935357"/>
            <a:ext cx="8229600" cy="34629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5" name="Google Shape;75;p17"/>
          <p:cNvSpPr txBox="1"/>
          <p:nvPr>
            <p:ph type="title"/>
          </p:nvPr>
        </p:nvSpPr>
        <p:spPr>
          <a:xfrm>
            <a:off x="2475738" y="149863"/>
            <a:ext cx="6211200" cy="562800"/>
          </a:xfrm>
          <a:prstGeom prst="rect">
            <a:avLst/>
          </a:prstGeom>
          <a:noFill/>
          <a:ln>
            <a:noFill/>
          </a:ln>
        </p:spPr>
        <p:txBody>
          <a:bodyPr anchorCtr="0" anchor="t" bIns="34275" lIns="68575" spcFirstLastPara="1" rIns="68575" wrap="square" tIns="34275">
            <a:normAutofit/>
          </a:bodyPr>
          <a:lstStyle>
            <a:lvl1pPr lvl="0" marR="0" rtl="0" algn="r">
              <a:lnSpc>
                <a:spcPct val="90000"/>
              </a:lnSpc>
              <a:spcBef>
                <a:spcPts val="0"/>
              </a:spcBef>
              <a:spcAft>
                <a:spcPts val="0"/>
              </a:spcAft>
              <a:buClr>
                <a:schemeClr val="lt1"/>
              </a:buClr>
              <a:buSzPts val="3300"/>
              <a:buFont typeface="Calibri"/>
              <a:buNone/>
              <a:defRPr b="0" i="0" sz="3300" u="none" cap="none" strike="noStrike">
                <a:solidFill>
                  <a:schemeClr val="lt1"/>
                </a:solidFill>
                <a:latin typeface="Calibri"/>
                <a:ea typeface="Calibri"/>
                <a:cs typeface="Calibri"/>
                <a:sym typeface="Calibri"/>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2 Program Title Slide 1">
  <p:cSld name="6_T2 Program Title Slide 1">
    <p:spTree>
      <p:nvGrpSpPr>
        <p:cNvPr id="76" name="Shape 76"/>
        <p:cNvGrpSpPr/>
        <p:nvPr/>
      </p:nvGrpSpPr>
      <p:grpSpPr>
        <a:xfrm>
          <a:off x="0" y="0"/>
          <a:ext cx="0" cy="0"/>
          <a:chOff x="0" y="0"/>
          <a:chExt cx="0" cy="0"/>
        </a:xfrm>
      </p:grpSpPr>
      <p:pic>
        <p:nvPicPr>
          <p:cNvPr id="77" name="Google Shape;77;p18"/>
          <p:cNvPicPr preferRelativeResize="0"/>
          <p:nvPr/>
        </p:nvPicPr>
        <p:blipFill rotWithShape="1">
          <a:blip r:embed="rId2">
            <a:alphaModFix/>
          </a:blip>
          <a:srcRect b="15626" l="0" r="0" t="0"/>
          <a:stretch/>
        </p:blipFill>
        <p:spPr>
          <a:xfrm>
            <a:off x="0" y="0"/>
            <a:ext cx="9144000" cy="5143500"/>
          </a:xfrm>
          <a:prstGeom prst="rect">
            <a:avLst/>
          </a:prstGeom>
          <a:noFill/>
          <a:ln>
            <a:noFill/>
          </a:ln>
        </p:spPr>
      </p:pic>
      <p:sp>
        <p:nvSpPr>
          <p:cNvPr id="78" name="Google Shape;78;p18"/>
          <p:cNvSpPr/>
          <p:nvPr/>
        </p:nvSpPr>
        <p:spPr>
          <a:xfrm>
            <a:off x="209668" y="4811713"/>
            <a:ext cx="885300" cy="215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800" u="none" cap="none" strike="noStrike">
                <a:solidFill>
                  <a:schemeClr val="lt1"/>
                </a:solidFill>
                <a:latin typeface="Helvetica Neue"/>
                <a:ea typeface="Helvetica Neue"/>
                <a:cs typeface="Helvetica Neue"/>
                <a:sym typeface="Helvetica Neue"/>
              </a:rPr>
              <a:t>www.nasa.gov</a:t>
            </a:r>
            <a:endParaRPr/>
          </a:p>
        </p:txBody>
      </p:sp>
      <p:pic>
        <p:nvPicPr>
          <p:cNvPr descr=" NASA Logo RGB.png" id="79" name="Google Shape;79;p18"/>
          <p:cNvPicPr preferRelativeResize="0"/>
          <p:nvPr/>
        </p:nvPicPr>
        <p:blipFill rotWithShape="1">
          <a:blip r:embed="rId3">
            <a:alphaModFix/>
          </a:blip>
          <a:srcRect b="0" l="0" r="0" t="0"/>
          <a:stretch/>
        </p:blipFill>
        <p:spPr>
          <a:xfrm>
            <a:off x="8198520" y="217488"/>
            <a:ext cx="791009" cy="654050"/>
          </a:xfrm>
          <a:prstGeom prst="rect">
            <a:avLst/>
          </a:prstGeom>
          <a:noFill/>
          <a:ln>
            <a:noFill/>
          </a:ln>
        </p:spPr>
      </p:pic>
      <p:sp>
        <p:nvSpPr>
          <p:cNvPr id="80" name="Google Shape;80;p18"/>
          <p:cNvSpPr/>
          <p:nvPr/>
        </p:nvSpPr>
        <p:spPr>
          <a:xfrm>
            <a:off x="199508" y="459823"/>
            <a:ext cx="2317800" cy="214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800" u="none" cap="none" strike="noStrike">
                <a:solidFill>
                  <a:schemeClr val="lt1"/>
                </a:solidFill>
                <a:latin typeface="Arial"/>
                <a:ea typeface="Arial"/>
                <a:cs typeface="Arial"/>
                <a:sym typeface="Arial"/>
              </a:rPr>
              <a:t>National Aeronautics and Space Administration </a:t>
            </a:r>
            <a:endParaRPr/>
          </a:p>
        </p:txBody>
      </p:sp>
      <p:sp>
        <p:nvSpPr>
          <p:cNvPr id="81" name="Google Shape;81;p18"/>
          <p:cNvSpPr txBox="1"/>
          <p:nvPr>
            <p:ph type="title"/>
          </p:nvPr>
        </p:nvSpPr>
        <p:spPr>
          <a:xfrm>
            <a:off x="209668" y="2381271"/>
            <a:ext cx="8337300" cy="769800"/>
          </a:xfrm>
          <a:prstGeom prst="rect">
            <a:avLst/>
          </a:prstGeom>
          <a:noFill/>
          <a:ln>
            <a:noFill/>
          </a:ln>
        </p:spPr>
        <p:txBody>
          <a:bodyPr anchorCtr="0" anchor="t" bIns="45700" lIns="91425" spcFirstLastPara="1" rIns="91425" wrap="square" tIns="45700">
            <a:normAutofit/>
          </a:bodyPr>
          <a:lstStyle>
            <a:lvl1pPr lvl="0" marR="0" rtl="0" algn="l">
              <a:lnSpc>
                <a:spcPct val="110000"/>
              </a:lnSpc>
              <a:spcBef>
                <a:spcPts val="1200"/>
              </a:spcBef>
              <a:spcAft>
                <a:spcPts val="0"/>
              </a:spcAft>
              <a:buSzPts val="2800"/>
              <a:buNone/>
              <a:defRPr b="1" i="0" sz="2000" u="none" cap="none" strike="noStrike">
                <a:solidFill>
                  <a:schemeClr val="lt1"/>
                </a:solidFill>
                <a:latin typeface="Arial"/>
                <a:ea typeface="Arial"/>
                <a:cs typeface="Arial"/>
                <a:sym typeface="Arial"/>
              </a:defRPr>
            </a:lvl1pPr>
            <a:lvl2pPr lvl="1" marR="0" rtl="0" algn="ctr">
              <a:spcBef>
                <a:spcPts val="1200"/>
              </a:spcBef>
              <a:spcAft>
                <a:spcPts val="0"/>
              </a:spcAft>
              <a:buSzPts val="28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9pPr>
          </a:lstStyle>
          <a:p/>
        </p:txBody>
      </p:sp>
      <p:sp>
        <p:nvSpPr>
          <p:cNvPr id="82" name="Google Shape;82;p18"/>
          <p:cNvSpPr txBox="1"/>
          <p:nvPr>
            <p:ph idx="1" type="body"/>
          </p:nvPr>
        </p:nvSpPr>
        <p:spPr>
          <a:xfrm>
            <a:off x="209668" y="3513936"/>
            <a:ext cx="2529000" cy="7803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280"/>
              </a:spcBef>
              <a:spcAft>
                <a:spcPts val="0"/>
              </a:spcAft>
              <a:buClr>
                <a:srgbClr val="15A4F5"/>
              </a:buClr>
              <a:buSzPts val="1400"/>
              <a:buFont typeface="Arial"/>
              <a:buNone/>
              <a:defRPr b="1" i="0" sz="1400" u="none" cap="none" strike="noStrike">
                <a:solidFill>
                  <a:srgbClr val="15A4F5"/>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id="83" name="Google Shape;83;p18"/>
          <p:cNvPicPr preferRelativeResize="0"/>
          <p:nvPr/>
        </p:nvPicPr>
        <p:blipFill rotWithShape="1">
          <a:blip r:embed="rId4">
            <a:alphaModFix/>
          </a:blip>
          <a:srcRect b="0" l="0" r="0" t="0"/>
          <a:stretch/>
        </p:blipFill>
        <p:spPr>
          <a:xfrm>
            <a:off x="182351" y="937349"/>
            <a:ext cx="3399049" cy="891435"/>
          </a:xfrm>
          <a:prstGeom prst="rect">
            <a:avLst/>
          </a:prstGeom>
          <a:noFill/>
          <a:ln>
            <a:noFill/>
          </a:ln>
        </p:spPr>
      </p:pic>
      <p:sp>
        <p:nvSpPr>
          <p:cNvPr id="84" name="Google Shape;84;p18"/>
          <p:cNvSpPr txBox="1"/>
          <p:nvPr/>
        </p:nvSpPr>
        <p:spPr>
          <a:xfrm>
            <a:off x="212326" y="2381272"/>
            <a:ext cx="8337300" cy="769800"/>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None/>
            </a:pPr>
            <a:r>
              <a:rPr b="1" i="0" lang="en" sz="2000" u="none" cap="none" strike="noStrike">
                <a:solidFill>
                  <a:schemeClr val="lt1"/>
                </a:solidFill>
                <a:latin typeface="Arial"/>
                <a:ea typeface="Arial"/>
                <a:cs typeface="Arial"/>
                <a:sym typeface="Arial"/>
              </a:rPr>
              <a:t>   </a:t>
            </a:r>
            <a:endParaRPr b="1" i="0" sz="20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348">
          <p15:clr>
            <a:srgbClr val="FBAE40"/>
          </p15:clr>
        </p15:guide>
        <p15:guide id="2" pos="19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tline/Contents Slide">
  <p:cSld name="Outline/Contents Slide">
    <p:spTree>
      <p:nvGrpSpPr>
        <p:cNvPr id="85" name="Shape 85"/>
        <p:cNvGrpSpPr/>
        <p:nvPr/>
      </p:nvGrpSpPr>
      <p:grpSpPr>
        <a:xfrm>
          <a:off x="0" y="0"/>
          <a:ext cx="0" cy="0"/>
          <a:chOff x="0" y="0"/>
          <a:chExt cx="0" cy="0"/>
        </a:xfrm>
      </p:grpSpPr>
      <p:sp>
        <p:nvSpPr>
          <p:cNvPr id="86" name="Google Shape;86;p19"/>
          <p:cNvSpPr txBox="1"/>
          <p:nvPr>
            <p:ph type="title"/>
          </p:nvPr>
        </p:nvSpPr>
        <p:spPr>
          <a:xfrm>
            <a:off x="154056" y="84535"/>
            <a:ext cx="6885600" cy="5109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SzPts val="2800"/>
              <a:buNone/>
              <a:defRPr b="1" i="0" sz="2400" u="none" cap="none" strike="noStrike">
                <a:solidFill>
                  <a:schemeClr val="accent2"/>
                </a:solidFill>
                <a:latin typeface="Arial"/>
                <a:ea typeface="Arial"/>
                <a:cs typeface="Arial"/>
                <a:sym typeface="Arial"/>
              </a:defRPr>
            </a:lvl1pPr>
            <a:lvl2pPr lvl="1"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9pPr>
          </a:lstStyle>
          <a:p/>
        </p:txBody>
      </p:sp>
      <p:sp>
        <p:nvSpPr>
          <p:cNvPr id="87" name="Google Shape;87;p19"/>
          <p:cNvSpPr txBox="1"/>
          <p:nvPr>
            <p:ph idx="1" type="body"/>
          </p:nvPr>
        </p:nvSpPr>
        <p:spPr>
          <a:xfrm>
            <a:off x="134905" y="657402"/>
            <a:ext cx="6904800" cy="4166100"/>
          </a:xfrm>
          <a:prstGeom prst="rect">
            <a:avLst/>
          </a:prstGeom>
          <a:noFill/>
          <a:ln>
            <a:noFill/>
          </a:ln>
        </p:spPr>
        <p:txBody>
          <a:bodyPr anchorCtr="0" anchor="t" bIns="45700" lIns="91425" spcFirstLastPara="1" rIns="91425" wrap="square" tIns="45700">
            <a:normAutofit/>
          </a:bodyPr>
          <a:lstStyle>
            <a:lvl1pPr indent="-377190" lvl="0" marL="457200" marR="0" rtl="0" algn="l">
              <a:spcBef>
                <a:spcPts val="600"/>
              </a:spcBef>
              <a:spcAft>
                <a:spcPts val="0"/>
              </a:spcAft>
              <a:buClr>
                <a:schemeClr val="accent1"/>
              </a:buClr>
              <a:buSzPts val="2340"/>
              <a:buFont typeface="Noto Sans Symbols"/>
              <a:buChar char="▪"/>
              <a:defRPr b="1" i="0" sz="1800" u="none" cap="none" strike="noStrike">
                <a:solidFill>
                  <a:srgbClr val="666666"/>
                </a:solidFill>
                <a:latin typeface="Arial"/>
                <a:ea typeface="Arial"/>
                <a:cs typeface="Arial"/>
                <a:sym typeface="Arial"/>
              </a:defRPr>
            </a:lvl1pPr>
            <a:lvl2pPr indent="-228600" lvl="1" marL="914400" marR="0" rtl="0" algn="l">
              <a:spcBef>
                <a:spcPts val="600"/>
              </a:spcBef>
              <a:spcAft>
                <a:spcPts val="0"/>
              </a:spcAft>
              <a:buClr>
                <a:schemeClr val="accent2"/>
              </a:buClr>
              <a:buSzPts val="1400"/>
              <a:buFont typeface="Arial"/>
              <a:buNone/>
              <a:defRPr b="1" i="0" sz="1400" u="none" cap="none" strike="noStrike">
                <a:solidFill>
                  <a:schemeClr val="accent2"/>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88" name="Shape 88"/>
        <p:cNvGrpSpPr/>
        <p:nvPr/>
      </p:nvGrpSpPr>
      <p:grpSpPr>
        <a:xfrm>
          <a:off x="0" y="0"/>
          <a:ext cx="0" cy="0"/>
          <a:chOff x="0" y="0"/>
          <a:chExt cx="0" cy="0"/>
        </a:xfrm>
      </p:grpSpPr>
      <p:sp>
        <p:nvSpPr>
          <p:cNvPr id="89" name="Google Shape;89;p20"/>
          <p:cNvSpPr txBox="1"/>
          <p:nvPr>
            <p:ph type="title"/>
          </p:nvPr>
        </p:nvSpPr>
        <p:spPr>
          <a:xfrm>
            <a:off x="0" y="0"/>
            <a:ext cx="3000000" cy="3000000"/>
          </a:xfrm>
          <a:prstGeom prst="rect">
            <a:avLst/>
          </a:prstGeom>
          <a:noFill/>
          <a:ln>
            <a:noFill/>
          </a:ln>
        </p:spPr>
        <p:txBody>
          <a:bodyPr anchorCtr="0" anchor="t" bIns="45700" lIns="91425" spcFirstLastPara="1" rIns="91425" wrap="square" tIns="45700">
            <a:normAutofit/>
          </a:bodyPr>
          <a:lstStyle>
            <a:lvl1pPr lvl="0"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9pPr>
          </a:lstStyle>
          <a:p/>
        </p:txBody>
      </p:sp>
      <p:sp>
        <p:nvSpPr>
          <p:cNvPr id="90" name="Google Shape;90;p20"/>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1" name="Google Shape;91;p2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2400">
                <a:solidFill>
                  <a:schemeClr val="dk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92" name="Google Shape;92;p2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2400">
                <a:solidFill>
                  <a:schemeClr val="dk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93" name="Google Shape;93;p2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rmAutofit/>
          </a:bodyPr>
          <a:lstStyle>
            <a:lvl1pPr indent="0" lvl="0" marL="0" marR="0" rtl="0" algn="l">
              <a:spcBef>
                <a:spcPts val="0"/>
              </a:spcBef>
              <a:spcAft>
                <a:spcPts val="0"/>
              </a:spcAft>
              <a:buNone/>
              <a:defRPr sz="2400">
                <a:solidFill>
                  <a:schemeClr val="dk1"/>
                </a:solidFill>
                <a:latin typeface="Arial"/>
                <a:ea typeface="Arial"/>
                <a:cs typeface="Arial"/>
                <a:sym typeface="Arial"/>
              </a:defRPr>
            </a:lvl1pPr>
            <a:lvl2pPr indent="0" lvl="1" marL="0" marR="0" rtl="0" algn="l">
              <a:spcBef>
                <a:spcPts val="0"/>
              </a:spcBef>
              <a:spcAft>
                <a:spcPts val="0"/>
              </a:spcAft>
              <a:buNone/>
              <a:defRPr sz="2400">
                <a:solidFill>
                  <a:schemeClr val="dk1"/>
                </a:solidFill>
                <a:latin typeface="Arial"/>
                <a:ea typeface="Arial"/>
                <a:cs typeface="Arial"/>
                <a:sym typeface="Arial"/>
              </a:defRPr>
            </a:lvl2pPr>
            <a:lvl3pPr indent="0" lvl="2" marL="0" marR="0" rtl="0" algn="l">
              <a:spcBef>
                <a:spcPts val="0"/>
              </a:spcBef>
              <a:spcAft>
                <a:spcPts val="0"/>
              </a:spcAft>
              <a:buNone/>
              <a:defRPr sz="2400">
                <a:solidFill>
                  <a:schemeClr val="dk1"/>
                </a:solidFill>
                <a:latin typeface="Arial"/>
                <a:ea typeface="Arial"/>
                <a:cs typeface="Arial"/>
                <a:sym typeface="Arial"/>
              </a:defRPr>
            </a:lvl3pPr>
            <a:lvl4pPr indent="0" lvl="3" marL="0" marR="0" rtl="0" algn="l">
              <a:spcBef>
                <a:spcPts val="0"/>
              </a:spcBef>
              <a:spcAft>
                <a:spcPts val="0"/>
              </a:spcAft>
              <a:buNone/>
              <a:defRPr sz="2400">
                <a:solidFill>
                  <a:schemeClr val="dk1"/>
                </a:solidFill>
                <a:latin typeface="Arial"/>
                <a:ea typeface="Arial"/>
                <a:cs typeface="Arial"/>
                <a:sym typeface="Arial"/>
              </a:defRPr>
            </a:lvl4pPr>
            <a:lvl5pPr indent="0" lvl="4" marL="0" marR="0" rtl="0" algn="l">
              <a:spcBef>
                <a:spcPts val="0"/>
              </a:spcBef>
              <a:spcAft>
                <a:spcPts val="0"/>
              </a:spcAft>
              <a:buNone/>
              <a:defRPr sz="2400">
                <a:solidFill>
                  <a:schemeClr val="dk1"/>
                </a:solidFill>
                <a:latin typeface="Arial"/>
                <a:ea typeface="Arial"/>
                <a:cs typeface="Arial"/>
                <a:sym typeface="Arial"/>
              </a:defRPr>
            </a:lvl5pPr>
            <a:lvl6pPr indent="0" lvl="5" marL="0" marR="0" rtl="0" algn="l">
              <a:spcBef>
                <a:spcPts val="0"/>
              </a:spcBef>
              <a:spcAft>
                <a:spcPts val="0"/>
              </a:spcAft>
              <a:buNone/>
              <a:defRPr sz="2400">
                <a:solidFill>
                  <a:schemeClr val="dk1"/>
                </a:solidFill>
                <a:latin typeface="Arial"/>
                <a:ea typeface="Arial"/>
                <a:cs typeface="Arial"/>
                <a:sym typeface="Arial"/>
              </a:defRPr>
            </a:lvl6pPr>
            <a:lvl7pPr indent="0" lvl="6" marL="0" marR="0" rtl="0" algn="l">
              <a:spcBef>
                <a:spcPts val="0"/>
              </a:spcBef>
              <a:spcAft>
                <a:spcPts val="0"/>
              </a:spcAft>
              <a:buNone/>
              <a:defRPr sz="2400">
                <a:solidFill>
                  <a:schemeClr val="dk1"/>
                </a:solidFill>
                <a:latin typeface="Arial"/>
                <a:ea typeface="Arial"/>
                <a:cs typeface="Arial"/>
                <a:sym typeface="Arial"/>
              </a:defRPr>
            </a:lvl7pPr>
            <a:lvl8pPr indent="0" lvl="7" marL="0" marR="0" rtl="0" algn="l">
              <a:spcBef>
                <a:spcPts val="0"/>
              </a:spcBef>
              <a:spcAft>
                <a:spcPts val="0"/>
              </a:spcAft>
              <a:buNone/>
              <a:defRPr sz="2400">
                <a:solidFill>
                  <a:schemeClr val="dk1"/>
                </a:solidFill>
                <a:latin typeface="Arial"/>
                <a:ea typeface="Arial"/>
                <a:cs typeface="Arial"/>
                <a:sym typeface="Arial"/>
              </a:defRPr>
            </a:lvl8pPr>
            <a:lvl9pPr indent="0" lvl="8" marL="0" marR="0" rtl="0" algn="l">
              <a:spcBef>
                <a:spcPts val="0"/>
              </a:spcBef>
              <a:spcAft>
                <a:spcPts val="0"/>
              </a:spcAft>
              <a:buNone/>
              <a:defRPr sz="24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text">
  <p:cSld name="bullet text">
    <p:spTree>
      <p:nvGrpSpPr>
        <p:cNvPr id="94" name="Shape 94"/>
        <p:cNvGrpSpPr/>
        <p:nvPr/>
      </p:nvGrpSpPr>
      <p:grpSpPr>
        <a:xfrm>
          <a:off x="0" y="0"/>
          <a:ext cx="0" cy="0"/>
          <a:chOff x="0" y="0"/>
          <a:chExt cx="0" cy="0"/>
        </a:xfrm>
      </p:grpSpPr>
      <p:sp>
        <p:nvSpPr>
          <p:cNvPr id="95" name="Google Shape;95;p21"/>
          <p:cNvSpPr txBox="1"/>
          <p:nvPr>
            <p:ph type="title"/>
          </p:nvPr>
        </p:nvSpPr>
        <p:spPr>
          <a:xfrm>
            <a:off x="154056" y="84535"/>
            <a:ext cx="6901800" cy="5109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SzPts val="2800"/>
              <a:buNone/>
              <a:defRPr b="1" i="0" sz="2400" u="none" cap="none" strike="noStrike">
                <a:solidFill>
                  <a:srgbClr val="00599B"/>
                </a:solidFill>
                <a:latin typeface="Arial"/>
                <a:ea typeface="Arial"/>
                <a:cs typeface="Arial"/>
                <a:sym typeface="Arial"/>
              </a:defRPr>
            </a:lvl1pPr>
            <a:lvl2pPr lvl="1"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9pPr>
          </a:lstStyle>
          <a:p/>
        </p:txBody>
      </p:sp>
      <p:sp>
        <p:nvSpPr>
          <p:cNvPr id="96" name="Google Shape;96;p21"/>
          <p:cNvSpPr txBox="1"/>
          <p:nvPr>
            <p:ph idx="1" type="body"/>
          </p:nvPr>
        </p:nvSpPr>
        <p:spPr>
          <a:xfrm>
            <a:off x="168277" y="655412"/>
            <a:ext cx="8739300" cy="4238700"/>
          </a:xfrm>
          <a:prstGeom prst="rect">
            <a:avLst/>
          </a:prstGeom>
          <a:noFill/>
          <a:ln>
            <a:noFill/>
          </a:ln>
        </p:spPr>
        <p:txBody>
          <a:bodyPr anchorCtr="0" anchor="t" bIns="45700" lIns="91425" spcFirstLastPara="1" rIns="91425" wrap="square" tIns="45700">
            <a:normAutofit/>
          </a:bodyPr>
          <a:lstStyle>
            <a:lvl1pPr indent="-400050" lvl="0" marL="457200" marR="0" rtl="0" algn="l">
              <a:spcBef>
                <a:spcPts val="0"/>
              </a:spcBef>
              <a:spcAft>
                <a:spcPts val="0"/>
              </a:spcAft>
              <a:buClr>
                <a:schemeClr val="accent1"/>
              </a:buClr>
              <a:buSzPts val="2700"/>
              <a:buFont typeface="Noto Sans Symbols"/>
              <a:buChar char="▪"/>
              <a:defRPr b="1" i="0" sz="1800" u="none" cap="none" strike="noStrike">
                <a:solidFill>
                  <a:schemeClr val="accent2"/>
                </a:solidFill>
                <a:latin typeface="Arial"/>
                <a:ea typeface="Arial"/>
                <a:cs typeface="Arial"/>
                <a:sym typeface="Arial"/>
              </a:defRPr>
            </a:lvl1pPr>
            <a:lvl2pPr indent="-330200" lvl="1" marL="914400" marR="0" rtl="0" algn="l">
              <a:spcBef>
                <a:spcPts val="320"/>
              </a:spcBef>
              <a:spcAft>
                <a:spcPts val="0"/>
              </a:spcAft>
              <a:buClr>
                <a:schemeClr val="accent2"/>
              </a:buClr>
              <a:buSzPts val="1600"/>
              <a:buFont typeface="Noto Sans Symbols"/>
              <a:buChar char="▪"/>
              <a:defRPr b="0" i="0" sz="1600" u="none" cap="none" strike="noStrike">
                <a:solidFill>
                  <a:schemeClr val="dk1"/>
                </a:solidFill>
                <a:latin typeface="Arial"/>
                <a:ea typeface="Arial"/>
                <a:cs typeface="Arial"/>
                <a:sym typeface="Arial"/>
              </a:defRPr>
            </a:lvl2pPr>
            <a:lvl3pPr indent="-317500" lvl="2" marL="13716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04800" lvl="3" marL="1828800" marR="0" rtl="0" algn="l">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blipFill>
          <a:blip r:embed="rId2">
            <a:alphaModFix/>
          </a:blip>
          <a:stretch>
            <a:fillRect/>
          </a:stretch>
        </a:blipFill>
      </p:bgPr>
    </p:bg>
    <p:spTree>
      <p:nvGrpSpPr>
        <p:cNvPr id="102" name="Shape 102"/>
        <p:cNvGrpSpPr/>
        <p:nvPr/>
      </p:nvGrpSpPr>
      <p:grpSpPr>
        <a:xfrm>
          <a:off x="0" y="0"/>
          <a:ext cx="0" cy="0"/>
          <a:chOff x="0" y="0"/>
          <a:chExt cx="0" cy="0"/>
        </a:xfrm>
      </p:grpSpPr>
      <p:sp>
        <p:nvSpPr>
          <p:cNvPr id="103" name="Google Shape;103;p23"/>
          <p:cNvSpPr txBox="1"/>
          <p:nvPr>
            <p:ph type="title"/>
          </p:nvPr>
        </p:nvSpPr>
        <p:spPr>
          <a:xfrm>
            <a:off x="623888" y="676616"/>
            <a:ext cx="7287300" cy="29238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lt1"/>
              </a:buClr>
              <a:buSzPts val="4100"/>
              <a:buFont typeface="Times New Roman"/>
              <a:buNone/>
              <a:defRPr sz="4100">
                <a:solidFill>
                  <a:schemeClr val="lt1"/>
                </a:solidFill>
                <a:latin typeface="Times New Roman"/>
                <a:ea typeface="Times New Roman"/>
                <a:cs typeface="Times New Roman"/>
                <a:sym typeface="Times New Roman"/>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4" name="Google Shape;104;p23"/>
          <p:cNvSpPr txBox="1"/>
          <p:nvPr>
            <p:ph idx="1" type="body"/>
          </p:nvPr>
        </p:nvSpPr>
        <p:spPr>
          <a:xfrm>
            <a:off x="661988" y="4097769"/>
            <a:ext cx="6412800" cy="6279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500"/>
              </a:spcBef>
              <a:spcAft>
                <a:spcPts val="0"/>
              </a:spcAft>
              <a:buClr>
                <a:srgbClr val="D8D8D8"/>
              </a:buClr>
              <a:buSzPts val="2400"/>
              <a:buNone/>
              <a:defRPr b="0" sz="2400">
                <a:solidFill>
                  <a:srgbClr val="D8D8D8"/>
                </a:solidFill>
                <a:latin typeface="Times New Roman"/>
                <a:ea typeface="Times New Roman"/>
                <a:cs typeface="Times New Roman"/>
                <a:sym typeface="Times New Roman"/>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05" name="Google Shape;105;p23"/>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lvl1pPr indent="0" lvl="0" marL="0" marR="0" rtl="0" algn="r">
              <a:spcBef>
                <a:spcPts val="0"/>
              </a:spcBef>
              <a:buNone/>
              <a:defRPr b="1" i="0" sz="800" u="none" cap="none" strike="noStrike">
                <a:solidFill>
                  <a:srgbClr val="BCCD31"/>
                </a:solidFill>
                <a:latin typeface="Georgia"/>
                <a:ea typeface="Georgia"/>
                <a:cs typeface="Georgia"/>
                <a:sym typeface="Georgia"/>
              </a:defRPr>
            </a:lvl1pPr>
            <a:lvl2pPr indent="0" lvl="1" marL="0" marR="0" rtl="0" algn="r">
              <a:spcBef>
                <a:spcPts val="0"/>
              </a:spcBef>
              <a:buNone/>
              <a:defRPr b="1" i="0" sz="800" u="none" cap="none" strike="noStrike">
                <a:solidFill>
                  <a:srgbClr val="BCCD31"/>
                </a:solidFill>
                <a:latin typeface="Georgia"/>
                <a:ea typeface="Georgia"/>
                <a:cs typeface="Georgia"/>
                <a:sym typeface="Georgia"/>
              </a:defRPr>
            </a:lvl2pPr>
            <a:lvl3pPr indent="0" lvl="2" marL="0" marR="0" rtl="0" algn="r">
              <a:spcBef>
                <a:spcPts val="0"/>
              </a:spcBef>
              <a:buNone/>
              <a:defRPr b="1" i="0" sz="800" u="none" cap="none" strike="noStrike">
                <a:solidFill>
                  <a:srgbClr val="BCCD31"/>
                </a:solidFill>
                <a:latin typeface="Georgia"/>
                <a:ea typeface="Georgia"/>
                <a:cs typeface="Georgia"/>
                <a:sym typeface="Georgia"/>
              </a:defRPr>
            </a:lvl3pPr>
            <a:lvl4pPr indent="0" lvl="3" marL="0" marR="0" rtl="0" algn="r">
              <a:spcBef>
                <a:spcPts val="0"/>
              </a:spcBef>
              <a:buNone/>
              <a:defRPr b="1" i="0" sz="800" u="none" cap="none" strike="noStrike">
                <a:solidFill>
                  <a:srgbClr val="BCCD31"/>
                </a:solidFill>
                <a:latin typeface="Georgia"/>
                <a:ea typeface="Georgia"/>
                <a:cs typeface="Georgia"/>
                <a:sym typeface="Georgia"/>
              </a:defRPr>
            </a:lvl4pPr>
            <a:lvl5pPr indent="0" lvl="4" marL="0" marR="0" rtl="0" algn="r">
              <a:spcBef>
                <a:spcPts val="0"/>
              </a:spcBef>
              <a:buNone/>
              <a:defRPr b="1" i="0" sz="800" u="none" cap="none" strike="noStrike">
                <a:solidFill>
                  <a:srgbClr val="BCCD31"/>
                </a:solidFill>
                <a:latin typeface="Georgia"/>
                <a:ea typeface="Georgia"/>
                <a:cs typeface="Georgia"/>
                <a:sym typeface="Georgia"/>
              </a:defRPr>
            </a:lvl5pPr>
            <a:lvl6pPr indent="0" lvl="5" marL="0" marR="0" rtl="0" algn="r">
              <a:spcBef>
                <a:spcPts val="0"/>
              </a:spcBef>
              <a:buNone/>
              <a:defRPr b="1" i="0" sz="800" u="none" cap="none" strike="noStrike">
                <a:solidFill>
                  <a:srgbClr val="BCCD31"/>
                </a:solidFill>
                <a:latin typeface="Georgia"/>
                <a:ea typeface="Georgia"/>
                <a:cs typeface="Georgia"/>
                <a:sym typeface="Georgia"/>
              </a:defRPr>
            </a:lvl6pPr>
            <a:lvl7pPr indent="0" lvl="6" marL="0" marR="0" rtl="0" algn="r">
              <a:spcBef>
                <a:spcPts val="0"/>
              </a:spcBef>
              <a:buNone/>
              <a:defRPr b="1" i="0" sz="800" u="none" cap="none" strike="noStrike">
                <a:solidFill>
                  <a:srgbClr val="BCCD31"/>
                </a:solidFill>
                <a:latin typeface="Georgia"/>
                <a:ea typeface="Georgia"/>
                <a:cs typeface="Georgia"/>
                <a:sym typeface="Georgia"/>
              </a:defRPr>
            </a:lvl7pPr>
            <a:lvl8pPr indent="0" lvl="7" marL="0" marR="0" rtl="0" algn="r">
              <a:spcBef>
                <a:spcPts val="0"/>
              </a:spcBef>
              <a:buNone/>
              <a:defRPr b="1" i="0" sz="800" u="none" cap="none" strike="noStrike">
                <a:solidFill>
                  <a:srgbClr val="BCCD31"/>
                </a:solidFill>
                <a:latin typeface="Georgia"/>
                <a:ea typeface="Georgia"/>
                <a:cs typeface="Georgia"/>
                <a:sym typeface="Georgia"/>
              </a:defRPr>
            </a:lvl8pPr>
            <a:lvl9pPr indent="0" lvl="8" marL="0" marR="0" rtl="0" algn="r">
              <a:spcBef>
                <a:spcPts val="0"/>
              </a:spcBef>
              <a:buNone/>
              <a:defRPr b="1" i="0" sz="800" u="none" cap="none" strike="noStrike">
                <a:solidFill>
                  <a:srgbClr val="BCCD31"/>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
              <a:t>‹#›</a:t>
            </a:fld>
            <a:endParaRPr/>
          </a:p>
        </p:txBody>
      </p:sp>
      <p:sp>
        <p:nvSpPr>
          <p:cNvPr id="106" name="Google Shape;106;p23"/>
          <p:cNvSpPr txBox="1"/>
          <p:nvPr>
            <p:ph idx="10" type="dt"/>
          </p:nvPr>
        </p:nvSpPr>
        <p:spPr>
          <a:xfrm>
            <a:off x="227096" y="4992624"/>
            <a:ext cx="857400" cy="137400"/>
          </a:xfrm>
          <a:prstGeom prst="rect">
            <a:avLst/>
          </a:prstGeom>
          <a:noFill/>
          <a:ln>
            <a:noFill/>
          </a:ln>
        </p:spPr>
        <p:txBody>
          <a:bodyPr anchorCtr="0" anchor="b" bIns="0" lIns="68575" spcFirstLastPara="1" rIns="68575" wrap="square" tIns="34275">
            <a:noAutofit/>
          </a:bodyPr>
          <a:lstStyle>
            <a:lvl1pPr lvl="0" rtl="0" algn="l">
              <a:spcBef>
                <a:spcPts val="0"/>
              </a:spcBef>
              <a:spcAft>
                <a:spcPts val="0"/>
              </a:spcAft>
              <a:buSzPts val="1100"/>
              <a:buNone/>
              <a:defRPr sz="800">
                <a:solidFill>
                  <a:srgbClr val="BCCD31"/>
                </a:solidFill>
                <a:latin typeface="Georgia"/>
                <a:ea typeface="Georgia"/>
                <a:cs typeface="Georgia"/>
                <a:sym typeface="Georgia"/>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descr="NASA insigniaCMYK" id="107" name="Google Shape;107;p23"/>
          <p:cNvPicPr preferRelativeResize="0"/>
          <p:nvPr/>
        </p:nvPicPr>
        <p:blipFill rotWithShape="1">
          <a:blip r:embed="rId3">
            <a:alphaModFix/>
          </a:blip>
          <a:srcRect b="0" l="0" r="0" t="0"/>
          <a:stretch/>
        </p:blipFill>
        <p:spPr>
          <a:xfrm>
            <a:off x="80576" y="114598"/>
            <a:ext cx="828638" cy="497319"/>
          </a:xfrm>
          <a:prstGeom prst="rect">
            <a:avLst/>
          </a:prstGeom>
          <a:noFill/>
          <a:ln>
            <a:noFill/>
          </a:ln>
        </p:spPr>
      </p:pic>
      <p:sp>
        <p:nvSpPr>
          <p:cNvPr id="108" name="Google Shape;108;p23"/>
          <p:cNvSpPr/>
          <p:nvPr/>
        </p:nvSpPr>
        <p:spPr>
          <a:xfrm>
            <a:off x="7517921" y="196400"/>
            <a:ext cx="1455900" cy="333600"/>
          </a:xfrm>
          <a:prstGeom prst="roundRect">
            <a:avLst>
              <a:gd fmla="val 16667" name="adj"/>
            </a:avLst>
          </a:prstGeom>
          <a:solidFill>
            <a:schemeClr val="lt1"/>
          </a:solidFill>
          <a:ln cap="flat" cmpd="sng" w="12700">
            <a:solidFill>
              <a:srgbClr val="082C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 sz="2100" u="none" cap="none" strike="noStrike">
                <a:solidFill>
                  <a:schemeClr val="dk1"/>
                </a:solidFill>
                <a:latin typeface="Calibri"/>
                <a:ea typeface="Calibri"/>
                <a:cs typeface="Calibri"/>
                <a:sym typeface="Calibri"/>
              </a:rPr>
              <a:t>NPR 7150.2</a:t>
            </a:r>
            <a:endParaRPr sz="110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09" name="Shape 109"/>
        <p:cNvGrpSpPr/>
        <p:nvPr/>
      </p:nvGrpSpPr>
      <p:grpSpPr>
        <a:xfrm>
          <a:off x="0" y="0"/>
          <a:ext cx="0" cy="0"/>
          <a:chOff x="0" y="0"/>
          <a:chExt cx="0" cy="0"/>
        </a:xfrm>
      </p:grpSpPr>
      <p:sp>
        <p:nvSpPr>
          <p:cNvPr id="110" name="Google Shape;110;p24"/>
          <p:cNvSpPr txBox="1"/>
          <p:nvPr>
            <p:ph type="title"/>
          </p:nvPr>
        </p:nvSpPr>
        <p:spPr>
          <a:xfrm>
            <a:off x="628650" y="273843"/>
            <a:ext cx="6720900" cy="891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Clr>
                <a:schemeClr val="dk1"/>
              </a:buClr>
              <a:buSzPts val="2700"/>
              <a:buFont typeface="Times New Roman"/>
              <a:buNone/>
              <a:defRPr b="1" sz="2700">
                <a:latin typeface="Times New Roman"/>
                <a:ea typeface="Times New Roman"/>
                <a:cs typeface="Times New Roman"/>
                <a:sym typeface="Times New Roman"/>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1" name="Google Shape;111;p24"/>
          <p:cNvSpPr txBox="1"/>
          <p:nvPr>
            <p:ph idx="1" type="body"/>
          </p:nvPr>
        </p:nvSpPr>
        <p:spPr>
          <a:xfrm>
            <a:off x="628650" y="1284051"/>
            <a:ext cx="7886700" cy="3597000"/>
          </a:xfrm>
          <a:prstGeom prst="rect">
            <a:avLst/>
          </a:prstGeom>
          <a:noFill/>
          <a:ln>
            <a:noFill/>
          </a:ln>
        </p:spPr>
        <p:txBody>
          <a:bodyPr anchorCtr="0" anchor="t" bIns="34275" lIns="68575" spcFirstLastPara="1" rIns="68575" wrap="square" tIns="34275">
            <a:noAutofit/>
          </a:bodyPr>
          <a:lstStyle>
            <a:lvl1pPr indent="-361950" lvl="0" marL="457200" rtl="0" algn="l">
              <a:lnSpc>
                <a:spcPct val="90000"/>
              </a:lnSpc>
              <a:spcBef>
                <a:spcPts val="800"/>
              </a:spcBef>
              <a:spcAft>
                <a:spcPts val="0"/>
              </a:spcAft>
              <a:buClr>
                <a:schemeClr val="dk1"/>
              </a:buClr>
              <a:buSzPts val="2100"/>
              <a:buChar char="•"/>
              <a:defRPr sz="2100"/>
            </a:lvl1pPr>
            <a:lvl2pPr indent="-342900" lvl="1" marL="914400" rtl="0" algn="l">
              <a:lnSpc>
                <a:spcPct val="90000"/>
              </a:lnSpc>
              <a:spcBef>
                <a:spcPts val="900"/>
              </a:spcBef>
              <a:spcAft>
                <a:spcPts val="0"/>
              </a:spcAft>
              <a:buClr>
                <a:schemeClr val="dk1"/>
              </a:buClr>
              <a:buSzPts val="1800"/>
              <a:buFont typeface="Calibri"/>
              <a:buChar char="−"/>
              <a:defRPr sz="1800">
                <a:solidFill>
                  <a:schemeClr val="dk1"/>
                </a:solidFill>
                <a:latin typeface="Calibri"/>
                <a:ea typeface="Calibri"/>
                <a:cs typeface="Calibri"/>
                <a:sym typeface="Calibri"/>
              </a:defRPr>
            </a:lvl2pPr>
            <a:lvl3pPr indent="-323850" lvl="2" marL="1371600" rtl="0" algn="l">
              <a:lnSpc>
                <a:spcPct val="90000"/>
              </a:lnSpc>
              <a:spcBef>
                <a:spcPts val="500"/>
              </a:spcBef>
              <a:spcAft>
                <a:spcPts val="0"/>
              </a:spcAft>
              <a:buClr>
                <a:schemeClr val="dk1"/>
              </a:buClr>
              <a:buSzPts val="1500"/>
              <a:buChar char="•"/>
              <a:defRPr/>
            </a:lvl3pPr>
            <a:lvl4pPr indent="-317500" lvl="3" marL="1828800" rtl="0" algn="l">
              <a:lnSpc>
                <a:spcPct val="90000"/>
              </a:lnSpc>
              <a:spcBef>
                <a:spcPts val="500"/>
              </a:spcBef>
              <a:spcAft>
                <a:spcPts val="0"/>
              </a:spcAft>
              <a:buClr>
                <a:schemeClr val="dk1"/>
              </a:buClr>
              <a:buSzPts val="1400"/>
              <a:buFont typeface="Calibri"/>
              <a:buChar char="◦"/>
              <a:defRPr/>
            </a:lvl4pPr>
            <a:lvl5pPr indent="-317500" lvl="4" marL="2286000" rtl="0" algn="l">
              <a:lnSpc>
                <a:spcPct val="90000"/>
              </a:lnSpc>
              <a:spcBef>
                <a:spcPts val="500"/>
              </a:spcBef>
              <a:spcAft>
                <a:spcPts val="0"/>
              </a:spcAft>
              <a:buClr>
                <a:schemeClr val="dk1"/>
              </a:buClr>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2" name="Google Shape;112;p24"/>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lvl1pPr indent="0" lvl="0" marL="0" marR="0" rtl="0" algn="r">
              <a:spcBef>
                <a:spcPts val="0"/>
              </a:spcBef>
              <a:buNone/>
              <a:defRPr b="1" i="0" sz="800" u="none" cap="none" strike="noStrike">
                <a:solidFill>
                  <a:srgbClr val="BCCD31"/>
                </a:solidFill>
                <a:latin typeface="Georgia"/>
                <a:ea typeface="Georgia"/>
                <a:cs typeface="Georgia"/>
                <a:sym typeface="Georgia"/>
              </a:defRPr>
            </a:lvl1pPr>
            <a:lvl2pPr indent="0" lvl="1" marL="0" marR="0" rtl="0" algn="r">
              <a:spcBef>
                <a:spcPts val="0"/>
              </a:spcBef>
              <a:buNone/>
              <a:defRPr b="1" i="0" sz="800" u="none" cap="none" strike="noStrike">
                <a:solidFill>
                  <a:srgbClr val="BCCD31"/>
                </a:solidFill>
                <a:latin typeface="Georgia"/>
                <a:ea typeface="Georgia"/>
                <a:cs typeface="Georgia"/>
                <a:sym typeface="Georgia"/>
              </a:defRPr>
            </a:lvl2pPr>
            <a:lvl3pPr indent="0" lvl="2" marL="0" marR="0" rtl="0" algn="r">
              <a:spcBef>
                <a:spcPts val="0"/>
              </a:spcBef>
              <a:buNone/>
              <a:defRPr b="1" i="0" sz="800" u="none" cap="none" strike="noStrike">
                <a:solidFill>
                  <a:srgbClr val="BCCD31"/>
                </a:solidFill>
                <a:latin typeface="Georgia"/>
                <a:ea typeface="Georgia"/>
                <a:cs typeface="Georgia"/>
                <a:sym typeface="Georgia"/>
              </a:defRPr>
            </a:lvl3pPr>
            <a:lvl4pPr indent="0" lvl="3" marL="0" marR="0" rtl="0" algn="r">
              <a:spcBef>
                <a:spcPts val="0"/>
              </a:spcBef>
              <a:buNone/>
              <a:defRPr b="1" i="0" sz="800" u="none" cap="none" strike="noStrike">
                <a:solidFill>
                  <a:srgbClr val="BCCD31"/>
                </a:solidFill>
                <a:latin typeface="Georgia"/>
                <a:ea typeface="Georgia"/>
                <a:cs typeface="Georgia"/>
                <a:sym typeface="Georgia"/>
              </a:defRPr>
            </a:lvl4pPr>
            <a:lvl5pPr indent="0" lvl="4" marL="0" marR="0" rtl="0" algn="r">
              <a:spcBef>
                <a:spcPts val="0"/>
              </a:spcBef>
              <a:buNone/>
              <a:defRPr b="1" i="0" sz="800" u="none" cap="none" strike="noStrike">
                <a:solidFill>
                  <a:srgbClr val="BCCD31"/>
                </a:solidFill>
                <a:latin typeface="Georgia"/>
                <a:ea typeface="Georgia"/>
                <a:cs typeface="Georgia"/>
                <a:sym typeface="Georgia"/>
              </a:defRPr>
            </a:lvl5pPr>
            <a:lvl6pPr indent="0" lvl="5" marL="0" marR="0" rtl="0" algn="r">
              <a:spcBef>
                <a:spcPts val="0"/>
              </a:spcBef>
              <a:buNone/>
              <a:defRPr b="1" i="0" sz="800" u="none" cap="none" strike="noStrike">
                <a:solidFill>
                  <a:srgbClr val="BCCD31"/>
                </a:solidFill>
                <a:latin typeface="Georgia"/>
                <a:ea typeface="Georgia"/>
                <a:cs typeface="Georgia"/>
                <a:sym typeface="Georgia"/>
              </a:defRPr>
            </a:lvl6pPr>
            <a:lvl7pPr indent="0" lvl="6" marL="0" marR="0" rtl="0" algn="r">
              <a:spcBef>
                <a:spcPts val="0"/>
              </a:spcBef>
              <a:buNone/>
              <a:defRPr b="1" i="0" sz="800" u="none" cap="none" strike="noStrike">
                <a:solidFill>
                  <a:srgbClr val="BCCD31"/>
                </a:solidFill>
                <a:latin typeface="Georgia"/>
                <a:ea typeface="Georgia"/>
                <a:cs typeface="Georgia"/>
                <a:sym typeface="Georgia"/>
              </a:defRPr>
            </a:lvl7pPr>
            <a:lvl8pPr indent="0" lvl="7" marL="0" marR="0" rtl="0" algn="r">
              <a:spcBef>
                <a:spcPts val="0"/>
              </a:spcBef>
              <a:buNone/>
              <a:defRPr b="1" i="0" sz="800" u="none" cap="none" strike="noStrike">
                <a:solidFill>
                  <a:srgbClr val="BCCD31"/>
                </a:solidFill>
                <a:latin typeface="Georgia"/>
                <a:ea typeface="Georgia"/>
                <a:cs typeface="Georgia"/>
                <a:sym typeface="Georgia"/>
              </a:defRPr>
            </a:lvl8pPr>
            <a:lvl9pPr indent="0" lvl="8" marL="0" marR="0" rtl="0" algn="r">
              <a:spcBef>
                <a:spcPts val="0"/>
              </a:spcBef>
              <a:buNone/>
              <a:defRPr b="1" i="0" sz="800" u="none" cap="none" strike="noStrike">
                <a:solidFill>
                  <a:srgbClr val="BCCD31"/>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
              <a:t>‹#›</a:t>
            </a:fld>
            <a:endParaRPr/>
          </a:p>
        </p:txBody>
      </p:sp>
      <p:sp>
        <p:nvSpPr>
          <p:cNvPr id="113" name="Google Shape;113;p24"/>
          <p:cNvSpPr txBox="1"/>
          <p:nvPr>
            <p:ph idx="10" type="dt"/>
          </p:nvPr>
        </p:nvSpPr>
        <p:spPr>
          <a:xfrm>
            <a:off x="227096" y="4992624"/>
            <a:ext cx="857400" cy="137400"/>
          </a:xfrm>
          <a:prstGeom prst="rect">
            <a:avLst/>
          </a:prstGeom>
          <a:noFill/>
          <a:ln>
            <a:noFill/>
          </a:ln>
        </p:spPr>
        <p:txBody>
          <a:bodyPr anchorCtr="0" anchor="b" bIns="0" lIns="68575" spcFirstLastPara="1" rIns="68575" wrap="square" tIns="34275">
            <a:noAutofit/>
          </a:bodyPr>
          <a:lstStyle>
            <a:lvl1pPr lvl="0" rtl="0" algn="l">
              <a:spcBef>
                <a:spcPts val="0"/>
              </a:spcBef>
              <a:spcAft>
                <a:spcPts val="0"/>
              </a:spcAft>
              <a:buSzPts val="1100"/>
              <a:buNone/>
              <a:defRPr sz="800">
                <a:solidFill>
                  <a:srgbClr val="BCCD31"/>
                </a:solidFill>
                <a:latin typeface="Georgia"/>
                <a:ea typeface="Georgia"/>
                <a:cs typeface="Georgia"/>
                <a:sym typeface="Georgia"/>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4" name="Google Shape;114;p24"/>
          <p:cNvSpPr/>
          <p:nvPr/>
        </p:nvSpPr>
        <p:spPr>
          <a:xfrm>
            <a:off x="7517921" y="196400"/>
            <a:ext cx="1455900" cy="333600"/>
          </a:xfrm>
          <a:prstGeom prst="roundRect">
            <a:avLst>
              <a:gd fmla="val 16667" name="adj"/>
            </a:avLst>
          </a:prstGeom>
          <a:solidFill>
            <a:schemeClr val="lt1"/>
          </a:solidFill>
          <a:ln cap="flat" cmpd="sng" w="12700">
            <a:solidFill>
              <a:srgbClr val="082C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2100"/>
              <a:buFont typeface="Calibri"/>
              <a:buNone/>
            </a:pPr>
            <a:r>
              <a:rPr b="0" i="0" lang="en" sz="2100" u="none" cap="none" strike="noStrike">
                <a:solidFill>
                  <a:schemeClr val="dk1"/>
                </a:solidFill>
                <a:latin typeface="Calibri"/>
                <a:ea typeface="Calibri"/>
                <a:cs typeface="Calibri"/>
                <a:sym typeface="Calibri"/>
              </a:rPr>
              <a:t>NPR 7150.2</a:t>
            </a:r>
            <a:endParaRPr sz="110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bg>
      <p:bgPr>
        <a:blipFill>
          <a:blip r:embed="rId2">
            <a:alphaModFix/>
          </a:blip>
          <a:stretch>
            <a:fillRect/>
          </a:stretch>
        </a:blipFill>
      </p:bgPr>
    </p:bg>
    <p:spTree>
      <p:nvGrpSpPr>
        <p:cNvPr id="115" name="Shape 115"/>
        <p:cNvGrpSpPr/>
        <p:nvPr/>
      </p:nvGrpSpPr>
      <p:grpSpPr>
        <a:xfrm>
          <a:off x="0" y="0"/>
          <a:ext cx="0" cy="0"/>
          <a:chOff x="0" y="0"/>
          <a:chExt cx="0" cy="0"/>
        </a:xfrm>
      </p:grpSpPr>
      <p:sp>
        <p:nvSpPr>
          <p:cNvPr id="116" name="Google Shape;116;p25"/>
          <p:cNvSpPr txBox="1"/>
          <p:nvPr>
            <p:ph type="title"/>
          </p:nvPr>
        </p:nvSpPr>
        <p:spPr>
          <a:xfrm>
            <a:off x="628650" y="273843"/>
            <a:ext cx="6720900" cy="891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Clr>
                <a:schemeClr val="dk1"/>
              </a:buClr>
              <a:buSzPts val="2700"/>
              <a:buFont typeface="Times New Roman"/>
              <a:buNone/>
              <a:defRPr b="1" sz="2700">
                <a:latin typeface="Times New Roman"/>
                <a:ea typeface="Times New Roman"/>
                <a:cs typeface="Times New Roman"/>
                <a:sym typeface="Times New Roman"/>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7" name="Google Shape;117;p25"/>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lvl1pPr indent="0" lvl="0" marL="0" marR="0" rtl="0" algn="r">
              <a:spcBef>
                <a:spcPts val="0"/>
              </a:spcBef>
              <a:buNone/>
              <a:defRPr b="1" sz="800">
                <a:solidFill>
                  <a:srgbClr val="BCCD31"/>
                </a:solidFill>
                <a:latin typeface="Georgia"/>
                <a:ea typeface="Georgia"/>
                <a:cs typeface="Georgia"/>
                <a:sym typeface="Georgia"/>
              </a:defRPr>
            </a:lvl1pPr>
            <a:lvl2pPr indent="0" lvl="1" marL="0" marR="0" rtl="0" algn="r">
              <a:spcBef>
                <a:spcPts val="0"/>
              </a:spcBef>
              <a:buNone/>
              <a:defRPr b="1" sz="800">
                <a:solidFill>
                  <a:srgbClr val="BCCD31"/>
                </a:solidFill>
                <a:latin typeface="Georgia"/>
                <a:ea typeface="Georgia"/>
                <a:cs typeface="Georgia"/>
                <a:sym typeface="Georgia"/>
              </a:defRPr>
            </a:lvl2pPr>
            <a:lvl3pPr indent="0" lvl="2" marL="0" marR="0" rtl="0" algn="r">
              <a:spcBef>
                <a:spcPts val="0"/>
              </a:spcBef>
              <a:buNone/>
              <a:defRPr b="1" sz="800">
                <a:solidFill>
                  <a:srgbClr val="BCCD31"/>
                </a:solidFill>
                <a:latin typeface="Georgia"/>
                <a:ea typeface="Georgia"/>
                <a:cs typeface="Georgia"/>
                <a:sym typeface="Georgia"/>
              </a:defRPr>
            </a:lvl3pPr>
            <a:lvl4pPr indent="0" lvl="3" marL="0" marR="0" rtl="0" algn="r">
              <a:spcBef>
                <a:spcPts val="0"/>
              </a:spcBef>
              <a:buNone/>
              <a:defRPr b="1" sz="800">
                <a:solidFill>
                  <a:srgbClr val="BCCD31"/>
                </a:solidFill>
                <a:latin typeface="Georgia"/>
                <a:ea typeface="Georgia"/>
                <a:cs typeface="Georgia"/>
                <a:sym typeface="Georgia"/>
              </a:defRPr>
            </a:lvl4pPr>
            <a:lvl5pPr indent="0" lvl="4" marL="0" marR="0" rtl="0" algn="r">
              <a:spcBef>
                <a:spcPts val="0"/>
              </a:spcBef>
              <a:buNone/>
              <a:defRPr b="1" sz="800">
                <a:solidFill>
                  <a:srgbClr val="BCCD31"/>
                </a:solidFill>
                <a:latin typeface="Georgia"/>
                <a:ea typeface="Georgia"/>
                <a:cs typeface="Georgia"/>
                <a:sym typeface="Georgia"/>
              </a:defRPr>
            </a:lvl5pPr>
            <a:lvl6pPr indent="0" lvl="5" marL="0" marR="0" rtl="0" algn="r">
              <a:spcBef>
                <a:spcPts val="0"/>
              </a:spcBef>
              <a:buNone/>
              <a:defRPr b="1" sz="800">
                <a:solidFill>
                  <a:srgbClr val="BCCD31"/>
                </a:solidFill>
                <a:latin typeface="Georgia"/>
                <a:ea typeface="Georgia"/>
                <a:cs typeface="Georgia"/>
                <a:sym typeface="Georgia"/>
              </a:defRPr>
            </a:lvl6pPr>
            <a:lvl7pPr indent="0" lvl="6" marL="0" marR="0" rtl="0" algn="r">
              <a:spcBef>
                <a:spcPts val="0"/>
              </a:spcBef>
              <a:buNone/>
              <a:defRPr b="1" sz="800">
                <a:solidFill>
                  <a:srgbClr val="BCCD31"/>
                </a:solidFill>
                <a:latin typeface="Georgia"/>
                <a:ea typeface="Georgia"/>
                <a:cs typeface="Georgia"/>
                <a:sym typeface="Georgia"/>
              </a:defRPr>
            </a:lvl7pPr>
            <a:lvl8pPr indent="0" lvl="7" marL="0" marR="0" rtl="0" algn="r">
              <a:spcBef>
                <a:spcPts val="0"/>
              </a:spcBef>
              <a:buNone/>
              <a:defRPr b="1" sz="800">
                <a:solidFill>
                  <a:srgbClr val="BCCD31"/>
                </a:solidFill>
                <a:latin typeface="Georgia"/>
                <a:ea typeface="Georgia"/>
                <a:cs typeface="Georgia"/>
                <a:sym typeface="Georgia"/>
              </a:defRPr>
            </a:lvl8pPr>
            <a:lvl9pPr indent="0" lvl="8" marL="0" marR="0" rtl="0" algn="r">
              <a:spcBef>
                <a:spcPts val="0"/>
              </a:spcBef>
              <a:buNone/>
              <a:defRPr b="1" sz="800">
                <a:solidFill>
                  <a:srgbClr val="BCCD31"/>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
              <a:t>‹#›</a:t>
            </a:fld>
            <a:endParaRPr/>
          </a:p>
        </p:txBody>
      </p:sp>
      <p:sp>
        <p:nvSpPr>
          <p:cNvPr id="118" name="Google Shape;118;p25"/>
          <p:cNvSpPr txBox="1"/>
          <p:nvPr>
            <p:ph idx="10" type="dt"/>
          </p:nvPr>
        </p:nvSpPr>
        <p:spPr>
          <a:xfrm>
            <a:off x="227096" y="4992624"/>
            <a:ext cx="857400" cy="137400"/>
          </a:xfrm>
          <a:prstGeom prst="rect">
            <a:avLst/>
          </a:prstGeom>
          <a:noFill/>
          <a:ln>
            <a:noFill/>
          </a:ln>
        </p:spPr>
        <p:txBody>
          <a:bodyPr anchorCtr="0" anchor="b" bIns="0" lIns="68575" spcFirstLastPara="1" rIns="68575" wrap="square" tIns="34275">
            <a:noAutofit/>
          </a:bodyPr>
          <a:lstStyle>
            <a:lvl1pPr lvl="0" rtl="0" algn="l">
              <a:spcBef>
                <a:spcPts val="0"/>
              </a:spcBef>
              <a:spcAft>
                <a:spcPts val="0"/>
              </a:spcAft>
              <a:buSzPts val="1100"/>
              <a:buNone/>
              <a:defRPr sz="800">
                <a:solidFill>
                  <a:srgbClr val="BCCD31"/>
                </a:solidFill>
                <a:latin typeface="Georgia"/>
                <a:ea typeface="Georgia"/>
                <a:cs typeface="Georgia"/>
                <a:sym typeface="Georgia"/>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9" name="Google Shape;119;p25"/>
          <p:cNvSpPr/>
          <p:nvPr/>
        </p:nvSpPr>
        <p:spPr>
          <a:xfrm>
            <a:off x="7517921" y="196400"/>
            <a:ext cx="1455900" cy="333600"/>
          </a:xfrm>
          <a:prstGeom prst="roundRect">
            <a:avLst>
              <a:gd fmla="val 16667" name="adj"/>
            </a:avLst>
          </a:prstGeom>
          <a:solidFill>
            <a:schemeClr val="lt1"/>
          </a:solidFill>
          <a:ln cap="flat" cmpd="sng" w="12700">
            <a:solidFill>
              <a:srgbClr val="082C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2100"/>
              <a:buFont typeface="Calibri"/>
              <a:buNone/>
            </a:pPr>
            <a:r>
              <a:rPr b="0" lang="en" sz="2100" cap="none">
                <a:solidFill>
                  <a:schemeClr val="dk1"/>
                </a:solidFill>
                <a:latin typeface="Calibri"/>
                <a:ea typeface="Calibri"/>
                <a:cs typeface="Calibri"/>
                <a:sym typeface="Calibri"/>
              </a:rPr>
              <a:t>NPR 7150.2</a:t>
            </a:r>
            <a:endParaRPr sz="11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blipFill>
          <a:blip r:embed="rId2">
            <a:alphaModFix/>
          </a:blip>
          <a:stretch>
            <a:fillRect/>
          </a:stretch>
        </a:blipFill>
      </p:bgPr>
    </p:bg>
    <p:spTree>
      <p:nvGrpSpPr>
        <p:cNvPr id="120" name="Shape 120"/>
        <p:cNvGrpSpPr/>
        <p:nvPr/>
      </p:nvGrpSpPr>
      <p:grpSpPr>
        <a:xfrm>
          <a:off x="0" y="0"/>
          <a:ext cx="0" cy="0"/>
          <a:chOff x="0" y="0"/>
          <a:chExt cx="0" cy="0"/>
        </a:xfrm>
      </p:grpSpPr>
      <p:sp>
        <p:nvSpPr>
          <p:cNvPr id="121" name="Google Shape;121;p26"/>
          <p:cNvSpPr txBox="1"/>
          <p:nvPr>
            <p:ph type="title"/>
          </p:nvPr>
        </p:nvSpPr>
        <p:spPr>
          <a:xfrm>
            <a:off x="623888" y="676616"/>
            <a:ext cx="7287300" cy="29238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lt1"/>
              </a:buClr>
              <a:buSzPts val="4100"/>
              <a:buFont typeface="Times New Roman"/>
              <a:buNone/>
              <a:defRPr sz="4100">
                <a:solidFill>
                  <a:schemeClr val="lt1"/>
                </a:solidFill>
                <a:latin typeface="Times New Roman"/>
                <a:ea typeface="Times New Roman"/>
                <a:cs typeface="Times New Roman"/>
                <a:sym typeface="Times New Roman"/>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2" name="Google Shape;122;p26"/>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lvl1pPr indent="0" lvl="0" marL="0" marR="0" rtl="0" algn="r">
              <a:spcBef>
                <a:spcPts val="0"/>
              </a:spcBef>
              <a:buNone/>
              <a:defRPr b="1" sz="800">
                <a:solidFill>
                  <a:srgbClr val="BCCD31"/>
                </a:solidFill>
                <a:latin typeface="Georgia"/>
                <a:ea typeface="Georgia"/>
                <a:cs typeface="Georgia"/>
                <a:sym typeface="Georgia"/>
              </a:defRPr>
            </a:lvl1pPr>
            <a:lvl2pPr indent="0" lvl="1" marL="0" marR="0" rtl="0" algn="r">
              <a:spcBef>
                <a:spcPts val="0"/>
              </a:spcBef>
              <a:buNone/>
              <a:defRPr b="1" sz="800">
                <a:solidFill>
                  <a:srgbClr val="BCCD31"/>
                </a:solidFill>
                <a:latin typeface="Georgia"/>
                <a:ea typeface="Georgia"/>
                <a:cs typeface="Georgia"/>
                <a:sym typeface="Georgia"/>
              </a:defRPr>
            </a:lvl2pPr>
            <a:lvl3pPr indent="0" lvl="2" marL="0" marR="0" rtl="0" algn="r">
              <a:spcBef>
                <a:spcPts val="0"/>
              </a:spcBef>
              <a:buNone/>
              <a:defRPr b="1" sz="800">
                <a:solidFill>
                  <a:srgbClr val="BCCD31"/>
                </a:solidFill>
                <a:latin typeface="Georgia"/>
                <a:ea typeface="Georgia"/>
                <a:cs typeface="Georgia"/>
                <a:sym typeface="Georgia"/>
              </a:defRPr>
            </a:lvl3pPr>
            <a:lvl4pPr indent="0" lvl="3" marL="0" marR="0" rtl="0" algn="r">
              <a:spcBef>
                <a:spcPts val="0"/>
              </a:spcBef>
              <a:buNone/>
              <a:defRPr b="1" sz="800">
                <a:solidFill>
                  <a:srgbClr val="BCCD31"/>
                </a:solidFill>
                <a:latin typeface="Georgia"/>
                <a:ea typeface="Georgia"/>
                <a:cs typeface="Georgia"/>
                <a:sym typeface="Georgia"/>
              </a:defRPr>
            </a:lvl4pPr>
            <a:lvl5pPr indent="0" lvl="4" marL="0" marR="0" rtl="0" algn="r">
              <a:spcBef>
                <a:spcPts val="0"/>
              </a:spcBef>
              <a:buNone/>
              <a:defRPr b="1" sz="800">
                <a:solidFill>
                  <a:srgbClr val="BCCD31"/>
                </a:solidFill>
                <a:latin typeface="Georgia"/>
                <a:ea typeface="Georgia"/>
                <a:cs typeface="Georgia"/>
                <a:sym typeface="Georgia"/>
              </a:defRPr>
            </a:lvl5pPr>
            <a:lvl6pPr indent="0" lvl="5" marL="0" marR="0" rtl="0" algn="r">
              <a:spcBef>
                <a:spcPts val="0"/>
              </a:spcBef>
              <a:buNone/>
              <a:defRPr b="1" sz="800">
                <a:solidFill>
                  <a:srgbClr val="BCCD31"/>
                </a:solidFill>
                <a:latin typeface="Georgia"/>
                <a:ea typeface="Georgia"/>
                <a:cs typeface="Georgia"/>
                <a:sym typeface="Georgia"/>
              </a:defRPr>
            </a:lvl6pPr>
            <a:lvl7pPr indent="0" lvl="6" marL="0" marR="0" rtl="0" algn="r">
              <a:spcBef>
                <a:spcPts val="0"/>
              </a:spcBef>
              <a:buNone/>
              <a:defRPr b="1" sz="800">
                <a:solidFill>
                  <a:srgbClr val="BCCD31"/>
                </a:solidFill>
                <a:latin typeface="Georgia"/>
                <a:ea typeface="Georgia"/>
                <a:cs typeface="Georgia"/>
                <a:sym typeface="Georgia"/>
              </a:defRPr>
            </a:lvl7pPr>
            <a:lvl8pPr indent="0" lvl="7" marL="0" marR="0" rtl="0" algn="r">
              <a:spcBef>
                <a:spcPts val="0"/>
              </a:spcBef>
              <a:buNone/>
              <a:defRPr b="1" sz="800">
                <a:solidFill>
                  <a:srgbClr val="BCCD31"/>
                </a:solidFill>
                <a:latin typeface="Georgia"/>
                <a:ea typeface="Georgia"/>
                <a:cs typeface="Georgia"/>
                <a:sym typeface="Georgia"/>
              </a:defRPr>
            </a:lvl8pPr>
            <a:lvl9pPr indent="0" lvl="8" marL="0" marR="0" rtl="0" algn="r">
              <a:spcBef>
                <a:spcPts val="0"/>
              </a:spcBef>
              <a:buNone/>
              <a:defRPr b="1" sz="800">
                <a:solidFill>
                  <a:srgbClr val="BCCD31"/>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
              <a:t>‹#›</a:t>
            </a:fld>
            <a:endParaRPr/>
          </a:p>
        </p:txBody>
      </p:sp>
      <p:sp>
        <p:nvSpPr>
          <p:cNvPr id="123" name="Google Shape;123;p26"/>
          <p:cNvSpPr txBox="1"/>
          <p:nvPr>
            <p:ph idx="10" type="dt"/>
          </p:nvPr>
        </p:nvSpPr>
        <p:spPr>
          <a:xfrm>
            <a:off x="227096" y="4992624"/>
            <a:ext cx="857400" cy="137400"/>
          </a:xfrm>
          <a:prstGeom prst="rect">
            <a:avLst/>
          </a:prstGeom>
          <a:noFill/>
          <a:ln>
            <a:noFill/>
          </a:ln>
        </p:spPr>
        <p:txBody>
          <a:bodyPr anchorCtr="0" anchor="b" bIns="0" lIns="68575" spcFirstLastPara="1" rIns="68575" wrap="square" tIns="34275">
            <a:noAutofit/>
          </a:bodyPr>
          <a:lstStyle>
            <a:lvl1pPr lvl="0" rtl="0" algn="l">
              <a:spcBef>
                <a:spcPts val="0"/>
              </a:spcBef>
              <a:spcAft>
                <a:spcPts val="0"/>
              </a:spcAft>
              <a:buSzPts val="1100"/>
              <a:buNone/>
              <a:defRPr sz="800">
                <a:solidFill>
                  <a:srgbClr val="BCCD31"/>
                </a:solidFill>
                <a:latin typeface="Georgia"/>
                <a:ea typeface="Georgia"/>
                <a:cs typeface="Georgia"/>
                <a:sym typeface="Georgia"/>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4" name="Google Shape;124;p26"/>
          <p:cNvSpPr/>
          <p:nvPr/>
        </p:nvSpPr>
        <p:spPr>
          <a:xfrm>
            <a:off x="7517921" y="196400"/>
            <a:ext cx="1455900" cy="333600"/>
          </a:xfrm>
          <a:prstGeom prst="roundRect">
            <a:avLst>
              <a:gd fmla="val 16667" name="adj"/>
            </a:avLst>
          </a:prstGeom>
          <a:solidFill>
            <a:schemeClr val="lt1"/>
          </a:solidFill>
          <a:ln cap="flat" cmpd="sng" w="12700">
            <a:solidFill>
              <a:srgbClr val="082C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lang="en" sz="2100" cap="none">
                <a:solidFill>
                  <a:schemeClr val="dk1"/>
                </a:solidFill>
                <a:latin typeface="Calibri"/>
                <a:ea typeface="Calibri"/>
                <a:cs typeface="Calibri"/>
                <a:sym typeface="Calibri"/>
              </a:rPr>
              <a:t>NPR 7150.2</a:t>
            </a:r>
            <a:endParaRPr sz="110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secHead">
  <p:cSld name="SECTION_HEADER">
    <p:bg>
      <p:bgPr>
        <a:solidFill>
          <a:srgbClr val="051E48"/>
        </a:solidFill>
      </p:bgPr>
    </p:bg>
    <p:spTree>
      <p:nvGrpSpPr>
        <p:cNvPr id="125" name="Shape 125"/>
        <p:cNvGrpSpPr/>
        <p:nvPr/>
      </p:nvGrpSpPr>
      <p:grpSpPr>
        <a:xfrm>
          <a:off x="0" y="0"/>
          <a:ext cx="0" cy="0"/>
          <a:chOff x="0" y="0"/>
          <a:chExt cx="0" cy="0"/>
        </a:xfrm>
      </p:grpSpPr>
      <p:sp>
        <p:nvSpPr>
          <p:cNvPr id="126" name="Google Shape;126;p27"/>
          <p:cNvSpPr txBox="1"/>
          <p:nvPr>
            <p:ph type="title"/>
          </p:nvPr>
        </p:nvSpPr>
        <p:spPr>
          <a:xfrm>
            <a:off x="623888" y="676616"/>
            <a:ext cx="7287300" cy="29238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lt1"/>
              </a:buClr>
              <a:buSzPts val="4100"/>
              <a:buFont typeface="Times New Roman"/>
              <a:buNone/>
              <a:defRPr sz="4100">
                <a:solidFill>
                  <a:schemeClr val="lt1"/>
                </a:solidFill>
                <a:latin typeface="Times New Roman"/>
                <a:ea typeface="Times New Roman"/>
                <a:cs typeface="Times New Roman"/>
                <a:sym typeface="Times New Roman"/>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7" name="Google Shape;127;p27"/>
          <p:cNvSpPr txBox="1"/>
          <p:nvPr>
            <p:ph idx="1" type="body"/>
          </p:nvPr>
        </p:nvSpPr>
        <p:spPr>
          <a:xfrm>
            <a:off x="661988" y="4097769"/>
            <a:ext cx="6412800" cy="6279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500"/>
              </a:spcBef>
              <a:spcAft>
                <a:spcPts val="0"/>
              </a:spcAft>
              <a:buClr>
                <a:srgbClr val="D8D8D8"/>
              </a:buClr>
              <a:buSzPts val="2400"/>
              <a:buNone/>
              <a:defRPr b="0" sz="2400">
                <a:solidFill>
                  <a:srgbClr val="D8D8D8"/>
                </a:solidFill>
                <a:latin typeface="Times New Roman"/>
                <a:ea typeface="Times New Roman"/>
                <a:cs typeface="Times New Roman"/>
                <a:sym typeface="Times New Roman"/>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28" name="Google Shape;128;p27"/>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lvl1pPr indent="0" lvl="0" marL="0" marR="0" rtl="0" algn="r">
              <a:spcBef>
                <a:spcPts val="0"/>
              </a:spcBef>
              <a:buNone/>
              <a:defRPr b="1" sz="800">
                <a:solidFill>
                  <a:srgbClr val="BCCD31"/>
                </a:solidFill>
                <a:latin typeface="Georgia"/>
                <a:ea typeface="Georgia"/>
                <a:cs typeface="Georgia"/>
                <a:sym typeface="Georgia"/>
              </a:defRPr>
            </a:lvl1pPr>
            <a:lvl2pPr indent="0" lvl="1" marL="0" marR="0" rtl="0" algn="r">
              <a:spcBef>
                <a:spcPts val="0"/>
              </a:spcBef>
              <a:buNone/>
              <a:defRPr b="1" sz="800">
                <a:solidFill>
                  <a:srgbClr val="BCCD31"/>
                </a:solidFill>
                <a:latin typeface="Georgia"/>
                <a:ea typeface="Georgia"/>
                <a:cs typeface="Georgia"/>
                <a:sym typeface="Georgia"/>
              </a:defRPr>
            </a:lvl2pPr>
            <a:lvl3pPr indent="0" lvl="2" marL="0" marR="0" rtl="0" algn="r">
              <a:spcBef>
                <a:spcPts val="0"/>
              </a:spcBef>
              <a:buNone/>
              <a:defRPr b="1" sz="800">
                <a:solidFill>
                  <a:srgbClr val="BCCD31"/>
                </a:solidFill>
                <a:latin typeface="Georgia"/>
                <a:ea typeface="Georgia"/>
                <a:cs typeface="Georgia"/>
                <a:sym typeface="Georgia"/>
              </a:defRPr>
            </a:lvl3pPr>
            <a:lvl4pPr indent="0" lvl="3" marL="0" marR="0" rtl="0" algn="r">
              <a:spcBef>
                <a:spcPts val="0"/>
              </a:spcBef>
              <a:buNone/>
              <a:defRPr b="1" sz="800">
                <a:solidFill>
                  <a:srgbClr val="BCCD31"/>
                </a:solidFill>
                <a:latin typeface="Georgia"/>
                <a:ea typeface="Georgia"/>
                <a:cs typeface="Georgia"/>
                <a:sym typeface="Georgia"/>
              </a:defRPr>
            </a:lvl4pPr>
            <a:lvl5pPr indent="0" lvl="4" marL="0" marR="0" rtl="0" algn="r">
              <a:spcBef>
                <a:spcPts val="0"/>
              </a:spcBef>
              <a:buNone/>
              <a:defRPr b="1" sz="800">
                <a:solidFill>
                  <a:srgbClr val="BCCD31"/>
                </a:solidFill>
                <a:latin typeface="Georgia"/>
                <a:ea typeface="Georgia"/>
                <a:cs typeface="Georgia"/>
                <a:sym typeface="Georgia"/>
              </a:defRPr>
            </a:lvl5pPr>
            <a:lvl6pPr indent="0" lvl="5" marL="0" marR="0" rtl="0" algn="r">
              <a:spcBef>
                <a:spcPts val="0"/>
              </a:spcBef>
              <a:buNone/>
              <a:defRPr b="1" sz="800">
                <a:solidFill>
                  <a:srgbClr val="BCCD31"/>
                </a:solidFill>
                <a:latin typeface="Georgia"/>
                <a:ea typeface="Georgia"/>
                <a:cs typeface="Georgia"/>
                <a:sym typeface="Georgia"/>
              </a:defRPr>
            </a:lvl6pPr>
            <a:lvl7pPr indent="0" lvl="6" marL="0" marR="0" rtl="0" algn="r">
              <a:spcBef>
                <a:spcPts val="0"/>
              </a:spcBef>
              <a:buNone/>
              <a:defRPr b="1" sz="800">
                <a:solidFill>
                  <a:srgbClr val="BCCD31"/>
                </a:solidFill>
                <a:latin typeface="Georgia"/>
                <a:ea typeface="Georgia"/>
                <a:cs typeface="Georgia"/>
                <a:sym typeface="Georgia"/>
              </a:defRPr>
            </a:lvl7pPr>
            <a:lvl8pPr indent="0" lvl="7" marL="0" marR="0" rtl="0" algn="r">
              <a:spcBef>
                <a:spcPts val="0"/>
              </a:spcBef>
              <a:buNone/>
              <a:defRPr b="1" sz="800">
                <a:solidFill>
                  <a:srgbClr val="BCCD31"/>
                </a:solidFill>
                <a:latin typeface="Georgia"/>
                <a:ea typeface="Georgia"/>
                <a:cs typeface="Georgia"/>
                <a:sym typeface="Georgia"/>
              </a:defRPr>
            </a:lvl8pPr>
            <a:lvl9pPr indent="0" lvl="8" marL="0" marR="0" rtl="0" algn="r">
              <a:spcBef>
                <a:spcPts val="0"/>
              </a:spcBef>
              <a:buNone/>
              <a:defRPr b="1" sz="800">
                <a:solidFill>
                  <a:srgbClr val="BCCD31"/>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
              <a:t>‹#›</a:t>
            </a:fld>
            <a:endParaRPr/>
          </a:p>
        </p:txBody>
      </p:sp>
      <p:sp>
        <p:nvSpPr>
          <p:cNvPr id="129" name="Google Shape;129;p27"/>
          <p:cNvSpPr txBox="1"/>
          <p:nvPr>
            <p:ph idx="10" type="dt"/>
          </p:nvPr>
        </p:nvSpPr>
        <p:spPr>
          <a:xfrm>
            <a:off x="227096" y="4992624"/>
            <a:ext cx="857400" cy="137400"/>
          </a:xfrm>
          <a:prstGeom prst="rect">
            <a:avLst/>
          </a:prstGeom>
          <a:noFill/>
          <a:ln>
            <a:noFill/>
          </a:ln>
        </p:spPr>
        <p:txBody>
          <a:bodyPr anchorCtr="0" anchor="b" bIns="0" lIns="68575" spcFirstLastPara="1" rIns="68575" wrap="square" tIns="34275">
            <a:noAutofit/>
          </a:bodyPr>
          <a:lstStyle>
            <a:lvl1pPr lvl="0" rtl="0" algn="l">
              <a:spcBef>
                <a:spcPts val="0"/>
              </a:spcBef>
              <a:spcAft>
                <a:spcPts val="0"/>
              </a:spcAft>
              <a:buSzPts val="1100"/>
              <a:buNone/>
              <a:defRPr sz="800">
                <a:solidFill>
                  <a:srgbClr val="BCCD31"/>
                </a:solidFill>
                <a:latin typeface="Georgia"/>
                <a:ea typeface="Georgia"/>
                <a:cs typeface="Georgia"/>
                <a:sym typeface="Georgia"/>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descr="NASA insigniaCMYK" id="130" name="Google Shape;130;p27"/>
          <p:cNvPicPr preferRelativeResize="0"/>
          <p:nvPr/>
        </p:nvPicPr>
        <p:blipFill rotWithShape="1">
          <a:blip r:embed="rId2">
            <a:alphaModFix/>
          </a:blip>
          <a:srcRect b="0" l="0" r="0" t="0"/>
          <a:stretch/>
        </p:blipFill>
        <p:spPr>
          <a:xfrm>
            <a:off x="7996380" y="47966"/>
            <a:ext cx="1047464" cy="62864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_Section Header">
  <p:cSld name="Sub_Section Header">
    <p:bg>
      <p:bgPr>
        <a:blipFill>
          <a:blip r:embed="rId2">
            <a:alphaModFix/>
          </a:blip>
          <a:stretch>
            <a:fillRect/>
          </a:stretch>
        </a:blipFill>
      </p:bgPr>
    </p:bg>
    <p:spTree>
      <p:nvGrpSpPr>
        <p:cNvPr id="131" name="Shape 131"/>
        <p:cNvGrpSpPr/>
        <p:nvPr/>
      </p:nvGrpSpPr>
      <p:grpSpPr>
        <a:xfrm>
          <a:off x="0" y="0"/>
          <a:ext cx="0" cy="0"/>
          <a:chOff x="0" y="0"/>
          <a:chExt cx="0" cy="0"/>
        </a:xfrm>
      </p:grpSpPr>
      <p:sp>
        <p:nvSpPr>
          <p:cNvPr id="132" name="Google Shape;132;p28"/>
          <p:cNvSpPr txBox="1"/>
          <p:nvPr>
            <p:ph type="title"/>
          </p:nvPr>
        </p:nvSpPr>
        <p:spPr>
          <a:xfrm>
            <a:off x="623888" y="676616"/>
            <a:ext cx="7287300" cy="29238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100"/>
              <a:buFont typeface="Times New Roman"/>
              <a:buNone/>
              <a:defRPr sz="4100">
                <a:solidFill>
                  <a:schemeClr val="dk1"/>
                </a:solidFill>
                <a:latin typeface="Times New Roman"/>
                <a:ea typeface="Times New Roman"/>
                <a:cs typeface="Times New Roman"/>
                <a:sym typeface="Times New Roman"/>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3" name="Google Shape;133;p28"/>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lvl1pPr indent="0" lvl="0" marL="0" marR="0" rtl="0" algn="r">
              <a:spcBef>
                <a:spcPts val="0"/>
              </a:spcBef>
              <a:buNone/>
              <a:defRPr b="1" sz="800">
                <a:solidFill>
                  <a:srgbClr val="BCCD31"/>
                </a:solidFill>
                <a:latin typeface="Georgia"/>
                <a:ea typeface="Georgia"/>
                <a:cs typeface="Georgia"/>
                <a:sym typeface="Georgia"/>
              </a:defRPr>
            </a:lvl1pPr>
            <a:lvl2pPr indent="0" lvl="1" marL="0" marR="0" rtl="0" algn="r">
              <a:spcBef>
                <a:spcPts val="0"/>
              </a:spcBef>
              <a:buNone/>
              <a:defRPr b="1" sz="800">
                <a:solidFill>
                  <a:srgbClr val="BCCD31"/>
                </a:solidFill>
                <a:latin typeface="Georgia"/>
                <a:ea typeface="Georgia"/>
                <a:cs typeface="Georgia"/>
                <a:sym typeface="Georgia"/>
              </a:defRPr>
            </a:lvl2pPr>
            <a:lvl3pPr indent="0" lvl="2" marL="0" marR="0" rtl="0" algn="r">
              <a:spcBef>
                <a:spcPts val="0"/>
              </a:spcBef>
              <a:buNone/>
              <a:defRPr b="1" sz="800">
                <a:solidFill>
                  <a:srgbClr val="BCCD31"/>
                </a:solidFill>
                <a:latin typeface="Georgia"/>
                <a:ea typeface="Georgia"/>
                <a:cs typeface="Georgia"/>
                <a:sym typeface="Georgia"/>
              </a:defRPr>
            </a:lvl3pPr>
            <a:lvl4pPr indent="0" lvl="3" marL="0" marR="0" rtl="0" algn="r">
              <a:spcBef>
                <a:spcPts val="0"/>
              </a:spcBef>
              <a:buNone/>
              <a:defRPr b="1" sz="800">
                <a:solidFill>
                  <a:srgbClr val="BCCD31"/>
                </a:solidFill>
                <a:latin typeface="Georgia"/>
                <a:ea typeface="Georgia"/>
                <a:cs typeface="Georgia"/>
                <a:sym typeface="Georgia"/>
              </a:defRPr>
            </a:lvl4pPr>
            <a:lvl5pPr indent="0" lvl="4" marL="0" marR="0" rtl="0" algn="r">
              <a:spcBef>
                <a:spcPts val="0"/>
              </a:spcBef>
              <a:buNone/>
              <a:defRPr b="1" sz="800">
                <a:solidFill>
                  <a:srgbClr val="BCCD31"/>
                </a:solidFill>
                <a:latin typeface="Georgia"/>
                <a:ea typeface="Georgia"/>
                <a:cs typeface="Georgia"/>
                <a:sym typeface="Georgia"/>
              </a:defRPr>
            </a:lvl5pPr>
            <a:lvl6pPr indent="0" lvl="5" marL="0" marR="0" rtl="0" algn="r">
              <a:spcBef>
                <a:spcPts val="0"/>
              </a:spcBef>
              <a:buNone/>
              <a:defRPr b="1" sz="800">
                <a:solidFill>
                  <a:srgbClr val="BCCD31"/>
                </a:solidFill>
                <a:latin typeface="Georgia"/>
                <a:ea typeface="Georgia"/>
                <a:cs typeface="Georgia"/>
                <a:sym typeface="Georgia"/>
              </a:defRPr>
            </a:lvl6pPr>
            <a:lvl7pPr indent="0" lvl="6" marL="0" marR="0" rtl="0" algn="r">
              <a:spcBef>
                <a:spcPts val="0"/>
              </a:spcBef>
              <a:buNone/>
              <a:defRPr b="1" sz="800">
                <a:solidFill>
                  <a:srgbClr val="BCCD31"/>
                </a:solidFill>
                <a:latin typeface="Georgia"/>
                <a:ea typeface="Georgia"/>
                <a:cs typeface="Georgia"/>
                <a:sym typeface="Georgia"/>
              </a:defRPr>
            </a:lvl7pPr>
            <a:lvl8pPr indent="0" lvl="7" marL="0" marR="0" rtl="0" algn="r">
              <a:spcBef>
                <a:spcPts val="0"/>
              </a:spcBef>
              <a:buNone/>
              <a:defRPr b="1" sz="800">
                <a:solidFill>
                  <a:srgbClr val="BCCD31"/>
                </a:solidFill>
                <a:latin typeface="Georgia"/>
                <a:ea typeface="Georgia"/>
                <a:cs typeface="Georgia"/>
                <a:sym typeface="Georgia"/>
              </a:defRPr>
            </a:lvl8pPr>
            <a:lvl9pPr indent="0" lvl="8" marL="0" marR="0" rtl="0" algn="r">
              <a:spcBef>
                <a:spcPts val="0"/>
              </a:spcBef>
              <a:buNone/>
              <a:defRPr b="1" sz="800">
                <a:solidFill>
                  <a:srgbClr val="BCCD31"/>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
              <a:t>‹#›</a:t>
            </a:fld>
            <a:endParaRPr/>
          </a:p>
        </p:txBody>
      </p:sp>
      <p:sp>
        <p:nvSpPr>
          <p:cNvPr id="134" name="Google Shape;134;p28"/>
          <p:cNvSpPr txBox="1"/>
          <p:nvPr>
            <p:ph idx="10" type="dt"/>
          </p:nvPr>
        </p:nvSpPr>
        <p:spPr>
          <a:xfrm>
            <a:off x="227096" y="4992624"/>
            <a:ext cx="857400" cy="137400"/>
          </a:xfrm>
          <a:prstGeom prst="rect">
            <a:avLst/>
          </a:prstGeom>
          <a:noFill/>
          <a:ln>
            <a:noFill/>
          </a:ln>
        </p:spPr>
        <p:txBody>
          <a:bodyPr anchorCtr="0" anchor="b" bIns="0" lIns="68575" spcFirstLastPara="1" rIns="68575" wrap="square" tIns="34275">
            <a:noAutofit/>
          </a:bodyPr>
          <a:lstStyle>
            <a:lvl1pPr lvl="0" rtl="0" algn="l">
              <a:spcBef>
                <a:spcPts val="0"/>
              </a:spcBef>
              <a:spcAft>
                <a:spcPts val="0"/>
              </a:spcAft>
              <a:buSzPts val="1100"/>
              <a:buNone/>
              <a:defRPr sz="800">
                <a:solidFill>
                  <a:srgbClr val="BCCD31"/>
                </a:solidFill>
                <a:latin typeface="Georgia"/>
                <a:ea typeface="Georgia"/>
                <a:cs typeface="Georgia"/>
                <a:sym typeface="Georgia"/>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5" name="Google Shape;135;p28"/>
          <p:cNvSpPr/>
          <p:nvPr/>
        </p:nvSpPr>
        <p:spPr>
          <a:xfrm>
            <a:off x="7517921" y="196400"/>
            <a:ext cx="1455900" cy="333600"/>
          </a:xfrm>
          <a:prstGeom prst="roundRect">
            <a:avLst>
              <a:gd fmla="val 16667" name="adj"/>
            </a:avLst>
          </a:prstGeom>
          <a:solidFill>
            <a:schemeClr val="lt1"/>
          </a:solidFill>
          <a:ln cap="flat" cmpd="sng" w="12700">
            <a:solidFill>
              <a:srgbClr val="082C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lang="en" sz="2100" cap="none">
                <a:solidFill>
                  <a:schemeClr val="dk1"/>
                </a:solidFill>
                <a:latin typeface="Calibri"/>
                <a:ea typeface="Calibri"/>
                <a:cs typeface="Calibri"/>
                <a:sym typeface="Calibri"/>
              </a:rPr>
              <a:t>NPR 7150.2</a:t>
            </a:r>
            <a:endParaRPr sz="11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blipFill>
          <a:blip r:embed="rId2">
            <a:alphaModFix/>
          </a:blip>
          <a:stretch>
            <a:fillRect/>
          </a:stretch>
        </a:blipFill>
      </p:bgPr>
    </p:bg>
    <p:spTree>
      <p:nvGrpSpPr>
        <p:cNvPr id="136" name="Shape 136"/>
        <p:cNvGrpSpPr/>
        <p:nvPr/>
      </p:nvGrpSpPr>
      <p:grpSpPr>
        <a:xfrm>
          <a:off x="0" y="0"/>
          <a:ext cx="0" cy="0"/>
          <a:chOff x="0" y="0"/>
          <a:chExt cx="0" cy="0"/>
        </a:xfrm>
      </p:grpSpPr>
      <p:sp>
        <p:nvSpPr>
          <p:cNvPr id="137" name="Google Shape;137;p29"/>
          <p:cNvSpPr txBox="1"/>
          <p:nvPr>
            <p:ph idx="1" type="body"/>
          </p:nvPr>
        </p:nvSpPr>
        <p:spPr>
          <a:xfrm>
            <a:off x="628650" y="1284051"/>
            <a:ext cx="3429000" cy="3597000"/>
          </a:xfrm>
          <a:prstGeom prst="rect">
            <a:avLst/>
          </a:prstGeom>
          <a:noFill/>
          <a:ln>
            <a:noFill/>
          </a:ln>
        </p:spPr>
        <p:txBody>
          <a:bodyPr anchorCtr="0" anchor="t" bIns="34275" lIns="68575" spcFirstLastPara="1" rIns="68575" wrap="square" tIns="34275">
            <a:noAutofit/>
          </a:bodyPr>
          <a:lstStyle>
            <a:lvl1pPr indent="-361950" lvl="0" marL="457200" rtl="0" algn="l">
              <a:lnSpc>
                <a:spcPct val="90000"/>
              </a:lnSpc>
              <a:spcBef>
                <a:spcPts val="800"/>
              </a:spcBef>
              <a:spcAft>
                <a:spcPts val="0"/>
              </a:spcAft>
              <a:buClr>
                <a:schemeClr val="dk1"/>
              </a:buClr>
              <a:buSzPts val="2100"/>
              <a:buChar char="•"/>
              <a:defRPr sz="2100"/>
            </a:lvl1pPr>
            <a:lvl2pPr indent="-342900" lvl="1" marL="914400" rtl="0" algn="l">
              <a:lnSpc>
                <a:spcPct val="90000"/>
              </a:lnSpc>
              <a:spcBef>
                <a:spcPts val="900"/>
              </a:spcBef>
              <a:spcAft>
                <a:spcPts val="0"/>
              </a:spcAft>
              <a:buClr>
                <a:schemeClr val="dk1"/>
              </a:buClr>
              <a:buSzPts val="1800"/>
              <a:buFont typeface="Calibri"/>
              <a:buChar char="−"/>
              <a:defRPr sz="1800">
                <a:solidFill>
                  <a:schemeClr val="dk1"/>
                </a:solidFill>
                <a:latin typeface="Calibri"/>
                <a:ea typeface="Calibri"/>
                <a:cs typeface="Calibri"/>
                <a:sym typeface="Calibri"/>
              </a:defRPr>
            </a:lvl2pPr>
            <a:lvl3pPr indent="-323850" lvl="2" marL="1371600" rtl="0" algn="l">
              <a:lnSpc>
                <a:spcPct val="90000"/>
              </a:lnSpc>
              <a:spcBef>
                <a:spcPts val="500"/>
              </a:spcBef>
              <a:spcAft>
                <a:spcPts val="0"/>
              </a:spcAft>
              <a:buClr>
                <a:schemeClr val="dk1"/>
              </a:buClr>
              <a:buSzPts val="1500"/>
              <a:buChar char="•"/>
              <a:defRPr/>
            </a:lvl3pPr>
            <a:lvl4pPr indent="-317500" lvl="3" marL="1828800" rtl="0" algn="l">
              <a:lnSpc>
                <a:spcPct val="90000"/>
              </a:lnSpc>
              <a:spcBef>
                <a:spcPts val="500"/>
              </a:spcBef>
              <a:spcAft>
                <a:spcPts val="0"/>
              </a:spcAft>
              <a:buClr>
                <a:schemeClr val="dk1"/>
              </a:buClr>
              <a:buSzPts val="1400"/>
              <a:buFont typeface="Calibri"/>
              <a:buChar char="◦"/>
              <a:defRPr/>
            </a:lvl4pPr>
            <a:lvl5pPr indent="-317500" lvl="4" marL="2286000" rtl="0" algn="l">
              <a:lnSpc>
                <a:spcPct val="90000"/>
              </a:lnSpc>
              <a:spcBef>
                <a:spcPts val="500"/>
              </a:spcBef>
              <a:spcAft>
                <a:spcPts val="0"/>
              </a:spcAft>
              <a:buClr>
                <a:schemeClr val="dk1"/>
              </a:buClr>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8" name="Google Shape;138;p29"/>
          <p:cNvSpPr txBox="1"/>
          <p:nvPr>
            <p:ph idx="2" type="body"/>
          </p:nvPr>
        </p:nvSpPr>
        <p:spPr>
          <a:xfrm>
            <a:off x="4539169" y="1284051"/>
            <a:ext cx="3429000" cy="3597000"/>
          </a:xfrm>
          <a:prstGeom prst="rect">
            <a:avLst/>
          </a:prstGeom>
          <a:noFill/>
          <a:ln>
            <a:noFill/>
          </a:ln>
        </p:spPr>
        <p:txBody>
          <a:bodyPr anchorCtr="0" anchor="t" bIns="34275" lIns="68575" spcFirstLastPara="1" rIns="68575" wrap="square" tIns="34275">
            <a:noAutofit/>
          </a:bodyPr>
          <a:lstStyle>
            <a:lvl1pPr indent="-361950" lvl="0" marL="457200" rtl="0" algn="l">
              <a:lnSpc>
                <a:spcPct val="90000"/>
              </a:lnSpc>
              <a:spcBef>
                <a:spcPts val="800"/>
              </a:spcBef>
              <a:spcAft>
                <a:spcPts val="0"/>
              </a:spcAft>
              <a:buClr>
                <a:schemeClr val="dk1"/>
              </a:buClr>
              <a:buSzPts val="2100"/>
              <a:buChar char="•"/>
              <a:defRPr sz="2100"/>
            </a:lvl1pPr>
            <a:lvl2pPr indent="-342900" lvl="1" marL="914400" rtl="0" algn="l">
              <a:lnSpc>
                <a:spcPct val="90000"/>
              </a:lnSpc>
              <a:spcBef>
                <a:spcPts val="900"/>
              </a:spcBef>
              <a:spcAft>
                <a:spcPts val="0"/>
              </a:spcAft>
              <a:buClr>
                <a:schemeClr val="dk1"/>
              </a:buClr>
              <a:buSzPts val="1800"/>
              <a:buFont typeface="Calibri"/>
              <a:buChar char="−"/>
              <a:defRPr sz="1800">
                <a:solidFill>
                  <a:schemeClr val="dk1"/>
                </a:solidFill>
                <a:latin typeface="Calibri"/>
                <a:ea typeface="Calibri"/>
                <a:cs typeface="Calibri"/>
                <a:sym typeface="Calibri"/>
              </a:defRPr>
            </a:lvl2pPr>
            <a:lvl3pPr indent="-323850" lvl="2" marL="1371600" rtl="0" algn="l">
              <a:lnSpc>
                <a:spcPct val="90000"/>
              </a:lnSpc>
              <a:spcBef>
                <a:spcPts val="500"/>
              </a:spcBef>
              <a:spcAft>
                <a:spcPts val="0"/>
              </a:spcAft>
              <a:buClr>
                <a:schemeClr val="dk1"/>
              </a:buClr>
              <a:buSzPts val="1500"/>
              <a:buChar char="•"/>
              <a:defRPr/>
            </a:lvl3pPr>
            <a:lvl4pPr indent="-317500" lvl="3" marL="1828800" rtl="0" algn="l">
              <a:lnSpc>
                <a:spcPct val="90000"/>
              </a:lnSpc>
              <a:spcBef>
                <a:spcPts val="500"/>
              </a:spcBef>
              <a:spcAft>
                <a:spcPts val="0"/>
              </a:spcAft>
              <a:buClr>
                <a:schemeClr val="dk1"/>
              </a:buClr>
              <a:buSzPts val="1400"/>
              <a:buFont typeface="Calibri"/>
              <a:buChar char="◦"/>
              <a:defRPr/>
            </a:lvl4pPr>
            <a:lvl5pPr indent="-317500" lvl="4" marL="2286000" rtl="0" algn="l">
              <a:lnSpc>
                <a:spcPct val="90000"/>
              </a:lnSpc>
              <a:spcBef>
                <a:spcPts val="500"/>
              </a:spcBef>
              <a:spcAft>
                <a:spcPts val="0"/>
              </a:spcAft>
              <a:buClr>
                <a:schemeClr val="dk1"/>
              </a:buClr>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9" name="Google Shape;139;p29"/>
          <p:cNvSpPr txBox="1"/>
          <p:nvPr>
            <p:ph type="title"/>
          </p:nvPr>
        </p:nvSpPr>
        <p:spPr>
          <a:xfrm>
            <a:off x="628650" y="273843"/>
            <a:ext cx="6720900" cy="891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Clr>
                <a:schemeClr val="dk1"/>
              </a:buClr>
              <a:buSzPts val="2700"/>
              <a:buFont typeface="Times New Roman"/>
              <a:buNone/>
              <a:defRPr b="1" sz="2700">
                <a:latin typeface="Times New Roman"/>
                <a:ea typeface="Times New Roman"/>
                <a:cs typeface="Times New Roman"/>
                <a:sym typeface="Times New Roman"/>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0" name="Google Shape;140;p29"/>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lvl1pPr indent="0" lvl="0" marL="0" marR="0" rtl="0" algn="r">
              <a:spcBef>
                <a:spcPts val="0"/>
              </a:spcBef>
              <a:buNone/>
              <a:defRPr b="1" sz="800">
                <a:solidFill>
                  <a:srgbClr val="BCCD31"/>
                </a:solidFill>
                <a:latin typeface="Georgia"/>
                <a:ea typeface="Georgia"/>
                <a:cs typeface="Georgia"/>
                <a:sym typeface="Georgia"/>
              </a:defRPr>
            </a:lvl1pPr>
            <a:lvl2pPr indent="0" lvl="1" marL="0" marR="0" rtl="0" algn="r">
              <a:spcBef>
                <a:spcPts val="0"/>
              </a:spcBef>
              <a:buNone/>
              <a:defRPr b="1" sz="800">
                <a:solidFill>
                  <a:srgbClr val="BCCD31"/>
                </a:solidFill>
                <a:latin typeface="Georgia"/>
                <a:ea typeface="Georgia"/>
                <a:cs typeface="Georgia"/>
                <a:sym typeface="Georgia"/>
              </a:defRPr>
            </a:lvl2pPr>
            <a:lvl3pPr indent="0" lvl="2" marL="0" marR="0" rtl="0" algn="r">
              <a:spcBef>
                <a:spcPts val="0"/>
              </a:spcBef>
              <a:buNone/>
              <a:defRPr b="1" sz="800">
                <a:solidFill>
                  <a:srgbClr val="BCCD31"/>
                </a:solidFill>
                <a:latin typeface="Georgia"/>
                <a:ea typeface="Georgia"/>
                <a:cs typeface="Georgia"/>
                <a:sym typeface="Georgia"/>
              </a:defRPr>
            </a:lvl3pPr>
            <a:lvl4pPr indent="0" lvl="3" marL="0" marR="0" rtl="0" algn="r">
              <a:spcBef>
                <a:spcPts val="0"/>
              </a:spcBef>
              <a:buNone/>
              <a:defRPr b="1" sz="800">
                <a:solidFill>
                  <a:srgbClr val="BCCD31"/>
                </a:solidFill>
                <a:latin typeface="Georgia"/>
                <a:ea typeface="Georgia"/>
                <a:cs typeface="Georgia"/>
                <a:sym typeface="Georgia"/>
              </a:defRPr>
            </a:lvl4pPr>
            <a:lvl5pPr indent="0" lvl="4" marL="0" marR="0" rtl="0" algn="r">
              <a:spcBef>
                <a:spcPts val="0"/>
              </a:spcBef>
              <a:buNone/>
              <a:defRPr b="1" sz="800">
                <a:solidFill>
                  <a:srgbClr val="BCCD31"/>
                </a:solidFill>
                <a:latin typeface="Georgia"/>
                <a:ea typeface="Georgia"/>
                <a:cs typeface="Georgia"/>
                <a:sym typeface="Georgia"/>
              </a:defRPr>
            </a:lvl5pPr>
            <a:lvl6pPr indent="0" lvl="5" marL="0" marR="0" rtl="0" algn="r">
              <a:spcBef>
                <a:spcPts val="0"/>
              </a:spcBef>
              <a:buNone/>
              <a:defRPr b="1" sz="800">
                <a:solidFill>
                  <a:srgbClr val="BCCD31"/>
                </a:solidFill>
                <a:latin typeface="Georgia"/>
                <a:ea typeface="Georgia"/>
                <a:cs typeface="Georgia"/>
                <a:sym typeface="Georgia"/>
              </a:defRPr>
            </a:lvl6pPr>
            <a:lvl7pPr indent="0" lvl="6" marL="0" marR="0" rtl="0" algn="r">
              <a:spcBef>
                <a:spcPts val="0"/>
              </a:spcBef>
              <a:buNone/>
              <a:defRPr b="1" sz="800">
                <a:solidFill>
                  <a:srgbClr val="BCCD31"/>
                </a:solidFill>
                <a:latin typeface="Georgia"/>
                <a:ea typeface="Georgia"/>
                <a:cs typeface="Georgia"/>
                <a:sym typeface="Georgia"/>
              </a:defRPr>
            </a:lvl7pPr>
            <a:lvl8pPr indent="0" lvl="7" marL="0" marR="0" rtl="0" algn="r">
              <a:spcBef>
                <a:spcPts val="0"/>
              </a:spcBef>
              <a:buNone/>
              <a:defRPr b="1" sz="800">
                <a:solidFill>
                  <a:srgbClr val="BCCD31"/>
                </a:solidFill>
                <a:latin typeface="Georgia"/>
                <a:ea typeface="Georgia"/>
                <a:cs typeface="Georgia"/>
                <a:sym typeface="Georgia"/>
              </a:defRPr>
            </a:lvl8pPr>
            <a:lvl9pPr indent="0" lvl="8" marL="0" marR="0" rtl="0" algn="r">
              <a:spcBef>
                <a:spcPts val="0"/>
              </a:spcBef>
              <a:buNone/>
              <a:defRPr b="1" sz="800">
                <a:solidFill>
                  <a:srgbClr val="BCCD31"/>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
              <a:t>‹#›</a:t>
            </a:fld>
            <a:endParaRPr/>
          </a:p>
        </p:txBody>
      </p:sp>
      <p:sp>
        <p:nvSpPr>
          <p:cNvPr id="141" name="Google Shape;141;p29"/>
          <p:cNvSpPr txBox="1"/>
          <p:nvPr>
            <p:ph idx="10" type="dt"/>
          </p:nvPr>
        </p:nvSpPr>
        <p:spPr>
          <a:xfrm>
            <a:off x="227096" y="4992624"/>
            <a:ext cx="857400" cy="137400"/>
          </a:xfrm>
          <a:prstGeom prst="rect">
            <a:avLst/>
          </a:prstGeom>
          <a:noFill/>
          <a:ln>
            <a:noFill/>
          </a:ln>
        </p:spPr>
        <p:txBody>
          <a:bodyPr anchorCtr="0" anchor="b" bIns="0" lIns="68575" spcFirstLastPara="1" rIns="68575" wrap="square" tIns="34275">
            <a:noAutofit/>
          </a:bodyPr>
          <a:lstStyle>
            <a:lvl1pPr lvl="0" rtl="0" algn="l">
              <a:spcBef>
                <a:spcPts val="0"/>
              </a:spcBef>
              <a:spcAft>
                <a:spcPts val="0"/>
              </a:spcAft>
              <a:buSzPts val="1100"/>
              <a:buNone/>
              <a:defRPr sz="800">
                <a:solidFill>
                  <a:srgbClr val="BCCD31"/>
                </a:solidFill>
                <a:latin typeface="Georgia"/>
                <a:ea typeface="Georgia"/>
                <a:cs typeface="Georgia"/>
                <a:sym typeface="Georgia"/>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2" name="Google Shape;142;p29"/>
          <p:cNvSpPr/>
          <p:nvPr/>
        </p:nvSpPr>
        <p:spPr>
          <a:xfrm>
            <a:off x="7517921" y="196400"/>
            <a:ext cx="1455900" cy="333600"/>
          </a:xfrm>
          <a:prstGeom prst="roundRect">
            <a:avLst>
              <a:gd fmla="val 16667" name="adj"/>
            </a:avLst>
          </a:prstGeom>
          <a:solidFill>
            <a:schemeClr val="lt1"/>
          </a:solidFill>
          <a:ln cap="flat" cmpd="sng" w="12700">
            <a:solidFill>
              <a:srgbClr val="082C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2100"/>
              <a:buFont typeface="Calibri"/>
              <a:buNone/>
            </a:pPr>
            <a:r>
              <a:rPr b="0" lang="en" sz="2100" cap="none">
                <a:solidFill>
                  <a:schemeClr val="dk1"/>
                </a:solidFill>
                <a:latin typeface="Calibri"/>
                <a:ea typeface="Calibri"/>
                <a:cs typeface="Calibri"/>
                <a:sym typeface="Calibri"/>
              </a:rPr>
              <a:t>NPR 7150.2</a:t>
            </a:r>
            <a:endParaRPr sz="11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 Only 2">
    <p:bg>
      <p:bgPr>
        <a:blipFill>
          <a:blip r:embed="rId2">
            <a:alphaModFix/>
          </a:blip>
          <a:stretch>
            <a:fillRect/>
          </a:stretch>
        </a:blipFill>
      </p:bgPr>
    </p:bg>
    <p:spTree>
      <p:nvGrpSpPr>
        <p:cNvPr id="143" name="Shape 143"/>
        <p:cNvGrpSpPr/>
        <p:nvPr/>
      </p:nvGrpSpPr>
      <p:grpSpPr>
        <a:xfrm>
          <a:off x="0" y="0"/>
          <a:ext cx="0" cy="0"/>
          <a:chOff x="0" y="0"/>
          <a:chExt cx="0" cy="0"/>
        </a:xfrm>
      </p:grpSpPr>
      <p:sp>
        <p:nvSpPr>
          <p:cNvPr id="144" name="Google Shape;144;p30"/>
          <p:cNvSpPr txBox="1"/>
          <p:nvPr>
            <p:ph type="title"/>
          </p:nvPr>
        </p:nvSpPr>
        <p:spPr>
          <a:xfrm>
            <a:off x="628650" y="273843"/>
            <a:ext cx="6720900" cy="891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Clr>
                <a:schemeClr val="dk1"/>
              </a:buClr>
              <a:buSzPts val="2700"/>
              <a:buFont typeface="Times New Roman"/>
              <a:buNone/>
              <a:defRPr b="1" sz="2700">
                <a:latin typeface="Times New Roman"/>
                <a:ea typeface="Times New Roman"/>
                <a:cs typeface="Times New Roman"/>
                <a:sym typeface="Times New Roman"/>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5" name="Google Shape;145;p30"/>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lvl1pPr indent="0" lvl="0" marL="0" marR="0" rtl="0" algn="r">
              <a:spcBef>
                <a:spcPts val="0"/>
              </a:spcBef>
              <a:buNone/>
              <a:defRPr b="1" sz="800">
                <a:solidFill>
                  <a:srgbClr val="BCCD31"/>
                </a:solidFill>
                <a:latin typeface="Georgia"/>
                <a:ea typeface="Georgia"/>
                <a:cs typeface="Georgia"/>
                <a:sym typeface="Georgia"/>
              </a:defRPr>
            </a:lvl1pPr>
            <a:lvl2pPr indent="0" lvl="1" marL="0" marR="0" rtl="0" algn="r">
              <a:spcBef>
                <a:spcPts val="0"/>
              </a:spcBef>
              <a:buNone/>
              <a:defRPr b="1" sz="800">
                <a:solidFill>
                  <a:srgbClr val="BCCD31"/>
                </a:solidFill>
                <a:latin typeface="Georgia"/>
                <a:ea typeface="Georgia"/>
                <a:cs typeface="Georgia"/>
                <a:sym typeface="Georgia"/>
              </a:defRPr>
            </a:lvl2pPr>
            <a:lvl3pPr indent="0" lvl="2" marL="0" marR="0" rtl="0" algn="r">
              <a:spcBef>
                <a:spcPts val="0"/>
              </a:spcBef>
              <a:buNone/>
              <a:defRPr b="1" sz="800">
                <a:solidFill>
                  <a:srgbClr val="BCCD31"/>
                </a:solidFill>
                <a:latin typeface="Georgia"/>
                <a:ea typeface="Georgia"/>
                <a:cs typeface="Georgia"/>
                <a:sym typeface="Georgia"/>
              </a:defRPr>
            </a:lvl3pPr>
            <a:lvl4pPr indent="0" lvl="3" marL="0" marR="0" rtl="0" algn="r">
              <a:spcBef>
                <a:spcPts val="0"/>
              </a:spcBef>
              <a:buNone/>
              <a:defRPr b="1" sz="800">
                <a:solidFill>
                  <a:srgbClr val="BCCD31"/>
                </a:solidFill>
                <a:latin typeface="Georgia"/>
                <a:ea typeface="Georgia"/>
                <a:cs typeface="Georgia"/>
                <a:sym typeface="Georgia"/>
              </a:defRPr>
            </a:lvl4pPr>
            <a:lvl5pPr indent="0" lvl="4" marL="0" marR="0" rtl="0" algn="r">
              <a:spcBef>
                <a:spcPts val="0"/>
              </a:spcBef>
              <a:buNone/>
              <a:defRPr b="1" sz="800">
                <a:solidFill>
                  <a:srgbClr val="BCCD31"/>
                </a:solidFill>
                <a:latin typeface="Georgia"/>
                <a:ea typeface="Georgia"/>
                <a:cs typeface="Georgia"/>
                <a:sym typeface="Georgia"/>
              </a:defRPr>
            </a:lvl5pPr>
            <a:lvl6pPr indent="0" lvl="5" marL="0" marR="0" rtl="0" algn="r">
              <a:spcBef>
                <a:spcPts val="0"/>
              </a:spcBef>
              <a:buNone/>
              <a:defRPr b="1" sz="800">
                <a:solidFill>
                  <a:srgbClr val="BCCD31"/>
                </a:solidFill>
                <a:latin typeface="Georgia"/>
                <a:ea typeface="Georgia"/>
                <a:cs typeface="Georgia"/>
                <a:sym typeface="Georgia"/>
              </a:defRPr>
            </a:lvl6pPr>
            <a:lvl7pPr indent="0" lvl="6" marL="0" marR="0" rtl="0" algn="r">
              <a:spcBef>
                <a:spcPts val="0"/>
              </a:spcBef>
              <a:buNone/>
              <a:defRPr b="1" sz="800">
                <a:solidFill>
                  <a:srgbClr val="BCCD31"/>
                </a:solidFill>
                <a:latin typeface="Georgia"/>
                <a:ea typeface="Georgia"/>
                <a:cs typeface="Georgia"/>
                <a:sym typeface="Georgia"/>
              </a:defRPr>
            </a:lvl7pPr>
            <a:lvl8pPr indent="0" lvl="7" marL="0" marR="0" rtl="0" algn="r">
              <a:spcBef>
                <a:spcPts val="0"/>
              </a:spcBef>
              <a:buNone/>
              <a:defRPr b="1" sz="800">
                <a:solidFill>
                  <a:srgbClr val="BCCD31"/>
                </a:solidFill>
                <a:latin typeface="Georgia"/>
                <a:ea typeface="Georgia"/>
                <a:cs typeface="Georgia"/>
                <a:sym typeface="Georgia"/>
              </a:defRPr>
            </a:lvl8pPr>
            <a:lvl9pPr indent="0" lvl="8" marL="0" marR="0" rtl="0" algn="r">
              <a:spcBef>
                <a:spcPts val="0"/>
              </a:spcBef>
              <a:buNone/>
              <a:defRPr b="1" sz="800">
                <a:solidFill>
                  <a:srgbClr val="BCCD31"/>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
              <a:t>‹#›</a:t>
            </a:fld>
            <a:endParaRPr/>
          </a:p>
        </p:txBody>
      </p:sp>
      <p:sp>
        <p:nvSpPr>
          <p:cNvPr id="146" name="Google Shape;146;p30"/>
          <p:cNvSpPr txBox="1"/>
          <p:nvPr>
            <p:ph idx="10" type="dt"/>
          </p:nvPr>
        </p:nvSpPr>
        <p:spPr>
          <a:xfrm>
            <a:off x="227096" y="4992624"/>
            <a:ext cx="857400" cy="137400"/>
          </a:xfrm>
          <a:prstGeom prst="rect">
            <a:avLst/>
          </a:prstGeom>
          <a:noFill/>
          <a:ln>
            <a:noFill/>
          </a:ln>
        </p:spPr>
        <p:txBody>
          <a:bodyPr anchorCtr="0" anchor="b" bIns="0" lIns="68575" spcFirstLastPara="1" rIns="68575" wrap="square" tIns="34275">
            <a:noAutofit/>
          </a:bodyPr>
          <a:lstStyle>
            <a:lvl1pPr lvl="0" rtl="0" algn="l">
              <a:spcBef>
                <a:spcPts val="0"/>
              </a:spcBef>
              <a:spcAft>
                <a:spcPts val="0"/>
              </a:spcAft>
              <a:buSzPts val="1100"/>
              <a:buNone/>
              <a:defRPr sz="800">
                <a:solidFill>
                  <a:srgbClr val="BCCD31"/>
                </a:solidFill>
                <a:latin typeface="Georgia"/>
                <a:ea typeface="Georgia"/>
                <a:cs typeface="Georgia"/>
                <a:sym typeface="Georgia"/>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7" name="Google Shape;147;p30"/>
          <p:cNvSpPr/>
          <p:nvPr/>
        </p:nvSpPr>
        <p:spPr>
          <a:xfrm>
            <a:off x="7517921" y="196400"/>
            <a:ext cx="1455900" cy="333600"/>
          </a:xfrm>
          <a:prstGeom prst="roundRect">
            <a:avLst>
              <a:gd fmla="val 16667" name="adj"/>
            </a:avLst>
          </a:prstGeom>
          <a:solidFill>
            <a:schemeClr val="lt1"/>
          </a:solidFill>
          <a:ln cap="flat" cmpd="sng" w="12700">
            <a:solidFill>
              <a:srgbClr val="082C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2100"/>
              <a:buFont typeface="Calibri"/>
              <a:buNone/>
            </a:pPr>
            <a:r>
              <a:rPr b="0" lang="en" sz="2100" cap="none">
                <a:solidFill>
                  <a:schemeClr val="dk1"/>
                </a:solidFill>
                <a:latin typeface="Calibri"/>
                <a:ea typeface="Calibri"/>
                <a:cs typeface="Calibri"/>
                <a:sym typeface="Calibri"/>
              </a:rPr>
              <a:t>NPR 7150.2</a:t>
            </a:r>
            <a:endParaRPr sz="110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31"/>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lvl1pPr indent="0" lvl="0" marL="0" marR="0" rtl="0" algn="r">
              <a:spcBef>
                <a:spcPts val="0"/>
              </a:spcBef>
              <a:buNone/>
              <a:defRPr b="1" sz="800">
                <a:solidFill>
                  <a:srgbClr val="BCCD31"/>
                </a:solidFill>
                <a:latin typeface="Georgia"/>
                <a:ea typeface="Georgia"/>
                <a:cs typeface="Georgia"/>
                <a:sym typeface="Georgia"/>
              </a:defRPr>
            </a:lvl1pPr>
            <a:lvl2pPr indent="0" lvl="1" marL="0" marR="0" rtl="0" algn="r">
              <a:spcBef>
                <a:spcPts val="0"/>
              </a:spcBef>
              <a:buNone/>
              <a:defRPr b="1" sz="800">
                <a:solidFill>
                  <a:srgbClr val="BCCD31"/>
                </a:solidFill>
                <a:latin typeface="Georgia"/>
                <a:ea typeface="Georgia"/>
                <a:cs typeface="Georgia"/>
                <a:sym typeface="Georgia"/>
              </a:defRPr>
            </a:lvl2pPr>
            <a:lvl3pPr indent="0" lvl="2" marL="0" marR="0" rtl="0" algn="r">
              <a:spcBef>
                <a:spcPts val="0"/>
              </a:spcBef>
              <a:buNone/>
              <a:defRPr b="1" sz="800">
                <a:solidFill>
                  <a:srgbClr val="BCCD31"/>
                </a:solidFill>
                <a:latin typeface="Georgia"/>
                <a:ea typeface="Georgia"/>
                <a:cs typeface="Georgia"/>
                <a:sym typeface="Georgia"/>
              </a:defRPr>
            </a:lvl3pPr>
            <a:lvl4pPr indent="0" lvl="3" marL="0" marR="0" rtl="0" algn="r">
              <a:spcBef>
                <a:spcPts val="0"/>
              </a:spcBef>
              <a:buNone/>
              <a:defRPr b="1" sz="800">
                <a:solidFill>
                  <a:srgbClr val="BCCD31"/>
                </a:solidFill>
                <a:latin typeface="Georgia"/>
                <a:ea typeface="Georgia"/>
                <a:cs typeface="Georgia"/>
                <a:sym typeface="Georgia"/>
              </a:defRPr>
            </a:lvl4pPr>
            <a:lvl5pPr indent="0" lvl="4" marL="0" marR="0" rtl="0" algn="r">
              <a:spcBef>
                <a:spcPts val="0"/>
              </a:spcBef>
              <a:buNone/>
              <a:defRPr b="1" sz="800">
                <a:solidFill>
                  <a:srgbClr val="BCCD31"/>
                </a:solidFill>
                <a:latin typeface="Georgia"/>
                <a:ea typeface="Georgia"/>
                <a:cs typeface="Georgia"/>
                <a:sym typeface="Georgia"/>
              </a:defRPr>
            </a:lvl5pPr>
            <a:lvl6pPr indent="0" lvl="5" marL="0" marR="0" rtl="0" algn="r">
              <a:spcBef>
                <a:spcPts val="0"/>
              </a:spcBef>
              <a:buNone/>
              <a:defRPr b="1" sz="800">
                <a:solidFill>
                  <a:srgbClr val="BCCD31"/>
                </a:solidFill>
                <a:latin typeface="Georgia"/>
                <a:ea typeface="Georgia"/>
                <a:cs typeface="Georgia"/>
                <a:sym typeface="Georgia"/>
              </a:defRPr>
            </a:lvl6pPr>
            <a:lvl7pPr indent="0" lvl="6" marL="0" marR="0" rtl="0" algn="r">
              <a:spcBef>
                <a:spcPts val="0"/>
              </a:spcBef>
              <a:buNone/>
              <a:defRPr b="1" sz="800">
                <a:solidFill>
                  <a:srgbClr val="BCCD31"/>
                </a:solidFill>
                <a:latin typeface="Georgia"/>
                <a:ea typeface="Georgia"/>
                <a:cs typeface="Georgia"/>
                <a:sym typeface="Georgia"/>
              </a:defRPr>
            </a:lvl7pPr>
            <a:lvl8pPr indent="0" lvl="7" marL="0" marR="0" rtl="0" algn="r">
              <a:spcBef>
                <a:spcPts val="0"/>
              </a:spcBef>
              <a:buNone/>
              <a:defRPr b="1" sz="800">
                <a:solidFill>
                  <a:srgbClr val="BCCD31"/>
                </a:solidFill>
                <a:latin typeface="Georgia"/>
                <a:ea typeface="Georgia"/>
                <a:cs typeface="Georgia"/>
                <a:sym typeface="Georgia"/>
              </a:defRPr>
            </a:lvl8pPr>
            <a:lvl9pPr indent="0" lvl="8" marL="0" marR="0" rtl="0" algn="r">
              <a:spcBef>
                <a:spcPts val="0"/>
              </a:spcBef>
              <a:buNone/>
              <a:defRPr b="1" sz="800">
                <a:solidFill>
                  <a:srgbClr val="BCCD31"/>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
              <a:t>‹#›</a:t>
            </a:fld>
            <a:endParaRPr/>
          </a:p>
        </p:txBody>
      </p:sp>
      <p:sp>
        <p:nvSpPr>
          <p:cNvPr id="150" name="Google Shape;150;p31"/>
          <p:cNvSpPr txBox="1"/>
          <p:nvPr>
            <p:ph idx="10" type="dt"/>
          </p:nvPr>
        </p:nvSpPr>
        <p:spPr>
          <a:xfrm>
            <a:off x="227096" y="4992624"/>
            <a:ext cx="857400" cy="137400"/>
          </a:xfrm>
          <a:prstGeom prst="rect">
            <a:avLst/>
          </a:prstGeom>
          <a:noFill/>
          <a:ln>
            <a:noFill/>
          </a:ln>
        </p:spPr>
        <p:txBody>
          <a:bodyPr anchorCtr="0" anchor="b" bIns="0" lIns="68575" spcFirstLastPara="1" rIns="68575" wrap="square" tIns="34275">
            <a:noAutofit/>
          </a:bodyPr>
          <a:lstStyle>
            <a:lvl1pPr lvl="0" rtl="0" algn="l">
              <a:spcBef>
                <a:spcPts val="0"/>
              </a:spcBef>
              <a:spcAft>
                <a:spcPts val="0"/>
              </a:spcAft>
              <a:buSzPts val="1100"/>
              <a:buNone/>
              <a:defRPr sz="800">
                <a:solidFill>
                  <a:srgbClr val="BCCD31"/>
                </a:solidFill>
                <a:latin typeface="Georgia"/>
                <a:ea typeface="Georgia"/>
                <a:cs typeface="Georgia"/>
                <a:sym typeface="Georgia"/>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0" Type="http://schemas.openxmlformats.org/officeDocument/2006/relationships/theme" Target="../theme/theme3.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7" name="Shape 97"/>
        <p:cNvGrpSpPr/>
        <p:nvPr/>
      </p:nvGrpSpPr>
      <p:grpSpPr>
        <a:xfrm>
          <a:off x="0" y="0"/>
          <a:ext cx="0" cy="0"/>
          <a:chOff x="0" y="0"/>
          <a:chExt cx="0" cy="0"/>
        </a:xfrm>
      </p:grpSpPr>
      <p:sp>
        <p:nvSpPr>
          <p:cNvPr id="98" name="Google Shape;98;p22"/>
          <p:cNvSpPr txBox="1"/>
          <p:nvPr>
            <p:ph type="title"/>
          </p:nvPr>
        </p:nvSpPr>
        <p:spPr>
          <a:xfrm>
            <a:off x="628650" y="273844"/>
            <a:ext cx="7886700" cy="994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Times New Roman"/>
              <a:buNone/>
              <a:defRPr b="1" i="0" sz="3300" u="none" cap="none" strike="noStrike">
                <a:solidFill>
                  <a:schemeClr val="dk1"/>
                </a:solidFill>
                <a:latin typeface="Times New Roman"/>
                <a:ea typeface="Times New Roman"/>
                <a:cs typeface="Times New Roman"/>
                <a:sym typeface="Times New Roman"/>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99" name="Google Shape;99;p2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0" name="Google Shape;100;p22"/>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lvl1pPr indent="0" lvl="0" marL="0" marR="0" rtl="0" algn="r">
              <a:spcBef>
                <a:spcPts val="0"/>
              </a:spcBef>
              <a:buNone/>
              <a:defRPr b="1" i="0" sz="800" u="none" cap="none" strike="noStrike">
                <a:solidFill>
                  <a:srgbClr val="BCCD31"/>
                </a:solidFill>
                <a:latin typeface="Georgia"/>
                <a:ea typeface="Georgia"/>
                <a:cs typeface="Georgia"/>
                <a:sym typeface="Georgia"/>
              </a:defRPr>
            </a:lvl1pPr>
            <a:lvl2pPr indent="0" lvl="1" marL="0" marR="0" rtl="0" algn="r">
              <a:spcBef>
                <a:spcPts val="0"/>
              </a:spcBef>
              <a:buNone/>
              <a:defRPr b="1" i="0" sz="800" u="none" cap="none" strike="noStrike">
                <a:solidFill>
                  <a:srgbClr val="BCCD31"/>
                </a:solidFill>
                <a:latin typeface="Georgia"/>
                <a:ea typeface="Georgia"/>
                <a:cs typeface="Georgia"/>
                <a:sym typeface="Georgia"/>
              </a:defRPr>
            </a:lvl2pPr>
            <a:lvl3pPr indent="0" lvl="2" marL="0" marR="0" rtl="0" algn="r">
              <a:spcBef>
                <a:spcPts val="0"/>
              </a:spcBef>
              <a:buNone/>
              <a:defRPr b="1" i="0" sz="800" u="none" cap="none" strike="noStrike">
                <a:solidFill>
                  <a:srgbClr val="BCCD31"/>
                </a:solidFill>
                <a:latin typeface="Georgia"/>
                <a:ea typeface="Georgia"/>
                <a:cs typeface="Georgia"/>
                <a:sym typeface="Georgia"/>
              </a:defRPr>
            </a:lvl3pPr>
            <a:lvl4pPr indent="0" lvl="3" marL="0" marR="0" rtl="0" algn="r">
              <a:spcBef>
                <a:spcPts val="0"/>
              </a:spcBef>
              <a:buNone/>
              <a:defRPr b="1" i="0" sz="800" u="none" cap="none" strike="noStrike">
                <a:solidFill>
                  <a:srgbClr val="BCCD31"/>
                </a:solidFill>
                <a:latin typeface="Georgia"/>
                <a:ea typeface="Georgia"/>
                <a:cs typeface="Georgia"/>
                <a:sym typeface="Georgia"/>
              </a:defRPr>
            </a:lvl4pPr>
            <a:lvl5pPr indent="0" lvl="4" marL="0" marR="0" rtl="0" algn="r">
              <a:spcBef>
                <a:spcPts val="0"/>
              </a:spcBef>
              <a:buNone/>
              <a:defRPr b="1" i="0" sz="800" u="none" cap="none" strike="noStrike">
                <a:solidFill>
                  <a:srgbClr val="BCCD31"/>
                </a:solidFill>
                <a:latin typeface="Georgia"/>
                <a:ea typeface="Georgia"/>
                <a:cs typeface="Georgia"/>
                <a:sym typeface="Georgia"/>
              </a:defRPr>
            </a:lvl5pPr>
            <a:lvl6pPr indent="0" lvl="5" marL="0" marR="0" rtl="0" algn="r">
              <a:spcBef>
                <a:spcPts val="0"/>
              </a:spcBef>
              <a:buNone/>
              <a:defRPr b="1" i="0" sz="800" u="none" cap="none" strike="noStrike">
                <a:solidFill>
                  <a:srgbClr val="BCCD31"/>
                </a:solidFill>
                <a:latin typeface="Georgia"/>
                <a:ea typeface="Georgia"/>
                <a:cs typeface="Georgia"/>
                <a:sym typeface="Georgia"/>
              </a:defRPr>
            </a:lvl6pPr>
            <a:lvl7pPr indent="0" lvl="6" marL="0" marR="0" rtl="0" algn="r">
              <a:spcBef>
                <a:spcPts val="0"/>
              </a:spcBef>
              <a:buNone/>
              <a:defRPr b="1" i="0" sz="800" u="none" cap="none" strike="noStrike">
                <a:solidFill>
                  <a:srgbClr val="BCCD31"/>
                </a:solidFill>
                <a:latin typeface="Georgia"/>
                <a:ea typeface="Georgia"/>
                <a:cs typeface="Georgia"/>
                <a:sym typeface="Georgia"/>
              </a:defRPr>
            </a:lvl7pPr>
            <a:lvl8pPr indent="0" lvl="7" marL="0" marR="0" rtl="0" algn="r">
              <a:spcBef>
                <a:spcPts val="0"/>
              </a:spcBef>
              <a:buNone/>
              <a:defRPr b="1" i="0" sz="800" u="none" cap="none" strike="noStrike">
                <a:solidFill>
                  <a:srgbClr val="BCCD31"/>
                </a:solidFill>
                <a:latin typeface="Georgia"/>
                <a:ea typeface="Georgia"/>
                <a:cs typeface="Georgia"/>
                <a:sym typeface="Georgia"/>
              </a:defRPr>
            </a:lvl8pPr>
            <a:lvl9pPr indent="0" lvl="8" marL="0" marR="0" rtl="0" algn="r">
              <a:spcBef>
                <a:spcPts val="0"/>
              </a:spcBef>
              <a:buNone/>
              <a:defRPr b="1" i="0" sz="800" u="none" cap="none" strike="noStrike">
                <a:solidFill>
                  <a:srgbClr val="BCCD31"/>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
              <a:t>‹#›</a:t>
            </a:fld>
            <a:endParaRPr/>
          </a:p>
        </p:txBody>
      </p:sp>
      <p:sp>
        <p:nvSpPr>
          <p:cNvPr id="101" name="Google Shape;101;p22"/>
          <p:cNvSpPr txBox="1"/>
          <p:nvPr>
            <p:ph idx="10" type="dt"/>
          </p:nvPr>
        </p:nvSpPr>
        <p:spPr>
          <a:xfrm>
            <a:off x="227096" y="4992624"/>
            <a:ext cx="857400" cy="137400"/>
          </a:xfrm>
          <a:prstGeom prst="rect">
            <a:avLst/>
          </a:prstGeom>
          <a:noFill/>
          <a:ln>
            <a:noFill/>
          </a:ln>
        </p:spPr>
        <p:txBody>
          <a:bodyPr anchorCtr="0" anchor="b" bIns="0" lIns="68575" spcFirstLastPara="1" rIns="68575" wrap="square" tIns="34275">
            <a:noAutofit/>
          </a:bodyPr>
          <a:lstStyle>
            <a:lvl1pPr lvl="0" marR="0" rtl="0" algn="l">
              <a:spcBef>
                <a:spcPts val="0"/>
              </a:spcBef>
              <a:spcAft>
                <a:spcPts val="0"/>
              </a:spcAft>
              <a:buSzPts val="1100"/>
              <a:buNone/>
              <a:defRPr b="0" i="0" sz="800" u="none" cap="none" strike="noStrike">
                <a:solidFill>
                  <a:srgbClr val="BCCD31"/>
                </a:solidFill>
                <a:latin typeface="Georgia"/>
                <a:ea typeface="Georgia"/>
                <a:cs typeface="Georgia"/>
                <a:sym typeface="Georgia"/>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hyperlink" Target="https://nodis3.gsfc.nasa.gov/npg_img/N_PR_2210_001E_/N_PR_2210_001E_.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1" Type="http://schemas.openxmlformats.org/officeDocument/2006/relationships/hyperlink" Target="https://nodis3.gsfc.nasa.gov/displayDir.cfm?t=NPD&amp;c=2200&amp;s=1C" TargetMode="External"/><Relationship Id="rId10" Type="http://schemas.openxmlformats.org/officeDocument/2006/relationships/hyperlink" Target="https://ntrs.nasa.gov/" TargetMode="External"/><Relationship Id="rId13" Type="http://schemas.openxmlformats.org/officeDocument/2006/relationships/hyperlink" Target="https://nodis3.gsfc.nasa.gov/displayDir.cfm?t=NPR&amp;c=2210&amp;s=1E" TargetMode="External"/><Relationship Id="rId12" Type="http://schemas.openxmlformats.org/officeDocument/2006/relationships/hyperlink" Target="https://nodis3.gsfc.nasa.gov/displayDir.cfm?t=NPR&amp;c=2200&amp;s=2D" TargetMode="External"/><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hyperlink" Target="https://nasa.sharepoint.com/sites/NASASTIProgram/SitePages/Introducing-the-Rework-Feature-Streamlining-Submission-Corrections.aspx?source=https%3A%2F%2Fnasa.sharepoint.com%2Fsites%2FNASASTIProgram" TargetMode="External"/><Relationship Id="rId9" Type="http://schemas.openxmlformats.org/officeDocument/2006/relationships/hyperlink" Target="https://nasa.sharepoint.com/sites/NASASTIProgram/SitePages/STRIVES.aspx" TargetMode="External"/><Relationship Id="rId14" Type="http://schemas.openxmlformats.org/officeDocument/2006/relationships/hyperlink" Target="https://nodis3.gsfc.nasa.gov/displayDir.cfm?t=NPD&amp;c=2230&amp;s=1" TargetMode="External"/><Relationship Id="rId5" Type="http://schemas.openxmlformats.org/officeDocument/2006/relationships/hyperlink" Target="https://nasa.sharepoint.com/sites/NASASTIProgram/SitePages/STI-Policy-&amp;-Guidance.aspx" TargetMode="External"/><Relationship Id="rId6" Type="http://schemas.openxmlformats.org/officeDocument/2006/relationships/hyperlink" Target="https://teams.microsoft.com/l/team/19:18b6265824e8400d98c17be0e4e11e60%40thread.tacv2/conversations?groupId=e97dfd73-7d91-4088-8fe2-28bfb96e816d&amp;tenantId=7005d458-45be-48ae-8140-d43da96dd17b" TargetMode="External"/><Relationship Id="rId7" Type="http://schemas.openxmlformats.org/officeDocument/2006/relationships/hyperlink" Target="https://outlook.office365.com/owa/sticommunications%40nasa.onmicrosoft.com/groupsubscription.ashx?action=join&amp;source=MSExchange/LokiServer&amp;guid=47050028-b59f-4dae-8f53-9ca7daaad09c" TargetMode="External"/><Relationship Id="rId8" Type="http://schemas.openxmlformats.org/officeDocument/2006/relationships/hyperlink" Target="https://strives.nasa.go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hyperlink" Target="https://science.nasa.gov/researchers/open-science/science-information-policy" TargetMode="External"/><Relationship Id="rId4" Type="http://schemas.openxmlformats.org/officeDocument/2006/relationships/hyperlink" Target="https://nodis3.gsfc.nasa.gov/displayDir.cfm?t=NPR&amp;c=2210&amp;s=1E" TargetMode="External"/><Relationship Id="rId5" Type="http://schemas.openxmlformats.org/officeDocument/2006/relationships/hyperlink" Target="https://www.nasa.gov/sites/default/files/atoms/files/nasa_ocs_public_access_plan_may_2023.pdf"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26.png"/><Relationship Id="rId5"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 Id="rId3" Type="http://schemas.openxmlformats.org/officeDocument/2006/relationships/hyperlink" Target="http://nodis3.gsfc.nasa.gov/main_lib.html" TargetMode="External"/><Relationship Id="rId4" Type="http://schemas.openxmlformats.org/officeDocument/2006/relationships/image" Target="../media/image32.png"/><Relationship Id="rId5" Type="http://schemas.openxmlformats.org/officeDocument/2006/relationships/image" Target="../media/image36.png"/><Relationship Id="rId6"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image" Target="../media/image24.png"/><Relationship Id="rId5"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8.xml"/><Relationship Id="rId3"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hyperlink" Target="http://science.nasa.gov/sip" TargetMode="External"/></Relationships>
</file>

<file path=ppt/slides/_rels/slide30.xml.rels><?xml version="1.0" encoding="UTF-8" standalone="yes"?><Relationships xmlns="http://schemas.openxmlformats.org/package/2006/relationships"><Relationship Id="rId10" Type="http://schemas.openxmlformats.org/officeDocument/2006/relationships/hyperlink" Target="mailto:Scott.B.Tashakkor@nasa.gov" TargetMode="External"/><Relationship Id="rId1" Type="http://schemas.openxmlformats.org/officeDocument/2006/relationships/slideLayout" Target="../slideLayouts/slideLayout22.xml"/><Relationship Id="rId2" Type="http://schemas.openxmlformats.org/officeDocument/2006/relationships/notesSlide" Target="../notesSlides/notesSlide30.xml"/><Relationship Id="rId3" Type="http://schemas.openxmlformats.org/officeDocument/2006/relationships/hyperlink" Target="https://nen.nasa.gov/web/software" TargetMode="External"/><Relationship Id="rId4" Type="http://schemas.openxmlformats.org/officeDocument/2006/relationships/hyperlink" Target="https://swehb.nasa.gov/" TargetMode="External"/><Relationship Id="rId9" Type="http://schemas.openxmlformats.org/officeDocument/2006/relationships/hyperlink" Target="https://developer.nasa.gov/" TargetMode="External"/><Relationship Id="rId5" Type="http://schemas.openxmlformats.org/officeDocument/2006/relationships/hyperlink" Target="https://sma.nasa.gov/sma-disciplines/software-assurance" TargetMode="External"/><Relationship Id="rId6" Type="http://schemas.openxmlformats.org/officeDocument/2006/relationships/hyperlink" Target="https://nsc.nasa.gov/SMAToolbox/" TargetMode="External"/><Relationship Id="rId7" Type="http://schemas.openxmlformats.org/officeDocument/2006/relationships/hyperlink" Target="https://software.nasa.gov/" TargetMode="External"/><Relationship Id="rId8" Type="http://schemas.openxmlformats.org/officeDocument/2006/relationships/hyperlink" Target="https://open.nasa.gov/"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hyperlink" Target="https://nodis3.gsfc.nasa.gov/displayDir.cfm?t=NPR&amp;c=2210&amp;s=1E" TargetMode="Externa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 Id="rId3" Type="http://schemas.openxmlformats.org/officeDocument/2006/relationships/hyperlink" Target="https://invention.nasa.gov/" TargetMode="External"/><Relationship Id="rId4" Type="http://schemas.openxmlformats.org/officeDocument/2006/relationships/hyperlink" Target="https://softwarerelease.ndc.nasa.gov/" TargetMode="External"/><Relationship Id="rId5" Type="http://schemas.openxmlformats.org/officeDocument/2006/relationships/image" Target="../media/image6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 Id="rId3" Type="http://schemas.openxmlformats.org/officeDocument/2006/relationships/image" Target="../media/image68.png"/><Relationship Id="rId4" Type="http://schemas.openxmlformats.org/officeDocument/2006/relationships/image" Target="../media/image40.png"/><Relationship Id="rId5" Type="http://schemas.openxmlformats.org/officeDocument/2006/relationships/image" Target="../media/image45.png"/><Relationship Id="rId6" Type="http://schemas.openxmlformats.org/officeDocument/2006/relationships/image" Target="../media/image38.png"/><Relationship Id="rId7"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hyperlink" Target="https://nodis3.gsfc.nasa.gov/displayDir.cfm?t=NPR&amp;c=2210&amp;s=1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 Id="rId3"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1.xml"/><Relationship Id="rId3"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2.xml"/><Relationship Id="rId3" Type="http://schemas.openxmlformats.org/officeDocument/2006/relationships/hyperlink" Target="https://softwarerelease.ndc.nasa.gov/" TargetMode="Externa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 Id="rId3" Type="http://schemas.openxmlformats.org/officeDocument/2006/relationships/image" Target="../media/image53.pn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44.png"/><Relationship Id="rId13" Type="http://schemas.openxmlformats.org/officeDocument/2006/relationships/image" Target="../media/image65.png"/><Relationship Id="rId12" Type="http://schemas.openxmlformats.org/officeDocument/2006/relationships/image" Target="../media/image59.png"/><Relationship Id="rId1" Type="http://schemas.openxmlformats.org/officeDocument/2006/relationships/slideLayout" Target="../slideLayouts/slideLayout18.xml"/><Relationship Id="rId2" Type="http://schemas.openxmlformats.org/officeDocument/2006/relationships/notesSlide" Target="../notesSlides/notesSlide44.xml"/><Relationship Id="rId3" Type="http://schemas.openxmlformats.org/officeDocument/2006/relationships/hyperlink" Target="https://software.nasa.gov/" TargetMode="External"/><Relationship Id="rId4" Type="http://schemas.openxmlformats.org/officeDocument/2006/relationships/hyperlink" Target="https://code.nasa.gov/" TargetMode="External"/><Relationship Id="rId9" Type="http://schemas.openxmlformats.org/officeDocument/2006/relationships/image" Target="../media/image43.png"/><Relationship Id="rId15" Type="http://schemas.openxmlformats.org/officeDocument/2006/relationships/image" Target="../media/image58.png"/><Relationship Id="rId14" Type="http://schemas.openxmlformats.org/officeDocument/2006/relationships/image" Target="../media/image51.png"/><Relationship Id="rId17" Type="http://schemas.openxmlformats.org/officeDocument/2006/relationships/image" Target="../media/image60.png"/><Relationship Id="rId16" Type="http://schemas.openxmlformats.org/officeDocument/2006/relationships/image" Target="../media/image64.png"/><Relationship Id="rId5" Type="http://schemas.openxmlformats.org/officeDocument/2006/relationships/image" Target="../media/image52.png"/><Relationship Id="rId6" Type="http://schemas.openxmlformats.org/officeDocument/2006/relationships/image" Target="../media/image57.png"/><Relationship Id="rId18" Type="http://schemas.openxmlformats.org/officeDocument/2006/relationships/image" Target="../media/image56.png"/><Relationship Id="rId7" Type="http://schemas.openxmlformats.org/officeDocument/2006/relationships/image" Target="../media/image47.png"/><Relationship Id="rId8" Type="http://schemas.openxmlformats.org/officeDocument/2006/relationships/image" Target="../media/image54.png"/></Relationships>
</file>

<file path=ppt/slides/_rels/slide45.xml.rels><?xml version="1.0" encoding="UTF-8" standalone="yes"?><Relationships xmlns="http://schemas.openxmlformats.org/package/2006/relationships"><Relationship Id="rId11" Type="http://schemas.openxmlformats.org/officeDocument/2006/relationships/hyperlink" Target="mailto:robert.a.duffy@nasa.gov" TargetMode="External"/><Relationship Id="rId10" Type="http://schemas.openxmlformats.org/officeDocument/2006/relationships/hyperlink" Target="mailto:ernest.m.lopez@nasa.gov" TargetMode="External"/><Relationship Id="rId13" Type="http://schemas.openxmlformats.org/officeDocument/2006/relationships/image" Target="../media/image70.png"/><Relationship Id="rId12" Type="http://schemas.openxmlformats.org/officeDocument/2006/relationships/image" Target="../media/image68.png"/><Relationship Id="rId1" Type="http://schemas.openxmlformats.org/officeDocument/2006/relationships/slideLayout" Target="../slideLayouts/slideLayout18.xml"/><Relationship Id="rId2" Type="http://schemas.openxmlformats.org/officeDocument/2006/relationships/notesSlide" Target="../notesSlides/notesSlide45.xml"/><Relationship Id="rId3" Type="http://schemas.openxmlformats.org/officeDocument/2006/relationships/hyperlink" Target="mailto:kimberly.minafra@nasa.gov" TargetMode="External"/><Relationship Id="rId4" Type="http://schemas.openxmlformats.org/officeDocument/2006/relationships/hyperlink" Target="mailto:manka.ahluawalia@nasa.gov" TargetMode="External"/><Relationship Id="rId9" Type="http://schemas.openxmlformats.org/officeDocument/2006/relationships/hyperlink" Target="mailto:taylor.d.rayburn@nasa.gov" TargetMode="External"/><Relationship Id="rId5" Type="http://schemas.openxmlformats.org/officeDocument/2006/relationships/hyperlink" Target="mailto:robert.m.padilla@nasa.gov" TargetMode="External"/><Relationship Id="rId6" Type="http://schemas.openxmlformats.org/officeDocument/2006/relationships/hyperlink" Target="mailto:meredith.k.Blasingame@nasa.gov" TargetMode="External"/><Relationship Id="rId7" Type="http://schemas.openxmlformats.org/officeDocument/2006/relationships/hyperlink" Target="mailto:kimberly.k.hines@nasa.gov" TargetMode="External"/><Relationship Id="rId8" Type="http://schemas.openxmlformats.org/officeDocument/2006/relationships/hyperlink" Target="mailto:oz.gulsum@nasa.gov"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hyperlink" Target="https://nasa.sharepoint.com/sites/NASASTIProgram/SitePages/Introducing-the-Rework-Feature-Streamlining-Submission-Corrections.aspx?source=https%3A%2F%2Fnasa.sharepoint.com%2Fsites%2FNASASTIProgram" TargetMode="External"/><Relationship Id="rId5" Type="http://schemas.openxmlformats.org/officeDocument/2006/relationships/image" Target="../media/image13.png"/><Relationship Id="rId6"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hyperlink" Target="https://strives.nasa.gov/porta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hyperlink" Target="https://ntrs.nasa.gov/collections/pubspac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2"/>
          <p:cNvSpPr txBox="1"/>
          <p:nvPr>
            <p:ph idx="4294967295" type="title"/>
          </p:nvPr>
        </p:nvSpPr>
        <p:spPr>
          <a:xfrm>
            <a:off x="6602675" y="1739450"/>
            <a:ext cx="2573400" cy="1362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lt1"/>
              </a:buClr>
              <a:buSzPts val="1800"/>
              <a:buFont typeface="Arial"/>
              <a:buNone/>
            </a:pPr>
            <a:r>
              <a:rPr lang="en" sz="2800">
                <a:solidFill>
                  <a:srgbClr val="EBB458"/>
                </a:solidFill>
                <a:latin typeface="Arial"/>
                <a:ea typeface="Arial"/>
                <a:cs typeface="Arial"/>
                <a:sym typeface="Arial"/>
              </a:rPr>
              <a:t>Software</a:t>
            </a:r>
            <a:r>
              <a:rPr lang="en">
                <a:solidFill>
                  <a:srgbClr val="EBB458"/>
                </a:solidFill>
              </a:rPr>
              <a:t>, Policy, and Processes</a:t>
            </a:r>
            <a:endParaRPr sz="4300"/>
          </a:p>
        </p:txBody>
      </p:sp>
      <p:pic>
        <p:nvPicPr>
          <p:cNvPr descr="NASA Insignia and agency name." id="157" name="Google Shape;157;p32"/>
          <p:cNvPicPr preferRelativeResize="0"/>
          <p:nvPr/>
        </p:nvPicPr>
        <p:blipFill rotWithShape="1">
          <a:blip r:embed="rId3">
            <a:alphaModFix/>
          </a:blip>
          <a:srcRect b="0" l="0" r="0" t="0"/>
          <a:stretch/>
        </p:blipFill>
        <p:spPr>
          <a:xfrm>
            <a:off x="6930423" y="212905"/>
            <a:ext cx="2005082" cy="74262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41"/>
          <p:cNvPicPr preferRelativeResize="0"/>
          <p:nvPr/>
        </p:nvPicPr>
        <p:blipFill>
          <a:blip r:embed="rId3">
            <a:alphaModFix/>
          </a:blip>
          <a:stretch>
            <a:fillRect/>
          </a:stretch>
        </p:blipFill>
        <p:spPr>
          <a:xfrm>
            <a:off x="848" y="0"/>
            <a:ext cx="9142303" cy="5143500"/>
          </a:xfrm>
          <a:prstGeom prst="rect">
            <a:avLst/>
          </a:prstGeom>
          <a:noFill/>
          <a:ln>
            <a:noFill/>
          </a:ln>
        </p:spPr>
      </p:pic>
      <p:sp>
        <p:nvSpPr>
          <p:cNvPr id="225" name="Google Shape;225;p41"/>
          <p:cNvSpPr txBox="1"/>
          <p:nvPr/>
        </p:nvSpPr>
        <p:spPr>
          <a:xfrm>
            <a:off x="5296774" y="339974"/>
            <a:ext cx="5189100" cy="5667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lt1"/>
              </a:buClr>
              <a:buSzPts val="2400"/>
              <a:buFont typeface="Calibri"/>
              <a:buNone/>
            </a:pPr>
            <a:r>
              <a:rPr b="1" lang="en" sz="2400">
                <a:solidFill>
                  <a:schemeClr val="lt1"/>
                </a:solidFill>
                <a:latin typeface="Calibri"/>
                <a:ea typeface="Calibri"/>
                <a:cs typeface="Calibri"/>
                <a:sym typeface="Calibri"/>
              </a:rPr>
              <a:t>Software and Publications</a:t>
            </a:r>
            <a:br>
              <a:rPr b="1" lang="en" sz="2400">
                <a:solidFill>
                  <a:schemeClr val="lt1"/>
                </a:solidFill>
                <a:latin typeface="Calibri"/>
                <a:ea typeface="Calibri"/>
                <a:cs typeface="Calibri"/>
                <a:sym typeface="Calibri"/>
              </a:rPr>
            </a:br>
            <a:endParaRPr b="1" sz="2400">
              <a:solidFill>
                <a:schemeClr val="lt1"/>
              </a:solidFill>
              <a:latin typeface="Calibri"/>
              <a:ea typeface="Calibri"/>
              <a:cs typeface="Calibri"/>
              <a:sym typeface="Calibri"/>
            </a:endParaRPr>
          </a:p>
        </p:txBody>
      </p:sp>
      <p:sp>
        <p:nvSpPr>
          <p:cNvPr id="226" name="Google Shape;226;p41"/>
          <p:cNvSpPr txBox="1"/>
          <p:nvPr/>
        </p:nvSpPr>
        <p:spPr>
          <a:xfrm>
            <a:off x="108751" y="1196290"/>
            <a:ext cx="8680500" cy="3763500"/>
          </a:xfrm>
          <a:prstGeom prst="rect">
            <a:avLst/>
          </a:prstGeom>
          <a:noFill/>
          <a:ln>
            <a:noFill/>
          </a:ln>
        </p:spPr>
        <p:txBody>
          <a:bodyPr anchorCtr="0" anchor="t" bIns="34275" lIns="68575" spcFirstLastPara="1" rIns="68575" wrap="square" tIns="34275">
            <a:spAutoFit/>
          </a:bodyPr>
          <a:lstStyle/>
          <a:p>
            <a:pPr indent="0" lvl="0" marL="342900" marR="0" rtl="0" algn="l">
              <a:spcBef>
                <a:spcPts val="0"/>
              </a:spcBef>
              <a:spcAft>
                <a:spcPts val="0"/>
              </a:spcAft>
              <a:buNone/>
            </a:pPr>
            <a:r>
              <a:rPr b="1" lang="en" sz="1200">
                <a:solidFill>
                  <a:schemeClr val="dk1"/>
                </a:solidFill>
                <a:latin typeface="Calibri"/>
                <a:ea typeface="Calibri"/>
                <a:cs typeface="Calibri"/>
                <a:sym typeface="Calibri"/>
              </a:rPr>
              <a:t>NPR 2210.1E, Release of NASA Software</a:t>
            </a:r>
            <a:endParaRPr sz="1100"/>
          </a:p>
          <a:p>
            <a:pPr indent="0" lvl="0" marL="342900" marR="0" rtl="0" algn="l">
              <a:spcBef>
                <a:spcPts val="0"/>
              </a:spcBef>
              <a:spcAft>
                <a:spcPts val="0"/>
              </a:spcAft>
              <a:buNone/>
            </a:pPr>
            <a:r>
              <a:rPr lang="en" sz="1200">
                <a:solidFill>
                  <a:schemeClr val="dk1"/>
                </a:solidFill>
                <a:latin typeface="Calibri"/>
                <a:ea typeface="Calibri"/>
                <a:cs typeface="Calibri"/>
                <a:sym typeface="Calibri"/>
              </a:rPr>
              <a:t>Section P.2 Applicability, Section (3) g.</a:t>
            </a:r>
            <a:endParaRPr sz="1100"/>
          </a:p>
          <a:p>
            <a:pPr indent="0" lvl="0" marL="342900" marR="0" rtl="0" algn="l">
              <a:spcBef>
                <a:spcPts val="0"/>
              </a:spcBef>
              <a:spcAft>
                <a:spcPts val="0"/>
              </a:spcAft>
              <a:buNone/>
            </a:pPr>
            <a:r>
              <a:t/>
            </a:r>
            <a:endParaRPr sz="1200">
              <a:solidFill>
                <a:schemeClr val="dk1"/>
              </a:solidFill>
              <a:latin typeface="Calibri"/>
              <a:ea typeface="Calibri"/>
              <a:cs typeface="Calibri"/>
              <a:sym typeface="Calibri"/>
            </a:endParaRPr>
          </a:p>
          <a:p>
            <a:pPr indent="0" lvl="1" marL="685800" marR="0" rtl="0" algn="l">
              <a:spcBef>
                <a:spcPts val="0"/>
              </a:spcBef>
              <a:spcAft>
                <a:spcPts val="0"/>
              </a:spcAft>
              <a:buNone/>
            </a:pPr>
            <a:r>
              <a:rPr b="0" i="0" lang="en" sz="1200" u="none" cap="none" strike="noStrike">
                <a:solidFill>
                  <a:schemeClr val="dk1"/>
                </a:solidFill>
                <a:latin typeface="Calibri"/>
                <a:ea typeface="Calibri"/>
                <a:cs typeface="Calibri"/>
                <a:sym typeface="Calibri"/>
              </a:rPr>
              <a:t>This NPR does not apply to Scientific Research Demonstration Software (as defined in Appendix A) that is developed and used for the purpose of supporting a scientific publication. Such publication-related software may be released with the scientific publication, but, as part of the </a:t>
            </a:r>
            <a:r>
              <a:rPr b="0" i="0" lang="en" sz="1200" u="none" cap="none" strike="noStrike">
                <a:solidFill>
                  <a:schemeClr val="dk1"/>
                </a:solidFill>
                <a:highlight>
                  <a:srgbClr val="FFFF00"/>
                </a:highlight>
                <a:latin typeface="Calibri"/>
                <a:ea typeface="Calibri"/>
                <a:cs typeface="Calibri"/>
                <a:sym typeface="Calibri"/>
              </a:rPr>
              <a:t>NPR 2200.2, Requirements for Documentation, Approval and Dissemination of Scientific and Technical Information, review process for dissemination of scientific and technical information, the author/management is responsible to confirm that the related software meets the requirements set forth in the definition of Scientific Research Demonstration Software</a:t>
            </a:r>
            <a:r>
              <a:rPr b="0" i="0" lang="en" sz="1200" u="none" cap="none" strike="noStrike">
                <a:solidFill>
                  <a:schemeClr val="dk1"/>
                </a:solidFill>
                <a:latin typeface="Calibri"/>
                <a:ea typeface="Calibri"/>
                <a:cs typeface="Calibri"/>
                <a:sym typeface="Calibri"/>
              </a:rPr>
              <a:t>. The ability to distribute such software under NPR 2200.2 does not also permit the inclusion or release of any underlying software that may be related to the subject of the scientific publication, which would still need to be reported and released under NPR 2210.</a:t>
            </a:r>
            <a:endParaRPr sz="1100"/>
          </a:p>
          <a:p>
            <a:pPr indent="0" lvl="0" marL="342900" marR="0" rtl="0" algn="l">
              <a:spcBef>
                <a:spcPts val="0"/>
              </a:spcBef>
              <a:spcAft>
                <a:spcPts val="0"/>
              </a:spcAft>
              <a:buNone/>
            </a:pPr>
            <a:r>
              <a:rPr lang="en" sz="1200">
                <a:solidFill>
                  <a:schemeClr val="dk1"/>
                </a:solidFill>
                <a:latin typeface="Calibri"/>
                <a:ea typeface="Calibri"/>
                <a:cs typeface="Calibri"/>
                <a:sym typeface="Calibri"/>
              </a:rPr>
              <a:t> </a:t>
            </a:r>
            <a:endParaRPr sz="1100"/>
          </a:p>
          <a:p>
            <a:pPr indent="0" lvl="0" marL="342900" marR="0" rtl="0" algn="l">
              <a:spcBef>
                <a:spcPts val="0"/>
              </a:spcBef>
              <a:spcAft>
                <a:spcPts val="0"/>
              </a:spcAft>
              <a:buNone/>
            </a:pPr>
            <a:r>
              <a:rPr i="1" lang="en" sz="1200">
                <a:solidFill>
                  <a:schemeClr val="dk1"/>
                </a:solidFill>
                <a:latin typeface="Calibri"/>
                <a:ea typeface="Calibri"/>
                <a:cs typeface="Calibri"/>
                <a:sym typeface="Calibri"/>
              </a:rPr>
              <a:t>Appendix A: Definition of Scientific Research Demonstration Software</a:t>
            </a:r>
            <a:endParaRPr sz="1200">
              <a:solidFill>
                <a:schemeClr val="dk1"/>
              </a:solidFill>
              <a:latin typeface="Calibri"/>
              <a:ea typeface="Calibri"/>
              <a:cs typeface="Calibri"/>
              <a:sym typeface="Calibri"/>
            </a:endParaRPr>
          </a:p>
          <a:p>
            <a:pPr indent="0" lvl="0" marL="342900" marR="0" rtl="0" algn="l">
              <a:spcBef>
                <a:spcPts val="0"/>
              </a:spcBef>
              <a:spcAft>
                <a:spcPts val="0"/>
              </a:spcAft>
              <a:buNone/>
            </a:pPr>
            <a:r>
              <a:rPr lang="en" sz="1200">
                <a:solidFill>
                  <a:schemeClr val="dk1"/>
                </a:solidFill>
                <a:latin typeface="Calibri"/>
                <a:ea typeface="Calibri"/>
                <a:cs typeface="Calibri"/>
                <a:sym typeface="Calibri"/>
              </a:rPr>
              <a:t>Scientific Research Demonstration Software - Software written to perform minor analyses of scientific concepts or experimental data that would be classified as Class E Software under NPR 7150.2. Such software is developed and used by NASA for the purpose of supporting the analysis presented within a scientific publication and has no other current NASA mission purpose at the time of publication. While the Authors/Innovators of such software are U.S. Government civil servants, such software may call third-party software scripts and libraries, but only where such scripts and libraries are provided under a permissive license that does not prohibit or qualify NASA's use and release. Such software may not incorporate any third-party software. </a:t>
            </a:r>
            <a:r>
              <a:rPr i="1" lang="en" sz="1200">
                <a:solidFill>
                  <a:schemeClr val="dk1"/>
                </a:solidFill>
                <a:latin typeface="Calibri"/>
                <a:ea typeface="Calibri"/>
                <a:cs typeface="Calibri"/>
                <a:sym typeface="Calibri"/>
              </a:rPr>
              <a:t>(NPR 2210.1E, Release of NASA Software, NPR 2210.1E – Appendix A, </a:t>
            </a:r>
            <a:r>
              <a:rPr i="1" lang="en" sz="1200" u="sng">
                <a:solidFill>
                  <a:srgbClr val="0563C1"/>
                </a:solidFill>
                <a:latin typeface="Calibri"/>
                <a:ea typeface="Calibri"/>
                <a:cs typeface="Calibri"/>
                <a:sym typeface="Calibri"/>
                <a:hlinkClick r:id="rId4">
                  <a:extLst>
                    <a:ext uri="{A12FA001-AC4F-418D-AE19-62706E023703}">
                      <ahyp:hlinkClr val="tx"/>
                    </a:ext>
                  </a:extLst>
                </a:hlinkClick>
              </a:rPr>
              <a:t>https://nodis3.gsfc.nasa.gov/npg_img/N_PR_2210_001E_/N_PR_2210_001E_.pdf</a:t>
            </a:r>
            <a:r>
              <a:rPr i="1"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42"/>
          <p:cNvPicPr preferRelativeResize="0"/>
          <p:nvPr/>
        </p:nvPicPr>
        <p:blipFill>
          <a:blip r:embed="rId3">
            <a:alphaModFix/>
          </a:blip>
          <a:stretch>
            <a:fillRect/>
          </a:stretch>
        </p:blipFill>
        <p:spPr>
          <a:xfrm>
            <a:off x="848" y="0"/>
            <a:ext cx="9142303" cy="5143500"/>
          </a:xfrm>
          <a:prstGeom prst="rect">
            <a:avLst/>
          </a:prstGeom>
          <a:noFill/>
          <a:ln>
            <a:noFill/>
          </a:ln>
        </p:spPr>
      </p:pic>
      <p:sp>
        <p:nvSpPr>
          <p:cNvPr id="232" name="Google Shape;232;p42"/>
          <p:cNvSpPr txBox="1"/>
          <p:nvPr/>
        </p:nvSpPr>
        <p:spPr>
          <a:xfrm>
            <a:off x="93215" y="1171399"/>
            <a:ext cx="8603400" cy="4302000"/>
          </a:xfrm>
          <a:prstGeom prst="rect">
            <a:avLst/>
          </a:prstGeom>
          <a:noFill/>
          <a:ln>
            <a:noFill/>
          </a:ln>
        </p:spPr>
        <p:txBody>
          <a:bodyPr anchorCtr="0" anchor="t" bIns="34275" lIns="68575" spcFirstLastPara="1" rIns="68575" wrap="square" tIns="34275">
            <a:spAutoFit/>
          </a:bodyPr>
          <a:lstStyle/>
          <a:p>
            <a:pPr indent="0" lvl="0" marL="342900" marR="0" rtl="0" algn="l">
              <a:spcBef>
                <a:spcPts val="0"/>
              </a:spcBef>
              <a:spcAft>
                <a:spcPts val="0"/>
              </a:spcAft>
              <a:buNone/>
            </a:pPr>
            <a:r>
              <a:rPr b="1" lang="en" sz="1200">
                <a:solidFill>
                  <a:schemeClr val="dk1"/>
                </a:solidFill>
                <a:latin typeface="Calibri"/>
                <a:ea typeface="Calibri"/>
                <a:cs typeface="Calibri"/>
                <a:sym typeface="Calibri"/>
              </a:rPr>
              <a:t>Scientific Research Demonstration Software and STRIVES</a:t>
            </a:r>
            <a:endParaRPr sz="1100"/>
          </a:p>
          <a:p>
            <a:pPr indent="0" lvl="1" marL="68580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215900" lvl="1" marL="9017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Scientific Research Demonstration Software</a:t>
            </a:r>
            <a:endParaRPr sz="1100"/>
          </a:p>
          <a:p>
            <a:pPr indent="-222250" lvl="3" marL="1587500" marR="0" rtl="0" algn="l">
              <a:spcBef>
                <a:spcPts val="0"/>
              </a:spcBef>
              <a:spcAft>
                <a:spcPts val="0"/>
              </a:spcAft>
              <a:buClr>
                <a:schemeClr val="dk1"/>
              </a:buClr>
              <a:buSzPts val="1100"/>
              <a:buFont typeface="Calibri"/>
              <a:buChar char="─"/>
            </a:pPr>
            <a:r>
              <a:rPr b="0" i="0" lang="en" sz="1100" u="none" cap="none" strike="noStrike">
                <a:solidFill>
                  <a:schemeClr val="dk1"/>
                </a:solidFill>
                <a:latin typeface="Calibri"/>
                <a:ea typeface="Calibri"/>
                <a:cs typeface="Calibri"/>
                <a:sym typeface="Calibri"/>
              </a:rPr>
              <a:t>Software authored by civil servants only</a:t>
            </a:r>
            <a:endParaRPr sz="1100"/>
          </a:p>
          <a:p>
            <a:pPr indent="-222250" lvl="3" marL="1587500" marR="0" rtl="0" algn="l">
              <a:spcBef>
                <a:spcPts val="0"/>
              </a:spcBef>
              <a:spcAft>
                <a:spcPts val="0"/>
              </a:spcAft>
              <a:buClr>
                <a:schemeClr val="dk1"/>
              </a:buClr>
              <a:buSzPts val="1100"/>
              <a:buFont typeface="Calibri"/>
              <a:buChar char="─"/>
            </a:pPr>
            <a:r>
              <a:rPr b="0" i="0" lang="en" sz="1100" u="none" cap="none" strike="noStrike">
                <a:solidFill>
                  <a:schemeClr val="dk1"/>
                </a:solidFill>
                <a:latin typeface="Calibri"/>
                <a:ea typeface="Calibri"/>
                <a:cs typeface="Calibri"/>
                <a:sym typeface="Calibri"/>
              </a:rPr>
              <a:t>No use of third-party licenses unless permissions granted</a:t>
            </a:r>
            <a:endParaRPr sz="1100"/>
          </a:p>
          <a:p>
            <a:pPr indent="-222250" lvl="3" marL="1587500" marR="0" rtl="0" algn="l">
              <a:spcBef>
                <a:spcPts val="0"/>
              </a:spcBef>
              <a:spcAft>
                <a:spcPts val="0"/>
              </a:spcAft>
              <a:buClr>
                <a:schemeClr val="dk1"/>
              </a:buClr>
              <a:buSzPts val="1100"/>
              <a:buFont typeface="Calibri"/>
              <a:buChar char="─"/>
            </a:pPr>
            <a:r>
              <a:rPr b="0" i="0" lang="en" sz="1100" u="none" cap="none" strike="noStrike">
                <a:solidFill>
                  <a:schemeClr val="dk1"/>
                </a:solidFill>
                <a:latin typeface="Calibri"/>
                <a:ea typeface="Calibri"/>
                <a:cs typeface="Calibri"/>
                <a:sym typeface="Calibri"/>
              </a:rPr>
              <a:t>Software written to perform minor analyses of scientific concepts or experimental data that would be classified as Class E Software under NPR 7150.2. </a:t>
            </a:r>
            <a:endParaRPr sz="1100"/>
          </a:p>
          <a:p>
            <a:pPr indent="-222250" lvl="3" marL="1587500" marR="0" rtl="0" algn="l">
              <a:spcBef>
                <a:spcPts val="0"/>
              </a:spcBef>
              <a:spcAft>
                <a:spcPts val="0"/>
              </a:spcAft>
              <a:buClr>
                <a:schemeClr val="dk1"/>
              </a:buClr>
              <a:buSzPts val="1100"/>
              <a:buFont typeface="Calibri"/>
              <a:buChar char="─"/>
            </a:pPr>
            <a:r>
              <a:rPr b="0" i="0" lang="en" sz="1100" u="none" cap="none" strike="noStrike">
                <a:solidFill>
                  <a:schemeClr val="dk1"/>
                </a:solidFill>
                <a:latin typeface="Calibri"/>
                <a:ea typeface="Calibri"/>
                <a:cs typeface="Calibri"/>
                <a:sym typeface="Calibri"/>
              </a:rPr>
              <a:t>Not reviewed via the Software Release Process, NPR 2210.1</a:t>
            </a:r>
            <a:endParaRPr sz="1100"/>
          </a:p>
          <a:p>
            <a:pPr indent="-139700" lvl="3" marL="158750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215900" lvl="1" marL="901700" marR="0" rtl="0" algn="l">
              <a:spcBef>
                <a:spcPts val="0"/>
              </a:spcBef>
              <a:spcAft>
                <a:spcPts val="0"/>
              </a:spcAft>
              <a:buClr>
                <a:srgbClr val="FF0000"/>
              </a:buClr>
              <a:buSzPts val="1200"/>
              <a:buFont typeface="Arial"/>
              <a:buChar char="•"/>
            </a:pPr>
            <a:r>
              <a:rPr b="0" i="0" lang="en" sz="1200" u="none" cap="none" strike="noStrike">
                <a:solidFill>
                  <a:srgbClr val="FF0000"/>
                </a:solidFill>
                <a:latin typeface="Calibri"/>
                <a:ea typeface="Calibri"/>
                <a:cs typeface="Calibri"/>
                <a:sym typeface="Calibri"/>
              </a:rPr>
              <a:t>What’s not Scientific Research Demonstration Software </a:t>
            </a:r>
            <a:endParaRPr sz="1100"/>
          </a:p>
          <a:p>
            <a:pPr indent="-222250" lvl="3" marL="1587500" marR="0" rtl="0" algn="l">
              <a:spcBef>
                <a:spcPts val="0"/>
              </a:spcBef>
              <a:spcAft>
                <a:spcPts val="0"/>
              </a:spcAft>
              <a:buClr>
                <a:schemeClr val="dk1"/>
              </a:buClr>
              <a:buSzPts val="1100"/>
              <a:buFont typeface="Calibri"/>
              <a:buChar char="─"/>
            </a:pPr>
            <a:r>
              <a:rPr b="0" i="0" lang="en" sz="1100" u="none" cap="none" strike="noStrike">
                <a:solidFill>
                  <a:schemeClr val="dk1"/>
                </a:solidFill>
                <a:latin typeface="Calibri"/>
                <a:ea typeface="Calibri"/>
                <a:cs typeface="Calibri"/>
                <a:sym typeface="Calibri"/>
              </a:rPr>
              <a:t>Software classified as Class A, B, C, D, or F via the NPR 7150.2 2 NASA Software Engineering Requirements classifications.</a:t>
            </a:r>
            <a:endParaRPr sz="1100"/>
          </a:p>
          <a:p>
            <a:pPr indent="-222250" lvl="3" marL="1587500" marR="0" rtl="0" algn="l">
              <a:spcBef>
                <a:spcPts val="0"/>
              </a:spcBef>
              <a:spcAft>
                <a:spcPts val="0"/>
              </a:spcAft>
              <a:buClr>
                <a:schemeClr val="dk1"/>
              </a:buClr>
              <a:buSzPts val="1100"/>
              <a:buFont typeface="Arial"/>
              <a:buChar char="‒"/>
            </a:pPr>
            <a:r>
              <a:rPr b="0" i="0" lang="en" sz="1100" u="none" cap="none" strike="noStrike">
                <a:solidFill>
                  <a:schemeClr val="dk1"/>
                </a:solidFill>
                <a:latin typeface="Calibri"/>
                <a:ea typeface="Calibri"/>
                <a:cs typeface="Calibri"/>
                <a:sym typeface="Calibri"/>
              </a:rPr>
              <a:t>Software developed for the operations of a mission.</a:t>
            </a:r>
            <a:endParaRPr sz="1100"/>
          </a:p>
          <a:p>
            <a:pPr indent="-222250" lvl="3" marL="1587500" marR="0" rtl="0" algn="l">
              <a:spcBef>
                <a:spcPts val="0"/>
              </a:spcBef>
              <a:spcAft>
                <a:spcPts val="0"/>
              </a:spcAft>
              <a:buClr>
                <a:schemeClr val="dk1"/>
              </a:buClr>
              <a:buSzPts val="1100"/>
              <a:buFont typeface="Arial"/>
              <a:buChar char="‒"/>
            </a:pPr>
            <a:r>
              <a:rPr b="0" i="0" lang="en" sz="1100" u="none" cap="none" strike="noStrike">
                <a:solidFill>
                  <a:schemeClr val="dk1"/>
                </a:solidFill>
                <a:latin typeface="Calibri"/>
                <a:ea typeface="Calibri"/>
                <a:cs typeface="Calibri"/>
                <a:sym typeface="Calibri"/>
              </a:rPr>
              <a:t>Software that would be restricted from release by ITAR, export control, or other security restrictions. </a:t>
            </a:r>
            <a:endParaRPr sz="1100"/>
          </a:p>
          <a:p>
            <a:pPr indent="-222250" lvl="3" marL="1587500" marR="0" rtl="0" algn="l">
              <a:spcBef>
                <a:spcPts val="0"/>
              </a:spcBef>
              <a:spcAft>
                <a:spcPts val="0"/>
              </a:spcAft>
              <a:buClr>
                <a:schemeClr val="dk1"/>
              </a:buClr>
              <a:buSzPts val="1100"/>
              <a:buFont typeface="Arial"/>
              <a:buChar char="‒"/>
            </a:pPr>
            <a:r>
              <a:rPr b="0" i="0" lang="en" sz="1100" u="none" cap="none" strike="noStrike">
                <a:solidFill>
                  <a:schemeClr val="dk1"/>
                </a:solidFill>
                <a:latin typeface="Calibri"/>
                <a:ea typeface="Calibri"/>
                <a:cs typeface="Calibri"/>
                <a:sym typeface="Calibri"/>
              </a:rPr>
              <a:t>Level 0 to Level 1 data processing pipelines or later stage data processing pipelines developed by the mission team. </a:t>
            </a:r>
            <a:endParaRPr sz="1100"/>
          </a:p>
          <a:p>
            <a:pPr indent="-222250" lvl="3" marL="1587500" marR="0" rtl="0" algn="l">
              <a:spcBef>
                <a:spcPts val="0"/>
              </a:spcBef>
              <a:spcAft>
                <a:spcPts val="0"/>
              </a:spcAft>
              <a:buClr>
                <a:schemeClr val="dk1"/>
              </a:buClr>
              <a:buSzPts val="1100"/>
              <a:buFont typeface="Arial"/>
              <a:buChar char="‒"/>
            </a:pPr>
            <a:r>
              <a:rPr b="0" i="0" lang="en" sz="1100" u="none" cap="none" strike="noStrike">
                <a:solidFill>
                  <a:schemeClr val="dk1"/>
                </a:solidFill>
                <a:latin typeface="Calibri"/>
                <a:ea typeface="Calibri"/>
                <a:cs typeface="Calibri"/>
                <a:sym typeface="Calibri"/>
              </a:rPr>
              <a:t>Simulation software for a mission developed by the mission team.</a:t>
            </a:r>
            <a:endParaRPr sz="1100"/>
          </a:p>
          <a:p>
            <a:pPr indent="-222250" lvl="3" marL="1587500" marR="0" rtl="0" algn="l">
              <a:spcBef>
                <a:spcPts val="0"/>
              </a:spcBef>
              <a:spcAft>
                <a:spcPts val="0"/>
              </a:spcAft>
              <a:buClr>
                <a:schemeClr val="dk1"/>
              </a:buClr>
              <a:buSzPts val="1100"/>
              <a:buFont typeface="Arial"/>
              <a:buChar char="‒"/>
            </a:pPr>
            <a:r>
              <a:rPr b="0" i="0" lang="en" sz="1100" u="none" cap="none" strike="noStrike">
                <a:solidFill>
                  <a:schemeClr val="dk1"/>
                </a:solidFill>
                <a:latin typeface="Calibri"/>
                <a:ea typeface="Calibri"/>
                <a:cs typeface="Calibri"/>
                <a:sym typeface="Calibri"/>
              </a:rPr>
              <a:t>Software developed for the archiving and distribution of NASA data. </a:t>
            </a:r>
            <a:endParaRPr sz="1100"/>
          </a:p>
          <a:p>
            <a:pPr indent="-222250" lvl="3" marL="1587500" marR="0" rtl="0" algn="l">
              <a:spcBef>
                <a:spcPts val="0"/>
              </a:spcBef>
              <a:spcAft>
                <a:spcPts val="0"/>
              </a:spcAft>
              <a:buClr>
                <a:schemeClr val="dk1"/>
              </a:buClr>
              <a:buSzPts val="1100"/>
              <a:buFont typeface="Arial"/>
              <a:buChar char="‒"/>
            </a:pPr>
            <a:r>
              <a:rPr b="0" i="0" lang="en" sz="1100" u="none" cap="none" strike="noStrike">
                <a:solidFill>
                  <a:schemeClr val="dk1"/>
                </a:solidFill>
                <a:latin typeface="Calibri"/>
                <a:ea typeface="Calibri"/>
                <a:cs typeface="Calibri"/>
                <a:sym typeface="Calibri"/>
              </a:rPr>
              <a:t>Commercial software</a:t>
            </a:r>
            <a:endParaRPr sz="1100"/>
          </a:p>
          <a:p>
            <a:pPr indent="-222250" lvl="3" marL="1587500" marR="0" rtl="0" algn="l">
              <a:spcBef>
                <a:spcPts val="0"/>
              </a:spcBef>
              <a:spcAft>
                <a:spcPts val="0"/>
              </a:spcAft>
              <a:buClr>
                <a:schemeClr val="dk1"/>
              </a:buClr>
              <a:buSzPts val="1100"/>
              <a:buFont typeface="Arial"/>
              <a:buChar char="‒"/>
            </a:pPr>
            <a:r>
              <a:rPr b="0" i="0" lang="en" sz="1100" u="none" cap="none" strike="noStrike">
                <a:solidFill>
                  <a:schemeClr val="dk1"/>
                </a:solidFill>
                <a:latin typeface="Calibri"/>
                <a:ea typeface="Calibri"/>
                <a:cs typeface="Calibri"/>
                <a:sym typeface="Calibri"/>
              </a:rPr>
              <a:t>Reviewed via the Software Release Process, NPR 2210.1</a:t>
            </a:r>
            <a:endParaRPr sz="1100"/>
          </a:p>
          <a:p>
            <a:pPr indent="-139700" lvl="2" marL="124460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215900" lvl="1" marL="9017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STRIVES is not currently designed to handle the inclusion of Scientific Research Demonstration Software as supplementary information with a publication. This will require system engineering changes and defining the process. Currently, STRIVES can review publications, but we cannot software files until all the system and process modifications are made.</a:t>
            </a:r>
            <a:endParaRPr sz="1100"/>
          </a:p>
          <a:p>
            <a:pPr indent="-139700" lvl="1" marL="90170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139700" lvl="2" marL="124460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233" name="Google Shape;233;p42"/>
          <p:cNvSpPr txBox="1"/>
          <p:nvPr/>
        </p:nvSpPr>
        <p:spPr>
          <a:xfrm>
            <a:off x="5830373" y="346631"/>
            <a:ext cx="5189100" cy="5667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lt1"/>
              </a:buClr>
              <a:buSzPts val="2400"/>
              <a:buFont typeface="Calibri"/>
              <a:buNone/>
            </a:pPr>
            <a:r>
              <a:rPr b="1" lang="en" sz="2400">
                <a:solidFill>
                  <a:schemeClr val="lt1"/>
                </a:solidFill>
                <a:latin typeface="Calibri"/>
                <a:ea typeface="Calibri"/>
                <a:cs typeface="Calibri"/>
                <a:sym typeface="Calibri"/>
              </a:rPr>
              <a:t>Software and STRIVES</a:t>
            </a:r>
            <a:br>
              <a:rPr b="1" lang="en" sz="2400">
                <a:solidFill>
                  <a:schemeClr val="lt1"/>
                </a:solidFill>
                <a:latin typeface="Calibri"/>
                <a:ea typeface="Calibri"/>
                <a:cs typeface="Calibri"/>
                <a:sym typeface="Calibri"/>
              </a:rPr>
            </a:br>
            <a:endParaRPr b="1" sz="24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43"/>
          <p:cNvPicPr preferRelativeResize="0"/>
          <p:nvPr/>
        </p:nvPicPr>
        <p:blipFill>
          <a:blip r:embed="rId3">
            <a:alphaModFix/>
          </a:blip>
          <a:stretch>
            <a:fillRect/>
          </a:stretch>
        </p:blipFill>
        <p:spPr>
          <a:xfrm>
            <a:off x="848" y="0"/>
            <a:ext cx="9142303" cy="5143500"/>
          </a:xfrm>
          <a:prstGeom prst="rect">
            <a:avLst/>
          </a:prstGeom>
          <a:noFill/>
          <a:ln>
            <a:noFill/>
          </a:ln>
        </p:spPr>
      </p:pic>
      <p:sp>
        <p:nvSpPr>
          <p:cNvPr id="239" name="Google Shape;239;p43"/>
          <p:cNvSpPr txBox="1"/>
          <p:nvPr/>
        </p:nvSpPr>
        <p:spPr>
          <a:xfrm>
            <a:off x="7286036" y="324208"/>
            <a:ext cx="5189100" cy="5667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lt1"/>
              </a:buClr>
              <a:buSzPts val="2400"/>
              <a:buFont typeface="Calibri"/>
              <a:buNone/>
            </a:pPr>
            <a:r>
              <a:rPr b="1" lang="en" sz="2400">
                <a:solidFill>
                  <a:schemeClr val="lt1"/>
                </a:solidFill>
                <a:latin typeface="Calibri"/>
                <a:ea typeface="Calibri"/>
                <a:cs typeface="Calibri"/>
                <a:sym typeface="Calibri"/>
              </a:rPr>
              <a:t>Resources</a:t>
            </a:r>
            <a:br>
              <a:rPr b="1" lang="en" sz="2400">
                <a:solidFill>
                  <a:schemeClr val="lt1"/>
                </a:solidFill>
                <a:latin typeface="Calibri"/>
                <a:ea typeface="Calibri"/>
                <a:cs typeface="Calibri"/>
                <a:sym typeface="Calibri"/>
              </a:rPr>
            </a:br>
            <a:endParaRPr b="1" sz="2400">
              <a:solidFill>
                <a:schemeClr val="lt1"/>
              </a:solidFill>
              <a:latin typeface="Calibri"/>
              <a:ea typeface="Calibri"/>
              <a:cs typeface="Calibri"/>
              <a:sym typeface="Calibri"/>
            </a:endParaRPr>
          </a:p>
        </p:txBody>
      </p:sp>
      <p:sp>
        <p:nvSpPr>
          <p:cNvPr id="240" name="Google Shape;240;p43"/>
          <p:cNvSpPr txBox="1"/>
          <p:nvPr/>
        </p:nvSpPr>
        <p:spPr>
          <a:xfrm>
            <a:off x="456938" y="1211468"/>
            <a:ext cx="8441700" cy="30480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1200"/>
              <a:buFont typeface="Arial"/>
              <a:buNone/>
            </a:pPr>
            <a:r>
              <a:rPr b="1" lang="en" sz="1200">
                <a:solidFill>
                  <a:schemeClr val="dk1"/>
                </a:solidFill>
                <a:latin typeface="Calibri"/>
                <a:ea typeface="Calibri"/>
                <a:cs typeface="Calibri"/>
                <a:sym typeface="Calibri"/>
              </a:rPr>
              <a:t>STI Information</a:t>
            </a:r>
            <a:endParaRPr sz="1100"/>
          </a:p>
          <a:p>
            <a:pPr indent="-177800" lvl="1" marL="520700" marR="0" rtl="0" algn="l">
              <a:lnSpc>
                <a:spcPct val="90000"/>
              </a:lnSpc>
              <a:spcBef>
                <a:spcPts val="40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Main STI SharePoint site: </a:t>
            </a:r>
            <a:r>
              <a:rPr b="0" i="0" lang="en" sz="1200" u="sng" cap="none" strike="noStrike">
                <a:solidFill>
                  <a:schemeClr val="dk1"/>
                </a:solidFill>
                <a:latin typeface="Calibri"/>
                <a:ea typeface="Calibri"/>
                <a:cs typeface="Calibri"/>
                <a:sym typeface="Calibri"/>
                <a:hlinkClick r:id="rId4">
                  <a:extLst>
                    <a:ext uri="{A12FA001-AC4F-418D-AE19-62706E023703}">
                      <ahyp:hlinkClr val="tx"/>
                    </a:ext>
                  </a:extLst>
                </a:hlinkClick>
              </a:rPr>
              <a:t>STI Compliance and Distribution Services</a:t>
            </a:r>
            <a:endParaRPr b="0" i="0" sz="1200" u="none" cap="none" strike="noStrike">
              <a:solidFill>
                <a:schemeClr val="dk1"/>
              </a:solidFill>
              <a:latin typeface="Calibri"/>
              <a:ea typeface="Calibri"/>
              <a:cs typeface="Calibri"/>
              <a:sym typeface="Calibri"/>
            </a:endParaRPr>
          </a:p>
          <a:p>
            <a:pPr indent="-177800" lvl="1" marL="520700" marR="0" rtl="0" algn="l">
              <a:lnSpc>
                <a:spcPct val="90000"/>
              </a:lnSpc>
              <a:spcBef>
                <a:spcPts val="40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STI Handbook:  </a:t>
            </a:r>
            <a:r>
              <a:rPr b="0" i="0" lang="en" sz="12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https://nasa.sharepoint.com/sites/NASASTIProgram/SitePages/STI-Policy-&amp;-Guidance.aspx</a:t>
            </a:r>
            <a:endParaRPr b="0" i="0" sz="1200" u="none" cap="none" strike="noStrike">
              <a:solidFill>
                <a:schemeClr val="dk1"/>
              </a:solidFill>
              <a:latin typeface="Calibri"/>
              <a:ea typeface="Calibri"/>
              <a:cs typeface="Calibri"/>
              <a:sym typeface="Calibri"/>
            </a:endParaRPr>
          </a:p>
          <a:p>
            <a:pPr indent="-177800" lvl="1" marL="520700" marR="0" rtl="0" algn="l">
              <a:lnSpc>
                <a:spcPct val="90000"/>
              </a:lnSpc>
              <a:spcBef>
                <a:spcPts val="40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Join STI User Group: </a:t>
            </a:r>
            <a:r>
              <a:rPr b="0" i="0" lang="en" sz="1200" u="sng" cap="none" strike="noStrike">
                <a:solidFill>
                  <a:schemeClr val="dk1"/>
                </a:solidFill>
                <a:latin typeface="Calibri"/>
                <a:ea typeface="Calibri"/>
                <a:cs typeface="Calibri"/>
                <a:sym typeface="Calibri"/>
                <a:hlinkClick r:id="rId6">
                  <a:extLst>
                    <a:ext uri="{A12FA001-AC4F-418D-AE19-62706E023703}">
                      <ahyp:hlinkClr val="tx"/>
                    </a:ext>
                  </a:extLst>
                </a:hlinkClick>
              </a:rPr>
              <a:t>STRIVES and STI Repository (NTRS) User Group </a:t>
            </a:r>
            <a:endParaRPr b="0" i="0" sz="1200" u="none" cap="none" strike="noStrike">
              <a:solidFill>
                <a:schemeClr val="dk1"/>
              </a:solidFill>
              <a:latin typeface="Calibri"/>
              <a:ea typeface="Calibri"/>
              <a:cs typeface="Calibri"/>
              <a:sym typeface="Calibri"/>
            </a:endParaRPr>
          </a:p>
          <a:p>
            <a:pPr indent="-177800" lvl="1" marL="520700" marR="0" rtl="0" algn="l">
              <a:lnSpc>
                <a:spcPct val="90000"/>
              </a:lnSpc>
              <a:spcBef>
                <a:spcPts val="40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Become member of the STI Communications Distribution List: </a:t>
            </a:r>
            <a:r>
              <a:rPr b="0" i="0" lang="en" sz="1200" u="sng" cap="none" strike="noStrike">
                <a:solidFill>
                  <a:schemeClr val="dk1"/>
                </a:solidFill>
                <a:latin typeface="Calibri"/>
                <a:ea typeface="Calibri"/>
                <a:cs typeface="Calibri"/>
                <a:sym typeface="Calibri"/>
                <a:hlinkClick r:id="rId7">
                  <a:extLst>
                    <a:ext uri="{A12FA001-AC4F-418D-AE19-62706E023703}">
                      <ahyp:hlinkClr val="tx"/>
                    </a:ext>
                  </a:extLst>
                </a:hlinkClick>
              </a:rPr>
              <a:t>STI Communications Distribution List</a:t>
            </a:r>
            <a:endParaRPr b="0" i="0" sz="1200" u="none" cap="none" strike="noStrike">
              <a:solidFill>
                <a:schemeClr val="dk1"/>
              </a:solidFill>
              <a:latin typeface="Calibri"/>
              <a:ea typeface="Calibri"/>
              <a:cs typeface="Calibri"/>
              <a:sym typeface="Calibri"/>
            </a:endParaRPr>
          </a:p>
          <a:p>
            <a:pPr indent="-101600" lvl="1" marL="520700" marR="0" rtl="0" algn="l">
              <a:lnSpc>
                <a:spcPct val="90000"/>
              </a:lnSpc>
              <a:spcBef>
                <a:spcPts val="40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chemeClr val="dk1"/>
              </a:buClr>
              <a:buSzPts val="1200"/>
              <a:buFont typeface="Arial"/>
              <a:buNone/>
            </a:pPr>
            <a:r>
              <a:rPr b="1" lang="en" sz="1200">
                <a:solidFill>
                  <a:schemeClr val="dk1"/>
                </a:solidFill>
                <a:latin typeface="Calibri"/>
                <a:ea typeface="Calibri"/>
                <a:cs typeface="Calibri"/>
                <a:sym typeface="Calibri"/>
              </a:rPr>
              <a:t>STRIVES and NTRS</a:t>
            </a:r>
            <a:endParaRPr sz="1100"/>
          </a:p>
          <a:p>
            <a:pPr indent="-215900" lvl="1" marL="558800" marR="0" rtl="0" algn="l">
              <a:lnSpc>
                <a:spcPct val="90000"/>
              </a:lnSpc>
              <a:spcBef>
                <a:spcPts val="40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STRIVES:  </a:t>
            </a:r>
            <a:r>
              <a:rPr b="0" i="0" lang="en" sz="1200" u="sng" cap="none" strike="noStrike">
                <a:solidFill>
                  <a:schemeClr val="dk1"/>
                </a:solidFill>
                <a:latin typeface="Calibri"/>
                <a:ea typeface="Calibri"/>
                <a:cs typeface="Calibri"/>
                <a:sym typeface="Calibri"/>
                <a:hlinkClick r:id="rId8">
                  <a:extLst>
                    <a:ext uri="{A12FA001-AC4F-418D-AE19-62706E023703}">
                      <ahyp:hlinkClr val="tx"/>
                    </a:ext>
                  </a:extLst>
                </a:hlinkClick>
              </a:rPr>
              <a:t>https://strives.nasa.gov</a:t>
            </a:r>
            <a:r>
              <a:rPr b="0" i="0" lang="en" sz="1200" u="none" cap="none" strike="noStrike">
                <a:solidFill>
                  <a:schemeClr val="dk1"/>
                </a:solidFill>
                <a:latin typeface="Calibri"/>
                <a:ea typeface="Calibri"/>
                <a:cs typeface="Calibri"/>
                <a:sym typeface="Calibri"/>
              </a:rPr>
              <a:t>  </a:t>
            </a:r>
            <a:endParaRPr sz="1100"/>
          </a:p>
          <a:p>
            <a:pPr indent="-215900" lvl="1" marL="558800" marR="0" rtl="0" algn="l">
              <a:lnSpc>
                <a:spcPct val="90000"/>
              </a:lnSpc>
              <a:spcBef>
                <a:spcPts val="40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STRIVES Resources:  </a:t>
            </a:r>
            <a:r>
              <a:rPr b="0" i="0" lang="en" sz="1200" u="sng" cap="none" strike="noStrike">
                <a:solidFill>
                  <a:schemeClr val="dk1"/>
                </a:solidFill>
                <a:latin typeface="Calibri"/>
                <a:ea typeface="Calibri"/>
                <a:cs typeface="Calibri"/>
                <a:sym typeface="Calibri"/>
                <a:hlinkClick r:id="rId9">
                  <a:extLst>
                    <a:ext uri="{A12FA001-AC4F-418D-AE19-62706E023703}">
                      <ahyp:hlinkClr val="tx"/>
                    </a:ext>
                  </a:extLst>
                </a:hlinkClick>
              </a:rPr>
              <a:t>https://nasa.sharepoint.com/sites/NASASTIProgram/SitePages/STRIVES.aspx</a:t>
            </a:r>
            <a:r>
              <a:rPr b="0" i="0" lang="en" sz="1200" u="none" cap="none" strike="noStrike">
                <a:solidFill>
                  <a:schemeClr val="dk1"/>
                </a:solidFill>
                <a:latin typeface="Calibri"/>
                <a:ea typeface="Calibri"/>
                <a:cs typeface="Calibri"/>
                <a:sym typeface="Calibri"/>
              </a:rPr>
              <a:t> </a:t>
            </a:r>
            <a:endParaRPr sz="1100"/>
          </a:p>
          <a:p>
            <a:pPr indent="-215900" lvl="1" marL="558800" marR="0" rtl="0" algn="l">
              <a:lnSpc>
                <a:spcPct val="90000"/>
              </a:lnSpc>
              <a:spcBef>
                <a:spcPts val="40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STI Repository (NTRS):  </a:t>
            </a:r>
            <a:r>
              <a:rPr b="0" i="0" lang="en" sz="1200" u="sng" cap="none" strike="noStrike">
                <a:solidFill>
                  <a:schemeClr val="dk1"/>
                </a:solidFill>
                <a:latin typeface="Calibri"/>
                <a:ea typeface="Calibri"/>
                <a:cs typeface="Calibri"/>
                <a:sym typeface="Calibri"/>
                <a:hlinkClick r:id="rId10">
                  <a:extLst>
                    <a:ext uri="{A12FA001-AC4F-418D-AE19-62706E023703}">
                      <ahyp:hlinkClr val="tx"/>
                    </a:ext>
                  </a:extLst>
                </a:hlinkClick>
              </a:rPr>
              <a:t>https://ntrs.nasa.gov</a:t>
            </a:r>
            <a:r>
              <a:rPr b="0" i="0" lang="en" sz="1200" u="none" cap="none" strike="noStrike">
                <a:solidFill>
                  <a:schemeClr val="dk1"/>
                </a:solidFill>
                <a:latin typeface="Calibri"/>
                <a:ea typeface="Calibri"/>
                <a:cs typeface="Calibri"/>
                <a:sym typeface="Calibri"/>
              </a:rPr>
              <a:t> </a:t>
            </a:r>
            <a:endParaRPr sz="1100"/>
          </a:p>
          <a:p>
            <a:pPr indent="0" lvl="1" marL="342900" marR="0" rtl="0" algn="l">
              <a:lnSpc>
                <a:spcPct val="90000"/>
              </a:lnSpc>
              <a:spcBef>
                <a:spcPts val="40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chemeClr val="dk1"/>
              </a:buClr>
              <a:buSzPts val="1200"/>
              <a:buFont typeface="Arial"/>
              <a:buNone/>
            </a:pPr>
            <a:r>
              <a:rPr b="1" lang="en" sz="1200">
                <a:solidFill>
                  <a:schemeClr val="dk1"/>
                </a:solidFill>
                <a:latin typeface="Calibri"/>
                <a:ea typeface="Calibri"/>
                <a:cs typeface="Calibri"/>
                <a:sym typeface="Calibri"/>
              </a:rPr>
              <a:t>Policies:</a:t>
            </a:r>
            <a:endParaRPr sz="1100"/>
          </a:p>
          <a:p>
            <a:pPr indent="-215900" lvl="1" marL="558800" marR="0" rtl="0" algn="l">
              <a:lnSpc>
                <a:spcPct val="90000"/>
              </a:lnSpc>
              <a:spcBef>
                <a:spcPts val="400"/>
              </a:spcBef>
              <a:spcAft>
                <a:spcPts val="0"/>
              </a:spcAft>
              <a:buClr>
                <a:srgbClr val="000000"/>
              </a:buClr>
              <a:buSzPts val="1200"/>
              <a:buFont typeface="Arial"/>
              <a:buChar char="•"/>
            </a:pPr>
            <a:r>
              <a:rPr b="0" i="0" lang="en" sz="1200" u="none" cap="none" strike="noStrike">
                <a:solidFill>
                  <a:srgbClr val="000000"/>
                </a:solidFill>
                <a:latin typeface="Calibri"/>
                <a:ea typeface="Calibri"/>
                <a:cs typeface="Calibri"/>
                <a:sym typeface="Calibri"/>
              </a:rPr>
              <a:t>NPD 2200.1:</a:t>
            </a:r>
            <a:r>
              <a:rPr b="0" i="0" lang="en" sz="1200" u="none" cap="none" strike="noStrike">
                <a:solidFill>
                  <a:schemeClr val="dk1"/>
                </a:solidFill>
                <a:latin typeface="Calibri"/>
                <a:ea typeface="Calibri"/>
                <a:cs typeface="Calibri"/>
                <a:sym typeface="Calibri"/>
              </a:rPr>
              <a:t> </a:t>
            </a:r>
            <a:r>
              <a:rPr b="0" i="0" lang="en" sz="1200" u="sng" cap="none" strike="noStrike">
                <a:solidFill>
                  <a:schemeClr val="dk1"/>
                </a:solidFill>
                <a:latin typeface="Calibri"/>
                <a:ea typeface="Calibri"/>
                <a:cs typeface="Calibri"/>
                <a:sym typeface="Calibri"/>
                <a:hlinkClick r:id="rId11">
                  <a:extLst>
                    <a:ext uri="{A12FA001-AC4F-418D-AE19-62706E023703}">
                      <ahyp:hlinkClr val="tx"/>
                    </a:ext>
                  </a:extLst>
                </a:hlinkClick>
              </a:rPr>
              <a:t>Management of NASA Scientific and Technical Information</a:t>
            </a:r>
            <a:endParaRPr b="0" i="0" sz="1200" u="none" cap="none" strike="noStrike">
              <a:solidFill>
                <a:schemeClr val="dk1"/>
              </a:solidFill>
              <a:latin typeface="Calibri"/>
              <a:ea typeface="Calibri"/>
              <a:cs typeface="Calibri"/>
              <a:sym typeface="Calibri"/>
            </a:endParaRPr>
          </a:p>
          <a:p>
            <a:pPr indent="-215900" lvl="1" marL="558800" marR="0" rtl="0" algn="l">
              <a:lnSpc>
                <a:spcPct val="90000"/>
              </a:lnSpc>
              <a:spcBef>
                <a:spcPts val="800"/>
              </a:spcBef>
              <a:spcAft>
                <a:spcPts val="0"/>
              </a:spcAft>
              <a:buClr>
                <a:srgbClr val="000000"/>
              </a:buClr>
              <a:buSzPts val="1200"/>
              <a:buFont typeface="Arial"/>
              <a:buChar char="•"/>
            </a:pPr>
            <a:r>
              <a:rPr b="0" i="0" lang="en" sz="1200" u="none" cap="none" strike="noStrike">
                <a:solidFill>
                  <a:srgbClr val="000000"/>
                </a:solidFill>
                <a:latin typeface="Calibri"/>
                <a:ea typeface="Calibri"/>
                <a:cs typeface="Calibri"/>
                <a:sym typeface="Calibri"/>
              </a:rPr>
              <a:t>NPR 2200.2:</a:t>
            </a:r>
            <a:r>
              <a:rPr b="0" i="0" lang="en" sz="1200" u="none" cap="none" strike="noStrike">
                <a:solidFill>
                  <a:schemeClr val="dk1"/>
                </a:solidFill>
                <a:latin typeface="Calibri"/>
                <a:ea typeface="Calibri"/>
                <a:cs typeface="Calibri"/>
                <a:sym typeface="Calibri"/>
              </a:rPr>
              <a:t> </a:t>
            </a:r>
            <a:r>
              <a:rPr b="0" i="0" lang="en" sz="1200" u="sng" cap="none" strike="noStrike">
                <a:solidFill>
                  <a:schemeClr val="dk1"/>
                </a:solidFill>
                <a:latin typeface="Calibri"/>
                <a:ea typeface="Calibri"/>
                <a:cs typeface="Calibri"/>
                <a:sym typeface="Calibri"/>
                <a:hlinkClick r:id="rId12">
                  <a:extLst>
                    <a:ext uri="{A12FA001-AC4F-418D-AE19-62706E023703}">
                      <ahyp:hlinkClr val="tx"/>
                    </a:ext>
                  </a:extLst>
                </a:hlinkClick>
              </a:rPr>
              <a:t>Requirements for Documentation, Approval and Dissemination of Scientific and Technical Information</a:t>
            </a:r>
            <a:endParaRPr b="0" i="0" sz="1200" u="none" cap="none" strike="noStrike">
              <a:solidFill>
                <a:schemeClr val="dk1"/>
              </a:solidFill>
              <a:latin typeface="Calibri"/>
              <a:ea typeface="Calibri"/>
              <a:cs typeface="Calibri"/>
              <a:sym typeface="Calibri"/>
            </a:endParaRPr>
          </a:p>
          <a:p>
            <a:pPr indent="-215900" lvl="1" marL="558800" marR="0" rtl="0" algn="l">
              <a:lnSpc>
                <a:spcPct val="90000"/>
              </a:lnSpc>
              <a:spcBef>
                <a:spcPts val="800"/>
              </a:spcBef>
              <a:spcAft>
                <a:spcPts val="0"/>
              </a:spcAft>
              <a:buClr>
                <a:srgbClr val="000000"/>
              </a:buClr>
              <a:buSzPts val="1200"/>
              <a:buFont typeface="Arial"/>
              <a:buChar char="•"/>
            </a:pPr>
            <a:r>
              <a:rPr b="0" i="0" lang="en" sz="1200" u="none" cap="none" strike="noStrike">
                <a:solidFill>
                  <a:srgbClr val="000000"/>
                </a:solidFill>
                <a:latin typeface="Calibri"/>
                <a:ea typeface="Calibri"/>
                <a:cs typeface="Calibri"/>
                <a:sym typeface="Calibri"/>
              </a:rPr>
              <a:t>NPR 2210.1E, </a:t>
            </a:r>
            <a:r>
              <a:rPr b="0" i="0" lang="en" sz="1200" u="sng" cap="none" strike="noStrike">
                <a:solidFill>
                  <a:srgbClr val="000000"/>
                </a:solidFill>
                <a:latin typeface="Calibri"/>
                <a:ea typeface="Calibri"/>
                <a:cs typeface="Calibri"/>
                <a:sym typeface="Calibri"/>
                <a:hlinkClick r:id="rId13">
                  <a:extLst>
                    <a:ext uri="{A12FA001-AC4F-418D-AE19-62706E023703}">
                      <ahyp:hlinkClr val="tx"/>
                    </a:ext>
                  </a:extLst>
                </a:hlinkClick>
              </a:rPr>
              <a:t>Release of NASA Software </a:t>
            </a:r>
            <a:endParaRPr b="0" i="0" sz="1200" u="none" cap="none" strike="noStrike">
              <a:solidFill>
                <a:srgbClr val="000000"/>
              </a:solidFill>
              <a:latin typeface="Calibri"/>
              <a:ea typeface="Calibri"/>
              <a:cs typeface="Calibri"/>
              <a:sym typeface="Calibri"/>
            </a:endParaRPr>
          </a:p>
          <a:p>
            <a:pPr indent="-215900" lvl="1" marL="558800" marR="0" rtl="0" algn="l">
              <a:lnSpc>
                <a:spcPct val="90000"/>
              </a:lnSpc>
              <a:spcBef>
                <a:spcPts val="800"/>
              </a:spcBef>
              <a:spcAft>
                <a:spcPts val="0"/>
              </a:spcAft>
              <a:buClr>
                <a:srgbClr val="000000"/>
              </a:buClr>
              <a:buSzPts val="1200"/>
              <a:buFont typeface="Arial"/>
              <a:buChar char="•"/>
            </a:pPr>
            <a:r>
              <a:rPr b="0" i="0" lang="en" sz="1200" u="none" cap="none" strike="noStrike">
                <a:solidFill>
                  <a:srgbClr val="000000"/>
                </a:solidFill>
                <a:latin typeface="Calibri"/>
                <a:ea typeface="Calibri"/>
                <a:cs typeface="Calibri"/>
                <a:sym typeface="Calibri"/>
              </a:rPr>
              <a:t>NPD 2230.1, </a:t>
            </a:r>
            <a:r>
              <a:rPr b="0" i="0" lang="en" sz="1200" u="sng" cap="none" strike="noStrike">
                <a:solidFill>
                  <a:schemeClr val="dk1"/>
                </a:solidFill>
                <a:latin typeface="Calibri"/>
                <a:ea typeface="Calibri"/>
                <a:cs typeface="Calibri"/>
                <a:sym typeface="Calibri"/>
                <a:hlinkClick r:id="rId14">
                  <a:extLst>
                    <a:ext uri="{A12FA001-AC4F-418D-AE19-62706E023703}">
                      <ahyp:hlinkClr val="tx"/>
                    </a:ext>
                  </a:extLst>
                </a:hlinkClick>
              </a:rPr>
              <a:t>Research Data and Publication Access</a:t>
            </a:r>
            <a:endParaRPr b="0" i="0" sz="1200" u="none" cap="none" strike="noStrike">
              <a:solidFill>
                <a:srgbClr val="000000"/>
              </a:solidFill>
              <a:latin typeface="Calibri"/>
              <a:ea typeface="Calibri"/>
              <a:cs typeface="Calibri"/>
              <a:sym typeface="Calibri"/>
            </a:endParaRPr>
          </a:p>
          <a:p>
            <a:pPr indent="0" lvl="0" marL="0" marR="0" rtl="0" algn="l">
              <a:lnSpc>
                <a:spcPct val="90000"/>
              </a:lnSpc>
              <a:spcBef>
                <a:spcPts val="80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139700" lvl="0" marL="215900" marR="0" rtl="0" algn="l">
              <a:lnSpc>
                <a:spcPct val="90000"/>
              </a:lnSpc>
              <a:spcBef>
                <a:spcPts val="80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descr="NASA Insignia and agency name." id="246" name="Google Shape;246;p44"/>
          <p:cNvPicPr preferRelativeResize="0"/>
          <p:nvPr/>
        </p:nvPicPr>
        <p:blipFill rotWithShape="1">
          <a:blip r:embed="rId3">
            <a:alphaModFix/>
          </a:blip>
          <a:srcRect b="0" l="0" r="0" t="0"/>
          <a:stretch/>
        </p:blipFill>
        <p:spPr>
          <a:xfrm>
            <a:off x="6930423" y="212905"/>
            <a:ext cx="2005082" cy="742623"/>
          </a:xfrm>
          <a:prstGeom prst="rect">
            <a:avLst/>
          </a:prstGeom>
          <a:noFill/>
          <a:ln>
            <a:noFill/>
          </a:ln>
        </p:spPr>
      </p:pic>
      <p:sp>
        <p:nvSpPr>
          <p:cNvPr id="247" name="Google Shape;247;p44"/>
          <p:cNvSpPr txBox="1"/>
          <p:nvPr>
            <p:ph type="title"/>
          </p:nvPr>
        </p:nvSpPr>
        <p:spPr>
          <a:xfrm>
            <a:off x="508490" y="1050301"/>
            <a:ext cx="4063500" cy="2565900"/>
          </a:xfrm>
          <a:prstGeom prst="rect">
            <a:avLst/>
          </a:prstGeom>
        </p:spPr>
        <p:txBody>
          <a:bodyPr anchorCtr="0" anchor="ctr" bIns="34275" lIns="68575" spcFirstLastPara="1" rIns="68575" wrap="square" tIns="34275">
            <a:spAutoFit/>
          </a:bodyPr>
          <a:lstStyle/>
          <a:p>
            <a:pPr indent="0" lvl="0" marL="0" rtl="0" algn="l">
              <a:lnSpc>
                <a:spcPct val="100000"/>
              </a:lnSpc>
              <a:spcBef>
                <a:spcPts val="0"/>
              </a:spcBef>
              <a:spcAft>
                <a:spcPts val="0"/>
              </a:spcAft>
              <a:buNone/>
            </a:pPr>
            <a:r>
              <a:rPr lang="en" sz="2800">
                <a:solidFill>
                  <a:srgbClr val="EBB458"/>
                </a:solidFill>
              </a:rPr>
              <a:t>NPR 7120.5 and the Software Engineering Handbook</a:t>
            </a:r>
            <a:endParaRPr sz="2800">
              <a:solidFill>
                <a:srgbClr val="EBB458"/>
              </a:solidFill>
            </a:endParaRPr>
          </a:p>
          <a:p>
            <a:pPr indent="0" lvl="0" marL="0" rtl="0" algn="l">
              <a:lnSpc>
                <a:spcPct val="100000"/>
              </a:lnSpc>
              <a:spcBef>
                <a:spcPts val="0"/>
              </a:spcBef>
              <a:spcAft>
                <a:spcPts val="0"/>
              </a:spcAft>
              <a:buNone/>
            </a:pPr>
            <a:r>
              <a:t/>
            </a:r>
            <a:endParaRPr sz="2800">
              <a:solidFill>
                <a:srgbClr val="EBB458"/>
              </a:solidFill>
            </a:endParaRPr>
          </a:p>
          <a:p>
            <a:pPr indent="0" lvl="0" marL="0" rtl="0" algn="l">
              <a:lnSpc>
                <a:spcPct val="100000"/>
              </a:lnSpc>
              <a:spcBef>
                <a:spcPts val="0"/>
              </a:spcBef>
              <a:spcAft>
                <a:spcPts val="0"/>
              </a:spcAft>
              <a:buClr>
                <a:schemeClr val="lt1"/>
              </a:buClr>
              <a:buSzPts val="1800"/>
              <a:buFont typeface="Arial"/>
              <a:buNone/>
            </a:pPr>
            <a:r>
              <a:rPr lang="en" sz="2500">
                <a:solidFill>
                  <a:srgbClr val="EBB458"/>
                </a:solidFill>
              </a:rPr>
              <a:t>Scott Tashakkor</a:t>
            </a:r>
            <a:endParaRPr sz="2000">
              <a:solidFill>
                <a:srgbClr val="EBB458"/>
              </a:solidFill>
            </a:endParaRPr>
          </a:p>
          <a:p>
            <a:pPr indent="0" lvl="0" marL="0" rtl="0" algn="l">
              <a:spcBef>
                <a:spcPts val="0"/>
              </a:spcBef>
              <a:spcAft>
                <a:spcPts val="0"/>
              </a:spcAft>
              <a:buNone/>
            </a:pPr>
            <a:r>
              <a:t/>
            </a:r>
            <a:endParaRPr sz="2800">
              <a:solidFill>
                <a:srgbClr val="EBB458"/>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5"/>
          <p:cNvSpPr txBox="1"/>
          <p:nvPr>
            <p:ph type="title"/>
          </p:nvPr>
        </p:nvSpPr>
        <p:spPr>
          <a:xfrm>
            <a:off x="623888" y="676616"/>
            <a:ext cx="7287300" cy="29238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4100"/>
              <a:buFont typeface="Times New Roman"/>
              <a:buNone/>
            </a:pPr>
            <a:r>
              <a:rPr lang="en"/>
              <a:t>NPR 7150.2 and NASA’s SWE Handbook</a:t>
            </a:r>
            <a:endParaRPr/>
          </a:p>
        </p:txBody>
      </p:sp>
      <p:sp>
        <p:nvSpPr>
          <p:cNvPr id="254" name="Google Shape;254;p45"/>
          <p:cNvSpPr txBox="1"/>
          <p:nvPr>
            <p:ph idx="1" type="body"/>
          </p:nvPr>
        </p:nvSpPr>
        <p:spPr>
          <a:xfrm>
            <a:off x="661988" y="4097769"/>
            <a:ext cx="8255100" cy="627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rgbClr val="D8D8D8"/>
              </a:buClr>
              <a:buSzPts val="1500"/>
              <a:buNone/>
            </a:pPr>
            <a:r>
              <a:rPr lang="en" sz="1500"/>
              <a:t>Scott B. Tashakkor, P.E., NESC Deputy Tech Fellow for Software</a:t>
            </a:r>
            <a:endParaRPr/>
          </a:p>
          <a:p>
            <a:pPr indent="0" lvl="0" marL="0" rtl="0" algn="l">
              <a:lnSpc>
                <a:spcPct val="90000"/>
              </a:lnSpc>
              <a:spcBef>
                <a:spcPts val="500"/>
              </a:spcBef>
              <a:spcAft>
                <a:spcPts val="0"/>
              </a:spcAft>
              <a:buClr>
                <a:srgbClr val="D8D8D8"/>
              </a:buClr>
              <a:buSzPts val="1500"/>
              <a:buNone/>
            </a:pPr>
            <a:r>
              <a:rPr lang="en" sz="1500"/>
              <a:t>SMD Software Workshop</a:t>
            </a:r>
            <a:endParaRPr/>
          </a:p>
          <a:p>
            <a:pPr indent="0" lvl="0" marL="0" rtl="0" algn="l">
              <a:lnSpc>
                <a:spcPct val="90000"/>
              </a:lnSpc>
              <a:spcBef>
                <a:spcPts val="500"/>
              </a:spcBef>
              <a:spcAft>
                <a:spcPts val="0"/>
              </a:spcAft>
              <a:buClr>
                <a:srgbClr val="D8D8D8"/>
              </a:buClr>
              <a:buSzPts val="1500"/>
              <a:buNone/>
            </a:pPr>
            <a:r>
              <a:rPr lang="en" sz="1500"/>
              <a:t>May 7, 2024</a:t>
            </a:r>
            <a:endParaRPr/>
          </a:p>
        </p:txBody>
      </p:sp>
      <p:sp>
        <p:nvSpPr>
          <p:cNvPr id="255" name="Google Shape;255;p45"/>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6"/>
          <p:cNvSpPr txBox="1"/>
          <p:nvPr>
            <p:ph type="title"/>
          </p:nvPr>
        </p:nvSpPr>
        <p:spPr>
          <a:xfrm>
            <a:off x="176842" y="220111"/>
            <a:ext cx="6720900" cy="5190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2700"/>
              <a:buFont typeface="Times New Roman"/>
              <a:buNone/>
            </a:pPr>
            <a:r>
              <a:rPr lang="en"/>
              <a:t>What Is Software Engineering?</a:t>
            </a:r>
            <a:endParaRPr/>
          </a:p>
        </p:txBody>
      </p:sp>
      <p:grpSp>
        <p:nvGrpSpPr>
          <p:cNvPr id="262" name="Google Shape;262;p46"/>
          <p:cNvGrpSpPr/>
          <p:nvPr/>
        </p:nvGrpSpPr>
        <p:grpSpPr>
          <a:xfrm>
            <a:off x="932613" y="721782"/>
            <a:ext cx="4547723" cy="3026999"/>
            <a:chOff x="1105461" y="343"/>
            <a:chExt cx="6063630" cy="4035999"/>
          </a:xfrm>
        </p:grpSpPr>
        <p:sp>
          <p:nvSpPr>
            <p:cNvPr id="263" name="Google Shape;263;p46"/>
            <p:cNvSpPr/>
            <p:nvPr/>
          </p:nvSpPr>
          <p:spPr>
            <a:xfrm rot="10800000">
              <a:off x="1666394" y="384"/>
              <a:ext cx="5502600" cy="1122000"/>
            </a:xfrm>
            <a:prstGeom prst="homePlate">
              <a:avLst>
                <a:gd fmla="val 50000" name="adj"/>
              </a:avLst>
            </a:prstGeom>
            <a:gradFill>
              <a:gsLst>
                <a:gs pos="0">
                  <a:srgbClr val="47599E"/>
                </a:gs>
                <a:gs pos="50000">
                  <a:srgbClr val="003A97"/>
                </a:gs>
                <a:gs pos="100000">
                  <a:srgbClr val="00318B"/>
                </a:gs>
              </a:gsLst>
              <a:lin ang="5400012"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4" name="Google Shape;264;p46"/>
            <p:cNvSpPr txBox="1"/>
            <p:nvPr/>
          </p:nvSpPr>
          <p:spPr>
            <a:xfrm>
              <a:off x="1946991" y="343"/>
              <a:ext cx="5222100" cy="1122000"/>
            </a:xfrm>
            <a:prstGeom prst="rect">
              <a:avLst/>
            </a:prstGeom>
            <a:noFill/>
            <a:ln>
              <a:noFill/>
            </a:ln>
          </p:spPr>
          <p:txBody>
            <a:bodyPr anchorCtr="0" anchor="ctr" bIns="80000" lIns="371075" spcFirstLastPara="1" rIns="149350" wrap="square" tIns="80000">
              <a:noAutofit/>
            </a:bodyPr>
            <a:lstStyle/>
            <a:p>
              <a:pPr indent="0" lvl="0" marL="0" marR="0" rtl="0" algn="ctr">
                <a:lnSpc>
                  <a:spcPct val="90000"/>
                </a:lnSpc>
                <a:spcBef>
                  <a:spcPts val="0"/>
                </a:spcBef>
                <a:spcAft>
                  <a:spcPts val="0"/>
                </a:spcAft>
                <a:buClr>
                  <a:schemeClr val="lt1"/>
                </a:buClr>
                <a:buSzPts val="2100"/>
                <a:buFont typeface="Calibri"/>
                <a:buNone/>
              </a:pPr>
              <a:r>
                <a:rPr b="1" i="0" lang="en" sz="2100" u="none" cap="none" strike="noStrike">
                  <a:solidFill>
                    <a:schemeClr val="lt1"/>
                  </a:solidFill>
                  <a:latin typeface="Calibri"/>
                  <a:ea typeface="Calibri"/>
                  <a:cs typeface="Calibri"/>
                  <a:sym typeface="Calibri"/>
                </a:rPr>
                <a:t>Software Engineering is not programming!</a:t>
              </a:r>
              <a:endParaRPr sz="1100"/>
            </a:p>
          </p:txBody>
        </p:sp>
        <p:sp>
          <p:nvSpPr>
            <p:cNvPr id="265" name="Google Shape;265;p46"/>
            <p:cNvSpPr/>
            <p:nvPr/>
          </p:nvSpPr>
          <p:spPr>
            <a:xfrm>
              <a:off x="1105461" y="343"/>
              <a:ext cx="1122000" cy="1122000"/>
            </a:xfrm>
            <a:prstGeom prst="ellipse">
              <a:avLst/>
            </a:pr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6" name="Google Shape;266;p46"/>
            <p:cNvSpPr/>
            <p:nvPr/>
          </p:nvSpPr>
          <p:spPr>
            <a:xfrm rot="10800000">
              <a:off x="1666394" y="1457363"/>
              <a:ext cx="5502600" cy="1122000"/>
            </a:xfrm>
            <a:prstGeom prst="homePlate">
              <a:avLst>
                <a:gd fmla="val 50000" name="adj"/>
              </a:avLst>
            </a:prstGeom>
            <a:gradFill>
              <a:gsLst>
                <a:gs pos="0">
                  <a:srgbClr val="47599E"/>
                </a:gs>
                <a:gs pos="50000">
                  <a:srgbClr val="003A97"/>
                </a:gs>
                <a:gs pos="100000">
                  <a:srgbClr val="00318B"/>
                </a:gs>
              </a:gsLst>
              <a:lin ang="5400012"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7" name="Google Shape;267;p46"/>
            <p:cNvSpPr txBox="1"/>
            <p:nvPr/>
          </p:nvSpPr>
          <p:spPr>
            <a:xfrm>
              <a:off x="1946991" y="1457322"/>
              <a:ext cx="5222100" cy="1122000"/>
            </a:xfrm>
            <a:prstGeom prst="rect">
              <a:avLst/>
            </a:prstGeom>
            <a:noFill/>
            <a:ln>
              <a:noFill/>
            </a:ln>
          </p:spPr>
          <p:txBody>
            <a:bodyPr anchorCtr="0" anchor="ctr" bIns="45725" lIns="371075" spcFirstLastPara="1" rIns="85325" wrap="square" tIns="45725">
              <a:noAutofit/>
            </a:bodyPr>
            <a:lstStyle/>
            <a:p>
              <a:pPr indent="0" lvl="0" marL="0" marR="0" rtl="0" algn="l">
                <a:lnSpc>
                  <a:spcPct val="90000"/>
                </a:lnSpc>
                <a:spcBef>
                  <a:spcPts val="0"/>
                </a:spcBef>
                <a:spcAft>
                  <a:spcPts val="0"/>
                </a:spcAft>
                <a:buClr>
                  <a:schemeClr val="lt1"/>
                </a:buClr>
                <a:buSzPts val="1200"/>
                <a:buFont typeface="Calibri"/>
                <a:buNone/>
              </a:pPr>
              <a:r>
                <a:rPr b="0" i="0" lang="en" sz="1200" u="none" cap="none" strike="noStrike">
                  <a:solidFill>
                    <a:schemeClr val="lt1"/>
                  </a:solidFill>
                  <a:latin typeface="Calibri"/>
                  <a:ea typeface="Calibri"/>
                  <a:cs typeface="Calibri"/>
                  <a:sym typeface="Calibri"/>
                </a:rPr>
                <a:t>“a systematic, disciplined, quantifiable approach to the development, operation and maintenance of software; that is, the application of engineering to software” IEEE</a:t>
              </a:r>
              <a:endParaRPr sz="1100"/>
            </a:p>
          </p:txBody>
        </p:sp>
        <p:sp>
          <p:nvSpPr>
            <p:cNvPr id="268" name="Google Shape;268;p46"/>
            <p:cNvSpPr/>
            <p:nvPr/>
          </p:nvSpPr>
          <p:spPr>
            <a:xfrm>
              <a:off x="1105461" y="1457322"/>
              <a:ext cx="1122000" cy="1122000"/>
            </a:xfrm>
            <a:prstGeom prst="ellipse">
              <a:avLst/>
            </a:pr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9" name="Google Shape;269;p46"/>
            <p:cNvSpPr/>
            <p:nvPr/>
          </p:nvSpPr>
          <p:spPr>
            <a:xfrm rot="10800000">
              <a:off x="1666394" y="2914342"/>
              <a:ext cx="5502600" cy="1122000"/>
            </a:xfrm>
            <a:prstGeom prst="homePlate">
              <a:avLst>
                <a:gd fmla="val 50000" name="adj"/>
              </a:avLst>
            </a:prstGeom>
            <a:gradFill>
              <a:gsLst>
                <a:gs pos="0">
                  <a:srgbClr val="47599E"/>
                </a:gs>
                <a:gs pos="50000">
                  <a:srgbClr val="003A97"/>
                </a:gs>
                <a:gs pos="100000">
                  <a:srgbClr val="00318B"/>
                </a:gs>
              </a:gsLst>
              <a:lin ang="5400012"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0" name="Google Shape;270;p46"/>
            <p:cNvSpPr txBox="1"/>
            <p:nvPr/>
          </p:nvSpPr>
          <p:spPr>
            <a:xfrm>
              <a:off x="1946991" y="2914301"/>
              <a:ext cx="5222100" cy="1122000"/>
            </a:xfrm>
            <a:prstGeom prst="rect">
              <a:avLst/>
            </a:prstGeom>
            <a:noFill/>
            <a:ln>
              <a:noFill/>
            </a:ln>
          </p:spPr>
          <p:txBody>
            <a:bodyPr anchorCtr="0" anchor="ctr" bIns="45725" lIns="371075" spcFirstLastPara="1" rIns="85325" wrap="square" tIns="45725">
              <a:noAutofit/>
            </a:bodyPr>
            <a:lstStyle/>
            <a:p>
              <a:pPr indent="0" lvl="0" marL="0" marR="0" rtl="0" algn="ctr">
                <a:lnSpc>
                  <a:spcPct val="90000"/>
                </a:lnSpc>
                <a:spcBef>
                  <a:spcPts val="0"/>
                </a:spcBef>
                <a:spcAft>
                  <a:spcPts val="0"/>
                </a:spcAft>
                <a:buClr>
                  <a:schemeClr val="lt1"/>
                </a:buClr>
                <a:buSzPts val="1200"/>
                <a:buFont typeface="Calibri"/>
                <a:buNone/>
              </a:pPr>
              <a:r>
                <a:rPr b="0" i="0" lang="en" sz="1200" u="none" cap="none" strike="noStrike">
                  <a:solidFill>
                    <a:schemeClr val="lt1"/>
                  </a:solidFill>
                  <a:latin typeface="Calibri"/>
                  <a:ea typeface="Calibri"/>
                  <a:cs typeface="Calibri"/>
                  <a:sym typeface="Calibri"/>
                </a:rPr>
                <a:t>The term was coined by Margaret Hamilton in 1963-1964, director of the Software Engineering Division of the MIT Instrumentation Laboratory, which developed on-board flight software for NASA's Apollo program. </a:t>
              </a:r>
              <a:endParaRPr sz="1100"/>
            </a:p>
          </p:txBody>
        </p:sp>
        <p:sp>
          <p:nvSpPr>
            <p:cNvPr id="271" name="Google Shape;271;p46"/>
            <p:cNvSpPr/>
            <p:nvPr/>
          </p:nvSpPr>
          <p:spPr>
            <a:xfrm>
              <a:off x="1105461" y="2914301"/>
              <a:ext cx="1122000" cy="1122000"/>
            </a:xfrm>
            <a:prstGeom prst="ellipse">
              <a:avLst/>
            </a:pr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pic>
        <p:nvPicPr>
          <p:cNvPr id="272" name="Google Shape;272;p46"/>
          <p:cNvPicPr preferRelativeResize="0"/>
          <p:nvPr/>
        </p:nvPicPr>
        <p:blipFill rotWithShape="1">
          <a:blip r:embed="rId4">
            <a:alphaModFix/>
          </a:blip>
          <a:srcRect b="2198" l="23378" r="9497" t="3833"/>
          <a:stretch/>
        </p:blipFill>
        <p:spPr>
          <a:xfrm>
            <a:off x="6408649" y="758101"/>
            <a:ext cx="2369590" cy="4114401"/>
          </a:xfrm>
          <a:prstGeom prst="rect">
            <a:avLst/>
          </a:prstGeom>
          <a:noFill/>
          <a:ln>
            <a:noFill/>
          </a:ln>
        </p:spPr>
      </p:pic>
      <p:sp>
        <p:nvSpPr>
          <p:cNvPr id="273" name="Google Shape;273;p46"/>
          <p:cNvSpPr txBox="1"/>
          <p:nvPr/>
        </p:nvSpPr>
        <p:spPr>
          <a:xfrm>
            <a:off x="140093" y="3904205"/>
            <a:ext cx="6206100" cy="992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1" lang="en" sz="1500" u="none" cap="none" strike="noStrike">
                <a:solidFill>
                  <a:schemeClr val="dk1"/>
                </a:solidFill>
                <a:latin typeface="Calibri"/>
                <a:ea typeface="Calibri"/>
                <a:cs typeface="Calibri"/>
                <a:sym typeface="Calibri"/>
              </a:rPr>
              <a:t>“It was a memorable day when one of the most respected hardware gurus explained to everyone in a meeting that he agreed with me that the process of building software should also be considered an engineering discipline, just like with hardware.” Margaret Hamilton</a:t>
            </a:r>
            <a:endParaRPr sz="1100"/>
          </a:p>
        </p:txBody>
      </p:sp>
      <p:sp>
        <p:nvSpPr>
          <p:cNvPr id="274" name="Google Shape;274;p46"/>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7"/>
          <p:cNvSpPr txBox="1"/>
          <p:nvPr>
            <p:ph type="title"/>
          </p:nvPr>
        </p:nvSpPr>
        <p:spPr>
          <a:xfrm>
            <a:off x="182233" y="202675"/>
            <a:ext cx="6720900" cy="8916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2700"/>
              <a:buFont typeface="Times New Roman"/>
              <a:buNone/>
            </a:pPr>
            <a:r>
              <a:rPr lang="en"/>
              <a:t>NASA’s Software Definition (From IEEE)</a:t>
            </a:r>
            <a:endParaRPr/>
          </a:p>
        </p:txBody>
      </p:sp>
      <p:sp>
        <p:nvSpPr>
          <p:cNvPr id="281" name="Google Shape;281;p47"/>
          <p:cNvSpPr txBox="1"/>
          <p:nvPr>
            <p:ph idx="1" type="body"/>
          </p:nvPr>
        </p:nvSpPr>
        <p:spPr>
          <a:xfrm>
            <a:off x="103517" y="721525"/>
            <a:ext cx="8863800" cy="4422000"/>
          </a:xfrm>
          <a:prstGeom prst="rect">
            <a:avLst/>
          </a:prstGeom>
          <a:noFill/>
          <a:ln>
            <a:noFill/>
          </a:ln>
        </p:spPr>
        <p:txBody>
          <a:bodyPr anchorCtr="0" anchor="t" bIns="34275" lIns="68575" spcFirstLastPara="1" rIns="68575" wrap="square" tIns="34275">
            <a:noAutofit/>
          </a:bodyPr>
          <a:lstStyle/>
          <a:p>
            <a:pPr indent="0" lvl="0" marL="88900" rtl="0" algn="l">
              <a:lnSpc>
                <a:spcPct val="90000"/>
              </a:lnSpc>
              <a:spcBef>
                <a:spcPts val="0"/>
              </a:spcBef>
              <a:spcAft>
                <a:spcPts val="0"/>
              </a:spcAft>
              <a:buClr>
                <a:schemeClr val="dk1"/>
              </a:buClr>
              <a:buSzPts val="1400"/>
              <a:buNone/>
            </a:pPr>
            <a:r>
              <a:rPr b="1" lang="en" sz="1400"/>
              <a:t>Software is defined as: </a:t>
            </a:r>
            <a:endParaRPr/>
          </a:p>
          <a:p>
            <a:pPr indent="0" lvl="0" marL="88900" rtl="0" algn="l">
              <a:lnSpc>
                <a:spcPct val="90000"/>
              </a:lnSpc>
              <a:spcBef>
                <a:spcPts val="500"/>
              </a:spcBef>
              <a:spcAft>
                <a:spcPts val="0"/>
              </a:spcAft>
              <a:buClr>
                <a:schemeClr val="dk1"/>
              </a:buClr>
              <a:buSzPts val="1400"/>
              <a:buNone/>
            </a:pPr>
            <a:r>
              <a:rPr b="1" lang="en" sz="1400"/>
              <a:t>(1) computer programs, procedures and possibly associated documentation and data pertaining to the operation of a computer system </a:t>
            </a:r>
            <a:endParaRPr/>
          </a:p>
          <a:p>
            <a:pPr indent="0" lvl="0" marL="88900" rtl="0" algn="l">
              <a:lnSpc>
                <a:spcPct val="90000"/>
              </a:lnSpc>
              <a:spcBef>
                <a:spcPts val="500"/>
              </a:spcBef>
              <a:spcAft>
                <a:spcPts val="0"/>
              </a:spcAft>
              <a:buClr>
                <a:schemeClr val="dk1"/>
              </a:buClr>
              <a:buSzPts val="1400"/>
              <a:buNone/>
            </a:pPr>
            <a:r>
              <a:rPr b="1" lang="en" sz="1400"/>
              <a:t>(2) all or a part of the programs, procedures, rules, and associated documentation of an information processing system </a:t>
            </a:r>
            <a:endParaRPr/>
          </a:p>
          <a:p>
            <a:pPr indent="0" lvl="0" marL="88900" rtl="0" algn="l">
              <a:lnSpc>
                <a:spcPct val="90000"/>
              </a:lnSpc>
              <a:spcBef>
                <a:spcPts val="500"/>
              </a:spcBef>
              <a:spcAft>
                <a:spcPts val="0"/>
              </a:spcAft>
              <a:buClr>
                <a:schemeClr val="dk1"/>
              </a:buClr>
              <a:buSzPts val="1400"/>
              <a:buNone/>
            </a:pPr>
            <a:r>
              <a:rPr b="1" lang="en" sz="1400"/>
              <a:t>(3) program or set of programs used to run a computer </a:t>
            </a:r>
            <a:endParaRPr/>
          </a:p>
          <a:p>
            <a:pPr indent="0" lvl="0" marL="88900" rtl="0" algn="l">
              <a:lnSpc>
                <a:spcPct val="90000"/>
              </a:lnSpc>
              <a:spcBef>
                <a:spcPts val="500"/>
              </a:spcBef>
              <a:spcAft>
                <a:spcPts val="0"/>
              </a:spcAft>
              <a:buClr>
                <a:schemeClr val="dk1"/>
              </a:buClr>
              <a:buSzPts val="1400"/>
              <a:buNone/>
            </a:pPr>
            <a:r>
              <a:rPr b="1" lang="en" sz="1400"/>
              <a:t>(4) all or part of the programs which process or support the processing of digital information </a:t>
            </a:r>
            <a:endParaRPr/>
          </a:p>
          <a:p>
            <a:pPr indent="0" lvl="0" marL="88900" rtl="0" algn="l">
              <a:lnSpc>
                <a:spcPct val="90000"/>
              </a:lnSpc>
              <a:spcBef>
                <a:spcPts val="500"/>
              </a:spcBef>
              <a:spcAft>
                <a:spcPts val="0"/>
              </a:spcAft>
              <a:buClr>
                <a:schemeClr val="dk1"/>
              </a:buClr>
              <a:buSzPts val="1400"/>
              <a:buNone/>
            </a:pPr>
            <a:r>
              <a:rPr b="1" lang="en" sz="1400"/>
              <a:t>(5) part of a product that is the computer program or the set of computer programs</a:t>
            </a:r>
            <a:endParaRPr b="1" sz="500"/>
          </a:p>
          <a:p>
            <a:pPr indent="0" lvl="0" marL="88900" rtl="0" algn="l">
              <a:lnSpc>
                <a:spcPct val="90000"/>
              </a:lnSpc>
              <a:spcBef>
                <a:spcPts val="500"/>
              </a:spcBef>
              <a:spcAft>
                <a:spcPts val="0"/>
              </a:spcAft>
              <a:buClr>
                <a:schemeClr val="dk1"/>
              </a:buClr>
              <a:buSzPts val="1400"/>
              <a:buNone/>
            </a:pPr>
            <a:r>
              <a:rPr b="1" lang="en" sz="1400"/>
              <a:t>This definition applies to: </a:t>
            </a:r>
            <a:endParaRPr sz="1400"/>
          </a:p>
          <a:p>
            <a:pPr indent="0" lvl="1" marL="393700" rtl="0" algn="l">
              <a:lnSpc>
                <a:spcPct val="90000"/>
              </a:lnSpc>
              <a:spcBef>
                <a:spcPts val="600"/>
              </a:spcBef>
              <a:spcAft>
                <a:spcPts val="0"/>
              </a:spcAft>
              <a:buClr>
                <a:schemeClr val="dk1"/>
              </a:buClr>
              <a:buSzPts val="1400"/>
              <a:buNone/>
            </a:pPr>
            <a:r>
              <a:t/>
            </a:r>
            <a:endParaRPr sz="1400"/>
          </a:p>
          <a:p>
            <a:pPr indent="0" lvl="1" marL="393700" rtl="0" algn="l">
              <a:lnSpc>
                <a:spcPct val="90000"/>
              </a:lnSpc>
              <a:spcBef>
                <a:spcPts val="600"/>
              </a:spcBef>
              <a:spcAft>
                <a:spcPts val="0"/>
              </a:spcAft>
              <a:buClr>
                <a:schemeClr val="dk1"/>
              </a:buClr>
              <a:buSzPts val="1400"/>
              <a:buNone/>
            </a:pPr>
            <a:r>
              <a:t/>
            </a:r>
            <a:endParaRPr sz="1400"/>
          </a:p>
          <a:p>
            <a:pPr indent="0" lvl="1" marL="393700" rtl="0" algn="l">
              <a:lnSpc>
                <a:spcPct val="90000"/>
              </a:lnSpc>
              <a:spcBef>
                <a:spcPts val="600"/>
              </a:spcBef>
              <a:spcAft>
                <a:spcPts val="0"/>
              </a:spcAft>
              <a:buClr>
                <a:schemeClr val="dk1"/>
              </a:buClr>
              <a:buSzPts val="1400"/>
              <a:buNone/>
            </a:pPr>
            <a:r>
              <a:t/>
            </a:r>
            <a:endParaRPr sz="1400"/>
          </a:p>
          <a:p>
            <a:pPr indent="-139700" lvl="1" marL="609600" rtl="0" algn="l">
              <a:lnSpc>
                <a:spcPct val="90000"/>
              </a:lnSpc>
              <a:spcBef>
                <a:spcPts val="600"/>
              </a:spcBef>
              <a:spcAft>
                <a:spcPts val="0"/>
              </a:spcAft>
              <a:buClr>
                <a:schemeClr val="dk1"/>
              </a:buClr>
              <a:buSzPts val="1400"/>
              <a:buNone/>
            </a:pPr>
            <a:r>
              <a:t/>
            </a:r>
            <a:endParaRPr sz="1400"/>
          </a:p>
        </p:txBody>
      </p:sp>
      <p:sp>
        <p:nvSpPr>
          <p:cNvPr id="282" name="Google Shape;282;p47"/>
          <p:cNvSpPr txBox="1"/>
          <p:nvPr/>
        </p:nvSpPr>
        <p:spPr>
          <a:xfrm>
            <a:off x="935750" y="2707187"/>
            <a:ext cx="6414000" cy="2012700"/>
          </a:xfrm>
          <a:prstGeom prst="rect">
            <a:avLst/>
          </a:prstGeom>
          <a:solidFill>
            <a:srgbClr val="BCD3FA"/>
          </a:solidFill>
          <a:ln cap="flat" cmpd="sng" w="952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215900" lvl="1" marL="5588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Software developed by NASA, </a:t>
            </a:r>
            <a:endParaRPr sz="1100"/>
          </a:p>
          <a:p>
            <a:pPr indent="-215900" lvl="1" marL="5588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Software developed for NASA, </a:t>
            </a:r>
            <a:endParaRPr sz="1100"/>
          </a:p>
          <a:p>
            <a:pPr indent="-215900" lvl="1" marL="5588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Software maintained by or for NASA, </a:t>
            </a:r>
            <a:endParaRPr sz="1100"/>
          </a:p>
          <a:p>
            <a:pPr indent="-215900" lvl="1" marL="5588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Commercial off-the-shelf (COTS) software, </a:t>
            </a:r>
            <a:endParaRPr sz="1100"/>
          </a:p>
          <a:p>
            <a:pPr indent="-215900" lvl="1" marL="5588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Government off-the-shelf (GOTS) software, </a:t>
            </a:r>
            <a:endParaRPr sz="1100"/>
          </a:p>
          <a:p>
            <a:pPr indent="-215900" lvl="1" marL="5588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Modified off-the-shelf (MOTS) software, </a:t>
            </a:r>
            <a:endParaRPr sz="1100"/>
          </a:p>
          <a:p>
            <a:pPr indent="-215900" lvl="1" marL="5588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Reused software, </a:t>
            </a:r>
            <a:endParaRPr sz="1100"/>
          </a:p>
          <a:p>
            <a:pPr indent="-215900" lvl="1" marL="5588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Auto-generated code, </a:t>
            </a:r>
            <a:endParaRPr sz="1100"/>
          </a:p>
          <a:p>
            <a:pPr indent="-139700" lvl="1" marL="55880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215900" lvl="1" marL="5588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Embedded software, </a:t>
            </a:r>
            <a:endParaRPr sz="1100"/>
          </a:p>
          <a:p>
            <a:pPr indent="-215900" lvl="1" marL="5588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The software executed on processors embedded in programmable logic devices (see NASA-HDBK-4008, Programmable Logic Devices (PLD) Handbook), </a:t>
            </a:r>
            <a:endParaRPr sz="1100"/>
          </a:p>
          <a:p>
            <a:pPr indent="-215900" lvl="1" marL="5588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Legacy software, </a:t>
            </a:r>
            <a:endParaRPr sz="1100"/>
          </a:p>
          <a:p>
            <a:pPr indent="-215900" lvl="1" marL="5588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Heritage software, </a:t>
            </a:r>
            <a:endParaRPr sz="1100"/>
          </a:p>
          <a:p>
            <a:pPr indent="-215900" lvl="1" marL="5588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Application software, </a:t>
            </a:r>
            <a:endParaRPr sz="1100"/>
          </a:p>
          <a:p>
            <a:pPr indent="-215900" lvl="1" marL="5588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Open-source software components,</a:t>
            </a:r>
            <a:endParaRPr sz="1100"/>
          </a:p>
          <a:p>
            <a:pPr indent="-215900" lvl="1" marL="5588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Configuration Data </a:t>
            </a:r>
            <a:endParaRPr sz="1100"/>
          </a:p>
        </p:txBody>
      </p:sp>
      <p:sp>
        <p:nvSpPr>
          <p:cNvPr id="283" name="Google Shape;283;p47"/>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8"/>
          <p:cNvSpPr txBox="1"/>
          <p:nvPr>
            <p:ph type="title"/>
          </p:nvPr>
        </p:nvSpPr>
        <p:spPr>
          <a:xfrm>
            <a:off x="628650" y="273843"/>
            <a:ext cx="6720900" cy="8916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2700"/>
              <a:buFont typeface="Times New Roman"/>
              <a:buNone/>
            </a:pPr>
            <a:r>
              <a:rPr lang="en"/>
              <a:t>Software Is Not All the Same </a:t>
            </a:r>
            <a:endParaRPr/>
          </a:p>
        </p:txBody>
      </p:sp>
      <p:sp>
        <p:nvSpPr>
          <p:cNvPr id="290" name="Google Shape;290;p48"/>
          <p:cNvSpPr txBox="1"/>
          <p:nvPr>
            <p:ph idx="1" type="body"/>
          </p:nvPr>
        </p:nvSpPr>
        <p:spPr>
          <a:xfrm>
            <a:off x="347472" y="1156035"/>
            <a:ext cx="3498300" cy="1973400"/>
          </a:xfrm>
          <a:prstGeom prst="rect">
            <a:avLst/>
          </a:prstGeom>
          <a:noFill/>
          <a:ln>
            <a:noFill/>
          </a:ln>
        </p:spPr>
        <p:txBody>
          <a:bodyPr anchorCtr="0" anchor="t" bIns="34275" lIns="68575" spcFirstLastPara="1" rIns="68575" wrap="square" tIns="34275">
            <a:noAutofit/>
          </a:bodyPr>
          <a:lstStyle/>
          <a:p>
            <a:pPr indent="0" lvl="0" marL="88900" rtl="0" algn="r">
              <a:lnSpc>
                <a:spcPct val="90000"/>
              </a:lnSpc>
              <a:spcBef>
                <a:spcPts val="0"/>
              </a:spcBef>
              <a:spcAft>
                <a:spcPts val="0"/>
              </a:spcAft>
              <a:buClr>
                <a:schemeClr val="dk1"/>
              </a:buClr>
              <a:buSzPts val="2700"/>
              <a:buNone/>
            </a:pPr>
            <a:r>
              <a:rPr i="1" lang="en" sz="2700"/>
              <a:t>flight software</a:t>
            </a:r>
            <a:endParaRPr/>
          </a:p>
          <a:p>
            <a:pPr indent="0" lvl="0" marL="88900" rtl="0" algn="r">
              <a:lnSpc>
                <a:spcPct val="90000"/>
              </a:lnSpc>
              <a:spcBef>
                <a:spcPts val="3000"/>
              </a:spcBef>
              <a:spcAft>
                <a:spcPts val="0"/>
              </a:spcAft>
              <a:buClr>
                <a:schemeClr val="dk1"/>
              </a:buClr>
              <a:buSzPts val="2700"/>
              <a:buNone/>
            </a:pPr>
            <a:r>
              <a:rPr i="1" lang="en" sz="2700"/>
              <a:t>engineering software</a:t>
            </a:r>
            <a:endParaRPr/>
          </a:p>
          <a:p>
            <a:pPr indent="0" lvl="0" marL="88900" rtl="0" algn="r">
              <a:lnSpc>
                <a:spcPct val="90000"/>
              </a:lnSpc>
              <a:spcBef>
                <a:spcPts val="3000"/>
              </a:spcBef>
              <a:spcAft>
                <a:spcPts val="0"/>
              </a:spcAft>
              <a:buClr>
                <a:schemeClr val="dk1"/>
              </a:buClr>
              <a:buSzPts val="2700"/>
              <a:buNone/>
            </a:pPr>
            <a:r>
              <a:rPr i="1" lang="en" sz="2700"/>
              <a:t>safety critical software</a:t>
            </a:r>
            <a:endParaRPr/>
          </a:p>
        </p:txBody>
      </p:sp>
      <p:sp>
        <p:nvSpPr>
          <p:cNvPr id="291" name="Google Shape;291;p48"/>
          <p:cNvSpPr txBox="1"/>
          <p:nvPr>
            <p:ph idx="4294967295" type="body"/>
          </p:nvPr>
        </p:nvSpPr>
        <p:spPr>
          <a:xfrm>
            <a:off x="4722018" y="1146891"/>
            <a:ext cx="4074600" cy="19647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chemeClr val="dk1"/>
              </a:buClr>
              <a:buSzPts val="2700"/>
              <a:buFont typeface="Calibri"/>
              <a:buNone/>
            </a:pPr>
            <a:r>
              <a:rPr i="1" lang="en" sz="2700"/>
              <a:t>Non-flight software</a:t>
            </a:r>
            <a:endParaRPr/>
          </a:p>
          <a:p>
            <a:pPr indent="-177800" lvl="0" marL="177800" rtl="0" algn="l">
              <a:lnSpc>
                <a:spcPct val="90000"/>
              </a:lnSpc>
              <a:spcBef>
                <a:spcPts val="3000"/>
              </a:spcBef>
              <a:spcAft>
                <a:spcPts val="0"/>
              </a:spcAft>
              <a:buClr>
                <a:schemeClr val="dk1"/>
              </a:buClr>
              <a:buSzPts val="2700"/>
              <a:buFont typeface="Calibri"/>
              <a:buNone/>
            </a:pPr>
            <a:r>
              <a:rPr i="1" lang="en" sz="2700"/>
              <a:t>general purpose software</a:t>
            </a:r>
            <a:endParaRPr/>
          </a:p>
          <a:p>
            <a:pPr indent="-177800" lvl="0" marL="177800" rtl="0" algn="l">
              <a:lnSpc>
                <a:spcPct val="90000"/>
              </a:lnSpc>
              <a:spcBef>
                <a:spcPts val="3000"/>
              </a:spcBef>
              <a:spcAft>
                <a:spcPts val="0"/>
              </a:spcAft>
              <a:buClr>
                <a:schemeClr val="dk1"/>
              </a:buClr>
              <a:buSzPts val="2700"/>
              <a:buFont typeface="Calibri"/>
              <a:buNone/>
            </a:pPr>
            <a:r>
              <a:rPr i="1" lang="en" sz="2700"/>
              <a:t>non-safety critical software</a:t>
            </a:r>
            <a:endParaRPr/>
          </a:p>
        </p:txBody>
      </p:sp>
      <p:sp>
        <p:nvSpPr>
          <p:cNvPr id="292" name="Google Shape;292;p48"/>
          <p:cNvSpPr/>
          <p:nvPr/>
        </p:nvSpPr>
        <p:spPr>
          <a:xfrm>
            <a:off x="1493901" y="3732834"/>
            <a:ext cx="6172200" cy="857400"/>
          </a:xfrm>
          <a:prstGeom prst="roundRect">
            <a:avLst>
              <a:gd fmla="val 16667" name="adj"/>
            </a:avLst>
          </a:prstGeom>
          <a:solidFill>
            <a:schemeClr val="accent5"/>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lt1"/>
              </a:buClr>
              <a:buSzPts val="3000"/>
              <a:buFont typeface="Noto Sans Symbols"/>
              <a:buNone/>
            </a:pPr>
            <a:r>
              <a:rPr b="0" i="1" lang="en" sz="3000">
                <a:solidFill>
                  <a:schemeClr val="lt1"/>
                </a:solidFill>
                <a:latin typeface="Times New Roman"/>
                <a:ea typeface="Times New Roman"/>
                <a:cs typeface="Times New Roman"/>
                <a:sym typeface="Times New Roman"/>
              </a:rPr>
              <a:t>… and it shouldn‘t be treated the same! </a:t>
            </a:r>
            <a:endParaRPr b="0" i="1" sz="3000">
              <a:solidFill>
                <a:schemeClr val="lt1"/>
              </a:solidFill>
              <a:latin typeface="Times New Roman"/>
              <a:ea typeface="Times New Roman"/>
              <a:cs typeface="Times New Roman"/>
              <a:sym typeface="Times New Roman"/>
            </a:endParaRPr>
          </a:p>
        </p:txBody>
      </p:sp>
      <p:sp>
        <p:nvSpPr>
          <p:cNvPr id="293" name="Google Shape;293;p48"/>
          <p:cNvSpPr/>
          <p:nvPr/>
        </p:nvSpPr>
        <p:spPr>
          <a:xfrm>
            <a:off x="3755272" y="2466467"/>
            <a:ext cx="789000" cy="831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i="1" lang="en" sz="5000">
                <a:solidFill>
                  <a:srgbClr val="FF0000"/>
                </a:solidFill>
                <a:latin typeface="Aharoni"/>
                <a:ea typeface="Aharoni"/>
                <a:cs typeface="Aharoni"/>
                <a:sym typeface="Aharoni"/>
              </a:rPr>
              <a:t> ≠</a:t>
            </a:r>
            <a:endParaRPr b="1" sz="5000">
              <a:solidFill>
                <a:srgbClr val="FF0000"/>
              </a:solidFill>
              <a:latin typeface="Aharoni"/>
              <a:ea typeface="Aharoni"/>
              <a:cs typeface="Aharoni"/>
              <a:sym typeface="Aharoni"/>
            </a:endParaRPr>
          </a:p>
        </p:txBody>
      </p:sp>
      <p:sp>
        <p:nvSpPr>
          <p:cNvPr id="294" name="Google Shape;294;p48"/>
          <p:cNvSpPr/>
          <p:nvPr/>
        </p:nvSpPr>
        <p:spPr>
          <a:xfrm>
            <a:off x="3755272" y="955623"/>
            <a:ext cx="789000" cy="831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i="1" lang="en" sz="5000">
                <a:solidFill>
                  <a:srgbClr val="FF0000"/>
                </a:solidFill>
                <a:latin typeface="Aharoni"/>
                <a:ea typeface="Aharoni"/>
                <a:cs typeface="Aharoni"/>
                <a:sym typeface="Aharoni"/>
              </a:rPr>
              <a:t> ≠</a:t>
            </a:r>
            <a:endParaRPr b="1" sz="5000">
              <a:solidFill>
                <a:srgbClr val="FF0000"/>
              </a:solidFill>
              <a:latin typeface="Aharoni"/>
              <a:ea typeface="Aharoni"/>
              <a:cs typeface="Aharoni"/>
              <a:sym typeface="Aharoni"/>
            </a:endParaRPr>
          </a:p>
        </p:txBody>
      </p:sp>
      <p:sp>
        <p:nvSpPr>
          <p:cNvPr id="295" name="Google Shape;295;p48"/>
          <p:cNvSpPr/>
          <p:nvPr/>
        </p:nvSpPr>
        <p:spPr>
          <a:xfrm>
            <a:off x="3755272" y="1713194"/>
            <a:ext cx="789000" cy="831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i="1" lang="en" sz="5000">
                <a:solidFill>
                  <a:srgbClr val="FF0000"/>
                </a:solidFill>
                <a:latin typeface="Aharoni"/>
                <a:ea typeface="Aharoni"/>
                <a:cs typeface="Aharoni"/>
                <a:sym typeface="Aharoni"/>
              </a:rPr>
              <a:t> ≠</a:t>
            </a:r>
            <a:endParaRPr b="1" sz="5000">
              <a:solidFill>
                <a:srgbClr val="FF0000"/>
              </a:solidFill>
              <a:latin typeface="Aharoni"/>
              <a:ea typeface="Aharoni"/>
              <a:cs typeface="Aharoni"/>
              <a:sym typeface="Aharoni"/>
            </a:endParaRPr>
          </a:p>
        </p:txBody>
      </p:sp>
      <p:sp>
        <p:nvSpPr>
          <p:cNvPr id="296" name="Google Shape;296;p48"/>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descr="Nasa-logo.JPG" id="301" name="Google Shape;301;p49"/>
          <p:cNvPicPr preferRelativeResize="0"/>
          <p:nvPr/>
        </p:nvPicPr>
        <p:blipFill rotWithShape="1">
          <a:blip r:embed="rId3">
            <a:alphaModFix/>
          </a:blip>
          <a:srcRect b="0" l="0" r="0" t="0"/>
          <a:stretch/>
        </p:blipFill>
        <p:spPr>
          <a:xfrm>
            <a:off x="221815" y="154439"/>
            <a:ext cx="966788" cy="828675"/>
          </a:xfrm>
          <a:prstGeom prst="rect">
            <a:avLst/>
          </a:prstGeom>
          <a:noFill/>
          <a:ln>
            <a:noFill/>
          </a:ln>
        </p:spPr>
      </p:pic>
      <p:cxnSp>
        <p:nvCxnSpPr>
          <p:cNvPr id="302" name="Google Shape;302;p49"/>
          <p:cNvCxnSpPr/>
          <p:nvPr/>
        </p:nvCxnSpPr>
        <p:spPr>
          <a:xfrm>
            <a:off x="2314575" y="1615335"/>
            <a:ext cx="0" cy="276300"/>
          </a:xfrm>
          <a:prstGeom prst="straightConnector1">
            <a:avLst/>
          </a:prstGeom>
          <a:noFill/>
          <a:ln cap="flat" cmpd="sng" w="25400">
            <a:solidFill>
              <a:srgbClr val="0000FF"/>
            </a:solidFill>
            <a:prstDash val="solid"/>
            <a:round/>
            <a:headEnd len="med" w="med" type="none"/>
            <a:tailEnd len="med" w="med" type="triangle"/>
          </a:ln>
        </p:spPr>
      </p:cxnSp>
      <p:sp>
        <p:nvSpPr>
          <p:cNvPr id="303" name="Google Shape;303;p49"/>
          <p:cNvSpPr txBox="1"/>
          <p:nvPr/>
        </p:nvSpPr>
        <p:spPr>
          <a:xfrm>
            <a:off x="4051818" y="3002413"/>
            <a:ext cx="776400" cy="684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chemeClr val="dk1"/>
              </a:buClr>
              <a:buSzPts val="800"/>
              <a:buFont typeface="Noto Sans Symbols"/>
              <a:buNone/>
            </a:pPr>
            <a:r>
              <a:rPr b="1" i="1" lang="en" sz="800">
                <a:solidFill>
                  <a:schemeClr val="dk1"/>
                </a:solidFill>
                <a:latin typeface="Arial"/>
                <a:ea typeface="Arial"/>
                <a:cs typeface="Arial"/>
                <a:sym typeface="Arial"/>
              </a:rPr>
              <a:t>Program/</a:t>
            </a:r>
            <a:endParaRPr sz="1100"/>
          </a:p>
          <a:p>
            <a:pPr indent="0" lvl="0" marL="0" marR="0" rtl="0" algn="l">
              <a:spcBef>
                <a:spcPts val="0"/>
              </a:spcBef>
              <a:spcAft>
                <a:spcPts val="0"/>
              </a:spcAft>
              <a:buClr>
                <a:schemeClr val="dk1"/>
              </a:buClr>
              <a:buSzPts val="800"/>
              <a:buFont typeface="Noto Sans Symbols"/>
              <a:buNone/>
            </a:pPr>
            <a:r>
              <a:rPr b="1" i="1" lang="en" sz="800">
                <a:solidFill>
                  <a:schemeClr val="dk1"/>
                </a:solidFill>
                <a:latin typeface="Arial"/>
                <a:ea typeface="Arial"/>
                <a:cs typeface="Arial"/>
                <a:sym typeface="Arial"/>
              </a:rPr>
              <a:t>Project Mgmt. </a:t>
            </a:r>
            <a:endParaRPr sz="1100"/>
          </a:p>
          <a:p>
            <a:pPr indent="0" lvl="0" marL="0" marR="0" rtl="0" algn="l">
              <a:spcBef>
                <a:spcPts val="0"/>
              </a:spcBef>
              <a:spcAft>
                <a:spcPts val="0"/>
              </a:spcAft>
              <a:buClr>
                <a:schemeClr val="dk1"/>
              </a:buClr>
              <a:buSzPts val="800"/>
              <a:buFont typeface="Noto Sans Symbols"/>
              <a:buNone/>
            </a:pPr>
            <a:r>
              <a:rPr b="1" i="1" lang="en" sz="800">
                <a:solidFill>
                  <a:schemeClr val="dk1"/>
                </a:solidFill>
                <a:latin typeface="Arial"/>
                <a:ea typeface="Arial"/>
                <a:cs typeface="Arial"/>
                <a:sym typeface="Arial"/>
              </a:rPr>
              <a:t>Requirements</a:t>
            </a:r>
            <a:endParaRPr sz="1100"/>
          </a:p>
        </p:txBody>
      </p:sp>
      <p:sp>
        <p:nvSpPr>
          <p:cNvPr id="304" name="Google Shape;304;p49"/>
          <p:cNvSpPr txBox="1"/>
          <p:nvPr/>
        </p:nvSpPr>
        <p:spPr>
          <a:xfrm>
            <a:off x="3057881" y="1920136"/>
            <a:ext cx="1018800" cy="859500"/>
          </a:xfrm>
          <a:prstGeom prst="rect">
            <a:avLst/>
          </a:prstGeom>
          <a:solidFill>
            <a:srgbClr val="92D050"/>
          </a:solidFill>
          <a:ln cap="flat" cmpd="tri" w="76200">
            <a:solidFill>
              <a:srgbClr val="0000FF"/>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NPR 7120.5 </a:t>
            </a:r>
            <a:endParaRPr sz="1100"/>
          </a:p>
          <a:p>
            <a:pPr indent="0" lvl="0" marL="0" marR="0" rtl="0" algn="ctr">
              <a:spcBef>
                <a:spcPts val="40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NASA Space Flight Program and Project Management Requirements </a:t>
            </a:r>
            <a:endParaRPr sz="1100"/>
          </a:p>
        </p:txBody>
      </p:sp>
      <p:sp>
        <p:nvSpPr>
          <p:cNvPr id="305" name="Google Shape;305;p49"/>
          <p:cNvSpPr txBox="1"/>
          <p:nvPr/>
        </p:nvSpPr>
        <p:spPr>
          <a:xfrm>
            <a:off x="1473995" y="1901087"/>
            <a:ext cx="1122600" cy="1013400"/>
          </a:xfrm>
          <a:prstGeom prst="rect">
            <a:avLst/>
          </a:prstGeom>
          <a:solidFill>
            <a:srgbClr val="FFFF00">
              <a:alpha val="32550"/>
            </a:srgbClr>
          </a:solidFill>
          <a:ln cap="flat" cmpd="tri" w="76200">
            <a:solidFill>
              <a:srgbClr val="FF0000"/>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NPR 7150.2 </a:t>
            </a:r>
            <a:endParaRPr sz="1100"/>
          </a:p>
          <a:p>
            <a:pPr indent="0" lvl="0" marL="0" marR="0" rtl="0" algn="ctr">
              <a:spcBef>
                <a:spcPts val="40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Software Engineering Requirements </a:t>
            </a:r>
            <a:endParaRPr sz="1100"/>
          </a:p>
          <a:p>
            <a:pPr indent="0" lvl="0" marL="0" marR="0" rtl="0" algn="ctr">
              <a:spcBef>
                <a:spcPts val="40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(and Other Engineering NPRs)</a:t>
            </a:r>
            <a:endParaRPr sz="1100"/>
          </a:p>
          <a:p>
            <a:pPr indent="0" lvl="0" marL="0" marR="0" rtl="0" algn="ctr">
              <a:spcBef>
                <a:spcPts val="200"/>
              </a:spcBef>
              <a:spcAft>
                <a:spcPts val="0"/>
              </a:spcAft>
              <a:buClr>
                <a:schemeClr val="dk1"/>
              </a:buClr>
              <a:buSzPts val="500"/>
              <a:buFont typeface="Noto Sans Symbols"/>
              <a:buNone/>
            </a:pPr>
            <a:r>
              <a:t/>
            </a:r>
            <a:endParaRPr b="1" sz="500">
              <a:solidFill>
                <a:schemeClr val="dk1"/>
              </a:solidFill>
              <a:latin typeface="Arial"/>
              <a:ea typeface="Arial"/>
              <a:cs typeface="Arial"/>
              <a:sym typeface="Arial"/>
            </a:endParaRPr>
          </a:p>
        </p:txBody>
      </p:sp>
      <p:cxnSp>
        <p:nvCxnSpPr>
          <p:cNvPr id="306" name="Google Shape;306;p49"/>
          <p:cNvCxnSpPr/>
          <p:nvPr/>
        </p:nvCxnSpPr>
        <p:spPr>
          <a:xfrm>
            <a:off x="4053428" y="2759955"/>
            <a:ext cx="6300" cy="823500"/>
          </a:xfrm>
          <a:prstGeom prst="straightConnector1">
            <a:avLst/>
          </a:prstGeom>
          <a:noFill/>
          <a:ln cap="flat" cmpd="sng" w="25400">
            <a:solidFill>
              <a:srgbClr val="0000FF"/>
            </a:solidFill>
            <a:prstDash val="solid"/>
            <a:round/>
            <a:headEnd len="med" w="med" type="none"/>
            <a:tailEnd len="med" w="med" type="triangle"/>
          </a:ln>
        </p:spPr>
      </p:cxnSp>
      <p:sp>
        <p:nvSpPr>
          <p:cNvPr id="307" name="Google Shape;307;p49"/>
          <p:cNvSpPr txBox="1"/>
          <p:nvPr/>
        </p:nvSpPr>
        <p:spPr>
          <a:xfrm>
            <a:off x="2486026" y="300886"/>
            <a:ext cx="4209000" cy="572100"/>
          </a:xfrm>
          <a:prstGeom prst="rect">
            <a:avLst/>
          </a:prstGeom>
          <a:solidFill>
            <a:srgbClr val="FFFFCC"/>
          </a:solidFill>
          <a:ln cap="flat" cmpd="tri" w="76200">
            <a:solidFill>
              <a:srgbClr val="0000FF"/>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ctr">
              <a:lnSpc>
                <a:spcPct val="70000"/>
              </a:lnSpc>
              <a:spcBef>
                <a:spcPts val="0"/>
              </a:spcBef>
              <a:spcAft>
                <a:spcPts val="0"/>
              </a:spcAft>
              <a:buClr>
                <a:schemeClr val="dk1"/>
              </a:buClr>
              <a:buSzPts val="300"/>
              <a:buFont typeface="Noto Sans Symbols"/>
              <a:buNone/>
            </a:pPr>
            <a:r>
              <a:t/>
            </a:r>
            <a:endParaRPr b="1" sz="300">
              <a:solidFill>
                <a:schemeClr val="dk1"/>
              </a:solidFill>
              <a:latin typeface="Arial"/>
              <a:ea typeface="Arial"/>
              <a:cs typeface="Arial"/>
              <a:sym typeface="Arial"/>
            </a:endParaRPr>
          </a:p>
          <a:p>
            <a:pPr indent="0" lvl="0" marL="0" marR="0" rtl="0" algn="ctr">
              <a:lnSpc>
                <a:spcPct val="70000"/>
              </a:lnSpc>
              <a:spcBef>
                <a:spcPts val="40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NPD 1000.0   Strategic Management &amp; Governance Handbook</a:t>
            </a:r>
            <a:endParaRPr sz="1100"/>
          </a:p>
          <a:p>
            <a:pPr indent="0" lvl="0" marL="0" marR="0" rtl="0" algn="ctr">
              <a:lnSpc>
                <a:spcPct val="70000"/>
              </a:lnSpc>
              <a:spcBef>
                <a:spcPts val="40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NPD 1000.3   The NASA Organization</a:t>
            </a:r>
            <a:endParaRPr sz="1100"/>
          </a:p>
          <a:p>
            <a:pPr indent="0" lvl="0" marL="0" marR="0" rtl="0" algn="ctr">
              <a:lnSpc>
                <a:spcPct val="70000"/>
              </a:lnSpc>
              <a:spcBef>
                <a:spcPts val="40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NPD 1000.5   Policy for NASA Acquisition</a:t>
            </a:r>
            <a:endParaRPr sz="1100"/>
          </a:p>
          <a:p>
            <a:pPr indent="0" lvl="0" marL="0" marR="0" rtl="0" algn="ctr">
              <a:lnSpc>
                <a:spcPct val="70000"/>
              </a:lnSpc>
              <a:spcBef>
                <a:spcPts val="200"/>
              </a:spcBef>
              <a:spcAft>
                <a:spcPts val="0"/>
              </a:spcAft>
              <a:buClr>
                <a:schemeClr val="dk1"/>
              </a:buClr>
              <a:buSzPts val="300"/>
              <a:buFont typeface="Noto Sans Symbols"/>
              <a:buNone/>
            </a:pPr>
            <a:r>
              <a:t/>
            </a:r>
            <a:endParaRPr b="1" sz="300">
              <a:solidFill>
                <a:schemeClr val="dk1"/>
              </a:solidFill>
              <a:latin typeface="Arial"/>
              <a:ea typeface="Arial"/>
              <a:cs typeface="Arial"/>
              <a:sym typeface="Arial"/>
            </a:endParaRPr>
          </a:p>
        </p:txBody>
      </p:sp>
      <p:cxnSp>
        <p:nvCxnSpPr>
          <p:cNvPr id="308" name="Google Shape;308;p49"/>
          <p:cNvCxnSpPr/>
          <p:nvPr/>
        </p:nvCxnSpPr>
        <p:spPr>
          <a:xfrm>
            <a:off x="1981200" y="2777386"/>
            <a:ext cx="0" cy="826200"/>
          </a:xfrm>
          <a:prstGeom prst="straightConnector1">
            <a:avLst/>
          </a:prstGeom>
          <a:noFill/>
          <a:ln cap="flat" cmpd="sng" w="25400">
            <a:solidFill>
              <a:srgbClr val="0000FF"/>
            </a:solidFill>
            <a:prstDash val="solid"/>
            <a:round/>
            <a:headEnd len="med" w="med" type="none"/>
            <a:tailEnd len="med" w="med" type="triangle"/>
          </a:ln>
        </p:spPr>
      </p:cxnSp>
      <p:cxnSp>
        <p:nvCxnSpPr>
          <p:cNvPr id="309" name="Google Shape;309;p49"/>
          <p:cNvCxnSpPr/>
          <p:nvPr/>
        </p:nvCxnSpPr>
        <p:spPr>
          <a:xfrm>
            <a:off x="4438650" y="862860"/>
            <a:ext cx="0" cy="110700"/>
          </a:xfrm>
          <a:prstGeom prst="straightConnector1">
            <a:avLst/>
          </a:prstGeom>
          <a:noFill/>
          <a:ln cap="flat" cmpd="sng" w="25400">
            <a:solidFill>
              <a:srgbClr val="0000FF"/>
            </a:solidFill>
            <a:prstDash val="solid"/>
            <a:round/>
            <a:headEnd len="med" w="med" type="none"/>
            <a:tailEnd len="med" w="med" type="triangle"/>
          </a:ln>
        </p:spPr>
      </p:cxnSp>
      <p:sp>
        <p:nvSpPr>
          <p:cNvPr id="310" name="Google Shape;310;p49"/>
          <p:cNvSpPr txBox="1"/>
          <p:nvPr/>
        </p:nvSpPr>
        <p:spPr>
          <a:xfrm>
            <a:off x="2178845" y="1148610"/>
            <a:ext cx="1107300" cy="512400"/>
          </a:xfrm>
          <a:prstGeom prst="rect">
            <a:avLst/>
          </a:prstGeom>
          <a:solidFill>
            <a:srgbClr val="92D050">
              <a:alpha val="31760"/>
            </a:srgbClr>
          </a:solidFill>
          <a:ln cap="flat" cmpd="tri" w="76200">
            <a:solidFill>
              <a:srgbClr val="0000FF"/>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ctr">
              <a:lnSpc>
                <a:spcPct val="90000"/>
              </a:lnSpc>
              <a:spcBef>
                <a:spcPts val="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NPD 7120.4 Engineering &amp; Program/Project Management Policy</a:t>
            </a:r>
            <a:endParaRPr sz="1100"/>
          </a:p>
        </p:txBody>
      </p:sp>
      <p:sp>
        <p:nvSpPr>
          <p:cNvPr id="311" name="Google Shape;311;p49"/>
          <p:cNvSpPr txBox="1"/>
          <p:nvPr/>
        </p:nvSpPr>
        <p:spPr>
          <a:xfrm>
            <a:off x="3895725" y="1116463"/>
            <a:ext cx="1086000" cy="613200"/>
          </a:xfrm>
          <a:prstGeom prst="rect">
            <a:avLst/>
          </a:prstGeom>
          <a:noFill/>
          <a:ln cap="flat" cmpd="tri" w="76200">
            <a:solidFill>
              <a:srgbClr val="0000FF"/>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NPD 8700.1</a:t>
            </a:r>
            <a:endParaRPr sz="1100"/>
          </a:p>
          <a:p>
            <a:pPr indent="0" lvl="0" marL="0" marR="0" rtl="0" algn="ctr">
              <a:spcBef>
                <a:spcPts val="40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NASA Policy for Safety &amp; Mission Success</a:t>
            </a:r>
            <a:endParaRPr sz="1100"/>
          </a:p>
        </p:txBody>
      </p:sp>
      <p:sp>
        <p:nvSpPr>
          <p:cNvPr id="312" name="Google Shape;312;p49"/>
          <p:cNvSpPr txBox="1"/>
          <p:nvPr/>
        </p:nvSpPr>
        <p:spPr>
          <a:xfrm>
            <a:off x="4210050" y="1920135"/>
            <a:ext cx="1181100" cy="736200"/>
          </a:xfrm>
          <a:prstGeom prst="rect">
            <a:avLst/>
          </a:prstGeom>
          <a:noFill/>
          <a:ln cap="flat" cmpd="tri" w="76200">
            <a:solidFill>
              <a:srgbClr val="0000FF"/>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OSMA NPRs</a:t>
            </a:r>
            <a:endParaRPr sz="1100"/>
          </a:p>
          <a:p>
            <a:pPr indent="0" lvl="0" marL="0" marR="0" rtl="0" algn="ctr">
              <a:spcBef>
                <a:spcPts val="40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Incl. NPR 8705.2 Human-Rating Requirements for Space Systems</a:t>
            </a:r>
            <a:endParaRPr sz="1100"/>
          </a:p>
        </p:txBody>
      </p:sp>
      <p:sp>
        <p:nvSpPr>
          <p:cNvPr id="313" name="Google Shape;313;p49"/>
          <p:cNvSpPr txBox="1"/>
          <p:nvPr/>
        </p:nvSpPr>
        <p:spPr>
          <a:xfrm>
            <a:off x="6791325" y="1116464"/>
            <a:ext cx="1086000" cy="315600"/>
          </a:xfrm>
          <a:prstGeom prst="rect">
            <a:avLst/>
          </a:prstGeom>
          <a:noFill/>
          <a:ln cap="flat" cmpd="tri" w="76200">
            <a:solidFill>
              <a:srgbClr val="0000FF"/>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Mission Support Office NPDs</a:t>
            </a:r>
            <a:endParaRPr sz="1100"/>
          </a:p>
        </p:txBody>
      </p:sp>
      <p:sp>
        <p:nvSpPr>
          <p:cNvPr id="314" name="Google Shape;314;p49"/>
          <p:cNvSpPr txBox="1"/>
          <p:nvPr/>
        </p:nvSpPr>
        <p:spPr>
          <a:xfrm>
            <a:off x="6800850" y="1926089"/>
            <a:ext cx="1086000" cy="192300"/>
          </a:xfrm>
          <a:prstGeom prst="rect">
            <a:avLst/>
          </a:prstGeom>
          <a:noFill/>
          <a:ln cap="flat" cmpd="tri" w="76200">
            <a:solidFill>
              <a:srgbClr val="0000FF"/>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Support Org NPRs</a:t>
            </a:r>
            <a:endParaRPr sz="1100"/>
          </a:p>
        </p:txBody>
      </p:sp>
      <p:cxnSp>
        <p:nvCxnSpPr>
          <p:cNvPr id="315" name="Google Shape;315;p49"/>
          <p:cNvCxnSpPr/>
          <p:nvPr/>
        </p:nvCxnSpPr>
        <p:spPr>
          <a:xfrm flipH="1">
            <a:off x="7353291" y="1498654"/>
            <a:ext cx="1200" cy="396600"/>
          </a:xfrm>
          <a:prstGeom prst="straightConnector1">
            <a:avLst/>
          </a:prstGeom>
          <a:noFill/>
          <a:ln cap="flat" cmpd="sng" w="25400">
            <a:solidFill>
              <a:srgbClr val="0000FF"/>
            </a:solidFill>
            <a:prstDash val="solid"/>
            <a:round/>
            <a:headEnd len="med" w="med" type="none"/>
            <a:tailEnd len="med" w="med" type="triangle"/>
          </a:ln>
        </p:spPr>
      </p:cxnSp>
      <p:cxnSp>
        <p:nvCxnSpPr>
          <p:cNvPr id="316" name="Google Shape;316;p49"/>
          <p:cNvCxnSpPr/>
          <p:nvPr/>
        </p:nvCxnSpPr>
        <p:spPr>
          <a:xfrm>
            <a:off x="3143251" y="1624860"/>
            <a:ext cx="7200" cy="272700"/>
          </a:xfrm>
          <a:prstGeom prst="straightConnector1">
            <a:avLst/>
          </a:prstGeom>
          <a:noFill/>
          <a:ln cap="flat" cmpd="sng" w="25400">
            <a:solidFill>
              <a:srgbClr val="0000FF"/>
            </a:solidFill>
            <a:prstDash val="solid"/>
            <a:round/>
            <a:headEnd len="med" w="med" type="none"/>
            <a:tailEnd len="med" w="med" type="triangle"/>
          </a:ln>
        </p:spPr>
      </p:cxnSp>
      <p:cxnSp>
        <p:nvCxnSpPr>
          <p:cNvPr id="317" name="Google Shape;317;p49"/>
          <p:cNvCxnSpPr/>
          <p:nvPr/>
        </p:nvCxnSpPr>
        <p:spPr>
          <a:xfrm flipH="1" rot="10800000">
            <a:off x="2717006" y="963014"/>
            <a:ext cx="4643700" cy="20100"/>
          </a:xfrm>
          <a:prstGeom prst="straightConnector1">
            <a:avLst/>
          </a:prstGeom>
          <a:noFill/>
          <a:ln cap="flat" cmpd="sng" w="28575">
            <a:solidFill>
              <a:srgbClr val="0000FF"/>
            </a:solidFill>
            <a:prstDash val="solid"/>
            <a:round/>
            <a:headEnd len="med" w="med" type="none"/>
            <a:tailEnd len="med" w="med" type="none"/>
          </a:ln>
        </p:spPr>
      </p:cxnSp>
      <p:cxnSp>
        <p:nvCxnSpPr>
          <p:cNvPr id="318" name="Google Shape;318;p49"/>
          <p:cNvCxnSpPr/>
          <p:nvPr/>
        </p:nvCxnSpPr>
        <p:spPr>
          <a:xfrm>
            <a:off x="4819650" y="2638730"/>
            <a:ext cx="8400" cy="944700"/>
          </a:xfrm>
          <a:prstGeom prst="straightConnector1">
            <a:avLst/>
          </a:prstGeom>
          <a:noFill/>
          <a:ln cap="flat" cmpd="sng" w="25400">
            <a:solidFill>
              <a:srgbClr val="0000FF"/>
            </a:solidFill>
            <a:prstDash val="solid"/>
            <a:round/>
            <a:headEnd len="med" w="med" type="none"/>
            <a:tailEnd len="med" w="med" type="triangle"/>
          </a:ln>
        </p:spPr>
      </p:cxnSp>
      <p:cxnSp>
        <p:nvCxnSpPr>
          <p:cNvPr id="319" name="Google Shape;319;p49"/>
          <p:cNvCxnSpPr/>
          <p:nvPr/>
        </p:nvCxnSpPr>
        <p:spPr>
          <a:xfrm>
            <a:off x="7163991" y="2153498"/>
            <a:ext cx="17700" cy="1438200"/>
          </a:xfrm>
          <a:prstGeom prst="straightConnector1">
            <a:avLst/>
          </a:prstGeom>
          <a:noFill/>
          <a:ln cap="flat" cmpd="sng" w="25400">
            <a:solidFill>
              <a:srgbClr val="0000FF"/>
            </a:solidFill>
            <a:prstDash val="solid"/>
            <a:round/>
            <a:headEnd len="med" w="med" type="none"/>
            <a:tailEnd len="med" w="med" type="triangle"/>
          </a:ln>
        </p:spPr>
      </p:cxnSp>
      <p:sp>
        <p:nvSpPr>
          <p:cNvPr id="320" name="Google Shape;320;p49"/>
          <p:cNvSpPr txBox="1"/>
          <p:nvPr/>
        </p:nvSpPr>
        <p:spPr>
          <a:xfrm>
            <a:off x="1238250" y="3030989"/>
            <a:ext cx="8574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chemeClr val="dk1"/>
              </a:buClr>
              <a:buSzPts val="800"/>
              <a:buFont typeface="Noto Sans Symbols"/>
              <a:buNone/>
            </a:pPr>
            <a:r>
              <a:rPr b="1" i="1" lang="en" sz="800">
                <a:solidFill>
                  <a:schemeClr val="dk1"/>
                </a:solidFill>
                <a:latin typeface="Arial"/>
                <a:ea typeface="Arial"/>
                <a:cs typeface="Arial"/>
                <a:sym typeface="Arial"/>
              </a:rPr>
              <a:t>Engineering</a:t>
            </a:r>
            <a:endParaRPr sz="1100"/>
          </a:p>
          <a:p>
            <a:pPr indent="0" lvl="0" marL="0" marR="0" rtl="0" algn="l">
              <a:spcBef>
                <a:spcPts val="0"/>
              </a:spcBef>
              <a:spcAft>
                <a:spcPts val="0"/>
              </a:spcAft>
              <a:buClr>
                <a:schemeClr val="dk1"/>
              </a:buClr>
              <a:buSzPts val="800"/>
              <a:buFont typeface="Noto Sans Symbols"/>
              <a:buNone/>
            </a:pPr>
            <a:r>
              <a:rPr b="1" i="1" lang="en" sz="800">
                <a:solidFill>
                  <a:schemeClr val="dk1"/>
                </a:solidFill>
                <a:latin typeface="Arial"/>
                <a:ea typeface="Arial"/>
                <a:cs typeface="Arial"/>
                <a:sym typeface="Arial"/>
              </a:rPr>
              <a:t>Requirements</a:t>
            </a:r>
            <a:endParaRPr sz="1100"/>
          </a:p>
        </p:txBody>
      </p:sp>
      <p:sp>
        <p:nvSpPr>
          <p:cNvPr id="321" name="Google Shape;321;p49"/>
          <p:cNvSpPr txBox="1"/>
          <p:nvPr/>
        </p:nvSpPr>
        <p:spPr>
          <a:xfrm>
            <a:off x="4808935" y="2994080"/>
            <a:ext cx="8574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chemeClr val="dk1"/>
              </a:buClr>
              <a:buSzPts val="800"/>
              <a:buFont typeface="Noto Sans Symbols"/>
              <a:buNone/>
            </a:pPr>
            <a:r>
              <a:rPr b="1" i="1" lang="en" sz="800">
                <a:solidFill>
                  <a:schemeClr val="dk1"/>
                </a:solidFill>
                <a:latin typeface="Arial"/>
                <a:ea typeface="Arial"/>
                <a:cs typeface="Arial"/>
                <a:sym typeface="Arial"/>
              </a:rPr>
              <a:t>SMA</a:t>
            </a:r>
            <a:endParaRPr sz="1100"/>
          </a:p>
          <a:p>
            <a:pPr indent="0" lvl="0" marL="0" marR="0" rtl="0" algn="l">
              <a:spcBef>
                <a:spcPts val="0"/>
              </a:spcBef>
              <a:spcAft>
                <a:spcPts val="0"/>
              </a:spcAft>
              <a:buClr>
                <a:schemeClr val="dk1"/>
              </a:buClr>
              <a:buSzPts val="800"/>
              <a:buFont typeface="Noto Sans Symbols"/>
              <a:buNone/>
            </a:pPr>
            <a:r>
              <a:rPr b="1" i="1" lang="en" sz="800">
                <a:solidFill>
                  <a:schemeClr val="dk1"/>
                </a:solidFill>
                <a:latin typeface="Arial"/>
                <a:ea typeface="Arial"/>
                <a:cs typeface="Arial"/>
                <a:sym typeface="Arial"/>
              </a:rPr>
              <a:t>Requirements</a:t>
            </a:r>
            <a:endParaRPr sz="1100"/>
          </a:p>
        </p:txBody>
      </p:sp>
      <p:sp>
        <p:nvSpPr>
          <p:cNvPr id="322" name="Google Shape;322;p49"/>
          <p:cNvSpPr txBox="1"/>
          <p:nvPr/>
        </p:nvSpPr>
        <p:spPr>
          <a:xfrm>
            <a:off x="7153275" y="2954789"/>
            <a:ext cx="809700" cy="561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chemeClr val="dk1"/>
              </a:buClr>
              <a:buSzPts val="800"/>
              <a:buFont typeface="Noto Sans Symbols"/>
              <a:buNone/>
            </a:pPr>
            <a:r>
              <a:rPr b="1" i="1" lang="en" sz="800">
                <a:solidFill>
                  <a:schemeClr val="dk1"/>
                </a:solidFill>
                <a:latin typeface="Arial"/>
                <a:ea typeface="Arial"/>
                <a:cs typeface="Arial"/>
                <a:sym typeface="Arial"/>
              </a:rPr>
              <a:t>MSO Functional</a:t>
            </a:r>
            <a:endParaRPr sz="1100"/>
          </a:p>
          <a:p>
            <a:pPr indent="0" lvl="0" marL="0" marR="0" rtl="0" algn="l">
              <a:spcBef>
                <a:spcPts val="0"/>
              </a:spcBef>
              <a:spcAft>
                <a:spcPts val="0"/>
              </a:spcAft>
              <a:buClr>
                <a:schemeClr val="dk1"/>
              </a:buClr>
              <a:buSzPts val="800"/>
              <a:buFont typeface="Noto Sans Symbols"/>
              <a:buNone/>
            </a:pPr>
            <a:r>
              <a:rPr b="1" i="1" lang="en" sz="800">
                <a:solidFill>
                  <a:schemeClr val="dk1"/>
                </a:solidFill>
                <a:latin typeface="Arial"/>
                <a:ea typeface="Arial"/>
                <a:cs typeface="Arial"/>
                <a:sym typeface="Arial"/>
              </a:rPr>
              <a:t>Requirements</a:t>
            </a:r>
            <a:endParaRPr sz="1100"/>
          </a:p>
        </p:txBody>
      </p:sp>
      <p:grpSp>
        <p:nvGrpSpPr>
          <p:cNvPr id="323" name="Google Shape;323;p49"/>
          <p:cNvGrpSpPr/>
          <p:nvPr/>
        </p:nvGrpSpPr>
        <p:grpSpPr>
          <a:xfrm>
            <a:off x="5103170" y="3750358"/>
            <a:ext cx="2567501" cy="319967"/>
            <a:chOff x="3186" y="2732"/>
            <a:chExt cx="920" cy="383"/>
          </a:xfrm>
        </p:grpSpPr>
        <p:grpSp>
          <p:nvGrpSpPr>
            <p:cNvPr id="324" name="Google Shape;324;p49"/>
            <p:cNvGrpSpPr/>
            <p:nvPr/>
          </p:nvGrpSpPr>
          <p:grpSpPr>
            <a:xfrm>
              <a:off x="3186" y="2748"/>
              <a:ext cx="841" cy="367"/>
              <a:chOff x="2114" y="1856"/>
              <a:chExt cx="1013" cy="441"/>
            </a:xfrm>
          </p:grpSpPr>
          <p:sp>
            <p:nvSpPr>
              <p:cNvPr id="325" name="Google Shape;325;p49"/>
              <p:cNvSpPr/>
              <p:nvPr/>
            </p:nvSpPr>
            <p:spPr>
              <a:xfrm>
                <a:off x="2227" y="1997"/>
                <a:ext cx="900" cy="300"/>
              </a:xfrm>
              <a:prstGeom prst="rect">
                <a:avLst/>
              </a:prstGeom>
              <a:solidFill>
                <a:schemeClr val="lt1"/>
              </a:solidFill>
              <a:ln cap="flat" cmpd="sng" w="19050">
                <a:solidFill>
                  <a:srgbClr val="000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400"/>
                  <a:buFont typeface="Noto Sans Symbols"/>
                  <a:buNone/>
                </a:pPr>
                <a:r>
                  <a:t/>
                </a:r>
                <a:endParaRPr b="0" sz="1400">
                  <a:solidFill>
                    <a:schemeClr val="dk1"/>
                  </a:solidFill>
                  <a:latin typeface="Arial"/>
                  <a:ea typeface="Arial"/>
                  <a:cs typeface="Arial"/>
                  <a:sym typeface="Arial"/>
                </a:endParaRPr>
              </a:p>
            </p:txBody>
          </p:sp>
          <p:sp>
            <p:nvSpPr>
              <p:cNvPr id="326" name="Google Shape;326;p49"/>
              <p:cNvSpPr/>
              <p:nvPr/>
            </p:nvSpPr>
            <p:spPr>
              <a:xfrm>
                <a:off x="2194" y="1950"/>
                <a:ext cx="900" cy="300"/>
              </a:xfrm>
              <a:prstGeom prst="rect">
                <a:avLst/>
              </a:prstGeom>
              <a:solidFill>
                <a:schemeClr val="lt1"/>
              </a:solidFill>
              <a:ln cap="flat" cmpd="sng" w="19050">
                <a:solidFill>
                  <a:srgbClr val="000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400"/>
                  <a:buFont typeface="Noto Sans Symbols"/>
                  <a:buNone/>
                </a:pPr>
                <a:r>
                  <a:t/>
                </a:r>
                <a:endParaRPr b="0" sz="1400">
                  <a:solidFill>
                    <a:schemeClr val="dk1"/>
                  </a:solidFill>
                  <a:latin typeface="Arial"/>
                  <a:ea typeface="Arial"/>
                  <a:cs typeface="Arial"/>
                  <a:sym typeface="Arial"/>
                </a:endParaRPr>
              </a:p>
            </p:txBody>
          </p:sp>
          <p:sp>
            <p:nvSpPr>
              <p:cNvPr id="327" name="Google Shape;327;p49"/>
              <p:cNvSpPr/>
              <p:nvPr/>
            </p:nvSpPr>
            <p:spPr>
              <a:xfrm>
                <a:off x="2154" y="1903"/>
                <a:ext cx="900" cy="300"/>
              </a:xfrm>
              <a:prstGeom prst="rect">
                <a:avLst/>
              </a:prstGeom>
              <a:solidFill>
                <a:schemeClr val="lt1"/>
              </a:solidFill>
              <a:ln cap="flat" cmpd="sng" w="19050">
                <a:solidFill>
                  <a:srgbClr val="000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400"/>
                  <a:buFont typeface="Noto Sans Symbols"/>
                  <a:buNone/>
                </a:pPr>
                <a:r>
                  <a:t/>
                </a:r>
                <a:endParaRPr b="0" sz="1400">
                  <a:solidFill>
                    <a:schemeClr val="dk1"/>
                  </a:solidFill>
                  <a:latin typeface="Arial"/>
                  <a:ea typeface="Arial"/>
                  <a:cs typeface="Arial"/>
                  <a:sym typeface="Arial"/>
                </a:endParaRPr>
              </a:p>
            </p:txBody>
          </p:sp>
          <p:sp>
            <p:nvSpPr>
              <p:cNvPr id="328" name="Google Shape;328;p49"/>
              <p:cNvSpPr/>
              <p:nvPr/>
            </p:nvSpPr>
            <p:spPr>
              <a:xfrm>
                <a:off x="2114" y="1856"/>
                <a:ext cx="900" cy="300"/>
              </a:xfrm>
              <a:prstGeom prst="rect">
                <a:avLst/>
              </a:prstGeom>
              <a:solidFill>
                <a:schemeClr val="lt1"/>
              </a:solidFill>
              <a:ln cap="flat" cmpd="sng" w="19050">
                <a:solidFill>
                  <a:srgbClr val="000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400"/>
                  <a:buFont typeface="Noto Sans Symbols"/>
                  <a:buNone/>
                </a:pPr>
                <a:r>
                  <a:t/>
                </a:r>
                <a:endParaRPr b="0" sz="1400">
                  <a:solidFill>
                    <a:schemeClr val="dk1"/>
                  </a:solidFill>
                  <a:latin typeface="Arial"/>
                  <a:ea typeface="Arial"/>
                  <a:cs typeface="Arial"/>
                  <a:sym typeface="Arial"/>
                </a:endParaRPr>
              </a:p>
            </p:txBody>
          </p:sp>
        </p:grpSp>
        <p:sp>
          <p:nvSpPr>
            <p:cNvPr id="329" name="Google Shape;329;p49"/>
            <p:cNvSpPr txBox="1"/>
            <p:nvPr/>
          </p:nvSpPr>
          <p:spPr>
            <a:xfrm>
              <a:off x="3206" y="2732"/>
              <a:ext cx="900" cy="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Center Engineering &amp;  Management</a:t>
              </a:r>
              <a:endParaRPr sz="1100"/>
            </a:p>
            <a:p>
              <a:pPr indent="0" lvl="0" marL="0" marR="0" rtl="0" algn="ctr">
                <a:spcBef>
                  <a:spcPts val="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 Policies and  Practices</a:t>
              </a:r>
              <a:endParaRPr sz="1100"/>
            </a:p>
          </p:txBody>
        </p:sp>
      </p:grpSp>
      <p:grpSp>
        <p:nvGrpSpPr>
          <p:cNvPr id="330" name="Google Shape;330;p49"/>
          <p:cNvGrpSpPr/>
          <p:nvPr/>
        </p:nvGrpSpPr>
        <p:grpSpPr>
          <a:xfrm>
            <a:off x="4356933" y="4234905"/>
            <a:ext cx="1347935" cy="442152"/>
            <a:chOff x="2664" y="3388"/>
            <a:chExt cx="842" cy="367"/>
          </a:xfrm>
        </p:grpSpPr>
        <p:grpSp>
          <p:nvGrpSpPr>
            <p:cNvPr id="331" name="Google Shape;331;p49"/>
            <p:cNvGrpSpPr/>
            <p:nvPr/>
          </p:nvGrpSpPr>
          <p:grpSpPr>
            <a:xfrm>
              <a:off x="2664" y="3388"/>
              <a:ext cx="842" cy="367"/>
              <a:chOff x="2114" y="1856"/>
              <a:chExt cx="1013" cy="441"/>
            </a:xfrm>
          </p:grpSpPr>
          <p:sp>
            <p:nvSpPr>
              <p:cNvPr id="332" name="Google Shape;332;p49"/>
              <p:cNvSpPr/>
              <p:nvPr/>
            </p:nvSpPr>
            <p:spPr>
              <a:xfrm>
                <a:off x="2227" y="1997"/>
                <a:ext cx="900" cy="300"/>
              </a:xfrm>
              <a:prstGeom prst="rect">
                <a:avLst/>
              </a:prstGeom>
              <a:solidFill>
                <a:schemeClr val="lt1"/>
              </a:solidFill>
              <a:ln cap="flat" cmpd="sng" w="19050">
                <a:solidFill>
                  <a:srgbClr val="000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400"/>
                  <a:buFont typeface="Noto Sans Symbols"/>
                  <a:buNone/>
                </a:pPr>
                <a:r>
                  <a:t/>
                </a:r>
                <a:endParaRPr b="0" sz="1400">
                  <a:solidFill>
                    <a:schemeClr val="dk1"/>
                  </a:solidFill>
                  <a:latin typeface="Arial"/>
                  <a:ea typeface="Arial"/>
                  <a:cs typeface="Arial"/>
                  <a:sym typeface="Arial"/>
                </a:endParaRPr>
              </a:p>
            </p:txBody>
          </p:sp>
          <p:sp>
            <p:nvSpPr>
              <p:cNvPr id="333" name="Google Shape;333;p49"/>
              <p:cNvSpPr/>
              <p:nvPr/>
            </p:nvSpPr>
            <p:spPr>
              <a:xfrm>
                <a:off x="2194" y="1950"/>
                <a:ext cx="900" cy="300"/>
              </a:xfrm>
              <a:prstGeom prst="rect">
                <a:avLst/>
              </a:prstGeom>
              <a:solidFill>
                <a:schemeClr val="lt1"/>
              </a:solidFill>
              <a:ln cap="flat" cmpd="sng" w="19050">
                <a:solidFill>
                  <a:srgbClr val="000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400"/>
                  <a:buFont typeface="Noto Sans Symbols"/>
                  <a:buNone/>
                </a:pPr>
                <a:r>
                  <a:t/>
                </a:r>
                <a:endParaRPr b="0" sz="1400">
                  <a:solidFill>
                    <a:schemeClr val="dk1"/>
                  </a:solidFill>
                  <a:latin typeface="Arial"/>
                  <a:ea typeface="Arial"/>
                  <a:cs typeface="Arial"/>
                  <a:sym typeface="Arial"/>
                </a:endParaRPr>
              </a:p>
            </p:txBody>
          </p:sp>
          <p:sp>
            <p:nvSpPr>
              <p:cNvPr id="334" name="Google Shape;334;p49"/>
              <p:cNvSpPr/>
              <p:nvPr/>
            </p:nvSpPr>
            <p:spPr>
              <a:xfrm>
                <a:off x="2154" y="1903"/>
                <a:ext cx="900" cy="300"/>
              </a:xfrm>
              <a:prstGeom prst="rect">
                <a:avLst/>
              </a:prstGeom>
              <a:solidFill>
                <a:schemeClr val="lt1"/>
              </a:solidFill>
              <a:ln cap="flat" cmpd="sng" w="19050">
                <a:solidFill>
                  <a:srgbClr val="000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400"/>
                  <a:buFont typeface="Noto Sans Symbols"/>
                  <a:buNone/>
                </a:pPr>
                <a:r>
                  <a:t/>
                </a:r>
                <a:endParaRPr b="0" sz="1400">
                  <a:solidFill>
                    <a:schemeClr val="dk1"/>
                  </a:solidFill>
                  <a:latin typeface="Arial"/>
                  <a:ea typeface="Arial"/>
                  <a:cs typeface="Arial"/>
                  <a:sym typeface="Arial"/>
                </a:endParaRPr>
              </a:p>
            </p:txBody>
          </p:sp>
          <p:sp>
            <p:nvSpPr>
              <p:cNvPr id="335" name="Google Shape;335;p49"/>
              <p:cNvSpPr/>
              <p:nvPr/>
            </p:nvSpPr>
            <p:spPr>
              <a:xfrm>
                <a:off x="2114" y="1856"/>
                <a:ext cx="900" cy="300"/>
              </a:xfrm>
              <a:prstGeom prst="rect">
                <a:avLst/>
              </a:prstGeom>
              <a:solidFill>
                <a:schemeClr val="lt1"/>
              </a:solidFill>
              <a:ln cap="flat" cmpd="sng" w="19050">
                <a:solidFill>
                  <a:srgbClr val="000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400"/>
                  <a:buFont typeface="Noto Sans Symbols"/>
                  <a:buNone/>
                </a:pPr>
                <a:r>
                  <a:t/>
                </a:r>
                <a:endParaRPr b="0" sz="1400">
                  <a:solidFill>
                    <a:schemeClr val="dk1"/>
                  </a:solidFill>
                  <a:latin typeface="Arial"/>
                  <a:ea typeface="Arial"/>
                  <a:cs typeface="Arial"/>
                  <a:sym typeface="Arial"/>
                </a:endParaRPr>
              </a:p>
            </p:txBody>
          </p:sp>
        </p:grpSp>
        <p:sp>
          <p:nvSpPr>
            <p:cNvPr id="336" name="Google Shape;336;p49"/>
            <p:cNvSpPr txBox="1"/>
            <p:nvPr/>
          </p:nvSpPr>
          <p:spPr>
            <a:xfrm>
              <a:off x="2811" y="3415"/>
              <a:ext cx="600" cy="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Program Plans</a:t>
              </a:r>
              <a:endParaRPr sz="1100"/>
            </a:p>
            <a:p>
              <a:pPr indent="0" lvl="0" marL="0" marR="0" rtl="0" algn="l">
                <a:spcBef>
                  <a:spcPts val="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 Project Plans</a:t>
              </a:r>
              <a:endParaRPr sz="1100"/>
            </a:p>
          </p:txBody>
        </p:sp>
      </p:grpSp>
      <p:grpSp>
        <p:nvGrpSpPr>
          <p:cNvPr id="337" name="Google Shape;337;p49"/>
          <p:cNvGrpSpPr/>
          <p:nvPr/>
        </p:nvGrpSpPr>
        <p:grpSpPr>
          <a:xfrm>
            <a:off x="2166036" y="3758692"/>
            <a:ext cx="2722937" cy="353412"/>
            <a:chOff x="2061" y="2712"/>
            <a:chExt cx="994" cy="432"/>
          </a:xfrm>
        </p:grpSpPr>
        <p:grpSp>
          <p:nvGrpSpPr>
            <p:cNvPr id="338" name="Google Shape;338;p49"/>
            <p:cNvGrpSpPr/>
            <p:nvPr/>
          </p:nvGrpSpPr>
          <p:grpSpPr>
            <a:xfrm>
              <a:off x="2061" y="2727"/>
              <a:ext cx="994" cy="417"/>
              <a:chOff x="2061" y="2727"/>
              <a:chExt cx="994" cy="417"/>
            </a:xfrm>
          </p:grpSpPr>
          <p:sp>
            <p:nvSpPr>
              <p:cNvPr id="339" name="Google Shape;339;p49"/>
              <p:cNvSpPr/>
              <p:nvPr/>
            </p:nvSpPr>
            <p:spPr>
              <a:xfrm>
                <a:off x="2155" y="2844"/>
                <a:ext cx="900" cy="300"/>
              </a:xfrm>
              <a:prstGeom prst="rect">
                <a:avLst/>
              </a:prstGeom>
              <a:solidFill>
                <a:schemeClr val="lt1"/>
              </a:solidFill>
              <a:ln cap="flat" cmpd="sng" w="19050">
                <a:solidFill>
                  <a:srgbClr val="000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400"/>
                  <a:buFont typeface="Noto Sans Symbols"/>
                  <a:buNone/>
                </a:pPr>
                <a:r>
                  <a:t/>
                </a:r>
                <a:endParaRPr b="0" sz="1400">
                  <a:solidFill>
                    <a:schemeClr val="dk1"/>
                  </a:solidFill>
                  <a:latin typeface="Arial"/>
                  <a:ea typeface="Arial"/>
                  <a:cs typeface="Arial"/>
                  <a:sym typeface="Arial"/>
                </a:endParaRPr>
              </a:p>
            </p:txBody>
          </p:sp>
          <p:sp>
            <p:nvSpPr>
              <p:cNvPr id="340" name="Google Shape;340;p49"/>
              <p:cNvSpPr/>
              <p:nvPr/>
            </p:nvSpPr>
            <p:spPr>
              <a:xfrm>
                <a:off x="2127" y="2805"/>
                <a:ext cx="900" cy="300"/>
              </a:xfrm>
              <a:prstGeom prst="rect">
                <a:avLst/>
              </a:prstGeom>
              <a:solidFill>
                <a:schemeClr val="lt1"/>
              </a:solidFill>
              <a:ln cap="flat" cmpd="sng" w="19050">
                <a:solidFill>
                  <a:srgbClr val="000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400"/>
                  <a:buFont typeface="Noto Sans Symbols"/>
                  <a:buNone/>
                </a:pPr>
                <a:r>
                  <a:t/>
                </a:r>
                <a:endParaRPr b="0" sz="1400">
                  <a:solidFill>
                    <a:schemeClr val="dk1"/>
                  </a:solidFill>
                  <a:latin typeface="Arial"/>
                  <a:ea typeface="Arial"/>
                  <a:cs typeface="Arial"/>
                  <a:sym typeface="Arial"/>
                </a:endParaRPr>
              </a:p>
            </p:txBody>
          </p:sp>
          <p:sp>
            <p:nvSpPr>
              <p:cNvPr id="341" name="Google Shape;341;p49"/>
              <p:cNvSpPr/>
              <p:nvPr/>
            </p:nvSpPr>
            <p:spPr>
              <a:xfrm>
                <a:off x="2094" y="2766"/>
                <a:ext cx="900" cy="300"/>
              </a:xfrm>
              <a:prstGeom prst="rect">
                <a:avLst/>
              </a:prstGeom>
              <a:solidFill>
                <a:schemeClr val="lt1"/>
              </a:solidFill>
              <a:ln cap="flat" cmpd="sng" w="19050">
                <a:solidFill>
                  <a:srgbClr val="000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400"/>
                  <a:buFont typeface="Noto Sans Symbols"/>
                  <a:buNone/>
                </a:pPr>
                <a:r>
                  <a:t/>
                </a:r>
                <a:endParaRPr b="0" sz="1400">
                  <a:solidFill>
                    <a:schemeClr val="dk1"/>
                  </a:solidFill>
                  <a:latin typeface="Arial"/>
                  <a:ea typeface="Arial"/>
                  <a:cs typeface="Arial"/>
                  <a:sym typeface="Arial"/>
                </a:endParaRPr>
              </a:p>
            </p:txBody>
          </p:sp>
          <p:sp>
            <p:nvSpPr>
              <p:cNvPr id="342" name="Google Shape;342;p49"/>
              <p:cNvSpPr/>
              <p:nvPr/>
            </p:nvSpPr>
            <p:spPr>
              <a:xfrm>
                <a:off x="2061" y="2727"/>
                <a:ext cx="900" cy="300"/>
              </a:xfrm>
              <a:prstGeom prst="rect">
                <a:avLst/>
              </a:prstGeom>
              <a:solidFill>
                <a:schemeClr val="lt1"/>
              </a:solidFill>
              <a:ln cap="flat" cmpd="sng" w="19050">
                <a:solidFill>
                  <a:srgbClr val="000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400"/>
                  <a:buFont typeface="Noto Sans Symbols"/>
                  <a:buNone/>
                </a:pPr>
                <a:r>
                  <a:t/>
                </a:r>
                <a:endParaRPr b="0" sz="1400">
                  <a:solidFill>
                    <a:schemeClr val="dk1"/>
                  </a:solidFill>
                  <a:latin typeface="Arial"/>
                  <a:ea typeface="Arial"/>
                  <a:cs typeface="Arial"/>
                  <a:sym typeface="Arial"/>
                </a:endParaRPr>
              </a:p>
            </p:txBody>
          </p:sp>
        </p:grpSp>
        <p:sp>
          <p:nvSpPr>
            <p:cNvPr id="343" name="Google Shape;343;p49"/>
            <p:cNvSpPr txBox="1"/>
            <p:nvPr/>
          </p:nvSpPr>
          <p:spPr>
            <a:xfrm>
              <a:off x="2105" y="2712"/>
              <a:ext cx="600" cy="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Mission Directorate  </a:t>
              </a:r>
              <a:endParaRPr sz="1100"/>
            </a:p>
            <a:p>
              <a:pPr indent="0" lvl="0" marL="0" marR="0" rtl="0" algn="ctr">
                <a:spcBef>
                  <a:spcPts val="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Programmatic  Requirements</a:t>
              </a:r>
              <a:endParaRPr sz="1100"/>
            </a:p>
          </p:txBody>
        </p:sp>
      </p:grpSp>
      <p:cxnSp>
        <p:nvCxnSpPr>
          <p:cNvPr id="344" name="Google Shape;344;p49"/>
          <p:cNvCxnSpPr/>
          <p:nvPr/>
        </p:nvCxnSpPr>
        <p:spPr>
          <a:xfrm rot="10800000">
            <a:off x="4890185" y="3611195"/>
            <a:ext cx="0" cy="629700"/>
          </a:xfrm>
          <a:prstGeom prst="straightConnector1">
            <a:avLst/>
          </a:prstGeom>
          <a:noFill/>
          <a:ln cap="flat" cmpd="sng" w="28575">
            <a:solidFill>
              <a:srgbClr val="0000FF"/>
            </a:solidFill>
            <a:prstDash val="solid"/>
            <a:round/>
            <a:headEnd len="med" w="med" type="triangle"/>
            <a:tailEnd len="med" w="med" type="none"/>
          </a:ln>
        </p:spPr>
      </p:cxnSp>
      <p:cxnSp>
        <p:nvCxnSpPr>
          <p:cNvPr id="345" name="Google Shape;345;p49"/>
          <p:cNvCxnSpPr/>
          <p:nvPr/>
        </p:nvCxnSpPr>
        <p:spPr>
          <a:xfrm flipH="1" rot="10800000">
            <a:off x="1183890" y="3583428"/>
            <a:ext cx="6017100" cy="1800"/>
          </a:xfrm>
          <a:prstGeom prst="straightConnector1">
            <a:avLst/>
          </a:prstGeom>
          <a:noFill/>
          <a:ln cap="flat" cmpd="sng" w="28575">
            <a:solidFill>
              <a:srgbClr val="0000FF"/>
            </a:solidFill>
            <a:prstDash val="solid"/>
            <a:round/>
            <a:headEnd len="med" w="med" type="none"/>
            <a:tailEnd len="med" w="med" type="none"/>
          </a:ln>
        </p:spPr>
      </p:cxnSp>
      <p:cxnSp>
        <p:nvCxnSpPr>
          <p:cNvPr id="346" name="Google Shape;346;p49"/>
          <p:cNvCxnSpPr/>
          <p:nvPr/>
        </p:nvCxnSpPr>
        <p:spPr>
          <a:xfrm>
            <a:off x="6254642" y="3601530"/>
            <a:ext cx="7200" cy="164100"/>
          </a:xfrm>
          <a:prstGeom prst="straightConnector1">
            <a:avLst/>
          </a:prstGeom>
          <a:noFill/>
          <a:ln cap="flat" cmpd="sng" w="25400">
            <a:solidFill>
              <a:srgbClr val="0000FF"/>
            </a:solidFill>
            <a:prstDash val="solid"/>
            <a:round/>
            <a:headEnd len="med" w="med" type="none"/>
            <a:tailEnd len="med" w="med" type="triangle"/>
          </a:ln>
        </p:spPr>
      </p:cxnSp>
      <p:cxnSp>
        <p:nvCxnSpPr>
          <p:cNvPr id="347" name="Google Shape;347;p49"/>
          <p:cNvCxnSpPr/>
          <p:nvPr/>
        </p:nvCxnSpPr>
        <p:spPr>
          <a:xfrm>
            <a:off x="4490135" y="4131358"/>
            <a:ext cx="0" cy="93900"/>
          </a:xfrm>
          <a:prstGeom prst="straightConnector1">
            <a:avLst/>
          </a:prstGeom>
          <a:noFill/>
          <a:ln cap="flat" cmpd="sng" w="25400">
            <a:solidFill>
              <a:srgbClr val="0000FF"/>
            </a:solidFill>
            <a:prstDash val="solid"/>
            <a:round/>
            <a:headEnd len="med" w="med" type="none"/>
            <a:tailEnd len="med" w="med" type="triangle"/>
          </a:ln>
        </p:spPr>
      </p:cxnSp>
      <p:cxnSp>
        <p:nvCxnSpPr>
          <p:cNvPr id="348" name="Google Shape;348;p49"/>
          <p:cNvCxnSpPr/>
          <p:nvPr/>
        </p:nvCxnSpPr>
        <p:spPr>
          <a:xfrm>
            <a:off x="6086475" y="1665342"/>
            <a:ext cx="0" cy="232200"/>
          </a:xfrm>
          <a:prstGeom prst="straightConnector1">
            <a:avLst/>
          </a:prstGeom>
          <a:noFill/>
          <a:ln cap="flat" cmpd="sng" w="25400">
            <a:solidFill>
              <a:srgbClr val="0000FF"/>
            </a:solidFill>
            <a:prstDash val="solid"/>
            <a:round/>
            <a:headEnd len="med" w="med" type="none"/>
            <a:tailEnd len="med" w="med" type="triangle"/>
          </a:ln>
        </p:spPr>
      </p:cxnSp>
      <p:sp>
        <p:nvSpPr>
          <p:cNvPr id="349" name="Google Shape;349;p49"/>
          <p:cNvSpPr txBox="1"/>
          <p:nvPr/>
        </p:nvSpPr>
        <p:spPr>
          <a:xfrm>
            <a:off x="5133975" y="1116463"/>
            <a:ext cx="1505100" cy="684900"/>
          </a:xfrm>
          <a:prstGeom prst="rect">
            <a:avLst/>
          </a:prstGeom>
          <a:noFill/>
          <a:ln cap="flat" cmpd="tri" w="76200">
            <a:solidFill>
              <a:srgbClr val="0000FF"/>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NPD 8900.5A </a:t>
            </a:r>
            <a:endParaRPr sz="1100"/>
          </a:p>
          <a:p>
            <a:pPr indent="0" lvl="0" marL="0" marR="0" rtl="0" algn="ctr">
              <a:spcBef>
                <a:spcPts val="40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NASA Health &amp; Medical Policy for Space Exploration </a:t>
            </a:r>
            <a:endParaRPr sz="1100"/>
          </a:p>
          <a:p>
            <a:pPr indent="0" lvl="0" marL="0" marR="0" rtl="0" algn="ctr">
              <a:spcBef>
                <a:spcPts val="200"/>
              </a:spcBef>
              <a:spcAft>
                <a:spcPts val="0"/>
              </a:spcAft>
              <a:buClr>
                <a:schemeClr val="dk1"/>
              </a:buClr>
              <a:buSzPts val="300"/>
              <a:buFont typeface="Noto Sans Symbols"/>
              <a:buNone/>
            </a:pPr>
            <a:r>
              <a:t/>
            </a:r>
            <a:endParaRPr b="1" sz="300">
              <a:solidFill>
                <a:schemeClr val="dk1"/>
              </a:solidFill>
              <a:latin typeface="Arial"/>
              <a:ea typeface="Arial"/>
              <a:cs typeface="Arial"/>
              <a:sym typeface="Arial"/>
            </a:endParaRPr>
          </a:p>
        </p:txBody>
      </p:sp>
      <p:sp>
        <p:nvSpPr>
          <p:cNvPr id="350" name="Google Shape;350;p49"/>
          <p:cNvSpPr txBox="1"/>
          <p:nvPr/>
        </p:nvSpPr>
        <p:spPr>
          <a:xfrm>
            <a:off x="5467350" y="1920135"/>
            <a:ext cx="1257300" cy="366900"/>
          </a:xfrm>
          <a:prstGeom prst="rect">
            <a:avLst/>
          </a:prstGeom>
          <a:noFill/>
          <a:ln cap="flat" cmpd="tri" w="76200">
            <a:solidFill>
              <a:srgbClr val="0000FF"/>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NID 1240-41 </a:t>
            </a:r>
            <a:endParaRPr sz="1100"/>
          </a:p>
          <a:p>
            <a:pPr indent="0" lvl="0" marL="0" marR="0" rtl="0" algn="ctr">
              <a:spcBef>
                <a:spcPts val="40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and OCHMO NPRs</a:t>
            </a:r>
            <a:endParaRPr sz="1100"/>
          </a:p>
        </p:txBody>
      </p:sp>
      <p:cxnSp>
        <p:nvCxnSpPr>
          <p:cNvPr id="351" name="Google Shape;351;p49"/>
          <p:cNvCxnSpPr/>
          <p:nvPr/>
        </p:nvCxnSpPr>
        <p:spPr>
          <a:xfrm flipH="1">
            <a:off x="6017401" y="2361858"/>
            <a:ext cx="2400" cy="1212000"/>
          </a:xfrm>
          <a:prstGeom prst="straightConnector1">
            <a:avLst/>
          </a:prstGeom>
          <a:noFill/>
          <a:ln cap="flat" cmpd="sng" w="25400">
            <a:solidFill>
              <a:srgbClr val="0000FF"/>
            </a:solidFill>
            <a:prstDash val="solid"/>
            <a:round/>
            <a:headEnd len="med" w="med" type="none"/>
            <a:tailEnd len="med" w="med" type="triangle"/>
          </a:ln>
        </p:spPr>
      </p:cxnSp>
      <p:sp>
        <p:nvSpPr>
          <p:cNvPr id="352" name="Google Shape;352;p49"/>
          <p:cNvSpPr txBox="1"/>
          <p:nvPr/>
        </p:nvSpPr>
        <p:spPr>
          <a:xfrm>
            <a:off x="6010276" y="2952408"/>
            <a:ext cx="798900" cy="561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chemeClr val="dk1"/>
              </a:buClr>
              <a:buSzPts val="800"/>
              <a:buFont typeface="Noto Sans Symbols"/>
              <a:buNone/>
            </a:pPr>
            <a:r>
              <a:rPr b="1" i="1" lang="en" sz="800">
                <a:solidFill>
                  <a:schemeClr val="dk1"/>
                </a:solidFill>
                <a:latin typeface="Arial"/>
                <a:ea typeface="Arial"/>
                <a:cs typeface="Arial"/>
                <a:sym typeface="Arial"/>
              </a:rPr>
              <a:t>Health &amp; Medical</a:t>
            </a:r>
            <a:endParaRPr sz="1100"/>
          </a:p>
          <a:p>
            <a:pPr indent="0" lvl="0" marL="0" marR="0" rtl="0" algn="l">
              <a:spcBef>
                <a:spcPts val="0"/>
              </a:spcBef>
              <a:spcAft>
                <a:spcPts val="0"/>
              </a:spcAft>
              <a:buClr>
                <a:schemeClr val="dk1"/>
              </a:buClr>
              <a:buSzPts val="800"/>
              <a:buFont typeface="Noto Sans Symbols"/>
              <a:buNone/>
            </a:pPr>
            <a:r>
              <a:rPr b="1" i="1" lang="en" sz="800">
                <a:solidFill>
                  <a:schemeClr val="dk1"/>
                </a:solidFill>
                <a:latin typeface="Arial"/>
                <a:ea typeface="Arial"/>
                <a:cs typeface="Arial"/>
                <a:sym typeface="Arial"/>
              </a:rPr>
              <a:t>Requirements</a:t>
            </a:r>
            <a:endParaRPr sz="1100"/>
          </a:p>
        </p:txBody>
      </p:sp>
      <p:cxnSp>
        <p:nvCxnSpPr>
          <p:cNvPr id="353" name="Google Shape;353;p49"/>
          <p:cNvCxnSpPr/>
          <p:nvPr/>
        </p:nvCxnSpPr>
        <p:spPr>
          <a:xfrm>
            <a:off x="4448175" y="996210"/>
            <a:ext cx="0" cy="110700"/>
          </a:xfrm>
          <a:prstGeom prst="straightConnector1">
            <a:avLst/>
          </a:prstGeom>
          <a:noFill/>
          <a:ln cap="flat" cmpd="sng" w="25400">
            <a:solidFill>
              <a:srgbClr val="0000FF"/>
            </a:solidFill>
            <a:prstDash val="solid"/>
            <a:round/>
            <a:headEnd len="med" w="med" type="none"/>
            <a:tailEnd len="med" w="med" type="triangle"/>
          </a:ln>
        </p:spPr>
      </p:cxnSp>
      <p:cxnSp>
        <p:nvCxnSpPr>
          <p:cNvPr id="354" name="Google Shape;354;p49"/>
          <p:cNvCxnSpPr/>
          <p:nvPr/>
        </p:nvCxnSpPr>
        <p:spPr>
          <a:xfrm>
            <a:off x="5886450" y="977160"/>
            <a:ext cx="0" cy="110700"/>
          </a:xfrm>
          <a:prstGeom prst="straightConnector1">
            <a:avLst/>
          </a:prstGeom>
          <a:noFill/>
          <a:ln cap="flat" cmpd="sng" w="25400">
            <a:solidFill>
              <a:srgbClr val="0000FF"/>
            </a:solidFill>
            <a:prstDash val="solid"/>
            <a:round/>
            <a:headEnd len="med" w="med" type="none"/>
            <a:tailEnd len="med" w="med" type="triangle"/>
          </a:ln>
        </p:spPr>
      </p:cxnSp>
      <p:cxnSp>
        <p:nvCxnSpPr>
          <p:cNvPr id="355" name="Google Shape;355;p49"/>
          <p:cNvCxnSpPr/>
          <p:nvPr/>
        </p:nvCxnSpPr>
        <p:spPr>
          <a:xfrm>
            <a:off x="7343775" y="977160"/>
            <a:ext cx="0" cy="110700"/>
          </a:xfrm>
          <a:prstGeom prst="straightConnector1">
            <a:avLst/>
          </a:prstGeom>
          <a:noFill/>
          <a:ln cap="flat" cmpd="sng" w="25400">
            <a:solidFill>
              <a:srgbClr val="0000FF"/>
            </a:solidFill>
            <a:prstDash val="solid"/>
            <a:round/>
            <a:headEnd len="med" w="med" type="none"/>
            <a:tailEnd len="med" w="med" type="triangle"/>
          </a:ln>
        </p:spPr>
      </p:cxnSp>
      <p:cxnSp>
        <p:nvCxnSpPr>
          <p:cNvPr id="356" name="Google Shape;356;p49"/>
          <p:cNvCxnSpPr/>
          <p:nvPr/>
        </p:nvCxnSpPr>
        <p:spPr>
          <a:xfrm>
            <a:off x="2733675" y="967635"/>
            <a:ext cx="0" cy="168000"/>
          </a:xfrm>
          <a:prstGeom prst="straightConnector1">
            <a:avLst/>
          </a:prstGeom>
          <a:noFill/>
          <a:ln cap="flat" cmpd="sng" w="25400">
            <a:solidFill>
              <a:srgbClr val="0000FF"/>
            </a:solidFill>
            <a:prstDash val="solid"/>
            <a:round/>
            <a:headEnd len="med" w="med" type="none"/>
            <a:tailEnd len="med" w="med" type="triangle"/>
          </a:ln>
        </p:spPr>
      </p:cxnSp>
      <p:cxnSp>
        <p:nvCxnSpPr>
          <p:cNvPr id="357" name="Google Shape;357;p49"/>
          <p:cNvCxnSpPr/>
          <p:nvPr/>
        </p:nvCxnSpPr>
        <p:spPr>
          <a:xfrm>
            <a:off x="4819650" y="1786785"/>
            <a:ext cx="0" cy="110700"/>
          </a:xfrm>
          <a:prstGeom prst="straightConnector1">
            <a:avLst/>
          </a:prstGeom>
          <a:noFill/>
          <a:ln cap="flat" cmpd="sng" w="25400">
            <a:solidFill>
              <a:srgbClr val="0000FF"/>
            </a:solidFill>
            <a:prstDash val="solid"/>
            <a:round/>
            <a:headEnd len="med" w="med" type="none"/>
            <a:tailEnd len="med" w="med" type="triangle"/>
          </a:ln>
        </p:spPr>
      </p:cxnSp>
      <p:cxnSp>
        <p:nvCxnSpPr>
          <p:cNvPr id="358" name="Google Shape;358;p49"/>
          <p:cNvCxnSpPr/>
          <p:nvPr/>
        </p:nvCxnSpPr>
        <p:spPr>
          <a:xfrm>
            <a:off x="5471210" y="4140883"/>
            <a:ext cx="0" cy="93900"/>
          </a:xfrm>
          <a:prstGeom prst="straightConnector1">
            <a:avLst/>
          </a:prstGeom>
          <a:noFill/>
          <a:ln cap="flat" cmpd="sng" w="25400">
            <a:solidFill>
              <a:srgbClr val="0000FF"/>
            </a:solidFill>
            <a:prstDash val="solid"/>
            <a:round/>
            <a:headEnd len="med" w="med" type="none"/>
            <a:tailEnd len="med" w="med" type="triangle"/>
          </a:ln>
        </p:spPr>
      </p:cxnSp>
      <p:cxnSp>
        <p:nvCxnSpPr>
          <p:cNvPr id="359" name="Google Shape;359;p49"/>
          <p:cNvCxnSpPr/>
          <p:nvPr/>
        </p:nvCxnSpPr>
        <p:spPr>
          <a:xfrm flipH="1">
            <a:off x="3375935" y="3611054"/>
            <a:ext cx="9300" cy="171600"/>
          </a:xfrm>
          <a:prstGeom prst="straightConnector1">
            <a:avLst/>
          </a:prstGeom>
          <a:noFill/>
          <a:ln cap="flat" cmpd="sng" w="25400">
            <a:solidFill>
              <a:srgbClr val="0000FF"/>
            </a:solidFill>
            <a:prstDash val="solid"/>
            <a:round/>
            <a:headEnd len="med" w="med" type="none"/>
            <a:tailEnd len="med" w="med" type="triangle"/>
          </a:ln>
        </p:spPr>
      </p:cxnSp>
      <p:cxnSp>
        <p:nvCxnSpPr>
          <p:cNvPr id="360" name="Google Shape;360;p49"/>
          <p:cNvCxnSpPr/>
          <p:nvPr/>
        </p:nvCxnSpPr>
        <p:spPr>
          <a:xfrm>
            <a:off x="2752726" y="1596285"/>
            <a:ext cx="2400" cy="1306200"/>
          </a:xfrm>
          <a:prstGeom prst="straightConnector1">
            <a:avLst/>
          </a:prstGeom>
          <a:noFill/>
          <a:ln cap="flat" cmpd="sng" w="25400">
            <a:solidFill>
              <a:srgbClr val="0000FF"/>
            </a:solidFill>
            <a:prstDash val="solid"/>
            <a:round/>
            <a:headEnd len="med" w="med" type="none"/>
            <a:tailEnd len="med" w="med" type="triangle"/>
          </a:ln>
        </p:spPr>
      </p:cxnSp>
      <p:sp>
        <p:nvSpPr>
          <p:cNvPr id="361" name="Google Shape;361;p49"/>
          <p:cNvSpPr txBox="1"/>
          <p:nvPr/>
        </p:nvSpPr>
        <p:spPr>
          <a:xfrm>
            <a:off x="2076450" y="3025035"/>
            <a:ext cx="897900" cy="500100"/>
          </a:xfrm>
          <a:prstGeom prst="rect">
            <a:avLst/>
          </a:prstGeom>
          <a:noFill/>
          <a:ln cap="flat" cmpd="tri" w="76200">
            <a:solidFill>
              <a:srgbClr val="0000FF"/>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ctr">
              <a:lnSpc>
                <a:spcPct val="70000"/>
              </a:lnSpc>
              <a:spcBef>
                <a:spcPts val="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NPR 7120.7  Info Tech &amp; Infrastructure Program/Project Management</a:t>
            </a:r>
            <a:endParaRPr sz="1100"/>
          </a:p>
        </p:txBody>
      </p:sp>
      <p:sp>
        <p:nvSpPr>
          <p:cNvPr id="362" name="Google Shape;362;p49"/>
          <p:cNvSpPr txBox="1"/>
          <p:nvPr/>
        </p:nvSpPr>
        <p:spPr>
          <a:xfrm>
            <a:off x="3019424" y="3025035"/>
            <a:ext cx="916800" cy="414000"/>
          </a:xfrm>
          <a:prstGeom prst="rect">
            <a:avLst/>
          </a:prstGeom>
          <a:noFill/>
          <a:ln cap="flat" cmpd="tri" w="76200">
            <a:solidFill>
              <a:srgbClr val="0000FF"/>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ctr">
              <a:lnSpc>
                <a:spcPct val="70000"/>
              </a:lnSpc>
              <a:spcBef>
                <a:spcPts val="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NPR 7120.8   R&amp;T Program/Project Management</a:t>
            </a:r>
            <a:endParaRPr sz="1100"/>
          </a:p>
        </p:txBody>
      </p:sp>
      <p:cxnSp>
        <p:nvCxnSpPr>
          <p:cNvPr id="363" name="Google Shape;363;p49"/>
          <p:cNvCxnSpPr/>
          <p:nvPr/>
        </p:nvCxnSpPr>
        <p:spPr>
          <a:xfrm flipH="1" rot="10800000">
            <a:off x="2545557" y="2896439"/>
            <a:ext cx="783600" cy="1200"/>
          </a:xfrm>
          <a:prstGeom prst="straightConnector1">
            <a:avLst/>
          </a:prstGeom>
          <a:noFill/>
          <a:ln cap="flat" cmpd="sng" w="28575">
            <a:solidFill>
              <a:srgbClr val="0000FF"/>
            </a:solidFill>
            <a:prstDash val="solid"/>
            <a:round/>
            <a:headEnd len="med" w="med" type="none"/>
            <a:tailEnd len="med" w="med" type="none"/>
          </a:ln>
        </p:spPr>
      </p:cxnSp>
      <p:cxnSp>
        <p:nvCxnSpPr>
          <p:cNvPr id="364" name="Google Shape;364;p49"/>
          <p:cNvCxnSpPr/>
          <p:nvPr/>
        </p:nvCxnSpPr>
        <p:spPr>
          <a:xfrm>
            <a:off x="3343275" y="2891685"/>
            <a:ext cx="0" cy="110700"/>
          </a:xfrm>
          <a:prstGeom prst="straightConnector1">
            <a:avLst/>
          </a:prstGeom>
          <a:noFill/>
          <a:ln cap="flat" cmpd="sng" w="25400">
            <a:solidFill>
              <a:srgbClr val="0000FF"/>
            </a:solidFill>
            <a:prstDash val="solid"/>
            <a:round/>
            <a:headEnd len="med" w="med" type="none"/>
            <a:tailEnd len="med" w="med" type="triangle"/>
          </a:ln>
        </p:spPr>
      </p:cxnSp>
      <p:cxnSp>
        <p:nvCxnSpPr>
          <p:cNvPr id="365" name="Google Shape;365;p49"/>
          <p:cNvCxnSpPr/>
          <p:nvPr/>
        </p:nvCxnSpPr>
        <p:spPr>
          <a:xfrm>
            <a:off x="2552700" y="2901210"/>
            <a:ext cx="0" cy="110700"/>
          </a:xfrm>
          <a:prstGeom prst="straightConnector1">
            <a:avLst/>
          </a:prstGeom>
          <a:noFill/>
          <a:ln cap="flat" cmpd="sng" w="25400">
            <a:solidFill>
              <a:srgbClr val="0000FF"/>
            </a:solidFill>
            <a:prstDash val="solid"/>
            <a:round/>
            <a:headEnd len="med" w="med" type="none"/>
            <a:tailEnd len="med" w="med" type="triangle"/>
          </a:ln>
        </p:spPr>
      </p:cxnSp>
      <p:sp>
        <p:nvSpPr>
          <p:cNvPr id="366" name="Google Shape;366;p49"/>
          <p:cNvSpPr txBox="1"/>
          <p:nvPr>
            <p:ph type="title"/>
          </p:nvPr>
        </p:nvSpPr>
        <p:spPr>
          <a:xfrm>
            <a:off x="230149" y="1027882"/>
            <a:ext cx="2061600" cy="8916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1400"/>
              <a:buFont typeface="Calibri"/>
              <a:buNone/>
            </a:pPr>
            <a:r>
              <a:rPr lang="en" sz="1400">
                <a:latin typeface="Calibri"/>
                <a:ea typeface="Calibri"/>
                <a:cs typeface="Calibri"/>
                <a:sym typeface="Calibri"/>
              </a:rPr>
              <a:t>Governing Documents</a:t>
            </a:r>
            <a:br>
              <a:rPr lang="en" sz="1400">
                <a:latin typeface="Calibri"/>
                <a:ea typeface="Calibri"/>
                <a:cs typeface="Calibri"/>
                <a:sym typeface="Calibri"/>
              </a:rPr>
            </a:br>
            <a:endParaRPr sz="1400">
              <a:latin typeface="Calibri"/>
              <a:ea typeface="Calibri"/>
              <a:cs typeface="Calibri"/>
              <a:sym typeface="Calibri"/>
            </a:endParaRPr>
          </a:p>
        </p:txBody>
      </p:sp>
      <p:grpSp>
        <p:nvGrpSpPr>
          <p:cNvPr id="367" name="Google Shape;367;p49"/>
          <p:cNvGrpSpPr/>
          <p:nvPr/>
        </p:nvGrpSpPr>
        <p:grpSpPr>
          <a:xfrm>
            <a:off x="650491" y="4215660"/>
            <a:ext cx="1347865" cy="442161"/>
            <a:chOff x="2114" y="1856"/>
            <a:chExt cx="1013" cy="441"/>
          </a:xfrm>
        </p:grpSpPr>
        <p:sp>
          <p:nvSpPr>
            <p:cNvPr id="368" name="Google Shape;368;p49"/>
            <p:cNvSpPr/>
            <p:nvPr/>
          </p:nvSpPr>
          <p:spPr>
            <a:xfrm>
              <a:off x="2227" y="1997"/>
              <a:ext cx="900" cy="300"/>
            </a:xfrm>
            <a:prstGeom prst="rect">
              <a:avLst/>
            </a:prstGeom>
            <a:solidFill>
              <a:srgbClr val="FFF2CC"/>
            </a:solidFill>
            <a:ln cap="flat" cmpd="sng" w="19050">
              <a:solidFill>
                <a:srgbClr val="000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400"/>
                <a:buFont typeface="Noto Sans Symbols"/>
                <a:buNone/>
              </a:pPr>
              <a:r>
                <a:t/>
              </a:r>
              <a:endParaRPr b="0" sz="1400">
                <a:solidFill>
                  <a:schemeClr val="dk1"/>
                </a:solidFill>
                <a:latin typeface="Arial"/>
                <a:ea typeface="Arial"/>
                <a:cs typeface="Arial"/>
                <a:sym typeface="Arial"/>
              </a:endParaRPr>
            </a:p>
          </p:txBody>
        </p:sp>
        <p:sp>
          <p:nvSpPr>
            <p:cNvPr id="369" name="Google Shape;369;p49"/>
            <p:cNvSpPr/>
            <p:nvPr/>
          </p:nvSpPr>
          <p:spPr>
            <a:xfrm>
              <a:off x="2194" y="1950"/>
              <a:ext cx="900" cy="300"/>
            </a:xfrm>
            <a:prstGeom prst="rect">
              <a:avLst/>
            </a:prstGeom>
            <a:solidFill>
              <a:srgbClr val="FFF2CC"/>
            </a:solidFill>
            <a:ln cap="flat" cmpd="sng" w="19050">
              <a:solidFill>
                <a:srgbClr val="000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400"/>
                <a:buFont typeface="Noto Sans Symbols"/>
                <a:buNone/>
              </a:pPr>
              <a:r>
                <a:t/>
              </a:r>
              <a:endParaRPr b="0" sz="1400">
                <a:solidFill>
                  <a:schemeClr val="dk1"/>
                </a:solidFill>
                <a:latin typeface="Arial"/>
                <a:ea typeface="Arial"/>
                <a:cs typeface="Arial"/>
                <a:sym typeface="Arial"/>
              </a:endParaRPr>
            </a:p>
          </p:txBody>
        </p:sp>
        <p:sp>
          <p:nvSpPr>
            <p:cNvPr id="370" name="Google Shape;370;p49"/>
            <p:cNvSpPr/>
            <p:nvPr/>
          </p:nvSpPr>
          <p:spPr>
            <a:xfrm>
              <a:off x="2154" y="1903"/>
              <a:ext cx="900" cy="300"/>
            </a:xfrm>
            <a:prstGeom prst="rect">
              <a:avLst/>
            </a:prstGeom>
            <a:solidFill>
              <a:srgbClr val="FFF2CC"/>
            </a:solidFill>
            <a:ln cap="flat" cmpd="sng" w="19050">
              <a:solidFill>
                <a:srgbClr val="000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400"/>
                <a:buFont typeface="Noto Sans Symbols"/>
                <a:buNone/>
              </a:pPr>
              <a:r>
                <a:t/>
              </a:r>
              <a:endParaRPr b="0" sz="1400">
                <a:solidFill>
                  <a:schemeClr val="dk1"/>
                </a:solidFill>
                <a:latin typeface="Arial"/>
                <a:ea typeface="Arial"/>
                <a:cs typeface="Arial"/>
                <a:sym typeface="Arial"/>
              </a:endParaRPr>
            </a:p>
          </p:txBody>
        </p:sp>
        <p:sp>
          <p:nvSpPr>
            <p:cNvPr id="371" name="Google Shape;371;p49"/>
            <p:cNvSpPr/>
            <p:nvPr/>
          </p:nvSpPr>
          <p:spPr>
            <a:xfrm>
              <a:off x="2114" y="1856"/>
              <a:ext cx="900" cy="300"/>
            </a:xfrm>
            <a:prstGeom prst="rect">
              <a:avLst/>
            </a:prstGeom>
            <a:solidFill>
              <a:srgbClr val="FFF2CC"/>
            </a:solidFill>
            <a:ln cap="flat" cmpd="sng" w="19050">
              <a:solidFill>
                <a:srgbClr val="000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400"/>
                <a:buFont typeface="Noto Sans Symbols"/>
                <a:buNone/>
              </a:pPr>
              <a:r>
                <a:t/>
              </a:r>
              <a:endParaRPr b="0" sz="1400">
                <a:solidFill>
                  <a:schemeClr val="dk1"/>
                </a:solidFill>
                <a:latin typeface="Arial"/>
                <a:ea typeface="Arial"/>
                <a:cs typeface="Arial"/>
                <a:sym typeface="Arial"/>
              </a:endParaRPr>
            </a:p>
          </p:txBody>
        </p:sp>
      </p:grpSp>
      <p:sp>
        <p:nvSpPr>
          <p:cNvPr id="372" name="Google Shape;372;p49"/>
          <p:cNvSpPr txBox="1"/>
          <p:nvPr/>
        </p:nvSpPr>
        <p:spPr>
          <a:xfrm>
            <a:off x="735738" y="4270215"/>
            <a:ext cx="11574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NASA Standards </a:t>
            </a:r>
            <a:endParaRPr sz="1100"/>
          </a:p>
          <a:p>
            <a:pPr indent="0" lvl="0" marL="0" marR="0" rtl="0" algn="l">
              <a:spcBef>
                <a:spcPts val="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and NASA Handbooks</a:t>
            </a:r>
            <a:endParaRPr sz="1100"/>
          </a:p>
        </p:txBody>
      </p:sp>
      <p:cxnSp>
        <p:nvCxnSpPr>
          <p:cNvPr id="373" name="Google Shape;373;p49"/>
          <p:cNvCxnSpPr/>
          <p:nvPr/>
        </p:nvCxnSpPr>
        <p:spPr>
          <a:xfrm rot="10800000">
            <a:off x="1183890" y="3591914"/>
            <a:ext cx="0" cy="629700"/>
          </a:xfrm>
          <a:prstGeom prst="straightConnector1">
            <a:avLst/>
          </a:prstGeom>
          <a:noFill/>
          <a:ln cap="flat" cmpd="sng" w="28575">
            <a:solidFill>
              <a:srgbClr val="0000FF"/>
            </a:solidFill>
            <a:prstDash val="solid"/>
            <a:round/>
            <a:headEnd len="med" w="med" type="triangle"/>
            <a:tailEnd len="med" w="med" type="none"/>
          </a:ln>
        </p:spPr>
      </p:cxnSp>
      <p:sp>
        <p:nvSpPr>
          <p:cNvPr id="374" name="Google Shape;374;p49"/>
          <p:cNvSpPr txBox="1"/>
          <p:nvPr/>
        </p:nvSpPr>
        <p:spPr>
          <a:xfrm>
            <a:off x="202203" y="1889123"/>
            <a:ext cx="1122600" cy="890100"/>
          </a:xfrm>
          <a:prstGeom prst="rect">
            <a:avLst/>
          </a:prstGeom>
          <a:solidFill>
            <a:srgbClr val="00B0F0">
              <a:alpha val="32550"/>
            </a:srgbClr>
          </a:solidFill>
          <a:ln cap="flat" cmpd="tri" w="76200">
            <a:solidFill>
              <a:srgbClr val="FF0000"/>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NPR 7123 </a:t>
            </a:r>
            <a:endParaRPr sz="1100"/>
          </a:p>
          <a:p>
            <a:pPr indent="0" lvl="0" marL="0" marR="0" rtl="0" algn="ctr">
              <a:spcBef>
                <a:spcPts val="40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System Engineering Requirements </a:t>
            </a:r>
            <a:endParaRPr sz="1100"/>
          </a:p>
          <a:p>
            <a:pPr indent="0" lvl="0" marL="0" marR="0" rtl="0" algn="ctr">
              <a:spcBef>
                <a:spcPts val="400"/>
              </a:spcBef>
              <a:spcAft>
                <a:spcPts val="0"/>
              </a:spcAft>
              <a:buClr>
                <a:schemeClr val="dk1"/>
              </a:buClr>
              <a:buSzPts val="800"/>
              <a:buFont typeface="Noto Sans Symbols"/>
              <a:buNone/>
            </a:pPr>
            <a:r>
              <a:rPr b="1" lang="en" sz="800">
                <a:solidFill>
                  <a:schemeClr val="dk1"/>
                </a:solidFill>
                <a:latin typeface="Arial"/>
                <a:ea typeface="Arial"/>
                <a:cs typeface="Arial"/>
                <a:sym typeface="Arial"/>
              </a:rPr>
              <a:t>(and Other Engineering NPRs)</a:t>
            </a:r>
            <a:endParaRPr sz="1100"/>
          </a:p>
          <a:p>
            <a:pPr indent="0" lvl="0" marL="0" marR="0" rtl="0" algn="ctr">
              <a:spcBef>
                <a:spcPts val="200"/>
              </a:spcBef>
              <a:spcAft>
                <a:spcPts val="0"/>
              </a:spcAft>
              <a:buClr>
                <a:schemeClr val="dk1"/>
              </a:buClr>
              <a:buSzPts val="500"/>
              <a:buFont typeface="Noto Sans Symbols"/>
              <a:buNone/>
            </a:pPr>
            <a:r>
              <a:t/>
            </a:r>
            <a:endParaRPr b="1" sz="500">
              <a:solidFill>
                <a:schemeClr val="dk1"/>
              </a:solidFill>
              <a:latin typeface="Arial"/>
              <a:ea typeface="Arial"/>
              <a:cs typeface="Arial"/>
              <a:sym typeface="Arial"/>
            </a:endParaRPr>
          </a:p>
        </p:txBody>
      </p:sp>
      <p:cxnSp>
        <p:nvCxnSpPr>
          <p:cNvPr id="375" name="Google Shape;375;p49"/>
          <p:cNvCxnSpPr/>
          <p:nvPr/>
        </p:nvCxnSpPr>
        <p:spPr>
          <a:xfrm flipH="1">
            <a:off x="763745" y="1659388"/>
            <a:ext cx="1415100" cy="229800"/>
          </a:xfrm>
          <a:prstGeom prst="bentConnector2">
            <a:avLst/>
          </a:prstGeom>
          <a:noFill/>
          <a:ln cap="flat" cmpd="sng" w="28575">
            <a:solidFill>
              <a:srgbClr val="0B4AB3"/>
            </a:solidFill>
            <a:prstDash val="solid"/>
            <a:miter lim="800000"/>
            <a:headEnd len="sm" w="sm" type="none"/>
            <a:tailEnd len="med" w="med" type="triangle"/>
          </a:ln>
        </p:spPr>
      </p:cxnSp>
      <p:cxnSp>
        <p:nvCxnSpPr>
          <p:cNvPr id="376" name="Google Shape;376;p49"/>
          <p:cNvCxnSpPr/>
          <p:nvPr/>
        </p:nvCxnSpPr>
        <p:spPr>
          <a:xfrm>
            <a:off x="1279301" y="2775236"/>
            <a:ext cx="0" cy="826200"/>
          </a:xfrm>
          <a:prstGeom prst="straightConnector1">
            <a:avLst/>
          </a:prstGeom>
          <a:noFill/>
          <a:ln cap="flat" cmpd="sng" w="25400">
            <a:solidFill>
              <a:srgbClr val="0000FF"/>
            </a:solidFill>
            <a:prstDash val="solid"/>
            <a:round/>
            <a:headEnd len="med" w="med" type="none"/>
            <a:tailEnd len="med" w="med" type="triangle"/>
          </a:ln>
        </p:spPr>
      </p:cxnSp>
      <p:sp>
        <p:nvSpPr>
          <p:cNvPr id="377" name="Google Shape;377;p49"/>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0"/>
          <p:cNvSpPr txBox="1"/>
          <p:nvPr>
            <p:ph type="title"/>
          </p:nvPr>
        </p:nvSpPr>
        <p:spPr>
          <a:xfrm>
            <a:off x="212835" y="96441"/>
            <a:ext cx="6967800" cy="4287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2700"/>
              <a:buFont typeface="Times New Roman"/>
              <a:buNone/>
            </a:pPr>
            <a:r>
              <a:rPr lang="en"/>
              <a:t>Current NASA Software Documentation Tree </a:t>
            </a:r>
            <a:r>
              <a:rPr lang="en" sz="1400">
                <a:solidFill>
                  <a:srgbClr val="7F7F7F"/>
                </a:solidFill>
              </a:rPr>
              <a:t>(with a few related non-software documents in gray)</a:t>
            </a:r>
            <a:endParaRPr/>
          </a:p>
        </p:txBody>
      </p:sp>
      <p:sp>
        <p:nvSpPr>
          <p:cNvPr id="384" name="Google Shape;384;p50"/>
          <p:cNvSpPr/>
          <p:nvPr/>
        </p:nvSpPr>
        <p:spPr>
          <a:xfrm>
            <a:off x="4591050" y="717947"/>
            <a:ext cx="728700" cy="603600"/>
          </a:xfrm>
          <a:prstGeom prst="rect">
            <a:avLst/>
          </a:prstGeom>
          <a:solidFill>
            <a:srgbClr val="F2F2F2"/>
          </a:solid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l">
              <a:spcBef>
                <a:spcPts val="0"/>
              </a:spcBef>
              <a:spcAft>
                <a:spcPts val="0"/>
              </a:spcAft>
              <a:buNone/>
            </a:pPr>
            <a:r>
              <a:rPr b="1" lang="en" sz="700">
                <a:solidFill>
                  <a:srgbClr val="FF0000"/>
                </a:solidFill>
                <a:latin typeface="Arial"/>
                <a:ea typeface="Arial"/>
                <a:cs typeface="Arial"/>
                <a:sym typeface="Arial"/>
              </a:rPr>
              <a:t>NPD 7120.4</a:t>
            </a:r>
            <a:endParaRPr sz="1100"/>
          </a:p>
          <a:p>
            <a:pPr indent="0" lvl="0" marL="0" marR="0" rtl="0" algn="l">
              <a:spcBef>
                <a:spcPts val="0"/>
              </a:spcBef>
              <a:spcAft>
                <a:spcPts val="0"/>
              </a:spcAft>
              <a:buNone/>
            </a:pPr>
            <a:r>
              <a:rPr b="1" i="1" lang="en" sz="700">
                <a:solidFill>
                  <a:srgbClr val="FF0000"/>
                </a:solidFill>
                <a:latin typeface="Arial"/>
                <a:ea typeface="Arial"/>
                <a:cs typeface="Arial"/>
                <a:sym typeface="Arial"/>
              </a:rPr>
              <a:t>NASA Engr. &amp; </a:t>
            </a:r>
            <a:endParaRPr sz="1100"/>
          </a:p>
          <a:p>
            <a:pPr indent="0" lvl="0" marL="0" marR="0" rtl="0" algn="l">
              <a:spcBef>
                <a:spcPts val="0"/>
              </a:spcBef>
              <a:spcAft>
                <a:spcPts val="0"/>
              </a:spcAft>
              <a:buNone/>
            </a:pPr>
            <a:r>
              <a:rPr b="1" i="1" lang="en" sz="700">
                <a:solidFill>
                  <a:srgbClr val="FF0000"/>
                </a:solidFill>
                <a:latin typeface="Arial"/>
                <a:ea typeface="Arial"/>
                <a:cs typeface="Arial"/>
                <a:sym typeface="Arial"/>
              </a:rPr>
              <a:t>Prog./Proj. Mgt.</a:t>
            </a:r>
            <a:endParaRPr sz="1100"/>
          </a:p>
          <a:p>
            <a:pPr indent="0" lvl="0" marL="0" marR="0" rtl="0" algn="l">
              <a:spcBef>
                <a:spcPts val="0"/>
              </a:spcBef>
              <a:spcAft>
                <a:spcPts val="0"/>
              </a:spcAft>
              <a:buNone/>
            </a:pPr>
            <a:r>
              <a:rPr b="1" i="1" lang="en" sz="700">
                <a:solidFill>
                  <a:srgbClr val="FF0000"/>
                </a:solidFill>
                <a:latin typeface="Arial"/>
                <a:ea typeface="Arial"/>
                <a:cs typeface="Arial"/>
                <a:sym typeface="Arial"/>
              </a:rPr>
              <a:t>Policy</a:t>
            </a:r>
            <a:endParaRPr sz="1100"/>
          </a:p>
        </p:txBody>
      </p:sp>
      <p:sp>
        <p:nvSpPr>
          <p:cNvPr id="385" name="Google Shape;385;p50"/>
          <p:cNvSpPr/>
          <p:nvPr/>
        </p:nvSpPr>
        <p:spPr>
          <a:xfrm>
            <a:off x="3060834" y="1741885"/>
            <a:ext cx="1086000" cy="603600"/>
          </a:xfrm>
          <a:prstGeom prst="rect">
            <a:avLst/>
          </a:prstGeom>
          <a:solidFill>
            <a:srgbClr val="000099"/>
          </a:solid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FFFF00"/>
                </a:solidFill>
                <a:latin typeface="Arial"/>
                <a:ea typeface="Arial"/>
                <a:cs typeface="Arial"/>
                <a:sym typeface="Arial"/>
              </a:rPr>
              <a:t>NPR 7150.2D</a:t>
            </a:r>
            <a:endParaRPr sz="1100"/>
          </a:p>
          <a:p>
            <a:pPr indent="0" lvl="0" marL="0" marR="0" rtl="0" algn="ctr">
              <a:spcBef>
                <a:spcPts val="0"/>
              </a:spcBef>
              <a:spcAft>
                <a:spcPts val="0"/>
              </a:spcAft>
              <a:buNone/>
            </a:pPr>
            <a:r>
              <a:rPr b="1" i="1" lang="en" sz="700">
                <a:solidFill>
                  <a:srgbClr val="FFFF00"/>
                </a:solidFill>
                <a:latin typeface="Arial"/>
                <a:ea typeface="Arial"/>
                <a:cs typeface="Arial"/>
                <a:sym typeface="Arial"/>
              </a:rPr>
              <a:t>NASA Software</a:t>
            </a:r>
            <a:endParaRPr sz="1100"/>
          </a:p>
          <a:p>
            <a:pPr indent="0" lvl="0" marL="0" marR="0" rtl="0" algn="ctr">
              <a:spcBef>
                <a:spcPts val="0"/>
              </a:spcBef>
              <a:spcAft>
                <a:spcPts val="0"/>
              </a:spcAft>
              <a:buNone/>
            </a:pPr>
            <a:r>
              <a:rPr b="1" i="1" lang="en" sz="700">
                <a:solidFill>
                  <a:srgbClr val="FFFF00"/>
                </a:solidFill>
                <a:latin typeface="Arial"/>
                <a:ea typeface="Arial"/>
                <a:cs typeface="Arial"/>
                <a:sym typeface="Arial"/>
              </a:rPr>
              <a:t>Engineering</a:t>
            </a:r>
            <a:endParaRPr sz="1100"/>
          </a:p>
          <a:p>
            <a:pPr indent="0" lvl="0" marL="0" marR="0" rtl="0" algn="ctr">
              <a:spcBef>
                <a:spcPts val="0"/>
              </a:spcBef>
              <a:spcAft>
                <a:spcPts val="0"/>
              </a:spcAft>
              <a:buNone/>
            </a:pPr>
            <a:r>
              <a:rPr b="1" i="1" lang="en" sz="700">
                <a:solidFill>
                  <a:srgbClr val="FFFF00"/>
                </a:solidFill>
                <a:latin typeface="Arial"/>
                <a:ea typeface="Arial"/>
                <a:cs typeface="Arial"/>
                <a:sym typeface="Arial"/>
              </a:rPr>
              <a:t>Requirements, </a:t>
            </a:r>
            <a:endParaRPr sz="1100"/>
          </a:p>
          <a:p>
            <a:pPr indent="0" lvl="0" marL="0" marR="0" rtl="0" algn="ctr">
              <a:spcBef>
                <a:spcPts val="0"/>
              </a:spcBef>
              <a:spcAft>
                <a:spcPts val="0"/>
              </a:spcAft>
              <a:buNone/>
            </a:pPr>
            <a:r>
              <a:rPr b="1" lang="en" sz="700">
                <a:solidFill>
                  <a:srgbClr val="FFFF00"/>
                </a:solidFill>
                <a:latin typeface="Arial"/>
                <a:ea typeface="Arial"/>
                <a:cs typeface="Arial"/>
                <a:sym typeface="Arial"/>
              </a:rPr>
              <a:t>2022, OCE</a:t>
            </a:r>
            <a:endParaRPr sz="1100"/>
          </a:p>
        </p:txBody>
      </p:sp>
      <p:sp>
        <p:nvSpPr>
          <p:cNvPr id="386" name="Google Shape;386;p50"/>
          <p:cNvSpPr/>
          <p:nvPr/>
        </p:nvSpPr>
        <p:spPr>
          <a:xfrm>
            <a:off x="4296966" y="1741885"/>
            <a:ext cx="728700" cy="603600"/>
          </a:xfrm>
          <a:prstGeom prst="rect">
            <a:avLst/>
          </a:prstGeom>
          <a:solidFill>
            <a:srgbClr val="F2F2F2"/>
          </a:solid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l">
              <a:spcBef>
                <a:spcPts val="0"/>
              </a:spcBef>
              <a:spcAft>
                <a:spcPts val="0"/>
              </a:spcAft>
              <a:buNone/>
            </a:pPr>
            <a:r>
              <a:rPr lang="en" sz="700">
                <a:solidFill>
                  <a:schemeClr val="dk1"/>
                </a:solidFill>
                <a:latin typeface="Arial"/>
                <a:ea typeface="Arial"/>
                <a:cs typeface="Arial"/>
                <a:sym typeface="Arial"/>
              </a:rPr>
              <a:t>NPR 2210.1</a:t>
            </a:r>
            <a:endParaRPr sz="1100"/>
          </a:p>
          <a:p>
            <a:pPr indent="0" lvl="0" marL="0" marR="0" rtl="0" algn="l">
              <a:spcBef>
                <a:spcPts val="0"/>
              </a:spcBef>
              <a:spcAft>
                <a:spcPts val="0"/>
              </a:spcAft>
              <a:buNone/>
            </a:pPr>
            <a:r>
              <a:rPr i="1" lang="en" sz="700">
                <a:solidFill>
                  <a:schemeClr val="dk1"/>
                </a:solidFill>
                <a:latin typeface="Arial"/>
                <a:ea typeface="Arial"/>
                <a:cs typeface="Arial"/>
                <a:sym typeface="Arial"/>
              </a:rPr>
              <a:t>Release of </a:t>
            </a:r>
            <a:endParaRPr sz="1100"/>
          </a:p>
          <a:p>
            <a:pPr indent="0" lvl="0" marL="0" marR="0" rtl="0" algn="l">
              <a:spcBef>
                <a:spcPts val="0"/>
              </a:spcBef>
              <a:spcAft>
                <a:spcPts val="0"/>
              </a:spcAft>
              <a:buNone/>
            </a:pPr>
            <a:r>
              <a:rPr i="1" lang="en" sz="700">
                <a:solidFill>
                  <a:schemeClr val="dk1"/>
                </a:solidFill>
                <a:latin typeface="Arial"/>
                <a:ea typeface="Arial"/>
                <a:cs typeface="Arial"/>
                <a:sym typeface="Arial"/>
              </a:rPr>
              <a:t>NASA</a:t>
            </a:r>
            <a:endParaRPr sz="1100"/>
          </a:p>
          <a:p>
            <a:pPr indent="0" lvl="0" marL="0" marR="0" rtl="0" algn="l">
              <a:spcBef>
                <a:spcPts val="0"/>
              </a:spcBef>
              <a:spcAft>
                <a:spcPts val="0"/>
              </a:spcAft>
              <a:buNone/>
            </a:pPr>
            <a:r>
              <a:rPr i="1" lang="en" sz="700">
                <a:solidFill>
                  <a:schemeClr val="dk1"/>
                </a:solidFill>
                <a:latin typeface="Arial"/>
                <a:ea typeface="Arial"/>
                <a:cs typeface="Arial"/>
                <a:sym typeface="Arial"/>
              </a:rPr>
              <a:t>Software</a:t>
            </a:r>
            <a:endParaRPr sz="700">
              <a:solidFill>
                <a:schemeClr val="dk1"/>
              </a:solidFill>
              <a:latin typeface="Arial"/>
              <a:ea typeface="Arial"/>
              <a:cs typeface="Arial"/>
              <a:sym typeface="Arial"/>
            </a:endParaRPr>
          </a:p>
          <a:p>
            <a:pPr indent="0" lvl="0" marL="0" marR="0" rtl="0" algn="l">
              <a:spcBef>
                <a:spcPts val="0"/>
              </a:spcBef>
              <a:spcAft>
                <a:spcPts val="0"/>
              </a:spcAft>
              <a:buNone/>
            </a:pPr>
            <a:r>
              <a:t/>
            </a:r>
            <a:endParaRPr sz="700">
              <a:solidFill>
                <a:schemeClr val="dk1"/>
              </a:solidFill>
              <a:latin typeface="Arial"/>
              <a:ea typeface="Arial"/>
              <a:cs typeface="Arial"/>
              <a:sym typeface="Arial"/>
            </a:endParaRPr>
          </a:p>
        </p:txBody>
      </p:sp>
      <p:cxnSp>
        <p:nvCxnSpPr>
          <p:cNvPr id="387" name="Google Shape;387;p50"/>
          <p:cNvCxnSpPr>
            <a:stCxn id="384" idx="2"/>
            <a:endCxn id="386" idx="0"/>
          </p:cNvCxnSpPr>
          <p:nvPr/>
        </p:nvCxnSpPr>
        <p:spPr>
          <a:xfrm rot="5400000">
            <a:off x="4598250" y="1384697"/>
            <a:ext cx="420300" cy="294000"/>
          </a:xfrm>
          <a:prstGeom prst="bentConnector3">
            <a:avLst>
              <a:gd fmla="val 49999" name="adj1"/>
            </a:avLst>
          </a:prstGeom>
          <a:noFill/>
          <a:ln cap="flat" cmpd="sng" w="9525">
            <a:solidFill>
              <a:schemeClr val="dk1"/>
            </a:solidFill>
            <a:prstDash val="solid"/>
            <a:round/>
            <a:headEnd len="med" w="med" type="none"/>
            <a:tailEnd len="med" w="med" type="stealth"/>
          </a:ln>
        </p:spPr>
      </p:cxnSp>
      <p:cxnSp>
        <p:nvCxnSpPr>
          <p:cNvPr id="388" name="Google Shape;388;p50"/>
          <p:cNvCxnSpPr>
            <a:stCxn id="384" idx="2"/>
            <a:endCxn id="385" idx="0"/>
          </p:cNvCxnSpPr>
          <p:nvPr/>
        </p:nvCxnSpPr>
        <p:spPr>
          <a:xfrm rot="5400000">
            <a:off x="4069500" y="855947"/>
            <a:ext cx="420300" cy="1351500"/>
          </a:xfrm>
          <a:prstGeom prst="bentConnector3">
            <a:avLst>
              <a:gd fmla="val 49999" name="adj1"/>
            </a:avLst>
          </a:prstGeom>
          <a:noFill/>
          <a:ln cap="flat" cmpd="sng" w="9525">
            <a:solidFill>
              <a:schemeClr val="dk1"/>
            </a:solidFill>
            <a:prstDash val="solid"/>
            <a:round/>
            <a:headEnd len="med" w="med" type="none"/>
            <a:tailEnd len="med" w="med" type="stealth"/>
          </a:ln>
        </p:spPr>
      </p:cxnSp>
      <p:sp>
        <p:nvSpPr>
          <p:cNvPr id="389" name="Google Shape;389;p50"/>
          <p:cNvSpPr txBox="1"/>
          <p:nvPr/>
        </p:nvSpPr>
        <p:spPr>
          <a:xfrm>
            <a:off x="1241823" y="770335"/>
            <a:ext cx="1215600" cy="4502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chemeClr val="dk1"/>
              </a:buClr>
              <a:buSzPts val="1200"/>
              <a:buFont typeface="Noto Sans Symbols"/>
              <a:buNone/>
            </a:pPr>
            <a:r>
              <a:rPr b="0" lang="en" sz="1200">
                <a:solidFill>
                  <a:schemeClr val="dk1"/>
                </a:solidFill>
                <a:latin typeface="Arial"/>
                <a:ea typeface="Arial"/>
                <a:cs typeface="Arial"/>
                <a:sym typeface="Arial"/>
              </a:rPr>
              <a:t>Policy</a:t>
            </a:r>
            <a:endParaRPr sz="1100"/>
          </a:p>
          <a:p>
            <a:pPr indent="0" lvl="0" marL="0" marR="0" rtl="0" algn="l">
              <a:spcBef>
                <a:spcPts val="0"/>
              </a:spcBef>
              <a:spcAft>
                <a:spcPts val="0"/>
              </a:spcAft>
              <a:buClr>
                <a:schemeClr val="dk1"/>
              </a:buClr>
              <a:buSzPts val="1200"/>
              <a:buFont typeface="Noto Sans Symbols"/>
              <a:buNone/>
            </a:pPr>
            <a:r>
              <a:t/>
            </a:r>
            <a:endParaRPr b="0" sz="12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Noto Sans Symbols"/>
              <a:buNone/>
            </a:pPr>
            <a:r>
              <a:t/>
            </a:r>
            <a:endParaRPr b="0" sz="12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Noto Sans Symbols"/>
              <a:buNone/>
            </a:pPr>
            <a:r>
              <a:t/>
            </a:r>
            <a:endParaRPr b="0" sz="12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Noto Sans Symbols"/>
              <a:buNone/>
            </a:pPr>
            <a:r>
              <a:t/>
            </a:r>
            <a:endParaRPr b="0" sz="12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Noto Sans Symbols"/>
              <a:buNone/>
            </a:pPr>
            <a:r>
              <a:rPr b="0" lang="en" sz="1200">
                <a:solidFill>
                  <a:schemeClr val="dk1"/>
                </a:solidFill>
                <a:latin typeface="Arial"/>
                <a:ea typeface="Arial"/>
                <a:cs typeface="Arial"/>
                <a:sym typeface="Arial"/>
              </a:rPr>
              <a:t>Procedural </a:t>
            </a:r>
            <a:endParaRPr sz="1100"/>
          </a:p>
          <a:p>
            <a:pPr indent="0" lvl="0" marL="0" marR="0" rtl="0" algn="l">
              <a:spcBef>
                <a:spcPts val="0"/>
              </a:spcBef>
              <a:spcAft>
                <a:spcPts val="0"/>
              </a:spcAft>
              <a:buClr>
                <a:schemeClr val="dk1"/>
              </a:buClr>
              <a:buSzPts val="1200"/>
              <a:buFont typeface="Noto Sans Symbols"/>
              <a:buNone/>
            </a:pPr>
            <a:r>
              <a:rPr b="0" lang="en" sz="1200">
                <a:solidFill>
                  <a:schemeClr val="dk1"/>
                </a:solidFill>
                <a:latin typeface="Arial"/>
                <a:ea typeface="Arial"/>
                <a:cs typeface="Arial"/>
                <a:sym typeface="Arial"/>
              </a:rPr>
              <a:t>Requirements</a:t>
            </a:r>
            <a:endParaRPr sz="1100"/>
          </a:p>
          <a:p>
            <a:pPr indent="0" lvl="0" marL="0" marR="0" rtl="0" algn="l">
              <a:spcBef>
                <a:spcPts val="0"/>
              </a:spcBef>
              <a:spcAft>
                <a:spcPts val="0"/>
              </a:spcAft>
              <a:buClr>
                <a:schemeClr val="dk1"/>
              </a:buClr>
              <a:buSzPts val="1200"/>
              <a:buFont typeface="Noto Sans Symbols"/>
              <a:buNone/>
            </a:pPr>
            <a:r>
              <a:t/>
            </a:r>
            <a:endParaRPr b="0" sz="12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Noto Sans Symbols"/>
              <a:buNone/>
            </a:pPr>
            <a:r>
              <a:t/>
            </a:r>
            <a:endParaRPr b="0" sz="12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Noto Sans Symbols"/>
              <a:buNone/>
            </a:pPr>
            <a:r>
              <a:t/>
            </a:r>
            <a:endParaRPr b="0" sz="12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Noto Sans Symbols"/>
              <a:buNone/>
            </a:pPr>
            <a:r>
              <a:t/>
            </a:r>
            <a:endParaRPr b="0" sz="12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Noto Sans Symbols"/>
              <a:buNone/>
            </a:pPr>
            <a:r>
              <a:rPr b="0" lang="en" sz="1200">
                <a:solidFill>
                  <a:schemeClr val="dk1"/>
                </a:solidFill>
                <a:latin typeface="Arial"/>
                <a:ea typeface="Arial"/>
                <a:cs typeface="Arial"/>
                <a:sym typeface="Arial"/>
              </a:rPr>
              <a:t>Standards</a:t>
            </a:r>
            <a:endParaRPr sz="1100"/>
          </a:p>
          <a:p>
            <a:pPr indent="0" lvl="0" marL="0" marR="0" rtl="0" algn="l">
              <a:spcBef>
                <a:spcPts val="0"/>
              </a:spcBef>
              <a:spcAft>
                <a:spcPts val="0"/>
              </a:spcAft>
              <a:buClr>
                <a:schemeClr val="dk1"/>
              </a:buClr>
              <a:buSzPts val="1200"/>
              <a:buFont typeface="Noto Sans Symbols"/>
              <a:buNone/>
            </a:pPr>
            <a:r>
              <a:t/>
            </a:r>
            <a:endParaRPr b="0" sz="12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Noto Sans Symbols"/>
              <a:buNone/>
            </a:pPr>
            <a:r>
              <a:t/>
            </a:r>
            <a:endParaRPr b="0" sz="12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Noto Sans Symbols"/>
              <a:buNone/>
            </a:pPr>
            <a:r>
              <a:t/>
            </a:r>
            <a:endParaRPr b="0" sz="12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Noto Sans Symbols"/>
              <a:buNone/>
            </a:pPr>
            <a:r>
              <a:t/>
            </a:r>
            <a:endParaRPr b="0" sz="12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Noto Sans Symbols"/>
              <a:buNone/>
            </a:pPr>
            <a:r>
              <a:rPr b="0" lang="en" sz="1200">
                <a:solidFill>
                  <a:schemeClr val="dk1"/>
                </a:solidFill>
                <a:latin typeface="Arial"/>
                <a:ea typeface="Arial"/>
                <a:cs typeface="Arial"/>
                <a:sym typeface="Arial"/>
              </a:rPr>
              <a:t>Handbooks &amp;</a:t>
            </a:r>
            <a:endParaRPr sz="1100"/>
          </a:p>
          <a:p>
            <a:pPr indent="0" lvl="0" marL="0" marR="0" rtl="0" algn="l">
              <a:spcBef>
                <a:spcPts val="0"/>
              </a:spcBef>
              <a:spcAft>
                <a:spcPts val="0"/>
              </a:spcAft>
              <a:buClr>
                <a:schemeClr val="dk1"/>
              </a:buClr>
              <a:buSzPts val="1200"/>
              <a:buFont typeface="Noto Sans Symbols"/>
              <a:buNone/>
            </a:pPr>
            <a:r>
              <a:rPr b="0" lang="en" sz="1200">
                <a:solidFill>
                  <a:schemeClr val="dk1"/>
                </a:solidFill>
                <a:latin typeface="Arial"/>
                <a:ea typeface="Arial"/>
                <a:cs typeface="Arial"/>
                <a:sym typeface="Arial"/>
              </a:rPr>
              <a:t>Guidebooks</a:t>
            </a:r>
            <a:endParaRPr sz="1100"/>
          </a:p>
          <a:p>
            <a:pPr indent="0" lvl="0" marL="0" marR="0" rtl="0" algn="l">
              <a:spcBef>
                <a:spcPts val="0"/>
              </a:spcBef>
              <a:spcAft>
                <a:spcPts val="0"/>
              </a:spcAft>
              <a:buClr>
                <a:schemeClr val="dk1"/>
              </a:buClr>
              <a:buSzPts val="1200"/>
              <a:buFont typeface="Noto Sans Symbols"/>
              <a:buNone/>
            </a:pPr>
            <a:r>
              <a:t/>
            </a:r>
            <a:endParaRPr b="0" sz="12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Noto Sans Symbols"/>
              <a:buNone/>
            </a:pPr>
            <a:r>
              <a:t/>
            </a:r>
            <a:endParaRPr b="0" sz="12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Noto Sans Symbols"/>
              <a:buNone/>
            </a:pPr>
            <a:r>
              <a:rPr b="0" lang="en" sz="1200">
                <a:solidFill>
                  <a:schemeClr val="dk1"/>
                </a:solidFill>
                <a:latin typeface="Arial"/>
                <a:ea typeface="Arial"/>
                <a:cs typeface="Arial"/>
                <a:sym typeface="Arial"/>
              </a:rPr>
              <a:t>Center Level</a:t>
            </a:r>
            <a:endParaRPr sz="1100"/>
          </a:p>
          <a:p>
            <a:pPr indent="0" lvl="0" marL="0" marR="0" rtl="0" algn="l">
              <a:spcBef>
                <a:spcPts val="0"/>
              </a:spcBef>
              <a:spcAft>
                <a:spcPts val="0"/>
              </a:spcAft>
              <a:buClr>
                <a:schemeClr val="dk1"/>
              </a:buClr>
              <a:buSzPts val="1200"/>
              <a:buFont typeface="Noto Sans Symbols"/>
              <a:buNone/>
            </a:pPr>
            <a:r>
              <a:rPr b="0" lang="en" sz="1200">
                <a:solidFill>
                  <a:schemeClr val="dk1"/>
                </a:solidFill>
                <a:latin typeface="Arial"/>
                <a:ea typeface="Arial"/>
                <a:cs typeface="Arial"/>
                <a:sym typeface="Arial"/>
              </a:rPr>
              <a:t>Directives</a:t>
            </a:r>
            <a:endParaRPr sz="1100"/>
          </a:p>
          <a:p>
            <a:pPr indent="0" lvl="0" marL="0" marR="0" rtl="0" algn="l">
              <a:spcBef>
                <a:spcPts val="0"/>
              </a:spcBef>
              <a:spcAft>
                <a:spcPts val="0"/>
              </a:spcAft>
              <a:buClr>
                <a:schemeClr val="dk1"/>
              </a:buClr>
              <a:buSzPts val="1200"/>
              <a:buFont typeface="Noto Sans Symbols"/>
              <a:buNone/>
            </a:pPr>
            <a:r>
              <a:t/>
            </a:r>
            <a:endParaRPr b="0" sz="12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Noto Sans Symbols"/>
              <a:buNone/>
            </a:pPr>
            <a:r>
              <a:t/>
            </a:r>
            <a:endParaRPr b="0" sz="1200">
              <a:solidFill>
                <a:schemeClr val="dk1"/>
              </a:solidFill>
              <a:latin typeface="Arial"/>
              <a:ea typeface="Arial"/>
              <a:cs typeface="Arial"/>
              <a:sym typeface="Arial"/>
            </a:endParaRPr>
          </a:p>
        </p:txBody>
      </p:sp>
      <p:sp>
        <p:nvSpPr>
          <p:cNvPr id="390" name="Google Shape;390;p50"/>
          <p:cNvSpPr/>
          <p:nvPr/>
        </p:nvSpPr>
        <p:spPr>
          <a:xfrm>
            <a:off x="2309813" y="2739628"/>
            <a:ext cx="1209600" cy="603600"/>
          </a:xfrm>
          <a:prstGeom prst="rect">
            <a:avLst/>
          </a:prstGeom>
          <a:solidFill>
            <a:srgbClr val="F2F2F2"/>
          </a:solid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l">
              <a:spcBef>
                <a:spcPts val="0"/>
              </a:spcBef>
              <a:spcAft>
                <a:spcPts val="0"/>
              </a:spcAft>
              <a:buNone/>
            </a:pPr>
            <a:r>
              <a:rPr lang="en" sz="700">
                <a:solidFill>
                  <a:schemeClr val="dk1"/>
                </a:solidFill>
                <a:latin typeface="Arial"/>
                <a:ea typeface="Arial"/>
                <a:cs typeface="Arial"/>
                <a:sym typeface="Arial"/>
              </a:rPr>
              <a:t>NASA-STD-8739.8B</a:t>
            </a:r>
            <a:endParaRPr sz="700">
              <a:solidFill>
                <a:schemeClr val="dk1"/>
              </a:solidFill>
              <a:latin typeface="Arial"/>
              <a:ea typeface="Arial"/>
              <a:cs typeface="Arial"/>
              <a:sym typeface="Arial"/>
            </a:endParaRPr>
          </a:p>
          <a:p>
            <a:pPr indent="0" lvl="0" marL="0" marR="0" rtl="0" algn="l">
              <a:spcBef>
                <a:spcPts val="0"/>
              </a:spcBef>
              <a:spcAft>
                <a:spcPts val="0"/>
              </a:spcAft>
              <a:buNone/>
            </a:pPr>
            <a:r>
              <a:rPr i="1" lang="en" sz="700">
                <a:solidFill>
                  <a:schemeClr val="dk1"/>
                </a:solidFill>
                <a:latin typeface="Arial"/>
                <a:ea typeface="Arial"/>
                <a:cs typeface="Arial"/>
                <a:sym typeface="Arial"/>
              </a:rPr>
              <a:t>Software Assurance and </a:t>
            </a:r>
            <a:endParaRPr sz="1100"/>
          </a:p>
          <a:p>
            <a:pPr indent="0" lvl="0" marL="0" marR="0" rtl="0" algn="l">
              <a:spcBef>
                <a:spcPts val="0"/>
              </a:spcBef>
              <a:spcAft>
                <a:spcPts val="0"/>
              </a:spcAft>
              <a:buNone/>
            </a:pPr>
            <a:r>
              <a:rPr i="1" lang="en" sz="700">
                <a:solidFill>
                  <a:schemeClr val="dk1"/>
                </a:solidFill>
                <a:latin typeface="Arial"/>
                <a:ea typeface="Arial"/>
                <a:cs typeface="Arial"/>
                <a:sym typeface="Arial"/>
              </a:rPr>
              <a:t>Software Safety Standard</a:t>
            </a:r>
            <a:endParaRPr sz="1100"/>
          </a:p>
        </p:txBody>
      </p:sp>
      <p:sp>
        <p:nvSpPr>
          <p:cNvPr id="391" name="Google Shape;391;p50"/>
          <p:cNvSpPr/>
          <p:nvPr/>
        </p:nvSpPr>
        <p:spPr>
          <a:xfrm>
            <a:off x="5861447" y="2739628"/>
            <a:ext cx="760800" cy="603600"/>
          </a:xfrm>
          <a:prstGeom prst="rect">
            <a:avLst/>
          </a:prstGeom>
          <a:solidFill>
            <a:srgbClr val="F2F2F2"/>
          </a:solidFill>
          <a:ln cap="flat" cmpd="sng" w="9525">
            <a:solidFill>
              <a:srgbClr val="BFBFBF"/>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l">
              <a:spcBef>
                <a:spcPts val="0"/>
              </a:spcBef>
              <a:spcAft>
                <a:spcPts val="0"/>
              </a:spcAft>
              <a:buNone/>
            </a:pPr>
            <a:r>
              <a:rPr lang="en" sz="700">
                <a:solidFill>
                  <a:srgbClr val="7F7F7F"/>
                </a:solidFill>
                <a:latin typeface="Arial"/>
                <a:ea typeface="Arial"/>
                <a:cs typeface="Arial"/>
                <a:sym typeface="Arial"/>
              </a:rPr>
              <a:t>NASA-STD-7009</a:t>
            </a:r>
            <a:endParaRPr sz="700">
              <a:solidFill>
                <a:srgbClr val="7F7F7F"/>
              </a:solidFill>
              <a:latin typeface="Calibri"/>
              <a:ea typeface="Calibri"/>
              <a:cs typeface="Calibri"/>
              <a:sym typeface="Calibri"/>
            </a:endParaRPr>
          </a:p>
          <a:p>
            <a:pPr indent="0" lvl="0" marL="0" marR="0" rtl="0" algn="l">
              <a:spcBef>
                <a:spcPts val="0"/>
              </a:spcBef>
              <a:spcAft>
                <a:spcPts val="0"/>
              </a:spcAft>
              <a:buNone/>
            </a:pPr>
            <a:r>
              <a:rPr i="1" lang="en" sz="700">
                <a:solidFill>
                  <a:srgbClr val="7F7F7F"/>
                </a:solidFill>
                <a:latin typeface="Arial"/>
                <a:ea typeface="Arial"/>
                <a:cs typeface="Arial"/>
                <a:sym typeface="Arial"/>
              </a:rPr>
              <a:t>Standard for</a:t>
            </a:r>
            <a:endParaRPr sz="1100"/>
          </a:p>
          <a:p>
            <a:pPr indent="0" lvl="0" marL="0" marR="0" rtl="0" algn="l">
              <a:spcBef>
                <a:spcPts val="0"/>
              </a:spcBef>
              <a:spcAft>
                <a:spcPts val="0"/>
              </a:spcAft>
              <a:buNone/>
            </a:pPr>
            <a:r>
              <a:rPr i="1" lang="en" sz="700">
                <a:solidFill>
                  <a:srgbClr val="7F7F7F"/>
                </a:solidFill>
                <a:latin typeface="Arial"/>
                <a:ea typeface="Arial"/>
                <a:cs typeface="Arial"/>
                <a:sym typeface="Arial"/>
              </a:rPr>
              <a:t>Models &amp; </a:t>
            </a:r>
            <a:endParaRPr sz="1100"/>
          </a:p>
          <a:p>
            <a:pPr indent="0" lvl="0" marL="0" marR="0" rtl="0" algn="l">
              <a:spcBef>
                <a:spcPts val="0"/>
              </a:spcBef>
              <a:spcAft>
                <a:spcPts val="0"/>
              </a:spcAft>
              <a:buNone/>
            </a:pPr>
            <a:r>
              <a:rPr i="1" lang="en" sz="700">
                <a:solidFill>
                  <a:srgbClr val="7F7F7F"/>
                </a:solidFill>
                <a:latin typeface="Arial"/>
                <a:ea typeface="Arial"/>
                <a:cs typeface="Arial"/>
                <a:sym typeface="Arial"/>
              </a:rPr>
              <a:t>Simulations</a:t>
            </a:r>
            <a:endParaRPr sz="1100"/>
          </a:p>
          <a:p>
            <a:pPr indent="0" lvl="0" marL="0" marR="0" rtl="0" algn="l">
              <a:spcBef>
                <a:spcPts val="0"/>
              </a:spcBef>
              <a:spcAft>
                <a:spcPts val="0"/>
              </a:spcAft>
              <a:buNone/>
            </a:pPr>
            <a:r>
              <a:t/>
            </a:r>
            <a:endParaRPr i="1" sz="700">
              <a:solidFill>
                <a:schemeClr val="dk1"/>
              </a:solidFill>
              <a:latin typeface="Arial"/>
              <a:ea typeface="Arial"/>
              <a:cs typeface="Arial"/>
              <a:sym typeface="Arial"/>
            </a:endParaRPr>
          </a:p>
        </p:txBody>
      </p:sp>
      <p:cxnSp>
        <p:nvCxnSpPr>
          <p:cNvPr id="392" name="Google Shape;392;p50"/>
          <p:cNvCxnSpPr>
            <a:stCxn id="385" idx="2"/>
            <a:endCxn id="390" idx="0"/>
          </p:cNvCxnSpPr>
          <p:nvPr/>
        </p:nvCxnSpPr>
        <p:spPr>
          <a:xfrm rot="5400000">
            <a:off x="3062184" y="2198035"/>
            <a:ext cx="394200" cy="689100"/>
          </a:xfrm>
          <a:prstGeom prst="bentConnector3">
            <a:avLst>
              <a:gd fmla="val 49987" name="adj1"/>
            </a:avLst>
          </a:prstGeom>
          <a:noFill/>
          <a:ln cap="flat" cmpd="sng" w="9525">
            <a:solidFill>
              <a:schemeClr val="dk1"/>
            </a:solidFill>
            <a:prstDash val="solid"/>
            <a:round/>
            <a:headEnd len="med" w="med" type="none"/>
            <a:tailEnd len="med" w="med" type="stealth"/>
          </a:ln>
        </p:spPr>
      </p:cxnSp>
      <p:sp>
        <p:nvSpPr>
          <p:cNvPr id="393" name="Google Shape;393;p50"/>
          <p:cNvSpPr txBox="1"/>
          <p:nvPr/>
        </p:nvSpPr>
        <p:spPr>
          <a:xfrm>
            <a:off x="3002757" y="2395538"/>
            <a:ext cx="497700" cy="192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chemeClr val="dk1"/>
              </a:buClr>
              <a:buSzPts val="800"/>
              <a:buFont typeface="Noto Sans Symbols"/>
              <a:buNone/>
            </a:pPr>
            <a:r>
              <a:rPr b="0" i="1" lang="en" sz="800">
                <a:solidFill>
                  <a:schemeClr val="dk1"/>
                </a:solidFill>
                <a:latin typeface="Arial"/>
                <a:ea typeface="Arial"/>
                <a:cs typeface="Arial"/>
                <a:sym typeface="Arial"/>
              </a:rPr>
              <a:t>invokes</a:t>
            </a:r>
            <a:endParaRPr sz="1100"/>
          </a:p>
        </p:txBody>
      </p:sp>
      <p:sp>
        <p:nvSpPr>
          <p:cNvPr id="394" name="Google Shape;394;p50"/>
          <p:cNvSpPr txBox="1"/>
          <p:nvPr/>
        </p:nvSpPr>
        <p:spPr>
          <a:xfrm>
            <a:off x="4088606" y="1370411"/>
            <a:ext cx="566700" cy="192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chemeClr val="dk1"/>
              </a:buClr>
              <a:buSzPts val="800"/>
              <a:buFont typeface="Noto Sans Symbols"/>
              <a:buNone/>
            </a:pPr>
            <a:r>
              <a:rPr b="0" i="1" lang="en" sz="800">
                <a:solidFill>
                  <a:schemeClr val="dk1"/>
                </a:solidFill>
                <a:latin typeface="Arial"/>
                <a:ea typeface="Arial"/>
                <a:cs typeface="Arial"/>
                <a:sym typeface="Arial"/>
              </a:rPr>
              <a:t>parent of</a:t>
            </a:r>
            <a:endParaRPr sz="1100"/>
          </a:p>
        </p:txBody>
      </p:sp>
      <p:sp>
        <p:nvSpPr>
          <p:cNvPr id="395" name="Google Shape;395;p50"/>
          <p:cNvSpPr txBox="1"/>
          <p:nvPr/>
        </p:nvSpPr>
        <p:spPr>
          <a:xfrm>
            <a:off x="5723335" y="1372791"/>
            <a:ext cx="566700" cy="192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chemeClr val="dk1"/>
              </a:buClr>
              <a:buSzPts val="800"/>
              <a:buFont typeface="Noto Sans Symbols"/>
              <a:buNone/>
            </a:pPr>
            <a:r>
              <a:rPr b="0" i="1" lang="en" sz="800">
                <a:solidFill>
                  <a:schemeClr val="dk1"/>
                </a:solidFill>
                <a:latin typeface="Arial"/>
                <a:ea typeface="Arial"/>
                <a:cs typeface="Arial"/>
                <a:sym typeface="Arial"/>
              </a:rPr>
              <a:t>parent of</a:t>
            </a:r>
            <a:endParaRPr sz="1100"/>
          </a:p>
        </p:txBody>
      </p:sp>
      <p:sp>
        <p:nvSpPr>
          <p:cNvPr id="396" name="Google Shape;396;p50"/>
          <p:cNvSpPr/>
          <p:nvPr/>
        </p:nvSpPr>
        <p:spPr>
          <a:xfrm>
            <a:off x="5750719" y="3626645"/>
            <a:ext cx="903600" cy="603600"/>
          </a:xfrm>
          <a:prstGeom prst="rect">
            <a:avLst/>
          </a:prstGeom>
          <a:solidFill>
            <a:srgbClr val="F2F2F2"/>
          </a:solidFill>
          <a:ln cap="flat" cmpd="sng" w="9525">
            <a:solidFill>
              <a:srgbClr val="BFBFBF"/>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l">
              <a:spcBef>
                <a:spcPts val="0"/>
              </a:spcBef>
              <a:spcAft>
                <a:spcPts val="0"/>
              </a:spcAft>
              <a:buNone/>
            </a:pPr>
            <a:r>
              <a:rPr lang="en" sz="700">
                <a:solidFill>
                  <a:schemeClr val="dk1"/>
                </a:solidFill>
                <a:latin typeface="Arial"/>
                <a:ea typeface="Arial"/>
                <a:cs typeface="Arial"/>
                <a:sym typeface="Arial"/>
              </a:rPr>
              <a:t>NASA-HDBK-8739.23</a:t>
            </a:r>
            <a:endParaRPr sz="700">
              <a:solidFill>
                <a:schemeClr val="dk1"/>
              </a:solidFill>
              <a:latin typeface="Calibri"/>
              <a:ea typeface="Calibri"/>
              <a:cs typeface="Calibri"/>
              <a:sym typeface="Calibri"/>
            </a:endParaRPr>
          </a:p>
          <a:p>
            <a:pPr indent="0" lvl="0" marL="0" marR="0" rtl="0" algn="l">
              <a:spcBef>
                <a:spcPts val="0"/>
              </a:spcBef>
              <a:spcAft>
                <a:spcPts val="0"/>
              </a:spcAft>
              <a:buNone/>
            </a:pPr>
            <a:r>
              <a:rPr i="1" lang="en" sz="700">
                <a:solidFill>
                  <a:schemeClr val="dk1"/>
                </a:solidFill>
                <a:latin typeface="Arial"/>
                <a:ea typeface="Arial"/>
                <a:cs typeface="Arial"/>
                <a:sym typeface="Arial"/>
              </a:rPr>
              <a:t>Complex Electronics</a:t>
            </a:r>
            <a:endParaRPr sz="1100"/>
          </a:p>
          <a:p>
            <a:pPr indent="0" lvl="0" marL="0" marR="0" rtl="0" algn="l">
              <a:spcBef>
                <a:spcPts val="0"/>
              </a:spcBef>
              <a:spcAft>
                <a:spcPts val="0"/>
              </a:spcAft>
              <a:buNone/>
            </a:pPr>
            <a:r>
              <a:rPr i="1" lang="en" sz="700">
                <a:solidFill>
                  <a:schemeClr val="dk1"/>
                </a:solidFill>
                <a:latin typeface="Arial"/>
                <a:ea typeface="Arial"/>
                <a:cs typeface="Arial"/>
                <a:sym typeface="Arial"/>
              </a:rPr>
              <a:t>HDBK for Assurance </a:t>
            </a:r>
            <a:endParaRPr sz="1100"/>
          </a:p>
          <a:p>
            <a:pPr indent="0" lvl="0" marL="0" marR="0" rtl="0" algn="l">
              <a:spcBef>
                <a:spcPts val="0"/>
              </a:spcBef>
              <a:spcAft>
                <a:spcPts val="0"/>
              </a:spcAft>
              <a:buNone/>
            </a:pPr>
            <a:r>
              <a:rPr i="1" lang="en" sz="700">
                <a:solidFill>
                  <a:schemeClr val="dk1"/>
                </a:solidFill>
                <a:latin typeface="Arial"/>
                <a:ea typeface="Arial"/>
                <a:cs typeface="Arial"/>
                <a:sym typeface="Arial"/>
              </a:rPr>
              <a:t>Professionals</a:t>
            </a:r>
            <a:endParaRPr sz="1100"/>
          </a:p>
          <a:p>
            <a:pPr indent="0" lvl="0" marL="0" marR="0" rtl="0" algn="l">
              <a:spcBef>
                <a:spcPts val="0"/>
              </a:spcBef>
              <a:spcAft>
                <a:spcPts val="0"/>
              </a:spcAft>
              <a:buNone/>
            </a:pPr>
            <a:r>
              <a:t/>
            </a:r>
            <a:endParaRPr i="1" sz="700">
              <a:solidFill>
                <a:srgbClr val="7F7F7F"/>
              </a:solidFill>
              <a:latin typeface="Arial"/>
              <a:ea typeface="Arial"/>
              <a:cs typeface="Arial"/>
              <a:sym typeface="Arial"/>
            </a:endParaRPr>
          </a:p>
        </p:txBody>
      </p:sp>
      <p:sp>
        <p:nvSpPr>
          <p:cNvPr id="397" name="Google Shape;397;p50"/>
          <p:cNvSpPr/>
          <p:nvPr/>
        </p:nvSpPr>
        <p:spPr>
          <a:xfrm>
            <a:off x="2323922" y="3629377"/>
            <a:ext cx="1328700" cy="685500"/>
          </a:xfrm>
          <a:prstGeom prst="rect">
            <a:avLst/>
          </a:prstGeom>
          <a:solidFill>
            <a:srgbClr val="000099"/>
          </a:solid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b="1" lang="en" sz="800">
                <a:solidFill>
                  <a:srgbClr val="FFFF00"/>
                </a:solidFill>
                <a:latin typeface="Calibri"/>
                <a:ea typeface="Calibri"/>
                <a:cs typeface="Calibri"/>
                <a:sym typeface="Calibri"/>
              </a:rPr>
              <a:t>NASA-HDBK-2203</a:t>
            </a:r>
            <a:endParaRPr sz="1100"/>
          </a:p>
          <a:p>
            <a:pPr indent="0" lvl="0" marL="0" marR="0" rtl="0" algn="ctr">
              <a:spcBef>
                <a:spcPts val="0"/>
              </a:spcBef>
              <a:spcAft>
                <a:spcPts val="0"/>
              </a:spcAft>
              <a:buNone/>
            </a:pPr>
            <a:r>
              <a:rPr b="1" i="1" lang="en" sz="800">
                <a:solidFill>
                  <a:srgbClr val="FFFF00"/>
                </a:solidFill>
                <a:latin typeface="Calibri"/>
                <a:ea typeface="Calibri"/>
                <a:cs typeface="Calibri"/>
                <a:sym typeface="Calibri"/>
              </a:rPr>
              <a:t>NASA Software </a:t>
            </a:r>
            <a:endParaRPr sz="1100"/>
          </a:p>
          <a:p>
            <a:pPr indent="0" lvl="0" marL="0" marR="0" rtl="0" algn="ctr">
              <a:spcBef>
                <a:spcPts val="0"/>
              </a:spcBef>
              <a:spcAft>
                <a:spcPts val="0"/>
              </a:spcAft>
              <a:buNone/>
            </a:pPr>
            <a:r>
              <a:rPr b="1" i="1" lang="en" sz="800">
                <a:solidFill>
                  <a:srgbClr val="FFFF00"/>
                </a:solidFill>
                <a:latin typeface="Calibri"/>
                <a:ea typeface="Calibri"/>
                <a:cs typeface="Calibri"/>
                <a:sym typeface="Calibri"/>
              </a:rPr>
              <a:t>Engineering and </a:t>
            </a:r>
            <a:endParaRPr sz="1100"/>
          </a:p>
          <a:p>
            <a:pPr indent="0" lvl="0" marL="0" marR="0" rtl="0" algn="ctr">
              <a:spcBef>
                <a:spcPts val="0"/>
              </a:spcBef>
              <a:spcAft>
                <a:spcPts val="0"/>
              </a:spcAft>
              <a:buNone/>
            </a:pPr>
            <a:r>
              <a:rPr b="1" i="1" lang="en" sz="800">
                <a:solidFill>
                  <a:srgbClr val="FFFF00"/>
                </a:solidFill>
                <a:latin typeface="Calibri"/>
                <a:ea typeface="Calibri"/>
                <a:cs typeface="Calibri"/>
                <a:sym typeface="Calibri"/>
              </a:rPr>
              <a:t>Software Assurance</a:t>
            </a:r>
            <a:endParaRPr sz="1100"/>
          </a:p>
          <a:p>
            <a:pPr indent="0" lvl="0" marL="0" marR="0" rtl="0" algn="ctr">
              <a:spcBef>
                <a:spcPts val="0"/>
              </a:spcBef>
              <a:spcAft>
                <a:spcPts val="0"/>
              </a:spcAft>
              <a:buNone/>
            </a:pPr>
            <a:r>
              <a:rPr b="1" i="1" lang="en" sz="800">
                <a:solidFill>
                  <a:srgbClr val="FFFF00"/>
                </a:solidFill>
                <a:latin typeface="Calibri"/>
                <a:ea typeface="Calibri"/>
                <a:cs typeface="Calibri"/>
                <a:sym typeface="Calibri"/>
              </a:rPr>
              <a:t>Handbook</a:t>
            </a:r>
            <a:endParaRPr sz="1100"/>
          </a:p>
        </p:txBody>
      </p:sp>
      <p:sp>
        <p:nvSpPr>
          <p:cNvPr id="398" name="Google Shape;398;p50"/>
          <p:cNvSpPr txBox="1"/>
          <p:nvPr/>
        </p:nvSpPr>
        <p:spPr>
          <a:xfrm>
            <a:off x="4926808" y="3272433"/>
            <a:ext cx="856200" cy="192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chemeClr val="dk1"/>
              </a:buClr>
              <a:buSzPts val="800"/>
              <a:buFont typeface="Noto Sans Symbols"/>
              <a:buNone/>
            </a:pPr>
            <a:r>
              <a:rPr b="0" i="1" lang="en" sz="800">
                <a:solidFill>
                  <a:schemeClr val="dk1"/>
                </a:solidFill>
                <a:latin typeface="Arial"/>
                <a:ea typeface="Arial"/>
                <a:cs typeface="Arial"/>
                <a:sym typeface="Arial"/>
              </a:rPr>
              <a:t>is supported by</a:t>
            </a:r>
            <a:endParaRPr sz="1100"/>
          </a:p>
        </p:txBody>
      </p:sp>
      <p:cxnSp>
        <p:nvCxnSpPr>
          <p:cNvPr id="399" name="Google Shape;399;p50"/>
          <p:cNvCxnSpPr>
            <a:stCxn id="385" idx="2"/>
            <a:endCxn id="397" idx="0"/>
          </p:cNvCxnSpPr>
          <p:nvPr/>
        </p:nvCxnSpPr>
        <p:spPr>
          <a:xfrm rot="5400000">
            <a:off x="2654034" y="2679685"/>
            <a:ext cx="1284000" cy="615600"/>
          </a:xfrm>
          <a:prstGeom prst="bentConnector3">
            <a:avLst>
              <a:gd fmla="val 86549" name="adj1"/>
            </a:avLst>
          </a:prstGeom>
          <a:noFill/>
          <a:ln cap="flat" cmpd="sng" w="9525">
            <a:solidFill>
              <a:schemeClr val="dk1"/>
            </a:solidFill>
            <a:prstDash val="solid"/>
            <a:round/>
            <a:headEnd len="med" w="med" type="none"/>
            <a:tailEnd len="med" w="med" type="stealth"/>
          </a:ln>
        </p:spPr>
      </p:cxnSp>
      <p:sp>
        <p:nvSpPr>
          <p:cNvPr id="400" name="Google Shape;400;p50"/>
          <p:cNvSpPr txBox="1"/>
          <p:nvPr/>
        </p:nvSpPr>
        <p:spPr>
          <a:xfrm>
            <a:off x="4411267" y="2395538"/>
            <a:ext cx="854700" cy="192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chemeClr val="dk1"/>
              </a:buClr>
              <a:buSzPts val="800"/>
              <a:buFont typeface="Noto Sans Symbols"/>
              <a:buNone/>
            </a:pPr>
            <a:r>
              <a:rPr b="0" i="1" lang="en" sz="800">
                <a:solidFill>
                  <a:schemeClr val="dk1"/>
                </a:solidFill>
                <a:latin typeface="Arial"/>
                <a:ea typeface="Arial"/>
                <a:cs typeface="Arial"/>
                <a:sym typeface="Arial"/>
              </a:rPr>
              <a:t>is supported by</a:t>
            </a:r>
            <a:endParaRPr sz="1100"/>
          </a:p>
        </p:txBody>
      </p:sp>
      <p:sp>
        <p:nvSpPr>
          <p:cNvPr id="401" name="Google Shape;401;p50"/>
          <p:cNvSpPr/>
          <p:nvPr/>
        </p:nvSpPr>
        <p:spPr>
          <a:xfrm>
            <a:off x="6732985" y="3626645"/>
            <a:ext cx="903600" cy="603600"/>
          </a:xfrm>
          <a:prstGeom prst="rect">
            <a:avLst/>
          </a:prstGeom>
          <a:solidFill>
            <a:srgbClr val="F2F2F2"/>
          </a:solidFill>
          <a:ln cap="flat" cmpd="sng" w="9525">
            <a:solidFill>
              <a:srgbClr val="BFBFBF"/>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l">
              <a:spcBef>
                <a:spcPts val="0"/>
              </a:spcBef>
              <a:spcAft>
                <a:spcPts val="0"/>
              </a:spcAft>
              <a:buNone/>
            </a:pPr>
            <a:r>
              <a:rPr lang="en" sz="700">
                <a:solidFill>
                  <a:schemeClr val="dk1"/>
                </a:solidFill>
                <a:latin typeface="Arial"/>
                <a:ea typeface="Arial"/>
                <a:cs typeface="Arial"/>
                <a:sym typeface="Arial"/>
              </a:rPr>
              <a:t>NASA-HDBK-4008</a:t>
            </a:r>
            <a:endParaRPr sz="700">
              <a:solidFill>
                <a:schemeClr val="dk1"/>
              </a:solidFill>
              <a:latin typeface="Calibri"/>
              <a:ea typeface="Calibri"/>
              <a:cs typeface="Calibri"/>
              <a:sym typeface="Calibri"/>
            </a:endParaRPr>
          </a:p>
          <a:p>
            <a:pPr indent="0" lvl="0" marL="0" marR="0" rtl="0" algn="l">
              <a:spcBef>
                <a:spcPts val="0"/>
              </a:spcBef>
              <a:spcAft>
                <a:spcPts val="0"/>
              </a:spcAft>
              <a:buNone/>
            </a:pPr>
            <a:r>
              <a:rPr i="1" lang="en" sz="700">
                <a:solidFill>
                  <a:schemeClr val="dk1"/>
                </a:solidFill>
                <a:latin typeface="Arial"/>
                <a:ea typeface="Arial"/>
                <a:cs typeface="Arial"/>
                <a:sym typeface="Arial"/>
              </a:rPr>
              <a:t>Programmable  </a:t>
            </a:r>
            <a:endParaRPr sz="1100"/>
          </a:p>
          <a:p>
            <a:pPr indent="0" lvl="0" marL="0" marR="0" rtl="0" algn="l">
              <a:spcBef>
                <a:spcPts val="0"/>
              </a:spcBef>
              <a:spcAft>
                <a:spcPts val="0"/>
              </a:spcAft>
              <a:buNone/>
            </a:pPr>
            <a:r>
              <a:rPr i="1" lang="en" sz="700">
                <a:solidFill>
                  <a:schemeClr val="dk1"/>
                </a:solidFill>
                <a:latin typeface="Arial"/>
                <a:ea typeface="Arial"/>
                <a:cs typeface="Arial"/>
                <a:sym typeface="Arial"/>
              </a:rPr>
              <a:t>Logic Device HDBK</a:t>
            </a:r>
            <a:endParaRPr sz="1100"/>
          </a:p>
          <a:p>
            <a:pPr indent="0" lvl="0" marL="0" marR="0" rtl="0" algn="l">
              <a:spcBef>
                <a:spcPts val="0"/>
              </a:spcBef>
              <a:spcAft>
                <a:spcPts val="0"/>
              </a:spcAft>
              <a:buNone/>
            </a:pPr>
            <a:r>
              <a:t/>
            </a:r>
            <a:endParaRPr i="1" sz="700">
              <a:solidFill>
                <a:schemeClr val="dk1"/>
              </a:solidFill>
              <a:latin typeface="Arial"/>
              <a:ea typeface="Arial"/>
              <a:cs typeface="Arial"/>
              <a:sym typeface="Arial"/>
            </a:endParaRPr>
          </a:p>
          <a:p>
            <a:pPr indent="0" lvl="0" marL="0" marR="0" rtl="0" algn="l">
              <a:spcBef>
                <a:spcPts val="0"/>
              </a:spcBef>
              <a:spcAft>
                <a:spcPts val="0"/>
              </a:spcAft>
              <a:buNone/>
            </a:pPr>
            <a:r>
              <a:t/>
            </a:r>
            <a:endParaRPr i="1" sz="700">
              <a:solidFill>
                <a:srgbClr val="7F7F7F"/>
              </a:solidFill>
              <a:latin typeface="Arial"/>
              <a:ea typeface="Arial"/>
              <a:cs typeface="Arial"/>
              <a:sym typeface="Arial"/>
            </a:endParaRPr>
          </a:p>
        </p:txBody>
      </p:sp>
      <p:sp>
        <p:nvSpPr>
          <p:cNvPr id="402" name="Google Shape;402;p50"/>
          <p:cNvSpPr/>
          <p:nvPr/>
        </p:nvSpPr>
        <p:spPr>
          <a:xfrm>
            <a:off x="6669882" y="1741885"/>
            <a:ext cx="864600" cy="603600"/>
          </a:xfrm>
          <a:prstGeom prst="rect">
            <a:avLst/>
          </a:prstGeom>
          <a:solidFill>
            <a:srgbClr val="F2F2F2"/>
          </a:solidFill>
          <a:ln cap="flat" cmpd="sng" w="9525">
            <a:solidFill>
              <a:srgbClr val="BFBFBF"/>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l">
              <a:spcBef>
                <a:spcPts val="0"/>
              </a:spcBef>
              <a:spcAft>
                <a:spcPts val="0"/>
              </a:spcAft>
              <a:buNone/>
            </a:pPr>
            <a:r>
              <a:rPr lang="en" sz="700">
                <a:solidFill>
                  <a:srgbClr val="7F7F7F"/>
                </a:solidFill>
                <a:latin typeface="Arial"/>
                <a:ea typeface="Arial"/>
                <a:cs typeface="Arial"/>
                <a:sym typeface="Arial"/>
              </a:rPr>
              <a:t>NPR 7120.8</a:t>
            </a:r>
            <a:endParaRPr sz="1100"/>
          </a:p>
          <a:p>
            <a:pPr indent="0" lvl="0" marL="0" marR="0" rtl="0" algn="l">
              <a:spcBef>
                <a:spcPts val="0"/>
              </a:spcBef>
              <a:spcAft>
                <a:spcPts val="0"/>
              </a:spcAft>
              <a:buNone/>
            </a:pPr>
            <a:r>
              <a:rPr lang="en" sz="700">
                <a:solidFill>
                  <a:srgbClr val="7F7F7F"/>
                </a:solidFill>
                <a:latin typeface="Arial"/>
                <a:ea typeface="Arial"/>
                <a:cs typeface="Arial"/>
                <a:sym typeface="Arial"/>
              </a:rPr>
              <a:t>NASA Research &amp;</a:t>
            </a:r>
            <a:endParaRPr sz="1100"/>
          </a:p>
          <a:p>
            <a:pPr indent="0" lvl="0" marL="0" marR="0" rtl="0" algn="l">
              <a:spcBef>
                <a:spcPts val="0"/>
              </a:spcBef>
              <a:spcAft>
                <a:spcPts val="0"/>
              </a:spcAft>
              <a:buNone/>
            </a:pPr>
            <a:r>
              <a:rPr lang="en" sz="700">
                <a:solidFill>
                  <a:srgbClr val="7F7F7F"/>
                </a:solidFill>
                <a:latin typeface="Arial"/>
                <a:ea typeface="Arial"/>
                <a:cs typeface="Arial"/>
                <a:sym typeface="Arial"/>
              </a:rPr>
              <a:t>Tech. Prog./Proj.</a:t>
            </a:r>
            <a:endParaRPr sz="1100"/>
          </a:p>
          <a:p>
            <a:pPr indent="0" lvl="0" marL="0" marR="0" rtl="0" algn="l">
              <a:spcBef>
                <a:spcPts val="0"/>
              </a:spcBef>
              <a:spcAft>
                <a:spcPts val="0"/>
              </a:spcAft>
              <a:buNone/>
            </a:pPr>
            <a:r>
              <a:rPr lang="en" sz="700">
                <a:solidFill>
                  <a:srgbClr val="7F7F7F"/>
                </a:solidFill>
                <a:latin typeface="Arial"/>
                <a:ea typeface="Arial"/>
                <a:cs typeface="Arial"/>
                <a:sym typeface="Arial"/>
              </a:rPr>
              <a:t>Requirements</a:t>
            </a:r>
            <a:endParaRPr sz="1100"/>
          </a:p>
          <a:p>
            <a:pPr indent="0" lvl="0" marL="0" marR="0" rtl="0" algn="l">
              <a:spcBef>
                <a:spcPts val="0"/>
              </a:spcBef>
              <a:spcAft>
                <a:spcPts val="0"/>
              </a:spcAft>
              <a:buNone/>
            </a:pPr>
            <a:r>
              <a:rPr lang="en" sz="700">
                <a:solidFill>
                  <a:srgbClr val="7F7F7F"/>
                </a:solidFill>
                <a:latin typeface="Arial"/>
                <a:ea typeface="Arial"/>
                <a:cs typeface="Arial"/>
                <a:sym typeface="Arial"/>
              </a:rPr>
              <a:t>2012, JUL</a:t>
            </a:r>
            <a:endParaRPr sz="1100"/>
          </a:p>
          <a:p>
            <a:pPr indent="0" lvl="0" marL="0" marR="0" rtl="0" algn="l">
              <a:spcBef>
                <a:spcPts val="0"/>
              </a:spcBef>
              <a:spcAft>
                <a:spcPts val="0"/>
              </a:spcAft>
              <a:buNone/>
            </a:pPr>
            <a:r>
              <a:t/>
            </a:r>
            <a:endParaRPr sz="700">
              <a:solidFill>
                <a:srgbClr val="7F7F7F"/>
              </a:solidFill>
              <a:latin typeface="Arial"/>
              <a:ea typeface="Arial"/>
              <a:cs typeface="Arial"/>
              <a:sym typeface="Arial"/>
            </a:endParaRPr>
          </a:p>
        </p:txBody>
      </p:sp>
      <p:sp>
        <p:nvSpPr>
          <p:cNvPr id="403" name="Google Shape;403;p50"/>
          <p:cNvSpPr/>
          <p:nvPr/>
        </p:nvSpPr>
        <p:spPr>
          <a:xfrm>
            <a:off x="6742511" y="1940719"/>
            <a:ext cx="872700" cy="604800"/>
          </a:xfrm>
          <a:prstGeom prst="rect">
            <a:avLst/>
          </a:prstGeom>
          <a:solidFill>
            <a:srgbClr val="F2F2F2"/>
          </a:solidFill>
          <a:ln cap="flat" cmpd="sng" w="9525">
            <a:solidFill>
              <a:srgbClr val="BFBFBF"/>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l">
              <a:spcBef>
                <a:spcPts val="0"/>
              </a:spcBef>
              <a:spcAft>
                <a:spcPts val="0"/>
              </a:spcAft>
              <a:buNone/>
            </a:pPr>
            <a:r>
              <a:rPr lang="en" sz="700">
                <a:solidFill>
                  <a:srgbClr val="7F7F7F"/>
                </a:solidFill>
                <a:latin typeface="Arial"/>
                <a:ea typeface="Arial"/>
                <a:cs typeface="Arial"/>
                <a:sym typeface="Arial"/>
              </a:rPr>
              <a:t>NPR 7120.7</a:t>
            </a:r>
            <a:endParaRPr sz="1100"/>
          </a:p>
          <a:p>
            <a:pPr indent="0" lvl="0" marL="0" marR="0" rtl="0" algn="l">
              <a:spcBef>
                <a:spcPts val="0"/>
              </a:spcBef>
              <a:spcAft>
                <a:spcPts val="0"/>
              </a:spcAft>
              <a:buNone/>
            </a:pPr>
            <a:r>
              <a:rPr lang="en" sz="700">
                <a:solidFill>
                  <a:srgbClr val="7F7F7F"/>
                </a:solidFill>
                <a:latin typeface="Arial"/>
                <a:ea typeface="Arial"/>
                <a:cs typeface="Arial"/>
                <a:sym typeface="Arial"/>
              </a:rPr>
              <a:t>NASA IT &amp; Infra.</a:t>
            </a:r>
            <a:endParaRPr sz="1100"/>
          </a:p>
          <a:p>
            <a:pPr indent="0" lvl="0" marL="0" marR="0" rtl="0" algn="l">
              <a:spcBef>
                <a:spcPts val="0"/>
              </a:spcBef>
              <a:spcAft>
                <a:spcPts val="0"/>
              </a:spcAft>
              <a:buNone/>
            </a:pPr>
            <a:r>
              <a:rPr lang="en" sz="700">
                <a:solidFill>
                  <a:srgbClr val="7F7F7F"/>
                </a:solidFill>
                <a:latin typeface="Arial"/>
                <a:ea typeface="Arial"/>
                <a:cs typeface="Arial"/>
                <a:sym typeface="Arial"/>
              </a:rPr>
              <a:t> Prog./Proj.</a:t>
            </a:r>
            <a:endParaRPr sz="1100"/>
          </a:p>
          <a:p>
            <a:pPr indent="0" lvl="0" marL="0" marR="0" rtl="0" algn="l">
              <a:spcBef>
                <a:spcPts val="0"/>
              </a:spcBef>
              <a:spcAft>
                <a:spcPts val="0"/>
              </a:spcAft>
              <a:buNone/>
            </a:pPr>
            <a:r>
              <a:rPr lang="en" sz="700">
                <a:solidFill>
                  <a:srgbClr val="7F7F7F"/>
                </a:solidFill>
                <a:latin typeface="Arial"/>
                <a:ea typeface="Arial"/>
                <a:cs typeface="Arial"/>
                <a:sym typeface="Arial"/>
              </a:rPr>
              <a:t>Requirements</a:t>
            </a:r>
            <a:endParaRPr sz="1100"/>
          </a:p>
          <a:p>
            <a:pPr indent="0" lvl="0" marL="0" marR="0" rtl="0" algn="l">
              <a:spcBef>
                <a:spcPts val="0"/>
              </a:spcBef>
              <a:spcAft>
                <a:spcPts val="0"/>
              </a:spcAft>
              <a:buNone/>
            </a:pPr>
            <a:r>
              <a:rPr lang="en" sz="700">
                <a:solidFill>
                  <a:srgbClr val="7F7F7F"/>
                </a:solidFill>
                <a:latin typeface="Arial"/>
                <a:ea typeface="Arial"/>
                <a:cs typeface="Arial"/>
                <a:sym typeface="Arial"/>
              </a:rPr>
              <a:t>2012, JUL</a:t>
            </a:r>
            <a:endParaRPr sz="1100"/>
          </a:p>
          <a:p>
            <a:pPr indent="0" lvl="0" marL="0" marR="0" rtl="0" algn="l">
              <a:spcBef>
                <a:spcPts val="0"/>
              </a:spcBef>
              <a:spcAft>
                <a:spcPts val="0"/>
              </a:spcAft>
              <a:buNone/>
            </a:pPr>
            <a:r>
              <a:t/>
            </a:r>
            <a:endParaRPr sz="700">
              <a:solidFill>
                <a:srgbClr val="7F7F7F"/>
              </a:solidFill>
              <a:latin typeface="Arial"/>
              <a:ea typeface="Arial"/>
              <a:cs typeface="Arial"/>
              <a:sym typeface="Arial"/>
            </a:endParaRPr>
          </a:p>
        </p:txBody>
      </p:sp>
      <p:sp>
        <p:nvSpPr>
          <p:cNvPr id="404" name="Google Shape;404;p50"/>
          <p:cNvSpPr/>
          <p:nvPr/>
        </p:nvSpPr>
        <p:spPr>
          <a:xfrm>
            <a:off x="6823472" y="2156222"/>
            <a:ext cx="881100" cy="603600"/>
          </a:xfrm>
          <a:prstGeom prst="rect">
            <a:avLst/>
          </a:prstGeom>
          <a:solidFill>
            <a:srgbClr val="F2F2F2"/>
          </a:solidFill>
          <a:ln cap="flat" cmpd="sng" w="9525">
            <a:solidFill>
              <a:srgbClr val="BFBFBF"/>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l">
              <a:spcBef>
                <a:spcPts val="0"/>
              </a:spcBef>
              <a:spcAft>
                <a:spcPts val="0"/>
              </a:spcAft>
              <a:buNone/>
            </a:pPr>
            <a:r>
              <a:rPr lang="en" sz="700">
                <a:solidFill>
                  <a:srgbClr val="7F7F7F"/>
                </a:solidFill>
                <a:latin typeface="Arial"/>
                <a:ea typeface="Arial"/>
                <a:cs typeface="Arial"/>
                <a:sym typeface="Arial"/>
              </a:rPr>
              <a:t>NPR 7120.5</a:t>
            </a:r>
            <a:endParaRPr sz="1100"/>
          </a:p>
          <a:p>
            <a:pPr indent="0" lvl="0" marL="0" marR="0" rtl="0" algn="l">
              <a:spcBef>
                <a:spcPts val="0"/>
              </a:spcBef>
              <a:spcAft>
                <a:spcPts val="0"/>
              </a:spcAft>
              <a:buNone/>
            </a:pPr>
            <a:r>
              <a:rPr lang="en" sz="700">
                <a:solidFill>
                  <a:srgbClr val="7F7F7F"/>
                </a:solidFill>
                <a:latin typeface="Arial"/>
                <a:ea typeface="Arial"/>
                <a:cs typeface="Arial"/>
                <a:sym typeface="Arial"/>
              </a:rPr>
              <a:t>NASA Space</a:t>
            </a:r>
            <a:endParaRPr sz="1100"/>
          </a:p>
          <a:p>
            <a:pPr indent="0" lvl="0" marL="0" marR="0" rtl="0" algn="l">
              <a:spcBef>
                <a:spcPts val="0"/>
              </a:spcBef>
              <a:spcAft>
                <a:spcPts val="0"/>
              </a:spcAft>
              <a:buNone/>
            </a:pPr>
            <a:r>
              <a:rPr lang="en" sz="700">
                <a:solidFill>
                  <a:srgbClr val="7F7F7F"/>
                </a:solidFill>
                <a:latin typeface="Arial"/>
                <a:ea typeface="Arial"/>
                <a:cs typeface="Arial"/>
                <a:sym typeface="Arial"/>
              </a:rPr>
              <a:t>Flight Prog./Proj.</a:t>
            </a:r>
            <a:endParaRPr sz="1100"/>
          </a:p>
          <a:p>
            <a:pPr indent="0" lvl="0" marL="0" marR="0" rtl="0" algn="l">
              <a:spcBef>
                <a:spcPts val="0"/>
              </a:spcBef>
              <a:spcAft>
                <a:spcPts val="0"/>
              </a:spcAft>
              <a:buNone/>
            </a:pPr>
            <a:r>
              <a:rPr lang="en" sz="700">
                <a:solidFill>
                  <a:srgbClr val="7F7F7F"/>
                </a:solidFill>
                <a:latin typeface="Arial"/>
                <a:ea typeface="Arial"/>
                <a:cs typeface="Arial"/>
                <a:sym typeface="Arial"/>
              </a:rPr>
              <a:t>Requirements</a:t>
            </a:r>
            <a:endParaRPr sz="1100"/>
          </a:p>
          <a:p>
            <a:pPr indent="0" lvl="0" marL="0" marR="0" rtl="0" algn="l">
              <a:spcBef>
                <a:spcPts val="0"/>
              </a:spcBef>
              <a:spcAft>
                <a:spcPts val="0"/>
              </a:spcAft>
              <a:buNone/>
            </a:pPr>
            <a:r>
              <a:t/>
            </a:r>
            <a:endParaRPr sz="700">
              <a:solidFill>
                <a:srgbClr val="7F7F7F"/>
              </a:solidFill>
              <a:latin typeface="Arial"/>
              <a:ea typeface="Arial"/>
              <a:cs typeface="Arial"/>
              <a:sym typeface="Arial"/>
            </a:endParaRPr>
          </a:p>
        </p:txBody>
      </p:sp>
      <p:cxnSp>
        <p:nvCxnSpPr>
          <p:cNvPr id="405" name="Google Shape;405;p50"/>
          <p:cNvCxnSpPr>
            <a:stCxn id="384" idx="2"/>
            <a:endCxn id="402" idx="0"/>
          </p:cNvCxnSpPr>
          <p:nvPr/>
        </p:nvCxnSpPr>
        <p:spPr>
          <a:xfrm flipH="1" rot="-5400000">
            <a:off x="5818650" y="458297"/>
            <a:ext cx="420300" cy="2146800"/>
          </a:xfrm>
          <a:prstGeom prst="bentConnector3">
            <a:avLst>
              <a:gd fmla="val 49999" name="adj1"/>
            </a:avLst>
          </a:prstGeom>
          <a:noFill/>
          <a:ln cap="flat" cmpd="sng" w="9525">
            <a:solidFill>
              <a:schemeClr val="dk1"/>
            </a:solidFill>
            <a:prstDash val="solid"/>
            <a:round/>
            <a:headEnd len="med" w="med" type="none"/>
            <a:tailEnd len="med" w="med" type="stealth"/>
          </a:ln>
        </p:spPr>
      </p:cxnSp>
      <p:cxnSp>
        <p:nvCxnSpPr>
          <p:cNvPr id="406" name="Google Shape;406;p50"/>
          <p:cNvCxnSpPr>
            <a:stCxn id="385" idx="2"/>
            <a:endCxn id="391" idx="0"/>
          </p:cNvCxnSpPr>
          <p:nvPr/>
        </p:nvCxnSpPr>
        <p:spPr>
          <a:xfrm flipH="1" rot="-5400000">
            <a:off x="4725684" y="1223635"/>
            <a:ext cx="394200" cy="2637900"/>
          </a:xfrm>
          <a:prstGeom prst="bentConnector3">
            <a:avLst>
              <a:gd fmla="val 49987" name="adj1"/>
            </a:avLst>
          </a:prstGeom>
          <a:noFill/>
          <a:ln cap="flat" cmpd="sng" w="9525">
            <a:solidFill>
              <a:schemeClr val="dk1"/>
            </a:solidFill>
            <a:prstDash val="solid"/>
            <a:round/>
            <a:headEnd len="med" w="med" type="none"/>
            <a:tailEnd len="med" w="med" type="stealth"/>
          </a:ln>
        </p:spPr>
      </p:cxnSp>
      <p:sp>
        <p:nvSpPr>
          <p:cNvPr id="407" name="Google Shape;407;p50"/>
          <p:cNvSpPr/>
          <p:nvPr/>
        </p:nvSpPr>
        <p:spPr>
          <a:xfrm>
            <a:off x="5757863" y="1741885"/>
            <a:ext cx="762000" cy="603600"/>
          </a:xfrm>
          <a:prstGeom prst="rect">
            <a:avLst/>
          </a:prstGeom>
          <a:solidFill>
            <a:srgbClr val="F2F2F2"/>
          </a:solidFill>
          <a:ln cap="flat" cmpd="sng" w="9525">
            <a:solidFill>
              <a:srgbClr val="BFBFBF"/>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l">
              <a:spcBef>
                <a:spcPts val="0"/>
              </a:spcBef>
              <a:spcAft>
                <a:spcPts val="0"/>
              </a:spcAft>
              <a:buNone/>
            </a:pPr>
            <a:r>
              <a:rPr lang="en" sz="700">
                <a:solidFill>
                  <a:srgbClr val="7F7F7F"/>
                </a:solidFill>
                <a:latin typeface="Arial"/>
                <a:ea typeface="Arial"/>
                <a:cs typeface="Arial"/>
                <a:sym typeface="Arial"/>
              </a:rPr>
              <a:t>NPR 7123.1</a:t>
            </a:r>
            <a:endParaRPr sz="1100"/>
          </a:p>
          <a:p>
            <a:pPr indent="0" lvl="0" marL="0" marR="0" rtl="0" algn="l">
              <a:spcBef>
                <a:spcPts val="0"/>
              </a:spcBef>
              <a:spcAft>
                <a:spcPts val="0"/>
              </a:spcAft>
              <a:buNone/>
            </a:pPr>
            <a:r>
              <a:rPr i="1" lang="en" sz="700">
                <a:solidFill>
                  <a:srgbClr val="7F7F7F"/>
                </a:solidFill>
                <a:latin typeface="Arial"/>
                <a:ea typeface="Arial"/>
                <a:cs typeface="Arial"/>
                <a:sym typeface="Arial"/>
              </a:rPr>
              <a:t>NASA Systems </a:t>
            </a:r>
            <a:endParaRPr sz="1100"/>
          </a:p>
          <a:p>
            <a:pPr indent="0" lvl="0" marL="0" marR="0" rtl="0" algn="l">
              <a:spcBef>
                <a:spcPts val="0"/>
              </a:spcBef>
              <a:spcAft>
                <a:spcPts val="0"/>
              </a:spcAft>
              <a:buNone/>
            </a:pPr>
            <a:r>
              <a:rPr i="1" lang="en" sz="700">
                <a:solidFill>
                  <a:srgbClr val="7F7F7F"/>
                </a:solidFill>
                <a:latin typeface="Arial"/>
                <a:ea typeface="Arial"/>
                <a:cs typeface="Arial"/>
                <a:sym typeface="Arial"/>
              </a:rPr>
              <a:t>Engr, Process</a:t>
            </a:r>
            <a:endParaRPr sz="1100"/>
          </a:p>
          <a:p>
            <a:pPr indent="0" lvl="0" marL="0" marR="0" rtl="0" algn="l">
              <a:spcBef>
                <a:spcPts val="0"/>
              </a:spcBef>
              <a:spcAft>
                <a:spcPts val="0"/>
              </a:spcAft>
              <a:buNone/>
            </a:pPr>
            <a:r>
              <a:rPr i="1" lang="en" sz="700">
                <a:solidFill>
                  <a:srgbClr val="7F7F7F"/>
                </a:solidFill>
                <a:latin typeface="Arial"/>
                <a:ea typeface="Arial"/>
                <a:cs typeface="Arial"/>
                <a:sym typeface="Arial"/>
              </a:rPr>
              <a:t>&amp; Requirements</a:t>
            </a:r>
            <a:endParaRPr sz="1100"/>
          </a:p>
          <a:p>
            <a:pPr indent="0" lvl="0" marL="0" marR="0" rtl="0" algn="l">
              <a:spcBef>
                <a:spcPts val="0"/>
              </a:spcBef>
              <a:spcAft>
                <a:spcPts val="0"/>
              </a:spcAft>
              <a:buNone/>
            </a:pPr>
            <a:r>
              <a:t/>
            </a:r>
            <a:endParaRPr i="1" sz="700">
              <a:solidFill>
                <a:schemeClr val="dk1"/>
              </a:solidFill>
              <a:latin typeface="Arial"/>
              <a:ea typeface="Arial"/>
              <a:cs typeface="Arial"/>
              <a:sym typeface="Arial"/>
            </a:endParaRPr>
          </a:p>
          <a:p>
            <a:pPr indent="0" lvl="0" marL="0" marR="0" rtl="0" algn="l">
              <a:spcBef>
                <a:spcPts val="0"/>
              </a:spcBef>
              <a:spcAft>
                <a:spcPts val="0"/>
              </a:spcAft>
              <a:buNone/>
            </a:pPr>
            <a:r>
              <a:t/>
            </a:r>
            <a:endParaRPr i="1" sz="700">
              <a:solidFill>
                <a:schemeClr val="dk1"/>
              </a:solidFill>
              <a:latin typeface="Arial"/>
              <a:ea typeface="Arial"/>
              <a:cs typeface="Arial"/>
              <a:sym typeface="Arial"/>
            </a:endParaRPr>
          </a:p>
        </p:txBody>
      </p:sp>
      <p:cxnSp>
        <p:nvCxnSpPr>
          <p:cNvPr id="408" name="Google Shape;408;p50"/>
          <p:cNvCxnSpPr>
            <a:stCxn id="384" idx="2"/>
            <a:endCxn id="407" idx="0"/>
          </p:cNvCxnSpPr>
          <p:nvPr/>
        </p:nvCxnSpPr>
        <p:spPr>
          <a:xfrm flipH="1" rot="-5400000">
            <a:off x="5337000" y="939947"/>
            <a:ext cx="420300" cy="1183500"/>
          </a:xfrm>
          <a:prstGeom prst="bentConnector3">
            <a:avLst>
              <a:gd fmla="val 49999" name="adj1"/>
            </a:avLst>
          </a:prstGeom>
          <a:noFill/>
          <a:ln cap="flat" cmpd="sng" w="9525">
            <a:solidFill>
              <a:schemeClr val="dk1"/>
            </a:solidFill>
            <a:prstDash val="solid"/>
            <a:round/>
            <a:headEnd len="med" w="med" type="none"/>
            <a:tailEnd len="med" w="med" type="stealth"/>
          </a:ln>
        </p:spPr>
      </p:cxnSp>
      <p:sp>
        <p:nvSpPr>
          <p:cNvPr id="409" name="Google Shape;409;p50"/>
          <p:cNvSpPr/>
          <p:nvPr/>
        </p:nvSpPr>
        <p:spPr>
          <a:xfrm>
            <a:off x="4296966" y="4084952"/>
            <a:ext cx="1115700" cy="603600"/>
          </a:xfrm>
          <a:prstGeom prst="rect">
            <a:avLst/>
          </a:prstGeom>
          <a:solidFill>
            <a:srgbClr val="000099"/>
          </a:solid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chemeClr val="lt1"/>
                </a:solidFill>
                <a:latin typeface="Arial"/>
                <a:ea typeface="Arial"/>
                <a:cs typeface="Arial"/>
                <a:sym typeface="Arial"/>
              </a:rPr>
              <a:t>Center Level Software</a:t>
            </a:r>
            <a:endParaRPr sz="1100"/>
          </a:p>
          <a:p>
            <a:pPr indent="0" lvl="0" marL="0" marR="0" rtl="0" algn="ctr">
              <a:spcBef>
                <a:spcPts val="0"/>
              </a:spcBef>
              <a:spcAft>
                <a:spcPts val="0"/>
              </a:spcAft>
              <a:buNone/>
            </a:pPr>
            <a:r>
              <a:rPr b="1" lang="en" sz="700">
                <a:solidFill>
                  <a:schemeClr val="lt1"/>
                </a:solidFill>
                <a:latin typeface="Arial"/>
                <a:ea typeface="Arial"/>
                <a:cs typeface="Arial"/>
                <a:sym typeface="Arial"/>
              </a:rPr>
              <a:t>Directives </a:t>
            </a:r>
            <a:endParaRPr sz="1100"/>
          </a:p>
          <a:p>
            <a:pPr indent="0" lvl="0" marL="0" marR="0" rtl="0" algn="ctr">
              <a:spcBef>
                <a:spcPts val="0"/>
              </a:spcBef>
              <a:spcAft>
                <a:spcPts val="0"/>
              </a:spcAft>
              <a:buNone/>
            </a:pPr>
            <a:r>
              <a:rPr b="1" lang="en" sz="700">
                <a:solidFill>
                  <a:schemeClr val="lt1"/>
                </a:solidFill>
                <a:latin typeface="Arial"/>
                <a:ea typeface="Arial"/>
                <a:cs typeface="Arial"/>
                <a:sym typeface="Arial"/>
              </a:rPr>
              <a:t>(Ames, DFRC, GRC, </a:t>
            </a:r>
            <a:endParaRPr sz="1100"/>
          </a:p>
          <a:p>
            <a:pPr indent="0" lvl="0" marL="0" marR="0" rtl="0" algn="ctr">
              <a:spcBef>
                <a:spcPts val="0"/>
              </a:spcBef>
              <a:spcAft>
                <a:spcPts val="0"/>
              </a:spcAft>
              <a:buNone/>
            </a:pPr>
            <a:r>
              <a:rPr b="1" lang="en" sz="700">
                <a:solidFill>
                  <a:schemeClr val="lt1"/>
                </a:solidFill>
                <a:latin typeface="Arial"/>
                <a:ea typeface="Arial"/>
                <a:cs typeface="Arial"/>
                <a:sym typeface="Arial"/>
              </a:rPr>
              <a:t>GSFC, JPL, JSC, KSC, </a:t>
            </a:r>
            <a:endParaRPr sz="1100"/>
          </a:p>
          <a:p>
            <a:pPr indent="0" lvl="0" marL="0" marR="0" rtl="0" algn="ctr">
              <a:spcBef>
                <a:spcPts val="0"/>
              </a:spcBef>
              <a:spcAft>
                <a:spcPts val="0"/>
              </a:spcAft>
              <a:buNone/>
            </a:pPr>
            <a:r>
              <a:rPr b="1" lang="en" sz="700">
                <a:solidFill>
                  <a:schemeClr val="lt1"/>
                </a:solidFill>
                <a:latin typeface="Arial"/>
                <a:ea typeface="Arial"/>
                <a:cs typeface="Arial"/>
                <a:sym typeface="Arial"/>
              </a:rPr>
              <a:t>LaRC, MSFC, &amp; SSC)</a:t>
            </a:r>
            <a:endParaRPr sz="1100"/>
          </a:p>
          <a:p>
            <a:pPr indent="0" lvl="0" marL="0" marR="0" rtl="0" algn="l">
              <a:spcBef>
                <a:spcPts val="0"/>
              </a:spcBef>
              <a:spcAft>
                <a:spcPts val="0"/>
              </a:spcAft>
              <a:buNone/>
            </a:pPr>
            <a:r>
              <a:t/>
            </a:r>
            <a:endParaRPr sz="700">
              <a:solidFill>
                <a:schemeClr val="lt1"/>
              </a:solidFill>
              <a:latin typeface="Arial"/>
              <a:ea typeface="Arial"/>
              <a:cs typeface="Arial"/>
              <a:sym typeface="Arial"/>
            </a:endParaRPr>
          </a:p>
        </p:txBody>
      </p:sp>
      <p:cxnSp>
        <p:nvCxnSpPr>
          <p:cNvPr id="410" name="Google Shape;410;p50"/>
          <p:cNvCxnSpPr/>
          <p:nvPr/>
        </p:nvCxnSpPr>
        <p:spPr>
          <a:xfrm flipH="1" rot="-5400000">
            <a:off x="3386841" y="2638781"/>
            <a:ext cx="1649700" cy="1215600"/>
          </a:xfrm>
          <a:prstGeom prst="bentConnector3">
            <a:avLst>
              <a:gd fmla="val 62254" name="adj1"/>
            </a:avLst>
          </a:prstGeom>
          <a:noFill/>
          <a:ln cap="flat" cmpd="sng" w="9525">
            <a:solidFill>
              <a:schemeClr val="dk1"/>
            </a:solidFill>
            <a:prstDash val="solid"/>
            <a:round/>
            <a:headEnd len="med" w="med" type="none"/>
            <a:tailEnd len="med" w="med" type="stealth"/>
          </a:ln>
        </p:spPr>
      </p:cxnSp>
      <p:cxnSp>
        <p:nvCxnSpPr>
          <p:cNvPr id="411" name="Google Shape;411;p50"/>
          <p:cNvCxnSpPr/>
          <p:nvPr/>
        </p:nvCxnSpPr>
        <p:spPr>
          <a:xfrm flipH="1" rot="10800000">
            <a:off x="3782615" y="3435206"/>
            <a:ext cx="3398100" cy="5700"/>
          </a:xfrm>
          <a:prstGeom prst="straightConnector1">
            <a:avLst/>
          </a:prstGeom>
          <a:noFill/>
          <a:ln cap="flat" cmpd="sng" w="9525">
            <a:solidFill>
              <a:schemeClr val="dk1"/>
            </a:solidFill>
            <a:prstDash val="solid"/>
            <a:round/>
            <a:headEnd len="med" w="med" type="none"/>
            <a:tailEnd len="med" w="med" type="none"/>
          </a:ln>
        </p:spPr>
      </p:cxnSp>
      <p:cxnSp>
        <p:nvCxnSpPr>
          <p:cNvPr id="412" name="Google Shape;412;p50"/>
          <p:cNvCxnSpPr>
            <a:endCxn id="401" idx="0"/>
          </p:cNvCxnSpPr>
          <p:nvPr/>
        </p:nvCxnSpPr>
        <p:spPr>
          <a:xfrm>
            <a:off x="7179985" y="3434945"/>
            <a:ext cx="4800" cy="191700"/>
          </a:xfrm>
          <a:prstGeom prst="straightConnector1">
            <a:avLst/>
          </a:prstGeom>
          <a:noFill/>
          <a:ln cap="flat" cmpd="sng" w="9525">
            <a:solidFill>
              <a:schemeClr val="dk1"/>
            </a:solidFill>
            <a:prstDash val="solid"/>
            <a:round/>
            <a:headEnd len="med" w="med" type="none"/>
            <a:tailEnd len="med" w="med" type="stealth"/>
          </a:ln>
        </p:spPr>
      </p:cxnSp>
      <p:cxnSp>
        <p:nvCxnSpPr>
          <p:cNvPr id="413" name="Google Shape;413;p50"/>
          <p:cNvCxnSpPr/>
          <p:nvPr/>
        </p:nvCxnSpPr>
        <p:spPr>
          <a:xfrm>
            <a:off x="6138863" y="3446860"/>
            <a:ext cx="0" cy="179700"/>
          </a:xfrm>
          <a:prstGeom prst="straightConnector1">
            <a:avLst/>
          </a:prstGeom>
          <a:noFill/>
          <a:ln cap="flat" cmpd="sng" w="9525">
            <a:solidFill>
              <a:schemeClr val="dk1"/>
            </a:solidFill>
            <a:prstDash val="solid"/>
            <a:round/>
            <a:headEnd len="med" w="med" type="none"/>
            <a:tailEnd len="med" w="med" type="stealth"/>
          </a:ln>
        </p:spPr>
      </p:cxnSp>
      <p:sp>
        <p:nvSpPr>
          <p:cNvPr id="414" name="Google Shape;414;p50"/>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cxnSp>
        <p:nvCxnSpPr>
          <p:cNvPr id="415" name="Google Shape;415;p50"/>
          <p:cNvCxnSpPr/>
          <p:nvPr/>
        </p:nvCxnSpPr>
        <p:spPr>
          <a:xfrm>
            <a:off x="2678230" y="3343275"/>
            <a:ext cx="0" cy="283200"/>
          </a:xfrm>
          <a:prstGeom prst="straightConnector1">
            <a:avLst/>
          </a:prstGeom>
          <a:noFill/>
          <a:ln cap="flat" cmpd="sng" w="9525">
            <a:solidFill>
              <a:schemeClr val="accent1"/>
            </a:solidFill>
            <a:prstDash val="solid"/>
            <a:miter lim="800000"/>
            <a:headEnd len="sm" w="sm"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3"/>
          <p:cNvSpPr txBox="1"/>
          <p:nvPr>
            <p:ph idx="2" type="body"/>
          </p:nvPr>
        </p:nvSpPr>
        <p:spPr>
          <a:xfrm>
            <a:off x="553925" y="1061438"/>
            <a:ext cx="8222400" cy="2798700"/>
          </a:xfrm>
          <a:prstGeom prst="rect">
            <a:avLst/>
          </a:prstGeom>
        </p:spPr>
        <p:txBody>
          <a:bodyPr anchorCtr="0" anchor="t" bIns="34275" lIns="68575" spcFirstLastPara="1" rIns="68575" wrap="square" tIns="34275">
            <a:spAutoFit/>
          </a:bodyPr>
          <a:lstStyle/>
          <a:p>
            <a:pPr indent="0" lvl="0" marL="0" rtl="0" algn="l">
              <a:lnSpc>
                <a:spcPct val="98181"/>
              </a:lnSpc>
              <a:spcBef>
                <a:spcPts val="1000"/>
              </a:spcBef>
              <a:spcAft>
                <a:spcPts val="0"/>
              </a:spcAft>
              <a:buClr>
                <a:schemeClr val="dk1"/>
              </a:buClr>
              <a:buSzPts val="1100"/>
              <a:buFont typeface="Arial"/>
              <a:buNone/>
            </a:pPr>
            <a:r>
              <a:rPr lang="en"/>
              <a:t>There are new policies that have been released or developed relevant for SMD related to policy.   </a:t>
            </a:r>
            <a:endParaRPr/>
          </a:p>
          <a:p>
            <a:pPr indent="0" lvl="0" marL="0" rtl="0" algn="l">
              <a:lnSpc>
                <a:spcPct val="98181"/>
              </a:lnSpc>
              <a:spcBef>
                <a:spcPts val="1000"/>
              </a:spcBef>
              <a:spcAft>
                <a:spcPts val="0"/>
              </a:spcAft>
              <a:buClr>
                <a:schemeClr val="dk1"/>
              </a:buClr>
              <a:buSzPts val="1100"/>
              <a:buFont typeface="Arial"/>
              <a:buNone/>
            </a:pPr>
            <a:r>
              <a:rPr i="1" lang="en"/>
              <a:t>While the policies have been released, the processes around the policy are still being updated.   Thank you for your patience as we work through these processes.</a:t>
            </a:r>
            <a:endParaRPr i="1"/>
          </a:p>
          <a:p>
            <a:pPr indent="0" lvl="0" marL="0" rtl="0" algn="l">
              <a:lnSpc>
                <a:spcPct val="98181"/>
              </a:lnSpc>
              <a:spcBef>
                <a:spcPts val="1000"/>
              </a:spcBef>
              <a:spcAft>
                <a:spcPts val="0"/>
              </a:spcAft>
              <a:buClr>
                <a:schemeClr val="dk1"/>
              </a:buClr>
              <a:buSzPts val="1100"/>
              <a:buFont typeface="Arial"/>
              <a:buNone/>
            </a:pPr>
            <a:r>
              <a:rPr lang="en"/>
              <a:t>•</a:t>
            </a:r>
            <a:r>
              <a:rPr lang="en" u="sng">
                <a:solidFill>
                  <a:schemeClr val="hlink"/>
                </a:solidFill>
                <a:hlinkClick r:id="rId3"/>
              </a:rPr>
              <a:t>SPD-41a: Scientific Information Policy for SMD</a:t>
            </a:r>
            <a:endParaRPr/>
          </a:p>
          <a:p>
            <a:pPr indent="0" lvl="0" marL="0" rtl="0" algn="l">
              <a:lnSpc>
                <a:spcPct val="98181"/>
              </a:lnSpc>
              <a:spcBef>
                <a:spcPts val="1000"/>
              </a:spcBef>
              <a:spcAft>
                <a:spcPts val="0"/>
              </a:spcAft>
              <a:buNone/>
            </a:pPr>
            <a:r>
              <a:rPr lang="en"/>
              <a:t>•</a:t>
            </a:r>
            <a:r>
              <a:rPr lang="en" u="sng">
                <a:solidFill>
                  <a:schemeClr val="hlink"/>
                </a:solidFill>
                <a:hlinkClick r:id="rId4"/>
              </a:rPr>
              <a:t>NPR 2210: Release of NASA Software</a:t>
            </a:r>
            <a:endParaRPr/>
          </a:p>
          <a:p>
            <a:pPr indent="0" lvl="0" marL="0" rtl="0" algn="l">
              <a:lnSpc>
                <a:spcPct val="98181"/>
              </a:lnSpc>
              <a:spcBef>
                <a:spcPts val="1000"/>
              </a:spcBef>
              <a:spcAft>
                <a:spcPts val="0"/>
              </a:spcAft>
              <a:buNone/>
            </a:pPr>
            <a:r>
              <a:rPr lang="en"/>
              <a:t>•</a:t>
            </a:r>
            <a:r>
              <a:rPr lang="en" u="sng">
                <a:solidFill>
                  <a:schemeClr val="hlink"/>
                </a:solidFill>
                <a:hlinkClick r:id="rId5"/>
              </a:rPr>
              <a:t>Draft Research Access Plan for NASA</a:t>
            </a:r>
            <a:endParaRPr sz="2000"/>
          </a:p>
        </p:txBody>
      </p:sp>
      <p:sp>
        <p:nvSpPr>
          <p:cNvPr id="163" name="Google Shape;163;p33"/>
          <p:cNvSpPr txBox="1"/>
          <p:nvPr>
            <p:ph type="title"/>
          </p:nvPr>
        </p:nvSpPr>
        <p:spPr>
          <a:xfrm>
            <a:off x="513134" y="496200"/>
            <a:ext cx="8304000" cy="484800"/>
          </a:xfrm>
          <a:prstGeom prst="rect">
            <a:avLst/>
          </a:prstGeom>
        </p:spPr>
        <p:txBody>
          <a:bodyPr anchorCtr="0" anchor="ctr" bIns="34275" lIns="68575" spcFirstLastPara="1" rIns="68575" wrap="square" tIns="34275">
            <a:spAutoFit/>
          </a:bodyPr>
          <a:lstStyle/>
          <a:p>
            <a:pPr indent="0" lvl="0" marL="0" rtl="0" algn="l">
              <a:spcBef>
                <a:spcPts val="0"/>
              </a:spcBef>
              <a:spcAft>
                <a:spcPts val="0"/>
              </a:spcAft>
              <a:buNone/>
            </a:pPr>
            <a:r>
              <a:rPr lang="en" sz="3000"/>
              <a:t>Policy Updates relevant to SMD</a:t>
            </a:r>
            <a:endParaRPr sz="3000"/>
          </a:p>
        </p:txBody>
      </p:sp>
      <p:sp>
        <p:nvSpPr>
          <p:cNvPr id="164" name="Google Shape;164;p33"/>
          <p:cNvSpPr txBox="1"/>
          <p:nvPr>
            <p:ph idx="4" type="body"/>
          </p:nvPr>
        </p:nvSpPr>
        <p:spPr>
          <a:xfrm>
            <a:off x="472706" y="57964"/>
            <a:ext cx="2405400" cy="2538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descr="Graphical user interface, text, application&#10;&#10;Description automatically generated" id="420" name="Google Shape;420;p51"/>
          <p:cNvPicPr preferRelativeResize="0"/>
          <p:nvPr/>
        </p:nvPicPr>
        <p:blipFill rotWithShape="1">
          <a:blip r:embed="rId3">
            <a:alphaModFix/>
          </a:blip>
          <a:srcRect b="0" l="0" r="0" t="0"/>
          <a:stretch/>
        </p:blipFill>
        <p:spPr>
          <a:xfrm>
            <a:off x="4681766" y="748202"/>
            <a:ext cx="2940407" cy="3750340"/>
          </a:xfrm>
          <a:prstGeom prst="rect">
            <a:avLst/>
          </a:prstGeom>
          <a:noFill/>
          <a:ln>
            <a:noFill/>
          </a:ln>
        </p:spPr>
      </p:pic>
      <p:sp>
        <p:nvSpPr>
          <p:cNvPr id="421" name="Google Shape;421;p51"/>
          <p:cNvSpPr txBox="1"/>
          <p:nvPr>
            <p:ph type="title"/>
          </p:nvPr>
        </p:nvSpPr>
        <p:spPr>
          <a:xfrm>
            <a:off x="628650" y="273843"/>
            <a:ext cx="6720900" cy="8916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2700"/>
              <a:buFont typeface="Times New Roman"/>
              <a:buNone/>
            </a:pPr>
            <a:r>
              <a:rPr lang="en"/>
              <a:t>Purpose of the NASA Software Engineering Requirements, NPR 7150.2</a:t>
            </a:r>
            <a:endParaRPr/>
          </a:p>
        </p:txBody>
      </p:sp>
      <p:pic>
        <p:nvPicPr>
          <p:cNvPr descr="Table&#10;&#10;Description automatically generated with medium confidence" id="422" name="Google Shape;422;p51"/>
          <p:cNvPicPr preferRelativeResize="0"/>
          <p:nvPr/>
        </p:nvPicPr>
        <p:blipFill rotWithShape="1">
          <a:blip r:embed="rId4">
            <a:alphaModFix/>
          </a:blip>
          <a:srcRect b="0" l="0" r="0" t="0"/>
          <a:stretch/>
        </p:blipFill>
        <p:spPr>
          <a:xfrm>
            <a:off x="5382513" y="1992791"/>
            <a:ext cx="2287954" cy="2876865"/>
          </a:xfrm>
          <a:prstGeom prst="rect">
            <a:avLst/>
          </a:prstGeom>
          <a:noFill/>
          <a:ln>
            <a:noFill/>
          </a:ln>
        </p:spPr>
      </p:pic>
      <p:pic>
        <p:nvPicPr>
          <p:cNvPr descr="Text, letter&#10;&#10;Description automatically generated" id="423" name="Google Shape;423;p51"/>
          <p:cNvPicPr preferRelativeResize="0"/>
          <p:nvPr/>
        </p:nvPicPr>
        <p:blipFill rotWithShape="1">
          <a:blip r:embed="rId5">
            <a:alphaModFix/>
          </a:blip>
          <a:srcRect b="0" l="0" r="0" t="0"/>
          <a:stretch/>
        </p:blipFill>
        <p:spPr>
          <a:xfrm>
            <a:off x="6741095" y="1942296"/>
            <a:ext cx="2219218" cy="3030607"/>
          </a:xfrm>
          <a:prstGeom prst="rect">
            <a:avLst/>
          </a:prstGeom>
          <a:noFill/>
          <a:ln>
            <a:noFill/>
          </a:ln>
        </p:spPr>
      </p:pic>
      <p:sp>
        <p:nvSpPr>
          <p:cNvPr descr="Rectangle: Click to edit Master text styles&#10;Second level&#10;Third level&#10;Fourth level&#10;Fifth level" id="424" name="Google Shape;424;p51"/>
          <p:cNvSpPr txBox="1"/>
          <p:nvPr>
            <p:ph idx="1" type="body"/>
          </p:nvPr>
        </p:nvSpPr>
        <p:spPr>
          <a:xfrm>
            <a:off x="291367" y="1334593"/>
            <a:ext cx="3832800" cy="3726600"/>
          </a:xfrm>
          <a:prstGeom prst="rect">
            <a:avLst/>
          </a:prstGeom>
          <a:noFill/>
          <a:ln>
            <a:noFill/>
          </a:ln>
        </p:spPr>
        <p:txBody>
          <a:bodyPr anchorCtr="0" anchor="t" bIns="34275" lIns="68575" spcFirstLastPara="1" rIns="68575" wrap="square" tIns="34275">
            <a:noAutofit/>
          </a:bodyPr>
          <a:lstStyle/>
          <a:p>
            <a:pPr indent="-215900" lvl="0" marL="304800" rtl="0" algn="l">
              <a:lnSpc>
                <a:spcPct val="90000"/>
              </a:lnSpc>
              <a:spcBef>
                <a:spcPts val="0"/>
              </a:spcBef>
              <a:spcAft>
                <a:spcPts val="0"/>
              </a:spcAft>
              <a:buClr>
                <a:schemeClr val="dk1"/>
              </a:buClr>
              <a:buSzPts val="1800"/>
              <a:buChar char="•"/>
            </a:pPr>
            <a:r>
              <a:rPr b="1" lang="en" sz="1800"/>
              <a:t>Software engineering is a </a:t>
            </a:r>
            <a:r>
              <a:rPr b="1" lang="en" sz="1800">
                <a:solidFill>
                  <a:srgbClr val="C00000"/>
                </a:solidFill>
              </a:rPr>
              <a:t>core capability </a:t>
            </a:r>
            <a:r>
              <a:rPr b="1" lang="en" sz="1800"/>
              <a:t>for NASA's missions and supporting infrastructure.  </a:t>
            </a:r>
            <a:endParaRPr/>
          </a:p>
          <a:p>
            <a:pPr indent="-215900" lvl="0" marL="304800" rtl="0" algn="l">
              <a:lnSpc>
                <a:spcPct val="90000"/>
              </a:lnSpc>
              <a:spcBef>
                <a:spcPts val="1700"/>
              </a:spcBef>
              <a:spcAft>
                <a:spcPts val="0"/>
              </a:spcAft>
              <a:buClr>
                <a:srgbClr val="C00000"/>
              </a:buClr>
              <a:buSzPts val="1800"/>
              <a:buChar char="•"/>
            </a:pPr>
            <a:r>
              <a:rPr b="1" lang="en" sz="1800">
                <a:solidFill>
                  <a:srgbClr val="C00000"/>
                </a:solidFill>
              </a:rPr>
              <a:t>Support the implementation of NASA’s policies </a:t>
            </a:r>
            <a:endParaRPr/>
          </a:p>
          <a:p>
            <a:pPr indent="-215900" lvl="0" marL="304800" rtl="0" algn="l">
              <a:lnSpc>
                <a:spcPct val="90000"/>
              </a:lnSpc>
              <a:spcBef>
                <a:spcPts val="1700"/>
              </a:spcBef>
              <a:spcAft>
                <a:spcPts val="0"/>
              </a:spcAft>
              <a:buClr>
                <a:schemeClr val="dk1"/>
              </a:buClr>
              <a:buSzPts val="1800"/>
              <a:buChar char="•"/>
            </a:pPr>
            <a:r>
              <a:rPr b="1" lang="en" sz="1800"/>
              <a:t>Provide a </a:t>
            </a:r>
            <a:r>
              <a:rPr b="1" lang="en" sz="1800">
                <a:solidFill>
                  <a:srgbClr val="C00000"/>
                </a:solidFill>
              </a:rPr>
              <a:t>minimal set of requirements </a:t>
            </a:r>
            <a:endParaRPr/>
          </a:p>
          <a:p>
            <a:pPr indent="-215900" lvl="0" marL="304800" rtl="0" algn="l">
              <a:lnSpc>
                <a:spcPct val="90000"/>
              </a:lnSpc>
              <a:spcBef>
                <a:spcPts val="1700"/>
              </a:spcBef>
              <a:spcAft>
                <a:spcPts val="0"/>
              </a:spcAft>
              <a:buClr>
                <a:schemeClr val="dk1"/>
              </a:buClr>
              <a:buSzPts val="1800"/>
              <a:buChar char="•"/>
            </a:pPr>
            <a:r>
              <a:rPr b="1" lang="en" sz="1800"/>
              <a:t>Support NASA </a:t>
            </a:r>
            <a:r>
              <a:rPr b="1" lang="en" sz="1800">
                <a:solidFill>
                  <a:srgbClr val="C00000"/>
                </a:solidFill>
              </a:rPr>
              <a:t>programs and projects in accomplishing their planned goals</a:t>
            </a:r>
            <a:endParaRPr b="1" sz="1800"/>
          </a:p>
        </p:txBody>
      </p:sp>
      <p:sp>
        <p:nvSpPr>
          <p:cNvPr id="425" name="Google Shape;425;p51"/>
          <p:cNvSpPr/>
          <p:nvPr/>
        </p:nvSpPr>
        <p:spPr>
          <a:xfrm>
            <a:off x="3754490" y="1980128"/>
            <a:ext cx="1526100" cy="1758000"/>
          </a:xfrm>
          <a:prstGeom prst="rect">
            <a:avLst/>
          </a:prstGeom>
          <a:solidFill>
            <a:schemeClr val="accent1"/>
          </a:solidFill>
          <a:ln cap="flat" cmpd="sng" w="12700">
            <a:solidFill>
              <a:srgbClr val="082C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rPr lang="en" sz="1400">
                <a:solidFill>
                  <a:schemeClr val="lt1"/>
                </a:solidFill>
                <a:latin typeface="Calibri"/>
                <a:ea typeface="Calibri"/>
                <a:cs typeface="Calibri"/>
                <a:sym typeface="Calibri"/>
              </a:rPr>
              <a:t>NPR 7150.2 History</a:t>
            </a:r>
            <a:endParaRPr sz="1100"/>
          </a:p>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l">
              <a:spcBef>
                <a:spcPts val="0"/>
              </a:spcBef>
              <a:spcAft>
                <a:spcPts val="0"/>
              </a:spcAft>
              <a:buNone/>
            </a:pPr>
            <a:r>
              <a:rPr lang="en" sz="1400">
                <a:solidFill>
                  <a:schemeClr val="lt1"/>
                </a:solidFill>
                <a:latin typeface="Calibri"/>
                <a:ea typeface="Calibri"/>
                <a:cs typeface="Calibri"/>
                <a:sym typeface="Calibri"/>
              </a:rPr>
              <a:t>Nov 2004 – Original</a:t>
            </a:r>
            <a:endParaRPr sz="1100"/>
          </a:p>
          <a:p>
            <a:pPr indent="0" lvl="0" marL="0" marR="0" rtl="0" algn="l">
              <a:spcBef>
                <a:spcPts val="0"/>
              </a:spcBef>
              <a:spcAft>
                <a:spcPts val="0"/>
              </a:spcAft>
              <a:buNone/>
            </a:pPr>
            <a:r>
              <a:rPr lang="en" sz="1400">
                <a:solidFill>
                  <a:schemeClr val="lt1"/>
                </a:solidFill>
                <a:latin typeface="Calibri"/>
                <a:ea typeface="Calibri"/>
                <a:cs typeface="Calibri"/>
                <a:sym typeface="Calibri"/>
              </a:rPr>
              <a:t>Nov 2009 – Rev A</a:t>
            </a:r>
            <a:endParaRPr sz="1100"/>
          </a:p>
          <a:p>
            <a:pPr indent="0" lvl="0" marL="0" marR="0" rtl="0" algn="l">
              <a:spcBef>
                <a:spcPts val="0"/>
              </a:spcBef>
              <a:spcAft>
                <a:spcPts val="0"/>
              </a:spcAft>
              <a:buNone/>
            </a:pPr>
            <a:r>
              <a:rPr lang="en" sz="1400">
                <a:solidFill>
                  <a:schemeClr val="lt1"/>
                </a:solidFill>
                <a:latin typeface="Calibri"/>
                <a:ea typeface="Calibri"/>
                <a:cs typeface="Calibri"/>
                <a:sym typeface="Calibri"/>
              </a:rPr>
              <a:t>Nov 2014 – Rev B</a:t>
            </a:r>
            <a:endParaRPr sz="1100"/>
          </a:p>
          <a:p>
            <a:pPr indent="0" lvl="0" marL="0" marR="0" rtl="0" algn="l">
              <a:spcBef>
                <a:spcPts val="0"/>
              </a:spcBef>
              <a:spcAft>
                <a:spcPts val="0"/>
              </a:spcAft>
              <a:buNone/>
            </a:pPr>
            <a:r>
              <a:rPr lang="en" sz="1400">
                <a:solidFill>
                  <a:schemeClr val="lt1"/>
                </a:solidFill>
                <a:latin typeface="Calibri"/>
                <a:ea typeface="Calibri"/>
                <a:cs typeface="Calibri"/>
                <a:sym typeface="Calibri"/>
              </a:rPr>
              <a:t>Aug 2019 – Rev C</a:t>
            </a:r>
            <a:endParaRPr sz="1100"/>
          </a:p>
          <a:p>
            <a:pPr indent="0" lvl="0" marL="0" marR="0" rtl="0" algn="l">
              <a:spcBef>
                <a:spcPts val="0"/>
              </a:spcBef>
              <a:spcAft>
                <a:spcPts val="0"/>
              </a:spcAft>
              <a:buNone/>
            </a:pPr>
            <a:r>
              <a:rPr lang="en" sz="1400">
                <a:solidFill>
                  <a:schemeClr val="lt1"/>
                </a:solidFill>
                <a:latin typeface="Calibri"/>
                <a:ea typeface="Calibri"/>
                <a:cs typeface="Calibri"/>
                <a:sym typeface="Calibri"/>
              </a:rPr>
              <a:t>Mar 2022 – Rev D</a:t>
            </a:r>
            <a:endParaRPr sz="1100"/>
          </a:p>
        </p:txBody>
      </p:sp>
      <p:sp>
        <p:nvSpPr>
          <p:cNvPr id="426" name="Google Shape;426;p51"/>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52"/>
          <p:cNvSpPr txBox="1"/>
          <p:nvPr>
            <p:ph type="title"/>
          </p:nvPr>
        </p:nvSpPr>
        <p:spPr>
          <a:xfrm>
            <a:off x="628650" y="195443"/>
            <a:ext cx="6720900" cy="8916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2700"/>
              <a:buFont typeface="Times New Roman"/>
              <a:buNone/>
            </a:pPr>
            <a:r>
              <a:rPr lang="en"/>
              <a:t>About NASA’s Software Engineering Requirements (NPR 7150.2)</a:t>
            </a:r>
            <a:endParaRPr/>
          </a:p>
        </p:txBody>
      </p:sp>
      <p:sp>
        <p:nvSpPr>
          <p:cNvPr id="433" name="Google Shape;433;p52"/>
          <p:cNvSpPr txBox="1"/>
          <p:nvPr>
            <p:ph idx="4294967295" type="body"/>
          </p:nvPr>
        </p:nvSpPr>
        <p:spPr>
          <a:xfrm>
            <a:off x="228600" y="1086982"/>
            <a:ext cx="4469700" cy="3776700"/>
          </a:xfrm>
          <a:prstGeom prst="rect">
            <a:avLst/>
          </a:prstGeom>
          <a:noFill/>
          <a:ln>
            <a:noFill/>
          </a:ln>
        </p:spPr>
        <p:txBody>
          <a:bodyPr anchorCtr="0" anchor="t" bIns="34275" lIns="68575" spcFirstLastPara="1" rIns="68575" wrap="square" tIns="34275">
            <a:noAutofit/>
          </a:bodyPr>
          <a:lstStyle/>
          <a:p>
            <a:pPr indent="-171450" lvl="0" marL="177800" rtl="0" algn="l">
              <a:lnSpc>
                <a:spcPct val="90000"/>
              </a:lnSpc>
              <a:spcBef>
                <a:spcPts val="0"/>
              </a:spcBef>
              <a:spcAft>
                <a:spcPts val="0"/>
              </a:spcAft>
              <a:buClr>
                <a:schemeClr val="dk1"/>
              </a:buClr>
              <a:buSzPts val="1500"/>
              <a:buChar char="•"/>
            </a:pPr>
            <a:r>
              <a:rPr b="1" lang="en" sz="1500"/>
              <a:t>The NASA Office of the Chief Engineer is responsible for the NPR</a:t>
            </a:r>
            <a:endParaRPr/>
          </a:p>
          <a:p>
            <a:pPr indent="-171450" lvl="0" marL="177800" rtl="0" algn="l">
              <a:lnSpc>
                <a:spcPct val="90000"/>
              </a:lnSpc>
              <a:spcBef>
                <a:spcPts val="1100"/>
              </a:spcBef>
              <a:spcAft>
                <a:spcPts val="0"/>
              </a:spcAft>
              <a:buClr>
                <a:schemeClr val="dk1"/>
              </a:buClr>
              <a:buSzPts val="1500"/>
              <a:buChar char="•"/>
            </a:pPr>
            <a:r>
              <a:rPr b="1" lang="en" sz="1500"/>
              <a:t>The NPR shall be applied to all software development, maintenance, operations, management, acquisition, and assurance activities</a:t>
            </a:r>
            <a:endParaRPr/>
          </a:p>
          <a:p>
            <a:pPr indent="-171450" lvl="0" marL="177800" rtl="0" algn="l">
              <a:lnSpc>
                <a:spcPct val="90000"/>
              </a:lnSpc>
              <a:spcBef>
                <a:spcPts val="1100"/>
              </a:spcBef>
              <a:spcAft>
                <a:spcPts val="0"/>
              </a:spcAft>
              <a:buClr>
                <a:schemeClr val="dk1"/>
              </a:buClr>
              <a:buSzPts val="1500"/>
              <a:buChar char="•"/>
            </a:pPr>
            <a:r>
              <a:rPr b="1" lang="en" sz="1500"/>
              <a:t>Includes engineering and assurance requirements</a:t>
            </a:r>
            <a:endParaRPr/>
          </a:p>
          <a:p>
            <a:pPr indent="-171450" lvl="0" marL="177800" rtl="0" algn="l">
              <a:lnSpc>
                <a:spcPct val="90000"/>
              </a:lnSpc>
              <a:spcBef>
                <a:spcPts val="1100"/>
              </a:spcBef>
              <a:spcAft>
                <a:spcPts val="0"/>
              </a:spcAft>
              <a:buClr>
                <a:schemeClr val="dk1"/>
              </a:buClr>
              <a:buSzPts val="1500"/>
              <a:buChar char="•"/>
            </a:pPr>
            <a:r>
              <a:rPr b="1" lang="en" sz="1500"/>
              <a:t>Requirements are levied on Center organizations as well as projects</a:t>
            </a:r>
            <a:endParaRPr/>
          </a:p>
          <a:p>
            <a:pPr indent="-177800" lvl="1" marL="520700" rtl="0" algn="l">
              <a:lnSpc>
                <a:spcPct val="90000"/>
              </a:lnSpc>
              <a:spcBef>
                <a:spcPts val="700"/>
              </a:spcBef>
              <a:spcAft>
                <a:spcPts val="0"/>
              </a:spcAft>
              <a:buClr>
                <a:schemeClr val="dk1"/>
              </a:buClr>
              <a:buSzPts val="1400"/>
              <a:buChar char="•"/>
            </a:pPr>
            <a:r>
              <a:rPr b="1" lang="en" sz="1400"/>
              <a:t>Applicability of requirements is determined through the use of a NASA-wide definition of software classes</a:t>
            </a:r>
            <a:endParaRPr/>
          </a:p>
          <a:p>
            <a:pPr indent="-171450" lvl="0" marL="177800" rtl="0" algn="l">
              <a:lnSpc>
                <a:spcPct val="90000"/>
              </a:lnSpc>
              <a:spcBef>
                <a:spcPts val="1100"/>
              </a:spcBef>
              <a:spcAft>
                <a:spcPts val="0"/>
              </a:spcAft>
              <a:buClr>
                <a:schemeClr val="dk1"/>
              </a:buClr>
              <a:buSzPts val="1500"/>
              <a:buChar char="•"/>
            </a:pPr>
            <a:r>
              <a:rPr b="1" lang="en" sz="1500"/>
              <a:t>To find the document online go to NASA Online Directives Information System (NODIS) </a:t>
            </a:r>
            <a:endParaRPr/>
          </a:p>
          <a:p>
            <a:pPr indent="-177800" lvl="1" marL="520700" rtl="0" algn="l">
              <a:lnSpc>
                <a:spcPct val="90000"/>
              </a:lnSpc>
              <a:spcBef>
                <a:spcPts val="700"/>
              </a:spcBef>
              <a:spcAft>
                <a:spcPts val="0"/>
              </a:spcAft>
              <a:buClr>
                <a:schemeClr val="dk1"/>
              </a:buClr>
              <a:buSzPts val="1400"/>
              <a:buChar char="•"/>
            </a:pPr>
            <a:r>
              <a:rPr b="1" lang="en" sz="1400" u="sng">
                <a:solidFill>
                  <a:schemeClr val="hlink"/>
                </a:solidFill>
                <a:hlinkClick r:id="rId3"/>
              </a:rPr>
              <a:t>http://nodis3.gsfc.nasa.gov/main_lib.html </a:t>
            </a:r>
            <a:endParaRPr b="1" sz="1400"/>
          </a:p>
          <a:p>
            <a:pPr indent="-177800" lvl="1" marL="520700" rtl="0" algn="l">
              <a:lnSpc>
                <a:spcPct val="90000"/>
              </a:lnSpc>
              <a:spcBef>
                <a:spcPts val="700"/>
              </a:spcBef>
              <a:spcAft>
                <a:spcPts val="0"/>
              </a:spcAft>
              <a:buClr>
                <a:schemeClr val="dk1"/>
              </a:buClr>
              <a:buSzPts val="1400"/>
              <a:buChar char="•"/>
            </a:pPr>
            <a:r>
              <a:rPr b="1" lang="en" sz="1400"/>
              <a:t>Look for NPR 7150.2</a:t>
            </a:r>
            <a:endParaRPr/>
          </a:p>
        </p:txBody>
      </p:sp>
      <p:pic>
        <p:nvPicPr>
          <p:cNvPr id="434" name="Google Shape;434;p52"/>
          <p:cNvPicPr preferRelativeResize="0"/>
          <p:nvPr/>
        </p:nvPicPr>
        <p:blipFill rotWithShape="1">
          <a:blip r:embed="rId4">
            <a:alphaModFix/>
          </a:blip>
          <a:srcRect b="0" l="0" r="0" t="0"/>
          <a:stretch/>
        </p:blipFill>
        <p:spPr>
          <a:xfrm>
            <a:off x="4944150" y="745150"/>
            <a:ext cx="1420252" cy="1024325"/>
          </a:xfrm>
          <a:prstGeom prst="rect">
            <a:avLst/>
          </a:prstGeom>
          <a:noFill/>
          <a:ln>
            <a:noFill/>
          </a:ln>
        </p:spPr>
      </p:pic>
      <p:pic>
        <p:nvPicPr>
          <p:cNvPr id="435" name="Google Shape;435;p52"/>
          <p:cNvPicPr preferRelativeResize="0"/>
          <p:nvPr/>
        </p:nvPicPr>
        <p:blipFill rotWithShape="1">
          <a:blip r:embed="rId5">
            <a:alphaModFix/>
          </a:blip>
          <a:srcRect b="0" l="0" r="0" t="0"/>
          <a:stretch/>
        </p:blipFill>
        <p:spPr>
          <a:xfrm>
            <a:off x="6433153" y="1189787"/>
            <a:ext cx="2375583" cy="579688"/>
          </a:xfrm>
          <a:prstGeom prst="rect">
            <a:avLst/>
          </a:prstGeom>
          <a:noFill/>
          <a:ln>
            <a:noFill/>
          </a:ln>
        </p:spPr>
      </p:pic>
      <p:pic>
        <p:nvPicPr>
          <p:cNvPr descr="Graphical user interface, text&#10;&#10;Description automatically generated" id="436" name="Google Shape;436;p52"/>
          <p:cNvPicPr preferRelativeResize="0"/>
          <p:nvPr/>
        </p:nvPicPr>
        <p:blipFill rotWithShape="1">
          <a:blip r:embed="rId6">
            <a:alphaModFix/>
          </a:blip>
          <a:srcRect b="0" l="0" r="0" t="0"/>
          <a:stretch/>
        </p:blipFill>
        <p:spPr>
          <a:xfrm>
            <a:off x="5349084" y="1872415"/>
            <a:ext cx="3237904" cy="3020457"/>
          </a:xfrm>
          <a:prstGeom prst="rect">
            <a:avLst/>
          </a:prstGeom>
          <a:noFill/>
          <a:ln>
            <a:noFill/>
          </a:ln>
        </p:spPr>
      </p:pic>
      <p:sp>
        <p:nvSpPr>
          <p:cNvPr id="437" name="Google Shape;437;p52"/>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53"/>
          <p:cNvSpPr txBox="1"/>
          <p:nvPr>
            <p:ph type="title"/>
          </p:nvPr>
        </p:nvSpPr>
        <p:spPr>
          <a:xfrm>
            <a:off x="623888" y="676616"/>
            <a:ext cx="7287300" cy="29238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4100"/>
              <a:buFont typeface="Times New Roman"/>
              <a:buNone/>
            </a:pPr>
            <a:r>
              <a:rPr lang="en"/>
              <a:t>Visual Overview of NPR 7150.2</a:t>
            </a:r>
            <a:endParaRPr/>
          </a:p>
        </p:txBody>
      </p:sp>
      <p:sp>
        <p:nvSpPr>
          <p:cNvPr id="443" name="Google Shape;443;p53"/>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graphicFrame>
        <p:nvGraphicFramePr>
          <p:cNvPr id="448" name="Google Shape;448;p54"/>
          <p:cNvGraphicFramePr/>
          <p:nvPr/>
        </p:nvGraphicFramePr>
        <p:xfrm>
          <a:off x="832084" y="1145220"/>
          <a:ext cx="3000000" cy="3000000"/>
        </p:xfrm>
        <a:graphic>
          <a:graphicData uri="http://schemas.openxmlformats.org/drawingml/2006/table">
            <a:tbl>
              <a:tblPr bandRow="1" firstRow="1">
                <a:noFill/>
                <a:tableStyleId>{9503DEF6-B047-4CAF-AA49-02DBEEE1DBE9}</a:tableStyleId>
              </a:tblPr>
              <a:tblGrid>
                <a:gridCol w="1495975"/>
                <a:gridCol w="1495975"/>
                <a:gridCol w="1495975"/>
                <a:gridCol w="1495975"/>
                <a:gridCol w="1495975"/>
              </a:tblGrid>
              <a:tr h="639850">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Lead Software Engineering Initiave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548135"/>
                    </a:solidFill>
                  </a:tcPr>
                </a:tc>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Lead Software Assurance and Safety Initiative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BCD3FA"/>
                    </a:solidFill>
                  </a:tcPr>
                </a:tc>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Staff and advance software engineering capability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C9C9C9"/>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b="1" i="0" lang="en" sz="1200" u="none" cap="none" strike="noStrike">
                          <a:solidFill>
                            <a:schemeClr val="dk1"/>
                          </a:solidFill>
                          <a:latin typeface="Calibri"/>
                          <a:ea typeface="Calibri"/>
                          <a:cs typeface="Calibri"/>
                          <a:sym typeface="Calibri"/>
                        </a:rPr>
                        <a:t>Measure for Improvement</a:t>
                      </a:r>
                      <a:endParaRPr sz="1100"/>
                    </a:p>
                    <a:p>
                      <a:pPr indent="0" lvl="0" marL="0" marR="0" rtl="0" algn="ctr">
                        <a:spcBef>
                          <a:spcPts val="0"/>
                        </a:spcBef>
                        <a:spcAft>
                          <a:spcPts val="0"/>
                        </a:spcAft>
                        <a:buNone/>
                      </a:pPr>
                      <a:r>
                        <a:t/>
                      </a:r>
                      <a:endParaRPr b="1" i="0" sz="1200" u="none" cap="none" strike="noStrike">
                        <a:solidFill>
                          <a:schemeClr val="dk1"/>
                        </a:solidFill>
                        <a:latin typeface="Calibri"/>
                        <a:ea typeface="Calibri"/>
                        <a:cs typeface="Calibri"/>
                        <a:sym typeface="Calibri"/>
                      </a:endParaRPr>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C9C9C9"/>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b="1" i="0" lang="en" sz="1200" u="none" cap="none" strike="noStrike">
                          <a:solidFill>
                            <a:schemeClr val="dk1"/>
                          </a:solidFill>
                          <a:latin typeface="Calibri"/>
                          <a:ea typeface="Calibri"/>
                          <a:cs typeface="Calibri"/>
                          <a:sym typeface="Calibri"/>
                        </a:rPr>
                        <a:t>Maintains contributor list</a:t>
                      </a:r>
                      <a:endParaRPr sz="1100"/>
                    </a:p>
                    <a:p>
                      <a:pPr indent="0" lvl="0" marL="0" marR="0" rtl="0" algn="ctr">
                        <a:spcBef>
                          <a:spcPts val="0"/>
                        </a:spcBef>
                        <a:spcAft>
                          <a:spcPts val="0"/>
                        </a:spcAft>
                        <a:buNone/>
                      </a:pPr>
                      <a:r>
                        <a:t/>
                      </a:r>
                      <a:endParaRPr b="1" i="0" sz="1200" u="none" cap="none" strike="noStrike">
                        <a:solidFill>
                          <a:schemeClr val="dk1"/>
                        </a:solidFill>
                        <a:latin typeface="Calibri"/>
                        <a:ea typeface="Calibri"/>
                        <a:cs typeface="Calibri"/>
                        <a:sym typeface="Calibri"/>
                      </a:endParaRPr>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C9C9C9"/>
                    </a:solidFill>
                  </a:tcPr>
                </a:tc>
              </a:tr>
              <a:tr h="687750">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Benchmark Center’s Capabilities against this NPR</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548135"/>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b="1" i="0" lang="en" sz="1200" u="none" cap="none" strike="noStrike">
                          <a:solidFill>
                            <a:schemeClr val="dk1"/>
                          </a:solidFill>
                          <a:latin typeface="Calibri"/>
                          <a:ea typeface="Calibri"/>
                          <a:cs typeface="Calibri"/>
                          <a:sym typeface="Calibri"/>
                        </a:rPr>
                        <a:t>Benchmark Center’s SWA and SW Safety Capabilities</a:t>
                      </a:r>
                      <a:endParaRPr sz="1100"/>
                    </a:p>
                    <a:p>
                      <a:pPr indent="0" lvl="0" marL="0" marR="0" rtl="0" algn="ctr">
                        <a:spcBef>
                          <a:spcPts val="0"/>
                        </a:spcBef>
                        <a:spcAft>
                          <a:spcPts val="0"/>
                        </a:spcAft>
                        <a:buNone/>
                      </a:pPr>
                      <a:r>
                        <a:t/>
                      </a:r>
                      <a:endParaRPr b="1" i="0" sz="1200" u="none" cap="none" strike="noStrike">
                        <a:solidFill>
                          <a:schemeClr val="dk1"/>
                        </a:solidFill>
                        <a:latin typeface="Calibri"/>
                        <a:ea typeface="Calibri"/>
                        <a:cs typeface="Calibri"/>
                        <a:sym typeface="Calibri"/>
                      </a:endParaRPr>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BCD3FA"/>
                    </a:solidFill>
                  </a:tcPr>
                </a:tc>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Establish and execute software processes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C9C9C9"/>
                    </a:solidFill>
                  </a:tcPr>
                </a:tc>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Establish and maintain software cost repo</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C9C9C9"/>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b="1" i="0" lang="en" sz="1200" u="none" cap="none" strike="noStrike">
                          <a:solidFill>
                            <a:schemeClr val="dk1"/>
                          </a:solidFill>
                          <a:latin typeface="Calibri"/>
                          <a:ea typeface="Calibri"/>
                          <a:cs typeface="Calibri"/>
                          <a:sym typeface="Calibri"/>
                        </a:rPr>
                        <a:t>Ensure Proper transfer of software</a:t>
                      </a:r>
                      <a:endParaRPr sz="1100"/>
                    </a:p>
                    <a:p>
                      <a:pPr indent="0" lvl="0" marL="0" marR="0" rtl="0" algn="ctr">
                        <a:spcBef>
                          <a:spcPts val="0"/>
                        </a:spcBef>
                        <a:spcAft>
                          <a:spcPts val="0"/>
                        </a:spcAft>
                        <a:buNone/>
                      </a:pPr>
                      <a:r>
                        <a:t/>
                      </a:r>
                      <a:endParaRPr b="1" i="0" sz="1200" u="none" cap="none" strike="noStrike">
                        <a:solidFill>
                          <a:schemeClr val="dk1"/>
                        </a:solidFill>
                        <a:latin typeface="Calibri"/>
                        <a:ea typeface="Calibri"/>
                        <a:cs typeface="Calibri"/>
                        <a:sym typeface="Calibri"/>
                      </a:endParaRPr>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C9C9C9"/>
                    </a:solidFill>
                  </a:tcPr>
                </a:tc>
              </a:tr>
              <a:tr h="517475">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Benchmark Center Mapping Matrices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548135"/>
                    </a:solidFill>
                  </a:tcPr>
                </a:tc>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Review Center’s Mapping Matrices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BCD3FA"/>
                    </a:solidFill>
                  </a:tcPr>
                </a:tc>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Comply with NPR per Classification in Appendix C</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C9C9C9"/>
                    </a:solidFill>
                  </a:tcPr>
                </a:tc>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Contribute to Agency PAL (Process Asset Library)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C9C9C9"/>
                    </a:solidFill>
                  </a:tcPr>
                </a:tc>
                <a:tc>
                  <a:txBody>
                    <a:bodyPr/>
                    <a:lstStyle/>
                    <a:p>
                      <a:pPr indent="0" lvl="0" marL="0" marR="0" rtl="0" algn="ctr">
                        <a:spcBef>
                          <a:spcPts val="0"/>
                        </a:spcBef>
                        <a:spcAft>
                          <a:spcPts val="0"/>
                        </a:spcAft>
                        <a:buNone/>
                      </a:pPr>
                      <a:r>
                        <a:rPr b="1" i="0" lang="en" sz="1200" u="none" cap="none" strike="noStrike">
                          <a:solidFill>
                            <a:srgbClr val="D3E4FF"/>
                          </a:solidFill>
                          <a:latin typeface="Calibri"/>
                          <a:ea typeface="Calibri"/>
                          <a:cs typeface="Calibri"/>
                          <a:sym typeface="Calibri"/>
                        </a:rPr>
                        <a:t>Contract Officer: </a:t>
                      </a:r>
                      <a:r>
                        <a:rPr b="1" i="0" lang="en" sz="1200" u="none" cap="none" strike="noStrike">
                          <a:solidFill>
                            <a:schemeClr val="dk1"/>
                          </a:solidFill>
                          <a:latin typeface="Calibri"/>
                          <a:ea typeface="Calibri"/>
                          <a:cs typeface="Calibri"/>
                          <a:sym typeface="Calibri"/>
                        </a:rPr>
                        <a:t>Ensure NPR is on contract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377CF1"/>
                    </a:solidFill>
                  </a:tcPr>
                </a:tc>
              </a:tr>
              <a:tr h="639850">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Authorize Compliance Appraisals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548135"/>
                    </a:solidFill>
                  </a:tcPr>
                </a:tc>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Authorize Appriasals against requirements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BCD3FA"/>
                    </a:solidFill>
                  </a:tcPr>
                </a:tc>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Report project status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C9C9C9"/>
                    </a:solidFill>
                  </a:tcPr>
                </a:tc>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Define content of SW documentation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C9C9C9"/>
                    </a:solidFill>
                  </a:tcPr>
                </a:tc>
                <a:tc>
                  <a:txBody>
                    <a:bodyPr/>
                    <a:lstStyle/>
                    <a:p>
                      <a:pPr indent="0" lvl="0" marL="0" marR="0" rtl="0" algn="ctr">
                        <a:spcBef>
                          <a:spcPts val="0"/>
                        </a:spcBef>
                        <a:spcAft>
                          <a:spcPts val="0"/>
                        </a:spcAft>
                        <a:buNone/>
                      </a:pPr>
                      <a:r>
                        <a:rPr b="1" i="0" lang="en" sz="1200" u="none" cap="none" strike="noStrike">
                          <a:solidFill>
                            <a:srgbClr val="D3E4FF"/>
                          </a:solidFill>
                          <a:latin typeface="Calibri"/>
                          <a:ea typeface="Calibri"/>
                          <a:cs typeface="Calibri"/>
                          <a:sym typeface="Calibri"/>
                        </a:rPr>
                        <a:t>Tech Authority:</a:t>
                      </a:r>
                      <a:endParaRPr sz="1100"/>
                    </a:p>
                    <a:p>
                      <a:pPr indent="0" lvl="0" marL="0" marR="0" rtl="0" algn="ctr">
                        <a:spcBef>
                          <a:spcPts val="0"/>
                        </a:spcBef>
                        <a:spcAft>
                          <a:spcPts val="0"/>
                        </a:spcAft>
                        <a:buNone/>
                      </a:pPr>
                      <a:r>
                        <a:rPr b="1" i="0" lang="en" sz="1200" u="none" cap="none" strike="noStrike">
                          <a:solidFill>
                            <a:srgbClr val="D3E4FF"/>
                          </a:solidFill>
                          <a:latin typeface="Calibri"/>
                          <a:ea typeface="Calibri"/>
                          <a:cs typeface="Calibri"/>
                          <a:sym typeface="Calibri"/>
                        </a:rPr>
                        <a:t> </a:t>
                      </a:r>
                      <a:r>
                        <a:rPr b="1" i="0" lang="en" sz="1200" u="none" cap="none" strike="noStrike">
                          <a:solidFill>
                            <a:schemeClr val="dk1"/>
                          </a:solidFill>
                          <a:latin typeface="Calibri"/>
                          <a:ea typeface="Calibri"/>
                          <a:cs typeface="Calibri"/>
                          <a:sym typeface="Calibri"/>
                        </a:rPr>
                        <a:t>Assess against NPR</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377CF1"/>
                    </a:solidFill>
                  </a:tcPr>
                </a:tc>
              </a:tr>
              <a:tr h="639850">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Provide Software Engineering Training</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548135"/>
                    </a:solidFill>
                  </a:tcPr>
                </a:tc>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Provide Software Assurance Training</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BCD3FA"/>
                    </a:solidFill>
                  </a:tcPr>
                </a:tc>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Maintain list of projects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C9C9C9"/>
                    </a:solidFill>
                  </a:tcPr>
                </a:tc>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Ensure Government rights to Software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C9C9C9"/>
                    </a:solidFill>
                  </a:tcPr>
                </a:tc>
                <a:tc>
                  <a:txBody>
                    <a:bodyPr/>
                    <a:lstStyle/>
                    <a:p>
                      <a:pPr indent="0" lvl="0" marL="0" marR="0" rtl="0" algn="ctr">
                        <a:spcBef>
                          <a:spcPts val="0"/>
                        </a:spcBef>
                        <a:spcAft>
                          <a:spcPts val="0"/>
                        </a:spcAft>
                        <a:buNone/>
                      </a:pPr>
                      <a:r>
                        <a:rPr b="1" i="0" lang="en" sz="1200" u="none" cap="none" strike="noStrike">
                          <a:solidFill>
                            <a:srgbClr val="D3E4FF"/>
                          </a:solidFill>
                          <a:latin typeface="Calibri"/>
                          <a:ea typeface="Calibri"/>
                          <a:cs typeface="Calibri"/>
                          <a:sym typeface="Calibri"/>
                        </a:rPr>
                        <a:t>OCE, SMA, OCIO:</a:t>
                      </a:r>
                      <a:endParaRPr sz="1100"/>
                    </a:p>
                    <a:p>
                      <a:pPr indent="0" lvl="0" marL="0" marR="0" rtl="0" algn="ctr">
                        <a:spcBef>
                          <a:spcPts val="0"/>
                        </a:spcBef>
                        <a:spcAft>
                          <a:spcPts val="0"/>
                        </a:spcAft>
                        <a:buNone/>
                      </a:pPr>
                      <a:r>
                        <a:rPr b="1" i="0" lang="en" sz="1200" u="none" cap="none" strike="noStrike">
                          <a:solidFill>
                            <a:srgbClr val="D3E4FF"/>
                          </a:solidFill>
                          <a:latin typeface="Calibri"/>
                          <a:ea typeface="Calibri"/>
                          <a:cs typeface="Calibri"/>
                          <a:sym typeface="Calibri"/>
                        </a:rPr>
                        <a:t> </a:t>
                      </a:r>
                      <a:r>
                        <a:rPr b="1" i="0" lang="en" sz="1200" u="none" cap="none" strike="noStrike">
                          <a:solidFill>
                            <a:schemeClr val="dk1"/>
                          </a:solidFill>
                          <a:latin typeface="Calibri"/>
                          <a:ea typeface="Calibri"/>
                          <a:cs typeface="Calibri"/>
                          <a:sym typeface="Calibri"/>
                        </a:rPr>
                        <a:t>agree on tailoring</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377CF1"/>
                    </a:solidFill>
                  </a:tcPr>
                </a:tc>
              </a:tr>
              <a:tr h="517475">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Maintain Process Asset Library (PAL)</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548135"/>
                    </a:solidFill>
                  </a:tcPr>
                </a:tc>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Makes Decisions on Tailoring IVV Rqmt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BCD3FA"/>
                    </a:solidFill>
                  </a:tcPr>
                </a:tc>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Establish and maintain software Metrics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C9C9C9"/>
                    </a:solidFill>
                  </a:tcPr>
                </a:tc>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Ensure reuse software conforms to policies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C9C9C9"/>
                    </a:solidFill>
                  </a:tcPr>
                </a:tc>
                <a:tc>
                  <a:txBody>
                    <a:bodyPr/>
                    <a:lstStyle/>
                    <a:p>
                      <a:pPr indent="0" lvl="0" marL="0" marR="0" rtl="0" algn="ctr">
                        <a:spcBef>
                          <a:spcPts val="0"/>
                        </a:spcBef>
                        <a:spcAft>
                          <a:spcPts val="0"/>
                        </a:spcAft>
                        <a:buNone/>
                      </a:pPr>
                      <a:r>
                        <a:rPr b="1" i="0" lang="en" sz="1200" u="none" cap="none" strike="noStrike">
                          <a:solidFill>
                            <a:srgbClr val="D3E4FF"/>
                          </a:solidFill>
                          <a:latin typeface="Calibri"/>
                          <a:ea typeface="Calibri"/>
                          <a:cs typeface="Calibri"/>
                          <a:sym typeface="Calibri"/>
                        </a:rPr>
                        <a:t>Project Manager: </a:t>
                      </a:r>
                      <a:r>
                        <a:rPr b="1" i="0" lang="en" sz="1200" u="none" cap="none" strike="noStrike">
                          <a:solidFill>
                            <a:schemeClr val="dk1"/>
                          </a:solidFill>
                          <a:latin typeface="Calibri"/>
                          <a:ea typeface="Calibri"/>
                          <a:cs typeface="Calibri"/>
                          <a:sym typeface="Calibri"/>
                        </a:rPr>
                        <a:t>Update plans per Classification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377CF1"/>
                    </a:solidFill>
                  </a:tcPr>
                </a:tc>
              </a:tr>
            </a:tbl>
          </a:graphicData>
        </a:graphic>
      </p:graphicFrame>
      <p:sp>
        <p:nvSpPr>
          <p:cNvPr id="449" name="Google Shape;449;p54"/>
          <p:cNvSpPr txBox="1"/>
          <p:nvPr>
            <p:ph type="title"/>
          </p:nvPr>
        </p:nvSpPr>
        <p:spPr>
          <a:xfrm>
            <a:off x="425216" y="79214"/>
            <a:ext cx="7886700" cy="5805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2700"/>
              <a:buFont typeface="Times New Roman"/>
              <a:buNone/>
            </a:pPr>
            <a:r>
              <a:rPr lang="en"/>
              <a:t>30 “Institutional” Requirements (Chapter 2)</a:t>
            </a:r>
            <a:br>
              <a:rPr lang="en"/>
            </a:br>
            <a:r>
              <a:rPr lang="en"/>
              <a:t>Applicable to All Classifications</a:t>
            </a:r>
            <a:endParaRPr/>
          </a:p>
        </p:txBody>
      </p:sp>
      <p:sp>
        <p:nvSpPr>
          <p:cNvPr id="450" name="Google Shape;450;p54"/>
          <p:cNvSpPr txBox="1"/>
          <p:nvPr/>
        </p:nvSpPr>
        <p:spPr>
          <a:xfrm>
            <a:off x="1364561" y="865642"/>
            <a:ext cx="4296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OCE</a:t>
            </a:r>
            <a:endParaRPr sz="1100"/>
          </a:p>
        </p:txBody>
      </p:sp>
      <p:sp>
        <p:nvSpPr>
          <p:cNvPr id="451" name="Google Shape;451;p54"/>
          <p:cNvSpPr txBox="1"/>
          <p:nvPr/>
        </p:nvSpPr>
        <p:spPr>
          <a:xfrm>
            <a:off x="2783144" y="865642"/>
            <a:ext cx="4656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SMA</a:t>
            </a:r>
            <a:endParaRPr sz="1100"/>
          </a:p>
        </p:txBody>
      </p:sp>
      <p:sp>
        <p:nvSpPr>
          <p:cNvPr id="452" name="Google Shape;452;p54"/>
          <p:cNvSpPr txBox="1"/>
          <p:nvPr/>
        </p:nvSpPr>
        <p:spPr>
          <a:xfrm>
            <a:off x="3983113" y="865642"/>
            <a:ext cx="20841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Center Director/Delegate(s)</a:t>
            </a:r>
            <a:endParaRPr sz="1100"/>
          </a:p>
        </p:txBody>
      </p:sp>
      <p:sp>
        <p:nvSpPr>
          <p:cNvPr id="453" name="Google Shape;453;p54"/>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graphicFrame>
        <p:nvGraphicFramePr>
          <p:cNvPr id="458" name="Google Shape;458;p55"/>
          <p:cNvGraphicFramePr/>
          <p:nvPr/>
        </p:nvGraphicFramePr>
        <p:xfrm>
          <a:off x="181838" y="746560"/>
          <a:ext cx="3000000" cy="3000000"/>
        </p:xfrm>
        <a:graphic>
          <a:graphicData uri="http://schemas.openxmlformats.org/drawingml/2006/table">
            <a:tbl>
              <a:tblPr bandRow="1" firstRow="1">
                <a:noFill/>
                <a:tableStyleId>{9503DEF6-B047-4CAF-AA49-02DBEEE1DBE9}</a:tableStyleId>
              </a:tblPr>
              <a:tblGrid>
                <a:gridCol w="884575"/>
                <a:gridCol w="884575"/>
                <a:gridCol w="884575"/>
                <a:gridCol w="884575"/>
                <a:gridCol w="884575"/>
                <a:gridCol w="884575"/>
                <a:gridCol w="884575"/>
                <a:gridCol w="884575"/>
                <a:gridCol w="884575"/>
                <a:gridCol w="884575"/>
              </a:tblGrid>
              <a:tr h="416400">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Make/Buy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Tailor</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Classify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chemeClr val="dk1"/>
                        </a:buClr>
                        <a:buSzPts val="900"/>
                        <a:buFont typeface="Calibri"/>
                        <a:buNone/>
                      </a:pPr>
                      <a:r>
                        <a:rPr b="1" i="0" lang="en" sz="900" u="none" cap="none" strike="noStrike">
                          <a:solidFill>
                            <a:schemeClr val="dk1"/>
                          </a:solidFill>
                          <a:latin typeface="Calibri"/>
                          <a:ea typeface="Calibri"/>
                          <a:cs typeface="Calibri"/>
                          <a:sym typeface="Calibri"/>
                        </a:rPr>
                        <a:t>Perform MC/DC</a:t>
                      </a:r>
                      <a:endParaRPr sz="1100"/>
                    </a:p>
                    <a:p>
                      <a:pPr indent="0" lvl="0" marL="0" marR="0" rtl="0" algn="ctr">
                        <a:spcBef>
                          <a:spcPts val="0"/>
                        </a:spcBef>
                        <a:spcAft>
                          <a:spcPts val="0"/>
                        </a:spcAft>
                        <a:buNone/>
                      </a:pPr>
                      <a:r>
                        <a:t/>
                      </a:r>
                      <a:endParaRPr b="1" i="0" sz="900" u="none" cap="none" strike="noStrike">
                        <a:solidFill>
                          <a:schemeClr val="dk1"/>
                        </a:solidFill>
                        <a:latin typeface="Calibri"/>
                        <a:ea typeface="Calibri"/>
                        <a:cs typeface="Calibri"/>
                        <a:sym typeface="Calibri"/>
                      </a:endParaRPr>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chemeClr val="dk1"/>
                        </a:buClr>
                        <a:buSzPts val="900"/>
                        <a:buFont typeface="Calibri"/>
                        <a:buNone/>
                      </a:pPr>
                      <a:r>
                        <a:rPr b="1" i="0" lang="en" sz="900" u="none" cap="none" strike="noStrike">
                          <a:solidFill>
                            <a:schemeClr val="dk1"/>
                          </a:solidFill>
                          <a:latin typeface="Calibri"/>
                          <a:ea typeface="Calibri"/>
                          <a:cs typeface="Calibri"/>
                          <a:sym typeface="Calibri"/>
                        </a:rPr>
                        <a:t>Verify Cyber Protection</a:t>
                      </a:r>
                      <a:endParaRPr sz="1100"/>
                    </a:p>
                    <a:p>
                      <a:pPr indent="0" lvl="0" marL="0" marR="0" rtl="0" algn="ctr">
                        <a:spcBef>
                          <a:spcPts val="0"/>
                        </a:spcBef>
                        <a:spcAft>
                          <a:spcPts val="0"/>
                        </a:spcAft>
                        <a:buNone/>
                      </a:pPr>
                      <a:r>
                        <a:t/>
                      </a:r>
                      <a:endParaRPr b="1" i="0" sz="900" u="none" cap="none" strike="noStrike">
                        <a:solidFill>
                          <a:schemeClr val="dk1"/>
                        </a:solidFill>
                        <a:latin typeface="Calibri"/>
                        <a:ea typeface="Calibri"/>
                        <a:cs typeface="Calibri"/>
                        <a:sym typeface="Calibri"/>
                      </a:endParaRPr>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Validate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Accredit Tools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Regression Test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Track Changes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99BDF9"/>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Record Peer Review Results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99BDF9"/>
                    </a:solidFill>
                  </a:tcPr>
                </a:tc>
              </a:tr>
              <a:tr h="416400">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Plan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Mapping to this NPR</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Maintain Classification Records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Track Cyclomatic Complexity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Use Secure Coding</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Architect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Plan, Report Tests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Test Safety Rqmts</a:t>
                      </a:r>
                      <a:endParaRPr b="1" i="0" sz="900" u="none" cap="none" strike="noStrike">
                        <a:solidFill>
                          <a:schemeClr val="dk1"/>
                        </a:solidFill>
                        <a:latin typeface="Calibri"/>
                        <a:ea typeface="Calibri"/>
                        <a:cs typeface="Calibri"/>
                        <a:sym typeface="Calibri"/>
                      </a:endParaRPr>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Identify CM Items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99BDF9"/>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Measure Software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99BDF9"/>
                    </a:solidFill>
                  </a:tcPr>
                </a:tc>
              </a:tr>
              <a:tr h="416400">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Track Actual vs. Expected Plan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Establish and Acquire OTS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Plan SA &amp; IVV</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Plan Auto-Gen lifecycle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Use Cyber Static Analysis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Review Architecture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Test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Develop, Test Data Upload Procedures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Establish CM Procedures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99BDF9"/>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Analyze Software Measurements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99BDF9"/>
                    </a:solidFill>
                  </a:tcPr>
                </a:tc>
              </a:tr>
              <a:tr h="416400">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Determine Acceptance Criteria</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Establish Cost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Ensure IVV</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Receive Auto-Gen Supplier Inputs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Record Adversarial Actions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Design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Manage Configuration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Test Reuse/COTS Equally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Maintain CM Records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99BDF9"/>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House Measurement Data</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99BDF9"/>
                    </a:solidFill>
                  </a:tcPr>
                </a:tc>
              </a:tr>
              <a:tr h="416400">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Determine</a:t>
                      </a:r>
                      <a:endParaRPr sz="1100"/>
                    </a:p>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Deliverables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Include Specific Cost Items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Ensure IVV Project Exec Plan (IPEP) if IVV</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Perform and Certify as CMMI</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Perform Bi-Directional Traceability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Implement, Code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Evaluate Test Results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Plan Ops, Maintenance, Retirement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Perform CM Audits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99BDF9"/>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Compare Measured vs. Expected</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99BDF9"/>
                    </a:solidFill>
                  </a:tcPr>
                </a:tc>
              </a:tr>
              <a:tr h="416400">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Define</a:t>
                      </a:r>
                      <a:endParaRPr sz="1100"/>
                    </a:p>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Milestones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Store Cost in Repo</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Provide IVV Artifacts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Identify Reuse Rqmts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Establish Rqmts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Adhere to  Coding Standards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Use Accredited Tools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Deliver Products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Develop Release Procedures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99BDF9"/>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Measure Software Volatility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99BDF9"/>
                    </a:solidFill>
                  </a:tcPr>
                </a:tc>
              </a:tr>
              <a:tr h="279800">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Developer Report Status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Develop Schedule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Respond to IVV Findings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Evaluate Reusability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Map to System Rqmts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Perform Static Code Analysis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Update Plans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Complete Verification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Participate in Audits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99BDF9"/>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Track Defects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99BDF9"/>
                    </a:solidFill>
                  </a:tcPr>
                </a:tc>
              </a:tr>
              <a:tr h="416400">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Dev’er Provide Product &amp; Metrics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Regularly Review with Stakeholders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Determine Safety Criticality </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Assess Cyber</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Include Safety Rqmts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Unit Test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Validate in High-fidelity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Maintain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Determine, Manage Risk</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99BDF9"/>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Determine Severity Levels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99BDF9"/>
                    </a:solidFill>
                  </a:tcPr>
                </a:tc>
              </a:tr>
              <a:tr h="416400">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Developer to Provide Access to Source Code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Dev’ers Report Schedule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Adhere to 8739.8 SWA &amp; SW Safety Std</a:t>
                      </a:r>
                      <a:endParaRPr b="1" i="0" sz="900" u="none" cap="none" strike="noStrike">
                        <a:solidFill>
                          <a:schemeClr val="dk1"/>
                        </a:solidFill>
                        <a:latin typeface="Calibri"/>
                        <a:ea typeface="Calibri"/>
                        <a:cs typeface="Calibri"/>
                        <a:sym typeface="Calibri"/>
                      </a:endParaRPr>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Identify Cyber Risks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Track Rqmt Changes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Repeat Unit Test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Track Code Coverage Metrics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Archive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Peer Review Rqmts, Plans, Code, Test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99BDF9"/>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Assess reuse, COTS defects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99BDF9"/>
                    </a:solidFill>
                  </a:tcPr>
                </a:tc>
              </a:tr>
              <a:tr h="416400">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Comply with this NPR</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Train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Do Safety-Crit items: SWE-134</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Implement Cyber Protection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Track Corrective Actions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Develop VDD</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Validate Metrics in Test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chemeClr val="dk1"/>
                        </a:buClr>
                        <a:buSzPts val="900"/>
                        <a:buFont typeface="Calibri"/>
                        <a:buNone/>
                      </a:pPr>
                      <a:r>
                        <a:rPr b="1" i="0" lang="en" sz="900" u="none" cap="none" strike="noStrike">
                          <a:solidFill>
                            <a:schemeClr val="dk1"/>
                          </a:solidFill>
                          <a:latin typeface="Calibri"/>
                          <a:ea typeface="Calibri"/>
                          <a:cs typeface="Calibri"/>
                          <a:sym typeface="Calibri"/>
                        </a:rPr>
                        <a:t>Plan CM</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99BDF9"/>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Follow Basic Peer Review Process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99BDF9"/>
                    </a:solidFill>
                  </a:tcPr>
                </a:tc>
                <a:tc>
                  <a:txBody>
                    <a:bodyPr/>
                    <a:lstStyle/>
                    <a:p>
                      <a:pPr indent="0" lvl="0" marL="0" marR="0" rtl="0" algn="ctr">
                        <a:spcBef>
                          <a:spcPts val="0"/>
                        </a:spcBef>
                        <a:spcAft>
                          <a:spcPts val="0"/>
                        </a:spcAft>
                        <a:buNone/>
                      </a:pPr>
                      <a:r>
                        <a:rPr b="1" i="0" lang="en" sz="900" u="none" cap="none" strike="noStrike">
                          <a:solidFill>
                            <a:schemeClr val="dk1"/>
                          </a:solidFill>
                          <a:latin typeface="Calibri"/>
                          <a:ea typeface="Calibri"/>
                          <a:cs typeface="Calibri"/>
                          <a:sym typeface="Calibri"/>
                        </a:rPr>
                        <a:t>Assess Process Defects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99BDF9"/>
                    </a:solidFill>
                  </a:tcPr>
                </a:tc>
              </a:tr>
            </a:tbl>
          </a:graphicData>
        </a:graphic>
      </p:graphicFrame>
      <p:sp>
        <p:nvSpPr>
          <p:cNvPr id="459" name="Google Shape;459;p55"/>
          <p:cNvSpPr txBox="1"/>
          <p:nvPr>
            <p:ph type="title"/>
          </p:nvPr>
        </p:nvSpPr>
        <p:spPr>
          <a:xfrm>
            <a:off x="440541" y="61936"/>
            <a:ext cx="7886700" cy="4485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2100"/>
              <a:buFont typeface="Times New Roman"/>
              <a:buNone/>
            </a:pPr>
            <a:r>
              <a:rPr lang="en" sz="2100"/>
              <a:t>100 NPR Requirements* - </a:t>
            </a:r>
            <a:r>
              <a:rPr i="1" lang="en" sz="2100"/>
              <a:t>Applicable Based on Classification</a:t>
            </a:r>
            <a:endParaRPr/>
          </a:p>
        </p:txBody>
      </p:sp>
      <p:sp>
        <p:nvSpPr>
          <p:cNvPr id="460" name="Google Shape;460;p55"/>
          <p:cNvSpPr txBox="1"/>
          <p:nvPr/>
        </p:nvSpPr>
        <p:spPr>
          <a:xfrm>
            <a:off x="116505" y="4743671"/>
            <a:ext cx="3959700" cy="408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chemeClr val="dk1"/>
                </a:solidFill>
                <a:latin typeface="Calibri"/>
                <a:ea typeface="Calibri"/>
                <a:cs typeface="Calibri"/>
                <a:sym typeface="Calibri"/>
              </a:rPr>
              <a:t>*Note SWE-220 Cyclomatic Complexity has 2 shalls, counted as 1 here</a:t>
            </a:r>
            <a:endParaRPr sz="1100"/>
          </a:p>
        </p:txBody>
      </p:sp>
      <p:sp>
        <p:nvSpPr>
          <p:cNvPr id="461" name="Google Shape;461;p55"/>
          <p:cNvSpPr txBox="1"/>
          <p:nvPr/>
        </p:nvSpPr>
        <p:spPr>
          <a:xfrm>
            <a:off x="202909" y="431356"/>
            <a:ext cx="25863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Software Management (Chapter 3)</a:t>
            </a:r>
            <a:endParaRPr sz="1100"/>
          </a:p>
        </p:txBody>
      </p:sp>
      <p:sp>
        <p:nvSpPr>
          <p:cNvPr id="462" name="Google Shape;462;p55"/>
          <p:cNvSpPr txBox="1"/>
          <p:nvPr/>
        </p:nvSpPr>
        <p:spPr>
          <a:xfrm>
            <a:off x="4959657" y="431356"/>
            <a:ext cx="15684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Lifecycle (Chapter 4)</a:t>
            </a:r>
            <a:endParaRPr sz="1100"/>
          </a:p>
        </p:txBody>
      </p:sp>
      <p:sp>
        <p:nvSpPr>
          <p:cNvPr id="463" name="Google Shape;463;p55"/>
          <p:cNvSpPr txBox="1"/>
          <p:nvPr/>
        </p:nvSpPr>
        <p:spPr>
          <a:xfrm>
            <a:off x="7398386" y="484224"/>
            <a:ext cx="16626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Lifecycle Support-Ch5</a:t>
            </a:r>
            <a:endParaRPr sz="1100"/>
          </a:p>
        </p:txBody>
      </p:sp>
      <p:sp>
        <p:nvSpPr>
          <p:cNvPr id="464" name="Google Shape;464;p55"/>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graphicFrame>
        <p:nvGraphicFramePr>
          <p:cNvPr id="469" name="Google Shape;469;p56"/>
          <p:cNvGraphicFramePr/>
          <p:nvPr/>
        </p:nvGraphicFramePr>
        <p:xfrm>
          <a:off x="181838" y="609040"/>
          <a:ext cx="3000000" cy="3000000"/>
        </p:xfrm>
        <a:graphic>
          <a:graphicData uri="http://schemas.openxmlformats.org/drawingml/2006/table">
            <a:tbl>
              <a:tblPr bandRow="1" firstRow="1">
                <a:noFill/>
                <a:tableStyleId>{9503DEF6-B047-4CAF-AA49-02DBEEE1DBE9}</a:tableStyleId>
              </a:tblPr>
              <a:tblGrid>
                <a:gridCol w="884575"/>
                <a:gridCol w="884575"/>
                <a:gridCol w="884575"/>
                <a:gridCol w="884575"/>
                <a:gridCol w="884575"/>
                <a:gridCol w="884575"/>
                <a:gridCol w="884575"/>
                <a:gridCol w="884575"/>
                <a:gridCol w="884575"/>
                <a:gridCol w="884575"/>
              </a:tblGrid>
              <a:tr h="278150">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Make/Buy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Tailor</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Classify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chemeClr val="dk1"/>
                        </a:buClr>
                        <a:buSzPts val="1000"/>
                        <a:buFont typeface="Calibri"/>
                        <a:buNone/>
                      </a:pPr>
                      <a:r>
                        <a:rPr b="1" i="0" lang="en" sz="1000" u="none" cap="none" strike="noStrike">
                          <a:solidFill>
                            <a:schemeClr val="dk1"/>
                          </a:solidFill>
                          <a:latin typeface="Calibri"/>
                          <a:ea typeface="Calibri"/>
                          <a:cs typeface="Calibri"/>
                          <a:sym typeface="Calibri"/>
                        </a:rPr>
                        <a:t>Perform MC/DC</a:t>
                      </a:r>
                      <a:endParaRPr sz="1100"/>
                    </a:p>
                    <a:p>
                      <a:pPr indent="0" lvl="0" marL="0" marR="0" rtl="0" algn="ctr">
                        <a:spcBef>
                          <a:spcPts val="0"/>
                        </a:spcBef>
                        <a:spcAft>
                          <a:spcPts val="0"/>
                        </a:spcAft>
                        <a:buNone/>
                      </a:pPr>
                      <a:r>
                        <a:t/>
                      </a:r>
                      <a:endParaRPr b="1" i="0" sz="1000" u="none" cap="none" strike="noStrike">
                        <a:solidFill>
                          <a:schemeClr val="dk1"/>
                        </a:solidFill>
                        <a:latin typeface="Calibri"/>
                        <a:ea typeface="Calibri"/>
                        <a:cs typeface="Calibri"/>
                        <a:sym typeface="Calibri"/>
                      </a:endParaRPr>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chemeClr val="dk1"/>
                        </a:buClr>
                        <a:buSzPts val="1000"/>
                        <a:buFont typeface="Calibri"/>
                        <a:buNone/>
                      </a:pPr>
                      <a:r>
                        <a:rPr b="1" i="0" lang="en" sz="1000" u="none" cap="none" strike="noStrike">
                          <a:solidFill>
                            <a:schemeClr val="dk1"/>
                          </a:solidFill>
                          <a:latin typeface="Calibri"/>
                          <a:ea typeface="Calibri"/>
                          <a:cs typeface="Calibri"/>
                          <a:sym typeface="Calibri"/>
                        </a:rPr>
                        <a:t>Verify Cyber Protection</a:t>
                      </a:r>
                      <a:endParaRPr sz="1100"/>
                    </a:p>
                    <a:p>
                      <a:pPr indent="0" lvl="0" marL="0" marR="0" rtl="0" algn="ctr">
                        <a:spcBef>
                          <a:spcPts val="0"/>
                        </a:spcBef>
                        <a:spcAft>
                          <a:spcPts val="0"/>
                        </a:spcAft>
                        <a:buNone/>
                      </a:pPr>
                      <a:r>
                        <a:t/>
                      </a:r>
                      <a:endParaRPr b="1" i="0" sz="1000" u="none" cap="none" strike="noStrike">
                        <a:solidFill>
                          <a:schemeClr val="dk1"/>
                        </a:solidFill>
                        <a:latin typeface="Calibri"/>
                        <a:ea typeface="Calibri"/>
                        <a:cs typeface="Calibri"/>
                        <a:sym typeface="Calibri"/>
                      </a:endParaRPr>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Validate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Accredit Tools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Regression Test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Track Changes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Record Peer Review Results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r>
              <a:tr h="278150">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Plan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Mapping to this NPR</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Maintain Classification Records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Track Cyclomatic Complexity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Use Secure Coding</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Architect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Plan, Report Tests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Test Safety Rqmts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Identify CM Items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Measure Software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r>
              <a:tr h="278150">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Track Actual vs. Expected Plan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Establish and Acquire OTS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Plan SA &amp; IVV</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Plan Auto-Gen lifecycle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Use Cyber Static Analysis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Review Architecture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Test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Develop, Test Data Upload Procedures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Establish CM Procedures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Analyze Software Measurements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r>
              <a:tr h="278150">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Determine Acceptance Criteria</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Establish Cost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Ensure IVV</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Receive Auto-Gen Supplier Inputs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Record Adversarial Actions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Design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Manage Configuration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Test Reuse/COTS Equally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Maintain CM Records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House Measurement Data</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r>
              <a:tr h="278150">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Determine</a:t>
                      </a:r>
                      <a:endParaRPr sz="1100"/>
                    </a:p>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Deliverables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Include Specific Cost Items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Ensure IVV Project Exec Plan (IPEP) if IVV</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Perform and Certify as CMMI</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Perform Bi-Directional Traceability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Implement, Code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Evaluate Test Results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Plan Ops, Maintenance, Retirement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Perform CM Audits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Compare Measured vs. Expected</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r>
              <a:tr h="278150">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Define</a:t>
                      </a:r>
                      <a:endParaRPr sz="1100"/>
                    </a:p>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Milestones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Store Cost in Repo</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Provide IVV Artifacts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Identify Reuse Rqmts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Establish Rqmts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Adhere to  Coding Standards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Use Accredited Tools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Deliver Products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Develop Release Procedures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Measure Software Volatility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r>
              <a:tr h="322000">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Developer Report Status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Develop Schedule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Respond to IVV Findings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Evaluate Reusability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Map to System Rqmts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Perform Static Code Analysis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Update Plans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Complete Verification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Participate in Audits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Track Defects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r>
              <a:tr h="403525">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Dev’er Provide Product &amp; Metrics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Regularly Review with Stakeholders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Determine Safety Criticality </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Assess Cyber</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Include Safety Rqmts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Unit Test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Validate in High-fidelity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Maintain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Determine, Manage Risk</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Determine Severity Levels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r>
              <a:tr h="278150">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Developer to Provide Access to Source Code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Dev’ers Report Schedule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Adhere to 8739.8 SWA &amp; SW Safety Std</a:t>
                      </a:r>
                      <a:endParaRPr b="1" i="0" sz="1000" u="none" cap="none" strike="noStrike">
                        <a:solidFill>
                          <a:schemeClr val="dk1"/>
                        </a:solidFill>
                        <a:latin typeface="Calibri"/>
                        <a:ea typeface="Calibri"/>
                        <a:cs typeface="Calibri"/>
                        <a:sym typeface="Calibri"/>
                      </a:endParaRPr>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Identify Cyber Risks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Track Rqmt Changes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Repeat Unit Test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Track Code Coverage Metrics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Archive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Peer Review Rqmts, Plans, Code, Test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Assess reuse, COTS defects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r>
              <a:tr h="278150">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Comply with this NPR</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Train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Do Safety-Crit items: SWE-134</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Implement Cyber Protection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Track Corrective Actions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Develop VDD</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Validate Metrics in Test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chemeClr val="dk1"/>
                        </a:buClr>
                        <a:buSzPts val="1000"/>
                        <a:buFont typeface="Calibri"/>
                        <a:buNone/>
                      </a:pPr>
                      <a:r>
                        <a:rPr b="1" i="0" lang="en" sz="1000" u="none" cap="none" strike="noStrike">
                          <a:solidFill>
                            <a:schemeClr val="dk1"/>
                          </a:solidFill>
                          <a:latin typeface="Calibri"/>
                          <a:ea typeface="Calibri"/>
                          <a:cs typeface="Calibri"/>
                          <a:sym typeface="Calibri"/>
                        </a:rPr>
                        <a:t>Plan CM</a:t>
                      </a:r>
                      <a:endParaRPr sz="1100"/>
                    </a:p>
                    <a:p>
                      <a:pPr indent="0" lvl="0" marL="0" marR="0" rtl="0" algn="ctr">
                        <a:spcBef>
                          <a:spcPts val="0"/>
                        </a:spcBef>
                        <a:spcAft>
                          <a:spcPts val="0"/>
                        </a:spcAft>
                        <a:buNone/>
                      </a:pPr>
                      <a:r>
                        <a:t/>
                      </a:r>
                      <a:endParaRPr b="1" i="0" sz="1000" u="none" cap="none" strike="noStrike">
                        <a:solidFill>
                          <a:schemeClr val="dk1"/>
                        </a:solidFill>
                        <a:latin typeface="Calibri"/>
                        <a:ea typeface="Calibri"/>
                        <a:cs typeface="Calibri"/>
                        <a:sym typeface="Calibri"/>
                      </a:endParaRPr>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Follow Basic Peer Review Process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Assess Process Defects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r>
            </a:tbl>
          </a:graphicData>
        </a:graphic>
      </p:graphicFrame>
      <p:sp>
        <p:nvSpPr>
          <p:cNvPr id="470" name="Google Shape;470;p56"/>
          <p:cNvSpPr txBox="1"/>
          <p:nvPr>
            <p:ph type="title"/>
          </p:nvPr>
        </p:nvSpPr>
        <p:spPr>
          <a:xfrm>
            <a:off x="1575662" y="242173"/>
            <a:ext cx="6369000" cy="2907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1500"/>
              <a:buFont typeface="Times New Roman"/>
              <a:buNone/>
            </a:pPr>
            <a:r>
              <a:rPr lang="en" sz="1500"/>
              <a:t>Class A&amp;B (All 100)         	                             Requirements</a:t>
            </a:r>
            <a:endParaRPr/>
          </a:p>
        </p:txBody>
      </p:sp>
      <p:grpSp>
        <p:nvGrpSpPr>
          <p:cNvPr id="471" name="Google Shape;471;p56"/>
          <p:cNvGrpSpPr/>
          <p:nvPr/>
        </p:nvGrpSpPr>
        <p:grpSpPr>
          <a:xfrm>
            <a:off x="1978596" y="1531212"/>
            <a:ext cx="7021896" cy="3456339"/>
            <a:chOff x="2638128" y="1952836"/>
            <a:chExt cx="9362528" cy="4608452"/>
          </a:xfrm>
        </p:grpSpPr>
        <p:grpSp>
          <p:nvGrpSpPr>
            <p:cNvPr id="472" name="Google Shape;472;p56"/>
            <p:cNvGrpSpPr/>
            <p:nvPr/>
          </p:nvGrpSpPr>
          <p:grpSpPr>
            <a:xfrm>
              <a:off x="2638128" y="4412659"/>
              <a:ext cx="1116124" cy="348462"/>
              <a:chOff x="6168008" y="764704"/>
              <a:chExt cx="1116124" cy="540000"/>
            </a:xfrm>
          </p:grpSpPr>
          <p:sp>
            <p:nvSpPr>
              <p:cNvPr id="473" name="Google Shape;473;p56"/>
              <p:cNvSpPr/>
              <p:nvPr/>
            </p:nvSpPr>
            <p:spPr>
              <a:xfrm>
                <a:off x="6168008" y="764704"/>
                <a:ext cx="1116000" cy="540000"/>
              </a:xfrm>
              <a:prstGeom prst="rect">
                <a:avLst/>
              </a:prstGeom>
              <a:noFill/>
              <a:ln cap="flat" cmpd="sng" w="57150">
                <a:solidFill>
                  <a:srgbClr val="7030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74" name="Google Shape;474;p56"/>
              <p:cNvCxnSpPr/>
              <p:nvPr/>
            </p:nvCxnSpPr>
            <p:spPr>
              <a:xfrm flipH="1">
                <a:off x="6168132" y="764704"/>
                <a:ext cx="1116000" cy="540000"/>
              </a:xfrm>
              <a:prstGeom prst="straightConnector1">
                <a:avLst/>
              </a:prstGeom>
              <a:noFill/>
              <a:ln cap="flat" cmpd="sng" w="57150">
                <a:solidFill>
                  <a:srgbClr val="7030A0"/>
                </a:solidFill>
                <a:prstDash val="solid"/>
                <a:miter lim="800000"/>
                <a:headEnd len="sm" w="sm" type="none"/>
                <a:tailEnd len="sm" w="sm" type="none"/>
              </a:ln>
            </p:spPr>
          </p:cxnSp>
        </p:grpSp>
        <p:grpSp>
          <p:nvGrpSpPr>
            <p:cNvPr id="475" name="Google Shape;475;p56"/>
            <p:cNvGrpSpPr/>
            <p:nvPr/>
          </p:nvGrpSpPr>
          <p:grpSpPr>
            <a:xfrm>
              <a:off x="2638128" y="3158970"/>
              <a:ext cx="1116124" cy="540000"/>
              <a:chOff x="6168008" y="764704"/>
              <a:chExt cx="1116124" cy="540000"/>
            </a:xfrm>
          </p:grpSpPr>
          <p:sp>
            <p:nvSpPr>
              <p:cNvPr id="476" name="Google Shape;476;p56"/>
              <p:cNvSpPr/>
              <p:nvPr/>
            </p:nvSpPr>
            <p:spPr>
              <a:xfrm>
                <a:off x="6168008" y="764704"/>
                <a:ext cx="1116000" cy="540000"/>
              </a:xfrm>
              <a:prstGeom prst="rect">
                <a:avLst/>
              </a:prstGeom>
              <a:noFill/>
              <a:ln cap="flat" cmpd="sng" w="57150">
                <a:solidFill>
                  <a:srgbClr val="7030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77" name="Google Shape;477;p56"/>
              <p:cNvCxnSpPr/>
              <p:nvPr/>
            </p:nvCxnSpPr>
            <p:spPr>
              <a:xfrm flipH="1">
                <a:off x="6168132" y="764704"/>
                <a:ext cx="1116000" cy="540000"/>
              </a:xfrm>
              <a:prstGeom prst="straightConnector1">
                <a:avLst/>
              </a:prstGeom>
              <a:noFill/>
              <a:ln cap="flat" cmpd="sng" w="57150">
                <a:solidFill>
                  <a:srgbClr val="7030A0"/>
                </a:solidFill>
                <a:prstDash val="solid"/>
                <a:miter lim="800000"/>
                <a:headEnd len="sm" w="sm" type="none"/>
                <a:tailEnd len="sm" w="sm" type="none"/>
              </a:ln>
            </p:spPr>
          </p:cxnSp>
        </p:grpSp>
        <p:grpSp>
          <p:nvGrpSpPr>
            <p:cNvPr id="478" name="Google Shape;478;p56"/>
            <p:cNvGrpSpPr/>
            <p:nvPr/>
          </p:nvGrpSpPr>
          <p:grpSpPr>
            <a:xfrm>
              <a:off x="2638128" y="3785811"/>
              <a:ext cx="1116124" cy="540000"/>
              <a:chOff x="6168008" y="764704"/>
              <a:chExt cx="1116124" cy="540000"/>
            </a:xfrm>
          </p:grpSpPr>
          <p:sp>
            <p:nvSpPr>
              <p:cNvPr id="479" name="Google Shape;479;p56"/>
              <p:cNvSpPr/>
              <p:nvPr/>
            </p:nvSpPr>
            <p:spPr>
              <a:xfrm>
                <a:off x="6168008" y="764704"/>
                <a:ext cx="1116000" cy="540000"/>
              </a:xfrm>
              <a:prstGeom prst="rect">
                <a:avLst/>
              </a:prstGeom>
              <a:noFill/>
              <a:ln cap="flat" cmpd="sng" w="57150">
                <a:solidFill>
                  <a:srgbClr val="7030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80" name="Google Shape;480;p56"/>
              <p:cNvCxnSpPr/>
              <p:nvPr/>
            </p:nvCxnSpPr>
            <p:spPr>
              <a:xfrm flipH="1">
                <a:off x="6168132" y="764704"/>
                <a:ext cx="1116000" cy="540000"/>
              </a:xfrm>
              <a:prstGeom prst="straightConnector1">
                <a:avLst/>
              </a:prstGeom>
              <a:noFill/>
              <a:ln cap="flat" cmpd="sng" w="57150">
                <a:solidFill>
                  <a:srgbClr val="7030A0"/>
                </a:solidFill>
                <a:prstDash val="solid"/>
                <a:miter lim="800000"/>
                <a:headEnd len="sm" w="sm" type="none"/>
                <a:tailEnd len="sm" w="sm" type="none"/>
              </a:ln>
            </p:spPr>
          </p:cxnSp>
        </p:grpSp>
        <p:grpSp>
          <p:nvGrpSpPr>
            <p:cNvPr id="481" name="Google Shape;481;p56"/>
            <p:cNvGrpSpPr/>
            <p:nvPr/>
          </p:nvGrpSpPr>
          <p:grpSpPr>
            <a:xfrm>
              <a:off x="2638128" y="2570705"/>
              <a:ext cx="1116124" cy="540000"/>
              <a:chOff x="6168008" y="764704"/>
              <a:chExt cx="1116124" cy="540000"/>
            </a:xfrm>
          </p:grpSpPr>
          <p:sp>
            <p:nvSpPr>
              <p:cNvPr id="482" name="Google Shape;482;p56"/>
              <p:cNvSpPr/>
              <p:nvPr/>
            </p:nvSpPr>
            <p:spPr>
              <a:xfrm>
                <a:off x="6168008" y="764704"/>
                <a:ext cx="1116000" cy="540000"/>
              </a:xfrm>
              <a:prstGeom prst="rect">
                <a:avLst/>
              </a:prstGeom>
              <a:noFill/>
              <a:ln cap="flat" cmpd="sng" w="57150">
                <a:solidFill>
                  <a:srgbClr val="7030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83" name="Google Shape;483;p56"/>
              <p:cNvCxnSpPr/>
              <p:nvPr/>
            </p:nvCxnSpPr>
            <p:spPr>
              <a:xfrm flipH="1">
                <a:off x="6168132" y="764704"/>
                <a:ext cx="1116000" cy="540000"/>
              </a:xfrm>
              <a:prstGeom prst="straightConnector1">
                <a:avLst/>
              </a:prstGeom>
              <a:noFill/>
              <a:ln cap="flat" cmpd="sng" w="57150">
                <a:solidFill>
                  <a:srgbClr val="7030A0"/>
                </a:solidFill>
                <a:prstDash val="solid"/>
                <a:miter lim="800000"/>
                <a:headEnd len="sm" w="sm" type="none"/>
                <a:tailEnd len="sm" w="sm" type="none"/>
              </a:ln>
            </p:spPr>
          </p:cxnSp>
        </p:grpSp>
        <p:grpSp>
          <p:nvGrpSpPr>
            <p:cNvPr id="484" name="Google Shape;484;p56"/>
            <p:cNvGrpSpPr/>
            <p:nvPr/>
          </p:nvGrpSpPr>
          <p:grpSpPr>
            <a:xfrm>
              <a:off x="3827748" y="3158970"/>
              <a:ext cx="1116124" cy="540000"/>
              <a:chOff x="6168008" y="764704"/>
              <a:chExt cx="1116124" cy="540000"/>
            </a:xfrm>
          </p:grpSpPr>
          <p:sp>
            <p:nvSpPr>
              <p:cNvPr id="485" name="Google Shape;485;p56"/>
              <p:cNvSpPr/>
              <p:nvPr/>
            </p:nvSpPr>
            <p:spPr>
              <a:xfrm>
                <a:off x="6168008" y="764704"/>
                <a:ext cx="1116000" cy="540000"/>
              </a:xfrm>
              <a:prstGeom prst="rect">
                <a:avLst/>
              </a:prstGeom>
              <a:noFill/>
              <a:ln cap="flat" cmpd="sng" w="57150">
                <a:solidFill>
                  <a:srgbClr val="7030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86" name="Google Shape;486;p56"/>
              <p:cNvCxnSpPr/>
              <p:nvPr/>
            </p:nvCxnSpPr>
            <p:spPr>
              <a:xfrm flipH="1">
                <a:off x="6168132" y="764704"/>
                <a:ext cx="1116000" cy="540000"/>
              </a:xfrm>
              <a:prstGeom prst="straightConnector1">
                <a:avLst/>
              </a:prstGeom>
              <a:noFill/>
              <a:ln cap="flat" cmpd="sng" w="57150">
                <a:solidFill>
                  <a:srgbClr val="7030A0"/>
                </a:solidFill>
                <a:prstDash val="solid"/>
                <a:miter lim="800000"/>
                <a:headEnd len="sm" w="sm" type="none"/>
                <a:tailEnd len="sm" w="sm" type="none"/>
              </a:ln>
            </p:spPr>
          </p:cxnSp>
        </p:grpSp>
        <p:grpSp>
          <p:nvGrpSpPr>
            <p:cNvPr id="487" name="Google Shape;487;p56"/>
            <p:cNvGrpSpPr/>
            <p:nvPr/>
          </p:nvGrpSpPr>
          <p:grpSpPr>
            <a:xfrm>
              <a:off x="8508268" y="1952836"/>
              <a:ext cx="1116124" cy="540000"/>
              <a:chOff x="6168008" y="764704"/>
              <a:chExt cx="1116124" cy="540000"/>
            </a:xfrm>
          </p:grpSpPr>
          <p:sp>
            <p:nvSpPr>
              <p:cNvPr id="488" name="Google Shape;488;p56"/>
              <p:cNvSpPr/>
              <p:nvPr/>
            </p:nvSpPr>
            <p:spPr>
              <a:xfrm>
                <a:off x="6168008" y="764704"/>
                <a:ext cx="1116000" cy="540000"/>
              </a:xfrm>
              <a:prstGeom prst="rect">
                <a:avLst/>
              </a:prstGeom>
              <a:noFill/>
              <a:ln cap="flat" cmpd="sng" w="57150">
                <a:solidFill>
                  <a:srgbClr val="7030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89" name="Google Shape;489;p56"/>
              <p:cNvCxnSpPr/>
              <p:nvPr/>
            </p:nvCxnSpPr>
            <p:spPr>
              <a:xfrm flipH="1">
                <a:off x="6168132" y="764704"/>
                <a:ext cx="1116000" cy="540000"/>
              </a:xfrm>
              <a:prstGeom prst="straightConnector1">
                <a:avLst/>
              </a:prstGeom>
              <a:noFill/>
              <a:ln cap="flat" cmpd="sng" w="57150">
                <a:solidFill>
                  <a:srgbClr val="7030A0"/>
                </a:solidFill>
                <a:prstDash val="solid"/>
                <a:miter lim="800000"/>
                <a:headEnd len="sm" w="sm" type="none"/>
                <a:tailEnd len="sm" w="sm" type="none"/>
              </a:ln>
            </p:spPr>
          </p:cxnSp>
        </p:grpSp>
        <p:grpSp>
          <p:nvGrpSpPr>
            <p:cNvPr id="490" name="Google Shape;490;p56"/>
            <p:cNvGrpSpPr/>
            <p:nvPr/>
          </p:nvGrpSpPr>
          <p:grpSpPr>
            <a:xfrm>
              <a:off x="10884532" y="3785811"/>
              <a:ext cx="1116124" cy="540000"/>
              <a:chOff x="6168008" y="764704"/>
              <a:chExt cx="1116124" cy="540000"/>
            </a:xfrm>
          </p:grpSpPr>
          <p:sp>
            <p:nvSpPr>
              <p:cNvPr id="491" name="Google Shape;491;p56"/>
              <p:cNvSpPr/>
              <p:nvPr/>
            </p:nvSpPr>
            <p:spPr>
              <a:xfrm>
                <a:off x="6168008" y="764704"/>
                <a:ext cx="1116000" cy="540000"/>
              </a:xfrm>
              <a:prstGeom prst="rect">
                <a:avLst/>
              </a:prstGeom>
              <a:noFill/>
              <a:ln cap="flat" cmpd="sng" w="57150">
                <a:solidFill>
                  <a:srgbClr val="7030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92" name="Google Shape;492;p56"/>
              <p:cNvCxnSpPr/>
              <p:nvPr/>
            </p:nvCxnSpPr>
            <p:spPr>
              <a:xfrm flipH="1">
                <a:off x="6168132" y="764704"/>
                <a:ext cx="1116000" cy="540000"/>
              </a:xfrm>
              <a:prstGeom prst="straightConnector1">
                <a:avLst/>
              </a:prstGeom>
              <a:noFill/>
              <a:ln cap="flat" cmpd="sng" w="57150">
                <a:solidFill>
                  <a:srgbClr val="7030A0"/>
                </a:solidFill>
                <a:prstDash val="solid"/>
                <a:miter lim="800000"/>
                <a:headEnd len="sm" w="sm" type="none"/>
                <a:tailEnd len="sm" w="sm" type="none"/>
              </a:ln>
            </p:spPr>
          </p:cxnSp>
        </p:grpSp>
        <p:grpSp>
          <p:nvGrpSpPr>
            <p:cNvPr id="493" name="Google Shape;493;p56"/>
            <p:cNvGrpSpPr/>
            <p:nvPr/>
          </p:nvGrpSpPr>
          <p:grpSpPr>
            <a:xfrm>
              <a:off x="10884532" y="6021288"/>
              <a:ext cx="1116124" cy="540000"/>
              <a:chOff x="6168008" y="764704"/>
              <a:chExt cx="1116124" cy="540000"/>
            </a:xfrm>
          </p:grpSpPr>
          <p:sp>
            <p:nvSpPr>
              <p:cNvPr id="494" name="Google Shape;494;p56"/>
              <p:cNvSpPr/>
              <p:nvPr/>
            </p:nvSpPr>
            <p:spPr>
              <a:xfrm>
                <a:off x="6168008" y="764704"/>
                <a:ext cx="1116000" cy="540000"/>
              </a:xfrm>
              <a:prstGeom prst="rect">
                <a:avLst/>
              </a:prstGeom>
              <a:noFill/>
              <a:ln cap="flat" cmpd="sng" w="57150">
                <a:solidFill>
                  <a:srgbClr val="7030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95" name="Google Shape;495;p56"/>
              <p:cNvCxnSpPr/>
              <p:nvPr/>
            </p:nvCxnSpPr>
            <p:spPr>
              <a:xfrm flipH="1">
                <a:off x="6168132" y="764704"/>
                <a:ext cx="1116000" cy="540000"/>
              </a:xfrm>
              <a:prstGeom prst="straightConnector1">
                <a:avLst/>
              </a:prstGeom>
              <a:noFill/>
              <a:ln cap="flat" cmpd="sng" w="57150">
                <a:solidFill>
                  <a:srgbClr val="7030A0"/>
                </a:solidFill>
                <a:prstDash val="solid"/>
                <a:miter lim="800000"/>
                <a:headEnd len="sm" w="sm" type="none"/>
                <a:tailEnd len="sm" w="sm" type="none"/>
              </a:ln>
            </p:spPr>
          </p:cxnSp>
        </p:grpSp>
      </p:grpSp>
      <p:grpSp>
        <p:nvGrpSpPr>
          <p:cNvPr id="496" name="Google Shape;496;p56"/>
          <p:cNvGrpSpPr/>
          <p:nvPr/>
        </p:nvGrpSpPr>
        <p:grpSpPr>
          <a:xfrm>
            <a:off x="1088613" y="640121"/>
            <a:ext cx="7911650" cy="4335891"/>
            <a:chOff x="1451484" y="764715"/>
            <a:chExt cx="10548867" cy="5781188"/>
          </a:xfrm>
        </p:grpSpPr>
        <p:grpSp>
          <p:nvGrpSpPr>
            <p:cNvPr id="497" name="Google Shape;497;p56"/>
            <p:cNvGrpSpPr/>
            <p:nvPr/>
          </p:nvGrpSpPr>
          <p:grpSpPr>
            <a:xfrm>
              <a:off x="1451484" y="4810593"/>
              <a:ext cx="1116124" cy="540000"/>
              <a:chOff x="6168008" y="764704"/>
              <a:chExt cx="1116124" cy="540000"/>
            </a:xfrm>
          </p:grpSpPr>
          <p:sp>
            <p:nvSpPr>
              <p:cNvPr id="498" name="Google Shape;498;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99" name="Google Shape;499;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00" name="Google Shape;500;p56"/>
            <p:cNvGrpSpPr/>
            <p:nvPr/>
          </p:nvGrpSpPr>
          <p:grpSpPr>
            <a:xfrm>
              <a:off x="4979876" y="4365111"/>
              <a:ext cx="1116124" cy="348462"/>
              <a:chOff x="6168008" y="764704"/>
              <a:chExt cx="1116124" cy="540000"/>
            </a:xfrm>
          </p:grpSpPr>
          <p:sp>
            <p:nvSpPr>
              <p:cNvPr id="501" name="Google Shape;501;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02" name="Google Shape;502;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03" name="Google Shape;503;p56"/>
            <p:cNvGrpSpPr/>
            <p:nvPr/>
          </p:nvGrpSpPr>
          <p:grpSpPr>
            <a:xfrm>
              <a:off x="3825681" y="1952836"/>
              <a:ext cx="1116124" cy="540000"/>
              <a:chOff x="6168008" y="764704"/>
              <a:chExt cx="1116124" cy="540000"/>
            </a:xfrm>
          </p:grpSpPr>
          <p:sp>
            <p:nvSpPr>
              <p:cNvPr id="504" name="Google Shape;504;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05" name="Google Shape;505;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06" name="Google Shape;506;p56"/>
            <p:cNvGrpSpPr/>
            <p:nvPr/>
          </p:nvGrpSpPr>
          <p:grpSpPr>
            <a:xfrm>
              <a:off x="4979876" y="2564904"/>
              <a:ext cx="1116124" cy="540000"/>
              <a:chOff x="6168008" y="764704"/>
              <a:chExt cx="1116124" cy="540000"/>
            </a:xfrm>
          </p:grpSpPr>
          <p:sp>
            <p:nvSpPr>
              <p:cNvPr id="507" name="Google Shape;507;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08" name="Google Shape;508;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09" name="Google Shape;509;p56"/>
            <p:cNvGrpSpPr/>
            <p:nvPr/>
          </p:nvGrpSpPr>
          <p:grpSpPr>
            <a:xfrm>
              <a:off x="6168008" y="1340768"/>
              <a:ext cx="1116124" cy="540000"/>
              <a:chOff x="6168008" y="764704"/>
              <a:chExt cx="1116124" cy="540000"/>
            </a:xfrm>
          </p:grpSpPr>
          <p:sp>
            <p:nvSpPr>
              <p:cNvPr id="510" name="Google Shape;510;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11" name="Google Shape;511;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12" name="Google Shape;512;p56"/>
            <p:cNvGrpSpPr/>
            <p:nvPr/>
          </p:nvGrpSpPr>
          <p:grpSpPr>
            <a:xfrm>
              <a:off x="4979876" y="4797152"/>
              <a:ext cx="1116124" cy="540000"/>
              <a:chOff x="6168008" y="764704"/>
              <a:chExt cx="1116124" cy="540000"/>
            </a:xfrm>
          </p:grpSpPr>
          <p:sp>
            <p:nvSpPr>
              <p:cNvPr id="513" name="Google Shape;513;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14" name="Google Shape;514;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15" name="Google Shape;515;p56"/>
            <p:cNvGrpSpPr/>
            <p:nvPr/>
          </p:nvGrpSpPr>
          <p:grpSpPr>
            <a:xfrm>
              <a:off x="6168008" y="1955850"/>
              <a:ext cx="1116124" cy="540000"/>
              <a:chOff x="6168008" y="764704"/>
              <a:chExt cx="1116124" cy="540000"/>
            </a:xfrm>
          </p:grpSpPr>
          <p:sp>
            <p:nvSpPr>
              <p:cNvPr id="516" name="Google Shape;516;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17" name="Google Shape;517;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18" name="Google Shape;518;p56"/>
            <p:cNvGrpSpPr/>
            <p:nvPr/>
          </p:nvGrpSpPr>
          <p:grpSpPr>
            <a:xfrm>
              <a:off x="1451484" y="6005881"/>
              <a:ext cx="1116124" cy="540000"/>
              <a:chOff x="6168008" y="764704"/>
              <a:chExt cx="1116124" cy="540000"/>
            </a:xfrm>
          </p:grpSpPr>
          <p:sp>
            <p:nvSpPr>
              <p:cNvPr id="519" name="Google Shape;519;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20" name="Google Shape;520;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21" name="Google Shape;521;p56"/>
            <p:cNvGrpSpPr/>
            <p:nvPr/>
          </p:nvGrpSpPr>
          <p:grpSpPr>
            <a:xfrm>
              <a:off x="6168008" y="2573719"/>
              <a:ext cx="1116124" cy="540000"/>
              <a:chOff x="6168008" y="764704"/>
              <a:chExt cx="1116124" cy="540000"/>
            </a:xfrm>
          </p:grpSpPr>
          <p:sp>
            <p:nvSpPr>
              <p:cNvPr id="522" name="Google Shape;522;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23" name="Google Shape;523;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24" name="Google Shape;524;p56"/>
            <p:cNvGrpSpPr/>
            <p:nvPr/>
          </p:nvGrpSpPr>
          <p:grpSpPr>
            <a:xfrm>
              <a:off x="6168008" y="3191560"/>
              <a:ext cx="1116124" cy="525366"/>
              <a:chOff x="6168008" y="764704"/>
              <a:chExt cx="1116124" cy="540000"/>
            </a:xfrm>
          </p:grpSpPr>
          <p:sp>
            <p:nvSpPr>
              <p:cNvPr id="525" name="Google Shape;525;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26" name="Google Shape;526;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27" name="Google Shape;527;p56"/>
            <p:cNvGrpSpPr/>
            <p:nvPr/>
          </p:nvGrpSpPr>
          <p:grpSpPr>
            <a:xfrm>
              <a:off x="7356140" y="764739"/>
              <a:ext cx="1116124" cy="547595"/>
              <a:chOff x="6168008" y="758692"/>
              <a:chExt cx="1116124" cy="546012"/>
            </a:xfrm>
          </p:grpSpPr>
          <p:sp>
            <p:nvSpPr>
              <p:cNvPr id="528" name="Google Shape;528;p56"/>
              <p:cNvSpPr/>
              <p:nvPr/>
            </p:nvSpPr>
            <p:spPr>
              <a:xfrm>
                <a:off x="6168008" y="758692"/>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29" name="Google Shape;529;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30" name="Google Shape;530;p56"/>
            <p:cNvGrpSpPr/>
            <p:nvPr/>
          </p:nvGrpSpPr>
          <p:grpSpPr>
            <a:xfrm>
              <a:off x="7356140" y="2564904"/>
              <a:ext cx="1116124" cy="540000"/>
              <a:chOff x="6168008" y="764704"/>
              <a:chExt cx="1116124" cy="540000"/>
            </a:xfrm>
          </p:grpSpPr>
          <p:sp>
            <p:nvSpPr>
              <p:cNvPr id="531" name="Google Shape;531;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32" name="Google Shape;532;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33" name="Google Shape;533;p56"/>
            <p:cNvGrpSpPr/>
            <p:nvPr/>
          </p:nvGrpSpPr>
          <p:grpSpPr>
            <a:xfrm>
              <a:off x="7356140" y="3789024"/>
              <a:ext cx="1116124" cy="536760"/>
              <a:chOff x="6168008" y="764704"/>
              <a:chExt cx="1116124" cy="540000"/>
            </a:xfrm>
          </p:grpSpPr>
          <p:sp>
            <p:nvSpPr>
              <p:cNvPr id="534" name="Google Shape;534;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35" name="Google Shape;535;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36" name="Google Shape;536;p56"/>
            <p:cNvGrpSpPr/>
            <p:nvPr/>
          </p:nvGrpSpPr>
          <p:grpSpPr>
            <a:xfrm>
              <a:off x="7356140" y="4797152"/>
              <a:ext cx="1116124" cy="540000"/>
              <a:chOff x="6168008" y="764704"/>
              <a:chExt cx="1116124" cy="540000"/>
            </a:xfrm>
          </p:grpSpPr>
          <p:sp>
            <p:nvSpPr>
              <p:cNvPr id="537" name="Google Shape;537;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38" name="Google Shape;538;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39" name="Google Shape;539;p56"/>
            <p:cNvGrpSpPr/>
            <p:nvPr/>
          </p:nvGrpSpPr>
          <p:grpSpPr>
            <a:xfrm>
              <a:off x="7341332" y="6035441"/>
              <a:ext cx="1116124" cy="510462"/>
              <a:chOff x="6168008" y="764704"/>
              <a:chExt cx="1116124" cy="540000"/>
            </a:xfrm>
          </p:grpSpPr>
          <p:sp>
            <p:nvSpPr>
              <p:cNvPr id="540" name="Google Shape;540;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41" name="Google Shape;541;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42" name="Google Shape;542;p56"/>
            <p:cNvGrpSpPr/>
            <p:nvPr/>
          </p:nvGrpSpPr>
          <p:grpSpPr>
            <a:xfrm>
              <a:off x="8544272" y="764715"/>
              <a:ext cx="1116124" cy="510462"/>
              <a:chOff x="6168008" y="764704"/>
              <a:chExt cx="1116124" cy="540000"/>
            </a:xfrm>
          </p:grpSpPr>
          <p:sp>
            <p:nvSpPr>
              <p:cNvPr id="543" name="Google Shape;543;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44" name="Google Shape;544;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45" name="Google Shape;545;p56"/>
            <p:cNvGrpSpPr/>
            <p:nvPr/>
          </p:nvGrpSpPr>
          <p:grpSpPr>
            <a:xfrm>
              <a:off x="8544308" y="2573730"/>
              <a:ext cx="1135545" cy="510462"/>
              <a:chOff x="6168008" y="764704"/>
              <a:chExt cx="1116124" cy="540000"/>
            </a:xfrm>
          </p:grpSpPr>
          <p:sp>
            <p:nvSpPr>
              <p:cNvPr id="546" name="Google Shape;546;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47" name="Google Shape;547;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48" name="Google Shape;548;p56"/>
            <p:cNvGrpSpPr/>
            <p:nvPr/>
          </p:nvGrpSpPr>
          <p:grpSpPr>
            <a:xfrm>
              <a:off x="9697924" y="4358975"/>
              <a:ext cx="1135545" cy="402084"/>
              <a:chOff x="6168008" y="764704"/>
              <a:chExt cx="1116124" cy="540000"/>
            </a:xfrm>
          </p:grpSpPr>
          <p:sp>
            <p:nvSpPr>
              <p:cNvPr id="549" name="Google Shape;549;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50" name="Google Shape;550;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51" name="Google Shape;551;p56"/>
            <p:cNvGrpSpPr/>
            <p:nvPr/>
          </p:nvGrpSpPr>
          <p:grpSpPr>
            <a:xfrm>
              <a:off x="9701997" y="4850267"/>
              <a:ext cx="1131415" cy="486918"/>
              <a:chOff x="6168008" y="764704"/>
              <a:chExt cx="1116124" cy="540000"/>
            </a:xfrm>
          </p:grpSpPr>
          <p:sp>
            <p:nvSpPr>
              <p:cNvPr id="552" name="Google Shape;552;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53" name="Google Shape;553;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54" name="Google Shape;554;p56"/>
            <p:cNvGrpSpPr/>
            <p:nvPr/>
          </p:nvGrpSpPr>
          <p:grpSpPr>
            <a:xfrm>
              <a:off x="9696436" y="5437156"/>
              <a:ext cx="1135545" cy="510462"/>
              <a:chOff x="6168008" y="764704"/>
              <a:chExt cx="1116124" cy="540000"/>
            </a:xfrm>
          </p:grpSpPr>
          <p:sp>
            <p:nvSpPr>
              <p:cNvPr id="555" name="Google Shape;555;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56" name="Google Shape;556;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57" name="Google Shape;557;p56"/>
            <p:cNvGrpSpPr/>
            <p:nvPr/>
          </p:nvGrpSpPr>
          <p:grpSpPr>
            <a:xfrm>
              <a:off x="9712978" y="6033143"/>
              <a:ext cx="1131415" cy="510462"/>
              <a:chOff x="6168008" y="764704"/>
              <a:chExt cx="1116124" cy="540000"/>
            </a:xfrm>
          </p:grpSpPr>
          <p:sp>
            <p:nvSpPr>
              <p:cNvPr id="558" name="Google Shape;558;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59" name="Google Shape;559;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60" name="Google Shape;560;p56"/>
            <p:cNvGrpSpPr/>
            <p:nvPr/>
          </p:nvGrpSpPr>
          <p:grpSpPr>
            <a:xfrm>
              <a:off x="10884273" y="764715"/>
              <a:ext cx="1080073" cy="510462"/>
              <a:chOff x="6168008" y="764704"/>
              <a:chExt cx="1116124" cy="540000"/>
            </a:xfrm>
          </p:grpSpPr>
          <p:sp>
            <p:nvSpPr>
              <p:cNvPr id="561" name="Google Shape;561;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62" name="Google Shape;562;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63" name="Google Shape;563;p56"/>
            <p:cNvGrpSpPr/>
            <p:nvPr/>
          </p:nvGrpSpPr>
          <p:grpSpPr>
            <a:xfrm>
              <a:off x="10884273" y="1384353"/>
              <a:ext cx="1080073" cy="510462"/>
              <a:chOff x="6168008" y="764704"/>
              <a:chExt cx="1116124" cy="540000"/>
            </a:xfrm>
          </p:grpSpPr>
          <p:sp>
            <p:nvSpPr>
              <p:cNvPr id="564" name="Google Shape;564;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65" name="Google Shape;565;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66" name="Google Shape;566;p56"/>
            <p:cNvGrpSpPr/>
            <p:nvPr/>
          </p:nvGrpSpPr>
          <p:grpSpPr>
            <a:xfrm>
              <a:off x="10884273" y="1985410"/>
              <a:ext cx="1080073" cy="510462"/>
              <a:chOff x="6168008" y="764704"/>
              <a:chExt cx="1116124" cy="540000"/>
            </a:xfrm>
          </p:grpSpPr>
          <p:sp>
            <p:nvSpPr>
              <p:cNvPr id="567" name="Google Shape;567;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68" name="Google Shape;568;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69" name="Google Shape;569;p56"/>
            <p:cNvGrpSpPr/>
            <p:nvPr/>
          </p:nvGrpSpPr>
          <p:grpSpPr>
            <a:xfrm>
              <a:off x="10876645" y="2573730"/>
              <a:ext cx="1080073" cy="510462"/>
              <a:chOff x="6168008" y="764704"/>
              <a:chExt cx="1116124" cy="540000"/>
            </a:xfrm>
          </p:grpSpPr>
          <p:sp>
            <p:nvSpPr>
              <p:cNvPr id="570" name="Google Shape;570;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71" name="Google Shape;571;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72" name="Google Shape;572;p56"/>
            <p:cNvGrpSpPr/>
            <p:nvPr/>
          </p:nvGrpSpPr>
          <p:grpSpPr>
            <a:xfrm>
              <a:off x="10890379" y="3174787"/>
              <a:ext cx="1080073" cy="510462"/>
              <a:chOff x="6168008" y="764704"/>
              <a:chExt cx="1116124" cy="540000"/>
            </a:xfrm>
          </p:grpSpPr>
          <p:sp>
            <p:nvSpPr>
              <p:cNvPr id="573" name="Google Shape;573;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74" name="Google Shape;574;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75" name="Google Shape;575;p56"/>
            <p:cNvGrpSpPr/>
            <p:nvPr/>
          </p:nvGrpSpPr>
          <p:grpSpPr>
            <a:xfrm>
              <a:off x="10894724" y="4809822"/>
              <a:ext cx="1080073" cy="510462"/>
              <a:chOff x="6168008" y="764704"/>
              <a:chExt cx="1116124" cy="540000"/>
            </a:xfrm>
          </p:grpSpPr>
          <p:sp>
            <p:nvSpPr>
              <p:cNvPr id="576" name="Google Shape;576;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77" name="Google Shape;577;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nvGrpSpPr>
            <p:cNvPr id="578" name="Google Shape;578;p56"/>
            <p:cNvGrpSpPr/>
            <p:nvPr/>
          </p:nvGrpSpPr>
          <p:grpSpPr>
            <a:xfrm>
              <a:off x="10920277" y="5409231"/>
              <a:ext cx="1080073" cy="510462"/>
              <a:chOff x="6168008" y="764704"/>
              <a:chExt cx="1116124" cy="540000"/>
            </a:xfrm>
          </p:grpSpPr>
          <p:sp>
            <p:nvSpPr>
              <p:cNvPr id="579" name="Google Shape;579;p56"/>
              <p:cNvSpPr/>
              <p:nvPr/>
            </p:nvSpPr>
            <p:spPr>
              <a:xfrm>
                <a:off x="6168008" y="764704"/>
                <a:ext cx="1116000" cy="540000"/>
              </a:xfrm>
              <a:prstGeom prst="rect">
                <a:avLst/>
              </a:prstGeom>
              <a:noFill/>
              <a:ln cap="flat" cmpd="sng" w="5715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80" name="Google Shape;580;p56"/>
              <p:cNvCxnSpPr/>
              <p:nvPr/>
            </p:nvCxnSpPr>
            <p:spPr>
              <a:xfrm flipH="1">
                <a:off x="6168132" y="764704"/>
                <a:ext cx="1116000" cy="540000"/>
              </a:xfrm>
              <a:prstGeom prst="straightConnector1">
                <a:avLst/>
              </a:prstGeom>
              <a:noFill/>
              <a:ln cap="flat" cmpd="sng" w="57150">
                <a:solidFill>
                  <a:srgbClr val="0070C0"/>
                </a:solidFill>
                <a:prstDash val="solid"/>
                <a:miter lim="800000"/>
                <a:headEnd len="sm" w="sm" type="none"/>
                <a:tailEnd len="sm" w="sm" type="none"/>
              </a:ln>
            </p:spPr>
          </p:cxnSp>
        </p:grpSp>
      </p:grpSp>
      <p:grpSp>
        <p:nvGrpSpPr>
          <p:cNvPr id="581" name="Google Shape;581;p56"/>
          <p:cNvGrpSpPr/>
          <p:nvPr/>
        </p:nvGrpSpPr>
        <p:grpSpPr>
          <a:xfrm>
            <a:off x="1100680" y="4139239"/>
            <a:ext cx="810083" cy="400525"/>
            <a:chOff x="6168008" y="764704"/>
            <a:chExt cx="1116124" cy="571200"/>
          </a:xfrm>
        </p:grpSpPr>
        <p:sp>
          <p:nvSpPr>
            <p:cNvPr id="582" name="Google Shape;582;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83" name="Google Shape;583;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584" name="Google Shape;584;p56"/>
          <p:cNvGrpSpPr/>
          <p:nvPr/>
        </p:nvGrpSpPr>
        <p:grpSpPr>
          <a:xfrm>
            <a:off x="208647" y="640121"/>
            <a:ext cx="8763491" cy="4369256"/>
            <a:chOff x="278195" y="764715"/>
            <a:chExt cx="11684654" cy="5825675"/>
          </a:xfrm>
        </p:grpSpPr>
        <p:grpSp>
          <p:nvGrpSpPr>
            <p:cNvPr id="585" name="Google Shape;585;p56"/>
            <p:cNvGrpSpPr/>
            <p:nvPr/>
          </p:nvGrpSpPr>
          <p:grpSpPr>
            <a:xfrm>
              <a:off x="299097" y="1985100"/>
              <a:ext cx="1080073" cy="510462"/>
              <a:chOff x="6168008" y="764704"/>
              <a:chExt cx="1116124" cy="540000"/>
            </a:xfrm>
          </p:grpSpPr>
          <p:sp>
            <p:nvSpPr>
              <p:cNvPr id="586" name="Google Shape;586;p56"/>
              <p:cNvSpPr/>
              <p:nvPr/>
            </p:nvSpPr>
            <p:spPr>
              <a:xfrm>
                <a:off x="6168008" y="764704"/>
                <a:ext cx="1116000" cy="5400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87" name="Google Shape;587;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588" name="Google Shape;588;p56"/>
            <p:cNvGrpSpPr/>
            <p:nvPr/>
          </p:nvGrpSpPr>
          <p:grpSpPr>
            <a:xfrm>
              <a:off x="297609" y="2570869"/>
              <a:ext cx="1080073" cy="510462"/>
              <a:chOff x="6168008" y="764704"/>
              <a:chExt cx="1116124" cy="540000"/>
            </a:xfrm>
          </p:grpSpPr>
          <p:sp>
            <p:nvSpPr>
              <p:cNvPr id="589" name="Google Shape;589;p56"/>
              <p:cNvSpPr/>
              <p:nvPr/>
            </p:nvSpPr>
            <p:spPr>
              <a:xfrm>
                <a:off x="6168008" y="764704"/>
                <a:ext cx="1116000" cy="5400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90" name="Google Shape;590;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591" name="Google Shape;591;p56"/>
            <p:cNvGrpSpPr/>
            <p:nvPr/>
          </p:nvGrpSpPr>
          <p:grpSpPr>
            <a:xfrm>
              <a:off x="297609" y="3199065"/>
              <a:ext cx="1080073" cy="510462"/>
              <a:chOff x="6168008" y="764704"/>
              <a:chExt cx="1116124" cy="540000"/>
            </a:xfrm>
          </p:grpSpPr>
          <p:sp>
            <p:nvSpPr>
              <p:cNvPr id="592" name="Google Shape;592;p56"/>
              <p:cNvSpPr/>
              <p:nvPr/>
            </p:nvSpPr>
            <p:spPr>
              <a:xfrm>
                <a:off x="6168008" y="764704"/>
                <a:ext cx="1116000" cy="5400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93" name="Google Shape;593;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594" name="Google Shape;594;p56"/>
            <p:cNvGrpSpPr/>
            <p:nvPr/>
          </p:nvGrpSpPr>
          <p:grpSpPr>
            <a:xfrm>
              <a:off x="296865" y="3800596"/>
              <a:ext cx="1080073" cy="510462"/>
              <a:chOff x="6168008" y="764704"/>
              <a:chExt cx="1116124" cy="540000"/>
            </a:xfrm>
          </p:grpSpPr>
          <p:sp>
            <p:nvSpPr>
              <p:cNvPr id="595" name="Google Shape;595;p56"/>
              <p:cNvSpPr/>
              <p:nvPr/>
            </p:nvSpPr>
            <p:spPr>
              <a:xfrm>
                <a:off x="6168008" y="764704"/>
                <a:ext cx="1116000" cy="5400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96" name="Google Shape;596;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597" name="Google Shape;597;p56"/>
            <p:cNvGrpSpPr/>
            <p:nvPr/>
          </p:nvGrpSpPr>
          <p:grpSpPr>
            <a:xfrm>
              <a:off x="278195" y="4394658"/>
              <a:ext cx="1080073" cy="348462"/>
              <a:chOff x="6168008" y="764704"/>
              <a:chExt cx="1116124" cy="540000"/>
            </a:xfrm>
          </p:grpSpPr>
          <p:sp>
            <p:nvSpPr>
              <p:cNvPr id="598" name="Google Shape;598;p56"/>
              <p:cNvSpPr/>
              <p:nvPr/>
            </p:nvSpPr>
            <p:spPr>
              <a:xfrm>
                <a:off x="6168008" y="764704"/>
                <a:ext cx="1116000" cy="5400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99" name="Google Shape;599;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00" name="Google Shape;600;p56"/>
            <p:cNvGrpSpPr/>
            <p:nvPr/>
          </p:nvGrpSpPr>
          <p:grpSpPr>
            <a:xfrm>
              <a:off x="299097" y="4833167"/>
              <a:ext cx="1080073" cy="510462"/>
              <a:chOff x="6168008" y="764704"/>
              <a:chExt cx="1116124" cy="540000"/>
            </a:xfrm>
          </p:grpSpPr>
          <p:sp>
            <p:nvSpPr>
              <p:cNvPr id="601" name="Google Shape;601;p56"/>
              <p:cNvSpPr/>
              <p:nvPr/>
            </p:nvSpPr>
            <p:spPr>
              <a:xfrm>
                <a:off x="6168008" y="764704"/>
                <a:ext cx="1116000" cy="5400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02" name="Google Shape;602;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03" name="Google Shape;603;p56"/>
            <p:cNvGrpSpPr/>
            <p:nvPr/>
          </p:nvGrpSpPr>
          <p:grpSpPr>
            <a:xfrm>
              <a:off x="1485162" y="1952847"/>
              <a:ext cx="1080073" cy="539955"/>
              <a:chOff x="6168008" y="764704"/>
              <a:chExt cx="1116124" cy="571200"/>
            </a:xfrm>
          </p:grpSpPr>
          <p:sp>
            <p:nvSpPr>
              <p:cNvPr id="604" name="Google Shape;604;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05" name="Google Shape;605;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06" name="Google Shape;606;p56"/>
            <p:cNvGrpSpPr/>
            <p:nvPr/>
          </p:nvGrpSpPr>
          <p:grpSpPr>
            <a:xfrm>
              <a:off x="1485162" y="2564915"/>
              <a:ext cx="1080073" cy="539955"/>
              <a:chOff x="6168008" y="764704"/>
              <a:chExt cx="1116124" cy="571200"/>
            </a:xfrm>
          </p:grpSpPr>
          <p:sp>
            <p:nvSpPr>
              <p:cNvPr id="607" name="Google Shape;607;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08" name="Google Shape;608;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09" name="Google Shape;609;p56"/>
            <p:cNvGrpSpPr/>
            <p:nvPr/>
          </p:nvGrpSpPr>
          <p:grpSpPr>
            <a:xfrm>
              <a:off x="1456661" y="3144498"/>
              <a:ext cx="1080073" cy="539955"/>
              <a:chOff x="6168008" y="764704"/>
              <a:chExt cx="1116124" cy="571200"/>
            </a:xfrm>
          </p:grpSpPr>
          <p:sp>
            <p:nvSpPr>
              <p:cNvPr id="610" name="Google Shape;610;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11" name="Google Shape;611;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12" name="Google Shape;612;p56"/>
            <p:cNvGrpSpPr/>
            <p:nvPr/>
          </p:nvGrpSpPr>
          <p:grpSpPr>
            <a:xfrm>
              <a:off x="1467367" y="3753630"/>
              <a:ext cx="1080073" cy="539955"/>
              <a:chOff x="6168008" y="764704"/>
              <a:chExt cx="1116124" cy="571200"/>
            </a:xfrm>
          </p:grpSpPr>
          <p:sp>
            <p:nvSpPr>
              <p:cNvPr id="613" name="Google Shape;613;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14" name="Google Shape;614;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15" name="Google Shape;615;p56"/>
            <p:cNvGrpSpPr/>
            <p:nvPr/>
          </p:nvGrpSpPr>
          <p:grpSpPr>
            <a:xfrm>
              <a:off x="1456661" y="4384359"/>
              <a:ext cx="1080073" cy="358771"/>
              <a:chOff x="6168008" y="764704"/>
              <a:chExt cx="1116124" cy="571200"/>
            </a:xfrm>
          </p:grpSpPr>
          <p:sp>
            <p:nvSpPr>
              <p:cNvPr id="616" name="Google Shape;616;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17" name="Google Shape;617;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18" name="Google Shape;618;p56"/>
            <p:cNvGrpSpPr/>
            <p:nvPr/>
          </p:nvGrpSpPr>
          <p:grpSpPr>
            <a:xfrm>
              <a:off x="2639357" y="5409231"/>
              <a:ext cx="1080073" cy="539955"/>
              <a:chOff x="6168008" y="764704"/>
              <a:chExt cx="1116124" cy="571200"/>
            </a:xfrm>
          </p:grpSpPr>
          <p:sp>
            <p:nvSpPr>
              <p:cNvPr id="619" name="Google Shape;619;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20" name="Google Shape;620;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21" name="Google Shape;621;p56"/>
            <p:cNvGrpSpPr/>
            <p:nvPr/>
          </p:nvGrpSpPr>
          <p:grpSpPr>
            <a:xfrm>
              <a:off x="2656277" y="6021299"/>
              <a:ext cx="1080073" cy="539955"/>
              <a:chOff x="6168008" y="764704"/>
              <a:chExt cx="1116124" cy="571200"/>
            </a:xfrm>
          </p:grpSpPr>
          <p:sp>
            <p:nvSpPr>
              <p:cNvPr id="622" name="Google Shape;622;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23" name="Google Shape;623;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24" name="Google Shape;624;p56"/>
            <p:cNvGrpSpPr/>
            <p:nvPr/>
          </p:nvGrpSpPr>
          <p:grpSpPr>
            <a:xfrm>
              <a:off x="3825422" y="764715"/>
              <a:ext cx="1080073" cy="539955"/>
              <a:chOff x="6168008" y="764704"/>
              <a:chExt cx="1116124" cy="571200"/>
            </a:xfrm>
          </p:grpSpPr>
          <p:sp>
            <p:nvSpPr>
              <p:cNvPr id="625" name="Google Shape;625;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26" name="Google Shape;626;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27" name="Google Shape;627;p56"/>
            <p:cNvGrpSpPr/>
            <p:nvPr/>
          </p:nvGrpSpPr>
          <p:grpSpPr>
            <a:xfrm>
              <a:off x="3818781" y="1367794"/>
              <a:ext cx="1080073" cy="526989"/>
              <a:chOff x="6168008" y="764704"/>
              <a:chExt cx="1116124" cy="571200"/>
            </a:xfrm>
          </p:grpSpPr>
          <p:sp>
            <p:nvSpPr>
              <p:cNvPr id="628" name="Google Shape;628;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29" name="Google Shape;629;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30" name="Google Shape;630;p56"/>
            <p:cNvGrpSpPr/>
            <p:nvPr/>
          </p:nvGrpSpPr>
          <p:grpSpPr>
            <a:xfrm>
              <a:off x="3818781" y="2585546"/>
              <a:ext cx="1080073" cy="526989"/>
              <a:chOff x="6168008" y="764704"/>
              <a:chExt cx="1116124" cy="571200"/>
            </a:xfrm>
          </p:grpSpPr>
          <p:sp>
            <p:nvSpPr>
              <p:cNvPr id="631" name="Google Shape;631;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32" name="Google Shape;632;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33" name="Google Shape;633;p56"/>
            <p:cNvGrpSpPr/>
            <p:nvPr/>
          </p:nvGrpSpPr>
          <p:grpSpPr>
            <a:xfrm>
              <a:off x="3850998" y="3792322"/>
              <a:ext cx="1080073" cy="526989"/>
              <a:chOff x="6168008" y="764704"/>
              <a:chExt cx="1116124" cy="571200"/>
            </a:xfrm>
          </p:grpSpPr>
          <p:sp>
            <p:nvSpPr>
              <p:cNvPr id="634" name="Google Shape;634;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35" name="Google Shape;635;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36" name="Google Shape;636;p56"/>
            <p:cNvGrpSpPr/>
            <p:nvPr/>
          </p:nvGrpSpPr>
          <p:grpSpPr>
            <a:xfrm>
              <a:off x="3825422" y="5425753"/>
              <a:ext cx="1080073" cy="526989"/>
              <a:chOff x="6168008" y="764704"/>
              <a:chExt cx="1116124" cy="571200"/>
            </a:xfrm>
          </p:grpSpPr>
          <p:sp>
            <p:nvSpPr>
              <p:cNvPr id="637" name="Google Shape;637;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38" name="Google Shape;638;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39" name="Google Shape;639;p56"/>
            <p:cNvGrpSpPr/>
            <p:nvPr/>
          </p:nvGrpSpPr>
          <p:grpSpPr>
            <a:xfrm>
              <a:off x="3833227" y="6027523"/>
              <a:ext cx="1080073" cy="526989"/>
              <a:chOff x="6168008" y="764704"/>
              <a:chExt cx="1116124" cy="571200"/>
            </a:xfrm>
          </p:grpSpPr>
          <p:sp>
            <p:nvSpPr>
              <p:cNvPr id="640" name="Google Shape;640;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41" name="Google Shape;641;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42" name="Google Shape;642;p56"/>
            <p:cNvGrpSpPr/>
            <p:nvPr/>
          </p:nvGrpSpPr>
          <p:grpSpPr>
            <a:xfrm>
              <a:off x="4997619" y="785274"/>
              <a:ext cx="1080073" cy="526989"/>
              <a:chOff x="6168008" y="764704"/>
              <a:chExt cx="1116124" cy="571200"/>
            </a:xfrm>
          </p:grpSpPr>
          <p:sp>
            <p:nvSpPr>
              <p:cNvPr id="643" name="Google Shape;643;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44" name="Google Shape;644;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45" name="Google Shape;645;p56"/>
            <p:cNvGrpSpPr/>
            <p:nvPr/>
          </p:nvGrpSpPr>
          <p:grpSpPr>
            <a:xfrm>
              <a:off x="4993265" y="1353769"/>
              <a:ext cx="1080073" cy="526989"/>
              <a:chOff x="6168008" y="764704"/>
              <a:chExt cx="1116124" cy="571200"/>
            </a:xfrm>
          </p:grpSpPr>
          <p:sp>
            <p:nvSpPr>
              <p:cNvPr id="646" name="Google Shape;646;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47" name="Google Shape;647;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48" name="Google Shape;648;p56"/>
            <p:cNvGrpSpPr/>
            <p:nvPr/>
          </p:nvGrpSpPr>
          <p:grpSpPr>
            <a:xfrm>
              <a:off x="4995425" y="1973667"/>
              <a:ext cx="1080073" cy="526989"/>
              <a:chOff x="6168008" y="764704"/>
              <a:chExt cx="1116124" cy="571200"/>
            </a:xfrm>
          </p:grpSpPr>
          <p:sp>
            <p:nvSpPr>
              <p:cNvPr id="649" name="Google Shape;649;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50" name="Google Shape;650;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51" name="Google Shape;651;p56"/>
            <p:cNvGrpSpPr/>
            <p:nvPr/>
          </p:nvGrpSpPr>
          <p:grpSpPr>
            <a:xfrm>
              <a:off x="5015621" y="3191611"/>
              <a:ext cx="1080073" cy="526989"/>
              <a:chOff x="6168008" y="764704"/>
              <a:chExt cx="1116124" cy="571200"/>
            </a:xfrm>
          </p:grpSpPr>
          <p:sp>
            <p:nvSpPr>
              <p:cNvPr id="652" name="Google Shape;652;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53" name="Google Shape;653;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54" name="Google Shape;654;p56"/>
            <p:cNvGrpSpPr/>
            <p:nvPr/>
          </p:nvGrpSpPr>
          <p:grpSpPr>
            <a:xfrm>
              <a:off x="4991467" y="5425753"/>
              <a:ext cx="1080073" cy="526989"/>
              <a:chOff x="6168008" y="764704"/>
              <a:chExt cx="1116124" cy="571200"/>
            </a:xfrm>
          </p:grpSpPr>
          <p:sp>
            <p:nvSpPr>
              <p:cNvPr id="655" name="Google Shape;655;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56" name="Google Shape;656;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57" name="Google Shape;657;p56"/>
            <p:cNvGrpSpPr/>
            <p:nvPr/>
          </p:nvGrpSpPr>
          <p:grpSpPr>
            <a:xfrm>
              <a:off x="4995786" y="6041353"/>
              <a:ext cx="1080073" cy="526989"/>
              <a:chOff x="6168008" y="764704"/>
              <a:chExt cx="1116124" cy="571200"/>
            </a:xfrm>
          </p:grpSpPr>
          <p:sp>
            <p:nvSpPr>
              <p:cNvPr id="658" name="Google Shape;658;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59" name="Google Shape;659;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60" name="Google Shape;660;p56"/>
            <p:cNvGrpSpPr/>
            <p:nvPr/>
          </p:nvGrpSpPr>
          <p:grpSpPr>
            <a:xfrm>
              <a:off x="6194228" y="787672"/>
              <a:ext cx="1080073" cy="526989"/>
              <a:chOff x="6168008" y="764704"/>
              <a:chExt cx="1116124" cy="571200"/>
            </a:xfrm>
          </p:grpSpPr>
          <p:sp>
            <p:nvSpPr>
              <p:cNvPr id="661" name="Google Shape;661;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62" name="Google Shape;662;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63" name="Google Shape;663;p56"/>
            <p:cNvGrpSpPr/>
            <p:nvPr/>
          </p:nvGrpSpPr>
          <p:grpSpPr>
            <a:xfrm>
              <a:off x="6175820" y="3800608"/>
              <a:ext cx="1080073" cy="526989"/>
              <a:chOff x="6168008" y="764704"/>
              <a:chExt cx="1116124" cy="571200"/>
            </a:xfrm>
          </p:grpSpPr>
          <p:sp>
            <p:nvSpPr>
              <p:cNvPr id="664" name="Google Shape;664;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65" name="Google Shape;665;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66" name="Google Shape;666;p56"/>
            <p:cNvGrpSpPr/>
            <p:nvPr/>
          </p:nvGrpSpPr>
          <p:grpSpPr>
            <a:xfrm>
              <a:off x="6175172" y="4833179"/>
              <a:ext cx="1080073" cy="526989"/>
              <a:chOff x="6168008" y="764704"/>
              <a:chExt cx="1116124" cy="571200"/>
            </a:xfrm>
          </p:grpSpPr>
          <p:sp>
            <p:nvSpPr>
              <p:cNvPr id="667" name="Google Shape;667;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68" name="Google Shape;668;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69" name="Google Shape;669;p56"/>
            <p:cNvGrpSpPr/>
            <p:nvPr/>
          </p:nvGrpSpPr>
          <p:grpSpPr>
            <a:xfrm>
              <a:off x="6185751" y="5425753"/>
              <a:ext cx="1080073" cy="526989"/>
              <a:chOff x="6168008" y="764704"/>
              <a:chExt cx="1116124" cy="571200"/>
            </a:xfrm>
          </p:grpSpPr>
          <p:sp>
            <p:nvSpPr>
              <p:cNvPr id="670" name="Google Shape;670;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71" name="Google Shape;671;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72" name="Google Shape;672;p56"/>
            <p:cNvGrpSpPr/>
            <p:nvPr/>
          </p:nvGrpSpPr>
          <p:grpSpPr>
            <a:xfrm>
              <a:off x="6164837" y="6047166"/>
              <a:ext cx="1080073" cy="526989"/>
              <a:chOff x="6168008" y="764704"/>
              <a:chExt cx="1116124" cy="571200"/>
            </a:xfrm>
          </p:grpSpPr>
          <p:sp>
            <p:nvSpPr>
              <p:cNvPr id="673" name="Google Shape;673;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74" name="Google Shape;674;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75" name="Google Shape;675;p56"/>
            <p:cNvGrpSpPr/>
            <p:nvPr/>
          </p:nvGrpSpPr>
          <p:grpSpPr>
            <a:xfrm>
              <a:off x="5009511" y="3786188"/>
              <a:ext cx="1080073" cy="526989"/>
              <a:chOff x="6168008" y="764704"/>
              <a:chExt cx="1116124" cy="571200"/>
            </a:xfrm>
          </p:grpSpPr>
          <p:sp>
            <p:nvSpPr>
              <p:cNvPr id="676" name="Google Shape;676;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77" name="Google Shape;677;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78" name="Google Shape;678;p56"/>
            <p:cNvGrpSpPr/>
            <p:nvPr/>
          </p:nvGrpSpPr>
          <p:grpSpPr>
            <a:xfrm>
              <a:off x="6179259" y="4376615"/>
              <a:ext cx="1080073" cy="390929"/>
              <a:chOff x="6168008" y="764704"/>
              <a:chExt cx="1116124" cy="571200"/>
            </a:xfrm>
          </p:grpSpPr>
          <p:sp>
            <p:nvSpPr>
              <p:cNvPr id="679" name="Google Shape;679;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80" name="Google Shape;680;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81" name="Google Shape;681;p56"/>
            <p:cNvGrpSpPr/>
            <p:nvPr/>
          </p:nvGrpSpPr>
          <p:grpSpPr>
            <a:xfrm>
              <a:off x="7365654" y="1376079"/>
              <a:ext cx="1080074" cy="526989"/>
              <a:chOff x="6168007" y="764704"/>
              <a:chExt cx="1116125" cy="571200"/>
            </a:xfrm>
          </p:grpSpPr>
          <p:sp>
            <p:nvSpPr>
              <p:cNvPr id="682" name="Google Shape;682;p56"/>
              <p:cNvSpPr/>
              <p:nvPr/>
            </p:nvSpPr>
            <p:spPr>
              <a:xfrm>
                <a:off x="6168007"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83" name="Google Shape;683;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84" name="Google Shape;684;p56"/>
            <p:cNvGrpSpPr/>
            <p:nvPr/>
          </p:nvGrpSpPr>
          <p:grpSpPr>
            <a:xfrm>
              <a:off x="7373883" y="1957259"/>
              <a:ext cx="1080073" cy="526989"/>
              <a:chOff x="6168008" y="764704"/>
              <a:chExt cx="1116124" cy="571200"/>
            </a:xfrm>
          </p:grpSpPr>
          <p:sp>
            <p:nvSpPr>
              <p:cNvPr id="685" name="Google Shape;685;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86" name="Google Shape;686;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87" name="Google Shape;687;p56"/>
            <p:cNvGrpSpPr/>
            <p:nvPr/>
          </p:nvGrpSpPr>
          <p:grpSpPr>
            <a:xfrm>
              <a:off x="7365655" y="3182559"/>
              <a:ext cx="1080073" cy="526989"/>
              <a:chOff x="6168008" y="764704"/>
              <a:chExt cx="1116124" cy="571200"/>
            </a:xfrm>
          </p:grpSpPr>
          <p:sp>
            <p:nvSpPr>
              <p:cNvPr id="688" name="Google Shape;688;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89" name="Google Shape;689;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90" name="Google Shape;690;p56"/>
            <p:cNvGrpSpPr/>
            <p:nvPr/>
          </p:nvGrpSpPr>
          <p:grpSpPr>
            <a:xfrm>
              <a:off x="7339874" y="4400188"/>
              <a:ext cx="1168359" cy="355286"/>
              <a:chOff x="6168008" y="764704"/>
              <a:chExt cx="1116124" cy="571200"/>
            </a:xfrm>
          </p:grpSpPr>
          <p:sp>
            <p:nvSpPr>
              <p:cNvPr id="691" name="Google Shape;691;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92" name="Google Shape;692;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93" name="Google Shape;693;p56"/>
            <p:cNvGrpSpPr/>
            <p:nvPr/>
          </p:nvGrpSpPr>
          <p:grpSpPr>
            <a:xfrm>
              <a:off x="7359075" y="5426653"/>
              <a:ext cx="1080073" cy="526989"/>
              <a:chOff x="6168008" y="764704"/>
              <a:chExt cx="1116124" cy="571200"/>
            </a:xfrm>
          </p:grpSpPr>
          <p:sp>
            <p:nvSpPr>
              <p:cNvPr id="694" name="Google Shape;694;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95" name="Google Shape;695;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96" name="Google Shape;696;p56"/>
            <p:cNvGrpSpPr/>
            <p:nvPr/>
          </p:nvGrpSpPr>
          <p:grpSpPr>
            <a:xfrm>
              <a:off x="8529327" y="1384367"/>
              <a:ext cx="1080073" cy="518707"/>
              <a:chOff x="6168008" y="764704"/>
              <a:chExt cx="1116124" cy="571200"/>
            </a:xfrm>
          </p:grpSpPr>
          <p:sp>
            <p:nvSpPr>
              <p:cNvPr id="697" name="Google Shape;697;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98" name="Google Shape;698;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699" name="Google Shape;699;p56"/>
            <p:cNvGrpSpPr/>
            <p:nvPr/>
          </p:nvGrpSpPr>
          <p:grpSpPr>
            <a:xfrm>
              <a:off x="8531243" y="3191611"/>
              <a:ext cx="1080073" cy="526989"/>
              <a:chOff x="6168008" y="764704"/>
              <a:chExt cx="1116124" cy="571200"/>
            </a:xfrm>
          </p:grpSpPr>
          <p:sp>
            <p:nvSpPr>
              <p:cNvPr id="700" name="Google Shape;700;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701" name="Google Shape;701;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702" name="Google Shape;702;p56"/>
            <p:cNvGrpSpPr/>
            <p:nvPr/>
          </p:nvGrpSpPr>
          <p:grpSpPr>
            <a:xfrm>
              <a:off x="8544013" y="3807845"/>
              <a:ext cx="1080073" cy="526989"/>
              <a:chOff x="6168008" y="764704"/>
              <a:chExt cx="1116124" cy="571200"/>
            </a:xfrm>
          </p:grpSpPr>
          <p:sp>
            <p:nvSpPr>
              <p:cNvPr id="703" name="Google Shape;703;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704" name="Google Shape;704;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705" name="Google Shape;705;p56"/>
            <p:cNvGrpSpPr/>
            <p:nvPr/>
          </p:nvGrpSpPr>
          <p:grpSpPr>
            <a:xfrm>
              <a:off x="8562759" y="4373780"/>
              <a:ext cx="1080073" cy="398469"/>
              <a:chOff x="6168008" y="764704"/>
              <a:chExt cx="1116124" cy="571200"/>
            </a:xfrm>
          </p:grpSpPr>
          <p:sp>
            <p:nvSpPr>
              <p:cNvPr id="706" name="Google Shape;706;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707" name="Google Shape;707;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708" name="Google Shape;708;p56"/>
            <p:cNvGrpSpPr/>
            <p:nvPr/>
          </p:nvGrpSpPr>
          <p:grpSpPr>
            <a:xfrm>
              <a:off x="9713854" y="1942839"/>
              <a:ext cx="1080073" cy="526989"/>
              <a:chOff x="6168008" y="764704"/>
              <a:chExt cx="1116124" cy="571200"/>
            </a:xfrm>
          </p:grpSpPr>
          <p:sp>
            <p:nvSpPr>
              <p:cNvPr id="709" name="Google Shape;709;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710" name="Google Shape;710;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711" name="Google Shape;711;p56"/>
            <p:cNvGrpSpPr/>
            <p:nvPr/>
          </p:nvGrpSpPr>
          <p:grpSpPr>
            <a:xfrm>
              <a:off x="8544013" y="4833179"/>
              <a:ext cx="1080073" cy="526989"/>
              <a:chOff x="6168008" y="764704"/>
              <a:chExt cx="1116124" cy="571200"/>
            </a:xfrm>
          </p:grpSpPr>
          <p:sp>
            <p:nvSpPr>
              <p:cNvPr id="712" name="Google Shape;712;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713" name="Google Shape;713;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714" name="Google Shape;714;p56"/>
            <p:cNvGrpSpPr/>
            <p:nvPr/>
          </p:nvGrpSpPr>
          <p:grpSpPr>
            <a:xfrm>
              <a:off x="8547044" y="5430988"/>
              <a:ext cx="1080073" cy="526989"/>
              <a:chOff x="6168008" y="764704"/>
              <a:chExt cx="1116124" cy="571200"/>
            </a:xfrm>
          </p:grpSpPr>
          <p:sp>
            <p:nvSpPr>
              <p:cNvPr id="715" name="Google Shape;715;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716" name="Google Shape;716;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717" name="Google Shape;717;p56"/>
            <p:cNvGrpSpPr/>
            <p:nvPr/>
          </p:nvGrpSpPr>
          <p:grpSpPr>
            <a:xfrm>
              <a:off x="9712731" y="783285"/>
              <a:ext cx="1080073" cy="526989"/>
              <a:chOff x="6168008" y="764704"/>
              <a:chExt cx="1116124" cy="571200"/>
            </a:xfrm>
          </p:grpSpPr>
          <p:sp>
            <p:nvSpPr>
              <p:cNvPr id="718" name="Google Shape;718;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719" name="Google Shape;719;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720" name="Google Shape;720;p56"/>
            <p:cNvGrpSpPr/>
            <p:nvPr/>
          </p:nvGrpSpPr>
          <p:grpSpPr>
            <a:xfrm>
              <a:off x="8529327" y="6063401"/>
              <a:ext cx="1080073" cy="526989"/>
              <a:chOff x="6168008" y="764704"/>
              <a:chExt cx="1116124" cy="571200"/>
            </a:xfrm>
          </p:grpSpPr>
          <p:sp>
            <p:nvSpPr>
              <p:cNvPr id="721" name="Google Shape;721;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722" name="Google Shape;722;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723" name="Google Shape;723;p56"/>
            <p:cNvGrpSpPr/>
            <p:nvPr/>
          </p:nvGrpSpPr>
          <p:grpSpPr>
            <a:xfrm>
              <a:off x="9705915" y="1407654"/>
              <a:ext cx="1080073" cy="509682"/>
              <a:chOff x="6168008" y="764704"/>
              <a:chExt cx="1116124" cy="571200"/>
            </a:xfrm>
          </p:grpSpPr>
          <p:sp>
            <p:nvSpPr>
              <p:cNvPr id="724" name="Google Shape;724;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725" name="Google Shape;725;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726" name="Google Shape;726;p56"/>
            <p:cNvGrpSpPr/>
            <p:nvPr/>
          </p:nvGrpSpPr>
          <p:grpSpPr>
            <a:xfrm>
              <a:off x="9717249" y="3205271"/>
              <a:ext cx="1080073" cy="526989"/>
              <a:chOff x="6168008" y="764704"/>
              <a:chExt cx="1116124" cy="571200"/>
            </a:xfrm>
          </p:grpSpPr>
          <p:sp>
            <p:nvSpPr>
              <p:cNvPr id="727" name="Google Shape;727;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728" name="Google Shape;728;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729" name="Google Shape;729;p56"/>
            <p:cNvGrpSpPr/>
            <p:nvPr/>
          </p:nvGrpSpPr>
          <p:grpSpPr>
            <a:xfrm>
              <a:off x="9738379" y="2597220"/>
              <a:ext cx="1080073" cy="526989"/>
              <a:chOff x="6168008" y="764704"/>
              <a:chExt cx="1116124" cy="571200"/>
            </a:xfrm>
          </p:grpSpPr>
          <p:sp>
            <p:nvSpPr>
              <p:cNvPr id="730" name="Google Shape;730;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731" name="Google Shape;731;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732" name="Google Shape;732;p56"/>
            <p:cNvGrpSpPr/>
            <p:nvPr/>
          </p:nvGrpSpPr>
          <p:grpSpPr>
            <a:xfrm>
              <a:off x="9721138" y="3781976"/>
              <a:ext cx="1080073" cy="526989"/>
              <a:chOff x="6168008" y="764704"/>
              <a:chExt cx="1116124" cy="571200"/>
            </a:xfrm>
          </p:grpSpPr>
          <p:sp>
            <p:nvSpPr>
              <p:cNvPr id="733" name="Google Shape;733;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734" name="Google Shape;734;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nvGrpSpPr>
            <p:cNvPr id="735" name="Google Shape;735;p56"/>
            <p:cNvGrpSpPr/>
            <p:nvPr/>
          </p:nvGrpSpPr>
          <p:grpSpPr>
            <a:xfrm>
              <a:off x="10882776" y="4404955"/>
              <a:ext cx="1080073" cy="374593"/>
              <a:chOff x="6168008" y="764704"/>
              <a:chExt cx="1116124" cy="571200"/>
            </a:xfrm>
          </p:grpSpPr>
          <p:sp>
            <p:nvSpPr>
              <p:cNvPr id="736" name="Google Shape;736;p56"/>
              <p:cNvSpPr/>
              <p:nvPr/>
            </p:nvSpPr>
            <p:spPr>
              <a:xfrm>
                <a:off x="6168008" y="764704"/>
                <a:ext cx="1116000" cy="571200"/>
              </a:xfrm>
              <a:prstGeom prst="rect">
                <a:avLst/>
              </a:prstGeom>
              <a:noFill/>
              <a:ln cap="flat" cmpd="sng" w="57150">
                <a:solidFill>
                  <a:srgbClr val="54813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737" name="Google Shape;737;p56"/>
              <p:cNvCxnSpPr/>
              <p:nvPr/>
            </p:nvCxnSpPr>
            <p:spPr>
              <a:xfrm flipH="1">
                <a:off x="6168132" y="764704"/>
                <a:ext cx="1116000" cy="540000"/>
              </a:xfrm>
              <a:prstGeom prst="straightConnector1">
                <a:avLst/>
              </a:prstGeom>
              <a:noFill/>
              <a:ln cap="flat" cmpd="sng" w="57150">
                <a:solidFill>
                  <a:srgbClr val="548135"/>
                </a:solidFill>
                <a:prstDash val="solid"/>
                <a:miter lim="800000"/>
                <a:headEnd len="sm" w="sm" type="none"/>
                <a:tailEnd len="sm" w="sm" type="none"/>
              </a:ln>
            </p:spPr>
          </p:cxnSp>
        </p:grpSp>
      </p:grpSp>
      <p:sp>
        <p:nvSpPr>
          <p:cNvPr id="738" name="Google Shape;738;p56"/>
          <p:cNvSpPr txBox="1"/>
          <p:nvPr/>
        </p:nvSpPr>
        <p:spPr>
          <a:xfrm>
            <a:off x="3596588" y="222489"/>
            <a:ext cx="8814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800" u="none" cap="none" strike="noStrike">
                <a:solidFill>
                  <a:srgbClr val="7030A0"/>
                </a:solidFill>
                <a:latin typeface="Calibri"/>
                <a:ea typeface="Calibri"/>
                <a:cs typeface="Calibri"/>
                <a:sym typeface="Calibri"/>
              </a:rPr>
              <a:t>C (92)</a:t>
            </a:r>
            <a:r>
              <a:rPr b="1" i="0" lang="en" sz="1800" u="none" cap="none" strike="noStrike">
                <a:solidFill>
                  <a:srgbClr val="FFFF00"/>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739" name="Google Shape;739;p56"/>
          <p:cNvSpPr txBox="1"/>
          <p:nvPr/>
        </p:nvSpPr>
        <p:spPr>
          <a:xfrm>
            <a:off x="4319483" y="227279"/>
            <a:ext cx="8814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800" u="none" cap="none" strike="noStrike">
                <a:solidFill>
                  <a:srgbClr val="0070C0"/>
                </a:solidFill>
                <a:latin typeface="Calibri"/>
                <a:ea typeface="Calibri"/>
                <a:cs typeface="Calibri"/>
                <a:sym typeface="Calibri"/>
              </a:rPr>
              <a:t>D (64)</a:t>
            </a:r>
            <a:r>
              <a:rPr b="1" i="0" lang="en" sz="1800" u="none" cap="none" strike="noStrike">
                <a:solidFill>
                  <a:srgbClr val="FFFF00"/>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740" name="Google Shape;740;p56"/>
          <p:cNvSpPr txBox="1"/>
          <p:nvPr/>
        </p:nvSpPr>
        <p:spPr>
          <a:xfrm>
            <a:off x="4967280" y="222489"/>
            <a:ext cx="7833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800" u="none" cap="none" strike="noStrike">
                <a:solidFill>
                  <a:srgbClr val="548135"/>
                </a:solidFill>
                <a:latin typeface="Calibri"/>
                <a:ea typeface="Calibri"/>
                <a:cs typeface="Calibri"/>
                <a:sym typeface="Calibri"/>
              </a:rPr>
              <a:t>E (12)</a:t>
            </a:r>
            <a:r>
              <a:rPr b="1" i="0" lang="en" sz="1800" u="none" cap="none" strike="noStrike">
                <a:solidFill>
                  <a:srgbClr val="FFFF00"/>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741" name="Google Shape;741;p56"/>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graphicFrame>
        <p:nvGraphicFramePr>
          <p:cNvPr id="746" name="Google Shape;746;p57"/>
          <p:cNvGraphicFramePr/>
          <p:nvPr/>
        </p:nvGraphicFramePr>
        <p:xfrm>
          <a:off x="181838" y="542456"/>
          <a:ext cx="3000000" cy="3000000"/>
        </p:xfrm>
        <a:graphic>
          <a:graphicData uri="http://schemas.openxmlformats.org/drawingml/2006/table">
            <a:tbl>
              <a:tblPr bandRow="1" firstRow="1">
                <a:noFill/>
                <a:tableStyleId>{9503DEF6-B047-4CAF-AA49-02DBEEE1DBE9}</a:tableStyleId>
              </a:tblPr>
              <a:tblGrid>
                <a:gridCol w="884575"/>
                <a:gridCol w="884575"/>
                <a:gridCol w="884575"/>
                <a:gridCol w="884575"/>
                <a:gridCol w="884575"/>
                <a:gridCol w="884575"/>
                <a:gridCol w="884575"/>
                <a:gridCol w="884575"/>
                <a:gridCol w="884575"/>
                <a:gridCol w="884575"/>
              </a:tblGrid>
              <a:tr h="278150">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Make/Buy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Tailor</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Classify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chemeClr val="dk1"/>
                        </a:buClr>
                        <a:buSzPts val="1000"/>
                        <a:buFont typeface="Calibri"/>
                        <a:buNone/>
                      </a:pPr>
                      <a:r>
                        <a:rPr b="1" i="0" lang="en" sz="1000" u="none" cap="none" strike="noStrike">
                          <a:solidFill>
                            <a:schemeClr val="dk1"/>
                          </a:solidFill>
                          <a:latin typeface="Calibri"/>
                          <a:ea typeface="Calibri"/>
                          <a:cs typeface="Calibri"/>
                          <a:sym typeface="Calibri"/>
                        </a:rPr>
                        <a:t>Perform MC/DC</a:t>
                      </a:r>
                      <a:endParaRPr sz="1100"/>
                    </a:p>
                    <a:p>
                      <a:pPr indent="0" lvl="0" marL="0" marR="0" rtl="0" algn="ctr">
                        <a:spcBef>
                          <a:spcPts val="0"/>
                        </a:spcBef>
                        <a:spcAft>
                          <a:spcPts val="0"/>
                        </a:spcAft>
                        <a:buNone/>
                      </a:pPr>
                      <a:r>
                        <a:t/>
                      </a:r>
                      <a:endParaRPr b="1" i="0" sz="1000" u="none" cap="none" strike="noStrike">
                        <a:solidFill>
                          <a:schemeClr val="dk1"/>
                        </a:solidFill>
                        <a:latin typeface="Calibri"/>
                        <a:ea typeface="Calibri"/>
                        <a:cs typeface="Calibri"/>
                        <a:sym typeface="Calibri"/>
                      </a:endParaRPr>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chemeClr val="dk1"/>
                        </a:buClr>
                        <a:buSzPts val="1000"/>
                        <a:buFont typeface="Calibri"/>
                        <a:buNone/>
                      </a:pPr>
                      <a:r>
                        <a:rPr b="1" i="0" lang="en" sz="1000" u="none" cap="none" strike="noStrike">
                          <a:solidFill>
                            <a:schemeClr val="dk1"/>
                          </a:solidFill>
                          <a:latin typeface="Calibri"/>
                          <a:ea typeface="Calibri"/>
                          <a:cs typeface="Calibri"/>
                          <a:sym typeface="Calibri"/>
                        </a:rPr>
                        <a:t>Verify Cyber Protection</a:t>
                      </a:r>
                      <a:endParaRPr sz="1100"/>
                    </a:p>
                    <a:p>
                      <a:pPr indent="0" lvl="0" marL="0" marR="0" rtl="0" algn="ctr">
                        <a:spcBef>
                          <a:spcPts val="0"/>
                        </a:spcBef>
                        <a:spcAft>
                          <a:spcPts val="0"/>
                        </a:spcAft>
                        <a:buNone/>
                      </a:pPr>
                      <a:r>
                        <a:t/>
                      </a:r>
                      <a:endParaRPr b="1" i="0" sz="1000" u="none" cap="none" strike="noStrike">
                        <a:solidFill>
                          <a:schemeClr val="dk1"/>
                        </a:solidFill>
                        <a:latin typeface="Calibri"/>
                        <a:ea typeface="Calibri"/>
                        <a:cs typeface="Calibri"/>
                        <a:sym typeface="Calibri"/>
                      </a:endParaRPr>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Validate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Accredit Tools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Regression Test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Track Changes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Record Peer Review Results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r>
              <a:tr h="278150">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Plan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Mapping to this NPR</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Maintain Classification Records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Track Cyclomatic Complexity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Use Secure Coding</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Architect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Plan, Report Tests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Test Safety Rqmts</a:t>
                      </a:r>
                      <a:endParaRPr b="1" i="0" sz="1000" u="none" cap="none" strike="noStrike">
                        <a:solidFill>
                          <a:schemeClr val="dk1"/>
                        </a:solidFill>
                        <a:latin typeface="Calibri"/>
                        <a:ea typeface="Calibri"/>
                        <a:cs typeface="Calibri"/>
                        <a:sym typeface="Calibri"/>
                      </a:endParaRPr>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Identify CM Items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Measure Software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r>
              <a:tr h="278150">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Track Actual vs. Expected Plan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Establish and Acquire OTS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Plan SA &amp; IVV</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Plan Auto-Gen lifecycle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Use Cyber Static Analysis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Review Architecture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Test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Develop, Test Data Upload Procedures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Establish CM Procedures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Analyze Software Measurements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r>
              <a:tr h="278150">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Determine Acceptance Criteria</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Establish Cost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Ensure IVV</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Receive Auto-Gen Supplier Inputs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Record Adversarial Actions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Design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Manage Configuration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Test Reuse/COTS Equally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Maintain CM Records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House Measurement Data</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r>
              <a:tr h="278150">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Determine</a:t>
                      </a:r>
                      <a:endParaRPr sz="1100"/>
                    </a:p>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Deliverables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Include Specific Cost Items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Ensure IVV Project Exec Plan (IPEP) if IVV</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Perform and Certify as CMMI</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Perform Bi-Directional Traceability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Implement, Code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Evaluate Test Results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Plan Ops, Maintenance, Retirement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Perform CM Audits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Compare Measured vs. Expected</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r>
              <a:tr h="278150">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Define</a:t>
                      </a:r>
                      <a:endParaRPr sz="1100"/>
                    </a:p>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Milestones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Store Cost in Repo</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Provide IVV Artifacts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Identify Reuse Rqmts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Establish Rqmts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Adhere to  Coding Standards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Use Accredited Tools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Deliver Products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Develop Release Procedures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Measure Software Volatility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r>
              <a:tr h="322000">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Developer Report Status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Develop Schedule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Respond to IVV Findings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Evaluate Reusability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Map to System Rqmts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Perform Static Code Analysis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Update Plans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Complete Verification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Participate in Audits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Track Defects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r>
              <a:tr h="403525">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Dev’er Provide Product &amp; Metrics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Regularly Review with Stakeholders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Determine Safety Criticality </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Assess Cyber</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Include Safety Rqmts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Unit Test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Validate in High-fidelity</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Maintain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Determine, Manage Risk</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Determine Severity Levels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r>
              <a:tr h="278150">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Developer to Provide Access to Source Code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Dev’ers Report Schedule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Adhere to 8739.8 SWA &amp; SW Safety Std</a:t>
                      </a:r>
                      <a:endParaRPr b="1" i="0" sz="1000" u="none" cap="none" strike="noStrike">
                        <a:solidFill>
                          <a:schemeClr val="dk1"/>
                        </a:solidFill>
                        <a:latin typeface="Calibri"/>
                        <a:ea typeface="Calibri"/>
                        <a:cs typeface="Calibri"/>
                        <a:sym typeface="Calibri"/>
                      </a:endParaRPr>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Identify Cyber Risks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Track Rqmt Changes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Repeat Unit Test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Track Code Coverage Metrics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Archive</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Peer Review Rqmts, Plans, Code, Test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Assess reuse, COTS defects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r>
              <a:tr h="278150">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Comply with this NPR</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Train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Do Safety-Crit items: SWE-134</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Implement Cyber Protection</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Track Corrective Actions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Develop VDD</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Validate Metrics in Test</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chemeClr val="dk1"/>
                        </a:buClr>
                        <a:buSzPts val="1000"/>
                        <a:buFont typeface="Calibri"/>
                        <a:buNone/>
                      </a:pPr>
                      <a:r>
                        <a:rPr b="1" i="0" lang="en" sz="1000" u="none" cap="none" strike="noStrike">
                          <a:solidFill>
                            <a:schemeClr val="dk1"/>
                          </a:solidFill>
                          <a:latin typeface="Calibri"/>
                          <a:ea typeface="Calibri"/>
                          <a:cs typeface="Calibri"/>
                          <a:sym typeface="Calibri"/>
                        </a:rPr>
                        <a:t>Plan CM</a:t>
                      </a:r>
                      <a:endParaRPr sz="1100"/>
                    </a:p>
                    <a:p>
                      <a:pPr indent="0" lvl="0" marL="0" marR="0" rtl="0" algn="ctr">
                        <a:spcBef>
                          <a:spcPts val="0"/>
                        </a:spcBef>
                        <a:spcAft>
                          <a:spcPts val="0"/>
                        </a:spcAft>
                        <a:buNone/>
                      </a:pPr>
                      <a:r>
                        <a:t/>
                      </a:r>
                      <a:endParaRPr b="1" i="0" sz="1000" u="none" cap="none" strike="noStrike">
                        <a:solidFill>
                          <a:schemeClr val="dk1"/>
                        </a:solidFill>
                        <a:latin typeface="Calibri"/>
                        <a:ea typeface="Calibri"/>
                        <a:cs typeface="Calibri"/>
                        <a:sym typeface="Calibri"/>
                      </a:endParaRPr>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Follow Basic Peer Review Process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c>
                  <a:txBody>
                    <a:bodyPr/>
                    <a:lstStyle/>
                    <a:p>
                      <a:pPr indent="0" lvl="0" marL="0" marR="0" rtl="0" algn="ctr">
                        <a:spcBef>
                          <a:spcPts val="0"/>
                        </a:spcBef>
                        <a:spcAft>
                          <a:spcPts val="0"/>
                        </a:spcAft>
                        <a:buNone/>
                      </a:pPr>
                      <a:r>
                        <a:rPr b="1" i="0" lang="en" sz="1000" u="none" cap="none" strike="noStrike">
                          <a:solidFill>
                            <a:schemeClr val="dk1"/>
                          </a:solidFill>
                          <a:latin typeface="Calibri"/>
                          <a:ea typeface="Calibri"/>
                          <a:cs typeface="Calibri"/>
                          <a:sym typeface="Calibri"/>
                        </a:rPr>
                        <a:t>Assess Process Defects</a:t>
                      </a:r>
                      <a:endParaRPr sz="1100"/>
                    </a:p>
                  </a:txBody>
                  <a:tcPr marT="7150" marB="0" marR="7150" marL="71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00B0F0"/>
                    </a:solidFill>
                  </a:tcPr>
                </a:tc>
              </a:tr>
            </a:tbl>
          </a:graphicData>
        </a:graphic>
      </p:graphicFrame>
      <p:sp>
        <p:nvSpPr>
          <p:cNvPr id="747" name="Google Shape;747;p57"/>
          <p:cNvSpPr txBox="1"/>
          <p:nvPr>
            <p:ph type="title"/>
          </p:nvPr>
        </p:nvSpPr>
        <p:spPr>
          <a:xfrm>
            <a:off x="500465" y="81455"/>
            <a:ext cx="7886700" cy="5805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2100"/>
              <a:buFont typeface="Times New Roman"/>
              <a:buNone/>
            </a:pPr>
            <a:r>
              <a:rPr lang="en" sz="2100"/>
              <a:t>Class F Requirement Applicability (OCIO Authority)</a:t>
            </a:r>
            <a:endParaRPr/>
          </a:p>
        </p:txBody>
      </p:sp>
      <p:grpSp>
        <p:nvGrpSpPr>
          <p:cNvPr id="748" name="Google Shape;748;p57"/>
          <p:cNvGrpSpPr/>
          <p:nvPr/>
        </p:nvGrpSpPr>
        <p:grpSpPr>
          <a:xfrm>
            <a:off x="1088613" y="2841780"/>
            <a:ext cx="837093" cy="405000"/>
            <a:chOff x="6168008" y="764704"/>
            <a:chExt cx="1116124" cy="540000"/>
          </a:xfrm>
        </p:grpSpPr>
        <p:sp>
          <p:nvSpPr>
            <p:cNvPr id="749" name="Google Shape;749;p57"/>
            <p:cNvSpPr/>
            <p:nvPr/>
          </p:nvSpPr>
          <p:spPr>
            <a:xfrm>
              <a:off x="6168008" y="764704"/>
              <a:ext cx="1116000" cy="540000"/>
            </a:xfrm>
            <a:prstGeom prst="rect">
              <a:avLst/>
            </a:prstGeom>
            <a:noFill/>
            <a:ln cap="flat" cmpd="sng" w="57150">
              <a:solidFill>
                <a:srgbClr val="FFFF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750" name="Google Shape;750;p57"/>
            <p:cNvCxnSpPr/>
            <p:nvPr/>
          </p:nvCxnSpPr>
          <p:spPr>
            <a:xfrm flipH="1">
              <a:off x="6168132" y="764704"/>
              <a:ext cx="1116000" cy="540000"/>
            </a:xfrm>
            <a:prstGeom prst="straightConnector1">
              <a:avLst/>
            </a:prstGeom>
            <a:noFill/>
            <a:ln cap="flat" cmpd="sng" w="57150">
              <a:solidFill>
                <a:srgbClr val="FFFF00"/>
              </a:solidFill>
              <a:prstDash val="solid"/>
              <a:miter lim="800000"/>
              <a:headEnd len="sm" w="sm" type="none"/>
              <a:tailEnd len="sm" w="sm" type="none"/>
            </a:ln>
          </p:spPr>
        </p:cxnSp>
      </p:grpSp>
      <p:grpSp>
        <p:nvGrpSpPr>
          <p:cNvPr id="751" name="Google Shape;751;p57"/>
          <p:cNvGrpSpPr/>
          <p:nvPr/>
        </p:nvGrpSpPr>
        <p:grpSpPr>
          <a:xfrm>
            <a:off x="1949472" y="1464627"/>
            <a:ext cx="894239" cy="432000"/>
            <a:chOff x="6168008" y="764704"/>
            <a:chExt cx="1116124" cy="540000"/>
          </a:xfrm>
        </p:grpSpPr>
        <p:sp>
          <p:nvSpPr>
            <p:cNvPr id="752" name="Google Shape;752;p57"/>
            <p:cNvSpPr/>
            <p:nvPr/>
          </p:nvSpPr>
          <p:spPr>
            <a:xfrm>
              <a:off x="6168008" y="764704"/>
              <a:ext cx="1116000" cy="540000"/>
            </a:xfrm>
            <a:prstGeom prst="rect">
              <a:avLst/>
            </a:prstGeom>
            <a:noFill/>
            <a:ln cap="flat" cmpd="sng" w="57150">
              <a:solidFill>
                <a:srgbClr val="FFFF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753" name="Google Shape;753;p57"/>
            <p:cNvCxnSpPr/>
            <p:nvPr/>
          </p:nvCxnSpPr>
          <p:spPr>
            <a:xfrm flipH="1">
              <a:off x="6168132" y="764704"/>
              <a:ext cx="1116000" cy="540000"/>
            </a:xfrm>
            <a:prstGeom prst="straightConnector1">
              <a:avLst/>
            </a:prstGeom>
            <a:noFill/>
            <a:ln cap="flat" cmpd="sng" w="57150">
              <a:solidFill>
                <a:srgbClr val="FFFF00"/>
              </a:solidFill>
              <a:prstDash val="solid"/>
              <a:miter lim="800000"/>
              <a:headEnd len="sm" w="sm" type="none"/>
              <a:tailEnd len="sm" w="sm" type="none"/>
            </a:ln>
          </p:spPr>
        </p:cxnSp>
      </p:grpSp>
      <p:cxnSp>
        <p:nvCxnSpPr>
          <p:cNvPr id="754" name="Google Shape;754;p57"/>
          <p:cNvCxnSpPr/>
          <p:nvPr/>
        </p:nvCxnSpPr>
        <p:spPr>
          <a:xfrm flipH="1" rot="10800000">
            <a:off x="1949555" y="1923726"/>
            <a:ext cx="867300" cy="432000"/>
          </a:xfrm>
          <a:prstGeom prst="straightConnector1">
            <a:avLst/>
          </a:prstGeom>
          <a:noFill/>
          <a:ln cap="flat" cmpd="sng" w="76200">
            <a:solidFill>
              <a:srgbClr val="FFFF00"/>
            </a:solidFill>
            <a:prstDash val="solid"/>
            <a:miter lim="800000"/>
            <a:headEnd len="sm" w="sm" type="none"/>
            <a:tailEnd len="sm" w="sm" type="none"/>
          </a:ln>
        </p:spPr>
      </p:cxnSp>
      <p:cxnSp>
        <p:nvCxnSpPr>
          <p:cNvPr id="755" name="Google Shape;755;p57"/>
          <p:cNvCxnSpPr/>
          <p:nvPr/>
        </p:nvCxnSpPr>
        <p:spPr>
          <a:xfrm flipH="1" rot="10800000">
            <a:off x="1925706" y="2346166"/>
            <a:ext cx="867300" cy="432000"/>
          </a:xfrm>
          <a:prstGeom prst="straightConnector1">
            <a:avLst/>
          </a:prstGeom>
          <a:noFill/>
          <a:ln cap="flat" cmpd="sng" w="76200">
            <a:solidFill>
              <a:srgbClr val="FFFF00"/>
            </a:solidFill>
            <a:prstDash val="solid"/>
            <a:miter lim="800000"/>
            <a:headEnd len="sm" w="sm" type="none"/>
            <a:tailEnd len="sm" w="sm" type="none"/>
          </a:ln>
        </p:spPr>
      </p:cxnSp>
      <p:cxnSp>
        <p:nvCxnSpPr>
          <p:cNvPr id="756" name="Google Shape;756;p57"/>
          <p:cNvCxnSpPr/>
          <p:nvPr/>
        </p:nvCxnSpPr>
        <p:spPr>
          <a:xfrm flipH="1" rot="10800000">
            <a:off x="1965231" y="2841828"/>
            <a:ext cx="867300" cy="432000"/>
          </a:xfrm>
          <a:prstGeom prst="straightConnector1">
            <a:avLst/>
          </a:prstGeom>
          <a:noFill/>
          <a:ln cap="flat" cmpd="sng" w="76200">
            <a:solidFill>
              <a:srgbClr val="FFFF00"/>
            </a:solidFill>
            <a:prstDash val="solid"/>
            <a:miter lim="800000"/>
            <a:headEnd len="sm" w="sm" type="none"/>
            <a:tailEnd len="sm" w="sm" type="none"/>
          </a:ln>
        </p:spPr>
      </p:cxnSp>
      <p:cxnSp>
        <p:nvCxnSpPr>
          <p:cNvPr id="757" name="Google Shape;757;p57"/>
          <p:cNvCxnSpPr/>
          <p:nvPr/>
        </p:nvCxnSpPr>
        <p:spPr>
          <a:xfrm flipH="1" rot="10800000">
            <a:off x="1929797" y="3292466"/>
            <a:ext cx="886800" cy="261000"/>
          </a:xfrm>
          <a:prstGeom prst="straightConnector1">
            <a:avLst/>
          </a:prstGeom>
          <a:noFill/>
          <a:ln cap="flat" cmpd="sng" w="76200">
            <a:solidFill>
              <a:srgbClr val="FFFF00"/>
            </a:solidFill>
            <a:prstDash val="solid"/>
            <a:miter lim="800000"/>
            <a:headEnd len="sm" w="sm" type="none"/>
            <a:tailEnd len="sm" w="sm" type="none"/>
          </a:ln>
        </p:spPr>
      </p:cxnSp>
      <p:cxnSp>
        <p:nvCxnSpPr>
          <p:cNvPr id="758" name="Google Shape;758;p57"/>
          <p:cNvCxnSpPr/>
          <p:nvPr/>
        </p:nvCxnSpPr>
        <p:spPr>
          <a:xfrm flipH="1" rot="10800000">
            <a:off x="1977077" y="3611675"/>
            <a:ext cx="839700" cy="378300"/>
          </a:xfrm>
          <a:prstGeom prst="straightConnector1">
            <a:avLst/>
          </a:prstGeom>
          <a:noFill/>
          <a:ln cap="flat" cmpd="sng" w="76200">
            <a:solidFill>
              <a:srgbClr val="FFFF00"/>
            </a:solidFill>
            <a:prstDash val="solid"/>
            <a:miter lim="800000"/>
            <a:headEnd len="sm" w="sm" type="none"/>
            <a:tailEnd len="sm" w="sm" type="none"/>
          </a:ln>
        </p:spPr>
      </p:cxnSp>
      <p:cxnSp>
        <p:nvCxnSpPr>
          <p:cNvPr id="759" name="Google Shape;759;p57"/>
          <p:cNvCxnSpPr/>
          <p:nvPr/>
        </p:nvCxnSpPr>
        <p:spPr>
          <a:xfrm flipH="1" rot="10800000">
            <a:off x="1965752" y="4067605"/>
            <a:ext cx="850800" cy="386700"/>
          </a:xfrm>
          <a:prstGeom prst="straightConnector1">
            <a:avLst/>
          </a:prstGeom>
          <a:noFill/>
          <a:ln cap="flat" cmpd="sng" w="76200">
            <a:solidFill>
              <a:srgbClr val="FFFF00"/>
            </a:solidFill>
            <a:prstDash val="solid"/>
            <a:miter lim="800000"/>
            <a:headEnd len="sm" w="sm" type="none"/>
            <a:tailEnd len="sm" w="sm" type="none"/>
          </a:ln>
        </p:spPr>
      </p:cxnSp>
      <p:cxnSp>
        <p:nvCxnSpPr>
          <p:cNvPr id="760" name="Google Shape;760;p57"/>
          <p:cNvCxnSpPr/>
          <p:nvPr/>
        </p:nvCxnSpPr>
        <p:spPr>
          <a:xfrm flipH="1" rot="10800000">
            <a:off x="1953177" y="4504255"/>
            <a:ext cx="863700" cy="357900"/>
          </a:xfrm>
          <a:prstGeom prst="straightConnector1">
            <a:avLst/>
          </a:prstGeom>
          <a:noFill/>
          <a:ln cap="flat" cmpd="sng" w="76200">
            <a:solidFill>
              <a:srgbClr val="FFFF00"/>
            </a:solidFill>
            <a:prstDash val="solid"/>
            <a:miter lim="800000"/>
            <a:headEnd len="sm" w="sm" type="none"/>
            <a:tailEnd len="sm" w="sm" type="none"/>
          </a:ln>
        </p:spPr>
      </p:cxnSp>
      <p:cxnSp>
        <p:nvCxnSpPr>
          <p:cNvPr id="761" name="Google Shape;761;p57"/>
          <p:cNvCxnSpPr/>
          <p:nvPr/>
        </p:nvCxnSpPr>
        <p:spPr>
          <a:xfrm flipH="1" rot="10800000">
            <a:off x="2843808" y="600641"/>
            <a:ext cx="837000" cy="402900"/>
          </a:xfrm>
          <a:prstGeom prst="straightConnector1">
            <a:avLst/>
          </a:prstGeom>
          <a:noFill/>
          <a:ln cap="flat" cmpd="sng" w="76200">
            <a:solidFill>
              <a:srgbClr val="FFFF00"/>
            </a:solidFill>
            <a:prstDash val="solid"/>
            <a:miter lim="800000"/>
            <a:headEnd len="sm" w="sm" type="none"/>
            <a:tailEnd len="sm" w="sm" type="none"/>
          </a:ln>
        </p:spPr>
      </p:cxnSp>
      <p:cxnSp>
        <p:nvCxnSpPr>
          <p:cNvPr id="762" name="Google Shape;762;p57"/>
          <p:cNvCxnSpPr/>
          <p:nvPr/>
        </p:nvCxnSpPr>
        <p:spPr>
          <a:xfrm flipH="1" rot="10800000">
            <a:off x="2851139" y="1003589"/>
            <a:ext cx="829800" cy="435300"/>
          </a:xfrm>
          <a:prstGeom prst="straightConnector1">
            <a:avLst/>
          </a:prstGeom>
          <a:noFill/>
          <a:ln cap="flat" cmpd="sng" w="76200">
            <a:solidFill>
              <a:srgbClr val="FFFF00"/>
            </a:solidFill>
            <a:prstDash val="solid"/>
            <a:miter lim="800000"/>
            <a:headEnd len="sm" w="sm" type="none"/>
            <a:tailEnd len="sm" w="sm" type="none"/>
          </a:ln>
        </p:spPr>
      </p:cxnSp>
      <p:cxnSp>
        <p:nvCxnSpPr>
          <p:cNvPr id="763" name="Google Shape;763;p57"/>
          <p:cNvCxnSpPr/>
          <p:nvPr/>
        </p:nvCxnSpPr>
        <p:spPr>
          <a:xfrm flipH="1" rot="10800000">
            <a:off x="2851138" y="2355671"/>
            <a:ext cx="883800" cy="419700"/>
          </a:xfrm>
          <a:prstGeom prst="straightConnector1">
            <a:avLst/>
          </a:prstGeom>
          <a:noFill/>
          <a:ln cap="flat" cmpd="sng" w="76200">
            <a:solidFill>
              <a:srgbClr val="FFFF00"/>
            </a:solidFill>
            <a:prstDash val="solid"/>
            <a:miter lim="800000"/>
            <a:headEnd len="sm" w="sm" type="none"/>
            <a:tailEnd len="sm" w="sm" type="none"/>
          </a:ln>
        </p:spPr>
      </p:cxnSp>
      <p:cxnSp>
        <p:nvCxnSpPr>
          <p:cNvPr id="764" name="Google Shape;764;p57"/>
          <p:cNvCxnSpPr/>
          <p:nvPr/>
        </p:nvCxnSpPr>
        <p:spPr>
          <a:xfrm flipH="1" rot="10800000">
            <a:off x="3704721" y="1015908"/>
            <a:ext cx="883800" cy="419700"/>
          </a:xfrm>
          <a:prstGeom prst="straightConnector1">
            <a:avLst/>
          </a:prstGeom>
          <a:noFill/>
          <a:ln cap="flat" cmpd="sng" w="76200">
            <a:solidFill>
              <a:srgbClr val="FFFF00"/>
            </a:solidFill>
            <a:prstDash val="solid"/>
            <a:miter lim="800000"/>
            <a:headEnd len="sm" w="sm" type="none"/>
            <a:tailEnd len="sm" w="sm" type="none"/>
          </a:ln>
        </p:spPr>
      </p:cxnSp>
      <p:cxnSp>
        <p:nvCxnSpPr>
          <p:cNvPr id="765" name="Google Shape;765;p57"/>
          <p:cNvCxnSpPr/>
          <p:nvPr/>
        </p:nvCxnSpPr>
        <p:spPr>
          <a:xfrm flipH="1" rot="10800000">
            <a:off x="2843808" y="4051103"/>
            <a:ext cx="883800" cy="419700"/>
          </a:xfrm>
          <a:prstGeom prst="straightConnector1">
            <a:avLst/>
          </a:prstGeom>
          <a:noFill/>
          <a:ln cap="flat" cmpd="sng" w="76200">
            <a:solidFill>
              <a:srgbClr val="FFFF00"/>
            </a:solidFill>
            <a:prstDash val="solid"/>
            <a:miter lim="800000"/>
            <a:headEnd len="sm" w="sm" type="none"/>
            <a:tailEnd len="sm" w="sm" type="none"/>
          </a:ln>
        </p:spPr>
      </p:cxnSp>
      <p:cxnSp>
        <p:nvCxnSpPr>
          <p:cNvPr id="766" name="Google Shape;766;p57"/>
          <p:cNvCxnSpPr/>
          <p:nvPr/>
        </p:nvCxnSpPr>
        <p:spPr>
          <a:xfrm flipH="1" rot="10800000">
            <a:off x="2851665" y="4504109"/>
            <a:ext cx="883800" cy="419700"/>
          </a:xfrm>
          <a:prstGeom prst="straightConnector1">
            <a:avLst/>
          </a:prstGeom>
          <a:noFill/>
          <a:ln cap="flat" cmpd="sng" w="76200">
            <a:solidFill>
              <a:srgbClr val="FFFF00"/>
            </a:solidFill>
            <a:prstDash val="solid"/>
            <a:miter lim="800000"/>
            <a:headEnd len="sm" w="sm" type="none"/>
            <a:tailEnd len="sm" w="sm" type="none"/>
          </a:ln>
        </p:spPr>
      </p:cxnSp>
      <p:cxnSp>
        <p:nvCxnSpPr>
          <p:cNvPr id="767" name="Google Shape;767;p57"/>
          <p:cNvCxnSpPr/>
          <p:nvPr/>
        </p:nvCxnSpPr>
        <p:spPr>
          <a:xfrm flipH="1" rot="10800000">
            <a:off x="3712113" y="3292447"/>
            <a:ext cx="859800" cy="291600"/>
          </a:xfrm>
          <a:prstGeom prst="straightConnector1">
            <a:avLst/>
          </a:prstGeom>
          <a:noFill/>
          <a:ln cap="flat" cmpd="sng" w="76200">
            <a:solidFill>
              <a:srgbClr val="FFFF00"/>
            </a:solidFill>
            <a:prstDash val="solid"/>
            <a:miter lim="800000"/>
            <a:headEnd len="sm" w="sm" type="none"/>
            <a:tailEnd len="sm" w="sm" type="none"/>
          </a:ln>
        </p:spPr>
      </p:cxnSp>
      <p:cxnSp>
        <p:nvCxnSpPr>
          <p:cNvPr id="768" name="Google Shape;768;p57"/>
          <p:cNvCxnSpPr/>
          <p:nvPr/>
        </p:nvCxnSpPr>
        <p:spPr>
          <a:xfrm flipH="1" rot="10800000">
            <a:off x="3734907" y="3591021"/>
            <a:ext cx="883800" cy="419700"/>
          </a:xfrm>
          <a:prstGeom prst="straightConnector1">
            <a:avLst/>
          </a:prstGeom>
          <a:noFill/>
          <a:ln cap="flat" cmpd="sng" w="76200">
            <a:solidFill>
              <a:srgbClr val="FFFF00"/>
            </a:solidFill>
            <a:prstDash val="solid"/>
            <a:miter lim="800000"/>
            <a:headEnd len="sm" w="sm" type="none"/>
            <a:tailEnd len="sm" w="sm" type="none"/>
          </a:ln>
        </p:spPr>
      </p:cxnSp>
      <p:cxnSp>
        <p:nvCxnSpPr>
          <p:cNvPr id="769" name="Google Shape;769;p57"/>
          <p:cNvCxnSpPr/>
          <p:nvPr/>
        </p:nvCxnSpPr>
        <p:spPr>
          <a:xfrm flipH="1" rot="10800000">
            <a:off x="4611525" y="1033388"/>
            <a:ext cx="883800" cy="419700"/>
          </a:xfrm>
          <a:prstGeom prst="straightConnector1">
            <a:avLst/>
          </a:prstGeom>
          <a:noFill/>
          <a:ln cap="flat" cmpd="sng" w="76200">
            <a:solidFill>
              <a:srgbClr val="FFFF00"/>
            </a:solidFill>
            <a:prstDash val="solid"/>
            <a:miter lim="800000"/>
            <a:headEnd len="sm" w="sm" type="none"/>
            <a:tailEnd len="sm" w="sm" type="none"/>
          </a:ln>
        </p:spPr>
      </p:cxnSp>
      <p:cxnSp>
        <p:nvCxnSpPr>
          <p:cNvPr id="770" name="Google Shape;770;p57"/>
          <p:cNvCxnSpPr/>
          <p:nvPr/>
        </p:nvCxnSpPr>
        <p:spPr>
          <a:xfrm flipH="1" rot="10800000">
            <a:off x="4611525" y="1460485"/>
            <a:ext cx="883800" cy="419700"/>
          </a:xfrm>
          <a:prstGeom prst="straightConnector1">
            <a:avLst/>
          </a:prstGeom>
          <a:noFill/>
          <a:ln cap="flat" cmpd="sng" w="76200">
            <a:solidFill>
              <a:srgbClr val="FFFF00"/>
            </a:solidFill>
            <a:prstDash val="solid"/>
            <a:miter lim="800000"/>
            <a:headEnd len="sm" w="sm" type="none"/>
            <a:tailEnd len="sm" w="sm" type="none"/>
          </a:ln>
        </p:spPr>
      </p:cxnSp>
      <p:cxnSp>
        <p:nvCxnSpPr>
          <p:cNvPr id="771" name="Google Shape;771;p57"/>
          <p:cNvCxnSpPr/>
          <p:nvPr/>
        </p:nvCxnSpPr>
        <p:spPr>
          <a:xfrm flipH="1" rot="10800000">
            <a:off x="4618676" y="1894270"/>
            <a:ext cx="883800" cy="419700"/>
          </a:xfrm>
          <a:prstGeom prst="straightConnector1">
            <a:avLst/>
          </a:prstGeom>
          <a:noFill/>
          <a:ln cap="flat" cmpd="sng" w="76200">
            <a:solidFill>
              <a:srgbClr val="FFFF00"/>
            </a:solidFill>
            <a:prstDash val="solid"/>
            <a:miter lim="800000"/>
            <a:headEnd len="sm" w="sm" type="none"/>
            <a:tailEnd len="sm" w="sm" type="none"/>
          </a:ln>
        </p:spPr>
      </p:cxnSp>
      <p:cxnSp>
        <p:nvCxnSpPr>
          <p:cNvPr id="772" name="Google Shape;772;p57"/>
          <p:cNvCxnSpPr/>
          <p:nvPr/>
        </p:nvCxnSpPr>
        <p:spPr>
          <a:xfrm flipH="1" rot="10800000">
            <a:off x="5495294" y="555517"/>
            <a:ext cx="883800" cy="419700"/>
          </a:xfrm>
          <a:prstGeom prst="straightConnector1">
            <a:avLst/>
          </a:prstGeom>
          <a:noFill/>
          <a:ln cap="flat" cmpd="sng" w="76200">
            <a:solidFill>
              <a:srgbClr val="FFFF00"/>
            </a:solidFill>
            <a:prstDash val="solid"/>
            <a:miter lim="800000"/>
            <a:headEnd len="sm" w="sm" type="none"/>
            <a:tailEnd len="sm" w="sm" type="none"/>
          </a:ln>
        </p:spPr>
      </p:cxnSp>
      <p:cxnSp>
        <p:nvCxnSpPr>
          <p:cNvPr id="773" name="Google Shape;773;p57"/>
          <p:cNvCxnSpPr/>
          <p:nvPr/>
        </p:nvCxnSpPr>
        <p:spPr>
          <a:xfrm flipH="1" rot="10800000">
            <a:off x="5495421" y="2841725"/>
            <a:ext cx="883800" cy="419700"/>
          </a:xfrm>
          <a:prstGeom prst="straightConnector1">
            <a:avLst/>
          </a:prstGeom>
          <a:noFill/>
          <a:ln cap="flat" cmpd="sng" w="76200">
            <a:solidFill>
              <a:srgbClr val="FFFF00"/>
            </a:solidFill>
            <a:prstDash val="solid"/>
            <a:miter lim="800000"/>
            <a:headEnd len="sm" w="sm" type="none"/>
            <a:tailEnd len="sm" w="sm" type="none"/>
          </a:ln>
        </p:spPr>
      </p:cxnSp>
      <p:cxnSp>
        <p:nvCxnSpPr>
          <p:cNvPr id="774" name="Google Shape;774;p57"/>
          <p:cNvCxnSpPr/>
          <p:nvPr/>
        </p:nvCxnSpPr>
        <p:spPr>
          <a:xfrm flipH="1" rot="10800000">
            <a:off x="5513858" y="3591021"/>
            <a:ext cx="883800" cy="419700"/>
          </a:xfrm>
          <a:prstGeom prst="straightConnector1">
            <a:avLst/>
          </a:prstGeom>
          <a:noFill/>
          <a:ln cap="flat" cmpd="sng" w="76200">
            <a:solidFill>
              <a:srgbClr val="FFFF00"/>
            </a:solidFill>
            <a:prstDash val="solid"/>
            <a:miter lim="800000"/>
            <a:headEnd len="sm" w="sm" type="none"/>
            <a:tailEnd len="sm" w="sm" type="none"/>
          </a:ln>
        </p:spPr>
      </p:cxnSp>
      <p:cxnSp>
        <p:nvCxnSpPr>
          <p:cNvPr id="775" name="Google Shape;775;p57"/>
          <p:cNvCxnSpPr/>
          <p:nvPr/>
        </p:nvCxnSpPr>
        <p:spPr>
          <a:xfrm flipH="1" rot="10800000">
            <a:off x="5501808" y="4027706"/>
            <a:ext cx="883800" cy="419700"/>
          </a:xfrm>
          <a:prstGeom prst="straightConnector1">
            <a:avLst/>
          </a:prstGeom>
          <a:noFill/>
          <a:ln cap="flat" cmpd="sng" w="76200">
            <a:solidFill>
              <a:srgbClr val="FFFF00"/>
            </a:solidFill>
            <a:prstDash val="solid"/>
            <a:miter lim="800000"/>
            <a:headEnd len="sm" w="sm" type="none"/>
            <a:tailEnd len="sm" w="sm" type="none"/>
          </a:ln>
        </p:spPr>
      </p:cxnSp>
      <p:cxnSp>
        <p:nvCxnSpPr>
          <p:cNvPr id="776" name="Google Shape;776;p57"/>
          <p:cNvCxnSpPr/>
          <p:nvPr/>
        </p:nvCxnSpPr>
        <p:spPr>
          <a:xfrm flipH="1" rot="10800000">
            <a:off x="5443428" y="4509247"/>
            <a:ext cx="883800" cy="419700"/>
          </a:xfrm>
          <a:prstGeom prst="straightConnector1">
            <a:avLst/>
          </a:prstGeom>
          <a:noFill/>
          <a:ln cap="flat" cmpd="sng" w="76200">
            <a:solidFill>
              <a:srgbClr val="FFFF00"/>
            </a:solidFill>
            <a:prstDash val="solid"/>
            <a:miter lim="800000"/>
            <a:headEnd len="sm" w="sm" type="none"/>
            <a:tailEnd len="sm" w="sm" type="none"/>
          </a:ln>
        </p:spPr>
      </p:cxnSp>
      <p:cxnSp>
        <p:nvCxnSpPr>
          <p:cNvPr id="777" name="Google Shape;777;p57"/>
          <p:cNvCxnSpPr/>
          <p:nvPr/>
        </p:nvCxnSpPr>
        <p:spPr>
          <a:xfrm flipH="1" rot="10800000">
            <a:off x="6377626" y="1003486"/>
            <a:ext cx="883800" cy="419700"/>
          </a:xfrm>
          <a:prstGeom prst="straightConnector1">
            <a:avLst/>
          </a:prstGeom>
          <a:noFill/>
          <a:ln cap="flat" cmpd="sng" w="76200">
            <a:solidFill>
              <a:srgbClr val="FFFF00"/>
            </a:solidFill>
            <a:prstDash val="solid"/>
            <a:miter lim="800000"/>
            <a:headEnd len="sm" w="sm" type="none"/>
            <a:tailEnd len="sm" w="sm" type="none"/>
          </a:ln>
        </p:spPr>
      </p:cxnSp>
      <p:cxnSp>
        <p:nvCxnSpPr>
          <p:cNvPr id="778" name="Google Shape;778;p57"/>
          <p:cNvCxnSpPr/>
          <p:nvPr/>
        </p:nvCxnSpPr>
        <p:spPr>
          <a:xfrm flipH="1" rot="10800000">
            <a:off x="6373424" y="1931385"/>
            <a:ext cx="883800" cy="419700"/>
          </a:xfrm>
          <a:prstGeom prst="straightConnector1">
            <a:avLst/>
          </a:prstGeom>
          <a:noFill/>
          <a:ln cap="flat" cmpd="sng" w="76200">
            <a:solidFill>
              <a:srgbClr val="FFFF00"/>
            </a:solidFill>
            <a:prstDash val="solid"/>
            <a:miter lim="800000"/>
            <a:headEnd len="sm" w="sm" type="none"/>
            <a:tailEnd len="sm" w="sm" type="none"/>
          </a:ln>
        </p:spPr>
      </p:cxnSp>
      <p:cxnSp>
        <p:nvCxnSpPr>
          <p:cNvPr id="779" name="Google Shape;779;p57"/>
          <p:cNvCxnSpPr/>
          <p:nvPr/>
        </p:nvCxnSpPr>
        <p:spPr>
          <a:xfrm flipH="1" rot="10800000">
            <a:off x="7257416" y="4509247"/>
            <a:ext cx="883800" cy="419700"/>
          </a:xfrm>
          <a:prstGeom prst="straightConnector1">
            <a:avLst/>
          </a:prstGeom>
          <a:noFill/>
          <a:ln cap="flat" cmpd="sng" w="76200">
            <a:solidFill>
              <a:srgbClr val="FFFF00"/>
            </a:solidFill>
            <a:prstDash val="solid"/>
            <a:miter lim="800000"/>
            <a:headEnd len="sm" w="sm" type="none"/>
            <a:tailEnd len="sm" w="sm" type="none"/>
          </a:ln>
        </p:spPr>
      </p:cxnSp>
      <p:cxnSp>
        <p:nvCxnSpPr>
          <p:cNvPr id="780" name="Google Shape;780;p57"/>
          <p:cNvCxnSpPr/>
          <p:nvPr/>
        </p:nvCxnSpPr>
        <p:spPr>
          <a:xfrm flipH="1" rot="10800000">
            <a:off x="8151057" y="1033388"/>
            <a:ext cx="883800" cy="419700"/>
          </a:xfrm>
          <a:prstGeom prst="straightConnector1">
            <a:avLst/>
          </a:prstGeom>
          <a:noFill/>
          <a:ln cap="flat" cmpd="sng" w="76200">
            <a:solidFill>
              <a:srgbClr val="FFFF00"/>
            </a:solidFill>
            <a:prstDash val="solid"/>
            <a:miter lim="800000"/>
            <a:headEnd len="sm" w="sm" type="none"/>
            <a:tailEnd len="sm" w="sm" type="none"/>
          </a:ln>
        </p:spPr>
      </p:cxnSp>
      <p:cxnSp>
        <p:nvCxnSpPr>
          <p:cNvPr id="781" name="Google Shape;781;p57"/>
          <p:cNvCxnSpPr/>
          <p:nvPr/>
        </p:nvCxnSpPr>
        <p:spPr>
          <a:xfrm flipH="1" rot="10800000">
            <a:off x="8151057" y="1470773"/>
            <a:ext cx="883800" cy="419700"/>
          </a:xfrm>
          <a:prstGeom prst="straightConnector1">
            <a:avLst/>
          </a:prstGeom>
          <a:noFill/>
          <a:ln cap="flat" cmpd="sng" w="76200">
            <a:solidFill>
              <a:srgbClr val="FFFF00"/>
            </a:solidFill>
            <a:prstDash val="solid"/>
            <a:miter lim="800000"/>
            <a:headEnd len="sm" w="sm" type="none"/>
            <a:tailEnd len="sm" w="sm" type="none"/>
          </a:ln>
        </p:spPr>
      </p:cxnSp>
      <p:cxnSp>
        <p:nvCxnSpPr>
          <p:cNvPr id="782" name="Google Shape;782;p57"/>
          <p:cNvCxnSpPr/>
          <p:nvPr/>
        </p:nvCxnSpPr>
        <p:spPr>
          <a:xfrm flipH="1" rot="10800000">
            <a:off x="8129743" y="1923623"/>
            <a:ext cx="883800" cy="419700"/>
          </a:xfrm>
          <a:prstGeom prst="straightConnector1">
            <a:avLst/>
          </a:prstGeom>
          <a:noFill/>
          <a:ln cap="flat" cmpd="sng" w="76200">
            <a:solidFill>
              <a:srgbClr val="FFFF00"/>
            </a:solidFill>
            <a:prstDash val="solid"/>
            <a:miter lim="800000"/>
            <a:headEnd len="sm" w="sm" type="none"/>
            <a:tailEnd len="sm" w="sm" type="none"/>
          </a:ln>
        </p:spPr>
      </p:cxnSp>
      <p:cxnSp>
        <p:nvCxnSpPr>
          <p:cNvPr id="783" name="Google Shape;783;p57"/>
          <p:cNvCxnSpPr/>
          <p:nvPr/>
        </p:nvCxnSpPr>
        <p:spPr>
          <a:xfrm flipH="1" rot="10800000">
            <a:off x="8129743" y="2376472"/>
            <a:ext cx="883800" cy="419700"/>
          </a:xfrm>
          <a:prstGeom prst="straightConnector1">
            <a:avLst/>
          </a:prstGeom>
          <a:noFill/>
          <a:ln cap="flat" cmpd="sng" w="76200">
            <a:solidFill>
              <a:srgbClr val="FFFF00"/>
            </a:solidFill>
            <a:prstDash val="solid"/>
            <a:miter lim="800000"/>
            <a:headEnd len="sm" w="sm" type="none"/>
            <a:tailEnd len="sm" w="sm" type="none"/>
          </a:ln>
        </p:spPr>
      </p:cxnSp>
      <p:cxnSp>
        <p:nvCxnSpPr>
          <p:cNvPr id="784" name="Google Shape;784;p57"/>
          <p:cNvCxnSpPr/>
          <p:nvPr/>
        </p:nvCxnSpPr>
        <p:spPr>
          <a:xfrm flipH="1" rot="10800000">
            <a:off x="8129743" y="2813858"/>
            <a:ext cx="883800" cy="419700"/>
          </a:xfrm>
          <a:prstGeom prst="straightConnector1">
            <a:avLst/>
          </a:prstGeom>
          <a:noFill/>
          <a:ln cap="flat" cmpd="sng" w="76200">
            <a:solidFill>
              <a:srgbClr val="FFFF00"/>
            </a:solidFill>
            <a:prstDash val="solid"/>
            <a:miter lim="800000"/>
            <a:headEnd len="sm" w="sm" type="none"/>
            <a:tailEnd len="sm" w="sm" type="none"/>
          </a:ln>
        </p:spPr>
      </p:cxnSp>
      <p:cxnSp>
        <p:nvCxnSpPr>
          <p:cNvPr id="785" name="Google Shape;785;p57"/>
          <p:cNvCxnSpPr/>
          <p:nvPr/>
        </p:nvCxnSpPr>
        <p:spPr>
          <a:xfrm flipH="1" rot="10800000">
            <a:off x="8121557" y="4028670"/>
            <a:ext cx="883800" cy="419700"/>
          </a:xfrm>
          <a:prstGeom prst="straightConnector1">
            <a:avLst/>
          </a:prstGeom>
          <a:noFill/>
          <a:ln cap="flat" cmpd="sng" w="76200">
            <a:solidFill>
              <a:srgbClr val="FFFF00"/>
            </a:solidFill>
            <a:prstDash val="solid"/>
            <a:miter lim="800000"/>
            <a:headEnd len="sm" w="sm" type="none"/>
            <a:tailEnd len="sm" w="sm" type="none"/>
          </a:ln>
        </p:spPr>
      </p:cxnSp>
      <p:cxnSp>
        <p:nvCxnSpPr>
          <p:cNvPr id="786" name="Google Shape;786;p57"/>
          <p:cNvCxnSpPr/>
          <p:nvPr/>
        </p:nvCxnSpPr>
        <p:spPr>
          <a:xfrm flipH="1" rot="10800000">
            <a:off x="8161157" y="4509247"/>
            <a:ext cx="883800" cy="419700"/>
          </a:xfrm>
          <a:prstGeom prst="straightConnector1">
            <a:avLst/>
          </a:prstGeom>
          <a:noFill/>
          <a:ln cap="flat" cmpd="sng" w="76200">
            <a:solidFill>
              <a:srgbClr val="FFFF00"/>
            </a:solidFill>
            <a:prstDash val="solid"/>
            <a:miter lim="800000"/>
            <a:headEnd len="sm" w="sm" type="none"/>
            <a:tailEnd len="sm" w="sm" type="none"/>
          </a:ln>
        </p:spPr>
      </p:cxnSp>
      <p:sp>
        <p:nvSpPr>
          <p:cNvPr id="787" name="Google Shape;787;p57"/>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58"/>
          <p:cNvSpPr txBox="1"/>
          <p:nvPr>
            <p:ph type="title"/>
          </p:nvPr>
        </p:nvSpPr>
        <p:spPr>
          <a:xfrm>
            <a:off x="699818" y="285431"/>
            <a:ext cx="8241600" cy="8916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2700"/>
              <a:buFont typeface="Times New Roman"/>
              <a:buNone/>
            </a:pPr>
            <a:r>
              <a:rPr lang="en"/>
              <a:t>Software Engineering Handbook</a:t>
            </a:r>
            <a:endParaRPr/>
          </a:p>
        </p:txBody>
      </p:sp>
      <p:pic>
        <p:nvPicPr>
          <p:cNvPr id="794" name="Google Shape;794;p58"/>
          <p:cNvPicPr preferRelativeResize="0"/>
          <p:nvPr/>
        </p:nvPicPr>
        <p:blipFill rotWithShape="1">
          <a:blip r:embed="rId3">
            <a:alphaModFix/>
          </a:blip>
          <a:srcRect b="0" l="0" r="0" t="0"/>
          <a:stretch/>
        </p:blipFill>
        <p:spPr>
          <a:xfrm>
            <a:off x="216715" y="1163347"/>
            <a:ext cx="2897397" cy="2435972"/>
          </a:xfrm>
          <a:prstGeom prst="rect">
            <a:avLst/>
          </a:prstGeom>
          <a:noFill/>
          <a:ln>
            <a:noFill/>
          </a:ln>
        </p:spPr>
      </p:pic>
      <p:sp>
        <p:nvSpPr>
          <p:cNvPr id="795" name="Google Shape;795;p58"/>
          <p:cNvSpPr txBox="1"/>
          <p:nvPr/>
        </p:nvSpPr>
        <p:spPr>
          <a:xfrm>
            <a:off x="5611167" y="1454454"/>
            <a:ext cx="3291900" cy="3093300"/>
          </a:xfrm>
          <a:prstGeom prst="rect">
            <a:avLst/>
          </a:prstGeom>
          <a:noFill/>
          <a:ln>
            <a:noFill/>
          </a:ln>
        </p:spPr>
        <p:txBody>
          <a:bodyPr anchorCtr="0" anchor="ctr" bIns="34275" lIns="68575" spcFirstLastPara="1" rIns="68575" wrap="square" tIns="34275">
            <a:noAutofit/>
          </a:bodyPr>
          <a:lstStyle/>
          <a:p>
            <a:pPr indent="-254000" lvl="0" marL="254000" marR="0" rtl="0" algn="l">
              <a:lnSpc>
                <a:spcPct val="80000"/>
              </a:lnSpc>
              <a:spcBef>
                <a:spcPts val="0"/>
              </a:spcBef>
              <a:spcAft>
                <a:spcPts val="0"/>
              </a:spcAft>
              <a:buClr>
                <a:schemeClr val="accent2"/>
              </a:buClr>
              <a:buSzPts val="1400"/>
              <a:buFont typeface="Arial"/>
              <a:buChar char="•"/>
            </a:pPr>
            <a:r>
              <a:rPr b="0" lang="en" sz="1400">
                <a:solidFill>
                  <a:schemeClr val="dk1"/>
                </a:solidFill>
                <a:latin typeface="Calibri"/>
                <a:ea typeface="Calibri"/>
                <a:cs typeface="Calibri"/>
                <a:sym typeface="Calibri"/>
              </a:rPr>
              <a:t>Guidance material to help the NASA workforce implement the software engineering requirements in NPR 7150.2 and promote best practices across the Agency in software engineering.</a:t>
            </a:r>
            <a:endParaRPr sz="1100"/>
          </a:p>
          <a:p>
            <a:pPr indent="-254000" lvl="0" marL="254000" marR="0" rtl="0" algn="l">
              <a:lnSpc>
                <a:spcPct val="80000"/>
              </a:lnSpc>
              <a:spcBef>
                <a:spcPts val="900"/>
              </a:spcBef>
              <a:spcAft>
                <a:spcPts val="0"/>
              </a:spcAft>
              <a:buClr>
                <a:schemeClr val="accent2"/>
              </a:buClr>
              <a:buSzPts val="1400"/>
              <a:buFont typeface="Arial"/>
              <a:buChar char="•"/>
            </a:pPr>
            <a:r>
              <a:rPr b="0" lang="en" sz="1400">
                <a:solidFill>
                  <a:schemeClr val="dk1"/>
                </a:solidFill>
                <a:latin typeface="Calibri"/>
                <a:ea typeface="Calibri"/>
                <a:cs typeface="Calibri"/>
                <a:sym typeface="Calibri"/>
              </a:rPr>
              <a:t>Addresses topics of interest identified by the Software Engineering community of practice</a:t>
            </a:r>
            <a:endParaRPr sz="1100"/>
          </a:p>
          <a:p>
            <a:pPr indent="-254000" lvl="0" marL="254000" marR="0" rtl="0" algn="l">
              <a:lnSpc>
                <a:spcPct val="80000"/>
              </a:lnSpc>
              <a:spcBef>
                <a:spcPts val="900"/>
              </a:spcBef>
              <a:spcAft>
                <a:spcPts val="0"/>
              </a:spcAft>
              <a:buClr>
                <a:schemeClr val="accent2"/>
              </a:buClr>
              <a:buSzPts val="1400"/>
              <a:buFont typeface="Arial"/>
              <a:buChar char="•"/>
            </a:pPr>
            <a:r>
              <a:rPr b="0" lang="en" sz="1400">
                <a:solidFill>
                  <a:schemeClr val="dk1"/>
                </a:solidFill>
                <a:latin typeface="Calibri"/>
                <a:ea typeface="Calibri"/>
                <a:cs typeface="Calibri"/>
                <a:sym typeface="Calibri"/>
              </a:rPr>
              <a:t>Provides guidance for all of the software engineering requirements contained in NASA’s NPR 7150.2, plus topics</a:t>
            </a:r>
            <a:endParaRPr sz="1100"/>
          </a:p>
          <a:p>
            <a:pPr indent="-254000" lvl="0" marL="254000" marR="0" rtl="0" algn="l">
              <a:lnSpc>
                <a:spcPct val="80000"/>
              </a:lnSpc>
              <a:spcBef>
                <a:spcPts val="900"/>
              </a:spcBef>
              <a:spcAft>
                <a:spcPts val="0"/>
              </a:spcAft>
              <a:buClr>
                <a:schemeClr val="accent2"/>
              </a:buClr>
              <a:buSzPts val="1400"/>
              <a:buFont typeface="Arial"/>
              <a:buChar char="•"/>
            </a:pPr>
            <a:r>
              <a:rPr b="0" lang="en" sz="1400">
                <a:solidFill>
                  <a:schemeClr val="dk1"/>
                </a:solidFill>
                <a:latin typeface="Calibri"/>
                <a:ea typeface="Calibri"/>
                <a:cs typeface="Calibri"/>
                <a:sym typeface="Calibri"/>
              </a:rPr>
              <a:t>Guidance material includes requirement specific guidance, rationale, examples, best practices, lessons learned, references, tools and templates</a:t>
            </a:r>
            <a:endParaRPr sz="1100"/>
          </a:p>
          <a:p>
            <a:pPr indent="-190500" lvl="0" marL="254000" marR="0" rtl="0" algn="l">
              <a:lnSpc>
                <a:spcPct val="80000"/>
              </a:lnSpc>
              <a:spcBef>
                <a:spcPts val="1000"/>
              </a:spcBef>
              <a:spcAft>
                <a:spcPts val="0"/>
              </a:spcAft>
              <a:buClr>
                <a:schemeClr val="accent2"/>
              </a:buClr>
              <a:buSzPts val="1100"/>
              <a:buFont typeface="Noto Sans Symbols"/>
              <a:buNone/>
            </a:pPr>
            <a:r>
              <a:t/>
            </a:r>
            <a:endParaRPr b="0" sz="1100">
              <a:solidFill>
                <a:schemeClr val="dk1"/>
              </a:solidFill>
              <a:latin typeface="Calibri"/>
              <a:ea typeface="Calibri"/>
              <a:cs typeface="Calibri"/>
              <a:sym typeface="Calibri"/>
            </a:endParaRPr>
          </a:p>
        </p:txBody>
      </p:sp>
      <p:pic>
        <p:nvPicPr>
          <p:cNvPr id="796" name="Google Shape;796;p58"/>
          <p:cNvPicPr preferRelativeResize="0"/>
          <p:nvPr/>
        </p:nvPicPr>
        <p:blipFill rotWithShape="1">
          <a:blip r:embed="rId3">
            <a:alphaModFix/>
          </a:blip>
          <a:srcRect b="0" l="0" r="0" t="0"/>
          <a:stretch/>
        </p:blipFill>
        <p:spPr>
          <a:xfrm>
            <a:off x="480889" y="1662311"/>
            <a:ext cx="2737809" cy="2301797"/>
          </a:xfrm>
          <a:prstGeom prst="rect">
            <a:avLst/>
          </a:prstGeom>
          <a:noFill/>
          <a:ln>
            <a:noFill/>
          </a:ln>
        </p:spPr>
      </p:pic>
      <p:pic>
        <p:nvPicPr>
          <p:cNvPr id="797" name="Google Shape;797;p58"/>
          <p:cNvPicPr preferRelativeResize="0"/>
          <p:nvPr/>
        </p:nvPicPr>
        <p:blipFill rotWithShape="1">
          <a:blip r:embed="rId4">
            <a:alphaModFix/>
          </a:blip>
          <a:srcRect b="0" l="0" r="0" t="0"/>
          <a:stretch/>
        </p:blipFill>
        <p:spPr>
          <a:xfrm>
            <a:off x="547949" y="2004689"/>
            <a:ext cx="2910027" cy="1970765"/>
          </a:xfrm>
          <a:prstGeom prst="rect">
            <a:avLst/>
          </a:prstGeom>
          <a:noFill/>
          <a:ln>
            <a:noFill/>
          </a:ln>
        </p:spPr>
      </p:pic>
      <p:sp>
        <p:nvSpPr>
          <p:cNvPr id="798" name="Google Shape;798;p58"/>
          <p:cNvSpPr txBox="1"/>
          <p:nvPr/>
        </p:nvSpPr>
        <p:spPr>
          <a:xfrm>
            <a:off x="3161856" y="1163347"/>
            <a:ext cx="10716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Calibri"/>
                <a:ea typeface="Calibri"/>
                <a:cs typeface="Calibri"/>
                <a:sym typeface="Calibri"/>
              </a:rPr>
              <a:t>NPR 7150.2A</a:t>
            </a:r>
            <a:endParaRPr sz="1100"/>
          </a:p>
        </p:txBody>
      </p:sp>
      <p:sp>
        <p:nvSpPr>
          <p:cNvPr id="799" name="Google Shape;799;p58"/>
          <p:cNvSpPr txBox="1"/>
          <p:nvPr/>
        </p:nvSpPr>
        <p:spPr>
          <a:xfrm>
            <a:off x="3446171" y="1619549"/>
            <a:ext cx="10644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Calibri"/>
                <a:ea typeface="Calibri"/>
                <a:cs typeface="Calibri"/>
                <a:sym typeface="Calibri"/>
              </a:rPr>
              <a:t>NPR 7150.2B</a:t>
            </a:r>
            <a:endParaRPr sz="1100"/>
          </a:p>
        </p:txBody>
      </p:sp>
      <p:sp>
        <p:nvSpPr>
          <p:cNvPr id="800" name="Google Shape;800;p58"/>
          <p:cNvSpPr txBox="1"/>
          <p:nvPr/>
        </p:nvSpPr>
        <p:spPr>
          <a:xfrm>
            <a:off x="3549972" y="2024007"/>
            <a:ext cx="1058100" cy="500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NPR 7150.2C</a:t>
            </a:r>
            <a:endParaRPr sz="1100"/>
          </a:p>
        </p:txBody>
      </p:sp>
      <p:sp>
        <p:nvSpPr>
          <p:cNvPr id="801" name="Google Shape;801;p58"/>
          <p:cNvSpPr txBox="1"/>
          <p:nvPr/>
        </p:nvSpPr>
        <p:spPr>
          <a:xfrm>
            <a:off x="4728888" y="4609978"/>
            <a:ext cx="2877900" cy="346200"/>
          </a:xfrm>
          <a:prstGeom prst="rect">
            <a:avLst/>
          </a:prstGeom>
          <a:solidFill>
            <a:srgbClr val="D3E4FF"/>
          </a:solid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800">
                <a:solidFill>
                  <a:schemeClr val="dk1"/>
                </a:solidFill>
                <a:latin typeface="Calibri"/>
                <a:ea typeface="Calibri"/>
                <a:cs typeface="Calibri"/>
                <a:sym typeface="Calibri"/>
              </a:rPr>
              <a:t>https://swehb.nasa.gov/</a:t>
            </a:r>
            <a:endParaRPr sz="1100"/>
          </a:p>
        </p:txBody>
      </p:sp>
      <p:sp>
        <p:nvSpPr>
          <p:cNvPr id="802" name="Google Shape;802;p58"/>
          <p:cNvSpPr txBox="1"/>
          <p:nvPr/>
        </p:nvSpPr>
        <p:spPr>
          <a:xfrm>
            <a:off x="3848441" y="2495693"/>
            <a:ext cx="1076100" cy="500100"/>
          </a:xfrm>
          <a:prstGeom prst="rect">
            <a:avLst/>
          </a:prstGeom>
          <a:solidFill>
            <a:srgbClr val="D3E4FF"/>
          </a:solid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NPR 7150.2D</a:t>
            </a:r>
            <a:endParaRPr sz="1100"/>
          </a:p>
        </p:txBody>
      </p:sp>
      <p:pic>
        <p:nvPicPr>
          <p:cNvPr descr="Text&#10;&#10;Description automatically generated" id="803" name="Google Shape;803;p58"/>
          <p:cNvPicPr preferRelativeResize="0"/>
          <p:nvPr/>
        </p:nvPicPr>
        <p:blipFill rotWithShape="1">
          <a:blip r:embed="rId5">
            <a:alphaModFix/>
          </a:blip>
          <a:srcRect b="0" l="0" r="0" t="0"/>
          <a:stretch/>
        </p:blipFill>
        <p:spPr>
          <a:xfrm>
            <a:off x="890556" y="2356822"/>
            <a:ext cx="2910026" cy="2480437"/>
          </a:xfrm>
          <a:prstGeom prst="rect">
            <a:avLst/>
          </a:prstGeom>
          <a:noFill/>
          <a:ln>
            <a:noFill/>
          </a:ln>
        </p:spPr>
      </p:pic>
      <p:sp>
        <p:nvSpPr>
          <p:cNvPr id="804" name="Google Shape;804;p58"/>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59"/>
          <p:cNvSpPr txBox="1"/>
          <p:nvPr>
            <p:ph type="title"/>
          </p:nvPr>
        </p:nvSpPr>
        <p:spPr>
          <a:xfrm>
            <a:off x="628650" y="273843"/>
            <a:ext cx="6720900" cy="8916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2700"/>
              <a:buFont typeface="Times New Roman"/>
              <a:buNone/>
            </a:pPr>
            <a:r>
              <a:rPr lang="en"/>
              <a:t>Handbook Version Transition Page</a:t>
            </a:r>
            <a:endParaRPr/>
          </a:p>
        </p:txBody>
      </p:sp>
      <p:pic>
        <p:nvPicPr>
          <p:cNvPr descr="Graphical user interface, text, application, email&#10;&#10;Description automatically generated" id="810" name="Google Shape;810;p59"/>
          <p:cNvPicPr preferRelativeResize="0"/>
          <p:nvPr/>
        </p:nvPicPr>
        <p:blipFill rotWithShape="1">
          <a:blip r:embed="rId3">
            <a:alphaModFix/>
          </a:blip>
          <a:srcRect b="0" l="0" r="0" t="0"/>
          <a:stretch/>
        </p:blipFill>
        <p:spPr>
          <a:xfrm>
            <a:off x="829102" y="834256"/>
            <a:ext cx="7011536" cy="4035400"/>
          </a:xfrm>
          <a:prstGeom prst="rect">
            <a:avLst/>
          </a:prstGeom>
          <a:noFill/>
          <a:ln>
            <a:noFill/>
          </a:ln>
        </p:spPr>
      </p:pic>
      <p:sp>
        <p:nvSpPr>
          <p:cNvPr id="811" name="Google Shape;811;p59"/>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60"/>
          <p:cNvSpPr txBox="1"/>
          <p:nvPr>
            <p:ph type="title"/>
          </p:nvPr>
        </p:nvSpPr>
        <p:spPr>
          <a:xfrm>
            <a:off x="749645" y="270368"/>
            <a:ext cx="7162800" cy="6573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2700"/>
              <a:buFont typeface="Times New Roman"/>
              <a:buNone/>
            </a:pPr>
            <a:r>
              <a:rPr lang="en"/>
              <a:t>Remember… </a:t>
            </a:r>
            <a:br>
              <a:rPr lang="en"/>
            </a:br>
            <a:endParaRPr/>
          </a:p>
        </p:txBody>
      </p:sp>
      <p:sp>
        <p:nvSpPr>
          <p:cNvPr id="818" name="Google Shape;818;p60"/>
          <p:cNvSpPr txBox="1"/>
          <p:nvPr>
            <p:ph idx="4294967295" type="body"/>
          </p:nvPr>
        </p:nvSpPr>
        <p:spPr>
          <a:xfrm>
            <a:off x="467579" y="765230"/>
            <a:ext cx="8367900" cy="2996100"/>
          </a:xfrm>
          <a:prstGeom prst="rect">
            <a:avLst/>
          </a:prstGeom>
          <a:noFill/>
          <a:ln>
            <a:noFill/>
          </a:ln>
        </p:spPr>
        <p:txBody>
          <a:bodyPr anchorCtr="0" anchor="t" bIns="34275" lIns="68575" spcFirstLastPara="1" rIns="68575" wrap="square" tIns="34275">
            <a:noAutofit/>
          </a:bodyPr>
          <a:lstStyle/>
          <a:p>
            <a:pPr indent="-171450" lvl="0" marL="177800" rtl="0" algn="l">
              <a:lnSpc>
                <a:spcPct val="90000"/>
              </a:lnSpc>
              <a:spcBef>
                <a:spcPts val="0"/>
              </a:spcBef>
              <a:spcAft>
                <a:spcPts val="0"/>
              </a:spcAft>
              <a:buClr>
                <a:schemeClr val="dk1"/>
              </a:buClr>
              <a:buSzPts val="2100"/>
              <a:buChar char="•"/>
            </a:pPr>
            <a:r>
              <a:rPr b="1" lang="en"/>
              <a:t>NPRs and Standards (including NPR 7150.2) are not intended to be “one size fits all documents”</a:t>
            </a:r>
            <a:endParaRPr/>
          </a:p>
          <a:p>
            <a:pPr indent="-177800" lvl="1" marL="520700" rtl="0" algn="l">
              <a:lnSpc>
                <a:spcPct val="90000"/>
              </a:lnSpc>
              <a:spcBef>
                <a:spcPts val="400"/>
              </a:spcBef>
              <a:spcAft>
                <a:spcPts val="0"/>
              </a:spcAft>
              <a:buClr>
                <a:srgbClr val="FF0000"/>
              </a:buClr>
              <a:buSzPts val="1800"/>
              <a:buChar char="•"/>
            </a:pPr>
            <a:r>
              <a:rPr b="1" lang="en" u="sng">
                <a:solidFill>
                  <a:srgbClr val="FF0000"/>
                </a:solidFill>
              </a:rPr>
              <a:t>They have built-in tailoring</a:t>
            </a:r>
            <a:endParaRPr/>
          </a:p>
          <a:p>
            <a:pPr indent="-171450" lvl="2" marL="863600" rtl="0" algn="l">
              <a:lnSpc>
                <a:spcPct val="90000"/>
              </a:lnSpc>
              <a:spcBef>
                <a:spcPts val="400"/>
              </a:spcBef>
              <a:spcAft>
                <a:spcPts val="0"/>
              </a:spcAft>
              <a:buClr>
                <a:srgbClr val="FF0000"/>
              </a:buClr>
              <a:buSzPts val="1500"/>
              <a:buChar char="•"/>
            </a:pPr>
            <a:r>
              <a:rPr b="1" lang="en" u="sng">
                <a:solidFill>
                  <a:srgbClr val="FF0000"/>
                </a:solidFill>
              </a:rPr>
              <a:t>Software Classification (Class A, B, C, D, E, or F)</a:t>
            </a:r>
            <a:endParaRPr/>
          </a:p>
          <a:p>
            <a:pPr indent="-171450" lvl="2" marL="863600" rtl="0" algn="l">
              <a:lnSpc>
                <a:spcPct val="90000"/>
              </a:lnSpc>
              <a:spcBef>
                <a:spcPts val="400"/>
              </a:spcBef>
              <a:spcAft>
                <a:spcPts val="0"/>
              </a:spcAft>
              <a:buClr>
                <a:srgbClr val="FF0000"/>
              </a:buClr>
              <a:buSzPts val="1500"/>
              <a:buChar char="•"/>
            </a:pPr>
            <a:r>
              <a:rPr b="1" lang="en" u="sng">
                <a:solidFill>
                  <a:srgbClr val="FF0000"/>
                </a:solidFill>
              </a:rPr>
              <a:t>Tailoring of the Software Classification requirements</a:t>
            </a:r>
            <a:endParaRPr/>
          </a:p>
          <a:p>
            <a:pPr indent="-177800" lvl="1" marL="520700" rtl="0" algn="l">
              <a:lnSpc>
                <a:spcPct val="90000"/>
              </a:lnSpc>
              <a:spcBef>
                <a:spcPts val="400"/>
              </a:spcBef>
              <a:spcAft>
                <a:spcPts val="0"/>
              </a:spcAft>
              <a:buClr>
                <a:schemeClr val="dk1"/>
              </a:buClr>
              <a:buSzPts val="1800"/>
              <a:buChar char="•"/>
            </a:pPr>
            <a:r>
              <a:rPr b="1" lang="en"/>
              <a:t>There is a level of compliance and rigor specified that is associated with the class of the software to be built or acquired </a:t>
            </a:r>
            <a:endParaRPr/>
          </a:p>
          <a:p>
            <a:pPr indent="-177800" lvl="1" marL="520700" rtl="0" algn="l">
              <a:lnSpc>
                <a:spcPct val="90000"/>
              </a:lnSpc>
              <a:spcBef>
                <a:spcPts val="400"/>
              </a:spcBef>
              <a:spcAft>
                <a:spcPts val="0"/>
              </a:spcAft>
              <a:buClr>
                <a:schemeClr val="dk1"/>
              </a:buClr>
              <a:buSzPts val="1800"/>
              <a:buChar char="•"/>
            </a:pPr>
            <a:r>
              <a:rPr b="1" i="1" lang="en"/>
              <a:t>Part of your job as is to carefully consider what tailoring is necessary and build time into your schedule to complete it</a:t>
            </a:r>
            <a:endParaRPr/>
          </a:p>
          <a:p>
            <a:pPr indent="-171450" lvl="0" marL="177800" rtl="0" algn="l">
              <a:lnSpc>
                <a:spcPct val="90000"/>
              </a:lnSpc>
              <a:spcBef>
                <a:spcPts val="800"/>
              </a:spcBef>
              <a:spcAft>
                <a:spcPts val="0"/>
              </a:spcAft>
              <a:buClr>
                <a:schemeClr val="dk1"/>
              </a:buClr>
              <a:buSzPts val="2100"/>
              <a:buChar char="•"/>
            </a:pPr>
            <a:r>
              <a:rPr b="1" lang="en"/>
              <a:t>There are tailoring procedures via Center and HQ Engineering Technical Authority (ETA)</a:t>
            </a:r>
            <a:endParaRPr/>
          </a:p>
        </p:txBody>
      </p:sp>
      <p:grpSp>
        <p:nvGrpSpPr>
          <p:cNvPr id="819" name="Google Shape;819;p60"/>
          <p:cNvGrpSpPr/>
          <p:nvPr/>
        </p:nvGrpSpPr>
        <p:grpSpPr>
          <a:xfrm>
            <a:off x="334370" y="4115084"/>
            <a:ext cx="8475300" cy="656325"/>
            <a:chOff x="0" y="14027"/>
            <a:chExt cx="11300400" cy="875100"/>
          </a:xfrm>
        </p:grpSpPr>
        <p:sp>
          <p:nvSpPr>
            <p:cNvPr id="820" name="Google Shape;820;p60"/>
            <p:cNvSpPr/>
            <p:nvPr/>
          </p:nvSpPr>
          <p:spPr>
            <a:xfrm>
              <a:off x="0" y="14027"/>
              <a:ext cx="11300400" cy="875100"/>
            </a:xfrm>
            <a:prstGeom prst="roundRect">
              <a:avLst>
                <a:gd fmla="val 16667" name="adj"/>
              </a:avLst>
            </a:prstGeom>
            <a:solidFill>
              <a:srgbClr val="083C91"/>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21" name="Google Shape;821;p60"/>
            <p:cNvSpPr txBox="1"/>
            <p:nvPr/>
          </p:nvSpPr>
          <p:spPr>
            <a:xfrm>
              <a:off x="42722" y="56749"/>
              <a:ext cx="11214900" cy="789600"/>
            </a:xfrm>
            <a:prstGeom prst="rect">
              <a:avLst/>
            </a:prstGeom>
            <a:noFill/>
            <a:ln>
              <a:noFill/>
            </a:ln>
          </p:spPr>
          <p:txBody>
            <a:bodyPr anchorCtr="0" anchor="ctr" bIns="62850" lIns="62850" spcFirstLastPara="1" rIns="62850" wrap="square" tIns="62850">
              <a:noAutofit/>
            </a:bodyPr>
            <a:lstStyle/>
            <a:p>
              <a:pPr indent="0" lvl="0" marL="0" marR="0" rtl="0" algn="l">
                <a:lnSpc>
                  <a:spcPct val="90000"/>
                </a:lnSpc>
                <a:spcBef>
                  <a:spcPts val="0"/>
                </a:spcBef>
                <a:spcAft>
                  <a:spcPts val="0"/>
                </a:spcAft>
                <a:buClr>
                  <a:schemeClr val="lt1"/>
                </a:buClr>
                <a:buSzPts val="1700"/>
                <a:buFont typeface="Calibri"/>
                <a:buNone/>
              </a:pPr>
              <a:r>
                <a:rPr b="1" lang="en" sz="1700">
                  <a:solidFill>
                    <a:schemeClr val="lt1"/>
                  </a:solidFill>
                  <a:latin typeface="Calibri"/>
                  <a:ea typeface="Calibri"/>
                  <a:cs typeface="Calibri"/>
                  <a:sym typeface="Calibri"/>
                </a:rPr>
                <a:t>Use good software engineering and software assurance judgement on which requirements should be implemented by your project</a:t>
              </a:r>
              <a:endParaRPr sz="1700">
                <a:solidFill>
                  <a:schemeClr val="lt1"/>
                </a:solidFill>
                <a:latin typeface="Calibri"/>
                <a:ea typeface="Calibri"/>
                <a:cs typeface="Calibri"/>
                <a:sym typeface="Calibri"/>
              </a:endParaRPr>
            </a:p>
          </p:txBody>
        </p:sp>
      </p:grpSp>
      <p:sp>
        <p:nvSpPr>
          <p:cNvPr id="822" name="Google Shape;822;p60"/>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4"/>
          <p:cNvSpPr txBox="1"/>
          <p:nvPr>
            <p:ph idx="2" type="body"/>
          </p:nvPr>
        </p:nvSpPr>
        <p:spPr>
          <a:xfrm>
            <a:off x="553925" y="1061438"/>
            <a:ext cx="8222400" cy="3565800"/>
          </a:xfrm>
          <a:prstGeom prst="rect">
            <a:avLst/>
          </a:prstGeom>
        </p:spPr>
        <p:txBody>
          <a:bodyPr anchorCtr="0" anchor="t" bIns="34275" lIns="68575" spcFirstLastPara="1" rIns="68575" wrap="square" tIns="34275">
            <a:spAutoFit/>
          </a:bodyPr>
          <a:lstStyle/>
          <a:p>
            <a:pPr indent="0" lvl="0" marL="0" rtl="0" algn="l">
              <a:lnSpc>
                <a:spcPct val="98181"/>
              </a:lnSpc>
              <a:spcBef>
                <a:spcPts val="1000"/>
              </a:spcBef>
              <a:spcAft>
                <a:spcPts val="0"/>
              </a:spcAft>
              <a:buNone/>
            </a:pPr>
            <a:r>
              <a:rPr lang="en"/>
              <a:t>Summary of Major Policy Updates in SPD-41a related to software:</a:t>
            </a:r>
            <a:endParaRPr/>
          </a:p>
          <a:p>
            <a:pPr indent="0" lvl="0" marL="12700" rtl="0" algn="l">
              <a:lnSpc>
                <a:spcPct val="98181"/>
              </a:lnSpc>
              <a:spcBef>
                <a:spcPts val="500"/>
              </a:spcBef>
              <a:spcAft>
                <a:spcPts val="0"/>
              </a:spcAft>
              <a:buNone/>
            </a:pPr>
            <a:r>
              <a:rPr lang="en"/>
              <a:t>•Research software are shared at the time of publication or the end of the funding award. </a:t>
            </a:r>
            <a:endParaRPr/>
          </a:p>
          <a:p>
            <a:pPr indent="0" lvl="0" marL="12700" rtl="0" algn="l">
              <a:lnSpc>
                <a:spcPct val="98181"/>
              </a:lnSpc>
              <a:spcBef>
                <a:spcPts val="500"/>
              </a:spcBef>
              <a:spcAft>
                <a:spcPts val="0"/>
              </a:spcAft>
              <a:buNone/>
            </a:pPr>
            <a:r>
              <a:rPr lang="en"/>
              <a:t>•Unrestricted mission software is developed openly. </a:t>
            </a:r>
            <a:endParaRPr/>
          </a:p>
          <a:p>
            <a:pPr indent="0" lvl="0" marL="12700" rtl="0" algn="l">
              <a:lnSpc>
                <a:spcPct val="98181"/>
              </a:lnSpc>
              <a:spcBef>
                <a:spcPts val="500"/>
              </a:spcBef>
              <a:spcAft>
                <a:spcPts val="0"/>
              </a:spcAft>
              <a:buNone/>
            </a:pPr>
            <a:r>
              <a:rPr lang="en"/>
              <a:t>•During reviews, peer reviewed software is viewed as having commensurate value as peer review publications</a:t>
            </a:r>
            <a:endParaRPr/>
          </a:p>
          <a:p>
            <a:pPr indent="0" lvl="0" marL="12700" rtl="0" algn="l">
              <a:lnSpc>
                <a:spcPct val="98181"/>
              </a:lnSpc>
              <a:spcBef>
                <a:spcPts val="500"/>
              </a:spcBef>
              <a:spcAft>
                <a:spcPts val="0"/>
              </a:spcAft>
              <a:buNone/>
            </a:pPr>
            <a:r>
              <a:rPr lang="en"/>
              <a:t>• Software packages should be indexed in the NASA software catalog </a:t>
            </a:r>
            <a:endParaRPr/>
          </a:p>
          <a:p>
            <a:pPr indent="0" lvl="0" marL="12700" rtl="0" algn="l">
              <a:lnSpc>
                <a:spcPct val="98181"/>
              </a:lnSpc>
              <a:spcBef>
                <a:spcPts val="500"/>
              </a:spcBef>
              <a:spcAft>
                <a:spcPts val="0"/>
              </a:spcAft>
              <a:buNone/>
            </a:pPr>
            <a:r>
              <a:rPr lang="en"/>
              <a:t>•When released, software should be released with a permissive license</a:t>
            </a:r>
            <a:endParaRPr/>
          </a:p>
          <a:p>
            <a:pPr indent="0" lvl="0" marL="0" rtl="0" algn="l">
              <a:lnSpc>
                <a:spcPct val="98181"/>
              </a:lnSpc>
              <a:spcBef>
                <a:spcPts val="1000"/>
              </a:spcBef>
              <a:spcAft>
                <a:spcPts val="0"/>
              </a:spcAft>
              <a:buNone/>
            </a:pPr>
            <a:r>
              <a:rPr lang="en"/>
              <a:t>The policy is forward looking applying to ROSES23 and missions that have not passed KDP-B by March 2023.   It is not applicable to restricted software. SPD-41a is compliant with the updated draft Research Access Plan.</a:t>
            </a:r>
            <a:endParaRPr/>
          </a:p>
        </p:txBody>
      </p:sp>
      <p:sp>
        <p:nvSpPr>
          <p:cNvPr id="170" name="Google Shape;170;p34"/>
          <p:cNvSpPr txBox="1"/>
          <p:nvPr>
            <p:ph type="title"/>
          </p:nvPr>
        </p:nvSpPr>
        <p:spPr>
          <a:xfrm>
            <a:off x="513134" y="496200"/>
            <a:ext cx="8304000" cy="484800"/>
          </a:xfrm>
          <a:prstGeom prst="rect">
            <a:avLst/>
          </a:prstGeom>
        </p:spPr>
        <p:txBody>
          <a:bodyPr anchorCtr="0" anchor="ctr" bIns="34275" lIns="68575" spcFirstLastPara="1" rIns="68575" wrap="square" tIns="34275">
            <a:spAutoFit/>
          </a:bodyPr>
          <a:lstStyle/>
          <a:p>
            <a:pPr indent="0" lvl="0" marL="0" rtl="0" algn="l">
              <a:spcBef>
                <a:spcPts val="0"/>
              </a:spcBef>
              <a:spcAft>
                <a:spcPts val="0"/>
              </a:spcAft>
              <a:buNone/>
            </a:pPr>
            <a:r>
              <a:rPr lang="en" sz="3000"/>
              <a:t>SPD-41a: Scientific Information Policy</a:t>
            </a:r>
            <a:endParaRPr sz="3000"/>
          </a:p>
        </p:txBody>
      </p:sp>
      <p:sp>
        <p:nvSpPr>
          <p:cNvPr id="171" name="Google Shape;171;p34"/>
          <p:cNvSpPr txBox="1"/>
          <p:nvPr>
            <p:ph idx="4" type="body"/>
          </p:nvPr>
        </p:nvSpPr>
        <p:spPr>
          <a:xfrm>
            <a:off x="472706" y="57964"/>
            <a:ext cx="2405400" cy="2538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t/>
            </a:r>
            <a:endParaRPr/>
          </a:p>
        </p:txBody>
      </p:sp>
      <p:sp>
        <p:nvSpPr>
          <p:cNvPr id="172" name="Google Shape;172;p34"/>
          <p:cNvSpPr txBox="1"/>
          <p:nvPr/>
        </p:nvSpPr>
        <p:spPr>
          <a:xfrm>
            <a:off x="2145425" y="4681800"/>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98181"/>
              </a:lnSpc>
              <a:spcBef>
                <a:spcPts val="1000"/>
              </a:spcBef>
              <a:spcAft>
                <a:spcPts val="0"/>
              </a:spcAft>
              <a:buNone/>
            </a:pPr>
            <a:r>
              <a:rPr lang="en" sz="1800" u="sng">
                <a:solidFill>
                  <a:schemeClr val="accent5"/>
                </a:solidFill>
                <a:hlinkClick r:id="rId3">
                  <a:extLst>
                    <a:ext uri="{A12FA001-AC4F-418D-AE19-62706E023703}">
                      <ahyp:hlinkClr val="tx"/>
                    </a:ext>
                  </a:extLst>
                </a:hlinkClick>
              </a:rPr>
              <a:t>http://science.nasa.gov/sip</a:t>
            </a:r>
            <a:endParaRPr sz="180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61"/>
          <p:cNvSpPr txBox="1"/>
          <p:nvPr>
            <p:ph type="title"/>
          </p:nvPr>
        </p:nvSpPr>
        <p:spPr>
          <a:xfrm>
            <a:off x="628650" y="273843"/>
            <a:ext cx="6720900" cy="789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2700"/>
              <a:buFont typeface="Times New Roman"/>
              <a:buNone/>
            </a:pPr>
            <a:r>
              <a:rPr lang="en"/>
              <a:t>  Questions</a:t>
            </a:r>
            <a:endParaRPr/>
          </a:p>
        </p:txBody>
      </p:sp>
      <p:sp>
        <p:nvSpPr>
          <p:cNvPr id="828" name="Google Shape;828;p61"/>
          <p:cNvSpPr txBox="1"/>
          <p:nvPr>
            <p:ph idx="1" type="body"/>
          </p:nvPr>
        </p:nvSpPr>
        <p:spPr>
          <a:xfrm>
            <a:off x="559076" y="773348"/>
            <a:ext cx="7886700" cy="4196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800"/>
              <a:buNone/>
            </a:pPr>
            <a:r>
              <a:rPr b="1" lang="en" sz="1800"/>
              <a:t>Additional information can be found at </a:t>
            </a:r>
            <a:endParaRPr/>
          </a:p>
          <a:p>
            <a:pPr indent="0" lvl="0" marL="0" rtl="0" algn="ctr">
              <a:lnSpc>
                <a:spcPct val="90000"/>
              </a:lnSpc>
              <a:spcBef>
                <a:spcPts val="1200"/>
              </a:spcBef>
              <a:spcAft>
                <a:spcPts val="0"/>
              </a:spcAft>
              <a:buClr>
                <a:schemeClr val="dk1"/>
              </a:buClr>
              <a:buSzPts val="1500"/>
              <a:buNone/>
            </a:pPr>
            <a:r>
              <a:rPr b="1" lang="en" sz="1500" u="sng">
                <a:solidFill>
                  <a:schemeClr val="hlink"/>
                </a:solidFill>
                <a:hlinkClick r:id="rId3"/>
              </a:rPr>
              <a:t>https://nen.nasa.gov/web/software</a:t>
            </a:r>
            <a:endParaRPr b="1" sz="1500"/>
          </a:p>
          <a:p>
            <a:pPr indent="0" lvl="0" marL="0" rtl="0" algn="ctr">
              <a:lnSpc>
                <a:spcPct val="90000"/>
              </a:lnSpc>
              <a:spcBef>
                <a:spcPts val="800"/>
              </a:spcBef>
              <a:spcAft>
                <a:spcPts val="0"/>
              </a:spcAft>
              <a:buClr>
                <a:schemeClr val="dk1"/>
              </a:buClr>
              <a:buSzPts val="1500"/>
              <a:buNone/>
            </a:pPr>
            <a:r>
              <a:rPr b="1" lang="en" sz="1500" u="sng">
                <a:solidFill>
                  <a:schemeClr val="hlink"/>
                </a:solidFill>
                <a:hlinkClick r:id="rId4"/>
              </a:rPr>
              <a:t>https://swehb.nasa.gov/</a:t>
            </a:r>
            <a:r>
              <a:rPr b="1" lang="en" sz="1500"/>
              <a:t> </a:t>
            </a:r>
            <a:endParaRPr/>
          </a:p>
          <a:p>
            <a:pPr indent="0" lvl="0" marL="0" rtl="0" algn="ctr">
              <a:lnSpc>
                <a:spcPct val="90000"/>
              </a:lnSpc>
              <a:spcBef>
                <a:spcPts val="800"/>
              </a:spcBef>
              <a:spcAft>
                <a:spcPts val="0"/>
              </a:spcAft>
              <a:buClr>
                <a:schemeClr val="dk1"/>
              </a:buClr>
              <a:buSzPts val="1500"/>
              <a:buNone/>
            </a:pPr>
            <a:r>
              <a:rPr b="1" lang="en" sz="1500" u="sng">
                <a:solidFill>
                  <a:schemeClr val="hlink"/>
                </a:solidFill>
                <a:hlinkClick r:id="rId5"/>
              </a:rPr>
              <a:t>https://sma.nasa.gov/sma-disciplines/software-assurance</a:t>
            </a:r>
            <a:r>
              <a:rPr b="1" lang="en" sz="1500"/>
              <a:t> </a:t>
            </a:r>
            <a:endParaRPr/>
          </a:p>
          <a:p>
            <a:pPr indent="0" lvl="0" marL="0" rtl="0" algn="ctr">
              <a:lnSpc>
                <a:spcPct val="90000"/>
              </a:lnSpc>
              <a:spcBef>
                <a:spcPts val="800"/>
              </a:spcBef>
              <a:spcAft>
                <a:spcPts val="0"/>
              </a:spcAft>
              <a:buClr>
                <a:schemeClr val="dk1"/>
              </a:buClr>
              <a:buSzPts val="1500"/>
              <a:buNone/>
            </a:pPr>
            <a:r>
              <a:rPr b="1" lang="en" sz="1500" u="sng">
                <a:solidFill>
                  <a:schemeClr val="hlink"/>
                </a:solidFill>
                <a:hlinkClick r:id="rId6"/>
              </a:rPr>
              <a:t>https://nsc.nasa.gov/SMAToolbox/</a:t>
            </a:r>
            <a:r>
              <a:rPr b="1" lang="en" sz="1500"/>
              <a:t> </a:t>
            </a:r>
            <a:endParaRPr/>
          </a:p>
          <a:p>
            <a:pPr indent="0" lvl="0" marL="0" rtl="0" algn="ctr">
              <a:lnSpc>
                <a:spcPct val="90000"/>
              </a:lnSpc>
              <a:spcBef>
                <a:spcPts val="800"/>
              </a:spcBef>
              <a:spcAft>
                <a:spcPts val="0"/>
              </a:spcAft>
              <a:buClr>
                <a:schemeClr val="dk1"/>
              </a:buClr>
              <a:buSzPts val="1500"/>
              <a:buNone/>
            </a:pPr>
            <a:r>
              <a:rPr b="1" lang="en" sz="1500" u="sng">
                <a:solidFill>
                  <a:schemeClr val="hlink"/>
                </a:solidFill>
                <a:hlinkClick r:id="rId7"/>
              </a:rPr>
              <a:t>https://software.nasa.gov</a:t>
            </a:r>
            <a:endParaRPr b="1" sz="1500"/>
          </a:p>
          <a:p>
            <a:pPr indent="0" lvl="0" marL="0" rtl="0" algn="ctr">
              <a:lnSpc>
                <a:spcPct val="90000"/>
              </a:lnSpc>
              <a:spcBef>
                <a:spcPts val="800"/>
              </a:spcBef>
              <a:spcAft>
                <a:spcPts val="0"/>
              </a:spcAft>
              <a:buClr>
                <a:schemeClr val="dk1"/>
              </a:buClr>
              <a:buSzPts val="1500"/>
              <a:buNone/>
            </a:pPr>
            <a:r>
              <a:rPr b="1" lang="en" sz="1500" u="sng">
                <a:solidFill>
                  <a:schemeClr val="hlink"/>
                </a:solidFill>
                <a:hlinkClick r:id="rId8"/>
              </a:rPr>
              <a:t>https://open.nasa.gov</a:t>
            </a:r>
            <a:endParaRPr b="1" sz="1500"/>
          </a:p>
          <a:p>
            <a:pPr indent="0" lvl="0" marL="0" rtl="0" algn="ctr">
              <a:lnSpc>
                <a:spcPct val="90000"/>
              </a:lnSpc>
              <a:spcBef>
                <a:spcPts val="800"/>
              </a:spcBef>
              <a:spcAft>
                <a:spcPts val="0"/>
              </a:spcAft>
              <a:buClr>
                <a:schemeClr val="dk1"/>
              </a:buClr>
              <a:buSzPts val="1500"/>
              <a:buNone/>
            </a:pPr>
            <a:r>
              <a:rPr b="1" lang="en" sz="1500" u="sng">
                <a:solidFill>
                  <a:schemeClr val="hlink"/>
                </a:solidFill>
                <a:hlinkClick r:id="rId9"/>
              </a:rPr>
              <a:t>https://developer.nasa.gov</a:t>
            </a:r>
            <a:endParaRPr b="1" sz="1500"/>
          </a:p>
          <a:p>
            <a:pPr indent="0" lvl="0" marL="0" rtl="0" algn="ctr">
              <a:lnSpc>
                <a:spcPct val="90000"/>
              </a:lnSpc>
              <a:spcBef>
                <a:spcPts val="800"/>
              </a:spcBef>
              <a:spcAft>
                <a:spcPts val="0"/>
              </a:spcAft>
              <a:buClr>
                <a:schemeClr val="dk1"/>
              </a:buClr>
              <a:buSzPts val="1500"/>
              <a:buNone/>
            </a:pPr>
            <a:r>
              <a:t/>
            </a:r>
            <a:endParaRPr b="1" sz="1500"/>
          </a:p>
          <a:p>
            <a:pPr indent="0" lvl="0" marL="0" rtl="0" algn="ctr">
              <a:lnSpc>
                <a:spcPct val="90000"/>
              </a:lnSpc>
              <a:spcBef>
                <a:spcPts val="800"/>
              </a:spcBef>
              <a:spcAft>
                <a:spcPts val="0"/>
              </a:spcAft>
              <a:buClr>
                <a:schemeClr val="dk1"/>
              </a:buClr>
              <a:buSzPts val="1500"/>
              <a:buNone/>
            </a:pPr>
            <a:r>
              <a:rPr b="1" lang="en" sz="1500"/>
              <a:t>Contact Me:</a:t>
            </a:r>
            <a:endParaRPr/>
          </a:p>
          <a:p>
            <a:pPr indent="0" lvl="0" marL="0" rtl="0" algn="ctr">
              <a:lnSpc>
                <a:spcPct val="90000"/>
              </a:lnSpc>
              <a:spcBef>
                <a:spcPts val="800"/>
              </a:spcBef>
              <a:spcAft>
                <a:spcPts val="0"/>
              </a:spcAft>
              <a:buClr>
                <a:schemeClr val="dk1"/>
              </a:buClr>
              <a:buSzPts val="1500"/>
              <a:buNone/>
            </a:pPr>
            <a:r>
              <a:rPr b="1" lang="en" sz="1500" u="sng">
                <a:solidFill>
                  <a:schemeClr val="hlink"/>
                </a:solidFill>
                <a:hlinkClick r:id="rId10"/>
              </a:rPr>
              <a:t>Scott.B.Tashakkor@nasa.gov</a:t>
            </a:r>
            <a:endParaRPr b="1" sz="1500"/>
          </a:p>
          <a:p>
            <a:pPr indent="0" lvl="0" marL="0" rtl="0" algn="ctr">
              <a:lnSpc>
                <a:spcPct val="90000"/>
              </a:lnSpc>
              <a:spcBef>
                <a:spcPts val="800"/>
              </a:spcBef>
              <a:spcAft>
                <a:spcPts val="0"/>
              </a:spcAft>
              <a:buClr>
                <a:schemeClr val="dk1"/>
              </a:buClr>
              <a:buSzPts val="1500"/>
              <a:buNone/>
            </a:pPr>
            <a:r>
              <a:t/>
            </a:r>
            <a:endParaRPr b="1" sz="1500"/>
          </a:p>
          <a:p>
            <a:pPr indent="0" lvl="0" marL="0" rtl="0" algn="ctr">
              <a:lnSpc>
                <a:spcPct val="90000"/>
              </a:lnSpc>
              <a:spcBef>
                <a:spcPts val="800"/>
              </a:spcBef>
              <a:spcAft>
                <a:spcPts val="0"/>
              </a:spcAft>
              <a:buClr>
                <a:schemeClr val="dk1"/>
              </a:buClr>
              <a:buSzPts val="1500"/>
              <a:buNone/>
            </a:pPr>
            <a:r>
              <a:t/>
            </a:r>
            <a:endParaRPr b="1" sz="1500"/>
          </a:p>
        </p:txBody>
      </p:sp>
      <p:sp>
        <p:nvSpPr>
          <p:cNvPr id="829" name="Google Shape;829;p61"/>
          <p:cNvSpPr txBox="1"/>
          <p:nvPr>
            <p:ph idx="12" type="sldNum"/>
          </p:nvPr>
        </p:nvSpPr>
        <p:spPr>
          <a:xfrm>
            <a:off x="8229600" y="4992624"/>
            <a:ext cx="687300" cy="137400"/>
          </a:xfrm>
          <a:prstGeom prst="rect">
            <a:avLst/>
          </a:prstGeom>
          <a:noFill/>
          <a:ln>
            <a:noFill/>
          </a:ln>
        </p:spPr>
        <p:txBody>
          <a:bodyPr anchorCtr="0" anchor="b" bIns="0"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pic>
        <p:nvPicPr>
          <p:cNvPr descr="NASA Insignia and agency name." id="835" name="Google Shape;835;p62"/>
          <p:cNvPicPr preferRelativeResize="0"/>
          <p:nvPr/>
        </p:nvPicPr>
        <p:blipFill rotWithShape="1">
          <a:blip r:embed="rId3">
            <a:alphaModFix/>
          </a:blip>
          <a:srcRect b="0" l="0" r="0" t="0"/>
          <a:stretch/>
        </p:blipFill>
        <p:spPr>
          <a:xfrm>
            <a:off x="6930423" y="212905"/>
            <a:ext cx="2005082" cy="742623"/>
          </a:xfrm>
          <a:prstGeom prst="rect">
            <a:avLst/>
          </a:prstGeom>
          <a:noFill/>
          <a:ln>
            <a:noFill/>
          </a:ln>
        </p:spPr>
      </p:pic>
      <p:sp>
        <p:nvSpPr>
          <p:cNvPr id="836" name="Google Shape;836;p62"/>
          <p:cNvSpPr txBox="1"/>
          <p:nvPr>
            <p:ph type="title"/>
          </p:nvPr>
        </p:nvSpPr>
        <p:spPr>
          <a:xfrm>
            <a:off x="508490" y="1050301"/>
            <a:ext cx="4063500" cy="2565900"/>
          </a:xfrm>
          <a:prstGeom prst="rect">
            <a:avLst/>
          </a:prstGeom>
        </p:spPr>
        <p:txBody>
          <a:bodyPr anchorCtr="0" anchor="ctr" bIns="34275" lIns="68575" spcFirstLastPara="1" rIns="68575" wrap="square" tIns="34275">
            <a:spAutoFit/>
          </a:bodyPr>
          <a:lstStyle/>
          <a:p>
            <a:pPr indent="0" lvl="0" marL="0" rtl="0" algn="l">
              <a:lnSpc>
                <a:spcPct val="100000"/>
              </a:lnSpc>
              <a:spcBef>
                <a:spcPts val="0"/>
              </a:spcBef>
              <a:spcAft>
                <a:spcPts val="0"/>
              </a:spcAft>
              <a:buNone/>
            </a:pPr>
            <a:r>
              <a:rPr lang="en" sz="2800">
                <a:solidFill>
                  <a:srgbClr val="EBB458"/>
                </a:solidFill>
              </a:rPr>
              <a:t>Software Release Authority</a:t>
            </a:r>
            <a:endParaRPr sz="2800">
              <a:solidFill>
                <a:srgbClr val="EBB458"/>
              </a:solidFill>
            </a:endParaRPr>
          </a:p>
          <a:p>
            <a:pPr indent="0" lvl="0" marL="0" rtl="0" algn="l">
              <a:lnSpc>
                <a:spcPct val="100000"/>
              </a:lnSpc>
              <a:spcBef>
                <a:spcPts val="0"/>
              </a:spcBef>
              <a:spcAft>
                <a:spcPts val="0"/>
              </a:spcAft>
              <a:buNone/>
            </a:pPr>
            <a:r>
              <a:t/>
            </a:r>
            <a:endParaRPr sz="2800">
              <a:solidFill>
                <a:srgbClr val="EBB458"/>
              </a:solidFill>
            </a:endParaRPr>
          </a:p>
          <a:p>
            <a:pPr indent="0" lvl="0" marL="0" rtl="0" algn="l">
              <a:lnSpc>
                <a:spcPct val="100000"/>
              </a:lnSpc>
              <a:spcBef>
                <a:spcPts val="0"/>
              </a:spcBef>
              <a:spcAft>
                <a:spcPts val="0"/>
              </a:spcAft>
              <a:buNone/>
            </a:pPr>
            <a:r>
              <a:rPr lang="en" sz="2800">
                <a:solidFill>
                  <a:srgbClr val="EBB458"/>
                </a:solidFill>
              </a:rPr>
              <a:t>Chris Copelan</a:t>
            </a:r>
            <a:endParaRPr sz="2800">
              <a:solidFill>
                <a:srgbClr val="EBB458"/>
              </a:solidFill>
            </a:endParaRPr>
          </a:p>
          <a:p>
            <a:pPr indent="0" lvl="0" marL="0" rtl="0" algn="l">
              <a:lnSpc>
                <a:spcPct val="100000"/>
              </a:lnSpc>
              <a:spcBef>
                <a:spcPts val="0"/>
              </a:spcBef>
              <a:spcAft>
                <a:spcPts val="0"/>
              </a:spcAft>
              <a:buClr>
                <a:schemeClr val="lt1"/>
              </a:buClr>
              <a:buSzPts val="1800"/>
              <a:buFont typeface="Arial"/>
              <a:buNone/>
            </a:pPr>
            <a:r>
              <a:rPr lang="en" sz="2500">
                <a:solidFill>
                  <a:srgbClr val="EBB458"/>
                </a:solidFill>
              </a:rPr>
              <a:t>Kimberly Minafra</a:t>
            </a:r>
            <a:endParaRPr sz="2000">
              <a:solidFill>
                <a:srgbClr val="EBB458"/>
              </a:solidFill>
            </a:endParaRPr>
          </a:p>
          <a:p>
            <a:pPr indent="0" lvl="0" marL="0" rtl="0" algn="l">
              <a:spcBef>
                <a:spcPts val="0"/>
              </a:spcBef>
              <a:spcAft>
                <a:spcPts val="0"/>
              </a:spcAft>
              <a:buNone/>
            </a:pPr>
            <a:r>
              <a:t/>
            </a:r>
            <a:endParaRPr sz="2800">
              <a:solidFill>
                <a:srgbClr val="EBB458"/>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63"/>
          <p:cNvSpPr/>
          <p:nvPr/>
        </p:nvSpPr>
        <p:spPr>
          <a:xfrm>
            <a:off x="148881" y="2043581"/>
            <a:ext cx="4532100" cy="923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2700" u="none" cap="none" strike="noStrike">
                <a:solidFill>
                  <a:srgbClr val="53575C"/>
                </a:solidFill>
                <a:latin typeface="Arial"/>
                <a:ea typeface="Arial"/>
                <a:cs typeface="Arial"/>
                <a:sym typeface="Arial"/>
              </a:rPr>
              <a:t>Navigating the Process of </a:t>
            </a:r>
            <a:br>
              <a:rPr b="1" i="0" lang="en" sz="2700" u="none" cap="none" strike="noStrike">
                <a:solidFill>
                  <a:srgbClr val="53575C"/>
                </a:solidFill>
                <a:latin typeface="Arial"/>
                <a:ea typeface="Arial"/>
                <a:cs typeface="Arial"/>
                <a:sym typeface="Arial"/>
              </a:rPr>
            </a:br>
            <a:r>
              <a:rPr b="1" i="0" lang="en" sz="2700" u="none" cap="none" strike="noStrike">
                <a:solidFill>
                  <a:srgbClr val="53575C"/>
                </a:solidFill>
                <a:latin typeface="Arial"/>
                <a:ea typeface="Arial"/>
                <a:cs typeface="Arial"/>
                <a:sym typeface="Arial"/>
              </a:rPr>
              <a:t>SOFTWARE RELEASE </a:t>
            </a:r>
            <a:endParaRPr/>
          </a:p>
        </p:txBody>
      </p:sp>
      <p:sp>
        <p:nvSpPr>
          <p:cNvPr id="843" name="Google Shape;843;p63"/>
          <p:cNvSpPr txBox="1"/>
          <p:nvPr/>
        </p:nvSpPr>
        <p:spPr>
          <a:xfrm>
            <a:off x="174874" y="3935186"/>
            <a:ext cx="2233500" cy="605100"/>
          </a:xfrm>
          <a:prstGeom prst="rect">
            <a:avLst/>
          </a:prstGeom>
          <a:noFill/>
          <a:ln>
            <a:noFill/>
          </a:ln>
        </p:spPr>
        <p:txBody>
          <a:bodyPr anchorCtr="0" anchor="t" bIns="45700" lIns="91425" spcFirstLastPara="1" rIns="91425" wrap="square" tIns="45700">
            <a:noAutofit/>
          </a:bodyPr>
          <a:lstStyle/>
          <a:p>
            <a:pPr indent="-342892" lvl="0" marL="342892" marR="0" rtl="0" algn="l">
              <a:spcBef>
                <a:spcPts val="0"/>
              </a:spcBef>
              <a:spcAft>
                <a:spcPts val="0"/>
              </a:spcAft>
              <a:buNone/>
            </a:pPr>
            <a:r>
              <a:rPr b="1" i="0" lang="en" sz="1200" u="none" cap="none" strike="noStrike">
                <a:solidFill>
                  <a:srgbClr val="FFC000"/>
                </a:solidFill>
                <a:latin typeface="Arial"/>
                <a:ea typeface="Arial"/>
                <a:cs typeface="Arial"/>
                <a:sym typeface="Arial"/>
              </a:rPr>
              <a:t>Kimberly Minafra</a:t>
            </a:r>
            <a:endParaRPr b="1" i="0" sz="1200" u="none" cap="none" strike="noStrike">
              <a:solidFill>
                <a:srgbClr val="FFC000"/>
              </a:solidFill>
              <a:latin typeface="Arial"/>
              <a:ea typeface="Arial"/>
              <a:cs typeface="Arial"/>
              <a:sym typeface="Arial"/>
            </a:endParaRPr>
          </a:p>
          <a:p>
            <a:pPr indent="-342892" lvl="0" marL="342892" marR="0" rtl="0" algn="l">
              <a:spcBef>
                <a:spcPts val="600"/>
              </a:spcBef>
              <a:spcAft>
                <a:spcPts val="0"/>
              </a:spcAft>
              <a:buNone/>
            </a:pPr>
            <a:r>
              <a:rPr b="0" i="0" lang="en" sz="1200" u="none" cap="none" strike="noStrike">
                <a:solidFill>
                  <a:srgbClr val="FFC000"/>
                </a:solidFill>
                <a:latin typeface="Calibri"/>
                <a:ea typeface="Calibri"/>
                <a:cs typeface="Calibri"/>
                <a:sym typeface="Calibri"/>
              </a:rPr>
              <a:t>Ames Software Release Authority</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64"/>
          <p:cNvSpPr txBox="1"/>
          <p:nvPr>
            <p:ph type="title"/>
          </p:nvPr>
        </p:nvSpPr>
        <p:spPr>
          <a:xfrm>
            <a:off x="-182" y="161654"/>
            <a:ext cx="7359300" cy="5109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 sz="2000"/>
              <a:t>Why the Software Release Review Process is Important</a:t>
            </a:r>
            <a:endParaRPr/>
          </a:p>
        </p:txBody>
      </p:sp>
      <p:sp>
        <p:nvSpPr>
          <p:cNvPr id="849" name="Google Shape;849;p64"/>
          <p:cNvSpPr txBox="1"/>
          <p:nvPr>
            <p:ph idx="1" type="body"/>
          </p:nvPr>
        </p:nvSpPr>
        <p:spPr>
          <a:xfrm>
            <a:off x="201405" y="615837"/>
            <a:ext cx="8019900" cy="4166100"/>
          </a:xfrm>
          <a:prstGeom prst="rect">
            <a:avLst/>
          </a:prstGeom>
          <a:noFill/>
          <a:ln>
            <a:noFill/>
          </a:ln>
        </p:spPr>
        <p:txBody>
          <a:bodyPr anchorCtr="0" anchor="t" bIns="45700" lIns="91425" spcFirstLastPara="1" rIns="91425" wrap="square" tIns="45700">
            <a:normAutofit lnSpcReduction="20000"/>
          </a:bodyPr>
          <a:lstStyle/>
          <a:p>
            <a:pPr indent="-274320" lvl="0" marL="274320" rtl="0" algn="l">
              <a:spcBef>
                <a:spcPts val="0"/>
              </a:spcBef>
              <a:spcAft>
                <a:spcPts val="0"/>
              </a:spcAft>
              <a:buSzPts val="1820"/>
              <a:buChar char="▪"/>
            </a:pPr>
            <a:r>
              <a:rPr lang="en" sz="1400">
                <a:solidFill>
                  <a:srgbClr val="3F3F3F"/>
                </a:solidFill>
              </a:rPr>
              <a:t>Just as any other technology, NASA’s software tools </a:t>
            </a:r>
            <a:br>
              <a:rPr lang="en" sz="1400">
                <a:solidFill>
                  <a:srgbClr val="3F3F3F"/>
                </a:solidFill>
              </a:rPr>
            </a:br>
            <a:r>
              <a:rPr lang="en" sz="1400">
                <a:solidFill>
                  <a:srgbClr val="3F3F3F"/>
                </a:solidFill>
              </a:rPr>
              <a:t>need to be tracked and utilized to their full potential. </a:t>
            </a:r>
            <a:br>
              <a:rPr lang="en" sz="1400">
                <a:solidFill>
                  <a:srgbClr val="3F3F3F"/>
                </a:solidFill>
              </a:rPr>
            </a:br>
            <a:r>
              <a:rPr lang="en" sz="1400">
                <a:solidFill>
                  <a:srgbClr val="3F3F3F"/>
                </a:solidFill>
              </a:rPr>
              <a:t>Approximately 30% of all reported NASA </a:t>
            </a:r>
            <a:br>
              <a:rPr lang="en" sz="1400">
                <a:solidFill>
                  <a:srgbClr val="3F3F3F"/>
                </a:solidFill>
              </a:rPr>
            </a:br>
            <a:r>
              <a:rPr lang="en" sz="1400">
                <a:solidFill>
                  <a:srgbClr val="3F3F3F"/>
                </a:solidFill>
              </a:rPr>
              <a:t>technologies are software-based.</a:t>
            </a:r>
            <a:endParaRPr/>
          </a:p>
          <a:p>
            <a:pPr indent="-274320" lvl="0" marL="274320" rtl="0" algn="l">
              <a:spcBef>
                <a:spcPts val="1800"/>
              </a:spcBef>
              <a:spcAft>
                <a:spcPts val="0"/>
              </a:spcAft>
              <a:buSzPts val="1820"/>
              <a:buChar char="▪"/>
            </a:pPr>
            <a:r>
              <a:rPr lang="en" sz="1400">
                <a:solidFill>
                  <a:srgbClr val="3F3F3F"/>
                </a:solidFill>
              </a:rPr>
              <a:t>Per </a:t>
            </a:r>
            <a:r>
              <a:rPr lang="en" sz="1400" u="sng">
                <a:solidFill>
                  <a:srgbClr val="3F3F3F"/>
                </a:solidFill>
                <a:hlinkClick r:id="rId3">
                  <a:extLst>
                    <a:ext uri="{A12FA001-AC4F-418D-AE19-62706E023703}">
                      <ahyp:hlinkClr val="tx"/>
                    </a:ext>
                  </a:extLst>
                </a:hlinkClick>
              </a:rPr>
              <a:t>NASA Procedural Requirements, NPR 2210.1E</a:t>
            </a:r>
            <a:r>
              <a:rPr lang="en" sz="1400">
                <a:solidFill>
                  <a:srgbClr val="3F3F3F"/>
                </a:solidFill>
              </a:rPr>
              <a:t>, </a:t>
            </a:r>
            <a:br>
              <a:rPr lang="en" sz="1400">
                <a:solidFill>
                  <a:srgbClr val="3F3F3F"/>
                </a:solidFill>
              </a:rPr>
            </a:br>
            <a:r>
              <a:rPr lang="en" sz="1400">
                <a:solidFill>
                  <a:srgbClr val="3F3F3F"/>
                </a:solidFill>
              </a:rPr>
              <a:t>“Release of NASA Software,” all NASA software </a:t>
            </a:r>
            <a:br>
              <a:rPr lang="en" sz="1400">
                <a:solidFill>
                  <a:srgbClr val="3F3F3F"/>
                </a:solidFill>
              </a:rPr>
            </a:br>
            <a:r>
              <a:rPr lang="en" sz="1400">
                <a:solidFill>
                  <a:srgbClr val="3F3F3F"/>
                </a:solidFill>
              </a:rPr>
              <a:t>products must meet the legal requirements and </a:t>
            </a:r>
            <a:br>
              <a:rPr lang="en" sz="1400">
                <a:solidFill>
                  <a:srgbClr val="3F3F3F"/>
                </a:solidFill>
              </a:rPr>
            </a:br>
            <a:r>
              <a:rPr lang="en" sz="1400">
                <a:solidFill>
                  <a:srgbClr val="3F3F3F"/>
                </a:solidFill>
              </a:rPr>
              <a:t>engineering standards that represent the agency’s best </a:t>
            </a:r>
            <a:br>
              <a:rPr lang="en" sz="1400">
                <a:solidFill>
                  <a:srgbClr val="3F3F3F"/>
                </a:solidFill>
              </a:rPr>
            </a:br>
            <a:r>
              <a:rPr lang="en" sz="1400">
                <a:solidFill>
                  <a:srgbClr val="3F3F3F"/>
                </a:solidFill>
              </a:rPr>
              <a:t>practices for software development.</a:t>
            </a:r>
            <a:endParaRPr/>
          </a:p>
          <a:p>
            <a:pPr indent="-274320" lvl="0" marL="274320" rtl="0" algn="l">
              <a:spcBef>
                <a:spcPts val="1800"/>
              </a:spcBef>
              <a:spcAft>
                <a:spcPts val="0"/>
              </a:spcAft>
              <a:buSzPts val="1820"/>
              <a:buChar char="▪"/>
            </a:pPr>
            <a:r>
              <a:rPr lang="en" sz="1400">
                <a:solidFill>
                  <a:srgbClr val="3F3F3F"/>
                </a:solidFill>
              </a:rPr>
              <a:t>An effective software release process guarantees that all software undergoes an export control review, an intellectual property review, and a commercialization assessment.</a:t>
            </a:r>
            <a:endParaRPr/>
          </a:p>
          <a:p>
            <a:pPr indent="-274320" lvl="0" marL="274320" rtl="0" algn="l">
              <a:spcBef>
                <a:spcPts val="1800"/>
              </a:spcBef>
              <a:spcAft>
                <a:spcPts val="0"/>
              </a:spcAft>
              <a:buSzPts val="1820"/>
              <a:buChar char="▪"/>
            </a:pPr>
            <a:r>
              <a:rPr lang="en" sz="1400">
                <a:solidFill>
                  <a:srgbClr val="3F3F3F"/>
                </a:solidFill>
              </a:rPr>
              <a:t>Software release is a critical component of NASA’s congressionally mandated technology transfer responsibility. Your software could have other applications in American industry, academia, and other government agencies.</a:t>
            </a:r>
            <a:endParaRPr/>
          </a:p>
        </p:txBody>
      </p:sp>
      <p:pic>
        <p:nvPicPr>
          <p:cNvPr descr="2017 - 2018 Software Catalog Icon" id="850" name="Google Shape;850;p64" title="2017 - 2018 Software Catalog Icon"/>
          <p:cNvPicPr preferRelativeResize="0"/>
          <p:nvPr/>
        </p:nvPicPr>
        <p:blipFill rotWithShape="1">
          <a:blip r:embed="rId4">
            <a:alphaModFix/>
          </a:blip>
          <a:srcRect b="0" l="0" r="0" t="0"/>
          <a:stretch/>
        </p:blipFill>
        <p:spPr>
          <a:xfrm>
            <a:off x="5255781" y="735571"/>
            <a:ext cx="3306328" cy="211903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65"/>
          <p:cNvSpPr txBox="1"/>
          <p:nvPr>
            <p:ph type="title"/>
          </p:nvPr>
        </p:nvSpPr>
        <p:spPr>
          <a:xfrm>
            <a:off x="154056" y="84535"/>
            <a:ext cx="6885600" cy="5109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 sz="2000"/>
              <a:t>NPR 2210.1E “Release of NASA Software”</a:t>
            </a:r>
            <a:endParaRPr/>
          </a:p>
        </p:txBody>
      </p:sp>
      <p:sp>
        <p:nvSpPr>
          <p:cNvPr id="856" name="Google Shape;856;p65"/>
          <p:cNvSpPr txBox="1"/>
          <p:nvPr>
            <p:ph idx="1" type="body"/>
          </p:nvPr>
        </p:nvSpPr>
        <p:spPr>
          <a:xfrm>
            <a:off x="201406" y="507076"/>
            <a:ext cx="4987500" cy="4274700"/>
          </a:xfrm>
          <a:prstGeom prst="rect">
            <a:avLst/>
          </a:prstGeom>
          <a:noFill/>
          <a:ln>
            <a:noFill/>
          </a:ln>
        </p:spPr>
        <p:txBody>
          <a:bodyPr anchorCtr="0" anchor="t" bIns="45700" lIns="91425" spcFirstLastPara="1" rIns="91425" wrap="square" tIns="45700">
            <a:normAutofit lnSpcReduction="10000"/>
          </a:bodyPr>
          <a:lstStyle/>
          <a:p>
            <a:pPr indent="0" lvl="0" marL="0" rtl="0" algn="l">
              <a:spcBef>
                <a:spcPts val="0"/>
              </a:spcBef>
              <a:spcAft>
                <a:spcPts val="0"/>
              </a:spcAft>
              <a:buSzPts val="1820"/>
              <a:buNone/>
            </a:pPr>
            <a:r>
              <a:rPr lang="en" sz="1400">
                <a:solidFill>
                  <a:srgbClr val="C00000"/>
                </a:solidFill>
              </a:rPr>
              <a:t>Purpose</a:t>
            </a:r>
            <a:br>
              <a:rPr lang="en" sz="1400">
                <a:solidFill>
                  <a:srgbClr val="C00000"/>
                </a:solidFill>
              </a:rPr>
            </a:br>
            <a:br>
              <a:rPr lang="en" sz="1400">
                <a:solidFill>
                  <a:srgbClr val="C00000"/>
                </a:solidFill>
              </a:rPr>
            </a:br>
            <a:r>
              <a:rPr lang="en" sz="1400">
                <a:solidFill>
                  <a:srgbClr val="3F3F3F"/>
                </a:solidFill>
              </a:rPr>
              <a:t>The NASA Procedural Requirements (NPR) establishes procedures and responsibilities for the reporting, review, assessment, and release of software created by, or for, NASA. These procedures reinforce that NASA software is reported and released, both internally and externally, according to law and NASA policies, with appropriate restrictions on the use and redistribution of the software. The unrestricted release of NASA software, (defined in Appendix A), is prohibited.</a:t>
            </a:r>
            <a:endParaRPr/>
          </a:p>
          <a:p>
            <a:pPr indent="0" lvl="0" marL="0" rtl="0" algn="l">
              <a:spcBef>
                <a:spcPts val="0"/>
              </a:spcBef>
              <a:spcAft>
                <a:spcPts val="0"/>
              </a:spcAft>
              <a:buSzPts val="1820"/>
              <a:buNone/>
            </a:pPr>
            <a:r>
              <a:t/>
            </a:r>
            <a:endParaRPr sz="1400">
              <a:solidFill>
                <a:srgbClr val="3F3F3F"/>
              </a:solidFill>
            </a:endParaRPr>
          </a:p>
          <a:p>
            <a:pPr indent="0" lvl="0" marL="0" rtl="0" algn="l">
              <a:spcBef>
                <a:spcPts val="0"/>
              </a:spcBef>
              <a:spcAft>
                <a:spcPts val="0"/>
              </a:spcAft>
              <a:buSzPts val="1820"/>
              <a:buNone/>
            </a:pPr>
            <a:r>
              <a:rPr lang="en" sz="1400">
                <a:solidFill>
                  <a:srgbClr val="C00000"/>
                </a:solidFill>
              </a:rPr>
              <a:t>Applicability</a:t>
            </a:r>
            <a:br>
              <a:rPr lang="en" sz="1400">
                <a:solidFill>
                  <a:srgbClr val="C00000"/>
                </a:solidFill>
              </a:rPr>
            </a:br>
            <a:endParaRPr sz="1400">
              <a:solidFill>
                <a:srgbClr val="3F3F3F"/>
              </a:solidFill>
            </a:endParaRPr>
          </a:p>
          <a:p>
            <a:pPr indent="0" lvl="0" marL="0" rtl="0" algn="l">
              <a:spcBef>
                <a:spcPts val="0"/>
              </a:spcBef>
              <a:spcAft>
                <a:spcPts val="0"/>
              </a:spcAft>
              <a:buSzPts val="1820"/>
              <a:buNone/>
            </a:pPr>
            <a:r>
              <a:rPr lang="en" sz="1400">
                <a:solidFill>
                  <a:srgbClr val="3F3F3F"/>
                </a:solidFill>
              </a:rPr>
              <a:t>This NPR is applicable to NASA Headquarters and Centers, including Component Facilities, including JPL to the extent required by its contract.</a:t>
            </a:r>
            <a:endParaRPr/>
          </a:p>
        </p:txBody>
      </p:sp>
      <p:pic>
        <p:nvPicPr>
          <p:cNvPr descr="A document with text on it&#10;&#10;Description automatically generated" id="857" name="Google Shape;857;p65"/>
          <p:cNvPicPr preferRelativeResize="0"/>
          <p:nvPr/>
        </p:nvPicPr>
        <p:blipFill rotWithShape="1">
          <a:blip r:embed="rId3">
            <a:alphaModFix/>
          </a:blip>
          <a:srcRect b="0" l="0" r="0" t="0"/>
          <a:stretch/>
        </p:blipFill>
        <p:spPr>
          <a:xfrm>
            <a:off x="5382760" y="915591"/>
            <a:ext cx="3559834" cy="3132282"/>
          </a:xfrm>
          <a:prstGeom prst="rect">
            <a:avLst/>
          </a:prstGeom>
          <a:noFill/>
          <a:ln cap="flat" cmpd="sng" w="9525">
            <a:solidFill>
              <a:schemeClr val="dk1"/>
            </a:solidFill>
            <a:prstDash val="solid"/>
            <a:round/>
            <a:headEnd len="sm" w="sm" type="none"/>
            <a:tailEnd len="sm" w="sm" type="none"/>
          </a:ln>
          <a:effectLst>
            <a:outerShdw sx="1000" rotWithShape="0" algn="ctr" sy="1000">
              <a:srgbClr val="000000"/>
            </a:outerShdw>
            <a:reflection blurRad="0" dir="5400000" dist="50800" endA="0" endPos="22230" fadeDir="5400012" kx="0" rotWithShape="0" algn="bl" stA="28830" stPos="0" sy="-100000" ky="0"/>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66"/>
          <p:cNvSpPr txBox="1"/>
          <p:nvPr>
            <p:ph type="title"/>
          </p:nvPr>
        </p:nvSpPr>
        <p:spPr>
          <a:xfrm>
            <a:off x="154056" y="84535"/>
            <a:ext cx="6885600" cy="5109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 sz="2000"/>
              <a:t>NPR 2210.1E “Release of NASA Software” (cont.)</a:t>
            </a:r>
            <a:endParaRPr/>
          </a:p>
        </p:txBody>
      </p:sp>
      <p:sp>
        <p:nvSpPr>
          <p:cNvPr id="864" name="Google Shape;864;p66"/>
          <p:cNvSpPr txBox="1"/>
          <p:nvPr>
            <p:ph idx="1" type="body"/>
          </p:nvPr>
        </p:nvSpPr>
        <p:spPr>
          <a:xfrm>
            <a:off x="201406" y="507076"/>
            <a:ext cx="8788500" cy="42747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spcBef>
                <a:spcPts val="0"/>
              </a:spcBef>
              <a:spcAft>
                <a:spcPts val="0"/>
              </a:spcAft>
              <a:buSzPct val="130000"/>
              <a:buNone/>
            </a:pPr>
            <a:r>
              <a:rPr lang="en" sz="1400">
                <a:solidFill>
                  <a:srgbClr val="C00000"/>
                </a:solidFill>
              </a:rPr>
              <a:t>Updates </a:t>
            </a:r>
            <a:br>
              <a:rPr lang="en" sz="1400">
                <a:solidFill>
                  <a:srgbClr val="C00000"/>
                </a:solidFill>
              </a:rPr>
            </a:br>
            <a:endParaRPr sz="1400">
              <a:solidFill>
                <a:srgbClr val="3F3F3F"/>
              </a:solidFill>
            </a:endParaRPr>
          </a:p>
          <a:p>
            <a:pPr indent="-239648" lvl="0" marL="274320" rtl="0" algn="l">
              <a:spcBef>
                <a:spcPts val="600"/>
              </a:spcBef>
              <a:spcAft>
                <a:spcPts val="0"/>
              </a:spcAft>
              <a:buClr>
                <a:schemeClr val="accent1"/>
              </a:buClr>
              <a:buSzPct val="130000"/>
              <a:buFont typeface="Noto Sans Symbols"/>
              <a:buChar char="▪"/>
            </a:pPr>
            <a:r>
              <a:rPr lang="en" sz="1400">
                <a:solidFill>
                  <a:srgbClr val="3F3F3F"/>
                </a:solidFill>
              </a:rPr>
              <a:t>Software Tools needed to validate scientific methodology</a:t>
            </a:r>
            <a:endParaRPr/>
          </a:p>
          <a:p>
            <a:pPr indent="-239648" lvl="0" marL="274320" rtl="0" algn="l">
              <a:spcBef>
                <a:spcPts val="600"/>
              </a:spcBef>
              <a:spcAft>
                <a:spcPts val="0"/>
              </a:spcAft>
              <a:buClr>
                <a:schemeClr val="accent1"/>
              </a:buClr>
              <a:buSzPct val="130000"/>
              <a:buFont typeface="Noto Sans Symbols"/>
              <a:buChar char="▪"/>
            </a:pPr>
            <a:r>
              <a:rPr lang="en" sz="1400">
                <a:solidFill>
                  <a:srgbClr val="3F3F3F"/>
                </a:solidFill>
              </a:rPr>
              <a:t>Technical journals require such software with publication</a:t>
            </a:r>
            <a:endParaRPr/>
          </a:p>
          <a:p>
            <a:pPr indent="-239648" lvl="0" marL="274320" rtl="0" algn="l">
              <a:spcBef>
                <a:spcPts val="600"/>
              </a:spcBef>
              <a:spcAft>
                <a:spcPts val="0"/>
              </a:spcAft>
              <a:buClr>
                <a:schemeClr val="accent1"/>
              </a:buClr>
              <a:buSzPct val="130000"/>
              <a:buFont typeface="Noto Sans Symbols"/>
              <a:buChar char="▪"/>
            </a:pPr>
            <a:r>
              <a:rPr lang="en" sz="1400">
                <a:solidFill>
                  <a:srgbClr val="262626"/>
                </a:solidFill>
              </a:rPr>
              <a:t>Added new para. g. “Scientific Research Demonstration Software” in P.2 [Applicability]</a:t>
            </a:r>
            <a:endParaRPr/>
          </a:p>
          <a:p>
            <a:pPr indent="-239648" lvl="0" marL="274320" rtl="0" algn="l">
              <a:spcBef>
                <a:spcPts val="600"/>
              </a:spcBef>
              <a:spcAft>
                <a:spcPts val="0"/>
              </a:spcAft>
              <a:buClr>
                <a:schemeClr val="accent1"/>
              </a:buClr>
              <a:buSzPct val="130000"/>
              <a:buFont typeface="Noto Sans Symbols"/>
              <a:buChar char="▪"/>
            </a:pPr>
            <a:r>
              <a:rPr lang="en" sz="1400">
                <a:solidFill>
                  <a:srgbClr val="3F3F3F"/>
                </a:solidFill>
              </a:rPr>
              <a:t>Scientific Research Demonstration Software (SRDS)</a:t>
            </a:r>
            <a:endParaRPr/>
          </a:p>
          <a:p>
            <a:pPr indent="-239648" lvl="0" marL="274320" rtl="0" algn="l">
              <a:spcBef>
                <a:spcPts val="600"/>
              </a:spcBef>
              <a:spcAft>
                <a:spcPts val="0"/>
              </a:spcAft>
              <a:buClr>
                <a:schemeClr val="accent1"/>
              </a:buClr>
              <a:buSzPct val="130000"/>
              <a:buFont typeface="Noto Sans Symbols"/>
              <a:buChar char="▪"/>
            </a:pPr>
            <a:r>
              <a:rPr lang="en" sz="1400">
                <a:solidFill>
                  <a:srgbClr val="3F3F3F"/>
                </a:solidFill>
              </a:rPr>
              <a:t>Go through narrow definition below</a:t>
            </a:r>
            <a:endParaRPr/>
          </a:p>
          <a:p>
            <a:pPr indent="-239648" lvl="0" marL="274320" rtl="0" algn="l">
              <a:spcBef>
                <a:spcPts val="600"/>
              </a:spcBef>
              <a:spcAft>
                <a:spcPts val="0"/>
              </a:spcAft>
              <a:buClr>
                <a:schemeClr val="accent1"/>
              </a:buClr>
              <a:buSzPct val="130000"/>
              <a:buFont typeface="Noto Sans Symbols"/>
              <a:buChar char="▪"/>
            </a:pPr>
            <a:r>
              <a:rPr lang="en" sz="1400">
                <a:solidFill>
                  <a:srgbClr val="3F3F3F"/>
                </a:solidFill>
              </a:rPr>
              <a:t>When requirements are met, such software falls under release of STI under NPR 2200.2</a:t>
            </a:r>
            <a:endParaRPr/>
          </a:p>
          <a:p>
            <a:pPr indent="0" lvl="0" marL="0" rtl="0" algn="l">
              <a:spcBef>
                <a:spcPts val="600"/>
              </a:spcBef>
              <a:spcAft>
                <a:spcPts val="0"/>
              </a:spcAft>
              <a:buSzPct val="130000"/>
              <a:buNone/>
            </a:pPr>
            <a:r>
              <a:t/>
            </a:r>
            <a:endParaRPr sz="1400">
              <a:solidFill>
                <a:srgbClr val="C00000"/>
              </a:solidFill>
            </a:endParaRPr>
          </a:p>
          <a:p>
            <a:pPr indent="0" lvl="0" marL="0" rtl="0" algn="l">
              <a:spcBef>
                <a:spcPts val="600"/>
              </a:spcBef>
              <a:spcAft>
                <a:spcPts val="0"/>
              </a:spcAft>
              <a:buSzPct val="130000"/>
              <a:buNone/>
            </a:pPr>
            <a:r>
              <a:rPr lang="en" sz="1400">
                <a:solidFill>
                  <a:srgbClr val="C00000"/>
                </a:solidFill>
              </a:rPr>
              <a:t>Limitations</a:t>
            </a:r>
            <a:r>
              <a:rPr lang="en" sz="1400">
                <a:solidFill>
                  <a:srgbClr val="3F3F3F"/>
                </a:solidFill>
              </a:rPr>
              <a:t> on ability to release with publication</a:t>
            </a:r>
            <a:endParaRPr/>
          </a:p>
          <a:p>
            <a:pPr indent="-239648" lvl="0" marL="274320" rtl="0" algn="l">
              <a:spcBef>
                <a:spcPts val="600"/>
              </a:spcBef>
              <a:spcAft>
                <a:spcPts val="0"/>
              </a:spcAft>
              <a:buClr>
                <a:schemeClr val="accent1"/>
              </a:buClr>
              <a:buSzPct val="130000"/>
              <a:buFont typeface="Noto Sans Symbols"/>
              <a:buChar char="▪"/>
            </a:pPr>
            <a:r>
              <a:rPr lang="en" sz="1400">
                <a:solidFill>
                  <a:srgbClr val="3F3F3F"/>
                </a:solidFill>
              </a:rPr>
              <a:t>Developed for purpose of supporting scientific publication</a:t>
            </a:r>
            <a:endParaRPr/>
          </a:p>
          <a:p>
            <a:pPr indent="-239648" lvl="0" marL="274320" rtl="0" algn="l">
              <a:spcBef>
                <a:spcPts val="600"/>
              </a:spcBef>
              <a:spcAft>
                <a:spcPts val="0"/>
              </a:spcAft>
              <a:buClr>
                <a:schemeClr val="accent1"/>
              </a:buClr>
              <a:buSzPct val="130000"/>
              <a:buFont typeface="Noto Sans Symbols"/>
              <a:buChar char="▪"/>
            </a:pPr>
            <a:r>
              <a:rPr lang="en" sz="1400">
                <a:solidFill>
                  <a:srgbClr val="3F3F3F"/>
                </a:solidFill>
              </a:rPr>
              <a:t>Author/Management must confirm software meets requirements</a:t>
            </a:r>
            <a:endParaRPr/>
          </a:p>
          <a:p>
            <a:pPr indent="-239648" lvl="0" marL="274320" rtl="0" algn="l">
              <a:spcBef>
                <a:spcPts val="600"/>
              </a:spcBef>
              <a:spcAft>
                <a:spcPts val="0"/>
              </a:spcAft>
              <a:buClr>
                <a:schemeClr val="accent1"/>
              </a:buClr>
              <a:buSzPct val="130000"/>
              <a:buFont typeface="Noto Sans Symbols"/>
              <a:buChar char="▪"/>
            </a:pPr>
            <a:r>
              <a:rPr lang="en" sz="1400">
                <a:solidFill>
                  <a:srgbClr val="3F3F3F"/>
                </a:solidFill>
              </a:rPr>
              <a:t>Release specifically excludes any underlying software related to scientific publication (which must go through NPR 2210 process)</a:t>
            </a:r>
            <a:endParaRPr/>
          </a:p>
          <a:p>
            <a:pPr indent="-158750" lvl="0" marL="274320" rtl="0" algn="l">
              <a:spcBef>
                <a:spcPts val="600"/>
              </a:spcBef>
              <a:spcAft>
                <a:spcPts val="0"/>
              </a:spcAft>
              <a:buClr>
                <a:schemeClr val="accent1"/>
              </a:buClr>
              <a:buSzPct val="130000"/>
              <a:buFont typeface="Noto Sans Symbols"/>
              <a:buNone/>
            </a:pPr>
            <a:r>
              <a:t/>
            </a:r>
            <a:endParaRPr sz="1400">
              <a:solidFill>
                <a:srgbClr val="3F3F3F"/>
              </a:solidFill>
            </a:endParaRPr>
          </a:p>
          <a:p>
            <a:pPr indent="0" lvl="0" marL="0" rtl="0" algn="l">
              <a:spcBef>
                <a:spcPts val="600"/>
              </a:spcBef>
              <a:spcAft>
                <a:spcPts val="0"/>
              </a:spcAft>
              <a:buSzPct val="130000"/>
              <a:buNone/>
            </a:pPr>
            <a:br>
              <a:rPr lang="en" sz="1400">
                <a:solidFill>
                  <a:srgbClr val="3F3F3F"/>
                </a:solidFill>
              </a:rPr>
            </a:br>
            <a:br>
              <a:rPr lang="en" sz="1400">
                <a:solidFill>
                  <a:srgbClr val="3F3F3F"/>
                </a:solidFill>
              </a:rPr>
            </a:br>
            <a:br>
              <a:rPr lang="en" sz="1400">
                <a:solidFill>
                  <a:srgbClr val="3F3F3F"/>
                </a:solidFill>
              </a:rPr>
            </a:br>
            <a:endParaRPr sz="1400">
              <a:solidFill>
                <a:srgbClr val="3F3F3F"/>
              </a:solidFill>
            </a:endParaRPr>
          </a:p>
          <a:p>
            <a:pPr indent="0" lvl="0" marL="0" rtl="0" algn="l">
              <a:spcBef>
                <a:spcPts val="0"/>
              </a:spcBef>
              <a:spcAft>
                <a:spcPts val="0"/>
              </a:spcAft>
              <a:buSzPct val="130000"/>
              <a:buNone/>
            </a:pPr>
            <a:r>
              <a:t/>
            </a:r>
            <a:endParaRPr sz="1400">
              <a:solidFill>
                <a:srgbClr val="3F3F3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67"/>
          <p:cNvSpPr txBox="1"/>
          <p:nvPr>
            <p:ph type="title"/>
          </p:nvPr>
        </p:nvSpPr>
        <p:spPr>
          <a:xfrm>
            <a:off x="154056" y="84535"/>
            <a:ext cx="6885600" cy="5109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 sz="2000"/>
              <a:t>NPR 2210.1E “Release of NASA Software” (cont.)</a:t>
            </a:r>
            <a:endParaRPr/>
          </a:p>
        </p:txBody>
      </p:sp>
      <p:sp>
        <p:nvSpPr>
          <p:cNvPr id="871" name="Google Shape;871;p67"/>
          <p:cNvSpPr txBox="1"/>
          <p:nvPr/>
        </p:nvSpPr>
        <p:spPr>
          <a:xfrm>
            <a:off x="286589" y="965037"/>
            <a:ext cx="8181000" cy="321330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l">
              <a:lnSpc>
                <a:spcPct val="140000"/>
              </a:lnSpc>
              <a:spcBef>
                <a:spcPts val="0"/>
              </a:spcBef>
              <a:spcAft>
                <a:spcPts val="0"/>
              </a:spcAft>
              <a:buClr>
                <a:srgbClr val="000000"/>
              </a:buClr>
              <a:buSzPct val="100000"/>
              <a:buFont typeface="Verdana"/>
              <a:buNone/>
            </a:pPr>
            <a:r>
              <a:rPr b="1" i="0" lang="en" sz="1200" u="none" cap="none" strike="noStrike">
                <a:solidFill>
                  <a:srgbClr val="000000"/>
                </a:solidFill>
                <a:latin typeface="Verdana"/>
                <a:ea typeface="Verdana"/>
                <a:cs typeface="Verdana"/>
                <a:sym typeface="Verdana"/>
              </a:rPr>
              <a:t>Scientific Research Demonstration Software</a:t>
            </a:r>
            <a:r>
              <a:rPr b="0" i="0" lang="en" sz="1200" u="none" cap="none" strike="noStrike">
                <a:solidFill>
                  <a:srgbClr val="000000"/>
                </a:solidFill>
                <a:latin typeface="Verdana"/>
                <a:ea typeface="Verdana"/>
                <a:cs typeface="Verdana"/>
                <a:sym typeface="Verdana"/>
              </a:rPr>
              <a:t> – Software written to </a:t>
            </a:r>
            <a:r>
              <a:rPr b="0" i="0" lang="en" sz="1200" u="none" cap="none" strike="noStrike">
                <a:solidFill>
                  <a:srgbClr val="000000"/>
                </a:solidFill>
                <a:highlight>
                  <a:srgbClr val="FFFF00"/>
                </a:highlight>
                <a:latin typeface="Verdana"/>
                <a:ea typeface="Verdana"/>
                <a:cs typeface="Verdana"/>
                <a:sym typeface="Verdana"/>
              </a:rPr>
              <a:t>perform minor analyses </a:t>
            </a:r>
            <a:r>
              <a:rPr b="0" i="0" lang="en" sz="1200" u="none" cap="none" strike="noStrike">
                <a:solidFill>
                  <a:srgbClr val="000000"/>
                </a:solidFill>
                <a:latin typeface="Verdana"/>
                <a:ea typeface="Verdana"/>
                <a:cs typeface="Verdana"/>
                <a:sym typeface="Verdana"/>
              </a:rPr>
              <a:t>of scientific concepts or experimental data that would be classified as </a:t>
            </a:r>
            <a:r>
              <a:rPr b="0" i="0" lang="en" sz="1200" u="none" cap="none" strike="noStrike">
                <a:solidFill>
                  <a:srgbClr val="000000"/>
                </a:solidFill>
                <a:highlight>
                  <a:srgbClr val="FFFF00"/>
                </a:highlight>
                <a:latin typeface="Verdana"/>
                <a:ea typeface="Verdana"/>
                <a:cs typeface="Verdana"/>
                <a:sym typeface="Verdana"/>
              </a:rPr>
              <a:t>Class E Software under NPR 7150.2</a:t>
            </a:r>
            <a:r>
              <a:rPr b="0" i="0" lang="en" sz="1200" u="none" cap="none" strike="noStrike">
                <a:solidFill>
                  <a:srgbClr val="000000"/>
                </a:solidFill>
                <a:latin typeface="Verdana"/>
                <a:ea typeface="Verdana"/>
                <a:cs typeface="Verdana"/>
                <a:sym typeface="Verdana"/>
              </a:rPr>
              <a:t>. Such software is developed and used by NASA </a:t>
            </a:r>
            <a:r>
              <a:rPr b="0" i="0" lang="en" sz="1200" u="none" cap="none" strike="noStrike">
                <a:solidFill>
                  <a:srgbClr val="000000"/>
                </a:solidFill>
                <a:highlight>
                  <a:srgbClr val="FFFF00"/>
                </a:highlight>
                <a:latin typeface="Verdana"/>
                <a:ea typeface="Verdana"/>
                <a:cs typeface="Verdana"/>
                <a:sym typeface="Verdana"/>
              </a:rPr>
              <a:t>for the purpose of supporting </a:t>
            </a:r>
            <a:r>
              <a:rPr b="0" i="0" lang="en" sz="1200" u="none" cap="none" strike="noStrike">
                <a:solidFill>
                  <a:srgbClr val="000000"/>
                </a:solidFill>
                <a:latin typeface="Verdana"/>
                <a:ea typeface="Verdana"/>
                <a:cs typeface="Verdana"/>
                <a:sym typeface="Verdana"/>
              </a:rPr>
              <a:t>the analysis presented within a scientific publication and </a:t>
            </a:r>
            <a:r>
              <a:rPr b="0" i="0" lang="en" sz="1200" u="none" cap="none" strike="noStrike">
                <a:solidFill>
                  <a:srgbClr val="000000"/>
                </a:solidFill>
                <a:highlight>
                  <a:srgbClr val="FFFF00"/>
                </a:highlight>
                <a:latin typeface="Verdana"/>
                <a:ea typeface="Verdana"/>
                <a:cs typeface="Verdana"/>
                <a:sym typeface="Verdana"/>
              </a:rPr>
              <a:t>has no other current NASA mission purpose</a:t>
            </a:r>
            <a:r>
              <a:rPr b="0" i="0" lang="en" sz="1200" u="none" cap="none" strike="noStrike">
                <a:solidFill>
                  <a:srgbClr val="000000"/>
                </a:solidFill>
                <a:latin typeface="Verdana"/>
                <a:ea typeface="Verdana"/>
                <a:cs typeface="Verdana"/>
                <a:sym typeface="Verdana"/>
              </a:rPr>
              <a:t> at the time of publication. While the Authors/Innovators of such software are U.S. Government civil servants, such software </a:t>
            </a:r>
            <a:r>
              <a:rPr b="0" i="0" lang="en" sz="1200" u="none" cap="none" strike="noStrike">
                <a:solidFill>
                  <a:srgbClr val="000000"/>
                </a:solidFill>
                <a:highlight>
                  <a:srgbClr val="00FF00"/>
                </a:highlight>
                <a:latin typeface="Verdana"/>
                <a:ea typeface="Verdana"/>
                <a:cs typeface="Verdana"/>
                <a:sym typeface="Verdana"/>
              </a:rPr>
              <a:t>may call third-party software scripts and libraries, but only where such scripts and libraries are provided under a permissive license</a:t>
            </a:r>
            <a:r>
              <a:rPr b="0" i="0" lang="en" sz="1200" u="none" cap="none" strike="noStrike">
                <a:solidFill>
                  <a:srgbClr val="000000"/>
                </a:solidFill>
                <a:latin typeface="Verdana"/>
                <a:ea typeface="Verdana"/>
                <a:cs typeface="Verdana"/>
                <a:sym typeface="Verdana"/>
              </a:rPr>
              <a:t> that does not prohibit or qualify NASA’s use and release. Such software </a:t>
            </a:r>
            <a:r>
              <a:rPr b="0" i="0" lang="en" sz="1200" u="none" cap="none" strike="noStrike">
                <a:solidFill>
                  <a:srgbClr val="000000"/>
                </a:solidFill>
                <a:highlight>
                  <a:srgbClr val="00FFFF"/>
                </a:highlight>
                <a:latin typeface="Verdana"/>
                <a:ea typeface="Verdana"/>
                <a:cs typeface="Verdana"/>
                <a:sym typeface="Verdana"/>
              </a:rPr>
              <a:t>may not incorporate any third-party software</a:t>
            </a:r>
            <a:r>
              <a:rPr b="0" i="0" lang="en" sz="1200" u="none" cap="none" strike="noStrike">
                <a:solidFill>
                  <a:srgbClr val="000000"/>
                </a:solidFill>
                <a:latin typeface="Verdana"/>
                <a:ea typeface="Verdana"/>
                <a:cs typeface="Verdana"/>
                <a:sym typeface="Verdana"/>
              </a:rPr>
              <a:t>.</a:t>
            </a:r>
            <a:endParaRPr/>
          </a:p>
          <a:p>
            <a:pPr indent="0" lvl="0" marL="0" marR="0" rtl="0" algn="l">
              <a:lnSpc>
                <a:spcPct val="140000"/>
              </a:lnSpc>
              <a:spcBef>
                <a:spcPts val="0"/>
              </a:spcBef>
              <a:spcAft>
                <a:spcPts val="0"/>
              </a:spcAft>
              <a:buClr>
                <a:schemeClr val="dk1"/>
              </a:buClr>
              <a:buSzPct val="100000"/>
              <a:buFont typeface="Arial"/>
              <a:buNone/>
            </a:pPr>
            <a:r>
              <a:t/>
            </a:r>
            <a:endParaRPr b="1" i="0" sz="1200" u="none" cap="none" strike="noStrike">
              <a:solidFill>
                <a:srgbClr val="000000"/>
              </a:solidFill>
              <a:latin typeface="Verdana"/>
              <a:ea typeface="Verdana"/>
              <a:cs typeface="Verdana"/>
              <a:sym typeface="Verdana"/>
            </a:endParaRPr>
          </a:p>
          <a:p>
            <a:pPr indent="0" lvl="0" marL="0" marR="0" rtl="0" algn="l">
              <a:lnSpc>
                <a:spcPct val="140000"/>
              </a:lnSpc>
              <a:spcBef>
                <a:spcPts val="0"/>
              </a:spcBef>
              <a:spcAft>
                <a:spcPts val="0"/>
              </a:spcAft>
              <a:buClr>
                <a:srgbClr val="000000"/>
              </a:buClr>
              <a:buSzPct val="100000"/>
              <a:buFont typeface="Verdana"/>
              <a:buNone/>
            </a:pPr>
            <a:r>
              <a:rPr b="1" i="0" lang="en" sz="1200" u="none" cap="none" strike="noStrike">
                <a:solidFill>
                  <a:srgbClr val="000000"/>
                </a:solidFill>
                <a:latin typeface="Verdana"/>
                <a:ea typeface="Verdana"/>
                <a:cs typeface="Verdana"/>
                <a:sym typeface="Verdana"/>
              </a:rPr>
              <a:t>- OR-</a:t>
            </a:r>
            <a:endParaRPr/>
          </a:p>
          <a:p>
            <a:pPr indent="0" lvl="0" marL="0" marR="0" rtl="0" algn="l">
              <a:lnSpc>
                <a:spcPct val="140000"/>
              </a:lnSpc>
              <a:spcBef>
                <a:spcPts val="0"/>
              </a:spcBef>
              <a:spcAft>
                <a:spcPts val="0"/>
              </a:spcAft>
              <a:buClr>
                <a:schemeClr val="dk1"/>
              </a:buClr>
              <a:buSzPct val="100000"/>
              <a:buFont typeface="Arial"/>
              <a:buNone/>
            </a:pPr>
            <a:r>
              <a:t/>
            </a:r>
            <a:endParaRPr b="1" i="0" sz="1200" u="none" cap="none" strike="noStrike">
              <a:solidFill>
                <a:srgbClr val="000000"/>
              </a:solidFill>
              <a:latin typeface="Verdana"/>
              <a:ea typeface="Verdana"/>
              <a:cs typeface="Verdana"/>
              <a:sym typeface="Verdana"/>
            </a:endParaRPr>
          </a:p>
          <a:p>
            <a:pPr indent="0" lvl="0" marL="0" marR="0" rtl="0" algn="l">
              <a:lnSpc>
                <a:spcPct val="140000"/>
              </a:lnSpc>
              <a:spcBef>
                <a:spcPts val="0"/>
              </a:spcBef>
              <a:spcAft>
                <a:spcPts val="0"/>
              </a:spcAft>
              <a:buClr>
                <a:srgbClr val="000000"/>
              </a:buClr>
              <a:buSzPct val="100000"/>
              <a:buFont typeface="Verdana"/>
              <a:buNone/>
            </a:pPr>
            <a:r>
              <a:rPr b="1" i="0" lang="en" sz="1200" u="none" cap="none" strike="noStrike">
                <a:solidFill>
                  <a:srgbClr val="000000"/>
                </a:solidFill>
                <a:latin typeface="Verdana"/>
                <a:ea typeface="Verdana"/>
                <a:cs typeface="Verdana"/>
                <a:sym typeface="Verdana"/>
              </a:rPr>
              <a:t>Software Documentation </a:t>
            </a:r>
            <a:r>
              <a:rPr b="0" i="0" lang="en" sz="1200" u="none" cap="none" strike="noStrike">
                <a:solidFill>
                  <a:srgbClr val="000000"/>
                </a:solidFill>
                <a:latin typeface="Verdana"/>
                <a:ea typeface="Verdana"/>
                <a:cs typeface="Verdana"/>
                <a:sym typeface="Verdana"/>
              </a:rPr>
              <a:t>- </a:t>
            </a:r>
            <a:r>
              <a:rPr b="0" i="0" lang="en" sz="1200" u="none" cap="none" strike="noStrike">
                <a:solidFill>
                  <a:srgbClr val="000000"/>
                </a:solidFill>
                <a:highlight>
                  <a:srgbClr val="FFFF00"/>
                </a:highlight>
                <a:latin typeface="Verdana"/>
                <a:ea typeface="Verdana"/>
                <a:cs typeface="Verdana"/>
                <a:sym typeface="Verdana"/>
              </a:rPr>
              <a:t>Documentation and data </a:t>
            </a:r>
            <a:r>
              <a:rPr b="0" i="0" lang="en" sz="1200" u="none" cap="none" strike="noStrike">
                <a:solidFill>
                  <a:srgbClr val="000000"/>
                </a:solidFill>
                <a:highlight>
                  <a:srgbClr val="00FF00"/>
                </a:highlight>
                <a:latin typeface="Verdana"/>
                <a:ea typeface="Verdana"/>
                <a:cs typeface="Verdana"/>
                <a:sym typeface="Verdana"/>
              </a:rPr>
              <a:t>pertaining to the development and operation of software</a:t>
            </a:r>
            <a:r>
              <a:rPr b="0" i="0" lang="en" sz="1200" u="none" cap="none" strike="noStrike">
                <a:solidFill>
                  <a:srgbClr val="000000"/>
                </a:solidFill>
                <a:latin typeface="Verdana"/>
                <a:ea typeface="Verdana"/>
                <a:cs typeface="Verdana"/>
                <a:sym typeface="Verdana"/>
              </a:rPr>
              <a:t> and that </a:t>
            </a:r>
            <a:r>
              <a:rPr b="0" i="0" lang="en" sz="1200" u="none" cap="none" strike="noStrike">
                <a:solidFill>
                  <a:srgbClr val="000000"/>
                </a:solidFill>
                <a:highlight>
                  <a:srgbClr val="FFFF00"/>
                </a:highlight>
                <a:latin typeface="Verdana"/>
                <a:ea typeface="Verdana"/>
                <a:cs typeface="Verdana"/>
                <a:sym typeface="Verdana"/>
              </a:rPr>
              <a:t>explains the capabilities </a:t>
            </a:r>
            <a:r>
              <a:rPr b="0" i="0" lang="en" sz="1200" u="none" cap="none" strike="noStrike">
                <a:solidFill>
                  <a:srgbClr val="000000"/>
                </a:solidFill>
                <a:latin typeface="Verdana"/>
                <a:ea typeface="Verdana"/>
                <a:cs typeface="Verdana"/>
                <a:sym typeface="Verdana"/>
              </a:rPr>
              <a:t>of the software of provides operating instructions for using the software to obtain the desired results.  Software Documentation may be provided as </a:t>
            </a:r>
            <a:r>
              <a:rPr b="0" i="0" lang="en" sz="1200" u="none" cap="none" strike="noStrike">
                <a:solidFill>
                  <a:srgbClr val="000000"/>
                </a:solidFill>
                <a:highlight>
                  <a:srgbClr val="FFFF00"/>
                </a:highlight>
                <a:latin typeface="Verdana"/>
                <a:ea typeface="Verdana"/>
                <a:cs typeface="Verdana"/>
                <a:sym typeface="Verdana"/>
              </a:rPr>
              <a:t>owner’s manuals, user’s manuals, installation instructions, operating instructions, anomalies, other similar items</a:t>
            </a:r>
            <a:r>
              <a:rPr b="0" i="0" lang="en" sz="1200" u="none" cap="none" strike="noStrike">
                <a:solidFill>
                  <a:srgbClr val="000000"/>
                </a:solidFill>
                <a:latin typeface="Verdana"/>
                <a:ea typeface="Verdana"/>
                <a:cs typeface="Verdana"/>
                <a:sym typeface="Verdana"/>
              </a:rPr>
              <a:t>.  </a:t>
            </a:r>
            <a:endParaRPr/>
          </a:p>
          <a:p>
            <a:pPr indent="0" lvl="0" marL="0" marR="0" rtl="0" algn="l">
              <a:lnSpc>
                <a:spcPct val="140000"/>
              </a:lnSpc>
              <a:spcBef>
                <a:spcPts val="0"/>
              </a:spcBef>
              <a:spcAft>
                <a:spcPts val="0"/>
              </a:spcAft>
              <a:buClr>
                <a:schemeClr val="dk1"/>
              </a:buClr>
              <a:buSzPct val="100000"/>
              <a:buFont typeface="Arial"/>
              <a:buNone/>
            </a:pPr>
            <a:r>
              <a:t/>
            </a:r>
            <a:endParaRPr b="0" i="0" sz="1200" u="none" cap="none" strike="noStrike">
              <a:solidFill>
                <a:srgbClr val="000000"/>
              </a:solidFill>
              <a:latin typeface="Verdana"/>
              <a:ea typeface="Verdana"/>
              <a:cs typeface="Verdana"/>
              <a:sym typeface="Verdana"/>
            </a:endParaRPr>
          </a:p>
          <a:p>
            <a:pPr indent="-248920" lvl="0" marL="342900" marR="0" rtl="0" algn="l">
              <a:spcBef>
                <a:spcPts val="296"/>
              </a:spcBef>
              <a:spcAft>
                <a:spcPts val="0"/>
              </a:spcAft>
              <a:buClr>
                <a:schemeClr val="dk1"/>
              </a:buClr>
              <a:buSzPct val="100000"/>
              <a:buFont typeface="Arial"/>
              <a:buNone/>
            </a:pPr>
            <a:r>
              <a:t/>
            </a:r>
            <a:endParaRPr b="0" i="0" sz="1600" u="none" cap="none" strike="noStrike">
              <a:solidFill>
                <a:schemeClr val="dk1"/>
              </a:solidFill>
              <a:latin typeface="Arial"/>
              <a:ea typeface="Arial"/>
              <a:cs typeface="Arial"/>
              <a:sym typeface="Arial"/>
            </a:endParaRPr>
          </a:p>
        </p:txBody>
      </p:sp>
      <p:sp>
        <p:nvSpPr>
          <p:cNvPr id="872" name="Google Shape;872;p67"/>
          <p:cNvSpPr txBox="1"/>
          <p:nvPr/>
        </p:nvSpPr>
        <p:spPr>
          <a:xfrm>
            <a:off x="286589" y="584296"/>
            <a:ext cx="3073500" cy="3963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None/>
            </a:pPr>
            <a:r>
              <a:rPr b="1" i="0" lang="en" sz="1600" u="none" cap="none" strike="noStrike">
                <a:solidFill>
                  <a:srgbClr val="C00000"/>
                </a:solidFill>
                <a:latin typeface="Arial"/>
                <a:ea typeface="Arial"/>
                <a:cs typeface="Arial"/>
                <a:sym typeface="Arial"/>
              </a:rPr>
              <a:t>New Software Considerations</a:t>
            </a:r>
            <a:endParaRPr b="1" i="0" sz="1600" u="none" cap="none" strike="noStrike">
              <a:solidFill>
                <a:schemeClr val="accent2"/>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68"/>
          <p:cNvSpPr txBox="1"/>
          <p:nvPr/>
        </p:nvSpPr>
        <p:spPr>
          <a:xfrm>
            <a:off x="178995" y="706441"/>
            <a:ext cx="4954500" cy="407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 sz="1600" u="none" cap="none" strike="noStrike">
                <a:solidFill>
                  <a:schemeClr val="dk1"/>
                </a:solidFill>
                <a:latin typeface="Arial"/>
                <a:ea typeface="Arial"/>
                <a:cs typeface="Arial"/>
                <a:sym typeface="Arial"/>
              </a:rPr>
              <a:t>Software Release is the process of taking NASA internal software and disseminating into the economy and the public…</a:t>
            </a:r>
            <a:endParaRPr/>
          </a:p>
          <a:p>
            <a:pPr indent="0" lvl="0" marL="0" marR="0" rtl="0" algn="l">
              <a:lnSpc>
                <a:spcPct val="150000"/>
              </a:lnSpc>
              <a:spcBef>
                <a:spcPts val="0"/>
              </a:spcBef>
              <a:spcAft>
                <a:spcPts val="0"/>
              </a:spcAft>
              <a:buNone/>
            </a:pPr>
            <a:r>
              <a:t/>
            </a:r>
            <a:endParaRPr sz="14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b="1" lang="en" sz="1600">
                <a:solidFill>
                  <a:srgbClr val="3F3F3F"/>
                </a:solidFill>
                <a:latin typeface="Arial"/>
                <a:ea typeface="Arial"/>
                <a:cs typeface="Arial"/>
                <a:sym typeface="Arial"/>
              </a:rPr>
              <a:t>To generate your Software Release request…</a:t>
            </a:r>
            <a:endParaRPr/>
          </a:p>
          <a:p>
            <a:pPr indent="-171450" lvl="0" marL="171450" marR="0" rtl="0" algn="l">
              <a:spcBef>
                <a:spcPts val="0"/>
              </a:spcBef>
              <a:spcAft>
                <a:spcPts val="0"/>
              </a:spcAft>
              <a:buClr>
                <a:schemeClr val="dk1"/>
              </a:buClr>
              <a:buSzPts val="1600"/>
              <a:buFont typeface="Noto Sans Symbols"/>
              <a:buChar char="⮚"/>
            </a:pPr>
            <a:r>
              <a:rPr lang="en" sz="1600">
                <a:solidFill>
                  <a:schemeClr val="dk1"/>
                </a:solidFill>
                <a:latin typeface="Arial"/>
                <a:ea typeface="Arial"/>
                <a:cs typeface="Arial"/>
                <a:sym typeface="Arial"/>
              </a:rPr>
              <a:t>First, submit your New Technology Report (NTR) </a:t>
            </a:r>
            <a:endParaRPr/>
          </a:p>
          <a:p>
            <a:pPr indent="-342900" lvl="1" marL="800100" marR="0" rtl="0" algn="l">
              <a:spcBef>
                <a:spcPts val="0"/>
              </a:spcBef>
              <a:spcAft>
                <a:spcPts val="0"/>
              </a:spcAft>
              <a:buClr>
                <a:srgbClr val="007EBE"/>
              </a:buClr>
              <a:buSzPts val="1600"/>
              <a:buFont typeface="Arial"/>
              <a:buChar char="•"/>
            </a:pPr>
            <a:r>
              <a:rPr b="1" i="0" lang="en" sz="1600" u="sng" cap="none" strike="noStrike">
                <a:solidFill>
                  <a:srgbClr val="007EBE"/>
                </a:solidFill>
                <a:latin typeface="Arial"/>
                <a:ea typeface="Arial"/>
                <a:cs typeface="Arial"/>
                <a:sym typeface="Arial"/>
                <a:hlinkClick r:id="rId3">
                  <a:extLst>
                    <a:ext uri="{A12FA001-AC4F-418D-AE19-62706E023703}">
                      <ahyp:hlinkClr val="tx"/>
                    </a:ext>
                  </a:extLst>
                </a:hlinkClick>
              </a:rPr>
              <a:t>https://invention.nasa.gov/ </a:t>
            </a:r>
            <a:br>
              <a:rPr b="1" i="0" lang="en" sz="1600" u="none" cap="none" strike="noStrike">
                <a:solidFill>
                  <a:srgbClr val="007EBE"/>
                </a:solidFill>
                <a:latin typeface="Arial"/>
                <a:ea typeface="Arial"/>
                <a:cs typeface="Arial"/>
                <a:sym typeface="Arial"/>
              </a:rPr>
            </a:br>
            <a:endParaRPr b="1" i="0" sz="1600" u="none" cap="none" strike="noStrike">
              <a:solidFill>
                <a:srgbClr val="007EBE"/>
              </a:solidFill>
              <a:latin typeface="Arial"/>
              <a:ea typeface="Arial"/>
              <a:cs typeface="Arial"/>
              <a:sym typeface="Arial"/>
            </a:endParaRPr>
          </a:p>
          <a:p>
            <a:pPr indent="0" lvl="0" marL="0" marR="0" rtl="0" algn="l">
              <a:spcBef>
                <a:spcPts val="0"/>
              </a:spcBef>
              <a:spcAft>
                <a:spcPts val="0"/>
              </a:spcAft>
              <a:buNone/>
            </a:pPr>
            <a:r>
              <a:rPr i="1" lang="en" sz="1600">
                <a:solidFill>
                  <a:schemeClr val="dk1"/>
                </a:solidFill>
                <a:latin typeface="Arial"/>
                <a:ea typeface="Arial"/>
                <a:cs typeface="Arial"/>
                <a:sym typeface="Arial"/>
              </a:rPr>
              <a:t>The Software Release Authority is alerted and connects with the innovator  to introduce the process as soon as a NTR case number is assigned. </a:t>
            </a:r>
            <a:br>
              <a:rPr i="1" lang="en" sz="1600">
                <a:solidFill>
                  <a:schemeClr val="dk1"/>
                </a:solidFill>
                <a:latin typeface="Arial"/>
                <a:ea typeface="Arial"/>
                <a:cs typeface="Arial"/>
                <a:sym typeface="Arial"/>
              </a:rPr>
            </a:br>
            <a:endParaRPr sz="1800">
              <a:solidFill>
                <a:srgbClr val="191919"/>
              </a:solidFill>
              <a:latin typeface="Arial"/>
              <a:ea typeface="Arial"/>
              <a:cs typeface="Arial"/>
              <a:sym typeface="Arial"/>
            </a:endParaRPr>
          </a:p>
          <a:p>
            <a:pPr indent="-171450" lvl="0" marL="171450" marR="0" rtl="0" algn="l">
              <a:spcBef>
                <a:spcPts val="0"/>
              </a:spcBef>
              <a:spcAft>
                <a:spcPts val="0"/>
              </a:spcAft>
              <a:buClr>
                <a:schemeClr val="dk1"/>
              </a:buClr>
              <a:buSzPts val="1600"/>
              <a:buFont typeface="Noto Sans Symbols"/>
              <a:buChar char="⮚"/>
            </a:pPr>
            <a:r>
              <a:rPr b="1" lang="en" sz="1600">
                <a:solidFill>
                  <a:schemeClr val="dk1"/>
                </a:solidFill>
                <a:latin typeface="Arial"/>
                <a:ea typeface="Arial"/>
                <a:cs typeface="Arial"/>
                <a:sym typeface="Arial"/>
              </a:rPr>
              <a:t>Then, submit a request via NASA’s Software Release System (SRS)… </a:t>
            </a:r>
            <a:endParaRPr/>
          </a:p>
          <a:p>
            <a:pPr indent="-342900" lvl="1" marL="800100" marR="0" rtl="0" algn="l">
              <a:spcBef>
                <a:spcPts val="0"/>
              </a:spcBef>
              <a:spcAft>
                <a:spcPts val="0"/>
              </a:spcAft>
              <a:buClr>
                <a:srgbClr val="007EBE"/>
              </a:buClr>
              <a:buSzPts val="1600"/>
              <a:buFont typeface="Arial"/>
              <a:buChar char="•"/>
            </a:pPr>
            <a:r>
              <a:rPr b="1" i="0" lang="en" sz="1600" u="sng" cap="none" strike="noStrike">
                <a:solidFill>
                  <a:srgbClr val="007EBE"/>
                </a:solidFill>
                <a:latin typeface="Arial"/>
                <a:ea typeface="Arial"/>
                <a:cs typeface="Arial"/>
                <a:sym typeface="Arial"/>
                <a:hlinkClick r:id="rId4">
                  <a:extLst>
                    <a:ext uri="{A12FA001-AC4F-418D-AE19-62706E023703}">
                      <ahyp:hlinkClr val="tx"/>
                    </a:ext>
                  </a:extLst>
                </a:hlinkClick>
              </a:rPr>
              <a:t>https://softwarerelease.ndc.nasa.gov/ </a:t>
            </a:r>
            <a:endParaRPr b="1" i="0" sz="1600" u="none" cap="none" strike="noStrike">
              <a:solidFill>
                <a:srgbClr val="007EBE"/>
              </a:solidFill>
              <a:latin typeface="Arial"/>
              <a:ea typeface="Arial"/>
              <a:cs typeface="Arial"/>
              <a:sym typeface="Arial"/>
            </a:endParaRPr>
          </a:p>
          <a:p>
            <a:pPr indent="-266700" lvl="1" marL="800100" marR="0" rtl="0" algn="l">
              <a:lnSpc>
                <a:spcPct val="150000"/>
              </a:lnSpc>
              <a:spcBef>
                <a:spcPts val="0"/>
              </a:spcBef>
              <a:spcAft>
                <a:spcPts val="0"/>
              </a:spcAft>
              <a:buClr>
                <a:schemeClr val="dk1"/>
              </a:buClr>
              <a:buSzPts val="1200"/>
              <a:buFont typeface="Arial"/>
              <a:buNone/>
            </a:pPr>
            <a:r>
              <a:t/>
            </a:r>
            <a:endParaRPr b="0" i="0" sz="1200" u="none" cap="none" strike="noStrike">
              <a:solidFill>
                <a:schemeClr val="dk1"/>
              </a:solidFill>
              <a:latin typeface="Century Gothic"/>
              <a:ea typeface="Century Gothic"/>
              <a:cs typeface="Century Gothic"/>
              <a:sym typeface="Century Gothic"/>
            </a:endParaRPr>
          </a:p>
        </p:txBody>
      </p:sp>
      <p:pic>
        <p:nvPicPr>
          <p:cNvPr id="878" name="Google Shape;878;p68"/>
          <p:cNvPicPr preferRelativeResize="0"/>
          <p:nvPr/>
        </p:nvPicPr>
        <p:blipFill rotWithShape="1">
          <a:blip r:embed="rId5">
            <a:alphaModFix/>
          </a:blip>
          <a:srcRect b="0" l="0" r="10321" t="0"/>
          <a:stretch/>
        </p:blipFill>
        <p:spPr>
          <a:xfrm>
            <a:off x="5232384" y="765081"/>
            <a:ext cx="3547158" cy="3906672"/>
          </a:xfrm>
          <a:prstGeom prst="rect">
            <a:avLst/>
          </a:prstGeom>
          <a:noFill/>
          <a:ln>
            <a:noFill/>
          </a:ln>
        </p:spPr>
      </p:pic>
      <p:sp>
        <p:nvSpPr>
          <p:cNvPr id="879" name="Google Shape;879;p68"/>
          <p:cNvSpPr txBox="1"/>
          <p:nvPr>
            <p:ph type="title"/>
          </p:nvPr>
        </p:nvSpPr>
        <p:spPr>
          <a:xfrm>
            <a:off x="121005" y="150637"/>
            <a:ext cx="6901800" cy="5109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
              <a:t>Software Review Process and Procedure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69"/>
          <p:cNvSpPr/>
          <p:nvPr/>
        </p:nvSpPr>
        <p:spPr>
          <a:xfrm>
            <a:off x="6655035" y="991496"/>
            <a:ext cx="1722000" cy="3503400"/>
          </a:xfrm>
          <a:prstGeom prst="rightArrowCallout">
            <a:avLst>
              <a:gd fmla="val 30293" name="adj1"/>
              <a:gd fmla="val 25630" name="adj2"/>
              <a:gd fmla="val 24276" name="adj3"/>
              <a:gd fmla="val 70595" name="adj4"/>
            </a:avLst>
          </a:prstGeom>
          <a:solidFill>
            <a:schemeClr val="lt1"/>
          </a:solidFill>
          <a:ln cap="flat" cmpd="sng" w="63500">
            <a:solidFill>
              <a:schemeClr val="accent4"/>
            </a:solidFill>
            <a:prstDash val="solid"/>
            <a:round/>
            <a:headEnd len="sm" w="sm" type="none"/>
            <a:tailEnd len="sm" w="sm" type="none"/>
          </a:ln>
          <a:effectLst>
            <a:outerShdw blurRad="25400" rotWithShape="0" algn="l" dist="25400">
              <a:srgbClr val="000000">
                <a:alpha val="298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chemeClr val="lt1"/>
              </a:solidFill>
              <a:latin typeface="Arial"/>
              <a:ea typeface="Arial"/>
              <a:cs typeface="Arial"/>
              <a:sym typeface="Arial"/>
            </a:endParaRPr>
          </a:p>
        </p:txBody>
      </p:sp>
      <p:sp>
        <p:nvSpPr>
          <p:cNvPr id="886" name="Google Shape;886;p69"/>
          <p:cNvSpPr/>
          <p:nvPr/>
        </p:nvSpPr>
        <p:spPr>
          <a:xfrm>
            <a:off x="4575237" y="981856"/>
            <a:ext cx="1722000" cy="3495300"/>
          </a:xfrm>
          <a:prstGeom prst="rightArrowCallout">
            <a:avLst>
              <a:gd fmla="val 30293" name="adj1"/>
              <a:gd fmla="val 25630" name="adj2"/>
              <a:gd fmla="val 24276" name="adj3"/>
              <a:gd fmla="val 70272" name="adj4"/>
            </a:avLst>
          </a:prstGeom>
          <a:solidFill>
            <a:schemeClr val="lt1"/>
          </a:solidFill>
          <a:ln cap="flat" cmpd="sng" w="63500">
            <a:solidFill>
              <a:schemeClr val="accent3"/>
            </a:solidFill>
            <a:prstDash val="solid"/>
            <a:round/>
            <a:headEnd len="sm" w="sm" type="none"/>
            <a:tailEnd len="sm" w="sm" type="none"/>
          </a:ln>
          <a:effectLst>
            <a:outerShdw blurRad="25400" rotWithShape="0" algn="l" dist="25400">
              <a:srgbClr val="000000">
                <a:alpha val="298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chemeClr val="lt1"/>
              </a:solidFill>
              <a:latin typeface="Arial"/>
              <a:ea typeface="Arial"/>
              <a:cs typeface="Arial"/>
              <a:sym typeface="Arial"/>
            </a:endParaRPr>
          </a:p>
        </p:txBody>
      </p:sp>
      <p:sp>
        <p:nvSpPr>
          <p:cNvPr id="887" name="Google Shape;887;p69"/>
          <p:cNvSpPr/>
          <p:nvPr/>
        </p:nvSpPr>
        <p:spPr>
          <a:xfrm>
            <a:off x="2537000" y="1017624"/>
            <a:ext cx="1812300" cy="3459300"/>
          </a:xfrm>
          <a:prstGeom prst="rightArrowCallout">
            <a:avLst>
              <a:gd fmla="val 30293" name="adj1"/>
              <a:gd fmla="val 25630" name="adj2"/>
              <a:gd fmla="val 24276" name="adj3"/>
              <a:gd fmla="val 71258" name="adj4"/>
            </a:avLst>
          </a:prstGeom>
          <a:solidFill>
            <a:schemeClr val="lt1"/>
          </a:solidFill>
          <a:ln cap="flat" cmpd="sng" w="63500">
            <a:solidFill>
              <a:schemeClr val="accent2"/>
            </a:solidFill>
            <a:prstDash val="solid"/>
            <a:round/>
            <a:headEnd len="sm" w="sm" type="none"/>
            <a:tailEnd len="sm" w="sm" type="none"/>
          </a:ln>
          <a:effectLst>
            <a:outerShdw blurRad="25400" rotWithShape="0" algn="l" dist="25400">
              <a:srgbClr val="000000">
                <a:alpha val="298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chemeClr val="lt1"/>
              </a:solidFill>
              <a:latin typeface="Arial"/>
              <a:ea typeface="Arial"/>
              <a:cs typeface="Arial"/>
              <a:sym typeface="Arial"/>
            </a:endParaRPr>
          </a:p>
        </p:txBody>
      </p:sp>
      <p:sp>
        <p:nvSpPr>
          <p:cNvPr id="888" name="Google Shape;888;p69"/>
          <p:cNvSpPr txBox="1"/>
          <p:nvPr/>
        </p:nvSpPr>
        <p:spPr>
          <a:xfrm>
            <a:off x="3802894" y="2609356"/>
            <a:ext cx="409500" cy="246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000">
                <a:solidFill>
                  <a:schemeClr val="accent2"/>
                </a:solidFill>
                <a:latin typeface="Arial"/>
                <a:ea typeface="Arial"/>
                <a:cs typeface="Arial"/>
                <a:sym typeface="Arial"/>
              </a:rPr>
              <a:t>2</a:t>
            </a:r>
            <a:endParaRPr b="1" sz="1000">
              <a:solidFill>
                <a:schemeClr val="accent2"/>
              </a:solidFill>
              <a:latin typeface="Arial"/>
              <a:ea typeface="Arial"/>
              <a:cs typeface="Arial"/>
              <a:sym typeface="Arial"/>
            </a:endParaRPr>
          </a:p>
        </p:txBody>
      </p:sp>
      <p:sp>
        <p:nvSpPr>
          <p:cNvPr id="889" name="Google Shape;889;p69"/>
          <p:cNvSpPr txBox="1"/>
          <p:nvPr/>
        </p:nvSpPr>
        <p:spPr>
          <a:xfrm>
            <a:off x="5492853" y="2606343"/>
            <a:ext cx="963000" cy="246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000">
                <a:solidFill>
                  <a:schemeClr val="accent3"/>
                </a:solidFill>
                <a:latin typeface="Arial"/>
                <a:ea typeface="Arial"/>
                <a:cs typeface="Arial"/>
                <a:sym typeface="Arial"/>
              </a:rPr>
              <a:t>3</a:t>
            </a:r>
            <a:endParaRPr b="1" sz="1000">
              <a:solidFill>
                <a:schemeClr val="accent3"/>
              </a:solidFill>
              <a:latin typeface="Arial"/>
              <a:ea typeface="Arial"/>
              <a:cs typeface="Arial"/>
              <a:sym typeface="Arial"/>
            </a:endParaRPr>
          </a:p>
        </p:txBody>
      </p:sp>
      <p:sp>
        <p:nvSpPr>
          <p:cNvPr id="890" name="Google Shape;890;p69"/>
          <p:cNvSpPr txBox="1"/>
          <p:nvPr/>
        </p:nvSpPr>
        <p:spPr>
          <a:xfrm>
            <a:off x="8023530" y="2614612"/>
            <a:ext cx="298200" cy="246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000">
                <a:solidFill>
                  <a:schemeClr val="accent4"/>
                </a:solidFill>
                <a:latin typeface="Arial"/>
                <a:ea typeface="Arial"/>
                <a:cs typeface="Arial"/>
                <a:sym typeface="Arial"/>
              </a:rPr>
              <a:t>4</a:t>
            </a:r>
            <a:endParaRPr b="1" sz="1000">
              <a:solidFill>
                <a:schemeClr val="accent4"/>
              </a:solidFill>
              <a:latin typeface="Arial"/>
              <a:ea typeface="Arial"/>
              <a:cs typeface="Arial"/>
              <a:sym typeface="Arial"/>
            </a:endParaRPr>
          </a:p>
        </p:txBody>
      </p:sp>
      <p:grpSp>
        <p:nvGrpSpPr>
          <p:cNvPr id="891" name="Google Shape;891;p69"/>
          <p:cNvGrpSpPr/>
          <p:nvPr/>
        </p:nvGrpSpPr>
        <p:grpSpPr>
          <a:xfrm>
            <a:off x="4593029" y="1788334"/>
            <a:ext cx="1201699" cy="2354768"/>
            <a:chOff x="2331952" y="4430962"/>
            <a:chExt cx="3016314" cy="2613795"/>
          </a:xfrm>
        </p:grpSpPr>
        <p:sp>
          <p:nvSpPr>
            <p:cNvPr id="892" name="Google Shape;892;p69"/>
            <p:cNvSpPr txBox="1"/>
            <p:nvPr/>
          </p:nvSpPr>
          <p:spPr>
            <a:xfrm>
              <a:off x="2358466" y="4721257"/>
              <a:ext cx="2989800" cy="2323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Century Gothic"/>
                  <a:ea typeface="Century Gothic"/>
                  <a:cs typeface="Century Gothic"/>
                  <a:sym typeface="Century Gothic"/>
                </a:rPr>
                <a:t>Panel of Ames reviewers from Technology Transfer, Legal, Export Control, Software Engineering, 508 compliance, IT Security, etc., review your release request and approve it for release.</a:t>
              </a:r>
              <a:endParaRPr/>
            </a:p>
          </p:txBody>
        </p:sp>
        <p:sp>
          <p:nvSpPr>
            <p:cNvPr id="893" name="Google Shape;893;p69"/>
            <p:cNvSpPr txBox="1"/>
            <p:nvPr/>
          </p:nvSpPr>
          <p:spPr>
            <a:xfrm>
              <a:off x="2331952" y="4430962"/>
              <a:ext cx="2133900" cy="273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000">
                  <a:solidFill>
                    <a:schemeClr val="dk1"/>
                  </a:solidFill>
                  <a:latin typeface="Century Gothic"/>
                  <a:ea typeface="Century Gothic"/>
                  <a:cs typeface="Century Gothic"/>
                  <a:sym typeface="Century Gothic"/>
                </a:rPr>
                <a:t>Review</a:t>
              </a:r>
              <a:endParaRPr b="1" sz="1000">
                <a:solidFill>
                  <a:schemeClr val="dk1"/>
                </a:solidFill>
                <a:latin typeface="Century Gothic"/>
                <a:ea typeface="Century Gothic"/>
                <a:cs typeface="Century Gothic"/>
                <a:sym typeface="Century Gothic"/>
              </a:endParaRPr>
            </a:p>
          </p:txBody>
        </p:sp>
      </p:grpSp>
      <p:grpSp>
        <p:nvGrpSpPr>
          <p:cNvPr id="894" name="Google Shape;894;p69"/>
          <p:cNvGrpSpPr/>
          <p:nvPr/>
        </p:nvGrpSpPr>
        <p:grpSpPr>
          <a:xfrm>
            <a:off x="2607158" y="1821904"/>
            <a:ext cx="962984" cy="2028708"/>
            <a:chOff x="1384261" y="4375598"/>
            <a:chExt cx="2459100" cy="2251868"/>
          </a:xfrm>
        </p:grpSpPr>
        <p:sp>
          <p:nvSpPr>
            <p:cNvPr id="895" name="Google Shape;895;p69"/>
            <p:cNvSpPr txBox="1"/>
            <p:nvPr/>
          </p:nvSpPr>
          <p:spPr>
            <a:xfrm>
              <a:off x="1384261" y="4987366"/>
              <a:ext cx="2152200" cy="1640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Century Gothic"/>
                  <a:ea typeface="Century Gothic"/>
                  <a:cs typeface="Century Gothic"/>
                  <a:sym typeface="Century Gothic"/>
                </a:rPr>
                <a:t>Submit a request for your software to be reviewed and processed for release.</a:t>
              </a:r>
              <a:endParaRPr/>
            </a:p>
          </p:txBody>
        </p:sp>
        <p:sp>
          <p:nvSpPr>
            <p:cNvPr id="896" name="Google Shape;896;p69"/>
            <p:cNvSpPr txBox="1"/>
            <p:nvPr/>
          </p:nvSpPr>
          <p:spPr>
            <a:xfrm>
              <a:off x="1384261" y="4375598"/>
              <a:ext cx="2459100" cy="78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000">
                  <a:solidFill>
                    <a:schemeClr val="dk1"/>
                  </a:solidFill>
                  <a:latin typeface="Century Gothic"/>
                  <a:ea typeface="Century Gothic"/>
                  <a:cs typeface="Century Gothic"/>
                  <a:sym typeface="Century Gothic"/>
                </a:rPr>
                <a:t>Software Release System (SRS)</a:t>
              </a:r>
              <a:endParaRPr b="1" sz="1000">
                <a:solidFill>
                  <a:schemeClr val="dk1"/>
                </a:solidFill>
                <a:latin typeface="Century Gothic"/>
                <a:ea typeface="Century Gothic"/>
                <a:cs typeface="Century Gothic"/>
                <a:sym typeface="Century Gothic"/>
              </a:endParaRPr>
            </a:p>
          </p:txBody>
        </p:sp>
      </p:grpSp>
      <p:grpSp>
        <p:nvGrpSpPr>
          <p:cNvPr id="897" name="Google Shape;897;p69"/>
          <p:cNvGrpSpPr/>
          <p:nvPr/>
        </p:nvGrpSpPr>
        <p:grpSpPr>
          <a:xfrm>
            <a:off x="6757699" y="1827870"/>
            <a:ext cx="1041142" cy="2402727"/>
            <a:chOff x="2551705" y="4311856"/>
            <a:chExt cx="2159150" cy="2749745"/>
          </a:xfrm>
        </p:grpSpPr>
        <p:sp>
          <p:nvSpPr>
            <p:cNvPr id="898" name="Google Shape;898;p69"/>
            <p:cNvSpPr txBox="1"/>
            <p:nvPr/>
          </p:nvSpPr>
          <p:spPr>
            <a:xfrm>
              <a:off x="2558655" y="4665801"/>
              <a:ext cx="2152200" cy="239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Century Gothic"/>
                  <a:ea typeface="Century Gothic"/>
                  <a:cs typeface="Century Gothic"/>
                  <a:sym typeface="Century Gothic"/>
                </a:rPr>
                <a:t>Software Release Authority approves of your software to the NASA Software Catalog and uploads it to the Software Repository for requestors to download.</a:t>
              </a:r>
              <a:endParaRPr/>
            </a:p>
          </p:txBody>
        </p:sp>
        <p:sp>
          <p:nvSpPr>
            <p:cNvPr id="899" name="Google Shape;899;p69"/>
            <p:cNvSpPr txBox="1"/>
            <p:nvPr/>
          </p:nvSpPr>
          <p:spPr>
            <a:xfrm>
              <a:off x="2551705" y="4311856"/>
              <a:ext cx="2133900" cy="28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000">
                  <a:solidFill>
                    <a:schemeClr val="dk1"/>
                  </a:solidFill>
                  <a:latin typeface="Century Gothic"/>
                  <a:ea typeface="Century Gothic"/>
                  <a:cs typeface="Century Gothic"/>
                  <a:sym typeface="Century Gothic"/>
                </a:rPr>
                <a:t>Release</a:t>
              </a:r>
              <a:endParaRPr b="1" sz="1000">
                <a:solidFill>
                  <a:schemeClr val="dk1"/>
                </a:solidFill>
                <a:latin typeface="Century Gothic"/>
                <a:ea typeface="Century Gothic"/>
                <a:cs typeface="Century Gothic"/>
                <a:sym typeface="Century Gothic"/>
              </a:endParaRPr>
            </a:p>
          </p:txBody>
        </p:sp>
      </p:grpSp>
      <p:sp>
        <p:nvSpPr>
          <p:cNvPr id="900" name="Google Shape;900;p69"/>
          <p:cNvSpPr/>
          <p:nvPr/>
        </p:nvSpPr>
        <p:spPr>
          <a:xfrm rot="2837437">
            <a:off x="6869268" y="1069665"/>
            <a:ext cx="375216" cy="634482"/>
          </a:xfrm>
          <a:custGeom>
            <a:rect b="b" l="l" r="r" t="t"/>
            <a:pathLst>
              <a:path extrusionOk="0" h="2598393" w="1060423">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chemeClr val="lt1"/>
              </a:solidFill>
              <a:latin typeface="Arial"/>
              <a:ea typeface="Arial"/>
              <a:cs typeface="Arial"/>
              <a:sym typeface="Arial"/>
            </a:endParaRPr>
          </a:p>
        </p:txBody>
      </p:sp>
      <p:sp>
        <p:nvSpPr>
          <p:cNvPr id="901" name="Google Shape;901;p69"/>
          <p:cNvSpPr/>
          <p:nvPr/>
        </p:nvSpPr>
        <p:spPr>
          <a:xfrm>
            <a:off x="4753869" y="1169800"/>
            <a:ext cx="265354" cy="299700"/>
          </a:xfrm>
          <a:custGeom>
            <a:rect b="b" l="l" r="r" t="t"/>
            <a:pathLst>
              <a:path extrusionOk="0" h="3240000" w="2868687">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chemeClr val="lt1"/>
              </a:solidFill>
              <a:latin typeface="Arial"/>
              <a:ea typeface="Arial"/>
              <a:cs typeface="Arial"/>
              <a:sym typeface="Arial"/>
            </a:endParaRPr>
          </a:p>
        </p:txBody>
      </p:sp>
      <p:pic>
        <p:nvPicPr>
          <p:cNvPr id="902" name="Google Shape;902;p69"/>
          <p:cNvPicPr preferRelativeResize="0"/>
          <p:nvPr/>
        </p:nvPicPr>
        <p:blipFill rotWithShape="1">
          <a:blip r:embed="rId3">
            <a:alphaModFix/>
          </a:blip>
          <a:srcRect b="0" l="0" r="0" t="0"/>
          <a:stretch/>
        </p:blipFill>
        <p:spPr>
          <a:xfrm>
            <a:off x="9377934" y="5075317"/>
            <a:ext cx="890532" cy="452647"/>
          </a:xfrm>
          <a:prstGeom prst="rect">
            <a:avLst/>
          </a:prstGeom>
          <a:noFill/>
          <a:ln>
            <a:noFill/>
          </a:ln>
        </p:spPr>
      </p:pic>
      <p:pic>
        <p:nvPicPr>
          <p:cNvPr descr="Remote learning science with solid fill" id="903" name="Google Shape;903;p69"/>
          <p:cNvPicPr preferRelativeResize="0"/>
          <p:nvPr/>
        </p:nvPicPr>
        <p:blipFill rotWithShape="1">
          <a:blip r:embed="rId4">
            <a:alphaModFix/>
          </a:blip>
          <a:srcRect b="0" l="0" r="0" t="0"/>
          <a:stretch/>
        </p:blipFill>
        <p:spPr>
          <a:xfrm>
            <a:off x="2595561" y="991496"/>
            <a:ext cx="812023" cy="812023"/>
          </a:xfrm>
          <a:prstGeom prst="rect">
            <a:avLst/>
          </a:prstGeom>
          <a:noFill/>
          <a:ln>
            <a:noFill/>
          </a:ln>
        </p:spPr>
      </p:pic>
      <p:pic>
        <p:nvPicPr>
          <p:cNvPr descr="Magnifying glass with solid fill" id="904" name="Google Shape;904;p69"/>
          <p:cNvPicPr preferRelativeResize="0"/>
          <p:nvPr/>
        </p:nvPicPr>
        <p:blipFill rotWithShape="1">
          <a:blip r:embed="rId5">
            <a:alphaModFix/>
          </a:blip>
          <a:srcRect b="0" l="0" r="0" t="0"/>
          <a:stretch/>
        </p:blipFill>
        <p:spPr>
          <a:xfrm>
            <a:off x="4586092" y="1022463"/>
            <a:ext cx="764745" cy="764745"/>
          </a:xfrm>
          <a:prstGeom prst="rect">
            <a:avLst/>
          </a:prstGeom>
          <a:noFill/>
          <a:ln>
            <a:noFill/>
          </a:ln>
        </p:spPr>
      </p:pic>
      <p:grpSp>
        <p:nvGrpSpPr>
          <p:cNvPr id="905" name="Google Shape;905;p69"/>
          <p:cNvGrpSpPr/>
          <p:nvPr/>
        </p:nvGrpSpPr>
        <p:grpSpPr>
          <a:xfrm>
            <a:off x="679415" y="1017625"/>
            <a:ext cx="1722337" cy="3459300"/>
            <a:chOff x="354698" y="746812"/>
            <a:chExt cx="1722337" cy="3459300"/>
          </a:xfrm>
        </p:grpSpPr>
        <p:sp>
          <p:nvSpPr>
            <p:cNvPr id="906" name="Google Shape;906;p69"/>
            <p:cNvSpPr/>
            <p:nvPr/>
          </p:nvSpPr>
          <p:spPr>
            <a:xfrm>
              <a:off x="415635" y="746812"/>
              <a:ext cx="1661400" cy="3459300"/>
            </a:xfrm>
            <a:prstGeom prst="rightArrowCallout">
              <a:avLst>
                <a:gd fmla="val 30293" name="adj1"/>
                <a:gd fmla="val 25630" name="adj2"/>
                <a:gd fmla="val 24276" name="adj3"/>
                <a:gd fmla="val 70927" name="adj4"/>
              </a:avLst>
            </a:prstGeom>
            <a:solidFill>
              <a:schemeClr val="lt1"/>
            </a:solidFill>
            <a:ln cap="flat" cmpd="sng" w="63500">
              <a:solidFill>
                <a:schemeClr val="accent1"/>
              </a:solidFill>
              <a:prstDash val="solid"/>
              <a:round/>
              <a:headEnd len="sm" w="sm" type="none"/>
              <a:tailEnd len="sm" w="sm" type="none"/>
            </a:ln>
            <a:effectLst>
              <a:outerShdw blurRad="25400" rotWithShape="0" algn="l" dist="25400">
                <a:srgbClr val="000000">
                  <a:alpha val="298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chemeClr val="lt1"/>
                </a:solidFill>
                <a:latin typeface="Arial"/>
                <a:ea typeface="Arial"/>
                <a:cs typeface="Arial"/>
                <a:sym typeface="Arial"/>
              </a:endParaRPr>
            </a:p>
          </p:txBody>
        </p:sp>
        <p:grpSp>
          <p:nvGrpSpPr>
            <p:cNvPr id="907" name="Google Shape;907;p69"/>
            <p:cNvGrpSpPr/>
            <p:nvPr/>
          </p:nvGrpSpPr>
          <p:grpSpPr>
            <a:xfrm>
              <a:off x="466568" y="1538114"/>
              <a:ext cx="1025308" cy="1976040"/>
              <a:chOff x="2280808" y="3736420"/>
              <a:chExt cx="2152200" cy="2600052"/>
            </a:xfrm>
          </p:grpSpPr>
          <p:sp>
            <p:nvSpPr>
              <p:cNvPr id="908" name="Google Shape;908;p69"/>
              <p:cNvSpPr txBox="1"/>
              <p:nvPr/>
            </p:nvSpPr>
            <p:spPr>
              <a:xfrm>
                <a:off x="2280808" y="4392172"/>
                <a:ext cx="2152200" cy="194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Century Gothic"/>
                    <a:ea typeface="Century Gothic"/>
                    <a:cs typeface="Century Gothic"/>
                    <a:sym typeface="Century Gothic"/>
                  </a:rPr>
                  <a:t>Report your software NTR to the Technology Transfer office where it is assigned a case number and approved.</a:t>
                </a:r>
                <a:endParaRPr/>
              </a:p>
            </p:txBody>
          </p:sp>
          <p:sp>
            <p:nvSpPr>
              <p:cNvPr id="909" name="Google Shape;909;p69"/>
              <p:cNvSpPr txBox="1"/>
              <p:nvPr/>
            </p:nvSpPr>
            <p:spPr>
              <a:xfrm>
                <a:off x="2289962" y="3736420"/>
                <a:ext cx="2133900" cy="729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000">
                    <a:solidFill>
                      <a:schemeClr val="dk1"/>
                    </a:solidFill>
                    <a:latin typeface="Century Gothic"/>
                    <a:ea typeface="Century Gothic"/>
                    <a:cs typeface="Century Gothic"/>
                    <a:sym typeface="Century Gothic"/>
                  </a:rPr>
                  <a:t>New Technology Report (NTR)</a:t>
                </a:r>
                <a:endParaRPr b="1" sz="1000">
                  <a:solidFill>
                    <a:schemeClr val="dk1"/>
                  </a:solidFill>
                  <a:latin typeface="Century Gothic"/>
                  <a:ea typeface="Century Gothic"/>
                  <a:cs typeface="Century Gothic"/>
                  <a:sym typeface="Century Gothic"/>
                </a:endParaRPr>
              </a:p>
            </p:txBody>
          </p:sp>
        </p:grpSp>
        <p:pic>
          <p:nvPicPr>
            <p:cNvPr descr="Paper with solid fill" id="910" name="Google Shape;910;p69"/>
            <p:cNvPicPr preferRelativeResize="0"/>
            <p:nvPr/>
          </p:nvPicPr>
          <p:blipFill rotWithShape="1">
            <a:blip r:embed="rId6">
              <a:alphaModFix/>
            </a:blip>
            <a:srcRect b="0" l="0" r="0" t="0"/>
            <a:stretch/>
          </p:blipFill>
          <p:spPr>
            <a:xfrm>
              <a:off x="354698" y="767671"/>
              <a:ext cx="863949" cy="728850"/>
            </a:xfrm>
            <a:prstGeom prst="rect">
              <a:avLst/>
            </a:prstGeom>
            <a:noFill/>
            <a:ln>
              <a:noFill/>
            </a:ln>
          </p:spPr>
        </p:pic>
        <p:pic>
          <p:nvPicPr>
            <p:cNvPr descr="Atom with solid fill" id="911" name="Google Shape;911;p69"/>
            <p:cNvPicPr preferRelativeResize="0"/>
            <p:nvPr/>
          </p:nvPicPr>
          <p:blipFill rotWithShape="1">
            <a:blip r:embed="rId7">
              <a:alphaModFix/>
            </a:blip>
            <a:srcRect b="0" l="0" r="0" t="0"/>
            <a:stretch/>
          </p:blipFill>
          <p:spPr>
            <a:xfrm>
              <a:off x="552444" y="1036386"/>
              <a:ext cx="411872" cy="347466"/>
            </a:xfrm>
            <a:prstGeom prst="rect">
              <a:avLst/>
            </a:prstGeom>
            <a:noFill/>
            <a:ln>
              <a:noFill/>
            </a:ln>
          </p:spPr>
        </p:pic>
      </p:grpSp>
      <p:sp>
        <p:nvSpPr>
          <p:cNvPr id="912" name="Google Shape;912;p69"/>
          <p:cNvSpPr txBox="1"/>
          <p:nvPr/>
        </p:nvSpPr>
        <p:spPr>
          <a:xfrm>
            <a:off x="1868622" y="2609680"/>
            <a:ext cx="462600" cy="246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000">
                <a:solidFill>
                  <a:schemeClr val="accent1"/>
                </a:solidFill>
                <a:latin typeface="Arial"/>
                <a:ea typeface="Arial"/>
                <a:cs typeface="Arial"/>
                <a:sym typeface="Arial"/>
              </a:rPr>
              <a:t>1</a:t>
            </a:r>
            <a:endParaRPr b="1" sz="1000">
              <a:solidFill>
                <a:schemeClr val="accent1"/>
              </a:solidFill>
              <a:latin typeface="Arial"/>
              <a:ea typeface="Arial"/>
              <a:cs typeface="Arial"/>
              <a:sym typeface="Arial"/>
            </a:endParaRPr>
          </a:p>
        </p:txBody>
      </p:sp>
      <p:sp>
        <p:nvSpPr>
          <p:cNvPr id="913" name="Google Shape;913;p69"/>
          <p:cNvSpPr txBox="1"/>
          <p:nvPr/>
        </p:nvSpPr>
        <p:spPr>
          <a:xfrm>
            <a:off x="633628" y="235040"/>
            <a:ext cx="6216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chemeClr val="dk1"/>
                </a:solidFill>
                <a:latin typeface="Arial"/>
                <a:ea typeface="Arial"/>
                <a:cs typeface="Arial"/>
                <a:sym typeface="Arial"/>
              </a:rPr>
              <a:t>Software Release Process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70"/>
          <p:cNvSpPr txBox="1"/>
          <p:nvPr/>
        </p:nvSpPr>
        <p:spPr>
          <a:xfrm>
            <a:off x="5028957" y="618464"/>
            <a:ext cx="4001400" cy="4155900"/>
          </a:xfrm>
          <a:prstGeom prst="rect">
            <a:avLst/>
          </a:prstGeom>
          <a:solidFill>
            <a:schemeClr val="accent2"/>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 sz="825">
                <a:solidFill>
                  <a:schemeClr val="lt1"/>
                </a:solidFill>
                <a:latin typeface="Calibri"/>
                <a:ea typeface="Calibri"/>
                <a:cs typeface="Calibri"/>
                <a:sym typeface="Calibri"/>
              </a:rPr>
              <a:t>Note A – New Technology (NTR) and Software Release Authorization (SRRA) submission required:</a:t>
            </a:r>
            <a:endParaRPr/>
          </a:p>
          <a:p>
            <a:pPr indent="-171450" lvl="0" marL="171450" marR="0" rtl="0" algn="l">
              <a:spcBef>
                <a:spcPts val="0"/>
              </a:spcBef>
              <a:spcAft>
                <a:spcPts val="0"/>
              </a:spcAft>
              <a:buClr>
                <a:schemeClr val="lt1"/>
              </a:buClr>
              <a:buSzPts val="825"/>
              <a:buFont typeface="Arial"/>
              <a:buChar char="•"/>
            </a:pPr>
            <a:r>
              <a:rPr lang="en" sz="825">
                <a:solidFill>
                  <a:schemeClr val="lt1"/>
                </a:solidFill>
                <a:latin typeface="Calibri"/>
                <a:ea typeface="Calibri"/>
                <a:cs typeface="Calibri"/>
                <a:sym typeface="Calibri"/>
              </a:rPr>
              <a:t>SRA sends email to developers</a:t>
            </a:r>
            <a:endParaRPr/>
          </a:p>
          <a:p>
            <a:pPr indent="-171450" lvl="0" marL="171450" marR="0" rtl="0" algn="l">
              <a:spcBef>
                <a:spcPts val="0"/>
              </a:spcBef>
              <a:spcAft>
                <a:spcPts val="0"/>
              </a:spcAft>
              <a:buClr>
                <a:schemeClr val="lt1"/>
              </a:buClr>
              <a:buSzPts val="825"/>
              <a:buFont typeface="Arial"/>
              <a:buChar char="•"/>
            </a:pPr>
            <a:r>
              <a:rPr lang="en" sz="825">
                <a:solidFill>
                  <a:schemeClr val="lt1"/>
                </a:solidFill>
                <a:latin typeface="Calibri"/>
                <a:ea typeface="Calibri"/>
                <a:cs typeface="Calibri"/>
                <a:sym typeface="Calibri"/>
              </a:rPr>
              <a:t>Developer submits an NTR/Invention Disclosure (NF1679) to invention.nasa.gov</a:t>
            </a:r>
            <a:endParaRPr/>
          </a:p>
          <a:p>
            <a:pPr indent="-171450" lvl="0" marL="171450" marR="0" rtl="0" algn="l">
              <a:spcBef>
                <a:spcPts val="0"/>
              </a:spcBef>
              <a:spcAft>
                <a:spcPts val="0"/>
              </a:spcAft>
              <a:buClr>
                <a:schemeClr val="lt1"/>
              </a:buClr>
              <a:buSzPts val="825"/>
              <a:buFont typeface="Arial"/>
              <a:buChar char="•"/>
            </a:pPr>
            <a:r>
              <a:rPr lang="en" sz="825">
                <a:solidFill>
                  <a:schemeClr val="lt1"/>
                </a:solidFill>
                <a:latin typeface="Calibri"/>
                <a:ea typeface="Calibri"/>
                <a:cs typeface="Calibri"/>
                <a:sym typeface="Calibri"/>
              </a:rPr>
              <a:t>Developer creates Software Release System (SRS) package to be reviewed by the SRA before submitting in SRS (softwarerelease.ndc.nasa.gov) for routing and reviews/approval</a:t>
            </a:r>
            <a:endParaRPr/>
          </a:p>
          <a:p>
            <a:pPr indent="0" lvl="0" marL="0" marR="0" rtl="0" algn="l">
              <a:spcBef>
                <a:spcPts val="0"/>
              </a:spcBef>
              <a:spcAft>
                <a:spcPts val="0"/>
              </a:spcAft>
              <a:buNone/>
            </a:pPr>
            <a:r>
              <a:t/>
            </a:r>
            <a:endParaRPr sz="825">
              <a:solidFill>
                <a:schemeClr val="lt1"/>
              </a:solidFill>
              <a:latin typeface="Calibri"/>
              <a:ea typeface="Calibri"/>
              <a:cs typeface="Calibri"/>
              <a:sym typeface="Calibri"/>
            </a:endParaRPr>
          </a:p>
          <a:p>
            <a:pPr indent="0" lvl="0" marL="0" marR="0" rtl="0" algn="l">
              <a:spcBef>
                <a:spcPts val="0"/>
              </a:spcBef>
              <a:spcAft>
                <a:spcPts val="0"/>
              </a:spcAft>
              <a:buNone/>
            </a:pPr>
            <a:r>
              <a:rPr lang="en" sz="825">
                <a:solidFill>
                  <a:schemeClr val="lt1"/>
                </a:solidFill>
                <a:latin typeface="Calibri"/>
                <a:ea typeface="Calibri"/>
                <a:cs typeface="Calibri"/>
                <a:sym typeface="Calibri"/>
              </a:rPr>
              <a:t>Note B – Software Release Types:</a:t>
            </a:r>
            <a:endParaRPr/>
          </a:p>
          <a:p>
            <a:pPr indent="-171450" lvl="0" marL="171450" marR="0" rtl="0" algn="l">
              <a:spcBef>
                <a:spcPts val="0"/>
              </a:spcBef>
              <a:spcAft>
                <a:spcPts val="0"/>
              </a:spcAft>
              <a:buClr>
                <a:schemeClr val="lt1"/>
              </a:buClr>
              <a:buSzPts val="825"/>
              <a:buFont typeface="Arial"/>
              <a:buChar char="•"/>
            </a:pPr>
            <a:r>
              <a:rPr lang="en" sz="825">
                <a:solidFill>
                  <a:schemeClr val="lt1"/>
                </a:solidFill>
                <a:latin typeface="Calibri"/>
                <a:ea typeface="Calibri"/>
                <a:cs typeface="Calibri"/>
                <a:sym typeface="Calibri"/>
              </a:rPr>
              <a:t>General Public </a:t>
            </a:r>
            <a:endParaRPr/>
          </a:p>
          <a:p>
            <a:pPr indent="-171450" lvl="0" marL="171450" marR="0" rtl="0" algn="l">
              <a:spcBef>
                <a:spcPts val="0"/>
              </a:spcBef>
              <a:spcAft>
                <a:spcPts val="0"/>
              </a:spcAft>
              <a:buClr>
                <a:schemeClr val="lt1"/>
              </a:buClr>
              <a:buSzPts val="825"/>
              <a:buFont typeface="Arial"/>
              <a:buChar char="•"/>
            </a:pPr>
            <a:r>
              <a:rPr lang="en" sz="825">
                <a:solidFill>
                  <a:schemeClr val="lt1"/>
                </a:solidFill>
                <a:latin typeface="Calibri"/>
                <a:ea typeface="Calibri"/>
                <a:cs typeface="Calibri"/>
                <a:sym typeface="Calibri"/>
              </a:rPr>
              <a:t>Open Source</a:t>
            </a:r>
            <a:endParaRPr/>
          </a:p>
          <a:p>
            <a:pPr indent="-171450" lvl="0" marL="171450" marR="0" rtl="0" algn="l">
              <a:spcBef>
                <a:spcPts val="0"/>
              </a:spcBef>
              <a:spcAft>
                <a:spcPts val="0"/>
              </a:spcAft>
              <a:buClr>
                <a:schemeClr val="lt1"/>
              </a:buClr>
              <a:buSzPts val="825"/>
              <a:buFont typeface="Arial"/>
              <a:buChar char="•"/>
            </a:pPr>
            <a:r>
              <a:rPr lang="en" sz="825">
                <a:solidFill>
                  <a:schemeClr val="lt1"/>
                </a:solidFill>
                <a:latin typeface="Calibri"/>
                <a:ea typeface="Calibri"/>
                <a:cs typeface="Calibri"/>
                <a:sym typeface="Calibri"/>
              </a:rPr>
              <a:t>U.S. Government Purpose</a:t>
            </a:r>
            <a:endParaRPr/>
          </a:p>
          <a:p>
            <a:pPr indent="-171450" lvl="0" marL="171450" marR="0" rtl="0" algn="l">
              <a:spcBef>
                <a:spcPts val="0"/>
              </a:spcBef>
              <a:spcAft>
                <a:spcPts val="0"/>
              </a:spcAft>
              <a:buClr>
                <a:schemeClr val="lt1"/>
              </a:buClr>
              <a:buSzPts val="825"/>
              <a:buFont typeface="Arial"/>
              <a:buChar char="•"/>
            </a:pPr>
            <a:r>
              <a:rPr lang="en" sz="825">
                <a:solidFill>
                  <a:schemeClr val="lt1"/>
                </a:solidFill>
                <a:latin typeface="Calibri"/>
                <a:ea typeface="Calibri"/>
                <a:cs typeface="Calibri"/>
                <a:sym typeface="Calibri"/>
              </a:rPr>
              <a:t>U.S. </a:t>
            </a:r>
            <a:r>
              <a:rPr lang="en" sz="800">
                <a:solidFill>
                  <a:schemeClr val="lt1"/>
                </a:solidFill>
                <a:latin typeface="Calibri"/>
                <a:ea typeface="Calibri"/>
                <a:cs typeface="Calibri"/>
                <a:sym typeface="Calibri"/>
              </a:rPr>
              <a:t>Release</a:t>
            </a:r>
            <a:r>
              <a:rPr lang="en" sz="825">
                <a:solidFill>
                  <a:schemeClr val="lt1"/>
                </a:solidFill>
                <a:latin typeface="Calibri"/>
                <a:ea typeface="Calibri"/>
                <a:cs typeface="Calibri"/>
                <a:sym typeface="Calibri"/>
              </a:rPr>
              <a:t> Only</a:t>
            </a:r>
            <a:endParaRPr/>
          </a:p>
          <a:p>
            <a:pPr indent="-171450" lvl="0" marL="171450" marR="0" rtl="0" algn="l">
              <a:spcBef>
                <a:spcPts val="0"/>
              </a:spcBef>
              <a:spcAft>
                <a:spcPts val="0"/>
              </a:spcAft>
              <a:buClr>
                <a:schemeClr val="lt1"/>
              </a:buClr>
              <a:buSzPts val="825"/>
              <a:buFont typeface="Arial"/>
              <a:buChar char="•"/>
            </a:pPr>
            <a:r>
              <a:rPr lang="en" sz="825">
                <a:solidFill>
                  <a:schemeClr val="lt1"/>
                </a:solidFill>
                <a:latin typeface="Calibri"/>
                <a:ea typeface="Calibri"/>
                <a:cs typeface="Calibri"/>
                <a:sym typeface="Calibri"/>
              </a:rPr>
              <a:t>U.S. &amp; Foreign Release</a:t>
            </a:r>
            <a:endParaRPr/>
          </a:p>
          <a:p>
            <a:pPr indent="0" lvl="0" marL="0" marR="0" rtl="0" algn="l">
              <a:spcBef>
                <a:spcPts val="0"/>
              </a:spcBef>
              <a:spcAft>
                <a:spcPts val="0"/>
              </a:spcAft>
              <a:buNone/>
            </a:pPr>
            <a:r>
              <a:rPr lang="en" sz="825">
                <a:solidFill>
                  <a:schemeClr val="lt1"/>
                </a:solidFill>
                <a:latin typeface="Calibri"/>
                <a:ea typeface="Calibri"/>
                <a:cs typeface="Calibri"/>
                <a:sym typeface="Calibri"/>
              </a:rPr>
              <a:t>*See Software Release Options document for details</a:t>
            </a:r>
            <a:endParaRPr/>
          </a:p>
          <a:p>
            <a:pPr indent="0" lvl="0" marL="0" marR="0" rtl="0" algn="l">
              <a:spcBef>
                <a:spcPts val="0"/>
              </a:spcBef>
              <a:spcAft>
                <a:spcPts val="0"/>
              </a:spcAft>
              <a:buNone/>
            </a:pPr>
            <a:r>
              <a:t/>
            </a:r>
            <a:endParaRPr sz="825">
              <a:solidFill>
                <a:schemeClr val="lt1"/>
              </a:solidFill>
              <a:latin typeface="Calibri"/>
              <a:ea typeface="Calibri"/>
              <a:cs typeface="Calibri"/>
              <a:sym typeface="Calibri"/>
            </a:endParaRPr>
          </a:p>
          <a:p>
            <a:pPr indent="0" lvl="0" marL="0" marR="0" rtl="0" algn="l">
              <a:spcBef>
                <a:spcPts val="0"/>
              </a:spcBef>
              <a:spcAft>
                <a:spcPts val="0"/>
              </a:spcAft>
              <a:buNone/>
            </a:pPr>
            <a:r>
              <a:rPr lang="en" sz="825">
                <a:solidFill>
                  <a:schemeClr val="lt1"/>
                </a:solidFill>
                <a:latin typeface="Calibri"/>
                <a:ea typeface="Calibri"/>
                <a:cs typeface="Calibri"/>
                <a:sym typeface="Calibri"/>
              </a:rPr>
              <a:t>Note C – Reviewers for Approval:</a:t>
            </a:r>
            <a:endParaRPr/>
          </a:p>
          <a:p>
            <a:pPr indent="0" lvl="0" marL="0" marR="0" rtl="0" algn="l">
              <a:spcBef>
                <a:spcPts val="0"/>
              </a:spcBef>
              <a:spcAft>
                <a:spcPts val="0"/>
              </a:spcAft>
              <a:buNone/>
            </a:pPr>
            <a:r>
              <a:rPr lang="en" sz="825">
                <a:solidFill>
                  <a:schemeClr val="lt1"/>
                </a:solidFill>
                <a:latin typeface="Calibri"/>
                <a:ea typeface="Calibri"/>
                <a:cs typeface="Calibri"/>
                <a:sym typeface="Calibri"/>
              </a:rPr>
              <a:t>Once release type is determined, initial approval by Software Release Authority starts reviews/approvals that may include:</a:t>
            </a:r>
            <a:endParaRPr/>
          </a:p>
          <a:p>
            <a:pPr indent="-171450" lvl="0" marL="171450" marR="0" rtl="0" algn="l">
              <a:spcBef>
                <a:spcPts val="0"/>
              </a:spcBef>
              <a:spcAft>
                <a:spcPts val="0"/>
              </a:spcAft>
              <a:buClr>
                <a:schemeClr val="lt1"/>
              </a:buClr>
              <a:buSzPts val="825"/>
              <a:buFont typeface="Arial"/>
              <a:buChar char="•"/>
            </a:pPr>
            <a:r>
              <a:rPr lang="en" sz="825">
                <a:solidFill>
                  <a:schemeClr val="lt1"/>
                </a:solidFill>
                <a:latin typeface="Calibri"/>
                <a:ea typeface="Calibri"/>
                <a:cs typeface="Calibri"/>
                <a:sym typeface="Calibri"/>
              </a:rPr>
              <a:t>Technology Transfer Office</a:t>
            </a:r>
            <a:endParaRPr/>
          </a:p>
          <a:p>
            <a:pPr indent="-171450" lvl="0" marL="171450" marR="0" rtl="0" algn="l">
              <a:spcBef>
                <a:spcPts val="0"/>
              </a:spcBef>
              <a:spcAft>
                <a:spcPts val="0"/>
              </a:spcAft>
              <a:buClr>
                <a:schemeClr val="lt1"/>
              </a:buClr>
              <a:buSzPts val="825"/>
              <a:buFont typeface="Arial"/>
              <a:buChar char="•"/>
            </a:pPr>
            <a:r>
              <a:rPr lang="en" sz="825">
                <a:solidFill>
                  <a:schemeClr val="lt1"/>
                </a:solidFill>
                <a:latin typeface="Calibri"/>
                <a:ea typeface="Calibri"/>
                <a:cs typeface="Calibri"/>
                <a:sym typeface="Calibri"/>
              </a:rPr>
              <a:t>IT Security Manager</a:t>
            </a:r>
            <a:endParaRPr/>
          </a:p>
          <a:p>
            <a:pPr indent="-171450" lvl="0" marL="171450" marR="0" rtl="0" algn="l">
              <a:spcBef>
                <a:spcPts val="0"/>
              </a:spcBef>
              <a:spcAft>
                <a:spcPts val="0"/>
              </a:spcAft>
              <a:buClr>
                <a:schemeClr val="lt1"/>
              </a:buClr>
              <a:buSzPts val="825"/>
              <a:buFont typeface="Arial"/>
              <a:buChar char="•"/>
            </a:pPr>
            <a:r>
              <a:rPr lang="en" sz="825">
                <a:solidFill>
                  <a:schemeClr val="lt1"/>
                </a:solidFill>
                <a:latin typeface="Calibri"/>
                <a:ea typeface="Calibri"/>
                <a:cs typeface="Calibri"/>
                <a:sym typeface="Calibri"/>
              </a:rPr>
              <a:t>508 Compliance Officer</a:t>
            </a:r>
            <a:endParaRPr/>
          </a:p>
          <a:p>
            <a:pPr indent="-171450" lvl="0" marL="171450" marR="0" rtl="0" algn="l">
              <a:spcBef>
                <a:spcPts val="0"/>
              </a:spcBef>
              <a:spcAft>
                <a:spcPts val="0"/>
              </a:spcAft>
              <a:buClr>
                <a:schemeClr val="lt1"/>
              </a:buClr>
              <a:buSzPts val="825"/>
              <a:buFont typeface="Arial"/>
              <a:buChar char="•"/>
            </a:pPr>
            <a:r>
              <a:rPr lang="en" sz="825">
                <a:solidFill>
                  <a:schemeClr val="lt1"/>
                </a:solidFill>
                <a:latin typeface="Calibri"/>
                <a:ea typeface="Calibri"/>
                <a:cs typeface="Calibri"/>
                <a:sym typeface="Calibri"/>
              </a:rPr>
              <a:t>Software Engineering</a:t>
            </a:r>
            <a:endParaRPr/>
          </a:p>
          <a:p>
            <a:pPr indent="-171450" lvl="0" marL="171450" marR="0" rtl="0" algn="l">
              <a:spcBef>
                <a:spcPts val="0"/>
              </a:spcBef>
              <a:spcAft>
                <a:spcPts val="0"/>
              </a:spcAft>
              <a:buClr>
                <a:schemeClr val="lt1"/>
              </a:buClr>
              <a:buSzPts val="825"/>
              <a:buFont typeface="Arial"/>
              <a:buChar char="•"/>
            </a:pPr>
            <a:r>
              <a:rPr lang="en" sz="825">
                <a:solidFill>
                  <a:schemeClr val="lt1"/>
                </a:solidFill>
                <a:latin typeface="Calibri"/>
                <a:ea typeface="Calibri"/>
                <a:cs typeface="Calibri"/>
                <a:sym typeface="Calibri"/>
              </a:rPr>
              <a:t>Safety &amp; Mission Assurance (SMA)</a:t>
            </a:r>
            <a:endParaRPr/>
          </a:p>
          <a:p>
            <a:pPr indent="-171450" lvl="0" marL="171450" marR="0" rtl="0" algn="l">
              <a:spcBef>
                <a:spcPts val="0"/>
              </a:spcBef>
              <a:spcAft>
                <a:spcPts val="0"/>
              </a:spcAft>
              <a:buClr>
                <a:schemeClr val="lt1"/>
              </a:buClr>
              <a:buSzPts val="825"/>
              <a:buFont typeface="Arial"/>
              <a:buChar char="•"/>
            </a:pPr>
            <a:r>
              <a:rPr lang="en" sz="825">
                <a:solidFill>
                  <a:schemeClr val="lt1"/>
                </a:solidFill>
                <a:latin typeface="Calibri"/>
                <a:ea typeface="Calibri"/>
                <a:cs typeface="Calibri"/>
                <a:sym typeface="Calibri"/>
              </a:rPr>
              <a:t>Patent Office/Legal Counsel</a:t>
            </a:r>
            <a:endParaRPr/>
          </a:p>
          <a:p>
            <a:pPr indent="0" lvl="0" marL="0" marR="0" rtl="0" algn="l">
              <a:spcBef>
                <a:spcPts val="0"/>
              </a:spcBef>
              <a:spcAft>
                <a:spcPts val="0"/>
              </a:spcAft>
              <a:buNone/>
            </a:pPr>
            <a:r>
              <a:t/>
            </a:r>
            <a:endParaRPr sz="825">
              <a:solidFill>
                <a:schemeClr val="lt1"/>
              </a:solidFill>
              <a:latin typeface="Calibri"/>
              <a:ea typeface="Calibri"/>
              <a:cs typeface="Calibri"/>
              <a:sym typeface="Calibri"/>
            </a:endParaRPr>
          </a:p>
          <a:p>
            <a:pPr indent="0" lvl="0" marL="0" marR="0" rtl="0" algn="l">
              <a:spcBef>
                <a:spcPts val="0"/>
              </a:spcBef>
              <a:spcAft>
                <a:spcPts val="0"/>
              </a:spcAft>
              <a:buNone/>
            </a:pPr>
            <a:r>
              <a:rPr lang="en" sz="825">
                <a:solidFill>
                  <a:schemeClr val="lt1"/>
                </a:solidFill>
                <a:latin typeface="Calibri"/>
                <a:ea typeface="Calibri"/>
                <a:cs typeface="Calibri"/>
                <a:sym typeface="Calibri"/>
              </a:rPr>
              <a:t>Requests for General Purpose Release requires approval from the Center Export Administrator</a:t>
            </a:r>
            <a:endParaRPr/>
          </a:p>
          <a:p>
            <a:pPr indent="0" lvl="0" marL="0" marR="0" rtl="0" algn="l">
              <a:spcBef>
                <a:spcPts val="0"/>
              </a:spcBef>
              <a:spcAft>
                <a:spcPts val="0"/>
              </a:spcAft>
              <a:buNone/>
            </a:pPr>
            <a:r>
              <a:t/>
            </a:r>
            <a:endParaRPr sz="825">
              <a:solidFill>
                <a:schemeClr val="lt1"/>
              </a:solidFill>
              <a:latin typeface="Calibri"/>
              <a:ea typeface="Calibri"/>
              <a:cs typeface="Calibri"/>
              <a:sym typeface="Calibri"/>
            </a:endParaRPr>
          </a:p>
          <a:p>
            <a:pPr indent="0" lvl="0" marL="0" marR="0" rtl="0" algn="l">
              <a:spcBef>
                <a:spcPts val="0"/>
              </a:spcBef>
              <a:spcAft>
                <a:spcPts val="0"/>
              </a:spcAft>
              <a:buNone/>
            </a:pPr>
            <a:r>
              <a:rPr lang="en" sz="825">
                <a:solidFill>
                  <a:schemeClr val="lt1"/>
                </a:solidFill>
                <a:latin typeface="Calibri"/>
                <a:ea typeface="Calibri"/>
                <a:cs typeface="Calibri"/>
                <a:sym typeface="Calibri"/>
              </a:rPr>
              <a:t>Note D – Software Usage Agreements:</a:t>
            </a:r>
            <a:endParaRPr/>
          </a:p>
          <a:p>
            <a:pPr indent="0" lvl="0" marL="0" marR="0" rtl="0" algn="l">
              <a:spcBef>
                <a:spcPts val="0"/>
              </a:spcBef>
              <a:spcAft>
                <a:spcPts val="0"/>
              </a:spcAft>
              <a:buNone/>
            </a:pPr>
            <a:r>
              <a:rPr lang="en" sz="825">
                <a:solidFill>
                  <a:schemeClr val="lt1"/>
                </a:solidFill>
                <a:latin typeface="Calibri"/>
                <a:ea typeface="Calibri"/>
                <a:cs typeface="Calibri"/>
                <a:sym typeface="Calibri"/>
              </a:rPr>
              <a:t>SUAs are processed by the NASA Stennis SUA Team, however “ special case” request (i.e. Government Purpose, ITAR, etc.) can be handled by Center Software Release Teams.</a:t>
            </a:r>
            <a:endParaRPr/>
          </a:p>
        </p:txBody>
      </p:sp>
      <p:sp>
        <p:nvSpPr>
          <p:cNvPr id="919" name="Google Shape;919;p70"/>
          <p:cNvSpPr txBox="1"/>
          <p:nvPr/>
        </p:nvSpPr>
        <p:spPr>
          <a:xfrm>
            <a:off x="2208134" y="91626"/>
            <a:ext cx="4294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chemeClr val="dk1"/>
                </a:solidFill>
                <a:latin typeface="Arial"/>
                <a:ea typeface="Arial"/>
                <a:cs typeface="Arial"/>
                <a:sym typeface="Arial"/>
              </a:rPr>
              <a:t>Software Release Authority Workflow</a:t>
            </a:r>
            <a:endParaRPr/>
          </a:p>
        </p:txBody>
      </p:sp>
      <p:sp>
        <p:nvSpPr>
          <p:cNvPr id="920" name="Google Shape;920;p70"/>
          <p:cNvSpPr/>
          <p:nvPr/>
        </p:nvSpPr>
        <p:spPr>
          <a:xfrm>
            <a:off x="58831" y="157685"/>
            <a:ext cx="1339200" cy="340500"/>
          </a:xfrm>
          <a:prstGeom prst="roundRect">
            <a:avLst>
              <a:gd fmla="val 16667" name="adj"/>
            </a:avLst>
          </a:prstGeom>
          <a:solidFill>
            <a:schemeClr val="accent2"/>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700">
                <a:solidFill>
                  <a:schemeClr val="lt1"/>
                </a:solidFill>
                <a:latin typeface="Calibri"/>
                <a:ea typeface="Calibri"/>
                <a:cs typeface="Calibri"/>
                <a:sym typeface="Calibri"/>
              </a:rPr>
              <a:t>Software NTR is received from developer and processed</a:t>
            </a:r>
            <a:endParaRPr/>
          </a:p>
        </p:txBody>
      </p:sp>
      <p:sp>
        <p:nvSpPr>
          <p:cNvPr id="921" name="Google Shape;921;p70"/>
          <p:cNvSpPr/>
          <p:nvPr/>
        </p:nvSpPr>
        <p:spPr>
          <a:xfrm>
            <a:off x="88108" y="618463"/>
            <a:ext cx="1312800" cy="459600"/>
          </a:xfrm>
          <a:prstGeom prst="roundRect">
            <a:avLst>
              <a:gd fmla="val 16667" name="adj"/>
            </a:avLst>
          </a:prstGeom>
          <a:solidFill>
            <a:schemeClr val="accent2"/>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700">
                <a:solidFill>
                  <a:schemeClr val="lt1"/>
                </a:solidFill>
                <a:latin typeface="Calibri"/>
                <a:ea typeface="Calibri"/>
                <a:cs typeface="Calibri"/>
                <a:sym typeface="Calibri"/>
              </a:rPr>
              <a:t>SRA provides directions to submit NTR and SRS package (Note A, #1, #2)</a:t>
            </a:r>
            <a:endParaRPr/>
          </a:p>
        </p:txBody>
      </p:sp>
      <p:sp>
        <p:nvSpPr>
          <p:cNvPr id="922" name="Google Shape;922;p70"/>
          <p:cNvSpPr/>
          <p:nvPr/>
        </p:nvSpPr>
        <p:spPr>
          <a:xfrm>
            <a:off x="1574245" y="748112"/>
            <a:ext cx="705000" cy="459600"/>
          </a:xfrm>
          <a:prstGeom prst="roundRect">
            <a:avLst>
              <a:gd fmla="val 16667" name="adj"/>
            </a:avLst>
          </a:prstGeom>
          <a:solidFill>
            <a:schemeClr val="accent2"/>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700">
                <a:solidFill>
                  <a:schemeClr val="lt1"/>
                </a:solidFill>
                <a:latin typeface="Calibri"/>
                <a:ea typeface="Calibri"/>
                <a:cs typeface="Calibri"/>
                <a:sym typeface="Calibri"/>
              </a:rPr>
              <a:t>Is 3</a:t>
            </a:r>
            <a:r>
              <a:rPr baseline="30000" lang="en" sz="700">
                <a:solidFill>
                  <a:schemeClr val="lt1"/>
                </a:solidFill>
                <a:latin typeface="Calibri"/>
                <a:ea typeface="Calibri"/>
                <a:cs typeface="Calibri"/>
                <a:sym typeface="Calibri"/>
              </a:rPr>
              <a:t>rd</a:t>
            </a:r>
            <a:r>
              <a:rPr lang="en" sz="700">
                <a:solidFill>
                  <a:schemeClr val="lt1"/>
                </a:solidFill>
                <a:latin typeface="Calibri"/>
                <a:ea typeface="Calibri"/>
                <a:cs typeface="Calibri"/>
                <a:sym typeface="Calibri"/>
              </a:rPr>
              <a:t> party Software Included?</a:t>
            </a:r>
            <a:endParaRPr/>
          </a:p>
        </p:txBody>
      </p:sp>
      <p:sp>
        <p:nvSpPr>
          <p:cNvPr id="923" name="Google Shape;923;p70"/>
          <p:cNvSpPr/>
          <p:nvPr/>
        </p:nvSpPr>
        <p:spPr>
          <a:xfrm>
            <a:off x="2534850" y="748112"/>
            <a:ext cx="958800" cy="459600"/>
          </a:xfrm>
          <a:prstGeom prst="roundRect">
            <a:avLst>
              <a:gd fmla="val 16667" name="adj"/>
            </a:avLst>
          </a:prstGeom>
          <a:solidFill>
            <a:schemeClr val="accent2"/>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700">
                <a:solidFill>
                  <a:schemeClr val="lt1"/>
                </a:solidFill>
                <a:latin typeface="Calibri"/>
                <a:ea typeface="Calibri"/>
                <a:cs typeface="Calibri"/>
                <a:sym typeface="Calibri"/>
              </a:rPr>
              <a:t>Obtain 3</a:t>
            </a:r>
            <a:r>
              <a:rPr baseline="30000" lang="en" sz="700">
                <a:solidFill>
                  <a:schemeClr val="lt1"/>
                </a:solidFill>
                <a:latin typeface="Calibri"/>
                <a:ea typeface="Calibri"/>
                <a:cs typeface="Calibri"/>
                <a:sym typeface="Calibri"/>
              </a:rPr>
              <a:t>rd</a:t>
            </a:r>
            <a:r>
              <a:rPr lang="en" sz="700">
                <a:solidFill>
                  <a:schemeClr val="lt1"/>
                </a:solidFill>
                <a:latin typeface="Calibri"/>
                <a:ea typeface="Calibri"/>
                <a:cs typeface="Calibri"/>
                <a:sym typeface="Calibri"/>
              </a:rPr>
              <a:t> party copyright notices and licenses</a:t>
            </a:r>
            <a:endParaRPr/>
          </a:p>
        </p:txBody>
      </p:sp>
      <p:sp>
        <p:nvSpPr>
          <p:cNvPr id="924" name="Google Shape;924;p70"/>
          <p:cNvSpPr/>
          <p:nvPr/>
        </p:nvSpPr>
        <p:spPr>
          <a:xfrm>
            <a:off x="108320" y="1354898"/>
            <a:ext cx="1168800" cy="698100"/>
          </a:xfrm>
          <a:prstGeom prst="roundRect">
            <a:avLst>
              <a:gd fmla="val 16667" name="adj"/>
            </a:avLst>
          </a:prstGeom>
          <a:solidFill>
            <a:schemeClr val="accent2"/>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700">
                <a:solidFill>
                  <a:schemeClr val="lt1"/>
                </a:solidFill>
                <a:latin typeface="Calibri"/>
                <a:ea typeface="Calibri"/>
                <a:cs typeface="Calibri"/>
                <a:sym typeface="Calibri"/>
              </a:rPr>
              <a:t>SRA determines appropriate software release type and appropriate reviews</a:t>
            </a:r>
            <a:endParaRPr/>
          </a:p>
          <a:p>
            <a:pPr indent="0" lvl="0" marL="0" marR="0" rtl="0" algn="l">
              <a:spcBef>
                <a:spcPts val="0"/>
              </a:spcBef>
              <a:spcAft>
                <a:spcPts val="0"/>
              </a:spcAft>
              <a:buNone/>
            </a:pPr>
            <a:r>
              <a:rPr lang="en" sz="700">
                <a:solidFill>
                  <a:schemeClr val="lt1"/>
                </a:solidFill>
                <a:latin typeface="Calibri"/>
                <a:ea typeface="Calibri"/>
                <a:cs typeface="Calibri"/>
                <a:sym typeface="Calibri"/>
              </a:rPr>
              <a:t>Needed (Notes B, C)</a:t>
            </a:r>
            <a:endParaRPr/>
          </a:p>
        </p:txBody>
      </p:sp>
      <p:sp>
        <p:nvSpPr>
          <p:cNvPr id="925" name="Google Shape;925;p70"/>
          <p:cNvSpPr/>
          <p:nvPr/>
        </p:nvSpPr>
        <p:spPr>
          <a:xfrm>
            <a:off x="1596831" y="1483118"/>
            <a:ext cx="705000" cy="340500"/>
          </a:xfrm>
          <a:prstGeom prst="roundRect">
            <a:avLst>
              <a:gd fmla="val 16667" name="adj"/>
            </a:avLst>
          </a:prstGeom>
          <a:solidFill>
            <a:schemeClr val="accent2"/>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 sz="700">
                <a:solidFill>
                  <a:schemeClr val="lt1"/>
                </a:solidFill>
                <a:latin typeface="Calibri"/>
                <a:ea typeface="Calibri"/>
                <a:cs typeface="Calibri"/>
                <a:sym typeface="Calibri"/>
              </a:rPr>
              <a:t>Open Source Release?</a:t>
            </a:r>
            <a:endParaRPr/>
          </a:p>
        </p:txBody>
      </p:sp>
      <p:sp>
        <p:nvSpPr>
          <p:cNvPr id="926" name="Google Shape;926;p70"/>
          <p:cNvSpPr/>
          <p:nvPr/>
        </p:nvSpPr>
        <p:spPr>
          <a:xfrm>
            <a:off x="2639633" y="1463112"/>
            <a:ext cx="705000" cy="579000"/>
          </a:xfrm>
          <a:prstGeom prst="roundRect">
            <a:avLst>
              <a:gd fmla="val 16667" name="adj"/>
            </a:avLst>
          </a:prstGeom>
          <a:solidFill>
            <a:schemeClr val="accent2"/>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700">
                <a:solidFill>
                  <a:schemeClr val="lt1"/>
                </a:solidFill>
                <a:latin typeface="Calibri"/>
                <a:ea typeface="Calibri"/>
                <a:cs typeface="Calibri"/>
                <a:sym typeface="Calibri"/>
              </a:rPr>
              <a:t>Release under NOSA vs Apache 2.0</a:t>
            </a:r>
            <a:endParaRPr/>
          </a:p>
        </p:txBody>
      </p:sp>
      <p:sp>
        <p:nvSpPr>
          <p:cNvPr id="927" name="Google Shape;927;p70"/>
          <p:cNvSpPr/>
          <p:nvPr/>
        </p:nvSpPr>
        <p:spPr>
          <a:xfrm>
            <a:off x="1589483" y="2286738"/>
            <a:ext cx="1085700" cy="579000"/>
          </a:xfrm>
          <a:prstGeom prst="roundRect">
            <a:avLst>
              <a:gd fmla="val 16667" name="adj"/>
            </a:avLst>
          </a:prstGeom>
          <a:solidFill>
            <a:schemeClr val="accent2"/>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700">
                <a:solidFill>
                  <a:schemeClr val="lt1"/>
                </a:solidFill>
                <a:latin typeface="Calibri"/>
                <a:ea typeface="Calibri"/>
                <a:cs typeface="Calibri"/>
                <a:sym typeface="Calibri"/>
              </a:rPr>
              <a:t>U.S. Release, Public Release, U.S. &amp; Foreign Release, must have Export Review</a:t>
            </a:r>
            <a:endParaRPr/>
          </a:p>
        </p:txBody>
      </p:sp>
      <p:sp>
        <p:nvSpPr>
          <p:cNvPr id="928" name="Google Shape;928;p70"/>
          <p:cNvSpPr/>
          <p:nvPr/>
        </p:nvSpPr>
        <p:spPr>
          <a:xfrm>
            <a:off x="2836274" y="2222569"/>
            <a:ext cx="746400" cy="579000"/>
          </a:xfrm>
          <a:prstGeom prst="roundRect">
            <a:avLst>
              <a:gd fmla="val 16667" name="adj"/>
            </a:avLst>
          </a:prstGeom>
          <a:solidFill>
            <a:schemeClr val="accent2"/>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 sz="700">
                <a:solidFill>
                  <a:schemeClr val="lt1"/>
                </a:solidFill>
                <a:latin typeface="Calibri"/>
                <a:ea typeface="Calibri"/>
                <a:cs typeface="Calibri"/>
                <a:sym typeface="Calibri"/>
              </a:rPr>
              <a:t>Government Purpose in Software Catalog?</a:t>
            </a:r>
            <a:endParaRPr/>
          </a:p>
        </p:txBody>
      </p:sp>
      <p:sp>
        <p:nvSpPr>
          <p:cNvPr id="929" name="Google Shape;929;p70"/>
          <p:cNvSpPr/>
          <p:nvPr/>
        </p:nvSpPr>
        <p:spPr>
          <a:xfrm>
            <a:off x="3933041" y="2243861"/>
            <a:ext cx="941100" cy="459600"/>
          </a:xfrm>
          <a:prstGeom prst="roundRect">
            <a:avLst>
              <a:gd fmla="val 16667" name="adj"/>
            </a:avLst>
          </a:prstGeom>
          <a:solidFill>
            <a:schemeClr val="accent2"/>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 sz="700">
                <a:solidFill>
                  <a:schemeClr val="lt1"/>
                </a:solidFill>
                <a:latin typeface="Calibri"/>
                <a:ea typeface="Calibri"/>
                <a:cs typeface="Calibri"/>
                <a:sym typeface="Calibri"/>
              </a:rPr>
              <a:t>Draft SUAs Outside Software Catalog (Note D)</a:t>
            </a:r>
            <a:endParaRPr/>
          </a:p>
        </p:txBody>
      </p:sp>
      <p:sp>
        <p:nvSpPr>
          <p:cNvPr id="930" name="Google Shape;930;p70"/>
          <p:cNvSpPr/>
          <p:nvPr/>
        </p:nvSpPr>
        <p:spPr>
          <a:xfrm>
            <a:off x="3809352" y="3193951"/>
            <a:ext cx="1089000" cy="221400"/>
          </a:xfrm>
          <a:prstGeom prst="roundRect">
            <a:avLst>
              <a:gd fmla="val 16667" name="adj"/>
            </a:avLst>
          </a:prstGeom>
          <a:solidFill>
            <a:schemeClr val="accent2"/>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700">
                <a:solidFill>
                  <a:schemeClr val="lt1"/>
                </a:solidFill>
                <a:latin typeface="Calibri"/>
                <a:ea typeface="Calibri"/>
                <a:cs typeface="Calibri"/>
                <a:sym typeface="Calibri"/>
              </a:rPr>
              <a:t>Enter Record in NTTS</a:t>
            </a:r>
            <a:endParaRPr/>
          </a:p>
        </p:txBody>
      </p:sp>
      <p:sp>
        <p:nvSpPr>
          <p:cNvPr id="931" name="Google Shape;931;p70"/>
          <p:cNvSpPr/>
          <p:nvPr/>
        </p:nvSpPr>
        <p:spPr>
          <a:xfrm>
            <a:off x="106431" y="2320547"/>
            <a:ext cx="1150500" cy="579000"/>
          </a:xfrm>
          <a:prstGeom prst="roundRect">
            <a:avLst>
              <a:gd fmla="val 16667" name="adj"/>
            </a:avLst>
          </a:prstGeom>
          <a:solidFill>
            <a:schemeClr val="accent2"/>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700">
                <a:solidFill>
                  <a:schemeClr val="lt1"/>
                </a:solidFill>
                <a:latin typeface="Calibri"/>
                <a:ea typeface="Calibri"/>
                <a:cs typeface="Calibri"/>
                <a:sym typeface="Calibri"/>
              </a:rPr>
              <a:t>Complete 7150 matrix for classification; Safety and Mission Assurance; 508 Compliance</a:t>
            </a:r>
            <a:endParaRPr/>
          </a:p>
        </p:txBody>
      </p:sp>
      <p:sp>
        <p:nvSpPr>
          <p:cNvPr id="932" name="Google Shape;932;p70"/>
          <p:cNvSpPr/>
          <p:nvPr/>
        </p:nvSpPr>
        <p:spPr>
          <a:xfrm>
            <a:off x="113695" y="3124302"/>
            <a:ext cx="1036500" cy="579000"/>
          </a:xfrm>
          <a:prstGeom prst="roundRect">
            <a:avLst>
              <a:gd fmla="val 16667" name="adj"/>
            </a:avLst>
          </a:prstGeom>
          <a:solidFill>
            <a:schemeClr val="accent2"/>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 sz="700">
                <a:solidFill>
                  <a:schemeClr val="lt1"/>
                </a:solidFill>
                <a:latin typeface="Calibri"/>
                <a:ea typeface="Calibri"/>
                <a:cs typeface="Calibri"/>
                <a:sym typeface="Calibri"/>
              </a:rPr>
              <a:t>SRA Reviews software package and routes in SRS (Note A, #3)</a:t>
            </a:r>
            <a:endParaRPr/>
          </a:p>
        </p:txBody>
      </p:sp>
      <p:sp>
        <p:nvSpPr>
          <p:cNvPr id="933" name="Google Shape;933;p70"/>
          <p:cNvSpPr/>
          <p:nvPr/>
        </p:nvSpPr>
        <p:spPr>
          <a:xfrm>
            <a:off x="97642" y="3880512"/>
            <a:ext cx="1131000" cy="340500"/>
          </a:xfrm>
          <a:prstGeom prst="roundRect">
            <a:avLst>
              <a:gd fmla="val 16667" name="adj"/>
            </a:avLst>
          </a:prstGeom>
          <a:solidFill>
            <a:schemeClr val="accent2"/>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700">
                <a:solidFill>
                  <a:schemeClr val="lt1"/>
                </a:solidFill>
                <a:latin typeface="Calibri"/>
                <a:ea typeface="Calibri"/>
                <a:cs typeface="Calibri"/>
                <a:sym typeface="Calibri"/>
              </a:rPr>
              <a:t>All reviewers “sign off” in SRS (Note C)</a:t>
            </a:r>
            <a:endParaRPr/>
          </a:p>
        </p:txBody>
      </p:sp>
      <p:sp>
        <p:nvSpPr>
          <p:cNvPr id="934" name="Google Shape;934;p70"/>
          <p:cNvSpPr/>
          <p:nvPr/>
        </p:nvSpPr>
        <p:spPr>
          <a:xfrm>
            <a:off x="48485" y="4377866"/>
            <a:ext cx="1156200" cy="459600"/>
          </a:xfrm>
          <a:prstGeom prst="roundRect">
            <a:avLst>
              <a:gd fmla="val 16667" name="adj"/>
            </a:avLst>
          </a:prstGeom>
          <a:solidFill>
            <a:schemeClr val="accent2"/>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700">
                <a:solidFill>
                  <a:schemeClr val="lt1"/>
                </a:solidFill>
                <a:latin typeface="Calibri"/>
                <a:ea typeface="Calibri"/>
                <a:cs typeface="Calibri"/>
                <a:sym typeface="Calibri"/>
              </a:rPr>
              <a:t>SRA approves in SRS and sends release instructions to developer</a:t>
            </a:r>
            <a:endParaRPr/>
          </a:p>
        </p:txBody>
      </p:sp>
      <p:sp>
        <p:nvSpPr>
          <p:cNvPr id="935" name="Google Shape;935;p70"/>
          <p:cNvSpPr/>
          <p:nvPr/>
        </p:nvSpPr>
        <p:spPr>
          <a:xfrm>
            <a:off x="1555668" y="3463373"/>
            <a:ext cx="1305000" cy="459600"/>
          </a:xfrm>
          <a:prstGeom prst="roundRect">
            <a:avLst>
              <a:gd fmla="val 16667" name="adj"/>
            </a:avLst>
          </a:prstGeom>
          <a:solidFill>
            <a:schemeClr val="accent2"/>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700">
                <a:solidFill>
                  <a:schemeClr val="lt1"/>
                </a:solidFill>
                <a:latin typeface="Calibri"/>
                <a:ea typeface="Calibri"/>
                <a:cs typeface="Calibri"/>
                <a:sym typeface="Calibri"/>
              </a:rPr>
              <a:t>Schedule overview Demo with developer and reviewers</a:t>
            </a:r>
            <a:endParaRPr/>
          </a:p>
        </p:txBody>
      </p:sp>
      <p:sp>
        <p:nvSpPr>
          <p:cNvPr id="936" name="Google Shape;936;p70"/>
          <p:cNvSpPr/>
          <p:nvPr/>
        </p:nvSpPr>
        <p:spPr>
          <a:xfrm>
            <a:off x="1452187" y="4095230"/>
            <a:ext cx="1039500" cy="579000"/>
          </a:xfrm>
          <a:prstGeom prst="roundRect">
            <a:avLst>
              <a:gd fmla="val 16667" name="adj"/>
            </a:avLst>
          </a:prstGeom>
          <a:solidFill>
            <a:schemeClr val="accent2"/>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700">
                <a:solidFill>
                  <a:schemeClr val="lt1"/>
                </a:solidFill>
                <a:latin typeface="Calibri"/>
                <a:ea typeface="Calibri"/>
                <a:cs typeface="Calibri"/>
                <a:sym typeface="Calibri"/>
              </a:rPr>
              <a:t>Post code to Software Catalog, NTTS Repository, or NASA Github</a:t>
            </a:r>
            <a:endParaRPr sz="700">
              <a:solidFill>
                <a:schemeClr val="lt1"/>
              </a:solidFill>
              <a:latin typeface="Calibri"/>
              <a:ea typeface="Calibri"/>
              <a:cs typeface="Calibri"/>
              <a:sym typeface="Calibri"/>
            </a:endParaRPr>
          </a:p>
        </p:txBody>
      </p:sp>
      <p:sp>
        <p:nvSpPr>
          <p:cNvPr id="937" name="Google Shape;937;p70"/>
          <p:cNvSpPr/>
          <p:nvPr/>
        </p:nvSpPr>
        <p:spPr>
          <a:xfrm>
            <a:off x="2790947" y="3979163"/>
            <a:ext cx="1023300" cy="459600"/>
          </a:xfrm>
          <a:prstGeom prst="roundRect">
            <a:avLst>
              <a:gd fmla="val 16667" name="adj"/>
            </a:avLst>
          </a:prstGeom>
          <a:solidFill>
            <a:schemeClr val="accent2"/>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700">
                <a:solidFill>
                  <a:schemeClr val="lt1"/>
                </a:solidFill>
                <a:latin typeface="Calibri"/>
                <a:ea typeface="Calibri"/>
                <a:cs typeface="Calibri"/>
                <a:sym typeface="Calibri"/>
              </a:rPr>
              <a:t>If ITAR, do not post in Software Catalog (Note D)</a:t>
            </a:r>
            <a:endParaRPr/>
          </a:p>
        </p:txBody>
      </p:sp>
      <p:sp>
        <p:nvSpPr>
          <p:cNvPr id="938" name="Google Shape;938;p70"/>
          <p:cNvSpPr/>
          <p:nvPr/>
        </p:nvSpPr>
        <p:spPr>
          <a:xfrm>
            <a:off x="2911325" y="4493419"/>
            <a:ext cx="719100" cy="459600"/>
          </a:xfrm>
          <a:prstGeom prst="roundRect">
            <a:avLst>
              <a:gd fmla="val 16667" name="adj"/>
            </a:avLst>
          </a:prstGeom>
          <a:solidFill>
            <a:schemeClr val="accent2"/>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700">
                <a:solidFill>
                  <a:schemeClr val="lt1"/>
                </a:solidFill>
                <a:latin typeface="Calibri"/>
                <a:ea typeface="Calibri"/>
                <a:cs typeface="Calibri"/>
                <a:sym typeface="Calibri"/>
              </a:rPr>
              <a:t>Notify Awards Liaison</a:t>
            </a:r>
            <a:endParaRPr/>
          </a:p>
        </p:txBody>
      </p:sp>
      <p:cxnSp>
        <p:nvCxnSpPr>
          <p:cNvPr id="939" name="Google Shape;939;p70"/>
          <p:cNvCxnSpPr/>
          <p:nvPr/>
        </p:nvCxnSpPr>
        <p:spPr>
          <a:xfrm>
            <a:off x="2313999" y="962381"/>
            <a:ext cx="192300" cy="0"/>
          </a:xfrm>
          <a:prstGeom prst="straightConnector1">
            <a:avLst/>
          </a:prstGeom>
          <a:noFill/>
          <a:ln cap="flat" cmpd="sng" w="38100">
            <a:solidFill>
              <a:schemeClr val="dk1"/>
            </a:solidFill>
            <a:prstDash val="solid"/>
            <a:round/>
            <a:headEnd len="sm" w="sm" type="none"/>
            <a:tailEnd len="med" w="med" type="triangle"/>
          </a:ln>
        </p:spPr>
      </p:cxnSp>
      <p:cxnSp>
        <p:nvCxnSpPr>
          <p:cNvPr id="940" name="Google Shape;940;p70"/>
          <p:cNvCxnSpPr/>
          <p:nvPr/>
        </p:nvCxnSpPr>
        <p:spPr>
          <a:xfrm>
            <a:off x="1350087" y="1638930"/>
            <a:ext cx="192300" cy="0"/>
          </a:xfrm>
          <a:prstGeom prst="straightConnector1">
            <a:avLst/>
          </a:prstGeom>
          <a:noFill/>
          <a:ln cap="flat" cmpd="sng" w="38100">
            <a:solidFill>
              <a:schemeClr val="dk1"/>
            </a:solidFill>
            <a:prstDash val="solid"/>
            <a:round/>
            <a:headEnd len="sm" w="sm" type="none"/>
            <a:tailEnd len="med" w="med" type="triangle"/>
          </a:ln>
        </p:spPr>
      </p:cxnSp>
      <p:cxnSp>
        <p:nvCxnSpPr>
          <p:cNvPr id="941" name="Google Shape;941;p70"/>
          <p:cNvCxnSpPr/>
          <p:nvPr/>
        </p:nvCxnSpPr>
        <p:spPr>
          <a:xfrm>
            <a:off x="2360945" y="1638929"/>
            <a:ext cx="192300" cy="0"/>
          </a:xfrm>
          <a:prstGeom prst="straightConnector1">
            <a:avLst/>
          </a:prstGeom>
          <a:noFill/>
          <a:ln cap="flat" cmpd="sng" w="38100">
            <a:solidFill>
              <a:schemeClr val="dk1"/>
            </a:solidFill>
            <a:prstDash val="solid"/>
            <a:round/>
            <a:headEnd len="sm" w="sm" type="none"/>
            <a:tailEnd len="med" w="med" type="triangle"/>
          </a:ln>
        </p:spPr>
      </p:cxnSp>
      <p:cxnSp>
        <p:nvCxnSpPr>
          <p:cNvPr id="942" name="Google Shape;942;p70"/>
          <p:cNvCxnSpPr/>
          <p:nvPr/>
        </p:nvCxnSpPr>
        <p:spPr>
          <a:xfrm>
            <a:off x="1350087" y="2039752"/>
            <a:ext cx="192300" cy="217800"/>
          </a:xfrm>
          <a:prstGeom prst="straightConnector1">
            <a:avLst/>
          </a:prstGeom>
          <a:noFill/>
          <a:ln cap="flat" cmpd="sng" w="38100">
            <a:solidFill>
              <a:schemeClr val="dk1"/>
            </a:solidFill>
            <a:prstDash val="solid"/>
            <a:round/>
            <a:headEnd len="sm" w="sm" type="none"/>
            <a:tailEnd len="med" w="med" type="triangle"/>
          </a:ln>
        </p:spPr>
      </p:cxnSp>
      <p:cxnSp>
        <p:nvCxnSpPr>
          <p:cNvPr id="943" name="Google Shape;943;p70"/>
          <p:cNvCxnSpPr/>
          <p:nvPr/>
        </p:nvCxnSpPr>
        <p:spPr>
          <a:xfrm rot="10800000">
            <a:off x="1285243" y="2576285"/>
            <a:ext cx="256200" cy="0"/>
          </a:xfrm>
          <a:prstGeom prst="straightConnector1">
            <a:avLst/>
          </a:prstGeom>
          <a:noFill/>
          <a:ln cap="flat" cmpd="sng" w="38100">
            <a:solidFill>
              <a:schemeClr val="dk1"/>
            </a:solidFill>
            <a:prstDash val="solid"/>
            <a:round/>
            <a:headEnd len="sm" w="sm" type="none"/>
            <a:tailEnd len="med" w="med" type="triangle"/>
          </a:ln>
        </p:spPr>
      </p:cxnSp>
      <p:cxnSp>
        <p:nvCxnSpPr>
          <p:cNvPr id="944" name="Google Shape;944;p70"/>
          <p:cNvCxnSpPr/>
          <p:nvPr/>
        </p:nvCxnSpPr>
        <p:spPr>
          <a:xfrm>
            <a:off x="1363663" y="1895923"/>
            <a:ext cx="1465200" cy="411300"/>
          </a:xfrm>
          <a:prstGeom prst="straightConnector1">
            <a:avLst/>
          </a:prstGeom>
          <a:noFill/>
          <a:ln cap="flat" cmpd="sng" w="38100">
            <a:solidFill>
              <a:schemeClr val="dk1"/>
            </a:solidFill>
            <a:prstDash val="solid"/>
            <a:round/>
            <a:headEnd len="sm" w="sm" type="none"/>
            <a:tailEnd len="med" w="med" type="triangle"/>
          </a:ln>
        </p:spPr>
      </p:cxnSp>
      <p:sp>
        <p:nvSpPr>
          <p:cNvPr id="945" name="Google Shape;945;p70"/>
          <p:cNvSpPr txBox="1"/>
          <p:nvPr/>
        </p:nvSpPr>
        <p:spPr>
          <a:xfrm>
            <a:off x="2221666" y="684336"/>
            <a:ext cx="3705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50">
                <a:solidFill>
                  <a:schemeClr val="dk1"/>
                </a:solidFill>
                <a:latin typeface="Calibri"/>
                <a:ea typeface="Calibri"/>
                <a:cs typeface="Calibri"/>
                <a:sym typeface="Calibri"/>
              </a:rPr>
              <a:t>Yes</a:t>
            </a:r>
            <a:endParaRPr/>
          </a:p>
        </p:txBody>
      </p:sp>
      <p:cxnSp>
        <p:nvCxnSpPr>
          <p:cNvPr id="946" name="Google Shape;946;p70"/>
          <p:cNvCxnSpPr/>
          <p:nvPr/>
        </p:nvCxnSpPr>
        <p:spPr>
          <a:xfrm flipH="1" rot="10800000">
            <a:off x="1363664" y="1271712"/>
            <a:ext cx="212400" cy="191400"/>
          </a:xfrm>
          <a:prstGeom prst="straightConnector1">
            <a:avLst/>
          </a:prstGeom>
          <a:noFill/>
          <a:ln cap="flat" cmpd="sng" w="38100">
            <a:solidFill>
              <a:schemeClr val="dk1"/>
            </a:solidFill>
            <a:prstDash val="solid"/>
            <a:round/>
            <a:headEnd len="sm" w="sm" type="none"/>
            <a:tailEnd len="med" w="med" type="triangle"/>
          </a:ln>
        </p:spPr>
      </p:cxnSp>
      <p:cxnSp>
        <p:nvCxnSpPr>
          <p:cNvPr id="947" name="Google Shape;947;p70"/>
          <p:cNvCxnSpPr/>
          <p:nvPr/>
        </p:nvCxnSpPr>
        <p:spPr>
          <a:xfrm>
            <a:off x="3623704" y="2578044"/>
            <a:ext cx="280500" cy="0"/>
          </a:xfrm>
          <a:prstGeom prst="straightConnector1">
            <a:avLst/>
          </a:prstGeom>
          <a:noFill/>
          <a:ln cap="flat" cmpd="sng" w="38100">
            <a:solidFill>
              <a:schemeClr val="dk1"/>
            </a:solidFill>
            <a:prstDash val="solid"/>
            <a:round/>
            <a:headEnd len="sm" w="sm" type="none"/>
            <a:tailEnd len="med" w="med" type="triangle"/>
          </a:ln>
        </p:spPr>
      </p:cxnSp>
      <p:sp>
        <p:nvSpPr>
          <p:cNvPr id="948" name="Google Shape;948;p70"/>
          <p:cNvSpPr txBox="1"/>
          <p:nvPr/>
        </p:nvSpPr>
        <p:spPr>
          <a:xfrm>
            <a:off x="3599793" y="2320547"/>
            <a:ext cx="319200" cy="23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900">
                <a:solidFill>
                  <a:schemeClr val="dk1"/>
                </a:solidFill>
                <a:latin typeface="Calibri"/>
                <a:ea typeface="Calibri"/>
                <a:cs typeface="Calibri"/>
                <a:sym typeface="Calibri"/>
              </a:rPr>
              <a:t>No</a:t>
            </a:r>
            <a:endParaRPr/>
          </a:p>
        </p:txBody>
      </p:sp>
      <p:sp>
        <p:nvSpPr>
          <p:cNvPr id="949" name="Google Shape;949;p70"/>
          <p:cNvSpPr txBox="1"/>
          <p:nvPr/>
        </p:nvSpPr>
        <p:spPr>
          <a:xfrm>
            <a:off x="2272234" y="1392495"/>
            <a:ext cx="3705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50">
                <a:solidFill>
                  <a:schemeClr val="dk1"/>
                </a:solidFill>
                <a:latin typeface="Calibri"/>
                <a:ea typeface="Calibri"/>
                <a:cs typeface="Calibri"/>
                <a:sym typeface="Calibri"/>
              </a:rPr>
              <a:t>Yes</a:t>
            </a:r>
            <a:endParaRPr/>
          </a:p>
        </p:txBody>
      </p:sp>
      <p:sp>
        <p:nvSpPr>
          <p:cNvPr id="950" name="Google Shape;950;p70"/>
          <p:cNvSpPr txBox="1"/>
          <p:nvPr/>
        </p:nvSpPr>
        <p:spPr>
          <a:xfrm>
            <a:off x="2690345" y="2884525"/>
            <a:ext cx="3705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50">
                <a:solidFill>
                  <a:schemeClr val="dk1"/>
                </a:solidFill>
                <a:latin typeface="Calibri"/>
                <a:ea typeface="Calibri"/>
                <a:cs typeface="Calibri"/>
                <a:sym typeface="Calibri"/>
              </a:rPr>
              <a:t>Yes</a:t>
            </a:r>
            <a:endParaRPr/>
          </a:p>
        </p:txBody>
      </p:sp>
      <p:cxnSp>
        <p:nvCxnSpPr>
          <p:cNvPr id="951" name="Google Shape;951;p70"/>
          <p:cNvCxnSpPr/>
          <p:nvPr/>
        </p:nvCxnSpPr>
        <p:spPr>
          <a:xfrm flipH="1">
            <a:off x="1363733" y="2829439"/>
            <a:ext cx="1489200" cy="110100"/>
          </a:xfrm>
          <a:prstGeom prst="bentConnector3">
            <a:avLst>
              <a:gd fmla="val 9708" name="adj1"/>
            </a:avLst>
          </a:prstGeom>
          <a:noFill/>
          <a:ln cap="flat" cmpd="sng" w="38100">
            <a:solidFill>
              <a:schemeClr val="dk1"/>
            </a:solidFill>
            <a:prstDash val="solid"/>
            <a:round/>
            <a:headEnd len="sm" w="sm" type="none"/>
            <a:tailEnd len="med" w="med" type="triangle"/>
          </a:ln>
        </p:spPr>
      </p:cxnSp>
      <p:cxnSp>
        <p:nvCxnSpPr>
          <p:cNvPr id="952" name="Google Shape;952;p70"/>
          <p:cNvCxnSpPr/>
          <p:nvPr/>
        </p:nvCxnSpPr>
        <p:spPr>
          <a:xfrm>
            <a:off x="1166050" y="3421794"/>
            <a:ext cx="357600" cy="151800"/>
          </a:xfrm>
          <a:prstGeom prst="bentConnector3">
            <a:avLst>
              <a:gd fmla="val 50000" name="adj1"/>
            </a:avLst>
          </a:prstGeom>
          <a:noFill/>
          <a:ln cap="flat" cmpd="sng" w="38100">
            <a:solidFill>
              <a:schemeClr val="dk1"/>
            </a:solidFill>
            <a:prstDash val="solid"/>
            <a:round/>
            <a:headEnd len="sm" w="sm" type="none"/>
            <a:tailEnd len="med" w="med" type="triangle"/>
          </a:ln>
        </p:spPr>
      </p:cxnSp>
      <p:cxnSp>
        <p:nvCxnSpPr>
          <p:cNvPr id="953" name="Google Shape;953;p70"/>
          <p:cNvCxnSpPr/>
          <p:nvPr/>
        </p:nvCxnSpPr>
        <p:spPr>
          <a:xfrm flipH="1">
            <a:off x="1231026" y="3880511"/>
            <a:ext cx="308400" cy="237300"/>
          </a:xfrm>
          <a:prstGeom prst="bentConnector3">
            <a:avLst>
              <a:gd fmla="val 50020" name="adj1"/>
            </a:avLst>
          </a:prstGeom>
          <a:noFill/>
          <a:ln cap="flat" cmpd="sng" w="38100">
            <a:solidFill>
              <a:schemeClr val="dk1"/>
            </a:solidFill>
            <a:prstDash val="solid"/>
            <a:round/>
            <a:headEnd len="sm" w="sm" type="none"/>
            <a:tailEnd len="med" w="med" type="triangle"/>
          </a:ln>
        </p:spPr>
      </p:cxnSp>
      <p:cxnSp>
        <p:nvCxnSpPr>
          <p:cNvPr id="954" name="Google Shape;954;p70"/>
          <p:cNvCxnSpPr/>
          <p:nvPr/>
        </p:nvCxnSpPr>
        <p:spPr>
          <a:xfrm>
            <a:off x="1228620" y="4493419"/>
            <a:ext cx="215100" cy="0"/>
          </a:xfrm>
          <a:prstGeom prst="straightConnector1">
            <a:avLst/>
          </a:prstGeom>
          <a:noFill/>
          <a:ln cap="flat" cmpd="sng" w="38100">
            <a:solidFill>
              <a:schemeClr val="dk1"/>
            </a:solidFill>
            <a:prstDash val="solid"/>
            <a:round/>
            <a:headEnd len="sm" w="sm" type="none"/>
            <a:tailEnd len="med" w="med" type="triangle"/>
          </a:ln>
        </p:spPr>
      </p:cxnSp>
      <p:cxnSp>
        <p:nvCxnSpPr>
          <p:cNvPr id="955" name="Google Shape;955;p70"/>
          <p:cNvCxnSpPr/>
          <p:nvPr/>
        </p:nvCxnSpPr>
        <p:spPr>
          <a:xfrm>
            <a:off x="753374" y="1123070"/>
            <a:ext cx="0" cy="176700"/>
          </a:xfrm>
          <a:prstGeom prst="straightConnector1">
            <a:avLst/>
          </a:prstGeom>
          <a:noFill/>
          <a:ln cap="flat" cmpd="sng" w="38100">
            <a:solidFill>
              <a:schemeClr val="dk1"/>
            </a:solidFill>
            <a:prstDash val="solid"/>
            <a:round/>
            <a:headEnd len="sm" w="sm" type="none"/>
            <a:tailEnd len="med" w="med" type="triangle"/>
          </a:ln>
        </p:spPr>
      </p:cxnSp>
      <p:cxnSp>
        <p:nvCxnSpPr>
          <p:cNvPr id="956" name="Google Shape;956;p70"/>
          <p:cNvCxnSpPr/>
          <p:nvPr/>
        </p:nvCxnSpPr>
        <p:spPr>
          <a:xfrm>
            <a:off x="751020" y="2100049"/>
            <a:ext cx="0" cy="176700"/>
          </a:xfrm>
          <a:prstGeom prst="straightConnector1">
            <a:avLst/>
          </a:prstGeom>
          <a:noFill/>
          <a:ln cap="flat" cmpd="sng" w="38100">
            <a:solidFill>
              <a:schemeClr val="dk1"/>
            </a:solidFill>
            <a:prstDash val="solid"/>
            <a:round/>
            <a:headEnd len="sm" w="sm" type="none"/>
            <a:tailEnd len="med" w="med" type="triangle"/>
          </a:ln>
        </p:spPr>
      </p:cxnSp>
      <p:cxnSp>
        <p:nvCxnSpPr>
          <p:cNvPr id="957" name="Google Shape;957;p70"/>
          <p:cNvCxnSpPr/>
          <p:nvPr/>
        </p:nvCxnSpPr>
        <p:spPr>
          <a:xfrm>
            <a:off x="744565" y="2929893"/>
            <a:ext cx="0" cy="176700"/>
          </a:xfrm>
          <a:prstGeom prst="straightConnector1">
            <a:avLst/>
          </a:prstGeom>
          <a:noFill/>
          <a:ln cap="flat" cmpd="sng" w="38100">
            <a:solidFill>
              <a:schemeClr val="dk1"/>
            </a:solidFill>
            <a:prstDash val="solid"/>
            <a:round/>
            <a:headEnd len="sm" w="sm" type="none"/>
            <a:tailEnd len="med" w="med" type="triangle"/>
          </a:ln>
        </p:spPr>
      </p:cxnSp>
      <p:cxnSp>
        <p:nvCxnSpPr>
          <p:cNvPr id="958" name="Google Shape;958;p70"/>
          <p:cNvCxnSpPr/>
          <p:nvPr/>
        </p:nvCxnSpPr>
        <p:spPr>
          <a:xfrm>
            <a:off x="4353864" y="2746366"/>
            <a:ext cx="0" cy="386700"/>
          </a:xfrm>
          <a:prstGeom prst="straightConnector1">
            <a:avLst/>
          </a:prstGeom>
          <a:noFill/>
          <a:ln cap="flat" cmpd="sng" w="38100">
            <a:solidFill>
              <a:schemeClr val="dk1"/>
            </a:solidFill>
            <a:prstDash val="solid"/>
            <a:round/>
            <a:headEnd len="sm" w="sm" type="none"/>
            <a:tailEnd len="med" w="med" type="triangle"/>
          </a:ln>
        </p:spPr>
      </p:cxnSp>
      <p:cxnSp>
        <p:nvCxnSpPr>
          <p:cNvPr id="959" name="Google Shape;959;p70"/>
          <p:cNvCxnSpPr/>
          <p:nvPr/>
        </p:nvCxnSpPr>
        <p:spPr>
          <a:xfrm flipH="1" rot="10800000">
            <a:off x="2506270" y="4266678"/>
            <a:ext cx="300000" cy="155400"/>
          </a:xfrm>
          <a:prstGeom prst="bentConnector3">
            <a:avLst>
              <a:gd fmla="val 50000" name="adj1"/>
            </a:avLst>
          </a:prstGeom>
          <a:noFill/>
          <a:ln cap="flat" cmpd="sng" w="38100">
            <a:solidFill>
              <a:schemeClr val="dk1"/>
            </a:solidFill>
            <a:prstDash val="solid"/>
            <a:round/>
            <a:headEnd len="sm" w="sm" type="none"/>
            <a:tailEnd len="med" w="med" type="triangle"/>
          </a:ln>
        </p:spPr>
      </p:cxnSp>
      <p:cxnSp>
        <p:nvCxnSpPr>
          <p:cNvPr id="960" name="Google Shape;960;p70"/>
          <p:cNvCxnSpPr>
            <a:endCxn id="938" idx="1"/>
          </p:cNvCxnSpPr>
          <p:nvPr/>
        </p:nvCxnSpPr>
        <p:spPr>
          <a:xfrm>
            <a:off x="2557625" y="4582819"/>
            <a:ext cx="353700" cy="140400"/>
          </a:xfrm>
          <a:prstGeom prst="bentConnector3">
            <a:avLst>
              <a:gd fmla="val 50000" name="adj1"/>
            </a:avLst>
          </a:prstGeom>
          <a:noFill/>
          <a:ln cap="flat" cmpd="sng" w="38100">
            <a:solidFill>
              <a:schemeClr val="dk1"/>
            </a:solidFill>
            <a:prstDash val="solid"/>
            <a:round/>
            <a:headEnd len="sm" w="sm"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5"/>
          <p:cNvSpPr txBox="1"/>
          <p:nvPr>
            <p:ph idx="2" type="body"/>
          </p:nvPr>
        </p:nvSpPr>
        <p:spPr>
          <a:xfrm>
            <a:off x="553925" y="1061438"/>
            <a:ext cx="8222400" cy="3930300"/>
          </a:xfrm>
          <a:prstGeom prst="rect">
            <a:avLst/>
          </a:prstGeom>
        </p:spPr>
        <p:txBody>
          <a:bodyPr anchorCtr="0" anchor="t" bIns="34275" lIns="68575" spcFirstLastPara="1" rIns="68575" wrap="square" tIns="34275">
            <a:spAutoFit/>
          </a:bodyPr>
          <a:lstStyle/>
          <a:p>
            <a:pPr indent="0" lvl="0" marL="0" rtl="0" algn="l">
              <a:lnSpc>
                <a:spcPct val="98181"/>
              </a:lnSpc>
              <a:spcBef>
                <a:spcPts val="1000"/>
              </a:spcBef>
              <a:spcAft>
                <a:spcPts val="0"/>
              </a:spcAft>
              <a:buNone/>
            </a:pPr>
            <a:r>
              <a:rPr lang="en"/>
              <a:t>NPR2210.2E released in June 2023, but it will still take some time to integrate into existing processes.</a:t>
            </a:r>
            <a:endParaRPr/>
          </a:p>
          <a:p>
            <a:pPr indent="0" lvl="0" marL="0" rtl="0" algn="l">
              <a:lnSpc>
                <a:spcPct val="98181"/>
              </a:lnSpc>
              <a:spcBef>
                <a:spcPts val="1000"/>
              </a:spcBef>
              <a:spcAft>
                <a:spcPts val="0"/>
              </a:spcAft>
              <a:buNone/>
            </a:pPr>
            <a:r>
              <a:rPr lang="en"/>
              <a:t>Highlights of updates related to SMD:</a:t>
            </a:r>
            <a:endParaRPr/>
          </a:p>
          <a:p>
            <a:pPr indent="-349250" lvl="0" marL="457200" rtl="0" algn="l">
              <a:lnSpc>
                <a:spcPct val="98181"/>
              </a:lnSpc>
              <a:spcBef>
                <a:spcPts val="500"/>
              </a:spcBef>
              <a:spcAft>
                <a:spcPts val="0"/>
              </a:spcAft>
              <a:buSzPts val="1900"/>
              <a:buChar char="●"/>
            </a:pPr>
            <a:r>
              <a:rPr lang="en" sz="1600"/>
              <a:t>Software developed solely for scientific publications will be treated as other Science and Technical Information.</a:t>
            </a:r>
            <a:endParaRPr sz="1600"/>
          </a:p>
          <a:p>
            <a:pPr indent="-349250" lvl="0" marL="457200" rtl="0" algn="l">
              <a:lnSpc>
                <a:spcPct val="98181"/>
              </a:lnSpc>
              <a:spcBef>
                <a:spcPts val="0"/>
              </a:spcBef>
              <a:spcAft>
                <a:spcPts val="0"/>
              </a:spcAft>
              <a:buSzPts val="1900"/>
              <a:buChar char="●"/>
            </a:pPr>
            <a:r>
              <a:rPr lang="en" sz="1600"/>
              <a:t>Projects can go through the Software Release process at the start and then be fully developed in the open.</a:t>
            </a:r>
            <a:endParaRPr sz="1600"/>
          </a:p>
          <a:p>
            <a:pPr indent="-349250" lvl="0" marL="457200" rtl="0" algn="l">
              <a:lnSpc>
                <a:spcPct val="98181"/>
              </a:lnSpc>
              <a:spcBef>
                <a:spcPts val="0"/>
              </a:spcBef>
              <a:spcAft>
                <a:spcPts val="0"/>
              </a:spcAft>
              <a:buSzPts val="1900"/>
              <a:buChar char="●"/>
            </a:pPr>
            <a:r>
              <a:rPr lang="en" sz="1600"/>
              <a:t>Additional licenses than NOSA can be used.  Consult with OGC on appropriate licenses. </a:t>
            </a:r>
            <a:endParaRPr sz="1600"/>
          </a:p>
          <a:p>
            <a:pPr indent="-349250" lvl="0" marL="457200" rtl="0" algn="l">
              <a:lnSpc>
                <a:spcPct val="98181"/>
              </a:lnSpc>
              <a:spcBef>
                <a:spcPts val="0"/>
              </a:spcBef>
              <a:spcAft>
                <a:spcPts val="0"/>
              </a:spcAft>
              <a:buSzPts val="1900"/>
              <a:buChar char="●"/>
            </a:pPr>
            <a:r>
              <a:rPr lang="en" sz="1600"/>
              <a:t>NASA personnel can contribute to work-related open source projects with approval from their manager. </a:t>
            </a:r>
            <a:endParaRPr sz="1600"/>
          </a:p>
          <a:p>
            <a:pPr indent="0" lvl="0" marL="0" rtl="0" algn="l">
              <a:lnSpc>
                <a:spcPct val="98181"/>
              </a:lnSpc>
              <a:spcBef>
                <a:spcPts val="1000"/>
              </a:spcBef>
              <a:spcAft>
                <a:spcPts val="0"/>
              </a:spcAft>
              <a:buNone/>
            </a:pPr>
            <a:r>
              <a:rPr lang="en"/>
              <a:t>See </a:t>
            </a:r>
            <a:r>
              <a:rPr lang="en" u="sng">
                <a:solidFill>
                  <a:schemeClr val="hlink"/>
                </a:solidFill>
                <a:hlinkClick r:id="rId3"/>
              </a:rPr>
              <a:t>Policy</a:t>
            </a:r>
            <a:r>
              <a:rPr lang="en"/>
              <a:t> for full details. Many groups  (OCE, OCS, OGC, SRA, STI, Export Control, and OCSDO) are working closely to update the </a:t>
            </a:r>
            <a:r>
              <a:rPr lang="en"/>
              <a:t>processes</a:t>
            </a:r>
            <a:r>
              <a:rPr lang="en"/>
              <a:t>. </a:t>
            </a:r>
            <a:endParaRPr/>
          </a:p>
        </p:txBody>
      </p:sp>
      <p:sp>
        <p:nvSpPr>
          <p:cNvPr id="178" name="Google Shape;178;p35"/>
          <p:cNvSpPr txBox="1"/>
          <p:nvPr>
            <p:ph type="title"/>
          </p:nvPr>
        </p:nvSpPr>
        <p:spPr>
          <a:xfrm>
            <a:off x="513134" y="496200"/>
            <a:ext cx="8304000" cy="484800"/>
          </a:xfrm>
          <a:prstGeom prst="rect">
            <a:avLst/>
          </a:prstGeom>
        </p:spPr>
        <p:txBody>
          <a:bodyPr anchorCtr="0" anchor="ctr" bIns="34275" lIns="68575" spcFirstLastPara="1" rIns="68575" wrap="square" tIns="34275">
            <a:spAutoFit/>
          </a:bodyPr>
          <a:lstStyle/>
          <a:p>
            <a:pPr indent="0" lvl="0" marL="0" rtl="0" algn="l">
              <a:spcBef>
                <a:spcPts val="0"/>
              </a:spcBef>
              <a:spcAft>
                <a:spcPts val="0"/>
              </a:spcAft>
              <a:buNone/>
            </a:pPr>
            <a:r>
              <a:rPr lang="en" sz="3000"/>
              <a:t>Updates to NPR 2210: NASA Software Release</a:t>
            </a:r>
            <a:endParaRPr sz="3000"/>
          </a:p>
        </p:txBody>
      </p:sp>
      <p:sp>
        <p:nvSpPr>
          <p:cNvPr id="179" name="Google Shape;179;p35"/>
          <p:cNvSpPr txBox="1"/>
          <p:nvPr>
            <p:ph idx="4" type="body"/>
          </p:nvPr>
        </p:nvSpPr>
        <p:spPr>
          <a:xfrm>
            <a:off x="472706" y="57964"/>
            <a:ext cx="2405400" cy="2538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71"/>
          <p:cNvSpPr txBox="1"/>
          <p:nvPr>
            <p:ph type="title"/>
          </p:nvPr>
        </p:nvSpPr>
        <p:spPr>
          <a:xfrm>
            <a:off x="154056" y="84535"/>
            <a:ext cx="6885600" cy="5109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 sz="2000"/>
              <a:t>NPR 2210.1E “Release of NASA Software”</a:t>
            </a:r>
            <a:endParaRPr/>
          </a:p>
        </p:txBody>
      </p:sp>
      <p:pic>
        <p:nvPicPr>
          <p:cNvPr descr="A close-up of a document&#10;&#10;Description automatically generated" id="967" name="Google Shape;967;p71"/>
          <p:cNvPicPr preferRelativeResize="0"/>
          <p:nvPr/>
        </p:nvPicPr>
        <p:blipFill rotWithShape="1">
          <a:blip r:embed="rId3">
            <a:alphaModFix/>
          </a:blip>
          <a:srcRect b="0" l="0" r="0" t="0"/>
          <a:stretch/>
        </p:blipFill>
        <p:spPr>
          <a:xfrm>
            <a:off x="404794" y="595313"/>
            <a:ext cx="7607301" cy="419702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72"/>
          <p:cNvSpPr txBox="1"/>
          <p:nvPr>
            <p:ph type="title"/>
          </p:nvPr>
        </p:nvSpPr>
        <p:spPr>
          <a:xfrm>
            <a:off x="154056" y="84535"/>
            <a:ext cx="6901800" cy="5109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
              <a:t>What Is the Software Release System (SRS)?</a:t>
            </a:r>
            <a:endParaRPr/>
          </a:p>
        </p:txBody>
      </p:sp>
      <p:sp>
        <p:nvSpPr>
          <p:cNvPr id="973" name="Google Shape;973;p72"/>
          <p:cNvSpPr txBox="1"/>
          <p:nvPr>
            <p:ph idx="1" type="body"/>
          </p:nvPr>
        </p:nvSpPr>
        <p:spPr>
          <a:xfrm>
            <a:off x="168277" y="572283"/>
            <a:ext cx="8739300" cy="1802100"/>
          </a:xfrm>
          <a:prstGeom prst="rect">
            <a:avLst/>
          </a:prstGeom>
          <a:noFill/>
          <a:ln>
            <a:noFill/>
          </a:ln>
        </p:spPr>
        <p:txBody>
          <a:bodyPr anchorCtr="0" anchor="t" bIns="45700" lIns="91425" spcFirstLastPara="1" rIns="91425" wrap="square" tIns="45700">
            <a:normAutofit lnSpcReduction="20000"/>
          </a:bodyPr>
          <a:lstStyle/>
          <a:p>
            <a:pPr indent="0" lvl="0" marL="0" rtl="0" algn="l">
              <a:spcBef>
                <a:spcPts val="0"/>
              </a:spcBef>
              <a:spcAft>
                <a:spcPts val="0"/>
              </a:spcAft>
              <a:buSzPts val="2250"/>
              <a:buNone/>
            </a:pPr>
            <a:r>
              <a:rPr lang="en" sz="1500">
                <a:solidFill>
                  <a:srgbClr val="595959"/>
                </a:solidFill>
              </a:rPr>
              <a:t>The SRS is the latest innovation designed to prepare your </a:t>
            </a:r>
            <a:br>
              <a:rPr lang="en" sz="1500">
                <a:solidFill>
                  <a:srgbClr val="595959"/>
                </a:solidFill>
              </a:rPr>
            </a:br>
            <a:r>
              <a:rPr lang="en" sz="1500">
                <a:solidFill>
                  <a:srgbClr val="595959"/>
                </a:solidFill>
              </a:rPr>
              <a:t>software for release. The system:</a:t>
            </a:r>
            <a:endParaRPr/>
          </a:p>
          <a:p>
            <a:pPr indent="-182880" lvl="1" marL="457200" rtl="0" algn="l">
              <a:spcBef>
                <a:spcPts val="300"/>
              </a:spcBef>
              <a:spcAft>
                <a:spcPts val="0"/>
              </a:spcAft>
              <a:buClr>
                <a:schemeClr val="accent1"/>
              </a:buClr>
              <a:buSzPts val="1500"/>
              <a:buFont typeface="Arial"/>
              <a:buChar char="•"/>
            </a:pPr>
            <a:r>
              <a:rPr b="1" lang="en" sz="1500">
                <a:solidFill>
                  <a:schemeClr val="accent2"/>
                </a:solidFill>
              </a:rPr>
              <a:t>Provides developers with a single platform to ready their software for release to the users who need it </a:t>
            </a:r>
            <a:endParaRPr/>
          </a:p>
          <a:p>
            <a:pPr indent="-182880" lvl="1" marL="457200" rtl="0" algn="l">
              <a:spcBef>
                <a:spcPts val="300"/>
              </a:spcBef>
              <a:spcAft>
                <a:spcPts val="0"/>
              </a:spcAft>
              <a:buClr>
                <a:schemeClr val="accent1"/>
              </a:buClr>
              <a:buSzPts val="1500"/>
              <a:buFont typeface="Arial"/>
              <a:buChar char="•"/>
            </a:pPr>
            <a:r>
              <a:rPr b="1" lang="en" sz="1500">
                <a:solidFill>
                  <a:schemeClr val="accent2"/>
                </a:solidFill>
              </a:rPr>
              <a:t>Employs a simple online questionnaire to replace multiple forms used previously</a:t>
            </a:r>
            <a:endParaRPr/>
          </a:p>
          <a:p>
            <a:pPr indent="-182880" lvl="1" marL="457200" rtl="0" algn="l">
              <a:spcBef>
                <a:spcPts val="300"/>
              </a:spcBef>
              <a:spcAft>
                <a:spcPts val="0"/>
              </a:spcAft>
              <a:buClr>
                <a:schemeClr val="accent1"/>
              </a:buClr>
              <a:buSzPts val="1500"/>
              <a:buFont typeface="Arial"/>
              <a:buChar char="•"/>
            </a:pPr>
            <a:r>
              <a:rPr b="1" lang="en" sz="1500">
                <a:solidFill>
                  <a:schemeClr val="accent2"/>
                </a:solidFill>
              </a:rPr>
              <a:t>Allows software packages to be reviewed concurrently by all necessary reviewers </a:t>
            </a:r>
            <a:endParaRPr/>
          </a:p>
          <a:p>
            <a:pPr indent="-113157" lvl="0" marL="256032" rtl="0" algn="l">
              <a:spcBef>
                <a:spcPts val="0"/>
              </a:spcBef>
              <a:spcAft>
                <a:spcPts val="0"/>
              </a:spcAft>
              <a:buClr>
                <a:schemeClr val="accent1"/>
              </a:buClr>
              <a:buSzPts val="2250"/>
              <a:buFont typeface="Noto Sans Symbols"/>
              <a:buNone/>
            </a:pPr>
            <a:r>
              <a:t/>
            </a:r>
            <a:endParaRPr sz="1500"/>
          </a:p>
        </p:txBody>
      </p:sp>
      <p:grpSp>
        <p:nvGrpSpPr>
          <p:cNvPr id="974" name="Google Shape;974;p72"/>
          <p:cNvGrpSpPr/>
          <p:nvPr/>
        </p:nvGrpSpPr>
        <p:grpSpPr>
          <a:xfrm>
            <a:off x="4557291" y="2357554"/>
            <a:ext cx="3565561" cy="2691885"/>
            <a:chOff x="4503257" y="3188514"/>
            <a:chExt cx="3800427" cy="3273206"/>
          </a:xfrm>
        </p:grpSpPr>
        <p:pic>
          <p:nvPicPr>
            <p:cNvPr descr="Image of NASA personnel developing new idea for software" id="975" name="Google Shape;975;p72" title="Invention Capture"/>
            <p:cNvPicPr preferRelativeResize="0"/>
            <p:nvPr/>
          </p:nvPicPr>
          <p:blipFill rotWithShape="1">
            <a:blip r:embed="rId3">
              <a:alphaModFix/>
            </a:blip>
            <a:srcRect b="0" l="0" r="0" t="0"/>
            <a:stretch/>
          </p:blipFill>
          <p:spPr>
            <a:xfrm>
              <a:off x="4503257" y="4560158"/>
              <a:ext cx="943733" cy="895744"/>
            </a:xfrm>
            <a:prstGeom prst="rect">
              <a:avLst/>
            </a:prstGeom>
            <a:noFill/>
            <a:ln>
              <a:noFill/>
            </a:ln>
          </p:spPr>
        </p:pic>
        <p:cxnSp>
          <p:nvCxnSpPr>
            <p:cNvPr id="976" name="Google Shape;976;p72"/>
            <p:cNvCxnSpPr/>
            <p:nvPr/>
          </p:nvCxnSpPr>
          <p:spPr>
            <a:xfrm>
              <a:off x="6196990" y="3746114"/>
              <a:ext cx="638400" cy="1107000"/>
            </a:xfrm>
            <a:prstGeom prst="straightConnector1">
              <a:avLst/>
            </a:prstGeom>
            <a:noFill/>
            <a:ln cap="flat" cmpd="sng" w="25400">
              <a:solidFill>
                <a:schemeClr val="lt2"/>
              </a:solidFill>
              <a:prstDash val="solid"/>
              <a:round/>
              <a:headEnd len="sm" w="sm" type="none"/>
              <a:tailEnd len="sm" w="sm" type="none"/>
            </a:ln>
            <a:effectLst>
              <a:outerShdw blurRad="40000" rotWithShape="0" dir="5400000" dist="20000">
                <a:srgbClr val="000000">
                  <a:alpha val="37650"/>
                </a:srgbClr>
              </a:outerShdw>
            </a:effectLst>
          </p:spPr>
        </p:cxnSp>
        <p:cxnSp>
          <p:nvCxnSpPr>
            <p:cNvPr id="977" name="Google Shape;977;p72"/>
            <p:cNvCxnSpPr/>
            <p:nvPr/>
          </p:nvCxnSpPr>
          <p:spPr>
            <a:xfrm>
              <a:off x="6196988" y="4004974"/>
              <a:ext cx="607500" cy="841500"/>
            </a:xfrm>
            <a:prstGeom prst="straightConnector1">
              <a:avLst/>
            </a:prstGeom>
            <a:noFill/>
            <a:ln cap="flat" cmpd="sng" w="25400">
              <a:solidFill>
                <a:schemeClr val="lt2"/>
              </a:solidFill>
              <a:prstDash val="solid"/>
              <a:round/>
              <a:headEnd len="sm" w="sm" type="none"/>
              <a:tailEnd len="sm" w="sm" type="none"/>
            </a:ln>
            <a:effectLst>
              <a:outerShdw blurRad="40000" rotWithShape="0" dir="5400000" dist="20000">
                <a:srgbClr val="000000">
                  <a:alpha val="37650"/>
                </a:srgbClr>
              </a:outerShdw>
            </a:effectLst>
          </p:spPr>
        </p:cxnSp>
        <p:cxnSp>
          <p:nvCxnSpPr>
            <p:cNvPr id="978" name="Google Shape;978;p72"/>
            <p:cNvCxnSpPr/>
            <p:nvPr/>
          </p:nvCxnSpPr>
          <p:spPr>
            <a:xfrm>
              <a:off x="6204706" y="4237286"/>
              <a:ext cx="607500" cy="642300"/>
            </a:xfrm>
            <a:prstGeom prst="straightConnector1">
              <a:avLst/>
            </a:prstGeom>
            <a:noFill/>
            <a:ln cap="flat" cmpd="sng" w="25400">
              <a:solidFill>
                <a:schemeClr val="lt2"/>
              </a:solidFill>
              <a:prstDash val="solid"/>
              <a:round/>
              <a:headEnd len="sm" w="sm" type="none"/>
              <a:tailEnd len="sm" w="sm" type="none"/>
            </a:ln>
            <a:effectLst>
              <a:outerShdw blurRad="40000" rotWithShape="0" dir="5400000" dist="20000">
                <a:srgbClr val="000000">
                  <a:alpha val="37650"/>
                </a:srgbClr>
              </a:outerShdw>
            </a:effectLst>
          </p:spPr>
        </p:cxnSp>
        <p:cxnSp>
          <p:nvCxnSpPr>
            <p:cNvPr id="979" name="Google Shape;979;p72"/>
            <p:cNvCxnSpPr/>
            <p:nvPr/>
          </p:nvCxnSpPr>
          <p:spPr>
            <a:xfrm>
              <a:off x="6212424" y="4489509"/>
              <a:ext cx="576600" cy="383700"/>
            </a:xfrm>
            <a:prstGeom prst="straightConnector1">
              <a:avLst/>
            </a:prstGeom>
            <a:noFill/>
            <a:ln cap="flat" cmpd="sng" w="25400">
              <a:solidFill>
                <a:schemeClr val="lt2"/>
              </a:solidFill>
              <a:prstDash val="solid"/>
              <a:round/>
              <a:headEnd len="sm" w="sm" type="none"/>
              <a:tailEnd len="sm" w="sm" type="none"/>
            </a:ln>
            <a:effectLst>
              <a:outerShdw blurRad="40000" rotWithShape="0" dir="5400000" dist="20000">
                <a:srgbClr val="000000">
                  <a:alpha val="37650"/>
                </a:srgbClr>
              </a:outerShdw>
            </a:effectLst>
          </p:spPr>
        </p:cxnSp>
        <p:cxnSp>
          <p:nvCxnSpPr>
            <p:cNvPr id="980" name="Google Shape;980;p72"/>
            <p:cNvCxnSpPr/>
            <p:nvPr/>
          </p:nvCxnSpPr>
          <p:spPr>
            <a:xfrm>
              <a:off x="6212424" y="4748371"/>
              <a:ext cx="600000" cy="138000"/>
            </a:xfrm>
            <a:prstGeom prst="straightConnector1">
              <a:avLst/>
            </a:prstGeom>
            <a:noFill/>
            <a:ln cap="flat" cmpd="sng" w="25400">
              <a:solidFill>
                <a:schemeClr val="lt2"/>
              </a:solidFill>
              <a:prstDash val="solid"/>
              <a:round/>
              <a:headEnd len="sm" w="sm" type="none"/>
              <a:tailEnd len="sm" w="sm" type="none"/>
            </a:ln>
            <a:effectLst>
              <a:outerShdw blurRad="40000" rotWithShape="0" dir="5400000" dist="20000">
                <a:srgbClr val="000000">
                  <a:alpha val="37650"/>
                </a:srgbClr>
              </a:outerShdw>
            </a:effectLst>
          </p:spPr>
        </p:cxnSp>
        <p:cxnSp>
          <p:nvCxnSpPr>
            <p:cNvPr id="981" name="Google Shape;981;p72"/>
            <p:cNvCxnSpPr/>
            <p:nvPr/>
          </p:nvCxnSpPr>
          <p:spPr>
            <a:xfrm flipH="1" rot="10800000">
              <a:off x="6204706" y="4899534"/>
              <a:ext cx="607500" cy="107700"/>
            </a:xfrm>
            <a:prstGeom prst="straightConnector1">
              <a:avLst/>
            </a:prstGeom>
            <a:noFill/>
            <a:ln cap="flat" cmpd="sng" w="25400">
              <a:solidFill>
                <a:schemeClr val="lt2"/>
              </a:solidFill>
              <a:prstDash val="solid"/>
              <a:round/>
              <a:headEnd len="sm" w="sm" type="none"/>
              <a:tailEnd len="sm" w="sm" type="none"/>
            </a:ln>
            <a:effectLst>
              <a:outerShdw blurRad="40000" rotWithShape="0" dir="5400000" dist="20000">
                <a:srgbClr val="000000">
                  <a:alpha val="37650"/>
                </a:srgbClr>
              </a:outerShdw>
            </a:effectLst>
          </p:spPr>
        </p:cxnSp>
        <p:cxnSp>
          <p:nvCxnSpPr>
            <p:cNvPr id="982" name="Google Shape;982;p72"/>
            <p:cNvCxnSpPr/>
            <p:nvPr/>
          </p:nvCxnSpPr>
          <p:spPr>
            <a:xfrm flipH="1" rot="10800000">
              <a:off x="6189273" y="4899642"/>
              <a:ext cx="623100" cy="605400"/>
            </a:xfrm>
            <a:prstGeom prst="straightConnector1">
              <a:avLst/>
            </a:prstGeom>
            <a:noFill/>
            <a:ln cap="flat" cmpd="sng" w="25400">
              <a:solidFill>
                <a:schemeClr val="lt2"/>
              </a:solidFill>
              <a:prstDash val="solid"/>
              <a:round/>
              <a:headEnd len="sm" w="sm" type="none"/>
              <a:tailEnd len="sm" w="sm" type="none"/>
            </a:ln>
            <a:effectLst>
              <a:outerShdw blurRad="40000" rotWithShape="0" dir="5400000" dist="20000">
                <a:srgbClr val="000000">
                  <a:alpha val="37650"/>
                </a:srgbClr>
              </a:outerShdw>
            </a:effectLst>
          </p:spPr>
        </p:cxnSp>
        <p:cxnSp>
          <p:nvCxnSpPr>
            <p:cNvPr id="983" name="Google Shape;983;p72"/>
            <p:cNvCxnSpPr/>
            <p:nvPr/>
          </p:nvCxnSpPr>
          <p:spPr>
            <a:xfrm flipH="1" rot="10800000">
              <a:off x="6173840" y="4879807"/>
              <a:ext cx="661500" cy="406200"/>
            </a:xfrm>
            <a:prstGeom prst="straightConnector1">
              <a:avLst/>
            </a:prstGeom>
            <a:noFill/>
            <a:ln cap="flat" cmpd="sng" w="25400">
              <a:solidFill>
                <a:schemeClr val="lt2"/>
              </a:solidFill>
              <a:prstDash val="solid"/>
              <a:round/>
              <a:headEnd len="sm" w="sm" type="none"/>
              <a:tailEnd len="sm" w="sm" type="none"/>
            </a:ln>
            <a:effectLst>
              <a:outerShdw blurRad="40000" rotWithShape="0" dir="5400000" dist="20000">
                <a:srgbClr val="000000">
                  <a:alpha val="37650"/>
                </a:srgbClr>
              </a:outerShdw>
            </a:effectLst>
          </p:spPr>
        </p:cxnSp>
        <p:cxnSp>
          <p:nvCxnSpPr>
            <p:cNvPr id="984" name="Google Shape;984;p72"/>
            <p:cNvCxnSpPr/>
            <p:nvPr/>
          </p:nvCxnSpPr>
          <p:spPr>
            <a:xfrm flipH="1" rot="10800000">
              <a:off x="6181557" y="4952777"/>
              <a:ext cx="615300" cy="1036800"/>
            </a:xfrm>
            <a:prstGeom prst="straightConnector1">
              <a:avLst/>
            </a:prstGeom>
            <a:noFill/>
            <a:ln cap="flat" cmpd="sng" w="25400">
              <a:solidFill>
                <a:schemeClr val="lt2"/>
              </a:solidFill>
              <a:prstDash val="solid"/>
              <a:round/>
              <a:headEnd len="sm" w="sm" type="none"/>
              <a:tailEnd len="sm" w="sm" type="none"/>
            </a:ln>
            <a:effectLst>
              <a:outerShdw blurRad="40000" rotWithShape="0" dir="5400000" dist="20000">
                <a:srgbClr val="000000">
                  <a:alpha val="37650"/>
                </a:srgbClr>
              </a:outerShdw>
            </a:effectLst>
          </p:spPr>
        </p:cxnSp>
        <p:cxnSp>
          <p:nvCxnSpPr>
            <p:cNvPr id="985" name="Google Shape;985;p72"/>
            <p:cNvCxnSpPr/>
            <p:nvPr/>
          </p:nvCxnSpPr>
          <p:spPr>
            <a:xfrm flipH="1" rot="10800000">
              <a:off x="6181557" y="4919476"/>
              <a:ext cx="654000" cy="1388700"/>
            </a:xfrm>
            <a:prstGeom prst="straightConnector1">
              <a:avLst/>
            </a:prstGeom>
            <a:noFill/>
            <a:ln cap="flat" cmpd="sng" w="25400">
              <a:solidFill>
                <a:schemeClr val="lt2"/>
              </a:solidFill>
              <a:prstDash val="solid"/>
              <a:round/>
              <a:headEnd len="sm" w="sm" type="none"/>
              <a:tailEnd len="sm" w="sm" type="none"/>
            </a:ln>
            <a:effectLst>
              <a:outerShdw blurRad="40000" rotWithShape="0" dir="5400000" dist="20000">
                <a:srgbClr val="000000">
                  <a:alpha val="37650"/>
                </a:srgbClr>
              </a:outerShdw>
            </a:effectLst>
          </p:spPr>
        </p:cxnSp>
        <p:cxnSp>
          <p:nvCxnSpPr>
            <p:cNvPr id="986" name="Google Shape;986;p72"/>
            <p:cNvCxnSpPr/>
            <p:nvPr/>
          </p:nvCxnSpPr>
          <p:spPr>
            <a:xfrm flipH="1" rot="10800000">
              <a:off x="6166124" y="4966092"/>
              <a:ext cx="615300" cy="777900"/>
            </a:xfrm>
            <a:prstGeom prst="straightConnector1">
              <a:avLst/>
            </a:prstGeom>
            <a:noFill/>
            <a:ln cap="flat" cmpd="sng" w="25400">
              <a:solidFill>
                <a:schemeClr val="lt2"/>
              </a:solidFill>
              <a:prstDash val="solid"/>
              <a:round/>
              <a:headEnd len="sm" w="sm" type="none"/>
              <a:tailEnd len="sm" w="sm" type="none"/>
            </a:ln>
            <a:effectLst>
              <a:outerShdw blurRad="40000" rotWithShape="0" dir="5400000" dist="20000">
                <a:srgbClr val="000000">
                  <a:alpha val="37650"/>
                </a:srgbClr>
              </a:outerShdw>
            </a:effectLst>
          </p:spPr>
        </p:cxnSp>
        <p:sp>
          <p:nvSpPr>
            <p:cNvPr id="987" name="Google Shape;987;p72"/>
            <p:cNvSpPr/>
            <p:nvPr/>
          </p:nvSpPr>
          <p:spPr>
            <a:xfrm>
              <a:off x="6788820" y="4653877"/>
              <a:ext cx="1514700" cy="500100"/>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sp>
          <p:nvSpPr>
            <p:cNvPr id="988" name="Google Shape;988;p72"/>
            <p:cNvSpPr/>
            <p:nvPr/>
          </p:nvSpPr>
          <p:spPr>
            <a:xfrm>
              <a:off x="5361595" y="3678854"/>
              <a:ext cx="560400" cy="2667600"/>
            </a:xfrm>
            <a:prstGeom prst="leftBrace">
              <a:avLst>
                <a:gd fmla="val 8333" name="adj1"/>
                <a:gd fmla="val 50251" name="adj2"/>
              </a:avLst>
            </a:prstGeom>
            <a:noFill/>
            <a:ln cap="flat" cmpd="sng" w="25400">
              <a:solidFill>
                <a:schemeClr val="lt2"/>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lt2"/>
                </a:solidFill>
                <a:latin typeface="Arial"/>
                <a:ea typeface="Arial"/>
                <a:cs typeface="Arial"/>
                <a:sym typeface="Arial"/>
              </a:endParaRPr>
            </a:p>
          </p:txBody>
        </p:sp>
        <p:grpSp>
          <p:nvGrpSpPr>
            <p:cNvPr id="989" name="Google Shape;989;p72"/>
            <p:cNvGrpSpPr/>
            <p:nvPr/>
          </p:nvGrpSpPr>
          <p:grpSpPr>
            <a:xfrm>
              <a:off x="5815539" y="3653136"/>
              <a:ext cx="518957" cy="2785639"/>
              <a:chOff x="6099564" y="2946453"/>
              <a:chExt cx="613715" cy="2711348"/>
            </a:xfrm>
          </p:grpSpPr>
          <p:sp>
            <p:nvSpPr>
              <p:cNvPr id="990" name="Google Shape;990;p72"/>
              <p:cNvSpPr/>
              <p:nvPr/>
            </p:nvSpPr>
            <p:spPr>
              <a:xfrm flipH="1" rot="-5458426">
                <a:off x="6296649" y="2756357"/>
                <a:ext cx="211831" cy="602492"/>
              </a:xfrm>
              <a:prstGeom prst="ellipse">
                <a:avLst/>
              </a:prstGeom>
              <a:solidFill>
                <a:srgbClr val="E0E0E0"/>
              </a:solid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sp>
            <p:nvSpPr>
              <p:cNvPr id="991" name="Google Shape;991;p72"/>
              <p:cNvSpPr/>
              <p:nvPr/>
            </p:nvSpPr>
            <p:spPr>
              <a:xfrm flipH="1" rot="-5458426">
                <a:off x="6304364" y="3001942"/>
                <a:ext cx="211831" cy="602492"/>
              </a:xfrm>
              <a:prstGeom prst="ellipse">
                <a:avLst/>
              </a:prstGeom>
              <a:solidFill>
                <a:srgbClr val="E0E0E0"/>
              </a:solid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sp>
            <p:nvSpPr>
              <p:cNvPr id="992" name="Google Shape;992;p72"/>
              <p:cNvSpPr/>
              <p:nvPr/>
            </p:nvSpPr>
            <p:spPr>
              <a:xfrm flipH="1" rot="-5458426">
                <a:off x="6296649" y="3254166"/>
                <a:ext cx="211831" cy="602492"/>
              </a:xfrm>
              <a:prstGeom prst="ellipse">
                <a:avLst/>
              </a:prstGeom>
              <a:solidFill>
                <a:srgbClr val="E0E0E0"/>
              </a:solidFill>
              <a:ln cap="flat" cmpd="sng" w="381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sp>
            <p:nvSpPr>
              <p:cNvPr id="993" name="Google Shape;993;p72"/>
              <p:cNvSpPr/>
              <p:nvPr/>
            </p:nvSpPr>
            <p:spPr>
              <a:xfrm flipH="1" rot="-5458426">
                <a:off x="6304364" y="3499751"/>
                <a:ext cx="211831" cy="602492"/>
              </a:xfrm>
              <a:prstGeom prst="ellipse">
                <a:avLst/>
              </a:prstGeom>
              <a:solidFill>
                <a:srgbClr val="E0E0E0"/>
              </a:solidFill>
              <a:ln cap="flat" cmpd="sng" w="381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sp>
            <p:nvSpPr>
              <p:cNvPr id="994" name="Google Shape;994;p72"/>
              <p:cNvSpPr/>
              <p:nvPr/>
            </p:nvSpPr>
            <p:spPr>
              <a:xfrm flipH="1" rot="-5458426">
                <a:off x="6296649" y="3751976"/>
                <a:ext cx="211831" cy="602492"/>
              </a:xfrm>
              <a:prstGeom prst="ellipse">
                <a:avLst/>
              </a:prstGeom>
              <a:solidFill>
                <a:srgbClr val="E0E0E0"/>
              </a:solid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sp>
            <p:nvSpPr>
              <p:cNvPr id="995" name="Google Shape;995;p72"/>
              <p:cNvSpPr/>
              <p:nvPr/>
            </p:nvSpPr>
            <p:spPr>
              <a:xfrm flipH="1" rot="-5458426">
                <a:off x="6304364" y="3997561"/>
                <a:ext cx="211831" cy="602492"/>
              </a:xfrm>
              <a:prstGeom prst="ellipse">
                <a:avLst/>
              </a:prstGeom>
              <a:solidFill>
                <a:srgbClr val="E0E0E0"/>
              </a:solid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sp>
            <p:nvSpPr>
              <p:cNvPr id="996" name="Google Shape;996;p72"/>
              <p:cNvSpPr/>
              <p:nvPr/>
            </p:nvSpPr>
            <p:spPr>
              <a:xfrm flipH="1" rot="-5458426">
                <a:off x="6296649" y="4256422"/>
                <a:ext cx="211831" cy="602492"/>
              </a:xfrm>
              <a:prstGeom prst="ellipse">
                <a:avLst/>
              </a:prstGeom>
              <a:solidFill>
                <a:srgbClr val="E0E0E0"/>
              </a:solidFill>
              <a:ln cap="flat" cmpd="sng" w="381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sp>
            <p:nvSpPr>
              <p:cNvPr id="997" name="Google Shape;997;p72"/>
              <p:cNvSpPr/>
              <p:nvPr/>
            </p:nvSpPr>
            <p:spPr>
              <a:xfrm flipH="1" rot="-5458426">
                <a:off x="6304364" y="4502008"/>
                <a:ext cx="211831" cy="602492"/>
              </a:xfrm>
              <a:prstGeom prst="ellipse">
                <a:avLst/>
              </a:prstGeom>
              <a:solidFill>
                <a:srgbClr val="E0E0E0"/>
              </a:solidFill>
              <a:ln cap="flat" cmpd="sng" w="381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sp>
            <p:nvSpPr>
              <p:cNvPr id="998" name="Google Shape;998;p72"/>
              <p:cNvSpPr/>
              <p:nvPr/>
            </p:nvSpPr>
            <p:spPr>
              <a:xfrm flipH="1" rot="-5458426">
                <a:off x="6296649" y="4760869"/>
                <a:ext cx="211831" cy="602492"/>
              </a:xfrm>
              <a:prstGeom prst="ellipse">
                <a:avLst/>
              </a:prstGeom>
              <a:solidFill>
                <a:srgbClr val="E0E0E0"/>
              </a:solid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sp>
            <p:nvSpPr>
              <p:cNvPr id="999" name="Google Shape;999;p72"/>
              <p:cNvSpPr/>
              <p:nvPr/>
            </p:nvSpPr>
            <p:spPr>
              <a:xfrm flipH="1" rot="-5458426">
                <a:off x="6304364" y="5006455"/>
                <a:ext cx="211831" cy="602492"/>
              </a:xfrm>
              <a:prstGeom prst="ellipse">
                <a:avLst/>
              </a:prstGeom>
              <a:solidFill>
                <a:srgbClr val="E0E0E0"/>
              </a:solid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sp>
            <p:nvSpPr>
              <p:cNvPr id="1000" name="Google Shape;1000;p72"/>
              <p:cNvSpPr/>
              <p:nvPr/>
            </p:nvSpPr>
            <p:spPr>
              <a:xfrm flipH="1" rot="-5458426">
                <a:off x="6296649" y="5245405"/>
                <a:ext cx="211831" cy="602492"/>
              </a:xfrm>
              <a:prstGeom prst="ellipse">
                <a:avLst/>
              </a:prstGeom>
              <a:solidFill>
                <a:srgbClr val="E0E0E0"/>
              </a:solidFill>
              <a:ln cap="flat" cmpd="sng" w="381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grpSp>
        <p:sp>
          <p:nvSpPr>
            <p:cNvPr id="1001" name="Google Shape;1001;p72"/>
            <p:cNvSpPr txBox="1"/>
            <p:nvPr/>
          </p:nvSpPr>
          <p:spPr>
            <a:xfrm>
              <a:off x="5897527" y="3613077"/>
              <a:ext cx="338400" cy="292500"/>
            </a:xfrm>
            <a:prstGeom prst="rect">
              <a:avLst/>
            </a:prstGeom>
            <a:noFill/>
            <a:ln>
              <a:noFill/>
            </a:ln>
          </p:spPr>
          <p:txBody>
            <a:bodyPr anchorCtr="0" anchor="t" bIns="45700" lIns="91425" spcFirstLastPara="1" rIns="91425" wrap="square" tIns="45700">
              <a:noAutofit/>
            </a:bodyPr>
            <a:lstStyle/>
            <a:p>
              <a:pPr indent="-257175" lvl="0" marL="257175" marR="0" rtl="0" algn="ctr">
                <a:spcBef>
                  <a:spcPts val="0"/>
                </a:spcBef>
                <a:spcAft>
                  <a:spcPts val="0"/>
                </a:spcAft>
                <a:buNone/>
              </a:pPr>
              <a:r>
                <a:rPr b="1" lang="en" sz="1100">
                  <a:solidFill>
                    <a:schemeClr val="lt2"/>
                  </a:solidFill>
                  <a:latin typeface="Arial"/>
                  <a:ea typeface="Arial"/>
                  <a:cs typeface="Arial"/>
                  <a:sym typeface="Arial"/>
                </a:rPr>
                <a:t>1</a:t>
              </a:r>
              <a:endParaRPr/>
            </a:p>
          </p:txBody>
        </p:sp>
        <p:sp>
          <p:nvSpPr>
            <p:cNvPr id="1002" name="Google Shape;1002;p72"/>
            <p:cNvSpPr txBox="1"/>
            <p:nvPr/>
          </p:nvSpPr>
          <p:spPr>
            <a:xfrm>
              <a:off x="5897527" y="3868163"/>
              <a:ext cx="338400" cy="292500"/>
            </a:xfrm>
            <a:prstGeom prst="rect">
              <a:avLst/>
            </a:prstGeom>
            <a:noFill/>
            <a:ln>
              <a:noFill/>
            </a:ln>
          </p:spPr>
          <p:txBody>
            <a:bodyPr anchorCtr="0" anchor="t" bIns="45700" lIns="91425" spcFirstLastPara="1" rIns="91425" wrap="square" tIns="45700">
              <a:noAutofit/>
            </a:bodyPr>
            <a:lstStyle/>
            <a:p>
              <a:pPr indent="-257175" lvl="0" marL="257175" marR="0" rtl="0" algn="ctr">
                <a:spcBef>
                  <a:spcPts val="0"/>
                </a:spcBef>
                <a:spcAft>
                  <a:spcPts val="0"/>
                </a:spcAft>
                <a:buNone/>
              </a:pPr>
              <a:r>
                <a:rPr b="1" lang="en" sz="1100">
                  <a:solidFill>
                    <a:schemeClr val="lt2"/>
                  </a:solidFill>
                  <a:latin typeface="Arial"/>
                  <a:ea typeface="Arial"/>
                  <a:cs typeface="Arial"/>
                  <a:sym typeface="Arial"/>
                </a:rPr>
                <a:t>2</a:t>
              </a:r>
              <a:endParaRPr/>
            </a:p>
          </p:txBody>
        </p:sp>
        <p:sp>
          <p:nvSpPr>
            <p:cNvPr id="1003" name="Google Shape;1003;p72"/>
            <p:cNvSpPr txBox="1"/>
            <p:nvPr/>
          </p:nvSpPr>
          <p:spPr>
            <a:xfrm>
              <a:off x="5897527" y="4134525"/>
              <a:ext cx="338400" cy="292500"/>
            </a:xfrm>
            <a:prstGeom prst="rect">
              <a:avLst/>
            </a:prstGeom>
            <a:noFill/>
            <a:ln>
              <a:noFill/>
            </a:ln>
          </p:spPr>
          <p:txBody>
            <a:bodyPr anchorCtr="0" anchor="t" bIns="45700" lIns="91425" spcFirstLastPara="1" rIns="91425" wrap="square" tIns="45700">
              <a:noAutofit/>
            </a:bodyPr>
            <a:lstStyle/>
            <a:p>
              <a:pPr indent="-257175" lvl="0" marL="257175" marR="0" rtl="0" algn="ctr">
                <a:spcBef>
                  <a:spcPts val="0"/>
                </a:spcBef>
                <a:spcAft>
                  <a:spcPts val="0"/>
                </a:spcAft>
                <a:buNone/>
              </a:pPr>
              <a:r>
                <a:rPr b="1" lang="en" sz="1100">
                  <a:solidFill>
                    <a:schemeClr val="lt2"/>
                  </a:solidFill>
                  <a:latin typeface="Arial"/>
                  <a:ea typeface="Arial"/>
                  <a:cs typeface="Arial"/>
                  <a:sym typeface="Arial"/>
                </a:rPr>
                <a:t>3</a:t>
              </a:r>
              <a:endParaRPr/>
            </a:p>
          </p:txBody>
        </p:sp>
        <p:sp>
          <p:nvSpPr>
            <p:cNvPr id="1004" name="Google Shape;1004;p72"/>
            <p:cNvSpPr txBox="1"/>
            <p:nvPr/>
          </p:nvSpPr>
          <p:spPr>
            <a:xfrm>
              <a:off x="5897527" y="4385294"/>
              <a:ext cx="338400" cy="292500"/>
            </a:xfrm>
            <a:prstGeom prst="rect">
              <a:avLst/>
            </a:prstGeom>
            <a:noFill/>
            <a:ln>
              <a:noFill/>
            </a:ln>
          </p:spPr>
          <p:txBody>
            <a:bodyPr anchorCtr="0" anchor="t" bIns="45700" lIns="91425" spcFirstLastPara="1" rIns="91425" wrap="square" tIns="45700">
              <a:noAutofit/>
            </a:bodyPr>
            <a:lstStyle/>
            <a:p>
              <a:pPr indent="-257175" lvl="0" marL="257175" marR="0" rtl="0" algn="ctr">
                <a:spcBef>
                  <a:spcPts val="0"/>
                </a:spcBef>
                <a:spcAft>
                  <a:spcPts val="0"/>
                </a:spcAft>
                <a:buNone/>
              </a:pPr>
              <a:r>
                <a:rPr b="1" lang="en" sz="1100">
                  <a:solidFill>
                    <a:schemeClr val="lt2"/>
                  </a:solidFill>
                  <a:latin typeface="Arial"/>
                  <a:ea typeface="Arial"/>
                  <a:cs typeface="Arial"/>
                  <a:sym typeface="Arial"/>
                </a:rPr>
                <a:t>4</a:t>
              </a:r>
              <a:endParaRPr/>
            </a:p>
          </p:txBody>
        </p:sp>
        <p:sp>
          <p:nvSpPr>
            <p:cNvPr id="1005" name="Google Shape;1005;p72"/>
            <p:cNvSpPr txBox="1"/>
            <p:nvPr/>
          </p:nvSpPr>
          <p:spPr>
            <a:xfrm>
              <a:off x="5904371" y="4634828"/>
              <a:ext cx="338400" cy="292500"/>
            </a:xfrm>
            <a:prstGeom prst="rect">
              <a:avLst/>
            </a:prstGeom>
            <a:noFill/>
            <a:ln>
              <a:noFill/>
            </a:ln>
          </p:spPr>
          <p:txBody>
            <a:bodyPr anchorCtr="0" anchor="t" bIns="45700" lIns="91425" spcFirstLastPara="1" rIns="91425" wrap="square" tIns="45700">
              <a:noAutofit/>
            </a:bodyPr>
            <a:lstStyle/>
            <a:p>
              <a:pPr indent="-257175" lvl="0" marL="257175" marR="0" rtl="0" algn="ctr">
                <a:spcBef>
                  <a:spcPts val="0"/>
                </a:spcBef>
                <a:spcAft>
                  <a:spcPts val="0"/>
                </a:spcAft>
                <a:buNone/>
              </a:pPr>
              <a:r>
                <a:rPr b="1" lang="en" sz="1100">
                  <a:solidFill>
                    <a:schemeClr val="lt2"/>
                  </a:solidFill>
                  <a:latin typeface="Arial"/>
                  <a:ea typeface="Arial"/>
                  <a:cs typeface="Arial"/>
                  <a:sym typeface="Arial"/>
                </a:rPr>
                <a:t>5</a:t>
              </a:r>
              <a:endParaRPr/>
            </a:p>
          </p:txBody>
        </p:sp>
        <p:sp>
          <p:nvSpPr>
            <p:cNvPr id="1006" name="Google Shape;1006;p72"/>
            <p:cNvSpPr txBox="1"/>
            <p:nvPr/>
          </p:nvSpPr>
          <p:spPr>
            <a:xfrm>
              <a:off x="5904371" y="4896815"/>
              <a:ext cx="338400" cy="292500"/>
            </a:xfrm>
            <a:prstGeom prst="rect">
              <a:avLst/>
            </a:prstGeom>
            <a:noFill/>
            <a:ln>
              <a:noFill/>
            </a:ln>
          </p:spPr>
          <p:txBody>
            <a:bodyPr anchorCtr="0" anchor="t" bIns="45700" lIns="91425" spcFirstLastPara="1" rIns="91425" wrap="square" tIns="45700">
              <a:noAutofit/>
            </a:bodyPr>
            <a:lstStyle/>
            <a:p>
              <a:pPr indent="-257175" lvl="0" marL="257175" marR="0" rtl="0" algn="ctr">
                <a:spcBef>
                  <a:spcPts val="0"/>
                </a:spcBef>
                <a:spcAft>
                  <a:spcPts val="0"/>
                </a:spcAft>
                <a:buNone/>
              </a:pPr>
              <a:r>
                <a:rPr b="1" lang="en" sz="1100">
                  <a:solidFill>
                    <a:schemeClr val="lt2"/>
                  </a:solidFill>
                  <a:latin typeface="Arial"/>
                  <a:ea typeface="Arial"/>
                  <a:cs typeface="Arial"/>
                  <a:sym typeface="Arial"/>
                </a:rPr>
                <a:t>6</a:t>
              </a:r>
              <a:endParaRPr/>
            </a:p>
          </p:txBody>
        </p:sp>
        <p:sp>
          <p:nvSpPr>
            <p:cNvPr id="1007" name="Google Shape;1007;p72"/>
            <p:cNvSpPr txBox="1"/>
            <p:nvPr/>
          </p:nvSpPr>
          <p:spPr>
            <a:xfrm>
              <a:off x="5904371" y="5155098"/>
              <a:ext cx="338400" cy="292500"/>
            </a:xfrm>
            <a:prstGeom prst="rect">
              <a:avLst/>
            </a:prstGeom>
            <a:noFill/>
            <a:ln>
              <a:noFill/>
            </a:ln>
          </p:spPr>
          <p:txBody>
            <a:bodyPr anchorCtr="0" anchor="t" bIns="45700" lIns="91425" spcFirstLastPara="1" rIns="91425" wrap="square" tIns="45700">
              <a:noAutofit/>
            </a:bodyPr>
            <a:lstStyle/>
            <a:p>
              <a:pPr indent="-257175" lvl="0" marL="257175" marR="0" rtl="0" algn="ctr">
                <a:spcBef>
                  <a:spcPts val="0"/>
                </a:spcBef>
                <a:spcAft>
                  <a:spcPts val="0"/>
                </a:spcAft>
                <a:buNone/>
              </a:pPr>
              <a:r>
                <a:rPr b="1" lang="en" sz="1100">
                  <a:solidFill>
                    <a:schemeClr val="lt2"/>
                  </a:solidFill>
                  <a:latin typeface="Arial"/>
                  <a:ea typeface="Arial"/>
                  <a:cs typeface="Arial"/>
                  <a:sym typeface="Arial"/>
                </a:rPr>
                <a:t>7</a:t>
              </a:r>
              <a:endParaRPr/>
            </a:p>
          </p:txBody>
        </p:sp>
        <p:sp>
          <p:nvSpPr>
            <p:cNvPr id="1008" name="Google Shape;1008;p72"/>
            <p:cNvSpPr txBox="1"/>
            <p:nvPr/>
          </p:nvSpPr>
          <p:spPr>
            <a:xfrm>
              <a:off x="5897527" y="5405540"/>
              <a:ext cx="338400" cy="292500"/>
            </a:xfrm>
            <a:prstGeom prst="rect">
              <a:avLst/>
            </a:prstGeom>
            <a:noFill/>
            <a:ln>
              <a:noFill/>
            </a:ln>
          </p:spPr>
          <p:txBody>
            <a:bodyPr anchorCtr="0" anchor="t" bIns="45700" lIns="91425" spcFirstLastPara="1" rIns="91425" wrap="square" tIns="45700">
              <a:noAutofit/>
            </a:bodyPr>
            <a:lstStyle/>
            <a:p>
              <a:pPr indent="-257175" lvl="0" marL="257175" marR="0" rtl="0" algn="ctr">
                <a:spcBef>
                  <a:spcPts val="0"/>
                </a:spcBef>
                <a:spcAft>
                  <a:spcPts val="0"/>
                </a:spcAft>
                <a:buNone/>
              </a:pPr>
              <a:r>
                <a:rPr b="1" lang="en" sz="1100">
                  <a:solidFill>
                    <a:schemeClr val="lt2"/>
                  </a:solidFill>
                  <a:latin typeface="Arial"/>
                  <a:ea typeface="Arial"/>
                  <a:cs typeface="Arial"/>
                  <a:sym typeface="Arial"/>
                </a:rPr>
                <a:t>8</a:t>
              </a:r>
              <a:endParaRPr/>
            </a:p>
          </p:txBody>
        </p:sp>
        <p:sp>
          <p:nvSpPr>
            <p:cNvPr id="1009" name="Google Shape;1009;p72"/>
            <p:cNvSpPr txBox="1"/>
            <p:nvPr/>
          </p:nvSpPr>
          <p:spPr>
            <a:xfrm>
              <a:off x="5902585" y="5673432"/>
              <a:ext cx="338400" cy="292500"/>
            </a:xfrm>
            <a:prstGeom prst="rect">
              <a:avLst/>
            </a:prstGeom>
            <a:noFill/>
            <a:ln>
              <a:noFill/>
            </a:ln>
          </p:spPr>
          <p:txBody>
            <a:bodyPr anchorCtr="0" anchor="t" bIns="45700" lIns="91425" spcFirstLastPara="1" rIns="91425" wrap="square" tIns="45700">
              <a:noAutofit/>
            </a:bodyPr>
            <a:lstStyle/>
            <a:p>
              <a:pPr indent="-257175" lvl="0" marL="257175" marR="0" rtl="0" algn="ctr">
                <a:spcBef>
                  <a:spcPts val="0"/>
                </a:spcBef>
                <a:spcAft>
                  <a:spcPts val="0"/>
                </a:spcAft>
                <a:buNone/>
              </a:pPr>
              <a:r>
                <a:rPr b="1" lang="en" sz="1100">
                  <a:solidFill>
                    <a:schemeClr val="lt2"/>
                  </a:solidFill>
                  <a:latin typeface="Arial"/>
                  <a:ea typeface="Arial"/>
                  <a:cs typeface="Arial"/>
                  <a:sym typeface="Arial"/>
                </a:rPr>
                <a:t>9</a:t>
              </a:r>
              <a:endParaRPr/>
            </a:p>
          </p:txBody>
        </p:sp>
        <p:sp>
          <p:nvSpPr>
            <p:cNvPr id="1010" name="Google Shape;1010;p72"/>
            <p:cNvSpPr txBox="1"/>
            <p:nvPr/>
          </p:nvSpPr>
          <p:spPr>
            <a:xfrm>
              <a:off x="5904370" y="5923874"/>
              <a:ext cx="338400" cy="292500"/>
            </a:xfrm>
            <a:prstGeom prst="rect">
              <a:avLst/>
            </a:prstGeom>
            <a:noFill/>
            <a:ln>
              <a:noFill/>
            </a:ln>
          </p:spPr>
          <p:txBody>
            <a:bodyPr anchorCtr="0" anchor="t" bIns="45700" lIns="91425" spcFirstLastPara="1" rIns="91425" wrap="square" tIns="45700">
              <a:noAutofit/>
            </a:bodyPr>
            <a:lstStyle/>
            <a:p>
              <a:pPr indent="-257175" lvl="0" marL="257175" marR="0" rtl="0" algn="ctr">
                <a:spcBef>
                  <a:spcPts val="0"/>
                </a:spcBef>
                <a:spcAft>
                  <a:spcPts val="0"/>
                </a:spcAft>
                <a:buNone/>
              </a:pPr>
              <a:r>
                <a:rPr b="1" lang="en" sz="1100">
                  <a:solidFill>
                    <a:schemeClr val="lt2"/>
                  </a:solidFill>
                  <a:latin typeface="Arial"/>
                  <a:ea typeface="Arial"/>
                  <a:cs typeface="Arial"/>
                  <a:sym typeface="Arial"/>
                </a:rPr>
                <a:t>10</a:t>
              </a:r>
              <a:endParaRPr/>
            </a:p>
          </p:txBody>
        </p:sp>
        <p:sp>
          <p:nvSpPr>
            <p:cNvPr id="1011" name="Google Shape;1011;p72"/>
            <p:cNvSpPr txBox="1"/>
            <p:nvPr/>
          </p:nvSpPr>
          <p:spPr>
            <a:xfrm>
              <a:off x="5904368" y="6169220"/>
              <a:ext cx="338400" cy="292500"/>
            </a:xfrm>
            <a:prstGeom prst="rect">
              <a:avLst/>
            </a:prstGeom>
            <a:noFill/>
            <a:ln>
              <a:noFill/>
            </a:ln>
          </p:spPr>
          <p:txBody>
            <a:bodyPr anchorCtr="0" anchor="t" bIns="45700" lIns="91425" spcFirstLastPara="1" rIns="91425" wrap="square" tIns="45700">
              <a:noAutofit/>
            </a:bodyPr>
            <a:lstStyle/>
            <a:p>
              <a:pPr indent="-257175" lvl="0" marL="257175" marR="0" rtl="0" algn="ctr">
                <a:spcBef>
                  <a:spcPts val="0"/>
                </a:spcBef>
                <a:spcAft>
                  <a:spcPts val="0"/>
                </a:spcAft>
                <a:buNone/>
              </a:pPr>
              <a:r>
                <a:rPr b="1" lang="en" sz="1100">
                  <a:solidFill>
                    <a:schemeClr val="lt2"/>
                  </a:solidFill>
                  <a:latin typeface="Arial"/>
                  <a:ea typeface="Arial"/>
                  <a:cs typeface="Arial"/>
                  <a:sym typeface="Arial"/>
                </a:rPr>
                <a:t>11</a:t>
              </a:r>
              <a:endParaRPr/>
            </a:p>
          </p:txBody>
        </p:sp>
        <p:sp>
          <p:nvSpPr>
            <p:cNvPr id="1012" name="Google Shape;1012;p72"/>
            <p:cNvSpPr/>
            <p:nvPr/>
          </p:nvSpPr>
          <p:spPr>
            <a:xfrm>
              <a:off x="6785684" y="4650201"/>
              <a:ext cx="1518000" cy="554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350">
                  <a:solidFill>
                    <a:schemeClr val="lt1"/>
                  </a:solidFill>
                  <a:latin typeface="Arial"/>
                  <a:ea typeface="Arial"/>
                  <a:cs typeface="Arial"/>
                  <a:sym typeface="Arial"/>
                </a:rPr>
                <a:t>Cleared for Release </a:t>
              </a:r>
              <a:endParaRPr/>
            </a:p>
          </p:txBody>
        </p:sp>
        <p:sp>
          <p:nvSpPr>
            <p:cNvPr id="1013" name="Google Shape;1013;p72"/>
            <p:cNvSpPr txBox="1"/>
            <p:nvPr/>
          </p:nvSpPr>
          <p:spPr>
            <a:xfrm>
              <a:off x="4511681" y="3188514"/>
              <a:ext cx="3448800" cy="34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BB3249"/>
                </a:buClr>
                <a:buSzPts val="2250"/>
                <a:buFont typeface="Arial"/>
                <a:buNone/>
              </a:pPr>
              <a:r>
                <a:rPr b="1" lang="en" sz="1500">
                  <a:solidFill>
                    <a:schemeClr val="dk1"/>
                  </a:solidFill>
                  <a:latin typeface="Arial"/>
                  <a:ea typeface="Arial"/>
                  <a:cs typeface="Arial"/>
                  <a:sym typeface="Arial"/>
                </a:rPr>
                <a:t>Streamlined Review Cycle of SRS </a:t>
              </a:r>
              <a:endParaRPr b="1" sz="1500">
                <a:solidFill>
                  <a:srgbClr val="333333"/>
                </a:solidFill>
                <a:latin typeface="Arial"/>
                <a:ea typeface="Arial"/>
                <a:cs typeface="Arial"/>
                <a:sym typeface="Arial"/>
              </a:endParaRPr>
            </a:p>
          </p:txBody>
        </p:sp>
      </p:grpSp>
      <p:pic>
        <p:nvPicPr>
          <p:cNvPr descr="Image of NASA personnel developing new idea for software" id="1014" name="Google Shape;1014;p72" title="Invention Capture"/>
          <p:cNvPicPr preferRelativeResize="0"/>
          <p:nvPr/>
        </p:nvPicPr>
        <p:blipFill rotWithShape="1">
          <a:blip r:embed="rId3">
            <a:alphaModFix/>
          </a:blip>
          <a:srcRect b="0" l="0" r="0" t="0"/>
          <a:stretch/>
        </p:blipFill>
        <p:spPr>
          <a:xfrm>
            <a:off x="445011" y="2795973"/>
            <a:ext cx="781926" cy="724590"/>
          </a:xfrm>
          <a:prstGeom prst="rect">
            <a:avLst/>
          </a:prstGeom>
          <a:noFill/>
          <a:ln>
            <a:noFill/>
          </a:ln>
        </p:spPr>
      </p:pic>
      <p:sp>
        <p:nvSpPr>
          <p:cNvPr id="1015" name="Google Shape;1015;p72"/>
          <p:cNvSpPr/>
          <p:nvPr/>
        </p:nvSpPr>
        <p:spPr>
          <a:xfrm>
            <a:off x="2346019" y="4318844"/>
            <a:ext cx="1092900" cy="415500"/>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100">
              <a:solidFill>
                <a:srgbClr val="00599B"/>
              </a:solidFill>
              <a:latin typeface="Arial"/>
              <a:ea typeface="Arial"/>
              <a:cs typeface="Arial"/>
              <a:sym typeface="Arial"/>
            </a:endParaRPr>
          </a:p>
        </p:txBody>
      </p:sp>
      <p:sp>
        <p:nvSpPr>
          <p:cNvPr id="1016" name="Google Shape;1016;p72"/>
          <p:cNvSpPr/>
          <p:nvPr/>
        </p:nvSpPr>
        <p:spPr>
          <a:xfrm>
            <a:off x="2331852" y="4269669"/>
            <a:ext cx="1101600" cy="507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350">
                <a:solidFill>
                  <a:schemeClr val="lt1"/>
                </a:solidFill>
                <a:latin typeface="Arial"/>
                <a:ea typeface="Arial"/>
                <a:cs typeface="Arial"/>
                <a:sym typeface="Arial"/>
              </a:rPr>
              <a:t>Cleared for Release </a:t>
            </a:r>
            <a:endParaRPr/>
          </a:p>
        </p:txBody>
      </p:sp>
      <p:cxnSp>
        <p:nvCxnSpPr>
          <p:cNvPr id="1017" name="Google Shape;1017;p72"/>
          <p:cNvCxnSpPr>
            <a:stCxn id="1018" idx="4"/>
          </p:cNvCxnSpPr>
          <p:nvPr/>
        </p:nvCxnSpPr>
        <p:spPr>
          <a:xfrm>
            <a:off x="1524185" y="2707865"/>
            <a:ext cx="297600" cy="222600"/>
          </a:xfrm>
          <a:prstGeom prst="curvedConnector3">
            <a:avLst>
              <a:gd fmla="val 49991" name="adj1"/>
            </a:avLst>
          </a:prstGeom>
          <a:noFill/>
          <a:ln cap="flat" cmpd="sng" w="38100">
            <a:solidFill>
              <a:schemeClr val="accent1"/>
            </a:solidFill>
            <a:prstDash val="solid"/>
            <a:round/>
            <a:headEnd len="sm" w="sm" type="none"/>
            <a:tailEnd len="sm" w="sm" type="none"/>
          </a:ln>
        </p:spPr>
      </p:cxnSp>
      <p:cxnSp>
        <p:nvCxnSpPr>
          <p:cNvPr id="1019" name="Google Shape;1019;p72"/>
          <p:cNvCxnSpPr>
            <a:stCxn id="1020" idx="4"/>
          </p:cNvCxnSpPr>
          <p:nvPr/>
        </p:nvCxnSpPr>
        <p:spPr>
          <a:xfrm flipH="1" rot="10800000">
            <a:off x="2141645" y="2615653"/>
            <a:ext cx="228300" cy="402900"/>
          </a:xfrm>
          <a:prstGeom prst="curvedConnector2">
            <a:avLst/>
          </a:prstGeom>
          <a:noFill/>
          <a:ln cap="flat" cmpd="sng" w="38100">
            <a:solidFill>
              <a:schemeClr val="accent2"/>
            </a:solidFill>
            <a:prstDash val="solid"/>
            <a:round/>
            <a:headEnd len="sm" w="sm" type="none"/>
            <a:tailEnd len="sm" w="sm" type="none"/>
          </a:ln>
        </p:spPr>
      </p:cxnSp>
      <p:cxnSp>
        <p:nvCxnSpPr>
          <p:cNvPr id="1021" name="Google Shape;1021;p72"/>
          <p:cNvCxnSpPr/>
          <p:nvPr/>
        </p:nvCxnSpPr>
        <p:spPr>
          <a:xfrm flipH="1" rot="10800000">
            <a:off x="2701594" y="2360861"/>
            <a:ext cx="622200" cy="195300"/>
          </a:xfrm>
          <a:prstGeom prst="curvedConnector3">
            <a:avLst>
              <a:gd fmla="val 50000" name="adj1"/>
            </a:avLst>
          </a:prstGeom>
          <a:noFill/>
          <a:ln cap="flat" cmpd="sng" w="38100">
            <a:solidFill>
              <a:schemeClr val="accent3"/>
            </a:solidFill>
            <a:prstDash val="solid"/>
            <a:round/>
            <a:headEnd len="sm" w="sm" type="none"/>
            <a:tailEnd len="sm" w="sm" type="none"/>
          </a:ln>
        </p:spPr>
      </p:cxnSp>
      <p:sp>
        <p:nvSpPr>
          <p:cNvPr id="1018" name="Google Shape;1018;p72"/>
          <p:cNvSpPr/>
          <p:nvPr/>
        </p:nvSpPr>
        <p:spPr>
          <a:xfrm flipH="1" rot="-5462237">
            <a:off x="1257918" y="2551992"/>
            <a:ext cx="215435" cy="317146"/>
          </a:xfrm>
          <a:prstGeom prst="ellipse">
            <a:avLst/>
          </a:prstGeom>
          <a:solidFill>
            <a:srgbClr val="E0E0E0"/>
          </a:solid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sp>
        <p:nvSpPr>
          <p:cNvPr id="1020" name="Google Shape;1020;p72"/>
          <p:cNvSpPr/>
          <p:nvPr/>
        </p:nvSpPr>
        <p:spPr>
          <a:xfrm flipH="1" rot="-5461214">
            <a:off x="1848228" y="2837776"/>
            <a:ext cx="219035" cy="367854"/>
          </a:xfrm>
          <a:prstGeom prst="ellipse">
            <a:avLst/>
          </a:prstGeom>
          <a:solidFill>
            <a:srgbClr val="E0E0E0"/>
          </a:solid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sp>
        <p:nvSpPr>
          <p:cNvPr id="1022" name="Google Shape;1022;p72"/>
          <p:cNvSpPr/>
          <p:nvPr/>
        </p:nvSpPr>
        <p:spPr>
          <a:xfrm flipH="1" rot="-5458759">
            <a:off x="2414453" y="2391401"/>
            <a:ext cx="210631" cy="336953"/>
          </a:xfrm>
          <a:prstGeom prst="ellipse">
            <a:avLst/>
          </a:prstGeom>
          <a:solidFill>
            <a:srgbClr val="E0E0E0"/>
          </a:solidFill>
          <a:ln cap="flat" cmpd="sng" w="381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cxnSp>
        <p:nvCxnSpPr>
          <p:cNvPr id="1023" name="Google Shape;1023;p72"/>
          <p:cNvCxnSpPr>
            <a:stCxn id="1024" idx="2"/>
            <a:endCxn id="1025" idx="0"/>
          </p:cNvCxnSpPr>
          <p:nvPr/>
        </p:nvCxnSpPr>
        <p:spPr>
          <a:xfrm rot="-5400000">
            <a:off x="3467116" y="3336036"/>
            <a:ext cx="404400" cy="116700"/>
          </a:xfrm>
          <a:prstGeom prst="curvedConnector3">
            <a:avLst>
              <a:gd fmla="val 49985" name="adj1"/>
            </a:avLst>
          </a:prstGeom>
          <a:noFill/>
          <a:ln cap="flat" cmpd="sng" w="38100">
            <a:solidFill>
              <a:schemeClr val="accent2"/>
            </a:solidFill>
            <a:prstDash val="solid"/>
            <a:round/>
            <a:headEnd len="sm" w="sm" type="none"/>
            <a:tailEnd len="sm" w="sm" type="none"/>
          </a:ln>
        </p:spPr>
      </p:cxnSp>
      <p:cxnSp>
        <p:nvCxnSpPr>
          <p:cNvPr id="1026" name="Google Shape;1026;p72"/>
          <p:cNvCxnSpPr/>
          <p:nvPr/>
        </p:nvCxnSpPr>
        <p:spPr>
          <a:xfrm flipH="1">
            <a:off x="2994642" y="3023409"/>
            <a:ext cx="595800" cy="44100"/>
          </a:xfrm>
          <a:prstGeom prst="curvedConnector4">
            <a:avLst>
              <a:gd fmla="val 0" name="adj1"/>
              <a:gd fmla="val 0" name="adj2"/>
            </a:avLst>
          </a:prstGeom>
          <a:noFill/>
          <a:ln cap="flat" cmpd="sng" w="38100">
            <a:solidFill>
              <a:schemeClr val="accent1"/>
            </a:solidFill>
            <a:prstDash val="solid"/>
            <a:round/>
            <a:headEnd len="sm" w="sm" type="none"/>
            <a:tailEnd len="sm" w="sm" type="none"/>
          </a:ln>
        </p:spPr>
      </p:cxnSp>
      <p:cxnSp>
        <p:nvCxnSpPr>
          <p:cNvPr id="1027" name="Google Shape;1027;p72"/>
          <p:cNvCxnSpPr/>
          <p:nvPr/>
        </p:nvCxnSpPr>
        <p:spPr>
          <a:xfrm rot="-5400000">
            <a:off x="2788555" y="2636665"/>
            <a:ext cx="471600" cy="298500"/>
          </a:xfrm>
          <a:prstGeom prst="curvedConnector3">
            <a:avLst>
              <a:gd fmla="val 50002" name="adj1"/>
            </a:avLst>
          </a:prstGeom>
          <a:noFill/>
          <a:ln cap="flat" cmpd="sng" w="38100">
            <a:solidFill>
              <a:schemeClr val="accent4"/>
            </a:solidFill>
            <a:prstDash val="solid"/>
            <a:round/>
            <a:headEnd len="sm" w="sm" type="none"/>
            <a:tailEnd len="sm" w="sm" type="none"/>
          </a:ln>
        </p:spPr>
      </p:cxnSp>
      <p:sp>
        <p:nvSpPr>
          <p:cNvPr id="1025" name="Google Shape;1025;p72"/>
          <p:cNvSpPr/>
          <p:nvPr/>
        </p:nvSpPr>
        <p:spPr>
          <a:xfrm flipH="1" rot="10738496">
            <a:off x="3574859" y="2979298"/>
            <a:ext cx="301848" cy="213030"/>
          </a:xfrm>
          <a:prstGeom prst="ellipse">
            <a:avLst/>
          </a:prstGeom>
          <a:solidFill>
            <a:srgbClr val="E0E0E0"/>
          </a:solid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sp>
        <p:nvSpPr>
          <p:cNvPr id="1028" name="Google Shape;1028;p72"/>
          <p:cNvSpPr/>
          <p:nvPr/>
        </p:nvSpPr>
        <p:spPr>
          <a:xfrm flipH="1" rot="10740356">
            <a:off x="2661515" y="2987060"/>
            <a:ext cx="328549" cy="258339"/>
          </a:xfrm>
          <a:prstGeom prst="ellipse">
            <a:avLst/>
          </a:prstGeom>
          <a:solidFill>
            <a:srgbClr val="E0E0E0"/>
          </a:solid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sp>
        <p:nvSpPr>
          <p:cNvPr id="1029" name="Google Shape;1029;p72"/>
          <p:cNvSpPr/>
          <p:nvPr/>
        </p:nvSpPr>
        <p:spPr>
          <a:xfrm flipH="1" rot="10738563">
            <a:off x="3167335" y="2356642"/>
            <a:ext cx="335754" cy="251140"/>
          </a:xfrm>
          <a:prstGeom prst="ellipse">
            <a:avLst/>
          </a:prstGeom>
          <a:solidFill>
            <a:srgbClr val="E0E0E0"/>
          </a:solidFill>
          <a:ln cap="flat" cmpd="sng" w="381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cxnSp>
        <p:nvCxnSpPr>
          <p:cNvPr id="1030" name="Google Shape;1030;p72"/>
          <p:cNvCxnSpPr>
            <a:stCxn id="1031" idx="2"/>
            <a:endCxn id="1032" idx="0"/>
          </p:cNvCxnSpPr>
          <p:nvPr/>
        </p:nvCxnSpPr>
        <p:spPr>
          <a:xfrm flipH="1" rot="-5400000">
            <a:off x="1626653" y="3804093"/>
            <a:ext cx="31200" cy="652200"/>
          </a:xfrm>
          <a:prstGeom prst="curvedConnector4">
            <a:avLst>
              <a:gd fmla="val -732693" name="adj1"/>
              <a:gd fmla="val 64952" name="adj2"/>
            </a:avLst>
          </a:prstGeom>
          <a:noFill/>
          <a:ln cap="flat" cmpd="sng" w="38100">
            <a:solidFill>
              <a:schemeClr val="accent2"/>
            </a:solidFill>
            <a:prstDash val="solid"/>
            <a:round/>
            <a:headEnd len="sm" w="sm" type="none"/>
            <a:tailEnd len="sm" w="sm" type="none"/>
          </a:ln>
        </p:spPr>
      </p:cxnSp>
      <p:cxnSp>
        <p:nvCxnSpPr>
          <p:cNvPr id="1033" name="Google Shape;1033;p72"/>
          <p:cNvCxnSpPr>
            <a:stCxn id="1032" idx="2"/>
            <a:endCxn id="1034" idx="2"/>
          </p:cNvCxnSpPr>
          <p:nvPr/>
        </p:nvCxnSpPr>
        <p:spPr>
          <a:xfrm rot="-5400000">
            <a:off x="2287523" y="3555704"/>
            <a:ext cx="333000" cy="601800"/>
          </a:xfrm>
          <a:prstGeom prst="curvedConnector3">
            <a:avLst>
              <a:gd fmla="val 50007" name="adj1"/>
            </a:avLst>
          </a:prstGeom>
          <a:noFill/>
          <a:ln cap="flat" cmpd="sng" w="38100">
            <a:solidFill>
              <a:schemeClr val="accent3"/>
            </a:solidFill>
            <a:prstDash val="solid"/>
            <a:round/>
            <a:headEnd len="sm" w="sm" type="none"/>
            <a:tailEnd len="sm" w="sm" type="none"/>
          </a:ln>
        </p:spPr>
      </p:cxnSp>
      <p:cxnSp>
        <p:nvCxnSpPr>
          <p:cNvPr id="1035" name="Google Shape;1035;p72"/>
          <p:cNvCxnSpPr>
            <a:stCxn id="1036" idx="4"/>
            <a:endCxn id="1024" idx="2"/>
          </p:cNvCxnSpPr>
          <p:nvPr/>
        </p:nvCxnSpPr>
        <p:spPr>
          <a:xfrm>
            <a:off x="2937867" y="3568665"/>
            <a:ext cx="673200" cy="27900"/>
          </a:xfrm>
          <a:prstGeom prst="curvedConnector4">
            <a:avLst>
              <a:gd fmla="val 45434" name="adj1"/>
              <a:gd fmla="val -1443984" name="adj2"/>
            </a:avLst>
          </a:prstGeom>
          <a:noFill/>
          <a:ln cap="flat" cmpd="sng" w="38100">
            <a:solidFill>
              <a:schemeClr val="accent4"/>
            </a:solidFill>
            <a:prstDash val="solid"/>
            <a:round/>
            <a:headEnd len="sm" w="sm" type="none"/>
            <a:tailEnd len="sm" w="sm" type="none"/>
          </a:ln>
        </p:spPr>
      </p:cxnSp>
      <p:sp>
        <p:nvSpPr>
          <p:cNvPr id="1031" name="Google Shape;1031;p72"/>
          <p:cNvSpPr/>
          <p:nvPr/>
        </p:nvSpPr>
        <p:spPr>
          <a:xfrm flipH="1" rot="-5461675">
            <a:off x="1192982" y="4033111"/>
            <a:ext cx="250840" cy="413763"/>
          </a:xfrm>
          <a:prstGeom prst="ellipse">
            <a:avLst/>
          </a:prstGeom>
          <a:solidFill>
            <a:srgbClr val="E0E0E0"/>
          </a:solid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sp>
        <p:nvSpPr>
          <p:cNvPr id="1032" name="Google Shape;1032;p72"/>
          <p:cNvSpPr/>
          <p:nvPr/>
        </p:nvSpPr>
        <p:spPr>
          <a:xfrm flipH="1" rot="-5460533">
            <a:off x="2035955" y="3955425"/>
            <a:ext cx="238537" cy="373858"/>
          </a:xfrm>
          <a:prstGeom prst="ellipse">
            <a:avLst/>
          </a:prstGeom>
          <a:solidFill>
            <a:srgbClr val="E0E0E0"/>
          </a:solid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sp>
        <p:nvSpPr>
          <p:cNvPr id="1036" name="Google Shape;1036;p72"/>
          <p:cNvSpPr/>
          <p:nvPr/>
        </p:nvSpPr>
        <p:spPr>
          <a:xfrm flipH="1" rot="-5460589">
            <a:off x="2628398" y="3389988"/>
            <a:ext cx="255340" cy="363655"/>
          </a:xfrm>
          <a:prstGeom prst="ellipse">
            <a:avLst/>
          </a:prstGeom>
          <a:solidFill>
            <a:srgbClr val="E0E0E0"/>
          </a:solidFill>
          <a:ln cap="flat" cmpd="sng" w="381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sp>
        <p:nvSpPr>
          <p:cNvPr id="1024" name="Google Shape;1024;p72"/>
          <p:cNvSpPr/>
          <p:nvPr/>
        </p:nvSpPr>
        <p:spPr>
          <a:xfrm flipH="1" rot="-5461382">
            <a:off x="3495448" y="3529056"/>
            <a:ext cx="235237" cy="370259"/>
          </a:xfrm>
          <a:prstGeom prst="ellipse">
            <a:avLst/>
          </a:prstGeom>
          <a:solidFill>
            <a:srgbClr val="E0E0E0"/>
          </a:solidFill>
          <a:ln cap="flat" cmpd="sng" w="381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cxnSp>
        <p:nvCxnSpPr>
          <p:cNvPr id="1037" name="Google Shape;1037;p72"/>
          <p:cNvCxnSpPr>
            <a:stCxn id="1038" idx="2"/>
            <a:endCxn id="1039" idx="2"/>
          </p:cNvCxnSpPr>
          <p:nvPr/>
        </p:nvCxnSpPr>
        <p:spPr>
          <a:xfrm rot="10800000">
            <a:off x="1294363" y="4358256"/>
            <a:ext cx="588600" cy="125700"/>
          </a:xfrm>
          <a:prstGeom prst="curvedConnector2">
            <a:avLst/>
          </a:prstGeom>
          <a:noFill/>
          <a:ln cap="flat" cmpd="sng" w="38100">
            <a:solidFill>
              <a:schemeClr val="accent1"/>
            </a:solidFill>
            <a:prstDash val="solid"/>
            <a:round/>
            <a:headEnd len="sm" w="sm" type="none"/>
            <a:tailEnd len="sm" w="sm" type="none"/>
          </a:ln>
        </p:spPr>
      </p:cxnSp>
      <p:sp>
        <p:nvSpPr>
          <p:cNvPr id="1038" name="Google Shape;1038;p72"/>
          <p:cNvSpPr/>
          <p:nvPr/>
        </p:nvSpPr>
        <p:spPr>
          <a:xfrm flipH="1" rot="10800000">
            <a:off x="1882963" y="4347306"/>
            <a:ext cx="367200" cy="273300"/>
          </a:xfrm>
          <a:prstGeom prst="ellipse">
            <a:avLst/>
          </a:prstGeom>
          <a:solidFill>
            <a:srgbClr val="E0E0E0"/>
          </a:solidFill>
          <a:ln cap="flat" cmpd="sng" w="381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100">
              <a:solidFill>
                <a:srgbClr val="00599B"/>
              </a:solidFill>
              <a:latin typeface="Arial"/>
              <a:ea typeface="Arial"/>
              <a:cs typeface="Arial"/>
              <a:sym typeface="Arial"/>
            </a:endParaRPr>
          </a:p>
        </p:txBody>
      </p:sp>
      <p:sp>
        <p:nvSpPr>
          <p:cNvPr id="1040" name="Google Shape;1040;p72"/>
          <p:cNvSpPr txBox="1"/>
          <p:nvPr/>
        </p:nvSpPr>
        <p:spPr>
          <a:xfrm>
            <a:off x="1230557" y="2581681"/>
            <a:ext cx="271500" cy="236700"/>
          </a:xfrm>
          <a:prstGeom prst="rect">
            <a:avLst/>
          </a:prstGeom>
          <a:noFill/>
          <a:ln>
            <a:noFill/>
          </a:ln>
        </p:spPr>
        <p:txBody>
          <a:bodyPr anchorCtr="0" anchor="t" bIns="45700" lIns="91425" spcFirstLastPara="1" rIns="91425" wrap="square" tIns="45700">
            <a:noAutofit/>
          </a:bodyPr>
          <a:lstStyle/>
          <a:p>
            <a:pPr indent="-257175" lvl="0" marL="257175" marR="0" rtl="0" algn="ctr">
              <a:spcBef>
                <a:spcPts val="0"/>
              </a:spcBef>
              <a:spcAft>
                <a:spcPts val="0"/>
              </a:spcAft>
              <a:buNone/>
            </a:pPr>
            <a:r>
              <a:rPr b="1" lang="en" sz="1100">
                <a:solidFill>
                  <a:schemeClr val="lt2"/>
                </a:solidFill>
                <a:latin typeface="Arial"/>
                <a:ea typeface="Arial"/>
                <a:cs typeface="Arial"/>
                <a:sym typeface="Arial"/>
              </a:rPr>
              <a:t>1</a:t>
            </a:r>
            <a:endParaRPr/>
          </a:p>
        </p:txBody>
      </p:sp>
      <p:sp>
        <p:nvSpPr>
          <p:cNvPr id="1041" name="Google Shape;1041;p72"/>
          <p:cNvSpPr txBox="1"/>
          <p:nvPr/>
        </p:nvSpPr>
        <p:spPr>
          <a:xfrm>
            <a:off x="2381592" y="2435923"/>
            <a:ext cx="271500" cy="236700"/>
          </a:xfrm>
          <a:prstGeom prst="rect">
            <a:avLst/>
          </a:prstGeom>
          <a:noFill/>
          <a:ln>
            <a:noFill/>
          </a:ln>
        </p:spPr>
        <p:txBody>
          <a:bodyPr anchorCtr="0" anchor="t" bIns="45700" lIns="91425" spcFirstLastPara="1" rIns="91425" wrap="square" tIns="45700">
            <a:noAutofit/>
          </a:bodyPr>
          <a:lstStyle/>
          <a:p>
            <a:pPr indent="-257175" lvl="0" marL="257175" marR="0" rtl="0" algn="ctr">
              <a:spcBef>
                <a:spcPts val="0"/>
              </a:spcBef>
              <a:spcAft>
                <a:spcPts val="0"/>
              </a:spcAft>
              <a:buNone/>
            </a:pPr>
            <a:r>
              <a:rPr b="1" lang="en" sz="1100">
                <a:solidFill>
                  <a:schemeClr val="lt2"/>
                </a:solidFill>
                <a:latin typeface="Arial"/>
                <a:ea typeface="Arial"/>
                <a:cs typeface="Arial"/>
                <a:sym typeface="Arial"/>
              </a:rPr>
              <a:t>3</a:t>
            </a:r>
            <a:endParaRPr/>
          </a:p>
        </p:txBody>
      </p:sp>
      <p:sp>
        <p:nvSpPr>
          <p:cNvPr id="1042" name="Google Shape;1042;p72"/>
          <p:cNvSpPr txBox="1"/>
          <p:nvPr/>
        </p:nvSpPr>
        <p:spPr>
          <a:xfrm>
            <a:off x="1826603" y="2887819"/>
            <a:ext cx="271500" cy="236700"/>
          </a:xfrm>
          <a:prstGeom prst="rect">
            <a:avLst/>
          </a:prstGeom>
          <a:noFill/>
          <a:ln>
            <a:noFill/>
          </a:ln>
        </p:spPr>
        <p:txBody>
          <a:bodyPr anchorCtr="0" anchor="t" bIns="45700" lIns="91425" spcFirstLastPara="1" rIns="91425" wrap="square" tIns="45700">
            <a:noAutofit/>
          </a:bodyPr>
          <a:lstStyle/>
          <a:p>
            <a:pPr indent="-257175" lvl="0" marL="257175" marR="0" rtl="0" algn="ctr">
              <a:spcBef>
                <a:spcPts val="0"/>
              </a:spcBef>
              <a:spcAft>
                <a:spcPts val="0"/>
              </a:spcAft>
              <a:buNone/>
            </a:pPr>
            <a:r>
              <a:rPr b="1" lang="en" sz="1100">
                <a:solidFill>
                  <a:schemeClr val="lt2"/>
                </a:solidFill>
                <a:latin typeface="Arial"/>
                <a:ea typeface="Arial"/>
                <a:cs typeface="Arial"/>
                <a:sym typeface="Arial"/>
              </a:rPr>
              <a:t>2</a:t>
            </a:r>
            <a:endParaRPr/>
          </a:p>
        </p:txBody>
      </p:sp>
      <p:sp>
        <p:nvSpPr>
          <p:cNvPr id="1039" name="Google Shape;1039;p72"/>
          <p:cNvSpPr txBox="1"/>
          <p:nvPr/>
        </p:nvSpPr>
        <p:spPr>
          <a:xfrm>
            <a:off x="1158675" y="4121459"/>
            <a:ext cx="271500" cy="236700"/>
          </a:xfrm>
          <a:prstGeom prst="rect">
            <a:avLst/>
          </a:prstGeom>
          <a:noFill/>
          <a:ln>
            <a:noFill/>
          </a:ln>
        </p:spPr>
        <p:txBody>
          <a:bodyPr anchorCtr="0" anchor="t" bIns="45700" lIns="91425" spcFirstLastPara="1" rIns="91425" wrap="square" tIns="45700">
            <a:noAutofit/>
          </a:bodyPr>
          <a:lstStyle/>
          <a:p>
            <a:pPr indent="-257175" lvl="0" marL="257175" marR="0" rtl="0" algn="ctr">
              <a:spcBef>
                <a:spcPts val="0"/>
              </a:spcBef>
              <a:spcAft>
                <a:spcPts val="0"/>
              </a:spcAft>
              <a:buNone/>
            </a:pPr>
            <a:r>
              <a:rPr b="1" lang="en" sz="1100">
                <a:solidFill>
                  <a:schemeClr val="lt2"/>
                </a:solidFill>
                <a:latin typeface="Arial"/>
                <a:ea typeface="Arial"/>
                <a:cs typeface="Arial"/>
                <a:sym typeface="Arial"/>
              </a:rPr>
              <a:t>10</a:t>
            </a:r>
            <a:endParaRPr/>
          </a:p>
        </p:txBody>
      </p:sp>
      <p:sp>
        <p:nvSpPr>
          <p:cNvPr id="1043" name="Google Shape;1043;p72"/>
          <p:cNvSpPr txBox="1"/>
          <p:nvPr/>
        </p:nvSpPr>
        <p:spPr>
          <a:xfrm>
            <a:off x="1939210" y="4358732"/>
            <a:ext cx="271500" cy="236700"/>
          </a:xfrm>
          <a:prstGeom prst="rect">
            <a:avLst/>
          </a:prstGeom>
          <a:noFill/>
          <a:ln>
            <a:noFill/>
          </a:ln>
        </p:spPr>
        <p:txBody>
          <a:bodyPr anchorCtr="0" anchor="t" bIns="45700" lIns="91425" spcFirstLastPara="1" rIns="91425" wrap="square" tIns="45700">
            <a:noAutofit/>
          </a:bodyPr>
          <a:lstStyle/>
          <a:p>
            <a:pPr indent="-257175" lvl="0" marL="257175" marR="0" rtl="0" algn="ctr">
              <a:spcBef>
                <a:spcPts val="0"/>
              </a:spcBef>
              <a:spcAft>
                <a:spcPts val="0"/>
              </a:spcAft>
              <a:buNone/>
            </a:pPr>
            <a:r>
              <a:rPr b="1" lang="en" sz="1100">
                <a:solidFill>
                  <a:schemeClr val="lt2"/>
                </a:solidFill>
                <a:latin typeface="Arial"/>
                <a:ea typeface="Arial"/>
                <a:cs typeface="Arial"/>
                <a:sym typeface="Arial"/>
              </a:rPr>
              <a:t>11</a:t>
            </a:r>
            <a:endParaRPr/>
          </a:p>
        </p:txBody>
      </p:sp>
      <p:sp>
        <p:nvSpPr>
          <p:cNvPr id="1044" name="Google Shape;1044;p72"/>
          <p:cNvSpPr txBox="1"/>
          <p:nvPr/>
        </p:nvSpPr>
        <p:spPr>
          <a:xfrm>
            <a:off x="2017328" y="4024091"/>
            <a:ext cx="271500" cy="236700"/>
          </a:xfrm>
          <a:prstGeom prst="rect">
            <a:avLst/>
          </a:prstGeom>
          <a:noFill/>
          <a:ln>
            <a:noFill/>
          </a:ln>
        </p:spPr>
        <p:txBody>
          <a:bodyPr anchorCtr="0" anchor="t" bIns="45700" lIns="91425" spcFirstLastPara="1" rIns="91425" wrap="square" tIns="45700">
            <a:noAutofit/>
          </a:bodyPr>
          <a:lstStyle/>
          <a:p>
            <a:pPr indent="-257175" lvl="0" marL="257175" marR="0" rtl="0" algn="ctr">
              <a:spcBef>
                <a:spcPts val="0"/>
              </a:spcBef>
              <a:spcAft>
                <a:spcPts val="0"/>
              </a:spcAft>
              <a:buNone/>
            </a:pPr>
            <a:r>
              <a:rPr b="1" lang="en" sz="1100">
                <a:solidFill>
                  <a:schemeClr val="lt2"/>
                </a:solidFill>
                <a:latin typeface="Arial"/>
                <a:ea typeface="Arial"/>
                <a:cs typeface="Arial"/>
                <a:sym typeface="Arial"/>
              </a:rPr>
              <a:t>9</a:t>
            </a:r>
            <a:endParaRPr/>
          </a:p>
        </p:txBody>
      </p:sp>
      <p:sp>
        <p:nvSpPr>
          <p:cNvPr id="1045" name="Google Shape;1045;p72"/>
          <p:cNvSpPr txBox="1"/>
          <p:nvPr/>
        </p:nvSpPr>
        <p:spPr>
          <a:xfrm>
            <a:off x="3188033" y="2358383"/>
            <a:ext cx="271500" cy="236700"/>
          </a:xfrm>
          <a:prstGeom prst="rect">
            <a:avLst/>
          </a:prstGeom>
          <a:noFill/>
          <a:ln>
            <a:noFill/>
          </a:ln>
        </p:spPr>
        <p:txBody>
          <a:bodyPr anchorCtr="0" anchor="t" bIns="45700" lIns="91425" spcFirstLastPara="1" rIns="91425" wrap="square" tIns="45700">
            <a:noAutofit/>
          </a:bodyPr>
          <a:lstStyle/>
          <a:p>
            <a:pPr indent="-257175" lvl="0" marL="257175" marR="0" rtl="0" algn="ctr">
              <a:spcBef>
                <a:spcPts val="0"/>
              </a:spcBef>
              <a:spcAft>
                <a:spcPts val="0"/>
              </a:spcAft>
              <a:buNone/>
            </a:pPr>
            <a:r>
              <a:rPr b="1" lang="en" sz="1100">
                <a:solidFill>
                  <a:schemeClr val="lt2"/>
                </a:solidFill>
                <a:latin typeface="Arial"/>
                <a:ea typeface="Arial"/>
                <a:cs typeface="Arial"/>
                <a:sym typeface="Arial"/>
              </a:rPr>
              <a:t>4</a:t>
            </a:r>
            <a:endParaRPr/>
          </a:p>
        </p:txBody>
      </p:sp>
      <p:sp>
        <p:nvSpPr>
          <p:cNvPr id="1046" name="Google Shape;1046;p72"/>
          <p:cNvSpPr txBox="1"/>
          <p:nvPr/>
        </p:nvSpPr>
        <p:spPr>
          <a:xfrm>
            <a:off x="2678822" y="2988919"/>
            <a:ext cx="271500" cy="236700"/>
          </a:xfrm>
          <a:prstGeom prst="rect">
            <a:avLst/>
          </a:prstGeom>
          <a:noFill/>
          <a:ln>
            <a:noFill/>
          </a:ln>
        </p:spPr>
        <p:txBody>
          <a:bodyPr anchorCtr="0" anchor="t" bIns="45700" lIns="91425" spcFirstLastPara="1" rIns="91425" wrap="square" tIns="45700">
            <a:noAutofit/>
          </a:bodyPr>
          <a:lstStyle/>
          <a:p>
            <a:pPr indent="-257175" lvl="0" marL="257175" marR="0" rtl="0" algn="ctr">
              <a:spcBef>
                <a:spcPts val="0"/>
              </a:spcBef>
              <a:spcAft>
                <a:spcPts val="0"/>
              </a:spcAft>
              <a:buNone/>
            </a:pPr>
            <a:r>
              <a:rPr b="1" lang="en" sz="1100">
                <a:solidFill>
                  <a:schemeClr val="lt2"/>
                </a:solidFill>
                <a:latin typeface="Arial"/>
                <a:ea typeface="Arial"/>
                <a:cs typeface="Arial"/>
                <a:sym typeface="Arial"/>
              </a:rPr>
              <a:t>5</a:t>
            </a:r>
            <a:endParaRPr/>
          </a:p>
        </p:txBody>
      </p:sp>
      <p:sp>
        <p:nvSpPr>
          <p:cNvPr id="1047" name="Google Shape;1047;p72"/>
          <p:cNvSpPr txBox="1"/>
          <p:nvPr/>
        </p:nvSpPr>
        <p:spPr>
          <a:xfrm>
            <a:off x="3587244" y="2958439"/>
            <a:ext cx="271500" cy="236700"/>
          </a:xfrm>
          <a:prstGeom prst="rect">
            <a:avLst/>
          </a:prstGeom>
          <a:noFill/>
          <a:ln>
            <a:noFill/>
          </a:ln>
        </p:spPr>
        <p:txBody>
          <a:bodyPr anchorCtr="0" anchor="t" bIns="45700" lIns="91425" spcFirstLastPara="1" rIns="91425" wrap="square" tIns="45700">
            <a:noAutofit/>
          </a:bodyPr>
          <a:lstStyle/>
          <a:p>
            <a:pPr indent="-257175" lvl="0" marL="257175" marR="0" rtl="0" algn="ctr">
              <a:spcBef>
                <a:spcPts val="0"/>
              </a:spcBef>
              <a:spcAft>
                <a:spcPts val="0"/>
              </a:spcAft>
              <a:buNone/>
            </a:pPr>
            <a:r>
              <a:rPr b="1" lang="en" sz="1100">
                <a:solidFill>
                  <a:schemeClr val="lt2"/>
                </a:solidFill>
                <a:latin typeface="Arial"/>
                <a:ea typeface="Arial"/>
                <a:cs typeface="Arial"/>
                <a:sym typeface="Arial"/>
              </a:rPr>
              <a:t>6</a:t>
            </a:r>
            <a:endParaRPr/>
          </a:p>
        </p:txBody>
      </p:sp>
      <p:sp>
        <p:nvSpPr>
          <p:cNvPr id="1048" name="Google Shape;1048;p72"/>
          <p:cNvSpPr txBox="1"/>
          <p:nvPr/>
        </p:nvSpPr>
        <p:spPr>
          <a:xfrm>
            <a:off x="3478802" y="3598397"/>
            <a:ext cx="271500" cy="236700"/>
          </a:xfrm>
          <a:prstGeom prst="rect">
            <a:avLst/>
          </a:prstGeom>
          <a:noFill/>
          <a:ln>
            <a:noFill/>
          </a:ln>
        </p:spPr>
        <p:txBody>
          <a:bodyPr anchorCtr="0" anchor="t" bIns="45700" lIns="91425" spcFirstLastPara="1" rIns="91425" wrap="square" tIns="45700">
            <a:noAutofit/>
          </a:bodyPr>
          <a:lstStyle/>
          <a:p>
            <a:pPr indent="-257175" lvl="0" marL="257175" marR="0" rtl="0" algn="ctr">
              <a:spcBef>
                <a:spcPts val="0"/>
              </a:spcBef>
              <a:spcAft>
                <a:spcPts val="0"/>
              </a:spcAft>
              <a:buNone/>
            </a:pPr>
            <a:r>
              <a:rPr b="1" lang="en" sz="1100">
                <a:solidFill>
                  <a:schemeClr val="lt2"/>
                </a:solidFill>
                <a:latin typeface="Arial"/>
                <a:ea typeface="Arial"/>
                <a:cs typeface="Arial"/>
                <a:sym typeface="Arial"/>
              </a:rPr>
              <a:t>7</a:t>
            </a:r>
            <a:endParaRPr/>
          </a:p>
        </p:txBody>
      </p:sp>
      <p:sp>
        <p:nvSpPr>
          <p:cNvPr id="1034" name="Google Shape;1034;p72"/>
          <p:cNvSpPr txBox="1"/>
          <p:nvPr/>
        </p:nvSpPr>
        <p:spPr>
          <a:xfrm>
            <a:off x="2619122" y="3453383"/>
            <a:ext cx="271500" cy="236700"/>
          </a:xfrm>
          <a:prstGeom prst="rect">
            <a:avLst/>
          </a:prstGeom>
          <a:noFill/>
          <a:ln>
            <a:noFill/>
          </a:ln>
        </p:spPr>
        <p:txBody>
          <a:bodyPr anchorCtr="0" anchor="t" bIns="45700" lIns="91425" spcFirstLastPara="1" rIns="91425" wrap="square" tIns="45700">
            <a:noAutofit/>
          </a:bodyPr>
          <a:lstStyle/>
          <a:p>
            <a:pPr indent="-257175" lvl="0" marL="257175" marR="0" rtl="0" algn="ctr">
              <a:spcBef>
                <a:spcPts val="0"/>
              </a:spcBef>
              <a:spcAft>
                <a:spcPts val="0"/>
              </a:spcAft>
              <a:buNone/>
            </a:pPr>
            <a:r>
              <a:rPr b="1" lang="en" sz="1100">
                <a:solidFill>
                  <a:schemeClr val="lt2"/>
                </a:solidFill>
                <a:latin typeface="Arial"/>
                <a:ea typeface="Arial"/>
                <a:cs typeface="Arial"/>
                <a:sym typeface="Arial"/>
              </a:rPr>
              <a:t>8</a:t>
            </a:r>
            <a:endParaRPr/>
          </a:p>
        </p:txBody>
      </p:sp>
      <p:sp>
        <p:nvSpPr>
          <p:cNvPr id="1049" name="Google Shape;1049;p72"/>
          <p:cNvSpPr txBox="1"/>
          <p:nvPr/>
        </p:nvSpPr>
        <p:spPr>
          <a:xfrm>
            <a:off x="73763" y="2273057"/>
            <a:ext cx="1530900" cy="217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BB3249"/>
              </a:buClr>
              <a:buSzPts val="2250"/>
              <a:buFont typeface="Arial"/>
              <a:buNone/>
            </a:pPr>
            <a:r>
              <a:rPr b="1" lang="en" sz="1500">
                <a:solidFill>
                  <a:srgbClr val="333333"/>
                </a:solidFill>
                <a:latin typeface="Arial"/>
                <a:ea typeface="Arial"/>
                <a:cs typeface="Arial"/>
                <a:sym typeface="Arial"/>
              </a:rPr>
              <a:t>Previous</a:t>
            </a:r>
            <a:r>
              <a:rPr b="1" lang="en" sz="1500">
                <a:solidFill>
                  <a:schemeClr val="dk1"/>
                </a:solidFill>
                <a:latin typeface="Arial"/>
                <a:ea typeface="Arial"/>
                <a:cs typeface="Arial"/>
                <a:sym typeface="Arial"/>
              </a:rPr>
              <a:t> </a:t>
            </a:r>
            <a:r>
              <a:rPr b="1" lang="en" sz="1500">
                <a:solidFill>
                  <a:srgbClr val="333333"/>
                </a:solidFill>
                <a:latin typeface="Arial"/>
                <a:ea typeface="Arial"/>
                <a:cs typeface="Arial"/>
                <a:sym typeface="Arial"/>
              </a:rPr>
              <a:t>process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73"/>
          <p:cNvSpPr txBox="1"/>
          <p:nvPr>
            <p:ph type="title"/>
          </p:nvPr>
        </p:nvSpPr>
        <p:spPr>
          <a:xfrm>
            <a:off x="133007" y="167665"/>
            <a:ext cx="6981000" cy="5109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 sz="2200"/>
              <a:t>NASA Software Release System: Getting Started</a:t>
            </a:r>
            <a:endParaRPr/>
          </a:p>
        </p:txBody>
      </p:sp>
      <p:sp>
        <p:nvSpPr>
          <p:cNvPr id="1055" name="Google Shape;1055;p73"/>
          <p:cNvSpPr txBox="1"/>
          <p:nvPr>
            <p:ph idx="1" type="body"/>
          </p:nvPr>
        </p:nvSpPr>
        <p:spPr>
          <a:xfrm>
            <a:off x="168277" y="655412"/>
            <a:ext cx="8739300" cy="1673400"/>
          </a:xfrm>
          <a:prstGeom prst="rect">
            <a:avLst/>
          </a:prstGeom>
          <a:noFill/>
          <a:ln>
            <a:noFill/>
          </a:ln>
        </p:spPr>
        <p:txBody>
          <a:bodyPr anchorCtr="0" anchor="t" bIns="45700" lIns="91425" spcFirstLastPara="1" rIns="91425" wrap="square" tIns="45700">
            <a:normAutofit/>
          </a:bodyPr>
          <a:lstStyle/>
          <a:p>
            <a:pPr indent="-256032" lvl="0" marL="256032" rtl="0" algn="l">
              <a:spcBef>
                <a:spcPts val="0"/>
              </a:spcBef>
              <a:spcAft>
                <a:spcPts val="0"/>
              </a:spcAft>
              <a:buSzPts val="1820"/>
              <a:buChar char="▪"/>
            </a:pPr>
            <a:r>
              <a:rPr lang="en" sz="1400">
                <a:solidFill>
                  <a:schemeClr val="lt2"/>
                </a:solidFill>
              </a:rPr>
              <a:t>Log in at </a:t>
            </a:r>
            <a:r>
              <a:rPr lang="en" sz="1400" u="sng">
                <a:solidFill>
                  <a:schemeClr val="lt2"/>
                </a:solidFill>
                <a:hlinkClick r:id="rId3">
                  <a:extLst>
                    <a:ext uri="{A12FA001-AC4F-418D-AE19-62706E023703}">
                      <ahyp:hlinkClr val="tx"/>
                    </a:ext>
                  </a:extLst>
                </a:hlinkClick>
              </a:rPr>
              <a:t>https://softwarerelease.ndc.nasa.gov</a:t>
            </a:r>
            <a:endParaRPr sz="1400">
              <a:solidFill>
                <a:schemeClr val="lt2"/>
              </a:solidFill>
            </a:endParaRPr>
          </a:p>
          <a:p>
            <a:pPr indent="-256032" lvl="0" marL="256032" rtl="0" algn="l">
              <a:spcBef>
                <a:spcPts val="600"/>
              </a:spcBef>
              <a:spcAft>
                <a:spcPts val="0"/>
              </a:spcAft>
              <a:buSzPts val="1820"/>
              <a:buChar char="▪"/>
            </a:pPr>
            <a:r>
              <a:rPr lang="en" sz="1400">
                <a:solidFill>
                  <a:schemeClr val="lt2"/>
                </a:solidFill>
              </a:rPr>
              <a:t>The SRS will give you three options to select.</a:t>
            </a:r>
            <a:endParaRPr/>
          </a:p>
          <a:p>
            <a:pPr indent="-256032" lvl="0" marL="256032" rtl="0" algn="l">
              <a:spcBef>
                <a:spcPts val="600"/>
              </a:spcBef>
              <a:spcAft>
                <a:spcPts val="0"/>
              </a:spcAft>
              <a:buSzPts val="1820"/>
              <a:buChar char="▪"/>
            </a:pPr>
            <a:r>
              <a:rPr lang="en" sz="1400">
                <a:solidFill>
                  <a:schemeClr val="lt2"/>
                </a:solidFill>
              </a:rPr>
              <a:t>During the review, you can track the progress on the </a:t>
            </a:r>
            <a:br>
              <a:rPr lang="en" sz="1400">
                <a:solidFill>
                  <a:schemeClr val="lt2"/>
                </a:solidFill>
              </a:rPr>
            </a:br>
            <a:r>
              <a:rPr lang="en" sz="1400">
                <a:solidFill>
                  <a:schemeClr val="lt2"/>
                </a:solidFill>
              </a:rPr>
              <a:t>Developer Dashboard</a:t>
            </a:r>
            <a:endParaRPr sz="1400"/>
          </a:p>
        </p:txBody>
      </p:sp>
      <p:pic>
        <p:nvPicPr>
          <p:cNvPr id="1056" name="Google Shape;1056;p73"/>
          <p:cNvPicPr preferRelativeResize="0"/>
          <p:nvPr/>
        </p:nvPicPr>
        <p:blipFill rotWithShape="1">
          <a:blip r:embed="rId4">
            <a:alphaModFix/>
          </a:blip>
          <a:srcRect b="0" l="0" r="0" t="0"/>
          <a:stretch/>
        </p:blipFill>
        <p:spPr>
          <a:xfrm>
            <a:off x="1417979" y="1764506"/>
            <a:ext cx="6228383" cy="3008407"/>
          </a:xfrm>
          <a:prstGeom prst="rect">
            <a:avLst/>
          </a:prstGeom>
          <a:noFill/>
          <a:ln>
            <a:noFill/>
          </a:ln>
        </p:spPr>
      </p:pic>
      <p:cxnSp>
        <p:nvCxnSpPr>
          <p:cNvPr id="1057" name="Google Shape;1057;p73"/>
          <p:cNvCxnSpPr/>
          <p:nvPr/>
        </p:nvCxnSpPr>
        <p:spPr>
          <a:xfrm>
            <a:off x="2414588" y="1621631"/>
            <a:ext cx="4193400" cy="421500"/>
          </a:xfrm>
          <a:prstGeom prst="bentConnector3">
            <a:avLst>
              <a:gd fmla="val 99915" name="adj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50"/>
              </a:srgbClr>
            </a:outerShdw>
          </a:effectLst>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pic>
        <p:nvPicPr>
          <p:cNvPr id="1062" name="Google Shape;1062;p74"/>
          <p:cNvPicPr preferRelativeResize="0"/>
          <p:nvPr/>
        </p:nvPicPr>
        <p:blipFill rotWithShape="1">
          <a:blip r:embed="rId3">
            <a:alphaModFix/>
          </a:blip>
          <a:srcRect b="16394" l="0" r="0" t="0"/>
          <a:stretch/>
        </p:blipFill>
        <p:spPr>
          <a:xfrm rot="10800000">
            <a:off x="8311" y="623457"/>
            <a:ext cx="9129952" cy="3724104"/>
          </a:xfrm>
          <a:prstGeom prst="rect">
            <a:avLst/>
          </a:prstGeom>
          <a:noFill/>
          <a:ln>
            <a:noFill/>
          </a:ln>
        </p:spPr>
      </p:pic>
      <p:sp>
        <p:nvSpPr>
          <p:cNvPr id="1063" name="Google Shape;1063;p74"/>
          <p:cNvSpPr/>
          <p:nvPr/>
        </p:nvSpPr>
        <p:spPr>
          <a:xfrm>
            <a:off x="749047" y="-608881"/>
            <a:ext cx="363600" cy="145500"/>
          </a:xfrm>
          <a:prstGeom prst="roundRect">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1064" name="Google Shape;1064;p74"/>
          <p:cNvSpPr txBox="1"/>
          <p:nvPr/>
        </p:nvSpPr>
        <p:spPr>
          <a:xfrm>
            <a:off x="2255439" y="1087909"/>
            <a:ext cx="4517400" cy="3047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200">
                <a:solidFill>
                  <a:schemeClr val="lt1"/>
                </a:solidFill>
                <a:latin typeface="Arial"/>
                <a:ea typeface="Arial"/>
                <a:cs typeface="Arial"/>
                <a:sym typeface="Arial"/>
              </a:rPr>
              <a:t>Technology Transfer Office</a:t>
            </a:r>
            <a:endParaRPr/>
          </a:p>
          <a:p>
            <a:pPr indent="-285750" lvl="1" marL="742950" marR="0" rtl="0" algn="l">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Screen request/coordinate approval and make commercialization determination</a:t>
            </a:r>
            <a:br>
              <a:rPr b="0" i="0" lang="en" sz="1100" u="none" cap="none" strike="noStrike">
                <a:solidFill>
                  <a:schemeClr val="lt1"/>
                </a:solidFill>
                <a:latin typeface="Arial"/>
                <a:ea typeface="Arial"/>
                <a:cs typeface="Arial"/>
                <a:sym typeface="Arial"/>
              </a:rPr>
            </a:br>
            <a:endParaRPr b="0" i="0" sz="1100" u="none" cap="none" strike="noStrike">
              <a:solidFill>
                <a:schemeClr val="lt1"/>
              </a:solidFill>
              <a:latin typeface="Arial"/>
              <a:ea typeface="Arial"/>
              <a:cs typeface="Arial"/>
              <a:sym typeface="Arial"/>
            </a:endParaRPr>
          </a:p>
          <a:p>
            <a:pPr indent="0" lvl="0" marL="0" marR="0" rtl="0" algn="l">
              <a:spcBef>
                <a:spcPts val="0"/>
              </a:spcBef>
              <a:spcAft>
                <a:spcPts val="0"/>
              </a:spcAft>
              <a:buNone/>
            </a:pPr>
            <a:r>
              <a:rPr b="1" lang="en" sz="1200">
                <a:solidFill>
                  <a:schemeClr val="lt1"/>
                </a:solidFill>
                <a:latin typeface="Arial"/>
                <a:ea typeface="Arial"/>
                <a:cs typeface="Arial"/>
                <a:sym typeface="Arial"/>
              </a:rPr>
              <a:t>Office of Patent Counsel</a:t>
            </a:r>
            <a:endParaRPr/>
          </a:p>
          <a:p>
            <a:pPr indent="-285750" lvl="1" marL="742950" marR="0" rtl="0" algn="l">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Determines IP ownership, copyrights, software provenance, and reviews 3rd party code license</a:t>
            </a:r>
            <a:br>
              <a:rPr b="0" i="0" lang="en" sz="1100" u="none" cap="none" strike="noStrike">
                <a:solidFill>
                  <a:schemeClr val="lt1"/>
                </a:solidFill>
                <a:latin typeface="Arial"/>
                <a:ea typeface="Arial"/>
                <a:cs typeface="Arial"/>
                <a:sym typeface="Arial"/>
              </a:rPr>
            </a:br>
            <a:endParaRPr b="0" i="0" sz="1100" u="none" cap="none" strike="noStrike">
              <a:solidFill>
                <a:schemeClr val="lt1"/>
              </a:solidFill>
              <a:latin typeface="Arial"/>
              <a:ea typeface="Arial"/>
              <a:cs typeface="Arial"/>
              <a:sym typeface="Arial"/>
            </a:endParaRPr>
          </a:p>
          <a:p>
            <a:pPr indent="0" lvl="0" marL="0" marR="0" rtl="0" algn="l">
              <a:spcBef>
                <a:spcPts val="0"/>
              </a:spcBef>
              <a:spcAft>
                <a:spcPts val="0"/>
              </a:spcAft>
              <a:buNone/>
            </a:pPr>
            <a:r>
              <a:rPr b="1" lang="en" sz="1200">
                <a:solidFill>
                  <a:schemeClr val="lt1"/>
                </a:solidFill>
                <a:latin typeface="Arial"/>
                <a:ea typeface="Arial"/>
                <a:cs typeface="Arial"/>
                <a:sym typeface="Arial"/>
              </a:rPr>
              <a:t>508 Compliance</a:t>
            </a:r>
            <a:endParaRPr/>
          </a:p>
          <a:p>
            <a:pPr indent="-285750" lvl="1" marL="742950" marR="0" rtl="0" algn="l">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Determines if software is safe and accessible for people with disabilities. </a:t>
            </a:r>
            <a:endParaRPr b="0" i="0" sz="1100" u="none" cap="none" strike="noStrike">
              <a:solidFill>
                <a:schemeClr val="lt1"/>
              </a:solidFill>
              <a:latin typeface="Arial"/>
              <a:ea typeface="Arial"/>
              <a:cs typeface="Arial"/>
              <a:sym typeface="Arial"/>
            </a:endParaRPr>
          </a:p>
          <a:p>
            <a:pPr indent="-215900" lvl="0" marL="285750" marR="0" rtl="0" algn="l">
              <a:spcBef>
                <a:spcPts val="0"/>
              </a:spcBef>
              <a:spcAft>
                <a:spcPts val="0"/>
              </a:spcAft>
              <a:buClr>
                <a:schemeClr val="dk1"/>
              </a:buClr>
              <a:buSzPts val="1100"/>
              <a:buFont typeface="Arial"/>
              <a:buNone/>
            </a:pPr>
            <a:r>
              <a:t/>
            </a:r>
            <a:endParaRPr sz="1100">
              <a:solidFill>
                <a:schemeClr val="lt1"/>
              </a:solidFill>
              <a:latin typeface="Arial"/>
              <a:ea typeface="Arial"/>
              <a:cs typeface="Arial"/>
              <a:sym typeface="Arial"/>
            </a:endParaRPr>
          </a:p>
          <a:p>
            <a:pPr indent="0" lvl="0" marL="0" marR="0" rtl="0" algn="l">
              <a:spcBef>
                <a:spcPts val="0"/>
              </a:spcBef>
              <a:spcAft>
                <a:spcPts val="0"/>
              </a:spcAft>
              <a:buNone/>
            </a:pPr>
            <a:r>
              <a:rPr b="1" lang="en" sz="1200">
                <a:solidFill>
                  <a:schemeClr val="lt1"/>
                </a:solidFill>
                <a:latin typeface="Arial"/>
                <a:ea typeface="Arial"/>
                <a:cs typeface="Arial"/>
                <a:sym typeface="Arial"/>
              </a:rPr>
              <a:t>NPR 7150.2 Compliance</a:t>
            </a:r>
            <a:endParaRPr/>
          </a:p>
          <a:p>
            <a:pPr indent="-285750" lvl="1" marL="742950" marR="0" rtl="0" algn="l">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NASA Software Engineering Requirements</a:t>
            </a:r>
            <a:endParaRPr/>
          </a:p>
          <a:p>
            <a:pPr indent="0" lvl="1" marL="457200" marR="0" rtl="0" algn="l">
              <a:spcBef>
                <a:spcPts val="0"/>
              </a:spcBef>
              <a:spcAft>
                <a:spcPts val="0"/>
              </a:spcAft>
              <a:buNone/>
            </a:pPr>
            <a:r>
              <a:t/>
            </a:r>
            <a:endParaRPr b="0" i="0" sz="1100" u="none" cap="none" strike="noStrike">
              <a:solidFill>
                <a:schemeClr val="lt1"/>
              </a:solidFill>
              <a:latin typeface="Arial"/>
              <a:ea typeface="Arial"/>
              <a:cs typeface="Arial"/>
              <a:sym typeface="Arial"/>
            </a:endParaRPr>
          </a:p>
          <a:p>
            <a:pPr indent="0" lvl="0" marL="0" marR="0" rtl="0" algn="l">
              <a:spcBef>
                <a:spcPts val="0"/>
              </a:spcBef>
              <a:spcAft>
                <a:spcPts val="0"/>
              </a:spcAft>
              <a:buNone/>
            </a:pPr>
            <a:r>
              <a:rPr b="1" lang="en" sz="1200">
                <a:solidFill>
                  <a:schemeClr val="lt1"/>
                </a:solidFill>
                <a:latin typeface="Arial"/>
                <a:ea typeface="Arial"/>
                <a:cs typeface="Arial"/>
                <a:sym typeface="Arial"/>
              </a:rPr>
              <a:t>Export Control/ IT Security</a:t>
            </a:r>
            <a:endParaRPr/>
          </a:p>
          <a:p>
            <a:pPr indent="-285750" lvl="1" marL="742950" marR="0" rtl="0" algn="l">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Ensures software is safe to share with external entities</a:t>
            </a:r>
            <a:endParaRPr/>
          </a:p>
        </p:txBody>
      </p:sp>
      <p:sp>
        <p:nvSpPr>
          <p:cNvPr id="1065" name="Google Shape;1065;p74"/>
          <p:cNvSpPr txBox="1"/>
          <p:nvPr/>
        </p:nvSpPr>
        <p:spPr>
          <a:xfrm>
            <a:off x="942336" y="678843"/>
            <a:ext cx="6830100" cy="4002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 sz="2000">
                <a:solidFill>
                  <a:schemeClr val="lt1"/>
                </a:solidFill>
                <a:latin typeface="Century Gothic"/>
                <a:ea typeface="Century Gothic"/>
                <a:cs typeface="Century Gothic"/>
                <a:sym typeface="Century Gothic"/>
              </a:rPr>
              <a:t>Who reviews my software? And what is their role?</a:t>
            </a:r>
            <a:endParaRPr b="1" sz="2000">
              <a:solidFill>
                <a:schemeClr val="lt1"/>
              </a:solidFill>
              <a:latin typeface="Century Gothic"/>
              <a:ea typeface="Century Gothic"/>
              <a:cs typeface="Century Gothic"/>
              <a:sym typeface="Century Gothic"/>
            </a:endParaRPr>
          </a:p>
        </p:txBody>
      </p:sp>
      <p:pic>
        <p:nvPicPr>
          <p:cNvPr id="1066" name="Google Shape;1066;p74"/>
          <p:cNvPicPr preferRelativeResize="0"/>
          <p:nvPr/>
        </p:nvPicPr>
        <p:blipFill rotWithShape="1">
          <a:blip r:embed="rId4">
            <a:alphaModFix/>
          </a:blip>
          <a:srcRect b="0" l="0" r="0" t="0"/>
          <a:stretch/>
        </p:blipFill>
        <p:spPr>
          <a:xfrm>
            <a:off x="11084008" y="7047515"/>
            <a:ext cx="988538" cy="502464"/>
          </a:xfrm>
          <a:prstGeom prst="rect">
            <a:avLst/>
          </a:prstGeom>
          <a:noFill/>
          <a:ln>
            <a:noFill/>
          </a:ln>
        </p:spPr>
      </p:pic>
      <p:grpSp>
        <p:nvGrpSpPr>
          <p:cNvPr id="1067" name="Google Shape;1067;p74"/>
          <p:cNvGrpSpPr/>
          <p:nvPr/>
        </p:nvGrpSpPr>
        <p:grpSpPr>
          <a:xfrm>
            <a:off x="377407" y="1573117"/>
            <a:ext cx="1971171" cy="2006292"/>
            <a:chOff x="588057" y="489291"/>
            <a:chExt cx="5731815" cy="5895657"/>
          </a:xfrm>
        </p:grpSpPr>
        <p:sp>
          <p:nvSpPr>
            <p:cNvPr id="1068" name="Google Shape;1068;p74"/>
            <p:cNvSpPr/>
            <p:nvPr/>
          </p:nvSpPr>
          <p:spPr>
            <a:xfrm>
              <a:off x="588057" y="489291"/>
              <a:ext cx="5731815" cy="5895657"/>
            </a:xfrm>
            <a:custGeom>
              <a:rect b="b" l="l" r="r" t="t"/>
              <a:pathLst>
                <a:path extrusionOk="0" h="5895657" w="5731815">
                  <a:moveTo>
                    <a:pt x="2900635" y="0"/>
                  </a:moveTo>
                  <a:lnTo>
                    <a:pt x="2939708" y="611"/>
                  </a:lnTo>
                  <a:lnTo>
                    <a:pt x="2939708" y="1068227"/>
                  </a:lnTo>
                  <a:lnTo>
                    <a:pt x="2919437" y="1067354"/>
                  </a:lnTo>
                  <a:cubicBezTo>
                    <a:pt x="1893958" y="1074191"/>
                    <a:pt x="1054770" y="1891157"/>
                    <a:pt x="1061610" y="2959366"/>
                  </a:cubicBezTo>
                  <a:cubicBezTo>
                    <a:pt x="1070152" y="3983135"/>
                    <a:pt x="1885412" y="4810356"/>
                    <a:pt x="2950199" y="4818902"/>
                  </a:cubicBezTo>
                  <a:cubicBezTo>
                    <a:pt x="3780626" y="4805015"/>
                    <a:pt x="4493709" y="4273241"/>
                    <a:pt x="4729170" y="3499518"/>
                  </a:cubicBezTo>
                  <a:lnTo>
                    <a:pt x="4747685" y="3425483"/>
                  </a:lnTo>
                  <a:lnTo>
                    <a:pt x="5338746" y="3425483"/>
                  </a:lnTo>
                  <a:lnTo>
                    <a:pt x="5303677" y="3583197"/>
                  </a:lnTo>
                  <a:cubicBezTo>
                    <a:pt x="5295131" y="3613963"/>
                    <a:pt x="5305386" y="3629345"/>
                    <a:pt x="5334442" y="3636182"/>
                  </a:cubicBezTo>
                  <a:cubicBezTo>
                    <a:pt x="5481428" y="3672072"/>
                    <a:pt x="5589105" y="3778040"/>
                    <a:pt x="5717289" y="3848114"/>
                  </a:cubicBezTo>
                  <a:cubicBezTo>
                    <a:pt x="5734381" y="3858369"/>
                    <a:pt x="5734381" y="3872043"/>
                    <a:pt x="5727544" y="3889135"/>
                  </a:cubicBezTo>
                  <a:cubicBezTo>
                    <a:pt x="5693360" y="3989972"/>
                    <a:pt x="5652342" y="4089103"/>
                    <a:pt x="5609612" y="4186524"/>
                  </a:cubicBezTo>
                  <a:cubicBezTo>
                    <a:pt x="5601066" y="4205322"/>
                    <a:pt x="5589105" y="4212159"/>
                    <a:pt x="5568594" y="4207032"/>
                  </a:cubicBezTo>
                  <a:cubicBezTo>
                    <a:pt x="5459208" y="4184815"/>
                    <a:pt x="5348116" y="4164305"/>
                    <a:pt x="5238730" y="4140376"/>
                  </a:cubicBezTo>
                  <a:cubicBezTo>
                    <a:pt x="5204549" y="4131830"/>
                    <a:pt x="5173783" y="4111322"/>
                    <a:pt x="5143018" y="4094230"/>
                  </a:cubicBezTo>
                  <a:cubicBezTo>
                    <a:pt x="5120801" y="4082266"/>
                    <a:pt x="5108837" y="4083975"/>
                    <a:pt x="5095163" y="4107904"/>
                  </a:cubicBezTo>
                  <a:cubicBezTo>
                    <a:pt x="5031926" y="4224124"/>
                    <a:pt x="4961852" y="4336928"/>
                    <a:pt x="4879813" y="4441183"/>
                  </a:cubicBezTo>
                  <a:cubicBezTo>
                    <a:pt x="4861012" y="4465112"/>
                    <a:pt x="4857593" y="4480495"/>
                    <a:pt x="4886650" y="4499293"/>
                  </a:cubicBezTo>
                  <a:cubicBezTo>
                    <a:pt x="4977234" y="4557406"/>
                    <a:pt x="5021670" y="4654824"/>
                    <a:pt x="5084908" y="4736863"/>
                  </a:cubicBezTo>
                  <a:cubicBezTo>
                    <a:pt x="5096872" y="4752246"/>
                    <a:pt x="5107128" y="4769338"/>
                    <a:pt x="5119092" y="4786430"/>
                  </a:cubicBezTo>
                  <a:cubicBezTo>
                    <a:pt x="5187457" y="4885558"/>
                    <a:pt x="5184039" y="4851377"/>
                    <a:pt x="5110546" y="4935125"/>
                  </a:cubicBezTo>
                  <a:cubicBezTo>
                    <a:pt x="5057564" y="4996653"/>
                    <a:pt x="4996032" y="5051344"/>
                    <a:pt x="4939632" y="5109454"/>
                  </a:cubicBezTo>
                  <a:cubicBezTo>
                    <a:pt x="4919121" y="5131674"/>
                    <a:pt x="4902033" y="5131674"/>
                    <a:pt x="4876394" y="5114582"/>
                  </a:cubicBezTo>
                  <a:cubicBezTo>
                    <a:pt x="4790937" y="5056472"/>
                    <a:pt x="4703771" y="4998362"/>
                    <a:pt x="4616605" y="4941958"/>
                  </a:cubicBezTo>
                  <a:cubicBezTo>
                    <a:pt x="4584133" y="4919742"/>
                    <a:pt x="4561913" y="4887267"/>
                    <a:pt x="4537988" y="4858214"/>
                  </a:cubicBezTo>
                  <a:cubicBezTo>
                    <a:pt x="4519186" y="4835994"/>
                    <a:pt x="4503803" y="4832575"/>
                    <a:pt x="4481584" y="4851377"/>
                  </a:cubicBezTo>
                  <a:cubicBezTo>
                    <a:pt x="4379035" y="4935125"/>
                    <a:pt x="4269652" y="5010326"/>
                    <a:pt x="4155141" y="5076982"/>
                  </a:cubicBezTo>
                  <a:cubicBezTo>
                    <a:pt x="4139759" y="5085528"/>
                    <a:pt x="4122666" y="5094074"/>
                    <a:pt x="4136340" y="5116291"/>
                  </a:cubicBezTo>
                  <a:cubicBezTo>
                    <a:pt x="4214961" y="5234223"/>
                    <a:pt x="4220088" y="5374371"/>
                    <a:pt x="4254269" y="5505974"/>
                  </a:cubicBezTo>
                  <a:cubicBezTo>
                    <a:pt x="4274779" y="5582885"/>
                    <a:pt x="4279907" y="5572630"/>
                    <a:pt x="4202996" y="5608523"/>
                  </a:cubicBezTo>
                  <a:cubicBezTo>
                    <a:pt x="4122666" y="5646122"/>
                    <a:pt x="4040628" y="5678597"/>
                    <a:pt x="3960298" y="5712778"/>
                  </a:cubicBezTo>
                  <a:cubicBezTo>
                    <a:pt x="3934660" y="5723033"/>
                    <a:pt x="3919281" y="5719615"/>
                    <a:pt x="3903898" y="5695689"/>
                  </a:cubicBezTo>
                  <a:cubicBezTo>
                    <a:pt x="3845788" y="5606814"/>
                    <a:pt x="3785969" y="5521357"/>
                    <a:pt x="3727856" y="5432481"/>
                  </a:cubicBezTo>
                  <a:cubicBezTo>
                    <a:pt x="3705639" y="5398300"/>
                    <a:pt x="3697093" y="5358988"/>
                    <a:pt x="3686838" y="5321389"/>
                  </a:cubicBezTo>
                  <a:cubicBezTo>
                    <a:pt x="3680001" y="5297460"/>
                    <a:pt x="3668037" y="5290623"/>
                    <a:pt x="3642399" y="5297460"/>
                  </a:cubicBezTo>
                  <a:cubicBezTo>
                    <a:pt x="3512505" y="5336769"/>
                    <a:pt x="3380903" y="5364116"/>
                    <a:pt x="3245882" y="5381208"/>
                  </a:cubicBezTo>
                  <a:cubicBezTo>
                    <a:pt x="3223662" y="5384627"/>
                    <a:pt x="3216826" y="5394879"/>
                    <a:pt x="3220244" y="5415389"/>
                  </a:cubicBezTo>
                  <a:cubicBezTo>
                    <a:pt x="3244173" y="5565793"/>
                    <a:pt x="3189479" y="5707650"/>
                    <a:pt x="3172390" y="5854639"/>
                  </a:cubicBezTo>
                  <a:cubicBezTo>
                    <a:pt x="3168971" y="5880274"/>
                    <a:pt x="3155297" y="5888820"/>
                    <a:pt x="3133078" y="5888820"/>
                  </a:cubicBezTo>
                  <a:cubicBezTo>
                    <a:pt x="3078387" y="5890529"/>
                    <a:pt x="3021986" y="5893948"/>
                    <a:pt x="2967291" y="5895657"/>
                  </a:cubicBezTo>
                  <a:cubicBezTo>
                    <a:pt x="2963873" y="5883692"/>
                    <a:pt x="2963873" y="5883692"/>
                    <a:pt x="2963873" y="5881983"/>
                  </a:cubicBezTo>
                  <a:cubicBezTo>
                    <a:pt x="2917728" y="5881983"/>
                    <a:pt x="2869870" y="5881983"/>
                    <a:pt x="2823724" y="5881983"/>
                  </a:cubicBezTo>
                  <a:cubicBezTo>
                    <a:pt x="2798086" y="5881983"/>
                    <a:pt x="2784416" y="5871728"/>
                    <a:pt x="2780997" y="5846093"/>
                  </a:cubicBezTo>
                  <a:cubicBezTo>
                    <a:pt x="2760487" y="5736707"/>
                    <a:pt x="2736558" y="5629030"/>
                    <a:pt x="2716051" y="5519647"/>
                  </a:cubicBezTo>
                  <a:cubicBezTo>
                    <a:pt x="2709214" y="5487172"/>
                    <a:pt x="2719469" y="5454701"/>
                    <a:pt x="2722888" y="5422226"/>
                  </a:cubicBezTo>
                  <a:cubicBezTo>
                    <a:pt x="2726306" y="5394879"/>
                    <a:pt x="2719469" y="5381208"/>
                    <a:pt x="2688703" y="5377790"/>
                  </a:cubicBezTo>
                  <a:cubicBezTo>
                    <a:pt x="2558810" y="5364116"/>
                    <a:pt x="2428914" y="5340187"/>
                    <a:pt x="2302439" y="5306006"/>
                  </a:cubicBezTo>
                  <a:cubicBezTo>
                    <a:pt x="2275091" y="5299169"/>
                    <a:pt x="2259712" y="5307715"/>
                    <a:pt x="2252875" y="5335060"/>
                  </a:cubicBezTo>
                  <a:cubicBezTo>
                    <a:pt x="2216982" y="5483754"/>
                    <a:pt x="2109308" y="5591431"/>
                    <a:pt x="2037522" y="5721324"/>
                  </a:cubicBezTo>
                  <a:cubicBezTo>
                    <a:pt x="2028979" y="5736707"/>
                    <a:pt x="2015305" y="5736707"/>
                    <a:pt x="1999922" y="5731579"/>
                  </a:cubicBezTo>
                  <a:cubicBezTo>
                    <a:pt x="1897376" y="5697398"/>
                    <a:pt x="1796536" y="5656377"/>
                    <a:pt x="1699115" y="5611941"/>
                  </a:cubicBezTo>
                  <a:cubicBezTo>
                    <a:pt x="1678604" y="5603395"/>
                    <a:pt x="1676895" y="5588012"/>
                    <a:pt x="1680314" y="5570920"/>
                  </a:cubicBezTo>
                  <a:cubicBezTo>
                    <a:pt x="1702533" y="5461538"/>
                    <a:pt x="1721335" y="5352152"/>
                    <a:pt x="1746969" y="5244478"/>
                  </a:cubicBezTo>
                  <a:cubicBezTo>
                    <a:pt x="1755515" y="5208585"/>
                    <a:pt x="1776026" y="5176110"/>
                    <a:pt x="1794827" y="5143638"/>
                  </a:cubicBezTo>
                  <a:cubicBezTo>
                    <a:pt x="1806792" y="5123128"/>
                    <a:pt x="1803373" y="5111163"/>
                    <a:pt x="1781153" y="5099199"/>
                  </a:cubicBezTo>
                  <a:cubicBezTo>
                    <a:pt x="1661512" y="5035961"/>
                    <a:pt x="1548711" y="4960759"/>
                    <a:pt x="1441038" y="4878721"/>
                  </a:cubicBezTo>
                  <a:cubicBezTo>
                    <a:pt x="1422236" y="4863341"/>
                    <a:pt x="1408563" y="4863341"/>
                    <a:pt x="1393180" y="4885558"/>
                  </a:cubicBezTo>
                  <a:cubicBezTo>
                    <a:pt x="1304304" y="5010326"/>
                    <a:pt x="1162446" y="5071855"/>
                    <a:pt x="1044518" y="5164149"/>
                  </a:cubicBezTo>
                  <a:cubicBezTo>
                    <a:pt x="1029135" y="5176110"/>
                    <a:pt x="1017170" y="5170985"/>
                    <a:pt x="1003497" y="5159021"/>
                  </a:cubicBezTo>
                  <a:cubicBezTo>
                    <a:pt x="923167" y="5088947"/>
                    <a:pt x="847965" y="5012036"/>
                    <a:pt x="774473" y="4936834"/>
                  </a:cubicBezTo>
                  <a:cubicBezTo>
                    <a:pt x="760802" y="4921451"/>
                    <a:pt x="759090" y="4909486"/>
                    <a:pt x="771054" y="4892394"/>
                  </a:cubicBezTo>
                  <a:cubicBezTo>
                    <a:pt x="832582" y="4800100"/>
                    <a:pt x="894114" y="4707810"/>
                    <a:pt x="957351" y="4615516"/>
                  </a:cubicBezTo>
                  <a:cubicBezTo>
                    <a:pt x="977859" y="4586459"/>
                    <a:pt x="1008624" y="4567658"/>
                    <a:pt x="1035972" y="4543732"/>
                  </a:cubicBezTo>
                  <a:cubicBezTo>
                    <a:pt x="1056482" y="4526640"/>
                    <a:pt x="1059901" y="4511257"/>
                    <a:pt x="1042808" y="4490750"/>
                  </a:cubicBezTo>
                  <a:cubicBezTo>
                    <a:pt x="959061" y="4386492"/>
                    <a:pt x="882150" y="4277106"/>
                    <a:pt x="815494" y="4159177"/>
                  </a:cubicBezTo>
                  <a:cubicBezTo>
                    <a:pt x="800111" y="4131830"/>
                    <a:pt x="784728" y="4136957"/>
                    <a:pt x="764217" y="4150631"/>
                  </a:cubicBezTo>
                  <a:cubicBezTo>
                    <a:pt x="634324" y="4230960"/>
                    <a:pt x="482211" y="4232670"/>
                    <a:pt x="340354" y="4271978"/>
                  </a:cubicBezTo>
                  <a:cubicBezTo>
                    <a:pt x="321552" y="4277106"/>
                    <a:pt x="311297" y="4266851"/>
                    <a:pt x="304464" y="4249762"/>
                  </a:cubicBezTo>
                  <a:cubicBezTo>
                    <a:pt x="258315" y="4154049"/>
                    <a:pt x="215588" y="4054919"/>
                    <a:pt x="177985" y="3955791"/>
                  </a:cubicBezTo>
                  <a:cubicBezTo>
                    <a:pt x="171148" y="3935281"/>
                    <a:pt x="176276" y="3923316"/>
                    <a:pt x="193368" y="3913061"/>
                  </a:cubicBezTo>
                  <a:cubicBezTo>
                    <a:pt x="285662" y="3851533"/>
                    <a:pt x="376247" y="3788295"/>
                    <a:pt x="471956" y="3728476"/>
                  </a:cubicBezTo>
                  <a:cubicBezTo>
                    <a:pt x="502722" y="3709675"/>
                    <a:pt x="540321" y="3701129"/>
                    <a:pt x="576214" y="3690874"/>
                  </a:cubicBezTo>
                  <a:cubicBezTo>
                    <a:pt x="598434" y="3684037"/>
                    <a:pt x="605268" y="3673782"/>
                    <a:pt x="598434" y="3649856"/>
                  </a:cubicBezTo>
                  <a:cubicBezTo>
                    <a:pt x="559122" y="3518250"/>
                    <a:pt x="531778" y="3384939"/>
                    <a:pt x="512977" y="3249918"/>
                  </a:cubicBezTo>
                  <a:cubicBezTo>
                    <a:pt x="509559" y="3227698"/>
                    <a:pt x="499303" y="3220861"/>
                    <a:pt x="477084" y="3224280"/>
                  </a:cubicBezTo>
                  <a:cubicBezTo>
                    <a:pt x="324971" y="3249918"/>
                    <a:pt x="181404" y="3191808"/>
                    <a:pt x="34418" y="3174716"/>
                  </a:cubicBezTo>
                  <a:cubicBezTo>
                    <a:pt x="15617" y="3173007"/>
                    <a:pt x="8784" y="3161042"/>
                    <a:pt x="7071" y="3142241"/>
                  </a:cubicBezTo>
                  <a:cubicBezTo>
                    <a:pt x="-3181" y="3034567"/>
                    <a:pt x="238" y="2926891"/>
                    <a:pt x="1947" y="2817508"/>
                  </a:cubicBezTo>
                  <a:cubicBezTo>
                    <a:pt x="1947" y="2796997"/>
                    <a:pt x="15617" y="2788451"/>
                    <a:pt x="34418" y="2785033"/>
                  </a:cubicBezTo>
                  <a:cubicBezTo>
                    <a:pt x="145514" y="2762813"/>
                    <a:pt x="254896" y="2740597"/>
                    <a:pt x="365992" y="2718377"/>
                  </a:cubicBezTo>
                  <a:cubicBezTo>
                    <a:pt x="398463" y="2711540"/>
                    <a:pt x="430938" y="2721795"/>
                    <a:pt x="463410" y="2725214"/>
                  </a:cubicBezTo>
                  <a:cubicBezTo>
                    <a:pt x="490757" y="2728633"/>
                    <a:pt x="504431" y="2718377"/>
                    <a:pt x="507849" y="2689321"/>
                  </a:cubicBezTo>
                  <a:cubicBezTo>
                    <a:pt x="521523" y="2561136"/>
                    <a:pt x="545449" y="2432952"/>
                    <a:pt x="577924" y="2308184"/>
                  </a:cubicBezTo>
                  <a:cubicBezTo>
                    <a:pt x="586470" y="2275712"/>
                    <a:pt x="574505" y="2260329"/>
                    <a:pt x="543739" y="2253492"/>
                  </a:cubicBezTo>
                  <a:cubicBezTo>
                    <a:pt x="398463" y="2215893"/>
                    <a:pt x="289081" y="2109925"/>
                    <a:pt x="162606" y="2039851"/>
                  </a:cubicBezTo>
                  <a:cubicBezTo>
                    <a:pt x="148929" y="2033014"/>
                    <a:pt x="148929" y="2021050"/>
                    <a:pt x="152347" y="2007376"/>
                  </a:cubicBezTo>
                  <a:cubicBezTo>
                    <a:pt x="186531" y="1903121"/>
                    <a:pt x="229258" y="1802281"/>
                    <a:pt x="273698" y="1701441"/>
                  </a:cubicBezTo>
                  <a:cubicBezTo>
                    <a:pt x="282244" y="1682643"/>
                    <a:pt x="295917" y="1679225"/>
                    <a:pt x="311297" y="1684352"/>
                  </a:cubicBezTo>
                  <a:cubicBezTo>
                    <a:pt x="454867" y="1721952"/>
                    <a:pt x="608689" y="1718533"/>
                    <a:pt x="742001" y="1798863"/>
                  </a:cubicBezTo>
                  <a:cubicBezTo>
                    <a:pt x="764217" y="1812536"/>
                    <a:pt x="774473" y="1803990"/>
                    <a:pt x="784728" y="1785189"/>
                  </a:cubicBezTo>
                  <a:cubicBezTo>
                    <a:pt x="847965" y="1667260"/>
                    <a:pt x="921458" y="1554456"/>
                    <a:pt x="1001787" y="1448491"/>
                  </a:cubicBezTo>
                  <a:cubicBezTo>
                    <a:pt x="1012043" y="1434818"/>
                    <a:pt x="1029135" y="1419435"/>
                    <a:pt x="1003497" y="1402343"/>
                  </a:cubicBezTo>
                  <a:cubicBezTo>
                    <a:pt x="906078" y="1339105"/>
                    <a:pt x="856511" y="1238269"/>
                    <a:pt x="789856" y="1149393"/>
                  </a:cubicBezTo>
                  <a:cubicBezTo>
                    <a:pt x="777891" y="1134010"/>
                    <a:pt x="769348" y="1118627"/>
                    <a:pt x="757384" y="1103245"/>
                  </a:cubicBezTo>
                  <a:cubicBezTo>
                    <a:pt x="704398" y="1028043"/>
                    <a:pt x="702689" y="1026333"/>
                    <a:pt x="764217" y="961387"/>
                  </a:cubicBezTo>
                  <a:cubicBezTo>
                    <a:pt x="822331" y="899859"/>
                    <a:pt x="882150" y="841749"/>
                    <a:pt x="940259" y="781930"/>
                  </a:cubicBezTo>
                  <a:cubicBezTo>
                    <a:pt x="959061" y="763129"/>
                    <a:pt x="974443" y="761419"/>
                    <a:pt x="994951" y="776802"/>
                  </a:cubicBezTo>
                  <a:cubicBezTo>
                    <a:pt x="1083826" y="836621"/>
                    <a:pt x="1172702" y="894731"/>
                    <a:pt x="1261577" y="954550"/>
                  </a:cubicBezTo>
                  <a:cubicBezTo>
                    <a:pt x="1292340" y="975061"/>
                    <a:pt x="1312850" y="1004117"/>
                    <a:pt x="1335070" y="1031461"/>
                  </a:cubicBezTo>
                  <a:cubicBezTo>
                    <a:pt x="1353871" y="1057099"/>
                    <a:pt x="1370960" y="1062227"/>
                    <a:pt x="1398307" y="1040007"/>
                  </a:cubicBezTo>
                  <a:cubicBezTo>
                    <a:pt x="1499147" y="956259"/>
                    <a:pt x="1608530" y="882767"/>
                    <a:pt x="1721335" y="817820"/>
                  </a:cubicBezTo>
                  <a:cubicBezTo>
                    <a:pt x="1738423" y="807565"/>
                    <a:pt x="1753806" y="797310"/>
                    <a:pt x="1738423" y="775093"/>
                  </a:cubicBezTo>
                  <a:cubicBezTo>
                    <a:pt x="1664931" y="669125"/>
                    <a:pt x="1659806" y="542651"/>
                    <a:pt x="1630750" y="423009"/>
                  </a:cubicBezTo>
                  <a:cubicBezTo>
                    <a:pt x="1605112" y="318754"/>
                    <a:pt x="1608530" y="320464"/>
                    <a:pt x="1704242" y="272606"/>
                  </a:cubicBezTo>
                  <a:cubicBezTo>
                    <a:pt x="1772607" y="238425"/>
                    <a:pt x="1846100" y="212787"/>
                    <a:pt x="1916174" y="183733"/>
                  </a:cubicBezTo>
                  <a:cubicBezTo>
                    <a:pt x="1941812" y="173478"/>
                    <a:pt x="1957195" y="175187"/>
                    <a:pt x="1972575" y="199113"/>
                  </a:cubicBezTo>
                  <a:cubicBezTo>
                    <a:pt x="2030688" y="287989"/>
                    <a:pt x="2088798" y="375155"/>
                    <a:pt x="2148617" y="462321"/>
                  </a:cubicBezTo>
                  <a:cubicBezTo>
                    <a:pt x="2170836" y="494793"/>
                    <a:pt x="2177673" y="532395"/>
                    <a:pt x="2189638" y="569995"/>
                  </a:cubicBezTo>
                  <a:cubicBezTo>
                    <a:pt x="2198180" y="597342"/>
                    <a:pt x="2210145" y="605888"/>
                    <a:pt x="2237492" y="597342"/>
                  </a:cubicBezTo>
                  <a:cubicBezTo>
                    <a:pt x="2363967" y="559743"/>
                    <a:pt x="2493861" y="532395"/>
                    <a:pt x="2625466" y="515303"/>
                  </a:cubicBezTo>
                  <a:cubicBezTo>
                    <a:pt x="2651101" y="511885"/>
                    <a:pt x="2659647" y="501630"/>
                    <a:pt x="2656228" y="475995"/>
                  </a:cubicBezTo>
                  <a:cubicBezTo>
                    <a:pt x="2634012" y="325591"/>
                    <a:pt x="2688703" y="183733"/>
                    <a:pt x="2705795" y="36748"/>
                  </a:cubicBezTo>
                  <a:cubicBezTo>
                    <a:pt x="2707505" y="19656"/>
                    <a:pt x="2717760" y="9401"/>
                    <a:pt x="2736558" y="7692"/>
                  </a:cubicBezTo>
                  <a:cubicBezTo>
                    <a:pt x="2791251" y="1709"/>
                    <a:pt x="2845943" y="0"/>
                    <a:pt x="2900635"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1069" name="Google Shape;1069;p74"/>
            <p:cNvSpPr/>
            <p:nvPr/>
          </p:nvSpPr>
          <p:spPr>
            <a:xfrm>
              <a:off x="3702490" y="4093022"/>
              <a:ext cx="843545" cy="841920"/>
            </a:xfrm>
            <a:custGeom>
              <a:rect b="b" l="l" r="r" t="t"/>
              <a:pathLst>
                <a:path extrusionOk="0" h="2672762" w="267792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grpSp>
      <p:grpSp>
        <p:nvGrpSpPr>
          <p:cNvPr id="1070" name="Google Shape;1070;p74"/>
          <p:cNvGrpSpPr/>
          <p:nvPr/>
        </p:nvGrpSpPr>
        <p:grpSpPr>
          <a:xfrm>
            <a:off x="5737" y="765686"/>
            <a:ext cx="1438740" cy="1026106"/>
            <a:chOff x="2" y="491130"/>
            <a:chExt cx="2300512" cy="1658219"/>
          </a:xfrm>
        </p:grpSpPr>
        <p:sp>
          <p:nvSpPr>
            <p:cNvPr id="1071" name="Google Shape;1071;p74"/>
            <p:cNvSpPr/>
            <p:nvPr/>
          </p:nvSpPr>
          <p:spPr>
            <a:xfrm>
              <a:off x="2" y="590550"/>
              <a:ext cx="1609800" cy="274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1072" name="Google Shape;1072;p74"/>
            <p:cNvSpPr/>
            <p:nvPr/>
          </p:nvSpPr>
          <p:spPr>
            <a:xfrm>
              <a:off x="1935253" y="1162049"/>
              <a:ext cx="274200" cy="987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1073" name="Google Shape;1073;p74"/>
            <p:cNvSpPr/>
            <p:nvPr/>
          </p:nvSpPr>
          <p:spPr>
            <a:xfrm>
              <a:off x="989126" y="590550"/>
              <a:ext cx="1220400" cy="1220400"/>
            </a:xfrm>
            <a:prstGeom prst="blockArc">
              <a:avLst>
                <a:gd fmla="val 16189038" name="adj1"/>
                <a:gd fmla="val 21501902" name="adj2"/>
                <a:gd fmla="val 22648" name="adj3"/>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dk1"/>
                </a:solidFill>
                <a:latin typeface="Arial"/>
                <a:ea typeface="Arial"/>
                <a:cs typeface="Arial"/>
                <a:sym typeface="Arial"/>
              </a:endParaRPr>
            </a:p>
          </p:txBody>
        </p:sp>
        <p:sp>
          <p:nvSpPr>
            <p:cNvPr id="1074" name="Google Shape;1074;p74"/>
            <p:cNvSpPr/>
            <p:nvPr/>
          </p:nvSpPr>
          <p:spPr>
            <a:xfrm>
              <a:off x="1843314" y="1248082"/>
              <a:ext cx="457200" cy="183000"/>
            </a:xfrm>
            <a:prstGeom prst="roundRect">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1075" name="Google Shape;1075;p74"/>
            <p:cNvSpPr/>
            <p:nvPr/>
          </p:nvSpPr>
          <p:spPr>
            <a:xfrm>
              <a:off x="1392909" y="491130"/>
              <a:ext cx="183000" cy="457200"/>
            </a:xfrm>
            <a:prstGeom prst="roundRect">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grpSp>
      <p:grpSp>
        <p:nvGrpSpPr>
          <p:cNvPr id="1076" name="Google Shape;1076;p74"/>
          <p:cNvGrpSpPr/>
          <p:nvPr/>
        </p:nvGrpSpPr>
        <p:grpSpPr>
          <a:xfrm flipH="1">
            <a:off x="6582878" y="3510712"/>
            <a:ext cx="1891211" cy="944511"/>
            <a:chOff x="-38981" y="540650"/>
            <a:chExt cx="2536495" cy="1461187"/>
          </a:xfrm>
        </p:grpSpPr>
        <p:sp>
          <p:nvSpPr>
            <p:cNvPr id="1077" name="Google Shape;1077;p74"/>
            <p:cNvSpPr/>
            <p:nvPr/>
          </p:nvSpPr>
          <p:spPr>
            <a:xfrm>
              <a:off x="-38981" y="627211"/>
              <a:ext cx="1845600" cy="274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1078" name="Google Shape;1078;p74"/>
            <p:cNvSpPr/>
            <p:nvPr/>
          </p:nvSpPr>
          <p:spPr>
            <a:xfrm>
              <a:off x="2131131" y="1213137"/>
              <a:ext cx="253200" cy="788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1079" name="Google Shape;1079;p74"/>
            <p:cNvSpPr/>
            <p:nvPr/>
          </p:nvSpPr>
          <p:spPr>
            <a:xfrm>
              <a:off x="1152676" y="627211"/>
              <a:ext cx="1220400" cy="1220400"/>
            </a:xfrm>
            <a:prstGeom prst="blockArc">
              <a:avLst>
                <a:gd fmla="val 16189038" name="adj1"/>
                <a:gd fmla="val 21501902" name="adj2"/>
                <a:gd fmla="val 22648" name="adj3"/>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dk1"/>
                </a:solidFill>
                <a:latin typeface="Arial"/>
                <a:ea typeface="Arial"/>
                <a:cs typeface="Arial"/>
                <a:sym typeface="Arial"/>
              </a:endParaRPr>
            </a:p>
          </p:txBody>
        </p:sp>
        <p:sp>
          <p:nvSpPr>
            <p:cNvPr id="1080" name="Google Shape;1080;p74"/>
            <p:cNvSpPr/>
            <p:nvPr/>
          </p:nvSpPr>
          <p:spPr>
            <a:xfrm>
              <a:off x="2040314" y="1181863"/>
              <a:ext cx="457200" cy="183000"/>
            </a:xfrm>
            <a:prstGeom prst="roundRect">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1081" name="Google Shape;1081;p74"/>
            <p:cNvSpPr/>
            <p:nvPr/>
          </p:nvSpPr>
          <p:spPr>
            <a:xfrm>
              <a:off x="1545309" y="540650"/>
              <a:ext cx="183000" cy="457200"/>
            </a:xfrm>
            <a:prstGeom prst="roundRect">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dk1"/>
                </a:solidFill>
                <a:latin typeface="Arial"/>
                <a:ea typeface="Arial"/>
                <a:cs typeface="Arial"/>
                <a:sym typeface="Arial"/>
              </a:endParaRPr>
            </a:p>
          </p:txBody>
        </p:sp>
      </p:grpSp>
      <p:grpSp>
        <p:nvGrpSpPr>
          <p:cNvPr id="1082" name="Google Shape;1082;p74"/>
          <p:cNvGrpSpPr/>
          <p:nvPr/>
        </p:nvGrpSpPr>
        <p:grpSpPr>
          <a:xfrm rot="10800000">
            <a:off x="1253230" y="3260947"/>
            <a:ext cx="5920368" cy="1440663"/>
            <a:chOff x="-6041158" y="643530"/>
            <a:chExt cx="8494072" cy="1828020"/>
          </a:xfrm>
        </p:grpSpPr>
        <p:sp>
          <p:nvSpPr>
            <p:cNvPr id="1083" name="Google Shape;1083;p74"/>
            <p:cNvSpPr/>
            <p:nvPr/>
          </p:nvSpPr>
          <p:spPr>
            <a:xfrm>
              <a:off x="-6041158" y="742950"/>
              <a:ext cx="7803300" cy="274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1084" name="Google Shape;1084;p74"/>
            <p:cNvSpPr/>
            <p:nvPr/>
          </p:nvSpPr>
          <p:spPr>
            <a:xfrm>
              <a:off x="2087653" y="1314450"/>
              <a:ext cx="274200" cy="1157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1085" name="Google Shape;1085;p74"/>
            <p:cNvSpPr/>
            <p:nvPr/>
          </p:nvSpPr>
          <p:spPr>
            <a:xfrm>
              <a:off x="1068479" y="742950"/>
              <a:ext cx="1305300" cy="1266900"/>
            </a:xfrm>
            <a:prstGeom prst="blockArc">
              <a:avLst>
                <a:gd fmla="val 16189038" name="adj1"/>
                <a:gd fmla="val 21501902" name="adj2"/>
                <a:gd fmla="val 22648" name="adj3"/>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dk1"/>
                </a:solidFill>
                <a:latin typeface="Arial"/>
                <a:ea typeface="Arial"/>
                <a:cs typeface="Arial"/>
                <a:sym typeface="Arial"/>
              </a:endParaRPr>
            </a:p>
          </p:txBody>
        </p:sp>
        <p:sp>
          <p:nvSpPr>
            <p:cNvPr id="1086" name="Google Shape;1086;p74"/>
            <p:cNvSpPr/>
            <p:nvPr/>
          </p:nvSpPr>
          <p:spPr>
            <a:xfrm>
              <a:off x="1995714" y="1400482"/>
              <a:ext cx="457200" cy="183000"/>
            </a:xfrm>
            <a:prstGeom prst="roundRect">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1087" name="Google Shape;1087;p74"/>
            <p:cNvSpPr/>
            <p:nvPr/>
          </p:nvSpPr>
          <p:spPr>
            <a:xfrm>
              <a:off x="1545309" y="643530"/>
              <a:ext cx="183000" cy="457200"/>
            </a:xfrm>
            <a:prstGeom prst="roundRect">
              <a:avLst>
                <a:gd fmla="val 50000" name="adj"/>
              </a:avLst>
            </a:prstGeom>
            <a:solidFill>
              <a:schemeClr val="accent3"/>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75"/>
          <p:cNvSpPr txBox="1"/>
          <p:nvPr>
            <p:ph type="title"/>
          </p:nvPr>
        </p:nvSpPr>
        <p:spPr>
          <a:xfrm>
            <a:off x="104181" y="125128"/>
            <a:ext cx="6529500" cy="510900"/>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None/>
            </a:pPr>
            <a:r>
              <a:rPr lang="en">
                <a:solidFill>
                  <a:schemeClr val="dk1"/>
                </a:solidFill>
              </a:rPr>
              <a:t>Release Categories</a:t>
            </a:r>
            <a:br>
              <a:rPr lang="en">
                <a:solidFill>
                  <a:schemeClr val="dk1"/>
                </a:solidFill>
              </a:rPr>
            </a:br>
            <a:r>
              <a:rPr lang="en" sz="1800" u="sng">
                <a:solidFill>
                  <a:schemeClr val="dk1"/>
                </a:solidFill>
                <a:hlinkClick r:id="rId3">
                  <a:extLst>
                    <a:ext uri="{A12FA001-AC4F-418D-AE19-62706E023703}">
                      <ahyp:hlinkClr val="tx"/>
                    </a:ext>
                  </a:extLst>
                </a:hlinkClick>
              </a:rPr>
              <a:t>https://software.nasa.gov</a:t>
            </a:r>
            <a:r>
              <a:rPr lang="en" sz="1800">
                <a:solidFill>
                  <a:schemeClr val="dk1"/>
                </a:solidFill>
              </a:rPr>
              <a:t>  </a:t>
            </a:r>
            <a:endParaRPr>
              <a:solidFill>
                <a:schemeClr val="dk1"/>
              </a:solidFill>
            </a:endParaRPr>
          </a:p>
        </p:txBody>
      </p:sp>
      <p:sp>
        <p:nvSpPr>
          <p:cNvPr id="1094" name="Google Shape;1094;p75"/>
          <p:cNvSpPr txBox="1"/>
          <p:nvPr/>
        </p:nvSpPr>
        <p:spPr>
          <a:xfrm>
            <a:off x="5990557" y="856658"/>
            <a:ext cx="2947800" cy="4138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2340"/>
              <a:buFont typeface="Noto Sans Symbols"/>
              <a:buNone/>
            </a:pPr>
            <a:r>
              <a:rPr b="1" lang="en" sz="1800">
                <a:solidFill>
                  <a:schemeClr val="dk1"/>
                </a:solidFill>
                <a:latin typeface="Arial"/>
                <a:ea typeface="Arial"/>
                <a:cs typeface="Arial"/>
                <a:sym typeface="Arial"/>
              </a:rPr>
              <a:t> Release Types</a:t>
            </a:r>
            <a:endParaRPr/>
          </a:p>
          <a:p>
            <a:pPr indent="-274320" lvl="0" marL="274320" marR="0" rtl="0" algn="l">
              <a:lnSpc>
                <a:spcPct val="90000"/>
              </a:lnSpc>
              <a:spcBef>
                <a:spcPts val="600"/>
              </a:spcBef>
              <a:spcAft>
                <a:spcPts val="0"/>
              </a:spcAft>
              <a:buClr>
                <a:schemeClr val="accent1"/>
              </a:buClr>
              <a:buSzPts val="2080"/>
              <a:buFont typeface="Noto Sans Symbols"/>
              <a:buChar char="▪"/>
            </a:pPr>
            <a:r>
              <a:rPr b="1" lang="en" sz="1600">
                <a:solidFill>
                  <a:schemeClr val="dk1"/>
                </a:solidFill>
                <a:latin typeface="Arial"/>
                <a:ea typeface="Arial"/>
                <a:cs typeface="Arial"/>
                <a:sym typeface="Arial"/>
              </a:rPr>
              <a:t>US/Government Purpose  Only </a:t>
            </a:r>
            <a:endParaRPr/>
          </a:p>
          <a:p>
            <a:pPr indent="-274320" lvl="0" marL="274320" marR="0" rtl="0" algn="l">
              <a:lnSpc>
                <a:spcPct val="90000"/>
              </a:lnSpc>
              <a:spcBef>
                <a:spcPts val="600"/>
              </a:spcBef>
              <a:spcAft>
                <a:spcPts val="0"/>
              </a:spcAft>
              <a:buClr>
                <a:schemeClr val="accent1"/>
              </a:buClr>
              <a:buSzPts val="2080"/>
              <a:buFont typeface="Noto Sans Symbols"/>
              <a:buChar char="▪"/>
            </a:pPr>
            <a:r>
              <a:rPr b="1" lang="en" sz="1600">
                <a:solidFill>
                  <a:schemeClr val="dk1"/>
                </a:solidFill>
                <a:latin typeface="Arial"/>
                <a:ea typeface="Arial"/>
                <a:cs typeface="Arial"/>
                <a:sym typeface="Arial"/>
              </a:rPr>
              <a:t>US and Foreign</a:t>
            </a:r>
            <a:endParaRPr/>
          </a:p>
          <a:p>
            <a:pPr indent="-274320" lvl="0" marL="274320" marR="0" rtl="0" algn="l">
              <a:lnSpc>
                <a:spcPct val="90000"/>
              </a:lnSpc>
              <a:spcBef>
                <a:spcPts val="600"/>
              </a:spcBef>
              <a:spcAft>
                <a:spcPts val="0"/>
              </a:spcAft>
              <a:buClr>
                <a:schemeClr val="accent1"/>
              </a:buClr>
              <a:buSzPts val="2080"/>
              <a:buFont typeface="Noto Sans Symbols"/>
              <a:buChar char="▪"/>
            </a:pPr>
            <a:r>
              <a:rPr b="1" lang="en" sz="1600">
                <a:solidFill>
                  <a:schemeClr val="dk1"/>
                </a:solidFill>
                <a:latin typeface="Arial"/>
                <a:ea typeface="Arial"/>
                <a:cs typeface="Arial"/>
                <a:sym typeface="Arial"/>
              </a:rPr>
              <a:t>Beta Test </a:t>
            </a:r>
            <a:endParaRPr/>
          </a:p>
          <a:p>
            <a:pPr indent="-274320" lvl="0" marL="274320" marR="0" rtl="0" algn="l">
              <a:lnSpc>
                <a:spcPct val="90000"/>
              </a:lnSpc>
              <a:spcBef>
                <a:spcPts val="600"/>
              </a:spcBef>
              <a:spcAft>
                <a:spcPts val="0"/>
              </a:spcAft>
              <a:buClr>
                <a:schemeClr val="accent1"/>
              </a:buClr>
              <a:buSzPts val="2080"/>
              <a:buFont typeface="Noto Sans Symbols"/>
              <a:buChar char="▪"/>
            </a:pPr>
            <a:r>
              <a:rPr b="1" lang="en" sz="1600">
                <a:solidFill>
                  <a:schemeClr val="dk1"/>
                </a:solidFill>
                <a:latin typeface="Arial"/>
                <a:ea typeface="Arial"/>
                <a:cs typeface="Arial"/>
                <a:sym typeface="Arial"/>
              </a:rPr>
              <a:t>General Public Purpose</a:t>
            </a:r>
            <a:endParaRPr/>
          </a:p>
          <a:p>
            <a:pPr indent="-274320" lvl="0" marL="274320" marR="0" rtl="0" algn="l">
              <a:lnSpc>
                <a:spcPct val="90000"/>
              </a:lnSpc>
              <a:spcBef>
                <a:spcPts val="600"/>
              </a:spcBef>
              <a:spcAft>
                <a:spcPts val="0"/>
              </a:spcAft>
              <a:buClr>
                <a:schemeClr val="accent1"/>
              </a:buClr>
              <a:buSzPts val="2080"/>
              <a:buFont typeface="Noto Sans Symbols"/>
              <a:buChar char="▪"/>
            </a:pPr>
            <a:r>
              <a:rPr b="1" lang="en" sz="1600">
                <a:solidFill>
                  <a:schemeClr val="dk1"/>
                </a:solidFill>
                <a:latin typeface="Arial"/>
                <a:ea typeface="Arial"/>
                <a:cs typeface="Arial"/>
                <a:sym typeface="Arial"/>
              </a:rPr>
              <a:t>Open Source</a:t>
            </a:r>
            <a:endParaRPr/>
          </a:p>
          <a:p>
            <a:pPr indent="0" lvl="0" marL="0" marR="0" rtl="0" algn="l">
              <a:lnSpc>
                <a:spcPct val="90000"/>
              </a:lnSpc>
              <a:spcBef>
                <a:spcPts val="600"/>
              </a:spcBef>
              <a:spcAft>
                <a:spcPts val="0"/>
              </a:spcAft>
              <a:buClr>
                <a:schemeClr val="accent1"/>
              </a:buClr>
              <a:buSzPts val="1820"/>
              <a:buFont typeface="Noto Sans Symbols"/>
              <a:buNone/>
            </a:pPr>
            <a:r>
              <a:rPr b="1" lang="en" sz="1400">
                <a:solidFill>
                  <a:schemeClr val="dk1"/>
                </a:solidFill>
                <a:latin typeface="Arial"/>
                <a:ea typeface="Arial"/>
                <a:cs typeface="Arial"/>
                <a:sym typeface="Arial"/>
              </a:rPr>
              <a:t> (also, on </a:t>
            </a:r>
            <a:r>
              <a:rPr b="1" lang="en" sz="1400" u="sng">
                <a:solidFill>
                  <a:srgbClr val="666666"/>
                </a:solidFill>
                <a:latin typeface="Arial"/>
                <a:ea typeface="Arial"/>
                <a:cs typeface="Arial"/>
                <a:sym typeface="Arial"/>
                <a:hlinkClick r:id="rId4">
                  <a:extLst>
                    <a:ext uri="{A12FA001-AC4F-418D-AE19-62706E023703}">
                      <ahyp:hlinkClr val="tx"/>
                    </a:ext>
                  </a:extLst>
                </a:hlinkClick>
              </a:rPr>
              <a:t>https://code.nasa.gov/</a:t>
            </a:r>
            <a:r>
              <a:rPr b="1" lang="en" sz="1400">
                <a:solidFill>
                  <a:srgbClr val="666666"/>
                </a:solidFill>
                <a:latin typeface="Arial"/>
                <a:ea typeface="Arial"/>
                <a:cs typeface="Arial"/>
                <a:sym typeface="Arial"/>
              </a:rPr>
              <a:t>)</a:t>
            </a:r>
            <a:endParaRPr/>
          </a:p>
          <a:p>
            <a:pPr indent="0" lvl="0" marL="0" marR="0" rtl="0" algn="l">
              <a:lnSpc>
                <a:spcPct val="90000"/>
              </a:lnSpc>
              <a:spcBef>
                <a:spcPts val="600"/>
              </a:spcBef>
              <a:spcAft>
                <a:spcPts val="0"/>
              </a:spcAft>
              <a:buClr>
                <a:schemeClr val="accent1"/>
              </a:buClr>
              <a:buSzPts val="1365"/>
              <a:buFont typeface="Noto Sans Symbols"/>
              <a:buNone/>
            </a:pPr>
            <a:r>
              <a:t/>
            </a:r>
            <a:endParaRPr b="1" sz="1050">
              <a:solidFill>
                <a:schemeClr val="dk1"/>
              </a:solidFill>
              <a:latin typeface="Arial"/>
              <a:ea typeface="Arial"/>
              <a:cs typeface="Arial"/>
              <a:sym typeface="Arial"/>
            </a:endParaRPr>
          </a:p>
          <a:p>
            <a:pPr indent="0" lvl="0" marL="0" marR="0" rtl="0" algn="l">
              <a:lnSpc>
                <a:spcPct val="90000"/>
              </a:lnSpc>
              <a:spcBef>
                <a:spcPts val="600"/>
              </a:spcBef>
              <a:spcAft>
                <a:spcPts val="0"/>
              </a:spcAft>
              <a:buClr>
                <a:schemeClr val="accent1"/>
              </a:buClr>
              <a:buSzPts val="1560"/>
              <a:buFont typeface="Noto Sans Symbols"/>
              <a:buNone/>
            </a:pPr>
            <a:r>
              <a:rPr b="0" i="1" lang="en" sz="1200">
                <a:solidFill>
                  <a:schemeClr val="dk1"/>
                </a:solidFill>
                <a:latin typeface="Arial"/>
                <a:ea typeface="Arial"/>
                <a:cs typeface="Arial"/>
                <a:sym typeface="Arial"/>
              </a:rPr>
              <a:t>*All, but Open Source require a Software Usage Agreement (SUA) for requestors.</a:t>
            </a:r>
            <a:endParaRPr b="0" i="1" sz="1600">
              <a:solidFill>
                <a:schemeClr val="dk1"/>
              </a:solidFill>
              <a:latin typeface="Arial"/>
              <a:ea typeface="Arial"/>
              <a:cs typeface="Arial"/>
              <a:sym typeface="Arial"/>
            </a:endParaRPr>
          </a:p>
        </p:txBody>
      </p:sp>
      <p:pic>
        <p:nvPicPr>
          <p:cNvPr descr="A blue cover with a plane flying in the sky&#10;&#10;Description automatically generated" id="1095" name="Google Shape;1095;p75"/>
          <p:cNvPicPr preferRelativeResize="0"/>
          <p:nvPr/>
        </p:nvPicPr>
        <p:blipFill rotWithShape="1">
          <a:blip r:embed="rId5">
            <a:alphaModFix/>
          </a:blip>
          <a:srcRect b="0" l="0" r="0" t="0"/>
          <a:stretch/>
        </p:blipFill>
        <p:spPr>
          <a:xfrm>
            <a:off x="195621" y="910127"/>
            <a:ext cx="1068635" cy="1233746"/>
          </a:xfrm>
          <a:prstGeom prst="rect">
            <a:avLst/>
          </a:prstGeom>
          <a:noFill/>
          <a:ln>
            <a:noFill/>
          </a:ln>
        </p:spPr>
      </p:pic>
      <p:pic>
        <p:nvPicPr>
          <p:cNvPr descr="A robot on a dirt hill&#10;&#10;Description automatically generated with medium confidence" id="1096" name="Google Shape;1096;p75"/>
          <p:cNvPicPr preferRelativeResize="0"/>
          <p:nvPr/>
        </p:nvPicPr>
        <p:blipFill rotWithShape="1">
          <a:blip r:embed="rId6">
            <a:alphaModFix/>
          </a:blip>
          <a:srcRect b="0" l="0" r="0" t="0"/>
          <a:stretch/>
        </p:blipFill>
        <p:spPr>
          <a:xfrm>
            <a:off x="1362477" y="917368"/>
            <a:ext cx="1038264" cy="1216188"/>
          </a:xfrm>
          <a:prstGeom prst="rect">
            <a:avLst/>
          </a:prstGeom>
          <a:noFill/>
          <a:ln>
            <a:noFill/>
          </a:ln>
        </p:spPr>
      </p:pic>
      <p:pic>
        <p:nvPicPr>
          <p:cNvPr descr="A person standing in front of a window&#10;&#10;Description automatically generated" id="1097" name="Google Shape;1097;p75"/>
          <p:cNvPicPr preferRelativeResize="0"/>
          <p:nvPr/>
        </p:nvPicPr>
        <p:blipFill rotWithShape="1">
          <a:blip r:embed="rId7">
            <a:alphaModFix/>
          </a:blip>
          <a:srcRect b="0" l="0" r="0" t="0"/>
          <a:stretch/>
        </p:blipFill>
        <p:spPr>
          <a:xfrm>
            <a:off x="2509699" y="917368"/>
            <a:ext cx="1048281" cy="1216188"/>
          </a:xfrm>
          <a:prstGeom prst="rect">
            <a:avLst/>
          </a:prstGeom>
          <a:noFill/>
          <a:ln>
            <a:noFill/>
          </a:ln>
        </p:spPr>
      </p:pic>
      <p:pic>
        <p:nvPicPr>
          <p:cNvPr descr="A cover of a book&#10;&#10;Description automatically generated" id="1098" name="Google Shape;1098;p75"/>
          <p:cNvPicPr preferRelativeResize="0"/>
          <p:nvPr/>
        </p:nvPicPr>
        <p:blipFill rotWithShape="1">
          <a:blip r:embed="rId8">
            <a:alphaModFix/>
          </a:blip>
          <a:srcRect b="0" l="0" r="0" t="0"/>
          <a:stretch/>
        </p:blipFill>
        <p:spPr>
          <a:xfrm>
            <a:off x="3655119" y="924922"/>
            <a:ext cx="1068635" cy="1227297"/>
          </a:xfrm>
          <a:prstGeom prst="rect">
            <a:avLst/>
          </a:prstGeom>
          <a:noFill/>
          <a:ln>
            <a:noFill/>
          </a:ln>
        </p:spPr>
      </p:pic>
      <p:pic>
        <p:nvPicPr>
          <p:cNvPr descr="A person working on a bag&#10;&#10;Description automatically generated" id="1099" name="Google Shape;1099;p75"/>
          <p:cNvPicPr preferRelativeResize="0"/>
          <p:nvPr/>
        </p:nvPicPr>
        <p:blipFill rotWithShape="1">
          <a:blip r:embed="rId9">
            <a:alphaModFix/>
          </a:blip>
          <a:srcRect b="0" l="0" r="0" t="0"/>
          <a:stretch/>
        </p:blipFill>
        <p:spPr>
          <a:xfrm>
            <a:off x="4827909" y="925750"/>
            <a:ext cx="1052502" cy="1226394"/>
          </a:xfrm>
          <a:prstGeom prst="rect">
            <a:avLst/>
          </a:prstGeom>
          <a:noFill/>
          <a:ln>
            <a:noFill/>
          </a:ln>
        </p:spPr>
      </p:pic>
      <p:pic>
        <p:nvPicPr>
          <p:cNvPr descr="A cover of a book&#10;&#10;Description automatically generated" id="1100" name="Google Shape;1100;p75"/>
          <p:cNvPicPr preferRelativeResize="0"/>
          <p:nvPr/>
        </p:nvPicPr>
        <p:blipFill rotWithShape="1">
          <a:blip r:embed="rId10">
            <a:alphaModFix/>
          </a:blip>
          <a:srcRect b="0" l="0" r="0" t="0"/>
          <a:stretch/>
        </p:blipFill>
        <p:spPr>
          <a:xfrm>
            <a:off x="216297" y="2240533"/>
            <a:ext cx="1047927" cy="1226393"/>
          </a:xfrm>
          <a:prstGeom prst="rect">
            <a:avLst/>
          </a:prstGeom>
          <a:noFill/>
          <a:ln>
            <a:noFill/>
          </a:ln>
        </p:spPr>
      </p:pic>
      <p:pic>
        <p:nvPicPr>
          <p:cNvPr descr="A person standing in front of a large screen&#10;&#10;Description automatically generated" id="1101" name="Google Shape;1101;p75"/>
          <p:cNvPicPr preferRelativeResize="0"/>
          <p:nvPr/>
        </p:nvPicPr>
        <p:blipFill rotWithShape="1">
          <a:blip r:embed="rId11">
            <a:alphaModFix/>
          </a:blip>
          <a:srcRect b="0" l="0" r="0" t="0"/>
          <a:stretch/>
        </p:blipFill>
        <p:spPr>
          <a:xfrm>
            <a:off x="1352439" y="2233686"/>
            <a:ext cx="1060706" cy="1232839"/>
          </a:xfrm>
          <a:prstGeom prst="rect">
            <a:avLst/>
          </a:prstGeom>
          <a:noFill/>
          <a:ln>
            <a:noFill/>
          </a:ln>
        </p:spPr>
      </p:pic>
      <p:pic>
        <p:nvPicPr>
          <p:cNvPr descr="A person in a black sweater and purple gloves holding a square object&#10;&#10;Description automatically generated" id="1102" name="Google Shape;1102;p75"/>
          <p:cNvPicPr preferRelativeResize="0"/>
          <p:nvPr/>
        </p:nvPicPr>
        <p:blipFill rotWithShape="1">
          <a:blip r:embed="rId12">
            <a:alphaModFix/>
          </a:blip>
          <a:srcRect b="0" l="0" r="0" t="0"/>
          <a:stretch/>
        </p:blipFill>
        <p:spPr>
          <a:xfrm>
            <a:off x="2527655" y="2240656"/>
            <a:ext cx="1042975" cy="1215291"/>
          </a:xfrm>
          <a:prstGeom prst="rect">
            <a:avLst/>
          </a:prstGeom>
          <a:noFill/>
          <a:ln>
            <a:noFill/>
          </a:ln>
        </p:spPr>
      </p:pic>
      <p:pic>
        <p:nvPicPr>
          <p:cNvPr descr="A cover of a book&#10;&#10;Description automatically generated" id="1103" name="Google Shape;1103;p75"/>
          <p:cNvPicPr preferRelativeResize="0"/>
          <p:nvPr/>
        </p:nvPicPr>
        <p:blipFill rotWithShape="1">
          <a:blip r:embed="rId13">
            <a:alphaModFix/>
          </a:blip>
          <a:srcRect b="0" l="0" r="0" t="0"/>
          <a:stretch/>
        </p:blipFill>
        <p:spPr>
          <a:xfrm>
            <a:off x="3653557" y="2232422"/>
            <a:ext cx="1069394" cy="1232838"/>
          </a:xfrm>
          <a:prstGeom prst="rect">
            <a:avLst/>
          </a:prstGeom>
          <a:noFill/>
          <a:ln>
            <a:noFill/>
          </a:ln>
        </p:spPr>
      </p:pic>
      <p:pic>
        <p:nvPicPr>
          <p:cNvPr descr="A cover of a book&#10;&#10;Description automatically generated" id="1104" name="Google Shape;1104;p75"/>
          <p:cNvPicPr preferRelativeResize="0"/>
          <p:nvPr/>
        </p:nvPicPr>
        <p:blipFill rotWithShape="1">
          <a:blip r:embed="rId14">
            <a:alphaModFix/>
          </a:blip>
          <a:srcRect b="0" l="0" r="0" t="0"/>
          <a:stretch/>
        </p:blipFill>
        <p:spPr>
          <a:xfrm>
            <a:off x="4797992" y="2231637"/>
            <a:ext cx="1068450" cy="1226396"/>
          </a:xfrm>
          <a:prstGeom prst="rect">
            <a:avLst/>
          </a:prstGeom>
          <a:noFill/>
          <a:ln>
            <a:noFill/>
          </a:ln>
        </p:spPr>
      </p:pic>
      <p:pic>
        <p:nvPicPr>
          <p:cNvPr descr="A cover of a book&#10;&#10;Description automatically generated" id="1105" name="Google Shape;1105;p75"/>
          <p:cNvPicPr preferRelativeResize="0"/>
          <p:nvPr/>
        </p:nvPicPr>
        <p:blipFill rotWithShape="1">
          <a:blip r:embed="rId15">
            <a:alphaModFix/>
          </a:blip>
          <a:srcRect b="0" l="0" r="0" t="0"/>
          <a:stretch/>
        </p:blipFill>
        <p:spPr>
          <a:xfrm>
            <a:off x="684257" y="3526547"/>
            <a:ext cx="1091547" cy="1257652"/>
          </a:xfrm>
          <a:prstGeom prst="rect">
            <a:avLst/>
          </a:prstGeom>
          <a:noFill/>
          <a:ln>
            <a:noFill/>
          </a:ln>
        </p:spPr>
      </p:pic>
      <p:pic>
        <p:nvPicPr>
          <p:cNvPr descr="A cover of a book&#10;&#10;Description automatically generated" id="1106" name="Google Shape;1106;p75"/>
          <p:cNvPicPr preferRelativeResize="0"/>
          <p:nvPr/>
        </p:nvPicPr>
        <p:blipFill rotWithShape="1">
          <a:blip r:embed="rId16">
            <a:alphaModFix/>
          </a:blip>
          <a:srcRect b="0" l="0" r="0" t="0"/>
          <a:stretch/>
        </p:blipFill>
        <p:spPr>
          <a:xfrm>
            <a:off x="1858829" y="3542055"/>
            <a:ext cx="1090917" cy="1257652"/>
          </a:xfrm>
          <a:prstGeom prst="rect">
            <a:avLst/>
          </a:prstGeom>
          <a:noFill/>
          <a:ln>
            <a:noFill/>
          </a:ln>
        </p:spPr>
      </p:pic>
      <p:pic>
        <p:nvPicPr>
          <p:cNvPr descr="A camera on a machine&#10;&#10;Description automatically generated" id="1107" name="Google Shape;1107;p75"/>
          <p:cNvPicPr preferRelativeResize="0"/>
          <p:nvPr/>
        </p:nvPicPr>
        <p:blipFill rotWithShape="1">
          <a:blip r:embed="rId17">
            <a:alphaModFix/>
          </a:blip>
          <a:srcRect b="0" l="0" r="0" t="0"/>
          <a:stretch/>
        </p:blipFill>
        <p:spPr>
          <a:xfrm>
            <a:off x="3018308" y="3551794"/>
            <a:ext cx="1091547" cy="1257652"/>
          </a:xfrm>
          <a:prstGeom prst="rect">
            <a:avLst/>
          </a:prstGeom>
          <a:noFill/>
          <a:ln>
            <a:noFill/>
          </a:ln>
        </p:spPr>
      </p:pic>
      <p:pic>
        <p:nvPicPr>
          <p:cNvPr descr="A cover of a book&#10;&#10;Description automatically generated" id="1108" name="Google Shape;1108;p75"/>
          <p:cNvPicPr preferRelativeResize="0"/>
          <p:nvPr/>
        </p:nvPicPr>
        <p:blipFill rotWithShape="1">
          <a:blip r:embed="rId18">
            <a:alphaModFix/>
          </a:blip>
          <a:srcRect b="0" l="0" r="0" t="0"/>
          <a:stretch/>
        </p:blipFill>
        <p:spPr>
          <a:xfrm>
            <a:off x="4187830" y="3549284"/>
            <a:ext cx="1074664" cy="123283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graphicFrame>
        <p:nvGraphicFramePr>
          <p:cNvPr id="1113" name="Google Shape;1113;p76"/>
          <p:cNvGraphicFramePr/>
          <p:nvPr/>
        </p:nvGraphicFramePr>
        <p:xfrm>
          <a:off x="295006" y="625368"/>
          <a:ext cx="3000000" cy="3000000"/>
        </p:xfrm>
        <a:graphic>
          <a:graphicData uri="http://schemas.openxmlformats.org/drawingml/2006/table">
            <a:tbl>
              <a:tblPr bandRow="1" firstRow="1">
                <a:noFill/>
                <a:tableStyleId>{1787653D-827F-43F1-88FC-DF71957AD765}</a:tableStyleId>
              </a:tblPr>
              <a:tblGrid>
                <a:gridCol w="2627675"/>
                <a:gridCol w="1943000"/>
                <a:gridCol w="3497275"/>
              </a:tblGrid>
              <a:tr h="512300">
                <a:tc>
                  <a:txBody>
                    <a:bodyPr/>
                    <a:lstStyle/>
                    <a:p>
                      <a:pPr indent="0" lvl="0" marL="0" marR="0" rtl="0" algn="l">
                        <a:spcBef>
                          <a:spcPts val="0"/>
                        </a:spcBef>
                        <a:spcAft>
                          <a:spcPts val="0"/>
                        </a:spcAft>
                        <a:buNone/>
                      </a:pPr>
                      <a:r>
                        <a:rPr b="1" lang="en" sz="1200" u="none" cap="none" strike="noStrike">
                          <a:solidFill>
                            <a:srgbClr val="783105"/>
                          </a:solidFill>
                          <a:latin typeface="Century Gothic"/>
                          <a:ea typeface="Century Gothic"/>
                          <a:cs typeface="Century Gothic"/>
                          <a:sym typeface="Century Gothic"/>
                        </a:rPr>
                        <a:t>Software Release Authority</a:t>
                      </a:r>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7C6C1"/>
                      </a:solidFill>
                      <a:prstDash val="solid"/>
                      <a:round/>
                      <a:headEnd len="sm" w="sm" type="none"/>
                      <a:tailEnd len="sm" w="sm" type="none"/>
                    </a:lnB>
                  </a:tcPr>
                </a:tc>
                <a:tc>
                  <a:txBody>
                    <a:bodyPr/>
                    <a:lstStyle/>
                    <a:p>
                      <a:pPr indent="0" lvl="0" marL="0" marR="0" rtl="0" algn="l">
                        <a:spcBef>
                          <a:spcPts val="0"/>
                        </a:spcBef>
                        <a:spcAft>
                          <a:spcPts val="0"/>
                        </a:spcAft>
                        <a:buNone/>
                      </a:pPr>
                      <a:r>
                        <a:rPr b="1" lang="en" sz="1200" u="none">
                          <a:solidFill>
                            <a:srgbClr val="783105"/>
                          </a:solidFill>
                          <a:latin typeface="Century Gothic"/>
                          <a:ea typeface="Century Gothic"/>
                          <a:cs typeface="Century Gothic"/>
                          <a:sym typeface="Century Gothic"/>
                        </a:rPr>
                        <a:t>Kimberly Minafra</a:t>
                      </a:r>
                      <a:endParaRPr b="1" sz="1200" u="none">
                        <a:solidFill>
                          <a:srgbClr val="783105"/>
                        </a:solidFill>
                        <a:latin typeface="Century Gothic"/>
                        <a:ea typeface="Century Gothic"/>
                        <a:cs typeface="Century Gothic"/>
                        <a:sym typeface="Century Gothic"/>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7C6C1"/>
                      </a:solidFill>
                      <a:prstDash val="solid"/>
                      <a:round/>
                      <a:headEnd len="sm" w="sm" type="none"/>
                      <a:tailEnd len="sm" w="sm" type="none"/>
                    </a:lnB>
                  </a:tcPr>
                </a:tc>
                <a:tc>
                  <a:txBody>
                    <a:bodyPr/>
                    <a:lstStyle/>
                    <a:p>
                      <a:pPr indent="0" lvl="0" marL="0" marR="0" rtl="0" algn="l">
                        <a:spcBef>
                          <a:spcPts val="0"/>
                        </a:spcBef>
                        <a:spcAft>
                          <a:spcPts val="0"/>
                        </a:spcAft>
                        <a:buClr>
                          <a:srgbClr val="783105"/>
                        </a:buClr>
                        <a:buSzPts val="1200"/>
                        <a:buFont typeface="Century Gothic"/>
                        <a:buNone/>
                      </a:pPr>
                      <a:r>
                        <a:rPr b="1" lang="en" sz="1200" u="sng" strike="noStrike">
                          <a:solidFill>
                            <a:srgbClr val="783105"/>
                          </a:solidFill>
                          <a:latin typeface="Century Gothic"/>
                          <a:ea typeface="Century Gothic"/>
                          <a:cs typeface="Century Gothic"/>
                          <a:sym typeface="Century Gothic"/>
                          <a:hlinkClick r:id="rId3">
                            <a:extLst>
                              <a:ext uri="{A12FA001-AC4F-418D-AE19-62706E023703}">
                                <ahyp:hlinkClr val="tx"/>
                              </a:ext>
                            </a:extLst>
                          </a:hlinkClick>
                        </a:rPr>
                        <a:t>kimberly.minafra@nasa.gov</a:t>
                      </a:r>
                      <a:r>
                        <a:rPr b="1" lang="en" sz="1200" u="none" strike="noStrike">
                          <a:solidFill>
                            <a:srgbClr val="783105"/>
                          </a:solidFill>
                          <a:latin typeface="Century Gothic"/>
                          <a:ea typeface="Century Gothic"/>
                          <a:cs typeface="Century Gothic"/>
                          <a:sym typeface="Century Gothic"/>
                        </a:rPr>
                        <a:t>  </a:t>
                      </a:r>
                      <a:endParaRPr/>
                    </a:p>
                    <a:p>
                      <a:pPr indent="0" lvl="0" marL="0" marR="0" rtl="0" algn="l">
                        <a:spcBef>
                          <a:spcPts val="0"/>
                        </a:spcBef>
                        <a:spcAft>
                          <a:spcPts val="0"/>
                        </a:spcAft>
                        <a:buClr>
                          <a:schemeClr val="dk1"/>
                        </a:buClr>
                        <a:buSzPts val="1200"/>
                        <a:buFont typeface="Arial"/>
                        <a:buNone/>
                      </a:pPr>
                      <a:r>
                        <a:t/>
                      </a:r>
                      <a:endParaRPr b="1" i="0" sz="1200" u="none" strike="noStrike">
                        <a:solidFill>
                          <a:srgbClr val="783105"/>
                        </a:solidFill>
                        <a:latin typeface="Century Gothic"/>
                        <a:ea typeface="Century Gothic"/>
                        <a:cs typeface="Century Gothic"/>
                        <a:sym typeface="Century Gothic"/>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7C6C1"/>
                      </a:solidFill>
                      <a:prstDash val="solid"/>
                      <a:round/>
                      <a:headEnd len="sm" w="sm" type="none"/>
                      <a:tailEnd len="sm" w="sm" type="none"/>
                    </a:lnB>
                  </a:tcPr>
                </a:tc>
              </a:tr>
              <a:tr h="512300">
                <a:tc>
                  <a:txBody>
                    <a:bodyPr/>
                    <a:lstStyle/>
                    <a:p>
                      <a:pPr indent="0" lvl="0" marL="0" marR="0" rtl="0" algn="l">
                        <a:spcBef>
                          <a:spcPts val="0"/>
                        </a:spcBef>
                        <a:spcAft>
                          <a:spcPts val="0"/>
                        </a:spcAft>
                        <a:buNone/>
                      </a:pPr>
                      <a:r>
                        <a:rPr lang="en" sz="1200" u="none">
                          <a:solidFill>
                            <a:srgbClr val="783105"/>
                          </a:solidFill>
                          <a:latin typeface="Century Gothic"/>
                          <a:ea typeface="Century Gothic"/>
                          <a:cs typeface="Century Gothic"/>
                          <a:sym typeface="Century Gothic"/>
                        </a:rPr>
                        <a:t>New Technology Report</a:t>
                      </a:r>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c>
                  <a:txBody>
                    <a:bodyPr/>
                    <a:lstStyle/>
                    <a:p>
                      <a:pPr indent="0" lvl="0" marL="0" marR="0" rtl="0" algn="l">
                        <a:spcBef>
                          <a:spcPts val="0"/>
                        </a:spcBef>
                        <a:spcAft>
                          <a:spcPts val="0"/>
                        </a:spcAft>
                        <a:buNone/>
                      </a:pPr>
                      <a:r>
                        <a:rPr lang="en" sz="1200" u="none">
                          <a:solidFill>
                            <a:srgbClr val="783105"/>
                          </a:solidFill>
                          <a:latin typeface="Century Gothic"/>
                          <a:ea typeface="Century Gothic"/>
                          <a:cs typeface="Century Gothic"/>
                          <a:sym typeface="Century Gothic"/>
                        </a:rPr>
                        <a:t>Mank Ahluwalia</a:t>
                      </a:r>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c>
                  <a:txBody>
                    <a:bodyPr/>
                    <a:lstStyle/>
                    <a:p>
                      <a:pPr indent="0" lvl="0" marL="0" marR="0" rtl="0" algn="l">
                        <a:spcBef>
                          <a:spcPts val="0"/>
                        </a:spcBef>
                        <a:spcAft>
                          <a:spcPts val="0"/>
                        </a:spcAft>
                        <a:buClr>
                          <a:srgbClr val="783105"/>
                        </a:buClr>
                        <a:buSzPts val="1200"/>
                        <a:buFont typeface="Century Gothic"/>
                        <a:buNone/>
                      </a:pPr>
                      <a:r>
                        <a:rPr b="0" lang="en" sz="1200" u="sng" strike="noStrike">
                          <a:solidFill>
                            <a:srgbClr val="783105"/>
                          </a:solidFill>
                          <a:latin typeface="Century Gothic"/>
                          <a:ea typeface="Century Gothic"/>
                          <a:cs typeface="Century Gothic"/>
                          <a:sym typeface="Century Gothic"/>
                          <a:hlinkClick r:id="rId4">
                            <a:extLst>
                              <a:ext uri="{A12FA001-AC4F-418D-AE19-62706E023703}">
                                <ahyp:hlinkClr val="tx"/>
                              </a:ext>
                            </a:extLst>
                          </a:hlinkClick>
                        </a:rPr>
                        <a:t>manka.ahluawalia@nasa.gov</a:t>
                      </a:r>
                      <a:r>
                        <a:rPr b="0" lang="en" sz="1200" u="none" strike="noStrike">
                          <a:solidFill>
                            <a:srgbClr val="783105"/>
                          </a:solidFill>
                          <a:latin typeface="Century Gothic"/>
                          <a:ea typeface="Century Gothic"/>
                          <a:cs typeface="Century Gothic"/>
                          <a:sym typeface="Century Gothic"/>
                        </a:rPr>
                        <a:t> </a:t>
                      </a:r>
                      <a:endParaRPr/>
                    </a:p>
                    <a:p>
                      <a:pPr indent="0" lvl="0" marL="0" marR="0" rtl="0" algn="l">
                        <a:spcBef>
                          <a:spcPts val="0"/>
                        </a:spcBef>
                        <a:spcAft>
                          <a:spcPts val="0"/>
                        </a:spcAft>
                        <a:buClr>
                          <a:schemeClr val="dk1"/>
                        </a:buClr>
                        <a:buSzPts val="1200"/>
                        <a:buFont typeface="Arial"/>
                        <a:buNone/>
                      </a:pPr>
                      <a:r>
                        <a:t/>
                      </a:r>
                      <a:endParaRPr b="0" i="0" sz="1200" u="none" strike="noStrike">
                        <a:solidFill>
                          <a:srgbClr val="783105"/>
                        </a:solidFill>
                        <a:latin typeface="Century Gothic"/>
                        <a:ea typeface="Century Gothic"/>
                        <a:cs typeface="Century Gothic"/>
                        <a:sym typeface="Century Gothic"/>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r>
              <a:tr h="512300">
                <a:tc>
                  <a:txBody>
                    <a:bodyPr/>
                    <a:lstStyle/>
                    <a:p>
                      <a:pPr indent="0" lvl="0" marL="0" marR="0" rtl="0" algn="l">
                        <a:lnSpc>
                          <a:spcPct val="100000"/>
                        </a:lnSpc>
                        <a:spcBef>
                          <a:spcPts val="0"/>
                        </a:spcBef>
                        <a:spcAft>
                          <a:spcPts val="0"/>
                        </a:spcAft>
                        <a:buClr>
                          <a:srgbClr val="783105"/>
                        </a:buClr>
                        <a:buSzPts val="1200"/>
                        <a:buFont typeface="Century Gothic"/>
                        <a:buNone/>
                      </a:pPr>
                      <a:r>
                        <a:rPr lang="en" sz="1200" u="none">
                          <a:solidFill>
                            <a:srgbClr val="783105"/>
                          </a:solidFill>
                          <a:latin typeface="Century Gothic"/>
                          <a:ea typeface="Century Gothic"/>
                          <a:cs typeface="Century Gothic"/>
                          <a:sym typeface="Century Gothic"/>
                        </a:rPr>
                        <a:t>Office of Patent Counsel</a:t>
                      </a:r>
                      <a:endParaRPr/>
                    </a:p>
                    <a:p>
                      <a:pPr indent="0" lvl="0" marL="0" marR="0" rtl="0" algn="l">
                        <a:spcBef>
                          <a:spcPts val="0"/>
                        </a:spcBef>
                        <a:spcAft>
                          <a:spcPts val="0"/>
                        </a:spcAft>
                        <a:buNone/>
                      </a:pPr>
                      <a:r>
                        <a:t/>
                      </a:r>
                      <a:endParaRPr sz="1200" u="none">
                        <a:solidFill>
                          <a:srgbClr val="783105"/>
                        </a:solidFill>
                        <a:latin typeface="Century Gothic"/>
                        <a:ea typeface="Century Gothic"/>
                        <a:cs typeface="Century Gothic"/>
                        <a:sym typeface="Century Gothic"/>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c>
                  <a:txBody>
                    <a:bodyPr/>
                    <a:lstStyle/>
                    <a:p>
                      <a:pPr indent="0" lvl="0" marL="0" marR="0" rtl="0" algn="l">
                        <a:spcBef>
                          <a:spcPts val="0"/>
                        </a:spcBef>
                        <a:spcAft>
                          <a:spcPts val="0"/>
                        </a:spcAft>
                        <a:buNone/>
                      </a:pPr>
                      <a:r>
                        <a:rPr lang="en" sz="1200" u="none">
                          <a:solidFill>
                            <a:srgbClr val="783105"/>
                          </a:solidFill>
                          <a:latin typeface="Century Gothic"/>
                          <a:ea typeface="Century Gothic"/>
                          <a:cs typeface="Century Gothic"/>
                          <a:sym typeface="Century Gothic"/>
                        </a:rPr>
                        <a:t>Rob Padilla</a:t>
                      </a:r>
                      <a:br>
                        <a:rPr lang="en" sz="1200" u="none">
                          <a:solidFill>
                            <a:srgbClr val="783105"/>
                          </a:solidFill>
                          <a:latin typeface="Century Gothic"/>
                          <a:ea typeface="Century Gothic"/>
                          <a:cs typeface="Century Gothic"/>
                          <a:sym typeface="Century Gothic"/>
                        </a:rPr>
                      </a:br>
                      <a:r>
                        <a:rPr lang="en" sz="1200" u="none">
                          <a:solidFill>
                            <a:srgbClr val="783105"/>
                          </a:solidFill>
                          <a:latin typeface="Century Gothic"/>
                          <a:ea typeface="Century Gothic"/>
                          <a:cs typeface="Century Gothic"/>
                          <a:sym typeface="Century Gothic"/>
                        </a:rPr>
                        <a:t>Meredith Blasingame</a:t>
                      </a:r>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c>
                  <a:txBody>
                    <a:bodyPr/>
                    <a:lstStyle/>
                    <a:p>
                      <a:pPr indent="0" lvl="0" marL="0" marR="0" rtl="0" algn="l">
                        <a:spcBef>
                          <a:spcPts val="0"/>
                        </a:spcBef>
                        <a:spcAft>
                          <a:spcPts val="0"/>
                        </a:spcAft>
                        <a:buClr>
                          <a:srgbClr val="783105"/>
                        </a:buClr>
                        <a:buSzPts val="1200"/>
                        <a:buFont typeface="Century Gothic"/>
                        <a:buNone/>
                      </a:pPr>
                      <a:r>
                        <a:rPr b="0" lang="en" sz="1200" u="sng" strike="noStrike">
                          <a:solidFill>
                            <a:srgbClr val="783105"/>
                          </a:solidFill>
                          <a:latin typeface="Century Gothic"/>
                          <a:ea typeface="Century Gothic"/>
                          <a:cs typeface="Century Gothic"/>
                          <a:sym typeface="Century Gothic"/>
                          <a:hlinkClick r:id="rId5">
                            <a:extLst>
                              <a:ext uri="{A12FA001-AC4F-418D-AE19-62706E023703}">
                                <ahyp:hlinkClr val="tx"/>
                              </a:ext>
                            </a:extLst>
                          </a:hlinkClick>
                        </a:rPr>
                        <a:t>robert.m.padilla@nasa.gov</a:t>
                      </a:r>
                      <a:r>
                        <a:rPr b="0" lang="en" sz="1200" u="none" strike="noStrike">
                          <a:solidFill>
                            <a:srgbClr val="783105"/>
                          </a:solidFill>
                          <a:latin typeface="Century Gothic"/>
                          <a:ea typeface="Century Gothic"/>
                          <a:cs typeface="Century Gothic"/>
                          <a:sym typeface="Century Gothic"/>
                        </a:rPr>
                        <a:t> </a:t>
                      </a:r>
                      <a:endParaRPr sz="1200" u="none">
                        <a:solidFill>
                          <a:srgbClr val="783105"/>
                        </a:solidFill>
                        <a:latin typeface="Century Gothic"/>
                        <a:ea typeface="Century Gothic"/>
                        <a:cs typeface="Century Gothic"/>
                        <a:sym typeface="Century Gothic"/>
                      </a:endParaRPr>
                    </a:p>
                    <a:p>
                      <a:pPr indent="0" lvl="0" marL="0" marR="0" rtl="0" algn="l">
                        <a:spcBef>
                          <a:spcPts val="0"/>
                        </a:spcBef>
                        <a:spcAft>
                          <a:spcPts val="0"/>
                        </a:spcAft>
                        <a:buClr>
                          <a:srgbClr val="783105"/>
                        </a:buClr>
                        <a:buSzPts val="1200"/>
                        <a:buFont typeface="Century Gothic"/>
                        <a:buNone/>
                      </a:pPr>
                      <a:r>
                        <a:rPr b="0" i="0" lang="en" sz="1200" u="sng" strike="noStrike">
                          <a:solidFill>
                            <a:srgbClr val="783105"/>
                          </a:solidFill>
                          <a:latin typeface="Century Gothic"/>
                          <a:ea typeface="Century Gothic"/>
                          <a:cs typeface="Century Gothic"/>
                          <a:sym typeface="Century Gothic"/>
                          <a:hlinkClick r:id="rId6">
                            <a:extLst>
                              <a:ext uri="{A12FA001-AC4F-418D-AE19-62706E023703}">
                                <ahyp:hlinkClr val="tx"/>
                              </a:ext>
                            </a:extLst>
                          </a:hlinkClick>
                        </a:rPr>
                        <a:t>meredith.k.Blasingame@nasa.gov</a:t>
                      </a:r>
                      <a:r>
                        <a:rPr b="0" i="0" lang="en" sz="1200" u="none" strike="noStrike">
                          <a:solidFill>
                            <a:srgbClr val="783105"/>
                          </a:solidFill>
                          <a:latin typeface="Century Gothic"/>
                          <a:ea typeface="Century Gothic"/>
                          <a:cs typeface="Century Gothic"/>
                          <a:sym typeface="Century Gothic"/>
                        </a:rPr>
                        <a:t>  </a:t>
                      </a:r>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r>
              <a:tr h="512300">
                <a:tc>
                  <a:txBody>
                    <a:bodyPr/>
                    <a:lstStyle/>
                    <a:p>
                      <a:pPr indent="0" lvl="0" marL="0" marR="0" rtl="0" algn="l">
                        <a:spcBef>
                          <a:spcPts val="0"/>
                        </a:spcBef>
                        <a:spcAft>
                          <a:spcPts val="0"/>
                        </a:spcAft>
                        <a:buNone/>
                      </a:pPr>
                      <a:r>
                        <a:rPr lang="en" sz="1200" u="none">
                          <a:solidFill>
                            <a:srgbClr val="783105"/>
                          </a:solidFill>
                          <a:latin typeface="Century Gothic"/>
                          <a:ea typeface="Century Gothic"/>
                          <a:cs typeface="Century Gothic"/>
                          <a:sym typeface="Century Gothic"/>
                        </a:rPr>
                        <a:t>Technology Transfer Office Chief</a:t>
                      </a:r>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c>
                  <a:txBody>
                    <a:bodyPr/>
                    <a:lstStyle/>
                    <a:p>
                      <a:pPr indent="0" lvl="0" marL="0" marR="0" rtl="0" algn="l">
                        <a:spcBef>
                          <a:spcPts val="0"/>
                        </a:spcBef>
                        <a:spcAft>
                          <a:spcPts val="0"/>
                        </a:spcAft>
                        <a:buNone/>
                      </a:pPr>
                      <a:r>
                        <a:rPr lang="en" sz="1200" u="none">
                          <a:solidFill>
                            <a:srgbClr val="783105"/>
                          </a:solidFill>
                          <a:latin typeface="Century Gothic"/>
                          <a:ea typeface="Century Gothic"/>
                          <a:cs typeface="Century Gothic"/>
                          <a:sym typeface="Century Gothic"/>
                        </a:rPr>
                        <a:t>Kimberly Hines</a:t>
                      </a:r>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c>
                  <a:txBody>
                    <a:bodyPr/>
                    <a:lstStyle/>
                    <a:p>
                      <a:pPr indent="0" lvl="0" marL="0" marR="0" rtl="0" algn="l">
                        <a:spcBef>
                          <a:spcPts val="0"/>
                        </a:spcBef>
                        <a:spcAft>
                          <a:spcPts val="0"/>
                        </a:spcAft>
                        <a:buClr>
                          <a:srgbClr val="783105"/>
                        </a:buClr>
                        <a:buSzPts val="1200"/>
                        <a:buFont typeface="Century Gothic"/>
                        <a:buNone/>
                      </a:pPr>
                      <a:r>
                        <a:rPr b="0" i="0" lang="en" sz="1200" u="sng" strike="noStrike">
                          <a:solidFill>
                            <a:srgbClr val="783105"/>
                          </a:solidFill>
                          <a:latin typeface="Century Gothic"/>
                          <a:ea typeface="Century Gothic"/>
                          <a:cs typeface="Century Gothic"/>
                          <a:sym typeface="Century Gothic"/>
                          <a:hlinkClick r:id="rId7">
                            <a:extLst>
                              <a:ext uri="{A12FA001-AC4F-418D-AE19-62706E023703}">
                                <ahyp:hlinkClr val="tx"/>
                              </a:ext>
                            </a:extLst>
                          </a:hlinkClick>
                        </a:rPr>
                        <a:t>kimberly.k.hines@nasa.gov</a:t>
                      </a:r>
                      <a:r>
                        <a:rPr b="0" i="0" lang="en" sz="1200" u="none" strike="noStrike">
                          <a:solidFill>
                            <a:srgbClr val="783105"/>
                          </a:solidFill>
                          <a:latin typeface="Century Gothic"/>
                          <a:ea typeface="Century Gothic"/>
                          <a:cs typeface="Century Gothic"/>
                          <a:sym typeface="Century Gothic"/>
                        </a:rPr>
                        <a:t> </a:t>
                      </a:r>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r>
              <a:tr h="504825">
                <a:tc>
                  <a:txBody>
                    <a:bodyPr/>
                    <a:lstStyle/>
                    <a:p>
                      <a:pPr indent="0" lvl="0" marL="0" marR="0" rtl="0" algn="l">
                        <a:spcBef>
                          <a:spcPts val="0"/>
                        </a:spcBef>
                        <a:spcAft>
                          <a:spcPts val="0"/>
                        </a:spcAft>
                        <a:buNone/>
                      </a:pPr>
                      <a:r>
                        <a:rPr lang="en" sz="1200" u="none">
                          <a:solidFill>
                            <a:srgbClr val="783105"/>
                          </a:solidFill>
                          <a:latin typeface="Century Gothic"/>
                          <a:ea typeface="Century Gothic"/>
                          <a:cs typeface="Century Gothic"/>
                          <a:sym typeface="Century Gothic"/>
                        </a:rPr>
                        <a:t>508 Compliance</a:t>
                      </a:r>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c>
                  <a:txBody>
                    <a:bodyPr/>
                    <a:lstStyle/>
                    <a:p>
                      <a:pPr indent="0" lvl="0" marL="0" marR="0" rtl="0" algn="l">
                        <a:spcBef>
                          <a:spcPts val="0"/>
                        </a:spcBef>
                        <a:spcAft>
                          <a:spcPts val="0"/>
                        </a:spcAft>
                        <a:buNone/>
                      </a:pPr>
                      <a:r>
                        <a:rPr lang="en" sz="1200" u="none">
                          <a:solidFill>
                            <a:srgbClr val="783105"/>
                          </a:solidFill>
                          <a:latin typeface="Century Gothic"/>
                          <a:ea typeface="Century Gothic"/>
                          <a:cs typeface="Century Gothic"/>
                          <a:sym typeface="Century Gothic"/>
                        </a:rPr>
                        <a:t>Gulsum Oz</a:t>
                      </a:r>
                      <a:endParaRPr sz="1200" u="none">
                        <a:solidFill>
                          <a:srgbClr val="783105"/>
                        </a:solidFill>
                        <a:latin typeface="Century Gothic"/>
                        <a:ea typeface="Century Gothic"/>
                        <a:cs typeface="Century Gothic"/>
                        <a:sym typeface="Century Gothic"/>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c>
                  <a:txBody>
                    <a:bodyPr/>
                    <a:lstStyle/>
                    <a:p>
                      <a:pPr indent="0" lvl="0" marL="0" marR="0" rtl="0" algn="l">
                        <a:spcBef>
                          <a:spcPts val="0"/>
                        </a:spcBef>
                        <a:spcAft>
                          <a:spcPts val="0"/>
                        </a:spcAft>
                        <a:buClr>
                          <a:srgbClr val="783105"/>
                        </a:buClr>
                        <a:buSzPts val="1200"/>
                        <a:buFont typeface="Century Gothic"/>
                        <a:buNone/>
                      </a:pPr>
                      <a:r>
                        <a:rPr b="0" lang="en" sz="1200" u="sng" strike="noStrike">
                          <a:solidFill>
                            <a:srgbClr val="783105"/>
                          </a:solidFill>
                          <a:latin typeface="Century Gothic"/>
                          <a:ea typeface="Century Gothic"/>
                          <a:cs typeface="Century Gothic"/>
                          <a:sym typeface="Century Gothic"/>
                          <a:hlinkClick r:id="rId8">
                            <a:extLst>
                              <a:ext uri="{A12FA001-AC4F-418D-AE19-62706E023703}">
                                <ahyp:hlinkClr val="tx"/>
                              </a:ext>
                            </a:extLst>
                          </a:hlinkClick>
                        </a:rPr>
                        <a:t>oz.gulsum@nasa.gov</a:t>
                      </a:r>
                      <a:r>
                        <a:rPr b="0" lang="en" sz="1200" u="none" strike="noStrike">
                          <a:solidFill>
                            <a:srgbClr val="783105"/>
                          </a:solidFill>
                          <a:latin typeface="Century Gothic"/>
                          <a:ea typeface="Century Gothic"/>
                          <a:cs typeface="Century Gothic"/>
                          <a:sym typeface="Century Gothic"/>
                        </a:rPr>
                        <a:t> </a:t>
                      </a:r>
                      <a:endParaRPr b="0" i="0" sz="1200" u="none" strike="noStrike">
                        <a:solidFill>
                          <a:srgbClr val="783105"/>
                        </a:solidFill>
                        <a:latin typeface="Century Gothic"/>
                        <a:ea typeface="Century Gothic"/>
                        <a:cs typeface="Century Gothic"/>
                        <a:sym typeface="Century Gothic"/>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r>
              <a:tr h="482975">
                <a:tc>
                  <a:txBody>
                    <a:bodyPr/>
                    <a:lstStyle/>
                    <a:p>
                      <a:pPr indent="0" lvl="0" marL="0" marR="0" rtl="0" algn="l">
                        <a:spcBef>
                          <a:spcPts val="0"/>
                        </a:spcBef>
                        <a:spcAft>
                          <a:spcPts val="0"/>
                        </a:spcAft>
                        <a:buNone/>
                      </a:pPr>
                      <a:r>
                        <a:rPr lang="en" sz="1200" u="none">
                          <a:solidFill>
                            <a:srgbClr val="783105"/>
                          </a:solidFill>
                          <a:latin typeface="Century Gothic"/>
                          <a:ea typeface="Century Gothic"/>
                          <a:cs typeface="Century Gothic"/>
                          <a:sym typeface="Century Gothic"/>
                        </a:rPr>
                        <a:t>Export Control Review</a:t>
                      </a:r>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c>
                  <a:txBody>
                    <a:bodyPr/>
                    <a:lstStyle/>
                    <a:p>
                      <a:pPr indent="0" lvl="0" marL="0" marR="0" rtl="0" algn="l">
                        <a:spcBef>
                          <a:spcPts val="0"/>
                        </a:spcBef>
                        <a:spcAft>
                          <a:spcPts val="0"/>
                        </a:spcAft>
                        <a:buNone/>
                      </a:pPr>
                      <a:r>
                        <a:rPr lang="en" sz="1200" u="none">
                          <a:solidFill>
                            <a:srgbClr val="783105"/>
                          </a:solidFill>
                          <a:latin typeface="Century Gothic"/>
                          <a:ea typeface="Century Gothic"/>
                          <a:cs typeface="Century Gothic"/>
                          <a:sym typeface="Century Gothic"/>
                        </a:rPr>
                        <a:t>Taylor Rayburn</a:t>
                      </a:r>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c>
                  <a:txBody>
                    <a:bodyPr/>
                    <a:lstStyle/>
                    <a:p>
                      <a:pPr indent="0" lvl="0" marL="0" marR="0" rtl="0" algn="l">
                        <a:spcBef>
                          <a:spcPts val="0"/>
                        </a:spcBef>
                        <a:spcAft>
                          <a:spcPts val="0"/>
                        </a:spcAft>
                        <a:buClr>
                          <a:srgbClr val="783105"/>
                        </a:buClr>
                        <a:buSzPts val="1200"/>
                        <a:buFont typeface="Century Gothic"/>
                        <a:buNone/>
                      </a:pPr>
                      <a:r>
                        <a:rPr b="0" lang="en" sz="1200" u="sng" strike="noStrike">
                          <a:solidFill>
                            <a:srgbClr val="783105"/>
                          </a:solidFill>
                          <a:latin typeface="Century Gothic"/>
                          <a:ea typeface="Century Gothic"/>
                          <a:cs typeface="Century Gothic"/>
                          <a:sym typeface="Century Gothic"/>
                          <a:hlinkClick r:id="rId9">
                            <a:extLst>
                              <a:ext uri="{A12FA001-AC4F-418D-AE19-62706E023703}">
                                <ahyp:hlinkClr val="tx"/>
                              </a:ext>
                            </a:extLst>
                          </a:hlinkClick>
                        </a:rPr>
                        <a:t>taylor.d.rayburn@nasa.gov</a:t>
                      </a:r>
                      <a:r>
                        <a:rPr b="0" lang="en" sz="1200" u="none" strike="noStrike">
                          <a:solidFill>
                            <a:srgbClr val="783105"/>
                          </a:solidFill>
                          <a:latin typeface="Century Gothic"/>
                          <a:ea typeface="Century Gothic"/>
                          <a:cs typeface="Century Gothic"/>
                          <a:sym typeface="Century Gothic"/>
                        </a:rPr>
                        <a:t> </a:t>
                      </a:r>
                      <a:endParaRPr b="0" i="0" sz="1200" u="none" strike="noStrike">
                        <a:solidFill>
                          <a:srgbClr val="783105"/>
                        </a:solidFill>
                        <a:latin typeface="Century Gothic"/>
                        <a:ea typeface="Century Gothic"/>
                        <a:cs typeface="Century Gothic"/>
                        <a:sym typeface="Century Gothic"/>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r>
              <a:tr h="512300">
                <a:tc>
                  <a:txBody>
                    <a:bodyPr/>
                    <a:lstStyle/>
                    <a:p>
                      <a:pPr indent="0" lvl="0" marL="0" marR="0" rtl="0" algn="l">
                        <a:spcBef>
                          <a:spcPts val="0"/>
                        </a:spcBef>
                        <a:spcAft>
                          <a:spcPts val="0"/>
                        </a:spcAft>
                        <a:buNone/>
                      </a:pPr>
                      <a:r>
                        <a:rPr lang="en" sz="1200" u="none">
                          <a:solidFill>
                            <a:srgbClr val="783105"/>
                          </a:solidFill>
                          <a:latin typeface="Century Gothic"/>
                          <a:ea typeface="Century Gothic"/>
                          <a:cs typeface="Century Gothic"/>
                          <a:sym typeface="Century Gothic"/>
                        </a:rPr>
                        <a:t>IT Security</a:t>
                      </a:r>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c>
                  <a:txBody>
                    <a:bodyPr/>
                    <a:lstStyle/>
                    <a:p>
                      <a:pPr indent="0" lvl="0" marL="0" marR="0" rtl="0" algn="l">
                        <a:spcBef>
                          <a:spcPts val="0"/>
                        </a:spcBef>
                        <a:spcAft>
                          <a:spcPts val="0"/>
                        </a:spcAft>
                        <a:buNone/>
                      </a:pPr>
                      <a:r>
                        <a:rPr lang="en" sz="1200" u="none">
                          <a:solidFill>
                            <a:srgbClr val="783105"/>
                          </a:solidFill>
                          <a:latin typeface="Century Gothic"/>
                          <a:ea typeface="Century Gothic"/>
                          <a:cs typeface="Century Gothic"/>
                          <a:sym typeface="Century Gothic"/>
                        </a:rPr>
                        <a:t>Ernest Lopez</a:t>
                      </a:r>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200"/>
                        <a:buFont typeface="Century Gothic"/>
                        <a:buNone/>
                      </a:pPr>
                      <a:r>
                        <a:rPr b="0" lang="en" sz="1200" u="sng" strike="noStrike">
                          <a:solidFill>
                            <a:schemeClr val="dk1"/>
                          </a:solidFill>
                          <a:latin typeface="Century Gothic"/>
                          <a:ea typeface="Century Gothic"/>
                          <a:cs typeface="Century Gothic"/>
                          <a:sym typeface="Century Gothic"/>
                          <a:hlinkClick r:id="rId10">
                            <a:extLst>
                              <a:ext uri="{A12FA001-AC4F-418D-AE19-62706E023703}">
                                <ahyp:hlinkClr val="tx"/>
                              </a:ext>
                            </a:extLst>
                          </a:hlinkClick>
                        </a:rPr>
                        <a:t>ernest.m.lopez@nasa.gov</a:t>
                      </a:r>
                      <a:r>
                        <a:rPr b="0" lang="en" sz="1200" u="none" strike="noStrike">
                          <a:solidFill>
                            <a:schemeClr val="dk1"/>
                          </a:solidFill>
                          <a:latin typeface="Century Gothic"/>
                          <a:ea typeface="Century Gothic"/>
                          <a:cs typeface="Century Gothic"/>
                          <a:sym typeface="Century Gothic"/>
                        </a:rPr>
                        <a:t> </a:t>
                      </a:r>
                      <a:endParaRPr b="0" sz="1200" u="none" strike="noStrike">
                        <a:solidFill>
                          <a:srgbClr val="783105"/>
                        </a:solidFill>
                        <a:latin typeface="Century Gothic"/>
                        <a:ea typeface="Century Gothic"/>
                        <a:cs typeface="Century Gothic"/>
                        <a:sym typeface="Century Gothic"/>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r>
              <a:tr h="646750">
                <a:tc>
                  <a:txBody>
                    <a:bodyPr/>
                    <a:lstStyle/>
                    <a:p>
                      <a:pPr indent="0" lvl="0" marL="0" marR="0" rtl="0" algn="l">
                        <a:spcBef>
                          <a:spcPts val="0"/>
                        </a:spcBef>
                        <a:spcAft>
                          <a:spcPts val="0"/>
                        </a:spcAft>
                        <a:buNone/>
                      </a:pPr>
                      <a:r>
                        <a:rPr lang="en" sz="1200" u="none">
                          <a:solidFill>
                            <a:srgbClr val="783105"/>
                          </a:solidFill>
                          <a:latin typeface="Century Gothic"/>
                          <a:ea typeface="Century Gothic"/>
                          <a:cs typeface="Century Gothic"/>
                          <a:sym typeface="Century Gothic"/>
                        </a:rPr>
                        <a:t>NPR 7150.2 &amp; STD</a:t>
                      </a:r>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7C6C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 sz="1200" u="none">
                          <a:solidFill>
                            <a:srgbClr val="783105"/>
                          </a:solidFill>
                          <a:latin typeface="Century Gothic"/>
                          <a:ea typeface="Century Gothic"/>
                          <a:cs typeface="Century Gothic"/>
                          <a:sym typeface="Century Gothic"/>
                        </a:rPr>
                        <a:t>Bob Duffy </a:t>
                      </a:r>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7C6C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783105"/>
                        </a:buClr>
                        <a:buSzPts val="1200"/>
                        <a:buFont typeface="Century Gothic"/>
                        <a:buNone/>
                      </a:pPr>
                      <a:r>
                        <a:rPr b="0" lang="en" sz="1200" u="sng" strike="noStrike">
                          <a:solidFill>
                            <a:srgbClr val="783105"/>
                          </a:solidFill>
                          <a:latin typeface="Century Gothic"/>
                          <a:ea typeface="Century Gothic"/>
                          <a:cs typeface="Century Gothic"/>
                          <a:sym typeface="Century Gothic"/>
                          <a:hlinkClick r:id="rId11">
                            <a:extLst>
                              <a:ext uri="{A12FA001-AC4F-418D-AE19-62706E023703}">
                                <ahyp:hlinkClr val="tx"/>
                              </a:ext>
                            </a:extLst>
                          </a:hlinkClick>
                        </a:rPr>
                        <a:t>robert.a.duffy@nasa.gov</a:t>
                      </a:r>
                      <a:endParaRPr sz="1200" u="none">
                        <a:solidFill>
                          <a:srgbClr val="783105"/>
                        </a:solidFill>
                        <a:latin typeface="Century Gothic"/>
                        <a:ea typeface="Century Gothic"/>
                        <a:cs typeface="Century Gothic"/>
                        <a:sym typeface="Century Gothic"/>
                      </a:endParaRPr>
                    </a:p>
                  </a:txBody>
                  <a:tcPr marT="86775" marB="86775" marR="130175" marL="1735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7C6C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pic>
        <p:nvPicPr>
          <p:cNvPr id="1114" name="Google Shape;1114;p76"/>
          <p:cNvPicPr preferRelativeResize="0"/>
          <p:nvPr/>
        </p:nvPicPr>
        <p:blipFill rotWithShape="1">
          <a:blip r:embed="rId12">
            <a:alphaModFix/>
          </a:blip>
          <a:srcRect b="0" l="0" r="0" t="0"/>
          <a:stretch/>
        </p:blipFill>
        <p:spPr>
          <a:xfrm>
            <a:off x="11108724" y="6355537"/>
            <a:ext cx="1375538" cy="502464"/>
          </a:xfrm>
          <a:prstGeom prst="rect">
            <a:avLst/>
          </a:prstGeom>
          <a:noFill/>
          <a:ln>
            <a:noFill/>
          </a:ln>
        </p:spPr>
      </p:pic>
      <p:pic>
        <p:nvPicPr>
          <p:cNvPr id="1115" name="Google Shape;1115;p76"/>
          <p:cNvPicPr preferRelativeResize="0"/>
          <p:nvPr/>
        </p:nvPicPr>
        <p:blipFill rotWithShape="1">
          <a:blip r:embed="rId13">
            <a:alphaModFix/>
          </a:blip>
          <a:srcRect b="0" l="0" r="0" t="0"/>
          <a:stretch/>
        </p:blipFill>
        <p:spPr>
          <a:xfrm>
            <a:off x="10167899" y="-508380"/>
            <a:ext cx="3278357" cy="3048966"/>
          </a:xfrm>
          <a:prstGeom prst="rect">
            <a:avLst/>
          </a:prstGeom>
          <a:noFill/>
          <a:ln>
            <a:noFill/>
          </a:ln>
        </p:spPr>
      </p:pic>
      <p:sp>
        <p:nvSpPr>
          <p:cNvPr id="1116" name="Google Shape;1116;p76"/>
          <p:cNvSpPr txBox="1"/>
          <p:nvPr/>
        </p:nvSpPr>
        <p:spPr>
          <a:xfrm>
            <a:off x="153685" y="125338"/>
            <a:ext cx="75537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2000">
                <a:solidFill>
                  <a:srgbClr val="0662A1"/>
                </a:solidFill>
                <a:latin typeface="Century Gothic"/>
                <a:ea typeface="Century Gothic"/>
                <a:cs typeface="Century Gothic"/>
                <a:sym typeface="Century Gothic"/>
              </a:rPr>
              <a:t>Resources within Software Release (at Ames)</a:t>
            </a:r>
            <a:endParaRPr b="1" sz="2000">
              <a:solidFill>
                <a:schemeClr val="dk1"/>
              </a:solidFill>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sp>
        <p:nvSpPr>
          <p:cNvPr id="1121" name="Google Shape;1121;p7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22" name="Google Shape;1122;p7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23" name="Google Shape;1123;p7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7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29" name="Google Shape;1129;p7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30" name="Google Shape;1130;p78"/>
          <p:cNvPicPr preferRelativeResize="0"/>
          <p:nvPr/>
        </p:nvPicPr>
        <p:blipFill>
          <a:blip r:embed="rId3">
            <a:alphaModFix/>
          </a:blip>
          <a:stretch>
            <a:fillRect/>
          </a:stretch>
        </p:blipFill>
        <p:spPr>
          <a:xfrm>
            <a:off x="152400" y="152400"/>
            <a:ext cx="9144000"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7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36" name="Google Shape;1136;p7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37" name="Google Shape;1137;p7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descr="NASA Insignia and agency name." id="185" name="Google Shape;185;p36"/>
          <p:cNvPicPr preferRelativeResize="0"/>
          <p:nvPr/>
        </p:nvPicPr>
        <p:blipFill rotWithShape="1">
          <a:blip r:embed="rId3">
            <a:alphaModFix/>
          </a:blip>
          <a:srcRect b="0" l="0" r="0" t="0"/>
          <a:stretch/>
        </p:blipFill>
        <p:spPr>
          <a:xfrm>
            <a:off x="6930423" y="212905"/>
            <a:ext cx="2005082" cy="742623"/>
          </a:xfrm>
          <a:prstGeom prst="rect">
            <a:avLst/>
          </a:prstGeom>
          <a:noFill/>
          <a:ln>
            <a:noFill/>
          </a:ln>
        </p:spPr>
      </p:pic>
      <p:sp>
        <p:nvSpPr>
          <p:cNvPr id="186" name="Google Shape;186;p36"/>
          <p:cNvSpPr txBox="1"/>
          <p:nvPr>
            <p:ph type="title"/>
          </p:nvPr>
        </p:nvSpPr>
        <p:spPr>
          <a:xfrm>
            <a:off x="508490" y="1050301"/>
            <a:ext cx="4063500" cy="1704000"/>
          </a:xfrm>
          <a:prstGeom prst="rect">
            <a:avLst/>
          </a:prstGeom>
        </p:spPr>
        <p:txBody>
          <a:bodyPr anchorCtr="0" anchor="ctr" bIns="34275" lIns="68575" spcFirstLastPara="1" rIns="68575" wrap="square" tIns="34275">
            <a:spAutoFit/>
          </a:bodyPr>
          <a:lstStyle/>
          <a:p>
            <a:pPr indent="0" lvl="0" marL="0" rtl="0" algn="l">
              <a:lnSpc>
                <a:spcPct val="100000"/>
              </a:lnSpc>
              <a:spcBef>
                <a:spcPts val="0"/>
              </a:spcBef>
              <a:spcAft>
                <a:spcPts val="0"/>
              </a:spcAft>
              <a:buNone/>
            </a:pPr>
            <a:r>
              <a:rPr lang="en" sz="2800">
                <a:solidFill>
                  <a:srgbClr val="EBB458"/>
                </a:solidFill>
              </a:rPr>
              <a:t>STRIVES</a:t>
            </a:r>
            <a:endParaRPr sz="2800">
              <a:solidFill>
                <a:srgbClr val="EBB458"/>
              </a:solidFill>
            </a:endParaRPr>
          </a:p>
          <a:p>
            <a:pPr indent="0" lvl="0" marL="0" rtl="0" algn="l">
              <a:lnSpc>
                <a:spcPct val="100000"/>
              </a:lnSpc>
              <a:spcBef>
                <a:spcPts val="0"/>
              </a:spcBef>
              <a:spcAft>
                <a:spcPts val="0"/>
              </a:spcAft>
              <a:buNone/>
            </a:pPr>
            <a:r>
              <a:t/>
            </a:r>
            <a:endParaRPr sz="2800">
              <a:solidFill>
                <a:srgbClr val="EBB458"/>
              </a:solidFill>
            </a:endParaRPr>
          </a:p>
          <a:p>
            <a:pPr indent="0" lvl="0" marL="0" rtl="0" algn="l">
              <a:lnSpc>
                <a:spcPct val="100000"/>
              </a:lnSpc>
              <a:spcBef>
                <a:spcPts val="0"/>
              </a:spcBef>
              <a:spcAft>
                <a:spcPts val="0"/>
              </a:spcAft>
              <a:buClr>
                <a:schemeClr val="lt1"/>
              </a:buClr>
              <a:buSzPts val="1800"/>
              <a:buFont typeface="Arial"/>
              <a:buNone/>
            </a:pPr>
            <a:r>
              <a:rPr lang="en" sz="2500">
                <a:solidFill>
                  <a:srgbClr val="EBB458"/>
                </a:solidFill>
              </a:rPr>
              <a:t>JoAnne Calhoun</a:t>
            </a:r>
            <a:endParaRPr sz="2000">
              <a:solidFill>
                <a:srgbClr val="EBB458"/>
              </a:solidFill>
            </a:endParaRPr>
          </a:p>
          <a:p>
            <a:pPr indent="0" lvl="0" marL="0" rtl="0" algn="l">
              <a:spcBef>
                <a:spcPts val="0"/>
              </a:spcBef>
              <a:spcAft>
                <a:spcPts val="0"/>
              </a:spcAft>
              <a:buNone/>
            </a:pPr>
            <a:r>
              <a:t/>
            </a:r>
            <a:endParaRPr sz="2800">
              <a:solidFill>
                <a:srgbClr val="EBB458"/>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7"/>
          <p:cNvSpPr txBox="1"/>
          <p:nvPr/>
        </p:nvSpPr>
        <p:spPr>
          <a:xfrm>
            <a:off x="371164" y="614555"/>
            <a:ext cx="8601600" cy="1639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t/>
            </a:r>
            <a:endParaRPr b="0" i="0" sz="1200" u="none" cap="none" strike="noStrike">
              <a:solidFill>
                <a:srgbClr val="000000"/>
              </a:solidFill>
              <a:latin typeface="Calibri"/>
              <a:ea typeface="Calibri"/>
              <a:cs typeface="Calibri"/>
              <a:sym typeface="Calibri"/>
            </a:endParaRPr>
          </a:p>
          <a:p>
            <a:pPr indent="0" lvl="0" marL="0" marR="0" rtl="0" algn="ctr">
              <a:spcBef>
                <a:spcPts val="0"/>
              </a:spcBef>
              <a:spcAft>
                <a:spcPts val="0"/>
              </a:spcAft>
              <a:buNone/>
            </a:pPr>
            <a:r>
              <a:rPr b="0" i="0" lang="en" sz="1800" u="none" cap="none" strike="noStrike">
                <a:solidFill>
                  <a:srgbClr val="F2F2F2"/>
                </a:solidFill>
                <a:latin typeface="Calibri"/>
                <a:ea typeface="Calibri"/>
                <a:cs typeface="Calibri"/>
                <a:sym typeface="Calibri"/>
              </a:rPr>
              <a:t>2024 NASA Software Workshop</a:t>
            </a:r>
            <a:endParaRPr sz="1100"/>
          </a:p>
          <a:p>
            <a:pPr indent="0" lvl="0" marL="0" marR="0" rtl="0" algn="ctr">
              <a:spcBef>
                <a:spcPts val="0"/>
              </a:spcBef>
              <a:spcAft>
                <a:spcPts val="0"/>
              </a:spcAft>
              <a:buNone/>
            </a:pPr>
            <a:r>
              <a:rPr b="0" i="0" lang="en" sz="2700" u="none" cap="none" strike="noStrike">
                <a:solidFill>
                  <a:srgbClr val="F2F2F2"/>
                </a:solidFill>
                <a:latin typeface="Calibri"/>
                <a:ea typeface="Calibri"/>
                <a:cs typeface="Calibri"/>
                <a:sym typeface="Calibri"/>
              </a:rPr>
              <a:t>STI Services, STRIVES, and Software</a:t>
            </a:r>
            <a:endParaRPr sz="1100"/>
          </a:p>
          <a:p>
            <a:pPr indent="0" lvl="0" marL="0" marR="0" rtl="0" algn="ctr">
              <a:spcBef>
                <a:spcPts val="0"/>
              </a:spcBef>
              <a:spcAft>
                <a:spcPts val="0"/>
              </a:spcAft>
              <a:buNone/>
            </a:pPr>
            <a:r>
              <a:t/>
            </a:r>
            <a:endParaRPr b="0" i="0" sz="600" u="none" cap="none" strike="noStrike">
              <a:solidFill>
                <a:srgbClr val="F2F2F2"/>
              </a:solidFill>
              <a:latin typeface="Calibri"/>
              <a:ea typeface="Calibri"/>
              <a:cs typeface="Calibri"/>
              <a:sym typeface="Calibri"/>
            </a:endParaRPr>
          </a:p>
          <a:p>
            <a:pPr indent="0" lvl="0" marL="0" marR="0" rtl="0" algn="ctr">
              <a:spcBef>
                <a:spcPts val="0"/>
              </a:spcBef>
              <a:spcAft>
                <a:spcPts val="0"/>
              </a:spcAft>
              <a:buNone/>
            </a:pPr>
            <a:r>
              <a:rPr b="0" i="0" lang="en" sz="1200" u="none" cap="none" strike="noStrike">
                <a:solidFill>
                  <a:srgbClr val="F2F2F2"/>
                </a:solidFill>
                <a:latin typeface="Calibri"/>
                <a:ea typeface="Calibri"/>
                <a:cs typeface="Calibri"/>
                <a:sym typeface="Calibri"/>
              </a:rPr>
              <a:t>Tuesday, May 7, 2024</a:t>
            </a:r>
            <a:endParaRPr sz="1100"/>
          </a:p>
          <a:p>
            <a:pPr indent="0" lvl="0" marL="0" marR="0" rtl="0" algn="ctr">
              <a:spcBef>
                <a:spcPts val="0"/>
              </a:spcBef>
              <a:spcAft>
                <a:spcPts val="0"/>
              </a:spcAft>
              <a:buNone/>
            </a:pPr>
            <a:r>
              <a:t/>
            </a:r>
            <a:endParaRPr b="0" i="0" sz="2700" u="none" cap="none" strike="noStrike">
              <a:solidFill>
                <a:srgbClr val="F2F2F2"/>
              </a:solidFill>
              <a:latin typeface="Calibri"/>
              <a:ea typeface="Calibri"/>
              <a:cs typeface="Calibri"/>
              <a:sym typeface="Calibri"/>
            </a:endParaRPr>
          </a:p>
        </p:txBody>
      </p:sp>
      <p:sp>
        <p:nvSpPr>
          <p:cNvPr id="193" name="Google Shape;193;p37"/>
          <p:cNvSpPr txBox="1"/>
          <p:nvPr/>
        </p:nvSpPr>
        <p:spPr>
          <a:xfrm>
            <a:off x="6661802" y="4383643"/>
            <a:ext cx="3630000" cy="2715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1100"/>
              <a:buFont typeface="Arial"/>
              <a:buNone/>
            </a:pPr>
            <a:r>
              <a:rPr b="1" i="0" lang="en" sz="1100" u="none" cap="none" strike="noStrike">
                <a:solidFill>
                  <a:schemeClr val="lt1"/>
                </a:solidFill>
                <a:latin typeface="Calibri"/>
                <a:ea typeface="Calibri"/>
                <a:cs typeface="Calibri"/>
                <a:sym typeface="Calibri"/>
              </a:rPr>
              <a:t>Scientific and Technical Information</a:t>
            </a:r>
            <a:endParaRPr sz="1100"/>
          </a:p>
        </p:txBody>
      </p:sp>
      <p:sp>
        <p:nvSpPr>
          <p:cNvPr id="194" name="Google Shape;194;p37"/>
          <p:cNvSpPr txBox="1"/>
          <p:nvPr/>
        </p:nvSpPr>
        <p:spPr>
          <a:xfrm>
            <a:off x="6446973" y="4591831"/>
            <a:ext cx="3630000" cy="2715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1100"/>
              <a:buFont typeface="Arial"/>
              <a:buNone/>
            </a:pPr>
            <a:r>
              <a:rPr b="1" i="0" lang="en" sz="1100" u="none" cap="none" strike="noStrike">
                <a:solidFill>
                  <a:schemeClr val="lt1"/>
                </a:solidFill>
                <a:latin typeface="Calibri"/>
                <a:ea typeface="Calibri"/>
                <a:cs typeface="Calibri"/>
                <a:sym typeface="Calibri"/>
              </a:rPr>
              <a:t>Information, Data, &amp; Analytics Services (IDAS)</a:t>
            </a:r>
            <a:endParaRPr sz="1100"/>
          </a:p>
          <a:p>
            <a:pPr indent="-114300" lvl="0" marL="177800" marR="0" rtl="0" algn="l">
              <a:lnSpc>
                <a:spcPct val="90000"/>
              </a:lnSpc>
              <a:spcBef>
                <a:spcPts val="800"/>
              </a:spcBef>
              <a:spcAft>
                <a:spcPts val="0"/>
              </a:spcAft>
              <a:buClr>
                <a:schemeClr val="dk1"/>
              </a:buClr>
              <a:buSzPts val="1100"/>
              <a:buFont typeface="Arial"/>
              <a:buNone/>
            </a:pPr>
            <a:r>
              <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8" name="Shape 198"/>
        <p:cNvGrpSpPr/>
        <p:nvPr/>
      </p:nvGrpSpPr>
      <p:grpSpPr>
        <a:xfrm>
          <a:off x="0" y="0"/>
          <a:ext cx="0" cy="0"/>
          <a:chOff x="0" y="0"/>
          <a:chExt cx="0" cy="0"/>
        </a:xfrm>
      </p:grpSpPr>
      <p:sp>
        <p:nvSpPr>
          <p:cNvPr id="199" name="Google Shape;199;p38"/>
          <p:cNvSpPr txBox="1"/>
          <p:nvPr/>
        </p:nvSpPr>
        <p:spPr>
          <a:xfrm>
            <a:off x="3985903" y="1088095"/>
            <a:ext cx="4796100" cy="1916400"/>
          </a:xfrm>
          <a:prstGeom prst="rect">
            <a:avLst/>
          </a:prstGeom>
          <a:noFill/>
          <a:ln>
            <a:noFill/>
          </a:ln>
        </p:spPr>
        <p:txBody>
          <a:bodyPr anchorCtr="0" anchor="t" bIns="34275" lIns="68575" spcFirstLastPara="1" rIns="68575" wrap="square" tIns="34275">
            <a:spAutoFit/>
          </a:bodyPr>
          <a:lstStyle/>
          <a:p>
            <a:pPr indent="0" lvl="1" marL="342900" marR="0" rtl="0" algn="l">
              <a:spcBef>
                <a:spcPts val="0"/>
              </a:spcBef>
              <a:spcAft>
                <a:spcPts val="0"/>
              </a:spcAft>
              <a:buNone/>
            </a:pPr>
            <a:r>
              <a:rPr b="1" i="0" lang="en" sz="1200" u="none" cap="none" strike="noStrike">
                <a:solidFill>
                  <a:schemeClr val="dk1"/>
                </a:solidFill>
                <a:latin typeface="Calibri"/>
                <a:ea typeface="Calibri"/>
                <a:cs typeface="Calibri"/>
                <a:sym typeface="Calibri"/>
              </a:rPr>
              <a:t>NASA STI Services</a:t>
            </a:r>
            <a:endParaRPr b="1" i="0" sz="1200" u="none" cap="none" strike="noStrike">
              <a:solidFill>
                <a:schemeClr val="dk1"/>
              </a:solidFill>
              <a:latin typeface="Calibri"/>
              <a:ea typeface="Calibri"/>
              <a:cs typeface="Calibri"/>
              <a:sym typeface="Calibri"/>
            </a:endParaRPr>
          </a:p>
          <a:p>
            <a:pPr indent="0" lvl="1" marL="342900" marR="0" rtl="0" algn="l">
              <a:spcBef>
                <a:spcPts val="0"/>
              </a:spcBef>
              <a:spcAft>
                <a:spcPts val="0"/>
              </a:spcAft>
              <a:buNone/>
            </a:pPr>
            <a:r>
              <a:rPr b="0" i="0" lang="en" sz="1200" u="none" cap="none" strike="noStrike">
                <a:solidFill>
                  <a:schemeClr val="dk1"/>
                </a:solidFill>
                <a:latin typeface="Calibri"/>
                <a:ea typeface="Calibri"/>
                <a:cs typeface="Calibri"/>
                <a:sym typeface="Calibri"/>
              </a:rPr>
              <a:t>The Agency-wide </a:t>
            </a:r>
            <a:r>
              <a:rPr b="0" i="0" lang="en" sz="1200" u="sng" cap="none" strike="noStrike">
                <a:solidFill>
                  <a:schemeClr val="dk1"/>
                </a:solidFill>
                <a:latin typeface="Calibri"/>
                <a:ea typeface="Calibri"/>
                <a:cs typeface="Calibri"/>
                <a:sym typeface="Calibri"/>
                <a:hlinkClick r:id="rId4">
                  <a:extLst>
                    <a:ext uri="{A12FA001-AC4F-418D-AE19-62706E023703}">
                      <ahyp:hlinkClr val="tx"/>
                    </a:ext>
                  </a:extLst>
                </a:hlinkClick>
              </a:rPr>
              <a:t>STI Compliance and Distribution Services </a:t>
            </a:r>
            <a:r>
              <a:rPr b="0" i="0" lang="en" sz="1200" u="none" cap="none" strike="noStrike">
                <a:solidFill>
                  <a:schemeClr val="dk1"/>
                </a:solidFill>
                <a:latin typeface="Calibri"/>
                <a:ea typeface="Calibri"/>
                <a:cs typeface="Calibri"/>
                <a:sym typeface="Calibri"/>
              </a:rPr>
              <a:t>collects, organizes, manages, disseminates, and provides for long-term retention of NASA’s STI.</a:t>
            </a:r>
            <a:endParaRPr b="0" i="0" sz="1200" u="none" cap="none" strike="noStrike">
              <a:solidFill>
                <a:schemeClr val="dk1"/>
              </a:solidFill>
              <a:latin typeface="Calibri"/>
              <a:ea typeface="Calibri"/>
              <a:cs typeface="Calibri"/>
              <a:sym typeface="Calibri"/>
            </a:endParaRPr>
          </a:p>
          <a:p>
            <a:pPr indent="0" lvl="1" marL="34290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1" marL="342900" marR="0" rtl="0" algn="l">
              <a:spcBef>
                <a:spcPts val="0"/>
              </a:spcBef>
              <a:spcAft>
                <a:spcPts val="0"/>
              </a:spcAft>
              <a:buNone/>
            </a:pPr>
            <a:r>
              <a:rPr b="1" i="0" lang="en" sz="1200" u="none" cap="none" strike="noStrike">
                <a:solidFill>
                  <a:schemeClr val="dk1"/>
                </a:solidFill>
                <a:latin typeface="Calibri"/>
                <a:ea typeface="Calibri"/>
                <a:cs typeface="Calibri"/>
                <a:sym typeface="Calibri"/>
              </a:rPr>
              <a:t>What is STI?</a:t>
            </a:r>
            <a:endParaRPr b="0" i="0" sz="1200" u="none" cap="none" strike="noStrike">
              <a:solidFill>
                <a:schemeClr val="dk1"/>
              </a:solidFill>
              <a:latin typeface="Calibri"/>
              <a:ea typeface="Calibri"/>
              <a:cs typeface="Calibri"/>
              <a:sym typeface="Calibri"/>
            </a:endParaRPr>
          </a:p>
          <a:p>
            <a:pPr indent="0" lvl="1" marL="342900" marR="0" rtl="0" algn="l">
              <a:spcBef>
                <a:spcPts val="0"/>
              </a:spcBef>
              <a:spcAft>
                <a:spcPts val="0"/>
              </a:spcAft>
              <a:buNone/>
            </a:pPr>
            <a:r>
              <a:rPr b="0" i="0" lang="en" sz="1200" u="none" cap="none" strike="noStrike">
                <a:solidFill>
                  <a:schemeClr val="dk1"/>
                </a:solidFill>
                <a:latin typeface="Calibri"/>
                <a:ea typeface="Calibri"/>
                <a:cs typeface="Calibri"/>
                <a:sym typeface="Calibri"/>
              </a:rPr>
              <a:t>NASA STI is defined as the results (facts, analyses, and conclusions) of basic and applied scientific, technical, and related engineering research and development. STI also includes management, industrial, and economic information relevant to this research. </a:t>
            </a:r>
            <a:endParaRPr sz="1100"/>
          </a:p>
        </p:txBody>
      </p:sp>
      <p:sp>
        <p:nvSpPr>
          <p:cNvPr id="200" name="Google Shape;200;p38"/>
          <p:cNvSpPr txBox="1"/>
          <p:nvPr/>
        </p:nvSpPr>
        <p:spPr>
          <a:xfrm>
            <a:off x="6755796" y="221732"/>
            <a:ext cx="5189100" cy="566700"/>
          </a:xfrm>
          <a:prstGeom prst="rect">
            <a:avLst/>
          </a:prstGeom>
          <a:noFill/>
          <a:ln>
            <a:noFill/>
          </a:ln>
        </p:spPr>
        <p:txBody>
          <a:bodyPr anchorCtr="0" anchor="b" bIns="34275" lIns="68575" spcFirstLastPara="1" rIns="68575" wrap="square" tIns="34275">
            <a:normAutofit lnSpcReduction="20000"/>
          </a:bodyPr>
          <a:lstStyle/>
          <a:p>
            <a:pPr indent="0" lvl="0" marL="0" marR="0" rtl="0" algn="l">
              <a:lnSpc>
                <a:spcPct val="90000"/>
              </a:lnSpc>
              <a:spcBef>
                <a:spcPts val="0"/>
              </a:spcBef>
              <a:spcAft>
                <a:spcPts val="0"/>
              </a:spcAft>
              <a:buClr>
                <a:schemeClr val="lt1"/>
              </a:buClr>
              <a:buSzPts val="2100"/>
              <a:buFont typeface="Calibri"/>
              <a:buNone/>
            </a:pPr>
            <a:br>
              <a:rPr b="1" i="0" lang="en" sz="2100" u="none" cap="none" strike="noStrike">
                <a:solidFill>
                  <a:schemeClr val="lt1"/>
                </a:solidFill>
                <a:latin typeface="Calibri"/>
                <a:ea typeface="Calibri"/>
                <a:cs typeface="Calibri"/>
                <a:sym typeface="Calibri"/>
              </a:rPr>
            </a:br>
            <a:endParaRPr b="1" i="0" sz="2100" u="none" cap="none" strike="noStrike">
              <a:solidFill>
                <a:schemeClr val="lt1"/>
              </a:solidFill>
              <a:latin typeface="Calibri"/>
              <a:ea typeface="Calibri"/>
              <a:cs typeface="Calibri"/>
              <a:sym typeface="Calibri"/>
            </a:endParaRPr>
          </a:p>
        </p:txBody>
      </p:sp>
      <p:sp>
        <p:nvSpPr>
          <p:cNvPr id="201" name="Google Shape;201;p38"/>
          <p:cNvSpPr txBox="1"/>
          <p:nvPr/>
        </p:nvSpPr>
        <p:spPr>
          <a:xfrm>
            <a:off x="3443283" y="0"/>
            <a:ext cx="6261300" cy="5667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lt1"/>
              </a:buClr>
              <a:buSzPts val="2400"/>
              <a:buFont typeface="Calibri"/>
              <a:buNone/>
            </a:pPr>
            <a:r>
              <a:rPr b="1" i="0" lang="en" sz="2400" u="none" cap="none" strike="noStrike">
                <a:solidFill>
                  <a:schemeClr val="lt1"/>
                </a:solidFill>
                <a:latin typeface="Calibri"/>
                <a:ea typeface="Calibri"/>
                <a:cs typeface="Calibri"/>
                <a:sym typeface="Calibri"/>
              </a:rPr>
              <a:t>STI Compliance and Distribution Services</a:t>
            </a:r>
            <a:endParaRPr b="1" i="0" sz="2400" u="none" cap="none" strike="noStrike">
              <a:solidFill>
                <a:schemeClr val="lt1"/>
              </a:solidFill>
              <a:latin typeface="Calibri"/>
              <a:ea typeface="Calibri"/>
              <a:cs typeface="Calibri"/>
              <a:sym typeface="Calibri"/>
            </a:endParaRPr>
          </a:p>
        </p:txBody>
      </p:sp>
      <p:pic>
        <p:nvPicPr>
          <p:cNvPr id="202" name="Google Shape;202;p38"/>
          <p:cNvPicPr preferRelativeResize="0"/>
          <p:nvPr/>
        </p:nvPicPr>
        <p:blipFill rotWithShape="1">
          <a:blip r:embed="rId5">
            <a:alphaModFix/>
          </a:blip>
          <a:srcRect b="0" l="0" r="0" t="0"/>
          <a:stretch/>
        </p:blipFill>
        <p:spPr>
          <a:xfrm>
            <a:off x="788755" y="1115250"/>
            <a:ext cx="2961716" cy="3846453"/>
          </a:xfrm>
          <a:prstGeom prst="rect">
            <a:avLst/>
          </a:prstGeom>
          <a:noFill/>
          <a:ln>
            <a:noFill/>
          </a:ln>
        </p:spPr>
      </p:pic>
      <p:pic>
        <p:nvPicPr>
          <p:cNvPr id="203" name="Google Shape;203;p38"/>
          <p:cNvPicPr preferRelativeResize="0"/>
          <p:nvPr/>
        </p:nvPicPr>
        <p:blipFill rotWithShape="1">
          <a:blip r:embed="rId6">
            <a:alphaModFix/>
          </a:blip>
          <a:srcRect b="0" l="0" r="0" t="0"/>
          <a:stretch/>
        </p:blipFill>
        <p:spPr>
          <a:xfrm>
            <a:off x="5393531" y="3045794"/>
            <a:ext cx="1925488" cy="191590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39"/>
          <p:cNvPicPr preferRelativeResize="0"/>
          <p:nvPr/>
        </p:nvPicPr>
        <p:blipFill>
          <a:blip r:embed="rId3">
            <a:alphaModFix/>
          </a:blip>
          <a:stretch>
            <a:fillRect/>
          </a:stretch>
        </p:blipFill>
        <p:spPr>
          <a:xfrm>
            <a:off x="848" y="0"/>
            <a:ext cx="9142303" cy="5143500"/>
          </a:xfrm>
          <a:prstGeom prst="rect">
            <a:avLst/>
          </a:prstGeom>
          <a:noFill/>
          <a:ln>
            <a:noFill/>
          </a:ln>
        </p:spPr>
      </p:pic>
      <p:sp>
        <p:nvSpPr>
          <p:cNvPr id="210" name="Google Shape;210;p39"/>
          <p:cNvSpPr txBox="1"/>
          <p:nvPr/>
        </p:nvSpPr>
        <p:spPr>
          <a:xfrm>
            <a:off x="335356" y="1237741"/>
            <a:ext cx="4151400" cy="3209400"/>
          </a:xfrm>
          <a:prstGeom prst="rect">
            <a:avLst/>
          </a:prstGeom>
          <a:noFill/>
          <a:ln>
            <a:noFill/>
          </a:ln>
        </p:spPr>
        <p:txBody>
          <a:bodyPr anchorCtr="0" anchor="t" bIns="34275" lIns="68575" spcFirstLastPara="1" rIns="68575" wrap="square" tIns="34275">
            <a:spAutoFit/>
          </a:bodyPr>
          <a:lstStyle/>
          <a:p>
            <a:pPr indent="0" lvl="1" marL="342900" marR="0" rtl="0" algn="l">
              <a:spcBef>
                <a:spcPts val="0"/>
              </a:spcBef>
              <a:spcAft>
                <a:spcPts val="0"/>
              </a:spcAft>
              <a:buNone/>
            </a:pPr>
            <a:r>
              <a:rPr b="0" i="0" lang="en" sz="1200" u="none" cap="none" strike="noStrike">
                <a:solidFill>
                  <a:schemeClr val="dk1"/>
                </a:solidFill>
                <a:latin typeface="Calibri"/>
                <a:ea typeface="Calibri"/>
                <a:cs typeface="Calibri"/>
                <a:sym typeface="Calibri"/>
              </a:rPr>
              <a:t>NASA has a responsibility to ensure the scientific and technical information (STI) it releases is technically accurate, is appropriately marked for any restrictions, and does not violate any export control and intellectual property federal laws and statutes. </a:t>
            </a:r>
            <a:endParaRPr sz="1100"/>
          </a:p>
          <a:p>
            <a:pPr indent="0" lvl="1" marL="34290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1" marL="342900" marR="0" rtl="0" algn="l">
              <a:spcBef>
                <a:spcPts val="0"/>
              </a:spcBef>
              <a:spcAft>
                <a:spcPts val="0"/>
              </a:spcAft>
              <a:buNone/>
            </a:pPr>
            <a:r>
              <a:rPr b="0" i="0" lang="en" sz="1200" u="none" cap="none" strike="noStrike">
                <a:solidFill>
                  <a:schemeClr val="dk1"/>
                </a:solidFill>
                <a:latin typeface="Calibri"/>
                <a:ea typeface="Calibri"/>
                <a:cs typeface="Calibri"/>
                <a:sym typeface="Calibri"/>
              </a:rPr>
              <a:t>The NASA Scientific and Technical Information (STI) Discovery System (</a:t>
            </a:r>
            <a:r>
              <a:rPr b="0" i="0" lang="en" sz="1200" u="sng" cap="none" strike="noStrike">
                <a:solidFill>
                  <a:schemeClr val="dk1"/>
                </a:solidFill>
                <a:latin typeface="Calibri"/>
                <a:ea typeface="Calibri"/>
                <a:cs typeface="Calibri"/>
                <a:sym typeface="Calibri"/>
                <a:hlinkClick r:id="rId4">
                  <a:extLst>
                    <a:ext uri="{A12FA001-AC4F-418D-AE19-62706E023703}">
                      <ahyp:hlinkClr val="tx"/>
                    </a:ext>
                  </a:extLst>
                </a:hlinkClick>
              </a:rPr>
              <a:t>STRIVES</a:t>
            </a:r>
            <a:r>
              <a:rPr b="0" i="0" lang="en" sz="1200" u="none" cap="none" strike="noStrike">
                <a:solidFill>
                  <a:schemeClr val="dk1"/>
                </a:solidFill>
                <a:latin typeface="Calibri"/>
                <a:ea typeface="Calibri"/>
                <a:cs typeface="Calibri"/>
                <a:sym typeface="Calibri"/>
              </a:rPr>
              <a:t>) process is the dissemination or release approval process by which NASA also determines which restrictions, if any, need to be placed on a document. </a:t>
            </a:r>
            <a:endParaRPr sz="1100"/>
          </a:p>
          <a:p>
            <a:pPr indent="0" lvl="1" marL="34290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1" marL="34290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1" marL="34290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1" marL="34290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1" marL="34290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1" marL="34290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1" name="Google Shape;211;p39"/>
          <p:cNvSpPr txBox="1"/>
          <p:nvPr/>
        </p:nvSpPr>
        <p:spPr>
          <a:xfrm>
            <a:off x="6549470" y="316439"/>
            <a:ext cx="5189100" cy="5667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lt1"/>
              </a:buClr>
              <a:buSzPts val="2400"/>
              <a:buFont typeface="Calibri"/>
              <a:buNone/>
            </a:pPr>
            <a:r>
              <a:rPr b="1" i="0" lang="en" sz="2400" u="none" cap="none" strike="noStrike">
                <a:solidFill>
                  <a:schemeClr val="lt1"/>
                </a:solidFill>
                <a:latin typeface="Calibri"/>
                <a:ea typeface="Calibri"/>
                <a:cs typeface="Calibri"/>
                <a:sym typeface="Calibri"/>
              </a:rPr>
              <a:t>STRIVES Process</a:t>
            </a:r>
            <a:br>
              <a:rPr b="1" i="0" lang="en" sz="2400" u="none" cap="none" strike="noStrike">
                <a:solidFill>
                  <a:schemeClr val="lt1"/>
                </a:solidFill>
                <a:latin typeface="Calibri"/>
                <a:ea typeface="Calibri"/>
                <a:cs typeface="Calibri"/>
                <a:sym typeface="Calibri"/>
              </a:rPr>
            </a:br>
            <a:endParaRPr b="1" i="0" sz="2400" u="none" cap="none" strike="noStrike">
              <a:solidFill>
                <a:schemeClr val="lt1"/>
              </a:solidFill>
              <a:latin typeface="Calibri"/>
              <a:ea typeface="Calibri"/>
              <a:cs typeface="Calibri"/>
              <a:sym typeface="Calibri"/>
            </a:endParaRPr>
          </a:p>
        </p:txBody>
      </p:sp>
      <p:sp>
        <p:nvSpPr>
          <p:cNvPr id="212" name="Google Shape;212;p39"/>
          <p:cNvSpPr txBox="1"/>
          <p:nvPr/>
        </p:nvSpPr>
        <p:spPr>
          <a:xfrm>
            <a:off x="4957373" y="1234168"/>
            <a:ext cx="3851400" cy="2655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200" u="none" cap="none" strike="noStrike">
                <a:solidFill>
                  <a:schemeClr val="dk1"/>
                </a:solidFill>
                <a:latin typeface="Calibri"/>
                <a:ea typeface="Calibri"/>
                <a:cs typeface="Calibri"/>
                <a:sym typeface="Calibri"/>
              </a:rPr>
              <a:t>Benefits of the STI STRIVES Process:</a:t>
            </a:r>
            <a:endParaRPr sz="1100"/>
          </a:p>
          <a:p>
            <a:pPr indent="-127000" lvl="1" marL="4699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Determines how a document may be released or restricted​</a:t>
            </a:r>
            <a:endParaRPr sz="1100"/>
          </a:p>
          <a:p>
            <a:pPr indent="-127000" lvl="1" marL="4699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Provides a review of export-controlled content and intellectual property concerns​</a:t>
            </a:r>
            <a:endParaRPr sz="1100"/>
          </a:p>
          <a:p>
            <a:pPr indent="-127000" lvl="1" marL="4699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Increases public access to NASA’s scientific publications and digital scientific data​</a:t>
            </a:r>
            <a:endParaRPr sz="1100"/>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en" sz="1200">
                <a:solidFill>
                  <a:schemeClr val="dk1"/>
                </a:solidFill>
                <a:latin typeface="Calibri"/>
                <a:ea typeface="Calibri"/>
                <a:cs typeface="Calibri"/>
                <a:sym typeface="Calibri"/>
              </a:rPr>
              <a:t>​</a:t>
            </a:r>
            <a:r>
              <a:rPr b="1" lang="en" sz="1200">
                <a:solidFill>
                  <a:schemeClr val="dk1"/>
                </a:solidFill>
                <a:latin typeface="Calibri"/>
                <a:ea typeface="Calibri"/>
                <a:cs typeface="Calibri"/>
                <a:sym typeface="Calibri"/>
              </a:rPr>
              <a:t>Approval is crucial to ensuring:​</a:t>
            </a:r>
            <a:endParaRPr sz="1200">
              <a:solidFill>
                <a:schemeClr val="dk1"/>
              </a:solidFill>
              <a:latin typeface="Calibri"/>
              <a:ea typeface="Calibri"/>
              <a:cs typeface="Calibri"/>
              <a:sym typeface="Calibri"/>
            </a:endParaRPr>
          </a:p>
          <a:p>
            <a:pPr indent="-127000" lvl="1" marL="4699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Technical accuracy and professional quality​</a:t>
            </a:r>
            <a:endParaRPr sz="1100"/>
          </a:p>
          <a:p>
            <a:pPr indent="-127000" lvl="1" marL="4699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That management has approved the document for release​</a:t>
            </a:r>
            <a:endParaRPr sz="1100"/>
          </a:p>
          <a:p>
            <a:pPr indent="-127000" lvl="1" marL="4699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That restricted information is not released publicly​</a:t>
            </a: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40"/>
          <p:cNvPicPr preferRelativeResize="0"/>
          <p:nvPr/>
        </p:nvPicPr>
        <p:blipFill>
          <a:blip r:embed="rId3">
            <a:alphaModFix/>
          </a:blip>
          <a:stretch>
            <a:fillRect/>
          </a:stretch>
        </p:blipFill>
        <p:spPr>
          <a:xfrm>
            <a:off x="848" y="0"/>
            <a:ext cx="9142303" cy="5143500"/>
          </a:xfrm>
          <a:prstGeom prst="rect">
            <a:avLst/>
          </a:prstGeom>
          <a:noFill/>
          <a:ln>
            <a:noFill/>
          </a:ln>
        </p:spPr>
      </p:pic>
      <p:sp>
        <p:nvSpPr>
          <p:cNvPr id="218" name="Google Shape;218;p40"/>
          <p:cNvSpPr txBox="1"/>
          <p:nvPr/>
        </p:nvSpPr>
        <p:spPr>
          <a:xfrm>
            <a:off x="418558" y="1233843"/>
            <a:ext cx="8523600" cy="3948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chemeClr val="dk1"/>
                </a:solidFill>
                <a:latin typeface="Calibri"/>
                <a:ea typeface="Calibri"/>
                <a:cs typeface="Calibri"/>
                <a:sym typeface="Calibri"/>
              </a:rPr>
              <a:t>When is a STRIVES review required?</a:t>
            </a:r>
            <a:endParaRPr sz="1100"/>
          </a:p>
          <a:p>
            <a:pPr indent="0" lvl="0" marL="0" marR="0" rtl="0" algn="l">
              <a:spcBef>
                <a:spcPts val="0"/>
              </a:spcBef>
              <a:spcAft>
                <a:spcPts val="0"/>
              </a:spcAft>
              <a:buNone/>
            </a:pPr>
            <a:r>
              <a:rPr lang="en" sz="1200">
                <a:solidFill>
                  <a:schemeClr val="dk1"/>
                </a:solidFill>
                <a:latin typeface="Calibri"/>
                <a:ea typeface="Calibri"/>
                <a:cs typeface="Calibri"/>
                <a:sym typeface="Calibri"/>
              </a:rPr>
              <a:t>A review is done </a:t>
            </a:r>
            <a:r>
              <a:rPr lang="en" sz="1200" u="sng">
                <a:solidFill>
                  <a:schemeClr val="dk1"/>
                </a:solidFill>
                <a:latin typeface="Calibri"/>
                <a:ea typeface="Calibri"/>
                <a:cs typeface="Calibri"/>
                <a:sym typeface="Calibri"/>
              </a:rPr>
              <a:t>prior</a:t>
            </a:r>
            <a:r>
              <a:rPr lang="en" sz="1200">
                <a:solidFill>
                  <a:schemeClr val="dk1"/>
                </a:solidFill>
                <a:latin typeface="Calibri"/>
                <a:ea typeface="Calibri"/>
                <a:cs typeface="Calibri"/>
                <a:sym typeface="Calibri"/>
              </a:rPr>
              <a:t> to releasing STI internally where foreign nationals may be present or disseminating externally to a public/non-NASA audience. </a:t>
            </a:r>
            <a:endParaRPr sz="1100"/>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b="1" lang="en" sz="1200">
                <a:solidFill>
                  <a:schemeClr val="dk1"/>
                </a:solidFill>
                <a:latin typeface="Calibri"/>
                <a:ea typeface="Calibri"/>
                <a:cs typeface="Calibri"/>
                <a:sym typeface="Calibri"/>
              </a:rPr>
              <a:t>Who reviews the STI?</a:t>
            </a:r>
            <a:endParaRPr sz="1100"/>
          </a:p>
          <a:p>
            <a:pPr indent="0" lvl="0" marL="0" marR="0" rtl="0" algn="l">
              <a:spcBef>
                <a:spcPts val="0"/>
              </a:spcBef>
              <a:spcAft>
                <a:spcPts val="0"/>
              </a:spcAft>
              <a:buNone/>
            </a:pPr>
            <a:r>
              <a:rPr lang="en" sz="1200">
                <a:solidFill>
                  <a:schemeClr val="dk1"/>
                </a:solidFill>
                <a:latin typeface="Calibri"/>
                <a:ea typeface="Calibri"/>
                <a:cs typeface="Calibri"/>
                <a:sym typeface="Calibri"/>
              </a:rPr>
              <a:t>The Agency requires a least four different STRIVES approvers to review and clear STI for release. </a:t>
            </a:r>
            <a:endParaRPr sz="1100"/>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en" sz="1200">
                <a:solidFill>
                  <a:schemeClr val="dk1"/>
                </a:solidFill>
                <a:latin typeface="Calibri"/>
                <a:ea typeface="Calibri"/>
                <a:cs typeface="Calibri"/>
                <a:sym typeface="Calibri"/>
              </a:rPr>
              <a:t>The STRIVES submission routes to the following approvers: </a:t>
            </a:r>
            <a:endParaRPr sz="1100"/>
          </a:p>
          <a:p>
            <a:pPr indent="-215900" lvl="1" marL="558800" marR="0" rtl="0" algn="l">
              <a:spcBef>
                <a:spcPts val="0"/>
              </a:spcBef>
              <a:spcAft>
                <a:spcPts val="0"/>
              </a:spcAft>
              <a:buClr>
                <a:schemeClr val="dk1"/>
              </a:buClr>
              <a:buSzPts val="1200"/>
              <a:buFont typeface="Noto Sans Symbols"/>
              <a:buChar char="✔"/>
            </a:pPr>
            <a:r>
              <a:rPr b="0" i="0" lang="en" sz="1200" u="none" cap="none" strike="noStrike">
                <a:solidFill>
                  <a:schemeClr val="dk1"/>
                </a:solidFill>
                <a:latin typeface="Calibri"/>
                <a:ea typeface="Calibri"/>
                <a:cs typeface="Calibri"/>
                <a:sym typeface="Calibri"/>
              </a:rPr>
              <a:t>Management Approver </a:t>
            </a:r>
            <a:r>
              <a:rPr b="0" i="1" lang="en" sz="1200" u="none" cap="none" strike="noStrike">
                <a:solidFill>
                  <a:schemeClr val="dk1"/>
                </a:solidFill>
                <a:latin typeface="Calibri"/>
                <a:ea typeface="Calibri"/>
                <a:cs typeface="Calibri"/>
                <a:sym typeface="Calibri"/>
              </a:rPr>
              <a:t>(Acceptability for release)</a:t>
            </a:r>
            <a:endParaRPr sz="1100"/>
          </a:p>
          <a:p>
            <a:pPr indent="-215900" lvl="1" marL="558800" marR="0" rtl="0" algn="l">
              <a:spcBef>
                <a:spcPts val="0"/>
              </a:spcBef>
              <a:spcAft>
                <a:spcPts val="0"/>
              </a:spcAft>
              <a:buClr>
                <a:schemeClr val="dk1"/>
              </a:buClr>
              <a:buSzPts val="1200"/>
              <a:buFont typeface="Noto Sans Symbols"/>
              <a:buChar char="✔"/>
            </a:pPr>
            <a:r>
              <a:rPr b="0" i="0" lang="en" sz="1200" u="none" cap="none" strike="noStrike">
                <a:solidFill>
                  <a:schemeClr val="dk1"/>
                </a:solidFill>
                <a:latin typeface="Calibri"/>
                <a:ea typeface="Calibri"/>
                <a:cs typeface="Calibri"/>
                <a:sym typeface="Calibri"/>
              </a:rPr>
              <a:t>Center STI Staff </a:t>
            </a:r>
            <a:r>
              <a:rPr b="0" i="1" lang="en" sz="1200" u="none" cap="none" strike="noStrike">
                <a:solidFill>
                  <a:schemeClr val="dk1"/>
                </a:solidFill>
                <a:latin typeface="Calibri"/>
                <a:ea typeface="Calibri"/>
                <a:cs typeface="Calibri"/>
                <a:sym typeface="Calibri"/>
              </a:rPr>
              <a:t>(Quality review)</a:t>
            </a:r>
            <a:endParaRPr sz="1100"/>
          </a:p>
          <a:p>
            <a:pPr indent="-215900" lvl="1" marL="558800" marR="0" rtl="0" algn="l">
              <a:spcBef>
                <a:spcPts val="0"/>
              </a:spcBef>
              <a:spcAft>
                <a:spcPts val="0"/>
              </a:spcAft>
              <a:buClr>
                <a:schemeClr val="dk1"/>
              </a:buClr>
              <a:buSzPts val="1200"/>
              <a:buFont typeface="Noto Sans Symbols"/>
              <a:buChar char="✔"/>
            </a:pPr>
            <a:r>
              <a:rPr b="0" i="0" lang="en" sz="1200" u="none" cap="none" strike="noStrike">
                <a:solidFill>
                  <a:schemeClr val="dk1"/>
                </a:solidFill>
                <a:latin typeface="Calibri"/>
                <a:ea typeface="Calibri"/>
                <a:cs typeface="Calibri"/>
                <a:sym typeface="Calibri"/>
              </a:rPr>
              <a:t>Center Patent Counsel Office </a:t>
            </a:r>
            <a:r>
              <a:rPr b="0" i="1" lang="en" sz="1200" u="none" cap="none" strike="noStrike">
                <a:solidFill>
                  <a:schemeClr val="dk1"/>
                </a:solidFill>
                <a:latin typeface="Calibri"/>
                <a:ea typeface="Calibri"/>
                <a:cs typeface="Calibri"/>
                <a:sym typeface="Calibri"/>
              </a:rPr>
              <a:t>(Copyright, inventions, patents, and third-party content guidance)</a:t>
            </a:r>
            <a:endParaRPr sz="1100"/>
          </a:p>
          <a:p>
            <a:pPr indent="-215900" lvl="1" marL="558800" marR="0" rtl="0" algn="l">
              <a:spcBef>
                <a:spcPts val="0"/>
              </a:spcBef>
              <a:spcAft>
                <a:spcPts val="0"/>
              </a:spcAft>
              <a:buClr>
                <a:schemeClr val="dk1"/>
              </a:buClr>
              <a:buSzPts val="1200"/>
              <a:buFont typeface="Noto Sans Symbols"/>
              <a:buChar char="✔"/>
            </a:pPr>
            <a:r>
              <a:rPr b="0" i="0" lang="en" sz="1200" u="none" cap="none" strike="noStrike">
                <a:solidFill>
                  <a:schemeClr val="dk1"/>
                </a:solidFill>
                <a:latin typeface="Calibri"/>
                <a:ea typeface="Calibri"/>
                <a:cs typeface="Calibri"/>
                <a:sym typeface="Calibri"/>
              </a:rPr>
              <a:t>Center Export Control Office </a:t>
            </a:r>
            <a:r>
              <a:rPr b="0" i="1" lang="en" sz="1200" u="none" cap="none" strike="noStrike">
                <a:solidFill>
                  <a:schemeClr val="dk1"/>
                </a:solidFill>
                <a:latin typeface="Calibri"/>
                <a:ea typeface="Calibri"/>
                <a:cs typeface="Calibri"/>
                <a:sym typeface="Calibri"/>
              </a:rPr>
              <a:t>(EAR and ITAR)</a:t>
            </a:r>
            <a:endParaRPr sz="1100"/>
          </a:p>
          <a:p>
            <a:pPr indent="0" lvl="1" marL="34290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1" lang="en" sz="1200">
                <a:solidFill>
                  <a:schemeClr val="dk1"/>
                </a:solidFill>
                <a:latin typeface="Calibri"/>
                <a:ea typeface="Calibri"/>
                <a:cs typeface="Calibri"/>
                <a:sym typeface="Calibri"/>
              </a:rPr>
              <a:t>Does the STRIVES review requirement apply to all authors?</a:t>
            </a:r>
            <a:endParaRPr sz="1100"/>
          </a:p>
          <a:p>
            <a:pPr indent="0" lvl="0" marL="0" marR="0" rtl="0" algn="l">
              <a:spcBef>
                <a:spcPts val="0"/>
              </a:spcBef>
              <a:spcAft>
                <a:spcPts val="0"/>
              </a:spcAft>
              <a:buNone/>
            </a:pPr>
            <a:r>
              <a:rPr lang="en" sz="1200">
                <a:solidFill>
                  <a:schemeClr val="dk1"/>
                </a:solidFill>
                <a:latin typeface="Calibri"/>
                <a:ea typeface="Calibri"/>
                <a:cs typeface="Calibri"/>
                <a:sym typeface="Calibri"/>
              </a:rPr>
              <a:t>Civil servants and contractors whose contracts specify the review requirement are required to put their STI through the STRIVES review. Grantee authors do not have the review requirement unless specifically directed by NASA.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b="1" lang="en" sz="1200">
                <a:solidFill>
                  <a:schemeClr val="dk1"/>
                </a:solidFill>
                <a:latin typeface="Calibri"/>
                <a:ea typeface="Calibri"/>
                <a:cs typeface="Calibri"/>
                <a:sym typeface="Calibri"/>
              </a:rPr>
              <a:t>Public Access</a:t>
            </a:r>
            <a:endParaRPr sz="1100"/>
          </a:p>
          <a:p>
            <a:pPr indent="0" lvl="0" marL="0" marR="0" rtl="0" algn="l">
              <a:spcBef>
                <a:spcPts val="0"/>
              </a:spcBef>
              <a:spcAft>
                <a:spcPts val="0"/>
              </a:spcAft>
              <a:buNone/>
            </a:pPr>
            <a:r>
              <a:rPr lang="en" sz="1200">
                <a:solidFill>
                  <a:schemeClr val="dk1"/>
                </a:solidFill>
                <a:latin typeface="Calibri"/>
                <a:ea typeface="Calibri"/>
                <a:cs typeface="Calibri"/>
                <a:sym typeface="Calibri"/>
              </a:rPr>
              <a:t>All NASA-funded researchers (both civil servant and non-civil servant) are required to ensure that copies of NASA-funded peer-reviewed publications are made available in NASA’s designated public access repository, </a:t>
            </a:r>
            <a:r>
              <a:rPr lang="en" sz="1200" u="sng">
                <a:solidFill>
                  <a:schemeClr val="dk1"/>
                </a:solidFill>
                <a:latin typeface="Calibri"/>
                <a:ea typeface="Calibri"/>
                <a:cs typeface="Calibri"/>
                <a:sym typeface="Calibri"/>
                <a:hlinkClick r:id="rId4">
                  <a:extLst>
                    <a:ext uri="{A12FA001-AC4F-418D-AE19-62706E023703}">
                      <ahyp:hlinkClr val="tx"/>
                    </a:ext>
                  </a:extLst>
                </a:hlinkClick>
              </a:rPr>
              <a:t>PubSpace</a:t>
            </a:r>
            <a:r>
              <a:rPr lang="en" sz="1200">
                <a:solidFill>
                  <a:schemeClr val="dk1"/>
                </a:solidFill>
                <a:latin typeface="Calibri"/>
                <a:ea typeface="Calibri"/>
                <a:cs typeface="Calibri"/>
                <a:sym typeface="Calibri"/>
              </a:rPr>
              <a:t>.</a:t>
            </a:r>
            <a:endParaRPr sz="1100"/>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19" name="Google Shape;219;p40"/>
          <p:cNvSpPr txBox="1"/>
          <p:nvPr/>
        </p:nvSpPr>
        <p:spPr>
          <a:xfrm>
            <a:off x="6589418" y="346631"/>
            <a:ext cx="5189100" cy="5667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lt1"/>
              </a:buClr>
              <a:buSzPts val="2400"/>
              <a:buFont typeface="Calibri"/>
              <a:buNone/>
            </a:pPr>
            <a:r>
              <a:rPr b="1" lang="en" sz="2400">
                <a:solidFill>
                  <a:schemeClr val="lt1"/>
                </a:solidFill>
                <a:latin typeface="Calibri"/>
                <a:ea typeface="Calibri"/>
                <a:cs typeface="Calibri"/>
                <a:sym typeface="Calibri"/>
              </a:rPr>
              <a:t>STRIVES Review</a:t>
            </a:r>
            <a:br>
              <a:rPr b="1" lang="en" sz="2400">
                <a:solidFill>
                  <a:schemeClr val="lt1"/>
                </a:solidFill>
                <a:latin typeface="Calibri"/>
                <a:ea typeface="Calibri"/>
                <a:cs typeface="Calibri"/>
                <a:sym typeface="Calibri"/>
              </a:rPr>
            </a:br>
            <a:endParaRPr b="1" sz="24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Gray bw numbered">
  <a:themeElements>
    <a:clrScheme name="Custom 1">
      <a:dk1>
        <a:srgbClr val="000000"/>
      </a:dk1>
      <a:lt1>
        <a:srgbClr val="FFFFFF"/>
      </a:lt1>
      <a:dk2>
        <a:srgbClr val="44546A"/>
      </a:dk2>
      <a:lt2>
        <a:srgbClr val="E7E6E6"/>
      </a:lt2>
      <a:accent1>
        <a:srgbClr val="0B3D91"/>
      </a:accent1>
      <a:accent2>
        <a:srgbClr val="06225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