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0"/>
  </p:notesMasterIdLst>
  <p:sldIdLst>
    <p:sldId id="256" r:id="rId2"/>
    <p:sldId id="257" r:id="rId3"/>
    <p:sldId id="260" r:id="rId4"/>
    <p:sldId id="269" r:id="rId5"/>
    <p:sldId id="258" r:id="rId6"/>
    <p:sldId id="285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/>
    <p:restoredTop sz="95645"/>
  </p:normalViewPr>
  <p:slideViewPr>
    <p:cSldViewPr snapToGrid="0">
      <p:cViewPr varScale="1">
        <p:scale>
          <a:sx n="107" d="100"/>
          <a:sy n="107" d="100"/>
        </p:scale>
        <p:origin x="81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6FD0-2AA8-9542-AFDC-22234CDFF3AE}" type="datetimeFigureOut">
              <a:rPr lang="en-CA" smtClean="0"/>
              <a:t>2024-09-04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947F9-2B17-7845-A794-5D5786D032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35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947F9-2B17-7845-A794-5D5786D032F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68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947F9-2B17-7845-A794-5D5786D032F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13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947F9-2B17-7845-A794-5D5786D032F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4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Media Stability and Obsolescence – NEDCC AV Preservation Course and Museum of Obsolete Media </a:t>
            </a:r>
          </a:p>
          <a:p>
            <a:endParaRPr lang="en-CA" dirty="0"/>
          </a:p>
          <a:p>
            <a:r>
              <a:rPr lang="en-CA" dirty="0"/>
              <a:t>Super easy to appraise in this sense – how to translate that to an external hard drive?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30BE-4ED6-FB46-B1A5-B7A01451B4A0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256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947F9-2B17-7845-A794-5D5786D032F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779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947F9-2B17-7845-A794-5D5786D032F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9576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947F9-2B17-7845-A794-5D5786D032F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35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947F9-2B17-7845-A794-5D5786D032F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84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2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9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8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1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2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5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8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F049F8-87E1-403E-2A50-2F4544BF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F0184-9A14-FA02-C4EF-077347C87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100" y="694111"/>
            <a:ext cx="4808561" cy="23242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sz="2800" dirty="0"/>
              <a:t>Searching for Storage Recommendations for Large Born Digital and Digitized Audio-Visual (AV) Records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B9A8F-0F0D-0FF9-F671-8B5007157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100" y="3584912"/>
            <a:ext cx="3638899" cy="13532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CA" sz="1800" dirty="0"/>
              <a:t>Lisa Lawlis, Assistant Archivist </a:t>
            </a:r>
          </a:p>
          <a:p>
            <a:pPr>
              <a:lnSpc>
                <a:spcPct val="110000"/>
              </a:lnSpc>
            </a:pPr>
            <a:r>
              <a:rPr lang="en-CA" sz="1800" dirty="0"/>
              <a:t>Archives and Special Collections, Western University Libraries </a:t>
            </a:r>
          </a:p>
          <a:p>
            <a:pPr>
              <a:lnSpc>
                <a:spcPct val="110000"/>
              </a:lnSpc>
            </a:pPr>
            <a:r>
              <a:rPr lang="en-CA" sz="1800" dirty="0" err="1"/>
              <a:t>iPres</a:t>
            </a:r>
            <a:r>
              <a:rPr lang="en-CA" sz="1800" dirty="0"/>
              <a:t> 2024</a:t>
            </a:r>
          </a:p>
        </p:txBody>
      </p:sp>
      <p:pic>
        <p:nvPicPr>
          <p:cNvPr id="6" name="Picture 2" descr="A camera and video games on a table&#10;&#10;Description automatically generated">
            <a:extLst>
              <a:ext uri="{FF2B5EF4-FFF2-40B4-BE49-F238E27FC236}">
                <a16:creationId xmlns:a16="http://schemas.microsoft.com/office/drawing/2014/main" id="{F2D008D3-035F-7FF1-472F-98CD6AED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r="4594"/>
          <a:stretch/>
        </p:blipFill>
        <p:spPr bwMode="auto">
          <a:xfrm>
            <a:off x="6450340" y="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6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D00CB3E-22D8-C88A-E699-CC9736BC9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3CEF4-3028-A160-AC01-963FE6C8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7" y="997927"/>
            <a:ext cx="8606346" cy="1257299"/>
          </a:xfrm>
        </p:spPr>
        <p:txBody>
          <a:bodyPr anchor="ctr">
            <a:normAutofit/>
          </a:bodyPr>
          <a:lstStyle/>
          <a:p>
            <a:r>
              <a:rPr lang="en-CA" sz="4800" dirty="0"/>
              <a:t>“Start 2 Preserve”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EFF6-9E2A-B766-747C-52741436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7" y="2255226"/>
            <a:ext cx="9929753" cy="3326206"/>
          </a:xfrm>
        </p:spPr>
        <p:txBody>
          <a:bodyPr>
            <a:normAutofit fontScale="92500" lnSpcReduction="20000"/>
          </a:bodyPr>
          <a:lstStyle/>
          <a:p>
            <a:r>
              <a:rPr lang="en-CA" sz="2000" dirty="0"/>
              <a:t>~7.72 TB of legacy AV on external hard drives + another 10 TB by the end of 2024 </a:t>
            </a:r>
          </a:p>
          <a:p>
            <a:r>
              <a:rPr lang="en-CA" sz="2000" dirty="0"/>
              <a:t>Over 14,000 legacy AV records</a:t>
            </a:r>
          </a:p>
          <a:p>
            <a:r>
              <a:rPr lang="en-CA" sz="2000" dirty="0"/>
              <a:t>File format and content analysis </a:t>
            </a:r>
          </a:p>
          <a:p>
            <a:r>
              <a:rPr lang="en-CA" sz="2000" dirty="0"/>
              <a:t>It’s all archival – now what? </a:t>
            </a:r>
          </a:p>
          <a:p>
            <a:r>
              <a:rPr lang="en-CA" sz="2000" dirty="0"/>
              <a:t>Server infrastructure + storage options </a:t>
            </a:r>
          </a:p>
          <a:p>
            <a:r>
              <a:rPr lang="en-CA" sz="2000" dirty="0"/>
              <a:t>Co-op student project </a:t>
            </a:r>
          </a:p>
          <a:p>
            <a:r>
              <a:rPr lang="en-CA" sz="2000" dirty="0"/>
              <a:t>Scalability </a:t>
            </a:r>
          </a:p>
          <a:p>
            <a:r>
              <a:rPr lang="en-CA" sz="2000" dirty="0"/>
              <a:t>Budget! </a:t>
            </a:r>
          </a:p>
        </p:txBody>
      </p:sp>
      <p:pic>
        <p:nvPicPr>
          <p:cNvPr id="4" name="Picture 2" descr="A reel of film on a box&#10;&#10;Description automatically generated">
            <a:extLst>
              <a:ext uri="{FF2B5EF4-FFF2-40B4-BE49-F238E27FC236}">
                <a16:creationId xmlns:a16="http://schemas.microsoft.com/office/drawing/2014/main" id="{14883D20-9F24-F606-D906-FDA27165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" r="-3" b="17936"/>
          <a:stretch/>
        </p:blipFill>
        <p:spPr bwMode="auto">
          <a:xfrm>
            <a:off x="5797434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2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cellphone&#10;&#10;Description automatically generated">
            <a:extLst>
              <a:ext uri="{FF2B5EF4-FFF2-40B4-BE49-F238E27FC236}">
                <a16:creationId xmlns:a16="http://schemas.microsoft.com/office/drawing/2014/main" id="{973A558B-B9EC-3257-A5AE-5DE45A5F4C5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296640" y="467378"/>
            <a:ext cx="4214813" cy="5923244"/>
          </a:xfrm>
        </p:spPr>
      </p:pic>
      <p:pic>
        <p:nvPicPr>
          <p:cNvPr id="7" name="Picture 6" descr="A purple cover of a book&#10;&#10;Description automatically generated">
            <a:extLst>
              <a:ext uri="{FF2B5EF4-FFF2-40B4-BE49-F238E27FC236}">
                <a16:creationId xmlns:a16="http://schemas.microsoft.com/office/drawing/2014/main" id="{7A0A7309-3276-47CA-FD70-9635E2CF6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479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177D-3E73-3BF4-DD79-93BE3620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706"/>
            <a:ext cx="8886884" cy="953669"/>
          </a:xfrm>
        </p:spPr>
        <p:txBody>
          <a:bodyPr/>
          <a:lstStyle/>
          <a:p>
            <a:r>
              <a:rPr lang="en-CA" b="1" dirty="0"/>
              <a:t>AV Preservation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B24A7-A1EC-D8A5-DA8A-4DE382C9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705"/>
            <a:ext cx="3597322" cy="4351338"/>
          </a:xfrm>
        </p:spPr>
        <p:txBody>
          <a:bodyPr/>
          <a:lstStyle/>
          <a:p>
            <a:r>
              <a:rPr lang="en-CA" sz="2400" dirty="0"/>
              <a:t>Over 14,000 pieces of legacy analogue AV records </a:t>
            </a:r>
          </a:p>
          <a:p>
            <a:r>
              <a:rPr lang="en-CA" sz="2400" dirty="0"/>
              <a:t>Priority ranking based on: Media Stability*, Obsolescence*, and Content Value </a:t>
            </a:r>
          </a:p>
          <a:p>
            <a:r>
              <a:rPr lang="en-CA" sz="2400" dirty="0"/>
              <a:t>Storage solutions and balancing fixity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Content Placeholder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976EF48D-27CF-12D4-F37A-7C1B2694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328" y="1637705"/>
            <a:ext cx="6867497" cy="50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0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D00CB3E-22D8-C88A-E699-CC9736BC9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BA22B-FBA6-5C3A-BD20-A4BB588F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656111"/>
            <a:ext cx="5771363" cy="1257299"/>
          </a:xfrm>
        </p:spPr>
        <p:txBody>
          <a:bodyPr anchor="ctr">
            <a:normAutofit/>
          </a:bodyPr>
          <a:lstStyle/>
          <a:p>
            <a:r>
              <a:rPr lang="en-CA" sz="4400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1C49-2EFA-938A-EF5F-71B3DA22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1913410"/>
            <a:ext cx="5771364" cy="4084908"/>
          </a:xfrm>
        </p:spPr>
        <p:txBody>
          <a:bodyPr>
            <a:normAutofit/>
          </a:bodyPr>
          <a:lstStyle/>
          <a:p>
            <a:r>
              <a:rPr lang="en-CA" sz="2400" dirty="0"/>
              <a:t>What are other Archives using for storage technologies for large AV records/film and video records?</a:t>
            </a:r>
          </a:p>
          <a:p>
            <a:r>
              <a:rPr lang="en-CA" sz="2400" dirty="0"/>
              <a:t>How does Cloud storage work?</a:t>
            </a:r>
          </a:p>
          <a:p>
            <a:r>
              <a:rPr lang="en-CA" sz="2400" dirty="0"/>
              <a:t>What are other Archives using for preservation master file formats for AV?</a:t>
            </a:r>
          </a:p>
        </p:txBody>
      </p:sp>
      <p:pic>
        <p:nvPicPr>
          <p:cNvPr id="4098" name="Picture 2" descr="Text&#10;&#10;Description automatically generated">
            <a:extLst>
              <a:ext uri="{FF2B5EF4-FFF2-40B4-BE49-F238E27FC236}">
                <a16:creationId xmlns:a16="http://schemas.microsoft.com/office/drawing/2014/main" id="{C6F9847E-2C95-E8E1-F045-0571F619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924" y="1142999"/>
            <a:ext cx="2642112" cy="457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0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288E-43D4-FD2B-95A2-53A76A7C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2A39C-3D3F-3217-1E9C-BB0FB0B9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39696"/>
            <a:ext cx="4901461" cy="3677683"/>
          </a:xfrm>
        </p:spPr>
        <p:txBody>
          <a:bodyPr>
            <a:normAutofit/>
          </a:bodyPr>
          <a:lstStyle/>
          <a:p>
            <a:r>
              <a:rPr lang="en-CA" sz="2400" dirty="0"/>
              <a:t>Popular for AV Collections</a:t>
            </a:r>
          </a:p>
          <a:p>
            <a:r>
              <a:rPr lang="en-CA" sz="2400" dirty="0"/>
              <a:t>Open Sourced vs. Proprietary file formats</a:t>
            </a:r>
          </a:p>
          <a:p>
            <a:r>
              <a:rPr lang="en-CA" sz="2400" dirty="0"/>
              <a:t>Slow read/write speeds  </a:t>
            </a:r>
          </a:p>
          <a:p>
            <a:r>
              <a:rPr lang="en-CA" sz="2400" dirty="0"/>
              <a:t>Institutional + technical support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C48677-4623-B8D1-0B86-7FC422F0C7DB}"/>
              </a:ext>
            </a:extLst>
          </p:cNvPr>
          <p:cNvSpPr txBox="1">
            <a:spLocks/>
          </p:cNvSpPr>
          <p:nvPr/>
        </p:nvSpPr>
        <p:spPr>
          <a:xfrm>
            <a:off x="8001807" y="936841"/>
            <a:ext cx="3123393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Cloud Storage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4267B8-B455-2614-0655-A787BA034138}"/>
              </a:ext>
            </a:extLst>
          </p:cNvPr>
          <p:cNvSpPr txBox="1">
            <a:spLocks/>
          </p:cNvSpPr>
          <p:nvPr/>
        </p:nvSpPr>
        <p:spPr>
          <a:xfrm>
            <a:off x="7098918" y="2139695"/>
            <a:ext cx="4929170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How does Cloud Storage monitor and check fixity for large records? </a:t>
            </a:r>
          </a:p>
          <a:p>
            <a:r>
              <a:rPr lang="en-CA" sz="2400" dirty="0"/>
              <a:t>Chunking – </a:t>
            </a:r>
            <a:r>
              <a:rPr lang="en-CA" sz="2400" i="1" dirty="0"/>
              <a:t>not a concern, just fun to learn about! </a:t>
            </a:r>
          </a:p>
        </p:txBody>
      </p:sp>
    </p:spTree>
    <p:extLst>
      <p:ext uri="{BB962C8B-B14F-4D97-AF65-F5344CB8AC3E}">
        <p14:creationId xmlns:p14="http://schemas.microsoft.com/office/powerpoint/2010/main" val="144492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1458-F065-494B-2CA8-A2ABA4D5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63786"/>
            <a:ext cx="7897090" cy="953669"/>
          </a:xfrm>
        </p:spPr>
        <p:txBody>
          <a:bodyPr>
            <a:normAutofit/>
          </a:bodyPr>
          <a:lstStyle/>
          <a:p>
            <a:r>
              <a:rPr lang="en-CA" dirty="0"/>
              <a:t>Recommendations from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22CAA-4E52-0E20-9BDB-ECCD730F2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66564"/>
            <a:ext cx="10605922" cy="3677683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Formats for video and film preservation </a:t>
            </a:r>
          </a:p>
          <a:p>
            <a:pPr lvl="1"/>
            <a:r>
              <a:rPr lang="en-CA" sz="2400" dirty="0"/>
              <a:t>MKV + FFV1 </a:t>
            </a:r>
          </a:p>
          <a:p>
            <a:r>
              <a:rPr lang="en-CA" sz="2400" dirty="0"/>
              <a:t>Ingest workflows for born digital and digitized film and video records</a:t>
            </a:r>
          </a:p>
          <a:p>
            <a:r>
              <a:rPr lang="en-CA" sz="2400" dirty="0"/>
              <a:t>FFMPEG Frame MD5</a:t>
            </a:r>
          </a:p>
          <a:p>
            <a:r>
              <a:rPr lang="en-CA" sz="2400" dirty="0"/>
              <a:t>Mix of On-Premise Copy + Cloud Copy and/or LTO</a:t>
            </a:r>
          </a:p>
          <a:p>
            <a:r>
              <a:rPr lang="en-CA" sz="2400" dirty="0"/>
              <a:t>Balancing appraisal, workflow sustainability, storage solutions, and environmental impact 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082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0184-9A14-FA02-C4EF-077347C874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3123" y="967324"/>
            <a:ext cx="4808538" cy="23241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Thank you for listening!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B9A8F-0F0D-0FF9-F671-8B5007157DE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18117" y="3844632"/>
            <a:ext cx="3638550" cy="13525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CA" sz="2800" dirty="0"/>
              <a:t>llawlis@uwo.ca</a:t>
            </a:r>
          </a:p>
        </p:txBody>
      </p:sp>
      <p:pic>
        <p:nvPicPr>
          <p:cNvPr id="6" name="Picture 2" descr="A camera and video games on a table&#10;&#10;Description automatically generated">
            <a:extLst>
              <a:ext uri="{FF2B5EF4-FFF2-40B4-BE49-F238E27FC236}">
                <a16:creationId xmlns:a16="http://schemas.microsoft.com/office/drawing/2014/main" id="{F2D008D3-035F-7FF1-472F-98CD6AED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r="4594"/>
          <a:stretch/>
        </p:blipFill>
        <p:spPr bwMode="auto">
          <a:xfrm>
            <a:off x="6450340" y="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56710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LightSeedRightStep">
      <a:dk1>
        <a:srgbClr val="000000"/>
      </a:dk1>
      <a:lt1>
        <a:srgbClr val="FFFFFF"/>
      </a:lt1>
      <a:dk2>
        <a:srgbClr val="41242B"/>
      </a:dk2>
      <a:lt2>
        <a:srgbClr val="E2E8E7"/>
      </a:lt2>
      <a:accent1>
        <a:srgbClr val="C696A1"/>
      </a:accent1>
      <a:accent2>
        <a:srgbClr val="BA8A7F"/>
      </a:accent2>
      <a:accent3>
        <a:srgbClr val="B8A07C"/>
      </a:accent3>
      <a:accent4>
        <a:srgbClr val="A6A772"/>
      </a:accent4>
      <a:accent5>
        <a:srgbClr val="98A980"/>
      </a:accent5>
      <a:accent6>
        <a:srgbClr val="7FAE77"/>
      </a:accent6>
      <a:hlink>
        <a:srgbClr val="568E81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296</Words>
  <Application>Microsoft Macintosh PowerPoint</Application>
  <PresentationFormat>Widescreen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Neue Haas Grotesk Text Pro</vt:lpstr>
      <vt:lpstr>SwellVTI</vt:lpstr>
      <vt:lpstr>Searching for Storage Recommendations for Large Born Digital and Digitized Audio-Visual (AV) Records</vt:lpstr>
      <vt:lpstr>“Start 2 Preserve”</vt:lpstr>
      <vt:lpstr>PowerPoint Presentation</vt:lpstr>
      <vt:lpstr>AV Preservation Project</vt:lpstr>
      <vt:lpstr>Research Questions</vt:lpstr>
      <vt:lpstr>LTO</vt:lpstr>
      <vt:lpstr>Recommendations from Research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lawlis</dc:creator>
  <cp:lastModifiedBy>lisa lawlis</cp:lastModifiedBy>
  <cp:revision>85</cp:revision>
  <dcterms:created xsi:type="dcterms:W3CDTF">2024-08-20T22:39:13Z</dcterms:created>
  <dcterms:modified xsi:type="dcterms:W3CDTF">2024-09-04T20:55:45Z</dcterms:modified>
</cp:coreProperties>
</file>