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Poppins"/>
      <p:regular r:id="rId15"/>
      <p:bold r:id="rId16"/>
      <p:italic r:id="rId17"/>
      <p:boldItalic r:id="rId18"/>
    </p:embeddedFon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5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4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Poppins-regular.fntdata"/><Relationship Id="rId14" Type="http://schemas.openxmlformats.org/officeDocument/2006/relationships/slide" Target="slides/slide8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HelveticaNeue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oppi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208b5c376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c208b5c376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208b5c376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208b5c376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-What does inclusion mean to you question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208b5c376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c208b5c376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sources!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208b5c376_2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208b5c376_2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-Go into background: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-Imagine having a head-ache, smell, nautious, in-pain, small things can really effect 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-Leading to issues, around public transport, hospital, issues, my issues around public transport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-Better designed services and directions for everyone.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-Differences between accessibility and preference. Goes beyond that.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-Personal reflection: lots of tesitomonials of people invoilced, this is my experience, have linked to the QR code: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-Why is inclsuon important?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-Benefits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-JS to talk about his role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-How can we build the future we want?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-Challenges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208b5c376_2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c208b5c376_2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-Go into background: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-Imagine having a head-ache, smell, nautious, in-pain, small things can really effect 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-Leading to issues, around public transport, hospital, issues, my issues around public transport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-Better designed services and directions for everyone.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-Differences between accessibility and preference. Goes beyond that.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-Personal reflection: lots of tesitomonials of people invoilced, this is my experience, have linked to the QR code: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-Why is inclsuon important?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-Benefits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-JS to talk about his role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-How can we build the future we want?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-Challenges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265cb04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c265cb04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-Go into background: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-Imagine having a head-ache, smell, nautious, in-pain, small things can really effect 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-Leading to issues, around public transport, hospital, issues, my issues around public transport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-Better designed services and directions for everyone.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-Differences between accessibility and preference. Goes beyond that.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-Personal reflection: lots of tesitomonials of people invoilced, this is my experience, have linked to the QR code: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-Why is inclsuon important?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-Benefits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-JS to talk about his role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-How can we build the future we want?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-Challenges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c208b5c376_2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c208b5c376_2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-Go into background: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-Imagine having a head-ache, smell, nautious, in-pain, small things can really effect 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-Leading to issues, around public transport, hospital, issues, my issues around public transport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-Better designed services and directions for everyone.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-Differences between accessibility and preference. Goes beyond that.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-Personal reflection: lots of tesitomonials of people invoilced, this is my experience, have linked to the QR code: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-Why is inclsuon important?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-Benefits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-JS to talk about his role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-How can we build the future we want?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-Challenges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c208b5c376_2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c208b5c376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-How can we build the future we want.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Only">
  <p:cSld name="4_Title 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type="title"/>
          </p:nvPr>
        </p:nvSpPr>
        <p:spPr>
          <a:xfrm>
            <a:off x="628650" y="78462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628650" y="1879997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—"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2253729"/>
            <a:ext cx="7208875" cy="2104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88" y="0"/>
            <a:ext cx="7072313" cy="3164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 with white text&#10;&#10;Description automatically generated" id="61" name="Google Shape;6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" y="785083"/>
            <a:ext cx="1658220" cy="985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" type="subTitle"/>
          </p:nvPr>
        </p:nvSpPr>
        <p:spPr>
          <a:xfrm>
            <a:off x="628650" y="2684485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4" name="Google Shape;64;p16"/>
          <p:cNvSpPr txBox="1"/>
          <p:nvPr>
            <p:ph type="title"/>
          </p:nvPr>
        </p:nvSpPr>
        <p:spPr>
          <a:xfrm>
            <a:off x="628650" y="16309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33222" y="4632722"/>
            <a:ext cx="510777" cy="51077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—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6948768" y="47454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562398" y="273844"/>
            <a:ext cx="5921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2562398" y="1369219"/>
            <a:ext cx="5921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—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6948768" y="47454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1201" y="4617188"/>
            <a:ext cx="9226400" cy="5566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1" name="Google Shape;81;p19"/>
          <p:cNvSpPr txBox="1"/>
          <p:nvPr>
            <p:ph idx="2" type="body"/>
          </p:nvPr>
        </p:nvSpPr>
        <p:spPr>
          <a:xfrm>
            <a:off x="629841" y="1878806"/>
            <a:ext cx="3868500" cy="26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—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body"/>
          </p:nvPr>
        </p:nvSpPr>
        <p:spPr>
          <a:xfrm>
            <a:off x="4629150" y="1878806"/>
            <a:ext cx="3887400" cy="26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—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6948768" y="47454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1201" y="4617188"/>
            <a:ext cx="9226400" cy="55664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1322040" y="1163171"/>
            <a:ext cx="2021100" cy="28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▪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2" type="body"/>
          </p:nvPr>
        </p:nvSpPr>
        <p:spPr>
          <a:xfrm>
            <a:off x="5800997" y="1163171"/>
            <a:ext cx="2021100" cy="28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▪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3" type="body"/>
          </p:nvPr>
        </p:nvSpPr>
        <p:spPr>
          <a:xfrm>
            <a:off x="3561518" y="1163171"/>
            <a:ext cx="2021100" cy="28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▪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948768" y="47454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1201" y="4617188"/>
            <a:ext cx="9226400" cy="5566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2"/>
          <p:cNvSpPr txBox="1"/>
          <p:nvPr/>
        </p:nvSpPr>
        <p:spPr>
          <a:xfrm>
            <a:off x="1744756" y="1549421"/>
            <a:ext cx="57789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 consec-tetuer adipiscing elit, sed diam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nonummy nibh euismod tincidunt ut laoreet dolore magna aliquam erat.”</a:t>
            </a:r>
            <a:endParaRPr sz="1100"/>
          </a:p>
        </p:txBody>
      </p:sp>
      <p:sp>
        <p:nvSpPr>
          <p:cNvPr id="96" name="Google Shape;96;p22"/>
          <p:cNvSpPr txBox="1"/>
          <p:nvPr/>
        </p:nvSpPr>
        <p:spPr>
          <a:xfrm>
            <a:off x="1459006" y="960798"/>
            <a:ext cx="4272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6948768" y="47454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33222" y="4632722"/>
            <a:ext cx="510777" cy="51077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887391" y="1537095"/>
            <a:ext cx="462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—"/>
              <a:defRPr sz="2400">
                <a:solidFill>
                  <a:schemeClr val="lt1"/>
                </a:solidFill>
              </a:defRPr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▪"/>
              <a:defRPr sz="2100">
                <a:solidFill>
                  <a:schemeClr val="lt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>
                <a:solidFill>
                  <a:schemeClr val="lt1"/>
                </a:solidFill>
              </a:defRPr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sz="1500">
                <a:solidFill>
                  <a:schemeClr val="lt1"/>
                </a:solidFill>
              </a:defRPr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sz="1500">
                <a:solidFill>
                  <a:schemeClr val="lt1"/>
                </a:solidFill>
              </a:defRPr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6948768" y="47454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3222" y="4632722"/>
            <a:ext cx="510777" cy="51077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4"/>
          <p:cNvSpPr/>
          <p:nvPr>
            <p:ph idx="2" type="pic"/>
          </p:nvPr>
        </p:nvSpPr>
        <p:spPr>
          <a:xfrm>
            <a:off x="3887391" y="1543050"/>
            <a:ext cx="4629300" cy="28527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6948768" y="47454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1201" y="4617188"/>
            <a:ext cx="9226400" cy="556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 rot="5400000">
            <a:off x="3059700" y="-1061831"/>
            <a:ext cx="30246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—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2" type="sldNum"/>
          </p:nvPr>
        </p:nvSpPr>
        <p:spPr>
          <a:xfrm>
            <a:off x="6948768" y="474544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—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" name="Google Shape;12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10456" cy="5186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86696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 with white text&#10;&#10;Description automatically generated" id="125" name="Google Shape;12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785083"/>
            <a:ext cx="1658220" cy="985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7"/>
          <p:cNvSpPr txBox="1"/>
          <p:nvPr>
            <p:ph idx="1" type="subTitle"/>
          </p:nvPr>
        </p:nvSpPr>
        <p:spPr>
          <a:xfrm>
            <a:off x="628650" y="2950535"/>
            <a:ext cx="6858000" cy="16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7" name="Google Shape;127;p27"/>
          <p:cNvSpPr txBox="1"/>
          <p:nvPr>
            <p:ph type="title"/>
          </p:nvPr>
        </p:nvSpPr>
        <p:spPr>
          <a:xfrm>
            <a:off x="628650" y="2309230"/>
            <a:ext cx="6858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86696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 with white text&#10;&#10;Description automatically generated" id="130" name="Google Shape;1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785083"/>
            <a:ext cx="1658220" cy="98523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 txBox="1"/>
          <p:nvPr>
            <p:ph idx="1" type="subTitle"/>
          </p:nvPr>
        </p:nvSpPr>
        <p:spPr>
          <a:xfrm>
            <a:off x="628650" y="2950535"/>
            <a:ext cx="6858000" cy="16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2" name="Google Shape;132;p28"/>
          <p:cNvSpPr txBox="1"/>
          <p:nvPr>
            <p:ph type="title"/>
          </p:nvPr>
        </p:nvSpPr>
        <p:spPr>
          <a:xfrm>
            <a:off x="628650" y="2309230"/>
            <a:ext cx="68580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logo with white text&#10;&#10;Description automatically generated" id="134" name="Google Shape;13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785083"/>
            <a:ext cx="1658220" cy="98523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 txBox="1"/>
          <p:nvPr>
            <p:ph idx="1" type="subTitle"/>
          </p:nvPr>
        </p:nvSpPr>
        <p:spPr>
          <a:xfrm>
            <a:off x="628650" y="3667068"/>
            <a:ext cx="6858000" cy="9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6" name="Google Shape;136;p29"/>
          <p:cNvSpPr txBox="1"/>
          <p:nvPr>
            <p:ph type="title"/>
          </p:nvPr>
        </p:nvSpPr>
        <p:spPr>
          <a:xfrm>
            <a:off x="628650" y="2272709"/>
            <a:ext cx="68580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37" name="Google Shape;13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88" y="0"/>
            <a:ext cx="7072313" cy="316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Black"/>
              <a:buChar char="—"/>
              <a:def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2.jpg"/><Relationship Id="rId9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20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450" y="2571750"/>
            <a:ext cx="2904800" cy="21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1"/>
          <p:cNvPicPr preferRelativeResize="0"/>
          <p:nvPr/>
        </p:nvPicPr>
        <p:blipFill rotWithShape="1">
          <a:blip r:embed="rId4">
            <a:alphaModFix/>
          </a:blip>
          <a:srcRect b="18458" l="26519" r="25750" t="19138"/>
          <a:stretch/>
        </p:blipFill>
        <p:spPr>
          <a:xfrm>
            <a:off x="6779225" y="2603438"/>
            <a:ext cx="2081950" cy="203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1"/>
          <p:cNvPicPr preferRelativeResize="0"/>
          <p:nvPr/>
        </p:nvPicPr>
        <p:blipFill rotWithShape="1">
          <a:blip r:embed="rId5">
            <a:alphaModFix/>
          </a:blip>
          <a:srcRect b="26535" l="0" r="0" t="0"/>
          <a:stretch/>
        </p:blipFill>
        <p:spPr>
          <a:xfrm>
            <a:off x="199750" y="834350"/>
            <a:ext cx="3274733" cy="360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1"/>
          <p:cNvSpPr txBox="1"/>
          <p:nvPr/>
        </p:nvSpPr>
        <p:spPr>
          <a:xfrm>
            <a:off x="3674450" y="775625"/>
            <a:ext cx="47388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b="1" lang="en-GB" sz="4500">
                <a:solidFill>
                  <a:schemeClr val="accent6"/>
                </a:solidFill>
              </a:rPr>
              <a:t>Nothing About Us Without Us </a:t>
            </a:r>
            <a:endParaRPr b="1" sz="4500">
              <a:solidFill>
                <a:schemeClr val="accent6"/>
              </a:solidFill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3674458" y="2077025"/>
            <a:ext cx="51867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b="1" lang="en-GB" sz="1300">
                <a:solidFill>
                  <a:schemeClr val="accent6"/>
                </a:solidFill>
              </a:rPr>
              <a:t>Georgia Aitkenhead, James Scott, Helena Hollis, Margaret Colling, The AI People’s Panel and the AutSPACEs community</a:t>
            </a:r>
            <a:endParaRPr b="1" sz="1800">
              <a:solidFill>
                <a:schemeClr val="accent6"/>
              </a:solidFill>
            </a:endParaRPr>
          </a:p>
        </p:txBody>
      </p:sp>
      <p:sp>
        <p:nvSpPr>
          <p:cNvPr id="151" name="Google Shape;151;p31"/>
          <p:cNvSpPr txBox="1"/>
          <p:nvPr>
            <p:ph idx="4294967295" type="body"/>
          </p:nvPr>
        </p:nvSpPr>
        <p:spPr>
          <a:xfrm>
            <a:off x="4" y="4808350"/>
            <a:ext cx="3566700" cy="61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10.5281/zenodo.10817152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700" y="64825"/>
            <a:ext cx="3208550" cy="2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700" y="2571750"/>
            <a:ext cx="3208550" cy="24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025" y="152400"/>
            <a:ext cx="322698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2"/>
          <p:cNvSpPr txBox="1"/>
          <p:nvPr>
            <p:ph idx="4294967295" type="body"/>
          </p:nvPr>
        </p:nvSpPr>
        <p:spPr>
          <a:xfrm>
            <a:off x="4" y="4871725"/>
            <a:ext cx="3566700" cy="61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10.5281/zenodo.10817152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75" y="635225"/>
            <a:ext cx="1877848" cy="8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3"/>
          <p:cNvSpPr txBox="1"/>
          <p:nvPr/>
        </p:nvSpPr>
        <p:spPr>
          <a:xfrm>
            <a:off x="84675" y="0"/>
            <a:ext cx="30807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b="1" i="0" lang="en-GB" sz="3700" u="none" cap="none" strike="noStrike">
                <a:solidFill>
                  <a:srgbClr val="000000"/>
                </a:solidFill>
              </a:rPr>
              <a:t>AutSPACEs</a:t>
            </a:r>
            <a:endParaRPr b="1" sz="500"/>
          </a:p>
        </p:txBody>
      </p:sp>
      <p:sp>
        <p:nvSpPr>
          <p:cNvPr id="167" name="Google Shape;167;p33"/>
          <p:cNvSpPr txBox="1"/>
          <p:nvPr/>
        </p:nvSpPr>
        <p:spPr>
          <a:xfrm>
            <a:off x="6533775" y="541201"/>
            <a:ext cx="3021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72727"/>
              </a:solidFill>
            </a:endParaRPr>
          </a:p>
        </p:txBody>
      </p:sp>
      <p:sp>
        <p:nvSpPr>
          <p:cNvPr id="168" name="Google Shape;168;p33"/>
          <p:cNvSpPr txBox="1"/>
          <p:nvPr/>
        </p:nvSpPr>
        <p:spPr>
          <a:xfrm>
            <a:off x="28705" y="2521454"/>
            <a:ext cx="2788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2727"/>
                </a:solidFill>
              </a:rPr>
              <a:t>Together with a team of neurodiverse researchers and open source developers, we </a:t>
            </a:r>
            <a:endParaRPr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2727"/>
                </a:solidFill>
              </a:rPr>
              <a:t>are using </a:t>
            </a:r>
            <a:r>
              <a:rPr b="1" lang="en-GB">
                <a:solidFill>
                  <a:srgbClr val="272727"/>
                </a:solidFill>
              </a:rPr>
              <a:t>participatory research </a:t>
            </a:r>
            <a:r>
              <a:rPr lang="en-GB">
                <a:solidFill>
                  <a:srgbClr val="272727"/>
                </a:solidFill>
              </a:rPr>
              <a:t>to </a:t>
            </a:r>
            <a:r>
              <a:rPr b="1" lang="en-GB">
                <a:solidFill>
                  <a:srgbClr val="272727"/>
                </a:solidFill>
              </a:rPr>
              <a:t>co-create</a:t>
            </a:r>
            <a:r>
              <a:rPr lang="en-GB">
                <a:solidFill>
                  <a:srgbClr val="272727"/>
                </a:solidFill>
              </a:rPr>
              <a:t> an </a:t>
            </a:r>
            <a:r>
              <a:rPr b="1" lang="en-GB">
                <a:solidFill>
                  <a:srgbClr val="272727"/>
                </a:solidFill>
              </a:rPr>
              <a:t>open source, citizen science </a:t>
            </a:r>
            <a:r>
              <a:rPr lang="en-GB">
                <a:solidFill>
                  <a:srgbClr val="272727"/>
                </a:solidFill>
              </a:rPr>
              <a:t>platform to investigate </a:t>
            </a:r>
            <a:r>
              <a:rPr b="1" lang="en-GB">
                <a:solidFill>
                  <a:srgbClr val="272727"/>
                </a:solidFill>
              </a:rPr>
              <a:t>sensory </a:t>
            </a:r>
            <a:endParaRPr b="1"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72727"/>
                </a:solidFill>
              </a:rPr>
              <a:t>processing </a:t>
            </a:r>
            <a:r>
              <a:rPr lang="en-GB">
                <a:solidFill>
                  <a:srgbClr val="272727"/>
                </a:solidFill>
              </a:rPr>
              <a:t>and </a:t>
            </a:r>
            <a:r>
              <a:rPr b="1" lang="en-GB">
                <a:solidFill>
                  <a:srgbClr val="272727"/>
                </a:solidFill>
              </a:rPr>
              <a:t>autism</a:t>
            </a:r>
            <a:r>
              <a:rPr lang="en-GB">
                <a:solidFill>
                  <a:srgbClr val="272727"/>
                </a:solidFill>
              </a:rPr>
              <a:t>. </a:t>
            </a:r>
            <a:endParaRPr>
              <a:solidFill>
                <a:srgbClr val="272727"/>
              </a:solidFill>
            </a:endParaRPr>
          </a:p>
        </p:txBody>
      </p:sp>
      <p:sp>
        <p:nvSpPr>
          <p:cNvPr id="169" name="Google Shape;169;p33"/>
          <p:cNvSpPr txBox="1"/>
          <p:nvPr/>
        </p:nvSpPr>
        <p:spPr>
          <a:xfrm>
            <a:off x="28704" y="1270079"/>
            <a:ext cx="25566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2727"/>
                </a:solidFill>
              </a:rPr>
              <a:t>9/10</a:t>
            </a:r>
            <a:r>
              <a:rPr b="1" lang="en-GB">
                <a:solidFill>
                  <a:srgbClr val="272727"/>
                </a:solidFill>
              </a:rPr>
              <a:t> </a:t>
            </a:r>
            <a:r>
              <a:rPr lang="en-GB">
                <a:solidFill>
                  <a:srgbClr val="272727"/>
                </a:solidFill>
              </a:rPr>
              <a:t>autistic people experience sensory processing differences compared to non-autistic people. </a:t>
            </a:r>
            <a:endParaRPr>
              <a:solidFill>
                <a:srgbClr val="272727"/>
              </a:solidFill>
            </a:endParaRPr>
          </a:p>
        </p:txBody>
      </p:sp>
      <p:sp>
        <p:nvSpPr>
          <p:cNvPr id="170" name="Google Shape;170;p33"/>
          <p:cNvSpPr txBox="1"/>
          <p:nvPr>
            <p:ph idx="4294967295" type="body"/>
          </p:nvPr>
        </p:nvSpPr>
        <p:spPr>
          <a:xfrm>
            <a:off x="28704" y="4781200"/>
            <a:ext cx="3566700" cy="61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10.5281/zenodo.10817152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75" y="635225"/>
            <a:ext cx="1877848" cy="8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4"/>
          <p:cNvSpPr txBox="1"/>
          <p:nvPr/>
        </p:nvSpPr>
        <p:spPr>
          <a:xfrm>
            <a:off x="84675" y="0"/>
            <a:ext cx="30807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b="1" i="0" lang="en-GB" sz="3700" u="none" cap="none" strike="noStrike">
                <a:solidFill>
                  <a:srgbClr val="000000"/>
                </a:solidFill>
              </a:rPr>
              <a:t>AutSPACEs</a:t>
            </a:r>
            <a:endParaRPr b="1" sz="500"/>
          </a:p>
        </p:txBody>
      </p:sp>
      <p:grpSp>
        <p:nvGrpSpPr>
          <p:cNvPr id="177" name="Google Shape;177;p34"/>
          <p:cNvGrpSpPr/>
          <p:nvPr/>
        </p:nvGrpSpPr>
        <p:grpSpPr>
          <a:xfrm>
            <a:off x="2765225" y="3296538"/>
            <a:ext cx="6221825" cy="1205020"/>
            <a:chOff x="0" y="0"/>
            <a:chExt cx="22941833" cy="6263100"/>
          </a:xfrm>
        </p:grpSpPr>
        <p:sp>
          <p:nvSpPr>
            <p:cNvPr id="178" name="Google Shape;178;p34"/>
            <p:cNvSpPr/>
            <p:nvPr/>
          </p:nvSpPr>
          <p:spPr>
            <a:xfrm>
              <a:off x="15616133" y="0"/>
              <a:ext cx="7325700" cy="6263100"/>
            </a:xfrm>
            <a:prstGeom prst="rect">
              <a:avLst/>
            </a:prstGeom>
            <a:noFill/>
            <a:ln cap="flat" cmpd="sng" w="10160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4"/>
            <p:cNvSpPr/>
            <p:nvPr/>
          </p:nvSpPr>
          <p:spPr>
            <a:xfrm>
              <a:off x="7808066" y="0"/>
              <a:ext cx="7325700" cy="6263100"/>
            </a:xfrm>
            <a:prstGeom prst="rect">
              <a:avLst/>
            </a:prstGeom>
            <a:noFill/>
            <a:ln cap="flat" cmpd="sng" w="10160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4"/>
            <p:cNvSpPr/>
            <p:nvPr/>
          </p:nvSpPr>
          <p:spPr>
            <a:xfrm>
              <a:off x="0" y="0"/>
              <a:ext cx="7325700" cy="6263100"/>
            </a:xfrm>
            <a:prstGeom prst="rect">
              <a:avLst/>
            </a:prstGeom>
            <a:noFill/>
            <a:ln cap="flat" cmpd="sng" w="10160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34"/>
          <p:cNvSpPr txBox="1"/>
          <p:nvPr/>
        </p:nvSpPr>
        <p:spPr>
          <a:xfrm>
            <a:off x="2886575" y="3482325"/>
            <a:ext cx="1742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Poppins"/>
              <a:buNone/>
            </a:pPr>
            <a:r>
              <a:rPr b="1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r>
              <a:rPr b="0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0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tories and adaptive techniques with others who have similar experiences.</a:t>
            </a:r>
            <a:endParaRPr sz="1200"/>
          </a:p>
        </p:txBody>
      </p:sp>
      <p:sp>
        <p:nvSpPr>
          <p:cNvPr id="182" name="Google Shape;182;p34"/>
          <p:cNvSpPr txBox="1"/>
          <p:nvPr/>
        </p:nvSpPr>
        <p:spPr>
          <a:xfrm>
            <a:off x="4971950" y="3483213"/>
            <a:ext cx="1845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Poppins"/>
              <a:buNone/>
            </a:pPr>
            <a:r>
              <a:rPr b="1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Educate </a:t>
            </a:r>
            <a:r>
              <a:rPr lang="en-GB" sz="120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b="0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eurotypical</a:t>
            </a:r>
            <a:r>
              <a:rPr b="1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people to better support their friends, family and colleagues.</a:t>
            </a:r>
            <a:endParaRPr sz="1200"/>
          </a:p>
        </p:txBody>
      </p:sp>
      <p:sp>
        <p:nvSpPr>
          <p:cNvPr id="183" name="Google Shape;183;p34"/>
          <p:cNvSpPr txBox="1"/>
          <p:nvPr/>
        </p:nvSpPr>
        <p:spPr>
          <a:xfrm>
            <a:off x="7122069" y="3506452"/>
            <a:ext cx="1742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Poppins"/>
              <a:buNone/>
            </a:pPr>
            <a:r>
              <a:rPr b="1" lang="en-GB" sz="120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Advice </a:t>
            </a:r>
            <a:r>
              <a:rPr lang="en-GB" sz="120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organisations on how they can manage, adapt, and design spaces.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34"/>
          <p:cNvSpPr txBox="1"/>
          <p:nvPr/>
        </p:nvSpPr>
        <p:spPr>
          <a:xfrm>
            <a:off x="6533775" y="541201"/>
            <a:ext cx="3021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72727"/>
              </a:solidFill>
            </a:endParaRPr>
          </a:p>
        </p:txBody>
      </p:sp>
      <p:sp>
        <p:nvSpPr>
          <p:cNvPr id="185" name="Google Shape;185;p34"/>
          <p:cNvSpPr txBox="1"/>
          <p:nvPr/>
        </p:nvSpPr>
        <p:spPr>
          <a:xfrm>
            <a:off x="28705" y="2521454"/>
            <a:ext cx="2788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2727"/>
                </a:solidFill>
              </a:rPr>
              <a:t>Together with a team of neurodiverse researchers and open source developers, we </a:t>
            </a:r>
            <a:endParaRPr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2727"/>
                </a:solidFill>
              </a:rPr>
              <a:t>are using </a:t>
            </a:r>
            <a:r>
              <a:rPr b="1" lang="en-GB">
                <a:solidFill>
                  <a:srgbClr val="272727"/>
                </a:solidFill>
              </a:rPr>
              <a:t>participatory research </a:t>
            </a:r>
            <a:r>
              <a:rPr lang="en-GB">
                <a:solidFill>
                  <a:srgbClr val="272727"/>
                </a:solidFill>
              </a:rPr>
              <a:t>to </a:t>
            </a:r>
            <a:r>
              <a:rPr b="1" lang="en-GB">
                <a:solidFill>
                  <a:srgbClr val="272727"/>
                </a:solidFill>
              </a:rPr>
              <a:t>co-create</a:t>
            </a:r>
            <a:r>
              <a:rPr lang="en-GB">
                <a:solidFill>
                  <a:srgbClr val="272727"/>
                </a:solidFill>
              </a:rPr>
              <a:t> an </a:t>
            </a:r>
            <a:r>
              <a:rPr b="1" lang="en-GB">
                <a:solidFill>
                  <a:srgbClr val="272727"/>
                </a:solidFill>
              </a:rPr>
              <a:t>open source, citizen science </a:t>
            </a:r>
            <a:r>
              <a:rPr lang="en-GB">
                <a:solidFill>
                  <a:srgbClr val="272727"/>
                </a:solidFill>
              </a:rPr>
              <a:t>platform to investigate </a:t>
            </a:r>
            <a:r>
              <a:rPr b="1" lang="en-GB">
                <a:solidFill>
                  <a:srgbClr val="272727"/>
                </a:solidFill>
              </a:rPr>
              <a:t>sensory </a:t>
            </a:r>
            <a:endParaRPr b="1"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72727"/>
                </a:solidFill>
              </a:rPr>
              <a:t>processing </a:t>
            </a:r>
            <a:r>
              <a:rPr lang="en-GB">
                <a:solidFill>
                  <a:srgbClr val="272727"/>
                </a:solidFill>
              </a:rPr>
              <a:t>and </a:t>
            </a:r>
            <a:r>
              <a:rPr b="1" lang="en-GB">
                <a:solidFill>
                  <a:srgbClr val="272727"/>
                </a:solidFill>
              </a:rPr>
              <a:t>autism</a:t>
            </a:r>
            <a:r>
              <a:rPr lang="en-GB">
                <a:solidFill>
                  <a:srgbClr val="272727"/>
                </a:solidFill>
              </a:rPr>
              <a:t>. </a:t>
            </a:r>
            <a:endParaRPr>
              <a:solidFill>
                <a:srgbClr val="272727"/>
              </a:solidFill>
            </a:endParaRPr>
          </a:p>
        </p:txBody>
      </p:sp>
      <p:sp>
        <p:nvSpPr>
          <p:cNvPr id="186" name="Google Shape;186;p34"/>
          <p:cNvSpPr txBox="1"/>
          <p:nvPr/>
        </p:nvSpPr>
        <p:spPr>
          <a:xfrm>
            <a:off x="28704" y="1270079"/>
            <a:ext cx="25566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2727"/>
                </a:solidFill>
              </a:rPr>
              <a:t>9/10</a:t>
            </a:r>
            <a:r>
              <a:rPr b="1" lang="en-GB">
                <a:solidFill>
                  <a:srgbClr val="272727"/>
                </a:solidFill>
              </a:rPr>
              <a:t> </a:t>
            </a:r>
            <a:r>
              <a:rPr lang="en-GB">
                <a:solidFill>
                  <a:srgbClr val="272727"/>
                </a:solidFill>
              </a:rPr>
              <a:t>autistic people experience sensory processing differences compared to non-autistic people. </a:t>
            </a:r>
            <a:endParaRPr>
              <a:solidFill>
                <a:srgbClr val="272727"/>
              </a:solidFill>
            </a:endParaRPr>
          </a:p>
        </p:txBody>
      </p:sp>
      <p:sp>
        <p:nvSpPr>
          <p:cNvPr id="187" name="Google Shape;187;p34"/>
          <p:cNvSpPr txBox="1"/>
          <p:nvPr/>
        </p:nvSpPr>
        <p:spPr>
          <a:xfrm>
            <a:off x="2714800" y="2861500"/>
            <a:ext cx="30807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b="1" lang="en-GB" sz="2000"/>
              <a:t>Goals</a:t>
            </a:r>
            <a:endParaRPr b="1" sz="2000"/>
          </a:p>
        </p:txBody>
      </p:sp>
      <p:sp>
        <p:nvSpPr>
          <p:cNvPr id="188" name="Google Shape;188;p34"/>
          <p:cNvSpPr txBox="1"/>
          <p:nvPr>
            <p:ph idx="4294967295" type="body"/>
          </p:nvPr>
        </p:nvSpPr>
        <p:spPr>
          <a:xfrm>
            <a:off x="4" y="4808350"/>
            <a:ext cx="3566700" cy="61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10.5281/zenodo.10817152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387" y="825888"/>
            <a:ext cx="3782984" cy="214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75" y="635225"/>
            <a:ext cx="1877848" cy="8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 txBox="1"/>
          <p:nvPr/>
        </p:nvSpPr>
        <p:spPr>
          <a:xfrm>
            <a:off x="84675" y="0"/>
            <a:ext cx="30807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b="1" i="0" lang="en-GB" sz="3700" u="none" cap="none" strike="noStrike">
                <a:solidFill>
                  <a:srgbClr val="000000"/>
                </a:solidFill>
              </a:rPr>
              <a:t>AutSPACEs</a:t>
            </a:r>
            <a:endParaRPr b="1" sz="500"/>
          </a:p>
        </p:txBody>
      </p:sp>
      <p:grpSp>
        <p:nvGrpSpPr>
          <p:cNvPr id="196" name="Google Shape;196;p35"/>
          <p:cNvGrpSpPr/>
          <p:nvPr/>
        </p:nvGrpSpPr>
        <p:grpSpPr>
          <a:xfrm>
            <a:off x="2765225" y="3296538"/>
            <a:ext cx="6221825" cy="1205020"/>
            <a:chOff x="0" y="0"/>
            <a:chExt cx="22941833" cy="6263100"/>
          </a:xfrm>
        </p:grpSpPr>
        <p:sp>
          <p:nvSpPr>
            <p:cNvPr id="197" name="Google Shape;197;p35"/>
            <p:cNvSpPr/>
            <p:nvPr/>
          </p:nvSpPr>
          <p:spPr>
            <a:xfrm>
              <a:off x="15616133" y="0"/>
              <a:ext cx="7325700" cy="6263100"/>
            </a:xfrm>
            <a:prstGeom prst="rect">
              <a:avLst/>
            </a:prstGeom>
            <a:noFill/>
            <a:ln cap="flat" cmpd="sng" w="10160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5"/>
            <p:cNvSpPr/>
            <p:nvPr/>
          </p:nvSpPr>
          <p:spPr>
            <a:xfrm>
              <a:off x="7808066" y="0"/>
              <a:ext cx="7325700" cy="6263100"/>
            </a:xfrm>
            <a:prstGeom prst="rect">
              <a:avLst/>
            </a:prstGeom>
            <a:noFill/>
            <a:ln cap="flat" cmpd="sng" w="10160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5"/>
            <p:cNvSpPr/>
            <p:nvPr/>
          </p:nvSpPr>
          <p:spPr>
            <a:xfrm>
              <a:off x="0" y="0"/>
              <a:ext cx="7325700" cy="6263100"/>
            </a:xfrm>
            <a:prstGeom prst="rect">
              <a:avLst/>
            </a:prstGeom>
            <a:noFill/>
            <a:ln cap="flat" cmpd="sng" w="10160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35"/>
          <p:cNvSpPr txBox="1"/>
          <p:nvPr/>
        </p:nvSpPr>
        <p:spPr>
          <a:xfrm>
            <a:off x="2886575" y="3482325"/>
            <a:ext cx="1742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Poppins"/>
              <a:buNone/>
            </a:pPr>
            <a:r>
              <a:rPr b="1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r>
              <a:rPr b="0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0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tories and adaptive techniques with others who have similar experiences.</a:t>
            </a:r>
            <a:endParaRPr sz="1200"/>
          </a:p>
        </p:txBody>
      </p:sp>
      <p:sp>
        <p:nvSpPr>
          <p:cNvPr id="201" name="Google Shape;201;p35"/>
          <p:cNvSpPr txBox="1"/>
          <p:nvPr/>
        </p:nvSpPr>
        <p:spPr>
          <a:xfrm>
            <a:off x="4971950" y="3483213"/>
            <a:ext cx="1845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Poppins"/>
              <a:buNone/>
            </a:pPr>
            <a:r>
              <a:rPr b="1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Educate </a:t>
            </a:r>
            <a:r>
              <a:rPr lang="en-GB" sz="120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b="0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eurotypical</a:t>
            </a:r>
            <a:r>
              <a:rPr b="1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people to better support their friends, family and colleagues.</a:t>
            </a:r>
            <a:endParaRPr sz="1200"/>
          </a:p>
        </p:txBody>
      </p:sp>
      <p:sp>
        <p:nvSpPr>
          <p:cNvPr id="202" name="Google Shape;202;p35"/>
          <p:cNvSpPr txBox="1"/>
          <p:nvPr/>
        </p:nvSpPr>
        <p:spPr>
          <a:xfrm>
            <a:off x="7122069" y="3506452"/>
            <a:ext cx="1742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Poppins"/>
              <a:buNone/>
            </a:pPr>
            <a:r>
              <a:rPr b="1" lang="en-GB" sz="120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Advice </a:t>
            </a:r>
            <a:r>
              <a:rPr lang="en-GB" sz="120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organisations on how they can manage, adapt, and design spaces.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6533775" y="541201"/>
            <a:ext cx="3021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72727"/>
              </a:solidFill>
            </a:endParaRPr>
          </a:p>
        </p:txBody>
      </p:sp>
      <p:sp>
        <p:nvSpPr>
          <p:cNvPr id="204" name="Google Shape;204;p35"/>
          <p:cNvSpPr txBox="1"/>
          <p:nvPr/>
        </p:nvSpPr>
        <p:spPr>
          <a:xfrm>
            <a:off x="28705" y="2521454"/>
            <a:ext cx="2788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2727"/>
                </a:solidFill>
              </a:rPr>
              <a:t>Together with a team of neurodiverse researchers and open source developers, we </a:t>
            </a:r>
            <a:endParaRPr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2727"/>
                </a:solidFill>
              </a:rPr>
              <a:t>are using </a:t>
            </a:r>
            <a:r>
              <a:rPr b="1" lang="en-GB">
                <a:solidFill>
                  <a:srgbClr val="272727"/>
                </a:solidFill>
              </a:rPr>
              <a:t>participatory research </a:t>
            </a:r>
            <a:r>
              <a:rPr lang="en-GB">
                <a:solidFill>
                  <a:srgbClr val="272727"/>
                </a:solidFill>
              </a:rPr>
              <a:t>to </a:t>
            </a:r>
            <a:r>
              <a:rPr b="1" lang="en-GB">
                <a:solidFill>
                  <a:srgbClr val="272727"/>
                </a:solidFill>
              </a:rPr>
              <a:t>co-create</a:t>
            </a:r>
            <a:r>
              <a:rPr lang="en-GB">
                <a:solidFill>
                  <a:srgbClr val="272727"/>
                </a:solidFill>
              </a:rPr>
              <a:t> an </a:t>
            </a:r>
            <a:r>
              <a:rPr b="1" lang="en-GB">
                <a:solidFill>
                  <a:srgbClr val="272727"/>
                </a:solidFill>
              </a:rPr>
              <a:t>open source, citizen science </a:t>
            </a:r>
            <a:r>
              <a:rPr lang="en-GB">
                <a:solidFill>
                  <a:srgbClr val="272727"/>
                </a:solidFill>
              </a:rPr>
              <a:t>platform to investigate </a:t>
            </a:r>
            <a:r>
              <a:rPr b="1" lang="en-GB">
                <a:solidFill>
                  <a:srgbClr val="272727"/>
                </a:solidFill>
              </a:rPr>
              <a:t>sensory </a:t>
            </a:r>
            <a:endParaRPr b="1"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72727"/>
                </a:solidFill>
              </a:rPr>
              <a:t>processing </a:t>
            </a:r>
            <a:r>
              <a:rPr lang="en-GB">
                <a:solidFill>
                  <a:srgbClr val="272727"/>
                </a:solidFill>
              </a:rPr>
              <a:t>and </a:t>
            </a:r>
            <a:r>
              <a:rPr b="1" lang="en-GB">
                <a:solidFill>
                  <a:srgbClr val="272727"/>
                </a:solidFill>
              </a:rPr>
              <a:t>autism</a:t>
            </a:r>
            <a:r>
              <a:rPr lang="en-GB">
                <a:solidFill>
                  <a:srgbClr val="272727"/>
                </a:solidFill>
              </a:rPr>
              <a:t>. </a:t>
            </a:r>
            <a:endParaRPr>
              <a:solidFill>
                <a:srgbClr val="272727"/>
              </a:solidFill>
            </a:endParaRPr>
          </a:p>
        </p:txBody>
      </p:sp>
      <p:sp>
        <p:nvSpPr>
          <p:cNvPr id="205" name="Google Shape;205;p35"/>
          <p:cNvSpPr txBox="1"/>
          <p:nvPr/>
        </p:nvSpPr>
        <p:spPr>
          <a:xfrm>
            <a:off x="28704" y="1270079"/>
            <a:ext cx="25566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2727"/>
                </a:solidFill>
              </a:rPr>
              <a:t>9/10</a:t>
            </a:r>
            <a:r>
              <a:rPr b="1" lang="en-GB">
                <a:solidFill>
                  <a:srgbClr val="272727"/>
                </a:solidFill>
              </a:rPr>
              <a:t> </a:t>
            </a:r>
            <a:r>
              <a:rPr lang="en-GB">
                <a:solidFill>
                  <a:srgbClr val="272727"/>
                </a:solidFill>
              </a:rPr>
              <a:t>autistic people experience sensory processing differences compared to non-autistic people. </a:t>
            </a:r>
            <a:endParaRPr>
              <a:solidFill>
                <a:srgbClr val="272727"/>
              </a:solidFill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2830500" y="89725"/>
            <a:ext cx="26193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b="1" lang="en-GB" sz="2000"/>
              <a:t>Combined Community Co-creation Methods</a:t>
            </a:r>
            <a:endParaRPr b="1" sz="2000"/>
          </a:p>
        </p:txBody>
      </p:sp>
      <p:sp>
        <p:nvSpPr>
          <p:cNvPr id="207" name="Google Shape;207;p35"/>
          <p:cNvSpPr txBox="1"/>
          <p:nvPr/>
        </p:nvSpPr>
        <p:spPr>
          <a:xfrm>
            <a:off x="2714800" y="2861500"/>
            <a:ext cx="30807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b="1" lang="en-GB" sz="2000"/>
              <a:t>Goals</a:t>
            </a:r>
            <a:endParaRPr b="1" sz="2000"/>
          </a:p>
        </p:txBody>
      </p:sp>
      <p:sp>
        <p:nvSpPr>
          <p:cNvPr id="208" name="Google Shape;208;p35"/>
          <p:cNvSpPr txBox="1"/>
          <p:nvPr>
            <p:ph idx="4294967295" type="body"/>
          </p:nvPr>
        </p:nvSpPr>
        <p:spPr>
          <a:xfrm>
            <a:off x="4" y="4808350"/>
            <a:ext cx="3566700" cy="61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10.5281/zenodo.10817152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387" y="825888"/>
            <a:ext cx="3782984" cy="214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75" y="635225"/>
            <a:ext cx="1877848" cy="8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6"/>
          <p:cNvSpPr txBox="1"/>
          <p:nvPr/>
        </p:nvSpPr>
        <p:spPr>
          <a:xfrm>
            <a:off x="84675" y="0"/>
            <a:ext cx="30807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b="1" i="0" lang="en-GB" sz="3700" u="none" cap="none" strike="noStrike">
                <a:solidFill>
                  <a:srgbClr val="000000"/>
                </a:solidFill>
              </a:rPr>
              <a:t>AutSPACEs</a:t>
            </a:r>
            <a:endParaRPr b="1" sz="500"/>
          </a:p>
        </p:txBody>
      </p:sp>
      <p:grpSp>
        <p:nvGrpSpPr>
          <p:cNvPr id="216" name="Google Shape;216;p36"/>
          <p:cNvGrpSpPr/>
          <p:nvPr/>
        </p:nvGrpSpPr>
        <p:grpSpPr>
          <a:xfrm>
            <a:off x="2765225" y="3296538"/>
            <a:ext cx="6221825" cy="1205020"/>
            <a:chOff x="0" y="0"/>
            <a:chExt cx="22941833" cy="6263100"/>
          </a:xfrm>
        </p:grpSpPr>
        <p:sp>
          <p:nvSpPr>
            <p:cNvPr id="217" name="Google Shape;217;p36"/>
            <p:cNvSpPr/>
            <p:nvPr/>
          </p:nvSpPr>
          <p:spPr>
            <a:xfrm>
              <a:off x="15616133" y="0"/>
              <a:ext cx="7325700" cy="6263100"/>
            </a:xfrm>
            <a:prstGeom prst="rect">
              <a:avLst/>
            </a:prstGeom>
            <a:noFill/>
            <a:ln cap="flat" cmpd="sng" w="10160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6"/>
            <p:cNvSpPr/>
            <p:nvPr/>
          </p:nvSpPr>
          <p:spPr>
            <a:xfrm>
              <a:off x="7808066" y="0"/>
              <a:ext cx="7325700" cy="6263100"/>
            </a:xfrm>
            <a:prstGeom prst="rect">
              <a:avLst/>
            </a:prstGeom>
            <a:noFill/>
            <a:ln cap="flat" cmpd="sng" w="10160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6"/>
            <p:cNvSpPr/>
            <p:nvPr/>
          </p:nvSpPr>
          <p:spPr>
            <a:xfrm>
              <a:off x="0" y="0"/>
              <a:ext cx="7325700" cy="6263100"/>
            </a:xfrm>
            <a:prstGeom prst="rect">
              <a:avLst/>
            </a:prstGeom>
            <a:noFill/>
            <a:ln cap="flat" cmpd="sng" w="10160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p36"/>
          <p:cNvSpPr txBox="1"/>
          <p:nvPr/>
        </p:nvSpPr>
        <p:spPr>
          <a:xfrm>
            <a:off x="2886575" y="3482325"/>
            <a:ext cx="1742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Poppins"/>
              <a:buNone/>
            </a:pPr>
            <a:r>
              <a:rPr b="1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Share</a:t>
            </a:r>
            <a:r>
              <a:rPr b="0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0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tories and adaptive techniques with others who have similar experiences.</a:t>
            </a:r>
            <a:endParaRPr sz="1200"/>
          </a:p>
        </p:txBody>
      </p:sp>
      <p:sp>
        <p:nvSpPr>
          <p:cNvPr id="221" name="Google Shape;221;p36"/>
          <p:cNvSpPr txBox="1"/>
          <p:nvPr/>
        </p:nvSpPr>
        <p:spPr>
          <a:xfrm>
            <a:off x="4971950" y="3483213"/>
            <a:ext cx="18459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Poppins"/>
              <a:buNone/>
            </a:pPr>
            <a:r>
              <a:rPr b="1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Educate </a:t>
            </a:r>
            <a:r>
              <a:rPr lang="en-GB" sz="120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b="0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eurotypical</a:t>
            </a:r>
            <a:r>
              <a:rPr b="1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GB" sz="1200" u="none" cap="none" strike="noStrike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people to better support their friends, family and colleagues.</a:t>
            </a:r>
            <a:endParaRPr sz="1200"/>
          </a:p>
        </p:txBody>
      </p:sp>
      <p:sp>
        <p:nvSpPr>
          <p:cNvPr id="222" name="Google Shape;222;p36"/>
          <p:cNvSpPr txBox="1"/>
          <p:nvPr/>
        </p:nvSpPr>
        <p:spPr>
          <a:xfrm>
            <a:off x="7122069" y="3506452"/>
            <a:ext cx="17427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000"/>
              <a:buFont typeface="Poppins"/>
              <a:buNone/>
            </a:pPr>
            <a:r>
              <a:rPr b="1" lang="en-GB" sz="120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Advice </a:t>
            </a:r>
            <a:r>
              <a:rPr lang="en-GB" sz="120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organisations on how they can manage, adapt, and design spaces.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6533775" y="541201"/>
            <a:ext cx="3021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72727"/>
              </a:solidFill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28705" y="2521454"/>
            <a:ext cx="27882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2727"/>
                </a:solidFill>
              </a:rPr>
              <a:t>Together with a team of neurodiverse researchers and open source developers, we </a:t>
            </a:r>
            <a:endParaRPr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2727"/>
                </a:solidFill>
              </a:rPr>
              <a:t>are using </a:t>
            </a:r>
            <a:r>
              <a:rPr b="1" lang="en-GB">
                <a:solidFill>
                  <a:srgbClr val="272727"/>
                </a:solidFill>
              </a:rPr>
              <a:t>participatory research </a:t>
            </a:r>
            <a:r>
              <a:rPr lang="en-GB">
                <a:solidFill>
                  <a:srgbClr val="272727"/>
                </a:solidFill>
              </a:rPr>
              <a:t>to </a:t>
            </a:r>
            <a:r>
              <a:rPr b="1" lang="en-GB">
                <a:solidFill>
                  <a:srgbClr val="272727"/>
                </a:solidFill>
              </a:rPr>
              <a:t>co-create</a:t>
            </a:r>
            <a:r>
              <a:rPr lang="en-GB">
                <a:solidFill>
                  <a:srgbClr val="272727"/>
                </a:solidFill>
              </a:rPr>
              <a:t> an </a:t>
            </a:r>
            <a:r>
              <a:rPr b="1" lang="en-GB">
                <a:solidFill>
                  <a:srgbClr val="272727"/>
                </a:solidFill>
              </a:rPr>
              <a:t>open source, citizen science </a:t>
            </a:r>
            <a:r>
              <a:rPr lang="en-GB">
                <a:solidFill>
                  <a:srgbClr val="272727"/>
                </a:solidFill>
              </a:rPr>
              <a:t>platform to investigate </a:t>
            </a:r>
            <a:r>
              <a:rPr b="1" lang="en-GB">
                <a:solidFill>
                  <a:srgbClr val="272727"/>
                </a:solidFill>
              </a:rPr>
              <a:t>sensory </a:t>
            </a:r>
            <a:endParaRPr b="1"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72727"/>
                </a:solidFill>
              </a:rPr>
              <a:t>processing </a:t>
            </a:r>
            <a:r>
              <a:rPr lang="en-GB">
                <a:solidFill>
                  <a:srgbClr val="272727"/>
                </a:solidFill>
              </a:rPr>
              <a:t>and </a:t>
            </a:r>
            <a:r>
              <a:rPr b="1" lang="en-GB">
                <a:solidFill>
                  <a:srgbClr val="272727"/>
                </a:solidFill>
              </a:rPr>
              <a:t>autism</a:t>
            </a:r>
            <a:r>
              <a:rPr lang="en-GB">
                <a:solidFill>
                  <a:srgbClr val="272727"/>
                </a:solidFill>
              </a:rPr>
              <a:t>. </a:t>
            </a:r>
            <a:endParaRPr>
              <a:solidFill>
                <a:srgbClr val="272727"/>
              </a:solidFill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28704" y="1270079"/>
            <a:ext cx="25566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72727"/>
                </a:solidFill>
              </a:rPr>
              <a:t>9/10</a:t>
            </a:r>
            <a:r>
              <a:rPr b="1" lang="en-GB">
                <a:solidFill>
                  <a:srgbClr val="272727"/>
                </a:solidFill>
              </a:rPr>
              <a:t> </a:t>
            </a:r>
            <a:r>
              <a:rPr lang="en-GB">
                <a:solidFill>
                  <a:srgbClr val="272727"/>
                </a:solidFill>
              </a:rPr>
              <a:t>autistic people experience sensory processing differences compared to non-autistic people. </a:t>
            </a:r>
            <a:endParaRPr>
              <a:solidFill>
                <a:srgbClr val="272727"/>
              </a:solidFill>
            </a:endParaRPr>
          </a:p>
        </p:txBody>
      </p:sp>
      <p:pic>
        <p:nvPicPr>
          <p:cNvPr id="226" name="Google Shape;22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9150" y="1287081"/>
            <a:ext cx="3467150" cy="195026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6"/>
          <p:cNvSpPr txBox="1"/>
          <p:nvPr/>
        </p:nvSpPr>
        <p:spPr>
          <a:xfrm>
            <a:off x="5627475" y="191675"/>
            <a:ext cx="33105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7272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272727"/>
                </a:solidFill>
              </a:rPr>
              <a:t>Leadership, direction-setting, prioritisation, user testing, discussion sessions, focus groups, newsletters, co-writing, co-presenting</a:t>
            </a:r>
            <a:endParaRPr sz="1300">
              <a:solidFill>
                <a:srgbClr val="272727"/>
              </a:solidFill>
            </a:endParaRPr>
          </a:p>
        </p:txBody>
      </p:sp>
      <p:sp>
        <p:nvSpPr>
          <p:cNvPr id="228" name="Google Shape;228;p36"/>
          <p:cNvSpPr txBox="1"/>
          <p:nvPr/>
        </p:nvSpPr>
        <p:spPr>
          <a:xfrm>
            <a:off x="5662375" y="0"/>
            <a:ext cx="30807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b="1" lang="en-GB" sz="2000"/>
              <a:t>Supporting Community</a:t>
            </a:r>
            <a:endParaRPr b="1" sz="2000"/>
          </a:p>
        </p:txBody>
      </p:sp>
      <p:sp>
        <p:nvSpPr>
          <p:cNvPr id="229" name="Google Shape;229;p36"/>
          <p:cNvSpPr txBox="1"/>
          <p:nvPr/>
        </p:nvSpPr>
        <p:spPr>
          <a:xfrm>
            <a:off x="2830500" y="89725"/>
            <a:ext cx="26193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b="1" lang="en-GB" sz="2000"/>
              <a:t>Combined Community Co-creation Methods</a:t>
            </a:r>
            <a:endParaRPr b="1" sz="2000"/>
          </a:p>
        </p:txBody>
      </p:sp>
      <p:sp>
        <p:nvSpPr>
          <p:cNvPr id="230" name="Google Shape;230;p36"/>
          <p:cNvSpPr txBox="1"/>
          <p:nvPr/>
        </p:nvSpPr>
        <p:spPr>
          <a:xfrm>
            <a:off x="2714800" y="2861500"/>
            <a:ext cx="30807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b="1" lang="en-GB" sz="2000"/>
              <a:t>Goals</a:t>
            </a:r>
            <a:endParaRPr b="1" sz="2000"/>
          </a:p>
        </p:txBody>
      </p:sp>
      <p:sp>
        <p:nvSpPr>
          <p:cNvPr id="231" name="Google Shape;231;p36"/>
          <p:cNvSpPr txBox="1"/>
          <p:nvPr>
            <p:ph idx="4294967295" type="body"/>
          </p:nvPr>
        </p:nvSpPr>
        <p:spPr>
          <a:xfrm>
            <a:off x="4" y="4808350"/>
            <a:ext cx="3566700" cy="61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10.5281/zenodo.10817152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>
            <p:ph idx="4" type="body"/>
          </p:nvPr>
        </p:nvSpPr>
        <p:spPr>
          <a:xfrm>
            <a:off x="4629150" y="1424731"/>
            <a:ext cx="3887400" cy="262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725" y="1359563"/>
            <a:ext cx="884000" cy="8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 txBox="1"/>
          <p:nvPr>
            <p:ph idx="3" type="body"/>
          </p:nvPr>
        </p:nvSpPr>
        <p:spPr>
          <a:xfrm>
            <a:off x="4572000" y="741572"/>
            <a:ext cx="3887400" cy="618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500"/>
              <a:t>AutSPACEs </a:t>
            </a:r>
            <a:endParaRPr sz="2500"/>
          </a:p>
        </p:txBody>
      </p:sp>
      <p:pic>
        <p:nvPicPr>
          <p:cNvPr id="239" name="Google Shape;239;p37"/>
          <p:cNvPicPr preferRelativeResize="0"/>
          <p:nvPr/>
        </p:nvPicPr>
        <p:blipFill rotWithShape="1">
          <a:blip r:embed="rId4">
            <a:alphaModFix/>
          </a:blip>
          <a:srcRect b="27251" l="0" r="16380" t="0"/>
          <a:stretch/>
        </p:blipFill>
        <p:spPr>
          <a:xfrm>
            <a:off x="4629138" y="2762850"/>
            <a:ext cx="641100" cy="766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40" name="Google Shape;24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0725" y="2818948"/>
            <a:ext cx="692425" cy="6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9150" y="3638921"/>
            <a:ext cx="641075" cy="76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0725" y="3676863"/>
            <a:ext cx="692425" cy="6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7"/>
          <p:cNvSpPr txBox="1"/>
          <p:nvPr>
            <p:ph idx="3" type="body"/>
          </p:nvPr>
        </p:nvSpPr>
        <p:spPr>
          <a:xfrm>
            <a:off x="4572000" y="2116635"/>
            <a:ext cx="3887400" cy="618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Citizen Scientist Stories: </a:t>
            </a:r>
            <a:endParaRPr b="0"/>
          </a:p>
        </p:txBody>
      </p:sp>
      <p:sp>
        <p:nvSpPr>
          <p:cNvPr id="244" name="Google Shape;244;p37"/>
          <p:cNvSpPr txBox="1"/>
          <p:nvPr>
            <p:ph idx="2" type="body"/>
          </p:nvPr>
        </p:nvSpPr>
        <p:spPr>
          <a:xfrm>
            <a:off x="5379121" y="2896745"/>
            <a:ext cx="1971600" cy="61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5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Scan here to listen to </a:t>
            </a:r>
            <a:r>
              <a:rPr b="1" lang="en-GB"/>
              <a:t>Susanna Fantoni </a:t>
            </a:r>
            <a:r>
              <a:rPr lang="en-GB"/>
              <a:t>discuss</a:t>
            </a:r>
            <a:r>
              <a:rPr lang="en-GB"/>
              <a:t> moderation strategies for a podcast. </a:t>
            </a:r>
            <a:endParaRPr/>
          </a:p>
        </p:txBody>
      </p:sp>
      <p:sp>
        <p:nvSpPr>
          <p:cNvPr id="245" name="Google Shape;245;p37"/>
          <p:cNvSpPr txBox="1"/>
          <p:nvPr>
            <p:ph idx="2" type="body"/>
          </p:nvPr>
        </p:nvSpPr>
        <p:spPr>
          <a:xfrm>
            <a:off x="5379133" y="3758033"/>
            <a:ext cx="1971600" cy="61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5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Scan here to watch </a:t>
            </a:r>
            <a:r>
              <a:rPr b="1" lang="en-GB"/>
              <a:t>Otis Smith</a:t>
            </a:r>
            <a:r>
              <a:rPr b="1" lang="en-GB"/>
              <a:t> </a:t>
            </a:r>
            <a:r>
              <a:rPr lang="en-GB"/>
              <a:t>share his personal account of being a citizen scientist. </a:t>
            </a:r>
            <a:endParaRPr/>
          </a:p>
        </p:txBody>
      </p:sp>
      <p:sp>
        <p:nvSpPr>
          <p:cNvPr id="246" name="Google Shape;246;p37"/>
          <p:cNvSpPr txBox="1"/>
          <p:nvPr>
            <p:ph idx="2" type="body"/>
          </p:nvPr>
        </p:nvSpPr>
        <p:spPr>
          <a:xfrm>
            <a:off x="4571997" y="1443242"/>
            <a:ext cx="2470800" cy="878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Scan here to learn more about AutSPACEs:</a:t>
            </a:r>
            <a:endParaRPr/>
          </a:p>
        </p:txBody>
      </p:sp>
      <p:sp>
        <p:nvSpPr>
          <p:cNvPr id="247" name="Google Shape;247;p37"/>
          <p:cNvSpPr txBox="1"/>
          <p:nvPr>
            <p:ph idx="3" type="body"/>
          </p:nvPr>
        </p:nvSpPr>
        <p:spPr>
          <a:xfrm>
            <a:off x="578150" y="741572"/>
            <a:ext cx="3887400" cy="618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500"/>
              <a:t>People’s Panel on AI</a:t>
            </a:r>
            <a:endParaRPr sz="2500"/>
          </a:p>
        </p:txBody>
      </p:sp>
      <p:sp>
        <p:nvSpPr>
          <p:cNvPr id="248" name="Google Shape;248;p37"/>
          <p:cNvSpPr txBox="1"/>
          <p:nvPr/>
        </p:nvSpPr>
        <p:spPr>
          <a:xfrm>
            <a:off x="5914500" y="3263525"/>
            <a:ext cx="3252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249" name="Google Shape;249;p37"/>
          <p:cNvPicPr preferRelativeResize="0"/>
          <p:nvPr/>
        </p:nvPicPr>
        <p:blipFill rotWithShape="1">
          <a:blip r:embed="rId8">
            <a:alphaModFix/>
          </a:blip>
          <a:srcRect b="5417" l="4350" r="4057" t="3986"/>
          <a:stretch/>
        </p:blipFill>
        <p:spPr>
          <a:xfrm>
            <a:off x="1717275" y="2405351"/>
            <a:ext cx="1282199" cy="12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7"/>
          <p:cNvSpPr txBox="1"/>
          <p:nvPr>
            <p:ph idx="2" type="body"/>
          </p:nvPr>
        </p:nvSpPr>
        <p:spPr>
          <a:xfrm>
            <a:off x="578147" y="1443267"/>
            <a:ext cx="2470800" cy="878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Scan here to learn more about The People’s Panel on AI: </a:t>
            </a:r>
            <a:endParaRPr/>
          </a:p>
        </p:txBody>
      </p:sp>
      <p:pic>
        <p:nvPicPr>
          <p:cNvPr id="251" name="Google Shape;251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8963" y="3831651"/>
            <a:ext cx="1658815" cy="57555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 txBox="1"/>
          <p:nvPr>
            <p:ph idx="2" type="body"/>
          </p:nvPr>
        </p:nvSpPr>
        <p:spPr>
          <a:xfrm>
            <a:off x="4" y="4808350"/>
            <a:ext cx="3566700" cy="61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10.5281/zenodo.10817152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578150" y="-27525"/>
            <a:ext cx="47388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None/>
            </a:pPr>
            <a:r>
              <a:rPr b="1" lang="en-GB" sz="4500">
                <a:solidFill>
                  <a:schemeClr val="accent6"/>
                </a:solidFill>
              </a:rPr>
              <a:t>Find Out More</a:t>
            </a:r>
            <a:endParaRPr b="1" sz="45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UTURE STAGE">
  <a:themeElements>
    <a:clrScheme name="AI UK 2023">
      <a:dk1>
        <a:srgbClr val="000044"/>
      </a:dk1>
      <a:lt1>
        <a:srgbClr val="FFFFFF"/>
      </a:lt1>
      <a:dk2>
        <a:srgbClr val="000044"/>
      </a:dk2>
      <a:lt2>
        <a:srgbClr val="E7E7E7"/>
      </a:lt2>
      <a:accent1>
        <a:srgbClr val="FF7D00"/>
      </a:accent1>
      <a:accent2>
        <a:srgbClr val="7D00FF"/>
      </a:accent2>
      <a:accent3>
        <a:srgbClr val="E7E7E7"/>
      </a:accent3>
      <a:accent4>
        <a:srgbClr val="FFFFFF"/>
      </a:accent4>
      <a:accent5>
        <a:srgbClr val="FFFFFF"/>
      </a:accent5>
      <a:accent6>
        <a:srgbClr val="FFFFFF"/>
      </a:accent6>
      <a:hlink>
        <a:srgbClr val="007DFF"/>
      </a:hlink>
      <a:folHlink>
        <a:srgbClr val="007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